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377" r:id="rId6"/>
    <p:sldId id="263" r:id="rId7"/>
    <p:sldId id="374" r:id="rId8"/>
    <p:sldId id="265" r:id="rId9"/>
    <p:sldId id="283" r:id="rId10"/>
    <p:sldId id="266" r:id="rId11"/>
    <p:sldId id="272" r:id="rId12"/>
    <p:sldId id="271" r:id="rId13"/>
    <p:sldId id="284" r:id="rId14"/>
    <p:sldId id="285" r:id="rId15"/>
    <p:sldId id="286" r:id="rId16"/>
    <p:sldId id="375" r:id="rId17"/>
    <p:sldId id="290" r:id="rId18"/>
    <p:sldId id="277" r:id="rId19"/>
    <p:sldId id="376" r:id="rId20"/>
    <p:sldId id="289" r:id="rId21"/>
    <p:sldId id="282" r:id="rId22"/>
    <p:sldId id="291" r:id="rId23"/>
    <p:sldId id="294" r:id="rId24"/>
    <p:sldId id="295" r:id="rId25"/>
    <p:sldId id="296"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sDC/8tcnCPXI98fMugSuZw==" hashData="n+M/Do44K/aoCqR+ZB/tW7d0Iz8jEOctKE8mBzdhvAKKCnoWncPO6Ik2IyydqClicrx7fSBDc/cGtH5eHHqxL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5"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 id="5" name="simon.anthony.patterson@gmail.com" initials="si" lastIdx="2"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0000"/>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54"/>
    <p:restoredTop sz="68399"/>
  </p:normalViewPr>
  <p:slideViewPr>
    <p:cSldViewPr snapToGrid="0">
      <p:cViewPr varScale="1">
        <p:scale>
          <a:sx n="141" d="100"/>
          <a:sy n="141" d="100"/>
        </p:scale>
        <p:origin x="230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57662196-1ff7-4fef-ad5f-ca819cd64cbc" providerId="ADAL" clId="{9D52AEA1-3A59-3D4F-A974-D87B42AD67D8}"/>
    <pc:docChg chg="modSld">
      <pc:chgData name=" " userId="57662196-1ff7-4fef-ad5f-ca819cd64cbc" providerId="ADAL" clId="{9D52AEA1-3A59-3D4F-A974-D87B42AD67D8}" dt="2021-03-15T11:45:29.214" v="26" actId="20577"/>
      <pc:docMkLst>
        <pc:docMk/>
      </pc:docMkLst>
      <pc:sldChg chg="modNotesTx">
        <pc:chgData name=" " userId="57662196-1ff7-4fef-ad5f-ca819cd64cbc" providerId="ADAL" clId="{9D52AEA1-3A59-3D4F-A974-D87B42AD67D8}" dt="2021-03-15T11:34:42.653" v="12" actId="20577"/>
        <pc:sldMkLst>
          <pc:docMk/>
          <pc:sldMk cId="876339621" sldId="266"/>
        </pc:sldMkLst>
      </pc:sldChg>
      <pc:sldChg chg="modNotesTx">
        <pc:chgData name=" " userId="57662196-1ff7-4fef-ad5f-ca819cd64cbc" providerId="ADAL" clId="{9D52AEA1-3A59-3D4F-A974-D87B42AD67D8}" dt="2021-03-15T11:38:22.497" v="20" actId="20577"/>
        <pc:sldMkLst>
          <pc:docMk/>
          <pc:sldMk cId="1478453606" sldId="271"/>
        </pc:sldMkLst>
      </pc:sldChg>
      <pc:sldChg chg="modNotesTx">
        <pc:chgData name=" " userId="57662196-1ff7-4fef-ad5f-ca819cd64cbc" providerId="ADAL" clId="{9D52AEA1-3A59-3D4F-A974-D87B42AD67D8}" dt="2021-03-15T11:45:29.214" v="26" actId="20577"/>
        <pc:sldMkLst>
          <pc:docMk/>
          <pc:sldMk cId="215532442"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3/15/21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Open Sans"/>
              </a:rPr>
              <a:t>Lecture 6, introduction to MAED-D.</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case of the transport sector, the Value Added does not directly reflect the level of activity in relation to energy consumption. There is another factor that could play this role much better – transportation activity. These are ton-kilometre of goods transported by freight and passenger-kilometre of transported passengers. The user should keep in mind that the demand for energy is indirect. What drives energy demand is the demand for services such as transportation of people and goods. The energy demand analysis thus starts with the projection of the demand for those services, which can then be translated into energy demand through the projected specific energy consumption per unit of such service provided. </a:t>
            </a:r>
            <a:endParaRPr lang="en-US" dirty="0">
              <a:latin typeface="Open Sans"/>
            </a:endParaRPr>
          </a:p>
          <a:p>
            <a:r>
              <a:rPr lang="en-GB" dirty="0"/>
              <a:t>The evolution of the relative importance of different technologies to provide transportation services in future years should be considered when performing future energy demand projections. For example, the demand by private passengers for aviation services has been increasing worldwide, but investments in rail and road infrastructure may drive an increase in demand for those as cheaper, less carbon-intensive options.</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283023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household sector, the factor that determines the evolution of energy consumption is the number of dwellings. This is the most natural and obvious factor to be selected as a driving parameter. </a:t>
            </a:r>
            <a:endParaRPr lang="en-US" dirty="0"/>
          </a:p>
          <a:p>
            <a:r>
              <a:rPr lang="en-GB" dirty="0">
                <a:latin typeface="Open Sans"/>
              </a:rPr>
              <a:t> </a:t>
            </a:r>
          </a:p>
          <a:p>
            <a:r>
              <a:rPr lang="en-GB" dirty="0">
                <a:latin typeface="Open Sans"/>
              </a:rPr>
              <a:t>The choice of driving parameter is a trade-off between providing enough detail to infer total energy demand, while limiting data requirements, which require significant time and money. At one extreme, the global population is a widely available indicator but does not provide enough detail in terms of the related energy demand, which is largely driven by space heating and cooling. On the other hand, listing the energy consumption of each appliance in each dwelling in a country would provide more detail in terms of the resulting energy demand, but would be expensive and challenging to collect such data at a country-scale. The number of dwellings is selected as an effective alternative. While there is significant variance between the dwellings within a country, this allows for a relevant estimation of the total energy use at the scale of a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871416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service sector, the selection of driving parameter is more complicated. This sector combines rather different activities, so practically, the only option for selecting a driving parameter is the value added. But at the same time, energy consumption, for such end-uses as space heating and cooling, is not defined by economic activity of the sector. The number of square metres of service sector floor area is selected as the driving parameter for these two end-uses and the Value Added for any other end-use.</a:t>
            </a:r>
            <a:endParaRPr lang="en-US" dirty="0">
              <a:latin typeface="Open Sans"/>
            </a:endParaRPr>
          </a:p>
          <a:p>
            <a:r>
              <a:rPr lang="en-GB" dirty="0">
                <a:latin typeface="Open Sans"/>
              </a:rPr>
              <a:t> </a:t>
            </a:r>
          </a:p>
          <a:p>
            <a:r>
              <a:rPr lang="en-GB" dirty="0"/>
              <a:t>Once again, while there is significant variance between the energy use per value added in all companies, this provides a relevant indicator for inferring the total energy demand at the scale of a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268593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For the purpose of G.D.P. accounting, in MAED the whole economy is broken down into 6 large sectors. Manufacturing, Agriculture, Construction, Mining, Service, and Energy. </a:t>
            </a:r>
            <a:endParaRPr lang="en-US" dirty="0">
              <a:latin typeface="Open Sans"/>
            </a:endParaRPr>
          </a:p>
          <a:p>
            <a:r>
              <a:rPr lang="en-GB" dirty="0">
                <a:latin typeface="Open Sans"/>
              </a:rPr>
              <a:t>For the purpose of energy accounting, two sectors are added to the previous 6. The household sector, which does not directly contribute to G.D.P. generation. And the transport sector, which usually contributes to the G.D.P. as part of the Service sector. </a:t>
            </a:r>
          </a:p>
          <a:p>
            <a:r>
              <a:rPr lang="en-GB" dirty="0">
                <a:latin typeface="Open Sans"/>
              </a:rPr>
              <a:t>The energy consumed in the energy sector is considered self-consumption and not included in the balance of total final energy demand. This consumption is considered in the supply side of the energy system.</a:t>
            </a:r>
          </a:p>
          <a:p>
            <a:r>
              <a:rPr lang="en-US" dirty="0">
                <a:latin typeface="Open Sans"/>
              </a:rPr>
              <a:t>The contribution of each sector to the total G.D.P. can be calculated as a fraction of the total value. Each of the sectors could be broken further down. </a:t>
            </a:r>
            <a:r>
              <a:rPr lang="en-GB" dirty="0">
                <a:latin typeface="Open Sans"/>
              </a:rPr>
              <a:t>For example, in</a:t>
            </a:r>
            <a:r>
              <a:rPr lang="en-US" dirty="0">
                <a:latin typeface="Open Sans"/>
              </a:rPr>
              <a:t> this slide, the manufacturing sector is disaggregated into 4 subsectors. Those subsectors too could be further divided into end-use categories and individual activities. It is important for the MAED user to consider the level of detail they will consider to account for energy demand.</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108622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MAED model, energy demand is disaggregated into a large number of end-use categories. To do so, activities are combined into homogenous groups. These end-use categories are selected by the user considering the data available and the objectives of the analysis. While providing more detail helps paint a more accurate picture, listing all energy-consuming activities in a country is not an effective or possible solution. Therefore, in the MAED model,</a:t>
            </a:r>
            <a:r>
              <a:rPr lang="en-GB" dirty="0">
                <a:latin typeface="Open Sans"/>
              </a:rPr>
              <a:t> individual activities are grouped in end-uses, with some flexibility for the modeller as to which level of detail is most adequate.</a:t>
            </a:r>
            <a:endParaRPr lang="en-US" dirty="0">
              <a:latin typeface="Open Sans"/>
            </a:endParaRPr>
          </a:p>
          <a:p>
            <a:r>
              <a:rPr lang="en-GB" dirty="0">
                <a:latin typeface="Open Sans"/>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245520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There are several principles for grouping end-user activities into these kind of groups. For instance, by similar activity, like production of agricultural product. By similar pattern of energy consumption, such as cooking in the service sector. By similar </a:t>
            </a:r>
            <a:r>
              <a:rPr lang="en-GB" dirty="0">
                <a:latin typeface="Open Sans"/>
              </a:rPr>
              <a:t>socio-economic or cultural characteristics, like the use of electrical appliances in urban </a:t>
            </a:r>
            <a:r>
              <a:rPr lang="en-US" dirty="0">
                <a:latin typeface="Open Sans"/>
              </a:rPr>
              <a:t>households. By </a:t>
            </a:r>
            <a:r>
              <a:rPr lang="en-GB" dirty="0">
                <a:latin typeface="Open Sans"/>
              </a:rPr>
              <a:t>similar energy carriers, </a:t>
            </a:r>
            <a:r>
              <a:rPr lang="en-US" dirty="0">
                <a:latin typeface="Open Sans"/>
              </a:rPr>
              <a:t>like motor fuels in transportation</a:t>
            </a:r>
            <a:r>
              <a:rPr lang="en-GB" dirty="0">
                <a:latin typeface="Open Sans"/>
              </a:rPr>
              <a:t>. Another criterion for grouping end-uses is the driving factor. If the driving factor is the same, they could be considered as a group. </a:t>
            </a:r>
            <a:endParaRPr lang="en-US" dirty="0">
              <a:latin typeface="Open Sans"/>
            </a:endParaRPr>
          </a:p>
          <a:p>
            <a:r>
              <a:rPr lang="en-GB" dirty="0">
                <a:latin typeface="Open Sans"/>
              </a:rPr>
              <a:t>A key factor that should govern end-uses grouping, is the specific energy consumption per unit of driving parameter. for instance, the energy needed to produce a ton of steel.</a:t>
            </a:r>
          </a:p>
          <a:p>
            <a:r>
              <a:rPr lang="en-US" dirty="0">
                <a:latin typeface="Open Sans"/>
              </a:rPr>
              <a:t>When the driving parameter is the production of monetary units, value added, or G.D.P., the specific energy consumption is the Energy Intensity. </a:t>
            </a:r>
            <a:endParaRPr lang="en-GB" dirty="0">
              <a:latin typeface="Open Sans"/>
            </a:endParaRPr>
          </a:p>
          <a:p>
            <a:r>
              <a:rPr lang="en-GB" dirty="0">
                <a:latin typeface="Open Sans"/>
              </a:rPr>
              <a:t>Specific energy consumption and Energy intensity are the main factors used in MAED, to calculate the energy demand in future years.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384312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level of decomposition is a trade-off between the knowledge of specifics in energy consumption and the amount of information to be provided. </a:t>
            </a:r>
            <a:endParaRPr lang="en-US" dirty="0">
              <a:latin typeface="Open Sans"/>
            </a:endParaRPr>
          </a:p>
          <a:p>
            <a:r>
              <a:rPr lang="en-GB" dirty="0">
                <a:latin typeface="Open Sans"/>
              </a:rPr>
              <a:t>Aggregation at the high level, that is, having few groups combining activities of different end-uses, like total industrial production or total agricultural production, would require a small amount of initial information. However, this weakens the main strength of such models, which is their ability to capture specifics of those end-uses in energy consumption, and the </a:t>
            </a:r>
            <a:r>
              <a:rPr lang="en-US" dirty="0">
                <a:latin typeface="Open Sans"/>
              </a:rPr>
              <a:t>ability for insight analysis is very low. </a:t>
            </a:r>
            <a:endParaRPr lang="en-GB" dirty="0">
              <a:latin typeface="Open Sans"/>
            </a:endParaRPr>
          </a:p>
          <a:p>
            <a:endParaRPr lang="en-GB" dirty="0">
              <a:latin typeface="Open Sans"/>
            </a:endParaRPr>
          </a:p>
          <a:p>
            <a:r>
              <a:rPr lang="en-GB" dirty="0">
                <a:latin typeface="Open Sans"/>
              </a:rPr>
              <a:t>On the other hand, decomposition to the level to individual activities, like cement production or rice production, captures all the specificities. However, the amount of data to be collected makes this approach impractical, but the ability for insight analysis is high.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97752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MAED, the structure of the final energy consumption of the country is broken down in a consistent manner, dividing the consumption into major consuming sectors: industry, service, household, and transport. </a:t>
            </a:r>
            <a:endParaRPr lang="en-US" dirty="0">
              <a:latin typeface="Open Sans"/>
            </a:endParaRPr>
          </a:p>
          <a:p>
            <a:r>
              <a:rPr lang="en-GB" dirty="0">
                <a:latin typeface="Open Sans"/>
              </a:rPr>
              <a:t>This level of decomposition is predefined. </a:t>
            </a:r>
          </a:p>
          <a:p>
            <a:r>
              <a:rPr lang="en-GB" dirty="0">
                <a:latin typeface="Open Sans"/>
              </a:rPr>
              <a:t>The user can further disaggregate the sectors into subsectors, such as agriculture, construction, mining, manufacturing, as shown in this diagram. The user can also define urban and rural sub-sectors as well as passenger and freight transport.</a:t>
            </a:r>
          </a:p>
          <a:p>
            <a:r>
              <a:rPr lang="en-GB" dirty="0">
                <a:latin typeface="Open Sans"/>
              </a:rPr>
              <a:t>The aim of disaggregation is to analyse more closely their projected evolution. The breakdown to the end-uses in most subsectors could be defined by the analyst, depending on actual activity and availability of information.</a:t>
            </a:r>
          </a:p>
          <a:p>
            <a:r>
              <a:rPr lang="en-GB" dirty="0">
                <a:latin typeface="Open Sans"/>
              </a:rPr>
              <a:t>Also predefined is the form of useful energy required for the end-use processes, such as motive power, heat, and specific use of electricity. </a:t>
            </a:r>
          </a:p>
          <a:p>
            <a:r>
              <a:rPr lang="en-GB" dirty="0">
                <a:latin typeface="Open Sans"/>
              </a:rPr>
              <a:t>The category of final energy depends on technological options available for the satisfaction of the useful energy needs, as some fuels may not be substitutable or may not be available.</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execution of a MAED study consists of three phases:</a:t>
            </a:r>
            <a:endParaRPr lang="en-US" dirty="0">
              <a:latin typeface="Open Sans"/>
            </a:endParaRPr>
          </a:p>
          <a:p>
            <a:pPr marL="171450" indent="-171450">
              <a:buFont typeface="Arial"/>
              <a:buChar char="•"/>
            </a:pPr>
            <a:r>
              <a:rPr lang="en-GB" dirty="0">
                <a:latin typeface="Open Sans"/>
              </a:rPr>
              <a:t>First: Reconstruction of the energy consumption in the base year. The MAED model output structure and quantities must be equal to the country’s actual consumption in the base year.</a:t>
            </a:r>
          </a:p>
          <a:p>
            <a:pPr marL="171450" indent="-171450">
              <a:buFont typeface="Arial"/>
              <a:buChar char="•"/>
            </a:pPr>
            <a:r>
              <a:rPr lang="en-GB" dirty="0"/>
              <a:t>Second: Establishing scenarios of economic, social, and technological development</a:t>
            </a:r>
            <a:r>
              <a:rPr lang="en-US" dirty="0"/>
              <a:t>.</a:t>
            </a:r>
            <a:endParaRPr lang="en-GB" dirty="0"/>
          </a:p>
          <a:p>
            <a:pPr marL="171450" indent="-171450">
              <a:buFont typeface="Arial"/>
              <a:buChar char="•"/>
            </a:pPr>
            <a:r>
              <a:rPr lang="en-GB" dirty="0"/>
              <a:t>And finally: Analysis of energy demand projections, arising from the scenarios.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112711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As was already pointed out, the value of specific energy consumption for the base year is a crucial parameter for estimation of the future energy demand. This makes the selection of the base year a very important issue.</a:t>
            </a:r>
          </a:p>
          <a:p>
            <a:r>
              <a:rPr lang="en-US" dirty="0">
                <a:latin typeface="Open Sans"/>
              </a:rPr>
              <a:t>There are several criteria for the selection of the base year. Firstly, the base year should be selected as the most recent year for which energy and economic statistics are available, reliable, and consistent. Secondly, the base year should be selected to represent stable conditions of energy consumption. Finally, If unusual situations like an economic crisis, extreme climatic conditions, or a political crisis occurred during a given year, it should not be selected as a baseline and a previous year should be used.</a:t>
            </a:r>
          </a:p>
          <a:p>
            <a:r>
              <a:rPr lang="en-US" dirty="0">
                <a:latin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p>
          <a:p>
            <a:r>
              <a:rPr lang="en-US" dirty="0">
                <a:latin typeface="Open Sans"/>
              </a:rPr>
              <a:t>The objective of this phase is to establish a benchmark and to validate the </a:t>
            </a:r>
            <a:r>
              <a:rPr lang="en-US" dirty="0" err="1">
                <a:latin typeface="Open Sans"/>
              </a:rPr>
              <a:t>programme</a:t>
            </a:r>
            <a:r>
              <a:rPr lang="en-US" dirty="0">
                <a:latin typeface="Open Sans"/>
              </a:rPr>
              <a:t> for the energy system of the specific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This lecture has four Intended Learning Outcomes: </a:t>
            </a:r>
          </a:p>
          <a:p>
            <a:pPr>
              <a:spcBef>
                <a:spcPts val="0"/>
              </a:spcBef>
              <a:spcAft>
                <a:spcPts val="0"/>
              </a:spcAft>
            </a:pPr>
            <a:r>
              <a:rPr lang="en-GB" dirty="0">
                <a:latin typeface="Open Sans"/>
              </a:rPr>
              <a:t>to have an overall understanding of the generic equation in the MAED model, </a:t>
            </a:r>
          </a:p>
          <a:p>
            <a:pPr>
              <a:spcBef>
                <a:spcPts val="0"/>
              </a:spcBef>
              <a:spcAft>
                <a:spcPts val="0"/>
              </a:spcAft>
            </a:pPr>
            <a:r>
              <a:rPr lang="en-GB" dirty="0">
                <a:latin typeface="Open Sans"/>
              </a:rPr>
              <a:t>to have learnt what the driving parameters of the model are,</a:t>
            </a:r>
          </a:p>
          <a:p>
            <a:pPr>
              <a:spcBef>
                <a:spcPts val="0"/>
              </a:spcBef>
              <a:spcAft>
                <a:spcPts val="0"/>
              </a:spcAft>
            </a:pPr>
            <a:r>
              <a:rPr lang="en-GB" dirty="0">
                <a:latin typeface="Open Sans"/>
              </a:rPr>
              <a:t>to know about the MAED-D end-use categories, </a:t>
            </a:r>
          </a:p>
          <a:p>
            <a:pPr>
              <a:spcBef>
                <a:spcPts val="0"/>
              </a:spcBef>
              <a:spcAft>
                <a:spcPts val="0"/>
              </a:spcAft>
            </a:pPr>
            <a:r>
              <a:rPr lang="en-GB" dirty="0">
                <a:latin typeface="Open Sans"/>
              </a:rPr>
              <a:t>and to know the steps of a MAED Study.</a:t>
            </a:r>
            <a:endParaRPr lang="en-US" dirty="0">
              <a:latin typeface="Open Sans"/>
            </a:endParaRPr>
          </a:p>
        </p:txBody>
      </p:sp>
    </p:spTree>
    <p:extLst>
      <p:ext uri="{BB962C8B-B14F-4D97-AF65-F5344CB8AC3E}">
        <p14:creationId xmlns:p14="http://schemas.microsoft.com/office/powerpoint/2010/main" val="3976445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Following the completion of the first stage of the study, reconstruction of the base year energy consumption, the user may move to the second stage: construction of the scenarios.</a:t>
            </a:r>
          </a:p>
          <a:p>
            <a:r>
              <a:rPr lang="en-US" dirty="0">
                <a:latin typeface="Open Sans"/>
              </a:rPr>
              <a:t>Scenarios are not predictions or forecast. A forecast is supposed to identify the most likely pathway, while the scenarios help to explore a range of possible pathways. They are descriptions of images of future development that reflect different perspectives based on past and present.</a:t>
            </a:r>
          </a:p>
          <a:p>
            <a:r>
              <a:rPr lang="en-US" dirty="0">
                <a:latin typeface="Open Sans"/>
              </a:rPr>
              <a:t>A scenario in MAED is a set of parameters describing a possible long-term pattern of a country's development, including such aspects as its economic, demographic, social, and technological level.</a:t>
            </a:r>
          </a:p>
          <a:p>
            <a:r>
              <a:rPr lang="en-US" dirty="0">
                <a:latin typeface="Open Sans"/>
              </a:rPr>
              <a:t>The amount of input data for MAED is relatively large, as is the case for all disaggregated type models. This is the price to pay for the ability to provide reasonably detailed output information. </a:t>
            </a:r>
          </a:p>
          <a:p>
            <a:r>
              <a:rPr lang="en-US" dirty="0">
                <a:latin typeface="Open Sans"/>
              </a:rPr>
              <a:t>All input data belong to one of four groups: economy, demography, lifestyle, and technology.</a:t>
            </a:r>
          </a:p>
          <a:p>
            <a:r>
              <a:rPr lang="en-US" dirty="0">
                <a:latin typeface="Open Sans"/>
              </a:rPr>
              <a:t>Each group has its own set of input data.</a:t>
            </a:r>
          </a:p>
          <a:p>
            <a:r>
              <a:rPr lang="en-US" dirty="0">
                <a:latin typeface="Open Sans"/>
              </a:rPr>
              <a:t>Economy will comprise G.D.P., its growth rate, and the structure of the economy in terms of G.D.P. share of each sector. Labour force is also needed. </a:t>
            </a:r>
          </a:p>
          <a:p>
            <a:r>
              <a:rPr lang="en-US" dirty="0">
                <a:latin typeface="Open Sans"/>
              </a:rPr>
              <a:t>Demography will comprise population, population growth rate, share of urban and rural population, and family size. </a:t>
            </a:r>
          </a:p>
          <a:p>
            <a:r>
              <a:rPr lang="en-US" dirty="0">
                <a:latin typeface="Open Sans"/>
              </a:rPr>
              <a:t>Lifestyle will comprise size of the dwellings, mobility, car ownership, electrification, and use of appliances. </a:t>
            </a:r>
          </a:p>
          <a:p>
            <a:r>
              <a:rPr lang="en-US" dirty="0">
                <a:latin typeface="Open Sans"/>
              </a:rPr>
              <a:t>Technology input data comprise energy intensities in all sectors, efficiency of end-use equipment and processes, and market penetration of different technologies and energy carriers.</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762517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final phase, MAED will produce energy demand projections for each scenario. The results of MAED provide valuable information for further analysis within the energy planning process.</a:t>
            </a:r>
            <a:endParaRPr lang="en-US" dirty="0"/>
          </a:p>
          <a:p>
            <a:endParaRPr lang="en-GB" dirty="0">
              <a:latin typeface="Open Sans"/>
            </a:endParaRPr>
          </a:p>
          <a:p>
            <a:r>
              <a:rPr lang="en-GB" dirty="0"/>
              <a:t>Energy consumptions are calculated, for each group of end-uses, and are aggregated by energy carriers, by sectors, and subsectors, for each year of the study, including the base year.</a:t>
            </a:r>
          </a:p>
          <a:p>
            <a:r>
              <a:rPr lang="en-GB" dirty="0"/>
              <a:t>The model calculates the results for each year of projection, resulting from the set of scenario assumptions. </a:t>
            </a:r>
          </a:p>
          <a:p>
            <a:r>
              <a:rPr lang="en-GB" dirty="0">
                <a:latin typeface="Open Sans"/>
              </a:rPr>
              <a:t> </a:t>
            </a:r>
          </a:p>
          <a:p>
            <a:r>
              <a:rPr lang="en-GB" dirty="0"/>
              <a:t>This total energy demand projection should not be taken as a certain prediction, but as the result of the, if dot dot dot, then dot dot dot, exercise. </a:t>
            </a:r>
          </a:p>
          <a:p>
            <a:r>
              <a:rPr lang="en-GB" dirty="0"/>
              <a:t>The assumptions both in terms of scenario input data and in terms of the structural limitations of the model should be acknowledged when using the results.</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508675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MAED output is a set of calculated values of energy demand by sector and by energy form. These outputs are for all years in the future as specified by the user. </a:t>
            </a:r>
            <a:endParaRPr lang="en-US" dirty="0">
              <a:latin typeface="Open Sans"/>
            </a:endParaRPr>
          </a:p>
          <a:p>
            <a:r>
              <a:rPr lang="en-GB" dirty="0">
                <a:latin typeface="Open Sans"/>
              </a:rPr>
              <a:t>There are multiple outputs for a specified country. The modeller can examine both the share of each energy type and the total final energy demand. MAED is particularly useful for showing the future changes in total energy demand, as well as the future changes in the structure of that demand.</a:t>
            </a:r>
          </a:p>
          <a:p>
            <a:r>
              <a:rPr lang="en-GB" dirty="0">
                <a:latin typeface="Open Sans"/>
              </a:rPr>
              <a:t>There are several output tables in MAED, including useful energy demand, final energy demand, and some energy indicators, including total energy intensity, among others. </a:t>
            </a:r>
          </a:p>
          <a:p>
            <a:r>
              <a:rPr lang="en-US" dirty="0">
                <a:latin typeface="Open Sans"/>
              </a:rPr>
              <a:t>Scenarios are created for a number of different possible futures and cases, considering a set of plausible economic growth scenarios, a set of energy system configuration scenarios, and combinations of these two groups of parameters.</a:t>
            </a:r>
            <a:r>
              <a:rPr lang="en-GB" dirty="0">
                <a:latin typeface="Open Sans"/>
              </a:rPr>
              <a:t> For example, one could imagine very different results depending on the scenario chosen that may differ from the reference scenario: a very high, an intermediate, and a low scenario. Note that we are not able to attach probabilities to each of these scenarios. The middle scenario is not necessarily the most probable one and should not be used as such.</a:t>
            </a:r>
          </a:p>
          <a:p>
            <a:endParaRPr lang="en-GB" dirty="0">
              <a:latin typeface="Open Sans"/>
            </a:endParaRPr>
          </a:p>
          <a:p>
            <a:r>
              <a:rPr lang="en-GB" dirty="0">
                <a:latin typeface="Open Sans"/>
              </a:rPr>
              <a:t>This concludes lecture 5 which provided an introduction to MAED-D.</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416767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MAED stands for Model for Analysis of the Energy Demand.</a:t>
            </a:r>
          </a:p>
          <a:p>
            <a:r>
              <a:rPr lang="en-US" dirty="0">
                <a:latin typeface="Open Sans"/>
              </a:rPr>
              <a:t>The MAED model is a simulation model best applicable for long-term analysis. It is based on the disaggregated bottom-up approach and uses scenarios to evaluate the energy demand in a country or region based on a set of assumptions.</a:t>
            </a:r>
          </a:p>
          <a:p>
            <a:r>
              <a:rPr lang="en-US" dirty="0">
                <a:latin typeface="Open Sans"/>
              </a:rPr>
              <a:t>The MAED model has been specifically designed to investigate structural changes, both in the evolution of energy end-uses driving energy demand and in the make-up of the energy source mix.</a:t>
            </a:r>
          </a:p>
          <a:p>
            <a:r>
              <a:rPr lang="en-US" dirty="0">
                <a:latin typeface="Open Sans"/>
              </a:rPr>
              <a:t>On the one hand, a detailed analysis of social, economic, and technological factors allows for an analysis of structural changes in energy demand. On the other hand, the model investigates which types of energy forms will be able to meet this demand, evaluating the potential evolution of energy sources.</a:t>
            </a:r>
          </a:p>
          <a:p>
            <a:pPr>
              <a:spcBef>
                <a:spcPts val="0"/>
              </a:spcBef>
              <a:spcAft>
                <a:spcPts val="0"/>
              </a:spcAft>
            </a:pPr>
            <a:r>
              <a:rPr lang="en-US" dirty="0">
                <a:latin typeface="Open Sans"/>
              </a:rPr>
              <a:t>MAED has two aspects to it, MAED-D considers scenario-based forecasts of future demand by the defined sectors and fuel type. MAED-E.L. can be used to understand electricity demand profiles. MAED-E.L. forecasts hourly electric power demand for each client, sector, and the entire system based on the input data. This lecture focuses on MAED-D.</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8688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To perform calculations of energy consumption for each group of end-uses, a corresponding set of equations is used in MAED. But all those equations have the same form. Energy demand (or E.D.) in any specific year in the future, is calculated as a product of two variables. </a:t>
            </a:r>
          </a:p>
          <a:p>
            <a:r>
              <a:rPr lang="en-US" dirty="0">
                <a:latin typeface="Open Sans"/>
              </a:rPr>
              <a:t> </a:t>
            </a:r>
          </a:p>
          <a:p>
            <a:r>
              <a:rPr lang="en-US" dirty="0">
                <a:latin typeface="Open Sans"/>
              </a:rPr>
              <a:t>The first key variable is the specific energy consumption (or S.E.C.). This is the energy consumption per unit of driving parameter (or D.P.). For instance, the energy needed to produce a ton of steel. When the driving parameter is the production of monetary units, value added, or G.D.P., the specific energy consumption is the Energy Intensity (or E.I.). Specific energy consumption and Energy intensity are the first set of key factors used in MAED, to calculate the energy demand in future years. </a:t>
            </a:r>
          </a:p>
          <a:p>
            <a:r>
              <a:rPr lang="en-US" dirty="0">
                <a:latin typeface="Open Sans"/>
              </a:rPr>
              <a:t> </a:t>
            </a:r>
          </a:p>
          <a:p>
            <a:r>
              <a:rPr lang="en-US" dirty="0">
                <a:latin typeface="Open Sans"/>
              </a:rPr>
              <a:t>The second key variable is the driving parameter in the corresponding future year. Different driving parameters can be used for different segments of energy demand, for example value added in industry, passenger-kilometers travelled in transport, etc. These will be listed in lecture 7.2.</a:t>
            </a:r>
          </a:p>
          <a:p>
            <a:r>
              <a:rPr lang="en-US" dirty="0">
                <a:latin typeface="Open Sans"/>
              </a:rPr>
              <a:t> </a:t>
            </a:r>
          </a:p>
          <a:p>
            <a:r>
              <a:rPr lang="en-US" dirty="0">
                <a:latin typeface="Open Sans"/>
              </a:rPr>
              <a:t>The product of these two parameters is the generic, fundamental equation used in the MAED model.</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2863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final energy demand of a specific energy source is given by the product of the inverse of the efficiency of the process where energy is used, the market penetration of the given energy source type, and the final useful energy demand. </a:t>
            </a:r>
          </a:p>
          <a:p>
            <a:r>
              <a:rPr lang="en-US" dirty="0">
                <a:latin typeface="Open Sans"/>
              </a:rPr>
              <a:t>In the model, energy demand of the ultimate consumers is calculated in terms of the useful energy wherever possible.</a:t>
            </a:r>
          </a:p>
          <a:p>
            <a:r>
              <a:rPr lang="en-US" dirty="0">
                <a:latin typeface="Open Sans"/>
              </a:rPr>
              <a:t>Useful energy demand can be provided either by only one energy form, or by two or more energy forms, according to market penetration. This fact is used in MAED to consider fuel substitutions.</a:t>
            </a:r>
          </a:p>
          <a:p>
            <a:r>
              <a:rPr lang="en-US" dirty="0">
                <a:latin typeface="Open Sans"/>
              </a:rPr>
              <a:t>Sometimes various energy forms, for example, electricity and fossil fuels, are competing for a given end-use category of energy demand. This demand is calculated first in terms of useful energy and then converted into final energy, taking into account the penetration into the given market and the efficiency of each alternative energy source. Market penetration and efficiencies are specified as scenario parameters.</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82347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While preparing the input data for the model, the user should be aware that the energy intensity or the specific energy consumption may change in future years.</a:t>
            </a:r>
            <a:endParaRPr lang="en-US" dirty="0">
              <a:latin typeface="Open Sans"/>
            </a:endParaRPr>
          </a:p>
          <a:p>
            <a:r>
              <a:rPr lang="en-GB" dirty="0">
                <a:latin typeface="Open Sans"/>
              </a:rPr>
              <a:t> </a:t>
            </a:r>
          </a:p>
          <a:p>
            <a:r>
              <a:rPr lang="en-GB" dirty="0">
                <a:latin typeface="Open Sans"/>
              </a:rPr>
              <a:t>Take the example of specific motor fuel consumption by tractors in agriculture. If, in the base year, animal traction power is used, then this energy is not taken into account in the definition of energy intensity. With the replacement of animal power by tractors, more fuel will be consumed to produce the same product. This means an increase in energy intensity in future years.</a:t>
            </a:r>
          </a:p>
          <a:p>
            <a:r>
              <a:rPr lang="en-GB" dirty="0">
                <a:latin typeface="Open Sans"/>
              </a:rPr>
              <a:t> </a:t>
            </a:r>
          </a:p>
          <a:p>
            <a:r>
              <a:rPr lang="en-GB" dirty="0">
                <a:latin typeface="Open Sans"/>
              </a:rPr>
              <a:t>Another example for changes in specific energy consumption could be an improvement in standards of living. As they improve, more electrical appliances will be used in households: a T.V. set, washing machine, dish-washing machine, and so on. This causes an increase in electricity consumption per dwelling.</a:t>
            </a:r>
          </a:p>
          <a:p>
            <a:r>
              <a:rPr lang="en-GB" dirty="0">
                <a:latin typeface="Open Sans"/>
              </a:rPr>
              <a:t> </a:t>
            </a:r>
          </a:p>
          <a:p>
            <a:r>
              <a:rPr lang="en-GB" dirty="0">
                <a:latin typeface="Open Sans"/>
              </a:rPr>
              <a:t>In some cases, the combination of multiple factors can lead to more complicated changes. For example, as the number of electrical appliances reaches their saturation level and technological improvement plays a larger role. This means that the cumulative value of electricity per dwelling will go down after the growth period.</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51632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Even though it is not recommended, as an example, let’s assume we must include production of Steel and textile in the same group. In this example, production of textile has relatively low energy consumption per monetary equivalent of product, 10, and the production of steel has relatively high energy intensity, 50. The value of energy intensity for this aggregated group will be a weighted average of values for both activities. A weighted average is calculated by multiplying the energy intensity for an activity by the fraction it makes up in total and then summing these for all activities. In this case the result is 26 for the base year. </a:t>
            </a:r>
          </a:p>
          <a:p>
            <a:r>
              <a:rPr lang="en-US" dirty="0">
                <a:latin typeface="Open Sans"/>
              </a:rPr>
              <a:t>In case the share of energy consumption between both products, in the total production, remains the same, the same intensity shall be used in the future. But if one of the activities develops faster, for example textile, and its relative contribution to the aggregated product increases, the weighted average should be recalculated.</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14512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One factor is defined as a driving parameter for each end-use. </a:t>
            </a:r>
            <a:endParaRPr lang="en-US" dirty="0">
              <a:latin typeface="Open Sans"/>
            </a:endParaRPr>
          </a:p>
          <a:p>
            <a:r>
              <a:rPr lang="en-GB" dirty="0">
                <a:latin typeface="Open Sans"/>
              </a:rPr>
              <a:t>The value of driving parameter is directly used to calculate the energy demand for the corresponding end-use in both the base year and in the future.</a:t>
            </a:r>
          </a:p>
          <a:p>
            <a:r>
              <a:rPr lang="en-GB" dirty="0">
                <a:latin typeface="Open Sans"/>
              </a:rPr>
              <a:t>The factors used as driving parameters for various activities are predefined in the MAED model. </a:t>
            </a:r>
          </a:p>
          <a:p>
            <a:r>
              <a:rPr lang="en-GB" dirty="0">
                <a:latin typeface="Open Sans"/>
              </a:rPr>
              <a:t>There are different driving parameters for industry, transport, service, and household uses, which are listed in the following slides.</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50112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MAED model, the industry sector is divided into Agriculture, Construction, Mining, and Manufacturing. Each subsector can be further disaggregated by the user. </a:t>
            </a:r>
          </a:p>
          <a:p>
            <a:r>
              <a:rPr lang="en-US" dirty="0"/>
              <a:t>The Value Added of each corresponding subsector is defined as the driving parameter for all end-uses in industry. </a:t>
            </a:r>
          </a:p>
          <a:p>
            <a:r>
              <a:rPr lang="en-US" dirty="0"/>
              <a:t>This monetary equivalent of production is selected for various reasons. </a:t>
            </a:r>
          </a:p>
          <a:p>
            <a:r>
              <a:rPr lang="en-US" dirty="0">
                <a:latin typeface="Open Sans"/>
              </a:rPr>
              <a:t>Using the total value added for each sector prevents the user from having to consider the numerous different products of each subsector. This decreases the uncertainty of the projection as it is difficult to predict the specific amount of steel, textile, or rice to be produced in the future years. </a:t>
            </a:r>
          </a:p>
          <a:p>
            <a:r>
              <a:rPr lang="en-US" dirty="0">
                <a:latin typeface="Open Sans"/>
              </a:rPr>
              <a:t>The total production of heavy industry and agriculture production in a monetary equivalent can be evaluated more easily.</a:t>
            </a:r>
          </a:p>
          <a:p>
            <a:endParaRPr lang="en-US"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677829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3/15/21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3/15/21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3/15/21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3/15/21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3/15/21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8310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3/15/21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3/15/21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3/15/21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3/15/21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3/15/21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3/15/21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3/15/21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3/15/21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3/15/21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png"/><Relationship Id="rId5" Type="http://schemas.openxmlformats.org/officeDocument/2006/relationships/image" Target="../media/image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5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6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0.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background pattern&#10;&#10;Description automatically generated">
            <a:extLst>
              <a:ext uri="{FF2B5EF4-FFF2-40B4-BE49-F238E27FC236}">
                <a16:creationId xmlns:a16="http://schemas.microsoft.com/office/drawing/2014/main" id="{070B49A0-24EE-48DB-813B-82DADE41F8BC}"/>
              </a:ext>
            </a:extLst>
          </p:cNvPr>
          <p:cNvPicPr>
            <a:picLocks noChangeAspect="1"/>
          </p:cNvPicPr>
          <p:nvPr/>
        </p:nvPicPr>
        <p:blipFill>
          <a:blip r:embed="rId5"/>
          <a:stretch>
            <a:fillRect/>
          </a:stretch>
        </p:blipFill>
        <p:spPr>
          <a:xfrm>
            <a:off x="1186" y="2174"/>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267741"/>
            <a:ext cx="483213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6 </a:t>
            </a:r>
            <a:br>
              <a:rPr lang="en-ZA" altLang="en-US" sz="4400" b="1" dirty="0">
                <a:latin typeface="Open Sans ExtraBold"/>
                <a:ea typeface="Open Sans ExtraBold"/>
                <a:cs typeface="Open Sans ExtraBold"/>
              </a:rPr>
            </a:br>
            <a:r>
              <a:rPr lang="en-GB" altLang="en-US" sz="4400" b="1" dirty="0">
                <a:latin typeface="Open Sans ExtraBold"/>
              </a:rPr>
              <a:t>INTRODUCTION </a:t>
            </a:r>
            <a:br>
              <a:rPr lang="en-GB" altLang="en-US" sz="4400" b="1" dirty="0">
                <a:latin typeface="Open Sans ExtraBold"/>
              </a:rPr>
            </a:br>
            <a:r>
              <a:rPr lang="en-GB" altLang="en-US" sz="4400" b="1" dirty="0">
                <a:latin typeface="Open Sans ExtraBold"/>
              </a:rPr>
              <a:t>TO MAED-D</a:t>
            </a:r>
            <a:endParaRPr lang="en-US" altLang="en-US" sz="4400" b="1" dirty="0">
              <a:latin typeface="Open Sans ExtraBold"/>
              <a:ea typeface="Open Sans ExtraBold"/>
              <a:cs typeface="Open Sans ExtraBold"/>
            </a:endParaRPr>
          </a:p>
        </p:txBody>
      </p:sp>
      <p:sp>
        <p:nvSpPr>
          <p:cNvPr id="4" name="TextBox 1">
            <a:extLst>
              <a:ext uri="{FF2B5EF4-FFF2-40B4-BE49-F238E27FC236}">
                <a16:creationId xmlns:a16="http://schemas.microsoft.com/office/drawing/2014/main" id="{4E05AC4A-6714-4BB2-BE1E-C7AE98DF5830}"/>
              </a:ext>
            </a:extLst>
          </p:cNvPr>
          <p:cNvSpPr txBox="1"/>
          <p:nvPr/>
        </p:nvSpPr>
        <p:spPr>
          <a:xfrm>
            <a:off x="8860080"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6607B3C2-D822-8544-ADB9-9846917A0AB3}"/>
              </a:ext>
            </a:extLst>
          </p:cNvPr>
          <p:cNvSpPr txBox="1"/>
          <p:nvPr/>
        </p:nvSpPr>
        <p:spPr>
          <a:xfrm>
            <a:off x="630503" y="3988522"/>
            <a:ext cx="1728234"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76627A00-13DD-4D49-BF8C-E49089017813}"/>
              </a:ext>
            </a:extLst>
          </p:cNvPr>
          <p:cNvSpPr/>
          <p:nvPr/>
        </p:nvSpPr>
        <p:spPr>
          <a:xfrm>
            <a:off x="5618235"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mp3" descr="Track7_Lecture6_Slide1.mp3">
            <a:hlinkClick r:id="" action="ppaction://media"/>
            <a:extLst>
              <a:ext uri="{FF2B5EF4-FFF2-40B4-BE49-F238E27FC236}">
                <a16:creationId xmlns:a16="http://schemas.microsoft.com/office/drawing/2014/main" id="{DC2ECE82-7E62-F24C-AF0D-81A2B3E5A4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41608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6.2 Driving parameters </a:t>
            </a:r>
          </a:p>
        </p:txBody>
      </p:sp>
      <p:graphicFrame>
        <p:nvGraphicFramePr>
          <p:cNvPr id="16" name="Table 2">
            <a:extLst>
              <a:ext uri="{FF2B5EF4-FFF2-40B4-BE49-F238E27FC236}">
                <a16:creationId xmlns:a16="http://schemas.microsoft.com/office/drawing/2014/main" id="{03271A2C-5467-AD45-B5DD-DDD6AD45DCBD}"/>
              </a:ext>
            </a:extLst>
          </p:cNvPr>
          <p:cNvGraphicFramePr>
            <a:graphicFrameLocks noGrp="1"/>
          </p:cNvGraphicFramePr>
          <p:nvPr>
            <p:extLst>
              <p:ext uri="{D42A27DB-BD31-4B8C-83A1-F6EECF244321}">
                <p14:modId xmlns:p14="http://schemas.microsoft.com/office/powerpoint/2010/main" val="3158485761"/>
              </p:ext>
            </p:extLst>
          </p:nvPr>
        </p:nvGraphicFramePr>
        <p:xfrm>
          <a:off x="887215" y="4108688"/>
          <a:ext cx="10542786" cy="1651000"/>
        </p:xfrm>
        <a:graphic>
          <a:graphicData uri="http://schemas.openxmlformats.org/drawingml/2006/table">
            <a:tbl>
              <a:tblPr firstRow="1" bandRow="1">
                <a:tableStyleId>{2D5ABB26-0587-4C30-8999-92F81FD0307C}</a:tableStyleId>
              </a:tblPr>
              <a:tblGrid>
                <a:gridCol w="2677079">
                  <a:extLst>
                    <a:ext uri="{9D8B030D-6E8A-4147-A177-3AD203B41FA5}">
                      <a16:colId xmlns:a16="http://schemas.microsoft.com/office/drawing/2014/main" val="3877321437"/>
                    </a:ext>
                  </a:extLst>
                </a:gridCol>
                <a:gridCol w="4351445">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Freight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Modes of freight transportation, train, truck, …</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Ton-km transported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Passenger</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Modes of passenger transportation, bus, train, car, …</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Passenger-km transported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8" name="Rectangle 17">
            <a:extLst>
              <a:ext uri="{FF2B5EF4-FFF2-40B4-BE49-F238E27FC236}">
                <a16:creationId xmlns:a16="http://schemas.microsoft.com/office/drawing/2014/main" id="{3323FAD0-97FD-BC42-B6D9-D75CEF4EA1A7}"/>
              </a:ext>
            </a:extLst>
          </p:cNvPr>
          <p:cNvSpPr/>
          <p:nvPr/>
        </p:nvSpPr>
        <p:spPr>
          <a:xfrm>
            <a:off x="926207" y="1371349"/>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Driving parameters in transportation</a:t>
            </a:r>
          </a:p>
        </p:txBody>
      </p:sp>
      <p:sp>
        <p:nvSpPr>
          <p:cNvPr id="20" name="Rounded Rectangle 19">
            <a:extLst>
              <a:ext uri="{FF2B5EF4-FFF2-40B4-BE49-F238E27FC236}">
                <a16:creationId xmlns:a16="http://schemas.microsoft.com/office/drawing/2014/main" id="{5FFBD6C8-5033-904A-8295-A24601CEA9C9}"/>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21" name="TextBox 20">
            <a:extLst>
              <a:ext uri="{FF2B5EF4-FFF2-40B4-BE49-F238E27FC236}">
                <a16:creationId xmlns:a16="http://schemas.microsoft.com/office/drawing/2014/main" id="{E7858339-EDDA-6545-8742-3EAB8D9D4D23}"/>
              </a:ext>
            </a:extLst>
          </p:cNvPr>
          <p:cNvSpPr txBox="1"/>
          <p:nvPr/>
        </p:nvSpPr>
        <p:spPr>
          <a:xfrm>
            <a:off x="3653875" y="2514312"/>
            <a:ext cx="3490252"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DF4CEC-61F0-A74C-9967-CE663393A87F}"/>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Cambria Math" panose="02040503050406030204" pitchFamily="18"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1" name="TextBox 10">
                <a:extLst>
                  <a:ext uri="{FF2B5EF4-FFF2-40B4-BE49-F238E27FC236}">
                    <a16:creationId xmlns:a16="http://schemas.microsoft.com/office/drawing/2014/main" id="{C0DF4CEC-61F0-A74C-9967-CE663393A87F}"/>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b="-8333"/>
                </a:stretch>
              </a:blipFill>
            </p:spPr>
            <p:txBody>
              <a:bodyPr/>
              <a:lstStyle/>
              <a:p>
                <a:r>
                  <a:rPr lang="en-GB">
                    <a:noFill/>
                  </a:rPr>
                  <a:t> </a:t>
                </a:r>
              </a:p>
            </p:txBody>
          </p:sp>
        </mc:Fallback>
      </mc:AlternateContent>
      <p:sp>
        <p:nvSpPr>
          <p:cNvPr id="12" name="Oval 11">
            <a:extLst>
              <a:ext uri="{FF2B5EF4-FFF2-40B4-BE49-F238E27FC236}">
                <a16:creationId xmlns:a16="http://schemas.microsoft.com/office/drawing/2014/main" id="{854BE481-0C0D-434E-8368-82C318D5EF19}"/>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0.mp3" descr="Track7_Lecture6_Slide10.mp3">
            <a:hlinkClick r:id="" action="ppaction://media"/>
            <a:extLst>
              <a:ext uri="{FF2B5EF4-FFF2-40B4-BE49-F238E27FC236}">
                <a16:creationId xmlns:a16="http://schemas.microsoft.com/office/drawing/2014/main" id="{44D95382-2DC8-8443-BB44-BD2CAF62C0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11359091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6.2 Driving parameters </a:t>
            </a:r>
          </a:p>
        </p:txBody>
      </p:sp>
      <p:graphicFrame>
        <p:nvGraphicFramePr>
          <p:cNvPr id="15" name="Table 2">
            <a:extLst>
              <a:ext uri="{FF2B5EF4-FFF2-40B4-BE49-F238E27FC236}">
                <a16:creationId xmlns:a16="http://schemas.microsoft.com/office/drawing/2014/main" id="{97954538-CDF9-EE4F-B44C-8E1FA7C88B31}"/>
              </a:ext>
            </a:extLst>
          </p:cNvPr>
          <p:cNvGraphicFramePr>
            <a:graphicFrameLocks noGrp="1"/>
          </p:cNvGraphicFramePr>
          <p:nvPr>
            <p:extLst>
              <p:ext uri="{D42A27DB-BD31-4B8C-83A1-F6EECF244321}">
                <p14:modId xmlns:p14="http://schemas.microsoft.com/office/powerpoint/2010/main" val="1274087263"/>
              </p:ext>
            </p:extLst>
          </p:nvPr>
        </p:nvGraphicFramePr>
        <p:xfrm>
          <a:off x="887215" y="4024085"/>
          <a:ext cx="10542783" cy="2053336"/>
        </p:xfrm>
        <a:graphic>
          <a:graphicData uri="http://schemas.openxmlformats.org/drawingml/2006/table">
            <a:tbl>
              <a:tblPr firstRow="1" bandRow="1"/>
              <a:tblGrid>
                <a:gridCol w="3514261">
                  <a:extLst>
                    <a:ext uri="{9D8B030D-6E8A-4147-A177-3AD203B41FA5}">
                      <a16:colId xmlns:a16="http://schemas.microsoft.com/office/drawing/2014/main" val="3877321437"/>
                    </a:ext>
                  </a:extLst>
                </a:gridCol>
                <a:gridCol w="3514261">
                  <a:extLst>
                    <a:ext uri="{9D8B030D-6E8A-4147-A177-3AD203B41FA5}">
                      <a16:colId xmlns:a16="http://schemas.microsoft.com/office/drawing/2014/main" val="178807242"/>
                    </a:ext>
                  </a:extLst>
                </a:gridCol>
                <a:gridCol w="3514261">
                  <a:extLst>
                    <a:ext uri="{9D8B030D-6E8A-4147-A177-3AD203B41FA5}">
                      <a16:colId xmlns:a16="http://schemas.microsoft.com/office/drawing/2014/main" val="4280091968"/>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Urban area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heating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Air conditioning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Cooking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Water heating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appliances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Number of dwellings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Rural area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4" name="Rectangle 13">
            <a:extLst>
              <a:ext uri="{FF2B5EF4-FFF2-40B4-BE49-F238E27FC236}">
                <a16:creationId xmlns:a16="http://schemas.microsoft.com/office/drawing/2014/main" id="{44AC718D-A972-9E4F-A9E3-885F5C7B07D7}"/>
              </a:ext>
            </a:extLst>
          </p:cNvPr>
          <p:cNvSpPr/>
          <p:nvPr/>
        </p:nvSpPr>
        <p:spPr>
          <a:xfrm>
            <a:off x="926207" y="1385863"/>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Driving parameters in the household sector</a:t>
            </a:r>
            <a:endPar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ed Rectangle 10">
            <a:extLst>
              <a:ext uri="{FF2B5EF4-FFF2-40B4-BE49-F238E27FC236}">
                <a16:creationId xmlns:a16="http://schemas.microsoft.com/office/drawing/2014/main" id="{98B95731-A567-4340-8170-DE90111AEBE2}"/>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2" name="TextBox 11">
            <a:extLst>
              <a:ext uri="{FF2B5EF4-FFF2-40B4-BE49-F238E27FC236}">
                <a16:creationId xmlns:a16="http://schemas.microsoft.com/office/drawing/2014/main" id="{6E6571A7-544A-2C4A-90F3-CE9EB153AD43}"/>
              </a:ext>
            </a:extLst>
          </p:cNvPr>
          <p:cNvSpPr txBox="1"/>
          <p:nvPr/>
        </p:nvSpPr>
        <p:spPr>
          <a:xfrm>
            <a:off x="3653875" y="2514312"/>
            <a:ext cx="3829276"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3CB439-84C6-1446-8367-25B39AAC5945}"/>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Cambria Math" panose="02040503050406030204" pitchFamily="18"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3" name="TextBox 12">
                <a:extLst>
                  <a:ext uri="{FF2B5EF4-FFF2-40B4-BE49-F238E27FC236}">
                    <a16:creationId xmlns:a16="http://schemas.microsoft.com/office/drawing/2014/main" id="{843CB439-84C6-1446-8367-25B39AAC5945}"/>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b="-8333"/>
                </a:stretch>
              </a:blipFill>
            </p:spPr>
            <p:txBody>
              <a:bodyPr/>
              <a:lstStyle/>
              <a:p>
                <a:r>
                  <a:rPr lang="en-GB">
                    <a:noFill/>
                  </a:rPr>
                  <a:t> </a:t>
                </a:r>
              </a:p>
            </p:txBody>
          </p:sp>
        </mc:Fallback>
      </mc:AlternateContent>
      <p:sp>
        <p:nvSpPr>
          <p:cNvPr id="16" name="Oval 15">
            <a:extLst>
              <a:ext uri="{FF2B5EF4-FFF2-40B4-BE49-F238E27FC236}">
                <a16:creationId xmlns:a16="http://schemas.microsoft.com/office/drawing/2014/main" id="{9451E206-620E-6A47-8A42-A4577493CD92}"/>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1.mp3" descr="Track7_Lecture6_Slide11.mp3">
            <a:hlinkClick r:id="" action="ppaction://media"/>
            <a:extLst>
              <a:ext uri="{FF2B5EF4-FFF2-40B4-BE49-F238E27FC236}">
                <a16:creationId xmlns:a16="http://schemas.microsoft.com/office/drawing/2014/main" id="{884B6366-5137-C54B-9D19-E4E674CB52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38968212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6.2 Driving parameters </a:t>
            </a:r>
          </a:p>
        </p:txBody>
      </p:sp>
      <p:graphicFrame>
        <p:nvGraphicFramePr>
          <p:cNvPr id="14" name="Table 2">
            <a:extLst>
              <a:ext uri="{FF2B5EF4-FFF2-40B4-BE49-F238E27FC236}">
                <a16:creationId xmlns:a16="http://schemas.microsoft.com/office/drawing/2014/main" id="{F89EF389-AECB-B34C-A0CB-BF68D2AE7826}"/>
              </a:ext>
            </a:extLst>
          </p:cNvPr>
          <p:cNvGraphicFramePr>
            <a:graphicFrameLocks noGrp="1"/>
          </p:cNvGraphicFramePr>
          <p:nvPr>
            <p:extLst>
              <p:ext uri="{D42A27DB-BD31-4B8C-83A1-F6EECF244321}">
                <p14:modId xmlns:p14="http://schemas.microsoft.com/office/powerpoint/2010/main" val="2658948006"/>
              </p:ext>
            </p:extLst>
          </p:nvPr>
        </p:nvGraphicFramePr>
        <p:xfrm>
          <a:off x="1002160" y="3940099"/>
          <a:ext cx="10542786" cy="2053336"/>
        </p:xfrm>
        <a:graphic>
          <a:graphicData uri="http://schemas.openxmlformats.org/drawingml/2006/table">
            <a:tbl>
              <a:tblPr firstRow="1" bandRow="1">
                <a:tableStyleId>{2D5ABB26-0587-4C30-8999-92F81FD0307C}</a:tableStyleId>
              </a:tblPr>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Government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heating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cooling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Motive power</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Water heating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appliances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Floor area</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0" marR="0" lvl="0" indent="0" algn="l" defTabSz="914400" rtl="0" eaLnBrk="1" fontAlgn="auto" latinLnBrk="0" hangingPunct="1">
                        <a:lnSpc>
                          <a:spcPct val="100000"/>
                        </a:lnSpc>
                        <a:spcBef>
                          <a:spcPct val="20000"/>
                        </a:spcBef>
                        <a:spcAft>
                          <a:spcPct val="0"/>
                        </a:spcAft>
                        <a:buClrTx/>
                        <a:buSzPts val="1900"/>
                        <a:buFont typeface="Arial" panose="020B0604020202020204" pitchFamily="34" charset="0"/>
                        <a:buNone/>
                        <a:tabLst/>
                        <a:defRPr/>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Service sector value added</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Communication</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Banking</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50736260"/>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Trade &amp; other</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32914302"/>
                  </a:ext>
                </a:extLst>
              </a:tr>
            </a:tbl>
          </a:graphicData>
        </a:graphic>
      </p:graphicFrame>
      <p:sp>
        <p:nvSpPr>
          <p:cNvPr id="15" name="Rectangle 14">
            <a:extLst>
              <a:ext uri="{FF2B5EF4-FFF2-40B4-BE49-F238E27FC236}">
                <a16:creationId xmlns:a16="http://schemas.microsoft.com/office/drawing/2014/main" id="{5FE18EF2-CB6B-4F4A-B6DF-10FB70C79B34}"/>
              </a:ext>
            </a:extLst>
          </p:cNvPr>
          <p:cNvSpPr/>
          <p:nvPr/>
        </p:nvSpPr>
        <p:spPr>
          <a:xfrm>
            <a:off x="904436" y="1327806"/>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Driving parameters in the service sector</a:t>
            </a:r>
          </a:p>
        </p:txBody>
      </p:sp>
      <p:sp>
        <p:nvSpPr>
          <p:cNvPr id="11" name="Rounded Rectangle 10">
            <a:extLst>
              <a:ext uri="{FF2B5EF4-FFF2-40B4-BE49-F238E27FC236}">
                <a16:creationId xmlns:a16="http://schemas.microsoft.com/office/drawing/2014/main" id="{153AD4B6-3E06-314B-9E7A-04AD8C1F70B5}"/>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2" name="TextBox 11">
            <a:extLst>
              <a:ext uri="{FF2B5EF4-FFF2-40B4-BE49-F238E27FC236}">
                <a16:creationId xmlns:a16="http://schemas.microsoft.com/office/drawing/2014/main" id="{BC932409-3AB8-E949-A0CC-8E7BC596ABE4}"/>
              </a:ext>
            </a:extLst>
          </p:cNvPr>
          <p:cNvSpPr txBox="1"/>
          <p:nvPr/>
        </p:nvSpPr>
        <p:spPr>
          <a:xfrm>
            <a:off x="3653875" y="2514312"/>
            <a:ext cx="3212357"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5EF1BAE-6732-8941-A7CC-C23B3C2D5C66}"/>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Cambria Math" panose="02040503050406030204" pitchFamily="18"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3" name="TextBox 12">
                <a:extLst>
                  <a:ext uri="{FF2B5EF4-FFF2-40B4-BE49-F238E27FC236}">
                    <a16:creationId xmlns:a16="http://schemas.microsoft.com/office/drawing/2014/main" id="{15EF1BAE-6732-8941-A7CC-C23B3C2D5C66}"/>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b="-8333"/>
                </a:stretch>
              </a:blipFill>
            </p:spPr>
            <p:txBody>
              <a:bodyPr/>
              <a:lstStyle/>
              <a:p>
                <a:r>
                  <a:rPr lang="en-GB">
                    <a:noFill/>
                  </a:rPr>
                  <a:t> </a:t>
                </a:r>
              </a:p>
            </p:txBody>
          </p:sp>
        </mc:Fallback>
      </mc:AlternateContent>
      <p:sp>
        <p:nvSpPr>
          <p:cNvPr id="16" name="Oval 15">
            <a:extLst>
              <a:ext uri="{FF2B5EF4-FFF2-40B4-BE49-F238E27FC236}">
                <a16:creationId xmlns:a16="http://schemas.microsoft.com/office/drawing/2014/main" id="{7F010F07-4905-224F-9278-DDEF0A85317E}"/>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2.mp3" descr="Track7_Lecture6_Slide12.mp3">
            <a:hlinkClick r:id="" action="ppaction://media"/>
            <a:extLst>
              <a:ext uri="{FF2B5EF4-FFF2-40B4-BE49-F238E27FC236}">
                <a16:creationId xmlns:a16="http://schemas.microsoft.com/office/drawing/2014/main" id="{F5F1ACD5-DDF5-6D43-A5F5-40A98EC6AD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16838460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 text&#10;&#10;Description automatically generated">
            <a:extLst>
              <a:ext uri="{FF2B5EF4-FFF2-40B4-BE49-F238E27FC236}">
                <a16:creationId xmlns:a16="http://schemas.microsoft.com/office/drawing/2014/main" id="{861E5DEF-3D8E-B645-8A01-BFEB65F7160A}"/>
              </a:ext>
            </a:extLst>
          </p:cNvPr>
          <p:cNvPicPr>
            <a:picLocks noChangeAspect="1"/>
          </p:cNvPicPr>
          <p:nvPr/>
        </p:nvPicPr>
        <p:blipFill>
          <a:blip r:embed="rId5"/>
          <a:stretch>
            <a:fillRect/>
          </a:stretch>
        </p:blipFill>
        <p:spPr>
          <a:xfrm>
            <a:off x="0"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6.3 End-Use categories</a:t>
            </a:r>
          </a:p>
        </p:txBody>
      </p:sp>
      <p:sp>
        <p:nvSpPr>
          <p:cNvPr id="7" name="Rectangle 3">
            <a:extLst>
              <a:ext uri="{FF2B5EF4-FFF2-40B4-BE49-F238E27FC236}">
                <a16:creationId xmlns:a16="http://schemas.microsoft.com/office/drawing/2014/main" id="{4E0486EA-EFF1-6241-BC65-60AD43EF0EC1}"/>
              </a:ext>
            </a:extLst>
          </p:cNvPr>
          <p:cNvSpPr>
            <a:spLocks noChangeArrowheads="1"/>
          </p:cNvSpPr>
          <p:nvPr/>
        </p:nvSpPr>
        <p:spPr bwMode="auto">
          <a:xfrm>
            <a:off x="1755466" y="5260877"/>
            <a:ext cx="808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Rectangle 3">
            <a:extLst>
              <a:ext uri="{FF2B5EF4-FFF2-40B4-BE49-F238E27FC236}">
                <a16:creationId xmlns:a16="http://schemas.microsoft.com/office/drawing/2014/main" id="{D2987722-A130-6149-9575-7995C026B46F}"/>
              </a:ext>
            </a:extLst>
          </p:cNvPr>
          <p:cNvSpPr>
            <a:spLocks noChangeArrowheads="1"/>
          </p:cNvSpPr>
          <p:nvPr/>
        </p:nvSpPr>
        <p:spPr bwMode="auto">
          <a:xfrm>
            <a:off x="5413576" y="4315814"/>
            <a:ext cx="1584000" cy="360000"/>
          </a:xfrm>
          <a:prstGeom prst="roundRect">
            <a:avLst/>
          </a:prstGeom>
          <a:solidFill>
            <a:srgbClr val="B4323F">
              <a:alpha val="51765"/>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Total GDP</a:t>
            </a:r>
          </a:p>
        </p:txBody>
      </p:sp>
      <p:sp>
        <p:nvSpPr>
          <p:cNvPr id="13" name="Rectangle 4">
            <a:extLst>
              <a:ext uri="{FF2B5EF4-FFF2-40B4-BE49-F238E27FC236}">
                <a16:creationId xmlns:a16="http://schemas.microsoft.com/office/drawing/2014/main" id="{EE2FCAFB-5CC5-0B4C-97FA-1985C3AAC1D5}"/>
              </a:ext>
            </a:extLst>
          </p:cNvPr>
          <p:cNvSpPr>
            <a:spLocks noChangeArrowheads="1"/>
          </p:cNvSpPr>
          <p:nvPr/>
        </p:nvSpPr>
        <p:spPr bwMode="auto">
          <a:xfrm>
            <a:off x="1130404"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4" name="Rectangle 5">
            <a:extLst>
              <a:ext uri="{FF2B5EF4-FFF2-40B4-BE49-F238E27FC236}">
                <a16:creationId xmlns:a16="http://schemas.microsoft.com/office/drawing/2014/main" id="{87BBDD60-ACCE-EE49-9A63-285C4D2AD9B3}"/>
              </a:ext>
            </a:extLst>
          </p:cNvPr>
          <p:cNvSpPr>
            <a:spLocks noChangeArrowheads="1"/>
          </p:cNvSpPr>
          <p:nvPr/>
        </p:nvSpPr>
        <p:spPr bwMode="auto">
          <a:xfrm>
            <a:off x="2848480"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15" name="Rectangle 6">
            <a:extLst>
              <a:ext uri="{FF2B5EF4-FFF2-40B4-BE49-F238E27FC236}">
                <a16:creationId xmlns:a16="http://schemas.microsoft.com/office/drawing/2014/main" id="{EC94442A-1EB0-824D-A2B1-1C6869D116D7}"/>
              </a:ext>
            </a:extLst>
          </p:cNvPr>
          <p:cNvSpPr>
            <a:spLocks noChangeArrowheads="1"/>
          </p:cNvSpPr>
          <p:nvPr/>
        </p:nvSpPr>
        <p:spPr bwMode="auto">
          <a:xfrm>
            <a:off x="4566556"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6" name="Rectangle 7">
            <a:extLst>
              <a:ext uri="{FF2B5EF4-FFF2-40B4-BE49-F238E27FC236}">
                <a16:creationId xmlns:a16="http://schemas.microsoft.com/office/drawing/2014/main" id="{7B0FA588-8227-A54F-AEA5-68DA86572F93}"/>
              </a:ext>
            </a:extLst>
          </p:cNvPr>
          <p:cNvSpPr>
            <a:spLocks noChangeArrowheads="1"/>
          </p:cNvSpPr>
          <p:nvPr/>
        </p:nvSpPr>
        <p:spPr bwMode="auto">
          <a:xfrm>
            <a:off x="6284632"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17" name="Rectangle 8">
            <a:extLst>
              <a:ext uri="{FF2B5EF4-FFF2-40B4-BE49-F238E27FC236}">
                <a16:creationId xmlns:a16="http://schemas.microsoft.com/office/drawing/2014/main" id="{348A72BA-FDC5-B140-BB23-AED887B5F846}"/>
              </a:ext>
            </a:extLst>
          </p:cNvPr>
          <p:cNvSpPr>
            <a:spLocks noChangeArrowheads="1"/>
          </p:cNvSpPr>
          <p:nvPr/>
        </p:nvSpPr>
        <p:spPr bwMode="auto">
          <a:xfrm>
            <a:off x="8002708"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Energy</a:t>
            </a:r>
          </a:p>
        </p:txBody>
      </p:sp>
      <p:sp>
        <p:nvSpPr>
          <p:cNvPr id="18" name="Rectangle 9">
            <a:extLst>
              <a:ext uri="{FF2B5EF4-FFF2-40B4-BE49-F238E27FC236}">
                <a16:creationId xmlns:a16="http://schemas.microsoft.com/office/drawing/2014/main" id="{2057793D-F990-414A-B4DB-1346825B788B}"/>
              </a:ext>
            </a:extLst>
          </p:cNvPr>
          <p:cNvSpPr>
            <a:spLocks noChangeArrowheads="1"/>
          </p:cNvSpPr>
          <p:nvPr/>
        </p:nvSpPr>
        <p:spPr bwMode="auto">
          <a:xfrm>
            <a:off x="9717543"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19" name="Line 14">
            <a:extLst>
              <a:ext uri="{FF2B5EF4-FFF2-40B4-BE49-F238E27FC236}">
                <a16:creationId xmlns:a16="http://schemas.microsoft.com/office/drawing/2014/main" id="{3C630037-5026-194F-8811-D7F606F8825F}"/>
              </a:ext>
            </a:extLst>
          </p:cNvPr>
          <p:cNvSpPr>
            <a:spLocks noChangeShapeType="1"/>
          </p:cNvSpPr>
          <p:nvPr/>
        </p:nvSpPr>
        <p:spPr bwMode="auto">
          <a:xfrm>
            <a:off x="6206212" y="467374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Line 15">
            <a:extLst>
              <a:ext uri="{FF2B5EF4-FFF2-40B4-BE49-F238E27FC236}">
                <a16:creationId xmlns:a16="http://schemas.microsoft.com/office/drawing/2014/main" id="{F7B30EDF-4B64-E94B-BA3E-EA132D2A5266}"/>
              </a:ext>
            </a:extLst>
          </p:cNvPr>
          <p:cNvSpPr>
            <a:spLocks noChangeShapeType="1"/>
          </p:cNvSpPr>
          <p:nvPr/>
        </p:nvSpPr>
        <p:spPr bwMode="auto">
          <a:xfrm>
            <a:off x="2022727" y="4817747"/>
            <a:ext cx="8486816"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Line 16">
            <a:extLst>
              <a:ext uri="{FF2B5EF4-FFF2-40B4-BE49-F238E27FC236}">
                <a16:creationId xmlns:a16="http://schemas.microsoft.com/office/drawing/2014/main" id="{D5693E93-E6C2-C747-B89A-3D6C3D785139}"/>
              </a:ext>
            </a:extLst>
          </p:cNvPr>
          <p:cNvSpPr>
            <a:spLocks noChangeShapeType="1"/>
          </p:cNvSpPr>
          <p:nvPr/>
        </p:nvSpPr>
        <p:spPr bwMode="auto">
          <a:xfrm>
            <a:off x="2022727"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Line 17">
            <a:extLst>
              <a:ext uri="{FF2B5EF4-FFF2-40B4-BE49-F238E27FC236}">
                <a16:creationId xmlns:a16="http://schemas.microsoft.com/office/drawing/2014/main" id="{3D76FF15-82FE-0744-B318-D2D195E93402}"/>
              </a:ext>
            </a:extLst>
          </p:cNvPr>
          <p:cNvSpPr>
            <a:spLocks noChangeShapeType="1"/>
          </p:cNvSpPr>
          <p:nvPr/>
        </p:nvSpPr>
        <p:spPr bwMode="auto">
          <a:xfrm>
            <a:off x="364048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ine 18">
            <a:extLst>
              <a:ext uri="{FF2B5EF4-FFF2-40B4-BE49-F238E27FC236}">
                <a16:creationId xmlns:a16="http://schemas.microsoft.com/office/drawing/2014/main" id="{33EF97F6-DBE5-3641-97D3-69029F210802}"/>
              </a:ext>
            </a:extLst>
          </p:cNvPr>
          <p:cNvSpPr>
            <a:spLocks noChangeShapeType="1"/>
          </p:cNvSpPr>
          <p:nvPr/>
        </p:nvSpPr>
        <p:spPr bwMode="auto">
          <a:xfrm>
            <a:off x="5376906"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Line 19">
            <a:extLst>
              <a:ext uri="{FF2B5EF4-FFF2-40B4-BE49-F238E27FC236}">
                <a16:creationId xmlns:a16="http://schemas.microsoft.com/office/drawing/2014/main" id="{4994DFC0-7884-184C-8246-B3D5A90C894D}"/>
              </a:ext>
            </a:extLst>
          </p:cNvPr>
          <p:cNvSpPr>
            <a:spLocks noChangeShapeType="1"/>
          </p:cNvSpPr>
          <p:nvPr/>
        </p:nvSpPr>
        <p:spPr bwMode="auto">
          <a:xfrm>
            <a:off x="8806193"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20">
            <a:extLst>
              <a:ext uri="{FF2B5EF4-FFF2-40B4-BE49-F238E27FC236}">
                <a16:creationId xmlns:a16="http://schemas.microsoft.com/office/drawing/2014/main" id="{83174007-0B75-F442-B16B-95B0C76BD36B}"/>
              </a:ext>
            </a:extLst>
          </p:cNvPr>
          <p:cNvSpPr>
            <a:spLocks noChangeShapeType="1"/>
          </p:cNvSpPr>
          <p:nvPr/>
        </p:nvSpPr>
        <p:spPr bwMode="auto">
          <a:xfrm>
            <a:off x="7076632"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21">
            <a:extLst>
              <a:ext uri="{FF2B5EF4-FFF2-40B4-BE49-F238E27FC236}">
                <a16:creationId xmlns:a16="http://schemas.microsoft.com/office/drawing/2014/main" id="{C6BDABFA-F609-1A43-B5A3-904AA5232F2B}"/>
              </a:ext>
            </a:extLst>
          </p:cNvPr>
          <p:cNvSpPr>
            <a:spLocks noChangeShapeType="1"/>
          </p:cNvSpPr>
          <p:nvPr/>
        </p:nvSpPr>
        <p:spPr bwMode="auto">
          <a:xfrm>
            <a:off x="1050956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Rectangle 10">
            <a:extLst>
              <a:ext uri="{FF2B5EF4-FFF2-40B4-BE49-F238E27FC236}">
                <a16:creationId xmlns:a16="http://schemas.microsoft.com/office/drawing/2014/main" id="{23F689C2-9B37-484A-9809-5B85AE2BFB51}"/>
              </a:ext>
            </a:extLst>
          </p:cNvPr>
          <p:cNvSpPr>
            <a:spLocks noChangeArrowheads="1"/>
          </p:cNvSpPr>
          <p:nvPr/>
        </p:nvSpPr>
        <p:spPr bwMode="auto">
          <a:xfrm>
            <a:off x="3614520" y="5693970"/>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Basic Materials</a:t>
            </a:r>
          </a:p>
        </p:txBody>
      </p:sp>
      <p:sp>
        <p:nvSpPr>
          <p:cNvPr id="31" name="Rectangle 11">
            <a:extLst>
              <a:ext uri="{FF2B5EF4-FFF2-40B4-BE49-F238E27FC236}">
                <a16:creationId xmlns:a16="http://schemas.microsoft.com/office/drawing/2014/main" id="{3E6074AD-E661-6C4F-9BBA-3D8FFC962DDB}"/>
              </a:ext>
            </a:extLst>
          </p:cNvPr>
          <p:cNvSpPr>
            <a:spLocks noChangeArrowheads="1"/>
          </p:cNvSpPr>
          <p:nvPr/>
        </p:nvSpPr>
        <p:spPr bwMode="auto">
          <a:xfrm>
            <a:off x="5395159" y="5557762"/>
            <a:ext cx="1620000" cy="646986"/>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Machinery Equipment</a:t>
            </a:r>
          </a:p>
        </p:txBody>
      </p:sp>
      <p:sp>
        <p:nvSpPr>
          <p:cNvPr id="32" name="Rectangle 12">
            <a:extLst>
              <a:ext uri="{FF2B5EF4-FFF2-40B4-BE49-F238E27FC236}">
                <a16:creationId xmlns:a16="http://schemas.microsoft.com/office/drawing/2014/main" id="{108F2355-E8C7-1847-BF4E-B065E63EFF03}"/>
              </a:ext>
            </a:extLst>
          </p:cNvPr>
          <p:cNvSpPr>
            <a:spLocks noChangeArrowheads="1"/>
          </p:cNvSpPr>
          <p:nvPr/>
        </p:nvSpPr>
        <p:spPr bwMode="auto">
          <a:xfrm>
            <a:off x="7175798"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33" name="Rectangle 13">
            <a:extLst>
              <a:ext uri="{FF2B5EF4-FFF2-40B4-BE49-F238E27FC236}">
                <a16:creationId xmlns:a16="http://schemas.microsoft.com/office/drawing/2014/main" id="{E19867B5-9CED-494E-96F8-4D4A339FF2A1}"/>
              </a:ext>
            </a:extLst>
          </p:cNvPr>
          <p:cNvSpPr>
            <a:spLocks noChangeArrowheads="1"/>
          </p:cNvSpPr>
          <p:nvPr/>
        </p:nvSpPr>
        <p:spPr bwMode="auto">
          <a:xfrm>
            <a:off x="8975597"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Miscellaneous</a:t>
            </a:r>
          </a:p>
        </p:txBody>
      </p:sp>
      <p:sp>
        <p:nvSpPr>
          <p:cNvPr id="34" name="Line 22">
            <a:extLst>
              <a:ext uri="{FF2B5EF4-FFF2-40B4-BE49-F238E27FC236}">
                <a16:creationId xmlns:a16="http://schemas.microsoft.com/office/drawing/2014/main" id="{AE2646F2-5D08-4A44-AE1D-5965A692AA2A}"/>
              </a:ext>
            </a:extLst>
          </p:cNvPr>
          <p:cNvSpPr>
            <a:spLocks noChangeShapeType="1"/>
          </p:cNvSpPr>
          <p:nvPr/>
        </p:nvSpPr>
        <p:spPr bwMode="auto">
          <a:xfrm>
            <a:off x="7082625" y="5320240"/>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Line 23">
            <a:extLst>
              <a:ext uri="{FF2B5EF4-FFF2-40B4-BE49-F238E27FC236}">
                <a16:creationId xmlns:a16="http://schemas.microsoft.com/office/drawing/2014/main" id="{AD306D7A-1EF3-6646-9589-702540A07174}"/>
              </a:ext>
            </a:extLst>
          </p:cNvPr>
          <p:cNvSpPr>
            <a:spLocks noChangeShapeType="1"/>
          </p:cNvSpPr>
          <p:nvPr/>
        </p:nvSpPr>
        <p:spPr bwMode="auto">
          <a:xfrm>
            <a:off x="4432480" y="5485073"/>
            <a:ext cx="5353111"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Line 25">
            <a:extLst>
              <a:ext uri="{FF2B5EF4-FFF2-40B4-BE49-F238E27FC236}">
                <a16:creationId xmlns:a16="http://schemas.microsoft.com/office/drawing/2014/main" id="{ED3A0384-03CE-2348-BB3A-DC518C80EB07}"/>
              </a:ext>
            </a:extLst>
          </p:cNvPr>
          <p:cNvSpPr>
            <a:spLocks noChangeShapeType="1"/>
          </p:cNvSpPr>
          <p:nvPr/>
        </p:nvSpPr>
        <p:spPr bwMode="auto">
          <a:xfrm>
            <a:off x="6226379"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Line 26">
            <a:extLst>
              <a:ext uri="{FF2B5EF4-FFF2-40B4-BE49-F238E27FC236}">
                <a16:creationId xmlns:a16="http://schemas.microsoft.com/office/drawing/2014/main" id="{5A7774D7-1999-994F-A336-029D206FB392}"/>
              </a:ext>
            </a:extLst>
          </p:cNvPr>
          <p:cNvSpPr>
            <a:spLocks noChangeShapeType="1"/>
          </p:cNvSpPr>
          <p:nvPr/>
        </p:nvSpPr>
        <p:spPr bwMode="auto">
          <a:xfrm>
            <a:off x="7985798"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Line 27">
            <a:extLst>
              <a:ext uri="{FF2B5EF4-FFF2-40B4-BE49-F238E27FC236}">
                <a16:creationId xmlns:a16="http://schemas.microsoft.com/office/drawing/2014/main" id="{ADBC5AE0-A7F3-F94D-B307-5F74EFB79B01}"/>
              </a:ext>
            </a:extLst>
          </p:cNvPr>
          <p:cNvSpPr>
            <a:spLocks noChangeShapeType="1"/>
          </p:cNvSpPr>
          <p:nvPr/>
        </p:nvSpPr>
        <p:spPr bwMode="auto">
          <a:xfrm>
            <a:off x="9785597"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25">
            <a:extLst>
              <a:ext uri="{FF2B5EF4-FFF2-40B4-BE49-F238E27FC236}">
                <a16:creationId xmlns:a16="http://schemas.microsoft.com/office/drawing/2014/main" id="{2DEAFEBE-78FF-2846-B124-B267B3599783}"/>
              </a:ext>
            </a:extLst>
          </p:cNvPr>
          <p:cNvSpPr>
            <a:spLocks noChangeShapeType="1"/>
          </p:cNvSpPr>
          <p:nvPr/>
        </p:nvSpPr>
        <p:spPr bwMode="auto">
          <a:xfrm>
            <a:off x="4435641"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FBD53CE-EFCB-4C45-A82B-8DA30648080A}"/>
                  </a:ext>
                </a:extLst>
              </p:cNvPr>
              <p:cNvSpPr/>
              <p:nvPr/>
            </p:nvSpPr>
            <p:spPr>
              <a:xfrm>
                <a:off x="7447878" y="4315637"/>
                <a:ext cx="2814617" cy="332912"/>
              </a:xfrm>
              <a:prstGeom prst="rect">
                <a:avLst/>
              </a:prstGeom>
            </p:spPr>
            <p:txBody>
              <a:bodyPr wrap="none">
                <a:spAutoFit/>
              </a:bodyPr>
              <a:lstStyle/>
              <a:p>
                <a:pPr algn="ctr">
                  <a:spcBef>
                    <a:spcPct val="50000"/>
                  </a:spcBef>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𝑉</m:t>
                      </m:r>
                      <m:r>
                        <a:rPr lang="en-GB" sz="1600" b="0" i="1" dirty="0" smtClean="0">
                          <a:solidFill>
                            <a:schemeClr val="tx1"/>
                          </a:solidFill>
                          <a:latin typeface="Cambria Math" panose="02040503050406030204" pitchFamily="18" charset="0"/>
                        </a:rPr>
                        <m:t>𝐴</m:t>
                      </m:r>
                      <m:r>
                        <a:rPr lang="en-US" sz="1600" b="0" i="1" baseline="-25000" dirty="0" err="1" smtClean="0">
                          <a:solidFill>
                            <a:schemeClr val="tx1"/>
                          </a:solidFill>
                          <a:latin typeface="Cambria Math" panose="02040503050406030204" pitchFamily="18" charset="0"/>
                        </a:rPr>
                        <m:t>𝑠𝑒𝑐𝑡𝑜</m:t>
                      </m:r>
                      <m:r>
                        <a:rPr lang="en-US" sz="1600" b="0" i="1" baseline="-25000" dirty="0" err="1">
                          <a:solidFill>
                            <a:schemeClr val="tx1"/>
                          </a:solidFill>
                          <a:latin typeface="Cambria Math" panose="02040503050406030204" pitchFamily="18" charset="0"/>
                        </a:rPr>
                        <m:t>𝑟</m:t>
                      </m:r>
                      <m:r>
                        <a:rPr lang="en-US" sz="1600" b="0" i="1" dirty="0" smtClean="0">
                          <a:solidFill>
                            <a:schemeClr val="tx1"/>
                          </a:solidFill>
                          <a:latin typeface="Cambria Math" panose="02040503050406030204" pitchFamily="18" charset="0"/>
                        </a:rPr>
                        <m:t> </m:t>
                      </m:r>
                      <m:r>
                        <a:rPr lang="en-US" sz="1600" b="0" i="1" dirty="0">
                          <a:solidFill>
                            <a:schemeClr val="tx1"/>
                          </a:solidFill>
                          <a:latin typeface="Cambria Math" panose="02040503050406030204" pitchFamily="18" charset="0"/>
                        </a:rPr>
                        <m:t>= </m:t>
                      </m:r>
                      <m:r>
                        <a:rPr lang="en-US" sz="1600" b="0" i="1" dirty="0">
                          <a:solidFill>
                            <a:schemeClr val="tx1"/>
                          </a:solidFill>
                          <a:latin typeface="Cambria Math" panose="02040503050406030204" pitchFamily="18" charset="0"/>
                        </a:rPr>
                        <m:t>𝐺𝐷𝑃</m:t>
                      </m:r>
                      <m:r>
                        <a:rPr lang="en-US" sz="1600" b="0" i="1" dirty="0">
                          <a:solidFill>
                            <a:schemeClr val="tx1"/>
                          </a:solidFill>
                          <a:latin typeface="Cambria Math" panose="02040503050406030204" pitchFamily="18" charset="0"/>
                        </a:rPr>
                        <m:t> × </m:t>
                      </m:r>
                      <m:r>
                        <a:rPr lang="en-GB" sz="1600" b="0" i="1" dirty="0" smtClean="0">
                          <a:solidFill>
                            <a:schemeClr val="tx1"/>
                          </a:solidFill>
                          <a:latin typeface="Cambria Math" panose="02040503050406030204" pitchFamily="18" charset="0"/>
                        </a:rPr>
                        <m:t>𝑠h𝑎𝑟𝑒</m:t>
                      </m:r>
                      <m:r>
                        <a:rPr lang="en-US" sz="1600" b="0" i="1" baseline="-25000" dirty="0">
                          <a:solidFill>
                            <a:schemeClr val="tx1"/>
                          </a:solidFill>
                          <a:latin typeface="Cambria Math" panose="02040503050406030204" pitchFamily="18" charset="0"/>
                        </a:rPr>
                        <m:t> </m:t>
                      </m:r>
                      <m:r>
                        <a:rPr lang="en-US" sz="1600" b="0" i="1" baseline="-25000" dirty="0">
                          <a:solidFill>
                            <a:schemeClr val="tx1"/>
                          </a:solidFill>
                          <a:latin typeface="Cambria Math" panose="02040503050406030204" pitchFamily="18" charset="0"/>
                        </a:rPr>
                        <m:t>𝑆𝑒𝑐𝑡𝑜𝑟</m:t>
                      </m:r>
                    </m:oMath>
                  </m:oMathPara>
                </a14:m>
                <a:endParaRPr lang="en-US" sz="1600" i="1" baseline="-25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 name="Rectangle 1">
                <a:extLst>
                  <a:ext uri="{FF2B5EF4-FFF2-40B4-BE49-F238E27FC236}">
                    <a16:creationId xmlns:a16="http://schemas.microsoft.com/office/drawing/2014/main" id="{6FBD53CE-EFCB-4C45-A82B-8DA30648080A}"/>
                  </a:ext>
                </a:extLst>
              </p:cNvPr>
              <p:cNvSpPr>
                <a:spLocks noRot="1" noChangeAspect="1" noMove="1" noResize="1" noEditPoints="1" noAdjustHandles="1" noChangeArrowheads="1" noChangeShapeType="1" noTextEdit="1"/>
              </p:cNvSpPr>
              <p:nvPr/>
            </p:nvSpPr>
            <p:spPr>
              <a:xfrm>
                <a:off x="7447878" y="4315637"/>
                <a:ext cx="2814617" cy="332912"/>
              </a:xfrm>
              <a:prstGeom prst="rect">
                <a:avLst/>
              </a:prstGeom>
              <a:blipFill>
                <a:blip r:embed="rId6"/>
                <a:stretch>
                  <a:fillRect b="-22222"/>
                </a:stretch>
              </a:blipFill>
            </p:spPr>
            <p:txBody>
              <a:bodyPr/>
              <a:lstStyle/>
              <a:p>
                <a:r>
                  <a:rPr lang="en-GB">
                    <a:noFill/>
                  </a:rPr>
                  <a:t> </a:t>
                </a:r>
              </a:p>
            </p:txBody>
          </p:sp>
        </mc:Fallback>
      </mc:AlternateContent>
      <p:sp>
        <p:nvSpPr>
          <p:cNvPr id="4" name="Content Placeholder 3">
            <a:extLst>
              <a:ext uri="{FF2B5EF4-FFF2-40B4-BE49-F238E27FC236}">
                <a16:creationId xmlns:a16="http://schemas.microsoft.com/office/drawing/2014/main" id="{5F62C447-A890-2142-9117-CFE7E9585884}"/>
              </a:ext>
            </a:extLst>
          </p:cNvPr>
          <p:cNvSpPr>
            <a:spLocks noGrp="1"/>
          </p:cNvSpPr>
          <p:nvPr>
            <p:ph idx="1"/>
          </p:nvPr>
        </p:nvSpPr>
        <p:spPr>
          <a:xfrm>
            <a:off x="838200" y="1314338"/>
            <a:ext cx="10435631" cy="3058879"/>
          </a:xfrm>
        </p:spPr>
        <p:txBody>
          <a:bodyPr/>
          <a:lstStyle/>
          <a:p>
            <a:pPr marL="0" lvl="6" indent="0" eaLnBrk="0" fontAlgn="base" hangingPunct="0">
              <a:lnSpc>
                <a:spcPct val="110000"/>
              </a:lnSpc>
              <a:spcAft>
                <a:spcPts val="1200"/>
              </a:spcAft>
              <a:buClr>
                <a:srgbClr val="333333"/>
              </a:buClr>
              <a:buSzPts val="1300"/>
              <a:buNone/>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Sectoral disaggregation</a:t>
            </a:r>
            <a:endParaRPr lang="en-GB">
              <a:solidFill>
                <a:schemeClr val="accent5">
                  <a:lumMod val="60000"/>
                  <a:lumOff val="40000"/>
                </a:schemeClr>
              </a:solidFill>
              <a:latin typeface="Open Sans"/>
              <a:cs typeface="Times New Roman" pitchFamily="18" charset="0"/>
            </a:endParaRPr>
          </a:p>
          <a:p>
            <a:pPr marL="342900" lvl="6" indent="-342900">
              <a:lnSpc>
                <a:spcPct val="120000"/>
              </a:lnSpc>
              <a:spcBef>
                <a:spcPts val="300"/>
              </a:spcBef>
              <a:buClr>
                <a:srgbClr val="333333"/>
              </a:buClr>
              <a:buSzPts val="1300"/>
              <a:defRPr/>
            </a:pPr>
            <a:r>
              <a:rPr lang="en-GB" sz="2000">
                <a:latin typeface="Open Sans"/>
                <a:ea typeface="Open Sans" panose="020B0606030504020204" pitchFamily="34" charset="0"/>
                <a:cs typeface="Open Sans" panose="020B0606030504020204" pitchFamily="34" charset="0"/>
              </a:rPr>
              <a:t>For the purpose of GDP accounting, the whole economy is broken down into 6 large sectors: Manufacturing, Agriculture, Construction, Mining, Service, and Energy.</a:t>
            </a:r>
            <a:endParaRPr lang="en-GB" sz="200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GB" sz="2000">
                <a:latin typeface="Open Sans"/>
                <a:ea typeface="Open Sans" panose="020B0606030504020204" pitchFamily="34" charset="0"/>
                <a:cs typeface="Open Sans" panose="020B0606030504020204" pitchFamily="34" charset="0"/>
              </a:rPr>
              <a:t>For the purpose of energy accounting, two sector are added to the previous 6 ones:</a:t>
            </a:r>
            <a:br>
              <a:rPr lang="en-GB" sz="2000">
                <a:latin typeface="Open Sans"/>
                <a:ea typeface="Open Sans" panose="020B0606030504020204" pitchFamily="34" charset="0"/>
                <a:cs typeface="Open Sans" panose="020B0606030504020204" pitchFamily="34" charset="0"/>
              </a:rPr>
            </a:br>
            <a:r>
              <a:rPr lang="en-GB" sz="2000">
                <a:latin typeface="Open Sans"/>
                <a:ea typeface="Open Sans" panose="020B0606030504020204" pitchFamily="34" charset="0"/>
                <a:cs typeface="Open Sans" panose="020B0606030504020204" pitchFamily="34" charset="0"/>
              </a:rPr>
              <a:t>the household sector and the transport sector. </a:t>
            </a:r>
          </a:p>
          <a:p>
            <a:pPr marL="342900" lvl="6" indent="-342900">
              <a:lnSpc>
                <a:spcPct val="120000"/>
              </a:lnSpc>
              <a:spcBef>
                <a:spcPts val="1000"/>
              </a:spcBef>
              <a:buClr>
                <a:srgbClr val="333333"/>
              </a:buClr>
              <a:buSzPts val="1300"/>
              <a:defRPr/>
            </a:pPr>
            <a:r>
              <a:rPr lang="en-GB" sz="2000">
                <a:latin typeface="Open Sans"/>
                <a:ea typeface="Open Sans" panose="020B0606030504020204" pitchFamily="34" charset="0"/>
                <a:cs typeface="Open Sans" panose="020B0606030504020204" pitchFamily="34" charset="0"/>
              </a:rPr>
              <a:t>The energy consumed is not included in the total final energy demand. It is part of the supply side of the energy system.</a:t>
            </a:r>
          </a:p>
        </p:txBody>
      </p:sp>
      <p:sp>
        <p:nvSpPr>
          <p:cNvPr id="40" name="Oval 39">
            <a:extLst>
              <a:ext uri="{FF2B5EF4-FFF2-40B4-BE49-F238E27FC236}">
                <a16:creationId xmlns:a16="http://schemas.microsoft.com/office/drawing/2014/main" id="{0EDAFEE0-158C-0C42-9C2E-714E11759781}"/>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6_Slide13.mp3" descr="Track7_Lecture6_Slide13.mp3">
            <a:hlinkClick r:id="" action="ppaction://media"/>
            <a:extLst>
              <a:ext uri="{FF2B5EF4-FFF2-40B4-BE49-F238E27FC236}">
                <a16:creationId xmlns:a16="http://schemas.microsoft.com/office/drawing/2014/main" id="{C9CDF42F-2B1E-4046-A5ED-4E7E66FC9A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2593"/>
            <a:ext cx="812800" cy="812800"/>
          </a:xfrm>
          <a:prstGeom prst="rect">
            <a:avLst/>
          </a:prstGeom>
        </p:spPr>
      </p:pic>
    </p:spTree>
    <p:extLst>
      <p:ext uri="{BB962C8B-B14F-4D97-AF65-F5344CB8AC3E}">
        <p14:creationId xmlns:p14="http://schemas.microsoft.com/office/powerpoint/2010/main" val="29379593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6.3 End-use categories</a:t>
            </a:r>
          </a:p>
        </p:txBody>
      </p:sp>
      <p:sp>
        <p:nvSpPr>
          <p:cNvPr id="3" name="Content Placeholder 2">
            <a:extLst>
              <a:ext uri="{FF2B5EF4-FFF2-40B4-BE49-F238E27FC236}">
                <a16:creationId xmlns:a16="http://schemas.microsoft.com/office/drawing/2014/main" id="{E186533C-DE14-524D-95F2-9E5247B39923}"/>
              </a:ext>
            </a:extLst>
          </p:cNvPr>
          <p:cNvSpPr>
            <a:spLocks noGrp="1"/>
          </p:cNvSpPr>
          <p:nvPr>
            <p:ph idx="1"/>
          </p:nvPr>
        </p:nvSpPr>
        <p:spPr>
          <a:xfrm>
            <a:off x="925286" y="1375823"/>
            <a:ext cx="9441825" cy="4343940"/>
          </a:xfrm>
        </p:spPr>
        <p:txBody>
          <a:bodyPr/>
          <a:lstStyle/>
          <a:p>
            <a:pPr marL="0" lvl="6" indent="0" eaLnBrk="0" fontAlgn="base" hangingPunct="0">
              <a:lnSpc>
                <a:spcPct val="110000"/>
              </a:lnSpc>
              <a:spcAft>
                <a:spcPts val="1200"/>
              </a:spcAft>
              <a:buClr>
                <a:srgbClr val="333333"/>
              </a:buClr>
              <a:buSzPts val="1300"/>
              <a:buNone/>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End-Use categories</a:t>
            </a:r>
          </a:p>
          <a:p>
            <a:pPr marL="0" lvl="6" indent="0">
              <a:lnSpc>
                <a:spcPct val="120000"/>
              </a:lnSpc>
              <a:spcBef>
                <a:spcPts val="300"/>
              </a:spcBef>
              <a:buClr>
                <a:srgbClr val="333333"/>
              </a:buClr>
              <a:buSzPts val="1300"/>
              <a:buNone/>
              <a:defRPr/>
            </a:pPr>
            <a:r>
              <a:rPr lang="en-GB" sz="2000">
                <a:latin typeface="Open Sans"/>
                <a:ea typeface="Open Sans" panose="020B0606030504020204" pitchFamily="34" charset="0"/>
                <a:cs typeface="Open Sans" panose="020B0606030504020204" pitchFamily="34" charset="0"/>
                <a:sym typeface="Calibri"/>
              </a:rPr>
              <a:t>All single energy-consuming activities cannot practically be listed at the scale </a:t>
            </a:r>
            <a:br>
              <a:rPr lang="en-GB" sz="2000">
                <a:latin typeface="Open Sans"/>
                <a:ea typeface="Open Sans" panose="020B0606030504020204" pitchFamily="34" charset="0"/>
                <a:cs typeface="Open Sans" panose="020B0606030504020204" pitchFamily="34" charset="0"/>
                <a:sym typeface="Calibri"/>
              </a:rPr>
            </a:br>
            <a:r>
              <a:rPr lang="en-GB" sz="2000">
                <a:latin typeface="Open Sans"/>
                <a:ea typeface="Open Sans" panose="020B0606030504020204" pitchFamily="34" charset="0"/>
                <a:cs typeface="Open Sans" panose="020B0606030504020204" pitchFamily="34" charset="0"/>
                <a:sym typeface="Calibri"/>
              </a:rPr>
              <a:t>of a country for modelling purposes.</a:t>
            </a:r>
            <a:endParaRPr lang="en-GB" sz="2000">
              <a:latin typeface="Open Sans"/>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GB" sz="2000">
                <a:latin typeface="Open Sans"/>
                <a:ea typeface="Open Sans" panose="020B0606030504020204" pitchFamily="34" charset="0"/>
                <a:cs typeface="Open Sans" panose="020B0606030504020204" pitchFamily="34" charset="0"/>
                <a:sym typeface="Calibri"/>
              </a:rPr>
              <a:t>Individual end-use categories are therefore introduced, which group together similar activities</a:t>
            </a:r>
            <a:endParaRPr lang="en-GB" sz="2000">
              <a:latin typeface="Open Sans"/>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GB" sz="2000">
                <a:latin typeface="Open Sans"/>
                <a:ea typeface="Open Sans" panose="020B0606030504020204" pitchFamily="34" charset="0"/>
                <a:cs typeface="Open Sans" panose="020B0606030504020204" pitchFamily="34" charset="0"/>
                <a:sym typeface="Calibri"/>
              </a:rPr>
              <a:t>End-use categories are selected as the “right” amount of detail considered, given the data available to the modeller and the objectives of the analysis</a:t>
            </a:r>
            <a:endParaRPr lang="en-GB" sz="2000">
              <a:latin typeface="Open Sans"/>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US" sz="2000">
                <a:latin typeface="Open Sans"/>
                <a:ea typeface="Open Sans" panose="020B0606030504020204" pitchFamily="34" charset="0"/>
                <a:cs typeface="Open Sans" panose="020B0606030504020204" pitchFamily="34" charset="0"/>
              </a:rPr>
              <a:t>In the MAED model</a:t>
            </a:r>
            <a:r>
              <a:rPr lang="en-GB" sz="2000">
                <a:latin typeface="Open Sans"/>
                <a:ea typeface="Open Sans" panose="020B0606030504020204" pitchFamily="34" charset="0"/>
                <a:cs typeface="Open Sans" panose="020B0606030504020204" pitchFamily="34" charset="0"/>
              </a:rPr>
              <a:t> individual activities are grouped in end-uses, with some flexibility for the modeller as to which level of detail is most adequate.</a:t>
            </a:r>
          </a:p>
          <a:p>
            <a:endParaRPr lang="en-GB"/>
          </a:p>
        </p:txBody>
      </p:sp>
      <p:sp>
        <p:nvSpPr>
          <p:cNvPr id="7" name="Oval 6">
            <a:extLst>
              <a:ext uri="{FF2B5EF4-FFF2-40B4-BE49-F238E27FC236}">
                <a16:creationId xmlns:a16="http://schemas.microsoft.com/office/drawing/2014/main" id="{2730BC35-367E-EE44-9F64-44D7967591A1}"/>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4.mp3" descr="Track7_Lecture6_Slide14.mp3">
            <a:hlinkClick r:id="" action="ppaction://media"/>
            <a:extLst>
              <a:ext uri="{FF2B5EF4-FFF2-40B4-BE49-F238E27FC236}">
                <a16:creationId xmlns:a16="http://schemas.microsoft.com/office/drawing/2014/main" id="{4418DC63-DF1A-CE48-85A0-119FEF9D94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7179" y="646242"/>
            <a:ext cx="812800" cy="812800"/>
          </a:xfrm>
          <a:prstGeom prst="rect">
            <a:avLst/>
          </a:prstGeom>
        </p:spPr>
      </p:pic>
    </p:spTree>
    <p:extLst>
      <p:ext uri="{BB962C8B-B14F-4D97-AF65-F5344CB8AC3E}">
        <p14:creationId xmlns:p14="http://schemas.microsoft.com/office/powerpoint/2010/main" val="21802077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6.3 End-use categories</a:t>
            </a:r>
          </a:p>
        </p:txBody>
      </p:sp>
      <p:sp>
        <p:nvSpPr>
          <p:cNvPr id="12" name="Content Placeholder 2">
            <a:extLst>
              <a:ext uri="{FF2B5EF4-FFF2-40B4-BE49-F238E27FC236}">
                <a16:creationId xmlns:a16="http://schemas.microsoft.com/office/drawing/2014/main" id="{D8944106-4096-1D47-9576-5657E3861C71}"/>
              </a:ext>
            </a:extLst>
          </p:cNvPr>
          <p:cNvSpPr>
            <a:spLocks noGrp="1"/>
          </p:cNvSpPr>
          <p:nvPr>
            <p:ph idx="1"/>
          </p:nvPr>
        </p:nvSpPr>
        <p:spPr>
          <a:xfrm>
            <a:off x="925286" y="1410273"/>
            <a:ext cx="10439399" cy="4759433"/>
          </a:xfrm>
        </p:spPr>
        <p:txBody>
          <a:bodyPr/>
          <a:lstStyle/>
          <a:p>
            <a:pPr marL="0" lvl="6" indent="0" eaLnBrk="0" fontAlgn="base" hangingPunct="0">
              <a:lnSpc>
                <a:spcPct val="10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Criteria for combining activities into homogeneous end-use groups</a:t>
            </a:r>
            <a:endPar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0" lvl="6" indent="0" fontAlgn="base">
              <a:lnSpc>
                <a:spcPct val="100000"/>
              </a:lnSpc>
              <a:spcBef>
                <a:spcPts val="1000"/>
              </a:spcBef>
              <a:spcAft>
                <a:spcPts val="1200"/>
              </a:spcAft>
              <a:buClr>
                <a:srgbClr val="333333"/>
              </a:buClr>
              <a:buSzPts val="1300"/>
              <a:buNone/>
              <a:defRPr/>
            </a:pPr>
            <a:r>
              <a:rPr lang="en-GB" sz="2000" b="1" dirty="0">
                <a:latin typeface="Open Sans"/>
                <a:ea typeface="Open Sans" panose="020B0606030504020204" pitchFamily="34" charset="0"/>
                <a:cs typeface="Open Sans" panose="020B0606030504020204" pitchFamily="34" charset="0"/>
                <a:sym typeface="Calibri"/>
              </a:rPr>
              <a:t>Criteria for combining activities include:</a:t>
            </a:r>
            <a:endParaRPr lang="en-GB" sz="2000" b="1" dirty="0">
              <a:latin typeface="Open Sans"/>
              <a:ea typeface="Open Sans" panose="020B0606030504020204" pitchFamily="34" charset="0"/>
              <a:cs typeface="Open Sans" panose="020B0606030504020204" pitchFamily="34" charset="0"/>
            </a:endParaRPr>
          </a:p>
          <a:p>
            <a:pPr marL="342900" lvl="6" indent="-342900" fontAlgn="base">
              <a:lnSpc>
                <a:spcPct val="10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activity or role in economy</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pattern of energy consumption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socio-economic or cultural characteristics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energy carriers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Same driving factor</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b="1" dirty="0">
                <a:latin typeface="Open Sans"/>
                <a:ea typeface="Open Sans" panose="020B0606030504020204" pitchFamily="34" charset="0"/>
                <a:cs typeface="Open Sans" panose="020B0606030504020204" pitchFamily="34" charset="0"/>
                <a:sym typeface="Calibri"/>
              </a:rPr>
              <a:t>Specific energy consumption (SEC) </a:t>
            </a:r>
            <a:r>
              <a:rPr lang="en-GB" sz="2000" dirty="0">
                <a:latin typeface="Open Sans"/>
                <a:ea typeface="Open Sans" panose="020B0606030504020204" pitchFamily="34" charset="0"/>
                <a:cs typeface="Open Sans" panose="020B0606030504020204" pitchFamily="34" charset="0"/>
                <a:sym typeface="Calibri"/>
              </a:rPr>
              <a:t>per unit of driving parameter</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b="1" dirty="0">
                <a:latin typeface="Open Sans"/>
                <a:ea typeface="Open Sans" panose="020B0606030504020204" pitchFamily="34" charset="0"/>
                <a:cs typeface="Open Sans" panose="020B0606030504020204" pitchFamily="34" charset="0"/>
                <a:sym typeface="Calibri"/>
              </a:rPr>
              <a:t>Energy intensity (EI) </a:t>
            </a:r>
            <a:r>
              <a:rPr lang="en-GB" sz="2000" dirty="0">
                <a:latin typeface="Open Sans"/>
                <a:ea typeface="Open Sans" panose="020B0606030504020204" pitchFamily="34" charset="0"/>
                <a:cs typeface="Open Sans" panose="020B0606030504020204" pitchFamily="34" charset="0"/>
                <a:sym typeface="Calibri"/>
              </a:rPr>
              <a:t>per unit of GDP</a:t>
            </a:r>
            <a:endParaRPr lang="en-GB" sz="2000" dirty="0">
              <a:latin typeface="Open Sans"/>
              <a:ea typeface="Open Sans" panose="020B0606030504020204" pitchFamily="34" charset="0"/>
              <a:cs typeface="Open Sans" panose="020B0606030504020204" pitchFamily="34" charset="0"/>
            </a:endParaRPr>
          </a:p>
          <a:p>
            <a:pPr>
              <a:lnSpc>
                <a:spcPct val="100000"/>
              </a:lnSpc>
            </a:pPr>
            <a:endParaRPr lang="en-GB" dirty="0"/>
          </a:p>
        </p:txBody>
      </p:sp>
      <p:sp>
        <p:nvSpPr>
          <p:cNvPr id="16" name="Rounded Rectangle 15">
            <a:extLst>
              <a:ext uri="{FF2B5EF4-FFF2-40B4-BE49-F238E27FC236}">
                <a16:creationId xmlns:a16="http://schemas.microsoft.com/office/drawing/2014/main" id="{570BBF06-5388-9F46-AB20-E0FAB71B1058}"/>
              </a:ext>
            </a:extLst>
          </p:cNvPr>
          <p:cNvSpPr>
            <a:spLocks noChangeAspect="1"/>
          </p:cNvSpPr>
          <p:nvPr/>
        </p:nvSpPr>
        <p:spPr>
          <a:xfrm>
            <a:off x="2160654" y="5660023"/>
            <a:ext cx="586500" cy="620254"/>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6F2467B-4B6C-5E40-A394-5EAD3E409FCA}"/>
                  </a:ext>
                </a:extLst>
              </p:cNvPr>
              <p:cNvSpPr/>
              <p:nvPr/>
            </p:nvSpPr>
            <p:spPr>
              <a:xfrm>
                <a:off x="-594096" y="5616207"/>
                <a:ext cx="6096000" cy="707886"/>
              </a:xfrm>
              <a:prstGeom prst="rect">
                <a:avLst/>
              </a:prstGeom>
            </p:spPr>
            <p:txBody>
              <a:bodyPr>
                <a:spAutoFit/>
              </a:bodyPr>
              <a:lstStyle/>
              <a:p>
                <a:pPr marL="342900" lvl="6" indent="-342900">
                  <a:buClr>
                    <a:srgbClr val="333333"/>
                  </a:buClr>
                  <a:buSzPts val="1300"/>
                  <a:defRPr/>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US" sz="2000">
                              <a:latin typeface="Cambria Math" panose="02040503050406030204" pitchFamily="18" charset="0"/>
                            </a:rPr>
                            <m:t>𝐸𝐷</m:t>
                          </m:r>
                        </m:e>
                        <m:sub>
                          <m:r>
                            <a:rPr lang="en-US" sz="2000">
                              <a:latin typeface="Cambria Math" panose="02040503050406030204" pitchFamily="18" charset="0"/>
                            </a:rPr>
                            <m:t>𝑡</m:t>
                          </m:r>
                        </m:sub>
                      </m:sSub>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  </m:t>
                          </m:r>
                          <m:r>
                            <a:rPr lang="en-US" sz="2000">
                              <a:latin typeface="Cambria Math" panose="02040503050406030204" pitchFamily="18" charset="0"/>
                            </a:rPr>
                            <m:t>𝑆𝐸𝐶</m:t>
                          </m:r>
                        </m:e>
                        <m:sub>
                          <m:r>
                            <a:rPr lang="en-US" sz="2000">
                              <a:latin typeface="Cambria Math" panose="02040503050406030204" pitchFamily="18" charset="0"/>
                            </a:rPr>
                            <m:t>𝑡</m:t>
                          </m:r>
                        </m:sub>
                      </m:sSub>
                      <m:r>
                        <a:rPr lang="en-US" sz="2000">
                          <a:latin typeface="Cambria Math" panose="02040503050406030204" pitchFamily="18" charset="0"/>
                        </a:rPr>
                        <m:t>  </m:t>
                      </m:r>
                      <m:r>
                        <a:rPr lang="en-GB" sz="2000">
                          <a:latin typeface="Cambria Math" panose="02040503050406030204" pitchFamily="18" charset="0"/>
                        </a:rPr>
                        <m:t>×</m:t>
                      </m:r>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𝐷𝑃</m:t>
                          </m:r>
                        </m:e>
                        <m:sub>
                          <m:r>
                            <a:rPr lang="en-US" sz="2000">
                              <a:latin typeface="Cambria Math" panose="02040503050406030204" pitchFamily="18" charset="0"/>
                            </a:rPr>
                            <m:t>𝑡</m:t>
                          </m:r>
                        </m:sub>
                      </m:sSub>
                    </m:oMath>
                  </m:oMathPara>
                </a14:m>
                <a:endParaRPr lang="en-GB" sz="2000" i="1">
                  <a:latin typeface="Cambria Math" panose="02040503050406030204" pitchFamily="18" charset="0"/>
                </a:endParaRPr>
              </a:p>
              <a:p>
                <a:pPr marL="342900" lvl="6" indent="-342900">
                  <a:buClr>
                    <a:srgbClr val="333333"/>
                  </a:buClr>
                  <a:buSzPts val="1300"/>
                  <a:defRPr/>
                </a:pPr>
                <a:r>
                  <a:rPr lang="en-GB" sz="2000"/>
                  <a:t>                                 </a:t>
                </a:r>
                <a14:m>
                  <m:oMath xmlns:m="http://schemas.openxmlformats.org/officeDocument/2006/math">
                    <m:sSub>
                      <m:sSubPr>
                        <m:ctrlPr>
                          <a:rPr lang="en-GB" sz="2000" i="1">
                            <a:latin typeface="Cambria Math" panose="02040503050406030204" pitchFamily="18" charset="0"/>
                          </a:rPr>
                        </m:ctrlPr>
                      </m:sSubPr>
                      <m:e>
                        <m:r>
                          <a:rPr lang="en-US" sz="2000">
                            <a:latin typeface="Cambria Math" panose="02040503050406030204" pitchFamily="18" charset="0"/>
                          </a:rPr>
                          <m:t>𝐸𝐷</m:t>
                        </m:r>
                      </m:e>
                      <m:sub>
                        <m:r>
                          <a:rPr lang="en-US" sz="2000">
                            <a:latin typeface="Cambria Math" panose="02040503050406030204" pitchFamily="18" charset="0"/>
                          </a:rPr>
                          <m:t>𝑡</m:t>
                        </m:r>
                      </m:sub>
                    </m:sSub>
                    <m:r>
                      <a:rPr lang="en-GB" sz="2000" b="0" i="1" smtClean="0">
                        <a:latin typeface="Cambria Math" panose="02040503050406030204" pitchFamily="18" charset="0"/>
                      </a:rPr>
                      <m:t>. </m:t>
                    </m:r>
                    <m:r>
                      <a:rPr lang="en-GB" sz="2000" b="0" i="0" smtClean="0">
                        <a:latin typeface="Cambria Math" panose="02040503050406030204" pitchFamily="18" charset="0"/>
                      </a:rPr>
                      <m:t> </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  </m:t>
                        </m:r>
                        <m:r>
                          <a:rPr lang="en-US" sz="2000">
                            <a:latin typeface="Cambria Math" panose="02040503050406030204" pitchFamily="18" charset="0"/>
                          </a:rPr>
                          <m:t>𝐸𝐼</m:t>
                        </m:r>
                      </m:e>
                      <m:sub>
                        <m:r>
                          <a:rPr lang="en-US" sz="2000">
                            <a:latin typeface="Cambria Math" panose="02040503050406030204" pitchFamily="18" charset="0"/>
                          </a:rPr>
                          <m:t>𝑡</m:t>
                        </m:r>
                      </m:sub>
                    </m:sSub>
                    <m:r>
                      <a:rPr lang="en-US" sz="2000">
                        <a:latin typeface="Cambria Math" panose="02040503050406030204" pitchFamily="18" charset="0"/>
                      </a:rPr>
                      <m:t>  </m:t>
                    </m:r>
                    <m:r>
                      <a:rPr lang="en-GB" sz="2000" b="0" i="0" smtClean="0">
                        <a:latin typeface="Cambria Math" panose="02040503050406030204" pitchFamily="18" charset="0"/>
                      </a:rPr>
                      <m:t>   </m:t>
                    </m:r>
                    <m:r>
                      <a:rPr lang="en-GB" sz="2000">
                        <a:latin typeface="Cambria Math" panose="02040503050406030204" pitchFamily="18" charset="0"/>
                      </a:rPr>
                      <m:t>×</m:t>
                    </m:r>
                    <m:r>
                      <a:rPr lang="en-US" sz="2000">
                        <a:latin typeface="Cambria Math" panose="02040503050406030204" pitchFamily="18" charset="0"/>
                      </a:rPr>
                      <m:t> </m:t>
                    </m:r>
                    <m:sSub>
                      <m:sSubPr>
                        <m:ctrlPr>
                          <a:rPr lang="en-US" sz="2000" i="1">
                            <a:latin typeface="Cambria Math" panose="02040503050406030204" pitchFamily="18" charset="0"/>
                          </a:rPr>
                        </m:ctrlPr>
                      </m:sSubPr>
                      <m:e>
                        <m:r>
                          <a:rPr lang="en-GB" sz="2000">
                            <a:latin typeface="Cambria Math" panose="02040503050406030204" pitchFamily="18" charset="0"/>
                          </a:rPr>
                          <m:t>𝐺𝐷</m:t>
                        </m:r>
                        <m:r>
                          <a:rPr lang="en-US" sz="2000">
                            <a:latin typeface="Cambria Math" panose="02040503050406030204" pitchFamily="18" charset="0"/>
                          </a:rPr>
                          <m:t>𝑃</m:t>
                        </m:r>
                      </m:e>
                      <m:sub>
                        <m:r>
                          <a:rPr lang="en-US" sz="2000">
                            <a:latin typeface="Cambria Math" panose="02040503050406030204" pitchFamily="18" charset="0"/>
                          </a:rPr>
                          <m:t>𝑡</m:t>
                        </m:r>
                      </m:sub>
                    </m:sSub>
                  </m:oMath>
                </a14:m>
                <a:endParaRPr lang="en-GB" sz="200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17" name="Rectangle 16">
                <a:extLst>
                  <a:ext uri="{FF2B5EF4-FFF2-40B4-BE49-F238E27FC236}">
                    <a16:creationId xmlns:a16="http://schemas.microsoft.com/office/drawing/2014/main" id="{66F2467B-4B6C-5E40-A394-5EAD3E409FCA}"/>
                  </a:ext>
                </a:extLst>
              </p:cNvPr>
              <p:cNvSpPr>
                <a:spLocks noRot="1" noChangeAspect="1" noMove="1" noResize="1" noEditPoints="1" noAdjustHandles="1" noChangeArrowheads="1" noChangeShapeType="1" noTextEdit="1"/>
              </p:cNvSpPr>
              <p:nvPr/>
            </p:nvSpPr>
            <p:spPr>
              <a:xfrm>
                <a:off x="-594096" y="5616207"/>
                <a:ext cx="6096000" cy="707886"/>
              </a:xfrm>
              <a:prstGeom prst="rect">
                <a:avLst/>
              </a:prstGeom>
              <a:blipFill>
                <a:blip r:embed="rId6"/>
                <a:stretch>
                  <a:fillRect/>
                </a:stretch>
              </a:blipFill>
            </p:spPr>
            <p:txBody>
              <a:bodyPr/>
              <a:lstStyle/>
              <a:p>
                <a:r>
                  <a:rPr lang="en-US">
                    <a:noFill/>
                  </a:rPr>
                  <a:t> </a:t>
                </a:r>
              </a:p>
            </p:txBody>
          </p:sp>
        </mc:Fallback>
      </mc:AlternateContent>
      <p:sp>
        <p:nvSpPr>
          <p:cNvPr id="8" name="Oval 7">
            <a:extLst>
              <a:ext uri="{FF2B5EF4-FFF2-40B4-BE49-F238E27FC236}">
                <a16:creationId xmlns:a16="http://schemas.microsoft.com/office/drawing/2014/main" id="{326356C6-23C3-564E-BA31-E1E9C65F822B}"/>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5.mp3" descr="Track7_Lecture6_Slide15.mp3">
            <a:hlinkClick r:id="" action="ppaction://media"/>
            <a:extLst>
              <a:ext uri="{FF2B5EF4-FFF2-40B4-BE49-F238E27FC236}">
                <a16:creationId xmlns:a16="http://schemas.microsoft.com/office/drawing/2014/main" id="{375EB2F5-E355-A643-8701-C4B78754BC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2155324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6.3 End-use categories</a:t>
            </a:r>
          </a:p>
        </p:txBody>
      </p:sp>
      <p:graphicFrame>
        <p:nvGraphicFramePr>
          <p:cNvPr id="20" name="Table 2">
            <a:extLst>
              <a:ext uri="{FF2B5EF4-FFF2-40B4-BE49-F238E27FC236}">
                <a16:creationId xmlns:a16="http://schemas.microsoft.com/office/drawing/2014/main" id="{A4D7F523-7353-6841-9148-7B3F6C291571}"/>
              </a:ext>
            </a:extLst>
          </p:cNvPr>
          <p:cNvGraphicFramePr>
            <a:graphicFrameLocks noGrp="1"/>
          </p:cNvGraphicFramePr>
          <p:nvPr>
            <p:extLst>
              <p:ext uri="{D42A27DB-BD31-4B8C-83A1-F6EECF244321}">
                <p14:modId xmlns:p14="http://schemas.microsoft.com/office/powerpoint/2010/main" val="1577729029"/>
              </p:ext>
            </p:extLst>
          </p:nvPr>
        </p:nvGraphicFramePr>
        <p:xfrm>
          <a:off x="1024179" y="2567968"/>
          <a:ext cx="10390383" cy="1112520"/>
        </p:xfrm>
        <a:graphic>
          <a:graphicData uri="http://schemas.openxmlformats.org/drawingml/2006/table">
            <a:tbl>
              <a:tblPr firstRow="1" bandRow="1">
                <a:tableStyleId>{2D5ABB26-0587-4C30-8999-92F81FD0307C}</a:tableStyleId>
              </a:tblPr>
              <a:tblGrid>
                <a:gridCol w="2804812">
                  <a:extLst>
                    <a:ext uri="{9D8B030D-6E8A-4147-A177-3AD203B41FA5}">
                      <a16:colId xmlns:a16="http://schemas.microsoft.com/office/drawing/2014/main" val="3877321437"/>
                    </a:ext>
                  </a:extLst>
                </a:gridCol>
                <a:gridCol w="3322421">
                  <a:extLst>
                    <a:ext uri="{9D8B030D-6E8A-4147-A177-3AD203B41FA5}">
                      <a16:colId xmlns:a16="http://schemas.microsoft.com/office/drawing/2014/main" val="178807242"/>
                    </a:ext>
                  </a:extLst>
                </a:gridCol>
                <a:gridCol w="4263150">
                  <a:extLst>
                    <a:ext uri="{9D8B030D-6E8A-4147-A177-3AD203B41FA5}">
                      <a16:colId xmlns:a16="http://schemas.microsoft.com/office/drawing/2014/main" val="1986346469"/>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Level of decomposition</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Main sectors, few groups</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Many activities, end-uses</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Amount of data required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Small</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Large</a:t>
                      </a:r>
                      <a:endParaRPr lang="ru-RU"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Ability for insight analysis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Calibri"/>
                        </a:rPr>
                        <a:t>Low</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High</a:t>
                      </a:r>
                      <a:endParaRPr lang="ru-RU"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3" name="Content Placeholder 2">
            <a:extLst>
              <a:ext uri="{FF2B5EF4-FFF2-40B4-BE49-F238E27FC236}">
                <a16:creationId xmlns:a16="http://schemas.microsoft.com/office/drawing/2014/main" id="{C5DB4D73-AF91-BC4E-A525-B4032AAB5305}"/>
              </a:ext>
            </a:extLst>
          </p:cNvPr>
          <p:cNvSpPr>
            <a:spLocks noGrp="1"/>
          </p:cNvSpPr>
          <p:nvPr>
            <p:ph idx="1"/>
          </p:nvPr>
        </p:nvSpPr>
        <p:spPr>
          <a:xfrm>
            <a:off x="932543" y="1368425"/>
            <a:ext cx="10515600" cy="1603375"/>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rPr>
              <a:t>The level of decomposition is a trade-off </a:t>
            </a:r>
          </a:p>
          <a:p>
            <a:pPr marL="0" lvl="6" indent="0">
              <a:lnSpc>
                <a:spcPct val="120000"/>
              </a:lnSpc>
              <a:spcBef>
                <a:spcPts val="1000"/>
              </a:spcBef>
              <a:buClr>
                <a:srgbClr val="333333"/>
              </a:buClr>
              <a:buSzPts val="1300"/>
              <a:buNone/>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Specific energy consumption per unit of driving parameter</a:t>
            </a:r>
          </a:p>
        </p:txBody>
      </p:sp>
      <p:sp>
        <p:nvSpPr>
          <p:cNvPr id="7" name="Oval 6">
            <a:extLst>
              <a:ext uri="{FF2B5EF4-FFF2-40B4-BE49-F238E27FC236}">
                <a16:creationId xmlns:a16="http://schemas.microsoft.com/office/drawing/2014/main" id="{EB09B93D-8956-C04B-A3CB-56F49DCB129B}"/>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6.mp3" descr="Track7_Lecture6_Slide16.mp3">
            <a:hlinkClick r:id="" action="ppaction://media"/>
            <a:extLst>
              <a:ext uri="{FF2B5EF4-FFF2-40B4-BE49-F238E27FC236}">
                <a16:creationId xmlns:a16="http://schemas.microsoft.com/office/drawing/2014/main" id="{BA98DCD9-4D97-5C42-8691-997CEBBFB1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7179" y="646242"/>
            <a:ext cx="812800" cy="812800"/>
          </a:xfrm>
          <a:prstGeom prst="rect">
            <a:avLst/>
          </a:prstGeom>
        </p:spPr>
      </p:pic>
    </p:spTree>
    <p:extLst>
      <p:ext uri="{BB962C8B-B14F-4D97-AF65-F5344CB8AC3E}">
        <p14:creationId xmlns:p14="http://schemas.microsoft.com/office/powerpoint/2010/main" val="902921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6.3 End-use categories</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151376" y="1902010"/>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62525" y="2566425"/>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chemeClr val="accent3">
                    <a:lumMod val="50000"/>
                  </a:schemeClr>
                </a:solidFill>
                <a:latin typeface="Open Sans Light"/>
                <a:ea typeface="Open Sans Light" panose="020B0306030504020204" pitchFamily="34" charset="0"/>
                <a:cs typeface="Open Sans Light" panose="020B0306030504020204" pitchFamily="34" charset="0"/>
              </a:rPr>
              <a:t>Subsectors</a:t>
            </a:r>
            <a:endPar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151376" y="4275368"/>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887214" y="5296603"/>
            <a:ext cx="2025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Category of final energy</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00512" y="5265824"/>
            <a:ext cx="1232757"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409378" y="5265824"/>
            <a:ext cx="1056649"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14652" y="5265824"/>
            <a:ext cx="1172188"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893" y="5265824"/>
            <a:ext cx="1320812"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40408" y="5265824"/>
            <a:ext cx="1937190"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Trad. Fuels  Biomass</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3759" y="5265824"/>
            <a:ext cx="968595"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Soft Solar</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30317" y="1896519"/>
            <a:ext cx="1496920"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426869" y="1896519"/>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377973" y="1896519"/>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271933" y="1896519"/>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5791861" y="2557581"/>
            <a:ext cx="1761082"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Manufact.</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3417618" y="2558883"/>
            <a:ext cx="1066420" cy="345122"/>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Constr.</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4594192" y="2558883"/>
            <a:ext cx="929839" cy="345122"/>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30" name="Text Box 1046">
            <a:extLst>
              <a:ext uri="{FF2B5EF4-FFF2-40B4-BE49-F238E27FC236}">
                <a16:creationId xmlns:a16="http://schemas.microsoft.com/office/drawing/2014/main" id="{405B6BC7-6F0A-DA4F-8B5D-02AF01F4C7AD}"/>
              </a:ext>
            </a:extLst>
          </p:cNvPr>
          <p:cNvSpPr txBox="1">
            <a:spLocks noChangeArrowheads="1"/>
          </p:cNvSpPr>
          <p:nvPr/>
        </p:nvSpPr>
        <p:spPr bwMode="auto">
          <a:xfrm>
            <a:off x="10155124" y="2567368"/>
            <a:ext cx="949074"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Freight</a:t>
            </a:r>
          </a:p>
        </p:txBody>
      </p:sp>
      <p:sp>
        <p:nvSpPr>
          <p:cNvPr id="31" name="Text Box 1047">
            <a:extLst>
              <a:ext uri="{FF2B5EF4-FFF2-40B4-BE49-F238E27FC236}">
                <a16:creationId xmlns:a16="http://schemas.microsoft.com/office/drawing/2014/main" id="{065377EB-50DD-0F46-B07B-7682911D26A1}"/>
              </a:ext>
            </a:extLst>
          </p:cNvPr>
          <p:cNvSpPr txBox="1">
            <a:spLocks noChangeArrowheads="1"/>
          </p:cNvSpPr>
          <p:nvPr/>
        </p:nvSpPr>
        <p:spPr bwMode="auto">
          <a:xfrm>
            <a:off x="8794820" y="2569378"/>
            <a:ext cx="1269702"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Passenger </a:t>
            </a:r>
          </a:p>
        </p:txBody>
      </p:sp>
      <p:sp>
        <p:nvSpPr>
          <p:cNvPr id="32" name="Text Box 1049">
            <a:extLst>
              <a:ext uri="{FF2B5EF4-FFF2-40B4-BE49-F238E27FC236}">
                <a16:creationId xmlns:a16="http://schemas.microsoft.com/office/drawing/2014/main" id="{61F31335-AAE6-0845-B15E-82F42DC2572D}"/>
              </a:ext>
            </a:extLst>
          </p:cNvPr>
          <p:cNvSpPr txBox="1">
            <a:spLocks noChangeArrowheads="1"/>
          </p:cNvSpPr>
          <p:nvPr/>
        </p:nvSpPr>
        <p:spPr bwMode="auto">
          <a:xfrm>
            <a:off x="3484503" y="3328265"/>
            <a:ext cx="1584974"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33" name="Text Box 1050">
            <a:extLst>
              <a:ext uri="{FF2B5EF4-FFF2-40B4-BE49-F238E27FC236}">
                <a16:creationId xmlns:a16="http://schemas.microsoft.com/office/drawing/2014/main" id="{8E36FA74-48AD-D341-A66F-42EA07E7D482}"/>
              </a:ext>
            </a:extLst>
          </p:cNvPr>
          <p:cNvSpPr txBox="1">
            <a:spLocks noChangeArrowheads="1"/>
          </p:cNvSpPr>
          <p:nvPr/>
        </p:nvSpPr>
        <p:spPr bwMode="auto">
          <a:xfrm>
            <a:off x="5308470" y="3337107"/>
            <a:ext cx="1398248"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34" name="Text Box 1051">
            <a:extLst>
              <a:ext uri="{FF2B5EF4-FFF2-40B4-BE49-F238E27FC236}">
                <a16:creationId xmlns:a16="http://schemas.microsoft.com/office/drawing/2014/main" id="{D35BF090-B4CA-9145-8980-37A2A238EE50}"/>
              </a:ext>
            </a:extLst>
          </p:cNvPr>
          <p:cNvSpPr txBox="1">
            <a:spLocks noChangeArrowheads="1"/>
          </p:cNvSpPr>
          <p:nvPr/>
        </p:nvSpPr>
        <p:spPr bwMode="auto">
          <a:xfrm>
            <a:off x="6793085" y="3328267"/>
            <a:ext cx="160106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369016" y="2557337"/>
            <a:ext cx="983612" cy="351691"/>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Agric.</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08024" y="4273714"/>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B4323F"/>
                </a:solidFill>
                <a:latin typeface="Open Sans Light"/>
                <a:ea typeface="Open Sans Light" panose="020B0306030504020204" pitchFamily="34" charset="0"/>
                <a:cs typeface="Open Sans Light" panose="020B0306030504020204" pitchFamily="34" charset="0"/>
              </a:rPr>
              <a:t>Motive power: Conveyer,  drilling,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37701" y="4273714"/>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B4323F"/>
                </a:solidFill>
                <a:latin typeface="Open Sans Light"/>
                <a:ea typeface="Open Sans Light" panose="020B0306030504020204" pitchFamily="34" charset="0"/>
                <a:cs typeface="Open Sans Light" panose="020B0306030504020204" pitchFamily="34" charset="0"/>
              </a:rPr>
              <a:t>Thermal use:  Vapor, water heat,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55434" y="4262509"/>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Specific use of electricity, Appliances ,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810869"/>
            <a:ext cx="10203071" cy="499869"/>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467992"/>
            <a:ext cx="10204380" cy="1341420"/>
          </a:xfrm>
          <a:prstGeom prst="rect">
            <a:avLst/>
          </a:prstGeom>
          <a:noFill/>
          <a:ln w="28575">
            <a:solidFill>
              <a:schemeClr val="accent3">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6087" y="4052449"/>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Line 1061">
            <a:extLst>
              <a:ext uri="{FF2B5EF4-FFF2-40B4-BE49-F238E27FC236}">
                <a16:creationId xmlns:a16="http://schemas.microsoft.com/office/drawing/2014/main" id="{E5462EC0-63FF-644F-A2E0-6DC85EE881CB}"/>
              </a:ext>
            </a:extLst>
          </p:cNvPr>
          <p:cNvSpPr>
            <a:spLocks noChangeShapeType="1"/>
          </p:cNvSpPr>
          <p:nvPr/>
        </p:nvSpPr>
        <p:spPr bwMode="auto">
          <a:xfrm flipH="1">
            <a:off x="2834230" y="2248182"/>
            <a:ext cx="883418" cy="30497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Line 1062">
            <a:extLst>
              <a:ext uri="{FF2B5EF4-FFF2-40B4-BE49-F238E27FC236}">
                <a16:creationId xmlns:a16="http://schemas.microsoft.com/office/drawing/2014/main" id="{F1F4A3EA-C2EF-C147-B353-E9E7036B031A}"/>
              </a:ext>
            </a:extLst>
          </p:cNvPr>
          <p:cNvSpPr>
            <a:spLocks noChangeShapeType="1"/>
          </p:cNvSpPr>
          <p:nvPr/>
        </p:nvSpPr>
        <p:spPr bwMode="auto">
          <a:xfrm flipH="1">
            <a:off x="3902667" y="2248181"/>
            <a:ext cx="44027" cy="34923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1063">
            <a:extLst>
              <a:ext uri="{FF2B5EF4-FFF2-40B4-BE49-F238E27FC236}">
                <a16:creationId xmlns:a16="http://schemas.microsoft.com/office/drawing/2014/main" id="{6FBEADFD-DE03-5E4B-A1C4-972368BA4D9B}"/>
              </a:ext>
            </a:extLst>
          </p:cNvPr>
          <p:cNvSpPr>
            <a:spLocks noChangeShapeType="1"/>
          </p:cNvSpPr>
          <p:nvPr/>
        </p:nvSpPr>
        <p:spPr bwMode="auto">
          <a:xfrm>
            <a:off x="4244472" y="2244041"/>
            <a:ext cx="817119" cy="326758"/>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1064">
            <a:extLst>
              <a:ext uri="{FF2B5EF4-FFF2-40B4-BE49-F238E27FC236}">
                <a16:creationId xmlns:a16="http://schemas.microsoft.com/office/drawing/2014/main" id="{500B1840-66F9-6A47-86DD-10CC83BFCC56}"/>
              </a:ext>
            </a:extLst>
          </p:cNvPr>
          <p:cNvSpPr>
            <a:spLocks noChangeShapeType="1"/>
          </p:cNvSpPr>
          <p:nvPr/>
        </p:nvSpPr>
        <p:spPr bwMode="auto">
          <a:xfrm>
            <a:off x="4770698" y="2252067"/>
            <a:ext cx="1923442" cy="309216"/>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1066">
            <a:extLst>
              <a:ext uri="{FF2B5EF4-FFF2-40B4-BE49-F238E27FC236}">
                <a16:creationId xmlns:a16="http://schemas.microsoft.com/office/drawing/2014/main" id="{2FFCF7E5-3A70-9F4B-9842-3E8721EFF736}"/>
              </a:ext>
            </a:extLst>
          </p:cNvPr>
          <p:cNvSpPr>
            <a:spLocks noChangeShapeType="1"/>
          </p:cNvSpPr>
          <p:nvPr/>
        </p:nvSpPr>
        <p:spPr bwMode="auto">
          <a:xfrm flipH="1">
            <a:off x="5983319" y="2907629"/>
            <a:ext cx="468320" cy="466580"/>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1067">
            <a:extLst>
              <a:ext uri="{FF2B5EF4-FFF2-40B4-BE49-F238E27FC236}">
                <a16:creationId xmlns:a16="http://schemas.microsoft.com/office/drawing/2014/main" id="{B96644A0-1D3D-6849-AA07-57608A854A4E}"/>
              </a:ext>
            </a:extLst>
          </p:cNvPr>
          <p:cNvSpPr>
            <a:spLocks noChangeShapeType="1"/>
          </p:cNvSpPr>
          <p:nvPr/>
        </p:nvSpPr>
        <p:spPr bwMode="auto">
          <a:xfrm>
            <a:off x="7034362" y="2903339"/>
            <a:ext cx="483158" cy="43035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1069">
            <a:extLst>
              <a:ext uri="{FF2B5EF4-FFF2-40B4-BE49-F238E27FC236}">
                <a16:creationId xmlns:a16="http://schemas.microsoft.com/office/drawing/2014/main" id="{FA2D98E8-4D85-5B4C-ABA0-E8FAE3B324DF}"/>
              </a:ext>
            </a:extLst>
          </p:cNvPr>
          <p:cNvSpPr>
            <a:spLocks noChangeShapeType="1"/>
          </p:cNvSpPr>
          <p:nvPr/>
        </p:nvSpPr>
        <p:spPr bwMode="auto">
          <a:xfrm>
            <a:off x="10442298" y="2240860"/>
            <a:ext cx="213387" cy="342667"/>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1070">
            <a:extLst>
              <a:ext uri="{FF2B5EF4-FFF2-40B4-BE49-F238E27FC236}">
                <a16:creationId xmlns:a16="http://schemas.microsoft.com/office/drawing/2014/main" id="{56282B25-8E64-4544-A2ED-73C17172465D}"/>
              </a:ext>
            </a:extLst>
          </p:cNvPr>
          <p:cNvSpPr>
            <a:spLocks noChangeShapeType="1"/>
          </p:cNvSpPr>
          <p:nvPr/>
        </p:nvSpPr>
        <p:spPr bwMode="auto">
          <a:xfrm flipH="1">
            <a:off x="9441594" y="2247429"/>
            <a:ext cx="799571" cy="30339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264671" y="4836981"/>
            <a:ext cx="407186" cy="437129"/>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1072">
            <a:extLst>
              <a:ext uri="{FF2B5EF4-FFF2-40B4-BE49-F238E27FC236}">
                <a16:creationId xmlns:a16="http://schemas.microsoft.com/office/drawing/2014/main" id="{6C1AC088-F66E-494A-92C3-8D4513176F41}"/>
              </a:ext>
            </a:extLst>
          </p:cNvPr>
          <p:cNvSpPr>
            <a:spLocks noChangeShapeType="1"/>
          </p:cNvSpPr>
          <p:nvPr/>
        </p:nvSpPr>
        <p:spPr bwMode="auto">
          <a:xfrm flipH="1" flipV="1">
            <a:off x="4497431" y="4836980"/>
            <a:ext cx="1673019" cy="437131"/>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5994346" y="4798214"/>
            <a:ext cx="176104" cy="462366"/>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830002"/>
            <a:ext cx="245435" cy="419145"/>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726268" y="4857041"/>
            <a:ext cx="842305" cy="417069"/>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7050992" y="4869922"/>
            <a:ext cx="1717364" cy="404190"/>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526504" y="4857040"/>
            <a:ext cx="2766568" cy="392108"/>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1078">
            <a:extLst>
              <a:ext uri="{FF2B5EF4-FFF2-40B4-BE49-F238E27FC236}">
                <a16:creationId xmlns:a16="http://schemas.microsoft.com/office/drawing/2014/main" id="{85F785E4-B491-EA49-9F78-8D49A383B6C3}"/>
              </a:ext>
            </a:extLst>
          </p:cNvPr>
          <p:cNvSpPr>
            <a:spLocks noChangeShapeType="1"/>
          </p:cNvSpPr>
          <p:nvPr/>
        </p:nvSpPr>
        <p:spPr bwMode="auto">
          <a:xfrm flipV="1">
            <a:off x="6156211" y="4888569"/>
            <a:ext cx="2237935" cy="372011"/>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1079">
            <a:extLst>
              <a:ext uri="{FF2B5EF4-FFF2-40B4-BE49-F238E27FC236}">
                <a16:creationId xmlns:a16="http://schemas.microsoft.com/office/drawing/2014/main" id="{5D89B093-9395-464B-8BDA-CFA967BFE1BF}"/>
              </a:ext>
            </a:extLst>
          </p:cNvPr>
          <p:cNvSpPr>
            <a:spLocks noChangeShapeType="1"/>
          </p:cNvSpPr>
          <p:nvPr/>
        </p:nvSpPr>
        <p:spPr bwMode="auto">
          <a:xfrm flipH="1">
            <a:off x="3666067" y="3694358"/>
            <a:ext cx="2362104" cy="578316"/>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flipH="1">
            <a:off x="6686958" y="3685627"/>
            <a:ext cx="738115" cy="596122"/>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Line 1081">
            <a:extLst>
              <a:ext uri="{FF2B5EF4-FFF2-40B4-BE49-F238E27FC236}">
                <a16:creationId xmlns:a16="http://schemas.microsoft.com/office/drawing/2014/main" id="{A1932C62-FC6A-FB4C-8C4C-3528B61F773B}"/>
              </a:ext>
            </a:extLst>
          </p:cNvPr>
          <p:cNvSpPr>
            <a:spLocks noChangeShapeType="1"/>
          </p:cNvSpPr>
          <p:nvPr/>
        </p:nvSpPr>
        <p:spPr bwMode="auto">
          <a:xfrm>
            <a:off x="8027534" y="3685296"/>
            <a:ext cx="1729804" cy="58443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Text Box 1082">
            <a:extLst>
              <a:ext uri="{FF2B5EF4-FFF2-40B4-BE49-F238E27FC236}">
                <a16:creationId xmlns:a16="http://schemas.microsoft.com/office/drawing/2014/main" id="{7EADFC84-1714-2345-A922-0FDF95A074C1}"/>
              </a:ext>
            </a:extLst>
          </p:cNvPr>
          <p:cNvSpPr txBox="1">
            <a:spLocks noChangeArrowheads="1"/>
          </p:cNvSpPr>
          <p:nvPr/>
        </p:nvSpPr>
        <p:spPr bwMode="auto">
          <a:xfrm>
            <a:off x="8655134" y="3326531"/>
            <a:ext cx="104522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Miscell</a:t>
            </a: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25090" y="1366566"/>
            <a:ext cx="10515600" cy="438696"/>
          </a:xfrm>
        </p:spPr>
        <p:txBody>
          <a:bodyPr/>
          <a:lstStyle/>
          <a:p>
            <a:pPr marL="0" lvl="6" indent="0" eaLnBrk="0" fontAlgn="base" hangingPunct="0">
              <a:lnSpc>
                <a:spcPct val="110000"/>
              </a:lnSpc>
              <a:spcAft>
                <a:spcPts val="1200"/>
              </a:spcAft>
              <a:buClr>
                <a:srgbClr val="333333"/>
              </a:buClr>
              <a:buSzPts val="1300"/>
              <a:buNone/>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rPr>
              <a:t>Decomposition in MAED</a:t>
            </a:r>
          </a:p>
          <a:p>
            <a:pPr marL="0" indent="0">
              <a:buNone/>
            </a:pPr>
            <a:endParaRPr lang="en-GB"/>
          </a:p>
        </p:txBody>
      </p:sp>
      <p:sp>
        <p:nvSpPr>
          <p:cNvPr id="63" name="Line 1083">
            <a:extLst>
              <a:ext uri="{FF2B5EF4-FFF2-40B4-BE49-F238E27FC236}">
                <a16:creationId xmlns:a16="http://schemas.microsoft.com/office/drawing/2014/main" id="{B6F3CFA3-A278-E444-8356-D66C97CBF1DF}"/>
              </a:ext>
            </a:extLst>
          </p:cNvPr>
          <p:cNvSpPr>
            <a:spLocks noChangeShapeType="1"/>
          </p:cNvSpPr>
          <p:nvPr/>
        </p:nvSpPr>
        <p:spPr bwMode="auto">
          <a:xfrm>
            <a:off x="7291752" y="2917161"/>
            <a:ext cx="1670794" cy="40735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1066">
            <a:extLst>
              <a:ext uri="{FF2B5EF4-FFF2-40B4-BE49-F238E27FC236}">
                <a16:creationId xmlns:a16="http://schemas.microsoft.com/office/drawing/2014/main" id="{01F72037-89EB-4FEB-A29E-858C017562E9}"/>
              </a:ext>
            </a:extLst>
          </p:cNvPr>
          <p:cNvSpPr>
            <a:spLocks noChangeShapeType="1"/>
          </p:cNvSpPr>
          <p:nvPr/>
        </p:nvSpPr>
        <p:spPr bwMode="auto">
          <a:xfrm flipH="1">
            <a:off x="4419734" y="2917525"/>
            <a:ext cx="1715228" cy="417099"/>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Oval 64">
            <a:extLst>
              <a:ext uri="{FF2B5EF4-FFF2-40B4-BE49-F238E27FC236}">
                <a16:creationId xmlns:a16="http://schemas.microsoft.com/office/drawing/2014/main" id="{1555CAA9-697A-BB41-8D20-DE8D931DE057}"/>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7.mp3" descr="Track7_Lecture6_Slide17.mp3">
            <a:hlinkClick r:id="" action="ppaction://media"/>
            <a:extLst>
              <a:ext uri="{FF2B5EF4-FFF2-40B4-BE49-F238E27FC236}">
                <a16:creationId xmlns:a16="http://schemas.microsoft.com/office/drawing/2014/main" id="{E591A55A-0446-144B-BFEA-D19C4B3EA9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0938" y="642572"/>
            <a:ext cx="812800" cy="812800"/>
          </a:xfrm>
          <a:prstGeom prst="rect">
            <a:avLst/>
          </a:prstGeom>
        </p:spPr>
      </p:pic>
    </p:spTree>
    <p:extLst>
      <p:ext uri="{BB962C8B-B14F-4D97-AF65-F5344CB8AC3E}">
        <p14:creationId xmlns:p14="http://schemas.microsoft.com/office/powerpoint/2010/main" val="16283067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6.4 MAED study </a:t>
            </a:r>
          </a:p>
        </p:txBody>
      </p:sp>
      <p:sp>
        <p:nvSpPr>
          <p:cNvPr id="12" name="Chevron 11">
            <a:extLst>
              <a:ext uri="{FF2B5EF4-FFF2-40B4-BE49-F238E27FC236}">
                <a16:creationId xmlns:a16="http://schemas.microsoft.com/office/drawing/2014/main" id="{32354CD3-2747-9E49-A549-7074FCB1EF0B}"/>
              </a:ext>
            </a:extLst>
          </p:cNvPr>
          <p:cNvSpPr/>
          <p:nvPr/>
        </p:nvSpPr>
        <p:spPr>
          <a:xfrm>
            <a:off x="1387099" y="445816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Base year reconstruction</a:t>
            </a:r>
          </a:p>
        </p:txBody>
      </p:sp>
      <p:sp>
        <p:nvSpPr>
          <p:cNvPr id="13" name="Chevron 12">
            <a:extLst>
              <a:ext uri="{FF2B5EF4-FFF2-40B4-BE49-F238E27FC236}">
                <a16:creationId xmlns:a16="http://schemas.microsoft.com/office/drawing/2014/main" id="{965B6838-F849-764D-BE78-A4370208B6E8}"/>
              </a:ext>
            </a:extLst>
          </p:cNvPr>
          <p:cNvSpPr/>
          <p:nvPr/>
        </p:nvSpPr>
        <p:spPr>
          <a:xfrm>
            <a:off x="3861095" y="44593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Scenario development</a:t>
            </a:r>
          </a:p>
        </p:txBody>
      </p:sp>
      <p:sp>
        <p:nvSpPr>
          <p:cNvPr id="14" name="Chevron 13">
            <a:extLst>
              <a:ext uri="{FF2B5EF4-FFF2-40B4-BE49-F238E27FC236}">
                <a16:creationId xmlns:a16="http://schemas.microsoft.com/office/drawing/2014/main" id="{B34D46EE-BCDE-5540-A30E-626DD137B969}"/>
              </a:ext>
            </a:extLst>
          </p:cNvPr>
          <p:cNvSpPr/>
          <p:nvPr/>
        </p:nvSpPr>
        <p:spPr>
          <a:xfrm>
            <a:off x="6335090" y="44593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Energy demand projections</a:t>
            </a:r>
          </a:p>
        </p:txBody>
      </p:sp>
      <p:sp>
        <p:nvSpPr>
          <p:cNvPr id="3" name="Content Placeholder 2">
            <a:extLst>
              <a:ext uri="{FF2B5EF4-FFF2-40B4-BE49-F238E27FC236}">
                <a16:creationId xmlns:a16="http://schemas.microsoft.com/office/drawing/2014/main" id="{BCF8F910-B923-AF40-999A-ABEF3746B46E}"/>
              </a:ext>
            </a:extLst>
          </p:cNvPr>
          <p:cNvSpPr>
            <a:spLocks noGrp="1"/>
          </p:cNvSpPr>
          <p:nvPr>
            <p:ph idx="1"/>
          </p:nvPr>
        </p:nvSpPr>
        <p:spPr>
          <a:xfrm>
            <a:off x="910771" y="1404711"/>
            <a:ext cx="9506858" cy="2548248"/>
          </a:xfrm>
        </p:spPr>
        <p:txBody>
          <a:bodyPr/>
          <a:lstStyle/>
          <a:p>
            <a:pPr marL="0" lvl="6" indent="0" eaLnBrk="0" fontAlgn="base" hangingPunct="0">
              <a:lnSpc>
                <a:spcPct val="110000"/>
              </a:lnSpc>
              <a:spcAft>
                <a:spcPts val="1200"/>
              </a:spcAft>
              <a:buClr>
                <a:srgbClr val="333333"/>
              </a:buClr>
              <a:buSzPts val="1300"/>
              <a:buNone/>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Execution of MAED study</a:t>
            </a:r>
            <a:endParaRPr lang="en-GB"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457200" lvl="6" indent="-457200">
              <a:lnSpc>
                <a:spcPct val="120000"/>
              </a:lnSpc>
              <a:spcBef>
                <a:spcPts val="1000"/>
              </a:spcBef>
              <a:buClr>
                <a:srgbClr val="333333"/>
              </a:buClr>
              <a:buSzPts val="1300"/>
              <a:buFont typeface="+mj-lt"/>
              <a:buAutoNum type="arabicPeriod"/>
              <a:defRPr/>
            </a:pPr>
            <a:r>
              <a:rPr lang="en-GB" sz="2000">
                <a:latin typeface="Open Sans"/>
                <a:ea typeface="Open Sans" panose="020B0606030504020204" pitchFamily="34" charset="0"/>
                <a:cs typeface="Open Sans" panose="020B0606030504020204" pitchFamily="34" charset="0"/>
              </a:rPr>
              <a:t>Reconstruction of the energy consumption in the base year. Total energy consumption by sectors, by end-use, and by energy carriers.</a:t>
            </a:r>
          </a:p>
          <a:p>
            <a:pPr marL="457200" lvl="6" indent="-457200">
              <a:lnSpc>
                <a:spcPct val="120000"/>
              </a:lnSpc>
              <a:spcBef>
                <a:spcPts val="1000"/>
              </a:spcBef>
              <a:buClr>
                <a:srgbClr val="333333"/>
              </a:buClr>
              <a:buSzPts val="1300"/>
              <a:buFont typeface="+mj-lt"/>
              <a:buAutoNum type="arabicPeriod"/>
              <a:defRPr/>
            </a:pPr>
            <a:r>
              <a:rPr lang="en-GB" sz="2000">
                <a:latin typeface="Open Sans"/>
                <a:ea typeface="Open Sans" panose="020B0606030504020204" pitchFamily="34" charset="0"/>
                <a:cs typeface="Open Sans" panose="020B0606030504020204" pitchFamily="34" charset="0"/>
              </a:rPr>
              <a:t>Establishing scenarios of economic, social, and technological development.</a:t>
            </a:r>
          </a:p>
          <a:p>
            <a:pPr marL="457200" lvl="6" indent="-457200">
              <a:lnSpc>
                <a:spcPct val="120000"/>
              </a:lnSpc>
              <a:spcBef>
                <a:spcPts val="1000"/>
              </a:spcBef>
              <a:buClr>
                <a:srgbClr val="333333"/>
              </a:buClr>
              <a:buSzPts val="1300"/>
              <a:buFont typeface="+mj-lt"/>
              <a:buAutoNum type="arabicPeriod"/>
              <a:defRPr/>
            </a:pPr>
            <a:r>
              <a:rPr lang="en-GB" sz="2000">
                <a:latin typeface="Open Sans"/>
                <a:ea typeface="Open Sans" panose="020B0606030504020204" pitchFamily="34" charset="0"/>
                <a:cs typeface="Open Sans" panose="020B0606030504020204" pitchFamily="34" charset="0"/>
              </a:rPr>
              <a:t>Analysis of energy demand projections arising from the scenarios.</a:t>
            </a:r>
          </a:p>
        </p:txBody>
      </p:sp>
      <p:sp>
        <p:nvSpPr>
          <p:cNvPr id="10" name="Oval 9">
            <a:extLst>
              <a:ext uri="{FF2B5EF4-FFF2-40B4-BE49-F238E27FC236}">
                <a16:creationId xmlns:a16="http://schemas.microsoft.com/office/drawing/2014/main" id="{475719F7-EFEF-2D4F-A711-24943962299D}"/>
              </a:ext>
            </a:extLst>
          </p:cNvPr>
          <p:cNvSpPr/>
          <p:nvPr/>
        </p:nvSpPr>
        <p:spPr>
          <a:xfrm>
            <a:off x="7399864"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8.mp3" descr="Track7_Lecture6_Slide18.mp3">
            <a:hlinkClick r:id="" action="ppaction://media"/>
            <a:extLst>
              <a:ext uri="{FF2B5EF4-FFF2-40B4-BE49-F238E27FC236}">
                <a16:creationId xmlns:a16="http://schemas.microsoft.com/office/drawing/2014/main" id="{5E3F3A70-6337-4D4F-94F9-8A8D9A45E3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1229" y="765900"/>
            <a:ext cx="812800" cy="812800"/>
          </a:xfrm>
          <a:prstGeom prst="rect">
            <a:avLst/>
          </a:prstGeom>
        </p:spPr>
      </p:pic>
    </p:spTree>
    <p:extLst>
      <p:ext uri="{BB962C8B-B14F-4D97-AF65-F5344CB8AC3E}">
        <p14:creationId xmlns:p14="http://schemas.microsoft.com/office/powerpoint/2010/main" val="7754393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6.4 MAED study </a:t>
            </a: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386416"/>
            <a:ext cx="10542785" cy="3640997"/>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Base year selection and reconstruction</a:t>
            </a:r>
          </a:p>
          <a:p>
            <a:pPr marL="76200">
              <a:lnSpc>
                <a:spcPct val="150000"/>
              </a:lnSpc>
              <a:buSzPts val="1600"/>
            </a:pPr>
            <a:endParaRPr lang="en-GB">
              <a:latin typeface="Open Sans" panose="020B0606030504020204" pitchFamily="34" charset="0"/>
              <a:cs typeface="Open Sans" panose="020B0606030504020204" pitchFamily="34" charset="0"/>
            </a:endParaRPr>
          </a:p>
          <a:p>
            <a:pPr marL="76200">
              <a:buSzPts val="1600"/>
            </a:pPr>
            <a:endParaRPr lang="en-GB">
              <a:latin typeface="Open Sans" panose="020B0606030504020204" pitchFamily="34" charset="0"/>
              <a:cs typeface="Open Sans" panose="020B0606030504020204" pitchFamily="34" charset="0"/>
            </a:endParaRPr>
          </a:p>
          <a:p>
            <a:pPr marL="342900" lvl="6" indent="-342900">
              <a:spcBef>
                <a:spcPts val="1000"/>
              </a:spcBef>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rPr>
              <a:t>The base year must be selected from a most recent year in the past for </a:t>
            </a:r>
            <a:br>
              <a:rPr lang="en-GB" sz="2000">
                <a:latin typeface="Open Sans"/>
                <a:ea typeface="Open Sans" panose="020B0606030504020204" pitchFamily="34" charset="0"/>
                <a:cs typeface="Open Sans" panose="020B0606030504020204" pitchFamily="34" charset="0"/>
              </a:rPr>
            </a:br>
            <a:r>
              <a:rPr lang="en-GB" sz="2000">
                <a:latin typeface="Open Sans"/>
                <a:ea typeface="Open Sans" panose="020B0606030504020204" pitchFamily="34" charset="0"/>
                <a:cs typeface="Open Sans" panose="020B0606030504020204" pitchFamily="34" charset="0"/>
              </a:rPr>
              <a:t>which energy and economic statistics are available, reliable, and consistent.</a:t>
            </a:r>
          </a:p>
          <a:p>
            <a:pPr marL="342900" lvl="6" indent="-342900">
              <a:spcBef>
                <a:spcPts val="1000"/>
              </a:spcBef>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rPr>
              <a:t>The base year should represent stable conditions of energy consumption.</a:t>
            </a:r>
          </a:p>
          <a:p>
            <a:pPr marL="342900" lvl="6" indent="-342900">
              <a:spcBef>
                <a:spcPts val="1000"/>
              </a:spcBef>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rPr>
              <a:t>Unusual situations should prevent a year from being selected.</a:t>
            </a: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solidFill>
                <a:schemeClr val="tx1"/>
              </a:solidFill>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Compute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no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Chevron 20">
            <a:extLst>
              <a:ext uri="{FF2B5EF4-FFF2-40B4-BE49-F238E27FC236}">
                <a16:creationId xmlns:a16="http://schemas.microsoft.com/office/drawing/2014/main" id="{568031EC-0997-9C4E-8B2F-766A9C49F310}"/>
              </a:ext>
            </a:extLst>
          </p:cNvPr>
          <p:cNvSpPr/>
          <p:nvPr/>
        </p:nvSpPr>
        <p:spPr>
          <a:xfrm>
            <a:off x="2343781" y="192066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Base year reconstruction</a:t>
            </a:r>
          </a:p>
        </p:txBody>
      </p:sp>
      <p:sp>
        <p:nvSpPr>
          <p:cNvPr id="23" name="Chevron 22">
            <a:extLst>
              <a:ext uri="{FF2B5EF4-FFF2-40B4-BE49-F238E27FC236}">
                <a16:creationId xmlns:a16="http://schemas.microsoft.com/office/drawing/2014/main" id="{EBB85349-8A1D-9948-ADE4-FE1BD69EA54B}"/>
              </a:ext>
            </a:extLst>
          </p:cNvPr>
          <p:cNvSpPr/>
          <p:nvPr/>
        </p:nvSpPr>
        <p:spPr>
          <a:xfrm>
            <a:off x="4817777"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Scenario development</a:t>
            </a:r>
          </a:p>
        </p:txBody>
      </p:sp>
      <p:sp>
        <p:nvSpPr>
          <p:cNvPr id="24" name="Chevron 23">
            <a:extLst>
              <a:ext uri="{FF2B5EF4-FFF2-40B4-BE49-F238E27FC236}">
                <a16:creationId xmlns:a16="http://schemas.microsoft.com/office/drawing/2014/main" id="{1BCDB65F-3507-134C-9C65-4C9FC3F973D1}"/>
              </a:ext>
            </a:extLst>
          </p:cNvPr>
          <p:cNvSpPr/>
          <p:nvPr/>
        </p:nvSpPr>
        <p:spPr>
          <a:xfrm>
            <a:off x="7291772"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Energy demand projections</a:t>
            </a:r>
          </a:p>
        </p:txBody>
      </p:sp>
      <p:sp>
        <p:nvSpPr>
          <p:cNvPr id="25" name="Oval 24">
            <a:extLst>
              <a:ext uri="{FF2B5EF4-FFF2-40B4-BE49-F238E27FC236}">
                <a16:creationId xmlns:a16="http://schemas.microsoft.com/office/drawing/2014/main" id="{9721AE4F-16EA-554C-BF64-9F8317D8B6F8}"/>
              </a:ext>
            </a:extLst>
          </p:cNvPr>
          <p:cNvSpPr/>
          <p:nvPr/>
        </p:nvSpPr>
        <p:spPr>
          <a:xfrm>
            <a:off x="7399864"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9.mp3" descr="Track7_Lecture6_Slide19.mp3">
            <a:hlinkClick r:id="" action="ppaction://media"/>
            <a:extLst>
              <a:ext uri="{FF2B5EF4-FFF2-40B4-BE49-F238E27FC236}">
                <a16:creationId xmlns:a16="http://schemas.microsoft.com/office/drawing/2014/main" id="{E3D2788B-F4D0-FE40-A7C7-EC4B2CFE53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1229" y="756615"/>
            <a:ext cx="812800" cy="812800"/>
          </a:xfrm>
          <a:prstGeom prst="rect">
            <a:avLst/>
          </a:prstGeom>
        </p:spPr>
      </p:pic>
    </p:spTree>
    <p:extLst>
      <p:ext uri="{BB962C8B-B14F-4D97-AF65-F5344CB8AC3E}">
        <p14:creationId xmlns:p14="http://schemas.microsoft.com/office/powerpoint/2010/main" val="28018562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a:r>
              <a:rPr lang="en-GB" b="1">
                <a:solidFill>
                  <a:schemeClr val="accent5">
                    <a:lumMod val="60000"/>
                    <a:lumOff val="40000"/>
                  </a:schemeClr>
                </a:solidFill>
                <a:latin typeface="Open Sans"/>
                <a:sym typeface="Arial"/>
              </a:rPr>
              <a:t>This lecture has four Intended Learning </a:t>
            </a:r>
            <a:br>
              <a:rPr lang="en-GB" b="1">
                <a:solidFill>
                  <a:schemeClr val="accent5">
                    <a:lumMod val="60000"/>
                    <a:lumOff val="40000"/>
                  </a:schemeClr>
                </a:solidFill>
                <a:latin typeface="Open Sans"/>
                <a:sym typeface="Arial"/>
              </a:rPr>
            </a:br>
            <a:r>
              <a:rPr lang="en-GB" b="1">
                <a:solidFill>
                  <a:schemeClr val="accent5">
                    <a:lumMod val="60000"/>
                    <a:lumOff val="40000"/>
                  </a:schemeClr>
                </a:solidFill>
                <a:latin typeface="Open Sans"/>
                <a:sym typeface="Arial"/>
              </a:rPr>
              <a:t>Outcomes (ILOs):</a:t>
            </a:r>
          </a:p>
          <a:p>
            <a:pPr marL="0" indent="0">
              <a:buNone/>
            </a:pPr>
            <a:endParaRPr lang="en-GB">
              <a:solidFill>
                <a:schemeClr val="accent5">
                  <a:lumMod val="60000"/>
                  <a:lumOff val="40000"/>
                </a:schemeClr>
              </a:solidFill>
            </a:endParaRPr>
          </a:p>
          <a:p>
            <a:pPr marL="0" lvl="6" indent="0">
              <a:lnSpc>
                <a:spcPct val="100000"/>
              </a:lnSpc>
              <a:spcBef>
                <a:spcPts val="1000"/>
              </a:spcBef>
              <a:buClr>
                <a:srgbClr val="333333"/>
              </a:buClr>
              <a:buSzPts val="1300"/>
              <a:buNone/>
              <a:defRPr/>
            </a:pPr>
            <a:r>
              <a:rPr lang="en-GB" sz="1900">
                <a:latin typeface="Open Sans"/>
                <a:ea typeface="Open Sans" panose="020B0606030504020204" pitchFamily="34" charset="0"/>
                <a:cs typeface="Open Sans" panose="020B0606030504020204" pitchFamily="34" charset="0"/>
                <a:sym typeface="Arial"/>
              </a:rPr>
              <a:t>ILO1: </a:t>
            </a:r>
            <a:r>
              <a:rPr lang="en-GB" sz="1900">
                <a:latin typeface="Open Sans"/>
                <a:ea typeface="Open Sans" panose="020B0606030504020204" pitchFamily="34" charset="0"/>
                <a:cs typeface="Open Sans" panose="020B0606030504020204" pitchFamily="34" charset="0"/>
              </a:rPr>
              <a:t>have an overall understanding of the generic equation in the MAED model</a:t>
            </a:r>
          </a:p>
          <a:p>
            <a:pPr marL="0" lvl="6" indent="0">
              <a:lnSpc>
                <a:spcPct val="100000"/>
              </a:lnSpc>
              <a:spcBef>
                <a:spcPts val="1000"/>
              </a:spcBef>
              <a:buClr>
                <a:srgbClr val="333333"/>
              </a:buClr>
              <a:buSzPts val="1300"/>
              <a:buNone/>
              <a:defRPr/>
            </a:pPr>
            <a:r>
              <a:rPr lang="en-GB" sz="1900">
                <a:latin typeface="Open Sans"/>
                <a:ea typeface="Open Sans" panose="020B0606030504020204" pitchFamily="34" charset="0"/>
                <a:cs typeface="Open Sans" panose="020B0606030504020204" pitchFamily="34" charset="0"/>
              </a:rPr>
              <a:t>ILO2: have learnt what the driving parameters of the model are</a:t>
            </a:r>
          </a:p>
          <a:p>
            <a:pPr marL="0" lvl="6" indent="0">
              <a:lnSpc>
                <a:spcPct val="100000"/>
              </a:lnSpc>
              <a:spcBef>
                <a:spcPts val="1000"/>
              </a:spcBef>
              <a:buClr>
                <a:srgbClr val="333333"/>
              </a:buClr>
              <a:buSzPts val="1300"/>
              <a:buNone/>
              <a:defRPr/>
            </a:pPr>
            <a:r>
              <a:rPr lang="en-GB" sz="1900">
                <a:latin typeface="Open Sans"/>
                <a:ea typeface="Open Sans" panose="020B0606030504020204" pitchFamily="34" charset="0"/>
                <a:cs typeface="Open Sans" panose="020B0606030504020204" pitchFamily="34" charset="0"/>
              </a:rPr>
              <a:t>ILO3: know about the MAED-D end-use categories</a:t>
            </a:r>
          </a:p>
          <a:p>
            <a:pPr marL="0" lvl="6" indent="0">
              <a:lnSpc>
                <a:spcPct val="100000"/>
              </a:lnSpc>
              <a:spcBef>
                <a:spcPts val="1000"/>
              </a:spcBef>
              <a:buClr>
                <a:srgbClr val="333333"/>
              </a:buClr>
              <a:buSzPts val="1300"/>
              <a:buNone/>
              <a:defRPr/>
            </a:pPr>
            <a:r>
              <a:rPr lang="en-GB" sz="1900">
                <a:latin typeface="Open Sans"/>
                <a:ea typeface="Open Sans" panose="020B0606030504020204" pitchFamily="34" charset="0"/>
                <a:cs typeface="Open Sans" panose="020B0606030504020204" pitchFamily="34" charset="0"/>
              </a:rPr>
              <a:t>ILO4: know the steps of a MAED Study</a:t>
            </a:r>
          </a:p>
          <a:p>
            <a:pPr marL="0" indent="0">
              <a:spcBef>
                <a:spcPts val="1600"/>
              </a:spcBef>
              <a:buNone/>
            </a:pPr>
            <a:endParaRPr sz="2133">
              <a:solidFill>
                <a:srgbClr val="333333"/>
              </a:solidFill>
              <a:highlight>
                <a:srgbClr val="FFFFFF"/>
              </a:highlight>
              <a:sym typeface="Arial"/>
            </a:endParaRPr>
          </a:p>
          <a:p>
            <a:pPr marL="0" indent="0">
              <a:spcBef>
                <a:spcPts val="1600"/>
              </a:spcBef>
              <a:spcAft>
                <a:spcPts val="1600"/>
              </a:spcAft>
              <a:buNone/>
            </a:pPr>
            <a:endParaRPr sz="2133">
              <a:solidFill>
                <a:srgbClr val="333333"/>
              </a:solidFill>
              <a:highlight>
                <a:srgbClr val="FFFFFF"/>
              </a:highlight>
              <a:sym typeface="Arial"/>
            </a:endParaRPr>
          </a:p>
        </p:txBody>
      </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207963"/>
            <a:ext cx="5257800" cy="1325562"/>
          </a:xfrm>
        </p:spPr>
        <p:txBody>
          <a:bodyPr lIns="121900" tIns="121900" rIns="121900" bIns="121900" rtlCol="0"/>
          <a:lstStyle/>
          <a:p>
            <a:pPr eaLnBrk="1" fontAlgn="auto" hangingPunct="1">
              <a:defRPr/>
            </a:pPr>
            <a:r>
              <a:rPr lang="en-GB" dirty="0"/>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grpSp>
        <p:nvGrpSpPr>
          <p:cNvPr id="14" name="Google Shape;101;p15">
            <a:extLst>
              <a:ext uri="{FF2B5EF4-FFF2-40B4-BE49-F238E27FC236}">
                <a16:creationId xmlns:a16="http://schemas.microsoft.com/office/drawing/2014/main" id="{0FE087BE-F834-9D41-847A-4DBD44A6ED98}"/>
              </a:ext>
            </a:extLst>
          </p:cNvPr>
          <p:cNvGrpSpPr/>
          <p:nvPr/>
        </p:nvGrpSpPr>
        <p:grpSpPr>
          <a:xfrm>
            <a:off x="7122900" y="2150296"/>
            <a:ext cx="3654810" cy="3086721"/>
            <a:chOff x="5517950" y="1528650"/>
            <a:chExt cx="2898300" cy="2447800"/>
          </a:xfrm>
        </p:grpSpPr>
        <p:sp>
          <p:nvSpPr>
            <p:cNvPr id="17" name="Google Shape;102;p15">
              <a:extLst>
                <a:ext uri="{FF2B5EF4-FFF2-40B4-BE49-F238E27FC236}">
                  <a16:creationId xmlns:a16="http://schemas.microsoft.com/office/drawing/2014/main" id="{6B82F333-D89D-DA44-8B5D-D57CCCB44210}"/>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2000">
                  <a:latin typeface="Open Sans" panose="020B0606030504020204" pitchFamily="34" charset="0"/>
                  <a:ea typeface="Open Sans" panose="020B0606030504020204" pitchFamily="34" charset="0"/>
                  <a:cs typeface="Open Sans" panose="020B0606030504020204" pitchFamily="34" charset="0"/>
                </a:rPr>
                <a:t>7.1. MAED overview</a:t>
              </a:r>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18" name="Google Shape;103;p15">
              <a:extLst>
                <a:ext uri="{FF2B5EF4-FFF2-40B4-BE49-F238E27FC236}">
                  <a16:creationId xmlns:a16="http://schemas.microsoft.com/office/drawing/2014/main" id="{BD3F0585-9D08-664E-AA83-55D9FACBE62B}"/>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a:latin typeface="Open Sans" panose="020B0606030504020204" pitchFamily="34" charset="0"/>
                  <a:ea typeface="Open Sans" panose="020B0606030504020204" pitchFamily="34" charset="0"/>
                  <a:cs typeface="Open Sans" panose="020B0606030504020204" pitchFamily="34" charset="0"/>
                </a:rPr>
                <a:t>7.2. Driving parameters </a:t>
              </a:r>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4;p15">
              <a:extLst>
                <a:ext uri="{FF2B5EF4-FFF2-40B4-BE49-F238E27FC236}">
                  <a16:creationId xmlns:a16="http://schemas.microsoft.com/office/drawing/2014/main" id="{031D27E1-2640-4645-9BD4-4E172D19D8C7}"/>
                </a:ext>
              </a:extLst>
            </p:cNvPr>
            <p:cNvSpPr/>
            <p:nvPr/>
          </p:nvSpPr>
          <p:spPr>
            <a:xfrm>
              <a:off x="5517950"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r>
                <a:rPr lang="en-GB" sz="2000">
                  <a:latin typeface="Open Sans" panose="020B0606030504020204" pitchFamily="34" charset="0"/>
                  <a:ea typeface="Open Sans" panose="020B0606030504020204" pitchFamily="34" charset="0"/>
                  <a:cs typeface="Open Sans" panose="020B0606030504020204" pitchFamily="34" charset="0"/>
                </a:rPr>
                <a:t>7.3. End-Use categories</a:t>
              </a:r>
            </a:p>
          </p:txBody>
        </p:sp>
        <p:sp>
          <p:nvSpPr>
            <p:cNvPr id="20" name="Google Shape;105;p15">
              <a:extLst>
                <a:ext uri="{FF2B5EF4-FFF2-40B4-BE49-F238E27FC236}">
                  <a16:creationId xmlns:a16="http://schemas.microsoft.com/office/drawing/2014/main" id="{DBB745E6-8672-F34C-AF9B-91D9C581DFAA}"/>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a:latin typeface="Open Sans" panose="020B0606030504020204" pitchFamily="34" charset="0"/>
                  <a:ea typeface="Open Sans" panose="020B0606030504020204" pitchFamily="34" charset="0"/>
                  <a:cs typeface="Open Sans" panose="020B0606030504020204" pitchFamily="34" charset="0"/>
                </a:rPr>
                <a:t>7.4. MAED Study</a:t>
              </a:r>
              <a:endParaRPr sz="2000">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Google Shape;106;p15">
              <a:extLst>
                <a:ext uri="{FF2B5EF4-FFF2-40B4-BE49-F238E27FC236}">
                  <a16:creationId xmlns:a16="http://schemas.microsoft.com/office/drawing/2014/main" id="{58D4087A-92FB-6F4B-A2CB-3E5C0CB3C688}"/>
                </a:ext>
              </a:extLst>
            </p:cNvPr>
            <p:cNvCxnSpPr>
              <a:stCxn id="17" idx="2"/>
              <a:endCxn id="18" idx="0"/>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22" name="Google Shape;107;p15">
              <a:extLst>
                <a:ext uri="{FF2B5EF4-FFF2-40B4-BE49-F238E27FC236}">
                  <a16:creationId xmlns:a16="http://schemas.microsoft.com/office/drawing/2014/main" id="{0FA2D67A-8BFB-DC48-8FCA-9E54DCFC08CC}"/>
                </a:ext>
              </a:extLst>
            </p:cNvPr>
            <p:cNvCxnSpPr>
              <a:stCxn id="18" idx="2"/>
              <a:endCxn id="19" idx="0"/>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3" name="Google Shape;108;p15">
              <a:extLst>
                <a:ext uri="{FF2B5EF4-FFF2-40B4-BE49-F238E27FC236}">
                  <a16:creationId xmlns:a16="http://schemas.microsoft.com/office/drawing/2014/main" id="{A1ECF46B-CD6F-904D-9D37-EAE08A615E70}"/>
                </a:ext>
              </a:extLst>
            </p:cNvPr>
            <p:cNvCxnSpPr>
              <a:stCxn id="19" idx="2"/>
              <a:endCxn id="20" idx="0"/>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
        <p:nvSpPr>
          <p:cNvPr id="13" name="Oval 12">
            <a:extLst>
              <a:ext uri="{FF2B5EF4-FFF2-40B4-BE49-F238E27FC236}">
                <a16:creationId xmlns:a16="http://schemas.microsoft.com/office/drawing/2014/main" id="{0C5DF0E8-4F97-6541-8541-A3E306CAA1D9}"/>
              </a:ext>
            </a:extLst>
          </p:cNvPr>
          <p:cNvSpPr/>
          <p:nvPr/>
        </p:nvSpPr>
        <p:spPr>
          <a:xfrm>
            <a:off x="609600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mp3" descr="Track7_Lecture6_Slide2.mp3">
            <a:hlinkClick r:id="" action="ppaction://media"/>
            <a:extLst>
              <a:ext uri="{FF2B5EF4-FFF2-40B4-BE49-F238E27FC236}">
                <a16:creationId xmlns:a16="http://schemas.microsoft.com/office/drawing/2014/main" id="{8A97C8E5-6E9F-8341-B466-8C710598FA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363414"/>
            <a:ext cx="812800" cy="812800"/>
          </a:xfrm>
          <a:prstGeom prst="rect">
            <a:avLst/>
          </a:prstGeom>
        </p:spPr>
      </p:pic>
    </p:spTree>
    <p:extLst>
      <p:ext uri="{BB962C8B-B14F-4D97-AF65-F5344CB8AC3E}">
        <p14:creationId xmlns:p14="http://schemas.microsoft.com/office/powerpoint/2010/main" val="38212521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6.4 MAED Study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389619"/>
            <a:ext cx="6217920" cy="369332"/>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Scenarios input data</a:t>
            </a:r>
          </a:p>
        </p:txBody>
      </p:sp>
      <p:sp>
        <p:nvSpPr>
          <p:cNvPr id="23" name="Text Box 3">
            <a:extLst>
              <a:ext uri="{FF2B5EF4-FFF2-40B4-BE49-F238E27FC236}">
                <a16:creationId xmlns:a16="http://schemas.microsoft.com/office/drawing/2014/main" id="{D1B94285-A204-D644-BD45-5A9255F4D81F}"/>
              </a:ext>
            </a:extLst>
          </p:cNvPr>
          <p:cNvSpPr txBox="1">
            <a:spLocks noChangeArrowheads="1"/>
          </p:cNvSpPr>
          <p:nvPr/>
        </p:nvSpPr>
        <p:spPr bwMode="auto">
          <a:xfrm>
            <a:off x="1018127"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Economy</a:t>
            </a:r>
          </a:p>
        </p:txBody>
      </p:sp>
      <p:sp>
        <p:nvSpPr>
          <p:cNvPr id="24" name="Text Box 4">
            <a:extLst>
              <a:ext uri="{FF2B5EF4-FFF2-40B4-BE49-F238E27FC236}">
                <a16:creationId xmlns:a16="http://schemas.microsoft.com/office/drawing/2014/main" id="{8ED1D916-F523-9B40-B300-F5558EF29FC4}"/>
              </a:ext>
            </a:extLst>
          </p:cNvPr>
          <p:cNvSpPr txBox="1">
            <a:spLocks noChangeArrowheads="1"/>
          </p:cNvSpPr>
          <p:nvPr/>
        </p:nvSpPr>
        <p:spPr bwMode="auto">
          <a:xfrm>
            <a:off x="377220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Demography</a:t>
            </a:r>
          </a:p>
        </p:txBody>
      </p:sp>
      <p:sp>
        <p:nvSpPr>
          <p:cNvPr id="25" name="Text Box 5">
            <a:extLst>
              <a:ext uri="{FF2B5EF4-FFF2-40B4-BE49-F238E27FC236}">
                <a16:creationId xmlns:a16="http://schemas.microsoft.com/office/drawing/2014/main" id="{CCA73F72-6F8F-8244-8649-BFDDE93F4875}"/>
              </a:ext>
            </a:extLst>
          </p:cNvPr>
          <p:cNvSpPr txBox="1">
            <a:spLocks noChangeArrowheads="1"/>
          </p:cNvSpPr>
          <p:nvPr/>
        </p:nvSpPr>
        <p:spPr bwMode="auto">
          <a:xfrm>
            <a:off x="652628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Lifestyle</a:t>
            </a:r>
          </a:p>
        </p:txBody>
      </p:sp>
      <p:sp>
        <p:nvSpPr>
          <p:cNvPr id="26" name="Text Box 6">
            <a:extLst>
              <a:ext uri="{FF2B5EF4-FFF2-40B4-BE49-F238E27FC236}">
                <a16:creationId xmlns:a16="http://schemas.microsoft.com/office/drawing/2014/main" id="{29779B3C-241A-0D48-8A93-10ABAA4CA7F3}"/>
              </a:ext>
            </a:extLst>
          </p:cNvPr>
          <p:cNvSpPr txBox="1">
            <a:spLocks noChangeArrowheads="1"/>
          </p:cNvSpPr>
          <p:nvPr/>
        </p:nvSpPr>
        <p:spPr bwMode="auto">
          <a:xfrm>
            <a:off x="9280362"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Technology</a:t>
            </a:r>
          </a:p>
        </p:txBody>
      </p:sp>
      <p:sp>
        <p:nvSpPr>
          <p:cNvPr id="27" name="Text Box 7">
            <a:extLst>
              <a:ext uri="{FF2B5EF4-FFF2-40B4-BE49-F238E27FC236}">
                <a16:creationId xmlns:a16="http://schemas.microsoft.com/office/drawing/2014/main" id="{09573424-C171-EA4A-B7A2-754E03EB7F5F}"/>
              </a:ext>
            </a:extLst>
          </p:cNvPr>
          <p:cNvSpPr txBox="1">
            <a:spLocks noChangeArrowheads="1"/>
          </p:cNvSpPr>
          <p:nvPr/>
        </p:nvSpPr>
        <p:spPr bwMode="auto">
          <a:xfrm>
            <a:off x="802128" y="4112296"/>
            <a:ext cx="25199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a:cs typeface="Open Sans" panose="020B0606030504020204" pitchFamily="34" charset="0"/>
              </a:rPr>
              <a:t>GDP</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GDP growth rate</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Share of subsectors</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Labour Force</a:t>
            </a:r>
          </a:p>
        </p:txBody>
      </p:sp>
      <p:sp>
        <p:nvSpPr>
          <p:cNvPr id="28" name="Text Box 8">
            <a:extLst>
              <a:ext uri="{FF2B5EF4-FFF2-40B4-BE49-F238E27FC236}">
                <a16:creationId xmlns:a16="http://schemas.microsoft.com/office/drawing/2014/main" id="{E97A4609-4AB2-B14E-91BF-47D32174B824}"/>
              </a:ext>
            </a:extLst>
          </p:cNvPr>
          <p:cNvSpPr txBox="1">
            <a:spLocks noChangeArrowheads="1"/>
          </p:cNvSpPr>
          <p:nvPr/>
        </p:nvSpPr>
        <p:spPr bwMode="auto">
          <a:xfrm>
            <a:off x="3556205" y="4112296"/>
            <a:ext cx="2519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Population Growth rate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Size of family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Urbanization</a:t>
            </a:r>
          </a:p>
        </p:txBody>
      </p:sp>
      <p:sp>
        <p:nvSpPr>
          <p:cNvPr id="29" name="Text Box 9">
            <a:extLst>
              <a:ext uri="{FF2B5EF4-FFF2-40B4-BE49-F238E27FC236}">
                <a16:creationId xmlns:a16="http://schemas.microsoft.com/office/drawing/2014/main" id="{E0BC7BA3-AEFC-A344-A13C-1467A19DDB47}"/>
              </a:ext>
            </a:extLst>
          </p:cNvPr>
          <p:cNvSpPr txBox="1">
            <a:spLocks noChangeArrowheads="1"/>
          </p:cNvSpPr>
          <p:nvPr/>
        </p:nvSpPr>
        <p:spPr bwMode="auto">
          <a:xfrm>
            <a:off x="6310284" y="4112296"/>
            <a:ext cx="25200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Household size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Mobility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Car ownership</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Electrification</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Appliances</a:t>
            </a:r>
          </a:p>
        </p:txBody>
      </p:sp>
      <p:sp>
        <p:nvSpPr>
          <p:cNvPr id="30" name="Text Box 10">
            <a:extLst>
              <a:ext uri="{FF2B5EF4-FFF2-40B4-BE49-F238E27FC236}">
                <a16:creationId xmlns:a16="http://schemas.microsoft.com/office/drawing/2014/main" id="{54D48F64-7501-644D-85BF-7896BCDB6CA0}"/>
              </a:ext>
            </a:extLst>
          </p:cNvPr>
          <p:cNvSpPr txBox="1">
            <a:spLocks noChangeArrowheads="1"/>
          </p:cNvSpPr>
          <p:nvPr/>
        </p:nvSpPr>
        <p:spPr bwMode="auto">
          <a:xfrm>
            <a:off x="9064363" y="4112296"/>
            <a:ext cx="25199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Energy intensities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Specific energy</a:t>
            </a:r>
            <a:br>
              <a:rPr lang="en-US" sz="2000">
                <a:latin typeface="Open Sans" panose="020B0606030504020204" pitchFamily="34" charset="0"/>
                <a:cs typeface="Open Sans" panose="020B0606030504020204" pitchFamily="34" charset="0"/>
              </a:rPr>
            </a:br>
            <a:r>
              <a:rPr lang="en-US" sz="2000">
                <a:latin typeface="Open Sans" panose="020B0606030504020204" pitchFamily="34" charset="0"/>
                <a:cs typeface="Open Sans" panose="020B0606030504020204" pitchFamily="34" charset="0"/>
              </a:rPr>
              <a:t>consumptions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Efficiency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Market penetrations</a:t>
            </a:r>
          </a:p>
        </p:txBody>
      </p:sp>
      <p:sp>
        <p:nvSpPr>
          <p:cNvPr id="31" name="AutoShape 11">
            <a:extLst>
              <a:ext uri="{FF2B5EF4-FFF2-40B4-BE49-F238E27FC236}">
                <a16:creationId xmlns:a16="http://schemas.microsoft.com/office/drawing/2014/main" id="{1C078790-9922-5540-88A3-5390A39F6C4B}"/>
              </a:ext>
            </a:extLst>
          </p:cNvPr>
          <p:cNvSpPr>
            <a:spLocks noChangeArrowheads="1"/>
          </p:cNvSpPr>
          <p:nvPr/>
        </p:nvSpPr>
        <p:spPr bwMode="auto">
          <a:xfrm>
            <a:off x="1828127"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2" name="AutoShape 12">
            <a:extLst>
              <a:ext uri="{FF2B5EF4-FFF2-40B4-BE49-F238E27FC236}">
                <a16:creationId xmlns:a16="http://schemas.microsoft.com/office/drawing/2014/main" id="{83DA95BA-8A90-2449-B330-0DAAD6A924C1}"/>
              </a:ext>
            </a:extLst>
          </p:cNvPr>
          <p:cNvSpPr>
            <a:spLocks noChangeArrowheads="1"/>
          </p:cNvSpPr>
          <p:nvPr/>
        </p:nvSpPr>
        <p:spPr bwMode="auto">
          <a:xfrm>
            <a:off x="458220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3" name="AutoShape 13">
            <a:extLst>
              <a:ext uri="{FF2B5EF4-FFF2-40B4-BE49-F238E27FC236}">
                <a16:creationId xmlns:a16="http://schemas.microsoft.com/office/drawing/2014/main" id="{5F1C3F8B-40A5-F647-9784-B7ABF96D1E03}"/>
              </a:ext>
            </a:extLst>
          </p:cNvPr>
          <p:cNvSpPr>
            <a:spLocks noChangeArrowheads="1"/>
          </p:cNvSpPr>
          <p:nvPr/>
        </p:nvSpPr>
        <p:spPr bwMode="auto">
          <a:xfrm>
            <a:off x="733628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4" name="AutoShape 14">
            <a:extLst>
              <a:ext uri="{FF2B5EF4-FFF2-40B4-BE49-F238E27FC236}">
                <a16:creationId xmlns:a16="http://schemas.microsoft.com/office/drawing/2014/main" id="{31CA771E-29A9-324D-ABB5-48FBFA3B64BF}"/>
              </a:ext>
            </a:extLst>
          </p:cNvPr>
          <p:cNvSpPr>
            <a:spLocks noChangeArrowheads="1"/>
          </p:cNvSpPr>
          <p:nvPr/>
        </p:nvSpPr>
        <p:spPr bwMode="auto">
          <a:xfrm>
            <a:off x="10090362"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2" name="Chevron 21">
            <a:extLst>
              <a:ext uri="{FF2B5EF4-FFF2-40B4-BE49-F238E27FC236}">
                <a16:creationId xmlns:a16="http://schemas.microsoft.com/office/drawing/2014/main" id="{D7BAE8CC-77C7-F045-9067-0B85E3D7BA8A}"/>
              </a:ext>
            </a:extLst>
          </p:cNvPr>
          <p:cNvSpPr/>
          <p:nvPr/>
        </p:nvSpPr>
        <p:spPr>
          <a:xfrm>
            <a:off x="2343781" y="192066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Base year reconstruction</a:t>
            </a:r>
          </a:p>
        </p:txBody>
      </p:sp>
      <p:sp>
        <p:nvSpPr>
          <p:cNvPr id="38" name="Chevron 37">
            <a:extLst>
              <a:ext uri="{FF2B5EF4-FFF2-40B4-BE49-F238E27FC236}">
                <a16:creationId xmlns:a16="http://schemas.microsoft.com/office/drawing/2014/main" id="{E89085E2-6660-194A-978E-60DCA36A6E00}"/>
              </a:ext>
            </a:extLst>
          </p:cNvPr>
          <p:cNvSpPr/>
          <p:nvPr/>
        </p:nvSpPr>
        <p:spPr>
          <a:xfrm>
            <a:off x="4817777" y="19218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Scenario development</a:t>
            </a:r>
          </a:p>
        </p:txBody>
      </p:sp>
      <p:sp>
        <p:nvSpPr>
          <p:cNvPr id="39" name="Chevron 38">
            <a:extLst>
              <a:ext uri="{FF2B5EF4-FFF2-40B4-BE49-F238E27FC236}">
                <a16:creationId xmlns:a16="http://schemas.microsoft.com/office/drawing/2014/main" id="{2792465D-09A3-1949-A0E0-80A634A0FED8}"/>
              </a:ext>
            </a:extLst>
          </p:cNvPr>
          <p:cNvSpPr/>
          <p:nvPr/>
        </p:nvSpPr>
        <p:spPr>
          <a:xfrm>
            <a:off x="7291772"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Energy demand projections</a:t>
            </a:r>
          </a:p>
        </p:txBody>
      </p:sp>
      <p:sp>
        <p:nvSpPr>
          <p:cNvPr id="35" name="Oval 34">
            <a:extLst>
              <a:ext uri="{FF2B5EF4-FFF2-40B4-BE49-F238E27FC236}">
                <a16:creationId xmlns:a16="http://schemas.microsoft.com/office/drawing/2014/main" id="{B71C1C58-C96A-954B-BEC4-1FEA418A7111}"/>
              </a:ext>
            </a:extLst>
          </p:cNvPr>
          <p:cNvSpPr/>
          <p:nvPr/>
        </p:nvSpPr>
        <p:spPr>
          <a:xfrm>
            <a:off x="7399864"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0.mp3" descr="Track7_Lecture6_Slide20.mp3">
            <a:hlinkClick r:id="" action="ppaction://media"/>
            <a:extLst>
              <a:ext uri="{FF2B5EF4-FFF2-40B4-BE49-F238E27FC236}">
                <a16:creationId xmlns:a16="http://schemas.microsoft.com/office/drawing/2014/main" id="{F0F3FB69-3BAB-2148-A1F9-2B98AAF86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6684" y="762860"/>
            <a:ext cx="812800" cy="812800"/>
          </a:xfrm>
          <a:prstGeom prst="rect">
            <a:avLst/>
          </a:prstGeom>
        </p:spPr>
      </p:pic>
    </p:spTree>
    <p:extLst>
      <p:ext uri="{BB962C8B-B14F-4D97-AF65-F5344CB8AC3E}">
        <p14:creationId xmlns:p14="http://schemas.microsoft.com/office/powerpoint/2010/main" val="2229467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21</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6.4 MAED study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389619"/>
            <a:ext cx="6217920" cy="369332"/>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Energy demand projection</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679347" cy="2016962"/>
          </a:xfrm>
          <a:prstGeom prst="rect">
            <a:avLst/>
          </a:prstGeom>
          <a:noFill/>
        </p:spPr>
        <p:txBody>
          <a:bodyPr wrap="square" lIns="91440" tIns="45720" rIns="91440" bIns="45720" rtlCol="0" anchor="t">
            <a:spAutoFit/>
          </a:bodyPr>
          <a:lstStyle/>
          <a:p>
            <a:pPr marL="0" lvl="6">
              <a:spcBef>
                <a:spcPts val="1000"/>
              </a:spcBef>
              <a:buClr>
                <a:srgbClr val="333333"/>
              </a:buClr>
              <a:buSzPts val="1300"/>
              <a:defRPr/>
            </a:pPr>
            <a:endParaRPr lang="en-GB">
              <a:latin typeface="Open Sans" panose="020B0606030504020204" pitchFamily="34" charset="0"/>
              <a:cs typeface="Open Sans" panose="020B0606030504020204" pitchFamily="34" charset="0"/>
            </a:endParaRPr>
          </a:p>
          <a:p>
            <a:pPr marL="0" lvl="6">
              <a:spcBef>
                <a:spcPts val="1000"/>
              </a:spcBef>
              <a:buClr>
                <a:srgbClr val="333333"/>
              </a:buClr>
              <a:buSzPts val="1300"/>
              <a:defRPr/>
            </a:pPr>
            <a:r>
              <a:rPr lang="en-GB" sz="2000">
                <a:latin typeface="Open Sans"/>
                <a:ea typeface="Open Sans" panose="020B0606030504020204" pitchFamily="34" charset="0"/>
                <a:cs typeface="Open Sans" panose="020B0606030504020204" pitchFamily="34" charset="0"/>
              </a:rPr>
              <a:t>The MAED run is executed to produce energy demand projection </a:t>
            </a:r>
            <a:br>
              <a:rPr lang="en-GB" sz="2000">
                <a:latin typeface="Open Sans"/>
                <a:ea typeface="Open Sans" panose="020B0606030504020204" pitchFamily="34" charset="0"/>
                <a:cs typeface="Open Sans" panose="020B0606030504020204" pitchFamily="34" charset="0"/>
              </a:rPr>
            </a:br>
            <a:r>
              <a:rPr lang="en-GB" sz="2000">
                <a:latin typeface="Open Sans"/>
                <a:ea typeface="Open Sans" panose="020B0606030504020204" pitchFamily="34" charset="0"/>
                <a:cs typeface="Open Sans" panose="020B0606030504020204" pitchFamily="34" charset="0"/>
              </a:rPr>
              <a:t>arising from each scenario.</a:t>
            </a:r>
          </a:p>
          <a:p>
            <a:pPr marL="342900" lvl="6" indent="-342900">
              <a:lnSpc>
                <a:spcPct val="90000"/>
              </a:lnSpc>
              <a:spcBef>
                <a:spcPts val="1000"/>
              </a:spcBef>
              <a:buClr>
                <a:srgbClr val="333333"/>
              </a:buClr>
              <a:buSzPts val="1300"/>
              <a:buFont typeface="Arial" panose="020B0604020202020204" pitchFamily="34" charset="0"/>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26C52B3C-E0C4-8E42-93EC-E5183D869B3A}"/>
              </a:ext>
            </a:extLst>
          </p:cNvPr>
          <p:cNvGrpSpPr/>
          <p:nvPr/>
        </p:nvGrpSpPr>
        <p:grpSpPr>
          <a:xfrm>
            <a:off x="925067" y="3490025"/>
            <a:ext cx="10467080" cy="2805354"/>
            <a:chOff x="1485899" y="980189"/>
            <a:chExt cx="6238578" cy="3570070"/>
          </a:xfrm>
        </p:grpSpPr>
        <p:sp>
          <p:nvSpPr>
            <p:cNvPr id="39" name="Text Box 3">
              <a:extLst>
                <a:ext uri="{FF2B5EF4-FFF2-40B4-BE49-F238E27FC236}">
                  <a16:creationId xmlns:a16="http://schemas.microsoft.com/office/drawing/2014/main" id="{49EE0B14-DC54-724D-B0E7-86CDF5B0EDDD}"/>
                </a:ext>
              </a:extLst>
            </p:cNvPr>
            <p:cNvSpPr txBox="1">
              <a:spLocks noChangeArrowheads="1"/>
            </p:cNvSpPr>
            <p:nvPr/>
          </p:nvSpPr>
          <p:spPr bwMode="auto">
            <a:xfrm>
              <a:off x="2114550" y="1862712"/>
              <a:ext cx="14859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By sectors</a:t>
              </a:r>
            </a:p>
          </p:txBody>
        </p:sp>
        <p:sp>
          <p:nvSpPr>
            <p:cNvPr id="40" name="Text Box 6">
              <a:extLst>
                <a:ext uri="{FF2B5EF4-FFF2-40B4-BE49-F238E27FC236}">
                  <a16:creationId xmlns:a16="http://schemas.microsoft.com/office/drawing/2014/main" id="{B53793DD-AC00-8E46-91E7-2A2F215673CE}"/>
                </a:ext>
              </a:extLst>
            </p:cNvPr>
            <p:cNvSpPr txBox="1">
              <a:spLocks noChangeArrowheads="1"/>
            </p:cNvSpPr>
            <p:nvPr/>
          </p:nvSpPr>
          <p:spPr bwMode="auto">
            <a:xfrm>
              <a:off x="2286000" y="4083489"/>
              <a:ext cx="29718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By category of final energy</a:t>
              </a:r>
            </a:p>
          </p:txBody>
        </p:sp>
        <p:grpSp>
          <p:nvGrpSpPr>
            <p:cNvPr id="41" name="Group 40">
              <a:extLst>
                <a:ext uri="{FF2B5EF4-FFF2-40B4-BE49-F238E27FC236}">
                  <a16:creationId xmlns:a16="http://schemas.microsoft.com/office/drawing/2014/main" id="{E9A98661-F283-1E4B-8625-EDB1D29307D2}"/>
                </a:ext>
              </a:extLst>
            </p:cNvPr>
            <p:cNvGrpSpPr/>
            <p:nvPr/>
          </p:nvGrpSpPr>
          <p:grpSpPr>
            <a:xfrm>
              <a:off x="1543050" y="3510050"/>
              <a:ext cx="5625297" cy="430849"/>
              <a:chOff x="533400" y="4680062"/>
              <a:chExt cx="7500394" cy="574465"/>
            </a:xfrm>
          </p:grpSpPr>
          <p:sp>
            <p:nvSpPr>
              <p:cNvPr id="78" name="Text Box 7">
                <a:extLst>
                  <a:ext uri="{FF2B5EF4-FFF2-40B4-BE49-F238E27FC236}">
                    <a16:creationId xmlns:a16="http://schemas.microsoft.com/office/drawing/2014/main" id="{4B8DD0F2-399F-CE4F-B52D-E497116930CB}"/>
                  </a:ext>
                </a:extLst>
              </p:cNvPr>
              <p:cNvSpPr txBox="1">
                <a:spLocks noChangeArrowheads="1"/>
              </p:cNvSpPr>
              <p:nvPr/>
            </p:nvSpPr>
            <p:spPr bwMode="auto">
              <a:xfrm>
                <a:off x="2666999" y="4680062"/>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79" name="Text Box 8">
                <a:extLst>
                  <a:ext uri="{FF2B5EF4-FFF2-40B4-BE49-F238E27FC236}">
                    <a16:creationId xmlns:a16="http://schemas.microsoft.com/office/drawing/2014/main" id="{B763EBEC-2431-4D4C-86EC-064825DF9DD9}"/>
                  </a:ext>
                </a:extLst>
              </p:cNvPr>
              <p:cNvSpPr txBox="1">
                <a:spLocks noChangeArrowheads="1"/>
              </p:cNvSpPr>
              <p:nvPr/>
            </p:nvSpPr>
            <p:spPr bwMode="auto">
              <a:xfrm>
                <a:off x="1524000" y="4680069"/>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80" name="Text Box 9">
                <a:extLst>
                  <a:ext uri="{FF2B5EF4-FFF2-40B4-BE49-F238E27FC236}">
                    <a16:creationId xmlns:a16="http://schemas.microsoft.com/office/drawing/2014/main" id="{36164FAA-DAAD-6948-A146-BC32D6318D12}"/>
                  </a:ext>
                </a:extLst>
              </p:cNvPr>
              <p:cNvSpPr txBox="1">
                <a:spLocks noChangeArrowheads="1"/>
              </p:cNvSpPr>
              <p:nvPr/>
            </p:nvSpPr>
            <p:spPr bwMode="auto">
              <a:xfrm>
                <a:off x="533400" y="4680073"/>
                <a:ext cx="9144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81" name="Text Box 10">
                <a:extLst>
                  <a:ext uri="{FF2B5EF4-FFF2-40B4-BE49-F238E27FC236}">
                    <a16:creationId xmlns:a16="http://schemas.microsoft.com/office/drawing/2014/main" id="{AF9A4976-BD02-5B45-AF73-84B5F5EBFE33}"/>
                  </a:ext>
                </a:extLst>
              </p:cNvPr>
              <p:cNvSpPr txBox="1">
                <a:spLocks noChangeArrowheads="1"/>
              </p:cNvSpPr>
              <p:nvPr/>
            </p:nvSpPr>
            <p:spPr bwMode="auto">
              <a:xfrm>
                <a:off x="3810000" y="4680066"/>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82" name="Text Box 11">
                <a:extLst>
                  <a:ext uri="{FF2B5EF4-FFF2-40B4-BE49-F238E27FC236}">
                    <a16:creationId xmlns:a16="http://schemas.microsoft.com/office/drawing/2014/main" id="{4600BBFC-80AD-624F-A79C-4E5F0860805C}"/>
                  </a:ext>
                </a:extLst>
              </p:cNvPr>
              <p:cNvSpPr txBox="1">
                <a:spLocks noChangeArrowheads="1"/>
              </p:cNvSpPr>
              <p:nvPr/>
            </p:nvSpPr>
            <p:spPr bwMode="auto">
              <a:xfrm>
                <a:off x="5994064" y="4680063"/>
                <a:ext cx="203973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Traditional fuels, Biomass</a:t>
                </a:r>
              </a:p>
            </p:txBody>
          </p:sp>
          <p:sp>
            <p:nvSpPr>
              <p:cNvPr id="83" name="Text Box 12">
                <a:extLst>
                  <a:ext uri="{FF2B5EF4-FFF2-40B4-BE49-F238E27FC236}">
                    <a16:creationId xmlns:a16="http://schemas.microsoft.com/office/drawing/2014/main" id="{13E5AAAE-5A7C-6B44-81D3-B7825AFCDA8D}"/>
                  </a:ext>
                </a:extLst>
              </p:cNvPr>
              <p:cNvSpPr txBox="1">
                <a:spLocks noChangeArrowheads="1"/>
              </p:cNvSpPr>
              <p:nvPr/>
            </p:nvSpPr>
            <p:spPr bwMode="auto">
              <a:xfrm>
                <a:off x="4918183" y="4680062"/>
                <a:ext cx="1007642"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Soft Solar</a:t>
                </a:r>
              </a:p>
            </p:txBody>
          </p:sp>
        </p:grpSp>
        <p:grpSp>
          <p:nvGrpSpPr>
            <p:cNvPr id="42" name="Group 41">
              <a:extLst>
                <a:ext uri="{FF2B5EF4-FFF2-40B4-BE49-F238E27FC236}">
                  <a16:creationId xmlns:a16="http://schemas.microsoft.com/office/drawing/2014/main" id="{623C99AC-3C91-3348-B094-E1D677482D9D}"/>
                </a:ext>
              </a:extLst>
            </p:cNvPr>
            <p:cNvGrpSpPr/>
            <p:nvPr/>
          </p:nvGrpSpPr>
          <p:grpSpPr>
            <a:xfrm>
              <a:off x="1949175" y="2389888"/>
              <a:ext cx="4343400" cy="430843"/>
              <a:chOff x="1074900" y="3083204"/>
              <a:chExt cx="5791200" cy="574458"/>
            </a:xfrm>
          </p:grpSpPr>
          <p:sp>
            <p:nvSpPr>
              <p:cNvPr id="74" name="Text Box 13">
                <a:extLst>
                  <a:ext uri="{FF2B5EF4-FFF2-40B4-BE49-F238E27FC236}">
                    <a16:creationId xmlns:a16="http://schemas.microsoft.com/office/drawing/2014/main" id="{A8087EAB-AE2B-9D47-88DF-FC8A5D4E1154}"/>
                  </a:ext>
                </a:extLst>
              </p:cNvPr>
              <p:cNvSpPr txBox="1">
                <a:spLocks noChangeArrowheads="1"/>
              </p:cNvSpPr>
              <p:nvPr/>
            </p:nvSpPr>
            <p:spPr bwMode="auto">
              <a:xfrm>
                <a:off x="1074900" y="3083206"/>
                <a:ext cx="1295400"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75" name="Text Box 14">
                <a:extLst>
                  <a:ext uri="{FF2B5EF4-FFF2-40B4-BE49-F238E27FC236}">
                    <a16:creationId xmlns:a16="http://schemas.microsoft.com/office/drawing/2014/main" id="{B58AAB0A-F905-354D-A1B7-9D1510AA24D2}"/>
                  </a:ext>
                </a:extLst>
              </p:cNvPr>
              <p:cNvSpPr txBox="1">
                <a:spLocks noChangeArrowheads="1"/>
              </p:cNvSpPr>
              <p:nvPr/>
            </p:nvSpPr>
            <p:spPr bwMode="auto">
              <a:xfrm>
                <a:off x="2446500" y="3083204"/>
                <a:ext cx="1447801"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76" name="Text Box 15">
                <a:extLst>
                  <a:ext uri="{FF2B5EF4-FFF2-40B4-BE49-F238E27FC236}">
                    <a16:creationId xmlns:a16="http://schemas.microsoft.com/office/drawing/2014/main" id="{CD71E334-2912-3840-9FB2-4CC466EA8CB4}"/>
                  </a:ext>
                </a:extLst>
              </p:cNvPr>
              <p:cNvSpPr txBox="1">
                <a:spLocks noChangeArrowheads="1"/>
              </p:cNvSpPr>
              <p:nvPr/>
            </p:nvSpPr>
            <p:spPr bwMode="auto">
              <a:xfrm>
                <a:off x="4046701" y="3083206"/>
                <a:ext cx="11430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77" name="Text Box 16">
                <a:extLst>
                  <a:ext uri="{FF2B5EF4-FFF2-40B4-BE49-F238E27FC236}">
                    <a16:creationId xmlns:a16="http://schemas.microsoft.com/office/drawing/2014/main" id="{F3175268-B9B2-E34F-9269-680E49EFB876}"/>
                  </a:ext>
                </a:extLst>
              </p:cNvPr>
              <p:cNvSpPr txBox="1">
                <a:spLocks noChangeArrowheads="1"/>
              </p:cNvSpPr>
              <p:nvPr/>
            </p:nvSpPr>
            <p:spPr bwMode="auto">
              <a:xfrm>
                <a:off x="5265900" y="3083206"/>
                <a:ext cx="16002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Household</a:t>
                </a:r>
              </a:p>
            </p:txBody>
          </p:sp>
        </p:grpSp>
        <p:sp>
          <p:nvSpPr>
            <p:cNvPr id="43" name="Rectangle 30">
              <a:extLst>
                <a:ext uri="{FF2B5EF4-FFF2-40B4-BE49-F238E27FC236}">
                  <a16:creationId xmlns:a16="http://schemas.microsoft.com/office/drawing/2014/main" id="{A68417B5-87DC-624A-A965-9FA87C84643A}"/>
                </a:ext>
              </a:extLst>
            </p:cNvPr>
            <p:cNvSpPr>
              <a:spLocks noChangeArrowheads="1"/>
            </p:cNvSpPr>
            <p:nvPr/>
          </p:nvSpPr>
          <p:spPr bwMode="auto">
            <a:xfrm>
              <a:off x="1485899" y="1656340"/>
              <a:ext cx="5728288" cy="28939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33">
              <a:extLst>
                <a:ext uri="{FF2B5EF4-FFF2-40B4-BE49-F238E27FC236}">
                  <a16:creationId xmlns:a16="http://schemas.microsoft.com/office/drawing/2014/main" id="{5FC9D8F3-DBF3-E04F-AD39-CEFBFC540A0D}"/>
                </a:ext>
              </a:extLst>
            </p:cNvPr>
            <p:cNvSpPr>
              <a:spLocks noChangeShapeType="1"/>
            </p:cNvSpPr>
            <p:nvPr/>
          </p:nvSpPr>
          <p:spPr bwMode="auto">
            <a:xfrm flipH="1">
              <a:off x="1838872" y="2840309"/>
              <a:ext cx="624653" cy="655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34">
              <a:extLst>
                <a:ext uri="{FF2B5EF4-FFF2-40B4-BE49-F238E27FC236}">
                  <a16:creationId xmlns:a16="http://schemas.microsoft.com/office/drawing/2014/main" id="{F69B230E-B3D4-2546-8F7C-AA6DD265C9BD}"/>
                </a:ext>
              </a:extLst>
            </p:cNvPr>
            <p:cNvSpPr>
              <a:spLocks noChangeShapeType="1"/>
            </p:cNvSpPr>
            <p:nvPr/>
          </p:nvSpPr>
          <p:spPr bwMode="auto">
            <a:xfrm>
              <a:off x="2441982" y="2887070"/>
              <a:ext cx="250143" cy="6245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Line 35">
              <a:extLst>
                <a:ext uri="{FF2B5EF4-FFF2-40B4-BE49-F238E27FC236}">
                  <a16:creationId xmlns:a16="http://schemas.microsoft.com/office/drawing/2014/main" id="{4E5AD528-F853-9942-A1C1-51E7C16CF65A}"/>
                </a:ext>
              </a:extLst>
            </p:cNvPr>
            <p:cNvSpPr>
              <a:spLocks noChangeShapeType="1"/>
            </p:cNvSpPr>
            <p:nvPr/>
          </p:nvSpPr>
          <p:spPr bwMode="auto">
            <a:xfrm>
              <a:off x="2470429" y="2870724"/>
              <a:ext cx="1130021" cy="6033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36">
              <a:extLst>
                <a:ext uri="{FF2B5EF4-FFF2-40B4-BE49-F238E27FC236}">
                  <a16:creationId xmlns:a16="http://schemas.microsoft.com/office/drawing/2014/main" id="{09AD30A7-C3BC-344B-B133-84D4E3ECD959}"/>
                </a:ext>
              </a:extLst>
            </p:cNvPr>
            <p:cNvSpPr>
              <a:spLocks noChangeShapeType="1"/>
            </p:cNvSpPr>
            <p:nvPr/>
          </p:nvSpPr>
          <p:spPr bwMode="auto">
            <a:xfrm>
              <a:off x="2470426" y="2854379"/>
              <a:ext cx="1954868" cy="636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40">
              <a:extLst>
                <a:ext uri="{FF2B5EF4-FFF2-40B4-BE49-F238E27FC236}">
                  <a16:creationId xmlns:a16="http://schemas.microsoft.com/office/drawing/2014/main" id="{3F0AF4AA-A823-AB41-9761-9452B5E5E8E6}"/>
                </a:ext>
              </a:extLst>
            </p:cNvPr>
            <p:cNvSpPr>
              <a:spLocks noChangeShapeType="1"/>
            </p:cNvSpPr>
            <p:nvPr/>
          </p:nvSpPr>
          <p:spPr bwMode="auto">
            <a:xfrm>
              <a:off x="3517239" y="2854355"/>
              <a:ext cx="83211" cy="629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41">
              <a:extLst>
                <a:ext uri="{FF2B5EF4-FFF2-40B4-BE49-F238E27FC236}">
                  <a16:creationId xmlns:a16="http://schemas.microsoft.com/office/drawing/2014/main" id="{4B61DE26-388D-844C-B4ED-97B67EB05CDB}"/>
                </a:ext>
              </a:extLst>
            </p:cNvPr>
            <p:cNvSpPr>
              <a:spLocks noChangeShapeType="1"/>
            </p:cNvSpPr>
            <p:nvPr/>
          </p:nvSpPr>
          <p:spPr bwMode="auto">
            <a:xfrm flipH="1">
              <a:off x="1885949" y="2838025"/>
              <a:ext cx="1633978" cy="6360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42">
              <a:extLst>
                <a:ext uri="{FF2B5EF4-FFF2-40B4-BE49-F238E27FC236}">
                  <a16:creationId xmlns:a16="http://schemas.microsoft.com/office/drawing/2014/main" id="{E792B395-29AA-D942-BF87-11A359A808AB}"/>
                </a:ext>
              </a:extLst>
            </p:cNvPr>
            <p:cNvSpPr>
              <a:spLocks noChangeShapeType="1"/>
            </p:cNvSpPr>
            <p:nvPr/>
          </p:nvSpPr>
          <p:spPr bwMode="auto">
            <a:xfrm>
              <a:off x="2463526" y="2854372"/>
              <a:ext cx="2835955" cy="6360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54">
              <a:extLst>
                <a:ext uri="{FF2B5EF4-FFF2-40B4-BE49-F238E27FC236}">
                  <a16:creationId xmlns:a16="http://schemas.microsoft.com/office/drawing/2014/main" id="{66A67074-22EE-EE45-A615-3285DBD1A989}"/>
                </a:ext>
              </a:extLst>
            </p:cNvPr>
            <p:cNvSpPr>
              <a:spLocks noChangeShapeType="1"/>
            </p:cNvSpPr>
            <p:nvPr/>
          </p:nvSpPr>
          <p:spPr bwMode="auto">
            <a:xfrm flipH="1">
              <a:off x="1870480" y="2854364"/>
              <a:ext cx="2743200" cy="619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55">
              <a:extLst>
                <a:ext uri="{FF2B5EF4-FFF2-40B4-BE49-F238E27FC236}">
                  <a16:creationId xmlns:a16="http://schemas.microsoft.com/office/drawing/2014/main" id="{19DA0DB0-8C15-9942-A72A-7FA922C3FC87}"/>
                </a:ext>
              </a:extLst>
            </p:cNvPr>
            <p:cNvSpPr>
              <a:spLocks noChangeShapeType="1"/>
            </p:cNvSpPr>
            <p:nvPr/>
          </p:nvSpPr>
          <p:spPr bwMode="auto">
            <a:xfrm flipH="1">
              <a:off x="2699024" y="2854333"/>
              <a:ext cx="1930121" cy="6338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56">
              <a:extLst>
                <a:ext uri="{FF2B5EF4-FFF2-40B4-BE49-F238E27FC236}">
                  <a16:creationId xmlns:a16="http://schemas.microsoft.com/office/drawing/2014/main" id="{81BE3A53-6348-2A42-864D-1721215008A5}"/>
                </a:ext>
              </a:extLst>
            </p:cNvPr>
            <p:cNvSpPr>
              <a:spLocks noChangeShapeType="1"/>
            </p:cNvSpPr>
            <p:nvPr/>
          </p:nvSpPr>
          <p:spPr bwMode="auto">
            <a:xfrm flipH="1">
              <a:off x="4408074" y="2844238"/>
              <a:ext cx="212505" cy="6625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57">
              <a:extLst>
                <a:ext uri="{FF2B5EF4-FFF2-40B4-BE49-F238E27FC236}">
                  <a16:creationId xmlns:a16="http://schemas.microsoft.com/office/drawing/2014/main" id="{7EC854F2-B01F-AA40-8D21-C382161D4616}"/>
                </a:ext>
              </a:extLst>
            </p:cNvPr>
            <p:cNvSpPr>
              <a:spLocks noChangeShapeType="1"/>
            </p:cNvSpPr>
            <p:nvPr/>
          </p:nvSpPr>
          <p:spPr bwMode="auto">
            <a:xfrm>
              <a:off x="4608271" y="2863119"/>
              <a:ext cx="685270" cy="638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58">
              <a:extLst>
                <a:ext uri="{FF2B5EF4-FFF2-40B4-BE49-F238E27FC236}">
                  <a16:creationId xmlns:a16="http://schemas.microsoft.com/office/drawing/2014/main" id="{CEB44024-6640-F741-ADBC-4192218760DC}"/>
                </a:ext>
              </a:extLst>
            </p:cNvPr>
            <p:cNvSpPr>
              <a:spLocks noChangeShapeType="1"/>
            </p:cNvSpPr>
            <p:nvPr/>
          </p:nvSpPr>
          <p:spPr bwMode="auto">
            <a:xfrm>
              <a:off x="4613680" y="2860584"/>
              <a:ext cx="1787120" cy="6135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59">
              <a:extLst>
                <a:ext uri="{FF2B5EF4-FFF2-40B4-BE49-F238E27FC236}">
                  <a16:creationId xmlns:a16="http://schemas.microsoft.com/office/drawing/2014/main" id="{4671D516-35E0-3848-998A-2EC452DF15B4}"/>
                </a:ext>
              </a:extLst>
            </p:cNvPr>
            <p:cNvSpPr>
              <a:spLocks noChangeShapeType="1"/>
            </p:cNvSpPr>
            <p:nvPr/>
          </p:nvSpPr>
          <p:spPr bwMode="auto">
            <a:xfrm flipH="1">
              <a:off x="2692119" y="2838025"/>
              <a:ext cx="2978512" cy="673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60">
              <a:extLst>
                <a:ext uri="{FF2B5EF4-FFF2-40B4-BE49-F238E27FC236}">
                  <a16:creationId xmlns:a16="http://schemas.microsoft.com/office/drawing/2014/main" id="{9EDE67BA-690D-564A-81E8-387D3B985465}"/>
                </a:ext>
              </a:extLst>
            </p:cNvPr>
            <p:cNvSpPr>
              <a:spLocks noChangeShapeType="1"/>
            </p:cNvSpPr>
            <p:nvPr/>
          </p:nvSpPr>
          <p:spPr bwMode="auto">
            <a:xfrm flipH="1">
              <a:off x="2685214" y="2865408"/>
              <a:ext cx="2985416" cy="6227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61">
              <a:extLst>
                <a:ext uri="{FF2B5EF4-FFF2-40B4-BE49-F238E27FC236}">
                  <a16:creationId xmlns:a16="http://schemas.microsoft.com/office/drawing/2014/main" id="{C85AC9E3-266C-6C4B-B9DD-6364F17E77FB}"/>
                </a:ext>
              </a:extLst>
            </p:cNvPr>
            <p:cNvSpPr>
              <a:spLocks noChangeShapeType="1"/>
            </p:cNvSpPr>
            <p:nvPr/>
          </p:nvSpPr>
          <p:spPr bwMode="auto">
            <a:xfrm flipH="1">
              <a:off x="4394346" y="2857609"/>
              <a:ext cx="1276283" cy="6197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62">
              <a:extLst>
                <a:ext uri="{FF2B5EF4-FFF2-40B4-BE49-F238E27FC236}">
                  <a16:creationId xmlns:a16="http://schemas.microsoft.com/office/drawing/2014/main" id="{BDB4A587-E483-2A40-B44E-13E86323164F}"/>
                </a:ext>
              </a:extLst>
            </p:cNvPr>
            <p:cNvSpPr>
              <a:spLocks noChangeShapeType="1"/>
            </p:cNvSpPr>
            <p:nvPr/>
          </p:nvSpPr>
          <p:spPr bwMode="auto">
            <a:xfrm flipH="1">
              <a:off x="5265324" y="2838024"/>
              <a:ext cx="415965" cy="663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63">
              <a:extLst>
                <a:ext uri="{FF2B5EF4-FFF2-40B4-BE49-F238E27FC236}">
                  <a16:creationId xmlns:a16="http://schemas.microsoft.com/office/drawing/2014/main" id="{8EB990F2-3006-EE45-BDE0-EFA82AFF3D0E}"/>
                </a:ext>
              </a:extLst>
            </p:cNvPr>
            <p:cNvSpPr>
              <a:spLocks noChangeShapeType="1"/>
            </p:cNvSpPr>
            <p:nvPr/>
          </p:nvSpPr>
          <p:spPr bwMode="auto">
            <a:xfrm>
              <a:off x="5643829" y="2843287"/>
              <a:ext cx="756971" cy="585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Text Box 64">
              <a:extLst>
                <a:ext uri="{FF2B5EF4-FFF2-40B4-BE49-F238E27FC236}">
                  <a16:creationId xmlns:a16="http://schemas.microsoft.com/office/drawing/2014/main" id="{37F34954-07B2-A341-95FA-1C6D04600D67}"/>
                </a:ext>
              </a:extLst>
            </p:cNvPr>
            <p:cNvSpPr txBox="1">
              <a:spLocks noChangeArrowheads="1"/>
            </p:cNvSpPr>
            <p:nvPr/>
          </p:nvSpPr>
          <p:spPr bwMode="auto">
            <a:xfrm>
              <a:off x="1574961" y="1675925"/>
              <a:ext cx="5543541"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Final Energy Demand </a:t>
              </a:r>
            </a:p>
          </p:txBody>
        </p:sp>
        <p:sp>
          <p:nvSpPr>
            <p:cNvPr id="62" name="Line 66">
              <a:extLst>
                <a:ext uri="{FF2B5EF4-FFF2-40B4-BE49-F238E27FC236}">
                  <a16:creationId xmlns:a16="http://schemas.microsoft.com/office/drawing/2014/main" id="{BC6B1687-FB48-5646-AE74-CEF79CC08C49}"/>
                </a:ext>
              </a:extLst>
            </p:cNvPr>
            <p:cNvSpPr>
              <a:spLocks noChangeShapeType="1"/>
            </p:cNvSpPr>
            <p:nvPr/>
          </p:nvSpPr>
          <p:spPr bwMode="auto">
            <a:xfrm flipV="1">
              <a:off x="1657350" y="1340229"/>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3" name="Line 67">
              <a:extLst>
                <a:ext uri="{FF2B5EF4-FFF2-40B4-BE49-F238E27FC236}">
                  <a16:creationId xmlns:a16="http://schemas.microsoft.com/office/drawing/2014/main" id="{59D58FEA-29BE-114B-9CAF-47DA55899AB6}"/>
                </a:ext>
              </a:extLst>
            </p:cNvPr>
            <p:cNvSpPr>
              <a:spLocks noChangeShapeType="1"/>
            </p:cNvSpPr>
            <p:nvPr/>
          </p:nvSpPr>
          <p:spPr bwMode="auto">
            <a:xfrm>
              <a:off x="1657350" y="1340228"/>
              <a:ext cx="5707478" cy="16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70">
              <a:extLst>
                <a:ext uri="{FF2B5EF4-FFF2-40B4-BE49-F238E27FC236}">
                  <a16:creationId xmlns:a16="http://schemas.microsoft.com/office/drawing/2014/main" id="{BD524077-E734-744F-A6F1-C4385E1109DF}"/>
                </a:ext>
              </a:extLst>
            </p:cNvPr>
            <p:cNvSpPr>
              <a:spLocks noChangeShapeType="1"/>
            </p:cNvSpPr>
            <p:nvPr/>
          </p:nvSpPr>
          <p:spPr bwMode="auto">
            <a:xfrm>
              <a:off x="7372350" y="1340228"/>
              <a:ext cx="13289"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Line 71">
              <a:extLst>
                <a:ext uri="{FF2B5EF4-FFF2-40B4-BE49-F238E27FC236}">
                  <a16:creationId xmlns:a16="http://schemas.microsoft.com/office/drawing/2014/main" id="{39E34CF9-00A7-E640-8232-3321D31B8C95}"/>
                </a:ext>
              </a:extLst>
            </p:cNvPr>
            <p:cNvSpPr>
              <a:spLocks noChangeShapeType="1"/>
            </p:cNvSpPr>
            <p:nvPr/>
          </p:nvSpPr>
          <p:spPr bwMode="auto">
            <a:xfrm flipH="1">
              <a:off x="7214190" y="4343400"/>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6" name="Line 72">
              <a:extLst>
                <a:ext uri="{FF2B5EF4-FFF2-40B4-BE49-F238E27FC236}">
                  <a16:creationId xmlns:a16="http://schemas.microsoft.com/office/drawing/2014/main" id="{3C134287-BE09-9948-A515-AC73CF814B82}"/>
                </a:ext>
              </a:extLst>
            </p:cNvPr>
            <p:cNvSpPr>
              <a:spLocks noChangeShapeType="1"/>
            </p:cNvSpPr>
            <p:nvPr/>
          </p:nvSpPr>
          <p:spPr bwMode="auto">
            <a:xfrm flipV="1">
              <a:off x="1828800" y="1034757"/>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7" name="Line 73">
              <a:extLst>
                <a:ext uri="{FF2B5EF4-FFF2-40B4-BE49-F238E27FC236}">
                  <a16:creationId xmlns:a16="http://schemas.microsoft.com/office/drawing/2014/main" id="{E7FBB66F-CDBF-EA4C-9961-80C4AFB55D25}"/>
                </a:ext>
              </a:extLst>
            </p:cNvPr>
            <p:cNvSpPr>
              <a:spLocks noChangeShapeType="1"/>
            </p:cNvSpPr>
            <p:nvPr/>
          </p:nvSpPr>
          <p:spPr bwMode="auto">
            <a:xfrm>
              <a:off x="1828800" y="1034757"/>
              <a:ext cx="57074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8" name="Line 74">
              <a:extLst>
                <a:ext uri="{FF2B5EF4-FFF2-40B4-BE49-F238E27FC236}">
                  <a16:creationId xmlns:a16="http://schemas.microsoft.com/office/drawing/2014/main" id="{43FE7613-833B-0B41-8EB6-4DC7298CAE4D}"/>
                </a:ext>
              </a:extLst>
            </p:cNvPr>
            <p:cNvSpPr>
              <a:spLocks noChangeShapeType="1"/>
            </p:cNvSpPr>
            <p:nvPr/>
          </p:nvSpPr>
          <p:spPr bwMode="auto">
            <a:xfrm flipH="1">
              <a:off x="7543182" y="1014249"/>
              <a:ext cx="0"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9" name="Line 75">
              <a:extLst>
                <a:ext uri="{FF2B5EF4-FFF2-40B4-BE49-F238E27FC236}">
                  <a16:creationId xmlns:a16="http://schemas.microsoft.com/office/drawing/2014/main" id="{01F7234F-9C79-1340-BC76-80EA7F05005D}"/>
                </a:ext>
              </a:extLst>
            </p:cNvPr>
            <p:cNvSpPr>
              <a:spLocks noChangeShapeType="1"/>
            </p:cNvSpPr>
            <p:nvPr/>
          </p:nvSpPr>
          <p:spPr bwMode="auto">
            <a:xfrm flipH="1">
              <a:off x="7376403" y="4057649"/>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1" name="Text Box 65">
              <a:extLst>
                <a:ext uri="{FF2B5EF4-FFF2-40B4-BE49-F238E27FC236}">
                  <a16:creationId xmlns:a16="http://schemas.microsoft.com/office/drawing/2014/main" id="{0759A6BB-2F64-5247-A78A-436C27F381B4}"/>
                </a:ext>
              </a:extLst>
            </p:cNvPr>
            <p:cNvSpPr txBox="1">
              <a:spLocks noChangeArrowheads="1"/>
            </p:cNvSpPr>
            <p:nvPr/>
          </p:nvSpPr>
          <p:spPr bwMode="auto">
            <a:xfrm>
              <a:off x="6632497" y="1608401"/>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2020</a:t>
              </a:r>
            </a:p>
          </p:txBody>
        </p:sp>
        <p:sp>
          <p:nvSpPr>
            <p:cNvPr id="72" name="Text Box 68">
              <a:extLst>
                <a:ext uri="{FF2B5EF4-FFF2-40B4-BE49-F238E27FC236}">
                  <a16:creationId xmlns:a16="http://schemas.microsoft.com/office/drawing/2014/main" id="{1C551622-5667-3746-93CE-BB4D4FA91204}"/>
                </a:ext>
              </a:extLst>
            </p:cNvPr>
            <p:cNvSpPr txBox="1">
              <a:spLocks noChangeArrowheads="1"/>
            </p:cNvSpPr>
            <p:nvPr/>
          </p:nvSpPr>
          <p:spPr bwMode="auto">
            <a:xfrm>
              <a:off x="6763463" y="1299344"/>
              <a:ext cx="685799"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2025</a:t>
              </a:r>
            </a:p>
          </p:txBody>
        </p:sp>
        <p:sp>
          <p:nvSpPr>
            <p:cNvPr id="73" name="Text Box 76">
              <a:extLst>
                <a:ext uri="{FF2B5EF4-FFF2-40B4-BE49-F238E27FC236}">
                  <a16:creationId xmlns:a16="http://schemas.microsoft.com/office/drawing/2014/main" id="{9D000645-3EA3-0042-99D4-CD1E41112355}"/>
                </a:ext>
              </a:extLst>
            </p:cNvPr>
            <p:cNvSpPr txBox="1">
              <a:spLocks noChangeArrowheads="1"/>
            </p:cNvSpPr>
            <p:nvPr/>
          </p:nvSpPr>
          <p:spPr bwMode="auto">
            <a:xfrm>
              <a:off x="7095827" y="980189"/>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2050</a:t>
              </a:r>
            </a:p>
          </p:txBody>
        </p:sp>
        <p:sp>
          <p:nvSpPr>
            <p:cNvPr id="70" name="TextBox 69">
              <a:extLst>
                <a:ext uri="{FF2B5EF4-FFF2-40B4-BE49-F238E27FC236}">
                  <a16:creationId xmlns:a16="http://schemas.microsoft.com/office/drawing/2014/main" id="{ED18A46D-A6D9-AD45-AE82-7DAAFFB61E0B}"/>
                </a:ext>
              </a:extLst>
            </p:cNvPr>
            <p:cNvSpPr txBox="1"/>
            <p:nvPr/>
          </p:nvSpPr>
          <p:spPr>
            <a:xfrm>
              <a:off x="3835128" y="2936615"/>
              <a:ext cx="664846" cy="430841"/>
            </a:xfrm>
            <a:prstGeom prst="rect">
              <a:avLst/>
            </a:prstGeom>
            <a:solidFill>
              <a:srgbClr val="FFFFFF">
                <a:alpha val="85882"/>
              </a:srgbClr>
            </a:solidFill>
            <a:ln>
              <a:noFill/>
            </a:ln>
          </p:spPr>
          <p:txBody>
            <a:bodyPr wrap="square" lIns="91440" tIns="45720" rIns="91440" bIns="45720" rtlCol="0" anchor="ctr">
              <a:spAutoFit/>
            </a:bodyPr>
            <a:lstStyle/>
            <a:p>
              <a:pPr algn="ctr"/>
              <a:r>
                <a:rPr lang="en-US" sz="1600">
                  <a:solidFill>
                    <a:srgbClr val="B4323F"/>
                  </a:solidFill>
                  <a:latin typeface="Open Sans Light"/>
                  <a:ea typeface="Open Sans Light" panose="020B0306030504020204" pitchFamily="34" charset="0"/>
                  <a:cs typeface="Open Sans Light" panose="020B0306030504020204" pitchFamily="34" charset="0"/>
                </a:rPr>
                <a:t>End-Uses</a:t>
              </a: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84" name="Chevron 83">
            <a:extLst>
              <a:ext uri="{FF2B5EF4-FFF2-40B4-BE49-F238E27FC236}">
                <a16:creationId xmlns:a16="http://schemas.microsoft.com/office/drawing/2014/main" id="{07D04F1A-555D-F44D-B0B0-C9ECDA56C5E4}"/>
              </a:ext>
            </a:extLst>
          </p:cNvPr>
          <p:cNvSpPr/>
          <p:nvPr/>
        </p:nvSpPr>
        <p:spPr>
          <a:xfrm>
            <a:off x="2343781" y="192066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Base year reconstruction</a:t>
            </a:r>
          </a:p>
        </p:txBody>
      </p:sp>
      <p:sp>
        <p:nvSpPr>
          <p:cNvPr id="85" name="Chevron 84">
            <a:extLst>
              <a:ext uri="{FF2B5EF4-FFF2-40B4-BE49-F238E27FC236}">
                <a16:creationId xmlns:a16="http://schemas.microsoft.com/office/drawing/2014/main" id="{06A604F9-6CB5-A349-8FA0-5E1E9038019C}"/>
              </a:ext>
            </a:extLst>
          </p:cNvPr>
          <p:cNvSpPr/>
          <p:nvPr/>
        </p:nvSpPr>
        <p:spPr>
          <a:xfrm>
            <a:off x="4817777"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Scenario development</a:t>
            </a:r>
          </a:p>
        </p:txBody>
      </p:sp>
      <p:sp>
        <p:nvSpPr>
          <p:cNvPr id="86" name="Chevron 85">
            <a:extLst>
              <a:ext uri="{FF2B5EF4-FFF2-40B4-BE49-F238E27FC236}">
                <a16:creationId xmlns:a16="http://schemas.microsoft.com/office/drawing/2014/main" id="{B7D412C8-9BDF-844C-9895-F2A5875B0D24}"/>
              </a:ext>
            </a:extLst>
          </p:cNvPr>
          <p:cNvSpPr/>
          <p:nvPr/>
        </p:nvSpPr>
        <p:spPr>
          <a:xfrm>
            <a:off x="7291772" y="19218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Energy demand projections</a:t>
            </a:r>
          </a:p>
        </p:txBody>
      </p:sp>
      <p:sp>
        <p:nvSpPr>
          <p:cNvPr id="87" name="Oval 86">
            <a:extLst>
              <a:ext uri="{FF2B5EF4-FFF2-40B4-BE49-F238E27FC236}">
                <a16:creationId xmlns:a16="http://schemas.microsoft.com/office/drawing/2014/main" id="{87EDCA02-A5E9-3243-BDEC-8A72DDB76C90}"/>
              </a:ext>
            </a:extLst>
          </p:cNvPr>
          <p:cNvSpPr/>
          <p:nvPr/>
        </p:nvSpPr>
        <p:spPr>
          <a:xfrm>
            <a:off x="7399864"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1.mp3" descr="Track7_Lecture6_Slide21.mp3">
            <a:hlinkClick r:id="" action="ppaction://media"/>
            <a:extLst>
              <a:ext uri="{FF2B5EF4-FFF2-40B4-BE49-F238E27FC236}">
                <a16:creationId xmlns:a16="http://schemas.microsoft.com/office/drawing/2014/main" id="{8B9DC6DF-B594-4D4A-B20B-D6A6F58B83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6684" y="761943"/>
            <a:ext cx="812800" cy="812800"/>
          </a:xfrm>
          <a:prstGeom prst="rect">
            <a:avLst/>
          </a:prstGeom>
        </p:spPr>
      </p:pic>
    </p:spTree>
    <p:extLst>
      <p:ext uri="{BB962C8B-B14F-4D97-AF65-F5344CB8AC3E}">
        <p14:creationId xmlns:p14="http://schemas.microsoft.com/office/powerpoint/2010/main" val="20128290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52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22</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6.4 MAED study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389619"/>
            <a:ext cx="6217920" cy="369332"/>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Energy demand projection: output example</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542785" cy="1671227"/>
          </a:xfrm>
          <a:prstGeom prst="rect">
            <a:avLst/>
          </a:prstGeom>
          <a:noFill/>
        </p:spPr>
        <p:txBody>
          <a:bodyPr wrap="square" rtlCol="0">
            <a:spAutoFit/>
          </a:bodyPr>
          <a:lstStyle/>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p:txBody>
      </p:sp>
      <p:pic>
        <p:nvPicPr>
          <p:cNvPr id="84" name="Picture 83">
            <a:extLst>
              <a:ext uri="{FF2B5EF4-FFF2-40B4-BE49-F238E27FC236}">
                <a16:creationId xmlns:a16="http://schemas.microsoft.com/office/drawing/2014/main" id="{C4082D0F-620B-C94F-A423-7ADCC76B52BD}"/>
              </a:ext>
            </a:extLst>
          </p:cNvPr>
          <p:cNvPicPr>
            <a:picLocks noChangeAspect="1"/>
          </p:cNvPicPr>
          <p:nvPr/>
        </p:nvPicPr>
        <p:blipFill>
          <a:blip r:embed="rId6"/>
          <a:stretch>
            <a:fillRect/>
          </a:stretch>
        </p:blipFill>
        <p:spPr>
          <a:xfrm>
            <a:off x="892544" y="2738783"/>
            <a:ext cx="4754493" cy="3616295"/>
          </a:xfrm>
          <a:prstGeom prst="rect">
            <a:avLst/>
          </a:prstGeom>
        </p:spPr>
      </p:pic>
      <p:sp>
        <p:nvSpPr>
          <p:cNvPr id="85" name="TextBox 84">
            <a:extLst>
              <a:ext uri="{FF2B5EF4-FFF2-40B4-BE49-F238E27FC236}">
                <a16:creationId xmlns:a16="http://schemas.microsoft.com/office/drawing/2014/main" id="{D24586BA-E3FD-314E-BC42-043114EF6500}"/>
              </a:ext>
            </a:extLst>
          </p:cNvPr>
          <p:cNvSpPr txBox="1"/>
          <p:nvPr/>
        </p:nvSpPr>
        <p:spPr>
          <a:xfrm>
            <a:off x="1251730" y="3142280"/>
            <a:ext cx="2242922"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Reference scenario</a:t>
            </a:r>
          </a:p>
        </p:txBody>
      </p:sp>
      <p:cxnSp>
        <p:nvCxnSpPr>
          <p:cNvPr id="86" name="Straight Arrow Connector 85">
            <a:extLst>
              <a:ext uri="{FF2B5EF4-FFF2-40B4-BE49-F238E27FC236}">
                <a16:creationId xmlns:a16="http://schemas.microsoft.com/office/drawing/2014/main" id="{BE433555-2888-E143-92F1-2B3C37F7B407}"/>
              </a:ext>
            </a:extLst>
          </p:cNvPr>
          <p:cNvCxnSpPr>
            <a:cxnSpLocks/>
          </p:cNvCxnSpPr>
          <p:nvPr/>
        </p:nvCxnSpPr>
        <p:spPr>
          <a:xfrm flipV="1">
            <a:off x="5647037" y="3621731"/>
            <a:ext cx="1080000" cy="925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5DD6626-5F31-2C45-A4A7-5F5950782BA2}"/>
              </a:ext>
            </a:extLst>
          </p:cNvPr>
          <p:cNvCxnSpPr>
            <a:cxnSpLocks/>
            <a:stCxn id="84" idx="3"/>
          </p:cNvCxnSpPr>
          <p:nvPr/>
        </p:nvCxnSpPr>
        <p:spPr>
          <a:xfrm>
            <a:off x="5647037" y="4546931"/>
            <a:ext cx="1074309" cy="925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2D1B380-8F45-004D-B3FC-93B651459978}"/>
              </a:ext>
            </a:extLst>
          </p:cNvPr>
          <p:cNvCxnSpPr>
            <a:cxnSpLocks/>
            <a:stCxn id="84" idx="3"/>
          </p:cNvCxnSpPr>
          <p:nvPr/>
        </p:nvCxnSpPr>
        <p:spPr>
          <a:xfrm flipV="1">
            <a:off x="5647036" y="4546930"/>
            <a:ext cx="10800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33D38A2-0E8E-6540-A0CB-C452E76E139E}"/>
              </a:ext>
            </a:extLst>
          </p:cNvPr>
          <p:cNvSpPr txBox="1"/>
          <p:nvPr/>
        </p:nvSpPr>
        <p:spPr>
          <a:xfrm>
            <a:off x="6830401" y="3437065"/>
            <a:ext cx="1595309"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Low scenario</a:t>
            </a:r>
          </a:p>
        </p:txBody>
      </p:sp>
      <p:sp>
        <p:nvSpPr>
          <p:cNvPr id="90" name="TextBox 89">
            <a:extLst>
              <a:ext uri="{FF2B5EF4-FFF2-40B4-BE49-F238E27FC236}">
                <a16:creationId xmlns:a16="http://schemas.microsoft.com/office/drawing/2014/main" id="{ADCFD937-427A-BA45-9126-08C4BE8E7D45}"/>
              </a:ext>
            </a:extLst>
          </p:cNvPr>
          <p:cNvSpPr txBox="1"/>
          <p:nvPr/>
        </p:nvSpPr>
        <p:spPr>
          <a:xfrm>
            <a:off x="6830401" y="4362264"/>
            <a:ext cx="2550698"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Intermediate scenario</a:t>
            </a:r>
          </a:p>
        </p:txBody>
      </p:sp>
      <p:sp>
        <p:nvSpPr>
          <p:cNvPr id="91" name="TextBox 90">
            <a:extLst>
              <a:ext uri="{FF2B5EF4-FFF2-40B4-BE49-F238E27FC236}">
                <a16:creationId xmlns:a16="http://schemas.microsoft.com/office/drawing/2014/main" id="{DEDBDD80-3C89-094B-A921-783484607D0B}"/>
              </a:ext>
            </a:extLst>
          </p:cNvPr>
          <p:cNvSpPr txBox="1"/>
          <p:nvPr/>
        </p:nvSpPr>
        <p:spPr>
          <a:xfrm>
            <a:off x="6830839" y="5283715"/>
            <a:ext cx="1651414"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High scenario</a:t>
            </a:r>
          </a:p>
        </p:txBody>
      </p:sp>
      <p:sp>
        <p:nvSpPr>
          <p:cNvPr id="18" name="Chevron 17">
            <a:extLst>
              <a:ext uri="{FF2B5EF4-FFF2-40B4-BE49-F238E27FC236}">
                <a16:creationId xmlns:a16="http://schemas.microsoft.com/office/drawing/2014/main" id="{73D8B34C-9765-0F4F-B671-B52B4601F521}"/>
              </a:ext>
            </a:extLst>
          </p:cNvPr>
          <p:cNvSpPr/>
          <p:nvPr/>
        </p:nvSpPr>
        <p:spPr>
          <a:xfrm>
            <a:off x="2343781" y="192066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Base year reconstruction</a:t>
            </a:r>
          </a:p>
        </p:txBody>
      </p:sp>
      <p:sp>
        <p:nvSpPr>
          <p:cNvPr id="19" name="Chevron 18">
            <a:extLst>
              <a:ext uri="{FF2B5EF4-FFF2-40B4-BE49-F238E27FC236}">
                <a16:creationId xmlns:a16="http://schemas.microsoft.com/office/drawing/2014/main" id="{5CABE613-2A6B-244A-AF37-6F8F279ADAC1}"/>
              </a:ext>
            </a:extLst>
          </p:cNvPr>
          <p:cNvSpPr/>
          <p:nvPr/>
        </p:nvSpPr>
        <p:spPr>
          <a:xfrm>
            <a:off x="4817777"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Scenario development</a:t>
            </a:r>
          </a:p>
        </p:txBody>
      </p:sp>
      <p:sp>
        <p:nvSpPr>
          <p:cNvPr id="20" name="Chevron 19">
            <a:extLst>
              <a:ext uri="{FF2B5EF4-FFF2-40B4-BE49-F238E27FC236}">
                <a16:creationId xmlns:a16="http://schemas.microsoft.com/office/drawing/2014/main" id="{3D116F83-1C5E-8E42-8F76-A8D4041AA54A}"/>
              </a:ext>
            </a:extLst>
          </p:cNvPr>
          <p:cNvSpPr/>
          <p:nvPr/>
        </p:nvSpPr>
        <p:spPr>
          <a:xfrm>
            <a:off x="7291772" y="19218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Energy demand projections</a:t>
            </a:r>
          </a:p>
        </p:txBody>
      </p:sp>
      <p:sp>
        <p:nvSpPr>
          <p:cNvPr id="23" name="Oval 22">
            <a:extLst>
              <a:ext uri="{FF2B5EF4-FFF2-40B4-BE49-F238E27FC236}">
                <a16:creationId xmlns:a16="http://schemas.microsoft.com/office/drawing/2014/main" id="{FD576138-5795-3842-B569-A43D0AA757C0}"/>
              </a:ext>
            </a:extLst>
          </p:cNvPr>
          <p:cNvSpPr/>
          <p:nvPr/>
        </p:nvSpPr>
        <p:spPr>
          <a:xfrm>
            <a:off x="7399864"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2.mp3" descr="Track7_Lecture6_Slide22.mp3">
            <a:hlinkClick r:id="" action="ppaction://media"/>
            <a:extLst>
              <a:ext uri="{FF2B5EF4-FFF2-40B4-BE49-F238E27FC236}">
                <a16:creationId xmlns:a16="http://schemas.microsoft.com/office/drawing/2014/main" id="{742F6350-76E7-1947-8A88-50F1E49FCC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6684" y="768145"/>
            <a:ext cx="812800" cy="812800"/>
          </a:xfrm>
          <a:prstGeom prst="rect">
            <a:avLst/>
          </a:prstGeom>
        </p:spPr>
      </p:pic>
    </p:spTree>
    <p:extLst>
      <p:ext uri="{BB962C8B-B14F-4D97-AF65-F5344CB8AC3E}">
        <p14:creationId xmlns:p14="http://schemas.microsoft.com/office/powerpoint/2010/main" val="28122488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53CFA941-6E96-3F48-8440-5AAF5107465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B9A4E838-A11E-4B14-BA4F-3B6219435E59}"/>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a:t>
            </a:r>
            <a:r>
              <a:rPr lang="en-US" sz="800" dirty="0">
                <a:solidFill>
                  <a:schemeClr val="bg1"/>
                </a:solidFill>
                <a:latin typeface="Open Sans"/>
                <a:ea typeface="+mn-lt"/>
                <a:cs typeface="+mn-lt"/>
              </a:rPr>
              <a:t>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a:t>
            </a:r>
            <a:r>
              <a:rPr lang="en-US" sz="800" dirty="0">
                <a:solidFill>
                  <a:schemeClr val="bg1"/>
                </a:solidFill>
                <a:latin typeface="Open Sans"/>
                <a:ea typeface="+mn-lt"/>
                <a:cs typeface="+mn-lt"/>
              </a:rPr>
              <a:t>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6:  Introduction to MAED-D,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ACF7227C-CC9E-419F-91A5-0D144672523F}"/>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CCG courses (this will take </a:t>
            </a:r>
            <a:br>
              <a:rPr lang="en-US" sz="800">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2EEF0174-A70C-4742-A8E6-B4B51B4506BA}"/>
              </a:ext>
            </a:extLst>
          </p:cNvPr>
          <p:cNvGrpSpPr/>
          <p:nvPr/>
        </p:nvGrpSpPr>
        <p:grpSpPr>
          <a:xfrm>
            <a:off x="3339465" y="4101446"/>
            <a:ext cx="1877504" cy="558800"/>
            <a:chOff x="929196" y="5461000"/>
            <a:chExt cx="1877504" cy="558800"/>
          </a:xfrm>
        </p:grpSpPr>
        <p:sp>
          <p:nvSpPr>
            <p:cNvPr id="8" name="Rounded Rectangle 7">
              <a:hlinkClick r:id="rId3"/>
              <a:extLst>
                <a:ext uri="{FF2B5EF4-FFF2-40B4-BE49-F238E27FC236}">
                  <a16:creationId xmlns:a16="http://schemas.microsoft.com/office/drawing/2014/main" id="{11DB53EE-84FE-944A-9685-62EE543384F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256495-89A8-614C-B4D0-6A6CAD31C984}"/>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3D10D3B4-EFD1-154E-8304-DE01D16960D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5488" y="744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2" name="Title 1">
            <a:extLst>
              <a:ext uri="{FF2B5EF4-FFF2-40B4-BE49-F238E27FC236}">
                <a16:creationId xmlns:a16="http://schemas.microsoft.com/office/drawing/2014/main" id="{77FF460C-D27C-124C-A1FD-4E01852AAF5D}"/>
              </a:ext>
            </a:extLst>
          </p:cNvPr>
          <p:cNvSpPr>
            <a:spLocks noGrp="1"/>
          </p:cNvSpPr>
          <p:nvPr>
            <p:ph type="title"/>
          </p:nvPr>
        </p:nvSpPr>
        <p:spPr>
          <a:xfrm>
            <a:off x="838200" y="365125"/>
            <a:ext cx="10515600" cy="1325563"/>
          </a:xfrm>
        </p:spPr>
        <p:txBody>
          <a:bodyPr/>
          <a:lstStyle/>
          <a:p>
            <a:r>
              <a:rPr lang="en-GB" dirty="0">
                <a:latin typeface="Open Sans"/>
                <a:sym typeface="Bodoni SvtyTwo ITC TT-Book"/>
              </a:rPr>
              <a:t>Lecture 6.1 MAED overview</a:t>
            </a:r>
            <a:endParaRPr lang="en-GB" dirty="0">
              <a:latin typeface="Open Sans"/>
            </a:endParaRPr>
          </a:p>
        </p:txBody>
      </p:sp>
      <p:sp>
        <p:nvSpPr>
          <p:cNvPr id="10" name="Content Placeholder 9">
            <a:extLst>
              <a:ext uri="{FF2B5EF4-FFF2-40B4-BE49-F238E27FC236}">
                <a16:creationId xmlns:a16="http://schemas.microsoft.com/office/drawing/2014/main" id="{C0C9BC03-9D9F-8D44-A6DD-BF52B0DA8A6B}"/>
              </a:ext>
            </a:extLst>
          </p:cNvPr>
          <p:cNvSpPr>
            <a:spLocks noGrp="1"/>
          </p:cNvSpPr>
          <p:nvPr>
            <p:ph idx="1"/>
          </p:nvPr>
        </p:nvSpPr>
        <p:spPr>
          <a:xfrm>
            <a:off x="910771" y="1433739"/>
            <a:ext cx="7881258" cy="4351338"/>
          </a:xfrm>
        </p:spPr>
        <p:txBody>
          <a:bodyPr/>
          <a:lstStyle/>
          <a:p>
            <a:pPr marL="0" lvl="6" indent="0" eaLnBrk="0" fontAlgn="base" hangingPunct="0">
              <a:buClr>
                <a:srgbClr val="333333"/>
              </a:buClr>
              <a:buSzPts val="1300"/>
              <a:buNone/>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Main features of MAED</a:t>
            </a:r>
          </a:p>
          <a:p>
            <a:pPr marL="0" lvl="6" indent="0">
              <a:lnSpc>
                <a:spcPct val="100000"/>
              </a:lnSpc>
              <a:spcBef>
                <a:spcPts val="1000"/>
              </a:spcBef>
              <a:buClr>
                <a:srgbClr val="333333"/>
              </a:buClr>
              <a:buSzPts val="1300"/>
              <a:buNone/>
              <a:defRPr/>
            </a:pPr>
            <a:r>
              <a:rPr lang="en-GB" sz="1900" b="1">
                <a:latin typeface="Open Sans"/>
                <a:ea typeface="Open Sans" panose="020B0606030504020204" pitchFamily="34" charset="0"/>
                <a:cs typeface="Open Sans" panose="020B0606030504020204" pitchFamily="34" charset="0"/>
                <a:sym typeface="Calibri"/>
              </a:rPr>
              <a:t>MAED</a:t>
            </a:r>
            <a:r>
              <a:rPr lang="en-GB" sz="1900">
                <a:latin typeface="Open Sans"/>
                <a:ea typeface="Open Sans" panose="020B0606030504020204" pitchFamily="34" charset="0"/>
                <a:cs typeface="Open Sans" panose="020B0606030504020204" pitchFamily="34" charset="0"/>
                <a:sym typeface="Calibri"/>
              </a:rPr>
              <a:t>: </a:t>
            </a:r>
            <a:r>
              <a:rPr lang="en-GB" sz="1900" b="1">
                <a:latin typeface="Open Sans"/>
                <a:ea typeface="Open Sans" panose="020B0606030504020204" pitchFamily="34" charset="0"/>
                <a:cs typeface="Open Sans" panose="020B0606030504020204" pitchFamily="34" charset="0"/>
                <a:sym typeface="Calibri"/>
              </a:rPr>
              <a:t>M</a:t>
            </a:r>
            <a:r>
              <a:rPr lang="en-GB" sz="1900">
                <a:latin typeface="Open Sans"/>
                <a:ea typeface="Open Sans" panose="020B0606030504020204" pitchFamily="34" charset="0"/>
                <a:cs typeface="Open Sans" panose="020B0606030504020204" pitchFamily="34" charset="0"/>
                <a:sym typeface="Calibri"/>
              </a:rPr>
              <a:t>odel for </a:t>
            </a:r>
            <a:r>
              <a:rPr lang="en-GB" sz="1900" b="1">
                <a:latin typeface="Open Sans"/>
                <a:ea typeface="Open Sans" panose="020B0606030504020204" pitchFamily="34" charset="0"/>
                <a:cs typeface="Open Sans" panose="020B0606030504020204" pitchFamily="34" charset="0"/>
                <a:sym typeface="Calibri"/>
              </a:rPr>
              <a:t>A</a:t>
            </a:r>
            <a:r>
              <a:rPr lang="en-GB" sz="1900">
                <a:latin typeface="Open Sans"/>
                <a:ea typeface="Open Sans" panose="020B0606030504020204" pitchFamily="34" charset="0"/>
                <a:cs typeface="Open Sans" panose="020B0606030504020204" pitchFamily="34" charset="0"/>
                <a:sym typeface="Calibri"/>
              </a:rPr>
              <a:t>nalysis of the </a:t>
            </a:r>
            <a:r>
              <a:rPr lang="en-GB" sz="1900" b="1">
                <a:latin typeface="Open Sans"/>
                <a:ea typeface="Open Sans" panose="020B0606030504020204" pitchFamily="34" charset="0"/>
                <a:cs typeface="Open Sans" panose="020B0606030504020204" pitchFamily="34" charset="0"/>
                <a:sym typeface="Calibri"/>
              </a:rPr>
              <a:t>E</a:t>
            </a:r>
            <a:r>
              <a:rPr lang="en-GB" sz="1900">
                <a:latin typeface="Open Sans"/>
                <a:ea typeface="Open Sans" panose="020B0606030504020204" pitchFamily="34" charset="0"/>
                <a:cs typeface="Open Sans" panose="020B0606030504020204" pitchFamily="34" charset="0"/>
                <a:sym typeface="Calibri"/>
              </a:rPr>
              <a:t>nergy </a:t>
            </a:r>
            <a:r>
              <a:rPr lang="en-GB" sz="1900" b="1">
                <a:latin typeface="Open Sans"/>
                <a:ea typeface="Open Sans" panose="020B0606030504020204" pitchFamily="34" charset="0"/>
                <a:cs typeface="Open Sans" panose="020B0606030504020204" pitchFamily="34" charset="0"/>
                <a:sym typeface="Calibri"/>
              </a:rPr>
              <a:t>D</a:t>
            </a:r>
            <a:r>
              <a:rPr lang="en-GB" sz="1900">
                <a:latin typeface="Open Sans"/>
                <a:ea typeface="Open Sans" panose="020B0606030504020204" pitchFamily="34" charset="0"/>
                <a:cs typeface="Open Sans" panose="020B0606030504020204" pitchFamily="34" charset="0"/>
                <a:sym typeface="Calibri"/>
              </a:rPr>
              <a:t>emand</a:t>
            </a:r>
            <a:endParaRPr lang="en-GB" sz="190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Simulation model best applicable for long-term analysis. </a:t>
            </a:r>
            <a:endParaRPr lang="en-GB" sz="190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Using bottom-up scenario approach for evaluating energy demand in a country or region.</a:t>
            </a:r>
            <a:endParaRPr lang="en-GB" sz="1900">
              <a:latin typeface="Open Sans"/>
              <a:ea typeface="Open Sans" panose="020B0606030504020204" pitchFamily="34" charset="0"/>
              <a:cs typeface="Open Sans" panose="020B0606030504020204" pitchFamily="34" charset="0"/>
            </a:endParaRPr>
          </a:p>
          <a:p>
            <a:pPr marL="0" lvl="6" indent="0">
              <a:lnSpc>
                <a:spcPct val="100000"/>
              </a:lnSpc>
              <a:spcBef>
                <a:spcPts val="1000"/>
              </a:spcBef>
              <a:buClr>
                <a:srgbClr val="333333"/>
              </a:buClr>
              <a:buSzPts val="1300"/>
              <a:buNone/>
              <a:defRPr/>
            </a:pPr>
            <a:r>
              <a:rPr lang="en-GB" sz="1900">
                <a:latin typeface="Open Sans"/>
                <a:ea typeface="Open Sans" panose="020B0606030504020204" pitchFamily="34" charset="0"/>
                <a:cs typeface="Open Sans" panose="020B0606030504020204" pitchFamily="34" charset="0"/>
                <a:sym typeface="Calibri"/>
              </a:rPr>
              <a:t>MAED has been designed to reflect:</a:t>
            </a:r>
            <a:endParaRPr lang="en-GB" sz="190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Structural changes in energy demand by means of detailed analysis of the social, economic, and technological factors.</a:t>
            </a:r>
            <a:endParaRPr lang="en-GB" sz="190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Evolution of the potential behaviour for each final energy form (e.g. electricity, fossil fuels, motor fuels, etc.)</a:t>
            </a:r>
            <a:endParaRPr lang="en-GB">
              <a:latin typeface="Open Sans"/>
            </a:endParaRPr>
          </a:p>
          <a:p>
            <a:endParaRPr lang="en-GB"/>
          </a:p>
        </p:txBody>
      </p:sp>
      <p:sp>
        <p:nvSpPr>
          <p:cNvPr id="8" name="Oval 7">
            <a:extLst>
              <a:ext uri="{FF2B5EF4-FFF2-40B4-BE49-F238E27FC236}">
                <a16:creationId xmlns:a16="http://schemas.microsoft.com/office/drawing/2014/main" id="{6E876BC7-3F84-3C47-9B46-9423DFD810E8}"/>
              </a:ext>
            </a:extLst>
          </p:cNvPr>
          <p:cNvSpPr/>
          <p:nvPr/>
        </p:nvSpPr>
        <p:spPr>
          <a:xfrm>
            <a:off x="831426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6_Slide3.mp3" descr="Track7_Lecture6_Slide3.mp3">
            <a:hlinkClick r:id="" action="ppaction://media"/>
            <a:extLst>
              <a:ext uri="{FF2B5EF4-FFF2-40B4-BE49-F238E27FC236}">
                <a16:creationId xmlns:a16="http://schemas.microsoft.com/office/drawing/2014/main" id="{A5F94F83-FA6F-FA4A-B203-4D11211676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5629" y="641055"/>
            <a:ext cx="812800" cy="812800"/>
          </a:xfrm>
          <a:prstGeom prst="rect">
            <a:avLst/>
          </a:prstGeom>
        </p:spPr>
      </p:pic>
    </p:spTree>
    <p:extLst>
      <p:ext uri="{BB962C8B-B14F-4D97-AF65-F5344CB8AC3E}">
        <p14:creationId xmlns:p14="http://schemas.microsoft.com/office/powerpoint/2010/main" val="41618453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4107CCE-A72C-884C-A0F0-0507F01B4E30}"/>
                  </a:ext>
                </a:extLst>
              </p:cNvPr>
              <p:cNvSpPr txBox="1"/>
              <p:nvPr/>
            </p:nvSpPr>
            <p:spPr>
              <a:xfrm>
                <a:off x="763748" y="4492094"/>
                <a:ext cx="10542785" cy="1380058"/>
              </a:xfrm>
              <a:prstGeom prst="rect">
                <a:avLst/>
              </a:prstGeom>
              <a:noFill/>
            </p:spPr>
            <p:txBody>
              <a:bodyPr wrap="square" rtlCol="0">
                <a:spAutoFit/>
              </a:bodyPr>
              <a:lstStyle/>
              <a:p>
                <a:pPr marL="0" lvl="6">
                  <a:spcBef>
                    <a:spcPts val="1000"/>
                  </a:spcBef>
                  <a:buClr>
                    <a:srgbClr val="333333"/>
                  </a:buClr>
                  <a:buSzPts val="1300"/>
                  <a:defRPr/>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76200" lvl="0">
                  <a:lnSpc>
                    <a:spcPct val="90000"/>
                  </a:lnSpc>
                  <a:buClr>
                    <a:srgbClr val="000000"/>
                  </a:buClr>
                  <a:buSzPts val="1600"/>
                </a:pPr>
                <a14:m>
                  <m:oMathPara xmlns:m="http://schemas.openxmlformats.org/officeDocument/2006/math">
                    <m:oMathParaPr>
                      <m:jc m:val="centerGroup"/>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   </m:t>
                          </m:r>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r>
                            <a:rPr lang="en-GB" b="0" i="1" kern="0" smtClean="0">
                              <a:solidFill>
                                <a:srgbClr val="1A1A1A"/>
                              </a:solidFill>
                              <a:latin typeface="Cambria Math" panose="02040503050406030204" pitchFamily="18" charset="0"/>
                              <a:sym typeface="Arial"/>
                            </a:rPr>
                            <m:t>  </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14:m>
                  <m:oMathPara xmlns:m="http://schemas.openxmlformats.org/officeDocument/2006/math">
                    <m:oMathParaPr>
                      <m:jc m:val="centerGroup"/>
                    </m:oMathParaPr>
                    <m:oMath xmlns:m="http://schemas.openxmlformats.org/officeDocument/2006/math">
                      <m:f>
                        <m:fPr>
                          <m:ctrlPr>
                            <a:rPr lang="en-GB" i="1" kern="0" smtClean="0">
                              <a:solidFill>
                                <a:schemeClr val="accent3"/>
                              </a:solidFill>
                              <a:latin typeface="Cambria Math" panose="02040503050406030204" pitchFamily="18" charset="0"/>
                              <a:sym typeface="Arial"/>
                            </a:rPr>
                          </m:ctrlPr>
                        </m:fPr>
                        <m:num>
                          <m:r>
                            <a:rPr lang="en-US" b="0" i="1" kern="0">
                              <a:solidFill>
                                <a:schemeClr val="accent3"/>
                              </a:solidFill>
                              <a:latin typeface="Cambria Math"/>
                              <a:sym typeface="Arial"/>
                            </a:rPr>
                            <m:t>𝐸𝑛𝑒𝑟𝑔𝑦</m:t>
                          </m:r>
                          <m:r>
                            <a:rPr lang="en-US" b="0" i="1" kern="0">
                              <a:solidFill>
                                <a:schemeClr val="accent3"/>
                              </a:solidFill>
                              <a:latin typeface="Cambria Math"/>
                              <a:sym typeface="Arial"/>
                            </a:rPr>
                            <m:t> </m:t>
                          </m:r>
                          <m:r>
                            <a:rPr lang="en-US" b="0" i="1" kern="0">
                              <a:solidFill>
                                <a:schemeClr val="accent3"/>
                              </a:solidFill>
                              <a:latin typeface="Cambria Math"/>
                              <a:sym typeface="Arial"/>
                            </a:rPr>
                            <m:t>𝐶𝑜𝑛𝑠𝑢𝑚𝑝</m:t>
                          </m:r>
                          <m:r>
                            <a:rPr lang="en-US" b="0" i="1" kern="0">
                              <a:solidFill>
                                <a:schemeClr val="accent3"/>
                              </a:solidFill>
                              <a:latin typeface="Cambria Math"/>
                              <a:sym typeface="Arial"/>
                            </a:rPr>
                            <m:t>.</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num>
                        <m:den>
                          <m:r>
                            <a:rPr lang="en-US" b="0" i="1" kern="0">
                              <a:solidFill>
                                <a:schemeClr val="accent3"/>
                              </a:solidFill>
                              <a:latin typeface="Cambria Math"/>
                              <a:sym typeface="Arial"/>
                            </a:rPr>
                            <m:t>𝑈𝑛𝑖𝑡</m:t>
                          </m:r>
                          <m:r>
                            <a:rPr lang="en-US" b="0" i="1" kern="0">
                              <a:solidFill>
                                <a:schemeClr val="accent3"/>
                              </a:solidFill>
                              <a:latin typeface="Cambria Math"/>
                              <a:sym typeface="Arial"/>
                            </a:rPr>
                            <m:t> </m:t>
                          </m:r>
                          <m:r>
                            <a:rPr lang="en-US" b="0" i="1" kern="0">
                              <a:solidFill>
                                <a:schemeClr val="accent3"/>
                              </a:solidFill>
                              <a:latin typeface="Cambria Math"/>
                              <a:sym typeface="Arial"/>
                            </a:rPr>
                            <m:t>𝑜𝑓</m:t>
                          </m:r>
                          <m:r>
                            <a:rPr lang="en-US" b="0" i="1" kern="0">
                              <a:solidFill>
                                <a:schemeClr val="accent3"/>
                              </a:solidFill>
                              <a:latin typeface="Cambria Math"/>
                              <a:sym typeface="Arial"/>
                            </a:rPr>
                            <m:t> </m:t>
                          </m:r>
                          <m:r>
                            <a:rPr lang="en-US" b="0" i="1" kern="0">
                              <a:solidFill>
                                <a:schemeClr val="accent3"/>
                              </a:solidFill>
                              <a:latin typeface="Cambria Math"/>
                              <a:sym typeface="Arial"/>
                            </a:rPr>
                            <m:t>𝑑𝑟𝑖𝑣𝑖𝑛𝑔</m:t>
                          </m:r>
                          <m:r>
                            <a:rPr lang="en-US" b="0" i="1" kern="0">
                              <a:solidFill>
                                <a:schemeClr val="accent3"/>
                              </a:solidFill>
                              <a:latin typeface="Cambria Math"/>
                              <a:sym typeface="Arial"/>
                            </a:rPr>
                            <m:t> </m:t>
                          </m:r>
                          <m:r>
                            <a:rPr lang="en-US" b="0" i="1" kern="0">
                              <a:solidFill>
                                <a:schemeClr val="accent3"/>
                              </a:solidFill>
                              <a:latin typeface="Cambria Math"/>
                              <a:sym typeface="Arial"/>
                            </a:rPr>
                            <m:t>𝑝𝑎𝑟𝑎𝑚</m:t>
                          </m:r>
                          <m:r>
                            <a:rPr lang="en-US" b="0" i="1" kern="0">
                              <a:solidFill>
                                <a:schemeClr val="accent3"/>
                              </a:solidFill>
                              <a:latin typeface="Cambria Math"/>
                              <a:sym typeface="Arial"/>
                            </a:rPr>
                            <m:t>. </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den>
                      </m:f>
                    </m:oMath>
                  </m:oMathPara>
                </a14:m>
                <a:endParaRPr lang="en-GB" i="1" kern="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mc:Choice>
        <mc:Fallback xmlns="">
          <p:sp>
            <p:nvSpPr>
              <p:cNvPr id="10" name="TextBox 9">
                <a:extLst>
                  <a:ext uri="{FF2B5EF4-FFF2-40B4-BE49-F238E27FC236}">
                    <a16:creationId xmlns:a16="http://schemas.microsoft.com/office/drawing/2014/main" id="{04107CCE-A72C-884C-A0F0-0507F01B4E30}"/>
                  </a:ext>
                </a:extLst>
              </p:cNvPr>
              <p:cNvSpPr txBox="1">
                <a:spLocks noRot="1" noChangeAspect="1" noMove="1" noResize="1" noEditPoints="1" noAdjustHandles="1" noChangeArrowheads="1" noChangeShapeType="1" noTextEdit="1"/>
              </p:cNvSpPr>
              <p:nvPr/>
            </p:nvSpPr>
            <p:spPr>
              <a:xfrm>
                <a:off x="763748" y="4492094"/>
                <a:ext cx="10542785" cy="1380058"/>
              </a:xfrm>
              <a:prstGeom prst="rect">
                <a:avLst/>
              </a:prstGeom>
              <a:blipFill>
                <a:blip r:embed="rId6"/>
                <a:stretch>
                  <a:fillRect/>
                </a:stretch>
              </a:blipFill>
            </p:spPr>
            <p:txBody>
              <a:bodyPr/>
              <a:lstStyle/>
              <a:p>
                <a:r>
                  <a:rPr lang="en-US">
                    <a:noFill/>
                  </a:rPr>
                  <a:t> </a:t>
                </a:r>
              </a:p>
            </p:txBody>
          </p:sp>
        </mc:Fallback>
      </mc:AlternateContent>
      <p:sp>
        <p:nvSpPr>
          <p:cNvPr id="16" name="Rounded Rectangle 15">
            <a:extLst>
              <a:ext uri="{FF2B5EF4-FFF2-40B4-BE49-F238E27FC236}">
                <a16:creationId xmlns:a16="http://schemas.microsoft.com/office/drawing/2014/main" id="{8741EA75-ED5E-4A41-98C5-805BDEEDAB39}"/>
              </a:ext>
            </a:extLst>
          </p:cNvPr>
          <p:cNvSpPr>
            <a:spLocks noChangeAspect="1"/>
          </p:cNvSpPr>
          <p:nvPr/>
        </p:nvSpPr>
        <p:spPr>
          <a:xfrm>
            <a:off x="4971125" y="4492094"/>
            <a:ext cx="586500"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7" name="TextBox 16">
            <a:extLst>
              <a:ext uri="{FF2B5EF4-FFF2-40B4-BE49-F238E27FC236}">
                <a16:creationId xmlns:a16="http://schemas.microsoft.com/office/drawing/2014/main" id="{9F0A9706-3176-2741-BF11-A6AEB33F9A16}"/>
              </a:ext>
            </a:extLst>
          </p:cNvPr>
          <p:cNvSpPr txBox="1"/>
          <p:nvPr/>
        </p:nvSpPr>
        <p:spPr>
          <a:xfrm>
            <a:off x="2958342" y="4476901"/>
            <a:ext cx="2004957" cy="584775"/>
          </a:xfrm>
          <a:prstGeom prst="rect">
            <a:avLst/>
          </a:prstGeom>
          <a:noFill/>
        </p:spPr>
        <p:txBody>
          <a:bodyPr wrap="square" rtlCol="0" anchor="ctr">
            <a:spAutoFit/>
          </a:bodyPr>
          <a:lstStyle/>
          <a:p>
            <a:pPr algn="r">
              <a:buClr>
                <a:srgbClr val="000000"/>
              </a:buClr>
              <a:buFont typeface="Arial"/>
              <a:buNone/>
            </a:pPr>
            <a:r>
              <a:rPr lang="en-GB" sz="16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Energy demand in year t</a:t>
            </a:r>
          </a:p>
        </p:txBody>
      </p:sp>
      <p:sp>
        <p:nvSpPr>
          <p:cNvPr id="18" name="Rounded Rectangle 17">
            <a:extLst>
              <a:ext uri="{FF2B5EF4-FFF2-40B4-BE49-F238E27FC236}">
                <a16:creationId xmlns:a16="http://schemas.microsoft.com/office/drawing/2014/main" id="{27F72FA9-8FFB-A240-8488-5368F0186832}"/>
              </a:ext>
            </a:extLst>
          </p:cNvPr>
          <p:cNvSpPr>
            <a:spLocks noChangeAspect="1"/>
          </p:cNvSpPr>
          <p:nvPr/>
        </p:nvSpPr>
        <p:spPr>
          <a:xfrm>
            <a:off x="6524530" y="4495352"/>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9" name="TextBox 18">
            <a:extLst>
              <a:ext uri="{FF2B5EF4-FFF2-40B4-BE49-F238E27FC236}">
                <a16:creationId xmlns:a16="http://schemas.microsoft.com/office/drawing/2014/main" id="{71FC55C2-5131-DD45-BC40-0DF0F61BC367}"/>
              </a:ext>
            </a:extLst>
          </p:cNvPr>
          <p:cNvSpPr txBox="1"/>
          <p:nvPr/>
        </p:nvSpPr>
        <p:spPr>
          <a:xfrm>
            <a:off x="7111030" y="4505706"/>
            <a:ext cx="2497901" cy="584775"/>
          </a:xfrm>
          <a:prstGeom prst="rect">
            <a:avLst/>
          </a:prstGeom>
          <a:noFill/>
        </p:spPr>
        <p:txBody>
          <a:bodyPr wrap="square" rtlCol="0" anchor="ctr">
            <a:spAutoFit/>
          </a:bodyPr>
          <a:lstStyle/>
          <a:p>
            <a:pPr>
              <a:buClr>
                <a:srgbClr val="000000"/>
              </a:buClr>
              <a:buFont typeface="Arial"/>
              <a:buNone/>
            </a:pPr>
            <a:r>
              <a:rPr lang="en-GB" sz="16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p:sp>
        <p:nvSpPr>
          <p:cNvPr id="20" name="Rounded Rectangle 19">
            <a:extLst>
              <a:ext uri="{FF2B5EF4-FFF2-40B4-BE49-F238E27FC236}">
                <a16:creationId xmlns:a16="http://schemas.microsoft.com/office/drawing/2014/main" id="{0D04DBC5-DB0F-614D-B8DA-76EFDF6A90CF}"/>
              </a:ext>
            </a:extLst>
          </p:cNvPr>
          <p:cNvSpPr>
            <a:spLocks noChangeAspect="1"/>
          </p:cNvSpPr>
          <p:nvPr/>
        </p:nvSpPr>
        <p:spPr>
          <a:xfrm>
            <a:off x="5741890" y="4492094"/>
            <a:ext cx="586500" cy="612000"/>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 name="Title 1">
            <a:extLst>
              <a:ext uri="{FF2B5EF4-FFF2-40B4-BE49-F238E27FC236}">
                <a16:creationId xmlns:a16="http://schemas.microsoft.com/office/drawing/2014/main" id="{D698D021-506C-9C40-9AB9-46B3F8FB6181}"/>
              </a:ext>
            </a:extLst>
          </p:cNvPr>
          <p:cNvSpPr>
            <a:spLocks noGrp="1"/>
          </p:cNvSpPr>
          <p:nvPr>
            <p:ph type="title"/>
          </p:nvPr>
        </p:nvSpPr>
        <p:spPr/>
        <p:txBody>
          <a:bodyPr/>
          <a:lstStyle/>
          <a:p>
            <a:r>
              <a:rPr lang="en-GB">
                <a:latin typeface="Open Sans"/>
                <a:sym typeface="Bodoni SvtyTwo ITC TT-Book"/>
              </a:rPr>
              <a:t>Lecture 6.1 MAED overview</a:t>
            </a:r>
            <a:endParaRPr lang="en-GB">
              <a:latin typeface="Open Sans"/>
            </a:endParaRPr>
          </a:p>
        </p:txBody>
      </p:sp>
      <p:sp>
        <p:nvSpPr>
          <p:cNvPr id="15" name="Content Placeholder 2">
            <a:extLst>
              <a:ext uri="{FF2B5EF4-FFF2-40B4-BE49-F238E27FC236}">
                <a16:creationId xmlns:a16="http://schemas.microsoft.com/office/drawing/2014/main" id="{C5CFBCBC-5D8A-254F-8DA8-31B6002101D7}"/>
              </a:ext>
            </a:extLst>
          </p:cNvPr>
          <p:cNvSpPr>
            <a:spLocks noGrp="1"/>
          </p:cNvSpPr>
          <p:nvPr>
            <p:ph idx="1"/>
          </p:nvPr>
        </p:nvSpPr>
        <p:spPr>
          <a:xfrm>
            <a:off x="891473" y="1356859"/>
            <a:ext cx="9448800" cy="3020463"/>
          </a:xfrm>
        </p:spPr>
        <p:txBody>
          <a:bodyPr/>
          <a:lstStyle/>
          <a:p>
            <a:pPr marL="0" lvl="6" indent="0">
              <a:lnSpc>
                <a:spcPct val="100000"/>
              </a:lnSpc>
              <a:spcBef>
                <a:spcPts val="1000"/>
              </a:spcBef>
              <a:buClr>
                <a:srgbClr val="333333"/>
              </a:buClr>
              <a:buSzPts val="1300"/>
              <a:buNone/>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Generic equation in MAED</a:t>
            </a:r>
            <a:endParaRPr lang="en-GB" sz="190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To perform calculation of the energy consumption by each group of end-uses, a corresponding set of equations is used in MAED. All equations have the same form. </a:t>
            </a:r>
            <a:endParaRPr lang="en-GB" sz="190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Energy demand (ED) in any specific year in the future is calculated as a product of the driving parameter in a corresponding future year and the specific energy consumption (SEC), per unit of driving parameter (DP), or energy intensity (EI), in future years</a:t>
            </a:r>
            <a:endParaRPr lang="en-GB" sz="1900">
              <a:latin typeface="Open Sans"/>
              <a:ea typeface="Open Sans" panose="020B0606030504020204" pitchFamily="34" charset="0"/>
              <a:cs typeface="Open Sans" panose="020B0606030504020204" pitchFamily="34" charset="0"/>
            </a:endParaRPr>
          </a:p>
          <a:p>
            <a:pPr marL="0" lvl="0" indent="0">
              <a:lnSpc>
                <a:spcPct val="100000"/>
              </a:lnSpc>
              <a:buClr>
                <a:srgbClr val="000000"/>
              </a:buClr>
              <a:buSzPts val="1600"/>
              <a:buNone/>
            </a:pPr>
            <a:endParaRPr lang="en-GB"/>
          </a:p>
          <a:p>
            <a:pPr>
              <a:lnSpc>
                <a:spcPct val="100000"/>
              </a:lnSpc>
            </a:pPr>
            <a:endParaRPr lang="en-GB"/>
          </a:p>
        </p:txBody>
      </p:sp>
      <p:sp>
        <p:nvSpPr>
          <p:cNvPr id="12" name="Oval 11">
            <a:extLst>
              <a:ext uri="{FF2B5EF4-FFF2-40B4-BE49-F238E27FC236}">
                <a16:creationId xmlns:a16="http://schemas.microsoft.com/office/drawing/2014/main" id="{592002E8-3744-6046-8F53-E83F12BEAAEF}"/>
              </a:ext>
            </a:extLst>
          </p:cNvPr>
          <p:cNvSpPr/>
          <p:nvPr/>
        </p:nvSpPr>
        <p:spPr>
          <a:xfrm>
            <a:off x="831426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4.mp3" descr="Track7_Lecture6_Slide4.mp3">
            <a:hlinkClick r:id="" action="ppaction://media"/>
            <a:extLst>
              <a:ext uri="{FF2B5EF4-FFF2-40B4-BE49-F238E27FC236}">
                <a16:creationId xmlns:a16="http://schemas.microsoft.com/office/drawing/2014/main" id="{B9A6FA1A-AE23-C24F-80F5-BDD2085823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5629" y="646242"/>
            <a:ext cx="812800" cy="812800"/>
          </a:xfrm>
          <a:prstGeom prst="rect">
            <a:avLst/>
          </a:prstGeom>
        </p:spPr>
      </p:pic>
    </p:spTree>
    <p:extLst>
      <p:ext uri="{BB962C8B-B14F-4D97-AF65-F5344CB8AC3E}">
        <p14:creationId xmlns:p14="http://schemas.microsoft.com/office/powerpoint/2010/main" val="25176138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E6EF80B-8E9B-4B4F-87F8-AD02A9360EB3}"/>
                  </a:ext>
                </a:extLst>
              </p:cNvPr>
              <p:cNvSpPr txBox="1"/>
              <p:nvPr/>
            </p:nvSpPr>
            <p:spPr>
              <a:xfrm>
                <a:off x="870336" y="2158368"/>
                <a:ext cx="10542785" cy="1260858"/>
              </a:xfrm>
              <a:prstGeom prst="rect">
                <a:avLst/>
              </a:prstGeom>
              <a:noFill/>
            </p:spPr>
            <p:txBody>
              <a:bodyPr wrap="square" rtlCol="0">
                <a:spAutoFit/>
              </a:bodyPr>
              <a:lstStyle/>
              <a:p>
                <a:pPr marL="76200" lvl="0">
                  <a:lnSpc>
                    <a:spcPct val="90000"/>
                  </a:lnSpc>
                  <a:buClr>
                    <a:srgbClr val="000000"/>
                  </a:buClr>
                  <a:buSzPts val="1600"/>
                </a:pPr>
                <a:r>
                  <a:rPr lang="en-GB" kern="0" dirty="0">
                    <a:solidFill>
                      <a:srgbClr val="1A1A1A"/>
                    </a:solidFill>
                    <a:latin typeface="Open Sans" panose="020B0606030504020204" pitchFamily="34" charset="0"/>
                    <a:cs typeface="Open Sans" panose="020B0606030504020204" pitchFamily="34" charset="0"/>
                    <a:sym typeface="Arial"/>
                  </a:rPr>
                  <a:t>                                                                          </a:t>
                </a:r>
                <a14:m>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76200" lvl="0">
                  <a:lnSpc>
                    <a:spcPct val="90000"/>
                  </a:lnSpc>
                  <a:buClr>
                    <a:srgbClr val="000000"/>
                  </a:buClr>
                  <a:buSzPts val="1600"/>
                </a:pPr>
                <a:r>
                  <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14:m>
                  <m:oMath xmlns:m="http://schemas.openxmlformats.org/officeDocument/2006/math">
                    <m:sSub>
                      <m:sSubPr>
                        <m:ctrlPr>
                          <a:rPr lang="en-GB" i="1">
                            <a:latin typeface="Cambria Math" panose="02040503050406030204" pitchFamily="18" charset="0"/>
                            <a:sym typeface="Arial"/>
                          </a:rPr>
                        </m:ctrlPr>
                      </m:sSubPr>
                      <m:e>
                        <m:r>
                          <a:rPr lang="en-US" i="1">
                            <a:latin typeface="Cambria Math" panose="02040503050406030204" pitchFamily="18" charset="0"/>
                            <a:sym typeface="Arial"/>
                          </a:rPr>
                          <m:t>𝐸𝐷</m:t>
                        </m:r>
                      </m:e>
                      <m:sub>
                        <m:r>
                          <a:rPr lang="en-US" i="1">
                            <a:latin typeface="Cambria Math" panose="02040503050406030204" pitchFamily="18" charset="0"/>
                            <a:sym typeface="Arial"/>
                          </a:rPr>
                          <m:t>𝑡</m:t>
                        </m:r>
                      </m:sub>
                    </m:sSub>
                    <m:r>
                      <a:rPr lang="en-US" i="1">
                        <a:latin typeface="Cambria Math" panose="02040503050406030204" pitchFamily="18" charset="0"/>
                        <a:sym typeface="Arial"/>
                      </a:rPr>
                      <m:t>= </m:t>
                    </m:r>
                    <m:sSub>
                      <m:sSubPr>
                        <m:ctrlPr>
                          <a:rPr lang="en-US" i="1">
                            <a:latin typeface="Cambria Math" panose="02040503050406030204" pitchFamily="18" charset="0"/>
                            <a:sym typeface="Arial"/>
                          </a:rPr>
                        </m:ctrlPr>
                      </m:sSubPr>
                      <m:e>
                        <m:r>
                          <a:rPr lang="en-US" i="1">
                            <a:latin typeface="Cambria Math" panose="02040503050406030204" pitchFamily="18" charset="0"/>
                            <a:sym typeface="Arial"/>
                          </a:rPr>
                          <m:t>𝐸𝐼</m:t>
                        </m:r>
                      </m:e>
                      <m:sub>
                        <m:r>
                          <a:rPr lang="en-US" i="1">
                            <a:latin typeface="Cambria Math" panose="02040503050406030204" pitchFamily="18" charset="0"/>
                            <a:sym typeface="Arial"/>
                          </a:rPr>
                          <m:t>𝑡</m:t>
                        </m:r>
                      </m:sub>
                    </m:sSub>
                    <m:r>
                      <a:rPr lang="en-GB" i="1">
                        <a:latin typeface="Cambria Math" panose="02040503050406030204" pitchFamily="18" charset="0"/>
                        <a:sym typeface="Arial"/>
                      </a:rPr>
                      <m:t>  </m:t>
                    </m:r>
                    <m:r>
                      <a:rPr lang="en-GB" b="0" i="1" smtClean="0">
                        <a:latin typeface="Cambria Math" panose="02040503050406030204" pitchFamily="18" charset="0"/>
                        <a:sym typeface="Arial"/>
                      </a:rPr>
                      <m:t>  </m:t>
                    </m:r>
                    <m:r>
                      <a:rPr lang="en-GB" i="1">
                        <a:latin typeface="Cambria Math" panose="02040503050406030204" pitchFamily="18" charset="0"/>
                        <a:sym typeface="Arial"/>
                      </a:rPr>
                      <m:t>×</m:t>
                    </m:r>
                    <m:r>
                      <a:rPr lang="en-US" i="1">
                        <a:latin typeface="Cambria Math" panose="02040503050406030204" pitchFamily="18" charset="0"/>
                        <a:sym typeface="Arial"/>
                      </a:rPr>
                      <m:t> </m:t>
                    </m:r>
                    <m:r>
                      <a:rPr lang="en-GB" i="1">
                        <a:latin typeface="Cambria Math" panose="02040503050406030204" pitchFamily="18" charset="0"/>
                        <a:sym typeface="Arial"/>
                      </a:rPr>
                      <m:t>𝐺</m:t>
                    </m:r>
                    <m:sSub>
                      <m:sSubPr>
                        <m:ctrlPr>
                          <a:rPr lang="en-US" i="1">
                            <a:latin typeface="Cambria Math" panose="02040503050406030204" pitchFamily="18" charset="0"/>
                            <a:sym typeface="Arial"/>
                          </a:rPr>
                        </m:ctrlPr>
                      </m:sSubPr>
                      <m:e>
                        <m:r>
                          <a:rPr lang="en-US" i="1">
                            <a:latin typeface="Cambria Math" panose="02040503050406030204" pitchFamily="18" charset="0"/>
                            <a:sym typeface="Arial"/>
                          </a:rPr>
                          <m:t>𝐷𝑃</m:t>
                        </m:r>
                      </m:e>
                      <m:sub>
                        <m:r>
                          <a:rPr lang="en-US" i="1">
                            <a:latin typeface="Cambria Math" panose="02040503050406030204" pitchFamily="18" charset="0"/>
                            <a:sym typeface="Arial"/>
                          </a:rPr>
                          <m:t>𝑡</m:t>
                        </m:r>
                      </m:sub>
                    </m:sSub>
                  </m:oMath>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361950" lvl="0" indent="-285750">
                  <a:lnSpc>
                    <a:spcPct val="90000"/>
                  </a:lnSpc>
                  <a:buClr>
                    <a:srgbClr val="000000"/>
                  </a:buClr>
                  <a:buSzPts val="16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sym typeface="Calibri"/>
                </a:endParaRPr>
              </a:p>
              <a:p>
                <a:pPr marL="0" lvl="6">
                  <a:spcBef>
                    <a:spcPts val="1000"/>
                  </a:spcBef>
                  <a:buClr>
                    <a:srgbClr val="333333"/>
                  </a:buClr>
                  <a:buSzPts val="1300"/>
                  <a:defRPr/>
                </a:pPr>
                <a:r>
                  <a:rPr lang="en-GB" sz="1900" dirty="0">
                    <a:latin typeface="Open Sans" panose="020B0606030504020204" pitchFamily="34" charset="0"/>
                    <a:ea typeface="Open Sans" panose="020B0606030504020204" pitchFamily="34" charset="0"/>
                    <a:cs typeface="Open Sans" panose="020B0606030504020204" pitchFamily="34" charset="0"/>
                    <a:sym typeface="Calibri"/>
                  </a:rPr>
                  <a:t>Energy demand of the ultimate consumers is calculated in terms of the useful energy</a:t>
                </a:r>
              </a:p>
            </p:txBody>
          </p:sp>
        </mc:Choice>
        <mc:Fallback xmlns="">
          <p:sp>
            <p:nvSpPr>
              <p:cNvPr id="10" name="TextBox 9">
                <a:extLst>
                  <a:ext uri="{FF2B5EF4-FFF2-40B4-BE49-F238E27FC236}">
                    <a16:creationId xmlns:a16="http://schemas.microsoft.com/office/drawing/2014/main" id="{FE6EF80B-8E9B-4B4F-87F8-AD02A9360EB3}"/>
                  </a:ext>
                </a:extLst>
              </p:cNvPr>
              <p:cNvSpPr txBox="1">
                <a:spLocks noRot="1" noChangeAspect="1" noMove="1" noResize="1" noEditPoints="1" noAdjustHandles="1" noChangeArrowheads="1" noChangeShapeType="1" noTextEdit="1"/>
              </p:cNvSpPr>
              <p:nvPr/>
            </p:nvSpPr>
            <p:spPr>
              <a:xfrm>
                <a:off x="870336" y="2158368"/>
                <a:ext cx="10542785" cy="1260858"/>
              </a:xfrm>
              <a:prstGeom prst="rect">
                <a:avLst/>
              </a:prstGeom>
              <a:blipFill>
                <a:blip r:embed="rId6"/>
                <a:stretch>
                  <a:fillRect l="-602" b="-7000"/>
                </a:stretch>
              </a:blipFill>
            </p:spPr>
            <p:txBody>
              <a:bodyPr/>
              <a:lstStyle/>
              <a:p>
                <a:r>
                  <a:rPr lang="en-GB">
                    <a:noFill/>
                  </a:rPr>
                  <a:t> </a:t>
                </a:r>
              </a:p>
            </p:txBody>
          </p:sp>
        </mc:Fallback>
      </mc:AlternateContent>
      <p:sp>
        <p:nvSpPr>
          <p:cNvPr id="13" name="Rounded Rectangle 12">
            <a:extLst>
              <a:ext uri="{FF2B5EF4-FFF2-40B4-BE49-F238E27FC236}">
                <a16:creationId xmlns:a16="http://schemas.microsoft.com/office/drawing/2014/main" id="{24A3864E-6074-0A47-87EC-876C4CB95E10}"/>
              </a:ext>
            </a:extLst>
          </p:cNvPr>
          <p:cNvSpPr>
            <a:spLocks noChangeAspect="1"/>
          </p:cNvSpPr>
          <p:nvPr/>
        </p:nvSpPr>
        <p:spPr>
          <a:xfrm>
            <a:off x="5603797" y="2158368"/>
            <a:ext cx="586500"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4" name="TextBox 13">
            <a:extLst>
              <a:ext uri="{FF2B5EF4-FFF2-40B4-BE49-F238E27FC236}">
                <a16:creationId xmlns:a16="http://schemas.microsoft.com/office/drawing/2014/main" id="{4557FF69-DC47-AE4F-9EE1-B23B92CD4D86}"/>
              </a:ext>
            </a:extLst>
          </p:cNvPr>
          <p:cNvSpPr txBox="1"/>
          <p:nvPr/>
        </p:nvSpPr>
        <p:spPr>
          <a:xfrm>
            <a:off x="2043901" y="2140825"/>
            <a:ext cx="2594911" cy="369332"/>
          </a:xfrm>
          <a:prstGeom prst="rect">
            <a:avLst/>
          </a:prstGeom>
          <a:noFill/>
        </p:spPr>
        <p:txBody>
          <a:bodyPr wrap="square" rtlCol="0">
            <a:spAutoFit/>
          </a:bodyPr>
          <a:lstStyle/>
          <a:p>
            <a:pPr algn="r">
              <a:buClr>
                <a:srgbClr val="000000"/>
              </a:buClr>
              <a:buFont typeface="Arial"/>
              <a:buNone/>
            </a:pPr>
            <a:r>
              <a:rPr lang="en-GB" kern="0" dirty="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Energy demand in year t</a:t>
            </a:r>
          </a:p>
        </p:txBody>
      </p:sp>
      <p:grpSp>
        <p:nvGrpSpPr>
          <p:cNvPr id="81" name="Group 80">
            <a:extLst>
              <a:ext uri="{FF2B5EF4-FFF2-40B4-BE49-F238E27FC236}">
                <a16:creationId xmlns:a16="http://schemas.microsoft.com/office/drawing/2014/main" id="{76F5390E-FB7C-0944-8B27-95B7C60D6537}"/>
              </a:ext>
            </a:extLst>
          </p:cNvPr>
          <p:cNvGrpSpPr/>
          <p:nvPr/>
        </p:nvGrpSpPr>
        <p:grpSpPr>
          <a:xfrm>
            <a:off x="2730450" y="3699958"/>
            <a:ext cx="6218161" cy="2483901"/>
            <a:chOff x="1061735" y="483839"/>
            <a:chExt cx="4994157" cy="3250381"/>
          </a:xfrm>
        </p:grpSpPr>
        <p:grpSp>
          <p:nvGrpSpPr>
            <p:cNvPr id="82" name="Group 81">
              <a:extLst>
                <a:ext uri="{FF2B5EF4-FFF2-40B4-BE49-F238E27FC236}">
                  <a16:creationId xmlns:a16="http://schemas.microsoft.com/office/drawing/2014/main" id="{80B45166-7AB0-F848-BFD5-69FCCD65C60E}"/>
                </a:ext>
              </a:extLst>
            </p:cNvPr>
            <p:cNvGrpSpPr/>
            <p:nvPr/>
          </p:nvGrpSpPr>
          <p:grpSpPr>
            <a:xfrm>
              <a:off x="1061735" y="1139115"/>
              <a:ext cx="4994157" cy="2595105"/>
              <a:chOff x="1759158" y="500493"/>
              <a:chExt cx="4994157" cy="4407560"/>
            </a:xfrm>
          </p:grpSpPr>
          <p:sp>
            <p:nvSpPr>
              <p:cNvPr id="85" name="Text Box 3">
                <a:extLst>
                  <a:ext uri="{FF2B5EF4-FFF2-40B4-BE49-F238E27FC236}">
                    <a16:creationId xmlns:a16="http://schemas.microsoft.com/office/drawing/2014/main" id="{D37F9AC5-715F-F940-B549-7274F3E426DA}"/>
                  </a:ext>
                </a:extLst>
              </p:cNvPr>
              <p:cNvSpPr txBox="1">
                <a:spLocks noChangeArrowheads="1"/>
              </p:cNvSpPr>
              <p:nvPr/>
            </p:nvSpPr>
            <p:spPr bwMode="auto">
              <a:xfrm>
                <a:off x="1785938" y="634888"/>
                <a:ext cx="1269206" cy="82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
                    <a:srgbClr val="000000"/>
                  </a:buClr>
                  <a:buSzTx/>
                  <a:buFont typeface="Arial"/>
                  <a:buNone/>
                  <a:tabLst/>
                  <a:defRPr/>
                </a:pPr>
                <a:endParaRPr kumimoji="0" lang="en-US" u="none" strike="noStrike" kern="0" cap="none" spc="0" normalizeH="0" baseline="0" noProof="0">
                  <a:ln>
                    <a:noFill/>
                  </a:ln>
                  <a:solidFill>
                    <a:srgbClr val="990033"/>
                  </a:solidFill>
                  <a:effectLst/>
                  <a:uLnTx/>
                  <a:uFillTx/>
                  <a:latin typeface="Open Sans" panose="020B0606030504020204" pitchFamily="34" charset="0"/>
                  <a:cs typeface="Open Sans" panose="020B0606030504020204" pitchFamily="34" charset="0"/>
                  <a:sym typeface="Arial"/>
                </a:endParaRPr>
              </a:p>
            </p:txBody>
          </p:sp>
          <p:sp>
            <p:nvSpPr>
              <p:cNvPr id="86" name="Oval 4">
                <a:extLst>
                  <a:ext uri="{FF2B5EF4-FFF2-40B4-BE49-F238E27FC236}">
                    <a16:creationId xmlns:a16="http://schemas.microsoft.com/office/drawing/2014/main" id="{66BDBFDC-671E-C241-963E-D4DBD840A35F}"/>
                  </a:ext>
                </a:extLst>
              </p:cNvPr>
              <p:cNvSpPr>
                <a:spLocks noChangeArrowheads="1"/>
              </p:cNvSpPr>
              <p:nvPr/>
            </p:nvSpPr>
            <p:spPr bwMode="auto">
              <a:xfrm>
                <a:off x="3371850" y="153286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Coal</a:t>
                </a:r>
                <a:b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b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Furnace</a:t>
                </a:r>
              </a:p>
            </p:txBody>
          </p:sp>
          <p:sp>
            <p:nvSpPr>
              <p:cNvPr id="87" name="AutoShape 5">
                <a:extLst>
                  <a:ext uri="{FF2B5EF4-FFF2-40B4-BE49-F238E27FC236}">
                    <a16:creationId xmlns:a16="http://schemas.microsoft.com/office/drawing/2014/main" id="{BCC508CC-E4C3-2246-8404-5914B66183C5}"/>
                  </a:ext>
                </a:extLst>
              </p:cNvPr>
              <p:cNvSpPr>
                <a:spLocks noChangeArrowheads="1"/>
              </p:cNvSpPr>
              <p:nvPr/>
            </p:nvSpPr>
            <p:spPr bwMode="auto">
              <a:xfrm>
                <a:off x="1771650" y="1485900"/>
                <a:ext cx="1600200" cy="1657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052 h 21600"/>
                  <a:gd name="T14" fmla="*/ 17924 w 21600"/>
                  <a:gd name="T15" fmla="*/ 15548 h 21600"/>
                </a:gdLst>
                <a:ahLst/>
                <a:cxnLst>
                  <a:cxn ang="T8">
                    <a:pos x="T0" y="T1"/>
                  </a:cxn>
                  <a:cxn ang="T9">
                    <a:pos x="T2" y="T3"/>
                  </a:cxn>
                  <a:cxn ang="T10">
                    <a:pos x="T4" y="T5"/>
                  </a:cxn>
                  <a:cxn ang="T11">
                    <a:pos x="T6" y="T7"/>
                  </a:cxn>
                </a:cxnLst>
                <a:rect l="T12" t="T13" r="T14" b="T15"/>
                <a:pathLst>
                  <a:path w="21600" h="21600">
                    <a:moveTo>
                      <a:pt x="13239" y="0"/>
                    </a:moveTo>
                    <a:lnTo>
                      <a:pt x="13239" y="6052"/>
                    </a:lnTo>
                    <a:lnTo>
                      <a:pt x="3375" y="6052"/>
                    </a:lnTo>
                    <a:lnTo>
                      <a:pt x="3375" y="15548"/>
                    </a:lnTo>
                    <a:lnTo>
                      <a:pt x="13239" y="15548"/>
                    </a:lnTo>
                    <a:lnTo>
                      <a:pt x="13239" y="21600"/>
                    </a:lnTo>
                    <a:lnTo>
                      <a:pt x="21600" y="10800"/>
                    </a:lnTo>
                    <a:close/>
                  </a:path>
                  <a:path w="21600" h="21600">
                    <a:moveTo>
                      <a:pt x="1350" y="6052"/>
                    </a:moveTo>
                    <a:lnTo>
                      <a:pt x="1350" y="15548"/>
                    </a:lnTo>
                    <a:lnTo>
                      <a:pt x="2700" y="15548"/>
                    </a:lnTo>
                    <a:lnTo>
                      <a:pt x="2700" y="6052"/>
                    </a:lnTo>
                    <a:close/>
                  </a:path>
                  <a:path w="21600" h="21600">
                    <a:moveTo>
                      <a:pt x="0" y="6052"/>
                    </a:moveTo>
                    <a:lnTo>
                      <a:pt x="0" y="15548"/>
                    </a:lnTo>
                    <a:lnTo>
                      <a:pt x="675" y="15548"/>
                    </a:lnTo>
                    <a:lnTo>
                      <a:pt x="675" y="605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Fossil Fuel</a:t>
                </a:r>
              </a:p>
            </p:txBody>
          </p:sp>
          <p:sp>
            <p:nvSpPr>
              <p:cNvPr id="88" name="AutoShape 7">
                <a:extLst>
                  <a:ext uri="{FF2B5EF4-FFF2-40B4-BE49-F238E27FC236}">
                    <a16:creationId xmlns:a16="http://schemas.microsoft.com/office/drawing/2014/main" id="{DE7564C7-A8F3-B545-B1BF-34B8B15D87FF}"/>
                  </a:ext>
                </a:extLst>
              </p:cNvPr>
              <p:cNvSpPr>
                <a:spLocks noChangeArrowheads="1"/>
              </p:cNvSpPr>
              <p:nvPr/>
            </p:nvSpPr>
            <p:spPr bwMode="auto">
              <a:xfrm>
                <a:off x="4528071" y="1482468"/>
                <a:ext cx="132076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30 %</a:t>
                </a:r>
              </a:p>
            </p:txBody>
          </p:sp>
          <p:sp>
            <p:nvSpPr>
              <p:cNvPr id="90" name="AutoShape 9">
                <a:extLst>
                  <a:ext uri="{FF2B5EF4-FFF2-40B4-BE49-F238E27FC236}">
                    <a16:creationId xmlns:a16="http://schemas.microsoft.com/office/drawing/2014/main" id="{9FE80E45-5B32-6A46-B3D0-794AAE07155F}"/>
                  </a:ext>
                </a:extLst>
              </p:cNvPr>
              <p:cNvSpPr>
                <a:spLocks noChangeArrowheads="1"/>
              </p:cNvSpPr>
              <p:nvPr/>
            </p:nvSpPr>
            <p:spPr bwMode="auto">
              <a:xfrm>
                <a:off x="4524465" y="3185914"/>
                <a:ext cx="131445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70 %</a:t>
                </a:r>
              </a:p>
            </p:txBody>
          </p:sp>
          <p:sp>
            <p:nvSpPr>
              <p:cNvPr id="94" name="Oval 13">
                <a:extLst>
                  <a:ext uri="{FF2B5EF4-FFF2-40B4-BE49-F238E27FC236}">
                    <a16:creationId xmlns:a16="http://schemas.microsoft.com/office/drawing/2014/main" id="{6AD3D972-F628-4E40-8A9F-5B353B0E0FCC}"/>
                  </a:ext>
                </a:extLst>
              </p:cNvPr>
              <p:cNvSpPr>
                <a:spLocks noChangeArrowheads="1"/>
              </p:cNvSpPr>
              <p:nvPr/>
            </p:nvSpPr>
            <p:spPr bwMode="auto">
              <a:xfrm>
                <a:off x="3371850" y="322494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t>
                </a:r>
              </a:p>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Furnace</a:t>
                </a:r>
              </a:p>
            </p:txBody>
          </p:sp>
          <p:sp>
            <p:nvSpPr>
              <p:cNvPr id="96" name="AutoShape 16">
                <a:extLst>
                  <a:ext uri="{FF2B5EF4-FFF2-40B4-BE49-F238E27FC236}">
                    <a16:creationId xmlns:a16="http://schemas.microsoft.com/office/drawing/2014/main" id="{180ACDCF-D100-E041-9BF8-DFBA90147637}"/>
                  </a:ext>
                </a:extLst>
              </p:cNvPr>
              <p:cNvSpPr>
                <a:spLocks noChangeArrowheads="1"/>
              </p:cNvSpPr>
              <p:nvPr/>
            </p:nvSpPr>
            <p:spPr bwMode="auto">
              <a:xfrm>
                <a:off x="1759158" y="3243839"/>
                <a:ext cx="160020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02 h 21600"/>
                  <a:gd name="T14" fmla="*/ 18461 w 21600"/>
                  <a:gd name="T15" fmla="*/ 15798 h 21600"/>
                </a:gdLst>
                <a:ahLst/>
                <a:cxnLst>
                  <a:cxn ang="T8">
                    <a:pos x="T0" y="T1"/>
                  </a:cxn>
                  <a:cxn ang="T9">
                    <a:pos x="T2" y="T3"/>
                  </a:cxn>
                  <a:cxn ang="T10">
                    <a:pos x="T4" y="T5"/>
                  </a:cxn>
                  <a:cxn ang="T11">
                    <a:pos x="T6" y="T7"/>
                  </a:cxn>
                </a:cxnLst>
                <a:rect l="T12" t="T13" r="T14" b="T15"/>
                <a:pathLst>
                  <a:path w="21600" h="21600">
                    <a:moveTo>
                      <a:pt x="14817" y="0"/>
                    </a:moveTo>
                    <a:lnTo>
                      <a:pt x="14817" y="5802"/>
                    </a:lnTo>
                    <a:lnTo>
                      <a:pt x="3375" y="5802"/>
                    </a:lnTo>
                    <a:lnTo>
                      <a:pt x="3375" y="15798"/>
                    </a:lnTo>
                    <a:lnTo>
                      <a:pt x="14817" y="15798"/>
                    </a:lnTo>
                    <a:lnTo>
                      <a:pt x="14817" y="21600"/>
                    </a:lnTo>
                    <a:lnTo>
                      <a:pt x="21600" y="10800"/>
                    </a:lnTo>
                    <a:close/>
                  </a:path>
                  <a:path w="21600" h="21600">
                    <a:moveTo>
                      <a:pt x="1350" y="5802"/>
                    </a:moveTo>
                    <a:lnTo>
                      <a:pt x="1350" y="15798"/>
                    </a:lnTo>
                    <a:lnTo>
                      <a:pt x="2700" y="15798"/>
                    </a:lnTo>
                    <a:lnTo>
                      <a:pt x="2700" y="5802"/>
                    </a:lnTo>
                    <a:close/>
                  </a:path>
                  <a:path w="21600" h="21600">
                    <a:moveTo>
                      <a:pt x="0" y="5802"/>
                    </a:moveTo>
                    <a:lnTo>
                      <a:pt x="0" y="15798"/>
                    </a:lnTo>
                    <a:lnTo>
                      <a:pt x="675" y="15798"/>
                    </a:lnTo>
                    <a:lnTo>
                      <a:pt x="675" y="580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Electricity</a:t>
                </a:r>
              </a:p>
            </p:txBody>
          </p:sp>
          <p:sp>
            <p:nvSpPr>
              <p:cNvPr id="98" name="Line 23">
                <a:extLst>
                  <a:ext uri="{FF2B5EF4-FFF2-40B4-BE49-F238E27FC236}">
                    <a16:creationId xmlns:a16="http://schemas.microsoft.com/office/drawing/2014/main" id="{4D33FCA7-DAD7-E94F-A64E-1EA83046CB18}"/>
                  </a:ext>
                </a:extLst>
              </p:cNvPr>
              <p:cNvSpPr>
                <a:spLocks noChangeShapeType="1"/>
              </p:cNvSpPr>
              <p:nvPr/>
            </p:nvSpPr>
            <p:spPr bwMode="auto">
              <a:xfrm flipH="1">
                <a:off x="4772025" y="634888"/>
                <a:ext cx="0" cy="119391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99" name="Line 24">
                <a:extLst>
                  <a:ext uri="{FF2B5EF4-FFF2-40B4-BE49-F238E27FC236}">
                    <a16:creationId xmlns:a16="http://schemas.microsoft.com/office/drawing/2014/main" id="{188FF508-4C7C-884A-A5D2-D61290938EAC}"/>
                  </a:ext>
                </a:extLst>
              </p:cNvPr>
              <p:cNvSpPr>
                <a:spLocks noChangeShapeType="1"/>
              </p:cNvSpPr>
              <p:nvPr/>
            </p:nvSpPr>
            <p:spPr bwMode="auto">
              <a:xfrm>
                <a:off x="3567458" y="887016"/>
                <a:ext cx="131914" cy="56871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100" name="Rectangle 25">
                <a:extLst>
                  <a:ext uri="{FF2B5EF4-FFF2-40B4-BE49-F238E27FC236}">
                    <a16:creationId xmlns:a16="http://schemas.microsoft.com/office/drawing/2014/main" id="{77539F82-EEDB-764D-AD89-8EC278B642AF}"/>
                  </a:ext>
                </a:extLst>
              </p:cNvPr>
              <p:cNvSpPr>
                <a:spLocks noChangeArrowheads="1"/>
              </p:cNvSpPr>
              <p:nvPr/>
            </p:nvSpPr>
            <p:spPr bwMode="auto">
              <a:xfrm>
                <a:off x="5838915" y="1485902"/>
                <a:ext cx="914400" cy="3371851"/>
              </a:xfrm>
              <a:prstGeom prst="rect">
                <a:avLst/>
              </a:prstGeom>
              <a:solidFill>
                <a:srgbClr val="B4323F">
                  <a:alpha val="52157"/>
                </a:srgbClr>
              </a:solidFill>
              <a:ln w="9525">
                <a:noFill/>
                <a:miter lim="800000"/>
                <a:headEnd/>
                <a:tailEnd/>
              </a:ln>
            </p:spPr>
            <p:txBody>
              <a:bodyPr wrap="squar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100 % Process Heat</a:t>
                </a:r>
              </a:p>
            </p:txBody>
          </p:sp>
          <p:sp>
            <p:nvSpPr>
              <p:cNvPr id="102" name="Line 27">
                <a:extLst>
                  <a:ext uri="{FF2B5EF4-FFF2-40B4-BE49-F238E27FC236}">
                    <a16:creationId xmlns:a16="http://schemas.microsoft.com/office/drawing/2014/main" id="{90A5FB3B-2E08-1A4A-9FE4-ED929A83BFB2}"/>
                  </a:ext>
                </a:extLst>
              </p:cNvPr>
              <p:cNvSpPr>
                <a:spLocks noChangeShapeType="1"/>
              </p:cNvSpPr>
              <p:nvPr/>
            </p:nvSpPr>
            <p:spPr bwMode="auto">
              <a:xfrm flipH="1">
                <a:off x="6145926" y="500493"/>
                <a:ext cx="2" cy="9552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mc:AlternateContent xmlns:mc="http://schemas.openxmlformats.org/markup-compatibility/2006" xmlns:a14="http://schemas.microsoft.com/office/drawing/2010/main">
          <mc:Choice Requires="a14">
            <p:sp>
              <p:nvSpPr>
                <p:cNvPr id="83" name="Rectangle 25">
                  <a:extLst>
                    <a:ext uri="{FF2B5EF4-FFF2-40B4-BE49-F238E27FC236}">
                      <a16:creationId xmlns:a16="http://schemas.microsoft.com/office/drawing/2014/main" id="{5648E06A-5B44-D54F-9524-63A42C16F306}"/>
                    </a:ext>
                  </a:extLst>
                </p:cNvPr>
                <p:cNvSpPr>
                  <a:spLocks noChangeArrowheads="1"/>
                </p:cNvSpPr>
                <p:nvPr/>
              </p:nvSpPr>
              <p:spPr bwMode="auto">
                <a:xfrm>
                  <a:off x="1227846" y="483839"/>
                  <a:ext cx="4703100" cy="8654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𝐸𝐷</m:t>
                        </m:r>
                        <m:r>
                          <a:rPr kumimoji="0" lang="en-GB" b="0" i="1"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𝑓𝑖</m:t>
                        </m:r>
                        <m:r>
                          <a:rPr kumimoji="0" lang="en-US" b="0" i="1" u="none" strike="noStrike" kern="0" cap="none" spc="0" normalizeH="0" baseline="-25000" noProof="0" dirty="0" err="1" smtClean="0">
                            <a:ln>
                              <a:noFill/>
                            </a:ln>
                            <a:solidFill>
                              <a:srgbClr val="1A1A1A"/>
                            </a:solidFill>
                            <a:effectLst/>
                            <a:uLnTx/>
                            <a:uFillTx/>
                            <a:latin typeface="Cambria Math" panose="02040503050406030204" pitchFamily="18" charset="0"/>
                            <a:cs typeface="Calibri" panose="020F0502020204030204" pitchFamily="34" charset="0"/>
                            <a:sym typeface="Arial"/>
                          </a:rPr>
                          <m:t>𝑛𝑎𝑙</m:t>
                        </m:r>
                        <m:r>
                          <a:rPr kumimoji="0" lang="en-US" b="0" i="1"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𝑒𝑓𝑓𝑖𝑐𝑖𝑒𝑛𝑐𝑦</m:t>
                            </m:r>
                          </m:den>
                        </m:f>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𝑚𝑎𝑟𝑘𝑒𝑡</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𝑝𝑒𝑛𝑒𝑡𝑟𝑎𝑡𝑖𝑜𝑛</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𝐸</m:t>
                        </m:r>
                        <m:sSub>
                          <m:sSubPr>
                            <m:ctrlPr>
                              <a:rPr kumimoji="0" lang="en-GB"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sSubPr>
                          <m:e>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𝐷</m:t>
                            </m:r>
                          </m:e>
                          <m:sub>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𝑢𝑠𝑒𝑓𝑢𝑙</m:t>
                            </m:r>
                          </m:sub>
                        </m:sSub>
                      </m:oMath>
                    </m:oMathPara>
                  </a14:m>
                  <a:endParaRPr kumimoji="0" lang="en-GB" i="1" u="none" strike="noStrike" kern="0" cap="none" spc="0" normalizeH="0" baseline="0" noProof="0">
                    <a:ln>
                      <a:noFill/>
                    </a:ln>
                    <a:solidFill>
                      <a:srgbClr val="1A1A1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83" name="Rectangle 25">
                  <a:extLst>
                    <a:ext uri="{FF2B5EF4-FFF2-40B4-BE49-F238E27FC236}">
                      <a16:creationId xmlns:a16="http://schemas.microsoft.com/office/drawing/2014/main" id="{5648E06A-5B44-D54F-9524-63A42C16F306}"/>
                    </a:ext>
                  </a:extLst>
                </p:cNvPr>
                <p:cNvSpPr>
                  <a:spLocks noRot="1" noChangeAspect="1" noMove="1" noResize="1" noEditPoints="1" noAdjustHandles="1" noChangeArrowheads="1" noChangeShapeType="1" noTextEdit="1"/>
                </p:cNvSpPr>
                <p:nvPr/>
              </p:nvSpPr>
              <p:spPr bwMode="auto">
                <a:xfrm>
                  <a:off x="1227846" y="483839"/>
                  <a:ext cx="4703100" cy="865409"/>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4" name="Line 24">
              <a:extLst>
                <a:ext uri="{FF2B5EF4-FFF2-40B4-BE49-F238E27FC236}">
                  <a16:creationId xmlns:a16="http://schemas.microsoft.com/office/drawing/2014/main" id="{11F446CA-87D9-E748-885B-41F1094A4FFC}"/>
                </a:ext>
              </a:extLst>
            </p:cNvPr>
            <p:cNvSpPr>
              <a:spLocks noChangeShapeType="1"/>
            </p:cNvSpPr>
            <p:nvPr/>
          </p:nvSpPr>
          <p:spPr bwMode="auto">
            <a:xfrm flipH="1">
              <a:off x="1586541" y="1259294"/>
              <a:ext cx="2034" cy="61925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sp>
        <p:nvSpPr>
          <p:cNvPr id="2" name="Title 1">
            <a:extLst>
              <a:ext uri="{FF2B5EF4-FFF2-40B4-BE49-F238E27FC236}">
                <a16:creationId xmlns:a16="http://schemas.microsoft.com/office/drawing/2014/main" id="{E88D1522-22B3-2C43-ABE2-0F59F74B10BD}"/>
              </a:ext>
            </a:extLst>
          </p:cNvPr>
          <p:cNvSpPr>
            <a:spLocks noGrp="1"/>
          </p:cNvSpPr>
          <p:nvPr>
            <p:ph type="title"/>
          </p:nvPr>
        </p:nvSpPr>
        <p:spPr/>
        <p:txBody>
          <a:bodyPr/>
          <a:lstStyle/>
          <a:p>
            <a:r>
              <a:rPr lang="en-GB">
                <a:latin typeface="Open Sans"/>
                <a:sym typeface="Bodoni SvtyTwo ITC TT-Book"/>
              </a:rPr>
              <a:t>Lecture 6.1 MAED overview</a:t>
            </a:r>
            <a:endParaRPr lang="en-GB"/>
          </a:p>
        </p:txBody>
      </p:sp>
      <p:sp>
        <p:nvSpPr>
          <p:cNvPr id="3" name="Content Placeholder 2">
            <a:extLst>
              <a:ext uri="{FF2B5EF4-FFF2-40B4-BE49-F238E27FC236}">
                <a16:creationId xmlns:a16="http://schemas.microsoft.com/office/drawing/2014/main" id="{EC028EB6-7DFD-9944-8E76-FD4C1972EBEF}"/>
              </a:ext>
            </a:extLst>
          </p:cNvPr>
          <p:cNvSpPr>
            <a:spLocks noGrp="1"/>
          </p:cNvSpPr>
          <p:nvPr>
            <p:ph idx="1"/>
          </p:nvPr>
        </p:nvSpPr>
        <p:spPr>
          <a:xfrm>
            <a:off x="871329" y="1364841"/>
            <a:ext cx="2427504" cy="4351338"/>
          </a:xfrm>
        </p:spPr>
        <p:txBody>
          <a:bodyPr/>
          <a:lstStyle/>
          <a:p>
            <a:pPr marL="0" indent="0">
              <a:buNone/>
            </a:pPr>
            <a:r>
              <a:rPr lang="en-ZA" sz="2000" b="1">
                <a:solidFill>
                  <a:schemeClr val="accent5">
                    <a:lumMod val="60000"/>
                    <a:lumOff val="40000"/>
                  </a:schemeClr>
                </a:solidFill>
              </a:rPr>
              <a:t>Energy demand</a:t>
            </a:r>
          </a:p>
          <a:p>
            <a:pPr marL="0" indent="0">
              <a:buNone/>
            </a:pPr>
            <a:endParaRPr lang="en-GB"/>
          </a:p>
        </p:txBody>
      </p:sp>
      <p:sp>
        <p:nvSpPr>
          <p:cNvPr id="24" name="Oval 23">
            <a:extLst>
              <a:ext uri="{FF2B5EF4-FFF2-40B4-BE49-F238E27FC236}">
                <a16:creationId xmlns:a16="http://schemas.microsoft.com/office/drawing/2014/main" id="{57AEBFD9-1C26-9244-AC3C-2360722722A1}"/>
              </a:ext>
            </a:extLst>
          </p:cNvPr>
          <p:cNvSpPr/>
          <p:nvPr/>
        </p:nvSpPr>
        <p:spPr>
          <a:xfrm>
            <a:off x="831426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5.mp3" descr="Track7_Lecture6_Slide5.mp3">
            <a:hlinkClick r:id="" action="ppaction://media"/>
            <a:extLst>
              <a:ext uri="{FF2B5EF4-FFF2-40B4-BE49-F238E27FC236}">
                <a16:creationId xmlns:a16="http://schemas.microsoft.com/office/drawing/2014/main" id="{D3AFF291-8A52-5044-B6D2-5B88820DD7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90243" y="648795"/>
            <a:ext cx="812800" cy="812800"/>
          </a:xfrm>
          <a:prstGeom prst="rect">
            <a:avLst/>
          </a:prstGeom>
        </p:spPr>
      </p:pic>
    </p:spTree>
    <p:extLst>
      <p:ext uri="{BB962C8B-B14F-4D97-AF65-F5344CB8AC3E}">
        <p14:creationId xmlns:p14="http://schemas.microsoft.com/office/powerpoint/2010/main" val="30622028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924ECDA-A810-F24A-8C82-5C5056EA924B}"/>
                  </a:ext>
                </a:extLst>
              </p:cNvPr>
              <p:cNvSpPr txBox="1"/>
              <p:nvPr/>
            </p:nvSpPr>
            <p:spPr>
              <a:xfrm>
                <a:off x="1559899" y="4390365"/>
                <a:ext cx="3680785" cy="923330"/>
              </a:xfrm>
              <a:prstGeom prst="rect">
                <a:avLst/>
              </a:prstGeom>
              <a:noFill/>
            </p:spPr>
            <p:txBody>
              <a:bodyPr wrap="square" rtlCol="0">
                <a:spAutoFit/>
              </a:bodyPr>
              <a:lstStyle/>
              <a:p>
                <a:pPr marL="76200" lvl="0">
                  <a:buClr>
                    <a:srgbClr val="000000"/>
                  </a:buClr>
                  <a:buSzPts val="1600"/>
                </a:pPr>
                <a:r>
                  <a:rPr lang="en-GB"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14:m>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smtClea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m:t>
                    </m:r>
                    <m:r>
                      <a:rPr lang="en-US" b="0" i="1" kern="0" smtClean="0">
                        <a:solidFill>
                          <a:srgbClr val="1A1A1A"/>
                        </a:solidFill>
                        <a:latin typeface="Cambria Math"/>
                        <a:sym typeface="Arial"/>
                      </a:rPr>
                      <m:t> </m:t>
                    </m:r>
                    <m:sSub>
                      <m:sSubPr>
                        <m:ctrlPr>
                          <a:rPr lang="en-US"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a14:m>
                <a:r>
                  <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14:m>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a14:m>
                <a:endPar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0" name="TextBox 9">
                <a:extLst>
                  <a:ext uri="{FF2B5EF4-FFF2-40B4-BE49-F238E27FC236}">
                    <a16:creationId xmlns:a16="http://schemas.microsoft.com/office/drawing/2014/main" id="{4924ECDA-A810-F24A-8C82-5C5056EA924B}"/>
                  </a:ext>
                </a:extLst>
              </p:cNvPr>
              <p:cNvSpPr txBox="1">
                <a:spLocks noRot="1" noChangeAspect="1" noMove="1" noResize="1" noEditPoints="1" noAdjustHandles="1" noChangeArrowheads="1" noChangeShapeType="1" noTextEdit="1"/>
              </p:cNvSpPr>
              <p:nvPr/>
            </p:nvSpPr>
            <p:spPr>
              <a:xfrm>
                <a:off x="1559899" y="4390365"/>
                <a:ext cx="3680785" cy="923330"/>
              </a:xfrm>
              <a:prstGeom prst="rect">
                <a:avLst/>
              </a:prstGeom>
              <a:blipFill>
                <a:blip r:embed="rId6"/>
                <a:stretch>
                  <a:fillRect/>
                </a:stretch>
              </a:blipFill>
            </p:spPr>
            <p:txBody>
              <a:bodyPr/>
              <a:lstStyle/>
              <a:p>
                <a:r>
                  <a:rPr lang="en-US">
                    <a:noFill/>
                  </a:rPr>
                  <a:t> </a:t>
                </a:r>
              </a:p>
            </p:txBody>
          </p:sp>
        </mc:Fallback>
      </mc:AlternateContent>
      <p:sp>
        <p:nvSpPr>
          <p:cNvPr id="15" name="Line 4">
            <a:extLst>
              <a:ext uri="{FF2B5EF4-FFF2-40B4-BE49-F238E27FC236}">
                <a16:creationId xmlns:a16="http://schemas.microsoft.com/office/drawing/2014/main" id="{D89684D2-1F51-7D48-B852-DE25E3B5C4DD}"/>
              </a:ext>
            </a:extLst>
          </p:cNvPr>
          <p:cNvSpPr>
            <a:spLocks noChangeShapeType="1"/>
          </p:cNvSpPr>
          <p:nvPr/>
        </p:nvSpPr>
        <p:spPr bwMode="auto">
          <a:xfrm>
            <a:off x="8133151" y="3679602"/>
            <a:ext cx="0" cy="1771650"/>
          </a:xfrm>
          <a:prstGeom prst="line">
            <a:avLst/>
          </a:prstGeom>
          <a:noFill/>
          <a:ln w="28575">
            <a:solidFill>
              <a:schemeClr val="accent5"/>
            </a:solidFill>
            <a:round/>
            <a:headEnd type="arrow" w="med" len="me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6" name="Line 5">
            <a:extLst>
              <a:ext uri="{FF2B5EF4-FFF2-40B4-BE49-F238E27FC236}">
                <a16:creationId xmlns:a16="http://schemas.microsoft.com/office/drawing/2014/main" id="{F5F19E72-5B6A-EE4F-9779-E92EA9D36A69}"/>
              </a:ext>
            </a:extLst>
          </p:cNvPr>
          <p:cNvSpPr>
            <a:spLocks noChangeShapeType="1"/>
          </p:cNvSpPr>
          <p:nvPr/>
        </p:nvSpPr>
        <p:spPr bwMode="auto">
          <a:xfrm>
            <a:off x="8133151" y="5451252"/>
            <a:ext cx="3257550" cy="0"/>
          </a:xfrm>
          <a:prstGeom prst="line">
            <a:avLst/>
          </a:prstGeom>
          <a:noFill/>
          <a:ln w="28575">
            <a:solidFill>
              <a:schemeClr val="accent5"/>
            </a:solidFill>
            <a:round/>
            <a:headEnd/>
            <a:tailEnd type="arrow" w="med" len="me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7" name="Line 6">
            <a:extLst>
              <a:ext uri="{FF2B5EF4-FFF2-40B4-BE49-F238E27FC236}">
                <a16:creationId xmlns:a16="http://schemas.microsoft.com/office/drawing/2014/main" id="{C2AE51B2-C8E3-B441-9042-8812038D470F}"/>
              </a:ext>
            </a:extLst>
          </p:cNvPr>
          <p:cNvSpPr>
            <a:spLocks noChangeShapeType="1"/>
          </p:cNvSpPr>
          <p:nvPr/>
        </p:nvSpPr>
        <p:spPr bwMode="auto">
          <a:xfrm>
            <a:off x="8133151" y="4479702"/>
            <a:ext cx="3143250" cy="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8" name="Freeform 7">
            <a:extLst>
              <a:ext uri="{FF2B5EF4-FFF2-40B4-BE49-F238E27FC236}">
                <a16:creationId xmlns:a16="http://schemas.microsoft.com/office/drawing/2014/main" id="{D17FE6A8-63D3-DB49-800D-B686EBE5AD7B}"/>
              </a:ext>
            </a:extLst>
          </p:cNvPr>
          <p:cNvSpPr>
            <a:spLocks/>
          </p:cNvSpPr>
          <p:nvPr/>
        </p:nvSpPr>
        <p:spPr bwMode="auto">
          <a:xfrm>
            <a:off x="8133151" y="4079652"/>
            <a:ext cx="2942035" cy="626269"/>
          </a:xfrm>
          <a:custGeom>
            <a:avLst/>
            <a:gdLst>
              <a:gd name="T0" fmla="*/ 0 w 2471"/>
              <a:gd name="T1" fmla="*/ 861893434 h 526"/>
              <a:gd name="T2" fmla="*/ 209173806 w 2471"/>
              <a:gd name="T3" fmla="*/ 798888565 h 526"/>
              <a:gd name="T4" fmla="*/ 335181584 w 2471"/>
              <a:gd name="T5" fmla="*/ 758566084 h 526"/>
              <a:gd name="T6" fmla="*/ 587195654 w 2471"/>
              <a:gd name="T7" fmla="*/ 567034298 h 526"/>
              <a:gd name="T8" fmla="*/ 652721286 w 2471"/>
              <a:gd name="T9" fmla="*/ 526711816 h 526"/>
              <a:gd name="T10" fmla="*/ 819051554 w 2471"/>
              <a:gd name="T11" fmla="*/ 378023361 h 526"/>
              <a:gd name="T12" fmla="*/ 882054848 w 2471"/>
              <a:gd name="T13" fmla="*/ 337700880 h 526"/>
              <a:gd name="T14" fmla="*/ 1050906065 w 2471"/>
              <a:gd name="T15" fmla="*/ 211693126 h 526"/>
              <a:gd name="T16" fmla="*/ 1514614691 w 2471"/>
              <a:gd name="T17" fmla="*/ 0 h 526"/>
              <a:gd name="T18" fmla="*/ 2147483647 w 2471"/>
              <a:gd name="T19" fmla="*/ 20161247 h 526"/>
              <a:gd name="T20" fmla="*/ 2147483647 w 2471"/>
              <a:gd name="T21" fmla="*/ 83164349 h 526"/>
              <a:gd name="T22" fmla="*/ 2147483647 w 2471"/>
              <a:gd name="T23" fmla="*/ 378023361 h 526"/>
              <a:gd name="T24" fmla="*/ 2147483647 w 2471"/>
              <a:gd name="T25" fmla="*/ 504031214 h 526"/>
              <a:gd name="T26" fmla="*/ 2147483647 w 2471"/>
              <a:gd name="T27" fmla="*/ 652721158 h 526"/>
              <a:gd name="T28" fmla="*/ 2147483647 w 2471"/>
              <a:gd name="T29" fmla="*/ 821570755 h 526"/>
              <a:gd name="T30" fmla="*/ 2147483647 w 2471"/>
              <a:gd name="T31" fmla="*/ 1199594215 h 526"/>
              <a:gd name="T32" fmla="*/ 2147483647 w 2471"/>
              <a:gd name="T33" fmla="*/ 1282758539 h 526"/>
              <a:gd name="T34" fmla="*/ 2147483647 w 2471"/>
              <a:gd name="T35" fmla="*/ 1305440728 h 526"/>
              <a:gd name="T36" fmla="*/ 2147483647 w 2471"/>
              <a:gd name="T37" fmla="*/ 1325601969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71"/>
              <a:gd name="T58" fmla="*/ 0 h 526"/>
              <a:gd name="T59" fmla="*/ 2471 w 2471"/>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71" h="526">
                <a:moveTo>
                  <a:pt x="0" y="342"/>
                </a:moveTo>
                <a:cubicBezTo>
                  <a:pt x="28" y="333"/>
                  <a:pt x="55" y="326"/>
                  <a:pt x="83" y="317"/>
                </a:cubicBezTo>
                <a:cubicBezTo>
                  <a:pt x="100" y="311"/>
                  <a:pt x="133" y="301"/>
                  <a:pt x="133" y="301"/>
                </a:cubicBezTo>
                <a:cubicBezTo>
                  <a:pt x="168" y="277"/>
                  <a:pt x="196" y="249"/>
                  <a:pt x="233" y="225"/>
                </a:cubicBezTo>
                <a:cubicBezTo>
                  <a:pt x="242" y="219"/>
                  <a:pt x="259" y="209"/>
                  <a:pt x="259" y="209"/>
                </a:cubicBezTo>
                <a:cubicBezTo>
                  <a:pt x="285" y="168"/>
                  <a:pt x="268" y="188"/>
                  <a:pt x="325" y="150"/>
                </a:cubicBezTo>
                <a:cubicBezTo>
                  <a:pt x="333" y="145"/>
                  <a:pt x="350" y="134"/>
                  <a:pt x="350" y="134"/>
                </a:cubicBezTo>
                <a:cubicBezTo>
                  <a:pt x="370" y="105"/>
                  <a:pt x="384" y="95"/>
                  <a:pt x="417" y="84"/>
                </a:cubicBezTo>
                <a:cubicBezTo>
                  <a:pt x="483" y="39"/>
                  <a:pt x="524" y="18"/>
                  <a:pt x="601" y="0"/>
                </a:cubicBezTo>
                <a:cubicBezTo>
                  <a:pt x="718" y="3"/>
                  <a:pt x="834" y="3"/>
                  <a:pt x="951" y="8"/>
                </a:cubicBezTo>
                <a:cubicBezTo>
                  <a:pt x="980" y="9"/>
                  <a:pt x="1035" y="33"/>
                  <a:pt x="1035" y="33"/>
                </a:cubicBezTo>
                <a:cubicBezTo>
                  <a:pt x="1093" y="72"/>
                  <a:pt x="1151" y="111"/>
                  <a:pt x="1210" y="150"/>
                </a:cubicBezTo>
                <a:cubicBezTo>
                  <a:pt x="1237" y="168"/>
                  <a:pt x="1254" y="190"/>
                  <a:pt x="1285" y="200"/>
                </a:cubicBezTo>
                <a:cubicBezTo>
                  <a:pt x="1320" y="224"/>
                  <a:pt x="1346" y="247"/>
                  <a:pt x="1385" y="259"/>
                </a:cubicBezTo>
                <a:cubicBezTo>
                  <a:pt x="1439" y="294"/>
                  <a:pt x="1504" y="298"/>
                  <a:pt x="1561" y="326"/>
                </a:cubicBezTo>
                <a:cubicBezTo>
                  <a:pt x="1719" y="405"/>
                  <a:pt x="1905" y="444"/>
                  <a:pt x="2078" y="476"/>
                </a:cubicBezTo>
                <a:cubicBezTo>
                  <a:pt x="2168" y="493"/>
                  <a:pt x="2264" y="498"/>
                  <a:pt x="2354" y="509"/>
                </a:cubicBezTo>
                <a:cubicBezTo>
                  <a:pt x="2379" y="512"/>
                  <a:pt x="2404" y="514"/>
                  <a:pt x="2429" y="518"/>
                </a:cubicBezTo>
                <a:cubicBezTo>
                  <a:pt x="2443" y="520"/>
                  <a:pt x="2471" y="526"/>
                  <a:pt x="2471" y="526"/>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9" name="Freeform 8">
            <a:extLst>
              <a:ext uri="{FF2B5EF4-FFF2-40B4-BE49-F238E27FC236}">
                <a16:creationId xmlns:a16="http://schemas.microsoft.com/office/drawing/2014/main" id="{C129A312-D0AA-454E-9E48-A20D9F58D9B9}"/>
              </a:ext>
            </a:extLst>
          </p:cNvPr>
          <p:cNvSpPr>
            <a:spLocks/>
          </p:cNvSpPr>
          <p:nvPr/>
        </p:nvSpPr>
        <p:spPr bwMode="auto">
          <a:xfrm>
            <a:off x="8133151" y="4479702"/>
            <a:ext cx="2862263" cy="377429"/>
          </a:xfrm>
          <a:custGeom>
            <a:avLst/>
            <a:gdLst>
              <a:gd name="T0" fmla="*/ 0 w 2404"/>
              <a:gd name="T1" fmla="*/ 0 h 317"/>
              <a:gd name="T2" fmla="*/ 1683464485 w 2404"/>
              <a:gd name="T3" fmla="*/ 272177140 h 317"/>
              <a:gd name="T4" fmla="*/ 2147483647 w 2404"/>
              <a:gd name="T5" fmla="*/ 398185029 h 317"/>
              <a:gd name="T6" fmla="*/ 2147483647 w 2404"/>
              <a:gd name="T7" fmla="*/ 756047533 h 317"/>
              <a:gd name="T8" fmla="*/ 0 60000 65536"/>
              <a:gd name="T9" fmla="*/ 0 60000 65536"/>
              <a:gd name="T10" fmla="*/ 0 60000 65536"/>
              <a:gd name="T11" fmla="*/ 0 60000 65536"/>
              <a:gd name="T12" fmla="*/ 0 w 2404"/>
              <a:gd name="T13" fmla="*/ 0 h 317"/>
              <a:gd name="T14" fmla="*/ 2404 w 2404"/>
              <a:gd name="T15" fmla="*/ 317 h 317"/>
            </a:gdLst>
            <a:ahLst/>
            <a:cxnLst>
              <a:cxn ang="T8">
                <a:pos x="T0" y="T1"/>
              </a:cxn>
              <a:cxn ang="T9">
                <a:pos x="T2" y="T3"/>
              </a:cxn>
              <a:cxn ang="T10">
                <a:pos x="T4" y="T5"/>
              </a:cxn>
              <a:cxn ang="T11">
                <a:pos x="T6" y="T7"/>
              </a:cxn>
            </a:cxnLst>
            <a:rect l="T12" t="T13" r="T14" b="T15"/>
            <a:pathLst>
              <a:path w="2404" h="317">
                <a:moveTo>
                  <a:pt x="0" y="0"/>
                </a:moveTo>
                <a:cubicBezTo>
                  <a:pt x="213" y="68"/>
                  <a:pt x="447" y="78"/>
                  <a:pt x="668" y="108"/>
                </a:cubicBezTo>
                <a:cubicBezTo>
                  <a:pt x="751" y="119"/>
                  <a:pt x="827" y="148"/>
                  <a:pt x="910" y="158"/>
                </a:cubicBezTo>
                <a:cubicBezTo>
                  <a:pt x="1351" y="317"/>
                  <a:pt x="1960" y="300"/>
                  <a:pt x="2404" y="300"/>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0" name="Freeform 9">
            <a:extLst>
              <a:ext uri="{FF2B5EF4-FFF2-40B4-BE49-F238E27FC236}">
                <a16:creationId xmlns:a16="http://schemas.microsoft.com/office/drawing/2014/main" id="{3D9A549E-695C-3342-BC52-E436F3A83BBC}"/>
              </a:ext>
            </a:extLst>
          </p:cNvPr>
          <p:cNvSpPr>
            <a:spLocks/>
          </p:cNvSpPr>
          <p:nvPr/>
        </p:nvSpPr>
        <p:spPr bwMode="auto">
          <a:xfrm>
            <a:off x="8133151" y="4136802"/>
            <a:ext cx="2702719" cy="342900"/>
          </a:xfrm>
          <a:custGeom>
            <a:avLst/>
            <a:gdLst>
              <a:gd name="T0" fmla="*/ 83165939 w 2270"/>
              <a:gd name="T1" fmla="*/ 778728969 h 312"/>
              <a:gd name="T2" fmla="*/ 987901222 w 2270"/>
              <a:gd name="T3" fmla="*/ 738406485 h 312"/>
              <a:gd name="T4" fmla="*/ 1746467530 w 2270"/>
              <a:gd name="T5" fmla="*/ 632558376 h 312"/>
              <a:gd name="T6" fmla="*/ 2038805529 w 2270"/>
              <a:gd name="T7" fmla="*/ 549394046 h 312"/>
              <a:gd name="T8" fmla="*/ 2147483647 w 2270"/>
              <a:gd name="T9" fmla="*/ 211693141 h 312"/>
              <a:gd name="T10" fmla="*/ 2147483647 w 2270"/>
              <a:gd name="T11" fmla="*/ 105846571 h 312"/>
              <a:gd name="T12" fmla="*/ 2147483647 w 2270"/>
              <a:gd name="T13" fmla="*/ 0 h 312"/>
              <a:gd name="T14" fmla="*/ 2147483647 w 2270"/>
              <a:gd name="T15" fmla="*/ 42843446 h 312"/>
              <a:gd name="T16" fmla="*/ 0 60000 65536"/>
              <a:gd name="T17" fmla="*/ 0 60000 65536"/>
              <a:gd name="T18" fmla="*/ 0 60000 65536"/>
              <a:gd name="T19" fmla="*/ 0 60000 65536"/>
              <a:gd name="T20" fmla="*/ 0 60000 65536"/>
              <a:gd name="T21" fmla="*/ 0 60000 65536"/>
              <a:gd name="T22" fmla="*/ 0 60000 65536"/>
              <a:gd name="T23" fmla="*/ 0 60000 65536"/>
              <a:gd name="T24" fmla="*/ 0 w 2270"/>
              <a:gd name="T25" fmla="*/ 0 h 312"/>
              <a:gd name="T26" fmla="*/ 2270 w 2270"/>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0" h="312">
                <a:moveTo>
                  <a:pt x="33" y="309"/>
                </a:moveTo>
                <a:cubicBezTo>
                  <a:pt x="196" y="283"/>
                  <a:pt x="0" y="312"/>
                  <a:pt x="392" y="293"/>
                </a:cubicBezTo>
                <a:cubicBezTo>
                  <a:pt x="490" y="288"/>
                  <a:pt x="596" y="268"/>
                  <a:pt x="693" y="251"/>
                </a:cubicBezTo>
                <a:cubicBezTo>
                  <a:pt x="733" y="244"/>
                  <a:pt x="770" y="227"/>
                  <a:pt x="809" y="218"/>
                </a:cubicBezTo>
                <a:cubicBezTo>
                  <a:pt x="978" y="180"/>
                  <a:pt x="1143" y="130"/>
                  <a:pt x="1310" y="84"/>
                </a:cubicBezTo>
                <a:cubicBezTo>
                  <a:pt x="1359" y="70"/>
                  <a:pt x="1411" y="51"/>
                  <a:pt x="1461" y="42"/>
                </a:cubicBezTo>
                <a:cubicBezTo>
                  <a:pt x="1576" y="20"/>
                  <a:pt x="1695" y="18"/>
                  <a:pt x="1811" y="0"/>
                </a:cubicBezTo>
                <a:cubicBezTo>
                  <a:pt x="1945" y="3"/>
                  <a:pt x="2122" y="17"/>
                  <a:pt x="2270" y="17"/>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1" name="Text Box 10">
            <a:extLst>
              <a:ext uri="{FF2B5EF4-FFF2-40B4-BE49-F238E27FC236}">
                <a16:creationId xmlns:a16="http://schemas.microsoft.com/office/drawing/2014/main" id="{9D225F4B-4612-6C4B-92C2-D4E657867DB6}"/>
              </a:ext>
            </a:extLst>
          </p:cNvPr>
          <p:cNvSpPr txBox="1">
            <a:spLocks noChangeArrowheads="1"/>
          </p:cNvSpPr>
          <p:nvPr/>
        </p:nvSpPr>
        <p:spPr bwMode="auto">
          <a:xfrm>
            <a:off x="7847401" y="4308252"/>
            <a:ext cx="3429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22" name="Text Box 11">
            <a:extLst>
              <a:ext uri="{FF2B5EF4-FFF2-40B4-BE49-F238E27FC236}">
                <a16:creationId xmlns:a16="http://schemas.microsoft.com/office/drawing/2014/main" id="{1080D370-F000-0F4E-8196-704647E717C2}"/>
              </a:ext>
            </a:extLst>
          </p:cNvPr>
          <p:cNvSpPr txBox="1">
            <a:spLocks noChangeArrowheads="1"/>
          </p:cNvSpPr>
          <p:nvPr/>
        </p:nvSpPr>
        <p:spPr bwMode="auto">
          <a:xfrm>
            <a:off x="7800231"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2000</a:t>
            </a:r>
          </a:p>
        </p:txBody>
      </p:sp>
      <p:sp>
        <p:nvSpPr>
          <p:cNvPr id="23" name="Text Box 12">
            <a:extLst>
              <a:ext uri="{FF2B5EF4-FFF2-40B4-BE49-F238E27FC236}">
                <a16:creationId xmlns:a16="http://schemas.microsoft.com/office/drawing/2014/main" id="{87985481-34B4-0341-A2F4-C61074FC407B}"/>
              </a:ext>
            </a:extLst>
          </p:cNvPr>
          <p:cNvSpPr txBox="1">
            <a:spLocks noChangeArrowheads="1"/>
          </p:cNvSpPr>
          <p:nvPr/>
        </p:nvSpPr>
        <p:spPr bwMode="auto">
          <a:xfrm>
            <a:off x="10375609"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2030</a:t>
            </a:r>
          </a:p>
        </p:txBody>
      </p:sp>
      <p:sp>
        <p:nvSpPr>
          <p:cNvPr id="24" name="Line 13">
            <a:extLst>
              <a:ext uri="{FF2B5EF4-FFF2-40B4-BE49-F238E27FC236}">
                <a16:creationId xmlns:a16="http://schemas.microsoft.com/office/drawing/2014/main" id="{F7DBC2EC-0024-7848-B825-A479E421BC74}"/>
              </a:ext>
            </a:extLst>
          </p:cNvPr>
          <p:cNvSpPr>
            <a:spLocks noChangeShapeType="1"/>
          </p:cNvSpPr>
          <p:nvPr/>
        </p:nvSpPr>
        <p:spPr bwMode="auto">
          <a:xfrm flipV="1">
            <a:off x="10704901" y="3736752"/>
            <a:ext cx="0" cy="171450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5" name="Text Box 14">
            <a:extLst>
              <a:ext uri="{FF2B5EF4-FFF2-40B4-BE49-F238E27FC236}">
                <a16:creationId xmlns:a16="http://schemas.microsoft.com/office/drawing/2014/main" id="{688C603F-A4B7-1949-BE5B-293A295FDACC}"/>
              </a:ext>
            </a:extLst>
          </p:cNvPr>
          <p:cNvSpPr txBox="1">
            <a:spLocks noChangeArrowheads="1"/>
          </p:cNvSpPr>
          <p:nvPr/>
        </p:nvSpPr>
        <p:spPr bwMode="auto">
          <a:xfrm>
            <a:off x="7691472" y="2505301"/>
            <a:ext cx="1069618"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 per dwelling</a:t>
            </a:r>
          </a:p>
        </p:txBody>
      </p:sp>
      <p:sp>
        <p:nvSpPr>
          <p:cNvPr id="26" name="Text Box 15">
            <a:extLst>
              <a:ext uri="{FF2B5EF4-FFF2-40B4-BE49-F238E27FC236}">
                <a16:creationId xmlns:a16="http://schemas.microsoft.com/office/drawing/2014/main" id="{7FCE143A-8526-3C4E-9A95-166C786E638F}"/>
              </a:ext>
            </a:extLst>
          </p:cNvPr>
          <p:cNvSpPr txBox="1">
            <a:spLocks noChangeArrowheads="1"/>
          </p:cNvSpPr>
          <p:nvPr/>
        </p:nvSpPr>
        <p:spPr bwMode="auto">
          <a:xfrm>
            <a:off x="8539804" y="5121077"/>
            <a:ext cx="177165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Fuel per 100 km</a:t>
            </a:r>
          </a:p>
        </p:txBody>
      </p:sp>
      <p:sp>
        <p:nvSpPr>
          <p:cNvPr id="27" name="Text Box 16">
            <a:extLst>
              <a:ext uri="{FF2B5EF4-FFF2-40B4-BE49-F238E27FC236}">
                <a16:creationId xmlns:a16="http://schemas.microsoft.com/office/drawing/2014/main" id="{66DAA31E-03A7-7743-9D71-BDBB75E5F17A}"/>
              </a:ext>
            </a:extLst>
          </p:cNvPr>
          <p:cNvSpPr txBox="1">
            <a:spLocks noChangeArrowheads="1"/>
          </p:cNvSpPr>
          <p:nvPr/>
        </p:nvSpPr>
        <p:spPr bwMode="auto">
          <a:xfrm>
            <a:off x="9484510" y="2854799"/>
            <a:ext cx="1428750"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 per VA in Agriculture</a:t>
            </a:r>
          </a:p>
        </p:txBody>
      </p:sp>
      <p:sp>
        <p:nvSpPr>
          <p:cNvPr id="28" name="AutoShape 17">
            <a:extLst>
              <a:ext uri="{FF2B5EF4-FFF2-40B4-BE49-F238E27FC236}">
                <a16:creationId xmlns:a16="http://schemas.microsoft.com/office/drawing/2014/main" id="{BE3E1472-CE9A-ED43-9E90-A6CF22E35043}"/>
              </a:ext>
            </a:extLst>
          </p:cNvPr>
          <p:cNvSpPr>
            <a:spLocks noChangeArrowheads="1"/>
          </p:cNvSpPr>
          <p:nvPr/>
        </p:nvSpPr>
        <p:spPr bwMode="auto">
          <a:xfrm rot="4630323">
            <a:off x="7954930" y="3671119"/>
            <a:ext cx="857250" cy="127397"/>
          </a:xfrm>
          <a:prstGeom prst="rightArrow">
            <a:avLst>
              <a:gd name="adj1" fmla="val 50000"/>
              <a:gd name="adj2" fmla="val 168225"/>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9" name="AutoShape 18">
            <a:extLst>
              <a:ext uri="{FF2B5EF4-FFF2-40B4-BE49-F238E27FC236}">
                <a16:creationId xmlns:a16="http://schemas.microsoft.com/office/drawing/2014/main" id="{356AA391-1836-484B-9BF2-8BD84F6B80A6}"/>
              </a:ext>
            </a:extLst>
          </p:cNvPr>
          <p:cNvSpPr>
            <a:spLocks noChangeArrowheads="1"/>
          </p:cNvSpPr>
          <p:nvPr/>
        </p:nvSpPr>
        <p:spPr bwMode="auto">
          <a:xfrm rot="4630323">
            <a:off x="10047721" y="3896998"/>
            <a:ext cx="455033" cy="100805"/>
          </a:xfrm>
          <a:prstGeom prst="rightArrow">
            <a:avLst>
              <a:gd name="adj1" fmla="val 50000"/>
              <a:gd name="adj2" fmla="val 119060"/>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0" name="AutoShape 19">
            <a:extLst>
              <a:ext uri="{FF2B5EF4-FFF2-40B4-BE49-F238E27FC236}">
                <a16:creationId xmlns:a16="http://schemas.microsoft.com/office/drawing/2014/main" id="{9510B5A5-572A-054D-8ED6-BA61F42C7DC0}"/>
              </a:ext>
            </a:extLst>
          </p:cNvPr>
          <p:cNvSpPr>
            <a:spLocks noChangeArrowheads="1"/>
          </p:cNvSpPr>
          <p:nvPr/>
        </p:nvSpPr>
        <p:spPr bwMode="auto">
          <a:xfrm rot="-8009766">
            <a:off x="8935632" y="4820221"/>
            <a:ext cx="572691" cy="120254"/>
          </a:xfrm>
          <a:prstGeom prst="rightArrow">
            <a:avLst>
              <a:gd name="adj1" fmla="val 50000"/>
              <a:gd name="adj2" fmla="val 119059"/>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348EE8A-BD0A-FE47-86DF-D37AE755F29F}"/>
                  </a:ext>
                </a:extLst>
              </p:cNvPr>
              <p:cNvSpPr txBox="1"/>
              <p:nvPr/>
            </p:nvSpPr>
            <p:spPr>
              <a:xfrm>
                <a:off x="865568" y="5442520"/>
                <a:ext cx="4357540" cy="661335"/>
              </a:xfrm>
              <a:prstGeom prst="rect">
                <a:avLst/>
              </a:prstGeom>
              <a:noFill/>
            </p:spPr>
            <p:txBody>
              <a:bodyPr wrap="none" rtlCol="0">
                <a:spAutoFit/>
              </a:bodyPr>
              <a:lstStyle/>
              <a:p>
                <a:pPr algn="ctr"/>
                <a14:m>
                  <m:oMathPara xmlns:m="http://schemas.openxmlformats.org/officeDocument/2006/math">
                    <m:oMathParaPr>
                      <m:jc m:val="left"/>
                    </m:oMathParaPr>
                    <m:oMath xmlns:m="http://schemas.openxmlformats.org/officeDocument/2006/math">
                      <m:f>
                        <m:fPr>
                          <m:ctrlPr>
                            <a:rPr lang="en-GB" i="1" kern="0">
                              <a:solidFill>
                                <a:schemeClr val="accent3"/>
                              </a:solidFill>
                              <a:latin typeface="Cambria Math" panose="02040503050406030204" pitchFamily="18" charset="0"/>
                              <a:sym typeface="Arial"/>
                            </a:rPr>
                          </m:ctrlPr>
                        </m:fPr>
                        <m:num>
                          <m:r>
                            <a:rPr lang="en-US" kern="0">
                              <a:solidFill>
                                <a:schemeClr val="accent3"/>
                              </a:solidFill>
                              <a:latin typeface="Cambria Math"/>
                              <a:sym typeface="Arial"/>
                            </a:rPr>
                            <m:t>𝐸𝑛𝑒𝑟𝑔𝑦</m:t>
                          </m:r>
                          <m:r>
                            <a:rPr lang="en-US" kern="0">
                              <a:solidFill>
                                <a:schemeClr val="accent3"/>
                              </a:solidFill>
                              <a:latin typeface="Cambria Math"/>
                              <a:sym typeface="Arial"/>
                            </a:rPr>
                            <m:t> </m:t>
                          </m:r>
                          <m:r>
                            <a:rPr lang="en-US" kern="0">
                              <a:solidFill>
                                <a:schemeClr val="accent3"/>
                              </a:solidFill>
                              <a:latin typeface="Cambria Math"/>
                              <a:sym typeface="Arial"/>
                            </a:rPr>
                            <m:t>𝐶𝑜𝑛𝑠𝑢𝑚𝑝</m:t>
                          </m:r>
                          <m:r>
                            <a:rPr lang="en-US" kern="0">
                              <a:solidFill>
                                <a:schemeClr val="accent3"/>
                              </a:solidFill>
                              <a:latin typeface="Cambria Math"/>
                              <a:sym typeface="Arial"/>
                            </a:rPr>
                            <m:t>.</m:t>
                          </m:r>
                          <m:r>
                            <a:rPr lang="en-US" kern="0">
                              <a:solidFill>
                                <a:schemeClr val="accent3"/>
                              </a:solidFill>
                              <a:latin typeface="Cambria Math"/>
                              <a:sym typeface="Arial"/>
                            </a:rPr>
                            <m:t>𝑖𝑛</m:t>
                          </m:r>
                          <m:r>
                            <a:rPr lang="en-US" kern="0">
                              <a:solidFill>
                                <a:schemeClr val="accent3"/>
                              </a:solidFill>
                              <a:latin typeface="Cambria Math"/>
                              <a:sym typeface="Arial"/>
                            </a:rPr>
                            <m:t> </m:t>
                          </m:r>
                          <m:r>
                            <a:rPr lang="en-US" kern="0">
                              <a:solidFill>
                                <a:schemeClr val="accent3"/>
                              </a:solidFill>
                              <a:latin typeface="Cambria Math"/>
                              <a:sym typeface="Arial"/>
                            </a:rPr>
                            <m:t>𝑦𝑒𝑎𝑟</m:t>
                          </m:r>
                          <m:r>
                            <a:rPr lang="en-US" kern="0">
                              <a:solidFill>
                                <a:schemeClr val="accent3"/>
                              </a:solidFill>
                              <a:latin typeface="Cambria Math"/>
                              <a:sym typeface="Arial"/>
                            </a:rPr>
                            <m:t> </m:t>
                          </m:r>
                          <m:r>
                            <a:rPr lang="en-US" kern="0">
                              <a:solidFill>
                                <a:schemeClr val="accent3"/>
                              </a:solidFill>
                              <a:latin typeface="Cambria Math"/>
                              <a:sym typeface="Arial"/>
                            </a:rPr>
                            <m:t>𝑡</m:t>
                          </m:r>
                        </m:num>
                        <m:den>
                          <m:r>
                            <a:rPr lang="en-US" kern="0">
                              <a:solidFill>
                                <a:schemeClr val="accent3"/>
                              </a:solidFill>
                              <a:latin typeface="Cambria Math"/>
                              <a:sym typeface="Arial"/>
                            </a:rPr>
                            <m:t>𝑈𝑛𝑖𝑡</m:t>
                          </m:r>
                          <m:r>
                            <a:rPr lang="en-US" kern="0">
                              <a:solidFill>
                                <a:schemeClr val="accent3"/>
                              </a:solidFill>
                              <a:latin typeface="Cambria Math"/>
                              <a:sym typeface="Arial"/>
                            </a:rPr>
                            <m:t> </m:t>
                          </m:r>
                          <m:r>
                            <a:rPr lang="en-US" kern="0">
                              <a:solidFill>
                                <a:schemeClr val="accent3"/>
                              </a:solidFill>
                              <a:latin typeface="Cambria Math"/>
                              <a:sym typeface="Arial"/>
                            </a:rPr>
                            <m:t>𝑜𝑓</m:t>
                          </m:r>
                          <m:r>
                            <a:rPr lang="en-US" kern="0">
                              <a:solidFill>
                                <a:schemeClr val="accent3"/>
                              </a:solidFill>
                              <a:latin typeface="Cambria Math"/>
                              <a:sym typeface="Arial"/>
                            </a:rPr>
                            <m:t> </m:t>
                          </m:r>
                          <m:r>
                            <a:rPr lang="en-US" kern="0">
                              <a:solidFill>
                                <a:schemeClr val="accent3"/>
                              </a:solidFill>
                              <a:latin typeface="Cambria Math"/>
                              <a:sym typeface="Arial"/>
                            </a:rPr>
                            <m:t>𝑑𝑟𝑖𝑣𝑖𝑛𝑔</m:t>
                          </m:r>
                          <m:r>
                            <a:rPr lang="en-US" kern="0">
                              <a:solidFill>
                                <a:schemeClr val="accent3"/>
                              </a:solidFill>
                              <a:latin typeface="Cambria Math"/>
                              <a:sym typeface="Arial"/>
                            </a:rPr>
                            <m:t> </m:t>
                          </m:r>
                          <m:r>
                            <a:rPr lang="en-US" kern="0">
                              <a:solidFill>
                                <a:schemeClr val="accent3"/>
                              </a:solidFill>
                              <a:latin typeface="Cambria Math"/>
                              <a:sym typeface="Arial"/>
                            </a:rPr>
                            <m:t>𝑝𝑎𝑟𝑎𝑚</m:t>
                          </m:r>
                          <m:r>
                            <a:rPr lang="en-US" kern="0">
                              <a:solidFill>
                                <a:schemeClr val="accent3"/>
                              </a:solidFill>
                              <a:latin typeface="Cambria Math"/>
                              <a:sym typeface="Arial"/>
                            </a:rPr>
                            <m:t>. </m:t>
                          </m:r>
                          <m:r>
                            <a:rPr lang="en-US" kern="0">
                              <a:solidFill>
                                <a:schemeClr val="accent3"/>
                              </a:solidFill>
                              <a:latin typeface="Cambria Math"/>
                              <a:sym typeface="Arial"/>
                            </a:rPr>
                            <m:t>𝑖𝑛</m:t>
                          </m:r>
                          <m:r>
                            <a:rPr lang="en-US" kern="0">
                              <a:solidFill>
                                <a:schemeClr val="accent3"/>
                              </a:solidFill>
                              <a:latin typeface="Cambria Math"/>
                              <a:sym typeface="Arial"/>
                            </a:rPr>
                            <m:t> </m:t>
                          </m:r>
                          <m:r>
                            <a:rPr lang="en-US" kern="0">
                              <a:solidFill>
                                <a:schemeClr val="accent3"/>
                              </a:solidFill>
                              <a:latin typeface="Cambria Math"/>
                              <a:sym typeface="Arial"/>
                            </a:rPr>
                            <m:t>𝑦𝑒𝑎𝑟</m:t>
                          </m:r>
                          <m:r>
                            <a:rPr lang="en-US" kern="0">
                              <a:solidFill>
                                <a:schemeClr val="accent3"/>
                              </a:solidFill>
                              <a:latin typeface="Cambria Math"/>
                              <a:sym typeface="Arial"/>
                            </a:rPr>
                            <m:t> </m:t>
                          </m:r>
                          <m:r>
                            <a:rPr lang="en-US" kern="0">
                              <a:solidFill>
                                <a:schemeClr val="accent3"/>
                              </a:solidFill>
                              <a:latin typeface="Cambria Math"/>
                              <a:sym typeface="Arial"/>
                            </a:rPr>
                            <m:t>𝑡</m:t>
                          </m:r>
                        </m:den>
                      </m:f>
                      <m:sSub>
                        <m:sSubPr>
                          <m:ctrlPr>
                            <a:rPr lang="en-GB" i="1" kern="0">
                              <a:solidFill>
                                <a:schemeClr val="accent3"/>
                              </a:solidFill>
                              <a:latin typeface="Cambria Math" panose="02040503050406030204" pitchFamily="18" charset="0"/>
                              <a:sym typeface="Arial"/>
                            </a:rPr>
                          </m:ctrlPr>
                        </m:sSubPr>
                        <m:e>
                          <m:r>
                            <a:rPr lang="en-US" kern="0">
                              <a:solidFill>
                                <a:schemeClr val="accent3"/>
                              </a:solidFill>
                              <a:latin typeface="Cambria Math"/>
                              <a:sym typeface="Arial"/>
                            </a:rPr>
                            <m:t>=</m:t>
                          </m:r>
                          <m:r>
                            <a:rPr lang="en-US" kern="0">
                              <a:solidFill>
                                <a:schemeClr val="accent3"/>
                              </a:solidFill>
                              <a:latin typeface="Cambria Math"/>
                              <a:sym typeface="Arial"/>
                            </a:rPr>
                            <m:t>𝑆𝐸𝐶</m:t>
                          </m:r>
                        </m:e>
                        <m:sub>
                          <m:r>
                            <a:rPr lang="en-US" kern="0">
                              <a:solidFill>
                                <a:schemeClr val="accent3"/>
                              </a:solidFill>
                              <a:latin typeface="Cambria Math"/>
                              <a:sym typeface="Arial"/>
                            </a:rPr>
                            <m:t>𝑡</m:t>
                          </m:r>
                        </m:sub>
                      </m:sSub>
                    </m:oMath>
                  </m:oMathPara>
                </a14:m>
                <a:endParaRPr lang="en-GB">
                  <a:latin typeface="Open Sans" panose="020B0606030504020204" pitchFamily="34" charset="0"/>
                </a:endParaRPr>
              </a:p>
            </p:txBody>
          </p:sp>
        </mc:Choice>
        <mc:Fallback xmlns="">
          <p:sp>
            <p:nvSpPr>
              <p:cNvPr id="42" name="TextBox 41">
                <a:extLst>
                  <a:ext uri="{FF2B5EF4-FFF2-40B4-BE49-F238E27FC236}">
                    <a16:creationId xmlns:a16="http://schemas.microsoft.com/office/drawing/2014/main" id="{2348EE8A-BD0A-FE47-86DF-D37AE755F29F}"/>
                  </a:ext>
                </a:extLst>
              </p:cNvPr>
              <p:cNvSpPr txBox="1">
                <a:spLocks noRot="1" noChangeAspect="1" noMove="1" noResize="1" noEditPoints="1" noAdjustHandles="1" noChangeArrowheads="1" noChangeShapeType="1" noTextEdit="1"/>
              </p:cNvSpPr>
              <p:nvPr/>
            </p:nvSpPr>
            <p:spPr>
              <a:xfrm>
                <a:off x="865568" y="5442520"/>
                <a:ext cx="4357540" cy="661335"/>
              </a:xfrm>
              <a:prstGeom prst="rect">
                <a:avLst/>
              </a:prstGeom>
              <a:blipFill>
                <a:blip r:embed="rId7"/>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638D62E7-3642-4844-9B80-43FD3D154863}"/>
              </a:ext>
            </a:extLst>
          </p:cNvPr>
          <p:cNvSpPr>
            <a:spLocks noGrp="1"/>
          </p:cNvSpPr>
          <p:nvPr>
            <p:ph type="title"/>
          </p:nvPr>
        </p:nvSpPr>
        <p:spPr/>
        <p:txBody>
          <a:bodyPr/>
          <a:lstStyle/>
          <a:p>
            <a:r>
              <a:rPr lang="en-GB">
                <a:latin typeface="Open Sans"/>
                <a:sym typeface="Bodoni SvtyTwo ITC TT-Book"/>
              </a:rPr>
              <a:t>Lecture 6.1 MAED overview</a:t>
            </a:r>
            <a:endParaRPr lang="en-GB">
              <a:latin typeface="Open Sans"/>
            </a:endParaRPr>
          </a:p>
        </p:txBody>
      </p:sp>
      <p:sp>
        <p:nvSpPr>
          <p:cNvPr id="3" name="Content Placeholder 2">
            <a:extLst>
              <a:ext uri="{FF2B5EF4-FFF2-40B4-BE49-F238E27FC236}">
                <a16:creationId xmlns:a16="http://schemas.microsoft.com/office/drawing/2014/main" id="{F911FCC4-3303-8B49-8E61-715C88AB4E21}"/>
              </a:ext>
            </a:extLst>
          </p:cNvPr>
          <p:cNvSpPr>
            <a:spLocks noGrp="1"/>
          </p:cNvSpPr>
          <p:nvPr>
            <p:ph idx="1"/>
          </p:nvPr>
        </p:nvSpPr>
        <p:spPr>
          <a:xfrm>
            <a:off x="907520" y="1498788"/>
            <a:ext cx="7611845" cy="3608895"/>
          </a:xfrm>
        </p:spPr>
        <p:txBody>
          <a:bodyPr/>
          <a:lstStyle/>
          <a:p>
            <a:pPr marL="0" indent="0">
              <a:buNone/>
            </a:pPr>
            <a:r>
              <a:rPr lang="en-ZA" sz="2000" b="1">
                <a:solidFill>
                  <a:schemeClr val="accent5">
                    <a:lumMod val="60000"/>
                    <a:lumOff val="40000"/>
                  </a:schemeClr>
                </a:solidFill>
              </a:rPr>
              <a:t>Specific energy consumption (SEC)</a:t>
            </a:r>
          </a:p>
          <a:p>
            <a:pPr marL="0" lvl="6" indent="0">
              <a:lnSpc>
                <a:spcPct val="120000"/>
              </a:lnSpc>
              <a:spcBef>
                <a:spcPts val="1000"/>
              </a:spcBef>
              <a:buClr>
                <a:srgbClr val="333333"/>
              </a:buClr>
              <a:buSzPts val="1300"/>
              <a:buNone/>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Specific energy consumption (SEC) may change over time</a:t>
            </a:r>
          </a:p>
          <a:p>
            <a:pPr marL="342900" lvl="6" indent="-342900">
              <a:lnSpc>
                <a:spcPct val="120000"/>
              </a:lnSpc>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Replacement of animal power to tractors </a:t>
            </a:r>
          </a:p>
          <a:p>
            <a:pPr marL="342900" lvl="6" indent="-342900">
              <a:lnSpc>
                <a:spcPct val="120000"/>
              </a:lnSpc>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Improvement of standard of living</a:t>
            </a:r>
          </a:p>
          <a:p>
            <a:pPr marL="342900" lvl="6" indent="-342900">
              <a:lnSpc>
                <a:spcPct val="120000"/>
              </a:lnSpc>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Passenger-km transported</a:t>
            </a:r>
          </a:p>
          <a:p>
            <a:pPr marL="342900" lvl="6" indent="-342900">
              <a:lnSpc>
                <a:spcPct val="120000"/>
              </a:lnSpc>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Technological improvements</a:t>
            </a:r>
          </a:p>
        </p:txBody>
      </p:sp>
      <p:sp>
        <p:nvSpPr>
          <p:cNvPr id="31" name="Rounded Rectangle 30">
            <a:extLst>
              <a:ext uri="{FF2B5EF4-FFF2-40B4-BE49-F238E27FC236}">
                <a16:creationId xmlns:a16="http://schemas.microsoft.com/office/drawing/2014/main" id="{020B9998-1065-BC48-804B-6FAFD79797E9}"/>
              </a:ext>
            </a:extLst>
          </p:cNvPr>
          <p:cNvSpPr>
            <a:spLocks noChangeAspect="1"/>
          </p:cNvSpPr>
          <p:nvPr/>
        </p:nvSpPr>
        <p:spPr>
          <a:xfrm>
            <a:off x="2375553" y="4688375"/>
            <a:ext cx="586500" cy="328673"/>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32" name="Oval 31">
            <a:extLst>
              <a:ext uri="{FF2B5EF4-FFF2-40B4-BE49-F238E27FC236}">
                <a16:creationId xmlns:a16="http://schemas.microsoft.com/office/drawing/2014/main" id="{1086F79A-9C24-0D4E-987D-34B295466801}"/>
              </a:ext>
            </a:extLst>
          </p:cNvPr>
          <p:cNvSpPr/>
          <p:nvPr/>
        </p:nvSpPr>
        <p:spPr>
          <a:xfrm>
            <a:off x="831426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6.mp3" descr="Track7_Lecture6_Slide6.mp3">
            <a:hlinkClick r:id="" action="ppaction://media"/>
            <a:extLst>
              <a:ext uri="{FF2B5EF4-FFF2-40B4-BE49-F238E27FC236}">
                <a16:creationId xmlns:a16="http://schemas.microsoft.com/office/drawing/2014/main" id="{B49A3574-A3A2-4F41-AE0F-B494FDE0C1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3936" y="644466"/>
            <a:ext cx="812800" cy="812800"/>
          </a:xfrm>
          <a:prstGeom prst="rect">
            <a:avLst/>
          </a:prstGeom>
        </p:spPr>
      </p:pic>
    </p:spTree>
    <p:extLst>
      <p:ext uri="{BB962C8B-B14F-4D97-AF65-F5344CB8AC3E}">
        <p14:creationId xmlns:p14="http://schemas.microsoft.com/office/powerpoint/2010/main" val="15218543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6.1 MAED overview</a:t>
            </a:r>
          </a:p>
        </p:txBody>
      </p:sp>
      <p:graphicFrame>
        <p:nvGraphicFramePr>
          <p:cNvPr id="33" name="Group 49">
            <a:extLst>
              <a:ext uri="{FF2B5EF4-FFF2-40B4-BE49-F238E27FC236}">
                <a16:creationId xmlns:a16="http://schemas.microsoft.com/office/drawing/2014/main" id="{CE435954-4C89-D141-B636-D174D1A6E3F9}"/>
              </a:ext>
            </a:extLst>
          </p:cNvPr>
          <p:cNvGraphicFramePr>
            <a:graphicFrameLocks noGrp="1"/>
          </p:cNvGraphicFramePr>
          <p:nvPr>
            <p:extLst>
              <p:ext uri="{D42A27DB-BD31-4B8C-83A1-F6EECF244321}">
                <p14:modId xmlns:p14="http://schemas.microsoft.com/office/powerpoint/2010/main" val="2968418372"/>
              </p:ext>
            </p:extLst>
          </p:nvPr>
        </p:nvGraphicFramePr>
        <p:xfrm>
          <a:off x="781252" y="3899584"/>
          <a:ext cx="7578974" cy="2287146"/>
        </p:xfrm>
        <a:graphic>
          <a:graphicData uri="http://schemas.openxmlformats.org/drawingml/2006/table">
            <a:tbl>
              <a:tblPr/>
              <a:tblGrid>
                <a:gridCol w="2462736">
                  <a:extLst>
                    <a:ext uri="{9D8B030D-6E8A-4147-A177-3AD203B41FA5}">
                      <a16:colId xmlns:a16="http://schemas.microsoft.com/office/drawing/2014/main" val="20000"/>
                    </a:ext>
                  </a:extLst>
                </a:gridCol>
                <a:gridCol w="1450489">
                  <a:extLst>
                    <a:ext uri="{9D8B030D-6E8A-4147-A177-3AD203B41FA5}">
                      <a16:colId xmlns:a16="http://schemas.microsoft.com/office/drawing/2014/main" val="20001"/>
                    </a:ext>
                  </a:extLst>
                </a:gridCol>
                <a:gridCol w="1833734">
                  <a:extLst>
                    <a:ext uri="{9D8B030D-6E8A-4147-A177-3AD203B41FA5}">
                      <a16:colId xmlns:a16="http://schemas.microsoft.com/office/drawing/2014/main" val="20002"/>
                    </a:ext>
                  </a:extLst>
                </a:gridCol>
                <a:gridCol w="1832015">
                  <a:extLst>
                    <a:ext uri="{9D8B030D-6E8A-4147-A177-3AD203B41FA5}">
                      <a16:colId xmlns:a16="http://schemas.microsoft.com/office/drawing/2014/main" val="20003"/>
                    </a:ext>
                  </a:extLst>
                </a:gridCol>
              </a:tblGrid>
              <a:tr h="52032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Activity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Energy</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Intensity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Fraction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total</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57773">
                <a:tc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 </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Base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year</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Year</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future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Steel</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industry</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Textile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industry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7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Weighted</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average</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4" name="Oval 44">
            <a:extLst>
              <a:ext uri="{FF2B5EF4-FFF2-40B4-BE49-F238E27FC236}">
                <a16:creationId xmlns:a16="http://schemas.microsoft.com/office/drawing/2014/main" id="{8DF4DCB7-9B7A-6749-977C-314583DA128F}"/>
              </a:ext>
            </a:extLst>
          </p:cNvPr>
          <p:cNvSpPr>
            <a:spLocks noChangeAspect="1" noChangeArrowheads="1"/>
          </p:cNvSpPr>
          <p:nvPr/>
        </p:nvSpPr>
        <p:spPr bwMode="auto">
          <a:xfrm>
            <a:off x="3765277" y="5139891"/>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5" name="Oval 45">
            <a:extLst>
              <a:ext uri="{FF2B5EF4-FFF2-40B4-BE49-F238E27FC236}">
                <a16:creationId xmlns:a16="http://schemas.microsoft.com/office/drawing/2014/main" id="{043DA546-AC13-C543-BC8A-5AB6FE9FE54B}"/>
              </a:ext>
            </a:extLst>
          </p:cNvPr>
          <p:cNvSpPr>
            <a:spLocks noChangeAspect="1" noChangeArrowheads="1"/>
          </p:cNvSpPr>
          <p:nvPr/>
        </p:nvSpPr>
        <p:spPr bwMode="auto">
          <a:xfrm>
            <a:off x="3762607" y="4844689"/>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6" name="Oval 46">
            <a:extLst>
              <a:ext uri="{FF2B5EF4-FFF2-40B4-BE49-F238E27FC236}">
                <a16:creationId xmlns:a16="http://schemas.microsoft.com/office/drawing/2014/main" id="{C5115789-F626-8842-BF79-69DB14B154C1}"/>
              </a:ext>
            </a:extLst>
          </p:cNvPr>
          <p:cNvSpPr>
            <a:spLocks noChangeAspect="1" noChangeArrowheads="1"/>
          </p:cNvSpPr>
          <p:nvPr/>
        </p:nvSpPr>
        <p:spPr bwMode="auto">
          <a:xfrm>
            <a:off x="5414046" y="5763294"/>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7" name="Oval 47">
            <a:extLst>
              <a:ext uri="{FF2B5EF4-FFF2-40B4-BE49-F238E27FC236}">
                <a16:creationId xmlns:a16="http://schemas.microsoft.com/office/drawing/2014/main" id="{1AAD82EA-E63D-F44F-8650-2A3B00FD587C}"/>
              </a:ext>
            </a:extLst>
          </p:cNvPr>
          <p:cNvSpPr>
            <a:spLocks noChangeAspect="1" noChangeArrowheads="1"/>
          </p:cNvSpPr>
          <p:nvPr/>
        </p:nvSpPr>
        <p:spPr bwMode="auto">
          <a:xfrm>
            <a:off x="5414046" y="5125377"/>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8" name="Oval 48">
            <a:extLst>
              <a:ext uri="{FF2B5EF4-FFF2-40B4-BE49-F238E27FC236}">
                <a16:creationId xmlns:a16="http://schemas.microsoft.com/office/drawing/2014/main" id="{CB14EE6D-18A1-A74D-8280-E5D45EF8E0A8}"/>
              </a:ext>
            </a:extLst>
          </p:cNvPr>
          <p:cNvSpPr>
            <a:spLocks noChangeAspect="1" noChangeArrowheads="1"/>
          </p:cNvSpPr>
          <p:nvPr/>
        </p:nvSpPr>
        <p:spPr bwMode="auto">
          <a:xfrm>
            <a:off x="7248019" y="5092793"/>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9" name="Oval 48">
            <a:extLst>
              <a:ext uri="{FF2B5EF4-FFF2-40B4-BE49-F238E27FC236}">
                <a16:creationId xmlns:a16="http://schemas.microsoft.com/office/drawing/2014/main" id="{1A4B5594-E454-2647-A292-A0F7803B81C8}"/>
              </a:ext>
            </a:extLst>
          </p:cNvPr>
          <p:cNvSpPr>
            <a:spLocks noChangeAspect="1" noChangeArrowheads="1"/>
          </p:cNvSpPr>
          <p:nvPr/>
        </p:nvSpPr>
        <p:spPr bwMode="auto">
          <a:xfrm>
            <a:off x="7248019" y="5758605"/>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8EFA464-AE17-8440-A0C2-7F930E81C816}"/>
                  </a:ext>
                </a:extLst>
              </p:cNvPr>
              <p:cNvSpPr txBox="1"/>
              <p:nvPr/>
            </p:nvSpPr>
            <p:spPr>
              <a:xfrm>
                <a:off x="887215" y="2986840"/>
                <a:ext cx="3903504" cy="6613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i="1" kern="0" smtClean="0">
                              <a:solidFill>
                                <a:schemeClr val="accent3"/>
                              </a:solidFill>
                              <a:latin typeface="Cambria Math" panose="02040503050406030204" pitchFamily="18" charset="0"/>
                              <a:sym typeface="Arial"/>
                            </a:rPr>
                          </m:ctrlPr>
                        </m:fPr>
                        <m:num>
                          <m:r>
                            <a:rPr lang="en-US" b="0" i="1" kern="0">
                              <a:solidFill>
                                <a:schemeClr val="accent3"/>
                              </a:solidFill>
                              <a:latin typeface="Cambria Math"/>
                              <a:sym typeface="Arial"/>
                            </a:rPr>
                            <m:t>𝐸𝑛𝑒𝑟𝑔𝑦</m:t>
                          </m:r>
                          <m:r>
                            <a:rPr lang="en-US" b="0" i="1" kern="0">
                              <a:solidFill>
                                <a:schemeClr val="accent3"/>
                              </a:solidFill>
                              <a:latin typeface="Cambria Math"/>
                              <a:sym typeface="Arial"/>
                            </a:rPr>
                            <m:t> </m:t>
                          </m:r>
                          <m:r>
                            <a:rPr lang="en-US" b="0" i="1" kern="0">
                              <a:solidFill>
                                <a:schemeClr val="accent3"/>
                              </a:solidFill>
                              <a:latin typeface="Cambria Math"/>
                              <a:sym typeface="Arial"/>
                            </a:rPr>
                            <m:t>𝐶𝑜𝑛𝑠𝑢𝑚𝑝</m:t>
                          </m:r>
                          <m:r>
                            <a:rPr lang="en-US" b="0" i="1" kern="0">
                              <a:solidFill>
                                <a:schemeClr val="accent3"/>
                              </a:solidFill>
                              <a:latin typeface="Cambria Math"/>
                              <a:sym typeface="Arial"/>
                            </a:rPr>
                            <m:t>.</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num>
                        <m:den>
                          <m:r>
                            <a:rPr lang="en-US" b="0" i="1" kern="0">
                              <a:solidFill>
                                <a:schemeClr val="accent3"/>
                              </a:solidFill>
                              <a:latin typeface="Cambria Math"/>
                              <a:sym typeface="Arial"/>
                            </a:rPr>
                            <m:t>𝑈𝑛𝑖𝑡</m:t>
                          </m:r>
                          <m:r>
                            <a:rPr lang="en-US" b="0" i="1" kern="0">
                              <a:solidFill>
                                <a:schemeClr val="accent3"/>
                              </a:solidFill>
                              <a:latin typeface="Cambria Math"/>
                              <a:sym typeface="Arial"/>
                            </a:rPr>
                            <m:t> </m:t>
                          </m:r>
                          <m:r>
                            <a:rPr lang="en-US" b="0" i="1" kern="0">
                              <a:solidFill>
                                <a:schemeClr val="accent3"/>
                              </a:solidFill>
                              <a:latin typeface="Cambria Math"/>
                              <a:sym typeface="Arial"/>
                            </a:rPr>
                            <m:t>𝑜𝑓</m:t>
                          </m:r>
                          <m:r>
                            <a:rPr lang="en-US" b="0" i="1" kern="0">
                              <a:solidFill>
                                <a:schemeClr val="accent3"/>
                              </a:solidFill>
                              <a:latin typeface="Cambria Math"/>
                              <a:sym typeface="Arial"/>
                            </a:rPr>
                            <m:t> </m:t>
                          </m:r>
                          <m:r>
                            <a:rPr lang="en-GB" b="0" i="1" kern="0" smtClean="0">
                              <a:solidFill>
                                <a:schemeClr val="accent3"/>
                              </a:solidFill>
                              <a:latin typeface="Cambria Math" panose="02040503050406030204" pitchFamily="18" charset="0"/>
                              <a:sym typeface="Arial"/>
                            </a:rPr>
                            <m:t>𝑣𝑎𝑙𝑢𝑒</m:t>
                          </m:r>
                          <m:r>
                            <a:rPr lang="en-GB" b="0" i="1" kern="0" smtClean="0">
                              <a:solidFill>
                                <a:schemeClr val="accent3"/>
                              </a:solidFill>
                              <a:latin typeface="Cambria Math" panose="02040503050406030204" pitchFamily="18" charset="0"/>
                              <a:sym typeface="Arial"/>
                            </a:rPr>
                            <m:t> </m:t>
                          </m:r>
                          <m:r>
                            <a:rPr lang="en-GB" b="0" i="1" kern="0" smtClean="0">
                              <a:solidFill>
                                <a:schemeClr val="accent3"/>
                              </a:solidFill>
                              <a:latin typeface="Cambria Math" panose="02040503050406030204" pitchFamily="18" charset="0"/>
                              <a:sym typeface="Arial"/>
                            </a:rPr>
                            <m:t>𝑎𝑑𝑑𝑒𝑑</m:t>
                          </m:r>
                          <m:r>
                            <a:rPr lang="en-US" b="0" i="1" kern="0">
                              <a:solidFill>
                                <a:schemeClr val="accent3"/>
                              </a:solidFill>
                              <a:latin typeface="Cambria Math"/>
                              <a:sym typeface="Arial"/>
                            </a:rPr>
                            <m:t> </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den>
                      </m:f>
                      <m:sSub>
                        <m:sSubPr>
                          <m:ctrlPr>
                            <a:rPr lang="en-GB" i="1" kern="0">
                              <a:solidFill>
                                <a:schemeClr val="accent3"/>
                              </a:solidFill>
                              <a:latin typeface="Cambria Math" panose="02040503050406030204" pitchFamily="18" charset="0"/>
                              <a:sym typeface="Arial"/>
                            </a:rPr>
                          </m:ctrlPr>
                        </m:sSubPr>
                        <m:e>
                          <m:r>
                            <a:rPr lang="en-US" b="0" i="1" kern="0">
                              <a:solidFill>
                                <a:schemeClr val="accent3"/>
                              </a:solidFill>
                              <a:latin typeface="Cambria Math"/>
                              <a:sym typeface="Arial"/>
                            </a:rPr>
                            <m:t>=</m:t>
                          </m:r>
                          <m:r>
                            <a:rPr lang="en-GB" b="0" i="1" kern="0" smtClean="0">
                              <a:solidFill>
                                <a:schemeClr val="accent3"/>
                              </a:solidFill>
                              <a:latin typeface="Cambria Math" panose="02040503050406030204" pitchFamily="18" charset="0"/>
                              <a:sym typeface="Arial"/>
                            </a:rPr>
                            <m:t>𝐸𝐼</m:t>
                          </m:r>
                        </m:e>
                        <m:sub>
                          <m:r>
                            <a:rPr lang="en-US" b="0" i="1" kern="0">
                              <a:solidFill>
                                <a:schemeClr val="accent3"/>
                              </a:solidFill>
                              <a:latin typeface="Cambria Math"/>
                              <a:sym typeface="Arial"/>
                            </a:rPr>
                            <m:t>𝑡</m:t>
                          </m:r>
                        </m:sub>
                      </m:sSub>
                    </m:oMath>
                  </m:oMathPara>
                </a14:m>
                <a:endParaRPr lang="en-GB" i="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40" name="TextBox 39">
                <a:extLst>
                  <a:ext uri="{FF2B5EF4-FFF2-40B4-BE49-F238E27FC236}">
                    <a16:creationId xmlns:a16="http://schemas.microsoft.com/office/drawing/2014/main" id="{A8EFA464-AE17-8440-A0C2-7F930E81C816}"/>
                  </a:ext>
                </a:extLst>
              </p:cNvPr>
              <p:cNvSpPr txBox="1">
                <a:spLocks noRot="1" noChangeAspect="1" noMove="1" noResize="1" noEditPoints="1" noAdjustHandles="1" noChangeArrowheads="1" noChangeShapeType="1" noTextEdit="1"/>
              </p:cNvSpPr>
              <p:nvPr/>
            </p:nvSpPr>
            <p:spPr>
              <a:xfrm>
                <a:off x="887215" y="2986840"/>
                <a:ext cx="3903504" cy="661335"/>
              </a:xfrm>
              <a:prstGeom prst="rect">
                <a:avLst/>
              </a:prstGeom>
              <a:blipFill>
                <a:blip r:embed="rId6"/>
                <a:stretch>
                  <a:fillRect/>
                </a:stretch>
              </a:blipFill>
            </p:spPr>
            <p:txBody>
              <a:bodyPr/>
              <a:lstStyle/>
              <a:p>
                <a:r>
                  <a:rPr lang="en-US">
                    <a:noFill/>
                  </a:rPr>
                  <a:t> </a:t>
                </a:r>
              </a:p>
            </p:txBody>
          </p:sp>
        </mc:Fallback>
      </mc:AlternateContent>
      <p:sp>
        <p:nvSpPr>
          <p:cNvPr id="16" name="Rounded Rectangle 15">
            <a:extLst>
              <a:ext uri="{FF2B5EF4-FFF2-40B4-BE49-F238E27FC236}">
                <a16:creationId xmlns:a16="http://schemas.microsoft.com/office/drawing/2014/main" id="{CE222D12-838E-D04E-91E7-DBD0352E7F6E}"/>
              </a:ext>
            </a:extLst>
          </p:cNvPr>
          <p:cNvSpPr>
            <a:spLocks noChangeAspect="1"/>
          </p:cNvSpPr>
          <p:nvPr/>
        </p:nvSpPr>
        <p:spPr>
          <a:xfrm>
            <a:off x="4277489" y="3144994"/>
            <a:ext cx="586500" cy="345025"/>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3" name="Content Placeholder 2">
            <a:extLst>
              <a:ext uri="{FF2B5EF4-FFF2-40B4-BE49-F238E27FC236}">
                <a16:creationId xmlns:a16="http://schemas.microsoft.com/office/drawing/2014/main" id="{DDC9AA41-28C6-344C-9718-229F84D923FA}"/>
              </a:ext>
            </a:extLst>
          </p:cNvPr>
          <p:cNvSpPr>
            <a:spLocks noGrp="1"/>
          </p:cNvSpPr>
          <p:nvPr>
            <p:ph idx="1"/>
          </p:nvPr>
        </p:nvSpPr>
        <p:spPr>
          <a:xfrm>
            <a:off x="925286" y="1422133"/>
            <a:ext cx="10515600" cy="493194"/>
          </a:xfrm>
        </p:spPr>
        <p:txBody>
          <a:bodyPr/>
          <a:lstStyle/>
          <a:p>
            <a:pPr marL="0" indent="0">
              <a:buNone/>
            </a:pPr>
            <a:r>
              <a:rPr lang="en-ZA" sz="2000" b="1">
                <a:solidFill>
                  <a:schemeClr val="accent5">
                    <a:lumMod val="60000"/>
                    <a:lumOff val="40000"/>
                  </a:schemeClr>
                </a:solidFill>
              </a:rPr>
              <a:t>Energy intensity (EI): Combining activities</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1E5E88F-998E-9548-8B53-68CF10D9D374}"/>
                  </a:ext>
                </a:extLst>
              </p:cNvPr>
              <p:cNvSpPr txBox="1"/>
              <p:nvPr/>
            </p:nvSpPr>
            <p:spPr>
              <a:xfrm>
                <a:off x="4867350" y="2008576"/>
                <a:ext cx="2457300"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𝐸𝐷</m:t>
                          </m:r>
                        </m:e>
                        <m:sub>
                          <m:r>
                            <a:rPr lang="en-US" kern="0">
                              <a:solidFill>
                                <a:srgbClr val="1A1A1A"/>
                              </a:solidFill>
                              <a:latin typeface="Cambria Math"/>
                              <a:sym typeface="Arial"/>
                            </a:rPr>
                            <m:t>𝑡</m:t>
                          </m:r>
                        </m:sub>
                      </m:sSub>
                      <m:r>
                        <a:rPr lang="en-US"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𝑆𝐸𝐶</m:t>
                          </m:r>
                        </m:e>
                        <m:sub>
                          <m:r>
                            <a:rPr lang="en-US" kern="0">
                              <a:solidFill>
                                <a:srgbClr val="1A1A1A"/>
                              </a:solidFill>
                              <a:latin typeface="Cambria Math"/>
                              <a:sym typeface="Arial"/>
                            </a:rPr>
                            <m:t>𝑡</m:t>
                          </m:r>
                        </m:sub>
                      </m:sSub>
                      <m:r>
                        <a:rPr lang="en-US" kern="0">
                          <a:solidFill>
                            <a:srgbClr val="1A1A1A"/>
                          </a:solidFill>
                          <a:latin typeface="Cambria Math"/>
                          <a:sym typeface="Arial"/>
                        </a:rPr>
                        <m:t> </m:t>
                      </m:r>
                      <m:r>
                        <a:rPr lang="en-GB" kern="0">
                          <a:solidFill>
                            <a:srgbClr val="1A1A1A"/>
                          </a:solidFill>
                          <a:latin typeface="Cambria Math" panose="02040503050406030204" pitchFamily="18" charset="0"/>
                          <a:sym typeface="Arial"/>
                        </a:rPr>
                        <m:t>×</m:t>
                      </m:r>
                      <m:r>
                        <a:rPr lang="en-US"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𝐷𝑃</m:t>
                          </m:r>
                        </m:e>
                        <m:sub>
                          <m:r>
                            <a:rPr lang="en-US" kern="0">
                              <a:solidFill>
                                <a:srgbClr val="1A1A1A"/>
                              </a:solidFill>
                              <a:latin typeface="Cambria Math"/>
                              <a:sym typeface="Arial"/>
                            </a:rPr>
                            <m:t>𝑡</m:t>
                          </m:r>
                        </m:sub>
                      </m:sSub>
                    </m:oMath>
                  </m:oMathPara>
                </a14:m>
                <a:endParaRPr lang="en-GB" kern="0" dirty="0">
                  <a:solidFill>
                    <a:srgbClr val="1A1A1A"/>
                  </a:solidFill>
                  <a:latin typeface="Open Sans" panose="020B0606030504020204" pitchFamily="34" charset="0"/>
                  <a:cs typeface="Open Sans" panose="020B0606030504020204" pitchFamily="34" charset="0"/>
                  <a:sym typeface="Calibri"/>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𝐸𝐷</m:t>
                          </m:r>
                        </m:e>
                        <m:sub>
                          <m:r>
                            <a:rPr lang="en-US" kern="0">
                              <a:solidFill>
                                <a:srgbClr val="1A1A1A"/>
                              </a:solidFill>
                              <a:latin typeface="Cambria Math"/>
                              <a:sym typeface="Arial"/>
                            </a:rPr>
                            <m:t>𝑡</m:t>
                          </m:r>
                        </m:sub>
                      </m:sSub>
                      <m:r>
                        <a:rPr lang="en-US"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𝐸𝐼</m:t>
                          </m:r>
                        </m:e>
                        <m:sub>
                          <m:r>
                            <a:rPr lang="en-US" kern="0">
                              <a:solidFill>
                                <a:srgbClr val="1A1A1A"/>
                              </a:solidFill>
                              <a:latin typeface="Cambria Math"/>
                              <a:sym typeface="Arial"/>
                            </a:rPr>
                            <m:t>𝑡</m:t>
                          </m:r>
                        </m:sub>
                      </m:sSub>
                      <m:r>
                        <a:rPr lang="en-GB" kern="0" smtClean="0">
                          <a:solidFill>
                            <a:srgbClr val="1A1A1A"/>
                          </a:solidFill>
                          <a:latin typeface="Cambria Math" panose="02040503050406030204" pitchFamily="18" charset="0"/>
                          <a:sym typeface="Arial"/>
                        </a:rPr>
                        <m:t>    </m:t>
                      </m:r>
                      <m:r>
                        <a:rPr lang="en-GB" kern="0">
                          <a:solidFill>
                            <a:srgbClr val="1A1A1A"/>
                          </a:solidFill>
                          <a:latin typeface="Cambria Math" panose="02040503050406030204" pitchFamily="18" charset="0"/>
                          <a:sym typeface="Arial"/>
                        </a:rPr>
                        <m:t>×</m:t>
                      </m:r>
                      <m:r>
                        <a:rPr lang="en-US" kern="0">
                          <a:solidFill>
                            <a:srgbClr val="1A1A1A"/>
                          </a:solidFill>
                          <a:latin typeface="Cambria Math"/>
                          <a:sym typeface="Arial"/>
                        </a:rPr>
                        <m:t> </m:t>
                      </m:r>
                      <m:r>
                        <a:rPr lang="en-GB"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𝐷𝑃</m:t>
                          </m:r>
                        </m:e>
                        <m:sub>
                          <m:r>
                            <a:rPr lang="en-US" kern="0">
                              <a:solidFill>
                                <a:srgbClr val="1A1A1A"/>
                              </a:solidFill>
                              <a:latin typeface="Cambria Math"/>
                              <a:sym typeface="Arial"/>
                            </a:rPr>
                            <m:t>𝑡</m:t>
                          </m:r>
                        </m:sub>
                      </m:sSub>
                    </m:oMath>
                  </m:oMathPara>
                </a14:m>
                <a:endParaRPr lang="en-US" kern="0" dirty="0">
                  <a:solidFill>
                    <a:schemeClr val="accent3"/>
                  </a:solidFill>
                  <a:latin typeface="Open Sans" panose="020B0606030504020204" pitchFamily="34" charset="0"/>
                  <a:sym typeface="Arial"/>
                </a:endParaRPr>
              </a:p>
            </p:txBody>
          </p:sp>
        </mc:Choice>
        <mc:Fallback xmlns="">
          <p:sp>
            <p:nvSpPr>
              <p:cNvPr id="22" name="TextBox 21">
                <a:extLst>
                  <a:ext uri="{FF2B5EF4-FFF2-40B4-BE49-F238E27FC236}">
                    <a16:creationId xmlns:a16="http://schemas.microsoft.com/office/drawing/2014/main" id="{D1E5E88F-998E-9548-8B53-68CF10D9D374}"/>
                  </a:ext>
                </a:extLst>
              </p:cNvPr>
              <p:cNvSpPr txBox="1">
                <a:spLocks noRot="1" noChangeAspect="1" noMove="1" noResize="1" noEditPoints="1" noAdjustHandles="1" noChangeArrowheads="1" noChangeShapeType="1" noTextEdit="1"/>
              </p:cNvSpPr>
              <p:nvPr/>
            </p:nvSpPr>
            <p:spPr>
              <a:xfrm>
                <a:off x="4867350" y="2008576"/>
                <a:ext cx="2457300" cy="590931"/>
              </a:xfrm>
              <a:prstGeom prst="rect">
                <a:avLst/>
              </a:prstGeom>
              <a:blipFill>
                <a:blip r:embed="rId7"/>
                <a:stretch>
                  <a:fillRect b="-6250"/>
                </a:stretch>
              </a:blipFill>
            </p:spPr>
            <p:txBody>
              <a:bodyPr/>
              <a:lstStyle/>
              <a:p>
                <a:r>
                  <a:rPr lang="en-GB">
                    <a:noFill/>
                  </a:rPr>
                  <a:t> </a:t>
                </a:r>
              </a:p>
            </p:txBody>
          </p:sp>
        </mc:Fallback>
      </mc:AlternateContent>
      <p:sp>
        <p:nvSpPr>
          <p:cNvPr id="17" name="Oval 16">
            <a:extLst>
              <a:ext uri="{FF2B5EF4-FFF2-40B4-BE49-F238E27FC236}">
                <a16:creationId xmlns:a16="http://schemas.microsoft.com/office/drawing/2014/main" id="{A25057BA-AE85-C143-85BC-81A5BF8B9BA9}"/>
              </a:ext>
            </a:extLst>
          </p:cNvPr>
          <p:cNvSpPr/>
          <p:nvPr/>
        </p:nvSpPr>
        <p:spPr>
          <a:xfrm>
            <a:off x="831426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7.mp3" descr="Track7_Lecture6_Slide7.mp3">
            <a:hlinkClick r:id="" action="ppaction://media"/>
            <a:extLst>
              <a:ext uri="{FF2B5EF4-FFF2-40B4-BE49-F238E27FC236}">
                <a16:creationId xmlns:a16="http://schemas.microsoft.com/office/drawing/2014/main" id="{931CD129-ED2D-AA40-B1F8-33298ADAAA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5629" y="646242"/>
            <a:ext cx="812800" cy="812800"/>
          </a:xfrm>
          <a:prstGeom prst="rect">
            <a:avLst/>
          </a:prstGeom>
        </p:spPr>
      </p:pic>
    </p:spTree>
    <p:extLst>
      <p:ext uri="{BB962C8B-B14F-4D97-AF65-F5344CB8AC3E}">
        <p14:creationId xmlns:p14="http://schemas.microsoft.com/office/powerpoint/2010/main" val="8763396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6.2 Driving parameters </a:t>
            </a:r>
          </a:p>
        </p:txBody>
      </p:sp>
      <p:sp>
        <p:nvSpPr>
          <p:cNvPr id="18" name="Content Placeholder 6">
            <a:extLst>
              <a:ext uri="{FF2B5EF4-FFF2-40B4-BE49-F238E27FC236}">
                <a16:creationId xmlns:a16="http://schemas.microsoft.com/office/drawing/2014/main" id="{F52A8EB6-7A56-B048-82CF-87BFA895FAA3}"/>
              </a:ext>
            </a:extLst>
          </p:cNvPr>
          <p:cNvSpPr>
            <a:spLocks noGrp="1"/>
          </p:cNvSpPr>
          <p:nvPr>
            <p:ph idx="1"/>
          </p:nvPr>
        </p:nvSpPr>
        <p:spPr>
          <a:xfrm>
            <a:off x="939800" y="1419225"/>
            <a:ext cx="9947275" cy="4351338"/>
          </a:xfrm>
        </p:spPr>
        <p:txBody>
          <a:bodyPr/>
          <a:lstStyle/>
          <a:p>
            <a:pPr marL="0" lvl="6" indent="0" eaLnBrk="0" fontAlgn="base" hangingPunct="0">
              <a:lnSpc>
                <a:spcPct val="100000"/>
              </a:lnSpc>
              <a:spcBef>
                <a:spcPts val="0"/>
              </a:spcBef>
              <a:buClr>
                <a:srgbClr val="333333"/>
              </a:buClr>
              <a:buSzPts val="1300"/>
              <a:buNone/>
              <a:defRPr/>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Driving parameters</a:t>
            </a:r>
            <a:endPar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One factor is defined as a driving parameter for each end-use.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 value of driving parameter is directly used to calculate the energy intensity, or the specific energy consumption, in the base year and future energy demand for the corresponding end-use.</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 factors used as driving parameters for various activities are predefined in MAED.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There are different driving parameters for industry, transport, service, and household uses</a:t>
            </a:r>
          </a:p>
          <a:p>
            <a:pPr>
              <a:lnSpc>
                <a:spcPct val="100000"/>
              </a:lnSpc>
            </a:pPr>
            <a:endParaRPr lang="en-GB" sz="2000" dirty="0">
              <a:solidFill>
                <a:srgbClr val="000000"/>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206C4D4-BEC3-AF49-8B92-5E52988404B2}"/>
                  </a:ext>
                </a:extLst>
              </p:cNvPr>
              <p:cNvSpPr txBox="1"/>
              <p:nvPr/>
            </p:nvSpPr>
            <p:spPr>
              <a:xfrm>
                <a:off x="1219591" y="2002329"/>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Cambria Math" panose="02040503050406030204" pitchFamily="18"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9" name="TextBox 18">
                <a:extLst>
                  <a:ext uri="{FF2B5EF4-FFF2-40B4-BE49-F238E27FC236}">
                    <a16:creationId xmlns:a16="http://schemas.microsoft.com/office/drawing/2014/main" id="{8206C4D4-BEC3-AF49-8B92-5E52988404B2}"/>
                  </a:ext>
                </a:extLst>
              </p:cNvPr>
              <p:cNvSpPr txBox="1">
                <a:spLocks noRot="1" noChangeAspect="1" noMove="1" noResize="1" noEditPoints="1" noAdjustHandles="1" noChangeArrowheads="1" noChangeShapeType="1" noTextEdit="1"/>
              </p:cNvSpPr>
              <p:nvPr/>
            </p:nvSpPr>
            <p:spPr>
              <a:xfrm>
                <a:off x="1219591" y="2002329"/>
                <a:ext cx="2414587" cy="590931"/>
              </a:xfrm>
              <a:prstGeom prst="rect">
                <a:avLst/>
              </a:prstGeom>
              <a:blipFill>
                <a:blip r:embed="rId6"/>
                <a:stretch>
                  <a:fillRect b="-8511"/>
                </a:stretch>
              </a:blipFill>
            </p:spPr>
            <p:txBody>
              <a:bodyPr/>
              <a:lstStyle/>
              <a:p>
                <a:r>
                  <a:rPr lang="en-GB">
                    <a:noFill/>
                  </a:rPr>
                  <a:t> </a:t>
                </a:r>
              </a:p>
            </p:txBody>
          </p:sp>
        </mc:Fallback>
      </mc:AlternateContent>
      <p:sp>
        <p:nvSpPr>
          <p:cNvPr id="20" name="Rounded Rectangle 19">
            <a:extLst>
              <a:ext uri="{FF2B5EF4-FFF2-40B4-BE49-F238E27FC236}">
                <a16:creationId xmlns:a16="http://schemas.microsoft.com/office/drawing/2014/main" id="{FD0346D2-E04D-BE49-B244-1C3463ADEF21}"/>
              </a:ext>
            </a:extLst>
          </p:cNvPr>
          <p:cNvSpPr>
            <a:spLocks noChangeAspect="1"/>
          </p:cNvSpPr>
          <p:nvPr/>
        </p:nvSpPr>
        <p:spPr>
          <a:xfrm>
            <a:off x="2819623" y="19726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21" name="TextBox 20">
            <a:extLst>
              <a:ext uri="{FF2B5EF4-FFF2-40B4-BE49-F238E27FC236}">
                <a16:creationId xmlns:a16="http://schemas.microsoft.com/office/drawing/2014/main" id="{3F1AA629-9119-A441-A2D3-C04183B92093}"/>
              </a:ext>
            </a:extLst>
          </p:cNvPr>
          <p:cNvSpPr txBox="1"/>
          <p:nvPr/>
        </p:nvSpPr>
        <p:spPr>
          <a:xfrm>
            <a:off x="3435844" y="1955512"/>
            <a:ext cx="3744445"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p:sp>
        <p:nvSpPr>
          <p:cNvPr id="10" name="Oval 9">
            <a:extLst>
              <a:ext uri="{FF2B5EF4-FFF2-40B4-BE49-F238E27FC236}">
                <a16:creationId xmlns:a16="http://schemas.microsoft.com/office/drawing/2014/main" id="{B862A8CD-095F-0146-BD53-C983547C1CA0}"/>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8.mp3" descr="Track7_Lecture6_Slide8.mp3">
            <a:hlinkClick r:id="" action="ppaction://media"/>
            <a:extLst>
              <a:ext uri="{FF2B5EF4-FFF2-40B4-BE49-F238E27FC236}">
                <a16:creationId xmlns:a16="http://schemas.microsoft.com/office/drawing/2014/main" id="{953C8057-F76D-BF4B-9B44-6107B6C931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16563974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1693" y="1371349"/>
            <a:ext cx="6217920" cy="369332"/>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Driving parameters in industry</a:t>
            </a: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6.2 Driving parameters </a:t>
            </a:r>
          </a:p>
        </p:txBody>
      </p:sp>
      <p:graphicFrame>
        <p:nvGraphicFramePr>
          <p:cNvPr id="15" name="Table 2">
            <a:extLst>
              <a:ext uri="{FF2B5EF4-FFF2-40B4-BE49-F238E27FC236}">
                <a16:creationId xmlns:a16="http://schemas.microsoft.com/office/drawing/2014/main" id="{646E1ECD-3B44-0041-A885-0163EDAFC9BD}"/>
              </a:ext>
            </a:extLst>
          </p:cNvPr>
          <p:cNvGraphicFramePr>
            <a:graphicFrameLocks noGrp="1"/>
          </p:cNvGraphicFramePr>
          <p:nvPr>
            <p:extLst>
              <p:ext uri="{D42A27DB-BD31-4B8C-83A1-F6EECF244321}">
                <p14:modId xmlns:p14="http://schemas.microsoft.com/office/powerpoint/2010/main" val="3428648989"/>
              </p:ext>
            </p:extLst>
          </p:nvPr>
        </p:nvGraphicFramePr>
        <p:xfrm>
          <a:off x="824607" y="3885068"/>
          <a:ext cx="10542786" cy="1854200"/>
        </p:xfrm>
        <a:graphic>
          <a:graphicData uri="http://schemas.openxmlformats.org/drawingml/2006/table">
            <a:tbl>
              <a:tblPr firstRow="1" bandRow="1"/>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1986346469"/>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Sector activity</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Calibri"/>
                        </a:rPr>
                        <a:t>End-use</a:t>
                      </a:r>
                      <a:endParaRPr lang="en-GB"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Driving parameter</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Agriculture</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Calibri"/>
                        </a:rPr>
                        <a:t>Steam</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Value Added of sector</a:t>
                      </a:r>
                      <a:endParaRPr lang="ru-RU"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Construction</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Direct heat</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Mining</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Specific uses of electricity</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5984482"/>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Manufacturing</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Etc.</a:t>
                      </a:r>
                    </a:p>
                  </a:txBody>
                  <a:tcPr>
                    <a:lnL>
                      <a:noFill/>
                    </a:lnL>
                    <a:lnR>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32034054"/>
                  </a:ext>
                </a:extLst>
              </a:tr>
            </a:tbl>
          </a:graphicData>
        </a:graphic>
      </p:graphicFrame>
      <p:sp>
        <p:nvSpPr>
          <p:cNvPr id="12" name="Rounded Rectangle 11">
            <a:extLst>
              <a:ext uri="{FF2B5EF4-FFF2-40B4-BE49-F238E27FC236}">
                <a16:creationId xmlns:a16="http://schemas.microsoft.com/office/drawing/2014/main" id="{E0834317-D141-E34B-998D-D6ED6D5F20D7}"/>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3" name="TextBox 12">
            <a:extLst>
              <a:ext uri="{FF2B5EF4-FFF2-40B4-BE49-F238E27FC236}">
                <a16:creationId xmlns:a16="http://schemas.microsoft.com/office/drawing/2014/main" id="{0B12CC09-ECFA-6747-B8F5-B563B06C37C8}"/>
              </a:ext>
            </a:extLst>
          </p:cNvPr>
          <p:cNvSpPr txBox="1"/>
          <p:nvPr/>
        </p:nvSpPr>
        <p:spPr>
          <a:xfrm>
            <a:off x="3653875" y="2514312"/>
            <a:ext cx="3856197"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98D237D-887F-B343-85FD-1F9F661F3CD5}"/>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Cambria Math" panose="02040503050406030204" pitchFamily="18"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8" name="TextBox 17">
                <a:extLst>
                  <a:ext uri="{FF2B5EF4-FFF2-40B4-BE49-F238E27FC236}">
                    <a16:creationId xmlns:a16="http://schemas.microsoft.com/office/drawing/2014/main" id="{598D237D-887F-B343-85FD-1F9F661F3CD5}"/>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b="-8333"/>
                </a:stretch>
              </a:blipFill>
            </p:spPr>
            <p:txBody>
              <a:bodyPr/>
              <a:lstStyle/>
              <a:p>
                <a:r>
                  <a:rPr lang="en-GB">
                    <a:noFill/>
                  </a:rPr>
                  <a:t> </a:t>
                </a:r>
              </a:p>
            </p:txBody>
          </p:sp>
        </mc:Fallback>
      </mc:AlternateContent>
      <p:sp>
        <p:nvSpPr>
          <p:cNvPr id="11" name="Oval 10">
            <a:extLst>
              <a:ext uri="{FF2B5EF4-FFF2-40B4-BE49-F238E27FC236}">
                <a16:creationId xmlns:a16="http://schemas.microsoft.com/office/drawing/2014/main" id="{142B3A76-B57B-4B47-9927-88D5655BDB75}"/>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9.mp3" descr="Track7_Lecture6_Slide9.mp3">
            <a:hlinkClick r:id="" action="ppaction://media"/>
            <a:extLst>
              <a:ext uri="{FF2B5EF4-FFF2-40B4-BE49-F238E27FC236}">
                <a16:creationId xmlns:a16="http://schemas.microsoft.com/office/drawing/2014/main" id="{55B8D70B-70E7-F549-A85A-C3B0EFB7A8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14784536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purl.org/dc/elements/1.1/"/>
    <ds:schemaRef ds:uri="0b696a8a-ab1a-459b-a09e-44df7cbe9330"/>
    <ds:schemaRef ds:uri="http://purl.org/dc/dcmitype/"/>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35b8b66e-5759-43c1-a138-f967a8bf5a20"/>
  </ds:schemaRefs>
</ds:datastoreItem>
</file>

<file path=customXml/itemProps2.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275</TotalTime>
  <Words>5214</Words>
  <Application>Microsoft Macintosh PowerPoint</Application>
  <PresentationFormat>Widescreen</PresentationFormat>
  <Paragraphs>469</Paragraphs>
  <Slides>23</Slides>
  <Notes>22</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Intended Learning Outcomes (ILOs)</vt:lpstr>
      <vt:lpstr>Lecture 6.1 MAED overview</vt:lpstr>
      <vt:lpstr>Lecture 6.1 MAED overview</vt:lpstr>
      <vt:lpstr>Lecture 6.1 MAED overview</vt:lpstr>
      <vt:lpstr>Lecture 6.1 MAED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34</cp:revision>
  <dcterms:created xsi:type="dcterms:W3CDTF">2021-02-10T16:48:02Z</dcterms:created>
  <dcterms:modified xsi:type="dcterms:W3CDTF">2021-03-15T15:16:22Z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