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y="6858000" cx="12192000"/>
  <p:notesSz cx="6858000" cy="9144000"/>
  <p:embeddedFontLst>
    <p:embeddedFont>
      <p:font typeface="Roboto"/>
      <p:regular r:id="rId35"/>
      <p:bold r:id="rId36"/>
      <p:italic r:id="rId37"/>
      <p:boldItalic r:id="rId38"/>
    </p:embeddedFont>
    <p:embeddedFont>
      <p:font typeface="Montserrat"/>
      <p:regular r:id="rId39"/>
      <p:bold r:id="rId40"/>
      <p:italic r:id="rId41"/>
      <p:boldItalic r:id="rId42"/>
    </p:embeddedFont>
    <p:embeddedFont>
      <p:font typeface="Open Sans SemiBold"/>
      <p:regular r:id="rId43"/>
      <p:bold r:id="rId44"/>
      <p:italic r:id="rId45"/>
      <p:boldItalic r:id="rId46"/>
    </p:embeddedFont>
    <p:embeddedFont>
      <p:font typeface="Quattrocento Sans"/>
      <p:regular r:id="rId47"/>
      <p:bold r:id="rId48"/>
      <p:italic r:id="rId49"/>
      <p:boldItalic r:id="rId50"/>
    </p:embeddedFont>
    <p:embeddedFont>
      <p:font typeface="Open Sans ExtraBold"/>
      <p:bold r:id="rId51"/>
      <p:boldItalic r:id="rId52"/>
    </p:embeddedFont>
    <p:embeddedFont>
      <p:font typeface="Open Sans"/>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7" roundtripDataSignature="AMtx7mg2AZdJvPV0NQWRxmLEMOKcGB0Vs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9E333D3-8141-4D8E-9F34-FAB56FCED234}">
  <a:tblStyle styleId="{19E333D3-8141-4D8E-9F34-FAB56FCED234}"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66C92104-BE04-48BC-976B-3F29707EA27D}"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7EA"/>
          </a:solidFill>
        </a:fill>
      </a:tcStyle>
    </a:wholeTbl>
    <a:band1H>
      <a:tcTxStyle/>
      <a:tcStyle>
        <a:fill>
          <a:solidFill>
            <a:srgbClr val="CACBD3"/>
          </a:solidFill>
        </a:fill>
      </a:tcStyle>
    </a:band1H>
    <a:band2H>
      <a:tcTxStyle/>
    </a:band2H>
    <a:band1V>
      <a:tcTxStyle/>
      <a:tcStyle>
        <a:fill>
          <a:solidFill>
            <a:srgbClr val="CACBD3"/>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Montserrat-bold.fntdata"/><Relationship Id="rId42" Type="http://schemas.openxmlformats.org/officeDocument/2006/relationships/font" Target="fonts/Montserrat-boldItalic.fntdata"/><Relationship Id="rId41" Type="http://schemas.openxmlformats.org/officeDocument/2006/relationships/font" Target="fonts/Montserrat-italic.fntdata"/><Relationship Id="rId44" Type="http://schemas.openxmlformats.org/officeDocument/2006/relationships/font" Target="fonts/OpenSansSemiBold-bold.fntdata"/><Relationship Id="rId43" Type="http://schemas.openxmlformats.org/officeDocument/2006/relationships/font" Target="fonts/OpenSansSemiBold-regular.fntdata"/><Relationship Id="rId46" Type="http://schemas.openxmlformats.org/officeDocument/2006/relationships/font" Target="fonts/OpenSansSemiBold-boldItalic.fntdata"/><Relationship Id="rId45" Type="http://schemas.openxmlformats.org/officeDocument/2006/relationships/font" Target="fonts/OpenSansSemiBold-italic.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QuattrocentoSans-bold.fntdata"/><Relationship Id="rId47" Type="http://schemas.openxmlformats.org/officeDocument/2006/relationships/font" Target="fonts/QuattrocentoSans-regular.fntdata"/><Relationship Id="rId49" Type="http://schemas.openxmlformats.org/officeDocument/2006/relationships/font" Target="fonts/QuattrocentoSans-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font" Target="fonts/Roboto-regular.fntdata"/><Relationship Id="rId34" Type="http://schemas.openxmlformats.org/officeDocument/2006/relationships/slide" Target="slides/slide28.xml"/><Relationship Id="rId37" Type="http://schemas.openxmlformats.org/officeDocument/2006/relationships/font" Target="fonts/Roboto-italic.fntdata"/><Relationship Id="rId36" Type="http://schemas.openxmlformats.org/officeDocument/2006/relationships/font" Target="fonts/Roboto-bold.fntdata"/><Relationship Id="rId39" Type="http://schemas.openxmlformats.org/officeDocument/2006/relationships/font" Target="fonts/Montserrat-regular.fntdata"/><Relationship Id="rId38" Type="http://schemas.openxmlformats.org/officeDocument/2006/relationships/font" Target="fonts/Roboto-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OpenSansExtraBold-bold.fntdata"/><Relationship Id="rId50" Type="http://schemas.openxmlformats.org/officeDocument/2006/relationships/font" Target="fonts/QuattrocentoSans-boldItalic.fntdata"/><Relationship Id="rId53" Type="http://schemas.openxmlformats.org/officeDocument/2006/relationships/font" Target="fonts/OpenSans-regular.fntdata"/><Relationship Id="rId52" Type="http://schemas.openxmlformats.org/officeDocument/2006/relationships/font" Target="fonts/OpenSansExtraBold-boldItalic.fntdata"/><Relationship Id="rId11" Type="http://schemas.openxmlformats.org/officeDocument/2006/relationships/slide" Target="slides/slide5.xml"/><Relationship Id="rId55" Type="http://schemas.openxmlformats.org/officeDocument/2006/relationships/font" Target="fonts/OpenSans-italic.fntdata"/><Relationship Id="rId10" Type="http://schemas.openxmlformats.org/officeDocument/2006/relationships/slide" Target="slides/slide4.xml"/><Relationship Id="rId54" Type="http://schemas.openxmlformats.org/officeDocument/2006/relationships/font" Target="fonts/OpenSans-bold.fntdata"/><Relationship Id="rId13" Type="http://schemas.openxmlformats.org/officeDocument/2006/relationships/slide" Target="slides/slide7.xml"/><Relationship Id="rId57" Type="http://customschemas.google.com/relationships/presentationmetadata" Target="metadata"/><Relationship Id="rId12" Type="http://schemas.openxmlformats.org/officeDocument/2006/relationships/slide" Target="slides/slide6.xml"/><Relationship Id="rId56" Type="http://schemas.openxmlformats.org/officeDocument/2006/relationships/font" Target="fonts/OpenSans-bold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The operation and maintenance costs are further divided into variable costs and fixed costs. There are various definitions for each of these cost types. Generally, however, the variable costs include costs that vary with the level of activity of a technology. These could be, for instance, fuel expenses or other consumables. The use of fuel or consumables is directly proportional to the level of output of the technology, or in other words, proportional to the activity. Fixed costs usually include costs incurred every year, but these vary mostly with the capacity of the technology. These include, for example, labour costs and salaries. An example may help understand this cost item. When a power plant is built and starts operation, the owners need to hire staff to run the power plant. Even though there may be some level of turnover in the staff, more or less the same number of people will need to be paid salaries every month and every year for running the power plant independently of whether the power plant works more or less in one specific month. Therefore, the salary costs can be seen as depending more on how big the power plant is, that is its capacity, than the activity. </a:t>
            </a:r>
            <a:endParaRPr/>
          </a:p>
        </p:txBody>
      </p:sp>
      <p:sp>
        <p:nvSpPr>
          <p:cNvPr id="420" name="Google Shape;420;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6" name="Google Shape;436;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It is important to understand a few more attributes of the cost items described in the previous slides. These attributes are represented in OSeMOSYS, and they significantly influence the cost-competitiveness of different technologies. The most important notion is that all the cost items are time-dependent. Often, costs tend to decrease with time due to technological developments, economies of scale, increase of competitiveness, and many other market factors. This is particularly true for capital costs. The example shows capital costs that decrease sharply year after year. This decrease has a high impact on when it is best to make an investment. In the example, representing a fictitious energy supply technology, if an investment is made in year 2, the capital cost incurred will be 1900 US million dollars per unit of capacity (GW). For example, if an investment in a power plant of 0.1 GW of capacity is made, the total investment cost will be 190 million US dollars. If the same investment is made two years later, in year 4, the cost per unit of capacity is lower, 1700 US dollars. In that case, the total investment cost for a 0.1 GW power plant would be 170 million US dollars. There may be several reasons why an investment occurs in year 2 anyway, despite the higher cost. However, it is important to be aware of the impact cost variations may have on the competitiveness of technologies.</a:t>
            </a:r>
            <a:endParaRPr/>
          </a:p>
        </p:txBody>
      </p:sp>
      <p:sp>
        <p:nvSpPr>
          <p:cNvPr id="437" name="Google Shape;437;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3" name="Google Shape;45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Also the fixed operation and maintenance costs may vary with time. This could be related, for instance, to annual variations of the costs of labour and reorganization of the work structure in production sites. However, here the dynamics generated by cost variations are slightly different from those linked to the capital costs. Fixed costs are not incurred once like capital costs. Fixed costs are incurred every year and they are proportional to the installed capacity. Let us imagine a case where a power plant of 100 MW has been installed before and is in place during years 1, 2, and 3. </a:t>
            </a:r>
            <a:r>
              <a:rPr b="1" lang="en-GB"/>
              <a:t>During those years, the fixed costs per unit of installed capacity increase, from 50,000 US dollars per MW to 60,000 US dollars per kW. </a:t>
            </a:r>
            <a:r>
              <a:rPr lang="en-GB"/>
              <a:t>This means that the power plant will incur increasing fixed costs each year. The first year, the fixed costs will amount to 100 times 50,000, that is, 5 million US dollars. Making the same calculation for years 2 and 3 will deliver respectively 5.5 million US dollars and 6 million US dollars. Even if fixed costs are projected to increase again in year 4, no costs will actually be incurred in year 4. The reason is that the power plant will not be there anymore in year 4. Its capacity will be 0. </a:t>
            </a:r>
            <a:endParaRPr/>
          </a:p>
        </p:txBody>
      </p:sp>
      <p:sp>
        <p:nvSpPr>
          <p:cNvPr id="454" name="Google Shape;454;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Finally, also the variable operation and maintenance costs vary over time. This variation is related to variations of the market prices of all the consumables that the technology uses during its operation, for instance chemical substances or fuels. Ideally, there will be many variations of these costs during one year. However, often fuels and chemicals are purchased by a production site in big stocks, with long-term and fixed-price contracts. This means that the cost may be considered constant as long as the contract is not renegotiated. In OSeMOSYS there is the possibility to change the variable costs every year. It is important to remember that the variable costs are very different from the capital or the fixed costs and they affect the competitiveness of a technology in a very different way. Variable costs are not proportional to the installed capacity like the capital or the fixed costs, but to the activity. In the example, a power plant is assumed to have an activity and produce an output in years 1, 2, and 3, but not in year 4. The cost per unit of output is 2 million US dollars per PJ. The annual output is 1 PJ. Therefore, the power plant incurs 2 million US dollars of variable costs every year, from year 1 to 3. Since the power plant is not active in year 4, it will not have variable costs in that year. However, if it still exists and is installed, it will incur fixed costs in the same year.</a:t>
            </a:r>
            <a:endParaRPr/>
          </a:p>
        </p:txBody>
      </p:sp>
      <p:sp>
        <p:nvSpPr>
          <p:cNvPr id="470" name="Google Shape;470;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This module explores how the cost parameters discussed in the previous slides may affect a mathematical optimization problem that is related to energy planning. The discussion is based on a very simple example, representing the energy system of an island. Let us assume that the annual electricity demand on an island is 250 PJ. Basically the people and industries living on the island consume 250 PJ in a year. There are two power plants that can be used to meet the annual electricity demand: a coal and a natural gas power plant. In the table, some characteristics of the power plants are given. First, the efficiency of the coal power plant is lower than the one of the gas power plant. That means that the coal power plant uses more fuel to obtain the same output. Secondly, the variable cost is higher for the coal power plant. In synthesis, it is more expensive and less efficient to run the coal power plant. However, the yearly availability of natural gas is smaller compared to coal: there is less gas. The objective is to estimate how much electricity should be produced from each of the plants to meet the annual demand, so that the total system cost can be minimized.</a:t>
            </a:r>
            <a:endParaRPr/>
          </a:p>
        </p:txBody>
      </p:sp>
      <p:sp>
        <p:nvSpPr>
          <p:cNvPr id="494" name="Google Shape;494;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2" name="Google Shape;52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Now the discussion becomes a bit more complicated. Yet, it is important because it shows the basic working principles of any energy system modelling tool. The first step in solving the problem stated in the previous slide is to break it down into its fundamental parts and fundamental data and then write a mathematical formulation for it. One can start from the fundamental parts. These are shown in the square. Let us assume that </a:t>
            </a:r>
            <a:r>
              <a:rPr lang="en-GB">
                <a:latin typeface="Roboto"/>
                <a:ea typeface="Roboto"/>
                <a:cs typeface="Roboto"/>
                <a:sym typeface="Roboto"/>
              </a:rPr>
              <a:t>X C.L. is the electricity generation variable (in PJ) for the coal power plant and X G.S. is the electricity generation variable (in PJ) for the gas power plant. The total demand to be met is 250 PJ. The availability of coal and gas is restricted to 600 and 300 PJ per year respectively. </a:t>
            </a:r>
            <a:r>
              <a:rPr lang="en-GB"/>
              <a:t>The cost of generating one PJ of electricity from gas and coal is 300 and 350 US dollars respectively.</a:t>
            </a:r>
            <a:endParaRPr/>
          </a:p>
        </p:txBody>
      </p:sp>
      <p:sp>
        <p:nvSpPr>
          <p:cNvPr id="523" name="Google Shape;523;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5" name="Google Shape;53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Now, let us look at the mathematical formulation. First, the objective function needs to be written. The objective is minimizing the total electricity production cost. This is the sum of the cost for producing electricity with the coal and gas power plants. The cost for the coal power plant equals the unit cost, 350, multiplied by the coal-fired generation (which is the unknown variable). Similarly, the cost for the gas power plant equals the unit cost, 300, multiplied by the gas-fired generation. This minimization needs to happen respecting some constraints. The first constraint is that the demand must be met. That is, the sum of the annual generation by the two power plants needs to be at least equal to 250 PJ, the annual demand. The second and third constraints state that the total uses of coal and gas need to be lower than the availability of coal and gas. The use is defined by the generation (X) multiplied by the use of fuel per unit of generation. Finally, since the generation is a physical quantity, it is assumed to be greater than or equal to 0.</a:t>
            </a:r>
            <a:endParaRPr/>
          </a:p>
        </p:txBody>
      </p:sp>
      <p:sp>
        <p:nvSpPr>
          <p:cNvPr id="536" name="Google Shape;536;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8" name="Google Shape;54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For this simple problem the process of finding a solution can be represented graphically. Finding a solution means finding the values of X C.L. and X G.S., that is, the electricity supply by the coal and gas power plants. On the graph on the right one may first represent </a:t>
            </a:r>
            <a:r>
              <a:rPr b="1" lang="en-GB"/>
              <a:t>the constraints that state that X C.L. and X G.S. must have positive values. The two axis show only the region of positive values. </a:t>
            </a:r>
            <a:r>
              <a:rPr lang="en-GB"/>
              <a:t>Secondly, one may represent the demand constraint. This states that the combined production by the coal power plant must be at least equal to the demand, 250 PJ. Recalling concepts of linear algebra, this inequality is met by any value of X C.L. and X G.S. above the blue line. Then, one may represent the constraint by which 2 times X G.S. must be less than 300, or otherwise said, X G.S. must be less than 150. This constraint is met by any value to the left of the red line. The same reasoning can be applied to the values of X C.L.. They must lie below the green line.</a:t>
            </a:r>
            <a:endParaRPr/>
          </a:p>
        </p:txBody>
      </p:sp>
      <p:sp>
        <p:nvSpPr>
          <p:cNvPr id="549" name="Google Shape;549;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3" name="Google Shape;563;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The couple of values of X C.L. and X G.S. representing the solution of the problem must obey all the constraints at the same time. Therefore, it must lie within the red triangle defined by the blue, red, and green lines in the graph. Its exact position is determined through the cost minimization function. The cost of gas generation is lower than the cost of coal generation. The solution will then be the one using gas as much as possible and then coal to cover the remaining part of the demand. The solution is then the bottom-right corner of the triangle.  </a:t>
            </a:r>
            <a:endParaRPr/>
          </a:p>
          <a:p>
            <a:pPr indent="0" lvl="0" marL="0" rtl="0" algn="l">
              <a:spcBef>
                <a:spcPts val="0"/>
              </a:spcBef>
              <a:spcAft>
                <a:spcPts val="0"/>
              </a:spcAft>
              <a:buNone/>
            </a:pPr>
            <a:r>
              <a:rPr lang="en-GB"/>
              <a:t>This illustrative example shows the essential dynamics of any energy system optimization problem. An application of OSeMOSYS works the same way, except that it usually considers many more years, many more technologies and commodities, and potentially different demands, and so on. Typically, an OSeMOSYS problem has thousands of constraints. Therefore, it is difficult to find a solution graphically, and powerful software needs to be used instead.</a:t>
            </a:r>
            <a:endParaRPr/>
          </a:p>
        </p:txBody>
      </p:sp>
      <p:sp>
        <p:nvSpPr>
          <p:cNvPr id="564" name="Google Shape;564;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This lecture dives deeper into how technologies are modelled. The concepts explained in the lecture apply to OSeMOSYS, but can be seen as general and also applicable to several other tools. The focus will lie on the representation of energy technologies, but similar concepts can also be applied to the representation of water and land uses. This will become clearer further into the course. </a:t>
            </a:r>
            <a:br>
              <a:rPr lang="en-GB"/>
            </a:br>
            <a:br>
              <a:rPr lang="en-GB"/>
            </a:br>
            <a:r>
              <a:rPr lang="en-GB"/>
              <a:t>By the end of this lecture you are expected to gain: familiarity with components and processes of an energy system model; conceptual understanding of the most important parameters for the representation of technologies in an energy system model; conceptual understanding of different costs associated with energy technologies; and finally, conceptual understanding of the impact of technology costs on the role of technologies in the energy supply.</a:t>
            </a:r>
            <a:endParaRPr/>
          </a:p>
          <a:p>
            <a:pPr indent="0" lvl="0" marL="0" rtl="0" algn="l">
              <a:spcBef>
                <a:spcPts val="0"/>
              </a:spcBef>
              <a:spcAft>
                <a:spcPts val="0"/>
              </a:spcAft>
              <a:buNone/>
            </a:pPr>
            <a:r>
              <a:t/>
            </a:r>
            <a:endParaRPr/>
          </a:p>
        </p:txBody>
      </p:sp>
      <p:sp>
        <p:nvSpPr>
          <p:cNvPr id="285" name="Google Shape;28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5" name="Google Shape;58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2" name="Google Shape;59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Technologies have more characteristics that impact their competitiveness. These are also commonly taken into account in energy system modelling tools and in OSeMOSYS, so that reality can be represented more closely. This module will illustrate the most important of these characteristics. </a:t>
            </a:r>
            <a:endParaRPr/>
          </a:p>
          <a:p>
            <a:pPr indent="0" lvl="0" marL="0" rtl="0" algn="l">
              <a:spcBef>
                <a:spcPts val="0"/>
              </a:spcBef>
              <a:spcAft>
                <a:spcPts val="0"/>
              </a:spcAft>
              <a:buNone/>
            </a:pPr>
            <a:r>
              <a:rPr lang="en-GB"/>
              <a:t>Let us start with the operational life. It is common knowledge that an asset or technology works well for a certain time, after which it starts having many problems due to ageing. At that point, one may say that the operational life of the technology is over and the technology needs to be decommissioned. Some technologies are more robust and live longer. Whereas others have shorter lifespans. This affects their competitiveness, because it affects how much it is worth investing in them. The example in the figure shows this. Let us imagine that the car on the left costs 10,000 US dollars, while the one on the right costs 15,000 US dollars. The car on the right costs 1.5 times the one on the left. However, the car on the right lives double the time of the left one, 20 years. If you were to disregard the performance for a minute and just aim to secure a car for the longest possible time with the least money, which one would you choose? It would make sense to choose the one on the right. To have a car for 20 years, only 15,000 dollars would be needed in this case. In the case on the left one would need to buy the car again after 10 years and the total expense would rise to 20,000 dollars.</a:t>
            </a:r>
            <a:endParaRPr/>
          </a:p>
        </p:txBody>
      </p:sp>
      <p:sp>
        <p:nvSpPr>
          <p:cNvPr id="593" name="Google Shape;593;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8" name="Google Shape;608;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Other parameters significantly affecting the competitiveness of a technology are the availability factor and the capacity factor. These are very important in OSeMOSYS, but often complicated to determine. You will carry out exercises to understand their meaning. The availability and capacity factor represent, in general, how much a technology can actually produce, as a ratio of its maximum theoretical potential. The availability factor accounts for hours of planned maintenance. That is, it accounts for time during the year when the owners will stop production to carry out regular maintenance activities. The capacity factors accounts for hours of unplanned outages. That is, time when the technology unexpectedly breaks. The planned maintenance can occur any time the owner decides during the year. The unplanned outages may occur any moment, with a certain probability. The higher the downtime for planned or unplanned events, the less profitable a technology is.</a:t>
            </a:r>
            <a:endParaRPr/>
          </a:p>
          <a:p>
            <a:pPr indent="0" lvl="0" marL="0" rtl="0" algn="l">
              <a:spcBef>
                <a:spcPts val="0"/>
              </a:spcBef>
              <a:spcAft>
                <a:spcPts val="0"/>
              </a:spcAft>
              <a:buNone/>
            </a:pPr>
            <a:r>
              <a:rPr lang="en-GB"/>
              <a:t>Let us take the example of a coal power plant. Typically, it needs to be shut down around 1,000 to 2,000 hours a year for maintenance, depending on how old it is. Since the maximum number of hours it could produce in one year is 8,760, this means around 15% of planned downtime, or an 85% availability factor.</a:t>
            </a:r>
            <a:endParaRPr/>
          </a:p>
        </p:txBody>
      </p:sp>
      <p:sp>
        <p:nvSpPr>
          <p:cNvPr id="609" name="Google Shape;609;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2" name="Google Shape;62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Another characteristic strongly affecting the competitiveness of a technology is its efficiency. The efficiency is defined as the ratio of output to input. The simplest way to illustrate the concept of efficiency is by looking at a fossil fuel fired power plant. This typically uses energy coming from the combustion of a fuel as input and provides energy in the form of electricity as output. The efficiency is the ratio between the output energy and the input energy. In this case, the efficiency is always lower than one. That is, due to the law of thermodynamics, the output energy is lower than the input one, because part is ’lost’ in the process. The best case would be for the efficiency to be equal to 1. That would mean that all the input energy has been turned into electricity and that the highest possible worth has been squeezed out of the fuel. Efficiency strongly affects the competitiveness of power plants because it affects how much fuel will need to be bought in order to produce a certain amount of electricity. Let us imagine that two coal power plants are available for providing electricity to a region. One is newer and more efficient than the other. Both use the same type of coal as input. </a:t>
            </a:r>
            <a:r>
              <a:rPr b="1" lang="en-GB"/>
              <a:t>It is then best in terms of costs to use </a:t>
            </a:r>
            <a:r>
              <a:rPr lang="en-GB"/>
              <a:t>the more efficient coal power plant, because less coal needs to be used for supplying the same electricity. This saves costs for buying the coal and emissions from burning the coal.</a:t>
            </a:r>
            <a:endParaRPr/>
          </a:p>
        </p:txBody>
      </p:sp>
      <p:sp>
        <p:nvSpPr>
          <p:cNvPr id="623" name="Google Shape;623;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1" name="Google Shape;641;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The discount rate is another key parameter, because it is related to costs. In the standard version of OSeMOSYS, it is not related to a specific technology, but it applies to all technologies in the same way. Deep understanding of the discount rate would need dedicated lectures, but these are also outside the scope of this course. For the moment, only a definition is included. Economics teaches us that the value of money decreases with time. That is, it is better value to have a certain amount today than to have the same amount a few years from now. The discount rate accounts for the decrease in future value of money. It reduces the value by a certain percentage every year. It is decided by the user and depends, among other factors, on the region where the application is set. Let us imagine that a certain technology has a fixed cost of 15 dollars per year and that the owner wants to put in the bank today the money to pay the fixed costs for the next 10 years. How much money does the owner need to put aside, if the annual discount rate is assumed to be 6%? For the expenses of the first year, 15 dollars need to be put aside. However, for the following years gradually decreasing amounts need to be put aside. In year 2, 15 dollars decreased by 6%, that is, 14.15 dollars. In year 3, 14.15 dollars decreased by another 6%, and so on. </a:t>
            </a:r>
            <a:endParaRPr/>
          </a:p>
          <a:p>
            <a:pPr indent="0" lvl="0" marL="0" rtl="0" algn="l">
              <a:spcBef>
                <a:spcPts val="0"/>
              </a:spcBef>
              <a:spcAft>
                <a:spcPts val="0"/>
              </a:spcAft>
              <a:buNone/>
            </a:pPr>
            <a:r>
              <a:rPr lang="en-GB"/>
              <a:t>OSeMOSYS minimizes all present costs, meaning all costs expected to be incurred in following years are discounted by the assigned discount rate.</a:t>
            </a:r>
            <a:endParaRPr/>
          </a:p>
        </p:txBody>
      </p:sp>
      <p:sp>
        <p:nvSpPr>
          <p:cNvPr id="642" name="Google Shape;642;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4" name="Google Shape;654;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Two more sets of parameters are worth introducing: lower and upper bounds to capacity and activity. The user can (but does not need to) include them in OSeMOSYS. They allow representation of investment or policy targets. For example, the user may introduce lower and upper capacity limits for a technology to represent targets of installed capacity that a government may have for a certain year. Or the user may introduce lower and upper capacity investment limits to represent committed projects in specific years. Or again the user may introduce lower and upper activity limits to represent strong decisions to make certain technologies work a fixed amount in certain years. The activity limits may also be used to restrict the technical potential of certain technologies to realistic values. </a:t>
            </a:r>
            <a:endParaRPr/>
          </a:p>
          <a:p>
            <a:pPr indent="0" lvl="0" marL="0" rtl="0" algn="l">
              <a:spcBef>
                <a:spcPts val="0"/>
              </a:spcBef>
              <a:spcAft>
                <a:spcPts val="0"/>
              </a:spcAft>
              <a:buNone/>
            </a:pPr>
            <a:r>
              <a:rPr lang="en-GB"/>
              <a:t>Introducing such constraints is like adding equations in the island, example seen</a:t>
            </a:r>
            <a:r>
              <a:rPr b="1" lang="en-GB"/>
              <a:t> in other modules</a:t>
            </a:r>
            <a:r>
              <a:rPr lang="en-GB"/>
              <a:t>. It restricts the range of possible solutions of the optimization and it drives the optimization towards a certain direction decided by the user. In a sense, it overrules the cost-competitiveness criteria. Therefore, if the aim of an exercise is to really find freely the least-cost solutions for future energy supply, the user must be careful not to introduce too many of these constraints.</a:t>
            </a:r>
            <a:endParaRPr/>
          </a:p>
        </p:txBody>
      </p:sp>
      <p:sp>
        <p:nvSpPr>
          <p:cNvPr id="655" name="Google Shape;655;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6" name="Google Shape;666;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3" name="Google Shape;673;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4" name="Google Shape;674;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4" name="Google Shape;68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The first key concept is the one of capacity and activity. The definitions of capacity and activity and the difference between the two are best illustrated with an example. Since the concepts are applicable not only to energy, but to any type of machinery or activity, an example unrelated to energy is chosen. Let us imagine a bakery that has one bread-making machine. The machine is represented at the centre of the figure. Let us assume that, when the machine is loaded with 5 kg of flour and 4 litres of water, after one hour it produces 50 baguettes. Of course, reality is more complicated and also yeast, salt, and several other stages would be involved. These are omitted for simplicity of representation. Two important concepts are implied in the figure. When flour and water are given as inputs, baguettes are obtained as output. And there is a precise ratio between input and output. When defining the role of a technology in a model, the nature of the inputs, the nature of the outputs related to those inputs, and the ratio between outputs and inputs will always have to be defined.</a:t>
            </a:r>
            <a:endParaRPr/>
          </a:p>
        </p:txBody>
      </p:sp>
      <p:sp>
        <p:nvSpPr>
          <p:cNvPr id="296" name="Google Shape;29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The concept that the machine can produce 50 baguettes in one hour is fundamental. It helps one understand what the capacity and the activity of the machine are. The capacity is defined as how much bread the machine is able to produce in a certain unit of time. In this case, the capacity is 50 baguettes per hour. The activity is defined as how much bread the machine produces in any given time horizon. For example, if the machine works for three hours it produces 150 baguettes. 150 baguettes is its activity. The value of the capacity does not change. It is linked to the specific machine that was bought by the owners of the bakery. The value of the activity normally changes and depends on the time frame we look at. If the machine keeps working, its activity after one hour will be 50 baguettes, after two hours 100 baguettes, after three hours 150 baguettes and so on. The activity could also be less than the maximum the machine can achieve. For example, if less flour and water are added, fewer baguettes will come out after one hour.</a:t>
            </a:r>
            <a:endParaRPr/>
          </a:p>
        </p:txBody>
      </p:sp>
      <p:sp>
        <p:nvSpPr>
          <p:cNvPr id="320" name="Google Shape;32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The previous example showed that the machine allows the baker to obtain at most 50 baguettes per hour, if it is fully loaded. That means that the baker cannot sell more than 50 baguettes every hour. Let us now imagine that the bakery is becoming very popular and has an increasing number of clients. The demand for bread increases and the baker notices that there is the possibility to sell more than 50 baguettes per hour. How could the baker be able to sell more? By increasing the capacity of the bakery, that is, by investing in more bread-making machines. If the baker buys two more machines of the same type as the first one, there will be three machines in the bakery, each able to produce 50 baguettes per hour. Therefore, the total capacity of the bakery, in other words the number of baguettes the bakery can produce in one hour, will increase to 150. When the capacity is increased to 150 baguettes per hour, then also the activity in one hour can increase. Now, this investment will have implications on other expenses in the bakery: for instance, there will likely be need to hire more bakers to attend to all the machines at the same time. These implications will be discussed later in the lecture.</a:t>
            </a:r>
            <a:endParaRPr/>
          </a:p>
        </p:txBody>
      </p:sp>
      <p:sp>
        <p:nvSpPr>
          <p:cNvPr id="340" name="Google Shape;340;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The concepts of capacity and activity are key in the type of modelling carried out in this course. First and foremost, they are important in the process of modelling the energy system. For instance, when looking at the electricity supply, a central type of asset or technology is power plants. Power plants are also defined by their capacity and their activity, exactly in the same way as the bread-making machine. The figure on this slide depicts a coal power plant. In the example, its capacity, that is, the electricity it is able to supply in a unit of time, is 1,000 GJ per hour. With a couple of </a:t>
            </a:r>
            <a:r>
              <a:rPr b="1" lang="en-GB"/>
              <a:t>operations </a:t>
            </a:r>
            <a:r>
              <a:rPr lang="en-GB"/>
              <a:t>we find that this means around 0.23 GJ per second, otherwise described as 0.23 GW. If this is the capacity, the power plant can supply 1,000 GJ of electricity in one hour, or 2,000 GJ in two hours, and so on. The power plant can also supply less than this, if it does not operate to the maximum possible extent. But it cannot supply more. However much the power plant actually supplies is its activity. At the same time, for the power plant to be able to supply that much electricity, it needs to be fed with coal. The coal input necessary for the power plant to produce 1,000 GJ in one hour is 3 times as much, namely 3000 GJ of coal are needed for one hour, or 6000 GJ for two hours.</a:t>
            </a:r>
            <a:endParaRPr/>
          </a:p>
        </p:txBody>
      </p:sp>
      <p:sp>
        <p:nvSpPr>
          <p:cNvPr id="363" name="Google Shape;363;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In OSeMOSYS the modeller needs to set the value for a parameter called Capacity-to-activity-unit. This parameter is needed because of how OSeMOSYS is structured and it is essential. It represents a fixed ratio between the activity and the capacity of a technology. Specifically, its value is equivalent to the activity that could be generated by one unit of capacity running at the maximum possible extent for one year. The value depends on the units that the modeller chooses for the capacity and the activity. For example, let us imagine that a refinery is modelled which has a capacity and activity measured in barrels per year. Let us imagine that the capacity equals 365 barrels per year. The activity, which is the number of barrels delivered in one year, will again be 365. This means that the Capacity-to-activity-Unit, which is the ratio between the activity in one year and the capacity, is equal to 1. If the capacity is measured in barrels per day and the activity is still measured in barrels per year, things change. For the same refinery, the value of the capacity is now 1 barrel per day (which is the same as saying 365 barrels per year). The value of the activity is still 365 barrels per year. This means that the Capacity-to-activity-unit is equal to 365. Now the importance of this parameter may become clearer: if the modeller sets the value of the parameter wrong, there is a wrong representation of how much activity can come from one unit of capacity. This may entail very unreasonable modelling results.</a:t>
            </a:r>
            <a:endParaRPr/>
          </a:p>
        </p:txBody>
      </p:sp>
      <p:sp>
        <p:nvSpPr>
          <p:cNvPr id="383" name="Google Shape;383;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Another family of input parameters deserving particular attention is the cost parameters. OSeMOSYS is a cost optimization tool. It finds the technology mix that has the lowest cost. Therefore, the way the mix looks and the role of each technology in the mix will depend on the costs of each technology. In energy engineering, as well as in other fields of production engineering, technologies or physical assets incur typically two categories of costs: capital costs and operation and maintenance costs. The capital costs consist mostly of capital to build the asset (both loans borrowed from banks or investment by shareholders) and one-time expenses for permission of construction, environmental assessments, and so on. They are usually incurred during the planning and construction phase, over a few years. Therefore, they do not depend on the level of activity of the asset, but rather its capacity. On top of the investment costs, the interest rates are also considered. Interest rates ensure return on investments for the creditors or investors. </a:t>
            </a:r>
            <a:endParaRPr/>
          </a:p>
        </p:txBody>
      </p:sp>
      <p:sp>
        <p:nvSpPr>
          <p:cNvPr id="403" name="Google Shape;403;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 Id="rId3" Type="http://schemas.openxmlformats.org/officeDocument/2006/relationships/image" Target="../media/image2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5" name="Shape 15"/>
        <p:cNvGrpSpPr/>
        <p:nvPr/>
      </p:nvGrpSpPr>
      <p:grpSpPr>
        <a:xfrm>
          <a:off x="0" y="0"/>
          <a:ext cx="0" cy="0"/>
          <a:chOff x="0" y="0"/>
          <a:chExt cx="0" cy="0"/>
        </a:xfrm>
      </p:grpSpPr>
      <p:pic>
        <p:nvPicPr>
          <p:cNvPr descr="A picture containing website&#10;&#10;Description automatically generated" id="16" name="Google Shape;16;p3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7" name="Google Shape;17;p30"/>
          <p:cNvSpPr txBox="1"/>
          <p:nvPr>
            <p:ph type="ctrTitle"/>
          </p:nvPr>
        </p:nvSpPr>
        <p:spPr>
          <a:xfrm>
            <a:off x="651352" y="4301318"/>
            <a:ext cx="7029608" cy="194875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400"/>
              <a:buFont typeface="Open Sans ExtraBold"/>
              <a:buNone/>
              <a:defRPr b="1" i="0" sz="440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30"/>
          <p:cNvSpPr txBox="1"/>
          <p:nvPr>
            <p:ph idx="1" type="subTitle"/>
          </p:nvPr>
        </p:nvSpPr>
        <p:spPr>
          <a:xfrm>
            <a:off x="688931" y="3374796"/>
            <a:ext cx="2846121" cy="954803"/>
          </a:xfrm>
          <a:prstGeom prst="rect">
            <a:avLst/>
          </a:prstGeom>
          <a:noFill/>
          <a:ln>
            <a:noFill/>
          </a:ln>
        </p:spPr>
        <p:txBody>
          <a:bodyPr anchorCtr="0" anchor="b" bIns="45700" lIns="91425" spcFirstLastPara="1" rIns="91425" wrap="square" tIns="45700">
            <a:normAutofit/>
          </a:bodyPr>
          <a:lstStyle>
            <a:lvl1pPr lvl="0" algn="l">
              <a:lnSpc>
                <a:spcPct val="90000"/>
              </a:lnSpc>
              <a:spcBef>
                <a:spcPts val="1000"/>
              </a:spcBef>
              <a:spcAft>
                <a:spcPts val="0"/>
              </a:spcAft>
              <a:buClr>
                <a:schemeClr val="dk1"/>
              </a:buClr>
              <a:buSzPts val="1800"/>
              <a:buFont typeface="Open Sans ExtraBold"/>
              <a:buNone/>
              <a:defRPr b="1" i="0" sz="180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 name="Google Shape;19;p30"/>
          <p:cNvSpPr txBox="1"/>
          <p:nvPr>
            <p:ph idx="2" type="body"/>
          </p:nvPr>
        </p:nvSpPr>
        <p:spPr>
          <a:xfrm>
            <a:off x="8453438" y="6106160"/>
            <a:ext cx="3738562" cy="33591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600"/>
              <a:buFont typeface="Open Sans SemiBold"/>
              <a:buNone/>
              <a:defRPr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website&#10;&#10;Description automatically generated" id="20" name="Google Shape;20;p30"/>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icture with Caption">
  <p:cSld name="1_Picture with Caption">
    <p:spTree>
      <p:nvGrpSpPr>
        <p:cNvPr id="76" name="Shape 76"/>
        <p:cNvGrpSpPr/>
        <p:nvPr/>
      </p:nvGrpSpPr>
      <p:grpSpPr>
        <a:xfrm>
          <a:off x="0" y="0"/>
          <a:ext cx="0" cy="0"/>
          <a:chOff x="0" y="0"/>
          <a:chExt cx="0" cy="0"/>
        </a:xfrm>
      </p:grpSpPr>
      <p:pic>
        <p:nvPicPr>
          <p:cNvPr descr="Graphical user interface, website&#10;&#10;Description automatically generated" id="77" name="Google Shape;77;p4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78" name="Google Shape;78;p42"/>
          <p:cNvSpPr txBox="1"/>
          <p:nvPr>
            <p:ph idx="1" type="body"/>
          </p:nvPr>
        </p:nvSpPr>
        <p:spPr>
          <a:xfrm>
            <a:off x="8464731" y="5921828"/>
            <a:ext cx="3727269" cy="655460"/>
          </a:xfrm>
          <a:prstGeom prst="rect">
            <a:avLst/>
          </a:prstGeom>
          <a:noFill/>
          <a:ln>
            <a:noFill/>
          </a:ln>
        </p:spPr>
        <p:txBody>
          <a:bodyPr anchorCtr="0" anchor="ctr" bIns="45700" lIns="91425" spcFirstLastPara="1" rIns="91425" wrap="square" tIns="45700">
            <a:normAutofit/>
          </a:bodyPr>
          <a:lstStyle>
            <a:lvl1pPr indent="-228600" lvl="0" marL="457200" marR="0" algn="ctr">
              <a:lnSpc>
                <a:spcPct val="90000"/>
              </a:lnSpc>
              <a:spcBef>
                <a:spcPts val="1000"/>
              </a:spcBef>
              <a:spcAft>
                <a:spcPts val="0"/>
              </a:spcAft>
              <a:buClr>
                <a:schemeClr val="lt1"/>
              </a:buClr>
              <a:buSzPts val="3600"/>
              <a:buFont typeface="Arial"/>
              <a:buNone/>
              <a:defRPr b="1" i="0" sz="3600">
                <a:solidFill>
                  <a:schemeClr val="lt1"/>
                </a:solidFill>
                <a:latin typeface="Open Sans"/>
                <a:ea typeface="Open Sans"/>
                <a:cs typeface="Open Sans"/>
                <a:sym typeface="Open Sans"/>
              </a:defRPr>
            </a:lvl1pPr>
            <a:lvl2pPr indent="-228600" lvl="1" marL="9144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2pPr>
            <a:lvl3pPr indent="-228600" lvl="2" marL="13716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3pPr>
            <a:lvl4pPr indent="-228600" lvl="3" marL="18288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4pPr>
            <a:lvl5pPr indent="-228600" lvl="4" marL="22860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Graphical user interface, website&#10;&#10;Description automatically generated" id="79" name="Google Shape;79;p42"/>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spTree>
      <p:nvGrpSpPr>
        <p:cNvPr id="80" name="Shape 80"/>
        <p:cNvGrpSpPr/>
        <p:nvPr/>
      </p:nvGrpSpPr>
      <p:grpSpPr>
        <a:xfrm>
          <a:off x="0" y="0"/>
          <a:ext cx="0" cy="0"/>
          <a:chOff x="0" y="0"/>
          <a:chExt cx="0" cy="0"/>
        </a:xfrm>
      </p:grpSpPr>
      <p:pic>
        <p:nvPicPr>
          <p:cNvPr descr="A picture containing website&#10;&#10;Description automatically generated" id="81" name="Google Shape;81;p4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82" name="Google Shape;82;p43"/>
          <p:cNvSpPr txBox="1"/>
          <p:nvPr>
            <p:ph type="ctrTitle"/>
          </p:nvPr>
        </p:nvSpPr>
        <p:spPr>
          <a:xfrm>
            <a:off x="651352" y="4301318"/>
            <a:ext cx="7029608" cy="194875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400"/>
              <a:buFont typeface="Open Sans ExtraBold"/>
              <a:buNone/>
              <a:defRPr b="1" i="0" sz="440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43"/>
          <p:cNvSpPr txBox="1"/>
          <p:nvPr>
            <p:ph idx="1" type="subTitle"/>
          </p:nvPr>
        </p:nvSpPr>
        <p:spPr>
          <a:xfrm>
            <a:off x="688931" y="3374796"/>
            <a:ext cx="2846121" cy="954803"/>
          </a:xfrm>
          <a:prstGeom prst="rect">
            <a:avLst/>
          </a:prstGeom>
          <a:noFill/>
          <a:ln>
            <a:noFill/>
          </a:ln>
        </p:spPr>
        <p:txBody>
          <a:bodyPr anchorCtr="0" anchor="b" bIns="45700" lIns="91425" spcFirstLastPara="1" rIns="91425" wrap="square" tIns="45700">
            <a:normAutofit/>
          </a:bodyPr>
          <a:lstStyle>
            <a:lvl1pPr lvl="0" algn="l">
              <a:lnSpc>
                <a:spcPct val="90000"/>
              </a:lnSpc>
              <a:spcBef>
                <a:spcPts val="1000"/>
              </a:spcBef>
              <a:spcAft>
                <a:spcPts val="0"/>
              </a:spcAft>
              <a:buClr>
                <a:schemeClr val="dk1"/>
              </a:buClr>
              <a:buSzPts val="1800"/>
              <a:buFont typeface="Open Sans ExtraBold"/>
              <a:buNone/>
              <a:defRPr b="1" i="0" sz="180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84" name="Google Shape;84;p43"/>
          <p:cNvSpPr txBox="1"/>
          <p:nvPr>
            <p:ph idx="2" type="body"/>
          </p:nvPr>
        </p:nvSpPr>
        <p:spPr>
          <a:xfrm>
            <a:off x="8453438" y="6106160"/>
            <a:ext cx="3738562" cy="33591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600"/>
              <a:buFont typeface="Open Sans SemiBold"/>
              <a:buNone/>
              <a:defRPr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85" name="Shape 85"/>
        <p:cNvGrpSpPr/>
        <p:nvPr/>
      </p:nvGrpSpPr>
      <p:grpSpPr>
        <a:xfrm>
          <a:off x="0" y="0"/>
          <a:ext cx="0" cy="0"/>
          <a:chOff x="0" y="0"/>
          <a:chExt cx="0" cy="0"/>
        </a:xfrm>
      </p:grpSpPr>
      <p:sp>
        <p:nvSpPr>
          <p:cNvPr id="86" name="Google Shape;86;p44"/>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 name="Google Shape;87;p44"/>
          <p:cNvSpPr txBox="1"/>
          <p:nvPr>
            <p:ph idx="1" type="body"/>
          </p:nvPr>
        </p:nvSpPr>
        <p:spPr>
          <a:xfrm>
            <a:off x="663880" y="2582945"/>
            <a:ext cx="10514556" cy="34219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Clr>
                <a:schemeClr val="dk1"/>
              </a:buClr>
              <a:buSzPts val="2000"/>
              <a:buFont typeface="Open Sans SemiBold"/>
              <a:buNone/>
              <a:defRPr b="1" sz="2000"/>
            </a:lvl1pPr>
            <a:lvl2pPr indent="-355600" lvl="1" marL="914400" algn="l">
              <a:lnSpc>
                <a:spcPct val="90000"/>
              </a:lnSpc>
              <a:spcBef>
                <a:spcPts val="500"/>
              </a:spcBef>
              <a:spcAft>
                <a:spcPts val="0"/>
              </a:spcAft>
              <a:buClr>
                <a:schemeClr val="dk1"/>
              </a:buClr>
              <a:buSzPts val="2000"/>
              <a:buChar char="•"/>
              <a:defRPr sz="2000"/>
            </a:lvl2pPr>
            <a:lvl3pPr indent="-330200" lvl="2" marL="1371600" algn="l">
              <a:lnSpc>
                <a:spcPct val="90000"/>
              </a:lnSpc>
              <a:spcBef>
                <a:spcPts val="500"/>
              </a:spcBef>
              <a:spcAft>
                <a:spcPts val="0"/>
              </a:spcAft>
              <a:buClr>
                <a:schemeClr val="dk1"/>
              </a:buClr>
              <a:buSzPts val="1600"/>
              <a:buChar char="•"/>
              <a:defRPr sz="16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44"/>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i="0" sz="1400">
                <a:solidFill>
                  <a:schemeClr val="lt1"/>
                </a:solidFill>
                <a:latin typeface="Quattrocento Sans"/>
                <a:ea typeface="Quattrocento Sans"/>
                <a:cs typeface="Quattrocento Sans"/>
                <a:sym typeface="Quattrocento Sans"/>
              </a:defRPr>
            </a:lvl1pPr>
            <a:lvl2pPr indent="0" lvl="1" marL="0" algn="r">
              <a:spcBef>
                <a:spcPts val="0"/>
              </a:spcBef>
              <a:buNone/>
              <a:defRPr b="1" i="0" sz="1400">
                <a:solidFill>
                  <a:schemeClr val="lt1"/>
                </a:solidFill>
                <a:latin typeface="Quattrocento Sans"/>
                <a:ea typeface="Quattrocento Sans"/>
                <a:cs typeface="Quattrocento Sans"/>
                <a:sym typeface="Quattrocento Sans"/>
              </a:defRPr>
            </a:lvl2pPr>
            <a:lvl3pPr indent="0" lvl="2" marL="0" algn="r">
              <a:spcBef>
                <a:spcPts val="0"/>
              </a:spcBef>
              <a:buNone/>
              <a:defRPr b="1" i="0" sz="1400">
                <a:solidFill>
                  <a:schemeClr val="lt1"/>
                </a:solidFill>
                <a:latin typeface="Quattrocento Sans"/>
                <a:ea typeface="Quattrocento Sans"/>
                <a:cs typeface="Quattrocento Sans"/>
                <a:sym typeface="Quattrocento Sans"/>
              </a:defRPr>
            </a:lvl3pPr>
            <a:lvl4pPr indent="0" lvl="3" marL="0" algn="r">
              <a:spcBef>
                <a:spcPts val="0"/>
              </a:spcBef>
              <a:buNone/>
              <a:defRPr b="1" i="0" sz="1400">
                <a:solidFill>
                  <a:schemeClr val="lt1"/>
                </a:solidFill>
                <a:latin typeface="Quattrocento Sans"/>
                <a:ea typeface="Quattrocento Sans"/>
                <a:cs typeface="Quattrocento Sans"/>
                <a:sym typeface="Quattrocento Sans"/>
              </a:defRPr>
            </a:lvl4pPr>
            <a:lvl5pPr indent="0" lvl="4" marL="0" algn="r">
              <a:spcBef>
                <a:spcPts val="0"/>
              </a:spcBef>
              <a:buNone/>
              <a:defRPr b="1" i="0" sz="1400">
                <a:solidFill>
                  <a:schemeClr val="lt1"/>
                </a:solidFill>
                <a:latin typeface="Quattrocento Sans"/>
                <a:ea typeface="Quattrocento Sans"/>
                <a:cs typeface="Quattrocento Sans"/>
                <a:sym typeface="Quattrocento Sans"/>
              </a:defRPr>
            </a:lvl5pPr>
            <a:lvl6pPr indent="0" lvl="5" marL="0" algn="r">
              <a:spcBef>
                <a:spcPts val="0"/>
              </a:spcBef>
              <a:buNone/>
              <a:defRPr b="1" i="0" sz="1400">
                <a:solidFill>
                  <a:schemeClr val="lt1"/>
                </a:solidFill>
                <a:latin typeface="Quattrocento Sans"/>
                <a:ea typeface="Quattrocento Sans"/>
                <a:cs typeface="Quattrocento Sans"/>
                <a:sym typeface="Quattrocento Sans"/>
              </a:defRPr>
            </a:lvl6pPr>
            <a:lvl7pPr indent="0" lvl="6" marL="0" algn="r">
              <a:spcBef>
                <a:spcPts val="0"/>
              </a:spcBef>
              <a:buNone/>
              <a:defRPr b="1" i="0" sz="1400">
                <a:solidFill>
                  <a:schemeClr val="lt1"/>
                </a:solidFill>
                <a:latin typeface="Quattrocento Sans"/>
                <a:ea typeface="Quattrocento Sans"/>
                <a:cs typeface="Quattrocento Sans"/>
                <a:sym typeface="Quattrocento Sans"/>
              </a:defRPr>
            </a:lvl7pPr>
            <a:lvl8pPr indent="0" lvl="7" marL="0" algn="r">
              <a:spcBef>
                <a:spcPts val="0"/>
              </a:spcBef>
              <a:buNone/>
              <a:defRPr b="1" i="0" sz="1400">
                <a:solidFill>
                  <a:schemeClr val="lt1"/>
                </a:solidFill>
                <a:latin typeface="Quattrocento Sans"/>
                <a:ea typeface="Quattrocento Sans"/>
                <a:cs typeface="Quattrocento Sans"/>
                <a:sym typeface="Quattrocento Sans"/>
              </a:defRPr>
            </a:lvl8pPr>
            <a:lvl9pPr indent="0" lvl="8" marL="0" algn="r">
              <a:spcBef>
                <a:spcPts val="0"/>
              </a:spcBef>
              <a:buNone/>
              <a:defRPr b="1" i="0" sz="1400">
                <a:solidFill>
                  <a:schemeClr val="lt1"/>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GB"/>
              <a:t>‹#›</a:t>
            </a:fld>
            <a:endParaRPr/>
          </a:p>
        </p:txBody>
      </p:sp>
      <p:sp>
        <p:nvSpPr>
          <p:cNvPr id="89" name="Google Shape;89;p44"/>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indent="-228600" lvl="1" marL="9144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indent="-228600" lvl="2" marL="1371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indent="-228600" lvl="3" marL="18288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indent="-228600" lvl="4" marL="22860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44"/>
          <p:cNvSpPr txBox="1"/>
          <p:nvPr>
            <p:ph idx="3" type="body"/>
          </p:nvPr>
        </p:nvSpPr>
        <p:spPr>
          <a:xfrm>
            <a:off x="8188960" y="5788058"/>
            <a:ext cx="3529770" cy="603315"/>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Open Sans"/>
              <a:buNone/>
              <a:defRPr b="0" i="1" sz="14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p44"/>
          <p:cNvSpPr txBox="1"/>
          <p:nvPr>
            <p:ph idx="4" type="body"/>
          </p:nvPr>
        </p:nvSpPr>
        <p:spPr>
          <a:xfrm>
            <a:off x="663575" y="6035355"/>
            <a:ext cx="5180634"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showMasterSp="0">
  <p:cSld name="2_Section Header">
    <p:spTree>
      <p:nvGrpSpPr>
        <p:cNvPr id="92" name="Shape 92"/>
        <p:cNvGrpSpPr/>
        <p:nvPr/>
      </p:nvGrpSpPr>
      <p:grpSpPr>
        <a:xfrm>
          <a:off x="0" y="0"/>
          <a:ext cx="0" cy="0"/>
          <a:chOff x="0" y="0"/>
          <a:chExt cx="0" cy="0"/>
        </a:xfrm>
      </p:grpSpPr>
      <p:pic>
        <p:nvPicPr>
          <p:cNvPr descr="Graphical user interface, text&#10;&#10;Description automatically generated" id="93" name="Google Shape;93;p4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94" name="Google Shape;94;p45"/>
          <p:cNvSpPr txBox="1"/>
          <p:nvPr>
            <p:ph type="title"/>
          </p:nvPr>
        </p:nvSpPr>
        <p:spPr>
          <a:xfrm>
            <a:off x="641023" y="707009"/>
            <a:ext cx="10793690" cy="50904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5800"/>
              <a:buFont typeface="Open Sans"/>
              <a:buNone/>
              <a:defRPr b="0" i="0" sz="580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45"/>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showMasterSp="0">
  <p:cSld name="3_Section Header">
    <p:spTree>
      <p:nvGrpSpPr>
        <p:cNvPr id="96" name="Shape 96"/>
        <p:cNvGrpSpPr/>
        <p:nvPr/>
      </p:nvGrpSpPr>
      <p:grpSpPr>
        <a:xfrm>
          <a:off x="0" y="0"/>
          <a:ext cx="0" cy="0"/>
          <a:chOff x="0" y="0"/>
          <a:chExt cx="0" cy="0"/>
        </a:xfrm>
      </p:grpSpPr>
      <p:pic>
        <p:nvPicPr>
          <p:cNvPr descr="Graphical user interface, sunburst chart&#10;&#10;Description automatically generated" id="97" name="Google Shape;97;p4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98" name="Google Shape;98;p46"/>
          <p:cNvSpPr txBox="1"/>
          <p:nvPr>
            <p:ph type="title"/>
          </p:nvPr>
        </p:nvSpPr>
        <p:spPr>
          <a:xfrm>
            <a:off x="641023" y="3325090"/>
            <a:ext cx="6270416" cy="2731325"/>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5800"/>
              <a:buFont typeface="Open Sans"/>
              <a:buNone/>
              <a:defRPr b="0" i="0" sz="580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46"/>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00" name="Google Shape;100;p46"/>
          <p:cNvSpPr txBox="1"/>
          <p:nvPr>
            <p:ph idx="1" type="body"/>
          </p:nvPr>
        </p:nvSpPr>
        <p:spPr>
          <a:xfrm>
            <a:off x="641023" y="626406"/>
            <a:ext cx="5261013" cy="247239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EA9DA"/>
              </a:buClr>
              <a:buSzPts val="20000"/>
              <a:buFont typeface="Open Sans ExtraBold"/>
              <a:buNone/>
              <a:defRPr b="1" i="0" sz="20000">
                <a:solidFill>
                  <a:srgbClr val="8EA9DA"/>
                </a:solidFill>
                <a:latin typeface="Open Sans ExtraBold"/>
                <a:ea typeface="Open Sans ExtraBold"/>
                <a:cs typeface="Open Sans ExtraBold"/>
                <a:sym typeface="Open Sans ExtraBold"/>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101" name="Shape 101"/>
        <p:cNvGrpSpPr/>
        <p:nvPr/>
      </p:nvGrpSpPr>
      <p:grpSpPr>
        <a:xfrm>
          <a:off x="0" y="0"/>
          <a:ext cx="0" cy="0"/>
          <a:chOff x="0" y="0"/>
          <a:chExt cx="0" cy="0"/>
        </a:xfrm>
      </p:grpSpPr>
      <p:sp>
        <p:nvSpPr>
          <p:cNvPr id="102" name="Google Shape;102;p47"/>
          <p:cNvSpPr txBox="1"/>
          <p:nvPr>
            <p:ph idx="1" type="body"/>
          </p:nvPr>
        </p:nvSpPr>
        <p:spPr>
          <a:xfrm>
            <a:off x="663574" y="2158738"/>
            <a:ext cx="5181600" cy="38766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47"/>
          <p:cNvSpPr txBox="1"/>
          <p:nvPr>
            <p:ph idx="2" type="body"/>
          </p:nvPr>
        </p:nvSpPr>
        <p:spPr>
          <a:xfrm>
            <a:off x="5997574" y="2158738"/>
            <a:ext cx="5181600" cy="38766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47"/>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05" name="Google Shape;105;p47"/>
          <p:cNvSpPr txBox="1"/>
          <p:nvPr>
            <p:ph type="title"/>
          </p:nvPr>
        </p:nvSpPr>
        <p:spPr>
          <a:xfrm>
            <a:off x="663574" y="675243"/>
            <a:ext cx="9423105"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 name="Google Shape;106;p47"/>
          <p:cNvSpPr txBox="1"/>
          <p:nvPr>
            <p:ph idx="3" type="body"/>
          </p:nvPr>
        </p:nvSpPr>
        <p:spPr>
          <a:xfrm>
            <a:off x="8171727" y="5750351"/>
            <a:ext cx="3556364" cy="641022"/>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Open Sans"/>
              <a:buNone/>
              <a:defRPr b="0" i="1"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47"/>
          <p:cNvSpPr txBox="1"/>
          <p:nvPr>
            <p:ph idx="4" type="body"/>
          </p:nvPr>
        </p:nvSpPr>
        <p:spPr>
          <a:xfrm>
            <a:off x="663575" y="6035355"/>
            <a:ext cx="5181599"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ison">
  <p:cSld name="1_Comparison">
    <p:spTree>
      <p:nvGrpSpPr>
        <p:cNvPr id="108" name="Shape 108"/>
        <p:cNvGrpSpPr/>
        <p:nvPr/>
      </p:nvGrpSpPr>
      <p:grpSpPr>
        <a:xfrm>
          <a:off x="0" y="0"/>
          <a:ext cx="0" cy="0"/>
          <a:chOff x="0" y="0"/>
          <a:chExt cx="0" cy="0"/>
        </a:xfrm>
      </p:grpSpPr>
      <p:sp>
        <p:nvSpPr>
          <p:cNvPr id="109" name="Google Shape;109;p48"/>
          <p:cNvSpPr txBox="1"/>
          <p:nvPr>
            <p:ph type="title"/>
          </p:nvPr>
        </p:nvSpPr>
        <p:spPr>
          <a:xfrm>
            <a:off x="663575" y="675243"/>
            <a:ext cx="9423105"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48"/>
          <p:cNvSpPr txBox="1"/>
          <p:nvPr>
            <p:ph idx="1" type="body"/>
          </p:nvPr>
        </p:nvSpPr>
        <p:spPr>
          <a:xfrm>
            <a:off x="663575" y="2455273"/>
            <a:ext cx="5157787" cy="455153"/>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Font typeface="Open Sans SemiBold"/>
              <a:buNone/>
              <a:defRPr b="1" i="0" sz="2000">
                <a:latin typeface="Open Sans SemiBold"/>
                <a:ea typeface="Open Sans SemiBold"/>
                <a:cs typeface="Open Sans SemiBold"/>
                <a:sym typeface="Open Sans SemiBold"/>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1" name="Google Shape;111;p48"/>
          <p:cNvSpPr txBox="1"/>
          <p:nvPr>
            <p:ph idx="2" type="body"/>
          </p:nvPr>
        </p:nvSpPr>
        <p:spPr>
          <a:xfrm>
            <a:off x="663575" y="2910428"/>
            <a:ext cx="5157787" cy="31249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C00000"/>
              </a:buClr>
              <a:buSzPts val="2000"/>
              <a:buFont typeface="Open Sans SemiBold"/>
              <a:buNone/>
              <a:defRPr b="1" i="0" sz="2000">
                <a:solidFill>
                  <a:srgbClr val="C00000"/>
                </a:solidFill>
                <a:latin typeface="Open Sans SemiBold"/>
                <a:ea typeface="Open Sans SemiBold"/>
                <a:cs typeface="Open Sans SemiBold"/>
                <a:sym typeface="Open Sans SemiBold"/>
              </a:defRPr>
            </a:lvl1pPr>
            <a:lvl2pPr indent="-355600" lvl="1" marL="914400" algn="l">
              <a:lnSpc>
                <a:spcPct val="90000"/>
              </a:lnSpc>
              <a:spcBef>
                <a:spcPts val="500"/>
              </a:spcBef>
              <a:spcAft>
                <a:spcPts val="0"/>
              </a:spcAft>
              <a:buClr>
                <a:schemeClr val="dk1"/>
              </a:buClr>
              <a:buSzPts val="2000"/>
              <a:buChar char="•"/>
              <a:defRPr i="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48"/>
          <p:cNvSpPr txBox="1"/>
          <p:nvPr>
            <p:ph idx="3" type="body"/>
          </p:nvPr>
        </p:nvSpPr>
        <p:spPr>
          <a:xfrm>
            <a:off x="6172200" y="2455273"/>
            <a:ext cx="5183188" cy="45515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Font typeface="Open Sans SemiBold"/>
              <a:buNone/>
              <a:defRPr b="1" sz="20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3" name="Google Shape;113;p48"/>
          <p:cNvSpPr txBox="1"/>
          <p:nvPr>
            <p:ph idx="4" type="body"/>
          </p:nvPr>
        </p:nvSpPr>
        <p:spPr>
          <a:xfrm>
            <a:off x="6172200" y="2910428"/>
            <a:ext cx="5183188" cy="31249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2F5395"/>
              </a:buClr>
              <a:buSzPts val="2000"/>
              <a:buFont typeface="Open Sans SemiBold"/>
              <a:buNone/>
              <a:defRPr>
                <a:solidFill>
                  <a:srgbClr val="2F5395"/>
                </a:solidFill>
              </a:defRPr>
            </a:lvl1pPr>
            <a:lvl2pPr indent="-355600" lvl="1" marL="914400" algn="l">
              <a:lnSpc>
                <a:spcPct val="90000"/>
              </a:lnSpc>
              <a:spcBef>
                <a:spcPts val="500"/>
              </a:spcBef>
              <a:spcAft>
                <a:spcPts val="0"/>
              </a:spcAft>
              <a:buClr>
                <a:schemeClr val="dk1"/>
              </a:buClr>
              <a:buSzPts val="2000"/>
              <a:buChar char="•"/>
              <a:defRPr i="1"/>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48"/>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15" name="Google Shape;115;p48"/>
          <p:cNvSpPr txBox="1"/>
          <p:nvPr>
            <p:ph idx="5" type="body"/>
          </p:nvPr>
        </p:nvSpPr>
        <p:spPr>
          <a:xfrm>
            <a:off x="8209279" y="5750351"/>
            <a:ext cx="3518811" cy="641022"/>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Open Sans"/>
              <a:buNone/>
              <a:defRPr b="0" i="1"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48"/>
          <p:cNvSpPr txBox="1"/>
          <p:nvPr>
            <p:ph idx="6" type="body"/>
          </p:nvPr>
        </p:nvSpPr>
        <p:spPr>
          <a:xfrm>
            <a:off x="663575" y="2016028"/>
            <a:ext cx="4171950" cy="439246"/>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p48"/>
          <p:cNvSpPr txBox="1"/>
          <p:nvPr>
            <p:ph idx="7" type="body"/>
          </p:nvPr>
        </p:nvSpPr>
        <p:spPr>
          <a:xfrm>
            <a:off x="663575" y="6035355"/>
            <a:ext cx="5157787"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18" name="Shape 118"/>
        <p:cNvGrpSpPr/>
        <p:nvPr/>
      </p:nvGrpSpPr>
      <p:grpSpPr>
        <a:xfrm>
          <a:off x="0" y="0"/>
          <a:ext cx="0" cy="0"/>
          <a:chOff x="0" y="0"/>
          <a:chExt cx="0" cy="0"/>
        </a:xfrm>
      </p:grpSpPr>
      <p:pic>
        <p:nvPicPr>
          <p:cNvPr descr="Graphical user interface, sunburst chart&#10;&#10;Description automatically generated" id="119" name="Google Shape;119;p4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20" name="Google Shape;120;p49"/>
          <p:cNvSpPr txBox="1"/>
          <p:nvPr>
            <p:ph type="title"/>
          </p:nvPr>
        </p:nvSpPr>
        <p:spPr>
          <a:xfrm>
            <a:off x="663880" y="681037"/>
            <a:ext cx="960191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49"/>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22" name="Google Shape;122;p49"/>
          <p:cNvSpPr txBox="1"/>
          <p:nvPr>
            <p:ph idx="1" type="body"/>
          </p:nvPr>
        </p:nvSpPr>
        <p:spPr>
          <a:xfrm>
            <a:off x="663575" y="2082799"/>
            <a:ext cx="5432425" cy="4006915"/>
          </a:xfrm>
          <a:prstGeom prst="rect">
            <a:avLst/>
          </a:prstGeom>
          <a:noFill/>
          <a:ln>
            <a:noFill/>
          </a:ln>
        </p:spPr>
        <p:txBody>
          <a:bodyPr anchorCtr="0" anchor="t" bIns="45700" lIns="91425" spcFirstLastPara="1" rIns="91425" wrap="square" tIns="45700">
            <a:normAutofit/>
          </a:bodyPr>
          <a:lstStyle>
            <a:lvl1pPr indent="-330200" lvl="0" marL="457200" algn="l">
              <a:lnSpc>
                <a:spcPct val="90000"/>
              </a:lnSpc>
              <a:spcBef>
                <a:spcPts val="1000"/>
              </a:spcBef>
              <a:spcAft>
                <a:spcPts val="0"/>
              </a:spcAft>
              <a:buClr>
                <a:schemeClr val="dk1"/>
              </a:buClr>
              <a:buSzPts val="1600"/>
              <a:buFont typeface="Calibri"/>
              <a:buAutoNum type="arabicPeriod"/>
              <a:defRPr b="0" i="0" sz="1600">
                <a:latin typeface="Open Sans"/>
                <a:ea typeface="Open Sans"/>
                <a:cs typeface="Open Sans"/>
                <a:sym typeface="Open Sans"/>
              </a:defRPr>
            </a:lvl1pPr>
            <a:lvl2pPr indent="-355600" lvl="1" marL="914400" algn="l">
              <a:lnSpc>
                <a:spcPct val="90000"/>
              </a:lnSpc>
              <a:spcBef>
                <a:spcPts val="500"/>
              </a:spcBef>
              <a:spcAft>
                <a:spcPts val="0"/>
              </a:spcAft>
              <a:buClr>
                <a:schemeClr val="dk1"/>
              </a:buClr>
              <a:buSzPts val="2000"/>
              <a:buFont typeface="Calibri"/>
              <a:buAutoNum type="arabicPeriod"/>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123" name="Shape 123"/>
        <p:cNvGrpSpPr/>
        <p:nvPr/>
      </p:nvGrpSpPr>
      <p:grpSpPr>
        <a:xfrm>
          <a:off x="0" y="0"/>
          <a:ext cx="0" cy="0"/>
          <a:chOff x="0" y="0"/>
          <a:chExt cx="0" cy="0"/>
        </a:xfrm>
      </p:grpSpPr>
      <p:pic>
        <p:nvPicPr>
          <p:cNvPr descr="Graphical user interface, text&#10;&#10;Description automatically generated" id="124" name="Google Shape;124;p5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25" name="Google Shape;125;p50"/>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icture with Caption">
  <p:cSld name="2_Picture with Caption">
    <p:spTree>
      <p:nvGrpSpPr>
        <p:cNvPr id="126" name="Shape 126"/>
        <p:cNvGrpSpPr/>
        <p:nvPr/>
      </p:nvGrpSpPr>
      <p:grpSpPr>
        <a:xfrm>
          <a:off x="0" y="0"/>
          <a:ext cx="0" cy="0"/>
          <a:chOff x="0" y="0"/>
          <a:chExt cx="0" cy="0"/>
        </a:xfrm>
      </p:grpSpPr>
      <p:pic>
        <p:nvPicPr>
          <p:cNvPr descr="Graphical user interface, website&#10;&#10;Description automatically generated" id="127" name="Google Shape;127;p51"/>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Graphical user interface, website&#10;&#10;Description automatically generated" id="128" name="Google Shape;128;p5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29" name="Google Shape;129;p51"/>
          <p:cNvSpPr txBox="1"/>
          <p:nvPr/>
        </p:nvSpPr>
        <p:spPr>
          <a:xfrm>
            <a:off x="9899301" y="5886940"/>
            <a:ext cx="202560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sp>
        <p:nvSpPr>
          <p:cNvPr id="130" name="Google Shape;130;p51"/>
          <p:cNvSpPr txBox="1"/>
          <p:nvPr>
            <p:ph idx="1" type="body"/>
          </p:nvPr>
        </p:nvSpPr>
        <p:spPr>
          <a:xfrm>
            <a:off x="9069867" y="4619674"/>
            <a:ext cx="2441575" cy="1130300"/>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chemeClr val="lt1"/>
              </a:buClr>
              <a:buSzPts val="800"/>
              <a:buFont typeface="Arial"/>
              <a:buNone/>
              <a:defRPr b="1" i="0" sz="800">
                <a:solidFill>
                  <a:schemeClr val="lt1"/>
                </a:solidFill>
                <a:latin typeface="Open Sans SemiBold"/>
                <a:ea typeface="Open Sans SemiBold"/>
                <a:cs typeface="Open Sans SemiBold"/>
                <a:sym typeface="Open Sans SemiBold"/>
              </a:defRPr>
            </a:lvl1pPr>
            <a:lvl2pPr indent="-228600" lvl="1" marL="9144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2pPr>
            <a:lvl3pPr indent="-228600" lvl="2" marL="13716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3pPr>
            <a:lvl4pPr indent="-228600" lvl="3" marL="18288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4pPr>
            <a:lvl5pPr indent="-228600" lvl="4" marL="22860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 name="Google Shape;131;p51"/>
          <p:cNvSpPr/>
          <p:nvPr>
            <p:ph idx="2" type="pic"/>
          </p:nvPr>
        </p:nvSpPr>
        <p:spPr>
          <a:xfrm>
            <a:off x="9069866" y="5674936"/>
            <a:ext cx="753583" cy="797302"/>
          </a:xfrm>
          <a:prstGeom prst="rect">
            <a:avLst/>
          </a:prstGeom>
          <a:noFill/>
          <a:ln cap="flat" cmpd="sng" w="9525">
            <a:solidFill>
              <a:schemeClr val="lt1"/>
            </a:solidFill>
            <a:prstDash val="solid"/>
            <a:round/>
            <a:headEnd len="sm" w="sm" type="none"/>
            <a:tailEnd len="sm" w="sm" type="none"/>
          </a:ln>
        </p:spPr>
      </p:sp>
      <p:sp>
        <p:nvSpPr>
          <p:cNvPr id="132" name="Google Shape;132;p51"/>
          <p:cNvSpPr/>
          <p:nvPr>
            <p:ph idx="3" type="pic"/>
          </p:nvPr>
        </p:nvSpPr>
        <p:spPr>
          <a:xfrm>
            <a:off x="9899650" y="2865438"/>
            <a:ext cx="931863" cy="820737"/>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31"/>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1"/>
          <p:cNvSpPr txBox="1"/>
          <p:nvPr>
            <p:ph idx="1" type="body"/>
          </p:nvPr>
        </p:nvSpPr>
        <p:spPr>
          <a:xfrm>
            <a:off x="663880" y="2582945"/>
            <a:ext cx="10514556" cy="34219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Clr>
                <a:schemeClr val="dk1"/>
              </a:buClr>
              <a:buSzPts val="2000"/>
              <a:buFont typeface="Open Sans SemiBold"/>
              <a:buNone/>
              <a:defRPr b="1" sz="2000"/>
            </a:lvl1pPr>
            <a:lvl2pPr indent="-355600" lvl="1" marL="914400" algn="l">
              <a:lnSpc>
                <a:spcPct val="90000"/>
              </a:lnSpc>
              <a:spcBef>
                <a:spcPts val="500"/>
              </a:spcBef>
              <a:spcAft>
                <a:spcPts val="0"/>
              </a:spcAft>
              <a:buClr>
                <a:schemeClr val="dk1"/>
              </a:buClr>
              <a:buSzPts val="2000"/>
              <a:buChar char="•"/>
              <a:defRPr sz="2000"/>
            </a:lvl2pPr>
            <a:lvl3pPr indent="-330200" lvl="2" marL="1371600" algn="l">
              <a:lnSpc>
                <a:spcPct val="90000"/>
              </a:lnSpc>
              <a:spcBef>
                <a:spcPts val="500"/>
              </a:spcBef>
              <a:spcAft>
                <a:spcPts val="0"/>
              </a:spcAft>
              <a:buClr>
                <a:schemeClr val="dk1"/>
              </a:buClr>
              <a:buSzPts val="1600"/>
              <a:buChar char="•"/>
              <a:defRPr sz="16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1"/>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i="0" sz="1400" u="none" cap="none" strike="noStrike">
                <a:solidFill>
                  <a:schemeClr val="lt1"/>
                </a:solidFill>
                <a:latin typeface="Quattrocento Sans"/>
                <a:ea typeface="Quattrocento Sans"/>
                <a:cs typeface="Quattrocento Sans"/>
                <a:sym typeface="Quattrocento Sans"/>
              </a:defRPr>
            </a:lvl1pPr>
            <a:lvl2pPr indent="0" lvl="1" marL="0" algn="r">
              <a:spcBef>
                <a:spcPts val="0"/>
              </a:spcBef>
              <a:buNone/>
              <a:defRPr b="1" i="0" sz="1400" u="none" cap="none" strike="noStrike">
                <a:solidFill>
                  <a:schemeClr val="lt1"/>
                </a:solidFill>
                <a:latin typeface="Quattrocento Sans"/>
                <a:ea typeface="Quattrocento Sans"/>
                <a:cs typeface="Quattrocento Sans"/>
                <a:sym typeface="Quattrocento Sans"/>
              </a:defRPr>
            </a:lvl2pPr>
            <a:lvl3pPr indent="0" lvl="2" marL="0" algn="r">
              <a:spcBef>
                <a:spcPts val="0"/>
              </a:spcBef>
              <a:buNone/>
              <a:defRPr b="1" i="0" sz="1400" u="none" cap="none" strike="noStrike">
                <a:solidFill>
                  <a:schemeClr val="lt1"/>
                </a:solidFill>
                <a:latin typeface="Quattrocento Sans"/>
                <a:ea typeface="Quattrocento Sans"/>
                <a:cs typeface="Quattrocento Sans"/>
                <a:sym typeface="Quattrocento Sans"/>
              </a:defRPr>
            </a:lvl3pPr>
            <a:lvl4pPr indent="0" lvl="3" marL="0" algn="r">
              <a:spcBef>
                <a:spcPts val="0"/>
              </a:spcBef>
              <a:buNone/>
              <a:defRPr b="1" i="0" sz="1400" u="none" cap="none" strike="noStrike">
                <a:solidFill>
                  <a:schemeClr val="lt1"/>
                </a:solidFill>
                <a:latin typeface="Quattrocento Sans"/>
                <a:ea typeface="Quattrocento Sans"/>
                <a:cs typeface="Quattrocento Sans"/>
                <a:sym typeface="Quattrocento Sans"/>
              </a:defRPr>
            </a:lvl4pPr>
            <a:lvl5pPr indent="0" lvl="4" marL="0" algn="r">
              <a:spcBef>
                <a:spcPts val="0"/>
              </a:spcBef>
              <a:buNone/>
              <a:defRPr b="1" i="0" sz="1400" u="none" cap="none" strike="noStrike">
                <a:solidFill>
                  <a:schemeClr val="lt1"/>
                </a:solidFill>
                <a:latin typeface="Quattrocento Sans"/>
                <a:ea typeface="Quattrocento Sans"/>
                <a:cs typeface="Quattrocento Sans"/>
                <a:sym typeface="Quattrocento Sans"/>
              </a:defRPr>
            </a:lvl5pPr>
            <a:lvl6pPr indent="0" lvl="5" marL="0" algn="r">
              <a:spcBef>
                <a:spcPts val="0"/>
              </a:spcBef>
              <a:buNone/>
              <a:defRPr b="1" i="0" sz="1400" u="none" cap="none" strike="noStrike">
                <a:solidFill>
                  <a:schemeClr val="lt1"/>
                </a:solidFill>
                <a:latin typeface="Quattrocento Sans"/>
                <a:ea typeface="Quattrocento Sans"/>
                <a:cs typeface="Quattrocento Sans"/>
                <a:sym typeface="Quattrocento Sans"/>
              </a:defRPr>
            </a:lvl6pPr>
            <a:lvl7pPr indent="0" lvl="6" marL="0" algn="r">
              <a:spcBef>
                <a:spcPts val="0"/>
              </a:spcBef>
              <a:buNone/>
              <a:defRPr b="1" i="0" sz="1400" u="none" cap="none" strike="noStrike">
                <a:solidFill>
                  <a:schemeClr val="lt1"/>
                </a:solidFill>
                <a:latin typeface="Quattrocento Sans"/>
                <a:ea typeface="Quattrocento Sans"/>
                <a:cs typeface="Quattrocento Sans"/>
                <a:sym typeface="Quattrocento Sans"/>
              </a:defRPr>
            </a:lvl7pPr>
            <a:lvl8pPr indent="0" lvl="7" marL="0" algn="r">
              <a:spcBef>
                <a:spcPts val="0"/>
              </a:spcBef>
              <a:buNone/>
              <a:defRPr b="1" i="0" sz="1400" u="none" cap="none" strike="noStrike">
                <a:solidFill>
                  <a:schemeClr val="lt1"/>
                </a:solidFill>
                <a:latin typeface="Quattrocento Sans"/>
                <a:ea typeface="Quattrocento Sans"/>
                <a:cs typeface="Quattrocento Sans"/>
                <a:sym typeface="Quattrocento Sans"/>
              </a:defRPr>
            </a:lvl8pPr>
            <a:lvl9pPr indent="0" lvl="8" marL="0" algn="r">
              <a:spcBef>
                <a:spcPts val="0"/>
              </a:spcBef>
              <a:buNone/>
              <a:defRPr b="1" i="0" sz="1400" u="none" cap="none" strike="noStrike">
                <a:solidFill>
                  <a:schemeClr val="lt1"/>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GB"/>
              <a:t>‹#›</a:t>
            </a:fld>
            <a:endParaRPr/>
          </a:p>
        </p:txBody>
      </p:sp>
      <p:sp>
        <p:nvSpPr>
          <p:cNvPr id="25" name="Google Shape;25;p31"/>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indent="-228600" lvl="1" marL="9144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indent="-228600" lvl="2" marL="1371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indent="-228600" lvl="3" marL="18288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indent="-228600" lvl="4" marL="22860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31"/>
          <p:cNvSpPr txBox="1"/>
          <p:nvPr>
            <p:ph idx="3" type="body"/>
          </p:nvPr>
        </p:nvSpPr>
        <p:spPr>
          <a:xfrm>
            <a:off x="8188960" y="5788058"/>
            <a:ext cx="3529770" cy="603315"/>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Quattrocento Sans"/>
              <a:buNone/>
              <a:defRPr b="0" i="1" sz="1400">
                <a:latin typeface="Quattrocento Sans"/>
                <a:ea typeface="Quattrocento Sans"/>
                <a:cs typeface="Quattrocento Sans"/>
                <a:sym typeface="Quattrocento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31"/>
          <p:cNvSpPr txBox="1"/>
          <p:nvPr>
            <p:ph idx="4" type="body"/>
          </p:nvPr>
        </p:nvSpPr>
        <p:spPr>
          <a:xfrm>
            <a:off x="663575" y="6035355"/>
            <a:ext cx="5180634"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icture with Caption">
  <p:cSld name="3_Picture with Caption">
    <p:spTree>
      <p:nvGrpSpPr>
        <p:cNvPr id="133" name="Shape 133"/>
        <p:cNvGrpSpPr/>
        <p:nvPr/>
      </p:nvGrpSpPr>
      <p:grpSpPr>
        <a:xfrm>
          <a:off x="0" y="0"/>
          <a:ext cx="0" cy="0"/>
          <a:chOff x="0" y="0"/>
          <a:chExt cx="0" cy="0"/>
        </a:xfrm>
      </p:grpSpPr>
      <p:pic>
        <p:nvPicPr>
          <p:cNvPr descr="Graphical user interface, website&#10;&#10;Description automatically generated" id="134" name="Google Shape;134;p5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35" name="Google Shape;135;p52"/>
          <p:cNvSpPr txBox="1"/>
          <p:nvPr>
            <p:ph idx="1" type="body"/>
          </p:nvPr>
        </p:nvSpPr>
        <p:spPr>
          <a:xfrm>
            <a:off x="8464731" y="5921828"/>
            <a:ext cx="3727269" cy="655460"/>
          </a:xfrm>
          <a:prstGeom prst="rect">
            <a:avLst/>
          </a:prstGeom>
          <a:noFill/>
          <a:ln>
            <a:noFill/>
          </a:ln>
        </p:spPr>
        <p:txBody>
          <a:bodyPr anchorCtr="0" anchor="ctr" bIns="45700" lIns="91425" spcFirstLastPara="1" rIns="91425" wrap="square" tIns="45700">
            <a:normAutofit/>
          </a:bodyPr>
          <a:lstStyle>
            <a:lvl1pPr indent="-228600" lvl="0" marL="457200" marR="0" algn="ctr">
              <a:lnSpc>
                <a:spcPct val="90000"/>
              </a:lnSpc>
              <a:spcBef>
                <a:spcPts val="1000"/>
              </a:spcBef>
              <a:spcAft>
                <a:spcPts val="0"/>
              </a:spcAft>
              <a:buClr>
                <a:schemeClr val="lt1"/>
              </a:buClr>
              <a:buSzPts val="3600"/>
              <a:buFont typeface="Arial"/>
              <a:buNone/>
              <a:defRPr b="1" i="0" sz="3600">
                <a:solidFill>
                  <a:schemeClr val="lt1"/>
                </a:solidFill>
                <a:latin typeface="Open Sans"/>
                <a:ea typeface="Open Sans"/>
                <a:cs typeface="Open Sans"/>
                <a:sym typeface="Open Sans"/>
              </a:defRPr>
            </a:lvl1pPr>
            <a:lvl2pPr indent="-228600" lvl="1" marL="9144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2pPr>
            <a:lvl3pPr indent="-228600" lvl="2" marL="13716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3pPr>
            <a:lvl4pPr indent="-228600" lvl="3" marL="18288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4pPr>
            <a:lvl5pPr indent="-228600" lvl="4" marL="22860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42" name="Shape 142"/>
        <p:cNvGrpSpPr/>
        <p:nvPr/>
      </p:nvGrpSpPr>
      <p:grpSpPr>
        <a:xfrm>
          <a:off x="0" y="0"/>
          <a:ext cx="0" cy="0"/>
          <a:chOff x="0" y="0"/>
          <a:chExt cx="0" cy="0"/>
        </a:xfrm>
      </p:grpSpPr>
      <p:sp>
        <p:nvSpPr>
          <p:cNvPr id="143" name="Google Shape;143;p34"/>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descr="A screenshot of a computer&#10;&#10;Description automatically generated with medium confidence" id="144" name="Google Shape;144;p34"/>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A screenshot of a computer&#10;&#10;Description automatically generated with low confidence" id="145" name="Google Shape;145;p34"/>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type="obj">
  <p:cSld name="OBJECT">
    <p:spTree>
      <p:nvGrpSpPr>
        <p:cNvPr id="146" name="Shape 146"/>
        <p:cNvGrpSpPr/>
        <p:nvPr/>
      </p:nvGrpSpPr>
      <p:grpSpPr>
        <a:xfrm>
          <a:off x="0" y="0"/>
          <a:ext cx="0" cy="0"/>
          <a:chOff x="0" y="0"/>
          <a:chExt cx="0" cy="0"/>
        </a:xfrm>
      </p:grpSpPr>
      <p:sp>
        <p:nvSpPr>
          <p:cNvPr id="147" name="Google Shape;147;p35"/>
          <p:cNvSpPr txBox="1"/>
          <p:nvPr>
            <p:ph type="title"/>
          </p:nvPr>
        </p:nvSpPr>
        <p:spPr>
          <a:xfrm>
            <a:off x="663880" y="681037"/>
            <a:ext cx="1068992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8" name="Google Shape;148;p35"/>
          <p:cNvSpPr txBox="1"/>
          <p:nvPr>
            <p:ph idx="1" type="body"/>
          </p:nvPr>
        </p:nvSpPr>
        <p:spPr>
          <a:xfrm>
            <a:off x="663880" y="2558970"/>
            <a:ext cx="10689920" cy="372168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 name="Google Shape;149;p3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0" name="Google Shape;150;p35"/>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1" name="Google Shape;151;p35"/>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52" name="Shape 152"/>
        <p:cNvGrpSpPr/>
        <p:nvPr/>
      </p:nvGrpSpPr>
      <p:grpSpPr>
        <a:xfrm>
          <a:off x="0" y="0"/>
          <a:ext cx="0" cy="0"/>
          <a:chOff x="0" y="0"/>
          <a:chExt cx="0" cy="0"/>
        </a:xfrm>
      </p:grpSpPr>
      <p:pic>
        <p:nvPicPr>
          <p:cNvPr descr="A picture containing website&#10;&#10;Description automatically generated" id="153" name="Google Shape;153;p5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54" name="Google Shape;154;p53"/>
          <p:cNvSpPr txBox="1"/>
          <p:nvPr>
            <p:ph type="ctrTitle"/>
          </p:nvPr>
        </p:nvSpPr>
        <p:spPr>
          <a:xfrm>
            <a:off x="651352" y="4301318"/>
            <a:ext cx="7029608" cy="194875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400"/>
              <a:buFont typeface="Open Sans ExtraBold"/>
              <a:buNone/>
              <a:defRPr b="1" i="0" sz="440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53"/>
          <p:cNvSpPr txBox="1"/>
          <p:nvPr>
            <p:ph idx="1" type="subTitle"/>
          </p:nvPr>
        </p:nvSpPr>
        <p:spPr>
          <a:xfrm>
            <a:off x="688931" y="3374796"/>
            <a:ext cx="2846121" cy="954803"/>
          </a:xfrm>
          <a:prstGeom prst="rect">
            <a:avLst/>
          </a:prstGeom>
          <a:noFill/>
          <a:ln>
            <a:noFill/>
          </a:ln>
        </p:spPr>
        <p:txBody>
          <a:bodyPr anchorCtr="0" anchor="b" bIns="45700" lIns="91425" spcFirstLastPara="1" rIns="91425" wrap="square" tIns="45700">
            <a:normAutofit/>
          </a:bodyPr>
          <a:lstStyle>
            <a:lvl1pPr lvl="0" algn="l">
              <a:lnSpc>
                <a:spcPct val="90000"/>
              </a:lnSpc>
              <a:spcBef>
                <a:spcPts val="1000"/>
              </a:spcBef>
              <a:spcAft>
                <a:spcPts val="0"/>
              </a:spcAft>
              <a:buClr>
                <a:schemeClr val="dk1"/>
              </a:buClr>
              <a:buSzPts val="1800"/>
              <a:buFont typeface="Open Sans ExtraBold"/>
              <a:buNone/>
              <a:defRPr b="1" i="0" sz="180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56" name="Google Shape;156;p53"/>
          <p:cNvSpPr txBox="1"/>
          <p:nvPr>
            <p:ph idx="2" type="body"/>
          </p:nvPr>
        </p:nvSpPr>
        <p:spPr>
          <a:xfrm>
            <a:off x="8453438" y="6106160"/>
            <a:ext cx="3738562" cy="33591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600"/>
              <a:buFont typeface="Open Sans SemiBold"/>
              <a:buNone/>
              <a:defRPr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website&#10;&#10;Description automatically generated" id="157" name="Google Shape;157;p53"/>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58" name="Shape 158"/>
        <p:cNvGrpSpPr/>
        <p:nvPr/>
      </p:nvGrpSpPr>
      <p:grpSpPr>
        <a:xfrm>
          <a:off x="0" y="0"/>
          <a:ext cx="0" cy="0"/>
          <a:chOff x="0" y="0"/>
          <a:chExt cx="0" cy="0"/>
        </a:xfrm>
      </p:grpSpPr>
      <p:sp>
        <p:nvSpPr>
          <p:cNvPr id="159" name="Google Shape;159;p54"/>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0" name="Google Shape;160;p54"/>
          <p:cNvSpPr txBox="1"/>
          <p:nvPr>
            <p:ph idx="1" type="body"/>
          </p:nvPr>
        </p:nvSpPr>
        <p:spPr>
          <a:xfrm>
            <a:off x="663880" y="2582945"/>
            <a:ext cx="10514556" cy="34219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Clr>
                <a:schemeClr val="dk1"/>
              </a:buClr>
              <a:buSzPts val="2000"/>
              <a:buFont typeface="Open Sans SemiBold"/>
              <a:buNone/>
              <a:defRPr b="1" sz="2000"/>
            </a:lvl1pPr>
            <a:lvl2pPr indent="-355600" lvl="1" marL="914400" algn="l">
              <a:lnSpc>
                <a:spcPct val="90000"/>
              </a:lnSpc>
              <a:spcBef>
                <a:spcPts val="500"/>
              </a:spcBef>
              <a:spcAft>
                <a:spcPts val="0"/>
              </a:spcAft>
              <a:buClr>
                <a:schemeClr val="dk1"/>
              </a:buClr>
              <a:buSzPts val="2000"/>
              <a:buChar char="•"/>
              <a:defRPr sz="2000"/>
            </a:lvl2pPr>
            <a:lvl3pPr indent="-330200" lvl="2" marL="1371600" algn="l">
              <a:lnSpc>
                <a:spcPct val="90000"/>
              </a:lnSpc>
              <a:spcBef>
                <a:spcPts val="500"/>
              </a:spcBef>
              <a:spcAft>
                <a:spcPts val="0"/>
              </a:spcAft>
              <a:buClr>
                <a:schemeClr val="dk1"/>
              </a:buClr>
              <a:buSzPts val="1600"/>
              <a:buChar char="•"/>
              <a:defRPr sz="16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 name="Google Shape;161;p54"/>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i="0" sz="1400">
                <a:solidFill>
                  <a:schemeClr val="lt1"/>
                </a:solidFill>
                <a:latin typeface="Quattrocento Sans"/>
                <a:ea typeface="Quattrocento Sans"/>
                <a:cs typeface="Quattrocento Sans"/>
                <a:sym typeface="Quattrocento Sans"/>
              </a:defRPr>
            </a:lvl1pPr>
            <a:lvl2pPr indent="0" lvl="1" marL="0" algn="r">
              <a:spcBef>
                <a:spcPts val="0"/>
              </a:spcBef>
              <a:buNone/>
              <a:defRPr b="1" i="0" sz="1400">
                <a:solidFill>
                  <a:schemeClr val="lt1"/>
                </a:solidFill>
                <a:latin typeface="Quattrocento Sans"/>
                <a:ea typeface="Quattrocento Sans"/>
                <a:cs typeface="Quattrocento Sans"/>
                <a:sym typeface="Quattrocento Sans"/>
              </a:defRPr>
            </a:lvl2pPr>
            <a:lvl3pPr indent="0" lvl="2" marL="0" algn="r">
              <a:spcBef>
                <a:spcPts val="0"/>
              </a:spcBef>
              <a:buNone/>
              <a:defRPr b="1" i="0" sz="1400">
                <a:solidFill>
                  <a:schemeClr val="lt1"/>
                </a:solidFill>
                <a:latin typeface="Quattrocento Sans"/>
                <a:ea typeface="Quattrocento Sans"/>
                <a:cs typeface="Quattrocento Sans"/>
                <a:sym typeface="Quattrocento Sans"/>
              </a:defRPr>
            </a:lvl3pPr>
            <a:lvl4pPr indent="0" lvl="3" marL="0" algn="r">
              <a:spcBef>
                <a:spcPts val="0"/>
              </a:spcBef>
              <a:buNone/>
              <a:defRPr b="1" i="0" sz="1400">
                <a:solidFill>
                  <a:schemeClr val="lt1"/>
                </a:solidFill>
                <a:latin typeface="Quattrocento Sans"/>
                <a:ea typeface="Quattrocento Sans"/>
                <a:cs typeface="Quattrocento Sans"/>
                <a:sym typeface="Quattrocento Sans"/>
              </a:defRPr>
            </a:lvl4pPr>
            <a:lvl5pPr indent="0" lvl="4" marL="0" algn="r">
              <a:spcBef>
                <a:spcPts val="0"/>
              </a:spcBef>
              <a:buNone/>
              <a:defRPr b="1" i="0" sz="1400">
                <a:solidFill>
                  <a:schemeClr val="lt1"/>
                </a:solidFill>
                <a:latin typeface="Quattrocento Sans"/>
                <a:ea typeface="Quattrocento Sans"/>
                <a:cs typeface="Quattrocento Sans"/>
                <a:sym typeface="Quattrocento Sans"/>
              </a:defRPr>
            </a:lvl5pPr>
            <a:lvl6pPr indent="0" lvl="5" marL="0" algn="r">
              <a:spcBef>
                <a:spcPts val="0"/>
              </a:spcBef>
              <a:buNone/>
              <a:defRPr b="1" i="0" sz="1400">
                <a:solidFill>
                  <a:schemeClr val="lt1"/>
                </a:solidFill>
                <a:latin typeface="Quattrocento Sans"/>
                <a:ea typeface="Quattrocento Sans"/>
                <a:cs typeface="Quattrocento Sans"/>
                <a:sym typeface="Quattrocento Sans"/>
              </a:defRPr>
            </a:lvl6pPr>
            <a:lvl7pPr indent="0" lvl="6" marL="0" algn="r">
              <a:spcBef>
                <a:spcPts val="0"/>
              </a:spcBef>
              <a:buNone/>
              <a:defRPr b="1" i="0" sz="1400">
                <a:solidFill>
                  <a:schemeClr val="lt1"/>
                </a:solidFill>
                <a:latin typeface="Quattrocento Sans"/>
                <a:ea typeface="Quattrocento Sans"/>
                <a:cs typeface="Quattrocento Sans"/>
                <a:sym typeface="Quattrocento Sans"/>
              </a:defRPr>
            </a:lvl7pPr>
            <a:lvl8pPr indent="0" lvl="7" marL="0" algn="r">
              <a:spcBef>
                <a:spcPts val="0"/>
              </a:spcBef>
              <a:buNone/>
              <a:defRPr b="1" i="0" sz="1400">
                <a:solidFill>
                  <a:schemeClr val="lt1"/>
                </a:solidFill>
                <a:latin typeface="Quattrocento Sans"/>
                <a:ea typeface="Quattrocento Sans"/>
                <a:cs typeface="Quattrocento Sans"/>
                <a:sym typeface="Quattrocento Sans"/>
              </a:defRPr>
            </a:lvl8pPr>
            <a:lvl9pPr indent="0" lvl="8" marL="0" algn="r">
              <a:spcBef>
                <a:spcPts val="0"/>
              </a:spcBef>
              <a:buNone/>
              <a:defRPr b="1" i="0" sz="1400">
                <a:solidFill>
                  <a:schemeClr val="lt1"/>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GB"/>
              <a:t>‹#›</a:t>
            </a:fld>
            <a:endParaRPr/>
          </a:p>
        </p:txBody>
      </p:sp>
      <p:sp>
        <p:nvSpPr>
          <p:cNvPr id="162" name="Google Shape;162;p54"/>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indent="-228600" lvl="1" marL="9144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indent="-228600" lvl="2" marL="1371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indent="-228600" lvl="3" marL="18288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indent="-228600" lvl="4" marL="22860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 name="Google Shape;163;p54"/>
          <p:cNvSpPr txBox="1"/>
          <p:nvPr>
            <p:ph idx="3" type="body"/>
          </p:nvPr>
        </p:nvSpPr>
        <p:spPr>
          <a:xfrm>
            <a:off x="8188960" y="5788058"/>
            <a:ext cx="3529770" cy="603315"/>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Quattrocento Sans"/>
              <a:buNone/>
              <a:defRPr b="0" i="1" sz="1400">
                <a:latin typeface="Quattrocento Sans"/>
                <a:ea typeface="Quattrocento Sans"/>
                <a:cs typeface="Quattrocento Sans"/>
                <a:sym typeface="Quattrocento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 name="Google Shape;164;p54"/>
          <p:cNvSpPr txBox="1"/>
          <p:nvPr>
            <p:ph idx="4" type="body"/>
          </p:nvPr>
        </p:nvSpPr>
        <p:spPr>
          <a:xfrm>
            <a:off x="663575" y="6035355"/>
            <a:ext cx="5180634"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spTree>
      <p:nvGrpSpPr>
        <p:cNvPr id="165" name="Shape 165"/>
        <p:cNvGrpSpPr/>
        <p:nvPr/>
      </p:nvGrpSpPr>
      <p:grpSpPr>
        <a:xfrm>
          <a:off x="0" y="0"/>
          <a:ext cx="0" cy="0"/>
          <a:chOff x="0" y="0"/>
          <a:chExt cx="0" cy="0"/>
        </a:xfrm>
      </p:grpSpPr>
      <p:pic>
        <p:nvPicPr>
          <p:cNvPr descr="Graphical user interface, text&#10;&#10;Description automatically generated" id="166" name="Google Shape;166;p5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67" name="Google Shape;167;p55"/>
          <p:cNvSpPr txBox="1"/>
          <p:nvPr>
            <p:ph type="title"/>
          </p:nvPr>
        </p:nvSpPr>
        <p:spPr>
          <a:xfrm>
            <a:off x="641023" y="707009"/>
            <a:ext cx="10793690" cy="50904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5800"/>
              <a:buFont typeface="Open Sans"/>
              <a:buNone/>
              <a:defRPr b="0" i="0" sz="580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8" name="Google Shape;168;p55"/>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descr="Graphical user interface, text&#10;&#10;Description automatically generated" id="169" name="Google Shape;169;p55"/>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showMasterSp="0">
  <p:cSld name="1_Section Header">
    <p:spTree>
      <p:nvGrpSpPr>
        <p:cNvPr id="170" name="Shape 170"/>
        <p:cNvGrpSpPr/>
        <p:nvPr/>
      </p:nvGrpSpPr>
      <p:grpSpPr>
        <a:xfrm>
          <a:off x="0" y="0"/>
          <a:ext cx="0" cy="0"/>
          <a:chOff x="0" y="0"/>
          <a:chExt cx="0" cy="0"/>
        </a:xfrm>
      </p:grpSpPr>
      <p:pic>
        <p:nvPicPr>
          <p:cNvPr descr="Graphical user interface, sunburst chart&#10;&#10;Description automatically generated" id="171" name="Google Shape;171;p5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72" name="Google Shape;172;p56"/>
          <p:cNvSpPr txBox="1"/>
          <p:nvPr>
            <p:ph type="title"/>
          </p:nvPr>
        </p:nvSpPr>
        <p:spPr>
          <a:xfrm>
            <a:off x="641023" y="3325090"/>
            <a:ext cx="6270416" cy="2731325"/>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5800"/>
              <a:buFont typeface="Open Sans"/>
              <a:buNone/>
              <a:defRPr b="0" i="0" sz="580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3" name="Google Shape;173;p56"/>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74" name="Google Shape;174;p56"/>
          <p:cNvSpPr txBox="1"/>
          <p:nvPr>
            <p:ph idx="1" type="body"/>
          </p:nvPr>
        </p:nvSpPr>
        <p:spPr>
          <a:xfrm>
            <a:off x="641023" y="626406"/>
            <a:ext cx="5261013" cy="247239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EA9DA"/>
              </a:buClr>
              <a:buSzPts val="20000"/>
              <a:buFont typeface="Open Sans ExtraBold"/>
              <a:buNone/>
              <a:defRPr b="1" i="0" sz="20000">
                <a:solidFill>
                  <a:srgbClr val="8EA9DA"/>
                </a:solidFill>
                <a:latin typeface="Open Sans ExtraBold"/>
                <a:ea typeface="Open Sans ExtraBold"/>
                <a:cs typeface="Open Sans ExtraBold"/>
                <a:sym typeface="Open Sans ExtraBold"/>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Graphical user interface, sunburst chart&#10;&#10;Description automatically generated" id="175" name="Google Shape;175;p56"/>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76" name="Shape 176"/>
        <p:cNvGrpSpPr/>
        <p:nvPr/>
      </p:nvGrpSpPr>
      <p:grpSpPr>
        <a:xfrm>
          <a:off x="0" y="0"/>
          <a:ext cx="0" cy="0"/>
          <a:chOff x="0" y="0"/>
          <a:chExt cx="0" cy="0"/>
        </a:xfrm>
      </p:grpSpPr>
      <p:sp>
        <p:nvSpPr>
          <p:cNvPr id="177" name="Google Shape;177;p57"/>
          <p:cNvSpPr txBox="1"/>
          <p:nvPr>
            <p:ph idx="1" type="body"/>
          </p:nvPr>
        </p:nvSpPr>
        <p:spPr>
          <a:xfrm>
            <a:off x="663574" y="2158738"/>
            <a:ext cx="5181600" cy="38766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 name="Google Shape;178;p57"/>
          <p:cNvSpPr txBox="1"/>
          <p:nvPr>
            <p:ph idx="2" type="body"/>
          </p:nvPr>
        </p:nvSpPr>
        <p:spPr>
          <a:xfrm>
            <a:off x="5997574" y="2158738"/>
            <a:ext cx="5181600" cy="38766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 name="Google Shape;179;p57"/>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80" name="Google Shape;180;p57"/>
          <p:cNvSpPr txBox="1"/>
          <p:nvPr>
            <p:ph type="title"/>
          </p:nvPr>
        </p:nvSpPr>
        <p:spPr>
          <a:xfrm>
            <a:off x="663574" y="675243"/>
            <a:ext cx="9423105"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1" name="Google Shape;181;p57"/>
          <p:cNvSpPr txBox="1"/>
          <p:nvPr>
            <p:ph idx="3" type="body"/>
          </p:nvPr>
        </p:nvSpPr>
        <p:spPr>
          <a:xfrm>
            <a:off x="8219441" y="5750351"/>
            <a:ext cx="3508650" cy="641022"/>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Quattrocento Sans"/>
              <a:buNone/>
              <a:defRPr b="0" i="1" sz="1400">
                <a:solidFill>
                  <a:schemeClr val="dk1"/>
                </a:solidFill>
                <a:latin typeface="Quattrocento Sans"/>
                <a:ea typeface="Quattrocento Sans"/>
                <a:cs typeface="Quattrocento Sans"/>
                <a:sym typeface="Quattrocento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 name="Google Shape;182;p57"/>
          <p:cNvSpPr txBox="1"/>
          <p:nvPr>
            <p:ph idx="4" type="body"/>
          </p:nvPr>
        </p:nvSpPr>
        <p:spPr>
          <a:xfrm>
            <a:off x="663575" y="6035355"/>
            <a:ext cx="5181599"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83" name="Shape 183"/>
        <p:cNvGrpSpPr/>
        <p:nvPr/>
      </p:nvGrpSpPr>
      <p:grpSpPr>
        <a:xfrm>
          <a:off x="0" y="0"/>
          <a:ext cx="0" cy="0"/>
          <a:chOff x="0" y="0"/>
          <a:chExt cx="0" cy="0"/>
        </a:xfrm>
      </p:grpSpPr>
      <p:sp>
        <p:nvSpPr>
          <p:cNvPr id="184" name="Google Shape;184;p58"/>
          <p:cNvSpPr txBox="1"/>
          <p:nvPr>
            <p:ph type="title"/>
          </p:nvPr>
        </p:nvSpPr>
        <p:spPr>
          <a:xfrm>
            <a:off x="663575" y="675243"/>
            <a:ext cx="9423105"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5" name="Google Shape;185;p58"/>
          <p:cNvSpPr txBox="1"/>
          <p:nvPr>
            <p:ph idx="1" type="body"/>
          </p:nvPr>
        </p:nvSpPr>
        <p:spPr>
          <a:xfrm>
            <a:off x="663575" y="2455273"/>
            <a:ext cx="5157787" cy="455153"/>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Font typeface="Open Sans SemiBold"/>
              <a:buNone/>
              <a:defRPr b="1" i="0" sz="2000">
                <a:latin typeface="Open Sans SemiBold"/>
                <a:ea typeface="Open Sans SemiBold"/>
                <a:cs typeface="Open Sans SemiBold"/>
                <a:sym typeface="Open Sans SemiBold"/>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86" name="Google Shape;186;p58"/>
          <p:cNvSpPr txBox="1"/>
          <p:nvPr>
            <p:ph idx="2" type="body"/>
          </p:nvPr>
        </p:nvSpPr>
        <p:spPr>
          <a:xfrm>
            <a:off x="663575" y="2910428"/>
            <a:ext cx="5157787" cy="31249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C00000"/>
              </a:buClr>
              <a:buSzPts val="2000"/>
              <a:buFont typeface="Open Sans SemiBold"/>
              <a:buNone/>
              <a:defRPr b="1" i="0" sz="2000">
                <a:solidFill>
                  <a:srgbClr val="C00000"/>
                </a:solidFill>
                <a:latin typeface="Open Sans SemiBold"/>
                <a:ea typeface="Open Sans SemiBold"/>
                <a:cs typeface="Open Sans SemiBold"/>
                <a:sym typeface="Open Sans SemiBold"/>
              </a:defRPr>
            </a:lvl1pPr>
            <a:lvl2pPr indent="-355600" lvl="1" marL="914400" algn="l">
              <a:lnSpc>
                <a:spcPct val="90000"/>
              </a:lnSpc>
              <a:spcBef>
                <a:spcPts val="500"/>
              </a:spcBef>
              <a:spcAft>
                <a:spcPts val="0"/>
              </a:spcAft>
              <a:buClr>
                <a:schemeClr val="dk1"/>
              </a:buClr>
              <a:buSzPts val="2000"/>
              <a:buChar char="•"/>
              <a:defRPr i="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 name="Google Shape;187;p58"/>
          <p:cNvSpPr txBox="1"/>
          <p:nvPr>
            <p:ph idx="3" type="body"/>
          </p:nvPr>
        </p:nvSpPr>
        <p:spPr>
          <a:xfrm>
            <a:off x="6172200" y="2455273"/>
            <a:ext cx="5183188" cy="45515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Font typeface="Open Sans SemiBold"/>
              <a:buNone/>
              <a:defRPr b="1" sz="20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88" name="Google Shape;188;p58"/>
          <p:cNvSpPr txBox="1"/>
          <p:nvPr>
            <p:ph idx="4" type="body"/>
          </p:nvPr>
        </p:nvSpPr>
        <p:spPr>
          <a:xfrm>
            <a:off x="6172200" y="2910428"/>
            <a:ext cx="5183188" cy="31249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2F5395"/>
              </a:buClr>
              <a:buSzPts val="2000"/>
              <a:buFont typeface="Open Sans SemiBold"/>
              <a:buNone/>
              <a:defRPr>
                <a:solidFill>
                  <a:srgbClr val="2F5395"/>
                </a:solidFill>
              </a:defRPr>
            </a:lvl1pPr>
            <a:lvl2pPr indent="-355600" lvl="1" marL="914400" algn="l">
              <a:lnSpc>
                <a:spcPct val="90000"/>
              </a:lnSpc>
              <a:spcBef>
                <a:spcPts val="500"/>
              </a:spcBef>
              <a:spcAft>
                <a:spcPts val="0"/>
              </a:spcAft>
              <a:buClr>
                <a:schemeClr val="dk1"/>
              </a:buClr>
              <a:buSzPts val="2000"/>
              <a:buChar char="•"/>
              <a:defRPr i="1"/>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 name="Google Shape;189;p58"/>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90" name="Google Shape;190;p58"/>
          <p:cNvSpPr txBox="1"/>
          <p:nvPr>
            <p:ph idx="5" type="body"/>
          </p:nvPr>
        </p:nvSpPr>
        <p:spPr>
          <a:xfrm>
            <a:off x="8209279" y="5750351"/>
            <a:ext cx="3518811" cy="641022"/>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Quattrocento Sans"/>
              <a:buNone/>
              <a:defRPr b="0" i="1" sz="1400">
                <a:solidFill>
                  <a:schemeClr val="dk1"/>
                </a:solidFill>
                <a:latin typeface="Quattrocento Sans"/>
                <a:ea typeface="Quattrocento Sans"/>
                <a:cs typeface="Quattrocento Sans"/>
                <a:sym typeface="Quattrocento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 name="Google Shape;191;p58"/>
          <p:cNvSpPr txBox="1"/>
          <p:nvPr>
            <p:ph idx="6" type="body"/>
          </p:nvPr>
        </p:nvSpPr>
        <p:spPr>
          <a:xfrm>
            <a:off x="663575" y="2016028"/>
            <a:ext cx="4171950" cy="439246"/>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 name="Google Shape;192;p58"/>
          <p:cNvSpPr txBox="1"/>
          <p:nvPr>
            <p:ph idx="7" type="body"/>
          </p:nvPr>
        </p:nvSpPr>
        <p:spPr>
          <a:xfrm>
            <a:off x="663575" y="6035355"/>
            <a:ext cx="5157787"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93" name="Shape 193"/>
        <p:cNvGrpSpPr/>
        <p:nvPr/>
      </p:nvGrpSpPr>
      <p:grpSpPr>
        <a:xfrm>
          <a:off x="0" y="0"/>
          <a:ext cx="0" cy="0"/>
          <a:chOff x="0" y="0"/>
          <a:chExt cx="0" cy="0"/>
        </a:xfrm>
      </p:grpSpPr>
      <p:pic>
        <p:nvPicPr>
          <p:cNvPr descr="Graphical user interface, sunburst chart&#10;&#10;Description automatically generated" id="194" name="Google Shape;194;p5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95" name="Google Shape;195;p59"/>
          <p:cNvSpPr txBox="1"/>
          <p:nvPr>
            <p:ph type="title"/>
          </p:nvPr>
        </p:nvSpPr>
        <p:spPr>
          <a:xfrm>
            <a:off x="663880" y="681037"/>
            <a:ext cx="960191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6" name="Google Shape;196;p59"/>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97" name="Google Shape;197;p59"/>
          <p:cNvSpPr txBox="1"/>
          <p:nvPr>
            <p:ph idx="1" type="body"/>
          </p:nvPr>
        </p:nvSpPr>
        <p:spPr>
          <a:xfrm>
            <a:off x="663575" y="2082799"/>
            <a:ext cx="5432425" cy="4006915"/>
          </a:xfrm>
          <a:prstGeom prst="rect">
            <a:avLst/>
          </a:prstGeom>
          <a:noFill/>
          <a:ln>
            <a:noFill/>
          </a:ln>
        </p:spPr>
        <p:txBody>
          <a:bodyPr anchorCtr="0" anchor="t" bIns="45700" lIns="91425" spcFirstLastPara="1" rIns="91425" wrap="square" tIns="45700">
            <a:normAutofit/>
          </a:bodyPr>
          <a:lstStyle>
            <a:lvl1pPr indent="-330200" lvl="0" marL="457200" algn="l">
              <a:lnSpc>
                <a:spcPct val="90000"/>
              </a:lnSpc>
              <a:spcBef>
                <a:spcPts val="1000"/>
              </a:spcBef>
              <a:spcAft>
                <a:spcPts val="0"/>
              </a:spcAft>
              <a:buClr>
                <a:schemeClr val="dk1"/>
              </a:buClr>
              <a:buSzPts val="1600"/>
              <a:buFont typeface="Calibri"/>
              <a:buAutoNum type="arabicPeriod"/>
              <a:defRPr b="0" i="0" sz="1600">
                <a:latin typeface="Open Sans"/>
                <a:ea typeface="Open Sans"/>
                <a:cs typeface="Open Sans"/>
                <a:sym typeface="Open Sans"/>
              </a:defRPr>
            </a:lvl1pPr>
            <a:lvl2pPr indent="-355600" lvl="1" marL="914400" algn="l">
              <a:lnSpc>
                <a:spcPct val="90000"/>
              </a:lnSpc>
              <a:spcBef>
                <a:spcPts val="500"/>
              </a:spcBef>
              <a:spcAft>
                <a:spcPts val="0"/>
              </a:spcAft>
              <a:buClr>
                <a:schemeClr val="dk1"/>
              </a:buClr>
              <a:buSzPts val="2000"/>
              <a:buFont typeface="Calibri"/>
              <a:buAutoNum type="arabicPeriod"/>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Graphical user interface, sunburst chart&#10;&#10;Description automatically generated" id="198" name="Google Shape;198;p59"/>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8" name="Shape 28"/>
        <p:cNvGrpSpPr/>
        <p:nvPr/>
      </p:nvGrpSpPr>
      <p:grpSpPr>
        <a:xfrm>
          <a:off x="0" y="0"/>
          <a:ext cx="0" cy="0"/>
          <a:chOff x="0" y="0"/>
          <a:chExt cx="0" cy="0"/>
        </a:xfrm>
      </p:grpSpPr>
      <p:pic>
        <p:nvPicPr>
          <p:cNvPr descr="Graphical user interface, sunburst chart&#10;&#10;Description automatically generated" id="29" name="Google Shape;29;p3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0" name="Google Shape;30;p32"/>
          <p:cNvSpPr txBox="1"/>
          <p:nvPr>
            <p:ph type="title"/>
          </p:nvPr>
        </p:nvSpPr>
        <p:spPr>
          <a:xfrm>
            <a:off x="663880" y="681037"/>
            <a:ext cx="960191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32"/>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32" name="Google Shape;32;p32"/>
          <p:cNvSpPr txBox="1"/>
          <p:nvPr>
            <p:ph idx="1" type="body"/>
          </p:nvPr>
        </p:nvSpPr>
        <p:spPr>
          <a:xfrm>
            <a:off x="663575" y="2082799"/>
            <a:ext cx="5432425" cy="4006915"/>
          </a:xfrm>
          <a:prstGeom prst="rect">
            <a:avLst/>
          </a:prstGeom>
          <a:noFill/>
          <a:ln>
            <a:noFill/>
          </a:ln>
        </p:spPr>
        <p:txBody>
          <a:bodyPr anchorCtr="0" anchor="t" bIns="45700" lIns="91425" spcFirstLastPara="1" rIns="91425" wrap="square" tIns="45700">
            <a:normAutofit/>
          </a:bodyPr>
          <a:lstStyle>
            <a:lvl1pPr indent="-330200" lvl="0" marL="457200" algn="l">
              <a:lnSpc>
                <a:spcPct val="90000"/>
              </a:lnSpc>
              <a:spcBef>
                <a:spcPts val="1000"/>
              </a:spcBef>
              <a:spcAft>
                <a:spcPts val="0"/>
              </a:spcAft>
              <a:buClr>
                <a:schemeClr val="dk1"/>
              </a:buClr>
              <a:buSzPts val="1600"/>
              <a:buFont typeface="Calibri"/>
              <a:buAutoNum type="arabicPeriod"/>
              <a:defRPr b="0" i="0" sz="1600">
                <a:latin typeface="Open Sans"/>
                <a:ea typeface="Open Sans"/>
                <a:cs typeface="Open Sans"/>
                <a:sym typeface="Open Sans"/>
              </a:defRPr>
            </a:lvl1pPr>
            <a:lvl2pPr indent="-355600" lvl="1" marL="914400" algn="l">
              <a:lnSpc>
                <a:spcPct val="90000"/>
              </a:lnSpc>
              <a:spcBef>
                <a:spcPts val="500"/>
              </a:spcBef>
              <a:spcAft>
                <a:spcPts val="0"/>
              </a:spcAft>
              <a:buClr>
                <a:schemeClr val="dk1"/>
              </a:buClr>
              <a:buSzPts val="2000"/>
              <a:buFont typeface="Calibri"/>
              <a:buAutoNum type="arabicPeriod"/>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Graphical user interface, sunburst chart&#10;&#10;Description automatically generated" id="33" name="Google Shape;33;p32"/>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99" name="Shape 199"/>
        <p:cNvGrpSpPr/>
        <p:nvPr/>
      </p:nvGrpSpPr>
      <p:grpSpPr>
        <a:xfrm>
          <a:off x="0" y="0"/>
          <a:ext cx="0" cy="0"/>
          <a:chOff x="0" y="0"/>
          <a:chExt cx="0" cy="0"/>
        </a:xfrm>
      </p:grpSpPr>
      <p:pic>
        <p:nvPicPr>
          <p:cNvPr descr="Graphical user interface, text&#10;&#10;Description automatically generated" id="200" name="Google Shape;200;p6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01" name="Google Shape;201;p60"/>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descr="Graphical user interface, text&#10;&#10;Description automatically generated" id="202" name="Google Shape;202;p60"/>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203" name="Shape 203"/>
        <p:cNvGrpSpPr/>
        <p:nvPr/>
      </p:nvGrpSpPr>
      <p:grpSpPr>
        <a:xfrm>
          <a:off x="0" y="0"/>
          <a:ext cx="0" cy="0"/>
          <a:chOff x="0" y="0"/>
          <a:chExt cx="0" cy="0"/>
        </a:xfrm>
      </p:grpSpPr>
      <p:pic>
        <p:nvPicPr>
          <p:cNvPr descr="Graphical user interface, website&#10;&#10;Description automatically generated" id="204" name="Google Shape;204;p61"/>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Graphical user interface, website&#10;&#10;Description automatically generated" id="205" name="Google Shape;205;p6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06" name="Google Shape;206;p61"/>
          <p:cNvSpPr txBox="1"/>
          <p:nvPr/>
        </p:nvSpPr>
        <p:spPr>
          <a:xfrm>
            <a:off x="9899301" y="5886940"/>
            <a:ext cx="202560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sp>
        <p:nvSpPr>
          <p:cNvPr id="207" name="Google Shape;207;p61"/>
          <p:cNvSpPr txBox="1"/>
          <p:nvPr>
            <p:ph idx="1" type="body"/>
          </p:nvPr>
        </p:nvSpPr>
        <p:spPr>
          <a:xfrm>
            <a:off x="9069867" y="4619674"/>
            <a:ext cx="2441575" cy="1130300"/>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chemeClr val="lt1"/>
              </a:buClr>
              <a:buSzPts val="800"/>
              <a:buFont typeface="Arial"/>
              <a:buNone/>
              <a:defRPr b="1" i="0" sz="800">
                <a:solidFill>
                  <a:schemeClr val="lt1"/>
                </a:solidFill>
                <a:latin typeface="Open Sans SemiBold"/>
                <a:ea typeface="Open Sans SemiBold"/>
                <a:cs typeface="Open Sans SemiBold"/>
                <a:sym typeface="Open Sans SemiBold"/>
              </a:defRPr>
            </a:lvl1pPr>
            <a:lvl2pPr indent="-228600" lvl="1" marL="9144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2pPr>
            <a:lvl3pPr indent="-228600" lvl="2" marL="13716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3pPr>
            <a:lvl4pPr indent="-228600" lvl="3" marL="18288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4pPr>
            <a:lvl5pPr indent="-228600" lvl="4" marL="22860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8" name="Google Shape;208;p61"/>
          <p:cNvSpPr/>
          <p:nvPr>
            <p:ph idx="2" type="pic"/>
          </p:nvPr>
        </p:nvSpPr>
        <p:spPr>
          <a:xfrm>
            <a:off x="9069866" y="5674936"/>
            <a:ext cx="753583" cy="797302"/>
          </a:xfrm>
          <a:prstGeom prst="rect">
            <a:avLst/>
          </a:prstGeom>
          <a:noFill/>
          <a:ln cap="flat" cmpd="sng" w="9525">
            <a:solidFill>
              <a:schemeClr val="lt1"/>
            </a:solidFill>
            <a:prstDash val="solid"/>
            <a:round/>
            <a:headEnd len="sm" w="sm" type="none"/>
            <a:tailEnd len="sm" w="sm" type="none"/>
          </a:ln>
        </p:spPr>
      </p:sp>
      <p:sp>
        <p:nvSpPr>
          <p:cNvPr id="209" name="Google Shape;209;p61"/>
          <p:cNvSpPr/>
          <p:nvPr>
            <p:ph idx="3" type="pic"/>
          </p:nvPr>
        </p:nvSpPr>
        <p:spPr>
          <a:xfrm>
            <a:off x="9899650" y="2865438"/>
            <a:ext cx="931863" cy="820737"/>
          </a:xfrm>
          <a:prstGeom prst="rect">
            <a:avLst/>
          </a:prstGeom>
          <a:noFill/>
          <a:ln>
            <a:noFill/>
          </a:ln>
        </p:spPr>
      </p:sp>
      <p:pic>
        <p:nvPicPr>
          <p:cNvPr descr="Graphical user interface, website&#10;&#10;Description automatically generated" id="210" name="Google Shape;210;p61"/>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Graphical user interface, website&#10;&#10;Description automatically generated" id="211" name="Google Shape;211;p6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12" name="Google Shape;212;p61"/>
          <p:cNvSpPr txBox="1"/>
          <p:nvPr/>
        </p:nvSpPr>
        <p:spPr>
          <a:xfrm>
            <a:off x="9899301" y="5886940"/>
            <a:ext cx="202560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icture with Caption">
  <p:cSld name="1_Picture with Caption">
    <p:spTree>
      <p:nvGrpSpPr>
        <p:cNvPr id="213" name="Shape 213"/>
        <p:cNvGrpSpPr/>
        <p:nvPr/>
      </p:nvGrpSpPr>
      <p:grpSpPr>
        <a:xfrm>
          <a:off x="0" y="0"/>
          <a:ext cx="0" cy="0"/>
          <a:chOff x="0" y="0"/>
          <a:chExt cx="0" cy="0"/>
        </a:xfrm>
      </p:grpSpPr>
      <p:pic>
        <p:nvPicPr>
          <p:cNvPr descr="Graphical user interface, website&#10;&#10;Description automatically generated" id="214" name="Google Shape;214;p6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15" name="Google Shape;215;p62"/>
          <p:cNvSpPr txBox="1"/>
          <p:nvPr>
            <p:ph idx="1" type="body"/>
          </p:nvPr>
        </p:nvSpPr>
        <p:spPr>
          <a:xfrm>
            <a:off x="8464731" y="5921828"/>
            <a:ext cx="3727269" cy="655460"/>
          </a:xfrm>
          <a:prstGeom prst="rect">
            <a:avLst/>
          </a:prstGeom>
          <a:noFill/>
          <a:ln>
            <a:noFill/>
          </a:ln>
        </p:spPr>
        <p:txBody>
          <a:bodyPr anchorCtr="0" anchor="ctr" bIns="45700" lIns="91425" spcFirstLastPara="1" rIns="91425" wrap="square" tIns="45700">
            <a:normAutofit/>
          </a:bodyPr>
          <a:lstStyle>
            <a:lvl1pPr indent="-228600" lvl="0" marL="457200" marR="0" algn="ctr">
              <a:lnSpc>
                <a:spcPct val="90000"/>
              </a:lnSpc>
              <a:spcBef>
                <a:spcPts val="1000"/>
              </a:spcBef>
              <a:spcAft>
                <a:spcPts val="0"/>
              </a:spcAft>
              <a:buClr>
                <a:schemeClr val="lt1"/>
              </a:buClr>
              <a:buSzPts val="3600"/>
              <a:buFont typeface="Arial"/>
              <a:buNone/>
              <a:defRPr b="1" i="0" sz="3600">
                <a:solidFill>
                  <a:schemeClr val="lt1"/>
                </a:solidFill>
                <a:latin typeface="Open Sans"/>
                <a:ea typeface="Open Sans"/>
                <a:cs typeface="Open Sans"/>
                <a:sym typeface="Open Sans"/>
              </a:defRPr>
            </a:lvl1pPr>
            <a:lvl2pPr indent="-228600" lvl="1" marL="9144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2pPr>
            <a:lvl3pPr indent="-228600" lvl="2" marL="13716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3pPr>
            <a:lvl4pPr indent="-228600" lvl="3" marL="18288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4pPr>
            <a:lvl5pPr indent="-228600" lvl="4" marL="22860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Graphical user interface, website&#10;&#10;Description automatically generated" id="216" name="Google Shape;216;p62"/>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spTree>
      <p:nvGrpSpPr>
        <p:cNvPr id="217" name="Shape 217"/>
        <p:cNvGrpSpPr/>
        <p:nvPr/>
      </p:nvGrpSpPr>
      <p:grpSpPr>
        <a:xfrm>
          <a:off x="0" y="0"/>
          <a:ext cx="0" cy="0"/>
          <a:chOff x="0" y="0"/>
          <a:chExt cx="0" cy="0"/>
        </a:xfrm>
      </p:grpSpPr>
      <p:pic>
        <p:nvPicPr>
          <p:cNvPr descr="A picture containing website&#10;&#10;Description automatically generated" id="218" name="Google Shape;218;p6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19" name="Google Shape;219;p63"/>
          <p:cNvSpPr txBox="1"/>
          <p:nvPr>
            <p:ph type="ctrTitle"/>
          </p:nvPr>
        </p:nvSpPr>
        <p:spPr>
          <a:xfrm>
            <a:off x="651352" y="4301318"/>
            <a:ext cx="7029608" cy="194875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400"/>
              <a:buFont typeface="Open Sans ExtraBold"/>
              <a:buNone/>
              <a:defRPr b="1" i="0" sz="440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0" name="Google Shape;220;p63"/>
          <p:cNvSpPr txBox="1"/>
          <p:nvPr>
            <p:ph idx="1" type="subTitle"/>
          </p:nvPr>
        </p:nvSpPr>
        <p:spPr>
          <a:xfrm>
            <a:off x="688931" y="3374796"/>
            <a:ext cx="2846121" cy="954803"/>
          </a:xfrm>
          <a:prstGeom prst="rect">
            <a:avLst/>
          </a:prstGeom>
          <a:noFill/>
          <a:ln>
            <a:noFill/>
          </a:ln>
        </p:spPr>
        <p:txBody>
          <a:bodyPr anchorCtr="0" anchor="b" bIns="45700" lIns="91425" spcFirstLastPara="1" rIns="91425" wrap="square" tIns="45700">
            <a:normAutofit/>
          </a:bodyPr>
          <a:lstStyle>
            <a:lvl1pPr lvl="0" algn="l">
              <a:lnSpc>
                <a:spcPct val="90000"/>
              </a:lnSpc>
              <a:spcBef>
                <a:spcPts val="1000"/>
              </a:spcBef>
              <a:spcAft>
                <a:spcPts val="0"/>
              </a:spcAft>
              <a:buClr>
                <a:schemeClr val="dk1"/>
              </a:buClr>
              <a:buSzPts val="1800"/>
              <a:buFont typeface="Open Sans ExtraBold"/>
              <a:buNone/>
              <a:defRPr b="1" i="0" sz="180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1" name="Google Shape;221;p63"/>
          <p:cNvSpPr txBox="1"/>
          <p:nvPr>
            <p:ph idx="2" type="body"/>
          </p:nvPr>
        </p:nvSpPr>
        <p:spPr>
          <a:xfrm>
            <a:off x="8453438" y="6106160"/>
            <a:ext cx="3738562" cy="33591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600"/>
              <a:buFont typeface="Open Sans SemiBold"/>
              <a:buNone/>
              <a:defRPr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22" name="Shape 222"/>
        <p:cNvGrpSpPr/>
        <p:nvPr/>
      </p:nvGrpSpPr>
      <p:grpSpPr>
        <a:xfrm>
          <a:off x="0" y="0"/>
          <a:ext cx="0" cy="0"/>
          <a:chOff x="0" y="0"/>
          <a:chExt cx="0" cy="0"/>
        </a:xfrm>
      </p:grpSpPr>
      <p:sp>
        <p:nvSpPr>
          <p:cNvPr id="223" name="Google Shape;223;p64"/>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4" name="Google Shape;224;p64"/>
          <p:cNvSpPr txBox="1"/>
          <p:nvPr>
            <p:ph idx="1" type="body"/>
          </p:nvPr>
        </p:nvSpPr>
        <p:spPr>
          <a:xfrm>
            <a:off x="663880" y="2582945"/>
            <a:ext cx="10514556" cy="34219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Clr>
                <a:schemeClr val="dk1"/>
              </a:buClr>
              <a:buSzPts val="2000"/>
              <a:buFont typeface="Open Sans SemiBold"/>
              <a:buNone/>
              <a:defRPr b="1" sz="2000"/>
            </a:lvl1pPr>
            <a:lvl2pPr indent="-355600" lvl="1" marL="914400" algn="l">
              <a:lnSpc>
                <a:spcPct val="90000"/>
              </a:lnSpc>
              <a:spcBef>
                <a:spcPts val="500"/>
              </a:spcBef>
              <a:spcAft>
                <a:spcPts val="0"/>
              </a:spcAft>
              <a:buClr>
                <a:schemeClr val="dk1"/>
              </a:buClr>
              <a:buSzPts val="2000"/>
              <a:buChar char="•"/>
              <a:defRPr sz="2000"/>
            </a:lvl2pPr>
            <a:lvl3pPr indent="-330200" lvl="2" marL="1371600" algn="l">
              <a:lnSpc>
                <a:spcPct val="90000"/>
              </a:lnSpc>
              <a:spcBef>
                <a:spcPts val="500"/>
              </a:spcBef>
              <a:spcAft>
                <a:spcPts val="0"/>
              </a:spcAft>
              <a:buClr>
                <a:schemeClr val="dk1"/>
              </a:buClr>
              <a:buSzPts val="1600"/>
              <a:buChar char="•"/>
              <a:defRPr sz="16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 name="Google Shape;225;p64"/>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i="0" sz="1400">
                <a:solidFill>
                  <a:schemeClr val="lt1"/>
                </a:solidFill>
                <a:latin typeface="Quattrocento Sans"/>
                <a:ea typeface="Quattrocento Sans"/>
                <a:cs typeface="Quattrocento Sans"/>
                <a:sym typeface="Quattrocento Sans"/>
              </a:defRPr>
            </a:lvl1pPr>
            <a:lvl2pPr indent="0" lvl="1" marL="0" algn="r">
              <a:spcBef>
                <a:spcPts val="0"/>
              </a:spcBef>
              <a:buNone/>
              <a:defRPr b="1" i="0" sz="1400">
                <a:solidFill>
                  <a:schemeClr val="lt1"/>
                </a:solidFill>
                <a:latin typeface="Quattrocento Sans"/>
                <a:ea typeface="Quattrocento Sans"/>
                <a:cs typeface="Quattrocento Sans"/>
                <a:sym typeface="Quattrocento Sans"/>
              </a:defRPr>
            </a:lvl2pPr>
            <a:lvl3pPr indent="0" lvl="2" marL="0" algn="r">
              <a:spcBef>
                <a:spcPts val="0"/>
              </a:spcBef>
              <a:buNone/>
              <a:defRPr b="1" i="0" sz="1400">
                <a:solidFill>
                  <a:schemeClr val="lt1"/>
                </a:solidFill>
                <a:latin typeface="Quattrocento Sans"/>
                <a:ea typeface="Quattrocento Sans"/>
                <a:cs typeface="Quattrocento Sans"/>
                <a:sym typeface="Quattrocento Sans"/>
              </a:defRPr>
            </a:lvl3pPr>
            <a:lvl4pPr indent="0" lvl="3" marL="0" algn="r">
              <a:spcBef>
                <a:spcPts val="0"/>
              </a:spcBef>
              <a:buNone/>
              <a:defRPr b="1" i="0" sz="1400">
                <a:solidFill>
                  <a:schemeClr val="lt1"/>
                </a:solidFill>
                <a:latin typeface="Quattrocento Sans"/>
                <a:ea typeface="Quattrocento Sans"/>
                <a:cs typeface="Quattrocento Sans"/>
                <a:sym typeface="Quattrocento Sans"/>
              </a:defRPr>
            </a:lvl4pPr>
            <a:lvl5pPr indent="0" lvl="4" marL="0" algn="r">
              <a:spcBef>
                <a:spcPts val="0"/>
              </a:spcBef>
              <a:buNone/>
              <a:defRPr b="1" i="0" sz="1400">
                <a:solidFill>
                  <a:schemeClr val="lt1"/>
                </a:solidFill>
                <a:latin typeface="Quattrocento Sans"/>
                <a:ea typeface="Quattrocento Sans"/>
                <a:cs typeface="Quattrocento Sans"/>
                <a:sym typeface="Quattrocento Sans"/>
              </a:defRPr>
            </a:lvl5pPr>
            <a:lvl6pPr indent="0" lvl="5" marL="0" algn="r">
              <a:spcBef>
                <a:spcPts val="0"/>
              </a:spcBef>
              <a:buNone/>
              <a:defRPr b="1" i="0" sz="1400">
                <a:solidFill>
                  <a:schemeClr val="lt1"/>
                </a:solidFill>
                <a:latin typeface="Quattrocento Sans"/>
                <a:ea typeface="Quattrocento Sans"/>
                <a:cs typeface="Quattrocento Sans"/>
                <a:sym typeface="Quattrocento Sans"/>
              </a:defRPr>
            </a:lvl6pPr>
            <a:lvl7pPr indent="0" lvl="6" marL="0" algn="r">
              <a:spcBef>
                <a:spcPts val="0"/>
              </a:spcBef>
              <a:buNone/>
              <a:defRPr b="1" i="0" sz="1400">
                <a:solidFill>
                  <a:schemeClr val="lt1"/>
                </a:solidFill>
                <a:latin typeface="Quattrocento Sans"/>
                <a:ea typeface="Quattrocento Sans"/>
                <a:cs typeface="Quattrocento Sans"/>
                <a:sym typeface="Quattrocento Sans"/>
              </a:defRPr>
            </a:lvl7pPr>
            <a:lvl8pPr indent="0" lvl="7" marL="0" algn="r">
              <a:spcBef>
                <a:spcPts val="0"/>
              </a:spcBef>
              <a:buNone/>
              <a:defRPr b="1" i="0" sz="1400">
                <a:solidFill>
                  <a:schemeClr val="lt1"/>
                </a:solidFill>
                <a:latin typeface="Quattrocento Sans"/>
                <a:ea typeface="Quattrocento Sans"/>
                <a:cs typeface="Quattrocento Sans"/>
                <a:sym typeface="Quattrocento Sans"/>
              </a:defRPr>
            </a:lvl8pPr>
            <a:lvl9pPr indent="0" lvl="8" marL="0" algn="r">
              <a:spcBef>
                <a:spcPts val="0"/>
              </a:spcBef>
              <a:buNone/>
              <a:defRPr b="1" i="0" sz="1400">
                <a:solidFill>
                  <a:schemeClr val="lt1"/>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GB"/>
              <a:t>‹#›</a:t>
            </a:fld>
            <a:endParaRPr/>
          </a:p>
        </p:txBody>
      </p:sp>
      <p:sp>
        <p:nvSpPr>
          <p:cNvPr id="226" name="Google Shape;226;p64"/>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indent="-228600" lvl="1" marL="9144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indent="-228600" lvl="2" marL="1371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indent="-228600" lvl="3" marL="18288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indent="-228600" lvl="4" marL="22860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 name="Google Shape;227;p64"/>
          <p:cNvSpPr txBox="1"/>
          <p:nvPr>
            <p:ph idx="3" type="body"/>
          </p:nvPr>
        </p:nvSpPr>
        <p:spPr>
          <a:xfrm>
            <a:off x="8188960" y="5788058"/>
            <a:ext cx="3529770" cy="603315"/>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Open Sans"/>
              <a:buNone/>
              <a:defRPr b="0" i="1" sz="14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 name="Google Shape;228;p64"/>
          <p:cNvSpPr txBox="1"/>
          <p:nvPr>
            <p:ph idx="4" type="body"/>
          </p:nvPr>
        </p:nvSpPr>
        <p:spPr>
          <a:xfrm>
            <a:off x="663575" y="6035355"/>
            <a:ext cx="5180634"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showMasterSp="0">
  <p:cSld name="2_Section Header">
    <p:spTree>
      <p:nvGrpSpPr>
        <p:cNvPr id="229" name="Shape 229"/>
        <p:cNvGrpSpPr/>
        <p:nvPr/>
      </p:nvGrpSpPr>
      <p:grpSpPr>
        <a:xfrm>
          <a:off x="0" y="0"/>
          <a:ext cx="0" cy="0"/>
          <a:chOff x="0" y="0"/>
          <a:chExt cx="0" cy="0"/>
        </a:xfrm>
      </p:grpSpPr>
      <p:pic>
        <p:nvPicPr>
          <p:cNvPr descr="Graphical user interface, text&#10;&#10;Description automatically generated" id="230" name="Google Shape;230;p6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31" name="Google Shape;231;p65"/>
          <p:cNvSpPr txBox="1"/>
          <p:nvPr>
            <p:ph type="title"/>
          </p:nvPr>
        </p:nvSpPr>
        <p:spPr>
          <a:xfrm>
            <a:off x="641023" y="707009"/>
            <a:ext cx="10793690" cy="50904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5800"/>
              <a:buFont typeface="Open Sans"/>
              <a:buNone/>
              <a:defRPr b="0" i="0" sz="580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2" name="Google Shape;232;p65"/>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showMasterSp="0">
  <p:cSld name="3_Section Header">
    <p:spTree>
      <p:nvGrpSpPr>
        <p:cNvPr id="233" name="Shape 233"/>
        <p:cNvGrpSpPr/>
        <p:nvPr/>
      </p:nvGrpSpPr>
      <p:grpSpPr>
        <a:xfrm>
          <a:off x="0" y="0"/>
          <a:ext cx="0" cy="0"/>
          <a:chOff x="0" y="0"/>
          <a:chExt cx="0" cy="0"/>
        </a:xfrm>
      </p:grpSpPr>
      <p:pic>
        <p:nvPicPr>
          <p:cNvPr descr="Graphical user interface, sunburst chart&#10;&#10;Description automatically generated" id="234" name="Google Shape;234;p6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35" name="Google Shape;235;p66"/>
          <p:cNvSpPr txBox="1"/>
          <p:nvPr>
            <p:ph type="title"/>
          </p:nvPr>
        </p:nvSpPr>
        <p:spPr>
          <a:xfrm>
            <a:off x="641023" y="3325090"/>
            <a:ext cx="6270416" cy="2731325"/>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5800"/>
              <a:buFont typeface="Open Sans"/>
              <a:buNone/>
              <a:defRPr b="0" i="0" sz="580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6" name="Google Shape;236;p66"/>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237" name="Google Shape;237;p66"/>
          <p:cNvSpPr txBox="1"/>
          <p:nvPr>
            <p:ph idx="1" type="body"/>
          </p:nvPr>
        </p:nvSpPr>
        <p:spPr>
          <a:xfrm>
            <a:off x="641023" y="626406"/>
            <a:ext cx="5261013" cy="247239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EA9DA"/>
              </a:buClr>
              <a:buSzPts val="20000"/>
              <a:buFont typeface="Open Sans ExtraBold"/>
              <a:buNone/>
              <a:defRPr b="1" i="0" sz="20000">
                <a:solidFill>
                  <a:srgbClr val="8EA9DA"/>
                </a:solidFill>
                <a:latin typeface="Open Sans ExtraBold"/>
                <a:ea typeface="Open Sans ExtraBold"/>
                <a:cs typeface="Open Sans ExtraBold"/>
                <a:sym typeface="Open Sans ExtraBold"/>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238" name="Shape 238"/>
        <p:cNvGrpSpPr/>
        <p:nvPr/>
      </p:nvGrpSpPr>
      <p:grpSpPr>
        <a:xfrm>
          <a:off x="0" y="0"/>
          <a:ext cx="0" cy="0"/>
          <a:chOff x="0" y="0"/>
          <a:chExt cx="0" cy="0"/>
        </a:xfrm>
      </p:grpSpPr>
      <p:sp>
        <p:nvSpPr>
          <p:cNvPr id="239" name="Google Shape;239;p67"/>
          <p:cNvSpPr txBox="1"/>
          <p:nvPr>
            <p:ph idx="1" type="body"/>
          </p:nvPr>
        </p:nvSpPr>
        <p:spPr>
          <a:xfrm>
            <a:off x="663574" y="2158738"/>
            <a:ext cx="5181600" cy="38766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 name="Google Shape;240;p67"/>
          <p:cNvSpPr txBox="1"/>
          <p:nvPr>
            <p:ph idx="2" type="body"/>
          </p:nvPr>
        </p:nvSpPr>
        <p:spPr>
          <a:xfrm>
            <a:off x="5997574" y="2158738"/>
            <a:ext cx="5181600" cy="38766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 name="Google Shape;241;p67"/>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242" name="Google Shape;242;p67"/>
          <p:cNvSpPr txBox="1"/>
          <p:nvPr>
            <p:ph type="title"/>
          </p:nvPr>
        </p:nvSpPr>
        <p:spPr>
          <a:xfrm>
            <a:off x="663574" y="675243"/>
            <a:ext cx="9423105"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3" name="Google Shape;243;p67"/>
          <p:cNvSpPr txBox="1"/>
          <p:nvPr>
            <p:ph idx="3" type="body"/>
          </p:nvPr>
        </p:nvSpPr>
        <p:spPr>
          <a:xfrm>
            <a:off x="8171727" y="5750351"/>
            <a:ext cx="3556364" cy="641022"/>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Open Sans"/>
              <a:buNone/>
              <a:defRPr b="0" i="1"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 name="Google Shape;244;p67"/>
          <p:cNvSpPr txBox="1"/>
          <p:nvPr>
            <p:ph idx="4" type="body"/>
          </p:nvPr>
        </p:nvSpPr>
        <p:spPr>
          <a:xfrm>
            <a:off x="663575" y="6035355"/>
            <a:ext cx="5181599"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ison">
  <p:cSld name="1_Comparison">
    <p:spTree>
      <p:nvGrpSpPr>
        <p:cNvPr id="245" name="Shape 245"/>
        <p:cNvGrpSpPr/>
        <p:nvPr/>
      </p:nvGrpSpPr>
      <p:grpSpPr>
        <a:xfrm>
          <a:off x="0" y="0"/>
          <a:ext cx="0" cy="0"/>
          <a:chOff x="0" y="0"/>
          <a:chExt cx="0" cy="0"/>
        </a:xfrm>
      </p:grpSpPr>
      <p:sp>
        <p:nvSpPr>
          <p:cNvPr id="246" name="Google Shape;246;p68"/>
          <p:cNvSpPr txBox="1"/>
          <p:nvPr>
            <p:ph type="title"/>
          </p:nvPr>
        </p:nvSpPr>
        <p:spPr>
          <a:xfrm>
            <a:off x="663575" y="675243"/>
            <a:ext cx="9423105"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7" name="Google Shape;247;p68"/>
          <p:cNvSpPr txBox="1"/>
          <p:nvPr>
            <p:ph idx="1" type="body"/>
          </p:nvPr>
        </p:nvSpPr>
        <p:spPr>
          <a:xfrm>
            <a:off x="663575" y="2455273"/>
            <a:ext cx="5157787" cy="455153"/>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Font typeface="Open Sans SemiBold"/>
              <a:buNone/>
              <a:defRPr b="1" i="0" sz="2000">
                <a:latin typeface="Open Sans SemiBold"/>
                <a:ea typeface="Open Sans SemiBold"/>
                <a:cs typeface="Open Sans SemiBold"/>
                <a:sym typeface="Open Sans SemiBold"/>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48" name="Google Shape;248;p68"/>
          <p:cNvSpPr txBox="1"/>
          <p:nvPr>
            <p:ph idx="2" type="body"/>
          </p:nvPr>
        </p:nvSpPr>
        <p:spPr>
          <a:xfrm>
            <a:off x="663575" y="2910428"/>
            <a:ext cx="5157787" cy="31249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C00000"/>
              </a:buClr>
              <a:buSzPts val="2000"/>
              <a:buFont typeface="Open Sans SemiBold"/>
              <a:buNone/>
              <a:defRPr b="1" i="0" sz="2000">
                <a:solidFill>
                  <a:srgbClr val="C00000"/>
                </a:solidFill>
                <a:latin typeface="Open Sans SemiBold"/>
                <a:ea typeface="Open Sans SemiBold"/>
                <a:cs typeface="Open Sans SemiBold"/>
                <a:sym typeface="Open Sans SemiBold"/>
              </a:defRPr>
            </a:lvl1pPr>
            <a:lvl2pPr indent="-355600" lvl="1" marL="914400" algn="l">
              <a:lnSpc>
                <a:spcPct val="90000"/>
              </a:lnSpc>
              <a:spcBef>
                <a:spcPts val="500"/>
              </a:spcBef>
              <a:spcAft>
                <a:spcPts val="0"/>
              </a:spcAft>
              <a:buClr>
                <a:schemeClr val="dk1"/>
              </a:buClr>
              <a:buSzPts val="2000"/>
              <a:buChar char="•"/>
              <a:defRPr i="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 name="Google Shape;249;p68"/>
          <p:cNvSpPr txBox="1"/>
          <p:nvPr>
            <p:ph idx="3" type="body"/>
          </p:nvPr>
        </p:nvSpPr>
        <p:spPr>
          <a:xfrm>
            <a:off x="6172200" y="2455273"/>
            <a:ext cx="5183188" cy="45515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Font typeface="Open Sans SemiBold"/>
              <a:buNone/>
              <a:defRPr b="1" sz="20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50" name="Google Shape;250;p68"/>
          <p:cNvSpPr txBox="1"/>
          <p:nvPr>
            <p:ph idx="4" type="body"/>
          </p:nvPr>
        </p:nvSpPr>
        <p:spPr>
          <a:xfrm>
            <a:off x="6172200" y="2910428"/>
            <a:ext cx="5183188" cy="31249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2F5395"/>
              </a:buClr>
              <a:buSzPts val="2000"/>
              <a:buFont typeface="Open Sans SemiBold"/>
              <a:buNone/>
              <a:defRPr>
                <a:solidFill>
                  <a:srgbClr val="2F5395"/>
                </a:solidFill>
              </a:defRPr>
            </a:lvl1pPr>
            <a:lvl2pPr indent="-355600" lvl="1" marL="914400" algn="l">
              <a:lnSpc>
                <a:spcPct val="90000"/>
              </a:lnSpc>
              <a:spcBef>
                <a:spcPts val="500"/>
              </a:spcBef>
              <a:spcAft>
                <a:spcPts val="0"/>
              </a:spcAft>
              <a:buClr>
                <a:schemeClr val="dk1"/>
              </a:buClr>
              <a:buSzPts val="2000"/>
              <a:buChar char="•"/>
              <a:defRPr i="1"/>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 name="Google Shape;251;p68"/>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252" name="Google Shape;252;p68"/>
          <p:cNvSpPr txBox="1"/>
          <p:nvPr>
            <p:ph idx="5" type="body"/>
          </p:nvPr>
        </p:nvSpPr>
        <p:spPr>
          <a:xfrm>
            <a:off x="8209279" y="5750351"/>
            <a:ext cx="3518811" cy="641022"/>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Open Sans"/>
              <a:buNone/>
              <a:defRPr b="0" i="1"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 name="Google Shape;253;p68"/>
          <p:cNvSpPr txBox="1"/>
          <p:nvPr>
            <p:ph idx="6" type="body"/>
          </p:nvPr>
        </p:nvSpPr>
        <p:spPr>
          <a:xfrm>
            <a:off x="663575" y="2016028"/>
            <a:ext cx="4171950" cy="439246"/>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 name="Google Shape;254;p68"/>
          <p:cNvSpPr txBox="1"/>
          <p:nvPr>
            <p:ph idx="7" type="body"/>
          </p:nvPr>
        </p:nvSpPr>
        <p:spPr>
          <a:xfrm>
            <a:off x="663575" y="6035355"/>
            <a:ext cx="5157787"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55" name="Shape 255"/>
        <p:cNvGrpSpPr/>
        <p:nvPr/>
      </p:nvGrpSpPr>
      <p:grpSpPr>
        <a:xfrm>
          <a:off x="0" y="0"/>
          <a:ext cx="0" cy="0"/>
          <a:chOff x="0" y="0"/>
          <a:chExt cx="0" cy="0"/>
        </a:xfrm>
      </p:grpSpPr>
      <p:pic>
        <p:nvPicPr>
          <p:cNvPr descr="Graphical user interface, sunburst chart&#10;&#10;Description automatically generated" id="256" name="Google Shape;256;p6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57" name="Google Shape;257;p69"/>
          <p:cNvSpPr txBox="1"/>
          <p:nvPr>
            <p:ph type="title"/>
          </p:nvPr>
        </p:nvSpPr>
        <p:spPr>
          <a:xfrm>
            <a:off x="663880" y="681037"/>
            <a:ext cx="960191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8" name="Google Shape;258;p69"/>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259" name="Google Shape;259;p69"/>
          <p:cNvSpPr txBox="1"/>
          <p:nvPr>
            <p:ph idx="1" type="body"/>
          </p:nvPr>
        </p:nvSpPr>
        <p:spPr>
          <a:xfrm>
            <a:off x="663575" y="2082799"/>
            <a:ext cx="5432425" cy="4006915"/>
          </a:xfrm>
          <a:prstGeom prst="rect">
            <a:avLst/>
          </a:prstGeom>
          <a:noFill/>
          <a:ln>
            <a:noFill/>
          </a:ln>
        </p:spPr>
        <p:txBody>
          <a:bodyPr anchorCtr="0" anchor="t" bIns="45700" lIns="91425" spcFirstLastPara="1" rIns="91425" wrap="square" tIns="45700">
            <a:normAutofit/>
          </a:bodyPr>
          <a:lstStyle>
            <a:lvl1pPr indent="-330200" lvl="0" marL="457200" algn="l">
              <a:lnSpc>
                <a:spcPct val="90000"/>
              </a:lnSpc>
              <a:spcBef>
                <a:spcPts val="1000"/>
              </a:spcBef>
              <a:spcAft>
                <a:spcPts val="0"/>
              </a:spcAft>
              <a:buClr>
                <a:schemeClr val="dk1"/>
              </a:buClr>
              <a:buSzPts val="1600"/>
              <a:buFont typeface="Calibri"/>
              <a:buAutoNum type="arabicPeriod"/>
              <a:defRPr b="0" i="0" sz="1600">
                <a:latin typeface="Open Sans"/>
                <a:ea typeface="Open Sans"/>
                <a:cs typeface="Open Sans"/>
                <a:sym typeface="Open Sans"/>
              </a:defRPr>
            </a:lvl1pPr>
            <a:lvl2pPr indent="-355600" lvl="1" marL="914400" algn="l">
              <a:lnSpc>
                <a:spcPct val="90000"/>
              </a:lnSpc>
              <a:spcBef>
                <a:spcPts val="500"/>
              </a:spcBef>
              <a:spcAft>
                <a:spcPts val="0"/>
              </a:spcAft>
              <a:buClr>
                <a:schemeClr val="dk1"/>
              </a:buClr>
              <a:buSzPts val="2000"/>
              <a:buFont typeface="Calibri"/>
              <a:buAutoNum type="arabicPeriod"/>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spTree>
      <p:nvGrpSpPr>
        <p:cNvPr id="34" name="Shape 34"/>
        <p:cNvGrpSpPr/>
        <p:nvPr/>
      </p:nvGrpSpPr>
      <p:grpSpPr>
        <a:xfrm>
          <a:off x="0" y="0"/>
          <a:ext cx="0" cy="0"/>
          <a:chOff x="0" y="0"/>
          <a:chExt cx="0" cy="0"/>
        </a:xfrm>
      </p:grpSpPr>
      <p:pic>
        <p:nvPicPr>
          <p:cNvPr descr="Graphical user interface, text&#10;&#10;Description automatically generated" id="35" name="Google Shape;35;p3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6" name="Google Shape;36;p36"/>
          <p:cNvSpPr txBox="1"/>
          <p:nvPr>
            <p:ph type="title"/>
          </p:nvPr>
        </p:nvSpPr>
        <p:spPr>
          <a:xfrm>
            <a:off x="641023" y="707009"/>
            <a:ext cx="10793690" cy="50904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5800"/>
              <a:buFont typeface="Open Sans"/>
              <a:buNone/>
              <a:defRPr b="0" i="0" sz="580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36"/>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descr="Graphical user interface, text&#10;&#10;Description automatically generated" id="38" name="Google Shape;38;p36"/>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260" name="Shape 260"/>
        <p:cNvGrpSpPr/>
        <p:nvPr/>
      </p:nvGrpSpPr>
      <p:grpSpPr>
        <a:xfrm>
          <a:off x="0" y="0"/>
          <a:ext cx="0" cy="0"/>
          <a:chOff x="0" y="0"/>
          <a:chExt cx="0" cy="0"/>
        </a:xfrm>
      </p:grpSpPr>
      <p:pic>
        <p:nvPicPr>
          <p:cNvPr descr="Graphical user interface, text&#10;&#10;Description automatically generated" id="261" name="Google Shape;261;p7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62" name="Google Shape;262;p70"/>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icture with Caption">
  <p:cSld name="2_Picture with Caption">
    <p:spTree>
      <p:nvGrpSpPr>
        <p:cNvPr id="263" name="Shape 263"/>
        <p:cNvGrpSpPr/>
        <p:nvPr/>
      </p:nvGrpSpPr>
      <p:grpSpPr>
        <a:xfrm>
          <a:off x="0" y="0"/>
          <a:ext cx="0" cy="0"/>
          <a:chOff x="0" y="0"/>
          <a:chExt cx="0" cy="0"/>
        </a:xfrm>
      </p:grpSpPr>
      <p:pic>
        <p:nvPicPr>
          <p:cNvPr descr="Graphical user interface, website&#10;&#10;Description automatically generated" id="264" name="Google Shape;264;p71"/>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Graphical user interface, website&#10;&#10;Description automatically generated" id="265" name="Google Shape;265;p7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66" name="Google Shape;266;p71"/>
          <p:cNvSpPr txBox="1"/>
          <p:nvPr/>
        </p:nvSpPr>
        <p:spPr>
          <a:xfrm>
            <a:off x="9899301" y="5886940"/>
            <a:ext cx="202560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sp>
        <p:nvSpPr>
          <p:cNvPr id="267" name="Google Shape;267;p71"/>
          <p:cNvSpPr txBox="1"/>
          <p:nvPr>
            <p:ph idx="1" type="body"/>
          </p:nvPr>
        </p:nvSpPr>
        <p:spPr>
          <a:xfrm>
            <a:off x="9069867" y="4619674"/>
            <a:ext cx="2441575" cy="1130300"/>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chemeClr val="lt1"/>
              </a:buClr>
              <a:buSzPts val="800"/>
              <a:buFont typeface="Arial"/>
              <a:buNone/>
              <a:defRPr b="1" i="0" sz="800">
                <a:solidFill>
                  <a:schemeClr val="lt1"/>
                </a:solidFill>
                <a:latin typeface="Open Sans SemiBold"/>
                <a:ea typeface="Open Sans SemiBold"/>
                <a:cs typeface="Open Sans SemiBold"/>
                <a:sym typeface="Open Sans SemiBold"/>
              </a:defRPr>
            </a:lvl1pPr>
            <a:lvl2pPr indent="-228600" lvl="1" marL="9144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2pPr>
            <a:lvl3pPr indent="-228600" lvl="2" marL="13716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3pPr>
            <a:lvl4pPr indent="-228600" lvl="3" marL="18288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4pPr>
            <a:lvl5pPr indent="-228600" lvl="4" marL="22860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 name="Google Shape;268;p71"/>
          <p:cNvSpPr/>
          <p:nvPr>
            <p:ph idx="2" type="pic"/>
          </p:nvPr>
        </p:nvSpPr>
        <p:spPr>
          <a:xfrm>
            <a:off x="9069866" y="5674936"/>
            <a:ext cx="753583" cy="797302"/>
          </a:xfrm>
          <a:prstGeom prst="rect">
            <a:avLst/>
          </a:prstGeom>
          <a:noFill/>
          <a:ln cap="flat" cmpd="sng" w="9525">
            <a:solidFill>
              <a:schemeClr val="lt1"/>
            </a:solidFill>
            <a:prstDash val="solid"/>
            <a:round/>
            <a:headEnd len="sm" w="sm" type="none"/>
            <a:tailEnd len="sm" w="sm" type="none"/>
          </a:ln>
        </p:spPr>
      </p:sp>
      <p:sp>
        <p:nvSpPr>
          <p:cNvPr id="269" name="Google Shape;269;p71"/>
          <p:cNvSpPr/>
          <p:nvPr>
            <p:ph idx="3" type="pic"/>
          </p:nvPr>
        </p:nvSpPr>
        <p:spPr>
          <a:xfrm>
            <a:off x="9899650" y="2865438"/>
            <a:ext cx="931863" cy="820737"/>
          </a:xfrm>
          <a:prstGeom prst="rect">
            <a:avLst/>
          </a:prstGeom>
          <a:no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icture with Caption">
  <p:cSld name="3_Picture with Caption">
    <p:spTree>
      <p:nvGrpSpPr>
        <p:cNvPr id="270" name="Shape 270"/>
        <p:cNvGrpSpPr/>
        <p:nvPr/>
      </p:nvGrpSpPr>
      <p:grpSpPr>
        <a:xfrm>
          <a:off x="0" y="0"/>
          <a:ext cx="0" cy="0"/>
          <a:chOff x="0" y="0"/>
          <a:chExt cx="0" cy="0"/>
        </a:xfrm>
      </p:grpSpPr>
      <p:pic>
        <p:nvPicPr>
          <p:cNvPr descr="Graphical user interface, website&#10;&#10;Description automatically generated" id="271" name="Google Shape;271;p7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72" name="Google Shape;272;p72"/>
          <p:cNvSpPr txBox="1"/>
          <p:nvPr>
            <p:ph idx="1" type="body"/>
          </p:nvPr>
        </p:nvSpPr>
        <p:spPr>
          <a:xfrm>
            <a:off x="8464731" y="5921828"/>
            <a:ext cx="3727269" cy="655460"/>
          </a:xfrm>
          <a:prstGeom prst="rect">
            <a:avLst/>
          </a:prstGeom>
          <a:noFill/>
          <a:ln>
            <a:noFill/>
          </a:ln>
        </p:spPr>
        <p:txBody>
          <a:bodyPr anchorCtr="0" anchor="ctr" bIns="45700" lIns="91425" spcFirstLastPara="1" rIns="91425" wrap="square" tIns="45700">
            <a:normAutofit/>
          </a:bodyPr>
          <a:lstStyle>
            <a:lvl1pPr indent="-228600" lvl="0" marL="457200" marR="0" algn="ctr">
              <a:lnSpc>
                <a:spcPct val="90000"/>
              </a:lnSpc>
              <a:spcBef>
                <a:spcPts val="1000"/>
              </a:spcBef>
              <a:spcAft>
                <a:spcPts val="0"/>
              </a:spcAft>
              <a:buClr>
                <a:schemeClr val="lt1"/>
              </a:buClr>
              <a:buSzPts val="3600"/>
              <a:buFont typeface="Arial"/>
              <a:buNone/>
              <a:defRPr b="1" i="0" sz="3600">
                <a:solidFill>
                  <a:schemeClr val="lt1"/>
                </a:solidFill>
                <a:latin typeface="Open Sans"/>
                <a:ea typeface="Open Sans"/>
                <a:cs typeface="Open Sans"/>
                <a:sym typeface="Open Sans"/>
              </a:defRPr>
            </a:lvl1pPr>
            <a:lvl2pPr indent="-228600" lvl="1" marL="9144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2pPr>
            <a:lvl3pPr indent="-228600" lvl="2" marL="13716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3pPr>
            <a:lvl4pPr indent="-228600" lvl="3" marL="18288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4pPr>
            <a:lvl5pPr indent="-228600" lvl="4" marL="22860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showMasterSp="0">
  <p:cSld name="1_Section Header">
    <p:spTree>
      <p:nvGrpSpPr>
        <p:cNvPr id="39" name="Shape 39"/>
        <p:cNvGrpSpPr/>
        <p:nvPr/>
      </p:nvGrpSpPr>
      <p:grpSpPr>
        <a:xfrm>
          <a:off x="0" y="0"/>
          <a:ext cx="0" cy="0"/>
          <a:chOff x="0" y="0"/>
          <a:chExt cx="0" cy="0"/>
        </a:xfrm>
      </p:grpSpPr>
      <p:pic>
        <p:nvPicPr>
          <p:cNvPr descr="Graphical user interface, sunburst chart&#10;&#10;Description automatically generated" id="40" name="Google Shape;40;p3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41" name="Google Shape;41;p37"/>
          <p:cNvSpPr txBox="1"/>
          <p:nvPr>
            <p:ph type="title"/>
          </p:nvPr>
        </p:nvSpPr>
        <p:spPr>
          <a:xfrm>
            <a:off x="641023" y="3325090"/>
            <a:ext cx="6270416" cy="2731325"/>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5800"/>
              <a:buFont typeface="Open Sans"/>
              <a:buNone/>
              <a:defRPr b="0" i="0" sz="580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37"/>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43" name="Google Shape;43;p37"/>
          <p:cNvSpPr txBox="1"/>
          <p:nvPr>
            <p:ph idx="1" type="body"/>
          </p:nvPr>
        </p:nvSpPr>
        <p:spPr>
          <a:xfrm>
            <a:off x="641023" y="626406"/>
            <a:ext cx="5261013" cy="247239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EA9DA"/>
              </a:buClr>
              <a:buSzPts val="20000"/>
              <a:buFont typeface="Open Sans ExtraBold"/>
              <a:buNone/>
              <a:defRPr b="1" i="0" sz="20000">
                <a:solidFill>
                  <a:srgbClr val="8EA9DA"/>
                </a:solidFill>
                <a:latin typeface="Open Sans ExtraBold"/>
                <a:ea typeface="Open Sans ExtraBold"/>
                <a:cs typeface="Open Sans ExtraBold"/>
                <a:sym typeface="Open Sans ExtraBold"/>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Graphical user interface, sunburst chart&#10;&#10;Description automatically generated" id="44" name="Google Shape;44;p37"/>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5" name="Shape 45"/>
        <p:cNvGrpSpPr/>
        <p:nvPr/>
      </p:nvGrpSpPr>
      <p:grpSpPr>
        <a:xfrm>
          <a:off x="0" y="0"/>
          <a:ext cx="0" cy="0"/>
          <a:chOff x="0" y="0"/>
          <a:chExt cx="0" cy="0"/>
        </a:xfrm>
      </p:grpSpPr>
      <p:sp>
        <p:nvSpPr>
          <p:cNvPr id="46" name="Google Shape;46;p38"/>
          <p:cNvSpPr txBox="1"/>
          <p:nvPr>
            <p:ph idx="1" type="body"/>
          </p:nvPr>
        </p:nvSpPr>
        <p:spPr>
          <a:xfrm>
            <a:off x="663574" y="2158738"/>
            <a:ext cx="5181600" cy="38766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38"/>
          <p:cNvSpPr txBox="1"/>
          <p:nvPr>
            <p:ph idx="2" type="body"/>
          </p:nvPr>
        </p:nvSpPr>
        <p:spPr>
          <a:xfrm>
            <a:off x="5997574" y="2158738"/>
            <a:ext cx="5181600" cy="38766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38"/>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49" name="Google Shape;49;p38"/>
          <p:cNvSpPr txBox="1"/>
          <p:nvPr>
            <p:ph type="title"/>
          </p:nvPr>
        </p:nvSpPr>
        <p:spPr>
          <a:xfrm>
            <a:off x="663574" y="675243"/>
            <a:ext cx="9423105"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38"/>
          <p:cNvSpPr txBox="1"/>
          <p:nvPr>
            <p:ph idx="3" type="body"/>
          </p:nvPr>
        </p:nvSpPr>
        <p:spPr>
          <a:xfrm>
            <a:off x="8219441" y="5750351"/>
            <a:ext cx="3508650" cy="641022"/>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Quattrocento Sans"/>
              <a:buNone/>
              <a:defRPr b="0" i="1" sz="1400">
                <a:solidFill>
                  <a:schemeClr val="dk1"/>
                </a:solidFill>
                <a:latin typeface="Quattrocento Sans"/>
                <a:ea typeface="Quattrocento Sans"/>
                <a:cs typeface="Quattrocento Sans"/>
                <a:sym typeface="Quattrocento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38"/>
          <p:cNvSpPr txBox="1"/>
          <p:nvPr>
            <p:ph idx="4" type="body"/>
          </p:nvPr>
        </p:nvSpPr>
        <p:spPr>
          <a:xfrm>
            <a:off x="663575" y="6035355"/>
            <a:ext cx="5181599"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52" name="Shape 52"/>
        <p:cNvGrpSpPr/>
        <p:nvPr/>
      </p:nvGrpSpPr>
      <p:grpSpPr>
        <a:xfrm>
          <a:off x="0" y="0"/>
          <a:ext cx="0" cy="0"/>
          <a:chOff x="0" y="0"/>
          <a:chExt cx="0" cy="0"/>
        </a:xfrm>
      </p:grpSpPr>
      <p:sp>
        <p:nvSpPr>
          <p:cNvPr id="53" name="Google Shape;53;p39"/>
          <p:cNvSpPr txBox="1"/>
          <p:nvPr>
            <p:ph type="title"/>
          </p:nvPr>
        </p:nvSpPr>
        <p:spPr>
          <a:xfrm>
            <a:off x="663575" y="675243"/>
            <a:ext cx="9423105"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39"/>
          <p:cNvSpPr txBox="1"/>
          <p:nvPr>
            <p:ph idx="1" type="body"/>
          </p:nvPr>
        </p:nvSpPr>
        <p:spPr>
          <a:xfrm>
            <a:off x="663575" y="2455273"/>
            <a:ext cx="5157787" cy="455153"/>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Font typeface="Open Sans SemiBold"/>
              <a:buNone/>
              <a:defRPr b="1" i="0" sz="2000">
                <a:latin typeface="Open Sans SemiBold"/>
                <a:ea typeface="Open Sans SemiBold"/>
                <a:cs typeface="Open Sans SemiBold"/>
                <a:sym typeface="Open Sans SemiBold"/>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39"/>
          <p:cNvSpPr txBox="1"/>
          <p:nvPr>
            <p:ph idx="2" type="body"/>
          </p:nvPr>
        </p:nvSpPr>
        <p:spPr>
          <a:xfrm>
            <a:off x="663575" y="2910428"/>
            <a:ext cx="5157787" cy="31249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C00000"/>
              </a:buClr>
              <a:buSzPts val="2000"/>
              <a:buFont typeface="Open Sans SemiBold"/>
              <a:buNone/>
              <a:defRPr b="1" i="0" sz="2000">
                <a:solidFill>
                  <a:srgbClr val="C00000"/>
                </a:solidFill>
                <a:latin typeface="Open Sans SemiBold"/>
                <a:ea typeface="Open Sans SemiBold"/>
                <a:cs typeface="Open Sans SemiBold"/>
                <a:sym typeface="Open Sans SemiBold"/>
              </a:defRPr>
            </a:lvl1pPr>
            <a:lvl2pPr indent="-355600" lvl="1" marL="914400" algn="l">
              <a:lnSpc>
                <a:spcPct val="90000"/>
              </a:lnSpc>
              <a:spcBef>
                <a:spcPts val="500"/>
              </a:spcBef>
              <a:spcAft>
                <a:spcPts val="0"/>
              </a:spcAft>
              <a:buClr>
                <a:schemeClr val="dk1"/>
              </a:buClr>
              <a:buSzPts val="2000"/>
              <a:buChar char="•"/>
              <a:defRPr i="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39"/>
          <p:cNvSpPr txBox="1"/>
          <p:nvPr>
            <p:ph idx="3" type="body"/>
          </p:nvPr>
        </p:nvSpPr>
        <p:spPr>
          <a:xfrm>
            <a:off x="6172200" y="2455273"/>
            <a:ext cx="5183188" cy="45515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Font typeface="Open Sans SemiBold"/>
              <a:buNone/>
              <a:defRPr b="1" sz="20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7" name="Google Shape;57;p39"/>
          <p:cNvSpPr txBox="1"/>
          <p:nvPr>
            <p:ph idx="4" type="body"/>
          </p:nvPr>
        </p:nvSpPr>
        <p:spPr>
          <a:xfrm>
            <a:off x="6172200" y="2910428"/>
            <a:ext cx="5183188" cy="31249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2F5395"/>
              </a:buClr>
              <a:buSzPts val="2000"/>
              <a:buFont typeface="Open Sans SemiBold"/>
              <a:buNone/>
              <a:defRPr>
                <a:solidFill>
                  <a:srgbClr val="2F5395"/>
                </a:solidFill>
              </a:defRPr>
            </a:lvl1pPr>
            <a:lvl2pPr indent="-355600" lvl="1" marL="914400" algn="l">
              <a:lnSpc>
                <a:spcPct val="90000"/>
              </a:lnSpc>
              <a:spcBef>
                <a:spcPts val="500"/>
              </a:spcBef>
              <a:spcAft>
                <a:spcPts val="0"/>
              </a:spcAft>
              <a:buClr>
                <a:schemeClr val="dk1"/>
              </a:buClr>
              <a:buSzPts val="2000"/>
              <a:buChar char="•"/>
              <a:defRPr i="1"/>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39"/>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59" name="Google Shape;59;p39"/>
          <p:cNvSpPr txBox="1"/>
          <p:nvPr>
            <p:ph idx="5" type="body"/>
          </p:nvPr>
        </p:nvSpPr>
        <p:spPr>
          <a:xfrm>
            <a:off x="8209279" y="5750351"/>
            <a:ext cx="3518811" cy="641022"/>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Quattrocento Sans"/>
              <a:buNone/>
              <a:defRPr b="0" i="1" sz="1400">
                <a:solidFill>
                  <a:schemeClr val="dk1"/>
                </a:solidFill>
                <a:latin typeface="Quattrocento Sans"/>
                <a:ea typeface="Quattrocento Sans"/>
                <a:cs typeface="Quattrocento Sans"/>
                <a:sym typeface="Quattrocento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39"/>
          <p:cNvSpPr txBox="1"/>
          <p:nvPr>
            <p:ph idx="6" type="body"/>
          </p:nvPr>
        </p:nvSpPr>
        <p:spPr>
          <a:xfrm>
            <a:off x="663575" y="2016028"/>
            <a:ext cx="4171950" cy="439246"/>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39"/>
          <p:cNvSpPr txBox="1"/>
          <p:nvPr>
            <p:ph idx="7" type="body"/>
          </p:nvPr>
        </p:nvSpPr>
        <p:spPr>
          <a:xfrm>
            <a:off x="663575" y="6035355"/>
            <a:ext cx="5157787"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62" name="Shape 62"/>
        <p:cNvGrpSpPr/>
        <p:nvPr/>
      </p:nvGrpSpPr>
      <p:grpSpPr>
        <a:xfrm>
          <a:off x="0" y="0"/>
          <a:ext cx="0" cy="0"/>
          <a:chOff x="0" y="0"/>
          <a:chExt cx="0" cy="0"/>
        </a:xfrm>
      </p:grpSpPr>
      <p:pic>
        <p:nvPicPr>
          <p:cNvPr descr="Graphical user interface, text&#10;&#10;Description automatically generated" id="63" name="Google Shape;63;p4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64" name="Google Shape;64;p40"/>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descr="Graphical user interface, text&#10;&#10;Description automatically generated" id="65" name="Google Shape;65;p40"/>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66" name="Shape 66"/>
        <p:cNvGrpSpPr/>
        <p:nvPr/>
      </p:nvGrpSpPr>
      <p:grpSpPr>
        <a:xfrm>
          <a:off x="0" y="0"/>
          <a:ext cx="0" cy="0"/>
          <a:chOff x="0" y="0"/>
          <a:chExt cx="0" cy="0"/>
        </a:xfrm>
      </p:grpSpPr>
      <p:pic>
        <p:nvPicPr>
          <p:cNvPr descr="Graphical user interface, website&#10;&#10;Description automatically generated" id="67" name="Google Shape;67;p41"/>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Graphical user interface, website&#10;&#10;Description automatically generated" id="68" name="Google Shape;68;p4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69" name="Google Shape;69;p41"/>
          <p:cNvSpPr txBox="1"/>
          <p:nvPr/>
        </p:nvSpPr>
        <p:spPr>
          <a:xfrm>
            <a:off x="9899301" y="5886940"/>
            <a:ext cx="202560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sp>
        <p:nvSpPr>
          <p:cNvPr id="70" name="Google Shape;70;p41"/>
          <p:cNvSpPr txBox="1"/>
          <p:nvPr>
            <p:ph idx="1" type="body"/>
          </p:nvPr>
        </p:nvSpPr>
        <p:spPr>
          <a:xfrm>
            <a:off x="9069867" y="4619674"/>
            <a:ext cx="2441575" cy="1130300"/>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chemeClr val="lt1"/>
              </a:buClr>
              <a:buSzPts val="800"/>
              <a:buFont typeface="Arial"/>
              <a:buNone/>
              <a:defRPr b="1" i="0" sz="800">
                <a:solidFill>
                  <a:schemeClr val="lt1"/>
                </a:solidFill>
                <a:latin typeface="Open Sans SemiBold"/>
                <a:ea typeface="Open Sans SemiBold"/>
                <a:cs typeface="Open Sans SemiBold"/>
                <a:sym typeface="Open Sans SemiBold"/>
              </a:defRPr>
            </a:lvl1pPr>
            <a:lvl2pPr indent="-228600" lvl="1" marL="9144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2pPr>
            <a:lvl3pPr indent="-228600" lvl="2" marL="13716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3pPr>
            <a:lvl4pPr indent="-228600" lvl="3" marL="18288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4pPr>
            <a:lvl5pPr indent="-228600" lvl="4" marL="22860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41"/>
          <p:cNvSpPr/>
          <p:nvPr>
            <p:ph idx="2" type="pic"/>
          </p:nvPr>
        </p:nvSpPr>
        <p:spPr>
          <a:xfrm>
            <a:off x="9069866" y="5674936"/>
            <a:ext cx="753583" cy="797302"/>
          </a:xfrm>
          <a:prstGeom prst="rect">
            <a:avLst/>
          </a:prstGeom>
          <a:noFill/>
          <a:ln cap="flat" cmpd="sng" w="9525">
            <a:solidFill>
              <a:schemeClr val="lt1"/>
            </a:solidFill>
            <a:prstDash val="solid"/>
            <a:round/>
            <a:headEnd len="sm" w="sm" type="none"/>
            <a:tailEnd len="sm" w="sm" type="none"/>
          </a:ln>
        </p:spPr>
      </p:sp>
      <p:sp>
        <p:nvSpPr>
          <p:cNvPr id="72" name="Google Shape;72;p41"/>
          <p:cNvSpPr/>
          <p:nvPr>
            <p:ph idx="3" type="pic"/>
          </p:nvPr>
        </p:nvSpPr>
        <p:spPr>
          <a:xfrm>
            <a:off x="9899650" y="2865438"/>
            <a:ext cx="931863" cy="820737"/>
          </a:xfrm>
          <a:prstGeom prst="rect">
            <a:avLst/>
          </a:prstGeom>
          <a:noFill/>
          <a:ln>
            <a:noFill/>
          </a:ln>
        </p:spPr>
      </p:sp>
      <p:pic>
        <p:nvPicPr>
          <p:cNvPr descr="Graphical user interface, website&#10;&#10;Description automatically generated" id="73" name="Google Shape;73;p41"/>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Graphical user interface, website&#10;&#10;Description automatically generated" id="74" name="Google Shape;74;p4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75" name="Google Shape;75;p41"/>
          <p:cNvSpPr txBox="1"/>
          <p:nvPr/>
        </p:nvSpPr>
        <p:spPr>
          <a:xfrm>
            <a:off x="9899301" y="5886940"/>
            <a:ext cx="202560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22" Type="http://schemas.openxmlformats.org/officeDocument/2006/relationships/theme" Target="../theme/theme3.xml"/><Relationship Id="rId10" Type="http://schemas.openxmlformats.org/officeDocument/2006/relationships/slideLayout" Target="../slideLayouts/slideLayout9.xml"/><Relationship Id="rId21" Type="http://schemas.openxmlformats.org/officeDocument/2006/relationships/slideLayout" Target="../slideLayouts/slideLayout20.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3.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9.xml"/><Relationship Id="rId11" Type="http://schemas.openxmlformats.org/officeDocument/2006/relationships/slideLayout" Target="../slideLayouts/slideLayout30.xml"/><Relationship Id="rId22" Type="http://schemas.openxmlformats.org/officeDocument/2006/relationships/slideLayout" Target="../slideLayouts/slideLayout41.xml"/><Relationship Id="rId10" Type="http://schemas.openxmlformats.org/officeDocument/2006/relationships/slideLayout" Target="../slideLayouts/slideLayout29.xml"/><Relationship Id="rId21" Type="http://schemas.openxmlformats.org/officeDocument/2006/relationships/slideLayout" Target="../slideLayouts/slideLayout40.xml"/><Relationship Id="rId13" Type="http://schemas.openxmlformats.org/officeDocument/2006/relationships/slideLayout" Target="../slideLayouts/slideLayout32.xml"/><Relationship Id="rId24" Type="http://schemas.openxmlformats.org/officeDocument/2006/relationships/theme" Target="../theme/theme2.xml"/><Relationship Id="rId12" Type="http://schemas.openxmlformats.org/officeDocument/2006/relationships/slideLayout" Target="../slideLayouts/slideLayout31.xml"/><Relationship Id="rId23" Type="http://schemas.openxmlformats.org/officeDocument/2006/relationships/slideLayout" Target="../slideLayouts/slideLayout42.xml"/><Relationship Id="rId1" Type="http://schemas.openxmlformats.org/officeDocument/2006/relationships/image" Target="../media/image3.jpg"/><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5" Type="http://schemas.openxmlformats.org/officeDocument/2006/relationships/slideLayout" Target="../slideLayouts/slideLayout34.xml"/><Relationship Id="rId14" Type="http://schemas.openxmlformats.org/officeDocument/2006/relationships/slideLayout" Target="../slideLayouts/slideLayout33.xml"/><Relationship Id="rId17" Type="http://schemas.openxmlformats.org/officeDocument/2006/relationships/slideLayout" Target="../slideLayouts/slideLayout36.xml"/><Relationship Id="rId16" Type="http://schemas.openxmlformats.org/officeDocument/2006/relationships/slideLayout" Target="../slideLayouts/slideLayout35.xml"/><Relationship Id="rId5" Type="http://schemas.openxmlformats.org/officeDocument/2006/relationships/slideLayout" Target="../slideLayouts/slideLayout24.xml"/><Relationship Id="rId19" Type="http://schemas.openxmlformats.org/officeDocument/2006/relationships/slideLayout" Target="../slideLayouts/slideLayout38.xml"/><Relationship Id="rId6" Type="http://schemas.openxmlformats.org/officeDocument/2006/relationships/slideLayout" Target="../slideLayouts/slideLayout25.xml"/><Relationship Id="rId18" Type="http://schemas.openxmlformats.org/officeDocument/2006/relationships/slideLayout" Target="../slideLayouts/slideLayout37.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descr="Graphical user interface, text&#10;&#10;Description automatically generated" id="10" name="Google Shape;10;p29"/>
          <p:cNvPicPr preferRelativeResize="0"/>
          <p:nvPr/>
        </p:nvPicPr>
        <p:blipFill rotWithShape="1">
          <a:blip r:embed="rId1">
            <a:alphaModFix/>
          </a:blip>
          <a:srcRect b="0" l="0" r="0" t="0"/>
          <a:stretch/>
        </p:blipFill>
        <p:spPr>
          <a:xfrm>
            <a:off x="0" y="0"/>
            <a:ext cx="12192000" cy="6858000"/>
          </a:xfrm>
          <a:prstGeom prst="rect">
            <a:avLst/>
          </a:prstGeom>
          <a:noFill/>
          <a:ln>
            <a:noFill/>
          </a:ln>
        </p:spPr>
      </p:pic>
      <p:sp>
        <p:nvSpPr>
          <p:cNvPr id="11" name="Google Shape;11;p29"/>
          <p:cNvSpPr txBox="1"/>
          <p:nvPr>
            <p:ph type="title"/>
          </p:nvPr>
        </p:nvSpPr>
        <p:spPr>
          <a:xfrm>
            <a:off x="663880" y="681037"/>
            <a:ext cx="10689920" cy="1325563"/>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Open Sans"/>
              <a:buNone/>
              <a:defRPr b="0" i="0" sz="4400" u="none" cap="none" strike="noStrik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29"/>
          <p:cNvSpPr txBox="1"/>
          <p:nvPr>
            <p:ph idx="1" type="body"/>
          </p:nvPr>
        </p:nvSpPr>
        <p:spPr>
          <a:xfrm>
            <a:off x="663880" y="2558970"/>
            <a:ext cx="10689920" cy="3721689"/>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dk1"/>
              </a:buClr>
              <a:buSzPts val="2000"/>
              <a:buFont typeface="Open Sans SemiBold"/>
              <a:buNone/>
              <a:defRPr b="1" i="0" sz="2000" u="none" cap="none" strike="noStrike">
                <a:solidFill>
                  <a:schemeClr val="dk1"/>
                </a:solidFill>
                <a:latin typeface="Open Sans SemiBold"/>
                <a:ea typeface="Open Sans SemiBold"/>
                <a:cs typeface="Open Sans SemiBold"/>
                <a:sym typeface="Open Sans SemiBold"/>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2pPr>
            <a:lvl3pPr indent="-330200" lvl="2" marL="13716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 name="Google Shape;13;p29"/>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1pPr>
            <a:lvl2pPr indent="0" lvl="1"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2pPr>
            <a:lvl3pPr indent="0" lvl="2"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3pPr>
            <a:lvl4pPr indent="0" lvl="3"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4pPr>
            <a:lvl5pPr indent="0" lvl="4"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5pPr>
            <a:lvl6pPr indent="0" lvl="5"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6pPr>
            <a:lvl7pPr indent="0" lvl="6"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7pPr>
            <a:lvl8pPr indent="0" lvl="7"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8pPr>
            <a:lvl9pPr indent="0" lvl="8"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GB"/>
              <a:t>‹#›</a:t>
            </a:fld>
            <a:endParaRPr/>
          </a:p>
        </p:txBody>
      </p:sp>
      <p:pic>
        <p:nvPicPr>
          <p:cNvPr descr="Graphical user interface, text&#10;&#10;Description automatically generated" id="14" name="Google Shape;14;p29"/>
          <p:cNvPicPr preferRelativeResize="0"/>
          <p:nvPr/>
        </p:nvPicPr>
        <p:blipFill rotWithShape="1">
          <a:blip r:embed="rId1">
            <a:alphaModFix/>
          </a:blip>
          <a:srcRect b="0" l="0" r="0" t="0"/>
          <a:stretch/>
        </p:blipFill>
        <p:spPr>
          <a:xfrm>
            <a:off x="0" y="0"/>
            <a:ext cx="12192000"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6" name="Shape 136"/>
        <p:cNvGrpSpPr/>
        <p:nvPr/>
      </p:nvGrpSpPr>
      <p:grpSpPr>
        <a:xfrm>
          <a:off x="0" y="0"/>
          <a:ext cx="0" cy="0"/>
          <a:chOff x="0" y="0"/>
          <a:chExt cx="0" cy="0"/>
        </a:xfrm>
      </p:grpSpPr>
      <p:pic>
        <p:nvPicPr>
          <p:cNvPr descr="Graphical user interface, text&#10;&#10;Description automatically generated" id="137" name="Google Shape;137;p33"/>
          <p:cNvPicPr preferRelativeResize="0"/>
          <p:nvPr/>
        </p:nvPicPr>
        <p:blipFill rotWithShape="1">
          <a:blip r:embed="rId1">
            <a:alphaModFix/>
          </a:blip>
          <a:srcRect b="0" l="0" r="0" t="0"/>
          <a:stretch/>
        </p:blipFill>
        <p:spPr>
          <a:xfrm>
            <a:off x="0" y="0"/>
            <a:ext cx="12192000" cy="6858000"/>
          </a:xfrm>
          <a:prstGeom prst="rect">
            <a:avLst/>
          </a:prstGeom>
          <a:noFill/>
          <a:ln>
            <a:noFill/>
          </a:ln>
        </p:spPr>
      </p:pic>
      <p:sp>
        <p:nvSpPr>
          <p:cNvPr id="138" name="Google Shape;138;p33"/>
          <p:cNvSpPr txBox="1"/>
          <p:nvPr>
            <p:ph type="title"/>
          </p:nvPr>
        </p:nvSpPr>
        <p:spPr>
          <a:xfrm>
            <a:off x="663880" y="681037"/>
            <a:ext cx="10689920" cy="1325563"/>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Open Sans"/>
              <a:buNone/>
              <a:defRPr b="0" i="0" sz="4400" u="none" cap="none" strike="noStrik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9" name="Google Shape;139;p33"/>
          <p:cNvSpPr txBox="1"/>
          <p:nvPr>
            <p:ph idx="1" type="body"/>
          </p:nvPr>
        </p:nvSpPr>
        <p:spPr>
          <a:xfrm>
            <a:off x="663880" y="2558970"/>
            <a:ext cx="10689920" cy="3721689"/>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dk1"/>
              </a:buClr>
              <a:buSzPts val="2000"/>
              <a:buFont typeface="Open Sans SemiBold"/>
              <a:buNone/>
              <a:defRPr b="1" i="0" sz="2000" u="none" cap="none" strike="noStrike">
                <a:solidFill>
                  <a:schemeClr val="dk1"/>
                </a:solidFill>
                <a:latin typeface="Open Sans SemiBold"/>
                <a:ea typeface="Open Sans SemiBold"/>
                <a:cs typeface="Open Sans SemiBold"/>
                <a:sym typeface="Open Sans SemiBold"/>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2pPr>
            <a:lvl3pPr indent="-330200" lvl="2" marL="13716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0" name="Google Shape;140;p33"/>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1400">
                <a:solidFill>
                  <a:schemeClr val="lt1"/>
                </a:solidFill>
                <a:latin typeface="Quattrocento Sans"/>
                <a:ea typeface="Quattrocento Sans"/>
                <a:cs typeface="Quattrocento Sans"/>
                <a:sym typeface="Quattrocento Sans"/>
              </a:defRPr>
            </a:lvl1pPr>
            <a:lvl2pPr indent="0" lvl="1" marL="0" marR="0" rtl="0" algn="r">
              <a:spcBef>
                <a:spcPts val="0"/>
              </a:spcBef>
              <a:buNone/>
              <a:defRPr b="1" i="0" sz="1400">
                <a:solidFill>
                  <a:schemeClr val="lt1"/>
                </a:solidFill>
                <a:latin typeface="Quattrocento Sans"/>
                <a:ea typeface="Quattrocento Sans"/>
                <a:cs typeface="Quattrocento Sans"/>
                <a:sym typeface="Quattrocento Sans"/>
              </a:defRPr>
            </a:lvl2pPr>
            <a:lvl3pPr indent="0" lvl="2" marL="0" marR="0" rtl="0" algn="r">
              <a:spcBef>
                <a:spcPts val="0"/>
              </a:spcBef>
              <a:buNone/>
              <a:defRPr b="1" i="0" sz="1400">
                <a:solidFill>
                  <a:schemeClr val="lt1"/>
                </a:solidFill>
                <a:latin typeface="Quattrocento Sans"/>
                <a:ea typeface="Quattrocento Sans"/>
                <a:cs typeface="Quattrocento Sans"/>
                <a:sym typeface="Quattrocento Sans"/>
              </a:defRPr>
            </a:lvl3pPr>
            <a:lvl4pPr indent="0" lvl="3" marL="0" marR="0" rtl="0" algn="r">
              <a:spcBef>
                <a:spcPts val="0"/>
              </a:spcBef>
              <a:buNone/>
              <a:defRPr b="1" i="0" sz="1400">
                <a:solidFill>
                  <a:schemeClr val="lt1"/>
                </a:solidFill>
                <a:latin typeface="Quattrocento Sans"/>
                <a:ea typeface="Quattrocento Sans"/>
                <a:cs typeface="Quattrocento Sans"/>
                <a:sym typeface="Quattrocento Sans"/>
              </a:defRPr>
            </a:lvl4pPr>
            <a:lvl5pPr indent="0" lvl="4" marL="0" marR="0" rtl="0" algn="r">
              <a:spcBef>
                <a:spcPts val="0"/>
              </a:spcBef>
              <a:buNone/>
              <a:defRPr b="1" i="0" sz="1400">
                <a:solidFill>
                  <a:schemeClr val="lt1"/>
                </a:solidFill>
                <a:latin typeface="Quattrocento Sans"/>
                <a:ea typeface="Quattrocento Sans"/>
                <a:cs typeface="Quattrocento Sans"/>
                <a:sym typeface="Quattrocento Sans"/>
              </a:defRPr>
            </a:lvl5pPr>
            <a:lvl6pPr indent="0" lvl="5" marL="0" marR="0" rtl="0" algn="r">
              <a:spcBef>
                <a:spcPts val="0"/>
              </a:spcBef>
              <a:buNone/>
              <a:defRPr b="1" i="0" sz="1400">
                <a:solidFill>
                  <a:schemeClr val="lt1"/>
                </a:solidFill>
                <a:latin typeface="Quattrocento Sans"/>
                <a:ea typeface="Quattrocento Sans"/>
                <a:cs typeface="Quattrocento Sans"/>
                <a:sym typeface="Quattrocento Sans"/>
              </a:defRPr>
            </a:lvl6pPr>
            <a:lvl7pPr indent="0" lvl="6" marL="0" marR="0" rtl="0" algn="r">
              <a:spcBef>
                <a:spcPts val="0"/>
              </a:spcBef>
              <a:buNone/>
              <a:defRPr b="1" i="0" sz="1400">
                <a:solidFill>
                  <a:schemeClr val="lt1"/>
                </a:solidFill>
                <a:latin typeface="Quattrocento Sans"/>
                <a:ea typeface="Quattrocento Sans"/>
                <a:cs typeface="Quattrocento Sans"/>
                <a:sym typeface="Quattrocento Sans"/>
              </a:defRPr>
            </a:lvl7pPr>
            <a:lvl8pPr indent="0" lvl="7" marL="0" marR="0" rtl="0" algn="r">
              <a:spcBef>
                <a:spcPts val="0"/>
              </a:spcBef>
              <a:buNone/>
              <a:defRPr b="1" i="0" sz="1400">
                <a:solidFill>
                  <a:schemeClr val="lt1"/>
                </a:solidFill>
                <a:latin typeface="Quattrocento Sans"/>
                <a:ea typeface="Quattrocento Sans"/>
                <a:cs typeface="Quattrocento Sans"/>
                <a:sym typeface="Quattrocento Sans"/>
              </a:defRPr>
            </a:lvl8pPr>
            <a:lvl9pPr indent="0" lvl="8" marL="0" marR="0" rtl="0" algn="r">
              <a:spcBef>
                <a:spcPts val="0"/>
              </a:spcBef>
              <a:buNone/>
              <a:defRPr b="1" i="0" sz="1400">
                <a:solidFill>
                  <a:schemeClr val="lt1"/>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GB"/>
              <a:t>‹#›</a:t>
            </a:fld>
            <a:endParaRPr/>
          </a:p>
        </p:txBody>
      </p:sp>
      <p:pic>
        <p:nvPicPr>
          <p:cNvPr descr="Graphical user interface, text&#10;&#10;Description automatically generated" id="141" name="Google Shape;141;p33"/>
          <p:cNvPicPr preferRelativeResize="0"/>
          <p:nvPr/>
        </p:nvPicPr>
        <p:blipFill rotWithShape="1">
          <a:blip r:embed="rId1">
            <a:alphaModFix/>
          </a:blip>
          <a:srcRect b="0" l="0" r="0" t="0"/>
          <a:stretch/>
        </p:blipFill>
        <p:spPr>
          <a:xfrm>
            <a:off x="0" y="0"/>
            <a:ext cx="12192000"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doi.org/10.5281/zenodo.4585692" TargetMode="External"/></Relationships>
</file>

<file path=ppt/slides/_rels/slide15.xml.rels><?xml version="1.0" encoding="UTF-8" standalone="yes"?><Relationships xmlns="http://schemas.openxmlformats.org/package/2006/relationships"><Relationship Id="rId11" Type="http://schemas.openxmlformats.org/officeDocument/2006/relationships/hyperlink" Target="https://unsplash.com/photos/4TVbbaNAw9Q?utm_source=unsplash&amp;utm_medium=referral&amp;utm_content=creditShareLink" TargetMode="External"/><Relationship Id="rId10" Type="http://schemas.openxmlformats.org/officeDocument/2006/relationships/hyperlink" Target="https://creativecommons.org/licenses/by/2.0/?ref=ccsearch&amp;atype=rich" TargetMode="External"/><Relationship Id="rId13" Type="http://schemas.openxmlformats.org/officeDocument/2006/relationships/image" Target="../media/image7.png"/><Relationship Id="rId12" Type="http://schemas.openxmlformats.org/officeDocument/2006/relationships/hyperlink" Target="https://unsplash.com/s/photos/power-plant?utm_source=unsplash&amp;utm_medium=referral&amp;utm_content=creditCopyText"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jpg"/><Relationship Id="rId4" Type="http://schemas.openxmlformats.org/officeDocument/2006/relationships/image" Target="../media/image20.jpg"/><Relationship Id="rId9" Type="http://schemas.openxmlformats.org/officeDocument/2006/relationships/hyperlink" Target="https://search.creativecommons.org/photos/4348846e-ae2c-41bb-babc-f2f64a29a6bc" TargetMode="External"/><Relationship Id="rId5" Type="http://schemas.openxmlformats.org/officeDocument/2006/relationships/image" Target="../media/image22.jpg"/><Relationship Id="rId6" Type="http://schemas.openxmlformats.org/officeDocument/2006/relationships/image" Target="../media/image18.png"/><Relationship Id="rId7" Type="http://schemas.openxmlformats.org/officeDocument/2006/relationships/hyperlink" Target="https://search.creativecommons.org/photos/613a4116-5cbc-403c-ac93-284097d5f50e" TargetMode="External"/><Relationship Id="rId8" Type="http://schemas.openxmlformats.org/officeDocument/2006/relationships/hyperlink" Target="https://creativecommons.org/licenses/by/2.0/?ref=ccsearch&amp;atype=rich"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1.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1.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doi.org/10.5281/zenodo.4585692"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4.jpg"/><Relationship Id="rId4" Type="http://schemas.openxmlformats.org/officeDocument/2006/relationships/image" Target="../media/image23.jpg"/><Relationship Id="rId9" Type="http://schemas.openxmlformats.org/officeDocument/2006/relationships/image" Target="../media/image7.png"/><Relationship Id="rId5" Type="http://schemas.openxmlformats.org/officeDocument/2006/relationships/hyperlink" Target="https://search.creativecommons.org/photos/b932c497-b39c-4729-97a1-640763757325" TargetMode="External"/><Relationship Id="rId6" Type="http://schemas.openxmlformats.org/officeDocument/2006/relationships/hyperlink" Target="https://creativecommons.org/licenses/by/2.0/?ref=ccsearch&amp;atype=rich" TargetMode="External"/><Relationship Id="rId7" Type="http://schemas.openxmlformats.org/officeDocument/2006/relationships/hyperlink" Target="https://search.creativecommons.org/photos/c868f6d8-570d-4100-9724-c1ed7d2f1fc9" TargetMode="External"/><Relationship Id="rId8" Type="http://schemas.openxmlformats.org/officeDocument/2006/relationships/hyperlink" Target="https://creativecommons.org/licenses/by/2.0/?ref=ccsearch&amp;atype=rich"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1.jpg"/><Relationship Id="rId4" Type="http://schemas.openxmlformats.org/officeDocument/2006/relationships/hyperlink" Target="https://search.creativecommons.org/photos/613a4116-5cbc-403c-ac93-284097d5f50e" TargetMode="External"/><Relationship Id="rId5" Type="http://schemas.openxmlformats.org/officeDocument/2006/relationships/hyperlink" Target="https://creativecommons.org/licenses/by/2.0/?ref=ccsearch&amp;atype=rich" TargetMode="External"/><Relationship Id="rId6" Type="http://schemas.openxmlformats.org/officeDocument/2006/relationships/image" Target="../media/image7.png"/></Relationships>
</file>

<file path=ppt/slides/_rels/slide23.xml.rels><?xml version="1.0" encoding="UTF-8" standalone="yes"?><Relationships xmlns="http://schemas.openxmlformats.org/package/2006/relationships"><Relationship Id="rId11" Type="http://schemas.openxmlformats.org/officeDocument/2006/relationships/image" Target="../media/image14.jpg"/><Relationship Id="rId10" Type="http://schemas.openxmlformats.org/officeDocument/2006/relationships/image" Target="../media/image13.jpg"/><Relationship Id="rId12"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search.creativecommons.org/photos/29fa5ed2-24ac-44f9-a6e5-707db71cbdc6" TargetMode="External"/><Relationship Id="rId4" Type="http://schemas.openxmlformats.org/officeDocument/2006/relationships/hyperlink" Target="https://creativecommons.org/licenses/by/2.0/?ref=ccsearch&amp;atype=rich" TargetMode="External"/><Relationship Id="rId9" Type="http://schemas.openxmlformats.org/officeDocument/2006/relationships/image" Target="../media/image11.jpg"/><Relationship Id="rId5" Type="http://schemas.openxmlformats.org/officeDocument/2006/relationships/hyperlink" Target="https://search.creativecommons.org/photos/613a4116-5cbc-403c-ac93-284097d5f50e" TargetMode="External"/><Relationship Id="rId6" Type="http://schemas.openxmlformats.org/officeDocument/2006/relationships/hyperlink" Target="https://creativecommons.org/licenses/by/2.0/?ref=ccsearch&amp;atype=rich" TargetMode="External"/><Relationship Id="rId7" Type="http://schemas.openxmlformats.org/officeDocument/2006/relationships/hyperlink" Target="https://search.creativecommons.org/photos/062b9f14-a5f7-4551-8394-37787e26bd29" TargetMode="External"/><Relationship Id="rId8" Type="http://schemas.openxmlformats.org/officeDocument/2006/relationships/hyperlink" Target="https://creativecommons.org/licenses/by/2.0/?ref=ccsearch&amp;atype=rich"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doi.org/10.5281/zenodo.4585692"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7.xml"/><Relationship Id="rId3" Type="http://schemas.openxmlformats.org/officeDocument/2006/relationships/hyperlink" Target="http://www.google.com/" TargetMode="External"/><Relationship Id="rId4" Type="http://schemas.openxmlformats.org/officeDocument/2006/relationships/hyperlink" Target="https://www.open.edu/openlearncreate/mod/quiz/view.php?id=179111"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8.xml"/><Relationship Id="rId3" Type="http://schemas.openxmlformats.org/officeDocument/2006/relationships/image" Target="../media/image3.jpg"/></Relationships>
</file>

<file path=ppt/slides/_rels/slide3.xml.rels><?xml version="1.0" encoding="UTF-8" standalone="yes"?><Relationships xmlns="http://schemas.openxmlformats.org/package/2006/relationships"><Relationship Id="rId11" Type="http://schemas.openxmlformats.org/officeDocument/2006/relationships/image" Target="../media/image10.jpg"/><Relationship Id="rId10" Type="http://schemas.openxmlformats.org/officeDocument/2006/relationships/hyperlink" Target="https://creativecommons.org/publicdomain/zero/1.0/" TargetMode="External"/><Relationship Id="rId13" Type="http://schemas.openxmlformats.org/officeDocument/2006/relationships/image" Target="../media/image25.jpg"/><Relationship Id="rId12"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unsplash.com/photos/xw8pttN8MBg?utm_source=unsplash&amp;utm_medium=referral&amp;utm_content=creditShareLink" TargetMode="External"/><Relationship Id="rId4" Type="http://schemas.openxmlformats.org/officeDocument/2006/relationships/hyperlink" Target="https://unsplash.com/s/photos/power-plant?utm_source=unsplash&amp;utm_medium=referral&amp;utm_content=creditCopyText" TargetMode="External"/><Relationship Id="rId9" Type="http://schemas.openxmlformats.org/officeDocument/2006/relationships/hyperlink" Target="https://search.creativecommons.org/photos/1401b1da-db16-4d61-ba76-150c44c31bba" TargetMode="External"/><Relationship Id="rId15" Type="http://schemas.openxmlformats.org/officeDocument/2006/relationships/image" Target="../media/image7.png"/><Relationship Id="rId14" Type="http://schemas.openxmlformats.org/officeDocument/2006/relationships/image" Target="../media/image16.jpg"/><Relationship Id="rId5" Type="http://schemas.openxmlformats.org/officeDocument/2006/relationships/hyperlink" Target="https://unsplash.com/photos/7Zlds3gm7NU?utm_source=unsplash&amp;utm_medium=referral&amp;utm_content=creditShareLink" TargetMode="External"/><Relationship Id="rId6" Type="http://schemas.openxmlformats.org/officeDocument/2006/relationships/hyperlink" Target="https://unsplash.com/s/photos/power-plant?utm_source=unsplash&amp;utm_medium=referral&amp;utm_content=creditCopyText" TargetMode="External"/><Relationship Id="rId7" Type="http://schemas.openxmlformats.org/officeDocument/2006/relationships/hyperlink" Target="https://unsplash.com/photos/6WFh7sSBH-c?utm_source=unsplash&amp;utm_medium=referral&amp;utm_content=creditShareLink" TargetMode="External"/><Relationship Id="rId8" Type="http://schemas.openxmlformats.org/officeDocument/2006/relationships/hyperlink" Target="https://unsplash.com/s/photos/power-plant?utm_source=unsplash&amp;utm_medium=referral&amp;utm_content=creditCopyTex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unsplash.com/photos/6WFh7sSBH-c?utm_source=unsplash&amp;utm_medium=referral&amp;utm_content=creditShareLink" TargetMode="External"/><Relationship Id="rId4" Type="http://schemas.openxmlformats.org/officeDocument/2006/relationships/hyperlink" Target="https://unsplash.com/s/photos/power-plant?utm_source=unsplash&amp;utm_medium=referral&amp;utm_content=creditCopyText" TargetMode="External"/><Relationship Id="rId9" Type="http://schemas.openxmlformats.org/officeDocument/2006/relationships/image" Target="../media/image7.png"/><Relationship Id="rId5" Type="http://schemas.openxmlformats.org/officeDocument/2006/relationships/hyperlink" Target="https://search.creativecommons.org/photos/1401b1da-db16-4d61-ba76-150c44c31bba" TargetMode="External"/><Relationship Id="rId6" Type="http://schemas.openxmlformats.org/officeDocument/2006/relationships/hyperlink" Target="https://creativecommons.org/publicdomain/zero/1.0/" TargetMode="External"/><Relationship Id="rId7" Type="http://schemas.openxmlformats.org/officeDocument/2006/relationships/image" Target="../media/image10.jpg"/><Relationship Id="rId8" Type="http://schemas.openxmlformats.org/officeDocument/2006/relationships/image" Target="../media/image2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unsplash.com/photos/6WFh7sSBH-c?utm_source=unsplash&amp;utm_medium=referral&amp;utm_content=creditShareLink" TargetMode="External"/><Relationship Id="rId4" Type="http://schemas.openxmlformats.org/officeDocument/2006/relationships/hyperlink" Target="https://unsplash.com/s/photos/power-plant?utm_source=unsplash&amp;utm_medium=referral&amp;utm_content=creditCopyText" TargetMode="External"/><Relationship Id="rId9" Type="http://schemas.openxmlformats.org/officeDocument/2006/relationships/image" Target="../media/image7.png"/><Relationship Id="rId5" Type="http://schemas.openxmlformats.org/officeDocument/2006/relationships/hyperlink" Target="https://search.creativecommons.org/photos/1401b1da-db16-4d61-ba76-150c44c31bba" TargetMode="External"/><Relationship Id="rId6" Type="http://schemas.openxmlformats.org/officeDocument/2006/relationships/hyperlink" Target="https://creativecommons.org/publicdomain/zero/1.0/" TargetMode="External"/><Relationship Id="rId7" Type="http://schemas.openxmlformats.org/officeDocument/2006/relationships/image" Target="../media/image10.jpg"/><Relationship Id="rId8" Type="http://schemas.openxmlformats.org/officeDocument/2006/relationships/image" Target="../media/image25.jpg"/></Relationships>
</file>

<file path=ppt/slides/_rels/slide6.xml.rels><?xml version="1.0" encoding="UTF-8" standalone="yes"?><Relationships xmlns="http://schemas.openxmlformats.org/package/2006/relationships"><Relationship Id="rId11" Type="http://schemas.openxmlformats.org/officeDocument/2006/relationships/image" Target="../media/image11.jpg"/><Relationship Id="rId10" Type="http://schemas.openxmlformats.org/officeDocument/2006/relationships/image" Target="../media/image14.jpg"/><Relationship Id="rId12"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search.creativecommons.org/photos/29fa5ed2-24ac-44f9-a6e5-707db71cbdc6" TargetMode="External"/><Relationship Id="rId4" Type="http://schemas.openxmlformats.org/officeDocument/2006/relationships/hyperlink" Target="https://creativecommons.org/licenses/by/2.0/?ref=ccsearch&amp;atype=rich" TargetMode="External"/><Relationship Id="rId9" Type="http://schemas.openxmlformats.org/officeDocument/2006/relationships/image" Target="../media/image13.jpg"/><Relationship Id="rId5" Type="http://schemas.openxmlformats.org/officeDocument/2006/relationships/hyperlink" Target="https://search.creativecommons.org/photos/613a4116-5cbc-403c-ac93-284097d5f50e" TargetMode="External"/><Relationship Id="rId6" Type="http://schemas.openxmlformats.org/officeDocument/2006/relationships/hyperlink" Target="https://creativecommons.org/licenses/by/2.0/?ref=ccsearch&amp;atype=rich" TargetMode="External"/><Relationship Id="rId7" Type="http://schemas.openxmlformats.org/officeDocument/2006/relationships/hyperlink" Target="https://search.creativecommons.org/photos/062b9f14-a5f7-4551-8394-37787e26bd29" TargetMode="External"/><Relationship Id="rId8" Type="http://schemas.openxmlformats.org/officeDocument/2006/relationships/hyperlink" Target="https://creativecommons.org/licenses/by/2.0/?ref=ccsearch&amp;atype=rich"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unsplash.com/photos/6WFh7sSBH-c?utm_source=unsplash&amp;utm_medium=referral&amp;utm_content=creditShareLink" TargetMode="External"/><Relationship Id="rId4" Type="http://schemas.openxmlformats.org/officeDocument/2006/relationships/hyperlink" Target="https://unsplash.com/s/photos/power-plant?utm_source=unsplash&amp;utm_medium=referral&amp;utm_content=creditCopyText" TargetMode="External"/><Relationship Id="rId5" Type="http://schemas.openxmlformats.org/officeDocument/2006/relationships/hyperlink" Target="https://search.creativecommons.org/photos/1401b1da-db16-4d61-ba76-150c44c31bba" TargetMode="External"/><Relationship Id="rId6" Type="http://schemas.openxmlformats.org/officeDocument/2006/relationships/hyperlink" Target="https://creativecommons.org/publicdomain/zero/1.0/" TargetMode="External"/><Relationship Id="rId7"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doi.org/10.5281/zenodo.4585692"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1"/>
          <p:cNvSpPr txBox="1"/>
          <p:nvPr>
            <p:ph type="ctrTitle"/>
          </p:nvPr>
        </p:nvSpPr>
        <p:spPr>
          <a:xfrm>
            <a:off x="651352" y="4301318"/>
            <a:ext cx="7029608" cy="194875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Open Sans ExtraBold"/>
              <a:buNone/>
            </a:pPr>
            <a:r>
              <a:rPr lang="en-GB">
                <a:solidFill>
                  <a:schemeClr val="lt1"/>
                </a:solidFill>
                <a:latin typeface="Open Sans ExtraBold"/>
                <a:ea typeface="Open Sans ExtraBold"/>
                <a:cs typeface="Open Sans ExtraBold"/>
                <a:sym typeface="Open Sans ExtraBold"/>
              </a:rPr>
              <a:t>LECTURE 4</a:t>
            </a:r>
            <a:br>
              <a:rPr lang="en-GB"/>
            </a:br>
            <a:r>
              <a:rPr lang="en-GB">
                <a:latin typeface="Open Sans ExtraBold"/>
                <a:ea typeface="Open Sans ExtraBold"/>
                <a:cs typeface="Open Sans ExtraBold"/>
                <a:sym typeface="Open Sans ExtraBold"/>
              </a:rPr>
              <a:t>MODELLING ENERGY TECHNOLOGIES</a:t>
            </a:r>
            <a:endParaRPr/>
          </a:p>
        </p:txBody>
      </p:sp>
      <p:sp>
        <p:nvSpPr>
          <p:cNvPr id="278" name="Google Shape;278;p1"/>
          <p:cNvSpPr txBox="1"/>
          <p:nvPr>
            <p:ph idx="1" type="subTitle"/>
          </p:nvPr>
        </p:nvSpPr>
        <p:spPr>
          <a:xfrm>
            <a:off x="688931" y="3374796"/>
            <a:ext cx="2846121" cy="95480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Open Sans ExtraBold"/>
              <a:buNone/>
            </a:pPr>
            <a:r>
              <a:rPr lang="en-GB"/>
              <a:t>Introduction to CLEWs</a:t>
            </a:r>
            <a:endParaRPr/>
          </a:p>
        </p:txBody>
      </p:sp>
      <p:sp>
        <p:nvSpPr>
          <p:cNvPr id="279" name="Google Shape;279;p1"/>
          <p:cNvSpPr txBox="1"/>
          <p:nvPr>
            <p:ph idx="2" type="body"/>
          </p:nvPr>
        </p:nvSpPr>
        <p:spPr>
          <a:xfrm>
            <a:off x="8453438" y="6106160"/>
            <a:ext cx="3738562" cy="33591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1600"/>
              <a:buFont typeface="Open Sans SemiBold"/>
              <a:buNone/>
            </a:pPr>
            <a:r>
              <a:t/>
            </a:r>
            <a:endParaRPr/>
          </a:p>
        </p:txBody>
      </p:sp>
      <p:sp>
        <p:nvSpPr>
          <p:cNvPr id="280" name="Google Shape;280;p1"/>
          <p:cNvSpPr/>
          <p:nvPr/>
        </p:nvSpPr>
        <p:spPr>
          <a:xfrm>
            <a:off x="3975550" y="3884786"/>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Lecture4_Slide1.mp3" id="281" name="Google Shape;281;p1"/>
          <p:cNvPicPr preferRelativeResize="0"/>
          <p:nvPr/>
        </p:nvPicPr>
        <p:blipFill rotWithShape="1">
          <a:blip r:embed="rId3">
            <a:alphaModFix/>
          </a:blip>
          <a:srcRect b="0" l="0" r="0" t="0"/>
          <a:stretch/>
        </p:blipFill>
        <p:spPr>
          <a:xfrm>
            <a:off x="4046915" y="3956151"/>
            <a:ext cx="812800" cy="812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5000"/>
                                        <p:tgtEl>
                                          <p:spTgt spid="2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10"/>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4.2 Cost parameters</a:t>
            </a:r>
            <a:endParaRPr/>
          </a:p>
        </p:txBody>
      </p:sp>
      <p:sp>
        <p:nvSpPr>
          <p:cNvPr id="423" name="Google Shape;423;p10"/>
          <p:cNvSpPr txBox="1"/>
          <p:nvPr>
            <p:ph idx="1" type="body"/>
          </p:nvPr>
        </p:nvSpPr>
        <p:spPr>
          <a:xfrm>
            <a:off x="663880" y="2582945"/>
            <a:ext cx="10514556" cy="342193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Font typeface="Open Sans SemiBold"/>
              <a:buNone/>
            </a:pPr>
            <a:r>
              <a:rPr lang="en-GB"/>
              <a:t>Costs are split into </a:t>
            </a:r>
            <a:r>
              <a:rPr lang="en-GB">
                <a:solidFill>
                  <a:srgbClr val="C00000"/>
                </a:solidFill>
              </a:rPr>
              <a:t>CapitalCost</a:t>
            </a:r>
            <a:r>
              <a:rPr lang="en-GB"/>
              <a:t>, </a:t>
            </a:r>
            <a:r>
              <a:rPr lang="en-GB">
                <a:solidFill>
                  <a:srgbClr val="C00000"/>
                </a:solidFill>
              </a:rPr>
              <a:t>FixedCost</a:t>
            </a:r>
            <a:r>
              <a:rPr lang="en-GB"/>
              <a:t> and </a:t>
            </a:r>
            <a:r>
              <a:rPr lang="en-GB">
                <a:solidFill>
                  <a:srgbClr val="C00000"/>
                </a:solidFill>
              </a:rPr>
              <a:t>VariableCost</a:t>
            </a:r>
            <a:endParaRPr>
              <a:solidFill>
                <a:srgbClr val="C00000"/>
              </a:solidFill>
            </a:endParaRPr>
          </a:p>
        </p:txBody>
      </p:sp>
      <p:sp>
        <p:nvSpPr>
          <p:cNvPr id="424" name="Google Shape;424;p10"/>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425" name="Google Shape;425;p10"/>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t>Overview</a:t>
            </a:r>
            <a:endParaRPr/>
          </a:p>
        </p:txBody>
      </p:sp>
      <p:sp>
        <p:nvSpPr>
          <p:cNvPr id="426" name="Google Shape;426;p10"/>
          <p:cNvSpPr txBox="1"/>
          <p:nvPr/>
        </p:nvSpPr>
        <p:spPr>
          <a:xfrm>
            <a:off x="8443183" y="5911013"/>
            <a:ext cx="2206808" cy="368431"/>
          </a:xfrm>
          <a:prstGeom prst="rect">
            <a:avLst/>
          </a:prstGeom>
          <a:noFill/>
          <a:ln>
            <a:noFill/>
          </a:ln>
        </p:spPr>
        <p:txBody>
          <a:bodyPr anchorCtr="0" anchor="b" bIns="45700" lIns="91425" spcFirstLastPara="1" rIns="91425" wrap="square" tIns="45700">
            <a:normAutofit/>
          </a:bodyPr>
          <a:lstStyle/>
          <a:p>
            <a:pPr indent="0" lvl="0" marL="0" marR="0" rtl="0" algn="l">
              <a:spcBef>
                <a:spcPts val="0"/>
              </a:spcBef>
              <a:spcAft>
                <a:spcPts val="0"/>
              </a:spcAft>
              <a:buNone/>
            </a:pPr>
            <a:r>
              <a:t/>
            </a:r>
            <a:endParaRPr b="0" i="0" sz="1000" u="none" cap="none" strike="noStrike">
              <a:solidFill>
                <a:schemeClr val="dk1"/>
              </a:solidFill>
              <a:latin typeface="Times"/>
              <a:ea typeface="Times"/>
              <a:cs typeface="Times"/>
              <a:sym typeface="Times"/>
            </a:endParaRPr>
          </a:p>
        </p:txBody>
      </p:sp>
      <p:sp>
        <p:nvSpPr>
          <p:cNvPr id="427" name="Google Shape;427;p10"/>
          <p:cNvSpPr txBox="1"/>
          <p:nvPr/>
        </p:nvSpPr>
        <p:spPr>
          <a:xfrm>
            <a:off x="6524196" y="3161833"/>
            <a:ext cx="4791595" cy="3326906"/>
          </a:xfrm>
          <a:prstGeom prst="rect">
            <a:avLst/>
          </a:prstGeom>
          <a:noFill/>
          <a:ln>
            <a:noFill/>
          </a:ln>
        </p:spPr>
        <p:txBody>
          <a:bodyPr anchorCtr="0" anchor="t" bIns="45700" lIns="91425" spcFirstLastPara="1" rIns="91425" wrap="square" tIns="45700">
            <a:normAutofit lnSpcReduction="10000"/>
          </a:bodyPr>
          <a:lstStyle/>
          <a:p>
            <a:pPr indent="-285750" lvl="0" marL="285750" marR="0" rtl="0" algn="l">
              <a:lnSpc>
                <a:spcPct val="90000"/>
              </a:lnSpc>
              <a:spcBef>
                <a:spcPts val="0"/>
              </a:spcBef>
              <a:spcAft>
                <a:spcPts val="0"/>
              </a:spcAft>
              <a:buClr>
                <a:schemeClr val="dk1"/>
              </a:buClr>
              <a:buSzPts val="1600"/>
              <a:buFont typeface="Arial"/>
              <a:buChar char="•"/>
            </a:pPr>
            <a:r>
              <a:rPr b="0" i="0" lang="en-GB" sz="1600" u="none" cap="none" strike="noStrike">
                <a:solidFill>
                  <a:schemeClr val="dk1"/>
                </a:solidFill>
                <a:latin typeface="Open Sans"/>
                <a:ea typeface="Open Sans"/>
                <a:cs typeface="Open Sans"/>
                <a:sym typeface="Open Sans"/>
              </a:rPr>
              <a:t>Fuel </a:t>
            </a:r>
            <a:endParaRPr/>
          </a:p>
          <a:p>
            <a:pPr indent="-285750" lvl="0" marL="285750" marR="0" rtl="0" algn="l">
              <a:lnSpc>
                <a:spcPct val="90000"/>
              </a:lnSpc>
              <a:spcBef>
                <a:spcPts val="1000"/>
              </a:spcBef>
              <a:spcAft>
                <a:spcPts val="0"/>
              </a:spcAft>
              <a:buClr>
                <a:schemeClr val="dk1"/>
              </a:buClr>
              <a:buSzPts val="1600"/>
              <a:buFont typeface="Arial"/>
              <a:buChar char="•"/>
            </a:pPr>
            <a:r>
              <a:rPr b="0" i="0" lang="en-GB" sz="1600" u="none" cap="none" strike="noStrike">
                <a:solidFill>
                  <a:schemeClr val="dk1"/>
                </a:solidFill>
                <a:latin typeface="Open Sans"/>
                <a:ea typeface="Open Sans"/>
                <a:cs typeface="Open Sans"/>
                <a:sym typeface="Open Sans"/>
              </a:rPr>
              <a:t>Other consumables (e.g., chemicals, detergents, etc.)</a:t>
            </a:r>
            <a:endParaRPr/>
          </a:p>
          <a:p>
            <a:pPr indent="-234950" lvl="0" marL="285750" marR="0" rtl="0" algn="l">
              <a:lnSpc>
                <a:spcPct val="90000"/>
              </a:lnSpc>
              <a:spcBef>
                <a:spcPts val="1000"/>
              </a:spcBef>
              <a:spcAft>
                <a:spcPts val="0"/>
              </a:spcAft>
              <a:buClr>
                <a:schemeClr val="dk1"/>
              </a:buClr>
              <a:buSzPts val="800"/>
              <a:buFont typeface="Arial"/>
              <a:buNone/>
            </a:pPr>
            <a:r>
              <a:t/>
            </a:r>
            <a:endParaRPr b="0" i="0" sz="800" u="none" cap="none" strike="noStrike">
              <a:solidFill>
                <a:schemeClr val="dk1"/>
              </a:solidFill>
              <a:latin typeface="Open Sans"/>
              <a:ea typeface="Open Sans"/>
              <a:cs typeface="Open Sans"/>
              <a:sym typeface="Open Sans"/>
            </a:endParaRPr>
          </a:p>
          <a:p>
            <a:pPr indent="-285750" lvl="0" marL="285750" marR="0" rtl="0" algn="l">
              <a:lnSpc>
                <a:spcPct val="90000"/>
              </a:lnSpc>
              <a:spcBef>
                <a:spcPts val="1000"/>
              </a:spcBef>
              <a:spcAft>
                <a:spcPts val="0"/>
              </a:spcAft>
              <a:buClr>
                <a:schemeClr val="dk1"/>
              </a:buClr>
              <a:buSzPts val="1600"/>
              <a:buFont typeface="Arial"/>
              <a:buChar char="•"/>
            </a:pPr>
            <a:r>
              <a:rPr b="0" i="0" lang="en-GB" sz="1600" u="none" cap="none" strike="noStrike">
                <a:solidFill>
                  <a:schemeClr val="dk1"/>
                </a:solidFill>
                <a:latin typeface="Open Sans"/>
                <a:ea typeface="Open Sans"/>
                <a:cs typeface="Open Sans"/>
                <a:sym typeface="Open Sans"/>
              </a:rPr>
              <a:t>Salaries</a:t>
            </a:r>
            <a:endParaRPr/>
          </a:p>
          <a:p>
            <a:pPr indent="-285750" lvl="0" marL="285750" marR="0" rtl="0" algn="l">
              <a:lnSpc>
                <a:spcPct val="90000"/>
              </a:lnSpc>
              <a:spcBef>
                <a:spcPts val="1000"/>
              </a:spcBef>
              <a:spcAft>
                <a:spcPts val="0"/>
              </a:spcAft>
              <a:buClr>
                <a:schemeClr val="dk1"/>
              </a:buClr>
              <a:buSzPts val="1600"/>
              <a:buFont typeface="Arial"/>
              <a:buChar char="•"/>
            </a:pPr>
            <a:r>
              <a:rPr b="0" i="0" lang="en-GB" sz="1600" u="none" cap="none" strike="noStrike">
                <a:solidFill>
                  <a:schemeClr val="dk1"/>
                </a:solidFill>
                <a:latin typeface="Open Sans"/>
                <a:ea typeface="Open Sans"/>
                <a:cs typeface="Open Sans"/>
                <a:sym typeface="Open Sans"/>
              </a:rPr>
              <a:t>Taxes and insurance</a:t>
            </a:r>
            <a:endParaRPr/>
          </a:p>
          <a:p>
            <a:pPr indent="-285750" lvl="0" marL="285750" marR="0" rtl="0" algn="l">
              <a:lnSpc>
                <a:spcPct val="90000"/>
              </a:lnSpc>
              <a:spcBef>
                <a:spcPts val="1000"/>
              </a:spcBef>
              <a:spcAft>
                <a:spcPts val="0"/>
              </a:spcAft>
              <a:buClr>
                <a:schemeClr val="dk1"/>
              </a:buClr>
              <a:buSzPts val="1600"/>
              <a:buFont typeface="Arial"/>
              <a:buChar char="•"/>
            </a:pPr>
            <a:r>
              <a:rPr b="0" i="0" lang="en-GB" sz="1600" u="none" cap="none" strike="noStrike">
                <a:solidFill>
                  <a:schemeClr val="dk1"/>
                </a:solidFill>
                <a:latin typeface="Open Sans"/>
                <a:ea typeface="Open Sans"/>
                <a:cs typeface="Open Sans"/>
                <a:sym typeface="Open Sans"/>
              </a:rPr>
              <a:t>Fixed fuel costs</a:t>
            </a:r>
            <a:endParaRPr/>
          </a:p>
          <a:p>
            <a:pPr indent="-234950" lvl="0" marL="285750" marR="0" rtl="0" algn="l">
              <a:lnSpc>
                <a:spcPct val="90000"/>
              </a:lnSpc>
              <a:spcBef>
                <a:spcPts val="1000"/>
              </a:spcBef>
              <a:spcAft>
                <a:spcPts val="0"/>
              </a:spcAft>
              <a:buClr>
                <a:schemeClr val="dk1"/>
              </a:buClr>
              <a:buSzPts val="800"/>
              <a:buFont typeface="Arial"/>
              <a:buNone/>
            </a:pPr>
            <a:r>
              <a:t/>
            </a:r>
            <a:endParaRPr b="0" i="0" sz="800" u="none" cap="none" strike="noStrike">
              <a:solidFill>
                <a:schemeClr val="dk1"/>
              </a:solidFill>
              <a:latin typeface="Open Sans"/>
              <a:ea typeface="Open Sans"/>
              <a:cs typeface="Open Sans"/>
              <a:sym typeface="Open Sans"/>
            </a:endParaRPr>
          </a:p>
          <a:p>
            <a:pPr indent="-285750" lvl="0" marL="285750" marR="0" rtl="0" algn="l">
              <a:lnSpc>
                <a:spcPct val="90000"/>
              </a:lnSpc>
              <a:spcBef>
                <a:spcPts val="1000"/>
              </a:spcBef>
              <a:spcAft>
                <a:spcPts val="0"/>
              </a:spcAft>
              <a:buClr>
                <a:schemeClr val="dk1"/>
              </a:buClr>
              <a:buSzPts val="1600"/>
              <a:buFont typeface="Arial"/>
              <a:buChar char="•"/>
            </a:pPr>
            <a:r>
              <a:rPr b="0" i="0" lang="en-GB" sz="1600" u="none" cap="none" strike="noStrike">
                <a:solidFill>
                  <a:schemeClr val="dk1"/>
                </a:solidFill>
                <a:latin typeface="Open Sans"/>
                <a:ea typeface="Open Sans"/>
                <a:cs typeface="Open Sans"/>
                <a:sym typeface="Open Sans"/>
              </a:rPr>
              <a:t>Depreciation</a:t>
            </a:r>
            <a:endParaRPr/>
          </a:p>
          <a:p>
            <a:pPr indent="-285750" lvl="0" marL="285750" marR="0" rtl="0" algn="l">
              <a:lnSpc>
                <a:spcPct val="90000"/>
              </a:lnSpc>
              <a:spcBef>
                <a:spcPts val="1000"/>
              </a:spcBef>
              <a:spcAft>
                <a:spcPts val="0"/>
              </a:spcAft>
              <a:buClr>
                <a:schemeClr val="dk1"/>
              </a:buClr>
              <a:buSzPts val="1600"/>
              <a:buFont typeface="Arial"/>
              <a:buChar char="•"/>
            </a:pPr>
            <a:r>
              <a:rPr b="0" i="0" lang="en-GB" sz="1600" u="none" cap="none" strike="noStrike">
                <a:solidFill>
                  <a:schemeClr val="dk1"/>
                </a:solidFill>
                <a:latin typeface="Open Sans"/>
                <a:ea typeface="Open Sans"/>
                <a:cs typeface="Open Sans"/>
                <a:sym typeface="Open Sans"/>
              </a:rPr>
              <a:t>Return on investment</a:t>
            </a:r>
            <a:endParaRPr/>
          </a:p>
          <a:p>
            <a:pPr indent="-285750" lvl="0" marL="285750" marR="0" rtl="0" algn="l">
              <a:lnSpc>
                <a:spcPct val="90000"/>
              </a:lnSpc>
              <a:spcBef>
                <a:spcPts val="1000"/>
              </a:spcBef>
              <a:spcAft>
                <a:spcPts val="0"/>
              </a:spcAft>
              <a:buClr>
                <a:schemeClr val="dk1"/>
              </a:buClr>
              <a:buSzPts val="1600"/>
              <a:buFont typeface="Arial"/>
              <a:buChar char="•"/>
            </a:pPr>
            <a:r>
              <a:rPr b="0" i="0" lang="en-GB" sz="1600" u="none" cap="none" strike="noStrike">
                <a:solidFill>
                  <a:schemeClr val="dk1"/>
                </a:solidFill>
                <a:latin typeface="Open Sans"/>
                <a:ea typeface="Open Sans"/>
                <a:cs typeface="Open Sans"/>
                <a:sym typeface="Open Sans"/>
              </a:rPr>
              <a:t>Other one-time fixed charges</a:t>
            </a:r>
            <a:endParaRPr/>
          </a:p>
          <a:p>
            <a:pPr indent="-184150" lvl="0" marL="285750" marR="0" rtl="0" algn="l">
              <a:lnSpc>
                <a:spcPct val="90000"/>
              </a:lnSpc>
              <a:spcBef>
                <a:spcPts val="1000"/>
              </a:spcBef>
              <a:spcAft>
                <a:spcPts val="0"/>
              </a:spcAft>
              <a:buClr>
                <a:schemeClr val="dk1"/>
              </a:buClr>
              <a:buSzPts val="1600"/>
              <a:buFont typeface="Arial"/>
              <a:buNone/>
            </a:pPr>
            <a:r>
              <a:t/>
            </a:r>
            <a:endParaRPr b="0" i="0" sz="1600" u="none" cap="none" strike="noStrike">
              <a:solidFill>
                <a:schemeClr val="dk1"/>
              </a:solidFill>
              <a:latin typeface="Open Sans"/>
              <a:ea typeface="Open Sans"/>
              <a:cs typeface="Open Sans"/>
              <a:sym typeface="Open Sans"/>
            </a:endParaRPr>
          </a:p>
          <a:p>
            <a:pPr indent="-184150" lvl="0" marL="285750" marR="0" rtl="0" algn="l">
              <a:lnSpc>
                <a:spcPct val="90000"/>
              </a:lnSpc>
              <a:spcBef>
                <a:spcPts val="1000"/>
              </a:spcBef>
              <a:spcAft>
                <a:spcPts val="0"/>
              </a:spcAft>
              <a:buClr>
                <a:schemeClr val="dk1"/>
              </a:buClr>
              <a:buSzPts val="1600"/>
              <a:buFont typeface="Arial"/>
              <a:buNone/>
            </a:pPr>
            <a:r>
              <a:t/>
            </a:r>
            <a:endParaRPr b="0" i="0" sz="1600" u="none" cap="none" strike="noStrike">
              <a:solidFill>
                <a:schemeClr val="dk1"/>
              </a:solidFill>
              <a:latin typeface="Open Sans"/>
              <a:ea typeface="Open Sans"/>
              <a:cs typeface="Open Sans"/>
              <a:sym typeface="Open Sans"/>
            </a:endParaRPr>
          </a:p>
        </p:txBody>
      </p:sp>
      <p:sp>
        <p:nvSpPr>
          <p:cNvPr id="428" name="Google Shape;428;p10"/>
          <p:cNvSpPr txBox="1"/>
          <p:nvPr/>
        </p:nvSpPr>
        <p:spPr>
          <a:xfrm>
            <a:off x="6715587" y="3972741"/>
            <a:ext cx="4791594" cy="1051120"/>
          </a:xfrm>
          <a:prstGeom prst="rect">
            <a:avLst/>
          </a:prstGeom>
          <a:noFill/>
          <a:ln>
            <a:noFill/>
          </a:ln>
        </p:spPr>
        <p:txBody>
          <a:bodyPr anchorCtr="0" anchor="t" bIns="45700" lIns="91425" spcFirstLastPara="1" rIns="91425" wrap="square" tIns="45700">
            <a:normAutofit/>
          </a:bodyPr>
          <a:lstStyle/>
          <a:p>
            <a:pPr indent="-184150" lvl="0" marL="285750" marR="0" rtl="0" algn="l">
              <a:lnSpc>
                <a:spcPct val="90000"/>
              </a:lnSpc>
              <a:spcBef>
                <a:spcPts val="0"/>
              </a:spcBef>
              <a:spcAft>
                <a:spcPts val="0"/>
              </a:spcAft>
              <a:buClr>
                <a:schemeClr val="dk1"/>
              </a:buClr>
              <a:buSzPts val="1600"/>
              <a:buFont typeface="Arial"/>
              <a:buNone/>
            </a:pPr>
            <a:r>
              <a:t/>
            </a:r>
            <a:endParaRPr b="0" i="0" sz="1600" u="none" cap="none" strike="noStrike">
              <a:solidFill>
                <a:schemeClr val="dk1"/>
              </a:solidFill>
              <a:latin typeface="Montserrat"/>
              <a:ea typeface="Montserrat"/>
              <a:cs typeface="Montserrat"/>
              <a:sym typeface="Montserrat"/>
            </a:endParaRPr>
          </a:p>
        </p:txBody>
      </p:sp>
      <p:sp>
        <p:nvSpPr>
          <p:cNvPr id="429" name="Google Shape;429;p10"/>
          <p:cNvSpPr txBox="1"/>
          <p:nvPr/>
        </p:nvSpPr>
        <p:spPr>
          <a:xfrm>
            <a:off x="6715588" y="5286690"/>
            <a:ext cx="4791594" cy="1010659"/>
          </a:xfrm>
          <a:prstGeom prst="rect">
            <a:avLst/>
          </a:prstGeom>
          <a:noFill/>
          <a:ln>
            <a:noFill/>
          </a:ln>
        </p:spPr>
        <p:txBody>
          <a:bodyPr anchorCtr="0" anchor="t" bIns="45700" lIns="91425" spcFirstLastPara="1" rIns="91425" wrap="square" tIns="45700">
            <a:normAutofit/>
          </a:bodyPr>
          <a:lstStyle/>
          <a:p>
            <a:pPr indent="-184150" lvl="0" marL="285750" marR="0" rtl="0" algn="l">
              <a:lnSpc>
                <a:spcPct val="90000"/>
              </a:lnSpc>
              <a:spcBef>
                <a:spcPts val="0"/>
              </a:spcBef>
              <a:spcAft>
                <a:spcPts val="0"/>
              </a:spcAft>
              <a:buClr>
                <a:schemeClr val="dk1"/>
              </a:buClr>
              <a:buSzPts val="1600"/>
              <a:buFont typeface="Arial"/>
              <a:buNone/>
            </a:pPr>
            <a:r>
              <a:t/>
            </a:r>
            <a:endParaRPr b="0" i="0" sz="1600" u="none" cap="none" strike="noStrike">
              <a:solidFill>
                <a:schemeClr val="dk1"/>
              </a:solidFill>
              <a:latin typeface="Montserrat"/>
              <a:ea typeface="Montserrat"/>
              <a:cs typeface="Montserrat"/>
              <a:sym typeface="Montserrat"/>
            </a:endParaRPr>
          </a:p>
        </p:txBody>
      </p:sp>
      <p:pic>
        <p:nvPicPr>
          <p:cNvPr id="430" name="Google Shape;430;p10"/>
          <p:cNvPicPr preferRelativeResize="0"/>
          <p:nvPr/>
        </p:nvPicPr>
        <p:blipFill rotWithShape="1">
          <a:blip r:embed="rId3">
            <a:alphaModFix/>
          </a:blip>
          <a:srcRect b="0" l="0" r="0" t="0"/>
          <a:stretch/>
        </p:blipFill>
        <p:spPr>
          <a:xfrm>
            <a:off x="917865" y="3031619"/>
            <a:ext cx="5269277" cy="3207075"/>
          </a:xfrm>
          <a:prstGeom prst="rect">
            <a:avLst/>
          </a:prstGeom>
          <a:noFill/>
          <a:ln>
            <a:noFill/>
          </a:ln>
        </p:spPr>
      </p:pic>
      <p:sp>
        <p:nvSpPr>
          <p:cNvPr id="431" name="Google Shape;431;p10"/>
          <p:cNvSpPr/>
          <p:nvPr/>
        </p:nvSpPr>
        <p:spPr>
          <a:xfrm>
            <a:off x="4529467" y="2960395"/>
            <a:ext cx="1748927" cy="2315661"/>
          </a:xfrm>
          <a:prstGeom prst="rect">
            <a:avLst/>
          </a:prstGeom>
          <a:no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2" name="Google Shape;432;p10"/>
          <p:cNvSpPr/>
          <p:nvPr/>
        </p:nvSpPr>
        <p:spPr>
          <a:xfrm>
            <a:off x="6237822" y="1197307"/>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Lecture4_Slide10.mp3" id="433" name="Google Shape;433;p10"/>
          <p:cNvPicPr preferRelativeResize="0"/>
          <p:nvPr/>
        </p:nvPicPr>
        <p:blipFill rotWithShape="1">
          <a:blip r:embed="rId4">
            <a:alphaModFix/>
          </a:blip>
          <a:srcRect b="0" l="0" r="0" t="0"/>
          <a:stretch/>
        </p:blipFill>
        <p:spPr>
          <a:xfrm>
            <a:off x="6309187" y="1263994"/>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5000"/>
                                        <p:tgtEl>
                                          <p:spTgt spid="4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11"/>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4.2 Cost parameters</a:t>
            </a:r>
            <a:endParaRPr/>
          </a:p>
        </p:txBody>
      </p:sp>
      <p:sp>
        <p:nvSpPr>
          <p:cNvPr id="440" name="Google Shape;440;p11"/>
          <p:cNvSpPr txBox="1"/>
          <p:nvPr>
            <p:ph idx="1" type="body"/>
          </p:nvPr>
        </p:nvSpPr>
        <p:spPr>
          <a:xfrm>
            <a:off x="663880" y="2582945"/>
            <a:ext cx="10514556" cy="342193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Font typeface="Open Sans SemiBold"/>
              <a:buNone/>
            </a:pPr>
            <a:r>
              <a:rPr lang="en-GB"/>
              <a:t>A technology only incurs </a:t>
            </a:r>
            <a:r>
              <a:rPr lang="en-GB">
                <a:solidFill>
                  <a:srgbClr val="C00000"/>
                </a:solidFill>
              </a:rPr>
              <a:t>capital costs </a:t>
            </a:r>
            <a:r>
              <a:rPr lang="en-GB"/>
              <a:t>when there is an investment</a:t>
            </a:r>
            <a:endParaRPr>
              <a:solidFill>
                <a:srgbClr val="C00000"/>
              </a:solidFill>
            </a:endParaRPr>
          </a:p>
        </p:txBody>
      </p:sp>
      <p:sp>
        <p:nvSpPr>
          <p:cNvPr id="441" name="Google Shape;441;p11"/>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442" name="Google Shape;442;p11"/>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t>Time-dependency</a:t>
            </a:r>
            <a:endParaRPr/>
          </a:p>
        </p:txBody>
      </p:sp>
      <p:sp>
        <p:nvSpPr>
          <p:cNvPr id="443" name="Google Shape;443;p11"/>
          <p:cNvSpPr txBox="1"/>
          <p:nvPr/>
        </p:nvSpPr>
        <p:spPr>
          <a:xfrm>
            <a:off x="8443183" y="5911013"/>
            <a:ext cx="2206808" cy="368431"/>
          </a:xfrm>
          <a:prstGeom prst="rect">
            <a:avLst/>
          </a:prstGeom>
          <a:noFill/>
          <a:ln>
            <a:noFill/>
          </a:ln>
        </p:spPr>
        <p:txBody>
          <a:bodyPr anchorCtr="0" anchor="b" bIns="45700" lIns="91425" spcFirstLastPara="1" rIns="91425" wrap="square" tIns="45700">
            <a:normAutofit/>
          </a:bodyPr>
          <a:lstStyle/>
          <a:p>
            <a:pPr indent="0" lvl="0" marL="0" marR="0" rtl="0" algn="l">
              <a:spcBef>
                <a:spcPts val="0"/>
              </a:spcBef>
              <a:spcAft>
                <a:spcPts val="0"/>
              </a:spcAft>
              <a:buNone/>
            </a:pPr>
            <a:r>
              <a:t/>
            </a:r>
            <a:endParaRPr b="0" i="0" sz="1000" u="none" cap="none" strike="noStrike">
              <a:solidFill>
                <a:schemeClr val="dk1"/>
              </a:solidFill>
              <a:latin typeface="Times"/>
              <a:ea typeface="Times"/>
              <a:cs typeface="Times"/>
              <a:sym typeface="Times"/>
            </a:endParaRPr>
          </a:p>
        </p:txBody>
      </p:sp>
      <p:sp>
        <p:nvSpPr>
          <p:cNvPr id="444" name="Google Shape;444;p11"/>
          <p:cNvSpPr txBox="1"/>
          <p:nvPr/>
        </p:nvSpPr>
        <p:spPr>
          <a:xfrm>
            <a:off x="6715587" y="3972741"/>
            <a:ext cx="4791594" cy="1051120"/>
          </a:xfrm>
          <a:prstGeom prst="rect">
            <a:avLst/>
          </a:prstGeom>
          <a:noFill/>
          <a:ln>
            <a:noFill/>
          </a:ln>
        </p:spPr>
        <p:txBody>
          <a:bodyPr anchorCtr="0" anchor="t" bIns="45700" lIns="91425" spcFirstLastPara="1" rIns="91425" wrap="square" tIns="45700">
            <a:normAutofit/>
          </a:bodyPr>
          <a:lstStyle/>
          <a:p>
            <a:pPr indent="-184150" lvl="0" marL="285750" marR="0" rtl="0" algn="l">
              <a:lnSpc>
                <a:spcPct val="90000"/>
              </a:lnSpc>
              <a:spcBef>
                <a:spcPts val="0"/>
              </a:spcBef>
              <a:spcAft>
                <a:spcPts val="0"/>
              </a:spcAft>
              <a:buClr>
                <a:schemeClr val="dk1"/>
              </a:buClr>
              <a:buSzPts val="1600"/>
              <a:buFont typeface="Arial"/>
              <a:buNone/>
            </a:pPr>
            <a:r>
              <a:t/>
            </a:r>
            <a:endParaRPr b="0" i="0" sz="1600" u="none" cap="none" strike="noStrike">
              <a:solidFill>
                <a:schemeClr val="dk1"/>
              </a:solidFill>
              <a:latin typeface="Montserrat"/>
              <a:ea typeface="Montserrat"/>
              <a:cs typeface="Montserrat"/>
              <a:sym typeface="Montserrat"/>
            </a:endParaRPr>
          </a:p>
        </p:txBody>
      </p:sp>
      <p:sp>
        <p:nvSpPr>
          <p:cNvPr id="445" name="Google Shape;445;p11"/>
          <p:cNvSpPr txBox="1"/>
          <p:nvPr/>
        </p:nvSpPr>
        <p:spPr>
          <a:xfrm>
            <a:off x="6715588" y="5286690"/>
            <a:ext cx="4791594" cy="1010659"/>
          </a:xfrm>
          <a:prstGeom prst="rect">
            <a:avLst/>
          </a:prstGeom>
          <a:noFill/>
          <a:ln>
            <a:noFill/>
          </a:ln>
        </p:spPr>
        <p:txBody>
          <a:bodyPr anchorCtr="0" anchor="t" bIns="45700" lIns="91425" spcFirstLastPara="1" rIns="91425" wrap="square" tIns="45700">
            <a:normAutofit/>
          </a:bodyPr>
          <a:lstStyle/>
          <a:p>
            <a:pPr indent="-184150" lvl="0" marL="285750" marR="0" rtl="0" algn="l">
              <a:lnSpc>
                <a:spcPct val="90000"/>
              </a:lnSpc>
              <a:spcBef>
                <a:spcPts val="0"/>
              </a:spcBef>
              <a:spcAft>
                <a:spcPts val="0"/>
              </a:spcAft>
              <a:buClr>
                <a:schemeClr val="dk1"/>
              </a:buClr>
              <a:buSzPts val="1600"/>
              <a:buFont typeface="Arial"/>
              <a:buNone/>
            </a:pPr>
            <a:r>
              <a:t/>
            </a:r>
            <a:endParaRPr b="0" i="0" sz="1600" u="none" cap="none" strike="noStrike">
              <a:solidFill>
                <a:schemeClr val="dk1"/>
              </a:solidFill>
              <a:latin typeface="Montserrat"/>
              <a:ea typeface="Montserrat"/>
              <a:cs typeface="Montserrat"/>
              <a:sym typeface="Montserrat"/>
            </a:endParaRPr>
          </a:p>
        </p:txBody>
      </p:sp>
      <p:graphicFrame>
        <p:nvGraphicFramePr>
          <p:cNvPr id="446" name="Google Shape;446;p11"/>
          <p:cNvGraphicFramePr/>
          <p:nvPr/>
        </p:nvGraphicFramePr>
        <p:xfrm>
          <a:off x="1444257" y="3223138"/>
          <a:ext cx="3000000" cy="3000000"/>
        </p:xfrm>
        <a:graphic>
          <a:graphicData uri="http://schemas.openxmlformats.org/drawingml/2006/table">
            <a:tbl>
              <a:tblPr bandRow="1" firstRow="1">
                <a:noFill/>
                <a:tableStyleId>{19E333D3-8141-4D8E-9F34-FAB56FCED234}</a:tableStyleId>
              </a:tblPr>
              <a:tblGrid>
                <a:gridCol w="2264725"/>
                <a:gridCol w="1313200"/>
                <a:gridCol w="1788975"/>
                <a:gridCol w="1788975"/>
                <a:gridCol w="1788975"/>
              </a:tblGrid>
              <a:tr h="370850">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ctr">
                        <a:spcBef>
                          <a:spcPts val="0"/>
                        </a:spcBef>
                        <a:spcAft>
                          <a:spcPts val="0"/>
                        </a:spcAft>
                        <a:buNone/>
                      </a:pPr>
                      <a:r>
                        <a:rPr lang="en-GB" sz="1800"/>
                        <a:t>Year 1</a:t>
                      </a:r>
                      <a:endParaRPr/>
                    </a:p>
                  </a:txBody>
                  <a:tcPr marT="45725" marB="45725" marR="91450" marL="91450"/>
                </a:tc>
                <a:tc>
                  <a:txBody>
                    <a:bodyPr/>
                    <a:lstStyle/>
                    <a:p>
                      <a:pPr indent="0" lvl="0" marL="0" marR="0" rtl="0" algn="ctr">
                        <a:spcBef>
                          <a:spcPts val="0"/>
                        </a:spcBef>
                        <a:spcAft>
                          <a:spcPts val="0"/>
                        </a:spcAft>
                        <a:buNone/>
                      </a:pPr>
                      <a:r>
                        <a:rPr lang="en-GB" sz="1800"/>
                        <a:t>Year 2</a:t>
                      </a:r>
                      <a:endParaRPr/>
                    </a:p>
                  </a:txBody>
                  <a:tcPr marT="45725" marB="45725" marR="91450" marL="91450"/>
                </a:tc>
                <a:tc>
                  <a:txBody>
                    <a:bodyPr/>
                    <a:lstStyle/>
                    <a:p>
                      <a:pPr indent="0" lvl="0" marL="0" marR="0" rtl="0" algn="ctr">
                        <a:spcBef>
                          <a:spcPts val="0"/>
                        </a:spcBef>
                        <a:spcAft>
                          <a:spcPts val="0"/>
                        </a:spcAft>
                        <a:buNone/>
                      </a:pPr>
                      <a:r>
                        <a:rPr lang="en-GB" sz="1800"/>
                        <a:t>Year 3</a:t>
                      </a:r>
                      <a:endParaRPr/>
                    </a:p>
                  </a:txBody>
                  <a:tcPr marT="45725" marB="45725" marR="91450" marL="91450"/>
                </a:tc>
                <a:tc>
                  <a:txBody>
                    <a:bodyPr/>
                    <a:lstStyle/>
                    <a:p>
                      <a:pPr indent="0" lvl="0" marL="0" marR="0" rtl="0" algn="ctr">
                        <a:spcBef>
                          <a:spcPts val="0"/>
                        </a:spcBef>
                        <a:spcAft>
                          <a:spcPts val="0"/>
                        </a:spcAft>
                        <a:buNone/>
                      </a:pPr>
                      <a:r>
                        <a:rPr lang="en-GB" sz="1800"/>
                        <a:t>Year 4</a:t>
                      </a:r>
                      <a:endParaRPr/>
                    </a:p>
                  </a:txBody>
                  <a:tcPr marT="45725" marB="45725" marR="91450" marL="91450"/>
                </a:tc>
              </a:tr>
              <a:tr h="370850">
                <a:tc>
                  <a:txBody>
                    <a:bodyPr/>
                    <a:lstStyle/>
                    <a:p>
                      <a:pPr indent="0" lvl="0" marL="0" marR="0" rtl="0" algn="l">
                        <a:lnSpc>
                          <a:spcPct val="100000"/>
                        </a:lnSpc>
                        <a:spcBef>
                          <a:spcPts val="0"/>
                        </a:spcBef>
                        <a:spcAft>
                          <a:spcPts val="0"/>
                        </a:spcAft>
                        <a:buClr>
                          <a:schemeClr val="dk1"/>
                        </a:buClr>
                        <a:buSzPts val="1800"/>
                        <a:buFont typeface="Calibri"/>
                        <a:buNone/>
                      </a:pPr>
                      <a:r>
                        <a:rPr b="1" lang="en-GB" sz="1800"/>
                        <a:t>CapitalCost [M$/GW]</a:t>
                      </a:r>
                      <a:endParaRPr/>
                    </a:p>
                  </a:txBody>
                  <a:tcPr marT="45725" marB="45725" marR="91450" marL="91450"/>
                </a:tc>
                <a:tc>
                  <a:txBody>
                    <a:bodyPr/>
                    <a:lstStyle/>
                    <a:p>
                      <a:pPr indent="0" lvl="0" marL="0" marR="0" rtl="0" algn="ctr">
                        <a:spcBef>
                          <a:spcPts val="0"/>
                        </a:spcBef>
                        <a:spcAft>
                          <a:spcPts val="0"/>
                        </a:spcAft>
                        <a:buNone/>
                      </a:pPr>
                      <a:r>
                        <a:rPr lang="en-GB" sz="1800"/>
                        <a:t>2000</a:t>
                      </a:r>
                      <a:endParaRPr/>
                    </a:p>
                  </a:txBody>
                  <a:tcPr marT="45725" marB="45725" marR="91450" marL="91450"/>
                </a:tc>
                <a:tc>
                  <a:txBody>
                    <a:bodyPr/>
                    <a:lstStyle/>
                    <a:p>
                      <a:pPr indent="0" lvl="0" marL="0" marR="0" rtl="0" algn="ctr">
                        <a:spcBef>
                          <a:spcPts val="0"/>
                        </a:spcBef>
                        <a:spcAft>
                          <a:spcPts val="0"/>
                        </a:spcAft>
                        <a:buNone/>
                      </a:pPr>
                      <a:r>
                        <a:rPr lang="en-GB" sz="1800"/>
                        <a:t>1900</a:t>
                      </a:r>
                      <a:endParaRPr/>
                    </a:p>
                  </a:txBody>
                  <a:tcPr marT="45725" marB="45725" marR="91450" marL="91450"/>
                </a:tc>
                <a:tc>
                  <a:txBody>
                    <a:bodyPr/>
                    <a:lstStyle/>
                    <a:p>
                      <a:pPr indent="0" lvl="0" marL="0" marR="0" rtl="0" algn="ctr">
                        <a:spcBef>
                          <a:spcPts val="0"/>
                        </a:spcBef>
                        <a:spcAft>
                          <a:spcPts val="0"/>
                        </a:spcAft>
                        <a:buNone/>
                      </a:pPr>
                      <a:r>
                        <a:rPr lang="en-GB" sz="1800"/>
                        <a:t>1800</a:t>
                      </a:r>
                      <a:endParaRPr/>
                    </a:p>
                  </a:txBody>
                  <a:tcPr marT="45725" marB="45725" marR="91450" marL="91450"/>
                </a:tc>
                <a:tc>
                  <a:txBody>
                    <a:bodyPr/>
                    <a:lstStyle/>
                    <a:p>
                      <a:pPr indent="0" lvl="0" marL="0" marR="0" rtl="0" algn="ctr">
                        <a:spcBef>
                          <a:spcPts val="0"/>
                        </a:spcBef>
                        <a:spcAft>
                          <a:spcPts val="0"/>
                        </a:spcAft>
                        <a:buNone/>
                      </a:pPr>
                      <a:r>
                        <a:rPr lang="en-GB" sz="1800"/>
                        <a:t>1700</a:t>
                      </a:r>
                      <a:endParaRPr/>
                    </a:p>
                  </a:txBody>
                  <a:tcPr marT="45725" marB="45725" marR="91450" marL="91450"/>
                </a:tc>
              </a:tr>
            </a:tbl>
          </a:graphicData>
        </a:graphic>
      </p:graphicFrame>
      <p:sp>
        <p:nvSpPr>
          <p:cNvPr id="447" name="Google Shape;447;p11"/>
          <p:cNvSpPr txBox="1"/>
          <p:nvPr/>
        </p:nvSpPr>
        <p:spPr>
          <a:xfrm>
            <a:off x="1355769" y="4254141"/>
            <a:ext cx="3697244" cy="23698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GB" sz="1600" u="sng" cap="none" strike="noStrike">
                <a:solidFill>
                  <a:schemeClr val="dk1"/>
                </a:solidFill>
                <a:latin typeface="Open Sans"/>
                <a:ea typeface="Open Sans"/>
                <a:cs typeface="Open Sans"/>
                <a:sym typeface="Open Sans"/>
              </a:rPr>
              <a:t>IF</a:t>
            </a:r>
            <a:r>
              <a:rPr b="1" i="0" lang="en-GB" sz="1600" u="none" cap="none" strike="noStrike">
                <a:solidFill>
                  <a:schemeClr val="dk1"/>
                </a:solidFill>
                <a:latin typeface="Open Sans"/>
                <a:ea typeface="Open Sans"/>
                <a:cs typeface="Open Sans"/>
                <a:sym typeface="Open Sans"/>
              </a:rPr>
              <a:t> </a:t>
            </a:r>
            <a:r>
              <a:rPr b="0" i="0" lang="en-GB" sz="1600" u="none" cap="none" strike="noStrike">
                <a:solidFill>
                  <a:schemeClr val="dk1"/>
                </a:solidFill>
                <a:latin typeface="Open Sans"/>
                <a:ea typeface="Open Sans"/>
                <a:cs typeface="Open Sans"/>
                <a:sym typeface="Open Sans"/>
              </a:rPr>
              <a:t>there is an investment in year 2, </a:t>
            </a:r>
            <a:endParaRPr/>
          </a:p>
          <a:p>
            <a:pPr indent="0" lvl="0" marL="0" marR="0" rtl="0" algn="l">
              <a:spcBef>
                <a:spcPts val="0"/>
              </a:spcBef>
              <a:spcAft>
                <a:spcPts val="0"/>
              </a:spcAft>
              <a:buNone/>
            </a:pPr>
            <a:r>
              <a:rPr b="1" lang="en-GB" sz="1600" u="sng">
                <a:solidFill>
                  <a:schemeClr val="dk1"/>
                </a:solidFill>
                <a:latin typeface="Open Sans"/>
                <a:ea typeface="Open Sans"/>
                <a:cs typeface="Open Sans"/>
                <a:sym typeface="Open Sans"/>
              </a:rPr>
              <a:t>then</a:t>
            </a:r>
            <a:r>
              <a:rPr lang="en-GB" sz="1600">
                <a:solidFill>
                  <a:schemeClr val="dk1"/>
                </a:solidFill>
                <a:latin typeface="Open Sans"/>
                <a:ea typeface="Open Sans"/>
                <a:cs typeface="Open Sans"/>
                <a:sym typeface="Open Sans"/>
              </a:rPr>
              <a:t> a cost of million $ 1900 per unit of installed capacity is incurred. </a:t>
            </a:r>
            <a:endParaRPr/>
          </a:p>
          <a:p>
            <a:pPr indent="0" lvl="0" marL="0" marR="0" rtl="0" algn="l">
              <a:spcBef>
                <a:spcPts val="0"/>
              </a:spcBef>
              <a:spcAft>
                <a:spcPts val="0"/>
              </a:spcAft>
              <a:buNone/>
            </a:pPr>
            <a:r>
              <a:t/>
            </a:r>
            <a:endParaRPr sz="1600">
              <a:solidFill>
                <a:schemeClr val="dk1"/>
              </a:solidFill>
              <a:latin typeface="Open Sans"/>
              <a:ea typeface="Open Sans"/>
              <a:cs typeface="Open Sans"/>
              <a:sym typeface="Open Sans"/>
            </a:endParaRPr>
          </a:p>
          <a:p>
            <a:pPr indent="0" lvl="0" marL="0" marR="0" rtl="0" algn="l">
              <a:spcBef>
                <a:spcPts val="0"/>
              </a:spcBef>
              <a:spcAft>
                <a:spcPts val="0"/>
              </a:spcAft>
              <a:buNone/>
            </a:pPr>
            <a:r>
              <a:rPr lang="en-GB" sz="1600">
                <a:solidFill>
                  <a:schemeClr val="dk1"/>
                </a:solidFill>
                <a:latin typeface="Open Sans"/>
                <a:ea typeface="Open Sans"/>
                <a:cs typeface="Open Sans"/>
                <a:sym typeface="Open Sans"/>
              </a:rPr>
              <a:t>E.g., an investment of 0.1 GW would incur a cost of 1900 M$/GW * 0.1 GW = $ 190 million</a:t>
            </a:r>
            <a:endParaRPr/>
          </a:p>
          <a:p>
            <a:pPr indent="0" lvl="0" marL="0" marR="0" rtl="0" algn="l">
              <a:spcBef>
                <a:spcPts val="0"/>
              </a:spcBef>
              <a:spcAft>
                <a:spcPts val="0"/>
              </a:spcAft>
              <a:buNone/>
            </a:pPr>
            <a:r>
              <a:t/>
            </a:r>
            <a:endParaRPr sz="1600">
              <a:solidFill>
                <a:schemeClr val="dk1"/>
              </a:solidFill>
              <a:latin typeface="Open Sans"/>
              <a:ea typeface="Open Sans"/>
              <a:cs typeface="Open Sans"/>
              <a:sym typeface="Open Sans"/>
            </a:endParaRPr>
          </a:p>
          <a:p>
            <a:pPr indent="0" lvl="0" marL="0" marR="0" rtl="0" algn="l">
              <a:spcBef>
                <a:spcPts val="0"/>
              </a:spcBef>
              <a:spcAft>
                <a:spcPts val="0"/>
              </a:spcAft>
              <a:buNone/>
            </a:pPr>
            <a:r>
              <a:t/>
            </a:r>
            <a:endParaRPr sz="1600">
              <a:solidFill>
                <a:schemeClr val="dk1"/>
              </a:solidFill>
              <a:latin typeface="Open Sans"/>
              <a:ea typeface="Open Sans"/>
              <a:cs typeface="Open Sans"/>
              <a:sym typeface="Open Sans"/>
            </a:endParaRPr>
          </a:p>
        </p:txBody>
      </p:sp>
      <p:sp>
        <p:nvSpPr>
          <p:cNvPr id="448" name="Google Shape;448;p11"/>
          <p:cNvSpPr txBox="1"/>
          <p:nvPr/>
        </p:nvSpPr>
        <p:spPr>
          <a:xfrm>
            <a:off x="6838392" y="4244631"/>
            <a:ext cx="2554664"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u="sng">
                <a:solidFill>
                  <a:schemeClr val="dk1"/>
                </a:solidFill>
                <a:latin typeface="Open Sans"/>
                <a:ea typeface="Open Sans"/>
                <a:cs typeface="Open Sans"/>
                <a:sym typeface="Open Sans"/>
              </a:rPr>
              <a:t>IF</a:t>
            </a:r>
            <a:r>
              <a:rPr b="1" lang="en-GB" sz="1600">
                <a:solidFill>
                  <a:schemeClr val="dk1"/>
                </a:solidFill>
                <a:latin typeface="Open Sans"/>
                <a:ea typeface="Open Sans"/>
                <a:cs typeface="Open Sans"/>
                <a:sym typeface="Open Sans"/>
              </a:rPr>
              <a:t> </a:t>
            </a:r>
            <a:r>
              <a:rPr lang="en-GB" sz="1600">
                <a:solidFill>
                  <a:schemeClr val="dk1"/>
                </a:solidFill>
                <a:latin typeface="Open Sans"/>
                <a:ea typeface="Open Sans"/>
                <a:cs typeface="Open Sans"/>
                <a:sym typeface="Open Sans"/>
              </a:rPr>
              <a:t>the same investment took place in year 4 the cost would be 1700 M$/GW * 0.1 GW = $ 170 million</a:t>
            </a:r>
            <a:endParaRPr/>
          </a:p>
        </p:txBody>
      </p:sp>
      <p:sp>
        <p:nvSpPr>
          <p:cNvPr id="449" name="Google Shape;449;p11"/>
          <p:cNvSpPr/>
          <p:nvPr/>
        </p:nvSpPr>
        <p:spPr>
          <a:xfrm>
            <a:off x="6237822" y="1197307"/>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4_Slide11.mp3" id="450" name="Google Shape;450;p11"/>
          <p:cNvPicPr preferRelativeResize="0"/>
          <p:nvPr/>
        </p:nvPicPr>
        <p:blipFill rotWithShape="1">
          <a:blip r:embed="rId3">
            <a:alphaModFix/>
          </a:blip>
          <a:srcRect b="0" l="0" r="0" t="0"/>
          <a:stretch/>
        </p:blipFill>
        <p:spPr>
          <a:xfrm>
            <a:off x="6309187" y="1262490"/>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0"/>
                                        </p:tgtEl>
                                        <p:attrNameLst>
                                          <p:attrName>style.visibility</p:attrName>
                                        </p:attrNameLst>
                                      </p:cBhvr>
                                      <p:to>
                                        <p:strVal val="visible"/>
                                      </p:to>
                                    </p:set>
                                    <p:animEffect filter="fade" transition="in">
                                      <p:cBhvr>
                                        <p:cTn dur="5000"/>
                                        <p:tgtEl>
                                          <p:spTgt spid="4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12"/>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4.2 Cost parameters</a:t>
            </a:r>
            <a:endParaRPr/>
          </a:p>
        </p:txBody>
      </p:sp>
      <p:sp>
        <p:nvSpPr>
          <p:cNvPr id="457" name="Google Shape;457;p12"/>
          <p:cNvSpPr txBox="1"/>
          <p:nvPr>
            <p:ph idx="1" type="body"/>
          </p:nvPr>
        </p:nvSpPr>
        <p:spPr>
          <a:xfrm>
            <a:off x="663880" y="2582945"/>
            <a:ext cx="10514556" cy="342193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Font typeface="Open Sans SemiBold"/>
              <a:buNone/>
            </a:pPr>
            <a:r>
              <a:rPr lang="en-GB"/>
              <a:t>A technology incurs </a:t>
            </a:r>
            <a:r>
              <a:rPr lang="en-GB">
                <a:solidFill>
                  <a:srgbClr val="C00000"/>
                </a:solidFill>
              </a:rPr>
              <a:t>fixed costs</a:t>
            </a:r>
            <a:r>
              <a:rPr lang="en-GB"/>
              <a:t> during any year when there is any installed capacity </a:t>
            </a:r>
            <a:endParaRPr>
              <a:solidFill>
                <a:srgbClr val="C00000"/>
              </a:solidFill>
            </a:endParaRPr>
          </a:p>
        </p:txBody>
      </p:sp>
      <p:sp>
        <p:nvSpPr>
          <p:cNvPr id="458" name="Google Shape;458;p12"/>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459" name="Google Shape;459;p12"/>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t>Time-dependency</a:t>
            </a:r>
            <a:endParaRPr/>
          </a:p>
        </p:txBody>
      </p:sp>
      <p:sp>
        <p:nvSpPr>
          <p:cNvPr id="460" name="Google Shape;460;p12"/>
          <p:cNvSpPr txBox="1"/>
          <p:nvPr/>
        </p:nvSpPr>
        <p:spPr>
          <a:xfrm>
            <a:off x="8443183" y="5911013"/>
            <a:ext cx="2206808" cy="368431"/>
          </a:xfrm>
          <a:prstGeom prst="rect">
            <a:avLst/>
          </a:prstGeom>
          <a:noFill/>
          <a:ln>
            <a:noFill/>
          </a:ln>
        </p:spPr>
        <p:txBody>
          <a:bodyPr anchorCtr="0" anchor="b" bIns="45700" lIns="91425" spcFirstLastPara="1" rIns="91425" wrap="square" tIns="45700">
            <a:normAutofit/>
          </a:bodyPr>
          <a:lstStyle/>
          <a:p>
            <a:pPr indent="0" lvl="0" marL="0" marR="0" rtl="0" algn="l">
              <a:spcBef>
                <a:spcPts val="0"/>
              </a:spcBef>
              <a:spcAft>
                <a:spcPts val="0"/>
              </a:spcAft>
              <a:buNone/>
            </a:pPr>
            <a:r>
              <a:t/>
            </a:r>
            <a:endParaRPr sz="1000">
              <a:solidFill>
                <a:schemeClr val="dk1"/>
              </a:solidFill>
              <a:latin typeface="Times"/>
              <a:ea typeface="Times"/>
              <a:cs typeface="Times"/>
              <a:sym typeface="Times"/>
            </a:endParaRPr>
          </a:p>
        </p:txBody>
      </p:sp>
      <p:sp>
        <p:nvSpPr>
          <p:cNvPr id="461" name="Google Shape;461;p12"/>
          <p:cNvSpPr txBox="1"/>
          <p:nvPr/>
        </p:nvSpPr>
        <p:spPr>
          <a:xfrm>
            <a:off x="6715587" y="3972741"/>
            <a:ext cx="4791594" cy="1051120"/>
          </a:xfrm>
          <a:prstGeom prst="rect">
            <a:avLst/>
          </a:prstGeom>
          <a:noFill/>
          <a:ln>
            <a:noFill/>
          </a:ln>
        </p:spPr>
        <p:txBody>
          <a:bodyPr anchorCtr="0" anchor="t" bIns="45700" lIns="91425" spcFirstLastPara="1" rIns="91425" wrap="square" tIns="45700">
            <a:normAutofit/>
          </a:bodyPr>
          <a:lstStyle/>
          <a:p>
            <a:pPr indent="-184150" lvl="0" marL="285750" marR="0" rtl="0" algn="l">
              <a:lnSpc>
                <a:spcPct val="90000"/>
              </a:lnSpc>
              <a:spcBef>
                <a:spcPts val="0"/>
              </a:spcBef>
              <a:spcAft>
                <a:spcPts val="0"/>
              </a:spcAft>
              <a:buClr>
                <a:schemeClr val="dk1"/>
              </a:buClr>
              <a:buSzPts val="1600"/>
              <a:buFont typeface="Arial"/>
              <a:buNone/>
            </a:pPr>
            <a:r>
              <a:t/>
            </a:r>
            <a:endParaRPr sz="1600">
              <a:solidFill>
                <a:schemeClr val="dk1"/>
              </a:solidFill>
              <a:latin typeface="Montserrat"/>
              <a:ea typeface="Montserrat"/>
              <a:cs typeface="Montserrat"/>
              <a:sym typeface="Montserrat"/>
            </a:endParaRPr>
          </a:p>
        </p:txBody>
      </p:sp>
      <p:sp>
        <p:nvSpPr>
          <p:cNvPr id="462" name="Google Shape;462;p12"/>
          <p:cNvSpPr txBox="1"/>
          <p:nvPr/>
        </p:nvSpPr>
        <p:spPr>
          <a:xfrm>
            <a:off x="6715588" y="5286690"/>
            <a:ext cx="4791594" cy="1010659"/>
          </a:xfrm>
          <a:prstGeom prst="rect">
            <a:avLst/>
          </a:prstGeom>
          <a:noFill/>
          <a:ln>
            <a:noFill/>
          </a:ln>
        </p:spPr>
        <p:txBody>
          <a:bodyPr anchorCtr="0" anchor="t" bIns="45700" lIns="91425" spcFirstLastPara="1" rIns="91425" wrap="square" tIns="45700">
            <a:normAutofit/>
          </a:bodyPr>
          <a:lstStyle/>
          <a:p>
            <a:pPr indent="-184150" lvl="0" marL="285750" marR="0" rtl="0" algn="l">
              <a:lnSpc>
                <a:spcPct val="90000"/>
              </a:lnSpc>
              <a:spcBef>
                <a:spcPts val="0"/>
              </a:spcBef>
              <a:spcAft>
                <a:spcPts val="0"/>
              </a:spcAft>
              <a:buClr>
                <a:schemeClr val="dk1"/>
              </a:buClr>
              <a:buSzPts val="1600"/>
              <a:buFont typeface="Arial"/>
              <a:buNone/>
            </a:pPr>
            <a:r>
              <a:t/>
            </a:r>
            <a:endParaRPr sz="1600">
              <a:solidFill>
                <a:schemeClr val="dk1"/>
              </a:solidFill>
              <a:latin typeface="Montserrat"/>
              <a:ea typeface="Montserrat"/>
              <a:cs typeface="Montserrat"/>
              <a:sym typeface="Montserrat"/>
            </a:endParaRPr>
          </a:p>
        </p:txBody>
      </p:sp>
      <p:graphicFrame>
        <p:nvGraphicFramePr>
          <p:cNvPr id="463" name="Google Shape;463;p12"/>
          <p:cNvGraphicFramePr/>
          <p:nvPr/>
        </p:nvGraphicFramePr>
        <p:xfrm>
          <a:off x="1457867" y="3225138"/>
          <a:ext cx="3000000" cy="3000000"/>
        </p:xfrm>
        <a:graphic>
          <a:graphicData uri="http://schemas.openxmlformats.org/drawingml/2006/table">
            <a:tbl>
              <a:tblPr bandRow="1" firstRow="1">
                <a:noFill/>
                <a:tableStyleId>{19E333D3-8141-4D8E-9F34-FAB56FCED234}</a:tableStyleId>
              </a:tblPr>
              <a:tblGrid>
                <a:gridCol w="2003200"/>
                <a:gridCol w="1406575"/>
                <a:gridCol w="1704900"/>
                <a:gridCol w="1704900"/>
                <a:gridCol w="1704900"/>
              </a:tblGrid>
              <a:tr h="370850">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ctr">
                        <a:spcBef>
                          <a:spcPts val="0"/>
                        </a:spcBef>
                        <a:spcAft>
                          <a:spcPts val="0"/>
                        </a:spcAft>
                        <a:buNone/>
                      </a:pPr>
                      <a:r>
                        <a:rPr lang="en-GB" sz="1800"/>
                        <a:t>Year 1</a:t>
                      </a:r>
                      <a:endParaRPr/>
                    </a:p>
                  </a:txBody>
                  <a:tcPr marT="45725" marB="45725" marR="91450" marL="91450"/>
                </a:tc>
                <a:tc>
                  <a:txBody>
                    <a:bodyPr/>
                    <a:lstStyle/>
                    <a:p>
                      <a:pPr indent="0" lvl="0" marL="0" marR="0" rtl="0" algn="ctr">
                        <a:spcBef>
                          <a:spcPts val="0"/>
                        </a:spcBef>
                        <a:spcAft>
                          <a:spcPts val="0"/>
                        </a:spcAft>
                        <a:buNone/>
                      </a:pPr>
                      <a:r>
                        <a:rPr lang="en-GB" sz="1800"/>
                        <a:t>Year 2</a:t>
                      </a:r>
                      <a:endParaRPr/>
                    </a:p>
                  </a:txBody>
                  <a:tcPr marT="45725" marB="45725" marR="91450" marL="91450"/>
                </a:tc>
                <a:tc>
                  <a:txBody>
                    <a:bodyPr/>
                    <a:lstStyle/>
                    <a:p>
                      <a:pPr indent="0" lvl="0" marL="0" marR="0" rtl="0" algn="ctr">
                        <a:spcBef>
                          <a:spcPts val="0"/>
                        </a:spcBef>
                        <a:spcAft>
                          <a:spcPts val="0"/>
                        </a:spcAft>
                        <a:buNone/>
                      </a:pPr>
                      <a:r>
                        <a:rPr lang="en-GB" sz="1800"/>
                        <a:t>Year 3</a:t>
                      </a:r>
                      <a:endParaRPr/>
                    </a:p>
                  </a:txBody>
                  <a:tcPr marT="45725" marB="45725" marR="91450" marL="91450"/>
                </a:tc>
                <a:tc>
                  <a:txBody>
                    <a:bodyPr/>
                    <a:lstStyle/>
                    <a:p>
                      <a:pPr indent="0" lvl="0" marL="0" marR="0" rtl="0" algn="ctr">
                        <a:spcBef>
                          <a:spcPts val="0"/>
                        </a:spcBef>
                        <a:spcAft>
                          <a:spcPts val="0"/>
                        </a:spcAft>
                        <a:buNone/>
                      </a:pPr>
                      <a:r>
                        <a:rPr lang="en-GB" sz="1800"/>
                        <a:t>Year 4</a:t>
                      </a:r>
                      <a:endParaRPr/>
                    </a:p>
                  </a:txBody>
                  <a:tcPr marT="45725" marB="45725" marR="91450" marL="91450"/>
                </a:tc>
              </a:tr>
              <a:tr h="370850">
                <a:tc>
                  <a:txBody>
                    <a:bodyPr/>
                    <a:lstStyle/>
                    <a:p>
                      <a:pPr indent="0" lvl="0" marL="0" marR="0" rtl="0" algn="l">
                        <a:lnSpc>
                          <a:spcPct val="100000"/>
                        </a:lnSpc>
                        <a:spcBef>
                          <a:spcPts val="0"/>
                        </a:spcBef>
                        <a:spcAft>
                          <a:spcPts val="0"/>
                        </a:spcAft>
                        <a:buClr>
                          <a:schemeClr val="dk1"/>
                        </a:buClr>
                        <a:buSzPts val="1800"/>
                        <a:buFont typeface="Calibri"/>
                        <a:buNone/>
                      </a:pPr>
                      <a:r>
                        <a:rPr b="1" lang="en-GB" sz="1800"/>
                        <a:t>FixedCost [$/MW]</a:t>
                      </a:r>
                      <a:endParaRPr/>
                    </a:p>
                  </a:txBody>
                  <a:tcPr marT="45725" marB="45725" marR="91450" marL="91450"/>
                </a:tc>
                <a:tc>
                  <a:txBody>
                    <a:bodyPr/>
                    <a:lstStyle/>
                    <a:p>
                      <a:pPr indent="0" lvl="0" marL="0" marR="0" rtl="0" algn="ctr">
                        <a:spcBef>
                          <a:spcPts val="0"/>
                        </a:spcBef>
                        <a:spcAft>
                          <a:spcPts val="0"/>
                        </a:spcAft>
                        <a:buNone/>
                      </a:pPr>
                      <a:r>
                        <a:rPr lang="en-GB" sz="1800"/>
                        <a:t>50,000</a:t>
                      </a:r>
                      <a:endParaRPr/>
                    </a:p>
                  </a:txBody>
                  <a:tcPr marT="45725" marB="45725" marR="91450" marL="91450"/>
                </a:tc>
                <a:tc>
                  <a:txBody>
                    <a:bodyPr/>
                    <a:lstStyle/>
                    <a:p>
                      <a:pPr indent="0" lvl="0" marL="0" marR="0" rtl="0" algn="ctr">
                        <a:spcBef>
                          <a:spcPts val="0"/>
                        </a:spcBef>
                        <a:spcAft>
                          <a:spcPts val="0"/>
                        </a:spcAft>
                        <a:buNone/>
                      </a:pPr>
                      <a:r>
                        <a:rPr lang="en-GB" sz="1800"/>
                        <a:t>55,000</a:t>
                      </a:r>
                      <a:endParaRPr/>
                    </a:p>
                  </a:txBody>
                  <a:tcPr marT="45725" marB="45725" marR="91450" marL="91450"/>
                </a:tc>
                <a:tc>
                  <a:txBody>
                    <a:bodyPr/>
                    <a:lstStyle/>
                    <a:p>
                      <a:pPr indent="0" lvl="0" marL="0" marR="0" rtl="0" algn="ctr">
                        <a:spcBef>
                          <a:spcPts val="0"/>
                        </a:spcBef>
                        <a:spcAft>
                          <a:spcPts val="0"/>
                        </a:spcAft>
                        <a:buNone/>
                      </a:pPr>
                      <a:r>
                        <a:rPr lang="en-GB" sz="1800"/>
                        <a:t>60,000</a:t>
                      </a:r>
                      <a:endParaRPr/>
                    </a:p>
                  </a:txBody>
                  <a:tcPr marT="45725" marB="45725" marR="91450" marL="91450"/>
                </a:tc>
                <a:tc>
                  <a:txBody>
                    <a:bodyPr/>
                    <a:lstStyle/>
                    <a:p>
                      <a:pPr indent="0" lvl="0" marL="0" marR="0" rtl="0" algn="ctr">
                        <a:spcBef>
                          <a:spcPts val="0"/>
                        </a:spcBef>
                        <a:spcAft>
                          <a:spcPts val="0"/>
                        </a:spcAft>
                        <a:buNone/>
                      </a:pPr>
                      <a:r>
                        <a:rPr lang="en-GB" sz="1800"/>
                        <a:t>65</a:t>
                      </a:r>
                      <a:endParaRPr/>
                    </a:p>
                  </a:txBody>
                  <a:tcPr marT="45725" marB="45725" marR="91450" marL="91450"/>
                </a:tc>
              </a:tr>
            </a:tbl>
          </a:graphicData>
        </a:graphic>
      </p:graphicFrame>
      <p:sp>
        <p:nvSpPr>
          <p:cNvPr id="464" name="Google Shape;464;p12"/>
          <p:cNvSpPr txBox="1"/>
          <p:nvPr/>
        </p:nvSpPr>
        <p:spPr>
          <a:xfrm>
            <a:off x="1352149" y="4295953"/>
            <a:ext cx="6189980"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600">
                <a:solidFill>
                  <a:schemeClr val="dk1"/>
                </a:solidFill>
                <a:latin typeface="Open Sans"/>
                <a:ea typeface="Open Sans"/>
                <a:cs typeface="Open Sans"/>
                <a:sym typeface="Open Sans"/>
              </a:rPr>
              <a:t>E.g., capacity of 100MW incurs a cost of 50,000 $/MW * 100 MW = $ 5 mill </a:t>
            </a:r>
            <a:r>
              <a:rPr b="1" lang="en-GB" sz="1600">
                <a:solidFill>
                  <a:srgbClr val="C00000"/>
                </a:solidFill>
                <a:latin typeface="Open Sans"/>
                <a:ea typeface="Open Sans"/>
                <a:cs typeface="Open Sans"/>
                <a:sym typeface="Open Sans"/>
              </a:rPr>
              <a:t>in year 1</a:t>
            </a:r>
            <a:endParaRPr/>
          </a:p>
          <a:p>
            <a:pPr indent="0" lvl="0" marL="0" marR="0" rtl="0" algn="l">
              <a:spcBef>
                <a:spcPts val="0"/>
              </a:spcBef>
              <a:spcAft>
                <a:spcPts val="0"/>
              </a:spcAft>
              <a:buNone/>
            </a:pPr>
            <a:r>
              <a:t/>
            </a:r>
            <a:endParaRPr b="1" sz="1600">
              <a:solidFill>
                <a:srgbClr val="C00000"/>
              </a:solidFill>
              <a:latin typeface="Open Sans"/>
              <a:ea typeface="Open Sans"/>
              <a:cs typeface="Open Sans"/>
              <a:sym typeface="Open Sans"/>
            </a:endParaRPr>
          </a:p>
          <a:p>
            <a:pPr indent="0" lvl="0" marL="0" marR="0" rtl="0" algn="l">
              <a:spcBef>
                <a:spcPts val="0"/>
              </a:spcBef>
              <a:spcAft>
                <a:spcPts val="0"/>
              </a:spcAft>
              <a:buNone/>
            </a:pPr>
            <a:r>
              <a:rPr b="1" lang="en-GB" sz="1600" u="sng">
                <a:solidFill>
                  <a:schemeClr val="dk1"/>
                </a:solidFill>
                <a:latin typeface="Open Sans"/>
                <a:ea typeface="Open Sans"/>
                <a:cs typeface="Open Sans"/>
                <a:sym typeface="Open Sans"/>
              </a:rPr>
              <a:t>IF</a:t>
            </a:r>
            <a:r>
              <a:rPr b="1" lang="en-GB" sz="1600">
                <a:solidFill>
                  <a:schemeClr val="dk1"/>
                </a:solidFill>
                <a:latin typeface="Open Sans"/>
                <a:ea typeface="Open Sans"/>
                <a:cs typeface="Open Sans"/>
                <a:sym typeface="Open Sans"/>
              </a:rPr>
              <a:t> </a:t>
            </a:r>
            <a:r>
              <a:rPr lang="en-GB" sz="1600">
                <a:solidFill>
                  <a:schemeClr val="dk1"/>
                </a:solidFill>
                <a:latin typeface="Open Sans"/>
                <a:ea typeface="Open Sans"/>
                <a:cs typeface="Open Sans"/>
                <a:sym typeface="Open Sans"/>
              </a:rPr>
              <a:t>the retired capacity is retired before the beginning of the 4</a:t>
            </a:r>
            <a:r>
              <a:rPr baseline="30000" lang="en-GB" sz="1600">
                <a:solidFill>
                  <a:schemeClr val="dk1"/>
                </a:solidFill>
                <a:latin typeface="Open Sans"/>
                <a:ea typeface="Open Sans"/>
                <a:cs typeface="Open Sans"/>
                <a:sym typeface="Open Sans"/>
              </a:rPr>
              <a:t>th</a:t>
            </a:r>
            <a:r>
              <a:rPr lang="en-GB" sz="1600">
                <a:solidFill>
                  <a:schemeClr val="dk1"/>
                </a:solidFill>
                <a:latin typeface="Open Sans"/>
                <a:ea typeface="Open Sans"/>
                <a:cs typeface="Open Sans"/>
                <a:sym typeface="Open Sans"/>
              </a:rPr>
              <a:t> year, no costs will be incurred in the 4</a:t>
            </a:r>
            <a:r>
              <a:rPr baseline="30000" lang="en-GB" sz="1600">
                <a:solidFill>
                  <a:schemeClr val="dk1"/>
                </a:solidFill>
                <a:latin typeface="Open Sans"/>
                <a:ea typeface="Open Sans"/>
                <a:cs typeface="Open Sans"/>
                <a:sym typeface="Open Sans"/>
              </a:rPr>
              <a:t>th</a:t>
            </a:r>
            <a:r>
              <a:rPr lang="en-GB" sz="1600">
                <a:solidFill>
                  <a:schemeClr val="dk1"/>
                </a:solidFill>
                <a:latin typeface="Open Sans"/>
                <a:ea typeface="Open Sans"/>
                <a:cs typeface="Open Sans"/>
                <a:sym typeface="Open Sans"/>
              </a:rPr>
              <a:t> year</a:t>
            </a:r>
            <a:endParaRPr/>
          </a:p>
          <a:p>
            <a:pPr indent="0" lvl="0" marL="0" marR="0" rtl="0" algn="l">
              <a:spcBef>
                <a:spcPts val="0"/>
              </a:spcBef>
              <a:spcAft>
                <a:spcPts val="0"/>
              </a:spcAft>
              <a:buNone/>
            </a:pPr>
            <a:r>
              <a:t/>
            </a:r>
            <a:endParaRPr sz="1600">
              <a:solidFill>
                <a:schemeClr val="dk1"/>
              </a:solidFill>
              <a:latin typeface="Open Sans"/>
              <a:ea typeface="Open Sans"/>
              <a:cs typeface="Open Sans"/>
              <a:sym typeface="Open Sans"/>
            </a:endParaRPr>
          </a:p>
          <a:p>
            <a:pPr indent="0" lvl="0" marL="0" marR="0" rtl="0" algn="l">
              <a:spcBef>
                <a:spcPts val="0"/>
              </a:spcBef>
              <a:spcAft>
                <a:spcPts val="0"/>
              </a:spcAft>
              <a:buNone/>
            </a:pPr>
            <a:r>
              <a:t/>
            </a:r>
            <a:endParaRPr sz="1600">
              <a:solidFill>
                <a:schemeClr val="dk1"/>
              </a:solidFill>
              <a:latin typeface="Open Sans"/>
              <a:ea typeface="Open Sans"/>
              <a:cs typeface="Open Sans"/>
              <a:sym typeface="Open Sans"/>
            </a:endParaRPr>
          </a:p>
        </p:txBody>
      </p:sp>
      <p:sp>
        <p:nvSpPr>
          <p:cNvPr id="465" name="Google Shape;465;p12"/>
          <p:cNvSpPr/>
          <p:nvPr/>
        </p:nvSpPr>
        <p:spPr>
          <a:xfrm>
            <a:off x="6237822" y="1197307"/>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4_Slide12.mp3" id="466" name="Google Shape;466;p12"/>
          <p:cNvPicPr preferRelativeResize="0"/>
          <p:nvPr/>
        </p:nvPicPr>
        <p:blipFill rotWithShape="1">
          <a:blip r:embed="rId3">
            <a:alphaModFix/>
          </a:blip>
          <a:srcRect b="0" l="0" r="0" t="0"/>
          <a:stretch/>
        </p:blipFill>
        <p:spPr>
          <a:xfrm>
            <a:off x="6309187" y="1266919"/>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gtEl>
                                        <p:attrNameLst>
                                          <p:attrName>style.visibility</p:attrName>
                                        </p:attrNameLst>
                                      </p:cBhvr>
                                      <p:to>
                                        <p:strVal val="visible"/>
                                      </p:to>
                                    </p:set>
                                    <p:animEffect filter="fade" transition="in">
                                      <p:cBhvr>
                                        <p:cTn dur="5000"/>
                                        <p:tgtEl>
                                          <p:spTgt spid="4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13"/>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4.2 Cost parameters</a:t>
            </a:r>
            <a:endParaRPr/>
          </a:p>
        </p:txBody>
      </p:sp>
      <p:sp>
        <p:nvSpPr>
          <p:cNvPr id="473" name="Google Shape;473;p13"/>
          <p:cNvSpPr txBox="1"/>
          <p:nvPr>
            <p:ph idx="1" type="body"/>
          </p:nvPr>
        </p:nvSpPr>
        <p:spPr>
          <a:xfrm>
            <a:off x="663880" y="2582945"/>
            <a:ext cx="10514556" cy="342193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Font typeface="Open Sans SemiBold"/>
              <a:buNone/>
            </a:pPr>
            <a:r>
              <a:rPr lang="en-GB"/>
              <a:t>A technology incurs </a:t>
            </a:r>
            <a:r>
              <a:rPr lang="en-GB">
                <a:solidFill>
                  <a:srgbClr val="C00000"/>
                </a:solidFill>
              </a:rPr>
              <a:t>variable costs</a:t>
            </a:r>
            <a:r>
              <a:rPr lang="en-GB"/>
              <a:t> for every unit of activity</a:t>
            </a:r>
            <a:endParaRPr>
              <a:solidFill>
                <a:srgbClr val="C00000"/>
              </a:solidFill>
            </a:endParaRPr>
          </a:p>
        </p:txBody>
      </p:sp>
      <p:sp>
        <p:nvSpPr>
          <p:cNvPr id="474" name="Google Shape;474;p13"/>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475" name="Google Shape;475;p13"/>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t>Time-dependency</a:t>
            </a:r>
            <a:endParaRPr/>
          </a:p>
        </p:txBody>
      </p:sp>
      <p:sp>
        <p:nvSpPr>
          <p:cNvPr id="476" name="Google Shape;476;p13"/>
          <p:cNvSpPr txBox="1"/>
          <p:nvPr/>
        </p:nvSpPr>
        <p:spPr>
          <a:xfrm>
            <a:off x="8443183" y="5911013"/>
            <a:ext cx="2206808" cy="368431"/>
          </a:xfrm>
          <a:prstGeom prst="rect">
            <a:avLst/>
          </a:prstGeom>
          <a:noFill/>
          <a:ln>
            <a:noFill/>
          </a:ln>
        </p:spPr>
        <p:txBody>
          <a:bodyPr anchorCtr="0" anchor="b" bIns="45700" lIns="91425" spcFirstLastPara="1" rIns="91425" wrap="square" tIns="45700">
            <a:normAutofit/>
          </a:bodyPr>
          <a:lstStyle/>
          <a:p>
            <a:pPr indent="0" lvl="0" marL="0" marR="0" rtl="0" algn="l">
              <a:spcBef>
                <a:spcPts val="0"/>
              </a:spcBef>
              <a:spcAft>
                <a:spcPts val="0"/>
              </a:spcAft>
              <a:buNone/>
            </a:pPr>
            <a:r>
              <a:t/>
            </a:r>
            <a:endParaRPr sz="1000">
              <a:solidFill>
                <a:schemeClr val="dk1"/>
              </a:solidFill>
              <a:latin typeface="Times"/>
              <a:ea typeface="Times"/>
              <a:cs typeface="Times"/>
              <a:sym typeface="Times"/>
            </a:endParaRPr>
          </a:p>
        </p:txBody>
      </p:sp>
      <p:sp>
        <p:nvSpPr>
          <p:cNvPr id="477" name="Google Shape;477;p13"/>
          <p:cNvSpPr txBox="1"/>
          <p:nvPr/>
        </p:nvSpPr>
        <p:spPr>
          <a:xfrm>
            <a:off x="6715587" y="3972741"/>
            <a:ext cx="4791594" cy="1051120"/>
          </a:xfrm>
          <a:prstGeom prst="rect">
            <a:avLst/>
          </a:prstGeom>
          <a:noFill/>
          <a:ln>
            <a:noFill/>
          </a:ln>
        </p:spPr>
        <p:txBody>
          <a:bodyPr anchorCtr="0" anchor="t" bIns="45700" lIns="91425" spcFirstLastPara="1" rIns="91425" wrap="square" tIns="45700">
            <a:normAutofit/>
          </a:bodyPr>
          <a:lstStyle/>
          <a:p>
            <a:pPr indent="-184150" lvl="0" marL="285750" marR="0" rtl="0" algn="l">
              <a:lnSpc>
                <a:spcPct val="90000"/>
              </a:lnSpc>
              <a:spcBef>
                <a:spcPts val="0"/>
              </a:spcBef>
              <a:spcAft>
                <a:spcPts val="0"/>
              </a:spcAft>
              <a:buClr>
                <a:schemeClr val="dk1"/>
              </a:buClr>
              <a:buSzPts val="1600"/>
              <a:buFont typeface="Arial"/>
              <a:buNone/>
            </a:pPr>
            <a:r>
              <a:t/>
            </a:r>
            <a:endParaRPr sz="1600">
              <a:solidFill>
                <a:schemeClr val="dk1"/>
              </a:solidFill>
              <a:latin typeface="Montserrat"/>
              <a:ea typeface="Montserrat"/>
              <a:cs typeface="Montserrat"/>
              <a:sym typeface="Montserrat"/>
            </a:endParaRPr>
          </a:p>
        </p:txBody>
      </p:sp>
      <p:sp>
        <p:nvSpPr>
          <p:cNvPr id="478" name="Google Shape;478;p13"/>
          <p:cNvSpPr txBox="1"/>
          <p:nvPr/>
        </p:nvSpPr>
        <p:spPr>
          <a:xfrm>
            <a:off x="6715588" y="5286690"/>
            <a:ext cx="4791594" cy="1010659"/>
          </a:xfrm>
          <a:prstGeom prst="rect">
            <a:avLst/>
          </a:prstGeom>
          <a:noFill/>
          <a:ln>
            <a:noFill/>
          </a:ln>
        </p:spPr>
        <p:txBody>
          <a:bodyPr anchorCtr="0" anchor="t" bIns="45700" lIns="91425" spcFirstLastPara="1" rIns="91425" wrap="square" tIns="45700">
            <a:normAutofit/>
          </a:bodyPr>
          <a:lstStyle/>
          <a:p>
            <a:pPr indent="-184150" lvl="0" marL="285750" marR="0" rtl="0" algn="l">
              <a:lnSpc>
                <a:spcPct val="90000"/>
              </a:lnSpc>
              <a:spcBef>
                <a:spcPts val="0"/>
              </a:spcBef>
              <a:spcAft>
                <a:spcPts val="0"/>
              </a:spcAft>
              <a:buClr>
                <a:schemeClr val="dk1"/>
              </a:buClr>
              <a:buSzPts val="1600"/>
              <a:buFont typeface="Arial"/>
              <a:buNone/>
            </a:pPr>
            <a:r>
              <a:t/>
            </a:r>
            <a:endParaRPr sz="1600">
              <a:solidFill>
                <a:schemeClr val="dk1"/>
              </a:solidFill>
              <a:latin typeface="Montserrat"/>
              <a:ea typeface="Montserrat"/>
              <a:cs typeface="Montserrat"/>
              <a:sym typeface="Montserrat"/>
            </a:endParaRPr>
          </a:p>
        </p:txBody>
      </p:sp>
      <p:graphicFrame>
        <p:nvGraphicFramePr>
          <p:cNvPr id="479" name="Google Shape;479;p13"/>
          <p:cNvGraphicFramePr/>
          <p:nvPr/>
        </p:nvGraphicFramePr>
        <p:xfrm>
          <a:off x="1449311" y="3221551"/>
          <a:ext cx="3000000" cy="3000000"/>
        </p:xfrm>
        <a:graphic>
          <a:graphicData uri="http://schemas.openxmlformats.org/drawingml/2006/table">
            <a:tbl>
              <a:tblPr bandRow="1" firstRow="1">
                <a:noFill/>
                <a:tableStyleId>{19E333D3-8141-4D8E-9F34-FAB56FCED234}</a:tableStyleId>
              </a:tblPr>
              <a:tblGrid>
                <a:gridCol w="2286000"/>
                <a:gridCol w="1498850"/>
                <a:gridCol w="1329800"/>
                <a:gridCol w="1704900"/>
                <a:gridCol w="1704900"/>
              </a:tblGrid>
              <a:tr h="370850">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ctr">
                        <a:spcBef>
                          <a:spcPts val="0"/>
                        </a:spcBef>
                        <a:spcAft>
                          <a:spcPts val="0"/>
                        </a:spcAft>
                        <a:buNone/>
                      </a:pPr>
                      <a:r>
                        <a:rPr lang="en-GB" sz="1800"/>
                        <a:t>Year 1</a:t>
                      </a:r>
                      <a:endParaRPr/>
                    </a:p>
                  </a:txBody>
                  <a:tcPr marT="45725" marB="45725" marR="91450" marL="91450"/>
                </a:tc>
                <a:tc>
                  <a:txBody>
                    <a:bodyPr/>
                    <a:lstStyle/>
                    <a:p>
                      <a:pPr indent="0" lvl="0" marL="0" marR="0" rtl="0" algn="ctr">
                        <a:spcBef>
                          <a:spcPts val="0"/>
                        </a:spcBef>
                        <a:spcAft>
                          <a:spcPts val="0"/>
                        </a:spcAft>
                        <a:buNone/>
                      </a:pPr>
                      <a:r>
                        <a:rPr lang="en-GB" sz="1800"/>
                        <a:t>Year 2</a:t>
                      </a:r>
                      <a:endParaRPr/>
                    </a:p>
                  </a:txBody>
                  <a:tcPr marT="45725" marB="45725" marR="91450" marL="91450"/>
                </a:tc>
                <a:tc>
                  <a:txBody>
                    <a:bodyPr/>
                    <a:lstStyle/>
                    <a:p>
                      <a:pPr indent="0" lvl="0" marL="0" marR="0" rtl="0" algn="ctr">
                        <a:spcBef>
                          <a:spcPts val="0"/>
                        </a:spcBef>
                        <a:spcAft>
                          <a:spcPts val="0"/>
                        </a:spcAft>
                        <a:buNone/>
                      </a:pPr>
                      <a:r>
                        <a:rPr lang="en-GB" sz="1800"/>
                        <a:t>Year 3</a:t>
                      </a:r>
                      <a:endParaRPr/>
                    </a:p>
                  </a:txBody>
                  <a:tcPr marT="45725" marB="45725" marR="91450" marL="91450"/>
                </a:tc>
                <a:tc>
                  <a:txBody>
                    <a:bodyPr/>
                    <a:lstStyle/>
                    <a:p>
                      <a:pPr indent="0" lvl="0" marL="0" marR="0" rtl="0" algn="ctr">
                        <a:spcBef>
                          <a:spcPts val="0"/>
                        </a:spcBef>
                        <a:spcAft>
                          <a:spcPts val="0"/>
                        </a:spcAft>
                        <a:buNone/>
                      </a:pPr>
                      <a:r>
                        <a:rPr lang="en-GB" sz="1800"/>
                        <a:t>Year 4</a:t>
                      </a:r>
                      <a:endParaRPr/>
                    </a:p>
                  </a:txBody>
                  <a:tcPr marT="45725" marB="45725" marR="91450" marL="91450"/>
                </a:tc>
              </a:tr>
              <a:tr h="370850">
                <a:tc>
                  <a:txBody>
                    <a:bodyPr/>
                    <a:lstStyle/>
                    <a:p>
                      <a:pPr indent="0" lvl="0" marL="0" marR="0" rtl="0" algn="l">
                        <a:lnSpc>
                          <a:spcPct val="100000"/>
                        </a:lnSpc>
                        <a:spcBef>
                          <a:spcPts val="0"/>
                        </a:spcBef>
                        <a:spcAft>
                          <a:spcPts val="0"/>
                        </a:spcAft>
                        <a:buClr>
                          <a:schemeClr val="dk1"/>
                        </a:buClr>
                        <a:buSzPts val="1800"/>
                        <a:buFont typeface="Calibri"/>
                        <a:buNone/>
                      </a:pPr>
                      <a:r>
                        <a:rPr b="1" lang="en-GB" sz="1800"/>
                        <a:t>VariableCost [$/GJ]</a:t>
                      </a:r>
                      <a:endParaRPr/>
                    </a:p>
                  </a:txBody>
                  <a:tcPr marT="45725" marB="45725" marR="91450" marL="91450"/>
                </a:tc>
                <a:tc>
                  <a:txBody>
                    <a:bodyPr/>
                    <a:lstStyle/>
                    <a:p>
                      <a:pPr indent="0" lvl="0" marL="0" marR="0" rtl="0" algn="ctr">
                        <a:spcBef>
                          <a:spcPts val="0"/>
                        </a:spcBef>
                        <a:spcAft>
                          <a:spcPts val="0"/>
                        </a:spcAft>
                        <a:buNone/>
                      </a:pPr>
                      <a:r>
                        <a:rPr lang="en-GB" sz="1800"/>
                        <a:t>2</a:t>
                      </a:r>
                      <a:endParaRPr/>
                    </a:p>
                  </a:txBody>
                  <a:tcPr marT="45725" marB="45725" marR="91450" marL="91450"/>
                </a:tc>
                <a:tc>
                  <a:txBody>
                    <a:bodyPr/>
                    <a:lstStyle/>
                    <a:p>
                      <a:pPr indent="0" lvl="0" marL="0" marR="0" rtl="0" algn="ctr">
                        <a:spcBef>
                          <a:spcPts val="0"/>
                        </a:spcBef>
                        <a:spcAft>
                          <a:spcPts val="0"/>
                        </a:spcAft>
                        <a:buNone/>
                      </a:pPr>
                      <a:r>
                        <a:rPr lang="en-GB" sz="1800"/>
                        <a:t>2</a:t>
                      </a:r>
                      <a:endParaRPr/>
                    </a:p>
                  </a:txBody>
                  <a:tcPr marT="45725" marB="45725" marR="91450" marL="91450"/>
                </a:tc>
                <a:tc>
                  <a:txBody>
                    <a:bodyPr/>
                    <a:lstStyle/>
                    <a:p>
                      <a:pPr indent="0" lvl="0" marL="0" marR="0" rtl="0" algn="ctr">
                        <a:spcBef>
                          <a:spcPts val="0"/>
                        </a:spcBef>
                        <a:spcAft>
                          <a:spcPts val="0"/>
                        </a:spcAft>
                        <a:buNone/>
                      </a:pPr>
                      <a:r>
                        <a:rPr lang="en-GB" sz="1800"/>
                        <a:t>2</a:t>
                      </a:r>
                      <a:endParaRPr/>
                    </a:p>
                  </a:txBody>
                  <a:tcPr marT="45725" marB="45725" marR="91450" marL="91450"/>
                </a:tc>
                <a:tc>
                  <a:txBody>
                    <a:bodyPr/>
                    <a:lstStyle/>
                    <a:p>
                      <a:pPr indent="0" lvl="0" marL="0" marR="0" rtl="0" algn="ctr">
                        <a:spcBef>
                          <a:spcPts val="0"/>
                        </a:spcBef>
                        <a:spcAft>
                          <a:spcPts val="0"/>
                        </a:spcAft>
                        <a:buNone/>
                      </a:pPr>
                      <a:r>
                        <a:rPr lang="en-GB" sz="1800"/>
                        <a:t>2</a:t>
                      </a:r>
                      <a:endParaRPr/>
                    </a:p>
                  </a:txBody>
                  <a:tcPr marT="45725" marB="45725" marR="91450" marL="91450"/>
                </a:tc>
              </a:tr>
            </a:tbl>
          </a:graphicData>
        </a:graphic>
      </p:graphicFrame>
      <p:sp>
        <p:nvSpPr>
          <p:cNvPr id="480" name="Google Shape;480;p13"/>
          <p:cNvSpPr txBox="1"/>
          <p:nvPr/>
        </p:nvSpPr>
        <p:spPr>
          <a:xfrm>
            <a:off x="1360901" y="4256603"/>
            <a:ext cx="3593258" cy="206210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u="sng">
                <a:solidFill>
                  <a:schemeClr val="dk1"/>
                </a:solidFill>
                <a:latin typeface="Open Sans"/>
                <a:ea typeface="Open Sans"/>
                <a:cs typeface="Open Sans"/>
                <a:sym typeface="Open Sans"/>
              </a:rPr>
              <a:t>IF</a:t>
            </a:r>
            <a:r>
              <a:rPr b="1" lang="en-GB" sz="1600">
                <a:solidFill>
                  <a:schemeClr val="dk1"/>
                </a:solidFill>
                <a:latin typeface="Open Sans"/>
                <a:ea typeface="Open Sans"/>
                <a:cs typeface="Open Sans"/>
                <a:sym typeface="Open Sans"/>
              </a:rPr>
              <a:t> </a:t>
            </a:r>
            <a:r>
              <a:rPr lang="en-GB" sz="1600">
                <a:solidFill>
                  <a:schemeClr val="dk1"/>
                </a:solidFill>
                <a:latin typeface="Open Sans"/>
                <a:ea typeface="Open Sans"/>
                <a:cs typeface="Open Sans"/>
                <a:sym typeface="Open Sans"/>
              </a:rPr>
              <a:t>there is activity in any year</a:t>
            </a:r>
            <a:endParaRPr/>
          </a:p>
          <a:p>
            <a:pPr indent="0" lvl="0" marL="0" marR="0" rtl="0" algn="l">
              <a:spcBef>
                <a:spcPts val="0"/>
              </a:spcBef>
              <a:spcAft>
                <a:spcPts val="0"/>
              </a:spcAft>
              <a:buNone/>
            </a:pPr>
            <a:r>
              <a:t/>
            </a:r>
            <a:endParaRPr sz="1600">
              <a:solidFill>
                <a:schemeClr val="dk1"/>
              </a:solidFill>
              <a:latin typeface="Open Sans"/>
              <a:ea typeface="Open Sans"/>
              <a:cs typeface="Open Sans"/>
              <a:sym typeface="Open Sans"/>
            </a:endParaRPr>
          </a:p>
          <a:p>
            <a:pPr indent="0" lvl="0" marL="0" marR="0" rtl="0" algn="l">
              <a:spcBef>
                <a:spcPts val="0"/>
              </a:spcBef>
              <a:spcAft>
                <a:spcPts val="0"/>
              </a:spcAft>
              <a:buNone/>
            </a:pPr>
            <a:r>
              <a:rPr b="1" lang="en-GB" sz="1600" u="sng">
                <a:solidFill>
                  <a:schemeClr val="dk1"/>
                </a:solidFill>
                <a:latin typeface="Open Sans"/>
                <a:ea typeface="Open Sans"/>
                <a:cs typeface="Open Sans"/>
                <a:sym typeface="Open Sans"/>
              </a:rPr>
              <a:t>then</a:t>
            </a:r>
            <a:r>
              <a:rPr lang="en-GB" sz="1600">
                <a:solidFill>
                  <a:schemeClr val="dk1"/>
                </a:solidFill>
                <a:latin typeface="Open Sans"/>
                <a:ea typeface="Open Sans"/>
                <a:cs typeface="Open Sans"/>
                <a:sym typeface="Open Sans"/>
              </a:rPr>
              <a:t> a cost of 2 M$/PJ is incurred</a:t>
            </a:r>
            <a:endParaRPr/>
          </a:p>
          <a:p>
            <a:pPr indent="0" lvl="0" marL="0" marR="0" rtl="0" algn="l">
              <a:spcBef>
                <a:spcPts val="0"/>
              </a:spcBef>
              <a:spcAft>
                <a:spcPts val="0"/>
              </a:spcAft>
              <a:buNone/>
            </a:pPr>
            <a:r>
              <a:t/>
            </a:r>
            <a:endParaRPr sz="1600">
              <a:solidFill>
                <a:schemeClr val="dk1"/>
              </a:solidFill>
              <a:latin typeface="Open Sans"/>
              <a:ea typeface="Open Sans"/>
              <a:cs typeface="Open Sans"/>
              <a:sym typeface="Open Sans"/>
            </a:endParaRPr>
          </a:p>
          <a:p>
            <a:pPr indent="0" lvl="0" marL="0" marR="0" rtl="0" algn="l">
              <a:spcBef>
                <a:spcPts val="0"/>
              </a:spcBef>
              <a:spcAft>
                <a:spcPts val="0"/>
              </a:spcAft>
              <a:buNone/>
            </a:pPr>
            <a:r>
              <a:rPr lang="en-GB" sz="1600">
                <a:solidFill>
                  <a:schemeClr val="dk1"/>
                </a:solidFill>
                <a:latin typeface="Open Sans"/>
                <a:ea typeface="Open Sans"/>
                <a:cs typeface="Open Sans"/>
                <a:sym typeface="Open Sans"/>
              </a:rPr>
              <a:t>E.g., activity of 1 PJ would incur a cost of 2M$ / PJ * 1 PJ = $ 2 million</a:t>
            </a:r>
            <a:endParaRPr/>
          </a:p>
          <a:p>
            <a:pPr indent="0" lvl="0" marL="0" marR="0" rtl="0" algn="l">
              <a:spcBef>
                <a:spcPts val="0"/>
              </a:spcBef>
              <a:spcAft>
                <a:spcPts val="0"/>
              </a:spcAft>
              <a:buNone/>
            </a:pPr>
            <a:r>
              <a:t/>
            </a:r>
            <a:endParaRPr sz="1600">
              <a:solidFill>
                <a:schemeClr val="dk1"/>
              </a:solidFill>
              <a:latin typeface="Open Sans"/>
              <a:ea typeface="Open Sans"/>
              <a:cs typeface="Open Sans"/>
              <a:sym typeface="Open Sans"/>
            </a:endParaRPr>
          </a:p>
          <a:p>
            <a:pPr indent="0" lvl="0" marL="0" marR="0" rtl="0" algn="l">
              <a:spcBef>
                <a:spcPts val="0"/>
              </a:spcBef>
              <a:spcAft>
                <a:spcPts val="0"/>
              </a:spcAft>
              <a:buNone/>
            </a:pPr>
            <a:r>
              <a:t/>
            </a:r>
            <a:endParaRPr sz="1600">
              <a:solidFill>
                <a:schemeClr val="dk1"/>
              </a:solidFill>
              <a:latin typeface="Open Sans"/>
              <a:ea typeface="Open Sans"/>
              <a:cs typeface="Open Sans"/>
              <a:sym typeface="Open Sans"/>
            </a:endParaRPr>
          </a:p>
        </p:txBody>
      </p:sp>
      <p:sp>
        <p:nvSpPr>
          <p:cNvPr id="481" name="Google Shape;481;p13"/>
          <p:cNvSpPr txBox="1"/>
          <p:nvPr/>
        </p:nvSpPr>
        <p:spPr>
          <a:xfrm>
            <a:off x="6115803" y="4247494"/>
            <a:ext cx="359325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u="sng">
                <a:solidFill>
                  <a:schemeClr val="dk1"/>
                </a:solidFill>
                <a:latin typeface="Open Sans"/>
                <a:ea typeface="Open Sans"/>
                <a:cs typeface="Open Sans"/>
                <a:sym typeface="Open Sans"/>
              </a:rPr>
              <a:t>IF</a:t>
            </a:r>
            <a:r>
              <a:rPr b="1" lang="en-GB" sz="1600">
                <a:solidFill>
                  <a:schemeClr val="dk1"/>
                </a:solidFill>
                <a:latin typeface="Open Sans"/>
                <a:ea typeface="Open Sans"/>
                <a:cs typeface="Open Sans"/>
                <a:sym typeface="Open Sans"/>
              </a:rPr>
              <a:t> </a:t>
            </a:r>
            <a:r>
              <a:rPr lang="en-GB" sz="1600">
                <a:solidFill>
                  <a:schemeClr val="dk1"/>
                </a:solidFill>
                <a:latin typeface="Open Sans"/>
                <a:ea typeface="Open Sans"/>
                <a:cs typeface="Open Sans"/>
                <a:sym typeface="Open Sans"/>
              </a:rPr>
              <a:t>there is no activity no costs are incurred</a:t>
            </a:r>
            <a:endParaRPr/>
          </a:p>
        </p:txBody>
      </p:sp>
      <p:sp>
        <p:nvSpPr>
          <p:cNvPr id="482" name="Google Shape;482;p13"/>
          <p:cNvSpPr/>
          <p:nvPr/>
        </p:nvSpPr>
        <p:spPr>
          <a:xfrm>
            <a:off x="6237822" y="1197307"/>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4_Slide13.mp3" id="483" name="Google Shape;483;p13"/>
          <p:cNvPicPr preferRelativeResize="0"/>
          <p:nvPr/>
        </p:nvPicPr>
        <p:blipFill rotWithShape="1">
          <a:blip r:embed="rId3">
            <a:alphaModFix/>
          </a:blip>
          <a:srcRect b="0" l="0" r="0" t="0"/>
          <a:stretch/>
        </p:blipFill>
        <p:spPr>
          <a:xfrm>
            <a:off x="6309187" y="1266919"/>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3"/>
                                        </p:tgtEl>
                                        <p:attrNameLst>
                                          <p:attrName>style.visibility</p:attrName>
                                        </p:attrNameLst>
                                      </p:cBhvr>
                                      <p:to>
                                        <p:strVal val="visible"/>
                                      </p:to>
                                    </p:set>
                                    <p:animEffect filter="fade" transition="in">
                                      <p:cBhvr>
                                        <p:cTn dur="5000"/>
                                        <p:tgtEl>
                                          <p:spTgt spid="4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14"/>
          <p:cNvSpPr txBox="1"/>
          <p:nvPr>
            <p:ph type="title"/>
          </p:nvPr>
        </p:nvSpPr>
        <p:spPr>
          <a:xfrm>
            <a:off x="663880" y="681037"/>
            <a:ext cx="960191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Lecture 4.2 References</a:t>
            </a:r>
            <a:endParaRPr/>
          </a:p>
        </p:txBody>
      </p:sp>
      <p:sp>
        <p:nvSpPr>
          <p:cNvPr id="489" name="Google Shape;489;p14"/>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490" name="Google Shape;490;p14"/>
          <p:cNvSpPr txBox="1"/>
          <p:nvPr>
            <p:ph idx="1" type="body"/>
          </p:nvPr>
        </p:nvSpPr>
        <p:spPr>
          <a:xfrm>
            <a:off x="663575" y="2082799"/>
            <a:ext cx="5432425" cy="4006915"/>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1600"/>
              <a:buFont typeface="Calibri"/>
              <a:buAutoNum type="arabicPeriod"/>
            </a:pPr>
            <a:r>
              <a:rPr lang="en-GB"/>
              <a:t>Taliotis, Constantinos, Gardumi, Francesco, Shivakumar, Abhishek, Sridharan, Vignesh, Ramos, Eunice, Beltramo, Agnese, … Howells, Mark. (2018, December). Representing primary energy supply in OSeMOSYS. Zenodo. </a:t>
            </a:r>
            <a:r>
              <a:rPr lang="en-GB" u="sng">
                <a:solidFill>
                  <a:schemeClr val="hlink"/>
                </a:solidFill>
                <a:hlinkClick r:id="rId3"/>
              </a:rPr>
              <a:t>http://doi.org/10.5281/zenodo.4585692</a:t>
            </a:r>
            <a:r>
              <a:rPr lang="en-GB"/>
              <a:t> </a:t>
            </a:r>
            <a:endParaRP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15"/>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4.3 Impact of cost structures</a:t>
            </a:r>
            <a:endParaRPr/>
          </a:p>
        </p:txBody>
      </p:sp>
      <p:sp>
        <p:nvSpPr>
          <p:cNvPr id="497" name="Google Shape;497;p15"/>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498" name="Google Shape;498;p15"/>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t>A simple energy system example</a:t>
            </a:r>
            <a:endParaRPr/>
          </a:p>
        </p:txBody>
      </p:sp>
      <p:sp>
        <p:nvSpPr>
          <p:cNvPr id="499" name="Google Shape;499;p15"/>
          <p:cNvSpPr txBox="1"/>
          <p:nvPr/>
        </p:nvSpPr>
        <p:spPr>
          <a:xfrm>
            <a:off x="6715587" y="3972741"/>
            <a:ext cx="4791594" cy="1051120"/>
          </a:xfrm>
          <a:prstGeom prst="rect">
            <a:avLst/>
          </a:prstGeom>
          <a:noFill/>
          <a:ln>
            <a:noFill/>
          </a:ln>
        </p:spPr>
        <p:txBody>
          <a:bodyPr anchorCtr="0" anchor="t" bIns="45700" lIns="91425" spcFirstLastPara="1" rIns="91425" wrap="square" tIns="45700">
            <a:normAutofit/>
          </a:bodyPr>
          <a:lstStyle/>
          <a:p>
            <a:pPr indent="-184150" lvl="0" marL="285750" marR="0" rtl="0" algn="l">
              <a:lnSpc>
                <a:spcPct val="90000"/>
              </a:lnSpc>
              <a:spcBef>
                <a:spcPts val="0"/>
              </a:spcBef>
              <a:spcAft>
                <a:spcPts val="0"/>
              </a:spcAft>
              <a:buClr>
                <a:schemeClr val="dk1"/>
              </a:buClr>
              <a:buSzPts val="1600"/>
              <a:buFont typeface="Arial"/>
              <a:buNone/>
            </a:pPr>
            <a:r>
              <a:t/>
            </a:r>
            <a:endParaRPr sz="1600">
              <a:solidFill>
                <a:schemeClr val="dk1"/>
              </a:solidFill>
              <a:latin typeface="Montserrat"/>
              <a:ea typeface="Montserrat"/>
              <a:cs typeface="Montserrat"/>
              <a:sym typeface="Montserrat"/>
            </a:endParaRPr>
          </a:p>
        </p:txBody>
      </p:sp>
      <p:sp>
        <p:nvSpPr>
          <p:cNvPr id="500" name="Google Shape;500;p15"/>
          <p:cNvSpPr txBox="1"/>
          <p:nvPr/>
        </p:nvSpPr>
        <p:spPr>
          <a:xfrm>
            <a:off x="6715588" y="5286690"/>
            <a:ext cx="4791594" cy="1010659"/>
          </a:xfrm>
          <a:prstGeom prst="rect">
            <a:avLst/>
          </a:prstGeom>
          <a:noFill/>
          <a:ln>
            <a:noFill/>
          </a:ln>
        </p:spPr>
        <p:txBody>
          <a:bodyPr anchorCtr="0" anchor="t" bIns="45700" lIns="91425" spcFirstLastPara="1" rIns="91425" wrap="square" tIns="45700">
            <a:normAutofit/>
          </a:bodyPr>
          <a:lstStyle/>
          <a:p>
            <a:pPr indent="-184150" lvl="0" marL="285750" marR="0" rtl="0" algn="l">
              <a:lnSpc>
                <a:spcPct val="90000"/>
              </a:lnSpc>
              <a:spcBef>
                <a:spcPts val="0"/>
              </a:spcBef>
              <a:spcAft>
                <a:spcPts val="0"/>
              </a:spcAft>
              <a:buClr>
                <a:schemeClr val="dk1"/>
              </a:buClr>
              <a:buSzPts val="1600"/>
              <a:buFont typeface="Arial"/>
              <a:buNone/>
            </a:pPr>
            <a:r>
              <a:t/>
            </a:r>
            <a:endParaRPr sz="1600">
              <a:solidFill>
                <a:schemeClr val="dk1"/>
              </a:solidFill>
              <a:latin typeface="Montserrat"/>
              <a:ea typeface="Montserrat"/>
              <a:cs typeface="Montserrat"/>
              <a:sym typeface="Montserrat"/>
            </a:endParaRPr>
          </a:p>
        </p:txBody>
      </p:sp>
      <p:grpSp>
        <p:nvGrpSpPr>
          <p:cNvPr id="501" name="Google Shape;501;p15"/>
          <p:cNvGrpSpPr/>
          <p:nvPr/>
        </p:nvGrpSpPr>
        <p:grpSpPr>
          <a:xfrm>
            <a:off x="604769" y="2599226"/>
            <a:ext cx="6576984" cy="3038341"/>
            <a:chOff x="112438" y="917865"/>
            <a:chExt cx="9918841" cy="5486849"/>
          </a:xfrm>
        </p:grpSpPr>
        <p:sp>
          <p:nvSpPr>
            <p:cNvPr id="502" name="Google Shape;502;p15"/>
            <p:cNvSpPr txBox="1"/>
            <p:nvPr/>
          </p:nvSpPr>
          <p:spPr>
            <a:xfrm>
              <a:off x="4747859" y="2101916"/>
              <a:ext cx="3128963" cy="5558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400">
                  <a:solidFill>
                    <a:schemeClr val="dk1"/>
                  </a:solidFill>
                  <a:latin typeface="Open Sans"/>
                  <a:ea typeface="Open Sans"/>
                  <a:cs typeface="Open Sans"/>
                  <a:sym typeface="Open Sans"/>
                </a:rPr>
                <a:t>Island Energy system</a:t>
              </a:r>
              <a:endParaRPr/>
            </a:p>
          </p:txBody>
        </p:sp>
        <p:cxnSp>
          <p:nvCxnSpPr>
            <p:cNvPr id="503" name="Google Shape;503;p15"/>
            <p:cNvCxnSpPr/>
            <p:nvPr/>
          </p:nvCxnSpPr>
          <p:spPr>
            <a:xfrm>
              <a:off x="2832335" y="2319148"/>
              <a:ext cx="1695666" cy="1565751"/>
            </a:xfrm>
            <a:prstGeom prst="bentConnector3">
              <a:avLst>
                <a:gd fmla="val 113121" name="adj1"/>
              </a:avLst>
            </a:prstGeom>
            <a:noFill/>
            <a:ln cap="flat" cmpd="sng" w="57150">
              <a:solidFill>
                <a:schemeClr val="accent1"/>
              </a:solidFill>
              <a:prstDash val="solid"/>
              <a:miter lim="800000"/>
              <a:headEnd len="sm" w="sm" type="none"/>
              <a:tailEnd len="med" w="med" type="triangle"/>
            </a:ln>
          </p:spPr>
        </p:cxnSp>
        <p:cxnSp>
          <p:nvCxnSpPr>
            <p:cNvPr id="504" name="Google Shape;504;p15"/>
            <p:cNvCxnSpPr/>
            <p:nvPr/>
          </p:nvCxnSpPr>
          <p:spPr>
            <a:xfrm flipH="1" rot="10800000">
              <a:off x="2837403" y="3888317"/>
              <a:ext cx="1701053" cy="1613267"/>
            </a:xfrm>
            <a:prstGeom prst="bentConnector3">
              <a:avLst>
                <a:gd fmla="val 113153" name="adj1"/>
              </a:avLst>
            </a:prstGeom>
            <a:noFill/>
            <a:ln cap="flat" cmpd="sng" w="57150">
              <a:solidFill>
                <a:schemeClr val="accent1"/>
              </a:solidFill>
              <a:prstDash val="solid"/>
              <a:miter lim="800000"/>
              <a:headEnd len="sm" w="sm" type="none"/>
              <a:tailEnd len="med" w="med" type="triangle"/>
            </a:ln>
          </p:spPr>
        </p:cxnSp>
        <p:sp>
          <p:nvSpPr>
            <p:cNvPr id="505" name="Google Shape;505;p15"/>
            <p:cNvSpPr txBox="1"/>
            <p:nvPr/>
          </p:nvSpPr>
          <p:spPr>
            <a:xfrm>
              <a:off x="796899" y="3888318"/>
              <a:ext cx="2241977" cy="356708"/>
            </a:xfrm>
            <a:prstGeom prst="rect">
              <a:avLst/>
            </a:prstGeom>
            <a:noFill/>
            <a:ln>
              <a:noFill/>
            </a:ln>
          </p:spPr>
          <p:txBody>
            <a:bodyPr anchorCtr="0" anchor="b" bIns="45700" lIns="91425" spcFirstLastPara="1" rIns="91425" wrap="square" tIns="45700">
              <a:normAutofit fontScale="77500" lnSpcReduction="20000"/>
            </a:bodyPr>
            <a:lstStyle/>
            <a:p>
              <a:pPr indent="0" lvl="0" marL="0" marR="0" rtl="0" algn="l">
                <a:spcBef>
                  <a:spcPts val="0"/>
                </a:spcBef>
                <a:spcAft>
                  <a:spcPts val="0"/>
                </a:spcAft>
                <a:buNone/>
              </a:pPr>
              <a:r>
                <a:t/>
              </a:r>
              <a:endParaRPr sz="1000">
                <a:solidFill>
                  <a:schemeClr val="dk1"/>
                </a:solidFill>
                <a:latin typeface="Times"/>
                <a:ea typeface="Times"/>
                <a:cs typeface="Times"/>
                <a:sym typeface="Times"/>
              </a:endParaRPr>
            </a:p>
          </p:txBody>
        </p:sp>
        <p:grpSp>
          <p:nvGrpSpPr>
            <p:cNvPr id="506" name="Google Shape;506;p15"/>
            <p:cNvGrpSpPr/>
            <p:nvPr/>
          </p:nvGrpSpPr>
          <p:grpSpPr>
            <a:xfrm>
              <a:off x="439304" y="917865"/>
              <a:ext cx="3266941" cy="2961567"/>
              <a:chOff x="9712257" y="-442012"/>
              <a:chExt cx="3266941" cy="2961567"/>
            </a:xfrm>
          </p:grpSpPr>
          <p:sp>
            <p:nvSpPr>
              <p:cNvPr id="507" name="Google Shape;507;p15"/>
              <p:cNvSpPr/>
              <p:nvPr/>
            </p:nvSpPr>
            <p:spPr>
              <a:xfrm>
                <a:off x="9712257" y="-442012"/>
                <a:ext cx="3266941" cy="5558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400">
                    <a:solidFill>
                      <a:schemeClr val="dk1"/>
                    </a:solidFill>
                    <a:latin typeface="Open Sans"/>
                    <a:ea typeface="Open Sans"/>
                    <a:cs typeface="Open Sans"/>
                    <a:sym typeface="Open Sans"/>
                  </a:rPr>
                  <a:t>Coal power plant</a:t>
                </a:r>
                <a:endParaRPr/>
              </a:p>
            </p:txBody>
          </p:sp>
          <p:pic>
            <p:nvPicPr>
              <p:cNvPr descr="A picture containing smoke, sky, train, outdoor&#10;&#10;Description automatically generated" id="508" name="Google Shape;508;p15"/>
              <p:cNvPicPr preferRelativeResize="0"/>
              <p:nvPr/>
            </p:nvPicPr>
            <p:blipFill rotWithShape="1">
              <a:blip r:embed="rId3">
                <a:alphaModFix/>
              </a:blip>
              <a:srcRect b="0" l="0" r="0" t="0"/>
              <a:stretch/>
            </p:blipFill>
            <p:spPr>
              <a:xfrm>
                <a:off x="10193793" y="303893"/>
                <a:ext cx="1664677" cy="2215662"/>
              </a:xfrm>
              <a:prstGeom prst="rect">
                <a:avLst/>
              </a:prstGeom>
              <a:noFill/>
              <a:ln>
                <a:noFill/>
              </a:ln>
            </p:spPr>
          </p:pic>
        </p:grpSp>
        <p:sp>
          <p:nvSpPr>
            <p:cNvPr id="509" name="Google Shape;509;p15"/>
            <p:cNvSpPr txBox="1"/>
            <p:nvPr/>
          </p:nvSpPr>
          <p:spPr>
            <a:xfrm>
              <a:off x="798220" y="6036283"/>
              <a:ext cx="1843393" cy="368431"/>
            </a:xfrm>
            <a:prstGeom prst="rect">
              <a:avLst/>
            </a:prstGeom>
            <a:noFill/>
            <a:ln>
              <a:noFill/>
            </a:ln>
          </p:spPr>
          <p:txBody>
            <a:bodyPr anchorCtr="0" anchor="b" bIns="45700" lIns="91425" spcFirstLastPara="1" rIns="91425" wrap="square" tIns="45700">
              <a:normAutofit fontScale="85000" lnSpcReduction="20000"/>
            </a:bodyPr>
            <a:lstStyle/>
            <a:p>
              <a:pPr indent="0" lvl="0" marL="0" marR="0" rtl="0" algn="l">
                <a:spcBef>
                  <a:spcPts val="0"/>
                </a:spcBef>
                <a:spcAft>
                  <a:spcPts val="0"/>
                </a:spcAft>
                <a:buNone/>
              </a:pPr>
              <a:r>
                <a:t/>
              </a:r>
              <a:endParaRPr sz="1000">
                <a:solidFill>
                  <a:schemeClr val="dk1"/>
                </a:solidFill>
                <a:latin typeface="Times"/>
                <a:ea typeface="Times"/>
                <a:cs typeface="Times"/>
                <a:sym typeface="Times"/>
              </a:endParaRPr>
            </a:p>
          </p:txBody>
        </p:sp>
        <p:sp>
          <p:nvSpPr>
            <p:cNvPr id="510" name="Google Shape;510;p15"/>
            <p:cNvSpPr txBox="1"/>
            <p:nvPr/>
          </p:nvSpPr>
          <p:spPr>
            <a:xfrm>
              <a:off x="6910071" y="4817083"/>
              <a:ext cx="3121208" cy="333262"/>
            </a:xfrm>
            <a:prstGeom prst="rect">
              <a:avLst/>
            </a:prstGeom>
            <a:noFill/>
            <a:ln>
              <a:noFill/>
            </a:ln>
          </p:spPr>
          <p:txBody>
            <a:bodyPr anchorCtr="0" anchor="b" bIns="45700" lIns="91425" spcFirstLastPara="1" rIns="91425" wrap="square" tIns="45700">
              <a:normAutofit fontScale="70000" lnSpcReduction="20000"/>
            </a:bodyPr>
            <a:lstStyle/>
            <a:p>
              <a:pPr indent="0" lvl="0" marL="0" marR="0" rtl="0" algn="l">
                <a:spcBef>
                  <a:spcPts val="0"/>
                </a:spcBef>
                <a:spcAft>
                  <a:spcPts val="0"/>
                </a:spcAft>
                <a:buNone/>
              </a:pPr>
              <a:r>
                <a:t/>
              </a:r>
              <a:endParaRPr sz="1000">
                <a:solidFill>
                  <a:schemeClr val="dk1"/>
                </a:solidFill>
                <a:latin typeface="Times"/>
                <a:ea typeface="Times"/>
                <a:cs typeface="Times"/>
                <a:sym typeface="Times"/>
              </a:endParaRPr>
            </a:p>
          </p:txBody>
        </p:sp>
        <p:grpSp>
          <p:nvGrpSpPr>
            <p:cNvPr id="511" name="Google Shape;511;p15"/>
            <p:cNvGrpSpPr/>
            <p:nvPr/>
          </p:nvGrpSpPr>
          <p:grpSpPr>
            <a:xfrm>
              <a:off x="112438" y="4145343"/>
              <a:ext cx="3692087" cy="2026832"/>
              <a:chOff x="112438" y="4145343"/>
              <a:chExt cx="3692087" cy="2026832"/>
            </a:xfrm>
          </p:grpSpPr>
          <p:sp>
            <p:nvSpPr>
              <p:cNvPr id="512" name="Google Shape;512;p15"/>
              <p:cNvSpPr/>
              <p:nvPr/>
            </p:nvSpPr>
            <p:spPr>
              <a:xfrm>
                <a:off x="112438" y="4145343"/>
                <a:ext cx="3692087" cy="5558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400">
                    <a:solidFill>
                      <a:schemeClr val="dk1"/>
                    </a:solidFill>
                    <a:latin typeface="Open Sans"/>
                    <a:ea typeface="Open Sans"/>
                    <a:cs typeface="Open Sans"/>
                    <a:sym typeface="Open Sans"/>
                  </a:rPr>
                  <a:t>Natural gas power plant</a:t>
                </a:r>
                <a:endParaRPr/>
              </a:p>
            </p:txBody>
          </p:sp>
          <p:pic>
            <p:nvPicPr>
              <p:cNvPr id="513" name="Google Shape;513;p15"/>
              <p:cNvPicPr preferRelativeResize="0"/>
              <p:nvPr/>
            </p:nvPicPr>
            <p:blipFill rotWithShape="1">
              <a:blip r:embed="rId4">
                <a:alphaModFix/>
              </a:blip>
              <a:srcRect b="0" l="0" r="0" t="0"/>
              <a:stretch/>
            </p:blipFill>
            <p:spPr>
              <a:xfrm>
                <a:off x="290766" y="4838979"/>
                <a:ext cx="2743200" cy="1333196"/>
              </a:xfrm>
              <a:prstGeom prst="rect">
                <a:avLst/>
              </a:prstGeom>
              <a:noFill/>
              <a:ln>
                <a:noFill/>
              </a:ln>
            </p:spPr>
          </p:pic>
        </p:grpSp>
        <p:pic>
          <p:nvPicPr>
            <p:cNvPr descr="A picture containing blue, ocean floor&#10;&#10;Description automatically generated" id="514" name="Google Shape;514;p15"/>
            <p:cNvPicPr preferRelativeResize="0"/>
            <p:nvPr/>
          </p:nvPicPr>
          <p:blipFill rotWithShape="1">
            <a:blip r:embed="rId5">
              <a:alphaModFix/>
            </a:blip>
            <a:srcRect b="0" l="0" r="0" t="0"/>
            <a:stretch/>
          </p:blipFill>
          <p:spPr>
            <a:xfrm>
              <a:off x="5102222" y="2925778"/>
              <a:ext cx="2743200" cy="1827060"/>
            </a:xfrm>
            <a:prstGeom prst="rect">
              <a:avLst/>
            </a:prstGeom>
            <a:noFill/>
            <a:ln>
              <a:noFill/>
            </a:ln>
          </p:spPr>
        </p:pic>
        <p:pic>
          <p:nvPicPr>
            <p:cNvPr id="515" name="Google Shape;515;p15"/>
            <p:cNvPicPr preferRelativeResize="0"/>
            <p:nvPr/>
          </p:nvPicPr>
          <p:blipFill rotWithShape="1">
            <a:blip r:embed="rId6">
              <a:alphaModFix/>
            </a:blip>
            <a:srcRect b="0" l="0" r="51781" t="0"/>
            <a:stretch/>
          </p:blipFill>
          <p:spPr>
            <a:xfrm>
              <a:off x="4524088" y="3315248"/>
              <a:ext cx="1122403" cy="1138309"/>
            </a:xfrm>
            <a:prstGeom prst="rect">
              <a:avLst/>
            </a:prstGeom>
            <a:noFill/>
            <a:ln>
              <a:noFill/>
            </a:ln>
          </p:spPr>
        </p:pic>
      </p:grpSp>
      <p:sp>
        <p:nvSpPr>
          <p:cNvPr id="516" name="Google Shape;516;p15"/>
          <p:cNvSpPr txBox="1"/>
          <p:nvPr>
            <p:ph idx="4" type="body"/>
          </p:nvPr>
        </p:nvSpPr>
        <p:spPr>
          <a:xfrm>
            <a:off x="663574" y="6007019"/>
            <a:ext cx="5807680" cy="38649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000"/>
              <a:buFont typeface="Open Sans"/>
              <a:buNone/>
            </a:pPr>
            <a:r>
              <a:rPr b="1" lang="en-GB"/>
              <a:t>Picture source</a:t>
            </a:r>
            <a:r>
              <a:rPr lang="en-GB"/>
              <a:t>: Public Domain,  </a:t>
            </a:r>
            <a:r>
              <a:rPr lang="en-GB" u="sng">
                <a:solidFill>
                  <a:schemeClr val="hlink"/>
                </a:solidFill>
                <a:hlinkClick r:id="rId7"/>
              </a:rPr>
              <a:t>photo</a:t>
            </a:r>
            <a:r>
              <a:rPr lang="en-GB"/>
              <a:t>, licensed under </a:t>
            </a:r>
            <a:r>
              <a:rPr lang="en-GB" u="sng">
                <a:solidFill>
                  <a:schemeClr val="hlink"/>
                </a:solidFill>
                <a:hlinkClick r:id="rId8"/>
              </a:rPr>
              <a:t>CC BY</a:t>
            </a:r>
            <a:r>
              <a:rPr lang="en-GB"/>
              <a:t>; Picture source: TBoard,  </a:t>
            </a:r>
            <a:r>
              <a:rPr lang="en-GB" u="sng">
                <a:solidFill>
                  <a:schemeClr val="hlink"/>
                </a:solidFill>
                <a:hlinkClick r:id="rId9"/>
              </a:rPr>
              <a:t>photo</a:t>
            </a:r>
            <a:r>
              <a:rPr lang="en-GB"/>
              <a:t>, licensed under </a:t>
            </a:r>
            <a:r>
              <a:rPr lang="en-GB" u="sng">
                <a:solidFill>
                  <a:schemeClr val="hlink"/>
                </a:solidFill>
                <a:hlinkClick r:id="rId10"/>
              </a:rPr>
              <a:t>CC BY</a:t>
            </a:r>
            <a:r>
              <a:rPr lang="en-GB"/>
              <a:t>; Picture source: Hrvoje_Photography,  </a:t>
            </a:r>
            <a:r>
              <a:rPr lang="en-GB" u="sng">
                <a:solidFill>
                  <a:schemeClr val="hlink"/>
                </a:solidFill>
                <a:hlinkClick r:id="rId11"/>
              </a:rPr>
              <a:t>photo</a:t>
            </a:r>
            <a:r>
              <a:rPr lang="en-GB"/>
              <a:t>, licensed under </a:t>
            </a:r>
            <a:r>
              <a:rPr lang="en-GB" u="sng">
                <a:solidFill>
                  <a:schemeClr val="hlink"/>
                </a:solidFill>
                <a:hlinkClick r:id="rId12"/>
              </a:rPr>
              <a:t>Unsplash</a:t>
            </a:r>
            <a:endParaRPr/>
          </a:p>
        </p:txBody>
      </p:sp>
      <p:graphicFrame>
        <p:nvGraphicFramePr>
          <p:cNvPr id="517" name="Google Shape;517;p15"/>
          <p:cNvGraphicFramePr/>
          <p:nvPr/>
        </p:nvGraphicFramePr>
        <p:xfrm>
          <a:off x="6030756" y="3121274"/>
          <a:ext cx="3000000" cy="3000000"/>
        </p:xfrm>
        <a:graphic>
          <a:graphicData uri="http://schemas.openxmlformats.org/drawingml/2006/table">
            <a:tbl>
              <a:tblPr bandRow="1" firstRow="1">
                <a:noFill/>
                <a:tableStyleId>{19E333D3-8141-4D8E-9F34-FAB56FCED234}</a:tableStyleId>
              </a:tblPr>
              <a:tblGrid>
                <a:gridCol w="976100"/>
                <a:gridCol w="1137675"/>
                <a:gridCol w="1020725"/>
                <a:gridCol w="1212100"/>
                <a:gridCol w="1158950"/>
              </a:tblGrid>
              <a:tr h="1212775">
                <a:tc>
                  <a:txBody>
                    <a:bodyPr/>
                    <a:lstStyle/>
                    <a:p>
                      <a:pPr indent="0" lvl="0" marL="0" marR="0" rtl="0" algn="ctr">
                        <a:spcBef>
                          <a:spcPts val="0"/>
                        </a:spcBef>
                        <a:spcAft>
                          <a:spcPts val="0"/>
                        </a:spcAft>
                        <a:buNone/>
                      </a:pPr>
                      <a:r>
                        <a:rPr b="0" lang="en-GB" sz="1400">
                          <a:latin typeface="Open Sans"/>
                          <a:ea typeface="Open Sans"/>
                          <a:cs typeface="Open Sans"/>
                          <a:sym typeface="Open Sans"/>
                        </a:rPr>
                        <a:t>Power plant</a:t>
                      </a:r>
                      <a:r>
                        <a:rPr b="0" lang="en-GB" sz="1400">
                          <a:latin typeface="Open Sans"/>
                          <a:ea typeface="Open Sans"/>
                          <a:cs typeface="Open Sans"/>
                          <a:sym typeface="Open Sans"/>
                        </a:rPr>
                        <a:t> options</a:t>
                      </a:r>
                      <a:endParaRPr b="0" sz="1400">
                        <a:latin typeface="Open Sans"/>
                        <a:ea typeface="Open Sans"/>
                        <a:cs typeface="Open Sans"/>
                        <a:sym typeface="Open Sans"/>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400"/>
                        <a:buFont typeface="Open Sans"/>
                        <a:buNone/>
                      </a:pPr>
                      <a:r>
                        <a:rPr b="0" lang="en-GB" sz="1400">
                          <a:latin typeface="Open Sans"/>
                          <a:ea typeface="Open Sans"/>
                          <a:cs typeface="Open Sans"/>
                          <a:sym typeface="Open Sans"/>
                        </a:rPr>
                        <a:t>Yearly fuel</a:t>
                      </a:r>
                      <a:r>
                        <a:rPr b="0" lang="en-GB" sz="1400">
                          <a:latin typeface="Open Sans"/>
                          <a:ea typeface="Open Sans"/>
                          <a:cs typeface="Open Sans"/>
                          <a:sym typeface="Open Sans"/>
                        </a:rPr>
                        <a:t> Availability </a:t>
                      </a:r>
                      <a:endParaRPr/>
                    </a:p>
                    <a:p>
                      <a:pPr indent="0" lvl="0" marL="0" marR="0" rtl="0" algn="ctr">
                        <a:lnSpc>
                          <a:spcPct val="100000"/>
                        </a:lnSpc>
                        <a:spcBef>
                          <a:spcPts val="0"/>
                        </a:spcBef>
                        <a:spcAft>
                          <a:spcPts val="0"/>
                        </a:spcAft>
                        <a:buClr>
                          <a:schemeClr val="dk1"/>
                        </a:buClr>
                        <a:buSzPts val="1400"/>
                        <a:buFont typeface="Open Sans"/>
                        <a:buNone/>
                      </a:pPr>
                      <a:r>
                        <a:rPr b="0" lang="en-GB" sz="1400">
                          <a:latin typeface="Open Sans"/>
                          <a:ea typeface="Open Sans"/>
                          <a:cs typeface="Open Sans"/>
                          <a:sym typeface="Open Sans"/>
                        </a:rPr>
                        <a:t>(PJ)</a:t>
                      </a:r>
                      <a:endParaRPr b="0" sz="1400">
                        <a:latin typeface="Open Sans"/>
                        <a:ea typeface="Open Sans"/>
                        <a:cs typeface="Open Sans"/>
                        <a:sym typeface="Open Sans"/>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400"/>
                        <a:buFont typeface="Open Sans"/>
                        <a:buNone/>
                      </a:pPr>
                      <a:r>
                        <a:rPr b="0" lang="en-GB" sz="1400">
                          <a:latin typeface="Open Sans"/>
                          <a:ea typeface="Open Sans"/>
                          <a:cs typeface="Open Sans"/>
                          <a:sym typeface="Open Sans"/>
                        </a:rPr>
                        <a:t>Variable cost (USD/PJ)</a:t>
                      </a:r>
                      <a:endParaRPr b="0" sz="1400">
                        <a:latin typeface="Open Sans"/>
                        <a:ea typeface="Open Sans"/>
                        <a:cs typeface="Open Sans"/>
                        <a:sym typeface="Open Sans"/>
                      </a:endParaRPr>
                    </a:p>
                    <a:p>
                      <a:pPr indent="0" lvl="0" marL="0" marR="0" rtl="0" algn="ctr">
                        <a:spcBef>
                          <a:spcPts val="0"/>
                        </a:spcBef>
                        <a:spcAft>
                          <a:spcPts val="0"/>
                        </a:spcAft>
                        <a:buNone/>
                      </a:pPr>
                      <a:r>
                        <a:t/>
                      </a:r>
                      <a:endParaRPr sz="1400">
                        <a:latin typeface="Open Sans"/>
                        <a:ea typeface="Open Sans"/>
                        <a:cs typeface="Open Sans"/>
                        <a:sym typeface="Open Sans"/>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400"/>
                        <a:buFont typeface="Open Sans"/>
                        <a:buNone/>
                      </a:pPr>
                      <a:r>
                        <a:rPr b="0" lang="en-GB" sz="1400">
                          <a:latin typeface="Open Sans"/>
                          <a:ea typeface="Open Sans"/>
                          <a:cs typeface="Open Sans"/>
                          <a:sym typeface="Open Sans"/>
                        </a:rPr>
                        <a:t>Fuel use</a:t>
                      </a:r>
                      <a:endParaRPr/>
                    </a:p>
                    <a:p>
                      <a:pPr indent="0" lvl="0" marL="0" marR="0" rtl="0" algn="ctr">
                        <a:lnSpc>
                          <a:spcPct val="100000"/>
                        </a:lnSpc>
                        <a:spcBef>
                          <a:spcPts val="0"/>
                        </a:spcBef>
                        <a:spcAft>
                          <a:spcPts val="0"/>
                        </a:spcAft>
                        <a:buClr>
                          <a:schemeClr val="dk1"/>
                        </a:buClr>
                        <a:buSzPts val="1400"/>
                        <a:buFont typeface="Open Sans"/>
                        <a:buNone/>
                      </a:pPr>
                      <a:r>
                        <a:rPr b="0" lang="en-GB" sz="1400">
                          <a:latin typeface="Open Sans"/>
                          <a:ea typeface="Open Sans"/>
                          <a:cs typeface="Open Sans"/>
                          <a:sym typeface="Open Sans"/>
                        </a:rPr>
                        <a:t>(PJ of fuel/PJ electricity)</a:t>
                      </a:r>
                      <a:endParaRPr b="0" sz="1400">
                        <a:latin typeface="Open Sans"/>
                        <a:ea typeface="Open Sans"/>
                        <a:cs typeface="Open Sans"/>
                        <a:sym typeface="Open Sans"/>
                      </a:endParaRPr>
                    </a:p>
                    <a:p>
                      <a:pPr indent="0" lvl="0" marL="0" marR="0" rtl="0" algn="ctr">
                        <a:spcBef>
                          <a:spcPts val="0"/>
                        </a:spcBef>
                        <a:spcAft>
                          <a:spcPts val="0"/>
                        </a:spcAft>
                        <a:buNone/>
                      </a:pPr>
                      <a:r>
                        <a:t/>
                      </a:r>
                      <a:endParaRPr sz="1400">
                        <a:latin typeface="Open Sans"/>
                        <a:ea typeface="Open Sans"/>
                        <a:cs typeface="Open Sans"/>
                        <a:sym typeface="Open Sans"/>
                      </a:endParaRPr>
                    </a:p>
                  </a:txBody>
                  <a:tcPr marT="45725" marB="45725" marR="91450" marL="91450"/>
                </a:tc>
                <a:tc>
                  <a:txBody>
                    <a:bodyPr/>
                    <a:lstStyle/>
                    <a:p>
                      <a:pPr indent="0" lvl="0" marL="0" marR="0" rtl="0" algn="ctr">
                        <a:spcBef>
                          <a:spcPts val="0"/>
                        </a:spcBef>
                        <a:spcAft>
                          <a:spcPts val="0"/>
                        </a:spcAft>
                        <a:buNone/>
                      </a:pPr>
                      <a:r>
                        <a:rPr b="0" lang="en-GB" sz="1400">
                          <a:solidFill>
                            <a:schemeClr val="dk1"/>
                          </a:solidFill>
                          <a:latin typeface="Open Sans"/>
                          <a:ea typeface="Open Sans"/>
                          <a:cs typeface="Open Sans"/>
                          <a:sym typeface="Open Sans"/>
                        </a:rPr>
                        <a:t>Electricity generation</a:t>
                      </a:r>
                      <a:endParaRPr/>
                    </a:p>
                    <a:p>
                      <a:pPr indent="0" lvl="0" marL="0" marR="0" rtl="0" algn="ctr">
                        <a:spcBef>
                          <a:spcPts val="0"/>
                        </a:spcBef>
                        <a:spcAft>
                          <a:spcPts val="0"/>
                        </a:spcAft>
                        <a:buNone/>
                      </a:pPr>
                      <a:r>
                        <a:rPr b="0" lang="en-GB" sz="1400">
                          <a:solidFill>
                            <a:schemeClr val="dk1"/>
                          </a:solidFill>
                          <a:latin typeface="Open Sans"/>
                          <a:ea typeface="Open Sans"/>
                          <a:cs typeface="Open Sans"/>
                          <a:sym typeface="Open Sans"/>
                        </a:rPr>
                        <a:t>variables</a:t>
                      </a:r>
                      <a:endParaRPr/>
                    </a:p>
                    <a:p>
                      <a:pPr indent="0" lvl="0" marL="0" marR="0" rtl="0" algn="ctr">
                        <a:spcBef>
                          <a:spcPts val="0"/>
                        </a:spcBef>
                        <a:spcAft>
                          <a:spcPts val="0"/>
                        </a:spcAft>
                        <a:buNone/>
                      </a:pPr>
                      <a:r>
                        <a:rPr b="0" lang="en-GB" sz="1400">
                          <a:solidFill>
                            <a:schemeClr val="dk1"/>
                          </a:solidFill>
                          <a:latin typeface="Open Sans"/>
                          <a:ea typeface="Open Sans"/>
                          <a:cs typeface="Open Sans"/>
                          <a:sym typeface="Open Sans"/>
                        </a:rPr>
                        <a:t>(PJ)</a:t>
                      </a:r>
                      <a:endParaRPr/>
                    </a:p>
                  </a:txBody>
                  <a:tcPr marT="45725" marB="45725" marR="91450" marL="91450"/>
                </a:tc>
              </a:tr>
              <a:tr h="526300">
                <a:tc>
                  <a:txBody>
                    <a:bodyPr/>
                    <a:lstStyle/>
                    <a:p>
                      <a:pPr indent="0" lvl="0" marL="0" marR="0" rtl="0" algn="ctr">
                        <a:spcBef>
                          <a:spcPts val="0"/>
                        </a:spcBef>
                        <a:spcAft>
                          <a:spcPts val="0"/>
                        </a:spcAft>
                        <a:buNone/>
                      </a:pPr>
                      <a:r>
                        <a:rPr b="0" lang="en-GB" sz="1400">
                          <a:solidFill>
                            <a:schemeClr val="dk1"/>
                          </a:solidFill>
                          <a:latin typeface="Open Sans"/>
                          <a:ea typeface="Open Sans"/>
                          <a:cs typeface="Open Sans"/>
                          <a:sym typeface="Open Sans"/>
                        </a:rPr>
                        <a:t>Coal</a:t>
                      </a:r>
                      <a:endParaRPr/>
                    </a:p>
                  </a:txBody>
                  <a:tcPr marT="45725" marB="45725" marR="91450" marL="91450"/>
                </a:tc>
                <a:tc>
                  <a:txBody>
                    <a:bodyPr/>
                    <a:lstStyle/>
                    <a:p>
                      <a:pPr indent="0" lvl="0" marL="0" marR="0" rtl="0" algn="ctr">
                        <a:spcBef>
                          <a:spcPts val="0"/>
                        </a:spcBef>
                        <a:spcAft>
                          <a:spcPts val="0"/>
                        </a:spcAft>
                        <a:buNone/>
                      </a:pPr>
                      <a:r>
                        <a:rPr b="0" lang="en-GB" sz="1400">
                          <a:solidFill>
                            <a:schemeClr val="dk1"/>
                          </a:solidFill>
                          <a:latin typeface="Open Sans"/>
                          <a:ea typeface="Open Sans"/>
                          <a:cs typeface="Open Sans"/>
                          <a:sym typeface="Open Sans"/>
                        </a:rPr>
                        <a:t>600</a:t>
                      </a:r>
                      <a:endParaRPr/>
                    </a:p>
                  </a:txBody>
                  <a:tcPr marT="45725" marB="45725" marR="91450" marL="91450"/>
                </a:tc>
                <a:tc>
                  <a:txBody>
                    <a:bodyPr/>
                    <a:lstStyle/>
                    <a:p>
                      <a:pPr indent="0" lvl="0" marL="0" marR="0" rtl="0" algn="ctr">
                        <a:spcBef>
                          <a:spcPts val="0"/>
                        </a:spcBef>
                        <a:spcAft>
                          <a:spcPts val="0"/>
                        </a:spcAft>
                        <a:buNone/>
                      </a:pPr>
                      <a:r>
                        <a:rPr b="0" lang="en-GB" sz="1400">
                          <a:solidFill>
                            <a:schemeClr val="dk1"/>
                          </a:solidFill>
                          <a:latin typeface="Open Sans"/>
                          <a:ea typeface="Open Sans"/>
                          <a:cs typeface="Open Sans"/>
                          <a:sym typeface="Open Sans"/>
                        </a:rPr>
                        <a:t>350</a:t>
                      </a:r>
                      <a:endParaRPr/>
                    </a:p>
                    <a:p>
                      <a:pPr indent="0" lvl="0" marL="0" marR="0" rtl="0" algn="ctr">
                        <a:spcBef>
                          <a:spcPts val="0"/>
                        </a:spcBef>
                        <a:spcAft>
                          <a:spcPts val="0"/>
                        </a:spcAft>
                        <a:buNone/>
                      </a:pPr>
                      <a:r>
                        <a:t/>
                      </a:r>
                      <a:endParaRPr b="0" sz="1400">
                        <a:solidFill>
                          <a:schemeClr val="dk1"/>
                        </a:solidFill>
                        <a:latin typeface="Open Sans"/>
                        <a:ea typeface="Open Sans"/>
                        <a:cs typeface="Open Sans"/>
                        <a:sym typeface="Open Sans"/>
                      </a:endParaRPr>
                    </a:p>
                  </a:txBody>
                  <a:tcPr marT="45725" marB="45725" marR="91450" marL="91450"/>
                </a:tc>
                <a:tc>
                  <a:txBody>
                    <a:bodyPr/>
                    <a:lstStyle/>
                    <a:p>
                      <a:pPr indent="0" lvl="0" marL="0" marR="0" rtl="0" algn="ctr">
                        <a:spcBef>
                          <a:spcPts val="0"/>
                        </a:spcBef>
                        <a:spcAft>
                          <a:spcPts val="0"/>
                        </a:spcAft>
                        <a:buNone/>
                      </a:pPr>
                      <a:r>
                        <a:rPr b="0" lang="en-GB" sz="1400">
                          <a:solidFill>
                            <a:schemeClr val="dk1"/>
                          </a:solidFill>
                          <a:latin typeface="Open Sans"/>
                          <a:ea typeface="Open Sans"/>
                          <a:cs typeface="Open Sans"/>
                          <a:sym typeface="Open Sans"/>
                        </a:rPr>
                        <a:t>3</a:t>
                      </a:r>
                      <a:endParaRPr/>
                    </a:p>
                  </a:txBody>
                  <a:tcPr marT="45725" marB="45725" marR="91450" marL="91450"/>
                </a:tc>
                <a:tc>
                  <a:txBody>
                    <a:bodyPr/>
                    <a:lstStyle/>
                    <a:p>
                      <a:pPr indent="0" lvl="0" marL="0" marR="0" rtl="0" algn="ctr">
                        <a:spcBef>
                          <a:spcPts val="0"/>
                        </a:spcBef>
                        <a:spcAft>
                          <a:spcPts val="0"/>
                        </a:spcAft>
                        <a:buNone/>
                      </a:pPr>
                      <a:r>
                        <a:rPr lang="en-GB" sz="1400">
                          <a:latin typeface="Open Sans"/>
                          <a:ea typeface="Open Sans"/>
                          <a:cs typeface="Open Sans"/>
                          <a:sym typeface="Open Sans"/>
                        </a:rPr>
                        <a:t>X</a:t>
                      </a:r>
                      <a:r>
                        <a:rPr baseline="-25000" lang="en-GB" sz="1400">
                          <a:latin typeface="Open Sans"/>
                          <a:ea typeface="Open Sans"/>
                          <a:cs typeface="Open Sans"/>
                          <a:sym typeface="Open Sans"/>
                        </a:rPr>
                        <a:t>CL </a:t>
                      </a:r>
                      <a:endParaRPr b="0" sz="1400">
                        <a:solidFill>
                          <a:schemeClr val="dk1"/>
                        </a:solidFill>
                        <a:latin typeface="Open Sans"/>
                        <a:ea typeface="Open Sans"/>
                        <a:cs typeface="Open Sans"/>
                        <a:sym typeface="Open Sans"/>
                      </a:endParaRPr>
                    </a:p>
                  </a:txBody>
                  <a:tcPr marT="45725" marB="45725" marR="91450" marL="91450"/>
                </a:tc>
              </a:tr>
              <a:tr h="297475">
                <a:tc>
                  <a:txBody>
                    <a:bodyPr/>
                    <a:lstStyle/>
                    <a:p>
                      <a:pPr indent="0" lvl="0" marL="0" marR="0" rtl="0" algn="ctr">
                        <a:spcBef>
                          <a:spcPts val="0"/>
                        </a:spcBef>
                        <a:spcAft>
                          <a:spcPts val="0"/>
                        </a:spcAft>
                        <a:buNone/>
                      </a:pPr>
                      <a:r>
                        <a:rPr b="0" lang="en-GB" sz="1400">
                          <a:solidFill>
                            <a:schemeClr val="dk1"/>
                          </a:solidFill>
                          <a:latin typeface="Open Sans"/>
                          <a:ea typeface="Open Sans"/>
                          <a:cs typeface="Open Sans"/>
                          <a:sym typeface="Open Sans"/>
                        </a:rPr>
                        <a:t>Natural gas</a:t>
                      </a:r>
                      <a:endParaRPr/>
                    </a:p>
                  </a:txBody>
                  <a:tcPr marT="45725" marB="45725" marR="91450" marL="91450"/>
                </a:tc>
                <a:tc>
                  <a:txBody>
                    <a:bodyPr/>
                    <a:lstStyle/>
                    <a:p>
                      <a:pPr indent="0" lvl="0" marL="0" marR="0" rtl="0" algn="ctr">
                        <a:spcBef>
                          <a:spcPts val="0"/>
                        </a:spcBef>
                        <a:spcAft>
                          <a:spcPts val="0"/>
                        </a:spcAft>
                        <a:buNone/>
                      </a:pPr>
                      <a:r>
                        <a:rPr b="0" lang="en-GB" sz="1400">
                          <a:solidFill>
                            <a:schemeClr val="dk1"/>
                          </a:solidFill>
                          <a:latin typeface="Open Sans"/>
                          <a:ea typeface="Open Sans"/>
                          <a:cs typeface="Open Sans"/>
                          <a:sym typeface="Open Sans"/>
                        </a:rPr>
                        <a:t>300</a:t>
                      </a:r>
                      <a:endParaRPr/>
                    </a:p>
                  </a:txBody>
                  <a:tcPr marT="45725" marB="45725" marR="91450" marL="91450"/>
                </a:tc>
                <a:tc>
                  <a:txBody>
                    <a:bodyPr/>
                    <a:lstStyle/>
                    <a:p>
                      <a:pPr indent="0" lvl="0" marL="0" marR="0" rtl="0" algn="ctr">
                        <a:spcBef>
                          <a:spcPts val="0"/>
                        </a:spcBef>
                        <a:spcAft>
                          <a:spcPts val="0"/>
                        </a:spcAft>
                        <a:buNone/>
                      </a:pPr>
                      <a:r>
                        <a:rPr b="0" lang="en-GB" sz="1400">
                          <a:solidFill>
                            <a:schemeClr val="dk1"/>
                          </a:solidFill>
                          <a:latin typeface="Open Sans"/>
                          <a:ea typeface="Open Sans"/>
                          <a:cs typeface="Open Sans"/>
                          <a:sym typeface="Open Sans"/>
                        </a:rPr>
                        <a:t>300</a:t>
                      </a:r>
                      <a:endParaRPr/>
                    </a:p>
                  </a:txBody>
                  <a:tcPr marT="45725" marB="45725" marR="91450" marL="91450"/>
                </a:tc>
                <a:tc>
                  <a:txBody>
                    <a:bodyPr/>
                    <a:lstStyle/>
                    <a:p>
                      <a:pPr indent="0" lvl="0" marL="0" marR="0" rtl="0" algn="ctr">
                        <a:spcBef>
                          <a:spcPts val="0"/>
                        </a:spcBef>
                        <a:spcAft>
                          <a:spcPts val="0"/>
                        </a:spcAft>
                        <a:buNone/>
                      </a:pPr>
                      <a:r>
                        <a:rPr b="0" lang="en-GB" sz="1400">
                          <a:solidFill>
                            <a:schemeClr val="dk1"/>
                          </a:solidFill>
                          <a:latin typeface="Open Sans"/>
                          <a:ea typeface="Open Sans"/>
                          <a:cs typeface="Open Sans"/>
                          <a:sym typeface="Open Sans"/>
                        </a:rPr>
                        <a:t>2</a:t>
                      </a:r>
                      <a:endParaRPr/>
                    </a:p>
                  </a:txBody>
                  <a:tcPr marT="45725" marB="45725" marR="91450" marL="91450"/>
                </a:tc>
                <a:tc>
                  <a:txBody>
                    <a:bodyPr/>
                    <a:lstStyle/>
                    <a:p>
                      <a:pPr indent="0" lvl="0" marL="0" marR="0" rtl="0" algn="ctr">
                        <a:spcBef>
                          <a:spcPts val="0"/>
                        </a:spcBef>
                        <a:spcAft>
                          <a:spcPts val="0"/>
                        </a:spcAft>
                        <a:buNone/>
                      </a:pPr>
                      <a:r>
                        <a:rPr lang="en-GB" sz="1400">
                          <a:latin typeface="Open Sans"/>
                          <a:ea typeface="Open Sans"/>
                          <a:cs typeface="Open Sans"/>
                          <a:sym typeface="Open Sans"/>
                        </a:rPr>
                        <a:t>X</a:t>
                      </a:r>
                      <a:r>
                        <a:rPr baseline="-25000" lang="en-GB" sz="1400">
                          <a:latin typeface="Open Sans"/>
                          <a:ea typeface="Open Sans"/>
                          <a:cs typeface="Open Sans"/>
                          <a:sym typeface="Open Sans"/>
                        </a:rPr>
                        <a:t>GS</a:t>
                      </a:r>
                      <a:endParaRPr b="0" sz="1400">
                        <a:solidFill>
                          <a:schemeClr val="dk1"/>
                        </a:solidFill>
                        <a:latin typeface="Open Sans"/>
                        <a:ea typeface="Open Sans"/>
                        <a:cs typeface="Open Sans"/>
                        <a:sym typeface="Open Sans"/>
                      </a:endParaRPr>
                    </a:p>
                  </a:txBody>
                  <a:tcPr marT="45725" marB="45725" marR="91450" marL="91450"/>
                </a:tc>
              </a:tr>
            </a:tbl>
          </a:graphicData>
        </a:graphic>
      </p:graphicFrame>
      <p:sp>
        <p:nvSpPr>
          <p:cNvPr id="518" name="Google Shape;518;p15"/>
          <p:cNvSpPr/>
          <p:nvPr/>
        </p:nvSpPr>
        <p:spPr>
          <a:xfrm>
            <a:off x="8305776" y="1313899"/>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4_Slide15.mp3" id="519" name="Google Shape;519;p15"/>
          <p:cNvPicPr preferRelativeResize="0"/>
          <p:nvPr/>
        </p:nvPicPr>
        <p:blipFill rotWithShape="1">
          <a:blip r:embed="rId13">
            <a:alphaModFix/>
          </a:blip>
          <a:srcRect b="0" l="0" r="0" t="0"/>
          <a:stretch/>
        </p:blipFill>
        <p:spPr>
          <a:xfrm>
            <a:off x="8377141" y="1385264"/>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9"/>
                                        </p:tgtEl>
                                        <p:attrNameLst>
                                          <p:attrName>style.visibility</p:attrName>
                                        </p:attrNameLst>
                                      </p:cBhvr>
                                      <p:to>
                                        <p:strVal val="visible"/>
                                      </p:to>
                                    </p:set>
                                    <p:animEffect filter="fade" transition="in">
                                      <p:cBhvr>
                                        <p:cTn dur="5000"/>
                                        <p:tgtEl>
                                          <p:spTgt spid="5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16"/>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4.3 Impact of cost structures</a:t>
            </a:r>
            <a:endParaRPr/>
          </a:p>
        </p:txBody>
      </p:sp>
      <p:sp>
        <p:nvSpPr>
          <p:cNvPr id="526" name="Google Shape;526;p16"/>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527" name="Google Shape;527;p16"/>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t>A simple energy system example</a:t>
            </a:r>
            <a:endParaRPr/>
          </a:p>
        </p:txBody>
      </p:sp>
      <p:sp>
        <p:nvSpPr>
          <p:cNvPr id="528" name="Google Shape;528;p16"/>
          <p:cNvSpPr txBox="1"/>
          <p:nvPr/>
        </p:nvSpPr>
        <p:spPr>
          <a:xfrm>
            <a:off x="6715588" y="5286690"/>
            <a:ext cx="4791594" cy="1010659"/>
          </a:xfrm>
          <a:prstGeom prst="rect">
            <a:avLst/>
          </a:prstGeom>
          <a:noFill/>
          <a:ln>
            <a:noFill/>
          </a:ln>
        </p:spPr>
        <p:txBody>
          <a:bodyPr anchorCtr="0" anchor="t" bIns="45700" lIns="91425" spcFirstLastPara="1" rIns="91425" wrap="square" tIns="45700">
            <a:normAutofit/>
          </a:bodyPr>
          <a:lstStyle/>
          <a:p>
            <a:pPr indent="-184150" lvl="0" marL="285750" marR="0" rtl="0" algn="l">
              <a:lnSpc>
                <a:spcPct val="90000"/>
              </a:lnSpc>
              <a:spcBef>
                <a:spcPts val="0"/>
              </a:spcBef>
              <a:spcAft>
                <a:spcPts val="0"/>
              </a:spcAft>
              <a:buClr>
                <a:schemeClr val="dk1"/>
              </a:buClr>
              <a:buSzPts val="1600"/>
              <a:buFont typeface="Arial"/>
              <a:buNone/>
            </a:pPr>
            <a:r>
              <a:t/>
            </a:r>
            <a:endParaRPr sz="1600">
              <a:solidFill>
                <a:schemeClr val="dk1"/>
              </a:solidFill>
              <a:latin typeface="Montserrat"/>
              <a:ea typeface="Montserrat"/>
              <a:cs typeface="Montserrat"/>
              <a:sym typeface="Montserrat"/>
            </a:endParaRPr>
          </a:p>
        </p:txBody>
      </p:sp>
      <p:sp>
        <p:nvSpPr>
          <p:cNvPr id="529" name="Google Shape;529;p16"/>
          <p:cNvSpPr txBox="1"/>
          <p:nvPr>
            <p:ph idx="1" type="body"/>
          </p:nvPr>
        </p:nvSpPr>
        <p:spPr>
          <a:xfrm>
            <a:off x="663880" y="2582945"/>
            <a:ext cx="10514556" cy="342193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Font typeface="Open Sans SemiBold"/>
              <a:buNone/>
            </a:pPr>
            <a:r>
              <a:rPr lang="en-GB"/>
              <a:t>Problem structure and data</a:t>
            </a:r>
            <a:endParaRPr>
              <a:solidFill>
                <a:srgbClr val="C00000"/>
              </a:solidFill>
            </a:endParaRPr>
          </a:p>
        </p:txBody>
      </p:sp>
      <p:sp>
        <p:nvSpPr>
          <p:cNvPr id="530" name="Google Shape;530;p16"/>
          <p:cNvSpPr/>
          <p:nvPr/>
        </p:nvSpPr>
        <p:spPr>
          <a:xfrm>
            <a:off x="2614423" y="3233006"/>
            <a:ext cx="6320271" cy="2862322"/>
          </a:xfrm>
          <a:prstGeom prst="rect">
            <a:avLst/>
          </a:prstGeom>
          <a:solidFill>
            <a:schemeClr val="lt1"/>
          </a:solidFill>
          <a:ln cap="flat" cmpd="sng" w="2857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Open Sans"/>
                <a:ea typeface="Open Sans"/>
                <a:cs typeface="Open Sans"/>
                <a:sym typeface="Open Sans"/>
              </a:rPr>
              <a:t>X</a:t>
            </a:r>
            <a:r>
              <a:rPr baseline="-25000" lang="en-GB" sz="1800">
                <a:solidFill>
                  <a:schemeClr val="dk1"/>
                </a:solidFill>
                <a:latin typeface="Open Sans"/>
                <a:ea typeface="Open Sans"/>
                <a:cs typeface="Open Sans"/>
                <a:sym typeface="Open Sans"/>
              </a:rPr>
              <a:t>CL</a:t>
            </a:r>
            <a:r>
              <a:rPr lang="en-GB" sz="1800">
                <a:solidFill>
                  <a:schemeClr val="dk1"/>
                </a:solidFill>
                <a:latin typeface="Open Sans"/>
                <a:ea typeface="Open Sans"/>
                <a:cs typeface="Open Sans"/>
                <a:sym typeface="Open Sans"/>
              </a:rPr>
              <a:t> = Electricity generation variable (in PJ) for coal PP</a:t>
            </a:r>
            <a:endParaRPr/>
          </a:p>
          <a:p>
            <a:pPr indent="0" lvl="0" marL="0" marR="0" rtl="0" algn="l">
              <a:spcBef>
                <a:spcPts val="0"/>
              </a:spcBef>
              <a:spcAft>
                <a:spcPts val="0"/>
              </a:spcAft>
              <a:buNone/>
            </a:pPr>
            <a:r>
              <a:rPr lang="en-GB" sz="1800">
                <a:solidFill>
                  <a:schemeClr val="dk1"/>
                </a:solidFill>
                <a:latin typeface="Open Sans"/>
                <a:ea typeface="Open Sans"/>
                <a:cs typeface="Open Sans"/>
                <a:sym typeface="Open Sans"/>
              </a:rPr>
              <a:t>X</a:t>
            </a:r>
            <a:r>
              <a:rPr baseline="-25000" lang="en-GB" sz="1800">
                <a:solidFill>
                  <a:schemeClr val="dk1"/>
                </a:solidFill>
                <a:latin typeface="Open Sans"/>
                <a:ea typeface="Open Sans"/>
                <a:cs typeface="Open Sans"/>
                <a:sym typeface="Open Sans"/>
              </a:rPr>
              <a:t>GS</a:t>
            </a:r>
            <a:r>
              <a:rPr lang="en-GB" sz="1800">
                <a:solidFill>
                  <a:schemeClr val="dk1"/>
                </a:solidFill>
                <a:latin typeface="Open Sans"/>
                <a:ea typeface="Open Sans"/>
                <a:cs typeface="Open Sans"/>
                <a:sym typeface="Open Sans"/>
              </a:rPr>
              <a:t> = Electricity generation variable (in PJ) for Gas PP </a:t>
            </a:r>
            <a:endParaRPr/>
          </a:p>
          <a:p>
            <a:pPr indent="0" lvl="0" marL="0" marR="0" rtl="0" algn="l">
              <a:spcBef>
                <a:spcPts val="0"/>
              </a:spcBef>
              <a:spcAft>
                <a:spcPts val="0"/>
              </a:spcAft>
              <a:buNone/>
            </a:pPr>
            <a:r>
              <a:t/>
            </a:r>
            <a:endParaRPr sz="1800">
              <a:solidFill>
                <a:schemeClr val="dk1"/>
              </a:solidFill>
              <a:latin typeface="Open Sans"/>
              <a:ea typeface="Open Sans"/>
              <a:cs typeface="Open Sans"/>
              <a:sym typeface="Open Sans"/>
            </a:endParaRPr>
          </a:p>
          <a:p>
            <a:pPr indent="0" lvl="0" marL="0" marR="0" rtl="0" algn="l">
              <a:spcBef>
                <a:spcPts val="0"/>
              </a:spcBef>
              <a:spcAft>
                <a:spcPts val="0"/>
              </a:spcAft>
              <a:buNone/>
            </a:pPr>
            <a:r>
              <a:rPr lang="en-GB" sz="1800">
                <a:solidFill>
                  <a:schemeClr val="dk1"/>
                </a:solidFill>
                <a:latin typeface="Open Sans"/>
                <a:ea typeface="Open Sans"/>
                <a:cs typeface="Open Sans"/>
                <a:sym typeface="Open Sans"/>
              </a:rPr>
              <a:t>Total yearly demand: 250 PJ</a:t>
            </a:r>
            <a:endParaRPr/>
          </a:p>
          <a:p>
            <a:pPr indent="0" lvl="0" marL="0" marR="0" rtl="0" algn="l">
              <a:spcBef>
                <a:spcPts val="0"/>
              </a:spcBef>
              <a:spcAft>
                <a:spcPts val="0"/>
              </a:spcAft>
              <a:buNone/>
            </a:pPr>
            <a:r>
              <a:t/>
            </a:r>
            <a:endParaRPr sz="1800">
              <a:solidFill>
                <a:schemeClr val="dk1"/>
              </a:solidFill>
              <a:latin typeface="Open Sans"/>
              <a:ea typeface="Open Sans"/>
              <a:cs typeface="Open Sans"/>
              <a:sym typeface="Open Sans"/>
            </a:endParaRPr>
          </a:p>
          <a:p>
            <a:pPr indent="0" lvl="0" marL="0" marR="0" rtl="0" algn="l">
              <a:spcBef>
                <a:spcPts val="0"/>
              </a:spcBef>
              <a:spcAft>
                <a:spcPts val="0"/>
              </a:spcAft>
              <a:buNone/>
            </a:pPr>
            <a:r>
              <a:rPr lang="en-GB" sz="1800">
                <a:solidFill>
                  <a:schemeClr val="dk1"/>
                </a:solidFill>
                <a:latin typeface="Open Sans"/>
                <a:ea typeface="Open Sans"/>
                <a:cs typeface="Open Sans"/>
                <a:sym typeface="Open Sans"/>
              </a:rPr>
              <a:t>Availability of Coal: 600 PJ/Year</a:t>
            </a:r>
            <a:endParaRPr/>
          </a:p>
          <a:p>
            <a:pPr indent="0" lvl="0" marL="0" marR="0" rtl="0" algn="l">
              <a:spcBef>
                <a:spcPts val="0"/>
              </a:spcBef>
              <a:spcAft>
                <a:spcPts val="0"/>
              </a:spcAft>
              <a:buNone/>
            </a:pPr>
            <a:r>
              <a:rPr lang="en-GB" sz="1800">
                <a:solidFill>
                  <a:schemeClr val="dk1"/>
                </a:solidFill>
                <a:latin typeface="Open Sans"/>
                <a:ea typeface="Open Sans"/>
                <a:cs typeface="Open Sans"/>
                <a:sym typeface="Open Sans"/>
              </a:rPr>
              <a:t>Availability of Gas:  300 PJ/Year</a:t>
            </a:r>
            <a:endParaRPr/>
          </a:p>
          <a:p>
            <a:pPr indent="0" lvl="0" marL="0" marR="0" rtl="0" algn="l">
              <a:spcBef>
                <a:spcPts val="0"/>
              </a:spcBef>
              <a:spcAft>
                <a:spcPts val="0"/>
              </a:spcAft>
              <a:buNone/>
            </a:pPr>
            <a:r>
              <a:t/>
            </a:r>
            <a:endParaRPr sz="1800">
              <a:solidFill>
                <a:schemeClr val="dk1"/>
              </a:solidFill>
              <a:latin typeface="Open Sans"/>
              <a:ea typeface="Open Sans"/>
              <a:cs typeface="Open Sans"/>
              <a:sym typeface="Open Sans"/>
            </a:endParaRPr>
          </a:p>
          <a:p>
            <a:pPr indent="0" lvl="0" marL="0" marR="0" rtl="0" algn="l">
              <a:spcBef>
                <a:spcPts val="0"/>
              </a:spcBef>
              <a:spcAft>
                <a:spcPts val="0"/>
              </a:spcAft>
              <a:buNone/>
            </a:pPr>
            <a:r>
              <a:rPr lang="en-GB" sz="1800">
                <a:solidFill>
                  <a:schemeClr val="dk1"/>
                </a:solidFill>
                <a:latin typeface="Open Sans"/>
                <a:ea typeface="Open Sans"/>
                <a:cs typeface="Open Sans"/>
                <a:sym typeface="Open Sans"/>
              </a:rPr>
              <a:t>Cost of using the coal power plant: 350 * XCL      </a:t>
            </a:r>
            <a:endParaRPr/>
          </a:p>
          <a:p>
            <a:pPr indent="0" lvl="0" marL="0" marR="0" rtl="0" algn="l">
              <a:spcBef>
                <a:spcPts val="0"/>
              </a:spcBef>
              <a:spcAft>
                <a:spcPts val="0"/>
              </a:spcAft>
              <a:buNone/>
            </a:pPr>
            <a:r>
              <a:rPr lang="en-GB" sz="1800">
                <a:solidFill>
                  <a:schemeClr val="dk1"/>
                </a:solidFill>
                <a:latin typeface="Open Sans"/>
                <a:ea typeface="Open Sans"/>
                <a:cs typeface="Open Sans"/>
                <a:sym typeface="Open Sans"/>
              </a:rPr>
              <a:t>Cost of using the coal power plant: 300 * XGS</a:t>
            </a:r>
            <a:endParaRPr/>
          </a:p>
        </p:txBody>
      </p:sp>
      <p:sp>
        <p:nvSpPr>
          <p:cNvPr id="531" name="Google Shape;531;p16"/>
          <p:cNvSpPr/>
          <p:nvPr/>
        </p:nvSpPr>
        <p:spPr>
          <a:xfrm>
            <a:off x="8305776" y="1313899"/>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4_Slide16.mp3" id="532" name="Google Shape;532;p16"/>
          <p:cNvPicPr preferRelativeResize="0"/>
          <p:nvPr/>
        </p:nvPicPr>
        <p:blipFill rotWithShape="1">
          <a:blip r:embed="rId3">
            <a:alphaModFix/>
          </a:blip>
          <a:srcRect b="0" l="0" r="0" t="0"/>
          <a:stretch/>
        </p:blipFill>
        <p:spPr>
          <a:xfrm>
            <a:off x="8377141" y="1381436"/>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0">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0">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0">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2"/>
                                        </p:tgtEl>
                                        <p:attrNameLst>
                                          <p:attrName>style.visibility</p:attrName>
                                        </p:attrNameLst>
                                      </p:cBhvr>
                                      <p:to>
                                        <p:strVal val="visible"/>
                                      </p:to>
                                    </p:set>
                                    <p:animEffect filter="fade" transition="in">
                                      <p:cBhvr>
                                        <p:cTn dur="5000"/>
                                        <p:tgtEl>
                                          <p:spTgt spid="5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17"/>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4.3 Impact of cost structures</a:t>
            </a:r>
            <a:endParaRPr/>
          </a:p>
        </p:txBody>
      </p:sp>
      <p:sp>
        <p:nvSpPr>
          <p:cNvPr id="539" name="Google Shape;539;p17"/>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540" name="Google Shape;540;p17"/>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t>A simple energy system example</a:t>
            </a:r>
            <a:endParaRPr/>
          </a:p>
        </p:txBody>
      </p:sp>
      <p:sp>
        <p:nvSpPr>
          <p:cNvPr id="541" name="Google Shape;541;p17"/>
          <p:cNvSpPr txBox="1"/>
          <p:nvPr/>
        </p:nvSpPr>
        <p:spPr>
          <a:xfrm>
            <a:off x="6715588" y="5286690"/>
            <a:ext cx="4791594" cy="1010659"/>
          </a:xfrm>
          <a:prstGeom prst="rect">
            <a:avLst/>
          </a:prstGeom>
          <a:noFill/>
          <a:ln>
            <a:noFill/>
          </a:ln>
        </p:spPr>
        <p:txBody>
          <a:bodyPr anchorCtr="0" anchor="t" bIns="45700" lIns="91425" spcFirstLastPara="1" rIns="91425" wrap="square" tIns="45700">
            <a:normAutofit/>
          </a:bodyPr>
          <a:lstStyle/>
          <a:p>
            <a:pPr indent="-184150" lvl="0" marL="285750" marR="0" rtl="0" algn="l">
              <a:lnSpc>
                <a:spcPct val="90000"/>
              </a:lnSpc>
              <a:spcBef>
                <a:spcPts val="0"/>
              </a:spcBef>
              <a:spcAft>
                <a:spcPts val="0"/>
              </a:spcAft>
              <a:buClr>
                <a:schemeClr val="dk1"/>
              </a:buClr>
              <a:buSzPts val="1600"/>
              <a:buFont typeface="Arial"/>
              <a:buNone/>
            </a:pPr>
            <a:r>
              <a:t/>
            </a:r>
            <a:endParaRPr sz="1600">
              <a:solidFill>
                <a:schemeClr val="dk1"/>
              </a:solidFill>
              <a:latin typeface="Montserrat"/>
              <a:ea typeface="Montserrat"/>
              <a:cs typeface="Montserrat"/>
              <a:sym typeface="Montserrat"/>
            </a:endParaRPr>
          </a:p>
        </p:txBody>
      </p:sp>
      <p:sp>
        <p:nvSpPr>
          <p:cNvPr id="542" name="Google Shape;542;p17"/>
          <p:cNvSpPr txBox="1"/>
          <p:nvPr>
            <p:ph idx="1" type="body"/>
          </p:nvPr>
        </p:nvSpPr>
        <p:spPr>
          <a:xfrm>
            <a:off x="663880" y="2582945"/>
            <a:ext cx="10514556" cy="342193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Font typeface="Open Sans SemiBold"/>
              <a:buNone/>
            </a:pPr>
            <a:r>
              <a:rPr lang="en-GB"/>
              <a:t>Mathematical formulation</a:t>
            </a:r>
            <a:endParaRPr>
              <a:solidFill>
                <a:srgbClr val="C00000"/>
              </a:solidFill>
            </a:endParaRPr>
          </a:p>
        </p:txBody>
      </p:sp>
      <p:sp>
        <p:nvSpPr>
          <p:cNvPr id="543" name="Google Shape;543;p17"/>
          <p:cNvSpPr txBox="1"/>
          <p:nvPr/>
        </p:nvSpPr>
        <p:spPr>
          <a:xfrm>
            <a:off x="3523147" y="3316967"/>
            <a:ext cx="5375135" cy="2585323"/>
          </a:xfrm>
          <a:prstGeom prst="rect">
            <a:avLst/>
          </a:prstGeom>
          <a:solidFill>
            <a:schemeClr val="lt1"/>
          </a:solidFill>
          <a:ln cap="flat" cmpd="sng" w="2857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dk1"/>
                </a:solidFill>
                <a:latin typeface="Open Sans"/>
                <a:ea typeface="Open Sans"/>
                <a:cs typeface="Open Sans"/>
                <a:sym typeface="Open Sans"/>
              </a:rPr>
              <a:t>Objective function</a:t>
            </a:r>
            <a:r>
              <a:rPr lang="en-GB" sz="1800">
                <a:solidFill>
                  <a:schemeClr val="dk1"/>
                </a:solidFill>
                <a:latin typeface="Open Sans"/>
                <a:ea typeface="Open Sans"/>
                <a:cs typeface="Open Sans"/>
                <a:sym typeface="Open Sans"/>
              </a:rPr>
              <a:t>: Minimize total electricity production cost</a:t>
            </a:r>
            <a:endParaRPr/>
          </a:p>
          <a:p>
            <a:pPr indent="0" lvl="0" marL="0" marR="0" rtl="0" algn="l">
              <a:spcBef>
                <a:spcPts val="0"/>
              </a:spcBef>
              <a:spcAft>
                <a:spcPts val="0"/>
              </a:spcAft>
              <a:buNone/>
            </a:pPr>
            <a:r>
              <a:rPr lang="en-GB" sz="1800">
                <a:solidFill>
                  <a:schemeClr val="dk1"/>
                </a:solidFill>
                <a:latin typeface="Open Sans"/>
                <a:ea typeface="Open Sans"/>
                <a:cs typeface="Open Sans"/>
                <a:sym typeface="Open Sans"/>
              </a:rPr>
              <a:t>   </a:t>
            </a:r>
            <a:endParaRPr/>
          </a:p>
          <a:p>
            <a:pPr indent="0" lvl="0" marL="0" marR="0" rtl="0" algn="l">
              <a:spcBef>
                <a:spcPts val="0"/>
              </a:spcBef>
              <a:spcAft>
                <a:spcPts val="0"/>
              </a:spcAft>
              <a:buNone/>
            </a:pPr>
            <a:r>
              <a:rPr b="1" lang="en-GB" sz="1800">
                <a:solidFill>
                  <a:schemeClr val="dk1"/>
                </a:solidFill>
                <a:latin typeface="Open Sans"/>
                <a:ea typeface="Open Sans"/>
                <a:cs typeface="Open Sans"/>
                <a:sym typeface="Open Sans"/>
              </a:rPr>
              <a:t>Minimize total cost (Z) </a:t>
            </a:r>
            <a:r>
              <a:rPr lang="en-GB" sz="1800">
                <a:solidFill>
                  <a:schemeClr val="dk1"/>
                </a:solidFill>
                <a:latin typeface="Open Sans"/>
                <a:ea typeface="Open Sans"/>
                <a:cs typeface="Open Sans"/>
                <a:sym typeface="Open Sans"/>
              </a:rPr>
              <a:t>= 350 * X</a:t>
            </a:r>
            <a:r>
              <a:rPr baseline="-25000" lang="en-GB" sz="1800">
                <a:solidFill>
                  <a:schemeClr val="dk1"/>
                </a:solidFill>
                <a:latin typeface="Open Sans"/>
                <a:ea typeface="Open Sans"/>
                <a:cs typeface="Open Sans"/>
                <a:sym typeface="Open Sans"/>
              </a:rPr>
              <a:t>CL</a:t>
            </a:r>
            <a:r>
              <a:rPr lang="en-GB" sz="1800">
                <a:solidFill>
                  <a:schemeClr val="dk1"/>
                </a:solidFill>
                <a:latin typeface="Open Sans"/>
                <a:ea typeface="Open Sans"/>
                <a:cs typeface="Open Sans"/>
                <a:sym typeface="Open Sans"/>
              </a:rPr>
              <a:t> + 300 * X</a:t>
            </a:r>
            <a:r>
              <a:rPr baseline="-25000" lang="en-GB" sz="1800">
                <a:solidFill>
                  <a:schemeClr val="dk1"/>
                </a:solidFill>
                <a:latin typeface="Open Sans"/>
                <a:ea typeface="Open Sans"/>
                <a:cs typeface="Open Sans"/>
                <a:sym typeface="Open Sans"/>
              </a:rPr>
              <a:t>GS</a:t>
            </a:r>
            <a:r>
              <a:rPr lang="en-GB" sz="1800">
                <a:solidFill>
                  <a:schemeClr val="dk1"/>
                </a:solidFill>
                <a:latin typeface="Open Sans"/>
                <a:ea typeface="Open Sans"/>
                <a:cs typeface="Open Sans"/>
                <a:sym typeface="Open Sans"/>
              </a:rPr>
              <a:t> </a:t>
            </a:r>
            <a:endParaRPr sz="1800">
              <a:solidFill>
                <a:schemeClr val="dk1"/>
              </a:solidFill>
              <a:latin typeface="Open Sans"/>
              <a:ea typeface="Open Sans"/>
              <a:cs typeface="Open Sans"/>
              <a:sym typeface="Open Sans"/>
            </a:endParaRPr>
          </a:p>
          <a:p>
            <a:pPr indent="0" lvl="0" marL="0" marR="0" rtl="0" algn="l">
              <a:spcBef>
                <a:spcPts val="0"/>
              </a:spcBef>
              <a:spcAft>
                <a:spcPts val="0"/>
              </a:spcAft>
              <a:buNone/>
            </a:pPr>
            <a:r>
              <a:t/>
            </a:r>
            <a:endParaRPr sz="1800">
              <a:solidFill>
                <a:schemeClr val="dk1"/>
              </a:solidFill>
              <a:latin typeface="Open Sans"/>
              <a:ea typeface="Open Sans"/>
              <a:cs typeface="Open Sans"/>
              <a:sym typeface="Open Sans"/>
            </a:endParaRPr>
          </a:p>
          <a:p>
            <a:pPr indent="0" lvl="0" marL="0" marR="0" rtl="0" algn="l">
              <a:spcBef>
                <a:spcPts val="0"/>
              </a:spcBef>
              <a:spcAft>
                <a:spcPts val="0"/>
              </a:spcAft>
              <a:buNone/>
            </a:pPr>
            <a:r>
              <a:rPr lang="en-GB" sz="1800">
                <a:solidFill>
                  <a:schemeClr val="dk1"/>
                </a:solidFill>
                <a:latin typeface="Open Sans"/>
                <a:ea typeface="Open Sans"/>
                <a:cs typeface="Open Sans"/>
                <a:sym typeface="Open Sans"/>
              </a:rPr>
              <a:t>Demand constraint: X</a:t>
            </a:r>
            <a:r>
              <a:rPr baseline="-25000" lang="en-GB" sz="1800">
                <a:solidFill>
                  <a:schemeClr val="dk1"/>
                </a:solidFill>
                <a:latin typeface="Open Sans"/>
                <a:ea typeface="Open Sans"/>
                <a:cs typeface="Open Sans"/>
                <a:sym typeface="Open Sans"/>
              </a:rPr>
              <a:t>CL</a:t>
            </a:r>
            <a:r>
              <a:rPr lang="en-GB" sz="1800">
                <a:solidFill>
                  <a:schemeClr val="dk1"/>
                </a:solidFill>
                <a:latin typeface="Open Sans"/>
                <a:ea typeface="Open Sans"/>
                <a:cs typeface="Open Sans"/>
                <a:sym typeface="Open Sans"/>
              </a:rPr>
              <a:t> + X</a:t>
            </a:r>
            <a:r>
              <a:rPr baseline="-25000" lang="en-GB" sz="1800">
                <a:solidFill>
                  <a:schemeClr val="dk1"/>
                </a:solidFill>
                <a:latin typeface="Open Sans"/>
                <a:ea typeface="Open Sans"/>
                <a:cs typeface="Open Sans"/>
                <a:sym typeface="Open Sans"/>
              </a:rPr>
              <a:t>GS</a:t>
            </a:r>
            <a:r>
              <a:rPr lang="en-GB" sz="1800">
                <a:solidFill>
                  <a:schemeClr val="dk1"/>
                </a:solidFill>
                <a:latin typeface="Open Sans"/>
                <a:ea typeface="Open Sans"/>
                <a:cs typeface="Open Sans"/>
                <a:sym typeface="Open Sans"/>
              </a:rPr>
              <a:t>  ≥  250</a:t>
            </a:r>
            <a:endParaRPr/>
          </a:p>
          <a:p>
            <a:pPr indent="0" lvl="0" marL="0" marR="0" rtl="0" algn="l">
              <a:spcBef>
                <a:spcPts val="0"/>
              </a:spcBef>
              <a:spcAft>
                <a:spcPts val="0"/>
              </a:spcAft>
              <a:buNone/>
            </a:pPr>
            <a:r>
              <a:rPr lang="en-GB" sz="1800">
                <a:solidFill>
                  <a:schemeClr val="dk1"/>
                </a:solidFill>
                <a:latin typeface="Open Sans"/>
                <a:ea typeface="Open Sans"/>
                <a:cs typeface="Open Sans"/>
                <a:sym typeface="Open Sans"/>
              </a:rPr>
              <a:t>Coal availability constraint:  3* X</a:t>
            </a:r>
            <a:r>
              <a:rPr baseline="-25000" lang="en-GB" sz="1800">
                <a:solidFill>
                  <a:schemeClr val="dk1"/>
                </a:solidFill>
                <a:latin typeface="Open Sans"/>
                <a:ea typeface="Open Sans"/>
                <a:cs typeface="Open Sans"/>
                <a:sym typeface="Open Sans"/>
              </a:rPr>
              <a:t>CL</a:t>
            </a:r>
            <a:r>
              <a:rPr lang="en-GB" sz="1800">
                <a:solidFill>
                  <a:schemeClr val="dk1"/>
                </a:solidFill>
                <a:latin typeface="Open Sans"/>
                <a:ea typeface="Open Sans"/>
                <a:cs typeface="Open Sans"/>
                <a:sym typeface="Open Sans"/>
              </a:rPr>
              <a:t> ≤  600</a:t>
            </a:r>
            <a:endParaRPr/>
          </a:p>
          <a:p>
            <a:pPr indent="0" lvl="0" marL="0" marR="0" rtl="0" algn="l">
              <a:spcBef>
                <a:spcPts val="0"/>
              </a:spcBef>
              <a:spcAft>
                <a:spcPts val="0"/>
              </a:spcAft>
              <a:buNone/>
            </a:pPr>
            <a:r>
              <a:rPr lang="en-GB" sz="1800">
                <a:solidFill>
                  <a:schemeClr val="dk1"/>
                </a:solidFill>
                <a:latin typeface="Open Sans"/>
                <a:ea typeface="Open Sans"/>
                <a:cs typeface="Open Sans"/>
                <a:sym typeface="Open Sans"/>
              </a:rPr>
              <a:t>Gas availability constraint:   2* X</a:t>
            </a:r>
            <a:r>
              <a:rPr baseline="-25000" lang="en-GB" sz="1800">
                <a:solidFill>
                  <a:schemeClr val="dk1"/>
                </a:solidFill>
                <a:latin typeface="Open Sans"/>
                <a:ea typeface="Open Sans"/>
                <a:cs typeface="Open Sans"/>
                <a:sym typeface="Open Sans"/>
              </a:rPr>
              <a:t>GS</a:t>
            </a:r>
            <a:r>
              <a:rPr lang="en-GB" sz="1800">
                <a:solidFill>
                  <a:schemeClr val="dk1"/>
                </a:solidFill>
                <a:latin typeface="Open Sans"/>
                <a:ea typeface="Open Sans"/>
                <a:cs typeface="Open Sans"/>
                <a:sym typeface="Open Sans"/>
              </a:rPr>
              <a:t>   ≤  300</a:t>
            </a:r>
            <a:endParaRPr/>
          </a:p>
          <a:p>
            <a:pPr indent="0" lvl="0" marL="0" marR="0" rtl="0" algn="l">
              <a:spcBef>
                <a:spcPts val="0"/>
              </a:spcBef>
              <a:spcAft>
                <a:spcPts val="0"/>
              </a:spcAft>
              <a:buNone/>
            </a:pPr>
            <a:r>
              <a:rPr lang="en-GB" sz="1800">
                <a:solidFill>
                  <a:schemeClr val="dk1"/>
                </a:solidFill>
                <a:latin typeface="Open Sans"/>
                <a:ea typeface="Open Sans"/>
                <a:cs typeface="Open Sans"/>
                <a:sym typeface="Open Sans"/>
              </a:rPr>
              <a:t>Positive production constraint: XCL ≥ 0, XGS ≥ 0</a:t>
            </a:r>
            <a:endParaRPr/>
          </a:p>
        </p:txBody>
      </p:sp>
      <p:sp>
        <p:nvSpPr>
          <p:cNvPr id="544" name="Google Shape;544;p17"/>
          <p:cNvSpPr/>
          <p:nvPr/>
        </p:nvSpPr>
        <p:spPr>
          <a:xfrm>
            <a:off x="8305776" y="1313899"/>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4_Slide17.mp3" id="545" name="Google Shape;545;p17"/>
          <p:cNvPicPr preferRelativeResize="0"/>
          <p:nvPr/>
        </p:nvPicPr>
        <p:blipFill rotWithShape="1">
          <a:blip r:embed="rId3">
            <a:alphaModFix/>
          </a:blip>
          <a:srcRect b="0" l="0" r="0" t="0"/>
          <a:stretch/>
        </p:blipFill>
        <p:spPr>
          <a:xfrm>
            <a:off x="8377141" y="1385264"/>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3">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3">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5"/>
                                        </p:tgtEl>
                                        <p:attrNameLst>
                                          <p:attrName>style.visibility</p:attrName>
                                        </p:attrNameLst>
                                      </p:cBhvr>
                                      <p:to>
                                        <p:strVal val="visible"/>
                                      </p:to>
                                    </p:set>
                                    <p:animEffect filter="fade" transition="in">
                                      <p:cBhvr>
                                        <p:cTn dur="5000"/>
                                        <p:tgtEl>
                                          <p:spTgt spid="5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18"/>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4.3 Impact of cost structures</a:t>
            </a:r>
            <a:endParaRPr/>
          </a:p>
        </p:txBody>
      </p:sp>
      <p:sp>
        <p:nvSpPr>
          <p:cNvPr id="552" name="Google Shape;552;p18"/>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553" name="Google Shape;553;p18"/>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t>A simple energy system example</a:t>
            </a:r>
            <a:endParaRPr/>
          </a:p>
        </p:txBody>
      </p:sp>
      <p:sp>
        <p:nvSpPr>
          <p:cNvPr id="554" name="Google Shape;554;p18"/>
          <p:cNvSpPr txBox="1"/>
          <p:nvPr/>
        </p:nvSpPr>
        <p:spPr>
          <a:xfrm>
            <a:off x="733551" y="3135534"/>
            <a:ext cx="5190561" cy="2585323"/>
          </a:xfrm>
          <a:prstGeom prst="rect">
            <a:avLst/>
          </a:prstGeom>
          <a:solidFill>
            <a:schemeClr val="lt1"/>
          </a:solidFill>
          <a:ln cap="flat" cmpd="sng" w="2857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Open Sans"/>
              <a:ea typeface="Open Sans"/>
              <a:cs typeface="Open Sans"/>
              <a:sym typeface="Open Sans"/>
            </a:endParaRPr>
          </a:p>
          <a:p>
            <a:pPr indent="0" lvl="0" marL="0" marR="0" rtl="0" algn="l">
              <a:spcBef>
                <a:spcPts val="0"/>
              </a:spcBef>
              <a:spcAft>
                <a:spcPts val="0"/>
              </a:spcAft>
              <a:buNone/>
            </a:pPr>
            <a:r>
              <a:rPr lang="en-GB" sz="1800">
                <a:solidFill>
                  <a:schemeClr val="dk1"/>
                </a:solidFill>
                <a:latin typeface="Roboto"/>
                <a:ea typeface="Roboto"/>
                <a:cs typeface="Roboto"/>
                <a:sym typeface="Roboto"/>
              </a:rPr>
              <a:t>X</a:t>
            </a:r>
            <a:r>
              <a:rPr baseline="-25000" lang="en-GB" sz="1800">
                <a:solidFill>
                  <a:schemeClr val="dk1"/>
                </a:solidFill>
                <a:latin typeface="Roboto"/>
                <a:ea typeface="Roboto"/>
                <a:cs typeface="Roboto"/>
                <a:sym typeface="Roboto"/>
              </a:rPr>
              <a:t>CL</a:t>
            </a:r>
            <a:r>
              <a:rPr lang="en-GB" sz="1800">
                <a:solidFill>
                  <a:schemeClr val="dk1"/>
                </a:solidFill>
                <a:latin typeface="Roboto"/>
                <a:ea typeface="Roboto"/>
                <a:cs typeface="Roboto"/>
                <a:sym typeface="Roboto"/>
              </a:rPr>
              <a:t> ≥ 0, X</a:t>
            </a:r>
            <a:r>
              <a:rPr baseline="-25000" lang="en-GB" sz="1800">
                <a:solidFill>
                  <a:schemeClr val="dk1"/>
                </a:solidFill>
                <a:latin typeface="Roboto"/>
                <a:ea typeface="Roboto"/>
                <a:cs typeface="Roboto"/>
                <a:sym typeface="Roboto"/>
              </a:rPr>
              <a:t>GS</a:t>
            </a:r>
            <a:r>
              <a:rPr lang="en-GB" sz="1800">
                <a:solidFill>
                  <a:schemeClr val="dk1"/>
                </a:solidFill>
                <a:latin typeface="Roboto"/>
                <a:ea typeface="Roboto"/>
                <a:cs typeface="Roboto"/>
                <a:sym typeface="Roboto"/>
              </a:rPr>
              <a:t> ≥ 0</a:t>
            </a:r>
            <a:endParaRPr/>
          </a:p>
          <a:p>
            <a:pPr indent="0" lvl="0" marL="0" marR="0" rtl="0" algn="l">
              <a:spcBef>
                <a:spcPts val="0"/>
              </a:spcBef>
              <a:spcAft>
                <a:spcPts val="0"/>
              </a:spcAft>
              <a:buNone/>
            </a:pPr>
            <a:r>
              <a:t/>
            </a:r>
            <a:endParaRPr sz="1800">
              <a:solidFill>
                <a:schemeClr val="dk1"/>
              </a:solidFill>
              <a:latin typeface="Roboto"/>
              <a:ea typeface="Roboto"/>
              <a:cs typeface="Roboto"/>
              <a:sym typeface="Roboto"/>
            </a:endParaRPr>
          </a:p>
          <a:p>
            <a:pPr indent="0" lvl="0" marL="0" marR="0" rtl="0" algn="l">
              <a:spcBef>
                <a:spcPts val="0"/>
              </a:spcBef>
              <a:spcAft>
                <a:spcPts val="0"/>
              </a:spcAft>
              <a:buNone/>
            </a:pPr>
            <a:r>
              <a:rPr lang="en-GB" sz="1800">
                <a:solidFill>
                  <a:schemeClr val="dk1"/>
                </a:solidFill>
                <a:latin typeface="Roboto"/>
                <a:ea typeface="Roboto"/>
                <a:cs typeface="Roboto"/>
                <a:sym typeface="Roboto"/>
              </a:rPr>
              <a:t>Demand constraint: X</a:t>
            </a:r>
            <a:r>
              <a:rPr baseline="-25000" lang="en-GB" sz="1800">
                <a:solidFill>
                  <a:schemeClr val="dk1"/>
                </a:solidFill>
                <a:latin typeface="Roboto"/>
                <a:ea typeface="Roboto"/>
                <a:cs typeface="Roboto"/>
                <a:sym typeface="Roboto"/>
              </a:rPr>
              <a:t>CL</a:t>
            </a:r>
            <a:r>
              <a:rPr lang="en-GB" sz="1800">
                <a:solidFill>
                  <a:schemeClr val="dk1"/>
                </a:solidFill>
                <a:latin typeface="Roboto"/>
                <a:ea typeface="Roboto"/>
                <a:cs typeface="Roboto"/>
                <a:sym typeface="Roboto"/>
              </a:rPr>
              <a:t> + X</a:t>
            </a:r>
            <a:r>
              <a:rPr baseline="-25000" lang="en-GB" sz="1800">
                <a:solidFill>
                  <a:schemeClr val="dk1"/>
                </a:solidFill>
                <a:latin typeface="Roboto"/>
                <a:ea typeface="Roboto"/>
                <a:cs typeface="Roboto"/>
                <a:sym typeface="Roboto"/>
              </a:rPr>
              <a:t>GS</a:t>
            </a:r>
            <a:r>
              <a:rPr lang="en-GB" sz="1800">
                <a:solidFill>
                  <a:schemeClr val="dk1"/>
                </a:solidFill>
                <a:latin typeface="Roboto"/>
                <a:ea typeface="Roboto"/>
                <a:cs typeface="Roboto"/>
                <a:sym typeface="Roboto"/>
              </a:rPr>
              <a:t>  ≥  250</a:t>
            </a:r>
            <a:endParaRPr/>
          </a:p>
          <a:p>
            <a:pPr indent="0" lvl="0" marL="0" marR="0" rtl="0" algn="l">
              <a:spcBef>
                <a:spcPts val="0"/>
              </a:spcBef>
              <a:spcAft>
                <a:spcPts val="0"/>
              </a:spcAft>
              <a:buNone/>
            </a:pPr>
            <a:r>
              <a:t/>
            </a:r>
            <a:endParaRPr sz="1800">
              <a:solidFill>
                <a:schemeClr val="dk1"/>
              </a:solidFill>
              <a:latin typeface="Roboto"/>
              <a:ea typeface="Roboto"/>
              <a:cs typeface="Roboto"/>
              <a:sym typeface="Roboto"/>
            </a:endParaRPr>
          </a:p>
          <a:p>
            <a:pPr indent="0" lvl="0" marL="0" marR="0" rtl="0" algn="l">
              <a:spcBef>
                <a:spcPts val="0"/>
              </a:spcBef>
              <a:spcAft>
                <a:spcPts val="0"/>
              </a:spcAft>
              <a:buNone/>
            </a:pPr>
            <a:r>
              <a:rPr lang="en-GB" sz="1800">
                <a:solidFill>
                  <a:schemeClr val="dk1"/>
                </a:solidFill>
                <a:latin typeface="Roboto"/>
                <a:ea typeface="Roboto"/>
                <a:cs typeface="Roboto"/>
                <a:sym typeface="Roboto"/>
              </a:rPr>
              <a:t>Gas availability constraint:   2* X</a:t>
            </a:r>
            <a:r>
              <a:rPr baseline="-25000" lang="en-GB" sz="1800">
                <a:solidFill>
                  <a:schemeClr val="dk1"/>
                </a:solidFill>
                <a:latin typeface="Roboto"/>
                <a:ea typeface="Roboto"/>
                <a:cs typeface="Roboto"/>
                <a:sym typeface="Roboto"/>
              </a:rPr>
              <a:t>GS</a:t>
            </a:r>
            <a:r>
              <a:rPr lang="en-GB" sz="1800">
                <a:solidFill>
                  <a:schemeClr val="dk1"/>
                </a:solidFill>
                <a:latin typeface="Roboto"/>
                <a:ea typeface="Roboto"/>
                <a:cs typeface="Roboto"/>
                <a:sym typeface="Roboto"/>
              </a:rPr>
              <a:t>   ≤  300</a:t>
            </a:r>
            <a:endParaRPr/>
          </a:p>
          <a:p>
            <a:pPr indent="0" lvl="0" marL="0" marR="0" rtl="0" algn="l">
              <a:spcBef>
                <a:spcPts val="0"/>
              </a:spcBef>
              <a:spcAft>
                <a:spcPts val="0"/>
              </a:spcAft>
              <a:buNone/>
            </a:pPr>
            <a:r>
              <a:t/>
            </a:r>
            <a:endParaRPr sz="1800">
              <a:solidFill>
                <a:schemeClr val="dk1"/>
              </a:solidFill>
              <a:latin typeface="Roboto"/>
              <a:ea typeface="Roboto"/>
              <a:cs typeface="Roboto"/>
              <a:sym typeface="Roboto"/>
            </a:endParaRPr>
          </a:p>
          <a:p>
            <a:pPr indent="0" lvl="0" marL="0" marR="0" rtl="0" algn="l">
              <a:spcBef>
                <a:spcPts val="0"/>
              </a:spcBef>
              <a:spcAft>
                <a:spcPts val="0"/>
              </a:spcAft>
              <a:buNone/>
            </a:pPr>
            <a:r>
              <a:rPr lang="en-GB" sz="1800">
                <a:solidFill>
                  <a:schemeClr val="dk1"/>
                </a:solidFill>
                <a:latin typeface="Roboto"/>
                <a:ea typeface="Roboto"/>
                <a:cs typeface="Roboto"/>
                <a:sym typeface="Roboto"/>
              </a:rPr>
              <a:t>Coal availability constraint:  3* X</a:t>
            </a:r>
            <a:r>
              <a:rPr baseline="-25000" lang="en-GB" sz="1800">
                <a:solidFill>
                  <a:schemeClr val="dk1"/>
                </a:solidFill>
                <a:latin typeface="Roboto"/>
                <a:ea typeface="Roboto"/>
                <a:cs typeface="Roboto"/>
                <a:sym typeface="Roboto"/>
              </a:rPr>
              <a:t>CL</a:t>
            </a:r>
            <a:r>
              <a:rPr lang="en-GB" sz="1800">
                <a:solidFill>
                  <a:schemeClr val="dk1"/>
                </a:solidFill>
                <a:latin typeface="Roboto"/>
                <a:ea typeface="Roboto"/>
                <a:cs typeface="Roboto"/>
                <a:sym typeface="Roboto"/>
              </a:rPr>
              <a:t> ≤  600</a:t>
            </a:r>
            <a:endParaRPr/>
          </a:p>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pic>
        <p:nvPicPr>
          <p:cNvPr id="555" name="Google Shape;555;p18"/>
          <p:cNvPicPr preferRelativeResize="0"/>
          <p:nvPr/>
        </p:nvPicPr>
        <p:blipFill rotWithShape="1">
          <a:blip r:embed="rId3">
            <a:alphaModFix/>
          </a:blip>
          <a:srcRect b="0" l="0" r="0" t="0"/>
          <a:stretch/>
        </p:blipFill>
        <p:spPr>
          <a:xfrm>
            <a:off x="6672743" y="2592251"/>
            <a:ext cx="4397968" cy="3671888"/>
          </a:xfrm>
          <a:prstGeom prst="rect">
            <a:avLst/>
          </a:prstGeom>
          <a:noFill/>
          <a:ln>
            <a:noFill/>
          </a:ln>
        </p:spPr>
      </p:pic>
      <p:grpSp>
        <p:nvGrpSpPr>
          <p:cNvPr id="556" name="Google Shape;556;p18"/>
          <p:cNvGrpSpPr/>
          <p:nvPr/>
        </p:nvGrpSpPr>
        <p:grpSpPr>
          <a:xfrm>
            <a:off x="1073510" y="2652947"/>
            <a:ext cx="10153430" cy="361754"/>
            <a:chOff x="1248502" y="2402875"/>
            <a:chExt cx="10153430" cy="361754"/>
          </a:xfrm>
        </p:grpSpPr>
        <p:sp>
          <p:nvSpPr>
            <p:cNvPr id="557" name="Google Shape;557;p18"/>
            <p:cNvSpPr txBox="1"/>
            <p:nvPr/>
          </p:nvSpPr>
          <p:spPr>
            <a:xfrm>
              <a:off x="1248502" y="2402875"/>
              <a:ext cx="3849364"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600">
                  <a:solidFill>
                    <a:schemeClr val="dk1"/>
                  </a:solidFill>
                  <a:latin typeface="Open Sans"/>
                  <a:ea typeface="Open Sans"/>
                  <a:cs typeface="Open Sans"/>
                  <a:sym typeface="Open Sans"/>
                </a:rPr>
                <a:t>Mathematical formulation</a:t>
              </a:r>
              <a:endParaRPr/>
            </a:p>
          </p:txBody>
        </p:sp>
        <p:sp>
          <p:nvSpPr>
            <p:cNvPr id="558" name="Google Shape;558;p18"/>
            <p:cNvSpPr txBox="1"/>
            <p:nvPr/>
          </p:nvSpPr>
          <p:spPr>
            <a:xfrm>
              <a:off x="7053860" y="2426075"/>
              <a:ext cx="4348072"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600">
                  <a:solidFill>
                    <a:schemeClr val="dk1"/>
                  </a:solidFill>
                  <a:latin typeface="Open Sans"/>
                  <a:ea typeface="Open Sans"/>
                  <a:cs typeface="Open Sans"/>
                  <a:sym typeface="Open Sans"/>
                </a:rPr>
                <a:t>Graphical representation</a:t>
              </a:r>
              <a:endParaRPr/>
            </a:p>
          </p:txBody>
        </p:sp>
      </p:grpSp>
      <p:sp>
        <p:nvSpPr>
          <p:cNvPr id="559" name="Google Shape;559;p18"/>
          <p:cNvSpPr/>
          <p:nvPr/>
        </p:nvSpPr>
        <p:spPr>
          <a:xfrm>
            <a:off x="8305776" y="1313899"/>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4_Slide18.mp3" id="560" name="Google Shape;560;p18"/>
          <p:cNvPicPr preferRelativeResize="0"/>
          <p:nvPr/>
        </p:nvPicPr>
        <p:blipFill rotWithShape="1">
          <a:blip r:embed="rId4">
            <a:alphaModFix/>
          </a:blip>
          <a:srcRect b="0" l="0" r="0" t="0"/>
          <a:stretch/>
        </p:blipFill>
        <p:spPr>
          <a:xfrm>
            <a:off x="8377141" y="1385264"/>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0"/>
                                        </p:tgtEl>
                                        <p:attrNameLst>
                                          <p:attrName>style.visibility</p:attrName>
                                        </p:attrNameLst>
                                      </p:cBhvr>
                                      <p:to>
                                        <p:strVal val="visible"/>
                                      </p:to>
                                    </p:set>
                                    <p:animEffect filter="fade" transition="in">
                                      <p:cBhvr>
                                        <p:cTn dur="5000"/>
                                        <p:tgtEl>
                                          <p:spTgt spid="5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19"/>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4.3 Impact of cost structures</a:t>
            </a:r>
            <a:endParaRPr/>
          </a:p>
        </p:txBody>
      </p:sp>
      <p:sp>
        <p:nvSpPr>
          <p:cNvPr id="567" name="Google Shape;567;p19"/>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568" name="Google Shape;568;p19"/>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t>A simple energy system example</a:t>
            </a:r>
            <a:endParaRPr/>
          </a:p>
        </p:txBody>
      </p:sp>
      <p:pic>
        <p:nvPicPr>
          <p:cNvPr id="569" name="Google Shape;569;p19"/>
          <p:cNvPicPr preferRelativeResize="0"/>
          <p:nvPr/>
        </p:nvPicPr>
        <p:blipFill rotWithShape="1">
          <a:blip r:embed="rId3">
            <a:alphaModFix/>
          </a:blip>
          <a:srcRect b="0" l="0" r="0" t="0"/>
          <a:stretch/>
        </p:blipFill>
        <p:spPr>
          <a:xfrm>
            <a:off x="6672743" y="2592251"/>
            <a:ext cx="4397968" cy="3671888"/>
          </a:xfrm>
          <a:prstGeom prst="rect">
            <a:avLst/>
          </a:prstGeom>
          <a:noFill/>
          <a:ln>
            <a:noFill/>
          </a:ln>
        </p:spPr>
      </p:pic>
      <p:grpSp>
        <p:nvGrpSpPr>
          <p:cNvPr id="570" name="Google Shape;570;p19"/>
          <p:cNvGrpSpPr/>
          <p:nvPr/>
        </p:nvGrpSpPr>
        <p:grpSpPr>
          <a:xfrm>
            <a:off x="1073510" y="2652947"/>
            <a:ext cx="10153430" cy="361754"/>
            <a:chOff x="1248502" y="2402875"/>
            <a:chExt cx="10153430" cy="361754"/>
          </a:xfrm>
        </p:grpSpPr>
        <p:sp>
          <p:nvSpPr>
            <p:cNvPr id="571" name="Google Shape;571;p19"/>
            <p:cNvSpPr txBox="1"/>
            <p:nvPr/>
          </p:nvSpPr>
          <p:spPr>
            <a:xfrm>
              <a:off x="1248502" y="2402875"/>
              <a:ext cx="3849364"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600">
                  <a:solidFill>
                    <a:schemeClr val="dk1"/>
                  </a:solidFill>
                  <a:latin typeface="Open Sans"/>
                  <a:ea typeface="Open Sans"/>
                  <a:cs typeface="Open Sans"/>
                  <a:sym typeface="Open Sans"/>
                </a:rPr>
                <a:t>Solution pool</a:t>
              </a:r>
              <a:endParaRPr/>
            </a:p>
          </p:txBody>
        </p:sp>
        <p:sp>
          <p:nvSpPr>
            <p:cNvPr id="572" name="Google Shape;572;p19"/>
            <p:cNvSpPr txBox="1"/>
            <p:nvPr/>
          </p:nvSpPr>
          <p:spPr>
            <a:xfrm>
              <a:off x="7053860" y="2426075"/>
              <a:ext cx="4348072"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600">
                  <a:solidFill>
                    <a:schemeClr val="dk1"/>
                  </a:solidFill>
                  <a:latin typeface="Open Sans"/>
                  <a:ea typeface="Open Sans"/>
                  <a:cs typeface="Open Sans"/>
                  <a:sym typeface="Open Sans"/>
                </a:rPr>
                <a:t>Graphical representation</a:t>
              </a:r>
              <a:endParaRPr/>
            </a:p>
          </p:txBody>
        </p:sp>
      </p:grpSp>
      <p:grpSp>
        <p:nvGrpSpPr>
          <p:cNvPr id="573" name="Google Shape;573;p19"/>
          <p:cNvGrpSpPr/>
          <p:nvPr/>
        </p:nvGrpSpPr>
        <p:grpSpPr>
          <a:xfrm>
            <a:off x="914700" y="2259958"/>
            <a:ext cx="4026740" cy="3130658"/>
            <a:chOff x="476853" y="2857840"/>
            <a:chExt cx="4026740" cy="3130658"/>
          </a:xfrm>
        </p:grpSpPr>
        <p:sp>
          <p:nvSpPr>
            <p:cNvPr id="574" name="Google Shape;574;p19"/>
            <p:cNvSpPr/>
            <p:nvPr/>
          </p:nvSpPr>
          <p:spPr>
            <a:xfrm rot="2613863">
              <a:off x="1505928" y="3551813"/>
              <a:ext cx="2531376" cy="1294845"/>
            </a:xfrm>
            <a:prstGeom prst="triangle">
              <a:avLst>
                <a:gd fmla="val 53194" name="adj"/>
              </a:avLst>
            </a:prstGeom>
            <a:solidFill>
              <a:srgbClr val="FF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9F0DF"/>
                </a:solidFill>
                <a:latin typeface="Arial"/>
                <a:ea typeface="Arial"/>
                <a:cs typeface="Arial"/>
                <a:sym typeface="Arial"/>
              </a:endParaRPr>
            </a:p>
          </p:txBody>
        </p:sp>
        <p:sp>
          <p:nvSpPr>
            <p:cNvPr id="575" name="Google Shape;575;p19"/>
            <p:cNvSpPr txBox="1"/>
            <p:nvPr/>
          </p:nvSpPr>
          <p:spPr>
            <a:xfrm>
              <a:off x="3273197" y="3644922"/>
              <a:ext cx="123039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600">
                  <a:solidFill>
                    <a:schemeClr val="dk1"/>
                  </a:solidFill>
                  <a:latin typeface="Open Sans"/>
                  <a:ea typeface="Open Sans"/>
                  <a:cs typeface="Open Sans"/>
                  <a:sym typeface="Open Sans"/>
                </a:rPr>
                <a:t>(150,200)</a:t>
              </a:r>
              <a:endParaRPr/>
            </a:p>
          </p:txBody>
        </p:sp>
        <p:sp>
          <p:nvSpPr>
            <p:cNvPr id="576" name="Google Shape;576;p19"/>
            <p:cNvSpPr txBox="1"/>
            <p:nvPr/>
          </p:nvSpPr>
          <p:spPr>
            <a:xfrm>
              <a:off x="3050759" y="5649944"/>
              <a:ext cx="123039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dk1"/>
                  </a:solidFill>
                  <a:latin typeface="Open Sans"/>
                  <a:ea typeface="Open Sans"/>
                  <a:cs typeface="Open Sans"/>
                  <a:sym typeface="Open Sans"/>
                </a:rPr>
                <a:t>(150,100)</a:t>
              </a:r>
              <a:endParaRPr/>
            </a:p>
          </p:txBody>
        </p:sp>
        <p:sp>
          <p:nvSpPr>
            <p:cNvPr id="577" name="Google Shape;577;p19"/>
            <p:cNvSpPr txBox="1"/>
            <p:nvPr/>
          </p:nvSpPr>
          <p:spPr>
            <a:xfrm>
              <a:off x="476853" y="3631211"/>
              <a:ext cx="123039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600">
                  <a:solidFill>
                    <a:schemeClr val="dk1"/>
                  </a:solidFill>
                  <a:latin typeface="Open Sans"/>
                  <a:ea typeface="Open Sans"/>
                  <a:cs typeface="Open Sans"/>
                  <a:sym typeface="Open Sans"/>
                </a:rPr>
                <a:t>(50,200)</a:t>
              </a:r>
              <a:endParaRPr/>
            </a:p>
          </p:txBody>
        </p:sp>
      </p:grpSp>
      <p:sp>
        <p:nvSpPr>
          <p:cNvPr id="578" name="Google Shape;578;p19"/>
          <p:cNvSpPr txBox="1"/>
          <p:nvPr/>
        </p:nvSpPr>
        <p:spPr>
          <a:xfrm>
            <a:off x="1239518" y="5606760"/>
            <a:ext cx="3789678" cy="86177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600">
                <a:solidFill>
                  <a:schemeClr val="dk1"/>
                </a:solidFill>
                <a:latin typeface="Open Sans"/>
                <a:ea typeface="Open Sans"/>
                <a:cs typeface="Open Sans"/>
                <a:sym typeface="Open Sans"/>
              </a:rPr>
              <a:t>Cost minimization</a:t>
            </a:r>
            <a:endParaRPr/>
          </a:p>
          <a:p>
            <a:pPr indent="0" lvl="0" marL="0" marR="0" rtl="0" algn="ctr">
              <a:spcBef>
                <a:spcPts val="0"/>
              </a:spcBef>
              <a:spcAft>
                <a:spcPts val="0"/>
              </a:spcAft>
              <a:buNone/>
            </a:pPr>
            <a:r>
              <a:rPr lang="en-GB" sz="1600">
                <a:solidFill>
                  <a:schemeClr val="dk1"/>
                </a:solidFill>
                <a:latin typeface="Open Sans"/>
                <a:ea typeface="Open Sans"/>
                <a:cs typeface="Open Sans"/>
                <a:sym typeface="Open Sans"/>
              </a:rPr>
              <a:t>Minimize z = 300 * X</a:t>
            </a:r>
            <a:r>
              <a:rPr baseline="-25000" lang="en-GB" sz="1600">
                <a:solidFill>
                  <a:schemeClr val="dk1"/>
                </a:solidFill>
                <a:latin typeface="Open Sans"/>
                <a:ea typeface="Open Sans"/>
                <a:cs typeface="Open Sans"/>
                <a:sym typeface="Open Sans"/>
              </a:rPr>
              <a:t>GS</a:t>
            </a:r>
            <a:r>
              <a:rPr lang="en-GB" sz="1600">
                <a:solidFill>
                  <a:schemeClr val="dk1"/>
                </a:solidFill>
                <a:latin typeface="Open Sans"/>
                <a:ea typeface="Open Sans"/>
                <a:cs typeface="Open Sans"/>
                <a:sym typeface="Open Sans"/>
              </a:rPr>
              <a:t> + 350 * X</a:t>
            </a:r>
            <a:r>
              <a:rPr baseline="-25000" lang="en-GB" sz="1600">
                <a:solidFill>
                  <a:schemeClr val="dk1"/>
                </a:solidFill>
                <a:latin typeface="Open Sans"/>
                <a:ea typeface="Open Sans"/>
                <a:cs typeface="Open Sans"/>
                <a:sym typeface="Open Sans"/>
              </a:rPr>
              <a:t>CL</a:t>
            </a:r>
            <a:r>
              <a:rPr lang="en-GB" sz="1600">
                <a:solidFill>
                  <a:schemeClr val="dk1"/>
                </a:solidFill>
                <a:latin typeface="Open Sans"/>
                <a:ea typeface="Open Sans"/>
                <a:cs typeface="Open Sans"/>
                <a:sym typeface="Open Sans"/>
              </a:rPr>
              <a:t> </a:t>
            </a:r>
            <a:endParaRPr/>
          </a:p>
          <a:p>
            <a:pPr indent="0" lvl="0" marL="0" marR="0" rtl="0" algn="ctr">
              <a:spcBef>
                <a:spcPts val="0"/>
              </a:spcBef>
              <a:spcAft>
                <a:spcPts val="0"/>
              </a:spcAft>
              <a:buNone/>
            </a:pPr>
            <a:r>
              <a:t/>
            </a:r>
            <a:endParaRPr b="1" sz="1600">
              <a:solidFill>
                <a:schemeClr val="dk1"/>
              </a:solidFill>
              <a:latin typeface="Open Sans"/>
              <a:ea typeface="Open Sans"/>
              <a:cs typeface="Open Sans"/>
              <a:sym typeface="Open Sans"/>
            </a:endParaRPr>
          </a:p>
        </p:txBody>
      </p:sp>
      <p:sp>
        <p:nvSpPr>
          <p:cNvPr id="579" name="Google Shape;579;p19"/>
          <p:cNvSpPr/>
          <p:nvPr/>
        </p:nvSpPr>
        <p:spPr>
          <a:xfrm>
            <a:off x="3421167" y="4592810"/>
            <a:ext cx="455415" cy="455415"/>
          </a:xfrm>
          <a:prstGeom prst="star5">
            <a:avLst>
              <a:gd fmla="val 19098" name="adj"/>
              <a:gd fmla="val 105146" name="hf"/>
              <a:gd fmla="val 110557" name="vf"/>
            </a:avLst>
          </a:prstGeom>
          <a:solidFill>
            <a:srgbClr val="00B05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0" name="Google Shape;580;p19"/>
          <p:cNvSpPr txBox="1"/>
          <p:nvPr/>
        </p:nvSpPr>
        <p:spPr>
          <a:xfrm>
            <a:off x="3835415" y="4276157"/>
            <a:ext cx="14747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400">
                <a:solidFill>
                  <a:schemeClr val="dk1"/>
                </a:solidFill>
                <a:latin typeface="Open Sans"/>
                <a:ea typeface="Open Sans"/>
                <a:cs typeface="Open Sans"/>
                <a:sym typeface="Open Sans"/>
              </a:rPr>
              <a:t>Optimal solution</a:t>
            </a:r>
            <a:endParaRPr b="1" sz="1400">
              <a:solidFill>
                <a:schemeClr val="dk1"/>
              </a:solidFill>
              <a:latin typeface="Open Sans"/>
              <a:ea typeface="Open Sans"/>
              <a:cs typeface="Open Sans"/>
              <a:sym typeface="Open Sans"/>
            </a:endParaRPr>
          </a:p>
        </p:txBody>
      </p:sp>
      <p:sp>
        <p:nvSpPr>
          <p:cNvPr id="581" name="Google Shape;581;p19"/>
          <p:cNvSpPr/>
          <p:nvPr/>
        </p:nvSpPr>
        <p:spPr>
          <a:xfrm>
            <a:off x="8305776" y="1313899"/>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4_Slide19.mp3" id="582" name="Google Shape;582;p19"/>
          <p:cNvPicPr preferRelativeResize="0"/>
          <p:nvPr/>
        </p:nvPicPr>
        <p:blipFill rotWithShape="1">
          <a:blip r:embed="rId4">
            <a:alphaModFix/>
          </a:blip>
          <a:srcRect b="0" l="0" r="0" t="0"/>
          <a:stretch/>
        </p:blipFill>
        <p:spPr>
          <a:xfrm>
            <a:off x="8377141" y="1385264"/>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2"/>
                                        </p:tgtEl>
                                        <p:attrNameLst>
                                          <p:attrName>style.visibility</p:attrName>
                                        </p:attrNameLst>
                                      </p:cBhvr>
                                      <p:to>
                                        <p:strVal val="visible"/>
                                      </p:to>
                                    </p:set>
                                    <p:animEffect filter="fade" transition="in">
                                      <p:cBhvr>
                                        <p:cTn dur="5000"/>
                                        <p:tgtEl>
                                          <p:spTgt spid="5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2"/>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Learning Outcomes</a:t>
            </a:r>
            <a:endParaRPr/>
          </a:p>
        </p:txBody>
      </p:sp>
      <p:sp>
        <p:nvSpPr>
          <p:cNvPr id="288" name="Google Shape;288;p2"/>
          <p:cNvSpPr txBox="1"/>
          <p:nvPr>
            <p:ph idx="1" type="body"/>
          </p:nvPr>
        </p:nvSpPr>
        <p:spPr>
          <a:xfrm>
            <a:off x="663880" y="2582945"/>
            <a:ext cx="10514556" cy="342193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Font typeface="Open Sans SemiBold"/>
              <a:buNone/>
            </a:pPr>
            <a:r>
              <a:rPr lang="en-GB"/>
              <a:t>ILO1: Familiarity with components and processes in an energy system model</a:t>
            </a:r>
            <a:endParaRPr/>
          </a:p>
          <a:p>
            <a:pPr indent="0" lvl="0" marL="0" rtl="0" algn="l">
              <a:lnSpc>
                <a:spcPct val="90000"/>
              </a:lnSpc>
              <a:spcBef>
                <a:spcPts val="1200"/>
              </a:spcBef>
              <a:spcAft>
                <a:spcPts val="0"/>
              </a:spcAft>
              <a:buClr>
                <a:schemeClr val="dk1"/>
              </a:buClr>
              <a:buSzPts val="2000"/>
              <a:buFont typeface="Open Sans SemiBold"/>
              <a:buNone/>
            </a:pPr>
            <a:r>
              <a:rPr lang="en-GB"/>
              <a:t>ILO2: Conceptual understanding of the most important parameters related to the representation of technologies</a:t>
            </a:r>
            <a:endParaRPr/>
          </a:p>
          <a:p>
            <a:pPr indent="0" lvl="0" marL="0" rtl="0" algn="l">
              <a:lnSpc>
                <a:spcPct val="90000"/>
              </a:lnSpc>
              <a:spcBef>
                <a:spcPts val="1200"/>
              </a:spcBef>
              <a:spcAft>
                <a:spcPts val="0"/>
              </a:spcAft>
              <a:buClr>
                <a:schemeClr val="dk1"/>
              </a:buClr>
              <a:buSzPts val="2000"/>
              <a:buFont typeface="Open Sans SemiBold"/>
              <a:buNone/>
            </a:pPr>
            <a:r>
              <a:rPr lang="en-GB">
                <a:latin typeface="Open Sans SemiBold"/>
                <a:ea typeface="Open Sans SemiBold"/>
                <a:cs typeface="Open Sans SemiBold"/>
                <a:sym typeface="Open Sans SemiBold"/>
              </a:rPr>
              <a:t>ILO3: Conceptual understanding of different costs associated with energy technologies </a:t>
            </a:r>
            <a:endParaRPr/>
          </a:p>
          <a:p>
            <a:pPr indent="0" lvl="0" marL="0" rtl="0" algn="l">
              <a:lnSpc>
                <a:spcPct val="90000"/>
              </a:lnSpc>
              <a:spcBef>
                <a:spcPts val="1200"/>
              </a:spcBef>
              <a:spcAft>
                <a:spcPts val="0"/>
              </a:spcAft>
              <a:buClr>
                <a:schemeClr val="dk1"/>
              </a:buClr>
              <a:buSzPts val="2000"/>
              <a:buFont typeface="Open Sans SemiBold"/>
              <a:buNone/>
            </a:pPr>
            <a:r>
              <a:rPr lang="en-GB"/>
              <a:t>ILO4: Conceptual understanding of the impact of technology costs on their role in the energy supply </a:t>
            </a:r>
            <a:endParaRPr/>
          </a:p>
          <a:p>
            <a:pPr indent="0" lvl="0" marL="0" rtl="0" algn="l">
              <a:lnSpc>
                <a:spcPct val="90000"/>
              </a:lnSpc>
              <a:spcBef>
                <a:spcPts val="1200"/>
              </a:spcBef>
              <a:spcAft>
                <a:spcPts val="0"/>
              </a:spcAft>
              <a:buClr>
                <a:schemeClr val="dk1"/>
              </a:buClr>
              <a:buSzPts val="2000"/>
              <a:buFont typeface="Open Sans SemiBold"/>
              <a:buNone/>
            </a:pPr>
            <a:r>
              <a:t/>
            </a:r>
            <a:endParaRPr/>
          </a:p>
        </p:txBody>
      </p:sp>
      <p:sp>
        <p:nvSpPr>
          <p:cNvPr id="289" name="Google Shape;289;p2"/>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290" name="Google Shape;290;p2"/>
          <p:cNvSpPr txBox="1"/>
          <p:nvPr>
            <p:ph idx="2" type="body"/>
          </p:nvPr>
        </p:nvSpPr>
        <p:spPr>
          <a:xfrm>
            <a:off x="663574" y="2016027"/>
            <a:ext cx="5682361"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latin typeface="Open Sans SemiBold"/>
                <a:ea typeface="Open Sans SemiBold"/>
                <a:cs typeface="Open Sans SemiBold"/>
                <a:sym typeface="Open Sans SemiBold"/>
              </a:rPr>
              <a:t>By the end of this lecture, you will obtain:</a:t>
            </a:r>
            <a:endParaRPr/>
          </a:p>
        </p:txBody>
      </p:sp>
      <p:sp>
        <p:nvSpPr>
          <p:cNvPr id="291" name="Google Shape;291;p2"/>
          <p:cNvSpPr/>
          <p:nvPr/>
        </p:nvSpPr>
        <p:spPr>
          <a:xfrm>
            <a:off x="6096000" y="1410591"/>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Lecture4_Slide2.mp3" id="292" name="Google Shape;292;p2"/>
          <p:cNvPicPr preferRelativeResize="0"/>
          <p:nvPr/>
        </p:nvPicPr>
        <p:blipFill rotWithShape="1">
          <a:blip r:embed="rId3">
            <a:alphaModFix/>
          </a:blip>
          <a:srcRect b="0" l="0" r="0" t="0"/>
          <a:stretch/>
        </p:blipFill>
        <p:spPr>
          <a:xfrm>
            <a:off x="6167365" y="1481956"/>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5000"/>
                                        <p:tgtEl>
                                          <p:spTgt spid="2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20"/>
          <p:cNvSpPr txBox="1"/>
          <p:nvPr>
            <p:ph type="title"/>
          </p:nvPr>
        </p:nvSpPr>
        <p:spPr>
          <a:xfrm>
            <a:off x="663880" y="681037"/>
            <a:ext cx="960191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Lecture 4.3 References</a:t>
            </a:r>
            <a:endParaRPr/>
          </a:p>
        </p:txBody>
      </p:sp>
      <p:sp>
        <p:nvSpPr>
          <p:cNvPr id="588" name="Google Shape;588;p20"/>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589" name="Google Shape;589;p20"/>
          <p:cNvSpPr txBox="1"/>
          <p:nvPr>
            <p:ph idx="1" type="body"/>
          </p:nvPr>
        </p:nvSpPr>
        <p:spPr>
          <a:xfrm>
            <a:off x="663575" y="2082799"/>
            <a:ext cx="5432425" cy="4006915"/>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1600"/>
              <a:buFont typeface="Calibri"/>
              <a:buAutoNum type="arabicPeriod"/>
            </a:pPr>
            <a:r>
              <a:rPr lang="en-GB"/>
              <a:t>Taliotis, Constantinos, Gardumi, Francesco, Shivakumar, Abhishek, Sridharan, Vignesh, Ramos, Eunice, Beltramo, Agnese, … Howells, Mark. (2018, December). Representing primary energy supply in OSeMOSYS. Zenodo. </a:t>
            </a:r>
            <a:r>
              <a:rPr lang="en-GB" u="sng">
                <a:solidFill>
                  <a:schemeClr val="hlink"/>
                </a:solidFill>
                <a:hlinkClick r:id="rId3"/>
              </a:rPr>
              <a:t>http://doi.org/10.5281/zenodo.4585692</a:t>
            </a:r>
            <a:r>
              <a:rPr lang="en-GB"/>
              <a:t> </a:t>
            </a:r>
            <a:endParaRPr/>
          </a:p>
          <a:p>
            <a:pPr indent="0" lvl="0" marL="0" rtl="0" algn="l">
              <a:lnSpc>
                <a:spcPct val="90000"/>
              </a:lnSpc>
              <a:spcBef>
                <a:spcPts val="1000"/>
              </a:spcBef>
              <a:spcAft>
                <a:spcPts val="0"/>
              </a:spcAft>
              <a:buClr>
                <a:schemeClr val="dk1"/>
              </a:buClr>
              <a:buSzPts val="1600"/>
              <a:buNone/>
            </a:pPr>
            <a:r>
              <a:t/>
            </a:r>
            <a:endParaRPr/>
          </a:p>
        </p:txBody>
      </p:sp>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21"/>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4.4 Other parameters</a:t>
            </a:r>
            <a:endParaRPr/>
          </a:p>
        </p:txBody>
      </p:sp>
      <p:sp>
        <p:nvSpPr>
          <p:cNvPr id="596" name="Google Shape;596;p21"/>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597" name="Google Shape;597;p21"/>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t>Operational life</a:t>
            </a:r>
            <a:endParaRPr/>
          </a:p>
        </p:txBody>
      </p:sp>
      <p:sp>
        <p:nvSpPr>
          <p:cNvPr id="598" name="Google Shape;598;p21"/>
          <p:cNvSpPr txBox="1"/>
          <p:nvPr/>
        </p:nvSpPr>
        <p:spPr>
          <a:xfrm>
            <a:off x="6715588" y="5286690"/>
            <a:ext cx="4791594" cy="1010659"/>
          </a:xfrm>
          <a:prstGeom prst="rect">
            <a:avLst/>
          </a:prstGeom>
          <a:noFill/>
          <a:ln>
            <a:noFill/>
          </a:ln>
        </p:spPr>
        <p:txBody>
          <a:bodyPr anchorCtr="0" anchor="t" bIns="45700" lIns="91425" spcFirstLastPara="1" rIns="91425" wrap="square" tIns="45700">
            <a:normAutofit/>
          </a:bodyPr>
          <a:lstStyle/>
          <a:p>
            <a:pPr indent="-184150" lvl="0" marL="285750" marR="0" rtl="0" algn="l">
              <a:lnSpc>
                <a:spcPct val="90000"/>
              </a:lnSpc>
              <a:spcBef>
                <a:spcPts val="0"/>
              </a:spcBef>
              <a:spcAft>
                <a:spcPts val="0"/>
              </a:spcAft>
              <a:buClr>
                <a:schemeClr val="dk1"/>
              </a:buClr>
              <a:buSzPts val="1600"/>
              <a:buFont typeface="Arial"/>
              <a:buNone/>
            </a:pPr>
            <a:r>
              <a:t/>
            </a:r>
            <a:endParaRPr sz="1600">
              <a:solidFill>
                <a:schemeClr val="dk1"/>
              </a:solidFill>
              <a:latin typeface="Montserrat"/>
              <a:ea typeface="Montserrat"/>
              <a:cs typeface="Montserrat"/>
              <a:sym typeface="Montserrat"/>
            </a:endParaRPr>
          </a:p>
        </p:txBody>
      </p:sp>
      <p:sp>
        <p:nvSpPr>
          <p:cNvPr id="599" name="Google Shape;599;p21"/>
          <p:cNvSpPr txBox="1"/>
          <p:nvPr>
            <p:ph idx="1" type="body"/>
          </p:nvPr>
        </p:nvSpPr>
        <p:spPr>
          <a:xfrm>
            <a:off x="5948276" y="4903657"/>
            <a:ext cx="3801792" cy="73159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90000"/>
              </a:lnSpc>
              <a:spcBef>
                <a:spcPts val="0"/>
              </a:spcBef>
              <a:spcAft>
                <a:spcPts val="0"/>
              </a:spcAft>
              <a:buClr>
                <a:schemeClr val="dk1"/>
              </a:buClr>
              <a:buSzPct val="100000"/>
              <a:buFont typeface="Open Sans SemiBold"/>
              <a:buNone/>
            </a:pPr>
            <a:r>
              <a:rPr lang="en-GB"/>
              <a:t>$15,000 capital cost</a:t>
            </a:r>
            <a:endParaRPr/>
          </a:p>
          <a:p>
            <a:pPr indent="0" lvl="0" marL="0" rtl="0" algn="ctr">
              <a:lnSpc>
                <a:spcPct val="90000"/>
              </a:lnSpc>
              <a:spcBef>
                <a:spcPts val="1200"/>
              </a:spcBef>
              <a:spcAft>
                <a:spcPts val="0"/>
              </a:spcAft>
              <a:buClr>
                <a:schemeClr val="dk1"/>
              </a:buClr>
              <a:buSzPct val="100000"/>
              <a:buFont typeface="Open Sans SemiBold"/>
              <a:buNone/>
            </a:pPr>
            <a:r>
              <a:rPr lang="en-GB">
                <a:latin typeface="Open Sans SemiBold"/>
                <a:ea typeface="Open Sans SemiBold"/>
                <a:cs typeface="Open Sans SemiBold"/>
                <a:sym typeface="Open Sans SemiBold"/>
              </a:rPr>
              <a:t>20-year operational life</a:t>
            </a:r>
            <a:endParaRPr/>
          </a:p>
        </p:txBody>
      </p:sp>
      <p:pic>
        <p:nvPicPr>
          <p:cNvPr descr="A picture containing outdoor, tree, parked, car&#10;&#10;Description automatically generated" id="600" name="Google Shape;600;p21"/>
          <p:cNvPicPr preferRelativeResize="0"/>
          <p:nvPr/>
        </p:nvPicPr>
        <p:blipFill rotWithShape="1">
          <a:blip r:embed="rId3">
            <a:alphaModFix/>
          </a:blip>
          <a:srcRect b="0" l="0" r="0" t="0"/>
          <a:stretch/>
        </p:blipFill>
        <p:spPr>
          <a:xfrm>
            <a:off x="6177517" y="2629821"/>
            <a:ext cx="3228888" cy="2145400"/>
          </a:xfrm>
          <a:prstGeom prst="rect">
            <a:avLst/>
          </a:prstGeom>
          <a:noFill/>
          <a:ln>
            <a:noFill/>
          </a:ln>
        </p:spPr>
      </p:pic>
      <p:pic>
        <p:nvPicPr>
          <p:cNvPr descr="A picture containing car&#10;&#10;Description automatically generated" id="601" name="Google Shape;601;p21"/>
          <p:cNvPicPr preferRelativeResize="0"/>
          <p:nvPr/>
        </p:nvPicPr>
        <p:blipFill rotWithShape="1">
          <a:blip r:embed="rId4">
            <a:alphaModFix/>
          </a:blip>
          <a:srcRect b="0" l="0" r="0" t="0"/>
          <a:stretch/>
        </p:blipFill>
        <p:spPr>
          <a:xfrm>
            <a:off x="1934853" y="2667742"/>
            <a:ext cx="2116152" cy="2107479"/>
          </a:xfrm>
          <a:prstGeom prst="rect">
            <a:avLst/>
          </a:prstGeom>
          <a:noFill/>
          <a:ln>
            <a:noFill/>
          </a:ln>
        </p:spPr>
      </p:pic>
      <p:sp>
        <p:nvSpPr>
          <p:cNvPr id="602" name="Google Shape;602;p21"/>
          <p:cNvSpPr txBox="1"/>
          <p:nvPr>
            <p:ph idx="4" type="body"/>
          </p:nvPr>
        </p:nvSpPr>
        <p:spPr>
          <a:xfrm>
            <a:off x="663575" y="6042682"/>
            <a:ext cx="5157787" cy="35601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000"/>
              <a:buFont typeface="Open Sans"/>
              <a:buNone/>
            </a:pPr>
            <a:r>
              <a:rPr b="1" lang="en-GB"/>
              <a:t>Picture source</a:t>
            </a:r>
            <a:r>
              <a:rPr lang="en-GB"/>
              <a:t>: motorblog,  </a:t>
            </a:r>
            <a:r>
              <a:rPr lang="en-GB" u="sng">
                <a:solidFill>
                  <a:srgbClr val="0563C1"/>
                </a:solidFill>
                <a:hlinkClick r:id="rId5">
                  <a:extLst>
                    <a:ext uri="{A12FA001-AC4F-418D-AE19-62706E023703}">
                      <ahyp:hlinkClr val="tx"/>
                    </a:ext>
                  </a:extLst>
                </a:hlinkClick>
              </a:rPr>
              <a:t>photo</a:t>
            </a:r>
            <a:r>
              <a:rPr lang="en-GB"/>
              <a:t>, licensed under </a:t>
            </a:r>
            <a:r>
              <a:rPr lang="en-GB" u="sng">
                <a:solidFill>
                  <a:srgbClr val="0563C1"/>
                </a:solidFill>
                <a:hlinkClick r:id="rId6">
                  <a:extLst>
                    <a:ext uri="{A12FA001-AC4F-418D-AE19-62706E023703}">
                      <ahyp:hlinkClr val="tx"/>
                    </a:ext>
                  </a:extLst>
                </a:hlinkClick>
              </a:rPr>
              <a:t>CC BY</a:t>
            </a:r>
            <a:r>
              <a:rPr lang="en-GB">
                <a:solidFill>
                  <a:srgbClr val="0563C1"/>
                </a:solidFill>
              </a:rPr>
              <a:t>; </a:t>
            </a:r>
            <a:r>
              <a:rPr lang="en-GB"/>
              <a:t>Prayitno,  </a:t>
            </a:r>
            <a:r>
              <a:rPr lang="en-GB" u="sng">
                <a:solidFill>
                  <a:srgbClr val="0563C1"/>
                </a:solidFill>
                <a:hlinkClick r:id="rId7">
                  <a:extLst>
                    <a:ext uri="{A12FA001-AC4F-418D-AE19-62706E023703}">
                      <ahyp:hlinkClr val="tx"/>
                    </a:ext>
                  </a:extLst>
                </a:hlinkClick>
              </a:rPr>
              <a:t>photo</a:t>
            </a:r>
            <a:r>
              <a:rPr lang="en-GB"/>
              <a:t>, licensed under </a:t>
            </a:r>
            <a:r>
              <a:rPr lang="en-GB" u="sng">
                <a:solidFill>
                  <a:srgbClr val="0563C1"/>
                </a:solidFill>
                <a:hlinkClick r:id="rId8">
                  <a:extLst>
                    <a:ext uri="{A12FA001-AC4F-418D-AE19-62706E023703}">
                      <ahyp:hlinkClr val="tx"/>
                    </a:ext>
                  </a:extLst>
                </a:hlinkClick>
              </a:rPr>
              <a:t>CC BY</a:t>
            </a:r>
            <a:endParaRPr/>
          </a:p>
        </p:txBody>
      </p:sp>
      <p:sp>
        <p:nvSpPr>
          <p:cNvPr id="603" name="Google Shape;603;p21"/>
          <p:cNvSpPr txBox="1"/>
          <p:nvPr/>
        </p:nvSpPr>
        <p:spPr>
          <a:xfrm>
            <a:off x="1135251" y="4896565"/>
            <a:ext cx="3801792" cy="731596"/>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ctr">
              <a:lnSpc>
                <a:spcPct val="90000"/>
              </a:lnSpc>
              <a:spcBef>
                <a:spcPts val="0"/>
              </a:spcBef>
              <a:spcAft>
                <a:spcPts val="0"/>
              </a:spcAft>
              <a:buClr>
                <a:schemeClr val="dk1"/>
              </a:buClr>
              <a:buSzPct val="100000"/>
              <a:buFont typeface="Open Sans SemiBold"/>
              <a:buNone/>
            </a:pPr>
            <a:r>
              <a:rPr b="1" i="0" lang="en-GB" sz="2000">
                <a:solidFill>
                  <a:schemeClr val="dk1"/>
                </a:solidFill>
                <a:latin typeface="Open Sans SemiBold"/>
                <a:ea typeface="Open Sans SemiBold"/>
                <a:cs typeface="Open Sans SemiBold"/>
                <a:sym typeface="Open Sans SemiBold"/>
              </a:rPr>
              <a:t>$10,000 capital cost</a:t>
            </a:r>
            <a:endParaRPr/>
          </a:p>
          <a:p>
            <a:pPr indent="0" lvl="0" marL="0" marR="0" rtl="0" algn="ctr">
              <a:lnSpc>
                <a:spcPct val="90000"/>
              </a:lnSpc>
              <a:spcBef>
                <a:spcPts val="1200"/>
              </a:spcBef>
              <a:spcAft>
                <a:spcPts val="0"/>
              </a:spcAft>
              <a:buClr>
                <a:schemeClr val="dk1"/>
              </a:buClr>
              <a:buSzPct val="100000"/>
              <a:buFont typeface="Open Sans SemiBold"/>
              <a:buNone/>
            </a:pPr>
            <a:r>
              <a:rPr b="1" i="0" lang="en-GB" sz="2000">
                <a:solidFill>
                  <a:schemeClr val="dk1"/>
                </a:solidFill>
                <a:latin typeface="Open Sans SemiBold"/>
                <a:ea typeface="Open Sans SemiBold"/>
                <a:cs typeface="Open Sans SemiBold"/>
                <a:sym typeface="Open Sans SemiBold"/>
              </a:rPr>
              <a:t>10-year operational life</a:t>
            </a:r>
            <a:endParaRPr/>
          </a:p>
        </p:txBody>
      </p:sp>
      <p:sp>
        <p:nvSpPr>
          <p:cNvPr id="604" name="Google Shape;604;p21"/>
          <p:cNvSpPr/>
          <p:nvPr/>
        </p:nvSpPr>
        <p:spPr>
          <a:xfrm>
            <a:off x="6582080" y="1280120"/>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4_Slide21.mp3" id="605" name="Google Shape;605;p21"/>
          <p:cNvPicPr preferRelativeResize="0"/>
          <p:nvPr/>
        </p:nvPicPr>
        <p:blipFill rotWithShape="1">
          <a:blip r:embed="rId9">
            <a:alphaModFix/>
          </a:blip>
          <a:srcRect b="0" l="0" r="0" t="0"/>
          <a:stretch/>
        </p:blipFill>
        <p:spPr>
          <a:xfrm>
            <a:off x="6653445" y="1351485"/>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5"/>
                                        </p:tgtEl>
                                        <p:attrNameLst>
                                          <p:attrName>style.visibility</p:attrName>
                                        </p:attrNameLst>
                                      </p:cBhvr>
                                      <p:to>
                                        <p:strVal val="visible"/>
                                      </p:to>
                                    </p:set>
                                    <p:animEffect filter="fade" transition="in">
                                      <p:cBhvr>
                                        <p:cTn dur="5000"/>
                                        <p:tgtEl>
                                          <p:spTgt spid="6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22"/>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4.4 Other parameters</a:t>
            </a:r>
            <a:endParaRPr/>
          </a:p>
        </p:txBody>
      </p:sp>
      <p:sp>
        <p:nvSpPr>
          <p:cNvPr id="612" name="Google Shape;612;p22"/>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613" name="Google Shape;613;p22"/>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t>Availability and capacity factor</a:t>
            </a:r>
            <a:endParaRPr/>
          </a:p>
        </p:txBody>
      </p:sp>
      <p:sp>
        <p:nvSpPr>
          <p:cNvPr id="614" name="Google Shape;614;p22"/>
          <p:cNvSpPr txBox="1"/>
          <p:nvPr/>
        </p:nvSpPr>
        <p:spPr>
          <a:xfrm>
            <a:off x="6715588" y="5286690"/>
            <a:ext cx="4791594" cy="1010659"/>
          </a:xfrm>
          <a:prstGeom prst="rect">
            <a:avLst/>
          </a:prstGeom>
          <a:noFill/>
          <a:ln>
            <a:noFill/>
          </a:ln>
        </p:spPr>
        <p:txBody>
          <a:bodyPr anchorCtr="0" anchor="t" bIns="45700" lIns="91425" spcFirstLastPara="1" rIns="91425" wrap="square" tIns="45700">
            <a:normAutofit/>
          </a:bodyPr>
          <a:lstStyle/>
          <a:p>
            <a:pPr indent="-184150" lvl="0" marL="285750" marR="0" rtl="0" algn="l">
              <a:lnSpc>
                <a:spcPct val="90000"/>
              </a:lnSpc>
              <a:spcBef>
                <a:spcPts val="0"/>
              </a:spcBef>
              <a:spcAft>
                <a:spcPts val="0"/>
              </a:spcAft>
              <a:buClr>
                <a:schemeClr val="dk1"/>
              </a:buClr>
              <a:buSzPts val="1600"/>
              <a:buFont typeface="Arial"/>
              <a:buNone/>
            </a:pPr>
            <a:r>
              <a:t/>
            </a:r>
            <a:endParaRPr sz="1600">
              <a:solidFill>
                <a:schemeClr val="dk1"/>
              </a:solidFill>
              <a:latin typeface="Montserrat"/>
              <a:ea typeface="Montserrat"/>
              <a:cs typeface="Montserrat"/>
              <a:sym typeface="Montserrat"/>
            </a:endParaRPr>
          </a:p>
        </p:txBody>
      </p:sp>
      <p:sp>
        <p:nvSpPr>
          <p:cNvPr id="615" name="Google Shape;615;p22"/>
          <p:cNvSpPr txBox="1"/>
          <p:nvPr>
            <p:ph idx="1" type="body"/>
          </p:nvPr>
        </p:nvSpPr>
        <p:spPr>
          <a:xfrm>
            <a:off x="663880" y="2582945"/>
            <a:ext cx="10514556" cy="342193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Font typeface="Open Sans SemiBold"/>
              <a:buNone/>
            </a:pPr>
            <a:r>
              <a:rPr lang="en-GB"/>
              <a:t>Used to account for maintenance/outages  – how much of its theoretical maximum can the plant produce?</a:t>
            </a:r>
            <a:endParaRPr/>
          </a:p>
        </p:txBody>
      </p:sp>
      <p:pic>
        <p:nvPicPr>
          <p:cNvPr descr="A picture containing smoke, sky, train, outdoor&#10;&#10;Description automatically generated" id="616" name="Google Shape;616;p22"/>
          <p:cNvPicPr preferRelativeResize="0"/>
          <p:nvPr/>
        </p:nvPicPr>
        <p:blipFill rotWithShape="1">
          <a:blip r:embed="rId3">
            <a:alphaModFix/>
          </a:blip>
          <a:srcRect b="0" l="0" r="0" t="0"/>
          <a:stretch/>
        </p:blipFill>
        <p:spPr>
          <a:xfrm>
            <a:off x="5053013" y="3241119"/>
            <a:ext cx="1915541" cy="2550900"/>
          </a:xfrm>
          <a:prstGeom prst="rect">
            <a:avLst/>
          </a:prstGeom>
          <a:noFill/>
          <a:ln>
            <a:noFill/>
          </a:ln>
        </p:spPr>
      </p:pic>
      <p:sp>
        <p:nvSpPr>
          <p:cNvPr id="617" name="Google Shape;617;p22"/>
          <p:cNvSpPr txBox="1"/>
          <p:nvPr>
            <p:ph idx="4" type="body"/>
          </p:nvPr>
        </p:nvSpPr>
        <p:spPr>
          <a:xfrm>
            <a:off x="663575" y="6189220"/>
            <a:ext cx="5157787" cy="20215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000"/>
              <a:buFont typeface="Open Sans"/>
              <a:buNone/>
            </a:pPr>
            <a:r>
              <a:rPr b="1" lang="en-GB"/>
              <a:t>Picture source</a:t>
            </a:r>
            <a:r>
              <a:rPr lang="en-GB"/>
              <a:t>: </a:t>
            </a:r>
            <a:r>
              <a:rPr lang="en-GB">
                <a:latin typeface="Times"/>
                <a:ea typeface="Times"/>
                <a:cs typeface="Times"/>
                <a:sym typeface="Times"/>
              </a:rPr>
              <a:t> </a:t>
            </a:r>
            <a:r>
              <a:rPr lang="en-GB"/>
              <a:t>Public Domain Photos,  </a:t>
            </a:r>
            <a:r>
              <a:rPr lang="en-GB" u="sng">
                <a:solidFill>
                  <a:schemeClr val="hlink"/>
                </a:solidFill>
                <a:hlinkClick r:id="rId4"/>
              </a:rPr>
              <a:t>photo</a:t>
            </a:r>
            <a:r>
              <a:rPr lang="en-GB"/>
              <a:t>, licensed under </a:t>
            </a:r>
            <a:r>
              <a:rPr lang="en-GB" u="sng">
                <a:solidFill>
                  <a:schemeClr val="hlink"/>
                </a:solidFill>
                <a:hlinkClick r:id="rId5"/>
              </a:rPr>
              <a:t>CC BY</a:t>
            </a:r>
            <a:endParaRPr/>
          </a:p>
        </p:txBody>
      </p:sp>
      <p:sp>
        <p:nvSpPr>
          <p:cNvPr id="618" name="Google Shape;618;p22"/>
          <p:cNvSpPr/>
          <p:nvPr/>
        </p:nvSpPr>
        <p:spPr>
          <a:xfrm>
            <a:off x="6582080" y="1280120"/>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4_Slide22.mp3" id="619" name="Google Shape;619;p22"/>
          <p:cNvPicPr preferRelativeResize="0"/>
          <p:nvPr/>
        </p:nvPicPr>
        <p:blipFill rotWithShape="1">
          <a:blip r:embed="rId6">
            <a:alphaModFix/>
          </a:blip>
          <a:srcRect b="0" l="0" r="0" t="0"/>
          <a:stretch/>
        </p:blipFill>
        <p:spPr>
          <a:xfrm>
            <a:off x="6653445" y="1347514"/>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9"/>
                                        </p:tgtEl>
                                        <p:attrNameLst>
                                          <p:attrName>style.visibility</p:attrName>
                                        </p:attrNameLst>
                                      </p:cBhvr>
                                      <p:to>
                                        <p:strVal val="visible"/>
                                      </p:to>
                                    </p:set>
                                    <p:animEffect filter="fade" transition="in">
                                      <p:cBhvr>
                                        <p:cTn dur="5000"/>
                                        <p:tgtEl>
                                          <p:spTgt spid="6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23"/>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4.4 Other parameters</a:t>
            </a:r>
            <a:endParaRPr/>
          </a:p>
        </p:txBody>
      </p:sp>
      <p:sp>
        <p:nvSpPr>
          <p:cNvPr id="626" name="Google Shape;626;p23"/>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627" name="Google Shape;627;p23"/>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t>Efficiency</a:t>
            </a:r>
            <a:endParaRPr/>
          </a:p>
        </p:txBody>
      </p:sp>
      <p:sp>
        <p:nvSpPr>
          <p:cNvPr id="628" name="Google Shape;628;p23"/>
          <p:cNvSpPr txBox="1"/>
          <p:nvPr/>
        </p:nvSpPr>
        <p:spPr>
          <a:xfrm>
            <a:off x="6715588" y="5286690"/>
            <a:ext cx="4791594" cy="1010659"/>
          </a:xfrm>
          <a:prstGeom prst="rect">
            <a:avLst/>
          </a:prstGeom>
          <a:noFill/>
          <a:ln>
            <a:noFill/>
          </a:ln>
        </p:spPr>
        <p:txBody>
          <a:bodyPr anchorCtr="0" anchor="t" bIns="45700" lIns="91425" spcFirstLastPara="1" rIns="91425" wrap="square" tIns="45700">
            <a:normAutofit/>
          </a:bodyPr>
          <a:lstStyle/>
          <a:p>
            <a:pPr indent="-184150" lvl="0" marL="285750" marR="0" rtl="0" algn="l">
              <a:lnSpc>
                <a:spcPct val="90000"/>
              </a:lnSpc>
              <a:spcBef>
                <a:spcPts val="0"/>
              </a:spcBef>
              <a:spcAft>
                <a:spcPts val="0"/>
              </a:spcAft>
              <a:buClr>
                <a:schemeClr val="dk1"/>
              </a:buClr>
              <a:buSzPts val="1600"/>
              <a:buFont typeface="Arial"/>
              <a:buNone/>
            </a:pPr>
            <a:r>
              <a:t/>
            </a:r>
            <a:endParaRPr sz="1600">
              <a:solidFill>
                <a:schemeClr val="dk1"/>
              </a:solidFill>
              <a:latin typeface="Montserrat"/>
              <a:ea typeface="Montserrat"/>
              <a:cs typeface="Montserrat"/>
              <a:sym typeface="Montserrat"/>
            </a:endParaRPr>
          </a:p>
        </p:txBody>
      </p:sp>
      <p:sp>
        <p:nvSpPr>
          <p:cNvPr id="629" name="Google Shape;629;p23"/>
          <p:cNvSpPr txBox="1"/>
          <p:nvPr>
            <p:ph idx="4" type="body"/>
          </p:nvPr>
        </p:nvSpPr>
        <p:spPr>
          <a:xfrm>
            <a:off x="663575" y="6035355"/>
            <a:ext cx="5157787" cy="35601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000"/>
              <a:buFont typeface="Open Sans"/>
              <a:buNone/>
            </a:pPr>
            <a:r>
              <a:rPr b="1" lang="en-GB"/>
              <a:t>Picture source</a:t>
            </a:r>
            <a:r>
              <a:rPr lang="en-GB"/>
              <a:t>: oatsy40 , </a:t>
            </a:r>
            <a:r>
              <a:rPr lang="en-GB" u="sng">
                <a:solidFill>
                  <a:schemeClr val="hlink"/>
                </a:solidFill>
                <a:hlinkClick r:id="rId3"/>
              </a:rPr>
              <a:t>photo</a:t>
            </a:r>
            <a:r>
              <a:rPr lang="en-GB"/>
              <a:t>, licensed under </a:t>
            </a:r>
            <a:r>
              <a:rPr lang="en-GB" u="sng">
                <a:solidFill>
                  <a:schemeClr val="hlink"/>
                </a:solidFill>
                <a:hlinkClick r:id="rId4"/>
              </a:rPr>
              <a:t> CC BY</a:t>
            </a:r>
            <a:r>
              <a:rPr lang="en-GB"/>
              <a:t>; Public Domain Photos,  </a:t>
            </a:r>
            <a:r>
              <a:rPr lang="en-GB" u="sng">
                <a:solidFill>
                  <a:schemeClr val="hlink"/>
                </a:solidFill>
                <a:hlinkClick r:id="rId5"/>
              </a:rPr>
              <a:t>photo</a:t>
            </a:r>
            <a:r>
              <a:rPr lang="en-GB"/>
              <a:t>, licensed under </a:t>
            </a:r>
            <a:r>
              <a:rPr lang="en-GB" u="sng">
                <a:solidFill>
                  <a:schemeClr val="hlink"/>
                </a:solidFill>
                <a:hlinkClick r:id="rId6"/>
              </a:rPr>
              <a:t>CC BY</a:t>
            </a:r>
            <a:r>
              <a:rPr lang="en-GB"/>
              <a:t>; Bernt Rostad , </a:t>
            </a:r>
            <a:r>
              <a:rPr lang="en-GB" u="sng">
                <a:solidFill>
                  <a:schemeClr val="hlink"/>
                </a:solidFill>
                <a:hlinkClick r:id="rId7"/>
              </a:rPr>
              <a:t>photo</a:t>
            </a:r>
            <a:r>
              <a:rPr lang="en-GB"/>
              <a:t>, licensed under  </a:t>
            </a:r>
            <a:r>
              <a:rPr lang="en-GB" u="sng">
                <a:solidFill>
                  <a:schemeClr val="hlink"/>
                </a:solidFill>
                <a:hlinkClick r:id="rId8"/>
              </a:rPr>
              <a:t>CC BY</a:t>
            </a:r>
            <a:endParaRPr/>
          </a:p>
        </p:txBody>
      </p:sp>
      <p:sp>
        <p:nvSpPr>
          <p:cNvPr id="630" name="Google Shape;630;p23"/>
          <p:cNvSpPr/>
          <p:nvPr/>
        </p:nvSpPr>
        <p:spPr>
          <a:xfrm>
            <a:off x="3104256" y="3403659"/>
            <a:ext cx="6439432" cy="477312"/>
          </a:xfrm>
          <a:prstGeom prst="rightArrow">
            <a:avLst>
              <a:gd fmla="val 50000" name="adj1"/>
              <a:gd fmla="val 50000" name="adj2"/>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pic>
        <p:nvPicPr>
          <p:cNvPr descr="A picture containing smoke, sky, train, outdoor&#10;&#10;Description automatically generated" id="631" name="Google Shape;631;p23"/>
          <p:cNvPicPr preferRelativeResize="0"/>
          <p:nvPr/>
        </p:nvPicPr>
        <p:blipFill rotWithShape="1">
          <a:blip r:embed="rId9">
            <a:alphaModFix/>
          </a:blip>
          <a:srcRect b="0" l="0" r="0" t="0"/>
          <a:stretch/>
        </p:blipFill>
        <p:spPr>
          <a:xfrm>
            <a:off x="5310906" y="2556476"/>
            <a:ext cx="1664677" cy="2215662"/>
          </a:xfrm>
          <a:prstGeom prst="rect">
            <a:avLst/>
          </a:prstGeom>
          <a:noFill/>
          <a:ln>
            <a:noFill/>
          </a:ln>
        </p:spPr>
      </p:pic>
      <p:sp>
        <p:nvSpPr>
          <p:cNvPr id="632" name="Google Shape;632;p23"/>
          <p:cNvSpPr txBox="1"/>
          <p:nvPr/>
        </p:nvSpPr>
        <p:spPr>
          <a:xfrm>
            <a:off x="3219724" y="2859055"/>
            <a:ext cx="1883118" cy="511087"/>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C00000"/>
              </a:buClr>
              <a:buSzPts val="1600"/>
              <a:buFont typeface="Arial"/>
              <a:buNone/>
            </a:pPr>
            <a:r>
              <a:rPr b="1" lang="en-GB" sz="1600">
                <a:solidFill>
                  <a:srgbClr val="C00000"/>
                </a:solidFill>
                <a:latin typeface="Montserrat"/>
                <a:ea typeface="Montserrat"/>
                <a:cs typeface="Montserrat"/>
                <a:sym typeface="Montserrat"/>
              </a:rPr>
              <a:t>3 PJ coal </a:t>
            </a:r>
            <a:br>
              <a:rPr b="1" lang="en-GB" sz="1600">
                <a:solidFill>
                  <a:srgbClr val="C00000"/>
                </a:solidFill>
                <a:latin typeface="Montserrat"/>
                <a:ea typeface="Montserrat"/>
                <a:cs typeface="Montserrat"/>
                <a:sym typeface="Montserrat"/>
              </a:rPr>
            </a:br>
            <a:r>
              <a:rPr b="1" lang="en-GB" sz="1600">
                <a:solidFill>
                  <a:srgbClr val="C00000"/>
                </a:solidFill>
                <a:latin typeface="Montserrat"/>
                <a:ea typeface="Montserrat"/>
                <a:cs typeface="Montserrat"/>
                <a:sym typeface="Montserrat"/>
              </a:rPr>
              <a:t>(33% efficiency)</a:t>
            </a:r>
            <a:endParaRPr sz="1600">
              <a:solidFill>
                <a:schemeClr val="dk1"/>
              </a:solidFill>
              <a:latin typeface="Montserrat"/>
              <a:ea typeface="Montserrat"/>
              <a:cs typeface="Montserrat"/>
              <a:sym typeface="Montserrat"/>
            </a:endParaRPr>
          </a:p>
        </p:txBody>
      </p:sp>
      <p:sp>
        <p:nvSpPr>
          <p:cNvPr id="633" name="Google Shape;633;p23"/>
          <p:cNvSpPr txBox="1"/>
          <p:nvPr/>
        </p:nvSpPr>
        <p:spPr>
          <a:xfrm>
            <a:off x="6934945" y="3093267"/>
            <a:ext cx="2828290" cy="276627"/>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C00000"/>
              </a:buClr>
              <a:buSzPts val="1600"/>
              <a:buFont typeface="Arial"/>
              <a:buNone/>
            </a:pPr>
            <a:r>
              <a:rPr b="1" lang="en-GB" sz="1600">
                <a:solidFill>
                  <a:srgbClr val="C00000"/>
                </a:solidFill>
                <a:latin typeface="Montserrat"/>
                <a:ea typeface="Montserrat"/>
                <a:cs typeface="Montserrat"/>
                <a:sym typeface="Montserrat"/>
              </a:rPr>
              <a:t>1 PJ electricity</a:t>
            </a:r>
            <a:endParaRPr sz="1600">
              <a:solidFill>
                <a:schemeClr val="dk1"/>
              </a:solidFill>
              <a:latin typeface="Montserrat"/>
              <a:ea typeface="Montserrat"/>
              <a:cs typeface="Montserrat"/>
              <a:sym typeface="Montserrat"/>
            </a:endParaRPr>
          </a:p>
        </p:txBody>
      </p:sp>
      <p:pic>
        <p:nvPicPr>
          <p:cNvPr descr="A picture containing rock, outdoor, rocky, pile&#10;&#10;Description automatically generated" id="634" name="Google Shape;634;p23"/>
          <p:cNvPicPr preferRelativeResize="0"/>
          <p:nvPr/>
        </p:nvPicPr>
        <p:blipFill rotWithShape="1">
          <a:blip r:embed="rId10">
            <a:alphaModFix/>
          </a:blip>
          <a:srcRect b="0" l="0" r="0" t="0"/>
          <a:stretch/>
        </p:blipFill>
        <p:spPr>
          <a:xfrm>
            <a:off x="829875" y="3046775"/>
            <a:ext cx="2164276" cy="1232018"/>
          </a:xfrm>
          <a:prstGeom prst="rect">
            <a:avLst/>
          </a:prstGeom>
          <a:noFill/>
          <a:ln>
            <a:noFill/>
          </a:ln>
        </p:spPr>
      </p:pic>
      <p:pic>
        <p:nvPicPr>
          <p:cNvPr descr="A picture containing light, dark&#10;&#10;Description automatically generated" id="635" name="Google Shape;635;p23"/>
          <p:cNvPicPr preferRelativeResize="0"/>
          <p:nvPr/>
        </p:nvPicPr>
        <p:blipFill rotWithShape="1">
          <a:blip r:embed="rId11">
            <a:alphaModFix/>
          </a:blip>
          <a:srcRect b="0" l="0" r="0" t="0"/>
          <a:stretch/>
        </p:blipFill>
        <p:spPr>
          <a:xfrm>
            <a:off x="9763899" y="2809611"/>
            <a:ext cx="1301262" cy="1735016"/>
          </a:xfrm>
          <a:prstGeom prst="rect">
            <a:avLst/>
          </a:prstGeom>
          <a:noFill/>
          <a:ln>
            <a:noFill/>
          </a:ln>
        </p:spPr>
      </p:pic>
      <p:sp>
        <p:nvSpPr>
          <p:cNvPr id="636" name="Google Shape;636;p23"/>
          <p:cNvSpPr txBox="1"/>
          <p:nvPr/>
        </p:nvSpPr>
        <p:spPr>
          <a:xfrm>
            <a:off x="3189803" y="3882814"/>
            <a:ext cx="1934407" cy="518415"/>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C00000"/>
              </a:buClr>
              <a:buSzPts val="1600"/>
              <a:buFont typeface="Arial"/>
              <a:buNone/>
            </a:pPr>
            <a:r>
              <a:rPr b="1" lang="en-GB" sz="1600">
                <a:solidFill>
                  <a:srgbClr val="C00000"/>
                </a:solidFill>
                <a:latin typeface="Montserrat"/>
                <a:ea typeface="Montserrat"/>
                <a:cs typeface="Montserrat"/>
                <a:sym typeface="Montserrat"/>
              </a:rPr>
              <a:t>2 PJ coal </a:t>
            </a:r>
            <a:br>
              <a:rPr b="1" lang="en-GB" sz="1600">
                <a:solidFill>
                  <a:srgbClr val="C00000"/>
                </a:solidFill>
                <a:latin typeface="Montserrat"/>
                <a:ea typeface="Montserrat"/>
                <a:cs typeface="Montserrat"/>
                <a:sym typeface="Montserrat"/>
              </a:rPr>
            </a:br>
            <a:r>
              <a:rPr b="1" lang="en-GB" sz="1600">
                <a:solidFill>
                  <a:srgbClr val="C00000"/>
                </a:solidFill>
                <a:latin typeface="Montserrat"/>
                <a:ea typeface="Montserrat"/>
                <a:cs typeface="Montserrat"/>
                <a:sym typeface="Montserrat"/>
              </a:rPr>
              <a:t>(50% efficiency)</a:t>
            </a:r>
            <a:endParaRPr sz="1600">
              <a:solidFill>
                <a:schemeClr val="dk1"/>
              </a:solidFill>
              <a:latin typeface="Montserrat"/>
              <a:ea typeface="Montserrat"/>
              <a:cs typeface="Montserrat"/>
              <a:sym typeface="Montserrat"/>
            </a:endParaRPr>
          </a:p>
        </p:txBody>
      </p:sp>
      <p:sp>
        <p:nvSpPr>
          <p:cNvPr id="637" name="Google Shape;637;p23"/>
          <p:cNvSpPr/>
          <p:nvPr/>
        </p:nvSpPr>
        <p:spPr>
          <a:xfrm>
            <a:off x="6582080" y="1280120"/>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4_Slide23.mp3" id="638" name="Google Shape;638;p23"/>
          <p:cNvPicPr preferRelativeResize="0"/>
          <p:nvPr/>
        </p:nvPicPr>
        <p:blipFill rotWithShape="1">
          <a:blip r:embed="rId12">
            <a:alphaModFix/>
          </a:blip>
          <a:srcRect b="0" l="0" r="0" t="0"/>
          <a:stretch/>
        </p:blipFill>
        <p:spPr>
          <a:xfrm>
            <a:off x="6653445" y="1357214"/>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8"/>
                                        </p:tgtEl>
                                        <p:attrNameLst>
                                          <p:attrName>style.visibility</p:attrName>
                                        </p:attrNameLst>
                                      </p:cBhvr>
                                      <p:to>
                                        <p:strVal val="visible"/>
                                      </p:to>
                                    </p:set>
                                    <p:animEffect filter="fade" transition="in">
                                      <p:cBhvr>
                                        <p:cTn dur="5000"/>
                                        <p:tgtEl>
                                          <p:spTgt spid="6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24"/>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4.4 Other parameters</a:t>
            </a:r>
            <a:endParaRPr/>
          </a:p>
        </p:txBody>
      </p:sp>
      <p:sp>
        <p:nvSpPr>
          <p:cNvPr id="645" name="Google Shape;645;p24"/>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646" name="Google Shape;646;p24"/>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t>Discount rate</a:t>
            </a:r>
            <a:endParaRPr/>
          </a:p>
        </p:txBody>
      </p:sp>
      <p:sp>
        <p:nvSpPr>
          <p:cNvPr id="647" name="Google Shape;647;p24"/>
          <p:cNvSpPr txBox="1"/>
          <p:nvPr/>
        </p:nvSpPr>
        <p:spPr>
          <a:xfrm>
            <a:off x="6715588" y="5286690"/>
            <a:ext cx="4791594" cy="1010659"/>
          </a:xfrm>
          <a:prstGeom prst="rect">
            <a:avLst/>
          </a:prstGeom>
          <a:noFill/>
          <a:ln>
            <a:noFill/>
          </a:ln>
        </p:spPr>
        <p:txBody>
          <a:bodyPr anchorCtr="0" anchor="t" bIns="45700" lIns="91425" spcFirstLastPara="1" rIns="91425" wrap="square" tIns="45700">
            <a:normAutofit/>
          </a:bodyPr>
          <a:lstStyle/>
          <a:p>
            <a:pPr indent="-184150" lvl="0" marL="285750" marR="0" rtl="0" algn="l">
              <a:lnSpc>
                <a:spcPct val="90000"/>
              </a:lnSpc>
              <a:spcBef>
                <a:spcPts val="0"/>
              </a:spcBef>
              <a:spcAft>
                <a:spcPts val="0"/>
              </a:spcAft>
              <a:buClr>
                <a:schemeClr val="dk1"/>
              </a:buClr>
              <a:buSzPts val="1600"/>
              <a:buFont typeface="Arial"/>
              <a:buNone/>
            </a:pPr>
            <a:r>
              <a:t/>
            </a:r>
            <a:endParaRPr sz="1600">
              <a:solidFill>
                <a:schemeClr val="dk1"/>
              </a:solidFill>
              <a:latin typeface="Montserrat"/>
              <a:ea typeface="Montserrat"/>
              <a:cs typeface="Montserrat"/>
              <a:sym typeface="Montserrat"/>
            </a:endParaRPr>
          </a:p>
        </p:txBody>
      </p:sp>
      <p:sp>
        <p:nvSpPr>
          <p:cNvPr id="648" name="Google Shape;648;p24"/>
          <p:cNvSpPr txBox="1"/>
          <p:nvPr>
            <p:ph idx="1" type="body"/>
          </p:nvPr>
        </p:nvSpPr>
        <p:spPr>
          <a:xfrm>
            <a:off x="663880" y="2582945"/>
            <a:ext cx="8001422" cy="342193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C00000"/>
              </a:buClr>
              <a:buSzPts val="2000"/>
              <a:buFont typeface="Open Sans SemiBold"/>
              <a:buNone/>
            </a:pPr>
            <a:r>
              <a:rPr lang="en-GB">
                <a:solidFill>
                  <a:srgbClr val="C00000"/>
                </a:solidFill>
              </a:rPr>
              <a:t>Discount Rate accounts for the future value of money</a:t>
            </a:r>
            <a:endParaRPr/>
          </a:p>
          <a:p>
            <a:pPr indent="0" lvl="0" marL="0" rtl="0" algn="l">
              <a:lnSpc>
                <a:spcPct val="90000"/>
              </a:lnSpc>
              <a:spcBef>
                <a:spcPts val="1200"/>
              </a:spcBef>
              <a:spcAft>
                <a:spcPts val="0"/>
              </a:spcAft>
              <a:buClr>
                <a:schemeClr val="dk1"/>
              </a:buClr>
              <a:buSzPts val="2000"/>
              <a:buFont typeface="Open Sans SemiBold"/>
              <a:buNone/>
            </a:pPr>
            <a:r>
              <a:rPr lang="en-GB"/>
              <a:t>If we owe $15 every year for the next 10 years, how much money do we need to put in the bank now to pay for this?</a:t>
            </a:r>
            <a:endParaRPr/>
          </a:p>
        </p:txBody>
      </p:sp>
      <p:graphicFrame>
        <p:nvGraphicFramePr>
          <p:cNvPr id="649" name="Google Shape;649;p24"/>
          <p:cNvGraphicFramePr/>
          <p:nvPr/>
        </p:nvGraphicFramePr>
        <p:xfrm>
          <a:off x="718115" y="4090704"/>
          <a:ext cx="3000000" cy="3000000"/>
        </p:xfrm>
        <a:graphic>
          <a:graphicData uri="http://schemas.openxmlformats.org/drawingml/2006/table">
            <a:tbl>
              <a:tblPr>
                <a:noFill/>
                <a:tableStyleId>{66C92104-BE04-48BC-976B-3F29707EA27D}</a:tableStyleId>
              </a:tblPr>
              <a:tblGrid>
                <a:gridCol w="1645725"/>
                <a:gridCol w="929350"/>
                <a:gridCol w="929350"/>
                <a:gridCol w="929350"/>
                <a:gridCol w="929350"/>
                <a:gridCol w="929350"/>
                <a:gridCol w="929350"/>
                <a:gridCol w="929350"/>
                <a:gridCol w="929350"/>
                <a:gridCol w="929350"/>
                <a:gridCol w="929350"/>
              </a:tblGrid>
              <a:tr h="432025">
                <a:tc>
                  <a:txBody>
                    <a:bodyPr/>
                    <a:lstStyle/>
                    <a:p>
                      <a:pPr indent="0" lvl="0" marL="0" marR="0" rtl="0" algn="l">
                        <a:spcBef>
                          <a:spcPts val="0"/>
                        </a:spcBef>
                        <a:spcAft>
                          <a:spcPts val="0"/>
                        </a:spcAft>
                        <a:buNone/>
                      </a:pPr>
                      <a:r>
                        <a:rPr lang="en-GB" sz="1600" u="none" strike="noStrike">
                          <a:latin typeface="Open Sans"/>
                          <a:ea typeface="Open Sans"/>
                          <a:cs typeface="Open Sans"/>
                          <a:sym typeface="Open Sans"/>
                        </a:rPr>
                        <a:t>Discount Rate</a:t>
                      </a:r>
                      <a:endParaRPr b="0" i="0" sz="1600" u="none" strike="noStrike">
                        <a:solidFill>
                          <a:srgbClr val="000000"/>
                        </a:solidFill>
                        <a:latin typeface="Open Sans"/>
                        <a:ea typeface="Open Sans"/>
                        <a:cs typeface="Open Sans"/>
                        <a:sym typeface="Open Sans"/>
                      </a:endParaRPr>
                    </a:p>
                  </a:txBody>
                  <a:tcPr marT="3175" marB="0" marR="3175" marL="3175" anchor="b">
                    <a:solidFill>
                      <a:srgbClr val="B3C5E6"/>
                    </a:solidFill>
                  </a:tcPr>
                </a:tc>
                <a:tc>
                  <a:txBody>
                    <a:bodyPr/>
                    <a:lstStyle/>
                    <a:p>
                      <a:pPr indent="0" lvl="0" marL="0" marR="0" rtl="0" algn="r">
                        <a:spcBef>
                          <a:spcPts val="0"/>
                        </a:spcBef>
                        <a:spcAft>
                          <a:spcPts val="0"/>
                        </a:spcAft>
                        <a:buNone/>
                      </a:pPr>
                      <a:r>
                        <a:rPr lang="en-GB" sz="1600" u="none" strike="noStrike">
                          <a:latin typeface="Open Sans"/>
                          <a:ea typeface="Open Sans"/>
                          <a:cs typeface="Open Sans"/>
                          <a:sym typeface="Open Sans"/>
                        </a:rPr>
                        <a:t>6%</a:t>
                      </a:r>
                      <a:endParaRPr b="0" i="0" sz="1600" u="none" strike="noStrike">
                        <a:solidFill>
                          <a:srgbClr val="000000"/>
                        </a:solidFill>
                        <a:latin typeface="Open Sans"/>
                        <a:ea typeface="Open Sans"/>
                        <a:cs typeface="Open Sans"/>
                        <a:sym typeface="Open Sans"/>
                      </a:endParaRPr>
                    </a:p>
                  </a:txBody>
                  <a:tcPr marT="3175" marB="0" marR="3175" marL="3175" anchor="b">
                    <a:solidFill>
                      <a:srgbClr val="B3C5E6"/>
                    </a:solidFill>
                  </a:tcPr>
                </a:tc>
                <a:tc>
                  <a:txBody>
                    <a:bodyPr/>
                    <a:lstStyle/>
                    <a:p>
                      <a:pPr indent="0" lvl="0" marL="0" marR="0" rtl="0" algn="l">
                        <a:spcBef>
                          <a:spcPts val="0"/>
                        </a:spcBef>
                        <a:spcAft>
                          <a:spcPts val="0"/>
                        </a:spcAft>
                        <a:buNone/>
                      </a:pPr>
                      <a:r>
                        <a:t/>
                      </a:r>
                      <a:endParaRPr b="0" i="0" sz="1600" u="none" strike="noStrike">
                        <a:solidFill>
                          <a:srgbClr val="000000"/>
                        </a:solidFill>
                        <a:latin typeface="Open Sans"/>
                        <a:ea typeface="Open Sans"/>
                        <a:cs typeface="Open Sans"/>
                        <a:sym typeface="Open Sans"/>
                      </a:endParaRPr>
                    </a:p>
                  </a:txBody>
                  <a:tcPr marT="3175" marB="0" marR="3175" marL="3175" anchor="b">
                    <a:solidFill>
                      <a:srgbClr val="B3C5E6"/>
                    </a:solidFill>
                  </a:tcPr>
                </a:tc>
                <a:tc>
                  <a:txBody>
                    <a:bodyPr/>
                    <a:lstStyle/>
                    <a:p>
                      <a:pPr indent="0" lvl="0" marL="0" marR="0" rtl="0" algn="l">
                        <a:spcBef>
                          <a:spcPts val="0"/>
                        </a:spcBef>
                        <a:spcAft>
                          <a:spcPts val="0"/>
                        </a:spcAft>
                        <a:buNone/>
                      </a:pPr>
                      <a:r>
                        <a:t/>
                      </a:r>
                      <a:endParaRPr b="0" i="0" sz="1600" u="none" strike="noStrike">
                        <a:solidFill>
                          <a:srgbClr val="000000"/>
                        </a:solidFill>
                        <a:latin typeface="Open Sans"/>
                        <a:ea typeface="Open Sans"/>
                        <a:cs typeface="Open Sans"/>
                        <a:sym typeface="Open Sans"/>
                      </a:endParaRPr>
                    </a:p>
                  </a:txBody>
                  <a:tcPr marT="3175" marB="0" marR="3175" marL="3175" anchor="b">
                    <a:solidFill>
                      <a:srgbClr val="B3C5E6"/>
                    </a:solidFill>
                  </a:tcPr>
                </a:tc>
                <a:tc>
                  <a:txBody>
                    <a:bodyPr/>
                    <a:lstStyle/>
                    <a:p>
                      <a:pPr indent="0" lvl="0" marL="0" marR="0" rtl="0" algn="l">
                        <a:spcBef>
                          <a:spcPts val="0"/>
                        </a:spcBef>
                        <a:spcAft>
                          <a:spcPts val="0"/>
                        </a:spcAft>
                        <a:buNone/>
                      </a:pPr>
                      <a:r>
                        <a:t/>
                      </a:r>
                      <a:endParaRPr b="0" i="0" sz="1600" u="none" strike="noStrike">
                        <a:solidFill>
                          <a:srgbClr val="000000"/>
                        </a:solidFill>
                        <a:latin typeface="Open Sans"/>
                        <a:ea typeface="Open Sans"/>
                        <a:cs typeface="Open Sans"/>
                        <a:sym typeface="Open Sans"/>
                      </a:endParaRPr>
                    </a:p>
                  </a:txBody>
                  <a:tcPr marT="3175" marB="0" marR="3175" marL="3175" anchor="b">
                    <a:solidFill>
                      <a:srgbClr val="B3C5E6"/>
                    </a:solidFill>
                  </a:tcPr>
                </a:tc>
                <a:tc>
                  <a:txBody>
                    <a:bodyPr/>
                    <a:lstStyle/>
                    <a:p>
                      <a:pPr indent="0" lvl="0" marL="0" marR="0" rtl="0" algn="l">
                        <a:spcBef>
                          <a:spcPts val="0"/>
                        </a:spcBef>
                        <a:spcAft>
                          <a:spcPts val="0"/>
                        </a:spcAft>
                        <a:buNone/>
                      </a:pPr>
                      <a:r>
                        <a:t/>
                      </a:r>
                      <a:endParaRPr b="0" i="0" sz="1600" u="none" strike="noStrike">
                        <a:solidFill>
                          <a:srgbClr val="000000"/>
                        </a:solidFill>
                        <a:latin typeface="Open Sans"/>
                        <a:ea typeface="Open Sans"/>
                        <a:cs typeface="Open Sans"/>
                        <a:sym typeface="Open Sans"/>
                      </a:endParaRPr>
                    </a:p>
                  </a:txBody>
                  <a:tcPr marT="3175" marB="0" marR="3175" marL="3175" anchor="b">
                    <a:solidFill>
                      <a:srgbClr val="B3C5E6"/>
                    </a:solidFill>
                  </a:tcPr>
                </a:tc>
                <a:tc>
                  <a:txBody>
                    <a:bodyPr/>
                    <a:lstStyle/>
                    <a:p>
                      <a:pPr indent="0" lvl="0" marL="0" marR="0" rtl="0" algn="l">
                        <a:spcBef>
                          <a:spcPts val="0"/>
                        </a:spcBef>
                        <a:spcAft>
                          <a:spcPts val="0"/>
                        </a:spcAft>
                        <a:buNone/>
                      </a:pPr>
                      <a:r>
                        <a:t/>
                      </a:r>
                      <a:endParaRPr b="0" i="0" sz="1600" u="none" strike="noStrike">
                        <a:solidFill>
                          <a:srgbClr val="000000"/>
                        </a:solidFill>
                        <a:latin typeface="Open Sans"/>
                        <a:ea typeface="Open Sans"/>
                        <a:cs typeface="Open Sans"/>
                        <a:sym typeface="Open Sans"/>
                      </a:endParaRPr>
                    </a:p>
                  </a:txBody>
                  <a:tcPr marT="3175" marB="0" marR="3175" marL="3175" anchor="b">
                    <a:solidFill>
                      <a:srgbClr val="B3C5E6"/>
                    </a:solidFill>
                  </a:tcPr>
                </a:tc>
                <a:tc>
                  <a:txBody>
                    <a:bodyPr/>
                    <a:lstStyle/>
                    <a:p>
                      <a:pPr indent="0" lvl="0" marL="0" marR="0" rtl="0" algn="l">
                        <a:spcBef>
                          <a:spcPts val="0"/>
                        </a:spcBef>
                        <a:spcAft>
                          <a:spcPts val="0"/>
                        </a:spcAft>
                        <a:buNone/>
                      </a:pPr>
                      <a:r>
                        <a:t/>
                      </a:r>
                      <a:endParaRPr b="0" i="0" sz="1600" u="none" strike="noStrike">
                        <a:solidFill>
                          <a:srgbClr val="000000"/>
                        </a:solidFill>
                        <a:latin typeface="Open Sans"/>
                        <a:ea typeface="Open Sans"/>
                        <a:cs typeface="Open Sans"/>
                        <a:sym typeface="Open Sans"/>
                      </a:endParaRPr>
                    </a:p>
                  </a:txBody>
                  <a:tcPr marT="3175" marB="0" marR="3175" marL="3175" anchor="b">
                    <a:solidFill>
                      <a:srgbClr val="B3C5E6"/>
                    </a:solidFill>
                  </a:tcPr>
                </a:tc>
                <a:tc>
                  <a:txBody>
                    <a:bodyPr/>
                    <a:lstStyle/>
                    <a:p>
                      <a:pPr indent="0" lvl="0" marL="0" marR="0" rtl="0" algn="l">
                        <a:spcBef>
                          <a:spcPts val="0"/>
                        </a:spcBef>
                        <a:spcAft>
                          <a:spcPts val="0"/>
                        </a:spcAft>
                        <a:buNone/>
                      </a:pPr>
                      <a:r>
                        <a:t/>
                      </a:r>
                      <a:endParaRPr b="0" i="0" sz="1600" u="none" strike="noStrike">
                        <a:solidFill>
                          <a:srgbClr val="000000"/>
                        </a:solidFill>
                        <a:latin typeface="Open Sans"/>
                        <a:ea typeface="Open Sans"/>
                        <a:cs typeface="Open Sans"/>
                        <a:sym typeface="Open Sans"/>
                      </a:endParaRPr>
                    </a:p>
                  </a:txBody>
                  <a:tcPr marT="3175" marB="0" marR="3175" marL="3175" anchor="b">
                    <a:solidFill>
                      <a:srgbClr val="B3C5E6"/>
                    </a:solidFill>
                  </a:tcPr>
                </a:tc>
                <a:tc>
                  <a:txBody>
                    <a:bodyPr/>
                    <a:lstStyle/>
                    <a:p>
                      <a:pPr indent="0" lvl="0" marL="0" marR="0" rtl="0" algn="l">
                        <a:spcBef>
                          <a:spcPts val="0"/>
                        </a:spcBef>
                        <a:spcAft>
                          <a:spcPts val="0"/>
                        </a:spcAft>
                        <a:buNone/>
                      </a:pPr>
                      <a:r>
                        <a:t/>
                      </a:r>
                      <a:endParaRPr b="0" i="0" sz="1600" u="none" strike="noStrike">
                        <a:solidFill>
                          <a:srgbClr val="000000"/>
                        </a:solidFill>
                        <a:latin typeface="Open Sans"/>
                        <a:ea typeface="Open Sans"/>
                        <a:cs typeface="Open Sans"/>
                        <a:sym typeface="Open Sans"/>
                      </a:endParaRPr>
                    </a:p>
                  </a:txBody>
                  <a:tcPr marT="3175" marB="0" marR="3175" marL="3175" anchor="b">
                    <a:solidFill>
                      <a:srgbClr val="B3C5E6"/>
                    </a:solidFill>
                  </a:tcPr>
                </a:tc>
                <a:tc>
                  <a:txBody>
                    <a:bodyPr/>
                    <a:lstStyle/>
                    <a:p>
                      <a:pPr indent="0" lvl="0" marL="0" marR="0" rtl="0" algn="l">
                        <a:spcBef>
                          <a:spcPts val="0"/>
                        </a:spcBef>
                        <a:spcAft>
                          <a:spcPts val="0"/>
                        </a:spcAft>
                        <a:buNone/>
                      </a:pPr>
                      <a:r>
                        <a:t/>
                      </a:r>
                      <a:endParaRPr b="0" i="0" sz="1600" u="none" strike="noStrike">
                        <a:solidFill>
                          <a:srgbClr val="000000"/>
                        </a:solidFill>
                        <a:latin typeface="Open Sans"/>
                        <a:ea typeface="Open Sans"/>
                        <a:cs typeface="Open Sans"/>
                        <a:sym typeface="Open Sans"/>
                      </a:endParaRPr>
                    </a:p>
                  </a:txBody>
                  <a:tcPr marT="3175" marB="0" marR="3175" marL="3175" anchor="b">
                    <a:solidFill>
                      <a:srgbClr val="B3C5E6"/>
                    </a:solidFill>
                  </a:tcPr>
                </a:tc>
              </a:tr>
              <a:tr h="335550">
                <a:tc>
                  <a:txBody>
                    <a:bodyPr/>
                    <a:lstStyle/>
                    <a:p>
                      <a:pPr indent="0" lvl="0" marL="0" marR="0" rtl="0" algn="l">
                        <a:spcBef>
                          <a:spcPts val="0"/>
                        </a:spcBef>
                        <a:spcAft>
                          <a:spcPts val="0"/>
                        </a:spcAft>
                        <a:buNone/>
                      </a:pPr>
                      <a:r>
                        <a:rPr lang="en-GB" sz="1600" u="none" strike="noStrike">
                          <a:latin typeface="Open Sans"/>
                          <a:ea typeface="Open Sans"/>
                          <a:cs typeface="Open Sans"/>
                          <a:sym typeface="Open Sans"/>
                        </a:rPr>
                        <a:t>Year</a:t>
                      </a:r>
                      <a:endParaRPr b="0" i="0" sz="1600" u="none" strike="noStrike">
                        <a:solidFill>
                          <a:srgbClr val="000000"/>
                        </a:solidFill>
                        <a:latin typeface="Open Sans"/>
                        <a:ea typeface="Open Sans"/>
                        <a:cs typeface="Open Sans"/>
                        <a:sym typeface="Open Sans"/>
                      </a:endParaRPr>
                    </a:p>
                  </a:txBody>
                  <a:tcPr marT="3175" marB="0" marR="3175" marL="3175" anchor="b">
                    <a:solidFill>
                      <a:srgbClr val="B3C5E6"/>
                    </a:solidFill>
                  </a:tcPr>
                </a:tc>
                <a:tc>
                  <a:txBody>
                    <a:bodyPr/>
                    <a:lstStyle/>
                    <a:p>
                      <a:pPr indent="0" lvl="0" marL="0" marR="0" rtl="0" algn="r">
                        <a:spcBef>
                          <a:spcPts val="0"/>
                        </a:spcBef>
                        <a:spcAft>
                          <a:spcPts val="0"/>
                        </a:spcAft>
                        <a:buNone/>
                      </a:pPr>
                      <a:r>
                        <a:rPr lang="en-GB" sz="1600" u="none" strike="noStrike">
                          <a:latin typeface="Open Sans"/>
                          <a:ea typeface="Open Sans"/>
                          <a:cs typeface="Open Sans"/>
                          <a:sym typeface="Open Sans"/>
                        </a:rPr>
                        <a:t>1</a:t>
                      </a:r>
                      <a:endParaRPr b="0" i="0" sz="1600" u="none" strike="noStrike">
                        <a:solidFill>
                          <a:srgbClr val="000000"/>
                        </a:solidFill>
                        <a:latin typeface="Open Sans"/>
                        <a:ea typeface="Open Sans"/>
                        <a:cs typeface="Open Sans"/>
                        <a:sym typeface="Open Sans"/>
                      </a:endParaRPr>
                    </a:p>
                  </a:txBody>
                  <a:tcPr marT="3175" marB="0" marR="3175" marL="3175" anchor="b"/>
                </a:tc>
                <a:tc>
                  <a:txBody>
                    <a:bodyPr/>
                    <a:lstStyle/>
                    <a:p>
                      <a:pPr indent="0" lvl="0" marL="0" marR="0" rtl="0" algn="r">
                        <a:spcBef>
                          <a:spcPts val="0"/>
                        </a:spcBef>
                        <a:spcAft>
                          <a:spcPts val="0"/>
                        </a:spcAft>
                        <a:buNone/>
                      </a:pPr>
                      <a:r>
                        <a:rPr lang="en-GB" sz="1600" u="none" strike="noStrike">
                          <a:latin typeface="Open Sans"/>
                          <a:ea typeface="Open Sans"/>
                          <a:cs typeface="Open Sans"/>
                          <a:sym typeface="Open Sans"/>
                        </a:rPr>
                        <a:t>2</a:t>
                      </a:r>
                      <a:endParaRPr b="0" i="0" sz="1600" u="none" strike="noStrike">
                        <a:solidFill>
                          <a:srgbClr val="000000"/>
                        </a:solidFill>
                        <a:latin typeface="Open Sans"/>
                        <a:ea typeface="Open Sans"/>
                        <a:cs typeface="Open Sans"/>
                        <a:sym typeface="Open Sans"/>
                      </a:endParaRPr>
                    </a:p>
                  </a:txBody>
                  <a:tcPr marT="3175" marB="0" marR="3175" marL="3175" anchor="b"/>
                </a:tc>
                <a:tc>
                  <a:txBody>
                    <a:bodyPr/>
                    <a:lstStyle/>
                    <a:p>
                      <a:pPr indent="0" lvl="0" marL="0" marR="0" rtl="0" algn="r">
                        <a:spcBef>
                          <a:spcPts val="0"/>
                        </a:spcBef>
                        <a:spcAft>
                          <a:spcPts val="0"/>
                        </a:spcAft>
                        <a:buNone/>
                      </a:pPr>
                      <a:r>
                        <a:rPr lang="en-GB" sz="1600" u="none" strike="noStrike">
                          <a:latin typeface="Open Sans"/>
                          <a:ea typeface="Open Sans"/>
                          <a:cs typeface="Open Sans"/>
                          <a:sym typeface="Open Sans"/>
                        </a:rPr>
                        <a:t>3</a:t>
                      </a:r>
                      <a:endParaRPr b="0" i="0" sz="1600" u="none" strike="noStrike">
                        <a:solidFill>
                          <a:srgbClr val="000000"/>
                        </a:solidFill>
                        <a:latin typeface="Open Sans"/>
                        <a:ea typeface="Open Sans"/>
                        <a:cs typeface="Open Sans"/>
                        <a:sym typeface="Open Sans"/>
                      </a:endParaRPr>
                    </a:p>
                  </a:txBody>
                  <a:tcPr marT="3175" marB="0" marR="3175" marL="3175" anchor="b"/>
                </a:tc>
                <a:tc>
                  <a:txBody>
                    <a:bodyPr/>
                    <a:lstStyle/>
                    <a:p>
                      <a:pPr indent="0" lvl="0" marL="0" marR="0" rtl="0" algn="r">
                        <a:spcBef>
                          <a:spcPts val="0"/>
                        </a:spcBef>
                        <a:spcAft>
                          <a:spcPts val="0"/>
                        </a:spcAft>
                        <a:buNone/>
                      </a:pPr>
                      <a:r>
                        <a:rPr lang="en-GB" sz="1600" u="none" strike="noStrike">
                          <a:latin typeface="Open Sans"/>
                          <a:ea typeface="Open Sans"/>
                          <a:cs typeface="Open Sans"/>
                          <a:sym typeface="Open Sans"/>
                        </a:rPr>
                        <a:t>4</a:t>
                      </a:r>
                      <a:endParaRPr b="0" i="0" sz="1600" u="none" strike="noStrike">
                        <a:solidFill>
                          <a:srgbClr val="000000"/>
                        </a:solidFill>
                        <a:latin typeface="Open Sans"/>
                        <a:ea typeface="Open Sans"/>
                        <a:cs typeface="Open Sans"/>
                        <a:sym typeface="Open Sans"/>
                      </a:endParaRPr>
                    </a:p>
                  </a:txBody>
                  <a:tcPr marT="3175" marB="0" marR="3175" marL="3175" anchor="b"/>
                </a:tc>
                <a:tc>
                  <a:txBody>
                    <a:bodyPr/>
                    <a:lstStyle/>
                    <a:p>
                      <a:pPr indent="0" lvl="0" marL="0" marR="0" rtl="0" algn="r">
                        <a:spcBef>
                          <a:spcPts val="0"/>
                        </a:spcBef>
                        <a:spcAft>
                          <a:spcPts val="0"/>
                        </a:spcAft>
                        <a:buNone/>
                      </a:pPr>
                      <a:r>
                        <a:rPr lang="en-GB" sz="1600" u="none" strike="noStrike">
                          <a:latin typeface="Open Sans"/>
                          <a:ea typeface="Open Sans"/>
                          <a:cs typeface="Open Sans"/>
                          <a:sym typeface="Open Sans"/>
                        </a:rPr>
                        <a:t>5</a:t>
                      </a:r>
                      <a:endParaRPr b="0" i="0" sz="1600" u="none" strike="noStrike">
                        <a:solidFill>
                          <a:srgbClr val="000000"/>
                        </a:solidFill>
                        <a:latin typeface="Open Sans"/>
                        <a:ea typeface="Open Sans"/>
                        <a:cs typeface="Open Sans"/>
                        <a:sym typeface="Open Sans"/>
                      </a:endParaRPr>
                    </a:p>
                  </a:txBody>
                  <a:tcPr marT="3175" marB="0" marR="3175" marL="3175" anchor="b"/>
                </a:tc>
                <a:tc>
                  <a:txBody>
                    <a:bodyPr/>
                    <a:lstStyle/>
                    <a:p>
                      <a:pPr indent="0" lvl="0" marL="0" marR="0" rtl="0" algn="r">
                        <a:spcBef>
                          <a:spcPts val="0"/>
                        </a:spcBef>
                        <a:spcAft>
                          <a:spcPts val="0"/>
                        </a:spcAft>
                        <a:buNone/>
                      </a:pPr>
                      <a:r>
                        <a:rPr lang="en-GB" sz="1600" u="none" strike="noStrike">
                          <a:latin typeface="Open Sans"/>
                          <a:ea typeface="Open Sans"/>
                          <a:cs typeface="Open Sans"/>
                          <a:sym typeface="Open Sans"/>
                        </a:rPr>
                        <a:t>6</a:t>
                      </a:r>
                      <a:endParaRPr b="0" i="0" sz="1600" u="none" strike="noStrike">
                        <a:solidFill>
                          <a:srgbClr val="000000"/>
                        </a:solidFill>
                        <a:latin typeface="Open Sans"/>
                        <a:ea typeface="Open Sans"/>
                        <a:cs typeface="Open Sans"/>
                        <a:sym typeface="Open Sans"/>
                      </a:endParaRPr>
                    </a:p>
                  </a:txBody>
                  <a:tcPr marT="3175" marB="0" marR="3175" marL="3175" anchor="b"/>
                </a:tc>
                <a:tc>
                  <a:txBody>
                    <a:bodyPr/>
                    <a:lstStyle/>
                    <a:p>
                      <a:pPr indent="0" lvl="0" marL="0" marR="0" rtl="0" algn="r">
                        <a:spcBef>
                          <a:spcPts val="0"/>
                        </a:spcBef>
                        <a:spcAft>
                          <a:spcPts val="0"/>
                        </a:spcAft>
                        <a:buNone/>
                      </a:pPr>
                      <a:r>
                        <a:rPr lang="en-GB" sz="1600" u="none" strike="noStrike">
                          <a:latin typeface="Open Sans"/>
                          <a:ea typeface="Open Sans"/>
                          <a:cs typeface="Open Sans"/>
                          <a:sym typeface="Open Sans"/>
                        </a:rPr>
                        <a:t>7</a:t>
                      </a:r>
                      <a:endParaRPr b="0" i="0" sz="1600" u="none" strike="noStrike">
                        <a:solidFill>
                          <a:srgbClr val="000000"/>
                        </a:solidFill>
                        <a:latin typeface="Open Sans"/>
                        <a:ea typeface="Open Sans"/>
                        <a:cs typeface="Open Sans"/>
                        <a:sym typeface="Open Sans"/>
                      </a:endParaRPr>
                    </a:p>
                  </a:txBody>
                  <a:tcPr marT="3175" marB="0" marR="3175" marL="3175" anchor="b"/>
                </a:tc>
                <a:tc>
                  <a:txBody>
                    <a:bodyPr/>
                    <a:lstStyle/>
                    <a:p>
                      <a:pPr indent="0" lvl="0" marL="0" marR="0" rtl="0" algn="r">
                        <a:spcBef>
                          <a:spcPts val="0"/>
                        </a:spcBef>
                        <a:spcAft>
                          <a:spcPts val="0"/>
                        </a:spcAft>
                        <a:buNone/>
                      </a:pPr>
                      <a:r>
                        <a:rPr lang="en-GB" sz="1600" u="none" strike="noStrike">
                          <a:latin typeface="Open Sans"/>
                          <a:ea typeface="Open Sans"/>
                          <a:cs typeface="Open Sans"/>
                          <a:sym typeface="Open Sans"/>
                        </a:rPr>
                        <a:t>8</a:t>
                      </a:r>
                      <a:endParaRPr b="0" i="0" sz="1600" u="none" strike="noStrike">
                        <a:solidFill>
                          <a:srgbClr val="000000"/>
                        </a:solidFill>
                        <a:latin typeface="Open Sans"/>
                        <a:ea typeface="Open Sans"/>
                        <a:cs typeface="Open Sans"/>
                        <a:sym typeface="Open Sans"/>
                      </a:endParaRPr>
                    </a:p>
                  </a:txBody>
                  <a:tcPr marT="3175" marB="0" marR="3175" marL="3175" anchor="b"/>
                </a:tc>
                <a:tc>
                  <a:txBody>
                    <a:bodyPr/>
                    <a:lstStyle/>
                    <a:p>
                      <a:pPr indent="0" lvl="0" marL="0" marR="0" rtl="0" algn="r">
                        <a:spcBef>
                          <a:spcPts val="0"/>
                        </a:spcBef>
                        <a:spcAft>
                          <a:spcPts val="0"/>
                        </a:spcAft>
                        <a:buNone/>
                      </a:pPr>
                      <a:r>
                        <a:rPr lang="en-GB" sz="1600" u="none" strike="noStrike">
                          <a:latin typeface="Open Sans"/>
                          <a:ea typeface="Open Sans"/>
                          <a:cs typeface="Open Sans"/>
                          <a:sym typeface="Open Sans"/>
                        </a:rPr>
                        <a:t>9</a:t>
                      </a:r>
                      <a:endParaRPr b="0" i="0" sz="1600" u="none" strike="noStrike">
                        <a:solidFill>
                          <a:srgbClr val="000000"/>
                        </a:solidFill>
                        <a:latin typeface="Open Sans"/>
                        <a:ea typeface="Open Sans"/>
                        <a:cs typeface="Open Sans"/>
                        <a:sym typeface="Open Sans"/>
                      </a:endParaRPr>
                    </a:p>
                  </a:txBody>
                  <a:tcPr marT="3175" marB="0" marR="3175" marL="3175" anchor="b"/>
                </a:tc>
                <a:tc>
                  <a:txBody>
                    <a:bodyPr/>
                    <a:lstStyle/>
                    <a:p>
                      <a:pPr indent="0" lvl="0" marL="0" marR="0" rtl="0" algn="r">
                        <a:spcBef>
                          <a:spcPts val="0"/>
                        </a:spcBef>
                        <a:spcAft>
                          <a:spcPts val="0"/>
                        </a:spcAft>
                        <a:buNone/>
                      </a:pPr>
                      <a:r>
                        <a:rPr lang="en-GB" sz="1600" u="none" strike="noStrike">
                          <a:latin typeface="Open Sans"/>
                          <a:ea typeface="Open Sans"/>
                          <a:cs typeface="Open Sans"/>
                          <a:sym typeface="Open Sans"/>
                        </a:rPr>
                        <a:t>10</a:t>
                      </a:r>
                      <a:endParaRPr b="0" i="0" sz="1600" u="none" strike="noStrike">
                        <a:solidFill>
                          <a:srgbClr val="000000"/>
                        </a:solidFill>
                        <a:latin typeface="Open Sans"/>
                        <a:ea typeface="Open Sans"/>
                        <a:cs typeface="Open Sans"/>
                        <a:sym typeface="Open Sans"/>
                      </a:endParaRPr>
                    </a:p>
                  </a:txBody>
                  <a:tcPr marT="3175" marB="0" marR="3175" marL="3175" anchor="b"/>
                </a:tc>
              </a:tr>
              <a:tr h="479825">
                <a:tc>
                  <a:txBody>
                    <a:bodyPr/>
                    <a:lstStyle/>
                    <a:p>
                      <a:pPr indent="0" lvl="0" marL="0" marR="0" rtl="0" algn="l">
                        <a:spcBef>
                          <a:spcPts val="0"/>
                        </a:spcBef>
                        <a:spcAft>
                          <a:spcPts val="0"/>
                        </a:spcAft>
                        <a:buNone/>
                      </a:pPr>
                      <a:r>
                        <a:rPr lang="en-GB" sz="1600" u="none" strike="noStrike">
                          <a:latin typeface="Open Sans"/>
                          <a:ea typeface="Open Sans"/>
                          <a:cs typeface="Open Sans"/>
                          <a:sym typeface="Open Sans"/>
                        </a:rPr>
                        <a:t>Payment</a:t>
                      </a:r>
                      <a:endParaRPr b="0" i="0" sz="1600" u="none" strike="noStrike">
                        <a:solidFill>
                          <a:srgbClr val="000000"/>
                        </a:solidFill>
                        <a:latin typeface="Open Sans"/>
                        <a:ea typeface="Open Sans"/>
                        <a:cs typeface="Open Sans"/>
                        <a:sym typeface="Open Sans"/>
                      </a:endParaRPr>
                    </a:p>
                  </a:txBody>
                  <a:tcPr marT="3175" marB="0" marR="3175" marL="3175" anchor="b">
                    <a:solidFill>
                      <a:srgbClr val="B3C5E6"/>
                    </a:solidFill>
                  </a:tcPr>
                </a:tc>
                <a:tc>
                  <a:txBody>
                    <a:bodyPr/>
                    <a:lstStyle/>
                    <a:p>
                      <a:pPr indent="0" lvl="0" marL="0" marR="0" rtl="0" algn="r">
                        <a:spcBef>
                          <a:spcPts val="0"/>
                        </a:spcBef>
                        <a:spcAft>
                          <a:spcPts val="0"/>
                        </a:spcAft>
                        <a:buNone/>
                      </a:pPr>
                      <a:r>
                        <a:rPr lang="en-GB" sz="1600" u="none" strike="noStrike">
                          <a:latin typeface="Open Sans"/>
                          <a:ea typeface="Open Sans"/>
                          <a:cs typeface="Open Sans"/>
                          <a:sym typeface="Open Sans"/>
                        </a:rPr>
                        <a:t>$15</a:t>
                      </a:r>
                      <a:endParaRPr b="0" i="0" sz="1600" u="none" strike="noStrike">
                        <a:solidFill>
                          <a:srgbClr val="000000"/>
                        </a:solidFill>
                        <a:latin typeface="Open Sans"/>
                        <a:ea typeface="Open Sans"/>
                        <a:cs typeface="Open Sans"/>
                        <a:sym typeface="Open Sans"/>
                      </a:endParaRPr>
                    </a:p>
                  </a:txBody>
                  <a:tcPr marT="3175" marB="0" marR="3175" marL="3175" anchor="b"/>
                </a:tc>
                <a:tc>
                  <a:txBody>
                    <a:bodyPr/>
                    <a:lstStyle/>
                    <a:p>
                      <a:pPr indent="0" lvl="0" marL="0" marR="0" rtl="0" algn="r">
                        <a:spcBef>
                          <a:spcPts val="0"/>
                        </a:spcBef>
                        <a:spcAft>
                          <a:spcPts val="0"/>
                        </a:spcAft>
                        <a:buNone/>
                      </a:pPr>
                      <a:r>
                        <a:rPr lang="en-GB" sz="1600" u="none" strike="noStrike">
                          <a:latin typeface="Open Sans"/>
                          <a:ea typeface="Open Sans"/>
                          <a:cs typeface="Open Sans"/>
                          <a:sym typeface="Open Sans"/>
                        </a:rPr>
                        <a:t>$15</a:t>
                      </a:r>
                      <a:endParaRPr b="0" i="0" sz="1600" u="none" strike="noStrike">
                        <a:solidFill>
                          <a:srgbClr val="000000"/>
                        </a:solidFill>
                        <a:latin typeface="Open Sans"/>
                        <a:ea typeface="Open Sans"/>
                        <a:cs typeface="Open Sans"/>
                        <a:sym typeface="Open Sans"/>
                      </a:endParaRPr>
                    </a:p>
                  </a:txBody>
                  <a:tcPr marT="3175" marB="0" marR="3175" marL="3175" anchor="b"/>
                </a:tc>
                <a:tc>
                  <a:txBody>
                    <a:bodyPr/>
                    <a:lstStyle/>
                    <a:p>
                      <a:pPr indent="0" lvl="0" marL="0" marR="0" rtl="0" algn="r">
                        <a:spcBef>
                          <a:spcPts val="0"/>
                        </a:spcBef>
                        <a:spcAft>
                          <a:spcPts val="0"/>
                        </a:spcAft>
                        <a:buNone/>
                      </a:pPr>
                      <a:r>
                        <a:rPr lang="en-GB" sz="1600" u="none" strike="noStrike">
                          <a:latin typeface="Open Sans"/>
                          <a:ea typeface="Open Sans"/>
                          <a:cs typeface="Open Sans"/>
                          <a:sym typeface="Open Sans"/>
                        </a:rPr>
                        <a:t>$15</a:t>
                      </a:r>
                      <a:endParaRPr b="0" i="0" sz="1600" u="none" strike="noStrike">
                        <a:solidFill>
                          <a:srgbClr val="000000"/>
                        </a:solidFill>
                        <a:latin typeface="Open Sans"/>
                        <a:ea typeface="Open Sans"/>
                        <a:cs typeface="Open Sans"/>
                        <a:sym typeface="Open Sans"/>
                      </a:endParaRPr>
                    </a:p>
                  </a:txBody>
                  <a:tcPr marT="3175" marB="0" marR="3175" marL="3175" anchor="b"/>
                </a:tc>
                <a:tc>
                  <a:txBody>
                    <a:bodyPr/>
                    <a:lstStyle/>
                    <a:p>
                      <a:pPr indent="0" lvl="0" marL="0" marR="0" rtl="0" algn="r">
                        <a:spcBef>
                          <a:spcPts val="0"/>
                        </a:spcBef>
                        <a:spcAft>
                          <a:spcPts val="0"/>
                        </a:spcAft>
                        <a:buNone/>
                      </a:pPr>
                      <a:r>
                        <a:rPr lang="en-GB" sz="1600" u="none" strike="noStrike">
                          <a:latin typeface="Open Sans"/>
                          <a:ea typeface="Open Sans"/>
                          <a:cs typeface="Open Sans"/>
                          <a:sym typeface="Open Sans"/>
                        </a:rPr>
                        <a:t>$15</a:t>
                      </a:r>
                      <a:endParaRPr b="0" i="0" sz="1600" u="none" strike="noStrike">
                        <a:solidFill>
                          <a:srgbClr val="000000"/>
                        </a:solidFill>
                        <a:latin typeface="Open Sans"/>
                        <a:ea typeface="Open Sans"/>
                        <a:cs typeface="Open Sans"/>
                        <a:sym typeface="Open Sans"/>
                      </a:endParaRPr>
                    </a:p>
                  </a:txBody>
                  <a:tcPr marT="3175" marB="0" marR="3175" marL="3175" anchor="b"/>
                </a:tc>
                <a:tc>
                  <a:txBody>
                    <a:bodyPr/>
                    <a:lstStyle/>
                    <a:p>
                      <a:pPr indent="0" lvl="0" marL="0" marR="0" rtl="0" algn="r">
                        <a:spcBef>
                          <a:spcPts val="0"/>
                        </a:spcBef>
                        <a:spcAft>
                          <a:spcPts val="0"/>
                        </a:spcAft>
                        <a:buNone/>
                      </a:pPr>
                      <a:r>
                        <a:rPr lang="en-GB" sz="1600" u="none" strike="noStrike">
                          <a:latin typeface="Open Sans"/>
                          <a:ea typeface="Open Sans"/>
                          <a:cs typeface="Open Sans"/>
                          <a:sym typeface="Open Sans"/>
                        </a:rPr>
                        <a:t>$15</a:t>
                      </a:r>
                      <a:endParaRPr b="0" i="0" sz="1600" u="none" strike="noStrike">
                        <a:solidFill>
                          <a:srgbClr val="000000"/>
                        </a:solidFill>
                        <a:latin typeface="Open Sans"/>
                        <a:ea typeface="Open Sans"/>
                        <a:cs typeface="Open Sans"/>
                        <a:sym typeface="Open Sans"/>
                      </a:endParaRPr>
                    </a:p>
                  </a:txBody>
                  <a:tcPr marT="3175" marB="0" marR="3175" marL="3175" anchor="b"/>
                </a:tc>
                <a:tc>
                  <a:txBody>
                    <a:bodyPr/>
                    <a:lstStyle/>
                    <a:p>
                      <a:pPr indent="0" lvl="0" marL="0" marR="0" rtl="0" algn="r">
                        <a:spcBef>
                          <a:spcPts val="0"/>
                        </a:spcBef>
                        <a:spcAft>
                          <a:spcPts val="0"/>
                        </a:spcAft>
                        <a:buNone/>
                      </a:pPr>
                      <a:r>
                        <a:rPr lang="en-GB" sz="1600" u="none" strike="noStrike">
                          <a:latin typeface="Open Sans"/>
                          <a:ea typeface="Open Sans"/>
                          <a:cs typeface="Open Sans"/>
                          <a:sym typeface="Open Sans"/>
                        </a:rPr>
                        <a:t>$15</a:t>
                      </a:r>
                      <a:endParaRPr b="0" i="0" sz="1600" u="none" strike="noStrike">
                        <a:solidFill>
                          <a:srgbClr val="000000"/>
                        </a:solidFill>
                        <a:latin typeface="Open Sans"/>
                        <a:ea typeface="Open Sans"/>
                        <a:cs typeface="Open Sans"/>
                        <a:sym typeface="Open Sans"/>
                      </a:endParaRPr>
                    </a:p>
                  </a:txBody>
                  <a:tcPr marT="3175" marB="0" marR="3175" marL="3175" anchor="b"/>
                </a:tc>
                <a:tc>
                  <a:txBody>
                    <a:bodyPr/>
                    <a:lstStyle/>
                    <a:p>
                      <a:pPr indent="0" lvl="0" marL="0" marR="0" rtl="0" algn="r">
                        <a:spcBef>
                          <a:spcPts val="0"/>
                        </a:spcBef>
                        <a:spcAft>
                          <a:spcPts val="0"/>
                        </a:spcAft>
                        <a:buNone/>
                      </a:pPr>
                      <a:r>
                        <a:rPr lang="en-GB" sz="1600" u="none" strike="noStrike">
                          <a:latin typeface="Open Sans"/>
                          <a:ea typeface="Open Sans"/>
                          <a:cs typeface="Open Sans"/>
                          <a:sym typeface="Open Sans"/>
                        </a:rPr>
                        <a:t>$15</a:t>
                      </a:r>
                      <a:endParaRPr b="0" i="0" sz="1600" u="none" strike="noStrike">
                        <a:solidFill>
                          <a:srgbClr val="000000"/>
                        </a:solidFill>
                        <a:latin typeface="Open Sans"/>
                        <a:ea typeface="Open Sans"/>
                        <a:cs typeface="Open Sans"/>
                        <a:sym typeface="Open Sans"/>
                      </a:endParaRPr>
                    </a:p>
                  </a:txBody>
                  <a:tcPr marT="3175" marB="0" marR="3175" marL="3175" anchor="b"/>
                </a:tc>
                <a:tc>
                  <a:txBody>
                    <a:bodyPr/>
                    <a:lstStyle/>
                    <a:p>
                      <a:pPr indent="0" lvl="0" marL="0" marR="0" rtl="0" algn="r">
                        <a:spcBef>
                          <a:spcPts val="0"/>
                        </a:spcBef>
                        <a:spcAft>
                          <a:spcPts val="0"/>
                        </a:spcAft>
                        <a:buNone/>
                      </a:pPr>
                      <a:r>
                        <a:rPr lang="en-GB" sz="1600" u="none" strike="noStrike">
                          <a:latin typeface="Open Sans"/>
                          <a:ea typeface="Open Sans"/>
                          <a:cs typeface="Open Sans"/>
                          <a:sym typeface="Open Sans"/>
                        </a:rPr>
                        <a:t>$15</a:t>
                      </a:r>
                      <a:endParaRPr b="0" i="0" sz="1600" u="none" strike="noStrike">
                        <a:solidFill>
                          <a:srgbClr val="000000"/>
                        </a:solidFill>
                        <a:latin typeface="Open Sans"/>
                        <a:ea typeface="Open Sans"/>
                        <a:cs typeface="Open Sans"/>
                        <a:sym typeface="Open Sans"/>
                      </a:endParaRPr>
                    </a:p>
                  </a:txBody>
                  <a:tcPr marT="3175" marB="0" marR="3175" marL="3175" anchor="b"/>
                </a:tc>
                <a:tc>
                  <a:txBody>
                    <a:bodyPr/>
                    <a:lstStyle/>
                    <a:p>
                      <a:pPr indent="0" lvl="0" marL="0" marR="0" rtl="0" algn="r">
                        <a:spcBef>
                          <a:spcPts val="0"/>
                        </a:spcBef>
                        <a:spcAft>
                          <a:spcPts val="0"/>
                        </a:spcAft>
                        <a:buNone/>
                      </a:pPr>
                      <a:r>
                        <a:rPr lang="en-GB" sz="1600" u="none" strike="noStrike">
                          <a:latin typeface="Open Sans"/>
                          <a:ea typeface="Open Sans"/>
                          <a:cs typeface="Open Sans"/>
                          <a:sym typeface="Open Sans"/>
                        </a:rPr>
                        <a:t>$15</a:t>
                      </a:r>
                      <a:endParaRPr b="0" i="0" sz="1600" u="none" strike="noStrike">
                        <a:solidFill>
                          <a:srgbClr val="000000"/>
                        </a:solidFill>
                        <a:latin typeface="Open Sans"/>
                        <a:ea typeface="Open Sans"/>
                        <a:cs typeface="Open Sans"/>
                        <a:sym typeface="Open Sans"/>
                      </a:endParaRPr>
                    </a:p>
                  </a:txBody>
                  <a:tcPr marT="3175" marB="0" marR="3175" marL="3175" anchor="b"/>
                </a:tc>
                <a:tc>
                  <a:txBody>
                    <a:bodyPr/>
                    <a:lstStyle/>
                    <a:p>
                      <a:pPr indent="0" lvl="0" marL="0" marR="0" rtl="0" algn="r">
                        <a:spcBef>
                          <a:spcPts val="0"/>
                        </a:spcBef>
                        <a:spcAft>
                          <a:spcPts val="0"/>
                        </a:spcAft>
                        <a:buNone/>
                      </a:pPr>
                      <a:r>
                        <a:rPr lang="en-GB" sz="1600" u="none" strike="noStrike">
                          <a:latin typeface="Open Sans"/>
                          <a:ea typeface="Open Sans"/>
                          <a:cs typeface="Open Sans"/>
                          <a:sym typeface="Open Sans"/>
                        </a:rPr>
                        <a:t>$15</a:t>
                      </a:r>
                      <a:endParaRPr b="0" i="0" sz="1600" u="none" strike="noStrike">
                        <a:solidFill>
                          <a:srgbClr val="000000"/>
                        </a:solidFill>
                        <a:latin typeface="Open Sans"/>
                        <a:ea typeface="Open Sans"/>
                        <a:cs typeface="Open Sans"/>
                        <a:sym typeface="Open Sans"/>
                      </a:endParaRPr>
                    </a:p>
                  </a:txBody>
                  <a:tcPr marT="3175" marB="0" marR="3175" marL="3175" anchor="b"/>
                </a:tc>
              </a:tr>
              <a:tr h="335450">
                <a:tc>
                  <a:txBody>
                    <a:bodyPr/>
                    <a:lstStyle/>
                    <a:p>
                      <a:pPr indent="0" lvl="0" marL="0" marR="0" rtl="0" algn="l">
                        <a:spcBef>
                          <a:spcPts val="0"/>
                        </a:spcBef>
                        <a:spcAft>
                          <a:spcPts val="0"/>
                        </a:spcAft>
                        <a:buNone/>
                      </a:pPr>
                      <a:r>
                        <a:rPr lang="en-GB" sz="1600" u="none" strike="noStrike">
                          <a:latin typeface="Open Sans"/>
                          <a:ea typeface="Open Sans"/>
                          <a:cs typeface="Open Sans"/>
                          <a:sym typeface="Open Sans"/>
                        </a:rPr>
                        <a:t>Current Value</a:t>
                      </a:r>
                      <a:endParaRPr b="0" i="0" sz="1600" u="none" strike="noStrike">
                        <a:solidFill>
                          <a:srgbClr val="000000"/>
                        </a:solidFill>
                        <a:latin typeface="Open Sans"/>
                        <a:ea typeface="Open Sans"/>
                        <a:cs typeface="Open Sans"/>
                        <a:sym typeface="Open Sans"/>
                      </a:endParaRPr>
                    </a:p>
                  </a:txBody>
                  <a:tcPr marT="3175" marB="0" marR="3175" marL="3175" anchor="b">
                    <a:solidFill>
                      <a:srgbClr val="B3C5E6"/>
                    </a:solidFill>
                  </a:tcPr>
                </a:tc>
                <a:tc>
                  <a:txBody>
                    <a:bodyPr/>
                    <a:lstStyle/>
                    <a:p>
                      <a:pPr indent="0" lvl="0" marL="0" marR="0" rtl="0" algn="r">
                        <a:spcBef>
                          <a:spcPts val="0"/>
                        </a:spcBef>
                        <a:spcAft>
                          <a:spcPts val="0"/>
                        </a:spcAft>
                        <a:buNone/>
                      </a:pPr>
                      <a:r>
                        <a:rPr lang="en-GB" sz="1600" u="none" strike="noStrike">
                          <a:latin typeface="Open Sans"/>
                          <a:ea typeface="Open Sans"/>
                          <a:cs typeface="Open Sans"/>
                          <a:sym typeface="Open Sans"/>
                        </a:rPr>
                        <a:t>$15.00</a:t>
                      </a:r>
                      <a:endParaRPr b="0" i="0" sz="1600" u="none" strike="noStrike">
                        <a:solidFill>
                          <a:srgbClr val="000000"/>
                        </a:solidFill>
                        <a:latin typeface="Open Sans"/>
                        <a:ea typeface="Open Sans"/>
                        <a:cs typeface="Open Sans"/>
                        <a:sym typeface="Open Sans"/>
                      </a:endParaRPr>
                    </a:p>
                  </a:txBody>
                  <a:tcPr marT="3175" marB="0" marR="3175" marL="3175" anchor="b"/>
                </a:tc>
                <a:tc>
                  <a:txBody>
                    <a:bodyPr/>
                    <a:lstStyle/>
                    <a:p>
                      <a:pPr indent="0" lvl="0" marL="0" marR="0" rtl="0" algn="r">
                        <a:spcBef>
                          <a:spcPts val="0"/>
                        </a:spcBef>
                        <a:spcAft>
                          <a:spcPts val="0"/>
                        </a:spcAft>
                        <a:buNone/>
                      </a:pPr>
                      <a:r>
                        <a:rPr lang="en-GB" sz="1600" u="none" strike="noStrike">
                          <a:latin typeface="Open Sans"/>
                          <a:ea typeface="Open Sans"/>
                          <a:cs typeface="Open Sans"/>
                          <a:sym typeface="Open Sans"/>
                        </a:rPr>
                        <a:t>$14.15</a:t>
                      </a:r>
                      <a:endParaRPr b="0" i="0" sz="1600" u="none" strike="noStrike">
                        <a:solidFill>
                          <a:srgbClr val="000000"/>
                        </a:solidFill>
                        <a:latin typeface="Open Sans"/>
                        <a:ea typeface="Open Sans"/>
                        <a:cs typeface="Open Sans"/>
                        <a:sym typeface="Open Sans"/>
                      </a:endParaRPr>
                    </a:p>
                  </a:txBody>
                  <a:tcPr marT="3175" marB="0" marR="3175" marL="3175" anchor="b"/>
                </a:tc>
                <a:tc>
                  <a:txBody>
                    <a:bodyPr/>
                    <a:lstStyle/>
                    <a:p>
                      <a:pPr indent="0" lvl="0" marL="0" marR="0" rtl="0" algn="r">
                        <a:spcBef>
                          <a:spcPts val="0"/>
                        </a:spcBef>
                        <a:spcAft>
                          <a:spcPts val="0"/>
                        </a:spcAft>
                        <a:buNone/>
                      </a:pPr>
                      <a:r>
                        <a:rPr lang="en-GB" sz="1600" u="none" strike="noStrike">
                          <a:latin typeface="Open Sans"/>
                          <a:ea typeface="Open Sans"/>
                          <a:cs typeface="Open Sans"/>
                          <a:sym typeface="Open Sans"/>
                        </a:rPr>
                        <a:t>$13.35</a:t>
                      </a:r>
                      <a:endParaRPr b="0" i="0" sz="1600" u="none" strike="noStrike">
                        <a:solidFill>
                          <a:srgbClr val="000000"/>
                        </a:solidFill>
                        <a:latin typeface="Open Sans"/>
                        <a:ea typeface="Open Sans"/>
                        <a:cs typeface="Open Sans"/>
                        <a:sym typeface="Open Sans"/>
                      </a:endParaRPr>
                    </a:p>
                  </a:txBody>
                  <a:tcPr marT="3175" marB="0" marR="3175" marL="3175" anchor="b"/>
                </a:tc>
                <a:tc>
                  <a:txBody>
                    <a:bodyPr/>
                    <a:lstStyle/>
                    <a:p>
                      <a:pPr indent="0" lvl="0" marL="0" marR="0" rtl="0" algn="r">
                        <a:spcBef>
                          <a:spcPts val="0"/>
                        </a:spcBef>
                        <a:spcAft>
                          <a:spcPts val="0"/>
                        </a:spcAft>
                        <a:buNone/>
                      </a:pPr>
                      <a:r>
                        <a:rPr lang="en-GB" sz="1600" u="none" strike="noStrike">
                          <a:latin typeface="Open Sans"/>
                          <a:ea typeface="Open Sans"/>
                          <a:cs typeface="Open Sans"/>
                          <a:sym typeface="Open Sans"/>
                        </a:rPr>
                        <a:t>$12.59</a:t>
                      </a:r>
                      <a:endParaRPr b="0" i="0" sz="1600" u="none" strike="noStrike">
                        <a:solidFill>
                          <a:srgbClr val="000000"/>
                        </a:solidFill>
                        <a:latin typeface="Open Sans"/>
                        <a:ea typeface="Open Sans"/>
                        <a:cs typeface="Open Sans"/>
                        <a:sym typeface="Open Sans"/>
                      </a:endParaRPr>
                    </a:p>
                  </a:txBody>
                  <a:tcPr marT="3175" marB="0" marR="3175" marL="3175" anchor="b"/>
                </a:tc>
                <a:tc>
                  <a:txBody>
                    <a:bodyPr/>
                    <a:lstStyle/>
                    <a:p>
                      <a:pPr indent="0" lvl="0" marL="0" marR="0" rtl="0" algn="r">
                        <a:spcBef>
                          <a:spcPts val="0"/>
                        </a:spcBef>
                        <a:spcAft>
                          <a:spcPts val="0"/>
                        </a:spcAft>
                        <a:buNone/>
                      </a:pPr>
                      <a:r>
                        <a:rPr lang="en-GB" sz="1600" u="none" strike="noStrike">
                          <a:latin typeface="Open Sans"/>
                          <a:ea typeface="Open Sans"/>
                          <a:cs typeface="Open Sans"/>
                          <a:sym typeface="Open Sans"/>
                        </a:rPr>
                        <a:t>$11.88</a:t>
                      </a:r>
                      <a:endParaRPr b="0" i="0" sz="1600" u="none" strike="noStrike">
                        <a:solidFill>
                          <a:srgbClr val="000000"/>
                        </a:solidFill>
                        <a:latin typeface="Open Sans"/>
                        <a:ea typeface="Open Sans"/>
                        <a:cs typeface="Open Sans"/>
                        <a:sym typeface="Open Sans"/>
                      </a:endParaRPr>
                    </a:p>
                  </a:txBody>
                  <a:tcPr marT="3175" marB="0" marR="3175" marL="3175" anchor="b"/>
                </a:tc>
                <a:tc>
                  <a:txBody>
                    <a:bodyPr/>
                    <a:lstStyle/>
                    <a:p>
                      <a:pPr indent="0" lvl="0" marL="0" marR="0" rtl="0" algn="r">
                        <a:spcBef>
                          <a:spcPts val="0"/>
                        </a:spcBef>
                        <a:spcAft>
                          <a:spcPts val="0"/>
                        </a:spcAft>
                        <a:buNone/>
                      </a:pPr>
                      <a:r>
                        <a:rPr lang="en-GB" sz="1600" u="none" strike="noStrike">
                          <a:latin typeface="Open Sans"/>
                          <a:ea typeface="Open Sans"/>
                          <a:cs typeface="Open Sans"/>
                          <a:sym typeface="Open Sans"/>
                        </a:rPr>
                        <a:t>$11.21</a:t>
                      </a:r>
                      <a:endParaRPr b="0" i="0" sz="1600" u="none" strike="noStrike">
                        <a:solidFill>
                          <a:srgbClr val="000000"/>
                        </a:solidFill>
                        <a:latin typeface="Open Sans"/>
                        <a:ea typeface="Open Sans"/>
                        <a:cs typeface="Open Sans"/>
                        <a:sym typeface="Open Sans"/>
                      </a:endParaRPr>
                    </a:p>
                  </a:txBody>
                  <a:tcPr marT="3175" marB="0" marR="3175" marL="3175" anchor="b"/>
                </a:tc>
                <a:tc>
                  <a:txBody>
                    <a:bodyPr/>
                    <a:lstStyle/>
                    <a:p>
                      <a:pPr indent="0" lvl="0" marL="0" marR="0" rtl="0" algn="r">
                        <a:spcBef>
                          <a:spcPts val="0"/>
                        </a:spcBef>
                        <a:spcAft>
                          <a:spcPts val="0"/>
                        </a:spcAft>
                        <a:buNone/>
                      </a:pPr>
                      <a:r>
                        <a:rPr lang="en-GB" sz="1600" u="none" strike="noStrike">
                          <a:latin typeface="Open Sans"/>
                          <a:ea typeface="Open Sans"/>
                          <a:cs typeface="Open Sans"/>
                          <a:sym typeface="Open Sans"/>
                        </a:rPr>
                        <a:t>$10.57</a:t>
                      </a:r>
                      <a:endParaRPr b="0" i="0" sz="1600" u="none" strike="noStrike">
                        <a:solidFill>
                          <a:srgbClr val="000000"/>
                        </a:solidFill>
                        <a:latin typeface="Open Sans"/>
                        <a:ea typeface="Open Sans"/>
                        <a:cs typeface="Open Sans"/>
                        <a:sym typeface="Open Sans"/>
                      </a:endParaRPr>
                    </a:p>
                  </a:txBody>
                  <a:tcPr marT="3175" marB="0" marR="3175" marL="3175" anchor="b"/>
                </a:tc>
                <a:tc>
                  <a:txBody>
                    <a:bodyPr/>
                    <a:lstStyle/>
                    <a:p>
                      <a:pPr indent="0" lvl="0" marL="0" marR="0" rtl="0" algn="r">
                        <a:spcBef>
                          <a:spcPts val="0"/>
                        </a:spcBef>
                        <a:spcAft>
                          <a:spcPts val="0"/>
                        </a:spcAft>
                        <a:buNone/>
                      </a:pPr>
                      <a:r>
                        <a:rPr lang="en-GB" sz="1600" u="none" strike="noStrike">
                          <a:latin typeface="Open Sans"/>
                          <a:ea typeface="Open Sans"/>
                          <a:cs typeface="Open Sans"/>
                          <a:sym typeface="Open Sans"/>
                        </a:rPr>
                        <a:t>$9.98</a:t>
                      </a:r>
                      <a:endParaRPr b="0" i="0" sz="1600" u="none" strike="noStrike">
                        <a:solidFill>
                          <a:srgbClr val="000000"/>
                        </a:solidFill>
                        <a:latin typeface="Open Sans"/>
                        <a:ea typeface="Open Sans"/>
                        <a:cs typeface="Open Sans"/>
                        <a:sym typeface="Open Sans"/>
                      </a:endParaRPr>
                    </a:p>
                  </a:txBody>
                  <a:tcPr marT="3175" marB="0" marR="3175" marL="3175" anchor="b"/>
                </a:tc>
                <a:tc>
                  <a:txBody>
                    <a:bodyPr/>
                    <a:lstStyle/>
                    <a:p>
                      <a:pPr indent="0" lvl="0" marL="0" marR="0" rtl="0" algn="r">
                        <a:spcBef>
                          <a:spcPts val="0"/>
                        </a:spcBef>
                        <a:spcAft>
                          <a:spcPts val="0"/>
                        </a:spcAft>
                        <a:buNone/>
                      </a:pPr>
                      <a:r>
                        <a:rPr lang="en-GB" sz="1600" u="none" strike="noStrike">
                          <a:latin typeface="Open Sans"/>
                          <a:ea typeface="Open Sans"/>
                          <a:cs typeface="Open Sans"/>
                          <a:sym typeface="Open Sans"/>
                        </a:rPr>
                        <a:t>$9.41</a:t>
                      </a:r>
                      <a:endParaRPr b="0" i="0" sz="1600" u="none" strike="noStrike">
                        <a:solidFill>
                          <a:srgbClr val="000000"/>
                        </a:solidFill>
                        <a:latin typeface="Open Sans"/>
                        <a:ea typeface="Open Sans"/>
                        <a:cs typeface="Open Sans"/>
                        <a:sym typeface="Open Sans"/>
                      </a:endParaRPr>
                    </a:p>
                  </a:txBody>
                  <a:tcPr marT="3175" marB="0" marR="3175" marL="3175" anchor="b"/>
                </a:tc>
                <a:tc>
                  <a:txBody>
                    <a:bodyPr/>
                    <a:lstStyle/>
                    <a:p>
                      <a:pPr indent="0" lvl="0" marL="0" marR="0" rtl="0" algn="r">
                        <a:spcBef>
                          <a:spcPts val="0"/>
                        </a:spcBef>
                        <a:spcAft>
                          <a:spcPts val="0"/>
                        </a:spcAft>
                        <a:buNone/>
                      </a:pPr>
                      <a:r>
                        <a:rPr lang="en-GB" sz="1600" u="none" strike="noStrike">
                          <a:latin typeface="Open Sans"/>
                          <a:ea typeface="Open Sans"/>
                          <a:cs typeface="Open Sans"/>
                          <a:sym typeface="Open Sans"/>
                        </a:rPr>
                        <a:t>$8.88</a:t>
                      </a:r>
                      <a:endParaRPr b="0" i="0" sz="1600" u="none" strike="noStrike">
                        <a:solidFill>
                          <a:srgbClr val="000000"/>
                        </a:solidFill>
                        <a:latin typeface="Open Sans"/>
                        <a:ea typeface="Open Sans"/>
                        <a:cs typeface="Open Sans"/>
                        <a:sym typeface="Open Sans"/>
                      </a:endParaRPr>
                    </a:p>
                  </a:txBody>
                  <a:tcPr marT="3175" marB="0" marR="3175" marL="3175" anchor="b"/>
                </a:tc>
              </a:tr>
            </a:tbl>
          </a:graphicData>
        </a:graphic>
      </p:graphicFrame>
      <p:sp>
        <p:nvSpPr>
          <p:cNvPr id="650" name="Google Shape;650;p24"/>
          <p:cNvSpPr/>
          <p:nvPr/>
        </p:nvSpPr>
        <p:spPr>
          <a:xfrm>
            <a:off x="6582080" y="1280120"/>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4_Slide24.mp3" id="651" name="Google Shape;651;p24"/>
          <p:cNvPicPr preferRelativeResize="0"/>
          <p:nvPr/>
        </p:nvPicPr>
        <p:blipFill rotWithShape="1">
          <a:blip r:embed="rId3">
            <a:alphaModFix/>
          </a:blip>
          <a:srcRect b="0" l="0" r="0" t="0"/>
          <a:stretch/>
        </p:blipFill>
        <p:spPr>
          <a:xfrm>
            <a:off x="6653445" y="1347877"/>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1"/>
                                        </p:tgtEl>
                                        <p:attrNameLst>
                                          <p:attrName>style.visibility</p:attrName>
                                        </p:attrNameLst>
                                      </p:cBhvr>
                                      <p:to>
                                        <p:strVal val="visible"/>
                                      </p:to>
                                    </p:set>
                                    <p:animEffect filter="fade" transition="in">
                                      <p:cBhvr>
                                        <p:cTn dur="5000"/>
                                        <p:tgtEl>
                                          <p:spTgt spid="6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25"/>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4.4 Other parameters</a:t>
            </a:r>
            <a:endParaRPr/>
          </a:p>
        </p:txBody>
      </p:sp>
      <p:sp>
        <p:nvSpPr>
          <p:cNvPr id="658" name="Google Shape;658;p25"/>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659" name="Google Shape;659;p25"/>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t>Capacity and activity limits</a:t>
            </a:r>
            <a:endParaRPr/>
          </a:p>
        </p:txBody>
      </p:sp>
      <p:sp>
        <p:nvSpPr>
          <p:cNvPr id="660" name="Google Shape;660;p25"/>
          <p:cNvSpPr txBox="1"/>
          <p:nvPr/>
        </p:nvSpPr>
        <p:spPr>
          <a:xfrm>
            <a:off x="6715588" y="5286690"/>
            <a:ext cx="4791594" cy="1010659"/>
          </a:xfrm>
          <a:prstGeom prst="rect">
            <a:avLst/>
          </a:prstGeom>
          <a:noFill/>
          <a:ln>
            <a:noFill/>
          </a:ln>
        </p:spPr>
        <p:txBody>
          <a:bodyPr anchorCtr="0" anchor="t" bIns="45700" lIns="91425" spcFirstLastPara="1" rIns="91425" wrap="square" tIns="45700">
            <a:normAutofit/>
          </a:bodyPr>
          <a:lstStyle/>
          <a:p>
            <a:pPr indent="-184150" lvl="0" marL="285750" marR="0" rtl="0" algn="l">
              <a:lnSpc>
                <a:spcPct val="90000"/>
              </a:lnSpc>
              <a:spcBef>
                <a:spcPts val="0"/>
              </a:spcBef>
              <a:spcAft>
                <a:spcPts val="0"/>
              </a:spcAft>
              <a:buClr>
                <a:schemeClr val="dk1"/>
              </a:buClr>
              <a:buSzPts val="1600"/>
              <a:buFont typeface="Arial"/>
              <a:buNone/>
            </a:pPr>
            <a:r>
              <a:t/>
            </a:r>
            <a:endParaRPr sz="1600">
              <a:solidFill>
                <a:schemeClr val="dk1"/>
              </a:solidFill>
              <a:latin typeface="Montserrat"/>
              <a:ea typeface="Montserrat"/>
              <a:cs typeface="Montserrat"/>
              <a:sym typeface="Montserrat"/>
            </a:endParaRPr>
          </a:p>
        </p:txBody>
      </p:sp>
      <p:sp>
        <p:nvSpPr>
          <p:cNvPr id="661" name="Google Shape;661;p25"/>
          <p:cNvSpPr txBox="1"/>
          <p:nvPr>
            <p:ph idx="1" type="body"/>
          </p:nvPr>
        </p:nvSpPr>
        <p:spPr>
          <a:xfrm>
            <a:off x="663880" y="2582945"/>
            <a:ext cx="7898845" cy="2234969"/>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rgbClr val="C00000"/>
              </a:buClr>
              <a:buSzPts val="2000"/>
              <a:buFont typeface="Arial"/>
              <a:buChar char="•"/>
            </a:pPr>
            <a:r>
              <a:rPr lang="en-GB">
                <a:solidFill>
                  <a:srgbClr val="C00000"/>
                </a:solidFill>
                <a:latin typeface="Open Sans SemiBold"/>
                <a:ea typeface="Open Sans SemiBold"/>
                <a:cs typeface="Open Sans SemiBold"/>
                <a:sym typeface="Open Sans SemiBold"/>
              </a:rPr>
              <a:t>Minimum and maximum capacity limit: </a:t>
            </a:r>
            <a:r>
              <a:rPr lang="en-GB">
                <a:latin typeface="Open Sans SemiBold"/>
                <a:ea typeface="Open Sans SemiBold"/>
                <a:cs typeface="Open Sans SemiBold"/>
                <a:sym typeface="Open Sans SemiBold"/>
              </a:rPr>
              <a:t>it limits how much capacity of a technology can be in place each year</a:t>
            </a:r>
            <a:endParaRPr/>
          </a:p>
          <a:p>
            <a:pPr indent="-342900" lvl="0" marL="342900" rtl="0" algn="l">
              <a:lnSpc>
                <a:spcPct val="90000"/>
              </a:lnSpc>
              <a:spcBef>
                <a:spcPts val="1200"/>
              </a:spcBef>
              <a:spcAft>
                <a:spcPts val="0"/>
              </a:spcAft>
              <a:buClr>
                <a:srgbClr val="C00000"/>
              </a:buClr>
              <a:buSzPts val="2000"/>
              <a:buFont typeface="Arial"/>
              <a:buChar char="•"/>
            </a:pPr>
            <a:r>
              <a:rPr lang="en-GB">
                <a:solidFill>
                  <a:srgbClr val="C00000"/>
                </a:solidFill>
                <a:latin typeface="Open Sans SemiBold"/>
                <a:ea typeface="Open Sans SemiBold"/>
                <a:cs typeface="Open Sans SemiBold"/>
                <a:sym typeface="Open Sans SemiBold"/>
              </a:rPr>
              <a:t>Minimum and maximum capacity investment limit: </a:t>
            </a:r>
            <a:r>
              <a:rPr lang="en-GB">
                <a:latin typeface="Open Sans SemiBold"/>
                <a:ea typeface="Open Sans SemiBold"/>
                <a:cs typeface="Open Sans SemiBold"/>
                <a:sym typeface="Open Sans SemiBold"/>
              </a:rPr>
              <a:t>it limits how much capacity of a technology can be added each year.</a:t>
            </a:r>
            <a:endParaRPr/>
          </a:p>
          <a:p>
            <a:pPr indent="-342900" lvl="0" marL="342900" rtl="0" algn="l">
              <a:lnSpc>
                <a:spcPct val="90000"/>
              </a:lnSpc>
              <a:spcBef>
                <a:spcPts val="1200"/>
              </a:spcBef>
              <a:spcAft>
                <a:spcPts val="0"/>
              </a:spcAft>
              <a:buClr>
                <a:srgbClr val="C00000"/>
              </a:buClr>
              <a:buSzPts val="2000"/>
              <a:buFont typeface="Arial"/>
              <a:buChar char="•"/>
            </a:pPr>
            <a:r>
              <a:rPr lang="en-GB">
                <a:solidFill>
                  <a:srgbClr val="C00000"/>
                </a:solidFill>
                <a:latin typeface="Open Sans SemiBold"/>
                <a:ea typeface="Open Sans SemiBold"/>
                <a:cs typeface="Open Sans SemiBold"/>
                <a:sym typeface="Open Sans SemiBold"/>
              </a:rPr>
              <a:t>Lower and upper activity limit: </a:t>
            </a:r>
            <a:r>
              <a:rPr lang="en-GB">
                <a:latin typeface="Open Sans SemiBold"/>
                <a:ea typeface="Open Sans SemiBold"/>
                <a:cs typeface="Open Sans SemiBold"/>
                <a:sym typeface="Open Sans SemiBold"/>
              </a:rPr>
              <a:t>it limits how much a technology can operate each year</a:t>
            </a:r>
            <a:endParaRPr/>
          </a:p>
        </p:txBody>
      </p:sp>
      <p:sp>
        <p:nvSpPr>
          <p:cNvPr id="662" name="Google Shape;662;p25"/>
          <p:cNvSpPr/>
          <p:nvPr/>
        </p:nvSpPr>
        <p:spPr>
          <a:xfrm>
            <a:off x="6582080" y="1280120"/>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4_Slide25.mp3" id="663" name="Google Shape;663;p25"/>
          <p:cNvPicPr preferRelativeResize="0"/>
          <p:nvPr/>
        </p:nvPicPr>
        <p:blipFill rotWithShape="1">
          <a:blip r:embed="rId3">
            <a:alphaModFix/>
          </a:blip>
          <a:srcRect b="0" l="0" r="0" t="0"/>
          <a:stretch/>
        </p:blipFill>
        <p:spPr>
          <a:xfrm>
            <a:off x="6653445" y="1351485"/>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3"/>
                                        </p:tgtEl>
                                        <p:attrNameLst>
                                          <p:attrName>style.visibility</p:attrName>
                                        </p:attrNameLst>
                                      </p:cBhvr>
                                      <p:to>
                                        <p:strVal val="visible"/>
                                      </p:to>
                                    </p:set>
                                    <p:animEffect filter="fade" transition="in">
                                      <p:cBhvr>
                                        <p:cTn dur="5000"/>
                                        <p:tgtEl>
                                          <p:spTgt spid="6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26"/>
          <p:cNvSpPr txBox="1"/>
          <p:nvPr>
            <p:ph type="title"/>
          </p:nvPr>
        </p:nvSpPr>
        <p:spPr>
          <a:xfrm>
            <a:off x="663880" y="681037"/>
            <a:ext cx="960191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Lecture 4.4 References</a:t>
            </a:r>
            <a:endParaRPr/>
          </a:p>
        </p:txBody>
      </p:sp>
      <p:sp>
        <p:nvSpPr>
          <p:cNvPr id="669" name="Google Shape;669;p26"/>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670" name="Google Shape;670;p26"/>
          <p:cNvSpPr txBox="1"/>
          <p:nvPr>
            <p:ph idx="1" type="body"/>
          </p:nvPr>
        </p:nvSpPr>
        <p:spPr>
          <a:xfrm>
            <a:off x="663575" y="2082799"/>
            <a:ext cx="5432425" cy="4006915"/>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1600"/>
              <a:buFont typeface="Calibri"/>
              <a:buAutoNum type="arabicPeriod"/>
            </a:pPr>
            <a:r>
              <a:rPr lang="en-GB"/>
              <a:t>Taliotis, Constantinos, Gardumi, Francesco, Shivakumar, Abhishek, Sridharan, Vignesh, Ramos, Eunice, Beltramo, Agnese, … Howells, Mark. (2018, December). Representing primary energy supply in OSeMOSYS. Zenodo. </a:t>
            </a:r>
            <a:r>
              <a:rPr lang="en-GB" u="sng">
                <a:solidFill>
                  <a:schemeClr val="hlink"/>
                </a:solidFill>
                <a:hlinkClick r:id="rId3"/>
              </a:rPr>
              <a:t>http://doi.org/10.5281/zenodo.4585692</a:t>
            </a:r>
            <a:r>
              <a:rPr lang="en-GB"/>
              <a:t> </a:t>
            </a:r>
            <a:endParaRPr/>
          </a:p>
          <a:p>
            <a:pPr indent="-241300" lvl="0" marL="342900" rtl="0" algn="l">
              <a:lnSpc>
                <a:spcPct val="90000"/>
              </a:lnSpc>
              <a:spcBef>
                <a:spcPts val="1000"/>
              </a:spcBef>
              <a:spcAft>
                <a:spcPts val="0"/>
              </a:spcAft>
              <a:buClr>
                <a:schemeClr val="dk1"/>
              </a:buClr>
              <a:buSzPts val="1600"/>
              <a:buFont typeface="Calibri"/>
              <a:buNone/>
            </a:pPr>
            <a:r>
              <a:t/>
            </a:r>
            <a:endParaRPr/>
          </a:p>
        </p:txBody>
      </p:sp>
    </p:spTree>
  </p:cSld>
  <p:clrMapOvr>
    <a:masterClrMapping/>
  </p:clrMapOvr>
  <p:transition spd="slow">
    <p:push/>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27"/>
          <p:cNvSpPr txBox="1"/>
          <p:nvPr/>
        </p:nvSpPr>
        <p:spPr>
          <a:xfrm>
            <a:off x="9899301" y="5876628"/>
            <a:ext cx="2066694"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800"/>
              <a:buFont typeface="Open Sans"/>
              <a:buNone/>
            </a:pPr>
            <a:r>
              <a:rPr b="0" i="0" lang="en-GB" sz="800" u="none" cap="none" strike="noStrike">
                <a:solidFill>
                  <a:srgbClr val="FFFFFF"/>
                </a:solidFill>
                <a:latin typeface="Open Sans"/>
                <a:ea typeface="Open Sans"/>
                <a:cs typeface="Open Sans"/>
                <a:sym typeface="Open Sans"/>
              </a:rPr>
              <a:t>CCG courses (this will take </a:t>
            </a:r>
            <a:br>
              <a:rPr b="0" i="0" lang="en-GB" sz="800" u="none" cap="none" strike="noStrike">
                <a:solidFill>
                  <a:srgbClr val="FFFFFF"/>
                </a:solidFill>
                <a:latin typeface="Open Sans"/>
                <a:ea typeface="Open Sans"/>
                <a:cs typeface="Open Sans"/>
                <a:sym typeface="Open Sans"/>
              </a:rPr>
            </a:br>
            <a:r>
              <a:rPr b="0" i="0" lang="en-GB" sz="800" u="none" cap="none" strike="noStrike">
                <a:solidFill>
                  <a:srgbClr val="FFFFFF"/>
                </a:solidFill>
                <a:latin typeface="Open Sans"/>
                <a:ea typeface="Open Sans"/>
                <a:cs typeface="Open Sans"/>
                <a:sym typeface="Open Sans"/>
              </a:rPr>
              <a:t>you to the website link http://www.ClimateCompatibleGrowth.com/teachingmaterials)</a:t>
            </a:r>
            <a:endParaRPr/>
          </a:p>
        </p:txBody>
      </p:sp>
      <p:sp>
        <p:nvSpPr>
          <p:cNvPr id="677" name="Google Shape;677;p27"/>
          <p:cNvSpPr txBox="1"/>
          <p:nvPr/>
        </p:nvSpPr>
        <p:spPr>
          <a:xfrm>
            <a:off x="8634300" y="4903508"/>
            <a:ext cx="3419473"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800" u="none" cap="none" strike="noStrike">
                <a:solidFill>
                  <a:srgbClr val="FFFFFF"/>
                </a:solidFill>
                <a:latin typeface="Open Sans"/>
                <a:ea typeface="Open Sans"/>
                <a:cs typeface="Open Sans"/>
                <a:sym typeface="Open Sans"/>
              </a:rPr>
              <a:t>Gardumi F (KTH)., Shivakumar A. (UNDESA)., </a:t>
            </a:r>
            <a:r>
              <a:rPr lang="en-GB" sz="800">
                <a:solidFill>
                  <a:srgbClr val="FFFFFF"/>
                </a:solidFill>
                <a:latin typeface="Open Sans"/>
                <a:ea typeface="Open Sans"/>
                <a:cs typeface="Open Sans"/>
                <a:sym typeface="Open Sans"/>
              </a:rPr>
              <a:t>Sridharan V., Roberto Heredia (KTH), Niet </a:t>
            </a:r>
            <a:r>
              <a:rPr b="0" i="0" lang="en-GB" sz="800" u="none" cap="none" strike="noStrike">
                <a:solidFill>
                  <a:srgbClr val="FFFFFF"/>
                </a:solidFill>
                <a:latin typeface="Open Sans"/>
                <a:ea typeface="Open Sans"/>
                <a:cs typeface="Open Sans"/>
                <a:sym typeface="Open Sans"/>
              </a:rPr>
              <a:t>T. (SFU)., Ramos E.P. (KTH)., Alfstad T., (UNDESA) 2021. Lecture </a:t>
            </a:r>
            <a:r>
              <a:rPr lang="en-GB" sz="800">
                <a:solidFill>
                  <a:srgbClr val="FFFFFF"/>
                </a:solidFill>
                <a:latin typeface="Open Sans"/>
                <a:ea typeface="Open Sans"/>
                <a:cs typeface="Open Sans"/>
                <a:sym typeface="Open Sans"/>
              </a:rPr>
              <a:t>4</a:t>
            </a:r>
            <a:r>
              <a:rPr b="0" i="0" lang="en-GB" sz="800" u="none" cap="none" strike="noStrike">
                <a:solidFill>
                  <a:srgbClr val="FFFFFF"/>
                </a:solidFill>
                <a:latin typeface="Open Sans"/>
                <a:ea typeface="Open Sans"/>
                <a:cs typeface="Open Sans"/>
                <a:sym typeface="Open Sans"/>
              </a:rPr>
              <a:t>: </a:t>
            </a:r>
            <a:r>
              <a:rPr lang="en-GB" sz="800">
                <a:solidFill>
                  <a:srgbClr val="FFFFFF"/>
                </a:solidFill>
                <a:latin typeface="Open Sans"/>
                <a:ea typeface="Open Sans"/>
                <a:cs typeface="Open Sans"/>
                <a:sym typeface="Open Sans"/>
              </a:rPr>
              <a:t>Modelling</a:t>
            </a:r>
            <a:r>
              <a:rPr b="0" i="0" lang="en-GB" sz="800" u="none" cap="none" strike="noStrike">
                <a:solidFill>
                  <a:srgbClr val="FFFFFF"/>
                </a:solidFill>
                <a:latin typeface="Open Sans"/>
                <a:ea typeface="Open Sans"/>
                <a:cs typeface="Open Sans"/>
                <a:sym typeface="Open Sans"/>
              </a:rPr>
              <a:t> </a:t>
            </a:r>
            <a:r>
              <a:rPr lang="en-GB" sz="800">
                <a:solidFill>
                  <a:srgbClr val="FFFFFF"/>
                </a:solidFill>
                <a:latin typeface="Open Sans"/>
                <a:ea typeface="Open Sans"/>
                <a:cs typeface="Open Sans"/>
                <a:sym typeface="Open Sans"/>
              </a:rPr>
              <a:t>energy technologies</a:t>
            </a:r>
            <a:r>
              <a:rPr b="0" i="0" lang="en-GB" sz="800" u="none" cap="none" strike="noStrike">
                <a:solidFill>
                  <a:srgbClr val="FFFFFF"/>
                </a:solidFill>
                <a:latin typeface="Open Sans"/>
                <a:ea typeface="Open Sans"/>
                <a:cs typeface="Open Sans"/>
                <a:sym typeface="Open Sans"/>
              </a:rPr>
              <a:t>. Release Version 1.0.  [online presentation].</a:t>
            </a:r>
            <a:r>
              <a:rPr b="0" i="0" lang="en-GB" sz="800" u="none" cap="none" strike="noStrike">
                <a:solidFill>
                  <a:srgbClr val="FFFFFF"/>
                </a:solidFill>
                <a:latin typeface="Open Sans"/>
                <a:ea typeface="Open Sans"/>
                <a:cs typeface="Open Sans"/>
                <a:sym typeface="Open Sans"/>
              </a:rPr>
              <a:t> </a:t>
            </a:r>
            <a:r>
              <a:rPr lang="en-GB" sz="800">
                <a:solidFill>
                  <a:schemeClr val="lt1"/>
                </a:solidFill>
                <a:latin typeface="Open Sans"/>
                <a:ea typeface="Open Sans"/>
                <a:cs typeface="Open Sans"/>
                <a:sym typeface="Open Sans"/>
              </a:rPr>
              <a:t>Climate Compatible Growth Programme, United Nations Development Program and United Nations Department of Economic and Social Affairs.</a:t>
            </a:r>
            <a:endParaRPr b="0" i="0" sz="800" u="none" cap="none" strike="noStrike">
              <a:solidFill>
                <a:srgbClr val="FFFFFF"/>
              </a:solidFill>
              <a:latin typeface="Open Sans"/>
              <a:ea typeface="Open Sans"/>
              <a:cs typeface="Open Sans"/>
              <a:sym typeface="Open Sans"/>
            </a:endParaRPr>
          </a:p>
        </p:txBody>
      </p:sp>
      <p:grpSp>
        <p:nvGrpSpPr>
          <p:cNvPr id="678" name="Google Shape;678;p27"/>
          <p:cNvGrpSpPr/>
          <p:nvPr/>
        </p:nvGrpSpPr>
        <p:grpSpPr>
          <a:xfrm>
            <a:off x="3339465" y="4126495"/>
            <a:ext cx="1877504" cy="558800"/>
            <a:chOff x="929196" y="5461000"/>
            <a:chExt cx="1877504" cy="558800"/>
          </a:xfrm>
        </p:grpSpPr>
        <p:sp>
          <p:nvSpPr>
            <p:cNvPr id="679" name="Google Shape;679;p27">
              <a:hlinkClick r:id="rId3"/>
            </p:cNvPr>
            <p:cNvSpPr/>
            <p:nvPr/>
          </p:nvSpPr>
          <p:spPr>
            <a:xfrm>
              <a:off x="929196" y="5461000"/>
              <a:ext cx="1877504" cy="558800"/>
            </a:xfrm>
            <a:prstGeom prst="roundRect">
              <a:avLst>
                <a:gd fmla="val 16667" name="adj"/>
              </a:avLst>
            </a:prstGeom>
            <a:solidFill>
              <a:srgbClr val="4E71BD"/>
            </a:solidFill>
            <a:ln cap="flat" cmpd="sng" w="12700">
              <a:solidFill>
                <a:srgbClr val="485E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0" name="Google Shape;680;p27"/>
            <p:cNvSpPr txBox="1"/>
            <p:nvPr/>
          </p:nvSpPr>
          <p:spPr>
            <a:xfrm>
              <a:off x="951053" y="5551169"/>
              <a:ext cx="179214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Take Quiz</a:t>
              </a:r>
              <a:endParaRPr/>
            </a:p>
          </p:txBody>
        </p:sp>
        <p:sp>
          <p:nvSpPr>
            <p:cNvPr id="681" name="Google Shape;681;p27">
              <a:hlinkClick r:id="rId4"/>
            </p:cNvPr>
            <p:cNvSpPr/>
            <p:nvPr/>
          </p:nvSpPr>
          <p:spPr>
            <a:xfrm>
              <a:off x="929196" y="5461000"/>
              <a:ext cx="1877504" cy="55880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Tree>
  </p:cSld>
  <p:clrMapOvr>
    <a:masterClrMapping/>
  </p:clrMapOvr>
  <p:transition spd="slow">
    <p:push/>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pic>
        <p:nvPicPr>
          <p:cNvPr descr="Graphical user interface, text" id="686" name="Google Shape;686;p28"/>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687" name="Google Shape;687;p28"/>
          <p:cNvSpPr txBox="1"/>
          <p:nvPr/>
        </p:nvSpPr>
        <p:spPr>
          <a:xfrm>
            <a:off x="2480931" y="2817629"/>
            <a:ext cx="652839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chemeClr val="accent1"/>
                </a:solidFill>
                <a:latin typeface="Calibri"/>
                <a:ea typeface="Calibri"/>
                <a:cs typeface="Calibri"/>
                <a:sym typeface="Calibri"/>
              </a:rPr>
              <a:t>This document was updated on 10.10.2025</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3"/>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4.1 Capacity and activity</a:t>
            </a:r>
            <a:endParaRPr/>
          </a:p>
        </p:txBody>
      </p:sp>
      <p:sp>
        <p:nvSpPr>
          <p:cNvPr id="299" name="Google Shape;299;p3"/>
          <p:cNvSpPr txBox="1"/>
          <p:nvPr>
            <p:ph idx="1" type="body"/>
          </p:nvPr>
        </p:nvSpPr>
        <p:spPr>
          <a:xfrm>
            <a:off x="663880" y="2582945"/>
            <a:ext cx="10514556" cy="342193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Font typeface="Open Sans SemiBold"/>
              <a:buNone/>
            </a:pPr>
            <a:r>
              <a:rPr lang="en-GB"/>
              <a:t>A bakery has one bread-making machine.</a:t>
            </a:r>
            <a:endParaRPr/>
          </a:p>
          <a:p>
            <a:pPr indent="0" lvl="0" marL="0" rtl="0" algn="l">
              <a:lnSpc>
                <a:spcPct val="90000"/>
              </a:lnSpc>
              <a:spcBef>
                <a:spcPts val="1200"/>
              </a:spcBef>
              <a:spcAft>
                <a:spcPts val="0"/>
              </a:spcAft>
              <a:buClr>
                <a:schemeClr val="dk1"/>
              </a:buClr>
              <a:buSzPts val="2000"/>
              <a:buFont typeface="Open Sans SemiBold"/>
              <a:buNone/>
            </a:pPr>
            <a:r>
              <a:rPr lang="en-GB"/>
              <a:t>If the machine is loaded with 5 kg of flour and 4 litres of water, after one hour it produces 50 baguettes.</a:t>
            </a:r>
            <a:endParaRPr/>
          </a:p>
          <a:p>
            <a:pPr indent="0" lvl="0" marL="0" rtl="0" algn="l">
              <a:lnSpc>
                <a:spcPct val="90000"/>
              </a:lnSpc>
              <a:spcBef>
                <a:spcPts val="1200"/>
              </a:spcBef>
              <a:spcAft>
                <a:spcPts val="0"/>
              </a:spcAft>
              <a:buClr>
                <a:schemeClr val="dk1"/>
              </a:buClr>
              <a:buSzPts val="2000"/>
              <a:buFont typeface="Open Sans SemiBold"/>
              <a:buNone/>
            </a:pPr>
            <a:r>
              <a:t/>
            </a:r>
            <a:endParaRPr/>
          </a:p>
        </p:txBody>
      </p:sp>
      <p:sp>
        <p:nvSpPr>
          <p:cNvPr id="300" name="Google Shape;300;p3"/>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301" name="Google Shape;301;p3"/>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t>Starting with an example</a:t>
            </a:r>
            <a:endParaRPr/>
          </a:p>
        </p:txBody>
      </p:sp>
      <p:sp>
        <p:nvSpPr>
          <p:cNvPr id="302" name="Google Shape;302;p3"/>
          <p:cNvSpPr txBox="1"/>
          <p:nvPr>
            <p:ph idx="4" type="body"/>
          </p:nvPr>
        </p:nvSpPr>
        <p:spPr>
          <a:xfrm>
            <a:off x="663574" y="6007019"/>
            <a:ext cx="5800352" cy="38649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000"/>
              <a:buFont typeface="Open Sans"/>
              <a:buNone/>
            </a:pPr>
            <a:r>
              <a:rPr b="1" lang="en-GB"/>
              <a:t>Picture source</a:t>
            </a:r>
            <a:r>
              <a:rPr lang="en-GB"/>
              <a:t>: Olga Kudriavtseva, </a:t>
            </a:r>
            <a:r>
              <a:rPr lang="en-GB" u="sng">
                <a:solidFill>
                  <a:schemeClr val="hlink"/>
                </a:solidFill>
                <a:hlinkClick r:id="rId3"/>
              </a:rPr>
              <a:t>photo</a:t>
            </a:r>
            <a:r>
              <a:rPr lang="en-GB"/>
              <a:t> from </a:t>
            </a:r>
            <a:r>
              <a:rPr lang="en-GB" u="sng">
                <a:solidFill>
                  <a:schemeClr val="hlink"/>
                </a:solidFill>
                <a:hlinkClick r:id="rId4"/>
              </a:rPr>
              <a:t>Unsplash</a:t>
            </a:r>
            <a:r>
              <a:rPr lang="en-GB"/>
              <a:t>; Laura Mitulla, </a:t>
            </a:r>
            <a:r>
              <a:rPr lang="en-GB" u="sng">
                <a:solidFill>
                  <a:schemeClr val="hlink"/>
                </a:solidFill>
                <a:hlinkClick r:id="rId5"/>
              </a:rPr>
              <a:t>photo</a:t>
            </a:r>
            <a:r>
              <a:rPr lang="en-GB"/>
              <a:t>, from </a:t>
            </a:r>
            <a:r>
              <a:rPr lang="en-GB" u="sng">
                <a:solidFill>
                  <a:schemeClr val="hlink"/>
                </a:solidFill>
                <a:hlinkClick r:id="rId6"/>
              </a:rPr>
              <a:t>Unsplash</a:t>
            </a:r>
            <a:r>
              <a:rPr lang="en-GB"/>
              <a:t>; Frédéric Dupont, </a:t>
            </a:r>
            <a:r>
              <a:rPr lang="en-GB" u="sng">
                <a:solidFill>
                  <a:schemeClr val="hlink"/>
                </a:solidFill>
                <a:hlinkClick r:id="rId7"/>
              </a:rPr>
              <a:t>photo</a:t>
            </a:r>
            <a:r>
              <a:rPr lang="en-GB"/>
              <a:t>, form </a:t>
            </a:r>
            <a:r>
              <a:rPr lang="en-GB" u="sng">
                <a:solidFill>
                  <a:schemeClr val="hlink"/>
                </a:solidFill>
                <a:hlinkClick r:id="rId8"/>
              </a:rPr>
              <a:t>Unsplash</a:t>
            </a:r>
            <a:r>
              <a:rPr lang="en-GB"/>
              <a:t>; CampusFrance , </a:t>
            </a:r>
            <a:r>
              <a:rPr lang="en-GB" u="sng">
                <a:solidFill>
                  <a:schemeClr val="hlink"/>
                </a:solidFill>
                <a:hlinkClick r:id="rId9"/>
              </a:rPr>
              <a:t>photo</a:t>
            </a:r>
            <a:r>
              <a:rPr lang="en-GB"/>
              <a:t>, licensed under </a:t>
            </a:r>
            <a:r>
              <a:rPr lang="en-GB" u="sng">
                <a:solidFill>
                  <a:schemeClr val="hlink"/>
                </a:solidFill>
                <a:hlinkClick r:id="rId10"/>
              </a:rPr>
              <a:t>CC 0</a:t>
            </a:r>
            <a:endParaRPr/>
          </a:p>
        </p:txBody>
      </p:sp>
      <p:sp>
        <p:nvSpPr>
          <p:cNvPr id="303" name="Google Shape;303;p3"/>
          <p:cNvSpPr/>
          <p:nvPr/>
        </p:nvSpPr>
        <p:spPr>
          <a:xfrm>
            <a:off x="3802912" y="4160026"/>
            <a:ext cx="1306997" cy="276596"/>
          </a:xfrm>
          <a:prstGeom prst="rightArrow">
            <a:avLst>
              <a:gd fmla="val 50000" name="adj1"/>
              <a:gd fmla="val 50000" name="adj2"/>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Montserrat"/>
              <a:ea typeface="Montserrat"/>
              <a:cs typeface="Montserrat"/>
              <a:sym typeface="Montserrat"/>
            </a:endParaRPr>
          </a:p>
        </p:txBody>
      </p:sp>
      <p:sp>
        <p:nvSpPr>
          <p:cNvPr id="304" name="Google Shape;304;p3"/>
          <p:cNvSpPr/>
          <p:nvPr/>
        </p:nvSpPr>
        <p:spPr>
          <a:xfrm>
            <a:off x="6394878" y="4580909"/>
            <a:ext cx="1186136" cy="310068"/>
          </a:xfrm>
          <a:prstGeom prst="rightArrow">
            <a:avLst>
              <a:gd fmla="val 50000" name="adj1"/>
              <a:gd fmla="val 50000" name="adj2"/>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Montserrat"/>
              <a:ea typeface="Montserrat"/>
              <a:cs typeface="Montserrat"/>
              <a:sym typeface="Montserrat"/>
            </a:endParaRPr>
          </a:p>
        </p:txBody>
      </p:sp>
      <p:sp>
        <p:nvSpPr>
          <p:cNvPr id="305" name="Google Shape;305;p3"/>
          <p:cNvSpPr txBox="1"/>
          <p:nvPr/>
        </p:nvSpPr>
        <p:spPr>
          <a:xfrm>
            <a:off x="2061648" y="4075812"/>
            <a:ext cx="975852" cy="594102"/>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1800"/>
              <a:buFont typeface="Arial"/>
              <a:buNone/>
            </a:pPr>
            <a:r>
              <a:rPr b="0" i="0" lang="en-GB" sz="1800" u="none" cap="none" strike="noStrike">
                <a:solidFill>
                  <a:schemeClr val="dk1"/>
                </a:solidFill>
                <a:latin typeface="Open Sans"/>
                <a:ea typeface="Open Sans"/>
                <a:cs typeface="Open Sans"/>
                <a:sym typeface="Open Sans"/>
              </a:rPr>
              <a:t>5 kg flour</a:t>
            </a:r>
            <a:endParaRPr/>
          </a:p>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Montserrat"/>
              <a:ea typeface="Montserrat"/>
              <a:cs typeface="Montserrat"/>
              <a:sym typeface="Montserrat"/>
            </a:endParaRPr>
          </a:p>
          <a:p>
            <a:pPr indent="0" lvl="0" marL="0" marR="0" rtl="0" algn="l">
              <a:lnSpc>
                <a:spcPct val="90000"/>
              </a:lnSpc>
              <a:spcBef>
                <a:spcPts val="1000"/>
              </a:spcBef>
              <a:spcAft>
                <a:spcPts val="0"/>
              </a:spcAft>
              <a:buClr>
                <a:schemeClr val="dk1"/>
              </a:buClr>
              <a:buSzPts val="1800"/>
              <a:buFont typeface="Arial"/>
              <a:buNone/>
            </a:pPr>
            <a:r>
              <a:t/>
            </a:r>
            <a:endParaRPr b="0" i="0" sz="1800" u="none" cap="none" strike="noStrike">
              <a:solidFill>
                <a:schemeClr val="dk1"/>
              </a:solidFill>
              <a:latin typeface="Open Sans"/>
              <a:ea typeface="Open Sans"/>
              <a:cs typeface="Open Sans"/>
              <a:sym typeface="Open Sans"/>
            </a:endParaRPr>
          </a:p>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Montserrat"/>
              <a:ea typeface="Montserrat"/>
              <a:cs typeface="Montserrat"/>
              <a:sym typeface="Montserrat"/>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Montserrat"/>
              <a:ea typeface="Montserrat"/>
              <a:cs typeface="Montserrat"/>
              <a:sym typeface="Montserrat"/>
            </a:endParaRPr>
          </a:p>
        </p:txBody>
      </p:sp>
      <p:sp>
        <p:nvSpPr>
          <p:cNvPr id="306" name="Google Shape;306;p3"/>
          <p:cNvSpPr txBox="1"/>
          <p:nvPr/>
        </p:nvSpPr>
        <p:spPr>
          <a:xfrm>
            <a:off x="2085112" y="4985712"/>
            <a:ext cx="975852" cy="594102"/>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1800"/>
              <a:buFont typeface="Arial"/>
              <a:buNone/>
            </a:pPr>
            <a:r>
              <a:rPr b="0" i="0" lang="en-GB" sz="1800" u="none" cap="none" strike="noStrike">
                <a:solidFill>
                  <a:schemeClr val="dk1"/>
                </a:solidFill>
                <a:latin typeface="Open Sans"/>
                <a:ea typeface="Open Sans"/>
                <a:cs typeface="Open Sans"/>
                <a:sym typeface="Open Sans"/>
              </a:rPr>
              <a:t>4 l water</a:t>
            </a:r>
            <a:endParaRPr/>
          </a:p>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Montserrat"/>
              <a:ea typeface="Montserrat"/>
              <a:cs typeface="Montserrat"/>
              <a:sym typeface="Montserrat"/>
            </a:endParaRPr>
          </a:p>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Montserrat"/>
              <a:ea typeface="Montserrat"/>
              <a:cs typeface="Montserrat"/>
              <a:sym typeface="Montserrat"/>
            </a:endParaRPr>
          </a:p>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Montserrat"/>
              <a:ea typeface="Montserrat"/>
              <a:cs typeface="Montserrat"/>
              <a:sym typeface="Montserrat"/>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Montserrat"/>
              <a:ea typeface="Montserrat"/>
              <a:cs typeface="Montserrat"/>
              <a:sym typeface="Montserrat"/>
            </a:endParaRPr>
          </a:p>
        </p:txBody>
      </p:sp>
      <p:sp>
        <p:nvSpPr>
          <p:cNvPr id="307" name="Google Shape;307;p3"/>
          <p:cNvSpPr txBox="1"/>
          <p:nvPr/>
        </p:nvSpPr>
        <p:spPr>
          <a:xfrm>
            <a:off x="7136325" y="3719484"/>
            <a:ext cx="2091956" cy="454010"/>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1800"/>
              <a:buFont typeface="Arial"/>
              <a:buNone/>
            </a:pPr>
            <a:r>
              <a:rPr b="0" i="0" lang="en-GB" sz="1800" u="none" cap="none" strike="noStrike">
                <a:solidFill>
                  <a:schemeClr val="dk1"/>
                </a:solidFill>
                <a:latin typeface="Open Sans"/>
                <a:ea typeface="Open Sans"/>
                <a:cs typeface="Open Sans"/>
                <a:sym typeface="Open Sans"/>
              </a:rPr>
              <a:t>50 baguettes</a:t>
            </a:r>
            <a:endParaRPr/>
          </a:p>
          <a:p>
            <a:pPr indent="-50800" lvl="0" marL="228600" marR="0" rtl="0" algn="ctr">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Montserrat"/>
              <a:ea typeface="Montserrat"/>
              <a:cs typeface="Montserrat"/>
              <a:sym typeface="Montserrat"/>
            </a:endParaRPr>
          </a:p>
        </p:txBody>
      </p:sp>
      <p:sp>
        <p:nvSpPr>
          <p:cNvPr id="308" name="Google Shape;308;p3"/>
          <p:cNvSpPr txBox="1"/>
          <p:nvPr/>
        </p:nvSpPr>
        <p:spPr>
          <a:xfrm>
            <a:off x="8443183" y="5911013"/>
            <a:ext cx="2206808" cy="368431"/>
          </a:xfrm>
          <a:prstGeom prst="rect">
            <a:avLst/>
          </a:prstGeom>
          <a:noFill/>
          <a:ln>
            <a:noFill/>
          </a:ln>
        </p:spPr>
        <p:txBody>
          <a:bodyPr anchorCtr="0" anchor="b" bIns="45700" lIns="91425" spcFirstLastPara="1" rIns="91425" wrap="square" tIns="45700">
            <a:normAutofit/>
          </a:bodyPr>
          <a:lstStyle/>
          <a:p>
            <a:pPr indent="0" lvl="0" marL="0" marR="0" rtl="0" algn="l">
              <a:spcBef>
                <a:spcPts val="0"/>
              </a:spcBef>
              <a:spcAft>
                <a:spcPts val="0"/>
              </a:spcAft>
              <a:buNone/>
            </a:pPr>
            <a:r>
              <a:t/>
            </a:r>
            <a:endParaRPr b="0" i="0" sz="1000" u="none" cap="none" strike="noStrike">
              <a:solidFill>
                <a:schemeClr val="dk1"/>
              </a:solidFill>
              <a:latin typeface="Times"/>
              <a:ea typeface="Times"/>
              <a:cs typeface="Times"/>
              <a:sym typeface="Times"/>
            </a:endParaRPr>
          </a:p>
        </p:txBody>
      </p:sp>
      <p:pic>
        <p:nvPicPr>
          <p:cNvPr descr="A picture containing indoor, food, dish&#10;&#10;Description automatically generated" id="309" name="Google Shape;309;p3"/>
          <p:cNvPicPr preferRelativeResize="0"/>
          <p:nvPr/>
        </p:nvPicPr>
        <p:blipFill rotWithShape="1">
          <a:blip r:embed="rId11">
            <a:alphaModFix/>
          </a:blip>
          <a:srcRect b="0" l="0" r="0" t="0"/>
          <a:stretch/>
        </p:blipFill>
        <p:spPr>
          <a:xfrm>
            <a:off x="7753110" y="4110241"/>
            <a:ext cx="858386" cy="1124678"/>
          </a:xfrm>
          <a:prstGeom prst="rect">
            <a:avLst/>
          </a:prstGeom>
          <a:noFill/>
          <a:ln>
            <a:noFill/>
          </a:ln>
        </p:spPr>
      </p:pic>
      <p:pic>
        <p:nvPicPr>
          <p:cNvPr descr="A picture containing indoor&#10;&#10;Description automatically generated" id="310" name="Google Shape;310;p3"/>
          <p:cNvPicPr preferRelativeResize="0"/>
          <p:nvPr/>
        </p:nvPicPr>
        <p:blipFill rotWithShape="1">
          <a:blip r:embed="rId12">
            <a:alphaModFix/>
          </a:blip>
          <a:srcRect b="0" l="0" r="0" t="0"/>
          <a:stretch/>
        </p:blipFill>
        <p:spPr>
          <a:xfrm>
            <a:off x="2990487" y="3816331"/>
            <a:ext cx="559791" cy="856249"/>
          </a:xfrm>
          <a:prstGeom prst="rect">
            <a:avLst/>
          </a:prstGeom>
          <a:noFill/>
          <a:ln>
            <a:noFill/>
          </a:ln>
        </p:spPr>
      </p:pic>
      <p:pic>
        <p:nvPicPr>
          <p:cNvPr descr="A picture containing cup, dessert&#10;&#10;Description automatically generated" id="311" name="Google Shape;311;p3"/>
          <p:cNvPicPr preferRelativeResize="0"/>
          <p:nvPr/>
        </p:nvPicPr>
        <p:blipFill rotWithShape="1">
          <a:blip r:embed="rId13">
            <a:alphaModFix/>
          </a:blip>
          <a:srcRect b="0" l="0" r="0" t="0"/>
          <a:stretch/>
        </p:blipFill>
        <p:spPr>
          <a:xfrm>
            <a:off x="5251977" y="4010285"/>
            <a:ext cx="955509" cy="1451011"/>
          </a:xfrm>
          <a:prstGeom prst="rect">
            <a:avLst/>
          </a:prstGeom>
          <a:noFill/>
          <a:ln>
            <a:noFill/>
          </a:ln>
        </p:spPr>
      </p:pic>
      <p:sp>
        <p:nvSpPr>
          <p:cNvPr id="312" name="Google Shape;312;p3"/>
          <p:cNvSpPr txBox="1"/>
          <p:nvPr/>
        </p:nvSpPr>
        <p:spPr>
          <a:xfrm>
            <a:off x="2340197" y="4628576"/>
            <a:ext cx="2206808" cy="368431"/>
          </a:xfrm>
          <a:prstGeom prst="rect">
            <a:avLst/>
          </a:prstGeom>
          <a:noFill/>
          <a:ln>
            <a:noFill/>
          </a:ln>
        </p:spPr>
        <p:txBody>
          <a:bodyPr anchorCtr="0" anchor="b" bIns="45700" lIns="91425" spcFirstLastPara="1" rIns="91425" wrap="square" tIns="45700">
            <a:normAutofit/>
          </a:bodyPr>
          <a:lstStyle/>
          <a:p>
            <a:pPr indent="0" lvl="0" marL="0" marR="0" rtl="0" algn="l">
              <a:spcBef>
                <a:spcPts val="0"/>
              </a:spcBef>
              <a:spcAft>
                <a:spcPts val="0"/>
              </a:spcAft>
              <a:buNone/>
            </a:pPr>
            <a:r>
              <a:t/>
            </a:r>
            <a:endParaRPr b="0" i="0" sz="1000" u="none" cap="none" strike="noStrike">
              <a:solidFill>
                <a:schemeClr val="dk1"/>
              </a:solidFill>
              <a:latin typeface="Times"/>
              <a:ea typeface="Times"/>
              <a:cs typeface="Times"/>
              <a:sym typeface="Times"/>
            </a:endParaRPr>
          </a:p>
        </p:txBody>
      </p:sp>
      <p:pic>
        <p:nvPicPr>
          <p:cNvPr descr="A picture containing wall, indoor&#10;&#10;Description automatically generated" id="313" name="Google Shape;313;p3"/>
          <p:cNvPicPr preferRelativeResize="0"/>
          <p:nvPr/>
        </p:nvPicPr>
        <p:blipFill rotWithShape="1">
          <a:blip r:embed="rId14">
            <a:alphaModFix/>
          </a:blip>
          <a:srcRect b="0" l="0" r="0" t="0"/>
          <a:stretch/>
        </p:blipFill>
        <p:spPr>
          <a:xfrm>
            <a:off x="3002753" y="4767385"/>
            <a:ext cx="559791" cy="899727"/>
          </a:xfrm>
          <a:prstGeom prst="rect">
            <a:avLst/>
          </a:prstGeom>
          <a:noFill/>
          <a:ln>
            <a:noFill/>
          </a:ln>
        </p:spPr>
      </p:pic>
      <p:sp>
        <p:nvSpPr>
          <p:cNvPr id="314" name="Google Shape;314;p3"/>
          <p:cNvSpPr/>
          <p:nvPr/>
        </p:nvSpPr>
        <p:spPr>
          <a:xfrm>
            <a:off x="3817086" y="4865324"/>
            <a:ext cx="1306997" cy="276596"/>
          </a:xfrm>
          <a:prstGeom prst="rightArrow">
            <a:avLst>
              <a:gd fmla="val 50000" name="adj1"/>
              <a:gd fmla="val 50000" name="adj2"/>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Montserrat"/>
              <a:ea typeface="Montserrat"/>
              <a:cs typeface="Montserrat"/>
              <a:sym typeface="Montserrat"/>
            </a:endParaRPr>
          </a:p>
        </p:txBody>
      </p:sp>
      <p:sp>
        <p:nvSpPr>
          <p:cNvPr id="315" name="Google Shape;315;p3"/>
          <p:cNvSpPr/>
          <p:nvPr/>
        </p:nvSpPr>
        <p:spPr>
          <a:xfrm>
            <a:off x="7136325" y="1389117"/>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Lecture4_Slide3.mp3" id="316" name="Google Shape;316;p3"/>
          <p:cNvPicPr preferRelativeResize="0"/>
          <p:nvPr/>
        </p:nvPicPr>
        <p:blipFill rotWithShape="1">
          <a:blip r:embed="rId15">
            <a:alphaModFix/>
          </a:blip>
          <a:srcRect b="0" l="0" r="0" t="0"/>
          <a:stretch/>
        </p:blipFill>
        <p:spPr>
          <a:xfrm>
            <a:off x="7207690" y="1460482"/>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5000"/>
                                        <p:tgtEl>
                                          <p:spTgt spid="3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4.1 Capacity and activity</a:t>
            </a:r>
            <a:endParaRPr/>
          </a:p>
        </p:txBody>
      </p:sp>
      <p:sp>
        <p:nvSpPr>
          <p:cNvPr id="323" name="Google Shape;323;p4"/>
          <p:cNvSpPr txBox="1"/>
          <p:nvPr>
            <p:ph idx="1" type="body"/>
          </p:nvPr>
        </p:nvSpPr>
        <p:spPr>
          <a:xfrm>
            <a:off x="663880" y="2582945"/>
            <a:ext cx="10514556" cy="342193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Font typeface="Open Sans SemiBold"/>
              <a:buNone/>
            </a:pPr>
            <a:r>
              <a:rPr b="0" lang="en-GB">
                <a:latin typeface="Open Sans SemiBold"/>
                <a:ea typeface="Open Sans SemiBold"/>
                <a:cs typeface="Open Sans SemiBold"/>
                <a:sym typeface="Open Sans SemiBold"/>
              </a:rPr>
              <a:t>Machine capacity:</a:t>
            </a:r>
            <a:r>
              <a:rPr lang="en-GB">
                <a:latin typeface="Open Sans SemiBold"/>
                <a:ea typeface="Open Sans SemiBold"/>
                <a:cs typeface="Open Sans SemiBold"/>
                <a:sym typeface="Open Sans SemiBold"/>
              </a:rPr>
              <a:t> </a:t>
            </a:r>
            <a:r>
              <a:rPr b="0" lang="en-GB">
                <a:latin typeface="Open Sans"/>
                <a:ea typeface="Open Sans"/>
                <a:cs typeface="Open Sans"/>
                <a:sym typeface="Open Sans"/>
              </a:rPr>
              <a:t>how much it can produce in a unit of time (e.g., 1 hour)</a:t>
            </a:r>
            <a:endParaRPr/>
          </a:p>
          <a:p>
            <a:pPr indent="0" lvl="0" marL="0" rtl="0" algn="l">
              <a:lnSpc>
                <a:spcPct val="90000"/>
              </a:lnSpc>
              <a:spcBef>
                <a:spcPts val="1200"/>
              </a:spcBef>
              <a:spcAft>
                <a:spcPts val="0"/>
              </a:spcAft>
              <a:buClr>
                <a:schemeClr val="dk1"/>
              </a:buClr>
              <a:buSzPts val="2000"/>
              <a:buFont typeface="Open Sans SemiBold"/>
              <a:buNone/>
            </a:pPr>
            <a:r>
              <a:rPr b="0" lang="en-GB">
                <a:latin typeface="Open Sans SemiBold"/>
                <a:ea typeface="Open Sans SemiBold"/>
                <a:cs typeface="Open Sans SemiBold"/>
                <a:sym typeface="Open Sans SemiBold"/>
              </a:rPr>
              <a:t>Machine activity:</a:t>
            </a:r>
            <a:r>
              <a:rPr lang="en-GB">
                <a:latin typeface="Open Sans SemiBold"/>
                <a:ea typeface="Open Sans SemiBold"/>
                <a:cs typeface="Open Sans SemiBold"/>
                <a:sym typeface="Open Sans SemiBold"/>
              </a:rPr>
              <a:t> </a:t>
            </a:r>
            <a:r>
              <a:rPr b="0" lang="en-GB">
                <a:latin typeface="Open Sans"/>
                <a:ea typeface="Open Sans"/>
                <a:cs typeface="Open Sans"/>
                <a:sym typeface="Open Sans"/>
              </a:rPr>
              <a:t>how much it does produce in any given time</a:t>
            </a:r>
            <a:endParaRPr/>
          </a:p>
        </p:txBody>
      </p:sp>
      <p:sp>
        <p:nvSpPr>
          <p:cNvPr id="324" name="Google Shape;324;p4"/>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325" name="Google Shape;325;p4"/>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t>Starting with an example</a:t>
            </a:r>
            <a:endParaRPr/>
          </a:p>
        </p:txBody>
      </p:sp>
      <p:sp>
        <p:nvSpPr>
          <p:cNvPr id="326" name="Google Shape;326;p4"/>
          <p:cNvSpPr txBox="1"/>
          <p:nvPr>
            <p:ph idx="4" type="body"/>
          </p:nvPr>
        </p:nvSpPr>
        <p:spPr>
          <a:xfrm>
            <a:off x="663574" y="6131576"/>
            <a:ext cx="6174026" cy="26194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000"/>
              <a:buFont typeface="Open Sans"/>
              <a:buNone/>
            </a:pPr>
            <a:r>
              <a:rPr b="1" lang="en-GB"/>
              <a:t>Picture source</a:t>
            </a:r>
            <a:r>
              <a:rPr lang="en-GB"/>
              <a:t>: Frédéric Dupont, </a:t>
            </a:r>
            <a:r>
              <a:rPr lang="en-GB" u="sng">
                <a:solidFill>
                  <a:schemeClr val="hlink"/>
                </a:solidFill>
                <a:hlinkClick r:id="rId3"/>
              </a:rPr>
              <a:t>photo</a:t>
            </a:r>
            <a:r>
              <a:rPr lang="en-GB"/>
              <a:t>, form </a:t>
            </a:r>
            <a:r>
              <a:rPr lang="en-GB" u="sng">
                <a:solidFill>
                  <a:schemeClr val="hlink"/>
                </a:solidFill>
                <a:hlinkClick r:id="rId4"/>
              </a:rPr>
              <a:t>Unsplash</a:t>
            </a:r>
            <a:r>
              <a:rPr lang="en-GB"/>
              <a:t>; CampusFrance , </a:t>
            </a:r>
            <a:r>
              <a:rPr lang="en-GB" u="sng">
                <a:solidFill>
                  <a:schemeClr val="hlink"/>
                </a:solidFill>
                <a:hlinkClick r:id="rId5"/>
              </a:rPr>
              <a:t>photo</a:t>
            </a:r>
            <a:r>
              <a:rPr lang="en-GB"/>
              <a:t>, licensed under </a:t>
            </a:r>
            <a:r>
              <a:rPr lang="en-GB" u="sng">
                <a:solidFill>
                  <a:schemeClr val="hlink"/>
                </a:solidFill>
                <a:hlinkClick r:id="rId6"/>
              </a:rPr>
              <a:t>CC 0</a:t>
            </a:r>
            <a:endParaRPr/>
          </a:p>
        </p:txBody>
      </p:sp>
      <p:sp>
        <p:nvSpPr>
          <p:cNvPr id="327" name="Google Shape;327;p4"/>
          <p:cNvSpPr/>
          <p:nvPr/>
        </p:nvSpPr>
        <p:spPr>
          <a:xfrm>
            <a:off x="4280294" y="4244215"/>
            <a:ext cx="1186136" cy="310068"/>
          </a:xfrm>
          <a:prstGeom prst="rightArrow">
            <a:avLst>
              <a:gd fmla="val 50000" name="adj1"/>
              <a:gd fmla="val 50000" name="adj2"/>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Montserrat"/>
              <a:ea typeface="Montserrat"/>
              <a:cs typeface="Montserrat"/>
              <a:sym typeface="Montserrat"/>
            </a:endParaRPr>
          </a:p>
        </p:txBody>
      </p:sp>
      <p:pic>
        <p:nvPicPr>
          <p:cNvPr descr="A picture containing indoor, food, dish&#10;&#10;Description automatically generated" id="328" name="Google Shape;328;p4"/>
          <p:cNvPicPr preferRelativeResize="0"/>
          <p:nvPr/>
        </p:nvPicPr>
        <p:blipFill rotWithShape="1">
          <a:blip r:embed="rId7">
            <a:alphaModFix/>
          </a:blip>
          <a:srcRect b="0" l="0" r="0" t="0"/>
          <a:stretch/>
        </p:blipFill>
        <p:spPr>
          <a:xfrm>
            <a:off x="5638526" y="3773547"/>
            <a:ext cx="858386" cy="1124678"/>
          </a:xfrm>
          <a:prstGeom prst="rect">
            <a:avLst/>
          </a:prstGeom>
          <a:noFill/>
          <a:ln>
            <a:noFill/>
          </a:ln>
        </p:spPr>
      </p:pic>
      <p:pic>
        <p:nvPicPr>
          <p:cNvPr descr="A picture containing cup, dessert&#10;&#10;Description automatically generated" id="329" name="Google Shape;329;p4"/>
          <p:cNvPicPr preferRelativeResize="0"/>
          <p:nvPr/>
        </p:nvPicPr>
        <p:blipFill rotWithShape="1">
          <a:blip r:embed="rId8">
            <a:alphaModFix/>
          </a:blip>
          <a:srcRect b="0" l="0" r="0" t="0"/>
          <a:stretch/>
        </p:blipFill>
        <p:spPr>
          <a:xfrm>
            <a:off x="3137393" y="3673591"/>
            <a:ext cx="955509" cy="1451011"/>
          </a:xfrm>
          <a:prstGeom prst="rect">
            <a:avLst/>
          </a:prstGeom>
          <a:noFill/>
          <a:ln>
            <a:noFill/>
          </a:ln>
        </p:spPr>
      </p:pic>
      <p:sp>
        <p:nvSpPr>
          <p:cNvPr id="330" name="Google Shape;330;p4"/>
          <p:cNvSpPr txBox="1"/>
          <p:nvPr/>
        </p:nvSpPr>
        <p:spPr>
          <a:xfrm>
            <a:off x="2340197" y="4628576"/>
            <a:ext cx="2206808" cy="368431"/>
          </a:xfrm>
          <a:prstGeom prst="rect">
            <a:avLst/>
          </a:prstGeom>
          <a:noFill/>
          <a:ln>
            <a:noFill/>
          </a:ln>
        </p:spPr>
        <p:txBody>
          <a:bodyPr anchorCtr="0" anchor="b" bIns="45700" lIns="91425" spcFirstLastPara="1" rIns="91425" wrap="square" tIns="45700">
            <a:normAutofit/>
          </a:bodyPr>
          <a:lstStyle/>
          <a:p>
            <a:pPr indent="0" lvl="0" marL="0" marR="0" rtl="0" algn="l">
              <a:spcBef>
                <a:spcPts val="0"/>
              </a:spcBef>
              <a:spcAft>
                <a:spcPts val="0"/>
              </a:spcAft>
              <a:buNone/>
            </a:pPr>
            <a:r>
              <a:t/>
            </a:r>
            <a:endParaRPr b="0" i="0" sz="1000" u="none" cap="none" strike="noStrike">
              <a:solidFill>
                <a:schemeClr val="dk1"/>
              </a:solidFill>
              <a:latin typeface="Times"/>
              <a:ea typeface="Times"/>
              <a:cs typeface="Times"/>
              <a:sym typeface="Times"/>
            </a:endParaRPr>
          </a:p>
        </p:txBody>
      </p:sp>
      <p:pic>
        <p:nvPicPr>
          <p:cNvPr descr="A picture containing indoor, food, dish&#10;&#10;Description automatically generated" id="331" name="Google Shape;331;p4"/>
          <p:cNvPicPr preferRelativeResize="0"/>
          <p:nvPr/>
        </p:nvPicPr>
        <p:blipFill rotWithShape="1">
          <a:blip r:embed="rId7">
            <a:alphaModFix/>
          </a:blip>
          <a:srcRect b="0" l="0" r="0" t="0"/>
          <a:stretch/>
        </p:blipFill>
        <p:spPr>
          <a:xfrm>
            <a:off x="6588372" y="3766457"/>
            <a:ext cx="858386" cy="1124678"/>
          </a:xfrm>
          <a:prstGeom prst="rect">
            <a:avLst/>
          </a:prstGeom>
          <a:noFill/>
          <a:ln>
            <a:noFill/>
          </a:ln>
        </p:spPr>
      </p:pic>
      <p:pic>
        <p:nvPicPr>
          <p:cNvPr descr="A picture containing indoor, food, dish&#10;&#10;Description automatically generated" id="332" name="Google Shape;332;p4"/>
          <p:cNvPicPr preferRelativeResize="0"/>
          <p:nvPr/>
        </p:nvPicPr>
        <p:blipFill rotWithShape="1">
          <a:blip r:embed="rId7">
            <a:alphaModFix/>
          </a:blip>
          <a:srcRect b="0" l="0" r="0" t="0"/>
          <a:stretch/>
        </p:blipFill>
        <p:spPr>
          <a:xfrm>
            <a:off x="7548846" y="3748734"/>
            <a:ext cx="858386" cy="1124678"/>
          </a:xfrm>
          <a:prstGeom prst="rect">
            <a:avLst/>
          </a:prstGeom>
          <a:noFill/>
          <a:ln>
            <a:noFill/>
          </a:ln>
        </p:spPr>
      </p:pic>
      <p:sp>
        <p:nvSpPr>
          <p:cNvPr id="333" name="Google Shape;333;p4"/>
          <p:cNvSpPr txBox="1"/>
          <p:nvPr/>
        </p:nvSpPr>
        <p:spPr>
          <a:xfrm>
            <a:off x="1632149" y="5235241"/>
            <a:ext cx="3760306" cy="449507"/>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C00000"/>
              </a:buClr>
              <a:buSzPts val="1400"/>
              <a:buFont typeface="Arial"/>
              <a:buNone/>
            </a:pPr>
            <a:r>
              <a:rPr b="1" i="0" lang="en-GB" sz="1400" u="none" cap="none" strike="noStrike">
                <a:solidFill>
                  <a:srgbClr val="C00000"/>
                </a:solidFill>
                <a:latin typeface="Open Sans"/>
                <a:ea typeface="Open Sans"/>
                <a:cs typeface="Open Sans"/>
                <a:sym typeface="Open Sans"/>
              </a:rPr>
              <a:t>CAPACITY:</a:t>
            </a:r>
            <a:r>
              <a:rPr b="1" i="0" lang="en-GB" sz="1400" u="none" cap="none" strike="noStrike">
                <a:solidFill>
                  <a:schemeClr val="dk1"/>
                </a:solidFill>
                <a:latin typeface="Open Sans"/>
                <a:ea typeface="Open Sans"/>
                <a:cs typeface="Open Sans"/>
                <a:sym typeface="Open Sans"/>
              </a:rPr>
              <a:t> 50 baguettes per hour</a:t>
            </a:r>
            <a:endParaRPr b="1" i="0" sz="1400" u="none" cap="none" strike="noStrike">
              <a:solidFill>
                <a:srgbClr val="C00000"/>
              </a:solidFill>
              <a:latin typeface="Open Sans"/>
              <a:ea typeface="Open Sans"/>
              <a:cs typeface="Open Sans"/>
              <a:sym typeface="Open Sans"/>
            </a:endParaRPr>
          </a:p>
        </p:txBody>
      </p:sp>
      <p:sp>
        <p:nvSpPr>
          <p:cNvPr id="334" name="Google Shape;334;p4"/>
          <p:cNvSpPr txBox="1"/>
          <p:nvPr/>
        </p:nvSpPr>
        <p:spPr>
          <a:xfrm>
            <a:off x="4707342" y="5238342"/>
            <a:ext cx="5068387" cy="478814"/>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C00000"/>
              </a:buClr>
              <a:buSzPts val="1400"/>
              <a:buFont typeface="Arial"/>
              <a:buNone/>
            </a:pPr>
            <a:r>
              <a:rPr b="1" i="0" lang="en-GB" sz="1400" u="none" cap="none" strike="noStrike">
                <a:solidFill>
                  <a:srgbClr val="C00000"/>
                </a:solidFill>
                <a:latin typeface="Open Sans"/>
                <a:ea typeface="Open Sans"/>
                <a:cs typeface="Open Sans"/>
                <a:sym typeface="Open Sans"/>
              </a:rPr>
              <a:t>ACTIVITY:</a:t>
            </a:r>
            <a:r>
              <a:rPr b="1" i="0" lang="en-GB" sz="1400" u="none" cap="none" strike="noStrike">
                <a:solidFill>
                  <a:schemeClr val="dk1"/>
                </a:solidFill>
                <a:latin typeface="Open Sans"/>
                <a:ea typeface="Open Sans"/>
                <a:cs typeface="Open Sans"/>
                <a:sym typeface="Open Sans"/>
              </a:rPr>
              <a:t> 150 baguettes in the next 3 hours</a:t>
            </a:r>
            <a:endParaRPr/>
          </a:p>
        </p:txBody>
      </p:sp>
      <p:sp>
        <p:nvSpPr>
          <p:cNvPr id="335" name="Google Shape;335;p4"/>
          <p:cNvSpPr/>
          <p:nvPr/>
        </p:nvSpPr>
        <p:spPr>
          <a:xfrm>
            <a:off x="7136325" y="1389117"/>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Lecture4_Slide4.mp3" id="336" name="Google Shape;336;p4"/>
          <p:cNvPicPr preferRelativeResize="0"/>
          <p:nvPr/>
        </p:nvPicPr>
        <p:blipFill rotWithShape="1">
          <a:blip r:embed="rId9">
            <a:alphaModFix/>
          </a:blip>
          <a:srcRect b="0" l="0" r="0" t="0"/>
          <a:stretch/>
        </p:blipFill>
        <p:spPr>
          <a:xfrm>
            <a:off x="7216039" y="1460482"/>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5000"/>
                                        <p:tgtEl>
                                          <p:spTgt spid="3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5"/>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4.1 Capacity and activity</a:t>
            </a:r>
            <a:endParaRPr/>
          </a:p>
        </p:txBody>
      </p:sp>
      <p:sp>
        <p:nvSpPr>
          <p:cNvPr id="343" name="Google Shape;343;p5"/>
          <p:cNvSpPr txBox="1"/>
          <p:nvPr>
            <p:ph idx="1" type="body"/>
          </p:nvPr>
        </p:nvSpPr>
        <p:spPr>
          <a:xfrm>
            <a:off x="663880" y="2582945"/>
            <a:ext cx="10514556" cy="342193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Font typeface="Open Sans SemiBold"/>
              <a:buNone/>
            </a:pPr>
            <a:r>
              <a:rPr lang="en-GB">
                <a:latin typeface="Open Sans SemiBold"/>
                <a:ea typeface="Open Sans SemiBold"/>
                <a:cs typeface="Open Sans SemiBold"/>
                <a:sym typeface="Open Sans SemiBold"/>
              </a:rPr>
              <a:t>If we want more bread within one hour, we need to increase our capacity, i.e., install more machines in the bakery</a:t>
            </a:r>
            <a:endParaRPr/>
          </a:p>
        </p:txBody>
      </p:sp>
      <p:sp>
        <p:nvSpPr>
          <p:cNvPr id="344" name="Google Shape;344;p5"/>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345" name="Google Shape;345;p5"/>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t>Starting with an example</a:t>
            </a:r>
            <a:endParaRPr/>
          </a:p>
        </p:txBody>
      </p:sp>
      <p:sp>
        <p:nvSpPr>
          <p:cNvPr id="346" name="Google Shape;346;p5"/>
          <p:cNvSpPr txBox="1"/>
          <p:nvPr>
            <p:ph idx="4" type="body"/>
          </p:nvPr>
        </p:nvSpPr>
        <p:spPr>
          <a:xfrm>
            <a:off x="663573" y="6131576"/>
            <a:ext cx="6166700" cy="25461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000"/>
              <a:buFont typeface="Open Sans"/>
              <a:buNone/>
            </a:pPr>
            <a:r>
              <a:rPr b="1" lang="en-GB"/>
              <a:t>Picture source</a:t>
            </a:r>
            <a:r>
              <a:rPr lang="en-GB"/>
              <a:t>: Frédéric Dupont, </a:t>
            </a:r>
            <a:r>
              <a:rPr lang="en-GB" u="sng">
                <a:solidFill>
                  <a:schemeClr val="hlink"/>
                </a:solidFill>
                <a:hlinkClick r:id="rId3"/>
              </a:rPr>
              <a:t>photo</a:t>
            </a:r>
            <a:r>
              <a:rPr lang="en-GB"/>
              <a:t>, form </a:t>
            </a:r>
            <a:r>
              <a:rPr lang="en-GB" u="sng">
                <a:solidFill>
                  <a:schemeClr val="hlink"/>
                </a:solidFill>
                <a:hlinkClick r:id="rId4"/>
              </a:rPr>
              <a:t>Unsplash</a:t>
            </a:r>
            <a:r>
              <a:rPr lang="en-GB"/>
              <a:t>; CampusFrance , </a:t>
            </a:r>
            <a:r>
              <a:rPr lang="en-GB" u="sng">
                <a:solidFill>
                  <a:schemeClr val="hlink"/>
                </a:solidFill>
                <a:hlinkClick r:id="rId5"/>
              </a:rPr>
              <a:t>photo</a:t>
            </a:r>
            <a:r>
              <a:rPr lang="en-GB"/>
              <a:t>, licensed under </a:t>
            </a:r>
            <a:r>
              <a:rPr lang="en-GB" u="sng">
                <a:solidFill>
                  <a:schemeClr val="hlink"/>
                </a:solidFill>
                <a:hlinkClick r:id="rId6"/>
              </a:rPr>
              <a:t>CC 0</a:t>
            </a:r>
            <a:endParaRPr/>
          </a:p>
        </p:txBody>
      </p:sp>
      <p:sp>
        <p:nvSpPr>
          <p:cNvPr id="347" name="Google Shape;347;p5"/>
          <p:cNvSpPr/>
          <p:nvPr/>
        </p:nvSpPr>
        <p:spPr>
          <a:xfrm>
            <a:off x="4280294" y="4244215"/>
            <a:ext cx="1186136" cy="310068"/>
          </a:xfrm>
          <a:prstGeom prst="rightArrow">
            <a:avLst>
              <a:gd fmla="val 50000" name="adj1"/>
              <a:gd fmla="val 50000" name="adj2"/>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Montserrat"/>
              <a:ea typeface="Montserrat"/>
              <a:cs typeface="Montserrat"/>
              <a:sym typeface="Montserrat"/>
            </a:endParaRPr>
          </a:p>
        </p:txBody>
      </p:sp>
      <p:sp>
        <p:nvSpPr>
          <p:cNvPr id="348" name="Google Shape;348;p5"/>
          <p:cNvSpPr txBox="1"/>
          <p:nvPr/>
        </p:nvSpPr>
        <p:spPr>
          <a:xfrm>
            <a:off x="8443183" y="5911013"/>
            <a:ext cx="2206808" cy="368431"/>
          </a:xfrm>
          <a:prstGeom prst="rect">
            <a:avLst/>
          </a:prstGeom>
          <a:noFill/>
          <a:ln>
            <a:noFill/>
          </a:ln>
        </p:spPr>
        <p:txBody>
          <a:bodyPr anchorCtr="0" anchor="b" bIns="45700" lIns="91425" spcFirstLastPara="1" rIns="91425" wrap="square" tIns="45700">
            <a:normAutofit/>
          </a:bodyPr>
          <a:lstStyle/>
          <a:p>
            <a:pPr indent="0" lvl="0" marL="0" marR="0" rtl="0" algn="l">
              <a:spcBef>
                <a:spcPts val="0"/>
              </a:spcBef>
              <a:spcAft>
                <a:spcPts val="0"/>
              </a:spcAft>
              <a:buNone/>
            </a:pPr>
            <a:r>
              <a:t/>
            </a:r>
            <a:endParaRPr b="0" i="0" sz="1000" u="none" cap="none" strike="noStrike">
              <a:solidFill>
                <a:schemeClr val="dk1"/>
              </a:solidFill>
              <a:latin typeface="Times"/>
              <a:ea typeface="Times"/>
              <a:cs typeface="Times"/>
              <a:sym typeface="Times"/>
            </a:endParaRPr>
          </a:p>
        </p:txBody>
      </p:sp>
      <p:pic>
        <p:nvPicPr>
          <p:cNvPr descr="A picture containing indoor, food, dish&#10;&#10;Description automatically generated" id="349" name="Google Shape;349;p5"/>
          <p:cNvPicPr preferRelativeResize="0"/>
          <p:nvPr/>
        </p:nvPicPr>
        <p:blipFill rotWithShape="1">
          <a:blip r:embed="rId7">
            <a:alphaModFix/>
          </a:blip>
          <a:srcRect b="0" l="0" r="0" t="0"/>
          <a:stretch/>
        </p:blipFill>
        <p:spPr>
          <a:xfrm>
            <a:off x="5638526" y="3773547"/>
            <a:ext cx="858386" cy="1124678"/>
          </a:xfrm>
          <a:prstGeom prst="rect">
            <a:avLst/>
          </a:prstGeom>
          <a:noFill/>
          <a:ln>
            <a:noFill/>
          </a:ln>
        </p:spPr>
      </p:pic>
      <p:pic>
        <p:nvPicPr>
          <p:cNvPr descr="A picture containing cup, dessert&#10;&#10;Description automatically generated" id="350" name="Google Shape;350;p5"/>
          <p:cNvPicPr preferRelativeResize="0"/>
          <p:nvPr/>
        </p:nvPicPr>
        <p:blipFill rotWithShape="1">
          <a:blip r:embed="rId8">
            <a:alphaModFix/>
          </a:blip>
          <a:srcRect b="0" l="0" r="0" t="0"/>
          <a:stretch/>
        </p:blipFill>
        <p:spPr>
          <a:xfrm>
            <a:off x="3443601" y="3346908"/>
            <a:ext cx="602607" cy="915103"/>
          </a:xfrm>
          <a:prstGeom prst="rect">
            <a:avLst/>
          </a:prstGeom>
          <a:noFill/>
          <a:ln>
            <a:noFill/>
          </a:ln>
        </p:spPr>
      </p:pic>
      <p:sp>
        <p:nvSpPr>
          <p:cNvPr id="351" name="Google Shape;351;p5"/>
          <p:cNvSpPr txBox="1"/>
          <p:nvPr/>
        </p:nvSpPr>
        <p:spPr>
          <a:xfrm>
            <a:off x="2340197" y="4628576"/>
            <a:ext cx="2206808" cy="368431"/>
          </a:xfrm>
          <a:prstGeom prst="rect">
            <a:avLst/>
          </a:prstGeom>
          <a:noFill/>
          <a:ln>
            <a:noFill/>
          </a:ln>
        </p:spPr>
        <p:txBody>
          <a:bodyPr anchorCtr="0" anchor="b" bIns="45700" lIns="91425" spcFirstLastPara="1" rIns="91425" wrap="square" tIns="45700">
            <a:normAutofit/>
          </a:bodyPr>
          <a:lstStyle/>
          <a:p>
            <a:pPr indent="0" lvl="0" marL="0" marR="0" rtl="0" algn="l">
              <a:spcBef>
                <a:spcPts val="0"/>
              </a:spcBef>
              <a:spcAft>
                <a:spcPts val="0"/>
              </a:spcAft>
              <a:buNone/>
            </a:pPr>
            <a:r>
              <a:t/>
            </a:r>
            <a:endParaRPr b="0" i="0" sz="1000" u="none" cap="none" strike="noStrike">
              <a:solidFill>
                <a:schemeClr val="dk1"/>
              </a:solidFill>
              <a:latin typeface="Times"/>
              <a:ea typeface="Times"/>
              <a:cs typeface="Times"/>
              <a:sym typeface="Times"/>
            </a:endParaRPr>
          </a:p>
        </p:txBody>
      </p:sp>
      <p:pic>
        <p:nvPicPr>
          <p:cNvPr descr="A picture containing indoor, food, dish&#10;&#10;Description automatically generated" id="352" name="Google Shape;352;p5"/>
          <p:cNvPicPr preferRelativeResize="0"/>
          <p:nvPr/>
        </p:nvPicPr>
        <p:blipFill rotWithShape="1">
          <a:blip r:embed="rId7">
            <a:alphaModFix/>
          </a:blip>
          <a:srcRect b="0" l="0" r="0" t="0"/>
          <a:stretch/>
        </p:blipFill>
        <p:spPr>
          <a:xfrm>
            <a:off x="6588372" y="3766457"/>
            <a:ext cx="858386" cy="1124678"/>
          </a:xfrm>
          <a:prstGeom prst="rect">
            <a:avLst/>
          </a:prstGeom>
          <a:noFill/>
          <a:ln>
            <a:noFill/>
          </a:ln>
        </p:spPr>
      </p:pic>
      <p:pic>
        <p:nvPicPr>
          <p:cNvPr descr="A picture containing indoor, food, dish&#10;&#10;Description automatically generated" id="353" name="Google Shape;353;p5"/>
          <p:cNvPicPr preferRelativeResize="0"/>
          <p:nvPr/>
        </p:nvPicPr>
        <p:blipFill rotWithShape="1">
          <a:blip r:embed="rId7">
            <a:alphaModFix/>
          </a:blip>
          <a:srcRect b="0" l="0" r="0" t="0"/>
          <a:stretch/>
        </p:blipFill>
        <p:spPr>
          <a:xfrm>
            <a:off x="7548846" y="3748734"/>
            <a:ext cx="858386" cy="1124678"/>
          </a:xfrm>
          <a:prstGeom prst="rect">
            <a:avLst/>
          </a:prstGeom>
          <a:noFill/>
          <a:ln>
            <a:noFill/>
          </a:ln>
        </p:spPr>
      </p:pic>
      <p:sp>
        <p:nvSpPr>
          <p:cNvPr id="354" name="Google Shape;354;p5"/>
          <p:cNvSpPr txBox="1"/>
          <p:nvPr/>
        </p:nvSpPr>
        <p:spPr>
          <a:xfrm>
            <a:off x="1632149" y="5235241"/>
            <a:ext cx="3760306" cy="449507"/>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C00000"/>
              </a:buClr>
              <a:buSzPts val="1400"/>
              <a:buFont typeface="Arial"/>
              <a:buNone/>
            </a:pPr>
            <a:r>
              <a:rPr b="1" i="0" lang="en-GB" sz="1400" u="none" cap="none" strike="noStrike">
                <a:solidFill>
                  <a:srgbClr val="C00000"/>
                </a:solidFill>
                <a:latin typeface="Open Sans"/>
                <a:ea typeface="Open Sans"/>
                <a:cs typeface="Open Sans"/>
                <a:sym typeface="Open Sans"/>
              </a:rPr>
              <a:t>CAPACITY:</a:t>
            </a:r>
            <a:r>
              <a:rPr b="1" i="0" lang="en-GB" sz="1400" u="none" cap="none" strike="noStrike">
                <a:solidFill>
                  <a:schemeClr val="dk1"/>
                </a:solidFill>
                <a:latin typeface="Open Sans"/>
                <a:ea typeface="Open Sans"/>
                <a:cs typeface="Open Sans"/>
                <a:sym typeface="Open Sans"/>
              </a:rPr>
              <a:t> 150 baguettes per hour</a:t>
            </a:r>
            <a:endParaRPr b="1" i="0" sz="1400" u="none" cap="none" strike="noStrike">
              <a:solidFill>
                <a:srgbClr val="C00000"/>
              </a:solidFill>
              <a:latin typeface="Open Sans"/>
              <a:ea typeface="Open Sans"/>
              <a:cs typeface="Open Sans"/>
              <a:sym typeface="Open Sans"/>
            </a:endParaRPr>
          </a:p>
        </p:txBody>
      </p:sp>
      <p:sp>
        <p:nvSpPr>
          <p:cNvPr id="355" name="Google Shape;355;p5"/>
          <p:cNvSpPr txBox="1"/>
          <p:nvPr/>
        </p:nvSpPr>
        <p:spPr>
          <a:xfrm>
            <a:off x="4707342" y="5267649"/>
            <a:ext cx="5068387" cy="449507"/>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C00000"/>
              </a:buClr>
              <a:buSzPts val="1400"/>
              <a:buFont typeface="Arial"/>
              <a:buNone/>
            </a:pPr>
            <a:r>
              <a:rPr b="1" i="0" lang="en-GB" sz="1400" u="none" cap="none" strike="noStrike">
                <a:solidFill>
                  <a:srgbClr val="C00000"/>
                </a:solidFill>
                <a:latin typeface="Open Sans"/>
                <a:ea typeface="Open Sans"/>
                <a:cs typeface="Open Sans"/>
                <a:sym typeface="Open Sans"/>
              </a:rPr>
              <a:t>ACTIVITY:</a:t>
            </a:r>
            <a:r>
              <a:rPr b="1" i="0" lang="en-GB" sz="1400" u="none" cap="none" strike="noStrike">
                <a:solidFill>
                  <a:schemeClr val="dk1"/>
                </a:solidFill>
                <a:latin typeface="Open Sans"/>
                <a:ea typeface="Open Sans"/>
                <a:cs typeface="Open Sans"/>
                <a:sym typeface="Open Sans"/>
              </a:rPr>
              <a:t> 150 baguettes in the next 1 hour</a:t>
            </a:r>
            <a:endParaRPr/>
          </a:p>
        </p:txBody>
      </p:sp>
      <p:pic>
        <p:nvPicPr>
          <p:cNvPr descr="A picture containing cup, dessert&#10;&#10;Description automatically generated" id="356" name="Google Shape;356;p5"/>
          <p:cNvPicPr preferRelativeResize="0"/>
          <p:nvPr/>
        </p:nvPicPr>
        <p:blipFill rotWithShape="1">
          <a:blip r:embed="rId8">
            <a:alphaModFix/>
          </a:blip>
          <a:srcRect b="0" l="0" r="0" t="0"/>
          <a:stretch/>
        </p:blipFill>
        <p:spPr>
          <a:xfrm>
            <a:off x="3438696" y="4311073"/>
            <a:ext cx="602607" cy="915103"/>
          </a:xfrm>
          <a:prstGeom prst="rect">
            <a:avLst/>
          </a:prstGeom>
          <a:noFill/>
          <a:ln>
            <a:noFill/>
          </a:ln>
        </p:spPr>
      </p:pic>
      <p:pic>
        <p:nvPicPr>
          <p:cNvPr descr="A picture containing cup, dessert&#10;&#10;Description automatically generated" id="357" name="Google Shape;357;p5"/>
          <p:cNvPicPr preferRelativeResize="0"/>
          <p:nvPr/>
        </p:nvPicPr>
        <p:blipFill rotWithShape="1">
          <a:blip r:embed="rId8">
            <a:alphaModFix/>
          </a:blip>
          <a:srcRect b="0" l="0" r="0" t="0"/>
          <a:stretch/>
        </p:blipFill>
        <p:spPr>
          <a:xfrm>
            <a:off x="2741972" y="3815638"/>
            <a:ext cx="602607" cy="915103"/>
          </a:xfrm>
          <a:prstGeom prst="rect">
            <a:avLst/>
          </a:prstGeom>
          <a:noFill/>
          <a:ln>
            <a:noFill/>
          </a:ln>
        </p:spPr>
      </p:pic>
      <p:sp>
        <p:nvSpPr>
          <p:cNvPr id="358" name="Google Shape;358;p5"/>
          <p:cNvSpPr/>
          <p:nvPr/>
        </p:nvSpPr>
        <p:spPr>
          <a:xfrm>
            <a:off x="7136325" y="1389117"/>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Lecture4_Slide5.mp3" id="359" name="Google Shape;359;p5"/>
          <p:cNvPicPr preferRelativeResize="0"/>
          <p:nvPr/>
        </p:nvPicPr>
        <p:blipFill rotWithShape="1">
          <a:blip r:embed="rId9">
            <a:alphaModFix/>
          </a:blip>
          <a:srcRect b="0" l="0" r="0" t="0"/>
          <a:stretch/>
        </p:blipFill>
        <p:spPr>
          <a:xfrm>
            <a:off x="7207690" y="1463746"/>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5000"/>
                                        <p:tgtEl>
                                          <p:spTgt spid="3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6"/>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4.1 Capacity and activity</a:t>
            </a:r>
            <a:endParaRPr/>
          </a:p>
        </p:txBody>
      </p:sp>
      <p:sp>
        <p:nvSpPr>
          <p:cNvPr id="366" name="Google Shape;366;p6"/>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367" name="Google Shape;367;p6"/>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t>Applying to the energy system</a:t>
            </a:r>
            <a:endParaRPr/>
          </a:p>
        </p:txBody>
      </p:sp>
      <p:sp>
        <p:nvSpPr>
          <p:cNvPr id="368" name="Google Shape;368;p6"/>
          <p:cNvSpPr txBox="1"/>
          <p:nvPr>
            <p:ph idx="4" type="body"/>
          </p:nvPr>
        </p:nvSpPr>
        <p:spPr>
          <a:xfrm>
            <a:off x="663574" y="6007019"/>
            <a:ext cx="5543911" cy="38649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000"/>
              <a:buFont typeface="Open Sans"/>
              <a:buNone/>
            </a:pPr>
            <a:r>
              <a:rPr b="1" lang="en-GB"/>
              <a:t>Picture source</a:t>
            </a:r>
            <a:r>
              <a:rPr lang="en-GB"/>
              <a:t>: oatsy40 , </a:t>
            </a:r>
            <a:r>
              <a:rPr lang="en-GB" u="sng">
                <a:solidFill>
                  <a:schemeClr val="hlink"/>
                </a:solidFill>
                <a:hlinkClick r:id="rId3"/>
              </a:rPr>
              <a:t>photo</a:t>
            </a:r>
            <a:r>
              <a:rPr lang="en-GB"/>
              <a:t>, licensed under </a:t>
            </a:r>
            <a:r>
              <a:rPr lang="en-GB" u="sng">
                <a:solidFill>
                  <a:schemeClr val="hlink"/>
                </a:solidFill>
                <a:hlinkClick r:id="rId4"/>
              </a:rPr>
              <a:t> CC BY</a:t>
            </a:r>
            <a:r>
              <a:rPr lang="en-GB"/>
              <a:t>; Public Domain Photos,  </a:t>
            </a:r>
            <a:r>
              <a:rPr lang="en-GB" u="sng">
                <a:solidFill>
                  <a:schemeClr val="hlink"/>
                </a:solidFill>
                <a:hlinkClick r:id="rId5"/>
              </a:rPr>
              <a:t>photo</a:t>
            </a:r>
            <a:r>
              <a:rPr lang="en-GB"/>
              <a:t>, licensed under </a:t>
            </a:r>
            <a:r>
              <a:rPr lang="en-GB" u="sng">
                <a:solidFill>
                  <a:schemeClr val="hlink"/>
                </a:solidFill>
                <a:hlinkClick r:id="rId6"/>
              </a:rPr>
              <a:t>CC BY</a:t>
            </a:r>
            <a:r>
              <a:rPr lang="en-GB"/>
              <a:t>; Bernt Rostad , </a:t>
            </a:r>
            <a:r>
              <a:rPr lang="en-GB" u="sng">
                <a:solidFill>
                  <a:schemeClr val="hlink"/>
                </a:solidFill>
                <a:hlinkClick r:id="rId7"/>
              </a:rPr>
              <a:t>photo</a:t>
            </a:r>
            <a:r>
              <a:rPr lang="en-GB"/>
              <a:t>, licensed under  </a:t>
            </a:r>
            <a:r>
              <a:rPr lang="en-GB" u="sng">
                <a:solidFill>
                  <a:schemeClr val="hlink"/>
                </a:solidFill>
                <a:hlinkClick r:id="rId8"/>
              </a:rPr>
              <a:t>CC BY</a:t>
            </a:r>
            <a:endParaRPr/>
          </a:p>
        </p:txBody>
      </p:sp>
      <p:sp>
        <p:nvSpPr>
          <p:cNvPr id="369" name="Google Shape;369;p6"/>
          <p:cNvSpPr txBox="1"/>
          <p:nvPr/>
        </p:nvSpPr>
        <p:spPr>
          <a:xfrm>
            <a:off x="8443183" y="5911013"/>
            <a:ext cx="2206808" cy="368431"/>
          </a:xfrm>
          <a:prstGeom prst="rect">
            <a:avLst/>
          </a:prstGeom>
          <a:noFill/>
          <a:ln>
            <a:noFill/>
          </a:ln>
        </p:spPr>
        <p:txBody>
          <a:bodyPr anchorCtr="0" anchor="b" bIns="45700" lIns="91425" spcFirstLastPara="1" rIns="91425" wrap="square" tIns="45700">
            <a:normAutofit/>
          </a:bodyPr>
          <a:lstStyle/>
          <a:p>
            <a:pPr indent="0" lvl="0" marL="0" marR="0" rtl="0" algn="l">
              <a:spcBef>
                <a:spcPts val="0"/>
              </a:spcBef>
              <a:spcAft>
                <a:spcPts val="0"/>
              </a:spcAft>
              <a:buNone/>
            </a:pPr>
            <a:r>
              <a:t/>
            </a:r>
            <a:endParaRPr b="0" i="0" sz="1000" u="none" cap="none" strike="noStrike">
              <a:solidFill>
                <a:schemeClr val="dk1"/>
              </a:solidFill>
              <a:latin typeface="Times"/>
              <a:ea typeface="Times"/>
              <a:cs typeface="Times"/>
              <a:sym typeface="Times"/>
            </a:endParaRPr>
          </a:p>
        </p:txBody>
      </p:sp>
      <p:sp>
        <p:nvSpPr>
          <p:cNvPr id="370" name="Google Shape;370;p6"/>
          <p:cNvSpPr/>
          <p:nvPr/>
        </p:nvSpPr>
        <p:spPr>
          <a:xfrm>
            <a:off x="3023903" y="3504413"/>
            <a:ext cx="1431578" cy="449507"/>
          </a:xfrm>
          <a:prstGeom prst="rightArrow">
            <a:avLst>
              <a:gd fmla="val 50000" name="adj1"/>
              <a:gd fmla="val 50000" name="adj2"/>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Montserrat"/>
              <a:ea typeface="Montserrat"/>
              <a:cs typeface="Montserrat"/>
              <a:sym typeface="Montserrat"/>
            </a:endParaRPr>
          </a:p>
        </p:txBody>
      </p:sp>
      <p:sp>
        <p:nvSpPr>
          <p:cNvPr id="371" name="Google Shape;371;p6"/>
          <p:cNvSpPr/>
          <p:nvPr/>
        </p:nvSpPr>
        <p:spPr>
          <a:xfrm>
            <a:off x="6411480" y="3504412"/>
            <a:ext cx="1431578" cy="449507"/>
          </a:xfrm>
          <a:prstGeom prst="rightArrow">
            <a:avLst>
              <a:gd fmla="val 50000" name="adj1"/>
              <a:gd fmla="val 50000" name="adj2"/>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Montserrat"/>
              <a:ea typeface="Montserrat"/>
              <a:cs typeface="Montserrat"/>
              <a:sym typeface="Montserrat"/>
            </a:endParaRPr>
          </a:p>
        </p:txBody>
      </p:sp>
      <p:pic>
        <p:nvPicPr>
          <p:cNvPr descr="A picture containing rock, outdoor, rocky, pile&#10;&#10;Description automatically generated" id="372" name="Google Shape;372;p6"/>
          <p:cNvPicPr preferRelativeResize="0"/>
          <p:nvPr/>
        </p:nvPicPr>
        <p:blipFill rotWithShape="1">
          <a:blip r:embed="rId9">
            <a:alphaModFix/>
          </a:blip>
          <a:srcRect b="0" l="0" r="0" t="0"/>
          <a:stretch/>
        </p:blipFill>
        <p:spPr>
          <a:xfrm>
            <a:off x="1350608" y="3333273"/>
            <a:ext cx="1390919" cy="791783"/>
          </a:xfrm>
          <a:prstGeom prst="rect">
            <a:avLst/>
          </a:prstGeom>
          <a:noFill/>
          <a:ln>
            <a:noFill/>
          </a:ln>
        </p:spPr>
      </p:pic>
      <p:pic>
        <p:nvPicPr>
          <p:cNvPr descr="A picture containing light, dark&#10;&#10;Description automatically generated" id="373" name="Google Shape;373;p6"/>
          <p:cNvPicPr preferRelativeResize="0"/>
          <p:nvPr/>
        </p:nvPicPr>
        <p:blipFill rotWithShape="1">
          <a:blip r:embed="rId10">
            <a:alphaModFix/>
          </a:blip>
          <a:srcRect b="0" l="0" r="0" t="0"/>
          <a:stretch/>
        </p:blipFill>
        <p:spPr>
          <a:xfrm>
            <a:off x="8030674" y="2882923"/>
            <a:ext cx="1301262" cy="1735016"/>
          </a:xfrm>
          <a:prstGeom prst="rect">
            <a:avLst/>
          </a:prstGeom>
          <a:noFill/>
          <a:ln>
            <a:noFill/>
          </a:ln>
        </p:spPr>
      </p:pic>
      <p:pic>
        <p:nvPicPr>
          <p:cNvPr descr="A picture containing smoke, sky, train, outdoor&#10;&#10;Description automatically generated" id="374" name="Google Shape;374;p6"/>
          <p:cNvPicPr preferRelativeResize="0"/>
          <p:nvPr/>
        </p:nvPicPr>
        <p:blipFill rotWithShape="1">
          <a:blip r:embed="rId11">
            <a:alphaModFix/>
          </a:blip>
          <a:srcRect b="0" l="0" r="0" t="0"/>
          <a:stretch/>
        </p:blipFill>
        <p:spPr>
          <a:xfrm>
            <a:off x="4771957" y="2952164"/>
            <a:ext cx="1235557" cy="1644509"/>
          </a:xfrm>
          <a:prstGeom prst="rect">
            <a:avLst/>
          </a:prstGeom>
          <a:noFill/>
          <a:ln>
            <a:noFill/>
          </a:ln>
        </p:spPr>
      </p:pic>
      <p:sp>
        <p:nvSpPr>
          <p:cNvPr id="375" name="Google Shape;375;p6"/>
          <p:cNvSpPr txBox="1"/>
          <p:nvPr/>
        </p:nvSpPr>
        <p:spPr>
          <a:xfrm>
            <a:off x="719708" y="4272862"/>
            <a:ext cx="2820964" cy="760204"/>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C00000"/>
              </a:buClr>
              <a:buSzPts val="1400"/>
              <a:buFont typeface="Arial"/>
              <a:buNone/>
            </a:pPr>
            <a:r>
              <a:rPr b="1" i="0" lang="en-GB" sz="1400" u="none" cap="none" strike="noStrike">
                <a:solidFill>
                  <a:srgbClr val="C00000"/>
                </a:solidFill>
                <a:latin typeface="Open Sans"/>
                <a:ea typeface="Open Sans"/>
                <a:cs typeface="Open Sans"/>
                <a:sym typeface="Open Sans"/>
              </a:rPr>
              <a:t>ACTIVITY: </a:t>
            </a:r>
            <a:r>
              <a:rPr b="0" i="0" lang="en-GB" sz="1400" u="none" cap="none" strike="noStrike">
                <a:solidFill>
                  <a:schemeClr val="dk1"/>
                </a:solidFill>
                <a:latin typeface="Open Sans"/>
                <a:ea typeface="Open Sans"/>
                <a:cs typeface="Open Sans"/>
                <a:sym typeface="Open Sans"/>
              </a:rPr>
              <a:t>3000 GJ of coal in one hour, 6000 GJ in two hours, and so on…</a:t>
            </a:r>
            <a:endParaRPr/>
          </a:p>
        </p:txBody>
      </p:sp>
      <p:sp>
        <p:nvSpPr>
          <p:cNvPr id="376" name="Google Shape;376;p6"/>
          <p:cNvSpPr txBox="1"/>
          <p:nvPr/>
        </p:nvSpPr>
        <p:spPr>
          <a:xfrm>
            <a:off x="7466855" y="4715297"/>
            <a:ext cx="3100745" cy="760204"/>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C00000"/>
              </a:buClr>
              <a:buSzPts val="1400"/>
              <a:buFont typeface="Arial"/>
              <a:buNone/>
            </a:pPr>
            <a:r>
              <a:rPr b="1" i="0" lang="en-GB" sz="1400" u="none" cap="none" strike="noStrike">
                <a:solidFill>
                  <a:srgbClr val="C00000"/>
                </a:solidFill>
                <a:latin typeface="Open Sans"/>
                <a:ea typeface="Open Sans"/>
                <a:cs typeface="Open Sans"/>
                <a:sym typeface="Open Sans"/>
              </a:rPr>
              <a:t>ACTIVITY:</a:t>
            </a:r>
            <a:r>
              <a:rPr b="0" i="0" lang="en-GB" sz="1400" u="none" cap="none" strike="noStrike">
                <a:solidFill>
                  <a:srgbClr val="C00000"/>
                </a:solidFill>
                <a:latin typeface="Open Sans"/>
                <a:ea typeface="Open Sans"/>
                <a:cs typeface="Open Sans"/>
                <a:sym typeface="Open Sans"/>
              </a:rPr>
              <a:t> </a:t>
            </a:r>
            <a:r>
              <a:rPr b="0" i="0" lang="en-GB" sz="1400" u="none" cap="none" strike="noStrike">
                <a:solidFill>
                  <a:schemeClr val="dk1"/>
                </a:solidFill>
                <a:latin typeface="Open Sans"/>
                <a:ea typeface="Open Sans"/>
                <a:cs typeface="Open Sans"/>
                <a:sym typeface="Open Sans"/>
              </a:rPr>
              <a:t>1000 GJ of electricity in one hour, 2000 GJ in two hours, and so on…</a:t>
            </a:r>
            <a:endParaRPr/>
          </a:p>
        </p:txBody>
      </p:sp>
      <p:sp>
        <p:nvSpPr>
          <p:cNvPr id="377" name="Google Shape;377;p6"/>
          <p:cNvSpPr txBox="1"/>
          <p:nvPr/>
        </p:nvSpPr>
        <p:spPr>
          <a:xfrm>
            <a:off x="3244297" y="4710300"/>
            <a:ext cx="4290875"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GB" sz="1400" u="none" cap="none" strike="noStrike">
                <a:solidFill>
                  <a:srgbClr val="C00000"/>
                </a:solidFill>
                <a:latin typeface="Open Sans"/>
                <a:ea typeface="Open Sans"/>
                <a:cs typeface="Open Sans"/>
                <a:sym typeface="Open Sans"/>
              </a:rPr>
              <a:t>CAPACITY: </a:t>
            </a:r>
            <a:r>
              <a:rPr b="0" i="0" lang="en-GB" sz="1400" u="none" cap="none" strike="noStrike">
                <a:solidFill>
                  <a:schemeClr val="dk1"/>
                </a:solidFill>
                <a:latin typeface="Open Sans"/>
                <a:ea typeface="Open Sans"/>
                <a:cs typeface="Open Sans"/>
                <a:sym typeface="Open Sans"/>
              </a:rPr>
              <a:t>1000 GJ electricity per hour</a:t>
            </a:r>
            <a:endParaRPr/>
          </a:p>
          <a:p>
            <a:pPr indent="0" lvl="0" marL="0" marR="0" rtl="0" algn="ctr">
              <a:spcBef>
                <a:spcPts val="0"/>
              </a:spcBef>
              <a:spcAft>
                <a:spcPts val="0"/>
              </a:spcAft>
              <a:buNone/>
            </a:pPr>
            <a:r>
              <a:rPr b="0" i="0" lang="en-GB" sz="1400" u="none" cap="none" strike="noStrike">
                <a:solidFill>
                  <a:schemeClr val="dk1"/>
                </a:solidFill>
                <a:latin typeface="Open Sans"/>
                <a:ea typeface="Open Sans"/>
                <a:cs typeface="Open Sans"/>
                <a:sym typeface="Open Sans"/>
              </a:rPr>
              <a:t>= 1000 GJ / 3600 seconds</a:t>
            </a:r>
            <a:endParaRPr/>
          </a:p>
          <a:p>
            <a:pPr indent="0" lvl="0" marL="0" marR="0" rtl="0" algn="ctr">
              <a:spcBef>
                <a:spcPts val="0"/>
              </a:spcBef>
              <a:spcAft>
                <a:spcPts val="0"/>
              </a:spcAft>
              <a:buNone/>
            </a:pPr>
            <a:r>
              <a:rPr b="0" i="0" lang="en-GB" sz="1400" u="none" cap="none" strike="noStrike">
                <a:solidFill>
                  <a:schemeClr val="dk1"/>
                </a:solidFill>
                <a:latin typeface="Open Sans"/>
                <a:ea typeface="Open Sans"/>
                <a:cs typeface="Open Sans"/>
                <a:sym typeface="Open Sans"/>
              </a:rPr>
              <a:t>= 0.2778 Gigawatts (GW)</a:t>
            </a:r>
            <a:endParaRPr/>
          </a:p>
          <a:p>
            <a:pPr indent="0" lvl="0" marL="0" marR="0" rtl="0" algn="ctr">
              <a:spcBef>
                <a:spcPts val="0"/>
              </a:spcBef>
              <a:spcAft>
                <a:spcPts val="0"/>
              </a:spcAft>
              <a:buNone/>
            </a:pPr>
            <a:r>
              <a:rPr b="1" i="0" lang="en-GB" sz="1400" u="none" cap="none" strike="noStrike">
                <a:solidFill>
                  <a:srgbClr val="C00000"/>
                </a:solidFill>
                <a:latin typeface="Open Sans"/>
                <a:ea typeface="Open Sans"/>
                <a:cs typeface="Open Sans"/>
                <a:sym typeface="Open Sans"/>
              </a:rPr>
              <a:t>CAPACITY:</a:t>
            </a:r>
            <a:r>
              <a:rPr b="0" i="0" lang="en-GB" sz="1400" u="none" cap="none" strike="noStrike">
                <a:solidFill>
                  <a:schemeClr val="dk1"/>
                </a:solidFill>
                <a:latin typeface="Open Sans"/>
                <a:ea typeface="Open Sans"/>
                <a:cs typeface="Open Sans"/>
                <a:sym typeface="Open Sans"/>
              </a:rPr>
              <a:t> 0.2278 GW</a:t>
            </a:r>
            <a:endParaRPr b="0" i="0" sz="1400" u="none" cap="none" strike="noStrike">
              <a:solidFill>
                <a:schemeClr val="dk1"/>
              </a:solidFill>
              <a:latin typeface="Open Sans"/>
              <a:ea typeface="Open Sans"/>
              <a:cs typeface="Open Sans"/>
              <a:sym typeface="Open Sans"/>
            </a:endParaRPr>
          </a:p>
        </p:txBody>
      </p:sp>
      <p:sp>
        <p:nvSpPr>
          <p:cNvPr id="378" name="Google Shape;378;p6"/>
          <p:cNvSpPr/>
          <p:nvPr/>
        </p:nvSpPr>
        <p:spPr>
          <a:xfrm>
            <a:off x="7136325" y="1389117"/>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Lecture4_Slide6.mp3" id="379" name="Google Shape;379;p6"/>
          <p:cNvPicPr preferRelativeResize="0"/>
          <p:nvPr/>
        </p:nvPicPr>
        <p:blipFill rotWithShape="1">
          <a:blip r:embed="rId12">
            <a:alphaModFix/>
          </a:blip>
          <a:srcRect b="0" l="0" r="0" t="0"/>
          <a:stretch/>
        </p:blipFill>
        <p:spPr>
          <a:xfrm>
            <a:off x="7207690" y="1460482"/>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5000"/>
                                        <p:tgtEl>
                                          <p:spTgt spid="3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7"/>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4.1 Capacity and activity</a:t>
            </a:r>
            <a:endParaRPr/>
          </a:p>
        </p:txBody>
      </p:sp>
      <p:sp>
        <p:nvSpPr>
          <p:cNvPr id="386" name="Google Shape;386;p7"/>
          <p:cNvSpPr txBox="1"/>
          <p:nvPr>
            <p:ph idx="1" type="body"/>
          </p:nvPr>
        </p:nvSpPr>
        <p:spPr>
          <a:xfrm>
            <a:off x="663880" y="2582945"/>
            <a:ext cx="10514556" cy="342193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Font typeface="Open Sans SemiBold"/>
              <a:buNone/>
            </a:pPr>
            <a:r>
              <a:rPr lang="en-GB"/>
              <a:t>Sets the relationship between </a:t>
            </a:r>
            <a:r>
              <a:rPr lang="en-GB">
                <a:solidFill>
                  <a:srgbClr val="C00000"/>
                </a:solidFill>
              </a:rPr>
              <a:t>capacity</a:t>
            </a:r>
            <a:r>
              <a:rPr lang="en-GB"/>
              <a:t> and </a:t>
            </a:r>
            <a:r>
              <a:rPr lang="en-GB">
                <a:solidFill>
                  <a:srgbClr val="C00000"/>
                </a:solidFill>
              </a:rPr>
              <a:t>activity</a:t>
            </a:r>
            <a:endParaRPr/>
          </a:p>
          <a:p>
            <a:pPr indent="0" lvl="0" marL="0" rtl="0" algn="l">
              <a:lnSpc>
                <a:spcPct val="90000"/>
              </a:lnSpc>
              <a:spcBef>
                <a:spcPts val="1200"/>
              </a:spcBef>
              <a:spcAft>
                <a:spcPts val="0"/>
              </a:spcAft>
              <a:buClr>
                <a:schemeClr val="dk1"/>
              </a:buClr>
              <a:buSzPts val="2000"/>
              <a:buFont typeface="Open Sans SemiBold"/>
              <a:buNone/>
            </a:pPr>
            <a:r>
              <a:rPr lang="en-GB"/>
              <a:t>The activity that could be generated by one unit of capacity running at 100% load for 1 year)</a:t>
            </a:r>
            <a:endParaRPr/>
          </a:p>
          <a:p>
            <a:pPr indent="0" lvl="0" marL="0" rtl="0" algn="l">
              <a:lnSpc>
                <a:spcPct val="90000"/>
              </a:lnSpc>
              <a:spcBef>
                <a:spcPts val="1200"/>
              </a:spcBef>
              <a:spcAft>
                <a:spcPts val="0"/>
              </a:spcAft>
              <a:buClr>
                <a:schemeClr val="dk1"/>
              </a:buClr>
              <a:buSzPts val="2000"/>
              <a:buFont typeface="Open Sans SemiBold"/>
              <a:buNone/>
            </a:pPr>
            <a:r>
              <a:t/>
            </a:r>
            <a:endParaRPr/>
          </a:p>
          <a:p>
            <a:pPr indent="0" lvl="0" marL="0" rtl="0" algn="l">
              <a:lnSpc>
                <a:spcPct val="90000"/>
              </a:lnSpc>
              <a:spcBef>
                <a:spcPts val="1200"/>
              </a:spcBef>
              <a:spcAft>
                <a:spcPts val="0"/>
              </a:spcAft>
              <a:buClr>
                <a:srgbClr val="C00000"/>
              </a:buClr>
              <a:buSzPts val="2000"/>
              <a:buFont typeface="Open Sans SemiBold"/>
              <a:buNone/>
            </a:pPr>
            <a:r>
              <a:rPr lang="en-GB" u="sng">
                <a:solidFill>
                  <a:srgbClr val="C00000"/>
                </a:solidFill>
              </a:rPr>
              <a:t>Example</a:t>
            </a:r>
            <a:r>
              <a:rPr lang="en-GB"/>
              <a:t>: If the capacity and activity of a refinery are both measured in barrels per year, then the Capacity-to-activity-unit is </a:t>
            </a:r>
            <a:r>
              <a:rPr lang="en-GB">
                <a:solidFill>
                  <a:srgbClr val="C00000"/>
                </a:solidFill>
              </a:rPr>
              <a:t>1</a:t>
            </a:r>
            <a:endParaRPr/>
          </a:p>
          <a:p>
            <a:pPr indent="0" lvl="0" marL="0" rtl="0" algn="l">
              <a:lnSpc>
                <a:spcPct val="90000"/>
              </a:lnSpc>
              <a:spcBef>
                <a:spcPts val="1200"/>
              </a:spcBef>
              <a:spcAft>
                <a:spcPts val="0"/>
              </a:spcAft>
              <a:buClr>
                <a:schemeClr val="dk1"/>
              </a:buClr>
              <a:buSzPts val="2000"/>
              <a:buFont typeface="Open Sans SemiBold"/>
              <a:buNone/>
            </a:pPr>
            <a:r>
              <a:rPr lang="en-GB"/>
              <a:t>However, if you use the capacity is measured in barrels per day and the activity in barrels per year, then the Capacity-to-activity-unit is </a:t>
            </a:r>
            <a:r>
              <a:rPr lang="en-GB">
                <a:solidFill>
                  <a:srgbClr val="C00000"/>
                </a:solidFill>
              </a:rPr>
              <a:t>365</a:t>
            </a:r>
            <a:endParaRPr/>
          </a:p>
        </p:txBody>
      </p:sp>
      <p:sp>
        <p:nvSpPr>
          <p:cNvPr id="387" name="Google Shape;387;p7"/>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388" name="Google Shape;388;p7"/>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t>Capacity-to-activity-unit</a:t>
            </a:r>
            <a:endParaRPr/>
          </a:p>
        </p:txBody>
      </p:sp>
      <p:sp>
        <p:nvSpPr>
          <p:cNvPr id="389" name="Google Shape;389;p7"/>
          <p:cNvSpPr txBox="1"/>
          <p:nvPr>
            <p:ph idx="4" type="body"/>
          </p:nvPr>
        </p:nvSpPr>
        <p:spPr>
          <a:xfrm>
            <a:off x="663574" y="6007019"/>
            <a:ext cx="3866047" cy="37917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000"/>
              <a:buFont typeface="Open Sans"/>
              <a:buNone/>
            </a:pPr>
            <a:r>
              <a:rPr b="1" lang="en-GB"/>
              <a:t>Picture source</a:t>
            </a:r>
            <a:r>
              <a:rPr lang="en-GB"/>
              <a:t>: Frédéric Dupont, </a:t>
            </a:r>
            <a:r>
              <a:rPr lang="en-GB" u="sng">
                <a:solidFill>
                  <a:schemeClr val="hlink"/>
                </a:solidFill>
                <a:hlinkClick r:id="rId3"/>
              </a:rPr>
              <a:t>photo</a:t>
            </a:r>
            <a:r>
              <a:rPr lang="en-GB"/>
              <a:t>, form </a:t>
            </a:r>
            <a:r>
              <a:rPr lang="en-GB" u="sng">
                <a:solidFill>
                  <a:schemeClr val="hlink"/>
                </a:solidFill>
                <a:hlinkClick r:id="rId4"/>
              </a:rPr>
              <a:t>Unsplash</a:t>
            </a:r>
            <a:r>
              <a:rPr lang="en-GB"/>
              <a:t>; CampusFrance , </a:t>
            </a:r>
            <a:r>
              <a:rPr lang="en-GB" u="sng">
                <a:solidFill>
                  <a:schemeClr val="hlink"/>
                </a:solidFill>
                <a:hlinkClick r:id="rId5"/>
              </a:rPr>
              <a:t>photo</a:t>
            </a:r>
            <a:r>
              <a:rPr lang="en-GB"/>
              <a:t>, licensed under </a:t>
            </a:r>
            <a:r>
              <a:rPr lang="en-GB" u="sng">
                <a:solidFill>
                  <a:schemeClr val="hlink"/>
                </a:solidFill>
                <a:hlinkClick r:id="rId6"/>
              </a:rPr>
              <a:t>CC 0</a:t>
            </a:r>
            <a:endParaRPr/>
          </a:p>
        </p:txBody>
      </p:sp>
      <p:sp>
        <p:nvSpPr>
          <p:cNvPr id="390" name="Google Shape;390;p7"/>
          <p:cNvSpPr txBox="1"/>
          <p:nvPr/>
        </p:nvSpPr>
        <p:spPr>
          <a:xfrm>
            <a:off x="8443183" y="5911013"/>
            <a:ext cx="2206808" cy="368431"/>
          </a:xfrm>
          <a:prstGeom prst="rect">
            <a:avLst/>
          </a:prstGeom>
          <a:noFill/>
          <a:ln>
            <a:noFill/>
          </a:ln>
        </p:spPr>
        <p:txBody>
          <a:bodyPr anchorCtr="0" anchor="b" bIns="45700" lIns="91425" spcFirstLastPara="1" rIns="91425" wrap="square" tIns="45700">
            <a:normAutofit/>
          </a:bodyPr>
          <a:lstStyle/>
          <a:p>
            <a:pPr indent="0" lvl="0" marL="0" marR="0" rtl="0" algn="l">
              <a:spcBef>
                <a:spcPts val="0"/>
              </a:spcBef>
              <a:spcAft>
                <a:spcPts val="0"/>
              </a:spcAft>
              <a:buNone/>
            </a:pPr>
            <a:r>
              <a:t/>
            </a:r>
            <a:endParaRPr b="0" i="0" sz="1000" u="none" cap="none" strike="noStrike">
              <a:solidFill>
                <a:schemeClr val="dk1"/>
              </a:solidFill>
              <a:latin typeface="Times"/>
              <a:ea typeface="Times"/>
              <a:cs typeface="Times"/>
              <a:sym typeface="Times"/>
            </a:endParaRPr>
          </a:p>
        </p:txBody>
      </p:sp>
      <p:sp>
        <p:nvSpPr>
          <p:cNvPr id="391" name="Google Shape;391;p7"/>
          <p:cNvSpPr/>
          <p:nvPr/>
        </p:nvSpPr>
        <p:spPr>
          <a:xfrm>
            <a:off x="7136325" y="1389117"/>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Lecture4_Slide7.mp3" id="392" name="Google Shape;392;p7"/>
          <p:cNvPicPr preferRelativeResize="0"/>
          <p:nvPr/>
        </p:nvPicPr>
        <p:blipFill rotWithShape="1">
          <a:blip r:embed="rId7">
            <a:alphaModFix/>
          </a:blip>
          <a:srcRect b="0" l="0" r="0" t="0"/>
          <a:stretch/>
        </p:blipFill>
        <p:spPr>
          <a:xfrm>
            <a:off x="7207690" y="1460482"/>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5000"/>
                                        <p:tgtEl>
                                          <p:spTgt spid="3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8"/>
          <p:cNvSpPr txBox="1"/>
          <p:nvPr>
            <p:ph type="title"/>
          </p:nvPr>
        </p:nvSpPr>
        <p:spPr>
          <a:xfrm>
            <a:off x="663880" y="681037"/>
            <a:ext cx="960191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Lecture 4.1 References</a:t>
            </a:r>
            <a:endParaRPr/>
          </a:p>
        </p:txBody>
      </p:sp>
      <p:sp>
        <p:nvSpPr>
          <p:cNvPr id="398" name="Google Shape;398;p8"/>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399" name="Google Shape;399;p8"/>
          <p:cNvSpPr txBox="1"/>
          <p:nvPr>
            <p:ph idx="1" type="body"/>
          </p:nvPr>
        </p:nvSpPr>
        <p:spPr>
          <a:xfrm>
            <a:off x="663575" y="2082799"/>
            <a:ext cx="5432425" cy="4006915"/>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1600"/>
              <a:buFont typeface="Calibri"/>
              <a:buAutoNum type="arabicPeriod"/>
            </a:pPr>
            <a:r>
              <a:rPr lang="en-GB"/>
              <a:t>Taliotis, Constantinos, Gardumi, Francesco, Shivakumar, Abhishek, Sridharan, Vignesh, Ramos, Eunice, Beltramo, Agnese, … Howells, Mark. (2018, December). Representing primary energy supply in OSeMOSYS. Zenodo. </a:t>
            </a:r>
            <a:r>
              <a:rPr lang="en-GB" u="sng">
                <a:solidFill>
                  <a:schemeClr val="hlink"/>
                </a:solidFill>
                <a:hlinkClick r:id="rId3"/>
              </a:rPr>
              <a:t>http://doi.org/10.5281/zenodo.4585692</a:t>
            </a:r>
            <a:r>
              <a:rPr lang="en-GB"/>
              <a:t> </a:t>
            </a:r>
            <a:endParaRP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9"/>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4.2 Cost parameters</a:t>
            </a:r>
            <a:endParaRPr/>
          </a:p>
        </p:txBody>
      </p:sp>
      <p:sp>
        <p:nvSpPr>
          <p:cNvPr id="406" name="Google Shape;406;p9"/>
          <p:cNvSpPr txBox="1"/>
          <p:nvPr>
            <p:ph idx="1" type="body"/>
          </p:nvPr>
        </p:nvSpPr>
        <p:spPr>
          <a:xfrm>
            <a:off x="663880" y="2582945"/>
            <a:ext cx="10514556" cy="342193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Font typeface="Open Sans SemiBold"/>
              <a:buNone/>
            </a:pPr>
            <a:r>
              <a:rPr lang="en-GB">
                <a:latin typeface="Open Sans SemiBold"/>
                <a:ea typeface="Open Sans SemiBold"/>
                <a:cs typeface="Open Sans SemiBold"/>
                <a:sym typeface="Open Sans SemiBold"/>
              </a:rPr>
              <a:t>Costs are split into </a:t>
            </a:r>
            <a:r>
              <a:rPr lang="en-GB">
                <a:solidFill>
                  <a:srgbClr val="C00000"/>
                </a:solidFill>
                <a:latin typeface="Open Sans SemiBold"/>
                <a:ea typeface="Open Sans SemiBold"/>
                <a:cs typeface="Open Sans SemiBold"/>
                <a:sym typeface="Open Sans SemiBold"/>
              </a:rPr>
              <a:t>CapitalCost</a:t>
            </a:r>
            <a:r>
              <a:rPr lang="en-GB">
                <a:latin typeface="Open Sans SemiBold"/>
                <a:ea typeface="Open Sans SemiBold"/>
                <a:cs typeface="Open Sans SemiBold"/>
                <a:sym typeface="Open Sans SemiBold"/>
              </a:rPr>
              <a:t>, </a:t>
            </a:r>
            <a:r>
              <a:rPr lang="en-GB">
                <a:solidFill>
                  <a:srgbClr val="C00000"/>
                </a:solidFill>
                <a:latin typeface="Open Sans SemiBold"/>
                <a:ea typeface="Open Sans SemiBold"/>
                <a:cs typeface="Open Sans SemiBold"/>
                <a:sym typeface="Open Sans SemiBold"/>
              </a:rPr>
              <a:t>FixedCost,</a:t>
            </a:r>
            <a:r>
              <a:rPr lang="en-GB">
                <a:latin typeface="Open Sans SemiBold"/>
                <a:ea typeface="Open Sans SemiBold"/>
                <a:cs typeface="Open Sans SemiBold"/>
                <a:sym typeface="Open Sans SemiBold"/>
              </a:rPr>
              <a:t> and </a:t>
            </a:r>
            <a:r>
              <a:rPr lang="en-GB">
                <a:solidFill>
                  <a:srgbClr val="C00000"/>
                </a:solidFill>
                <a:latin typeface="Open Sans SemiBold"/>
                <a:ea typeface="Open Sans SemiBold"/>
                <a:cs typeface="Open Sans SemiBold"/>
                <a:sym typeface="Open Sans SemiBold"/>
              </a:rPr>
              <a:t>VariableCost</a:t>
            </a:r>
            <a:endParaRPr>
              <a:solidFill>
                <a:srgbClr val="C00000"/>
              </a:solidFill>
              <a:latin typeface="Open Sans SemiBold"/>
              <a:ea typeface="Open Sans SemiBold"/>
              <a:cs typeface="Open Sans SemiBold"/>
              <a:sym typeface="Open Sans SemiBold"/>
            </a:endParaRPr>
          </a:p>
        </p:txBody>
      </p:sp>
      <p:sp>
        <p:nvSpPr>
          <p:cNvPr id="407" name="Google Shape;407;p9"/>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408" name="Google Shape;408;p9"/>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t>Overview</a:t>
            </a:r>
            <a:endParaRPr/>
          </a:p>
        </p:txBody>
      </p:sp>
      <p:sp>
        <p:nvSpPr>
          <p:cNvPr id="409" name="Google Shape;409;p9"/>
          <p:cNvSpPr txBox="1"/>
          <p:nvPr/>
        </p:nvSpPr>
        <p:spPr>
          <a:xfrm>
            <a:off x="8443183" y="5911013"/>
            <a:ext cx="2206808" cy="368431"/>
          </a:xfrm>
          <a:prstGeom prst="rect">
            <a:avLst/>
          </a:prstGeom>
          <a:noFill/>
          <a:ln>
            <a:noFill/>
          </a:ln>
        </p:spPr>
        <p:txBody>
          <a:bodyPr anchorCtr="0" anchor="b" bIns="45700" lIns="91425" spcFirstLastPara="1" rIns="91425" wrap="square" tIns="45700">
            <a:normAutofit/>
          </a:bodyPr>
          <a:lstStyle/>
          <a:p>
            <a:pPr indent="0" lvl="0" marL="0" marR="0" rtl="0" algn="l">
              <a:spcBef>
                <a:spcPts val="0"/>
              </a:spcBef>
              <a:spcAft>
                <a:spcPts val="0"/>
              </a:spcAft>
              <a:buNone/>
            </a:pPr>
            <a:r>
              <a:t/>
            </a:r>
            <a:endParaRPr b="0" i="0" sz="1000" u="none" cap="none" strike="noStrike">
              <a:solidFill>
                <a:schemeClr val="dk1"/>
              </a:solidFill>
              <a:latin typeface="Times"/>
              <a:ea typeface="Times"/>
              <a:cs typeface="Times"/>
              <a:sym typeface="Times"/>
            </a:endParaRPr>
          </a:p>
        </p:txBody>
      </p:sp>
      <p:sp>
        <p:nvSpPr>
          <p:cNvPr id="410" name="Google Shape;410;p9"/>
          <p:cNvSpPr txBox="1"/>
          <p:nvPr/>
        </p:nvSpPr>
        <p:spPr>
          <a:xfrm>
            <a:off x="6524196" y="3161833"/>
            <a:ext cx="4791595" cy="3326906"/>
          </a:xfrm>
          <a:prstGeom prst="rect">
            <a:avLst/>
          </a:prstGeom>
          <a:noFill/>
          <a:ln>
            <a:noFill/>
          </a:ln>
        </p:spPr>
        <p:txBody>
          <a:bodyPr anchorCtr="0" anchor="t" bIns="45700" lIns="91425" spcFirstLastPara="1" rIns="91425" wrap="square" tIns="45700">
            <a:normAutofit lnSpcReduction="10000"/>
          </a:bodyPr>
          <a:lstStyle/>
          <a:p>
            <a:pPr indent="-285750" lvl="0" marL="285750" marR="0" rtl="0" algn="l">
              <a:lnSpc>
                <a:spcPct val="90000"/>
              </a:lnSpc>
              <a:spcBef>
                <a:spcPts val="0"/>
              </a:spcBef>
              <a:spcAft>
                <a:spcPts val="0"/>
              </a:spcAft>
              <a:buClr>
                <a:schemeClr val="dk1"/>
              </a:buClr>
              <a:buSzPts val="1600"/>
              <a:buFont typeface="Arial"/>
              <a:buChar char="•"/>
            </a:pPr>
            <a:r>
              <a:rPr b="0" i="0" lang="en-GB" sz="1600" u="none" cap="none" strike="noStrike">
                <a:solidFill>
                  <a:schemeClr val="dk1"/>
                </a:solidFill>
                <a:latin typeface="Open Sans"/>
                <a:ea typeface="Open Sans"/>
                <a:cs typeface="Open Sans"/>
                <a:sym typeface="Open Sans"/>
              </a:rPr>
              <a:t>Fuel </a:t>
            </a:r>
            <a:endParaRPr/>
          </a:p>
          <a:p>
            <a:pPr indent="-285750" lvl="0" marL="285750" marR="0" rtl="0" algn="l">
              <a:lnSpc>
                <a:spcPct val="90000"/>
              </a:lnSpc>
              <a:spcBef>
                <a:spcPts val="1000"/>
              </a:spcBef>
              <a:spcAft>
                <a:spcPts val="0"/>
              </a:spcAft>
              <a:buClr>
                <a:schemeClr val="dk1"/>
              </a:buClr>
              <a:buSzPts val="1600"/>
              <a:buFont typeface="Arial"/>
              <a:buChar char="•"/>
            </a:pPr>
            <a:r>
              <a:rPr b="0" i="0" lang="en-GB" sz="1600" u="none" cap="none" strike="noStrike">
                <a:solidFill>
                  <a:schemeClr val="dk1"/>
                </a:solidFill>
                <a:latin typeface="Open Sans"/>
                <a:ea typeface="Open Sans"/>
                <a:cs typeface="Open Sans"/>
                <a:sym typeface="Open Sans"/>
              </a:rPr>
              <a:t>Other consumables (e.g., chemicals, detergents, etc.)</a:t>
            </a:r>
            <a:endParaRPr/>
          </a:p>
          <a:p>
            <a:pPr indent="-234950" lvl="0" marL="285750" marR="0" rtl="0" algn="l">
              <a:lnSpc>
                <a:spcPct val="90000"/>
              </a:lnSpc>
              <a:spcBef>
                <a:spcPts val="1000"/>
              </a:spcBef>
              <a:spcAft>
                <a:spcPts val="0"/>
              </a:spcAft>
              <a:buClr>
                <a:schemeClr val="dk1"/>
              </a:buClr>
              <a:buSzPts val="800"/>
              <a:buFont typeface="Arial"/>
              <a:buNone/>
            </a:pPr>
            <a:r>
              <a:t/>
            </a:r>
            <a:endParaRPr b="0" i="0" sz="800" u="none" cap="none" strike="noStrike">
              <a:solidFill>
                <a:schemeClr val="dk1"/>
              </a:solidFill>
              <a:latin typeface="Open Sans"/>
              <a:ea typeface="Open Sans"/>
              <a:cs typeface="Open Sans"/>
              <a:sym typeface="Open Sans"/>
            </a:endParaRPr>
          </a:p>
          <a:p>
            <a:pPr indent="-285750" lvl="0" marL="285750" marR="0" rtl="0" algn="l">
              <a:lnSpc>
                <a:spcPct val="90000"/>
              </a:lnSpc>
              <a:spcBef>
                <a:spcPts val="1000"/>
              </a:spcBef>
              <a:spcAft>
                <a:spcPts val="0"/>
              </a:spcAft>
              <a:buClr>
                <a:schemeClr val="dk1"/>
              </a:buClr>
              <a:buSzPts val="1600"/>
              <a:buFont typeface="Arial"/>
              <a:buChar char="•"/>
            </a:pPr>
            <a:r>
              <a:rPr b="0" i="0" lang="en-GB" sz="1600" u="none" cap="none" strike="noStrike">
                <a:solidFill>
                  <a:schemeClr val="dk1"/>
                </a:solidFill>
                <a:latin typeface="Open Sans"/>
                <a:ea typeface="Open Sans"/>
                <a:cs typeface="Open Sans"/>
                <a:sym typeface="Open Sans"/>
              </a:rPr>
              <a:t>Salaries</a:t>
            </a:r>
            <a:endParaRPr/>
          </a:p>
          <a:p>
            <a:pPr indent="-285750" lvl="0" marL="285750" marR="0" rtl="0" algn="l">
              <a:lnSpc>
                <a:spcPct val="90000"/>
              </a:lnSpc>
              <a:spcBef>
                <a:spcPts val="1000"/>
              </a:spcBef>
              <a:spcAft>
                <a:spcPts val="0"/>
              </a:spcAft>
              <a:buClr>
                <a:schemeClr val="dk1"/>
              </a:buClr>
              <a:buSzPts val="1600"/>
              <a:buFont typeface="Arial"/>
              <a:buChar char="•"/>
            </a:pPr>
            <a:r>
              <a:rPr b="0" i="0" lang="en-GB" sz="1600" u="none" cap="none" strike="noStrike">
                <a:solidFill>
                  <a:schemeClr val="dk1"/>
                </a:solidFill>
                <a:latin typeface="Open Sans"/>
                <a:ea typeface="Open Sans"/>
                <a:cs typeface="Open Sans"/>
                <a:sym typeface="Open Sans"/>
              </a:rPr>
              <a:t>Taxes and insurance</a:t>
            </a:r>
            <a:endParaRPr/>
          </a:p>
          <a:p>
            <a:pPr indent="-285750" lvl="0" marL="285750" marR="0" rtl="0" algn="l">
              <a:lnSpc>
                <a:spcPct val="90000"/>
              </a:lnSpc>
              <a:spcBef>
                <a:spcPts val="1000"/>
              </a:spcBef>
              <a:spcAft>
                <a:spcPts val="0"/>
              </a:spcAft>
              <a:buClr>
                <a:schemeClr val="dk1"/>
              </a:buClr>
              <a:buSzPts val="1600"/>
              <a:buFont typeface="Arial"/>
              <a:buChar char="•"/>
            </a:pPr>
            <a:r>
              <a:rPr b="0" i="0" lang="en-GB" sz="1600" u="none" cap="none" strike="noStrike">
                <a:solidFill>
                  <a:schemeClr val="dk1"/>
                </a:solidFill>
                <a:latin typeface="Open Sans"/>
                <a:ea typeface="Open Sans"/>
                <a:cs typeface="Open Sans"/>
                <a:sym typeface="Open Sans"/>
              </a:rPr>
              <a:t>Fixed fuel costs</a:t>
            </a:r>
            <a:endParaRPr/>
          </a:p>
          <a:p>
            <a:pPr indent="-234950" lvl="0" marL="285750" marR="0" rtl="0" algn="l">
              <a:lnSpc>
                <a:spcPct val="90000"/>
              </a:lnSpc>
              <a:spcBef>
                <a:spcPts val="1000"/>
              </a:spcBef>
              <a:spcAft>
                <a:spcPts val="0"/>
              </a:spcAft>
              <a:buClr>
                <a:schemeClr val="dk1"/>
              </a:buClr>
              <a:buSzPts val="800"/>
              <a:buFont typeface="Arial"/>
              <a:buNone/>
            </a:pPr>
            <a:r>
              <a:t/>
            </a:r>
            <a:endParaRPr b="0" i="0" sz="800" u="none" cap="none" strike="noStrike">
              <a:solidFill>
                <a:schemeClr val="dk1"/>
              </a:solidFill>
              <a:latin typeface="Open Sans"/>
              <a:ea typeface="Open Sans"/>
              <a:cs typeface="Open Sans"/>
              <a:sym typeface="Open Sans"/>
            </a:endParaRPr>
          </a:p>
          <a:p>
            <a:pPr indent="-285750" lvl="0" marL="285750" marR="0" rtl="0" algn="l">
              <a:lnSpc>
                <a:spcPct val="90000"/>
              </a:lnSpc>
              <a:spcBef>
                <a:spcPts val="1000"/>
              </a:spcBef>
              <a:spcAft>
                <a:spcPts val="0"/>
              </a:spcAft>
              <a:buClr>
                <a:schemeClr val="dk1"/>
              </a:buClr>
              <a:buSzPts val="1600"/>
              <a:buFont typeface="Arial"/>
              <a:buChar char="•"/>
            </a:pPr>
            <a:r>
              <a:rPr b="0" i="0" lang="en-GB" sz="1600" u="none" cap="none" strike="noStrike">
                <a:solidFill>
                  <a:schemeClr val="dk1"/>
                </a:solidFill>
                <a:latin typeface="Open Sans"/>
                <a:ea typeface="Open Sans"/>
                <a:cs typeface="Open Sans"/>
                <a:sym typeface="Open Sans"/>
              </a:rPr>
              <a:t>Depreciation</a:t>
            </a:r>
            <a:endParaRPr/>
          </a:p>
          <a:p>
            <a:pPr indent="-285750" lvl="0" marL="285750" marR="0" rtl="0" algn="l">
              <a:lnSpc>
                <a:spcPct val="90000"/>
              </a:lnSpc>
              <a:spcBef>
                <a:spcPts val="1000"/>
              </a:spcBef>
              <a:spcAft>
                <a:spcPts val="0"/>
              </a:spcAft>
              <a:buClr>
                <a:schemeClr val="dk1"/>
              </a:buClr>
              <a:buSzPts val="1600"/>
              <a:buFont typeface="Arial"/>
              <a:buChar char="•"/>
            </a:pPr>
            <a:r>
              <a:rPr b="0" i="0" lang="en-GB" sz="1600" u="none" cap="none" strike="noStrike">
                <a:solidFill>
                  <a:schemeClr val="dk1"/>
                </a:solidFill>
                <a:latin typeface="Open Sans"/>
                <a:ea typeface="Open Sans"/>
                <a:cs typeface="Open Sans"/>
                <a:sym typeface="Open Sans"/>
              </a:rPr>
              <a:t>Return on investment</a:t>
            </a:r>
            <a:endParaRPr/>
          </a:p>
          <a:p>
            <a:pPr indent="-285750" lvl="0" marL="285750" marR="0" rtl="0" algn="l">
              <a:lnSpc>
                <a:spcPct val="90000"/>
              </a:lnSpc>
              <a:spcBef>
                <a:spcPts val="1000"/>
              </a:spcBef>
              <a:spcAft>
                <a:spcPts val="0"/>
              </a:spcAft>
              <a:buClr>
                <a:schemeClr val="dk1"/>
              </a:buClr>
              <a:buSzPts val="1600"/>
              <a:buFont typeface="Arial"/>
              <a:buChar char="•"/>
            </a:pPr>
            <a:r>
              <a:rPr b="0" i="0" lang="en-GB" sz="1600" u="none" cap="none" strike="noStrike">
                <a:solidFill>
                  <a:schemeClr val="dk1"/>
                </a:solidFill>
                <a:latin typeface="Open Sans"/>
                <a:ea typeface="Open Sans"/>
                <a:cs typeface="Open Sans"/>
                <a:sym typeface="Open Sans"/>
              </a:rPr>
              <a:t>Other one-time fixed charges</a:t>
            </a:r>
            <a:endParaRPr/>
          </a:p>
          <a:p>
            <a:pPr indent="-184150" lvl="0" marL="285750" marR="0" rtl="0" algn="l">
              <a:lnSpc>
                <a:spcPct val="90000"/>
              </a:lnSpc>
              <a:spcBef>
                <a:spcPts val="1000"/>
              </a:spcBef>
              <a:spcAft>
                <a:spcPts val="0"/>
              </a:spcAft>
              <a:buClr>
                <a:schemeClr val="dk1"/>
              </a:buClr>
              <a:buSzPts val="1600"/>
              <a:buFont typeface="Arial"/>
              <a:buNone/>
            </a:pPr>
            <a:r>
              <a:t/>
            </a:r>
            <a:endParaRPr b="0" i="0" sz="1600" u="none" cap="none" strike="noStrike">
              <a:solidFill>
                <a:schemeClr val="dk1"/>
              </a:solidFill>
              <a:latin typeface="Open Sans"/>
              <a:ea typeface="Open Sans"/>
              <a:cs typeface="Open Sans"/>
              <a:sym typeface="Open Sans"/>
            </a:endParaRPr>
          </a:p>
          <a:p>
            <a:pPr indent="-184150" lvl="0" marL="285750" marR="0" rtl="0" algn="l">
              <a:lnSpc>
                <a:spcPct val="90000"/>
              </a:lnSpc>
              <a:spcBef>
                <a:spcPts val="1000"/>
              </a:spcBef>
              <a:spcAft>
                <a:spcPts val="0"/>
              </a:spcAft>
              <a:buClr>
                <a:schemeClr val="dk1"/>
              </a:buClr>
              <a:buSzPts val="1600"/>
              <a:buFont typeface="Arial"/>
              <a:buNone/>
            </a:pPr>
            <a:r>
              <a:t/>
            </a:r>
            <a:endParaRPr b="0" i="0" sz="1600" u="none" cap="none" strike="noStrike">
              <a:solidFill>
                <a:schemeClr val="dk1"/>
              </a:solidFill>
              <a:latin typeface="Open Sans"/>
              <a:ea typeface="Open Sans"/>
              <a:cs typeface="Open Sans"/>
              <a:sym typeface="Open Sans"/>
            </a:endParaRPr>
          </a:p>
        </p:txBody>
      </p:sp>
      <p:sp>
        <p:nvSpPr>
          <p:cNvPr id="411" name="Google Shape;411;p9"/>
          <p:cNvSpPr txBox="1"/>
          <p:nvPr/>
        </p:nvSpPr>
        <p:spPr>
          <a:xfrm>
            <a:off x="6715587" y="3972741"/>
            <a:ext cx="4791594" cy="1051120"/>
          </a:xfrm>
          <a:prstGeom prst="rect">
            <a:avLst/>
          </a:prstGeom>
          <a:noFill/>
          <a:ln>
            <a:noFill/>
          </a:ln>
        </p:spPr>
        <p:txBody>
          <a:bodyPr anchorCtr="0" anchor="t" bIns="45700" lIns="91425" spcFirstLastPara="1" rIns="91425" wrap="square" tIns="45700">
            <a:normAutofit/>
          </a:bodyPr>
          <a:lstStyle/>
          <a:p>
            <a:pPr indent="-184150" lvl="0" marL="285750" marR="0" rtl="0" algn="l">
              <a:lnSpc>
                <a:spcPct val="90000"/>
              </a:lnSpc>
              <a:spcBef>
                <a:spcPts val="0"/>
              </a:spcBef>
              <a:spcAft>
                <a:spcPts val="0"/>
              </a:spcAft>
              <a:buClr>
                <a:schemeClr val="dk1"/>
              </a:buClr>
              <a:buSzPts val="1600"/>
              <a:buFont typeface="Arial"/>
              <a:buNone/>
            </a:pPr>
            <a:r>
              <a:t/>
            </a:r>
            <a:endParaRPr b="0" i="0" sz="1600" u="none" cap="none" strike="noStrike">
              <a:solidFill>
                <a:schemeClr val="dk1"/>
              </a:solidFill>
              <a:latin typeface="Montserrat"/>
              <a:ea typeface="Montserrat"/>
              <a:cs typeface="Montserrat"/>
              <a:sym typeface="Montserrat"/>
            </a:endParaRPr>
          </a:p>
        </p:txBody>
      </p:sp>
      <p:sp>
        <p:nvSpPr>
          <p:cNvPr id="412" name="Google Shape;412;p9"/>
          <p:cNvSpPr txBox="1"/>
          <p:nvPr/>
        </p:nvSpPr>
        <p:spPr>
          <a:xfrm>
            <a:off x="6715588" y="5286690"/>
            <a:ext cx="4791594" cy="1010659"/>
          </a:xfrm>
          <a:prstGeom prst="rect">
            <a:avLst/>
          </a:prstGeom>
          <a:noFill/>
          <a:ln>
            <a:noFill/>
          </a:ln>
        </p:spPr>
        <p:txBody>
          <a:bodyPr anchorCtr="0" anchor="t" bIns="45700" lIns="91425" spcFirstLastPara="1" rIns="91425" wrap="square" tIns="45700">
            <a:normAutofit/>
          </a:bodyPr>
          <a:lstStyle/>
          <a:p>
            <a:pPr indent="-184150" lvl="0" marL="285750" marR="0" rtl="0" algn="l">
              <a:lnSpc>
                <a:spcPct val="90000"/>
              </a:lnSpc>
              <a:spcBef>
                <a:spcPts val="0"/>
              </a:spcBef>
              <a:spcAft>
                <a:spcPts val="0"/>
              </a:spcAft>
              <a:buClr>
                <a:schemeClr val="dk1"/>
              </a:buClr>
              <a:buSzPts val="1600"/>
              <a:buFont typeface="Arial"/>
              <a:buNone/>
            </a:pPr>
            <a:r>
              <a:t/>
            </a:r>
            <a:endParaRPr b="0" i="0" sz="1600" u="none" cap="none" strike="noStrike">
              <a:solidFill>
                <a:schemeClr val="dk1"/>
              </a:solidFill>
              <a:latin typeface="Montserrat"/>
              <a:ea typeface="Montserrat"/>
              <a:cs typeface="Montserrat"/>
              <a:sym typeface="Montserrat"/>
            </a:endParaRPr>
          </a:p>
        </p:txBody>
      </p:sp>
      <p:pic>
        <p:nvPicPr>
          <p:cNvPr id="413" name="Google Shape;413;p9"/>
          <p:cNvPicPr preferRelativeResize="0"/>
          <p:nvPr/>
        </p:nvPicPr>
        <p:blipFill rotWithShape="1">
          <a:blip r:embed="rId3">
            <a:alphaModFix/>
          </a:blip>
          <a:srcRect b="0" l="0" r="0" t="0"/>
          <a:stretch/>
        </p:blipFill>
        <p:spPr>
          <a:xfrm>
            <a:off x="917865" y="3031619"/>
            <a:ext cx="5269277" cy="3207075"/>
          </a:xfrm>
          <a:prstGeom prst="rect">
            <a:avLst/>
          </a:prstGeom>
          <a:noFill/>
          <a:ln>
            <a:noFill/>
          </a:ln>
        </p:spPr>
      </p:pic>
      <p:sp>
        <p:nvSpPr>
          <p:cNvPr id="414" name="Google Shape;414;p9"/>
          <p:cNvSpPr/>
          <p:nvPr/>
        </p:nvSpPr>
        <p:spPr>
          <a:xfrm>
            <a:off x="4529467" y="5267665"/>
            <a:ext cx="1748927" cy="1040318"/>
          </a:xfrm>
          <a:prstGeom prst="rect">
            <a:avLst/>
          </a:prstGeom>
          <a:no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15" name="Google Shape;415;p9"/>
          <p:cNvSpPr/>
          <p:nvPr/>
        </p:nvSpPr>
        <p:spPr>
          <a:xfrm>
            <a:off x="6237822" y="1197307"/>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Lecture4_Slide8.mp3" id="416" name="Google Shape;416;p9"/>
          <p:cNvPicPr preferRelativeResize="0"/>
          <p:nvPr/>
        </p:nvPicPr>
        <p:blipFill rotWithShape="1">
          <a:blip r:embed="rId4">
            <a:alphaModFix/>
          </a:blip>
          <a:srcRect b="0" l="0" r="0" t="0"/>
          <a:stretch/>
        </p:blipFill>
        <p:spPr>
          <a:xfrm>
            <a:off x="6309187" y="1266919"/>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5000"/>
                                        <p:tgtEl>
                                          <p:spTgt spid="4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2021-05-14T11:36:21Z</dcterms:created>
  <dc:creator>Francesco Gardumi</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