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64" r:id="rId8"/>
    <p:sldId id="265" r:id="rId9"/>
    <p:sldId id="267" r:id="rId10"/>
    <p:sldId id="283" r:id="rId11"/>
    <p:sldId id="272" r:id="rId12"/>
    <p:sldId id="271" r:id="rId13"/>
    <p:sldId id="269" r:id="rId14"/>
    <p:sldId id="270" r:id="rId15"/>
    <p:sldId id="268" r:id="rId16"/>
    <p:sldId id="284" r:id="rId17"/>
    <p:sldId id="277" r:id="rId18"/>
    <p:sldId id="275" r:id="rId19"/>
    <p:sldId id="274" r:id="rId20"/>
    <p:sldId id="276" r:id="rId21"/>
    <p:sldId id="273" r:id="rId22"/>
    <p:sldId id="285" r:id="rId23"/>
    <p:sldId id="282" r:id="rId24"/>
    <p:sldId id="281" r:id="rId25"/>
    <p:sldId id="280" r:id="rId26"/>
    <p:sldId id="279" r:id="rId27"/>
    <p:sldId id="278" r:id="rId28"/>
    <p:sldId id="287"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82022" autoAdjust="0"/>
  </p:normalViewPr>
  <p:slideViewPr>
    <p:cSldViewPr snapToGrid="0">
      <p:cViewPr varScale="1">
        <p:scale>
          <a:sx n="71" d="100"/>
          <a:sy n="71" d="100"/>
        </p:scale>
        <p:origin x="64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acceso a una energía asequible, fiable, sostenible y moderna para todos es importante para garantizar el bienestar. La energía es fundamental para ello </a:t>
            </a:r>
            <a:r>
              <a:rPr lang="en-US" baseline="0" dirty="0"/>
              <a:t>y daremos algunos ejemplos para ilustrarlo: </a:t>
            </a:r>
          </a:p>
          <a:p>
            <a:r>
              <a:rPr lang="en-US" baseline="0" dirty="0"/>
              <a:t>Si nos fijamos en la meta 7.1, la </a:t>
            </a:r>
            <a:r>
              <a:rPr lang="en-US" dirty="0"/>
              <a:t>primera del ODS7, el </a:t>
            </a:r>
            <a:r>
              <a:rPr lang="en-US" baseline="0" dirty="0"/>
              <a:t>acceso a los </a:t>
            </a:r>
            <a:r>
              <a:rPr lang="en-US" dirty="0"/>
              <a:t>servicios energéticos modernos también puede contribuir a la consecución de otros Objetivos de Desarrollo Sostenible. Por ejemplo, los servicios energéticos </a:t>
            </a:r>
            <a:r>
              <a:rPr lang="en-US" baseline="0" dirty="0"/>
              <a:t>modernos pueden </a:t>
            </a:r>
            <a:r>
              <a:rPr lang="en-US" dirty="0"/>
              <a:t>elevar el nivel de vida a través de servicios básicos como la asistencia sanitaria, </a:t>
            </a:r>
            <a:r>
              <a:rPr lang="en-US" baseline="0" dirty="0"/>
              <a:t>que está relacionada con el ODS </a:t>
            </a:r>
            <a:r>
              <a:rPr lang="en-US" dirty="0"/>
              <a:t>2. A la luz de </a:t>
            </a:r>
            <a:r>
              <a:rPr lang="en-US" baseline="0" dirty="0"/>
              <a:t>la pandemia de Covid-19</a:t>
            </a:r>
            <a:r>
              <a:rPr lang="en-US" dirty="0"/>
              <a:t>, el acceso </a:t>
            </a:r>
            <a:r>
              <a:rPr lang="en-US" baseline="0" dirty="0"/>
              <a:t>a </a:t>
            </a:r>
            <a:r>
              <a:rPr lang="en-US" dirty="0"/>
              <a:t>servicios energéticos modernos </a:t>
            </a:r>
            <a:r>
              <a:rPr lang="en-US" baseline="0" dirty="0"/>
              <a:t>podría suministrar </a:t>
            </a:r>
            <a:r>
              <a:rPr lang="en-US" dirty="0"/>
              <a:t>una nevera que </a:t>
            </a:r>
            <a:r>
              <a:rPr lang="en-US" baseline="0" dirty="0"/>
              <a:t>permitiera a un pueblo </a:t>
            </a:r>
            <a:r>
              <a:rPr lang="en-US" dirty="0"/>
              <a:t>almacenar vacunas</a:t>
            </a:r>
            <a:r>
              <a:rPr lang="en-US" baseline="0" dirty="0"/>
              <a:t>.</a:t>
            </a:r>
            <a:endParaRPr lang="en-US" baseline="0" dirty="0">
              <a:cs typeface="Calibri"/>
            </a:endParaRPr>
          </a:p>
          <a:p>
            <a:r>
              <a:rPr lang="en-US" baseline="0" dirty="0"/>
              <a:t>El acceso a la energía moderna también puede permitir </a:t>
            </a:r>
            <a:r>
              <a:rPr lang="en-US" dirty="0"/>
              <a:t>la educación, </a:t>
            </a:r>
            <a:r>
              <a:rPr lang="en-US" baseline="0" dirty="0"/>
              <a:t>ODS 4. La meta específica 4.2, que exige que todos los niños y niñas completen una educación primaria y secundaria gratuita, equitativa y de buena calidad, depende del suministro de electricidad a las escuelas, así como a los hogares. Además</a:t>
            </a:r>
            <a:r>
              <a:rPr lang="en-US" dirty="0"/>
              <a:t>, la electricidad también es vital para el suministro de tecnologías de la información y la comunicación </a:t>
            </a:r>
            <a:r>
              <a:rPr lang="en-US" baseline="0" dirty="0"/>
              <a:t>que, a su vez, apoyan muchos de los ODS</a:t>
            </a:r>
            <a:r>
              <a:rPr lang="en-US" dirty="0"/>
              <a:t>, </a:t>
            </a:r>
            <a:r>
              <a:rPr lang="en-US" baseline="0" dirty="0"/>
              <a:t>como la educación.</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Algunos </a:t>
            </a:r>
            <a:r>
              <a:rPr lang="en-US" baseline="0" dirty="0"/>
              <a:t>mensajes clave a destacar:</a:t>
            </a:r>
          </a:p>
          <a:p>
            <a:r>
              <a:rPr lang="en-GB" dirty="0"/>
              <a:t>En el mundo actual 789 millones de personas viven sin acceso a la electricidad. En particular, podemos ver que las zonas rurales del </a:t>
            </a:r>
            <a:r>
              <a:rPr lang="en-GB" baseline="0" dirty="0"/>
              <a:t>África </a:t>
            </a:r>
            <a:r>
              <a:rPr lang="en-GB" dirty="0"/>
              <a:t>subsahariana tienen </a:t>
            </a:r>
            <a:r>
              <a:rPr lang="en-GB" baseline="0" dirty="0"/>
              <a:t>los porcentajes más bajos de acceso.</a:t>
            </a:r>
            <a:endParaRPr lang="en-GB" dirty="0">
              <a:cs typeface="Calibri"/>
            </a:endParaRPr>
          </a:p>
          <a:p>
            <a:r>
              <a:rPr lang="en-GB" dirty="0"/>
              <a:t>En el estudio de Fuso Nerini </a:t>
            </a:r>
            <a:r>
              <a:rPr lang="en-GB" baseline="0" dirty="0"/>
              <a:t>et al</a:t>
            </a:r>
            <a:r>
              <a:rPr lang="en-GB" dirty="0"/>
              <a:t>., </a:t>
            </a:r>
            <a:r>
              <a:rPr lang="en-GB" baseline="0" dirty="0"/>
              <a:t>encontraron que </a:t>
            </a:r>
            <a:r>
              <a:rPr lang="en-GB" dirty="0"/>
              <a:t>la energía está vinculada a aproximadamente el 65% de las metas de los ODS.</a:t>
            </a:r>
            <a:endParaRPr lang="en-GB" dirty="0">
              <a:cs typeface="Calibri"/>
            </a:endParaRPr>
          </a:p>
          <a:p>
            <a:r>
              <a:rPr lang="en-GB" dirty="0"/>
              <a:t>Es importante tener en cuenta </a:t>
            </a:r>
            <a:r>
              <a:rPr lang="en-GB" baseline="0" dirty="0"/>
              <a:t>que la </a:t>
            </a:r>
            <a:r>
              <a:rPr lang="en-GB" dirty="0"/>
              <a:t>educación, la salud, la igualdad de género y el cambio climático son algunos de los ODS que están fuertemente vinculados al sistema energético.</a:t>
            </a:r>
            <a:r>
              <a:rPr lang="en-GB" baseline="0" dirty="0"/>
              <a:t> Lo que planifiquemos en el sistema energético también desempeñará un papel importante en estos ODS.</a:t>
            </a:r>
            <a:endParaRPr lang="en-GB"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GB" sz="1200" b="0" i="0" u="none" strike="noStrike" cap="none" dirty="0">
                <a:solidFill>
                  <a:srgbClr val="000000"/>
                </a:solidFill>
                <a:effectLst/>
                <a:latin typeface="Arial"/>
                <a:ea typeface="Arial"/>
                <a:cs typeface="Arial"/>
                <a:sym typeface="Arial"/>
              </a:rPr>
              <a:t>Como se ha </a:t>
            </a:r>
            <a:r>
              <a:rPr lang="en-GB" dirty="0">
                <a:solidFill>
                  <a:srgbClr val="000000"/>
                </a:solidFill>
                <a:latin typeface="Arial"/>
                <a:ea typeface="Arial"/>
                <a:cs typeface="Arial"/>
                <a:sym typeface="Arial"/>
              </a:rPr>
              <a:t>descrito en las </a:t>
            </a:r>
            <a:r>
              <a:rPr lang="en-GB" sz="1200" b="0" i="0" u="none" strike="noStrike" cap="none" dirty="0">
                <a:solidFill>
                  <a:srgbClr val="000000"/>
                </a:solidFill>
                <a:effectLst/>
                <a:latin typeface="Arial"/>
                <a:ea typeface="Arial"/>
                <a:cs typeface="Arial"/>
                <a:sym typeface="Arial"/>
              </a:rPr>
              <a:t>miniconferencias anteriores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el sistema energético está interrelacionado con muchos otros </a:t>
            </a:r>
            <a:r>
              <a:rPr lang="en-GB" dirty="0">
                <a:solidFill>
                  <a:srgbClr val="000000"/>
                </a:solidFill>
                <a:latin typeface="Arial"/>
                <a:ea typeface="Arial"/>
                <a:cs typeface="Arial"/>
                <a:sym typeface="Arial"/>
              </a:rPr>
              <a:t>sectores </a:t>
            </a:r>
            <a:r>
              <a:rPr lang="en-GB" sz="1200" b="0" i="0" u="none" strike="noStrike" cap="none" baseline="0" dirty="0">
                <a:solidFill>
                  <a:srgbClr val="000000"/>
                </a:solidFill>
                <a:effectLst/>
                <a:latin typeface="Arial"/>
                <a:ea typeface="Arial"/>
                <a:cs typeface="Arial"/>
                <a:sym typeface="Arial"/>
              </a:rPr>
              <a:t>y las trayectorias que tome tendrán diferentes implicaciones fuera del sistema energético. El acceso a la energía moderna es importante para el progreso socioeconómico y el bienestar </a:t>
            </a:r>
            <a:r>
              <a:rPr lang="en-GB" dirty="0">
                <a:solidFill>
                  <a:srgbClr val="000000"/>
                </a:solidFill>
                <a:latin typeface="Arial"/>
                <a:ea typeface="Arial"/>
                <a:cs typeface="Arial"/>
                <a:sym typeface="Arial"/>
              </a:rPr>
              <a:t>de </a:t>
            </a:r>
            <a:r>
              <a:rPr lang="en-GB" sz="1200" i="0" u="none" strike="noStrike" cap="none" baseline="0" dirty="0">
                <a:solidFill>
                  <a:srgbClr val="000000"/>
                </a:solidFill>
                <a:effectLst/>
                <a:latin typeface="Arial"/>
                <a:ea typeface="Arial"/>
                <a:cs typeface="Arial"/>
                <a:sym typeface="Arial"/>
              </a:rPr>
              <a:t>las personas. La política </a:t>
            </a:r>
            <a:r>
              <a:rPr lang="en-GB" dirty="0">
                <a:solidFill>
                  <a:srgbClr val="000000"/>
                </a:solidFill>
                <a:latin typeface="Arial"/>
                <a:ea typeface="Arial"/>
                <a:cs typeface="Arial"/>
                <a:sym typeface="Arial"/>
              </a:rPr>
              <a:t>energética debe tener en cuenta estos factores y, al mismo tiempo, las necesidades de capital intensivo que se han comentado anteriormente.</a:t>
            </a:r>
            <a:endParaRPr lang="en-GB" dirty="0">
              <a:solidFill>
                <a:srgbClr val="000000"/>
              </a:solidFill>
              <a:latin typeface="Arial"/>
              <a:ea typeface="Arial"/>
              <a:cs typeface="Arial"/>
            </a:endParaRPr>
          </a:p>
          <a:p>
            <a:pPr marL="158750">
              <a:defRPr/>
            </a:pPr>
            <a:r>
              <a:rPr lang="en-GB" sz="1200" b="0" i="0" u="none" strike="noStrike" cap="none" baseline="0" noProof="0" dirty="0">
                <a:solidFill>
                  <a:srgbClr val="000000"/>
                </a:solidFill>
                <a:effectLst/>
                <a:latin typeface="Arial"/>
                <a:ea typeface="Arial"/>
                <a:cs typeface="Arial"/>
                <a:sym typeface="Arial"/>
              </a:rPr>
              <a:t>Para ayudar a formular la política energética, la modelización de la energía puede proporcionar una visión </a:t>
            </a:r>
            <a:r>
              <a:rPr lang="en-GB" sz="1200" i="0" u="none" strike="noStrike" cap="none" baseline="0" noProof="0" dirty="0">
                <a:solidFill>
                  <a:srgbClr val="000000"/>
                </a:solidFill>
                <a:effectLst/>
                <a:latin typeface="Arial"/>
                <a:ea typeface="Arial"/>
                <a:cs typeface="Arial"/>
                <a:sym typeface="Arial"/>
              </a:rPr>
              <a:t>e </a:t>
            </a:r>
            <a:r>
              <a:rPr lang="en-GB" dirty="0">
                <a:solidFill>
                  <a:srgbClr val="000000"/>
                </a:solidFill>
                <a:latin typeface="Arial"/>
                <a:cs typeface="Arial"/>
                <a:sym typeface="Arial"/>
              </a:rPr>
              <a:t>identificar </a:t>
            </a:r>
            <a:r>
              <a:rPr lang="en-GB" dirty="0">
                <a:solidFill>
                  <a:srgbClr val="000000"/>
                </a:solidFill>
                <a:latin typeface="Arial"/>
                <a:ea typeface="Arial"/>
                <a:cs typeface="Arial"/>
                <a:sym typeface="Arial"/>
              </a:rPr>
              <a:t>diferentes </a:t>
            </a:r>
            <a:r>
              <a:rPr lang="en-GB" sz="1200" b="0" i="0" u="none" strike="noStrike" cap="none" baseline="0" noProof="0" dirty="0">
                <a:solidFill>
                  <a:srgbClr val="000000"/>
                </a:solidFill>
                <a:effectLst/>
                <a:latin typeface="Arial"/>
                <a:ea typeface="Arial"/>
                <a:cs typeface="Arial"/>
                <a:sym typeface="Arial"/>
              </a:rPr>
              <a:t>vías</a:t>
            </a:r>
            <a:r>
              <a:rPr lang="en-GB" dirty="0">
                <a:solidFill>
                  <a:srgbClr val="000000"/>
                </a:solidFill>
                <a:latin typeface="Arial"/>
                <a:cs typeface="Arial"/>
                <a:sym typeface="Arial"/>
              </a:rPr>
              <a:t>. La modelización de la energía suele ser realizada por unos pocos analistas con herramientas de modelización que no son de código abierto y, por tanto, están cerradas a un escrutinio más amplio. Esto hace que el proceso de modelización sea opaco. Si la </a:t>
            </a:r>
            <a:r>
              <a:rPr lang="en-GB" sz="1200" b="0" i="0" u="none" strike="noStrike" cap="none" baseline="0" noProof="0" dirty="0">
                <a:solidFill>
                  <a:srgbClr val="000000"/>
                </a:solidFill>
                <a:effectLst/>
                <a:latin typeface="Arial"/>
                <a:ea typeface="Arial"/>
                <a:cs typeface="Arial"/>
                <a:sym typeface="Arial"/>
              </a:rPr>
              <a:t>visión de la modelización se adapta a la política energética, los resultados de la modelización tienen un gran impacto. Por lo tanto, el proceso de modelización debe basarse, por supuesto, en un análisis profundo y </a:t>
            </a:r>
            <a:r>
              <a:rPr lang="en-GB" dirty="0">
                <a:solidFill>
                  <a:srgbClr val="000000"/>
                </a:solidFill>
                <a:latin typeface="Arial"/>
                <a:ea typeface="Arial"/>
                <a:cs typeface="Arial"/>
                <a:sym typeface="Arial"/>
              </a:rPr>
              <a:t>riguroso </a:t>
            </a:r>
            <a:r>
              <a:rPr lang="en-GB" sz="1200" b="0" i="0" u="none" strike="noStrike" cap="none" baseline="0" noProof="0" dirty="0">
                <a:solidFill>
                  <a:srgbClr val="000000"/>
                </a:solidFill>
                <a:effectLst/>
                <a:latin typeface="Arial"/>
                <a:ea typeface="Arial"/>
                <a:cs typeface="Arial"/>
                <a:sym typeface="Arial"/>
              </a:rPr>
              <a:t>de los modelos. Pero, además, debe estar respaldado por principios de gobernanza, especialmente cuando se modeliza para los gobiernos y los foros mundiales como el IPCC (Grupo Intergubernamental de Expertos sobre el Cambio Climático).</a:t>
            </a:r>
            <a:endParaRPr lang="en-GB" sz="1200" b="0" i="0" u="none" strike="noStrike" cap="none" noProof="0"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 han identificado </a:t>
            </a:r>
            <a:r>
              <a:rPr lang="en-US" dirty="0"/>
              <a:t>cuatro </a:t>
            </a:r>
            <a:r>
              <a:rPr lang="en-US" baseline="0" dirty="0"/>
              <a:t>observaciones </a:t>
            </a:r>
            <a:r>
              <a:rPr lang="en-US" dirty="0"/>
              <a:t>críticas en relación con la </a:t>
            </a:r>
            <a:r>
              <a:rPr lang="en-US" baseline="0" dirty="0"/>
              <a:t>modelización de la energía para el apoyo a las políticas.</a:t>
            </a:r>
            <a:endParaRPr lang="en-US" dirty="0"/>
          </a:p>
          <a:p>
            <a:r>
              <a:rPr lang="en-US" dirty="0"/>
              <a:t>En primer lugar</a:t>
            </a:r>
            <a:r>
              <a:rPr lang="en-US" baseline="0" dirty="0"/>
              <a:t>, como se ha mencionado anteriormente, el análisis suele ser opaco</a:t>
            </a:r>
            <a:r>
              <a:rPr lang="en-US" dirty="0"/>
              <a:t>. Con frecuencia, el proceso de modelización es una "caja negra", </a:t>
            </a:r>
            <a:r>
              <a:rPr lang="en-US" baseline="0" dirty="0"/>
              <a:t>en la que </a:t>
            </a:r>
            <a:r>
              <a:rPr lang="en-US" dirty="0"/>
              <a:t>no es posible </a:t>
            </a:r>
            <a:r>
              <a:rPr lang="en-US" baseline="0" dirty="0"/>
              <a:t>escudriñar los resultados.</a:t>
            </a:r>
            <a:endParaRPr lang="en-US" dirty="0">
              <a:cs typeface="Calibri"/>
            </a:endParaRPr>
          </a:p>
          <a:p>
            <a:r>
              <a:rPr lang="en-US" dirty="0"/>
              <a:t>Además</a:t>
            </a:r>
            <a:r>
              <a:rPr lang="en-US" baseline="0" dirty="0"/>
              <a:t>, </a:t>
            </a:r>
            <a:r>
              <a:rPr lang="en-US" dirty="0"/>
              <a:t>esta </a:t>
            </a:r>
            <a:r>
              <a:rPr lang="en-US" baseline="0" dirty="0"/>
              <a:t>opacidad hace que la </a:t>
            </a:r>
            <a:r>
              <a:rPr lang="en-US" dirty="0"/>
              <a:t>modelización energética nacional sufra una baja gestión del conocimiento, ya que las universidades </a:t>
            </a:r>
            <a:r>
              <a:rPr lang="en-US" baseline="0" dirty="0"/>
              <a:t>e instituciones no pueden aumentar la competencia y la capacidad nacional.</a:t>
            </a:r>
            <a:endParaRPr lang="en-US" dirty="0">
              <a:cs typeface="Calibri"/>
            </a:endParaRPr>
          </a:p>
          <a:p>
            <a:r>
              <a:rPr lang="en-US" dirty="0"/>
              <a:t>En segundo lugar</a:t>
            </a:r>
            <a:r>
              <a:rPr lang="en-US" baseline="0" dirty="0"/>
              <a:t>, la falta de </a:t>
            </a:r>
            <a:r>
              <a:rPr lang="en-US" dirty="0"/>
              <a:t>cooperación de la comunidad con los actores socioeconómicos (como los actores gubernamentales, los actores privados o la sociedad civil) disminuye la responsabilidad de la modelización. Por lo tanto, es necesario </a:t>
            </a:r>
            <a:r>
              <a:rPr lang="en-US" baseline="0" dirty="0"/>
              <a:t>establecer </a:t>
            </a:r>
            <a:r>
              <a:rPr lang="en-US" dirty="0"/>
              <a:t>interfaces y una organización </a:t>
            </a:r>
            <a:r>
              <a:rPr lang="en-US" baseline="0" dirty="0"/>
              <a:t>que permita la cooperación.</a:t>
            </a:r>
            <a:endParaRPr lang="en-US" dirty="0">
              <a:cs typeface="Calibri"/>
            </a:endParaRPr>
          </a:p>
          <a:p>
            <a:r>
              <a:rPr lang="en-US" dirty="0"/>
              <a:t>En tercer lugar, las fases posteriores son importantes, ya que hemos visto que la política energética tiene un impacto significativo en otros sectores.</a:t>
            </a:r>
            <a:endParaRPr lang="en-US" dirty="0">
              <a:cs typeface="Calibri"/>
            </a:endParaRPr>
          </a:p>
          <a:p>
            <a:pPr marL="0" lvl="0" indent="0" algn="l" rtl="0">
              <a:spcBef>
                <a:spcPts val="0"/>
              </a:spcBef>
              <a:spcAft>
                <a:spcPts val="0"/>
              </a:spcAft>
              <a:buNone/>
            </a:pPr>
            <a:r>
              <a:rPr lang="en-US" dirty="0"/>
              <a:t>Y por último, es </a:t>
            </a:r>
            <a:r>
              <a:rPr lang="en-US" baseline="0" dirty="0"/>
              <a:t>necesario que haya una </a:t>
            </a:r>
            <a:r>
              <a:rPr lang="en-US" dirty="0"/>
              <a:t>responsabilidad adecuada, ya que el impacto financiero de la modelización energética puede llevar a un uso ineficiente de la financiación pública.</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Arial"/>
                <a:cs typeface="Arial"/>
                <a:sym typeface="Arial"/>
              </a:rPr>
              <a:t>Para mitigar estas observaciones críticas, </a:t>
            </a:r>
            <a:r>
              <a:rPr lang="en-GB" b="0" i="0" u="none" strike="noStrike" cap="none" baseline="0" noProof="0" dirty="0">
                <a:effectLst/>
                <a:latin typeface="Arial"/>
                <a:cs typeface="Arial"/>
                <a:sym typeface="Arial"/>
              </a:rPr>
              <a:t>se </a:t>
            </a:r>
            <a:r>
              <a:rPr lang="en-GB" dirty="0">
                <a:latin typeface="Arial"/>
                <a:cs typeface="Arial"/>
                <a:sym typeface="Arial"/>
              </a:rPr>
              <a:t>proponen los siguientes principios de gobernanza U4RIA que es el acrónimo de:</a:t>
            </a:r>
            <a:endParaRPr lang="en-US" dirty="0">
              <a:sym typeface="Arial"/>
            </a:endParaRPr>
          </a:p>
          <a:p>
            <a:pPr>
              <a:defRPr/>
            </a:pPr>
            <a:r>
              <a:rPr lang="en-GB" dirty="0">
                <a:latin typeface="Arial"/>
                <a:cs typeface="Arial"/>
                <a:sym typeface="Arial"/>
              </a:rPr>
              <a:t>Ubuntu (que significa "yo soy porque tú eres" para captar la interdependencia): </a:t>
            </a:r>
            <a:r>
              <a:rPr lang="en-GB" dirty="0">
                <a:latin typeface="Open Sans"/>
                <a:sym typeface="Arial"/>
              </a:rPr>
              <a:t>requiere identificar a quiénes deben rendir cuentas los modelos energéticos para la política y en qué grado.</a:t>
            </a:r>
            <a:endParaRPr lang="en-US" dirty="0">
              <a:latin typeface="Calibri" panose="020F0502020204030204"/>
              <a:cs typeface="Calibri" panose="020F0502020204030204"/>
              <a:sym typeface="Arial"/>
            </a:endParaRPr>
          </a:p>
          <a:p>
            <a:pPr>
              <a:defRPr/>
            </a:pPr>
            <a:r>
              <a:rPr lang="en-GB" dirty="0">
                <a:latin typeface="Open Sans"/>
                <a:sym typeface="Arial"/>
              </a:rPr>
              <a:t>Recuperabilidad: </a:t>
            </a:r>
            <a:r>
              <a:rPr lang="en-GB" baseline="0" noProof="0" dirty="0">
                <a:latin typeface="Open Sans"/>
              </a:rPr>
              <a:t>muchas </a:t>
            </a:r>
            <a:r>
              <a:rPr lang="en-GB" dirty="0">
                <a:latin typeface="Open Sans"/>
              </a:rPr>
              <a:t>veces es difícil encontrar los datos. En cambio, debería ser fácil encontrar y acceder a los datos.</a:t>
            </a:r>
            <a:endParaRPr lang="en-US" dirty="0">
              <a:cs typeface="Calibri"/>
            </a:endParaRPr>
          </a:p>
          <a:p>
            <a:pPr>
              <a:defRPr/>
            </a:pPr>
            <a:r>
              <a:rPr lang="en-GB" dirty="0">
                <a:latin typeface="Open Sans"/>
              </a:rPr>
              <a:t>Reutilización: el modelo debe ser reutilizable por muchas veces que </a:t>
            </a:r>
            <a:r>
              <a:rPr lang="en-GB" baseline="0" noProof="0" dirty="0">
                <a:latin typeface="Open Sans"/>
              </a:rPr>
              <a:t>se </a:t>
            </a:r>
            <a:r>
              <a:rPr lang="en-GB" dirty="0">
                <a:latin typeface="Open Sans"/>
              </a:rPr>
              <a:t>licencie.</a:t>
            </a:r>
            <a:endParaRPr lang="en-US" dirty="0"/>
          </a:p>
          <a:p>
            <a:pPr>
              <a:defRPr/>
            </a:pPr>
            <a:r>
              <a:rPr lang="en-GB" dirty="0">
                <a:latin typeface="Open Sans"/>
              </a:rPr>
              <a:t>Repetibilidad: </a:t>
            </a:r>
            <a:r>
              <a:rPr lang="en-GB" baseline="0" noProof="0" dirty="0">
                <a:latin typeface="Open Sans"/>
              </a:rPr>
              <a:t>el </a:t>
            </a:r>
            <a:r>
              <a:rPr lang="en-GB" dirty="0">
                <a:latin typeface="Open Sans"/>
              </a:rPr>
              <a:t>modelo debe ser repetible y fácil de usar en un flujo de trabajo digital</a:t>
            </a:r>
            <a:r>
              <a:rPr lang="en-GB" noProof="0" dirty="0">
                <a:latin typeface="Open Sans"/>
              </a:rPr>
              <a:t>.</a:t>
            </a:r>
            <a:endParaRPr lang="en-GB" dirty="0">
              <a:latin typeface="Open Sans"/>
            </a:endParaRPr>
          </a:p>
          <a:p>
            <a:r>
              <a:rPr lang="en-GB" dirty="0">
                <a:latin typeface="Open Sans"/>
              </a:rPr>
              <a:t>Reconstrucción: amplía el concepto de "repetibilidad" para incluir las instrucciones sobre cómo reconstruir los elementos de la modelización energética, como los datos de entrada, las relaciones del modelo y los escenarios resultantes. </a:t>
            </a:r>
          </a:p>
          <a:p>
            <a:r>
              <a:rPr lang="en-GB" dirty="0">
                <a:latin typeface="Open Sans"/>
              </a:rPr>
              <a:t>Interoperabilidad: permite que los resultados de los escenarios sean (1) probados por otros modelos o enfoques y (2) compatibles con otros subsectores o una integración más amplia. </a:t>
            </a:r>
            <a:endParaRPr lang="en-US" dirty="0">
              <a:latin typeface="Open Sans"/>
            </a:endParaRPr>
          </a:p>
          <a:p>
            <a:pPr>
              <a:defRPr/>
            </a:pPr>
            <a:r>
              <a:rPr lang="en-GB" dirty="0">
                <a:latin typeface="Open Sans"/>
              </a:rPr>
              <a:t>Auditabilidad: responsabilidad directa ante el financiador interno o externo de la modelización energética para el apoyo a la política, así como responsabilidad ante la sociedad en general.</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aseline="0" noProof="0" dirty="0"/>
              <a:t>Costa Rica tiene unas Contribuciones Determinadas a Nivel Nacional (CDN)</a:t>
            </a:r>
            <a:r>
              <a:rPr lang="en-GB" dirty="0"/>
              <a:t>, en las que se establecen </a:t>
            </a:r>
            <a:r>
              <a:rPr lang="en-GB" baseline="0" noProof="0" dirty="0"/>
              <a:t>objetivos compatibles con una trayectoria de 2 °C</a:t>
            </a:r>
            <a:r>
              <a:rPr lang="en-GB" dirty="0"/>
              <a:t>. Esto significa </a:t>
            </a:r>
            <a:r>
              <a:rPr lang="en-GB" baseline="0" noProof="0" dirty="0"/>
              <a:t>que en las </a:t>
            </a:r>
            <a:r>
              <a:rPr lang="en-GB" dirty="0"/>
              <a:t>próximas décadas el </a:t>
            </a:r>
            <a:r>
              <a:rPr lang="en-GB" baseline="0" noProof="0" dirty="0"/>
              <a:t>sector energético deberá reducir drásticamente las emisiones de carbono. </a:t>
            </a:r>
            <a:r>
              <a:rPr lang="en-GB" noProof="0" dirty="0"/>
              <a:t>En un estudio de Godínez-Zamora </a:t>
            </a:r>
            <a:r>
              <a:rPr lang="en-GB" baseline="0" noProof="0" dirty="0"/>
              <a:t>et al</a:t>
            </a:r>
            <a:r>
              <a:rPr lang="en-GB" dirty="0"/>
              <a:t>. se </a:t>
            </a:r>
            <a:r>
              <a:rPr lang="en-GB" baseline="0" noProof="0" dirty="0"/>
              <a:t>exploran las vías para </a:t>
            </a:r>
            <a:r>
              <a:rPr lang="en-GB" dirty="0"/>
              <a:t>descarbonizar </a:t>
            </a:r>
            <a:r>
              <a:rPr lang="en-GB" sz="1200" b="0" i="0" kern="1200" noProof="0" dirty="0">
                <a:solidFill>
                  <a:schemeClr val="tx1"/>
                </a:solidFill>
                <a:effectLst/>
                <a:latin typeface="+mn-lt"/>
                <a:ea typeface="+mn-ea"/>
                <a:cs typeface="+mn-cs"/>
              </a:rPr>
              <a:t>los sectores del transporte y la energía en </a:t>
            </a:r>
            <a:r>
              <a:rPr lang="en-GB" baseline="0" noProof="0" dirty="0"/>
              <a:t>Costa Rica. Para desarrollar un Plan Nacional Determinado (PND), el gobierno costarricense reconoció que </a:t>
            </a:r>
            <a:r>
              <a:rPr lang="en-GB" dirty="0"/>
              <a:t>era </a:t>
            </a:r>
            <a:r>
              <a:rPr lang="en-GB" baseline="0" noProof="0" dirty="0"/>
              <a:t>necesario un marco con métodos cualitativos y cuantitativos (como se ve en el flujo del proceso superior). El primer paso fue involucrar a las </a:t>
            </a:r>
            <a:r>
              <a:rPr lang="en-GB" sz="1200" b="0" i="0" kern="1200" noProof="0" dirty="0">
                <a:solidFill>
                  <a:schemeClr val="tx1"/>
                </a:solidFill>
                <a:effectLst/>
                <a:latin typeface="+mn-lt"/>
                <a:ea typeface="+mn-ea"/>
                <a:cs typeface="+mn-cs"/>
              </a:rPr>
              <a:t>partes interesadas</a:t>
            </a:r>
            <a:r>
              <a:rPr lang="en-GB" sz="1200" b="0" i="0" kern="1200" baseline="0" noProof="0" dirty="0">
                <a:solidFill>
                  <a:schemeClr val="tx1"/>
                </a:solidFill>
                <a:effectLst/>
                <a:latin typeface="+mn-lt"/>
                <a:ea typeface="+mn-ea"/>
                <a:cs typeface="+mn-cs"/>
              </a:rPr>
              <a:t>, tanto a los </a:t>
            </a:r>
            <a:r>
              <a:rPr lang="en-GB" sz="1200" b="0" i="0" kern="1200" noProof="0" dirty="0">
                <a:solidFill>
                  <a:schemeClr val="tx1"/>
                </a:solidFill>
                <a:effectLst/>
                <a:latin typeface="+mn-lt"/>
                <a:ea typeface="+mn-ea"/>
                <a:cs typeface="+mn-cs"/>
              </a:rPr>
              <a:t>actores gubernamentales de alto nivel (</a:t>
            </a:r>
            <a:r>
              <a:rPr lang="en-GB" dirty="0"/>
              <a:t>el Presidente</a:t>
            </a:r>
            <a:r>
              <a:rPr lang="en-GB" sz="1200" b="0" i="0" kern="1200" noProof="0" dirty="0">
                <a:solidFill>
                  <a:schemeClr val="tx1"/>
                </a:solidFill>
                <a:effectLst/>
                <a:latin typeface="+mn-lt"/>
                <a:ea typeface="+mn-ea"/>
                <a:cs typeface="+mn-cs"/>
              </a:rPr>
              <a:t>, los Ministros y </a:t>
            </a:r>
            <a:r>
              <a:rPr lang="en-GB" dirty="0"/>
              <a:t>Viceministros, </a:t>
            </a:r>
            <a:r>
              <a:rPr lang="en-GB" sz="1200" b="0" i="0" kern="1200" noProof="0" dirty="0">
                <a:solidFill>
                  <a:schemeClr val="tx1"/>
                </a:solidFill>
                <a:effectLst/>
                <a:latin typeface="+mn-lt"/>
                <a:ea typeface="+mn-ea"/>
                <a:cs typeface="+mn-cs"/>
              </a:rPr>
              <a:t>y los Presidentes Ejecutivos de las instituciones autónomas) </a:t>
            </a:r>
            <a:r>
              <a:rPr lang="en-GB" dirty="0"/>
              <a:t>como </a:t>
            </a:r>
            <a:r>
              <a:rPr lang="en-GB" sz="1200" b="0" i="0" kern="1200" noProof="0" dirty="0">
                <a:solidFill>
                  <a:schemeClr val="tx1"/>
                </a:solidFill>
                <a:effectLst/>
                <a:latin typeface="+mn-lt"/>
                <a:ea typeface="+mn-ea"/>
                <a:cs typeface="+mn-cs"/>
              </a:rPr>
              <a:t>al sector privado, la sociedad civil y el mundo académico. </a:t>
            </a:r>
            <a:r>
              <a:rPr lang="en-GB" dirty="0"/>
              <a:t>El segundo </a:t>
            </a:r>
            <a:r>
              <a:rPr lang="en-GB" sz="1200" b="0" i="0" kern="1200" noProof="0" dirty="0">
                <a:solidFill>
                  <a:schemeClr val="tx1"/>
                </a:solidFill>
                <a:effectLst/>
                <a:latin typeface="+mn-lt"/>
                <a:ea typeface="+mn-ea"/>
                <a:cs typeface="+mn-cs"/>
              </a:rPr>
              <a:t>paso fue la realización </a:t>
            </a:r>
            <a:r>
              <a:rPr lang="en-GB" sz="1200" b="0" i="0" kern="1200" baseline="0" noProof="0" dirty="0">
                <a:solidFill>
                  <a:schemeClr val="tx1"/>
                </a:solidFill>
                <a:effectLst/>
                <a:latin typeface="+mn-lt"/>
                <a:ea typeface="+mn-ea"/>
                <a:cs typeface="+mn-cs"/>
              </a:rPr>
              <a:t>de talleres en los que surgieron dos escenarios: El </a:t>
            </a:r>
            <a:r>
              <a:rPr lang="en-GB" dirty="0"/>
              <a:t>escenario de continuidad (</a:t>
            </a:r>
            <a:r>
              <a:rPr lang="en-GB" sz="1200" b="0" i="0" kern="1200" noProof="0" dirty="0">
                <a:solidFill>
                  <a:schemeClr val="tx1"/>
                </a:solidFill>
                <a:effectLst/>
                <a:latin typeface="+mn-lt"/>
                <a:ea typeface="+mn-ea"/>
                <a:cs typeface="+mn-cs"/>
              </a:rPr>
              <a:t>BAU) y el </a:t>
            </a:r>
            <a:r>
              <a:rPr lang="en-GB" dirty="0"/>
              <a:t>escenario de descarbonización profunda</a:t>
            </a:r>
            <a:r>
              <a:rPr lang="en-GB" sz="1200" b="0" i="0" kern="1200" noProof="0" dirty="0">
                <a:solidFill>
                  <a:schemeClr val="tx1"/>
                </a:solidFill>
                <a:effectLst/>
                <a:latin typeface="+mn-lt"/>
                <a:ea typeface="+mn-ea"/>
                <a:cs typeface="+mn-cs"/>
              </a:rPr>
              <a:t>. Las partes interesadas </a:t>
            </a:r>
            <a:r>
              <a:rPr lang="en-GB" sz="1200" b="0" i="0" kern="1200" baseline="0" noProof="0" dirty="0">
                <a:solidFill>
                  <a:schemeClr val="tx1"/>
                </a:solidFill>
                <a:effectLst/>
                <a:latin typeface="+mn-lt"/>
                <a:ea typeface="+mn-ea"/>
                <a:cs typeface="+mn-cs"/>
              </a:rPr>
              <a:t>hicieron aportaciones </a:t>
            </a:r>
            <a:r>
              <a:rPr lang="en-GB" dirty="0"/>
              <a:t>cualitativas </a:t>
            </a:r>
            <a:r>
              <a:rPr lang="en-GB" sz="1200" b="0" i="0" kern="1200" baseline="0" noProof="0" dirty="0">
                <a:solidFill>
                  <a:schemeClr val="tx1"/>
                </a:solidFill>
                <a:effectLst/>
                <a:latin typeface="+mn-lt"/>
                <a:ea typeface="+mn-ea"/>
                <a:cs typeface="+mn-cs"/>
              </a:rPr>
              <a:t>a los escenarios, que también pudieron desglosarse </a:t>
            </a:r>
            <a:r>
              <a:rPr lang="en-GB" dirty="0"/>
              <a:t>a </a:t>
            </a:r>
            <a:r>
              <a:rPr lang="en-GB" sz="1200" b="0" i="0" kern="1200" baseline="0" noProof="0" dirty="0">
                <a:solidFill>
                  <a:schemeClr val="tx1"/>
                </a:solidFill>
                <a:effectLst/>
                <a:latin typeface="+mn-lt"/>
                <a:ea typeface="+mn-ea"/>
                <a:cs typeface="+mn-cs"/>
              </a:rPr>
              <a:t>nivel sectorial</a:t>
            </a:r>
            <a:r>
              <a:rPr lang="en-GB" dirty="0"/>
              <a:t>, </a:t>
            </a:r>
            <a:r>
              <a:rPr lang="en-GB" sz="1200" b="0" i="0" kern="1200" baseline="0" noProof="0" dirty="0">
                <a:solidFill>
                  <a:schemeClr val="tx1"/>
                </a:solidFill>
                <a:effectLst/>
                <a:latin typeface="+mn-lt"/>
                <a:ea typeface="+mn-ea"/>
                <a:cs typeface="+mn-cs"/>
              </a:rPr>
              <a:t>dando lugar a objetivos para cada sector en la senda de </a:t>
            </a:r>
            <a:r>
              <a:rPr lang="en-GB" dirty="0"/>
              <a:t>descarbonización </a:t>
            </a:r>
            <a:r>
              <a:rPr lang="en-GB" sz="1200" b="0" i="0" kern="1200" baseline="0" noProof="0" dirty="0">
                <a:solidFill>
                  <a:schemeClr val="tx1"/>
                </a:solidFill>
                <a:effectLst/>
                <a:latin typeface="+mn-lt"/>
                <a:ea typeface="+mn-ea"/>
                <a:cs typeface="+mn-cs"/>
              </a:rPr>
              <a:t>(como se ve en el gráfico inferior). A continuación, los escenarios se </a:t>
            </a:r>
            <a:r>
              <a:rPr lang="en-GB" dirty="0"/>
              <a:t>construyeron cuantitativamente </a:t>
            </a:r>
            <a:r>
              <a:rPr lang="en-GB" sz="1200" b="0" i="0" kern="1200" baseline="0" noProof="0" dirty="0">
                <a:solidFill>
                  <a:schemeClr val="tx1"/>
                </a:solidFill>
                <a:effectLst/>
                <a:latin typeface="+mn-lt"/>
                <a:ea typeface="+mn-ea"/>
                <a:cs typeface="+mn-cs"/>
              </a:rPr>
              <a:t>en el Sistema de Modelización Energética de Código Abierto (OSeMOSYS</a:t>
            </a:r>
            <a:r>
              <a:rPr lang="en-GB" dirty="0"/>
              <a:t>) </a:t>
            </a:r>
            <a:r>
              <a:rPr lang="en-GB" sz="1200" b="0" i="0" kern="1200" noProof="0" dirty="0">
                <a:solidFill>
                  <a:schemeClr val="tx1"/>
                </a:solidFill>
                <a:effectLst/>
                <a:latin typeface="+mn-lt"/>
                <a:ea typeface="+mn-ea"/>
                <a:cs typeface="+mn-cs"/>
              </a:rPr>
              <a:t>y los resultados fueron revisados </a:t>
            </a:r>
            <a:r>
              <a:rPr lang="en-GB" sz="1200" b="0" i="0" kern="1200" baseline="0" noProof="0" dirty="0">
                <a:solidFill>
                  <a:schemeClr val="tx1"/>
                </a:solidFill>
                <a:effectLst/>
                <a:latin typeface="+mn-lt"/>
                <a:ea typeface="+mn-ea"/>
                <a:cs typeface="+mn-cs"/>
              </a:rPr>
              <a:t>por las </a:t>
            </a:r>
            <a:r>
              <a:rPr lang="en-GB" sz="1200" b="0" i="0" kern="1200" noProof="0" dirty="0">
                <a:solidFill>
                  <a:schemeClr val="tx1"/>
                </a:solidFill>
                <a:effectLst/>
                <a:latin typeface="+mn-lt"/>
                <a:ea typeface="+mn-ea"/>
                <a:cs typeface="+mn-cs"/>
              </a:rPr>
              <a:t>partes interesadas en </a:t>
            </a:r>
            <a:r>
              <a:rPr lang="en-GB" sz="1200" b="0" i="0" kern="1200" baseline="0" noProof="0" dirty="0">
                <a:solidFill>
                  <a:schemeClr val="tx1"/>
                </a:solidFill>
                <a:effectLst/>
                <a:latin typeface="+mn-lt"/>
                <a:ea typeface="+mn-ea"/>
                <a:cs typeface="+mn-cs"/>
              </a:rPr>
              <a:t>un </a:t>
            </a:r>
            <a:r>
              <a:rPr lang="en-GB" sz="1200" b="0" i="0" kern="1200" noProof="0" dirty="0">
                <a:solidFill>
                  <a:schemeClr val="tx1"/>
                </a:solidFill>
                <a:effectLst/>
                <a:latin typeface="+mn-lt"/>
                <a:ea typeface="+mn-ea"/>
                <a:cs typeface="+mn-cs"/>
              </a:rPr>
              <a:t>proceso participativo de retroalimentación que</a:t>
            </a:r>
            <a:r>
              <a:rPr lang="en-GB" dirty="0"/>
              <a:t>, </a:t>
            </a:r>
            <a:r>
              <a:rPr lang="en-GB" sz="1200" b="0" i="0" kern="1200" noProof="0" dirty="0">
                <a:solidFill>
                  <a:schemeClr val="tx1"/>
                </a:solidFill>
                <a:effectLst/>
                <a:latin typeface="+mn-lt"/>
                <a:ea typeface="+mn-ea"/>
                <a:cs typeface="+mn-cs"/>
              </a:rPr>
              <a:t>tras el acuerdo</a:t>
            </a:r>
            <a:r>
              <a:rPr lang="en-GB" dirty="0"/>
              <a:t>, dio </a:t>
            </a:r>
            <a:r>
              <a:rPr lang="en-GB" sz="1200" b="0" i="0" kern="1200" noProof="0" dirty="0">
                <a:solidFill>
                  <a:schemeClr val="tx1"/>
                </a:solidFill>
                <a:effectLst/>
                <a:latin typeface="+mn-lt"/>
                <a:ea typeface="+mn-ea"/>
                <a:cs typeface="+mn-cs"/>
              </a:rPr>
              <a:t>lugar a </a:t>
            </a:r>
            <a:r>
              <a:rPr lang="en-GB" dirty="0"/>
              <a:t>un </a:t>
            </a:r>
            <a:r>
              <a:rPr lang="en-GB" sz="1200" b="0" i="0" kern="1200" noProof="0" dirty="0">
                <a:solidFill>
                  <a:schemeClr val="tx1"/>
                </a:solidFill>
                <a:effectLst/>
                <a:latin typeface="+mn-lt"/>
                <a:ea typeface="+mn-ea"/>
                <a:cs typeface="+mn-cs"/>
              </a:rPr>
              <a:t>PND.</a:t>
            </a:r>
          </a:p>
          <a:p>
            <a:pPr>
              <a:defRPr/>
            </a:pPr>
            <a:r>
              <a:rPr lang="en-GB" sz="1200" b="0" i="0" kern="1200" noProof="0" dirty="0">
                <a:solidFill>
                  <a:schemeClr val="tx1"/>
                </a:solidFill>
                <a:effectLst/>
                <a:latin typeface="+mn-lt"/>
                <a:ea typeface="+mn-ea"/>
                <a:cs typeface="+mn-cs"/>
              </a:rPr>
              <a:t>El trabajo presentado por </a:t>
            </a:r>
            <a:r>
              <a:rPr lang="en-GB" noProof="0" dirty="0"/>
              <a:t>Godínez-Zamora </a:t>
            </a:r>
            <a:r>
              <a:rPr lang="en-GB" sz="1200" b="0" i="0" kern="1200" noProof="0" dirty="0">
                <a:solidFill>
                  <a:schemeClr val="tx1"/>
                </a:solidFill>
                <a:effectLst/>
                <a:latin typeface="+mn-lt"/>
                <a:ea typeface="+mn-ea"/>
                <a:cs typeface="+mn-cs"/>
              </a:rPr>
              <a:t>et al. </a:t>
            </a:r>
            <a:r>
              <a:rPr lang="en-GB" dirty="0"/>
              <a:t>introduce </a:t>
            </a:r>
            <a:r>
              <a:rPr lang="en-GB" sz="1200" b="0" i="0" kern="1200" noProof="0" dirty="0">
                <a:solidFill>
                  <a:schemeClr val="tx1"/>
                </a:solidFill>
                <a:effectLst/>
                <a:latin typeface="+mn-lt"/>
                <a:ea typeface="+mn-ea"/>
                <a:cs typeface="+mn-cs"/>
              </a:rPr>
              <a:t>un marco que puede </a:t>
            </a:r>
            <a:r>
              <a:rPr lang="en-GB" dirty="0"/>
              <a:t>guiar la </a:t>
            </a:r>
            <a:r>
              <a:rPr lang="en-GB" sz="1200" b="0" i="0" kern="1200" noProof="0" dirty="0">
                <a:solidFill>
                  <a:schemeClr val="tx1"/>
                </a:solidFill>
                <a:effectLst/>
                <a:latin typeface="+mn-lt"/>
                <a:ea typeface="+mn-ea"/>
                <a:cs typeface="+mn-cs"/>
              </a:rPr>
              <a:t>política energética nacional en </a:t>
            </a:r>
            <a:r>
              <a:rPr lang="en-GB" sz="1200" b="0" i="0" kern="1200" baseline="0" noProof="0" dirty="0">
                <a:solidFill>
                  <a:schemeClr val="tx1"/>
                </a:solidFill>
                <a:effectLst/>
                <a:latin typeface="+mn-lt"/>
                <a:ea typeface="+mn-ea"/>
                <a:cs typeface="+mn-cs"/>
              </a:rPr>
              <a:t>línea con los principios rectores de U4RIA. </a:t>
            </a:r>
            <a:r>
              <a:rPr lang="en-GB" dirty="0"/>
              <a:t>El </a:t>
            </a:r>
            <a:r>
              <a:rPr lang="en-GB" sz="1200" b="0" i="0" kern="1200" baseline="0" noProof="0" dirty="0">
                <a:solidFill>
                  <a:schemeClr val="tx1"/>
                </a:solidFill>
                <a:effectLst/>
                <a:latin typeface="+mn-lt"/>
                <a:ea typeface="+mn-ea"/>
                <a:cs typeface="+mn-cs"/>
              </a:rPr>
              <a:t>compromiso de las partes interesadas </a:t>
            </a:r>
            <a:r>
              <a:rPr lang="en-GB" dirty="0"/>
              <a:t>involucra a </a:t>
            </a:r>
            <a:r>
              <a:rPr lang="en-GB" sz="1200" b="0" i="0" kern="1200" baseline="0" noProof="0" dirty="0">
                <a:solidFill>
                  <a:schemeClr val="tx1"/>
                </a:solidFill>
                <a:effectLst/>
                <a:latin typeface="+mn-lt"/>
                <a:ea typeface="+mn-ea"/>
                <a:cs typeface="+mn-cs"/>
              </a:rPr>
              <a:t>la comunidad (ubuntu) y los datos y el código del modelo de OSeMOSYS se publican abiertamente en GitHub para su recuperación, reutilización y repetibilidad.</a:t>
            </a:r>
            <a:r>
              <a:rPr lang="en-GB" dirty="0"/>
              <a:t> Además, las descripciones de los datos y del modelo (metadatos) permiten la interoperabilidad, lo que hace que el trabajo sea auditable.</a:t>
            </a:r>
            <a:endParaRPr lang="en-GB" sz="1200" b="0" i="0" kern="1200" noProof="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baseline="0" dirty="0">
                <a:solidFill>
                  <a:srgbClr val="000000"/>
                </a:solidFill>
                <a:effectLst/>
                <a:latin typeface="Arial"/>
                <a:ea typeface="Arial"/>
                <a:cs typeface="Arial"/>
                <a:sym typeface="Arial"/>
              </a:rPr>
              <a:t>Los mensajes </a:t>
            </a:r>
            <a:r>
              <a:rPr lang="en-US" sz="1200" b="0" i="0" u="none" strike="noStrike" cap="none" dirty="0">
                <a:solidFill>
                  <a:srgbClr val="000000"/>
                </a:solidFill>
                <a:effectLst/>
                <a:latin typeface="Arial"/>
                <a:ea typeface="Arial"/>
                <a:cs typeface="Arial"/>
                <a:sym typeface="Arial"/>
              </a:rPr>
              <a:t>clave </a:t>
            </a:r>
            <a:r>
              <a:rPr lang="en-US" sz="1200" b="0" i="0" u="none" strike="noStrike" cap="none" baseline="0" dirty="0">
                <a:solidFill>
                  <a:srgbClr val="000000"/>
                </a:solidFill>
                <a:effectLst/>
                <a:latin typeface="Arial"/>
                <a:ea typeface="Arial"/>
                <a:cs typeface="Arial"/>
                <a:sym typeface="Arial"/>
              </a:rPr>
              <a:t>de esta miniconferencia son que </a:t>
            </a:r>
            <a:r>
              <a:rPr lang="en-US" sz="1200" b="0" i="0" u="none" strike="noStrike" cap="none" dirty="0">
                <a:solidFill>
                  <a:srgbClr val="000000"/>
                </a:solidFill>
                <a:effectLst/>
                <a:latin typeface="Arial"/>
                <a:ea typeface="Arial"/>
                <a:cs typeface="Arial"/>
                <a:sym typeface="Arial"/>
              </a:rPr>
              <a:t>el sistema energético tiene muchas interrelaciones y es importante para el bienestar</a:t>
            </a:r>
            <a:r>
              <a:rPr lang="en-US" dirty="0">
                <a:solidFill>
                  <a:srgbClr val="000000"/>
                </a:solidFill>
                <a:latin typeface="Arial"/>
                <a:ea typeface="Arial"/>
                <a:cs typeface="Arial"/>
                <a:sym typeface="Arial"/>
              </a:rPr>
              <a:t>, pero también es </a:t>
            </a:r>
            <a:r>
              <a:rPr lang="en-US" sz="1200" b="0" i="0" u="none" strike="noStrike" cap="none" dirty="0">
                <a:solidFill>
                  <a:srgbClr val="000000"/>
                </a:solidFill>
                <a:effectLst/>
                <a:latin typeface="Arial"/>
                <a:ea typeface="Arial"/>
                <a:cs typeface="Arial"/>
                <a:sym typeface="Arial"/>
              </a:rPr>
              <a:t>intensivo en capital.</a:t>
            </a:r>
          </a:p>
          <a:p>
            <a:pPr>
              <a:buClr>
                <a:schemeClr val="dk1"/>
              </a:buClr>
              <a:buSzPts val="1100"/>
              <a:defRPr/>
            </a:pPr>
            <a:r>
              <a:rPr lang="en-US" sz="1200" b="0" i="0" u="none" strike="noStrike" cap="none" dirty="0">
                <a:solidFill>
                  <a:srgbClr val="000000"/>
                </a:solidFill>
                <a:effectLst/>
                <a:latin typeface="Arial"/>
                <a:ea typeface="Arial"/>
                <a:cs typeface="Arial"/>
                <a:sym typeface="Arial"/>
              </a:rPr>
              <a:t>La elaboración de modelos </a:t>
            </a:r>
            <a:r>
              <a:rPr lang="en-US" dirty="0">
                <a:solidFill>
                  <a:srgbClr val="000000"/>
                </a:solidFill>
                <a:latin typeface="Arial"/>
                <a:ea typeface="Arial"/>
                <a:cs typeface="Arial"/>
                <a:sym typeface="Arial"/>
              </a:rPr>
              <a:t>energéticos </a:t>
            </a:r>
            <a:r>
              <a:rPr lang="en-US" sz="1200" b="0" i="0" u="none" strike="noStrike" cap="none" dirty="0">
                <a:solidFill>
                  <a:srgbClr val="000000"/>
                </a:solidFill>
                <a:effectLst/>
                <a:latin typeface="Arial"/>
                <a:ea typeface="Arial"/>
                <a:cs typeface="Arial"/>
                <a:sym typeface="Arial"/>
              </a:rPr>
              <a:t>para el apoyo a las políticas </a:t>
            </a:r>
            <a:r>
              <a:rPr lang="en-US" dirty="0">
                <a:solidFill>
                  <a:srgbClr val="000000"/>
                </a:solidFill>
                <a:latin typeface="Arial"/>
                <a:ea typeface="Arial"/>
                <a:cs typeface="Arial"/>
                <a:sym typeface="Arial"/>
              </a:rPr>
              <a:t>suele ser </a:t>
            </a:r>
            <a:r>
              <a:rPr lang="en-US" sz="1200" b="0" i="0" u="none" strike="noStrike" cap="none" dirty="0">
                <a:solidFill>
                  <a:srgbClr val="000000"/>
                </a:solidFill>
                <a:effectLst/>
                <a:latin typeface="Arial"/>
                <a:ea typeface="Arial"/>
                <a:cs typeface="Arial"/>
                <a:sym typeface="Arial"/>
              </a:rPr>
              <a:t>un proceso opaco y </a:t>
            </a:r>
            <a:r>
              <a:rPr lang="en-US" dirty="0">
                <a:solidFill>
                  <a:srgbClr val="000000"/>
                </a:solidFill>
                <a:latin typeface="Arial"/>
                <a:ea typeface="Arial"/>
                <a:cs typeface="Arial"/>
                <a:sym typeface="Arial"/>
              </a:rPr>
              <a:t>carece de </a:t>
            </a:r>
            <a:r>
              <a:rPr lang="en-US" sz="1200" b="0" i="0" u="none" strike="noStrike" cap="none" dirty="0">
                <a:solidFill>
                  <a:srgbClr val="000000"/>
                </a:solidFill>
                <a:effectLst/>
                <a:latin typeface="Arial"/>
                <a:ea typeface="Arial"/>
                <a:cs typeface="Arial"/>
                <a:sym typeface="Arial"/>
              </a:rPr>
              <a:t>participación comunitaria</a:t>
            </a:r>
            <a:r>
              <a:rPr lang="en-US" dirty="0">
                <a:solidFill>
                  <a:srgbClr val="000000"/>
                </a:solidFill>
                <a:latin typeface="Arial"/>
                <a:ea typeface="Arial"/>
                <a:cs typeface="Arial"/>
                <a:sym typeface="Arial"/>
              </a:rPr>
              <a:t>. </a:t>
            </a:r>
            <a:endParaRPr lang="en-US" sz="1200" b="0" i="0" u="none" strike="noStrike" cap="none" dirty="0">
              <a:solidFill>
                <a:srgbClr val="000000"/>
              </a:solidFill>
              <a:effectLst/>
              <a:latin typeface="Arial"/>
              <a:ea typeface="Arial"/>
              <a:cs typeface="Arial"/>
            </a:endParaRPr>
          </a:p>
          <a:p>
            <a:pPr>
              <a:buClr>
                <a:schemeClr val="dk1"/>
              </a:buClr>
              <a:buSzPts val="1100"/>
              <a:defRPr/>
            </a:pPr>
            <a:r>
              <a:rPr lang="en-US" sz="1200" b="0" i="0" u="none" strike="noStrike" cap="none" dirty="0">
                <a:solidFill>
                  <a:srgbClr val="000000"/>
                </a:solidFill>
                <a:effectLst/>
                <a:latin typeface="Arial"/>
                <a:ea typeface="Arial"/>
                <a:cs typeface="Arial"/>
                <a:sym typeface="Arial"/>
              </a:rPr>
              <a:t>Como </a:t>
            </a:r>
            <a:r>
              <a:rPr lang="en-US" sz="1200" b="0" i="0" u="none" strike="noStrike" cap="none" baseline="0" dirty="0">
                <a:solidFill>
                  <a:srgbClr val="000000"/>
                </a:solidFill>
                <a:effectLst/>
                <a:latin typeface="Arial"/>
                <a:ea typeface="Arial"/>
                <a:cs typeface="Arial"/>
                <a:sym typeface="Arial"/>
              </a:rPr>
              <a:t>se ha mencionado anteriormente</a:t>
            </a:r>
            <a:r>
              <a:rPr lang="en-US" dirty="0">
                <a:solidFill>
                  <a:srgbClr val="000000"/>
                </a:solidFill>
                <a:latin typeface="Arial"/>
                <a:ea typeface="Arial"/>
                <a:cs typeface="Arial"/>
                <a:sym typeface="Arial"/>
              </a:rPr>
              <a:t>, la </a:t>
            </a:r>
            <a:r>
              <a:rPr lang="en-US" sz="1200" b="0" i="0" u="none" strike="noStrike" cap="none" dirty="0">
                <a:solidFill>
                  <a:srgbClr val="000000"/>
                </a:solidFill>
                <a:effectLst/>
                <a:latin typeface="Arial"/>
                <a:ea typeface="Arial"/>
                <a:cs typeface="Arial"/>
                <a:sym typeface="Arial"/>
              </a:rPr>
              <a:t>política energética tiene un gran impacto </a:t>
            </a:r>
            <a:r>
              <a:rPr lang="en-US" dirty="0">
                <a:solidFill>
                  <a:srgbClr val="000000"/>
                </a:solidFill>
                <a:latin typeface="Arial"/>
                <a:ea typeface="Arial"/>
                <a:cs typeface="Arial"/>
                <a:sym typeface="Arial"/>
              </a:rPr>
              <a:t>en </a:t>
            </a:r>
            <a:r>
              <a:rPr lang="en-US" sz="1200" b="0" i="0" u="none" strike="noStrike" cap="none" dirty="0">
                <a:solidFill>
                  <a:srgbClr val="000000"/>
                </a:solidFill>
                <a:effectLst/>
                <a:latin typeface="Arial"/>
                <a:ea typeface="Arial"/>
                <a:cs typeface="Arial"/>
                <a:sym typeface="Arial"/>
              </a:rPr>
              <a:t>otros sectores y, por lo tanto, debe rendir cuentas.</a:t>
            </a:r>
            <a:endParaRPr lang="en-US" sz="1200" b="0" i="0" u="none" strike="noStrike" cap="none" dirty="0">
              <a:solidFill>
                <a:srgbClr val="000000"/>
              </a:solidFill>
              <a:effectLst/>
              <a:latin typeface="Arial"/>
              <a:ea typeface="Arial"/>
              <a:cs typeface="Arial"/>
            </a:endParaRPr>
          </a:p>
          <a:p>
            <a:pPr>
              <a:buClr>
                <a:schemeClr val="dk1"/>
              </a:buClr>
              <a:buSzPts val="1100"/>
              <a:defRPr/>
            </a:pPr>
            <a:r>
              <a:rPr lang="en-US" sz="1200" b="0" i="0" u="none" strike="noStrike" cap="none" dirty="0">
                <a:solidFill>
                  <a:srgbClr val="000000"/>
                </a:solidFill>
                <a:effectLst/>
                <a:latin typeface="Arial"/>
                <a:ea typeface="Arial"/>
                <a:cs typeface="Arial"/>
                <a:sym typeface="Arial"/>
              </a:rPr>
              <a:t>Los principios que rigen la </a:t>
            </a:r>
            <a:r>
              <a:rPr lang="en-US" sz="1200" b="0" i="0" u="none" strike="noStrike" cap="none" baseline="0" dirty="0">
                <a:solidFill>
                  <a:srgbClr val="000000"/>
                </a:solidFill>
                <a:effectLst/>
                <a:latin typeface="Arial"/>
                <a:ea typeface="Arial"/>
                <a:cs typeface="Arial"/>
                <a:sym typeface="Arial"/>
              </a:rPr>
              <a:t>modelización de la energía para el apoyo a las políticas </a:t>
            </a:r>
            <a:r>
              <a:rPr lang="en-US" dirty="0">
                <a:solidFill>
                  <a:srgbClr val="000000"/>
                </a:solidFill>
                <a:latin typeface="Arial"/>
                <a:ea typeface="Arial"/>
                <a:cs typeface="Arial"/>
                <a:sym typeface="Arial"/>
              </a:rPr>
              <a:t>son los siguientes Ubuntu</a:t>
            </a:r>
            <a:r>
              <a:rPr lang="en-US" sz="1200" b="0" i="0" u="none" strike="noStrike" cap="none" dirty="0">
                <a:solidFill>
                  <a:srgbClr val="000000"/>
                </a:solidFill>
                <a:effectLst/>
                <a:latin typeface="Arial"/>
                <a:ea typeface="Arial"/>
                <a:cs typeface="Arial"/>
                <a:sym typeface="Arial"/>
              </a:rPr>
              <a:t>, Recuperabilidad, Reutilización, Repetibilidad, Reconstrucción, Interoperabilidad y Auditabilidad.</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resultados de aprendizaje generales previstos para este curso son los siguientes: </a:t>
            </a:r>
          </a:p>
          <a:p>
            <a:r>
              <a:rPr lang="en-US" dirty="0">
                <a:cs typeface="Calibri"/>
              </a:rPr>
              <a:t>Serás capaz de:</a:t>
            </a:r>
          </a:p>
          <a:p>
            <a:r>
              <a:rPr lang="en-US" dirty="0"/>
              <a:t>Describir los conceptos básicos del modelado geoespacial con la Herramienta de Electrificación Espacial de Código Abierto (OnSSET).</a:t>
            </a:r>
            <a:endParaRPr lang="en-US" dirty="0">
              <a:cs typeface="Calibri"/>
            </a:endParaRPr>
          </a:p>
          <a:p>
            <a:r>
              <a:rPr lang="en-US" dirty="0"/>
              <a:t>Enumere los diferentes conjuntos de datos geoespaciales que se utilizan en la modelización geoespacial.</a:t>
            </a:r>
            <a:endParaRPr lang="en-US" dirty="0">
              <a:cs typeface="Calibri"/>
            </a:endParaRPr>
          </a:p>
          <a:p>
            <a:r>
              <a:rPr lang="en-US" dirty="0"/>
              <a:t>Describir los diferentes métodos del Sistema de Información Geográfica (SGI) que se utilizan para construir un modelo energético geoespacial.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También podrás:</a:t>
            </a:r>
            <a:endParaRPr lang="en-US" dirty="0"/>
          </a:p>
          <a:p>
            <a:r>
              <a:rPr lang="sv-SE" dirty="0"/>
              <a:t>Explicar la </a:t>
            </a:r>
            <a:r>
              <a:rPr lang="en-US" dirty="0"/>
              <a:t>sensibilidad de los diferentes datos de entrada en el modelo energético geoespacial.</a:t>
            </a:r>
            <a:endParaRPr lang="en-US" dirty="0">
              <a:cs typeface="Calibri"/>
            </a:endParaRPr>
          </a:p>
          <a:p>
            <a:r>
              <a:rPr lang="sv-SE" dirty="0"/>
              <a:t>Desarrolle </a:t>
            </a:r>
            <a:r>
              <a:rPr lang="en-US" dirty="0"/>
              <a:t>conjuntos de datos básicos del Sistema de Información Geográfica (SGI) y construya su propio modelo de electrificación de coste mínimo en OnSSET.</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baseline="0" dirty="0"/>
              <a:t>curso constará de 9 conferencias:</a:t>
            </a:r>
          </a:p>
          <a:p>
            <a:r>
              <a:rPr lang="en-US" dirty="0"/>
              <a:t>Clase 1. Introducción al curso</a:t>
            </a:r>
            <a:endParaRPr lang="en-US" dirty="0">
              <a:cs typeface="Calibri"/>
            </a:endParaRPr>
          </a:p>
          <a:p>
            <a:r>
              <a:rPr lang="en-US" dirty="0"/>
              <a:t>Conferencia 2. Los ODS y el acceso a la energía </a:t>
            </a:r>
            <a:endParaRPr lang="en-US" dirty="0">
              <a:cs typeface="Calibri"/>
            </a:endParaRPr>
          </a:p>
          <a:p>
            <a:r>
              <a:rPr lang="en-US" dirty="0"/>
              <a:t>Clase 3. Introducción a OnSSET</a:t>
            </a:r>
            <a:endParaRPr lang="en-US" dirty="0">
              <a:cs typeface="Calibri"/>
            </a:endParaRPr>
          </a:p>
          <a:p>
            <a:r>
              <a:rPr lang="en-US" dirty="0"/>
              <a:t>Clase 4. Conceptos clave del G I S</a:t>
            </a:r>
            <a:endParaRPr lang="en-US" dirty="0">
              <a:cs typeface="Calibri"/>
            </a:endParaRPr>
          </a:p>
          <a:p>
            <a:r>
              <a:rPr lang="en-US" dirty="0"/>
              <a:t>Conferencia 5. Construcción de escenarios GEP</a:t>
            </a:r>
            <a:endParaRPr lang="en-US" dirty="0">
              <a:cs typeface="Calibri"/>
            </a:endParaRPr>
          </a:p>
          <a:p>
            <a:r>
              <a:rPr lang="en-US" dirty="0"/>
              <a:t>Clase 6. Generador de escenarios GEP</a:t>
            </a:r>
            <a:endParaRPr lang="en-US" dirty="0">
              <a:cs typeface="Calibri"/>
            </a:endParaRPr>
          </a:p>
          <a:p>
            <a:r>
              <a:rPr lang="en-US" dirty="0"/>
              <a:t>Clase 7. Modelización energética, desarrollo de escenarios y análisis de sensibilidad</a:t>
            </a:r>
            <a:endParaRPr lang="en-US" dirty="0">
              <a:cs typeface="Calibri"/>
            </a:endParaRPr>
          </a:p>
          <a:p>
            <a:r>
              <a:rPr lang="en-US" dirty="0"/>
              <a:t>Clase 8. Teoría avanzada de la herramienta OnSSET</a:t>
            </a:r>
            <a:endParaRPr lang="en-US" dirty="0">
              <a:cs typeface="Calibri"/>
            </a:endParaRPr>
          </a:p>
          <a:p>
            <a:r>
              <a:rPr lang="en-US" dirty="0"/>
              <a:t>Clase 9. </a:t>
            </a:r>
            <a:r>
              <a:rPr lang="en-US" sz="1200" dirty="0">
                <a:latin typeface="Open Sans"/>
              </a:rPr>
              <a:t>Teoría avanzada de la herramienta OnSSET II y comunicación de los resultados del modelo de electrificación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Esta conferencia tiene cuatro resultados de aprendizaje previstos. Después de esta conferencia usted podrá:</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cs typeface="Calibri"/>
            </a:endParaRPr>
          </a:p>
          <a:p>
            <a:pPr rtl="0" fontAlgn="base"/>
            <a:r>
              <a:rPr lang="en-GB" dirty="0"/>
              <a:t>Entender </a:t>
            </a:r>
            <a:r>
              <a:rPr lang="en-GB" sz="1200" b="0" i="0" u="none" strike="noStrike" kern="1200" dirty="0">
                <a:solidFill>
                  <a:schemeClr val="tx1"/>
                </a:solidFill>
                <a:effectLst/>
                <a:latin typeface="+mn-lt"/>
                <a:ea typeface="+mn-ea"/>
                <a:cs typeface="+mn-cs"/>
              </a:rPr>
              <a:t>por qué es importante la modelización geoespacial de la energía.</a:t>
            </a:r>
            <a:r>
              <a:rPr lang="en-GB" sz="1200" b="0" i="0" kern="1200" dirty="0">
                <a:solidFill>
                  <a:schemeClr val="tx1"/>
                </a:solidFill>
                <a:effectLst/>
                <a:latin typeface="+mn-lt"/>
                <a:ea typeface="+mn-ea"/>
                <a:cs typeface="+mn-cs"/>
              </a:rPr>
              <a:t> </a:t>
            </a:r>
            <a:endParaRPr lang="en-GB" sz="1200" b="0" i="0" kern="1200" dirty="0">
              <a:solidFill>
                <a:schemeClr val="tx1"/>
              </a:solidFill>
              <a:effectLst/>
              <a:latin typeface="+mn-lt"/>
              <a:cs typeface="Calibri"/>
            </a:endParaRPr>
          </a:p>
          <a:p>
            <a:pPr fontAlgn="base"/>
            <a:r>
              <a:rPr lang="en-GB" dirty="0"/>
              <a:t>Ser capaz de explicar </a:t>
            </a:r>
            <a:r>
              <a:rPr lang="en-GB" sz="1200" b="0" i="0" u="none" strike="noStrike" kern="1200" dirty="0">
                <a:solidFill>
                  <a:schemeClr val="tx1"/>
                </a:solidFill>
                <a:effectLst/>
                <a:latin typeface="+mn-lt"/>
                <a:ea typeface="+mn-ea"/>
                <a:cs typeface="+mn-cs"/>
              </a:rPr>
              <a:t>las interrelaciones entre el </a:t>
            </a:r>
            <a:r>
              <a:rPr lang="en-GB" dirty="0"/>
              <a:t>Objetivo de Desarrollo Sostenible </a:t>
            </a:r>
            <a:r>
              <a:rPr lang="en-GB" sz="1200" b="0" i="0" u="none" strike="noStrike" kern="1200" dirty="0">
                <a:solidFill>
                  <a:schemeClr val="tx1"/>
                </a:solidFill>
                <a:effectLst/>
                <a:latin typeface="+mn-lt"/>
                <a:ea typeface="+mn-ea"/>
                <a:cs typeface="+mn-cs"/>
              </a:rPr>
              <a:t>7 y los demás </a:t>
            </a:r>
            <a:r>
              <a:rPr lang="en-GB" sz="1200" b="0" i="0" kern="1200" dirty="0">
                <a:solidFill>
                  <a:schemeClr val="tx1"/>
                </a:solidFill>
                <a:effectLst/>
                <a:latin typeface="+mn-lt"/>
                <a:ea typeface="+mn-ea"/>
                <a:cs typeface="+mn-cs"/>
              </a:rPr>
              <a:t>Objetivos de </a:t>
            </a:r>
            <a:r>
              <a:rPr lang="en-GB" dirty="0"/>
              <a:t>Desarrollo Sostenible</a:t>
            </a:r>
            <a:endParaRPr lang="en-GB" sz="1200" b="0" i="0" kern="1200" dirty="0">
              <a:solidFill>
                <a:schemeClr val="tx1"/>
              </a:solidFill>
              <a:effectLst/>
              <a:latin typeface="+mn-lt"/>
              <a:cs typeface="Calibri" panose="020F0502020204030204"/>
            </a:endParaRPr>
          </a:p>
          <a:p>
            <a:pPr fontAlgn="base"/>
            <a:r>
              <a:rPr lang="en-GB" dirty="0"/>
              <a:t>Describir los </a:t>
            </a:r>
            <a:r>
              <a:rPr lang="en-GB" sz="1200" b="0" i="0" u="none" strike="noStrike" kern="1200" dirty="0">
                <a:solidFill>
                  <a:schemeClr val="tx1"/>
                </a:solidFill>
                <a:effectLst/>
                <a:latin typeface="+mn-lt"/>
                <a:ea typeface="+mn-ea"/>
                <a:cs typeface="+mn-cs"/>
              </a:rPr>
              <a:t>principios básicos relacionados con U4RIA</a:t>
            </a:r>
            <a:endParaRPr lang="en-US" sz="1200" b="0" i="0" kern="1200" dirty="0">
              <a:solidFill>
                <a:schemeClr val="tx1"/>
              </a:solidFill>
              <a:effectLst/>
              <a:latin typeface="+mn-lt"/>
              <a:cs typeface="Calibri"/>
            </a:endParaRPr>
          </a:p>
          <a:p>
            <a:pPr fontAlgn="base"/>
            <a:r>
              <a:rPr lang="en-GB" dirty="0"/>
              <a:t>Conocer </a:t>
            </a:r>
            <a:r>
              <a:rPr lang="en-GB" sz="1200" b="0" i="0" u="none" strike="noStrike" kern="1200" dirty="0">
                <a:solidFill>
                  <a:schemeClr val="tx1"/>
                </a:solidFill>
                <a:effectLst/>
                <a:latin typeface="+mn-lt"/>
                <a:ea typeface="+mn-ea"/>
                <a:cs typeface="+mn-cs"/>
              </a:rPr>
              <a:t>el </a:t>
            </a:r>
            <a:r>
              <a:rPr lang="en-GB" dirty="0"/>
              <a:t>esquema del curso</a:t>
            </a:r>
            <a:endParaRPr lang="en-GB" sz="1200" b="0" i="0" kern="1200" dirty="0">
              <a:solidFill>
                <a:schemeClr val="tx1"/>
              </a:solidFill>
              <a:effectLst/>
              <a:latin typeface="+mn-lt"/>
              <a:cs typeface="Calibri"/>
            </a:endParaRPr>
          </a:p>
          <a:p>
            <a:pPr rtl="0" fontAlgn="base"/>
            <a:endParaRPr lang="en-US" sz="1200" b="0" i="0" kern="1200" dirty="0">
              <a:solidFill>
                <a:schemeClr val="tx1"/>
              </a:solidFill>
              <a:effectLst/>
              <a:latin typeface="+mn-lt"/>
              <a:cs typeface="Calibri"/>
            </a:endParaRPr>
          </a:p>
          <a:p>
            <a:pPr rtl="0" fontAlgn="base"/>
            <a:r>
              <a:rPr lang="en-US" sz="1200" b="0" i="0" u="none" strike="noStrike" kern="1200" dirty="0">
                <a:solidFill>
                  <a:schemeClr val="tx1"/>
                </a:solidFill>
                <a:effectLst/>
                <a:latin typeface="+mn-lt"/>
                <a:ea typeface="+mn-ea"/>
                <a:cs typeface="+mn-cs"/>
              </a:rPr>
              <a:t>Estos resultados del aprendizaje serán importantes para comprender el contexto del curso.</a:t>
            </a:r>
            <a:endParaRPr lang="en-US" sz="1200" b="0" i="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1596461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Además de las 9 conferencias, también habrá 7 </a:t>
            </a:r>
            <a:r>
              <a:rPr lang="en-US" baseline="0" dirty="0"/>
              <a:t>ejercicios prácticos que le guiarán </a:t>
            </a:r>
            <a:r>
              <a:rPr lang="en-US" dirty="0"/>
              <a:t>en la construcción de </a:t>
            </a:r>
            <a:r>
              <a:rPr lang="en-US" baseline="0" dirty="0"/>
              <a:t>su propio modelo</a:t>
            </a:r>
            <a:r>
              <a:rPr lang="en-US" dirty="0"/>
              <a:t>.</a:t>
            </a:r>
            <a:endParaRPr lang="en-US" baseline="0" dirty="0"/>
          </a:p>
          <a:p>
            <a:r>
              <a:rPr lang="en-US" baseline="0" dirty="0"/>
              <a:t>Los tres primeros son para construir una comprensión básica y desarrollar </a:t>
            </a:r>
            <a:r>
              <a:rPr lang="en-US" dirty="0"/>
              <a:t>sus </a:t>
            </a:r>
            <a:r>
              <a:rPr lang="en-US" baseline="0" dirty="0"/>
              <a:t>habilidades </a:t>
            </a:r>
            <a:r>
              <a:rPr lang="en-US" dirty="0"/>
              <a:t>G I S</a:t>
            </a:r>
            <a:r>
              <a:rPr lang="en-US" baseline="0" dirty="0"/>
              <a:t>:</a:t>
            </a:r>
            <a:endParaRPr lang="en-US" baseline="0" dirty="0">
              <a:cs typeface="Calibri"/>
            </a:endParaRPr>
          </a:p>
          <a:p>
            <a:r>
              <a:rPr lang="en-GB" dirty="0"/>
              <a:t>1. Explorador GEP</a:t>
            </a:r>
            <a:endParaRPr lang="en-GB" dirty="0">
              <a:cs typeface="Calibri"/>
            </a:endParaRPr>
          </a:p>
          <a:p>
            <a:r>
              <a:rPr lang="en-GB" dirty="0"/>
              <a:t>2. </a:t>
            </a:r>
            <a:r>
              <a:rPr lang="en-US" dirty="0"/>
              <a:t>Trabajar con datos vectoriales</a:t>
            </a:r>
            <a:endParaRPr lang="en-US" dirty="0">
              <a:cs typeface="Calibri"/>
            </a:endParaRPr>
          </a:p>
          <a:p>
            <a:r>
              <a:rPr lang="en-GB" dirty="0"/>
              <a:t>3. </a:t>
            </a:r>
            <a:r>
              <a:rPr lang="en-US" dirty="0"/>
              <a:t>Trabajar con datos Raster</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la segunda parte nos centraremos en la </a:t>
            </a:r>
            <a:r>
              <a:rPr lang="en-US" baseline="0" dirty="0"/>
              <a:t>construcción del modelo en OnSSET:</a:t>
            </a:r>
          </a:p>
          <a:p>
            <a:r>
              <a:rPr lang="en-GB" dirty="0"/>
              <a:t>4. </a:t>
            </a:r>
            <a:r>
              <a:rPr lang="en-US" dirty="0"/>
              <a:t>Recogida de datos y desarrollo de bases de datos para G I S</a:t>
            </a:r>
            <a:endParaRPr lang="en-US" dirty="0">
              <a:cs typeface="Calibri"/>
            </a:endParaRPr>
          </a:p>
          <a:p>
            <a:r>
              <a:rPr lang="en-GB" dirty="0"/>
              <a:t>5. </a:t>
            </a:r>
            <a:r>
              <a:rPr lang="en-US" dirty="0"/>
              <a:t>Extracción de datos a CSV</a:t>
            </a:r>
            <a:endParaRPr lang="en-US" dirty="0">
              <a:cs typeface="Calibri"/>
            </a:endParaRPr>
          </a:p>
          <a:p>
            <a:r>
              <a:rPr lang="en-GB" dirty="0"/>
              <a:t>6. </a:t>
            </a:r>
            <a:r>
              <a:rPr lang="en-US" dirty="0"/>
              <a:t>Cómo realizar un análisis de electrificación con el generador de escenarios GEP</a:t>
            </a:r>
            <a:endParaRPr lang="en-GB"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modelización de la energía o del sistema energético es el proceso de análisis matemático de un sistema energético mediante programas informáticos para fundamentar el desarrollo de la política energética. Se utilizan para, de forma exhaustiva, transparente y basada en pruebas, encontrar soluciones de compromiso y hacer frente a futuras incertidumbres, como </a:t>
            </a:r>
            <a:r>
              <a:rPr lang="en-US" baseline="0" dirty="0"/>
              <a:t>los </a:t>
            </a:r>
            <a:r>
              <a:rPr lang="en-US" dirty="0"/>
              <a:t>precios y la disponibilidad de recursos primarios, el desarrollo tecnológico, los compromisos de los gobiernos </a:t>
            </a:r>
            <a:r>
              <a:rPr lang="en-US" baseline="0" dirty="0"/>
              <a:t>y el </a:t>
            </a:r>
            <a:r>
              <a:rPr lang="en-US" dirty="0"/>
              <a:t>crecimiento de la demanda. </a:t>
            </a:r>
          </a:p>
          <a:p>
            <a:r>
              <a:rPr lang="en-US" dirty="0"/>
              <a:t>El sector energético es un </a:t>
            </a:r>
            <a:r>
              <a:rPr lang="en-US" baseline="0" dirty="0"/>
              <a:t>sector muy intensivo en capital. La </a:t>
            </a:r>
            <a:r>
              <a:rPr lang="en-US" dirty="0"/>
              <a:t>OCDE </a:t>
            </a:r>
            <a:r>
              <a:rPr lang="en-US" baseline="0" dirty="0"/>
              <a:t>ha descubierto que las inversiones en infraestructuras, que incluyen la electricidad, el transporte, las telecomunicaciones y el agua, suponen </a:t>
            </a:r>
            <a:r>
              <a:rPr lang="en-US" dirty="0"/>
              <a:t>un 2,5% del PIB mundial. </a:t>
            </a:r>
            <a:r>
              <a:rPr lang="en-US" baseline="0" dirty="0"/>
              <a:t>Si incluimos la generación de electricidad y otras infraestructuras energéticas relacionadas, como el petróleo, el gas y el carbón, </a:t>
            </a:r>
            <a:r>
              <a:rPr lang="en-US" dirty="0"/>
              <a:t>la cifra ascendería al 3,5% del PIB mundial.</a:t>
            </a:r>
            <a:endParaRPr lang="en-US" dirty="0">
              <a:cs typeface="Calibri"/>
            </a:endParaRPr>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baseline="0"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Históricamente, la planificación energética se ha centrado en los grandes sistemas </a:t>
            </a:r>
            <a:r>
              <a:rPr lang="en-GB" baseline="0" dirty="0"/>
              <a:t>energéticos </a:t>
            </a:r>
            <a:r>
              <a:rPr lang="en-GB" dirty="0"/>
              <a:t>basados en la red, </a:t>
            </a:r>
            <a:r>
              <a:rPr lang="en-GB" baseline="0" dirty="0"/>
              <a:t>modelando grandes centrales eléctricas. Sin embargo, en el mundo hay todavía </a:t>
            </a:r>
            <a:r>
              <a:rPr lang="en-GB" dirty="0"/>
              <a:t>789 </a:t>
            </a:r>
            <a:r>
              <a:rPr lang="en-GB" baseline="0" dirty="0"/>
              <a:t>millones de personas sin acceso a la electricidad</a:t>
            </a:r>
            <a:r>
              <a:rPr lang="en-GB" dirty="0"/>
              <a:t>, de las cuales la </a:t>
            </a:r>
            <a:r>
              <a:rPr lang="en-GB" baseline="0" dirty="0"/>
              <a:t>mayoría vive en el África subsahariana rural. El World </a:t>
            </a:r>
            <a:r>
              <a:rPr lang="en-GB" dirty="0"/>
              <a:t>Energy Outlook (</a:t>
            </a:r>
            <a:r>
              <a:rPr lang="en-GB" baseline="0" dirty="0"/>
              <a:t>WEO) espera que una gran mayoría de estos hogares se conecten a soluciones fuera de la red. Las tecnologías sin conexión a la red son</a:t>
            </a:r>
            <a:r>
              <a:rPr lang="en-GB" dirty="0"/>
              <a:t>, por ejemplo, los </a:t>
            </a:r>
            <a:r>
              <a:rPr lang="en-GB" baseline="0" dirty="0"/>
              <a:t>sistemas solares domésticos, los generadores diésel o las minirredes de energía </a:t>
            </a:r>
            <a:r>
              <a:rPr lang="en-GB" dirty="0"/>
              <a:t>eólica</a:t>
            </a:r>
            <a:r>
              <a:rPr lang="en-GB" baseline="0" dirty="0"/>
              <a:t>, hidroeléctrica y solar fotovoltaica</a:t>
            </a:r>
            <a:r>
              <a:rPr lang="en-GB" dirty="0"/>
              <a:t>.</a:t>
            </a:r>
            <a:endParaRPr lang="en-GB" baseline="0" dirty="0">
              <a:cs typeface="Calibri"/>
            </a:endParaRPr>
          </a:p>
          <a:p>
            <a:endParaRPr lang="en-GB" baseline="0" dirty="0">
              <a:cs typeface="Calibri"/>
            </a:endParaRPr>
          </a:p>
          <a:p>
            <a:pPr>
              <a:defRPr/>
            </a:pPr>
            <a:r>
              <a:rPr lang="en-GB" dirty="0"/>
              <a:t>En la imagen </a:t>
            </a:r>
            <a:r>
              <a:rPr lang="en-GB" baseline="0" dirty="0"/>
              <a:t>se pueden ver diferentes soluciones tecnológicas </a:t>
            </a:r>
            <a:r>
              <a:rPr lang="en-GB" dirty="0"/>
              <a:t>de bajo coste</a:t>
            </a:r>
            <a:r>
              <a:rPr lang="en-GB" baseline="0" dirty="0"/>
              <a:t>. En la parte </a:t>
            </a:r>
            <a:r>
              <a:rPr lang="en-GB" dirty="0"/>
              <a:t>izquierda se </a:t>
            </a:r>
            <a:r>
              <a:rPr lang="en-GB" baseline="0" dirty="0"/>
              <a:t>puede ver que </a:t>
            </a:r>
            <a:r>
              <a:rPr lang="en-GB" dirty="0"/>
              <a:t>para las </a:t>
            </a:r>
            <a:r>
              <a:rPr lang="en-GB" baseline="0" dirty="0"/>
              <a:t>grandes ciudades con </a:t>
            </a:r>
            <a:r>
              <a:rPr lang="en-GB" dirty="0"/>
              <a:t>una </a:t>
            </a:r>
            <a:r>
              <a:rPr lang="en-GB" baseline="0" dirty="0"/>
              <a:t>alta densidad de población, la ampliación de la red nacional es </a:t>
            </a:r>
            <a:r>
              <a:rPr lang="en-GB" dirty="0"/>
              <a:t>la </a:t>
            </a:r>
            <a:r>
              <a:rPr lang="en-GB" baseline="0" dirty="0"/>
              <a:t>opción menos costosa. Al alejarse de las ciudades</a:t>
            </a:r>
            <a:r>
              <a:rPr lang="en-GB" dirty="0"/>
              <a:t>, </a:t>
            </a:r>
            <a:r>
              <a:rPr lang="en-GB" baseline="0" dirty="0"/>
              <a:t>otras opciones tecnológicas se convierten en las </a:t>
            </a:r>
            <a:r>
              <a:rPr lang="en-GB" dirty="0"/>
              <a:t>menos costosas</a:t>
            </a:r>
            <a:r>
              <a:rPr lang="en-GB" baseline="0" dirty="0"/>
              <a:t>. La </a:t>
            </a:r>
            <a:r>
              <a:rPr lang="en-GB" dirty="0"/>
              <a:t>Iniciativa Energética de la UE REN21 lo describe como </a:t>
            </a:r>
            <a:r>
              <a:rPr lang="en-GB" baseline="0" dirty="0"/>
              <a:t>el </a:t>
            </a:r>
            <a:r>
              <a:rPr lang="en-GB" dirty="0"/>
              <a:t>"espacio de las minirredes", en el que </a:t>
            </a:r>
            <a:r>
              <a:rPr lang="en-GB" baseline="0" dirty="0"/>
              <a:t>encontramos </a:t>
            </a:r>
            <a:r>
              <a:rPr lang="en-GB" dirty="0"/>
              <a:t>económicamente </a:t>
            </a:r>
            <a:r>
              <a:rPr lang="en-GB" baseline="0" dirty="0"/>
              <a:t>que el </a:t>
            </a:r>
            <a:r>
              <a:rPr lang="en-GB" dirty="0"/>
              <a:t>espacio de las minirredes es el menos costoso en comparación con la ampliación de la red y los sistemas autónomos. Por supuesto, el coste de las tecnologías se ve influido en distinto grado por diversas condiciones locales, que </a:t>
            </a:r>
            <a:r>
              <a:rPr lang="en-GB" baseline="0" dirty="0"/>
              <a:t>trataremos más en este curso</a:t>
            </a:r>
            <a:r>
              <a:rPr lang="en-GB" dirty="0"/>
              <a:t>, </a:t>
            </a:r>
            <a:r>
              <a:rPr lang="en-GB" baseline="0" dirty="0"/>
              <a:t>como </a:t>
            </a:r>
            <a:r>
              <a:rPr lang="en-GB" dirty="0"/>
              <a:t>el tamaño de la comunidad o los </a:t>
            </a:r>
            <a:r>
              <a:rPr lang="en-GB" baseline="0" dirty="0"/>
              <a:t>recursos energéticos </a:t>
            </a:r>
            <a:r>
              <a:rPr lang="en-GB" dirty="0"/>
              <a:t>disponibles.</a:t>
            </a:r>
            <a:endParaRPr lang="en-GB" dirty="0">
              <a:cs typeface="Calibri"/>
            </a:endParaRPr>
          </a:p>
          <a:p>
            <a:endParaRPr lang="en-GB" dirty="0">
              <a:cs typeface="Calibri"/>
            </a:endParaRPr>
          </a:p>
          <a:p>
            <a:r>
              <a:rPr lang="en-GB" dirty="0"/>
              <a:t>Por lo tanto, la planificación del acceso a la energía y el desarrollo de infraestructuras no puede abordarse sin tener en cuenta la naturaleza espacial y la dinámica de la ubicación de los asentamientos y la producción económica. Los requisitos de datos aumentan drásticamente para los análisis energéticos espaciales en comparación con los análisis energéticos tradicionales. Al mismo tiempo, </a:t>
            </a:r>
            <a:r>
              <a:rPr lang="en-GB" baseline="0" dirty="0"/>
              <a:t>la </a:t>
            </a:r>
            <a:r>
              <a:rPr lang="en-GB" dirty="0"/>
              <a:t>disponibilidad de datos espaciales es cada vez más escasa. El análisis geoespacial se está convirtiendo cada vez más en la metodología elegida y también está cada vez más disponible con datos abiertos, de los </a:t>
            </a:r>
            <a:r>
              <a:rPr lang="en-GB" baseline="0" dirty="0"/>
              <a:t>que también hablaremos con más detalle en este curso.</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varios aspectos que afectan al coste de las tecnologías de generación de electricidad en la red o fuera de ella y que varían según el país o la región. </a:t>
            </a:r>
          </a:p>
          <a:p>
            <a:pPr marL="0" lvl="0" indent="0" algn="l" rtl="0">
              <a:spcBef>
                <a:spcPts val="0"/>
              </a:spcBef>
              <a:spcAft>
                <a:spcPts val="0"/>
              </a:spcAft>
              <a:buNone/>
            </a:pPr>
            <a:endParaRPr lang="en-US" dirty="0"/>
          </a:p>
          <a:p>
            <a:r>
              <a:rPr lang="en-US" dirty="0"/>
              <a:t>La dimensión espacial de la modelización geoespacial de la energía se refiere a cómo se distribuyen espacialmente las diferentes cosas en un país o región. Consideremos un pueblo que actualmente no tiene acceso a la electricidad. Si queremos saber qué tipo de tecnología puede suministrar electricidad al menor coste, hay una serie de aspectos espaciales diferentes que debemos comprender. En primer lugar, necesitamos conocer algunos datos sobre el pueblo. ¿Cuántas personas viven allí? ¿Qué superficie tiene el pueblo? Esto afectará a la distancia entre los hogares, lo que afecta a la red de distribución y a la longitud de las líneas que habría que construir para conectar todos esos hogares. Si nos planteamos ampliar la red de distribución hasta este asentamiento, necesitamos saber a qué distancia se encuentra la red actual. Por supuesto, costará más si tenemos que construir una línea de media tensión de 10 km para conectar un pueblo que si está a sólo 5 km. Del mismo modo, el terreno varía y afecta a la planificación energética.</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Teniendo en cuenta la información espacial y la información sobre los costes de las distintas tecnologías, podemos calcular qué tipos de tecnología son la opción menos costosa para este pueblo concreto. Y esto variará en toda la región. Los diferentes pueblos tienen diferentes potenciales de recursos, tamaños de población, demandas y diferentes distancias a la infraestructura de red actual que afectan al coste de las tecnologías de generación de electricidad dentro o fuera de la red. </a:t>
            </a:r>
            <a:r>
              <a:rPr lang="en-US" baseline="0" dirty="0"/>
              <a:t>En este curso aprenderemos más sobre la herramienta de electrificación espacial de código abierto llamada OnSSET y la Plataforma de Electrificación Global (GEP</a:t>
            </a:r>
            <a:r>
              <a:rPr lang="en-US" dirty="0"/>
              <a:t>), </a:t>
            </a:r>
            <a:r>
              <a:rPr lang="en-US" baseline="0" dirty="0"/>
              <a:t>que es una herramienta de modelización de electrificación geoespacial de código abierto.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Resumiendo: en este curso aprenderás </a:t>
            </a:r>
            <a:r>
              <a:rPr lang="en-US" baseline="0" dirty="0"/>
              <a:t>diferentes aspectos de la modelización energética geoespacial</a:t>
            </a:r>
            <a:r>
              <a:rPr lang="en-US" dirty="0"/>
              <a:t>. </a:t>
            </a:r>
            <a:endParaRPr lang="en-US" baseline="0" dirty="0"/>
          </a:p>
          <a:p>
            <a:endParaRPr lang="en-US" baseline="0" dirty="0"/>
          </a:p>
          <a:p>
            <a:r>
              <a:rPr lang="en-US" baseline="0" dirty="0"/>
              <a:t>Como hemos descrito </a:t>
            </a:r>
            <a:r>
              <a:rPr lang="en-US" dirty="0"/>
              <a:t>anteriormente, </a:t>
            </a:r>
            <a:r>
              <a:rPr lang="en-US" baseline="0" dirty="0"/>
              <a:t>las infraestructuras energéticas son intensivas en capital</a:t>
            </a:r>
            <a:r>
              <a:rPr lang="en-US" dirty="0"/>
              <a:t>. Por lo tanto, la </a:t>
            </a:r>
            <a:r>
              <a:rPr lang="en-US" baseline="0" dirty="0"/>
              <a:t>planificación de diferentes escenarios </a:t>
            </a:r>
            <a:r>
              <a:rPr lang="en-US" dirty="0"/>
              <a:t>que tengan en </a:t>
            </a:r>
            <a:r>
              <a:rPr lang="en-US" baseline="0" dirty="0"/>
              <a:t>cuenta aspectos como la disponibilidad de </a:t>
            </a:r>
            <a:r>
              <a:rPr lang="en-US" dirty="0"/>
              <a:t>recursos primarios, la evolución de la tecnología y el </a:t>
            </a:r>
            <a:r>
              <a:rPr lang="en-US" baseline="0" dirty="0"/>
              <a:t>crecimiento de </a:t>
            </a:r>
            <a:r>
              <a:rPr lang="en-US" dirty="0"/>
              <a:t>la demanda es un </a:t>
            </a:r>
            <a:r>
              <a:rPr lang="en-US" baseline="0" dirty="0"/>
              <a:t>instrumento importante para fundamentar el desarrollo de políticas.</a:t>
            </a:r>
            <a:endParaRPr lang="en-US" baseline="0" dirty="0">
              <a:cs typeface="Calibri"/>
            </a:endParaRPr>
          </a:p>
          <a:p>
            <a:r>
              <a:rPr lang="en-US" baseline="0" dirty="0"/>
              <a:t>Hay muchos estudios que indican que las soluciones sin conexión a la red serán importantes cuando se trate de </a:t>
            </a:r>
            <a:r>
              <a:rPr lang="en-US" dirty="0"/>
              <a:t>electrificar a </a:t>
            </a:r>
            <a:r>
              <a:rPr lang="en-US" baseline="0" dirty="0"/>
              <a:t>gran parte de la población no electrificada</a:t>
            </a:r>
            <a:r>
              <a:rPr lang="en-US" dirty="0"/>
              <a:t>. </a:t>
            </a:r>
            <a:endParaRPr lang="en-US" baseline="0" dirty="0">
              <a:cs typeface="Calibri"/>
            </a:endParaRPr>
          </a:p>
          <a:p>
            <a:r>
              <a:rPr lang="en-US" baseline="0" dirty="0"/>
              <a:t>La planificación del acceso a la energía debe tener en cuenta la dimensión espacial para tener en cuenta las condiciones locales.</a:t>
            </a:r>
            <a:endParaRPr lang="en-US" baseline="0" dirty="0">
              <a:cs typeface="Calibri"/>
            </a:endParaRPr>
          </a:p>
          <a:p>
            <a:endParaRPr lang="en-US" baseline="0" dirty="0"/>
          </a:p>
          <a:p>
            <a:r>
              <a:rPr lang="en-US" dirty="0"/>
              <a:t>Esperamos </a:t>
            </a:r>
            <a:r>
              <a:rPr lang="en-US" baseline="0" dirty="0"/>
              <a:t>que </a:t>
            </a:r>
            <a:r>
              <a:rPr lang="en-US" dirty="0"/>
              <a:t>esta </a:t>
            </a:r>
            <a:r>
              <a:rPr lang="en-US" baseline="0" dirty="0"/>
              <a:t>breve introducción a este curso haya despertado su interés por aprender más sobre la modelización geoespacial de la energía en la Herramienta de Electrificación Espacial de Código Abierto y la Plataforma de </a:t>
            </a:r>
            <a:r>
              <a:rPr lang="en-US" dirty="0"/>
              <a:t>Electrificación </a:t>
            </a:r>
            <a:r>
              <a:rPr lang="en-US" baseline="0" dirty="0"/>
              <a:t>Global.</a:t>
            </a:r>
            <a:endParaRPr lang="en-US" baseline="0"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4720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Como </a:t>
            </a:r>
            <a:r>
              <a:rPr lang="en-US" baseline="0" dirty="0"/>
              <a:t>ya comentamos en la última miniconferencia</a:t>
            </a:r>
            <a:r>
              <a:rPr lang="en-US" dirty="0"/>
              <a:t>, cerca de </a:t>
            </a:r>
            <a:r>
              <a:rPr lang="en-US" baseline="0" dirty="0"/>
              <a:t>800 millones de personas no tienen acceso a la electricidad en la actualidad. La mayoría de ellas viven en el África subsahariana y en zonas rurales.</a:t>
            </a:r>
          </a:p>
          <a:p>
            <a:r>
              <a:rPr lang="en-US" sz="1200" b="0" i="0" kern="1200" dirty="0">
                <a:solidFill>
                  <a:schemeClr val="tx1"/>
                </a:solidFill>
                <a:effectLst/>
                <a:latin typeface="+mn-lt"/>
                <a:ea typeface="+mn-ea"/>
                <a:cs typeface="+mn-cs"/>
              </a:rPr>
              <a:t>Si nos fijamos en los países menos desarrollados, el acceso a la electricidad tiende a ser mucho mayor en las zonas urbanas que en las rurales. Se estima que en 2016, en promedio, el 75% de la población urbana tenía acceso a la electricidad, en comparación con solo el 31% de las poblaciones rurales. El acceso a la electricidad se está expandiendo solo un poco más rápido en las zonas rurales. La mayoría de la población (68%) vive en las zonas rurales en el país menos desarrollado</a:t>
            </a:r>
            <a:r>
              <a:rPr lang="en-US" dirty="0"/>
              <a:t>, lo </a:t>
            </a:r>
            <a:r>
              <a:rPr lang="en-US" sz="1200" b="0" i="0" kern="1200" dirty="0">
                <a:solidFill>
                  <a:schemeClr val="tx1"/>
                </a:solidFill>
                <a:effectLst/>
                <a:latin typeface="+mn-lt"/>
                <a:ea typeface="+mn-ea"/>
                <a:cs typeface="+mn-cs"/>
              </a:rPr>
              <a:t>que deja una fuerte brecha de electrificación </a:t>
            </a:r>
            <a:r>
              <a:rPr lang="en-US" dirty="0"/>
              <a:t>entre las zonas urbanas y rurales</a:t>
            </a:r>
            <a:r>
              <a:rPr lang="en-US" sz="1200" b="0" i="0" kern="1200" dirty="0">
                <a:solidFill>
                  <a:schemeClr val="tx1"/>
                </a:solidFill>
                <a:effectLst/>
                <a:latin typeface="+mn-lt"/>
                <a:ea typeface="+mn-ea"/>
                <a:cs typeface="+mn-cs"/>
              </a:rPr>
              <a:t>. Para cerrar esta brecha energética </a:t>
            </a:r>
            <a:r>
              <a:rPr lang="en-US" dirty="0"/>
              <a:t>es </a:t>
            </a:r>
            <a:r>
              <a:rPr lang="en-US" sz="1200" b="0" i="0" kern="1200" baseline="0" dirty="0">
                <a:solidFill>
                  <a:schemeClr val="tx1"/>
                </a:solidFill>
                <a:effectLst/>
                <a:latin typeface="+mn-lt"/>
                <a:ea typeface="+mn-ea"/>
                <a:cs typeface="+mn-cs"/>
              </a:rPr>
              <a:t>necesario </a:t>
            </a:r>
            <a:r>
              <a:rPr lang="en-US" sz="1200" b="0" i="0" kern="1200" dirty="0">
                <a:solidFill>
                  <a:schemeClr val="tx1"/>
                </a:solidFill>
                <a:effectLst/>
                <a:latin typeface="+mn-lt"/>
                <a:ea typeface="+mn-ea"/>
                <a:cs typeface="+mn-cs"/>
              </a:rPr>
              <a:t>invertir en </a:t>
            </a:r>
            <a:r>
              <a:rPr lang="en-US" sz="1200" b="0" i="0" kern="1200" baseline="0" dirty="0">
                <a:solidFill>
                  <a:schemeClr val="tx1"/>
                </a:solidFill>
                <a:effectLst/>
                <a:latin typeface="+mn-lt"/>
                <a:ea typeface="+mn-ea"/>
                <a:cs typeface="+mn-cs"/>
              </a:rPr>
              <a:t>la infraestructura. Si se observa la diferencia entre África y Asia</a:t>
            </a:r>
            <a:r>
              <a:rPr lang="en-US" dirty="0"/>
              <a:t>, la brecha entre la </a:t>
            </a:r>
            <a:r>
              <a:rPr lang="en-US" sz="1200" b="0" i="0" kern="1200" baseline="0" dirty="0">
                <a:solidFill>
                  <a:schemeClr val="tx1"/>
                </a:solidFill>
                <a:effectLst/>
                <a:latin typeface="+mn-lt"/>
                <a:ea typeface="+mn-ea"/>
                <a:cs typeface="+mn-cs"/>
              </a:rPr>
              <a:t>población rural y la urbana es mayor en África</a:t>
            </a:r>
            <a:r>
              <a:rPr lang="en-US" dirty="0"/>
              <a:t>, </a:t>
            </a:r>
            <a:r>
              <a:rPr lang="en-US" sz="1200" b="0" i="0" kern="1200" baseline="0" dirty="0">
                <a:solidFill>
                  <a:schemeClr val="tx1"/>
                </a:solidFill>
                <a:effectLst/>
                <a:latin typeface="+mn-lt"/>
                <a:ea typeface="+mn-ea"/>
                <a:cs typeface="+mn-cs"/>
              </a:rPr>
              <a:t>donde sólo el 14,4% tiene acceso a la electricidad en las zonas rurales, frente al 64% en Asia-Pacífico.</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En 2015, la Asamblea General de las Naciones Unidas lanzó la Agenda 2030 para el Desarrollo Sostenible, que incluye 17 objetivos de desarrollo sostenible para las personas, el planeta y la prosperidad.  A lo largo de este curso, nos centraremos en el ODS 7: "Garantizar el acceso a una energía asequible, fiable, sostenible y moderna para todos en 2030".</a:t>
            </a:r>
          </a:p>
          <a:p>
            <a:endParaRPr lang="en-US" dirty="0"/>
          </a:p>
          <a:p>
            <a:r>
              <a:rPr lang="en-US" dirty="0"/>
              <a:t>Un </a:t>
            </a:r>
            <a:r>
              <a:rPr lang="en-US" baseline="0" dirty="0"/>
              <a:t>estudio realizado por Fuso Nerini et al</a:t>
            </a:r>
            <a:r>
              <a:rPr lang="en-US" dirty="0"/>
              <a:t>. </a:t>
            </a:r>
            <a:r>
              <a:rPr lang="en-US" baseline="0" dirty="0"/>
              <a:t>en 2018 analizó las </a:t>
            </a:r>
            <a:r>
              <a:rPr lang="en-GB" sz="1200" b="0" i="0" u="none" strike="noStrike" kern="1200" baseline="0" dirty="0">
                <a:solidFill>
                  <a:schemeClr val="tx1"/>
                </a:solidFill>
                <a:latin typeface="+mn-lt"/>
                <a:ea typeface="+mn-ea"/>
                <a:cs typeface="+mn-cs"/>
              </a:rPr>
              <a:t>sinergias y compensaciones entre </a:t>
            </a:r>
            <a:r>
              <a:rPr lang="en-US" dirty="0"/>
              <a:t>el ODS7 </a:t>
            </a:r>
            <a:r>
              <a:rPr lang="en-US" baseline="0" dirty="0"/>
              <a:t>y los otros 16 </a:t>
            </a:r>
            <a:r>
              <a:rPr lang="en-US" dirty="0"/>
              <a:t>Objetivos de Desarrollo Sostenible</a:t>
            </a:r>
            <a:r>
              <a:rPr lang="en-US" baseline="0" dirty="0"/>
              <a:t>. El estudio definió una amplia definición del sistema energético para incluir todos los componentes de los sistemas antropogénicos y medioambientales</a:t>
            </a:r>
            <a:r>
              <a:rPr lang="en-US" dirty="0"/>
              <a:t>. Esto </a:t>
            </a:r>
            <a:r>
              <a:rPr lang="en-US" baseline="0" dirty="0"/>
              <a:t>incluye la producción, la conversión, el suministro y el uso de la energía. En total, hay 169 </a:t>
            </a:r>
            <a:r>
              <a:rPr lang="en-US" dirty="0"/>
              <a:t>metas que </a:t>
            </a:r>
            <a:r>
              <a:rPr lang="en-US" baseline="0" dirty="0"/>
              <a:t>apoyan estos 17 objetivos y </a:t>
            </a:r>
            <a:r>
              <a:rPr lang="en-US" sz="1200" b="0" i="0" u="none" strike="noStrike" kern="1200" baseline="0" dirty="0">
                <a:solidFill>
                  <a:schemeClr val="tx1"/>
                </a:solidFill>
                <a:latin typeface="+mn-lt"/>
                <a:ea typeface="+mn-ea"/>
                <a:cs typeface="+mn-cs"/>
              </a:rPr>
              <a:t>el estudio descubrió que </a:t>
            </a:r>
            <a:r>
              <a:rPr lang="en-US" dirty="0"/>
              <a:t>para 113 </a:t>
            </a:r>
            <a:r>
              <a:rPr lang="en-US" sz="1200" b="0" i="0" u="none" strike="noStrike" kern="1200" baseline="0" dirty="0">
                <a:solidFill>
                  <a:schemeClr val="tx1"/>
                </a:solidFill>
                <a:latin typeface="+mn-lt"/>
                <a:ea typeface="+mn-ea"/>
                <a:cs typeface="+mn-cs"/>
              </a:rPr>
              <a:t>metas, </a:t>
            </a:r>
            <a:r>
              <a:rPr lang="en-US" dirty="0"/>
              <a:t>aproximadamente el 65%, </a:t>
            </a:r>
            <a:r>
              <a:rPr lang="en-US" sz="1200" b="0" i="0" u="none" strike="noStrike" kern="1200" baseline="0" dirty="0">
                <a:solidFill>
                  <a:schemeClr val="tx1"/>
                </a:solidFill>
                <a:latin typeface="+mn-lt"/>
                <a:ea typeface="+mn-ea"/>
                <a:cs typeface="+mn-cs"/>
              </a:rPr>
              <a:t>se requieren acciones </a:t>
            </a:r>
            <a:r>
              <a:rPr lang="en-GB" sz="1200" b="0" i="0" u="none" strike="noStrike" kern="1200" baseline="0" dirty="0">
                <a:solidFill>
                  <a:schemeClr val="tx1"/>
                </a:solidFill>
                <a:latin typeface="+mn-lt"/>
                <a:ea typeface="+mn-ea"/>
                <a:cs typeface="+mn-cs"/>
              </a:rPr>
              <a:t>relacionadas con los sistemas energéticos. Como el estudio adopta esta amplia definición de energía, y la energía está presente en todas partes, las implicaciones </a:t>
            </a:r>
            <a:r>
              <a:rPr lang="en-GB" dirty="0"/>
              <a:t>para </a:t>
            </a:r>
            <a:r>
              <a:rPr lang="en-GB" sz="1200" b="0" i="0" u="none" strike="noStrike" kern="1200" baseline="0" dirty="0">
                <a:solidFill>
                  <a:schemeClr val="tx1"/>
                </a:solidFill>
                <a:latin typeface="+mn-lt"/>
                <a:ea typeface="+mn-ea"/>
                <a:cs typeface="+mn-cs"/>
              </a:rPr>
              <a:t>los demás objetivos son </a:t>
            </a:r>
            <a:r>
              <a:rPr lang="en-GB" dirty="0"/>
              <a:t>significativas</a:t>
            </a:r>
            <a:r>
              <a:rPr lang="en-GB" sz="1200" b="0" i="0" u="none" strike="noStrike" kern="1200" baseline="0" dirty="0">
                <a:solidFill>
                  <a:schemeClr val="tx1"/>
                </a:solidFill>
                <a:latin typeface="+mn-lt"/>
                <a:ea typeface="+mn-ea"/>
                <a:cs typeface="+mn-cs"/>
              </a:rPr>
              <a:t>. Esto significa que se </a:t>
            </a:r>
            <a:r>
              <a:rPr lang="en-US" sz="1200" b="0" i="0" u="none" strike="noStrike" kern="1200" baseline="0" dirty="0">
                <a:solidFill>
                  <a:schemeClr val="tx1"/>
                </a:solidFill>
                <a:latin typeface="+mn-lt"/>
                <a:ea typeface="+mn-ea"/>
                <a:cs typeface="+mn-cs"/>
              </a:rPr>
              <a:t>necesitan cambios sustanciales en los sistemas energéticos mundiales para alcanzar los ODS.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El sistema energético mundial es el principal productor </a:t>
            </a:r>
            <a:r>
              <a:rPr lang="en-US" dirty="0"/>
              <a:t>de gases de efecto invernadero </a:t>
            </a:r>
            <a:r>
              <a:rPr lang="en-US" sz="1200" b="0" i="0" u="none" strike="noStrike" kern="1200" baseline="0" dirty="0">
                <a:solidFill>
                  <a:schemeClr val="tx1"/>
                </a:solidFill>
                <a:latin typeface="+mn-lt"/>
                <a:ea typeface="+mn-ea"/>
                <a:cs typeface="+mn-cs"/>
              </a:rPr>
              <a:t>y representa </a:t>
            </a:r>
            <a:r>
              <a:rPr lang="en-US" dirty="0"/>
              <a:t>aproximadamente </a:t>
            </a:r>
            <a:r>
              <a:rPr lang="en-US" sz="1200" b="0" i="0" u="none" strike="noStrike" kern="1200" baseline="0" dirty="0">
                <a:solidFill>
                  <a:schemeClr val="tx1"/>
                </a:solidFill>
                <a:latin typeface="+mn-lt"/>
                <a:ea typeface="+mn-ea"/>
                <a:cs typeface="+mn-cs"/>
              </a:rPr>
              <a:t>el 60% del total de las emisiones antropogénicas. Está </a:t>
            </a:r>
            <a:r>
              <a:rPr lang="en-US" dirty="0"/>
              <a:t>claro </a:t>
            </a:r>
            <a:r>
              <a:rPr lang="en-US" sz="1200" b="0" i="0" u="none" strike="noStrike" kern="1200" baseline="0" dirty="0">
                <a:solidFill>
                  <a:schemeClr val="tx1"/>
                </a:solidFill>
                <a:latin typeface="+mn-lt"/>
                <a:ea typeface="+mn-ea"/>
                <a:cs typeface="+mn-cs"/>
              </a:rPr>
              <a:t>que el sistema energético desempeña un papel fundamental en el ODS 13, </a:t>
            </a:r>
            <a:r>
              <a:rPr lang="en-US" dirty="0"/>
              <a:t>Acción por </a:t>
            </a:r>
            <a:r>
              <a:rPr lang="en-US" sz="1200" b="0" i="0" u="none" strike="noStrike" kern="1200" baseline="0" dirty="0">
                <a:solidFill>
                  <a:schemeClr val="tx1"/>
                </a:solidFill>
                <a:latin typeface="+mn-lt"/>
                <a:ea typeface="+mn-ea"/>
                <a:cs typeface="+mn-cs"/>
              </a:rPr>
              <a:t>el Clima, </a:t>
            </a:r>
            <a:r>
              <a:rPr lang="en-US" dirty="0"/>
              <a:t>y también está </a:t>
            </a:r>
            <a:r>
              <a:rPr lang="en-US" sz="1200" b="0" i="0" u="none" strike="noStrike" kern="1200" baseline="0" dirty="0">
                <a:solidFill>
                  <a:schemeClr val="tx1"/>
                </a:solidFill>
                <a:latin typeface="+mn-lt"/>
                <a:ea typeface="+mn-ea"/>
                <a:cs typeface="+mn-cs"/>
              </a:rPr>
              <a:t>relacionado con el objetivo de invertir en </a:t>
            </a:r>
            <a:r>
              <a:rPr lang="en-US" dirty="0"/>
              <a:t>sistemas </a:t>
            </a:r>
            <a:r>
              <a:rPr lang="en-US" sz="1200" b="0" i="0" u="none" strike="noStrike" kern="1200" baseline="0" dirty="0">
                <a:solidFill>
                  <a:schemeClr val="tx1"/>
                </a:solidFill>
                <a:latin typeface="+mn-lt"/>
                <a:ea typeface="+mn-ea"/>
                <a:cs typeface="+mn-cs"/>
              </a:rPr>
              <a:t>energéticos con bajas emisiones de carbono. Sin embargo</a:t>
            </a:r>
            <a:r>
              <a:rPr lang="en-US" dirty="0"/>
              <a:t>, </a:t>
            </a:r>
            <a:r>
              <a:rPr lang="en-US" sz="1200" b="0" i="0" u="none" strike="noStrike" kern="1200" baseline="0" dirty="0">
                <a:solidFill>
                  <a:schemeClr val="tx1"/>
                </a:solidFill>
                <a:latin typeface="+mn-lt"/>
                <a:ea typeface="+mn-ea"/>
                <a:cs typeface="+mn-cs"/>
              </a:rPr>
              <a:t>el sistema energético también debe ser fiable para permitir la adaptación al cambio climático y la resiliencia</a:t>
            </a:r>
            <a:r>
              <a:rPr lang="sv-SE" dirty="0"/>
              <a:t>. </a:t>
            </a:r>
            <a:endParaRPr lang="sv-SE" sz="1200" b="0" i="0" u="none" strike="noStrike" kern="1200" baseline="0" dirty="0">
              <a:solidFill>
                <a:schemeClr val="tx1"/>
              </a:solidFill>
              <a:latin typeface="+mn-lt"/>
              <a:ea typeface="+mn-ea"/>
              <a:cs typeface="+mn-cs"/>
            </a:endParaRPr>
          </a:p>
          <a:p>
            <a:r>
              <a:rPr lang="en-US" dirty="0"/>
              <a:t>En cuanto a </a:t>
            </a:r>
            <a:r>
              <a:rPr lang="en-US" baseline="0" dirty="0"/>
              <a:t>la igualdad de </a:t>
            </a:r>
            <a:r>
              <a:rPr lang="en-US" dirty="0"/>
              <a:t>género </a:t>
            </a:r>
            <a:r>
              <a:rPr lang="en-US" baseline="0" dirty="0"/>
              <a:t>(ODS 5), el tiempo que se dedica a la recogida de leña para cocinar y alumbrarse corre a cargo principalmente de las mujeres y las niñas del hogar en los países de ingresos bajos y medios. Esto </a:t>
            </a:r>
            <a:r>
              <a:rPr lang="en-US" dirty="0"/>
              <a:t>supone </a:t>
            </a:r>
            <a:r>
              <a:rPr lang="en-US" baseline="0" dirty="0"/>
              <a:t>un riesgo para la seguridad </a:t>
            </a:r>
            <a:r>
              <a:rPr lang="en-US" dirty="0"/>
              <a:t>al tener que desplazarse para recoger la leña. También existe un riesgo para la salud derivado de la </a:t>
            </a:r>
            <a:r>
              <a:rPr lang="en-US" baseline="0" dirty="0"/>
              <a:t>preparación de la comida en el interior si hay poca ventilación. Esto conduce a la contaminación del aire en el hogar (</a:t>
            </a:r>
            <a:r>
              <a:rPr lang="en-US" dirty="0"/>
              <a:t>H A P</a:t>
            </a:r>
            <a:r>
              <a:rPr lang="en-US" baseline="0" dirty="0"/>
              <a:t>), que es una emergencia sanitaria mundial, ya que puede provocar</a:t>
            </a:r>
            <a:r>
              <a:rPr lang="en-US" dirty="0"/>
              <a:t>, por ejemplo, </a:t>
            </a:r>
            <a:r>
              <a:rPr lang="en-US" baseline="0" dirty="0"/>
              <a:t>enfermedades respiratorias, accidentes cerebrovasculares o cardiopatías isquémicas. Además</a:t>
            </a:r>
            <a:r>
              <a:rPr lang="en-US" dirty="0"/>
              <a:t>, </a:t>
            </a:r>
            <a:r>
              <a:rPr lang="en-US" baseline="0" dirty="0"/>
              <a:t>el tiempo que se dedica a la recogida de leña limita considerablemente </a:t>
            </a:r>
            <a:r>
              <a:rPr lang="en-US" dirty="0"/>
              <a:t>el tiempo disponible para la educación, el descanso y las actividades que </a:t>
            </a:r>
            <a:r>
              <a:rPr lang="en-US" baseline="0" dirty="0"/>
              <a:t>generan </a:t>
            </a:r>
            <a:r>
              <a:rPr lang="en-US" dirty="0"/>
              <a:t>ingresos.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41560-017-0036-5"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apps.who.int/iris/bitstream/handle/10665/204717/9789241565233_eng.pdf;jsessionid=C8138DD2A37C77B0AEE56743FC13608E?sequence=1" TargetMode="External"/><Relationship Id="rId5" Type="http://schemas.openxmlformats.org/officeDocument/2006/relationships/hyperlink" Target="https://www.un.org/ldcportal/energy-access-and-main-challenges-in-the-ldcs/" TargetMode="External"/><Relationship Id="rId4" Type="http://schemas.openxmlformats.org/officeDocument/2006/relationships/hyperlink" Target="https://openknowledge.worldbank.org/handle/10986/33822"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3.jpe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hyperlink" Target="https://creativecommons.org/licenses/by-nc-nd/4.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1016/j.esr.2020.100573"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38/s41560-017-0036-5"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doi.org/10.1016/j.esr.2017.12.002" TargetMode="External"/><Relationship Id="rId5" Type="http://schemas.openxmlformats.org/officeDocument/2006/relationships/hyperlink" Target="https://doi.org/10.21203/rs.3.rs-311311/v1" TargetMode="External"/><Relationship Id="rId4" Type="http://schemas.openxmlformats.org/officeDocument/2006/relationships/hyperlink" Target="https://doi.org/10.1016/j.esr.2020.10057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826"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usaid.gov/energy/mini-grids/economics/cost-effectiveness"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doi.org/10.5281/zenodo.4574031"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ren21.net/wp-content/uploads/2019/06/MinigridPolicyToolkit_Sep2014_EN.pdf" TargetMode="External"/><Relationship Id="rId7" Type="http://schemas.openxmlformats.org/officeDocument/2006/relationships/hyperlink" Target="https://doi.org/10.1596/1813-9450-7414"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hyperlink" Target="https://doi.org/10.1088/1748-9326/aa7b29" TargetMode="External"/><Relationship Id="rId5" Type="http://schemas.openxmlformats.org/officeDocument/2006/relationships/hyperlink" Target="https://doi.org/10.1787/caf32f3b-en" TargetMode="External"/><Relationship Id="rId4" Type="http://schemas.openxmlformats.org/officeDocument/2006/relationships/hyperlink" Target="https://doi.org/10.1007/BF03399363"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ourworldindata.org/energy-acces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slideLayout" Target="../slideLayouts/slideLayout2.xml"/><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audio" Target="../media/media8.mp3"/><Relationship Id="rId16" Type="http://schemas.openxmlformats.org/officeDocument/2006/relationships/image" Target="../media/image21.jpeg"/><Relationship Id="rId20" Type="http://schemas.openxmlformats.org/officeDocument/2006/relationships/image" Target="../media/image25.jpeg"/><Relationship Id="rId1" Type="http://schemas.microsoft.com/office/2007/relationships/media" Target="../media/media8.mp3"/><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png"/><Relationship Id="rId5" Type="http://schemas.openxmlformats.org/officeDocument/2006/relationships/image" Target="../media/image4.jpeg"/><Relationship Id="rId15" Type="http://schemas.openxmlformats.org/officeDocument/2006/relationships/image" Target="../media/image20.jpeg"/><Relationship Id="rId23" Type="http://schemas.openxmlformats.org/officeDocument/2006/relationships/hyperlink" Target="https://www.un.org/sustainabledevelopment/news/communications-material/" TargetMode="External"/><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notesSlide" Target="../notesSlides/notesSlide8.xml"/><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alendar&#10;&#10;Description automatically generated">
            <a:extLst>
              <a:ext uri="{FF2B5EF4-FFF2-40B4-BE49-F238E27FC236}">
                <a16:creationId xmlns:a16="http://schemas.microsoft.com/office/drawing/2014/main" id="{79DE5A30-9999-8E49-B40D-6D281B91847C}"/>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830542"/>
            <a:ext cx="5663705" cy="400110"/>
          </a:xfrm>
          <a:prstGeom prst="rect">
            <a:avLst/>
          </a:prstGeom>
          <a:noFill/>
        </p:spPr>
        <p:txBody>
          <a:bodyPr wrap="square" lIns="91440" tIns="45720" rIns="91440" bIns="45720" rtlCol="0" anchor="b">
            <a:spAutoFit/>
          </a:bodyPr>
          <a:lstStyle/>
          <a:p>
            <a:r>
              <a:rPr lang="en-ZA" sz="2000" b="1" dirty="0">
                <a:latin typeface="Arial" panose="020B0604020202020204" pitchFamily="34" charset="0"/>
                <a:ea typeface="Open Sans ExtraBold" panose="020B0606030504020204" pitchFamily="34" charset="0"/>
                <a:cs typeface="Arial" panose="020B0604020202020204" pitchFamily="34" charset="0"/>
              </a:rPr>
              <a:t>OnSSET/Plataforma Global de Electrificación</a:t>
            </a:r>
            <a:endParaRPr lang="en-US" sz="2000"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28630" y="4215886"/>
            <a:ext cx="8522945" cy="2123658"/>
          </a:xfrm>
          <a:prstGeom prst="rect">
            <a:avLst/>
          </a:prstGeom>
          <a:noFill/>
        </p:spPr>
        <p:txBody>
          <a:bodyPr wrap="square" lIns="91440" tIns="45720" rIns="91440" bIns="45720" rtlCol="0" anchor="b">
            <a:spAutoFit/>
          </a:bodyPr>
          <a:lstStyle/>
          <a:p>
            <a:r>
              <a:rPr lang="en-ZA" sz="44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LECTURA 1 </a:t>
            </a:r>
          </a:p>
          <a:p>
            <a:r>
              <a:rPr lang="en-ZA" sz="4400" b="1" dirty="0">
                <a:latin typeface="Arial" panose="020B0604020202020204" pitchFamily="34" charset="0"/>
                <a:ea typeface="Open Sans ExtraBold" panose="020B0606030504020204" pitchFamily="34" charset="0"/>
                <a:cs typeface="Arial" panose="020B0604020202020204" pitchFamily="34" charset="0"/>
              </a:rPr>
              <a:t>INTRODUCCIÓN </a:t>
            </a:r>
            <a:br>
              <a:rPr lang="en-ZA" sz="4400" b="1" dirty="0">
                <a:latin typeface="Arial" panose="020B0604020202020204" pitchFamily="34" charset="0"/>
                <a:ea typeface="Open Sans ExtraBold" panose="020B0606030504020204" pitchFamily="34" charset="0"/>
                <a:cs typeface="Arial" panose="020B0604020202020204" pitchFamily="34" charset="0"/>
              </a:rPr>
            </a:br>
            <a:r>
              <a:rPr lang="en-ZA" sz="4400" b="1" dirty="0">
                <a:latin typeface="Arial" panose="020B0604020202020204" pitchFamily="34" charset="0"/>
                <a:ea typeface="Open Sans ExtraBold" panose="020B0606030504020204" pitchFamily="34" charset="0"/>
                <a:cs typeface="Arial" panose="020B0604020202020204" pitchFamily="34" charset="0"/>
              </a:rPr>
              <a:t>AL CURSO</a:t>
            </a:r>
            <a:endParaRPr lang="en-US" sz="4400"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6E17454E-BAE4-4AC9-9FEB-3679B2D0B1F0}"/>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E70B1AD9-B13F-6B4F-A445-C464CF0558F2}"/>
              </a:ext>
            </a:extLst>
          </p:cNvPr>
          <p:cNvSpPr/>
          <p:nvPr/>
        </p:nvSpPr>
        <p:spPr>
          <a:xfrm>
            <a:off x="6895996" y="528410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 1.mp3" descr="Track1_Lecture1_Slide 1.mp3">
            <a:hlinkClick r:id="" action="ppaction://media"/>
            <a:extLst>
              <a:ext uri="{FF2B5EF4-FFF2-40B4-BE49-F238E27FC236}">
                <a16:creationId xmlns:a16="http://schemas.microsoft.com/office/drawing/2014/main" id="{7A65C880-24A1-8448-8A96-A033BCA51F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5996" y="534457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 medio ambiente y los </a:t>
            </a:r>
            <a:r>
              <a:rPr lang="en-ZA" b="1" dirty="0">
                <a:latin typeface="Open Sans"/>
                <a:ea typeface="Open Sans" panose="020B0606030504020204" pitchFamily="34" charset="0"/>
                <a:cs typeface="Open Sans" panose="020B0606030504020204" pitchFamily="34" charset="0"/>
              </a:rPr>
              <a:t>recursos naturales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68881" y="-249077"/>
            <a:ext cx="74176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1.2 ODS7 y Agenda 2030  </a:t>
            </a:r>
          </a:p>
        </p:txBody>
      </p:sp>
      <p:pic>
        <p:nvPicPr>
          <p:cNvPr id="7"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03915" y="2157597"/>
            <a:ext cx="5338089" cy="3553033"/>
          </a:xfr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609" y="1388437"/>
            <a:ext cx="2881462" cy="4322193"/>
          </a:xfrm>
          <a:prstGeom prst="rect">
            <a:avLst/>
          </a:prstGeom>
        </p:spPr>
      </p:pic>
      <p:sp>
        <p:nvSpPr>
          <p:cNvPr id="2" name="Rectangle 1"/>
          <p:cNvSpPr/>
          <p:nvPr/>
        </p:nvSpPr>
        <p:spPr>
          <a:xfrm>
            <a:off x="9205368" y="6082107"/>
            <a:ext cx="2546595" cy="307777"/>
          </a:xfrm>
          <a:prstGeom prst="rect">
            <a:avLst/>
          </a:prstGeom>
        </p:spPr>
        <p:txBody>
          <a:bodyPr wrap="none" lIns="91440" tIns="45720" rIns="91440" bIns="45720" anchor="ctr">
            <a:spAutoFit/>
          </a:bodyPr>
          <a:lstStyle/>
          <a:p>
            <a:r>
              <a:rPr lang="en-GB" sz="1400" i="1" dirty="0">
                <a:latin typeface="Open Sans"/>
                <a:cs typeface="Calibri"/>
              </a:rPr>
              <a:t>OMS, 2016; Fuso-Nerini, 2018</a:t>
            </a:r>
          </a:p>
        </p:txBody>
      </p:sp>
      <p:sp>
        <p:nvSpPr>
          <p:cNvPr id="10" name="Oval 9">
            <a:extLst>
              <a:ext uri="{FF2B5EF4-FFF2-40B4-BE49-F238E27FC236}">
                <a16:creationId xmlns:a16="http://schemas.microsoft.com/office/drawing/2014/main" id="{BCBD6770-EE93-1148-ABA6-48C45D626F6E}"/>
              </a:ext>
            </a:extLst>
          </p:cNvPr>
          <p:cNvSpPr/>
          <p:nvPr/>
        </p:nvSpPr>
        <p:spPr>
          <a:xfrm>
            <a:off x="10000900" y="203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0.mp3" descr="Track1_Lecture1_Slide10.mp3">
            <a:hlinkClick r:id="" action="ppaction://media"/>
            <a:extLst>
              <a:ext uri="{FF2B5EF4-FFF2-40B4-BE49-F238E27FC236}">
                <a16:creationId xmlns:a16="http://schemas.microsoft.com/office/drawing/2014/main" id="{539CD62F-B855-E144-967C-4FC632D540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72265" y="275319"/>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La energía desempeña un papel fundamental para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garantizar</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el bienestar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52322" y="-154583"/>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1.2 ODS7 y Agenda 2030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006" y="3152797"/>
            <a:ext cx="4279042" cy="2958337"/>
          </a:xfrm>
          <a:prstGeom prst="rect">
            <a:avLst/>
          </a:prstGeom>
        </p:spPr>
      </p:pic>
      <p:sp>
        <p:nvSpPr>
          <p:cNvPr id="10" name="Rectangle 9"/>
          <p:cNvSpPr/>
          <p:nvPr/>
        </p:nvSpPr>
        <p:spPr>
          <a:xfrm>
            <a:off x="8427535" y="5940075"/>
            <a:ext cx="2751459" cy="307777"/>
          </a:xfrm>
          <a:prstGeom prst="rect">
            <a:avLst/>
          </a:prstGeom>
        </p:spPr>
        <p:txBody>
          <a:bodyPr wrap="none" lIns="91440" tIns="45720" rIns="91440" bIns="45720" anchor="t">
            <a:spAutoFit/>
          </a:bodyPr>
          <a:lstStyle/>
          <a:p>
            <a:r>
              <a:rPr lang="en-US" sz="1400" i="1" dirty="0">
                <a:latin typeface="Open Sans"/>
              </a:rPr>
              <a:t>Fuso Nerini et al, 2018; UNDESA, 2014</a:t>
            </a:r>
            <a:endParaRPr lang="en-GB" sz="1400" i="1" dirty="0">
              <a:latin typeface="Open San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3754" y="1782905"/>
            <a:ext cx="5844799" cy="3896533"/>
          </a:xfrm>
          <a:prstGeom prst="rect">
            <a:avLst/>
          </a:prstGeom>
        </p:spPr>
      </p:pic>
      <p:sp>
        <p:nvSpPr>
          <p:cNvPr id="11" name="Oval 10">
            <a:extLst>
              <a:ext uri="{FF2B5EF4-FFF2-40B4-BE49-F238E27FC236}">
                <a16:creationId xmlns:a16="http://schemas.microsoft.com/office/drawing/2014/main" id="{DECE78BF-8CBA-8B40-8F02-7A4713A0E0A5}"/>
              </a:ext>
            </a:extLst>
          </p:cNvPr>
          <p:cNvSpPr/>
          <p:nvPr/>
        </p:nvSpPr>
        <p:spPr>
          <a:xfrm>
            <a:off x="10081819" y="20813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1.mp3" descr="Track1_Lecture1_Slide11.mp3">
            <a:hlinkClick r:id="" action="ppaction://media"/>
            <a:extLst>
              <a:ext uri="{FF2B5EF4-FFF2-40B4-BE49-F238E27FC236}">
                <a16:creationId xmlns:a16="http://schemas.microsoft.com/office/drawing/2014/main" id="{9E100D85-8A63-2640-B04A-E3E7236247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53184" y="279498"/>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E08BDB14-828A-493E-A456-1BF673F5F761}"/>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12</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Mensaje clave del ODS7 e interrelaciones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4374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1.2 ODS7 y Agenda 2030  </a:t>
            </a:r>
          </a:p>
        </p:txBody>
      </p:sp>
      <p:sp>
        <p:nvSpPr>
          <p:cNvPr id="2" name="Content Placeholder 1"/>
          <p:cNvSpPr>
            <a:spLocks noGrp="1"/>
          </p:cNvSpPr>
          <p:nvPr>
            <p:ph idx="1"/>
          </p:nvPr>
        </p:nvSpPr>
        <p:spPr>
          <a:xfrm>
            <a:off x="838200" y="1825625"/>
            <a:ext cx="5648411" cy="2271284"/>
          </a:xfrm>
        </p:spPr>
        <p:txBody>
          <a:bodyPr vert="horz" lIns="91440" tIns="45720" rIns="91440" bIns="45720" rtlCol="0" anchor="t">
            <a:normAutofit fontScale="85000" lnSpcReduction="10000"/>
          </a:bodyPr>
          <a:lstStyle/>
          <a:p>
            <a:pPr>
              <a:lnSpc>
                <a:spcPct val="100000"/>
              </a:lnSpc>
            </a:pPr>
            <a:r>
              <a:rPr lang="en-US" sz="2000" dirty="0">
                <a:latin typeface="Open Sans"/>
              </a:rPr>
              <a:t>Uno de los ODS es proporcionar acceso a la electricidad a los </a:t>
            </a:r>
            <a:r>
              <a:rPr lang="en-GB" sz="2000" dirty="0">
                <a:latin typeface="Open Sans"/>
              </a:rPr>
              <a:t>789 millones de personas que hoy viven sin acceso</a:t>
            </a:r>
            <a:endParaRPr lang="en-GB" sz="2000" dirty="0">
              <a:latin typeface="Open Sans"/>
              <a:cs typeface="Calibri"/>
            </a:endParaRPr>
          </a:p>
          <a:p>
            <a:pPr>
              <a:lnSpc>
                <a:spcPct val="100000"/>
              </a:lnSpc>
            </a:pPr>
            <a:r>
              <a:rPr lang="en-GB" sz="2000" dirty="0">
                <a:latin typeface="Open Sans"/>
              </a:rPr>
              <a:t>La energía está vinculada al ~65% de los objetivos</a:t>
            </a:r>
            <a:endParaRPr lang="en-GB" sz="2000" dirty="0">
              <a:latin typeface="Open Sans"/>
              <a:cs typeface="Calibri"/>
            </a:endParaRPr>
          </a:p>
          <a:p>
            <a:pPr>
              <a:lnSpc>
                <a:spcPct val="100000"/>
              </a:lnSpc>
            </a:pPr>
            <a:r>
              <a:rPr lang="en-GB" sz="2000" dirty="0">
                <a:latin typeface="Open Sans"/>
              </a:rPr>
              <a:t>La educación, la salud, la igualdad de género y el cambio climático son algunos de los ODS que se mencionan aquí y que están fuertemente vinculados al sistema energético.</a:t>
            </a:r>
            <a:endParaRPr lang="en-GB" sz="2000" dirty="0">
              <a:latin typeface="Open Sans"/>
              <a:cs typeface="Calibri"/>
            </a:endParaRPr>
          </a:p>
          <a:p>
            <a:pPr marL="0" indent="0">
              <a:lnSpc>
                <a:spcPct val="100000"/>
              </a:lnSpc>
              <a:buNone/>
            </a:pPr>
            <a:endParaRPr lang="en-GB" sz="2000" dirty="0">
              <a:latin typeface="Open Sans"/>
              <a:cs typeface="Calibri"/>
            </a:endParaRPr>
          </a:p>
          <a:p>
            <a:pPr>
              <a:lnSpc>
                <a:spcPct val="100000"/>
              </a:lnSpc>
            </a:pPr>
            <a:endParaRPr lang="en-GB" sz="2000" dirty="0">
              <a:latin typeface="Open Sans"/>
              <a:cs typeface="Calibri"/>
            </a:endParaRPr>
          </a:p>
        </p:txBody>
      </p:sp>
      <p:sp>
        <p:nvSpPr>
          <p:cNvPr id="7" name="Oval 6">
            <a:extLst>
              <a:ext uri="{FF2B5EF4-FFF2-40B4-BE49-F238E27FC236}">
                <a16:creationId xmlns:a16="http://schemas.microsoft.com/office/drawing/2014/main" id="{510594E7-7013-0E49-8EF3-B6A6CD9BC3B1}"/>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2.mp3" descr="Track1_Lecture1_Slide12.mp3">
            <a:hlinkClick r:id="" action="ppaction://media"/>
            <a:extLst>
              <a:ext uri="{FF2B5EF4-FFF2-40B4-BE49-F238E27FC236}">
                <a16:creationId xmlns:a16="http://schemas.microsoft.com/office/drawing/2014/main" id="{C034E27D-F96A-0946-ABDD-814024F10C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1289" y="6013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CA0811EB-64F6-4BF0-89C3-27D57A20A0A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90708" y="-29151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cs typeface="Arial" panose="020B0604020202020204" pitchFamily="34" charset="0"/>
              </a:rPr>
              <a:t>Conferencia 1.2 Referencias</a:t>
            </a:r>
          </a:p>
        </p:txBody>
      </p:sp>
      <p:sp>
        <p:nvSpPr>
          <p:cNvPr id="8" name="Rectangle 7"/>
          <p:cNvSpPr/>
          <p:nvPr/>
        </p:nvSpPr>
        <p:spPr>
          <a:xfrm>
            <a:off x="735496" y="1077559"/>
            <a:ext cx="9904986" cy="5262979"/>
          </a:xfrm>
          <a:prstGeom prst="rect">
            <a:avLst/>
          </a:prstGeom>
        </p:spPr>
        <p:txBody>
          <a:bodyPr wrap="square" lIns="91440" tIns="45720" rIns="91440" bIns="45720" anchor="t">
            <a:spAutoFit/>
          </a:bodyPr>
          <a:lstStyle/>
          <a:p>
            <a:r>
              <a:rPr lang="sv-SE" sz="1600" dirty="0">
                <a:latin typeface="Open Sans"/>
              </a:rPr>
              <a:t>Fuso Nerini, F., Tomei, J., To, L.S., Bisaga, I., Parikh, P., Black, M., Borrion, A., Spataru, C., Castán Broto, V., Anandarajah, G., Milligan, B., Mulugetta, Y., 2018. Mapeo de sinergias y compensaciones entre la energía y los Objetivos de Desarrollo Sostenible. Nature Energy 3, 10-15. </a:t>
            </a:r>
            <a:r>
              <a:rPr lang="sv-SE" sz="1600" dirty="0">
                <a:latin typeface="Open Sans"/>
                <a:hlinkClick r:id="rId3"/>
              </a:rPr>
              <a:t>https://doi.org/10.1038/s41560-017-0036-5</a:t>
            </a:r>
            <a:endParaRPr lang="sv-SE" dirty="0">
              <a:cs typeface="Calibri" panose="020F0502020204030204"/>
            </a:endParaRPr>
          </a:p>
          <a:p>
            <a:endParaRPr lang="sv-SE" sz="1600" dirty="0">
              <a:latin typeface="Open Sans"/>
            </a:endParaRPr>
          </a:p>
          <a:p>
            <a:r>
              <a:rPr lang="sv-SE" sz="1600" dirty="0">
                <a:latin typeface="Open Sans"/>
              </a:rPr>
              <a:t>Agencia Internacional de la Energía; Agencia Internacional de Energías Renovables; División de Estadística de las Naciones Unidas; Banco Mundial; Organización Mundial de la Salud, 2020. Seguimiento del ODS 7 : The Energy Progress Report 2020. </a:t>
            </a:r>
            <a:r>
              <a:rPr lang="sv-SE" sz="1600" dirty="0">
                <a:latin typeface="Open Sans"/>
                <a:hlinkClick r:id="rId4">
                  <a:extLst>
                    <a:ext uri="{A12FA001-AC4F-418D-AE19-62706E023703}">
                      <ahyp:hlinkClr xmlns:ahyp="http://schemas.microsoft.com/office/drawing/2018/hyperlinkcolor" val="tx"/>
                    </a:ext>
                  </a:extLst>
                </a:hlinkClick>
              </a:rPr>
              <a:t>https://openknowledge.</a:t>
            </a:r>
            <a:r>
              <a:rPr lang="sv-SE" sz="1600" dirty="0">
                <a:latin typeface="Open Sans"/>
              </a:rPr>
              <a:t>worldbank.org/handle/10986/33822 </a:t>
            </a:r>
            <a:endParaRPr lang="en-US" sz="1600" dirty="0">
              <a:latin typeface="Open Sans"/>
            </a:endParaRPr>
          </a:p>
          <a:p>
            <a:pPr marL="342900" indent="-342900">
              <a:buAutoNum type="arabicPeriod"/>
            </a:pPr>
            <a:endParaRPr lang="sv-SE" sz="1600" dirty="0">
              <a:latin typeface="Open Sans"/>
            </a:endParaRPr>
          </a:p>
          <a:p>
            <a:r>
              <a:rPr lang="sv-SE" sz="1600" dirty="0">
                <a:latin typeface="Open Sans"/>
              </a:rPr>
              <a:t>Lenzi, T., Acceso a la energía y principales retos en los PMA | Portal de los PMA. URL </a:t>
            </a:r>
            <a:r>
              <a:rPr lang="sv-SE" sz="1600" dirty="0">
                <a:latin typeface="Open Sans"/>
                <a:hlinkClick r:id="rId5">
                  <a:extLst>
                    <a:ext uri="{A12FA001-AC4F-418D-AE19-62706E023703}">
                      <ahyp:hlinkClr xmlns:ahyp="http://schemas.microsoft.com/office/drawing/2018/hyperlinkcolor" val="tx"/>
                    </a:ext>
                  </a:extLst>
                </a:hlinkClick>
              </a:rPr>
              <a:t>https://www.un.org/ldcportal/energy-access-and-main-challenges-in-the-ldcs/ </a:t>
            </a:r>
            <a:r>
              <a:rPr lang="sv-SE" sz="1600" dirty="0">
                <a:latin typeface="Open Sans"/>
              </a:rPr>
              <a:t>(consultado el 13.2.21).</a:t>
            </a:r>
          </a:p>
          <a:p>
            <a:endParaRPr lang="sv-SE" sz="1600" dirty="0">
              <a:latin typeface="Open Sans"/>
            </a:endParaRPr>
          </a:p>
          <a:p>
            <a:r>
              <a:rPr lang="sv-SE" sz="1600" dirty="0">
                <a:latin typeface="Open Sans"/>
              </a:rPr>
              <a:t>UNDESA, 2014. Electricidad y educación: Los beneficios, las barreras y las recomendaciones para lograr la electrificación de las escuelas primarias y secundarias.</a:t>
            </a:r>
          </a:p>
          <a:p>
            <a:pPr marL="342900" indent="-342900">
              <a:buAutoNum type="arabicPeriod"/>
            </a:pPr>
            <a:endParaRPr lang="sv-SE" sz="1600" dirty="0">
              <a:latin typeface="Open Sans"/>
            </a:endParaRPr>
          </a:p>
          <a:p>
            <a:r>
              <a:rPr lang="sv-SE" sz="1600" dirty="0">
                <a:latin typeface="Open Sans"/>
              </a:rPr>
              <a:t>OMS, 2016. Burning Opportunity: Energía doméstica limpia para la salud, el desarrollo sostenible y el bienestar de las mujeres y los niños [Documento WWW]. URL </a:t>
            </a:r>
            <a:r>
              <a:rPr lang="sv-SE" sz="1600" dirty="0">
                <a:latin typeface="Open Sans"/>
                <a:hlinkClick r:id="rId6"/>
              </a:rPr>
              <a:t>https://apps.who.int/iris/bitstream/handle/10665/204717/9789241565233_eng.pdf;jsessionid=C8138DD2A37C77B0AEE56743FC13608E?sequence=1 </a:t>
            </a:r>
            <a:r>
              <a:rPr lang="sv-SE" sz="1600" dirty="0">
                <a:latin typeface="Open Sans"/>
              </a:rPr>
              <a:t>(accessed 2.13.21).</a:t>
            </a:r>
            <a:endParaRPr lang="sv-SE" sz="1600" dirty="0">
              <a:ea typeface="+mn-lt"/>
              <a:cs typeface="+mn-lt"/>
            </a:endParaRPr>
          </a:p>
          <a:p>
            <a:pPr marL="342900" indent="-342900">
              <a:buAutoNum type="arabicPeriod"/>
            </a:pPr>
            <a:endParaRPr lang="sv-SE" sz="1600" dirty="0">
              <a:latin typeface="Open Sans"/>
            </a:endParaRPr>
          </a:p>
          <a:p>
            <a:endParaRPr lang="sv-SE" sz="1600" dirty="0">
              <a:latin typeface="Open Sans"/>
              <a:cs typeface="Calibri" panose="020F0502020204030204"/>
            </a:endParaRPr>
          </a:p>
          <a:p>
            <a:endParaRPr lang="sv-SE" sz="1600" dirty="0">
              <a:effectLst/>
              <a:latin typeface="Open Sans"/>
            </a:endParaRPr>
          </a:p>
        </p:txBody>
      </p:sp>
    </p:spTree>
    <p:extLst>
      <p:ext uri="{BB962C8B-B14F-4D97-AF65-F5344CB8AC3E}">
        <p14:creationId xmlns:p14="http://schemas.microsoft.com/office/powerpoint/2010/main" val="96841257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83531" y="16559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Modelización energética para el apoyo a las políticas </a:t>
            </a:r>
          </a:p>
        </p:txBody>
      </p:sp>
      <p:sp>
        <p:nvSpPr>
          <p:cNvPr id="7" name="Title 10">
            <a:extLst>
              <a:ext uri="{FF2B5EF4-FFF2-40B4-BE49-F238E27FC236}">
                <a16:creationId xmlns:a16="http://schemas.microsoft.com/office/drawing/2014/main" id="{013FBADD-D0AE-42DB-9563-9845054B83AB}"/>
              </a:ext>
            </a:extLst>
          </p:cNvPr>
          <p:cNvSpPr txBox="1">
            <a:spLocks/>
          </p:cNvSpPr>
          <p:nvPr/>
        </p:nvSpPr>
        <p:spPr>
          <a:xfrm>
            <a:off x="584097" y="27002"/>
            <a:ext cx="9911621" cy="1492641"/>
          </a:xfrm>
          <a:prstGeom prst="rect">
            <a:avLst/>
          </a:prstGeom>
        </p:spPr>
        <p:txBody>
          <a:bodyPr vert="horz" lIns="91440" tIns="45720" rIns="91440" bIns="45720" rtlCol="0" anchor="b">
            <a:normAutofit fontScale="85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1.3 U4RIA y la organización del proceso de modelización, las herramientas y los </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datos </a:t>
            </a:r>
          </a:p>
        </p:txBody>
      </p:sp>
      <p:sp>
        <p:nvSpPr>
          <p:cNvPr id="10" name="Rectangle 9"/>
          <p:cNvSpPr/>
          <p:nvPr/>
        </p:nvSpPr>
        <p:spPr>
          <a:xfrm>
            <a:off x="5529431" y="5806205"/>
            <a:ext cx="6078472" cy="307777"/>
          </a:xfrm>
          <a:prstGeom prst="rect">
            <a:avLst/>
          </a:prstGeom>
        </p:spPr>
        <p:txBody>
          <a:bodyPr wrap="square" lIns="91440" tIns="45720" rIns="91440" bIns="45720" anchor="t">
            <a:spAutoFit/>
          </a:bodyPr>
          <a:lstStyle/>
          <a:p>
            <a:r>
              <a:rPr lang="sv-SE" sz="1400" i="1" dirty="0">
                <a:latin typeface="Open Sans"/>
              </a:rPr>
              <a:t>Fuso Nerini y otros, 2018; </a:t>
            </a:r>
            <a:r>
              <a:rPr lang="en-US" sz="1400" i="1" dirty="0">
                <a:latin typeface="Open Sans"/>
              </a:rPr>
              <a:t>Howells y otros, 2021; Pfenninger y otros, 2018</a:t>
            </a:r>
            <a:endParaRPr lang="en-GB" sz="1400" i="1" dirty="0">
              <a:latin typeface="Open San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956" y="2198510"/>
            <a:ext cx="4811403" cy="32078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97" y="4165023"/>
            <a:ext cx="3092629" cy="205109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6306" y="3291589"/>
            <a:ext cx="1835177" cy="2446902"/>
          </a:xfrm>
          <a:prstGeom prst="rect">
            <a:avLst/>
          </a:prstGeom>
        </p:spPr>
      </p:pic>
      <p:sp>
        <p:nvSpPr>
          <p:cNvPr id="14" name="Oval 13">
            <a:extLst>
              <a:ext uri="{FF2B5EF4-FFF2-40B4-BE49-F238E27FC236}">
                <a16:creationId xmlns:a16="http://schemas.microsoft.com/office/drawing/2014/main" id="{81E54AED-AF1D-9D41-B95E-1CDE0117DDBC}"/>
              </a:ext>
            </a:extLst>
          </p:cNvPr>
          <p:cNvSpPr/>
          <p:nvPr/>
        </p:nvSpPr>
        <p:spPr>
          <a:xfrm>
            <a:off x="10330194" y="46267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4.mp3" descr="Track1_Lecture1_Slide14.mp3">
            <a:hlinkClick r:id="" action="ppaction://media"/>
            <a:extLst>
              <a:ext uri="{FF2B5EF4-FFF2-40B4-BE49-F238E27FC236}">
                <a16:creationId xmlns:a16="http://schemas.microsoft.com/office/drawing/2014/main" id="{1980DF97-F21E-BE44-8070-2243F1CBA6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1559" y="527129"/>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15</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2C0C0842-7A2A-4330-BBF9-4433394F3CF0}"/>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Cuatro observaciones críticas</a:t>
            </a:r>
          </a:p>
        </p:txBody>
      </p:sp>
      <p:sp>
        <p:nvSpPr>
          <p:cNvPr id="8" name="Content Placeholder 1">
            <a:extLst>
              <a:ext uri="{FF2B5EF4-FFF2-40B4-BE49-F238E27FC236}">
                <a16:creationId xmlns:a16="http://schemas.microsoft.com/office/drawing/2014/main" id="{BB66ECA3-0670-41AF-A672-365BA433D874}"/>
              </a:ext>
            </a:extLst>
          </p:cNvPr>
          <p:cNvSpPr>
            <a:spLocks noGrp="1"/>
          </p:cNvSpPr>
          <p:nvPr>
            <p:ph idx="1"/>
          </p:nvPr>
        </p:nvSpPr>
        <p:spPr>
          <a:xfrm>
            <a:off x="879389" y="2387446"/>
            <a:ext cx="10515600" cy="3782378"/>
          </a:xfrm>
        </p:spPr>
        <p:txBody>
          <a:bodyPr vert="horz" lIns="91440" tIns="45720" rIns="91440" bIns="45720" rtlCol="0" anchor="t">
            <a:normAutofit fontScale="92500" lnSpcReduction="20000"/>
          </a:bodyPr>
          <a:lstStyle/>
          <a:p>
            <a:pPr marL="285750" indent="-285750">
              <a:buFontTx/>
              <a:buChar char="-"/>
            </a:pPr>
            <a:r>
              <a:rPr lang="en-GB" sz="2000" b="1" dirty="0">
                <a:solidFill>
                  <a:srgbClr val="000000"/>
                </a:solidFill>
                <a:latin typeface="Open Sans" panose="020B0606030504020204"/>
              </a:rPr>
              <a:t>Análisis opaco</a:t>
            </a:r>
          </a:p>
          <a:p>
            <a:pPr marL="742950" lvl="1" indent="-285750">
              <a:buFontTx/>
              <a:buChar char="-"/>
            </a:pPr>
            <a:r>
              <a:rPr lang="en-GB" sz="2000" dirty="0">
                <a:solidFill>
                  <a:srgbClr val="000000"/>
                </a:solidFill>
                <a:latin typeface="Open Sans" panose="020B0606030504020204"/>
              </a:rPr>
              <a:t>El proceso de modelización suele ser una "caja negra </a:t>
            </a:r>
          </a:p>
          <a:p>
            <a:pPr marL="742950" lvl="1" indent="-285750">
              <a:buFontTx/>
              <a:buChar char="-"/>
            </a:pPr>
            <a:r>
              <a:rPr lang="en-GB" sz="2000" dirty="0">
                <a:solidFill>
                  <a:srgbClr val="000000"/>
                </a:solidFill>
                <a:latin typeface="Open Sans" panose="020B0606030504020204"/>
              </a:rPr>
              <a:t>Conduce a una baja gestión del conocimiento para la modelización energética nacional</a:t>
            </a:r>
            <a:endParaRPr lang="en-GB" sz="2000" b="1" dirty="0">
              <a:solidFill>
                <a:srgbClr val="000000"/>
              </a:solidFill>
              <a:latin typeface="Open Sans" panose="020B0606030504020204"/>
            </a:endParaRPr>
          </a:p>
          <a:p>
            <a:pPr marL="285750" indent="-285750">
              <a:buFontTx/>
              <a:buChar char="-"/>
            </a:pPr>
            <a:r>
              <a:rPr lang="en-GB" sz="2000" b="1" dirty="0">
                <a:latin typeface="Open Sans" panose="020B0606030504020204"/>
              </a:rPr>
              <a:t>Cooperación comunitaria</a:t>
            </a:r>
          </a:p>
          <a:p>
            <a:pPr marL="742950" lvl="1" indent="-285750">
              <a:buFontTx/>
              <a:buChar char="-"/>
            </a:pPr>
            <a:r>
              <a:rPr lang="en-GB" sz="2000" dirty="0">
                <a:latin typeface="Open Sans" panose="020B0606030504020204"/>
              </a:rPr>
              <a:t>La participación de los agentes socioeconómicos puede aumentar la responsabilidad de la modelización </a:t>
            </a:r>
          </a:p>
          <a:p>
            <a:pPr marL="742950" lvl="1" indent="-285750">
              <a:buFontTx/>
              <a:buChar char="-"/>
            </a:pPr>
            <a:r>
              <a:rPr lang="en-GB" sz="2000" dirty="0">
                <a:latin typeface="Open Sans" panose="020B0606030504020204"/>
              </a:rPr>
              <a:t>Falta de interfaces y de organización para participar en la modelización</a:t>
            </a:r>
          </a:p>
          <a:p>
            <a:pPr marL="342900" indent="-342900">
              <a:buFontTx/>
              <a:buChar char="-"/>
            </a:pPr>
            <a:r>
              <a:rPr lang="en-GB" sz="2000" b="1" dirty="0">
                <a:latin typeface="Open Sans" panose="020B0606030504020204"/>
              </a:rPr>
              <a:t>Cuestiones de fondo</a:t>
            </a:r>
          </a:p>
          <a:p>
            <a:pPr marL="800100" lvl="1" indent="-342900">
              <a:buFontTx/>
              <a:buChar char="-"/>
            </a:pPr>
            <a:r>
              <a:rPr lang="en-GB" sz="2000" dirty="0">
                <a:latin typeface="Open Sans" panose="020B0606030504020204"/>
              </a:rPr>
              <a:t>La política energética tiene un impacto significativo en otros sectores</a:t>
            </a:r>
          </a:p>
          <a:p>
            <a:pPr marL="342900" indent="-342900">
              <a:buFontTx/>
              <a:buChar char="-"/>
            </a:pPr>
            <a:r>
              <a:rPr lang="en-GB" sz="2000" b="1" dirty="0">
                <a:latin typeface="Open Sans" panose="020B0606030504020204"/>
              </a:rPr>
              <a:t>Respuesta adecuada</a:t>
            </a:r>
          </a:p>
          <a:p>
            <a:pPr marL="800100" lvl="1" indent="-342900">
              <a:buFontTx/>
              <a:buChar char="-"/>
            </a:pPr>
            <a:r>
              <a:rPr lang="en-GB" sz="2000" dirty="0">
                <a:latin typeface="Open Sans" panose="020B0606030504020204"/>
              </a:rPr>
              <a:t>El impacto financiero de la modelización energética puede llevar a un uso ineficiente del dinero. </a:t>
            </a:r>
          </a:p>
        </p:txBody>
      </p:sp>
      <p:sp>
        <p:nvSpPr>
          <p:cNvPr id="2" name="Rectangle 1"/>
          <p:cNvSpPr/>
          <p:nvPr/>
        </p:nvSpPr>
        <p:spPr>
          <a:xfrm>
            <a:off x="9832488" y="6015935"/>
            <a:ext cx="1704634"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3" name="Title 10">
            <a:extLst>
              <a:ext uri="{FF2B5EF4-FFF2-40B4-BE49-F238E27FC236}">
                <a16:creationId xmlns:a16="http://schemas.microsoft.com/office/drawing/2014/main" id="{3FB46578-397F-495A-A0A3-904A833619CE}"/>
              </a:ext>
            </a:extLst>
          </p:cNvPr>
          <p:cNvSpPr txBox="1">
            <a:spLocks/>
          </p:cNvSpPr>
          <p:nvPr/>
        </p:nvSpPr>
        <p:spPr>
          <a:xfrm>
            <a:off x="367852" y="603073"/>
            <a:ext cx="10515600" cy="1492641"/>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1.3 U4RIA y la organización del proceso de modelización, las herramientas y los </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datos </a:t>
            </a:r>
          </a:p>
        </p:txBody>
      </p:sp>
      <p:sp>
        <p:nvSpPr>
          <p:cNvPr id="9" name="Oval 8">
            <a:extLst>
              <a:ext uri="{FF2B5EF4-FFF2-40B4-BE49-F238E27FC236}">
                <a16:creationId xmlns:a16="http://schemas.microsoft.com/office/drawing/2014/main" id="{06CBB74F-311D-7547-97E5-6AC35937DBCA}"/>
              </a:ext>
            </a:extLst>
          </p:cNvPr>
          <p:cNvSpPr/>
          <p:nvPr/>
        </p:nvSpPr>
        <p:spPr>
          <a:xfrm>
            <a:off x="10613440" y="443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15.mp3" descr="Track1_Lecture1_Slide15.mp3">
            <a:hlinkClick r:id="" action="ppaction://media"/>
            <a:extLst>
              <a:ext uri="{FF2B5EF4-FFF2-40B4-BE49-F238E27FC236}">
                <a16:creationId xmlns:a16="http://schemas.microsoft.com/office/drawing/2014/main" id="{88EECE5B-6FD7-8941-A346-A08307295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4805" y="443839"/>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A4327E8D-F384-4A15-B367-C143A165F7D7}"/>
              </a:ext>
            </a:extLst>
          </p:cNvPr>
          <p:cNvSpPr/>
          <p:nvPr/>
        </p:nvSpPr>
        <p:spPr>
          <a:xfrm>
            <a:off x="642720" y="2080960"/>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Los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principios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gobernanza</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14" name="Title 10">
            <a:extLst>
              <a:ext uri="{FF2B5EF4-FFF2-40B4-BE49-F238E27FC236}">
                <a16:creationId xmlns:a16="http://schemas.microsoft.com/office/drawing/2014/main" id="{0C106CB6-7585-48B9-B187-D1531C29E47E}"/>
              </a:ext>
            </a:extLst>
          </p:cNvPr>
          <p:cNvSpPr txBox="1">
            <a:spLocks/>
          </p:cNvSpPr>
          <p:nvPr/>
        </p:nvSpPr>
        <p:spPr>
          <a:xfrm>
            <a:off x="195754" y="724320"/>
            <a:ext cx="10515600" cy="1492641"/>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1.3 U4RIA y la organización del proceso de modelización, las herramientas y los datos</a:t>
            </a:r>
            <a:endParaRPr lang="en-GB" sz="4400" dirty="0">
              <a:latin typeface="Arial" panose="020B0604020202020204" pitchFamily="34" charset="0"/>
              <a:ea typeface="Open Sans" panose="020B0606030504020204" pitchFamily="34" charset="0"/>
              <a:cs typeface="Arial" panose="020B0604020202020204" pitchFamily="34" charset="0"/>
            </a:endParaRPr>
          </a:p>
        </p:txBody>
      </p:sp>
      <p:sp>
        <p:nvSpPr>
          <p:cNvPr id="8" name="Content Placeholder 1">
            <a:extLst>
              <a:ext uri="{FF2B5EF4-FFF2-40B4-BE49-F238E27FC236}">
                <a16:creationId xmlns:a16="http://schemas.microsoft.com/office/drawing/2014/main" id="{BB66ECA3-0670-41AF-A672-365BA433D874}"/>
              </a:ext>
            </a:extLst>
          </p:cNvPr>
          <p:cNvSpPr>
            <a:spLocks noGrp="1"/>
          </p:cNvSpPr>
          <p:nvPr>
            <p:ph idx="1"/>
          </p:nvPr>
        </p:nvSpPr>
        <p:spPr>
          <a:xfrm>
            <a:off x="879389" y="2560166"/>
            <a:ext cx="10515600" cy="4351338"/>
          </a:xfrm>
        </p:spPr>
        <p:txBody>
          <a:bodyPr vert="horz" lIns="91440" tIns="45720" rIns="91440" bIns="45720" rtlCol="0" anchor="t">
            <a:normAutofit/>
          </a:bodyPr>
          <a:lstStyle/>
          <a:p>
            <a:pPr marL="0" indent="0">
              <a:buNone/>
            </a:pPr>
            <a:r>
              <a:rPr lang="sv-SE" sz="2000" b="1" dirty="0">
                <a:solidFill>
                  <a:srgbClr val="000000"/>
                </a:solidFill>
                <a:latin typeface="Open Sans" panose="020B0606030504020204"/>
              </a:rPr>
              <a:t>U4RIA es el acrónimo de</a:t>
            </a:r>
          </a:p>
          <a:p>
            <a:pPr marL="342900" indent="-342900">
              <a:buFontTx/>
              <a:buChar char="-"/>
            </a:pPr>
            <a:r>
              <a:rPr lang="sv-SE" sz="2000" b="1" dirty="0">
                <a:solidFill>
                  <a:srgbClr val="000000"/>
                </a:solidFill>
                <a:latin typeface="Open Sans" panose="020B0606030504020204"/>
              </a:rPr>
              <a:t>Ubuntu</a:t>
            </a:r>
            <a:endParaRPr lang="sv-SE" sz="2000" dirty="0">
              <a:solidFill>
                <a:srgbClr val="000000"/>
              </a:solidFill>
              <a:latin typeface="Open Sans" panose="020B0606030504020204"/>
            </a:endParaRPr>
          </a:p>
          <a:p>
            <a:pPr marL="342900" indent="-342900">
              <a:buFontTx/>
              <a:buChar char="-"/>
            </a:pPr>
            <a:r>
              <a:rPr lang="en-US" sz="2000" b="1" dirty="0">
                <a:latin typeface="Open Sans" panose="020B0606030504020204"/>
              </a:rPr>
              <a:t>Capacidad de recuperación</a:t>
            </a:r>
            <a:endParaRPr lang="en-US" sz="2000" dirty="0">
              <a:latin typeface="Open Sans" panose="020B0606030504020204"/>
            </a:endParaRPr>
          </a:p>
          <a:p>
            <a:pPr marL="342900" indent="-342900">
              <a:buFontTx/>
              <a:buChar char="-"/>
            </a:pPr>
            <a:r>
              <a:rPr lang="en-US" sz="2000" b="1" dirty="0">
                <a:latin typeface="Open Sans" panose="020B0606030504020204"/>
              </a:rPr>
              <a:t>Reutilización</a:t>
            </a:r>
            <a:endParaRPr lang="en-US" sz="2000" dirty="0">
              <a:latin typeface="Open Sans" panose="020B0606030504020204"/>
            </a:endParaRPr>
          </a:p>
          <a:p>
            <a:pPr marL="342900" indent="-342900">
              <a:buFontTx/>
              <a:buChar char="-"/>
            </a:pPr>
            <a:r>
              <a:rPr lang="en-US" sz="2000" b="1" dirty="0">
                <a:latin typeface="Open Sans" panose="020B0606030504020204"/>
              </a:rPr>
              <a:t>Repetibilidad</a:t>
            </a:r>
            <a:endParaRPr lang="en-US" sz="2000" dirty="0">
              <a:latin typeface="Open Sans" panose="020B0606030504020204"/>
            </a:endParaRPr>
          </a:p>
          <a:p>
            <a:pPr marL="342900" indent="-342900">
              <a:buFontTx/>
              <a:buChar char="-"/>
            </a:pPr>
            <a:r>
              <a:rPr lang="en-US" sz="2000" b="1" dirty="0">
                <a:latin typeface="Open Sans" panose="020B0606030504020204"/>
              </a:rPr>
              <a:t>Reconstrucción</a:t>
            </a:r>
          </a:p>
          <a:p>
            <a:pPr marL="342900" indent="-342900">
              <a:buFontTx/>
              <a:buChar char="-"/>
            </a:pPr>
            <a:r>
              <a:rPr lang="en-US" sz="2000" b="1" dirty="0">
                <a:latin typeface="Open Sans" panose="020B0606030504020204"/>
              </a:rPr>
              <a:t>Interoperabilidad</a:t>
            </a:r>
            <a:endParaRPr lang="en-US" sz="2000" dirty="0">
              <a:latin typeface="Open Sans" panose="020B0606030504020204"/>
            </a:endParaRPr>
          </a:p>
          <a:p>
            <a:pPr marL="342900" indent="-342900">
              <a:buFontTx/>
              <a:buChar char="-"/>
            </a:pPr>
            <a:r>
              <a:rPr lang="en-US" sz="2000" b="1" dirty="0">
                <a:latin typeface="Open Sans" panose="020B0606030504020204"/>
              </a:rPr>
              <a:t>Auditabilidad</a:t>
            </a:r>
            <a:endParaRPr lang="sv-SE" sz="2000" b="1" dirty="0">
              <a:latin typeface="Open Sans" panose="020B0606030504020204"/>
            </a:endParaRPr>
          </a:p>
        </p:txBody>
      </p:sp>
      <p:sp>
        <p:nvSpPr>
          <p:cNvPr id="2" name="Rectangle 1">
            <a:extLst>
              <a:ext uri="{FF2B5EF4-FFF2-40B4-BE49-F238E27FC236}">
                <a16:creationId xmlns:a16="http://schemas.microsoft.com/office/drawing/2014/main" id="{34D55976-ED3E-43AB-9B8D-B4801B7B7D36}"/>
              </a:ext>
            </a:extLst>
          </p:cNvPr>
          <p:cNvSpPr/>
          <p:nvPr/>
        </p:nvSpPr>
        <p:spPr>
          <a:xfrm>
            <a:off x="10076928" y="6094862"/>
            <a:ext cx="1704634"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9" name="Oval 8">
            <a:extLst>
              <a:ext uri="{FF2B5EF4-FFF2-40B4-BE49-F238E27FC236}">
                <a16:creationId xmlns:a16="http://schemas.microsoft.com/office/drawing/2014/main" id="{CD18DFB0-80F2-954E-B922-D317D491BCB9}"/>
              </a:ext>
            </a:extLst>
          </p:cNvPr>
          <p:cNvSpPr/>
          <p:nvPr/>
        </p:nvSpPr>
        <p:spPr>
          <a:xfrm>
            <a:off x="10451480" y="3839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16.mp3" descr="Track1_Lecture1_Slide16.mp3">
            <a:hlinkClick r:id="" action="ppaction://media"/>
            <a:extLst>
              <a:ext uri="{FF2B5EF4-FFF2-40B4-BE49-F238E27FC236}">
                <a16:creationId xmlns:a16="http://schemas.microsoft.com/office/drawing/2014/main" id="{38F7C6C4-969B-E34C-B57C-4A3CB4C59D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2845" y="455361"/>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4" name="Title 10">
            <a:extLst>
              <a:ext uri="{FF2B5EF4-FFF2-40B4-BE49-F238E27FC236}">
                <a16:creationId xmlns:a16="http://schemas.microsoft.com/office/drawing/2014/main" id="{56DAF153-66D6-4BF5-AB63-A35DE4E9AD3D}"/>
              </a:ext>
            </a:extLst>
          </p:cNvPr>
          <p:cNvSpPr txBox="1">
            <a:spLocks/>
          </p:cNvSpPr>
          <p:nvPr/>
        </p:nvSpPr>
        <p:spPr>
          <a:xfrm>
            <a:off x="480265" y="628966"/>
            <a:ext cx="10565241" cy="1492641"/>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1.3 U4RIA y la organización del proceso de modelización, las herramientas y los </a:t>
            </a:r>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datos </a:t>
            </a:r>
          </a:p>
        </p:txBody>
      </p:sp>
      <p:sp>
        <p:nvSpPr>
          <p:cNvPr id="12" name="Rectangle 11">
            <a:extLst>
              <a:ext uri="{FF2B5EF4-FFF2-40B4-BE49-F238E27FC236}">
                <a16:creationId xmlns:a16="http://schemas.microsoft.com/office/drawing/2014/main" id="{A4327E8D-F384-4A15-B367-C143A165F7D7}"/>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Ejemplo de vanguardia </a:t>
            </a:r>
            <a:r>
              <a:rPr lang="en-SE"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Costa Rica </a:t>
            </a:r>
          </a:p>
        </p:txBody>
      </p:sp>
      <p:sp>
        <p:nvSpPr>
          <p:cNvPr id="4" name="Rectangle 3"/>
          <p:cNvSpPr/>
          <p:nvPr/>
        </p:nvSpPr>
        <p:spPr>
          <a:xfrm rot="10800000" flipV="1">
            <a:off x="6564251" y="3570524"/>
            <a:ext cx="3332875" cy="415498"/>
          </a:xfrm>
          <a:prstGeom prst="rect">
            <a:avLst/>
          </a:prstGeom>
        </p:spPr>
        <p:txBody>
          <a:bodyPr wrap="square" lIns="91440" tIns="45720" rIns="91440" bIns="45720" anchor="ctr">
            <a:spAutoFit/>
          </a:bodyPr>
          <a:lstStyle/>
          <a:p>
            <a:r>
              <a:rPr lang="en-GB" sz="1050" b="1" dirty="0">
                <a:latin typeface="Open Sans"/>
              </a:rPr>
              <a:t>Fuente de la imagen</a:t>
            </a:r>
            <a:r>
              <a:rPr lang="en-GB" sz="1050" dirty="0">
                <a:latin typeface="Open Sans"/>
              </a:rPr>
              <a:t>: Adaptada de </a:t>
            </a:r>
            <a:r>
              <a:rPr lang="sv-SE" sz="1050" dirty="0">
                <a:latin typeface="Open Sans"/>
              </a:rPr>
              <a:t>Godínez-Zamora </a:t>
            </a:r>
            <a:br>
              <a:rPr lang="en-GB" sz="1050" dirty="0">
                <a:latin typeface="Open Sans"/>
              </a:rPr>
            </a:br>
            <a:r>
              <a:rPr lang="en-GB" sz="1050" dirty="0">
                <a:latin typeface="Open Sans"/>
              </a:rPr>
              <a:t>et al, 2020, </a:t>
            </a:r>
            <a:r>
              <a:rPr lang="en-GB" sz="1050" dirty="0">
                <a:latin typeface="Open Sans"/>
                <a:hlinkClick r:id="rId6"/>
              </a:rPr>
              <a:t>imagen</a:t>
            </a:r>
            <a:r>
              <a:rPr lang="en-GB" sz="1050" dirty="0">
                <a:latin typeface="Open Sans"/>
              </a:rPr>
              <a:t>, con licencia </a:t>
            </a:r>
            <a:r>
              <a:rPr lang="en-GB" sz="1050" dirty="0">
                <a:latin typeface="Open Sans"/>
                <a:hlinkClick r:id="rId7"/>
              </a:rPr>
              <a:t>CC-BY 4.0</a:t>
            </a:r>
            <a:endParaRPr lang="en-GB" sz="1050" dirty="0">
              <a:latin typeface="Open Sans"/>
            </a:endParaRPr>
          </a:p>
        </p:txBody>
      </p:sp>
      <p:sp>
        <p:nvSpPr>
          <p:cNvPr id="15" name="Rectangle 14"/>
          <p:cNvSpPr/>
          <p:nvPr/>
        </p:nvSpPr>
        <p:spPr>
          <a:xfrm>
            <a:off x="9363398" y="6086698"/>
            <a:ext cx="2047868" cy="307777"/>
          </a:xfrm>
          <a:prstGeom prst="rect">
            <a:avLst/>
          </a:prstGeom>
        </p:spPr>
        <p:txBody>
          <a:bodyPr wrap="none" lIns="91440" tIns="45720" rIns="91440" bIns="45720" anchor="t">
            <a:spAutoFit/>
          </a:bodyPr>
          <a:lstStyle/>
          <a:p>
            <a:r>
              <a:rPr lang="sv-SE" sz="1400" i="1" dirty="0">
                <a:latin typeface="Open Sans"/>
              </a:rPr>
              <a:t>Godínez-Zamora </a:t>
            </a:r>
            <a:r>
              <a:rPr lang="en-US" sz="1400" i="1" dirty="0">
                <a:latin typeface="Open Sans"/>
              </a:rPr>
              <a:t>et al.,2020</a:t>
            </a:r>
            <a:endParaRPr lang="en-GB" sz="1400" i="1" dirty="0">
              <a:latin typeface="Open Sans"/>
              <a:cs typeface="Calibri"/>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931" y="2831515"/>
            <a:ext cx="5407762" cy="2598725"/>
          </a:xfrm>
          <a:prstGeom prst="rect">
            <a:avLst/>
          </a:prstGeom>
        </p:spPr>
      </p:pic>
      <p:sp>
        <p:nvSpPr>
          <p:cNvPr id="17" name="Rectangle 16"/>
          <p:cNvSpPr/>
          <p:nvPr/>
        </p:nvSpPr>
        <p:spPr>
          <a:xfrm>
            <a:off x="1033322" y="5792672"/>
            <a:ext cx="3818674"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a:t>
            </a:r>
            <a:r>
              <a:rPr lang="sv-SE" sz="1000" dirty="0">
                <a:latin typeface="Open Sans"/>
              </a:rPr>
              <a:t>Godínez-Zamora </a:t>
            </a:r>
            <a:r>
              <a:rPr lang="en-GB" sz="1000" dirty="0">
                <a:latin typeface="Open Sans"/>
              </a:rPr>
              <a:t>et al, 2020, </a:t>
            </a:r>
            <a:r>
              <a:rPr lang="en-GB" sz="1000" dirty="0">
                <a:latin typeface="Open Sans"/>
                <a:hlinkClick r:id="rId6"/>
              </a:rPr>
              <a:t>imagen</a:t>
            </a:r>
            <a:r>
              <a:rPr lang="en-GB" sz="1000" dirty="0">
                <a:latin typeface="Open Sans"/>
              </a:rPr>
              <a:t>, con licencia </a:t>
            </a:r>
            <a:r>
              <a:rPr lang="en-GB" sz="1000" dirty="0">
                <a:latin typeface="Open Sans"/>
                <a:hlinkClick r:id="rId7"/>
              </a:rPr>
              <a:t>CC-BY 4.0</a:t>
            </a:r>
            <a:endParaRPr lang="en-GB" sz="1000" dirty="0">
              <a:latin typeface="Open Sans"/>
            </a:endParaRPr>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2A136C38-772A-416B-BDE5-11EFED151EE5}"/>
              </a:ext>
            </a:extLst>
          </p:cNvPr>
          <p:cNvPicPr>
            <a:picLocks noChangeAspect="1"/>
          </p:cNvPicPr>
          <p:nvPr/>
        </p:nvPicPr>
        <p:blipFill>
          <a:blip r:embed="rId9"/>
          <a:stretch>
            <a:fillRect/>
          </a:stretch>
        </p:blipFill>
        <p:spPr>
          <a:xfrm>
            <a:off x="6593457" y="2544748"/>
            <a:ext cx="4928558" cy="1049638"/>
          </a:xfrm>
          <a:prstGeom prst="rect">
            <a:avLst/>
          </a:prstGeom>
        </p:spPr>
      </p:pic>
      <p:sp>
        <p:nvSpPr>
          <p:cNvPr id="11" name="Oval 10">
            <a:extLst>
              <a:ext uri="{FF2B5EF4-FFF2-40B4-BE49-F238E27FC236}">
                <a16:creationId xmlns:a16="http://schemas.microsoft.com/office/drawing/2014/main" id="{E3AEF6D1-C517-3942-AC50-EE382686875A}"/>
              </a:ext>
            </a:extLst>
          </p:cNvPr>
          <p:cNvSpPr/>
          <p:nvPr/>
        </p:nvSpPr>
        <p:spPr>
          <a:xfrm>
            <a:off x="10275871" y="13978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7.mp3" descr="Track1_Lecture1_Slide17.mp3">
            <a:hlinkClick r:id="" action="ppaction://media"/>
            <a:extLst>
              <a:ext uri="{FF2B5EF4-FFF2-40B4-BE49-F238E27FC236}">
                <a16:creationId xmlns:a16="http://schemas.microsoft.com/office/drawing/2014/main" id="{10F94DE0-D32B-4146-AB2D-BF23815617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47236" y="1470722"/>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Rectangle 6">
            <a:extLst>
              <a:ext uri="{FF2B5EF4-FFF2-40B4-BE49-F238E27FC236}">
                <a16:creationId xmlns:a16="http://schemas.microsoft.com/office/drawing/2014/main" id="{0772570E-1016-4FE8-9D1F-DD32874BA1F6}"/>
              </a:ext>
            </a:extLst>
          </p:cNvPr>
          <p:cNvSpPr/>
          <p:nvPr/>
        </p:nvSpPr>
        <p:spPr>
          <a:xfrm>
            <a:off x="880350" y="2076105"/>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Mensajes clave </a:t>
            </a:r>
          </a:p>
        </p:txBody>
      </p:sp>
      <p:sp>
        <p:nvSpPr>
          <p:cNvPr id="12" name="Content Placeholder 1">
            <a:extLst>
              <a:ext uri="{FF2B5EF4-FFF2-40B4-BE49-F238E27FC236}">
                <a16:creationId xmlns:a16="http://schemas.microsoft.com/office/drawing/2014/main" id="{49649CD5-2F54-48FF-A3F4-19C950DD9F67}"/>
              </a:ext>
            </a:extLst>
          </p:cNvPr>
          <p:cNvSpPr>
            <a:spLocks noGrp="1"/>
          </p:cNvSpPr>
          <p:nvPr>
            <p:ph idx="1"/>
          </p:nvPr>
        </p:nvSpPr>
        <p:spPr>
          <a:xfrm>
            <a:off x="879389" y="2560166"/>
            <a:ext cx="10515600" cy="3525708"/>
          </a:xfrm>
        </p:spPr>
        <p:txBody>
          <a:bodyPr vert="horz" lIns="91440" tIns="45720" rIns="91440" bIns="45720" rtlCol="0" anchor="t">
            <a:normAutofit/>
          </a:bodyPr>
          <a:lstStyle/>
          <a:p>
            <a:pPr marL="285750" indent="-285750"/>
            <a:r>
              <a:rPr lang="en-GB" sz="2000" dirty="0">
                <a:latin typeface="Open Sans" panose="020B0606030504020204"/>
              </a:rPr>
              <a:t>El sistema energético tiene muchas interrelaciones y es importante para el bienestar de las personas. Al mismo tiempo, es muy intensivo en capital.</a:t>
            </a:r>
          </a:p>
          <a:p>
            <a:pPr marL="285750" indent="-285750"/>
            <a:r>
              <a:rPr lang="en-GB" sz="2000" dirty="0">
                <a:latin typeface="Open Sans" panose="020B0606030504020204"/>
              </a:rPr>
              <a:t>La modelización de la energía para el apoyo a la política es muchas veces un proceso opaco, y carece de la participación de la comunidad. </a:t>
            </a:r>
          </a:p>
          <a:p>
            <a:pPr marL="285750" indent="-285750"/>
            <a:r>
              <a:rPr lang="en-GB" sz="2000" dirty="0">
                <a:latin typeface="Open Sans" panose="020B0606030504020204"/>
              </a:rPr>
              <a:t>La política energética tiene grandes repercusiones en otros sectores y, por lo tanto, debe rendir cuentas</a:t>
            </a:r>
          </a:p>
          <a:p>
            <a:pPr marL="285750" indent="-285750"/>
            <a:r>
              <a:rPr lang="en-GB" sz="2000" dirty="0">
                <a:latin typeface="Open Sans" panose="020B0606030504020204"/>
              </a:rPr>
              <a:t>Principios rectores: U4RIA (Ubuntu, Recuperabilidad, Reutilización, Repetibilidad, Reconstrucción, Interoperabilidad y Auditabilidad)</a:t>
            </a:r>
          </a:p>
        </p:txBody>
      </p:sp>
      <p:sp>
        <p:nvSpPr>
          <p:cNvPr id="14" name="Title 10">
            <a:extLst>
              <a:ext uri="{FF2B5EF4-FFF2-40B4-BE49-F238E27FC236}">
                <a16:creationId xmlns:a16="http://schemas.microsoft.com/office/drawing/2014/main" id="{93A14596-AFD3-48B8-99F5-DEEBC0E1A926}"/>
              </a:ext>
            </a:extLst>
          </p:cNvPr>
          <p:cNvSpPr txBox="1">
            <a:spLocks/>
          </p:cNvSpPr>
          <p:nvPr/>
        </p:nvSpPr>
        <p:spPr>
          <a:xfrm>
            <a:off x="520945" y="582465"/>
            <a:ext cx="10874044" cy="1492641"/>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1.3 U4RIA y la organización del proceso de modelización, las herramientas y los datos</a:t>
            </a:r>
            <a:endParaRPr lang="en-GB" sz="4400" dirty="0">
              <a:latin typeface="Arial" panose="020B0604020202020204" pitchFamily="34" charset="0"/>
              <a:ea typeface="Open Sans" panose="020B06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00DF53A-3BFC-4DE5-8845-2E1A135393A0}"/>
              </a:ext>
            </a:extLst>
          </p:cNvPr>
          <p:cNvSpPr/>
          <p:nvPr/>
        </p:nvSpPr>
        <p:spPr>
          <a:xfrm>
            <a:off x="10069937" y="6087871"/>
            <a:ext cx="1650132" cy="307777"/>
          </a:xfrm>
          <a:prstGeom prst="rect">
            <a:avLst/>
          </a:prstGeom>
        </p:spPr>
        <p:txBody>
          <a:bodyPr wrap="none" lIns="91440" tIns="45720" rIns="91440" bIns="45720" anchor="ctr">
            <a:spAutoFit/>
          </a:bodyPr>
          <a:lstStyle/>
          <a:p>
            <a:r>
              <a:rPr lang="en-US" sz="1400" i="1" dirty="0">
                <a:latin typeface="Open Sans"/>
              </a:rPr>
              <a:t>Howells et al. 2021</a:t>
            </a:r>
            <a:endParaRPr lang="en-GB" sz="1400" i="1" dirty="0">
              <a:latin typeface="Open Sans"/>
              <a:cs typeface="Calibri"/>
            </a:endParaRPr>
          </a:p>
        </p:txBody>
      </p:sp>
      <p:sp>
        <p:nvSpPr>
          <p:cNvPr id="8" name="Oval 7">
            <a:extLst>
              <a:ext uri="{FF2B5EF4-FFF2-40B4-BE49-F238E27FC236}">
                <a16:creationId xmlns:a16="http://schemas.microsoft.com/office/drawing/2014/main" id="{265665E6-D650-3F4C-9790-F083D4259431}"/>
              </a:ext>
            </a:extLst>
          </p:cNvPr>
          <p:cNvSpPr/>
          <p:nvPr/>
        </p:nvSpPr>
        <p:spPr>
          <a:xfrm>
            <a:off x="10254972" y="14886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18.mp3" descr="Track1_Lecture1_Slide18.mp3">
            <a:hlinkClick r:id="" action="ppaction://media"/>
            <a:extLst>
              <a:ext uri="{FF2B5EF4-FFF2-40B4-BE49-F238E27FC236}">
                <a16:creationId xmlns:a16="http://schemas.microsoft.com/office/drawing/2014/main" id="{45FD8638-F8DF-8A47-B024-0CB16958D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6337" y="1560027"/>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CE090FF5-BE9D-4BE9-AD81-804819FCBE9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35496" y="-298467"/>
            <a:ext cx="837511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cs typeface="Arial" panose="020B0604020202020204" pitchFamily="34" charset="0"/>
              </a:rPr>
              <a:t>Conferencia 1.3 Referencias</a:t>
            </a:r>
          </a:p>
        </p:txBody>
      </p:sp>
      <p:sp>
        <p:nvSpPr>
          <p:cNvPr id="12" name="Rectangle 11"/>
          <p:cNvSpPr/>
          <p:nvPr/>
        </p:nvSpPr>
        <p:spPr>
          <a:xfrm>
            <a:off x="747853" y="1197527"/>
            <a:ext cx="10890992" cy="5262979"/>
          </a:xfrm>
          <a:prstGeom prst="rect">
            <a:avLst/>
          </a:prstGeom>
        </p:spPr>
        <p:txBody>
          <a:bodyPr wrap="square" lIns="91440" tIns="45720" rIns="91440" bIns="45720" anchor="t">
            <a:spAutoFit/>
          </a:bodyPr>
          <a:lstStyle/>
          <a:p>
            <a:r>
              <a:rPr lang="sv-SE" sz="1600" dirty="0">
                <a:latin typeface="Open Sans"/>
              </a:rPr>
              <a:t>Fuso Nerini, F., Tomei, J., To, L.S., Bisaga, I., Parikh, P., Black, M., Borrion, A., Spataru, C., Castán Broto, V., Anandarajah, G., Milligan, B., Mulugetta, Y., 2018. Mapeo de sinergias y compensaciones entre la energía y los Objetivos de Desarrollo Sostenible. Nature Energy 3, 10-15. </a:t>
            </a:r>
            <a:r>
              <a:rPr lang="sv-SE" sz="1600" dirty="0">
                <a:latin typeface="Open Sans"/>
                <a:hlinkClick r:id="rId3"/>
              </a:rPr>
              <a:t>https://doi.org/10.1038/s41560-017-0036-5</a:t>
            </a:r>
            <a:endParaRPr lang="sv-SE" sz="1600" dirty="0">
              <a:latin typeface="Open Sans"/>
              <a:cs typeface="Calibri" panose="020F0502020204030204"/>
            </a:endParaRPr>
          </a:p>
          <a:p>
            <a:endParaRPr lang="sv-SE" sz="1600" dirty="0">
              <a:latin typeface="Open Sans"/>
            </a:endParaRPr>
          </a:p>
          <a:p>
            <a:r>
              <a:rPr lang="sv-SE" sz="1600" dirty="0">
                <a:latin typeface="Open Sans"/>
              </a:rPr>
              <a:t>Godínez-Zamora, G., Victor-Gallardo, L., Angulo-Paniagua, J., Ramos, E., Howells, M., Usher, W., De León, F., Meza, A., Quirós-Tortós, J., 2020. Descarbonización de los sectores del transporte y la energía: Viabilidad técnica e impactos socioeconómicos en Costa Rica. Energy Strategy Reviews 32, 100573. </a:t>
            </a:r>
            <a:r>
              <a:rPr lang="sv-SE" sz="1600" dirty="0">
                <a:latin typeface="Open Sans"/>
                <a:hlinkClick r:id="rId4">
                  <a:extLst>
                    <a:ext uri="{A12FA001-AC4F-418D-AE19-62706E023703}">
                      <ahyp:hlinkClr xmlns:ahyp="http://schemas.microsoft.com/office/drawing/2018/hyperlinkcolor" val="tx"/>
                    </a:ext>
                  </a:extLst>
                </a:hlinkClick>
              </a:rPr>
              <a:t>https://doi.org/10.1016/j.esr.2020.100573</a:t>
            </a:r>
            <a:endParaRPr lang="sv-SE" sz="1600" dirty="0">
              <a:latin typeface="Open Sans"/>
            </a:endParaRPr>
          </a:p>
          <a:p>
            <a:pPr marL="342900" indent="-342900">
              <a:buAutoNum type="arabicPeriod"/>
            </a:pPr>
            <a:endParaRPr lang="sv-SE" sz="1600" dirty="0">
              <a:latin typeface="Open Sans"/>
            </a:endParaRPr>
          </a:p>
          <a:p>
            <a:r>
              <a:rPr lang="en-US" sz="1600" dirty="0">
                <a:latin typeface="Open Sans"/>
              </a:rPr>
              <a:t>Howells, M., Quiros-Tortos, J., Morrison, R., Rogner, H., Niet, T., Petrarulo, L., Usher, W., Blyth, W., Godínez, G., Victor, L., Angulo, J., Bock, F., Ramos, E., Gardumi, F., Hülk, L., Van-Hove, P., Peteves, E., De León, F., Meza, A., Alfstad, T., Taliotis, C., Partasides, G., Lindblad, N., Stewart, B., Shrestha, A., Rysankova, D., Vogt-Schilb, A., Bataille, C., Waisman, H., Miketa, A., Carvajal, P., Russo, D., Bazilian, M., Gritsevskyi, A., Tot, M., Tompkins, A., 2021. Energy system analytics and good governance -U4RIA goals of Energy Modelling for Policy Support [Documento WWW]. </a:t>
            </a:r>
            <a:r>
              <a:rPr lang="en-US" sz="1600" dirty="0">
                <a:latin typeface="Open Sans"/>
                <a:hlinkClick r:id="rId5">
                  <a:extLst>
                    <a:ext uri="{A12FA001-AC4F-418D-AE19-62706E023703}">
                      <ahyp:hlinkClr xmlns:ahyp="http://schemas.microsoft.com/office/drawing/2018/hyperlinkcolor" val="tx"/>
                    </a:ext>
                  </a:extLst>
                </a:hlinkClick>
              </a:rPr>
              <a:t>https://doi.org/10.21203/rs.3.rs-311311/v1</a:t>
            </a:r>
            <a:endParaRPr lang="sv-SE" sz="1600" dirty="0">
              <a:latin typeface="Open Sans"/>
            </a:endParaRPr>
          </a:p>
          <a:p>
            <a:pPr marL="342900" indent="-342900">
              <a:buAutoNum type="arabicPeriod"/>
            </a:pPr>
            <a:endParaRPr lang="sv-SE" sz="1600" dirty="0">
              <a:latin typeface="Open Sans"/>
              <a:ea typeface="+mn-lt"/>
              <a:cs typeface="+mn-lt"/>
            </a:endParaRPr>
          </a:p>
          <a:p>
            <a:r>
              <a:rPr lang="sv-SE" sz="1600" dirty="0">
                <a:latin typeface="Open Sans"/>
              </a:rPr>
              <a:t>Pfenninger, S., Hirth, L., Schlecht, I., Schmid, E., Wiese, F., Brown, T., Davis, C., Gidden, M., Heinrichs, H., Heuberger, C., Hilpert, S., Krien, U., Matke, C., Nebel, A., Morrison, R., Müller, B., Pleßmann, G., Reeg, M., Richstein, J.C., Shivakumar, A., Staffell, I., Tröndle, T., Wingenbach, C., 2018. Abriendo la caja negra de la modelización energética: Estrategias y lecciones aprendidas. Energy Strategy Reviews 19, 63-71. </a:t>
            </a:r>
            <a:r>
              <a:rPr lang="sv-SE" sz="1600" dirty="0">
                <a:latin typeface="Open Sans"/>
                <a:hlinkClick r:id="rId6"/>
              </a:rPr>
              <a:t>https://doi.org/10.1016/j.esr.2017.12.002</a:t>
            </a:r>
            <a:endParaRPr lang="sv-SE"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a:p>
            <a:endParaRPr lang="sv-SE" sz="1600" dirty="0">
              <a:latin typeface="Open Sans"/>
              <a:ea typeface="+mn-lt"/>
              <a:cs typeface="+mn-lt"/>
            </a:endParaRPr>
          </a:p>
          <a:p>
            <a:pPr marL="342900" indent="-342900">
              <a:buAutoNum type="arabicPeriod"/>
            </a:pPr>
            <a:endParaRPr lang="sv-SE" sz="1600" dirty="0">
              <a:latin typeface="Open Sans"/>
              <a:cs typeface="Calibri"/>
            </a:endParaRPr>
          </a:p>
        </p:txBody>
      </p:sp>
    </p:spTree>
    <p:extLst>
      <p:ext uri="{BB962C8B-B14F-4D97-AF65-F5344CB8AC3E}">
        <p14:creationId xmlns:p14="http://schemas.microsoft.com/office/powerpoint/2010/main" val="420344875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3758349"/>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512021"/>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23236"/>
            <a:ext cx="5611610" cy="313875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a:pPr>
            <a:r>
              <a:rPr lang="en-GB" sz="2000" dirty="0">
                <a:latin typeface="Open Sans"/>
                <a:ea typeface="+mn-lt"/>
                <a:cs typeface="+mn-lt"/>
              </a:rPr>
              <a:t>OIT1: Entender por qué es importante la modelización geoespacial de la energía.</a:t>
            </a:r>
            <a:endParaRPr lang="en-US" sz="2000" dirty="0">
              <a:latin typeface="Open Sans"/>
            </a:endParaRPr>
          </a:p>
          <a:p>
            <a:pPr marL="342900" indent="-342900" algn="l">
              <a:lnSpc>
                <a:spcPct val="100000"/>
              </a:lnSpc>
              <a:buAutoNum type="arabicPeriod"/>
            </a:pPr>
            <a:r>
              <a:rPr lang="en-GB" sz="2000" dirty="0">
                <a:latin typeface="Open Sans"/>
                <a:ea typeface="+mn-lt"/>
                <a:cs typeface="+mn-lt"/>
              </a:rPr>
              <a:t>OIT2: Ser capaz de explicar las interrelaciones entre el Objetivo de Desarrollo Sostenible 7 y los demás Objetivos de Desarrollo Sostenible</a:t>
            </a:r>
          </a:p>
          <a:p>
            <a:pPr marL="342900" indent="-342900" algn="l">
              <a:lnSpc>
                <a:spcPct val="100000"/>
              </a:lnSpc>
              <a:buAutoNum type="arabicPeriod"/>
            </a:pPr>
            <a:r>
              <a:rPr lang="en-GB" sz="2000" dirty="0">
                <a:latin typeface="Open Sans"/>
                <a:ea typeface="+mn-lt"/>
                <a:cs typeface="+mn-lt"/>
              </a:rPr>
              <a:t>OIT3: Describir los principios básicos relacionados con la U4RIA</a:t>
            </a:r>
          </a:p>
          <a:p>
            <a:pPr marL="342900" indent="-342900" algn="l">
              <a:lnSpc>
                <a:spcPct val="100000"/>
              </a:lnSpc>
              <a:buAutoNum type="arabicPeriod"/>
            </a:pPr>
            <a:r>
              <a:rPr lang="en-GB" sz="2000" dirty="0">
                <a:latin typeface="Open Sans"/>
                <a:ea typeface="+mn-lt"/>
                <a:cs typeface="+mn-lt"/>
              </a:rPr>
              <a:t>OIT4: Conocer el esquema del curso.</a:t>
            </a:r>
          </a:p>
        </p:txBody>
      </p:sp>
      <p:sp>
        <p:nvSpPr>
          <p:cNvPr id="12" name="Rectangle 11"/>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Al final de esta conferencia, usted:</a:t>
            </a:r>
            <a:endParaRPr lang="en-US" sz="2000" b="1" dirty="0">
              <a:solidFill>
                <a:schemeClr val="accent5">
                  <a:lumMod val="60000"/>
                  <a:lumOff val="40000"/>
                </a:schemeClr>
              </a:solidFill>
              <a:latin typeface="Open Sans"/>
              <a:cs typeface="Calibri" panose="020F0502020204030204"/>
            </a:endParaRPr>
          </a:p>
        </p:txBody>
      </p:sp>
      <p:sp>
        <p:nvSpPr>
          <p:cNvPr id="13" name="Oval 12">
            <a:extLst>
              <a:ext uri="{FF2B5EF4-FFF2-40B4-BE49-F238E27FC236}">
                <a16:creationId xmlns:a16="http://schemas.microsoft.com/office/drawing/2014/main" id="{CAA53B56-25BE-444B-8664-071AC16F416B}"/>
              </a:ext>
            </a:extLst>
          </p:cNvPr>
          <p:cNvSpPr/>
          <p:nvPr/>
        </p:nvSpPr>
        <p:spPr>
          <a:xfrm>
            <a:off x="9570187" y="905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1_Slide2.mp3" descr="Track1_Lecture1_Slide2.mp3">
            <a:hlinkClick r:id="" action="ppaction://media"/>
            <a:extLst>
              <a:ext uri="{FF2B5EF4-FFF2-40B4-BE49-F238E27FC236}">
                <a16:creationId xmlns:a16="http://schemas.microsoft.com/office/drawing/2014/main" id="{A38B6B68-577E-E24B-B489-7CEF0D532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9192" y="936233"/>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44083" y="13321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Resultados esperados del aprendizaje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50727" y="-1898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1.4 Esquema del curso </a:t>
            </a:r>
          </a:p>
        </p:txBody>
      </p:sp>
      <p:sp>
        <p:nvSpPr>
          <p:cNvPr id="2" name="Content Placeholder 1"/>
          <p:cNvSpPr>
            <a:spLocks noGrp="1"/>
          </p:cNvSpPr>
          <p:nvPr>
            <p:ph idx="1"/>
          </p:nvPr>
        </p:nvSpPr>
        <p:spPr>
          <a:xfrm>
            <a:off x="838200" y="1825625"/>
            <a:ext cx="8257060" cy="2353663"/>
          </a:xfrm>
        </p:spPr>
        <p:txBody>
          <a:bodyPr vert="horz" lIns="91440" tIns="45720" rIns="91440" bIns="45720" rtlCol="0" anchor="t">
            <a:normAutofit fontScale="92500" lnSpcReduction="10000"/>
          </a:bodyPr>
          <a:lstStyle/>
          <a:p>
            <a:pPr>
              <a:lnSpc>
                <a:spcPct val="100000"/>
              </a:lnSpc>
            </a:pPr>
            <a:r>
              <a:rPr lang="en-US" sz="2000" dirty="0">
                <a:latin typeface="Open Sans"/>
              </a:rPr>
              <a:t>LO1: Describir los conceptos básicos del modelado geoespacial con la Herramienta de Electrificación Espacial de Código Abierto (OnSSET).</a:t>
            </a:r>
            <a:endParaRPr lang="en-US" sz="2000" dirty="0">
              <a:latin typeface="Open Sans"/>
              <a:cs typeface="Calibri"/>
            </a:endParaRPr>
          </a:p>
          <a:p>
            <a:pPr>
              <a:lnSpc>
                <a:spcPct val="100000"/>
              </a:lnSpc>
            </a:pPr>
            <a:r>
              <a:rPr lang="en-US" sz="2000" dirty="0">
                <a:latin typeface="Open Sans"/>
              </a:rPr>
              <a:t>LO2: Enumerar diferentes conjuntos de datos geoespaciales que se utilizan en la modelización geoespacial.</a:t>
            </a:r>
            <a:endParaRPr lang="en-US" sz="2000" dirty="0">
              <a:latin typeface="Open Sans"/>
              <a:cs typeface="Calibri"/>
            </a:endParaRPr>
          </a:p>
          <a:p>
            <a:pPr>
              <a:lnSpc>
                <a:spcPct val="100000"/>
              </a:lnSpc>
            </a:pPr>
            <a:r>
              <a:rPr lang="en-US" sz="2000" dirty="0">
                <a:latin typeface="Open Sans"/>
              </a:rPr>
              <a:t>LO3: Describir los diferentes métodos del Sistema de Información Geográfica (SIG) que se utilizan para construir un modelo energético geoespacial.</a:t>
            </a:r>
            <a:endParaRPr lang="en-US" sz="2000" dirty="0">
              <a:latin typeface="Open Sans"/>
              <a:cs typeface="Calibri"/>
            </a:endParaRPr>
          </a:p>
        </p:txBody>
      </p:sp>
      <p:sp>
        <p:nvSpPr>
          <p:cNvPr id="7" name="Oval 6">
            <a:extLst>
              <a:ext uri="{FF2B5EF4-FFF2-40B4-BE49-F238E27FC236}">
                <a16:creationId xmlns:a16="http://schemas.microsoft.com/office/drawing/2014/main" id="{97224871-A0C5-D143-B0AE-F30F39AA334D}"/>
              </a:ext>
            </a:extLst>
          </p:cNvPr>
          <p:cNvSpPr/>
          <p:nvPr/>
        </p:nvSpPr>
        <p:spPr>
          <a:xfrm>
            <a:off x="9505950" y="3076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0.mp3" descr="Track1_Lecture1_Slide20.mp3">
            <a:hlinkClick r:id="" action="ppaction://media"/>
            <a:extLst>
              <a:ext uri="{FF2B5EF4-FFF2-40B4-BE49-F238E27FC236}">
                <a16:creationId xmlns:a16="http://schemas.microsoft.com/office/drawing/2014/main" id="{ED336D86-6CBE-3840-8D60-22929488B5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77315" y="37905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Resultados esperados del aprendizaje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6828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1.4 Esquema del curso  </a:t>
            </a:r>
          </a:p>
        </p:txBody>
      </p:sp>
      <p:sp>
        <p:nvSpPr>
          <p:cNvPr id="2" name="Content Placeholder 1"/>
          <p:cNvSpPr>
            <a:spLocks noGrp="1"/>
          </p:cNvSpPr>
          <p:nvPr>
            <p:ph idx="1"/>
          </p:nvPr>
        </p:nvSpPr>
        <p:spPr>
          <a:xfrm>
            <a:off x="838200" y="1825625"/>
            <a:ext cx="6733060" cy="4351338"/>
          </a:xfrm>
        </p:spPr>
        <p:txBody>
          <a:bodyPr vert="horz" lIns="91440" tIns="45720" rIns="91440" bIns="45720" rtlCol="0" anchor="t">
            <a:normAutofit/>
          </a:bodyPr>
          <a:lstStyle/>
          <a:p>
            <a:pPr>
              <a:lnSpc>
                <a:spcPct val="100000"/>
              </a:lnSpc>
            </a:pPr>
            <a:r>
              <a:rPr lang="en-US" sz="2000" dirty="0">
                <a:latin typeface="Open Sans"/>
              </a:rPr>
              <a:t>LO4: </a:t>
            </a:r>
            <a:r>
              <a:rPr lang="sv-SE" sz="2000" dirty="0">
                <a:latin typeface="Open Sans"/>
              </a:rPr>
              <a:t>Explicar la </a:t>
            </a:r>
            <a:r>
              <a:rPr lang="en-US" sz="2000" dirty="0">
                <a:latin typeface="Open Sans"/>
              </a:rPr>
              <a:t>sensibilidad de los diferentes datos de entrada en el modelo energético geoespacial.</a:t>
            </a:r>
            <a:endParaRPr lang="en-US" sz="2000" dirty="0">
              <a:latin typeface="Open Sans"/>
              <a:cs typeface="Calibri"/>
            </a:endParaRPr>
          </a:p>
          <a:p>
            <a:pPr>
              <a:lnSpc>
                <a:spcPct val="100000"/>
              </a:lnSpc>
            </a:pPr>
            <a:r>
              <a:rPr lang="en-US" sz="2000" dirty="0">
                <a:latin typeface="Open Sans"/>
              </a:rPr>
              <a:t>LO5: </a:t>
            </a:r>
            <a:r>
              <a:rPr lang="sv-SE" sz="2000" dirty="0">
                <a:latin typeface="Open Sans"/>
              </a:rPr>
              <a:t>Desarrollar </a:t>
            </a:r>
            <a:r>
              <a:rPr lang="en-US" sz="2000" dirty="0">
                <a:latin typeface="Open Sans"/>
              </a:rPr>
              <a:t>conjuntos de datos básicos del Sistema de Información Geográfica (SIG) y construir su propio modelo de electrificación de mínimo coste en OnSSET.</a:t>
            </a:r>
            <a:endParaRPr lang="en-GB" sz="2000" dirty="0">
              <a:latin typeface="Open Sans"/>
              <a:cs typeface="Calibri"/>
            </a:endParaRPr>
          </a:p>
        </p:txBody>
      </p:sp>
      <p:sp>
        <p:nvSpPr>
          <p:cNvPr id="7" name="Oval 6">
            <a:extLst>
              <a:ext uri="{FF2B5EF4-FFF2-40B4-BE49-F238E27FC236}">
                <a16:creationId xmlns:a16="http://schemas.microsoft.com/office/drawing/2014/main" id="{E909FC1B-BC89-9C45-9467-A01381AED5F1}"/>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1.mp3" descr="Track1_Lecture1_Slide21.mp3">
            <a:hlinkClick r:id="" action="ppaction://media"/>
            <a:extLst>
              <a:ext uri="{FF2B5EF4-FFF2-40B4-BE49-F238E27FC236}">
                <a16:creationId xmlns:a16="http://schemas.microsoft.com/office/drawing/2014/main" id="{E908D799-69D3-5944-9FA7-68DECFA28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Contenido del curso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62284" y="-22631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1.4 Esquema del curso  </a:t>
            </a:r>
          </a:p>
        </p:txBody>
      </p:sp>
      <p:sp>
        <p:nvSpPr>
          <p:cNvPr id="2" name="Content Placeholder 1"/>
          <p:cNvSpPr>
            <a:spLocks noGrp="1"/>
          </p:cNvSpPr>
          <p:nvPr>
            <p:ph idx="1"/>
          </p:nvPr>
        </p:nvSpPr>
        <p:spPr/>
        <p:txBody>
          <a:bodyPr vert="horz" lIns="91440" tIns="45720" rIns="91440" bIns="45720" rtlCol="0" anchor="t">
            <a:normAutofit/>
          </a:bodyPr>
          <a:lstStyle/>
          <a:p>
            <a:r>
              <a:rPr lang="en-US" sz="2000" dirty="0">
                <a:latin typeface="Open Sans"/>
              </a:rPr>
              <a:t>Clase 1. Introducción al curso</a:t>
            </a:r>
          </a:p>
          <a:p>
            <a:r>
              <a:rPr lang="en-US" sz="2000" dirty="0">
                <a:latin typeface="Open Sans"/>
              </a:rPr>
              <a:t>Conferencia 2. Los ODS y el acceso a la energía </a:t>
            </a:r>
          </a:p>
          <a:p>
            <a:r>
              <a:rPr lang="en-US" sz="2000" dirty="0">
                <a:latin typeface="Open Sans"/>
              </a:rPr>
              <a:t>Clase 3. Introducción a OnSSET</a:t>
            </a:r>
          </a:p>
          <a:p>
            <a:r>
              <a:rPr lang="en-US" sz="2000" dirty="0">
                <a:latin typeface="Open Sans"/>
              </a:rPr>
              <a:t>Clase 4. Conceptos clave de los SIG</a:t>
            </a:r>
          </a:p>
          <a:p>
            <a:r>
              <a:rPr lang="en-US" sz="2000" dirty="0">
                <a:latin typeface="Open Sans"/>
              </a:rPr>
              <a:t>Conferencia 5. Construcción de escenarios GEP</a:t>
            </a:r>
          </a:p>
          <a:p>
            <a:r>
              <a:rPr lang="en-US" sz="2000" dirty="0">
                <a:latin typeface="Open Sans"/>
              </a:rPr>
              <a:t>Clase 6. Generador de escenarios GEP</a:t>
            </a:r>
          </a:p>
          <a:p>
            <a:r>
              <a:rPr lang="en-US" sz="2000" dirty="0">
                <a:latin typeface="Open Sans"/>
              </a:rPr>
              <a:t>Clase 7. Modelización energética, desarrollo de escenarios y análisis de sensibilidad</a:t>
            </a:r>
          </a:p>
          <a:p>
            <a:r>
              <a:rPr lang="en-US" sz="2000" dirty="0">
                <a:latin typeface="Open Sans"/>
              </a:rPr>
              <a:t>Clase 8. Teoría avanzada del OnSSET tambiénI</a:t>
            </a:r>
          </a:p>
          <a:p>
            <a:r>
              <a:rPr lang="en-US" sz="2000" dirty="0">
                <a:latin typeface="Open Sans"/>
              </a:rPr>
              <a:t>Clase 9. Teoría avanzada de la herramienta OnSSET II y comunicación de los resultados del modelo de electrificación</a:t>
            </a:r>
            <a:endParaRPr lang="en-GB" sz="2000" dirty="0">
              <a:latin typeface="Open Sans"/>
            </a:endParaRPr>
          </a:p>
        </p:txBody>
      </p:sp>
      <p:sp>
        <p:nvSpPr>
          <p:cNvPr id="7" name="Oval 6">
            <a:extLst>
              <a:ext uri="{FF2B5EF4-FFF2-40B4-BE49-F238E27FC236}">
                <a16:creationId xmlns:a16="http://schemas.microsoft.com/office/drawing/2014/main" id="{FC8182EF-0304-314D-BE9F-6897F0396167}"/>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22.mp3" descr="Track1_Lecture1_Slide22.mp3">
            <a:hlinkClick r:id="" action="ppaction://media"/>
            <a:extLst>
              <a:ext uri="{FF2B5EF4-FFF2-40B4-BE49-F238E27FC236}">
                <a16:creationId xmlns:a16="http://schemas.microsoft.com/office/drawing/2014/main" id="{FDD6CE5F-2228-1B49-9281-3585867A14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335449FA-D8E2-4F94-A770-F5F892276D80}"/>
              </a:ext>
            </a:extLst>
          </p:cNvPr>
          <p:cNvPicPr>
            <a:picLocks noChangeAspect="1"/>
          </p:cNvPicPr>
          <p:nvPr/>
        </p:nvPicPr>
        <p:blipFill>
          <a:blip r:embed="rId5"/>
          <a:stretch>
            <a:fillRect/>
          </a:stretch>
        </p:blipFill>
        <p:spPr>
          <a:xfrm>
            <a:off x="-19904"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Contenido del curso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49354" y="-23024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1.4 Esquema del curso  </a:t>
            </a:r>
          </a:p>
        </p:txBody>
      </p:sp>
      <p:sp>
        <p:nvSpPr>
          <p:cNvPr id="2" name="Content Placeholder 1"/>
          <p:cNvSpPr>
            <a:spLocks noGrp="1"/>
          </p:cNvSpPr>
          <p:nvPr>
            <p:ph idx="1"/>
          </p:nvPr>
        </p:nvSpPr>
        <p:spPr>
          <a:xfrm>
            <a:off x="887215" y="2021348"/>
            <a:ext cx="5971060" cy="3931172"/>
          </a:xfrm>
        </p:spPr>
        <p:txBody>
          <a:bodyPr vert="horz" lIns="91440" tIns="45720" rIns="91440" bIns="45720" rtlCol="0" anchor="t">
            <a:normAutofit/>
          </a:bodyPr>
          <a:lstStyle/>
          <a:p>
            <a:r>
              <a:rPr lang="en-GB" sz="2000" dirty="0">
                <a:latin typeface="Open Sans"/>
                <a:cs typeface="Sanskrit Text"/>
              </a:rPr>
              <a:t>Material práctico 1 GEP Explorer</a:t>
            </a:r>
          </a:p>
          <a:p>
            <a:r>
              <a:rPr lang="en-GB" sz="2000" dirty="0">
                <a:latin typeface="Open Sans"/>
                <a:cs typeface="Sanskrit Text"/>
              </a:rPr>
              <a:t>Material práctico 2 </a:t>
            </a:r>
            <a:r>
              <a:rPr lang="en-US" sz="2000" dirty="0">
                <a:latin typeface="Open Sans"/>
                <a:cs typeface="Sanskrit Text"/>
              </a:rPr>
              <a:t>Trabajar con datos vectoriales</a:t>
            </a:r>
          </a:p>
          <a:p>
            <a:r>
              <a:rPr lang="en-GB" sz="2000" dirty="0">
                <a:latin typeface="Open Sans"/>
                <a:cs typeface="Sanskrit Text"/>
              </a:rPr>
              <a:t>Material práctico 3 </a:t>
            </a:r>
            <a:r>
              <a:rPr lang="en-US" sz="2000" dirty="0">
                <a:latin typeface="Open Sans"/>
                <a:cs typeface="Sanskrit Text"/>
              </a:rPr>
              <a:t>Trabajar con datos Raster</a:t>
            </a:r>
          </a:p>
        </p:txBody>
      </p:sp>
      <p:sp>
        <p:nvSpPr>
          <p:cNvPr id="7" name="Oval 6">
            <a:extLst>
              <a:ext uri="{FF2B5EF4-FFF2-40B4-BE49-F238E27FC236}">
                <a16:creationId xmlns:a16="http://schemas.microsoft.com/office/drawing/2014/main" id="{4BB356C6-01CD-A043-BFD6-865A2B8B530F}"/>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23.mp3" descr="Track1_Lecture1_Slide23.mp3">
            <a:hlinkClick r:id="" action="ppaction://media"/>
            <a:extLst>
              <a:ext uri="{FF2B5EF4-FFF2-40B4-BE49-F238E27FC236}">
                <a16:creationId xmlns:a16="http://schemas.microsoft.com/office/drawing/2014/main" id="{5B8B3B2D-AA65-834D-9A67-1497EC3D6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4065" y="648000"/>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5"/>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Contenido del curso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51470" y="-22973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1.4 Esquema del curso  </a:t>
            </a:r>
          </a:p>
        </p:txBody>
      </p:sp>
      <p:sp>
        <p:nvSpPr>
          <p:cNvPr id="2" name="Content Placeholder 1"/>
          <p:cNvSpPr>
            <a:spLocks noGrp="1"/>
          </p:cNvSpPr>
          <p:nvPr>
            <p:ph idx="1"/>
          </p:nvPr>
        </p:nvSpPr>
        <p:spPr>
          <a:xfrm>
            <a:off x="838200" y="1825625"/>
            <a:ext cx="5524844" cy="2950906"/>
          </a:xfrm>
        </p:spPr>
        <p:txBody>
          <a:bodyPr vert="horz" lIns="91440" tIns="45720" rIns="91440" bIns="45720" rtlCol="0" anchor="t">
            <a:normAutofit/>
          </a:bodyPr>
          <a:lstStyle/>
          <a:p>
            <a:r>
              <a:rPr lang="en-GB" sz="2000" dirty="0">
                <a:latin typeface="Open Sans"/>
              </a:rPr>
              <a:t>Material práctico 4: </a:t>
            </a:r>
            <a:r>
              <a:rPr lang="en-US" sz="2000" dirty="0">
                <a:latin typeface="Open Sans"/>
              </a:rPr>
              <a:t>Recogida de datos y desarrollo de bases de datos para el SIG</a:t>
            </a:r>
          </a:p>
          <a:p>
            <a:r>
              <a:rPr lang="en-GB" sz="2000" dirty="0">
                <a:latin typeface="Open Sans"/>
              </a:rPr>
              <a:t>Material práctico 5: </a:t>
            </a:r>
            <a:r>
              <a:rPr lang="en-US" sz="2000" dirty="0">
                <a:latin typeface="Open Sans"/>
              </a:rPr>
              <a:t>Extracción de datos a CSV</a:t>
            </a:r>
          </a:p>
          <a:p>
            <a:r>
              <a:rPr lang="en-GB" sz="2000" dirty="0">
                <a:latin typeface="Open Sans"/>
              </a:rPr>
              <a:t>Material práctico 6: </a:t>
            </a:r>
            <a:r>
              <a:rPr lang="en-US" sz="2000" dirty="0">
                <a:latin typeface="Open Sans"/>
              </a:rPr>
              <a:t>Cómo realizar un análisis de electrificación con el generador de escenarios GEP</a:t>
            </a:r>
            <a:endParaRPr lang="en-GB" sz="2000" dirty="0">
              <a:latin typeface="Open Sans"/>
            </a:endParaRPr>
          </a:p>
          <a:p>
            <a:endParaRPr lang="en-GB" sz="2000" dirty="0">
              <a:latin typeface="Open Sans"/>
            </a:endParaRPr>
          </a:p>
        </p:txBody>
      </p:sp>
      <p:sp>
        <p:nvSpPr>
          <p:cNvPr id="7" name="Oval 6">
            <a:extLst>
              <a:ext uri="{FF2B5EF4-FFF2-40B4-BE49-F238E27FC236}">
                <a16:creationId xmlns:a16="http://schemas.microsoft.com/office/drawing/2014/main" id="{8CCE7922-AEC7-7B4B-9E55-F0A90F512A4E}"/>
              </a:ext>
            </a:extLst>
          </p:cNvPr>
          <p:cNvSpPr/>
          <p:nvPr/>
        </p:nvSpPr>
        <p:spPr>
          <a:xfrm>
            <a:off x="7632700" y="5766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24.mp3" descr="Track1_Lecture1_Slide24.mp3">
            <a:hlinkClick r:id="" action="ppaction://media"/>
            <a:extLst>
              <a:ext uri="{FF2B5EF4-FFF2-40B4-BE49-F238E27FC236}">
                <a16:creationId xmlns:a16="http://schemas.microsoft.com/office/drawing/2014/main" id="{C84CEB48-BD5C-6446-AFF3-88C2861D3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9833" y="651077"/>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584660" y="1103567"/>
            <a:ext cx="6823030"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197681453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0C6A9906-271D-D043-B647-6349ADD6D918}"/>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Global Electrification Platform.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grpSp>
        <p:nvGrpSpPr>
          <p:cNvPr id="7" name="Group 6">
            <a:extLst>
              <a:ext uri="{FF2B5EF4-FFF2-40B4-BE49-F238E27FC236}">
                <a16:creationId xmlns:a16="http://schemas.microsoft.com/office/drawing/2014/main" id="{FEB4C371-9BB3-CC4B-8888-2FC3D43BCDF8}"/>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66211DA8-9C77-C049-ADF8-2645573669F5}"/>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EBA36E5-5E36-9D49-A9C3-0467FEB907FD}"/>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5"/>
              <a:extLst>
                <a:ext uri="{FF2B5EF4-FFF2-40B4-BE49-F238E27FC236}">
                  <a16:creationId xmlns:a16="http://schemas.microsoft.com/office/drawing/2014/main" id="{05F1BE48-79C1-2F4E-93A7-89D797B33B0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Modelización energética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454" y="1388954"/>
            <a:ext cx="4717487" cy="314499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4" y="2900495"/>
            <a:ext cx="5280488" cy="3497003"/>
          </a:xfrm>
          <a:prstGeom prst="rect">
            <a:avLst/>
          </a:prstGeom>
        </p:spPr>
      </p:pic>
      <p:pic>
        <p:nvPicPr>
          <p:cNvPr id="10" name="Content Placeholder 9"/>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434308" y="1992024"/>
            <a:ext cx="2587007" cy="3441724"/>
          </a:xfrm>
        </p:spPr>
      </p:pic>
      <p:sp>
        <p:nvSpPr>
          <p:cNvPr id="2" name="Rectangle 1"/>
          <p:cNvSpPr/>
          <p:nvPr/>
        </p:nvSpPr>
        <p:spPr>
          <a:xfrm>
            <a:off x="7928645" y="5924504"/>
            <a:ext cx="4143085" cy="307777"/>
          </a:xfrm>
          <a:prstGeom prst="rect">
            <a:avLst/>
          </a:prstGeom>
        </p:spPr>
        <p:txBody>
          <a:bodyPr wrap="square" lIns="91440" tIns="45720" rIns="91440" bIns="45720" anchor="t">
            <a:spAutoFit/>
          </a:bodyPr>
          <a:lstStyle/>
          <a:p>
            <a:r>
              <a:rPr lang="en-US" sz="1400" i="1" dirty="0">
                <a:latin typeface="Open Sans "/>
              </a:rPr>
              <a:t>Ruiz-Nuñez &amp; Wei, 2015; Herbst et al., 2012</a:t>
            </a:r>
            <a:endParaRPr lang="en-GB" sz="1400" i="1" dirty="0">
              <a:latin typeface="Open Sans "/>
            </a:endParaRPr>
          </a:p>
        </p:txBody>
      </p:sp>
      <p:sp>
        <p:nvSpPr>
          <p:cNvPr id="3" name="Title 10">
            <a:extLst>
              <a:ext uri="{FF2B5EF4-FFF2-40B4-BE49-F238E27FC236}">
                <a16:creationId xmlns:a16="http://schemas.microsoft.com/office/drawing/2014/main" id="{DA4AA21E-EBDC-4B7D-AA4B-E72EA0612ED9}"/>
              </a:ext>
            </a:extLst>
          </p:cNvPr>
          <p:cNvSpPr txBox="1">
            <a:spLocks/>
          </p:cNvSpPr>
          <p:nvPr/>
        </p:nvSpPr>
        <p:spPr>
          <a:xfrm>
            <a:off x="887215" y="4640"/>
            <a:ext cx="75255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1.1 ¿Por qué la modelización geoespacial de la energía?</a:t>
            </a:r>
          </a:p>
        </p:txBody>
      </p:sp>
      <p:sp>
        <p:nvSpPr>
          <p:cNvPr id="13" name="Oval 12">
            <a:extLst>
              <a:ext uri="{FF2B5EF4-FFF2-40B4-BE49-F238E27FC236}">
                <a16:creationId xmlns:a16="http://schemas.microsoft.com/office/drawing/2014/main" id="{E06CCC58-23BE-4B4E-B4AA-2C173773B21D}"/>
              </a:ext>
            </a:extLst>
          </p:cNvPr>
          <p:cNvSpPr/>
          <p:nvPr/>
        </p:nvSpPr>
        <p:spPr>
          <a:xfrm>
            <a:off x="10412916" y="1597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1_Slide3.mp3" descr="Track1_Lecture1_Slide3.mp3">
            <a:hlinkClick r:id="" action="ppaction://media"/>
            <a:extLst>
              <a:ext uri="{FF2B5EF4-FFF2-40B4-BE49-F238E27FC236}">
                <a16:creationId xmlns:a16="http://schemas.microsoft.com/office/drawing/2014/main" id="{B9BF4C3F-D6A8-3649-AE85-64F7263F96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84281" y="231129"/>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 papel cada vez más importante de la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80542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1.1 ¿Por qué la modelización geoespacial de la energía?</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366282" y="1825625"/>
            <a:ext cx="7056014" cy="4116008"/>
          </a:xfrm>
        </p:spPr>
      </p:pic>
      <p:sp>
        <p:nvSpPr>
          <p:cNvPr id="2" name="Rectangle 1"/>
          <p:cNvSpPr/>
          <p:nvPr/>
        </p:nvSpPr>
        <p:spPr>
          <a:xfrm>
            <a:off x="7892564" y="6091473"/>
            <a:ext cx="3887346" cy="307777"/>
          </a:xfrm>
          <a:prstGeom prst="rect">
            <a:avLst/>
          </a:prstGeom>
        </p:spPr>
        <p:txBody>
          <a:bodyPr wrap="none" lIns="91440" tIns="45720" rIns="91440" bIns="45720" anchor="t">
            <a:spAutoFit/>
          </a:bodyPr>
          <a:lstStyle/>
          <a:p>
            <a:r>
              <a:rPr lang="en-US" sz="1400" i="1" dirty="0">
                <a:latin typeface="Open Sans"/>
              </a:rPr>
              <a:t>AIE, 2019; </a:t>
            </a:r>
            <a:r>
              <a:rPr lang="sv-SE" sz="1400" i="1" dirty="0">
                <a:latin typeface="Open Sans"/>
              </a:rPr>
              <a:t>Franz et al., 2019; Mentis et al., 2017</a:t>
            </a:r>
            <a:endParaRPr lang="en-GB" sz="1400" i="1" dirty="0">
              <a:latin typeface="Open Sans"/>
            </a:endParaRPr>
          </a:p>
        </p:txBody>
      </p:sp>
      <p:sp>
        <p:nvSpPr>
          <p:cNvPr id="3" name="TextBox 2"/>
          <p:cNvSpPr txBox="1"/>
          <p:nvPr/>
        </p:nvSpPr>
        <p:spPr>
          <a:xfrm>
            <a:off x="2601775" y="6136209"/>
            <a:ext cx="3656059" cy="253916"/>
          </a:xfrm>
          <a:prstGeom prst="rect">
            <a:avLst/>
          </a:prstGeom>
          <a:noFill/>
        </p:spPr>
        <p:txBody>
          <a:bodyPr wrap="square" lIns="91440" tIns="45720" rIns="91440" bIns="45720" rtlCol="0" anchor="t">
            <a:spAutoFit/>
          </a:bodyPr>
          <a:lstStyle/>
          <a:p>
            <a:r>
              <a:rPr lang="en-GB" sz="1000" b="1" dirty="0">
                <a:latin typeface="Open Sans"/>
              </a:rPr>
              <a:t>Fuente de la imagen</a:t>
            </a:r>
            <a:r>
              <a:rPr lang="en-GB" sz="1000" dirty="0">
                <a:latin typeface="Open Sans"/>
              </a:rPr>
              <a:t>: Insensus, 2014, </a:t>
            </a:r>
            <a:r>
              <a:rPr lang="en-GB" sz="1000" dirty="0">
                <a:latin typeface="Open Sans"/>
                <a:hlinkClick r:id="rId7"/>
              </a:rPr>
              <a:t>I</a:t>
            </a:r>
            <a:r>
              <a:rPr lang="en-GB" sz="1000" dirty="0">
                <a:latin typeface="Open Sans"/>
              </a:rPr>
              <a:t>, permiso del autor</a:t>
            </a:r>
          </a:p>
        </p:txBody>
      </p:sp>
      <p:sp>
        <p:nvSpPr>
          <p:cNvPr id="10" name="Oval 9">
            <a:extLst>
              <a:ext uri="{FF2B5EF4-FFF2-40B4-BE49-F238E27FC236}">
                <a16:creationId xmlns:a16="http://schemas.microsoft.com/office/drawing/2014/main" id="{35C75B87-39C5-9A4F-A28C-02650B623435}"/>
              </a:ext>
            </a:extLst>
          </p:cNvPr>
          <p:cNvSpPr/>
          <p:nvPr/>
        </p:nvSpPr>
        <p:spPr>
          <a:xfrm>
            <a:off x="10592114"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4.mp3" descr="Track1_Lecture1_Slide4.mp3">
            <a:hlinkClick r:id="" action="ppaction://media"/>
            <a:extLst>
              <a:ext uri="{FF2B5EF4-FFF2-40B4-BE49-F238E27FC236}">
                <a16:creationId xmlns:a16="http://schemas.microsoft.com/office/drawing/2014/main" id="{BB8AF9D5-AA73-C84E-99CC-A24E41754C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16909" y="282777"/>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920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206773"/>
            <a:ext cx="8149209"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mn-lt"/>
                <a:cs typeface="+mn-lt"/>
              </a:rPr>
              <a:t>Dimensiones geoespaciales de la modelización energética  </a:t>
            </a:r>
          </a:p>
        </p:txBody>
      </p:sp>
      <p:sp>
        <p:nvSpPr>
          <p:cNvPr id="10" name="Rectangle 9"/>
          <p:cNvSpPr/>
          <p:nvPr/>
        </p:nvSpPr>
        <p:spPr>
          <a:xfrm>
            <a:off x="5779849" y="2108804"/>
            <a:ext cx="5070860" cy="3520259"/>
          </a:xfrm>
          <a:prstGeom prst="rect">
            <a:avLst/>
          </a:prstGeom>
        </p:spPr>
        <p:txBody>
          <a:bodyPr wrap="square" lIns="91440" tIns="45720" rIns="91440" bIns="45720" anchor="t">
            <a:spAutoFit/>
          </a:bodyPr>
          <a:lstStyle/>
          <a:p>
            <a:pPr>
              <a:spcAft>
                <a:spcPts val="1200"/>
              </a:spcAft>
            </a:pPr>
            <a:r>
              <a:rPr lang="en-GB" sz="2000" dirty="0">
                <a:latin typeface="Open Sans" panose="020B0606030504020204"/>
                <a:ea typeface="Georgia" panose="02040502050405020303" pitchFamily="18" charset="0"/>
                <a:cs typeface="Times New Roman"/>
              </a:rPr>
              <a:t>Algunas de estas dimensiones son:</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Cómo se distribuye la población (y la demanda de electricidad)</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Qué recursos energéticos están disponibles y dónde (solar, eólica, hidráulica, etc.)</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La distancia a la infraestructura de red existente</a:t>
            </a:r>
            <a:endParaRPr lang="sv-SE" sz="2000" dirty="0">
              <a:latin typeface="Open Sans" panose="020B0606030504020204"/>
              <a:ea typeface="Georgia" panose="02040502050405020303" pitchFamily="18" charset="0"/>
              <a:cs typeface="Times New Roman"/>
            </a:endParaRPr>
          </a:p>
          <a:p>
            <a:pPr marL="342900" lvl="0" indent="-342900">
              <a:spcAft>
                <a:spcPts val="1200"/>
              </a:spcAft>
              <a:buFont typeface="Georgia" panose="02040502050405020303" pitchFamily="18" charset="0"/>
              <a:buChar char="-"/>
            </a:pPr>
            <a:r>
              <a:rPr lang="en-GB" sz="2000" dirty="0">
                <a:latin typeface="Open Sans" panose="020B0606030504020204"/>
                <a:ea typeface="Georgia" panose="02040502050405020303" pitchFamily="18" charset="0"/>
                <a:cs typeface="Times New Roman"/>
              </a:rPr>
              <a:t>Cómo </a:t>
            </a:r>
            <a:r>
              <a:rPr lang="sv-SE" sz="1400" dirty="0">
                <a:latin typeface="Georgia"/>
                <a:ea typeface="Georgia" panose="02040502050405020303" pitchFamily="18" charset="0"/>
                <a:cs typeface="Times New Roman"/>
              </a:rPr>
              <a:t>varía</a:t>
            </a:r>
            <a:r>
              <a:rPr lang="en-GB" sz="2000" dirty="0">
                <a:latin typeface="Open Sans" panose="020B0606030504020204"/>
                <a:ea typeface="Georgia" panose="02040502050405020303" pitchFamily="18" charset="0"/>
                <a:cs typeface="Times New Roman"/>
              </a:rPr>
              <a:t> el terreno  </a:t>
            </a:r>
          </a:p>
          <a:p>
            <a:pPr lvl="0">
              <a:lnSpc>
                <a:spcPts val="1300"/>
              </a:lnSpc>
              <a:spcAft>
                <a:spcPts val="1200"/>
              </a:spcAft>
            </a:pPr>
            <a:endParaRPr lang="sv-SE" sz="2400" dirty="0">
              <a:latin typeface="Georgia" panose="02040502050405020303" pitchFamily="18" charset="0"/>
              <a:ea typeface="Georgia" panose="02040502050405020303" pitchFamily="18" charset="0"/>
              <a:cs typeface="Times New Roman" panose="02020603050405020304" pitchFamily="18" charset="0"/>
            </a:endParaRPr>
          </a:p>
        </p:txBody>
      </p:sp>
      <p:sp>
        <p:nvSpPr>
          <p:cNvPr id="4" name="Rectangle 3"/>
          <p:cNvSpPr/>
          <p:nvPr/>
        </p:nvSpPr>
        <p:spPr>
          <a:xfrm>
            <a:off x="9743405" y="6003064"/>
            <a:ext cx="1651414" cy="307777"/>
          </a:xfrm>
          <a:prstGeom prst="rect">
            <a:avLst/>
          </a:prstGeom>
        </p:spPr>
        <p:txBody>
          <a:bodyPr wrap="none" lIns="91440" tIns="45720" rIns="91440" bIns="45720" anchor="t">
            <a:spAutoFit/>
          </a:bodyPr>
          <a:lstStyle/>
          <a:p>
            <a:r>
              <a:rPr lang="sv-SE" sz="1400" i="1" dirty="0">
                <a:latin typeface="Open Sans"/>
                <a:ea typeface="Georgia" panose="02040502050405020303" pitchFamily="18" charset="0"/>
                <a:cs typeface="Times New Roman"/>
              </a:rPr>
              <a:t>Mentis y otros, 2017</a:t>
            </a:r>
          </a:p>
        </p:txBody>
      </p:sp>
      <p:sp>
        <p:nvSpPr>
          <p:cNvPr id="2" name="Title 10">
            <a:extLst>
              <a:ext uri="{FF2B5EF4-FFF2-40B4-BE49-F238E27FC236}">
                <a16:creationId xmlns:a16="http://schemas.microsoft.com/office/drawing/2014/main" id="{E945BBF1-F859-4051-801C-851675E31070}"/>
              </a:ext>
            </a:extLst>
          </p:cNvPr>
          <p:cNvSpPr txBox="1">
            <a:spLocks/>
          </p:cNvSpPr>
          <p:nvPr/>
        </p:nvSpPr>
        <p:spPr>
          <a:xfrm>
            <a:off x="887214" y="4640"/>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1.1 ¿Por qué la modelización geoespacial de la energía?</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2766" t="14815" r="29650" b="19577"/>
          <a:stretch/>
        </p:blipFill>
        <p:spPr>
          <a:xfrm>
            <a:off x="815849" y="1606883"/>
            <a:ext cx="4615543" cy="4499429"/>
          </a:xfrm>
          <a:prstGeom prst="rect">
            <a:avLst/>
          </a:prstGeom>
        </p:spPr>
      </p:pic>
      <p:sp>
        <p:nvSpPr>
          <p:cNvPr id="12" name="TextBox 11"/>
          <p:cNvSpPr txBox="1"/>
          <p:nvPr/>
        </p:nvSpPr>
        <p:spPr>
          <a:xfrm>
            <a:off x="848953" y="1556242"/>
            <a:ext cx="6217920" cy="336065"/>
          </a:xfrm>
          <a:prstGeom prst="rect">
            <a:avLst/>
          </a:prstGeom>
          <a:noFill/>
        </p:spPr>
        <p:txBody>
          <a:bodyPr wrap="square" rtlCol="0">
            <a:spAutoFit/>
          </a:bodyPr>
          <a:lstStyle/>
          <a:p>
            <a:r>
              <a:rPr lang="en-GB" sz="1600" dirty="0">
                <a:latin typeface="Open Sans" panose="020B0606030504020204"/>
              </a:rPr>
              <a:t>Líneas de transmisión en el África subsahariana</a:t>
            </a:r>
          </a:p>
        </p:txBody>
      </p:sp>
      <p:sp>
        <p:nvSpPr>
          <p:cNvPr id="3" name="TextBox 2"/>
          <p:cNvSpPr txBox="1"/>
          <p:nvPr/>
        </p:nvSpPr>
        <p:spPr>
          <a:xfrm>
            <a:off x="1103789" y="6156953"/>
            <a:ext cx="4847431" cy="253916"/>
          </a:xfrm>
          <a:prstGeom prst="rect">
            <a:avLst/>
          </a:prstGeom>
          <a:noFill/>
        </p:spPr>
        <p:txBody>
          <a:bodyPr wrap="square" lIns="91440" tIns="45720" rIns="91440" bIns="45720" rtlCol="0" anchor="ctr">
            <a:spAutoFit/>
          </a:bodyPr>
          <a:lstStyle/>
          <a:p>
            <a:r>
              <a:rPr lang="en-GB" sz="1000" b="1" dirty="0">
                <a:latin typeface="Open Sans"/>
              </a:rPr>
              <a:t>Fuente de la imagen: </a:t>
            </a:r>
            <a:r>
              <a:rPr lang="en-GB" sz="1000" dirty="0">
                <a:latin typeface="Open Sans"/>
              </a:rPr>
              <a:t>Khavari et al. 2021, </a:t>
            </a:r>
            <a:r>
              <a:rPr lang="en-GB" sz="1000" dirty="0">
                <a:latin typeface="Open Sans"/>
                <a:hlinkClick r:id="rId7"/>
              </a:rPr>
              <a:t>imagen</a:t>
            </a:r>
            <a:r>
              <a:rPr lang="en-GB" sz="1000" dirty="0">
                <a:latin typeface="Open Sans"/>
              </a:rPr>
              <a:t>, con licencia </a:t>
            </a:r>
            <a:r>
              <a:rPr lang="en-GB" sz="1000" dirty="0">
                <a:latin typeface="Open Sans"/>
                <a:hlinkClick r:id="rId8"/>
              </a:rPr>
              <a:t>CC-BY 4.0</a:t>
            </a:r>
            <a:endParaRPr lang="en-GB" sz="1000" dirty="0">
              <a:latin typeface="Open Sans"/>
            </a:endParaRPr>
          </a:p>
        </p:txBody>
      </p:sp>
      <p:sp>
        <p:nvSpPr>
          <p:cNvPr id="11" name="Oval 10">
            <a:extLst>
              <a:ext uri="{FF2B5EF4-FFF2-40B4-BE49-F238E27FC236}">
                <a16:creationId xmlns:a16="http://schemas.microsoft.com/office/drawing/2014/main" id="{3FAA4729-FDD1-2049-BF59-8D7BF41846FC}"/>
              </a:ext>
            </a:extLst>
          </p:cNvPr>
          <p:cNvSpPr/>
          <p:nvPr/>
        </p:nvSpPr>
        <p:spPr>
          <a:xfrm>
            <a:off x="10245913" y="7476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5.mp3" descr="Track1_Lecture1_Slide5.mp3">
            <a:hlinkClick r:id="" action="ppaction://media"/>
            <a:extLst>
              <a:ext uri="{FF2B5EF4-FFF2-40B4-BE49-F238E27FC236}">
                <a16:creationId xmlns:a16="http://schemas.microsoft.com/office/drawing/2014/main" id="{997F438A-14EF-C64D-B112-33AB3334A1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17278" y="820369"/>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9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Aspectos clave del curso</a:t>
            </a:r>
          </a:p>
        </p:txBody>
      </p:sp>
      <p:sp>
        <p:nvSpPr>
          <p:cNvPr id="4" name="Content Placeholder 3"/>
          <p:cNvSpPr>
            <a:spLocks noGrp="1"/>
          </p:cNvSpPr>
          <p:nvPr>
            <p:ph idx="1"/>
          </p:nvPr>
        </p:nvSpPr>
        <p:spPr>
          <a:xfrm>
            <a:off x="838200" y="1825625"/>
            <a:ext cx="5957330" cy="4351338"/>
          </a:xfrm>
        </p:spPr>
        <p:txBody>
          <a:bodyPr vert="horz" lIns="91440" tIns="45720" rIns="91440" bIns="45720" rtlCol="0" anchor="t">
            <a:normAutofit/>
          </a:bodyPr>
          <a:lstStyle/>
          <a:p>
            <a:pPr>
              <a:lnSpc>
                <a:spcPct val="100000"/>
              </a:lnSpc>
            </a:pPr>
            <a:r>
              <a:rPr lang="en-GB" sz="2000" dirty="0">
                <a:latin typeface="Open Sans" panose="020B0606030504020204"/>
              </a:rPr>
              <a:t>En este curso se familiarizará con la dimensión espacial de la planificación energética.</a:t>
            </a:r>
            <a:endParaRPr lang="en-US" dirty="0"/>
          </a:p>
          <a:p>
            <a:pPr>
              <a:lnSpc>
                <a:spcPct val="100000"/>
              </a:lnSpc>
            </a:pPr>
            <a:r>
              <a:rPr lang="en-GB" sz="2000" dirty="0">
                <a:latin typeface="Open Sans" panose="020B0606030504020204"/>
              </a:rPr>
              <a:t>Las infraestructuras energéticas requieren mucho capital</a:t>
            </a:r>
          </a:p>
          <a:p>
            <a:pPr>
              <a:lnSpc>
                <a:spcPct val="100000"/>
              </a:lnSpc>
            </a:pPr>
            <a:r>
              <a:rPr lang="en-GB" sz="2000" dirty="0">
                <a:latin typeface="Open Sans" panose="020B0606030504020204"/>
              </a:rPr>
              <a:t>La modelización de la energía se utiliza para </a:t>
            </a:r>
            <a:r>
              <a:rPr lang="en-US" sz="2000" dirty="0">
                <a:latin typeface="Open Sans" panose="020B0606030504020204"/>
              </a:rPr>
              <a:t>informar sobre el desarrollo de la política energética</a:t>
            </a:r>
            <a:endParaRPr lang="en-GB" sz="2000" dirty="0">
              <a:latin typeface="Open Sans" panose="020B0606030504020204"/>
            </a:endParaRPr>
          </a:p>
          <a:p>
            <a:pPr>
              <a:lnSpc>
                <a:spcPct val="100000"/>
              </a:lnSpc>
            </a:pPr>
            <a:r>
              <a:rPr lang="en-GB" sz="2000" dirty="0">
                <a:latin typeface="Open Sans" panose="020B0606030504020204"/>
              </a:rPr>
              <a:t>La dimensión espacial puede ser una dimensión importante a tener en cuenta en la planificación energética.</a:t>
            </a:r>
          </a:p>
        </p:txBody>
      </p:sp>
      <p:sp>
        <p:nvSpPr>
          <p:cNvPr id="2" name="Title 10">
            <a:extLst>
              <a:ext uri="{FF2B5EF4-FFF2-40B4-BE49-F238E27FC236}">
                <a16:creationId xmlns:a16="http://schemas.microsoft.com/office/drawing/2014/main" id="{457E936C-ACB2-4947-AF84-700721E1C8FB}"/>
              </a:ext>
            </a:extLst>
          </p:cNvPr>
          <p:cNvSpPr txBox="1">
            <a:spLocks/>
          </p:cNvSpPr>
          <p:nvPr/>
        </p:nvSpPr>
        <p:spPr>
          <a:xfrm>
            <a:off x="887215" y="4640"/>
            <a:ext cx="79878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sym typeface="Bodoni SvtyTwo ITC TT-Book"/>
              </a:rPr>
              <a:t>1.1 ¿Por qué la modelización geoespacial de la energía?</a:t>
            </a:r>
          </a:p>
        </p:txBody>
      </p:sp>
      <p:sp>
        <p:nvSpPr>
          <p:cNvPr id="7" name="Oval 6">
            <a:extLst>
              <a:ext uri="{FF2B5EF4-FFF2-40B4-BE49-F238E27FC236}">
                <a16:creationId xmlns:a16="http://schemas.microsoft.com/office/drawing/2014/main" id="{4F2674A3-E9D0-514E-9D13-879131F44737}"/>
              </a:ext>
            </a:extLst>
          </p:cNvPr>
          <p:cNvSpPr/>
          <p:nvPr/>
        </p:nvSpPr>
        <p:spPr>
          <a:xfrm>
            <a:off x="9954306"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1_Slide6.mp3" descr="Track1_Lecture1_Slide6.mp3">
            <a:hlinkClick r:id="" action="ppaction://media"/>
            <a:extLst>
              <a:ext uri="{FF2B5EF4-FFF2-40B4-BE49-F238E27FC236}">
                <a16:creationId xmlns:a16="http://schemas.microsoft.com/office/drawing/2014/main" id="{D38CA8F7-1D2F-1A45-B0E5-7E2E109472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5671" y="282777"/>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89C5AA2B-41E3-4547-853C-ACA2A4ACB98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4080" y="-792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Arial" panose="020B0604020202020204" pitchFamily="34" charset="0"/>
                <a:ea typeface="Open Sans" panose="020B0606030504020204" pitchFamily="34" charset="0"/>
                <a:cs typeface="Arial" panose="020B0604020202020204" pitchFamily="34" charset="0"/>
              </a:rPr>
              <a:t>Conferencia 1.1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894080" y="1576391"/>
            <a:ext cx="1002891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Open Sans"/>
              </a:rPr>
              <a:t>Franz, M., Peterschmidt, N., Rohrer, M., Kondev, B., 2014. Minigrid Policy Toolkit [Documento WWW]. URL </a:t>
            </a:r>
            <a:r>
              <a:rPr lang="en-GB" sz="1600" dirty="0">
                <a:latin typeface="Open Sans"/>
                <a:hlinkClick r:id="rId3"/>
              </a:rPr>
              <a:t>https://www.ren21.net/wp-content/uploads/2019/06/MinigridPolicyToolkit_Sep2014_EN.pdf </a:t>
            </a:r>
            <a:r>
              <a:rPr lang="en-GB" sz="1600" dirty="0">
                <a:latin typeface="Open Sans"/>
              </a:rPr>
              <a:t>(consultado el 13.2.21).</a:t>
            </a:r>
            <a:endParaRPr lang="en-GB" sz="1600" dirty="0">
              <a:latin typeface="Open Sans"/>
              <a:ea typeface="+mn-lt"/>
              <a:cs typeface="+mn-lt"/>
            </a:endParaRPr>
          </a:p>
          <a:p>
            <a:endParaRPr lang="en-GB" sz="1600" dirty="0">
              <a:latin typeface="Open Sans"/>
              <a:ea typeface="+mn-lt"/>
              <a:cs typeface="+mn-lt"/>
            </a:endParaRPr>
          </a:p>
          <a:p>
            <a:r>
              <a:rPr lang="en-GB" sz="1600" dirty="0">
                <a:latin typeface="Open Sans"/>
              </a:rPr>
              <a:t>Herbst, A., Toro, F., Reitze, F., Jochem, E., 2012. Introducción a la modelización de sistemas energéticos. Swiss Journal of Economics and Statistics 148, 111-135. </a:t>
            </a:r>
            <a:r>
              <a:rPr lang="en-GB" sz="1600" dirty="0">
                <a:latin typeface="Open Sans"/>
                <a:ea typeface="+mn-lt"/>
                <a:cs typeface="+mn-lt"/>
                <a:hlinkClick r:id="rId4"/>
              </a:rPr>
              <a:t>https://doi.org/10.1007/BF03399363</a:t>
            </a:r>
            <a:endParaRPr lang="en-GB" sz="1600" dirty="0">
              <a:latin typeface="Open Sans"/>
              <a:cs typeface="Calibri"/>
            </a:endParaRPr>
          </a:p>
          <a:p>
            <a:endParaRPr lang="en-GB" sz="1600" dirty="0">
              <a:latin typeface="Open Sans"/>
              <a:cs typeface="Calibri"/>
            </a:endParaRPr>
          </a:p>
          <a:p>
            <a:r>
              <a:rPr lang="en-GB" sz="1600" dirty="0">
                <a:latin typeface="Open Sans"/>
              </a:rPr>
              <a:t>AIE, 2019. PERSPECTIVA ENERGÉTICA MUNDIAL 2019. OECD Publishing 810. </a:t>
            </a:r>
            <a:r>
              <a:rPr lang="en-GB" sz="1600" dirty="0">
                <a:latin typeface="Open Sans"/>
                <a:ea typeface="+mn-lt"/>
                <a:cs typeface="+mn-lt"/>
                <a:hlinkClick r:id="rId5"/>
              </a:rPr>
              <a:t>https://doi.org/10.1787/caf32f3b-en</a:t>
            </a:r>
            <a:endParaRPr lang="en-GB" sz="1600" dirty="0">
              <a:latin typeface="Open Sans"/>
            </a:endParaRPr>
          </a:p>
          <a:p>
            <a:endParaRPr lang="en-GB" sz="1600" dirty="0">
              <a:latin typeface="Open Sans"/>
              <a:cs typeface="Calibri" panose="020F0502020204030204"/>
            </a:endParaRPr>
          </a:p>
          <a:p>
            <a:r>
              <a:rPr lang="en-GB" sz="1600" dirty="0">
                <a:latin typeface="Open Sans"/>
              </a:rPr>
              <a:t>Mentis, D., Howells, M., Rogner, H., Korkovelos, A., Arderne, C., Zepeda, E., Siyal, S., Taliotis, C., Bazilian, M., de Roo, A., Tanvez, Y., Oudalov, A., Scholtz, E., 2017. Lighting the World: la primera aplicación de una herramienta de electrificación espacial de código abierto (OnSSET) en el África subsahariana. Environmental Research Letters 12, 085003. </a:t>
            </a:r>
            <a:r>
              <a:rPr lang="en-GB" sz="1600" dirty="0">
                <a:latin typeface="Open Sans"/>
                <a:hlinkClick r:id="rId6"/>
              </a:rPr>
              <a:t>https://doi.org/10.1088/1748-9326/aa7b29</a:t>
            </a:r>
            <a:endParaRPr lang="en-GB" sz="1600" dirty="0">
              <a:latin typeface="Open Sans"/>
            </a:endParaRPr>
          </a:p>
          <a:p>
            <a:endParaRPr lang="en-GB" sz="1600" dirty="0">
              <a:latin typeface="Open Sans"/>
            </a:endParaRPr>
          </a:p>
          <a:p>
            <a:r>
              <a:rPr lang="en-GB" sz="1600" dirty="0">
                <a:latin typeface="Open Sans"/>
              </a:rPr>
              <a:t>Ruiz-Nuñez, F., Wei, Z., 2015. Demandas de inversión en infraestructura en mercados emergentes y economías en desarrollo, Documentos de trabajo de investigación de políticas. Banco Mundial. </a:t>
            </a:r>
            <a:r>
              <a:rPr lang="en-GB" sz="1600" dirty="0">
                <a:latin typeface="Open Sans"/>
                <a:ea typeface="+mn-lt"/>
                <a:cs typeface="+mn-lt"/>
                <a:hlinkClick r:id="rId7"/>
              </a:rPr>
              <a:t>https://doi.org/10.1596/1813-9450-7414</a:t>
            </a:r>
            <a:endParaRPr lang="en-GB" sz="1600" dirty="0">
              <a:latin typeface="Open Sans"/>
            </a:endParaRPr>
          </a:p>
          <a:p>
            <a:pPr marL="342900" indent="-342900">
              <a:buAutoNum type="arabicPeriod"/>
            </a:pPr>
            <a:endParaRPr lang="sv-SE" sz="1600" dirty="0">
              <a:latin typeface="Open Sans"/>
            </a:endParaRPr>
          </a:p>
          <a:p>
            <a:pPr marL="342900" indent="-342900">
              <a:buAutoNum type="arabicPeriod"/>
            </a:pPr>
            <a:endParaRPr lang="sv-SE" sz="1600" dirty="0">
              <a:latin typeface="Open Sans"/>
            </a:endParaRPr>
          </a:p>
        </p:txBody>
      </p:sp>
    </p:spTree>
    <p:extLst>
      <p:ext uri="{BB962C8B-B14F-4D97-AF65-F5344CB8AC3E}">
        <p14:creationId xmlns:p14="http://schemas.microsoft.com/office/powerpoint/2010/main" val="393808635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47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Acceso a la electricidad en el mundo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3969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1.2 ODS7 y Agenda 2030  </a:t>
            </a:r>
          </a:p>
        </p:txBody>
      </p:sp>
      <p:sp>
        <p:nvSpPr>
          <p:cNvPr id="2" name="Content Placeholder 1"/>
          <p:cNvSpPr>
            <a:spLocks noGrp="1"/>
          </p:cNvSpPr>
          <p:nvPr>
            <p:ph idx="1"/>
          </p:nvPr>
        </p:nvSpPr>
        <p:spPr>
          <a:xfrm>
            <a:off x="7805530" y="1825625"/>
            <a:ext cx="3548270" cy="2256045"/>
          </a:xfrm>
        </p:spPr>
        <p:txBody>
          <a:bodyPr vert="horz" lIns="91440" tIns="45720" rIns="91440" bIns="45720" rtlCol="0" anchor="t">
            <a:noAutofit/>
          </a:bodyPr>
          <a:lstStyle/>
          <a:p>
            <a:pPr marL="0" lvl="0" indent="0" algn="ctr" fontAlgn="base">
              <a:lnSpc>
                <a:spcPct val="100000"/>
              </a:lnSpc>
              <a:spcBef>
                <a:spcPts val="0"/>
              </a:spcBef>
              <a:buClr>
                <a:srgbClr val="000000"/>
              </a:buClr>
              <a:buSzPts val="2400"/>
              <a:buNone/>
            </a:pPr>
            <a:r>
              <a:rPr lang="en-US" sz="2000" b="1" dirty="0">
                <a:latin typeface="Open Sans"/>
                <a:ea typeface="Calibri"/>
                <a:cs typeface="Calibri"/>
                <a:sym typeface="Calibri"/>
              </a:rPr>
              <a:t>Unos 789 millones de personas sin acceso a la electricidad</a:t>
            </a: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endParaRPr lang="en-US" sz="2000" b="1" dirty="0">
              <a:latin typeface="Open Sans"/>
              <a:ea typeface="Calibri"/>
              <a:cs typeface="Calibri"/>
            </a:endParaRPr>
          </a:p>
          <a:p>
            <a:pPr marL="0" lvl="0" indent="0" algn="ctr" fontAlgn="base">
              <a:lnSpc>
                <a:spcPct val="100000"/>
              </a:lnSpc>
              <a:spcBef>
                <a:spcPts val="0"/>
              </a:spcBef>
              <a:buClr>
                <a:srgbClr val="000000"/>
              </a:buClr>
              <a:buSzPts val="2400"/>
              <a:buNone/>
            </a:pPr>
            <a:r>
              <a:rPr lang="en-US" sz="2000" b="1" dirty="0">
                <a:latin typeface="Open Sans"/>
                <a:ea typeface="Calibri"/>
                <a:cs typeface="Calibri"/>
                <a:sym typeface="Calibri"/>
              </a:rPr>
              <a:t>Más de la mitad en el África subsahariana</a:t>
            </a:r>
            <a:endParaRPr lang="en-US" sz="2000" b="1" dirty="0">
              <a:latin typeface="Open Sans"/>
              <a:ea typeface="Calibri"/>
              <a:cs typeface="Calibri"/>
            </a:endParaRPr>
          </a:p>
          <a:p>
            <a:pPr marL="0" indent="0">
              <a:lnSpc>
                <a:spcPct val="100000"/>
              </a:lnSpc>
              <a:buNone/>
            </a:pPr>
            <a:endParaRPr lang="en-GB" sz="2000" dirty="0">
              <a:latin typeface="Open San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215" y="1866814"/>
            <a:ext cx="5921103" cy="4169292"/>
          </a:xfrm>
          <a:prstGeom prst="rect">
            <a:avLst/>
          </a:prstGeom>
        </p:spPr>
      </p:pic>
      <p:sp>
        <p:nvSpPr>
          <p:cNvPr id="4" name="Rectangle 3"/>
          <p:cNvSpPr/>
          <p:nvPr/>
        </p:nvSpPr>
        <p:spPr>
          <a:xfrm>
            <a:off x="9868396" y="6092863"/>
            <a:ext cx="2415044" cy="307777"/>
          </a:xfrm>
          <a:prstGeom prst="rect">
            <a:avLst/>
          </a:prstGeom>
        </p:spPr>
        <p:txBody>
          <a:bodyPr wrap="square" lIns="91440" tIns="45720" rIns="91440" bIns="45720" anchor="ctr">
            <a:spAutoFit/>
          </a:bodyPr>
          <a:lstStyle/>
          <a:p>
            <a:r>
              <a:rPr lang="en-GB" sz="1400" i="1" dirty="0">
                <a:latin typeface="Open Sans"/>
                <a:cs typeface="Calibri"/>
              </a:rPr>
              <a:t>AIE, 2020; Lenzi, 2021</a:t>
            </a:r>
          </a:p>
        </p:txBody>
      </p:sp>
      <p:sp>
        <p:nvSpPr>
          <p:cNvPr id="10" name="TextBox 2"/>
          <p:cNvSpPr txBox="1"/>
          <p:nvPr/>
        </p:nvSpPr>
        <p:spPr>
          <a:xfrm>
            <a:off x="889735" y="6137058"/>
            <a:ext cx="4687848" cy="253916"/>
          </a:xfrm>
          <a:prstGeom prst="rect">
            <a:avLst/>
          </a:prstGeom>
          <a:noFill/>
        </p:spPr>
        <p:txBody>
          <a:bodyPr wrap="square" lIns="91440" tIns="45720" rIns="91440" bIns="4572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a:rPr>
              <a:t>Fuente de la imagen: </a:t>
            </a:r>
            <a:r>
              <a:rPr lang="en-GB" sz="1000" dirty="0">
                <a:latin typeface="Open Sans"/>
              </a:rPr>
              <a:t>OurWorldInData, </a:t>
            </a:r>
            <a:r>
              <a:rPr lang="en-GB" sz="1000" dirty="0">
                <a:latin typeface="Open Sans"/>
                <a:hlinkClick r:id="rId7"/>
              </a:rPr>
              <a:t>imagen</a:t>
            </a:r>
            <a:r>
              <a:rPr lang="en-GB" sz="1000" dirty="0">
                <a:latin typeface="Open Sans"/>
              </a:rPr>
              <a:t>, licencia </a:t>
            </a:r>
            <a:r>
              <a:rPr lang="en-GB" sz="1000" dirty="0">
                <a:latin typeface="Open Sans"/>
                <a:hlinkClick r:id="rId8"/>
              </a:rPr>
              <a:t>CC-BY 4.0</a:t>
            </a:r>
            <a:endParaRPr lang="en-GB" sz="1000" dirty="0">
              <a:latin typeface="Open Sans"/>
            </a:endParaRPr>
          </a:p>
        </p:txBody>
      </p:sp>
      <p:sp>
        <p:nvSpPr>
          <p:cNvPr id="11" name="Oval 10">
            <a:extLst>
              <a:ext uri="{FF2B5EF4-FFF2-40B4-BE49-F238E27FC236}">
                <a16:creationId xmlns:a16="http://schemas.microsoft.com/office/drawing/2014/main" id="{6249A5CD-6906-E445-93AD-2EFEED9D9FE7}"/>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8.mp3" descr="Track1_Lecture1_Slide8.mp3">
            <a:hlinkClick r:id="" action="ppaction://media"/>
            <a:extLst>
              <a:ext uri="{FF2B5EF4-FFF2-40B4-BE49-F238E27FC236}">
                <a16:creationId xmlns:a16="http://schemas.microsoft.com/office/drawing/2014/main" id="{956CD66C-6D06-5248-967B-865AD64597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4991" y="60131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9</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707886"/>
          </a:xfrm>
          <a:prstGeom prst="rect">
            <a:avLst/>
          </a:prstGeom>
        </p:spPr>
        <p:txBody>
          <a:bodyPr wrap="square" lIns="91440" tIns="45720" rIns="91440" bIns="45720" anchor="t">
            <a:spAutoFit/>
          </a:bodyPr>
          <a:lstStyle/>
          <a:p>
            <a:r>
              <a:rPr lang="en-ZA" sz="2000" b="1" dirty="0">
                <a:solidFill>
                  <a:schemeClr val="accent5">
                    <a:lumMod val="60000"/>
                    <a:lumOff val="40000"/>
                  </a:schemeClr>
                </a:solidFill>
                <a:latin typeface="Open Sans"/>
                <a:ea typeface="+mn-lt"/>
                <a:cs typeface="+mn-lt"/>
              </a:rPr>
              <a:t>Los Objetivos de Desarrollo Sostenible (ODS)</a:t>
            </a:r>
            <a:endParaRPr lang="en-US" sz="2000" dirty="0">
              <a:solidFill>
                <a:schemeClr val="accent5">
                  <a:lumMod val="60000"/>
                  <a:lumOff val="40000"/>
                </a:schemeClr>
              </a:solidFill>
              <a:latin typeface="Open Sans"/>
            </a:endParaRPr>
          </a:p>
          <a:p>
            <a:pPr>
              <a:spcAft>
                <a:spcPts val="1200"/>
              </a:spcAft>
            </a:pPr>
            <a:endParaRPr lang="en-ZA" sz="2000"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23687" y="-2972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Arial" panose="020B0604020202020204" pitchFamily="34" charset="0"/>
                <a:ea typeface="Open Sans" panose="020B0606030504020204" pitchFamily="34" charset="0"/>
                <a:cs typeface="Arial" panose="020B0604020202020204" pitchFamily="34" charset="0"/>
                <a:sym typeface="Bodoni SvtyTwo ITC TT-Book"/>
              </a:rPr>
              <a:t>1.2 ODS7 y Agenda 2030  </a:t>
            </a:r>
          </a:p>
        </p:txBody>
      </p:sp>
      <p:sp>
        <p:nvSpPr>
          <p:cNvPr id="4" name="TextBox 3"/>
          <p:cNvSpPr txBox="1"/>
          <p:nvPr/>
        </p:nvSpPr>
        <p:spPr>
          <a:xfrm>
            <a:off x="3458341" y="2220028"/>
            <a:ext cx="6069496" cy="954107"/>
          </a:xfrm>
          <a:prstGeom prst="rect">
            <a:avLst/>
          </a:prstGeom>
          <a:noFill/>
        </p:spPr>
        <p:txBody>
          <a:bodyPr wrap="square" lIns="91440" tIns="45720" rIns="91440" bIns="45720" rtlCol="0" anchor="t">
            <a:spAutoFit/>
          </a:bodyPr>
          <a:lstStyle/>
          <a:p>
            <a:r>
              <a:rPr lang="en-US" sz="2800" dirty="0"/>
              <a:t>"Garantizar el acceso a una energía asequible, fiable, sostenible y moderna para todos"</a:t>
            </a:r>
            <a:endParaRPr lang="en-GB" sz="2800" dirty="0"/>
          </a:p>
        </p:txBody>
      </p:sp>
      <p:sp>
        <p:nvSpPr>
          <p:cNvPr id="2" name="Rectangle 1"/>
          <p:cNvSpPr/>
          <p:nvPr/>
        </p:nvSpPr>
        <p:spPr>
          <a:xfrm>
            <a:off x="9458468" y="6008450"/>
            <a:ext cx="1756635" cy="307777"/>
          </a:xfrm>
          <a:prstGeom prst="rect">
            <a:avLst/>
          </a:prstGeom>
        </p:spPr>
        <p:txBody>
          <a:bodyPr wrap="none" lIns="91440" tIns="45720" rIns="91440" bIns="45720" anchor="ctr">
            <a:spAutoFit/>
          </a:bodyPr>
          <a:lstStyle/>
          <a:p>
            <a:r>
              <a:rPr lang="en-US" sz="1400" i="1" dirty="0">
                <a:latin typeface="Open Sans"/>
                <a:cs typeface="Calibri"/>
              </a:rPr>
              <a:t>Fuso Nerini y otros, 2018 </a:t>
            </a:r>
            <a:endParaRPr lang="en-GB" sz="1400" i="1" dirty="0">
              <a:latin typeface="Open Sans"/>
              <a:cs typeface="Calibri"/>
            </a:endParaRPr>
          </a:p>
        </p:txBody>
      </p:sp>
      <p:pic>
        <p:nvPicPr>
          <p:cNvPr id="3" name="Content Placeholder 2"/>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69593" y="1781758"/>
            <a:ext cx="2228548" cy="2235413"/>
          </a:xfr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365" y="4081514"/>
            <a:ext cx="1080000" cy="10800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6008" y="4067611"/>
            <a:ext cx="1080000" cy="1080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8651" y="4074995"/>
            <a:ext cx="1080000" cy="10800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8159" y="4074995"/>
            <a:ext cx="1080000" cy="10800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50802" y="4074995"/>
            <a:ext cx="1080000" cy="10800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3444" y="4070559"/>
            <a:ext cx="1080000" cy="10800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42952" y="4067611"/>
            <a:ext cx="1080000" cy="108000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85595" y="4067611"/>
            <a:ext cx="1080000" cy="108000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5103" y="4067611"/>
            <a:ext cx="1080000" cy="108000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126" y="5226469"/>
            <a:ext cx="1080000" cy="1080000"/>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15573" y="5217315"/>
            <a:ext cx="1080000" cy="1080000"/>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59021" y="5226469"/>
            <a:ext cx="1080000" cy="1080000"/>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09333" y="5226469"/>
            <a:ext cx="1080000" cy="1080000"/>
          </a:xfrm>
          <a:prstGeom prst="rect">
            <a:avLst/>
          </a:prstGeom>
        </p:spPr>
      </p:pic>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52780" y="5226469"/>
            <a:ext cx="1080000" cy="1080000"/>
          </a:xfrm>
          <a:prstGeom prst="rect">
            <a:avLst/>
          </a:prstGeom>
        </p:spPr>
      </p:pic>
      <p:pic>
        <p:nvPicPr>
          <p:cNvPr id="25" name="Pictur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03093" y="5215633"/>
            <a:ext cx="1073135" cy="1100594"/>
          </a:xfrm>
          <a:prstGeom prst="rect">
            <a:avLst/>
          </a:prstGeom>
        </p:spPr>
      </p:pic>
      <p:pic>
        <p:nvPicPr>
          <p:cNvPr id="26" name="Pictur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46540" y="5211868"/>
            <a:ext cx="1080000" cy="1080000"/>
          </a:xfrm>
          <a:prstGeom prst="rect">
            <a:avLst/>
          </a:prstGeom>
        </p:spPr>
      </p:pic>
      <p:sp>
        <p:nvSpPr>
          <p:cNvPr id="27" name="TextBox 26"/>
          <p:cNvSpPr txBox="1"/>
          <p:nvPr/>
        </p:nvSpPr>
        <p:spPr>
          <a:xfrm>
            <a:off x="879584" y="6385553"/>
            <a:ext cx="1977582" cy="259478"/>
          </a:xfrm>
          <a:prstGeom prst="rect">
            <a:avLst/>
          </a:prstGeom>
          <a:noFill/>
        </p:spPr>
        <p:txBody>
          <a:bodyPr wrap="square" lIns="91440" tIns="45720" rIns="91440" bIns="45720" rtlCol="0" anchor="ctr">
            <a:spAutoFit/>
          </a:bodyPr>
          <a:lstStyle/>
          <a:p>
            <a:r>
              <a:rPr lang="en-GB" sz="1050" b="1" dirty="0">
                <a:latin typeface="Open Sans"/>
              </a:rPr>
              <a:t>Fuente de la imagen</a:t>
            </a:r>
            <a:r>
              <a:rPr lang="en-GB" sz="1050" dirty="0">
                <a:latin typeface="Open Sans"/>
              </a:rPr>
              <a:t>: ONU, 2021, </a:t>
            </a:r>
            <a:r>
              <a:rPr lang="en-GB" sz="1050" dirty="0">
                <a:latin typeface="Open Sans"/>
                <a:hlinkClick r:id="rId23"/>
              </a:rPr>
              <a:t>I, </a:t>
            </a:r>
          </a:p>
        </p:txBody>
      </p:sp>
      <p:sp>
        <p:nvSpPr>
          <p:cNvPr id="28" name="Oval 27">
            <a:extLst>
              <a:ext uri="{FF2B5EF4-FFF2-40B4-BE49-F238E27FC236}">
                <a16:creationId xmlns:a16="http://schemas.microsoft.com/office/drawing/2014/main" id="{648560A5-F155-0142-9A2A-E781602AF168}"/>
              </a:ext>
            </a:extLst>
          </p:cNvPr>
          <p:cNvSpPr/>
          <p:nvPr/>
        </p:nvSpPr>
        <p:spPr>
          <a:xfrm>
            <a:off x="8403626" y="529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1_Lecture1_Slide9.mp3" descr="Track1_Lecture1_Slide9.mp3">
            <a:hlinkClick r:id="" action="ppaction://media"/>
            <a:extLst>
              <a:ext uri="{FF2B5EF4-FFF2-40B4-BE49-F238E27FC236}">
                <a16:creationId xmlns:a16="http://schemas.microsoft.com/office/drawing/2014/main" id="{C5C4FE2E-6770-3B47-840A-4D16460D76C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8474991" y="593043"/>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s>
</ds:datastoreItem>
</file>

<file path=customXml/itemProps3.xml><?xml version="1.0" encoding="utf-8"?>
<ds:datastoreItem xmlns:ds="http://schemas.openxmlformats.org/officeDocument/2006/customXml" ds:itemID="{959F02BD-4F1A-4B58-99DF-C62069D4F0EA}">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263</TotalTime>
  <Words>5856</Words>
  <Application>Microsoft Office PowerPoint</Application>
  <PresentationFormat>Panorámica</PresentationFormat>
  <Paragraphs>311</Paragraphs>
  <Slides>26</Slides>
  <Notes>23</Notes>
  <HiddenSlides>0</HiddenSlides>
  <MMClips>21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Arial</vt:lpstr>
      <vt:lpstr>Calibri</vt:lpstr>
      <vt:lpstr>Calibri Light</vt:lpstr>
      <vt:lpstr>Georgia</vt:lpstr>
      <vt:lpstr>Open Sans</vt:lpstr>
      <vt:lpstr>Open Sans </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docId:2040D825E1C9E66282A80AD3A53F8FDA</cp:keywords>
  <cp:lastModifiedBy>Diego Daniel Mora Gonzalez</cp:lastModifiedBy>
  <cp:revision>146</cp:revision>
  <dcterms:created xsi:type="dcterms:W3CDTF">2021-02-10T16:48:02Z</dcterms:created>
  <dcterms:modified xsi:type="dcterms:W3CDTF">2022-11-01T04:02:44Z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