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5" r:id="rId24"/>
    <p:sldId id="304"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4B/KQbY67O84X4TdwGCWA==" hashData="qTIrDetkNs+8+Gfj7ujScMvHKqNdbxUr7BzgED++HIIckqDYiTSK7pRTAELGQtD3HwGh+KOZcSRKK5cFRgnA8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9AF476-5183-461C-90A0-F301AA2F8F63}" v="6" dt="2024-06-21T15:36:05.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1"/>
    <p:restoredTop sz="96357" autoAdjust="0"/>
  </p:normalViewPr>
  <p:slideViewPr>
    <p:cSldViewPr snapToGrid="0">
      <p:cViewPr varScale="1">
        <p:scale>
          <a:sx n="114" d="100"/>
          <a:sy n="114" d="100"/>
        </p:scale>
        <p:origin x="67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00592FA5-5A0E-432A-A479-78DCEB23ED37}"/>
    <pc:docChg chg="modSld">
      <pc:chgData name="Naomi Tan" userId="8ce5270c-ec91-47e3-b3ed-c9746ddfe401" providerId="ADAL" clId="{00592FA5-5A0E-432A-A479-78DCEB23ED37}" dt="2022-08-11T10:36:01.496" v="13" actId="20577"/>
      <pc:docMkLst>
        <pc:docMk/>
      </pc:docMkLst>
      <pc:sldChg chg="modSp mod">
        <pc:chgData name="Naomi Tan" userId="8ce5270c-ec91-47e3-b3ed-c9746ddfe401" providerId="ADAL" clId="{00592FA5-5A0E-432A-A479-78DCEB23ED37}" dt="2022-08-11T10:36:01.496" v="13" actId="20577"/>
        <pc:sldMkLst>
          <pc:docMk/>
          <pc:sldMk cId="3844424903" sldId="262"/>
        </pc:sldMkLst>
        <pc:spChg chg="mod">
          <ac:chgData name="Naomi Tan" userId="8ce5270c-ec91-47e3-b3ed-c9746ddfe401" providerId="ADAL" clId="{00592FA5-5A0E-432A-A479-78DCEB23ED37}" dt="2022-08-11T10:36:01.496" v="13" actId="20577"/>
          <ac:spMkLst>
            <pc:docMk/>
            <pc:sldMk cId="3844424903" sldId="262"/>
            <ac:spMk id="4" creationId="{0665CEB9-D3A4-4350-8BB2-9EA9960925BF}"/>
          </ac:spMkLst>
        </pc:spChg>
      </pc:sldChg>
    </pc:docChg>
  </pc:docChgLst>
  <pc:docChgLst>
    <pc:chgData name="Naomi Tan" userId="8ce5270c-ec91-47e3-b3ed-c9746ddfe401" providerId="ADAL" clId="{A69AD47B-DE2B-4874-A487-F3B7740C2395}"/>
    <pc:docChg chg="modSld">
      <pc:chgData name="Naomi Tan" userId="8ce5270c-ec91-47e3-b3ed-c9746ddfe401" providerId="ADAL" clId="{A69AD47B-DE2B-4874-A487-F3B7740C2395}" dt="2022-08-29T11:36:57.299" v="1" actId="20577"/>
      <pc:docMkLst>
        <pc:docMk/>
      </pc:docMkLst>
      <pc:sldChg chg="modSp mod">
        <pc:chgData name="Naomi Tan" userId="8ce5270c-ec91-47e3-b3ed-c9746ddfe401" providerId="ADAL" clId="{A69AD47B-DE2B-4874-A487-F3B7740C2395}" dt="2022-08-29T11:36:57.299" v="1" actId="20577"/>
        <pc:sldMkLst>
          <pc:docMk/>
          <pc:sldMk cId="2559802330" sldId="256"/>
        </pc:sldMkLst>
        <pc:spChg chg="mod">
          <ac:chgData name="Naomi Tan" userId="8ce5270c-ec91-47e3-b3ed-c9746ddfe401" providerId="ADAL" clId="{A69AD47B-DE2B-4874-A487-F3B7740C2395}" dt="2022-08-29T11:36:57.299" v="1" actId="20577"/>
          <ac:spMkLst>
            <pc:docMk/>
            <pc:sldMk cId="2559802330" sldId="256"/>
            <ac:spMk id="3" creationId="{72A4BC03-4AEC-4292-A338-B9F26FCEF7A6}"/>
          </ac:spMkLst>
        </pc:spChg>
      </pc:sldChg>
    </pc:docChg>
  </pc:docChgLst>
  <pc:docChgLst>
    <pc:chgData name="Pacifique  Koshikwinja Matabishi" userId="b883134d-80e9-442d-8aca-c31300c49644" providerId="ADAL" clId="{989AF476-5183-461C-90A0-F301AA2F8F63}"/>
    <pc:docChg chg="custSel modSld">
      <pc:chgData name="Pacifique  Koshikwinja Matabishi" userId="b883134d-80e9-442d-8aca-c31300c49644" providerId="ADAL" clId="{989AF476-5183-461C-90A0-F301AA2F8F63}" dt="2024-06-21T15:36:48.092" v="178" actId="20577"/>
      <pc:docMkLst>
        <pc:docMk/>
      </pc:docMkLst>
      <pc:sldChg chg="modSp mod">
        <pc:chgData name="Pacifique  Koshikwinja Matabishi" userId="b883134d-80e9-442d-8aca-c31300c49644" providerId="ADAL" clId="{989AF476-5183-461C-90A0-F301AA2F8F63}" dt="2024-06-21T14:34:46.651" v="9" actId="20577"/>
        <pc:sldMkLst>
          <pc:docMk/>
          <pc:sldMk cId="2559802330" sldId="256"/>
        </pc:sldMkLst>
        <pc:spChg chg="mod">
          <ac:chgData name="Pacifique  Koshikwinja Matabishi" userId="b883134d-80e9-442d-8aca-c31300c49644" providerId="ADAL" clId="{989AF476-5183-461C-90A0-F301AA2F8F63}" dt="2024-06-21T14:34:46.651" v="9" actId="20577"/>
          <ac:spMkLst>
            <pc:docMk/>
            <pc:sldMk cId="2559802330" sldId="256"/>
            <ac:spMk id="6" creationId="{99DEA05E-3DE2-714D-9D7C-D14D82DB9D79}"/>
          </ac:spMkLst>
        </pc:spChg>
      </pc:sldChg>
      <pc:sldChg chg="modSp">
        <pc:chgData name="Pacifique  Koshikwinja Matabishi" userId="b883134d-80e9-442d-8aca-c31300c49644" providerId="ADAL" clId="{989AF476-5183-461C-90A0-F301AA2F8F63}" dt="2024-06-21T14:49:14.998" v="10"/>
        <pc:sldMkLst>
          <pc:docMk/>
          <pc:sldMk cId="4233018141" sldId="257"/>
        </pc:sldMkLst>
        <pc:spChg chg="mod">
          <ac:chgData name="Pacifique  Koshikwinja Matabishi" userId="b883134d-80e9-442d-8aca-c31300c49644" providerId="ADAL" clId="{989AF476-5183-461C-90A0-F301AA2F8F63}" dt="2024-06-21T14:49:14.998" v="10"/>
          <ac:spMkLst>
            <pc:docMk/>
            <pc:sldMk cId="4233018141" sldId="257"/>
            <ac:spMk id="6" creationId="{99DEA05E-3DE2-714D-9D7C-D14D82DB9D79}"/>
          </ac:spMkLst>
        </pc:spChg>
        <pc:spChg chg="mod">
          <ac:chgData name="Pacifique  Koshikwinja Matabishi" userId="b883134d-80e9-442d-8aca-c31300c49644" providerId="ADAL" clId="{989AF476-5183-461C-90A0-F301AA2F8F63}" dt="2024-06-21T14:49:14.998" v="10"/>
          <ac:spMkLst>
            <pc:docMk/>
            <pc:sldMk cId="4233018141" sldId="257"/>
            <ac:spMk id="7" creationId="{3C276C9C-C4DA-D54A-9115-ED5E65939740}"/>
          </ac:spMkLst>
        </pc:spChg>
        <pc:spChg chg="mod">
          <ac:chgData name="Pacifique  Koshikwinja Matabishi" userId="b883134d-80e9-442d-8aca-c31300c49644" providerId="ADAL" clId="{989AF476-5183-461C-90A0-F301AA2F8F63}" dt="2024-06-21T14:49:14.998" v="10"/>
          <ac:spMkLst>
            <pc:docMk/>
            <pc:sldMk cId="4233018141" sldId="257"/>
            <ac:spMk id="18" creationId="{C955E120-6C4A-409B-B2BB-F331E08FAC4E}"/>
          </ac:spMkLst>
        </pc:spChg>
      </pc:sldChg>
      <pc:sldChg chg="modNotes modNotesTx">
        <pc:chgData name="Pacifique  Koshikwinja Matabishi" userId="b883134d-80e9-442d-8aca-c31300c49644" providerId="ADAL" clId="{989AF476-5183-461C-90A0-F301AA2F8F63}" dt="2024-06-21T14:50:39.942" v="15" actId="20577"/>
        <pc:sldMkLst>
          <pc:docMk/>
          <pc:sldMk cId="348628638" sldId="263"/>
        </pc:sldMkLst>
      </pc:sldChg>
      <pc:sldChg chg="modSp mod modNotes modNotesTx">
        <pc:chgData name="Pacifique  Koshikwinja Matabishi" userId="b883134d-80e9-442d-8aca-c31300c49644" providerId="ADAL" clId="{989AF476-5183-461C-90A0-F301AA2F8F63}" dt="2024-06-21T15:07:26.577" v="40"/>
        <pc:sldMkLst>
          <pc:docMk/>
          <pc:sldMk cId="1396205794" sldId="288"/>
        </pc:sldMkLst>
        <pc:spChg chg="mod">
          <ac:chgData name="Pacifique  Koshikwinja Matabishi" userId="b883134d-80e9-442d-8aca-c31300c49644" providerId="ADAL" clId="{989AF476-5183-461C-90A0-F301AA2F8F63}" dt="2024-06-21T14:54:38.276" v="17" actId="20577"/>
          <ac:spMkLst>
            <pc:docMk/>
            <pc:sldMk cId="1396205794" sldId="288"/>
            <ac:spMk id="8" creationId="{63FE2775-FB72-4D44-B480-06EBB7F679B3}"/>
          </ac:spMkLst>
        </pc:spChg>
        <pc:spChg chg="mod">
          <ac:chgData name="Pacifique  Koshikwinja Matabishi" userId="b883134d-80e9-442d-8aca-c31300c49644" providerId="ADAL" clId="{989AF476-5183-461C-90A0-F301AA2F8F63}" dt="2024-06-21T14:54:47.084" v="22" actId="20577"/>
          <ac:spMkLst>
            <pc:docMk/>
            <pc:sldMk cId="1396205794" sldId="288"/>
            <ac:spMk id="10" creationId="{7B70A241-8C2B-48CC-85FA-DE024DC332AD}"/>
          </ac:spMkLst>
        </pc:spChg>
      </pc:sldChg>
      <pc:sldChg chg="modNotes modNotesTx">
        <pc:chgData name="Pacifique  Koshikwinja Matabishi" userId="b883134d-80e9-442d-8aca-c31300c49644" providerId="ADAL" clId="{989AF476-5183-461C-90A0-F301AA2F8F63}" dt="2024-06-21T15:03:10.883" v="32" actId="20577"/>
        <pc:sldMkLst>
          <pc:docMk/>
          <pc:sldMk cId="484258821" sldId="289"/>
        </pc:sldMkLst>
      </pc:sldChg>
      <pc:sldChg chg="modNotesTx">
        <pc:chgData name="Pacifique  Koshikwinja Matabishi" userId="b883134d-80e9-442d-8aca-c31300c49644" providerId="ADAL" clId="{989AF476-5183-461C-90A0-F301AA2F8F63}" dt="2024-06-21T15:03:48.979" v="37" actId="6549"/>
        <pc:sldMkLst>
          <pc:docMk/>
          <pc:sldMk cId="2009769035" sldId="290"/>
        </pc:sldMkLst>
      </pc:sldChg>
      <pc:sldChg chg="modNotesTx">
        <pc:chgData name="Pacifique  Koshikwinja Matabishi" userId="b883134d-80e9-442d-8aca-c31300c49644" providerId="ADAL" clId="{989AF476-5183-461C-90A0-F301AA2F8F63}" dt="2024-06-21T15:05:13.238" v="38"/>
        <pc:sldMkLst>
          <pc:docMk/>
          <pc:sldMk cId="462437244" sldId="291"/>
        </pc:sldMkLst>
      </pc:sldChg>
      <pc:sldChg chg="modSp modNotes">
        <pc:chgData name="Pacifique  Koshikwinja Matabishi" userId="b883134d-80e9-442d-8aca-c31300c49644" providerId="ADAL" clId="{989AF476-5183-461C-90A0-F301AA2F8F63}" dt="2024-06-21T15:07:26.577" v="40"/>
        <pc:sldMkLst>
          <pc:docMk/>
          <pc:sldMk cId="66611154" sldId="292"/>
        </pc:sldMkLst>
        <pc:picChg chg="mod">
          <ac:chgData name="Pacifique  Koshikwinja Matabishi" userId="b883134d-80e9-442d-8aca-c31300c49644" providerId="ADAL" clId="{989AF476-5183-461C-90A0-F301AA2F8F63}" dt="2024-06-21T15:07:26.577" v="40"/>
          <ac:picMkLst>
            <pc:docMk/>
            <pc:sldMk cId="66611154" sldId="292"/>
            <ac:picMk id="5" creationId="{67EF8E5A-BA09-1042-8B07-9DE9BF668F29}"/>
          </ac:picMkLst>
        </pc:picChg>
      </pc:sldChg>
      <pc:sldChg chg="modSp mod modNotes modNotesTx">
        <pc:chgData name="Pacifique  Koshikwinja Matabishi" userId="b883134d-80e9-442d-8aca-c31300c49644" providerId="ADAL" clId="{989AF476-5183-461C-90A0-F301AA2F8F63}" dt="2024-06-21T15:36:48.092" v="178" actId="20577"/>
        <pc:sldMkLst>
          <pc:docMk/>
          <pc:sldMk cId="63098892" sldId="293"/>
        </pc:sldMkLst>
        <pc:spChg chg="mod">
          <ac:chgData name="Pacifique  Koshikwinja Matabishi" userId="b883134d-80e9-442d-8aca-c31300c49644" providerId="ADAL" clId="{989AF476-5183-461C-90A0-F301AA2F8F63}" dt="2024-06-21T15:36:33.221" v="170" actId="20577"/>
          <ac:spMkLst>
            <pc:docMk/>
            <pc:sldMk cId="63098892" sldId="293"/>
            <ac:spMk id="14" creationId="{B9CCDA65-EB88-4AF4-B415-27B7D1E7B3C6}"/>
          </ac:spMkLst>
        </pc:spChg>
      </pc:sldChg>
      <pc:sldChg chg="modNotes">
        <pc:chgData name="Pacifique  Koshikwinja Matabishi" userId="b883134d-80e9-442d-8aca-c31300c49644" providerId="ADAL" clId="{989AF476-5183-461C-90A0-F301AA2F8F63}" dt="2024-06-21T14:49:47.935" v="11"/>
        <pc:sldMkLst>
          <pc:docMk/>
          <pc:sldMk cId="502301420" sldId="294"/>
        </pc:sldMkLst>
      </pc:sldChg>
      <pc:sldChg chg="modNotesTx">
        <pc:chgData name="Pacifique  Koshikwinja Matabishi" userId="b883134d-80e9-442d-8aca-c31300c49644" providerId="ADAL" clId="{989AF476-5183-461C-90A0-F301AA2F8F63}" dt="2024-06-21T15:16:14.091" v="48" actId="20577"/>
        <pc:sldMkLst>
          <pc:docMk/>
          <pc:sldMk cId="4154792665" sldId="298"/>
        </pc:sldMkLst>
      </pc:sldChg>
      <pc:sldChg chg="modNotesTx">
        <pc:chgData name="Pacifique  Koshikwinja Matabishi" userId="b883134d-80e9-442d-8aca-c31300c49644" providerId="ADAL" clId="{989AF476-5183-461C-90A0-F301AA2F8F63}" dt="2024-06-21T15:19:00.552" v="87" actId="20577"/>
        <pc:sldMkLst>
          <pc:docMk/>
          <pc:sldMk cId="3503298330" sldId="300"/>
        </pc:sldMkLst>
      </pc:sldChg>
      <pc:sldChg chg="modNotesTx">
        <pc:chgData name="Pacifique  Koshikwinja Matabishi" userId="b883134d-80e9-442d-8aca-c31300c49644" providerId="ADAL" clId="{989AF476-5183-461C-90A0-F301AA2F8F63}" dt="2024-06-21T15:20:23.067" v="94" actId="6549"/>
        <pc:sldMkLst>
          <pc:docMk/>
          <pc:sldMk cId="2144334267" sldId="301"/>
        </pc:sldMkLst>
      </pc:sldChg>
      <pc:sldChg chg="modNotesTx">
        <pc:chgData name="Pacifique  Koshikwinja Matabishi" userId="b883134d-80e9-442d-8aca-c31300c49644" providerId="ADAL" clId="{989AF476-5183-461C-90A0-F301AA2F8F63}" dt="2024-06-21T15:27:54.829" v="120" actId="6549"/>
        <pc:sldMkLst>
          <pc:docMk/>
          <pc:sldMk cId="2708855643" sldId="304"/>
        </pc:sldMkLst>
      </pc:sldChg>
      <pc:sldChg chg="modNotesTx">
        <pc:chgData name="Pacifique  Koshikwinja Matabishi" userId="b883134d-80e9-442d-8aca-c31300c49644" providerId="ADAL" clId="{989AF476-5183-461C-90A0-F301AA2F8F63}" dt="2024-06-21T15:26:00.194" v="106" actId="6549"/>
        <pc:sldMkLst>
          <pc:docMk/>
          <pc:sldMk cId="4075021357" sldId="305"/>
        </pc:sldMkLst>
      </pc:sldChg>
      <pc:sldChg chg="modSp mod modNotesTx">
        <pc:chgData name="Pacifique  Koshikwinja Matabishi" userId="b883134d-80e9-442d-8aca-c31300c49644" providerId="ADAL" clId="{989AF476-5183-461C-90A0-F301AA2F8F63}" dt="2024-06-21T15:30:32.529" v="165" actId="20577"/>
        <pc:sldMkLst>
          <pc:docMk/>
          <pc:sldMk cId="4189154591" sldId="306"/>
        </pc:sldMkLst>
        <pc:spChg chg="mod">
          <ac:chgData name="Pacifique  Koshikwinja Matabishi" userId="b883134d-80e9-442d-8aca-c31300c49644" providerId="ADAL" clId="{989AF476-5183-461C-90A0-F301AA2F8F63}" dt="2024-06-21T15:28:54.508" v="138" actId="6549"/>
          <ac:spMkLst>
            <pc:docMk/>
            <pc:sldMk cId="4189154591" sldId="306"/>
            <ac:spMk id="7" creationId="{5E5A50EC-9655-44F8-97E7-3697EB2AC9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L'une des formes les plus courantes de financement par l'emprunt est le prêt syndiqué. </a:t>
            </a:r>
            <a:endParaRPr lang="en-US" dirty="0"/>
          </a:p>
          <a:p>
            <a:pPr>
              <a:lnSpc>
                <a:spcPct val="114999"/>
              </a:lnSpc>
              <a:spcBef>
                <a:spcPts val="1000"/>
              </a:spcBef>
            </a:pPr>
            <a:r>
              <a:rPr lang="en-GB" dirty="0"/>
              <a:t>Pour ce faire, un certain nombre de grandes banques commerciales s'associent et chacune d'entre elles partage une certaine partie du montant du prêt convenu. De cette manière, chaque banque réduit le risque de défaillance dans le remboursement du prêt. </a:t>
            </a:r>
            <a:endParaRPr lang="en-US" dirty="0"/>
          </a:p>
          <a:p>
            <a:pPr>
              <a:lnSpc>
                <a:spcPct val="114999"/>
              </a:lnSpc>
              <a:spcBef>
                <a:spcPts val="1000"/>
              </a:spcBef>
            </a:pPr>
            <a:r>
              <a:rPr lang="en-GB" dirty="0"/>
              <a:t>L'une de ces banques prend la direction des opérations et est appelée chef de file. Elle est responsable de l'ensemble de la documentation et du travail administratif et traite directement avec l'emprunteur. Le chef de file partage également la majeure partie du montant du prêt. </a:t>
            </a:r>
            <a:endParaRPr lang="en-US" dirty="0"/>
          </a:p>
          <a:p>
            <a:pPr>
              <a:lnSpc>
                <a:spcPct val="114999"/>
              </a:lnSpc>
              <a:spcBef>
                <a:spcPts val="1000"/>
              </a:spcBef>
              <a:spcAft>
                <a:spcPts val="1000"/>
              </a:spcAft>
            </a:pPr>
            <a:r>
              <a:rPr lang="en-GB" dirty="0"/>
              <a:t>Les syndicats de projets internationaux comprennent souvent des banques multilatérales (M.L.B.) et des agences de crédit à </a:t>
            </a:r>
            <a:r>
              <a:rPr lang="en-GB" dirty="0" err="1"/>
              <a:t>l'exportation</a:t>
            </a:r>
            <a:r>
              <a:rPr lang="en-GB" dirty="0"/>
              <a:t> (A.C.E.). Leur participation permet aux banques privées de bénéficier d'un statut de créancier privilégié. Cela présente des avantages considérables du point de vue du risque de crédit.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20967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Cette diapositive présente le financement d'un projet de petite éolienne au Brésil. Il s'agit d'un projet de 49 mégawatts, dont le coût s'élève à 92,6 millions de dollars américains. </a:t>
            </a:r>
            <a:endParaRPr lang="en-US" dirty="0"/>
          </a:p>
          <a:p>
            <a:pPr>
              <a:lnSpc>
                <a:spcPct val="114999"/>
              </a:lnSpc>
              <a:spcBef>
                <a:spcPts val="1000"/>
              </a:spcBef>
            </a:pPr>
            <a:r>
              <a:rPr lang="en-GB" dirty="0"/>
              <a:t>L'entreprise espagnole </a:t>
            </a:r>
            <a:r>
              <a:rPr lang="en-GB" dirty="0" err="1"/>
              <a:t>Ibernova </a:t>
            </a:r>
            <a:r>
              <a:rPr lang="en-GB" dirty="0"/>
              <a:t>est le promoteur du projet, qui a créé une société à finalité spécifique (S.P.V.), </a:t>
            </a:r>
            <a:r>
              <a:rPr lang="en-GB" dirty="0" err="1"/>
              <a:t>EnerBrasil</a:t>
            </a:r>
            <a:r>
              <a:rPr lang="en-GB" dirty="0"/>
              <a:t>, une filiale brésilienne à 100 %. Même le financement de ce petit projet n'a pas été facile. Le projet a un ratio d'endettement de 70-30% </a:t>
            </a:r>
            <a:endParaRPr lang="en-US" dirty="0"/>
          </a:p>
          <a:p>
            <a:pPr>
              <a:lnSpc>
                <a:spcPct val="114999"/>
              </a:lnSpc>
              <a:spcBef>
                <a:spcPts val="1000"/>
              </a:spcBef>
            </a:pPr>
            <a:r>
              <a:rPr lang="en-GB" dirty="0"/>
              <a:t>Le besoin total en fonds propres était de 27,78 millions de dollars. </a:t>
            </a:r>
            <a:r>
              <a:rPr lang="en-GB" dirty="0" err="1"/>
              <a:t>Ibernova</a:t>
            </a:r>
            <a:r>
              <a:rPr lang="en-GB" dirty="0"/>
              <a:t>, le sponsor, a fourni les fonds propres de 22,3 millions de dollars, tandis que la SFI, l'aile de financement du secteur privé du Groupe de la Banque mondiale, a fourni les fonds propres restants de 5,5 millions de dollars.</a:t>
            </a:r>
            <a:endParaRPr lang="en-US" dirty="0"/>
          </a:p>
          <a:p>
            <a:pPr>
              <a:lnSpc>
                <a:spcPct val="114999"/>
              </a:lnSpc>
              <a:spcBef>
                <a:spcPts val="1000"/>
              </a:spcBef>
              <a:spcAft>
                <a:spcPts val="1000"/>
              </a:spcAft>
            </a:pPr>
            <a:r>
              <a:rPr lang="en-GB" dirty="0"/>
              <a:t>Le gouvernement brésilien a accordé des prêts à des conditions préférentielles d'un montant de 64,8 millions de dollars, par l'intermédiaire de la Banque nationale brésilienne de développement social et économique (B.N.D.E.S). En outre, Electrobras a proposé un contrat d'achat d'électricité de 20 ans.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2220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Cette diapositive présente le financement d'un projet énergétique relativement important, Phu My 3, au Vietnam. Le gouvernement vietnamien a accordé un contrat de construction-exploitation-transfert (B.O.T.) à British Petroleum (B.P.) pour un projet de centrale électrique à gaz à cycle combiné de 715 mégawatts. Electricity of Vietnam (E.V.N), l'entreprise publique vietnamienne, a conclu un contrat d'achat d'électricité d'une durée de 20 ans. </a:t>
            </a:r>
            <a:endParaRPr lang="en-US" dirty="0"/>
          </a:p>
          <a:p>
            <a:pPr>
              <a:lnSpc>
                <a:spcPct val="114999"/>
              </a:lnSpc>
              <a:spcBef>
                <a:spcPts val="1000"/>
              </a:spcBef>
            </a:pPr>
            <a:r>
              <a:rPr lang="en-GB" dirty="0"/>
              <a:t>Le coût total du projet s'élevait à 412 millions de dollars américains, soit un prêt syndiqué de 309 millions de dollars et 103 millions de dollars de fonds propres, avec un ratio d'endettement de 75 % et 25 %. </a:t>
            </a:r>
            <a:endParaRPr lang="en-US" dirty="0"/>
          </a:p>
          <a:p>
            <a:pPr>
              <a:lnSpc>
                <a:spcPct val="114999"/>
              </a:lnSpc>
              <a:spcBef>
                <a:spcPts val="1000"/>
              </a:spcBef>
            </a:pPr>
            <a:r>
              <a:rPr lang="en-GB" dirty="0"/>
              <a:t>BP et d'autres ont apporté les fonds propres nécessaires. La dette a été contractée auprès de trois sources : multilatérale, bilatérale et commerciale. Parmi les sources multilatérales, l'A.D.B. et le M.I.G.A. ont apporté leur soutien (voir le cours 4). L'A.D.B. a accordé un prêt de 40 millions de dollars et une garantie de 35 millions de dollars. Le M.I.G.A. a fourni une garantie de 40 millions de dollars. </a:t>
            </a:r>
            <a:endParaRPr lang="en-US" dirty="0"/>
          </a:p>
          <a:p>
            <a:pPr>
              <a:lnSpc>
                <a:spcPct val="114999"/>
              </a:lnSpc>
              <a:spcBef>
                <a:spcPts val="1000"/>
              </a:spcBef>
            </a:pPr>
            <a:r>
              <a:rPr lang="en-GB" dirty="0"/>
              <a:t>Parmi les prêts bilatéraux, J.B.I.C fournit un prêt de 99 millions de dollars, tandis que N.E.X.I, Nippon Export and Investment Insurance, fournit une garantie de 95 millions de dollars. </a:t>
            </a:r>
            <a:endParaRPr lang="en-US" dirty="0"/>
          </a:p>
          <a:p>
            <a:pPr>
              <a:lnSpc>
                <a:spcPct val="114999"/>
              </a:lnSpc>
              <a:spcBef>
                <a:spcPts val="1000"/>
              </a:spcBef>
            </a:pPr>
            <a:r>
              <a:rPr lang="en-GB" dirty="0"/>
              <a:t>La tranche commerciale de 170 millions de dollars a été couverte par des garanties de l'A.D.B., du M.I.G.A. et du N.E.X.I. Les prêteurs commerciaux étaient la Banque de Tokyo-Mitsubishi, le Crédit Agricole Indosuez, Fortis Bank et Mizuho.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1786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La modélisation financière consiste à </a:t>
            </a:r>
            <a:r>
              <a:rPr lang="en-GB" dirty="0"/>
              <a:t>construire une </a:t>
            </a:r>
            <a:r>
              <a:rPr lang="en-GB" u="sng" dirty="0"/>
              <a:t>représentation abstraite d'une situation financière réelle</a:t>
            </a:r>
            <a:r>
              <a:rPr lang="en-GB" dirty="0"/>
              <a:t>. Il s'agit d'un modèle mathématique conçu pour représenter la performance d'un actif financier ou d'un portefeuille d'une entreprise, d'un projet ou de tout autre investissement. Les applications comprennent l'analyse des flux de trésorerie, le calcul du coût du capital, la planification de scénarios, la prise de décision en matière d'investissement, l'analyse des risques, etc. FINPLAN est l'un de ces modèles financiers. Dans ce module, nous décrirons ce modèle.</a:t>
            </a:r>
            <a:endParaRPr lang="en-US" dirty="0"/>
          </a:p>
          <a:p>
            <a:pPr>
              <a:lnSpc>
                <a:spcPct val="114999"/>
              </a:lnSpc>
              <a:spcBef>
                <a:spcPts val="1000"/>
              </a:spcBef>
            </a:pPr>
            <a:r>
              <a:rPr lang="en-GB" dirty="0"/>
              <a:t>FINPLAN est un outil analytique destiné à faciliter l'analyse financière des projets énergétiques. Il peut être utilisé pour concevoir le montage financier d'un projet électrique, pour évaluer les options de financement alternatives ou pour analyser les diverses incertitudes financières associées à un projet.</a:t>
            </a:r>
            <a:endParaRPr lang="en-US" dirty="0"/>
          </a:p>
          <a:p>
            <a:pPr>
              <a:lnSpc>
                <a:spcPct val="114999"/>
              </a:lnSpc>
              <a:spcBef>
                <a:spcPts val="1000"/>
              </a:spcBef>
            </a:pPr>
            <a:r>
              <a:rPr lang="en-GB" dirty="0"/>
              <a:t>Il a également d'autres utilisations. FINPLAN peut également être utilisé pour analyser l'impact sur les projets de diverses mesures fiscales incitatives ou dissuasives adoptées de temps à autre par les gouvernements, telles que les exonérations fiscales, les avantages liés au carbone ou les pénalités.</a:t>
            </a:r>
            <a:endParaRPr lang="en-US" dirty="0"/>
          </a:p>
          <a:p>
            <a:pPr>
              <a:lnSpc>
                <a:spcPct val="114999"/>
              </a:lnSpc>
              <a:spcBef>
                <a:spcPts val="1000"/>
              </a:spcBef>
            </a:pPr>
            <a:r>
              <a:rPr lang="en-GB" dirty="0"/>
              <a:t>FINPLAN est un modèle comptable qui suit les principes de la comptabilité d'entreprise standard pour la reconnaissance, l'enregistrement, la mesure et la déclaration des transactions financières d'une entité. </a:t>
            </a:r>
            <a:endParaRPr lang="en-US" dirty="0"/>
          </a:p>
          <a:p>
            <a:pPr>
              <a:lnSpc>
                <a:spcPct val="114999"/>
              </a:lnSpc>
              <a:spcBef>
                <a:spcPts val="1000"/>
              </a:spcBef>
              <a:spcAft>
                <a:spcPts val="1000"/>
              </a:spcAft>
            </a:pPr>
            <a:r>
              <a:rPr lang="en-GB" dirty="0"/>
              <a:t>L'utilisateur optimise manuellement les différentes sources de financement, la structure du capital, etc., afin de créer le meilleur plan de financement parmi les options données.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14018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En tant que modèle comptable, FINPLAN calcule des états financiers pro forma, des bilans, des flux de trésorerie et un compte de résultat, également connu sous le nom de compte de profits et pertes. Ils sont calculés annuellement et couvrent la durée de vie du projet, depuis son lancement jusqu'à sa cession.</a:t>
            </a:r>
            <a:endParaRPr lang="en-US" dirty="0"/>
          </a:p>
          <a:p>
            <a:pPr>
              <a:lnSpc>
                <a:spcPct val="114999"/>
              </a:lnSpc>
              <a:spcBef>
                <a:spcPts val="1000"/>
              </a:spcBef>
            </a:pPr>
            <a:r>
              <a:rPr lang="en-GB" dirty="0"/>
              <a:t>Un ensemble d'indicateurs, ou ratios financiers, sont dérivés de ces états. FINPLAN calcule également le V.A.N. et le rendement des capitaux propres.</a:t>
            </a:r>
            <a:endParaRPr lang="en-US" dirty="0"/>
          </a:p>
          <a:p>
            <a:pPr>
              <a:lnSpc>
                <a:spcPct val="114999"/>
              </a:lnSpc>
              <a:spcBef>
                <a:spcPts val="1000"/>
              </a:spcBef>
            </a:pPr>
            <a:r>
              <a:rPr lang="en-GB" dirty="0"/>
              <a:t>Tous les calculs sont effectués et les résultats sont présentés à prix courants et en </a:t>
            </a:r>
            <a:r>
              <a:rPr lang="en-GB" b="1" dirty="0"/>
              <a:t>monnaies locales.</a:t>
            </a:r>
            <a:endParaRPr lang="en-US" dirty="0"/>
          </a:p>
          <a:p>
            <a:pPr>
              <a:lnSpc>
                <a:spcPct val="114999"/>
              </a:lnSpc>
              <a:spcBef>
                <a:spcPts val="1000"/>
              </a:spcBef>
              <a:spcAft>
                <a:spcPts val="1000"/>
              </a:spcAft>
            </a:pPr>
            <a:r>
              <a:rPr lang="en-GB" dirty="0"/>
              <a:t>Les incertitudes sont traitées en effectuant des analyses de sensibilité et de scénario sur des paramètres sélectionnés de manière appropriée.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15048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Cette diapositive présente le schéma opérationnel de FINPLAN.</a:t>
            </a:r>
            <a:endParaRPr lang="en-US" dirty="0"/>
          </a:p>
          <a:p>
            <a:pPr>
              <a:lnSpc>
                <a:spcPct val="114999"/>
              </a:lnSpc>
              <a:spcBef>
                <a:spcPts val="1000"/>
              </a:spcBef>
            </a:pPr>
            <a:r>
              <a:rPr lang="en-GB" dirty="0"/>
              <a:t>Les données d'entrée de FINPLAN sont divisées en quatre sections : </a:t>
            </a:r>
            <a:br>
              <a:rPr lang="en-GB" dirty="0">
                <a:cs typeface="+mn-lt"/>
              </a:rPr>
            </a:br>
            <a:r>
              <a:rPr lang="en-GB" dirty="0"/>
              <a:t>Les données techniques, telles que la durée de vie de l'usine, le temps de construction et la production. </a:t>
            </a:r>
            <a:br>
              <a:rPr lang="en-GB" dirty="0">
                <a:cs typeface="+mn-lt"/>
              </a:rPr>
            </a:br>
            <a:r>
              <a:rPr lang="en-GB" dirty="0"/>
              <a:t>Les données relatives aux coûts, qui comprennent les dépenses d'investissement et d'exploitation.</a:t>
            </a:r>
            <a:br>
              <a:rPr lang="en-GB" dirty="0">
                <a:cs typeface="+mn-lt"/>
              </a:rPr>
            </a:br>
            <a:r>
              <a:rPr lang="en-GB" dirty="0"/>
              <a:t>Données économiques et fiscales, telles que l'inflation, les taux de change et les impôts.</a:t>
            </a:r>
            <a:endParaRPr lang="en-US" dirty="0"/>
          </a:p>
          <a:p>
            <a:pPr>
              <a:lnSpc>
                <a:spcPct val="114999"/>
              </a:lnSpc>
              <a:spcBef>
                <a:spcPts val="1000"/>
              </a:spcBef>
            </a:pPr>
            <a:r>
              <a:rPr lang="en-GB" dirty="0"/>
              <a:t>Enfin, les données financières, telles que les différentes sources de financement, les prêts, les obligations et les capitaux propres.</a:t>
            </a:r>
            <a:endParaRPr lang="en-US" dirty="0"/>
          </a:p>
          <a:p>
            <a:pPr>
              <a:lnSpc>
                <a:spcPct val="114999"/>
              </a:lnSpc>
              <a:spcBef>
                <a:spcPts val="1000"/>
              </a:spcBef>
            </a:pPr>
            <a:r>
              <a:rPr lang="en-GB" dirty="0"/>
              <a:t>En sortie, FINPLAN fournit les flux de trésorerie, calcule les valeurs actualisées nettes et le taux de rendement interne. Il calcule également les états financiers, tels que le bilan et divers ratios financiers.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89756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FINPLAN peut gérer les deux types de financement, à savoir le financement d'entreprise ou de bilan et le financement de projet. Ces deux types de financement sont abordés dans le cours 2 - Principes de base de la finance, aux diapositives 19 à 22. Dans le cadre d'un financement de bilan ou d'entreprise, FINPLAN modélise les nouveaux projets comme des investissements dans de nouveaux actifs de l'entreprise existante. Pour le financement de projet, un nouveau projet est modélisé comme une nouvelle société. Tous les </a:t>
            </a:r>
            <a:r>
              <a:rPr lang="en-GB" dirty="0" err="1"/>
              <a:t>producteurs</a:t>
            </a:r>
            <a:r>
              <a:rPr lang="en-GB" dirty="0"/>
              <a:t> </a:t>
            </a:r>
            <a:r>
              <a:rPr lang="en-GB" dirty="0" err="1"/>
              <a:t>independants</a:t>
            </a:r>
            <a:r>
              <a:rPr lang="en-GB" dirty="0"/>
              <a:t> d'énergie </a:t>
            </a:r>
            <a:r>
              <a:rPr lang="en-GB" dirty="0" err="1"/>
              <a:t>indépendants</a:t>
            </a:r>
            <a:r>
              <a:rPr lang="en-GB" dirty="0"/>
              <a:t> (PIE) relèvent de ce type de mécanisme de financement. Dans les pays en développement, une grande partie des composants de la centrale électrique est importée d'un ou de plusieurs pays étrangers et doit être payée en devises. La prise en compte des devises étrangères est donc importante dans l'analyse financière. En outre, des prêts étrangers ou une assistance financière peuvent soutenir le projet de centrale électrique. Les prêts étrangers doivent être remboursés sur une longue période, au cours de laquelle le taux de change peut subir des variations importantes. Cela a de fortes implications sur la viabilité financière d'un projet. Par exemple, si la monnaie nationale se déprécie au fil du temps, il faudra davantage de monnaie nationale pour rembourser le même montant de prêt étranger.</a:t>
            </a:r>
            <a:endParaRPr lang="en-US" dirty="0">
              <a:cs typeface="Calibri"/>
            </a:endParaRPr>
          </a:p>
          <a:p>
            <a:pPr>
              <a:lnSpc>
                <a:spcPct val="114999"/>
              </a:lnSpc>
              <a:spcBef>
                <a:spcPts val="1000"/>
              </a:spcBef>
            </a:pPr>
            <a:r>
              <a:rPr lang="en-GB" dirty="0"/>
              <a:t>C'est pourquoi FINPLAN permet de prendre en compte une ou plusieurs devises étrangères dans l'analyse financière. Des données sur les taux de change actuels et futurs sont nécessaires. </a:t>
            </a:r>
            <a:endParaRPr lang="en-US" dirty="0"/>
          </a:p>
          <a:p>
            <a:pPr>
              <a:lnSpc>
                <a:spcPct val="114999"/>
              </a:lnSpc>
              <a:spcBef>
                <a:spcPts val="1000"/>
              </a:spcBef>
            </a:pPr>
            <a:r>
              <a:rPr lang="en-GB" dirty="0"/>
              <a:t>Tous les calculs sont effectués à prix courants et en monnaie locale. Par conséquent, tant pour le bilan que pour le financement de projets, des données sur les évolutions actuelles et futures, sur les taux d'inflation pour les monnaies locales et les monnaies étrangères sont nécessaires.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50404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Une centrale électrique gagne de l'argent en vendant sa production d'électricité. Un P.I.E., ou un service public, peut vendre sa production à un client ou à un certain nombre de groupes de consommateurs à des prix différenciés. Ceci peut être modélisé dans FINPLAN. Par conséquent, des données sur les groupes de clients, le volume des ventes futures d'électricité aux différents groupes de consommateurs et les prix correspondants sont nécessaires comme données d'entrée. Il peut y avoir plusieurs autres coûts et revenus. Les données relatives aux autres dépenses de la centrale électrique peuvent être considérées comme des frais généraux. Dans certains cas, des redevances sont impliquées et des données sont nécessaires. Dans le cas des centrales nucléaires, les coûts de démantèlement sont importants et des données sur les coûts sont nécessaires. Les services publics peuvent avoir des revenus provenant du commerce, qui peuvent être inclus. Tout autre revenu, qui n'a été classé nulle part, peut être pris en compte dans les revenus divers.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69651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Nous allons maintenant voir quels sont les aspects inclus dans FINPLAN en commençant par les méthodes de calcul de l'amortissement. </a:t>
            </a:r>
            <a:endParaRPr lang="en-US" dirty="0"/>
          </a:p>
          <a:p>
            <a:pPr>
              <a:lnSpc>
                <a:spcPct val="114999"/>
              </a:lnSpc>
            </a:pPr>
            <a:r>
              <a:rPr lang="en-GB" dirty="0"/>
              <a:t>L'amortissement doit être estimé pour calculer les avantages fiscaux, ainsi que la valeur de l'actif net. La méthode de calcul de l'amortissement varie d'un pays à l'autre. </a:t>
            </a:r>
            <a:endParaRPr lang="en-US" dirty="0">
              <a:cs typeface="Calibri"/>
            </a:endParaRPr>
          </a:p>
          <a:p>
            <a:pPr>
              <a:lnSpc>
                <a:spcPct val="114999"/>
              </a:lnSpc>
              <a:spcBef>
                <a:spcPts val="1000"/>
              </a:spcBef>
            </a:pPr>
            <a:r>
              <a:rPr lang="en-GB" dirty="0"/>
              <a:t>Quatre méthodes standard de calcul de l'amortissement sont incluses dans FINPLAN. Les utilisateurs doivent choisir celle qui convient à leur pays. Toutes ces méthodes sont décrites et comparées dans un cours séparé. Nous nous contenterons ici d'évoquer les données requises. Pour l'amortissement linéaire, les données requises sont la période d'amortissement. Pour la méthode de l'amortissement dégressif, il convient de fournir des données sur le pourcentage de la valeur des actifs supposés être amortis.</a:t>
            </a:r>
            <a:endParaRPr lang="en-US" dirty="0"/>
          </a:p>
          <a:p>
            <a:pPr>
              <a:lnSpc>
                <a:spcPct val="114999"/>
              </a:lnSpc>
              <a:spcBef>
                <a:spcPts val="1000"/>
              </a:spcBef>
            </a:pPr>
            <a:r>
              <a:rPr lang="en-GB" dirty="0"/>
              <a:t>Pour la méthode de la somme des chiffres de l'année, des données sur la période d'amortissement sont nécessaires. Pour la méthode de l'amortissement dégressif et la méthode linéaire, le taux d'amortissement et la durée d'amortissement sont tous deux nécessaires. Cette question sera examinée plus en détail dans le prochain cours.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388320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Les options d'entrée disponibles dans FINPLAN sont les suivantes.  La chaîne d'approvisionnement de l'industrie de l'électricité dans chaque pays est soumise à divers impôts et taxes, et parfois à des subventions. Les taxes comprennent les droits d'importation, l'impôt sur les sociétés, la taxe sur la valeur ajoutée, etc. FINPLAN les prend en compte dans les analyses financières. FINPLAN les prend en compte dans les analyses financières. Cependant, les données doivent être fournies au modèle. FINPLAN permet également de choisir la possibilité de reporter les pertes fiscales pour le calcul de l'impôt dans les années à venir. </a:t>
            </a:r>
            <a:endParaRPr lang="en-US" dirty="0"/>
          </a:p>
          <a:p>
            <a:pPr>
              <a:lnSpc>
                <a:spcPct val="114999"/>
              </a:lnSpc>
              <a:spcBef>
                <a:spcPts val="1000"/>
              </a:spcBef>
            </a:pPr>
            <a:r>
              <a:rPr lang="en-GB" dirty="0"/>
              <a:t>Il existe différentes sources de financement permettant d'obtenir le capital nécessaire à la construction du projet énergétique. Il s'agit notamment des crédits à l'exportation, des prêts commerciaux, des obligations, des fonds propres, etc. Chacune de ces sources a ses propres avantages et ses propres limites, comme nous l'avons vu plus haut dans le cours 4. FINPLAN propose différentes options de sources de financement et permet aux utilisateurs de développer une stratégie de financement optimale, sur la base des données fournies, pour chacune de ces options. </a:t>
            </a:r>
            <a:endParaRPr lang="en-US" dirty="0"/>
          </a:p>
          <a:p>
            <a:pPr>
              <a:lnSpc>
                <a:spcPct val="114999"/>
              </a:lnSpc>
              <a:spcBef>
                <a:spcPts val="1000"/>
              </a:spcBef>
            </a:pPr>
            <a:r>
              <a:rPr lang="en-GB" dirty="0"/>
              <a:t>Comme indiqué précédemment, FINPLAN permet le financement d'entreprises ou de bilans. Cependant, des données supplémentaires sont nécessaires pour les entreprises existantes. Il s'agit notamment d'informations sur le bilan existant, telles que les actifs, les prêts existants, les obligations, etc., les pertes fiscales existantes de l'entreprise, l'amortissement des actifs existants et quelques autres points d'information.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52393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L'exposé se poursuivra à partir de l'exposé précédent pour expliquer :</a:t>
            </a:r>
            <a:endParaRPr lang="en-US" dirty="0"/>
          </a:p>
          <a:p>
            <a:pPr marL="457200" indent="-318770">
              <a:lnSpc>
                <a:spcPct val="114999"/>
              </a:lnSpc>
              <a:buFont typeface="Lato,Sans-Serif"/>
              <a:buChar char="●"/>
            </a:pPr>
            <a:r>
              <a:rPr lang="en-GB" dirty="0"/>
              <a:t>options de crédit à l'exportation</a:t>
            </a:r>
            <a:endParaRPr lang="en-US" dirty="0"/>
          </a:p>
          <a:p>
            <a:pPr marL="457200" indent="-318770">
              <a:lnSpc>
                <a:spcPct val="114999"/>
              </a:lnSpc>
              <a:buFont typeface="Lato,Sans-Serif"/>
              <a:buChar char="●"/>
            </a:pPr>
            <a:r>
              <a:rPr lang="en-GB" dirty="0"/>
              <a:t>lignes directrices sur les crédits à l'exportation</a:t>
            </a:r>
            <a:endParaRPr lang="en-US" dirty="0"/>
          </a:p>
          <a:p>
            <a:pPr marL="457200" indent="-318770">
              <a:lnSpc>
                <a:spcPct val="114999"/>
              </a:lnSpc>
              <a:buFont typeface="Lato,Sans-Serif"/>
              <a:buChar char="●"/>
            </a:pPr>
            <a:r>
              <a:rPr lang="en-GB" dirty="0"/>
              <a:t>l'approche FINPLAN</a:t>
            </a:r>
            <a:endParaRPr lang="en-US" dirty="0"/>
          </a:p>
          <a:p>
            <a:pPr marL="457200" indent="-318770">
              <a:lnSpc>
                <a:spcPct val="114999"/>
              </a:lnSpc>
              <a:buFont typeface="Lato,Sans-Serif"/>
              <a:buChar char="●"/>
            </a:pPr>
            <a:r>
              <a:rPr lang="en-GB" dirty="0"/>
              <a:t>Aspects inclus dans FINPLAN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04419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Les résultats de FINPLAN comprennent des états financiers prévisionnels, tels qu'un compte de résultat, et une série d'indicateurs, tels que le V.A.N., le T.R.I. et le ratio d'endettement.</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926075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Un projet énergétique fait intervenir de multiples parties prenantes, telles que les sponsors, les investisseurs, les prêteurs, les pouvoirs publics et les autorités de régulation. Chacun d'entre eux a des intérêts différents qui peuvent parfois être contradictoires. C'est pourquoi un plan financier acceptable doit répondre à des objectifs multiples. Il doit maximiser la VAN et le TRI des actionnaires et respecter les exigences minimales de certains ratios à un prix de l'électricité acceptable par le gouvernement, l'autorité de régulation ou l'acheteur.</a:t>
            </a:r>
            <a:endParaRPr lang="en-US" dirty="0"/>
          </a:p>
          <a:p>
            <a:pPr>
              <a:lnSpc>
                <a:spcPct val="114999"/>
              </a:lnSpc>
              <a:spcBef>
                <a:spcPts val="1000"/>
              </a:spcBef>
            </a:pPr>
            <a:r>
              <a:rPr lang="en-GB" dirty="0"/>
              <a:t>FINPLAN n'optimise pas lui-même le plan, et le modélisateur doit le faire manuellement, avec plusieurs itérations. Parfois, une action améliore un indicateur mais en détériore un autre. Par exemple, si l'on augmente les fonds propres, le ratio d'endettement s'améliore, mais le V.A.N. des actionnaires et le T.R.I. diminuent. L'élaboration d'un plan financier acceptable pour toutes les parties prenantes nécessite plusieurs itérations, avec le choix approprié des profils d'injection de dettes et de capitaux propres, la sélection du type de dette, etc.</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01350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FINPLAN peut aider à concevoir un montage financier. Par exemple, il peut aider à déterminer le montant des fonds propres à injecter et le moment où ils doivent l'être afin d'obtenir un effet de levier approprié. Il peut répondre à la question de savoir quel rendement les actionnaires peuvent attendre. Elle quantifiera le prix de l'électricité nécessaire pour générer un rendement minimum pour les actionnaires. Il peut aider à déterminer la sensibilité du projet aux variations des taux de change.</a:t>
            </a:r>
            <a:endParaRPr lang="en-US" dirty="0"/>
          </a:p>
          <a:p>
            <a:pPr>
              <a:lnSpc>
                <a:spcPct val="114999"/>
              </a:lnSpc>
              <a:spcBef>
                <a:spcPts val="1000"/>
              </a:spcBef>
              <a:spcAft>
                <a:spcPts val="1000"/>
              </a:spcAft>
            </a:pPr>
            <a:r>
              <a:rPr lang="en-GB" dirty="0"/>
              <a:t>FINPLAN est un outil à long terme qui ne peut pas prendre en compte les facteurs saisonniers ou mensuels. Il ne peut donc pas être utilisé pour la planification des activités quotidiennes de l'entreprise. Il ne peut pas transformer un projet économique médiocre en un projet réussi. Il ne prédit pas le prix de l'électricité ou les taux d'intérêt, qui sont des données d'entrée du modèle.</a:t>
            </a:r>
            <a:endParaRPr lang="en-US" dirty="0">
              <a:cs typeface="Calibri" panose="020F0502020204030204"/>
            </a:endParaRPr>
          </a:p>
          <a:p>
            <a:pPr>
              <a:lnSpc>
                <a:spcPct val="114999"/>
              </a:lnSpc>
              <a:spcBef>
                <a:spcPts val="1000"/>
              </a:spcBef>
              <a:spcAft>
                <a:spcPts val="1000"/>
              </a:spcAft>
            </a:pPr>
            <a:r>
              <a:rPr lang="en-GB" dirty="0">
                <a:cs typeface="Calibri"/>
              </a:rPr>
              <a:t>Une exploration plus approfondie du modèle FINPLAN et de son utilisation est détaillée dans les </a:t>
            </a:r>
            <a:r>
              <a:rPr lang="en-GB">
                <a:cs typeface="Calibri"/>
              </a:rPr>
              <a:t>travaux pratiques.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5376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Les sociétés de projet ont souvent besoin d'importer d'autres pays les installations ou les équipements nécessaires à la construction et à l'exploitation d'un projet. Pour promouvoir les activités de leurs propres entreprises, tous les pays industrialisés et certaines économies émergentes comme la Chine et la Russie, qui sont les principaux exportateurs d'installations et d'équipements, fournissent des facilités de financement à des conditions favorables aux entreprises exportatrices par l'intermédiaire d'organisations appelées agences de crédit à l'exportation </a:t>
            </a:r>
            <a:r>
              <a:rPr lang="en-GB" dirty="0" err="1"/>
              <a:t>ou</a:t>
            </a:r>
            <a:r>
              <a:rPr lang="en-GB" dirty="0"/>
              <a:t> A.C.E. en abrégé. </a:t>
            </a:r>
            <a:endParaRPr lang="en-US" dirty="0"/>
          </a:p>
          <a:p>
            <a:pPr>
              <a:lnSpc>
                <a:spcPct val="114999"/>
              </a:lnSpc>
              <a:spcBef>
                <a:spcPts val="1000"/>
              </a:spcBef>
            </a:pPr>
            <a:r>
              <a:rPr lang="en-GB" dirty="0"/>
              <a:t>Par l'intermédiaire des agences de crédit à l'exportation, tous les pays de l'OCDE et certaines économies émergentes fournissent des financements à des conditions préférentielles pour promouvoir l'exportation de biens et de services par leurs propres entreprises. </a:t>
            </a:r>
            <a:endParaRPr lang="en-US" dirty="0"/>
          </a:p>
          <a:p>
            <a:pPr>
              <a:lnSpc>
                <a:spcPct val="114999"/>
              </a:lnSpc>
              <a:spcBef>
                <a:spcPts val="1000"/>
              </a:spcBef>
            </a:pPr>
            <a:r>
              <a:rPr lang="en-GB" dirty="0"/>
              <a:t>Le financement peut prendre la forme de crédits, tels que les prêts, l'assurance-crédit et les garanties. </a:t>
            </a:r>
            <a:endParaRPr lang="en-US" dirty="0"/>
          </a:p>
          <a:p>
            <a:pPr>
              <a:lnSpc>
                <a:spcPct val="114999"/>
              </a:lnSpc>
              <a:spcBef>
                <a:spcPts val="1000"/>
              </a:spcBef>
              <a:spcAft>
                <a:spcPts val="1000"/>
              </a:spcAft>
            </a:pPr>
            <a:r>
              <a:rPr lang="en-GB" dirty="0"/>
              <a:t>Le risque lié à ces crédits, ainsi que l'assurance et les garanties, sont supportés par le gouvernement qui les finance. Les A.C.Es limitent ce risque en étant "fermés" aux pays à risque. Cela signifie qu'elles n'acceptent aucun risque de la part de ces pays.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Les A.C.Es utilisent trois méthodes pour fournir des fonds à l'entité importatrice ou exportatrice.</a:t>
            </a:r>
            <a:endParaRPr lang="en-US" dirty="0"/>
          </a:p>
          <a:p>
            <a:pPr>
              <a:lnSpc>
                <a:spcPct val="114999"/>
              </a:lnSpc>
              <a:spcBef>
                <a:spcPts val="1000"/>
              </a:spcBef>
            </a:pPr>
            <a:r>
              <a:rPr lang="en-GB" dirty="0"/>
              <a:t>Prêts directs : dans ce cas, l'ECA est une banque, souvent appelée banque EXIM (</a:t>
            </a:r>
            <a:r>
              <a:rPr lang="en-GB" dirty="0" err="1"/>
              <a:t>EXport-IMport</a:t>
            </a:r>
            <a:r>
              <a:rPr lang="en-GB" dirty="0"/>
              <a:t>). Semblable à un prêt bancaire, le prêt est accordé pour l'achat de biens ou de services auprès d'entreprises du pays organisateur. </a:t>
            </a:r>
            <a:endParaRPr lang="en-US" dirty="0"/>
          </a:p>
          <a:p>
            <a:pPr>
              <a:lnSpc>
                <a:spcPct val="114999"/>
              </a:lnSpc>
              <a:spcBef>
                <a:spcPts val="1000"/>
              </a:spcBef>
            </a:pPr>
            <a:r>
              <a:rPr lang="en-GB" dirty="0"/>
              <a:t>Prêts d'intermédiaires financiers : dans ce cas, </a:t>
            </a:r>
            <a:r>
              <a:rPr lang="en-GB" dirty="0" err="1"/>
              <a:t>l’ACE</a:t>
            </a:r>
            <a:r>
              <a:rPr lang="en-GB" dirty="0"/>
              <a:t> prête des fonds à un intermédiaire financier, tel qu'une banque commerciale, qui les prête à son tour à l'entité importatrice. </a:t>
            </a:r>
            <a:endParaRPr lang="en-US" dirty="0"/>
          </a:p>
          <a:p>
            <a:pPr>
              <a:lnSpc>
                <a:spcPct val="114999"/>
              </a:lnSpc>
              <a:spcBef>
                <a:spcPts val="1000"/>
              </a:spcBef>
              <a:spcAft>
                <a:spcPts val="1000"/>
              </a:spcAft>
            </a:pPr>
            <a:r>
              <a:rPr lang="en-GB" dirty="0"/>
              <a:t>Péréquation des taux d'intérêt : Dans le cadre d'une péréquation des taux d'intérêt, un prêteur commercial accorde un prêt à l'entité importatrice à un taux d'intérêt inférieur à celui du marché et reçoit en retour une compensation de </a:t>
            </a:r>
            <a:r>
              <a:rPr lang="en-GB" dirty="0" err="1"/>
              <a:t>l'A.C.E</a:t>
            </a:r>
            <a:r>
              <a:rPr lang="en-GB" dirty="0"/>
              <a:t>. pour la différence entre le taux inférieur à celui du marché et le taux du marché en vigueur.</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25796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sz="1200" kern="1200" dirty="0">
                <a:solidFill>
                  <a:schemeClr val="tx1"/>
                </a:solidFill>
                <a:latin typeface="+mn-lt"/>
                <a:ea typeface="+mn-ea"/>
                <a:cs typeface="+mn-cs"/>
              </a:rPr>
              <a:t>Il existe deux modes d'octroi de crédit : le crédit fournisseur et le crédit acheteur. </a:t>
            </a:r>
            <a:r>
              <a:rPr lang="en-GB" dirty="0"/>
              <a:t>Cette diapositive présente le régime de crédit fournisseur. Dans le cadre de ce programme, </a:t>
            </a:r>
            <a:r>
              <a:rPr lang="en-GB" dirty="0" err="1"/>
              <a:t>l’ACE</a:t>
            </a:r>
            <a:r>
              <a:rPr lang="en-GB" dirty="0"/>
              <a:t> accorde des prêts à l'entreprise exportatrice ou à l'entreprise qui fournit l'équipement. L'entreprise exportatrice vend des équipements et des services à l'entreprise importatrice par le biais d'un système de paiement différé. La société importatrice effectue le paiement à l'exportateur, et l'exportateur rembourse à son tour </a:t>
            </a:r>
            <a:r>
              <a:rPr lang="en-GB" dirty="0" err="1"/>
              <a:t>l'A.C.E</a:t>
            </a:r>
            <a:r>
              <a:rPr lang="en-GB" dirty="0"/>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8281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Cette diapositive présente le régime du crédit acheteur. Dans le cadre de ce régime, un organisme de crédit à l'exportation accorde le prêt directement à l'acheteur ou à l'importateur du matériel et effectue le paiement à l'exportateur pour la fourniture du matériel. </a:t>
            </a:r>
            <a:endParaRPr lang="en-US" dirty="0"/>
          </a:p>
          <a:p>
            <a:pPr>
              <a:lnSpc>
                <a:spcPct val="114999"/>
              </a:lnSpc>
              <a:spcBef>
                <a:spcPts val="1000"/>
              </a:spcBef>
            </a:pPr>
            <a:r>
              <a:rPr lang="en-GB" dirty="0"/>
              <a:t>L'importateur rembourse le prêt à </a:t>
            </a:r>
            <a:r>
              <a:rPr lang="en-GB" dirty="0" err="1"/>
              <a:t>l’ACE</a:t>
            </a:r>
            <a:r>
              <a:rPr lang="en-GB" dirty="0"/>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11942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t>Voici quelques exemples d'agences d'exportation à travers le monde. Il s'agit notamment de</a:t>
            </a:r>
            <a:endParaRPr lang="en-US" dirty="0"/>
          </a:p>
          <a:p>
            <a:pPr marL="342900" indent="-342900">
              <a:spcAft>
                <a:spcPts val="1200"/>
              </a:spcAft>
              <a:buFont typeface="Arial"/>
              <a:buChar char="•"/>
            </a:pPr>
            <a:r>
              <a:rPr lang="en-ZA" dirty="0"/>
              <a:t>La Banque d'import-export des États-Unis ;</a:t>
            </a:r>
            <a:endParaRPr lang="en-ZA" dirty="0">
              <a:cs typeface="Calibri"/>
            </a:endParaRPr>
          </a:p>
          <a:p>
            <a:pPr marL="342900" indent="-342900">
              <a:spcAft>
                <a:spcPts val="1200"/>
              </a:spcAft>
              <a:buFont typeface="Arial,Sans-Serif"/>
              <a:buChar char="•"/>
            </a:pPr>
            <a:r>
              <a:rPr lang="en-ZA" dirty="0"/>
              <a:t>Compagnie Française d'Assurance pour le Commerce </a:t>
            </a:r>
            <a:r>
              <a:rPr lang="en-ZA" dirty="0" err="1"/>
              <a:t>Extérieur </a:t>
            </a:r>
            <a:r>
              <a:rPr lang="en-ZA" dirty="0"/>
              <a:t>(C.O.F.A.C.E) ;</a:t>
            </a:r>
            <a:endParaRPr lang="en-US" dirty="0"/>
          </a:p>
          <a:p>
            <a:pPr marL="342900" indent="-342900">
              <a:spcAft>
                <a:spcPts val="1200"/>
              </a:spcAft>
              <a:buFont typeface="Arial,Sans-Serif"/>
              <a:buChar char="•"/>
            </a:pPr>
            <a:r>
              <a:rPr lang="en-ZA" dirty="0"/>
              <a:t>Banque japonaise pour la coopération internationale (J.B.I.C) ;</a:t>
            </a:r>
            <a:endParaRPr lang="en-US" dirty="0"/>
          </a:p>
          <a:p>
            <a:pPr marL="342900" indent="-342900">
              <a:spcAft>
                <a:spcPts val="1200"/>
              </a:spcAft>
              <a:buFont typeface="Arial,Sans-Serif"/>
              <a:buChar char="•"/>
            </a:pPr>
            <a:r>
              <a:rPr lang="en-ZA" dirty="0"/>
              <a:t>Banque EXIM de Corée ;</a:t>
            </a:r>
            <a:endParaRPr lang="en-US" dirty="0"/>
          </a:p>
          <a:p>
            <a:pPr marL="342900" indent="-342900">
              <a:spcAft>
                <a:spcPts val="1200"/>
              </a:spcAft>
              <a:buFont typeface="Arial,Sans-Serif"/>
              <a:buChar char="•"/>
            </a:pPr>
            <a:r>
              <a:rPr lang="en-ZA" dirty="0"/>
              <a:t>E.X.I.A.R : Agence russe pour le crédit à l'exportation et l'assurance des investissements ;</a:t>
            </a:r>
            <a:endParaRPr lang="en-US" dirty="0"/>
          </a:p>
          <a:p>
            <a:pPr marL="342900" indent="-342900">
              <a:spcAft>
                <a:spcPts val="1200"/>
              </a:spcAft>
              <a:buFont typeface="Arial"/>
              <a:buChar char="•"/>
            </a:pPr>
            <a:r>
              <a:rPr lang="en-ZA" sz="1200" dirty="0">
                <a:solidFill>
                  <a:srgbClr val="000000"/>
                </a:solidFill>
                <a:latin typeface="Open Sans"/>
                <a:ea typeface="Open Sans" panose="020B0606030504020204" pitchFamily="34" charset="0"/>
                <a:cs typeface="Open Sans" panose="020B0606030504020204" pitchFamily="34" charset="0"/>
              </a:rPr>
              <a:t>Société </a:t>
            </a:r>
            <a:r>
              <a:rPr lang="en-ZA" sz="1200" dirty="0" err="1">
                <a:solidFill>
                  <a:srgbClr val="000000"/>
                </a:solidFill>
                <a:latin typeface="Open Sans"/>
                <a:ea typeface="Open Sans" panose="020B0606030504020204" pitchFamily="34" charset="0"/>
                <a:cs typeface="Open Sans" panose="020B0606030504020204" pitchFamily="34" charset="0"/>
              </a:rPr>
              <a:t>chinoise</a:t>
            </a:r>
            <a:r>
              <a:rPr lang="en-ZA" sz="1200" dirty="0">
                <a:solidFill>
                  <a:srgbClr val="000000"/>
                </a:solidFill>
                <a:latin typeface="Open Sans"/>
                <a:ea typeface="Open Sans" panose="020B0606030504020204" pitchFamily="34" charset="0"/>
                <a:cs typeface="Open Sans" panose="020B0606030504020204" pitchFamily="34" charset="0"/>
              </a:rPr>
              <a:t> </a:t>
            </a:r>
            <a:r>
              <a:rPr lang="en-ZA" sz="1200" dirty="0" err="1">
                <a:solidFill>
                  <a:srgbClr val="000000"/>
                </a:solidFill>
                <a:latin typeface="Open Sans"/>
                <a:ea typeface="Open Sans" panose="020B0606030504020204" pitchFamily="34" charset="0"/>
                <a:cs typeface="Open Sans" panose="020B0606030504020204" pitchFamily="34" charset="0"/>
              </a:rPr>
              <a:t>d'assurance-crédit</a:t>
            </a:r>
            <a:r>
              <a:rPr lang="en-ZA" sz="1200" dirty="0">
                <a:solidFill>
                  <a:srgbClr val="000000"/>
                </a:solidFill>
                <a:latin typeface="Open Sans"/>
                <a:ea typeface="Open Sans" panose="020B0606030504020204" pitchFamily="34" charset="0"/>
                <a:cs typeface="Open Sans" panose="020B0606030504020204" pitchFamily="34" charset="0"/>
              </a:rPr>
              <a:t> à </a:t>
            </a:r>
            <a:r>
              <a:rPr lang="en-ZA" sz="1200" dirty="0" err="1">
                <a:solidFill>
                  <a:srgbClr val="000000"/>
                </a:solidFill>
                <a:latin typeface="Open Sans"/>
                <a:ea typeface="Open Sans" panose="020B0606030504020204" pitchFamily="34" charset="0"/>
                <a:cs typeface="Open Sans" panose="020B0606030504020204" pitchFamily="34" charset="0"/>
              </a:rPr>
              <a:t>l'exportation</a:t>
            </a:r>
            <a:r>
              <a:rPr lang="en-ZA" sz="1200" dirty="0">
                <a:solidFill>
                  <a:srgbClr val="000000"/>
                </a:solidFill>
                <a:latin typeface="Open Sans"/>
                <a:ea typeface="Open Sans" panose="020B0606030504020204" pitchFamily="34" charset="0"/>
                <a:cs typeface="Open Sans" panose="020B0606030504020204" pitchFamily="34" charset="0"/>
              </a:rPr>
              <a:t> </a:t>
            </a:r>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75246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Nous allons maintenant examiner les lignes directrices en matière de crédit à l'exportation nécessaires à la prise de décisions financières. L'ensemble de l'activité de financement des A.C.Es dans les pays de </a:t>
            </a:r>
            <a:r>
              <a:rPr lang="en-GB" dirty="0" err="1"/>
              <a:t>l'OCDE</a:t>
            </a:r>
            <a:r>
              <a:rPr lang="en-GB" dirty="0"/>
              <a:t> est guidé par un document signé par les membres de </a:t>
            </a:r>
            <a:r>
              <a:rPr lang="en-GB" dirty="0" err="1"/>
              <a:t>l'OCDE</a:t>
            </a:r>
            <a:r>
              <a:rPr lang="en-GB" dirty="0"/>
              <a:t>. C'est ce que l'on appelle le consensus de l'OECD. L'OECD est l'Organisation de coopération et de développement économiques et compte 37 pays membres.</a:t>
            </a:r>
            <a:endParaRPr lang="en-US" dirty="0"/>
          </a:p>
          <a:p>
            <a:pPr>
              <a:lnSpc>
                <a:spcPct val="114999"/>
              </a:lnSpc>
              <a:spcBef>
                <a:spcPts val="1000"/>
              </a:spcBef>
            </a:pPr>
            <a:r>
              <a:rPr lang="en-GB" dirty="0"/>
              <a:t>L'objectif de ce document de consensus de </a:t>
            </a:r>
            <a:r>
              <a:rPr lang="en-GB" dirty="0" err="1"/>
              <a:t>l'OCDE</a:t>
            </a:r>
            <a:r>
              <a:rPr lang="en-GB" dirty="0"/>
              <a:t> est d'assurer un marché ordonné des crédits à l'exportation en évitant les batailles concurrentielles entre les différents pays qui cherchent à offrir les conditions financières les plus favorables aux exportations. </a:t>
            </a:r>
            <a:endParaRPr lang="en-US" dirty="0"/>
          </a:p>
          <a:p>
            <a:pPr>
              <a:lnSpc>
                <a:spcPct val="114999"/>
              </a:lnSpc>
              <a:spcBef>
                <a:spcPts val="1000"/>
              </a:spcBef>
              <a:spcAft>
                <a:spcPts val="1000"/>
              </a:spcAft>
            </a:pPr>
            <a:r>
              <a:rPr lang="en-GB" dirty="0"/>
              <a:t>On peut trouver plus de détails sur le site web indiqué dans la diapositive. Les principales lignes directrices sont présentées dans la diapositive suivante.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110674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Les principales lignes directrices du consensus OCDE sont les suivantes :</a:t>
            </a:r>
            <a:endParaRPr lang="en-US" dirty="0"/>
          </a:p>
          <a:p>
            <a:pPr>
              <a:lnSpc>
                <a:spcPct val="114999"/>
              </a:lnSpc>
              <a:spcBef>
                <a:spcPts val="1000"/>
              </a:spcBef>
            </a:pPr>
            <a:r>
              <a:rPr lang="en-GB" dirty="0"/>
              <a:t>Le crédit à l'exportation accordé est limité à 85 % de la valeur du contrat, et un acompte en espèces est donc requis pour les 15 % restants.</a:t>
            </a:r>
            <a:endParaRPr lang="en-US" dirty="0"/>
          </a:p>
          <a:p>
            <a:pPr>
              <a:lnSpc>
                <a:spcPct val="114999"/>
              </a:lnSpc>
              <a:spcBef>
                <a:spcPts val="1000"/>
              </a:spcBef>
            </a:pPr>
            <a:r>
              <a:rPr lang="en-GB" dirty="0"/>
              <a:t>La période maximale de remboursement du prêt pour les projets d'énergie non nucléaire est de 12 ans, et elle est portée à 18 ans pour les projets d'énergie nucléaire.</a:t>
            </a:r>
            <a:endParaRPr lang="en-US" dirty="0"/>
          </a:p>
          <a:p>
            <a:pPr>
              <a:lnSpc>
                <a:spcPct val="114999"/>
              </a:lnSpc>
              <a:spcBef>
                <a:spcPts val="1000"/>
              </a:spcBef>
            </a:pPr>
            <a:r>
              <a:rPr lang="en-GB" dirty="0"/>
              <a:t>Le remboursement doit se faire par versements constants, au moins tous les six mois. Ces versements doivent commencer au plus tard le sixième mois suivant le test de performance de l'installation.</a:t>
            </a:r>
            <a:endParaRPr lang="en-US" dirty="0"/>
          </a:p>
          <a:p>
            <a:pPr>
              <a:lnSpc>
                <a:spcPct val="114999"/>
              </a:lnSpc>
              <a:spcBef>
                <a:spcPts val="1000"/>
              </a:spcBef>
            </a:pPr>
            <a:r>
              <a:rPr lang="en-GB" dirty="0"/>
              <a:t>Le taux d'intérêt appliqué ne peut être inférieur à celui calculé chaque mois par </a:t>
            </a:r>
            <a:r>
              <a:rPr lang="en-GB" dirty="0" err="1"/>
              <a:t>l'OCDE</a:t>
            </a:r>
            <a:r>
              <a:rPr lang="en-GB" dirty="0"/>
              <a:t> Ce taux, </a:t>
            </a:r>
            <a:r>
              <a:rPr lang="en-GB" dirty="0" err="1"/>
              <a:t>appelé</a:t>
            </a:r>
            <a:r>
              <a:rPr lang="en-GB" dirty="0"/>
              <a:t> TICR (</a:t>
            </a:r>
            <a:r>
              <a:rPr lang="fr-FR"/>
              <a:t>Taux d’Intérêt </a:t>
            </a:r>
            <a:r>
              <a:rPr lang="fr-FR" dirty="0"/>
              <a:t>C</a:t>
            </a:r>
            <a:r>
              <a:rPr lang="fr-FR"/>
              <a:t>ommercial de Référence </a:t>
            </a:r>
            <a:r>
              <a:rPr lang="en-GB" dirty="0"/>
              <a:t>), est égal à un écart de 1 % par rapport au rendement des obligations d'État à long terme dans la même devise. Il est révisé mensuellement et peut être obtenu sur le site de </a:t>
            </a:r>
            <a:r>
              <a:rPr lang="en-GB" dirty="0" err="1"/>
              <a:t>l'OCDE</a:t>
            </a:r>
            <a:endParaRPr lang="en-US" dirty="0"/>
          </a:p>
          <a:p>
            <a:pPr>
              <a:lnSpc>
                <a:spcPct val="114999"/>
              </a:lnSpc>
              <a:spcBef>
                <a:spcPts val="1000"/>
              </a:spcBef>
            </a:pPr>
            <a:endParaRPr lang="en-GB" dirty="0"/>
          </a:p>
          <a:p>
            <a:pPr>
              <a:lnSpc>
                <a:spcPct val="114999"/>
              </a:lnSpc>
              <a:spcBef>
                <a:spcPts val="1000"/>
              </a:spcBef>
            </a:pPr>
            <a:r>
              <a:rPr lang="en-GB" dirty="0"/>
              <a:t>Quelques informations complémentaires : Compte tenu des mécanismes complexes auxquels il faut faire face pour obtenir le soutien d'une ACE, c'est-à-dire le respect des limites du consensus, la complexité accrue lorsqu'il y a un acteur supplémentaire dans la structure de financement du projet, les primes initiales élevées à payer à l'ACE, il ne vaut la peine de recourir à ces agences que s'il n'y a pas d'autre moyen d'inciter les banques commerciales à financer le projet.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83570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oecd.org/trade/topics/export-credi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ackground pattern&#10;&#10;Description automatically generated">
            <a:extLst>
              <a:ext uri="{FF2B5EF4-FFF2-40B4-BE49-F238E27FC236}">
                <a16:creationId xmlns:a16="http://schemas.microsoft.com/office/drawing/2014/main" id="{8A721693-1250-4E01-B332-9B1011D87946}"/>
              </a:ext>
            </a:extLst>
          </p:cNvPr>
          <p:cNvPicPr>
            <a:picLocks noChangeAspect="1"/>
          </p:cNvPicPr>
          <p:nvPr/>
        </p:nvPicPr>
        <p:blipFill>
          <a:blip r:embed="rId3"/>
          <a:stretch>
            <a:fillRect/>
          </a:stretch>
        </p:blipFill>
        <p:spPr>
          <a:xfrm>
            <a:off x="1675" y="-22085"/>
            <a:ext cx="12188650" cy="687705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78374" y="3522153"/>
            <a:ext cx="8050696" cy="369332"/>
          </a:xfrm>
          <a:prstGeom prst="rect">
            <a:avLst/>
          </a:prstGeom>
          <a:noFill/>
        </p:spPr>
        <p:txBody>
          <a:bodyPr wrap="square" lIns="91440" tIns="45720" rIns="91440" bIns="45720" rtlCol="0" anchor="b">
            <a:spAutoFit/>
          </a:bodyPr>
          <a:lstStyle/>
          <a:p>
            <a:r>
              <a:rPr lang="en-ZA" b="1" dirty="0">
                <a:latin typeface="Open Sans ExtraBold"/>
              </a:rPr>
              <a:t>FINPLAN</a:t>
            </a:r>
            <a:endParaRPr lang="en-US" dirty="0" err="1"/>
          </a:p>
        </p:txBody>
      </p:sp>
      <p:sp>
        <p:nvSpPr>
          <p:cNvPr id="6" name="TextBox 5">
            <a:extLst>
              <a:ext uri="{FF2B5EF4-FFF2-40B4-BE49-F238E27FC236}">
                <a16:creationId xmlns:a16="http://schemas.microsoft.com/office/drawing/2014/main" id="{99DEA05E-3DE2-714D-9D7C-D14D82DB9D79}"/>
              </a:ext>
            </a:extLst>
          </p:cNvPr>
          <p:cNvSpPr txBox="1"/>
          <p:nvPr/>
        </p:nvSpPr>
        <p:spPr>
          <a:xfrm>
            <a:off x="778374" y="3780342"/>
            <a:ext cx="7414757" cy="2800767"/>
          </a:xfrm>
          <a:prstGeom prst="rect">
            <a:avLst/>
          </a:prstGeom>
          <a:noFill/>
        </p:spPr>
        <p:txBody>
          <a:bodyPr wrap="square" lIns="91440" tIns="45720" rIns="91440" bIns="45720" rtlCol="0" anchor="b">
            <a:spAutoFit/>
          </a:bodyPr>
          <a:lstStyle/>
          <a:p>
            <a:r>
              <a:rPr lang="en-ZA" sz="4400" b="1" dirty="0" err="1">
                <a:solidFill>
                  <a:schemeClr val="bg1"/>
                </a:solidFill>
                <a:latin typeface="Open Sans ExtraBold"/>
                <a:ea typeface="Open Sans ExtraBold" panose="020B0606030504020204" pitchFamily="34" charset="0"/>
                <a:cs typeface="Open Sans ExtraBold" panose="020B0606030504020204" pitchFamily="34" charset="0"/>
              </a:rPr>
              <a:t>Leçon</a:t>
            </a: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 5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OPTIONS DE CRÉDIT ET MÉTHODOLOGIE FINPLAN</a:t>
            </a:r>
          </a:p>
        </p:txBody>
      </p:sp>
      <p:sp>
        <p:nvSpPr>
          <p:cNvPr id="3" name="TextBox 2">
            <a:extLst>
              <a:ext uri="{FF2B5EF4-FFF2-40B4-BE49-F238E27FC236}">
                <a16:creationId xmlns:a16="http://schemas.microsoft.com/office/drawing/2014/main" id="{72A4BC03-4AEC-4292-A338-B9F26FCEF7A6}"/>
              </a:ext>
            </a:extLst>
          </p:cNvPr>
          <p:cNvSpPr txBox="1"/>
          <p:nvPr/>
        </p:nvSpPr>
        <p:spPr>
          <a:xfrm>
            <a:off x="8969829" y="608092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a:solidFill>
                  <a:schemeClr val="bg1"/>
                </a:solidFill>
                <a:latin typeface="Open Sans "/>
              </a:rPr>
              <a:t>Version 1.1</a:t>
            </a:r>
            <a:endParaRPr lang="en-US" sz="1400" b="1">
              <a:solidFill>
                <a:schemeClr val="bg1"/>
              </a:solidFill>
              <a:latin typeface="Open Sans "/>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Prêts syndiqués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Lignes directrices sur les crédits à l'exportation</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Les grandes banques commerciales s'associent pour partager un montant de prêt convenu.</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Réduit le risque de défaillance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 banque qui prend l'initiative est le chef de file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Comprend souvent des banques multilatérales et des agences de crédit à l'exportation </a:t>
            </a:r>
          </a:p>
        </p:txBody>
      </p:sp>
    </p:spTree>
    <p:extLst>
      <p:ext uri="{BB962C8B-B14F-4D97-AF65-F5344CB8AC3E}">
        <p14:creationId xmlns:p14="http://schemas.microsoft.com/office/powerpoint/2010/main" val="502301420"/>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127757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Structure de financement du projet éolien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EnerBrasil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(Brésil)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Lignes directrices sur les crédits à l'exportation</a:t>
            </a:r>
          </a:p>
        </p:txBody>
      </p:sp>
      <p:pic>
        <p:nvPicPr>
          <p:cNvPr id="2" name="Picture 2" descr="Diagram&#10;&#10;Description automatically generated">
            <a:extLst>
              <a:ext uri="{FF2B5EF4-FFF2-40B4-BE49-F238E27FC236}">
                <a16:creationId xmlns:a16="http://schemas.microsoft.com/office/drawing/2014/main" id="{C8F1E9FF-17EA-469A-97D1-3762D6E87B61}"/>
              </a:ext>
            </a:extLst>
          </p:cNvPr>
          <p:cNvPicPr>
            <a:picLocks noChangeAspect="1"/>
          </p:cNvPicPr>
          <p:nvPr/>
        </p:nvPicPr>
        <p:blipFill>
          <a:blip r:embed="rId4"/>
          <a:stretch>
            <a:fillRect/>
          </a:stretch>
        </p:blipFill>
        <p:spPr>
          <a:xfrm>
            <a:off x="1805796" y="2123272"/>
            <a:ext cx="8594783" cy="3833532"/>
          </a:xfrm>
          <a:prstGeom prst="rect">
            <a:avLst/>
          </a:prstGeom>
        </p:spPr>
      </p:pic>
    </p:spTree>
    <p:extLst>
      <p:ext uri="{BB962C8B-B14F-4D97-AF65-F5344CB8AC3E}">
        <p14:creationId xmlns:p14="http://schemas.microsoft.com/office/powerpoint/2010/main" val="4141685371"/>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12018"/>
            <a:ext cx="1282878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Structure de financement du projet Phy My 3 Power (Vietnam)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60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Lignes directrices sur les crédits à l'exportation</a:t>
            </a:r>
          </a:p>
        </p:txBody>
      </p:sp>
      <p:pic>
        <p:nvPicPr>
          <p:cNvPr id="2" name="Picture 3" descr="Diagram&#10;&#10;Description automatically generated">
            <a:extLst>
              <a:ext uri="{FF2B5EF4-FFF2-40B4-BE49-F238E27FC236}">
                <a16:creationId xmlns:a16="http://schemas.microsoft.com/office/drawing/2014/main" id="{FC581107-D155-49D8-9E51-D3FF5A02A8BB}"/>
              </a:ext>
            </a:extLst>
          </p:cNvPr>
          <p:cNvPicPr>
            <a:picLocks noChangeAspect="1"/>
          </p:cNvPicPr>
          <p:nvPr/>
        </p:nvPicPr>
        <p:blipFill>
          <a:blip r:embed="rId4"/>
          <a:stretch>
            <a:fillRect/>
          </a:stretch>
        </p:blipFill>
        <p:spPr>
          <a:xfrm>
            <a:off x="1844300" y="1883651"/>
            <a:ext cx="7754318" cy="4485545"/>
          </a:xfrm>
          <a:prstGeom prst="rect">
            <a:avLst/>
          </a:prstGeom>
        </p:spPr>
      </p:pic>
    </p:spTree>
    <p:extLst>
      <p:ext uri="{BB962C8B-B14F-4D97-AF65-F5344CB8AC3E}">
        <p14:creationId xmlns:p14="http://schemas.microsoft.com/office/powerpoint/2010/main" val="3454968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L'approche FINPLAN</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743466"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Un outil analytique et comptable pour faciliter l'analyse financière des projets énergétiques.</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FINPLAN peut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Concevoir un montage financier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Évaluer les options de financement alternatives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Analyser les incertitudes </a:t>
            </a:r>
          </a:p>
        </p:txBody>
      </p:sp>
      <p:pic>
        <p:nvPicPr>
          <p:cNvPr id="7" name="Picture 9" descr="A picture containing text&#10;&#10;Description automatically generated">
            <a:extLst>
              <a:ext uri="{FF2B5EF4-FFF2-40B4-BE49-F238E27FC236}">
                <a16:creationId xmlns:a16="http://schemas.microsoft.com/office/drawing/2014/main" id="{CFB031C1-CD0C-48E8-A6B0-44DBC5FDEB29}"/>
              </a:ext>
            </a:extLst>
          </p:cNvPr>
          <p:cNvPicPr>
            <a:picLocks noChangeAspect="1"/>
          </p:cNvPicPr>
          <p:nvPr/>
        </p:nvPicPr>
        <p:blipFill>
          <a:blip r:embed="rId4"/>
          <a:stretch>
            <a:fillRect/>
          </a:stretch>
        </p:blipFill>
        <p:spPr>
          <a:xfrm>
            <a:off x="6097773" y="2029855"/>
            <a:ext cx="4612756" cy="3152708"/>
          </a:xfrm>
          <a:prstGeom prst="rect">
            <a:avLst/>
          </a:prstGeom>
        </p:spPr>
      </p:pic>
    </p:spTree>
    <p:extLst>
      <p:ext uri="{BB962C8B-B14F-4D97-AF65-F5344CB8AC3E}">
        <p14:creationId xmlns:p14="http://schemas.microsoft.com/office/powerpoint/2010/main" val="404538828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Méthodologie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L'approche FINPLAN</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235467"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 ensemble d'états comptables sur :</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Actif et passif (Bilan)</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Flux de trésorerie</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Recettes et dépenses </a:t>
            </a:r>
            <a:br>
              <a:rPr lang="en-ZA" sz="2000" dirty="0">
                <a:solidFill>
                  <a:srgbClr val="000000"/>
                </a:solidFill>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(compte de résultat)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Une série d'indicateurs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VAN et TRI des fonds propres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de sensibilité</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de scénarios </a:t>
            </a:r>
          </a:p>
        </p:txBody>
      </p:sp>
      <p:pic>
        <p:nvPicPr>
          <p:cNvPr id="3" name="Picture 3">
            <a:extLst>
              <a:ext uri="{FF2B5EF4-FFF2-40B4-BE49-F238E27FC236}">
                <a16:creationId xmlns:a16="http://schemas.microsoft.com/office/drawing/2014/main" id="{4C6A43A2-8A27-47D7-8173-ED1C5FBA0992}"/>
              </a:ext>
            </a:extLst>
          </p:cNvPr>
          <p:cNvPicPr>
            <a:picLocks noChangeAspect="1"/>
          </p:cNvPicPr>
          <p:nvPr/>
        </p:nvPicPr>
        <p:blipFill>
          <a:blip r:embed="rId4"/>
          <a:stretch>
            <a:fillRect/>
          </a:stretch>
        </p:blipFill>
        <p:spPr>
          <a:xfrm>
            <a:off x="6467960" y="1983610"/>
            <a:ext cx="4460928" cy="3471967"/>
          </a:xfrm>
          <a:prstGeom prst="rect">
            <a:avLst/>
          </a:prstGeom>
        </p:spPr>
      </p:pic>
    </p:spTree>
    <p:extLst>
      <p:ext uri="{BB962C8B-B14F-4D97-AF65-F5344CB8AC3E}">
        <p14:creationId xmlns:p14="http://schemas.microsoft.com/office/powerpoint/2010/main" val="415479266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L'approche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L'approche FINPLAN</a:t>
            </a:r>
          </a:p>
        </p:txBody>
      </p:sp>
      <p:pic>
        <p:nvPicPr>
          <p:cNvPr id="2" name="Picture 2" descr="A picture containing diagram&#10;&#10;Description automatically generated">
            <a:extLst>
              <a:ext uri="{FF2B5EF4-FFF2-40B4-BE49-F238E27FC236}">
                <a16:creationId xmlns:a16="http://schemas.microsoft.com/office/drawing/2014/main" id="{E97483CA-D120-4679-BA7A-2530BABB7471}"/>
              </a:ext>
            </a:extLst>
          </p:cNvPr>
          <p:cNvPicPr>
            <a:picLocks noChangeAspect="1"/>
          </p:cNvPicPr>
          <p:nvPr/>
        </p:nvPicPr>
        <p:blipFill rotWithShape="1">
          <a:blip r:embed="rId4"/>
          <a:srcRect l="311" t="8611" r="4199" b="10000"/>
          <a:stretch/>
        </p:blipFill>
        <p:spPr>
          <a:xfrm>
            <a:off x="1302590" y="1799489"/>
            <a:ext cx="9589842" cy="4591496"/>
          </a:xfrm>
          <a:prstGeom prst="rect">
            <a:avLst/>
          </a:prstGeom>
        </p:spPr>
      </p:pic>
    </p:spTree>
    <p:extLst>
      <p:ext uri="{BB962C8B-B14F-4D97-AF65-F5344CB8AC3E}">
        <p14:creationId xmlns:p14="http://schemas.microsoft.com/office/powerpoint/2010/main" val="41926762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Paramètres économiques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L'approche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743466"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rPr>
              <a:t>Comprend à la fois le financement des entreprises </a:t>
            </a:r>
            <a:br>
              <a:rPr lang="en-ZA" sz="2000" dirty="0">
                <a:solidFill>
                  <a:srgbClr val="000000"/>
                </a:solidFill>
                <a:latin typeface="Open Sans"/>
              </a:rPr>
            </a:br>
            <a:r>
              <a:rPr lang="en-ZA" sz="2000" dirty="0">
                <a:solidFill>
                  <a:srgbClr val="000000"/>
                </a:solidFill>
                <a:latin typeface="Open Sans"/>
              </a:rPr>
              <a:t>et le financement de projets</a:t>
            </a:r>
          </a:p>
          <a:p>
            <a:pPr marL="342900" indent="-342900">
              <a:spcAft>
                <a:spcPts val="1200"/>
              </a:spcAft>
              <a:buFont typeface="Arial"/>
              <a:buChar char="•"/>
            </a:pPr>
            <a:r>
              <a:rPr lang="en-ZA" sz="2000" dirty="0">
                <a:latin typeface="Open Sans"/>
              </a:rPr>
              <a:t>Monnaie étrangère et taux de change</a:t>
            </a:r>
          </a:p>
          <a:p>
            <a:pPr marL="342900" indent="-342900">
              <a:spcAft>
                <a:spcPts val="1200"/>
              </a:spcAft>
              <a:buFont typeface="Arial"/>
              <a:buChar char="•"/>
            </a:pPr>
            <a:r>
              <a:rPr lang="en-ZA" sz="2000" dirty="0">
                <a:latin typeface="Open Sans"/>
              </a:rPr>
              <a:t>Taux d'inflation</a:t>
            </a:r>
          </a:p>
          <a:p>
            <a:pPr marL="800100" lvl="1" indent="-342900">
              <a:spcAft>
                <a:spcPts val="1200"/>
              </a:spcAft>
              <a:buFont typeface="Arial"/>
              <a:buChar char="•"/>
            </a:pPr>
            <a:r>
              <a:rPr lang="en-ZA" sz="2000" dirty="0">
                <a:latin typeface="Open Sans"/>
              </a:rPr>
              <a:t>Monnaie locale</a:t>
            </a:r>
          </a:p>
          <a:p>
            <a:pPr marL="800100" lvl="1" indent="-342900">
              <a:spcAft>
                <a:spcPts val="1200"/>
              </a:spcAft>
              <a:buFont typeface="Arial"/>
              <a:buChar char="•"/>
            </a:pPr>
            <a:r>
              <a:rPr lang="en-ZA" sz="2000" dirty="0">
                <a:latin typeface="Open Sans"/>
              </a:rPr>
              <a:t>Monnaies étrangères </a:t>
            </a:r>
          </a:p>
        </p:txBody>
      </p:sp>
      <p:pic>
        <p:nvPicPr>
          <p:cNvPr id="4" name="Picture 9" descr="Text, letter&#10;&#10;Description automatically generated">
            <a:extLst>
              <a:ext uri="{FF2B5EF4-FFF2-40B4-BE49-F238E27FC236}">
                <a16:creationId xmlns:a16="http://schemas.microsoft.com/office/drawing/2014/main" id="{4EF4449F-3439-487F-98D1-27CB320AA000}"/>
              </a:ext>
            </a:extLst>
          </p:cNvPr>
          <p:cNvPicPr>
            <a:picLocks noChangeAspect="1"/>
          </p:cNvPicPr>
          <p:nvPr/>
        </p:nvPicPr>
        <p:blipFill>
          <a:blip r:embed="rId4"/>
          <a:stretch>
            <a:fillRect/>
          </a:stretch>
        </p:blipFill>
        <p:spPr>
          <a:xfrm>
            <a:off x="6018029" y="1956391"/>
            <a:ext cx="4710221" cy="3131288"/>
          </a:xfrm>
          <a:prstGeom prst="rect">
            <a:avLst/>
          </a:prstGeom>
        </p:spPr>
      </p:pic>
    </p:spTree>
    <p:extLst>
      <p:ext uri="{BB962C8B-B14F-4D97-AF65-F5344CB8AC3E}">
        <p14:creationId xmlns:p14="http://schemas.microsoft.com/office/powerpoint/2010/main" val="350329833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Recettes et dépenses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L'approche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010221" cy="2708434"/>
          </a:xfrm>
          <a:prstGeom prst="rect">
            <a:avLst/>
          </a:prstGeom>
        </p:spPr>
        <p:txBody>
          <a:bodyPr wrap="square" lIns="91440" tIns="45720" rIns="91440" bIns="45720" anchor="t">
            <a:spAutoFit/>
          </a:bodyPr>
          <a:lstStyle/>
          <a:p>
            <a:pPr>
              <a:spcAft>
                <a:spcPts val="1200"/>
              </a:spcAft>
            </a:pPr>
            <a:r>
              <a:rPr lang="en-ZA" sz="2000" b="1" dirty="0">
                <a:latin typeface="Open Sans"/>
              </a:rPr>
              <a:t>Ventes et prix de l'électricité</a:t>
            </a:r>
          </a:p>
          <a:p>
            <a:pPr marL="342900" indent="-342900">
              <a:spcAft>
                <a:spcPts val="1200"/>
              </a:spcAft>
              <a:buFont typeface="Arial"/>
              <a:buChar char="•"/>
            </a:pPr>
            <a:r>
              <a:rPr lang="en-ZA" sz="2000" u="sng" dirty="0">
                <a:latin typeface="Open Sans"/>
              </a:rPr>
              <a:t>Clients </a:t>
            </a:r>
            <a:r>
              <a:rPr lang="en-ZA" sz="2000" dirty="0">
                <a:latin typeface="Open Sans"/>
              </a:rPr>
              <a:t>: Groupe de clients différenciés par les prix</a:t>
            </a:r>
          </a:p>
          <a:p>
            <a:pPr marL="342900" indent="-342900">
              <a:spcAft>
                <a:spcPts val="1200"/>
              </a:spcAft>
              <a:buFont typeface="Arial"/>
              <a:buChar char="•"/>
            </a:pPr>
            <a:r>
              <a:rPr lang="en-ZA" sz="2000" u="sng" dirty="0">
                <a:latin typeface="Open Sans"/>
              </a:rPr>
              <a:t>Ventes </a:t>
            </a:r>
            <a:r>
              <a:rPr lang="en-ZA" sz="2000" dirty="0">
                <a:latin typeface="Open Sans"/>
              </a:rPr>
              <a:t>: Ventes futures d'électricité à différents clients ; </a:t>
            </a:r>
          </a:p>
          <a:p>
            <a:pPr marL="342900" indent="-342900">
              <a:spcAft>
                <a:spcPts val="1200"/>
              </a:spcAft>
              <a:buFont typeface="Arial"/>
              <a:buChar char="•"/>
            </a:pPr>
            <a:r>
              <a:rPr lang="en-ZA" sz="2000" u="sng" dirty="0">
                <a:latin typeface="Open Sans"/>
              </a:rPr>
              <a:t>Prix :</a:t>
            </a:r>
            <a:r>
              <a:rPr lang="en-ZA" sz="2000" dirty="0">
                <a:latin typeface="Open Sans"/>
              </a:rPr>
              <a:t> Prix de l'électricité par client et évolution future </a:t>
            </a:r>
          </a:p>
        </p:txBody>
      </p:sp>
      <p:sp>
        <p:nvSpPr>
          <p:cNvPr id="10" name="Rectangle 9">
            <a:extLst>
              <a:ext uri="{FF2B5EF4-FFF2-40B4-BE49-F238E27FC236}">
                <a16:creationId xmlns:a16="http://schemas.microsoft.com/office/drawing/2014/main" id="{0160843A-262C-423E-A9A6-006ADC888ED4}"/>
              </a:ext>
            </a:extLst>
          </p:cNvPr>
          <p:cNvSpPr/>
          <p:nvPr/>
        </p:nvSpPr>
        <p:spPr>
          <a:xfrm>
            <a:off x="6422496" y="1986483"/>
            <a:ext cx="5743466" cy="2708434"/>
          </a:xfrm>
          <a:prstGeom prst="rect">
            <a:avLst/>
          </a:prstGeom>
        </p:spPr>
        <p:txBody>
          <a:bodyPr wrap="square" lIns="91440" tIns="45720" rIns="91440" bIns="45720" anchor="t">
            <a:spAutoFit/>
          </a:bodyPr>
          <a:lstStyle/>
          <a:p>
            <a:pPr>
              <a:spcAft>
                <a:spcPts val="1200"/>
              </a:spcAft>
            </a:pPr>
            <a:r>
              <a:rPr lang="en-ZA" sz="2000" b="1" dirty="0">
                <a:latin typeface="Open Sans"/>
              </a:rPr>
              <a:t>Autres dépenses et recettes</a:t>
            </a:r>
          </a:p>
          <a:p>
            <a:pPr marL="342900" indent="-342900">
              <a:spcAft>
                <a:spcPts val="1200"/>
              </a:spcAft>
              <a:buFont typeface="Arial"/>
              <a:buChar char="•"/>
            </a:pPr>
            <a:r>
              <a:rPr lang="en-ZA" sz="2000" dirty="0">
                <a:latin typeface="Open Sans"/>
              </a:rPr>
              <a:t>Frais généraux</a:t>
            </a:r>
            <a:endParaRPr lang="en-ZA" sz="2000" b="1" dirty="0">
              <a:latin typeface="Open Sans"/>
            </a:endParaRPr>
          </a:p>
          <a:p>
            <a:pPr marL="342900" indent="-342900">
              <a:spcAft>
                <a:spcPts val="1200"/>
              </a:spcAft>
              <a:buFont typeface="Arial"/>
              <a:buChar char="•"/>
            </a:pPr>
            <a:r>
              <a:rPr lang="en-ZA" sz="2000" dirty="0">
                <a:latin typeface="Open Sans"/>
              </a:rPr>
              <a:t>Redevances</a:t>
            </a:r>
          </a:p>
          <a:p>
            <a:pPr marL="342900" indent="-342900">
              <a:spcAft>
                <a:spcPts val="1200"/>
              </a:spcAft>
              <a:buFont typeface="Arial"/>
              <a:buChar char="•"/>
            </a:pPr>
            <a:r>
              <a:rPr lang="en-ZA" sz="2000" dirty="0">
                <a:latin typeface="Open Sans"/>
              </a:rPr>
              <a:t>Coûts de démantèlement</a:t>
            </a:r>
          </a:p>
          <a:p>
            <a:pPr marL="342900" indent="-342900">
              <a:spcAft>
                <a:spcPts val="1200"/>
              </a:spcAft>
              <a:buFont typeface="Arial"/>
              <a:buChar char="•"/>
            </a:pPr>
            <a:r>
              <a:rPr lang="en-ZA" sz="2000" dirty="0">
                <a:latin typeface="Open Sans"/>
              </a:rPr>
              <a:t>Revenus de négociation</a:t>
            </a:r>
          </a:p>
          <a:p>
            <a:pPr marL="342900" indent="-342900">
              <a:spcAft>
                <a:spcPts val="1200"/>
              </a:spcAft>
              <a:buFont typeface="Arial"/>
              <a:buChar char="•"/>
            </a:pPr>
            <a:r>
              <a:rPr lang="en-ZA" sz="2000" dirty="0">
                <a:latin typeface="Open Sans"/>
              </a:rPr>
              <a:t>Revenus divers</a:t>
            </a:r>
          </a:p>
        </p:txBody>
      </p:sp>
    </p:spTree>
    <p:extLst>
      <p:ext uri="{BB962C8B-B14F-4D97-AF65-F5344CB8AC3E}">
        <p14:creationId xmlns:p14="http://schemas.microsoft.com/office/powerpoint/2010/main" val="214433426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Sélection de la méthode de calcul de l'amortissement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11897"/>
            <a:ext cx="568732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inclus dans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7856937"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Linéaire/droite</a:t>
            </a:r>
            <a:endParaRPr lang="en-ZA" sz="2000" b="1" dirty="0">
              <a:latin typeface="Open Sans"/>
            </a:endParaRPr>
          </a:p>
          <a:p>
            <a:pPr marL="800100" lvl="1" indent="-342900">
              <a:spcAft>
                <a:spcPts val="1200"/>
              </a:spcAft>
              <a:buFont typeface="Arial"/>
              <a:buChar char="•"/>
            </a:pPr>
            <a:r>
              <a:rPr lang="en-ZA" sz="2000" dirty="0">
                <a:latin typeface="Open Sans"/>
              </a:rPr>
              <a:t>Période d'amortissement</a:t>
            </a:r>
          </a:p>
          <a:p>
            <a:pPr marL="342900" indent="-342900">
              <a:spcAft>
                <a:spcPts val="1200"/>
              </a:spcAft>
              <a:buFont typeface="Arial"/>
              <a:buChar char="•"/>
            </a:pPr>
            <a:r>
              <a:rPr lang="en-ZA" sz="2000" dirty="0">
                <a:latin typeface="Open Sans"/>
              </a:rPr>
              <a:t>Un équilibre en baisse</a:t>
            </a:r>
          </a:p>
          <a:p>
            <a:pPr marL="800100" lvl="1" indent="-342900">
              <a:spcAft>
                <a:spcPts val="1200"/>
              </a:spcAft>
              <a:buFont typeface="Arial"/>
              <a:buChar char="•"/>
            </a:pPr>
            <a:r>
              <a:rPr lang="en-ZA" sz="2000" dirty="0">
                <a:latin typeface="Open Sans"/>
              </a:rPr>
              <a:t>Pourcentage de la valeur des actifs</a:t>
            </a:r>
          </a:p>
          <a:p>
            <a:pPr marL="342900" indent="-342900">
              <a:spcAft>
                <a:spcPts val="1200"/>
              </a:spcAft>
              <a:buFont typeface="Arial"/>
              <a:buChar char="•"/>
            </a:pPr>
            <a:r>
              <a:rPr lang="en-ZA" sz="2000" dirty="0">
                <a:latin typeface="Open Sans"/>
              </a:rPr>
              <a:t>Somme des chiffres de l'année</a:t>
            </a:r>
          </a:p>
          <a:p>
            <a:pPr marL="800100" lvl="1" indent="-342900">
              <a:spcAft>
                <a:spcPts val="1200"/>
              </a:spcAft>
              <a:buFont typeface="Arial"/>
              <a:buChar char="•"/>
            </a:pPr>
            <a:r>
              <a:rPr lang="en-ZA" sz="2000" dirty="0">
                <a:latin typeface="Open Sans"/>
              </a:rPr>
              <a:t>Période d'amortissement</a:t>
            </a:r>
          </a:p>
          <a:p>
            <a:pPr marL="342900" indent="-342900">
              <a:spcAft>
                <a:spcPts val="1200"/>
              </a:spcAft>
              <a:buFont typeface="Arial"/>
              <a:buChar char="•"/>
            </a:pPr>
            <a:r>
              <a:rPr lang="en-ZA" sz="2000" dirty="0">
                <a:latin typeface="Open Sans"/>
              </a:rPr>
              <a:t>Déclinant passant à linéaire</a:t>
            </a:r>
          </a:p>
          <a:p>
            <a:pPr marL="800100" lvl="1" indent="-342900">
              <a:spcAft>
                <a:spcPts val="1200"/>
              </a:spcAft>
              <a:buFont typeface="Arial"/>
              <a:buChar char="•"/>
            </a:pPr>
            <a:r>
              <a:rPr lang="en-ZA" sz="2000" dirty="0">
                <a:latin typeface="Open Sans"/>
              </a:rPr>
              <a:t>Durée et taux d'amortissement</a:t>
            </a:r>
          </a:p>
        </p:txBody>
      </p:sp>
    </p:spTree>
    <p:extLst>
      <p:ext uri="{BB962C8B-B14F-4D97-AF65-F5344CB8AC3E}">
        <p14:creationId xmlns:p14="http://schemas.microsoft.com/office/powerpoint/2010/main" val="557276999"/>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017888"/>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849335"/>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Options d'entrée de FINPLAN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550988"/>
            <a:ext cx="1088877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inclus dans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887214" y="1362260"/>
            <a:ext cx="3083654" cy="2862322"/>
          </a:xfrm>
          <a:prstGeom prst="rect">
            <a:avLst/>
          </a:prstGeom>
        </p:spPr>
        <p:txBody>
          <a:bodyPr wrap="square" lIns="91440" tIns="45720" rIns="91440" bIns="45720" anchor="t">
            <a:spAutoFit/>
          </a:bodyPr>
          <a:lstStyle/>
          <a:p>
            <a:pPr>
              <a:spcAft>
                <a:spcPts val="1200"/>
              </a:spcAft>
            </a:pPr>
            <a:r>
              <a:rPr lang="en-ZA" sz="2000" b="1" dirty="0">
                <a:latin typeface="Open Sans"/>
              </a:rPr>
              <a:t>Incorporation de la politique fiscale :</a:t>
            </a:r>
            <a:r>
              <a:rPr lang="en-ZA" sz="2000" dirty="0">
                <a:latin typeface="Open Sans"/>
              </a:rPr>
              <a:t> Impôts et subventions :</a:t>
            </a:r>
          </a:p>
          <a:p>
            <a:pPr marL="342900" indent="-342900">
              <a:spcAft>
                <a:spcPts val="1200"/>
              </a:spcAft>
              <a:buFont typeface="Arial"/>
              <a:buChar char="•"/>
            </a:pPr>
            <a:r>
              <a:rPr lang="en-ZA" sz="2000" dirty="0">
                <a:latin typeface="Open Sans"/>
              </a:rPr>
              <a:t>Droits à l'importation</a:t>
            </a:r>
          </a:p>
          <a:p>
            <a:pPr marL="342900" indent="-342900">
              <a:spcAft>
                <a:spcPts val="1200"/>
              </a:spcAft>
              <a:buFont typeface="Arial"/>
              <a:buChar char="•"/>
            </a:pPr>
            <a:r>
              <a:rPr lang="en-ZA" sz="2000" dirty="0">
                <a:latin typeface="Open Sans"/>
              </a:rPr>
              <a:t>Impôt sur les sociétés</a:t>
            </a:r>
          </a:p>
          <a:p>
            <a:pPr marL="342900" indent="-342900">
              <a:spcAft>
                <a:spcPts val="1200"/>
              </a:spcAft>
              <a:buFont typeface="Arial"/>
              <a:buChar char="•"/>
            </a:pPr>
            <a:r>
              <a:rPr lang="en-ZA" sz="2000" dirty="0">
                <a:latin typeface="Open Sans"/>
              </a:rPr>
              <a:t>Taxe sur la valeur ajoutée</a:t>
            </a:r>
          </a:p>
          <a:p>
            <a:pPr marL="342900" indent="-342900">
              <a:spcAft>
                <a:spcPts val="1200"/>
              </a:spcAft>
              <a:buFont typeface="Arial"/>
              <a:buChar char="•"/>
            </a:pPr>
            <a:r>
              <a:rPr lang="en-ZA" sz="2000" dirty="0">
                <a:latin typeface="Open Sans"/>
              </a:rPr>
              <a:t>Politique de couverture des pertes fiscales </a:t>
            </a:r>
          </a:p>
        </p:txBody>
      </p:sp>
      <p:sp>
        <p:nvSpPr>
          <p:cNvPr id="7" name="Rectangle 6">
            <a:extLst>
              <a:ext uri="{FF2B5EF4-FFF2-40B4-BE49-F238E27FC236}">
                <a16:creationId xmlns:a16="http://schemas.microsoft.com/office/drawing/2014/main" id="{5E5A50EC-9655-44F8-97E7-3697EB2AC902}"/>
              </a:ext>
            </a:extLst>
          </p:cNvPr>
          <p:cNvSpPr/>
          <p:nvPr/>
        </p:nvSpPr>
        <p:spPr>
          <a:xfrm>
            <a:off x="4323402" y="1333505"/>
            <a:ext cx="3284937" cy="4862870"/>
          </a:xfrm>
          <a:prstGeom prst="rect">
            <a:avLst/>
          </a:prstGeom>
        </p:spPr>
        <p:txBody>
          <a:bodyPr wrap="square" lIns="91440" tIns="45720" rIns="91440" bIns="45720" anchor="t">
            <a:spAutoFit/>
          </a:bodyPr>
          <a:lstStyle/>
          <a:p>
            <a:pPr>
              <a:spcAft>
                <a:spcPts val="1200"/>
              </a:spcAft>
            </a:pPr>
            <a:r>
              <a:rPr lang="en-ZA" sz="2000" b="1" dirty="0">
                <a:latin typeface="Open Sans"/>
              </a:rPr>
              <a:t>Sources de financement </a:t>
            </a:r>
            <a:r>
              <a:rPr lang="en-ZA" sz="2000" dirty="0">
                <a:latin typeface="Open Sans"/>
              </a:rPr>
              <a:t>: </a:t>
            </a:r>
            <a:endParaRPr lang="en-ZA" sz="2000">
              <a:latin typeface="Open Sans"/>
            </a:endParaRPr>
          </a:p>
          <a:p>
            <a:pPr marL="342900" indent="-342900">
              <a:spcAft>
                <a:spcPts val="1200"/>
              </a:spcAft>
              <a:buFont typeface="Arial"/>
              <a:buChar char="•"/>
            </a:pPr>
            <a:r>
              <a:rPr lang="en-ZA" sz="2000" dirty="0">
                <a:latin typeface="Open Sans"/>
              </a:rPr>
              <a:t>Crédits à l'exportation</a:t>
            </a:r>
          </a:p>
          <a:p>
            <a:pPr marL="342900" indent="-342900">
              <a:spcAft>
                <a:spcPts val="1200"/>
              </a:spcAft>
              <a:buFont typeface="Arial"/>
              <a:buChar char="•"/>
            </a:pPr>
            <a:r>
              <a:rPr lang="en-ZA" sz="2000" dirty="0">
                <a:latin typeface="Open Sans"/>
              </a:rPr>
              <a:t>Prêts commerciaux</a:t>
            </a:r>
          </a:p>
          <a:p>
            <a:pPr marL="800100" lvl="1" indent="-342900">
              <a:spcAft>
                <a:spcPts val="1200"/>
              </a:spcAft>
              <a:buFont typeface="Arial"/>
              <a:buChar char="•"/>
            </a:pPr>
            <a:r>
              <a:rPr lang="en-ZA" sz="2000" dirty="0">
                <a:latin typeface="Open Sans"/>
              </a:rPr>
              <a:t>Étranger et local</a:t>
            </a:r>
          </a:p>
          <a:p>
            <a:pPr marL="342900" indent="-342900">
              <a:spcAft>
                <a:spcPts val="1200"/>
              </a:spcAft>
              <a:buFont typeface="Arial"/>
              <a:buChar char="•"/>
            </a:pPr>
            <a:r>
              <a:rPr lang="en-ZA" sz="2000" dirty="0">
                <a:latin typeface="Open Sans"/>
              </a:rPr>
              <a:t>Obligations</a:t>
            </a:r>
          </a:p>
          <a:p>
            <a:pPr marL="800100" lvl="1" indent="-342900">
              <a:spcAft>
                <a:spcPts val="1200"/>
              </a:spcAft>
              <a:buFont typeface="Arial"/>
              <a:buChar char="•"/>
            </a:pPr>
            <a:r>
              <a:rPr lang="en-ZA" sz="2000" dirty="0">
                <a:latin typeface="Open Sans"/>
              </a:rPr>
              <a:t>Étranger et local</a:t>
            </a:r>
          </a:p>
          <a:p>
            <a:pPr marL="342900" indent="-342900">
              <a:spcAft>
                <a:spcPts val="1200"/>
              </a:spcAft>
              <a:buFont typeface="Arial"/>
              <a:buChar char="•"/>
            </a:pPr>
            <a:r>
              <a:rPr lang="en-ZA" sz="2000" dirty="0">
                <a:latin typeface="Open Sans"/>
              </a:rPr>
              <a:t>Prêts stand-by</a:t>
            </a:r>
          </a:p>
          <a:p>
            <a:pPr marL="342900" indent="-342900">
              <a:spcAft>
                <a:spcPts val="1200"/>
              </a:spcAft>
              <a:buFont typeface="Arial"/>
              <a:buChar char="•"/>
            </a:pPr>
            <a:r>
              <a:rPr lang="en-ZA" sz="2000" dirty="0">
                <a:latin typeface="Open Sans"/>
              </a:rPr>
              <a:t>Fonds propres</a:t>
            </a:r>
          </a:p>
          <a:p>
            <a:pPr marL="342900" indent="-342900">
              <a:spcAft>
                <a:spcPts val="1200"/>
              </a:spcAft>
              <a:buFont typeface="Arial"/>
              <a:buChar char="•"/>
            </a:pPr>
            <a:r>
              <a:rPr lang="en-ZA" sz="2000" dirty="0">
                <a:latin typeface="Open Sans"/>
              </a:rPr>
              <a:t>Autres (contributions/dépôts des consommateurs)</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F85057E9-EE7E-4A41-80C2-82A10320002A}"/>
              </a:ext>
            </a:extLst>
          </p:cNvPr>
          <p:cNvSpPr/>
          <p:nvPr/>
        </p:nvSpPr>
        <p:spPr>
          <a:xfrm>
            <a:off x="7917742" y="1333505"/>
            <a:ext cx="3601238" cy="4401205"/>
          </a:xfrm>
          <a:prstGeom prst="rect">
            <a:avLst/>
          </a:prstGeom>
        </p:spPr>
        <p:txBody>
          <a:bodyPr wrap="square" lIns="91440" tIns="45720" rIns="91440" bIns="45720" anchor="t">
            <a:spAutoFit/>
          </a:bodyPr>
          <a:lstStyle/>
          <a:p>
            <a:pPr>
              <a:spcAft>
                <a:spcPts val="1200"/>
              </a:spcAft>
            </a:pPr>
            <a:r>
              <a:rPr lang="en-ZA" sz="2000" b="1" dirty="0">
                <a:latin typeface="Open Sans"/>
              </a:rPr>
              <a:t>Nécessaire pour les entreprises existantes </a:t>
            </a:r>
            <a:endParaRPr lang="en-ZA" sz="2000" dirty="0">
              <a:latin typeface="Open Sans"/>
            </a:endParaRPr>
          </a:p>
          <a:p>
            <a:pPr marL="342900" indent="-342900">
              <a:spcAft>
                <a:spcPts val="1200"/>
              </a:spcAft>
              <a:buFont typeface="Arial"/>
              <a:buChar char="•"/>
            </a:pPr>
            <a:r>
              <a:rPr lang="en-ZA" sz="2000" dirty="0">
                <a:latin typeface="Open Sans"/>
              </a:rPr>
              <a:t>Bilan</a:t>
            </a:r>
          </a:p>
          <a:p>
            <a:pPr marL="342900" indent="-342900">
              <a:spcAft>
                <a:spcPts val="1200"/>
              </a:spcAft>
              <a:buFont typeface="Arial"/>
              <a:buChar char="•"/>
            </a:pPr>
            <a:r>
              <a:rPr lang="en-ZA" sz="2000" dirty="0">
                <a:latin typeface="Open Sans"/>
              </a:rPr>
              <a:t>Prêts/obligations existants et encours</a:t>
            </a:r>
          </a:p>
          <a:p>
            <a:pPr marL="342900" indent="-342900">
              <a:spcAft>
                <a:spcPts val="1200"/>
              </a:spcAft>
              <a:buFont typeface="Arial"/>
              <a:buChar char="•"/>
            </a:pPr>
            <a:r>
              <a:rPr lang="en-ZA" sz="2000" dirty="0">
                <a:latin typeface="Open Sans"/>
              </a:rPr>
              <a:t>Fonds propres, dividendes et remboursements</a:t>
            </a:r>
          </a:p>
          <a:p>
            <a:pPr marL="342900" indent="-342900">
              <a:spcAft>
                <a:spcPts val="1200"/>
              </a:spcAft>
              <a:buFont typeface="Arial"/>
              <a:buChar char="•"/>
            </a:pPr>
            <a:r>
              <a:rPr lang="en-ZA" sz="2000" dirty="0">
                <a:latin typeface="Open Sans"/>
              </a:rPr>
              <a:t>Pertes fiscales existantes</a:t>
            </a:r>
          </a:p>
          <a:p>
            <a:pPr marL="342900" indent="-342900">
              <a:spcAft>
                <a:spcPts val="1200"/>
              </a:spcAft>
              <a:buFont typeface="Arial"/>
              <a:buChar char="•"/>
            </a:pPr>
            <a:r>
              <a:rPr lang="en-ZA" sz="2000" dirty="0">
                <a:latin typeface="Open Sans"/>
              </a:rPr>
              <a:t>Amortissement des actifs existants</a:t>
            </a:r>
          </a:p>
          <a:p>
            <a:pPr marL="342900" indent="-342900">
              <a:spcAft>
                <a:spcPts val="1200"/>
              </a:spcAft>
              <a:buFont typeface="Arial"/>
              <a:buChar char="•"/>
            </a:pPr>
            <a:r>
              <a:rPr lang="en-ZA" sz="2000" dirty="0">
                <a:latin typeface="Open Sans"/>
              </a:rPr>
              <a:t>Autres </a:t>
            </a:r>
          </a:p>
        </p:txBody>
      </p:sp>
      <p:cxnSp>
        <p:nvCxnSpPr>
          <p:cNvPr id="12" name="Google Shape;263;p35">
            <a:extLst>
              <a:ext uri="{FF2B5EF4-FFF2-40B4-BE49-F238E27FC236}">
                <a16:creationId xmlns:a16="http://schemas.microsoft.com/office/drawing/2014/main" id="{AE0D0AFD-DFA5-40EA-ADF5-F0B5F94D1591}"/>
              </a:ext>
            </a:extLst>
          </p:cNvPr>
          <p:cNvCxnSpPr>
            <a:cxnSpLocks/>
          </p:cNvCxnSpPr>
          <p:nvPr/>
        </p:nvCxnSpPr>
        <p:spPr>
          <a:xfrm>
            <a:off x="4292304" y="1442782"/>
            <a:ext cx="21577" cy="4145437"/>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263;p35">
            <a:extLst>
              <a:ext uri="{FF2B5EF4-FFF2-40B4-BE49-F238E27FC236}">
                <a16:creationId xmlns:a16="http://schemas.microsoft.com/office/drawing/2014/main" id="{44C59FD9-D5A0-4E93-BD29-38136B05DC3B}"/>
              </a:ext>
            </a:extLst>
          </p:cNvPr>
          <p:cNvCxnSpPr>
            <a:cxnSpLocks/>
          </p:cNvCxnSpPr>
          <p:nvPr/>
        </p:nvCxnSpPr>
        <p:spPr>
          <a:xfrm>
            <a:off x="7899103" y="1442781"/>
            <a:ext cx="21577" cy="4145437"/>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455080142"/>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a:t>
            </a:r>
            <a:r>
              <a:rPr lang="en-ZA" sz="4000" b="1" dirty="0" err="1">
                <a:latin typeface="Open Sans ExtraBold" panose="020B0606030504020204" pitchFamily="34" charset="0"/>
                <a:ea typeface="Open Sans ExtraBold" panose="020B0606030504020204" pitchFamily="34" charset="0"/>
                <a:cs typeface="Open Sans ExtraBold" panose="020B0606030504020204" pitchFamily="34" charset="0"/>
              </a:rPr>
              <a:t>leçon</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leçon</a:t>
            </a:r>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Objectif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d'apprentissage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Résultats de l'apprentissage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À la fin de </a:t>
            </a:r>
            <a:r>
              <a:rPr lang="en-GB" sz="2000" b="1" dirty="0" err="1">
                <a:solidFill>
                  <a:schemeClr val="accent5">
                    <a:lumMod val="60000"/>
                    <a:lumOff val="40000"/>
                  </a:schemeClr>
                </a:solidFill>
                <a:latin typeface="Open Sans"/>
                <a:ea typeface="+mn-lt"/>
                <a:cs typeface="+mn-lt"/>
              </a:rPr>
              <a:t>cette</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leçon</a:t>
            </a:r>
            <a:r>
              <a:rPr lang="en-GB" sz="2000" b="1" dirty="0">
                <a:solidFill>
                  <a:schemeClr val="accent5">
                    <a:lumMod val="60000"/>
                    <a:lumOff val="40000"/>
                  </a:schemeClr>
                </a:solidFill>
                <a:latin typeface="Open Sans"/>
                <a:ea typeface="+mn-lt"/>
                <a:cs typeface="+mn-lt"/>
              </a:rPr>
              <a:t>, vous serez en mesure de :</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OIT1 : Explorer les </a:t>
            </a:r>
            <a:r>
              <a:rPr lang="en-GB" sz="2000" b="1" dirty="0">
                <a:latin typeface="Open Sans"/>
                <a:ea typeface="+mn-lt"/>
                <a:cs typeface="+mn-lt"/>
              </a:rPr>
              <a:t>possibilités de crédit à l'exportation</a:t>
            </a:r>
          </a:p>
          <a:p>
            <a:pPr marL="342900" indent="-342900">
              <a:spcBef>
                <a:spcPts val="1000"/>
              </a:spcBef>
              <a:buAutoNum type="arabicPeriod"/>
            </a:pPr>
            <a:r>
              <a:rPr lang="en-US" sz="2000" dirty="0">
                <a:latin typeface="Open Sans"/>
                <a:ea typeface="+mn-lt"/>
                <a:cs typeface="+mn-lt"/>
              </a:rPr>
              <a:t>OIT2 : Comprendre les </a:t>
            </a:r>
            <a:r>
              <a:rPr lang="en-US" sz="2000" b="1" dirty="0">
                <a:latin typeface="Open Sans"/>
                <a:ea typeface="+mn-lt"/>
                <a:cs typeface="+mn-lt"/>
              </a:rPr>
              <a:t>lignes directrices en matière de crédit à l'exportation</a:t>
            </a:r>
            <a:endParaRPr lang="en-US" b="1" dirty="0">
              <a:cs typeface="Calibri"/>
            </a:endParaRPr>
          </a:p>
          <a:p>
            <a:pPr marL="342900" indent="-342900">
              <a:spcBef>
                <a:spcPts val="1000"/>
              </a:spcBef>
              <a:buAutoNum type="arabicPeriod"/>
            </a:pPr>
            <a:r>
              <a:rPr lang="en-US" sz="2000" dirty="0">
                <a:latin typeface="Open Sans"/>
                <a:ea typeface="+mn-lt"/>
                <a:cs typeface="+mn-lt"/>
              </a:rPr>
              <a:t>OIT3 : Comprendre l'</a:t>
            </a:r>
            <a:r>
              <a:rPr lang="en-US" sz="2000" b="1" dirty="0">
                <a:latin typeface="Open Sans"/>
                <a:ea typeface="+mn-lt"/>
                <a:cs typeface="+mn-lt"/>
              </a:rPr>
              <a:t>approche FINPLAN</a:t>
            </a:r>
          </a:p>
          <a:p>
            <a:pPr marL="342900" indent="-342900">
              <a:spcBef>
                <a:spcPts val="1000"/>
              </a:spcBef>
              <a:buAutoNum type="arabicPeriod"/>
            </a:pPr>
            <a:r>
              <a:rPr lang="en-US" sz="2000" dirty="0">
                <a:latin typeface="Open Sans"/>
                <a:ea typeface="+mn-lt"/>
                <a:cs typeface="+mn-lt"/>
              </a:rPr>
              <a:t>OIT4 : apprendre les aspects inclus dans </a:t>
            </a:r>
            <a:r>
              <a:rPr lang="en-US" sz="2000" b="1" dirty="0">
                <a:latin typeface="Open Sans"/>
                <a:ea typeface="+mn-lt"/>
                <a:cs typeface="+mn-lt"/>
              </a:rPr>
              <a:t>FINPLAN</a:t>
            </a:r>
            <a:endParaRPr lang="en-US" sz="2000" b="1" dirty="0">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Ensemble de sorties FINPLAN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0344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inclus dans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3" y="1687941"/>
            <a:ext cx="8360143" cy="3631763"/>
          </a:xfrm>
          <a:prstGeom prst="rect">
            <a:avLst/>
          </a:prstGeom>
        </p:spPr>
        <p:txBody>
          <a:bodyPr wrap="square" lIns="91440" tIns="45720" rIns="91440" bIns="45720" anchor="t">
            <a:spAutoFit/>
          </a:bodyPr>
          <a:lstStyle/>
          <a:p>
            <a:pPr>
              <a:spcAft>
                <a:spcPts val="1200"/>
              </a:spcAft>
            </a:pPr>
            <a:endParaRPr lang="en-ZA" sz="2000" b="1" dirty="0">
              <a:latin typeface="Open Sans"/>
            </a:endParaRPr>
          </a:p>
          <a:p>
            <a:pPr marL="342900" indent="-342900">
              <a:spcAft>
                <a:spcPts val="1200"/>
              </a:spcAft>
              <a:buFont typeface="Arial"/>
              <a:buChar char="•"/>
            </a:pPr>
            <a:r>
              <a:rPr lang="en-ZA" sz="2000" dirty="0">
                <a:latin typeface="Open Sans"/>
              </a:rPr>
              <a:t>Compte de profits et pertes (compte d'exploitation / compte de résultat)</a:t>
            </a:r>
          </a:p>
          <a:p>
            <a:pPr marL="342900" indent="-342900">
              <a:spcAft>
                <a:spcPts val="1200"/>
              </a:spcAft>
              <a:buFont typeface="Arial"/>
              <a:buChar char="•"/>
            </a:pPr>
            <a:r>
              <a:rPr lang="en-ZA" sz="2000" dirty="0">
                <a:latin typeface="Open Sans"/>
              </a:rPr>
              <a:t>Entrées et sorties de trésorerie</a:t>
            </a:r>
          </a:p>
          <a:p>
            <a:pPr marL="342900" indent="-342900">
              <a:spcAft>
                <a:spcPts val="1200"/>
              </a:spcAft>
              <a:buFont typeface="Arial"/>
              <a:buChar char="•"/>
            </a:pPr>
            <a:r>
              <a:rPr lang="en-ZA" sz="2000" dirty="0">
                <a:latin typeface="Open Sans"/>
              </a:rPr>
              <a:t>Bilan (actif et passif à un moment donné)</a:t>
            </a:r>
          </a:p>
          <a:p>
            <a:pPr marL="342900" indent="-342900">
              <a:spcAft>
                <a:spcPts val="1200"/>
              </a:spcAft>
              <a:buFont typeface="Arial"/>
              <a:buChar char="•"/>
            </a:pPr>
            <a:r>
              <a:rPr lang="en-ZA" sz="2000" dirty="0">
                <a:latin typeface="Open Sans"/>
              </a:rPr>
              <a:t>Ratios financiers (par exemple, TRI, seuil de rentabilité, ratio d'endettement)</a:t>
            </a:r>
          </a:p>
          <a:p>
            <a:pPr marL="342900" indent="-342900">
              <a:spcAft>
                <a:spcPts val="1200"/>
              </a:spcAft>
              <a:buFont typeface="Arial"/>
              <a:buChar char="•"/>
            </a:pPr>
            <a:r>
              <a:rPr lang="en-ZA" sz="2000" dirty="0">
                <a:latin typeface="Open Sans"/>
              </a:rPr>
              <a:t>Rendement des actionnaires (valeur actuelle nette du rendement des capitaux propres)</a:t>
            </a:r>
          </a:p>
          <a:p>
            <a:pPr marL="342900" indent="-342900">
              <a:spcAft>
                <a:spcPts val="1200"/>
              </a:spcAft>
              <a:buFont typeface="Arial"/>
              <a:buChar char="•"/>
            </a:pPr>
            <a:r>
              <a:rPr lang="en-ZA" sz="2000" dirty="0">
                <a:latin typeface="Open Sans"/>
              </a:rPr>
              <a:t>Analyse du financement de projets (comparaison entre les liquidités et les dettes) </a:t>
            </a:r>
          </a:p>
          <a:p>
            <a:pPr marL="800100" lvl="1" indent="-342900">
              <a:spcAft>
                <a:spcPts val="1200"/>
              </a:spcAft>
              <a:buFont typeface="Arial"/>
              <a:buChar char="•"/>
            </a:pPr>
            <a:endParaRPr lang="en-ZA" sz="2000" dirty="0">
              <a:latin typeface="Open Sans"/>
            </a:endParaRPr>
          </a:p>
        </p:txBody>
      </p:sp>
    </p:spTree>
    <p:extLst>
      <p:ext uri="{BB962C8B-B14F-4D97-AF65-F5344CB8AC3E}">
        <p14:creationId xmlns:p14="http://schemas.microsoft.com/office/powerpoint/2010/main" val="407502135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Décisions d'optimisation dans FINPLAN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68756"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inclus dans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59101" y="1876805"/>
            <a:ext cx="4849604" cy="1638473"/>
          </a:xfrm>
          <a:prstGeom prst="rect">
            <a:avLst/>
          </a:prstGeom>
        </p:spPr>
        <p:txBody>
          <a:bodyPr wrap="square" lIns="91440" tIns="45720" rIns="91440" bIns="45720" anchor="t">
            <a:spAutoFit/>
          </a:bodyPr>
          <a:lstStyle/>
          <a:p>
            <a:pPr>
              <a:spcAft>
                <a:spcPts val="1200"/>
              </a:spcAft>
            </a:pPr>
            <a:r>
              <a:rPr lang="en-ZA" sz="2000" b="1" dirty="0">
                <a:latin typeface="Open Sans"/>
              </a:rPr>
              <a:t>Plusieurs parties prenantes </a:t>
            </a:r>
            <a:r>
              <a:rPr lang="en-ZA" sz="2000" dirty="0">
                <a:latin typeface="Open Sans"/>
              </a:rPr>
              <a:t>: </a:t>
            </a:r>
            <a:endParaRPr lang="en-ZA" sz="2000">
              <a:latin typeface="Open Sans"/>
            </a:endParaRPr>
          </a:p>
          <a:p>
            <a:pPr marL="342900" indent="-342900">
              <a:spcAft>
                <a:spcPts val="1200"/>
              </a:spcAft>
              <a:buFont typeface="Arial"/>
              <a:buChar char="•"/>
            </a:pPr>
            <a:r>
              <a:rPr lang="en-ZA" sz="2000" dirty="0">
                <a:latin typeface="Open Sans"/>
              </a:rPr>
              <a:t>Maximiser la VAN et le TRI pour les actionnaires</a:t>
            </a:r>
          </a:p>
          <a:p>
            <a:pPr marL="342900" indent="-342900">
              <a:spcAft>
                <a:spcPts val="1200"/>
              </a:spcAft>
              <a:buFont typeface="Arial"/>
              <a:buChar char="•"/>
            </a:pPr>
            <a:r>
              <a:rPr lang="en-ZA" sz="2000" dirty="0">
                <a:latin typeface="Open Sans"/>
              </a:rPr>
              <a:t>Respect des exigences minimales </a:t>
            </a:r>
            <a:br>
              <a:rPr lang="en-ZA" sz="2000" dirty="0">
                <a:latin typeface="Open Sans"/>
              </a:rPr>
            </a:br>
            <a:r>
              <a:rPr lang="en-ZA" sz="2000" dirty="0">
                <a:latin typeface="Open Sans"/>
              </a:rPr>
              <a:t>exigences minimales de :</a:t>
            </a:r>
            <a:endParaRPr lang="en-ZA" sz="2000" dirty="0">
              <a:latin typeface="Open Sans"/>
              <a:cs typeface="Calibri" panose="020F0502020204030204"/>
            </a:endParaRPr>
          </a:p>
        </p:txBody>
      </p:sp>
      <p:sp>
        <p:nvSpPr>
          <p:cNvPr id="7" name="Rectangle 6">
            <a:extLst>
              <a:ext uri="{FF2B5EF4-FFF2-40B4-BE49-F238E27FC236}">
                <a16:creationId xmlns:a16="http://schemas.microsoft.com/office/drawing/2014/main" id="{5E5A50EC-9655-44F8-97E7-3697EB2AC902}"/>
              </a:ext>
            </a:extLst>
          </p:cNvPr>
          <p:cNvSpPr/>
          <p:nvPr/>
        </p:nvSpPr>
        <p:spPr>
          <a:xfrm>
            <a:off x="6364987" y="1869547"/>
            <a:ext cx="5326521" cy="3939540"/>
          </a:xfrm>
          <a:prstGeom prst="rect">
            <a:avLst/>
          </a:prstGeom>
        </p:spPr>
        <p:txBody>
          <a:bodyPr wrap="square" lIns="91440" tIns="45720" rIns="91440" bIns="45720" anchor="t">
            <a:spAutoFit/>
          </a:bodyPr>
          <a:lstStyle/>
          <a:p>
            <a:pPr>
              <a:spcAft>
                <a:spcPts val="1200"/>
              </a:spcAft>
            </a:pPr>
            <a:r>
              <a:rPr lang="en-ZA" sz="2000" b="1" dirty="0">
                <a:latin typeface="Open Sans"/>
              </a:rPr>
              <a:t>Parmi les autres choix possibles, citons</a:t>
            </a:r>
          </a:p>
          <a:p>
            <a:pPr marL="342900" indent="-342900">
              <a:spcAft>
                <a:spcPts val="1200"/>
              </a:spcAft>
              <a:buFont typeface="Arial"/>
              <a:buChar char="•"/>
            </a:pPr>
            <a:r>
              <a:rPr lang="en-ZA" sz="2000" dirty="0">
                <a:latin typeface="Open Sans"/>
              </a:rPr>
              <a:t>Profils d'injection de fonds propres et de dettes</a:t>
            </a:r>
          </a:p>
          <a:p>
            <a:pPr marL="342900" indent="-342900">
              <a:spcAft>
                <a:spcPts val="1200"/>
              </a:spcAft>
              <a:buFont typeface="Arial"/>
              <a:buChar char="•"/>
            </a:pPr>
            <a:r>
              <a:rPr lang="en-ZA" sz="2000" dirty="0">
                <a:latin typeface="Open Sans"/>
              </a:rPr>
              <a:t>Sélection du type de dette</a:t>
            </a:r>
          </a:p>
          <a:p>
            <a:pPr marL="342900" indent="-342900">
              <a:spcAft>
                <a:spcPts val="1200"/>
              </a:spcAft>
              <a:buFont typeface="Arial"/>
              <a:buChar char="•"/>
            </a:pPr>
            <a:r>
              <a:rPr lang="en-ZA" sz="2000" dirty="0">
                <a:latin typeface="Open Sans"/>
              </a:rPr>
              <a:t>Période de remboursement de la dette dans la limite spécifiée</a:t>
            </a:r>
          </a:p>
          <a:p>
            <a:pPr marL="342900" indent="-342900">
              <a:spcAft>
                <a:spcPts val="1200"/>
              </a:spcAft>
              <a:buFont typeface="Arial"/>
              <a:buChar char="•"/>
            </a:pPr>
            <a:r>
              <a:rPr lang="en-ZA" sz="2000" dirty="0">
                <a:latin typeface="Open Sans"/>
              </a:rPr>
              <a:t>Ratio de distribution des dividendes</a:t>
            </a:r>
          </a:p>
          <a:p>
            <a:pPr marL="342900" indent="-342900">
              <a:spcAft>
                <a:spcPts val="1200"/>
              </a:spcAft>
              <a:buFont typeface="Arial"/>
              <a:buChar char="•"/>
            </a:pPr>
            <a:r>
              <a:rPr lang="en-ZA" sz="2000" dirty="0">
                <a:latin typeface="Open Sans"/>
              </a:rPr>
              <a:t>Choix du prix de l'électricité et de la croissance </a:t>
            </a:r>
          </a:p>
          <a:p>
            <a:pPr marL="342900" indent="-342900">
              <a:spcAft>
                <a:spcPts val="1200"/>
              </a:spcAft>
              <a:buFont typeface="Arial"/>
              <a:buChar char="•"/>
            </a:pPr>
            <a:r>
              <a:rPr lang="en-ZA" sz="2000" dirty="0">
                <a:latin typeface="Open Sans"/>
              </a:rPr>
              <a:t>Profil de rendement des actions</a:t>
            </a:r>
          </a:p>
          <a:p>
            <a:pPr marL="800100" lvl="1" indent="-342900">
              <a:spcAft>
                <a:spcPts val="1200"/>
              </a:spcAft>
              <a:buFont typeface="Arial"/>
              <a:buChar char="•"/>
            </a:pPr>
            <a:endParaRPr lang="en-ZA" sz="2000" dirty="0">
              <a:latin typeface="Open Sans"/>
            </a:endParaRPr>
          </a:p>
        </p:txBody>
      </p:sp>
      <p:sp>
        <p:nvSpPr>
          <p:cNvPr id="13" name="Rectangle 12">
            <a:extLst>
              <a:ext uri="{FF2B5EF4-FFF2-40B4-BE49-F238E27FC236}">
                <a16:creationId xmlns:a16="http://schemas.microsoft.com/office/drawing/2014/main" id="{A646197D-893C-4CAE-8ED3-EEE6D1B5DCF9}"/>
              </a:ext>
            </a:extLst>
          </p:cNvPr>
          <p:cNvSpPr/>
          <p:nvPr/>
        </p:nvSpPr>
        <p:spPr>
          <a:xfrm>
            <a:off x="959101" y="3775446"/>
            <a:ext cx="4032559" cy="2862322"/>
          </a:xfrm>
          <a:prstGeom prst="rect">
            <a:avLst/>
          </a:prstGeom>
        </p:spPr>
        <p:txBody>
          <a:bodyPr wrap="square" lIns="91440" tIns="45720" rIns="91440" bIns="45720" anchor="t">
            <a:spAutoFit/>
          </a:bodyPr>
          <a:lstStyle/>
          <a:p>
            <a:pPr marL="800100" lvl="1" indent="-342900">
              <a:spcAft>
                <a:spcPts val="1200"/>
              </a:spcAft>
              <a:buFont typeface="Arial"/>
              <a:buChar char="•"/>
            </a:pPr>
            <a:r>
              <a:rPr lang="en-ZA" sz="2000" dirty="0">
                <a:latin typeface="Open Sans"/>
              </a:rPr>
              <a:t>Ratio d'endettement</a:t>
            </a:r>
            <a:endParaRPr lang="en-US" dirty="0"/>
          </a:p>
          <a:p>
            <a:pPr marL="800100" lvl="1" indent="-342900">
              <a:spcAft>
                <a:spcPts val="1200"/>
              </a:spcAft>
              <a:buFont typeface="Arial"/>
              <a:buChar char="•"/>
            </a:pPr>
            <a:r>
              <a:rPr lang="en-ZA" sz="2000" dirty="0">
                <a:latin typeface="Open Sans"/>
              </a:rPr>
              <a:t>Couverture du risque de change</a:t>
            </a:r>
          </a:p>
          <a:p>
            <a:pPr marL="800100" lvl="1" indent="-342900">
              <a:spcAft>
                <a:spcPts val="1200"/>
              </a:spcAft>
              <a:buFont typeface="Arial"/>
              <a:buChar char="•"/>
            </a:pPr>
            <a:r>
              <a:rPr lang="en-ZA" sz="2000" dirty="0">
                <a:latin typeface="Open Sans"/>
              </a:rPr>
              <a:t>Ratio de couverture du service de la dette (DSCR)</a:t>
            </a:r>
          </a:p>
          <a:p>
            <a:pPr marL="342900" indent="-342900">
              <a:spcAft>
                <a:spcPts val="1200"/>
              </a:spcAft>
              <a:buFont typeface="Arial"/>
              <a:buChar char="•"/>
            </a:pPr>
            <a:r>
              <a:rPr lang="en-ZA" sz="2000" dirty="0">
                <a:latin typeface="Open Sans"/>
              </a:rPr>
              <a:t>Prix acceptable de l'électricité</a:t>
            </a:r>
          </a:p>
          <a:p>
            <a:pPr marL="800100" lvl="1" indent="-342900">
              <a:spcAft>
                <a:spcPts val="1200"/>
              </a:spcAft>
              <a:buFont typeface="Arial"/>
              <a:buChar char="•"/>
            </a:pPr>
            <a:endParaRPr lang="en-ZA" sz="2000" dirty="0">
              <a:latin typeface="Open Sans"/>
            </a:endParaRPr>
          </a:p>
        </p:txBody>
      </p:sp>
      <p:cxnSp>
        <p:nvCxnSpPr>
          <p:cNvPr id="2" name="Google Shape;263;p35">
            <a:extLst>
              <a:ext uri="{FF2B5EF4-FFF2-40B4-BE49-F238E27FC236}">
                <a16:creationId xmlns:a16="http://schemas.microsoft.com/office/drawing/2014/main" id="{237E488A-026A-48C7-8509-00B91C6676F9}"/>
              </a:ext>
            </a:extLst>
          </p:cNvPr>
          <p:cNvCxnSpPr>
            <a:cxnSpLocks/>
          </p:cNvCxnSpPr>
          <p:nvPr/>
        </p:nvCxnSpPr>
        <p:spPr>
          <a:xfrm>
            <a:off x="6317047" y="1880100"/>
            <a:ext cx="21577" cy="4145437"/>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708855643"/>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Ce que FINPLAN peut et ne peut pas faire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360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inclus dans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5" y="1967855"/>
            <a:ext cx="4693917" cy="4247317"/>
          </a:xfrm>
          <a:prstGeom prst="rect">
            <a:avLst/>
          </a:prstGeom>
        </p:spPr>
        <p:txBody>
          <a:bodyPr wrap="square" lIns="91440" tIns="45720" rIns="91440" bIns="45720" anchor="t">
            <a:spAutoFit/>
          </a:bodyPr>
          <a:lstStyle/>
          <a:p>
            <a:pPr>
              <a:spcAft>
                <a:spcPts val="1200"/>
              </a:spcAft>
            </a:pPr>
            <a:r>
              <a:rPr lang="en-ZA" sz="2000" b="1" dirty="0">
                <a:latin typeface="Open Sans"/>
              </a:rPr>
              <a:t>FINPLAN peut aider à répondre</a:t>
            </a:r>
          </a:p>
          <a:p>
            <a:pPr marL="342900" indent="-342900">
              <a:spcAft>
                <a:spcPts val="1200"/>
              </a:spcAft>
              <a:buFont typeface="Arial"/>
              <a:buChar char="•"/>
            </a:pPr>
            <a:r>
              <a:rPr lang="en-ZA" sz="2000" dirty="0">
                <a:latin typeface="Open Sans"/>
              </a:rPr>
              <a:t>Les fonds propres doivent avoir </a:t>
            </a:r>
            <a:br>
              <a:rPr lang="en-US" dirty="0"/>
            </a:br>
            <a:r>
              <a:rPr lang="en-ZA" sz="2000" dirty="0">
                <a:latin typeface="Open Sans"/>
              </a:rPr>
              <a:t>un effet de levier approprié</a:t>
            </a:r>
            <a:endParaRPr lang="en-ZA" sz="2000" b="1" dirty="0">
              <a:latin typeface="Open Sans"/>
            </a:endParaRPr>
          </a:p>
          <a:p>
            <a:pPr marL="342900" indent="-342900">
              <a:spcAft>
                <a:spcPts val="1200"/>
              </a:spcAft>
              <a:buFont typeface="Arial"/>
              <a:buChar char="•"/>
            </a:pPr>
            <a:r>
              <a:rPr lang="en-ZA" sz="2000" dirty="0">
                <a:latin typeface="Open Sans"/>
              </a:rPr>
              <a:t>Rendement que les actionnaires peuvent attendre</a:t>
            </a:r>
          </a:p>
          <a:p>
            <a:pPr marL="342900" indent="-342900">
              <a:spcAft>
                <a:spcPts val="1200"/>
              </a:spcAft>
              <a:buFont typeface="Arial"/>
              <a:buChar char="•"/>
            </a:pPr>
            <a:r>
              <a:rPr lang="en-ZA" sz="2000" dirty="0">
                <a:latin typeface="Open Sans"/>
              </a:rPr>
              <a:t>Prix de l'électricité pour assurer un rendement minimum aux actionnaires</a:t>
            </a:r>
          </a:p>
          <a:p>
            <a:pPr marL="342900" indent="-342900">
              <a:spcAft>
                <a:spcPts val="1200"/>
              </a:spcAft>
              <a:buFont typeface="Arial"/>
              <a:buChar char="•"/>
            </a:pPr>
            <a:r>
              <a:rPr lang="en-ZA" sz="2000" dirty="0">
                <a:latin typeface="Open Sans"/>
              </a:rPr>
              <a:t>Sensibilité du projet aux variations  des taux de change...</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8F67DF43-EF1C-44C3-9F78-E9EB1AAE1746}"/>
              </a:ext>
            </a:extLst>
          </p:cNvPr>
          <p:cNvSpPr/>
          <p:nvPr/>
        </p:nvSpPr>
        <p:spPr>
          <a:xfrm>
            <a:off x="6092435" y="1996234"/>
            <a:ext cx="4693917" cy="2862322"/>
          </a:xfrm>
          <a:prstGeom prst="rect">
            <a:avLst/>
          </a:prstGeom>
        </p:spPr>
        <p:txBody>
          <a:bodyPr wrap="square" lIns="91440" tIns="45720" rIns="91440" bIns="45720" anchor="t">
            <a:spAutoFit/>
          </a:bodyPr>
          <a:lstStyle/>
          <a:p>
            <a:pPr>
              <a:spcAft>
                <a:spcPts val="1200"/>
              </a:spcAft>
            </a:pPr>
            <a:r>
              <a:rPr lang="en-ZA" sz="2000" b="1" dirty="0">
                <a:latin typeface="Open Sans"/>
              </a:rPr>
              <a:t>FINPLAN ne peut pas </a:t>
            </a:r>
          </a:p>
          <a:p>
            <a:pPr marL="342900" indent="-342900">
              <a:spcAft>
                <a:spcPts val="1200"/>
              </a:spcAft>
              <a:buFont typeface="Arial"/>
              <a:buChar char="•"/>
            </a:pPr>
            <a:r>
              <a:rPr lang="en-ZA" sz="2000" dirty="0">
                <a:latin typeface="Open Sans"/>
              </a:rPr>
              <a:t>Tenir compte des facteurs saisonniers</a:t>
            </a:r>
            <a:endParaRPr lang="en-ZA" sz="2000" b="1" dirty="0">
              <a:latin typeface="Open Sans"/>
            </a:endParaRPr>
          </a:p>
          <a:p>
            <a:pPr marL="342900" indent="-342900">
              <a:spcAft>
                <a:spcPts val="1200"/>
              </a:spcAft>
              <a:buFont typeface="Arial"/>
              <a:buChar char="•"/>
            </a:pPr>
            <a:r>
              <a:rPr lang="en-ZA" sz="2000" dirty="0">
                <a:latin typeface="Open Sans"/>
              </a:rPr>
              <a:t>Transformer un projet économique médiocre en une entreprise prospère</a:t>
            </a:r>
          </a:p>
          <a:p>
            <a:pPr marL="342900" indent="-342900">
              <a:spcAft>
                <a:spcPts val="1200"/>
              </a:spcAft>
              <a:buFont typeface="Arial"/>
              <a:buChar char="•"/>
            </a:pPr>
            <a:r>
              <a:rPr lang="en-ZA" sz="2000" dirty="0">
                <a:latin typeface="Open Sans"/>
              </a:rPr>
              <a:t>Prévoir le prix de l'électricité ou le taux d'intérêt </a:t>
            </a:r>
          </a:p>
          <a:p>
            <a:pPr marL="800100" lvl="1" indent="-342900">
              <a:spcAft>
                <a:spcPts val="1200"/>
              </a:spcAft>
              <a:buFont typeface="Arial"/>
              <a:buChar char="•"/>
            </a:pPr>
            <a:endParaRPr lang="en-ZA" sz="2000" dirty="0">
              <a:latin typeface="Open Sans"/>
            </a:endParaRPr>
          </a:p>
        </p:txBody>
      </p:sp>
    </p:spTree>
    <p:extLst>
      <p:ext uri="{BB962C8B-B14F-4D97-AF65-F5344CB8AC3E}">
        <p14:creationId xmlns:p14="http://schemas.microsoft.com/office/powerpoint/2010/main" val="4189154591"/>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2D3FBE9F-79B8-C746-B3F0-7CBF61D5405E}"/>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8527E23-AB33-467B-A798-4EFBB116C815}"/>
              </a:ext>
            </a:extLst>
          </p:cNvPr>
          <p:cNvSpPr txBox="1"/>
          <p:nvPr/>
        </p:nvSpPr>
        <p:spPr>
          <a:xfrm>
            <a:off x="9949620" y="5879929"/>
            <a:ext cx="20660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
              </a:rPr>
              <a:t>Cours de la GCC (vous serez redirigé vers le lien du site web </a:t>
            </a:r>
            <a:br>
              <a:rPr lang="en-US" sz="800" dirty="0">
                <a:solidFill>
                  <a:schemeClr val="bg1"/>
                </a:solidFill>
                <a:latin typeface="Open Sans "/>
              </a:rPr>
            </a:br>
            <a:r>
              <a:rPr lang="en-US" sz="800" dirty="0">
                <a:solidFill>
                  <a:schemeClr val="bg1"/>
                </a:solidFill>
                <a:latin typeface="Open Sans "/>
              </a:rPr>
              <a:t>http://www.ClimateCompatibleGrowth.com/teachingmaterials)</a:t>
            </a:r>
            <a:endParaRPr lang="en-GB" sz="800" dirty="0">
              <a:solidFill>
                <a:schemeClr val="bg1"/>
              </a:solidFill>
              <a:latin typeface="Open Sans "/>
              <a:ea typeface="+mn-lt"/>
              <a:cs typeface="+mn-lt"/>
            </a:endParaRPr>
          </a:p>
          <a:p>
            <a:endParaRPr lang="en-GB" sz="800" dirty="0">
              <a:latin typeface="Open Sans "/>
              <a:ea typeface="+mn-lt"/>
              <a:cs typeface="+mn-lt"/>
            </a:endParaRPr>
          </a:p>
          <a:p>
            <a:pPr algn="l"/>
            <a:endParaRPr lang="en-GB" sz="800" dirty="0">
              <a:latin typeface="Open Sans "/>
              <a:cs typeface="Calibri"/>
            </a:endParaRPr>
          </a:p>
        </p:txBody>
      </p:sp>
      <p:sp>
        <p:nvSpPr>
          <p:cNvPr id="4" name="TextBox 3">
            <a:extLst>
              <a:ext uri="{FF2B5EF4-FFF2-40B4-BE49-F238E27FC236}">
                <a16:creationId xmlns:a16="http://schemas.microsoft.com/office/drawing/2014/main" id="{0665CEB9-D3A4-4350-8BB2-9EA9960925BF}"/>
              </a:ext>
            </a:extLst>
          </p:cNvPr>
          <p:cNvSpPr txBox="1"/>
          <p:nvPr/>
        </p:nvSpPr>
        <p:spPr>
          <a:xfrm>
            <a:off x="9003323" y="4631317"/>
            <a:ext cx="268458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rgbClr val="FFFFFF"/>
                </a:solidFill>
                <a:latin typeface="Open Sans"/>
              </a:rPr>
              <a:t>Money A., </a:t>
            </a:r>
            <a:r>
              <a:rPr lang="en-US" sz="800" dirty="0" err="1">
                <a:solidFill>
                  <a:srgbClr val="FFFFFF"/>
                </a:solidFill>
                <a:latin typeface="Open Sans"/>
              </a:rPr>
              <a:t>Fanaian </a:t>
            </a:r>
            <a:r>
              <a:rPr lang="en-US" sz="800" dirty="0">
                <a:solidFill>
                  <a:srgbClr val="FFFFFF"/>
                </a:solidFill>
                <a:latin typeface="Open Sans"/>
              </a:rPr>
              <a:t>S. Pop M., </a:t>
            </a:r>
            <a:r>
              <a:rPr lang="en-US" sz="800" dirty="0" err="1">
                <a:solidFill>
                  <a:srgbClr val="FFFFFF"/>
                </a:solidFill>
                <a:latin typeface="Open Sans"/>
              </a:rPr>
              <a:t>Berdellans </a:t>
            </a:r>
            <a:r>
              <a:rPr lang="en-US" sz="800" dirty="0">
                <a:solidFill>
                  <a:srgbClr val="FFFFFF"/>
                </a:solidFill>
                <a:latin typeface="Open Sans"/>
              </a:rPr>
              <a:t>I., </a:t>
            </a:r>
            <a:br>
              <a:rPr lang="en-US" sz="800" dirty="0">
                <a:solidFill>
                  <a:srgbClr val="FFFFFF"/>
                </a:solidFill>
                <a:latin typeface="Open Sans"/>
              </a:rPr>
            </a:br>
            <a:r>
              <a:rPr lang="en-US" sz="800" dirty="0">
                <a:solidFill>
                  <a:srgbClr val="FFFFFF"/>
                </a:solidFill>
                <a:latin typeface="Open Sans"/>
              </a:rPr>
              <a:t>Hasanovic S., </a:t>
            </a:r>
            <a:r>
              <a:rPr lang="en-US" sz="800" dirty="0" err="1">
                <a:solidFill>
                  <a:srgbClr val="FFFFFF"/>
                </a:solidFill>
                <a:latin typeface="Open Sans"/>
              </a:rPr>
              <a:t>Gritsevskyi </a:t>
            </a:r>
            <a:r>
              <a:rPr lang="en-US" sz="800" dirty="0">
                <a:solidFill>
                  <a:srgbClr val="FFFFFF"/>
                </a:solidFill>
                <a:latin typeface="Open Sans"/>
              </a:rPr>
              <a:t>A, </a:t>
            </a:r>
            <a:r>
              <a:rPr lang="en-US" sz="800" dirty="0" err="1">
                <a:solidFill>
                  <a:srgbClr val="FFFFFF"/>
                </a:solidFill>
                <a:latin typeface="Open Sans"/>
              </a:rPr>
              <a:t>Stankeviciute </a:t>
            </a:r>
            <a:r>
              <a:rPr lang="en-US" sz="800" dirty="0">
                <a:solidFill>
                  <a:srgbClr val="FFFFFF"/>
                </a:solidFill>
                <a:latin typeface="Open Sans"/>
              </a:rPr>
              <a:t>L.</a:t>
            </a:r>
            <a:r>
              <a:rPr lang="en-GB" sz="800" dirty="0">
                <a:latin typeface="Open Sans"/>
              </a:rPr>
              <a:t>.</a:t>
            </a:r>
            <a:br>
              <a:rPr lang="en-GB" sz="800" dirty="0">
                <a:latin typeface="Open Sans"/>
              </a:rPr>
            </a:br>
            <a:r>
              <a:rPr lang="en-US" sz="800" dirty="0">
                <a:solidFill>
                  <a:srgbClr val="FFFFFF"/>
                </a:solidFill>
                <a:latin typeface="Open Sans"/>
              </a:rPr>
              <a:t>Tot M., Welsch M., Tan </a:t>
            </a:r>
            <a:r>
              <a:rPr lang="en-US" sz="800" err="1">
                <a:solidFill>
                  <a:srgbClr val="FFFFFF"/>
                </a:solidFill>
                <a:latin typeface="Open Sans"/>
              </a:rPr>
              <a:t>N.</a:t>
            </a:r>
            <a:r>
              <a:rPr lang="en-US" sz="800">
                <a:solidFill>
                  <a:srgbClr val="FFFFFF"/>
                </a:solidFill>
                <a:latin typeface="Open Sans"/>
              </a:rPr>
              <a:t>, 2021</a:t>
            </a:r>
            <a:r>
              <a:rPr lang="en-US" sz="800" dirty="0">
                <a:solidFill>
                  <a:srgbClr val="FFFFFF"/>
                </a:solidFill>
                <a:latin typeface="Open Sans"/>
              </a:rPr>
              <a:t>. Cours 5 : Options de crédit </a:t>
            </a:r>
            <a:br>
              <a:rPr lang="en-US" sz="800" dirty="0">
                <a:solidFill>
                  <a:srgbClr val="FFFFFF"/>
                </a:solidFill>
                <a:latin typeface="Open Sans"/>
              </a:rPr>
            </a:br>
            <a:r>
              <a:rPr lang="en-US" sz="800" dirty="0">
                <a:solidFill>
                  <a:srgbClr val="FFFFFF"/>
                </a:solidFill>
                <a:latin typeface="Open Sans"/>
              </a:rPr>
              <a:t>Options de crédit et méthodologie </a:t>
            </a:r>
            <a:r>
              <a:rPr lang="en-US" sz="800" dirty="0" err="1">
                <a:solidFill>
                  <a:srgbClr val="FFFFFF"/>
                </a:solidFill>
                <a:latin typeface="Open Sans"/>
              </a:rPr>
              <a:t>Finplan</a:t>
            </a:r>
            <a:r>
              <a:rPr lang="en-US" sz="800" dirty="0">
                <a:solidFill>
                  <a:srgbClr val="FFFFFF"/>
                </a:solidFill>
                <a:latin typeface="Open Sans"/>
              </a:rPr>
              <a:t>, </a:t>
            </a:r>
            <a:r>
              <a:rPr lang="en-US" sz="800" i="1" dirty="0" err="1">
                <a:solidFill>
                  <a:srgbClr val="FFFFFF"/>
                </a:solidFill>
                <a:latin typeface="Open Sans"/>
              </a:rPr>
              <a:t>FinPlan</a:t>
            </a:r>
            <a:r>
              <a:rPr lang="en-US" sz="800" i="1" dirty="0">
                <a:solidFill>
                  <a:srgbClr val="FFFFFF"/>
                </a:solidFill>
                <a:latin typeface="Open Sans"/>
              </a:rPr>
              <a:t>.</a:t>
            </a:r>
            <a:r>
              <a:rPr lang="en-US" sz="800" dirty="0">
                <a:solidFill>
                  <a:srgbClr val="FFFFFF"/>
                </a:solidFill>
                <a:latin typeface="Open Sans"/>
              </a:rPr>
              <a:t> Version 1.0.  [présentation en ligne]. </a:t>
            </a:r>
            <a:r>
              <a:rPr lang="en-US" sz="800" dirty="0" err="1">
                <a:solidFill>
                  <a:srgbClr val="FFFFFF"/>
                </a:solidFill>
                <a:latin typeface="Open Sans"/>
              </a:rPr>
              <a:t>Programme de </a:t>
            </a:r>
            <a:r>
              <a:rPr lang="en-US" sz="800" dirty="0">
                <a:solidFill>
                  <a:srgbClr val="FFFFFF"/>
                </a:solidFill>
                <a:latin typeface="Open Sans"/>
              </a:rPr>
              <a:t>croissance compatible avec le climat et Agence </a:t>
            </a:r>
            <a:r>
              <a:rPr lang="en-GB" sz="800" dirty="0">
                <a:latin typeface="Open Sans"/>
              </a:rPr>
              <a:t>internationale de l'énergie atomique.</a:t>
            </a:r>
            <a:br>
              <a:rPr lang="en-GB" sz="800" dirty="0">
                <a:latin typeface="Open Sans"/>
              </a:rPr>
            </a:br>
            <a:r>
              <a:rPr lang="en-US" sz="800" dirty="0">
                <a:solidFill>
                  <a:srgbClr val="FFFFFF"/>
                </a:solidFill>
                <a:latin typeface="Open Sans"/>
              </a:rPr>
              <a:t>Agence internationale de l'énergie atomique.</a:t>
            </a:r>
            <a:endParaRPr lang="en-GB" sz="800" dirty="0">
              <a:latin typeface="Open Sans"/>
            </a:endParaRPr>
          </a:p>
        </p:txBody>
      </p:sp>
      <p:grpSp>
        <p:nvGrpSpPr>
          <p:cNvPr id="2" name="Google Shape;299;p21">
            <a:extLst>
              <a:ext uri="{FF2B5EF4-FFF2-40B4-BE49-F238E27FC236}">
                <a16:creationId xmlns:a16="http://schemas.microsoft.com/office/drawing/2014/main" id="{F10D792F-C8B3-A811-91AE-DB9A22556346}"/>
              </a:ext>
            </a:extLst>
          </p:cNvPr>
          <p:cNvGrpSpPr/>
          <p:nvPr/>
        </p:nvGrpSpPr>
        <p:grpSpPr>
          <a:xfrm>
            <a:off x="437466" y="3892566"/>
            <a:ext cx="7558800" cy="801000"/>
            <a:chOff x="397050" y="4245075"/>
            <a:chExt cx="7558800" cy="801000"/>
          </a:xfrm>
        </p:grpSpPr>
        <p:sp>
          <p:nvSpPr>
            <p:cNvPr id="5" name="Google Shape;300;p21">
              <a:extLst>
                <a:ext uri="{FF2B5EF4-FFF2-40B4-BE49-F238E27FC236}">
                  <a16:creationId xmlns:a16="http://schemas.microsoft.com/office/drawing/2014/main" id="{0503BBC2-1270-FA5D-BBB9-1E839DC630AF}"/>
                </a:ext>
              </a:extLst>
            </p:cNvPr>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115000"/>
                </a:lnSpc>
                <a:spcBef>
                  <a:spcPts val="1200"/>
                </a:spcBef>
                <a:spcAft>
                  <a:spcPts val="1200"/>
                </a:spcAft>
                <a:buNone/>
              </a:pPr>
              <a:r>
                <a:rPr lang="en-GB" sz="900" dirty="0">
                  <a:solidFill>
                    <a:schemeClr val="dk1"/>
                  </a:solidFill>
                  <a:latin typeface="Open Sans"/>
                  <a:ea typeface="Open Sans"/>
                  <a:cs typeface="Open Sans"/>
                  <a:sym typeface="Open Sans"/>
                </a:rPr>
                <a:t>“This material was translated in French by </a:t>
              </a:r>
              <a:r>
                <a:rPr lang="en-GB" sz="900" dirty="0" err="1">
                  <a:solidFill>
                    <a:schemeClr val="dk1"/>
                  </a:solidFill>
                  <a:latin typeface="Open Sans"/>
                  <a:ea typeface="Open Sans"/>
                  <a:cs typeface="Open Sans"/>
                  <a:sym typeface="Open Sans"/>
                </a:rPr>
                <a:t>Pacifique</a:t>
              </a:r>
              <a:r>
                <a:rPr lang="en-GB" sz="900" dirty="0">
                  <a:solidFill>
                    <a:schemeClr val="dk1"/>
                  </a:solidFill>
                  <a:latin typeface="Open Sans"/>
                  <a:ea typeface="Open Sans"/>
                  <a:cs typeface="Open Sans"/>
                  <a:sym typeface="Open Sans"/>
                </a:rPr>
                <a:t> </a:t>
              </a:r>
              <a:r>
                <a:rPr lang="en-GB" sz="900" dirty="0" err="1">
                  <a:solidFill>
                    <a:schemeClr val="dk1"/>
                  </a:solidFill>
                  <a:latin typeface="Open Sans"/>
                  <a:ea typeface="Open Sans"/>
                  <a:cs typeface="Open Sans"/>
                  <a:sym typeface="Open Sans"/>
                </a:rPr>
                <a:t>Koshikwinja</a:t>
              </a:r>
              <a:r>
                <a:rPr lang="en-GB" sz="900" dirty="0">
                  <a:solidFill>
                    <a:schemeClr val="dk1"/>
                  </a:solidFill>
                  <a:latin typeface="Open Sans"/>
                  <a:ea typeface="Open Sans"/>
                  <a:cs typeface="Open Sans"/>
                  <a:sym typeface="Open Sans"/>
                </a:rPr>
                <a:t> from the Université </a:t>
              </a:r>
              <a:r>
                <a:rPr lang="en-GB" sz="900" dirty="0" err="1">
                  <a:solidFill>
                    <a:schemeClr val="dk1"/>
                  </a:solidFill>
                  <a:latin typeface="Open Sans"/>
                  <a:ea typeface="Open Sans"/>
                  <a:cs typeface="Open Sans"/>
                  <a:sym typeface="Open Sans"/>
                </a:rPr>
                <a:t>Catholique</a:t>
              </a:r>
              <a:r>
                <a:rPr lang="en-GB" sz="900" dirty="0">
                  <a:solidFill>
                    <a:schemeClr val="dk1"/>
                  </a:solidFill>
                  <a:latin typeface="Open Sans"/>
                  <a:ea typeface="Open Sans"/>
                  <a:cs typeface="Open Sans"/>
                  <a:sym typeface="Open Sans"/>
                </a:rPr>
                <a:t> de </a:t>
              </a:r>
              <a:r>
                <a:rPr lang="en-GB" sz="900" dirty="0" err="1">
                  <a:solidFill>
                    <a:schemeClr val="dk1"/>
                  </a:solidFill>
                  <a:latin typeface="Open Sans"/>
                  <a:ea typeface="Open Sans"/>
                  <a:cs typeface="Open Sans"/>
                  <a:sym typeface="Open Sans"/>
                </a:rPr>
                <a:t>Bukavu</a:t>
              </a:r>
              <a:r>
                <a:rPr lang="en-GB" sz="900" dirty="0">
                  <a:solidFill>
                    <a:schemeClr val="dk1"/>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dirty="0">
                <a:solidFill>
                  <a:schemeClr val="dk1"/>
                </a:solidFill>
                <a:latin typeface="Open Sans"/>
                <a:ea typeface="Open Sans"/>
                <a:cs typeface="Open Sans"/>
                <a:sym typeface="Open Sans"/>
              </a:endParaRPr>
            </a:p>
          </p:txBody>
        </p:sp>
        <p:pic>
          <p:nvPicPr>
            <p:cNvPr id="6" name="Google Shape;301;p21">
              <a:extLst>
                <a:ext uri="{FF2B5EF4-FFF2-40B4-BE49-F238E27FC236}">
                  <a16:creationId xmlns:a16="http://schemas.microsoft.com/office/drawing/2014/main" id="{E27ACEE9-3FEA-4727-018D-F9428C5A4AAE}"/>
                </a:ext>
              </a:extLst>
            </p:cNvPr>
            <p:cNvPicPr preferRelativeResize="0"/>
            <p:nvPr/>
          </p:nvPicPr>
          <p:blipFill>
            <a:blip r:embed="rId4">
              <a:alphaModFix/>
            </a:blip>
            <a:stretch>
              <a:fillRect/>
            </a:stretch>
          </p:blipFill>
          <p:spPr>
            <a:xfrm>
              <a:off x="5376100" y="4273575"/>
              <a:ext cx="1663150" cy="584699"/>
            </a:xfrm>
            <a:prstGeom prst="rect">
              <a:avLst/>
            </a:prstGeom>
            <a:noFill/>
            <a:ln>
              <a:noFill/>
            </a:ln>
          </p:spPr>
        </p:pic>
        <p:pic>
          <p:nvPicPr>
            <p:cNvPr id="7" name="Google Shape;302;p21">
              <a:extLst>
                <a:ext uri="{FF2B5EF4-FFF2-40B4-BE49-F238E27FC236}">
                  <a16:creationId xmlns:a16="http://schemas.microsoft.com/office/drawing/2014/main" id="{BAD52716-BEAD-6A4B-00D1-C9556E26D9E2}"/>
                </a:ext>
              </a:extLst>
            </p:cNvPr>
            <p:cNvPicPr preferRelativeResize="0"/>
            <p:nvPr/>
          </p:nvPicPr>
          <p:blipFill rotWithShape="1">
            <a:blip r:embed="rId5">
              <a:alphaModFix/>
            </a:blip>
            <a:srcRect l="11449" t="7571" r="12476" b="17907"/>
            <a:stretch/>
          </p:blipFill>
          <p:spPr>
            <a:xfrm>
              <a:off x="7201650" y="4322688"/>
              <a:ext cx="754200" cy="486475"/>
            </a:xfrm>
            <a:prstGeom prst="rect">
              <a:avLst/>
            </a:prstGeom>
            <a:noFill/>
            <a:ln>
              <a:noFill/>
            </a:ln>
          </p:spPr>
        </p:pic>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Crédit à l'exportation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Options de crédit à l'exportation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Agence de crédit à l'exportation (ACE)</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Financement </a:t>
            </a:r>
            <a:r>
              <a:rPr lang="en-ZA" sz="2000" u="sng" dirty="0">
                <a:solidFill>
                  <a:srgbClr val="000000"/>
                </a:solidFill>
                <a:latin typeface="Open Sans"/>
                <a:ea typeface="Open Sans" panose="020B0606030504020204" pitchFamily="34" charset="0"/>
                <a:cs typeface="Open Sans" panose="020B0606030504020204" pitchFamily="34" charset="0"/>
              </a:rPr>
              <a:t>à des conditions préférentielles </a:t>
            </a:r>
            <a:r>
              <a:rPr lang="en-ZA" sz="2000" dirty="0">
                <a:solidFill>
                  <a:srgbClr val="000000"/>
                </a:solidFill>
                <a:latin typeface="Open Sans"/>
                <a:ea typeface="Open Sans" panose="020B0606030504020204" pitchFamily="34" charset="0"/>
                <a:cs typeface="Open Sans" panose="020B0606030504020204" pitchFamily="34" charset="0"/>
              </a:rPr>
              <a:t>pour promouvoir l'exportation de biens et de services par leurs propres entreprises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 financement peut prendre la forme de crédits (par exemple, un prêt), d'une assurance-crédit et de garanties.</a:t>
            </a: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Les ACE utilisent trois méthodes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Options de crédit à l'exportation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8504468"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Prêt direct : similaire à un prêt bancaire, le prêt est accordé lors de l'achat de biens ou de services auprès d'entreprises du pays organisateur.</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Prêts d'intermédiaires financiers : </a:t>
            </a:r>
            <a:r>
              <a:rPr lang="en-ZA" sz="2000" dirty="0" err="1">
                <a:latin typeface="Open Sans"/>
                <a:ea typeface="Open Sans" panose="020B0606030504020204" pitchFamily="34" charset="0"/>
                <a:cs typeface="Open Sans" panose="020B0606030504020204" pitchFamily="34" charset="0"/>
              </a:rPr>
              <a:t>l’ACE</a:t>
            </a:r>
            <a:r>
              <a:rPr lang="en-ZA" sz="2000" dirty="0">
                <a:latin typeface="Open Sans"/>
                <a:ea typeface="Open Sans" panose="020B0606030504020204" pitchFamily="34" charset="0"/>
                <a:cs typeface="Open Sans" panose="020B0606030504020204" pitchFamily="34" charset="0"/>
              </a:rPr>
              <a:t> prête des fonds à un intermédiaire financier, tel qu'une banque commerciale, qui les prête à son tour à l'entité importatrice.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Péréquation des taux d'intérêt : un prêteur commercial accorde un prêt à l'entité importatrice à des taux d'intérêt inférieurs à ceux du marché et reçoit en retour une compensation de la part de la ACE pour les différentiels d'intérêt. </a:t>
            </a:r>
          </a:p>
        </p:txBody>
      </p:sp>
    </p:spTree>
    <p:extLst>
      <p:ext uri="{BB962C8B-B14F-4D97-AF65-F5344CB8AC3E}">
        <p14:creationId xmlns:p14="http://schemas.microsoft.com/office/powerpoint/2010/main" val="1396205794"/>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Système de crédit aux fournisseurs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Options de crédit à l'exportation </a:t>
            </a:r>
          </a:p>
        </p:txBody>
      </p:sp>
      <p:pic>
        <p:nvPicPr>
          <p:cNvPr id="2" name="Picture 2" descr="Diagram&#10;&#10;Description automatically generated">
            <a:extLst>
              <a:ext uri="{FF2B5EF4-FFF2-40B4-BE49-F238E27FC236}">
                <a16:creationId xmlns:a16="http://schemas.microsoft.com/office/drawing/2014/main" id="{5E52068E-56EA-4EAF-A549-2640AD21F57D}"/>
              </a:ext>
            </a:extLst>
          </p:cNvPr>
          <p:cNvPicPr>
            <a:picLocks noChangeAspect="1"/>
          </p:cNvPicPr>
          <p:nvPr/>
        </p:nvPicPr>
        <p:blipFill>
          <a:blip r:embed="rId4"/>
          <a:stretch>
            <a:fillRect/>
          </a:stretch>
        </p:blipFill>
        <p:spPr>
          <a:xfrm>
            <a:off x="2251495" y="2414663"/>
            <a:ext cx="7689010" cy="3049466"/>
          </a:xfrm>
          <a:prstGeom prst="rect">
            <a:avLst/>
          </a:prstGeom>
        </p:spPr>
      </p:pic>
    </p:spTree>
    <p:extLst>
      <p:ext uri="{BB962C8B-B14F-4D97-AF65-F5344CB8AC3E}">
        <p14:creationId xmlns:p14="http://schemas.microsoft.com/office/powerpoint/2010/main" val="48425882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Système de crédit aux acheteurs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Options de crédit à l'exportation </a:t>
            </a:r>
          </a:p>
        </p:txBody>
      </p:sp>
      <p:pic>
        <p:nvPicPr>
          <p:cNvPr id="3" name="Picture 3" descr="Diagram&#10;&#10;Description automatically generated">
            <a:extLst>
              <a:ext uri="{FF2B5EF4-FFF2-40B4-BE49-F238E27FC236}">
                <a16:creationId xmlns:a16="http://schemas.microsoft.com/office/drawing/2014/main" id="{0AE73D06-1212-419F-8A13-19512344C41A}"/>
              </a:ext>
            </a:extLst>
          </p:cNvPr>
          <p:cNvPicPr>
            <a:picLocks noChangeAspect="1"/>
          </p:cNvPicPr>
          <p:nvPr/>
        </p:nvPicPr>
        <p:blipFill>
          <a:blip r:embed="rId4"/>
          <a:stretch>
            <a:fillRect/>
          </a:stretch>
        </p:blipFill>
        <p:spPr>
          <a:xfrm>
            <a:off x="2840966" y="2231340"/>
            <a:ext cx="6524444" cy="3257961"/>
          </a:xfrm>
          <a:prstGeom prst="rect">
            <a:avLst/>
          </a:prstGeom>
        </p:spPr>
      </p:pic>
    </p:spTree>
    <p:extLst>
      <p:ext uri="{BB962C8B-B14F-4D97-AF65-F5344CB8AC3E}">
        <p14:creationId xmlns:p14="http://schemas.microsoft.com/office/powerpoint/2010/main" val="2009769035"/>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Agences de crédit à l'exportation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Options de crédit à l'exportation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Banque d'import-export des États-Unis</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Compagnie Française d'Assurance pour le Commerce </a:t>
            </a:r>
            <a:r>
              <a:rPr lang="en-ZA" sz="2000" dirty="0" err="1">
                <a:solidFill>
                  <a:srgbClr val="000000"/>
                </a:solidFill>
                <a:latin typeface="Open Sans"/>
                <a:ea typeface="Open Sans" panose="020B0606030504020204" pitchFamily="34" charset="0"/>
                <a:cs typeface="Open Sans" panose="020B0606030504020204" pitchFamily="34" charset="0"/>
              </a:rPr>
              <a:t>Extérieur </a:t>
            </a:r>
            <a:r>
              <a:rPr lang="en-ZA" sz="2000" dirty="0">
                <a:solidFill>
                  <a:srgbClr val="000000"/>
                </a:solidFill>
                <a:latin typeface="Open Sans"/>
                <a:ea typeface="Open Sans" panose="020B0606030504020204" pitchFamily="34" charset="0"/>
                <a:cs typeface="Open Sans" panose="020B0606030504020204" pitchFamily="34" charset="0"/>
              </a:rPr>
              <a:t>(COFACE)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Banque japonaise pour la coopération internationale (JBIC)</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Korea EXIM Bank</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EXIAR : Agence russe d'assurance-crédit à l'exportation et d'assurance-investissement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Société chinoise d'assurance-crédit à l'exportation </a:t>
            </a:r>
          </a:p>
        </p:txBody>
      </p:sp>
    </p:spTree>
    <p:extLst>
      <p:ext uri="{BB962C8B-B14F-4D97-AF65-F5344CB8AC3E}">
        <p14:creationId xmlns:p14="http://schemas.microsoft.com/office/powerpoint/2010/main" val="46243724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264363" y="84315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5.2.1. Consensus de l'OCDE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159026" y="-702459"/>
            <a:ext cx="1231127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5.2 Lignes directrices sur les crédits à l'exportation</a:t>
            </a:r>
          </a:p>
        </p:txBody>
      </p:sp>
      <p:sp>
        <p:nvSpPr>
          <p:cNvPr id="10" name="Rectangle 9">
            <a:extLst>
              <a:ext uri="{FF2B5EF4-FFF2-40B4-BE49-F238E27FC236}">
                <a16:creationId xmlns:a16="http://schemas.microsoft.com/office/drawing/2014/main" id="{7B70A241-8C2B-48CC-85FA-DE024DC332AD}"/>
              </a:ext>
            </a:extLst>
          </p:cNvPr>
          <p:cNvSpPr/>
          <p:nvPr/>
        </p:nvSpPr>
        <p:spPr>
          <a:xfrm>
            <a:off x="264363" y="1419807"/>
            <a:ext cx="10110638"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Le site Internet de l'OCDE présente le document connu sous le nom de consensus de l'OCDE à l'</a:t>
            </a:r>
            <a:r>
              <a:rPr lang="en-GB" sz="2000" dirty="0">
                <a:latin typeface="Open Sans"/>
                <a:ea typeface="+mn-lt"/>
                <a:cs typeface="+mn-lt"/>
                <a:hlinkClick r:id="rId4"/>
              </a:rPr>
              <a:t>adresse suivante : https://www.oecd.org/trade/topics/export-credits/.</a:t>
            </a:r>
            <a:endParaRPr lang="en-ZA" sz="2000" dirty="0">
              <a:latin typeface="Open Sans"/>
              <a:ea typeface="+mn-lt"/>
              <a:cs typeface="+mn-lt"/>
            </a:endParaRPr>
          </a:p>
          <a:p>
            <a:pPr marL="342900"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Les liens rapides de ce site vous permettent de trouver des informations importantes : </a:t>
            </a:r>
          </a:p>
          <a:p>
            <a:pPr marL="800100" lvl="1"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"Classification des risques pays"</a:t>
            </a:r>
          </a:p>
          <a:p>
            <a:pPr marL="800100" lvl="1"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"Taux de TPM"</a:t>
            </a:r>
          </a:p>
        </p:txBody>
      </p:sp>
      <p:pic>
        <p:nvPicPr>
          <p:cNvPr id="4" name="Picture 3">
            <a:extLst>
              <a:ext uri="{FF2B5EF4-FFF2-40B4-BE49-F238E27FC236}">
                <a16:creationId xmlns:a16="http://schemas.microsoft.com/office/drawing/2014/main" id="{85ED4504-48E6-34CD-0208-34DE49A4B612}"/>
              </a:ext>
            </a:extLst>
          </p:cNvPr>
          <p:cNvPicPr>
            <a:picLocks noChangeAspect="1"/>
          </p:cNvPicPr>
          <p:nvPr/>
        </p:nvPicPr>
        <p:blipFill>
          <a:blip r:embed="rId5"/>
          <a:stretch>
            <a:fillRect/>
          </a:stretch>
        </p:blipFill>
        <p:spPr>
          <a:xfrm>
            <a:off x="3996175" y="3742786"/>
            <a:ext cx="6304646" cy="2552217"/>
          </a:xfrm>
          <a:prstGeom prst="rect">
            <a:avLst/>
          </a:prstGeom>
        </p:spPr>
      </p:pic>
      <p:cxnSp>
        <p:nvCxnSpPr>
          <p:cNvPr id="13" name="Straight Arrow Connector 12">
            <a:extLst>
              <a:ext uri="{FF2B5EF4-FFF2-40B4-BE49-F238E27FC236}">
                <a16:creationId xmlns:a16="http://schemas.microsoft.com/office/drawing/2014/main" id="{406A38FD-D27D-AD1D-9BED-CF8417DBDC50}"/>
              </a:ext>
            </a:extLst>
          </p:cNvPr>
          <p:cNvCxnSpPr/>
          <p:nvPr/>
        </p:nvCxnSpPr>
        <p:spPr>
          <a:xfrm flipH="1">
            <a:off x="9817116" y="5364112"/>
            <a:ext cx="967409" cy="2650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115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964826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Principales lignes directrices du consensus de l'OCDE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Lignes directrices sur les crédits à l'exportation</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Le montant du crédit à l'exportation est limité à 85 % de la valeur du contrat et un acompte en espèces est exigé pour les 15 % restants ; </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 période de remboursement des prêts pour les projets d'énergie non nucléaire est de 12 ans et est étendue à 18 ans pour les projets d'énergie nucléaire.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 remboursement doit se faire par des versements constants, au moins semestriels, qui doivent commencer au plus tard six mois après les tests de performance de l'installation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 taux d'intérêt appliqué ne peut être inférieur à celui calculé chaque mois par l'OCDE. Ce taux est </a:t>
            </a:r>
            <a:r>
              <a:rPr lang="en-ZA" sz="2000" dirty="0" err="1">
                <a:solidFill>
                  <a:srgbClr val="000000"/>
                </a:solidFill>
                <a:latin typeface="Open Sans"/>
                <a:ea typeface="Open Sans" panose="020B0606030504020204" pitchFamily="34" charset="0"/>
                <a:cs typeface="Open Sans" panose="020B0606030504020204" pitchFamily="34" charset="0"/>
              </a:rPr>
              <a:t>appelé</a:t>
            </a:r>
            <a:r>
              <a:rPr lang="en-ZA" sz="2000" dirty="0">
                <a:solidFill>
                  <a:srgbClr val="000000"/>
                </a:solidFill>
                <a:latin typeface="Open Sans"/>
                <a:ea typeface="Open Sans" panose="020B0606030504020204" pitchFamily="34" charset="0"/>
                <a:cs typeface="Open Sans" panose="020B0606030504020204" pitchFamily="34" charset="0"/>
              </a:rPr>
              <a:t> TICR (</a:t>
            </a:r>
            <a:r>
              <a:rPr lang="fr-FR" sz="2000" dirty="0">
                <a:solidFill>
                  <a:srgbClr val="000000"/>
                </a:solidFill>
                <a:latin typeface="Open Sans"/>
                <a:ea typeface="Open Sans" panose="020B0606030504020204" pitchFamily="34" charset="0"/>
                <a:cs typeface="Open Sans" panose="020B0606030504020204" pitchFamily="34" charset="0"/>
              </a:rPr>
              <a:t>taux d'intérêt commercial de référence </a:t>
            </a:r>
            <a:r>
              <a:rPr lang="en-ZA" sz="2000" dirty="0">
                <a:solidFill>
                  <a:srgbClr val="000000"/>
                </a:solidFill>
                <a:latin typeface="Open Sans"/>
                <a:ea typeface="Open Sans" panose="020B0606030504020204" pitchFamily="34" charset="0"/>
                <a:cs typeface="Open Sans" panose="020B0606030504020204" pitchFamily="34" charset="0"/>
              </a:rPr>
              <a:t>) et est égal à un écart de 1 % par rapport au rendement des obligations d'État à long terme dans la même devise.</a:t>
            </a:r>
          </a:p>
        </p:txBody>
      </p:sp>
    </p:spTree>
    <p:extLst>
      <p:ext uri="{BB962C8B-B14F-4D97-AF65-F5344CB8AC3E}">
        <p14:creationId xmlns:p14="http://schemas.microsoft.com/office/powerpoint/2010/main" val="63098892"/>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29B9395-97C2-4150-B149-A018FBA03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478</TotalTime>
  <Words>4989</Words>
  <Application>Microsoft Office PowerPoint</Application>
  <PresentationFormat>Widescreen</PresentationFormat>
  <Paragraphs>288</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Arial,Sans-Serif</vt:lpstr>
      <vt:lpstr>Calibri</vt:lpstr>
      <vt:lpstr>Calibri Light</vt:lpstr>
      <vt:lpstr>Lato,Sans-Serif</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docId:1911E63BBF230C22A85FC539ED224EF4</cp:keywords>
  <cp:lastModifiedBy>Ashutosh.Bhagurkar</cp:lastModifiedBy>
  <cp:revision>1080</cp:revision>
  <dcterms:created xsi:type="dcterms:W3CDTF">2021-02-10T16:48:02Z</dcterms:created>
  <dcterms:modified xsi:type="dcterms:W3CDTF">2024-07-30T09:12:48Z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