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 id="2147483653"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bXSoMb1nWjxvzWpHHqGwIw==" hashData="ARVpgeD6LU29EfdsuwcKK5YILDYMYnurZ/oKmejM9V2vewaEIfL6/Ts0YHVBZt0eqxPBlsPkmwWCbKO695JKw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8182"/>
  </p:normalViewPr>
  <p:slideViewPr>
    <p:cSldViewPr snapToGrid="0">
      <p:cViewPr varScale="1">
        <p:scale>
          <a:sx n="76" d="100"/>
          <a:sy n="76" d="100"/>
        </p:scale>
        <p:origin x="19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utosh.Bhagurkar" userId="e54b5c48-fd92-480c-8e66-acef16c1a8d2" providerId="ADAL" clId="{327CA416-7F5A-4F02-AC7E-7E6F7E6FA2FE}"/>
    <pc:docChg chg="undo custSel modSld">
      <pc:chgData name="Ashutosh.Bhagurkar" userId="e54b5c48-fd92-480c-8e66-acef16c1a8d2" providerId="ADAL" clId="{327CA416-7F5A-4F02-AC7E-7E6F7E6FA2FE}" dt="2025-03-31T08:13:51.272" v="4" actId="113"/>
      <pc:docMkLst>
        <pc:docMk/>
      </pc:docMkLst>
      <pc:sldChg chg="modSp mod">
        <pc:chgData name="Ashutosh.Bhagurkar" userId="e54b5c48-fd92-480c-8e66-acef16c1a8d2" providerId="ADAL" clId="{327CA416-7F5A-4F02-AC7E-7E6F7E6FA2FE}" dt="2025-03-31T08:13:51.272" v="4" actId="113"/>
        <pc:sldMkLst>
          <pc:docMk/>
          <pc:sldMk cId="338364833" sldId="279"/>
        </pc:sldMkLst>
        <pc:spChg chg="mod">
          <ac:chgData name="Ashutosh.Bhagurkar" userId="e54b5c48-fd92-480c-8e66-acef16c1a8d2" providerId="ADAL" clId="{327CA416-7F5A-4F02-AC7E-7E6F7E6FA2FE}" dt="2025-03-31T08:13:51.272" v="4" actId="113"/>
          <ac:spMkLst>
            <pc:docMk/>
            <pc:sldMk cId="338364833" sldId="279"/>
            <ac:spMk id="4" creationId="{3FEC9508-3EFD-E560-5C48-DEC9F38F23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ea.org/reports/global-energy-and-climate-model/understanding-gec-model-scenario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mperial.ac.uk/2050-calculator/"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lectrifynow.energydata.info/abou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By the end of this lecture, you will be able to:</a:t>
            </a:r>
          </a:p>
          <a:p>
            <a:r>
              <a:rPr lang="en-GB" dirty="0"/>
              <a:t>Explain how multiple futures are considered in energy modelling using scenarios and lever</a:t>
            </a:r>
          </a:p>
          <a:p>
            <a:r>
              <a:rPr lang="en-GB" dirty="0"/>
              <a:t>State relevant levers in transport modelling</a:t>
            </a:r>
          </a:p>
          <a:p>
            <a:r>
              <a:rPr lang="en-GB" dirty="0"/>
              <a:t>Discuss the benefits and limitations of tools like the Pathways Calculator</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9682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lnSpc>
                <a:spcPts val="1125"/>
              </a:lnSpc>
              <a:spcBef>
                <a:spcPts val="480"/>
              </a:spcBef>
              <a:spcAft>
                <a:spcPts val="50"/>
              </a:spcAft>
            </a:pPr>
            <a:r>
              <a:rPr lang="en-GB" sz="1800" b="0" i="0" dirty="0">
                <a:solidFill>
                  <a:srgbClr val="000000"/>
                </a:solidFill>
                <a:effectLst/>
                <a:latin typeface="Verdana" panose="020B0604030504040204" pitchFamily="34" charset="0"/>
              </a:rPr>
              <a:t>For each lever, the OSeMOSYS base scenario defines ambition level 1 (no effort). Ambition levels 2, 3, and 4 are defined using three parameters similarly to the 2050 Calculator’s methodology. </a:t>
            </a:r>
            <a:endParaRPr lang="en-GB" b="0" i="0" dirty="0">
              <a:solidFill>
                <a:srgbClr val="000000"/>
              </a:solidFill>
              <a:effectLst/>
              <a:latin typeface="Segoe UI" panose="020B0502040204020203" pitchFamily="34" charset="0"/>
            </a:endParaRPr>
          </a:p>
          <a:p>
            <a:pPr algn="just" rtl="0" fontAlgn="base">
              <a:lnSpc>
                <a:spcPts val="1125"/>
              </a:lnSpc>
              <a:buFont typeface="+mj-lt"/>
              <a:buAutoNum type="arabicPeriod"/>
            </a:pPr>
            <a:r>
              <a:rPr lang="en-GB" sz="1800" b="0" i="0" dirty="0">
                <a:solidFill>
                  <a:srgbClr val="000000"/>
                </a:solidFill>
                <a:effectLst/>
                <a:latin typeface="Verdana" panose="020B0604030504040204" pitchFamily="34" charset="0"/>
              </a:rPr>
              <a:t>Lever start year: the year in which the lever value begins deviating from the baseline value. For most levers, the start year was set to 2025. </a:t>
            </a:r>
            <a:endParaRPr lang="en-GB" sz="1800" b="0" i="0" dirty="0">
              <a:solidFill>
                <a:srgbClr val="000000"/>
              </a:solidFill>
              <a:effectLst/>
              <a:latin typeface="Arial" panose="020B0604020202020204" pitchFamily="34" charset="0"/>
            </a:endParaRPr>
          </a:p>
          <a:p>
            <a:pPr algn="just" rtl="0" fontAlgn="base">
              <a:lnSpc>
                <a:spcPts val="1125"/>
              </a:lnSpc>
              <a:buFont typeface="+mj-lt"/>
              <a:buAutoNum type="arabicPeriod" startAt="2"/>
            </a:pPr>
            <a:r>
              <a:rPr lang="en-GB" sz="1800" b="0" i="0" dirty="0">
                <a:solidFill>
                  <a:srgbClr val="000000"/>
                </a:solidFill>
                <a:effectLst/>
                <a:latin typeface="Verdana" panose="020B0604030504040204" pitchFamily="34" charset="0"/>
              </a:rPr>
              <a:t>Lever duration: the number of years it takes for the lever target value to be reached. This determines the end year. For most levers, duration was 25 years. </a:t>
            </a:r>
            <a:endParaRPr lang="en-GB" sz="1800" b="0" i="0" dirty="0">
              <a:solidFill>
                <a:srgbClr val="000000"/>
              </a:solidFill>
              <a:effectLst/>
              <a:latin typeface="Arial" panose="020B0604020202020204" pitchFamily="34" charset="0"/>
            </a:endParaRPr>
          </a:p>
          <a:p>
            <a:pPr algn="just" rtl="0" fontAlgn="base">
              <a:lnSpc>
                <a:spcPts val="1125"/>
              </a:lnSpc>
              <a:buFont typeface="+mj-lt"/>
              <a:buAutoNum type="arabicPeriod" startAt="3"/>
            </a:pPr>
            <a:r>
              <a:rPr lang="en-GB" sz="1800" b="0" i="0" dirty="0">
                <a:solidFill>
                  <a:srgbClr val="000000"/>
                </a:solidFill>
                <a:effectLst/>
                <a:latin typeface="Verdana" panose="020B0604030504040204" pitchFamily="34" charset="0"/>
              </a:rPr>
              <a:t>Lever target value: the value the lever achieves in the end year. These are detailed in the country modelling sections of this report. </a:t>
            </a:r>
            <a:endParaRPr lang="en-GB" sz="1800" b="0" i="0" dirty="0">
              <a:solidFill>
                <a:srgbClr val="000000"/>
              </a:solidFill>
              <a:effectLst/>
              <a:latin typeface="Arial" panose="020B0604020202020204" pitchFamily="34" charset="0"/>
            </a:endParaRPr>
          </a:p>
          <a:p>
            <a:pPr algn="just" rtl="0" fontAlgn="base">
              <a:lnSpc>
                <a:spcPts val="1125"/>
              </a:lnSpc>
              <a:spcBef>
                <a:spcPts val="480"/>
              </a:spcBef>
              <a:spcAft>
                <a:spcPts val="50"/>
              </a:spcAft>
            </a:pPr>
            <a:r>
              <a:rPr lang="en-GB" sz="1800" b="0" i="0" dirty="0">
                <a:solidFill>
                  <a:srgbClr val="000000"/>
                </a:solidFill>
                <a:effectLst/>
                <a:latin typeface="Verdana" panose="020B0604030504040204" pitchFamily="34" charset="0"/>
              </a:rPr>
              <a:t>These lever parameters are used to determine the lever value in each year, as shown in the figure. Prior to the start year, the lever’s trajectory follows baseline. Between the start and end years, the trajectory linearly deviates from baseline towards the target value. From the end year, the trajectory plateaus.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367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Now, Let’s use an example </a:t>
            </a:r>
            <a:r>
              <a:rPr lang="en-GB" dirty="0" err="1"/>
              <a:t>PathCalc</a:t>
            </a:r>
            <a:r>
              <a:rPr lang="en-GB" dirty="0"/>
              <a:t> to illustrate how it can be used to support decision-making for long term planning in the transport sector.</a:t>
            </a:r>
          </a:p>
          <a:p>
            <a:pPr marL="0" indent="0">
              <a:buNone/>
            </a:pPr>
            <a:r>
              <a:rPr lang="en-GB" dirty="0"/>
              <a:t>The example </a:t>
            </a:r>
            <a:r>
              <a:rPr lang="en-GB" dirty="0" err="1"/>
              <a:t>PathCalc</a:t>
            </a:r>
            <a:r>
              <a:rPr lang="en-GB" dirty="0"/>
              <a:t> has five levers, each of which control a group of sub-levers.</a:t>
            </a:r>
          </a:p>
          <a:p>
            <a:pPr marL="0" indent="0">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The ‘Avoid’ lever controls </a:t>
            </a:r>
            <a:r>
              <a:rPr lang="en-GB" sz="1200" b="0" i="0" dirty="0">
                <a:solidFill>
                  <a:srgbClr val="000000"/>
                </a:solidFill>
                <a:effectLst/>
                <a:latin typeface="Arial" panose="020B0604020202020204" pitchFamily="34" charset="0"/>
              </a:rPr>
              <a:t>passenger and freight transport demand.</a:t>
            </a:r>
            <a:endParaRPr lang="en-GB" dirty="0"/>
          </a:p>
          <a:p>
            <a:pPr marL="0" indent="0">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The ‘Shift’ lever controls </a:t>
            </a:r>
            <a:r>
              <a:rPr lang="en-GB" sz="1200" b="0" i="0" dirty="0" err="1">
                <a:solidFill>
                  <a:srgbClr val="000000"/>
                </a:solidFill>
                <a:effectLst/>
                <a:latin typeface="Arial" panose="020B0604020202020204" pitchFamily="34" charset="0"/>
              </a:rPr>
              <a:t>Mmdal</a:t>
            </a:r>
            <a:r>
              <a:rPr lang="en-GB" sz="1200" b="0" i="0" dirty="0">
                <a:solidFill>
                  <a:srgbClr val="000000"/>
                </a:solidFill>
                <a:effectLst/>
                <a:latin typeface="Arial" panose="020B0604020202020204" pitchFamily="34" charset="0"/>
              </a:rPr>
              <a:t> shift, vehicle utilisation rate, and vehicle occupancy.</a:t>
            </a:r>
            <a:endParaRPr lang="en-GB" dirty="0"/>
          </a:p>
          <a:p>
            <a:pPr marL="0" indent="0">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The ‘Improve’ lever controls </a:t>
            </a:r>
            <a:r>
              <a:rPr lang="en-GB" sz="1200" b="0" i="0" dirty="0">
                <a:solidFill>
                  <a:srgbClr val="000000"/>
                </a:solidFill>
                <a:effectLst/>
                <a:latin typeface="Arial" panose="020B0604020202020204" pitchFamily="34" charset="0"/>
              </a:rPr>
              <a:t>transport decarbonisation at point of use.</a:t>
            </a:r>
            <a:endParaRPr lang="en-GB" dirty="0"/>
          </a:p>
          <a:p>
            <a:pPr marL="0" indent="0">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The ‘Transform’ lever controls </a:t>
            </a:r>
            <a:r>
              <a:rPr lang="en-GB" sz="1200" b="0" i="0" dirty="0">
                <a:solidFill>
                  <a:srgbClr val="000000"/>
                </a:solidFill>
                <a:effectLst/>
                <a:latin typeface="Arial" panose="020B0604020202020204" pitchFamily="34" charset="0"/>
              </a:rPr>
              <a:t>fuel blending and power system decarbonisation.</a:t>
            </a:r>
            <a:endParaRPr lang="en-GB" dirty="0"/>
          </a:p>
          <a:p>
            <a:pPr marL="0" indent="0">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Finally, the ‘Costs’ lever controls capital and fixed costs trajectories for technologies which are expected to decrease in cost.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12</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152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Now, let’s use the levers. Starting from the reference scenario, where all levers are set to level 1, we adjust the Avoid lever to Level 3. If Avoid policies to reduce passenger and freight transport demands achieve Level 3 results, this alone reduces transport sector fuel consumption by 20% by 2050.</a:t>
            </a:r>
          </a:p>
          <a:p>
            <a:endParaRPr lang="en-GB" dirty="0"/>
          </a:p>
          <a:p>
            <a:r>
              <a:rPr lang="en-GB" dirty="0"/>
              <a:t>Next, if we adjust the Shift lever to Level 3, assuming that Shift policies also achieve Level 3 results, this reduces energy consumption by a further 40%.</a:t>
            </a:r>
          </a:p>
          <a:p>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Together, Level 3 Avoid and Shift reduce annual fuel consumption by 60% by 2050. </a:t>
            </a:r>
          </a:p>
          <a:p>
            <a:endParaRPr lang="en-GB" dirty="0"/>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13</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9162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example in the previous slide illustrates how the interactive web tool allows users to adjust assumptions for Avoid and Shift strategies separately and at different levels of ambition, rather than being limited to a few predefined scenarios. This </a:t>
            </a:r>
            <a:r>
              <a:rPr lang="en-GB" b="1" dirty="0"/>
              <a:t>fine level of control enables a deeper understanding of how different strategies contribute to overall outcomes</a:t>
            </a:r>
            <a:r>
              <a:rPr lang="en-GB" dirty="0"/>
              <a:t>. It also allows </a:t>
            </a:r>
            <a:r>
              <a:rPr lang="en-GB" b="1" dirty="0"/>
              <a:t>any user create a customised pathway </a:t>
            </a:r>
            <a:r>
              <a:rPr lang="en-GB" dirty="0"/>
              <a:t>and communicate their findings without needing to rely on the modelling team to run specific scenarios.</a:t>
            </a:r>
          </a:p>
          <a:p>
            <a:r>
              <a:rPr lang="en-GB" dirty="0"/>
              <a:t>It is important to note that </a:t>
            </a:r>
            <a:r>
              <a:rPr lang="en-GB" b="1" dirty="0"/>
              <a:t>the model shows only what may be achieved, not how to achieve it</a:t>
            </a:r>
            <a:r>
              <a:rPr lang="en-GB" dirty="0"/>
              <a:t>. Planners would need to design policies to produce the behavioural and technological changes associated with Level 3 Avoid and Shift. There may be practical challenges and opportunities in doing so, which </a:t>
            </a:r>
            <a:r>
              <a:rPr lang="en-GB" dirty="0" err="1"/>
              <a:t>PathCalc</a:t>
            </a:r>
            <a:r>
              <a:rPr lang="en-GB" dirty="0"/>
              <a:t> does not provide insights on.</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14</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9018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Next, let’s investigate the cost of decarbonisation. Without Avoid and Shift policies, the marginal cost of decarbonising the transport and power sectors is 100 million USD.</a:t>
            </a:r>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15</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360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When Avoid and Shift policies are set to Level 3, the marginal cost of decarbonising the transport and power sectors becomes 30 million USD. This decarbonised scenario costs 40% less than the reference scenario (shown in previous slide).</a:t>
            </a:r>
          </a:p>
          <a:p>
            <a:endParaRPr lang="en-GB" b="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This shows that </a:t>
            </a:r>
            <a:r>
              <a:rPr lang="en-GB" sz="1200" b="0" dirty="0"/>
              <a:t>d</a:t>
            </a:r>
            <a:r>
              <a:rPr lang="en-GB" sz="1200" dirty="0"/>
              <a:t>ecarbonising is cheaper when Avoid and Shift strategies are in place.</a:t>
            </a:r>
          </a:p>
          <a:p>
            <a:endParaRPr lang="en-GB" b="0" dirty="0"/>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16</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3496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The cost of decarbonisation can also be explored in relation to cost uncertainties. Here, we see that the aggregate cost of a fully decarbonised scenario varies by 80 million USD, or nearly 20% of total transport-power system costs, depending on the cost assumptions used.</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17</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3283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example in the previous slides shows how various assumptions interact to significantly affect the cost of decarbonisation. The </a:t>
            </a:r>
            <a:r>
              <a:rPr lang="en-GB" b="1" dirty="0"/>
              <a:t>interactivity of the tool allows the user to understand how assumptions interact </a:t>
            </a:r>
            <a:r>
              <a:rPr lang="en-GB" dirty="0"/>
              <a:t>to produce outcomes. </a:t>
            </a:r>
          </a:p>
          <a:p>
            <a:r>
              <a:rPr lang="en-GB" dirty="0"/>
              <a:t>The user can also </a:t>
            </a:r>
            <a:r>
              <a:rPr lang="en-GB" b="1" dirty="0"/>
              <a:t>identify the range of outcomes produced by a range of uncertain assumptions. </a:t>
            </a:r>
            <a:r>
              <a:rPr lang="en-GB" dirty="0"/>
              <a:t>For example, say a planner believes that Shift and Avoid can be influenced to fall between Levels 2 and 3, and the user also wants to consider the full range of cost trajectories. This planner can compare these scenarios to find the range of outcomes which result from this range of uncertain assumptions, allowing them to plan for this range of outcomes.</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18</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4390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 well-known challenge in many countries is siloed workflows across ministries, which can lead to contradictory or incoherent policies and plans across government.</a:t>
            </a:r>
          </a:p>
          <a:p>
            <a:pPr marL="0" indent="0">
              <a:buNone/>
            </a:pPr>
            <a:endParaRPr lang="en-GB" dirty="0"/>
          </a:p>
          <a:p>
            <a:pPr marL="0" indent="0">
              <a:buNone/>
            </a:pPr>
            <a:r>
              <a:rPr lang="en-GB" dirty="0"/>
              <a:t>To facilitate interministerial coordination, </a:t>
            </a:r>
            <a:r>
              <a:rPr lang="en-GB" dirty="0" err="1"/>
              <a:t>PathCalc</a:t>
            </a:r>
            <a:r>
              <a:rPr lang="en-GB" dirty="0"/>
              <a:t> includes charts with metrics of interest to different stakeholders:</a:t>
            </a:r>
          </a:p>
          <a:p>
            <a:r>
              <a:rPr lang="en-GB" dirty="0"/>
              <a:t>Fuel costs for imported and domestic fuels</a:t>
            </a:r>
          </a:p>
          <a:p>
            <a:r>
              <a:rPr lang="en-GB" dirty="0"/>
              <a:t>Capital and fixed costs for different sectors</a:t>
            </a:r>
          </a:p>
          <a:p>
            <a:r>
              <a:rPr lang="en-GB" dirty="0"/>
              <a:t>Power generation and capacity</a:t>
            </a:r>
          </a:p>
          <a:p>
            <a:r>
              <a:rPr lang="en-GB" dirty="0"/>
              <a:t>Transport fuel and technology mixes</a:t>
            </a:r>
          </a:p>
          <a:p>
            <a:r>
              <a:rPr lang="en-GB" dirty="0"/>
              <a:t>Emissions and pollution</a:t>
            </a:r>
          </a:p>
          <a:p>
            <a:r>
              <a:rPr lang="en-GB" dirty="0"/>
              <a:t>And more, if included in the model</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19</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337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To summarise the benefits of interactive tools like </a:t>
            </a:r>
            <a:r>
              <a:rPr lang="en-GB" dirty="0" err="1"/>
              <a:t>PathCalc</a:t>
            </a:r>
            <a:r>
              <a:rPr lang="en-GB" dirty="0"/>
              <a:t>, The </a:t>
            </a:r>
            <a:r>
              <a:rPr lang="en-GB" b="1" dirty="0"/>
              <a:t>interactive, accessible, and transparent</a:t>
            </a:r>
            <a:r>
              <a:rPr lang="en-GB" dirty="0"/>
              <a:t> nature of tools like </a:t>
            </a:r>
            <a:r>
              <a:rPr lang="en-GB" dirty="0" err="1"/>
              <a:t>PathCalc</a:t>
            </a:r>
            <a:r>
              <a:rPr lang="en-GB" dirty="0"/>
              <a:t> have the potential to improve planning by supporting collaboration and a shared vision for the future.</a:t>
            </a:r>
          </a:p>
          <a:p>
            <a:r>
              <a:rPr lang="en-GB" dirty="0"/>
              <a:t>The </a:t>
            </a:r>
            <a:r>
              <a:rPr lang="en-GB" b="1" dirty="0"/>
              <a:t>user-friendliness</a:t>
            </a:r>
            <a:r>
              <a:rPr lang="en-GB" dirty="0"/>
              <a:t> allows anyone to explore pathways regardless of modelling skills, promoting broad participation.</a:t>
            </a:r>
          </a:p>
          <a:p>
            <a:r>
              <a:rPr lang="en-GB" dirty="0"/>
              <a:t>Unlike static reports, these tools provide </a:t>
            </a:r>
            <a:r>
              <a:rPr lang="en-GB" b="1" dirty="0"/>
              <a:t>instant feedback</a:t>
            </a:r>
            <a:r>
              <a:rPr lang="en-GB" dirty="0"/>
              <a:t>, allowing users to explore policy options </a:t>
            </a:r>
            <a:r>
              <a:rPr lang="en-GB" dirty="0">
                <a:latin typeface="Arial" panose="020B0604020202020204" pitchFamily="34" charset="0"/>
                <a:cs typeface="Arial" panose="020B0604020202020204" pitchFamily="34" charset="0"/>
              </a:rPr>
              <a:t>and understand the effects of various assumptions and the interdependencies and trade-offs in system being modelled.</a:t>
            </a:r>
          </a:p>
          <a:p>
            <a:r>
              <a:rPr lang="en-GB" dirty="0"/>
              <a:t>The high level of adjustability </a:t>
            </a:r>
            <a:r>
              <a:rPr lang="en-GB" b="1" dirty="0"/>
              <a:t>allows a wider range of perspectives to be considered </a:t>
            </a:r>
            <a:r>
              <a:rPr lang="en-GB" dirty="0"/>
              <a:t>with data, promoting inclusivity.</a:t>
            </a:r>
          </a:p>
          <a:p>
            <a:r>
              <a:rPr lang="en-GB" dirty="0"/>
              <a:t>Instead of needing to agree on assumptions prior to modelling, stakeholders can </a:t>
            </a:r>
            <a:r>
              <a:rPr lang="en-GB" b="1" dirty="0"/>
              <a:t>explore the impacts of different assumptions together, </a:t>
            </a:r>
            <a:r>
              <a:rPr lang="en-GB" dirty="0"/>
              <a:t>promoting consensus-building.</a:t>
            </a:r>
          </a:p>
          <a:p>
            <a:r>
              <a:rPr lang="en-GB" dirty="0"/>
              <a:t>The shared interface promotes </a:t>
            </a:r>
            <a:r>
              <a:rPr lang="en-GB" b="1" dirty="0"/>
              <a:t>a common understanding between and shared ownership of the decision </a:t>
            </a:r>
            <a:r>
              <a:rPr lang="en-GB" dirty="0"/>
              <a:t>between ministries</a:t>
            </a:r>
            <a:r>
              <a:rPr lang="en-GB" b="1" dirty="0"/>
              <a:t>. </a:t>
            </a:r>
            <a:r>
              <a:rPr lang="en-GB" dirty="0"/>
              <a:t>It also helps to ensure decisions are based on a consistent evidence base rather than siloed workflows. This promotes policy coherence in line with UN SDG goals.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20</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246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Modelling supports decision-making by providing information about different possible futures, allowing them to be compared</a:t>
            </a:r>
          </a:p>
          <a:p>
            <a:r>
              <a:rPr lang="en-GB" dirty="0"/>
              <a:t>This comparison of different possible futures is an important part of what makes modelling useful. </a:t>
            </a:r>
          </a:p>
          <a:p>
            <a:r>
              <a:rPr lang="en-GB" dirty="0"/>
              <a:t>A possible future is usually referred to as a ‘scenario’, which is a set of assumptions that reflect a particular narrative about the future.</a:t>
            </a:r>
          </a:p>
          <a:p>
            <a:r>
              <a:rPr lang="en-GB" dirty="0"/>
              <a:t>Assumptions usually concern decisions policymakers could make or uncertainties about future. For optimisation models such as OSeMOSYS, assumptions could relate to Emissions targets, Demand projections, and technology costs.</a:t>
            </a:r>
          </a:p>
          <a:p>
            <a:r>
              <a:rPr lang="en-GB" dirty="0"/>
              <a:t>Scenario assumptions are reflected in input parameters.</a:t>
            </a:r>
            <a:r>
              <a:rPr lang="en-GB" sz="2400" dirty="0"/>
              <a:t> The results can be compared in terms of costs, energy flow, infrastructure requirements, and emissions.</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3</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6708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country teams can create their own version of </a:t>
            </a:r>
            <a:r>
              <a:rPr lang="en-GB" dirty="0" err="1"/>
              <a:t>PathCalc</a:t>
            </a:r>
            <a:r>
              <a:rPr lang="en-GB" dirty="0"/>
              <a:t> using the workflow developed. All that is required is a functioning OSeMOSYS model and assumptions for the four levels of each lever.</a:t>
            </a:r>
          </a:p>
          <a:p>
            <a:endParaRPr lang="en-GB" dirty="0"/>
          </a:p>
          <a:p>
            <a:r>
              <a:rPr lang="en-GB" dirty="0"/>
              <a:t>The levers to be included as well as the charts to be visualised can be customised.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7194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 key limitation of tools like the 2050 Calculator is that they allow users to explore only one scenario at a time.</a:t>
            </a:r>
          </a:p>
          <a:p>
            <a:r>
              <a:rPr lang="en-GB" dirty="0"/>
              <a:t>This makes it difficult to compare multiple futures systematically. Users must mentally track trade-offs rather than seeing patterns emerge across a broad set of scenarios.</a:t>
            </a:r>
          </a:p>
          <a:p>
            <a:r>
              <a:rPr lang="en-GB" dirty="0"/>
              <a:t>The use of the robust decision making approach, which is covered in the next lecture, addresses these limitations</a:t>
            </a:r>
          </a:p>
          <a:p>
            <a:r>
              <a:rPr lang="en-GB" dirty="0"/>
              <a:t>Nevertheless, because approaches like robust decision making are more complex, simpler approaches like in </a:t>
            </a:r>
            <a:r>
              <a:rPr lang="en-GB" dirty="0" err="1"/>
              <a:t>PathCalc</a:t>
            </a:r>
            <a:r>
              <a:rPr lang="en-GB" dirty="0"/>
              <a:t> can still play an important role. This is especially true in broad or early-stage discussions, where stakeholders need an accessible way to explore key assumptions and trade-offs</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22</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6043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summary, this lecture covered how considering multiple futures is a core aspect of modelling.</a:t>
            </a:r>
          </a:p>
          <a:p>
            <a:r>
              <a:rPr lang="en-GB" dirty="0"/>
              <a:t>Traditional modelling projects typically produce a small number of scenarios which are analysed in reports.</a:t>
            </a:r>
          </a:p>
          <a:p>
            <a:r>
              <a:rPr lang="en-GB" dirty="0"/>
              <a:t>In contrast, accessible, open, and interactive visualisation tools like </a:t>
            </a:r>
            <a:r>
              <a:rPr lang="en-GB" dirty="0" err="1"/>
              <a:t>PathCalc</a:t>
            </a:r>
            <a:r>
              <a:rPr lang="en-GB" dirty="0"/>
              <a:t> allow users to explore a wide range of possible futures.</a:t>
            </a:r>
          </a:p>
          <a:p>
            <a:r>
              <a:rPr lang="en-GB" dirty="0"/>
              <a:t>The potential benefits of these tools include promoting better understanding of the system and trade-offs in planning, as well as facilitating interministerial coordination.</a:t>
            </a:r>
          </a:p>
          <a:p>
            <a:r>
              <a:rPr lang="en-GB" dirty="0"/>
              <a:t>More complex scenario analysis approaches can address the limitations of tools </a:t>
            </a:r>
            <a:r>
              <a:rPr lang="en-GB" dirty="0" err="1"/>
              <a:t>PathCalc</a:t>
            </a:r>
            <a:r>
              <a:rPr lang="en-GB" dirty="0"/>
              <a:t>, but </a:t>
            </a:r>
            <a:r>
              <a:rPr lang="en-GB" dirty="0" err="1"/>
              <a:t>PathCalc’s</a:t>
            </a:r>
            <a:r>
              <a:rPr lang="en-GB" dirty="0"/>
              <a:t> simplicity and accessibility means it can still play an important role in decision support.</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23</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18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examples of the use of scenarios in modelling include, for instance, the </a:t>
            </a:r>
            <a:r>
              <a:rPr lang="en-GB" b="1" dirty="0"/>
              <a:t>International Transport Forum’s Transport Outlook 2023. </a:t>
            </a:r>
            <a:r>
              <a:rPr lang="en-GB" dirty="0"/>
              <a:t>The analysis explores two contrasting transport futures for the next 30 years using the ITF’s in-house transport models. The </a:t>
            </a:r>
            <a:r>
              <a:rPr lang="en-GB" b="1" dirty="0"/>
              <a:t>Current Ambition</a:t>
            </a:r>
            <a:r>
              <a:rPr lang="en-GB" dirty="0"/>
              <a:t> scenario reflects a continuation of existing decarbonisation policies, assessing their impact on transport demand, CO₂ emissions, and other factors. The </a:t>
            </a:r>
            <a:r>
              <a:rPr lang="en-GB" b="1" dirty="0"/>
              <a:t>High Ambition</a:t>
            </a:r>
            <a:r>
              <a:rPr lang="en-GB" dirty="0"/>
              <a:t> scenario examines the effects of more aggressive decarbonization policies.</a:t>
            </a:r>
          </a:p>
          <a:p>
            <a:endParaRPr lang="en-GB" b="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The International Energy Agency’s </a:t>
            </a:r>
            <a:r>
              <a:rPr lang="en-GB" b="0" dirty="0">
                <a:hlinkClick r:id="rId3"/>
              </a:rPr>
              <a:t>Global Energy and Climate Model scenarios</a:t>
            </a:r>
            <a:r>
              <a:rPr lang="en-GB" b="0" dirty="0"/>
              <a:t> explores three scenarios for the future. The Stated Policies Scenario reflects current policies, highlighting the implementation gap in decarbonization. The Announced Pledges Scenario assumes full policy commitments, exposing the ambition gap to 1.5°C. The Net Zero Emissions by 2050 Scenario (NZE) outlines the necessary actions and timelines to achieve global net zero CO₂ emissions.</a:t>
            </a:r>
          </a:p>
          <a:p>
            <a:endParaRPr lang="en-GB" sz="1200" dirty="0"/>
          </a:p>
          <a:p>
            <a:r>
              <a:rPr lang="en-GB" sz="1200" dirty="0"/>
              <a:t>In these examples, each scenario reflects a different set of future policies. As is the case here, each modelling project typically includes a one reference scenario that reflects a future where no additional policies are implemented.</a:t>
            </a:r>
          </a:p>
          <a:p>
            <a:endParaRPr lang="en-GB"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4</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621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disseminating modelling results and analysis, it is traditional and convenient to present a small number of scenarios (e.g., 2-6), as seen in the examples in the previous slides. There is a limit to how many charts and results can be included in a report. Furthermore, scenarios are often developed with input from stakeholders and experts, which help to ensure assumptions reflect stakeholder and expert views. With the accompanying written analysis, this format allows analysts to communicate key insights from the modelling.</a:t>
            </a:r>
          </a:p>
          <a:p>
            <a:endParaRPr lang="en-GB" dirty="0"/>
          </a:p>
          <a:p>
            <a:r>
              <a:rPr lang="en-GB" dirty="0"/>
              <a:t>While useful, this format has some limitations. By presenting a small number of futures, a large number of alternative futures representing different stakeholder views can be missed. Only stakeholders who have been in contact with the modelling team can provide input. Furthermore, static results are limited in their ability for readers to understand trade-offs in the system. Finally, scenarios may be perceived as more final, rather than subject to negotiation and continuous adjustment.</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5</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266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More recently, interactive tools have allowed users to explore a wide range of scenarios. </a:t>
            </a:r>
            <a:r>
              <a:rPr lang="en-GB" sz="1200" dirty="0"/>
              <a:t>These tools can complement static modelling reports by addressing their limitations.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aseline="30000" dirty="0"/>
          </a:p>
          <a:p>
            <a:pPr marL="0" indent="0">
              <a:buNone/>
            </a:pPr>
            <a:r>
              <a:rPr lang="en-GB" sz="1200" dirty="0"/>
              <a:t>Examples of open-source, transparent visualisation tools include the </a:t>
            </a:r>
            <a:r>
              <a:rPr lang="en-GB" sz="1200" dirty="0">
                <a:hlinkClick r:id="rId3"/>
              </a:rPr>
              <a:t>2050 Calculator</a:t>
            </a:r>
            <a:r>
              <a:rPr lang="en-GB" sz="1200" dirty="0"/>
              <a:t> and </a:t>
            </a:r>
            <a:r>
              <a:rPr lang="en-GB" sz="1200" dirty="0">
                <a:hlinkClick r:id="rId4"/>
              </a:rPr>
              <a:t>The Global Electrical Platform</a:t>
            </a:r>
            <a:r>
              <a:rPr lang="en-GB" sz="1200" dirty="0"/>
              <a:t>. </a:t>
            </a:r>
            <a:r>
              <a:rPr lang="en-GB" dirty="0"/>
              <a:t>These tools allow users to </a:t>
            </a:r>
            <a:r>
              <a:rPr lang="en-GB" b="1" dirty="0"/>
              <a:t>explore energy pathways, test policy impacts, and visualize trade-offs</a:t>
            </a:r>
            <a:r>
              <a:rPr lang="en-GB" dirty="0"/>
              <a:t> in a transparent and interactive way, helping stakeholders make informed decisions based on accessible, data-driven insights. </a:t>
            </a:r>
            <a:r>
              <a:rPr lang="en-GB" sz="1200" dirty="0"/>
              <a:t>Dozens of countries’ energy and electricity systems can be explored using these tools.</a:t>
            </a:r>
          </a:p>
          <a:p>
            <a:pPr marL="0" indent="0">
              <a:buNone/>
            </a:pPr>
            <a:endParaRPr lang="en-GB"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An interactive tool, Pathways Calculator, has also been developed for OSeMOSYS (</a:t>
            </a:r>
            <a:r>
              <a:rPr lang="en-GB" sz="1200" dirty="0" err="1"/>
              <a:t>PathCalc</a:t>
            </a:r>
            <a:r>
              <a:rPr lang="en-GB" sz="1200" dirty="0"/>
              <a:t>, for short). It is based on the 2050 Calculator concept.</a:t>
            </a:r>
          </a:p>
          <a:p>
            <a:pPr marL="0" indent="0">
              <a:buNone/>
            </a:pPr>
            <a:endParaRPr lang="en-GB" sz="1200" baseline="30000" dirty="0"/>
          </a:p>
          <a:p>
            <a:r>
              <a:rPr lang="en-GB" sz="1200" dirty="0"/>
              <a:t>To use the webtool, users adjust levers to change model input assumptions, and results are updated and visualised in real time.</a:t>
            </a:r>
          </a:p>
          <a:p>
            <a:r>
              <a:rPr lang="en-GB" sz="1200" dirty="0"/>
              <a:t>Levers can represent intervention points or uncertainties which affect the system modelled.</a:t>
            </a:r>
          </a:p>
          <a:p>
            <a:r>
              <a:rPr lang="en-GB" sz="1200" dirty="0"/>
              <a:t>Each lever has four levels to choose from, which collectively cover the range of possible values for the lever. </a:t>
            </a:r>
          </a:p>
          <a:p>
            <a:r>
              <a:rPr lang="en-GB" sz="1200" dirty="0"/>
              <a:t>A scenario is defined by its combination of lever levels.</a:t>
            </a:r>
          </a:p>
          <a:p>
            <a:pPr marL="0" indent="0">
              <a:buNone/>
            </a:pPr>
            <a:endParaRPr lang="en-GB"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aseline="300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aseline="300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aseline="30000" dirty="0"/>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6</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537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Levers which can be represented in OSeMOSYS and which affect the transport sector include:</a:t>
            </a:r>
          </a:p>
          <a:p>
            <a:pPr lvl="1"/>
            <a:r>
              <a:rPr lang="en-GB" dirty="0"/>
              <a:t>Intervention points that fall under the avoid, shift, improve framework for transport</a:t>
            </a:r>
          </a:p>
          <a:p>
            <a:pPr lvl="1"/>
            <a:r>
              <a:rPr lang="en-GB" dirty="0"/>
              <a:t>Intervention points in other sectors which affect the transport sector indirectly</a:t>
            </a:r>
          </a:p>
          <a:p>
            <a:pPr lvl="1"/>
            <a:r>
              <a:rPr lang="en-GB" dirty="0"/>
              <a:t>Uncertainties</a:t>
            </a:r>
          </a:p>
          <a:p>
            <a:pPr marL="0" indent="0">
              <a:buNone/>
            </a:pPr>
            <a:r>
              <a:rPr lang="en-GB" dirty="0"/>
              <a:t>These are unpacked in the next slide</a:t>
            </a:r>
            <a:endParaRPr lang="en-GB" sz="2400" dirty="0"/>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7</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7250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Avoid levers affect total freight and passenger demand. </a:t>
            </a:r>
            <a:r>
              <a:rPr lang="en-GB" b="0" i="0" dirty="0">
                <a:solidFill>
                  <a:srgbClr val="000000"/>
                </a:solidFill>
                <a:effectLst/>
                <a:latin typeface="WordVisi_MSFontService"/>
              </a:rPr>
              <a:t>These demands are in terms of passenger-km and tonne-km, respectively. </a:t>
            </a:r>
            <a:r>
              <a:rPr lang="en-GB" b="0" i="0" dirty="0">
                <a:solidFill>
                  <a:srgbClr val="000000"/>
                </a:solidFill>
                <a:effectLst/>
                <a:latin typeface="Arial" panose="020B0604020202020204" pitchFamily="34" charset="0"/>
              </a:rPr>
              <a:t>Passenger demand growth reduction can be the result of a variety of changes to people's transport environment. One potential driver is urban planning and land use policies which reduce the distance between home, work, and amenities, decreasing the need for long commutes.</a:t>
            </a:r>
          </a:p>
          <a:p>
            <a:endParaRPr lang="en-GB" b="0" i="0" dirty="0">
              <a:solidFill>
                <a:srgbClr val="000000"/>
              </a:solidFill>
              <a:effectLst/>
              <a:latin typeface="Arial" panose="020B0604020202020204" pitchFamily="34" charset="0"/>
            </a:endParaRPr>
          </a:p>
          <a:p>
            <a:r>
              <a:rPr lang="en-GB" sz="1800" b="0" i="0" dirty="0">
                <a:solidFill>
                  <a:srgbClr val="000000"/>
                </a:solidFill>
                <a:effectLst/>
                <a:latin typeface="Arial" panose="020B0604020202020204" pitchFamily="34" charset="0"/>
              </a:rPr>
              <a:t>Shift levers affect assumptions about: </a:t>
            </a:r>
          </a:p>
          <a:p>
            <a:r>
              <a:rPr lang="en-GB" sz="1800" b="0" i="0" dirty="0">
                <a:solidFill>
                  <a:srgbClr val="000000"/>
                </a:solidFill>
                <a:effectLst/>
                <a:latin typeface="Arial" panose="020B0604020202020204" pitchFamily="34" charset="0"/>
              </a:rPr>
              <a:t>	</a:t>
            </a:r>
            <a:r>
              <a:rPr lang="en-GB" sz="1800" dirty="0"/>
              <a:t>The </a:t>
            </a:r>
            <a:r>
              <a:rPr lang="en-GB" sz="1800" b="0" dirty="0"/>
              <a:t>modal profiles of passenger and freight transport</a:t>
            </a:r>
          </a:p>
          <a:p>
            <a:r>
              <a:rPr lang="en-GB" sz="1800" b="0" dirty="0"/>
              <a:t>	Vehicle utilisation rates in km per vehicle per year. </a:t>
            </a:r>
            <a:r>
              <a:rPr lang="en-GB" sz="2800" b="0" i="0" dirty="0">
                <a:solidFill>
                  <a:srgbClr val="000000"/>
                </a:solidFill>
                <a:effectLst/>
                <a:latin typeface="WordVisi_MSFontService"/>
              </a:rPr>
              <a:t>For constant transport demand, higher vehicle occupancy leads to lower energy demand.</a:t>
            </a:r>
            <a:endParaRPr lang="en-GB" sz="1800" b="0" dirty="0"/>
          </a:p>
          <a:p>
            <a:r>
              <a:rPr lang="en-GB" sz="1800" b="0" dirty="0"/>
              <a:t>	Vehicle occupancies in tonne/vehicle or persons/vehicle. </a:t>
            </a:r>
            <a:r>
              <a:rPr lang="en-GB" sz="2800" b="0" i="0" dirty="0">
                <a:solidFill>
                  <a:srgbClr val="000000"/>
                </a:solidFill>
                <a:effectLst/>
                <a:latin typeface="Arial" panose="020B0604020202020204" pitchFamily="34" charset="0"/>
              </a:rPr>
              <a:t>For constant transport demand, higher vehicle utilisation rate reduces the fleet size required.</a:t>
            </a:r>
            <a:endParaRPr lang="en-GB" sz="1800" b="0" dirty="0"/>
          </a:p>
          <a:p>
            <a:endParaRPr lang="en-GB" sz="1800" b="0" dirty="0"/>
          </a:p>
          <a:p>
            <a:pPr marL="285750" indent="-285750">
              <a:buFont typeface="Arial" panose="020B0604020202020204" pitchFamily="34" charset="0"/>
              <a:buChar char="•"/>
            </a:pPr>
            <a:r>
              <a:rPr lang="en-GB" sz="1800" b="0" dirty="0"/>
              <a:t>Improve levers affect assumptions about the vehicle fuel economy and vehicle technology mix. Vehicle technology mix is changed through a transport decarbonisation constraint, which forces the model to reduce point-of-use emissions within transport. The model then chooses a least-cost basis which clean transport technologies to use.</a:t>
            </a:r>
            <a:br>
              <a:rPr lang="en-GB" sz="1800" b="0" i="0" dirty="0">
                <a:solidFill>
                  <a:srgbClr val="000000"/>
                </a:solidFill>
                <a:effectLst/>
                <a:latin typeface="WordVisiCarriageReturn_MSFontService"/>
              </a:rPr>
            </a:b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8</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182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Levers from power and other sectors include the decarbonisation of the power sector, which is implemented through a decarbonisation constraint, allowing the model to choose least cost clean technology mix. Another lever is fuel blending and biofuels, which affect the share of biofuels in vehicle fuels.</a:t>
            </a:r>
          </a:p>
          <a:p>
            <a:endParaRPr lang="en-GB" dirty="0"/>
          </a:p>
          <a:p>
            <a:r>
              <a:rPr lang="en-GB" sz="1200" dirty="0"/>
              <a:t>Note that for practical modelling reasons, levers are often grouped in the webtool. For example, the user may be able to adjust an ‘Avoid’ lever which adjusts both freight and passenger demand together, but freight and passenger demands cannot be adjusted separately. </a:t>
            </a:r>
          </a:p>
          <a:p>
            <a:endParaRPr lang="en-GB" sz="1200" dirty="0"/>
          </a:p>
          <a:p>
            <a:r>
              <a:rPr lang="en-GB" sz="1200" dirty="0" err="1"/>
              <a:t>Furthremore</a:t>
            </a:r>
            <a:r>
              <a:rPr lang="en-GB" sz="1200" dirty="0"/>
              <a:t>, levers have been described here as either intervention points or uncertainties, but often, the distinction is not so clear-cut. Levers have varying degrees of influenceability. For instance, while some policies may affect transport demand, demand is also highly uncertain and dependent on factors which are difficult to influence.</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9</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5435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When levers are influenceable parts of the system rather than uncertainties, each lever level corresponds to a degree of effort required to achieve it.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r>
              <a:rPr lang="en-GB" b="0" dirty="0"/>
              <a:t>Level 1 assumes no effort, while Level 4 represents the maximum technically feasible outcome. Levels 2 and 3 show increasing ambition, balancing feasibility with impact.</a:t>
            </a:r>
          </a:p>
          <a:p>
            <a:r>
              <a:rPr lang="en-GB" b="0" dirty="0"/>
              <a:t>Effort is constrained by geographic, behavioural, and engineering factors, influencing what is realistically achievable. Engaging experts from government, industry, and academia ensures credible level definitions. The approach allows users to explore trade-offs while ensuring the tool spans a wide range of opinions.</a:t>
            </a:r>
          </a:p>
          <a:p>
            <a:endParaRPr lang="en-GB" b="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When levers are uncertainties, Levels 1 and 4 correspond to the uncertain value’s most extreme plausible values, and Levels 2 and 3 are intermediate values.</a:t>
            </a:r>
          </a:p>
          <a:p>
            <a:endParaRPr lang="en-GB" b="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10</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890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a:pPr/>
              <a:t>‹#›</a:t>
            </a:fld>
            <a:endParaRPr lang="sv-SE"/>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825625"/>
            <a:ext cx="5181600" cy="4351338"/>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9141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a:pPr/>
              <a:t>‹#›</a:t>
            </a:fld>
            <a:endParaRPr lang="sv-SE"/>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060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65EA376-651F-B818-AF38-9F429FDC5AFB}"/>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hasCustomPrompt="1"/>
          </p:nvPr>
        </p:nvSpPr>
        <p:spPr>
          <a:xfrm>
            <a:off x="0" y="1"/>
            <a:ext cx="8894617" cy="403761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lang="en-ZA" dirty="0"/>
          </a:p>
        </p:txBody>
      </p:sp>
      <p:sp>
        <p:nvSpPr>
          <p:cNvPr id="2" name="Rectangle 1">
            <a:extLst>
              <a:ext uri="{FF2B5EF4-FFF2-40B4-BE49-F238E27FC236}">
                <a16:creationId xmlns:a16="http://schemas.microsoft.com/office/drawing/2014/main" id="{BF8CC5E2-ACC9-BB54-E15D-C4D3833AFF4C}"/>
              </a:ext>
            </a:extLst>
          </p:cNvPr>
          <p:cNvSpPr/>
          <p:nvPr userDrawn="1"/>
        </p:nvSpPr>
        <p:spPr>
          <a:xfrm>
            <a:off x="2285999" y="4370120"/>
            <a:ext cx="4322618" cy="182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87252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2979507" y="739739"/>
            <a:ext cx="5368965" cy="173633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2979507" y="2476073"/>
            <a:ext cx="5368965" cy="10479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135639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A9DAF5B-B75F-1471-640C-2C020A32910B}"/>
              </a:ext>
            </a:extLst>
          </p:cNvPr>
          <p:cNvGraphicFramePr>
            <a:graphicFrameLocks noChangeAspect="1"/>
          </p:cNvGraphicFramePr>
          <p:nvPr userDrawn="1">
            <p:custDataLst>
              <p:tags r:id="rId5"/>
            </p:custDataLst>
            <p:extLst>
              <p:ext uri="{D42A27DB-BD31-4B8C-83A1-F6EECF244321}">
                <p14:modId xmlns:p14="http://schemas.microsoft.com/office/powerpoint/2010/main" val="42834227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6" name="think-cell data - do not delete" hidden="1">
                        <a:extLst>
                          <a:ext uri="{FF2B5EF4-FFF2-40B4-BE49-F238E27FC236}">
                            <a16:creationId xmlns:a16="http://schemas.microsoft.com/office/drawing/2014/main" id="{5A9DAF5B-B75F-1471-640C-2C020A32910B}"/>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8"/>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a:pPr/>
              <a:t>‹#›</a:t>
            </a:fld>
            <a:endParaRPr lang="sv-SE"/>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1134000"/>
          </a:xfrm>
          <a:prstGeom prst="rect">
            <a:avLst/>
          </a:prstGeom>
        </p:spPr>
        <p:txBody>
          <a:bodyPr vert="horz" lIns="91440" tIns="45720" rIns="91440" bIns="45720" rtlCol="0" anchor="b">
            <a:normAutofit/>
          </a:bodyPr>
          <a:lstStyle/>
          <a:p>
            <a:r>
              <a:rPr lang="en-GB"/>
              <a:t>Click to edit Master title style</a:t>
            </a:r>
            <a:endParaRPr lang="en-US"/>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A3625F-660E-6B5E-350E-CA1FD8549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D0B106-7870-037D-24E4-C3E57FFD2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4E56B38-DE8A-A5F6-3DD0-56A735FAE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D3FFC7-62ED-4176-B41D-E7776B6B7BB4}" type="datetimeFigureOut">
              <a:rPr lang="en-GB"/>
              <a:t>31/03/2025</a:t>
            </a:fld>
            <a:endParaRPr lang="en-GB"/>
          </a:p>
        </p:txBody>
      </p:sp>
      <p:sp>
        <p:nvSpPr>
          <p:cNvPr id="5" name="Footer Placeholder 4">
            <a:extLst>
              <a:ext uri="{FF2B5EF4-FFF2-40B4-BE49-F238E27FC236}">
                <a16:creationId xmlns:a16="http://schemas.microsoft.com/office/drawing/2014/main" id="{586D999B-0A04-C416-B78C-46ECC6F3E6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D29909A-3E3E-5F81-7A4B-9EC88BFA66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0E854-C9EB-4766-9A46-7A76CBE86B67}" type="slidenum">
              <a:rPr lang="en-GB"/>
              <a:t>‹#›</a:t>
            </a:fld>
            <a:endParaRPr lang="en-GB"/>
          </a:p>
        </p:txBody>
      </p:sp>
    </p:spTree>
    <p:extLst>
      <p:ext uri="{BB962C8B-B14F-4D97-AF65-F5344CB8AC3E}">
        <p14:creationId xmlns:p14="http://schemas.microsoft.com/office/powerpoint/2010/main" val="3559416802"/>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tf-oecd.org/itf-transport-outlook-20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iea.org/reports/global-energy-and-climate-model/understanding-gec-model-scenario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mperial.ac.uk/2050-calculato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electrifynow.energydata.info/abou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09B39-5BAA-CC9D-6E86-6AD70BC49B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93089C5-856C-D4FA-29BE-F5F1D2CFA937}"/>
              </a:ext>
            </a:extLst>
          </p:cNvPr>
          <p:cNvPicPr>
            <a:picLocks noChangeAspect="1"/>
          </p:cNvPicPr>
          <p:nvPr/>
        </p:nvPicPr>
        <p:blipFill>
          <a:blip r:embed="rId2"/>
          <a:srcRect/>
          <a:stretch/>
        </p:blipFill>
        <p:spPr>
          <a:xfrm>
            <a:off x="2357612" y="4367478"/>
            <a:ext cx="4175390" cy="1837316"/>
          </a:xfrm>
          <a:prstGeom prst="rect">
            <a:avLst/>
          </a:prstGeom>
        </p:spPr>
      </p:pic>
      <p:sp>
        <p:nvSpPr>
          <p:cNvPr id="6" name="Title 1">
            <a:extLst>
              <a:ext uri="{FF2B5EF4-FFF2-40B4-BE49-F238E27FC236}">
                <a16:creationId xmlns:a16="http://schemas.microsoft.com/office/drawing/2014/main" id="{4934BA7D-6AE4-9227-BAE2-F74CBF5F6840}"/>
              </a:ext>
            </a:extLst>
          </p:cNvPr>
          <p:cNvSpPr>
            <a:spLocks noGrp="1"/>
          </p:cNvSpPr>
          <p:nvPr>
            <p:ph type="ctrTitle"/>
          </p:nvPr>
        </p:nvSpPr>
        <p:spPr>
          <a:xfrm>
            <a:off x="0" y="952500"/>
            <a:ext cx="9286735" cy="2071467"/>
          </a:xfrm>
        </p:spPr>
        <p:txBody>
          <a:bodyPr vert="horz" anchor="ctr">
            <a:normAutofit/>
          </a:bodyPr>
          <a:lstStyle/>
          <a:p>
            <a:pPr algn="l"/>
            <a:r>
              <a:rPr lang="en-US" sz="1600" dirty="0">
                <a:latin typeface="+mj-lt"/>
              </a:rPr>
              <a:t>Transport decarbonization and data-to-deal</a:t>
            </a:r>
            <a:br>
              <a:rPr lang="en-US" sz="4400" dirty="0">
                <a:latin typeface="+mj-lt"/>
              </a:rPr>
            </a:br>
            <a:r>
              <a:rPr lang="en-US" sz="4400" dirty="0">
                <a:latin typeface="+mj-lt"/>
              </a:rPr>
              <a:t>LECTURE 7: LEVERS AND VISUALISATION</a:t>
            </a:r>
            <a:endParaRPr lang="en-US" sz="1400" dirty="0">
              <a:latin typeface="+mj-lt"/>
            </a:endParaRPr>
          </a:p>
        </p:txBody>
      </p:sp>
    </p:spTree>
    <p:extLst>
      <p:ext uri="{BB962C8B-B14F-4D97-AF65-F5344CB8AC3E}">
        <p14:creationId xmlns:p14="http://schemas.microsoft.com/office/powerpoint/2010/main" val="96131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79C522-5B1A-EDF0-632B-7730D4D81509}"/>
              </a:ext>
            </a:extLst>
          </p:cNvPr>
          <p:cNvSpPr>
            <a:spLocks noGrp="1"/>
          </p:cNvSpPr>
          <p:nvPr>
            <p:ph type="title"/>
          </p:nvPr>
        </p:nvSpPr>
        <p:spPr/>
        <p:txBody>
          <a:bodyPr/>
          <a:lstStyle/>
          <a:p>
            <a:r>
              <a:rPr lang="en-GB" dirty="0"/>
              <a:t>Ambition levels’ meanings</a:t>
            </a:r>
          </a:p>
        </p:txBody>
      </p:sp>
      <p:graphicFrame>
        <p:nvGraphicFramePr>
          <p:cNvPr id="4" name="Table 3">
            <a:extLst>
              <a:ext uri="{FF2B5EF4-FFF2-40B4-BE49-F238E27FC236}">
                <a16:creationId xmlns:a16="http://schemas.microsoft.com/office/drawing/2014/main" id="{91A7AD80-3E35-1FBF-95B2-A1445ECC1AC7}"/>
              </a:ext>
            </a:extLst>
          </p:cNvPr>
          <p:cNvGraphicFramePr>
            <a:graphicFrameLocks noGrp="1"/>
          </p:cNvGraphicFramePr>
          <p:nvPr>
            <p:extLst>
              <p:ext uri="{D42A27DB-BD31-4B8C-83A1-F6EECF244321}">
                <p14:modId xmlns:p14="http://schemas.microsoft.com/office/powerpoint/2010/main" val="3961929570"/>
              </p:ext>
            </p:extLst>
          </p:nvPr>
        </p:nvGraphicFramePr>
        <p:xfrm>
          <a:off x="838199" y="2633125"/>
          <a:ext cx="9945030" cy="3073203"/>
        </p:xfrm>
        <a:graphic>
          <a:graphicData uri="http://schemas.openxmlformats.org/drawingml/2006/table">
            <a:tbl>
              <a:tblPr bandRow="1">
                <a:tableStyleId>{2D5ABB26-0587-4C30-8999-92F81FD0307C}</a:tableStyleId>
              </a:tblPr>
              <a:tblGrid>
                <a:gridCol w="1796438">
                  <a:extLst>
                    <a:ext uri="{9D8B030D-6E8A-4147-A177-3AD203B41FA5}">
                      <a16:colId xmlns:a16="http://schemas.microsoft.com/office/drawing/2014/main" val="3710337938"/>
                    </a:ext>
                  </a:extLst>
                </a:gridCol>
                <a:gridCol w="8148592">
                  <a:extLst>
                    <a:ext uri="{9D8B030D-6E8A-4147-A177-3AD203B41FA5}">
                      <a16:colId xmlns:a16="http://schemas.microsoft.com/office/drawing/2014/main" val="2237010908"/>
                    </a:ext>
                  </a:extLst>
                </a:gridCol>
              </a:tblGrid>
              <a:tr h="719601">
                <a:tc>
                  <a:txBody>
                    <a:bodyPr/>
                    <a:lstStyle/>
                    <a:p>
                      <a:r>
                        <a:rPr lang="en-GB" sz="2800" b="1" dirty="0">
                          <a:solidFill>
                            <a:schemeClr val="accent1">
                              <a:lumMod val="60000"/>
                              <a:lumOff val="40000"/>
                            </a:schemeClr>
                          </a:solidFill>
                        </a:rPr>
                        <a:t>Level 1</a:t>
                      </a:r>
                    </a:p>
                  </a:txBody>
                  <a:tcPr/>
                </a:tc>
                <a:tc>
                  <a:txBody>
                    <a:bodyPr/>
                    <a:lstStyle/>
                    <a:p>
                      <a:pPr marL="0" indent="0">
                        <a:buFont typeface="Arial" panose="020B0604020202020204" pitchFamily="34" charset="0"/>
                        <a:buNone/>
                      </a:pPr>
                      <a:r>
                        <a:rPr lang="en-GB" sz="2000" dirty="0"/>
                        <a:t>No effort</a:t>
                      </a:r>
                    </a:p>
                  </a:txBody>
                  <a:tcPr/>
                </a:tc>
                <a:extLst>
                  <a:ext uri="{0D108BD9-81ED-4DB2-BD59-A6C34878D82A}">
                    <a16:rowId xmlns:a16="http://schemas.microsoft.com/office/drawing/2014/main" val="1049343743"/>
                  </a:ext>
                </a:extLst>
              </a:tr>
              <a:tr h="719601">
                <a:tc>
                  <a:txBody>
                    <a:bodyPr/>
                    <a:lstStyle/>
                    <a:p>
                      <a:r>
                        <a:rPr lang="en-GB" sz="2800" b="1" dirty="0">
                          <a:solidFill>
                            <a:schemeClr val="accent1">
                              <a:lumMod val="60000"/>
                              <a:lumOff val="40000"/>
                            </a:schemeClr>
                          </a:solidFill>
                        </a:rPr>
                        <a:t>Level 2</a:t>
                      </a:r>
                    </a:p>
                  </a:txBody>
                  <a:tcPr/>
                </a:tc>
                <a:tc>
                  <a:txBody>
                    <a:bodyPr/>
                    <a:lstStyle/>
                    <a:p>
                      <a:r>
                        <a:rPr lang="en-GB" sz="2000" dirty="0"/>
                        <a:t>Requires moderate effort</a:t>
                      </a:r>
                    </a:p>
                  </a:txBody>
                  <a:tcPr/>
                </a:tc>
                <a:extLst>
                  <a:ext uri="{0D108BD9-81ED-4DB2-BD59-A6C34878D82A}">
                    <a16:rowId xmlns:a16="http://schemas.microsoft.com/office/drawing/2014/main" val="1604879978"/>
                  </a:ext>
                </a:extLst>
              </a:tr>
              <a:tr h="719601">
                <a:tc>
                  <a:txBody>
                    <a:bodyPr/>
                    <a:lstStyle/>
                    <a:p>
                      <a:r>
                        <a:rPr lang="en-GB" sz="2800" b="1" dirty="0">
                          <a:solidFill>
                            <a:schemeClr val="accent1">
                              <a:lumMod val="60000"/>
                              <a:lumOff val="40000"/>
                            </a:schemeClr>
                          </a:solidFill>
                        </a:rPr>
                        <a:t>Level 3</a:t>
                      </a:r>
                    </a:p>
                  </a:txBody>
                  <a:tcPr/>
                </a:tc>
                <a:tc>
                  <a:txBody>
                    <a:bodyPr/>
                    <a:lstStyle/>
                    <a:p>
                      <a:r>
                        <a:rPr lang="en-GB" sz="2000" dirty="0"/>
                        <a:t>Requires significant effort but is still achievable </a:t>
                      </a:r>
                    </a:p>
                  </a:txBody>
                  <a:tcPr/>
                </a:tc>
                <a:extLst>
                  <a:ext uri="{0D108BD9-81ED-4DB2-BD59-A6C34878D82A}">
                    <a16:rowId xmlns:a16="http://schemas.microsoft.com/office/drawing/2014/main" val="2373622290"/>
                  </a:ext>
                </a:extLst>
              </a:tr>
              <a:tr h="805984">
                <a:tc>
                  <a:txBody>
                    <a:bodyPr/>
                    <a:lstStyle/>
                    <a:p>
                      <a:r>
                        <a:rPr lang="en-GB" sz="2800" b="1" dirty="0">
                          <a:solidFill>
                            <a:schemeClr val="accent1">
                              <a:lumMod val="60000"/>
                              <a:lumOff val="40000"/>
                            </a:schemeClr>
                          </a:solidFill>
                        </a:rPr>
                        <a:t>Level 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t>Maximal possible value due to physical, engineering, or behavioural constraints</a:t>
                      </a:r>
                    </a:p>
                    <a:p>
                      <a:endParaRPr lang="en-GB" dirty="0"/>
                    </a:p>
                  </a:txBody>
                  <a:tcPr/>
                </a:tc>
                <a:extLst>
                  <a:ext uri="{0D108BD9-81ED-4DB2-BD59-A6C34878D82A}">
                    <a16:rowId xmlns:a16="http://schemas.microsoft.com/office/drawing/2014/main" val="2728807368"/>
                  </a:ext>
                </a:extLst>
              </a:tr>
            </a:tbl>
          </a:graphicData>
        </a:graphic>
      </p:graphicFrame>
      <p:sp>
        <p:nvSpPr>
          <p:cNvPr id="5" name="TextBox 4">
            <a:extLst>
              <a:ext uri="{FF2B5EF4-FFF2-40B4-BE49-F238E27FC236}">
                <a16:creationId xmlns:a16="http://schemas.microsoft.com/office/drawing/2014/main" id="{D1AABFA4-F424-0F42-AAF3-862A614A3789}"/>
              </a:ext>
            </a:extLst>
          </p:cNvPr>
          <p:cNvSpPr txBox="1"/>
          <p:nvPr/>
        </p:nvSpPr>
        <p:spPr>
          <a:xfrm>
            <a:off x="838199" y="1499125"/>
            <a:ext cx="9733157" cy="707886"/>
          </a:xfrm>
          <a:prstGeom prst="rect">
            <a:avLst/>
          </a:prstGeom>
          <a:noFill/>
        </p:spPr>
        <p:txBody>
          <a:bodyPr wrap="square" rtlCol="0">
            <a:spAutoFit/>
          </a:bodyPr>
          <a:lstStyle/>
          <a:p>
            <a:r>
              <a:rPr lang="en-GB" sz="2000" dirty="0"/>
              <a:t>When levers are influenceable parts of the system rather than uncertainties, each lever level corresponds to a degree of effort required to achieve it:</a:t>
            </a:r>
          </a:p>
        </p:txBody>
      </p:sp>
    </p:spTree>
    <p:extLst>
      <p:ext uri="{BB962C8B-B14F-4D97-AF65-F5344CB8AC3E}">
        <p14:creationId xmlns:p14="http://schemas.microsoft.com/office/powerpoint/2010/main" val="144423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701AF-3EAC-186C-06C2-3DA4D2DE10DA}"/>
              </a:ext>
            </a:extLst>
          </p:cNvPr>
          <p:cNvSpPr>
            <a:spLocks noGrp="1"/>
          </p:cNvSpPr>
          <p:nvPr>
            <p:ph type="title"/>
          </p:nvPr>
        </p:nvSpPr>
        <p:spPr/>
        <p:txBody>
          <a:bodyPr/>
          <a:lstStyle/>
          <a:p>
            <a:r>
              <a:rPr lang="en-GB" dirty="0"/>
              <a:t>Lever implementation in OSeMOSYS</a:t>
            </a:r>
          </a:p>
        </p:txBody>
      </p:sp>
      <p:pic>
        <p:nvPicPr>
          <p:cNvPr id="2050" name="Picture 2">
            <a:extLst>
              <a:ext uri="{FF2B5EF4-FFF2-40B4-BE49-F238E27FC236}">
                <a16:creationId xmlns:a16="http://schemas.microsoft.com/office/drawing/2014/main" id="{2110DE0B-6FB1-A276-2A3E-FD9CB0162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251" y="1936923"/>
            <a:ext cx="5664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2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86529-BC8E-C3EF-B01A-0CA0C3159962}"/>
              </a:ext>
            </a:extLst>
          </p:cNvPr>
          <p:cNvSpPr>
            <a:spLocks noGrp="1"/>
          </p:cNvSpPr>
          <p:nvPr>
            <p:ph type="body" idx="1"/>
          </p:nvPr>
        </p:nvSpPr>
        <p:spPr>
          <a:xfrm>
            <a:off x="838200" y="1662375"/>
            <a:ext cx="10515600" cy="1033293"/>
          </a:xfrm>
        </p:spPr>
        <p:txBody>
          <a:bodyPr>
            <a:normAutofit fontScale="92500"/>
          </a:bodyPr>
          <a:lstStyle/>
          <a:p>
            <a:pPr marL="0" indent="0">
              <a:buNone/>
            </a:pPr>
            <a:r>
              <a:rPr lang="en-GB" dirty="0"/>
              <a:t>Let’s look at an example </a:t>
            </a:r>
            <a:r>
              <a:rPr lang="en-GB" dirty="0" err="1"/>
              <a:t>PathCalc</a:t>
            </a:r>
            <a:r>
              <a:rPr lang="en-GB" dirty="0"/>
              <a:t>.</a:t>
            </a:r>
          </a:p>
          <a:p>
            <a:pPr marL="0" indent="0">
              <a:buNone/>
            </a:pPr>
            <a:r>
              <a:rPr lang="en-GB" dirty="0"/>
              <a:t>The example </a:t>
            </a:r>
            <a:r>
              <a:rPr lang="en-GB" dirty="0" err="1"/>
              <a:t>PathCalc</a:t>
            </a:r>
            <a:r>
              <a:rPr lang="en-GB" dirty="0"/>
              <a:t> has five levers, each of which control a group of sub-levers.</a:t>
            </a:r>
          </a:p>
          <a:p>
            <a:pPr marL="0" indent="0">
              <a:buNone/>
            </a:pPr>
            <a:endParaRPr lang="en-GB" dirty="0"/>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007082CC-B84D-5D12-C613-B6455CE60B5C}"/>
              </a:ext>
            </a:extLst>
          </p:cNvPr>
          <p:cNvSpPr>
            <a:spLocks noGrp="1"/>
          </p:cNvSpPr>
          <p:nvPr>
            <p:ph type="title"/>
          </p:nvPr>
        </p:nvSpPr>
        <p:spPr/>
        <p:txBody>
          <a:bodyPr/>
          <a:lstStyle/>
          <a:p>
            <a:r>
              <a:rPr lang="en-GB" dirty="0"/>
              <a:t>Example </a:t>
            </a:r>
            <a:r>
              <a:rPr lang="en-GB" dirty="0" err="1"/>
              <a:t>PathCalc</a:t>
            </a:r>
            <a:br>
              <a:rPr lang="en-GB" dirty="0"/>
            </a:br>
            <a:r>
              <a:rPr lang="en-GB" b="0" dirty="0"/>
              <a:t>Intro</a:t>
            </a:r>
            <a:endParaRPr lang="en-GB" dirty="0"/>
          </a:p>
        </p:txBody>
      </p:sp>
      <p:pic>
        <p:nvPicPr>
          <p:cNvPr id="6" name="Picture 5">
            <a:extLst>
              <a:ext uri="{FF2B5EF4-FFF2-40B4-BE49-F238E27FC236}">
                <a16:creationId xmlns:a16="http://schemas.microsoft.com/office/drawing/2014/main" id="{50944477-EB08-B6FC-050F-4E5E9CC1DB72}"/>
              </a:ext>
            </a:extLst>
          </p:cNvPr>
          <p:cNvPicPr>
            <a:picLocks noChangeAspect="1"/>
          </p:cNvPicPr>
          <p:nvPr/>
        </p:nvPicPr>
        <p:blipFill>
          <a:blip r:embed="rId3"/>
          <a:stretch>
            <a:fillRect/>
          </a:stretch>
        </p:blipFill>
        <p:spPr>
          <a:xfrm>
            <a:off x="1120346" y="2767912"/>
            <a:ext cx="2498548" cy="3539610"/>
          </a:xfrm>
          <a:prstGeom prst="rect">
            <a:avLst/>
          </a:prstGeom>
        </p:spPr>
      </p:pic>
      <p:sp>
        <p:nvSpPr>
          <p:cNvPr id="7" name="TextBox 6">
            <a:extLst>
              <a:ext uri="{FF2B5EF4-FFF2-40B4-BE49-F238E27FC236}">
                <a16:creationId xmlns:a16="http://schemas.microsoft.com/office/drawing/2014/main" id="{BB493A04-C871-4FE3-62A9-94C407253882}"/>
              </a:ext>
            </a:extLst>
          </p:cNvPr>
          <p:cNvSpPr txBox="1"/>
          <p:nvPr/>
        </p:nvSpPr>
        <p:spPr>
          <a:xfrm>
            <a:off x="4701746" y="3058981"/>
            <a:ext cx="5684108" cy="369332"/>
          </a:xfrm>
          <a:prstGeom prst="rect">
            <a:avLst/>
          </a:prstGeom>
          <a:noFill/>
        </p:spPr>
        <p:txBody>
          <a:bodyPr wrap="square" rtlCol="0">
            <a:spAutoFit/>
          </a:bodyPr>
          <a:lstStyle/>
          <a:p>
            <a:r>
              <a:rPr lang="en-GB" sz="1800" b="0" i="0" dirty="0">
                <a:solidFill>
                  <a:srgbClr val="000000"/>
                </a:solidFill>
                <a:effectLst/>
                <a:latin typeface="Arial" panose="020B0604020202020204" pitchFamily="34" charset="0"/>
              </a:rPr>
              <a:t>Passenger and freight transport demand </a:t>
            </a:r>
            <a:endParaRPr lang="en-GB" dirty="0"/>
          </a:p>
        </p:txBody>
      </p:sp>
      <p:sp>
        <p:nvSpPr>
          <p:cNvPr id="8" name="Right Arrow 7">
            <a:extLst>
              <a:ext uri="{FF2B5EF4-FFF2-40B4-BE49-F238E27FC236}">
                <a16:creationId xmlns:a16="http://schemas.microsoft.com/office/drawing/2014/main" id="{41F0F5FA-4605-768E-C11F-3CEBB9AB4351}"/>
              </a:ext>
            </a:extLst>
          </p:cNvPr>
          <p:cNvSpPr/>
          <p:nvPr/>
        </p:nvSpPr>
        <p:spPr>
          <a:xfrm>
            <a:off x="4036540" y="3075801"/>
            <a:ext cx="371389" cy="364345"/>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9" name="Right Arrow 8">
            <a:extLst>
              <a:ext uri="{FF2B5EF4-FFF2-40B4-BE49-F238E27FC236}">
                <a16:creationId xmlns:a16="http://schemas.microsoft.com/office/drawing/2014/main" id="{B5F1712D-0C8A-C653-0BF0-4E44F80C7228}"/>
              </a:ext>
            </a:extLst>
          </p:cNvPr>
          <p:cNvSpPr/>
          <p:nvPr/>
        </p:nvSpPr>
        <p:spPr>
          <a:xfrm>
            <a:off x="4036540" y="5815114"/>
            <a:ext cx="371389" cy="364345"/>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10" name="Right Arrow 9">
            <a:extLst>
              <a:ext uri="{FF2B5EF4-FFF2-40B4-BE49-F238E27FC236}">
                <a16:creationId xmlns:a16="http://schemas.microsoft.com/office/drawing/2014/main" id="{923A68E3-6B27-B1C0-2CEB-CD7E6F283F5B}"/>
              </a:ext>
            </a:extLst>
          </p:cNvPr>
          <p:cNvSpPr/>
          <p:nvPr/>
        </p:nvSpPr>
        <p:spPr>
          <a:xfrm>
            <a:off x="4036540" y="3760629"/>
            <a:ext cx="371389" cy="364345"/>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11" name="Right Arrow 10">
            <a:extLst>
              <a:ext uri="{FF2B5EF4-FFF2-40B4-BE49-F238E27FC236}">
                <a16:creationId xmlns:a16="http://schemas.microsoft.com/office/drawing/2014/main" id="{FCD61F94-2240-105A-55F0-BD23801E4C14}"/>
              </a:ext>
            </a:extLst>
          </p:cNvPr>
          <p:cNvSpPr/>
          <p:nvPr/>
        </p:nvSpPr>
        <p:spPr>
          <a:xfrm>
            <a:off x="4036540" y="4445457"/>
            <a:ext cx="371389" cy="364345"/>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12" name="Right Arrow 11">
            <a:extLst>
              <a:ext uri="{FF2B5EF4-FFF2-40B4-BE49-F238E27FC236}">
                <a16:creationId xmlns:a16="http://schemas.microsoft.com/office/drawing/2014/main" id="{2ECEBA1F-4B2C-9EBB-13AE-53B740B7D421}"/>
              </a:ext>
            </a:extLst>
          </p:cNvPr>
          <p:cNvSpPr/>
          <p:nvPr/>
        </p:nvSpPr>
        <p:spPr>
          <a:xfrm>
            <a:off x="4036540" y="5130285"/>
            <a:ext cx="371389" cy="364345"/>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13" name="TextBox 12">
            <a:extLst>
              <a:ext uri="{FF2B5EF4-FFF2-40B4-BE49-F238E27FC236}">
                <a16:creationId xmlns:a16="http://schemas.microsoft.com/office/drawing/2014/main" id="{978C16CC-CF25-6D00-7307-36E9C2C08974}"/>
              </a:ext>
            </a:extLst>
          </p:cNvPr>
          <p:cNvSpPr txBox="1"/>
          <p:nvPr/>
        </p:nvSpPr>
        <p:spPr>
          <a:xfrm>
            <a:off x="4701746" y="3744067"/>
            <a:ext cx="5684108" cy="369332"/>
          </a:xfrm>
          <a:prstGeom prst="rect">
            <a:avLst/>
          </a:prstGeom>
          <a:noFill/>
        </p:spPr>
        <p:txBody>
          <a:bodyPr wrap="square" rtlCol="0">
            <a:spAutoFit/>
          </a:bodyPr>
          <a:lstStyle/>
          <a:p>
            <a:r>
              <a:rPr lang="en-GB" sz="1800" b="0" i="0" dirty="0">
                <a:solidFill>
                  <a:srgbClr val="000000"/>
                </a:solidFill>
                <a:effectLst/>
                <a:latin typeface="Arial" panose="020B0604020202020204" pitchFamily="34" charset="0"/>
              </a:rPr>
              <a:t>Modal shift, vehicle utilisation rate, vehicle occupancy</a:t>
            </a:r>
            <a:endParaRPr lang="en-GB" dirty="0"/>
          </a:p>
        </p:txBody>
      </p:sp>
      <p:sp>
        <p:nvSpPr>
          <p:cNvPr id="14" name="TextBox 13">
            <a:extLst>
              <a:ext uri="{FF2B5EF4-FFF2-40B4-BE49-F238E27FC236}">
                <a16:creationId xmlns:a16="http://schemas.microsoft.com/office/drawing/2014/main" id="{B3417EFC-9632-24A1-0B83-B29A35E00496}"/>
              </a:ext>
            </a:extLst>
          </p:cNvPr>
          <p:cNvSpPr txBox="1"/>
          <p:nvPr/>
        </p:nvSpPr>
        <p:spPr>
          <a:xfrm>
            <a:off x="4701746" y="4429153"/>
            <a:ext cx="5684108" cy="369332"/>
          </a:xfrm>
          <a:prstGeom prst="rect">
            <a:avLst/>
          </a:prstGeom>
          <a:noFill/>
        </p:spPr>
        <p:txBody>
          <a:bodyPr wrap="square" rtlCol="0">
            <a:spAutoFit/>
          </a:bodyPr>
          <a:lstStyle/>
          <a:p>
            <a:r>
              <a:rPr lang="en-GB" sz="1800" b="0" i="0" dirty="0">
                <a:solidFill>
                  <a:srgbClr val="000000"/>
                </a:solidFill>
                <a:effectLst/>
                <a:latin typeface="Arial" panose="020B0604020202020204" pitchFamily="34" charset="0"/>
              </a:rPr>
              <a:t>Transport decarbonisation at point of use</a:t>
            </a:r>
            <a:endParaRPr lang="en-GB" dirty="0"/>
          </a:p>
        </p:txBody>
      </p:sp>
      <p:sp>
        <p:nvSpPr>
          <p:cNvPr id="15" name="TextBox 14">
            <a:extLst>
              <a:ext uri="{FF2B5EF4-FFF2-40B4-BE49-F238E27FC236}">
                <a16:creationId xmlns:a16="http://schemas.microsoft.com/office/drawing/2014/main" id="{5FC1BA7F-CF88-04C6-71F4-316D8A6DA7B4}"/>
              </a:ext>
            </a:extLst>
          </p:cNvPr>
          <p:cNvSpPr txBox="1"/>
          <p:nvPr/>
        </p:nvSpPr>
        <p:spPr>
          <a:xfrm>
            <a:off x="4701746" y="5114239"/>
            <a:ext cx="5684108" cy="369332"/>
          </a:xfrm>
          <a:prstGeom prst="rect">
            <a:avLst/>
          </a:prstGeom>
          <a:noFill/>
        </p:spPr>
        <p:txBody>
          <a:bodyPr wrap="square" rtlCol="0">
            <a:spAutoFit/>
          </a:bodyPr>
          <a:lstStyle/>
          <a:p>
            <a:r>
              <a:rPr lang="en-GB" sz="1800" b="0" i="0" dirty="0">
                <a:solidFill>
                  <a:srgbClr val="000000"/>
                </a:solidFill>
                <a:effectLst/>
                <a:latin typeface="Arial" panose="020B0604020202020204" pitchFamily="34" charset="0"/>
              </a:rPr>
              <a:t>Fuel blending, power system decarbonisation</a:t>
            </a:r>
            <a:endParaRPr lang="en-GB" dirty="0"/>
          </a:p>
        </p:txBody>
      </p:sp>
      <p:sp>
        <p:nvSpPr>
          <p:cNvPr id="16" name="TextBox 15">
            <a:extLst>
              <a:ext uri="{FF2B5EF4-FFF2-40B4-BE49-F238E27FC236}">
                <a16:creationId xmlns:a16="http://schemas.microsoft.com/office/drawing/2014/main" id="{52746AFD-0994-A9AC-8754-445649CFE961}"/>
              </a:ext>
            </a:extLst>
          </p:cNvPr>
          <p:cNvSpPr txBox="1"/>
          <p:nvPr/>
        </p:nvSpPr>
        <p:spPr>
          <a:xfrm>
            <a:off x="4701746" y="5799324"/>
            <a:ext cx="5684108" cy="369332"/>
          </a:xfrm>
          <a:prstGeom prst="rect">
            <a:avLst/>
          </a:prstGeom>
          <a:noFill/>
        </p:spPr>
        <p:txBody>
          <a:bodyPr wrap="square" rtlCol="0">
            <a:spAutoFit/>
          </a:bodyPr>
          <a:lstStyle/>
          <a:p>
            <a:r>
              <a:rPr lang="en-GB" sz="1800" b="0" i="0" dirty="0">
                <a:solidFill>
                  <a:srgbClr val="000000"/>
                </a:solidFill>
                <a:effectLst/>
                <a:latin typeface="Arial" panose="020B0604020202020204" pitchFamily="34" charset="0"/>
              </a:rPr>
              <a:t>Technology developments (capital and fixed costs)</a:t>
            </a:r>
            <a:endParaRPr lang="en-GB" dirty="0"/>
          </a:p>
        </p:txBody>
      </p:sp>
    </p:spTree>
    <p:extLst>
      <p:ext uri="{BB962C8B-B14F-4D97-AF65-F5344CB8AC3E}">
        <p14:creationId xmlns:p14="http://schemas.microsoft.com/office/powerpoint/2010/main" val="49482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0BE03-B252-32FC-CB24-D5C1E457F173}"/>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835B291-1CBE-9903-0FA9-793F8E23FEC4}"/>
              </a:ext>
            </a:extLst>
          </p:cNvPr>
          <p:cNvSpPr/>
          <p:nvPr/>
        </p:nvSpPr>
        <p:spPr>
          <a:xfrm>
            <a:off x="5782962" y="1115604"/>
            <a:ext cx="5399903" cy="5061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3A2E4D77-D62C-7F38-2CCE-0B0A967FFD97}"/>
              </a:ext>
            </a:extLst>
          </p:cNvPr>
          <p:cNvSpPr>
            <a:spLocks noGrp="1"/>
          </p:cNvSpPr>
          <p:nvPr>
            <p:ph type="title"/>
          </p:nvPr>
        </p:nvSpPr>
        <p:spPr/>
        <p:txBody>
          <a:bodyPr/>
          <a:lstStyle/>
          <a:p>
            <a:r>
              <a:rPr lang="en-GB" dirty="0" err="1"/>
              <a:t>PathCalc</a:t>
            </a:r>
            <a:r>
              <a:rPr lang="en-GB" dirty="0"/>
              <a:t> Example</a:t>
            </a:r>
            <a:br>
              <a:rPr lang="en-GB" dirty="0"/>
            </a:br>
            <a:r>
              <a:rPr lang="en-GB" b="0" dirty="0"/>
              <a:t>Energy savings from Avoid and Shift</a:t>
            </a:r>
            <a:endParaRPr lang="en-GB" dirty="0"/>
          </a:p>
        </p:txBody>
      </p:sp>
      <p:sp>
        <p:nvSpPr>
          <p:cNvPr id="28" name="TextBox 27">
            <a:extLst>
              <a:ext uri="{FF2B5EF4-FFF2-40B4-BE49-F238E27FC236}">
                <a16:creationId xmlns:a16="http://schemas.microsoft.com/office/drawing/2014/main" id="{BF7E57B4-85E2-EFB2-6AD1-315D67B9968B}"/>
              </a:ext>
            </a:extLst>
          </p:cNvPr>
          <p:cNvSpPr txBox="1"/>
          <p:nvPr/>
        </p:nvSpPr>
        <p:spPr>
          <a:xfrm>
            <a:off x="1009135" y="2409562"/>
            <a:ext cx="2607276" cy="338554"/>
          </a:xfrm>
          <a:prstGeom prst="rect">
            <a:avLst/>
          </a:prstGeom>
          <a:noFill/>
        </p:spPr>
        <p:txBody>
          <a:bodyPr wrap="square" rtlCol="0">
            <a:spAutoFit/>
          </a:bodyPr>
          <a:lstStyle/>
          <a:p>
            <a:pPr algn="ctr"/>
            <a:r>
              <a:rPr lang="en-GB" sz="1600" dirty="0"/>
              <a:t>Reference scenario</a:t>
            </a:r>
          </a:p>
        </p:txBody>
      </p:sp>
      <p:pic>
        <p:nvPicPr>
          <p:cNvPr id="29" name="Picture 28">
            <a:extLst>
              <a:ext uri="{FF2B5EF4-FFF2-40B4-BE49-F238E27FC236}">
                <a16:creationId xmlns:a16="http://schemas.microsoft.com/office/drawing/2014/main" id="{0031A209-B348-6074-B9FD-1C3F70AF1AE5}"/>
              </a:ext>
            </a:extLst>
          </p:cNvPr>
          <p:cNvPicPr>
            <a:picLocks noChangeAspect="1"/>
          </p:cNvPicPr>
          <p:nvPr/>
        </p:nvPicPr>
        <p:blipFill>
          <a:blip r:embed="rId3"/>
          <a:stretch>
            <a:fillRect/>
          </a:stretch>
        </p:blipFill>
        <p:spPr>
          <a:xfrm>
            <a:off x="6986100" y="2192553"/>
            <a:ext cx="2641600" cy="736600"/>
          </a:xfrm>
          <a:prstGeom prst="rect">
            <a:avLst/>
          </a:prstGeom>
        </p:spPr>
      </p:pic>
      <p:pic>
        <p:nvPicPr>
          <p:cNvPr id="5" name="Picture 4">
            <a:extLst>
              <a:ext uri="{FF2B5EF4-FFF2-40B4-BE49-F238E27FC236}">
                <a16:creationId xmlns:a16="http://schemas.microsoft.com/office/drawing/2014/main" id="{4B60C09F-6A9A-231E-C64C-033093CAD2D3}"/>
              </a:ext>
            </a:extLst>
          </p:cNvPr>
          <p:cNvPicPr>
            <a:picLocks noChangeAspect="1"/>
          </p:cNvPicPr>
          <p:nvPr/>
        </p:nvPicPr>
        <p:blipFill>
          <a:blip r:embed="rId4"/>
          <a:srcRect t="-6467" r="3256"/>
          <a:stretch/>
        </p:blipFill>
        <p:spPr>
          <a:xfrm>
            <a:off x="3788444" y="2248696"/>
            <a:ext cx="2641600" cy="649028"/>
          </a:xfrm>
          <a:prstGeom prst="rect">
            <a:avLst/>
          </a:prstGeom>
        </p:spPr>
      </p:pic>
      <p:pic>
        <p:nvPicPr>
          <p:cNvPr id="7" name="Picture 6">
            <a:extLst>
              <a:ext uri="{FF2B5EF4-FFF2-40B4-BE49-F238E27FC236}">
                <a16:creationId xmlns:a16="http://schemas.microsoft.com/office/drawing/2014/main" id="{C3DF4D3A-6E21-F04B-882A-C579493AFE5D}"/>
              </a:ext>
            </a:extLst>
          </p:cNvPr>
          <p:cNvPicPr>
            <a:picLocks noChangeAspect="1"/>
          </p:cNvPicPr>
          <p:nvPr/>
        </p:nvPicPr>
        <p:blipFill>
          <a:blip r:embed="rId5"/>
          <a:stretch>
            <a:fillRect/>
          </a:stretch>
        </p:blipFill>
        <p:spPr>
          <a:xfrm>
            <a:off x="873211" y="2902689"/>
            <a:ext cx="2743200" cy="2362200"/>
          </a:xfrm>
          <a:prstGeom prst="rect">
            <a:avLst/>
          </a:prstGeom>
        </p:spPr>
      </p:pic>
      <p:pic>
        <p:nvPicPr>
          <p:cNvPr id="9" name="Picture 8">
            <a:extLst>
              <a:ext uri="{FF2B5EF4-FFF2-40B4-BE49-F238E27FC236}">
                <a16:creationId xmlns:a16="http://schemas.microsoft.com/office/drawing/2014/main" id="{DBD15A90-3587-452D-E095-0B3C39E0B2C6}"/>
              </a:ext>
            </a:extLst>
          </p:cNvPr>
          <p:cNvPicPr>
            <a:picLocks noChangeAspect="1"/>
          </p:cNvPicPr>
          <p:nvPr/>
        </p:nvPicPr>
        <p:blipFill>
          <a:blip r:embed="rId6"/>
          <a:stretch>
            <a:fillRect/>
          </a:stretch>
        </p:blipFill>
        <p:spPr>
          <a:xfrm>
            <a:off x="4136084" y="3294846"/>
            <a:ext cx="2108200" cy="1917700"/>
          </a:xfrm>
          <a:prstGeom prst="rect">
            <a:avLst/>
          </a:prstGeom>
        </p:spPr>
      </p:pic>
      <p:pic>
        <p:nvPicPr>
          <p:cNvPr id="10" name="Picture 9">
            <a:extLst>
              <a:ext uri="{FF2B5EF4-FFF2-40B4-BE49-F238E27FC236}">
                <a16:creationId xmlns:a16="http://schemas.microsoft.com/office/drawing/2014/main" id="{67AAD938-B3A5-231F-C54B-34669C8221F6}"/>
              </a:ext>
            </a:extLst>
          </p:cNvPr>
          <p:cNvPicPr>
            <a:picLocks noChangeAspect="1"/>
          </p:cNvPicPr>
          <p:nvPr/>
        </p:nvPicPr>
        <p:blipFill>
          <a:blip r:embed="rId7"/>
          <a:srcRect r="598"/>
          <a:stretch/>
        </p:blipFill>
        <p:spPr>
          <a:xfrm>
            <a:off x="7111487" y="3385289"/>
            <a:ext cx="2108200" cy="1879600"/>
          </a:xfrm>
          <a:prstGeom prst="rect">
            <a:avLst/>
          </a:prstGeom>
        </p:spPr>
      </p:pic>
      <p:pic>
        <p:nvPicPr>
          <p:cNvPr id="11" name="Picture 10">
            <a:extLst>
              <a:ext uri="{FF2B5EF4-FFF2-40B4-BE49-F238E27FC236}">
                <a16:creationId xmlns:a16="http://schemas.microsoft.com/office/drawing/2014/main" id="{63023E81-E683-F7FB-C1BE-11758ECC0D54}"/>
              </a:ext>
            </a:extLst>
          </p:cNvPr>
          <p:cNvPicPr>
            <a:picLocks noChangeAspect="1"/>
          </p:cNvPicPr>
          <p:nvPr/>
        </p:nvPicPr>
        <p:blipFill>
          <a:blip r:embed="rId8"/>
          <a:stretch>
            <a:fillRect/>
          </a:stretch>
        </p:blipFill>
        <p:spPr>
          <a:xfrm>
            <a:off x="9878474" y="3239239"/>
            <a:ext cx="1016000" cy="1689100"/>
          </a:xfrm>
          <a:prstGeom prst="rect">
            <a:avLst/>
          </a:prstGeom>
        </p:spPr>
      </p:pic>
      <p:sp>
        <p:nvSpPr>
          <p:cNvPr id="13" name="Right Arrow 12">
            <a:extLst>
              <a:ext uri="{FF2B5EF4-FFF2-40B4-BE49-F238E27FC236}">
                <a16:creationId xmlns:a16="http://schemas.microsoft.com/office/drawing/2014/main" id="{57AFD2CE-ABE9-0D36-457A-A11653435F73}"/>
              </a:ext>
            </a:extLst>
          </p:cNvPr>
          <p:cNvSpPr/>
          <p:nvPr/>
        </p:nvSpPr>
        <p:spPr>
          <a:xfrm>
            <a:off x="3430373" y="2422893"/>
            <a:ext cx="371389" cy="364345"/>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14" name="Right Arrow 13">
            <a:extLst>
              <a:ext uri="{FF2B5EF4-FFF2-40B4-BE49-F238E27FC236}">
                <a16:creationId xmlns:a16="http://schemas.microsoft.com/office/drawing/2014/main" id="{5F1EE382-4A64-AE4A-2991-EB74D42BBA81}"/>
              </a:ext>
            </a:extLst>
          </p:cNvPr>
          <p:cNvSpPr/>
          <p:nvPr/>
        </p:nvSpPr>
        <p:spPr>
          <a:xfrm>
            <a:off x="6545100" y="2435250"/>
            <a:ext cx="371389" cy="364345"/>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19" name="TextBox 18">
            <a:extLst>
              <a:ext uri="{FF2B5EF4-FFF2-40B4-BE49-F238E27FC236}">
                <a16:creationId xmlns:a16="http://schemas.microsoft.com/office/drawing/2014/main" id="{B18A14AF-133B-19AA-0B73-5E4D88305091}"/>
              </a:ext>
            </a:extLst>
          </p:cNvPr>
          <p:cNvSpPr txBox="1"/>
          <p:nvPr/>
        </p:nvSpPr>
        <p:spPr>
          <a:xfrm>
            <a:off x="5275646" y="3607414"/>
            <a:ext cx="1059842" cy="369332"/>
          </a:xfrm>
          <a:prstGeom prst="rect">
            <a:avLst/>
          </a:prstGeom>
          <a:noFill/>
        </p:spPr>
        <p:txBody>
          <a:bodyPr wrap="square" rtlCol="0">
            <a:spAutoFit/>
          </a:bodyPr>
          <a:lstStyle/>
          <a:p>
            <a:r>
              <a:rPr lang="en-GB" sz="1800" dirty="0">
                <a:solidFill>
                  <a:schemeClr val="accent5"/>
                </a:solidFill>
              </a:rPr>
              <a:t>-20%</a:t>
            </a:r>
          </a:p>
        </p:txBody>
      </p:sp>
      <p:sp>
        <p:nvSpPr>
          <p:cNvPr id="20" name="TextBox 19">
            <a:extLst>
              <a:ext uri="{FF2B5EF4-FFF2-40B4-BE49-F238E27FC236}">
                <a16:creationId xmlns:a16="http://schemas.microsoft.com/office/drawing/2014/main" id="{9A2C49CB-2240-5B4C-6FBF-7162C15AF215}"/>
              </a:ext>
            </a:extLst>
          </p:cNvPr>
          <p:cNvSpPr txBox="1"/>
          <p:nvPr/>
        </p:nvSpPr>
        <p:spPr>
          <a:xfrm>
            <a:off x="8330006" y="3946480"/>
            <a:ext cx="1059842" cy="369332"/>
          </a:xfrm>
          <a:prstGeom prst="rect">
            <a:avLst/>
          </a:prstGeom>
          <a:noFill/>
        </p:spPr>
        <p:txBody>
          <a:bodyPr wrap="square" rtlCol="0">
            <a:spAutoFit/>
          </a:bodyPr>
          <a:lstStyle/>
          <a:p>
            <a:r>
              <a:rPr lang="en-GB" sz="1800" dirty="0">
                <a:solidFill>
                  <a:schemeClr val="accent5"/>
                </a:solidFill>
              </a:rPr>
              <a:t>-40%</a:t>
            </a:r>
          </a:p>
        </p:txBody>
      </p:sp>
      <p:sp>
        <p:nvSpPr>
          <p:cNvPr id="22" name="TextBox 21">
            <a:extLst>
              <a:ext uri="{FF2B5EF4-FFF2-40B4-BE49-F238E27FC236}">
                <a16:creationId xmlns:a16="http://schemas.microsoft.com/office/drawing/2014/main" id="{D4C5F935-0034-CF8B-59E1-6FFA2CF98FC0}"/>
              </a:ext>
            </a:extLst>
          </p:cNvPr>
          <p:cNvSpPr txBox="1"/>
          <p:nvPr/>
        </p:nvSpPr>
        <p:spPr>
          <a:xfrm>
            <a:off x="873210" y="1717650"/>
            <a:ext cx="10309655" cy="400110"/>
          </a:xfrm>
          <a:prstGeom prst="rect">
            <a:avLst/>
          </a:prstGeom>
          <a:noFill/>
        </p:spPr>
        <p:txBody>
          <a:bodyPr wrap="square">
            <a:spAutoFit/>
          </a:bodyPr>
          <a:lstStyle/>
          <a:p>
            <a:r>
              <a:rPr lang="en-GB" sz="2000" dirty="0"/>
              <a:t>Together, Level 3 Avoid and Shift reduce annual fuel consumption by 60% by 2050. </a:t>
            </a:r>
          </a:p>
        </p:txBody>
      </p:sp>
    </p:spTree>
    <p:extLst>
      <p:ext uri="{BB962C8B-B14F-4D97-AF65-F5344CB8AC3E}">
        <p14:creationId xmlns:p14="http://schemas.microsoft.com/office/powerpoint/2010/main" val="2571770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7E3B3-FCE7-6DAE-1D09-1FE44F2CB74F}"/>
              </a:ext>
            </a:extLst>
          </p:cNvPr>
          <p:cNvSpPr>
            <a:spLocks noGrp="1"/>
          </p:cNvSpPr>
          <p:nvPr>
            <p:ph type="body" idx="1"/>
          </p:nvPr>
        </p:nvSpPr>
        <p:spPr>
          <a:xfrm>
            <a:off x="963828" y="2160845"/>
            <a:ext cx="9073978" cy="2536310"/>
          </a:xfrm>
        </p:spPr>
        <p:txBody>
          <a:bodyPr>
            <a:normAutofit/>
          </a:bodyPr>
          <a:lstStyle/>
          <a:p>
            <a:r>
              <a:rPr lang="en-GB" dirty="0"/>
              <a:t>The high level of control of enables a deeper understanding of how different strategies contribute to overall outcomes. </a:t>
            </a:r>
          </a:p>
          <a:p>
            <a:endParaRPr lang="en-GB" dirty="0"/>
          </a:p>
          <a:p>
            <a:r>
              <a:rPr lang="en-GB" dirty="0"/>
              <a:t>It is important to note that the model shows only what may be achieved, not how to achieve it. </a:t>
            </a:r>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810F4A11-B8C6-6F4D-2305-2E5E825C7186}"/>
              </a:ext>
            </a:extLst>
          </p:cNvPr>
          <p:cNvSpPr>
            <a:spLocks noGrp="1"/>
          </p:cNvSpPr>
          <p:nvPr>
            <p:ph type="title"/>
          </p:nvPr>
        </p:nvSpPr>
        <p:spPr/>
        <p:txBody>
          <a:bodyPr/>
          <a:lstStyle/>
          <a:p>
            <a:r>
              <a:rPr lang="en-GB" dirty="0" err="1"/>
              <a:t>PathCalc</a:t>
            </a:r>
            <a:r>
              <a:rPr lang="en-GB" dirty="0"/>
              <a:t> Example</a:t>
            </a:r>
            <a:br>
              <a:rPr lang="en-GB" dirty="0"/>
            </a:br>
            <a:r>
              <a:rPr lang="en-GB" b="0" dirty="0"/>
              <a:t>Takeaways</a:t>
            </a:r>
            <a:endParaRPr lang="en-GB" dirty="0"/>
          </a:p>
        </p:txBody>
      </p:sp>
    </p:spTree>
    <p:extLst>
      <p:ext uri="{BB962C8B-B14F-4D97-AF65-F5344CB8AC3E}">
        <p14:creationId xmlns:p14="http://schemas.microsoft.com/office/powerpoint/2010/main" val="360115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2CCB40-05CE-6BA2-2987-579FF817301F}"/>
              </a:ext>
            </a:extLst>
          </p:cNvPr>
          <p:cNvSpPr/>
          <p:nvPr/>
        </p:nvSpPr>
        <p:spPr>
          <a:xfrm>
            <a:off x="5782962" y="1115604"/>
            <a:ext cx="5399903" cy="5061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C73A7EFC-71BB-FEB3-C038-D8AC6DAC5898}"/>
              </a:ext>
            </a:extLst>
          </p:cNvPr>
          <p:cNvSpPr>
            <a:spLocks noGrp="1"/>
          </p:cNvSpPr>
          <p:nvPr>
            <p:ph type="body" idx="1"/>
          </p:nvPr>
        </p:nvSpPr>
        <p:spPr>
          <a:xfrm>
            <a:off x="838200" y="4198123"/>
            <a:ext cx="2888976" cy="1978840"/>
          </a:xfrm>
        </p:spPr>
        <p:txBody>
          <a:bodyPr>
            <a:normAutofit fontScale="92500" lnSpcReduction="20000"/>
          </a:bodyPr>
          <a:lstStyle/>
          <a:p>
            <a:r>
              <a:rPr lang="en-GB" b="1" dirty="0"/>
              <a:t>Without Avoid and Shift policies</a:t>
            </a:r>
            <a:r>
              <a:rPr lang="en-GB" dirty="0"/>
              <a:t>, the marginal cost of decarbonising the transport and power sectors is </a:t>
            </a:r>
            <a:r>
              <a:rPr lang="en-GB" b="1" dirty="0"/>
              <a:t>100 million USD</a:t>
            </a:r>
          </a:p>
        </p:txBody>
      </p:sp>
      <p:sp>
        <p:nvSpPr>
          <p:cNvPr id="3" name="Title 2">
            <a:extLst>
              <a:ext uri="{FF2B5EF4-FFF2-40B4-BE49-F238E27FC236}">
                <a16:creationId xmlns:a16="http://schemas.microsoft.com/office/drawing/2014/main" id="{329E939D-035A-EF52-886A-EFFB678CF57D}"/>
              </a:ext>
            </a:extLst>
          </p:cNvPr>
          <p:cNvSpPr>
            <a:spLocks noGrp="1"/>
          </p:cNvSpPr>
          <p:nvPr>
            <p:ph type="title"/>
          </p:nvPr>
        </p:nvSpPr>
        <p:spPr/>
        <p:txBody>
          <a:bodyPr/>
          <a:lstStyle/>
          <a:p>
            <a:r>
              <a:rPr lang="en-GB" dirty="0" err="1"/>
              <a:t>PathCalc</a:t>
            </a:r>
            <a:r>
              <a:rPr lang="en-GB" dirty="0"/>
              <a:t> Example</a:t>
            </a:r>
            <a:br>
              <a:rPr lang="en-GB" dirty="0"/>
            </a:br>
            <a:r>
              <a:rPr lang="en-GB" b="0" dirty="0"/>
              <a:t>Cost of decarbonisation (1)</a:t>
            </a:r>
            <a:endParaRPr lang="en-GB" dirty="0"/>
          </a:p>
        </p:txBody>
      </p:sp>
      <p:pic>
        <p:nvPicPr>
          <p:cNvPr id="14" name="Picture 13">
            <a:extLst>
              <a:ext uri="{FF2B5EF4-FFF2-40B4-BE49-F238E27FC236}">
                <a16:creationId xmlns:a16="http://schemas.microsoft.com/office/drawing/2014/main" id="{DB14EB74-7D3C-8B8B-6370-7053F0F148EB}"/>
              </a:ext>
            </a:extLst>
          </p:cNvPr>
          <p:cNvPicPr>
            <a:picLocks noChangeAspect="1"/>
          </p:cNvPicPr>
          <p:nvPr/>
        </p:nvPicPr>
        <p:blipFill>
          <a:blip r:embed="rId3"/>
          <a:stretch>
            <a:fillRect/>
          </a:stretch>
        </p:blipFill>
        <p:spPr>
          <a:xfrm>
            <a:off x="971276" y="2296374"/>
            <a:ext cx="2755900" cy="1625600"/>
          </a:xfrm>
          <a:prstGeom prst="rect">
            <a:avLst/>
          </a:prstGeom>
          <a:ln>
            <a:solidFill>
              <a:schemeClr val="accent5"/>
            </a:solidFill>
          </a:ln>
        </p:spPr>
      </p:pic>
      <p:pic>
        <p:nvPicPr>
          <p:cNvPr id="15" name="Picture 14">
            <a:extLst>
              <a:ext uri="{FF2B5EF4-FFF2-40B4-BE49-F238E27FC236}">
                <a16:creationId xmlns:a16="http://schemas.microsoft.com/office/drawing/2014/main" id="{5C997719-92CB-FBA5-DFA9-612370FD2CBE}"/>
              </a:ext>
            </a:extLst>
          </p:cNvPr>
          <p:cNvPicPr>
            <a:picLocks noChangeAspect="1"/>
          </p:cNvPicPr>
          <p:nvPr/>
        </p:nvPicPr>
        <p:blipFill>
          <a:blip r:embed="rId4"/>
          <a:stretch>
            <a:fillRect/>
          </a:stretch>
        </p:blipFill>
        <p:spPr>
          <a:xfrm>
            <a:off x="7533634" y="2275809"/>
            <a:ext cx="2717800" cy="1473200"/>
          </a:xfrm>
          <a:prstGeom prst="rect">
            <a:avLst/>
          </a:prstGeom>
        </p:spPr>
      </p:pic>
      <p:pic>
        <p:nvPicPr>
          <p:cNvPr id="17" name="Picture 16">
            <a:extLst>
              <a:ext uri="{FF2B5EF4-FFF2-40B4-BE49-F238E27FC236}">
                <a16:creationId xmlns:a16="http://schemas.microsoft.com/office/drawing/2014/main" id="{B32C0AAD-4DE1-B143-940B-14930D0EB2A8}"/>
              </a:ext>
            </a:extLst>
          </p:cNvPr>
          <p:cNvPicPr>
            <a:picLocks noChangeAspect="1"/>
          </p:cNvPicPr>
          <p:nvPr/>
        </p:nvPicPr>
        <p:blipFill>
          <a:blip r:embed="rId5"/>
          <a:stretch>
            <a:fillRect/>
          </a:stretch>
        </p:blipFill>
        <p:spPr>
          <a:xfrm>
            <a:off x="4258687" y="2314544"/>
            <a:ext cx="2755900" cy="1447800"/>
          </a:xfrm>
          <a:prstGeom prst="rect">
            <a:avLst/>
          </a:prstGeom>
        </p:spPr>
      </p:pic>
      <p:sp>
        <p:nvSpPr>
          <p:cNvPr id="18" name="Right Arrow 17">
            <a:extLst>
              <a:ext uri="{FF2B5EF4-FFF2-40B4-BE49-F238E27FC236}">
                <a16:creationId xmlns:a16="http://schemas.microsoft.com/office/drawing/2014/main" id="{2641494D-F808-BDCD-8DD4-8C933EBFF95C}"/>
              </a:ext>
            </a:extLst>
          </p:cNvPr>
          <p:cNvSpPr/>
          <p:nvPr/>
        </p:nvSpPr>
        <p:spPr>
          <a:xfrm>
            <a:off x="7045166" y="2852064"/>
            <a:ext cx="371389" cy="364345"/>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pic>
        <p:nvPicPr>
          <p:cNvPr id="19" name="Picture 18">
            <a:extLst>
              <a:ext uri="{FF2B5EF4-FFF2-40B4-BE49-F238E27FC236}">
                <a16:creationId xmlns:a16="http://schemas.microsoft.com/office/drawing/2014/main" id="{43588EF3-A4E2-C183-191E-5FEF57B87864}"/>
              </a:ext>
            </a:extLst>
          </p:cNvPr>
          <p:cNvPicPr>
            <a:picLocks noChangeAspect="1"/>
          </p:cNvPicPr>
          <p:nvPr/>
        </p:nvPicPr>
        <p:blipFill>
          <a:blip r:embed="rId6"/>
          <a:stretch>
            <a:fillRect/>
          </a:stretch>
        </p:blipFill>
        <p:spPr>
          <a:xfrm>
            <a:off x="4250550" y="4070186"/>
            <a:ext cx="2679700" cy="2095500"/>
          </a:xfrm>
          <a:prstGeom prst="rect">
            <a:avLst/>
          </a:prstGeom>
        </p:spPr>
      </p:pic>
      <p:pic>
        <p:nvPicPr>
          <p:cNvPr id="20" name="Picture 19">
            <a:extLst>
              <a:ext uri="{FF2B5EF4-FFF2-40B4-BE49-F238E27FC236}">
                <a16:creationId xmlns:a16="http://schemas.microsoft.com/office/drawing/2014/main" id="{FB580615-2180-B694-E951-E01A6E6151A2}"/>
              </a:ext>
            </a:extLst>
          </p:cNvPr>
          <p:cNvPicPr>
            <a:picLocks noChangeAspect="1"/>
          </p:cNvPicPr>
          <p:nvPr/>
        </p:nvPicPr>
        <p:blipFill>
          <a:blip r:embed="rId7"/>
          <a:stretch>
            <a:fillRect/>
          </a:stretch>
        </p:blipFill>
        <p:spPr>
          <a:xfrm>
            <a:off x="7824329" y="4222243"/>
            <a:ext cx="1993900" cy="1955800"/>
          </a:xfrm>
          <a:prstGeom prst="rect">
            <a:avLst/>
          </a:prstGeom>
        </p:spPr>
      </p:pic>
      <p:pic>
        <p:nvPicPr>
          <p:cNvPr id="21" name="Picture 20">
            <a:extLst>
              <a:ext uri="{FF2B5EF4-FFF2-40B4-BE49-F238E27FC236}">
                <a16:creationId xmlns:a16="http://schemas.microsoft.com/office/drawing/2014/main" id="{FD9D35E1-952A-6C6C-F981-946E8B47B52D}"/>
              </a:ext>
            </a:extLst>
          </p:cNvPr>
          <p:cNvPicPr>
            <a:picLocks noChangeAspect="1"/>
          </p:cNvPicPr>
          <p:nvPr/>
        </p:nvPicPr>
        <p:blipFill>
          <a:blip r:embed="rId8"/>
          <a:stretch>
            <a:fillRect/>
          </a:stretch>
        </p:blipFill>
        <p:spPr>
          <a:xfrm>
            <a:off x="10228678" y="4320578"/>
            <a:ext cx="914400" cy="1231900"/>
          </a:xfrm>
          <a:prstGeom prst="rect">
            <a:avLst/>
          </a:prstGeom>
        </p:spPr>
      </p:pic>
      <p:sp>
        <p:nvSpPr>
          <p:cNvPr id="22" name="TextBox 21">
            <a:extLst>
              <a:ext uri="{FF2B5EF4-FFF2-40B4-BE49-F238E27FC236}">
                <a16:creationId xmlns:a16="http://schemas.microsoft.com/office/drawing/2014/main" id="{C5B25E97-0562-663A-65A5-FDFEF5DE1749}"/>
              </a:ext>
            </a:extLst>
          </p:cNvPr>
          <p:cNvSpPr txBox="1"/>
          <p:nvPr/>
        </p:nvSpPr>
        <p:spPr>
          <a:xfrm>
            <a:off x="6926444" y="4327354"/>
            <a:ext cx="1716195" cy="369332"/>
          </a:xfrm>
          <a:prstGeom prst="rect">
            <a:avLst/>
          </a:prstGeom>
          <a:noFill/>
        </p:spPr>
        <p:txBody>
          <a:bodyPr wrap="square" rtlCol="0">
            <a:spAutoFit/>
          </a:bodyPr>
          <a:lstStyle/>
          <a:p>
            <a:r>
              <a:rPr lang="en-GB" sz="1800" dirty="0">
                <a:solidFill>
                  <a:schemeClr val="accent5"/>
                </a:solidFill>
              </a:rPr>
              <a:t>+100 MUSD</a:t>
            </a:r>
          </a:p>
        </p:txBody>
      </p:sp>
    </p:spTree>
    <p:extLst>
      <p:ext uri="{BB962C8B-B14F-4D97-AF65-F5344CB8AC3E}">
        <p14:creationId xmlns:p14="http://schemas.microsoft.com/office/powerpoint/2010/main" val="19685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0271A-0498-6885-5E66-47A33B508B7F}"/>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C2FC47A3-C3BC-AAC0-93DA-5F6448A3680B}"/>
              </a:ext>
            </a:extLst>
          </p:cNvPr>
          <p:cNvSpPr/>
          <p:nvPr/>
        </p:nvSpPr>
        <p:spPr>
          <a:xfrm>
            <a:off x="5782962" y="1115604"/>
            <a:ext cx="5399903" cy="5061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2A204216-A3CB-C62D-A782-4449F3514F6C}"/>
              </a:ext>
            </a:extLst>
          </p:cNvPr>
          <p:cNvSpPr>
            <a:spLocks noGrp="1"/>
          </p:cNvSpPr>
          <p:nvPr>
            <p:ph type="body" idx="1"/>
          </p:nvPr>
        </p:nvSpPr>
        <p:spPr>
          <a:xfrm>
            <a:off x="838199" y="4025126"/>
            <a:ext cx="3068594" cy="2486882"/>
          </a:xfrm>
        </p:spPr>
        <p:txBody>
          <a:bodyPr>
            <a:normAutofit fontScale="92500"/>
          </a:bodyPr>
          <a:lstStyle/>
          <a:p>
            <a:r>
              <a:rPr lang="en-GB" b="1" dirty="0"/>
              <a:t>With Avoid and Shift policies</a:t>
            </a:r>
            <a:r>
              <a:rPr lang="en-GB" dirty="0"/>
              <a:t>, the marginal cost of decarbonising the transport and power sectors becomes </a:t>
            </a:r>
            <a:r>
              <a:rPr lang="en-GB" b="1" dirty="0"/>
              <a:t>30 million USD</a:t>
            </a:r>
          </a:p>
        </p:txBody>
      </p:sp>
      <p:sp>
        <p:nvSpPr>
          <p:cNvPr id="3" name="Title 2">
            <a:extLst>
              <a:ext uri="{FF2B5EF4-FFF2-40B4-BE49-F238E27FC236}">
                <a16:creationId xmlns:a16="http://schemas.microsoft.com/office/drawing/2014/main" id="{F5157309-CB2C-E913-6A99-0F195A2A6ECC}"/>
              </a:ext>
            </a:extLst>
          </p:cNvPr>
          <p:cNvSpPr>
            <a:spLocks noGrp="1"/>
          </p:cNvSpPr>
          <p:nvPr>
            <p:ph type="title"/>
          </p:nvPr>
        </p:nvSpPr>
        <p:spPr/>
        <p:txBody>
          <a:bodyPr/>
          <a:lstStyle/>
          <a:p>
            <a:r>
              <a:rPr lang="en-GB" dirty="0" err="1"/>
              <a:t>PathCalc</a:t>
            </a:r>
            <a:r>
              <a:rPr lang="en-GB" dirty="0"/>
              <a:t> Example</a:t>
            </a:r>
            <a:br>
              <a:rPr lang="en-GB" dirty="0"/>
            </a:br>
            <a:r>
              <a:rPr lang="en-GB" b="0" dirty="0"/>
              <a:t>Cost of decarbonisation (2)</a:t>
            </a:r>
            <a:endParaRPr lang="en-GB" dirty="0"/>
          </a:p>
        </p:txBody>
      </p:sp>
      <p:sp>
        <p:nvSpPr>
          <p:cNvPr id="13" name="TextBox 12">
            <a:extLst>
              <a:ext uri="{FF2B5EF4-FFF2-40B4-BE49-F238E27FC236}">
                <a16:creationId xmlns:a16="http://schemas.microsoft.com/office/drawing/2014/main" id="{45D07A26-63EA-9B3C-D5A6-768F0B7FC8C1}"/>
              </a:ext>
            </a:extLst>
          </p:cNvPr>
          <p:cNvSpPr txBox="1"/>
          <p:nvPr/>
        </p:nvSpPr>
        <p:spPr>
          <a:xfrm>
            <a:off x="838199" y="1489704"/>
            <a:ext cx="10245811" cy="400110"/>
          </a:xfrm>
          <a:prstGeom prst="rect">
            <a:avLst/>
          </a:prstGeom>
          <a:noFill/>
        </p:spPr>
        <p:txBody>
          <a:bodyPr wrap="square">
            <a:spAutoFit/>
          </a:bodyPr>
          <a:lstStyle/>
          <a:p>
            <a:r>
              <a:rPr lang="en-GB" sz="2000" dirty="0"/>
              <a:t>Decarbonising is cheaper when Avoid and Shift strategies are in place.</a:t>
            </a:r>
          </a:p>
        </p:txBody>
      </p:sp>
      <p:pic>
        <p:nvPicPr>
          <p:cNvPr id="15" name="Picture 14">
            <a:extLst>
              <a:ext uri="{FF2B5EF4-FFF2-40B4-BE49-F238E27FC236}">
                <a16:creationId xmlns:a16="http://schemas.microsoft.com/office/drawing/2014/main" id="{E10C6DEC-D316-DA5F-3B12-C35F800B8001}"/>
              </a:ext>
            </a:extLst>
          </p:cNvPr>
          <p:cNvPicPr>
            <a:picLocks noChangeAspect="1"/>
          </p:cNvPicPr>
          <p:nvPr/>
        </p:nvPicPr>
        <p:blipFill>
          <a:blip r:embed="rId3"/>
          <a:stretch>
            <a:fillRect/>
          </a:stretch>
        </p:blipFill>
        <p:spPr>
          <a:xfrm>
            <a:off x="7533634" y="2275809"/>
            <a:ext cx="2717800" cy="1473200"/>
          </a:xfrm>
          <a:prstGeom prst="rect">
            <a:avLst/>
          </a:prstGeom>
        </p:spPr>
      </p:pic>
      <p:pic>
        <p:nvPicPr>
          <p:cNvPr id="17" name="Picture 16">
            <a:extLst>
              <a:ext uri="{FF2B5EF4-FFF2-40B4-BE49-F238E27FC236}">
                <a16:creationId xmlns:a16="http://schemas.microsoft.com/office/drawing/2014/main" id="{220DA1C2-006F-C547-7553-3B8887082A1F}"/>
              </a:ext>
            </a:extLst>
          </p:cNvPr>
          <p:cNvPicPr>
            <a:picLocks noChangeAspect="1"/>
          </p:cNvPicPr>
          <p:nvPr/>
        </p:nvPicPr>
        <p:blipFill>
          <a:blip r:embed="rId4"/>
          <a:stretch>
            <a:fillRect/>
          </a:stretch>
        </p:blipFill>
        <p:spPr>
          <a:xfrm>
            <a:off x="4258687" y="2314544"/>
            <a:ext cx="2755900" cy="1447800"/>
          </a:xfrm>
          <a:prstGeom prst="rect">
            <a:avLst/>
          </a:prstGeom>
        </p:spPr>
      </p:pic>
      <p:sp>
        <p:nvSpPr>
          <p:cNvPr id="18" name="Right Arrow 17">
            <a:extLst>
              <a:ext uri="{FF2B5EF4-FFF2-40B4-BE49-F238E27FC236}">
                <a16:creationId xmlns:a16="http://schemas.microsoft.com/office/drawing/2014/main" id="{D23832EB-87BF-34FA-D2F6-A3D188BB3F4C}"/>
              </a:ext>
            </a:extLst>
          </p:cNvPr>
          <p:cNvSpPr/>
          <p:nvPr/>
        </p:nvSpPr>
        <p:spPr>
          <a:xfrm>
            <a:off x="7045166" y="2852064"/>
            <a:ext cx="371389" cy="364345"/>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pic>
        <p:nvPicPr>
          <p:cNvPr id="21" name="Picture 20">
            <a:extLst>
              <a:ext uri="{FF2B5EF4-FFF2-40B4-BE49-F238E27FC236}">
                <a16:creationId xmlns:a16="http://schemas.microsoft.com/office/drawing/2014/main" id="{147B6648-108F-A735-AB38-3719E9982DA8}"/>
              </a:ext>
            </a:extLst>
          </p:cNvPr>
          <p:cNvPicPr>
            <a:picLocks noChangeAspect="1"/>
          </p:cNvPicPr>
          <p:nvPr/>
        </p:nvPicPr>
        <p:blipFill>
          <a:blip r:embed="rId5"/>
          <a:stretch>
            <a:fillRect/>
          </a:stretch>
        </p:blipFill>
        <p:spPr>
          <a:xfrm>
            <a:off x="10228678" y="4320578"/>
            <a:ext cx="914400" cy="1231900"/>
          </a:xfrm>
          <a:prstGeom prst="rect">
            <a:avLst/>
          </a:prstGeom>
        </p:spPr>
      </p:pic>
      <p:pic>
        <p:nvPicPr>
          <p:cNvPr id="4" name="Picture 3">
            <a:extLst>
              <a:ext uri="{FF2B5EF4-FFF2-40B4-BE49-F238E27FC236}">
                <a16:creationId xmlns:a16="http://schemas.microsoft.com/office/drawing/2014/main" id="{6CB97026-8051-98A6-FD6A-BAC282036F2E}"/>
              </a:ext>
            </a:extLst>
          </p:cNvPr>
          <p:cNvPicPr>
            <a:picLocks noChangeAspect="1"/>
          </p:cNvPicPr>
          <p:nvPr/>
        </p:nvPicPr>
        <p:blipFill>
          <a:blip r:embed="rId6"/>
          <a:stretch>
            <a:fillRect/>
          </a:stretch>
        </p:blipFill>
        <p:spPr>
          <a:xfrm>
            <a:off x="934656" y="2314544"/>
            <a:ext cx="2743200" cy="1498600"/>
          </a:xfrm>
          <a:prstGeom prst="rect">
            <a:avLst/>
          </a:prstGeom>
          <a:ln>
            <a:solidFill>
              <a:schemeClr val="accent5"/>
            </a:solidFill>
          </a:ln>
        </p:spPr>
      </p:pic>
      <p:pic>
        <p:nvPicPr>
          <p:cNvPr id="5" name="Picture 4">
            <a:extLst>
              <a:ext uri="{FF2B5EF4-FFF2-40B4-BE49-F238E27FC236}">
                <a16:creationId xmlns:a16="http://schemas.microsoft.com/office/drawing/2014/main" id="{355EA0E5-A584-375D-340A-E44CBC31F9BB}"/>
              </a:ext>
            </a:extLst>
          </p:cNvPr>
          <p:cNvPicPr>
            <a:picLocks noChangeAspect="1"/>
          </p:cNvPicPr>
          <p:nvPr/>
        </p:nvPicPr>
        <p:blipFill>
          <a:blip r:embed="rId7"/>
          <a:stretch>
            <a:fillRect/>
          </a:stretch>
        </p:blipFill>
        <p:spPr>
          <a:xfrm>
            <a:off x="4303137" y="4057333"/>
            <a:ext cx="2667000" cy="2108200"/>
          </a:xfrm>
          <a:prstGeom prst="rect">
            <a:avLst/>
          </a:prstGeom>
        </p:spPr>
      </p:pic>
      <p:pic>
        <p:nvPicPr>
          <p:cNvPr id="6" name="Picture 5">
            <a:extLst>
              <a:ext uri="{FF2B5EF4-FFF2-40B4-BE49-F238E27FC236}">
                <a16:creationId xmlns:a16="http://schemas.microsoft.com/office/drawing/2014/main" id="{06658BA2-8800-A1F5-7B08-086B1B9ED88E}"/>
              </a:ext>
            </a:extLst>
          </p:cNvPr>
          <p:cNvPicPr>
            <a:picLocks noChangeAspect="1"/>
          </p:cNvPicPr>
          <p:nvPr/>
        </p:nvPicPr>
        <p:blipFill>
          <a:blip r:embed="rId8"/>
          <a:stretch>
            <a:fillRect/>
          </a:stretch>
        </p:blipFill>
        <p:spPr>
          <a:xfrm>
            <a:off x="7952734" y="4292455"/>
            <a:ext cx="1879600" cy="1866900"/>
          </a:xfrm>
          <a:prstGeom prst="rect">
            <a:avLst/>
          </a:prstGeom>
        </p:spPr>
      </p:pic>
      <p:sp>
        <p:nvSpPr>
          <p:cNvPr id="7" name="TextBox 6">
            <a:extLst>
              <a:ext uri="{FF2B5EF4-FFF2-40B4-BE49-F238E27FC236}">
                <a16:creationId xmlns:a16="http://schemas.microsoft.com/office/drawing/2014/main" id="{2676CF79-30AD-4BC9-0823-A7D97B37F335}"/>
              </a:ext>
            </a:extLst>
          </p:cNvPr>
          <p:cNvSpPr txBox="1"/>
          <p:nvPr/>
        </p:nvSpPr>
        <p:spPr>
          <a:xfrm>
            <a:off x="7176339" y="4859954"/>
            <a:ext cx="1716195" cy="369332"/>
          </a:xfrm>
          <a:prstGeom prst="rect">
            <a:avLst/>
          </a:prstGeom>
          <a:noFill/>
        </p:spPr>
        <p:txBody>
          <a:bodyPr wrap="square" rtlCol="0">
            <a:spAutoFit/>
          </a:bodyPr>
          <a:lstStyle/>
          <a:p>
            <a:r>
              <a:rPr lang="en-GB" sz="1800" dirty="0">
                <a:solidFill>
                  <a:schemeClr val="accent5"/>
                </a:solidFill>
              </a:rPr>
              <a:t>+30 MUSD</a:t>
            </a:r>
          </a:p>
        </p:txBody>
      </p:sp>
    </p:spTree>
    <p:extLst>
      <p:ext uri="{BB962C8B-B14F-4D97-AF65-F5344CB8AC3E}">
        <p14:creationId xmlns:p14="http://schemas.microsoft.com/office/powerpoint/2010/main" val="1326401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212A5-91D7-F83A-BDBD-D7E3C6DA1254}"/>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8A52D933-A62E-B429-F881-5C1AFC13D8F3}"/>
              </a:ext>
            </a:extLst>
          </p:cNvPr>
          <p:cNvSpPr/>
          <p:nvPr/>
        </p:nvSpPr>
        <p:spPr>
          <a:xfrm>
            <a:off x="5782962" y="1115604"/>
            <a:ext cx="5399903" cy="5061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D02C642D-F521-D842-8809-0CA8D1F7D609}"/>
              </a:ext>
            </a:extLst>
          </p:cNvPr>
          <p:cNvSpPr>
            <a:spLocks noGrp="1"/>
          </p:cNvSpPr>
          <p:nvPr>
            <p:ph type="body" idx="1"/>
          </p:nvPr>
        </p:nvSpPr>
        <p:spPr>
          <a:xfrm>
            <a:off x="697103" y="3913144"/>
            <a:ext cx="3068593" cy="2294752"/>
          </a:xfrm>
        </p:spPr>
        <p:txBody>
          <a:bodyPr>
            <a:normAutofit fontScale="85000" lnSpcReduction="10000"/>
          </a:bodyPr>
          <a:lstStyle/>
          <a:p>
            <a:r>
              <a:rPr lang="en-GB" dirty="0"/>
              <a:t>The aggregate cost of a fully decarbonised scenario varies by 80 million USD, or nearly 20% of total transport-power system costs, depending on the cost assumptions used.</a:t>
            </a:r>
          </a:p>
        </p:txBody>
      </p:sp>
      <p:sp>
        <p:nvSpPr>
          <p:cNvPr id="3" name="Title 2">
            <a:extLst>
              <a:ext uri="{FF2B5EF4-FFF2-40B4-BE49-F238E27FC236}">
                <a16:creationId xmlns:a16="http://schemas.microsoft.com/office/drawing/2014/main" id="{AF3ECE21-8642-2002-4FF3-03C464AF9134}"/>
              </a:ext>
            </a:extLst>
          </p:cNvPr>
          <p:cNvSpPr>
            <a:spLocks noGrp="1"/>
          </p:cNvSpPr>
          <p:nvPr>
            <p:ph type="title"/>
          </p:nvPr>
        </p:nvSpPr>
        <p:spPr/>
        <p:txBody>
          <a:bodyPr/>
          <a:lstStyle/>
          <a:p>
            <a:r>
              <a:rPr lang="en-GB" dirty="0" err="1"/>
              <a:t>PathCalc</a:t>
            </a:r>
            <a:r>
              <a:rPr lang="en-GB" dirty="0"/>
              <a:t> Example</a:t>
            </a:r>
            <a:br>
              <a:rPr lang="en-GB" dirty="0"/>
            </a:br>
            <a:r>
              <a:rPr lang="en-GB" b="0" dirty="0"/>
              <a:t>Cost of decarbonisation (3)</a:t>
            </a:r>
            <a:endParaRPr lang="en-GB" dirty="0"/>
          </a:p>
        </p:txBody>
      </p:sp>
      <p:sp>
        <p:nvSpPr>
          <p:cNvPr id="18" name="Right Arrow 17">
            <a:extLst>
              <a:ext uri="{FF2B5EF4-FFF2-40B4-BE49-F238E27FC236}">
                <a16:creationId xmlns:a16="http://schemas.microsoft.com/office/drawing/2014/main" id="{66EAD6D7-5D4D-049B-B92E-CBAC07CDFA9C}"/>
              </a:ext>
            </a:extLst>
          </p:cNvPr>
          <p:cNvSpPr/>
          <p:nvPr/>
        </p:nvSpPr>
        <p:spPr>
          <a:xfrm>
            <a:off x="7045166" y="2852064"/>
            <a:ext cx="371389" cy="364345"/>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pic>
        <p:nvPicPr>
          <p:cNvPr id="21" name="Picture 20">
            <a:extLst>
              <a:ext uri="{FF2B5EF4-FFF2-40B4-BE49-F238E27FC236}">
                <a16:creationId xmlns:a16="http://schemas.microsoft.com/office/drawing/2014/main" id="{F796544D-550F-D666-6EB8-803F4649CC12}"/>
              </a:ext>
            </a:extLst>
          </p:cNvPr>
          <p:cNvPicPr>
            <a:picLocks noChangeAspect="1"/>
          </p:cNvPicPr>
          <p:nvPr/>
        </p:nvPicPr>
        <p:blipFill>
          <a:blip r:embed="rId3"/>
          <a:stretch>
            <a:fillRect/>
          </a:stretch>
        </p:blipFill>
        <p:spPr>
          <a:xfrm>
            <a:off x="10228678" y="4320578"/>
            <a:ext cx="914400" cy="1231900"/>
          </a:xfrm>
          <a:prstGeom prst="rect">
            <a:avLst/>
          </a:prstGeom>
        </p:spPr>
      </p:pic>
      <p:pic>
        <p:nvPicPr>
          <p:cNvPr id="7" name="Picture 6">
            <a:extLst>
              <a:ext uri="{FF2B5EF4-FFF2-40B4-BE49-F238E27FC236}">
                <a16:creationId xmlns:a16="http://schemas.microsoft.com/office/drawing/2014/main" id="{3BD8F0A5-03F6-5937-7297-5081F65598C0}"/>
              </a:ext>
            </a:extLst>
          </p:cNvPr>
          <p:cNvPicPr>
            <a:picLocks noChangeAspect="1"/>
          </p:cNvPicPr>
          <p:nvPr/>
        </p:nvPicPr>
        <p:blipFill>
          <a:blip r:embed="rId4"/>
          <a:stretch>
            <a:fillRect/>
          </a:stretch>
        </p:blipFill>
        <p:spPr>
          <a:xfrm>
            <a:off x="886975" y="2212309"/>
            <a:ext cx="2755900" cy="1600200"/>
          </a:xfrm>
          <a:prstGeom prst="rect">
            <a:avLst/>
          </a:prstGeom>
          <a:ln>
            <a:solidFill>
              <a:schemeClr val="accent5"/>
            </a:solidFill>
          </a:ln>
        </p:spPr>
      </p:pic>
      <p:pic>
        <p:nvPicPr>
          <p:cNvPr id="8" name="Picture 7">
            <a:extLst>
              <a:ext uri="{FF2B5EF4-FFF2-40B4-BE49-F238E27FC236}">
                <a16:creationId xmlns:a16="http://schemas.microsoft.com/office/drawing/2014/main" id="{448A928B-FBAB-E96F-0367-621BE31AF5C5}"/>
              </a:ext>
            </a:extLst>
          </p:cNvPr>
          <p:cNvPicPr>
            <a:picLocks noChangeAspect="1"/>
          </p:cNvPicPr>
          <p:nvPr/>
        </p:nvPicPr>
        <p:blipFill>
          <a:blip r:embed="rId5"/>
          <a:stretch>
            <a:fillRect/>
          </a:stretch>
        </p:blipFill>
        <p:spPr>
          <a:xfrm>
            <a:off x="4058846" y="2656809"/>
            <a:ext cx="2743200" cy="711200"/>
          </a:xfrm>
          <a:prstGeom prst="rect">
            <a:avLst/>
          </a:prstGeom>
        </p:spPr>
      </p:pic>
      <p:pic>
        <p:nvPicPr>
          <p:cNvPr id="9" name="Picture 8">
            <a:extLst>
              <a:ext uri="{FF2B5EF4-FFF2-40B4-BE49-F238E27FC236}">
                <a16:creationId xmlns:a16="http://schemas.microsoft.com/office/drawing/2014/main" id="{A5E954B4-4965-4695-1B59-313147F9B80B}"/>
              </a:ext>
            </a:extLst>
          </p:cNvPr>
          <p:cNvPicPr>
            <a:picLocks noChangeAspect="1"/>
          </p:cNvPicPr>
          <p:nvPr/>
        </p:nvPicPr>
        <p:blipFill>
          <a:blip r:embed="rId6"/>
          <a:stretch>
            <a:fillRect/>
          </a:stretch>
        </p:blipFill>
        <p:spPr>
          <a:xfrm>
            <a:off x="7640090" y="2687084"/>
            <a:ext cx="2616200" cy="673100"/>
          </a:xfrm>
          <a:prstGeom prst="rect">
            <a:avLst/>
          </a:prstGeom>
        </p:spPr>
      </p:pic>
      <p:pic>
        <p:nvPicPr>
          <p:cNvPr id="10" name="Picture 9">
            <a:extLst>
              <a:ext uri="{FF2B5EF4-FFF2-40B4-BE49-F238E27FC236}">
                <a16:creationId xmlns:a16="http://schemas.microsoft.com/office/drawing/2014/main" id="{4EB1F6CE-A2DF-23AC-EB50-AB164D3CD484}"/>
              </a:ext>
            </a:extLst>
          </p:cNvPr>
          <p:cNvPicPr>
            <a:picLocks noChangeAspect="1"/>
          </p:cNvPicPr>
          <p:nvPr/>
        </p:nvPicPr>
        <p:blipFill>
          <a:blip r:embed="rId7"/>
          <a:stretch>
            <a:fillRect/>
          </a:stretch>
        </p:blipFill>
        <p:spPr>
          <a:xfrm>
            <a:off x="4058846" y="3812509"/>
            <a:ext cx="2755900" cy="2108200"/>
          </a:xfrm>
          <a:prstGeom prst="rect">
            <a:avLst/>
          </a:prstGeom>
        </p:spPr>
      </p:pic>
      <p:pic>
        <p:nvPicPr>
          <p:cNvPr id="11" name="Picture 10">
            <a:extLst>
              <a:ext uri="{FF2B5EF4-FFF2-40B4-BE49-F238E27FC236}">
                <a16:creationId xmlns:a16="http://schemas.microsoft.com/office/drawing/2014/main" id="{2DED8EED-3DA8-D752-DFE1-D79A1D9F608E}"/>
              </a:ext>
            </a:extLst>
          </p:cNvPr>
          <p:cNvPicPr>
            <a:picLocks noChangeAspect="1"/>
          </p:cNvPicPr>
          <p:nvPr/>
        </p:nvPicPr>
        <p:blipFill>
          <a:blip r:embed="rId8"/>
          <a:srcRect l="27511"/>
          <a:stretch/>
        </p:blipFill>
        <p:spPr>
          <a:xfrm>
            <a:off x="7833150" y="3774493"/>
            <a:ext cx="1997723" cy="2171700"/>
          </a:xfrm>
          <a:prstGeom prst="rect">
            <a:avLst/>
          </a:prstGeom>
        </p:spPr>
      </p:pic>
      <p:sp>
        <p:nvSpPr>
          <p:cNvPr id="12" name="TextBox 11">
            <a:extLst>
              <a:ext uri="{FF2B5EF4-FFF2-40B4-BE49-F238E27FC236}">
                <a16:creationId xmlns:a16="http://schemas.microsoft.com/office/drawing/2014/main" id="{06CC485D-C891-6EB8-FFFA-CB4173D65148}"/>
              </a:ext>
            </a:extLst>
          </p:cNvPr>
          <p:cNvSpPr txBox="1"/>
          <p:nvPr/>
        </p:nvSpPr>
        <p:spPr>
          <a:xfrm>
            <a:off x="838199" y="1489704"/>
            <a:ext cx="10245811" cy="400110"/>
          </a:xfrm>
          <a:prstGeom prst="rect">
            <a:avLst/>
          </a:prstGeom>
          <a:noFill/>
        </p:spPr>
        <p:txBody>
          <a:bodyPr wrap="square">
            <a:spAutoFit/>
          </a:bodyPr>
          <a:lstStyle/>
          <a:p>
            <a:r>
              <a:rPr lang="en-GB" sz="2000" dirty="0"/>
              <a:t>The cost of decarbonisation strategy is highly uncertain. </a:t>
            </a:r>
          </a:p>
        </p:txBody>
      </p:sp>
      <p:sp>
        <p:nvSpPr>
          <p:cNvPr id="14" name="TextBox 13">
            <a:extLst>
              <a:ext uri="{FF2B5EF4-FFF2-40B4-BE49-F238E27FC236}">
                <a16:creationId xmlns:a16="http://schemas.microsoft.com/office/drawing/2014/main" id="{B5AD8AA9-CFB1-2EF4-C4B8-A4386F92445F}"/>
              </a:ext>
            </a:extLst>
          </p:cNvPr>
          <p:cNvSpPr txBox="1"/>
          <p:nvPr/>
        </p:nvSpPr>
        <p:spPr>
          <a:xfrm>
            <a:off x="6994263" y="3966888"/>
            <a:ext cx="1716195" cy="369332"/>
          </a:xfrm>
          <a:prstGeom prst="rect">
            <a:avLst/>
          </a:prstGeom>
          <a:noFill/>
        </p:spPr>
        <p:txBody>
          <a:bodyPr wrap="square" rtlCol="0">
            <a:spAutoFit/>
          </a:bodyPr>
          <a:lstStyle/>
          <a:p>
            <a:r>
              <a:rPr lang="en-GB" sz="1800" dirty="0">
                <a:solidFill>
                  <a:schemeClr val="accent5"/>
                </a:solidFill>
              </a:rPr>
              <a:t>- 80 MUSD</a:t>
            </a:r>
          </a:p>
        </p:txBody>
      </p:sp>
    </p:spTree>
    <p:extLst>
      <p:ext uri="{BB962C8B-B14F-4D97-AF65-F5344CB8AC3E}">
        <p14:creationId xmlns:p14="http://schemas.microsoft.com/office/powerpoint/2010/main" val="703527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9125E-1A70-4049-1F75-E792560B7D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5FEFD45-93C2-F7FE-EF66-B5D004D62A26}"/>
              </a:ext>
            </a:extLst>
          </p:cNvPr>
          <p:cNvSpPr>
            <a:spLocks noGrp="1"/>
          </p:cNvSpPr>
          <p:nvPr>
            <p:ph type="body" idx="1"/>
          </p:nvPr>
        </p:nvSpPr>
        <p:spPr>
          <a:xfrm>
            <a:off x="838200" y="1825625"/>
            <a:ext cx="9578546" cy="4351338"/>
          </a:xfrm>
        </p:spPr>
        <p:txBody>
          <a:bodyPr>
            <a:normAutofit/>
          </a:bodyPr>
          <a:lstStyle/>
          <a:p>
            <a:r>
              <a:rPr lang="en-GB" dirty="0"/>
              <a:t>The interactivity of the tool allows the user to understand how assumptions interact to produce outcomes. </a:t>
            </a:r>
          </a:p>
          <a:p>
            <a:pPr marL="0" indent="0">
              <a:buNone/>
            </a:pPr>
            <a:endParaRPr lang="en-GB" dirty="0"/>
          </a:p>
          <a:p>
            <a:r>
              <a:rPr lang="en-GB" dirty="0"/>
              <a:t>The user can also identify the range of outcomes produced by a range of uncertain assumptions. </a:t>
            </a:r>
          </a:p>
        </p:txBody>
      </p:sp>
      <p:sp>
        <p:nvSpPr>
          <p:cNvPr id="3" name="Title 2">
            <a:extLst>
              <a:ext uri="{FF2B5EF4-FFF2-40B4-BE49-F238E27FC236}">
                <a16:creationId xmlns:a16="http://schemas.microsoft.com/office/drawing/2014/main" id="{C1B2E2F4-5676-430B-F6EE-81818C2F77A8}"/>
              </a:ext>
            </a:extLst>
          </p:cNvPr>
          <p:cNvSpPr>
            <a:spLocks noGrp="1"/>
          </p:cNvSpPr>
          <p:nvPr>
            <p:ph type="title"/>
          </p:nvPr>
        </p:nvSpPr>
        <p:spPr/>
        <p:txBody>
          <a:bodyPr/>
          <a:lstStyle/>
          <a:p>
            <a:r>
              <a:rPr lang="en-GB" dirty="0" err="1"/>
              <a:t>PathCalc</a:t>
            </a:r>
            <a:r>
              <a:rPr lang="en-GB" dirty="0"/>
              <a:t> Example</a:t>
            </a:r>
            <a:br>
              <a:rPr lang="en-GB" dirty="0"/>
            </a:br>
            <a:r>
              <a:rPr lang="en-GB" b="0" dirty="0"/>
              <a:t>Takeaways</a:t>
            </a:r>
            <a:endParaRPr lang="en-GB" dirty="0"/>
          </a:p>
        </p:txBody>
      </p:sp>
    </p:spTree>
    <p:extLst>
      <p:ext uri="{BB962C8B-B14F-4D97-AF65-F5344CB8AC3E}">
        <p14:creationId xmlns:p14="http://schemas.microsoft.com/office/powerpoint/2010/main" val="195917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FB924-BB6C-D5E3-BF19-63D253032D1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9A9DECE-C08B-B1BC-D416-B6EAF621950F}"/>
              </a:ext>
            </a:extLst>
          </p:cNvPr>
          <p:cNvSpPr/>
          <p:nvPr/>
        </p:nvSpPr>
        <p:spPr>
          <a:xfrm>
            <a:off x="6195884" y="732545"/>
            <a:ext cx="5399903" cy="5061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1178B4AB-F957-58B1-19B4-6165A689DF57}"/>
              </a:ext>
            </a:extLst>
          </p:cNvPr>
          <p:cNvSpPr>
            <a:spLocks noGrp="1"/>
          </p:cNvSpPr>
          <p:nvPr>
            <p:ph type="body" idx="1"/>
          </p:nvPr>
        </p:nvSpPr>
        <p:spPr>
          <a:xfrm>
            <a:off x="838201" y="1713631"/>
            <a:ext cx="5399904" cy="4411824"/>
          </a:xfrm>
        </p:spPr>
        <p:txBody>
          <a:bodyPr>
            <a:normAutofit fontScale="92500" lnSpcReduction="20000"/>
          </a:bodyPr>
          <a:lstStyle/>
          <a:p>
            <a:pPr marL="0" indent="0">
              <a:buNone/>
            </a:pPr>
            <a:r>
              <a:rPr lang="en-GB" dirty="0"/>
              <a:t>To facilitate interministerial coordination, </a:t>
            </a:r>
            <a:r>
              <a:rPr lang="en-GB" dirty="0" err="1"/>
              <a:t>PathCalc</a:t>
            </a:r>
            <a:r>
              <a:rPr lang="en-GB" dirty="0"/>
              <a:t> includes charts with metrics of interest to different stakeholders:</a:t>
            </a:r>
          </a:p>
          <a:p>
            <a:r>
              <a:rPr lang="en-GB" dirty="0"/>
              <a:t>Fuel costs for imported and domestic fuels</a:t>
            </a:r>
          </a:p>
          <a:p>
            <a:r>
              <a:rPr lang="en-GB" dirty="0"/>
              <a:t>Capital and fixed costs for different sectors</a:t>
            </a:r>
          </a:p>
          <a:p>
            <a:r>
              <a:rPr lang="en-GB" dirty="0"/>
              <a:t>Power generation and capacity</a:t>
            </a:r>
          </a:p>
          <a:p>
            <a:r>
              <a:rPr lang="en-GB" dirty="0"/>
              <a:t>Transport fuel and technology mixes</a:t>
            </a:r>
          </a:p>
          <a:p>
            <a:r>
              <a:rPr lang="en-GB" dirty="0"/>
              <a:t>Emissions and pollution</a:t>
            </a:r>
          </a:p>
          <a:p>
            <a:r>
              <a:rPr lang="en-GB" dirty="0"/>
              <a:t>And more, if included in the model</a:t>
            </a:r>
          </a:p>
          <a:p>
            <a:pPr marL="0" indent="0">
              <a:buNone/>
            </a:pPr>
            <a:endParaRPr lang="en-GB" dirty="0"/>
          </a:p>
          <a:p>
            <a:pPr marL="0" indent="0">
              <a:buNone/>
            </a:pPr>
            <a:r>
              <a:rPr lang="en-GB" dirty="0"/>
              <a:t> </a:t>
            </a:r>
          </a:p>
          <a:p>
            <a:pPr marL="0" indent="0">
              <a:buNone/>
            </a:pPr>
            <a:endParaRPr lang="en-GB" dirty="0"/>
          </a:p>
        </p:txBody>
      </p:sp>
      <p:sp>
        <p:nvSpPr>
          <p:cNvPr id="3" name="Title 2">
            <a:extLst>
              <a:ext uri="{FF2B5EF4-FFF2-40B4-BE49-F238E27FC236}">
                <a16:creationId xmlns:a16="http://schemas.microsoft.com/office/drawing/2014/main" id="{B25131E1-923F-15A2-6670-1F6127727DB1}"/>
              </a:ext>
            </a:extLst>
          </p:cNvPr>
          <p:cNvSpPr>
            <a:spLocks noGrp="1"/>
          </p:cNvSpPr>
          <p:nvPr>
            <p:ph type="title"/>
          </p:nvPr>
        </p:nvSpPr>
        <p:spPr/>
        <p:txBody>
          <a:bodyPr>
            <a:normAutofit fontScale="90000"/>
          </a:bodyPr>
          <a:lstStyle/>
          <a:p>
            <a:r>
              <a:rPr lang="en-GB" dirty="0" err="1"/>
              <a:t>PathCalc</a:t>
            </a:r>
            <a:r>
              <a:rPr lang="en-GB" dirty="0"/>
              <a:t> Example</a:t>
            </a:r>
            <a:br>
              <a:rPr lang="en-GB" dirty="0"/>
            </a:br>
            <a:r>
              <a:rPr lang="en-GB" b="0" dirty="0"/>
              <a:t>Impact of transport pathways on other sectors and ministries</a:t>
            </a:r>
            <a:endParaRPr lang="en-GB" dirty="0"/>
          </a:p>
        </p:txBody>
      </p:sp>
      <p:pic>
        <p:nvPicPr>
          <p:cNvPr id="5" name="Picture 4">
            <a:extLst>
              <a:ext uri="{FF2B5EF4-FFF2-40B4-BE49-F238E27FC236}">
                <a16:creationId xmlns:a16="http://schemas.microsoft.com/office/drawing/2014/main" id="{08FEA3D9-4F33-1C9B-3233-DD4E2044D3C4}"/>
              </a:ext>
            </a:extLst>
          </p:cNvPr>
          <p:cNvPicPr>
            <a:picLocks noChangeAspect="1"/>
          </p:cNvPicPr>
          <p:nvPr/>
        </p:nvPicPr>
        <p:blipFill>
          <a:blip r:embed="rId3"/>
          <a:stretch>
            <a:fillRect/>
          </a:stretch>
        </p:blipFill>
        <p:spPr>
          <a:xfrm>
            <a:off x="6405487" y="1866545"/>
            <a:ext cx="4948311" cy="3968612"/>
          </a:xfrm>
          <a:prstGeom prst="rect">
            <a:avLst/>
          </a:prstGeom>
        </p:spPr>
      </p:pic>
      <p:sp>
        <p:nvSpPr>
          <p:cNvPr id="7" name="TextBox 6">
            <a:extLst>
              <a:ext uri="{FF2B5EF4-FFF2-40B4-BE49-F238E27FC236}">
                <a16:creationId xmlns:a16="http://schemas.microsoft.com/office/drawing/2014/main" id="{FD13F5D2-B57B-3618-DEAF-C445E6F296A7}"/>
              </a:ext>
            </a:extLst>
          </p:cNvPr>
          <p:cNvSpPr txBox="1"/>
          <p:nvPr/>
        </p:nvSpPr>
        <p:spPr>
          <a:xfrm>
            <a:off x="6413157" y="5918886"/>
            <a:ext cx="2903838" cy="307777"/>
          </a:xfrm>
          <a:prstGeom prst="rect">
            <a:avLst/>
          </a:prstGeom>
          <a:noFill/>
        </p:spPr>
        <p:txBody>
          <a:bodyPr wrap="square" lIns="91440" tIns="45720" rIns="91440" bIns="45720" rtlCol="0" anchor="t">
            <a:spAutoFit/>
          </a:bodyPr>
          <a:lstStyle/>
          <a:p>
            <a:r>
              <a:rPr lang="en-GB" dirty="0"/>
              <a:t>Examples of graphs</a:t>
            </a:r>
            <a:endParaRPr lang="en-US" dirty="0"/>
          </a:p>
        </p:txBody>
      </p:sp>
    </p:spTree>
    <p:extLst>
      <p:ext uri="{BB962C8B-B14F-4D97-AF65-F5344CB8AC3E}">
        <p14:creationId xmlns:p14="http://schemas.microsoft.com/office/powerpoint/2010/main" val="418369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4D4605-F2A2-449D-6551-B77EFFAAD1D6}"/>
              </a:ext>
            </a:extLst>
          </p:cNvPr>
          <p:cNvSpPr>
            <a:spLocks noGrp="1"/>
          </p:cNvSpPr>
          <p:nvPr>
            <p:ph type="body" idx="1"/>
          </p:nvPr>
        </p:nvSpPr>
        <p:spPr>
          <a:xfrm>
            <a:off x="838200" y="1825625"/>
            <a:ext cx="10223500" cy="4351338"/>
          </a:xfrm>
        </p:spPr>
        <p:txBody>
          <a:bodyPr/>
          <a:lstStyle/>
          <a:p>
            <a:pPr marL="0" indent="0">
              <a:buNone/>
            </a:pPr>
            <a:r>
              <a:rPr lang="en-GB" dirty="0"/>
              <a:t>By the end of this lecture, you will be able to:</a:t>
            </a:r>
          </a:p>
          <a:p>
            <a:r>
              <a:rPr lang="en-GB" dirty="0"/>
              <a:t>Explain how multiple futures are considered in energy modelling using scenarios and lever</a:t>
            </a:r>
          </a:p>
          <a:p>
            <a:r>
              <a:rPr lang="en-GB" dirty="0"/>
              <a:t>State relevant levers in transport modelling</a:t>
            </a:r>
          </a:p>
          <a:p>
            <a:r>
              <a:rPr lang="en-GB" dirty="0"/>
              <a:t>Discuss the benefits and limitations of tools like the Pathways Calculator</a:t>
            </a:r>
          </a:p>
          <a:p>
            <a:endParaRPr lang="en-GB" dirty="0"/>
          </a:p>
        </p:txBody>
      </p:sp>
      <p:sp>
        <p:nvSpPr>
          <p:cNvPr id="3" name="Title 2">
            <a:extLst>
              <a:ext uri="{FF2B5EF4-FFF2-40B4-BE49-F238E27FC236}">
                <a16:creationId xmlns:a16="http://schemas.microsoft.com/office/drawing/2014/main" id="{C11E384C-A5C8-D385-81A4-93A1C5E27573}"/>
              </a:ext>
            </a:extLst>
          </p:cNvPr>
          <p:cNvSpPr>
            <a:spLocks noGrp="1"/>
          </p:cNvSpPr>
          <p:nvPr>
            <p:ph type="title"/>
          </p:nvPr>
        </p:nvSpPr>
        <p:spPr/>
        <p:txBody>
          <a:bodyPr/>
          <a:lstStyle/>
          <a:p>
            <a:r>
              <a:rPr lang="en-GB" dirty="0"/>
              <a:t>Lecture 7: Learning outcomes</a:t>
            </a:r>
          </a:p>
        </p:txBody>
      </p:sp>
    </p:spTree>
    <p:extLst>
      <p:ext uri="{BB962C8B-B14F-4D97-AF65-F5344CB8AC3E}">
        <p14:creationId xmlns:p14="http://schemas.microsoft.com/office/powerpoint/2010/main" val="2452778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5B93F9-9E1F-A163-B53C-DE6339071129}"/>
              </a:ext>
            </a:extLst>
          </p:cNvPr>
          <p:cNvSpPr>
            <a:spLocks noGrp="1"/>
          </p:cNvSpPr>
          <p:nvPr>
            <p:ph type="body" idx="1"/>
          </p:nvPr>
        </p:nvSpPr>
        <p:spPr>
          <a:xfrm>
            <a:off x="838199" y="1825625"/>
            <a:ext cx="10515600" cy="4377467"/>
          </a:xfrm>
        </p:spPr>
        <p:txBody>
          <a:bodyPr>
            <a:normAutofit/>
          </a:bodyPr>
          <a:lstStyle/>
          <a:p>
            <a:pPr marL="0" indent="0">
              <a:buNone/>
            </a:pPr>
            <a:r>
              <a:rPr lang="en-GB" dirty="0"/>
              <a:t>The </a:t>
            </a:r>
            <a:r>
              <a:rPr lang="en-GB" b="1" dirty="0"/>
              <a:t>interactive, accessible, and transparent</a:t>
            </a:r>
            <a:r>
              <a:rPr lang="en-GB" dirty="0"/>
              <a:t> nature of tools like </a:t>
            </a:r>
            <a:r>
              <a:rPr lang="en-GB" dirty="0" err="1"/>
              <a:t>PathCalc</a:t>
            </a:r>
            <a:r>
              <a:rPr lang="en-GB" dirty="0"/>
              <a:t> have the potential to improve planning by supporting collaboration and a shared vision for the future.</a:t>
            </a:r>
          </a:p>
          <a:p>
            <a:pPr marL="269875" indent="-269875"/>
            <a:r>
              <a:rPr lang="en-GB" b="1" dirty="0">
                <a:latin typeface="Arial"/>
                <a:cs typeface="Arial"/>
              </a:rPr>
              <a:t>User-friendliness</a:t>
            </a:r>
            <a:r>
              <a:rPr lang="en-GB" dirty="0">
                <a:latin typeface="Arial"/>
                <a:cs typeface="Arial"/>
              </a:rPr>
              <a:t> promotes broad participation.</a:t>
            </a:r>
          </a:p>
          <a:p>
            <a:pPr marL="269875" indent="-269875"/>
            <a:r>
              <a:rPr lang="en-GB" b="1" dirty="0">
                <a:latin typeface="Arial"/>
                <a:cs typeface="Arial"/>
              </a:rPr>
              <a:t>Instant feedback </a:t>
            </a:r>
            <a:r>
              <a:rPr lang="en-GB" dirty="0">
                <a:latin typeface="Arial"/>
                <a:cs typeface="Arial"/>
              </a:rPr>
              <a:t>increases understanding of system being modelled.</a:t>
            </a:r>
          </a:p>
          <a:p>
            <a:pPr marL="269875" indent="-269875"/>
            <a:r>
              <a:rPr lang="en-GB" b="1" dirty="0">
                <a:latin typeface="Arial"/>
                <a:cs typeface="Arial"/>
              </a:rPr>
              <a:t>More scenarios </a:t>
            </a:r>
            <a:r>
              <a:rPr lang="en-GB" dirty="0">
                <a:latin typeface="Arial"/>
                <a:cs typeface="Arial"/>
              </a:rPr>
              <a:t>allows a wide range of perspectives to be considered.</a:t>
            </a:r>
            <a:endParaRPr lang="en-GB" dirty="0"/>
          </a:p>
          <a:p>
            <a:pPr marL="269875" indent="-269875"/>
            <a:r>
              <a:rPr lang="en-GB" dirty="0">
                <a:latin typeface="Arial"/>
                <a:cs typeface="Arial"/>
              </a:rPr>
              <a:t>Stakeholders can </a:t>
            </a:r>
            <a:r>
              <a:rPr lang="en-GB" b="1" dirty="0">
                <a:latin typeface="Arial"/>
                <a:cs typeface="Arial"/>
              </a:rPr>
              <a:t>explore the impacts of different assumptions together, </a:t>
            </a:r>
            <a:r>
              <a:rPr lang="en-GB" dirty="0">
                <a:latin typeface="Arial"/>
                <a:cs typeface="Arial"/>
              </a:rPr>
              <a:t>promoting consensus-building.</a:t>
            </a:r>
          </a:p>
          <a:p>
            <a:pPr marL="269875" indent="-269875"/>
            <a:r>
              <a:rPr lang="en-GB" dirty="0"/>
              <a:t>The shared interface promotes </a:t>
            </a:r>
            <a:r>
              <a:rPr lang="en-GB" b="1" dirty="0"/>
              <a:t>a common understanding between and shared ownership of the decision </a:t>
            </a:r>
            <a:r>
              <a:rPr lang="en-GB" dirty="0"/>
              <a:t>between ministries</a:t>
            </a:r>
            <a:r>
              <a:rPr lang="en-GB" b="1" dirty="0"/>
              <a:t>. </a:t>
            </a:r>
            <a:endParaRPr lang="en-GB" dirty="0"/>
          </a:p>
        </p:txBody>
      </p:sp>
      <p:sp>
        <p:nvSpPr>
          <p:cNvPr id="3" name="Title 2">
            <a:extLst>
              <a:ext uri="{FF2B5EF4-FFF2-40B4-BE49-F238E27FC236}">
                <a16:creationId xmlns:a16="http://schemas.microsoft.com/office/drawing/2014/main" id="{5B433153-FB55-17E7-B73E-70EA4C03AFDD}"/>
              </a:ext>
            </a:extLst>
          </p:cNvPr>
          <p:cNvSpPr>
            <a:spLocks noGrp="1"/>
          </p:cNvSpPr>
          <p:nvPr>
            <p:ph type="title"/>
          </p:nvPr>
        </p:nvSpPr>
        <p:spPr/>
        <p:txBody>
          <a:bodyPr/>
          <a:lstStyle/>
          <a:p>
            <a:r>
              <a:rPr lang="en-GB" dirty="0"/>
              <a:t>Summary: Benefits of interactive tools like </a:t>
            </a:r>
            <a:r>
              <a:rPr lang="en-GB" dirty="0" err="1"/>
              <a:t>PathCalc</a:t>
            </a:r>
            <a:endParaRPr lang="en-GB" dirty="0"/>
          </a:p>
        </p:txBody>
      </p:sp>
    </p:spTree>
    <p:extLst>
      <p:ext uri="{BB962C8B-B14F-4D97-AF65-F5344CB8AC3E}">
        <p14:creationId xmlns:p14="http://schemas.microsoft.com/office/powerpoint/2010/main" val="4111951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3CD57-40A1-61C9-8B3C-7C2877888CA3}"/>
              </a:ext>
            </a:extLst>
          </p:cNvPr>
          <p:cNvSpPr>
            <a:spLocks noGrp="1"/>
          </p:cNvSpPr>
          <p:nvPr>
            <p:ph type="body" idx="1"/>
          </p:nvPr>
        </p:nvSpPr>
        <p:spPr>
          <a:xfrm>
            <a:off x="838199" y="1825625"/>
            <a:ext cx="9936893" cy="4351338"/>
          </a:xfrm>
        </p:spPr>
        <p:txBody>
          <a:bodyPr/>
          <a:lstStyle/>
          <a:p>
            <a:r>
              <a:rPr lang="en-GB" dirty="0"/>
              <a:t>A </a:t>
            </a:r>
            <a:r>
              <a:rPr lang="en-GB" dirty="0" err="1"/>
              <a:t>PathCalc</a:t>
            </a:r>
            <a:r>
              <a:rPr lang="en-GB" dirty="0"/>
              <a:t> can be created from an OSeMOSYS model and assumptions for each lever.</a:t>
            </a:r>
          </a:p>
          <a:p>
            <a:r>
              <a:rPr lang="en-GB" dirty="0"/>
              <a:t>The levers included and the charts visualised can be customised.</a:t>
            </a:r>
          </a:p>
          <a:p>
            <a:endParaRPr lang="en-GB" dirty="0"/>
          </a:p>
        </p:txBody>
      </p:sp>
      <p:sp>
        <p:nvSpPr>
          <p:cNvPr id="3" name="Title 2">
            <a:extLst>
              <a:ext uri="{FF2B5EF4-FFF2-40B4-BE49-F238E27FC236}">
                <a16:creationId xmlns:a16="http://schemas.microsoft.com/office/drawing/2014/main" id="{6A455ADE-14E6-F38C-A0BD-CD9D740D71E3}"/>
              </a:ext>
            </a:extLst>
          </p:cNvPr>
          <p:cNvSpPr>
            <a:spLocks noGrp="1"/>
          </p:cNvSpPr>
          <p:nvPr>
            <p:ph type="title"/>
          </p:nvPr>
        </p:nvSpPr>
        <p:spPr/>
        <p:txBody>
          <a:bodyPr/>
          <a:lstStyle/>
          <a:p>
            <a:r>
              <a:rPr lang="en-GB" dirty="0"/>
              <a:t>Creating new </a:t>
            </a:r>
            <a:r>
              <a:rPr lang="en-GB" dirty="0" err="1"/>
              <a:t>PathCalc</a:t>
            </a:r>
            <a:r>
              <a:rPr lang="en-GB" dirty="0"/>
              <a:t> webtools</a:t>
            </a:r>
          </a:p>
        </p:txBody>
      </p:sp>
    </p:spTree>
    <p:extLst>
      <p:ext uri="{BB962C8B-B14F-4D97-AF65-F5344CB8AC3E}">
        <p14:creationId xmlns:p14="http://schemas.microsoft.com/office/powerpoint/2010/main" val="312845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F3B15-1DAF-32F4-7B3A-B14289B28BAF}"/>
              </a:ext>
            </a:extLst>
          </p:cNvPr>
          <p:cNvSpPr>
            <a:spLocks noGrp="1"/>
          </p:cNvSpPr>
          <p:nvPr>
            <p:ph type="body" idx="1"/>
          </p:nvPr>
        </p:nvSpPr>
        <p:spPr>
          <a:xfrm>
            <a:off x="838199" y="1825625"/>
            <a:ext cx="10515599" cy="4351338"/>
          </a:xfrm>
        </p:spPr>
        <p:txBody>
          <a:bodyPr>
            <a:normAutofit/>
          </a:bodyPr>
          <a:lstStyle/>
          <a:p>
            <a:pPr marL="0" indent="0">
              <a:buNone/>
            </a:pPr>
            <a:r>
              <a:rPr lang="en-GB" dirty="0"/>
              <a:t>A key limitation of tools like the 2050 Calculator is that they allow users to explore only one scenario at a time.</a:t>
            </a:r>
          </a:p>
          <a:p>
            <a:pPr marL="269875" indent="-269875"/>
            <a:r>
              <a:rPr lang="en-GB" dirty="0">
                <a:latin typeface="Arial"/>
                <a:cs typeface="Arial"/>
              </a:rPr>
              <a:t>This makes it difficult to compare multiple futures systematically. </a:t>
            </a:r>
          </a:p>
          <a:p>
            <a:pPr marL="269875" indent="-269875"/>
            <a:r>
              <a:rPr lang="en-GB" dirty="0">
                <a:latin typeface="Arial"/>
                <a:cs typeface="Arial"/>
              </a:rPr>
              <a:t>The robust decision making approach addresses these limitations (next lecture).</a:t>
            </a:r>
            <a:endParaRPr lang="en-GB" dirty="0"/>
          </a:p>
          <a:p>
            <a:pPr marL="269875" indent="-269875"/>
            <a:r>
              <a:rPr lang="en-GB" dirty="0">
                <a:latin typeface="Arial"/>
                <a:cs typeface="Arial"/>
              </a:rPr>
              <a:t>Nevertheless, </a:t>
            </a:r>
            <a:r>
              <a:rPr lang="en-GB" dirty="0" err="1">
                <a:latin typeface="Arial"/>
                <a:cs typeface="Arial"/>
              </a:rPr>
              <a:t>PathCalc</a:t>
            </a:r>
            <a:r>
              <a:rPr lang="en-GB" dirty="0">
                <a:latin typeface="Arial"/>
                <a:cs typeface="Arial"/>
              </a:rPr>
              <a:t> can still play an important role.</a:t>
            </a:r>
            <a:endParaRPr lang="en-GB" dirty="0"/>
          </a:p>
        </p:txBody>
      </p:sp>
      <p:sp>
        <p:nvSpPr>
          <p:cNvPr id="3" name="Title 2">
            <a:extLst>
              <a:ext uri="{FF2B5EF4-FFF2-40B4-BE49-F238E27FC236}">
                <a16:creationId xmlns:a16="http://schemas.microsoft.com/office/drawing/2014/main" id="{4C892B01-15EF-21D8-EF0A-7664DA3655AD}"/>
              </a:ext>
            </a:extLst>
          </p:cNvPr>
          <p:cNvSpPr>
            <a:spLocks noGrp="1"/>
          </p:cNvSpPr>
          <p:nvPr>
            <p:ph type="title"/>
          </p:nvPr>
        </p:nvSpPr>
        <p:spPr/>
        <p:txBody>
          <a:bodyPr/>
          <a:lstStyle/>
          <a:p>
            <a:r>
              <a:rPr lang="en-GB" dirty="0"/>
              <a:t>Limitations of Pathways Calculators</a:t>
            </a:r>
          </a:p>
        </p:txBody>
      </p:sp>
    </p:spTree>
    <p:extLst>
      <p:ext uri="{BB962C8B-B14F-4D97-AF65-F5344CB8AC3E}">
        <p14:creationId xmlns:p14="http://schemas.microsoft.com/office/powerpoint/2010/main" val="1361583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DA6DA4-47EC-2CA7-47CC-616D8AEB2C15}"/>
              </a:ext>
            </a:extLst>
          </p:cNvPr>
          <p:cNvSpPr>
            <a:spLocks noGrp="1"/>
          </p:cNvSpPr>
          <p:nvPr>
            <p:ph type="body" idx="1"/>
          </p:nvPr>
        </p:nvSpPr>
        <p:spPr>
          <a:xfrm>
            <a:off x="838200" y="1825625"/>
            <a:ext cx="9838038" cy="4351338"/>
          </a:xfrm>
        </p:spPr>
        <p:txBody>
          <a:bodyPr>
            <a:normAutofit lnSpcReduction="10000"/>
          </a:bodyPr>
          <a:lstStyle/>
          <a:p>
            <a:pPr marL="269875" indent="-269875"/>
            <a:r>
              <a:rPr lang="en-GB" dirty="0">
                <a:latin typeface="Arial"/>
                <a:cs typeface="Arial"/>
              </a:rPr>
              <a:t>Considering multiple futures is a core aspect of modelling.</a:t>
            </a:r>
            <a:endParaRPr lang="en-US"/>
          </a:p>
          <a:p>
            <a:pPr marL="269875" indent="-269875"/>
            <a:r>
              <a:rPr lang="en-GB" dirty="0">
                <a:latin typeface="Arial"/>
                <a:cs typeface="Arial"/>
              </a:rPr>
              <a:t>Traditional modelling projects typically produce a small number of scenarios which are analysed in reports.</a:t>
            </a:r>
            <a:endParaRPr lang="en-GB"/>
          </a:p>
          <a:p>
            <a:pPr marL="269875" indent="-269875"/>
            <a:r>
              <a:rPr lang="en-GB" dirty="0">
                <a:latin typeface="Arial"/>
                <a:cs typeface="Arial"/>
              </a:rPr>
              <a:t>In contrast, accessible, open, and interactive visualisation tools like </a:t>
            </a:r>
            <a:r>
              <a:rPr lang="en-GB" dirty="0" err="1">
                <a:latin typeface="Arial"/>
                <a:cs typeface="Arial"/>
              </a:rPr>
              <a:t>PathCalc</a:t>
            </a:r>
            <a:r>
              <a:rPr lang="en-GB" dirty="0">
                <a:latin typeface="Arial"/>
                <a:cs typeface="Arial"/>
              </a:rPr>
              <a:t> allow users to explore a wide range of possible futures.</a:t>
            </a:r>
            <a:endParaRPr lang="en-GB" dirty="0"/>
          </a:p>
          <a:p>
            <a:pPr marL="269875" indent="-269875"/>
            <a:r>
              <a:rPr lang="en-GB" dirty="0">
                <a:latin typeface="Arial"/>
                <a:cs typeface="Arial"/>
              </a:rPr>
              <a:t>The potential benefits of these tools include promoting better understanding of the system and trade-offs in planning, as well as facilitating interministerial coordination.</a:t>
            </a:r>
            <a:endParaRPr lang="en-GB" dirty="0"/>
          </a:p>
          <a:p>
            <a:pPr marL="269875" indent="-269875"/>
            <a:r>
              <a:rPr lang="en-GB" dirty="0">
                <a:latin typeface="Arial"/>
                <a:cs typeface="Arial"/>
              </a:rPr>
              <a:t>More complex scenario analysis approaches can address the limitations of tools </a:t>
            </a:r>
            <a:r>
              <a:rPr lang="en-GB" dirty="0" err="1">
                <a:latin typeface="Arial"/>
                <a:cs typeface="Arial"/>
              </a:rPr>
              <a:t>PathCalc</a:t>
            </a:r>
            <a:r>
              <a:rPr lang="en-GB" dirty="0">
                <a:latin typeface="Arial"/>
                <a:cs typeface="Arial"/>
              </a:rPr>
              <a:t>, but </a:t>
            </a:r>
            <a:r>
              <a:rPr lang="en-GB" dirty="0" err="1">
                <a:latin typeface="Arial"/>
                <a:cs typeface="Arial"/>
              </a:rPr>
              <a:t>PathCalc’s</a:t>
            </a:r>
            <a:r>
              <a:rPr lang="en-GB" dirty="0">
                <a:latin typeface="Arial"/>
                <a:cs typeface="Arial"/>
              </a:rPr>
              <a:t> simplicity and accessibility means it can still play an important role in decision support.</a:t>
            </a:r>
            <a:endParaRPr lang="en-GB" dirty="0"/>
          </a:p>
          <a:p>
            <a:pPr marL="269875" indent="-269875"/>
            <a:endParaRPr lang="en-GB" dirty="0"/>
          </a:p>
        </p:txBody>
      </p:sp>
      <p:sp>
        <p:nvSpPr>
          <p:cNvPr id="3" name="Title 2">
            <a:extLst>
              <a:ext uri="{FF2B5EF4-FFF2-40B4-BE49-F238E27FC236}">
                <a16:creationId xmlns:a16="http://schemas.microsoft.com/office/drawing/2014/main" id="{0BA1ACB0-2975-E8A1-C6E3-553CAAEE019D}"/>
              </a:ext>
            </a:extLst>
          </p:cNvPr>
          <p:cNvSpPr>
            <a:spLocks noGrp="1"/>
          </p:cNvSpPr>
          <p:nvPr>
            <p:ph type="title"/>
          </p:nvPr>
        </p:nvSpPr>
        <p:spPr/>
        <p:txBody>
          <a:bodyPr/>
          <a:lstStyle/>
          <a:p>
            <a:r>
              <a:rPr lang="en-GB" dirty="0"/>
              <a:t>Lecture summary</a:t>
            </a:r>
          </a:p>
        </p:txBody>
      </p:sp>
    </p:spTree>
    <p:extLst>
      <p:ext uri="{BB962C8B-B14F-4D97-AF65-F5344CB8AC3E}">
        <p14:creationId xmlns:p14="http://schemas.microsoft.com/office/powerpoint/2010/main" val="263629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5A4FC-4086-71CF-F726-9699E7CC0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95B2D-3536-215B-C42F-8A0AEC0F8948}"/>
              </a:ext>
            </a:extLst>
          </p:cNvPr>
          <p:cNvSpPr>
            <a:spLocks noGrp="1"/>
          </p:cNvSpPr>
          <p:nvPr>
            <p:ph type="ctrTitle"/>
          </p:nvPr>
        </p:nvSpPr>
        <p:spPr>
          <a:xfrm flipH="1">
            <a:off x="3652887" y="1"/>
            <a:ext cx="3647976" cy="6857999"/>
          </a:xfrm>
        </p:spPr>
        <p:txBody>
          <a:bodyPr anchor="ctr"/>
          <a:lstStyle/>
          <a:p>
            <a:pPr algn="ctr"/>
            <a:r>
              <a:rPr lang="en-US" dirty="0"/>
              <a:t>Thank you</a:t>
            </a:r>
          </a:p>
        </p:txBody>
      </p:sp>
      <p:sp>
        <p:nvSpPr>
          <p:cNvPr id="3" name="Subtitle 2">
            <a:extLst>
              <a:ext uri="{FF2B5EF4-FFF2-40B4-BE49-F238E27FC236}">
                <a16:creationId xmlns:a16="http://schemas.microsoft.com/office/drawing/2014/main" id="{E3EC9E9A-2A89-656B-D975-0836A3378ABF}"/>
              </a:ext>
            </a:extLst>
          </p:cNvPr>
          <p:cNvSpPr>
            <a:spLocks noGrp="1"/>
          </p:cNvSpPr>
          <p:nvPr>
            <p:ph type="subTitle" idx="1"/>
          </p:nvPr>
        </p:nvSpPr>
        <p:spPr>
          <a:xfrm>
            <a:off x="2945937" y="3700417"/>
            <a:ext cx="5404776" cy="1062083"/>
          </a:xfrm>
        </p:spPr>
        <p:txBody>
          <a:bodyPr/>
          <a:lstStyle/>
          <a:p>
            <a:pPr algn="ctr"/>
            <a:r>
              <a:rPr lang="en-US" dirty="0" err="1"/>
              <a:t>www.climatecompatiblegrowth.com</a:t>
            </a:r>
            <a:endParaRPr lang="en-US" dirty="0"/>
          </a:p>
        </p:txBody>
      </p:sp>
      <p:sp>
        <p:nvSpPr>
          <p:cNvPr id="11" name="Rectangle 10">
            <a:extLst>
              <a:ext uri="{FF2B5EF4-FFF2-40B4-BE49-F238E27FC236}">
                <a16:creationId xmlns:a16="http://schemas.microsoft.com/office/drawing/2014/main" id="{65045030-E3FB-960F-0DB4-54933BCAE702}"/>
              </a:ext>
            </a:extLst>
          </p:cNvPr>
          <p:cNvSpPr/>
          <p:nvPr/>
        </p:nvSpPr>
        <p:spPr>
          <a:xfrm>
            <a:off x="8905876" y="4625787"/>
            <a:ext cx="3006724" cy="15867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3631A4E-64F7-75E4-D007-380D334F8BB4}"/>
              </a:ext>
            </a:extLst>
          </p:cNvPr>
          <p:cNvPicPr>
            <a:picLocks noChangeAspect="1"/>
          </p:cNvPicPr>
          <p:nvPr/>
        </p:nvPicPr>
        <p:blipFill>
          <a:blip r:embed="rId2"/>
          <a:srcRect/>
          <a:stretch/>
        </p:blipFill>
        <p:spPr>
          <a:xfrm>
            <a:off x="8932002" y="4762500"/>
            <a:ext cx="2965505" cy="1304925"/>
          </a:xfrm>
          <a:prstGeom prst="rect">
            <a:avLst/>
          </a:prstGeom>
        </p:spPr>
      </p:pic>
      <p:sp>
        <p:nvSpPr>
          <p:cNvPr id="4" name="TextBox 3">
            <a:extLst>
              <a:ext uri="{FF2B5EF4-FFF2-40B4-BE49-F238E27FC236}">
                <a16:creationId xmlns:a16="http://schemas.microsoft.com/office/drawing/2014/main" id="{3FEC9508-3EFD-E560-5C48-DEC9F38F239C}"/>
              </a:ext>
            </a:extLst>
          </p:cNvPr>
          <p:cNvSpPr txBox="1"/>
          <p:nvPr/>
        </p:nvSpPr>
        <p:spPr>
          <a:xfrm>
            <a:off x="9162208" y="3078316"/>
            <a:ext cx="2839844" cy="1015663"/>
          </a:xfrm>
          <a:prstGeom prst="rect">
            <a:avLst/>
          </a:prstGeom>
          <a:noFill/>
        </p:spPr>
        <p:txBody>
          <a:bodyPr wrap="square" rtlCol="0" anchor="b">
            <a:spAutoFit/>
          </a:bodyPr>
          <a:lstStyle/>
          <a:p>
            <a:r>
              <a:rPr lang="en-US" sz="1200" b="1" dirty="0">
                <a:solidFill>
                  <a:schemeClr val="bg1"/>
                </a:solidFill>
              </a:rPr>
              <a:t>Consolidated by:</a:t>
            </a:r>
          </a:p>
          <a:p>
            <a:r>
              <a:rPr lang="en-GB" sz="1200" dirty="0">
                <a:solidFill>
                  <a:schemeClr val="bg1"/>
                </a:solidFill>
              </a:rPr>
              <a:t>Emma Richardson</a:t>
            </a:r>
          </a:p>
          <a:p>
            <a:r>
              <a:rPr lang="en-GB" sz="1200" dirty="0">
                <a:solidFill>
                  <a:schemeClr val="bg1"/>
                </a:solidFill>
              </a:rPr>
              <a:t>University College London</a:t>
            </a:r>
            <a:endParaRPr lang="nn-NO" sz="1200" dirty="0">
              <a:solidFill>
                <a:schemeClr val="bg1"/>
              </a:solidFill>
            </a:endParaRPr>
          </a:p>
          <a:p>
            <a:r>
              <a:rPr lang="nn-NO" sz="1200" dirty="0">
                <a:solidFill>
                  <a:schemeClr val="bg1"/>
                </a:solidFill>
              </a:rPr>
              <a:t>Emma.richardson.24@ucl.ac.uk</a:t>
            </a:r>
            <a:endParaRPr lang="en-GB" sz="1200" dirty="0">
              <a:solidFill>
                <a:schemeClr val="bg1"/>
              </a:solidFill>
            </a:endParaRPr>
          </a:p>
          <a:p>
            <a:endParaRPr lang="nn-NO" sz="1200" dirty="0">
              <a:solidFill>
                <a:schemeClr val="bg1"/>
              </a:solidFill>
            </a:endParaRPr>
          </a:p>
        </p:txBody>
      </p:sp>
    </p:spTree>
    <p:extLst>
      <p:ext uri="{BB962C8B-B14F-4D97-AF65-F5344CB8AC3E}">
        <p14:creationId xmlns:p14="http://schemas.microsoft.com/office/powerpoint/2010/main" val="33836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6EC31D-2303-981A-F464-6E21EA4FE7E1}"/>
              </a:ext>
            </a:extLst>
          </p:cNvPr>
          <p:cNvSpPr>
            <a:spLocks noGrp="1"/>
          </p:cNvSpPr>
          <p:nvPr>
            <p:ph type="body" idx="1"/>
          </p:nvPr>
        </p:nvSpPr>
        <p:spPr>
          <a:xfrm>
            <a:off x="838200" y="1825625"/>
            <a:ext cx="10515600" cy="4351338"/>
          </a:xfrm>
        </p:spPr>
        <p:txBody>
          <a:bodyPr>
            <a:normAutofit/>
          </a:bodyPr>
          <a:lstStyle/>
          <a:p>
            <a:r>
              <a:rPr lang="en-GB" dirty="0"/>
              <a:t>A possible future is usually referred to as a ‘scenario’</a:t>
            </a:r>
          </a:p>
          <a:p>
            <a:pPr lvl="1"/>
            <a:r>
              <a:rPr lang="en-GB" dirty="0"/>
              <a:t>A scenario is a set of assumptions that reflect a particular narrative about the future.</a:t>
            </a:r>
          </a:p>
          <a:p>
            <a:r>
              <a:rPr lang="en-GB" dirty="0"/>
              <a:t>Scenario assumptions usually concern policy decisions and uncertainties, </a:t>
            </a:r>
            <a:r>
              <a:rPr lang="en-GB" dirty="0" err="1"/>
              <a:t>e.g</a:t>
            </a:r>
            <a:r>
              <a:rPr lang="en-GB" dirty="0"/>
              <a:t>:</a:t>
            </a:r>
          </a:p>
          <a:p>
            <a:pPr lvl="1"/>
            <a:r>
              <a:rPr lang="en-GB" dirty="0"/>
              <a:t>Emissions targets</a:t>
            </a:r>
          </a:p>
          <a:p>
            <a:pPr lvl="1"/>
            <a:r>
              <a:rPr lang="en-GB" dirty="0"/>
              <a:t>Demand projections</a:t>
            </a:r>
          </a:p>
          <a:p>
            <a:pPr lvl="1"/>
            <a:r>
              <a:rPr lang="en-GB" dirty="0"/>
              <a:t>Technology costs</a:t>
            </a:r>
          </a:p>
          <a:p>
            <a:r>
              <a:rPr lang="en-GB" dirty="0"/>
              <a:t>Scenario assumptions are reflected in input parameters.</a:t>
            </a:r>
            <a:endParaRPr lang="en-GB" sz="2400" dirty="0"/>
          </a:p>
          <a:p>
            <a:r>
              <a:rPr lang="en-GB" sz="2400" dirty="0"/>
              <a:t>The results can be compared in terms of costs, energy flow, infrastructure requirements, and emissions.</a:t>
            </a:r>
          </a:p>
          <a:p>
            <a:endParaRPr lang="en-GB" dirty="0"/>
          </a:p>
        </p:txBody>
      </p:sp>
      <p:sp>
        <p:nvSpPr>
          <p:cNvPr id="4" name="Title 3">
            <a:extLst>
              <a:ext uri="{FF2B5EF4-FFF2-40B4-BE49-F238E27FC236}">
                <a16:creationId xmlns:a16="http://schemas.microsoft.com/office/drawing/2014/main" id="{87F0FC5A-89D5-28B1-B3A2-64857056FCCB}"/>
              </a:ext>
            </a:extLst>
          </p:cNvPr>
          <p:cNvSpPr>
            <a:spLocks noGrp="1"/>
          </p:cNvSpPr>
          <p:nvPr>
            <p:ph type="title"/>
          </p:nvPr>
        </p:nvSpPr>
        <p:spPr/>
        <p:txBody>
          <a:bodyPr/>
          <a:lstStyle/>
          <a:p>
            <a:r>
              <a:rPr lang="en-GB" dirty="0"/>
              <a:t>Considering multiple futures is integral to energy and transport modelling</a:t>
            </a:r>
          </a:p>
        </p:txBody>
      </p:sp>
    </p:spTree>
    <p:extLst>
      <p:ext uri="{BB962C8B-B14F-4D97-AF65-F5344CB8AC3E}">
        <p14:creationId xmlns:p14="http://schemas.microsoft.com/office/powerpoint/2010/main" val="145857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6814A7-943C-975B-C386-6E664E65ACEF}"/>
              </a:ext>
            </a:extLst>
          </p:cNvPr>
          <p:cNvSpPr>
            <a:spLocks noGrp="1"/>
          </p:cNvSpPr>
          <p:nvPr>
            <p:ph type="body" idx="1"/>
          </p:nvPr>
        </p:nvSpPr>
        <p:spPr>
          <a:xfrm>
            <a:off x="838200" y="1580298"/>
            <a:ext cx="5116551" cy="4586326"/>
          </a:xfrm>
        </p:spPr>
        <p:txBody>
          <a:bodyPr>
            <a:normAutofit/>
          </a:bodyPr>
          <a:lstStyle/>
          <a:p>
            <a:pPr marL="0" indent="0">
              <a:buNone/>
            </a:pPr>
            <a:r>
              <a:rPr lang="en-GB" b="1" dirty="0"/>
              <a:t>The International Transport Forum’s </a:t>
            </a:r>
            <a:r>
              <a:rPr lang="en-GB" b="1" dirty="0">
                <a:hlinkClick r:id="rId3"/>
              </a:rPr>
              <a:t>Transport Outlook 2023</a:t>
            </a:r>
            <a:endParaRPr lang="en-GB" b="1" dirty="0"/>
          </a:p>
          <a:p>
            <a:pPr marL="0" indent="0">
              <a:buNone/>
            </a:pPr>
            <a:r>
              <a:rPr lang="en-GB" dirty="0"/>
              <a:t>1. Current Ambition Scenario</a:t>
            </a:r>
          </a:p>
          <a:p>
            <a:pPr marL="0" indent="0">
              <a:buNone/>
            </a:pPr>
            <a:r>
              <a:rPr lang="en-GB" dirty="0"/>
              <a:t>2. High Ambition Scenario</a:t>
            </a:r>
          </a:p>
          <a:p>
            <a:pPr marL="0" indent="0">
              <a:buNone/>
            </a:pPr>
            <a:endParaRPr lang="en-GB" dirty="0"/>
          </a:p>
        </p:txBody>
      </p:sp>
      <p:sp>
        <p:nvSpPr>
          <p:cNvPr id="3" name="Title 2">
            <a:extLst>
              <a:ext uri="{FF2B5EF4-FFF2-40B4-BE49-F238E27FC236}">
                <a16:creationId xmlns:a16="http://schemas.microsoft.com/office/drawing/2014/main" id="{67D47CD6-4DBA-A1F4-5CB5-2B4409CFAAFD}"/>
              </a:ext>
            </a:extLst>
          </p:cNvPr>
          <p:cNvSpPr>
            <a:spLocks noGrp="1"/>
          </p:cNvSpPr>
          <p:nvPr>
            <p:ph type="title"/>
          </p:nvPr>
        </p:nvSpPr>
        <p:spPr/>
        <p:txBody>
          <a:bodyPr/>
          <a:lstStyle/>
          <a:p>
            <a:r>
              <a:rPr lang="en-GB" dirty="0"/>
              <a:t>Examples of the use of scenarios</a:t>
            </a:r>
          </a:p>
        </p:txBody>
      </p:sp>
      <p:sp>
        <p:nvSpPr>
          <p:cNvPr id="5" name="Text Placeholder 1">
            <a:extLst>
              <a:ext uri="{FF2B5EF4-FFF2-40B4-BE49-F238E27FC236}">
                <a16:creationId xmlns:a16="http://schemas.microsoft.com/office/drawing/2014/main" id="{CD29C15C-40AE-58BE-3DA3-2818617B55AE}"/>
              </a:ext>
            </a:extLst>
          </p:cNvPr>
          <p:cNvSpPr txBox="1">
            <a:spLocks/>
          </p:cNvSpPr>
          <p:nvPr/>
        </p:nvSpPr>
        <p:spPr>
          <a:xfrm>
            <a:off x="6237251" y="1580298"/>
            <a:ext cx="5116551" cy="3716531"/>
          </a:xfrm>
          <a:prstGeom prst="rect">
            <a:avLst/>
          </a:prstGeom>
          <a:noFill/>
          <a:ln>
            <a:noFill/>
          </a:ln>
        </p:spPr>
        <p:txBody>
          <a:bodyPr spcFirstLastPara="1" vert="horz" wrap="square" lIns="91425" tIns="45700" rIns="91425" bIns="45700" rtlCol="0" anchor="t" anchorCtr="0">
            <a:normAutofit/>
          </a:bodyPr>
          <a:lstStyle>
            <a:defPPr marR="0" lvl="0" algn="l" rtl="0">
              <a:lnSpc>
                <a:spcPct val="100000"/>
              </a:lnSpc>
              <a:spcBef>
                <a:spcPts val="0"/>
              </a:spcBef>
              <a:spcAft>
                <a:spcPts val="0"/>
              </a:spcAft>
            </a:defPPr>
            <a:lvl1pPr marL="270000" marR="0" lvl="0" indent="-270000" algn="l" rtl="0">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a:solidFill>
                  <a:srgbClr val="000000"/>
                </a:solidFill>
                <a:latin typeface="Arial" panose="020B0604020202020204" pitchFamily="34" charset="0"/>
                <a:ea typeface="Helvetica Neue"/>
                <a:cs typeface="Arial" panose="020B0604020202020204" pitchFamily="34" charset="0"/>
                <a:sym typeface="Helvetica Neue"/>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indent="0">
              <a:buFont typeface="Arial" panose="020B0604020202020204" pitchFamily="34" charset="0"/>
              <a:buNone/>
            </a:pPr>
            <a:r>
              <a:rPr lang="en-GB" b="1" dirty="0"/>
              <a:t>The International Energy Agency’s </a:t>
            </a:r>
            <a:r>
              <a:rPr lang="en-GB" b="1" dirty="0">
                <a:hlinkClick r:id="rId4"/>
              </a:rPr>
              <a:t>Global Energy and Climate Model scenarios</a:t>
            </a:r>
            <a:endParaRPr lang="en-GB" b="1" dirty="0"/>
          </a:p>
          <a:p>
            <a:pPr marL="0" indent="0">
              <a:buNone/>
            </a:pPr>
            <a:r>
              <a:rPr lang="en-GB" dirty="0"/>
              <a:t>1. Stated Policies Scenario</a:t>
            </a:r>
          </a:p>
          <a:p>
            <a:pPr marL="0" indent="0">
              <a:buNone/>
            </a:pPr>
            <a:r>
              <a:rPr lang="en-GB" dirty="0"/>
              <a:t>2. Announced Pledges Scenario</a:t>
            </a:r>
          </a:p>
          <a:p>
            <a:pPr marL="0" indent="0">
              <a:buNone/>
            </a:pPr>
            <a:r>
              <a:rPr lang="en-GB" dirty="0"/>
              <a:t>3. Net Zero Scenario</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223718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514E78-EEA7-14DF-6680-7C104D030F24}"/>
              </a:ext>
            </a:extLst>
          </p:cNvPr>
          <p:cNvSpPr>
            <a:spLocks noGrp="1"/>
          </p:cNvSpPr>
          <p:nvPr>
            <p:ph type="body" idx="1"/>
          </p:nvPr>
        </p:nvSpPr>
        <p:spPr>
          <a:xfrm>
            <a:off x="838200" y="1825625"/>
            <a:ext cx="10515600" cy="4351338"/>
          </a:xfrm>
        </p:spPr>
        <p:txBody>
          <a:bodyPr>
            <a:normAutofit/>
          </a:bodyPr>
          <a:lstStyle/>
          <a:p>
            <a:r>
              <a:rPr lang="en-GB" dirty="0"/>
              <a:t>It is traditional and convenient to present a small number of scenarios (e.g., 2-6) which may have been developed with input from stakeholders and experts</a:t>
            </a:r>
          </a:p>
          <a:p>
            <a:r>
              <a:rPr lang="en-GB" dirty="0"/>
              <a:t>While useful, this format has some limitations:</a:t>
            </a:r>
          </a:p>
          <a:p>
            <a:pPr lvl="1"/>
            <a:r>
              <a:rPr lang="en-GB" dirty="0"/>
              <a:t>Alternative futures are missed</a:t>
            </a:r>
          </a:p>
          <a:p>
            <a:pPr lvl="1"/>
            <a:r>
              <a:rPr lang="en-GB" dirty="0"/>
              <a:t>Lengthy reports may be seen as less accessible</a:t>
            </a:r>
          </a:p>
          <a:p>
            <a:pPr lvl="1"/>
            <a:r>
              <a:rPr lang="en-GB" dirty="0"/>
              <a:t>Scenarios may be perceived as more final rather than subject to change</a:t>
            </a:r>
          </a:p>
          <a:p>
            <a:endParaRPr lang="en-GB" dirty="0"/>
          </a:p>
        </p:txBody>
      </p:sp>
      <p:sp>
        <p:nvSpPr>
          <p:cNvPr id="3" name="Title 2">
            <a:extLst>
              <a:ext uri="{FF2B5EF4-FFF2-40B4-BE49-F238E27FC236}">
                <a16:creationId xmlns:a16="http://schemas.microsoft.com/office/drawing/2014/main" id="{43A529A8-2AB3-7739-2740-7AACF6868015}"/>
              </a:ext>
            </a:extLst>
          </p:cNvPr>
          <p:cNvSpPr>
            <a:spLocks noGrp="1"/>
          </p:cNvSpPr>
          <p:nvPr>
            <p:ph type="title"/>
          </p:nvPr>
        </p:nvSpPr>
        <p:spPr/>
        <p:txBody>
          <a:bodyPr/>
          <a:lstStyle/>
          <a:p>
            <a:r>
              <a:rPr lang="en-GB" dirty="0"/>
              <a:t>Traditionally, a small number of scenarios are presented</a:t>
            </a:r>
          </a:p>
        </p:txBody>
      </p:sp>
    </p:spTree>
    <p:extLst>
      <p:ext uri="{BB962C8B-B14F-4D97-AF65-F5344CB8AC3E}">
        <p14:creationId xmlns:p14="http://schemas.microsoft.com/office/powerpoint/2010/main" val="315876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21AE92-8BD0-F67B-C524-3D361AF5F09D}"/>
              </a:ext>
            </a:extLst>
          </p:cNvPr>
          <p:cNvSpPr>
            <a:spLocks noGrp="1"/>
          </p:cNvSpPr>
          <p:nvPr>
            <p:ph type="body" idx="1"/>
          </p:nvPr>
        </p:nvSpPr>
        <p:spPr>
          <a:xfrm>
            <a:off x="858644" y="1748483"/>
            <a:ext cx="5237356" cy="4663468"/>
          </a:xfrm>
        </p:spPr>
        <p:txBody>
          <a:bodyPr>
            <a:normAutofit/>
          </a:bodyPr>
          <a:lstStyle/>
          <a:p>
            <a:pPr marL="0" indent="0">
              <a:buNone/>
            </a:pPr>
            <a:r>
              <a:rPr lang="en-GB" sz="1800" dirty="0"/>
              <a:t>Examples:</a:t>
            </a:r>
          </a:p>
          <a:p>
            <a:r>
              <a:rPr lang="en-GB" sz="1800" dirty="0">
                <a:hlinkClick r:id="rId3"/>
              </a:rPr>
              <a:t>2050 Calculator</a:t>
            </a:r>
            <a:endParaRPr lang="en-GB" sz="1800" dirty="0"/>
          </a:p>
          <a:p>
            <a:r>
              <a:rPr lang="en-GB" sz="1800" dirty="0">
                <a:hlinkClick r:id="rId4"/>
              </a:rPr>
              <a:t>The Global Electrical Platform</a:t>
            </a:r>
            <a:endParaRPr lang="en-GB" sz="1800" dirty="0"/>
          </a:p>
          <a:p>
            <a:endParaRPr lang="en-GB" sz="1800" dirty="0"/>
          </a:p>
          <a:p>
            <a:pPr marL="0" indent="0">
              <a:buNone/>
            </a:pPr>
            <a:r>
              <a:rPr lang="en-GB" sz="1800" dirty="0"/>
              <a:t>An interactive tool, has also been developed for OSeMOSYS: </a:t>
            </a:r>
            <a:r>
              <a:rPr lang="en-GB" sz="1800" dirty="0" err="1"/>
              <a:t>PathCalc</a:t>
            </a:r>
            <a:r>
              <a:rPr lang="en-GB" sz="1800" dirty="0"/>
              <a:t>.</a:t>
            </a:r>
          </a:p>
          <a:p>
            <a:r>
              <a:rPr lang="en-GB" sz="1800" dirty="0"/>
              <a:t>Users adjust levers to create scenarios, and results are instantly updated</a:t>
            </a:r>
          </a:p>
          <a:p>
            <a:r>
              <a:rPr lang="en-GB" sz="1800" dirty="0"/>
              <a:t>Levers represent intervention points or uncertainties </a:t>
            </a:r>
          </a:p>
          <a:p>
            <a:r>
              <a:rPr lang="en-GB" sz="1800" dirty="0"/>
              <a:t>Each lever has four levels </a:t>
            </a:r>
          </a:p>
        </p:txBody>
      </p:sp>
      <p:sp>
        <p:nvSpPr>
          <p:cNvPr id="3" name="Title 2">
            <a:extLst>
              <a:ext uri="{FF2B5EF4-FFF2-40B4-BE49-F238E27FC236}">
                <a16:creationId xmlns:a16="http://schemas.microsoft.com/office/drawing/2014/main" id="{D0C2B783-F955-EBA8-E03B-CC0529276BF0}"/>
              </a:ext>
            </a:extLst>
          </p:cNvPr>
          <p:cNvSpPr>
            <a:spLocks noGrp="1"/>
          </p:cNvSpPr>
          <p:nvPr>
            <p:ph type="title"/>
          </p:nvPr>
        </p:nvSpPr>
        <p:spPr/>
        <p:txBody>
          <a:bodyPr/>
          <a:lstStyle/>
          <a:p>
            <a:r>
              <a:rPr lang="en-GB" dirty="0"/>
              <a:t>More recently, interactive tools have allowed users to explore a wide range of scenarios</a:t>
            </a:r>
          </a:p>
        </p:txBody>
      </p:sp>
      <p:pic>
        <p:nvPicPr>
          <p:cNvPr id="6" name="Picture 5">
            <a:extLst>
              <a:ext uri="{FF2B5EF4-FFF2-40B4-BE49-F238E27FC236}">
                <a16:creationId xmlns:a16="http://schemas.microsoft.com/office/drawing/2014/main" id="{8445EBB7-CD7E-0253-42C7-30E0179CB9CE}"/>
              </a:ext>
            </a:extLst>
          </p:cNvPr>
          <p:cNvPicPr>
            <a:picLocks noChangeAspect="1"/>
          </p:cNvPicPr>
          <p:nvPr/>
        </p:nvPicPr>
        <p:blipFill>
          <a:blip r:embed="rId5"/>
          <a:srcRect r="36145"/>
          <a:stretch/>
        </p:blipFill>
        <p:spPr>
          <a:xfrm>
            <a:off x="6512313" y="1938052"/>
            <a:ext cx="4404732" cy="4163013"/>
          </a:xfrm>
          <a:prstGeom prst="rect">
            <a:avLst/>
          </a:prstGeom>
          <a:ln>
            <a:solidFill>
              <a:schemeClr val="tx1"/>
            </a:solidFill>
          </a:ln>
        </p:spPr>
      </p:pic>
      <p:sp>
        <p:nvSpPr>
          <p:cNvPr id="9" name="TextBox 8">
            <a:extLst>
              <a:ext uri="{FF2B5EF4-FFF2-40B4-BE49-F238E27FC236}">
                <a16:creationId xmlns:a16="http://schemas.microsoft.com/office/drawing/2014/main" id="{30D577B3-0706-8F38-84B1-7E14A07E5853}"/>
              </a:ext>
            </a:extLst>
          </p:cNvPr>
          <p:cNvSpPr txBox="1"/>
          <p:nvPr/>
        </p:nvSpPr>
        <p:spPr>
          <a:xfrm>
            <a:off x="6512313" y="6101065"/>
            <a:ext cx="4404732" cy="310886"/>
          </a:xfrm>
          <a:prstGeom prst="rect">
            <a:avLst/>
          </a:prstGeom>
          <a:noFill/>
        </p:spPr>
        <p:txBody>
          <a:bodyPr wrap="square" rtlCol="0">
            <a:spAutoFit/>
          </a:bodyPr>
          <a:lstStyle/>
          <a:p>
            <a:r>
              <a:rPr lang="en-GB" dirty="0"/>
              <a:t>The interface of the Laos </a:t>
            </a:r>
            <a:r>
              <a:rPr lang="en-GB" dirty="0" err="1"/>
              <a:t>PathCalc</a:t>
            </a:r>
            <a:endParaRPr lang="en-GB" dirty="0"/>
          </a:p>
        </p:txBody>
      </p:sp>
    </p:spTree>
    <p:extLst>
      <p:ext uri="{BB962C8B-B14F-4D97-AF65-F5344CB8AC3E}">
        <p14:creationId xmlns:p14="http://schemas.microsoft.com/office/powerpoint/2010/main" val="3698270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101275-55BA-448A-CD89-96D35A834DD1}"/>
              </a:ext>
            </a:extLst>
          </p:cNvPr>
          <p:cNvSpPr>
            <a:spLocks noGrp="1"/>
          </p:cNvSpPr>
          <p:nvPr>
            <p:ph type="body" idx="1"/>
          </p:nvPr>
        </p:nvSpPr>
        <p:spPr>
          <a:xfrm>
            <a:off x="838199" y="1825625"/>
            <a:ext cx="10097531" cy="4351338"/>
          </a:xfrm>
        </p:spPr>
        <p:txBody>
          <a:bodyPr/>
          <a:lstStyle/>
          <a:p>
            <a:pPr marL="0" indent="0">
              <a:buNone/>
            </a:pPr>
            <a:r>
              <a:rPr lang="en-GB" dirty="0"/>
              <a:t>Transport levers in OSeMOSYS can include:</a:t>
            </a:r>
          </a:p>
          <a:p>
            <a:pPr lvl="1"/>
            <a:r>
              <a:rPr lang="en-GB" sz="2400" dirty="0"/>
              <a:t>Avoid, shift, improve levers</a:t>
            </a:r>
          </a:p>
          <a:p>
            <a:pPr lvl="1"/>
            <a:r>
              <a:rPr lang="en-GB" sz="2400" dirty="0"/>
              <a:t>Intervention points in other sectors which affect the transport sector indirectly</a:t>
            </a:r>
          </a:p>
          <a:p>
            <a:pPr lvl="1"/>
            <a:r>
              <a:rPr lang="en-GB" sz="2400" dirty="0"/>
              <a:t>Uncertainties</a:t>
            </a:r>
          </a:p>
          <a:p>
            <a:endParaRPr lang="en-GB" dirty="0"/>
          </a:p>
          <a:p>
            <a:pPr marL="0" indent="0">
              <a:buNone/>
            </a:pPr>
            <a:endParaRPr lang="en-GB" dirty="0"/>
          </a:p>
          <a:p>
            <a:endParaRPr lang="en-GB" dirty="0"/>
          </a:p>
        </p:txBody>
      </p:sp>
      <p:sp>
        <p:nvSpPr>
          <p:cNvPr id="3" name="Title 2">
            <a:extLst>
              <a:ext uri="{FF2B5EF4-FFF2-40B4-BE49-F238E27FC236}">
                <a16:creationId xmlns:a16="http://schemas.microsoft.com/office/drawing/2014/main" id="{336CEE2D-F041-B5D5-9845-EC201382978F}"/>
              </a:ext>
            </a:extLst>
          </p:cNvPr>
          <p:cNvSpPr>
            <a:spLocks noGrp="1"/>
          </p:cNvSpPr>
          <p:nvPr>
            <p:ph type="title"/>
          </p:nvPr>
        </p:nvSpPr>
        <p:spPr/>
        <p:txBody>
          <a:bodyPr/>
          <a:lstStyle/>
          <a:p>
            <a:r>
              <a:rPr lang="en-GB" dirty="0"/>
              <a:t>Levers for the transport sector (1)</a:t>
            </a:r>
          </a:p>
        </p:txBody>
      </p:sp>
    </p:spTree>
    <p:extLst>
      <p:ext uri="{BB962C8B-B14F-4D97-AF65-F5344CB8AC3E}">
        <p14:creationId xmlns:p14="http://schemas.microsoft.com/office/powerpoint/2010/main" val="230389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88BC8E-04C7-6382-6D93-06A7E11FF5C9}"/>
              </a:ext>
            </a:extLst>
          </p:cNvPr>
          <p:cNvSpPr>
            <a:spLocks noGrp="1"/>
          </p:cNvSpPr>
          <p:nvPr>
            <p:ph type="title"/>
          </p:nvPr>
        </p:nvSpPr>
        <p:spPr/>
        <p:txBody>
          <a:bodyPr/>
          <a:lstStyle/>
          <a:p>
            <a:r>
              <a:rPr lang="en-GB" dirty="0"/>
              <a:t>Levers for the transport sector (2)</a:t>
            </a:r>
          </a:p>
        </p:txBody>
      </p:sp>
      <p:graphicFrame>
        <p:nvGraphicFramePr>
          <p:cNvPr id="4" name="Table 3">
            <a:extLst>
              <a:ext uri="{FF2B5EF4-FFF2-40B4-BE49-F238E27FC236}">
                <a16:creationId xmlns:a16="http://schemas.microsoft.com/office/drawing/2014/main" id="{3174128D-764C-661E-8153-41EE31216A08}"/>
              </a:ext>
            </a:extLst>
          </p:cNvPr>
          <p:cNvGraphicFramePr>
            <a:graphicFrameLocks noGrp="1"/>
          </p:cNvGraphicFramePr>
          <p:nvPr>
            <p:extLst>
              <p:ext uri="{D42A27DB-BD31-4B8C-83A1-F6EECF244321}">
                <p14:modId xmlns:p14="http://schemas.microsoft.com/office/powerpoint/2010/main" val="694958621"/>
              </p:ext>
            </p:extLst>
          </p:nvPr>
        </p:nvGraphicFramePr>
        <p:xfrm>
          <a:off x="838200" y="1773044"/>
          <a:ext cx="9866972" cy="3877417"/>
        </p:xfrm>
        <a:graphic>
          <a:graphicData uri="http://schemas.openxmlformats.org/drawingml/2006/table">
            <a:tbl>
              <a:tblPr bandRow="1">
                <a:tableStyleId>{2D5ABB26-0587-4C30-8999-92F81FD0307C}</a:tableStyleId>
              </a:tblPr>
              <a:tblGrid>
                <a:gridCol w="2317596">
                  <a:extLst>
                    <a:ext uri="{9D8B030D-6E8A-4147-A177-3AD203B41FA5}">
                      <a16:colId xmlns:a16="http://schemas.microsoft.com/office/drawing/2014/main" val="3710337938"/>
                    </a:ext>
                  </a:extLst>
                </a:gridCol>
                <a:gridCol w="7549376">
                  <a:extLst>
                    <a:ext uri="{9D8B030D-6E8A-4147-A177-3AD203B41FA5}">
                      <a16:colId xmlns:a16="http://schemas.microsoft.com/office/drawing/2014/main" val="2237010908"/>
                    </a:ext>
                  </a:extLst>
                </a:gridCol>
              </a:tblGrid>
              <a:tr h="1242254">
                <a:tc>
                  <a:txBody>
                    <a:bodyPr/>
                    <a:lstStyle/>
                    <a:p>
                      <a:r>
                        <a:rPr lang="en-GB" sz="2800" b="1" dirty="0">
                          <a:solidFill>
                            <a:schemeClr val="accent1">
                              <a:lumMod val="60000"/>
                              <a:lumOff val="40000"/>
                            </a:schemeClr>
                          </a:solidFill>
                        </a:rPr>
                        <a:t>Avoid</a:t>
                      </a:r>
                    </a:p>
                  </a:txBody>
                  <a:tcPr/>
                </a:tc>
                <a:tc>
                  <a:txBody>
                    <a:bodyPr/>
                    <a:lstStyle/>
                    <a:p>
                      <a:pPr marL="285750" indent="-285750">
                        <a:buFont typeface="Arial" panose="020B0604020202020204" pitchFamily="34" charset="0"/>
                        <a:buChar char="•"/>
                      </a:pPr>
                      <a:r>
                        <a:rPr lang="en-GB" sz="2000" dirty="0"/>
                        <a:t>Total </a:t>
                      </a:r>
                      <a:r>
                        <a:rPr lang="en-GB" sz="2000" b="1" dirty="0"/>
                        <a:t>freight demand </a:t>
                      </a:r>
                      <a:r>
                        <a:rPr lang="en-GB" sz="2000" dirty="0"/>
                        <a:t>in tonne-km</a:t>
                      </a:r>
                    </a:p>
                    <a:p>
                      <a:pPr marL="285750" indent="-285750">
                        <a:buFont typeface="Arial" panose="020B0604020202020204" pitchFamily="34" charset="0"/>
                        <a:buChar char="•"/>
                      </a:pPr>
                      <a:r>
                        <a:rPr lang="en-GB" sz="2000" dirty="0"/>
                        <a:t>Total </a:t>
                      </a:r>
                      <a:r>
                        <a:rPr lang="en-GB" sz="2000" b="1" dirty="0"/>
                        <a:t>passenger demand </a:t>
                      </a:r>
                      <a:r>
                        <a:rPr lang="en-GB" sz="2000" dirty="0"/>
                        <a:t>in passenger-km</a:t>
                      </a:r>
                    </a:p>
                  </a:txBody>
                  <a:tcPr/>
                </a:tc>
                <a:extLst>
                  <a:ext uri="{0D108BD9-81ED-4DB2-BD59-A6C34878D82A}">
                    <a16:rowId xmlns:a16="http://schemas.microsoft.com/office/drawing/2014/main" val="1049343743"/>
                  </a:ext>
                </a:extLst>
              </a:tr>
              <a:tr h="1392909">
                <a:tc>
                  <a:txBody>
                    <a:bodyPr/>
                    <a:lstStyle/>
                    <a:p>
                      <a:r>
                        <a:rPr lang="en-GB" sz="2800" b="1" dirty="0">
                          <a:solidFill>
                            <a:schemeClr val="accent1">
                              <a:lumMod val="60000"/>
                              <a:lumOff val="40000"/>
                            </a:schemeClr>
                          </a:solidFill>
                        </a:rPr>
                        <a:t>Shift</a:t>
                      </a:r>
                    </a:p>
                  </a:txBody>
                  <a:tcPr/>
                </a:tc>
                <a:tc>
                  <a:txBody>
                    <a:bodyPr/>
                    <a:lstStyle/>
                    <a:p>
                      <a:pPr marL="342900" indent="-342900">
                        <a:buFont typeface="Arial" panose="020B0604020202020204" pitchFamily="34" charset="0"/>
                        <a:buChar char="•"/>
                      </a:pPr>
                      <a:r>
                        <a:rPr lang="en-GB" sz="2000" dirty="0"/>
                        <a:t>The </a:t>
                      </a:r>
                      <a:r>
                        <a:rPr lang="en-GB" sz="2000" b="1" dirty="0"/>
                        <a:t>modal profiles </a:t>
                      </a:r>
                      <a:r>
                        <a:rPr lang="en-GB" sz="2000" dirty="0"/>
                        <a:t>of passenger and freight transports</a:t>
                      </a:r>
                    </a:p>
                    <a:p>
                      <a:pPr marL="342900" indent="-342900">
                        <a:buFont typeface="Arial" panose="020B0604020202020204" pitchFamily="34" charset="0"/>
                        <a:buChar char="•"/>
                      </a:pPr>
                      <a:r>
                        <a:rPr lang="en-GB" sz="2000" b="1" dirty="0"/>
                        <a:t>Vehicle utilisation rates </a:t>
                      </a:r>
                      <a:r>
                        <a:rPr lang="en-GB" sz="2000" dirty="0"/>
                        <a:t>in km per vehicle per year</a:t>
                      </a:r>
                    </a:p>
                    <a:p>
                      <a:pPr marL="342900" indent="-342900">
                        <a:buFont typeface="Arial" panose="020B0604020202020204" pitchFamily="34" charset="0"/>
                        <a:buChar char="•"/>
                      </a:pPr>
                      <a:r>
                        <a:rPr lang="en-GB" sz="2000" b="1" dirty="0"/>
                        <a:t>Vehicle occupancies</a:t>
                      </a:r>
                      <a:r>
                        <a:rPr lang="en-GB" sz="2000" dirty="0"/>
                        <a:t> in tonne/vehicle or persons/vehicle</a:t>
                      </a:r>
                    </a:p>
                    <a:p>
                      <a:pPr marL="342900" indent="-342900">
                        <a:buFont typeface="Arial" panose="020B0604020202020204" pitchFamily="34" charset="0"/>
                        <a:buChar char="•"/>
                      </a:pPr>
                      <a:endParaRPr lang="en-GB" sz="2000" dirty="0"/>
                    </a:p>
                  </a:txBody>
                  <a:tcPr/>
                </a:tc>
                <a:extLst>
                  <a:ext uri="{0D108BD9-81ED-4DB2-BD59-A6C34878D82A}">
                    <a16:rowId xmlns:a16="http://schemas.microsoft.com/office/drawing/2014/main" val="1604879978"/>
                  </a:ext>
                </a:extLst>
              </a:tr>
              <a:tr h="1242254">
                <a:tc>
                  <a:txBody>
                    <a:bodyPr/>
                    <a:lstStyle/>
                    <a:p>
                      <a:r>
                        <a:rPr lang="en-GB" sz="2800" b="1" dirty="0">
                          <a:solidFill>
                            <a:schemeClr val="accent1">
                              <a:lumMod val="60000"/>
                              <a:lumOff val="40000"/>
                            </a:schemeClr>
                          </a:solidFill>
                        </a:rPr>
                        <a:t>Improve</a:t>
                      </a:r>
                    </a:p>
                  </a:txBody>
                  <a:tcPr/>
                </a:tc>
                <a:tc>
                  <a:txBody>
                    <a:bodyPr/>
                    <a:lstStyle/>
                    <a:p>
                      <a:pPr marL="285750" indent="-285750">
                        <a:buFont typeface="Arial" panose="020B0604020202020204" pitchFamily="34" charset="0"/>
                        <a:buChar char="•"/>
                      </a:pPr>
                      <a:r>
                        <a:rPr lang="en-GB" sz="2000" b="1" dirty="0"/>
                        <a:t>Vehicle fuel economy</a:t>
                      </a:r>
                    </a:p>
                    <a:p>
                      <a:pPr marL="285750" indent="-285750">
                        <a:buFont typeface="Arial" panose="020B0604020202020204" pitchFamily="34" charset="0"/>
                        <a:buChar char="•"/>
                      </a:pPr>
                      <a:r>
                        <a:rPr lang="en-GB" sz="2000" b="1" dirty="0"/>
                        <a:t>Vehicle technology mix</a:t>
                      </a:r>
                    </a:p>
                  </a:txBody>
                  <a:tcPr/>
                </a:tc>
                <a:extLst>
                  <a:ext uri="{0D108BD9-81ED-4DB2-BD59-A6C34878D82A}">
                    <a16:rowId xmlns:a16="http://schemas.microsoft.com/office/drawing/2014/main" val="2728807368"/>
                  </a:ext>
                </a:extLst>
              </a:tr>
            </a:tbl>
          </a:graphicData>
        </a:graphic>
      </p:graphicFrame>
    </p:spTree>
    <p:extLst>
      <p:ext uri="{BB962C8B-B14F-4D97-AF65-F5344CB8AC3E}">
        <p14:creationId xmlns:p14="http://schemas.microsoft.com/office/powerpoint/2010/main" val="2944604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48ECEB-27AB-A719-BF3B-DF2B80E3BC25}"/>
              </a:ext>
            </a:extLst>
          </p:cNvPr>
          <p:cNvSpPr>
            <a:spLocks noGrp="1"/>
          </p:cNvSpPr>
          <p:nvPr>
            <p:ph type="title"/>
          </p:nvPr>
        </p:nvSpPr>
        <p:spPr/>
        <p:txBody>
          <a:bodyPr/>
          <a:lstStyle/>
          <a:p>
            <a:r>
              <a:rPr lang="en-GB" dirty="0"/>
              <a:t>Levers for the transport sector (3)</a:t>
            </a:r>
          </a:p>
        </p:txBody>
      </p:sp>
      <p:graphicFrame>
        <p:nvGraphicFramePr>
          <p:cNvPr id="5" name="Table 4">
            <a:extLst>
              <a:ext uri="{FF2B5EF4-FFF2-40B4-BE49-F238E27FC236}">
                <a16:creationId xmlns:a16="http://schemas.microsoft.com/office/drawing/2014/main" id="{92AF6AAF-FB2C-EDCF-F7E4-EBCCB91E8E09}"/>
              </a:ext>
            </a:extLst>
          </p:cNvPr>
          <p:cNvGraphicFramePr>
            <a:graphicFrameLocks noGrp="1"/>
          </p:cNvGraphicFramePr>
          <p:nvPr>
            <p:extLst>
              <p:ext uri="{D42A27DB-BD31-4B8C-83A1-F6EECF244321}">
                <p14:modId xmlns:p14="http://schemas.microsoft.com/office/powerpoint/2010/main" val="3659322659"/>
              </p:ext>
            </p:extLst>
          </p:nvPr>
        </p:nvGraphicFramePr>
        <p:xfrm>
          <a:off x="838199" y="1834786"/>
          <a:ext cx="9866972" cy="2056990"/>
        </p:xfrm>
        <a:graphic>
          <a:graphicData uri="http://schemas.openxmlformats.org/drawingml/2006/table">
            <a:tbl>
              <a:tblPr bandRow="1">
                <a:tableStyleId>{2D5ABB26-0587-4C30-8999-92F81FD0307C}</a:tableStyleId>
              </a:tblPr>
              <a:tblGrid>
                <a:gridCol w="2797099">
                  <a:extLst>
                    <a:ext uri="{9D8B030D-6E8A-4147-A177-3AD203B41FA5}">
                      <a16:colId xmlns:a16="http://schemas.microsoft.com/office/drawing/2014/main" val="3710337938"/>
                    </a:ext>
                  </a:extLst>
                </a:gridCol>
                <a:gridCol w="7069873">
                  <a:extLst>
                    <a:ext uri="{9D8B030D-6E8A-4147-A177-3AD203B41FA5}">
                      <a16:colId xmlns:a16="http://schemas.microsoft.com/office/drawing/2014/main" val="2237010908"/>
                    </a:ext>
                  </a:extLst>
                </a:gridCol>
              </a:tblGrid>
              <a:tr h="1028495">
                <a:tc>
                  <a:txBody>
                    <a:bodyPr/>
                    <a:lstStyle/>
                    <a:p>
                      <a:r>
                        <a:rPr lang="en-GB" sz="2800" b="1" dirty="0">
                          <a:solidFill>
                            <a:schemeClr val="accent1">
                              <a:lumMod val="60000"/>
                              <a:lumOff val="40000"/>
                            </a:schemeClr>
                          </a:solidFill>
                        </a:rPr>
                        <a:t>Power and other sectors</a:t>
                      </a:r>
                    </a:p>
                  </a:txBody>
                  <a:tcPr/>
                </a:tc>
                <a:tc>
                  <a:txBody>
                    <a:bodyPr/>
                    <a:lstStyle/>
                    <a:p>
                      <a:pPr marL="285750" indent="-285750">
                        <a:buFont typeface="Arial" panose="020B0604020202020204" pitchFamily="34" charset="0"/>
                        <a:buChar char="•"/>
                      </a:pPr>
                      <a:r>
                        <a:rPr lang="en-GB" sz="2000" dirty="0"/>
                        <a:t>Decarbonisation of the power sector</a:t>
                      </a:r>
                    </a:p>
                    <a:p>
                      <a:pPr marL="285750" indent="-285750">
                        <a:buFont typeface="Arial" panose="020B0604020202020204" pitchFamily="34" charset="0"/>
                        <a:buChar char="•"/>
                      </a:pPr>
                      <a:r>
                        <a:rPr lang="en-GB" sz="2000" dirty="0"/>
                        <a:t>Fuel blending and biofuels </a:t>
                      </a:r>
                    </a:p>
                  </a:txBody>
                  <a:tcPr/>
                </a:tc>
                <a:extLst>
                  <a:ext uri="{0D108BD9-81ED-4DB2-BD59-A6C34878D82A}">
                    <a16:rowId xmlns:a16="http://schemas.microsoft.com/office/drawing/2014/main" val="1049343743"/>
                  </a:ext>
                </a:extLst>
              </a:tr>
              <a:tr h="1028495">
                <a:tc>
                  <a:txBody>
                    <a:bodyPr/>
                    <a:lstStyle/>
                    <a:p>
                      <a:r>
                        <a:rPr lang="en-GB" sz="2800" b="1" dirty="0">
                          <a:solidFill>
                            <a:schemeClr val="accent1">
                              <a:lumMod val="60000"/>
                              <a:lumOff val="40000"/>
                            </a:schemeClr>
                          </a:solidFill>
                        </a:rPr>
                        <a:t>Uncertainties</a:t>
                      </a:r>
                    </a:p>
                  </a:txBody>
                  <a:tcPr/>
                </a:tc>
                <a:tc>
                  <a:txBody>
                    <a:bodyPr/>
                    <a:lstStyle/>
                    <a:p>
                      <a:pPr marL="285750" indent="-285750">
                        <a:buFont typeface="Arial" panose="020B0604020202020204" pitchFamily="34" charset="0"/>
                        <a:buChar char="•"/>
                      </a:pPr>
                      <a:r>
                        <a:rPr lang="en-GB" sz="2000" dirty="0"/>
                        <a:t>Capital, fixed, and variable costs</a:t>
                      </a:r>
                    </a:p>
                    <a:p>
                      <a:pPr marL="285750" indent="-285750">
                        <a:buFont typeface="Arial" panose="020B0604020202020204" pitchFamily="34" charset="0"/>
                        <a:buChar char="•"/>
                      </a:pPr>
                      <a:r>
                        <a:rPr lang="en-GB" sz="2000" dirty="0"/>
                        <a:t>Cost of capital</a:t>
                      </a:r>
                    </a:p>
                  </a:txBody>
                  <a:tcPr/>
                </a:tc>
                <a:extLst>
                  <a:ext uri="{0D108BD9-81ED-4DB2-BD59-A6C34878D82A}">
                    <a16:rowId xmlns:a16="http://schemas.microsoft.com/office/drawing/2014/main" val="3968566235"/>
                  </a:ext>
                </a:extLst>
              </a:tr>
            </a:tbl>
          </a:graphicData>
        </a:graphic>
      </p:graphicFrame>
      <p:sp>
        <p:nvSpPr>
          <p:cNvPr id="6" name="TextBox 5">
            <a:extLst>
              <a:ext uri="{FF2B5EF4-FFF2-40B4-BE49-F238E27FC236}">
                <a16:creationId xmlns:a16="http://schemas.microsoft.com/office/drawing/2014/main" id="{62CCCB16-98C6-4168-B9BA-E6079CBD244F}"/>
              </a:ext>
            </a:extLst>
          </p:cNvPr>
          <p:cNvSpPr txBox="1"/>
          <p:nvPr/>
        </p:nvSpPr>
        <p:spPr>
          <a:xfrm>
            <a:off x="838200" y="4428380"/>
            <a:ext cx="10515600" cy="1015663"/>
          </a:xfrm>
          <a:prstGeom prst="rect">
            <a:avLst/>
          </a:prstGeom>
          <a:noFill/>
        </p:spPr>
        <p:txBody>
          <a:bodyPr wrap="square" rtlCol="0">
            <a:spAutoFit/>
          </a:bodyPr>
          <a:lstStyle/>
          <a:p>
            <a:r>
              <a:rPr lang="en-GB" sz="2000" dirty="0"/>
              <a:t>Note:</a:t>
            </a:r>
          </a:p>
          <a:p>
            <a:pPr marL="342900" indent="-342900">
              <a:buFont typeface="Arial" panose="020B0604020202020204" pitchFamily="34" charset="0"/>
              <a:buChar char="•"/>
            </a:pPr>
            <a:r>
              <a:rPr lang="en-GB" sz="2000" dirty="0"/>
              <a:t>For practical modelling reasons, levers are often grouped. </a:t>
            </a:r>
          </a:p>
          <a:p>
            <a:pPr marL="342900" indent="-342900">
              <a:buFont typeface="Arial" panose="020B0604020202020204" pitchFamily="34" charset="0"/>
              <a:buChar char="•"/>
            </a:pPr>
            <a:r>
              <a:rPr lang="en-GB" sz="2000" dirty="0"/>
              <a:t>Levers can be both intervention points and uncertainties</a:t>
            </a:r>
          </a:p>
        </p:txBody>
      </p:sp>
    </p:spTree>
    <p:extLst>
      <p:ext uri="{BB962C8B-B14F-4D97-AF65-F5344CB8AC3E}">
        <p14:creationId xmlns:p14="http://schemas.microsoft.com/office/powerpoint/2010/main" val="1635202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6272</TotalTime>
  <Words>3839</Words>
  <Application>Microsoft Office PowerPoint</Application>
  <PresentationFormat>Widescreen</PresentationFormat>
  <Paragraphs>287</Paragraphs>
  <Slides>24</Slides>
  <Notes>22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6" baseType="lpstr">
      <vt:lpstr>Aptos</vt:lpstr>
      <vt:lpstr>Aptos Display</vt:lpstr>
      <vt:lpstr>Arial</vt:lpstr>
      <vt:lpstr>Calibri</vt:lpstr>
      <vt:lpstr>Helvetica Neue</vt:lpstr>
      <vt:lpstr>Segoe UI</vt:lpstr>
      <vt:lpstr>Verdana</vt:lpstr>
      <vt:lpstr>WordVisi_MSFontService</vt:lpstr>
      <vt:lpstr>WordVisiCarriageReturn_MSFontService</vt:lpstr>
      <vt:lpstr>Office Theme</vt:lpstr>
      <vt:lpstr>Office Theme</vt:lpstr>
      <vt:lpstr>think-cell Slide</vt:lpstr>
      <vt:lpstr>Transport decarbonization and data-to-deal LECTURE 7: LEVERS AND VISUALISATION</vt:lpstr>
      <vt:lpstr>Lecture 7: Learning outcomes</vt:lpstr>
      <vt:lpstr>Considering multiple futures is integral to energy and transport modelling</vt:lpstr>
      <vt:lpstr>Examples of the use of scenarios</vt:lpstr>
      <vt:lpstr>Traditionally, a small number of scenarios are presented</vt:lpstr>
      <vt:lpstr>More recently, interactive tools have allowed users to explore a wide range of scenarios</vt:lpstr>
      <vt:lpstr>Levers for the transport sector (1)</vt:lpstr>
      <vt:lpstr>Levers for the transport sector (2)</vt:lpstr>
      <vt:lpstr>Levers for the transport sector (3)</vt:lpstr>
      <vt:lpstr>Ambition levels’ meanings</vt:lpstr>
      <vt:lpstr>Lever implementation in OSeMOSYS</vt:lpstr>
      <vt:lpstr>Example PathCalc Intro</vt:lpstr>
      <vt:lpstr>PathCalc Example Energy savings from Avoid and Shift</vt:lpstr>
      <vt:lpstr>PathCalc Example Takeaways</vt:lpstr>
      <vt:lpstr>PathCalc Example Cost of decarbonisation (1)</vt:lpstr>
      <vt:lpstr>PathCalc Example Cost of decarbonisation (2)</vt:lpstr>
      <vt:lpstr>PathCalc Example Cost of decarbonisation (3)</vt:lpstr>
      <vt:lpstr>PathCalc Example Takeaways</vt:lpstr>
      <vt:lpstr>PathCalc Example Impact of transport pathways on other sectors and ministries</vt:lpstr>
      <vt:lpstr>Summary: Benefits of interactive tools like PathCalc</vt:lpstr>
      <vt:lpstr>Creating new PathCalc webtools</vt:lpstr>
      <vt:lpstr>Limitations of Pathways Calculators</vt:lpstr>
      <vt:lpstr>Lecture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Ashutosh.Bhagurkar</cp:lastModifiedBy>
  <cp:revision>56</cp:revision>
  <dcterms:created xsi:type="dcterms:W3CDTF">2019-06-09T10:25:43Z</dcterms:created>
  <dcterms:modified xsi:type="dcterms:W3CDTF">2025-03-31T08:14:15Z</dcterms:modified>
</cp:coreProperties>
</file>