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55"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0"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GhKgYGGSd0Qu1QriYuEqig==" hashData="lPJgIvW5ZyGU/JWf+Nd8cYwKNQE4ny46aAhgfsYoC52VufHas+64bhcPbsi/HluC52Kxa+TuQjfTB6vBGlOIg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976"/>
    <a:srgbClr val="92D050"/>
    <a:srgbClr val="E2F0D9"/>
    <a:srgbClr val="FF4F4F"/>
    <a:srgbClr val="7F7F7F"/>
    <a:srgbClr val="D0CECE"/>
    <a:srgbClr val="00AF4D"/>
    <a:srgbClr val="BE0000"/>
    <a:srgbClr val="FF9696"/>
    <a:srgbClr val="C42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D0E72A-EC04-4B62-A7E4-1BDE00DF7752}" v="1" dt="2025-03-31T10:38:13.842"/>
  </p1510:revLst>
</p1510:revInfo>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9"/>
    <p:restoredTop sz="94715"/>
  </p:normalViewPr>
  <p:slideViewPr>
    <p:cSldViewPr snapToGrid="0">
      <p:cViewPr varScale="1">
        <p:scale>
          <a:sx n="106" d="100"/>
          <a:sy n="106" d="100"/>
        </p:scale>
        <p:origin x="10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53D0E72A-EC04-4B62-A7E4-1BDE00DF7752}"/>
    <pc:docChg chg="custSel addSld delSld modSld">
      <pc:chgData name="Ashutosh.Bhagurkar" userId="e54b5c48-fd92-480c-8e66-acef16c1a8d2" providerId="ADAL" clId="{53D0E72A-EC04-4B62-A7E4-1BDE00DF7752}" dt="2025-03-31T15:23:19.148" v="6" actId="47"/>
      <pc:docMkLst>
        <pc:docMk/>
      </pc:docMkLst>
      <pc:sldChg chg="addSp delSp modSp del mod">
        <pc:chgData name="Ashutosh.Bhagurkar" userId="e54b5c48-fd92-480c-8e66-acef16c1a8d2" providerId="ADAL" clId="{53D0E72A-EC04-4B62-A7E4-1BDE00DF7752}" dt="2025-03-31T15:23:19.148" v="6" actId="47"/>
        <pc:sldMkLst>
          <pc:docMk/>
          <pc:sldMk cId="338364833" sldId="279"/>
        </pc:sldMkLst>
        <pc:spChg chg="del">
          <ac:chgData name="Ashutosh.Bhagurkar" userId="e54b5c48-fd92-480c-8e66-acef16c1a8d2" providerId="ADAL" clId="{53D0E72A-EC04-4B62-A7E4-1BDE00DF7752}" dt="2025-03-31T10:38:12.733" v="0" actId="478"/>
          <ac:spMkLst>
            <pc:docMk/>
            <pc:sldMk cId="338364833" sldId="279"/>
            <ac:spMk id="4" creationId="{3FEC9508-3EFD-E560-5C48-DEC9F38F239C}"/>
          </ac:spMkLst>
        </pc:spChg>
        <pc:spChg chg="add mod">
          <ac:chgData name="Ashutosh.Bhagurkar" userId="e54b5c48-fd92-480c-8e66-acef16c1a8d2" providerId="ADAL" clId="{53D0E72A-EC04-4B62-A7E4-1BDE00DF7752}" dt="2025-03-31T10:38:13.842" v="1"/>
          <ac:spMkLst>
            <pc:docMk/>
            <pc:sldMk cId="338364833" sldId="279"/>
            <ac:spMk id="5" creationId="{A9878935-104A-3F67-1944-4852C5D5D872}"/>
          </ac:spMkLst>
        </pc:spChg>
      </pc:sldChg>
      <pc:sldChg chg="addSp delSp modSp add mod">
        <pc:chgData name="Ashutosh.Bhagurkar" userId="e54b5c48-fd92-480c-8e66-acef16c1a8d2" providerId="ADAL" clId="{53D0E72A-EC04-4B62-A7E4-1BDE00DF7752}" dt="2025-03-31T15:22:31.157" v="5" actId="1076"/>
        <pc:sldMkLst>
          <pc:docMk/>
          <pc:sldMk cId="2967422231" sldId="280"/>
        </pc:sldMkLst>
        <pc:spChg chg="del">
          <ac:chgData name="Ashutosh.Bhagurkar" userId="e54b5c48-fd92-480c-8e66-acef16c1a8d2" providerId="ADAL" clId="{53D0E72A-EC04-4B62-A7E4-1BDE00DF7752}" dt="2025-03-31T15:22:26.956" v="3" actId="478"/>
          <ac:spMkLst>
            <pc:docMk/>
            <pc:sldMk cId="2967422231" sldId="280"/>
            <ac:spMk id="4" creationId="{6D0E913D-398D-239B-995D-924FDB64D006}"/>
          </ac:spMkLst>
        </pc:spChg>
        <pc:spChg chg="add mod">
          <ac:chgData name="Ashutosh.Bhagurkar" userId="e54b5c48-fd92-480c-8e66-acef16c1a8d2" providerId="ADAL" clId="{53D0E72A-EC04-4B62-A7E4-1BDE00DF7752}" dt="2025-03-31T15:22:31.157" v="5" actId="1076"/>
          <ac:spMkLst>
            <pc:docMk/>
            <pc:sldMk cId="2967422231" sldId="280"/>
            <ac:spMk id="6" creationId="{13E31EBE-348D-8753-CBFD-033C336402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a:t>
            </a:r>
            <a:r>
              <a:rPr lang="en-GB" i="1"/>
              <a:t>Financing Gap (FG)</a:t>
            </a:r>
            <a:r>
              <a:rPr lang="en-GB"/>
              <a:t> occurs any year when the </a:t>
            </a:r>
            <a:r>
              <a:rPr lang="en-GB" i="1"/>
              <a:t>Financing Requirement (FR)</a:t>
            </a:r>
            <a:r>
              <a:rPr lang="en-GB"/>
              <a:t> for the energy transition investment plan exceeds the </a:t>
            </a:r>
            <a:r>
              <a:rPr lang="en-GB" i="1"/>
              <a:t>Funding Availability (FA)</a:t>
            </a:r>
            <a:r>
              <a:rPr lang="en-GB"/>
              <a:t>. </a:t>
            </a:r>
          </a:p>
          <a:p>
            <a:endParaRPr lang="en-GB"/>
          </a:p>
          <a:p>
            <a:r>
              <a:rPr lang="en-GB"/>
              <a:t>In addition to saying this in words, it can also be expressed in mathematical terms and in pictures.</a:t>
            </a:r>
          </a:p>
          <a:p>
            <a:endParaRPr lang="en-GB"/>
          </a:p>
          <a:p>
            <a:pPr>
              <a:buFont typeface="Arial" panose="020B0604020202020204" pitchFamily="34" charset="0"/>
              <a:buChar char="•"/>
            </a:pPr>
            <a:r>
              <a:rPr lang="en-GB"/>
              <a:t>The mathematical expression clarifies that the </a:t>
            </a:r>
            <a:r>
              <a:rPr lang="en-GB" i="1"/>
              <a:t>Financing Gap (FG)</a:t>
            </a:r>
            <a:r>
              <a:rPr lang="en-GB"/>
              <a:t> is defined on an annual basis, and that these annual gaps can be added-up over time to give to cumulative total gap over the period of interest. In principle, negative financing gaps (which might better be described as funding surpluses) also exist in years when </a:t>
            </a:r>
            <a:r>
              <a:rPr lang="en-GB" i="1"/>
              <a:t>Funding Availability (FA)</a:t>
            </a:r>
            <a:r>
              <a:rPr lang="en-GB"/>
              <a:t> exceeds the </a:t>
            </a:r>
            <a:r>
              <a:rPr lang="en-GB" i="1"/>
              <a:t>Financing Requirement (FR)</a:t>
            </a:r>
            <a:r>
              <a:rPr lang="en-GB"/>
              <a:t>. In practice, it may or may not be possible to net these out over time.</a:t>
            </a:r>
          </a:p>
          <a:p>
            <a:pPr>
              <a:buFont typeface="Arial" panose="020B0604020202020204" pitchFamily="34" charset="0"/>
              <a:buChar char="•"/>
            </a:pPr>
            <a:endParaRPr lang="en-GB"/>
          </a:p>
          <a:p>
            <a:pPr>
              <a:buFont typeface="Arial" panose="020B0604020202020204" pitchFamily="34" charset="0"/>
              <a:buChar char="•"/>
            </a:pPr>
            <a:r>
              <a:rPr lang="en-GB"/>
              <a:t>In graphical terms, a </a:t>
            </a:r>
            <a:r>
              <a:rPr lang="en-GB" i="1"/>
              <a:t>Financing Gap (FC)</a:t>
            </a:r>
            <a:r>
              <a:rPr lang="en-GB"/>
              <a:t> exists in any year when the red line representing the</a:t>
            </a:r>
            <a:r>
              <a:rPr lang="en-GB" i="1"/>
              <a:t> Financing Requirement (FR)</a:t>
            </a:r>
            <a:r>
              <a:rPr lang="en-GB"/>
              <a:t> lies above the green line representing </a:t>
            </a:r>
            <a:r>
              <a:rPr lang="en-GB" i="1"/>
              <a:t>Funding Availability (FA)</a:t>
            </a:r>
            <a:r>
              <a:rPr lang="en-GB"/>
              <a:t>. The vertical distance between the two lines represents the size of the financing gap, while the area between the two lines represents the cumulative size of the financing gap over time.</a:t>
            </a:r>
          </a:p>
          <a:p>
            <a:pPr marL="228600" indent="0">
              <a:buFont typeface="Arial" panose="020B0604020202020204" pitchFamily="34" charset="0"/>
              <a:buNone/>
            </a:pPr>
            <a:endParaRPr lang="en-GB"/>
          </a:p>
          <a:p>
            <a:pPr marL="228600" indent="0">
              <a:buFont typeface="Arial" panose="020B0604020202020204" pitchFamily="34" charset="0"/>
              <a:buNone/>
            </a:pPr>
            <a:r>
              <a:rPr lang="en-GB"/>
              <a:t>It is important to note that this lecture focuses on the gross financing gap, which is defined relative to the overall Net Zero transition investment plan. A separate discussion on the net financing gap will take place in the next lecture.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0916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59905-69BA-18E0-A6AA-12EEDFBCB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7F69A-73D8-562C-28B1-1E82A3BB8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6EBE90-52A9-8D89-0548-37999272515F}"/>
              </a:ext>
            </a:extLst>
          </p:cNvPr>
          <p:cNvSpPr>
            <a:spLocks noGrp="1"/>
          </p:cNvSpPr>
          <p:nvPr>
            <p:ph type="body" idx="1"/>
          </p:nvPr>
        </p:nvSpPr>
        <p:spPr/>
        <p:txBody>
          <a:bodyPr/>
          <a:lstStyle/>
          <a:p>
            <a:r>
              <a:rPr lang="en-GB"/>
              <a:t>To implement this measure in the </a:t>
            </a:r>
            <a:r>
              <a:rPr lang="en-GB" err="1"/>
              <a:t>MINFin</a:t>
            </a:r>
            <a:r>
              <a:rPr lang="en-GB"/>
              <a:t> dashboard, the user may need to make multiple modifications that will feed through into the calculation of the Funding Availability (FA), thereby shifting the green line upwards as shown in the figure.</a:t>
            </a:r>
          </a:p>
          <a:p>
            <a:r>
              <a:rPr lang="en-GB"/>
              <a:t>Capital injection. If the restructuring calls for an injection of equity capital, then this will need to be added into the SOE cashflow (recall Lecture 8)</a:t>
            </a:r>
          </a:p>
          <a:p>
            <a:endParaRPr lang="en-GB"/>
          </a:p>
          <a:p>
            <a:r>
              <a:rPr lang="en-GB"/>
              <a:t>To avoid unrealistic assumptions, any scenario of this nature should ideally draw upon an agreed utility financial restructuring plan based on a detailed financial model of the utility. </a:t>
            </a:r>
          </a:p>
        </p:txBody>
      </p:sp>
      <p:sp>
        <p:nvSpPr>
          <p:cNvPr id="4" name="Slide Number Placeholder 3">
            <a:extLst>
              <a:ext uri="{FF2B5EF4-FFF2-40B4-BE49-F238E27FC236}">
                <a16:creationId xmlns:a16="http://schemas.microsoft.com/office/drawing/2014/main" id="{0442F92D-71CC-7E44-A45F-770269F8BF0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0127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E378C-E1D3-31AD-A404-FC939DC95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374EA-5233-E4E7-1D22-54C585ACE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B87C6-D4ED-CF84-9A39-82006ED66B51}"/>
              </a:ext>
            </a:extLst>
          </p:cNvPr>
          <p:cNvSpPr>
            <a:spLocks noGrp="1"/>
          </p:cNvSpPr>
          <p:nvPr>
            <p:ph type="body" idx="1"/>
          </p:nvPr>
        </p:nvSpPr>
        <p:spPr/>
        <p:txBody>
          <a:bodyPr/>
          <a:lstStyle/>
          <a:p>
            <a:r>
              <a:rPr lang="en-GB"/>
              <a:t>The implementation of this measure is not straightforward, because it calls for the disaggregation of the </a:t>
            </a:r>
            <a:r>
              <a:rPr lang="en-GB" err="1"/>
              <a:t>MINFin</a:t>
            </a:r>
            <a:r>
              <a:rPr lang="en-GB"/>
              <a:t> dashboard for different utilities, which can only be done on a country-specific customized basis. To make this possible the </a:t>
            </a:r>
            <a:r>
              <a:rPr lang="en-GB" i="1"/>
              <a:t>Financing Requirements (FR)</a:t>
            </a:r>
            <a:r>
              <a:rPr lang="en-GB"/>
              <a:t> and </a:t>
            </a:r>
            <a:r>
              <a:rPr lang="en-GB" i="1"/>
              <a:t>Funding Availability (FA) </a:t>
            </a:r>
            <a:r>
              <a:rPr lang="en-GB"/>
              <a:t>at the national level need to be fully disaggregated and allocated across the relevant utilities. Doing so, may reveal that a financing gap in one (or more) utilities coexists with a funding surplus in one (or more) utilities. Where this is the case, reallocating Financing Requirement (FR) from the utility in deficit to the utility in surplus can result in a better outcome.</a:t>
            </a:r>
            <a:endParaRPr lang="en-US"/>
          </a:p>
          <a:p>
            <a:endParaRPr lang="en-GB"/>
          </a:p>
          <a:p>
            <a:r>
              <a:rPr lang="en-GB"/>
              <a:t>This topic is too advanced for detailed treatment in this course. However, it is discussed here briefly to indicate that such refinements can be accommodated within this modelling framework.</a:t>
            </a:r>
          </a:p>
          <a:p>
            <a:r>
              <a:rPr lang="en-GB"/>
              <a:t>	</a:t>
            </a:r>
          </a:p>
          <a:p>
            <a:endParaRPr lang="en-GB"/>
          </a:p>
        </p:txBody>
      </p:sp>
      <p:sp>
        <p:nvSpPr>
          <p:cNvPr id="4" name="Slide Number Placeholder 3">
            <a:extLst>
              <a:ext uri="{FF2B5EF4-FFF2-40B4-BE49-F238E27FC236}">
                <a16:creationId xmlns:a16="http://schemas.microsoft.com/office/drawing/2014/main" id="{F9D2944D-24BF-31CB-979E-521990F736C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2334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0F353-4AC7-80DA-34DF-0DC7B7195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E4C85-A9DE-9780-383A-CD21C00088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B1D27-B6B3-8932-EB2A-656DD7705BEE}"/>
              </a:ext>
            </a:extLst>
          </p:cNvPr>
          <p:cNvSpPr>
            <a:spLocks noGrp="1"/>
          </p:cNvSpPr>
          <p:nvPr>
            <p:ph type="body" idx="1"/>
          </p:nvPr>
        </p:nvSpPr>
        <p:spPr/>
        <p:txBody>
          <a:bodyPr/>
          <a:lstStyle/>
          <a:p>
            <a:r>
              <a:rPr lang="en-GB"/>
              <a:t>To implement this measure in the </a:t>
            </a:r>
            <a:r>
              <a:rPr lang="en-GB" err="1"/>
              <a:t>MINFin</a:t>
            </a:r>
            <a:r>
              <a:rPr lang="en-GB"/>
              <a:t> dashboard, the user will need to enter a positive value for carbon credits, which will be multiplied by the volume of carbon savings each year estimated by the OSeMOSYS model. The model will feed this through into the calculation of the </a:t>
            </a:r>
            <a:r>
              <a:rPr lang="en-GB" i="1"/>
              <a:t>Funding Availability (FA)</a:t>
            </a:r>
            <a:r>
              <a:rPr lang="en-GB"/>
              <a:t>, thereby shifting the green line upwards as shown in the figure.</a:t>
            </a:r>
          </a:p>
          <a:p>
            <a:endParaRPr lang="en-GB"/>
          </a:p>
          <a:p>
            <a:r>
              <a:rPr lang="en-GB"/>
              <a:t>To avoid unrealistic assumptions, any scenario of this nature should be informed by an understanding of the following contextual factors:</a:t>
            </a:r>
          </a:p>
          <a:p>
            <a:pPr>
              <a:buFont typeface="Arial" panose="020B0604020202020204" pitchFamily="34" charset="0"/>
              <a:buChar char="•"/>
            </a:pPr>
            <a:r>
              <a:rPr lang="en-GB"/>
              <a:t>Current and projected future prices of carbon credits on global markets.</a:t>
            </a:r>
          </a:p>
          <a:p>
            <a:pPr>
              <a:buFont typeface="Arial" panose="020B0604020202020204" pitchFamily="34" charset="0"/>
              <a:buChar char="•"/>
            </a:pPr>
            <a:r>
              <a:rPr lang="en-GB"/>
              <a:t>Information on any carbon credit transactions that have taken place nationally.</a:t>
            </a:r>
          </a:p>
          <a:p>
            <a:endParaRPr lang="en-GB"/>
          </a:p>
        </p:txBody>
      </p:sp>
      <p:sp>
        <p:nvSpPr>
          <p:cNvPr id="4" name="Slide Number Placeholder 3">
            <a:extLst>
              <a:ext uri="{FF2B5EF4-FFF2-40B4-BE49-F238E27FC236}">
                <a16:creationId xmlns:a16="http://schemas.microsoft.com/office/drawing/2014/main" id="{2C81030C-D096-AF16-935F-DDA08BEAECB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7208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50000"/>
              </a:lnSpc>
              <a:spcAft>
                <a:spcPts val="800"/>
              </a:spcAft>
              <a:buFont typeface="Arial" panose="020B0604020202020204" pitchFamily="34" charset="0"/>
              <a:buChar char="•"/>
            </a:pPr>
            <a:r>
              <a:rPr lang="en-GB" sz="1200">
                <a:latin typeface="Open Sans" panose="020B0606030504020204" pitchFamily="34" charset="0"/>
                <a:ea typeface="Open Sans" panose="020B0606030504020204" pitchFamily="34" charset="0"/>
                <a:cs typeface="Open Sans" panose="020B0606030504020204" pitchFamily="34" charset="0"/>
              </a:rPr>
              <a:t>It is quite likely that no single measure will be adequate to close a country’s financing gap, necessitating a combination of measures to be taken.</a:t>
            </a:r>
          </a:p>
          <a:p>
            <a:pPr marL="457200" indent="-457200">
              <a:lnSpc>
                <a:spcPct val="150000"/>
              </a:lnSpc>
              <a:spcAft>
                <a:spcPts val="800"/>
              </a:spcAft>
              <a:buFont typeface="Arial" panose="020B0604020202020204" pitchFamily="34" charset="0"/>
              <a:buChar char="•"/>
            </a:pPr>
            <a:r>
              <a:rPr lang="en-GB" sz="1200">
                <a:latin typeface="Open Sans" panose="020B0606030504020204" pitchFamily="34" charset="0"/>
                <a:ea typeface="Open Sans" panose="020B0606030504020204" pitchFamily="34" charset="0"/>
                <a:cs typeface="Open Sans" panose="020B0606030504020204" pitchFamily="34" charset="0"/>
              </a:rPr>
              <a:t>When exploring potential measures to close financing gaps, it is important to ensure that scenarios are informed by realism.</a:t>
            </a:r>
          </a:p>
          <a:p>
            <a:pPr marL="457200" indent="-457200">
              <a:lnSpc>
                <a:spcPct val="150000"/>
              </a:lnSpc>
              <a:spcAft>
                <a:spcPts val="800"/>
              </a:spcAft>
              <a:buFont typeface="Arial" panose="020B0604020202020204" pitchFamily="34" charset="0"/>
              <a:buChar char="•"/>
            </a:pPr>
            <a:r>
              <a:rPr lang="en-GB" sz="1200">
                <a:latin typeface="Open Sans" panose="020B0606030504020204" pitchFamily="34" charset="0"/>
                <a:ea typeface="Open Sans" panose="020B0606030504020204" pitchFamily="34" charset="0"/>
                <a:cs typeface="Open Sans" panose="020B0606030504020204" pitchFamily="34" charset="0"/>
              </a:rPr>
              <a:t>Measures for closing financing gaps differ markedly in terms of their characteristics, and their applicability to individual countries.</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0266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different measures identified for closing the financing gap can be compared along several dimensions.</a:t>
            </a:r>
          </a:p>
          <a:p>
            <a:endParaRPr lang="en-GB"/>
          </a:p>
          <a:p>
            <a:pPr>
              <a:buFont typeface="Arial" panose="020B0604020202020204" pitchFamily="34" charset="0"/>
              <a:buChar char="•"/>
            </a:pPr>
            <a:r>
              <a:rPr lang="en-GB" b="1"/>
              <a:t>Burden sharing</a:t>
            </a:r>
            <a:r>
              <a:rPr lang="en-GB"/>
              <a:t>: In some cases, the associated burden falls primarily on the international community, while on others the burden falls primarily on the national population, making the choice between measures a matter of just transition. The burden falls primarily on the international community, when more concessional finance is provided, or carbon credits are purchased, or a reduced investment plan delays the achievement of Net Zero targets imposing more climate change on the global community. The burden falls primarily on the national population, when energy tariffs are increased or government expenditure raised. In other cases, the measure leads to an efficiency gain that does not impose a burden on either side, such as when country risk is reduced or when investment obligations are more efficiently allocated across utilities.</a:t>
            </a:r>
          </a:p>
          <a:p>
            <a:pPr>
              <a:buFont typeface="Arial" panose="020B0604020202020204" pitchFamily="34" charset="0"/>
              <a:buChar char="•"/>
            </a:pPr>
            <a:endParaRPr lang="en-GB"/>
          </a:p>
          <a:p>
            <a:pPr>
              <a:buFont typeface="Arial" panose="020B0604020202020204" pitchFamily="34" charset="0"/>
              <a:buChar char="•"/>
            </a:pPr>
            <a:r>
              <a:rPr lang="en-GB" b="1"/>
              <a:t>Speed of implementation</a:t>
            </a:r>
            <a:r>
              <a:rPr lang="en-GB"/>
              <a:t>: Measures may differ significantly in terms of the speed of implementation, with speed likely to be context dependent. In general terms, it may prove quicker to take measures such as seeking more concessional finance, raising government expenditure, increasing energy tariffs, or monetizing carbon credits. It may prove slower to reduce country risk, adapt an investment plan, perform a financial restructuring exercise on a utility or redistribute investment obligations across utilities.</a:t>
            </a:r>
          </a:p>
          <a:p>
            <a:pPr>
              <a:buFont typeface="Arial" panose="020B0604020202020204" pitchFamily="34" charset="0"/>
              <a:buChar char="•"/>
            </a:pPr>
            <a:endParaRPr lang="en-GB"/>
          </a:p>
          <a:p>
            <a:pPr>
              <a:buFont typeface="Arial" panose="020B0604020202020204" pitchFamily="34" charset="0"/>
              <a:buChar char="•"/>
            </a:pPr>
            <a:r>
              <a:rPr lang="en-GB" b="1"/>
              <a:t>Ease of implementation</a:t>
            </a:r>
            <a:r>
              <a:rPr lang="en-GB"/>
              <a:t>: Measures may also differ significantly in terms of the ease of implementation, although again the relative ease will be context dependent. In general terms, it may prove more difficult to reduce country risk or make politically sensitive reforms such as tariff increases or budget reallocations. By comparison, it may prove easier to increase the share of concessional finance, adopt a different investment plan, restructure a utility financially, redistribute investment obligations or monetize carbon credits.</a:t>
            </a:r>
          </a:p>
          <a:p>
            <a:pPr marL="228600" indent="0">
              <a:buFont typeface="Arial" panose="020B0604020202020204" pitchFamily="34" charset="0"/>
              <a:buNone/>
            </a:pPr>
            <a:endParaRPr lang="en-GB"/>
          </a:p>
          <a:p>
            <a:pPr marL="228600" indent="0">
              <a:buFont typeface="Arial" panose="020B0604020202020204" pitchFamily="34" charset="0"/>
              <a:buNone/>
            </a:pPr>
            <a:r>
              <a:rPr lang="en-GB"/>
              <a:t>In creating a realistic package of measures that could be applied in any particular country context, it will be important to evaluate the feasibility of each of these measures and to estimate the potential scope for their application. For example, energy tariffs and/or budget envelopes could potentially be increased by 10 percent an no more. Or, carbon credits could be monetized for no more than US$30 per tonne. Or, US$200 million is the maximum amount of additional concessional finance that could be secured. Establishing such indicative ceilings, helps to ensure that scenarios are realistic.</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3501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While it is usually possible to find a combination of measures that can close the </a:t>
            </a:r>
            <a:r>
              <a:rPr lang="en-GB" i="1"/>
              <a:t>Financing Gap (FG)</a:t>
            </a:r>
            <a:r>
              <a:rPr lang="en-GB"/>
              <a:t>, this is not necessarily helpful unless such measures are realistic. In that sense, it is important to limit measures taken to those that are compatible with the country context, and comparable in scale to what has proved feasible in other similar countries. Considerations of realism mean that there may be countries that retain a </a:t>
            </a:r>
            <a:r>
              <a:rPr lang="en-GB" i="1"/>
              <a:t>Financing Gap (FG)</a:t>
            </a:r>
            <a:r>
              <a:rPr lang="en-GB"/>
              <a:t>, even after all realistic measures have been taken.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5571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whole lecture has taken the perspective of a country that starts with a </a:t>
            </a:r>
            <a:r>
              <a:rPr lang="en-GB" i="1"/>
              <a:t>Financing Gap (FG)</a:t>
            </a:r>
            <a:r>
              <a:rPr lang="en-GB"/>
              <a:t> that needs to be closed. The discussion has focused on identifying all possible measures to eliminate the </a:t>
            </a:r>
            <a:r>
              <a:rPr lang="en-GB" i="1"/>
              <a:t>Financing Gap (FG)</a:t>
            </a:r>
            <a:r>
              <a:rPr lang="en-GB"/>
              <a:t>, working backwards from this goal. </a:t>
            </a:r>
          </a:p>
          <a:p>
            <a:endParaRPr lang="en-GB"/>
          </a:p>
          <a:p>
            <a:r>
              <a:rPr lang="en-GB"/>
              <a:t>However, the same framework can also be used in a forward-looking direction, even for a country that has no </a:t>
            </a:r>
            <a:r>
              <a:rPr lang="en-GB" i="1"/>
              <a:t>Financing Gap (FG)</a:t>
            </a:r>
            <a:r>
              <a:rPr lang="en-GB"/>
              <a:t> at present, but which wishes to understand how the </a:t>
            </a:r>
            <a:r>
              <a:rPr lang="en-GB" i="1"/>
              <a:t>Financing Gap (FG)</a:t>
            </a:r>
            <a:r>
              <a:rPr lang="en-GB"/>
              <a:t> might evolve over time as a result of changes in the different factors identified in this lecture, such as energy tariffs, public expenditure, carbon credit prices, country risk premia, availability of concessional finance, etcetera. In this case, one would take the same approach but simply develop scenarios of how these variables are likely to evolve in the future and use </a:t>
            </a:r>
            <a:r>
              <a:rPr lang="en-GB" err="1"/>
              <a:t>MINFin</a:t>
            </a:r>
            <a:r>
              <a:rPr lang="en-GB"/>
              <a:t> to simulate the anticipated impact on the </a:t>
            </a:r>
            <a:r>
              <a:rPr lang="en-GB" i="1"/>
              <a:t>Financing Gap (FG)</a:t>
            </a:r>
            <a:r>
              <a:rPr lang="en-GB"/>
              <a: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3353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985A-3F0D-8695-557B-B2D8BBBB5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53CA2-9BC0-4A81-BAC1-7AE81E3CA7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EE088F-BF1B-C703-DFAC-B444C3E9A5F9}"/>
              </a:ext>
            </a:extLst>
          </p:cNvPr>
          <p:cNvSpPr>
            <a:spLocks noGrp="1"/>
          </p:cNvSpPr>
          <p:nvPr>
            <p:ph type="body" idx="1"/>
          </p:nvPr>
        </p:nvSpPr>
        <p:spPr/>
        <p:txBody>
          <a:bodyPr/>
          <a:lstStyle/>
          <a:p>
            <a:r>
              <a:rPr lang="en-GB"/>
              <a:t>It follows that there are just two ways of closing the </a:t>
            </a:r>
            <a:r>
              <a:rPr lang="en-GB" i="1"/>
              <a:t>Financing Gap (FG)</a:t>
            </a:r>
            <a:r>
              <a:rPr lang="en-GB"/>
              <a:t>: </a:t>
            </a:r>
          </a:p>
          <a:p>
            <a:endParaRPr lang="en-GB"/>
          </a:p>
          <a:p>
            <a:pPr>
              <a:buFont typeface="Arial" panose="020B0604020202020204" pitchFamily="34" charset="0"/>
              <a:buChar char="•"/>
            </a:pPr>
            <a:r>
              <a:rPr lang="en-GB" b="1"/>
              <a:t>Either</a:t>
            </a:r>
            <a:r>
              <a:rPr lang="en-GB"/>
              <a:t>, there must be a reduction in the </a:t>
            </a:r>
            <a:r>
              <a:rPr lang="en-GB" i="1"/>
              <a:t>Financing Requirement (FR)</a:t>
            </a:r>
            <a:r>
              <a:rPr lang="en-GB"/>
              <a:t> (shifting the red line downwards as in the left-hand chart), </a:t>
            </a:r>
          </a:p>
          <a:p>
            <a:pPr>
              <a:buFont typeface="Arial" panose="020B0604020202020204" pitchFamily="34" charset="0"/>
              <a:buChar char="•"/>
            </a:pPr>
            <a:r>
              <a:rPr lang="en-GB" b="1"/>
              <a:t>Or,</a:t>
            </a:r>
            <a:r>
              <a:rPr lang="en-GB"/>
              <a:t> there must be an increase in </a:t>
            </a:r>
            <a:r>
              <a:rPr lang="en-GB" i="1"/>
              <a:t>Funding Availability (FA)</a:t>
            </a:r>
            <a:r>
              <a:rPr lang="en-GB"/>
              <a:t> (lifting the green line upwards in the right-hand chart).</a:t>
            </a:r>
          </a:p>
          <a:p>
            <a:pPr marL="228600" indent="0">
              <a:buFont typeface="Arial" panose="020B0604020202020204" pitchFamily="34" charset="0"/>
              <a:buNone/>
            </a:pPr>
            <a:endParaRPr lang="en-GB"/>
          </a:p>
          <a:p>
            <a:pPr marL="228600" indent="0">
              <a:buFont typeface="Arial" panose="020B0604020202020204" pitchFamily="34" charset="0"/>
              <a:buNone/>
            </a:pPr>
            <a:r>
              <a:rPr lang="en-GB"/>
              <a:t>In practice, there are numerous practical measure that can be taken to achieve either of these outcomes. These measures will be introduced in greater detail in the remaining sections of the lecture.</a:t>
            </a:r>
          </a:p>
          <a:p>
            <a:pPr marL="228600" indent="0">
              <a:buFont typeface="Arial" panose="020B0604020202020204" pitchFamily="34" charset="0"/>
              <a:buNone/>
            </a:pPr>
            <a:endParaRPr lang="en-GB"/>
          </a:p>
          <a:p>
            <a:pPr marL="228600" indent="0">
              <a:buFont typeface="Arial" panose="020B0604020202020204" pitchFamily="34" charset="0"/>
              <a:buNone/>
            </a:pPr>
            <a:r>
              <a:rPr lang="en-GB"/>
              <a:t>Please note that the current framework does not allow for a perfect alignment of the </a:t>
            </a:r>
            <a:r>
              <a:rPr lang="en-GB" i="1"/>
              <a:t>Financing Requirement (FR)</a:t>
            </a:r>
            <a:r>
              <a:rPr lang="en-GB"/>
              <a:t> (red line) and </a:t>
            </a:r>
            <a:r>
              <a:rPr lang="en-GB" i="1"/>
              <a:t>Funding Availability (FA) </a:t>
            </a:r>
            <a:r>
              <a:rPr lang="en-GB"/>
              <a:t>(green line) over time. Instead, we will focus simply on ensuring that the </a:t>
            </a:r>
            <a:r>
              <a:rPr lang="en-GB" i="1"/>
              <a:t>Funding Availability (FA)</a:t>
            </a:r>
            <a:r>
              <a:rPr lang="en-GB"/>
              <a:t> is at least as high as the </a:t>
            </a:r>
            <a:r>
              <a:rPr lang="en-GB" i="1"/>
              <a:t>Financing Requirement (FR)</a:t>
            </a:r>
            <a:r>
              <a:rPr lang="en-GB"/>
              <a:t> in every time period, leaving the possibility that funding surpluses might exist in specific time periods.</a:t>
            </a:r>
          </a:p>
        </p:txBody>
      </p:sp>
      <p:sp>
        <p:nvSpPr>
          <p:cNvPr id="4" name="Slide Number Placeholder 3">
            <a:extLst>
              <a:ext uri="{FF2B5EF4-FFF2-40B4-BE49-F238E27FC236}">
                <a16:creationId xmlns:a16="http://schemas.microsoft.com/office/drawing/2014/main" id="{90D63EA3-6961-40AB-6C1A-83E09B80932F}"/>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6657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GB" sz="1200">
                <a:latin typeface="Open Sans" panose="020B0606030504020204" pitchFamily="34" charset="0"/>
                <a:ea typeface="Open Sans" panose="020B0606030504020204" pitchFamily="34" charset="0"/>
                <a:cs typeface="Open Sans" panose="020B0606030504020204" pitchFamily="34" charset="0"/>
              </a:rPr>
              <a:t>There are several ways to reduce the </a:t>
            </a:r>
            <a:r>
              <a:rPr lang="en-GB" sz="1200" i="1">
                <a:solidFill>
                  <a:srgbClr val="FF0000"/>
                </a:solidFill>
                <a:latin typeface="Open Sans" panose="020B0606030504020204" pitchFamily="34" charset="0"/>
                <a:ea typeface="Open Sans" panose="020B0606030504020204" pitchFamily="34" charset="0"/>
                <a:cs typeface="Open Sans" panose="020B0606030504020204" pitchFamily="34" charset="0"/>
              </a:rPr>
              <a:t>Financing Requirement, </a:t>
            </a:r>
            <a:r>
              <a:rPr lang="en-GB" sz="1200" i="0">
                <a:solidFill>
                  <a:srgbClr val="FF0000"/>
                </a:solidFill>
                <a:latin typeface="Open Sans" panose="020B0606030504020204" pitchFamily="34" charset="0"/>
                <a:ea typeface="Open Sans" panose="020B0606030504020204" pitchFamily="34" charset="0"/>
                <a:cs typeface="Open Sans" panose="020B0606030504020204" pitchFamily="34" charset="0"/>
              </a:rPr>
              <a:t>and these may be considered individually or in combination:</a:t>
            </a:r>
            <a:endParaRPr lang="en-GB" sz="1200" i="1">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800"/>
              </a:spcAft>
            </a:pPr>
            <a:endParaRPr lang="en-GB" sz="1200" i="1">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mj-lt"/>
              <a:buAutoNum type="alphaUcPeriod"/>
            </a:pPr>
            <a:r>
              <a:rPr lang="en-GB" sz="1200" b="1">
                <a:latin typeface="Open Sans" panose="020B0606030504020204" pitchFamily="34" charset="0"/>
                <a:ea typeface="Open Sans" panose="020B0606030504020204" pitchFamily="34" charset="0"/>
                <a:cs typeface="Open Sans" panose="020B0606030504020204" pitchFamily="34" charset="0"/>
              </a:rPr>
              <a:t>Reduce the WACC for </a:t>
            </a:r>
            <a:r>
              <a:rPr lang="en-GB" sz="1200" b="1" i="1">
                <a:latin typeface="Open Sans" panose="020B0606030504020204" pitchFamily="34" charset="0"/>
                <a:ea typeface="Open Sans" panose="020B0606030504020204" pitchFamily="34" charset="0"/>
                <a:cs typeface="Open Sans" panose="020B0606030504020204" pitchFamily="34" charset="0"/>
              </a:rPr>
              <a:t>Commercial Finance: </a:t>
            </a:r>
            <a:r>
              <a:rPr lang="en-GB" sz="1050" b="0">
                <a:latin typeface="Open Sans" panose="020B0606030504020204" pitchFamily="34" charset="0"/>
                <a:ea typeface="Open Sans" panose="020B0606030504020204" pitchFamily="34" charset="0"/>
                <a:cs typeface="Open Sans" panose="020B0606030504020204" pitchFamily="34" charset="0"/>
              </a:rPr>
              <a:t>I</a:t>
            </a:r>
            <a:r>
              <a:rPr lang="en-GB" sz="1050">
                <a:latin typeface="Open Sans" panose="020B0606030504020204" pitchFamily="34" charset="0"/>
                <a:ea typeface="Open Sans" panose="020B0606030504020204" pitchFamily="34" charset="0"/>
                <a:cs typeface="Open Sans" panose="020B0606030504020204" pitchFamily="34" charset="0"/>
              </a:rPr>
              <a:t>f a country takes measures to enhance macroeconomic and political stability and/or improve the enabling environment for investments in the energy sector, then the country risk premium may fall reducing the WACC for (international) commercial finance, this in turn will lower the</a:t>
            </a:r>
            <a:r>
              <a:rPr lang="en-GB" sz="1050" i="1">
                <a:latin typeface="Open Sans" panose="020B0606030504020204" pitchFamily="34" charset="0"/>
                <a:ea typeface="Open Sans" panose="020B0606030504020204" pitchFamily="34" charset="0"/>
                <a:cs typeface="Open Sans" panose="020B0606030504020204" pitchFamily="34" charset="0"/>
              </a:rPr>
              <a:t> Financing Requirement</a:t>
            </a:r>
            <a:r>
              <a:rPr lang="en-GB" sz="1050">
                <a:latin typeface="Open Sans" panose="020B0606030504020204" pitchFamily="34" charset="0"/>
                <a:ea typeface="Open Sans" panose="020B0606030504020204" pitchFamily="34" charset="0"/>
                <a:cs typeface="Open Sans" panose="020B0606030504020204" pitchFamily="34" charset="0"/>
              </a:rPr>
              <a:t> associated with the share of the investment plan to be financed from commercial capital. However, achieving a reduction in country risk premium is typically quite challenging and will depend on the specific policy environment in country.</a:t>
            </a:r>
          </a:p>
          <a:p>
            <a:pPr marL="457200" indent="-457200">
              <a:lnSpc>
                <a:spcPct val="150000"/>
              </a:lnSpc>
              <a:spcAft>
                <a:spcPts val="800"/>
              </a:spcAft>
              <a:buFont typeface="+mj-lt"/>
              <a:buAutoNum type="alphaUcPeriod"/>
            </a:pPr>
            <a:endParaRPr lang="en-GB" sz="105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mj-lt"/>
              <a:buAutoNum type="alphaUcPeriod"/>
            </a:pPr>
            <a:r>
              <a:rPr lang="en-GB" sz="1200" b="1">
                <a:latin typeface="Open Sans" panose="020B0606030504020204" pitchFamily="34" charset="0"/>
                <a:ea typeface="Open Sans" panose="020B0606030504020204" pitchFamily="34" charset="0"/>
                <a:cs typeface="Open Sans" panose="020B0606030504020204" pitchFamily="34" charset="0"/>
              </a:rPr>
              <a:t>Increase the share of </a:t>
            </a:r>
            <a:r>
              <a:rPr lang="en-GB" sz="1200" b="1" i="1">
                <a:latin typeface="Open Sans" panose="020B0606030504020204" pitchFamily="34" charset="0"/>
                <a:ea typeface="Open Sans" panose="020B0606030504020204" pitchFamily="34" charset="0"/>
                <a:cs typeface="Open Sans" panose="020B0606030504020204" pitchFamily="34" charset="0"/>
              </a:rPr>
              <a:t>Concessional Finance: </a:t>
            </a:r>
            <a:r>
              <a:rPr lang="en-GB" sz="1200" b="0" i="0">
                <a:latin typeface="Open Sans" panose="020B0606030504020204" pitchFamily="34" charset="0"/>
                <a:ea typeface="Open Sans" panose="020B0606030504020204" pitchFamily="34" charset="0"/>
                <a:cs typeface="Open Sans" panose="020B0606030504020204" pitchFamily="34" charset="0"/>
              </a:rPr>
              <a:t>If a country takes measures to secure additional sources of (international) concessional finance (or higher volumes of concessional finance from existing sources), then the overall WACC for the financing of a given investment plan will fall reducing the associated</a:t>
            </a:r>
            <a:r>
              <a:rPr lang="en-GB" sz="1200" b="0" i="1">
                <a:latin typeface="Open Sans" panose="020B0606030504020204" pitchFamily="34" charset="0"/>
                <a:ea typeface="Open Sans" panose="020B0606030504020204" pitchFamily="34" charset="0"/>
                <a:cs typeface="Open Sans" panose="020B0606030504020204" pitchFamily="34" charset="0"/>
              </a:rPr>
              <a:t> Financing Requirement</a:t>
            </a:r>
            <a:r>
              <a:rPr lang="en-GB" sz="1200" b="0" i="0">
                <a:latin typeface="Open Sans" panose="020B0606030504020204" pitchFamily="34" charset="0"/>
                <a:ea typeface="Open Sans" panose="020B0606030504020204" pitchFamily="34" charset="0"/>
                <a:cs typeface="Open Sans" panose="020B0606030504020204" pitchFamily="34" charset="0"/>
              </a:rPr>
              <a:t>. Since the availability of concessional finance is quite limited, it is important to be realistic about the volumes of additional concessional finance that a country could obtain, and this can be assessed by comparing historic flows against tools such as </a:t>
            </a:r>
            <a:r>
              <a:rPr lang="en-GB" sz="1200" b="0" i="0" err="1">
                <a:latin typeface="Open Sans" panose="020B0606030504020204" pitchFamily="34" charset="0"/>
                <a:ea typeface="Open Sans" panose="020B0606030504020204" pitchFamily="34" charset="0"/>
                <a:cs typeface="Open Sans" panose="020B0606030504020204" pitchFamily="34" charset="0"/>
              </a:rPr>
              <a:t>FinTrack</a:t>
            </a:r>
            <a:r>
              <a:rPr lang="en-GB" sz="1200" b="0" i="0">
                <a:latin typeface="Open Sans" panose="020B0606030504020204" pitchFamily="34" charset="0"/>
                <a:ea typeface="Open Sans" panose="020B0606030504020204" pitchFamily="34" charset="0"/>
                <a:cs typeface="Open Sans" panose="020B0606030504020204" pitchFamily="34" charset="0"/>
              </a:rPr>
              <a:t>.</a:t>
            </a:r>
            <a:endParaRPr lang="en-GB" sz="1200" b="1" i="1">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mj-lt"/>
              <a:buAutoNum type="alphaUcPeriod"/>
            </a:pPr>
            <a:endParaRPr lang="en-GB" sz="1200" b="1">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mj-lt"/>
              <a:buAutoNum type="alphaUcPeriod"/>
            </a:pPr>
            <a:r>
              <a:rPr lang="en-GB" sz="1200" b="1">
                <a:latin typeface="Open Sans" panose="020B0606030504020204" pitchFamily="34" charset="0"/>
                <a:ea typeface="Open Sans" panose="020B0606030504020204" pitchFamily="34" charset="0"/>
                <a:cs typeface="Open Sans" panose="020B0606030504020204" pitchFamily="34" charset="0"/>
              </a:rPr>
              <a:t>Adopt a lower cost investment plan:</a:t>
            </a:r>
            <a:r>
              <a:rPr lang="en-GB" sz="1200" b="0">
                <a:latin typeface="Open Sans" panose="020B0606030504020204" pitchFamily="34" charset="0"/>
                <a:ea typeface="Open Sans" panose="020B0606030504020204" pitchFamily="34" charset="0"/>
                <a:cs typeface="Open Sans" panose="020B0606030504020204" pitchFamily="34" charset="0"/>
              </a:rPr>
              <a:t> If all else fails, a country may be forced to consider adopting a lower cost Investment Plan. This may often entail deferring the target year by which Net Zero transition is achieved, allowing the investment plan to select lower cost technologies to meet a country’s projected energy demand. A lower cost investment plan</a:t>
            </a:r>
            <a:r>
              <a:rPr lang="en-GB" sz="1200" b="1">
                <a:latin typeface="Open Sans" panose="020B0606030504020204" pitchFamily="34" charset="0"/>
                <a:ea typeface="Open Sans" panose="020B0606030504020204" pitchFamily="34" charset="0"/>
                <a:cs typeface="Open Sans" panose="020B0606030504020204" pitchFamily="34" charset="0"/>
              </a:rPr>
              <a:t>, </a:t>
            </a:r>
            <a:r>
              <a:rPr lang="en-GB" sz="1200" b="0">
                <a:latin typeface="Open Sans" panose="020B0606030504020204" pitchFamily="34" charset="0"/>
                <a:ea typeface="Open Sans" panose="020B0606030504020204" pitchFamily="34" charset="0"/>
                <a:cs typeface="Open Sans" panose="020B0606030504020204" pitchFamily="34" charset="0"/>
              </a:rPr>
              <a:t>other things being equal, will translate into a lower financing requirement.</a:t>
            </a:r>
          </a:p>
          <a:p>
            <a:pPr marL="0" indent="0">
              <a:lnSpc>
                <a:spcPct val="150000"/>
              </a:lnSpc>
              <a:spcAft>
                <a:spcPts val="800"/>
              </a:spcAft>
              <a:buFont typeface="+mj-lt"/>
              <a:buNone/>
            </a:pPr>
            <a:endParaRPr lang="en-GB" sz="1200" b="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spcAft>
                <a:spcPts val="800"/>
              </a:spcAft>
              <a:buFont typeface="+mj-lt"/>
              <a:buNone/>
            </a:pPr>
            <a:r>
              <a:rPr lang="en-GB" sz="1200" b="0">
                <a:latin typeface="Open Sans" panose="020B0606030504020204" pitchFamily="34" charset="0"/>
                <a:ea typeface="Open Sans" panose="020B0606030504020204" pitchFamily="34" charset="0"/>
                <a:cs typeface="Open Sans" panose="020B0606030504020204" pitchFamily="34" charset="0"/>
              </a:rPr>
              <a:t>Finally, the opposite logic also holds. If any of these elements move in the opposite direction – higher country risk, lower share of concessional finance, or more stringent decarbonization targets – the financing gap is likely to increase.</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4633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implement this measure in the </a:t>
            </a:r>
            <a:r>
              <a:rPr lang="en-GB" err="1"/>
              <a:t>MINFin</a:t>
            </a:r>
            <a:r>
              <a:rPr lang="en-GB"/>
              <a:t> dashboard, the user will need to modify the WACC associated with international commercial finance to reflect the anticipated reduction in the country risk premium. The model will feed this through into the calculation of the </a:t>
            </a:r>
            <a:r>
              <a:rPr lang="en-GB" i="1"/>
              <a:t>Financing Requirement (FR)</a:t>
            </a:r>
            <a:r>
              <a:rPr lang="en-GB"/>
              <a:t> for that portion of the investment plan that is expected to be financed by international commercial sources, thereby reducing the associated repayments and moving the red line downwards as shown in the figure.</a:t>
            </a:r>
          </a:p>
          <a:p>
            <a:endParaRPr lang="en-GB"/>
          </a:p>
          <a:p>
            <a:r>
              <a:rPr lang="en-GB"/>
              <a:t>To avoid unrealistic assumptions, any scenario of this nature should be informed by an understanding of the following contextual factors:</a:t>
            </a:r>
          </a:p>
          <a:p>
            <a:pPr>
              <a:buFont typeface="Arial" panose="020B0604020202020204" pitchFamily="34" charset="0"/>
              <a:buChar char="•"/>
            </a:pPr>
            <a:r>
              <a:rPr lang="en-GB"/>
              <a:t>A history of how the country risk premium has evolved over time in the country in question.</a:t>
            </a:r>
          </a:p>
          <a:p>
            <a:pPr>
              <a:buFont typeface="Arial" panose="020B0604020202020204" pitchFamily="34" charset="0"/>
              <a:buChar char="•"/>
            </a:pPr>
            <a:r>
              <a:rPr lang="en-GB"/>
              <a:t>Benchmarks of country risk premiums from relevant comparator countries. </a:t>
            </a:r>
          </a:p>
          <a:p>
            <a:pPr>
              <a:buFont typeface="Arial" panose="020B0604020202020204" pitchFamily="34" charset="0"/>
              <a:buChar char="•"/>
            </a:pPr>
            <a:r>
              <a:rPr lang="en-GB"/>
              <a:t>Reports from risk rating agencies discussing the expected evolution of the country’s risk premium.</a:t>
            </a:r>
          </a:p>
          <a:p>
            <a:endParaRPr lang="en-GB"/>
          </a:p>
          <a:p>
            <a:r>
              <a:rPr lang="en-GB"/>
              <a:t>	</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1652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D93BC-9938-34BE-7150-368508AF5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47D03-42F2-8325-04D8-641478D78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5CEC5-B11D-8EEE-E365-B41391C626C1}"/>
              </a:ext>
            </a:extLst>
          </p:cNvPr>
          <p:cNvSpPr>
            <a:spLocks noGrp="1"/>
          </p:cNvSpPr>
          <p:nvPr>
            <p:ph type="body" idx="1"/>
          </p:nvPr>
        </p:nvSpPr>
        <p:spPr/>
        <p:txBody>
          <a:bodyPr/>
          <a:lstStyle/>
          <a:p>
            <a:r>
              <a:rPr lang="en-GB"/>
              <a:t>To implement this measure in the </a:t>
            </a:r>
            <a:r>
              <a:rPr lang="en-GB" err="1"/>
              <a:t>MINFin</a:t>
            </a:r>
            <a:r>
              <a:rPr lang="en-GB"/>
              <a:t> dashboard, the user will need to modify the percentage of financing coming from international concessional sources to reflect the anticipated future capture of such resources. The model will feed this through into the calculation of the </a:t>
            </a:r>
            <a:r>
              <a:rPr lang="en-GB" i="1"/>
              <a:t>Financing Requirement (FR)</a:t>
            </a:r>
            <a:r>
              <a:rPr lang="en-GB"/>
              <a:t> by allocating a higher portion of the investment to international concessional sources, thereby reducing the associated repayments and moving the red line downwards as shown in the figure.</a:t>
            </a:r>
            <a:endParaRPr lang="en-US"/>
          </a:p>
          <a:p>
            <a:r>
              <a:rPr lang="en-GB"/>
              <a:t>To avoid unrealistic assumptions, any scenario of this nature should be informed by an understanding of the following contextual factors:</a:t>
            </a:r>
          </a:p>
          <a:p>
            <a:pPr>
              <a:buChar char="•"/>
            </a:pPr>
            <a:r>
              <a:rPr lang="en-GB"/>
              <a:t>A history of how much concessional finance the country has captured in recent year (recall Lecture 4 on the Financing Baseline).</a:t>
            </a:r>
          </a:p>
          <a:p>
            <a:pPr>
              <a:buChar char="•"/>
            </a:pPr>
            <a:r>
              <a:rPr lang="en-GB"/>
              <a:t>A survey of potential untapped sources of concessional finance that may be available (recall Lecture 5 on </a:t>
            </a:r>
            <a:r>
              <a:rPr lang="en-GB" err="1"/>
              <a:t>FinTrack</a:t>
            </a:r>
            <a:r>
              <a:rPr lang="en-GB"/>
              <a:t>)</a:t>
            </a:r>
          </a:p>
          <a:p>
            <a:pPr>
              <a:buChar char="•"/>
            </a:pPr>
            <a:r>
              <a:rPr lang="en-GB"/>
              <a:t>Benchmarks on capture of international concessional finance from relevant comparator countries.</a:t>
            </a:r>
          </a:p>
          <a:p>
            <a:endParaRPr lang="en-GB"/>
          </a:p>
          <a:p>
            <a:endParaRPr lang="en-GB"/>
          </a:p>
          <a:p>
            <a:r>
              <a:rPr lang="en-GB"/>
              <a:t>	</a:t>
            </a:r>
          </a:p>
          <a:p>
            <a:endParaRPr lang="en-GB"/>
          </a:p>
        </p:txBody>
      </p:sp>
      <p:sp>
        <p:nvSpPr>
          <p:cNvPr id="4" name="Slide Number Placeholder 3">
            <a:extLst>
              <a:ext uri="{FF2B5EF4-FFF2-40B4-BE49-F238E27FC236}">
                <a16:creationId xmlns:a16="http://schemas.microsoft.com/office/drawing/2014/main" id="{951EA5E0-F99E-360C-5489-4B266C7CD2F7}"/>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2055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FCC39-B223-69AF-0924-F101EB32A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55EF2-6C74-FD67-DA0A-D5CC13D332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F3DAD-A15F-9618-EDB3-4C994772421F}"/>
              </a:ext>
            </a:extLst>
          </p:cNvPr>
          <p:cNvSpPr>
            <a:spLocks noGrp="1"/>
          </p:cNvSpPr>
          <p:nvPr>
            <p:ph type="body" idx="1"/>
          </p:nvPr>
        </p:nvSpPr>
        <p:spPr/>
        <p:txBody>
          <a:bodyPr/>
          <a:lstStyle/>
          <a:p>
            <a:r>
              <a:rPr lang="en-GB"/>
              <a:t>To implement this measure in the </a:t>
            </a:r>
            <a:r>
              <a:rPr lang="en-GB" err="1"/>
              <a:t>MINFin</a:t>
            </a:r>
            <a:r>
              <a:rPr lang="en-GB"/>
              <a:t> dashboard, the user will need to modify the OSeMOSYS investment plan selected for the financial modelling from the Net Zero (NZ) Investment Plan to the Least Cost (LC) Investment Plan or some Alternative Investment Plan (Alt) that is less ambitious in carbon terms. </a:t>
            </a:r>
            <a:endParaRPr lang="en-US"/>
          </a:p>
          <a:p>
            <a:pPr>
              <a:buChar char="•"/>
            </a:pPr>
            <a:r>
              <a:rPr lang="en-GB"/>
              <a:t>The Net Zero (NZ) Investment Plan is the one that constrains the selection of energy technologies to meet forecast demand to those that are able to ensure Net Zero energy sector emissions by the target date.</a:t>
            </a:r>
          </a:p>
          <a:p>
            <a:pPr>
              <a:buChar char="•"/>
            </a:pPr>
            <a:r>
              <a:rPr lang="en-GB"/>
              <a:t>The Least Cost (LC) Investment Plan is the one that selects the lowest cost energy technologies to meet forecast demand without applying any constraint on carbon emissions.</a:t>
            </a:r>
          </a:p>
          <a:p>
            <a:pPr>
              <a:buChar char="•"/>
            </a:pPr>
            <a:r>
              <a:rPr lang="en-GB"/>
              <a:t>The Alternative Investment Plan (Alt) is one that applies some constraint on carbon emissions that is less ambitious than the original Net Zero Investment Plan. For example, if the Net Zero (NZ) Investment Plan aims for Net Zero emissions by 2050, an Alternative Plan might aim for Net Zero emissions by 2060 (or later) instead.</a:t>
            </a:r>
          </a:p>
          <a:p>
            <a:r>
              <a:rPr lang="en-GB"/>
              <a:t>The use of a less ambitious investment plan will result in a reduced financing need leading to a smaller </a:t>
            </a:r>
            <a:r>
              <a:rPr lang="en-GB" i="1"/>
              <a:t>Financing Requirement (FR)</a:t>
            </a:r>
            <a:r>
              <a:rPr lang="en-GB"/>
              <a:t> for a given WACC. This is illustrated by a flatter profile for the </a:t>
            </a:r>
            <a:r>
              <a:rPr lang="en-GB" i="1"/>
              <a:t>Investment Needs (IN)</a:t>
            </a:r>
            <a:r>
              <a:rPr lang="en-GB"/>
              <a:t> (black line) in the figure, which feeds through into a flatter profile for the </a:t>
            </a:r>
            <a:r>
              <a:rPr lang="en-GB" i="1"/>
              <a:t>Financing Requirement (FR)</a:t>
            </a:r>
            <a:r>
              <a:rPr lang="en-GB"/>
              <a:t> (red line in the figure).</a:t>
            </a:r>
          </a:p>
          <a:p>
            <a:r>
              <a:rPr lang="en-GB"/>
              <a:t>To avoid unrealistic assumptions, any scenario of this nature should be informed by an understanding of the following contextual factors:</a:t>
            </a:r>
          </a:p>
          <a:p>
            <a:pPr>
              <a:buChar char="•"/>
            </a:pPr>
            <a:r>
              <a:rPr lang="en-GB"/>
              <a:t>A review of the country’s NDC commitments to climate transition made under the UNFCCC process.</a:t>
            </a:r>
          </a:p>
          <a:p>
            <a:pPr>
              <a:buChar char="•"/>
            </a:pPr>
            <a:r>
              <a:rPr lang="en-GB"/>
              <a:t>A review of existing energy investment plans to understand their degree of alignment with Net Zero goals.</a:t>
            </a:r>
          </a:p>
          <a:p>
            <a:endParaRPr lang="en-GB"/>
          </a:p>
          <a:p>
            <a:r>
              <a:rPr lang="en-GB"/>
              <a:t>	</a:t>
            </a:r>
          </a:p>
          <a:p>
            <a:endParaRPr lang="en-GB"/>
          </a:p>
        </p:txBody>
      </p:sp>
      <p:sp>
        <p:nvSpPr>
          <p:cNvPr id="4" name="Slide Number Placeholder 3">
            <a:extLst>
              <a:ext uri="{FF2B5EF4-FFF2-40B4-BE49-F238E27FC236}">
                <a16:creationId xmlns:a16="http://schemas.microsoft.com/office/drawing/2014/main" id="{C82A85C0-97D8-0A2E-4A86-176EF0B351B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0564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GB" sz="1200">
                <a:latin typeface="Open Sans" panose="020B0606030504020204" pitchFamily="34" charset="0"/>
                <a:ea typeface="Open Sans" panose="020B0606030504020204" pitchFamily="34" charset="0"/>
                <a:cs typeface="Open Sans" panose="020B0606030504020204" pitchFamily="34" charset="0"/>
              </a:rPr>
              <a:t>There are several ways to increase the </a:t>
            </a:r>
            <a:r>
              <a:rPr lang="en-GB" sz="1200" i="1">
                <a:solidFill>
                  <a:srgbClr val="FF0000"/>
                </a:solidFill>
                <a:latin typeface="Open Sans" panose="020B0606030504020204" pitchFamily="34" charset="0"/>
                <a:ea typeface="Open Sans" panose="020B0606030504020204" pitchFamily="34" charset="0"/>
                <a:cs typeface="Open Sans" panose="020B0606030504020204" pitchFamily="34" charset="0"/>
              </a:rPr>
              <a:t>Funding Availability, </a:t>
            </a:r>
            <a:r>
              <a:rPr lang="en-GB" sz="1200" i="0">
                <a:solidFill>
                  <a:srgbClr val="FF0000"/>
                </a:solidFill>
                <a:latin typeface="Open Sans" panose="020B0606030504020204" pitchFamily="34" charset="0"/>
                <a:ea typeface="Open Sans" panose="020B0606030504020204" pitchFamily="34" charset="0"/>
                <a:cs typeface="Open Sans" panose="020B0606030504020204" pitchFamily="34" charset="0"/>
              </a:rPr>
              <a:t>and these may be considered individually or in combination:</a:t>
            </a:r>
            <a:endParaRPr lang="en-GB" sz="1200" i="1">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800"/>
              </a:spcAft>
            </a:pPr>
            <a:endParaRPr lang="en-GB" sz="1200" i="1">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mj-lt"/>
              <a:buAutoNum type="alphaUcPeriod"/>
            </a:pPr>
            <a:r>
              <a:rPr lang="en-GB" sz="1200" b="1">
                <a:latin typeface="Open Sans" panose="020B0606030504020204" pitchFamily="34" charset="0"/>
                <a:ea typeface="Open Sans" panose="020B0606030504020204" pitchFamily="34" charset="0"/>
                <a:cs typeface="Open Sans" panose="020B0606030504020204" pitchFamily="34" charset="0"/>
              </a:rPr>
              <a:t>Raise </a:t>
            </a:r>
            <a:r>
              <a:rPr lang="en-GB" sz="1200" b="1" i="0">
                <a:latin typeface="Open Sans" panose="020B0606030504020204" pitchFamily="34" charset="0"/>
                <a:ea typeface="Open Sans" panose="020B0606030504020204" pitchFamily="34" charset="0"/>
                <a:cs typeface="Open Sans" panose="020B0606030504020204" pitchFamily="34" charset="0"/>
              </a:rPr>
              <a:t>government expenditure:</a:t>
            </a:r>
            <a:r>
              <a:rPr lang="en-GB" sz="1200" b="1" i="1">
                <a:latin typeface="Open Sans" panose="020B0606030504020204" pitchFamily="34" charset="0"/>
                <a:ea typeface="Open Sans" panose="020B0606030504020204" pitchFamily="34" charset="0"/>
                <a:cs typeface="Open Sans" panose="020B0606030504020204" pitchFamily="34" charset="0"/>
              </a:rPr>
              <a:t> </a:t>
            </a:r>
            <a:r>
              <a:rPr lang="en-GB" sz="1050" b="0" i="0">
                <a:latin typeface="Open Sans" panose="020B0606030504020204" pitchFamily="34" charset="0"/>
                <a:ea typeface="Open Sans" panose="020B0606030504020204" pitchFamily="34" charset="0"/>
                <a:cs typeface="Open Sans" panose="020B0606030504020204" pitchFamily="34" charset="0"/>
              </a:rPr>
              <a:t>Increasing energy sector allocations from the government budget is one obvious way of increasing the availability of funding. However, given competing claims on government expenditures, and the potential for energy to be a self-sustaining sector through user tariffs, the scope for allocating additional budget resources may be quite limited and/or confined to certain types of investments (e.g. rural electrification).</a:t>
            </a:r>
            <a:endParaRPr lang="en-GB" sz="1050" i="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mj-lt"/>
              <a:buAutoNum type="alphaUcPeriod"/>
            </a:pPr>
            <a:endParaRPr lang="en-GB" sz="105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mj-lt"/>
              <a:buAutoNum type="alphaUcPeriod"/>
            </a:pPr>
            <a:r>
              <a:rPr lang="en-GB" sz="1200" b="1" i="0">
                <a:latin typeface="Open Sans" panose="020B0606030504020204" pitchFamily="34" charset="0"/>
                <a:ea typeface="Open Sans" panose="020B0606030504020204" pitchFamily="34" charset="0"/>
                <a:cs typeface="Open Sans" panose="020B0606030504020204" pitchFamily="34" charset="0"/>
              </a:rPr>
              <a:t>Increase energy tariffs</a:t>
            </a:r>
            <a:r>
              <a:rPr lang="en-GB" sz="1200" b="1" i="1">
                <a:latin typeface="Open Sans" panose="020B0606030504020204" pitchFamily="34" charset="0"/>
                <a:ea typeface="Open Sans" panose="020B0606030504020204" pitchFamily="34" charset="0"/>
                <a:cs typeface="Open Sans" panose="020B0606030504020204" pitchFamily="34" charset="0"/>
              </a:rPr>
              <a:t>: </a:t>
            </a:r>
            <a:r>
              <a:rPr lang="en-GB" sz="1200" b="0" i="0">
                <a:latin typeface="Open Sans" panose="020B0606030504020204" pitchFamily="34" charset="0"/>
                <a:ea typeface="Open Sans" panose="020B0606030504020204" pitchFamily="34" charset="0"/>
                <a:cs typeface="Open Sans" panose="020B0606030504020204" pitchFamily="34" charset="0"/>
              </a:rPr>
              <a:t>In many countries, retail energy tariffs are explicitly or implicitly subsidized and do not allow for full cost recovery. Even when tariffs allow for recovery of existing costs, they may not incorporate the future cost implications of the adoption of a Net Zero investment plan. It may therefore be relevant to consider raising energy tariffs for end-users as a means of boosting utility cashflows. This is likely to be politically sensitive and should never be undertaken lightly but always supported by adequate analysis of cost-of-service.</a:t>
            </a:r>
            <a:endParaRPr lang="en-GB" sz="1200" b="1" i="1">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mj-lt"/>
              <a:buAutoNum type="alphaUcPeriod"/>
            </a:pPr>
            <a:endParaRPr lang="en-GB" sz="1200" b="1">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mj-lt"/>
              <a:buAutoNum type="alphaUcPeriod"/>
            </a:pPr>
            <a:r>
              <a:rPr lang="en-GB" sz="1200" b="1">
                <a:latin typeface="Open Sans" panose="020B0606030504020204" pitchFamily="34" charset="0"/>
                <a:ea typeface="Open Sans" panose="020B0606030504020204" pitchFamily="34" charset="0"/>
                <a:cs typeface="Open Sans" panose="020B0606030504020204" pitchFamily="34" charset="0"/>
              </a:rPr>
              <a:t>Restructure utility financially:</a:t>
            </a:r>
            <a:r>
              <a:rPr lang="en-GB" sz="1200" b="0">
                <a:latin typeface="Open Sans" panose="020B0606030504020204" pitchFamily="34" charset="0"/>
                <a:ea typeface="Open Sans" panose="020B0606030504020204" pitchFamily="34" charset="0"/>
                <a:cs typeface="Open Sans" panose="020B0606030504020204" pitchFamily="34" charset="0"/>
              </a:rPr>
              <a:t> In some countries, utilities present very weak financial performance and may even be close to bankruptcy. In such extreme situations, it may be that no amount of realistic tariff increases can generate an adequate cashflow to cover financing requirements. In such cases, a full financial restructuring may be required to restore utility cashflows. This may entail a combination of loan refinancing and capital injections to improve the utility’s balance sheet. </a:t>
            </a:r>
          </a:p>
          <a:p>
            <a:pPr marL="457200" indent="-457200">
              <a:lnSpc>
                <a:spcPct val="150000"/>
              </a:lnSpc>
              <a:spcAft>
                <a:spcPts val="800"/>
              </a:spcAft>
              <a:buFont typeface="+mj-lt"/>
              <a:buAutoNum type="alphaUcPeriod"/>
            </a:pPr>
            <a:endParaRPr lang="en-GB" sz="1200" b="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mj-lt"/>
              <a:buAutoNum type="alphaUcPeriod"/>
            </a:pPr>
            <a:r>
              <a:rPr lang="en-GB" sz="1200" b="1">
                <a:latin typeface="Open Sans" panose="020B0606030504020204" pitchFamily="34" charset="0"/>
                <a:ea typeface="Open Sans" panose="020B0606030504020204" pitchFamily="34" charset="0"/>
                <a:cs typeface="Open Sans" panose="020B0606030504020204" pitchFamily="34" charset="0"/>
              </a:rPr>
              <a:t>Redistribute investment obligations:</a:t>
            </a:r>
            <a:r>
              <a:rPr lang="en-GB" sz="1200" b="0">
                <a:latin typeface="Open Sans" panose="020B0606030504020204" pitchFamily="34" charset="0"/>
                <a:ea typeface="Open Sans" panose="020B0606030504020204" pitchFamily="34" charset="0"/>
                <a:cs typeface="Open Sans" panose="020B0606030504020204" pitchFamily="34" charset="0"/>
              </a:rPr>
              <a:t> In countries where there are multiple utilities, some of them may be in a much stronger financial position than others. In such cases, the allocation of investment obligations across utilities may affect the overall affordability of the investment plan. In particular, transferring investment obligations towards financially better performing utilities may help to take better advantage of funding availability.</a:t>
            </a:r>
          </a:p>
          <a:p>
            <a:pPr marL="457200" indent="-457200">
              <a:lnSpc>
                <a:spcPct val="150000"/>
              </a:lnSpc>
              <a:spcAft>
                <a:spcPts val="800"/>
              </a:spcAft>
              <a:buFont typeface="+mj-lt"/>
              <a:buAutoNum type="alphaUcPeriod"/>
            </a:pPr>
            <a:endParaRPr lang="en-GB" sz="1200" b="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mj-lt"/>
              <a:buAutoNum type="alphaUcPeriod"/>
            </a:pPr>
            <a:r>
              <a:rPr lang="en-GB" sz="1200" b="1">
                <a:latin typeface="Open Sans" panose="020B0606030504020204" pitchFamily="34" charset="0"/>
                <a:ea typeface="Open Sans" panose="020B0606030504020204" pitchFamily="34" charset="0"/>
                <a:cs typeface="Open Sans" panose="020B0606030504020204" pitchFamily="34" charset="0"/>
              </a:rPr>
              <a:t>Monetize carbon credits:</a:t>
            </a:r>
            <a:r>
              <a:rPr lang="en-GB" sz="1200" b="0">
                <a:latin typeface="Open Sans" panose="020B0606030504020204" pitchFamily="34" charset="0"/>
                <a:ea typeface="Open Sans" panose="020B0606030504020204" pitchFamily="34" charset="0"/>
                <a:cs typeface="Open Sans" panose="020B0606030504020204" pitchFamily="34" charset="0"/>
              </a:rPr>
              <a:t> A Net Zero investment plan will typically generate significant savings in carbon emissions relative to a Least Cost investment plan. Under some circumstances, it may be possible to monetize these savings by selling carbon credits.</a:t>
            </a:r>
          </a:p>
          <a:p>
            <a:pPr marL="0" indent="0">
              <a:lnSpc>
                <a:spcPct val="150000"/>
              </a:lnSpc>
              <a:spcAft>
                <a:spcPts val="800"/>
              </a:spcAft>
              <a:buFont typeface="+mj-lt"/>
              <a:buNone/>
            </a:pPr>
            <a:endParaRPr lang="en-GB" sz="1200" b="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spcAft>
                <a:spcPts val="800"/>
              </a:spcAft>
              <a:buFont typeface="+mj-lt"/>
              <a:buNone/>
            </a:pPr>
            <a:r>
              <a:rPr lang="en-GB" sz="1200" b="0">
                <a:latin typeface="Open Sans" panose="020B0606030504020204" pitchFamily="34" charset="0"/>
                <a:ea typeface="Open Sans" panose="020B0606030504020204" pitchFamily="34" charset="0"/>
                <a:cs typeface="Open Sans" panose="020B0606030504020204" pitchFamily="34" charset="0"/>
              </a:rPr>
              <a:t>Finally, the opposite logic also holds. If any of these elements move in the opposite direction – lower government expenditure, reduced energy tariffs, misallocated investment obligations, reduced value of carbon credits  – the financing gap is likely to increase.</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4302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37F37-D472-917B-B0E7-248DEB941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6904B-3012-1250-4095-6B3C5311C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782F7A-43DA-DDC2-2772-84D2AA4C2D3C}"/>
              </a:ext>
            </a:extLst>
          </p:cNvPr>
          <p:cNvSpPr>
            <a:spLocks noGrp="1"/>
          </p:cNvSpPr>
          <p:nvPr>
            <p:ph type="body" idx="1"/>
          </p:nvPr>
        </p:nvSpPr>
        <p:spPr/>
        <p:txBody>
          <a:bodyPr/>
          <a:lstStyle/>
          <a:p>
            <a:r>
              <a:rPr lang="en-GB"/>
              <a:t>To implement this measure in the </a:t>
            </a:r>
            <a:r>
              <a:rPr lang="en-GB" err="1"/>
              <a:t>MINFin</a:t>
            </a:r>
            <a:r>
              <a:rPr lang="en-GB"/>
              <a:t> dashboard, the user will need to modify the CAGR associated with government expenditure to reflect a higher budget allocation to the energy transition. The model will feed this through into the calculation of the </a:t>
            </a:r>
            <a:r>
              <a:rPr lang="en-GB" i="1"/>
              <a:t>Funding Availability (FA)</a:t>
            </a:r>
            <a:r>
              <a:rPr lang="en-GB"/>
              <a:t>, thereby shifting the green line upwards as shown in the figure.</a:t>
            </a:r>
            <a:endParaRPr lang="en-US"/>
          </a:p>
          <a:p>
            <a:r>
              <a:rPr lang="en-GB"/>
              <a:t>To avoid unrealistic assumptions, any scenario of this nature should be informed by an understanding of the following contextual factors:</a:t>
            </a:r>
          </a:p>
          <a:p>
            <a:r>
              <a:rPr lang="en-GB"/>
              <a:t>•A history of budget allocations to the energy sector in the country in question (recall Lecture 8 on the Funding Baseline).</a:t>
            </a:r>
          </a:p>
          <a:p>
            <a:r>
              <a:rPr lang="en-GB"/>
              <a:t>•IMF reports that evaluate the budget composition and budgetary pressure in the country.</a:t>
            </a:r>
          </a:p>
          <a:p>
            <a:endParaRPr lang="en-GB"/>
          </a:p>
        </p:txBody>
      </p:sp>
      <p:sp>
        <p:nvSpPr>
          <p:cNvPr id="4" name="Slide Number Placeholder 3">
            <a:extLst>
              <a:ext uri="{FF2B5EF4-FFF2-40B4-BE49-F238E27FC236}">
                <a16:creationId xmlns:a16="http://schemas.microsoft.com/office/drawing/2014/main" id="{BA1C5E52-4BF8-3098-D1F2-82B755547919}"/>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961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A8E55-6057-126B-57E5-9051BA4E5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2A4A3-EAE7-B377-E4FD-C29F06CC9F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3F289-C33C-125D-F5BE-611665A09DC1}"/>
              </a:ext>
            </a:extLst>
          </p:cNvPr>
          <p:cNvSpPr>
            <a:spLocks noGrp="1"/>
          </p:cNvSpPr>
          <p:nvPr>
            <p:ph type="body" idx="1"/>
          </p:nvPr>
        </p:nvSpPr>
        <p:spPr/>
        <p:txBody>
          <a:bodyPr/>
          <a:lstStyle/>
          <a:p>
            <a:r>
              <a:rPr lang="en-GB"/>
              <a:t>To implement this measure in the </a:t>
            </a:r>
            <a:r>
              <a:rPr lang="en-GB" err="1"/>
              <a:t>MINFin</a:t>
            </a:r>
            <a:r>
              <a:rPr lang="en-GB"/>
              <a:t> dashboard, the user will need to modify the CAGR associated with the energy tariff to create stronger utility cashflows. At the same time, the user may want to consider modifying default assumptions regarding the income elasticity and price elasticity of demand for energy The model will feed this through into the calculation of the </a:t>
            </a:r>
            <a:r>
              <a:rPr lang="en-GB" i="1"/>
              <a:t>Funding Availability (FA)</a:t>
            </a:r>
            <a:r>
              <a:rPr lang="en-GB"/>
              <a:t>, thereby shifting the green line upwards as shown in the figure.</a:t>
            </a:r>
            <a:endParaRPr lang="en-US"/>
          </a:p>
          <a:p>
            <a:pPr marL="171450" indent="-171450">
              <a:buFont typeface="Arial,Sans-Serif"/>
              <a:buChar char="•"/>
            </a:pPr>
            <a:r>
              <a:rPr lang="en-GB"/>
              <a:t>The </a:t>
            </a:r>
            <a:r>
              <a:rPr lang="en-GB" b="1"/>
              <a:t>income elasticity of demand</a:t>
            </a:r>
            <a:r>
              <a:rPr lang="en-GB"/>
              <a:t> predicts how the demand for energy will respond to anticipated growth in national income. </a:t>
            </a:r>
            <a:endParaRPr lang="en-US"/>
          </a:p>
          <a:p>
            <a:pPr marL="171450" indent="-171450">
              <a:buFont typeface="Arial,Sans-Serif"/>
              <a:buChar char="•"/>
            </a:pPr>
            <a:r>
              <a:rPr lang="en-GB"/>
              <a:t>The </a:t>
            </a:r>
            <a:r>
              <a:rPr lang="en-GB" b="1"/>
              <a:t>price elasticity of demand</a:t>
            </a:r>
            <a:r>
              <a:rPr lang="en-GB"/>
              <a:t> predicts how the demand for energy will respond to the requested change in the energy tariff. </a:t>
            </a:r>
            <a:endParaRPr lang="en-US"/>
          </a:p>
          <a:p>
            <a:endParaRPr lang="en-GB"/>
          </a:p>
          <a:p>
            <a:r>
              <a:rPr lang="en-GB"/>
              <a:t>To avoid unrealistic assumptions, any scenario of this nature should be informed by an understanding of the following contextual factors:</a:t>
            </a:r>
            <a:endParaRPr lang="en-US"/>
          </a:p>
          <a:p>
            <a:pPr marL="171450" indent="-171450">
              <a:buFont typeface="Arial,Sans-Serif"/>
              <a:buChar char="•"/>
            </a:pPr>
            <a:r>
              <a:rPr lang="en-GB"/>
              <a:t>A history of energy tariff adjustments in the country.</a:t>
            </a:r>
            <a:endParaRPr lang="en-US"/>
          </a:p>
          <a:p>
            <a:pPr marL="171450" indent="-171450">
              <a:buFont typeface="Arial,Sans-Serif"/>
              <a:buChar char="•"/>
            </a:pPr>
            <a:r>
              <a:rPr lang="en-GB"/>
              <a:t>Regulatory reports clarifying long term intentions regarding energy tariff adjustments and the existence of any multi-year tariff frameworks.</a:t>
            </a:r>
            <a:endParaRPr lang="en-US"/>
          </a:p>
        </p:txBody>
      </p:sp>
      <p:sp>
        <p:nvSpPr>
          <p:cNvPr id="4" name="Slide Number Placeholder 3">
            <a:extLst>
              <a:ext uri="{FF2B5EF4-FFF2-40B4-BE49-F238E27FC236}">
                <a16:creationId xmlns:a16="http://schemas.microsoft.com/office/drawing/2014/main" id="{FF6E39EE-4B46-9C34-0ECC-B72CDF40FF4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099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userDrawn="1">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825625"/>
            <a:ext cx="5181598" cy="4351338"/>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err="1"/>
              <a:t>When</a:t>
            </a:r>
            <a:r>
              <a:rPr lang="sv-SE"/>
              <a:t> </a:t>
            </a:r>
            <a:r>
              <a:rPr lang="sv-SE" err="1"/>
              <a:t>using</a:t>
            </a:r>
            <a:r>
              <a:rPr lang="sv-SE"/>
              <a:t> a </a:t>
            </a:r>
            <a:r>
              <a:rPr lang="sv-SE" err="1"/>
              <a:t>photo</a:t>
            </a:r>
            <a:r>
              <a:rPr lang="sv-SE"/>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055917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356397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5"/>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1134000"/>
          </a:xfrm>
          <a:prstGeom prst="rect">
            <a:avLst/>
          </a:prstGeom>
        </p:spPr>
        <p:txBody>
          <a:bodyPr vert="horz" lIns="91440" tIns="45720" rIns="91440" bIns="45720" rtlCol="0" anchor="b">
            <a:normAutofit/>
          </a:bodyPr>
          <a:lstStyle/>
          <a:p>
            <a:r>
              <a:rPr lang="en-GB"/>
              <a:t>Click to edit Master title style</a:t>
            </a:r>
            <a:endParaRPr lang="en-US"/>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3625F-660E-6B5E-350E-CA1FD8549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1D0B106-7870-037D-24E4-C3E57FFD2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E56B38-DE8A-A5F6-3DD0-56A735F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D3FFC7-62ED-4176-B41D-E7776B6B7BB4}" type="datetimeFigureOut">
              <a:rPr lang="en-GB"/>
              <a:t>31/03/2025</a:t>
            </a:fld>
            <a:endParaRPr lang="en-GB"/>
          </a:p>
        </p:txBody>
      </p:sp>
      <p:sp>
        <p:nvSpPr>
          <p:cNvPr id="5" name="Footer Placeholder 4">
            <a:extLst>
              <a:ext uri="{FF2B5EF4-FFF2-40B4-BE49-F238E27FC236}">
                <a16:creationId xmlns:a16="http://schemas.microsoft.com/office/drawing/2014/main" id="{586D999B-0A04-C416-B78C-46ECC6F3E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29909A-3E3E-5F81-7A4B-9EC88BFA6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0E854-C9EB-4766-9A46-7A76CBE86B67}" type="slidenum">
              <a:rPr lang="en-GB"/>
              <a:t>‹#›</a:t>
            </a:fld>
            <a:endParaRPr lang="en-GB"/>
          </a:p>
        </p:txBody>
      </p:sp>
    </p:spTree>
    <p:extLst>
      <p:ext uri="{BB962C8B-B14F-4D97-AF65-F5344CB8AC3E}">
        <p14:creationId xmlns:p14="http://schemas.microsoft.com/office/powerpoint/2010/main" val="3559416802"/>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5.mp3"/><Relationship Id="rId7" Type="http://schemas.openxmlformats.org/officeDocument/2006/relationships/image" Target="../media/image1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audio" Target="../media/media5.mp3"/><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6.mp3"/><Relationship Id="rId7" Type="http://schemas.openxmlformats.org/officeDocument/2006/relationships/image" Target="../media/image16.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audio" Target="../media/media6.mp3"/><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8.mp3"/><Relationship Id="rId7" Type="http://schemas.openxmlformats.org/officeDocument/2006/relationships/image" Target="../media/image1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audio" Target="../media/media8.mp3"/><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9.mp3"/><Relationship Id="rId7" Type="http://schemas.openxmlformats.org/officeDocument/2006/relationships/image" Target="../media/image18.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audio" Target="../media/media9.mp3"/><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10.mp3"/><Relationship Id="rId7" Type="http://schemas.openxmlformats.org/officeDocument/2006/relationships/image" Target="../media/image2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audio" Target="../media/media10.mp3"/><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11.mp3"/><Relationship Id="rId7" Type="http://schemas.openxmlformats.org/officeDocument/2006/relationships/image" Target="../media/image2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audio" Target="../media/media11.mp3"/><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hyperlink" Target="mailto:v.foster@imperial.ac.uk" TargetMode="External"/><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mailto:hannah.Luscombe@ouce.ox.ac.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a8dd6714a00749b5" Type="http://schemas.openxmlformats.org/officeDocument/2006/relationships/image" Target="../media/image3.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4.mp3"/><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audio" Target="../media/media4.mp3"/><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969F5-5E36-FF26-1461-27CE7A8A9E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353E11-A014-8BE7-0E2C-58562E78AC43}"/>
              </a:ext>
            </a:extLst>
          </p:cNvPr>
          <p:cNvPicPr>
            <a:picLocks noChangeAspect="1"/>
          </p:cNvPicPr>
          <p:nvPr/>
        </p:nvPicPr>
        <p:blipFill>
          <a:blip r:embed="rId2"/>
          <a:srcRect/>
          <a:stretch/>
        </p:blipFill>
        <p:spPr>
          <a:xfrm>
            <a:off x="2378282" y="4376573"/>
            <a:ext cx="4134050" cy="1819124"/>
          </a:xfrm>
          <a:prstGeom prst="rect">
            <a:avLst/>
          </a:prstGeom>
        </p:spPr>
      </p:pic>
      <p:sp>
        <p:nvSpPr>
          <p:cNvPr id="6" name="Subtitle 2">
            <a:extLst>
              <a:ext uri="{FF2B5EF4-FFF2-40B4-BE49-F238E27FC236}">
                <a16:creationId xmlns:a16="http://schemas.microsoft.com/office/drawing/2014/main" id="{DCA05FEC-802C-4395-D53F-C941C41F9C82}"/>
              </a:ext>
            </a:extLst>
          </p:cNvPr>
          <p:cNvSpPr txBox="1">
            <a:spLocks/>
          </p:cNvSpPr>
          <p:nvPr/>
        </p:nvSpPr>
        <p:spPr>
          <a:xfrm>
            <a:off x="585720" y="2145312"/>
            <a:ext cx="7806558" cy="1982052"/>
          </a:xfrm>
          <a:prstGeom prst="rect">
            <a:avLst/>
          </a:prstGeom>
        </p:spPr>
        <p:txBody>
          <a:bodyPr>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7000"/>
              </a:lnSpc>
              <a:spcAft>
                <a:spcPts val="1500"/>
              </a:spcAft>
            </a:pPr>
            <a:r>
              <a:rPr lang="en-GB" sz="5400" b="1" dirty="0">
                <a:solidFill>
                  <a:schemeClr val="bg1"/>
                </a:solidFill>
                <a:latin typeface="Arial Black" panose="020B0604020202020204" pitchFamily="34" charset="0"/>
                <a:cs typeface="Arial Black" panose="020B0604020202020204" pitchFamily="34" charset="0"/>
              </a:rPr>
              <a:t>Closing the Gross Financing Gap </a:t>
            </a:r>
            <a:endParaRPr lang="en-GB" sz="5400" b="1" kern="100" dirty="0">
              <a:solidFill>
                <a:schemeClr val="bg1"/>
              </a:solidFill>
              <a:latin typeface="Arial Black" panose="020B0604020202020204" pitchFamily="34" charset="0"/>
              <a:cs typeface="Arial Black" panose="020B0604020202020204" pitchFamily="34" charset="0"/>
            </a:endParaRPr>
          </a:p>
        </p:txBody>
      </p:sp>
      <p:sp>
        <p:nvSpPr>
          <p:cNvPr id="7" name="TextBox 6">
            <a:extLst>
              <a:ext uri="{FF2B5EF4-FFF2-40B4-BE49-F238E27FC236}">
                <a16:creationId xmlns:a16="http://schemas.microsoft.com/office/drawing/2014/main" id="{61B32A75-C1F7-DE0F-8F44-3C6C2346386C}"/>
              </a:ext>
            </a:extLst>
          </p:cNvPr>
          <p:cNvSpPr txBox="1"/>
          <p:nvPr/>
        </p:nvSpPr>
        <p:spPr>
          <a:xfrm>
            <a:off x="585720" y="1162418"/>
            <a:ext cx="7870425" cy="849015"/>
          </a:xfrm>
          <a:prstGeom prst="rect">
            <a:avLst/>
          </a:prstGeom>
          <a:noFill/>
        </p:spPr>
        <p:txBody>
          <a:bodyPr wrap="square" lIns="91440" tIns="45720" rIns="91440" bIns="45720" anchor="t">
            <a:spAutoFit/>
          </a:bodyPr>
          <a:lstStyle/>
          <a:p>
            <a:pPr>
              <a:lnSpc>
                <a:spcPct val="80000"/>
              </a:lnSpc>
            </a:pPr>
            <a:r>
              <a:rPr lang="en-ZA" sz="6000" b="1" spc="60" dirty="0">
                <a:solidFill>
                  <a:schemeClr val="bg1"/>
                </a:solidFill>
                <a:effectLst/>
                <a:latin typeface="Arial Black"/>
                <a:cs typeface="Arial Black" panose="020B0604020202020204" pitchFamily="34" charset="0"/>
              </a:rPr>
              <a:t>Lecture 9:</a:t>
            </a:r>
            <a:endParaRPr lang="en-US" sz="6000" b="1" dirty="0">
              <a:solidFill>
                <a:schemeClr val="bg1"/>
              </a:solidFill>
              <a:latin typeface="Arial Black"/>
              <a:cs typeface="Arial Black" panose="020B0604020202020204" pitchFamily="34" charset="0"/>
            </a:endParaRPr>
          </a:p>
        </p:txBody>
      </p:sp>
      <p:sp>
        <p:nvSpPr>
          <p:cNvPr id="8" name="TextBox 7">
            <a:extLst>
              <a:ext uri="{FF2B5EF4-FFF2-40B4-BE49-F238E27FC236}">
                <a16:creationId xmlns:a16="http://schemas.microsoft.com/office/drawing/2014/main" id="{90BEC0BB-E4D7-1676-1E71-4EC3D5296E6D}"/>
              </a:ext>
            </a:extLst>
          </p:cNvPr>
          <p:cNvSpPr txBox="1"/>
          <p:nvPr/>
        </p:nvSpPr>
        <p:spPr>
          <a:xfrm>
            <a:off x="649587" y="243146"/>
            <a:ext cx="7961111" cy="620457"/>
          </a:xfrm>
          <a:prstGeom prst="rect">
            <a:avLst/>
          </a:prstGeom>
          <a:noFill/>
        </p:spPr>
        <p:txBody>
          <a:bodyPr wrap="square" lIns="54000" tIns="18000" rIns="54000" bIns="0" rtlCol="0" anchor="t">
            <a:spAutoFit/>
          </a:bodyPr>
          <a:lstStyle/>
          <a:p>
            <a:pPr>
              <a:lnSpc>
                <a:spcPct val="80000"/>
              </a:lnSpc>
            </a:pPr>
            <a:r>
              <a:rPr lang="en-GB" sz="2400" b="1" dirty="0">
                <a:solidFill>
                  <a:schemeClr val="bg1"/>
                </a:solidFill>
                <a:latin typeface="Aptos Black" panose="020B0004020202020204" pitchFamily="34" charset="0"/>
              </a:rPr>
              <a:t>Financial Modelling for Energy Transitions: </a:t>
            </a:r>
            <a:r>
              <a:rPr lang="en-GB" sz="2400" b="1" dirty="0" err="1">
                <a:solidFill>
                  <a:schemeClr val="bg1"/>
                </a:solidFill>
                <a:latin typeface="Aptos Black" panose="020B0004020202020204" pitchFamily="34" charset="0"/>
              </a:rPr>
              <a:t>MINFin</a:t>
            </a:r>
            <a:r>
              <a:rPr lang="en-GB" sz="2400" b="1" dirty="0">
                <a:solidFill>
                  <a:schemeClr val="bg1"/>
                </a:solidFill>
                <a:latin typeface="Aptos Black" panose="020B0004020202020204" pitchFamily="34" charset="0"/>
              </a:rPr>
              <a:t>, </a:t>
            </a:r>
            <a:r>
              <a:rPr lang="en-GB" sz="2400" b="1" dirty="0" err="1">
                <a:solidFill>
                  <a:schemeClr val="bg1"/>
                </a:solidFill>
                <a:latin typeface="Aptos Black" panose="020B0004020202020204" pitchFamily="34" charset="0"/>
              </a:rPr>
              <a:t>FinTrack</a:t>
            </a:r>
            <a:r>
              <a:rPr lang="en-GB" sz="2400" b="1" dirty="0">
                <a:solidFill>
                  <a:schemeClr val="bg1"/>
                </a:solidFill>
                <a:latin typeface="Aptos Black" panose="020B0004020202020204" pitchFamily="34" charset="0"/>
              </a:rPr>
              <a:t> &amp; </a:t>
            </a:r>
            <a:r>
              <a:rPr lang="en-GB" sz="2400" b="1" dirty="0" err="1">
                <a:solidFill>
                  <a:schemeClr val="bg1"/>
                </a:solidFill>
                <a:latin typeface="Aptos Black" panose="020B0004020202020204" pitchFamily="34" charset="0"/>
              </a:rPr>
              <a:t>FinCoRE</a:t>
            </a:r>
            <a:endParaRPr lang="en-US" sz="2400" b="1" dirty="0">
              <a:solidFill>
                <a:schemeClr val="bg1"/>
              </a:solidFill>
              <a:latin typeface="Aptos Black" panose="020B0004020202020204" pitchFamily="34" charset="0"/>
              <a:cs typeface="Arial" panose="020B0604020202020204" pitchFamily="34" charset="0"/>
            </a:endParaRPr>
          </a:p>
        </p:txBody>
      </p:sp>
    </p:spTree>
    <p:extLst>
      <p:ext uri="{BB962C8B-B14F-4D97-AF65-F5344CB8AC3E}">
        <p14:creationId xmlns:p14="http://schemas.microsoft.com/office/powerpoint/2010/main" val="1740529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03729-BDE0-AB99-C39E-FD86B698A02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64D3ACA-BC57-A31A-A7E5-97D7E31EB6A6}"/>
              </a:ext>
            </a:extLst>
          </p:cNvPr>
          <p:cNvPicPr>
            <a:picLocks noChangeAspect="1"/>
          </p:cNvPicPr>
          <p:nvPr/>
        </p:nvPicPr>
        <p:blipFill>
          <a:blip r:embed="rId7"/>
          <a:stretch>
            <a:fillRect/>
          </a:stretch>
        </p:blipFill>
        <p:spPr>
          <a:xfrm>
            <a:off x="6247079" y="2674859"/>
            <a:ext cx="4443410" cy="3743268"/>
          </a:xfrm>
          <a:prstGeom prst="rect">
            <a:avLst/>
          </a:prstGeom>
        </p:spPr>
      </p:pic>
      <p:sp>
        <p:nvSpPr>
          <p:cNvPr id="5" name="Slide Number Placeholder 1">
            <a:extLst>
              <a:ext uri="{FF2B5EF4-FFF2-40B4-BE49-F238E27FC236}">
                <a16:creationId xmlns:a16="http://schemas.microsoft.com/office/drawing/2014/main" id="{28CEE89C-9378-C4E6-1A12-7D3CD1D08585}"/>
              </a:ext>
            </a:extLst>
          </p:cNvPr>
          <p:cNvSpPr>
            <a:spLocks noGrp="1"/>
          </p:cNvSpPr>
          <p:nvPr>
            <p:ph type="sldNum" idx="11"/>
          </p:nvPr>
        </p:nvSpPr>
        <p:spPr/>
        <p:txBody>
          <a:bodyPr/>
          <a:lstStyle/>
          <a:p>
            <a:fld id="{00000000-1234-1234-1234-123412341234}" type="slidenum">
              <a:rPr lang="sv-SE"/>
              <a:pPr/>
              <a:t>10</a:t>
            </a:fld>
            <a:endParaRPr lang="sv-SE"/>
          </a:p>
        </p:txBody>
      </p:sp>
      <p:sp>
        <p:nvSpPr>
          <p:cNvPr id="4" name="Title 3">
            <a:extLst>
              <a:ext uri="{FF2B5EF4-FFF2-40B4-BE49-F238E27FC236}">
                <a16:creationId xmlns:a16="http://schemas.microsoft.com/office/drawing/2014/main" id="{9B1A287C-F172-9665-2082-C22FB6C72FCD}"/>
              </a:ext>
            </a:extLst>
          </p:cNvPr>
          <p:cNvSpPr>
            <a:spLocks noGrp="1"/>
          </p:cNvSpPr>
          <p:nvPr>
            <p:ph type="title"/>
          </p:nvPr>
        </p:nvSpPr>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Increasing the share of concessional finance</a:t>
            </a:r>
            <a:endParaRPr lang="en-GB"/>
          </a:p>
        </p:txBody>
      </p:sp>
      <p:sp>
        <p:nvSpPr>
          <p:cNvPr id="7" name="TextBox 6">
            <a:extLst>
              <a:ext uri="{FF2B5EF4-FFF2-40B4-BE49-F238E27FC236}">
                <a16:creationId xmlns:a16="http://schemas.microsoft.com/office/drawing/2014/main" id="{62666EF2-80C9-3596-B09E-9ADF87EC50C7}"/>
              </a:ext>
            </a:extLst>
          </p:cNvPr>
          <p:cNvSpPr txBox="1"/>
          <p:nvPr/>
        </p:nvSpPr>
        <p:spPr>
          <a:xfrm>
            <a:off x="644721" y="1183811"/>
            <a:ext cx="10926795" cy="707886"/>
          </a:xfrm>
          <a:prstGeom prst="rect">
            <a:avLst/>
          </a:prstGeom>
          <a:solidFill>
            <a:schemeClr val="bg1"/>
          </a:solidFill>
        </p:spPr>
        <p:txBody>
          <a:bodyPr wrap="square" lIns="91440" tIns="45720" rIns="91440" bIns="45720" anchor="t">
            <a:spAutoFit/>
          </a:bodyPr>
          <a:lstStyle/>
          <a:p>
            <a:pPr>
              <a:spcAft>
                <a:spcPts val="800"/>
              </a:spcAft>
            </a:pPr>
            <a:r>
              <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Increasing the share of concessional finance reduces the overall WACC, thereby lowering the red line.</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6" name="Table 5">
            <a:extLst>
              <a:ext uri="{FF2B5EF4-FFF2-40B4-BE49-F238E27FC236}">
                <a16:creationId xmlns:a16="http://schemas.microsoft.com/office/drawing/2014/main" id="{B9DB6C80-78F1-446A-5E71-6CA3D25AB755}"/>
              </a:ext>
            </a:extLst>
          </p:cNvPr>
          <p:cNvGraphicFramePr>
            <a:graphicFrameLocks noGrp="1"/>
          </p:cNvGraphicFramePr>
          <p:nvPr>
            <p:custDataLst>
              <p:tags r:id="rId1"/>
            </p:custDataLst>
            <p:extLst>
              <p:ext uri="{D42A27DB-BD31-4B8C-83A1-F6EECF244321}">
                <p14:modId xmlns:p14="http://schemas.microsoft.com/office/powerpoint/2010/main" val="3410007400"/>
              </p:ext>
            </p:extLst>
          </p:nvPr>
        </p:nvGraphicFramePr>
        <p:xfrm>
          <a:off x="1046429" y="2122409"/>
          <a:ext cx="4443410" cy="552450"/>
        </p:xfrm>
        <a:graphic>
          <a:graphicData uri="http://schemas.openxmlformats.org/drawingml/2006/table">
            <a:tbl>
              <a:tblPr>
                <a:tableStyleId>{B8DA472E-C0B5-4FAA-A71B-45BBE6C39A2A}</a:tableStyleId>
              </a:tblPr>
              <a:tblGrid>
                <a:gridCol w="888682">
                  <a:extLst>
                    <a:ext uri="{9D8B030D-6E8A-4147-A177-3AD203B41FA5}">
                      <a16:colId xmlns:a16="http://schemas.microsoft.com/office/drawing/2014/main" val="1164955989"/>
                    </a:ext>
                  </a:extLst>
                </a:gridCol>
                <a:gridCol w="888682">
                  <a:extLst>
                    <a:ext uri="{9D8B030D-6E8A-4147-A177-3AD203B41FA5}">
                      <a16:colId xmlns:a16="http://schemas.microsoft.com/office/drawing/2014/main" val="2981964508"/>
                    </a:ext>
                  </a:extLst>
                </a:gridCol>
                <a:gridCol w="888682">
                  <a:extLst>
                    <a:ext uri="{9D8B030D-6E8A-4147-A177-3AD203B41FA5}">
                      <a16:colId xmlns:a16="http://schemas.microsoft.com/office/drawing/2014/main" val="52183778"/>
                    </a:ext>
                  </a:extLst>
                </a:gridCol>
                <a:gridCol w="888682">
                  <a:extLst>
                    <a:ext uri="{9D8B030D-6E8A-4147-A177-3AD203B41FA5}">
                      <a16:colId xmlns:a16="http://schemas.microsoft.com/office/drawing/2014/main" val="649028733"/>
                    </a:ext>
                  </a:extLst>
                </a:gridCol>
                <a:gridCol w="888682">
                  <a:extLst>
                    <a:ext uri="{9D8B030D-6E8A-4147-A177-3AD203B41FA5}">
                      <a16:colId xmlns:a16="http://schemas.microsoft.com/office/drawing/2014/main" val="2680373367"/>
                    </a:ext>
                  </a:extLst>
                </a:gridCol>
              </a:tblGrid>
              <a:tr h="184150">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GB" sz="1100" b="1" u="none" strike="noStrike">
                          <a:solidFill>
                            <a:schemeClr val="bg1"/>
                          </a:solidFill>
                          <a:effectLst/>
                        </a:rPr>
                        <a:t>Conc IFI </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Conc DPS</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Comm Intl</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Comm Dom </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extLst>
                  <a:ext uri="{0D108BD9-81ED-4DB2-BD59-A6C34878D82A}">
                    <a16:rowId xmlns:a16="http://schemas.microsoft.com/office/drawing/2014/main" val="1044876632"/>
                  </a:ext>
                </a:extLst>
              </a:tr>
              <a:tr h="184150">
                <a:tc>
                  <a:txBody>
                    <a:bodyPr/>
                    <a:lstStyle/>
                    <a:p>
                      <a:pPr algn="r" fontAlgn="b"/>
                      <a:r>
                        <a:rPr lang="en-GB" sz="1100" b="1" u="none" strike="noStrike">
                          <a:solidFill>
                            <a:schemeClr val="bg1"/>
                          </a:solidFill>
                          <a:effectLst/>
                        </a:rPr>
                        <a:t>Share</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u="none" strike="noStrike">
                          <a:effectLst/>
                        </a:rPr>
                        <a:t>45%</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30%</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20%</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2899183017"/>
                  </a:ext>
                </a:extLst>
              </a:tr>
              <a:tr h="184150">
                <a:tc>
                  <a:txBody>
                    <a:bodyPr/>
                    <a:lstStyle/>
                    <a:p>
                      <a:pPr algn="r" fontAlgn="b"/>
                      <a:r>
                        <a:rPr lang="en-GB" sz="1100" b="1" u="none" strike="noStrike">
                          <a:solidFill>
                            <a:schemeClr val="bg1"/>
                          </a:solidFill>
                          <a:effectLst/>
                        </a:rPr>
                        <a:t>WACC</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u="none" strike="noStrike">
                          <a:effectLst/>
                        </a:rPr>
                        <a:t>2.20%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2.40%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3.50%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4.10%</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32611431"/>
                  </a:ext>
                </a:extLst>
              </a:tr>
            </a:tbl>
          </a:graphicData>
        </a:graphic>
      </p:graphicFrame>
      <p:graphicFrame>
        <p:nvGraphicFramePr>
          <p:cNvPr id="12" name="Table 11">
            <a:extLst>
              <a:ext uri="{FF2B5EF4-FFF2-40B4-BE49-F238E27FC236}">
                <a16:creationId xmlns:a16="http://schemas.microsoft.com/office/drawing/2014/main" id="{73DC654E-2987-12FC-A319-E40CE97F3473}"/>
              </a:ext>
            </a:extLst>
          </p:cNvPr>
          <p:cNvGraphicFramePr>
            <a:graphicFrameLocks noGrp="1"/>
          </p:cNvGraphicFramePr>
          <p:nvPr>
            <p:custDataLst>
              <p:tags r:id="rId2"/>
            </p:custDataLst>
            <p:extLst>
              <p:ext uri="{D42A27DB-BD31-4B8C-83A1-F6EECF244321}">
                <p14:modId xmlns:p14="http://schemas.microsoft.com/office/powerpoint/2010/main" val="1686478837"/>
              </p:ext>
            </p:extLst>
          </p:nvPr>
        </p:nvGraphicFramePr>
        <p:xfrm>
          <a:off x="6247079" y="2124524"/>
          <a:ext cx="4443410" cy="552450"/>
        </p:xfrm>
        <a:graphic>
          <a:graphicData uri="http://schemas.openxmlformats.org/drawingml/2006/table">
            <a:tbl>
              <a:tblPr>
                <a:tableStyleId>{B8DA472E-C0B5-4FAA-A71B-45BBE6C39A2A}</a:tableStyleId>
              </a:tblPr>
              <a:tblGrid>
                <a:gridCol w="888682">
                  <a:extLst>
                    <a:ext uri="{9D8B030D-6E8A-4147-A177-3AD203B41FA5}">
                      <a16:colId xmlns:a16="http://schemas.microsoft.com/office/drawing/2014/main" val="1164955989"/>
                    </a:ext>
                  </a:extLst>
                </a:gridCol>
                <a:gridCol w="888682">
                  <a:extLst>
                    <a:ext uri="{9D8B030D-6E8A-4147-A177-3AD203B41FA5}">
                      <a16:colId xmlns:a16="http://schemas.microsoft.com/office/drawing/2014/main" val="2981964508"/>
                    </a:ext>
                  </a:extLst>
                </a:gridCol>
                <a:gridCol w="888682">
                  <a:extLst>
                    <a:ext uri="{9D8B030D-6E8A-4147-A177-3AD203B41FA5}">
                      <a16:colId xmlns:a16="http://schemas.microsoft.com/office/drawing/2014/main" val="52183778"/>
                    </a:ext>
                  </a:extLst>
                </a:gridCol>
                <a:gridCol w="888682">
                  <a:extLst>
                    <a:ext uri="{9D8B030D-6E8A-4147-A177-3AD203B41FA5}">
                      <a16:colId xmlns:a16="http://schemas.microsoft.com/office/drawing/2014/main" val="649028733"/>
                    </a:ext>
                  </a:extLst>
                </a:gridCol>
                <a:gridCol w="888682">
                  <a:extLst>
                    <a:ext uri="{9D8B030D-6E8A-4147-A177-3AD203B41FA5}">
                      <a16:colId xmlns:a16="http://schemas.microsoft.com/office/drawing/2014/main" val="2680373367"/>
                    </a:ext>
                  </a:extLst>
                </a:gridCol>
              </a:tblGrid>
              <a:tr h="184150">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GB" sz="1100" b="1" u="none" strike="noStrike">
                          <a:solidFill>
                            <a:schemeClr val="bg1"/>
                          </a:solidFill>
                          <a:effectLst/>
                        </a:rPr>
                        <a:t>Conc IFI </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Conc DPS</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Comm Intl</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Comm Dom </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extLst>
                  <a:ext uri="{0D108BD9-81ED-4DB2-BD59-A6C34878D82A}">
                    <a16:rowId xmlns:a16="http://schemas.microsoft.com/office/drawing/2014/main" val="1044876632"/>
                  </a:ext>
                </a:extLst>
              </a:tr>
              <a:tr h="184150">
                <a:tc>
                  <a:txBody>
                    <a:bodyPr/>
                    <a:lstStyle/>
                    <a:p>
                      <a:pPr algn="r" fontAlgn="b"/>
                      <a:r>
                        <a:rPr lang="en-GB" sz="1100" b="1" u="none" strike="noStrike">
                          <a:solidFill>
                            <a:schemeClr val="bg1"/>
                          </a:solidFill>
                          <a:effectLst/>
                        </a:rPr>
                        <a:t>Share</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rgbClr val="C00000"/>
                          </a:solidFill>
                          <a:effectLst/>
                        </a:rPr>
                        <a:t>60%</a:t>
                      </a:r>
                      <a:endParaRPr lang="en-GB" sz="1100" b="1" i="0" u="none" strike="noStrike">
                        <a:solidFill>
                          <a:srgbClr val="C00000"/>
                        </a:solidFill>
                        <a:effectLst/>
                        <a:latin typeface="Calibri" panose="020F0502020204030204" pitchFamily="34" charset="0"/>
                      </a:endParaRPr>
                    </a:p>
                  </a:txBody>
                  <a:tcPr marL="6350" marR="6350" marT="6350" marB="0" anchor="ctr">
                    <a:solidFill>
                      <a:schemeClr val="accent2">
                        <a:lumMod val="20000"/>
                        <a:lumOff val="80000"/>
                      </a:schemeClr>
                    </a:solidFill>
                  </a:tcPr>
                </a:tc>
                <a:tc>
                  <a:txBody>
                    <a:bodyPr/>
                    <a:lstStyle/>
                    <a:p>
                      <a:pPr algn="ctr" fontAlgn="b"/>
                      <a:r>
                        <a:rPr lang="en-GB" sz="1100" b="1" u="none" strike="noStrike">
                          <a:solidFill>
                            <a:srgbClr val="C00000"/>
                          </a:solidFill>
                          <a:effectLst/>
                        </a:rPr>
                        <a:t>10%</a:t>
                      </a:r>
                      <a:endParaRPr lang="en-GB" sz="1100" b="1" i="0" u="none" strike="noStrike">
                        <a:solidFill>
                          <a:srgbClr val="C00000"/>
                        </a:solidFill>
                        <a:effectLst/>
                        <a:latin typeface="Calibri" panose="020F0502020204030204" pitchFamily="34" charset="0"/>
                      </a:endParaRPr>
                    </a:p>
                  </a:txBody>
                  <a:tcPr marL="6350" marR="6350" marT="6350" marB="0" anchor="ctr">
                    <a:solidFill>
                      <a:schemeClr val="accent2">
                        <a:lumMod val="20000"/>
                        <a:lumOff val="80000"/>
                      </a:schemeClr>
                    </a:solidFill>
                  </a:tcPr>
                </a:tc>
                <a:tc>
                  <a:txBody>
                    <a:bodyPr/>
                    <a:lstStyle/>
                    <a:p>
                      <a:pPr algn="ctr" fontAlgn="b"/>
                      <a:r>
                        <a:rPr lang="en-GB" sz="1100" u="none" strike="noStrike">
                          <a:effectLst/>
                        </a:rPr>
                        <a:t>20%</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10%</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2899183017"/>
                  </a:ext>
                </a:extLst>
              </a:tr>
              <a:tr h="184150">
                <a:tc>
                  <a:txBody>
                    <a:bodyPr/>
                    <a:lstStyle/>
                    <a:p>
                      <a:pPr algn="r" fontAlgn="b"/>
                      <a:r>
                        <a:rPr lang="en-GB" sz="1100" b="1" u="none" strike="noStrike">
                          <a:solidFill>
                            <a:schemeClr val="bg1"/>
                          </a:solidFill>
                          <a:effectLst/>
                        </a:rPr>
                        <a:t>WACC</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u="none" strike="noStrike">
                          <a:effectLst/>
                        </a:rPr>
                        <a:t>2.20%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2.40%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b="0" u="none" strike="noStrike">
                          <a:solidFill>
                            <a:schemeClr val="tx1"/>
                          </a:solidFill>
                          <a:effectLst/>
                        </a:rPr>
                        <a:t>3.50%</a:t>
                      </a:r>
                      <a:endParaRPr lang="en-GB" sz="1100" b="0" i="0" u="none" strike="noStrike">
                        <a:solidFill>
                          <a:schemeClr val="tx1"/>
                        </a:solidFill>
                        <a:effectLst/>
                        <a:latin typeface="Calibri" panose="020F0502020204030204" pitchFamily="34" charset="0"/>
                      </a:endParaRPr>
                    </a:p>
                  </a:txBody>
                  <a:tcPr marL="6350" marR="6350" marT="6350" marB="0" anchor="ctr"/>
                </a:tc>
                <a:tc>
                  <a:txBody>
                    <a:bodyPr/>
                    <a:lstStyle/>
                    <a:p>
                      <a:pPr algn="ctr" fontAlgn="b"/>
                      <a:r>
                        <a:rPr lang="en-GB" sz="1100" b="0" u="none" strike="noStrike">
                          <a:solidFill>
                            <a:schemeClr val="tx1"/>
                          </a:solidFill>
                          <a:effectLst/>
                        </a:rPr>
                        <a:t>4.10%</a:t>
                      </a:r>
                      <a:endParaRPr lang="en-GB" sz="1100" b="0" i="0" u="none" strike="noStrike">
                        <a:solidFill>
                          <a:schemeClr val="tx1"/>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32611431"/>
                  </a:ext>
                </a:extLst>
              </a:tr>
            </a:tbl>
          </a:graphicData>
        </a:graphic>
      </p:graphicFrame>
      <p:pic>
        <p:nvPicPr>
          <p:cNvPr id="15" name="Picture 14">
            <a:extLst>
              <a:ext uri="{FF2B5EF4-FFF2-40B4-BE49-F238E27FC236}">
                <a16:creationId xmlns:a16="http://schemas.microsoft.com/office/drawing/2014/main" id="{1DFD7C42-54C7-D2AF-75A7-4FDDE09B32FA}"/>
              </a:ext>
            </a:extLst>
          </p:cNvPr>
          <p:cNvPicPr>
            <a:picLocks noChangeAspect="1"/>
          </p:cNvPicPr>
          <p:nvPr/>
        </p:nvPicPr>
        <p:blipFill>
          <a:blip r:embed="rId8"/>
          <a:stretch>
            <a:fillRect/>
          </a:stretch>
        </p:blipFill>
        <p:spPr>
          <a:xfrm>
            <a:off x="1046429" y="2674859"/>
            <a:ext cx="4443410" cy="3743268"/>
          </a:xfrm>
          <a:prstGeom prst="rect">
            <a:avLst/>
          </a:prstGeom>
        </p:spPr>
      </p:pic>
      <p:cxnSp>
        <p:nvCxnSpPr>
          <p:cNvPr id="18" name="Straight Arrow Connector 17">
            <a:extLst>
              <a:ext uri="{FF2B5EF4-FFF2-40B4-BE49-F238E27FC236}">
                <a16:creationId xmlns:a16="http://schemas.microsoft.com/office/drawing/2014/main" id="{027DAA6B-A008-5A28-815F-B1406FCA7E0A}"/>
              </a:ext>
            </a:extLst>
          </p:cNvPr>
          <p:cNvCxnSpPr>
            <a:cxnSpLocks/>
          </p:cNvCxnSpPr>
          <p:nvPr/>
        </p:nvCxnSpPr>
        <p:spPr>
          <a:xfrm>
            <a:off x="5167994" y="4558747"/>
            <a:ext cx="0" cy="805543"/>
          </a:xfrm>
          <a:prstGeom prst="straightConnector1">
            <a:avLst/>
          </a:prstGeom>
          <a:ln w="38100">
            <a:solidFill>
              <a:srgbClr val="FF999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D0195FA-2321-E0D3-6B9A-101AC7FDEA2F}"/>
              </a:ext>
            </a:extLst>
          </p:cNvPr>
          <p:cNvCxnSpPr>
            <a:cxnSpLocks/>
          </p:cNvCxnSpPr>
          <p:nvPr/>
        </p:nvCxnSpPr>
        <p:spPr>
          <a:xfrm>
            <a:off x="10394044" y="4246690"/>
            <a:ext cx="0" cy="1150703"/>
          </a:xfrm>
          <a:prstGeom prst="straightConnector1">
            <a:avLst/>
          </a:prstGeom>
          <a:ln w="38100">
            <a:solidFill>
              <a:srgbClr val="FF999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Arrow: Right 25">
            <a:extLst>
              <a:ext uri="{FF2B5EF4-FFF2-40B4-BE49-F238E27FC236}">
                <a16:creationId xmlns:a16="http://schemas.microsoft.com/office/drawing/2014/main" id="{83FF8F06-1943-3727-54DE-4FF7A3F7FC21}"/>
              </a:ext>
            </a:extLst>
          </p:cNvPr>
          <p:cNvSpPr/>
          <p:nvPr/>
        </p:nvSpPr>
        <p:spPr>
          <a:xfrm>
            <a:off x="5568817" y="4121043"/>
            <a:ext cx="614628" cy="8509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 name="Straight Arrow Connector 1">
            <a:extLst>
              <a:ext uri="{FF2B5EF4-FFF2-40B4-BE49-F238E27FC236}">
                <a16:creationId xmlns:a16="http://schemas.microsoft.com/office/drawing/2014/main" id="{8C81ACA3-03BC-EF23-B4CC-8A58E4143BC4}"/>
              </a:ext>
            </a:extLst>
          </p:cNvPr>
          <p:cNvCxnSpPr>
            <a:cxnSpLocks/>
          </p:cNvCxnSpPr>
          <p:nvPr/>
        </p:nvCxnSpPr>
        <p:spPr>
          <a:xfrm>
            <a:off x="10394044" y="3563914"/>
            <a:ext cx="0" cy="272259"/>
          </a:xfrm>
          <a:prstGeom prst="straightConnector1">
            <a:avLst/>
          </a:prstGeom>
          <a:ln w="38100">
            <a:solidFill>
              <a:srgbClr val="FF4F4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3CBFE54-995C-7EE1-4753-860EE4DE4F71}"/>
              </a:ext>
            </a:extLst>
          </p:cNvPr>
          <p:cNvCxnSpPr>
            <a:cxnSpLocks/>
          </p:cNvCxnSpPr>
          <p:nvPr/>
        </p:nvCxnSpPr>
        <p:spPr>
          <a:xfrm flipV="1">
            <a:off x="10394044" y="3821356"/>
            <a:ext cx="0" cy="284424"/>
          </a:xfrm>
          <a:prstGeom prst="straightConnector1">
            <a:avLst/>
          </a:prstGeom>
          <a:ln w="38100">
            <a:solidFill>
              <a:srgbClr val="FF4F4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 name="ttsmaker-file-2025-2-3-13-53-31">
            <a:hlinkClick r:id="" action="ppaction://media"/>
            <a:extLst>
              <a:ext uri="{FF2B5EF4-FFF2-40B4-BE49-F238E27FC236}">
                <a16:creationId xmlns:a16="http://schemas.microsoft.com/office/drawing/2014/main" id="{A05DEED5-6B60-BFF7-F3D2-D80D7C3ABB4E}"/>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chemeClr val="accent5">
                <a:tint val="45000"/>
                <a:satMod val="400000"/>
              </a:schemeClr>
            </a:duotone>
          </a:blip>
          <a:stretch>
            <a:fillRect/>
          </a:stretch>
        </p:blipFill>
        <p:spPr>
          <a:xfrm>
            <a:off x="11041329" y="5753100"/>
            <a:ext cx="812800" cy="812800"/>
          </a:xfrm>
          <a:prstGeom prst="rect">
            <a:avLst/>
          </a:prstGeom>
        </p:spPr>
      </p:pic>
    </p:spTree>
    <p:extLst>
      <p:ext uri="{BB962C8B-B14F-4D97-AF65-F5344CB8AC3E}">
        <p14:creationId xmlns:p14="http://schemas.microsoft.com/office/powerpoint/2010/main" val="50590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2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AF1F8-7EED-9D42-D5F5-EC4FEE82F455}"/>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F39E1B01-E8CD-7F9B-2153-5521D8BD7E49}"/>
              </a:ext>
            </a:extLst>
          </p:cNvPr>
          <p:cNvSpPr>
            <a:spLocks noGrp="1"/>
          </p:cNvSpPr>
          <p:nvPr>
            <p:ph type="sldNum" idx="11"/>
          </p:nvPr>
        </p:nvSpPr>
        <p:spPr/>
        <p:txBody>
          <a:bodyPr/>
          <a:lstStyle/>
          <a:p>
            <a:fld id="{00000000-1234-1234-1234-123412341234}" type="slidenum">
              <a:rPr lang="sv-SE"/>
              <a:pPr/>
              <a:t>11</a:t>
            </a:fld>
            <a:endParaRPr lang="sv-SE"/>
          </a:p>
        </p:txBody>
      </p:sp>
      <p:sp>
        <p:nvSpPr>
          <p:cNvPr id="4" name="Title 3">
            <a:extLst>
              <a:ext uri="{FF2B5EF4-FFF2-40B4-BE49-F238E27FC236}">
                <a16:creationId xmlns:a16="http://schemas.microsoft.com/office/drawing/2014/main" id="{EE202632-D851-7141-9D84-52B569F9CC4C}"/>
              </a:ext>
            </a:extLst>
          </p:cNvPr>
          <p:cNvSpPr>
            <a:spLocks noGrp="1"/>
          </p:cNvSpPr>
          <p:nvPr>
            <p:ph type="title"/>
          </p:nvPr>
        </p:nvSpPr>
        <p:spPr/>
        <p:txBody>
          <a:bodyPr anchor="ctr"/>
          <a:lstStyle/>
          <a:p>
            <a:r>
              <a:rPr lang="en-US">
                <a:solidFill>
                  <a:srgbClr val="C00000"/>
                </a:solidFill>
                <a:latin typeface="Open Sans"/>
                <a:ea typeface="Open Sans"/>
                <a:cs typeface="Open Sans"/>
              </a:rPr>
              <a:t>Setting less ambitious transition targets </a:t>
            </a:r>
            <a:endParaRPr lang="en-GB">
              <a:latin typeface="Open Sans"/>
              <a:ea typeface="Open Sans"/>
              <a:cs typeface="Open Sans"/>
            </a:endParaRPr>
          </a:p>
        </p:txBody>
      </p:sp>
      <p:sp>
        <p:nvSpPr>
          <p:cNvPr id="7" name="TextBox 6">
            <a:extLst>
              <a:ext uri="{FF2B5EF4-FFF2-40B4-BE49-F238E27FC236}">
                <a16:creationId xmlns:a16="http://schemas.microsoft.com/office/drawing/2014/main" id="{26F5A219-8EB0-8CFD-411F-359DB636F283}"/>
              </a:ext>
            </a:extLst>
          </p:cNvPr>
          <p:cNvSpPr txBox="1"/>
          <p:nvPr/>
        </p:nvSpPr>
        <p:spPr>
          <a:xfrm>
            <a:off x="644721" y="1183811"/>
            <a:ext cx="10926795" cy="707886"/>
          </a:xfrm>
          <a:prstGeom prst="rect">
            <a:avLst/>
          </a:prstGeom>
          <a:solidFill>
            <a:schemeClr val="bg1"/>
          </a:solidFill>
        </p:spPr>
        <p:txBody>
          <a:bodyPr wrap="square" lIns="91440" tIns="45720" rIns="91440" bIns="45720" anchor="t">
            <a:spAutoFit/>
          </a:bodyPr>
          <a:lstStyle/>
          <a:p>
            <a:pPr>
              <a:spcAft>
                <a:spcPts val="800"/>
              </a:spcAft>
            </a:pPr>
            <a:r>
              <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Setting less ambitious climate targets delays the increase in financing requirements, thus lowering the red line.</a:t>
            </a:r>
            <a:endParaRPr lang="en-GB" sz="12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6" name="Table 5">
            <a:extLst>
              <a:ext uri="{FF2B5EF4-FFF2-40B4-BE49-F238E27FC236}">
                <a16:creationId xmlns:a16="http://schemas.microsoft.com/office/drawing/2014/main" id="{4E42C731-A4FE-D990-2CA9-C1838AEF2DF3}"/>
              </a:ext>
            </a:extLst>
          </p:cNvPr>
          <p:cNvGraphicFramePr>
            <a:graphicFrameLocks noGrp="1"/>
          </p:cNvGraphicFramePr>
          <p:nvPr>
            <p:custDataLst>
              <p:tags r:id="rId1"/>
            </p:custDataLst>
            <p:extLst>
              <p:ext uri="{D42A27DB-BD31-4B8C-83A1-F6EECF244321}">
                <p14:modId xmlns:p14="http://schemas.microsoft.com/office/powerpoint/2010/main" val="1290970522"/>
              </p:ext>
            </p:extLst>
          </p:nvPr>
        </p:nvGraphicFramePr>
        <p:xfrm>
          <a:off x="1046429" y="2201923"/>
          <a:ext cx="4443410" cy="552450"/>
        </p:xfrm>
        <a:graphic>
          <a:graphicData uri="http://schemas.openxmlformats.org/drawingml/2006/table">
            <a:tbl>
              <a:tblPr>
                <a:tableStyleId>{B8DA472E-C0B5-4FAA-A71B-45BBE6C39A2A}</a:tableStyleId>
              </a:tblPr>
              <a:tblGrid>
                <a:gridCol w="888682">
                  <a:extLst>
                    <a:ext uri="{9D8B030D-6E8A-4147-A177-3AD203B41FA5}">
                      <a16:colId xmlns:a16="http://schemas.microsoft.com/office/drawing/2014/main" val="1164955989"/>
                    </a:ext>
                  </a:extLst>
                </a:gridCol>
                <a:gridCol w="888682">
                  <a:extLst>
                    <a:ext uri="{9D8B030D-6E8A-4147-A177-3AD203B41FA5}">
                      <a16:colId xmlns:a16="http://schemas.microsoft.com/office/drawing/2014/main" val="2981964508"/>
                    </a:ext>
                  </a:extLst>
                </a:gridCol>
                <a:gridCol w="888682">
                  <a:extLst>
                    <a:ext uri="{9D8B030D-6E8A-4147-A177-3AD203B41FA5}">
                      <a16:colId xmlns:a16="http://schemas.microsoft.com/office/drawing/2014/main" val="52183778"/>
                    </a:ext>
                  </a:extLst>
                </a:gridCol>
                <a:gridCol w="888682">
                  <a:extLst>
                    <a:ext uri="{9D8B030D-6E8A-4147-A177-3AD203B41FA5}">
                      <a16:colId xmlns:a16="http://schemas.microsoft.com/office/drawing/2014/main" val="649028733"/>
                    </a:ext>
                  </a:extLst>
                </a:gridCol>
                <a:gridCol w="888682">
                  <a:extLst>
                    <a:ext uri="{9D8B030D-6E8A-4147-A177-3AD203B41FA5}">
                      <a16:colId xmlns:a16="http://schemas.microsoft.com/office/drawing/2014/main" val="2680373367"/>
                    </a:ext>
                  </a:extLst>
                </a:gridCol>
              </a:tblGrid>
              <a:tr h="184150">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GB" sz="1100" b="1" u="none" strike="noStrike">
                          <a:solidFill>
                            <a:schemeClr val="bg1"/>
                          </a:solidFill>
                          <a:effectLst/>
                        </a:rPr>
                        <a:t>Conc IFI </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Conc DPS</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Comm Intl</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Comm Dom </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extLst>
                  <a:ext uri="{0D108BD9-81ED-4DB2-BD59-A6C34878D82A}">
                    <a16:rowId xmlns:a16="http://schemas.microsoft.com/office/drawing/2014/main" val="1044876632"/>
                  </a:ext>
                </a:extLst>
              </a:tr>
              <a:tr h="184150">
                <a:tc>
                  <a:txBody>
                    <a:bodyPr/>
                    <a:lstStyle/>
                    <a:p>
                      <a:pPr algn="r" fontAlgn="b"/>
                      <a:r>
                        <a:rPr lang="en-GB" sz="1100" b="1" u="none" strike="noStrike">
                          <a:solidFill>
                            <a:schemeClr val="bg1"/>
                          </a:solidFill>
                          <a:effectLst/>
                        </a:rPr>
                        <a:t>Share</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u="none" strike="noStrike">
                          <a:effectLst/>
                        </a:rPr>
                        <a:t>45%</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30%</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20%</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2899183017"/>
                  </a:ext>
                </a:extLst>
              </a:tr>
              <a:tr h="184150">
                <a:tc>
                  <a:txBody>
                    <a:bodyPr/>
                    <a:lstStyle/>
                    <a:p>
                      <a:pPr algn="r" fontAlgn="b"/>
                      <a:r>
                        <a:rPr lang="en-GB" sz="1100" b="1" u="none" strike="noStrike">
                          <a:solidFill>
                            <a:schemeClr val="bg1"/>
                          </a:solidFill>
                          <a:effectLst/>
                        </a:rPr>
                        <a:t>WACC</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u="none" strike="noStrike">
                          <a:effectLst/>
                        </a:rPr>
                        <a:t>2.20%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2.40%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3.50%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4.10%</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32611431"/>
                  </a:ext>
                </a:extLst>
              </a:tr>
            </a:tbl>
          </a:graphicData>
        </a:graphic>
      </p:graphicFrame>
      <p:sp>
        <p:nvSpPr>
          <p:cNvPr id="26" name="Arrow: Right 25">
            <a:extLst>
              <a:ext uri="{FF2B5EF4-FFF2-40B4-BE49-F238E27FC236}">
                <a16:creationId xmlns:a16="http://schemas.microsoft.com/office/drawing/2014/main" id="{E03F1CB6-5F05-1D4F-963D-ED64CB415C38}"/>
              </a:ext>
            </a:extLst>
          </p:cNvPr>
          <p:cNvSpPr/>
          <p:nvPr/>
        </p:nvSpPr>
        <p:spPr>
          <a:xfrm>
            <a:off x="5568817" y="4200557"/>
            <a:ext cx="614628" cy="8509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1" name="Table 20">
            <a:extLst>
              <a:ext uri="{FF2B5EF4-FFF2-40B4-BE49-F238E27FC236}">
                <a16:creationId xmlns:a16="http://schemas.microsoft.com/office/drawing/2014/main" id="{55795E37-A007-66E3-E015-A36E9DEF14C9}"/>
              </a:ext>
            </a:extLst>
          </p:cNvPr>
          <p:cNvGraphicFramePr>
            <a:graphicFrameLocks noGrp="1"/>
          </p:cNvGraphicFramePr>
          <p:nvPr>
            <p:custDataLst>
              <p:tags r:id="rId2"/>
            </p:custDataLst>
            <p:extLst>
              <p:ext uri="{D42A27DB-BD31-4B8C-83A1-F6EECF244321}">
                <p14:modId xmlns:p14="http://schemas.microsoft.com/office/powerpoint/2010/main" val="2877260230"/>
              </p:ext>
            </p:extLst>
          </p:nvPr>
        </p:nvGraphicFramePr>
        <p:xfrm>
          <a:off x="6247418" y="2201923"/>
          <a:ext cx="4443410" cy="552450"/>
        </p:xfrm>
        <a:graphic>
          <a:graphicData uri="http://schemas.openxmlformats.org/drawingml/2006/table">
            <a:tbl>
              <a:tblPr>
                <a:tableStyleId>{B8DA472E-C0B5-4FAA-A71B-45BBE6C39A2A}</a:tableStyleId>
              </a:tblPr>
              <a:tblGrid>
                <a:gridCol w="888682">
                  <a:extLst>
                    <a:ext uri="{9D8B030D-6E8A-4147-A177-3AD203B41FA5}">
                      <a16:colId xmlns:a16="http://schemas.microsoft.com/office/drawing/2014/main" val="1164955989"/>
                    </a:ext>
                  </a:extLst>
                </a:gridCol>
                <a:gridCol w="888682">
                  <a:extLst>
                    <a:ext uri="{9D8B030D-6E8A-4147-A177-3AD203B41FA5}">
                      <a16:colId xmlns:a16="http://schemas.microsoft.com/office/drawing/2014/main" val="2981964508"/>
                    </a:ext>
                  </a:extLst>
                </a:gridCol>
                <a:gridCol w="888682">
                  <a:extLst>
                    <a:ext uri="{9D8B030D-6E8A-4147-A177-3AD203B41FA5}">
                      <a16:colId xmlns:a16="http://schemas.microsoft.com/office/drawing/2014/main" val="52183778"/>
                    </a:ext>
                  </a:extLst>
                </a:gridCol>
                <a:gridCol w="888682">
                  <a:extLst>
                    <a:ext uri="{9D8B030D-6E8A-4147-A177-3AD203B41FA5}">
                      <a16:colId xmlns:a16="http://schemas.microsoft.com/office/drawing/2014/main" val="649028733"/>
                    </a:ext>
                  </a:extLst>
                </a:gridCol>
                <a:gridCol w="888682">
                  <a:extLst>
                    <a:ext uri="{9D8B030D-6E8A-4147-A177-3AD203B41FA5}">
                      <a16:colId xmlns:a16="http://schemas.microsoft.com/office/drawing/2014/main" val="2680373367"/>
                    </a:ext>
                  </a:extLst>
                </a:gridCol>
              </a:tblGrid>
              <a:tr h="184150">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GB" sz="1100" b="1" u="none" strike="noStrike">
                          <a:solidFill>
                            <a:schemeClr val="bg1"/>
                          </a:solidFill>
                          <a:effectLst/>
                        </a:rPr>
                        <a:t>Conc IFI </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Conc DPS</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Comm Intl</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Comm Dom </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extLst>
                  <a:ext uri="{0D108BD9-81ED-4DB2-BD59-A6C34878D82A}">
                    <a16:rowId xmlns:a16="http://schemas.microsoft.com/office/drawing/2014/main" val="1044876632"/>
                  </a:ext>
                </a:extLst>
              </a:tr>
              <a:tr h="184150">
                <a:tc>
                  <a:txBody>
                    <a:bodyPr/>
                    <a:lstStyle/>
                    <a:p>
                      <a:pPr algn="r" fontAlgn="b"/>
                      <a:r>
                        <a:rPr lang="en-GB" sz="1100" b="1" u="none" strike="noStrike">
                          <a:solidFill>
                            <a:schemeClr val="bg1"/>
                          </a:solidFill>
                          <a:effectLst/>
                        </a:rPr>
                        <a:t>Share</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u="none" strike="noStrike">
                          <a:effectLst/>
                        </a:rPr>
                        <a:t>45%</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30%</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20%</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2899183017"/>
                  </a:ext>
                </a:extLst>
              </a:tr>
              <a:tr h="184150">
                <a:tc>
                  <a:txBody>
                    <a:bodyPr/>
                    <a:lstStyle/>
                    <a:p>
                      <a:pPr algn="r" fontAlgn="b"/>
                      <a:r>
                        <a:rPr lang="en-GB" sz="1100" b="1" u="none" strike="noStrike">
                          <a:solidFill>
                            <a:schemeClr val="bg1"/>
                          </a:solidFill>
                          <a:effectLst/>
                        </a:rPr>
                        <a:t>WACC</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u="none" strike="noStrike">
                          <a:effectLst/>
                        </a:rPr>
                        <a:t>2.20%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2.40%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3.50%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4.10%</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32611431"/>
                  </a:ext>
                </a:extLst>
              </a:tr>
            </a:tbl>
          </a:graphicData>
        </a:graphic>
      </p:graphicFrame>
      <p:pic>
        <p:nvPicPr>
          <p:cNvPr id="27" name="Picture 26">
            <a:extLst>
              <a:ext uri="{FF2B5EF4-FFF2-40B4-BE49-F238E27FC236}">
                <a16:creationId xmlns:a16="http://schemas.microsoft.com/office/drawing/2014/main" id="{9B879D57-4406-8E5E-36D3-0A972E98347C}"/>
              </a:ext>
            </a:extLst>
          </p:cNvPr>
          <p:cNvPicPr>
            <a:picLocks noChangeAspect="1"/>
          </p:cNvPicPr>
          <p:nvPr/>
        </p:nvPicPr>
        <p:blipFill>
          <a:blip r:embed="rId7"/>
          <a:stretch>
            <a:fillRect/>
          </a:stretch>
        </p:blipFill>
        <p:spPr>
          <a:xfrm>
            <a:off x="1046429" y="2748276"/>
            <a:ext cx="4443410" cy="3749365"/>
          </a:xfrm>
          <a:prstGeom prst="rect">
            <a:avLst/>
          </a:prstGeom>
        </p:spPr>
      </p:pic>
      <p:pic>
        <p:nvPicPr>
          <p:cNvPr id="28" name="Picture 27">
            <a:extLst>
              <a:ext uri="{FF2B5EF4-FFF2-40B4-BE49-F238E27FC236}">
                <a16:creationId xmlns:a16="http://schemas.microsoft.com/office/drawing/2014/main" id="{612597B4-81C2-0B2F-B8C9-0B751D39F2BA}"/>
              </a:ext>
            </a:extLst>
          </p:cNvPr>
          <p:cNvPicPr>
            <a:picLocks noChangeAspect="1"/>
          </p:cNvPicPr>
          <p:nvPr/>
        </p:nvPicPr>
        <p:blipFill>
          <a:blip r:embed="rId8"/>
          <a:stretch>
            <a:fillRect/>
          </a:stretch>
        </p:blipFill>
        <p:spPr>
          <a:xfrm>
            <a:off x="6243890" y="2748276"/>
            <a:ext cx="4443410" cy="3749365"/>
          </a:xfrm>
          <a:prstGeom prst="rect">
            <a:avLst/>
          </a:prstGeom>
        </p:spPr>
      </p:pic>
      <p:cxnSp>
        <p:nvCxnSpPr>
          <p:cNvPr id="29" name="Straight Arrow Connector 28">
            <a:extLst>
              <a:ext uri="{FF2B5EF4-FFF2-40B4-BE49-F238E27FC236}">
                <a16:creationId xmlns:a16="http://schemas.microsoft.com/office/drawing/2014/main" id="{E749CCE2-A52F-D2B4-7AC7-385E7E83ACB8}"/>
              </a:ext>
            </a:extLst>
          </p:cNvPr>
          <p:cNvCxnSpPr>
            <a:cxnSpLocks/>
          </p:cNvCxnSpPr>
          <p:nvPr/>
        </p:nvCxnSpPr>
        <p:spPr>
          <a:xfrm>
            <a:off x="3564771" y="3567228"/>
            <a:ext cx="0" cy="323711"/>
          </a:xfrm>
          <a:prstGeom prst="straightConnector1">
            <a:avLst/>
          </a:prstGeom>
          <a:ln w="3810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9337A9D-7468-8418-9673-FC0CF1A09F03}"/>
              </a:ext>
            </a:extLst>
          </p:cNvPr>
          <p:cNvSpPr txBox="1"/>
          <p:nvPr/>
        </p:nvSpPr>
        <p:spPr>
          <a:xfrm>
            <a:off x="2796929" y="3204215"/>
            <a:ext cx="1522983" cy="400110"/>
          </a:xfrm>
          <a:prstGeom prst="rect">
            <a:avLst/>
          </a:prstGeom>
          <a:noFill/>
        </p:spPr>
        <p:txBody>
          <a:bodyPr wrap="square" rtlCol="0">
            <a:spAutoFit/>
          </a:bodyPr>
          <a:lstStyle/>
          <a:p>
            <a:pPr algn="ctr"/>
            <a:r>
              <a:rPr lang="en-GB" sz="1000" b="1">
                <a:solidFill>
                  <a:schemeClr val="accent4"/>
                </a:solidFill>
                <a:effectLst>
                  <a:glow rad="139700">
                    <a:schemeClr val="bg1"/>
                  </a:glow>
                </a:effectLst>
                <a:latin typeface="Open Sans" panose="020B0606030504020204" pitchFamily="34" charset="0"/>
                <a:ea typeface="Open Sans" panose="020B0606030504020204" pitchFamily="34" charset="0"/>
                <a:cs typeface="Open Sans" panose="020B0606030504020204" pitchFamily="34" charset="0"/>
              </a:rPr>
              <a:t>Climate Target (2050)</a:t>
            </a:r>
          </a:p>
        </p:txBody>
      </p:sp>
      <p:cxnSp>
        <p:nvCxnSpPr>
          <p:cNvPr id="32" name="Straight Arrow Connector 31">
            <a:extLst>
              <a:ext uri="{FF2B5EF4-FFF2-40B4-BE49-F238E27FC236}">
                <a16:creationId xmlns:a16="http://schemas.microsoft.com/office/drawing/2014/main" id="{7D0C2046-4270-3054-A0BC-96875AAAFC76}"/>
              </a:ext>
            </a:extLst>
          </p:cNvPr>
          <p:cNvCxnSpPr>
            <a:cxnSpLocks/>
          </p:cNvCxnSpPr>
          <p:nvPr/>
        </p:nvCxnSpPr>
        <p:spPr>
          <a:xfrm>
            <a:off x="9149572" y="3567228"/>
            <a:ext cx="0" cy="323711"/>
          </a:xfrm>
          <a:prstGeom prst="straightConnector1">
            <a:avLst/>
          </a:prstGeom>
          <a:ln w="3810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62C6BA9-0C97-E9C8-A262-37F87203061D}"/>
              </a:ext>
            </a:extLst>
          </p:cNvPr>
          <p:cNvSpPr txBox="1"/>
          <p:nvPr/>
        </p:nvSpPr>
        <p:spPr>
          <a:xfrm>
            <a:off x="8394430" y="3204215"/>
            <a:ext cx="1522983" cy="400110"/>
          </a:xfrm>
          <a:prstGeom prst="rect">
            <a:avLst/>
          </a:prstGeom>
          <a:noFill/>
        </p:spPr>
        <p:txBody>
          <a:bodyPr wrap="square" rtlCol="0">
            <a:spAutoFit/>
          </a:bodyPr>
          <a:lstStyle/>
          <a:p>
            <a:pPr algn="ctr"/>
            <a:r>
              <a:rPr lang="en-GB" sz="1000" b="1">
                <a:solidFill>
                  <a:schemeClr val="accent4"/>
                </a:solidFill>
                <a:effectLst>
                  <a:glow rad="139700">
                    <a:schemeClr val="bg1"/>
                  </a:glow>
                </a:effectLst>
                <a:latin typeface="Open Sans" panose="020B0606030504020204" pitchFamily="34" charset="0"/>
                <a:ea typeface="Open Sans" panose="020B0606030504020204" pitchFamily="34" charset="0"/>
                <a:cs typeface="Open Sans" panose="020B0606030504020204" pitchFamily="34" charset="0"/>
              </a:rPr>
              <a:t>Climate Target (2055)</a:t>
            </a:r>
          </a:p>
        </p:txBody>
      </p:sp>
      <p:cxnSp>
        <p:nvCxnSpPr>
          <p:cNvPr id="34" name="Straight Arrow Connector 33">
            <a:extLst>
              <a:ext uri="{FF2B5EF4-FFF2-40B4-BE49-F238E27FC236}">
                <a16:creationId xmlns:a16="http://schemas.microsoft.com/office/drawing/2014/main" id="{1295BC87-38CE-8E54-888B-8808169375D2}"/>
              </a:ext>
            </a:extLst>
          </p:cNvPr>
          <p:cNvCxnSpPr>
            <a:cxnSpLocks/>
          </p:cNvCxnSpPr>
          <p:nvPr/>
        </p:nvCxnSpPr>
        <p:spPr>
          <a:xfrm>
            <a:off x="8324850" y="4300585"/>
            <a:ext cx="463553"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0E4BE2A-153C-BA3D-408D-F9068D799003}"/>
              </a:ext>
            </a:extLst>
          </p:cNvPr>
          <p:cNvCxnSpPr>
            <a:cxnSpLocks/>
          </p:cNvCxnSpPr>
          <p:nvPr/>
        </p:nvCxnSpPr>
        <p:spPr>
          <a:xfrm>
            <a:off x="9651730" y="3758786"/>
            <a:ext cx="854345" cy="0"/>
          </a:xfrm>
          <a:prstGeom prst="straightConnector1">
            <a:avLst/>
          </a:prstGeom>
          <a:ln w="38100">
            <a:solidFill>
              <a:srgbClr val="BE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 name="ttsmaker-file-2025-2-5-8-42-3">
            <a:hlinkClick r:id="" action="ppaction://media"/>
            <a:extLst>
              <a:ext uri="{FF2B5EF4-FFF2-40B4-BE49-F238E27FC236}">
                <a16:creationId xmlns:a16="http://schemas.microsoft.com/office/drawing/2014/main" id="{39D3715C-20B2-F20A-3AAA-D10879854ECD}"/>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chemeClr val="accent5">
                <a:tint val="45000"/>
                <a:satMod val="400000"/>
              </a:schemeClr>
            </a:duotone>
          </a:blip>
          <a:stretch>
            <a:fillRect/>
          </a:stretch>
        </p:blipFill>
        <p:spPr>
          <a:xfrm>
            <a:off x="10934859" y="5753100"/>
            <a:ext cx="812800" cy="812800"/>
          </a:xfrm>
          <a:prstGeom prst="rect">
            <a:avLst/>
          </a:prstGeom>
        </p:spPr>
      </p:pic>
    </p:spTree>
    <p:extLst>
      <p:ext uri="{BB962C8B-B14F-4D97-AF65-F5344CB8AC3E}">
        <p14:creationId xmlns:p14="http://schemas.microsoft.com/office/powerpoint/2010/main" val="310904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3F29A-D277-0F5C-0941-CA812358880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610CA4D-A950-0D93-0B4A-39724686196C}"/>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9863F435-208B-7FBC-DF44-E7C68EF460E3}"/>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dirty="0">
                <a:solidFill>
                  <a:schemeClr val="bg1"/>
                </a:solidFill>
              </a:rPr>
              <a:t>Boosting Funding Availability</a:t>
            </a:r>
            <a:endParaRPr lang="en-GB" sz="4800" b="1" kern="100" dirty="0">
              <a:solidFill>
                <a:schemeClr val="bg1"/>
              </a:solidFill>
              <a:effectLst/>
            </a:endParaRPr>
          </a:p>
        </p:txBody>
      </p:sp>
      <p:cxnSp>
        <p:nvCxnSpPr>
          <p:cNvPr id="8" name="Straight Connector 7">
            <a:extLst>
              <a:ext uri="{FF2B5EF4-FFF2-40B4-BE49-F238E27FC236}">
                <a16:creationId xmlns:a16="http://schemas.microsoft.com/office/drawing/2014/main" id="{C16CCC9B-0188-F71A-9DEB-166DBC38F0ED}"/>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F106B4-2540-80A2-F486-B361A7B6C99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3</a:t>
            </a:r>
            <a:endParaRPr lang="en-GB" sz="2800">
              <a:solidFill>
                <a:schemeClr val="bg1"/>
              </a:solidFill>
            </a:endParaRPr>
          </a:p>
        </p:txBody>
      </p:sp>
    </p:spTree>
    <p:extLst>
      <p:ext uri="{BB962C8B-B14F-4D97-AF65-F5344CB8AC3E}">
        <p14:creationId xmlns:p14="http://schemas.microsoft.com/office/powerpoint/2010/main" val="1281663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24BC5-031E-0A97-39C3-65F77826FFF0}"/>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D7FA4E91-3970-7DC8-FD02-9FD58EEC08F7}"/>
              </a:ext>
            </a:extLst>
          </p:cNvPr>
          <p:cNvSpPr>
            <a:spLocks noGrp="1"/>
          </p:cNvSpPr>
          <p:nvPr>
            <p:ph type="sldNum" idx="11"/>
          </p:nvPr>
        </p:nvSpPr>
        <p:spPr/>
        <p:txBody>
          <a:bodyPr/>
          <a:lstStyle/>
          <a:p>
            <a:fld id="{00000000-1234-1234-1234-123412341234}" type="slidenum">
              <a:rPr lang="sv-SE"/>
              <a:pPr/>
              <a:t>13</a:t>
            </a:fld>
            <a:endParaRPr lang="sv-SE"/>
          </a:p>
        </p:txBody>
      </p:sp>
      <p:sp>
        <p:nvSpPr>
          <p:cNvPr id="4" name="Title 3">
            <a:extLst>
              <a:ext uri="{FF2B5EF4-FFF2-40B4-BE49-F238E27FC236}">
                <a16:creationId xmlns:a16="http://schemas.microsoft.com/office/drawing/2014/main" id="{5158EE5B-4129-1B1A-DD2A-7DCE1F34B69E}"/>
              </a:ext>
            </a:extLst>
          </p:cNvPr>
          <p:cNvSpPr>
            <a:spLocks noGrp="1"/>
          </p:cNvSpPr>
          <p:nvPr>
            <p:ph type="title"/>
          </p:nvPr>
        </p:nvSpPr>
        <p:spPr>
          <a:xfrm>
            <a:off x="838200" y="365125"/>
            <a:ext cx="10515600" cy="818686"/>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Ways to increase the </a:t>
            </a:r>
            <a:r>
              <a:rPr lang="en-US" i="1">
                <a:solidFill>
                  <a:srgbClr val="C00000"/>
                </a:solidFill>
                <a:latin typeface="Open Sans" panose="020B0606030504020204" pitchFamily="34" charset="0"/>
                <a:ea typeface="Open Sans" panose="020B0606030504020204" pitchFamily="34" charset="0"/>
                <a:cs typeface="Open Sans" panose="020B0606030504020204" pitchFamily="34" charset="0"/>
              </a:rPr>
              <a:t>Funding Availability</a:t>
            </a:r>
            <a:endParaRPr lang="en-GB" i="1"/>
          </a:p>
        </p:txBody>
      </p:sp>
      <p:sp>
        <p:nvSpPr>
          <p:cNvPr id="7" name="TextBox 6">
            <a:extLst>
              <a:ext uri="{FF2B5EF4-FFF2-40B4-BE49-F238E27FC236}">
                <a16:creationId xmlns:a16="http://schemas.microsoft.com/office/drawing/2014/main" id="{6BADB38F-60AC-6941-2B78-32AA4DC5CC99}"/>
              </a:ext>
            </a:extLst>
          </p:cNvPr>
          <p:cNvSpPr txBox="1"/>
          <p:nvPr/>
        </p:nvSpPr>
        <p:spPr>
          <a:xfrm>
            <a:off x="644721" y="1183811"/>
            <a:ext cx="10926795" cy="4819012"/>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There are several ways to increase the </a:t>
            </a:r>
            <a:r>
              <a:rPr lang="en-GB" sz="2200" i="1">
                <a:solidFill>
                  <a:srgbClr val="00B050"/>
                </a:solidFill>
                <a:latin typeface="Open Sans" panose="020B0606030504020204" pitchFamily="34" charset="0"/>
                <a:ea typeface="Open Sans" panose="020B0606030504020204" pitchFamily="34" charset="0"/>
                <a:cs typeface="Open Sans" panose="020B0606030504020204" pitchFamily="34" charset="0"/>
              </a:rPr>
              <a:t>Funding Availability</a:t>
            </a:r>
          </a:p>
          <a:p>
            <a:pPr marL="457200" indent="-457200">
              <a:lnSpc>
                <a:spcPct val="150000"/>
              </a:lnSpc>
              <a:spcAft>
                <a:spcPts val="800"/>
              </a:spcAft>
              <a:buFont typeface="+mj-lt"/>
              <a:buAutoNum type="alphaUcPeriod"/>
            </a:pPr>
            <a:r>
              <a:rPr lang="en-GB" sz="2200" b="1">
                <a:latin typeface="Open Sans" panose="020B0606030504020204" pitchFamily="34" charset="0"/>
                <a:ea typeface="Open Sans" panose="020B0606030504020204" pitchFamily="34" charset="0"/>
                <a:cs typeface="Open Sans" panose="020B0606030504020204" pitchFamily="34" charset="0"/>
              </a:rPr>
              <a:t>Raise government expenditure                                                              </a:t>
            </a:r>
            <a:endParaRPr lang="en-GB" sz="18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mj-lt"/>
              <a:buAutoNum type="alphaUcPeriod"/>
            </a:pPr>
            <a:r>
              <a:rPr lang="en-GB" sz="2200" b="1">
                <a:latin typeface="Open Sans" panose="020B0606030504020204" pitchFamily="34" charset="0"/>
                <a:ea typeface="Open Sans" panose="020B0606030504020204" pitchFamily="34" charset="0"/>
                <a:cs typeface="Open Sans" panose="020B0606030504020204" pitchFamily="34" charset="0"/>
              </a:rPr>
              <a:t>Increase energy tariffs</a:t>
            </a:r>
          </a:p>
          <a:p>
            <a:pPr marL="457200" indent="-457200">
              <a:lnSpc>
                <a:spcPct val="150000"/>
              </a:lnSpc>
              <a:spcAft>
                <a:spcPts val="800"/>
              </a:spcAft>
              <a:buFont typeface="+mj-lt"/>
              <a:buAutoNum type="alphaUcPeriod"/>
            </a:pPr>
            <a:r>
              <a:rPr lang="en-GB" sz="2200" b="1">
                <a:latin typeface="Open Sans" panose="020B0606030504020204" pitchFamily="34" charset="0"/>
                <a:ea typeface="Open Sans" panose="020B0606030504020204" pitchFamily="34" charset="0"/>
                <a:cs typeface="Open Sans" panose="020B0606030504020204" pitchFamily="34" charset="0"/>
              </a:rPr>
              <a:t>Restructure utility financially</a:t>
            </a:r>
          </a:p>
          <a:p>
            <a:pPr marL="457200" indent="-457200">
              <a:lnSpc>
                <a:spcPct val="150000"/>
              </a:lnSpc>
              <a:spcAft>
                <a:spcPts val="800"/>
              </a:spcAft>
              <a:buFont typeface="+mj-lt"/>
              <a:buAutoNum type="alphaUcPeriod"/>
            </a:pPr>
            <a:r>
              <a:rPr lang="en-GB" sz="2200" b="1">
                <a:latin typeface="Open Sans" panose="020B0606030504020204" pitchFamily="34" charset="0"/>
                <a:ea typeface="Open Sans" panose="020B0606030504020204" pitchFamily="34" charset="0"/>
                <a:cs typeface="Open Sans" panose="020B0606030504020204" pitchFamily="34" charset="0"/>
              </a:rPr>
              <a:t>Redistribute investment obligations </a:t>
            </a:r>
          </a:p>
          <a:p>
            <a:pPr marL="457200" indent="-457200">
              <a:lnSpc>
                <a:spcPct val="150000"/>
              </a:lnSpc>
              <a:spcAft>
                <a:spcPts val="800"/>
              </a:spcAft>
              <a:buFont typeface="+mj-lt"/>
              <a:buAutoNum type="alphaUcPeriod"/>
            </a:pPr>
            <a:r>
              <a:rPr lang="en-GB" sz="2200" b="1">
                <a:latin typeface="Open Sans" panose="020B0606030504020204" pitchFamily="34" charset="0"/>
                <a:ea typeface="Open Sans" panose="020B0606030504020204" pitchFamily="34" charset="0"/>
                <a:cs typeface="Open Sans" panose="020B0606030504020204" pitchFamily="34" charset="0"/>
              </a:rPr>
              <a:t>Monetize carbon credits</a:t>
            </a:r>
          </a:p>
          <a:p>
            <a:pPr>
              <a:lnSpc>
                <a:spcPct val="150000"/>
              </a:lnSpc>
              <a:spcAft>
                <a:spcPts val="800"/>
              </a:spcAft>
            </a:pPr>
            <a:endParaRPr lang="en-GB" sz="2200" b="1">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800"/>
              </a:spcAft>
            </a:pPr>
            <a:endParaRPr lang="en-GB" sz="2200">
              <a:latin typeface="Open Sans" panose="020B0606030504020204" pitchFamily="34" charset="0"/>
              <a:ea typeface="Open Sans" panose="020B0606030504020204" pitchFamily="34" charset="0"/>
              <a:cs typeface="Open Sans" panose="020B0606030504020204" pitchFamily="34" charset="0"/>
            </a:endParaRPr>
          </a:p>
        </p:txBody>
      </p:sp>
      <p:pic>
        <p:nvPicPr>
          <p:cNvPr id="2" name="ttsmaker-file-2025-2-5-8-42-40">
            <a:hlinkClick r:id="" action="ppaction://media"/>
            <a:extLst>
              <a:ext uri="{FF2B5EF4-FFF2-40B4-BE49-F238E27FC236}">
                <a16:creationId xmlns:a16="http://schemas.microsoft.com/office/drawing/2014/main" id="{65519801-E129-4185-6330-57F5C51011E9}"/>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680075"/>
            <a:ext cx="812800" cy="812800"/>
          </a:xfrm>
          <a:prstGeom prst="rect">
            <a:avLst/>
          </a:prstGeom>
        </p:spPr>
      </p:pic>
    </p:spTree>
    <p:extLst>
      <p:ext uri="{BB962C8B-B14F-4D97-AF65-F5344CB8AC3E}">
        <p14:creationId xmlns:p14="http://schemas.microsoft.com/office/powerpoint/2010/main" val="13830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5AD5E-45F1-8A3C-8DE2-E9AAE6BD5BD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B2CBF99-E4FF-1450-5D6C-45EC3ED917EE}"/>
              </a:ext>
            </a:extLst>
          </p:cNvPr>
          <p:cNvPicPr>
            <a:picLocks noChangeAspect="1"/>
          </p:cNvPicPr>
          <p:nvPr/>
        </p:nvPicPr>
        <p:blipFill>
          <a:blip r:embed="rId7"/>
          <a:stretch>
            <a:fillRect/>
          </a:stretch>
        </p:blipFill>
        <p:spPr>
          <a:xfrm>
            <a:off x="1046427" y="2312627"/>
            <a:ext cx="4443410" cy="3763613"/>
          </a:xfrm>
          <a:prstGeom prst="rect">
            <a:avLst/>
          </a:prstGeom>
        </p:spPr>
      </p:pic>
      <p:pic>
        <p:nvPicPr>
          <p:cNvPr id="10" name="Picture 9">
            <a:extLst>
              <a:ext uri="{FF2B5EF4-FFF2-40B4-BE49-F238E27FC236}">
                <a16:creationId xmlns:a16="http://schemas.microsoft.com/office/drawing/2014/main" id="{7BC193E1-438A-43C8-2D32-CEBA75D42A65}"/>
              </a:ext>
            </a:extLst>
          </p:cNvPr>
          <p:cNvPicPr>
            <a:picLocks noChangeAspect="1"/>
          </p:cNvPicPr>
          <p:nvPr/>
        </p:nvPicPr>
        <p:blipFill>
          <a:blip r:embed="rId8"/>
          <a:stretch>
            <a:fillRect/>
          </a:stretch>
        </p:blipFill>
        <p:spPr>
          <a:xfrm>
            <a:off x="6346805" y="2311608"/>
            <a:ext cx="4443410" cy="3763613"/>
          </a:xfrm>
          <a:prstGeom prst="rect">
            <a:avLst/>
          </a:prstGeom>
        </p:spPr>
      </p:pic>
      <p:sp>
        <p:nvSpPr>
          <p:cNvPr id="5" name="Slide Number Placeholder 1">
            <a:extLst>
              <a:ext uri="{FF2B5EF4-FFF2-40B4-BE49-F238E27FC236}">
                <a16:creationId xmlns:a16="http://schemas.microsoft.com/office/drawing/2014/main" id="{3438F27A-0C60-161A-5555-2AAA8D7D8DFE}"/>
              </a:ext>
            </a:extLst>
          </p:cNvPr>
          <p:cNvSpPr>
            <a:spLocks noGrp="1"/>
          </p:cNvSpPr>
          <p:nvPr>
            <p:ph type="sldNum" idx="11"/>
          </p:nvPr>
        </p:nvSpPr>
        <p:spPr/>
        <p:txBody>
          <a:bodyPr/>
          <a:lstStyle/>
          <a:p>
            <a:fld id="{00000000-1234-1234-1234-123412341234}" type="slidenum">
              <a:rPr lang="sv-SE"/>
              <a:pPr/>
              <a:t>14</a:t>
            </a:fld>
            <a:endParaRPr lang="sv-SE"/>
          </a:p>
        </p:txBody>
      </p:sp>
      <p:sp>
        <p:nvSpPr>
          <p:cNvPr id="4" name="Title 3">
            <a:extLst>
              <a:ext uri="{FF2B5EF4-FFF2-40B4-BE49-F238E27FC236}">
                <a16:creationId xmlns:a16="http://schemas.microsoft.com/office/drawing/2014/main" id="{6C849E7F-A1AB-BD04-E7C4-4D72C2069183}"/>
              </a:ext>
            </a:extLst>
          </p:cNvPr>
          <p:cNvSpPr>
            <a:spLocks noGrp="1"/>
          </p:cNvSpPr>
          <p:nvPr>
            <p:ph type="title"/>
          </p:nvPr>
        </p:nvSpPr>
        <p:spPr/>
        <p:txBody>
          <a:bodyPr anchor="ctr"/>
          <a:lstStyle/>
          <a:p>
            <a:r>
              <a:rPr lang="en-US">
                <a:solidFill>
                  <a:srgbClr val="C00000"/>
                </a:solidFill>
                <a:latin typeface="Open Sans"/>
                <a:ea typeface="Open Sans"/>
                <a:cs typeface="Open Sans"/>
              </a:rPr>
              <a:t>Raise government expenditure</a:t>
            </a:r>
            <a:endParaRPr lang="en-US"/>
          </a:p>
        </p:txBody>
      </p:sp>
      <p:sp>
        <p:nvSpPr>
          <p:cNvPr id="7" name="TextBox 6">
            <a:extLst>
              <a:ext uri="{FF2B5EF4-FFF2-40B4-BE49-F238E27FC236}">
                <a16:creationId xmlns:a16="http://schemas.microsoft.com/office/drawing/2014/main" id="{C00E8969-810A-3AB9-7721-229E5AC85A19}"/>
              </a:ext>
            </a:extLst>
          </p:cNvPr>
          <p:cNvSpPr txBox="1"/>
          <p:nvPr/>
        </p:nvSpPr>
        <p:spPr>
          <a:xfrm>
            <a:off x="644721" y="1183811"/>
            <a:ext cx="10926795" cy="546047"/>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a:t>
            </a:r>
          </a:p>
        </p:txBody>
      </p:sp>
      <p:sp>
        <p:nvSpPr>
          <p:cNvPr id="26" name="Arrow: Right 25">
            <a:extLst>
              <a:ext uri="{FF2B5EF4-FFF2-40B4-BE49-F238E27FC236}">
                <a16:creationId xmlns:a16="http://schemas.microsoft.com/office/drawing/2014/main" id="{6C82F976-BBB4-EBBC-5A0E-8DADCF68FFBF}"/>
              </a:ext>
            </a:extLst>
          </p:cNvPr>
          <p:cNvSpPr/>
          <p:nvPr/>
        </p:nvSpPr>
        <p:spPr>
          <a:xfrm>
            <a:off x="5568817" y="3829496"/>
            <a:ext cx="614628" cy="8509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BD9C9229-0EA8-BF30-C49A-EB5B910B4F8C}"/>
              </a:ext>
            </a:extLst>
          </p:cNvPr>
          <p:cNvCxnSpPr>
            <a:cxnSpLocks/>
          </p:cNvCxnSpPr>
          <p:nvPr/>
        </p:nvCxnSpPr>
        <p:spPr>
          <a:xfrm>
            <a:off x="5167994" y="3829496"/>
            <a:ext cx="0" cy="914860"/>
          </a:xfrm>
          <a:prstGeom prst="straightConnector1">
            <a:avLst/>
          </a:prstGeom>
          <a:ln w="38100">
            <a:solidFill>
              <a:srgbClr val="70AD47"/>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7" name="Table 16">
            <a:extLst>
              <a:ext uri="{FF2B5EF4-FFF2-40B4-BE49-F238E27FC236}">
                <a16:creationId xmlns:a16="http://schemas.microsoft.com/office/drawing/2014/main" id="{E51F1F63-4060-6FAC-48E9-C2EF24206025}"/>
              </a:ext>
            </a:extLst>
          </p:cNvPr>
          <p:cNvGraphicFramePr>
            <a:graphicFrameLocks noGrp="1"/>
          </p:cNvGraphicFramePr>
          <p:nvPr>
            <p:custDataLst>
              <p:tags r:id="rId1"/>
            </p:custDataLst>
            <p:extLst>
              <p:ext uri="{D42A27DB-BD31-4B8C-83A1-F6EECF244321}">
                <p14:modId xmlns:p14="http://schemas.microsoft.com/office/powerpoint/2010/main" val="4066053048"/>
              </p:ext>
            </p:extLst>
          </p:nvPr>
        </p:nvGraphicFramePr>
        <p:xfrm>
          <a:off x="6340464" y="1304498"/>
          <a:ext cx="4443412" cy="1007110"/>
        </p:xfrm>
        <a:graphic>
          <a:graphicData uri="http://schemas.openxmlformats.org/drawingml/2006/table">
            <a:tbl>
              <a:tblPr>
                <a:tableStyleId>{B8DA472E-C0B5-4FAA-A71B-45BBE6C39A2A}</a:tableStyleId>
              </a:tblPr>
              <a:tblGrid>
                <a:gridCol w="1110853">
                  <a:extLst>
                    <a:ext uri="{9D8B030D-6E8A-4147-A177-3AD203B41FA5}">
                      <a16:colId xmlns:a16="http://schemas.microsoft.com/office/drawing/2014/main" val="1164955989"/>
                    </a:ext>
                  </a:extLst>
                </a:gridCol>
                <a:gridCol w="1110853">
                  <a:extLst>
                    <a:ext uri="{9D8B030D-6E8A-4147-A177-3AD203B41FA5}">
                      <a16:colId xmlns:a16="http://schemas.microsoft.com/office/drawing/2014/main" val="2981964508"/>
                    </a:ext>
                  </a:extLst>
                </a:gridCol>
                <a:gridCol w="1110853">
                  <a:extLst>
                    <a:ext uri="{9D8B030D-6E8A-4147-A177-3AD203B41FA5}">
                      <a16:colId xmlns:a16="http://schemas.microsoft.com/office/drawing/2014/main" val="649028733"/>
                    </a:ext>
                  </a:extLst>
                </a:gridCol>
                <a:gridCol w="1110853">
                  <a:extLst>
                    <a:ext uri="{9D8B030D-6E8A-4147-A177-3AD203B41FA5}">
                      <a16:colId xmlns:a16="http://schemas.microsoft.com/office/drawing/2014/main" val="2680373367"/>
                    </a:ext>
                  </a:extLst>
                </a:gridCol>
              </a:tblGrid>
              <a:tr h="184150">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GB" sz="1000" b="1" u="none" strike="noStrike">
                          <a:solidFill>
                            <a:schemeClr val="bg1"/>
                          </a:solidFill>
                          <a:effectLst/>
                          <a:latin typeface="+mj-lt"/>
                          <a:ea typeface="Open Sans" panose="020B0606030504020204" pitchFamily="34" charset="0"/>
                          <a:cs typeface="Open Sans" panose="020B0606030504020204" pitchFamily="34" charset="0"/>
                        </a:rPr>
                        <a:t>International</a:t>
                      </a:r>
                      <a:br>
                        <a:rPr lang="en-GB" sz="1000" b="1" u="none" strike="noStrike">
                          <a:solidFill>
                            <a:schemeClr val="bg1"/>
                          </a:solidFill>
                          <a:effectLst/>
                          <a:latin typeface="+mj-lt"/>
                          <a:ea typeface="Open Sans" panose="020B0606030504020204" pitchFamily="34" charset="0"/>
                          <a:cs typeface="Open Sans" panose="020B0606030504020204" pitchFamily="34" charset="0"/>
                        </a:rPr>
                      </a:br>
                      <a:r>
                        <a:rPr lang="en-GB" sz="1000" b="1" u="none" strike="noStrike">
                          <a:solidFill>
                            <a:schemeClr val="bg1"/>
                          </a:solidFill>
                          <a:effectLst/>
                          <a:latin typeface="+mj-lt"/>
                          <a:ea typeface="Open Sans" panose="020B0606030504020204" pitchFamily="34" charset="0"/>
                          <a:cs typeface="Open Sans" panose="020B0606030504020204" pitchFamily="34" charset="0"/>
                        </a:rPr>
                        <a:t>Grants</a:t>
                      </a:r>
                      <a:endParaRPr lang="en-GB" sz="1000" b="1" i="0" u="none" strike="noStrike">
                        <a:solidFill>
                          <a:schemeClr val="bg1"/>
                        </a:solidFill>
                        <a:effectLst/>
                        <a:latin typeface="+mj-lt"/>
                        <a:ea typeface="Open Sans" panose="020B0606030504020204" pitchFamily="34" charset="0"/>
                        <a:cs typeface="Open Sans" panose="020B0606030504020204" pitchFamily="34" charset="0"/>
                      </a:endParaRP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Government Budget</a:t>
                      </a: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SOE </a:t>
                      </a:r>
                      <a:b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b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Revenue</a:t>
                      </a:r>
                    </a:p>
                  </a:txBody>
                  <a:tcPr marL="6350" marR="6350" marT="6350" marB="0" anchor="ctr">
                    <a:solidFill>
                      <a:schemeClr val="bg2">
                        <a:lumMod val="75000"/>
                      </a:schemeClr>
                    </a:solidFill>
                  </a:tcPr>
                </a:tc>
                <a:extLst>
                  <a:ext uri="{0D108BD9-81ED-4DB2-BD59-A6C34878D82A}">
                    <a16:rowId xmlns:a16="http://schemas.microsoft.com/office/drawing/2014/main" val="1044876632"/>
                  </a:ext>
                </a:extLst>
              </a:tr>
              <a:tr h="129726">
                <a:tc>
                  <a:txBody>
                    <a:bodyPr/>
                    <a:lstStyle/>
                    <a:p>
                      <a:pPr lvl="3" algn="r" fontAlgn="b"/>
                      <a:r>
                        <a:rPr lang="en-GB" sz="1100" b="1" i="0" u="none" strike="noStrike">
                          <a:solidFill>
                            <a:schemeClr val="bg1"/>
                          </a:solidFill>
                          <a:effectLst/>
                          <a:latin typeface="Calibri" panose="020F0502020204030204" pitchFamily="34" charset="0"/>
                        </a:rPr>
                        <a:t>CAGR</a:t>
                      </a:r>
                    </a:p>
                  </a:txBody>
                  <a:tcPr marL="6350" marR="6350" marT="6350" marB="0" anchor="ctr">
                    <a:solidFill>
                      <a:schemeClr val="bg2">
                        <a:lumMod val="75000"/>
                      </a:schemeClr>
                    </a:solidFill>
                  </a:tcPr>
                </a:tc>
                <a:tc>
                  <a:txBody>
                    <a:bodyPr/>
                    <a:lstStyle/>
                    <a:p>
                      <a:pPr algn="ctr" fontAlgn="b"/>
                      <a:r>
                        <a:rPr lang="en-GB" sz="1100" u="none" strike="noStrike">
                          <a:effectLst/>
                        </a:rPr>
                        <a:t>3.20%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b="1" u="none" strike="noStrike">
                          <a:solidFill>
                            <a:srgbClr val="C00000"/>
                          </a:solidFill>
                          <a:effectLst/>
                        </a:rPr>
                        <a:t>4.00%</a:t>
                      </a:r>
                      <a:endParaRPr lang="en-GB" sz="1100" b="1" i="0" u="none" strike="noStrike">
                        <a:solidFill>
                          <a:srgbClr val="C00000"/>
                        </a:solidFill>
                        <a:effectLst/>
                        <a:latin typeface="Calibri" panose="020F0502020204030204" pitchFamily="34" charset="0"/>
                      </a:endParaRPr>
                    </a:p>
                  </a:txBody>
                  <a:tcPr marL="6350" marR="6350" marT="6350" marB="0" anchor="ctr">
                    <a:solidFill>
                      <a:schemeClr val="accent2">
                        <a:lumMod val="20000"/>
                        <a:lumOff val="80000"/>
                      </a:schemeClr>
                    </a:solidFill>
                  </a:tcPr>
                </a:tc>
                <a:tc>
                  <a:txBody>
                    <a:bodyPr/>
                    <a:lstStyle/>
                    <a:p>
                      <a:pPr algn="ctr" fontAlgn="b"/>
                      <a:r>
                        <a:rPr lang="en-GB" sz="1100" u="none" strike="noStrike">
                          <a:effectLst/>
                        </a:rPr>
                        <a:t>3.80%</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32611431"/>
                  </a:ext>
                </a:extLst>
              </a:tr>
              <a:tr h="82118">
                <a:tc gridSpan="3">
                  <a:txBody>
                    <a:bodyPr/>
                    <a:lstStyle/>
                    <a:p>
                      <a:pPr algn="r" fontAlgn="b"/>
                      <a:r>
                        <a:rPr lang="en-GB" sz="1100" b="1" i="0" u="none" strike="noStrike">
                          <a:solidFill>
                            <a:schemeClr val="bg1"/>
                          </a:solidFill>
                          <a:effectLst/>
                          <a:latin typeface="Calibri" panose="020F0502020204030204" pitchFamily="34" charset="0"/>
                        </a:rPr>
                        <a:t>Price elasticity</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0.53</a:t>
                      </a:r>
                    </a:p>
                  </a:txBody>
                  <a:tcPr marL="6350" marR="6350" marT="6350" marB="0" anchor="ctr"/>
                </a:tc>
                <a:extLst>
                  <a:ext uri="{0D108BD9-81ED-4DB2-BD59-A6C34878D82A}">
                    <a16:rowId xmlns:a16="http://schemas.microsoft.com/office/drawing/2014/main" val="2213064450"/>
                  </a:ext>
                </a:extLst>
              </a:tr>
              <a:tr h="0">
                <a:tc gridSpan="3">
                  <a:txBody>
                    <a:bodyPr/>
                    <a:lstStyle/>
                    <a:p>
                      <a:pPr algn="r" fontAlgn="b"/>
                      <a:r>
                        <a:rPr lang="en-GB" sz="1100" b="1" i="0" u="none" strike="noStrike">
                          <a:solidFill>
                            <a:schemeClr val="bg1"/>
                          </a:solidFill>
                          <a:effectLst/>
                          <a:latin typeface="Calibri" panose="020F0502020204030204" pitchFamily="34" charset="0"/>
                        </a:rPr>
                        <a:t>Real energy price</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0.01</a:t>
                      </a:r>
                    </a:p>
                  </a:txBody>
                  <a:tcPr marL="6350" marR="6350" marT="6350" marB="0" anchor="ctr"/>
                </a:tc>
                <a:extLst>
                  <a:ext uri="{0D108BD9-81ED-4DB2-BD59-A6C34878D82A}">
                    <a16:rowId xmlns:a16="http://schemas.microsoft.com/office/drawing/2014/main" val="4214811900"/>
                  </a:ext>
                </a:extLst>
              </a:tr>
              <a:tr h="0">
                <a:tc gridSpan="3">
                  <a:txBody>
                    <a:bodyPr/>
                    <a:lstStyle/>
                    <a:p>
                      <a:pPr algn="r" fontAlgn="b"/>
                      <a:r>
                        <a:rPr lang="en-GB" sz="1100" b="1" i="0" u="none" strike="noStrike">
                          <a:solidFill>
                            <a:schemeClr val="bg1"/>
                          </a:solidFill>
                          <a:effectLst/>
                          <a:latin typeface="Calibri" panose="020F0502020204030204" pitchFamily="34" charset="0"/>
                        </a:rPr>
                        <a:t>SOE  Cash Injection </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$0.00</a:t>
                      </a:r>
                    </a:p>
                  </a:txBody>
                  <a:tcPr marL="6350" marR="6350" marT="6350" marB="0" anchor="ctr"/>
                </a:tc>
                <a:extLst>
                  <a:ext uri="{0D108BD9-81ED-4DB2-BD59-A6C34878D82A}">
                    <a16:rowId xmlns:a16="http://schemas.microsoft.com/office/drawing/2014/main" val="4257568047"/>
                  </a:ext>
                </a:extLst>
              </a:tr>
            </a:tbl>
          </a:graphicData>
        </a:graphic>
      </p:graphicFrame>
      <p:cxnSp>
        <p:nvCxnSpPr>
          <p:cNvPr id="22" name="Straight Arrow Connector 21">
            <a:extLst>
              <a:ext uri="{FF2B5EF4-FFF2-40B4-BE49-F238E27FC236}">
                <a16:creationId xmlns:a16="http://schemas.microsoft.com/office/drawing/2014/main" id="{2D1E152B-60EF-20B2-7E8C-4052C93C8E2F}"/>
              </a:ext>
            </a:extLst>
          </p:cNvPr>
          <p:cNvCxnSpPr>
            <a:cxnSpLocks/>
          </p:cNvCxnSpPr>
          <p:nvPr/>
        </p:nvCxnSpPr>
        <p:spPr>
          <a:xfrm>
            <a:off x="10456181" y="3581400"/>
            <a:ext cx="0" cy="1230767"/>
          </a:xfrm>
          <a:prstGeom prst="straightConnector1">
            <a:avLst/>
          </a:prstGeom>
          <a:ln w="38100">
            <a:solidFill>
              <a:srgbClr val="70AD47"/>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84D560AF-5894-EC6C-B3B8-5A09BE18E18A}"/>
              </a:ext>
            </a:extLst>
          </p:cNvPr>
          <p:cNvGraphicFramePr>
            <a:graphicFrameLocks noGrp="1"/>
          </p:cNvGraphicFramePr>
          <p:nvPr>
            <p:custDataLst>
              <p:tags r:id="rId2"/>
            </p:custDataLst>
            <p:extLst>
              <p:ext uri="{D42A27DB-BD31-4B8C-83A1-F6EECF244321}">
                <p14:modId xmlns:p14="http://schemas.microsoft.com/office/powerpoint/2010/main" val="1906725467"/>
              </p:ext>
            </p:extLst>
          </p:nvPr>
        </p:nvGraphicFramePr>
        <p:xfrm>
          <a:off x="1046427" y="1305517"/>
          <a:ext cx="4443412" cy="1007110"/>
        </p:xfrm>
        <a:graphic>
          <a:graphicData uri="http://schemas.openxmlformats.org/drawingml/2006/table">
            <a:tbl>
              <a:tblPr>
                <a:tableStyleId>{B8DA472E-C0B5-4FAA-A71B-45BBE6C39A2A}</a:tableStyleId>
              </a:tblPr>
              <a:tblGrid>
                <a:gridCol w="1110853">
                  <a:extLst>
                    <a:ext uri="{9D8B030D-6E8A-4147-A177-3AD203B41FA5}">
                      <a16:colId xmlns:a16="http://schemas.microsoft.com/office/drawing/2014/main" val="1164955989"/>
                    </a:ext>
                  </a:extLst>
                </a:gridCol>
                <a:gridCol w="1110853">
                  <a:extLst>
                    <a:ext uri="{9D8B030D-6E8A-4147-A177-3AD203B41FA5}">
                      <a16:colId xmlns:a16="http://schemas.microsoft.com/office/drawing/2014/main" val="2981964508"/>
                    </a:ext>
                  </a:extLst>
                </a:gridCol>
                <a:gridCol w="1110853">
                  <a:extLst>
                    <a:ext uri="{9D8B030D-6E8A-4147-A177-3AD203B41FA5}">
                      <a16:colId xmlns:a16="http://schemas.microsoft.com/office/drawing/2014/main" val="649028733"/>
                    </a:ext>
                  </a:extLst>
                </a:gridCol>
                <a:gridCol w="1110853">
                  <a:extLst>
                    <a:ext uri="{9D8B030D-6E8A-4147-A177-3AD203B41FA5}">
                      <a16:colId xmlns:a16="http://schemas.microsoft.com/office/drawing/2014/main" val="2680373367"/>
                    </a:ext>
                  </a:extLst>
                </a:gridCol>
              </a:tblGrid>
              <a:tr h="266923">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GB" sz="1000" b="1" u="none" strike="noStrike">
                          <a:solidFill>
                            <a:schemeClr val="bg1"/>
                          </a:solidFill>
                          <a:effectLst/>
                          <a:latin typeface="+mj-lt"/>
                          <a:ea typeface="Open Sans" panose="020B0606030504020204" pitchFamily="34" charset="0"/>
                          <a:cs typeface="Open Sans" panose="020B0606030504020204" pitchFamily="34" charset="0"/>
                        </a:rPr>
                        <a:t>International</a:t>
                      </a:r>
                      <a:br>
                        <a:rPr lang="en-GB" sz="1000" b="1" u="none" strike="noStrike">
                          <a:solidFill>
                            <a:schemeClr val="bg1"/>
                          </a:solidFill>
                          <a:effectLst/>
                          <a:latin typeface="+mj-lt"/>
                          <a:ea typeface="Open Sans" panose="020B0606030504020204" pitchFamily="34" charset="0"/>
                          <a:cs typeface="Open Sans" panose="020B0606030504020204" pitchFamily="34" charset="0"/>
                        </a:rPr>
                      </a:br>
                      <a:r>
                        <a:rPr lang="en-GB" sz="1000" b="1" u="none" strike="noStrike">
                          <a:solidFill>
                            <a:schemeClr val="bg1"/>
                          </a:solidFill>
                          <a:effectLst/>
                          <a:latin typeface="+mj-lt"/>
                          <a:ea typeface="Open Sans" panose="020B0606030504020204" pitchFamily="34" charset="0"/>
                          <a:cs typeface="Open Sans" panose="020B0606030504020204" pitchFamily="34" charset="0"/>
                        </a:rPr>
                        <a:t>Grants</a:t>
                      </a:r>
                      <a:endParaRPr lang="en-GB" sz="1000" b="1" i="0" u="none" strike="noStrike">
                        <a:solidFill>
                          <a:schemeClr val="bg1"/>
                        </a:solidFill>
                        <a:effectLst/>
                        <a:latin typeface="+mj-lt"/>
                        <a:ea typeface="Open Sans" panose="020B0606030504020204" pitchFamily="34" charset="0"/>
                        <a:cs typeface="Open Sans" panose="020B0606030504020204" pitchFamily="34" charset="0"/>
                      </a:endParaRP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Government Budget</a:t>
                      </a: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SOE</a:t>
                      </a:r>
                      <a:b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b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Revenue</a:t>
                      </a:r>
                    </a:p>
                  </a:txBody>
                  <a:tcPr marL="6350" marR="6350" marT="6350" marB="0" anchor="ctr">
                    <a:solidFill>
                      <a:schemeClr val="bg2">
                        <a:lumMod val="75000"/>
                      </a:schemeClr>
                    </a:solidFill>
                  </a:tcPr>
                </a:tc>
                <a:extLst>
                  <a:ext uri="{0D108BD9-81ED-4DB2-BD59-A6C34878D82A}">
                    <a16:rowId xmlns:a16="http://schemas.microsoft.com/office/drawing/2014/main" val="1044876632"/>
                  </a:ext>
                </a:extLst>
              </a:tr>
              <a:tr h="129726">
                <a:tc>
                  <a:txBody>
                    <a:bodyPr/>
                    <a:lstStyle/>
                    <a:p>
                      <a:pPr lvl="3" algn="r" fontAlgn="b"/>
                      <a:r>
                        <a:rPr lang="en-GB" sz="1100" b="1" i="0" u="none" strike="noStrike">
                          <a:solidFill>
                            <a:schemeClr val="bg1"/>
                          </a:solidFill>
                          <a:effectLst/>
                          <a:latin typeface="Calibri" panose="020F0502020204030204" pitchFamily="34" charset="0"/>
                        </a:rPr>
                        <a:t>CAGR</a:t>
                      </a:r>
                    </a:p>
                  </a:txBody>
                  <a:tcPr marL="6350" marR="6350" marT="6350" marB="0" anchor="ctr">
                    <a:solidFill>
                      <a:schemeClr val="bg2">
                        <a:lumMod val="75000"/>
                      </a:schemeClr>
                    </a:solidFill>
                  </a:tcPr>
                </a:tc>
                <a:tc>
                  <a:txBody>
                    <a:bodyPr/>
                    <a:lstStyle/>
                    <a:p>
                      <a:pPr algn="ctr" fontAlgn="b"/>
                      <a:r>
                        <a:rPr lang="en-GB" sz="1100" u="none" strike="noStrike">
                          <a:effectLst/>
                        </a:rPr>
                        <a:t>3.20%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3.40%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3.80%</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32611431"/>
                  </a:ext>
                </a:extLst>
              </a:tr>
              <a:tr h="82118">
                <a:tc gridSpan="3">
                  <a:txBody>
                    <a:bodyPr/>
                    <a:lstStyle/>
                    <a:p>
                      <a:pPr algn="r" fontAlgn="b"/>
                      <a:r>
                        <a:rPr lang="en-GB" sz="1100" b="1" i="0" u="none" strike="noStrike">
                          <a:solidFill>
                            <a:schemeClr val="bg1"/>
                          </a:solidFill>
                          <a:effectLst/>
                          <a:latin typeface="Calibri" panose="020F0502020204030204" pitchFamily="34" charset="0"/>
                        </a:rPr>
                        <a:t>Price elasticity</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0.53</a:t>
                      </a:r>
                    </a:p>
                  </a:txBody>
                  <a:tcPr marL="6350" marR="6350" marT="6350" marB="0" anchor="ctr"/>
                </a:tc>
                <a:extLst>
                  <a:ext uri="{0D108BD9-81ED-4DB2-BD59-A6C34878D82A}">
                    <a16:rowId xmlns:a16="http://schemas.microsoft.com/office/drawing/2014/main" val="2213064450"/>
                  </a:ext>
                </a:extLst>
              </a:tr>
              <a:tr h="0">
                <a:tc gridSpan="3">
                  <a:txBody>
                    <a:bodyPr/>
                    <a:lstStyle/>
                    <a:p>
                      <a:pPr algn="r" fontAlgn="b"/>
                      <a:r>
                        <a:rPr lang="en-GB" sz="1100" b="1" i="0" u="none" strike="noStrike">
                          <a:solidFill>
                            <a:schemeClr val="bg1"/>
                          </a:solidFill>
                          <a:effectLst/>
                          <a:latin typeface="Calibri" panose="020F0502020204030204" pitchFamily="34" charset="0"/>
                        </a:rPr>
                        <a:t>Real energy price</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0.01</a:t>
                      </a:r>
                    </a:p>
                  </a:txBody>
                  <a:tcPr marL="6350" marR="6350" marT="6350" marB="0" anchor="ctr"/>
                </a:tc>
                <a:extLst>
                  <a:ext uri="{0D108BD9-81ED-4DB2-BD59-A6C34878D82A}">
                    <a16:rowId xmlns:a16="http://schemas.microsoft.com/office/drawing/2014/main" val="4214811900"/>
                  </a:ext>
                </a:extLst>
              </a:tr>
              <a:tr h="0">
                <a:tc gridSpan="3">
                  <a:txBody>
                    <a:bodyPr/>
                    <a:lstStyle/>
                    <a:p>
                      <a:pPr algn="r" fontAlgn="b"/>
                      <a:r>
                        <a:rPr lang="en-GB" sz="1100" b="1" i="0" u="none" strike="noStrike">
                          <a:solidFill>
                            <a:schemeClr val="bg1"/>
                          </a:solidFill>
                          <a:effectLst/>
                          <a:latin typeface="Calibri" panose="020F0502020204030204" pitchFamily="34" charset="0"/>
                        </a:rPr>
                        <a:t>SOE  Cash Injection</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$0.00</a:t>
                      </a:r>
                    </a:p>
                  </a:txBody>
                  <a:tcPr marL="6350" marR="6350" marT="6350" marB="0" anchor="ctr"/>
                </a:tc>
                <a:extLst>
                  <a:ext uri="{0D108BD9-81ED-4DB2-BD59-A6C34878D82A}">
                    <a16:rowId xmlns:a16="http://schemas.microsoft.com/office/drawing/2014/main" val="4257568047"/>
                  </a:ext>
                </a:extLst>
              </a:tr>
            </a:tbl>
          </a:graphicData>
        </a:graphic>
      </p:graphicFrame>
      <p:pic>
        <p:nvPicPr>
          <p:cNvPr id="2" name="ttsmaker-file-2025-2-5-8-43-21">
            <a:hlinkClick r:id="" action="ppaction://media"/>
            <a:extLst>
              <a:ext uri="{FF2B5EF4-FFF2-40B4-BE49-F238E27FC236}">
                <a16:creationId xmlns:a16="http://schemas.microsoft.com/office/drawing/2014/main" id="{FA54B187-52D2-ECBF-ABBE-F50BAEE8B307}"/>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chemeClr val="accent5">
                <a:tint val="45000"/>
                <a:satMod val="400000"/>
              </a:schemeClr>
            </a:duotone>
          </a:blip>
          <a:stretch>
            <a:fillRect/>
          </a:stretch>
        </p:blipFill>
        <p:spPr>
          <a:xfrm>
            <a:off x="10985500" y="5680075"/>
            <a:ext cx="812800" cy="812800"/>
          </a:xfrm>
          <a:prstGeom prst="rect">
            <a:avLst/>
          </a:prstGeom>
        </p:spPr>
      </p:pic>
    </p:spTree>
    <p:extLst>
      <p:ext uri="{BB962C8B-B14F-4D97-AF65-F5344CB8AC3E}">
        <p14:creationId xmlns:p14="http://schemas.microsoft.com/office/powerpoint/2010/main" val="2633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7D6C3-2FA3-404B-EFB8-8A8D4036D13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DC8D63B-113B-7B62-FF3A-C3686B97C847}"/>
              </a:ext>
            </a:extLst>
          </p:cNvPr>
          <p:cNvPicPr>
            <a:picLocks noChangeAspect="1"/>
          </p:cNvPicPr>
          <p:nvPr/>
        </p:nvPicPr>
        <p:blipFill>
          <a:blip r:embed="rId7"/>
          <a:stretch>
            <a:fillRect/>
          </a:stretch>
        </p:blipFill>
        <p:spPr>
          <a:xfrm>
            <a:off x="1046427" y="2312627"/>
            <a:ext cx="4443410" cy="3763613"/>
          </a:xfrm>
          <a:prstGeom prst="rect">
            <a:avLst/>
          </a:prstGeom>
        </p:spPr>
      </p:pic>
      <p:pic>
        <p:nvPicPr>
          <p:cNvPr id="9" name="Picture 8">
            <a:extLst>
              <a:ext uri="{FF2B5EF4-FFF2-40B4-BE49-F238E27FC236}">
                <a16:creationId xmlns:a16="http://schemas.microsoft.com/office/drawing/2014/main" id="{4D6DE113-BD72-7722-6997-352EEBF315E1}"/>
              </a:ext>
            </a:extLst>
          </p:cNvPr>
          <p:cNvPicPr>
            <a:picLocks noChangeAspect="1"/>
          </p:cNvPicPr>
          <p:nvPr/>
        </p:nvPicPr>
        <p:blipFill>
          <a:blip r:embed="rId8"/>
          <a:stretch>
            <a:fillRect/>
          </a:stretch>
        </p:blipFill>
        <p:spPr>
          <a:xfrm>
            <a:off x="6340465" y="2312627"/>
            <a:ext cx="4443410" cy="3763613"/>
          </a:xfrm>
          <a:prstGeom prst="rect">
            <a:avLst/>
          </a:prstGeom>
        </p:spPr>
      </p:pic>
      <p:sp>
        <p:nvSpPr>
          <p:cNvPr id="5" name="Slide Number Placeholder 1">
            <a:extLst>
              <a:ext uri="{FF2B5EF4-FFF2-40B4-BE49-F238E27FC236}">
                <a16:creationId xmlns:a16="http://schemas.microsoft.com/office/drawing/2014/main" id="{F0E0F5B5-F648-64A9-192D-B7DF69F6226E}"/>
              </a:ext>
            </a:extLst>
          </p:cNvPr>
          <p:cNvSpPr>
            <a:spLocks noGrp="1"/>
          </p:cNvSpPr>
          <p:nvPr>
            <p:ph type="sldNum" idx="11"/>
          </p:nvPr>
        </p:nvSpPr>
        <p:spPr/>
        <p:txBody>
          <a:bodyPr/>
          <a:lstStyle/>
          <a:p>
            <a:fld id="{00000000-1234-1234-1234-123412341234}" type="slidenum">
              <a:rPr lang="sv-SE"/>
              <a:pPr/>
              <a:t>15</a:t>
            </a:fld>
            <a:endParaRPr lang="sv-SE"/>
          </a:p>
        </p:txBody>
      </p:sp>
      <p:sp>
        <p:nvSpPr>
          <p:cNvPr id="4" name="Title 3">
            <a:extLst>
              <a:ext uri="{FF2B5EF4-FFF2-40B4-BE49-F238E27FC236}">
                <a16:creationId xmlns:a16="http://schemas.microsoft.com/office/drawing/2014/main" id="{653427F2-A361-7089-A2F5-6FD20EEAF971}"/>
              </a:ext>
            </a:extLst>
          </p:cNvPr>
          <p:cNvSpPr>
            <a:spLocks noGrp="1"/>
          </p:cNvSpPr>
          <p:nvPr>
            <p:ph type="title"/>
          </p:nvPr>
        </p:nvSpPr>
        <p:spPr/>
        <p:txBody>
          <a:bodyPr anchor="ctr"/>
          <a:lstStyle/>
          <a:p>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Boost utility cashflows by raising energy tariffs</a:t>
            </a:r>
            <a:endParaRPr lang="en-US" dirty="0"/>
          </a:p>
        </p:txBody>
      </p:sp>
      <p:sp>
        <p:nvSpPr>
          <p:cNvPr id="7" name="TextBox 6">
            <a:extLst>
              <a:ext uri="{FF2B5EF4-FFF2-40B4-BE49-F238E27FC236}">
                <a16:creationId xmlns:a16="http://schemas.microsoft.com/office/drawing/2014/main" id="{775D29B3-32E4-0588-4855-80BB2D818D33}"/>
              </a:ext>
            </a:extLst>
          </p:cNvPr>
          <p:cNvSpPr txBox="1"/>
          <p:nvPr/>
        </p:nvSpPr>
        <p:spPr>
          <a:xfrm>
            <a:off x="644721" y="1183811"/>
            <a:ext cx="10926795" cy="546047"/>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a:t>
            </a:r>
          </a:p>
        </p:txBody>
      </p:sp>
      <p:sp>
        <p:nvSpPr>
          <p:cNvPr id="26" name="Arrow: Right 25">
            <a:extLst>
              <a:ext uri="{FF2B5EF4-FFF2-40B4-BE49-F238E27FC236}">
                <a16:creationId xmlns:a16="http://schemas.microsoft.com/office/drawing/2014/main" id="{E36CCF26-5E97-3A2F-EBFB-53C605581371}"/>
              </a:ext>
            </a:extLst>
          </p:cNvPr>
          <p:cNvSpPr/>
          <p:nvPr/>
        </p:nvSpPr>
        <p:spPr>
          <a:xfrm>
            <a:off x="5568817" y="3829496"/>
            <a:ext cx="614628" cy="8509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821B2750-57BF-0AFF-6980-E6673B72AE74}"/>
              </a:ext>
            </a:extLst>
          </p:cNvPr>
          <p:cNvCxnSpPr>
            <a:cxnSpLocks/>
          </p:cNvCxnSpPr>
          <p:nvPr/>
        </p:nvCxnSpPr>
        <p:spPr>
          <a:xfrm>
            <a:off x="5182508" y="4769305"/>
            <a:ext cx="0" cy="274183"/>
          </a:xfrm>
          <a:prstGeom prst="straightConnector1">
            <a:avLst/>
          </a:prstGeom>
          <a:ln w="38100">
            <a:solidFill>
              <a:srgbClr val="2E471D"/>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7" name="Table 16">
            <a:extLst>
              <a:ext uri="{FF2B5EF4-FFF2-40B4-BE49-F238E27FC236}">
                <a16:creationId xmlns:a16="http://schemas.microsoft.com/office/drawing/2014/main" id="{EB60194C-3323-D5EA-E76B-0DAB261F35FA}"/>
              </a:ext>
            </a:extLst>
          </p:cNvPr>
          <p:cNvGraphicFramePr>
            <a:graphicFrameLocks noGrp="1"/>
          </p:cNvGraphicFramePr>
          <p:nvPr>
            <p:custDataLst>
              <p:tags r:id="rId1"/>
            </p:custDataLst>
            <p:extLst>
              <p:ext uri="{D42A27DB-BD31-4B8C-83A1-F6EECF244321}">
                <p14:modId xmlns:p14="http://schemas.microsoft.com/office/powerpoint/2010/main" val="4009285943"/>
              </p:ext>
            </p:extLst>
          </p:nvPr>
        </p:nvGraphicFramePr>
        <p:xfrm>
          <a:off x="6340464" y="1305517"/>
          <a:ext cx="4443412" cy="1007110"/>
        </p:xfrm>
        <a:graphic>
          <a:graphicData uri="http://schemas.openxmlformats.org/drawingml/2006/table">
            <a:tbl>
              <a:tblPr>
                <a:tableStyleId>{B8DA472E-C0B5-4FAA-A71B-45BBE6C39A2A}</a:tableStyleId>
              </a:tblPr>
              <a:tblGrid>
                <a:gridCol w="1110853">
                  <a:extLst>
                    <a:ext uri="{9D8B030D-6E8A-4147-A177-3AD203B41FA5}">
                      <a16:colId xmlns:a16="http://schemas.microsoft.com/office/drawing/2014/main" val="1164955989"/>
                    </a:ext>
                  </a:extLst>
                </a:gridCol>
                <a:gridCol w="1110853">
                  <a:extLst>
                    <a:ext uri="{9D8B030D-6E8A-4147-A177-3AD203B41FA5}">
                      <a16:colId xmlns:a16="http://schemas.microsoft.com/office/drawing/2014/main" val="2981964508"/>
                    </a:ext>
                  </a:extLst>
                </a:gridCol>
                <a:gridCol w="1110853">
                  <a:extLst>
                    <a:ext uri="{9D8B030D-6E8A-4147-A177-3AD203B41FA5}">
                      <a16:colId xmlns:a16="http://schemas.microsoft.com/office/drawing/2014/main" val="649028733"/>
                    </a:ext>
                  </a:extLst>
                </a:gridCol>
                <a:gridCol w="1110853">
                  <a:extLst>
                    <a:ext uri="{9D8B030D-6E8A-4147-A177-3AD203B41FA5}">
                      <a16:colId xmlns:a16="http://schemas.microsoft.com/office/drawing/2014/main" val="2680373367"/>
                    </a:ext>
                  </a:extLst>
                </a:gridCol>
              </a:tblGrid>
              <a:tr h="184150">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GB" sz="1000" b="1" u="none" strike="noStrike">
                          <a:solidFill>
                            <a:schemeClr val="bg1"/>
                          </a:solidFill>
                          <a:effectLst/>
                          <a:latin typeface="+mj-lt"/>
                          <a:ea typeface="Open Sans" panose="020B0606030504020204" pitchFamily="34" charset="0"/>
                          <a:cs typeface="Open Sans" panose="020B0606030504020204" pitchFamily="34" charset="0"/>
                        </a:rPr>
                        <a:t>International</a:t>
                      </a:r>
                      <a:br>
                        <a:rPr lang="en-GB" sz="1000" b="1" u="none" strike="noStrike">
                          <a:solidFill>
                            <a:schemeClr val="bg1"/>
                          </a:solidFill>
                          <a:effectLst/>
                          <a:latin typeface="+mj-lt"/>
                          <a:ea typeface="Open Sans" panose="020B0606030504020204" pitchFamily="34" charset="0"/>
                          <a:cs typeface="Open Sans" panose="020B0606030504020204" pitchFamily="34" charset="0"/>
                        </a:rPr>
                      </a:br>
                      <a:r>
                        <a:rPr lang="en-GB" sz="1000" b="1" u="none" strike="noStrike">
                          <a:solidFill>
                            <a:schemeClr val="bg1"/>
                          </a:solidFill>
                          <a:effectLst/>
                          <a:latin typeface="+mj-lt"/>
                          <a:ea typeface="Open Sans" panose="020B0606030504020204" pitchFamily="34" charset="0"/>
                          <a:cs typeface="Open Sans" panose="020B0606030504020204" pitchFamily="34" charset="0"/>
                        </a:rPr>
                        <a:t>Grants</a:t>
                      </a:r>
                      <a:endParaRPr lang="en-GB" sz="1000" b="1" i="0" u="none" strike="noStrike">
                        <a:solidFill>
                          <a:schemeClr val="bg1"/>
                        </a:solidFill>
                        <a:effectLst/>
                        <a:latin typeface="+mj-lt"/>
                        <a:ea typeface="Open Sans" panose="020B0606030504020204" pitchFamily="34" charset="0"/>
                        <a:cs typeface="Open Sans" panose="020B0606030504020204" pitchFamily="34" charset="0"/>
                      </a:endParaRP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Government Budget</a:t>
                      </a: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SOE </a:t>
                      </a:r>
                      <a:b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b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Revenue</a:t>
                      </a:r>
                    </a:p>
                  </a:txBody>
                  <a:tcPr marL="6350" marR="6350" marT="6350" marB="0" anchor="ctr">
                    <a:solidFill>
                      <a:schemeClr val="bg2">
                        <a:lumMod val="75000"/>
                      </a:schemeClr>
                    </a:solidFill>
                  </a:tcPr>
                </a:tc>
                <a:extLst>
                  <a:ext uri="{0D108BD9-81ED-4DB2-BD59-A6C34878D82A}">
                    <a16:rowId xmlns:a16="http://schemas.microsoft.com/office/drawing/2014/main" val="1044876632"/>
                  </a:ext>
                </a:extLst>
              </a:tr>
              <a:tr h="129726">
                <a:tc>
                  <a:txBody>
                    <a:bodyPr/>
                    <a:lstStyle/>
                    <a:p>
                      <a:pPr lvl="3" algn="r" fontAlgn="b"/>
                      <a:r>
                        <a:rPr lang="en-GB" sz="1100" b="1" i="0" u="none" strike="noStrike">
                          <a:solidFill>
                            <a:schemeClr val="bg1"/>
                          </a:solidFill>
                          <a:effectLst/>
                          <a:latin typeface="Calibri" panose="020F0502020204030204" pitchFamily="34" charset="0"/>
                        </a:rPr>
                        <a:t>CAGR</a:t>
                      </a:r>
                    </a:p>
                  </a:txBody>
                  <a:tcPr marL="6350" marR="6350" marT="6350" marB="0" anchor="ctr">
                    <a:solidFill>
                      <a:schemeClr val="bg2">
                        <a:lumMod val="75000"/>
                      </a:schemeClr>
                    </a:solidFill>
                  </a:tcPr>
                </a:tc>
                <a:tc>
                  <a:txBody>
                    <a:bodyPr/>
                    <a:lstStyle/>
                    <a:p>
                      <a:pPr algn="ctr" fontAlgn="b"/>
                      <a:r>
                        <a:rPr lang="en-GB" sz="1100" u="none" strike="noStrike">
                          <a:effectLst/>
                        </a:rPr>
                        <a:t>3.20%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3.40%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6.25%</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32611431"/>
                  </a:ext>
                </a:extLst>
              </a:tr>
              <a:tr h="82118">
                <a:tc gridSpan="3">
                  <a:txBody>
                    <a:bodyPr/>
                    <a:lstStyle/>
                    <a:p>
                      <a:pPr algn="r" fontAlgn="b"/>
                      <a:r>
                        <a:rPr lang="en-GB" sz="1100" b="1" i="0" u="none" strike="noStrike">
                          <a:solidFill>
                            <a:schemeClr val="bg1"/>
                          </a:solidFill>
                          <a:effectLst/>
                          <a:latin typeface="Calibri" panose="020F0502020204030204" pitchFamily="34" charset="0"/>
                        </a:rPr>
                        <a:t>Price elasticity</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i="0" u="none" strike="noStrike">
                          <a:solidFill>
                            <a:srgbClr val="C00000"/>
                          </a:solidFill>
                          <a:effectLst/>
                          <a:latin typeface="Calibri" panose="020F0502020204030204" pitchFamily="34" charset="0"/>
                        </a:rPr>
                        <a:t>0.60</a:t>
                      </a:r>
                    </a:p>
                  </a:txBody>
                  <a:tcPr marL="6350" marR="6350" marT="6350" marB="0" anchor="ctr">
                    <a:solidFill>
                      <a:schemeClr val="accent2">
                        <a:lumMod val="20000"/>
                        <a:lumOff val="80000"/>
                      </a:schemeClr>
                    </a:solidFill>
                  </a:tcPr>
                </a:tc>
                <a:extLst>
                  <a:ext uri="{0D108BD9-81ED-4DB2-BD59-A6C34878D82A}">
                    <a16:rowId xmlns:a16="http://schemas.microsoft.com/office/drawing/2014/main" val="2213064450"/>
                  </a:ext>
                </a:extLst>
              </a:tr>
              <a:tr h="0">
                <a:tc gridSpan="3">
                  <a:txBody>
                    <a:bodyPr/>
                    <a:lstStyle/>
                    <a:p>
                      <a:pPr algn="r" fontAlgn="b"/>
                      <a:r>
                        <a:rPr lang="en-GB" sz="1100" b="1" i="0" u="none" strike="noStrike">
                          <a:solidFill>
                            <a:schemeClr val="bg1"/>
                          </a:solidFill>
                          <a:effectLst/>
                          <a:latin typeface="Calibri" panose="020F0502020204030204" pitchFamily="34" charset="0"/>
                        </a:rPr>
                        <a:t>Real energy price</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i="0" u="none" strike="noStrike">
                          <a:solidFill>
                            <a:srgbClr val="C00000"/>
                          </a:solidFill>
                          <a:effectLst/>
                          <a:latin typeface="Calibri" panose="020F0502020204030204" pitchFamily="34" charset="0"/>
                        </a:rPr>
                        <a:t>0.03</a:t>
                      </a:r>
                    </a:p>
                  </a:txBody>
                  <a:tcPr marL="6350" marR="6350" marT="6350" marB="0" anchor="ctr">
                    <a:solidFill>
                      <a:schemeClr val="accent2">
                        <a:lumMod val="20000"/>
                        <a:lumOff val="80000"/>
                      </a:schemeClr>
                    </a:solidFill>
                  </a:tcPr>
                </a:tc>
                <a:extLst>
                  <a:ext uri="{0D108BD9-81ED-4DB2-BD59-A6C34878D82A}">
                    <a16:rowId xmlns:a16="http://schemas.microsoft.com/office/drawing/2014/main" val="4214811900"/>
                  </a:ext>
                </a:extLst>
              </a:tr>
              <a:tr h="0">
                <a:tc gridSpan="3">
                  <a:txBody>
                    <a:bodyPr/>
                    <a:lstStyle/>
                    <a:p>
                      <a:pPr algn="r" fontAlgn="b"/>
                      <a:r>
                        <a:rPr lang="en-GB" sz="1100" b="1" i="0" u="none" strike="noStrike">
                          <a:solidFill>
                            <a:schemeClr val="bg1"/>
                          </a:solidFill>
                          <a:effectLst/>
                          <a:latin typeface="Calibri" panose="020F0502020204030204" pitchFamily="34" charset="0"/>
                        </a:rPr>
                        <a:t>SOE  Cash Injection</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$0.00</a:t>
                      </a:r>
                    </a:p>
                  </a:txBody>
                  <a:tcPr marL="6350" marR="6350" marT="6350" marB="0" anchor="ctr"/>
                </a:tc>
                <a:extLst>
                  <a:ext uri="{0D108BD9-81ED-4DB2-BD59-A6C34878D82A}">
                    <a16:rowId xmlns:a16="http://schemas.microsoft.com/office/drawing/2014/main" val="4257568047"/>
                  </a:ext>
                </a:extLst>
              </a:tr>
            </a:tbl>
          </a:graphicData>
        </a:graphic>
      </p:graphicFrame>
      <p:graphicFrame>
        <p:nvGraphicFramePr>
          <p:cNvPr id="27" name="Table 26">
            <a:extLst>
              <a:ext uri="{FF2B5EF4-FFF2-40B4-BE49-F238E27FC236}">
                <a16:creationId xmlns:a16="http://schemas.microsoft.com/office/drawing/2014/main" id="{EF4AF468-160E-992D-C3ED-B90FA0523B58}"/>
              </a:ext>
            </a:extLst>
          </p:cNvPr>
          <p:cNvGraphicFramePr>
            <a:graphicFrameLocks noGrp="1"/>
          </p:cNvGraphicFramePr>
          <p:nvPr>
            <p:custDataLst>
              <p:tags r:id="rId2"/>
            </p:custDataLst>
          </p:nvPr>
        </p:nvGraphicFramePr>
        <p:xfrm>
          <a:off x="1046427" y="1305517"/>
          <a:ext cx="4443412" cy="1007110"/>
        </p:xfrm>
        <a:graphic>
          <a:graphicData uri="http://schemas.openxmlformats.org/drawingml/2006/table">
            <a:tbl>
              <a:tblPr>
                <a:tableStyleId>{B8DA472E-C0B5-4FAA-A71B-45BBE6C39A2A}</a:tableStyleId>
              </a:tblPr>
              <a:tblGrid>
                <a:gridCol w="1110853">
                  <a:extLst>
                    <a:ext uri="{9D8B030D-6E8A-4147-A177-3AD203B41FA5}">
                      <a16:colId xmlns:a16="http://schemas.microsoft.com/office/drawing/2014/main" val="1164955989"/>
                    </a:ext>
                  </a:extLst>
                </a:gridCol>
                <a:gridCol w="1110853">
                  <a:extLst>
                    <a:ext uri="{9D8B030D-6E8A-4147-A177-3AD203B41FA5}">
                      <a16:colId xmlns:a16="http://schemas.microsoft.com/office/drawing/2014/main" val="2981964508"/>
                    </a:ext>
                  </a:extLst>
                </a:gridCol>
                <a:gridCol w="1110853">
                  <a:extLst>
                    <a:ext uri="{9D8B030D-6E8A-4147-A177-3AD203B41FA5}">
                      <a16:colId xmlns:a16="http://schemas.microsoft.com/office/drawing/2014/main" val="649028733"/>
                    </a:ext>
                  </a:extLst>
                </a:gridCol>
                <a:gridCol w="1110853">
                  <a:extLst>
                    <a:ext uri="{9D8B030D-6E8A-4147-A177-3AD203B41FA5}">
                      <a16:colId xmlns:a16="http://schemas.microsoft.com/office/drawing/2014/main" val="2680373367"/>
                    </a:ext>
                  </a:extLst>
                </a:gridCol>
              </a:tblGrid>
              <a:tr h="266923">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GB" sz="1000" b="1" u="none" strike="noStrike">
                          <a:solidFill>
                            <a:schemeClr val="bg1"/>
                          </a:solidFill>
                          <a:effectLst/>
                          <a:latin typeface="+mj-lt"/>
                          <a:ea typeface="Open Sans" panose="020B0606030504020204" pitchFamily="34" charset="0"/>
                          <a:cs typeface="Open Sans" panose="020B0606030504020204" pitchFamily="34" charset="0"/>
                        </a:rPr>
                        <a:t>International</a:t>
                      </a:r>
                      <a:br>
                        <a:rPr lang="en-GB" sz="1000" b="1" u="none" strike="noStrike">
                          <a:solidFill>
                            <a:schemeClr val="bg1"/>
                          </a:solidFill>
                          <a:effectLst/>
                          <a:latin typeface="+mj-lt"/>
                          <a:ea typeface="Open Sans" panose="020B0606030504020204" pitchFamily="34" charset="0"/>
                          <a:cs typeface="Open Sans" panose="020B0606030504020204" pitchFamily="34" charset="0"/>
                        </a:rPr>
                      </a:br>
                      <a:r>
                        <a:rPr lang="en-GB" sz="1000" b="1" u="none" strike="noStrike">
                          <a:solidFill>
                            <a:schemeClr val="bg1"/>
                          </a:solidFill>
                          <a:effectLst/>
                          <a:latin typeface="+mj-lt"/>
                          <a:ea typeface="Open Sans" panose="020B0606030504020204" pitchFamily="34" charset="0"/>
                          <a:cs typeface="Open Sans" panose="020B0606030504020204" pitchFamily="34" charset="0"/>
                        </a:rPr>
                        <a:t>Grants</a:t>
                      </a:r>
                      <a:endParaRPr lang="en-GB" sz="1000" b="1" i="0" u="none" strike="noStrike">
                        <a:solidFill>
                          <a:schemeClr val="bg1"/>
                        </a:solidFill>
                        <a:effectLst/>
                        <a:latin typeface="+mj-lt"/>
                        <a:ea typeface="Open Sans" panose="020B0606030504020204" pitchFamily="34" charset="0"/>
                        <a:cs typeface="Open Sans" panose="020B0606030504020204" pitchFamily="34" charset="0"/>
                      </a:endParaRP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Government Budget</a:t>
                      </a: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SOE</a:t>
                      </a:r>
                      <a:b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b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Revenue</a:t>
                      </a:r>
                    </a:p>
                  </a:txBody>
                  <a:tcPr marL="6350" marR="6350" marT="6350" marB="0" anchor="ctr">
                    <a:solidFill>
                      <a:schemeClr val="bg2">
                        <a:lumMod val="75000"/>
                      </a:schemeClr>
                    </a:solidFill>
                  </a:tcPr>
                </a:tc>
                <a:extLst>
                  <a:ext uri="{0D108BD9-81ED-4DB2-BD59-A6C34878D82A}">
                    <a16:rowId xmlns:a16="http://schemas.microsoft.com/office/drawing/2014/main" val="1044876632"/>
                  </a:ext>
                </a:extLst>
              </a:tr>
              <a:tr h="129726">
                <a:tc>
                  <a:txBody>
                    <a:bodyPr/>
                    <a:lstStyle/>
                    <a:p>
                      <a:pPr lvl="3" algn="r" fontAlgn="b"/>
                      <a:r>
                        <a:rPr lang="en-GB" sz="1100" b="1" i="0" u="none" strike="noStrike">
                          <a:solidFill>
                            <a:schemeClr val="bg1"/>
                          </a:solidFill>
                          <a:effectLst/>
                          <a:latin typeface="Calibri" panose="020F0502020204030204" pitchFamily="34" charset="0"/>
                        </a:rPr>
                        <a:t>CAGR</a:t>
                      </a:r>
                    </a:p>
                  </a:txBody>
                  <a:tcPr marL="6350" marR="6350" marT="6350" marB="0" anchor="ctr">
                    <a:solidFill>
                      <a:schemeClr val="bg2">
                        <a:lumMod val="75000"/>
                      </a:schemeClr>
                    </a:solidFill>
                  </a:tcPr>
                </a:tc>
                <a:tc>
                  <a:txBody>
                    <a:bodyPr/>
                    <a:lstStyle/>
                    <a:p>
                      <a:pPr algn="ctr" fontAlgn="b"/>
                      <a:r>
                        <a:rPr lang="en-GB" sz="1100" u="none" strike="noStrike">
                          <a:effectLst/>
                        </a:rPr>
                        <a:t>3.20%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3.40%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3.80%</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32611431"/>
                  </a:ext>
                </a:extLst>
              </a:tr>
              <a:tr h="82118">
                <a:tc gridSpan="3">
                  <a:txBody>
                    <a:bodyPr/>
                    <a:lstStyle/>
                    <a:p>
                      <a:pPr algn="r" fontAlgn="b"/>
                      <a:r>
                        <a:rPr lang="en-GB" sz="1100" b="1" i="0" u="none" strike="noStrike">
                          <a:solidFill>
                            <a:schemeClr val="bg1"/>
                          </a:solidFill>
                          <a:effectLst/>
                          <a:latin typeface="Calibri" panose="020F0502020204030204" pitchFamily="34" charset="0"/>
                        </a:rPr>
                        <a:t>Price elasticity</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0.53</a:t>
                      </a:r>
                    </a:p>
                  </a:txBody>
                  <a:tcPr marL="6350" marR="6350" marT="6350" marB="0" anchor="ctr"/>
                </a:tc>
                <a:extLst>
                  <a:ext uri="{0D108BD9-81ED-4DB2-BD59-A6C34878D82A}">
                    <a16:rowId xmlns:a16="http://schemas.microsoft.com/office/drawing/2014/main" val="2213064450"/>
                  </a:ext>
                </a:extLst>
              </a:tr>
              <a:tr h="0">
                <a:tc gridSpan="3">
                  <a:txBody>
                    <a:bodyPr/>
                    <a:lstStyle/>
                    <a:p>
                      <a:pPr algn="r" fontAlgn="b"/>
                      <a:r>
                        <a:rPr lang="en-GB" sz="1100" b="1" i="0" u="none" strike="noStrike">
                          <a:solidFill>
                            <a:schemeClr val="bg1"/>
                          </a:solidFill>
                          <a:effectLst/>
                          <a:latin typeface="Calibri" panose="020F0502020204030204" pitchFamily="34" charset="0"/>
                        </a:rPr>
                        <a:t>Real energy price</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0.01</a:t>
                      </a:r>
                    </a:p>
                  </a:txBody>
                  <a:tcPr marL="6350" marR="6350" marT="6350" marB="0" anchor="ctr"/>
                </a:tc>
                <a:extLst>
                  <a:ext uri="{0D108BD9-81ED-4DB2-BD59-A6C34878D82A}">
                    <a16:rowId xmlns:a16="http://schemas.microsoft.com/office/drawing/2014/main" val="4214811900"/>
                  </a:ext>
                </a:extLst>
              </a:tr>
              <a:tr h="0">
                <a:tc gridSpan="3">
                  <a:txBody>
                    <a:bodyPr/>
                    <a:lstStyle/>
                    <a:p>
                      <a:pPr algn="r" fontAlgn="b"/>
                      <a:r>
                        <a:rPr lang="en-GB" sz="1100" b="1" i="0" u="none" strike="noStrike">
                          <a:solidFill>
                            <a:schemeClr val="bg1"/>
                          </a:solidFill>
                          <a:effectLst/>
                          <a:latin typeface="Calibri" panose="020F0502020204030204" pitchFamily="34" charset="0"/>
                        </a:rPr>
                        <a:t>SOE  Cash Injection</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$0.00</a:t>
                      </a:r>
                    </a:p>
                  </a:txBody>
                  <a:tcPr marL="6350" marR="6350" marT="6350" marB="0" anchor="ctr"/>
                </a:tc>
                <a:extLst>
                  <a:ext uri="{0D108BD9-81ED-4DB2-BD59-A6C34878D82A}">
                    <a16:rowId xmlns:a16="http://schemas.microsoft.com/office/drawing/2014/main" val="4257568047"/>
                  </a:ext>
                </a:extLst>
              </a:tr>
            </a:tbl>
          </a:graphicData>
        </a:graphic>
      </p:graphicFrame>
      <p:cxnSp>
        <p:nvCxnSpPr>
          <p:cNvPr id="13" name="Straight Arrow Connector 12">
            <a:extLst>
              <a:ext uri="{FF2B5EF4-FFF2-40B4-BE49-F238E27FC236}">
                <a16:creationId xmlns:a16="http://schemas.microsoft.com/office/drawing/2014/main" id="{DCD83480-51C4-DC22-0E9C-6D74898D8FE2}"/>
              </a:ext>
            </a:extLst>
          </p:cNvPr>
          <p:cNvCxnSpPr>
            <a:cxnSpLocks/>
          </p:cNvCxnSpPr>
          <p:nvPr/>
        </p:nvCxnSpPr>
        <p:spPr>
          <a:xfrm>
            <a:off x="10479993" y="4321969"/>
            <a:ext cx="0" cy="746910"/>
          </a:xfrm>
          <a:prstGeom prst="straightConnector1">
            <a:avLst/>
          </a:prstGeom>
          <a:ln w="38100">
            <a:solidFill>
              <a:srgbClr val="2E471D"/>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 name="ttsmaker-file-2025-2-5-8-43-57">
            <a:hlinkClick r:id="" action="ppaction://media"/>
            <a:extLst>
              <a:ext uri="{FF2B5EF4-FFF2-40B4-BE49-F238E27FC236}">
                <a16:creationId xmlns:a16="http://schemas.microsoft.com/office/drawing/2014/main" id="{27198B13-B32A-C2E3-13F1-9CD2562FD84F}"/>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chemeClr val="accent5">
                <a:tint val="45000"/>
                <a:satMod val="400000"/>
              </a:schemeClr>
            </a:duotone>
          </a:blip>
          <a:stretch>
            <a:fillRect/>
          </a:stretch>
        </p:blipFill>
        <p:spPr>
          <a:xfrm>
            <a:off x="10985500" y="5680075"/>
            <a:ext cx="812800" cy="812800"/>
          </a:xfrm>
          <a:prstGeom prst="rect">
            <a:avLst/>
          </a:prstGeom>
        </p:spPr>
      </p:pic>
    </p:spTree>
    <p:extLst>
      <p:ext uri="{BB962C8B-B14F-4D97-AF65-F5344CB8AC3E}">
        <p14:creationId xmlns:p14="http://schemas.microsoft.com/office/powerpoint/2010/main" val="2807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3F890-5F97-9924-D4E4-C7E42640E5B9}"/>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F51F3702-94A0-D93D-F12B-2E4AD8D9C1FC}"/>
              </a:ext>
            </a:extLst>
          </p:cNvPr>
          <p:cNvPicPr>
            <a:picLocks noChangeAspect="1"/>
          </p:cNvPicPr>
          <p:nvPr/>
        </p:nvPicPr>
        <p:blipFill>
          <a:blip r:embed="rId7"/>
          <a:stretch>
            <a:fillRect/>
          </a:stretch>
        </p:blipFill>
        <p:spPr>
          <a:xfrm>
            <a:off x="6336937" y="2312627"/>
            <a:ext cx="4450466" cy="3763613"/>
          </a:xfrm>
          <a:prstGeom prst="rect">
            <a:avLst/>
          </a:prstGeom>
        </p:spPr>
      </p:pic>
      <p:sp>
        <p:nvSpPr>
          <p:cNvPr id="5" name="Slide Number Placeholder 1">
            <a:extLst>
              <a:ext uri="{FF2B5EF4-FFF2-40B4-BE49-F238E27FC236}">
                <a16:creationId xmlns:a16="http://schemas.microsoft.com/office/drawing/2014/main" id="{5CFE75A0-3D69-665F-7CEE-864A05115BD6}"/>
              </a:ext>
            </a:extLst>
          </p:cNvPr>
          <p:cNvSpPr>
            <a:spLocks noGrp="1"/>
          </p:cNvSpPr>
          <p:nvPr>
            <p:ph type="sldNum" idx="11"/>
          </p:nvPr>
        </p:nvSpPr>
        <p:spPr/>
        <p:txBody>
          <a:bodyPr/>
          <a:lstStyle/>
          <a:p>
            <a:fld id="{00000000-1234-1234-1234-123412341234}" type="slidenum">
              <a:rPr lang="sv-SE"/>
              <a:pPr/>
              <a:t>16</a:t>
            </a:fld>
            <a:endParaRPr lang="sv-SE"/>
          </a:p>
        </p:txBody>
      </p:sp>
      <p:sp>
        <p:nvSpPr>
          <p:cNvPr id="4" name="Title 3">
            <a:extLst>
              <a:ext uri="{FF2B5EF4-FFF2-40B4-BE49-F238E27FC236}">
                <a16:creationId xmlns:a16="http://schemas.microsoft.com/office/drawing/2014/main" id="{29012627-B473-BC2D-420B-19478D7055CF}"/>
              </a:ext>
            </a:extLst>
          </p:cNvPr>
          <p:cNvSpPr>
            <a:spLocks noGrp="1"/>
          </p:cNvSpPr>
          <p:nvPr>
            <p:ph type="title"/>
          </p:nvPr>
        </p:nvSpPr>
        <p:spPr/>
        <p:txBody>
          <a:bodyPr anchor="ctr"/>
          <a:lstStyle/>
          <a:p>
            <a:r>
              <a:rPr lang="en-US" dirty="0">
                <a:solidFill>
                  <a:srgbClr val="C00000"/>
                </a:solidFill>
                <a:latin typeface="Open Sans"/>
                <a:ea typeface="Open Sans"/>
                <a:cs typeface="Open Sans"/>
              </a:rPr>
              <a:t>Boosting SOE Investments</a:t>
            </a:r>
          </a:p>
        </p:txBody>
      </p:sp>
      <p:sp>
        <p:nvSpPr>
          <p:cNvPr id="26" name="Arrow: Right 25">
            <a:extLst>
              <a:ext uri="{FF2B5EF4-FFF2-40B4-BE49-F238E27FC236}">
                <a16:creationId xmlns:a16="http://schemas.microsoft.com/office/drawing/2014/main" id="{7FCA0CCB-632E-6EAF-B6D5-5B0A458B158E}"/>
              </a:ext>
            </a:extLst>
          </p:cNvPr>
          <p:cNvSpPr/>
          <p:nvPr/>
        </p:nvSpPr>
        <p:spPr>
          <a:xfrm>
            <a:off x="5568817" y="3829496"/>
            <a:ext cx="614628" cy="8509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7" name="Table 16">
            <a:extLst>
              <a:ext uri="{FF2B5EF4-FFF2-40B4-BE49-F238E27FC236}">
                <a16:creationId xmlns:a16="http://schemas.microsoft.com/office/drawing/2014/main" id="{684778CC-275E-FA03-F125-78399655DB19}"/>
              </a:ext>
            </a:extLst>
          </p:cNvPr>
          <p:cNvGraphicFramePr>
            <a:graphicFrameLocks noGrp="1"/>
          </p:cNvGraphicFramePr>
          <p:nvPr>
            <p:custDataLst>
              <p:tags r:id="rId1"/>
            </p:custDataLst>
            <p:extLst>
              <p:ext uri="{D42A27DB-BD31-4B8C-83A1-F6EECF244321}">
                <p14:modId xmlns:p14="http://schemas.microsoft.com/office/powerpoint/2010/main" val="494249329"/>
              </p:ext>
            </p:extLst>
          </p:nvPr>
        </p:nvGraphicFramePr>
        <p:xfrm>
          <a:off x="6340464" y="1305517"/>
          <a:ext cx="4443412" cy="1007110"/>
        </p:xfrm>
        <a:graphic>
          <a:graphicData uri="http://schemas.openxmlformats.org/drawingml/2006/table">
            <a:tbl>
              <a:tblPr>
                <a:tableStyleId>{B8DA472E-C0B5-4FAA-A71B-45BBE6C39A2A}</a:tableStyleId>
              </a:tblPr>
              <a:tblGrid>
                <a:gridCol w="1110853">
                  <a:extLst>
                    <a:ext uri="{9D8B030D-6E8A-4147-A177-3AD203B41FA5}">
                      <a16:colId xmlns:a16="http://schemas.microsoft.com/office/drawing/2014/main" val="1164955989"/>
                    </a:ext>
                  </a:extLst>
                </a:gridCol>
                <a:gridCol w="1110853">
                  <a:extLst>
                    <a:ext uri="{9D8B030D-6E8A-4147-A177-3AD203B41FA5}">
                      <a16:colId xmlns:a16="http://schemas.microsoft.com/office/drawing/2014/main" val="2981964508"/>
                    </a:ext>
                  </a:extLst>
                </a:gridCol>
                <a:gridCol w="1110853">
                  <a:extLst>
                    <a:ext uri="{9D8B030D-6E8A-4147-A177-3AD203B41FA5}">
                      <a16:colId xmlns:a16="http://schemas.microsoft.com/office/drawing/2014/main" val="649028733"/>
                    </a:ext>
                  </a:extLst>
                </a:gridCol>
                <a:gridCol w="1110853">
                  <a:extLst>
                    <a:ext uri="{9D8B030D-6E8A-4147-A177-3AD203B41FA5}">
                      <a16:colId xmlns:a16="http://schemas.microsoft.com/office/drawing/2014/main" val="2680373367"/>
                    </a:ext>
                  </a:extLst>
                </a:gridCol>
              </a:tblGrid>
              <a:tr h="184150">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GB" sz="1000" b="1" u="none" strike="noStrike">
                          <a:solidFill>
                            <a:schemeClr val="bg1"/>
                          </a:solidFill>
                          <a:effectLst/>
                          <a:latin typeface="+mj-lt"/>
                          <a:ea typeface="Open Sans" panose="020B0606030504020204" pitchFamily="34" charset="0"/>
                          <a:cs typeface="Open Sans" panose="020B0606030504020204" pitchFamily="34" charset="0"/>
                        </a:rPr>
                        <a:t>International</a:t>
                      </a:r>
                      <a:br>
                        <a:rPr lang="en-GB" sz="1000" b="1" u="none" strike="noStrike">
                          <a:solidFill>
                            <a:schemeClr val="bg1"/>
                          </a:solidFill>
                          <a:effectLst/>
                          <a:latin typeface="+mj-lt"/>
                          <a:ea typeface="Open Sans" panose="020B0606030504020204" pitchFamily="34" charset="0"/>
                          <a:cs typeface="Open Sans" panose="020B0606030504020204" pitchFamily="34" charset="0"/>
                        </a:rPr>
                      </a:br>
                      <a:r>
                        <a:rPr lang="en-GB" sz="1000" b="1" u="none" strike="noStrike">
                          <a:solidFill>
                            <a:schemeClr val="bg1"/>
                          </a:solidFill>
                          <a:effectLst/>
                          <a:latin typeface="+mj-lt"/>
                          <a:ea typeface="Open Sans" panose="020B0606030504020204" pitchFamily="34" charset="0"/>
                          <a:cs typeface="Open Sans" panose="020B0606030504020204" pitchFamily="34" charset="0"/>
                        </a:rPr>
                        <a:t>Grants</a:t>
                      </a:r>
                      <a:endParaRPr lang="en-GB" sz="1000" b="1" i="0" u="none" strike="noStrike">
                        <a:solidFill>
                          <a:schemeClr val="bg1"/>
                        </a:solidFill>
                        <a:effectLst/>
                        <a:latin typeface="+mj-lt"/>
                        <a:ea typeface="Open Sans" panose="020B0606030504020204" pitchFamily="34" charset="0"/>
                        <a:cs typeface="Open Sans" panose="020B0606030504020204" pitchFamily="34" charset="0"/>
                      </a:endParaRP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Government Budget</a:t>
                      </a: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SOE </a:t>
                      </a:r>
                      <a:b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b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Revenue</a:t>
                      </a:r>
                    </a:p>
                  </a:txBody>
                  <a:tcPr marL="6350" marR="6350" marT="6350" marB="0" anchor="ctr">
                    <a:solidFill>
                      <a:schemeClr val="bg2">
                        <a:lumMod val="75000"/>
                      </a:schemeClr>
                    </a:solidFill>
                  </a:tcPr>
                </a:tc>
                <a:extLst>
                  <a:ext uri="{0D108BD9-81ED-4DB2-BD59-A6C34878D82A}">
                    <a16:rowId xmlns:a16="http://schemas.microsoft.com/office/drawing/2014/main" val="1044876632"/>
                  </a:ext>
                </a:extLst>
              </a:tr>
              <a:tr h="129726">
                <a:tc>
                  <a:txBody>
                    <a:bodyPr/>
                    <a:lstStyle/>
                    <a:p>
                      <a:pPr lvl="3" algn="r" fontAlgn="b"/>
                      <a:r>
                        <a:rPr lang="en-GB" sz="1100" b="1" i="0" u="none" strike="noStrike">
                          <a:solidFill>
                            <a:schemeClr val="bg1"/>
                          </a:solidFill>
                          <a:effectLst/>
                          <a:latin typeface="Calibri" panose="020F0502020204030204" pitchFamily="34" charset="0"/>
                        </a:rPr>
                        <a:t>CAGR</a:t>
                      </a:r>
                    </a:p>
                  </a:txBody>
                  <a:tcPr marL="6350" marR="6350" marT="6350" marB="0" anchor="ctr">
                    <a:solidFill>
                      <a:schemeClr val="bg2">
                        <a:lumMod val="75000"/>
                      </a:schemeClr>
                    </a:solidFill>
                  </a:tcPr>
                </a:tc>
                <a:tc>
                  <a:txBody>
                    <a:bodyPr/>
                    <a:lstStyle/>
                    <a:p>
                      <a:pPr algn="ctr" fontAlgn="b"/>
                      <a:r>
                        <a:rPr lang="en-GB" sz="1100" u="none" strike="noStrike">
                          <a:effectLst/>
                        </a:rPr>
                        <a:t>3.20%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3.40%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3.80%</a:t>
                      </a:r>
                      <a:endParaRPr lang="en-GB" sz="1100" b="0" i="0" u="none" strike="noStrike">
                        <a:solidFill>
                          <a:srgbClr val="000000"/>
                        </a:solidFill>
                        <a:effectLst/>
                        <a:latin typeface="Calibri" panose="020F0502020204030204" pitchFamily="34" charset="0"/>
                      </a:endParaRPr>
                    </a:p>
                  </a:txBody>
                  <a:tcPr marL="6350" marR="6350" marT="6350" marB="0" anchor="ctr">
                    <a:solidFill>
                      <a:srgbClr val="E9EFF7"/>
                    </a:solidFill>
                  </a:tcPr>
                </a:tc>
                <a:extLst>
                  <a:ext uri="{0D108BD9-81ED-4DB2-BD59-A6C34878D82A}">
                    <a16:rowId xmlns:a16="http://schemas.microsoft.com/office/drawing/2014/main" val="1632611431"/>
                  </a:ext>
                </a:extLst>
              </a:tr>
              <a:tr h="82118">
                <a:tc gridSpan="3">
                  <a:txBody>
                    <a:bodyPr/>
                    <a:lstStyle/>
                    <a:p>
                      <a:pPr algn="r" fontAlgn="b"/>
                      <a:r>
                        <a:rPr lang="en-GB" sz="1100" b="1" i="0" u="none" strike="noStrike">
                          <a:solidFill>
                            <a:schemeClr val="bg1"/>
                          </a:solidFill>
                          <a:effectLst/>
                          <a:latin typeface="Calibri" panose="020F0502020204030204" pitchFamily="34" charset="0"/>
                        </a:rPr>
                        <a:t>Price elasticity</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0.53</a:t>
                      </a:r>
                    </a:p>
                  </a:txBody>
                  <a:tcPr marL="6350" marR="6350" marT="6350" marB="0" anchor="ctr">
                    <a:solidFill>
                      <a:srgbClr val="E9EFF7"/>
                    </a:solidFill>
                  </a:tcPr>
                </a:tc>
                <a:extLst>
                  <a:ext uri="{0D108BD9-81ED-4DB2-BD59-A6C34878D82A}">
                    <a16:rowId xmlns:a16="http://schemas.microsoft.com/office/drawing/2014/main" val="2213064450"/>
                  </a:ext>
                </a:extLst>
              </a:tr>
              <a:tr h="0">
                <a:tc gridSpan="3">
                  <a:txBody>
                    <a:bodyPr/>
                    <a:lstStyle/>
                    <a:p>
                      <a:pPr algn="r" fontAlgn="b"/>
                      <a:r>
                        <a:rPr lang="en-GB" sz="1100" b="1" i="0" u="none" strike="noStrike">
                          <a:solidFill>
                            <a:schemeClr val="bg1"/>
                          </a:solidFill>
                          <a:effectLst/>
                          <a:latin typeface="Calibri" panose="020F0502020204030204" pitchFamily="34" charset="0"/>
                        </a:rPr>
                        <a:t>Real energy price</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0.01</a:t>
                      </a:r>
                    </a:p>
                  </a:txBody>
                  <a:tcPr marL="6350" marR="6350" marT="6350" marB="0" anchor="ctr">
                    <a:solidFill>
                      <a:srgbClr val="E9EFF7"/>
                    </a:solidFill>
                  </a:tcPr>
                </a:tc>
                <a:extLst>
                  <a:ext uri="{0D108BD9-81ED-4DB2-BD59-A6C34878D82A}">
                    <a16:rowId xmlns:a16="http://schemas.microsoft.com/office/drawing/2014/main" val="4214811900"/>
                  </a:ext>
                </a:extLst>
              </a:tr>
              <a:tr h="0">
                <a:tc gridSpan="3">
                  <a:txBody>
                    <a:bodyPr/>
                    <a:lstStyle/>
                    <a:p>
                      <a:pPr algn="r" fontAlgn="b"/>
                      <a:r>
                        <a:rPr lang="en-GB" sz="1100" b="1" i="0" u="none" strike="noStrike">
                          <a:solidFill>
                            <a:schemeClr val="bg1"/>
                          </a:solidFill>
                          <a:effectLst/>
                          <a:latin typeface="Calibri" panose="020F0502020204030204" pitchFamily="34" charset="0"/>
                        </a:rPr>
                        <a:t>SOE  Cash Injection (2030)</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i="0" u="none" strike="noStrike">
                          <a:solidFill>
                            <a:srgbClr val="C00000"/>
                          </a:solidFill>
                          <a:effectLst/>
                          <a:latin typeface="Calibri" panose="020F0502020204030204" pitchFamily="34" charset="0"/>
                        </a:rPr>
                        <a:t>$15.00</a:t>
                      </a:r>
                    </a:p>
                  </a:txBody>
                  <a:tcPr marL="6350" marR="6350" marT="6350" marB="0" anchor="ctr">
                    <a:solidFill>
                      <a:schemeClr val="accent2">
                        <a:lumMod val="20000"/>
                        <a:lumOff val="80000"/>
                      </a:schemeClr>
                    </a:solidFill>
                  </a:tcPr>
                </a:tc>
                <a:extLst>
                  <a:ext uri="{0D108BD9-81ED-4DB2-BD59-A6C34878D82A}">
                    <a16:rowId xmlns:a16="http://schemas.microsoft.com/office/drawing/2014/main" val="4257568047"/>
                  </a:ext>
                </a:extLst>
              </a:tr>
            </a:tbl>
          </a:graphicData>
        </a:graphic>
      </p:graphicFrame>
      <p:graphicFrame>
        <p:nvGraphicFramePr>
          <p:cNvPr id="27" name="Table 26">
            <a:extLst>
              <a:ext uri="{FF2B5EF4-FFF2-40B4-BE49-F238E27FC236}">
                <a16:creationId xmlns:a16="http://schemas.microsoft.com/office/drawing/2014/main" id="{09F001CE-149E-F6A4-2296-182FCE44CC1D}"/>
              </a:ext>
            </a:extLst>
          </p:cNvPr>
          <p:cNvGraphicFramePr>
            <a:graphicFrameLocks noGrp="1"/>
          </p:cNvGraphicFramePr>
          <p:nvPr>
            <p:custDataLst>
              <p:tags r:id="rId2"/>
            </p:custDataLst>
            <p:extLst>
              <p:ext uri="{D42A27DB-BD31-4B8C-83A1-F6EECF244321}">
                <p14:modId xmlns:p14="http://schemas.microsoft.com/office/powerpoint/2010/main" val="2334373631"/>
              </p:ext>
            </p:extLst>
          </p:nvPr>
        </p:nvGraphicFramePr>
        <p:xfrm>
          <a:off x="1046427" y="1305517"/>
          <a:ext cx="4443412" cy="1007110"/>
        </p:xfrm>
        <a:graphic>
          <a:graphicData uri="http://schemas.openxmlformats.org/drawingml/2006/table">
            <a:tbl>
              <a:tblPr>
                <a:tableStyleId>{B8DA472E-C0B5-4FAA-A71B-45BBE6C39A2A}</a:tableStyleId>
              </a:tblPr>
              <a:tblGrid>
                <a:gridCol w="1110853">
                  <a:extLst>
                    <a:ext uri="{9D8B030D-6E8A-4147-A177-3AD203B41FA5}">
                      <a16:colId xmlns:a16="http://schemas.microsoft.com/office/drawing/2014/main" val="1164955989"/>
                    </a:ext>
                  </a:extLst>
                </a:gridCol>
                <a:gridCol w="1110853">
                  <a:extLst>
                    <a:ext uri="{9D8B030D-6E8A-4147-A177-3AD203B41FA5}">
                      <a16:colId xmlns:a16="http://schemas.microsoft.com/office/drawing/2014/main" val="2981964508"/>
                    </a:ext>
                  </a:extLst>
                </a:gridCol>
                <a:gridCol w="1110853">
                  <a:extLst>
                    <a:ext uri="{9D8B030D-6E8A-4147-A177-3AD203B41FA5}">
                      <a16:colId xmlns:a16="http://schemas.microsoft.com/office/drawing/2014/main" val="649028733"/>
                    </a:ext>
                  </a:extLst>
                </a:gridCol>
                <a:gridCol w="1110853">
                  <a:extLst>
                    <a:ext uri="{9D8B030D-6E8A-4147-A177-3AD203B41FA5}">
                      <a16:colId xmlns:a16="http://schemas.microsoft.com/office/drawing/2014/main" val="2680373367"/>
                    </a:ext>
                  </a:extLst>
                </a:gridCol>
              </a:tblGrid>
              <a:tr h="266923">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GB" sz="1000" b="1" u="none" strike="noStrike" dirty="0">
                          <a:solidFill>
                            <a:schemeClr val="bg1"/>
                          </a:solidFill>
                          <a:effectLst/>
                          <a:latin typeface="+mj-lt"/>
                          <a:ea typeface="Open Sans"/>
                          <a:cs typeface="Open Sans"/>
                        </a:rPr>
                        <a:t>International</a:t>
                      </a:r>
                      <a:br>
                        <a:rPr lang="en-GB" sz="1000" b="1" u="none" strike="noStrike" dirty="0">
                          <a:solidFill>
                            <a:srgbClr val="FFFFFF"/>
                          </a:solidFill>
                          <a:effectLst/>
                          <a:latin typeface="+mj-lt"/>
                          <a:ea typeface="Open Sans"/>
                          <a:cs typeface="Open Sans"/>
                        </a:rPr>
                      </a:br>
                      <a:r>
                        <a:rPr lang="en-GB" sz="1000" b="1" u="none" strike="noStrike" dirty="0">
                          <a:solidFill>
                            <a:schemeClr val="bg1"/>
                          </a:solidFill>
                          <a:effectLst/>
                          <a:latin typeface="+mj-lt"/>
                          <a:ea typeface="Open Sans"/>
                          <a:cs typeface="Open Sans"/>
                        </a:rPr>
                        <a:t>Grants</a:t>
                      </a:r>
                      <a:endParaRPr lang="en-GB" sz="1000" b="1" i="0" u="none" strike="noStrike" dirty="0">
                        <a:solidFill>
                          <a:schemeClr val="bg1"/>
                        </a:solidFill>
                        <a:effectLst/>
                        <a:latin typeface="+mj-lt"/>
                        <a:ea typeface="Open Sans"/>
                        <a:cs typeface="Open Sans"/>
                      </a:endParaRP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dirty="0">
                          <a:ln>
                            <a:noFill/>
                          </a:ln>
                          <a:solidFill>
                            <a:srgbClr val="FFFFFF"/>
                          </a:solidFill>
                          <a:effectLst/>
                          <a:uLnTx/>
                          <a:uFillTx/>
                          <a:latin typeface="+mj-lt"/>
                          <a:ea typeface="Open Sans"/>
                          <a:cs typeface="Open Sans"/>
                          <a:sym typeface="Arial"/>
                        </a:rPr>
                        <a:t>Government Budget</a:t>
                      </a: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dirty="0">
                          <a:ln>
                            <a:noFill/>
                          </a:ln>
                          <a:solidFill>
                            <a:srgbClr val="FFFFFF"/>
                          </a:solidFill>
                          <a:effectLst/>
                          <a:uLnTx/>
                          <a:uFillTx/>
                          <a:latin typeface="+mj-lt"/>
                          <a:ea typeface="Open Sans"/>
                          <a:cs typeface="Open Sans"/>
                          <a:sym typeface="Arial"/>
                        </a:rPr>
                        <a:t>SOE</a:t>
                      </a:r>
                      <a:br>
                        <a:rPr kumimoji="0" lang="en-GB" sz="1000" b="1" i="0" u="none" strike="noStrike" kern="0" cap="none" spc="0" normalizeH="0" baseline="0" noProof="0" dirty="0">
                          <a:ln>
                            <a:noFill/>
                          </a:ln>
                          <a:solidFill>
                            <a:srgbClr val="FFFFFF"/>
                          </a:solidFill>
                          <a:effectLst/>
                          <a:uLnTx/>
                          <a:uFillTx/>
                          <a:latin typeface="+mj-lt"/>
                          <a:ea typeface="Open Sans"/>
                          <a:cs typeface="Open Sans"/>
                          <a:sym typeface="Arial"/>
                        </a:rPr>
                      </a:br>
                      <a:r>
                        <a:rPr kumimoji="0" lang="en-GB" sz="1000" b="1" i="0" u="none" strike="noStrike" kern="0" cap="none" spc="0" normalizeH="0" baseline="0" noProof="0" dirty="0">
                          <a:ln>
                            <a:noFill/>
                          </a:ln>
                          <a:solidFill>
                            <a:srgbClr val="FFFFFF"/>
                          </a:solidFill>
                          <a:effectLst/>
                          <a:uLnTx/>
                          <a:uFillTx/>
                          <a:latin typeface="+mj-lt"/>
                          <a:ea typeface="Open Sans"/>
                          <a:cs typeface="Open Sans"/>
                          <a:sym typeface="Arial"/>
                        </a:rPr>
                        <a:t>Revenue</a:t>
                      </a:r>
                    </a:p>
                  </a:txBody>
                  <a:tcPr marL="6350" marR="6350" marT="6350" marB="0" anchor="ctr">
                    <a:solidFill>
                      <a:schemeClr val="bg2">
                        <a:lumMod val="75000"/>
                      </a:schemeClr>
                    </a:solidFill>
                  </a:tcPr>
                </a:tc>
                <a:extLst>
                  <a:ext uri="{0D108BD9-81ED-4DB2-BD59-A6C34878D82A}">
                    <a16:rowId xmlns:a16="http://schemas.microsoft.com/office/drawing/2014/main" val="1044876632"/>
                  </a:ext>
                </a:extLst>
              </a:tr>
              <a:tr h="129726">
                <a:tc>
                  <a:txBody>
                    <a:bodyPr/>
                    <a:lstStyle/>
                    <a:p>
                      <a:pPr lvl="3" algn="r" fontAlgn="b"/>
                      <a:r>
                        <a:rPr lang="en-GB" sz="1100" b="1" i="0" u="none" strike="noStrike" dirty="0">
                          <a:solidFill>
                            <a:schemeClr val="bg1"/>
                          </a:solidFill>
                          <a:effectLst/>
                          <a:latin typeface="Calibri"/>
                        </a:rPr>
                        <a:t>CAGR</a:t>
                      </a:r>
                    </a:p>
                  </a:txBody>
                  <a:tcPr marL="6350" marR="6350" marT="6350" marB="0" anchor="ctr">
                    <a:solidFill>
                      <a:schemeClr val="bg2">
                        <a:lumMod val="75000"/>
                      </a:schemeClr>
                    </a:solidFill>
                  </a:tcPr>
                </a:tc>
                <a:tc>
                  <a:txBody>
                    <a:bodyPr/>
                    <a:lstStyle/>
                    <a:p>
                      <a:pPr algn="ctr" fontAlgn="b"/>
                      <a:r>
                        <a:rPr lang="en-GB" sz="1100" u="none" strike="noStrike" dirty="0">
                          <a:effectLst/>
                        </a:rPr>
                        <a:t>3.20%</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dirty="0">
                          <a:effectLst/>
                        </a:rPr>
                        <a:t>3.40%</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dirty="0">
                          <a:effectLst/>
                        </a:rPr>
                        <a:t>3.80%</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32611431"/>
                  </a:ext>
                </a:extLst>
              </a:tr>
              <a:tr h="82118">
                <a:tc gridSpan="3">
                  <a:txBody>
                    <a:bodyPr/>
                    <a:lstStyle/>
                    <a:p>
                      <a:pPr algn="r" fontAlgn="b"/>
                      <a:r>
                        <a:rPr lang="en-GB" sz="1100" b="1" i="0" u="none" strike="noStrike" dirty="0">
                          <a:solidFill>
                            <a:schemeClr val="bg1"/>
                          </a:solidFill>
                          <a:effectLst/>
                          <a:latin typeface="Calibri"/>
                        </a:rPr>
                        <a:t>Price elasticity</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dirty="0">
                          <a:solidFill>
                            <a:srgbClr val="000000"/>
                          </a:solidFill>
                          <a:effectLst/>
                          <a:latin typeface="Calibri"/>
                        </a:rPr>
                        <a:t>0.53</a:t>
                      </a:r>
                    </a:p>
                  </a:txBody>
                  <a:tcPr marL="6350" marR="6350" marT="6350" marB="0" anchor="ctr"/>
                </a:tc>
                <a:extLst>
                  <a:ext uri="{0D108BD9-81ED-4DB2-BD59-A6C34878D82A}">
                    <a16:rowId xmlns:a16="http://schemas.microsoft.com/office/drawing/2014/main" val="2213064450"/>
                  </a:ext>
                </a:extLst>
              </a:tr>
              <a:tr h="0">
                <a:tc gridSpan="3">
                  <a:txBody>
                    <a:bodyPr/>
                    <a:lstStyle/>
                    <a:p>
                      <a:pPr algn="r" fontAlgn="b"/>
                      <a:r>
                        <a:rPr lang="en-GB" sz="1100" b="1" i="0" u="none" strike="noStrike" dirty="0">
                          <a:solidFill>
                            <a:schemeClr val="bg1"/>
                          </a:solidFill>
                          <a:effectLst/>
                          <a:latin typeface="Calibri"/>
                        </a:rPr>
                        <a:t>Real energy price</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dirty="0">
                          <a:solidFill>
                            <a:srgbClr val="000000"/>
                          </a:solidFill>
                          <a:effectLst/>
                          <a:latin typeface="Calibri"/>
                        </a:rPr>
                        <a:t>0.01</a:t>
                      </a:r>
                    </a:p>
                  </a:txBody>
                  <a:tcPr marL="6350" marR="6350" marT="6350" marB="0" anchor="ctr"/>
                </a:tc>
                <a:extLst>
                  <a:ext uri="{0D108BD9-81ED-4DB2-BD59-A6C34878D82A}">
                    <a16:rowId xmlns:a16="http://schemas.microsoft.com/office/drawing/2014/main" val="4214811900"/>
                  </a:ext>
                </a:extLst>
              </a:tr>
              <a:tr h="0">
                <a:tc gridSpan="3">
                  <a:txBody>
                    <a:bodyPr/>
                    <a:lstStyle/>
                    <a:p>
                      <a:pPr algn="r" fontAlgn="b"/>
                      <a:r>
                        <a:rPr lang="en-GB" sz="1100" b="1" i="0" u="none" strike="noStrike" dirty="0">
                          <a:solidFill>
                            <a:schemeClr val="bg1"/>
                          </a:solidFill>
                          <a:effectLst/>
                          <a:latin typeface="Calibri"/>
                        </a:rPr>
                        <a:t>SOE  Cash Injection (2030)</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dirty="0">
                          <a:solidFill>
                            <a:srgbClr val="000000"/>
                          </a:solidFill>
                          <a:effectLst/>
                          <a:latin typeface="Calibri"/>
                        </a:rPr>
                        <a:t>$0.00</a:t>
                      </a:r>
                    </a:p>
                  </a:txBody>
                  <a:tcPr marL="6350" marR="6350" marT="6350" marB="0" anchor="ctr"/>
                </a:tc>
                <a:extLst>
                  <a:ext uri="{0D108BD9-81ED-4DB2-BD59-A6C34878D82A}">
                    <a16:rowId xmlns:a16="http://schemas.microsoft.com/office/drawing/2014/main" val="4257568047"/>
                  </a:ext>
                </a:extLst>
              </a:tr>
            </a:tbl>
          </a:graphicData>
        </a:graphic>
      </p:graphicFrame>
      <p:cxnSp>
        <p:nvCxnSpPr>
          <p:cNvPr id="11" name="Straight Arrow Connector 10">
            <a:extLst>
              <a:ext uri="{FF2B5EF4-FFF2-40B4-BE49-F238E27FC236}">
                <a16:creationId xmlns:a16="http://schemas.microsoft.com/office/drawing/2014/main" id="{1E1FB6D1-5FA9-CB56-F3BE-75BB8FEAF6B3}"/>
              </a:ext>
            </a:extLst>
          </p:cNvPr>
          <p:cNvCxnSpPr>
            <a:cxnSpLocks/>
          </p:cNvCxnSpPr>
          <p:nvPr/>
        </p:nvCxnSpPr>
        <p:spPr>
          <a:xfrm>
            <a:off x="10478571" y="4439532"/>
            <a:ext cx="0" cy="336327"/>
          </a:xfrm>
          <a:prstGeom prst="straightConnector1">
            <a:avLst/>
          </a:prstGeom>
          <a:ln w="38100">
            <a:solidFill>
              <a:srgbClr val="54823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9BAD71D-D6CB-AB51-C39B-2B5567601243}"/>
              </a:ext>
            </a:extLst>
          </p:cNvPr>
          <p:cNvCxnSpPr>
            <a:cxnSpLocks/>
          </p:cNvCxnSpPr>
          <p:nvPr/>
        </p:nvCxnSpPr>
        <p:spPr>
          <a:xfrm flipV="1">
            <a:off x="7299127" y="4439532"/>
            <a:ext cx="0" cy="367636"/>
          </a:xfrm>
          <a:prstGeom prst="straightConnector1">
            <a:avLst/>
          </a:prstGeom>
          <a:ln w="38100">
            <a:solidFill>
              <a:srgbClr val="54823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ADC23B3-556D-BBD1-D9BC-665DC2C4CB1E}"/>
              </a:ext>
            </a:extLst>
          </p:cNvPr>
          <p:cNvSpPr txBox="1"/>
          <p:nvPr/>
        </p:nvSpPr>
        <p:spPr>
          <a:xfrm>
            <a:off x="6787182" y="3885534"/>
            <a:ext cx="1023890" cy="553998"/>
          </a:xfrm>
          <a:prstGeom prst="rect">
            <a:avLst/>
          </a:prstGeom>
          <a:noFill/>
        </p:spPr>
        <p:txBody>
          <a:bodyPr wrap="square" rtlCol="0">
            <a:spAutoFit/>
          </a:bodyPr>
          <a:lstStyle/>
          <a:p>
            <a:pPr algn="ctr"/>
            <a:r>
              <a:rPr lang="en-GB" sz="1000" b="1">
                <a:solidFill>
                  <a:srgbClr val="548235"/>
                </a:solidFill>
                <a:effectLst>
                  <a:glow rad="139700">
                    <a:schemeClr val="bg1"/>
                  </a:glow>
                </a:effectLst>
                <a:latin typeface="Open Sans" panose="020B0606030504020204" pitchFamily="34" charset="0"/>
                <a:ea typeface="Open Sans" panose="020B0606030504020204" pitchFamily="34" charset="0"/>
                <a:cs typeface="Open Sans" panose="020B0606030504020204" pitchFamily="34" charset="0"/>
              </a:rPr>
              <a:t>2030 SOE Capital Injection</a:t>
            </a:r>
          </a:p>
        </p:txBody>
      </p:sp>
      <p:pic>
        <p:nvPicPr>
          <p:cNvPr id="28" name="Picture 27">
            <a:extLst>
              <a:ext uri="{FF2B5EF4-FFF2-40B4-BE49-F238E27FC236}">
                <a16:creationId xmlns:a16="http://schemas.microsoft.com/office/drawing/2014/main" id="{D6AE7114-AC85-F47C-72B5-DB084DF35254}"/>
              </a:ext>
            </a:extLst>
          </p:cNvPr>
          <p:cNvPicPr>
            <a:picLocks noChangeAspect="1"/>
          </p:cNvPicPr>
          <p:nvPr/>
        </p:nvPicPr>
        <p:blipFill>
          <a:blip r:embed="rId8"/>
          <a:stretch>
            <a:fillRect/>
          </a:stretch>
        </p:blipFill>
        <p:spPr>
          <a:xfrm>
            <a:off x="1039373" y="2312627"/>
            <a:ext cx="4450466" cy="3767655"/>
          </a:xfrm>
          <a:prstGeom prst="rect">
            <a:avLst/>
          </a:prstGeom>
        </p:spPr>
      </p:pic>
      <p:pic>
        <p:nvPicPr>
          <p:cNvPr id="2" name="ttsmaker-file-2025-2-5-8-45-31">
            <a:hlinkClick r:id="" action="ppaction://media"/>
            <a:extLst>
              <a:ext uri="{FF2B5EF4-FFF2-40B4-BE49-F238E27FC236}">
                <a16:creationId xmlns:a16="http://schemas.microsoft.com/office/drawing/2014/main" id="{BB13590C-E081-22D3-BA94-45BDF27DA7BC}"/>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248684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88B01-19BB-8EC2-43C3-4CD02D95DB1D}"/>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3BFF5401-9917-5D18-C93D-64BBB6CF99B6}"/>
              </a:ext>
            </a:extLst>
          </p:cNvPr>
          <p:cNvPicPr>
            <a:picLocks noChangeAspect="1"/>
          </p:cNvPicPr>
          <p:nvPr/>
        </p:nvPicPr>
        <p:blipFill>
          <a:blip r:embed="rId5"/>
          <a:stretch>
            <a:fillRect/>
          </a:stretch>
        </p:blipFill>
        <p:spPr>
          <a:xfrm>
            <a:off x="6282905" y="2367050"/>
            <a:ext cx="4436399" cy="3767655"/>
          </a:xfrm>
          <a:prstGeom prst="rect">
            <a:avLst/>
          </a:prstGeom>
        </p:spPr>
      </p:pic>
      <p:pic>
        <p:nvPicPr>
          <p:cNvPr id="10" name="Picture 9">
            <a:extLst>
              <a:ext uri="{FF2B5EF4-FFF2-40B4-BE49-F238E27FC236}">
                <a16:creationId xmlns:a16="http://schemas.microsoft.com/office/drawing/2014/main" id="{76FC4AB0-5031-9E1D-B9B5-7E1E4CBB0E89}"/>
              </a:ext>
            </a:extLst>
          </p:cNvPr>
          <p:cNvPicPr>
            <a:picLocks noChangeAspect="1"/>
          </p:cNvPicPr>
          <p:nvPr/>
        </p:nvPicPr>
        <p:blipFill>
          <a:blip r:embed="rId6"/>
          <a:stretch>
            <a:fillRect/>
          </a:stretch>
        </p:blipFill>
        <p:spPr>
          <a:xfrm>
            <a:off x="1025953" y="2371118"/>
            <a:ext cx="4443404" cy="3767655"/>
          </a:xfrm>
          <a:prstGeom prst="rect">
            <a:avLst/>
          </a:prstGeom>
        </p:spPr>
      </p:pic>
      <p:sp>
        <p:nvSpPr>
          <p:cNvPr id="5" name="Slide Number Placeholder 1">
            <a:extLst>
              <a:ext uri="{FF2B5EF4-FFF2-40B4-BE49-F238E27FC236}">
                <a16:creationId xmlns:a16="http://schemas.microsoft.com/office/drawing/2014/main" id="{0912623E-0087-FB29-2DC5-C0A67EA1EC66}"/>
              </a:ext>
            </a:extLst>
          </p:cNvPr>
          <p:cNvSpPr>
            <a:spLocks noGrp="1"/>
          </p:cNvSpPr>
          <p:nvPr>
            <p:ph type="sldNum" idx="11"/>
          </p:nvPr>
        </p:nvSpPr>
        <p:spPr/>
        <p:txBody>
          <a:bodyPr/>
          <a:lstStyle/>
          <a:p>
            <a:fld id="{00000000-1234-1234-1234-123412341234}" type="slidenum">
              <a:rPr lang="sv-SE"/>
              <a:pPr/>
              <a:t>17</a:t>
            </a:fld>
            <a:endParaRPr lang="sv-SE"/>
          </a:p>
        </p:txBody>
      </p:sp>
      <p:sp>
        <p:nvSpPr>
          <p:cNvPr id="4" name="Title 3">
            <a:extLst>
              <a:ext uri="{FF2B5EF4-FFF2-40B4-BE49-F238E27FC236}">
                <a16:creationId xmlns:a16="http://schemas.microsoft.com/office/drawing/2014/main" id="{503C4917-3A9F-C3CB-31DF-2011E88CBBE2}"/>
              </a:ext>
            </a:extLst>
          </p:cNvPr>
          <p:cNvSpPr>
            <a:spLocks noGrp="1"/>
          </p:cNvSpPr>
          <p:nvPr>
            <p:ph type="title"/>
          </p:nvPr>
        </p:nvSpPr>
        <p:spPr/>
        <p:txBody>
          <a:bodyPr anchor="ctr"/>
          <a:lstStyle/>
          <a:p>
            <a:r>
              <a:rPr lang="en-US">
                <a:solidFill>
                  <a:srgbClr val="C00000"/>
                </a:solidFill>
                <a:latin typeface="Open Sans"/>
                <a:ea typeface="Open Sans"/>
                <a:cs typeface="Open Sans"/>
              </a:rPr>
              <a:t>Redistribute investment obligations</a:t>
            </a:r>
            <a:endParaRPr lang="en-US" b="0">
              <a:solidFill>
                <a:srgbClr val="000000"/>
              </a:solidFill>
              <a:latin typeface="Open Sans"/>
              <a:ea typeface="Open Sans"/>
              <a:cs typeface="Open Sans"/>
            </a:endParaRPr>
          </a:p>
        </p:txBody>
      </p:sp>
      <p:sp>
        <p:nvSpPr>
          <p:cNvPr id="7" name="TextBox 6">
            <a:extLst>
              <a:ext uri="{FF2B5EF4-FFF2-40B4-BE49-F238E27FC236}">
                <a16:creationId xmlns:a16="http://schemas.microsoft.com/office/drawing/2014/main" id="{23E76052-6BDA-0C93-3BDF-D10ED735478C}"/>
              </a:ext>
            </a:extLst>
          </p:cNvPr>
          <p:cNvSpPr txBox="1"/>
          <p:nvPr/>
        </p:nvSpPr>
        <p:spPr>
          <a:xfrm>
            <a:off x="644721" y="1183811"/>
            <a:ext cx="10926795" cy="546047"/>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a:t>
            </a:r>
          </a:p>
        </p:txBody>
      </p:sp>
      <p:sp>
        <p:nvSpPr>
          <p:cNvPr id="26" name="Arrow: Right 25">
            <a:extLst>
              <a:ext uri="{FF2B5EF4-FFF2-40B4-BE49-F238E27FC236}">
                <a16:creationId xmlns:a16="http://schemas.microsoft.com/office/drawing/2014/main" id="{19918FE9-18D9-BB3B-744A-0F05DD24298A}"/>
              </a:ext>
            </a:extLst>
          </p:cNvPr>
          <p:cNvSpPr/>
          <p:nvPr/>
        </p:nvSpPr>
        <p:spPr>
          <a:xfrm>
            <a:off x="5568817" y="3829496"/>
            <a:ext cx="614628" cy="8509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FE16975-4F76-ABEF-4BFA-DE25B83D7B53}"/>
              </a:ext>
            </a:extLst>
          </p:cNvPr>
          <p:cNvCxnSpPr>
            <a:cxnSpLocks/>
          </p:cNvCxnSpPr>
          <p:nvPr/>
        </p:nvCxnSpPr>
        <p:spPr>
          <a:xfrm>
            <a:off x="5172228" y="4817533"/>
            <a:ext cx="0" cy="296175"/>
          </a:xfrm>
          <a:prstGeom prst="straightConnector1">
            <a:avLst/>
          </a:prstGeom>
          <a:ln w="38100">
            <a:gradFill flip="none" rotWithShape="1">
              <a:gsLst>
                <a:gs pos="32000">
                  <a:srgbClr val="2E471D"/>
                </a:gs>
                <a:gs pos="34000">
                  <a:srgbClr val="3F6228"/>
                </a:gs>
              </a:gsLst>
              <a:lin ang="16200000" scaled="1"/>
              <a:tileRect/>
            </a:gra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B7D0C44A-4923-67CE-6F25-31295FB25829}"/>
              </a:ext>
            </a:extLst>
          </p:cNvPr>
          <p:cNvGraphicFramePr>
            <a:graphicFrameLocks noGrp="1"/>
          </p:cNvGraphicFramePr>
          <p:nvPr>
            <p:extLst>
              <p:ext uri="{D42A27DB-BD31-4B8C-83A1-F6EECF244321}">
                <p14:modId xmlns:p14="http://schemas.microsoft.com/office/powerpoint/2010/main" val="3797658398"/>
              </p:ext>
            </p:extLst>
          </p:nvPr>
        </p:nvGraphicFramePr>
        <p:xfrm>
          <a:off x="1025952" y="1293900"/>
          <a:ext cx="4443405" cy="1073150"/>
        </p:xfrm>
        <a:graphic>
          <a:graphicData uri="http://schemas.openxmlformats.org/drawingml/2006/table">
            <a:tbl>
              <a:tblPr/>
              <a:tblGrid>
                <a:gridCol w="888681">
                  <a:extLst>
                    <a:ext uri="{9D8B030D-6E8A-4147-A177-3AD203B41FA5}">
                      <a16:colId xmlns:a16="http://schemas.microsoft.com/office/drawing/2014/main" val="4004453464"/>
                    </a:ext>
                  </a:extLst>
                </a:gridCol>
                <a:gridCol w="888681">
                  <a:extLst>
                    <a:ext uri="{9D8B030D-6E8A-4147-A177-3AD203B41FA5}">
                      <a16:colId xmlns:a16="http://schemas.microsoft.com/office/drawing/2014/main" val="3645884379"/>
                    </a:ext>
                  </a:extLst>
                </a:gridCol>
                <a:gridCol w="888681">
                  <a:extLst>
                    <a:ext uri="{9D8B030D-6E8A-4147-A177-3AD203B41FA5}">
                      <a16:colId xmlns:a16="http://schemas.microsoft.com/office/drawing/2014/main" val="4163669913"/>
                    </a:ext>
                  </a:extLst>
                </a:gridCol>
                <a:gridCol w="888681">
                  <a:extLst>
                    <a:ext uri="{9D8B030D-6E8A-4147-A177-3AD203B41FA5}">
                      <a16:colId xmlns:a16="http://schemas.microsoft.com/office/drawing/2014/main" val="3489549577"/>
                    </a:ext>
                  </a:extLst>
                </a:gridCol>
                <a:gridCol w="888681">
                  <a:extLst>
                    <a:ext uri="{9D8B030D-6E8A-4147-A177-3AD203B41FA5}">
                      <a16:colId xmlns:a16="http://schemas.microsoft.com/office/drawing/2014/main" val="3113288421"/>
                    </a:ext>
                  </a:extLst>
                </a:gridCol>
              </a:tblGrid>
              <a:tr h="0">
                <a:tc>
                  <a:txBody>
                    <a:bodyPr/>
                    <a:lstStyle/>
                    <a:p>
                      <a:pPr algn="l" fontAlgn="b"/>
                      <a:r>
                        <a:rPr lang="en-GB" sz="1800" b="0" i="0" u="none" strike="noStrike">
                          <a:solidFill>
                            <a:srgbClr val="000000"/>
                          </a:solidFill>
                          <a:effectLst/>
                          <a:latin typeface="Arial" panose="020B0604020202020204" pitchFamily="34" charset="0"/>
                        </a:rPr>
                        <a:t>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GB" sz="1000" b="1" i="0" u="none" strike="noStrike">
                          <a:solidFill>
                            <a:srgbClr val="FFFFFF"/>
                          </a:solidFill>
                          <a:effectLst/>
                          <a:latin typeface="Arial" panose="020B0604020202020204" pitchFamily="34" charset="0"/>
                        </a:rPr>
                        <a:t>International Grants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tc>
                  <a:txBody>
                    <a:bodyPr/>
                    <a:lstStyle/>
                    <a:p>
                      <a:pPr algn="ctr" rtl="0" fontAlgn="b"/>
                      <a:r>
                        <a:rPr lang="en-GB" sz="1000" b="1" i="0" u="none" strike="noStrike">
                          <a:solidFill>
                            <a:srgbClr val="FFFFFF"/>
                          </a:solidFill>
                          <a:effectLst/>
                          <a:latin typeface="Arial" panose="020B0604020202020204" pitchFamily="34" charset="0"/>
                        </a:rPr>
                        <a:t>Government Budget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tc>
                  <a:txBody>
                    <a:bodyPr/>
                    <a:lstStyle/>
                    <a:p>
                      <a:pPr algn="ctr" rtl="0" fontAlgn="b"/>
                      <a:r>
                        <a:rPr lang="en-GB" sz="1000" b="1" i="0" u="none" strike="noStrike">
                          <a:solidFill>
                            <a:srgbClr val="FFFFFF"/>
                          </a:solidFill>
                          <a:effectLst/>
                          <a:latin typeface="Arial" panose="020B0604020202020204" pitchFamily="34" charset="0"/>
                        </a:rPr>
                        <a:t>SOE 1 Revenue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tc>
                  <a:txBody>
                    <a:bodyPr/>
                    <a:lstStyle/>
                    <a:p>
                      <a:pPr algn="ctr" rtl="0" fontAlgn="b"/>
                      <a:r>
                        <a:rPr lang="en-GB" sz="1000" b="1" i="0" u="none" strike="noStrike">
                          <a:solidFill>
                            <a:srgbClr val="FFFFFF"/>
                          </a:solidFill>
                          <a:effectLst/>
                          <a:latin typeface="Arial" panose="020B0604020202020204" pitchFamily="34" charset="0"/>
                        </a:rPr>
                        <a:t>SOE 2 Revenue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extLst>
                  <a:ext uri="{0D108BD9-81ED-4DB2-BD59-A6C34878D82A}">
                    <a16:rowId xmlns:a16="http://schemas.microsoft.com/office/drawing/2014/main" val="2817675924"/>
                  </a:ext>
                </a:extLst>
              </a:tr>
              <a:tr h="190500">
                <a:tc>
                  <a:txBody>
                    <a:bodyPr/>
                    <a:lstStyle/>
                    <a:p>
                      <a:pPr algn="r" rtl="0" fontAlgn="b"/>
                      <a:r>
                        <a:rPr lang="en-GB" sz="1000" b="1" i="0" u="none" strike="noStrike">
                          <a:solidFill>
                            <a:srgbClr val="FFFFFF"/>
                          </a:solidFill>
                          <a:effectLst/>
                          <a:latin typeface="Arial" panose="020B0604020202020204" pitchFamily="34" charset="0"/>
                        </a:rPr>
                        <a:t>CAGR</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tc>
                  <a:txBody>
                    <a:bodyPr/>
                    <a:lstStyle/>
                    <a:p>
                      <a:pPr algn="ctr" rtl="0" fontAlgn="b"/>
                      <a:r>
                        <a:rPr lang="en-GB" sz="1100" b="0" i="0" u="none" strike="noStrike">
                          <a:solidFill>
                            <a:srgbClr val="000000"/>
                          </a:solidFill>
                          <a:effectLst/>
                          <a:latin typeface="Arial" panose="020B0604020202020204" pitchFamily="34" charset="0"/>
                        </a:rPr>
                        <a:t>3.20%</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b"/>
                      <a:r>
                        <a:rPr lang="en-GB" sz="1100" b="0" i="0" u="none" strike="noStrike">
                          <a:solidFill>
                            <a:srgbClr val="000000"/>
                          </a:solidFill>
                          <a:effectLst/>
                          <a:latin typeface="Arial" panose="020B0604020202020204" pitchFamily="34" charset="0"/>
                        </a:rPr>
                        <a:t>3.40%</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b"/>
                      <a:r>
                        <a:rPr lang="en-GB" sz="1100" b="0" i="0" u="none" strike="noStrike">
                          <a:solidFill>
                            <a:srgbClr val="000000"/>
                          </a:solidFill>
                          <a:effectLst/>
                          <a:latin typeface="Arial" panose="020B0604020202020204" pitchFamily="34" charset="0"/>
                        </a:rPr>
                        <a:t>1.58%</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b"/>
                      <a:r>
                        <a:rPr lang="en-GB" sz="1100" b="0" i="0" u="none" strike="noStrike">
                          <a:solidFill>
                            <a:srgbClr val="000000"/>
                          </a:solidFill>
                          <a:effectLst/>
                          <a:latin typeface="Arial" panose="020B0604020202020204" pitchFamily="34" charset="0"/>
                        </a:rPr>
                        <a:t>4.19%</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extLst>
                  <a:ext uri="{0D108BD9-81ED-4DB2-BD59-A6C34878D82A}">
                    <a16:rowId xmlns:a16="http://schemas.microsoft.com/office/drawing/2014/main" val="648248883"/>
                  </a:ext>
                </a:extLst>
              </a:tr>
              <a:tr h="190500">
                <a:tc gridSpan="3">
                  <a:txBody>
                    <a:bodyPr/>
                    <a:lstStyle/>
                    <a:p>
                      <a:pPr algn="r" rtl="0" fontAlgn="b"/>
                      <a:r>
                        <a:rPr lang="en-GB" sz="1100" b="1" i="0" u="none" strike="noStrike">
                          <a:solidFill>
                            <a:srgbClr val="FFFFFF"/>
                          </a:solidFill>
                          <a:effectLst/>
                          <a:latin typeface="Calibri" panose="020F0502020204030204" pitchFamily="34" charset="0"/>
                        </a:rPr>
                        <a:t>Price elasticity</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tc hMerge="1">
                  <a:txBody>
                    <a:bodyPr/>
                    <a:lstStyle/>
                    <a:p>
                      <a:endParaRPr lang="en-GB"/>
                    </a:p>
                  </a:txBody>
                  <a:tcPr/>
                </a:tc>
                <a:tc hMerge="1">
                  <a:txBody>
                    <a:bodyPr/>
                    <a:lstStyle/>
                    <a:p>
                      <a:endParaRPr lang="en-GB"/>
                    </a:p>
                  </a:txBody>
                  <a:tcPr/>
                </a:tc>
                <a:tc>
                  <a:txBody>
                    <a:bodyPr/>
                    <a:lstStyle/>
                    <a:p>
                      <a:pPr algn="ctr" rtl="0" fontAlgn="b"/>
                      <a:r>
                        <a:rPr lang="en-GB" sz="1100" b="0" i="0" u="none" strike="noStrike">
                          <a:solidFill>
                            <a:srgbClr val="000000"/>
                          </a:solidFill>
                          <a:effectLst/>
                          <a:latin typeface="Calibri" panose="020F0502020204030204" pitchFamily="34" charset="0"/>
                        </a:rPr>
                        <a:t>0.11</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b"/>
                      <a:r>
                        <a:rPr lang="en-GB" sz="1100" b="0" i="0" u="none" strike="noStrike">
                          <a:solidFill>
                            <a:srgbClr val="000000"/>
                          </a:solidFill>
                          <a:effectLst/>
                          <a:latin typeface="Calibri" panose="020F0502020204030204" pitchFamily="34" charset="0"/>
                        </a:rPr>
                        <a:t>0.6</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extLst>
                  <a:ext uri="{0D108BD9-81ED-4DB2-BD59-A6C34878D82A}">
                    <a16:rowId xmlns:a16="http://schemas.microsoft.com/office/drawing/2014/main" val="3333293179"/>
                  </a:ext>
                </a:extLst>
              </a:tr>
              <a:tr h="190500">
                <a:tc gridSpan="3">
                  <a:txBody>
                    <a:bodyPr/>
                    <a:lstStyle/>
                    <a:p>
                      <a:pPr algn="r" rtl="0" fontAlgn="b"/>
                      <a:r>
                        <a:rPr lang="en-GB" sz="1100" b="1" i="0" u="none" strike="noStrike">
                          <a:solidFill>
                            <a:srgbClr val="FFFFFF"/>
                          </a:solidFill>
                          <a:effectLst/>
                          <a:latin typeface="Calibri" panose="020F0502020204030204" pitchFamily="34" charset="0"/>
                        </a:rPr>
                        <a:t>Real energy price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tc hMerge="1">
                  <a:txBody>
                    <a:bodyPr/>
                    <a:lstStyle/>
                    <a:p>
                      <a:endParaRPr lang="en-GB"/>
                    </a:p>
                  </a:txBody>
                  <a:tcPr/>
                </a:tc>
                <a:tc hMerge="1">
                  <a:txBody>
                    <a:bodyPr/>
                    <a:lstStyle/>
                    <a:p>
                      <a:endParaRPr lang="en-GB"/>
                    </a:p>
                  </a:txBody>
                  <a:tcPr/>
                </a:tc>
                <a:tc>
                  <a:txBody>
                    <a:bodyPr/>
                    <a:lstStyle/>
                    <a:p>
                      <a:pPr algn="ctr" rtl="0" fontAlgn="b"/>
                      <a:r>
                        <a:rPr lang="en-GB" sz="1100" b="0" i="0" u="none" strike="noStrike">
                          <a:solidFill>
                            <a:srgbClr val="000000"/>
                          </a:solidFill>
                          <a:effectLst/>
                          <a:latin typeface="Calibri" panose="020F0502020204030204" pitchFamily="34" charset="0"/>
                        </a:rPr>
                        <a:t>0.01</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b"/>
                      <a:r>
                        <a:rPr lang="en-GB" sz="1100" b="0" i="0" u="none" strike="noStrike">
                          <a:solidFill>
                            <a:srgbClr val="000000"/>
                          </a:solidFill>
                          <a:effectLst/>
                          <a:latin typeface="Calibri" panose="020F0502020204030204" pitchFamily="34" charset="0"/>
                        </a:rPr>
                        <a:t>0.01</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extLst>
                  <a:ext uri="{0D108BD9-81ED-4DB2-BD59-A6C34878D82A}">
                    <a16:rowId xmlns:a16="http://schemas.microsoft.com/office/drawing/2014/main" val="81289247"/>
                  </a:ext>
                </a:extLst>
              </a:tr>
              <a:tr h="190500">
                <a:tc gridSpan="3">
                  <a:txBody>
                    <a:bodyPr/>
                    <a:lstStyle/>
                    <a:p>
                      <a:pPr algn="r" rtl="0" fontAlgn="b"/>
                      <a:r>
                        <a:rPr lang="en-GB" sz="1100" b="1" i="0" u="none" strike="noStrike">
                          <a:solidFill>
                            <a:srgbClr val="FFFFFF"/>
                          </a:solidFill>
                          <a:effectLst/>
                          <a:latin typeface="Calibri" panose="020F0502020204030204" pitchFamily="34" charset="0"/>
                        </a:rPr>
                        <a:t>Share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tc hMerge="1">
                  <a:txBody>
                    <a:bodyPr/>
                    <a:lstStyle/>
                    <a:p>
                      <a:endParaRPr lang="en-GB"/>
                    </a:p>
                  </a:txBody>
                  <a:tcPr/>
                </a:tc>
                <a:tc hMerge="1">
                  <a:txBody>
                    <a:bodyPr/>
                    <a:lstStyle/>
                    <a:p>
                      <a:endParaRPr lang="en-GB"/>
                    </a:p>
                  </a:txBody>
                  <a:tcPr/>
                </a:tc>
                <a:tc>
                  <a:txBody>
                    <a:bodyPr/>
                    <a:lstStyle/>
                    <a:p>
                      <a:pPr algn="ctr" rtl="0" fontAlgn="b"/>
                      <a:r>
                        <a:rPr lang="en-GB" sz="1100" b="0" i="0" u="none" strike="noStrike">
                          <a:solidFill>
                            <a:srgbClr val="000000"/>
                          </a:solidFill>
                          <a:effectLst/>
                          <a:latin typeface="Calibri" panose="020F0502020204030204" pitchFamily="34" charset="0"/>
                        </a:rPr>
                        <a:t>54.55%</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FF7"/>
                    </a:solidFill>
                  </a:tcPr>
                </a:tc>
                <a:tc>
                  <a:txBody>
                    <a:bodyPr/>
                    <a:lstStyle/>
                    <a:p>
                      <a:pPr algn="ctr" rtl="0" fontAlgn="b"/>
                      <a:r>
                        <a:rPr lang="en-GB" sz="1100" b="0" i="0" u="none" strike="noStrike">
                          <a:solidFill>
                            <a:srgbClr val="000000"/>
                          </a:solidFill>
                          <a:effectLst/>
                          <a:latin typeface="Calibri" panose="020F0502020204030204" pitchFamily="34" charset="0"/>
                        </a:rPr>
                        <a:t>45.45%</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FF7"/>
                    </a:solidFill>
                  </a:tcPr>
                </a:tc>
                <a:extLst>
                  <a:ext uri="{0D108BD9-81ED-4DB2-BD59-A6C34878D82A}">
                    <a16:rowId xmlns:a16="http://schemas.microsoft.com/office/drawing/2014/main" val="1451407735"/>
                  </a:ext>
                </a:extLst>
              </a:tr>
            </a:tbl>
          </a:graphicData>
        </a:graphic>
      </p:graphicFrame>
      <p:graphicFrame>
        <p:nvGraphicFramePr>
          <p:cNvPr id="11" name="Table 10">
            <a:extLst>
              <a:ext uri="{FF2B5EF4-FFF2-40B4-BE49-F238E27FC236}">
                <a16:creationId xmlns:a16="http://schemas.microsoft.com/office/drawing/2014/main" id="{DE281DA1-40B6-CEE6-BDC8-FB28E9794A26}"/>
              </a:ext>
            </a:extLst>
          </p:cNvPr>
          <p:cNvGraphicFramePr>
            <a:graphicFrameLocks noGrp="1"/>
          </p:cNvGraphicFramePr>
          <p:nvPr>
            <p:extLst>
              <p:ext uri="{D42A27DB-BD31-4B8C-83A1-F6EECF244321}">
                <p14:modId xmlns:p14="http://schemas.microsoft.com/office/powerpoint/2010/main" val="195429591"/>
              </p:ext>
            </p:extLst>
          </p:nvPr>
        </p:nvGraphicFramePr>
        <p:xfrm>
          <a:off x="6275899" y="1303874"/>
          <a:ext cx="4443405" cy="1073150"/>
        </p:xfrm>
        <a:graphic>
          <a:graphicData uri="http://schemas.openxmlformats.org/drawingml/2006/table">
            <a:tbl>
              <a:tblPr/>
              <a:tblGrid>
                <a:gridCol w="888681">
                  <a:extLst>
                    <a:ext uri="{9D8B030D-6E8A-4147-A177-3AD203B41FA5}">
                      <a16:colId xmlns:a16="http://schemas.microsoft.com/office/drawing/2014/main" val="4004453464"/>
                    </a:ext>
                  </a:extLst>
                </a:gridCol>
                <a:gridCol w="888681">
                  <a:extLst>
                    <a:ext uri="{9D8B030D-6E8A-4147-A177-3AD203B41FA5}">
                      <a16:colId xmlns:a16="http://schemas.microsoft.com/office/drawing/2014/main" val="3645884379"/>
                    </a:ext>
                  </a:extLst>
                </a:gridCol>
                <a:gridCol w="888681">
                  <a:extLst>
                    <a:ext uri="{9D8B030D-6E8A-4147-A177-3AD203B41FA5}">
                      <a16:colId xmlns:a16="http://schemas.microsoft.com/office/drawing/2014/main" val="4163669913"/>
                    </a:ext>
                  </a:extLst>
                </a:gridCol>
                <a:gridCol w="888681">
                  <a:extLst>
                    <a:ext uri="{9D8B030D-6E8A-4147-A177-3AD203B41FA5}">
                      <a16:colId xmlns:a16="http://schemas.microsoft.com/office/drawing/2014/main" val="3489549577"/>
                    </a:ext>
                  </a:extLst>
                </a:gridCol>
                <a:gridCol w="888681">
                  <a:extLst>
                    <a:ext uri="{9D8B030D-6E8A-4147-A177-3AD203B41FA5}">
                      <a16:colId xmlns:a16="http://schemas.microsoft.com/office/drawing/2014/main" val="3113288421"/>
                    </a:ext>
                  </a:extLst>
                </a:gridCol>
              </a:tblGrid>
              <a:tr h="0">
                <a:tc>
                  <a:txBody>
                    <a:bodyPr/>
                    <a:lstStyle/>
                    <a:p>
                      <a:pPr algn="l" fontAlgn="b"/>
                      <a:r>
                        <a:rPr lang="en-GB" sz="1800" b="0" i="0" u="none" strike="noStrike">
                          <a:solidFill>
                            <a:srgbClr val="000000"/>
                          </a:solidFill>
                          <a:effectLst/>
                          <a:latin typeface="Arial" panose="020B0604020202020204" pitchFamily="34" charset="0"/>
                        </a:rPr>
                        <a:t>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GB" sz="1000" b="1" i="0" u="none" strike="noStrike">
                          <a:solidFill>
                            <a:srgbClr val="FFFFFF"/>
                          </a:solidFill>
                          <a:effectLst/>
                          <a:latin typeface="Arial" panose="020B0604020202020204" pitchFamily="34" charset="0"/>
                        </a:rPr>
                        <a:t>International Grants</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tc>
                  <a:txBody>
                    <a:bodyPr/>
                    <a:lstStyle/>
                    <a:p>
                      <a:pPr algn="ctr" rtl="0" fontAlgn="b"/>
                      <a:r>
                        <a:rPr lang="en-GB" sz="1000" b="1" i="0" u="none" strike="noStrike">
                          <a:solidFill>
                            <a:srgbClr val="FFFFFF"/>
                          </a:solidFill>
                          <a:effectLst/>
                          <a:latin typeface="Arial" panose="020B0604020202020204" pitchFamily="34" charset="0"/>
                        </a:rPr>
                        <a:t>Government Budget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tc>
                  <a:txBody>
                    <a:bodyPr/>
                    <a:lstStyle/>
                    <a:p>
                      <a:pPr algn="ctr" rtl="0" fontAlgn="b"/>
                      <a:r>
                        <a:rPr lang="en-GB" sz="1000" b="1" i="0" u="none" strike="noStrike">
                          <a:solidFill>
                            <a:srgbClr val="FFFFFF"/>
                          </a:solidFill>
                          <a:effectLst/>
                          <a:latin typeface="Arial" panose="020B0604020202020204" pitchFamily="34" charset="0"/>
                        </a:rPr>
                        <a:t>SOE 1 Revenue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tc>
                  <a:txBody>
                    <a:bodyPr/>
                    <a:lstStyle/>
                    <a:p>
                      <a:pPr algn="ctr" rtl="0" fontAlgn="b"/>
                      <a:r>
                        <a:rPr lang="en-GB" sz="1000" b="1" i="0" u="none" strike="noStrike">
                          <a:solidFill>
                            <a:srgbClr val="FFFFFF"/>
                          </a:solidFill>
                          <a:effectLst/>
                          <a:latin typeface="Arial" panose="020B0604020202020204" pitchFamily="34" charset="0"/>
                        </a:rPr>
                        <a:t>SOE 2 Revenue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extLst>
                  <a:ext uri="{0D108BD9-81ED-4DB2-BD59-A6C34878D82A}">
                    <a16:rowId xmlns:a16="http://schemas.microsoft.com/office/drawing/2014/main" val="2817675924"/>
                  </a:ext>
                </a:extLst>
              </a:tr>
              <a:tr h="190500">
                <a:tc>
                  <a:txBody>
                    <a:bodyPr/>
                    <a:lstStyle/>
                    <a:p>
                      <a:pPr algn="r" rtl="0" fontAlgn="b"/>
                      <a:r>
                        <a:rPr lang="en-GB" sz="1000" b="1" i="0" u="none" strike="noStrike">
                          <a:solidFill>
                            <a:srgbClr val="FFFFFF"/>
                          </a:solidFill>
                          <a:effectLst/>
                          <a:latin typeface="Arial" panose="020B0604020202020204" pitchFamily="34" charset="0"/>
                        </a:rPr>
                        <a:t>CAGR</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tc>
                  <a:txBody>
                    <a:bodyPr/>
                    <a:lstStyle/>
                    <a:p>
                      <a:pPr algn="ctr" rtl="0" fontAlgn="b"/>
                      <a:r>
                        <a:rPr lang="en-GB" sz="1100" b="0" i="0" u="none" strike="noStrike">
                          <a:solidFill>
                            <a:srgbClr val="000000"/>
                          </a:solidFill>
                          <a:effectLst/>
                          <a:latin typeface="Arial" panose="020B0604020202020204" pitchFamily="34" charset="0"/>
                        </a:rPr>
                        <a:t>3.20%</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b"/>
                      <a:r>
                        <a:rPr lang="en-GB" sz="1100" b="0" i="0" u="none" strike="noStrike">
                          <a:solidFill>
                            <a:srgbClr val="000000"/>
                          </a:solidFill>
                          <a:effectLst/>
                          <a:latin typeface="Arial" panose="020B0604020202020204" pitchFamily="34" charset="0"/>
                        </a:rPr>
                        <a:t>3.40%</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b"/>
                      <a:r>
                        <a:rPr lang="en-GB" sz="1100" b="0" i="0" u="none" strike="noStrike">
                          <a:solidFill>
                            <a:srgbClr val="000000"/>
                          </a:solidFill>
                          <a:effectLst/>
                          <a:latin typeface="Arial" panose="020B0604020202020204" pitchFamily="34" charset="0"/>
                        </a:rPr>
                        <a:t>1.58%</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b"/>
                      <a:r>
                        <a:rPr lang="en-GB" sz="1100" b="0" i="0" u="none" strike="noStrike">
                          <a:solidFill>
                            <a:srgbClr val="000000"/>
                          </a:solidFill>
                          <a:effectLst/>
                          <a:latin typeface="Arial" panose="020B0604020202020204" pitchFamily="34" charset="0"/>
                        </a:rPr>
                        <a:t>4.19%</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extLst>
                  <a:ext uri="{0D108BD9-81ED-4DB2-BD59-A6C34878D82A}">
                    <a16:rowId xmlns:a16="http://schemas.microsoft.com/office/drawing/2014/main" val="648248883"/>
                  </a:ext>
                </a:extLst>
              </a:tr>
              <a:tr h="190500">
                <a:tc gridSpan="3">
                  <a:txBody>
                    <a:bodyPr/>
                    <a:lstStyle/>
                    <a:p>
                      <a:pPr algn="r" rtl="0" fontAlgn="b"/>
                      <a:r>
                        <a:rPr lang="en-GB" sz="1100" b="1" i="0" u="none" strike="noStrike">
                          <a:solidFill>
                            <a:srgbClr val="FFFFFF"/>
                          </a:solidFill>
                          <a:effectLst/>
                          <a:latin typeface="Calibri" panose="020F0502020204030204" pitchFamily="34" charset="0"/>
                        </a:rPr>
                        <a:t>Price elasticity</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tc hMerge="1">
                  <a:txBody>
                    <a:bodyPr/>
                    <a:lstStyle/>
                    <a:p>
                      <a:endParaRPr lang="en-GB"/>
                    </a:p>
                  </a:txBody>
                  <a:tcPr/>
                </a:tc>
                <a:tc hMerge="1">
                  <a:txBody>
                    <a:bodyPr/>
                    <a:lstStyle/>
                    <a:p>
                      <a:endParaRPr lang="en-GB"/>
                    </a:p>
                  </a:txBody>
                  <a:tcPr/>
                </a:tc>
                <a:tc>
                  <a:txBody>
                    <a:bodyPr/>
                    <a:lstStyle/>
                    <a:p>
                      <a:pPr algn="ctr" rtl="0" fontAlgn="b"/>
                      <a:r>
                        <a:rPr lang="en-GB" sz="1100" b="0" i="0" u="none" strike="noStrike">
                          <a:solidFill>
                            <a:srgbClr val="000000"/>
                          </a:solidFill>
                          <a:effectLst/>
                          <a:latin typeface="Calibri" panose="020F0502020204030204" pitchFamily="34" charset="0"/>
                        </a:rPr>
                        <a:t>0.11</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b"/>
                      <a:r>
                        <a:rPr lang="en-GB" sz="1100" b="0" i="0" u="none" strike="noStrike">
                          <a:solidFill>
                            <a:srgbClr val="000000"/>
                          </a:solidFill>
                          <a:effectLst/>
                          <a:latin typeface="Calibri" panose="020F0502020204030204" pitchFamily="34" charset="0"/>
                        </a:rPr>
                        <a:t>0.6</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extLst>
                  <a:ext uri="{0D108BD9-81ED-4DB2-BD59-A6C34878D82A}">
                    <a16:rowId xmlns:a16="http://schemas.microsoft.com/office/drawing/2014/main" val="3333293179"/>
                  </a:ext>
                </a:extLst>
              </a:tr>
              <a:tr h="190500">
                <a:tc gridSpan="3">
                  <a:txBody>
                    <a:bodyPr/>
                    <a:lstStyle/>
                    <a:p>
                      <a:pPr algn="r" rtl="0" fontAlgn="b"/>
                      <a:r>
                        <a:rPr lang="en-GB" sz="1100" b="1" i="0" u="none" strike="noStrike">
                          <a:solidFill>
                            <a:srgbClr val="FFFFFF"/>
                          </a:solidFill>
                          <a:effectLst/>
                          <a:latin typeface="Calibri" panose="020F0502020204030204" pitchFamily="34" charset="0"/>
                        </a:rPr>
                        <a:t>Real energy price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tc hMerge="1">
                  <a:txBody>
                    <a:bodyPr/>
                    <a:lstStyle/>
                    <a:p>
                      <a:endParaRPr lang="en-GB"/>
                    </a:p>
                  </a:txBody>
                  <a:tcPr/>
                </a:tc>
                <a:tc hMerge="1">
                  <a:txBody>
                    <a:bodyPr/>
                    <a:lstStyle/>
                    <a:p>
                      <a:endParaRPr lang="en-GB"/>
                    </a:p>
                  </a:txBody>
                  <a:tcPr/>
                </a:tc>
                <a:tc>
                  <a:txBody>
                    <a:bodyPr/>
                    <a:lstStyle/>
                    <a:p>
                      <a:pPr algn="ctr" rtl="0" fontAlgn="b"/>
                      <a:r>
                        <a:rPr lang="en-GB" sz="1100" b="0" i="0" u="none" strike="noStrike">
                          <a:solidFill>
                            <a:srgbClr val="000000"/>
                          </a:solidFill>
                          <a:effectLst/>
                          <a:latin typeface="Calibri" panose="020F0502020204030204" pitchFamily="34" charset="0"/>
                        </a:rPr>
                        <a:t>0.01</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b"/>
                      <a:r>
                        <a:rPr lang="en-GB" sz="1100" b="0" i="0" u="none" strike="noStrike">
                          <a:solidFill>
                            <a:srgbClr val="000000"/>
                          </a:solidFill>
                          <a:effectLst/>
                          <a:latin typeface="Calibri" panose="020F0502020204030204" pitchFamily="34" charset="0"/>
                        </a:rPr>
                        <a:t>0.01</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extLst>
                  <a:ext uri="{0D108BD9-81ED-4DB2-BD59-A6C34878D82A}">
                    <a16:rowId xmlns:a16="http://schemas.microsoft.com/office/drawing/2014/main" val="81289247"/>
                  </a:ext>
                </a:extLst>
              </a:tr>
              <a:tr h="190500">
                <a:tc gridSpan="3">
                  <a:txBody>
                    <a:bodyPr/>
                    <a:lstStyle/>
                    <a:p>
                      <a:pPr algn="r" rtl="0" fontAlgn="b"/>
                      <a:r>
                        <a:rPr lang="en-GB" sz="1100" b="1" i="0" u="none" strike="noStrike">
                          <a:solidFill>
                            <a:srgbClr val="FFFFFF"/>
                          </a:solidFill>
                          <a:effectLst/>
                          <a:latin typeface="Calibri" panose="020F0502020204030204" pitchFamily="34" charset="0"/>
                        </a:rPr>
                        <a:t>Share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50"/>
                    </a:solidFill>
                  </a:tcPr>
                </a:tc>
                <a:tc hMerge="1">
                  <a:txBody>
                    <a:bodyPr/>
                    <a:lstStyle/>
                    <a:p>
                      <a:endParaRPr lang="en-GB"/>
                    </a:p>
                  </a:txBody>
                  <a:tcPr/>
                </a:tc>
                <a:tc hMerge="1">
                  <a:txBody>
                    <a:bodyPr/>
                    <a:lstStyle/>
                    <a:p>
                      <a:endParaRPr lang="en-GB"/>
                    </a:p>
                  </a:txBody>
                  <a:tcPr/>
                </a:tc>
                <a:tc>
                  <a:txBody>
                    <a:bodyPr/>
                    <a:lstStyle/>
                    <a:p>
                      <a:pPr algn="ctr" rtl="0" fontAlgn="b"/>
                      <a:r>
                        <a:rPr lang="en-GB" sz="1100" b="1" i="0" u="none" strike="noStrike">
                          <a:solidFill>
                            <a:srgbClr val="C00000"/>
                          </a:solidFill>
                          <a:effectLst/>
                          <a:latin typeface="Calibri" panose="020F0502020204030204" pitchFamily="34" charset="0"/>
                        </a:rPr>
                        <a:t>10%</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2">
                        <a:lumMod val="20000"/>
                        <a:lumOff val="80000"/>
                      </a:schemeClr>
                    </a:solidFill>
                  </a:tcPr>
                </a:tc>
                <a:tc>
                  <a:txBody>
                    <a:bodyPr/>
                    <a:lstStyle/>
                    <a:p>
                      <a:pPr algn="ctr" rtl="0" fontAlgn="b"/>
                      <a:r>
                        <a:rPr lang="en-GB" sz="1100" b="1" i="0" u="none" strike="noStrike">
                          <a:solidFill>
                            <a:srgbClr val="C00000"/>
                          </a:solidFill>
                          <a:effectLst/>
                          <a:latin typeface="Calibri" panose="020F0502020204030204" pitchFamily="34" charset="0"/>
                        </a:rPr>
                        <a:t>90%</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2">
                        <a:lumMod val="20000"/>
                        <a:lumOff val="80000"/>
                      </a:schemeClr>
                    </a:solidFill>
                  </a:tcPr>
                </a:tc>
                <a:extLst>
                  <a:ext uri="{0D108BD9-81ED-4DB2-BD59-A6C34878D82A}">
                    <a16:rowId xmlns:a16="http://schemas.microsoft.com/office/drawing/2014/main" val="1451407735"/>
                  </a:ext>
                </a:extLst>
              </a:tr>
            </a:tbl>
          </a:graphicData>
        </a:graphic>
      </p:graphicFrame>
      <p:cxnSp>
        <p:nvCxnSpPr>
          <p:cNvPr id="23" name="Straight Arrow Connector 22">
            <a:extLst>
              <a:ext uri="{FF2B5EF4-FFF2-40B4-BE49-F238E27FC236}">
                <a16:creationId xmlns:a16="http://schemas.microsoft.com/office/drawing/2014/main" id="{689D4A7E-5623-2A15-F36B-D6D7B8CA7D3E}"/>
              </a:ext>
            </a:extLst>
          </p:cNvPr>
          <p:cNvCxnSpPr>
            <a:cxnSpLocks/>
          </p:cNvCxnSpPr>
          <p:nvPr/>
        </p:nvCxnSpPr>
        <p:spPr>
          <a:xfrm>
            <a:off x="10424948" y="4680396"/>
            <a:ext cx="0" cy="433312"/>
          </a:xfrm>
          <a:prstGeom prst="straightConnector1">
            <a:avLst/>
          </a:prstGeom>
          <a:ln w="38100">
            <a:solidFill>
              <a:srgbClr val="3F622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 name="ttsmaker-file-2025-2-5-8-46-12">
            <a:hlinkClick r:id="" action="ppaction://media"/>
            <a:extLst>
              <a:ext uri="{FF2B5EF4-FFF2-40B4-BE49-F238E27FC236}">
                <a16:creationId xmlns:a16="http://schemas.microsoft.com/office/drawing/2014/main" id="{2F8A288C-CA68-7EB3-73AB-632AAFA89763}"/>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5">
                <a:tint val="45000"/>
                <a:satMod val="400000"/>
              </a:schemeClr>
            </a:duotone>
          </a:blip>
          <a:stretch>
            <a:fillRect/>
          </a:stretch>
        </p:blipFill>
        <p:spPr>
          <a:xfrm>
            <a:off x="10985500" y="5674189"/>
            <a:ext cx="812800" cy="812800"/>
          </a:xfrm>
          <a:prstGeom prst="rect">
            <a:avLst/>
          </a:prstGeom>
        </p:spPr>
      </p:pic>
    </p:spTree>
    <p:extLst>
      <p:ext uri="{BB962C8B-B14F-4D97-AF65-F5344CB8AC3E}">
        <p14:creationId xmlns:p14="http://schemas.microsoft.com/office/powerpoint/2010/main" val="46786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70AF2-E2ED-850C-512C-6F63C0AD260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257F8EC-2218-20BB-D757-0CD63CE3523A}"/>
              </a:ext>
            </a:extLst>
          </p:cNvPr>
          <p:cNvPicPr>
            <a:picLocks noChangeAspect="1"/>
          </p:cNvPicPr>
          <p:nvPr/>
        </p:nvPicPr>
        <p:blipFill>
          <a:blip r:embed="rId7"/>
          <a:stretch>
            <a:fillRect/>
          </a:stretch>
        </p:blipFill>
        <p:spPr>
          <a:xfrm>
            <a:off x="6308968" y="2308585"/>
            <a:ext cx="4443406" cy="3763613"/>
          </a:xfrm>
          <a:prstGeom prst="rect">
            <a:avLst/>
          </a:prstGeom>
        </p:spPr>
      </p:pic>
      <p:sp>
        <p:nvSpPr>
          <p:cNvPr id="5" name="Slide Number Placeholder 1">
            <a:extLst>
              <a:ext uri="{FF2B5EF4-FFF2-40B4-BE49-F238E27FC236}">
                <a16:creationId xmlns:a16="http://schemas.microsoft.com/office/drawing/2014/main" id="{5ED5C99C-54BE-1DA8-F720-07DFBCBCF401}"/>
              </a:ext>
            </a:extLst>
          </p:cNvPr>
          <p:cNvSpPr>
            <a:spLocks noGrp="1"/>
          </p:cNvSpPr>
          <p:nvPr>
            <p:ph type="sldNum" idx="11"/>
          </p:nvPr>
        </p:nvSpPr>
        <p:spPr/>
        <p:txBody>
          <a:bodyPr/>
          <a:lstStyle/>
          <a:p>
            <a:fld id="{00000000-1234-1234-1234-123412341234}" type="slidenum">
              <a:rPr lang="sv-SE"/>
              <a:pPr/>
              <a:t>18</a:t>
            </a:fld>
            <a:endParaRPr lang="sv-SE"/>
          </a:p>
        </p:txBody>
      </p:sp>
      <p:sp>
        <p:nvSpPr>
          <p:cNvPr id="4" name="Title 3">
            <a:extLst>
              <a:ext uri="{FF2B5EF4-FFF2-40B4-BE49-F238E27FC236}">
                <a16:creationId xmlns:a16="http://schemas.microsoft.com/office/drawing/2014/main" id="{723FE983-9F06-FDB9-552A-5FC2E1042E66}"/>
              </a:ext>
            </a:extLst>
          </p:cNvPr>
          <p:cNvSpPr>
            <a:spLocks noGrp="1"/>
          </p:cNvSpPr>
          <p:nvPr>
            <p:ph type="title"/>
          </p:nvPr>
        </p:nvSpPr>
        <p:spPr/>
        <p:txBody>
          <a:bodyPr anchor="ctr"/>
          <a:lstStyle/>
          <a:p>
            <a:r>
              <a:rPr lang="en-US" dirty="0">
                <a:solidFill>
                  <a:srgbClr val="C00000"/>
                </a:solidFill>
                <a:latin typeface="Open Sans"/>
                <a:ea typeface="Open Sans"/>
                <a:cs typeface="Open Sans"/>
              </a:rPr>
              <a:t>Accounting for Carbon Credits</a:t>
            </a:r>
          </a:p>
        </p:txBody>
      </p:sp>
      <p:sp>
        <p:nvSpPr>
          <p:cNvPr id="7" name="TextBox 6">
            <a:extLst>
              <a:ext uri="{FF2B5EF4-FFF2-40B4-BE49-F238E27FC236}">
                <a16:creationId xmlns:a16="http://schemas.microsoft.com/office/drawing/2014/main" id="{5B4C57DF-D57E-6087-0902-8BDF34248905}"/>
              </a:ext>
            </a:extLst>
          </p:cNvPr>
          <p:cNvSpPr txBox="1"/>
          <p:nvPr/>
        </p:nvSpPr>
        <p:spPr>
          <a:xfrm>
            <a:off x="644721" y="1183811"/>
            <a:ext cx="10926795" cy="546047"/>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a:t>
            </a:r>
          </a:p>
        </p:txBody>
      </p:sp>
      <p:sp>
        <p:nvSpPr>
          <p:cNvPr id="26" name="Arrow: Right 25">
            <a:extLst>
              <a:ext uri="{FF2B5EF4-FFF2-40B4-BE49-F238E27FC236}">
                <a16:creationId xmlns:a16="http://schemas.microsoft.com/office/drawing/2014/main" id="{E3F5FACA-2523-338A-F55F-2C7D7B2CB558}"/>
              </a:ext>
            </a:extLst>
          </p:cNvPr>
          <p:cNvSpPr/>
          <p:nvPr/>
        </p:nvSpPr>
        <p:spPr>
          <a:xfrm>
            <a:off x="5568817" y="3829496"/>
            <a:ext cx="614628" cy="8509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7" name="Table 26">
            <a:extLst>
              <a:ext uri="{FF2B5EF4-FFF2-40B4-BE49-F238E27FC236}">
                <a16:creationId xmlns:a16="http://schemas.microsoft.com/office/drawing/2014/main" id="{5E10A47A-273B-6D16-50C7-158B54E38105}"/>
              </a:ext>
            </a:extLst>
          </p:cNvPr>
          <p:cNvGraphicFramePr>
            <a:graphicFrameLocks noGrp="1"/>
          </p:cNvGraphicFramePr>
          <p:nvPr>
            <p:custDataLst>
              <p:tags r:id="rId1"/>
            </p:custDataLst>
            <p:extLst>
              <p:ext uri="{D42A27DB-BD31-4B8C-83A1-F6EECF244321}">
                <p14:modId xmlns:p14="http://schemas.microsoft.com/office/powerpoint/2010/main" val="3048070102"/>
              </p:ext>
            </p:extLst>
          </p:nvPr>
        </p:nvGraphicFramePr>
        <p:xfrm>
          <a:off x="1046427" y="1305517"/>
          <a:ext cx="4443413" cy="1007110"/>
        </p:xfrm>
        <a:graphic>
          <a:graphicData uri="http://schemas.openxmlformats.org/drawingml/2006/table">
            <a:tbl>
              <a:tblPr>
                <a:tableStyleId>{B8DA472E-C0B5-4FAA-A71B-45BBE6C39A2A}</a:tableStyleId>
              </a:tblPr>
              <a:tblGrid>
                <a:gridCol w="1110853">
                  <a:extLst>
                    <a:ext uri="{9D8B030D-6E8A-4147-A177-3AD203B41FA5}">
                      <a16:colId xmlns:a16="http://schemas.microsoft.com/office/drawing/2014/main" val="1164955989"/>
                    </a:ext>
                  </a:extLst>
                </a:gridCol>
                <a:gridCol w="833140">
                  <a:extLst>
                    <a:ext uri="{9D8B030D-6E8A-4147-A177-3AD203B41FA5}">
                      <a16:colId xmlns:a16="http://schemas.microsoft.com/office/drawing/2014/main" val="2981964508"/>
                    </a:ext>
                  </a:extLst>
                </a:gridCol>
                <a:gridCol w="833140">
                  <a:extLst>
                    <a:ext uri="{9D8B030D-6E8A-4147-A177-3AD203B41FA5}">
                      <a16:colId xmlns:a16="http://schemas.microsoft.com/office/drawing/2014/main" val="2223083672"/>
                    </a:ext>
                  </a:extLst>
                </a:gridCol>
                <a:gridCol w="833140">
                  <a:extLst>
                    <a:ext uri="{9D8B030D-6E8A-4147-A177-3AD203B41FA5}">
                      <a16:colId xmlns:a16="http://schemas.microsoft.com/office/drawing/2014/main" val="649028733"/>
                    </a:ext>
                  </a:extLst>
                </a:gridCol>
                <a:gridCol w="833140">
                  <a:extLst>
                    <a:ext uri="{9D8B030D-6E8A-4147-A177-3AD203B41FA5}">
                      <a16:colId xmlns:a16="http://schemas.microsoft.com/office/drawing/2014/main" val="2680373367"/>
                    </a:ext>
                  </a:extLst>
                </a:gridCol>
              </a:tblGrid>
              <a:tr h="266923">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GB" sz="1000" b="1" i="0" u="none" strike="noStrike">
                          <a:solidFill>
                            <a:schemeClr val="bg1"/>
                          </a:solidFill>
                          <a:effectLst/>
                          <a:latin typeface="+mj-lt"/>
                          <a:ea typeface="Open Sans" panose="020B0606030504020204" pitchFamily="34" charset="0"/>
                          <a:cs typeface="Open Sans" panose="020B0606030504020204" pitchFamily="34" charset="0"/>
                        </a:rPr>
                        <a:t>Carbon Credits</a:t>
                      </a:r>
                    </a:p>
                  </a:txBody>
                  <a:tcPr marL="6350" marR="6350" marT="6350" marB="0" anchor="ctr">
                    <a:solidFill>
                      <a:schemeClr val="bg2">
                        <a:lumMod val="75000"/>
                      </a:schemeClr>
                    </a:solidFill>
                  </a:tcPr>
                </a:tc>
                <a:tc>
                  <a:txBody>
                    <a:bodyPr/>
                    <a:lstStyle/>
                    <a:p>
                      <a:pPr algn="ctr" fontAlgn="b"/>
                      <a:r>
                        <a:rPr lang="en-GB" sz="1000" b="1" u="none" strike="noStrike">
                          <a:solidFill>
                            <a:schemeClr val="bg1"/>
                          </a:solidFill>
                          <a:effectLst/>
                          <a:latin typeface="+mj-lt"/>
                          <a:ea typeface="Open Sans" panose="020B0606030504020204" pitchFamily="34" charset="0"/>
                          <a:cs typeface="Open Sans" panose="020B0606030504020204" pitchFamily="34" charset="0"/>
                        </a:rPr>
                        <a:t>International</a:t>
                      </a:r>
                      <a:br>
                        <a:rPr lang="en-GB" sz="1000" b="1" u="none" strike="noStrike">
                          <a:solidFill>
                            <a:schemeClr val="bg1"/>
                          </a:solidFill>
                          <a:effectLst/>
                          <a:latin typeface="+mj-lt"/>
                          <a:ea typeface="Open Sans" panose="020B0606030504020204" pitchFamily="34" charset="0"/>
                          <a:cs typeface="Open Sans" panose="020B0606030504020204" pitchFamily="34" charset="0"/>
                        </a:rPr>
                      </a:br>
                      <a:r>
                        <a:rPr lang="en-GB" sz="1000" b="1" u="none" strike="noStrike">
                          <a:solidFill>
                            <a:schemeClr val="bg1"/>
                          </a:solidFill>
                          <a:effectLst/>
                          <a:latin typeface="+mj-lt"/>
                          <a:ea typeface="Open Sans" panose="020B0606030504020204" pitchFamily="34" charset="0"/>
                          <a:cs typeface="Open Sans" panose="020B0606030504020204" pitchFamily="34" charset="0"/>
                        </a:rPr>
                        <a:t>Grants</a:t>
                      </a:r>
                      <a:endParaRPr lang="en-GB" sz="1000" b="1" i="0" u="none" strike="noStrike">
                        <a:solidFill>
                          <a:schemeClr val="bg1"/>
                        </a:solidFill>
                        <a:effectLst/>
                        <a:latin typeface="+mj-lt"/>
                        <a:ea typeface="Open Sans" panose="020B0606030504020204" pitchFamily="34" charset="0"/>
                        <a:cs typeface="Open Sans" panose="020B0606030504020204" pitchFamily="34" charset="0"/>
                      </a:endParaRP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Government Budget</a:t>
                      </a: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SOE</a:t>
                      </a:r>
                      <a:b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b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Revenue</a:t>
                      </a:r>
                    </a:p>
                  </a:txBody>
                  <a:tcPr marL="6350" marR="6350" marT="6350" marB="0" anchor="ctr">
                    <a:solidFill>
                      <a:schemeClr val="bg2">
                        <a:lumMod val="75000"/>
                      </a:schemeClr>
                    </a:solidFill>
                  </a:tcPr>
                </a:tc>
                <a:extLst>
                  <a:ext uri="{0D108BD9-81ED-4DB2-BD59-A6C34878D82A}">
                    <a16:rowId xmlns:a16="http://schemas.microsoft.com/office/drawing/2014/main" val="1044876632"/>
                  </a:ext>
                </a:extLst>
              </a:tr>
              <a:tr h="129726">
                <a:tc>
                  <a:txBody>
                    <a:bodyPr/>
                    <a:lstStyle/>
                    <a:p>
                      <a:pPr lvl="3" algn="r" fontAlgn="b"/>
                      <a:r>
                        <a:rPr lang="en-GB" sz="1100" b="1" i="0" u="none" strike="noStrike">
                          <a:solidFill>
                            <a:schemeClr val="bg1"/>
                          </a:solidFill>
                          <a:effectLst/>
                          <a:latin typeface="Calibri" panose="020F0502020204030204" pitchFamily="34" charset="0"/>
                        </a:rPr>
                        <a:t>CAGR</a:t>
                      </a: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OFF</a:t>
                      </a:r>
                    </a:p>
                  </a:txBody>
                  <a:tcPr marL="6350" marR="6350" marT="6350" marB="0" anchor="ctr"/>
                </a:tc>
                <a:tc>
                  <a:txBody>
                    <a:bodyPr/>
                    <a:lstStyle/>
                    <a:p>
                      <a:pPr algn="ctr" fontAlgn="b"/>
                      <a:r>
                        <a:rPr lang="en-GB" sz="1100" u="none" strike="noStrike">
                          <a:effectLst/>
                        </a:rPr>
                        <a:t>3.20%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3.40%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3.80%</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32611431"/>
                  </a:ext>
                </a:extLst>
              </a:tr>
              <a:tr h="82118">
                <a:tc gridSpan="4">
                  <a:txBody>
                    <a:bodyPr/>
                    <a:lstStyle/>
                    <a:p>
                      <a:pPr algn="r" fontAlgn="b"/>
                      <a:r>
                        <a:rPr lang="en-GB" sz="1100" b="1" i="0" u="none" strike="noStrike">
                          <a:solidFill>
                            <a:schemeClr val="bg1"/>
                          </a:solidFill>
                          <a:effectLst/>
                          <a:latin typeface="Calibri" panose="020F0502020204030204" pitchFamily="34" charset="0"/>
                        </a:rPr>
                        <a:t>Price elasticity</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0.53</a:t>
                      </a:r>
                    </a:p>
                  </a:txBody>
                  <a:tcPr marL="6350" marR="6350" marT="6350" marB="0" anchor="ctr"/>
                </a:tc>
                <a:extLst>
                  <a:ext uri="{0D108BD9-81ED-4DB2-BD59-A6C34878D82A}">
                    <a16:rowId xmlns:a16="http://schemas.microsoft.com/office/drawing/2014/main" val="2213064450"/>
                  </a:ext>
                </a:extLst>
              </a:tr>
              <a:tr h="0">
                <a:tc gridSpan="4">
                  <a:txBody>
                    <a:bodyPr/>
                    <a:lstStyle/>
                    <a:p>
                      <a:pPr algn="r" fontAlgn="b"/>
                      <a:r>
                        <a:rPr lang="en-GB" sz="1100" b="1" i="0" u="none" strike="noStrike">
                          <a:solidFill>
                            <a:schemeClr val="bg1"/>
                          </a:solidFill>
                          <a:effectLst/>
                          <a:latin typeface="Calibri" panose="020F0502020204030204" pitchFamily="34" charset="0"/>
                        </a:rPr>
                        <a:t>Real energy price</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0.01</a:t>
                      </a:r>
                    </a:p>
                  </a:txBody>
                  <a:tcPr marL="6350" marR="6350" marT="6350" marB="0" anchor="ctr"/>
                </a:tc>
                <a:extLst>
                  <a:ext uri="{0D108BD9-81ED-4DB2-BD59-A6C34878D82A}">
                    <a16:rowId xmlns:a16="http://schemas.microsoft.com/office/drawing/2014/main" val="4214811900"/>
                  </a:ext>
                </a:extLst>
              </a:tr>
              <a:tr h="0">
                <a:tc gridSpan="4">
                  <a:txBody>
                    <a:bodyPr/>
                    <a:lstStyle/>
                    <a:p>
                      <a:pPr algn="r" fontAlgn="b"/>
                      <a:r>
                        <a:rPr lang="en-GB" sz="1100" b="1" i="0" u="none" strike="noStrike">
                          <a:solidFill>
                            <a:schemeClr val="bg1"/>
                          </a:solidFill>
                          <a:effectLst/>
                          <a:latin typeface="Calibri" panose="020F0502020204030204" pitchFamily="34" charset="0"/>
                        </a:rPr>
                        <a:t>SOE  Cash Injection (2030)</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$0.00</a:t>
                      </a:r>
                    </a:p>
                  </a:txBody>
                  <a:tcPr marL="6350" marR="6350" marT="6350" marB="0" anchor="ctr"/>
                </a:tc>
                <a:extLst>
                  <a:ext uri="{0D108BD9-81ED-4DB2-BD59-A6C34878D82A}">
                    <a16:rowId xmlns:a16="http://schemas.microsoft.com/office/drawing/2014/main" val="4257568047"/>
                  </a:ext>
                </a:extLst>
              </a:tr>
            </a:tbl>
          </a:graphicData>
        </a:graphic>
      </p:graphicFrame>
      <p:cxnSp>
        <p:nvCxnSpPr>
          <p:cNvPr id="11" name="Straight Arrow Connector 10">
            <a:extLst>
              <a:ext uri="{FF2B5EF4-FFF2-40B4-BE49-F238E27FC236}">
                <a16:creationId xmlns:a16="http://schemas.microsoft.com/office/drawing/2014/main" id="{9AF463F2-6875-B378-1206-B903319AD936}"/>
              </a:ext>
            </a:extLst>
          </p:cNvPr>
          <p:cNvCxnSpPr>
            <a:cxnSpLocks/>
          </p:cNvCxnSpPr>
          <p:nvPr/>
        </p:nvCxnSpPr>
        <p:spPr>
          <a:xfrm>
            <a:off x="10458759" y="2941440"/>
            <a:ext cx="0" cy="336327"/>
          </a:xfrm>
          <a:prstGeom prst="straightConnector1">
            <a:avLst/>
          </a:prstGeom>
          <a:ln w="38100">
            <a:solidFill>
              <a:srgbClr val="3F6228"/>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3E8959CE-1E25-CC70-44C7-587C72881A99}"/>
              </a:ext>
            </a:extLst>
          </p:cNvPr>
          <p:cNvGraphicFramePr>
            <a:graphicFrameLocks noGrp="1"/>
          </p:cNvGraphicFramePr>
          <p:nvPr>
            <p:custDataLst>
              <p:tags r:id="rId2"/>
            </p:custDataLst>
            <p:extLst>
              <p:ext uri="{D42A27DB-BD31-4B8C-83A1-F6EECF244321}">
                <p14:modId xmlns:p14="http://schemas.microsoft.com/office/powerpoint/2010/main" val="806884394"/>
              </p:ext>
            </p:extLst>
          </p:nvPr>
        </p:nvGraphicFramePr>
        <p:xfrm>
          <a:off x="6308968" y="1305517"/>
          <a:ext cx="4443413" cy="1007110"/>
        </p:xfrm>
        <a:graphic>
          <a:graphicData uri="http://schemas.openxmlformats.org/drawingml/2006/table">
            <a:tbl>
              <a:tblPr>
                <a:tableStyleId>{B8DA472E-C0B5-4FAA-A71B-45BBE6C39A2A}</a:tableStyleId>
              </a:tblPr>
              <a:tblGrid>
                <a:gridCol w="1110853">
                  <a:extLst>
                    <a:ext uri="{9D8B030D-6E8A-4147-A177-3AD203B41FA5}">
                      <a16:colId xmlns:a16="http://schemas.microsoft.com/office/drawing/2014/main" val="1164955989"/>
                    </a:ext>
                  </a:extLst>
                </a:gridCol>
                <a:gridCol w="833140">
                  <a:extLst>
                    <a:ext uri="{9D8B030D-6E8A-4147-A177-3AD203B41FA5}">
                      <a16:colId xmlns:a16="http://schemas.microsoft.com/office/drawing/2014/main" val="2981964508"/>
                    </a:ext>
                  </a:extLst>
                </a:gridCol>
                <a:gridCol w="833140">
                  <a:extLst>
                    <a:ext uri="{9D8B030D-6E8A-4147-A177-3AD203B41FA5}">
                      <a16:colId xmlns:a16="http://schemas.microsoft.com/office/drawing/2014/main" val="2223083672"/>
                    </a:ext>
                  </a:extLst>
                </a:gridCol>
                <a:gridCol w="833140">
                  <a:extLst>
                    <a:ext uri="{9D8B030D-6E8A-4147-A177-3AD203B41FA5}">
                      <a16:colId xmlns:a16="http://schemas.microsoft.com/office/drawing/2014/main" val="649028733"/>
                    </a:ext>
                  </a:extLst>
                </a:gridCol>
                <a:gridCol w="833140">
                  <a:extLst>
                    <a:ext uri="{9D8B030D-6E8A-4147-A177-3AD203B41FA5}">
                      <a16:colId xmlns:a16="http://schemas.microsoft.com/office/drawing/2014/main" val="2680373367"/>
                    </a:ext>
                  </a:extLst>
                </a:gridCol>
              </a:tblGrid>
              <a:tr h="266923">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GB" sz="1000" b="1" i="0" u="none" strike="noStrike">
                          <a:solidFill>
                            <a:schemeClr val="bg1"/>
                          </a:solidFill>
                          <a:effectLst/>
                          <a:latin typeface="+mj-lt"/>
                          <a:ea typeface="Open Sans" panose="020B0606030504020204" pitchFamily="34" charset="0"/>
                          <a:cs typeface="Open Sans" panose="020B0606030504020204" pitchFamily="34" charset="0"/>
                        </a:rPr>
                        <a:t>Carbon Credits</a:t>
                      </a:r>
                    </a:p>
                  </a:txBody>
                  <a:tcPr marL="6350" marR="6350" marT="6350" marB="0" anchor="ctr">
                    <a:solidFill>
                      <a:schemeClr val="bg2">
                        <a:lumMod val="75000"/>
                      </a:schemeClr>
                    </a:solidFill>
                  </a:tcPr>
                </a:tc>
                <a:tc>
                  <a:txBody>
                    <a:bodyPr/>
                    <a:lstStyle/>
                    <a:p>
                      <a:pPr algn="ctr" fontAlgn="b"/>
                      <a:r>
                        <a:rPr lang="en-GB" sz="1000" b="1" u="none" strike="noStrike">
                          <a:solidFill>
                            <a:schemeClr val="bg1"/>
                          </a:solidFill>
                          <a:effectLst/>
                          <a:latin typeface="+mj-lt"/>
                          <a:ea typeface="Open Sans" panose="020B0606030504020204" pitchFamily="34" charset="0"/>
                          <a:cs typeface="Open Sans" panose="020B0606030504020204" pitchFamily="34" charset="0"/>
                        </a:rPr>
                        <a:t>International</a:t>
                      </a:r>
                      <a:br>
                        <a:rPr lang="en-GB" sz="1000" b="1" u="none" strike="noStrike">
                          <a:solidFill>
                            <a:schemeClr val="bg1"/>
                          </a:solidFill>
                          <a:effectLst/>
                          <a:latin typeface="+mj-lt"/>
                          <a:ea typeface="Open Sans" panose="020B0606030504020204" pitchFamily="34" charset="0"/>
                          <a:cs typeface="Open Sans" panose="020B0606030504020204" pitchFamily="34" charset="0"/>
                        </a:rPr>
                      </a:br>
                      <a:r>
                        <a:rPr lang="en-GB" sz="1000" b="1" u="none" strike="noStrike">
                          <a:solidFill>
                            <a:schemeClr val="bg1"/>
                          </a:solidFill>
                          <a:effectLst/>
                          <a:latin typeface="+mj-lt"/>
                          <a:ea typeface="Open Sans" panose="020B0606030504020204" pitchFamily="34" charset="0"/>
                          <a:cs typeface="Open Sans" panose="020B0606030504020204" pitchFamily="34" charset="0"/>
                        </a:rPr>
                        <a:t>Grants</a:t>
                      </a:r>
                      <a:endParaRPr lang="en-GB" sz="1000" b="1" i="0" u="none" strike="noStrike">
                        <a:solidFill>
                          <a:schemeClr val="bg1"/>
                        </a:solidFill>
                        <a:effectLst/>
                        <a:latin typeface="+mj-lt"/>
                        <a:ea typeface="Open Sans" panose="020B0606030504020204" pitchFamily="34" charset="0"/>
                        <a:cs typeface="Open Sans" panose="020B0606030504020204" pitchFamily="34" charset="0"/>
                      </a:endParaRP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Government Budget</a:t>
                      </a:r>
                    </a:p>
                  </a:txBody>
                  <a:tcPr marL="6350" marR="6350" marT="6350" marB="0" anchor="ctr">
                    <a:solidFill>
                      <a:schemeClr val="bg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SOE</a:t>
                      </a:r>
                      <a:b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br>
                      <a:r>
                        <a:rPr kumimoji="0" lang="en-GB" sz="1000"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Arial"/>
                        </a:rPr>
                        <a:t>Revenue</a:t>
                      </a:r>
                    </a:p>
                  </a:txBody>
                  <a:tcPr marL="6350" marR="6350" marT="6350" marB="0" anchor="ctr">
                    <a:solidFill>
                      <a:schemeClr val="bg2">
                        <a:lumMod val="75000"/>
                      </a:schemeClr>
                    </a:solidFill>
                  </a:tcPr>
                </a:tc>
                <a:extLst>
                  <a:ext uri="{0D108BD9-81ED-4DB2-BD59-A6C34878D82A}">
                    <a16:rowId xmlns:a16="http://schemas.microsoft.com/office/drawing/2014/main" val="1044876632"/>
                  </a:ext>
                </a:extLst>
              </a:tr>
              <a:tr h="129726">
                <a:tc>
                  <a:txBody>
                    <a:bodyPr/>
                    <a:lstStyle/>
                    <a:p>
                      <a:pPr lvl="3" algn="r" fontAlgn="b"/>
                      <a:r>
                        <a:rPr lang="en-GB" sz="1100" b="1" i="0" u="none" strike="noStrike">
                          <a:solidFill>
                            <a:schemeClr val="bg1"/>
                          </a:solidFill>
                          <a:effectLst/>
                          <a:latin typeface="Calibri" panose="020F0502020204030204" pitchFamily="34" charset="0"/>
                        </a:rPr>
                        <a:t>CAGR</a:t>
                      </a:r>
                    </a:p>
                  </a:txBody>
                  <a:tcPr marL="6350" marR="6350" marT="6350" marB="0" anchor="ctr">
                    <a:solidFill>
                      <a:schemeClr val="bg2">
                        <a:lumMod val="75000"/>
                      </a:schemeClr>
                    </a:solidFill>
                  </a:tcPr>
                </a:tc>
                <a:tc>
                  <a:txBody>
                    <a:bodyPr/>
                    <a:lstStyle/>
                    <a:p>
                      <a:pPr algn="ctr" fontAlgn="b"/>
                      <a:r>
                        <a:rPr lang="en-GB" sz="1100" b="1" i="0" u="none" strike="noStrike">
                          <a:solidFill>
                            <a:srgbClr val="C00000"/>
                          </a:solidFill>
                          <a:effectLst/>
                          <a:latin typeface="Calibri" panose="020F0502020204030204" pitchFamily="34" charset="0"/>
                        </a:rPr>
                        <a:t>ON</a:t>
                      </a:r>
                    </a:p>
                  </a:txBody>
                  <a:tcPr marL="6350" marR="6350" marT="6350" marB="0" anchor="ctr">
                    <a:solidFill>
                      <a:schemeClr val="accent2">
                        <a:lumMod val="20000"/>
                        <a:lumOff val="80000"/>
                      </a:schemeClr>
                    </a:solidFill>
                  </a:tcPr>
                </a:tc>
                <a:tc>
                  <a:txBody>
                    <a:bodyPr/>
                    <a:lstStyle/>
                    <a:p>
                      <a:pPr algn="ctr" fontAlgn="b"/>
                      <a:r>
                        <a:rPr lang="en-GB" sz="1100" u="none" strike="noStrike">
                          <a:effectLst/>
                        </a:rPr>
                        <a:t>3.20%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3.40%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3.80%</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32611431"/>
                  </a:ext>
                </a:extLst>
              </a:tr>
              <a:tr h="82118">
                <a:tc gridSpan="4">
                  <a:txBody>
                    <a:bodyPr/>
                    <a:lstStyle/>
                    <a:p>
                      <a:pPr algn="r" fontAlgn="b"/>
                      <a:r>
                        <a:rPr lang="en-GB" sz="1100" b="1" i="0" u="none" strike="noStrike">
                          <a:solidFill>
                            <a:schemeClr val="bg1"/>
                          </a:solidFill>
                          <a:effectLst/>
                          <a:latin typeface="Calibri" panose="020F0502020204030204" pitchFamily="34" charset="0"/>
                        </a:rPr>
                        <a:t>Price elasticity</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0.53</a:t>
                      </a:r>
                    </a:p>
                  </a:txBody>
                  <a:tcPr marL="6350" marR="6350" marT="6350" marB="0" anchor="ctr"/>
                </a:tc>
                <a:extLst>
                  <a:ext uri="{0D108BD9-81ED-4DB2-BD59-A6C34878D82A}">
                    <a16:rowId xmlns:a16="http://schemas.microsoft.com/office/drawing/2014/main" val="2213064450"/>
                  </a:ext>
                </a:extLst>
              </a:tr>
              <a:tr h="0">
                <a:tc gridSpan="4">
                  <a:txBody>
                    <a:bodyPr/>
                    <a:lstStyle/>
                    <a:p>
                      <a:pPr algn="r" fontAlgn="b"/>
                      <a:r>
                        <a:rPr lang="en-GB" sz="1100" b="1" i="0" u="none" strike="noStrike">
                          <a:solidFill>
                            <a:schemeClr val="bg1"/>
                          </a:solidFill>
                          <a:effectLst/>
                          <a:latin typeface="Calibri" panose="020F0502020204030204" pitchFamily="34" charset="0"/>
                        </a:rPr>
                        <a:t>Real energy price</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0.01</a:t>
                      </a:r>
                    </a:p>
                  </a:txBody>
                  <a:tcPr marL="6350" marR="6350" marT="6350" marB="0" anchor="ctr"/>
                </a:tc>
                <a:extLst>
                  <a:ext uri="{0D108BD9-81ED-4DB2-BD59-A6C34878D82A}">
                    <a16:rowId xmlns:a16="http://schemas.microsoft.com/office/drawing/2014/main" val="4214811900"/>
                  </a:ext>
                </a:extLst>
              </a:tr>
              <a:tr h="0">
                <a:tc gridSpan="4">
                  <a:txBody>
                    <a:bodyPr/>
                    <a:lstStyle/>
                    <a:p>
                      <a:pPr algn="r" fontAlgn="b"/>
                      <a:r>
                        <a:rPr lang="en-GB" sz="1100" b="1" i="0" u="none" strike="noStrike">
                          <a:solidFill>
                            <a:schemeClr val="bg1"/>
                          </a:solidFill>
                          <a:effectLst/>
                          <a:latin typeface="Calibri" panose="020F0502020204030204" pitchFamily="34" charset="0"/>
                        </a:rPr>
                        <a:t>SOE  Cash Injection (2030)</a:t>
                      </a:r>
                    </a:p>
                  </a:txBody>
                  <a:tcPr marL="6350" marR="6350" marT="6350" marB="0" anchor="ctr">
                    <a:solidFill>
                      <a:schemeClr val="bg2">
                        <a:lumMod val="75000"/>
                      </a:schemeClr>
                    </a:solidFill>
                  </a:tcPr>
                </a:tc>
                <a:tc hMerge="1">
                  <a:txBody>
                    <a:bodyPr/>
                    <a:lstStyle/>
                    <a:p>
                      <a:endParaRPr/>
                    </a:p>
                  </a:txBody>
                  <a:tcPr marL="6350" marR="6350" marT="6350" marB="0" anchor="ctr">
                    <a:solidFill>
                      <a:schemeClr val="bg2">
                        <a:lumMod val="75000"/>
                      </a:schemeClr>
                    </a:solidFill>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0" i="0" u="none" strike="noStrike">
                          <a:solidFill>
                            <a:srgbClr val="000000"/>
                          </a:solidFill>
                          <a:effectLst/>
                          <a:latin typeface="Calibri" panose="020F0502020204030204" pitchFamily="34" charset="0"/>
                        </a:rPr>
                        <a:t>$0.00</a:t>
                      </a:r>
                    </a:p>
                  </a:txBody>
                  <a:tcPr marL="6350" marR="6350" marT="6350" marB="0" anchor="ctr"/>
                </a:tc>
                <a:extLst>
                  <a:ext uri="{0D108BD9-81ED-4DB2-BD59-A6C34878D82A}">
                    <a16:rowId xmlns:a16="http://schemas.microsoft.com/office/drawing/2014/main" val="4257568047"/>
                  </a:ext>
                </a:extLst>
              </a:tr>
            </a:tbl>
          </a:graphicData>
        </a:graphic>
      </p:graphicFrame>
      <p:pic>
        <p:nvPicPr>
          <p:cNvPr id="10" name="Picture 9">
            <a:extLst>
              <a:ext uri="{FF2B5EF4-FFF2-40B4-BE49-F238E27FC236}">
                <a16:creationId xmlns:a16="http://schemas.microsoft.com/office/drawing/2014/main" id="{F1889FC9-B7DA-079A-63C6-3D5EAB33E527}"/>
              </a:ext>
            </a:extLst>
          </p:cNvPr>
          <p:cNvPicPr>
            <a:picLocks noChangeAspect="1"/>
          </p:cNvPicPr>
          <p:nvPr/>
        </p:nvPicPr>
        <p:blipFill>
          <a:blip r:embed="rId8"/>
          <a:stretch>
            <a:fillRect/>
          </a:stretch>
        </p:blipFill>
        <p:spPr>
          <a:xfrm>
            <a:off x="1046427" y="2312627"/>
            <a:ext cx="4443406" cy="3763613"/>
          </a:xfrm>
          <a:prstGeom prst="rect">
            <a:avLst/>
          </a:prstGeom>
        </p:spPr>
      </p:pic>
      <p:pic>
        <p:nvPicPr>
          <p:cNvPr id="3" name="ttsmaker-file-2025-2-5-8-46-43">
            <a:hlinkClick r:id="" action="ppaction://media"/>
            <a:extLst>
              <a:ext uri="{FF2B5EF4-FFF2-40B4-BE49-F238E27FC236}">
                <a16:creationId xmlns:a16="http://schemas.microsoft.com/office/drawing/2014/main" id="{A720CFD1-9B75-18D8-0E4A-C5834E61BCAF}"/>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193952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396A-173A-4EAD-D25F-19259BC2C9A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D4F9FA4-9167-5309-26D4-B6466EBAAA6A}"/>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E4FB6077-3A21-A117-B7EC-AE2C328C95EE}"/>
              </a:ext>
            </a:extLst>
          </p:cNvPr>
          <p:cNvSpPr txBox="1">
            <a:spLocks/>
          </p:cNvSpPr>
          <p:nvPr/>
        </p:nvSpPr>
        <p:spPr>
          <a:xfrm>
            <a:off x="496605" y="424676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a:solidFill>
                  <a:schemeClr val="bg1"/>
                </a:solidFill>
                <a:effectLst/>
              </a:rPr>
              <a:t>Ch</a:t>
            </a:r>
            <a:r>
              <a:rPr lang="en-GB" sz="4800" kern="100">
                <a:solidFill>
                  <a:schemeClr val="bg1"/>
                </a:solidFill>
              </a:rPr>
              <a:t>oosing and </a:t>
            </a:r>
          </a:p>
          <a:p>
            <a:r>
              <a:rPr lang="en-GB" sz="4800" kern="100">
                <a:solidFill>
                  <a:schemeClr val="bg1"/>
                </a:solidFill>
              </a:rPr>
              <a:t>Combining Approaches</a:t>
            </a:r>
            <a:endParaRPr lang="en-GB" sz="4800" b="1" kern="100">
              <a:solidFill>
                <a:schemeClr val="bg1"/>
              </a:solidFill>
              <a:effectLst/>
            </a:endParaRPr>
          </a:p>
        </p:txBody>
      </p:sp>
      <p:cxnSp>
        <p:nvCxnSpPr>
          <p:cNvPr id="8" name="Straight Connector 7">
            <a:extLst>
              <a:ext uri="{FF2B5EF4-FFF2-40B4-BE49-F238E27FC236}">
                <a16:creationId xmlns:a16="http://schemas.microsoft.com/office/drawing/2014/main" id="{0F5412E0-CCBE-A89C-227F-8A4C8283F085}"/>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EB779EF-00C6-7ADE-FBAF-EA0D96F6D076}"/>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4</a:t>
            </a:r>
            <a:endParaRPr lang="en-GB" sz="2800">
              <a:solidFill>
                <a:schemeClr val="bg1"/>
              </a:solidFill>
            </a:endParaRPr>
          </a:p>
        </p:txBody>
      </p:sp>
    </p:spTree>
    <p:extLst>
      <p:ext uri="{BB962C8B-B14F-4D97-AF65-F5344CB8AC3E}">
        <p14:creationId xmlns:p14="http://schemas.microsoft.com/office/powerpoint/2010/main" val="459910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38DB80EA-9972-4AD5-3336-9321DFBA705C}"/>
              </a:ext>
            </a:extLst>
          </p:cNvPr>
          <p:cNvSpPr/>
          <p:nvPr/>
        </p:nvSpPr>
        <p:spPr>
          <a:xfrm>
            <a:off x="243344" y="1130961"/>
            <a:ext cx="8960214" cy="5446412"/>
          </a:xfrm>
          <a:prstGeom prst="roundRect">
            <a:avLst>
              <a:gd name="adj" fmla="val 7149"/>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7449C7A-5416-DBC5-501B-E63D6A626745}"/>
              </a:ext>
            </a:extLst>
          </p:cNvPr>
          <p:cNvSpPr txBox="1"/>
          <p:nvPr/>
        </p:nvSpPr>
        <p:spPr>
          <a:xfrm>
            <a:off x="583061" y="1564306"/>
            <a:ext cx="4060192" cy="325952"/>
          </a:xfrm>
          <a:prstGeom prst="rect">
            <a:avLst/>
          </a:prstGeom>
          <a:solidFill>
            <a:schemeClr val="accent1"/>
          </a:solidFill>
        </p:spPr>
        <p:txBody>
          <a:bodyPr wrap="square" lIns="54000" tIns="18000" rIns="54000" bIns="0" rtlCol="0" anchor="t">
            <a:spAutoFit/>
          </a:bodyPr>
          <a:lstStyle/>
          <a:p>
            <a:r>
              <a:rPr lang="en-ZA" sz="2000" b="1" spc="60">
                <a:solidFill>
                  <a:schemeClr val="bg1"/>
                </a:solidFill>
                <a:effectLst/>
                <a:latin typeface="Arial Black"/>
                <a:cs typeface="Arial Black" panose="020B0604020202020204" pitchFamily="34" charset="0"/>
              </a:rPr>
              <a:t>Lecture Outline</a:t>
            </a:r>
            <a:endParaRPr lang="en-ZA" sz="2000" spc="60">
              <a:solidFill>
                <a:schemeClr val="bg1"/>
              </a:solidFill>
              <a:effectLst/>
              <a:latin typeface="Arial"/>
              <a:cs typeface="Arial"/>
            </a:endParaRPr>
          </a:p>
        </p:txBody>
      </p:sp>
      <p:sp>
        <p:nvSpPr>
          <p:cNvPr id="6" name="TextBox 5">
            <a:extLst>
              <a:ext uri="{FF2B5EF4-FFF2-40B4-BE49-F238E27FC236}">
                <a16:creationId xmlns:a16="http://schemas.microsoft.com/office/drawing/2014/main" id="{584F834E-9C4C-8CF9-F8D1-60EC9C44EFBC}"/>
              </a:ext>
            </a:extLst>
          </p:cNvPr>
          <p:cNvSpPr txBox="1"/>
          <p:nvPr/>
        </p:nvSpPr>
        <p:spPr>
          <a:xfrm>
            <a:off x="583059" y="1880024"/>
            <a:ext cx="8359060" cy="407547"/>
          </a:xfrm>
          <a:prstGeom prst="rect">
            <a:avLst/>
          </a:prstGeom>
          <a:noFill/>
          <a:ln>
            <a:noFill/>
          </a:ln>
        </p:spPr>
        <p:txBody>
          <a:bodyPr wrap="square" lIns="0" tIns="45720" rIns="91440" bIns="45720" rtlCol="0" anchor="t">
            <a:spAutoFit/>
          </a:bodyPr>
          <a:lstStyle/>
          <a:p>
            <a:pPr algn="l">
              <a:lnSpc>
                <a:spcPct val="107000"/>
              </a:lnSpc>
              <a:spcAft>
                <a:spcPts val="1500"/>
              </a:spcAft>
            </a:pPr>
            <a:r>
              <a:rPr lang="en-GB" sz="2000" b="1">
                <a:solidFill>
                  <a:srgbClr val="002060"/>
                </a:solidFill>
                <a:latin typeface="Aptos Black" panose="020B0004020202020204" pitchFamily="34" charset="0"/>
              </a:rPr>
              <a:t>Financial Modelling for Energy Transitions</a:t>
            </a:r>
            <a:endParaRPr lang="en-GB" sz="2000" b="1" kern="100">
              <a:solidFill>
                <a:schemeClr val="accent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1E4D024-651F-8E5E-7A53-D09C891866C0}"/>
              </a:ext>
            </a:extLst>
          </p:cNvPr>
          <p:cNvCxnSpPr>
            <a:cxnSpLocks/>
          </p:cNvCxnSpPr>
          <p:nvPr/>
        </p:nvCxnSpPr>
        <p:spPr>
          <a:xfrm>
            <a:off x="571184" y="6276100"/>
            <a:ext cx="83590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6223E9C-620E-B339-893D-4146F012CBBA}"/>
              </a:ext>
            </a:extLst>
          </p:cNvPr>
          <p:cNvCxnSpPr>
            <a:cxnSpLocks/>
          </p:cNvCxnSpPr>
          <p:nvPr/>
        </p:nvCxnSpPr>
        <p:spPr>
          <a:xfrm>
            <a:off x="583059" y="2626796"/>
            <a:ext cx="83471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E56E2DAA-C8BD-7063-58F7-9ED4AD10EB0E}"/>
              </a:ext>
            </a:extLst>
          </p:cNvPr>
          <p:cNvGraphicFramePr>
            <a:graphicFrameLocks noGrp="1"/>
          </p:cNvGraphicFramePr>
          <p:nvPr>
            <p:extLst>
              <p:ext uri="{D42A27DB-BD31-4B8C-83A1-F6EECF244321}">
                <p14:modId xmlns:p14="http://schemas.microsoft.com/office/powerpoint/2010/main" val="1482145445"/>
              </p:ext>
            </p:extLst>
          </p:nvPr>
        </p:nvGraphicFramePr>
        <p:xfrm>
          <a:off x="583059" y="2901321"/>
          <a:ext cx="7121855" cy="2354765"/>
        </p:xfrm>
        <a:graphic>
          <a:graphicData uri="http://schemas.openxmlformats.org/drawingml/2006/table">
            <a:tbl>
              <a:tblPr firstRow="1" firstCol="1" bandRow="1">
                <a:tableStyleId>{2D5ABB26-0587-4C30-8999-92F81FD0307C}</a:tableStyleId>
              </a:tblPr>
              <a:tblGrid>
                <a:gridCol w="1467681">
                  <a:extLst>
                    <a:ext uri="{9D8B030D-6E8A-4147-A177-3AD203B41FA5}">
                      <a16:colId xmlns:a16="http://schemas.microsoft.com/office/drawing/2014/main" val="854988839"/>
                    </a:ext>
                  </a:extLst>
                </a:gridCol>
                <a:gridCol w="5654174">
                  <a:extLst>
                    <a:ext uri="{9D8B030D-6E8A-4147-A177-3AD203B41FA5}">
                      <a16:colId xmlns:a16="http://schemas.microsoft.com/office/drawing/2014/main" val="3274321985"/>
                    </a:ext>
                  </a:extLst>
                </a:gridCol>
              </a:tblGrid>
              <a:tr h="470953">
                <a:tc>
                  <a:txBody>
                    <a:bodyPr/>
                    <a:lstStyle/>
                    <a:p>
                      <a:pPr>
                        <a:lnSpc>
                          <a:spcPct val="107000"/>
                        </a:lnSpc>
                        <a:spcAft>
                          <a:spcPts val="200"/>
                        </a:spcAft>
                      </a:pP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US" sz="2000" b="1" i="0" u="none" strike="noStrike" cap="none">
                          <a:solidFill>
                            <a:schemeClr val="accent5"/>
                          </a:solidFill>
                          <a:effectLst/>
                          <a:latin typeface="+mn-lt"/>
                          <a:ea typeface="+mn-ea"/>
                          <a:cs typeface="+mn-cs"/>
                          <a:sym typeface="Arial"/>
                        </a:rPr>
                        <a:t>Learning Objectives</a:t>
                      </a:r>
                      <a:endParaRPr lang="en-US"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310097976"/>
                  </a:ext>
                </a:extLst>
              </a:tr>
              <a:tr h="470953">
                <a:tc>
                  <a:txBody>
                    <a:bodyPr/>
                    <a:lstStyle/>
                    <a:p>
                      <a:pPr>
                        <a:lnSpc>
                          <a:spcPct val="107000"/>
                        </a:lnSpc>
                        <a:spcAft>
                          <a:spcPts val="200"/>
                        </a:spcAft>
                      </a:pPr>
                      <a:r>
                        <a:rPr lang="en-GB" sz="2000" kern="100">
                          <a:solidFill>
                            <a:schemeClr val="accent5"/>
                          </a:solidFill>
                          <a:effectLst/>
                        </a:rPr>
                        <a:t>Part 1</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a:solidFill>
                            <a:schemeClr val="accent5"/>
                          </a:solidFill>
                          <a:effectLst/>
                          <a:latin typeface="+mn-lt"/>
                          <a:ea typeface="+mn-ea"/>
                          <a:cs typeface="+mn-cs"/>
                          <a:sym typeface="Arial"/>
                        </a:rPr>
                        <a:t>Different Approaches to Closing the Gap</a:t>
                      </a:r>
                      <a:endParaRPr lang="en-GB"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2969330926"/>
                  </a:ext>
                </a:extLst>
              </a:tr>
              <a:tr h="470953">
                <a:tc>
                  <a:txBody>
                    <a:bodyPr/>
                    <a:lstStyle/>
                    <a:p>
                      <a:pPr>
                        <a:lnSpc>
                          <a:spcPct val="107000"/>
                        </a:lnSpc>
                        <a:spcAft>
                          <a:spcPts val="200"/>
                        </a:spcAft>
                      </a:pPr>
                      <a:r>
                        <a:rPr lang="en-GB" sz="2000" kern="100">
                          <a:solidFill>
                            <a:schemeClr val="accent5"/>
                          </a:solidFill>
                          <a:effectLst/>
                        </a:rPr>
                        <a:t>Part 2</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a:solidFill>
                            <a:schemeClr val="accent5"/>
                          </a:solidFill>
                          <a:effectLst/>
                          <a:latin typeface="+mn-lt"/>
                          <a:ea typeface="+mn-ea"/>
                          <a:cs typeface="+mn-cs"/>
                          <a:sym typeface="Arial"/>
                        </a:rPr>
                        <a:t>Reducing Financing Requirement</a:t>
                      </a:r>
                    </a:p>
                  </a:txBody>
                  <a:tcPr marL="68580" marR="68580" marT="0" marB="0"/>
                </a:tc>
                <a:extLst>
                  <a:ext uri="{0D108BD9-81ED-4DB2-BD59-A6C34878D82A}">
                    <a16:rowId xmlns:a16="http://schemas.microsoft.com/office/drawing/2014/main" val="1928304900"/>
                  </a:ext>
                </a:extLst>
              </a:tr>
              <a:tr h="470953">
                <a:tc>
                  <a:txBody>
                    <a:bodyPr/>
                    <a:lstStyle/>
                    <a:p>
                      <a:pPr>
                        <a:lnSpc>
                          <a:spcPct val="107000"/>
                        </a:lnSpc>
                        <a:spcAft>
                          <a:spcPts val="200"/>
                        </a:spcAft>
                      </a:pPr>
                      <a:r>
                        <a:rPr lang="en-GB" sz="2000" kern="100">
                          <a:solidFill>
                            <a:schemeClr val="accent5"/>
                          </a:solidFill>
                          <a:effectLst/>
                        </a:rPr>
                        <a:t>Part 3</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a:solidFill>
                            <a:schemeClr val="accent5"/>
                          </a:solidFill>
                          <a:effectLst/>
                          <a:latin typeface="+mn-lt"/>
                          <a:ea typeface="+mn-ea"/>
                          <a:cs typeface="+mn-cs"/>
                          <a:sym typeface="Arial"/>
                        </a:rPr>
                        <a:t>Boosting Funding Availability</a:t>
                      </a:r>
                    </a:p>
                  </a:txBody>
                  <a:tcPr marL="68580" marR="68580" marT="0" marB="0"/>
                </a:tc>
                <a:extLst>
                  <a:ext uri="{0D108BD9-81ED-4DB2-BD59-A6C34878D82A}">
                    <a16:rowId xmlns:a16="http://schemas.microsoft.com/office/drawing/2014/main" val="844599878"/>
                  </a:ext>
                </a:extLst>
              </a:tr>
              <a:tr h="470953">
                <a:tc>
                  <a:txBody>
                    <a:bodyPr/>
                    <a:lstStyle/>
                    <a:p>
                      <a:pPr>
                        <a:lnSpc>
                          <a:spcPct val="107000"/>
                        </a:lnSpc>
                        <a:spcAft>
                          <a:spcPts val="200"/>
                        </a:spcAft>
                      </a:pPr>
                      <a:r>
                        <a:rPr lang="en-GB" sz="2000" kern="100">
                          <a:solidFill>
                            <a:schemeClr val="accent5"/>
                          </a:solidFill>
                          <a:effectLst/>
                        </a:rPr>
                        <a:t>Part 4</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200"/>
                        </a:spcAft>
                        <a:buClr>
                          <a:srgbClr val="000000"/>
                        </a:buClr>
                        <a:buSzTx/>
                        <a:buFont typeface="Arial"/>
                        <a:buNone/>
                        <a:tabLst/>
                        <a:defRPr/>
                      </a:pPr>
                      <a:r>
                        <a:rPr lang="en-GB" sz="2000" b="1" i="0" u="none" strike="noStrike" cap="none">
                          <a:solidFill>
                            <a:schemeClr val="accent5"/>
                          </a:solidFill>
                          <a:effectLst/>
                          <a:latin typeface="+mn-lt"/>
                          <a:ea typeface="+mn-ea"/>
                          <a:cs typeface="+mn-cs"/>
                          <a:sym typeface="Arial"/>
                        </a:rPr>
                        <a:t>Choosing and Combining Approaches</a:t>
                      </a:r>
                    </a:p>
                  </a:txBody>
                  <a:tcPr marL="68580" marR="68580" marT="0" marB="0"/>
                </a:tc>
                <a:extLst>
                  <a:ext uri="{0D108BD9-81ED-4DB2-BD59-A6C34878D82A}">
                    <a16:rowId xmlns:a16="http://schemas.microsoft.com/office/drawing/2014/main" val="308865766"/>
                  </a:ext>
                </a:extLst>
              </a:tr>
            </a:tbl>
          </a:graphicData>
        </a:graphic>
      </p:graphicFrame>
    </p:spTree>
    <p:extLst>
      <p:ext uri="{BB962C8B-B14F-4D97-AF65-F5344CB8AC3E}">
        <p14:creationId xmlns:p14="http://schemas.microsoft.com/office/powerpoint/2010/main" val="477400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DE73-58B2-5AEC-73E8-B709E439F73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B29F59F-2BD0-56BB-3DD9-FE45889F5B75}"/>
              </a:ext>
            </a:extLst>
          </p:cNvPr>
          <p:cNvSpPr>
            <a:spLocks noGrp="1"/>
          </p:cNvSpPr>
          <p:nvPr>
            <p:ph type="sldNum" idx="11"/>
          </p:nvPr>
        </p:nvSpPr>
        <p:spPr/>
        <p:txBody>
          <a:bodyPr/>
          <a:lstStyle/>
          <a:p>
            <a:fld id="{00000000-1234-1234-1234-123412341234}" type="slidenum">
              <a:rPr lang="sv-SE"/>
              <a:pPr/>
              <a:t>20</a:t>
            </a:fld>
            <a:endParaRPr lang="sv-SE"/>
          </a:p>
        </p:txBody>
      </p:sp>
      <p:sp>
        <p:nvSpPr>
          <p:cNvPr id="4" name="Title 3">
            <a:extLst>
              <a:ext uri="{FF2B5EF4-FFF2-40B4-BE49-F238E27FC236}">
                <a16:creationId xmlns:a16="http://schemas.microsoft.com/office/drawing/2014/main" id="{F6DF0251-5A8F-8C8E-CC60-91C864B125EC}"/>
              </a:ext>
            </a:extLst>
          </p:cNvPr>
          <p:cNvSpPr>
            <a:spLocks noGrp="1"/>
          </p:cNvSpPr>
          <p:nvPr>
            <p:ph type="title"/>
          </p:nvPr>
        </p:nvSpPr>
        <p:spPr>
          <a:xfrm>
            <a:off x="838200" y="365125"/>
            <a:ext cx="10515600" cy="701675"/>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Combining approaches to closing financing gaps</a:t>
            </a:r>
            <a:endParaRPr lang="en-GB"/>
          </a:p>
        </p:txBody>
      </p:sp>
      <p:sp>
        <p:nvSpPr>
          <p:cNvPr id="7" name="TextBox 6">
            <a:extLst>
              <a:ext uri="{FF2B5EF4-FFF2-40B4-BE49-F238E27FC236}">
                <a16:creationId xmlns:a16="http://schemas.microsoft.com/office/drawing/2014/main" id="{4B972592-0BCC-0A2D-0535-0DDDD0D4DE91}"/>
              </a:ext>
            </a:extLst>
          </p:cNvPr>
          <p:cNvSpPr txBox="1"/>
          <p:nvPr/>
        </p:nvSpPr>
        <p:spPr>
          <a:xfrm>
            <a:off x="644721" y="1183811"/>
            <a:ext cx="10926795" cy="3290388"/>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It is quite likely that no single measure will be adequate to close a country’s financing gap, necessitating a combination of measures to be taken.</a:t>
            </a:r>
          </a:p>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When exploring potential measures to close financing gaps, it is important to ensure that scenarios are informed by realism.</a:t>
            </a:r>
          </a:p>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Measures for closing financing gaps differ markedly in terms of their characteristics, and their applicability to individual countries.</a:t>
            </a:r>
          </a:p>
        </p:txBody>
      </p:sp>
      <p:pic>
        <p:nvPicPr>
          <p:cNvPr id="2" name="ttsmaker-file-2025-2-5-8-47-24">
            <a:hlinkClick r:id="" action="ppaction://media"/>
            <a:extLst>
              <a:ext uri="{FF2B5EF4-FFF2-40B4-BE49-F238E27FC236}">
                <a16:creationId xmlns:a16="http://schemas.microsoft.com/office/drawing/2014/main" id="{E3969236-F692-400D-88BC-FE080C251BB6}"/>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674189"/>
            <a:ext cx="812800" cy="812800"/>
          </a:xfrm>
          <a:prstGeom prst="rect">
            <a:avLst/>
          </a:prstGeom>
        </p:spPr>
      </p:pic>
    </p:spTree>
    <p:extLst>
      <p:ext uri="{BB962C8B-B14F-4D97-AF65-F5344CB8AC3E}">
        <p14:creationId xmlns:p14="http://schemas.microsoft.com/office/powerpoint/2010/main" val="17822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8C41C-8731-3934-96A4-9CC0032EE91A}"/>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4B1F826-07DF-191D-31BB-68ADFEFD40F3}"/>
              </a:ext>
            </a:extLst>
          </p:cNvPr>
          <p:cNvSpPr>
            <a:spLocks noGrp="1"/>
          </p:cNvSpPr>
          <p:nvPr>
            <p:ph type="sldNum" idx="11"/>
          </p:nvPr>
        </p:nvSpPr>
        <p:spPr/>
        <p:txBody>
          <a:bodyPr/>
          <a:lstStyle/>
          <a:p>
            <a:fld id="{00000000-1234-1234-1234-123412341234}" type="slidenum">
              <a:rPr lang="sv-SE"/>
              <a:pPr/>
              <a:t>21</a:t>
            </a:fld>
            <a:endParaRPr lang="sv-SE"/>
          </a:p>
        </p:txBody>
      </p:sp>
      <p:sp>
        <p:nvSpPr>
          <p:cNvPr id="4" name="Title 3">
            <a:extLst>
              <a:ext uri="{FF2B5EF4-FFF2-40B4-BE49-F238E27FC236}">
                <a16:creationId xmlns:a16="http://schemas.microsoft.com/office/drawing/2014/main" id="{4A077389-BD92-EBB8-11E7-41AD536403CE}"/>
              </a:ext>
            </a:extLst>
          </p:cNvPr>
          <p:cNvSpPr>
            <a:spLocks noGrp="1"/>
          </p:cNvSpPr>
          <p:nvPr>
            <p:ph type="title"/>
          </p:nvPr>
        </p:nvSpPr>
        <p:spPr>
          <a:xfrm>
            <a:off x="464122" y="226576"/>
            <a:ext cx="11187545" cy="673966"/>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Choosing between measures to close financing gaps</a:t>
            </a:r>
            <a:endParaRPr lang="en-GB"/>
          </a:p>
        </p:txBody>
      </p:sp>
      <p:graphicFrame>
        <p:nvGraphicFramePr>
          <p:cNvPr id="2" name="Table 1">
            <a:extLst>
              <a:ext uri="{FF2B5EF4-FFF2-40B4-BE49-F238E27FC236}">
                <a16:creationId xmlns:a16="http://schemas.microsoft.com/office/drawing/2014/main" id="{D66DDB51-8860-4A6C-1C76-4CA3AB80EF0C}"/>
              </a:ext>
            </a:extLst>
          </p:cNvPr>
          <p:cNvGraphicFramePr>
            <a:graphicFrameLocks noGrp="1"/>
          </p:cNvGraphicFramePr>
          <p:nvPr>
            <p:extLst>
              <p:ext uri="{D42A27DB-BD31-4B8C-83A1-F6EECF244321}">
                <p14:modId xmlns:p14="http://schemas.microsoft.com/office/powerpoint/2010/main" val="162873755"/>
              </p:ext>
            </p:extLst>
          </p:nvPr>
        </p:nvGraphicFramePr>
        <p:xfrm>
          <a:off x="131667" y="1398542"/>
          <a:ext cx="11700000" cy="4979770"/>
        </p:xfrm>
        <a:graphic>
          <a:graphicData uri="http://schemas.openxmlformats.org/drawingml/2006/table">
            <a:tbl>
              <a:tblPr firstRow="1" bandRow="1">
                <a:tableStyleId>{B8DA472E-C0B5-4FAA-A71B-45BBE6C39A2A}</a:tableStyleId>
              </a:tblPr>
              <a:tblGrid>
                <a:gridCol w="4461115">
                  <a:extLst>
                    <a:ext uri="{9D8B030D-6E8A-4147-A177-3AD203B41FA5}">
                      <a16:colId xmlns:a16="http://schemas.microsoft.com/office/drawing/2014/main" val="2683156150"/>
                    </a:ext>
                  </a:extLst>
                </a:gridCol>
                <a:gridCol w="2639291">
                  <a:extLst>
                    <a:ext uri="{9D8B030D-6E8A-4147-A177-3AD203B41FA5}">
                      <a16:colId xmlns:a16="http://schemas.microsoft.com/office/drawing/2014/main" val="731698611"/>
                    </a:ext>
                  </a:extLst>
                </a:gridCol>
                <a:gridCol w="2473036">
                  <a:extLst>
                    <a:ext uri="{9D8B030D-6E8A-4147-A177-3AD203B41FA5}">
                      <a16:colId xmlns:a16="http://schemas.microsoft.com/office/drawing/2014/main" val="2428113730"/>
                    </a:ext>
                  </a:extLst>
                </a:gridCol>
                <a:gridCol w="2126558">
                  <a:extLst>
                    <a:ext uri="{9D8B030D-6E8A-4147-A177-3AD203B41FA5}">
                      <a16:colId xmlns:a16="http://schemas.microsoft.com/office/drawing/2014/main" val="2368909393"/>
                    </a:ext>
                  </a:extLst>
                </a:gridCol>
              </a:tblGrid>
              <a:tr h="433969">
                <a:tc>
                  <a:txBody>
                    <a:bodyPr/>
                    <a:lstStyle/>
                    <a:p>
                      <a:endParaRPr lang="en-GB" sz="1600"/>
                    </a:p>
                  </a:txBody>
                  <a:tcPr/>
                </a:tc>
                <a:tc>
                  <a:txBody>
                    <a:bodyPr/>
                    <a:lstStyle/>
                    <a:p>
                      <a:r>
                        <a:rPr lang="en-GB" sz="1800"/>
                        <a:t>Burden sharing</a:t>
                      </a:r>
                    </a:p>
                  </a:txBody>
                  <a:tcPr/>
                </a:tc>
                <a:tc>
                  <a:txBody>
                    <a:bodyPr/>
                    <a:lstStyle/>
                    <a:p>
                      <a:r>
                        <a:rPr lang="en-GB" sz="1800" b="1"/>
                        <a:t>Speed of implementation</a:t>
                      </a:r>
                    </a:p>
                  </a:txBody>
                  <a:tcPr/>
                </a:tc>
                <a:tc>
                  <a:txBody>
                    <a:bodyPr/>
                    <a:lstStyle/>
                    <a:p>
                      <a:r>
                        <a:rPr lang="en-GB" sz="1800" b="1"/>
                        <a:t>Ease of implementation </a:t>
                      </a:r>
                    </a:p>
                  </a:txBody>
                  <a:tcPr/>
                </a:tc>
                <a:extLst>
                  <a:ext uri="{0D108BD9-81ED-4DB2-BD59-A6C34878D82A}">
                    <a16:rowId xmlns:a16="http://schemas.microsoft.com/office/drawing/2014/main" val="2007251473"/>
                  </a:ext>
                </a:extLst>
              </a:tr>
              <a:tr h="433969">
                <a:tc gridSpan="4">
                  <a:txBody>
                    <a:bodyPr/>
                    <a:lstStyle/>
                    <a:p>
                      <a:r>
                        <a:rPr lang="en-GB" sz="1800" b="1"/>
                        <a:t>Reduce </a:t>
                      </a:r>
                      <a:r>
                        <a:rPr lang="en-GB" sz="1800" b="1" i="1">
                          <a:solidFill>
                            <a:srgbClr val="FF0000"/>
                          </a:solidFill>
                        </a:rPr>
                        <a:t>Financing Requirement</a:t>
                      </a:r>
                    </a:p>
                  </a:txBody>
                  <a:tcPr anchor="ctr"/>
                </a:tc>
                <a:tc hMerge="1">
                  <a:txBody>
                    <a:bodyPr/>
                    <a:lstStyle/>
                    <a:p>
                      <a:endParaRPr lang="en-GB"/>
                    </a:p>
                  </a:txBody>
                  <a:tcPr/>
                </a:tc>
                <a:tc hMerge="1">
                  <a:txBody>
                    <a:bodyPr/>
                    <a:lstStyle/>
                    <a:p>
                      <a:endParaRPr lang="en-GB"/>
                    </a:p>
                  </a:txBody>
                  <a:tcPr/>
                </a:tc>
                <a:tc hMerge="1">
                  <a:txBody>
                    <a:bodyPr/>
                    <a:lstStyle/>
                    <a:p>
                      <a:endParaRPr lang="en-GB" sz="1800" b="1" i="1">
                        <a:solidFill>
                          <a:srgbClr val="FF0000"/>
                        </a:solidFill>
                      </a:endParaRPr>
                    </a:p>
                  </a:txBody>
                  <a:tcPr anchor="ctr"/>
                </a:tc>
                <a:extLst>
                  <a:ext uri="{0D108BD9-81ED-4DB2-BD59-A6C34878D82A}">
                    <a16:rowId xmlns:a16="http://schemas.microsoft.com/office/drawing/2014/main" val="2795369812"/>
                  </a:ext>
                </a:extLst>
              </a:tr>
              <a:tr h="433969">
                <a:tc>
                  <a:txBody>
                    <a:bodyPr/>
                    <a:lstStyle/>
                    <a:p>
                      <a:r>
                        <a:rPr lang="en-GB" sz="1600"/>
                        <a:t>A. Reduce WACC for commercial finance</a:t>
                      </a:r>
                    </a:p>
                  </a:txBody>
                  <a:tcPr anchor="ctr"/>
                </a:tc>
                <a:tc>
                  <a:txBody>
                    <a:bodyPr/>
                    <a:lstStyle/>
                    <a:p>
                      <a:r>
                        <a:rPr lang="en-GB" sz="1600"/>
                        <a:t>Efficiency gain</a:t>
                      </a:r>
                    </a:p>
                  </a:txBody>
                  <a:tcPr anchor="ctr"/>
                </a:tc>
                <a:tc>
                  <a:txBody>
                    <a:bodyPr/>
                    <a:lstStyle/>
                    <a:p>
                      <a:r>
                        <a:rPr lang="en-GB" sz="1600"/>
                        <a:t>Slower</a:t>
                      </a:r>
                    </a:p>
                  </a:txBody>
                  <a:tcPr anchor="ctr"/>
                </a:tc>
                <a:tc>
                  <a:txBody>
                    <a:bodyPr/>
                    <a:lstStyle/>
                    <a:p>
                      <a:r>
                        <a:rPr lang="en-GB" sz="1600"/>
                        <a:t>Lower</a:t>
                      </a:r>
                    </a:p>
                  </a:txBody>
                  <a:tcPr anchor="ctr"/>
                </a:tc>
                <a:extLst>
                  <a:ext uri="{0D108BD9-81ED-4DB2-BD59-A6C34878D82A}">
                    <a16:rowId xmlns:a16="http://schemas.microsoft.com/office/drawing/2014/main" val="3440243281"/>
                  </a:ext>
                </a:extLst>
              </a:tr>
              <a:tr h="433969">
                <a:tc>
                  <a:txBody>
                    <a:bodyPr/>
                    <a:lstStyle/>
                    <a:p>
                      <a:r>
                        <a:rPr lang="en-GB" sz="1600"/>
                        <a:t>B. Increase share of concessional finance</a:t>
                      </a:r>
                    </a:p>
                  </a:txBody>
                  <a:tcPr anchor="ctr"/>
                </a:tc>
                <a:tc>
                  <a:txBody>
                    <a:bodyPr/>
                    <a:lstStyle/>
                    <a:p>
                      <a:r>
                        <a:rPr lang="en-GB" sz="1600"/>
                        <a:t>International community</a:t>
                      </a:r>
                    </a:p>
                  </a:txBody>
                  <a:tcPr anchor="ctr"/>
                </a:tc>
                <a:tc>
                  <a:txBody>
                    <a:bodyPr/>
                    <a:lstStyle/>
                    <a:p>
                      <a:r>
                        <a:rPr lang="en-GB" sz="1600"/>
                        <a:t>Faster</a:t>
                      </a:r>
                    </a:p>
                  </a:txBody>
                  <a:tcPr anchor="ctr"/>
                </a:tc>
                <a:tc>
                  <a:txBody>
                    <a:bodyPr/>
                    <a:lstStyle/>
                    <a:p>
                      <a:r>
                        <a:rPr lang="en-GB" sz="1600"/>
                        <a:t>Higher</a:t>
                      </a:r>
                    </a:p>
                  </a:txBody>
                  <a:tcPr anchor="ctr"/>
                </a:tc>
                <a:extLst>
                  <a:ext uri="{0D108BD9-81ED-4DB2-BD59-A6C34878D82A}">
                    <a16:rowId xmlns:a16="http://schemas.microsoft.com/office/drawing/2014/main" val="4126334271"/>
                  </a:ext>
                </a:extLst>
              </a:tr>
              <a:tr h="433969">
                <a:tc>
                  <a:txBody>
                    <a:bodyPr/>
                    <a:lstStyle/>
                    <a:p>
                      <a:r>
                        <a:rPr lang="en-GB" sz="1600"/>
                        <a:t>C. Adopt a lower cost investment plan</a:t>
                      </a:r>
                    </a:p>
                  </a:txBody>
                  <a:tcPr anchor="ctr"/>
                </a:tc>
                <a:tc>
                  <a:txBody>
                    <a:bodyPr/>
                    <a:lstStyle/>
                    <a:p>
                      <a:r>
                        <a:rPr lang="en-GB" sz="1600"/>
                        <a:t>International community</a:t>
                      </a:r>
                    </a:p>
                  </a:txBody>
                  <a:tcPr anchor="ctr"/>
                </a:tc>
                <a:tc>
                  <a:txBody>
                    <a:bodyPr/>
                    <a:lstStyle/>
                    <a:p>
                      <a:r>
                        <a:rPr lang="en-GB" sz="1600"/>
                        <a:t>Slower</a:t>
                      </a:r>
                    </a:p>
                  </a:txBody>
                  <a:tcPr anchor="ctr"/>
                </a:tc>
                <a:tc>
                  <a:txBody>
                    <a:bodyPr/>
                    <a:lstStyle/>
                    <a:p>
                      <a:r>
                        <a:rPr lang="en-GB" sz="1600"/>
                        <a:t>Higher</a:t>
                      </a:r>
                    </a:p>
                  </a:txBody>
                  <a:tcPr anchor="ctr"/>
                </a:tc>
                <a:extLst>
                  <a:ext uri="{0D108BD9-81ED-4DB2-BD59-A6C34878D82A}">
                    <a16:rowId xmlns:a16="http://schemas.microsoft.com/office/drawing/2014/main" val="1048178529"/>
                  </a:ext>
                </a:extLst>
              </a:tr>
              <a:tr h="433969">
                <a:tc gridSpan="4">
                  <a:txBody>
                    <a:bodyPr/>
                    <a:lstStyle/>
                    <a:p>
                      <a:r>
                        <a:rPr lang="en-GB" sz="1800" b="1"/>
                        <a:t>Increase</a:t>
                      </a:r>
                      <a:r>
                        <a:rPr lang="en-GB" sz="1800" b="1" i="1">
                          <a:solidFill>
                            <a:srgbClr val="00B050"/>
                          </a:solidFill>
                        </a:rPr>
                        <a:t> Funding Availability</a:t>
                      </a:r>
                    </a:p>
                  </a:txBody>
                  <a:tcPr anchor="ctr"/>
                </a:tc>
                <a:tc hMerge="1">
                  <a:txBody>
                    <a:bodyPr/>
                    <a:lstStyle/>
                    <a:p>
                      <a:endParaRPr lang="en-GB"/>
                    </a:p>
                  </a:txBody>
                  <a:tcPr/>
                </a:tc>
                <a:tc hMerge="1">
                  <a:txBody>
                    <a:bodyPr/>
                    <a:lstStyle/>
                    <a:p>
                      <a:endParaRPr lang="en-GB"/>
                    </a:p>
                  </a:txBody>
                  <a:tcPr/>
                </a:tc>
                <a:tc hMerge="1">
                  <a:txBody>
                    <a:bodyPr/>
                    <a:lstStyle/>
                    <a:p>
                      <a:endParaRPr lang="en-GB" sz="1800" b="1" i="1">
                        <a:solidFill>
                          <a:srgbClr val="00B050"/>
                        </a:solidFill>
                      </a:endParaRPr>
                    </a:p>
                  </a:txBody>
                  <a:tcPr anchor="ctr"/>
                </a:tc>
                <a:extLst>
                  <a:ext uri="{0D108BD9-81ED-4DB2-BD59-A6C34878D82A}">
                    <a16:rowId xmlns:a16="http://schemas.microsoft.com/office/drawing/2014/main" val="2092402939"/>
                  </a:ext>
                </a:extLst>
              </a:tr>
              <a:tr h="433969">
                <a:tc>
                  <a:txBody>
                    <a:bodyPr/>
                    <a:lstStyle/>
                    <a:p>
                      <a:r>
                        <a:rPr lang="en-GB" sz="1600"/>
                        <a:t>A. Raise government expenditure</a:t>
                      </a:r>
                    </a:p>
                  </a:txBody>
                  <a:tcPr anchor="ctr"/>
                </a:tc>
                <a:tc>
                  <a:txBody>
                    <a:bodyPr/>
                    <a:lstStyle/>
                    <a:p>
                      <a:r>
                        <a:rPr lang="en-GB" sz="1600"/>
                        <a:t>National population</a:t>
                      </a:r>
                    </a:p>
                  </a:txBody>
                  <a:tcPr anchor="ctr"/>
                </a:tc>
                <a:tc>
                  <a:txBody>
                    <a:bodyPr/>
                    <a:lstStyle/>
                    <a:p>
                      <a:r>
                        <a:rPr lang="en-GB" sz="1600"/>
                        <a:t>Faster</a:t>
                      </a:r>
                    </a:p>
                  </a:txBody>
                  <a:tcPr anchor="ctr"/>
                </a:tc>
                <a:tc>
                  <a:txBody>
                    <a:bodyPr/>
                    <a:lstStyle/>
                    <a:p>
                      <a:r>
                        <a:rPr lang="en-GB" sz="1600"/>
                        <a:t>Lower</a:t>
                      </a:r>
                    </a:p>
                  </a:txBody>
                  <a:tcPr anchor="ctr"/>
                </a:tc>
                <a:extLst>
                  <a:ext uri="{0D108BD9-81ED-4DB2-BD59-A6C34878D82A}">
                    <a16:rowId xmlns:a16="http://schemas.microsoft.com/office/drawing/2014/main" val="2314933747"/>
                  </a:ext>
                </a:extLst>
              </a:tr>
              <a:tr h="433969">
                <a:tc>
                  <a:txBody>
                    <a:bodyPr/>
                    <a:lstStyle/>
                    <a:p>
                      <a:r>
                        <a:rPr lang="en-GB" sz="1600"/>
                        <a:t>B. Increase energy tariffs</a:t>
                      </a:r>
                    </a:p>
                  </a:txBody>
                  <a:tcPr anchor="ctr"/>
                </a:tc>
                <a:tc>
                  <a:txBody>
                    <a:bodyPr/>
                    <a:lstStyle/>
                    <a:p>
                      <a:r>
                        <a:rPr lang="en-GB" sz="1600"/>
                        <a:t>National population</a:t>
                      </a:r>
                    </a:p>
                  </a:txBody>
                  <a:tcPr anchor="ctr"/>
                </a:tc>
                <a:tc>
                  <a:txBody>
                    <a:bodyPr/>
                    <a:lstStyle/>
                    <a:p>
                      <a:r>
                        <a:rPr lang="en-GB" sz="1600"/>
                        <a:t>Faster</a:t>
                      </a:r>
                    </a:p>
                  </a:txBody>
                  <a:tcPr anchor="ctr"/>
                </a:tc>
                <a:tc>
                  <a:txBody>
                    <a:bodyPr/>
                    <a:lstStyle/>
                    <a:p>
                      <a:r>
                        <a:rPr lang="en-GB" sz="1600"/>
                        <a:t>Lower</a:t>
                      </a:r>
                    </a:p>
                  </a:txBody>
                  <a:tcPr anchor="ctr"/>
                </a:tc>
                <a:extLst>
                  <a:ext uri="{0D108BD9-81ED-4DB2-BD59-A6C34878D82A}">
                    <a16:rowId xmlns:a16="http://schemas.microsoft.com/office/drawing/2014/main" val="955927924"/>
                  </a:ext>
                </a:extLst>
              </a:tr>
              <a:tr h="433969">
                <a:tc>
                  <a:txBody>
                    <a:bodyPr/>
                    <a:lstStyle/>
                    <a:p>
                      <a:r>
                        <a:rPr lang="en-GB" sz="1600"/>
                        <a:t>C. Restructure utility financially</a:t>
                      </a:r>
                    </a:p>
                  </a:txBody>
                  <a:tcPr anchor="ctr"/>
                </a:tc>
                <a:tc>
                  <a:txBody>
                    <a:bodyPr/>
                    <a:lstStyle/>
                    <a:p>
                      <a:r>
                        <a:rPr lang="en-GB" sz="1600"/>
                        <a:t>Unclear</a:t>
                      </a:r>
                    </a:p>
                  </a:txBody>
                  <a:tcPr anchor="ctr"/>
                </a:tc>
                <a:tc>
                  <a:txBody>
                    <a:bodyPr/>
                    <a:lstStyle/>
                    <a:p>
                      <a:r>
                        <a:rPr lang="en-GB" sz="1600"/>
                        <a:t>Slower</a:t>
                      </a:r>
                    </a:p>
                  </a:txBody>
                  <a:tcPr anchor="ctr"/>
                </a:tc>
                <a:tc>
                  <a:txBody>
                    <a:bodyPr/>
                    <a:lstStyle/>
                    <a:p>
                      <a:r>
                        <a:rPr lang="en-GB" sz="1600"/>
                        <a:t>Higher</a:t>
                      </a:r>
                    </a:p>
                  </a:txBody>
                  <a:tcPr anchor="ctr"/>
                </a:tc>
                <a:extLst>
                  <a:ext uri="{0D108BD9-81ED-4DB2-BD59-A6C34878D82A}">
                    <a16:rowId xmlns:a16="http://schemas.microsoft.com/office/drawing/2014/main" val="1379676776"/>
                  </a:ext>
                </a:extLst>
              </a:tr>
              <a:tr h="433969">
                <a:tc>
                  <a:txBody>
                    <a:bodyPr/>
                    <a:lstStyle/>
                    <a:p>
                      <a:r>
                        <a:rPr lang="en-GB" sz="1600"/>
                        <a:t>D. Redistribute investment obligations</a:t>
                      </a:r>
                    </a:p>
                  </a:txBody>
                  <a:tcPr anchor="ctr"/>
                </a:tc>
                <a:tc>
                  <a:txBody>
                    <a:bodyPr/>
                    <a:lstStyle/>
                    <a:p>
                      <a:r>
                        <a:rPr lang="en-GB" sz="1600"/>
                        <a:t>Efficiency gain</a:t>
                      </a:r>
                    </a:p>
                  </a:txBody>
                  <a:tcPr anchor="ctr"/>
                </a:tc>
                <a:tc>
                  <a:txBody>
                    <a:bodyPr/>
                    <a:lstStyle/>
                    <a:p>
                      <a:r>
                        <a:rPr lang="en-GB" sz="1600"/>
                        <a:t>Slower</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a:t>Higher</a:t>
                      </a:r>
                    </a:p>
                  </a:txBody>
                  <a:tcPr anchor="ctr"/>
                </a:tc>
                <a:extLst>
                  <a:ext uri="{0D108BD9-81ED-4DB2-BD59-A6C34878D82A}">
                    <a16:rowId xmlns:a16="http://schemas.microsoft.com/office/drawing/2014/main" val="1200030252"/>
                  </a:ext>
                </a:extLst>
              </a:tr>
              <a:tr h="433969">
                <a:tc>
                  <a:txBody>
                    <a:bodyPr/>
                    <a:lstStyle/>
                    <a:p>
                      <a:r>
                        <a:rPr lang="en-GB" sz="1600"/>
                        <a:t>E. Monetize carbon credits</a:t>
                      </a:r>
                    </a:p>
                  </a:txBody>
                  <a:tcPr anchor="ctr"/>
                </a:tc>
                <a:tc>
                  <a:txBody>
                    <a:bodyPr/>
                    <a:lstStyle/>
                    <a:p>
                      <a:r>
                        <a:rPr lang="en-GB" sz="1600"/>
                        <a:t>International community</a:t>
                      </a:r>
                    </a:p>
                  </a:txBody>
                  <a:tcPr anchor="ctr"/>
                </a:tc>
                <a:tc>
                  <a:txBody>
                    <a:bodyPr/>
                    <a:lstStyle/>
                    <a:p>
                      <a:r>
                        <a:rPr lang="en-GB" sz="1600"/>
                        <a:t>Faster</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a:t>Higher</a:t>
                      </a:r>
                    </a:p>
                  </a:txBody>
                  <a:tcPr anchor="ctr"/>
                </a:tc>
                <a:extLst>
                  <a:ext uri="{0D108BD9-81ED-4DB2-BD59-A6C34878D82A}">
                    <a16:rowId xmlns:a16="http://schemas.microsoft.com/office/drawing/2014/main" val="2386904427"/>
                  </a:ext>
                </a:extLst>
              </a:tr>
            </a:tbl>
          </a:graphicData>
        </a:graphic>
      </p:graphicFrame>
      <p:pic>
        <p:nvPicPr>
          <p:cNvPr id="3" name="ttsmaker-file-2025-2-5-8-47-55">
            <a:hlinkClick r:id="" action="ppaction://media"/>
            <a:extLst>
              <a:ext uri="{FF2B5EF4-FFF2-40B4-BE49-F238E27FC236}">
                <a16:creationId xmlns:a16="http://schemas.microsoft.com/office/drawing/2014/main" id="{D492F040-0429-2459-969D-9F8A1A8FB33E}"/>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49698" y="563559"/>
            <a:ext cx="812800" cy="812800"/>
          </a:xfrm>
          <a:prstGeom prst="rect">
            <a:avLst/>
          </a:prstGeom>
        </p:spPr>
      </p:pic>
    </p:spTree>
    <p:extLst>
      <p:ext uri="{BB962C8B-B14F-4D97-AF65-F5344CB8AC3E}">
        <p14:creationId xmlns:p14="http://schemas.microsoft.com/office/powerpoint/2010/main" val="141965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E069F-2E4E-691D-3EFD-3E45B933A01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9CDA2EF-1D19-BA93-C93B-6EE7BE5D8A45}"/>
              </a:ext>
            </a:extLst>
          </p:cNvPr>
          <p:cNvPicPr>
            <a:picLocks noChangeAspect="1"/>
          </p:cNvPicPr>
          <p:nvPr/>
        </p:nvPicPr>
        <p:blipFill>
          <a:blip r:embed="rId5"/>
          <a:stretch>
            <a:fillRect/>
          </a:stretch>
        </p:blipFill>
        <p:spPr>
          <a:xfrm>
            <a:off x="5846618" y="1456450"/>
            <a:ext cx="5412250" cy="4306051"/>
          </a:xfrm>
          <a:prstGeom prst="rect">
            <a:avLst/>
          </a:prstGeom>
        </p:spPr>
      </p:pic>
      <p:sp>
        <p:nvSpPr>
          <p:cNvPr id="5" name="Slide Number Placeholder 1">
            <a:extLst>
              <a:ext uri="{FF2B5EF4-FFF2-40B4-BE49-F238E27FC236}">
                <a16:creationId xmlns:a16="http://schemas.microsoft.com/office/drawing/2014/main" id="{E902924F-971A-B683-4F56-2C15A72CDFAB}"/>
              </a:ext>
            </a:extLst>
          </p:cNvPr>
          <p:cNvSpPr>
            <a:spLocks noGrp="1"/>
          </p:cNvSpPr>
          <p:nvPr>
            <p:ph type="sldNum" idx="11"/>
          </p:nvPr>
        </p:nvSpPr>
        <p:spPr/>
        <p:txBody>
          <a:bodyPr/>
          <a:lstStyle/>
          <a:p>
            <a:fld id="{00000000-1234-1234-1234-123412341234}" type="slidenum">
              <a:rPr lang="sv-SE"/>
              <a:pPr/>
              <a:t>22</a:t>
            </a:fld>
            <a:endParaRPr lang="sv-SE"/>
          </a:p>
        </p:txBody>
      </p:sp>
      <p:sp>
        <p:nvSpPr>
          <p:cNvPr id="4" name="Title 3">
            <a:extLst>
              <a:ext uri="{FF2B5EF4-FFF2-40B4-BE49-F238E27FC236}">
                <a16:creationId xmlns:a16="http://schemas.microsoft.com/office/drawing/2014/main" id="{222AA88D-2C02-70DB-3BE5-49E13A63623E}"/>
              </a:ext>
            </a:extLst>
          </p:cNvPr>
          <p:cNvSpPr>
            <a:spLocks noGrp="1"/>
          </p:cNvSpPr>
          <p:nvPr>
            <p:ph type="title"/>
          </p:nvPr>
        </p:nvSpPr>
        <p:spPr>
          <a:xfrm>
            <a:off x="838200" y="365125"/>
            <a:ext cx="10515600" cy="546047"/>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Closing the gap</a:t>
            </a:r>
            <a:endParaRPr lang="en-GB"/>
          </a:p>
        </p:txBody>
      </p:sp>
      <p:sp>
        <p:nvSpPr>
          <p:cNvPr id="7" name="TextBox 6">
            <a:extLst>
              <a:ext uri="{FF2B5EF4-FFF2-40B4-BE49-F238E27FC236}">
                <a16:creationId xmlns:a16="http://schemas.microsoft.com/office/drawing/2014/main" id="{996CF631-3080-7F79-7780-7A6E361CAB98}"/>
              </a:ext>
            </a:extLst>
          </p:cNvPr>
          <p:cNvSpPr txBox="1"/>
          <p:nvPr/>
        </p:nvSpPr>
        <p:spPr>
          <a:xfrm>
            <a:off x="644721" y="1183811"/>
            <a:ext cx="5201897" cy="4306051"/>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All things considered, there are two possible alternative outcomes</a:t>
            </a:r>
          </a:p>
          <a:p>
            <a:pPr marL="457200" indent="-457200">
              <a:lnSpc>
                <a:spcPct val="150000"/>
              </a:lnSpc>
              <a:spcAft>
                <a:spcPts val="800"/>
              </a:spcAft>
              <a:buFont typeface="Arial" panose="020B0604020202020204" pitchFamily="34" charset="0"/>
              <a:buChar char="•"/>
            </a:pPr>
            <a:r>
              <a:rPr lang="en-GB" sz="2200" b="1">
                <a:latin typeface="Open Sans" panose="020B0606030504020204" pitchFamily="34" charset="0"/>
                <a:ea typeface="Open Sans" panose="020B0606030504020204" pitchFamily="34" charset="0"/>
                <a:cs typeface="Open Sans" panose="020B0606030504020204" pitchFamily="34" charset="0"/>
              </a:rPr>
              <a:t>EITHER</a:t>
            </a:r>
            <a:r>
              <a:rPr lang="en-GB" sz="2200">
                <a:latin typeface="Open Sans" panose="020B0606030504020204" pitchFamily="34" charset="0"/>
                <a:ea typeface="Open Sans" panose="020B0606030504020204" pitchFamily="34" charset="0"/>
                <a:cs typeface="Open Sans" panose="020B0606030504020204" pitchFamily="34" charset="0"/>
              </a:rPr>
              <a:t>, it is possible to close the financing gap with a combination of realistic measures</a:t>
            </a:r>
          </a:p>
          <a:p>
            <a:pPr marL="457200" indent="-457200">
              <a:lnSpc>
                <a:spcPct val="150000"/>
              </a:lnSpc>
              <a:spcAft>
                <a:spcPts val="800"/>
              </a:spcAft>
              <a:buFont typeface="Arial" panose="020B0604020202020204" pitchFamily="34" charset="0"/>
              <a:buChar char="•"/>
            </a:pPr>
            <a:r>
              <a:rPr lang="en-GB" sz="2200" b="1">
                <a:latin typeface="Open Sans" panose="020B0606030504020204" pitchFamily="34" charset="0"/>
                <a:ea typeface="Open Sans" panose="020B0606030504020204" pitchFamily="34" charset="0"/>
                <a:cs typeface="Open Sans" panose="020B0606030504020204" pitchFamily="34" charset="0"/>
              </a:rPr>
              <a:t>OR</a:t>
            </a:r>
            <a:r>
              <a:rPr lang="en-GB" sz="2200">
                <a:latin typeface="Open Sans" panose="020B0606030504020204" pitchFamily="34" charset="0"/>
                <a:ea typeface="Open Sans" panose="020B0606030504020204" pitchFamily="34" charset="0"/>
                <a:cs typeface="Open Sans" panose="020B0606030504020204" pitchFamily="34" charset="0"/>
              </a:rPr>
              <a:t>, a financing gap remains after all realistic measures have been adopted</a:t>
            </a:r>
          </a:p>
        </p:txBody>
      </p:sp>
      <p:cxnSp>
        <p:nvCxnSpPr>
          <p:cNvPr id="18" name="Straight Arrow Connector 17">
            <a:extLst>
              <a:ext uri="{FF2B5EF4-FFF2-40B4-BE49-F238E27FC236}">
                <a16:creationId xmlns:a16="http://schemas.microsoft.com/office/drawing/2014/main" id="{A3B91770-2976-080B-8212-F4FCF1BE6091}"/>
              </a:ext>
            </a:extLst>
          </p:cNvPr>
          <p:cNvCxnSpPr>
            <a:cxnSpLocks/>
          </p:cNvCxnSpPr>
          <p:nvPr/>
        </p:nvCxnSpPr>
        <p:spPr>
          <a:xfrm>
            <a:off x="10316531" y="2210742"/>
            <a:ext cx="0" cy="593439"/>
          </a:xfrm>
          <a:prstGeom prst="straightConnector1">
            <a:avLst/>
          </a:prstGeom>
          <a:ln w="38100">
            <a:gradFill flip="none" rotWithShape="1">
              <a:gsLst>
                <a:gs pos="38000">
                  <a:srgbClr val="FF9999"/>
                </a:gs>
                <a:gs pos="62000">
                  <a:srgbClr val="C00000"/>
                </a:gs>
              </a:gsLst>
              <a:lin ang="5400000" scaled="1"/>
              <a:tileRect/>
            </a:gra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0B94C3B-7161-ECC6-DEE1-49F8B955C53A}"/>
              </a:ext>
            </a:extLst>
          </p:cNvPr>
          <p:cNvCxnSpPr>
            <a:cxnSpLocks/>
          </p:cNvCxnSpPr>
          <p:nvPr/>
        </p:nvCxnSpPr>
        <p:spPr>
          <a:xfrm>
            <a:off x="10617001" y="1661381"/>
            <a:ext cx="0" cy="593439"/>
          </a:xfrm>
          <a:prstGeom prst="straightConnector1">
            <a:avLst/>
          </a:prstGeom>
          <a:ln w="38100">
            <a:gradFill flip="none" rotWithShape="1">
              <a:gsLst>
                <a:gs pos="63000">
                  <a:srgbClr val="A9D18E"/>
                </a:gs>
                <a:gs pos="38000">
                  <a:srgbClr val="00B050"/>
                </a:gs>
              </a:gsLst>
              <a:lin ang="540000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2" name="ttsmaker-file-2025-2-5-8-49-30">
            <a:hlinkClick r:id="" action="ppaction://media"/>
            <a:extLst>
              <a:ext uri="{FF2B5EF4-FFF2-40B4-BE49-F238E27FC236}">
                <a16:creationId xmlns:a16="http://schemas.microsoft.com/office/drawing/2014/main" id="{FD81D6CB-7E93-A659-76CC-980A1B486120}"/>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85500" y="5680075"/>
            <a:ext cx="812800" cy="812800"/>
          </a:xfrm>
          <a:prstGeom prst="rect">
            <a:avLst/>
          </a:prstGeom>
        </p:spPr>
      </p:pic>
    </p:spTree>
    <p:extLst>
      <p:ext uri="{BB962C8B-B14F-4D97-AF65-F5344CB8AC3E}">
        <p14:creationId xmlns:p14="http://schemas.microsoft.com/office/powerpoint/2010/main" val="76757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7AB86-8474-F7A6-E6E5-9B3F304A11C6}"/>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8CD343F7-77A6-6208-368A-1F91EF77E81A}"/>
              </a:ext>
            </a:extLst>
          </p:cNvPr>
          <p:cNvSpPr>
            <a:spLocks noGrp="1"/>
          </p:cNvSpPr>
          <p:nvPr>
            <p:ph type="sldNum" idx="11"/>
          </p:nvPr>
        </p:nvSpPr>
        <p:spPr/>
        <p:txBody>
          <a:bodyPr/>
          <a:lstStyle/>
          <a:p>
            <a:fld id="{00000000-1234-1234-1234-123412341234}" type="slidenum">
              <a:rPr lang="sv-SE"/>
              <a:pPr/>
              <a:t>23</a:t>
            </a:fld>
            <a:endParaRPr lang="sv-SE"/>
          </a:p>
        </p:txBody>
      </p:sp>
      <p:sp>
        <p:nvSpPr>
          <p:cNvPr id="4" name="Title 3">
            <a:extLst>
              <a:ext uri="{FF2B5EF4-FFF2-40B4-BE49-F238E27FC236}">
                <a16:creationId xmlns:a16="http://schemas.microsoft.com/office/drawing/2014/main" id="{E6AF5610-593F-6D63-2F08-CDB09FBB064A}"/>
              </a:ext>
            </a:extLst>
          </p:cNvPr>
          <p:cNvSpPr>
            <a:spLocks noGrp="1"/>
          </p:cNvSpPr>
          <p:nvPr>
            <p:ph type="title"/>
          </p:nvPr>
        </p:nvSpPr>
        <p:spPr>
          <a:xfrm>
            <a:off x="838200" y="365125"/>
            <a:ext cx="10515600" cy="546047"/>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Running the analysis in reverse</a:t>
            </a:r>
            <a:endParaRPr lang="en-GB"/>
          </a:p>
        </p:txBody>
      </p:sp>
      <p:sp>
        <p:nvSpPr>
          <p:cNvPr id="7" name="TextBox 6">
            <a:extLst>
              <a:ext uri="{FF2B5EF4-FFF2-40B4-BE49-F238E27FC236}">
                <a16:creationId xmlns:a16="http://schemas.microsoft.com/office/drawing/2014/main" id="{30A8CB4B-3BCA-2151-CA8A-0934999641F3}"/>
              </a:ext>
            </a:extLst>
          </p:cNvPr>
          <p:cNvSpPr txBox="1"/>
          <p:nvPr/>
        </p:nvSpPr>
        <p:spPr>
          <a:xfrm>
            <a:off x="644721" y="1183811"/>
            <a:ext cx="10515600" cy="4813882"/>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The same analysis can be run in two directions:</a:t>
            </a:r>
          </a:p>
          <a:p>
            <a:pPr marL="457200" indent="-457200">
              <a:lnSpc>
                <a:spcPct val="150000"/>
              </a:lnSpc>
              <a:spcAft>
                <a:spcPts val="800"/>
              </a:spcAft>
              <a:buFont typeface="Arial" panose="020B0604020202020204" pitchFamily="34" charset="0"/>
              <a:buChar char="•"/>
            </a:pPr>
            <a:r>
              <a:rPr lang="en-GB" sz="2200" b="1">
                <a:latin typeface="Open Sans" panose="020B0606030504020204" pitchFamily="34" charset="0"/>
                <a:ea typeface="Open Sans" panose="020B0606030504020204" pitchFamily="34" charset="0"/>
                <a:cs typeface="Open Sans" panose="020B0606030504020204" pitchFamily="34" charset="0"/>
              </a:rPr>
              <a:t>BACKWARDS</a:t>
            </a:r>
            <a:r>
              <a:rPr lang="en-GB" sz="2200">
                <a:latin typeface="Open Sans" panose="020B0606030504020204" pitchFamily="34" charset="0"/>
                <a:ea typeface="Open Sans" panose="020B0606030504020204" pitchFamily="34" charset="0"/>
                <a:cs typeface="Open Sans" panose="020B0606030504020204" pitchFamily="34" charset="0"/>
              </a:rPr>
              <a:t>, as a means of identifying measures that could potentially close an existing financing gap (as has been done here), with the aim of working backwards from a desired zero gap to the measures needed to achieve such a zero gap </a:t>
            </a:r>
          </a:p>
          <a:p>
            <a:pPr marL="457200" indent="-457200">
              <a:lnSpc>
                <a:spcPct val="150000"/>
              </a:lnSpc>
              <a:spcAft>
                <a:spcPts val="800"/>
              </a:spcAft>
              <a:buFont typeface="Arial" panose="020B0604020202020204" pitchFamily="34" charset="0"/>
              <a:buChar char="•"/>
            </a:pPr>
            <a:r>
              <a:rPr lang="en-GB" sz="2200" b="1">
                <a:latin typeface="Open Sans" panose="020B0606030504020204" pitchFamily="34" charset="0"/>
                <a:ea typeface="Open Sans" panose="020B0606030504020204" pitchFamily="34" charset="0"/>
                <a:cs typeface="Open Sans" panose="020B0606030504020204" pitchFamily="34" charset="0"/>
              </a:rPr>
              <a:t>FORWARDS</a:t>
            </a:r>
            <a:r>
              <a:rPr lang="en-GB" sz="2200">
                <a:latin typeface="Open Sans" panose="020B0606030504020204" pitchFamily="34" charset="0"/>
                <a:ea typeface="Open Sans" panose="020B0606030504020204" pitchFamily="34" charset="0"/>
                <a:cs typeface="Open Sans" panose="020B0606030504020204" pitchFamily="34" charset="0"/>
              </a:rPr>
              <a:t>, as a means of simulating how an existing financing gap is likely to evolve in future under different scenarios of anticipated change, that could potentially lead to either an improvement or deterioration in the financing gap</a:t>
            </a:r>
          </a:p>
        </p:txBody>
      </p:sp>
      <p:pic>
        <p:nvPicPr>
          <p:cNvPr id="2" name="ttsmaker-file-2025-2-5-8-50-11">
            <a:hlinkClick r:id="" action="ppaction://media"/>
            <a:extLst>
              <a:ext uri="{FF2B5EF4-FFF2-40B4-BE49-F238E27FC236}">
                <a16:creationId xmlns:a16="http://schemas.microsoft.com/office/drawing/2014/main" id="{D09EB177-5D79-5F28-47DA-AF01F01BF7DE}"/>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674189"/>
            <a:ext cx="812800" cy="812800"/>
          </a:xfrm>
          <a:prstGeom prst="rect">
            <a:avLst/>
          </a:prstGeom>
        </p:spPr>
      </p:pic>
    </p:spTree>
    <p:extLst>
      <p:ext uri="{BB962C8B-B14F-4D97-AF65-F5344CB8AC3E}">
        <p14:creationId xmlns:p14="http://schemas.microsoft.com/office/powerpoint/2010/main" val="270121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FF91-F75B-A36A-6175-30E7445DD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7F9B0-4AD1-C2D6-5630-112789D57934}"/>
              </a:ext>
            </a:extLst>
          </p:cNvPr>
          <p:cNvSpPr>
            <a:spLocks noGrp="1"/>
          </p:cNvSpPr>
          <p:nvPr>
            <p:ph type="ctrTitle"/>
          </p:nvPr>
        </p:nvSpPr>
        <p:spPr>
          <a:xfrm flipH="1">
            <a:off x="2864615" y="0"/>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B6801E08-F97E-29CE-990F-3D60ED730510}"/>
              </a:ext>
            </a:extLst>
          </p:cNvPr>
          <p:cNvSpPr>
            <a:spLocks noGrp="1"/>
          </p:cNvSpPr>
          <p:nvPr>
            <p:ph type="subTitle" idx="1"/>
          </p:nvPr>
        </p:nvSpPr>
        <p:spPr>
          <a:xfrm>
            <a:off x="2027799" y="3693490"/>
            <a:ext cx="5404776" cy="1062083"/>
          </a:xfrm>
        </p:spPr>
        <p:txBody>
          <a:bodyPr/>
          <a:lstStyle/>
          <a:p>
            <a:pPr algn="ctr"/>
            <a:r>
              <a:rPr lang="en-US" dirty="0" err="1"/>
              <a:t>www.climatecompatiblegrowth.com</a:t>
            </a:r>
            <a:endParaRPr lang="en-US" dirty="0"/>
          </a:p>
        </p:txBody>
      </p:sp>
      <p:sp>
        <p:nvSpPr>
          <p:cNvPr id="8" name="Rectangle 7">
            <a:extLst>
              <a:ext uri="{FF2B5EF4-FFF2-40B4-BE49-F238E27FC236}">
                <a16:creationId xmlns:a16="http://schemas.microsoft.com/office/drawing/2014/main" id="{043AB491-D7F3-390D-8992-1457919F6305}"/>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497626-A7F1-3E24-C7A4-4E53001DCEC0}"/>
              </a:ext>
            </a:extLst>
          </p:cNvPr>
          <p:cNvPicPr>
            <a:picLocks noChangeAspect="1"/>
          </p:cNvPicPr>
          <p:nvPr/>
        </p:nvPicPr>
        <p:blipFill>
          <a:blip r:embed="rId2"/>
          <a:srcRect l="16730" r="15485"/>
          <a:stretch/>
        </p:blipFill>
        <p:spPr>
          <a:xfrm>
            <a:off x="9166028" y="4638100"/>
            <a:ext cx="2425337" cy="1574440"/>
          </a:xfrm>
          <a:prstGeom prst="rect">
            <a:avLst/>
          </a:prstGeom>
        </p:spPr>
      </p:pic>
      <p:sp>
        <p:nvSpPr>
          <p:cNvPr id="5" name="TextBox 4">
            <a:extLst>
              <a:ext uri="{FF2B5EF4-FFF2-40B4-BE49-F238E27FC236}">
                <a16:creationId xmlns:a16="http://schemas.microsoft.com/office/drawing/2014/main" id="{4D7300D1-D60B-56D5-5E15-CA76CA740A2F}"/>
              </a:ext>
            </a:extLst>
          </p:cNvPr>
          <p:cNvSpPr txBox="1"/>
          <p:nvPr/>
        </p:nvSpPr>
        <p:spPr>
          <a:xfrm>
            <a:off x="1428328" y="6212540"/>
            <a:ext cx="6984604" cy="307777"/>
          </a:xfrm>
          <a:prstGeom prst="rect">
            <a:avLst/>
          </a:prstGeom>
          <a:noFill/>
        </p:spPr>
        <p:txBody>
          <a:bodyPr wrap="none" rtlCol="0">
            <a:spAutoFit/>
          </a:bodyPr>
          <a:lstStyle/>
          <a:p>
            <a:pPr algn="ctr"/>
            <a:r>
              <a:rPr lang="en-GB" dirty="0">
                <a:solidFill>
                  <a:schemeClr val="bg1"/>
                </a:solidFill>
              </a:rPr>
              <a:t>Contact Information: </a:t>
            </a:r>
            <a:r>
              <a:rPr lang="en-GB" dirty="0">
                <a:solidFill>
                  <a:schemeClr val="bg1"/>
                </a:solidFill>
                <a:hlinkClick r:id="rId3">
                  <a:extLst>
                    <a:ext uri="{A12FA001-AC4F-418D-AE19-62706E023703}">
                      <ahyp:hlinkClr xmlns:ahyp="http://schemas.microsoft.com/office/drawing/2018/hyperlinkcolor" val="tx"/>
                    </a:ext>
                  </a:extLst>
                </a:hlinkClick>
              </a:rPr>
              <a:t>v.foster@imperial.ac.uk</a:t>
            </a:r>
            <a:r>
              <a:rPr lang="en-GB" dirty="0">
                <a:solidFill>
                  <a:schemeClr val="bg1"/>
                </a:solidFill>
              </a:rPr>
              <a:t> or </a:t>
            </a:r>
            <a:r>
              <a:rPr lang="en-GB" dirty="0">
                <a:solidFill>
                  <a:schemeClr val="bg1"/>
                </a:solidFill>
                <a:hlinkClick r:id="rId4">
                  <a:extLst>
                    <a:ext uri="{A12FA001-AC4F-418D-AE19-62706E023703}">
                      <ahyp:hlinkClr xmlns:ahyp="http://schemas.microsoft.com/office/drawing/2018/hyperlinkcolor" val="tx"/>
                    </a:ext>
                  </a:extLst>
                </a:hlinkClick>
              </a:rPr>
              <a:t>hannah.luscombe@ouce.ox.ac.uk</a:t>
            </a:r>
            <a:r>
              <a:rPr lang="en-GB" dirty="0">
                <a:solidFill>
                  <a:schemeClr val="bg1"/>
                </a:solidFill>
              </a:rPr>
              <a:t>  </a:t>
            </a:r>
          </a:p>
        </p:txBody>
      </p:sp>
      <p:sp>
        <p:nvSpPr>
          <p:cNvPr id="6" name="TextBox 5">
            <a:extLst>
              <a:ext uri="{FF2B5EF4-FFF2-40B4-BE49-F238E27FC236}">
                <a16:creationId xmlns:a16="http://schemas.microsoft.com/office/drawing/2014/main" id="{13E31EBE-348D-8753-CBFD-033C336402C2}"/>
              </a:ext>
            </a:extLst>
          </p:cNvPr>
          <p:cNvSpPr txBox="1"/>
          <p:nvPr/>
        </p:nvSpPr>
        <p:spPr>
          <a:xfrm>
            <a:off x="9072756" y="2921167"/>
            <a:ext cx="2839844" cy="1015663"/>
          </a:xfrm>
          <a:prstGeom prst="rect">
            <a:avLst/>
          </a:prstGeom>
          <a:noFill/>
        </p:spPr>
        <p:txBody>
          <a:bodyPr wrap="square" rtlCol="0" anchor="b">
            <a:spAutoFit/>
          </a:bodyPr>
          <a:lstStyle/>
          <a:p>
            <a:r>
              <a:rPr lang="en-US" sz="1200" dirty="0">
                <a:solidFill>
                  <a:schemeClr val="bg1"/>
                </a:solidFill>
              </a:rPr>
              <a:t>Consolidated by:</a:t>
            </a:r>
          </a:p>
          <a:p>
            <a:r>
              <a:rPr lang="it-IT" sz="1200" dirty="0">
                <a:solidFill>
                  <a:schemeClr val="bg1"/>
                </a:solidFill>
              </a:rPr>
              <a:t>Hannah Luscombe (hannah.luscombe@ouce.ox.ac.uk) William Collier (w.a.i.collier1@lboro.ac.uk)</a:t>
            </a:r>
            <a:endParaRPr lang="nn-NO" sz="1200" dirty="0">
              <a:solidFill>
                <a:schemeClr val="bg1"/>
              </a:solidFill>
            </a:endParaRPr>
          </a:p>
        </p:txBody>
      </p:sp>
    </p:spTree>
    <p:extLst>
      <p:ext uri="{BB962C8B-B14F-4D97-AF65-F5344CB8AC3E}">
        <p14:creationId xmlns:p14="http://schemas.microsoft.com/office/powerpoint/2010/main" val="2967422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D800B-B38F-B0BC-A3A5-30C49E57BF9B}"/>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C6F0479-E20E-EEB0-9D7C-46EB7432131D}"/>
              </a:ext>
            </a:extLst>
          </p:cNvPr>
          <p:cNvSpPr>
            <a:spLocks noGrp="1"/>
          </p:cNvSpPr>
          <p:nvPr>
            <p:ph type="sldNum" idx="11"/>
          </p:nvPr>
        </p:nvSpPr>
        <p:spPr/>
        <p:txBody>
          <a:bodyPr/>
          <a:lstStyle/>
          <a:p>
            <a:fld id="{00000000-1234-1234-1234-123412341234}" type="slidenum">
              <a:rPr lang="sv-SE"/>
              <a:pPr/>
              <a:t>3</a:t>
            </a:fld>
            <a:endParaRPr lang="sv-SE"/>
          </a:p>
        </p:txBody>
      </p:sp>
      <p:sp>
        <p:nvSpPr>
          <p:cNvPr id="4" name="Title 3">
            <a:extLst>
              <a:ext uri="{FF2B5EF4-FFF2-40B4-BE49-F238E27FC236}">
                <a16:creationId xmlns:a16="http://schemas.microsoft.com/office/drawing/2014/main" id="{B91AC821-4EF4-EB83-3EDF-70343182B994}"/>
              </a:ext>
            </a:extLst>
          </p:cNvPr>
          <p:cNvSpPr>
            <a:spLocks noGrp="1"/>
          </p:cNvSpPr>
          <p:nvPr>
            <p:ph type="title"/>
          </p:nvPr>
        </p:nvSpPr>
        <p:spPr>
          <a:xfrm>
            <a:off x="782780" y="365125"/>
            <a:ext cx="10515600" cy="818686"/>
          </a:xfrm>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Learning Outcomes</a:t>
            </a:r>
            <a:endParaRPr lang="en-GB"/>
          </a:p>
        </p:txBody>
      </p:sp>
      <p:sp>
        <p:nvSpPr>
          <p:cNvPr id="7" name="TextBox 6">
            <a:extLst>
              <a:ext uri="{FF2B5EF4-FFF2-40B4-BE49-F238E27FC236}">
                <a16:creationId xmlns:a16="http://schemas.microsoft.com/office/drawing/2014/main" id="{6FBAB3D7-5128-D539-FB43-CE506F2F306B}"/>
              </a:ext>
            </a:extLst>
          </p:cNvPr>
          <p:cNvSpPr txBox="1"/>
          <p:nvPr/>
        </p:nvSpPr>
        <p:spPr>
          <a:xfrm>
            <a:off x="644721" y="1322361"/>
            <a:ext cx="10926795" cy="2451953"/>
          </a:xfrm>
          <a:prstGeom prst="rect">
            <a:avLst/>
          </a:prstGeom>
          <a:solidFill>
            <a:schemeClr val="bg1"/>
          </a:solid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GB" sz="2800">
                <a:latin typeface="Open Sans" panose="020B0606030504020204" pitchFamily="34" charset="0"/>
                <a:ea typeface="Open Sans" panose="020B0606030504020204" pitchFamily="34" charset="0"/>
                <a:cs typeface="Open Sans" panose="020B0606030504020204" pitchFamily="34" charset="0"/>
              </a:rPr>
              <a:t>Understand the concept of a financing gap.  </a:t>
            </a:r>
          </a:p>
          <a:p>
            <a:pPr marL="342900" indent="-342900">
              <a:spcAft>
                <a:spcPts val="800"/>
              </a:spcAft>
              <a:buFont typeface="Arial" panose="020B0604020202020204" pitchFamily="34" charset="0"/>
              <a:buChar char="•"/>
            </a:pPr>
            <a:r>
              <a:rPr lang="en-GB" sz="2800">
                <a:latin typeface="Open Sans" panose="020B0606030504020204" pitchFamily="34" charset="0"/>
                <a:ea typeface="Open Sans" panose="020B0606030504020204" pitchFamily="34" charset="0"/>
                <a:cs typeface="Open Sans" panose="020B0606030504020204" pitchFamily="34" charset="0"/>
              </a:rPr>
              <a:t>Identify the two different approaches for closing a financing gap and the various measures that can be taken under each.  </a:t>
            </a:r>
          </a:p>
          <a:p>
            <a:pPr marL="342900" indent="-342900">
              <a:spcAft>
                <a:spcPts val="800"/>
              </a:spcAft>
              <a:buFont typeface="Arial" panose="020B0604020202020204" pitchFamily="34" charset="0"/>
              <a:buChar char="•"/>
            </a:pPr>
            <a:r>
              <a:rPr lang="en-GB" sz="2800">
                <a:latin typeface="Open Sans" panose="020B0606030504020204" pitchFamily="34" charset="0"/>
                <a:ea typeface="Open Sans" panose="020B0606030504020204" pitchFamily="34" charset="0"/>
                <a:cs typeface="Open Sans" panose="020B0606030504020204" pitchFamily="34" charset="0"/>
              </a:rPr>
              <a:t>Design a strategy for closing a financing gap by choosing and combining different measures.</a:t>
            </a:r>
          </a:p>
        </p:txBody>
      </p:sp>
    </p:spTree>
    <p:extLst>
      <p:ext uri="{BB962C8B-B14F-4D97-AF65-F5344CB8AC3E}">
        <p14:creationId xmlns:p14="http://schemas.microsoft.com/office/powerpoint/2010/main" val="4245975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86406-EC6F-32D4-EC15-33C5672F38F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8F9CA06-26BD-4166-DF13-C29E6279945D}"/>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5DD7BE4A-5F40-3E58-B060-296DD9891FD1}"/>
              </a:ext>
            </a:extLst>
          </p:cNvPr>
          <p:cNvSpPr txBox="1">
            <a:spLocks/>
          </p:cNvSpPr>
          <p:nvPr/>
        </p:nvSpPr>
        <p:spPr>
          <a:xfrm>
            <a:off x="496605" y="424676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a:solidFill>
                  <a:schemeClr val="bg1"/>
                </a:solidFill>
              </a:rPr>
              <a:t>Different Approaches to Closing the Gap</a:t>
            </a:r>
            <a:endParaRPr lang="en-GB" sz="4800" b="1" kern="100">
              <a:solidFill>
                <a:schemeClr val="bg1"/>
              </a:solidFill>
              <a:effectLst/>
            </a:endParaRPr>
          </a:p>
        </p:txBody>
      </p:sp>
      <p:cxnSp>
        <p:nvCxnSpPr>
          <p:cNvPr id="8" name="Straight Connector 7">
            <a:extLst>
              <a:ext uri="{FF2B5EF4-FFF2-40B4-BE49-F238E27FC236}">
                <a16:creationId xmlns:a16="http://schemas.microsoft.com/office/drawing/2014/main" id="{41A89901-AF9C-34BD-098A-31BC400D93A0}"/>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7F3D214-2682-7EA1-55BC-AFB53E0715D2}"/>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1</a:t>
            </a:r>
            <a:endParaRPr lang="en-GB" sz="2800">
              <a:solidFill>
                <a:schemeClr val="bg1"/>
              </a:solidFill>
            </a:endParaRPr>
          </a:p>
        </p:txBody>
      </p:sp>
    </p:spTree>
    <p:extLst>
      <p:ext uri="{BB962C8B-B14F-4D97-AF65-F5344CB8AC3E}">
        <p14:creationId xmlns:p14="http://schemas.microsoft.com/office/powerpoint/2010/main" val="3436884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06D4D2-15FB-D740-93A9-CA9DC8EF955D}"/>
              </a:ext>
            </a:extLst>
          </p:cNvPr>
          <p:cNvPicPr>
            <a:picLocks noChangeAspect="1"/>
          </p:cNvPicPr>
          <p:nvPr/>
        </p:nvPicPr>
        <p:blipFill>
          <a:blip r:embed="rId5"/>
          <a:stretch>
            <a:fillRect/>
          </a:stretch>
        </p:blipFill>
        <p:spPr>
          <a:xfrm>
            <a:off x="5120244" y="1372217"/>
            <a:ext cx="6523170" cy="4334632"/>
          </a:xfrm>
          <a:prstGeom prst="rect">
            <a:avLst/>
          </a:prstGeom>
        </p:spPr>
      </p:pic>
      <p:sp>
        <p:nvSpPr>
          <p:cNvPr id="5" name="Slide Number Placeholder 1">
            <a:extLst>
              <a:ext uri="{FF2B5EF4-FFF2-40B4-BE49-F238E27FC236}">
                <a16:creationId xmlns:a16="http://schemas.microsoft.com/office/drawing/2014/main" id="{B7F40CBD-104D-6B49-909E-7AFA01712C56}"/>
              </a:ext>
            </a:extLst>
          </p:cNvPr>
          <p:cNvSpPr>
            <a:spLocks noGrp="1"/>
          </p:cNvSpPr>
          <p:nvPr>
            <p:ph type="sldNum" idx="11"/>
          </p:nvPr>
        </p:nvSpPr>
        <p:spPr/>
        <p:txBody>
          <a:bodyPr/>
          <a:lstStyle/>
          <a:p>
            <a:fld id="{00000000-1234-1234-1234-123412341234}" type="slidenum">
              <a:rPr lang="sv-SE"/>
              <a:pPr/>
              <a:t>5</a:t>
            </a:fld>
            <a:endParaRPr lang="sv-SE"/>
          </a:p>
        </p:txBody>
      </p:sp>
      <p:sp>
        <p:nvSpPr>
          <p:cNvPr id="4" name="Title 3">
            <a:extLst>
              <a:ext uri="{FF2B5EF4-FFF2-40B4-BE49-F238E27FC236}">
                <a16:creationId xmlns:a16="http://schemas.microsoft.com/office/drawing/2014/main" id="{16773A78-08AA-BBEF-7DBC-DE396E28229A}"/>
              </a:ext>
            </a:extLst>
          </p:cNvPr>
          <p:cNvSpPr>
            <a:spLocks noGrp="1"/>
          </p:cNvSpPr>
          <p:nvPr>
            <p:ph type="title"/>
          </p:nvPr>
        </p:nvSpPr>
        <p:spPr>
          <a:xfrm>
            <a:off x="261256" y="245381"/>
            <a:ext cx="10515600" cy="701675"/>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Definition of a Financing Gap</a:t>
            </a:r>
            <a:endParaRPr lang="en-GB"/>
          </a:p>
        </p:txBody>
      </p:sp>
      <p:sp>
        <p:nvSpPr>
          <p:cNvPr id="7" name="TextBox 6">
            <a:extLst>
              <a:ext uri="{FF2B5EF4-FFF2-40B4-BE49-F238E27FC236}">
                <a16:creationId xmlns:a16="http://schemas.microsoft.com/office/drawing/2014/main" id="{CD5483D5-3F86-6D24-ABF3-0F560449B3A5}"/>
              </a:ext>
            </a:extLst>
          </p:cNvPr>
          <p:cNvSpPr txBox="1"/>
          <p:nvPr/>
        </p:nvSpPr>
        <p:spPr>
          <a:xfrm>
            <a:off x="241948" y="1151150"/>
            <a:ext cx="5233566" cy="4306051"/>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A </a:t>
            </a:r>
            <a:r>
              <a:rPr lang="en-GB" sz="2200" i="1">
                <a:solidFill>
                  <a:srgbClr val="7F7F7F"/>
                </a:solidFill>
                <a:latin typeface="Open Sans" panose="020B0606030504020204" pitchFamily="34" charset="0"/>
                <a:ea typeface="Open Sans" panose="020B0606030504020204" pitchFamily="34" charset="0"/>
                <a:cs typeface="Open Sans" panose="020B0606030504020204" pitchFamily="34" charset="0"/>
              </a:rPr>
              <a:t>Financing Gap</a:t>
            </a:r>
            <a:r>
              <a:rPr lang="en-GB" sz="2200">
                <a:solidFill>
                  <a:srgbClr val="7F7F7F"/>
                </a:solidFill>
                <a:latin typeface="Open Sans" panose="020B0606030504020204" pitchFamily="34" charset="0"/>
                <a:ea typeface="Open Sans" panose="020B0606030504020204" pitchFamily="34" charset="0"/>
                <a:cs typeface="Open Sans" panose="020B0606030504020204" pitchFamily="34" charset="0"/>
              </a:rPr>
              <a:t> (</a:t>
            </a:r>
            <a:r>
              <a:rPr lang="en-GB" sz="2200" i="1">
                <a:solidFill>
                  <a:srgbClr val="7F7F7F"/>
                </a:solidFill>
                <a:latin typeface="Open Sans" panose="020B0606030504020204" pitchFamily="34" charset="0"/>
                <a:ea typeface="Open Sans" panose="020B0606030504020204" pitchFamily="34" charset="0"/>
                <a:cs typeface="Open Sans" panose="020B0606030504020204" pitchFamily="34" charset="0"/>
              </a:rPr>
              <a:t>FG</a:t>
            </a:r>
            <a:r>
              <a:rPr lang="en-GB" sz="2200">
                <a:solidFill>
                  <a:srgbClr val="7F7F7F"/>
                </a:solidFill>
                <a:latin typeface="Open Sans" panose="020B0606030504020204" pitchFamily="34" charset="0"/>
                <a:ea typeface="Open Sans" panose="020B0606030504020204" pitchFamily="34" charset="0"/>
                <a:cs typeface="Open Sans" panose="020B0606030504020204" pitchFamily="34" charset="0"/>
              </a:rPr>
              <a:t>) </a:t>
            </a:r>
            <a:r>
              <a:rPr lang="en-GB" sz="2200">
                <a:latin typeface="Open Sans" panose="020B0606030504020204" pitchFamily="34" charset="0"/>
                <a:ea typeface="Open Sans" panose="020B0606030504020204" pitchFamily="34" charset="0"/>
                <a:cs typeface="Open Sans" panose="020B0606030504020204" pitchFamily="34" charset="0"/>
              </a:rPr>
              <a:t>occurs any year when the </a:t>
            </a:r>
            <a:r>
              <a:rPr lang="en-GB" sz="2200" i="1">
                <a:solidFill>
                  <a:srgbClr val="FF0000"/>
                </a:solidFill>
                <a:latin typeface="Open Sans" panose="020B0606030504020204" pitchFamily="34" charset="0"/>
                <a:ea typeface="Open Sans" panose="020B0606030504020204" pitchFamily="34" charset="0"/>
                <a:cs typeface="Open Sans" panose="020B0606030504020204" pitchFamily="34" charset="0"/>
              </a:rPr>
              <a:t>Financing Requirement </a:t>
            </a:r>
            <a:r>
              <a:rPr lang="en-GB" sz="220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en-GB" sz="2200" i="1">
                <a:solidFill>
                  <a:srgbClr val="FF0000"/>
                </a:solidFill>
                <a:latin typeface="Open Sans" panose="020B0606030504020204" pitchFamily="34" charset="0"/>
                <a:ea typeface="Open Sans" panose="020B0606030504020204" pitchFamily="34" charset="0"/>
                <a:cs typeface="Open Sans" panose="020B0606030504020204" pitchFamily="34" charset="0"/>
              </a:rPr>
              <a:t>FR</a:t>
            </a:r>
            <a:r>
              <a:rPr lang="en-GB" sz="220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GB" sz="2200">
                <a:latin typeface="Open Sans" panose="020B0606030504020204" pitchFamily="34" charset="0"/>
                <a:ea typeface="Open Sans" panose="020B0606030504020204" pitchFamily="34" charset="0"/>
                <a:cs typeface="Open Sans" panose="020B0606030504020204" pitchFamily="34" charset="0"/>
              </a:rPr>
              <a:t>for the energy transition exceeds the </a:t>
            </a:r>
            <a:r>
              <a:rPr lang="en-GB" sz="2200" i="1">
                <a:solidFill>
                  <a:srgbClr val="00B050"/>
                </a:solidFill>
                <a:latin typeface="Open Sans" panose="020B0606030504020204" pitchFamily="34" charset="0"/>
                <a:ea typeface="Open Sans" panose="020B0606030504020204" pitchFamily="34" charset="0"/>
                <a:cs typeface="Open Sans" panose="020B0606030504020204" pitchFamily="34" charset="0"/>
              </a:rPr>
              <a:t>Funding Availability (FA)</a:t>
            </a:r>
            <a:r>
              <a:rPr lang="en-GB" sz="2200">
                <a:latin typeface="Open Sans" panose="020B0606030504020204" pitchFamily="34" charset="0"/>
                <a:ea typeface="Open Sans" panose="020B0606030504020204" pitchFamily="34" charset="0"/>
                <a:cs typeface="Open Sans" panose="020B0606030504020204" pitchFamily="34" charset="0"/>
              </a:rPr>
              <a:t>.</a:t>
            </a:r>
          </a:p>
          <a:p>
            <a:pPr>
              <a:lnSpc>
                <a:spcPct val="150000"/>
              </a:lnSpc>
              <a:spcAft>
                <a:spcPts val="800"/>
              </a:spcAft>
            </a:pPr>
            <a:r>
              <a:rPr lang="en-GB" sz="2200">
                <a:solidFill>
                  <a:schemeClr val="tx1"/>
                </a:solidFill>
                <a:latin typeface="Open Sans" panose="020B0606030504020204" pitchFamily="34" charset="0"/>
                <a:ea typeface="Open Sans" panose="020B0606030504020204" pitchFamily="34" charset="0"/>
                <a:cs typeface="Open Sans" panose="020B0606030504020204" pitchFamily="34" charset="0"/>
              </a:rPr>
              <a:t>The figure demonstrates that a </a:t>
            </a:r>
            <a:r>
              <a:rPr lang="en-GB" sz="2200" i="1">
                <a:solidFill>
                  <a:srgbClr val="7F7F7F"/>
                </a:solidFill>
                <a:latin typeface="Open Sans" panose="020B0606030504020204" pitchFamily="34" charset="0"/>
                <a:ea typeface="Open Sans" panose="020B0606030504020204" pitchFamily="34" charset="0"/>
                <a:cs typeface="Open Sans" panose="020B0606030504020204" pitchFamily="34" charset="0"/>
              </a:rPr>
              <a:t>Financing Gap (FG)</a:t>
            </a:r>
            <a:r>
              <a:rPr lang="en-GB" sz="2200">
                <a:solidFill>
                  <a:srgbClr val="7F7F7F"/>
                </a:solidFill>
                <a:latin typeface="Open Sans" panose="020B0606030504020204" pitchFamily="34" charset="0"/>
                <a:ea typeface="Open Sans" panose="020B0606030504020204" pitchFamily="34" charset="0"/>
                <a:cs typeface="Open Sans" panose="020B0606030504020204" pitchFamily="34" charset="0"/>
              </a:rPr>
              <a:t> </a:t>
            </a:r>
            <a:r>
              <a:rPr lang="en-GB" sz="2200">
                <a:solidFill>
                  <a:schemeClr val="tx1"/>
                </a:solidFill>
                <a:latin typeface="Open Sans" panose="020B0606030504020204" pitchFamily="34" charset="0"/>
                <a:ea typeface="Open Sans" panose="020B0606030504020204" pitchFamily="34" charset="0"/>
                <a:cs typeface="Open Sans" panose="020B0606030504020204" pitchFamily="34" charset="0"/>
              </a:rPr>
              <a:t>occurs any year that the </a:t>
            </a:r>
            <a:r>
              <a:rPr lang="en-GB" sz="2200">
                <a:solidFill>
                  <a:srgbClr val="FF0000"/>
                </a:solidFill>
                <a:latin typeface="Open Sans" panose="020B0606030504020204" pitchFamily="34" charset="0"/>
                <a:ea typeface="Open Sans" panose="020B0606030504020204" pitchFamily="34" charset="0"/>
                <a:cs typeface="Open Sans" panose="020B0606030504020204" pitchFamily="34" charset="0"/>
              </a:rPr>
              <a:t>red line </a:t>
            </a:r>
            <a:r>
              <a:rPr lang="en-GB" sz="2200">
                <a:solidFill>
                  <a:schemeClr val="tx1"/>
                </a:solidFill>
                <a:latin typeface="Open Sans" panose="020B0606030504020204" pitchFamily="34" charset="0"/>
                <a:ea typeface="Open Sans" panose="020B0606030504020204" pitchFamily="34" charset="0"/>
                <a:cs typeface="Open Sans" panose="020B0606030504020204" pitchFamily="34" charset="0"/>
              </a:rPr>
              <a:t>lies above the </a:t>
            </a:r>
            <a:r>
              <a:rPr lang="en-GB" sz="2200">
                <a:solidFill>
                  <a:srgbClr val="00B050"/>
                </a:solidFill>
                <a:latin typeface="Open Sans" panose="020B0606030504020204" pitchFamily="34" charset="0"/>
                <a:ea typeface="Open Sans" panose="020B0606030504020204" pitchFamily="34" charset="0"/>
                <a:cs typeface="Open Sans" panose="020B0606030504020204" pitchFamily="34" charset="0"/>
              </a:rPr>
              <a:t>green line</a:t>
            </a:r>
          </a:p>
          <a:p>
            <a:pPr>
              <a:lnSpc>
                <a:spcPct val="150000"/>
              </a:lnSpc>
              <a:spcAft>
                <a:spcPts val="800"/>
              </a:spcAft>
            </a:pPr>
            <a:endParaRPr lang="en-GB" sz="2200">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Straight Arrow Connector 14">
            <a:extLst>
              <a:ext uri="{FF2B5EF4-FFF2-40B4-BE49-F238E27FC236}">
                <a16:creationId xmlns:a16="http://schemas.microsoft.com/office/drawing/2014/main" id="{D6947801-FC8F-E200-1B19-15902A78F720}"/>
              </a:ext>
            </a:extLst>
          </p:cNvPr>
          <p:cNvCxnSpPr>
            <a:cxnSpLocks/>
          </p:cNvCxnSpPr>
          <p:nvPr/>
        </p:nvCxnSpPr>
        <p:spPr>
          <a:xfrm>
            <a:off x="10285516" y="2348536"/>
            <a:ext cx="0" cy="463550"/>
          </a:xfrm>
          <a:prstGeom prst="straightConnector1">
            <a:avLst/>
          </a:prstGeom>
          <a:ln w="38100">
            <a:solidFill>
              <a:schemeClr val="tx1">
                <a:lumMod val="50000"/>
                <a:lumOff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99ACCD9-CB9F-E367-2AC4-427B7F646677}"/>
              </a:ext>
            </a:extLst>
          </p:cNvPr>
          <p:cNvCxnSpPr>
            <a:cxnSpLocks/>
          </p:cNvCxnSpPr>
          <p:nvPr/>
        </p:nvCxnSpPr>
        <p:spPr>
          <a:xfrm>
            <a:off x="8837716" y="3529624"/>
            <a:ext cx="0" cy="409887"/>
          </a:xfrm>
          <a:prstGeom prst="straightConnector1">
            <a:avLst/>
          </a:prstGeom>
          <a:ln w="38100">
            <a:solidFill>
              <a:schemeClr val="tx1">
                <a:lumMod val="50000"/>
                <a:lumOff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D89B661-8659-5E37-A161-F8604C088660}"/>
              </a:ext>
            </a:extLst>
          </p:cNvPr>
          <p:cNvCxnSpPr>
            <a:cxnSpLocks/>
          </p:cNvCxnSpPr>
          <p:nvPr/>
        </p:nvCxnSpPr>
        <p:spPr>
          <a:xfrm>
            <a:off x="9591778" y="2901767"/>
            <a:ext cx="0" cy="519919"/>
          </a:xfrm>
          <a:prstGeom prst="straightConnector1">
            <a:avLst/>
          </a:prstGeom>
          <a:ln w="38100">
            <a:solidFill>
              <a:schemeClr val="tx1">
                <a:lumMod val="50000"/>
                <a:lumOff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
            <a:extLst>
              <a:ext uri="{FF2B5EF4-FFF2-40B4-BE49-F238E27FC236}">
                <a16:creationId xmlns:a16="http://schemas.microsoft.com/office/drawing/2014/main" id="{CADBBF29-2FB3-2539-6D8B-E02B6A9A5BF3}"/>
              </a:ext>
            </a:extLst>
          </p:cNvPr>
          <p:cNvSpPr txBox="1"/>
          <p:nvPr/>
        </p:nvSpPr>
        <p:spPr>
          <a:xfrm rot="19211963">
            <a:off x="8742991" y="2964913"/>
            <a:ext cx="1828807" cy="372460"/>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400" b="1" i="1" kern="1200">
                <a:solidFill>
                  <a:schemeClr val="bg1">
                    <a:lumMod val="50000"/>
                  </a:schemeClr>
                </a:solidFill>
                <a:effectLst>
                  <a:glow rad="165100">
                    <a:schemeClr val="bg1"/>
                  </a:glow>
                </a:effectLst>
                <a:latin typeface="+mn-lt"/>
                <a:ea typeface="+mn-ea"/>
                <a:cs typeface="+mn-cs"/>
              </a:rPr>
              <a:t>Financing</a:t>
            </a:r>
            <a:r>
              <a:rPr lang="en-GB" sz="1400" i="1" kern="1200">
                <a:solidFill>
                  <a:schemeClr val="bg1">
                    <a:lumMod val="50000"/>
                  </a:schemeClr>
                </a:solidFill>
                <a:effectLst>
                  <a:glow rad="165100">
                    <a:schemeClr val="bg1"/>
                  </a:glow>
                </a:effectLst>
                <a:latin typeface="+mn-lt"/>
                <a:ea typeface="+mn-ea"/>
                <a:cs typeface="+mn-cs"/>
              </a:rPr>
              <a:t> </a:t>
            </a:r>
            <a:r>
              <a:rPr lang="en-GB" sz="1400" b="1" i="1" kern="1200">
                <a:solidFill>
                  <a:schemeClr val="bg1">
                    <a:lumMod val="50000"/>
                  </a:schemeClr>
                </a:solidFill>
                <a:effectLst>
                  <a:glow rad="165100">
                    <a:schemeClr val="bg1"/>
                  </a:glow>
                </a:effectLst>
              </a:rPr>
              <a:t>Gap</a:t>
            </a:r>
            <a:endParaRPr lang="en-GB" sz="1400" b="1" i="1" kern="1200">
              <a:solidFill>
                <a:schemeClr val="bg1">
                  <a:lumMod val="50000"/>
                </a:schemeClr>
              </a:solidFill>
              <a:effectLst>
                <a:glow rad="165100">
                  <a:schemeClr val="bg1"/>
                </a:glow>
              </a:effectLst>
              <a:latin typeface="+mn-lt"/>
              <a:ea typeface="+mn-ea"/>
              <a:cs typeface="+mn-cs"/>
            </a:endParaRPr>
          </a:p>
        </p:txBody>
      </p:sp>
      <p:grpSp>
        <p:nvGrpSpPr>
          <p:cNvPr id="11" name="Group 10">
            <a:extLst>
              <a:ext uri="{FF2B5EF4-FFF2-40B4-BE49-F238E27FC236}">
                <a16:creationId xmlns:a16="http://schemas.microsoft.com/office/drawing/2014/main" id="{B194202F-9291-B176-9834-90B13E9448AC}"/>
              </a:ext>
            </a:extLst>
          </p:cNvPr>
          <p:cNvGrpSpPr/>
          <p:nvPr/>
        </p:nvGrpSpPr>
        <p:grpSpPr>
          <a:xfrm>
            <a:off x="1235968" y="5216010"/>
            <a:ext cx="3245525" cy="1004057"/>
            <a:chOff x="137006" y="3774679"/>
            <a:chExt cx="3245525" cy="1004057"/>
          </a:xfrm>
        </p:grpSpPr>
        <p:sp>
          <p:nvSpPr>
            <p:cNvPr id="3" name="TextBox 2">
              <a:extLst>
                <a:ext uri="{FF2B5EF4-FFF2-40B4-BE49-F238E27FC236}">
                  <a16:creationId xmlns:a16="http://schemas.microsoft.com/office/drawing/2014/main" id="{931D9905-A4D9-444A-4AEA-7D0A565BCC82}"/>
                </a:ext>
              </a:extLst>
            </p:cNvPr>
            <p:cNvSpPr txBox="1"/>
            <p:nvPr/>
          </p:nvSpPr>
          <p:spPr>
            <a:xfrm>
              <a:off x="241948" y="3774679"/>
              <a:ext cx="3035642" cy="981679"/>
            </a:xfrm>
            <a:prstGeom prst="rect">
              <a:avLst/>
            </a:prstGeom>
            <a:solidFill>
              <a:schemeClr val="accent3"/>
            </a:solidFill>
          </p:spPr>
          <p:txBody>
            <a:bodyPr wrap="square" lIns="91440" tIns="45720" rIns="91440" bIns="45720" anchor="ctr">
              <a:spAutoFit/>
            </a:bodyPr>
            <a:lstStyle/>
            <a:p>
              <a:pPr>
                <a:lnSpc>
                  <a:spcPct val="150000"/>
                </a:lnSpc>
                <a:spcAft>
                  <a:spcPts val="800"/>
                </a:spcAft>
              </a:pPr>
              <a:endParaRPr lang="en-GB" sz="1800">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800"/>
                </a:spcAft>
              </a:pPr>
              <a:endParaRPr lang="en-GB" sz="180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D9DAB5F-3F66-0BBB-7DDD-6C16CE18A457}"/>
                    </a:ext>
                  </a:extLst>
                </p:cNvPr>
                <p:cNvSpPr txBox="1"/>
                <p:nvPr/>
              </p:nvSpPr>
              <p:spPr>
                <a:xfrm>
                  <a:off x="137006" y="3786605"/>
                  <a:ext cx="3245525" cy="992131"/>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nary>
                          <m:naryPr>
                            <m:chr m:val="∑"/>
                            <m:ctrlPr>
                              <a:rPr lang="en-GB" sz="2000" b="0" i="1">
                                <a:latin typeface="Cambria Math" panose="02040503050406030204" pitchFamily="18" charset="0"/>
                                <a:ea typeface="Open Sans" panose="020B0606030504020204" pitchFamily="34" charset="0"/>
                                <a:cs typeface="Open Sans" panose="020B0606030504020204" pitchFamily="34" charset="0"/>
                              </a:rPr>
                            </m:ctrlPr>
                          </m:naryPr>
                          <m:sub>
                            <m:r>
                              <a:rPr lang="en-GB" sz="2000" b="0" i="1">
                                <a:latin typeface="Cambria Math" panose="02040503050406030204" pitchFamily="18" charset="0"/>
                                <a:ea typeface="Open Sans" panose="020B0606030504020204" pitchFamily="34" charset="0"/>
                                <a:cs typeface="Open Sans" panose="020B0606030504020204" pitchFamily="34" charset="0"/>
                              </a:rPr>
                              <m:t>𝑦</m:t>
                            </m:r>
                            <m:r>
                              <a:rPr lang="en-GB" sz="2000" b="0" i="1">
                                <a:latin typeface="Cambria Math" panose="02040503050406030204" pitchFamily="18" charset="0"/>
                                <a:ea typeface="Open Sans" panose="020B0606030504020204" pitchFamily="34" charset="0"/>
                                <a:cs typeface="Open Sans" panose="020B0606030504020204" pitchFamily="34" charset="0"/>
                              </a:rPr>
                              <m:t>=0</m:t>
                            </m:r>
                          </m:sub>
                          <m:sup>
                            <m:r>
                              <a:rPr lang="en-GB" sz="2000" b="0" i="1">
                                <a:latin typeface="Cambria Math" panose="02040503050406030204" pitchFamily="18" charset="0"/>
                                <a:ea typeface="Open Sans" panose="020B0606030504020204" pitchFamily="34" charset="0"/>
                                <a:cs typeface="Open Sans" panose="020B0606030504020204" pitchFamily="34" charset="0"/>
                              </a:rPr>
                              <m:t>𝑌</m:t>
                            </m:r>
                          </m:sup>
                          <m:e>
                            <m:sSub>
                              <m:sSubPr>
                                <m:ctrlPr>
                                  <a:rPr lang="en-GB" sz="2000" b="0" i="1">
                                    <a:solidFill>
                                      <a:srgbClr val="7F7F7F"/>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0" i="1">
                                    <a:solidFill>
                                      <a:srgbClr val="7F7F7F"/>
                                    </a:solidFill>
                                    <a:latin typeface="Cambria Math" panose="02040503050406030204" pitchFamily="18" charset="0"/>
                                    <a:ea typeface="Open Sans" panose="020B0606030504020204" pitchFamily="34" charset="0"/>
                                    <a:cs typeface="Open Sans" panose="020B0606030504020204" pitchFamily="34" charset="0"/>
                                  </a:rPr>
                                  <m:t>𝐹𝐺</m:t>
                                </m:r>
                              </m:e>
                              <m:sub>
                                <m:r>
                                  <a:rPr lang="en-GB" sz="2000" b="0" i="1">
                                    <a:solidFill>
                                      <a:srgbClr val="7F7F7F"/>
                                    </a:solidFill>
                                    <a:latin typeface="Cambria Math" panose="02040503050406030204" pitchFamily="18" charset="0"/>
                                    <a:ea typeface="Open Sans" panose="020B0606030504020204" pitchFamily="34" charset="0"/>
                                    <a:cs typeface="Open Sans" panose="020B0606030504020204" pitchFamily="34" charset="0"/>
                                  </a:rPr>
                                  <m:t>𝑦</m:t>
                                </m:r>
                              </m:sub>
                            </m:sSub>
                          </m:e>
                        </m:nary>
                        <m:r>
                          <a:rPr lang="en-GB" sz="2000" b="0" i="1">
                            <a:latin typeface="Cambria Math" panose="02040503050406030204" pitchFamily="18" charset="0"/>
                            <a:ea typeface="Open Sans" panose="020B0606030504020204" pitchFamily="34" charset="0"/>
                            <a:cs typeface="Open Sans" panose="020B0606030504020204" pitchFamily="34" charset="0"/>
                          </a:rPr>
                          <m:t>=</m:t>
                        </m:r>
                        <m:sSub>
                          <m:sSubPr>
                            <m:ctrlPr>
                              <a:rPr lang="en-GB" sz="2000" b="0" i="1">
                                <a:solidFill>
                                  <a:srgbClr val="00B050"/>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0" i="1">
                                <a:solidFill>
                                  <a:srgbClr val="00B050"/>
                                </a:solidFill>
                                <a:latin typeface="Cambria Math" panose="02040503050406030204" pitchFamily="18" charset="0"/>
                                <a:ea typeface="Open Sans" panose="020B0606030504020204" pitchFamily="34" charset="0"/>
                                <a:cs typeface="Open Sans" panose="020B0606030504020204" pitchFamily="34" charset="0"/>
                              </a:rPr>
                              <m:t>𝐹𝐴</m:t>
                            </m:r>
                          </m:e>
                          <m:sub>
                            <m:r>
                              <a:rPr lang="en-GB" sz="2000" b="0" i="1">
                                <a:solidFill>
                                  <a:srgbClr val="00B050"/>
                                </a:solidFill>
                                <a:latin typeface="Cambria Math" panose="02040503050406030204" pitchFamily="18" charset="0"/>
                                <a:ea typeface="Open Sans" panose="020B0606030504020204" pitchFamily="34" charset="0"/>
                                <a:cs typeface="Open Sans" panose="020B0606030504020204" pitchFamily="34" charset="0"/>
                              </a:rPr>
                              <m:t>𝑦</m:t>
                            </m:r>
                          </m:sub>
                        </m:sSub>
                        <m:r>
                          <a:rPr lang="en-GB" sz="2000" b="0" i="1">
                            <a:latin typeface="Cambria Math" panose="02040503050406030204" pitchFamily="18" charset="0"/>
                            <a:ea typeface="Open Sans" panose="020B0606030504020204" pitchFamily="34" charset="0"/>
                            <a:cs typeface="Open Sans" panose="020B0606030504020204" pitchFamily="34" charset="0"/>
                          </a:rPr>
                          <m:t>−</m:t>
                        </m:r>
                        <m:sSub>
                          <m:sSubPr>
                            <m:ctrlPr>
                              <a:rPr lang="en-GB" sz="2000" b="0" i="1">
                                <a:solidFill>
                                  <a:srgbClr val="FF0000"/>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0" i="1">
                                <a:solidFill>
                                  <a:srgbClr val="FF0000"/>
                                </a:solidFill>
                                <a:latin typeface="Cambria Math" panose="02040503050406030204" pitchFamily="18" charset="0"/>
                                <a:ea typeface="Open Sans" panose="020B0606030504020204" pitchFamily="34" charset="0"/>
                                <a:cs typeface="Open Sans" panose="020B0606030504020204" pitchFamily="34" charset="0"/>
                              </a:rPr>
                              <m:t>𝐹𝑅</m:t>
                            </m:r>
                          </m:e>
                          <m:sub>
                            <m:r>
                              <a:rPr lang="en-GB" sz="2000" b="0" i="1">
                                <a:solidFill>
                                  <a:srgbClr val="FF0000"/>
                                </a:solidFill>
                                <a:latin typeface="Cambria Math" panose="02040503050406030204" pitchFamily="18" charset="0"/>
                                <a:ea typeface="Open Sans" panose="020B0606030504020204" pitchFamily="34" charset="0"/>
                                <a:cs typeface="Open Sans" panose="020B0606030504020204" pitchFamily="34" charset="0"/>
                              </a:rPr>
                              <m:t>𝑦</m:t>
                            </m:r>
                          </m:sub>
                        </m:sSub>
                      </m:oMath>
                    </m:oMathPara>
                  </a14:m>
                  <a:endParaRPr lang="en-GB" sz="2000" dirty="0"/>
                </a:p>
              </p:txBody>
            </p:sp>
          </mc:Choice>
          <mc:Fallback xmlns="">
            <p:sp>
              <p:nvSpPr>
                <p:cNvPr id="9" name="TextBox 8">
                  <a:extLst>
                    <a:ext uri="{FF2B5EF4-FFF2-40B4-BE49-F238E27FC236}">
                      <a16:creationId xmlns:a16="http://schemas.microsoft.com/office/drawing/2014/main" id="{1D9DAB5F-3F66-0BBB-7DDD-6C16CE18A457}"/>
                    </a:ext>
                  </a:extLst>
                </p:cNvPr>
                <p:cNvSpPr txBox="1">
                  <a:spLocks noRot="1" noChangeAspect="1" noMove="1" noResize="1" noEditPoints="1" noAdjustHandles="1" noChangeArrowheads="1" noChangeShapeType="1" noTextEdit="1"/>
                </p:cNvSpPr>
                <p:nvPr/>
              </p:nvSpPr>
              <p:spPr>
                <a:xfrm>
                  <a:off x="137006" y="3786605"/>
                  <a:ext cx="3245525" cy="992131"/>
                </a:xfrm>
                <a:prstGeom prst="rect">
                  <a:avLst/>
                </a:prstGeom>
                <a:blipFill>
                  <a:blip r:embed="Ra8dd6714a00749b5"/>
                  <a:stretch>
                    <a:fillRect l="-16016" t="-94937" b="-144304"/>
                  </a:stretch>
                </a:blipFill>
              </p:spPr>
              <p:txBody>
                <a:bodyPr/>
                <a:lstStyle/>
                <a:p>
                  <a:r>
                    <a:rPr lang="en-GB">
                      <a:noFill/>
                    </a:rPr>
                    <a:t> </a:t>
                  </a:r>
                </a:p>
              </p:txBody>
            </p:sp>
          </mc:Fallback>
        </mc:AlternateContent>
      </p:grpSp>
      <p:pic>
        <p:nvPicPr>
          <p:cNvPr id="2" name="ttsmaker-file-2025-2-3-13-45-49">
            <a:hlinkClick r:id="" action="ppaction://media"/>
            <a:extLst>
              <a:ext uri="{FF2B5EF4-FFF2-40B4-BE49-F238E27FC236}">
                <a16:creationId xmlns:a16="http://schemas.microsoft.com/office/drawing/2014/main" id="{20267ED6-5E4F-0EFA-6A0F-AE40941E43E4}"/>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85500" y="42484"/>
            <a:ext cx="812800" cy="812800"/>
          </a:xfrm>
          <a:prstGeom prst="rect">
            <a:avLst/>
          </a:prstGeom>
        </p:spPr>
      </p:pic>
    </p:spTree>
    <p:extLst>
      <p:ext uri="{BB962C8B-B14F-4D97-AF65-F5344CB8AC3E}">
        <p14:creationId xmlns:p14="http://schemas.microsoft.com/office/powerpoint/2010/main" val="342108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989C5-7505-1C0F-B6A0-743C23D926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AF8AB21-C3DC-7D4B-BE5D-47D15D65401E}"/>
              </a:ext>
            </a:extLst>
          </p:cNvPr>
          <p:cNvPicPr>
            <a:picLocks noChangeAspect="1"/>
          </p:cNvPicPr>
          <p:nvPr/>
        </p:nvPicPr>
        <p:blipFill>
          <a:blip r:embed="rId5"/>
          <a:stretch>
            <a:fillRect/>
          </a:stretch>
        </p:blipFill>
        <p:spPr>
          <a:xfrm>
            <a:off x="576059" y="3010012"/>
            <a:ext cx="5557644" cy="3403519"/>
          </a:xfrm>
          <a:prstGeom prst="rect">
            <a:avLst/>
          </a:prstGeom>
        </p:spPr>
      </p:pic>
      <p:pic>
        <p:nvPicPr>
          <p:cNvPr id="10" name="Picture 9">
            <a:extLst>
              <a:ext uri="{FF2B5EF4-FFF2-40B4-BE49-F238E27FC236}">
                <a16:creationId xmlns:a16="http://schemas.microsoft.com/office/drawing/2014/main" id="{D3EE0D2B-4204-B2DE-53E2-F212B27154BF}"/>
              </a:ext>
            </a:extLst>
          </p:cNvPr>
          <p:cNvPicPr>
            <a:picLocks noChangeAspect="1"/>
          </p:cNvPicPr>
          <p:nvPr/>
        </p:nvPicPr>
        <p:blipFill>
          <a:blip r:embed="rId6"/>
          <a:stretch>
            <a:fillRect/>
          </a:stretch>
        </p:blipFill>
        <p:spPr>
          <a:xfrm>
            <a:off x="558486" y="3000017"/>
            <a:ext cx="5566130" cy="3401863"/>
          </a:xfrm>
          <a:prstGeom prst="rect">
            <a:avLst/>
          </a:prstGeom>
        </p:spPr>
      </p:pic>
      <p:pic>
        <p:nvPicPr>
          <p:cNvPr id="2" name="Picture 1">
            <a:extLst>
              <a:ext uri="{FF2B5EF4-FFF2-40B4-BE49-F238E27FC236}">
                <a16:creationId xmlns:a16="http://schemas.microsoft.com/office/drawing/2014/main" id="{A9B93932-A12C-AA25-913D-DF4D432AC323}"/>
              </a:ext>
            </a:extLst>
          </p:cNvPr>
          <p:cNvPicPr>
            <a:picLocks noChangeAspect="1"/>
          </p:cNvPicPr>
          <p:nvPr/>
        </p:nvPicPr>
        <p:blipFill>
          <a:blip r:embed="rId7"/>
          <a:stretch>
            <a:fillRect/>
          </a:stretch>
        </p:blipFill>
        <p:spPr>
          <a:xfrm>
            <a:off x="6074228" y="3010011"/>
            <a:ext cx="5557644" cy="3403519"/>
          </a:xfrm>
          <a:prstGeom prst="rect">
            <a:avLst/>
          </a:prstGeom>
        </p:spPr>
      </p:pic>
      <p:pic>
        <p:nvPicPr>
          <p:cNvPr id="11" name="Picture 10">
            <a:extLst>
              <a:ext uri="{FF2B5EF4-FFF2-40B4-BE49-F238E27FC236}">
                <a16:creationId xmlns:a16="http://schemas.microsoft.com/office/drawing/2014/main" id="{9D7FE369-462F-1A07-AFF6-0B4DC1A03C49}"/>
              </a:ext>
            </a:extLst>
          </p:cNvPr>
          <p:cNvPicPr>
            <a:picLocks noChangeAspect="1"/>
          </p:cNvPicPr>
          <p:nvPr/>
        </p:nvPicPr>
        <p:blipFill>
          <a:blip r:embed="rId8"/>
          <a:stretch>
            <a:fillRect/>
          </a:stretch>
        </p:blipFill>
        <p:spPr>
          <a:xfrm>
            <a:off x="6133703" y="3015566"/>
            <a:ext cx="5560034" cy="3407959"/>
          </a:xfrm>
          <a:prstGeom prst="rect">
            <a:avLst/>
          </a:prstGeom>
        </p:spPr>
      </p:pic>
      <p:sp>
        <p:nvSpPr>
          <p:cNvPr id="5" name="Slide Number Placeholder 1">
            <a:extLst>
              <a:ext uri="{FF2B5EF4-FFF2-40B4-BE49-F238E27FC236}">
                <a16:creationId xmlns:a16="http://schemas.microsoft.com/office/drawing/2014/main" id="{E7AF492D-4F16-92D7-54F0-03F7FA4D33F8}"/>
              </a:ext>
            </a:extLst>
          </p:cNvPr>
          <p:cNvSpPr>
            <a:spLocks noGrp="1"/>
          </p:cNvSpPr>
          <p:nvPr>
            <p:ph type="sldNum" idx="11"/>
          </p:nvPr>
        </p:nvSpPr>
        <p:spPr/>
        <p:txBody>
          <a:bodyPr/>
          <a:lstStyle/>
          <a:p>
            <a:fld id="{00000000-1234-1234-1234-123412341234}" type="slidenum">
              <a:rPr lang="sv-SE"/>
              <a:pPr/>
              <a:t>6</a:t>
            </a:fld>
            <a:endParaRPr lang="sv-SE"/>
          </a:p>
        </p:txBody>
      </p:sp>
      <p:sp>
        <p:nvSpPr>
          <p:cNvPr id="4" name="Title 3">
            <a:extLst>
              <a:ext uri="{FF2B5EF4-FFF2-40B4-BE49-F238E27FC236}">
                <a16:creationId xmlns:a16="http://schemas.microsoft.com/office/drawing/2014/main" id="{C2B4E501-49AC-FF21-1C13-4FFEAAF69E6C}"/>
              </a:ext>
            </a:extLst>
          </p:cNvPr>
          <p:cNvSpPr>
            <a:spLocks noGrp="1"/>
          </p:cNvSpPr>
          <p:nvPr>
            <p:ph type="title"/>
          </p:nvPr>
        </p:nvSpPr>
        <p:spPr>
          <a:xfrm>
            <a:off x="816428" y="125633"/>
            <a:ext cx="10515600" cy="1134000"/>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Two Different Ways of Closing Financing Gaps</a:t>
            </a:r>
            <a:endParaRPr lang="en-GB"/>
          </a:p>
        </p:txBody>
      </p:sp>
      <p:sp>
        <p:nvSpPr>
          <p:cNvPr id="7" name="TextBox 6">
            <a:extLst>
              <a:ext uri="{FF2B5EF4-FFF2-40B4-BE49-F238E27FC236}">
                <a16:creationId xmlns:a16="http://schemas.microsoft.com/office/drawing/2014/main" id="{1883FB70-E478-C639-9428-FB757613A02F}"/>
              </a:ext>
            </a:extLst>
          </p:cNvPr>
          <p:cNvSpPr txBox="1"/>
          <p:nvPr/>
        </p:nvSpPr>
        <p:spPr>
          <a:xfrm>
            <a:off x="576058" y="1243118"/>
            <a:ext cx="10926795" cy="1766894"/>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There are only two ways to close a financing gap </a:t>
            </a:r>
          </a:p>
          <a:p>
            <a:pPr marL="457200" indent="-457200">
              <a:lnSpc>
                <a:spcPct val="150000"/>
              </a:lnSpc>
              <a:spcAft>
                <a:spcPts val="800"/>
              </a:spcAft>
              <a:buFont typeface="Arial" panose="020B0604020202020204" pitchFamily="34" charset="0"/>
              <a:buChar char="•"/>
            </a:pPr>
            <a:r>
              <a:rPr lang="en-GB" sz="2200" b="1">
                <a:latin typeface="Open Sans" panose="020B0606030504020204" pitchFamily="34" charset="0"/>
                <a:ea typeface="Open Sans" panose="020B0606030504020204" pitchFamily="34" charset="0"/>
                <a:cs typeface="Open Sans" panose="020B0606030504020204" pitchFamily="34" charset="0"/>
              </a:rPr>
              <a:t>EITHER</a:t>
            </a:r>
            <a:r>
              <a:rPr lang="en-GB" sz="2200">
                <a:latin typeface="Open Sans" panose="020B0606030504020204" pitchFamily="34" charset="0"/>
                <a:ea typeface="Open Sans" panose="020B0606030504020204" pitchFamily="34" charset="0"/>
                <a:cs typeface="Open Sans" panose="020B0606030504020204" pitchFamily="34" charset="0"/>
              </a:rPr>
              <a:t> the </a:t>
            </a:r>
            <a:r>
              <a:rPr lang="en-GB" sz="2200" i="1">
                <a:solidFill>
                  <a:srgbClr val="FF0000"/>
                </a:solidFill>
                <a:latin typeface="Open Sans" panose="020B0606030504020204" pitchFamily="34" charset="0"/>
                <a:ea typeface="Open Sans" panose="020B0606030504020204" pitchFamily="34" charset="0"/>
                <a:cs typeface="Open Sans" panose="020B0606030504020204" pitchFamily="34" charset="0"/>
              </a:rPr>
              <a:t>Financing Requirement (FR)</a:t>
            </a:r>
            <a:r>
              <a:rPr lang="en-GB" sz="2200">
                <a:latin typeface="Open Sans" panose="020B0606030504020204" pitchFamily="34" charset="0"/>
                <a:ea typeface="Open Sans" panose="020B0606030504020204" pitchFamily="34" charset="0"/>
                <a:cs typeface="Open Sans" panose="020B0606030504020204" pitchFamily="34" charset="0"/>
              </a:rPr>
              <a:t> needs to be reduced</a:t>
            </a:r>
          </a:p>
          <a:p>
            <a:pPr marL="457200" indent="-457200">
              <a:lnSpc>
                <a:spcPct val="150000"/>
              </a:lnSpc>
              <a:spcAft>
                <a:spcPts val="800"/>
              </a:spcAft>
              <a:buFont typeface="Arial" panose="020B0604020202020204" pitchFamily="34" charset="0"/>
              <a:buChar char="•"/>
            </a:pPr>
            <a:r>
              <a:rPr lang="en-GB" sz="2200" b="1">
                <a:latin typeface="Open Sans" panose="020B0606030504020204" pitchFamily="34" charset="0"/>
                <a:ea typeface="Open Sans" panose="020B0606030504020204" pitchFamily="34" charset="0"/>
                <a:cs typeface="Open Sans" panose="020B0606030504020204" pitchFamily="34" charset="0"/>
              </a:rPr>
              <a:t>AND/OR</a:t>
            </a:r>
            <a:r>
              <a:rPr lang="en-GB" sz="2200">
                <a:latin typeface="Open Sans" panose="020B0606030504020204" pitchFamily="34" charset="0"/>
                <a:ea typeface="Open Sans" panose="020B0606030504020204" pitchFamily="34" charset="0"/>
                <a:cs typeface="Open Sans" panose="020B0606030504020204" pitchFamily="34" charset="0"/>
              </a:rPr>
              <a:t> the </a:t>
            </a:r>
            <a:r>
              <a:rPr lang="en-GB" sz="2200" i="1">
                <a:solidFill>
                  <a:srgbClr val="00B050"/>
                </a:solidFill>
                <a:latin typeface="Open Sans" panose="020B0606030504020204" pitchFamily="34" charset="0"/>
                <a:ea typeface="Open Sans" panose="020B0606030504020204" pitchFamily="34" charset="0"/>
                <a:cs typeface="Open Sans" panose="020B0606030504020204" pitchFamily="34" charset="0"/>
              </a:rPr>
              <a:t>Funding Availability (FA)</a:t>
            </a:r>
            <a:r>
              <a:rPr lang="en-GB" sz="2200">
                <a:latin typeface="Open Sans" panose="020B0606030504020204" pitchFamily="34" charset="0"/>
                <a:ea typeface="Open Sans" panose="020B0606030504020204" pitchFamily="34" charset="0"/>
                <a:cs typeface="Open Sans" panose="020B0606030504020204" pitchFamily="34" charset="0"/>
              </a:rPr>
              <a:t> needs to be increased</a:t>
            </a:r>
          </a:p>
        </p:txBody>
      </p:sp>
      <p:cxnSp>
        <p:nvCxnSpPr>
          <p:cNvPr id="9" name="Straight Arrow Connector 8">
            <a:extLst>
              <a:ext uri="{FF2B5EF4-FFF2-40B4-BE49-F238E27FC236}">
                <a16:creationId xmlns:a16="http://schemas.microsoft.com/office/drawing/2014/main" id="{6AA14F6C-D16E-BF58-B2E7-F9E81653AA77}"/>
              </a:ext>
            </a:extLst>
          </p:cNvPr>
          <p:cNvCxnSpPr>
            <a:cxnSpLocks/>
          </p:cNvCxnSpPr>
          <p:nvPr/>
        </p:nvCxnSpPr>
        <p:spPr>
          <a:xfrm flipH="1">
            <a:off x="5050633" y="3634235"/>
            <a:ext cx="37309" cy="855215"/>
          </a:xfrm>
          <a:prstGeom prst="straightConnector1">
            <a:avLst/>
          </a:prstGeom>
          <a:ln w="38100">
            <a:gradFill flip="none" rotWithShape="1">
              <a:gsLst>
                <a:gs pos="38000">
                  <a:srgbClr val="FF9696"/>
                </a:gs>
                <a:gs pos="62000">
                  <a:srgbClr val="C42828"/>
                </a:gs>
              </a:gsLst>
              <a:lin ang="5400000" scaled="1"/>
              <a:tileRect/>
            </a:gra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013DE7B-5CB6-1361-7D3A-7C104AF505F9}"/>
              </a:ext>
            </a:extLst>
          </p:cNvPr>
          <p:cNvCxnSpPr>
            <a:cxnSpLocks/>
          </p:cNvCxnSpPr>
          <p:nvPr/>
        </p:nvCxnSpPr>
        <p:spPr>
          <a:xfrm>
            <a:off x="8839001" y="4768850"/>
            <a:ext cx="0" cy="439730"/>
          </a:xfrm>
          <a:prstGeom prst="straightConnector1">
            <a:avLst/>
          </a:prstGeom>
          <a:ln w="38100">
            <a:gradFill flip="none" rotWithShape="1">
              <a:gsLst>
                <a:gs pos="38000">
                  <a:srgbClr val="00AE4B"/>
                </a:gs>
                <a:gs pos="62000">
                  <a:srgbClr val="A8D976"/>
                </a:gs>
              </a:gsLst>
              <a:lin ang="540000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158917B-D904-2518-04F0-837038F94A25}"/>
              </a:ext>
            </a:extLst>
          </p:cNvPr>
          <p:cNvCxnSpPr>
            <a:cxnSpLocks/>
          </p:cNvCxnSpPr>
          <p:nvPr/>
        </p:nvCxnSpPr>
        <p:spPr>
          <a:xfrm>
            <a:off x="9947228" y="3792538"/>
            <a:ext cx="25111" cy="803552"/>
          </a:xfrm>
          <a:prstGeom prst="straightConnector1">
            <a:avLst/>
          </a:prstGeom>
          <a:ln w="38100">
            <a:gradFill flip="none" rotWithShape="1">
              <a:gsLst>
                <a:gs pos="38000">
                  <a:srgbClr val="00AE4B"/>
                </a:gs>
                <a:gs pos="62000">
                  <a:srgbClr val="A8D08C"/>
                </a:gs>
              </a:gsLst>
              <a:lin ang="540000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19AB7D4-1E91-34C1-3A19-13491BBEE00D}"/>
              </a:ext>
            </a:extLst>
          </p:cNvPr>
          <p:cNvCxnSpPr>
            <a:cxnSpLocks/>
          </p:cNvCxnSpPr>
          <p:nvPr/>
        </p:nvCxnSpPr>
        <p:spPr>
          <a:xfrm>
            <a:off x="10477161" y="3092450"/>
            <a:ext cx="0" cy="1112894"/>
          </a:xfrm>
          <a:prstGeom prst="straightConnector1">
            <a:avLst/>
          </a:prstGeom>
          <a:ln w="38100">
            <a:gradFill flip="none" rotWithShape="1">
              <a:gsLst>
                <a:gs pos="38000">
                  <a:srgbClr val="00AE4B"/>
                </a:gs>
                <a:gs pos="62000">
                  <a:srgbClr val="A8D08C"/>
                </a:gs>
              </a:gsLst>
              <a:lin ang="540000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B17D38-F1C8-D8EB-9442-CD5B68CF22D0}"/>
              </a:ext>
            </a:extLst>
          </p:cNvPr>
          <p:cNvCxnSpPr>
            <a:cxnSpLocks/>
          </p:cNvCxnSpPr>
          <p:nvPr/>
        </p:nvCxnSpPr>
        <p:spPr>
          <a:xfrm flipH="1">
            <a:off x="4529153" y="3996299"/>
            <a:ext cx="26530" cy="754097"/>
          </a:xfrm>
          <a:prstGeom prst="straightConnector1">
            <a:avLst/>
          </a:prstGeom>
          <a:ln w="38100">
            <a:gradFill flip="none" rotWithShape="1">
              <a:gsLst>
                <a:gs pos="38000">
                  <a:srgbClr val="FF9696"/>
                </a:gs>
                <a:gs pos="62000">
                  <a:srgbClr val="C42828"/>
                </a:gs>
              </a:gsLst>
              <a:lin ang="5400000" scaled="1"/>
              <a:tileRect/>
            </a:gra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ECF4233-62B1-00CF-E418-908E83A2A90A}"/>
              </a:ext>
            </a:extLst>
          </p:cNvPr>
          <p:cNvCxnSpPr>
            <a:cxnSpLocks/>
          </p:cNvCxnSpPr>
          <p:nvPr/>
        </p:nvCxnSpPr>
        <p:spPr>
          <a:xfrm flipH="1">
            <a:off x="3996753" y="4388411"/>
            <a:ext cx="52515" cy="661427"/>
          </a:xfrm>
          <a:prstGeom prst="straightConnector1">
            <a:avLst/>
          </a:prstGeom>
          <a:ln w="38100">
            <a:gradFill flip="none" rotWithShape="1">
              <a:gsLst>
                <a:gs pos="38000">
                  <a:srgbClr val="FF9696"/>
                </a:gs>
                <a:gs pos="62000">
                  <a:srgbClr val="C42828"/>
                </a:gs>
              </a:gsLst>
              <a:lin ang="5400000" scaled="1"/>
              <a:tileRect/>
            </a:gra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C174A45-5638-C87C-1219-27BA1D3D8CA8}"/>
              </a:ext>
            </a:extLst>
          </p:cNvPr>
          <p:cNvCxnSpPr>
            <a:cxnSpLocks/>
          </p:cNvCxnSpPr>
          <p:nvPr/>
        </p:nvCxnSpPr>
        <p:spPr>
          <a:xfrm flipH="1">
            <a:off x="3517009" y="4788909"/>
            <a:ext cx="25858" cy="494291"/>
          </a:xfrm>
          <a:prstGeom prst="straightConnector1">
            <a:avLst/>
          </a:prstGeom>
          <a:ln w="38100">
            <a:gradFill flip="none" rotWithShape="1">
              <a:gsLst>
                <a:gs pos="38000">
                  <a:srgbClr val="FF9696"/>
                </a:gs>
                <a:gs pos="62000">
                  <a:srgbClr val="C42828"/>
                </a:gs>
              </a:gsLst>
              <a:lin ang="5400000" scaled="1"/>
              <a:tileRect/>
            </a:gra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D2AE23D-BABA-4E96-8104-367EA0E83951}"/>
              </a:ext>
            </a:extLst>
          </p:cNvPr>
          <p:cNvCxnSpPr>
            <a:cxnSpLocks/>
          </p:cNvCxnSpPr>
          <p:nvPr/>
        </p:nvCxnSpPr>
        <p:spPr>
          <a:xfrm flipH="1">
            <a:off x="5638800" y="3351641"/>
            <a:ext cx="23229" cy="920347"/>
          </a:xfrm>
          <a:prstGeom prst="straightConnector1">
            <a:avLst/>
          </a:prstGeom>
          <a:ln w="38100">
            <a:gradFill flip="none" rotWithShape="1">
              <a:gsLst>
                <a:gs pos="38000">
                  <a:srgbClr val="FF9696"/>
                </a:gs>
                <a:gs pos="62000">
                  <a:srgbClr val="C42828"/>
                </a:gs>
              </a:gsLst>
              <a:lin ang="5400000" scaled="1"/>
              <a:tileRect/>
            </a:gra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C2D545A-B925-D1C5-BC35-64E573F1DFB7}"/>
              </a:ext>
            </a:extLst>
          </p:cNvPr>
          <p:cNvCxnSpPr>
            <a:cxnSpLocks/>
          </p:cNvCxnSpPr>
          <p:nvPr/>
        </p:nvCxnSpPr>
        <p:spPr>
          <a:xfrm>
            <a:off x="9421614" y="4337329"/>
            <a:ext cx="0" cy="593439"/>
          </a:xfrm>
          <a:prstGeom prst="straightConnector1">
            <a:avLst/>
          </a:prstGeom>
          <a:ln w="38100">
            <a:gradFill flip="none" rotWithShape="1">
              <a:gsLst>
                <a:gs pos="38000">
                  <a:srgbClr val="00AE4B"/>
                </a:gs>
                <a:gs pos="62000">
                  <a:srgbClr val="A8D976"/>
                </a:gs>
              </a:gsLst>
              <a:lin ang="540000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ttsmaker-file-2025-2-3-13-46-45">
            <a:hlinkClick r:id="" action="ppaction://media"/>
            <a:extLst>
              <a:ext uri="{FF2B5EF4-FFF2-40B4-BE49-F238E27FC236}">
                <a16:creationId xmlns:a16="http://schemas.microsoft.com/office/drawing/2014/main" id="{C9866097-2969-A8E4-E7C2-7CF447633B61}"/>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5">
                <a:tint val="45000"/>
                <a:satMod val="400000"/>
              </a:schemeClr>
            </a:duotone>
          </a:blip>
          <a:stretch>
            <a:fillRect/>
          </a:stretch>
        </p:blipFill>
        <p:spPr>
          <a:xfrm>
            <a:off x="11096453" y="0"/>
            <a:ext cx="812800" cy="812800"/>
          </a:xfrm>
          <a:prstGeom prst="rect">
            <a:avLst/>
          </a:prstGeom>
        </p:spPr>
      </p:pic>
    </p:spTree>
    <p:extLst>
      <p:ext uri="{BB962C8B-B14F-4D97-AF65-F5344CB8AC3E}">
        <p14:creationId xmlns:p14="http://schemas.microsoft.com/office/powerpoint/2010/main" val="148526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427A7-40BD-E179-DDF2-79D7AA5F774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C520BC1-2D7B-6927-97B1-970DBA164DE4}"/>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003C3AFB-6A33-9679-6B28-F3C528F8E68B}"/>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dirty="0">
                <a:solidFill>
                  <a:schemeClr val="bg1"/>
                </a:solidFill>
              </a:rPr>
              <a:t>Reducing Financing Requirement</a:t>
            </a:r>
            <a:endParaRPr lang="en-GB" sz="4800" b="1" kern="100" dirty="0">
              <a:solidFill>
                <a:schemeClr val="bg1"/>
              </a:solidFill>
              <a:effectLst/>
            </a:endParaRPr>
          </a:p>
        </p:txBody>
      </p:sp>
      <p:cxnSp>
        <p:nvCxnSpPr>
          <p:cNvPr id="8" name="Straight Connector 7">
            <a:extLst>
              <a:ext uri="{FF2B5EF4-FFF2-40B4-BE49-F238E27FC236}">
                <a16:creationId xmlns:a16="http://schemas.microsoft.com/office/drawing/2014/main" id="{BDC0AE94-9DB7-7955-4ED9-070CA6D5ACCC}"/>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9F486A-E387-856F-FB18-9EAC914F7E1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2</a:t>
            </a:r>
            <a:endParaRPr lang="en-GB" sz="2800">
              <a:solidFill>
                <a:schemeClr val="bg1"/>
              </a:solidFill>
            </a:endParaRPr>
          </a:p>
        </p:txBody>
      </p:sp>
    </p:spTree>
    <p:extLst>
      <p:ext uri="{BB962C8B-B14F-4D97-AF65-F5344CB8AC3E}">
        <p14:creationId xmlns:p14="http://schemas.microsoft.com/office/powerpoint/2010/main" val="267267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4AF1-D4D4-BD3A-BF7E-9A95AE41381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B39FC98-64C1-E762-73CC-6EDF77D18FFE}"/>
              </a:ext>
            </a:extLst>
          </p:cNvPr>
          <p:cNvSpPr>
            <a:spLocks noGrp="1"/>
          </p:cNvSpPr>
          <p:nvPr>
            <p:ph type="sldNum" idx="11"/>
          </p:nvPr>
        </p:nvSpPr>
        <p:spPr/>
        <p:txBody>
          <a:bodyPr/>
          <a:lstStyle/>
          <a:p>
            <a:fld id="{00000000-1234-1234-1234-123412341234}" type="slidenum">
              <a:rPr lang="sv-SE"/>
              <a:pPr/>
              <a:t>8</a:t>
            </a:fld>
            <a:endParaRPr lang="sv-SE"/>
          </a:p>
        </p:txBody>
      </p:sp>
      <p:sp>
        <p:nvSpPr>
          <p:cNvPr id="4" name="Title 3">
            <a:extLst>
              <a:ext uri="{FF2B5EF4-FFF2-40B4-BE49-F238E27FC236}">
                <a16:creationId xmlns:a16="http://schemas.microsoft.com/office/drawing/2014/main" id="{42BA9CBA-75CD-2CB5-06F6-B8C82FF6570C}"/>
              </a:ext>
            </a:extLst>
          </p:cNvPr>
          <p:cNvSpPr>
            <a:spLocks noGrp="1"/>
          </p:cNvSpPr>
          <p:nvPr>
            <p:ph type="title"/>
          </p:nvPr>
        </p:nvSpPr>
        <p:spPr>
          <a:xfrm>
            <a:off x="838200" y="365125"/>
            <a:ext cx="10515600" cy="818686"/>
          </a:xfrm>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Ways to reduce the </a:t>
            </a:r>
            <a:r>
              <a:rPr lang="en-US" i="1">
                <a:solidFill>
                  <a:srgbClr val="C00000"/>
                </a:solidFill>
                <a:latin typeface="Open Sans" panose="020B0606030504020204" pitchFamily="34" charset="0"/>
                <a:ea typeface="Open Sans" panose="020B0606030504020204" pitchFamily="34" charset="0"/>
                <a:cs typeface="Open Sans" panose="020B0606030504020204" pitchFamily="34" charset="0"/>
              </a:rPr>
              <a:t>Financing Requirement</a:t>
            </a:r>
            <a:endParaRPr lang="en-GB" i="1"/>
          </a:p>
        </p:txBody>
      </p:sp>
      <p:sp>
        <p:nvSpPr>
          <p:cNvPr id="7" name="TextBox 6">
            <a:extLst>
              <a:ext uri="{FF2B5EF4-FFF2-40B4-BE49-F238E27FC236}">
                <a16:creationId xmlns:a16="http://schemas.microsoft.com/office/drawing/2014/main" id="{84244FF9-87B9-7677-AE60-D3D6A06DABFF}"/>
              </a:ext>
            </a:extLst>
          </p:cNvPr>
          <p:cNvSpPr txBox="1"/>
          <p:nvPr/>
        </p:nvSpPr>
        <p:spPr>
          <a:xfrm>
            <a:off x="871505" y="1183811"/>
            <a:ext cx="10926795" cy="2557047"/>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400">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There are several ways to reduce the </a:t>
            </a:r>
            <a:r>
              <a:rPr lang="en-GB" sz="2400" i="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Financing Requirement</a:t>
            </a:r>
          </a:p>
          <a:p>
            <a:pPr marL="457200" indent="-457200">
              <a:lnSpc>
                <a:spcPct val="150000"/>
              </a:lnSpc>
              <a:spcAft>
                <a:spcPts val="800"/>
              </a:spcAft>
              <a:buFont typeface="+mj-lt"/>
              <a:buAutoNum type="alphaUcPeriod"/>
            </a:pPr>
            <a:r>
              <a:rPr lang="en-GB" sz="2400" b="1">
                <a:latin typeface="Open Sans" panose="020B0606030504020204" pitchFamily="34" charset="0"/>
                <a:ea typeface="Open Sans" panose="020B0606030504020204" pitchFamily="34" charset="0"/>
                <a:cs typeface="Open Sans" panose="020B0606030504020204" pitchFamily="34" charset="0"/>
              </a:rPr>
              <a:t>Reduce the WACC for </a:t>
            </a:r>
            <a:r>
              <a:rPr lang="en-GB" sz="2400" b="1" i="1">
                <a:latin typeface="Open Sans" panose="020B0606030504020204" pitchFamily="34" charset="0"/>
                <a:ea typeface="Open Sans" panose="020B0606030504020204" pitchFamily="34" charset="0"/>
                <a:cs typeface="Open Sans" panose="020B0606030504020204" pitchFamily="34" charset="0"/>
              </a:rPr>
              <a:t>Commercial Finance</a:t>
            </a:r>
            <a:r>
              <a:rPr lang="en-GB" sz="2400" b="1">
                <a:latin typeface="Open Sans" panose="020B0606030504020204" pitchFamily="34" charset="0"/>
                <a:ea typeface="Open Sans" panose="020B0606030504020204" pitchFamily="34" charset="0"/>
                <a:cs typeface="Open Sans" panose="020B0606030504020204" pitchFamily="34" charset="0"/>
              </a:rPr>
              <a:t>                                                              </a:t>
            </a:r>
            <a:endParaRPr lang="en-GB" sz="20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mj-lt"/>
              <a:buAutoNum type="alphaUcPeriod"/>
            </a:pPr>
            <a:r>
              <a:rPr lang="en-GB" sz="2400" b="1">
                <a:latin typeface="Open Sans" panose="020B0606030504020204" pitchFamily="34" charset="0"/>
                <a:ea typeface="Open Sans" panose="020B0606030504020204" pitchFamily="34" charset="0"/>
                <a:cs typeface="Open Sans" panose="020B0606030504020204" pitchFamily="34" charset="0"/>
              </a:rPr>
              <a:t>Increase the share of </a:t>
            </a:r>
            <a:r>
              <a:rPr lang="en-GB" sz="2400" b="1" i="1">
                <a:latin typeface="Open Sans" panose="020B0606030504020204" pitchFamily="34" charset="0"/>
                <a:ea typeface="Open Sans" panose="020B0606030504020204" pitchFamily="34" charset="0"/>
                <a:cs typeface="Open Sans" panose="020B0606030504020204" pitchFamily="34" charset="0"/>
              </a:rPr>
              <a:t>Concessional Finance</a:t>
            </a:r>
          </a:p>
          <a:p>
            <a:pPr marL="457200" indent="-457200">
              <a:lnSpc>
                <a:spcPct val="150000"/>
              </a:lnSpc>
              <a:spcAft>
                <a:spcPts val="800"/>
              </a:spcAft>
              <a:buFont typeface="+mj-lt"/>
              <a:buAutoNum type="alphaUcPeriod"/>
            </a:pPr>
            <a:r>
              <a:rPr lang="en-GB" sz="2400" b="1">
                <a:latin typeface="Open Sans" panose="020B0606030504020204" pitchFamily="34" charset="0"/>
                <a:ea typeface="Open Sans" panose="020B0606030504020204" pitchFamily="34" charset="0"/>
                <a:cs typeface="Open Sans" panose="020B0606030504020204" pitchFamily="34" charset="0"/>
              </a:rPr>
              <a:t>Adopt a lower cost Investment Plan </a:t>
            </a:r>
          </a:p>
        </p:txBody>
      </p:sp>
      <p:pic>
        <p:nvPicPr>
          <p:cNvPr id="2" name="ttsmaker-file-2025-2-3-13-48-6">
            <a:hlinkClick r:id="" action="ppaction://media"/>
            <a:extLst>
              <a:ext uri="{FF2B5EF4-FFF2-40B4-BE49-F238E27FC236}">
                <a16:creationId xmlns:a16="http://schemas.microsoft.com/office/drawing/2014/main" id="{FD058790-777A-DFBC-27F8-745B8AD61E12}"/>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205103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4F4F"/>
        </a:solidFill>
        <a:effectLst/>
      </p:bgPr>
    </p:bg>
    <p:spTree>
      <p:nvGrpSpPr>
        <p:cNvPr id="1" name="">
          <a:extLst>
            <a:ext uri="{FF2B5EF4-FFF2-40B4-BE49-F238E27FC236}">
              <a16:creationId xmlns:a16="http://schemas.microsoft.com/office/drawing/2014/main" id="{9A9F7C28-E74D-0E39-32B0-5DE5B442E7F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D5CCD4DD-08FB-8A77-72F4-E6DD79108005}"/>
              </a:ext>
            </a:extLst>
          </p:cNvPr>
          <p:cNvSpPr>
            <a:spLocks noGrp="1"/>
          </p:cNvSpPr>
          <p:nvPr>
            <p:ph type="sldNum" idx="11"/>
          </p:nvPr>
        </p:nvSpPr>
        <p:spPr/>
        <p:txBody>
          <a:bodyPr/>
          <a:lstStyle/>
          <a:p>
            <a:fld id="{00000000-1234-1234-1234-123412341234}" type="slidenum">
              <a:rPr lang="sv-SE"/>
              <a:pPr/>
              <a:t>9</a:t>
            </a:fld>
            <a:endParaRPr lang="sv-SE"/>
          </a:p>
        </p:txBody>
      </p:sp>
      <p:sp>
        <p:nvSpPr>
          <p:cNvPr id="4" name="Title 3">
            <a:extLst>
              <a:ext uri="{FF2B5EF4-FFF2-40B4-BE49-F238E27FC236}">
                <a16:creationId xmlns:a16="http://schemas.microsoft.com/office/drawing/2014/main" id="{976D1CE4-D59B-DA07-A064-AA70DA723749}"/>
              </a:ext>
            </a:extLst>
          </p:cNvPr>
          <p:cNvSpPr>
            <a:spLocks noGrp="1"/>
          </p:cNvSpPr>
          <p:nvPr>
            <p:ph type="title"/>
          </p:nvPr>
        </p:nvSpPr>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Reducing the WACC for commercial finance</a:t>
            </a:r>
            <a:endParaRPr lang="en-GB"/>
          </a:p>
        </p:txBody>
      </p:sp>
      <p:sp>
        <p:nvSpPr>
          <p:cNvPr id="7" name="TextBox 6">
            <a:extLst>
              <a:ext uri="{FF2B5EF4-FFF2-40B4-BE49-F238E27FC236}">
                <a16:creationId xmlns:a16="http://schemas.microsoft.com/office/drawing/2014/main" id="{C15CD9A3-F2D6-F93A-4C85-5FB65567DBE4}"/>
              </a:ext>
            </a:extLst>
          </p:cNvPr>
          <p:cNvSpPr txBox="1"/>
          <p:nvPr/>
        </p:nvSpPr>
        <p:spPr>
          <a:xfrm>
            <a:off x="644721" y="1183811"/>
            <a:ext cx="10926795" cy="707886"/>
          </a:xfrm>
          <a:prstGeom prst="rect">
            <a:avLst/>
          </a:prstGeom>
          <a:solidFill>
            <a:schemeClr val="bg1"/>
          </a:solidFill>
        </p:spPr>
        <p:txBody>
          <a:bodyPr wrap="square" lIns="91440" tIns="45720" rIns="91440" bIns="45720" anchor="t">
            <a:spAutoFit/>
          </a:bodyPr>
          <a:lstStyle/>
          <a:p>
            <a:pPr>
              <a:spcAft>
                <a:spcPts val="800"/>
              </a:spcAft>
            </a:pPr>
            <a:r>
              <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Reducing the WACC for commercial finance decreases the financing requirement, thereby lowering the red line.</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6" name="Table 5">
            <a:extLst>
              <a:ext uri="{FF2B5EF4-FFF2-40B4-BE49-F238E27FC236}">
                <a16:creationId xmlns:a16="http://schemas.microsoft.com/office/drawing/2014/main" id="{17CB5240-0D76-B12E-32CB-DF1BC2537F53}"/>
              </a:ext>
            </a:extLst>
          </p:cNvPr>
          <p:cNvGraphicFramePr>
            <a:graphicFrameLocks noGrp="1"/>
          </p:cNvGraphicFramePr>
          <p:nvPr>
            <p:custDataLst>
              <p:tags r:id="rId1"/>
            </p:custDataLst>
            <p:extLst>
              <p:ext uri="{D42A27DB-BD31-4B8C-83A1-F6EECF244321}">
                <p14:modId xmlns:p14="http://schemas.microsoft.com/office/powerpoint/2010/main" val="2255666310"/>
              </p:ext>
            </p:extLst>
          </p:nvPr>
        </p:nvGraphicFramePr>
        <p:xfrm>
          <a:off x="1059681" y="2102110"/>
          <a:ext cx="4443410" cy="552450"/>
        </p:xfrm>
        <a:graphic>
          <a:graphicData uri="http://schemas.openxmlformats.org/drawingml/2006/table">
            <a:tbl>
              <a:tblPr>
                <a:tableStyleId>{B8DA472E-C0B5-4FAA-A71B-45BBE6C39A2A}</a:tableStyleId>
              </a:tblPr>
              <a:tblGrid>
                <a:gridCol w="888682">
                  <a:extLst>
                    <a:ext uri="{9D8B030D-6E8A-4147-A177-3AD203B41FA5}">
                      <a16:colId xmlns:a16="http://schemas.microsoft.com/office/drawing/2014/main" val="1164955989"/>
                    </a:ext>
                  </a:extLst>
                </a:gridCol>
                <a:gridCol w="888682">
                  <a:extLst>
                    <a:ext uri="{9D8B030D-6E8A-4147-A177-3AD203B41FA5}">
                      <a16:colId xmlns:a16="http://schemas.microsoft.com/office/drawing/2014/main" val="2981964508"/>
                    </a:ext>
                  </a:extLst>
                </a:gridCol>
                <a:gridCol w="888682">
                  <a:extLst>
                    <a:ext uri="{9D8B030D-6E8A-4147-A177-3AD203B41FA5}">
                      <a16:colId xmlns:a16="http://schemas.microsoft.com/office/drawing/2014/main" val="52183778"/>
                    </a:ext>
                  </a:extLst>
                </a:gridCol>
                <a:gridCol w="888682">
                  <a:extLst>
                    <a:ext uri="{9D8B030D-6E8A-4147-A177-3AD203B41FA5}">
                      <a16:colId xmlns:a16="http://schemas.microsoft.com/office/drawing/2014/main" val="649028733"/>
                    </a:ext>
                  </a:extLst>
                </a:gridCol>
                <a:gridCol w="888682">
                  <a:extLst>
                    <a:ext uri="{9D8B030D-6E8A-4147-A177-3AD203B41FA5}">
                      <a16:colId xmlns:a16="http://schemas.microsoft.com/office/drawing/2014/main" val="2680373367"/>
                    </a:ext>
                  </a:extLst>
                </a:gridCol>
              </a:tblGrid>
              <a:tr h="184150">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GB" sz="1100" b="1" u="none" strike="noStrike">
                          <a:solidFill>
                            <a:schemeClr val="bg1"/>
                          </a:solidFill>
                          <a:effectLst/>
                        </a:rPr>
                        <a:t>Conc IFI </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Conc DPS</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Comm Intl</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Comm Dom </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extLst>
                  <a:ext uri="{0D108BD9-81ED-4DB2-BD59-A6C34878D82A}">
                    <a16:rowId xmlns:a16="http://schemas.microsoft.com/office/drawing/2014/main" val="1044876632"/>
                  </a:ext>
                </a:extLst>
              </a:tr>
              <a:tr h="184150">
                <a:tc>
                  <a:txBody>
                    <a:bodyPr/>
                    <a:lstStyle/>
                    <a:p>
                      <a:pPr algn="r" fontAlgn="b"/>
                      <a:r>
                        <a:rPr lang="en-GB" sz="1100" b="1" u="none" strike="noStrike">
                          <a:solidFill>
                            <a:schemeClr val="bg1"/>
                          </a:solidFill>
                          <a:effectLst/>
                        </a:rPr>
                        <a:t>Share</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u="none" strike="noStrike">
                          <a:effectLst/>
                        </a:rPr>
                        <a:t>45%</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30%</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20%</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2899183017"/>
                  </a:ext>
                </a:extLst>
              </a:tr>
              <a:tr h="184150">
                <a:tc>
                  <a:txBody>
                    <a:bodyPr/>
                    <a:lstStyle/>
                    <a:p>
                      <a:pPr algn="r" fontAlgn="b"/>
                      <a:r>
                        <a:rPr lang="en-GB" sz="1100" b="1" u="none" strike="noStrike">
                          <a:solidFill>
                            <a:schemeClr val="bg1"/>
                          </a:solidFill>
                          <a:effectLst/>
                        </a:rPr>
                        <a:t>WACC</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u="none" strike="noStrike">
                          <a:effectLst/>
                        </a:rPr>
                        <a:t>2.20%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2.40%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3.50%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4.10%</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32611431"/>
                  </a:ext>
                </a:extLst>
              </a:tr>
            </a:tbl>
          </a:graphicData>
        </a:graphic>
      </p:graphicFrame>
      <p:graphicFrame>
        <p:nvGraphicFramePr>
          <p:cNvPr id="12" name="Table 11">
            <a:extLst>
              <a:ext uri="{FF2B5EF4-FFF2-40B4-BE49-F238E27FC236}">
                <a16:creationId xmlns:a16="http://schemas.microsoft.com/office/drawing/2014/main" id="{E601BC49-8CFD-EF53-CD28-EC3FFE6E6DFB}"/>
              </a:ext>
            </a:extLst>
          </p:cNvPr>
          <p:cNvGraphicFramePr>
            <a:graphicFrameLocks noGrp="1"/>
          </p:cNvGraphicFramePr>
          <p:nvPr>
            <p:custDataLst>
              <p:tags r:id="rId2"/>
            </p:custDataLst>
            <p:extLst>
              <p:ext uri="{D42A27DB-BD31-4B8C-83A1-F6EECF244321}">
                <p14:modId xmlns:p14="http://schemas.microsoft.com/office/powerpoint/2010/main" val="4132477889"/>
              </p:ext>
            </p:extLst>
          </p:nvPr>
        </p:nvGraphicFramePr>
        <p:xfrm>
          <a:off x="6260331" y="2104225"/>
          <a:ext cx="4443410" cy="552450"/>
        </p:xfrm>
        <a:graphic>
          <a:graphicData uri="http://schemas.openxmlformats.org/drawingml/2006/table">
            <a:tbl>
              <a:tblPr>
                <a:tableStyleId>{B8DA472E-C0B5-4FAA-A71B-45BBE6C39A2A}</a:tableStyleId>
              </a:tblPr>
              <a:tblGrid>
                <a:gridCol w="888682">
                  <a:extLst>
                    <a:ext uri="{9D8B030D-6E8A-4147-A177-3AD203B41FA5}">
                      <a16:colId xmlns:a16="http://schemas.microsoft.com/office/drawing/2014/main" val="1164955989"/>
                    </a:ext>
                  </a:extLst>
                </a:gridCol>
                <a:gridCol w="888682">
                  <a:extLst>
                    <a:ext uri="{9D8B030D-6E8A-4147-A177-3AD203B41FA5}">
                      <a16:colId xmlns:a16="http://schemas.microsoft.com/office/drawing/2014/main" val="2981964508"/>
                    </a:ext>
                  </a:extLst>
                </a:gridCol>
                <a:gridCol w="888682">
                  <a:extLst>
                    <a:ext uri="{9D8B030D-6E8A-4147-A177-3AD203B41FA5}">
                      <a16:colId xmlns:a16="http://schemas.microsoft.com/office/drawing/2014/main" val="52183778"/>
                    </a:ext>
                  </a:extLst>
                </a:gridCol>
                <a:gridCol w="888682">
                  <a:extLst>
                    <a:ext uri="{9D8B030D-6E8A-4147-A177-3AD203B41FA5}">
                      <a16:colId xmlns:a16="http://schemas.microsoft.com/office/drawing/2014/main" val="649028733"/>
                    </a:ext>
                  </a:extLst>
                </a:gridCol>
                <a:gridCol w="888682">
                  <a:extLst>
                    <a:ext uri="{9D8B030D-6E8A-4147-A177-3AD203B41FA5}">
                      <a16:colId xmlns:a16="http://schemas.microsoft.com/office/drawing/2014/main" val="2680373367"/>
                    </a:ext>
                  </a:extLst>
                </a:gridCol>
              </a:tblGrid>
              <a:tr h="184150">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GB" sz="1100" b="1" u="none" strike="noStrike">
                          <a:solidFill>
                            <a:schemeClr val="bg1"/>
                          </a:solidFill>
                          <a:effectLst/>
                        </a:rPr>
                        <a:t>Conc IFI </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Conc DPS</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Comm Intl</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b="1" u="none" strike="noStrike">
                          <a:solidFill>
                            <a:schemeClr val="bg1"/>
                          </a:solidFill>
                          <a:effectLst/>
                        </a:rPr>
                        <a:t>Comm Dom </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extLst>
                  <a:ext uri="{0D108BD9-81ED-4DB2-BD59-A6C34878D82A}">
                    <a16:rowId xmlns:a16="http://schemas.microsoft.com/office/drawing/2014/main" val="1044876632"/>
                  </a:ext>
                </a:extLst>
              </a:tr>
              <a:tr h="184150">
                <a:tc>
                  <a:txBody>
                    <a:bodyPr/>
                    <a:lstStyle/>
                    <a:p>
                      <a:pPr algn="r" fontAlgn="b"/>
                      <a:r>
                        <a:rPr lang="en-GB" sz="1100" b="1" u="none" strike="noStrike">
                          <a:solidFill>
                            <a:schemeClr val="bg1"/>
                          </a:solidFill>
                          <a:effectLst/>
                        </a:rPr>
                        <a:t>Share</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u="none" strike="noStrike">
                          <a:effectLst/>
                        </a:rPr>
                        <a:t>45%</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30%</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tc>
                  <a:txBody>
                    <a:bodyPr/>
                    <a:lstStyle/>
                    <a:p>
                      <a:pPr algn="ctr" fontAlgn="b"/>
                      <a:r>
                        <a:rPr lang="en-GB" sz="1100" u="none" strike="noStrike">
                          <a:effectLst/>
                        </a:rPr>
                        <a:t>20%</a:t>
                      </a:r>
                      <a:endParaRPr lang="en-GB" sz="1100" b="0" i="0" u="none" strike="noStrike">
                        <a:solidFill>
                          <a:srgbClr val="000000"/>
                        </a:solidFill>
                        <a:effectLst/>
                        <a:latin typeface="Calibri" panose="020F050202020403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2899183017"/>
                  </a:ext>
                </a:extLst>
              </a:tr>
              <a:tr h="184150">
                <a:tc>
                  <a:txBody>
                    <a:bodyPr/>
                    <a:lstStyle/>
                    <a:p>
                      <a:pPr algn="r" fontAlgn="b"/>
                      <a:r>
                        <a:rPr lang="en-GB" sz="1100" b="1" u="none" strike="noStrike">
                          <a:solidFill>
                            <a:schemeClr val="bg1"/>
                          </a:solidFill>
                          <a:effectLst/>
                        </a:rPr>
                        <a:t>WACC</a:t>
                      </a:r>
                      <a:endParaRPr lang="en-GB" sz="1100" b="1" i="0" u="none" strike="noStrike">
                        <a:solidFill>
                          <a:schemeClr val="bg1"/>
                        </a:solidFill>
                        <a:effectLst/>
                        <a:latin typeface="Calibri" panose="020F0502020204030204" pitchFamily="34" charset="0"/>
                      </a:endParaRPr>
                    </a:p>
                  </a:txBody>
                  <a:tcPr marL="6350" marR="6350" marT="6350" marB="0" anchor="ctr">
                    <a:solidFill>
                      <a:schemeClr val="bg2">
                        <a:lumMod val="75000"/>
                      </a:schemeClr>
                    </a:solidFill>
                  </a:tcPr>
                </a:tc>
                <a:tc>
                  <a:txBody>
                    <a:bodyPr/>
                    <a:lstStyle/>
                    <a:p>
                      <a:pPr algn="ctr" fontAlgn="b"/>
                      <a:r>
                        <a:rPr lang="en-GB" sz="1100" u="none" strike="noStrike">
                          <a:effectLst/>
                        </a:rPr>
                        <a:t>2.20%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u="none" strike="noStrike">
                          <a:effectLst/>
                        </a:rPr>
                        <a:t>2.40%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GB" sz="1100" b="1" u="none" strike="noStrike">
                          <a:solidFill>
                            <a:srgbClr val="C00000"/>
                          </a:solidFill>
                          <a:effectLst/>
                        </a:rPr>
                        <a:t>3.00%</a:t>
                      </a:r>
                      <a:endParaRPr lang="en-GB" sz="1100" b="1" i="0" u="none" strike="noStrike">
                        <a:solidFill>
                          <a:srgbClr val="C00000"/>
                        </a:solidFill>
                        <a:effectLst/>
                        <a:latin typeface="Calibri" panose="020F0502020204030204" pitchFamily="34" charset="0"/>
                      </a:endParaRPr>
                    </a:p>
                  </a:txBody>
                  <a:tcPr marL="6350" marR="6350" marT="6350" marB="0" anchor="ctr">
                    <a:solidFill>
                      <a:schemeClr val="accent2">
                        <a:lumMod val="20000"/>
                        <a:lumOff val="80000"/>
                      </a:schemeClr>
                    </a:solidFill>
                  </a:tcPr>
                </a:tc>
                <a:tc>
                  <a:txBody>
                    <a:bodyPr/>
                    <a:lstStyle/>
                    <a:p>
                      <a:pPr algn="ctr" fontAlgn="b"/>
                      <a:r>
                        <a:rPr lang="en-GB" sz="1100" b="1" u="none" strike="noStrike">
                          <a:solidFill>
                            <a:srgbClr val="C00000"/>
                          </a:solidFill>
                          <a:effectLst/>
                        </a:rPr>
                        <a:t>3.00%</a:t>
                      </a:r>
                      <a:endParaRPr lang="en-GB" sz="1100" b="1" i="0" u="none" strike="noStrike">
                        <a:solidFill>
                          <a:srgbClr val="C00000"/>
                        </a:solidFill>
                        <a:effectLst/>
                        <a:latin typeface="Calibri" panose="020F0502020204030204" pitchFamily="34"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1632611431"/>
                  </a:ext>
                </a:extLst>
              </a:tr>
            </a:tbl>
          </a:graphicData>
        </a:graphic>
      </p:graphicFrame>
      <p:pic>
        <p:nvPicPr>
          <p:cNvPr id="15" name="Picture 14">
            <a:extLst>
              <a:ext uri="{FF2B5EF4-FFF2-40B4-BE49-F238E27FC236}">
                <a16:creationId xmlns:a16="http://schemas.microsoft.com/office/drawing/2014/main" id="{11F1A13A-42B4-C763-9F65-C706708C3BCE}"/>
              </a:ext>
            </a:extLst>
          </p:cNvPr>
          <p:cNvPicPr>
            <a:picLocks noChangeAspect="1"/>
          </p:cNvPicPr>
          <p:nvPr/>
        </p:nvPicPr>
        <p:blipFill>
          <a:blip r:embed="rId7"/>
          <a:stretch>
            <a:fillRect/>
          </a:stretch>
        </p:blipFill>
        <p:spPr>
          <a:xfrm>
            <a:off x="1059681" y="2654560"/>
            <a:ext cx="4443410" cy="3743268"/>
          </a:xfrm>
          <a:prstGeom prst="rect">
            <a:avLst/>
          </a:prstGeom>
        </p:spPr>
      </p:pic>
      <p:pic>
        <p:nvPicPr>
          <p:cNvPr id="17" name="Picture 16">
            <a:extLst>
              <a:ext uri="{FF2B5EF4-FFF2-40B4-BE49-F238E27FC236}">
                <a16:creationId xmlns:a16="http://schemas.microsoft.com/office/drawing/2014/main" id="{4BCFC0F7-B16D-AA10-47FD-A327F8FD3F6F}"/>
              </a:ext>
            </a:extLst>
          </p:cNvPr>
          <p:cNvPicPr>
            <a:picLocks noChangeAspect="1"/>
          </p:cNvPicPr>
          <p:nvPr/>
        </p:nvPicPr>
        <p:blipFill>
          <a:blip r:embed="rId8"/>
          <a:stretch>
            <a:fillRect/>
          </a:stretch>
        </p:blipFill>
        <p:spPr>
          <a:xfrm>
            <a:off x="6260331" y="2654560"/>
            <a:ext cx="4443410" cy="3743268"/>
          </a:xfrm>
          <a:prstGeom prst="rect">
            <a:avLst/>
          </a:prstGeom>
        </p:spPr>
      </p:pic>
      <p:cxnSp>
        <p:nvCxnSpPr>
          <p:cNvPr id="18" name="Straight Arrow Connector 17">
            <a:extLst>
              <a:ext uri="{FF2B5EF4-FFF2-40B4-BE49-F238E27FC236}">
                <a16:creationId xmlns:a16="http://schemas.microsoft.com/office/drawing/2014/main" id="{ADC3873A-8472-A8E9-45D6-1367A21DEFBE}"/>
              </a:ext>
            </a:extLst>
          </p:cNvPr>
          <p:cNvCxnSpPr>
            <a:cxnSpLocks/>
          </p:cNvCxnSpPr>
          <p:nvPr/>
        </p:nvCxnSpPr>
        <p:spPr>
          <a:xfrm>
            <a:off x="5203017" y="3427186"/>
            <a:ext cx="0" cy="1060462"/>
          </a:xfrm>
          <a:prstGeom prst="straightConnector1">
            <a:avLst/>
          </a:prstGeom>
          <a:ln w="38100">
            <a:solidFill>
              <a:srgbClr val="FF4F4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8F9EED5-8B7B-93A5-092E-82A1D78788CE}"/>
              </a:ext>
            </a:extLst>
          </p:cNvPr>
          <p:cNvCxnSpPr>
            <a:cxnSpLocks/>
          </p:cNvCxnSpPr>
          <p:nvPr/>
        </p:nvCxnSpPr>
        <p:spPr>
          <a:xfrm>
            <a:off x="10378267" y="3592298"/>
            <a:ext cx="0" cy="850900"/>
          </a:xfrm>
          <a:prstGeom prst="straightConnector1">
            <a:avLst/>
          </a:prstGeom>
          <a:ln w="38100">
            <a:solidFill>
              <a:srgbClr val="FF4F4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Arrow: Right 25">
            <a:extLst>
              <a:ext uri="{FF2B5EF4-FFF2-40B4-BE49-F238E27FC236}">
                <a16:creationId xmlns:a16="http://schemas.microsoft.com/office/drawing/2014/main" id="{5D13309A-6F20-8DA6-6122-C35E2E3AD334}"/>
              </a:ext>
            </a:extLst>
          </p:cNvPr>
          <p:cNvSpPr/>
          <p:nvPr/>
        </p:nvSpPr>
        <p:spPr>
          <a:xfrm>
            <a:off x="5582069" y="4100744"/>
            <a:ext cx="614628" cy="8509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ttsmaker-file-2025-2-3-13-51-40">
            <a:hlinkClick r:id="" action="ppaction://media"/>
            <a:extLst>
              <a:ext uri="{FF2B5EF4-FFF2-40B4-BE49-F238E27FC236}">
                <a16:creationId xmlns:a16="http://schemas.microsoft.com/office/drawing/2014/main" id="{79E00AAC-A0E7-5CA1-B87E-C575B89CB067}"/>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chemeClr val="accent5">
                <a:tint val="45000"/>
                <a:satMod val="400000"/>
              </a:schemeClr>
            </a:duotone>
          </a:blip>
          <a:stretch>
            <a:fillRect/>
          </a:stretch>
        </p:blipFill>
        <p:spPr>
          <a:xfrm>
            <a:off x="10987868" y="5753100"/>
            <a:ext cx="812800" cy="812800"/>
          </a:xfrm>
          <a:prstGeom prst="rect">
            <a:avLst/>
          </a:prstGeom>
        </p:spPr>
      </p:pic>
    </p:spTree>
    <p:extLst>
      <p:ext uri="{BB962C8B-B14F-4D97-AF65-F5344CB8AC3E}">
        <p14:creationId xmlns:p14="http://schemas.microsoft.com/office/powerpoint/2010/main" val="358924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9CC8236_F56A_4A85_873D_79B864F09F75&quot;,&quot;SourceFullName&quot;:&quot;&quot;,&quot;LastUpdate&quot;:&quot;2025-01-17 12:04 PM&quot;,&quot;UpdatedBy&quot;:&quot;willa&quot;,&quot;IsLinked&quot;:false,&quot;IsBrokenLink&quot;:false,&quot;Type&quot;:2,&quot;ShapeId&quot;:0,&quot;WorksheetName&quot;:null}"/>
</p:tagLst>
</file>

<file path=ppt/tags/tag10.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9CC8236_F56A_4A85_873D_79B864F09F75&quot;,&quot;SourceFullName&quot;:&quot;&quot;,&quot;LastUpdate&quot;:&quot;2025-01-17 12:04 PM&quot;,&quot;UpdatedBy&quot;:&quot;willa&quot;,&quot;IsLinked&quot;:false,&quot;IsBrokenLink&quot;:false,&quot;Type&quot;:2,&quot;ShapeId&quot;:0,&quot;WorksheetName&quot;:null}"/>
</p:tagLst>
</file>

<file path=ppt/tags/tag1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9CC8236_F56A_4A85_873D_79B864F09F75&quot;,&quot;SourceFullName&quot;:&quot;&quot;,&quot;LastUpdate&quot;:&quot;2025-01-17 12:04 PM&quot;,&quot;UpdatedBy&quot;:&quot;willa&quot;,&quot;IsLinked&quot;:false,&quot;IsBrokenLink&quot;:false,&quot;Type&quot;:2,&quot;ShapeId&quot;:0,&quot;WorksheetName&quot;:null}"/>
</p:tagLst>
</file>

<file path=ppt/tags/tag1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9CC8236_F56A_4A85_873D_79B864F09F75&quot;,&quot;SourceFullName&quot;:&quot;&quot;,&quot;LastUpdate&quot;:&quot;2025-01-17 12:04 PM&quot;,&quot;UpdatedBy&quot;:&quot;willa&quot;,&quot;IsLinked&quot;:false,&quot;IsBrokenLink&quot;:false,&quot;Type&quot;:2,&quot;ShapeId&quot;:0,&quot;WorksheetName&quot;:null}"/>
</p:tagLst>
</file>

<file path=ppt/tags/tag1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9CC8236_F56A_4A85_873D_79B864F09F75&quot;,&quot;SourceFullName&quot;:&quot;&quot;,&quot;LastUpdate&quot;:&quot;2025-01-17 12:04 PM&quot;,&quot;UpdatedBy&quot;:&quot;willa&quot;,&quot;IsLinked&quot;:false,&quot;IsBrokenLink&quot;:false,&quot;Type&quot;:2,&quot;ShapeId&quot;:0,&quot;WorksheetName&quot;:null}"/>
</p:tagLst>
</file>

<file path=ppt/tags/tag1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9CC8236_F56A_4A85_873D_79B864F09F75&quot;,&quot;SourceFullName&quot;:&quot;&quot;,&quot;LastUpdate&quot;:&quot;2025-01-17 12:04 PM&quot;,&quot;UpdatedBy&quot;:&quot;willa&quot;,&quot;IsLinked&quot;:false,&quot;IsBrokenLink&quot;:false,&quot;Type&quot;:2,&quot;ShapeId&quot;:0,&quot;WorksheetName&quot;:null}"/>
</p:tagLst>
</file>

<file path=ppt/tags/tag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9CC8236_F56A_4A85_873D_79B864F09F75&quot;,&quot;SourceFullName&quot;:&quot;&quot;,&quot;LastUpdate&quot;:&quot;2025-01-17 12:04 PM&quot;,&quot;UpdatedBy&quot;:&quot;willa&quot;,&quot;IsLinked&quot;:false,&quot;IsBrokenLink&quot;:false,&quot;Type&quot;:2,&quot;ShapeId&quot;:0,&quot;WorksheetName&quot;:null}"/>
</p:tagLst>
</file>

<file path=ppt/tags/tag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9CC8236_F56A_4A85_873D_79B864F09F75&quot;,&quot;SourceFullName&quot;:&quot;&quot;,&quot;LastUpdate&quot;:&quot;2025-01-17 12:04 PM&quot;,&quot;UpdatedBy&quot;:&quot;willa&quot;,&quot;IsLinked&quot;:false,&quot;IsBrokenLink&quot;:false,&quot;Type&quot;:2,&quot;ShapeId&quot;:0,&quot;WorksheetName&quot;:null}"/>
</p:tagLst>
</file>

<file path=ppt/tags/tag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9CC8236_F56A_4A85_873D_79B864F09F75&quot;,&quot;SourceFullName&quot;:&quot;&quot;,&quot;LastUpdate&quot;:&quot;2025-01-17 12:04 PM&quot;,&quot;UpdatedBy&quot;:&quot;willa&quot;,&quot;IsLinked&quot;:false,&quot;IsBrokenLink&quot;:false,&quot;Type&quot;:2,&quot;ShapeId&quot;:0,&quot;WorksheetName&quot;:null}"/>
</p:tagLst>
</file>

<file path=ppt/tags/tag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9CC8236_F56A_4A85_873D_79B864F09F75&quot;,&quot;SourceFullName&quot;:&quot;&quot;,&quot;LastUpdate&quot;:&quot;2025-01-17 12:04 PM&quot;,&quot;UpdatedBy&quot;:&quot;willa&quot;,&quot;IsLinked&quot;:false,&quot;IsBrokenLink&quot;:false,&quot;Type&quot;:2,&quot;ShapeId&quot;:0,&quot;WorksheetName&quot;:null}"/>
</p:tagLst>
</file>

<file path=ppt/tags/tag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9CC8236_F56A_4A85_873D_79B864F09F75&quot;,&quot;SourceFullName&quot;:&quot;&quot;,&quot;LastUpdate&quot;:&quot;2025-01-17 12:04 PM&quot;,&quot;UpdatedBy&quot;:&quot;willa&quot;,&quot;IsLinked&quot;:false,&quot;IsBrokenLink&quot;:false,&quot;Type&quot;:2,&quot;ShapeId&quot;:0,&quot;WorksheetName&quot;:null}"/>
</p:tagLst>
</file>

<file path=ppt/tags/tag7.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9CC8236_F56A_4A85_873D_79B864F09F75&quot;,&quot;SourceFullName&quot;:&quot;&quot;,&quot;LastUpdate&quot;:&quot;2025-01-17 12:04 PM&quot;,&quot;UpdatedBy&quot;:&quot;willa&quot;,&quot;IsLinked&quot;:false,&quot;IsBrokenLink&quot;:false,&quot;Type&quot;:2,&quot;ShapeId&quot;:0,&quot;WorksheetName&quot;:null}"/>
</p:tagLst>
</file>

<file path=ppt/tags/tag8.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9CC8236_F56A_4A85_873D_79B864F09F75&quot;,&quot;SourceFullName&quot;:&quot;&quot;,&quot;LastUpdate&quot;:&quot;2025-01-17 12:04 PM&quot;,&quot;UpdatedBy&quot;:&quot;willa&quot;,&quot;IsLinked&quot;:false,&quot;IsBrokenLink&quot;:false,&quot;Type&quot;:2,&quot;ShapeId&quot;:0,&quot;WorksheetName&quot;:null}"/>
</p:tagLst>
</file>

<file path=ppt/tags/tag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9CC8236_F56A_4A85_873D_79B864F09F75&quot;,&quot;SourceFullName&quot;:&quot;&quot;,&quot;LastUpdate&quot;:&quot;2025-01-17 12:04 PM&quot;,&quot;UpdatedBy&quot;:&quot;willa&quot;,&quot;IsLinked&quot;:false,&quot;IsBrokenLink&quot;:false,&quot;Type&quot;:2,&quot;ShapeId&quot;:0,&quot;WorksheetName&quot;:null}"/>
</p:tagLst>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TotalTime>
  <Words>4524</Words>
  <Application>Microsoft Office PowerPoint</Application>
  <PresentationFormat>Widescreen</PresentationFormat>
  <Paragraphs>489</Paragraphs>
  <Slides>24</Slides>
  <Notes>16</Notes>
  <HiddenSlides>0</HiddenSlides>
  <MMClips>16</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Aptos</vt:lpstr>
      <vt:lpstr>Aptos Black</vt:lpstr>
      <vt:lpstr>Aptos Display</vt:lpstr>
      <vt:lpstr>Arial</vt:lpstr>
      <vt:lpstr>Arial Black</vt:lpstr>
      <vt:lpstr>Arial,Sans-Serif</vt:lpstr>
      <vt:lpstr>Calibri</vt:lpstr>
      <vt:lpstr>Cambria Math</vt:lpstr>
      <vt:lpstr>Helvetica Neue</vt:lpstr>
      <vt:lpstr>Open Sans</vt:lpstr>
      <vt:lpstr>Office Theme</vt:lpstr>
      <vt:lpstr>Office Theme</vt:lpstr>
      <vt:lpstr>PowerPoint Presentation</vt:lpstr>
      <vt:lpstr>PowerPoint Presentation</vt:lpstr>
      <vt:lpstr>Learning Outcomes</vt:lpstr>
      <vt:lpstr>PowerPoint Presentation</vt:lpstr>
      <vt:lpstr>Definition of a Financing Gap</vt:lpstr>
      <vt:lpstr>Two Different Ways of Closing Financing Gaps</vt:lpstr>
      <vt:lpstr>PowerPoint Presentation</vt:lpstr>
      <vt:lpstr>Ways to reduce the Financing Requirement</vt:lpstr>
      <vt:lpstr>Reducing the WACC for commercial finance</vt:lpstr>
      <vt:lpstr>Increasing the share of concessional finance</vt:lpstr>
      <vt:lpstr>Setting less ambitious transition targets </vt:lpstr>
      <vt:lpstr>PowerPoint Presentation</vt:lpstr>
      <vt:lpstr>Ways to increase the Funding Availability</vt:lpstr>
      <vt:lpstr>Raise government expenditure</vt:lpstr>
      <vt:lpstr>Boost utility cashflows by raising energy tariffs</vt:lpstr>
      <vt:lpstr>Boosting SOE Investments</vt:lpstr>
      <vt:lpstr>Redistribute investment obligations</vt:lpstr>
      <vt:lpstr>Accounting for Carbon Credits</vt:lpstr>
      <vt:lpstr>PowerPoint Presentation</vt:lpstr>
      <vt:lpstr>Combining approaches to closing financing gaps</vt:lpstr>
      <vt:lpstr>Choosing between measures to close financing gaps</vt:lpstr>
      <vt:lpstr>Closing the gap</vt:lpstr>
      <vt:lpstr>Running the analysis in reverse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21</cp:revision>
  <dcterms:created xsi:type="dcterms:W3CDTF">2019-06-09T10:25:43Z</dcterms:created>
  <dcterms:modified xsi:type="dcterms:W3CDTF">2025-03-31T15:23:25Z</dcterms:modified>
</cp:coreProperties>
</file>