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62"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Lst>
  <p:sldSz cy="6858000" cx="12192000"/>
  <p:notesSz cx="6858000" cy="9144000"/>
  <p:embeddedFontLst>
    <p:embeddedFont>
      <p:font typeface="Open Sans ExtraBold"/>
      <p:bold r:id="rId36"/>
      <p:boldItalic r:id="rId37"/>
    </p:embeddedFont>
    <p:embeddedFont>
      <p:font typeface="Open Sans"/>
      <p:regular r:id="rId38"/>
      <p:bold r:id="rId39"/>
      <p:italic r:id="rId40"/>
      <p:boldItalic r:id="rId4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GoogleSlidesCustomDataVersion2">
      <go:slidesCustomData xmlns:go="http://customooxmlschemas.google.com/" r:id="rId42" roundtripDataSignature="AMtx7mhYk7UtdOU5sMcWNFZDrxLMNI1+N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OpenSans-italic.fntdata"/><Relationship Id="rId20" Type="http://schemas.openxmlformats.org/officeDocument/2006/relationships/slide" Target="slides/slide14.xml"/><Relationship Id="rId42" Type="http://customschemas.google.com/relationships/presentationmetadata" Target="metadata"/><Relationship Id="rId41" Type="http://schemas.openxmlformats.org/officeDocument/2006/relationships/font" Target="fonts/OpenSans-boldItalic.fntdata"/><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slide" Target="slides/slide29.xml"/><Relationship Id="rId12" Type="http://schemas.openxmlformats.org/officeDocument/2006/relationships/slide" Target="slides/slide6.xml"/><Relationship Id="rId34" Type="http://schemas.openxmlformats.org/officeDocument/2006/relationships/slide" Target="slides/slide28.xml"/><Relationship Id="rId15" Type="http://schemas.openxmlformats.org/officeDocument/2006/relationships/slide" Target="slides/slide9.xml"/><Relationship Id="rId37" Type="http://schemas.openxmlformats.org/officeDocument/2006/relationships/font" Target="fonts/OpenSansExtraBold-boldItalic.fntdata"/><Relationship Id="rId14" Type="http://schemas.openxmlformats.org/officeDocument/2006/relationships/slide" Target="slides/slide8.xml"/><Relationship Id="rId36" Type="http://schemas.openxmlformats.org/officeDocument/2006/relationships/font" Target="fonts/OpenSansExtraBold-bold.fntdata"/><Relationship Id="rId17" Type="http://schemas.openxmlformats.org/officeDocument/2006/relationships/slide" Target="slides/slide11.xml"/><Relationship Id="rId39" Type="http://schemas.openxmlformats.org/officeDocument/2006/relationships/font" Target="fonts/OpenSans-bold.fntdata"/><Relationship Id="rId16" Type="http://schemas.openxmlformats.org/officeDocument/2006/relationships/slide" Target="slides/slide10.xml"/><Relationship Id="rId38" Type="http://schemas.openxmlformats.org/officeDocument/2006/relationships/font" Target="fonts/OpenSans-regular.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0" name="Google Shape;170;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1" name="Google Shape;171;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2" name="Google Shape;282;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US" sz="1100" u="none" cap="none" strike="noStrike">
                <a:solidFill>
                  <a:srgbClr val="000000"/>
                </a:solidFill>
                <a:latin typeface="Arial"/>
                <a:ea typeface="Arial"/>
                <a:cs typeface="Arial"/>
                <a:sym typeface="Arial"/>
              </a:rPr>
              <a:t>First of all, the national grid can be divided into three general parts: </a:t>
            </a:r>
            <a:r>
              <a:rPr lang="en-US" sz="1100">
                <a:solidFill>
                  <a:srgbClr val="000000"/>
                </a:solidFill>
                <a:latin typeface="Arial"/>
                <a:ea typeface="Arial"/>
                <a:cs typeface="Arial"/>
                <a:sym typeface="Arial"/>
              </a:rPr>
              <a:t>centralized electricity</a:t>
            </a:r>
            <a:r>
              <a:rPr b="0" i="0" lang="en-US" sz="1100" u="none" cap="none" strike="noStrike">
                <a:solidFill>
                  <a:srgbClr val="000000"/>
                </a:solidFill>
                <a:latin typeface="Arial"/>
                <a:ea typeface="Arial"/>
                <a:cs typeface="Arial"/>
                <a:sym typeface="Arial"/>
              </a:rPr>
              <a:t> generation, transmission</a:t>
            </a:r>
            <a:r>
              <a:rPr lang="en-US" sz="1100">
                <a:solidFill>
                  <a:srgbClr val="000000"/>
                </a:solidFill>
                <a:latin typeface="Arial"/>
                <a:ea typeface="Arial"/>
                <a:cs typeface="Arial"/>
                <a:sym typeface="Arial"/>
              </a:rPr>
              <a:t>,</a:t>
            </a:r>
            <a:r>
              <a:rPr b="0" i="0" lang="en-US" sz="1100" u="none" cap="none" strike="noStrike">
                <a:solidFill>
                  <a:srgbClr val="000000"/>
                </a:solidFill>
                <a:latin typeface="Arial"/>
                <a:ea typeface="Arial"/>
                <a:cs typeface="Arial"/>
                <a:sym typeface="Arial"/>
              </a:rPr>
              <a:t> and distribution. Traditionally, the national grid has generated power through large power plants based on, for example, fossil fuels and hydropower which </a:t>
            </a:r>
            <a:r>
              <a:rPr lang="en-US" sz="1100">
                <a:solidFill>
                  <a:srgbClr val="000000"/>
                </a:solidFill>
                <a:latin typeface="Arial"/>
                <a:ea typeface="Arial"/>
                <a:cs typeface="Arial"/>
                <a:sym typeface="Arial"/>
              </a:rPr>
              <a:t>are connected</a:t>
            </a:r>
            <a:r>
              <a:rPr b="0" i="0" lang="en-US" sz="1100" u="none" cap="none" strike="noStrike">
                <a:solidFill>
                  <a:srgbClr val="000000"/>
                </a:solidFill>
                <a:latin typeface="Arial"/>
                <a:ea typeface="Arial"/>
                <a:cs typeface="Arial"/>
                <a:sym typeface="Arial"/>
              </a:rPr>
              <a:t> to the transmission network. However, smaller power plants such as wind parks and PV panels can also be connected directly to the distribution network. The national grid utilizes economies of scale to reduce generation costs, but </a:t>
            </a:r>
            <a:r>
              <a:rPr lang="en-US" sz="1100">
                <a:solidFill>
                  <a:srgbClr val="000000"/>
                </a:solidFill>
                <a:latin typeface="Arial"/>
                <a:ea typeface="Arial"/>
                <a:cs typeface="Arial"/>
                <a:sym typeface="Arial"/>
              </a:rPr>
              <a:t>requires</a:t>
            </a:r>
            <a:r>
              <a:rPr b="0" i="0" lang="en-US" sz="1100" u="none" cap="none" strike="noStrike">
                <a:solidFill>
                  <a:srgbClr val="000000"/>
                </a:solidFill>
                <a:latin typeface="Arial"/>
                <a:ea typeface="Arial"/>
                <a:cs typeface="Arial"/>
                <a:sym typeface="Arial"/>
              </a:rPr>
              <a:t> extensive networks to transmit and distribute electricity to the customers.</a:t>
            </a:r>
            <a:r>
              <a:rPr lang="en-US" sz="1100">
                <a:solidFill>
                  <a:srgbClr val="000000"/>
                </a:solidFill>
                <a:latin typeface="Arial"/>
                <a:ea typeface="Arial"/>
                <a:cs typeface="Arial"/>
                <a:sym typeface="Arial"/>
              </a:rPr>
              <a:t> </a:t>
            </a:r>
            <a:endParaRPr b="0" i="0" sz="1100" u="none" cap="none" strike="noStrike">
              <a:solidFill>
                <a:srgbClr val="000000"/>
              </a:solidFill>
              <a:latin typeface="Arial"/>
              <a:ea typeface="Arial"/>
              <a:cs typeface="Arial"/>
              <a:sym typeface="Arial"/>
            </a:endParaRPr>
          </a:p>
          <a:p>
            <a:pPr indent="0" lvl="0" marL="0" rtl="0" algn="l">
              <a:spcBef>
                <a:spcPts val="0"/>
              </a:spcBef>
              <a:spcAft>
                <a:spcPts val="0"/>
              </a:spcAft>
              <a:buClr>
                <a:schemeClr val="dk1"/>
              </a:buClr>
              <a:buSzPts val="1200"/>
              <a:buFont typeface="Calibri"/>
              <a:buNone/>
            </a:pPr>
            <a:r>
              <a:t/>
            </a:r>
            <a:endParaRPr>
              <a:solidFill>
                <a:srgbClr val="000000"/>
              </a:solidFill>
              <a:latin typeface="Calibri"/>
              <a:ea typeface="Calibri"/>
              <a:cs typeface="Calibri"/>
              <a:sym typeface="Calibri"/>
            </a:endParaRPr>
          </a:p>
          <a:p>
            <a:pPr indent="0" lvl="0" marL="0" rtl="0" algn="l">
              <a:spcBef>
                <a:spcPts val="0"/>
              </a:spcBef>
              <a:spcAft>
                <a:spcPts val="0"/>
              </a:spcAft>
              <a:buNone/>
            </a:pPr>
            <a:r>
              <a:rPr lang="en-US" sz="1100">
                <a:solidFill>
                  <a:srgbClr val="000000"/>
                </a:solidFill>
                <a:latin typeface="Arial"/>
                <a:ea typeface="Arial"/>
                <a:cs typeface="Arial"/>
                <a:sym typeface="Arial"/>
              </a:rPr>
              <a:t>Looking at the flow chart we can see that the national grid has a specific energy flow:</a:t>
            </a:r>
            <a:endParaRPr/>
          </a:p>
          <a:p>
            <a:pPr indent="0" lvl="0" marL="0" rtl="0" algn="l">
              <a:spcBef>
                <a:spcPts val="0"/>
              </a:spcBef>
              <a:spcAft>
                <a:spcPts val="0"/>
              </a:spcAft>
              <a:buNone/>
            </a:pPr>
            <a:r>
              <a:rPr b="1" lang="en-US" sz="1100">
                <a:solidFill>
                  <a:srgbClr val="000000"/>
                </a:solidFill>
                <a:latin typeface="Arial"/>
                <a:ea typeface="Arial"/>
                <a:cs typeface="Arial"/>
                <a:sym typeface="Arial"/>
              </a:rPr>
              <a:t>Centralized electricity generation</a:t>
            </a:r>
            <a:endParaRPr b="1" sz="1100">
              <a:solidFill>
                <a:srgbClr val="000000"/>
              </a:solidFill>
              <a:latin typeface="Arial"/>
              <a:ea typeface="Arial"/>
              <a:cs typeface="Arial"/>
              <a:sym typeface="Arial"/>
            </a:endParaRPr>
          </a:p>
          <a:p>
            <a:pPr indent="0" lvl="1" marL="457200" rtl="0" algn="l">
              <a:spcBef>
                <a:spcPts val="0"/>
              </a:spcBef>
              <a:spcAft>
                <a:spcPts val="0"/>
              </a:spcAft>
              <a:buNone/>
            </a:pPr>
            <a:r>
              <a:rPr lang="en-US" sz="1100">
                <a:solidFill>
                  <a:srgbClr val="000000"/>
                </a:solidFill>
                <a:latin typeface="Arial"/>
                <a:ea typeface="Arial"/>
                <a:cs typeface="Arial"/>
                <a:sym typeface="Arial"/>
              </a:rPr>
              <a:t>The</a:t>
            </a:r>
            <a:r>
              <a:rPr b="0" i="0" lang="en-US" sz="1100" u="none" cap="none" strike="noStrike">
                <a:solidFill>
                  <a:srgbClr val="000000"/>
                </a:solidFill>
                <a:latin typeface="Arial"/>
                <a:ea typeface="Arial"/>
                <a:cs typeface="Arial"/>
                <a:sym typeface="Arial"/>
              </a:rPr>
              <a:t> </a:t>
            </a:r>
            <a:r>
              <a:rPr lang="en-US" sz="1100">
                <a:solidFill>
                  <a:srgbClr val="000000"/>
                </a:solidFill>
                <a:latin typeface="Arial"/>
                <a:ea typeface="Arial"/>
                <a:cs typeface="Arial"/>
                <a:sym typeface="Arial"/>
              </a:rPr>
              <a:t>first</a:t>
            </a:r>
            <a:r>
              <a:rPr b="0" i="0" lang="en-US" sz="1100" u="none" cap="none" strike="noStrike">
                <a:solidFill>
                  <a:srgbClr val="000000"/>
                </a:solidFill>
                <a:latin typeface="Arial"/>
                <a:ea typeface="Arial"/>
                <a:cs typeface="Arial"/>
                <a:sym typeface="Arial"/>
              </a:rPr>
              <a:t> </a:t>
            </a:r>
            <a:r>
              <a:rPr lang="en-US" sz="1100">
                <a:solidFill>
                  <a:srgbClr val="000000"/>
                </a:solidFill>
                <a:latin typeface="Arial"/>
                <a:ea typeface="Arial"/>
                <a:cs typeface="Arial"/>
                <a:sym typeface="Arial"/>
              </a:rPr>
              <a:t>part</a:t>
            </a:r>
            <a:r>
              <a:rPr b="0" i="0" lang="en-US" sz="1100" u="none" cap="none" strike="noStrike">
                <a:solidFill>
                  <a:srgbClr val="000000"/>
                </a:solidFill>
                <a:latin typeface="Arial"/>
                <a:ea typeface="Arial"/>
                <a:cs typeface="Arial"/>
                <a:sym typeface="Arial"/>
              </a:rPr>
              <a:t> </a:t>
            </a:r>
            <a:r>
              <a:rPr lang="en-US" sz="1100">
                <a:solidFill>
                  <a:srgbClr val="000000"/>
                </a:solidFill>
                <a:latin typeface="Arial"/>
                <a:ea typeface="Arial"/>
                <a:cs typeface="Arial"/>
                <a:sym typeface="Arial"/>
              </a:rPr>
              <a:t>are</a:t>
            </a:r>
            <a:r>
              <a:rPr b="0" i="0" lang="en-US" sz="1100" u="none" cap="none" strike="noStrike">
                <a:solidFill>
                  <a:srgbClr val="000000"/>
                </a:solidFill>
                <a:latin typeface="Arial"/>
                <a:ea typeface="Arial"/>
                <a:cs typeface="Arial"/>
                <a:sym typeface="Arial"/>
              </a:rPr>
              <a:t> the power plants, which you see </a:t>
            </a:r>
            <a:r>
              <a:rPr lang="en-US" sz="1100">
                <a:solidFill>
                  <a:srgbClr val="000000"/>
                </a:solidFill>
                <a:latin typeface="Arial"/>
                <a:ea typeface="Arial"/>
                <a:cs typeface="Arial"/>
                <a:sym typeface="Arial"/>
              </a:rPr>
              <a:t>at the</a:t>
            </a:r>
            <a:r>
              <a:rPr b="0" i="0" lang="en-US" sz="1100" u="none" cap="none" strike="noStrike">
                <a:solidFill>
                  <a:srgbClr val="000000"/>
                </a:solidFill>
                <a:latin typeface="Arial"/>
                <a:ea typeface="Arial"/>
                <a:cs typeface="Arial"/>
                <a:sym typeface="Arial"/>
              </a:rPr>
              <a:t> top in the picture, which generate electricity.</a:t>
            </a:r>
            <a:endParaRPr b="0" i="0" sz="1100" u="none" cap="none" strike="noStrike">
              <a:solidFill>
                <a:srgbClr val="000000"/>
              </a:solidFill>
              <a:latin typeface="Arial"/>
              <a:ea typeface="Arial"/>
              <a:cs typeface="Arial"/>
              <a:sym typeface="Arial"/>
            </a:endParaRPr>
          </a:p>
          <a:p>
            <a:pPr indent="0" lvl="0" marL="0" rtl="0" algn="l">
              <a:spcBef>
                <a:spcPts val="0"/>
              </a:spcBef>
              <a:spcAft>
                <a:spcPts val="0"/>
              </a:spcAft>
              <a:buNone/>
            </a:pPr>
            <a:r>
              <a:rPr b="1" i="0" lang="en-US" sz="1100" u="none" cap="none" strike="noStrike">
                <a:solidFill>
                  <a:srgbClr val="000000"/>
                </a:solidFill>
                <a:latin typeface="Arial"/>
                <a:ea typeface="Arial"/>
                <a:cs typeface="Arial"/>
                <a:sym typeface="Arial"/>
              </a:rPr>
              <a:t>Transmission of electricity with High Voltage (</a:t>
            </a:r>
            <a:r>
              <a:rPr b="1" lang="en-US" sz="1100">
                <a:solidFill>
                  <a:srgbClr val="000000"/>
                </a:solidFill>
                <a:latin typeface="Arial"/>
                <a:ea typeface="Arial"/>
                <a:cs typeface="Arial"/>
                <a:sym typeface="Arial"/>
              </a:rPr>
              <a:t>HV</a:t>
            </a:r>
            <a:r>
              <a:rPr b="1" i="0" lang="en-US" sz="1100" u="none" cap="none" strike="noStrike">
                <a:solidFill>
                  <a:srgbClr val="000000"/>
                </a:solidFill>
                <a:latin typeface="Arial"/>
                <a:ea typeface="Arial"/>
                <a:cs typeface="Arial"/>
                <a:sym typeface="Arial"/>
              </a:rPr>
              <a:t>) – Medium Voltage (</a:t>
            </a:r>
            <a:r>
              <a:rPr b="1" lang="en-US" sz="1100">
                <a:solidFill>
                  <a:srgbClr val="000000"/>
                </a:solidFill>
                <a:latin typeface="Arial"/>
                <a:ea typeface="Arial"/>
                <a:cs typeface="Arial"/>
                <a:sym typeface="Arial"/>
              </a:rPr>
              <a:t>MV</a:t>
            </a:r>
            <a:r>
              <a:rPr b="1" i="0" lang="en-US" sz="1100" u="none" cap="none" strike="noStrike">
                <a:solidFill>
                  <a:srgbClr val="000000"/>
                </a:solidFill>
                <a:latin typeface="Arial"/>
                <a:ea typeface="Arial"/>
                <a:cs typeface="Arial"/>
                <a:sym typeface="Arial"/>
              </a:rPr>
              <a:t>) lines</a:t>
            </a:r>
            <a:endParaRPr b="0" i="0" sz="1100" u="none" cap="none" strike="noStrike">
              <a:solidFill>
                <a:srgbClr val="000000"/>
              </a:solidFill>
              <a:latin typeface="Arial"/>
              <a:ea typeface="Arial"/>
              <a:cs typeface="Arial"/>
              <a:sym typeface="Arial"/>
            </a:endParaRPr>
          </a:p>
          <a:p>
            <a:pPr indent="0" lvl="1" marL="457200" rtl="0" algn="l">
              <a:spcBef>
                <a:spcPts val="0"/>
              </a:spcBef>
              <a:spcAft>
                <a:spcPts val="0"/>
              </a:spcAft>
              <a:buNone/>
            </a:pPr>
            <a:r>
              <a:rPr b="0" i="0" lang="en-US" sz="1100" u="none" cap="none" strike="noStrike">
                <a:solidFill>
                  <a:srgbClr val="000000"/>
                </a:solidFill>
                <a:latin typeface="Arial"/>
                <a:ea typeface="Arial"/>
                <a:cs typeface="Arial"/>
                <a:sym typeface="Arial"/>
              </a:rPr>
              <a:t>The electricity is then sent to the cities and settlements though the transmission </a:t>
            </a:r>
            <a:r>
              <a:rPr lang="en-US" sz="1100">
                <a:solidFill>
                  <a:srgbClr val="000000"/>
                </a:solidFill>
                <a:latin typeface="Arial"/>
                <a:ea typeface="Arial"/>
                <a:cs typeface="Arial"/>
                <a:sym typeface="Arial"/>
              </a:rPr>
              <a:t>network, which you see in yellow in the middle of the picture, whic</a:t>
            </a:r>
            <a:r>
              <a:rPr b="0" i="0" lang="en-US" sz="1100" u="none" cap="none" strike="noStrike">
                <a:solidFill>
                  <a:srgbClr val="000000"/>
                </a:solidFill>
                <a:latin typeface="Arial"/>
                <a:ea typeface="Arial"/>
                <a:cs typeface="Arial"/>
                <a:sym typeface="Arial"/>
              </a:rPr>
              <a:t>h consists of high voltage and medium voltage lines.</a:t>
            </a:r>
            <a:endParaRPr b="0" i="0" sz="1100" u="none" cap="none" strike="noStrike">
              <a:solidFill>
                <a:srgbClr val="000000"/>
              </a:solidFill>
              <a:latin typeface="Arial"/>
              <a:ea typeface="Arial"/>
              <a:cs typeface="Arial"/>
              <a:sym typeface="Arial"/>
            </a:endParaRPr>
          </a:p>
          <a:p>
            <a:pPr indent="0" lvl="0" marL="0" rtl="0" algn="l">
              <a:spcBef>
                <a:spcPts val="0"/>
              </a:spcBef>
              <a:spcAft>
                <a:spcPts val="0"/>
              </a:spcAft>
              <a:buNone/>
            </a:pPr>
            <a:r>
              <a:rPr b="1" i="0" lang="en-US" sz="1100" u="none" cap="none" strike="noStrike">
                <a:solidFill>
                  <a:srgbClr val="000000"/>
                </a:solidFill>
                <a:latin typeface="Arial"/>
                <a:ea typeface="Arial"/>
                <a:cs typeface="Arial"/>
                <a:sym typeface="Arial"/>
              </a:rPr>
              <a:t>Distribution of electricity with Medium Voltage – Low Voltage (</a:t>
            </a:r>
            <a:r>
              <a:rPr b="1" lang="en-US" sz="1100">
                <a:solidFill>
                  <a:srgbClr val="000000"/>
                </a:solidFill>
                <a:latin typeface="Arial"/>
                <a:ea typeface="Arial"/>
                <a:cs typeface="Arial"/>
                <a:sym typeface="Arial"/>
              </a:rPr>
              <a:t>LV</a:t>
            </a:r>
            <a:r>
              <a:rPr b="1" i="0" lang="en-US" sz="1100" u="none" cap="none" strike="noStrike">
                <a:solidFill>
                  <a:srgbClr val="000000"/>
                </a:solidFill>
                <a:latin typeface="Arial"/>
                <a:ea typeface="Arial"/>
                <a:cs typeface="Arial"/>
                <a:sym typeface="Arial"/>
              </a:rPr>
              <a:t>) lines</a:t>
            </a:r>
            <a:endParaRPr b="0" i="0" sz="1100" u="none" cap="none" strike="noStrike">
              <a:solidFill>
                <a:srgbClr val="000000"/>
              </a:solidFill>
              <a:latin typeface="Arial"/>
              <a:ea typeface="Arial"/>
              <a:cs typeface="Arial"/>
              <a:sym typeface="Arial"/>
            </a:endParaRPr>
          </a:p>
          <a:p>
            <a:pPr indent="0" lvl="1" marL="457200" rtl="0" algn="l">
              <a:spcBef>
                <a:spcPts val="0"/>
              </a:spcBef>
              <a:spcAft>
                <a:spcPts val="0"/>
              </a:spcAft>
              <a:buNone/>
            </a:pPr>
            <a:r>
              <a:rPr b="0" i="0" lang="en-US" sz="1100" u="none" cap="none" strike="noStrike">
                <a:solidFill>
                  <a:srgbClr val="000000"/>
                </a:solidFill>
                <a:latin typeface="Arial"/>
                <a:ea typeface="Arial"/>
                <a:cs typeface="Arial"/>
                <a:sym typeface="Arial"/>
              </a:rPr>
              <a:t>Finally, the distribution n</a:t>
            </a:r>
            <a:r>
              <a:rPr lang="en-US" sz="1100">
                <a:solidFill>
                  <a:srgbClr val="000000"/>
                </a:solidFill>
                <a:latin typeface="Arial"/>
                <a:ea typeface="Arial"/>
                <a:cs typeface="Arial"/>
                <a:sym typeface="Arial"/>
              </a:rPr>
              <a:t>etworks, which you see in the bottom of the picture, rec</a:t>
            </a:r>
            <a:r>
              <a:rPr b="0" i="0" lang="en-US" sz="1100" u="none" cap="none" strike="noStrike">
                <a:solidFill>
                  <a:srgbClr val="000000"/>
                </a:solidFill>
                <a:latin typeface="Arial"/>
                <a:ea typeface="Arial"/>
                <a:cs typeface="Arial"/>
                <a:sym typeface="Arial"/>
              </a:rPr>
              <a:t>eive the electricity from the transmission network and distributes it to the customer through medium voltage and low voltage lines.</a:t>
            </a:r>
            <a:endParaRPr b="0" i="0" sz="1100" u="none" cap="none" strike="noStrike">
              <a:solidFill>
                <a:srgbClr val="000000"/>
              </a:solidFill>
              <a:latin typeface="Arial"/>
              <a:ea typeface="Arial"/>
              <a:cs typeface="Arial"/>
              <a:sym typeface="Arial"/>
            </a:endParaRPr>
          </a:p>
        </p:txBody>
      </p:sp>
      <p:sp>
        <p:nvSpPr>
          <p:cNvPr id="283" name="Google Shape;283;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5" name="Google Shape;295;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Mini-grids are a smaller version of the grid, supplying a single city or village based on local generation sources which connect to the distribution network that, in turn, connects each customer.  The generation source can be, for example, solar panels, wind turbines, a diesel generator, or hydropower. These can be combined with batteries or a combination of the technologies with different generation sources (called hybrid). </a:t>
            </a:r>
            <a:endParaRPr/>
          </a:p>
          <a:p>
            <a:pPr indent="0" lvl="0" marL="0" rtl="0" algn="l">
              <a:spcBef>
                <a:spcPts val="0"/>
              </a:spcBef>
              <a:spcAft>
                <a:spcPts val="0"/>
              </a:spcAft>
              <a:buClr>
                <a:schemeClr val="dk1"/>
              </a:buClr>
              <a:buSzPts val="1200"/>
              <a:buFont typeface="Calibri"/>
              <a:buNone/>
            </a:pPr>
            <a:r>
              <a:t/>
            </a:r>
            <a:endParaRPr/>
          </a:p>
          <a:p>
            <a:pPr indent="0" lvl="0" marL="0" rtl="0" algn="l">
              <a:spcBef>
                <a:spcPts val="0"/>
              </a:spcBef>
              <a:spcAft>
                <a:spcPts val="0"/>
              </a:spcAft>
              <a:buNone/>
            </a:pPr>
            <a:r>
              <a:rPr lang="en-US"/>
              <a:t>The choice of a generation type in this case depends on what resource is available locally at the settlement where the mini-grid is situated. For example, if it is close to a river which would allow for hydropower to be used, or what is the solar or wind potential? Also what would be the cost of diesel if we need to buy it and also transport it to the settlement.  With electricity generation directly at the settlement, there is no need for a transmission network. However, a smaller generation capacity means that the generation cannot benefit as much from economies of scale as one would in a national grid. </a:t>
            </a:r>
            <a:endParaRPr/>
          </a:p>
          <a:p>
            <a:pPr indent="0" lvl="0" marL="0" rtl="0" algn="l">
              <a:spcBef>
                <a:spcPts val="0"/>
              </a:spcBef>
              <a:spcAft>
                <a:spcPts val="0"/>
              </a:spcAft>
              <a:buClr>
                <a:schemeClr val="dk1"/>
              </a:buClr>
              <a:buSzPts val="1200"/>
              <a:buFont typeface="Calibri"/>
              <a:buNone/>
            </a:pPr>
            <a:r>
              <a:t/>
            </a:r>
            <a:endParaRPr/>
          </a:p>
          <a:p>
            <a:pPr indent="0" lvl="0" marL="0" rtl="0" algn="l">
              <a:spcBef>
                <a:spcPts val="0"/>
              </a:spcBef>
              <a:spcAft>
                <a:spcPts val="0"/>
              </a:spcAft>
              <a:buNone/>
            </a:pPr>
            <a:r>
              <a:rPr lang="en-US"/>
              <a:t>The benefits of mini-grid are as follows:</a:t>
            </a:r>
            <a:endParaRPr/>
          </a:p>
          <a:p>
            <a:pPr indent="0" lvl="0" marL="0" rtl="0" algn="l">
              <a:spcBef>
                <a:spcPts val="0"/>
              </a:spcBef>
              <a:spcAft>
                <a:spcPts val="0"/>
              </a:spcAft>
              <a:buNone/>
            </a:pPr>
            <a:r>
              <a:rPr lang="en-US"/>
              <a:t>They can supply medium/high demand levels, usually for a cluster of households and/or productive loads. (This refers to isolated (off-grid) mini-grids, that are not interconnected to any regional or national grid system).</a:t>
            </a:r>
            <a:endParaRPr/>
          </a:p>
          <a:p>
            <a:pPr indent="0" lvl="0" marL="0" rtl="0" algn="l">
              <a:spcBef>
                <a:spcPts val="0"/>
              </a:spcBef>
              <a:spcAft>
                <a:spcPts val="0"/>
              </a:spcAft>
              <a:buNone/>
            </a:pPr>
            <a:r>
              <a:rPr lang="en-US"/>
              <a:t>They have no transmission costs but modest distribution costs (MV or LV).</a:t>
            </a:r>
            <a:endParaRPr/>
          </a:p>
          <a:p>
            <a:pPr indent="0" lvl="0" marL="0" rtl="0" algn="l">
              <a:spcBef>
                <a:spcPts val="0"/>
              </a:spcBef>
              <a:spcAft>
                <a:spcPts val="0"/>
              </a:spcAft>
              <a:buNone/>
            </a:pPr>
            <a:r>
              <a:rPr lang="en-US"/>
              <a:t>They depend on locally available energy resources and involve battery storage and high upfront capital (if based on renewable sources).</a:t>
            </a:r>
            <a:endParaRPr/>
          </a:p>
          <a:p>
            <a:pPr indent="0" lvl="0" marL="0" rtl="0" algn="l">
              <a:spcBef>
                <a:spcPts val="0"/>
              </a:spcBef>
              <a:spcAft>
                <a:spcPts val="0"/>
              </a:spcAft>
              <a:buNone/>
            </a:pPr>
            <a:r>
              <a:rPr lang="en-US"/>
              <a:t>If diesel, they depend on fuel availability and/or cost.</a:t>
            </a:r>
            <a:endParaRPr/>
          </a:p>
        </p:txBody>
      </p:sp>
      <p:sp>
        <p:nvSpPr>
          <p:cNvPr id="296" name="Google Shape;296;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0" name="Google Shape;320;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Finally, we have stand-alone technologies where the customer will have their own generation unit. This could be a small diesel generator or, as is more common today, their own solar home system (or SHS). These units are small and have a higher cost per kilowatt installed capacity, but they do not need any transmission and distribution network as the customer generates electricity directly where they need it. Similar to mini grid, stand-alone systems need to utilize the locally available resources. This means taking into account what the solar potential is and what would be the local cost of diesel, including transportation costs.</a:t>
            </a:r>
            <a:endParaRPr/>
          </a:p>
          <a:p>
            <a:pPr indent="0" lvl="0" marL="0" rtl="0" algn="l">
              <a:spcBef>
                <a:spcPts val="0"/>
              </a:spcBef>
              <a:spcAft>
                <a:spcPts val="0"/>
              </a:spcAft>
              <a:buClr>
                <a:schemeClr val="dk1"/>
              </a:buClr>
              <a:buSzPts val="1200"/>
              <a:buFont typeface="Calibri"/>
              <a:buNone/>
            </a:pPr>
            <a:r>
              <a:t/>
            </a:r>
            <a:endParaRPr/>
          </a:p>
          <a:p>
            <a:pPr indent="0" lvl="0" marL="0" rtl="0" algn="l">
              <a:spcBef>
                <a:spcPts val="0"/>
              </a:spcBef>
              <a:spcAft>
                <a:spcPts val="0"/>
              </a:spcAft>
              <a:buNone/>
            </a:pPr>
            <a:r>
              <a:rPr lang="en-US"/>
              <a:t>The benefits of stand-alone systems are as follows:</a:t>
            </a:r>
            <a:endParaRPr/>
          </a:p>
          <a:p>
            <a:pPr indent="0" lvl="0" marL="0" rtl="0" algn="l">
              <a:spcBef>
                <a:spcPts val="0"/>
              </a:spcBef>
              <a:spcAft>
                <a:spcPts val="0"/>
              </a:spcAft>
              <a:buNone/>
            </a:pPr>
            <a:r>
              <a:rPr lang="en-US"/>
              <a:t>They can</a:t>
            </a:r>
            <a:r>
              <a:rPr lang="en-US" sz="1200"/>
              <a:t> best supply low demand levels, usually single households and a few customers</a:t>
            </a:r>
            <a:r>
              <a:rPr lang="en-US"/>
              <a:t>. </a:t>
            </a:r>
            <a:endParaRPr sz="1200"/>
          </a:p>
          <a:p>
            <a:pPr indent="0" lvl="0" marL="0" rtl="0" algn="l">
              <a:spcBef>
                <a:spcPts val="0"/>
              </a:spcBef>
              <a:spcAft>
                <a:spcPts val="0"/>
              </a:spcAft>
              <a:buNone/>
            </a:pPr>
            <a:r>
              <a:rPr lang="en-US" sz="1200"/>
              <a:t>No transmission and distribution network is required</a:t>
            </a:r>
            <a:r>
              <a:rPr lang="en-US"/>
              <a:t>. </a:t>
            </a:r>
            <a:endParaRPr sz="1200"/>
          </a:p>
          <a:p>
            <a:pPr indent="0" lvl="0" marL="0" rtl="0" algn="l">
              <a:spcBef>
                <a:spcPts val="0"/>
              </a:spcBef>
              <a:spcAft>
                <a:spcPts val="0"/>
              </a:spcAft>
              <a:buNone/>
            </a:pPr>
            <a:r>
              <a:rPr lang="en-US"/>
              <a:t>They are Deployed</a:t>
            </a:r>
            <a:r>
              <a:rPr lang="en-US" sz="1200"/>
              <a:t> relatively easily</a:t>
            </a:r>
            <a:r>
              <a:rPr lang="en-US"/>
              <a:t>.</a:t>
            </a:r>
            <a:endParaRPr sz="1200"/>
          </a:p>
          <a:p>
            <a:pPr indent="0" lvl="0" marL="0" rtl="0" algn="l">
              <a:spcBef>
                <a:spcPts val="0"/>
              </a:spcBef>
              <a:spcAft>
                <a:spcPts val="0"/>
              </a:spcAft>
              <a:buNone/>
            </a:pPr>
            <a:r>
              <a:rPr lang="en-US"/>
              <a:t>They depend </a:t>
            </a:r>
            <a:r>
              <a:rPr lang="en-US" sz="1200"/>
              <a:t>on </a:t>
            </a:r>
            <a:r>
              <a:rPr lang="en-US"/>
              <a:t>locally</a:t>
            </a:r>
            <a:r>
              <a:rPr lang="en-US" sz="1200"/>
              <a:t> available resources, may involve battery storage</a:t>
            </a:r>
            <a:r>
              <a:rPr lang="en-US"/>
              <a:t>,</a:t>
            </a:r>
            <a:r>
              <a:rPr lang="en-US" sz="1200"/>
              <a:t> </a:t>
            </a:r>
            <a:r>
              <a:rPr lang="en-US"/>
              <a:t>and </a:t>
            </a:r>
            <a:r>
              <a:rPr lang="en-US" sz="1200"/>
              <a:t>have relatively high upfront capital cost (for PV only</a:t>
            </a:r>
            <a:r>
              <a:rPr lang="en-US"/>
              <a:t>). </a:t>
            </a:r>
            <a:endParaRPr sz="1200"/>
          </a:p>
          <a:p>
            <a:pPr indent="0" lvl="0" marL="0" rtl="0" algn="l">
              <a:spcBef>
                <a:spcPts val="0"/>
              </a:spcBef>
              <a:spcAft>
                <a:spcPts val="0"/>
              </a:spcAft>
              <a:buNone/>
            </a:pPr>
            <a:r>
              <a:rPr lang="en-US"/>
              <a:t>They have</a:t>
            </a:r>
            <a:r>
              <a:rPr lang="en-US" sz="1200"/>
              <a:t> </a:t>
            </a:r>
            <a:r>
              <a:rPr lang="en-US"/>
              <a:t>a </a:t>
            </a:r>
            <a:r>
              <a:rPr lang="en-US" sz="1200"/>
              <a:t>lower upfront capital cost but depend on fuel availability/cost (for diesel only</a:t>
            </a:r>
            <a:r>
              <a:rPr lang="en-US"/>
              <a:t>).</a:t>
            </a:r>
            <a:endParaRPr sz="1200"/>
          </a:p>
        </p:txBody>
      </p:sp>
      <p:sp>
        <p:nvSpPr>
          <p:cNvPr id="321" name="Google Shape;321;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8" name="Google Shape;338;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158750" rtl="0" algn="l">
              <a:spcBef>
                <a:spcPts val="0"/>
              </a:spcBef>
              <a:spcAft>
                <a:spcPts val="0"/>
              </a:spcAft>
              <a:buNone/>
            </a:pPr>
            <a:r>
              <a:rPr b="0" i="0" lang="en-US" sz="1200" u="none" cap="none" strike="noStrike">
                <a:solidFill>
                  <a:srgbClr val="000000"/>
                </a:solidFill>
                <a:latin typeface="Arial"/>
                <a:ea typeface="Arial"/>
                <a:cs typeface="Arial"/>
                <a:sym typeface="Arial"/>
              </a:rPr>
              <a:t>Historically national energy system models have focused on optimizing grid power generation. This means looking at </a:t>
            </a:r>
            <a:r>
              <a:rPr lang="en-US">
                <a:solidFill>
                  <a:srgbClr val="000000"/>
                </a:solidFill>
                <a:latin typeface="Arial"/>
                <a:ea typeface="Arial"/>
                <a:cs typeface="Arial"/>
                <a:sym typeface="Arial"/>
              </a:rPr>
              <a:t>a combination </a:t>
            </a:r>
            <a:r>
              <a:rPr b="0" i="0" lang="en-US" sz="1200" u="none" cap="none" strike="noStrike">
                <a:solidFill>
                  <a:srgbClr val="000000"/>
                </a:solidFill>
                <a:latin typeface="Arial"/>
                <a:ea typeface="Arial"/>
                <a:cs typeface="Arial"/>
                <a:sym typeface="Arial"/>
              </a:rPr>
              <a:t>of power plants that can supply reliable electricity at a low cost. These take into account different constraints such as resource availability and greenhouse gas emissions.  However, these models are not optimal for modelling off-grid technologies (where we include mini-grid and stand-alone technologies). Increasing access to electricity and currently unserved areas </a:t>
            </a:r>
            <a:r>
              <a:rPr lang="en-US">
                <a:solidFill>
                  <a:srgbClr val="000000"/>
                </a:solidFill>
                <a:latin typeface="Arial"/>
                <a:ea typeface="Arial"/>
                <a:cs typeface="Arial"/>
                <a:sym typeface="Arial"/>
              </a:rPr>
              <a:t>at</a:t>
            </a:r>
            <a:r>
              <a:rPr b="0" i="0" lang="en-US" sz="1200" u="none" cap="none" strike="noStrike">
                <a:solidFill>
                  <a:srgbClr val="000000"/>
                </a:solidFill>
                <a:latin typeface="Arial"/>
                <a:ea typeface="Arial"/>
                <a:cs typeface="Arial"/>
                <a:sym typeface="Arial"/>
              </a:rPr>
              <a:t> a least cost </a:t>
            </a:r>
            <a:r>
              <a:rPr lang="en-US">
                <a:solidFill>
                  <a:srgbClr val="000000"/>
                </a:solidFill>
                <a:latin typeface="Arial"/>
                <a:ea typeface="Arial"/>
                <a:cs typeface="Arial"/>
                <a:sym typeface="Arial"/>
              </a:rPr>
              <a:t>option must</a:t>
            </a:r>
            <a:r>
              <a:rPr b="0" i="0" lang="en-US" sz="1200" u="none" cap="none" strike="noStrike">
                <a:solidFill>
                  <a:srgbClr val="000000"/>
                </a:solidFill>
                <a:latin typeface="Arial"/>
                <a:ea typeface="Arial"/>
                <a:cs typeface="Arial"/>
                <a:sym typeface="Arial"/>
              </a:rPr>
              <a:t> consider also off-grid technologies. This is the reason there has been a development of geospatial electrification models, as we cover in more detail in the following sections.</a:t>
            </a:r>
            <a:r>
              <a:rPr lang="en-US">
                <a:solidFill>
                  <a:srgbClr val="000000"/>
                </a:solidFill>
                <a:latin typeface="Arial"/>
                <a:ea typeface="Arial"/>
                <a:cs typeface="Arial"/>
                <a:sym typeface="Arial"/>
              </a:rPr>
              <a:t> </a:t>
            </a:r>
            <a:endParaRPr b="0" i="0" sz="1200" u="none" cap="none" strike="noStrike">
              <a:solidFill>
                <a:srgbClr val="000000"/>
              </a:solidFill>
              <a:latin typeface="Arial"/>
              <a:ea typeface="Arial"/>
              <a:cs typeface="Arial"/>
              <a:sym typeface="Arial"/>
            </a:endParaRPr>
          </a:p>
        </p:txBody>
      </p:sp>
      <p:sp>
        <p:nvSpPr>
          <p:cNvPr id="339" name="Google Shape;339;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7" name="Google Shape;357;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6" name="Google Shape;366;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Access to modern energy, and electricity in particular, is an important ingredient of socio-economic progress and well-being. As previously covered in the lectures, many electrification efforts focus on the deployment of large centralized grid systems. In contrast to that, off-grid systems can provide electricity to a small share of the global population. However, with Agenda 2030 and achieving universal energy access for all, i.e., the Sustainable Development Goal 7, decentralized power solutions have the potential to play a key role for those parts of the population which still lack access to electricity. The International Energy Agency estimates that about 70% of rural households, could be electrified via off-grid technologies (both stand-alone and mini-grid) over the next decade. Although this transition is promising, it can also increase the complexity in the electrification planning process. This is because the off-grid technologies are different than the central grid and carry their own risks. As an example, a new and expensive technology, like small-scale renewables with storage, will be introduced in the rural areas of Sub-Saharan Africa where affordability might be a key factor. These small-scale renewable technologies also might be implemented by new actors which need to get involved and cooperate locally.</a:t>
            </a:r>
            <a:endParaRPr/>
          </a:p>
        </p:txBody>
      </p:sp>
      <p:sp>
        <p:nvSpPr>
          <p:cNvPr id="367" name="Google Shape;367;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6" name="Shape 376"/>
        <p:cNvGrpSpPr/>
        <p:nvPr/>
      </p:nvGrpSpPr>
      <p:grpSpPr>
        <a:xfrm>
          <a:off x="0" y="0"/>
          <a:ext cx="0" cy="0"/>
          <a:chOff x="0" y="0"/>
          <a:chExt cx="0" cy="0"/>
        </a:xfrm>
      </p:grpSpPr>
      <p:sp>
        <p:nvSpPr>
          <p:cNvPr id="377" name="Google Shape;377;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8" name="Google Shape;378;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rPr lang="en-US"/>
              <a:t>The electrification process is, of course, case specific in terms of location, time, and resources available at each location. However, there seems to be common patterns between the historical development of electrification.</a:t>
            </a:r>
            <a:endParaRPr/>
          </a:p>
          <a:p>
            <a:pPr indent="0" lvl="0" marL="0" rtl="0" algn="l">
              <a:spcBef>
                <a:spcPts val="0"/>
              </a:spcBef>
              <a:spcAft>
                <a:spcPts val="0"/>
              </a:spcAft>
              <a:buNone/>
            </a:pPr>
            <a:r>
              <a:rPr lang="en-US"/>
              <a:t>The first phase of development can be illustrated by small innovative pilot projects (of mini-grids) which take their support from a proposed business model and tests their initial feasibility.</a:t>
            </a:r>
            <a:endParaRPr/>
          </a:p>
          <a:p>
            <a:pPr indent="0" lvl="0" marL="0" rtl="0" algn="l">
              <a:spcBef>
                <a:spcPts val="0"/>
              </a:spcBef>
              <a:spcAft>
                <a:spcPts val="0"/>
              </a:spcAft>
              <a:buNone/>
            </a:pPr>
            <a:r>
              <a:rPr lang="en-US"/>
              <a:t>The second phase is the roll-out phase where we find the customers who can afford to pay for the premium access to a certain electricity service (connecting to larger mini-grids). Here we also see the proof of the economic viability of the technology and the applications of it.</a:t>
            </a:r>
            <a:endParaRPr/>
          </a:p>
          <a:p>
            <a:pPr indent="0" lvl="0" marL="0" rtl="0" algn="l">
              <a:spcBef>
                <a:spcPts val="0"/>
              </a:spcBef>
              <a:spcAft>
                <a:spcPts val="0"/>
              </a:spcAft>
              <a:buClr>
                <a:schemeClr val="dk1"/>
              </a:buClr>
              <a:buSzPts val="1200"/>
              <a:buFont typeface="Calibri"/>
              <a:buNone/>
            </a:pPr>
            <a:r>
              <a:rPr lang="en-US"/>
              <a:t>The third phase is the economic expansion of mini-grids towards bigger connected networks that then can benefit from the economy of scale. The potential economic opportunity that this presents also stimulates the area to further development.</a:t>
            </a:r>
            <a:endParaRPr/>
          </a:p>
          <a:p>
            <a:pPr indent="0" lvl="0" marL="0" rtl="0" algn="l">
              <a:spcBef>
                <a:spcPts val="0"/>
              </a:spcBef>
              <a:spcAft>
                <a:spcPts val="0"/>
              </a:spcAft>
              <a:buNone/>
            </a:pPr>
            <a:r>
              <a:rPr lang="en-US"/>
              <a:t>The final fourth phase is the social scale-up whereby a public actor steps in and starts to regulate the market and also supplements the market. This helps settlements that are not as economically viable to nonetheless be connected. This is frequently referred to as electrifying the last mile.</a:t>
            </a:r>
            <a:endParaRPr/>
          </a:p>
        </p:txBody>
      </p:sp>
      <p:sp>
        <p:nvSpPr>
          <p:cNvPr id="379" name="Google Shape;379;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7" name="Shape 387"/>
        <p:cNvGrpSpPr/>
        <p:nvPr/>
      </p:nvGrpSpPr>
      <p:grpSpPr>
        <a:xfrm>
          <a:off x="0" y="0"/>
          <a:ext cx="0" cy="0"/>
          <a:chOff x="0" y="0"/>
          <a:chExt cx="0" cy="0"/>
        </a:xfrm>
      </p:grpSpPr>
      <p:sp>
        <p:nvSpPr>
          <p:cNvPr id="388" name="Google Shape;388;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9" name="Google Shape;389;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The last phase (social scale-up) occurs when both central grid and/or decentralized technologies are deployed, usually following a state electrification plan, and the population in the “last mile” receives energy access. Here we see common challenges which is related to Sustainable Development Goal 7. How to achieve universal electricity access – especially in regards to unserved remote, rural communities – and at what cost? In addition there are questions regarding how to ensure reliable and environmentally secure supply? </a:t>
            </a:r>
            <a:endParaRPr b="0" i="0" sz="1200" u="none" cap="none" strike="noStrike">
              <a:solidFill>
                <a:srgbClr val="000000"/>
              </a:solidFill>
              <a:latin typeface="Arial"/>
              <a:ea typeface="Arial"/>
              <a:cs typeface="Arial"/>
              <a:sym typeface="Arial"/>
            </a:endParaRPr>
          </a:p>
          <a:p>
            <a:pPr indent="0" lvl="0" marL="0" rtl="0" algn="l">
              <a:spcBef>
                <a:spcPts val="0"/>
              </a:spcBef>
              <a:spcAft>
                <a:spcPts val="0"/>
              </a:spcAft>
              <a:buNone/>
            </a:pPr>
            <a:r>
              <a:rPr lang="en-US"/>
              <a:t>Historically these four phases generally occurred in sequence as seen in the picture, with bigger systems overtaking smaller ones as electrification progressed. This would eventually lead to the development of today's modern – and predominantly centralized – electricity networks in many countries. This is not the process today as centralized grid networks are available – at various levels of capacity and reliability – in most countries today. This means that today, un-electrified populations can bypass the need for small, pilot off-grid systems, and get directly connected to the central grid. </a:t>
            </a:r>
            <a:endParaRPr b="0" i="0" sz="1200" u="none" cap="none" strike="noStrike">
              <a:solidFill>
                <a:srgbClr val="000000"/>
              </a:solidFill>
              <a:latin typeface="Arial"/>
              <a:ea typeface="Arial"/>
              <a:cs typeface="Arial"/>
              <a:sym typeface="Arial"/>
            </a:endParaRPr>
          </a:p>
        </p:txBody>
      </p:sp>
      <p:sp>
        <p:nvSpPr>
          <p:cNvPr id="390" name="Google Shape;390;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0" name="Shape 400"/>
        <p:cNvGrpSpPr/>
        <p:nvPr/>
      </p:nvGrpSpPr>
      <p:grpSpPr>
        <a:xfrm>
          <a:off x="0" y="0"/>
          <a:ext cx="0" cy="0"/>
          <a:chOff x="0" y="0"/>
          <a:chExt cx="0" cy="0"/>
        </a:xfrm>
      </p:grpSpPr>
      <p:sp>
        <p:nvSpPr>
          <p:cNvPr id="401" name="Google Shape;401;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2" name="Google Shape;402;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On the other hand, as history indicates, this leapfrog of connecting directly to the central grid is not an easy one, especially when it comes to more remote, poorer populations called the “last mile”. It highly depends on strong political determination backed with governmental funding. It is also time consuming in terms of planning and implementation. There are cases in which the cost of grid extension is so high that it is simply not a viable electrification option, even in countries that do have the financial, technological, and political resources to make this jump happen. Economically the cost was lower for distribution lines, and there was also a lower dependency on imported grid electricity. There was also a sense of ownership within the beneficiary community.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rPr lang="en-US"/>
              <a:t>Today, both grid and off-grid technologies have matured from phase one to three and become both technically and financially more viable, which we will cover in later parts of the course. The possibility to connect multiple power plant technologies, have regional interconnections, and long distance transmission lines makes grid electricity flexible, reliable, and considerably cheap. On the other hand, mini-grids are available under various system configurations (AC or DC) and can be supplied by a variety of primary energy sources like oil, biomass, hydro, wind, solar, hydrogen, or hybrids. Also, Solar home systems and other mini, micro, or pico-generators can provide day-to-day electricity to households on demand. However, this range of technological options also increases the complexity in the electrification planning process. Questions like: Where, when, and at what costs might these technologies be deployed to address electricity access? Also who is going to pay and under what standards and/or conditions? How are these payments going to be made? These are questions commonly encountered by electrification planners today. With all this in mind, history can give us a few key lessons that might be useful for electrification policy today. </a:t>
            </a:r>
            <a:endParaRPr/>
          </a:p>
        </p:txBody>
      </p:sp>
      <p:sp>
        <p:nvSpPr>
          <p:cNvPr id="403" name="Google Shape;403;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3" name="Shape 413"/>
        <p:cNvGrpSpPr/>
        <p:nvPr/>
      </p:nvGrpSpPr>
      <p:grpSpPr>
        <a:xfrm>
          <a:off x="0" y="0"/>
          <a:ext cx="0" cy="0"/>
          <a:chOff x="0" y="0"/>
          <a:chExt cx="0" cy="0"/>
        </a:xfrm>
      </p:grpSpPr>
      <p:sp>
        <p:nvSpPr>
          <p:cNvPr id="414" name="Google Shape;414;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5" name="Google Shape;415;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What lessons can we learn from history? First, early power systems were designed and built based on the local context including natural resources, available technologies, supply chains, and demand. That is, electrification technologies today should be designed around technologies that best tap into available local natural resources to ensure sustainable supply chains.</a:t>
            </a:r>
            <a:endParaRPr/>
          </a:p>
          <a:p>
            <a:pPr indent="0" lvl="0" marL="0" rtl="0" algn="l">
              <a:spcBef>
                <a:spcPts val="0"/>
              </a:spcBef>
              <a:spcAft>
                <a:spcPts val="0"/>
              </a:spcAft>
              <a:buNone/>
            </a:pPr>
            <a:r>
              <a:rPr lang="en-US"/>
              <a:t>Second, the development of power systems was linked with profitability since the beginning. Whether publicly or privately owned, systems that were not economically sustainable eventually went out of operation. The initially small isolated systems were located in places with an evident and highly credible demand, for example industry, mines, or commercial stores. These could afford electricity services at a high price. Therefore, strong linkages between the provision of electricity and productivity are central in the development of sustainable electrification solutions. </a:t>
            </a:r>
            <a:endParaRPr/>
          </a:p>
          <a:p>
            <a:pPr indent="0" lvl="0" marL="0" rtl="0" algn="l">
              <a:spcBef>
                <a:spcPts val="0"/>
              </a:spcBef>
              <a:spcAft>
                <a:spcPts val="0"/>
              </a:spcAft>
              <a:buNone/>
            </a:pPr>
            <a:r>
              <a:rPr lang="en-US"/>
              <a:t>Third, community involvement and creating a sense of ownership can improve power systems’ functionality in the long run; especially in rural settings. This is especially true for off-grid configurations which can require inclusive governance practices and/or an open dialogue regarding the design and operating parameters, such as construction, maintenance, expansion, and tariffs.</a:t>
            </a:r>
            <a:endParaRPr/>
          </a:p>
          <a:p>
            <a:pPr indent="0" lvl="0" marL="0" rtl="0" algn="l">
              <a:spcBef>
                <a:spcPts val="0"/>
              </a:spcBef>
              <a:spcAft>
                <a:spcPts val="0"/>
              </a:spcAft>
              <a:buNone/>
            </a:pPr>
            <a:r>
              <a:rPr lang="en-US"/>
              <a:t>Finally, it is clear that, whatever the electrification approach is, the electricity access efforts seem to benefit when a strong, clear policy framework is set in place. This framework should be setting clear goals for electrification progress by creating a robust roadmap of electrification planning activities in the country/region. Roles in the electrification process should be clearly defined for the various stakeholders, such as planners, government, policy regulators, developers, investors, third party actors, e.g., NGOs, and the community.</a:t>
            </a:r>
            <a:endParaRPr/>
          </a:p>
        </p:txBody>
      </p:sp>
      <p:sp>
        <p:nvSpPr>
          <p:cNvPr id="416" name="Google Shape;416;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1" name="Google Shape;181;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This lecture has four Intended Learning Outcomes. After this lecture you will be able to:</a:t>
            </a:r>
            <a:endParaRPr/>
          </a:p>
          <a:p>
            <a:pPr indent="0" lvl="0" marL="0" rtl="0" algn="l">
              <a:spcBef>
                <a:spcPts val="0"/>
              </a:spcBef>
              <a:spcAft>
                <a:spcPts val="0"/>
              </a:spcAft>
              <a:buClr>
                <a:schemeClr val="dk1"/>
              </a:buClr>
              <a:buSzPts val="1200"/>
              <a:buFont typeface="Calibri"/>
              <a:buNone/>
            </a:pPr>
            <a:r>
              <a:rPr lang="en-US"/>
              <a:t>Describe the status of energy access in the world.</a:t>
            </a:r>
            <a:endParaRPr/>
          </a:p>
          <a:p>
            <a:pPr indent="0" lvl="0" marL="0" rtl="0" algn="l">
              <a:lnSpc>
                <a:spcPct val="90000"/>
              </a:lnSpc>
              <a:spcBef>
                <a:spcPts val="1000"/>
              </a:spcBef>
              <a:spcAft>
                <a:spcPts val="0"/>
              </a:spcAft>
              <a:buNone/>
            </a:pPr>
            <a:r>
              <a:rPr lang="en-US"/>
              <a:t>List technology options for electrification.</a:t>
            </a:r>
            <a:endParaRPr/>
          </a:p>
          <a:p>
            <a:pPr indent="0" lvl="0" marL="0" rtl="0" algn="l">
              <a:lnSpc>
                <a:spcPct val="90000"/>
              </a:lnSpc>
              <a:spcBef>
                <a:spcPts val="1000"/>
              </a:spcBef>
              <a:spcAft>
                <a:spcPts val="0"/>
              </a:spcAft>
              <a:buNone/>
            </a:pPr>
            <a:r>
              <a:rPr lang="en-US"/>
              <a:t>Describe the historical context of mini-grids.</a:t>
            </a:r>
            <a:endParaRPr/>
          </a:p>
          <a:p>
            <a:pPr indent="0" lvl="0" marL="0" rtl="0" algn="l">
              <a:lnSpc>
                <a:spcPct val="90000"/>
              </a:lnSpc>
              <a:spcBef>
                <a:spcPts val="1000"/>
              </a:spcBef>
              <a:spcAft>
                <a:spcPts val="0"/>
              </a:spcAft>
              <a:buNone/>
            </a:pPr>
            <a:r>
              <a:rPr lang="en-US"/>
              <a:t>Extract results from the Global Electrification Platform</a:t>
            </a:r>
            <a:endParaRPr/>
          </a:p>
          <a:p>
            <a:pPr indent="0" lvl="0" marL="0" rtl="0" algn="l">
              <a:spcBef>
                <a:spcPts val="0"/>
              </a:spcBef>
              <a:spcAft>
                <a:spcPts val="0"/>
              </a:spcAft>
              <a:buClr>
                <a:schemeClr val="dk1"/>
              </a:buClr>
              <a:buSzPts val="1200"/>
              <a:buFont typeface="Calibri"/>
              <a:buNone/>
            </a:pPr>
            <a:r>
              <a:t/>
            </a:r>
            <a:endParaRPr/>
          </a:p>
          <a:p>
            <a:pPr indent="0" lvl="0" marL="0" rtl="0" algn="l">
              <a:spcBef>
                <a:spcPts val="0"/>
              </a:spcBef>
              <a:spcAft>
                <a:spcPts val="0"/>
              </a:spcAft>
              <a:buClr>
                <a:schemeClr val="dk1"/>
              </a:buClr>
              <a:buSzPts val="1200"/>
              <a:buFont typeface="Calibri"/>
              <a:buNone/>
            </a:pPr>
            <a:r>
              <a:rPr lang="en-US"/>
              <a:t>These learning outcomes will be important for the basic understanding of geospatial modelling.</a:t>
            </a:r>
            <a:endParaRPr/>
          </a:p>
        </p:txBody>
      </p:sp>
      <p:sp>
        <p:nvSpPr>
          <p:cNvPr id="182" name="Google Shape;182;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4" name="Shape 424"/>
        <p:cNvGrpSpPr/>
        <p:nvPr/>
      </p:nvGrpSpPr>
      <p:grpSpPr>
        <a:xfrm>
          <a:off x="0" y="0"/>
          <a:ext cx="0" cy="0"/>
          <a:chOff x="0" y="0"/>
          <a:chExt cx="0" cy="0"/>
        </a:xfrm>
      </p:grpSpPr>
      <p:sp>
        <p:nvSpPr>
          <p:cNvPr id="425" name="Google Shape;425;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6" name="Google Shape;426;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2" name="Shape 432"/>
        <p:cNvGrpSpPr/>
        <p:nvPr/>
      </p:nvGrpSpPr>
      <p:grpSpPr>
        <a:xfrm>
          <a:off x="0" y="0"/>
          <a:ext cx="0" cy="0"/>
          <a:chOff x="0" y="0"/>
          <a:chExt cx="0" cy="0"/>
        </a:xfrm>
      </p:grpSpPr>
      <p:sp>
        <p:nvSpPr>
          <p:cNvPr id="433" name="Google Shape;433;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4" name="Google Shape;434;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a:t>In this mini-lecture we are going to look a little bit closer on the Global Electrification Platform (GEP) which was developed by the consortium of following institutions:</a:t>
            </a:r>
            <a:endParaRPr/>
          </a:p>
          <a:p>
            <a:pPr indent="0" lvl="0" marL="0" rtl="0" algn="l">
              <a:spcBef>
                <a:spcPts val="0"/>
              </a:spcBef>
              <a:spcAft>
                <a:spcPts val="0"/>
              </a:spcAft>
              <a:buNone/>
            </a:pPr>
            <a:r>
              <a:rPr lang="en-US"/>
              <a:t>World Bank, ESMAP, KTH, Development Seed, World Resources Institute, ABB, GOOGLE, and the University of Cambridge.</a:t>
            </a:r>
            <a:endParaRPr/>
          </a:p>
        </p:txBody>
      </p:sp>
      <p:sp>
        <p:nvSpPr>
          <p:cNvPr id="435" name="Google Shape;435;p2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2" name="Shape 442"/>
        <p:cNvGrpSpPr/>
        <p:nvPr/>
      </p:nvGrpSpPr>
      <p:grpSpPr>
        <a:xfrm>
          <a:off x="0" y="0"/>
          <a:ext cx="0" cy="0"/>
          <a:chOff x="0" y="0"/>
          <a:chExt cx="0" cy="0"/>
        </a:xfrm>
      </p:grpSpPr>
      <p:sp>
        <p:nvSpPr>
          <p:cNvPr id="443" name="Google Shape;443;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4" name="Google Shape;444;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The GEP platform was launched in 2019 and</a:t>
            </a:r>
            <a:r>
              <a:rPr b="0" i="0" lang="en-US" sz="1200">
                <a:solidFill>
                  <a:schemeClr val="dk1"/>
                </a:solidFill>
                <a:latin typeface="Calibri"/>
                <a:ea typeface="Calibri"/>
                <a:cs typeface="Calibri"/>
                <a:sym typeface="Calibri"/>
              </a:rPr>
              <a:t> is an open portal for electrification investment data, analysis</a:t>
            </a:r>
            <a:r>
              <a:rPr lang="en-US"/>
              <a:t>,</a:t>
            </a:r>
            <a:r>
              <a:rPr b="0" i="0" lang="en-US" sz="1200">
                <a:solidFill>
                  <a:schemeClr val="dk1"/>
                </a:solidFill>
                <a:latin typeface="Calibri"/>
                <a:ea typeface="Calibri"/>
                <a:cs typeface="Calibri"/>
                <a:sym typeface="Calibri"/>
              </a:rPr>
              <a:t> and research. It is being designed upon the principles of openness and transparency and aspires to enable reusability, replicability</a:t>
            </a:r>
            <a:r>
              <a:rPr lang="en-US"/>
              <a:t>,</a:t>
            </a:r>
            <a:r>
              <a:rPr b="0" i="0" lang="en-US" sz="1200">
                <a:solidFill>
                  <a:schemeClr val="dk1"/>
                </a:solidFill>
                <a:latin typeface="Calibri"/>
                <a:ea typeface="Calibri"/>
                <a:cs typeface="Calibri"/>
                <a:sym typeface="Calibri"/>
              </a:rPr>
              <a:t> and reproducibility of embedded processes and data. Based on these principles, GEP output is available in three levels:</a:t>
            </a:r>
            <a:endParaRPr/>
          </a:p>
          <a:p>
            <a:pPr indent="0" lvl="0" marL="0" rtl="0" algn="l">
              <a:spcBef>
                <a:spcPts val="0"/>
              </a:spcBef>
              <a:spcAft>
                <a:spcPts val="0"/>
              </a:spcAft>
              <a:buNone/>
            </a:pPr>
            <a:r>
              <a:rPr b="1" i="0" lang="en-US" sz="1200">
                <a:solidFill>
                  <a:schemeClr val="dk1"/>
                </a:solidFill>
                <a:latin typeface="Calibri"/>
                <a:ea typeface="Calibri"/>
                <a:cs typeface="Calibri"/>
                <a:sym typeface="Calibri"/>
              </a:rPr>
              <a:t>Level 1 - GEP Explorer</a:t>
            </a:r>
            <a:r>
              <a:rPr b="0" i="0" lang="en-US" sz="1200">
                <a:solidFill>
                  <a:schemeClr val="dk1"/>
                </a:solidFill>
                <a:latin typeface="Calibri"/>
                <a:ea typeface="Calibri"/>
                <a:cs typeface="Calibri"/>
                <a:sym typeface="Calibri"/>
              </a:rPr>
              <a:t>: Up-to-date and openly accessible electrification investment outlooks </a:t>
            </a:r>
            <a:endParaRPr/>
          </a:p>
          <a:p>
            <a:pPr indent="0" lvl="0" marL="0" rtl="0" algn="l">
              <a:spcBef>
                <a:spcPts val="0"/>
              </a:spcBef>
              <a:spcAft>
                <a:spcPts val="0"/>
              </a:spcAft>
              <a:buNone/>
            </a:pPr>
            <a:r>
              <a:rPr b="1" i="0" lang="en-US" sz="1200">
                <a:solidFill>
                  <a:schemeClr val="dk1"/>
                </a:solidFill>
                <a:latin typeface="Calibri"/>
                <a:ea typeface="Calibri"/>
                <a:cs typeface="Calibri"/>
                <a:sym typeface="Calibri"/>
              </a:rPr>
              <a:t>Level 2 - GEP Generator</a:t>
            </a:r>
            <a:r>
              <a:rPr b="0" i="0" lang="en-US" sz="1200">
                <a:solidFill>
                  <a:schemeClr val="dk1"/>
                </a:solidFill>
                <a:latin typeface="Calibri"/>
                <a:ea typeface="Calibri"/>
                <a:cs typeface="Calibri"/>
                <a:sym typeface="Calibri"/>
              </a:rPr>
              <a:t>: Open source User Interface (UI) for generating electrification outlooks on the fly</a:t>
            </a:r>
            <a:endParaRPr/>
          </a:p>
          <a:p>
            <a:pPr indent="0" lvl="0" marL="0" rtl="0" algn="l">
              <a:spcBef>
                <a:spcPts val="0"/>
              </a:spcBef>
              <a:spcAft>
                <a:spcPts val="0"/>
              </a:spcAft>
              <a:buNone/>
            </a:pPr>
            <a:r>
              <a:rPr b="1" i="0" lang="en-US" sz="1200">
                <a:solidFill>
                  <a:schemeClr val="dk1"/>
                </a:solidFill>
                <a:latin typeface="Calibri"/>
                <a:ea typeface="Calibri"/>
                <a:cs typeface="Calibri"/>
                <a:sym typeface="Calibri"/>
              </a:rPr>
              <a:t>Level 3 - GEP Toolbox</a:t>
            </a:r>
            <a:r>
              <a:rPr b="0" i="0" lang="en-US" sz="1200">
                <a:solidFill>
                  <a:schemeClr val="dk1"/>
                </a:solidFill>
                <a:latin typeface="Calibri"/>
                <a:ea typeface="Calibri"/>
                <a:cs typeface="Calibri"/>
                <a:sym typeface="Calibri"/>
              </a:rPr>
              <a:t>: Open access documentation and training material</a:t>
            </a:r>
            <a:endParaRPr/>
          </a:p>
          <a:p>
            <a:pPr indent="0" lvl="0" marL="0" rtl="0" algn="l">
              <a:spcBef>
                <a:spcPts val="0"/>
              </a:spcBef>
              <a:spcAft>
                <a:spcPts val="0"/>
              </a:spcAft>
              <a:buNone/>
            </a:pPr>
            <a:r>
              <a:t/>
            </a:r>
            <a:endParaRPr b="0" i="0" sz="1200">
              <a:solidFill>
                <a:schemeClr val="dk1"/>
              </a:solidFill>
              <a:latin typeface="Calibri"/>
              <a:ea typeface="Calibri"/>
              <a:cs typeface="Calibri"/>
              <a:sym typeface="Calibri"/>
            </a:endParaRPr>
          </a:p>
          <a:p>
            <a:pPr indent="0" lvl="0" marL="0" rtl="0" algn="l">
              <a:spcBef>
                <a:spcPts val="0"/>
              </a:spcBef>
              <a:spcAft>
                <a:spcPts val="0"/>
              </a:spcAft>
              <a:buNone/>
            </a:pPr>
            <a:r>
              <a:rPr b="0" i="0" lang="en-US" sz="1200">
                <a:solidFill>
                  <a:schemeClr val="dk1"/>
                </a:solidFill>
                <a:latin typeface="Calibri"/>
                <a:ea typeface="Calibri"/>
                <a:cs typeface="Calibri"/>
                <a:sym typeface="Calibri"/>
              </a:rPr>
              <a:t>There are four main target </a:t>
            </a:r>
            <a:r>
              <a:rPr lang="en-US"/>
              <a:t>audiences</a:t>
            </a:r>
            <a:r>
              <a:rPr b="0" i="0" lang="en-US" sz="1200">
                <a:solidFill>
                  <a:schemeClr val="dk1"/>
                </a:solidFill>
                <a:latin typeface="Calibri"/>
                <a:ea typeface="Calibri"/>
                <a:cs typeface="Calibri"/>
                <a:sym typeface="Calibri"/>
              </a:rPr>
              <a:t> for the GEP:</a:t>
            </a:r>
            <a:endParaRPr b="0" i="0" sz="1200">
              <a:solidFill>
                <a:schemeClr val="dk1"/>
              </a:solidFill>
              <a:latin typeface="Calibri"/>
              <a:ea typeface="Calibri"/>
              <a:cs typeface="Calibri"/>
              <a:sym typeface="Calibri"/>
            </a:endParaRPr>
          </a:p>
          <a:p>
            <a:pPr indent="0" lvl="0" marL="0" rtl="0" algn="l">
              <a:spcBef>
                <a:spcPts val="0"/>
              </a:spcBef>
              <a:spcAft>
                <a:spcPts val="0"/>
              </a:spcAft>
              <a:buNone/>
            </a:pPr>
            <a:r>
              <a:t/>
            </a:r>
            <a:endParaRPr b="0" i="0" sz="1200">
              <a:solidFill>
                <a:schemeClr val="dk1"/>
              </a:solidFill>
              <a:latin typeface="Calibri"/>
              <a:ea typeface="Calibri"/>
              <a:cs typeface="Calibri"/>
              <a:sym typeface="Calibri"/>
            </a:endParaRPr>
          </a:p>
          <a:p>
            <a:pPr indent="0" lvl="0" marL="0" rtl="0" algn="l">
              <a:spcBef>
                <a:spcPts val="0"/>
              </a:spcBef>
              <a:spcAft>
                <a:spcPts val="0"/>
              </a:spcAft>
              <a:buNone/>
            </a:pPr>
            <a:r>
              <a:rPr lang="en-US"/>
              <a:t>High-level</a:t>
            </a:r>
            <a:r>
              <a:rPr b="0" lang="en-US"/>
              <a:t> decision makers that will use output from the GEP Explorer that produces geo-infographic investment options for all target countries.</a:t>
            </a:r>
            <a:endParaRPr b="0"/>
          </a:p>
          <a:p>
            <a:pPr indent="0" lvl="0" marL="0" rtl="0" algn="l">
              <a:spcBef>
                <a:spcPts val="0"/>
              </a:spcBef>
              <a:spcAft>
                <a:spcPts val="0"/>
              </a:spcAft>
              <a:buNone/>
            </a:pPr>
            <a:r>
              <a:rPr b="0" lang="en-US"/>
              <a:t>Policy and investment analysts that will use the GEP Scenario Generator to develop tailored scenarios to meet specific policy or investment goals.</a:t>
            </a:r>
            <a:endParaRPr/>
          </a:p>
          <a:p>
            <a:pPr indent="0" lvl="0" marL="0" rtl="0" algn="l">
              <a:spcBef>
                <a:spcPts val="0"/>
              </a:spcBef>
              <a:spcAft>
                <a:spcPts val="0"/>
              </a:spcAft>
              <a:buNone/>
            </a:pPr>
            <a:r>
              <a:rPr b="0" lang="en-US"/>
              <a:t>Data producers and ICT developers</a:t>
            </a:r>
            <a:r>
              <a:rPr lang="en-US"/>
              <a:t> that will</a:t>
            </a:r>
            <a:r>
              <a:rPr b="0" lang="en-US"/>
              <a:t> use the GEP Toolbox and have a target into which additional information and methods can be utilized (with global impact).</a:t>
            </a:r>
            <a:endParaRPr b="0"/>
          </a:p>
          <a:p>
            <a:pPr indent="0" lvl="0" marL="0" rtl="0" algn="l">
              <a:spcBef>
                <a:spcPts val="0"/>
              </a:spcBef>
              <a:spcAft>
                <a:spcPts val="0"/>
              </a:spcAft>
              <a:buNone/>
            </a:pPr>
            <a:r>
              <a:rPr b="0" lang="en-US"/>
              <a:t>Global development organizations</a:t>
            </a:r>
            <a:r>
              <a:rPr lang="en-US"/>
              <a:t> that will </a:t>
            </a:r>
            <a:r>
              <a:rPr b="0" lang="en-US"/>
              <a:t>have </a:t>
            </a:r>
            <a:r>
              <a:rPr lang="en-US"/>
              <a:t>a platform for country outreach. The software provides a springboard for tailored analysis and engagement from academia to project developers. </a:t>
            </a:r>
            <a:endParaRPr/>
          </a:p>
        </p:txBody>
      </p:sp>
      <p:sp>
        <p:nvSpPr>
          <p:cNvPr id="445" name="Google Shape;445;p2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3" name="Shape 453"/>
        <p:cNvGrpSpPr/>
        <p:nvPr/>
      </p:nvGrpSpPr>
      <p:grpSpPr>
        <a:xfrm>
          <a:off x="0" y="0"/>
          <a:ext cx="0" cy="0"/>
          <a:chOff x="0" y="0"/>
          <a:chExt cx="0" cy="0"/>
        </a:xfrm>
      </p:grpSpPr>
      <p:sp>
        <p:nvSpPr>
          <p:cNvPr id="454" name="Google Shape;454;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5" name="Google Shape;455;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The architecture of the GEP is divided into the three levels previously described.</a:t>
            </a:r>
            <a:endParaRPr/>
          </a:p>
          <a:p>
            <a:pPr indent="0" lvl="0" marL="0" rtl="0" algn="l">
              <a:spcBef>
                <a:spcPts val="0"/>
              </a:spcBef>
              <a:spcAft>
                <a:spcPts val="0"/>
              </a:spcAft>
              <a:buNone/>
            </a:pPr>
            <a:r>
              <a:rPr lang="en-US"/>
              <a:t>Level 1: Starts with the input of energy data providers such as World Bank, WRI, or KTH and is then combined into an energy model in OnSSET and run in several hundred scenarios. These are uploaded to a database and website where you can explore different investment scenarios in the GEP Explorer.</a:t>
            </a:r>
            <a:endParaRPr/>
          </a:p>
          <a:p>
            <a:pPr indent="0" lvl="0" marL="0" rtl="0" algn="l">
              <a:spcBef>
                <a:spcPts val="0"/>
              </a:spcBef>
              <a:spcAft>
                <a:spcPts val="0"/>
              </a:spcAft>
              <a:buNone/>
            </a:pPr>
            <a:r>
              <a:rPr lang="en-US"/>
              <a:t>Level 2: is formulated for the analyst that wants to develop their own scenarios. The analyst collects the, approximately, 100 datasets needed to build the model. Then they run the model in the GEP Generator and explores the results on the local computer.</a:t>
            </a:r>
            <a:endParaRPr/>
          </a:p>
          <a:p>
            <a:pPr indent="0" lvl="0" marL="0" rtl="0" algn="l">
              <a:spcBef>
                <a:spcPts val="0"/>
              </a:spcBef>
              <a:spcAft>
                <a:spcPts val="0"/>
              </a:spcAft>
              <a:buNone/>
            </a:pPr>
            <a:r>
              <a:rPr lang="en-US"/>
              <a:t>Level 3: is the GEP Toolbox where all teaching material, documentation, and source data are published.</a:t>
            </a:r>
            <a:endParaRPr/>
          </a:p>
        </p:txBody>
      </p:sp>
      <p:sp>
        <p:nvSpPr>
          <p:cNvPr id="456" name="Google Shape;456;p2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4" name="Shape 464"/>
        <p:cNvGrpSpPr/>
        <p:nvPr/>
      </p:nvGrpSpPr>
      <p:grpSpPr>
        <a:xfrm>
          <a:off x="0" y="0"/>
          <a:ext cx="0" cy="0"/>
          <a:chOff x="0" y="0"/>
          <a:chExt cx="0" cy="0"/>
        </a:xfrm>
      </p:grpSpPr>
      <p:sp>
        <p:nvSpPr>
          <p:cNvPr id="465" name="Google Shape;465;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6" name="Google Shape;466;p2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GEP Explorer is an open access website where you can browse through different electrification scenarios. On the website there are up to 96 scenarios, per country for 58 countries. The results on the platform have been generated using the OnSSET model. These scenarios explore the least-cost electrification options for different demand targets, technology costs, and other important aspects.</a:t>
            </a:r>
            <a:endParaRPr/>
          </a:p>
          <a:p>
            <a:pPr indent="0" lvl="0" marL="0" rtl="0" algn="l">
              <a:spcBef>
                <a:spcPts val="0"/>
              </a:spcBef>
              <a:spcAft>
                <a:spcPts val="0"/>
              </a:spcAft>
              <a:buClr>
                <a:schemeClr val="dk1"/>
              </a:buClr>
              <a:buSzPts val="1200"/>
              <a:buFont typeface="Arial"/>
              <a:buNone/>
            </a:pPr>
            <a:r>
              <a:t/>
            </a:r>
            <a:endParaRPr/>
          </a:p>
          <a:p>
            <a:pPr indent="0" lvl="0" marL="0" rtl="0" algn="l">
              <a:spcBef>
                <a:spcPts val="0"/>
              </a:spcBef>
              <a:spcAft>
                <a:spcPts val="0"/>
              </a:spcAft>
              <a:buNone/>
            </a:pPr>
            <a:r>
              <a:rPr lang="en-US"/>
              <a:t>From GEP you can also download the input data that you have used and you can run your own model on your computer using the OnSSET code, which is available on GitHub.</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For your first hands-on you will use the GEP Explorer to explore the results.</a:t>
            </a:r>
            <a:endParaRPr/>
          </a:p>
        </p:txBody>
      </p:sp>
      <p:sp>
        <p:nvSpPr>
          <p:cNvPr id="467" name="Google Shape;467;p2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6" name="Shape 476"/>
        <p:cNvGrpSpPr/>
        <p:nvPr/>
      </p:nvGrpSpPr>
      <p:grpSpPr>
        <a:xfrm>
          <a:off x="0" y="0"/>
          <a:ext cx="0" cy="0"/>
          <a:chOff x="0" y="0"/>
          <a:chExt cx="0" cy="0"/>
        </a:xfrm>
      </p:grpSpPr>
      <p:sp>
        <p:nvSpPr>
          <p:cNvPr id="477" name="Google Shape;477;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8" name="Google Shape;478;p2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The key messages for the Global Electrification Platform that is an open source tool, with datasets based on the principles of openness and transparency. It aspires to enable reusability, replicability, and reproducibility</a:t>
            </a:r>
            <a:endParaRPr/>
          </a:p>
          <a:p>
            <a:pPr indent="0" lvl="0" marL="0" rtl="0" algn="l">
              <a:spcBef>
                <a:spcPts val="0"/>
              </a:spcBef>
              <a:spcAft>
                <a:spcPts val="0"/>
              </a:spcAft>
              <a:buNone/>
            </a:pPr>
            <a:r>
              <a:rPr lang="en-US"/>
              <a:t>Secondly the platform is divided into three levels: </a:t>
            </a:r>
            <a:r>
              <a:rPr lang="en-US" sz="1600"/>
              <a:t>GEP Explorer, GEP Generator, and GEP Toolbox.</a:t>
            </a:r>
            <a:endParaRPr sz="1600"/>
          </a:p>
          <a:p>
            <a:pPr indent="0" lvl="0" marL="0" rtl="0" algn="l">
              <a:spcBef>
                <a:spcPts val="0"/>
              </a:spcBef>
              <a:spcAft>
                <a:spcPts val="0"/>
              </a:spcAft>
              <a:buNone/>
            </a:pPr>
            <a:r>
              <a:rPr lang="en-US" sz="1600"/>
              <a:t>Finally the </a:t>
            </a:r>
            <a:r>
              <a:rPr lang="en-US"/>
              <a:t>target audience for the GEP is: </a:t>
            </a:r>
            <a:r>
              <a:rPr lang="en-US" sz="1600"/>
              <a:t>High-level decision makers, policy and investment analysts, data producers and ICT developers, and global development organizations.</a:t>
            </a:r>
            <a:endParaRPr sz="1600"/>
          </a:p>
        </p:txBody>
      </p:sp>
      <p:sp>
        <p:nvSpPr>
          <p:cNvPr id="479" name="Google Shape;479;p2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6" name="Shape 486"/>
        <p:cNvGrpSpPr/>
        <p:nvPr/>
      </p:nvGrpSpPr>
      <p:grpSpPr>
        <a:xfrm>
          <a:off x="0" y="0"/>
          <a:ext cx="0" cy="0"/>
          <a:chOff x="0" y="0"/>
          <a:chExt cx="0" cy="0"/>
        </a:xfrm>
      </p:grpSpPr>
      <p:sp>
        <p:nvSpPr>
          <p:cNvPr id="487" name="Google Shape;487;p2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8" name="Google Shape;488;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3" name="Shape 493"/>
        <p:cNvGrpSpPr/>
        <p:nvPr/>
      </p:nvGrpSpPr>
      <p:grpSpPr>
        <a:xfrm>
          <a:off x="0" y="0"/>
          <a:ext cx="0" cy="0"/>
          <a:chOff x="0" y="0"/>
          <a:chExt cx="0" cy="0"/>
        </a:xfrm>
      </p:grpSpPr>
      <p:sp>
        <p:nvSpPr>
          <p:cNvPr id="494" name="Google Shape;494;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5" name="Google Shape;495;p2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496" name="Google Shape;496;p2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2" name="Shape 502"/>
        <p:cNvGrpSpPr/>
        <p:nvPr/>
      </p:nvGrpSpPr>
      <p:grpSpPr>
        <a:xfrm>
          <a:off x="0" y="0"/>
          <a:ext cx="0" cy="0"/>
          <a:chOff x="0" y="0"/>
          <a:chExt cx="0" cy="0"/>
        </a:xfrm>
      </p:grpSpPr>
      <p:sp>
        <p:nvSpPr>
          <p:cNvPr id="503" name="Google Shape;503;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4" name="Google Shape;504;p2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5" name="Google Shape;505;p2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4" name="Shape 514"/>
        <p:cNvGrpSpPr/>
        <p:nvPr/>
      </p:nvGrpSpPr>
      <p:grpSpPr>
        <a:xfrm>
          <a:off x="0" y="0"/>
          <a:ext cx="0" cy="0"/>
          <a:chOff x="0" y="0"/>
          <a:chExt cx="0" cy="0"/>
        </a:xfrm>
      </p:grpSpPr>
      <p:sp>
        <p:nvSpPr>
          <p:cNvPr id="515" name="Google Shape;515;p2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6" name="Google Shape;516;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3" name="Google Shape;193;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In 2015, the United Nations General Assembly launched the Agenda 2030 for Sustainable Development that includes 17 Sustainable Development Goals for people, planet, and prosperity.  Throughout this course, we will be focusing on SDG7: ‘Ensure access to affordable, reliable, sustainable and modern energy for all by 2030’.</a:t>
            </a:r>
            <a:endParaRPr/>
          </a:p>
          <a:p>
            <a:pPr indent="0" lvl="0" marL="0" rtl="0" algn="l">
              <a:spcBef>
                <a:spcPts val="0"/>
              </a:spcBef>
              <a:spcAft>
                <a:spcPts val="0"/>
              </a:spcAft>
              <a:buClr>
                <a:schemeClr val="dk1"/>
              </a:buClr>
              <a:buSzPts val="1200"/>
              <a:buFont typeface="Calibri"/>
              <a:buNone/>
            </a:pPr>
            <a:r>
              <a:t/>
            </a:r>
            <a:endParaRPr/>
          </a:p>
          <a:p>
            <a:pPr indent="0" lvl="0" marL="0" rtl="0" algn="l">
              <a:spcBef>
                <a:spcPts val="0"/>
              </a:spcBef>
              <a:spcAft>
                <a:spcPts val="0"/>
              </a:spcAft>
              <a:buNone/>
            </a:pPr>
            <a:r>
              <a:rPr lang="en-US"/>
              <a:t>We will be using the Open Source Spatial Electrification Tool (OnSSET), which focuses specifically on access to electricity. As we previously have and will discuss continuously in this course, SDG7 and electricity are important both in themselves and as enablers for other goals and developments, for </a:t>
            </a:r>
            <a:r>
              <a:rPr b="0" lang="en-US"/>
              <a:t>example </a:t>
            </a:r>
            <a:r>
              <a:rPr lang="en-US">
                <a:solidFill>
                  <a:srgbClr val="000000"/>
                </a:solidFill>
              </a:rPr>
              <a:t>improved</a:t>
            </a:r>
            <a:r>
              <a:rPr lang="en-US"/>
              <a:t> </a:t>
            </a:r>
            <a:r>
              <a:rPr b="0" lang="en-US"/>
              <a:t>health facilities, improved education, </a:t>
            </a:r>
            <a:r>
              <a:rPr lang="en-US"/>
              <a:t>and economic</a:t>
            </a:r>
            <a:r>
              <a:rPr b="0" lang="en-US"/>
              <a:t> development</a:t>
            </a:r>
            <a:r>
              <a:rPr lang="en-US"/>
              <a:t>.</a:t>
            </a:r>
            <a:r>
              <a:rPr lang="en-US">
                <a:solidFill>
                  <a:schemeClr val="lt2"/>
                </a:solidFill>
              </a:rPr>
              <a:t>.</a:t>
            </a:r>
            <a:endParaRPr b="0"/>
          </a:p>
        </p:txBody>
      </p:sp>
      <p:sp>
        <p:nvSpPr>
          <p:cNvPr id="194" name="Google Shape;194;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6" name="Google Shape;206;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But why is SDG7 so important? As we already covered in Lecture 1, SDG7 is important for several of the SDGs. </a:t>
            </a:r>
            <a:endParaRPr/>
          </a:p>
          <a:p>
            <a:pPr indent="0" lvl="0" marL="0" rtl="0" algn="l">
              <a:spcBef>
                <a:spcPts val="0"/>
              </a:spcBef>
              <a:spcAft>
                <a:spcPts val="0"/>
              </a:spcAft>
              <a:buNone/>
            </a:pPr>
            <a:r>
              <a:rPr lang="en-US"/>
              <a:t>The energy system supports all sectors, from businesses, medicine, and education to agriculture, infrastructure, communications, and high technology. Access to electricity in poorer countries has begun to increase and energy efficiency continues to improve. At the same time, renewable energy is increasing in its share of produced electricity. For many decades, fossil fuels such as coal, oil, or gas have been major sources of electricity production, but burning carbon fuels produces large amounts of greenhouse gases, which cause climate change and have harmful impacts on people’s well-being and the environment. This affects everyone, not just a few populations. In addition global electricity use is rising rapidly. Without a stable electricity supply, countries will not be able to power their economies. </a:t>
            </a:r>
            <a:endParaRPr/>
          </a:p>
        </p:txBody>
      </p:sp>
      <p:sp>
        <p:nvSpPr>
          <p:cNvPr id="207" name="Google Shape;207;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9" name="Google Shape;219;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rPr lang="en-US"/>
              <a:t>In 2010, around 1.2 billion people in the world did not have access to electricity. In the last decade, there has been a lot of progress, especially in Asia. According to the latest numbers, people without access have decreased to about 789 million people that do not have access to electricity services.</a:t>
            </a:r>
            <a:endParaRPr/>
          </a:p>
          <a:p>
            <a:pPr indent="0" lvl="0" marL="0" rtl="0" algn="l">
              <a:spcBef>
                <a:spcPts val="0"/>
              </a:spcBef>
              <a:spcAft>
                <a:spcPts val="0"/>
              </a:spcAft>
              <a:buClr>
                <a:schemeClr val="dk1"/>
              </a:buClr>
              <a:buSzPts val="1200"/>
              <a:buFont typeface="Calibri"/>
              <a:buNone/>
            </a:pPr>
            <a:r>
              <a:t/>
            </a:r>
            <a:endParaRPr/>
          </a:p>
          <a:p>
            <a:pPr indent="0" lvl="0" marL="0" rtl="0" algn="l">
              <a:spcBef>
                <a:spcPts val="0"/>
              </a:spcBef>
              <a:spcAft>
                <a:spcPts val="0"/>
              </a:spcAft>
              <a:buNone/>
            </a:pPr>
            <a:r>
              <a:rPr lang="en-US"/>
              <a:t>As you can see in the slide, sub-Saharan Africa is now the region where most people lack access to electricity in their homes. The International Energy Agency (I.E.A) projected in the 2019 World Energy Outlook (WEO) that if we follow the current policies and trends 530 million people in sub-Saharan Africa would still be without access to electricity by 2030. This would mean that we would fall short of the SDG7 target. In a more ambitious scenario, the IEA show that off-grid technologies would be the least-cost technology option for two-thirds of all new connections to achieve SDG7 and reach universal access by 2030. The national grid would supply the remaining third of new connections. This split between on- and off-grid technologies is what we will study throughout this course. What is the best option varies between countries depending on the demand targets and technology costs, to mention some parameters. </a:t>
            </a:r>
            <a:endParaRPr/>
          </a:p>
        </p:txBody>
      </p:sp>
      <p:sp>
        <p:nvSpPr>
          <p:cNvPr id="220" name="Google Shape;220;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4" name="Google Shape;234;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b="0" i="0" lang="en-US" sz="1200" u="none" cap="none" strike="noStrike">
                <a:solidFill>
                  <a:srgbClr val="000000"/>
                </a:solidFill>
                <a:latin typeface="Arial"/>
                <a:ea typeface="Arial"/>
                <a:cs typeface="Arial"/>
                <a:sym typeface="Arial"/>
              </a:rPr>
              <a:t>Achieving </a:t>
            </a:r>
            <a:r>
              <a:rPr lang="en-US">
                <a:solidFill>
                  <a:srgbClr val="000000"/>
                </a:solidFill>
                <a:latin typeface="Arial"/>
                <a:ea typeface="Arial"/>
                <a:cs typeface="Arial"/>
                <a:sym typeface="Arial"/>
              </a:rPr>
              <a:t>SDG7</a:t>
            </a:r>
            <a:r>
              <a:rPr b="0" i="0" lang="en-US" sz="1200" u="none" cap="none" strike="noStrike">
                <a:solidFill>
                  <a:srgbClr val="000000"/>
                </a:solidFill>
                <a:latin typeface="Arial"/>
                <a:ea typeface="Arial"/>
                <a:cs typeface="Arial"/>
                <a:sym typeface="Arial"/>
              </a:rPr>
              <a:t> by 2030 requires a fundamental transformation of the power sector in currently unserved areas. Modern electrification planning should consider a range of different factors in order to be successful.</a:t>
            </a:r>
            <a:endParaRPr/>
          </a:p>
          <a:p>
            <a:pPr indent="0" lvl="0" marL="0" marR="0" rtl="0" algn="l">
              <a:lnSpc>
                <a:spcPct val="100000"/>
              </a:lnSpc>
              <a:spcBef>
                <a:spcPts val="0"/>
              </a:spcBef>
              <a:spcAft>
                <a:spcPts val="0"/>
              </a:spcAft>
              <a:buClr>
                <a:schemeClr val="dk1"/>
              </a:buClr>
              <a:buSzPts val="1100"/>
              <a:buFont typeface="Arial"/>
              <a:buNone/>
            </a:pPr>
            <a:r>
              <a:rPr b="0" i="0" lang="en-US" sz="1200" u="none" cap="none" strike="noStrike">
                <a:solidFill>
                  <a:srgbClr val="000000"/>
                </a:solidFill>
                <a:latin typeface="Arial"/>
                <a:ea typeface="Arial"/>
                <a:cs typeface="Arial"/>
                <a:sym typeface="Arial"/>
              </a:rPr>
              <a:t>First of all, the cost of the system needs to be considered</a:t>
            </a:r>
            <a:r>
              <a:rPr lang="en-US">
                <a:solidFill>
                  <a:srgbClr val="000000"/>
                </a:solidFill>
                <a:latin typeface="Arial"/>
                <a:ea typeface="Arial"/>
                <a:cs typeface="Arial"/>
                <a:sym typeface="Arial"/>
              </a:rPr>
              <a:t>,</a:t>
            </a:r>
            <a:r>
              <a:rPr b="0" i="0" lang="en-US" sz="1200" u="none" cap="none" strike="noStrike">
                <a:solidFill>
                  <a:srgbClr val="000000"/>
                </a:solidFill>
                <a:latin typeface="Arial"/>
                <a:ea typeface="Arial"/>
                <a:cs typeface="Arial"/>
                <a:sym typeface="Arial"/>
              </a:rPr>
              <a:t> and it should be minimized to ensure that the funds that are needed can be raised by the governments, international organizations</a:t>
            </a:r>
            <a:r>
              <a:rPr lang="en-US">
                <a:solidFill>
                  <a:srgbClr val="000000"/>
                </a:solidFill>
                <a:latin typeface="Arial"/>
                <a:ea typeface="Arial"/>
                <a:cs typeface="Arial"/>
                <a:sym typeface="Arial"/>
              </a:rPr>
              <a:t>,</a:t>
            </a:r>
            <a:r>
              <a:rPr b="0" i="0" lang="en-US" sz="1200" u="none" cap="none" strike="noStrike">
                <a:solidFill>
                  <a:srgbClr val="000000"/>
                </a:solidFill>
                <a:latin typeface="Arial"/>
                <a:ea typeface="Arial"/>
                <a:cs typeface="Arial"/>
                <a:sym typeface="Arial"/>
              </a:rPr>
              <a:t> and companies and also by the potential consumers.</a:t>
            </a:r>
            <a:endParaRPr b="0" i="0" sz="1200" u="none" cap="none" strike="noStrike">
              <a:solidFill>
                <a:srgbClr val="000000"/>
              </a:solidFill>
              <a:latin typeface="Arial"/>
              <a:ea typeface="Arial"/>
              <a:cs typeface="Arial"/>
              <a:sym typeface="Arial"/>
            </a:endParaRPr>
          </a:p>
          <a:p>
            <a:pPr indent="0" lvl="0" marL="0" rtl="0" algn="l">
              <a:spcBef>
                <a:spcPts val="0"/>
              </a:spcBef>
              <a:spcAft>
                <a:spcPts val="0"/>
              </a:spcAft>
              <a:buNone/>
            </a:pPr>
            <a:r>
              <a:rPr b="0" i="0" lang="en-US" sz="1200" u="none" cap="none" strike="noStrike">
                <a:solidFill>
                  <a:srgbClr val="000000"/>
                </a:solidFill>
                <a:latin typeface="Arial"/>
                <a:ea typeface="Arial"/>
                <a:cs typeface="Arial"/>
                <a:sym typeface="Arial"/>
              </a:rPr>
              <a:t>A second factor to consider is that the planning process and models need to take into account technological innovation. The power system in countries where electricity access is low today does not necessarily need to </a:t>
            </a:r>
            <a:r>
              <a:rPr lang="en-US">
                <a:solidFill>
                  <a:srgbClr val="000000"/>
                </a:solidFill>
                <a:latin typeface="Arial"/>
                <a:ea typeface="Arial"/>
                <a:cs typeface="Arial"/>
                <a:sym typeface="Arial"/>
              </a:rPr>
              <a:t>copy </a:t>
            </a:r>
            <a:r>
              <a:rPr b="0" i="0" lang="en-US" sz="1200" u="none" cap="none" strike="noStrike">
                <a:solidFill>
                  <a:srgbClr val="000000"/>
                </a:solidFill>
                <a:latin typeface="Arial"/>
                <a:ea typeface="Arial"/>
                <a:cs typeface="Arial"/>
                <a:sym typeface="Arial"/>
              </a:rPr>
              <a:t>the systems in countries which do have universal access to electricity. For example, as </a:t>
            </a:r>
            <a:r>
              <a:rPr lang="en-US">
                <a:solidFill>
                  <a:srgbClr val="000000"/>
                </a:solidFill>
                <a:latin typeface="Arial"/>
                <a:ea typeface="Arial"/>
                <a:cs typeface="Arial"/>
                <a:sym typeface="Arial"/>
              </a:rPr>
              <a:t>solar photovoltaic (PV)</a:t>
            </a:r>
            <a:r>
              <a:rPr b="0" i="0" lang="en-US" sz="1200" u="none" cap="none" strike="noStrike">
                <a:solidFill>
                  <a:srgbClr val="000000"/>
                </a:solidFill>
                <a:latin typeface="Arial"/>
                <a:ea typeface="Arial"/>
                <a:cs typeface="Arial"/>
                <a:sym typeface="Arial"/>
              </a:rPr>
              <a:t> costs </a:t>
            </a:r>
            <a:r>
              <a:rPr lang="en-US">
                <a:solidFill>
                  <a:srgbClr val="000000"/>
                </a:solidFill>
                <a:latin typeface="Arial"/>
                <a:ea typeface="Arial"/>
                <a:cs typeface="Arial"/>
                <a:sym typeface="Arial"/>
              </a:rPr>
              <a:t>have</a:t>
            </a:r>
            <a:r>
              <a:rPr b="0" i="0" lang="en-US" sz="1200" u="none" cap="none" strike="noStrike">
                <a:solidFill>
                  <a:srgbClr val="000000"/>
                </a:solidFill>
                <a:latin typeface="Arial"/>
                <a:ea typeface="Arial"/>
                <a:cs typeface="Arial"/>
                <a:sym typeface="Arial"/>
              </a:rPr>
              <a:t> decreased and solar home systems have become available, such solutions could be used to provide electricity access. Either, instead of or before the grid can be extended to that location. Therefore, the energy models for electricity access </a:t>
            </a:r>
            <a:r>
              <a:rPr lang="en-US">
                <a:solidFill>
                  <a:srgbClr val="000000"/>
                </a:solidFill>
                <a:latin typeface="Arial"/>
                <a:ea typeface="Arial"/>
                <a:cs typeface="Arial"/>
                <a:sym typeface="Arial"/>
              </a:rPr>
              <a:t>need</a:t>
            </a:r>
            <a:r>
              <a:rPr b="0" i="0" lang="en-US" sz="1200" u="none" cap="none" strike="noStrike">
                <a:solidFill>
                  <a:srgbClr val="000000"/>
                </a:solidFill>
                <a:latin typeface="Arial"/>
                <a:ea typeface="Arial"/>
                <a:cs typeface="Arial"/>
                <a:sym typeface="Arial"/>
              </a:rPr>
              <a:t> to be able to include such systems in a good way.</a:t>
            </a:r>
            <a:r>
              <a:rPr lang="en-US">
                <a:solidFill>
                  <a:srgbClr val="000000"/>
                </a:solidFill>
                <a:latin typeface="Arial"/>
                <a:ea typeface="Arial"/>
                <a:cs typeface="Arial"/>
                <a:sym typeface="Arial"/>
              </a:rPr>
              <a:t> </a:t>
            </a:r>
            <a:endParaRPr b="0" i="0" sz="1200" u="none" cap="none" strike="noStrike">
              <a:solidFill>
                <a:srgbClr val="000000"/>
              </a:solidFill>
              <a:latin typeface="Arial"/>
              <a:ea typeface="Arial"/>
              <a:cs typeface="Arial"/>
              <a:sym typeface="Arial"/>
            </a:endParaRPr>
          </a:p>
          <a:p>
            <a:pPr indent="0" lvl="0" marL="0" rtl="0" algn="l">
              <a:spcBef>
                <a:spcPts val="0"/>
              </a:spcBef>
              <a:spcAft>
                <a:spcPts val="0"/>
              </a:spcAft>
              <a:buNone/>
            </a:pPr>
            <a:r>
              <a:rPr b="0" i="0" lang="en-US" sz="1200" u="none" cap="none" strike="noStrike">
                <a:solidFill>
                  <a:srgbClr val="000000"/>
                </a:solidFill>
                <a:latin typeface="Arial"/>
                <a:ea typeface="Arial"/>
                <a:cs typeface="Arial"/>
                <a:sym typeface="Arial"/>
              </a:rPr>
              <a:t>A third factor is the environmental considerations, which also should be taken into account. Many times, the people lacking access to electricity are the same people that suffer the largest risks due to climate change. The power source used to generate electricity can affect the cost of electricity as well as its environmental impacts.</a:t>
            </a:r>
            <a:r>
              <a:rPr lang="en-US">
                <a:solidFill>
                  <a:srgbClr val="000000"/>
                </a:solidFill>
                <a:latin typeface="Arial"/>
                <a:ea typeface="Arial"/>
                <a:cs typeface="Arial"/>
                <a:sym typeface="Arial"/>
              </a:rPr>
              <a:t> </a:t>
            </a:r>
            <a:endParaRPr b="0" i="0" sz="1200" u="none" cap="none" strike="noStrike">
              <a:solidFill>
                <a:srgbClr val="000000"/>
              </a:solidFill>
              <a:latin typeface="Arial"/>
              <a:ea typeface="Arial"/>
              <a:cs typeface="Arial"/>
              <a:sym typeface="Arial"/>
            </a:endParaRPr>
          </a:p>
          <a:p>
            <a:pPr indent="0" lvl="0" marL="0" rtl="0" algn="l">
              <a:spcBef>
                <a:spcPts val="0"/>
              </a:spcBef>
              <a:spcAft>
                <a:spcPts val="0"/>
              </a:spcAft>
              <a:buNone/>
            </a:pPr>
            <a:r>
              <a:rPr lang="en-US">
                <a:solidFill>
                  <a:srgbClr val="000000"/>
                </a:solidFill>
                <a:latin typeface="Arial"/>
                <a:ea typeface="Arial"/>
                <a:cs typeface="Arial"/>
                <a:sym typeface="Arial"/>
              </a:rPr>
              <a:t>The fourth </a:t>
            </a:r>
            <a:r>
              <a:rPr b="0" i="0" lang="en-US" sz="1200" u="none" cap="none" strike="noStrike">
                <a:solidFill>
                  <a:srgbClr val="000000"/>
                </a:solidFill>
                <a:latin typeface="Arial"/>
                <a:ea typeface="Arial"/>
                <a:cs typeface="Arial"/>
                <a:sym typeface="Arial"/>
              </a:rPr>
              <a:t>factor is who will pay for the investment? Are private companies allowed to invest in grid connected power generation, transmission</a:t>
            </a:r>
            <a:r>
              <a:rPr lang="en-US">
                <a:solidFill>
                  <a:srgbClr val="000000"/>
                </a:solidFill>
                <a:latin typeface="Arial"/>
                <a:ea typeface="Arial"/>
                <a:cs typeface="Arial"/>
                <a:sym typeface="Arial"/>
              </a:rPr>
              <a:t>,</a:t>
            </a:r>
            <a:r>
              <a:rPr b="0" i="0" lang="en-US" sz="1200" u="none" cap="none" strike="noStrike">
                <a:solidFill>
                  <a:srgbClr val="000000"/>
                </a:solidFill>
                <a:latin typeface="Arial"/>
                <a:ea typeface="Arial"/>
                <a:cs typeface="Arial"/>
                <a:sym typeface="Arial"/>
              </a:rPr>
              <a:t> and distribution or only in the </a:t>
            </a:r>
            <a:r>
              <a:rPr lang="en-US">
                <a:solidFill>
                  <a:srgbClr val="000000"/>
                </a:solidFill>
                <a:latin typeface="Arial"/>
                <a:ea typeface="Arial"/>
                <a:cs typeface="Arial"/>
                <a:sym typeface="Arial"/>
              </a:rPr>
              <a:t>end-use sector</a:t>
            </a:r>
            <a:r>
              <a:rPr b="0" i="0" lang="en-US" sz="1200" u="none" cap="none" strike="noStrike">
                <a:solidFill>
                  <a:srgbClr val="000000"/>
                </a:solidFill>
                <a:latin typeface="Arial"/>
                <a:ea typeface="Arial"/>
                <a:cs typeface="Arial"/>
                <a:sym typeface="Arial"/>
              </a:rPr>
              <a:t>? Similarly, is the government investing only in grid power or are they also operating mini-grids and solar home system schemes?</a:t>
            </a:r>
            <a:r>
              <a:rPr lang="en-US">
                <a:solidFill>
                  <a:srgbClr val="000000"/>
                </a:solidFill>
                <a:latin typeface="Arial"/>
                <a:ea typeface="Arial"/>
                <a:cs typeface="Arial"/>
                <a:sym typeface="Arial"/>
              </a:rPr>
              <a:t> </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b="0" i="0" lang="en-US" sz="1200" u="none" cap="none" strike="noStrike">
                <a:solidFill>
                  <a:srgbClr val="000000"/>
                </a:solidFill>
                <a:latin typeface="Arial"/>
                <a:ea typeface="Arial"/>
                <a:cs typeface="Arial"/>
                <a:sym typeface="Arial"/>
              </a:rPr>
              <a:t>Finally, geopolitical concerns can also be a factor. This means considering if the energy is locally sourced, such as solar or wind, or if it is dependent on other countries which is often the case for fossil fuels if they need to be imported. Similarly, hydropower can also be geopolitical, if it depends on cross border rivers.</a:t>
            </a:r>
            <a:endParaRPr b="0" i="0" sz="1200" u="none" cap="none" strike="noStrike">
              <a:solidFill>
                <a:srgbClr val="000000"/>
              </a:solidFill>
              <a:latin typeface="Arial"/>
              <a:ea typeface="Arial"/>
              <a:cs typeface="Arial"/>
              <a:sym typeface="Arial"/>
            </a:endParaRPr>
          </a:p>
        </p:txBody>
      </p:sp>
      <p:sp>
        <p:nvSpPr>
          <p:cNvPr id="235" name="Google Shape;235;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5" name="Google Shape;245;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The key messages of this mini-lecture are, first, that access to sustainable energy is important not only as its own goal, but also because it can help improve many different areas such as health, education, and economic development. </a:t>
            </a:r>
            <a:endParaRPr/>
          </a:p>
          <a:p>
            <a:pPr indent="0" lvl="0" marL="0" rtl="0" algn="l">
              <a:spcBef>
                <a:spcPts val="0"/>
              </a:spcBef>
              <a:spcAft>
                <a:spcPts val="0"/>
              </a:spcAft>
              <a:buNone/>
            </a:pPr>
            <a:r>
              <a:rPr lang="en-US"/>
              <a:t>Secondly, there are several different issues that should be considered in power system planning to increase access to electricity, from economic aspects to environmental considerations and geopolitical concerns.</a:t>
            </a:r>
            <a:endParaRPr/>
          </a:p>
        </p:txBody>
      </p:sp>
      <p:sp>
        <p:nvSpPr>
          <p:cNvPr id="246" name="Google Shape;246;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6" name="Google Shape;256;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4" name="Google Shape;264;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In this section, we will go through the basic concepts of geospatial electrification modelling and the Open Source Spatial Electrification Tool (OnSSET). Many studies have shown that universal access to electricity can be achieved at the lowest cost through a combination of three categories of technologies. The first is often referred to as national or centralized grid, or simply grid. The second is mini-grid and the third stand-alone technologies. These technologies and categories will be briefly explained in the next section.</a:t>
            </a:r>
            <a:endParaRPr/>
          </a:p>
        </p:txBody>
      </p:sp>
      <p:sp>
        <p:nvSpPr>
          <p:cNvPr id="265" name="Google Shape;265;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6.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5" name="Shape 15"/>
        <p:cNvGrpSpPr/>
        <p:nvPr/>
      </p:nvGrpSpPr>
      <p:grpSpPr>
        <a:xfrm>
          <a:off x="0" y="0"/>
          <a:ext cx="0" cy="0"/>
          <a:chOff x="0" y="0"/>
          <a:chExt cx="0" cy="0"/>
        </a:xfrm>
      </p:grpSpPr>
      <p:sp>
        <p:nvSpPr>
          <p:cNvPr id="16" name="Google Shape;16;p3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 name="Google Shape;17;p3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 name="Google Shape;18;p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6" name="Shape 66"/>
        <p:cNvGrpSpPr/>
        <p:nvPr/>
      </p:nvGrpSpPr>
      <p:grpSpPr>
        <a:xfrm>
          <a:off x="0" y="0"/>
          <a:ext cx="0" cy="0"/>
          <a:chOff x="0" y="0"/>
          <a:chExt cx="0" cy="0"/>
        </a:xfrm>
      </p:grpSpPr>
      <p:sp>
        <p:nvSpPr>
          <p:cNvPr id="67" name="Google Shape;67;p4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8" name="Google Shape;68;p42"/>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9" name="Google Shape;69;p42"/>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0" name="Google Shape;70;p4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4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4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73" name="Shape 73"/>
        <p:cNvGrpSpPr/>
        <p:nvPr/>
      </p:nvGrpSpPr>
      <p:grpSpPr>
        <a:xfrm>
          <a:off x="0" y="0"/>
          <a:ext cx="0" cy="0"/>
          <a:chOff x="0" y="0"/>
          <a:chExt cx="0" cy="0"/>
        </a:xfrm>
      </p:grpSpPr>
      <p:sp>
        <p:nvSpPr>
          <p:cNvPr id="74" name="Google Shape;74;p4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5" name="Google Shape;75;p43"/>
          <p:cNvSpPr/>
          <p:nvPr>
            <p:ph idx="2" type="pic"/>
          </p:nvPr>
        </p:nvSpPr>
        <p:spPr>
          <a:xfrm>
            <a:off x="5183188" y="987425"/>
            <a:ext cx="6172200" cy="4873625"/>
          </a:xfrm>
          <a:prstGeom prst="rect">
            <a:avLst/>
          </a:prstGeom>
          <a:noFill/>
          <a:ln>
            <a:noFill/>
          </a:ln>
        </p:spPr>
      </p:sp>
      <p:sp>
        <p:nvSpPr>
          <p:cNvPr id="76" name="Google Shape;76;p43"/>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7" name="Google Shape;77;p4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4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4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80" name="Shape 80"/>
        <p:cNvGrpSpPr/>
        <p:nvPr/>
      </p:nvGrpSpPr>
      <p:grpSpPr>
        <a:xfrm>
          <a:off x="0" y="0"/>
          <a:ext cx="0" cy="0"/>
          <a:chOff x="0" y="0"/>
          <a:chExt cx="0" cy="0"/>
        </a:xfrm>
      </p:grpSpPr>
      <p:sp>
        <p:nvSpPr>
          <p:cNvPr id="81" name="Google Shape;81;p4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2" name="Google Shape;82;p44"/>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3" name="Google Shape;83;p4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4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5" name="Google Shape;85;p4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86" name="Shape 86"/>
        <p:cNvGrpSpPr/>
        <p:nvPr/>
      </p:nvGrpSpPr>
      <p:grpSpPr>
        <a:xfrm>
          <a:off x="0" y="0"/>
          <a:ext cx="0" cy="0"/>
          <a:chOff x="0" y="0"/>
          <a:chExt cx="0" cy="0"/>
        </a:xfrm>
      </p:grpSpPr>
      <p:sp>
        <p:nvSpPr>
          <p:cNvPr id="87" name="Google Shape;87;p45"/>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8" name="Google Shape;88;p45"/>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9" name="Google Shape;89;p4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0" name="Google Shape;90;p4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1" name="Google Shape;91;p4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98" name="Shape 98"/>
        <p:cNvGrpSpPr/>
        <p:nvPr/>
      </p:nvGrpSpPr>
      <p:grpSpPr>
        <a:xfrm>
          <a:off x="0" y="0"/>
          <a:ext cx="0" cy="0"/>
          <a:chOff x="0" y="0"/>
          <a:chExt cx="0" cy="0"/>
        </a:xfrm>
      </p:grpSpPr>
      <p:sp>
        <p:nvSpPr>
          <p:cNvPr id="99" name="Google Shape;99;p3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0" name="Google Shape;100;p3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1" name="Google Shape;101;p3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2" name="Google Shape;102;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3" name="Google Shape;103;p35"/>
          <p:cNvSpPr txBox="1"/>
          <p:nvPr>
            <p:ph idx="12" type="sldNum"/>
          </p:nvPr>
        </p:nvSpPr>
        <p:spPr>
          <a:xfrm>
            <a:off x="11786286" y="6497852"/>
            <a:ext cx="405714"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04" name="Shape 104"/>
        <p:cNvGrpSpPr/>
        <p:nvPr/>
      </p:nvGrpSpPr>
      <p:grpSpPr>
        <a:xfrm>
          <a:off x="0" y="0"/>
          <a:ext cx="0" cy="0"/>
          <a:chOff x="0" y="0"/>
          <a:chExt cx="0" cy="0"/>
        </a:xfrm>
      </p:grpSpPr>
      <p:sp>
        <p:nvSpPr>
          <p:cNvPr id="105" name="Google Shape;105;p46"/>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6" name="Google Shape;106;p46"/>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07" name="Google Shape;107;p4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8" name="Google Shape;108;p4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9" name="Google Shape;109;p46"/>
          <p:cNvSpPr txBox="1"/>
          <p:nvPr/>
        </p:nvSpPr>
        <p:spPr>
          <a:xfrm>
            <a:off x="11701849" y="6455804"/>
            <a:ext cx="453080"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110" name="Google Shape;110;p46"/>
          <p:cNvSpPr txBox="1"/>
          <p:nvPr/>
        </p:nvSpPr>
        <p:spPr>
          <a:xfrm>
            <a:off x="11798644" y="6492875"/>
            <a:ext cx="393356"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rgbClr val="888888"/>
                </a:solidFill>
                <a:latin typeface="Calibri"/>
                <a:ea typeface="Calibri"/>
                <a:cs typeface="Calibri"/>
                <a:sym typeface="Calibri"/>
              </a:rPr>
              <a:t>‹#›</a:t>
            </a:fld>
            <a:endParaRPr sz="1200">
              <a:solidFill>
                <a:srgbClr val="888888"/>
              </a:solidFill>
              <a:latin typeface="Calibri"/>
              <a:ea typeface="Calibri"/>
              <a:cs typeface="Calibri"/>
              <a:sym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11" name="Shape 111"/>
        <p:cNvGrpSpPr/>
        <p:nvPr/>
      </p:nvGrpSpPr>
      <p:grpSpPr>
        <a:xfrm>
          <a:off x="0" y="0"/>
          <a:ext cx="0" cy="0"/>
          <a:chOff x="0" y="0"/>
          <a:chExt cx="0" cy="0"/>
        </a:xfrm>
      </p:grpSpPr>
      <p:sp>
        <p:nvSpPr>
          <p:cNvPr id="112" name="Google Shape;112;p47"/>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3" name="Google Shape;113;p47"/>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114" name="Google Shape;114;p4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5" name="Google Shape;115;p4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6" name="Google Shape;116;p4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17" name="Shape 117"/>
        <p:cNvGrpSpPr/>
        <p:nvPr/>
      </p:nvGrpSpPr>
      <p:grpSpPr>
        <a:xfrm>
          <a:off x="0" y="0"/>
          <a:ext cx="0" cy="0"/>
          <a:chOff x="0" y="0"/>
          <a:chExt cx="0" cy="0"/>
        </a:xfrm>
      </p:grpSpPr>
      <p:sp>
        <p:nvSpPr>
          <p:cNvPr id="118" name="Google Shape;118;p4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9" name="Google Shape;119;p48"/>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0" name="Google Shape;120;p48"/>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1" name="Google Shape;121;p4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2" name="Google Shape;122;p4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3" name="Google Shape;123;p4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24" name="Shape 124"/>
        <p:cNvGrpSpPr/>
        <p:nvPr/>
      </p:nvGrpSpPr>
      <p:grpSpPr>
        <a:xfrm>
          <a:off x="0" y="0"/>
          <a:ext cx="0" cy="0"/>
          <a:chOff x="0" y="0"/>
          <a:chExt cx="0" cy="0"/>
        </a:xfrm>
      </p:grpSpPr>
      <p:sp>
        <p:nvSpPr>
          <p:cNvPr id="125" name="Google Shape;125;p49"/>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6" name="Google Shape;126;p49"/>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27" name="Google Shape;127;p49"/>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8" name="Google Shape;128;p49"/>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29" name="Google Shape;129;p49"/>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0" name="Google Shape;130;p4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1" name="Google Shape;131;p4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2" name="Google Shape;132;p4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33" name="Shape 133"/>
        <p:cNvGrpSpPr/>
        <p:nvPr/>
      </p:nvGrpSpPr>
      <p:grpSpPr>
        <a:xfrm>
          <a:off x="0" y="0"/>
          <a:ext cx="0" cy="0"/>
          <a:chOff x="0" y="0"/>
          <a:chExt cx="0" cy="0"/>
        </a:xfrm>
      </p:grpSpPr>
      <p:sp>
        <p:nvSpPr>
          <p:cNvPr id="134" name="Google Shape;134;p5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5" name="Google Shape;135;p5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6" name="Google Shape;136;p5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7" name="Google Shape;137;p5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9" name="Shape 19"/>
        <p:cNvGrpSpPr/>
        <p:nvPr/>
      </p:nvGrpSpPr>
      <p:grpSpPr>
        <a:xfrm>
          <a:off x="0" y="0"/>
          <a:ext cx="0" cy="0"/>
          <a:chOff x="0" y="0"/>
          <a:chExt cx="0" cy="0"/>
        </a:xfrm>
      </p:grpSpPr>
      <p:pic>
        <p:nvPicPr>
          <p:cNvPr id="20" name="Google Shape;20;p32"/>
          <p:cNvPicPr preferRelativeResize="0"/>
          <p:nvPr/>
        </p:nvPicPr>
        <p:blipFill rotWithShape="1">
          <a:blip r:embed="rId2">
            <a:alphaModFix/>
          </a:blip>
          <a:srcRect b="0" l="0" r="0" t="0"/>
          <a:stretch/>
        </p:blipFill>
        <p:spPr>
          <a:xfrm>
            <a:off x="0" y="679"/>
            <a:ext cx="12192000" cy="6858000"/>
          </a:xfrm>
          <a:prstGeom prst="rect">
            <a:avLst/>
          </a:prstGeom>
          <a:noFill/>
          <a:ln>
            <a:noFill/>
          </a:ln>
        </p:spPr>
      </p:pic>
      <p:sp>
        <p:nvSpPr>
          <p:cNvPr id="21" name="Google Shape;21;p32"/>
          <p:cNvSpPr txBox="1"/>
          <p:nvPr>
            <p:ph type="title"/>
          </p:nvPr>
        </p:nvSpPr>
        <p:spPr>
          <a:xfrm>
            <a:off x="838200" y="365125"/>
            <a:ext cx="10515600" cy="1325563"/>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4400"/>
              <a:buFont typeface="Open Sans"/>
              <a:buNone/>
              <a:defRPr>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 name="Google Shape;22;p3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3" name="Google Shape;23;p32"/>
          <p:cNvSpPr txBox="1"/>
          <p:nvPr/>
        </p:nvSpPr>
        <p:spPr>
          <a:xfrm>
            <a:off x="11701849" y="6455804"/>
            <a:ext cx="453080"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38" name="Shape 138"/>
        <p:cNvGrpSpPr/>
        <p:nvPr/>
      </p:nvGrpSpPr>
      <p:grpSpPr>
        <a:xfrm>
          <a:off x="0" y="0"/>
          <a:ext cx="0" cy="0"/>
          <a:chOff x="0" y="0"/>
          <a:chExt cx="0" cy="0"/>
        </a:xfrm>
      </p:grpSpPr>
      <p:sp>
        <p:nvSpPr>
          <p:cNvPr id="139" name="Google Shape;139;p5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0" name="Google Shape;140;p5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1" name="Google Shape;141;p5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42" name="Shape 142"/>
        <p:cNvGrpSpPr/>
        <p:nvPr/>
      </p:nvGrpSpPr>
      <p:grpSpPr>
        <a:xfrm>
          <a:off x="0" y="0"/>
          <a:ext cx="0" cy="0"/>
          <a:chOff x="0" y="0"/>
          <a:chExt cx="0" cy="0"/>
        </a:xfrm>
      </p:grpSpPr>
      <p:sp>
        <p:nvSpPr>
          <p:cNvPr id="143" name="Google Shape;143;p5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4" name="Google Shape;144;p52"/>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145" name="Google Shape;145;p52"/>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46" name="Google Shape;146;p5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7" name="Google Shape;147;p5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8" name="Google Shape;148;p5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49" name="Shape 149"/>
        <p:cNvGrpSpPr/>
        <p:nvPr/>
      </p:nvGrpSpPr>
      <p:grpSpPr>
        <a:xfrm>
          <a:off x="0" y="0"/>
          <a:ext cx="0" cy="0"/>
          <a:chOff x="0" y="0"/>
          <a:chExt cx="0" cy="0"/>
        </a:xfrm>
      </p:grpSpPr>
      <p:sp>
        <p:nvSpPr>
          <p:cNvPr id="150" name="Google Shape;150;p5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1" name="Google Shape;151;p53"/>
          <p:cNvSpPr/>
          <p:nvPr>
            <p:ph idx="2" type="pic"/>
          </p:nvPr>
        </p:nvSpPr>
        <p:spPr>
          <a:xfrm>
            <a:off x="5183188" y="987425"/>
            <a:ext cx="6172200" cy="4873625"/>
          </a:xfrm>
          <a:prstGeom prst="rect">
            <a:avLst/>
          </a:prstGeom>
          <a:noFill/>
          <a:ln>
            <a:noFill/>
          </a:ln>
        </p:spPr>
      </p:sp>
      <p:sp>
        <p:nvSpPr>
          <p:cNvPr id="152" name="Google Shape;152;p53"/>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53" name="Google Shape;153;p5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4" name="Google Shape;154;p5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5" name="Google Shape;155;p5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56" name="Shape 156"/>
        <p:cNvGrpSpPr/>
        <p:nvPr/>
      </p:nvGrpSpPr>
      <p:grpSpPr>
        <a:xfrm>
          <a:off x="0" y="0"/>
          <a:ext cx="0" cy="0"/>
          <a:chOff x="0" y="0"/>
          <a:chExt cx="0" cy="0"/>
        </a:xfrm>
      </p:grpSpPr>
      <p:sp>
        <p:nvSpPr>
          <p:cNvPr id="157" name="Google Shape;157;p5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8" name="Google Shape;158;p54"/>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9" name="Google Shape;159;p5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0" name="Google Shape;160;p5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1" name="Google Shape;161;p5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62" name="Shape 162"/>
        <p:cNvGrpSpPr/>
        <p:nvPr/>
      </p:nvGrpSpPr>
      <p:grpSpPr>
        <a:xfrm>
          <a:off x="0" y="0"/>
          <a:ext cx="0" cy="0"/>
          <a:chOff x="0" y="0"/>
          <a:chExt cx="0" cy="0"/>
        </a:xfrm>
      </p:grpSpPr>
      <p:sp>
        <p:nvSpPr>
          <p:cNvPr id="163" name="Google Shape;163;p55"/>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4" name="Google Shape;164;p55"/>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65" name="Google Shape;165;p5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6" name="Google Shape;166;p5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7" name="Google Shape;167;p5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and Content">
  <p:cSld name="2_Title and Content">
    <p:spTree>
      <p:nvGrpSpPr>
        <p:cNvPr id="24" name="Shape 24"/>
        <p:cNvGrpSpPr/>
        <p:nvPr/>
      </p:nvGrpSpPr>
      <p:grpSpPr>
        <a:xfrm>
          <a:off x="0" y="0"/>
          <a:ext cx="0" cy="0"/>
          <a:chOff x="0" y="0"/>
          <a:chExt cx="0" cy="0"/>
        </a:xfrm>
      </p:grpSpPr>
      <p:pic>
        <p:nvPicPr>
          <p:cNvPr descr="Graphical user interface, text&#10;&#10;Description automatically generated" id="25" name="Google Shape;25;p33"/>
          <p:cNvPicPr preferRelativeResize="0"/>
          <p:nvPr/>
        </p:nvPicPr>
        <p:blipFill rotWithShape="1">
          <a:blip r:embed="rId2">
            <a:alphaModFix/>
          </a:blip>
          <a:srcRect b="0" l="0" r="0" t="0"/>
          <a:stretch/>
        </p:blipFill>
        <p:spPr>
          <a:xfrm>
            <a:off x="-3565" y="-1605"/>
            <a:ext cx="12192000" cy="6858000"/>
          </a:xfrm>
          <a:prstGeom prst="rect">
            <a:avLst/>
          </a:prstGeom>
          <a:noFill/>
          <a:ln>
            <a:noFill/>
          </a:ln>
        </p:spPr>
      </p:pic>
      <p:sp>
        <p:nvSpPr>
          <p:cNvPr id="26" name="Google Shape;26;p33"/>
          <p:cNvSpPr txBox="1"/>
          <p:nvPr>
            <p:ph type="title"/>
          </p:nvPr>
        </p:nvSpPr>
        <p:spPr>
          <a:xfrm>
            <a:off x="838200" y="365125"/>
            <a:ext cx="10515600" cy="1325563"/>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4400"/>
              <a:buFont typeface="Open Sans"/>
              <a:buNone/>
              <a:defRPr>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 name="Google Shape;27;p3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sz="1800"/>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8" name="Google Shape;28;p33"/>
          <p:cNvSpPr txBox="1"/>
          <p:nvPr/>
        </p:nvSpPr>
        <p:spPr>
          <a:xfrm>
            <a:off x="11701849" y="6455804"/>
            <a:ext cx="453080"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29" name="Shape 29"/>
        <p:cNvGrpSpPr/>
        <p:nvPr/>
      </p:nvGrpSpPr>
      <p:grpSpPr>
        <a:xfrm>
          <a:off x="0" y="0"/>
          <a:ext cx="0" cy="0"/>
          <a:chOff x="0" y="0"/>
          <a:chExt cx="0" cy="0"/>
        </a:xfrm>
      </p:grpSpPr>
      <p:pic>
        <p:nvPicPr>
          <p:cNvPr descr="A picture containing text&#10;&#10;Description automatically generated" id="30" name="Google Shape;30;p36"/>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31" name="Google Shape;31;p36"/>
          <p:cNvSpPr txBox="1"/>
          <p:nvPr/>
        </p:nvSpPr>
        <p:spPr>
          <a:xfrm>
            <a:off x="11701849" y="6455804"/>
            <a:ext cx="453080"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32" name="Google Shape;32;p36"/>
          <p:cNvSpPr txBox="1"/>
          <p:nvPr>
            <p:ph type="title"/>
          </p:nvPr>
        </p:nvSpPr>
        <p:spPr>
          <a:xfrm>
            <a:off x="805249" y="4443413"/>
            <a:ext cx="5587313" cy="1325004"/>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4400"/>
              <a:buFont typeface="Open Sans ExtraBold"/>
              <a:buNone/>
              <a:defRPr b="1">
                <a:latin typeface="Open Sans ExtraBold"/>
                <a:ea typeface="Open Sans ExtraBold"/>
                <a:cs typeface="Open Sans ExtraBold"/>
                <a:sym typeface="Open Sans ExtraBol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 name="Google Shape;33;p36"/>
          <p:cNvSpPr txBox="1"/>
          <p:nvPr>
            <p:ph idx="1" type="body"/>
          </p:nvPr>
        </p:nvSpPr>
        <p:spPr>
          <a:xfrm>
            <a:off x="804863" y="4052888"/>
            <a:ext cx="5588000" cy="390525"/>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1800"/>
              <a:buNone/>
              <a:defRPr b="1" sz="1800">
                <a:solidFill>
                  <a:schemeClr val="lt1"/>
                </a:solidFill>
                <a:latin typeface="Open Sans ExtraBold"/>
                <a:ea typeface="Open Sans ExtraBold"/>
                <a:cs typeface="Open Sans ExtraBold"/>
                <a:sym typeface="Open Sans ExtraBold"/>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p:cSld name="1_Title and Content">
    <p:spTree>
      <p:nvGrpSpPr>
        <p:cNvPr id="34" name="Shape 34"/>
        <p:cNvGrpSpPr/>
        <p:nvPr/>
      </p:nvGrpSpPr>
      <p:grpSpPr>
        <a:xfrm>
          <a:off x="0" y="0"/>
          <a:ext cx="0" cy="0"/>
          <a:chOff x="0" y="0"/>
          <a:chExt cx="0" cy="0"/>
        </a:xfrm>
      </p:grpSpPr>
      <p:pic>
        <p:nvPicPr>
          <p:cNvPr id="35" name="Google Shape;35;p37"/>
          <p:cNvPicPr preferRelativeResize="0"/>
          <p:nvPr/>
        </p:nvPicPr>
        <p:blipFill rotWithShape="1">
          <a:blip r:embed="rId2">
            <a:alphaModFix/>
          </a:blip>
          <a:srcRect b="0" l="0" r="0" t="0"/>
          <a:stretch/>
        </p:blipFill>
        <p:spPr>
          <a:xfrm>
            <a:off x="0" y="679"/>
            <a:ext cx="12192000" cy="6858000"/>
          </a:xfrm>
          <a:prstGeom prst="rect">
            <a:avLst/>
          </a:prstGeom>
          <a:noFill/>
          <a:ln>
            <a:noFill/>
          </a:ln>
        </p:spPr>
      </p:pic>
      <p:sp>
        <p:nvSpPr>
          <p:cNvPr id="36" name="Google Shape;36;p37"/>
          <p:cNvSpPr txBox="1"/>
          <p:nvPr>
            <p:ph type="title"/>
          </p:nvPr>
        </p:nvSpPr>
        <p:spPr>
          <a:xfrm>
            <a:off x="838200" y="365125"/>
            <a:ext cx="10515600" cy="1325563"/>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4400"/>
              <a:buFont typeface="Open Sans"/>
              <a:buNone/>
              <a:defRPr>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7" name="Google Shape;37;p3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8" name="Google Shape;38;p37"/>
          <p:cNvSpPr txBox="1"/>
          <p:nvPr/>
        </p:nvSpPr>
        <p:spPr>
          <a:xfrm>
            <a:off x="11701849" y="6455804"/>
            <a:ext cx="453080"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9" name="Shape 39"/>
        <p:cNvGrpSpPr/>
        <p:nvPr/>
      </p:nvGrpSpPr>
      <p:grpSpPr>
        <a:xfrm>
          <a:off x="0" y="0"/>
          <a:ext cx="0" cy="0"/>
          <a:chOff x="0" y="0"/>
          <a:chExt cx="0" cy="0"/>
        </a:xfrm>
      </p:grpSpPr>
      <p:sp>
        <p:nvSpPr>
          <p:cNvPr id="40" name="Google Shape;40;p38"/>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1" name="Google Shape;41;p38"/>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42" name="Google Shape;42;p3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3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3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5" name="Shape 45"/>
        <p:cNvGrpSpPr/>
        <p:nvPr/>
      </p:nvGrpSpPr>
      <p:grpSpPr>
        <a:xfrm>
          <a:off x="0" y="0"/>
          <a:ext cx="0" cy="0"/>
          <a:chOff x="0" y="0"/>
          <a:chExt cx="0" cy="0"/>
        </a:xfrm>
      </p:grpSpPr>
      <p:sp>
        <p:nvSpPr>
          <p:cNvPr id="46" name="Google Shape;46;p3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39"/>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8" name="Google Shape;48;p39"/>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9" name="Google Shape;49;p3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 name="Google Shape;50;p3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3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2" name="Shape 52"/>
        <p:cNvGrpSpPr/>
        <p:nvPr/>
      </p:nvGrpSpPr>
      <p:grpSpPr>
        <a:xfrm>
          <a:off x="0" y="0"/>
          <a:ext cx="0" cy="0"/>
          <a:chOff x="0" y="0"/>
          <a:chExt cx="0" cy="0"/>
        </a:xfrm>
      </p:grpSpPr>
      <p:sp>
        <p:nvSpPr>
          <p:cNvPr id="53" name="Google Shape;53;p40"/>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4" name="Google Shape;54;p40"/>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5" name="Google Shape;55;p40"/>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6" name="Google Shape;56;p40"/>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7" name="Google Shape;57;p40"/>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8" name="Google Shape;58;p4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4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4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1" name="Shape 61"/>
        <p:cNvGrpSpPr/>
        <p:nvPr/>
      </p:nvGrpSpPr>
      <p:grpSpPr>
        <a:xfrm>
          <a:off x="0" y="0"/>
          <a:ext cx="0" cy="0"/>
          <a:chOff x="0" y="0"/>
          <a:chExt cx="0" cy="0"/>
        </a:xfrm>
      </p:grpSpPr>
      <p:sp>
        <p:nvSpPr>
          <p:cNvPr id="62" name="Google Shape;62;p4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4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4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4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3.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4.xml"/><Relationship Id="rId10" Type="http://schemas.openxmlformats.org/officeDocument/2006/relationships/slideLayout" Target="../slideLayouts/slideLayout23.xml"/><Relationship Id="rId12" Type="http://schemas.openxmlformats.org/officeDocument/2006/relationships/theme" Target="../theme/theme1.xml"/><Relationship Id="rId1" Type="http://schemas.openxmlformats.org/officeDocument/2006/relationships/slideLayout" Target="../slideLayouts/slideLayout14.xml"/><Relationship Id="rId2" Type="http://schemas.openxmlformats.org/officeDocument/2006/relationships/slideLayout" Target="../slideLayouts/slideLayout15.xml"/><Relationship Id="rId3" Type="http://schemas.openxmlformats.org/officeDocument/2006/relationships/slideLayout" Target="../slideLayouts/slideLayout16.xml"/><Relationship Id="rId4" Type="http://schemas.openxmlformats.org/officeDocument/2006/relationships/slideLayout" Target="../slideLayouts/slideLayout17.xml"/><Relationship Id="rId9" Type="http://schemas.openxmlformats.org/officeDocument/2006/relationships/slideLayout" Target="../slideLayouts/slideLayout22.xml"/><Relationship Id="rId5" Type="http://schemas.openxmlformats.org/officeDocument/2006/relationships/slideLayout" Target="../slideLayouts/slideLayout18.xml"/><Relationship Id="rId6" Type="http://schemas.openxmlformats.org/officeDocument/2006/relationships/slideLayout" Target="../slideLayouts/slideLayout19.xml"/><Relationship Id="rId7" Type="http://schemas.openxmlformats.org/officeDocument/2006/relationships/slideLayout" Target="../slideLayouts/slideLayout20.xml"/><Relationship Id="rId8"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3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3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2" name="Shape 92"/>
        <p:cNvGrpSpPr/>
        <p:nvPr/>
      </p:nvGrpSpPr>
      <p:grpSpPr>
        <a:xfrm>
          <a:off x="0" y="0"/>
          <a:ext cx="0" cy="0"/>
          <a:chOff x="0" y="0"/>
          <a:chExt cx="0" cy="0"/>
        </a:xfrm>
      </p:grpSpPr>
      <p:sp>
        <p:nvSpPr>
          <p:cNvPr id="93" name="Google Shape;93;p3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94" name="Google Shape;94;p3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5" name="Google Shape;95;p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6" name="Google Shape;96;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7" name="Google Shape;97;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0.jp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hyperlink" Target="https://upload.wikimedia.org/wikipedia/commons/9/90/Electricity_Grid_Schematic_English.svg" TargetMode="External"/><Relationship Id="rId4" Type="http://schemas.openxmlformats.org/officeDocument/2006/relationships/hyperlink" Target="https://creativecommons.org/licenses/by/3.0/" TargetMode="External"/><Relationship Id="rId5" Type="http://schemas.openxmlformats.org/officeDocument/2006/relationships/image" Target="../media/image10.png"/><Relationship Id="rId6"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5.jpg"/><Relationship Id="rId4" Type="http://schemas.openxmlformats.org/officeDocument/2006/relationships/image" Target="../media/image15.jpg"/><Relationship Id="rId5" Type="http://schemas.openxmlformats.org/officeDocument/2006/relationships/image" Target="../media/image6.jpg"/><Relationship Id="rId6" Type="http://schemas.openxmlformats.org/officeDocument/2006/relationships/image" Target="../media/image13.jpg"/><Relationship Id="rId7" Type="http://schemas.openxmlformats.org/officeDocument/2006/relationships/hyperlink" Target="https://pic.made-in-china.com/4f0j00jChQiVbmllpJ/Small-Diesel-Generator-Set-Generator.jpg" TargetMode="External"/><Relationship Id="rId8"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5.jpg"/><Relationship Id="rId4" Type="http://schemas.openxmlformats.org/officeDocument/2006/relationships/image" Target="../media/image13.jpg"/><Relationship Id="rId5"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1.jpg"/><Relationship Id="rId4" Type="http://schemas.openxmlformats.org/officeDocument/2006/relationships/hyperlink" Target="https://iopscience.iop.org/article/10.1088/1742-6596/1549/5/052121" TargetMode="External"/><Relationship Id="rId5" Type="http://schemas.openxmlformats.org/officeDocument/2006/relationships/hyperlink" Target="https://creativecommons.org/licenses/by/3.0/" TargetMode="External"/><Relationship Id="rId6" Type="http://schemas.openxmlformats.org/officeDocument/2006/relationships/image" Target="../media/image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hyperlink" Target="https://doi.org/10.1007/s10666-018-9627-1" TargetMode="External"/><Relationship Id="rId4" Type="http://schemas.openxmlformats.org/officeDocument/2006/relationships/hyperlink" Target="https://energypedia.info/wiki/Mini_Grids#Definition_and_Overview" TargetMode="External"/><Relationship Id="rId5" Type="http://schemas.openxmlformats.org/officeDocument/2006/relationships/hyperlink" Target="https://doi.org/10.1088/1748-9326/aa7b29" TargetMode="External"/><Relationship Id="rId6" Type="http://schemas.openxmlformats.org/officeDocument/2006/relationships/hyperlink" Target="https://onsset.github.io/teaching_kit/courses/module_1/Lecture_1/" TargetMode="External"/><Relationship Id="rId7" Type="http://schemas.openxmlformats.org/officeDocument/2006/relationships/hyperlink" Target="https://doi.org/10.1016/j.apgeog.2016.04.009"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3.jpg"/><Relationship Id="rId4" Type="http://schemas.openxmlformats.org/officeDocument/2006/relationships/hyperlink" Target="https://creativecommons.org/licenses/by-nc-nd/2.0/" TargetMode="External"/><Relationship Id="rId5" Type="http://schemas.openxmlformats.org/officeDocument/2006/relationships/image" Target="../media/image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29.png"/><Relationship Id="rId4" Type="http://schemas.openxmlformats.org/officeDocument/2006/relationships/hyperlink" Target="https://doi.org/10.3390/su12051793" TargetMode="External"/><Relationship Id="rId5" Type="http://schemas.openxmlformats.org/officeDocument/2006/relationships/hyperlink" Target="https://creativecommons.org/licenses/by/4.0/" TargetMode="External"/><Relationship Id="rId6" Type="http://schemas.openxmlformats.org/officeDocument/2006/relationships/image" Target="../media/image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30.png"/><Relationship Id="rId4" Type="http://schemas.openxmlformats.org/officeDocument/2006/relationships/hyperlink" Target="https://doi.org/10.3390/en12071395" TargetMode="External"/><Relationship Id="rId5" Type="http://schemas.openxmlformats.org/officeDocument/2006/relationships/hyperlink" Target="https://creativecommons.org/licenses/by/4.0/" TargetMode="External"/><Relationship Id="rId6" Type="http://schemas.openxmlformats.org/officeDocument/2006/relationships/image" Target="../media/image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hyperlink" Target="http://kth.diva-portal.org/smash/get/diva2:1431484/FULLTEXT01.pdf" TargetMode="External"/><Relationship Id="rId4" Type="http://schemas.openxmlformats.org/officeDocument/2006/relationships/hyperlink" Target="https://doi.org/10.3390/en12071395" TargetMode="External"/><Relationship Id="rId5" Type="http://schemas.openxmlformats.org/officeDocument/2006/relationships/hyperlink" Target="https://doi.org/10.3390/su12051793"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2.png"/><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18.jpg"/><Relationship Id="rId4" Type="http://schemas.openxmlformats.org/officeDocument/2006/relationships/hyperlink" Target="https://gep-user-guide.readthedocs.io/en/latest/Overview.html" TargetMode="External"/><Relationship Id="rId5" Type="http://schemas.openxmlformats.org/officeDocument/2006/relationships/image" Target="../media/image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hyperlink" Target="https://electrifynow.energydata.info/" TargetMode="External"/><Relationship Id="rId4" Type="http://schemas.openxmlformats.org/officeDocument/2006/relationships/image" Target="../media/image2.png"/><Relationship Id="rId5" Type="http://schemas.openxmlformats.org/officeDocument/2006/relationships/image" Target="../media/image1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hyperlink" Target="https://electrifynow.energydata.info/" TargetMode="External"/><Relationship Id="rId4" Type="http://schemas.openxmlformats.org/officeDocument/2006/relationships/hyperlink" Target="https://gep-user-guide.readthedocs.io/en/latest/"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7.xml"/><Relationship Id="rId3" Type="http://schemas.openxmlformats.org/officeDocument/2006/relationships/image" Target="../media/image22.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25.jpg"/><Relationship Id="rId4" Type="http://schemas.openxmlformats.org/officeDocument/2006/relationships/hyperlink" Target="http://www.google.com/" TargetMode="External"/><Relationship Id="rId5" Type="http://schemas.openxmlformats.org/officeDocument/2006/relationships/hyperlink" Target="https://www.open.edu/openlearncreate/mod/quiz/view.php?id=173640"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9.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7.jpg"/><Relationship Id="rId4" Type="http://schemas.openxmlformats.org/officeDocument/2006/relationships/hyperlink" Target="https://www.un.org/sustainabledevelopment/news/communications-material/" TargetMode="External"/><Relationship Id="rId5"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8.jpg"/><Relationship Id="rId4" Type="http://schemas.openxmlformats.org/officeDocument/2006/relationships/image" Target="../media/image24.jpg"/><Relationship Id="rId5" Type="http://schemas.openxmlformats.org/officeDocument/2006/relationships/image" Target="../media/image4.jpg"/><Relationship Id="rId6"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31.png"/><Relationship Id="rId4" Type="http://schemas.openxmlformats.org/officeDocument/2006/relationships/hyperlink" Target="http://ourworldindata.org/energy-access" TargetMode="External"/><Relationship Id="rId5" Type="http://schemas.openxmlformats.org/officeDocument/2006/relationships/hyperlink" Target="https://creativecommons.org/licenses/by/4.0/" TargetMode="External"/><Relationship Id="rId6"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hyperlink" Target="https://doi.org/10.1038/s41560-017-0036-5" TargetMode="External"/><Relationship Id="rId4" Type="http://schemas.openxmlformats.org/officeDocument/2006/relationships/hyperlink" Target="https://openknowledge.worldbank.org/handle/10986/33822" TargetMode="External"/><Relationship Id="rId5" Type="http://schemas.openxmlformats.org/officeDocument/2006/relationships/hyperlink" Target="https://onsset.github.io/teaching_kit/courses/module_1/Lecture_1/" TargetMode="External"/><Relationship Id="rId6" Type="http://schemas.openxmlformats.org/officeDocument/2006/relationships/hyperlink" Target="https://doi.org/10.1787/caf32f3b-en" TargetMode="External"/><Relationship Id="rId7" Type="http://schemas.openxmlformats.org/officeDocument/2006/relationships/hyperlink" Target="https://www.un.org/sustainabledevelopment/wp-content/uploads/2016/08/7_Why-It-Matters-2020.pdf"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21.jpg"/><Relationship Id="rId4" Type="http://schemas.openxmlformats.org/officeDocument/2006/relationships/image" Target="../media/image5.jpg"/><Relationship Id="rId5" Type="http://schemas.openxmlformats.org/officeDocument/2006/relationships/image" Target="../media/image3.jpg"/><Relationship Id="rId6" Type="http://schemas.openxmlformats.org/officeDocument/2006/relationships/hyperlink" Target="https://creativecommons.org/licenses/by-nc-nd/2.0/" TargetMode="External"/><Relationship Id="rId7"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pic>
        <p:nvPicPr>
          <p:cNvPr descr="A picture containing calendar&#10;&#10;Description automatically generated" id="173" name="Google Shape;173;p1"/>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174" name="Google Shape;174;p1"/>
          <p:cNvSpPr txBox="1"/>
          <p:nvPr/>
        </p:nvSpPr>
        <p:spPr>
          <a:xfrm>
            <a:off x="763404" y="3797652"/>
            <a:ext cx="3032480" cy="646331"/>
          </a:xfrm>
          <a:prstGeom prst="rect">
            <a:avLst/>
          </a:prstGeom>
          <a:noFill/>
          <a:ln>
            <a:noFill/>
          </a:ln>
        </p:spPr>
        <p:txBody>
          <a:bodyPr anchorCtr="0" anchor="b" bIns="45700" lIns="91425" spcFirstLastPara="1" rIns="91425" wrap="square" tIns="45700">
            <a:spAutoFit/>
          </a:bodyPr>
          <a:lstStyle/>
          <a:p>
            <a:pPr indent="0" lvl="0" marL="0" marR="0" rtl="0" algn="l">
              <a:spcBef>
                <a:spcPts val="0"/>
              </a:spcBef>
              <a:spcAft>
                <a:spcPts val="0"/>
              </a:spcAft>
              <a:buNone/>
            </a:pPr>
            <a:r>
              <a:rPr b="1" i="0" lang="en-US" sz="1800" u="none" cap="none" strike="noStrike">
                <a:solidFill>
                  <a:schemeClr val="dk1"/>
                </a:solidFill>
                <a:latin typeface="Open Sans ExtraBold"/>
                <a:ea typeface="Open Sans ExtraBold"/>
                <a:cs typeface="Open Sans ExtraBold"/>
                <a:sym typeface="Open Sans ExtraBold"/>
              </a:rPr>
              <a:t>OnSSET/Global </a:t>
            </a:r>
            <a:br>
              <a:rPr b="1" i="0" lang="en-US" sz="1800" u="none" cap="none" strike="noStrike">
                <a:solidFill>
                  <a:schemeClr val="dk1"/>
                </a:solidFill>
                <a:latin typeface="Open Sans ExtraBold"/>
                <a:ea typeface="Open Sans ExtraBold"/>
                <a:cs typeface="Open Sans ExtraBold"/>
                <a:sym typeface="Open Sans ExtraBold"/>
              </a:rPr>
            </a:br>
            <a:r>
              <a:rPr b="1" i="0" lang="en-US" sz="1800" u="none" cap="none" strike="noStrike">
                <a:solidFill>
                  <a:schemeClr val="dk1"/>
                </a:solidFill>
                <a:latin typeface="Open Sans ExtraBold"/>
                <a:ea typeface="Open Sans ExtraBold"/>
                <a:cs typeface="Open Sans ExtraBold"/>
                <a:sym typeface="Open Sans ExtraBold"/>
              </a:rPr>
              <a:t>Electrification Platform</a:t>
            </a:r>
            <a:endParaRPr b="1" sz="1800">
              <a:solidFill>
                <a:schemeClr val="dk1"/>
              </a:solidFill>
              <a:latin typeface="Open Sans ExtraBold"/>
              <a:ea typeface="Open Sans ExtraBold"/>
              <a:cs typeface="Open Sans ExtraBold"/>
              <a:sym typeface="Open Sans ExtraBold"/>
            </a:endParaRPr>
          </a:p>
        </p:txBody>
      </p:sp>
      <p:sp>
        <p:nvSpPr>
          <p:cNvPr id="175" name="Google Shape;175;p1"/>
          <p:cNvSpPr txBox="1"/>
          <p:nvPr>
            <p:ph idx="4294967295" type="title"/>
          </p:nvPr>
        </p:nvSpPr>
        <p:spPr>
          <a:xfrm>
            <a:off x="720811" y="4482543"/>
            <a:ext cx="7281863" cy="1604962"/>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lt1"/>
              </a:buClr>
              <a:buSzPct val="100000"/>
              <a:buFont typeface="Open Sans"/>
              <a:buNone/>
            </a:pPr>
            <a:r>
              <a:rPr b="1" lang="en-US">
                <a:solidFill>
                  <a:schemeClr val="lt1"/>
                </a:solidFill>
                <a:latin typeface="Open Sans"/>
                <a:ea typeface="Open Sans"/>
                <a:cs typeface="Open Sans"/>
                <a:sym typeface="Open Sans"/>
              </a:rPr>
              <a:t>LECTURE 2</a:t>
            </a:r>
            <a:br>
              <a:rPr b="1" lang="en-US">
                <a:latin typeface="Open Sans"/>
                <a:ea typeface="Open Sans"/>
                <a:cs typeface="Open Sans"/>
                <a:sym typeface="Open Sans"/>
              </a:rPr>
            </a:br>
            <a:r>
              <a:rPr b="1" lang="en-US">
                <a:latin typeface="Open Sans"/>
                <a:ea typeface="Open Sans"/>
                <a:cs typeface="Open Sans"/>
                <a:sym typeface="Open Sans"/>
              </a:rPr>
              <a:t>SDGS AND </a:t>
            </a:r>
            <a:br>
              <a:rPr b="1" lang="en-US">
                <a:latin typeface="Open Sans"/>
                <a:ea typeface="Open Sans"/>
                <a:cs typeface="Open Sans"/>
                <a:sym typeface="Open Sans"/>
              </a:rPr>
            </a:br>
            <a:r>
              <a:rPr b="1" lang="en-US">
                <a:latin typeface="Open Sans"/>
                <a:ea typeface="Open Sans"/>
                <a:cs typeface="Open Sans"/>
                <a:sym typeface="Open Sans"/>
              </a:rPr>
              <a:t>ENERGY ACCESS</a:t>
            </a:r>
            <a:endParaRPr/>
          </a:p>
        </p:txBody>
      </p:sp>
      <p:sp>
        <p:nvSpPr>
          <p:cNvPr id="176" name="Google Shape;176;p1"/>
          <p:cNvSpPr txBox="1"/>
          <p:nvPr/>
        </p:nvSpPr>
        <p:spPr>
          <a:xfrm>
            <a:off x="8461829" y="6085113"/>
            <a:ext cx="3741056"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800">
                <a:solidFill>
                  <a:schemeClr val="lt1"/>
                </a:solidFill>
                <a:latin typeface="Open Sans"/>
                <a:ea typeface="Open Sans"/>
                <a:cs typeface="Open Sans"/>
                <a:sym typeface="Open Sans"/>
              </a:rPr>
              <a:t>Version 1.0</a:t>
            </a:r>
            <a:endParaRPr b="1" sz="1800">
              <a:solidFill>
                <a:schemeClr val="lt1"/>
              </a:solidFill>
              <a:latin typeface="Open Sans"/>
              <a:ea typeface="Open Sans"/>
              <a:cs typeface="Open Sans"/>
              <a:sym typeface="Open Sans"/>
            </a:endParaRPr>
          </a:p>
        </p:txBody>
      </p:sp>
      <p:sp>
        <p:nvSpPr>
          <p:cNvPr id="177" name="Google Shape;177;p1"/>
          <p:cNvSpPr/>
          <p:nvPr/>
        </p:nvSpPr>
        <p:spPr>
          <a:xfrm>
            <a:off x="5352228" y="5180009"/>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1_Lecture2_Slide1.mp3" id="178" name="Google Shape;178;p1"/>
          <p:cNvPicPr preferRelativeResize="0"/>
          <p:nvPr/>
        </p:nvPicPr>
        <p:blipFill rotWithShape="1">
          <a:blip r:embed="rId4">
            <a:alphaModFix/>
          </a:blip>
          <a:srcRect b="0" l="0" r="0" t="0"/>
          <a:stretch/>
        </p:blipFill>
        <p:spPr>
          <a:xfrm>
            <a:off x="5423593" y="5251192"/>
            <a:ext cx="812800" cy="81280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8"/>
                                        </p:tgtEl>
                                        <p:attrNameLst>
                                          <p:attrName>style.visibility</p:attrName>
                                        </p:attrNameLst>
                                      </p:cBhvr>
                                      <p:to>
                                        <p:strVal val="visible"/>
                                      </p:to>
                                    </p:set>
                                    <p:animEffect filter="fade" transition="in">
                                      <p:cBhvr>
                                        <p:cTn dur="5000"/>
                                        <p:tgtEl>
                                          <p:spTgt spid="17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p10"/>
          <p:cNvSpPr/>
          <p:nvPr/>
        </p:nvSpPr>
        <p:spPr>
          <a:xfrm>
            <a:off x="887214" y="1389619"/>
            <a:ext cx="8665859"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9CC2E5"/>
                </a:solidFill>
                <a:latin typeface="Open Sans"/>
                <a:ea typeface="Open Sans"/>
                <a:cs typeface="Open Sans"/>
                <a:sym typeface="Open Sans"/>
              </a:rPr>
              <a:t>Electrification option: National/Regional Grid extension</a:t>
            </a:r>
            <a:endParaRPr/>
          </a:p>
        </p:txBody>
      </p:sp>
      <p:sp>
        <p:nvSpPr>
          <p:cNvPr id="286" name="Google Shape;286;p10"/>
          <p:cNvSpPr txBox="1"/>
          <p:nvPr/>
        </p:nvSpPr>
        <p:spPr>
          <a:xfrm>
            <a:off x="887215" y="4640"/>
            <a:ext cx="765130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2.2 Electrification options </a:t>
            </a:r>
            <a:endParaRPr/>
          </a:p>
        </p:txBody>
      </p:sp>
      <p:sp>
        <p:nvSpPr>
          <p:cNvPr id="287" name="Google Shape;287;p10"/>
          <p:cNvSpPr/>
          <p:nvPr/>
        </p:nvSpPr>
        <p:spPr>
          <a:xfrm>
            <a:off x="6058539" y="1914058"/>
            <a:ext cx="5524515" cy="435971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000">
                <a:solidFill>
                  <a:schemeClr val="dk1"/>
                </a:solidFill>
                <a:latin typeface="Open Sans"/>
                <a:ea typeface="Open Sans"/>
                <a:cs typeface="Open Sans"/>
                <a:sym typeface="Open Sans"/>
              </a:rPr>
              <a:t>Benefits and drawback of national grid</a:t>
            </a:r>
            <a:endParaRPr sz="2000">
              <a:solidFill>
                <a:schemeClr val="dk1"/>
              </a:solidFill>
              <a:latin typeface="Open Sans"/>
              <a:ea typeface="Open Sans"/>
              <a:cs typeface="Open Sans"/>
              <a:sym typeface="Open Sans"/>
            </a:endParaRPr>
          </a:p>
          <a:p>
            <a:pPr indent="0" lvl="0" marL="0" marR="0" rtl="0" algn="l">
              <a:lnSpc>
                <a:spcPct val="114000"/>
              </a:lnSpc>
              <a:spcBef>
                <a:spcPts val="600"/>
              </a:spcBef>
              <a:spcAft>
                <a:spcPts val="0"/>
              </a:spcAft>
              <a:buNone/>
            </a:pPr>
            <a:r>
              <a:rPr lang="en-US" sz="1800">
                <a:solidFill>
                  <a:schemeClr val="dk1"/>
                </a:solidFill>
                <a:latin typeface="Open Sans"/>
                <a:ea typeface="Open Sans"/>
                <a:cs typeface="Open Sans"/>
                <a:sym typeface="Open Sans"/>
              </a:rPr>
              <a:t>- Centralized electricity generation (mix of energy sources and power plants) </a:t>
            </a:r>
            <a:endParaRPr/>
          </a:p>
          <a:p>
            <a:pPr indent="0" lvl="0" marL="0" marR="0" rtl="0" algn="l">
              <a:lnSpc>
                <a:spcPct val="114000"/>
              </a:lnSpc>
              <a:spcBef>
                <a:spcPts val="400"/>
              </a:spcBef>
              <a:spcAft>
                <a:spcPts val="0"/>
              </a:spcAft>
              <a:buNone/>
            </a:pPr>
            <a:r>
              <a:rPr lang="en-US" sz="1800">
                <a:solidFill>
                  <a:schemeClr val="dk1"/>
                </a:solidFill>
                <a:latin typeface="Open Sans"/>
                <a:ea typeface="Open Sans"/>
                <a:cs typeface="Open Sans"/>
                <a:sym typeface="Open Sans"/>
              </a:rPr>
              <a:t>- Can better leverage economies of scale, which can lead to lower unit cost of electricity. </a:t>
            </a:r>
            <a:endParaRPr/>
          </a:p>
          <a:p>
            <a:pPr indent="0" lvl="0" marL="0" marR="0" rtl="0" algn="l">
              <a:lnSpc>
                <a:spcPct val="114000"/>
              </a:lnSpc>
              <a:spcBef>
                <a:spcPts val="400"/>
              </a:spcBef>
              <a:spcAft>
                <a:spcPts val="0"/>
              </a:spcAft>
              <a:buNone/>
            </a:pPr>
            <a:r>
              <a:rPr lang="en-US" sz="1800">
                <a:solidFill>
                  <a:schemeClr val="dk1"/>
                </a:solidFill>
                <a:latin typeface="Open Sans"/>
                <a:ea typeface="Open Sans"/>
                <a:cs typeface="Open Sans"/>
                <a:sym typeface="Open Sans"/>
              </a:rPr>
              <a:t>- Requires extension of Transmission &amp; Distribution lines to the area of interest (HV-MV-LV + substations, transformers) </a:t>
            </a:r>
            <a:endParaRPr/>
          </a:p>
          <a:p>
            <a:pPr indent="0" lvl="0" marL="0" marR="0" rtl="0" algn="l">
              <a:lnSpc>
                <a:spcPct val="114000"/>
              </a:lnSpc>
              <a:spcBef>
                <a:spcPts val="400"/>
              </a:spcBef>
              <a:spcAft>
                <a:spcPts val="0"/>
              </a:spcAft>
              <a:buNone/>
            </a:pPr>
            <a:r>
              <a:rPr lang="en-US" sz="1800">
                <a:solidFill>
                  <a:schemeClr val="dk1"/>
                </a:solidFill>
                <a:latin typeface="Open Sans"/>
                <a:ea typeface="Open Sans"/>
                <a:cs typeface="Open Sans"/>
                <a:sym typeface="Open Sans"/>
              </a:rPr>
              <a:t>- Capital intensive &amp; usually a lengthy process</a:t>
            </a:r>
            <a:br>
              <a:rPr lang="en-US" sz="1800">
                <a:solidFill>
                  <a:schemeClr val="dk1"/>
                </a:solidFill>
                <a:latin typeface="Calibri"/>
                <a:ea typeface="Calibri"/>
                <a:cs typeface="Calibri"/>
                <a:sym typeface="Calibri"/>
              </a:rPr>
            </a:br>
            <a:r>
              <a:rPr lang="en-US" sz="1800">
                <a:solidFill>
                  <a:schemeClr val="dk1"/>
                </a:solidFill>
                <a:latin typeface="Open Sans"/>
                <a:ea typeface="Open Sans"/>
                <a:cs typeface="Open Sans"/>
                <a:sym typeface="Open Sans"/>
              </a:rPr>
              <a:t>(in terms of planning, construction, and Operation &amp; Maintenance) </a:t>
            </a:r>
            <a:endParaRPr/>
          </a:p>
          <a:p>
            <a:pPr indent="0" lvl="0" marL="0" marR="0" rtl="0" algn="l">
              <a:lnSpc>
                <a:spcPct val="114000"/>
              </a:lnSpc>
              <a:spcBef>
                <a:spcPts val="400"/>
              </a:spcBef>
              <a:spcAft>
                <a:spcPts val="0"/>
              </a:spcAft>
              <a:buNone/>
            </a:pPr>
            <a:r>
              <a:rPr lang="en-US" sz="1800">
                <a:solidFill>
                  <a:schemeClr val="dk1"/>
                </a:solidFill>
                <a:latin typeface="Open Sans"/>
                <a:ea typeface="Open Sans"/>
                <a:cs typeface="Open Sans"/>
                <a:sym typeface="Open Sans"/>
              </a:rPr>
              <a:t>- Does not depend on locally available resources (at the community level) </a:t>
            </a:r>
            <a:endParaRPr/>
          </a:p>
          <a:p>
            <a:pPr indent="0" lvl="0" marL="0" marR="0" rtl="0" algn="l">
              <a:spcBef>
                <a:spcPts val="400"/>
              </a:spcBef>
              <a:spcAft>
                <a:spcPts val="0"/>
              </a:spcAft>
              <a:buNone/>
            </a:pPr>
            <a:r>
              <a:t/>
            </a:r>
            <a:endParaRPr sz="2000">
              <a:solidFill>
                <a:schemeClr val="dk1"/>
              </a:solidFill>
              <a:latin typeface="Open Sans"/>
              <a:ea typeface="Open Sans"/>
              <a:cs typeface="Open Sans"/>
              <a:sym typeface="Open Sans"/>
            </a:endParaRPr>
          </a:p>
        </p:txBody>
      </p:sp>
      <p:sp>
        <p:nvSpPr>
          <p:cNvPr id="288" name="Google Shape;288;p10"/>
          <p:cNvSpPr/>
          <p:nvPr/>
        </p:nvSpPr>
        <p:spPr>
          <a:xfrm>
            <a:off x="-40299" y="6416739"/>
            <a:ext cx="1701107"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000">
                <a:solidFill>
                  <a:srgbClr val="1D1C1D"/>
                </a:solidFill>
                <a:latin typeface="Open Sans"/>
                <a:ea typeface="Open Sans"/>
                <a:cs typeface="Open Sans"/>
                <a:sym typeface="Open Sans"/>
              </a:rPr>
              <a:t>Source:</a:t>
            </a:r>
            <a:r>
              <a:rPr lang="en-US" sz="1000">
                <a:solidFill>
                  <a:srgbClr val="1D1C1D"/>
                </a:solidFill>
                <a:latin typeface="Open Sans"/>
                <a:ea typeface="Open Sans"/>
                <a:cs typeface="Open Sans"/>
                <a:sym typeface="Open Sans"/>
              </a:rPr>
              <a:t> Mentis et al. 2021</a:t>
            </a:r>
            <a:endParaRPr sz="1000">
              <a:solidFill>
                <a:schemeClr val="dk1"/>
              </a:solidFill>
              <a:latin typeface="Open Sans"/>
              <a:ea typeface="Open Sans"/>
              <a:cs typeface="Open Sans"/>
              <a:sym typeface="Open Sans"/>
            </a:endParaRPr>
          </a:p>
        </p:txBody>
      </p:sp>
      <p:sp>
        <p:nvSpPr>
          <p:cNvPr id="289" name="Google Shape;289;p10"/>
          <p:cNvSpPr/>
          <p:nvPr/>
        </p:nvSpPr>
        <p:spPr>
          <a:xfrm>
            <a:off x="4191194" y="5385223"/>
            <a:ext cx="1747496" cy="101566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000">
                <a:solidFill>
                  <a:schemeClr val="dk1"/>
                </a:solidFill>
                <a:latin typeface="Open Sans"/>
                <a:ea typeface="Open Sans"/>
                <a:cs typeface="Open Sans"/>
                <a:sym typeface="Open Sans"/>
              </a:rPr>
              <a:t>Picture Source: </a:t>
            </a:r>
            <a:r>
              <a:rPr lang="en-US" sz="1000" u="sng">
                <a:solidFill>
                  <a:schemeClr val="dk1"/>
                </a:solidFill>
                <a:latin typeface="Open Sans"/>
                <a:ea typeface="Open Sans"/>
                <a:cs typeface="Open Sans"/>
                <a:sym typeface="Open Sans"/>
                <a:hlinkClick r:id="rId3">
                  <a:extLst>
                    <a:ext uri="{A12FA001-AC4F-418D-AE19-62706E023703}">
                      <ahyp:hlinkClr val="tx"/>
                    </a:ext>
                  </a:extLst>
                </a:hlinkClick>
              </a:rPr>
              <a:t>https://upload.wikimedia.org/wikipedia/commons/9/90/Electricity_Grid_Schematic_English.svg</a:t>
            </a:r>
            <a:r>
              <a:rPr lang="en-US" sz="1000">
                <a:solidFill>
                  <a:schemeClr val="dk1"/>
                </a:solidFill>
                <a:latin typeface="Open Sans"/>
                <a:ea typeface="Open Sans"/>
                <a:cs typeface="Open Sans"/>
                <a:sym typeface="Open Sans"/>
              </a:rPr>
              <a:t> licensed under </a:t>
            </a:r>
            <a:r>
              <a:rPr lang="en-US" sz="1000" u="sng">
                <a:solidFill>
                  <a:schemeClr val="dk1"/>
                </a:solidFill>
                <a:latin typeface="Open Sans"/>
                <a:ea typeface="Open Sans"/>
                <a:cs typeface="Open Sans"/>
                <a:sym typeface="Open Sans"/>
                <a:hlinkClick r:id="rId4">
                  <a:extLst>
                    <a:ext uri="{A12FA001-AC4F-418D-AE19-62706E023703}">
                      <ahyp:hlinkClr val="tx"/>
                    </a:ext>
                  </a:extLst>
                </a:hlinkClick>
              </a:rPr>
              <a:t>CC-BY 3.0</a:t>
            </a:r>
            <a:endParaRPr sz="1000">
              <a:solidFill>
                <a:schemeClr val="dk1"/>
              </a:solidFill>
              <a:latin typeface="Open Sans"/>
              <a:ea typeface="Open Sans"/>
              <a:cs typeface="Open Sans"/>
              <a:sym typeface="Open Sans"/>
            </a:endParaRPr>
          </a:p>
        </p:txBody>
      </p:sp>
      <p:pic>
        <p:nvPicPr>
          <p:cNvPr id="290" name="Google Shape;290;p10"/>
          <p:cNvPicPr preferRelativeResize="0"/>
          <p:nvPr/>
        </p:nvPicPr>
        <p:blipFill rotWithShape="1">
          <a:blip r:embed="rId5">
            <a:alphaModFix/>
          </a:blip>
          <a:srcRect b="0" l="0" r="0" t="0"/>
          <a:stretch/>
        </p:blipFill>
        <p:spPr>
          <a:xfrm>
            <a:off x="937238" y="1886019"/>
            <a:ext cx="3539410" cy="4657309"/>
          </a:xfrm>
          <a:prstGeom prst="rect">
            <a:avLst/>
          </a:prstGeom>
          <a:noFill/>
          <a:ln>
            <a:noFill/>
          </a:ln>
        </p:spPr>
      </p:pic>
      <p:sp>
        <p:nvSpPr>
          <p:cNvPr id="291" name="Google Shape;291;p10"/>
          <p:cNvSpPr/>
          <p:nvPr/>
        </p:nvSpPr>
        <p:spPr>
          <a:xfrm>
            <a:off x="8280331" y="584228"/>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1_Lecture2_Slide10.mp3" id="292" name="Google Shape;292;p10"/>
          <p:cNvPicPr preferRelativeResize="0"/>
          <p:nvPr/>
        </p:nvPicPr>
        <p:blipFill rotWithShape="1">
          <a:blip r:embed="rId6">
            <a:alphaModFix/>
          </a:blip>
          <a:srcRect b="0" l="0" r="0" t="0"/>
          <a:stretch/>
        </p:blipFill>
        <p:spPr>
          <a:xfrm>
            <a:off x="8351696" y="655593"/>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2"/>
                                        </p:tgtEl>
                                        <p:attrNameLst>
                                          <p:attrName>style.visibility</p:attrName>
                                        </p:attrNameLst>
                                      </p:cBhvr>
                                      <p:to>
                                        <p:strVal val="visible"/>
                                      </p:to>
                                    </p:set>
                                    <p:animEffect filter="fade" transition="in">
                                      <p:cBhvr>
                                        <p:cTn dur="5000"/>
                                        <p:tgtEl>
                                          <p:spTgt spid="29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sp>
        <p:nvSpPr>
          <p:cNvPr id="298" name="Google Shape;298;p11"/>
          <p:cNvSpPr/>
          <p:nvPr/>
        </p:nvSpPr>
        <p:spPr>
          <a:xfrm>
            <a:off x="887214" y="1389619"/>
            <a:ext cx="8274143"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9CC2E5"/>
                </a:solidFill>
                <a:latin typeface="Open Sans"/>
                <a:ea typeface="Open Sans"/>
                <a:cs typeface="Open Sans"/>
                <a:sym typeface="Open Sans"/>
              </a:rPr>
              <a:t>Mini-grid systems (PV, hydro, wind, diesel, or hybrids) </a:t>
            </a:r>
            <a:endParaRPr/>
          </a:p>
        </p:txBody>
      </p:sp>
      <p:sp>
        <p:nvSpPr>
          <p:cNvPr id="299" name="Google Shape;299;p11"/>
          <p:cNvSpPr txBox="1"/>
          <p:nvPr/>
        </p:nvSpPr>
        <p:spPr>
          <a:xfrm>
            <a:off x="887215" y="4640"/>
            <a:ext cx="977276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2.2 Electrification options</a:t>
            </a:r>
            <a:endParaRPr/>
          </a:p>
        </p:txBody>
      </p:sp>
      <p:sp>
        <p:nvSpPr>
          <p:cNvPr id="300" name="Google Shape;300;p11"/>
          <p:cNvSpPr txBox="1"/>
          <p:nvPr>
            <p:ph idx="1" type="body"/>
          </p:nvPr>
        </p:nvSpPr>
        <p:spPr>
          <a:xfrm>
            <a:off x="892629" y="1794700"/>
            <a:ext cx="8245152" cy="2213793"/>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2500"/>
              <a:buNone/>
            </a:pPr>
            <a:r>
              <a:rPr b="1" lang="en-US" sz="2000"/>
              <a:t>Benefits and drawback of mini-grids</a:t>
            </a:r>
            <a:endParaRPr sz="2000">
              <a:latin typeface="Open Sans"/>
              <a:ea typeface="Open Sans"/>
              <a:cs typeface="Open Sans"/>
              <a:sym typeface="Open Sans"/>
            </a:endParaRPr>
          </a:p>
          <a:p>
            <a:pPr indent="-342900" lvl="0" marL="342900" rtl="0" algn="l">
              <a:lnSpc>
                <a:spcPct val="100000"/>
              </a:lnSpc>
              <a:spcBef>
                <a:spcPts val="400"/>
              </a:spcBef>
              <a:spcAft>
                <a:spcPts val="0"/>
              </a:spcAft>
              <a:buClr>
                <a:srgbClr val="000000"/>
              </a:buClr>
              <a:buSzPts val="2500"/>
              <a:buFont typeface="Arial"/>
              <a:buChar char="•"/>
            </a:pPr>
            <a:r>
              <a:rPr lang="en-US">
                <a:latin typeface="Open Sans"/>
                <a:ea typeface="Open Sans"/>
                <a:cs typeface="Open Sans"/>
                <a:sym typeface="Open Sans"/>
              </a:rPr>
              <a:t>Can supply medium/high demand levels, usually for a cluster of households and/or productive loads</a:t>
            </a:r>
            <a:endParaRPr/>
          </a:p>
          <a:p>
            <a:pPr indent="-342900" lvl="0" marL="342900" rtl="0" algn="l">
              <a:lnSpc>
                <a:spcPct val="100000"/>
              </a:lnSpc>
              <a:spcBef>
                <a:spcPts val="400"/>
              </a:spcBef>
              <a:spcAft>
                <a:spcPts val="0"/>
              </a:spcAft>
              <a:buClr>
                <a:schemeClr val="dk1"/>
              </a:buClr>
              <a:buSzPts val="2500"/>
              <a:buFont typeface="Arial"/>
              <a:buChar char="•"/>
            </a:pPr>
            <a:r>
              <a:rPr lang="en-US">
                <a:latin typeface="Open Sans"/>
                <a:ea typeface="Open Sans"/>
                <a:cs typeface="Open Sans"/>
                <a:sym typeface="Open Sans"/>
              </a:rPr>
              <a:t>No transmission costs but modest distribution costs (MV or LV)</a:t>
            </a:r>
            <a:endParaRPr/>
          </a:p>
          <a:p>
            <a:pPr indent="-342900" lvl="0" marL="342900" rtl="0" algn="l">
              <a:lnSpc>
                <a:spcPct val="100000"/>
              </a:lnSpc>
              <a:spcBef>
                <a:spcPts val="400"/>
              </a:spcBef>
              <a:spcAft>
                <a:spcPts val="0"/>
              </a:spcAft>
              <a:buClr>
                <a:schemeClr val="dk1"/>
              </a:buClr>
              <a:buSzPts val="2500"/>
              <a:buFont typeface="Arial"/>
              <a:buChar char="•"/>
            </a:pPr>
            <a:r>
              <a:rPr lang="en-US">
                <a:latin typeface="Open Sans"/>
                <a:ea typeface="Open Sans"/>
                <a:cs typeface="Open Sans"/>
                <a:sym typeface="Open Sans"/>
              </a:rPr>
              <a:t>Depend on locally available energy resources &amp; involves battery storage &amp; high upfront capital (if based on renewable sources)</a:t>
            </a:r>
            <a:endParaRPr/>
          </a:p>
          <a:p>
            <a:pPr indent="-342900" lvl="0" marL="342900" rtl="0" algn="l">
              <a:lnSpc>
                <a:spcPct val="100000"/>
              </a:lnSpc>
              <a:spcBef>
                <a:spcPts val="400"/>
              </a:spcBef>
              <a:spcAft>
                <a:spcPts val="0"/>
              </a:spcAft>
              <a:buClr>
                <a:schemeClr val="dk1"/>
              </a:buClr>
              <a:buSzPts val="2500"/>
              <a:buFont typeface="Arial"/>
              <a:buChar char="•"/>
            </a:pPr>
            <a:r>
              <a:rPr lang="en-US">
                <a:latin typeface="Open Sans"/>
                <a:ea typeface="Open Sans"/>
                <a:cs typeface="Open Sans"/>
                <a:sym typeface="Open Sans"/>
              </a:rPr>
              <a:t>Depend on fuel availability/cost (if diesel is included)</a:t>
            </a:r>
            <a:endParaRPr>
              <a:latin typeface="Open Sans"/>
              <a:ea typeface="Open Sans"/>
              <a:cs typeface="Open Sans"/>
              <a:sym typeface="Open Sans"/>
            </a:endParaRPr>
          </a:p>
        </p:txBody>
      </p:sp>
      <p:sp>
        <p:nvSpPr>
          <p:cNvPr id="301" name="Google Shape;301;p11"/>
          <p:cNvSpPr/>
          <p:nvPr/>
        </p:nvSpPr>
        <p:spPr>
          <a:xfrm>
            <a:off x="1336767" y="5514729"/>
            <a:ext cx="1260376" cy="47796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i="0" lang="en-US" sz="1600" u="none" strike="noStrike">
                <a:solidFill>
                  <a:schemeClr val="accent1"/>
                </a:solidFill>
                <a:latin typeface="Calibri"/>
                <a:ea typeface="Calibri"/>
                <a:cs typeface="Calibri"/>
                <a:sym typeface="Calibri"/>
              </a:rPr>
              <a:t>Photovoltaic (PV)</a:t>
            </a:r>
            <a:endParaRPr i="0" sz="1400" u="none" strike="noStrike">
              <a:solidFill>
                <a:schemeClr val="accent1"/>
              </a:solidFill>
              <a:latin typeface="Calibri"/>
              <a:ea typeface="Calibri"/>
              <a:cs typeface="Calibri"/>
              <a:sym typeface="Calibri"/>
            </a:endParaRPr>
          </a:p>
        </p:txBody>
      </p:sp>
      <p:sp>
        <p:nvSpPr>
          <p:cNvPr id="302" name="Google Shape;302;p11"/>
          <p:cNvSpPr/>
          <p:nvPr/>
        </p:nvSpPr>
        <p:spPr>
          <a:xfrm>
            <a:off x="3848201" y="5514729"/>
            <a:ext cx="1260376" cy="47796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i="0" lang="en-US" sz="1600" u="none" strike="noStrike">
                <a:solidFill>
                  <a:schemeClr val="accent1"/>
                </a:solidFill>
                <a:latin typeface="Calibri"/>
                <a:ea typeface="Calibri"/>
                <a:cs typeface="Calibri"/>
                <a:sym typeface="Calibri"/>
              </a:rPr>
              <a:t>Small/Mini Hydro</a:t>
            </a:r>
            <a:endParaRPr i="0" sz="1400" u="none" strike="noStrike">
              <a:solidFill>
                <a:schemeClr val="accent1"/>
              </a:solidFill>
              <a:latin typeface="Calibri"/>
              <a:ea typeface="Calibri"/>
              <a:cs typeface="Calibri"/>
              <a:sym typeface="Calibri"/>
            </a:endParaRPr>
          </a:p>
        </p:txBody>
      </p:sp>
      <p:sp>
        <p:nvSpPr>
          <p:cNvPr id="303" name="Google Shape;303;p11"/>
          <p:cNvSpPr/>
          <p:nvPr/>
        </p:nvSpPr>
        <p:spPr>
          <a:xfrm>
            <a:off x="6667683" y="5432675"/>
            <a:ext cx="1260376" cy="276714"/>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i="0" lang="en-US" sz="1600" u="none" strike="noStrike">
                <a:solidFill>
                  <a:schemeClr val="accent1"/>
                </a:solidFill>
                <a:latin typeface="Calibri"/>
                <a:ea typeface="Calibri"/>
                <a:cs typeface="Calibri"/>
                <a:sym typeface="Calibri"/>
              </a:rPr>
              <a:t>Wind turbine</a:t>
            </a:r>
            <a:endParaRPr i="0" sz="1400" u="none" strike="noStrike">
              <a:solidFill>
                <a:schemeClr val="accent1"/>
              </a:solidFill>
              <a:latin typeface="Calibri"/>
              <a:ea typeface="Calibri"/>
              <a:cs typeface="Calibri"/>
              <a:sym typeface="Calibri"/>
            </a:endParaRPr>
          </a:p>
        </p:txBody>
      </p:sp>
      <p:sp>
        <p:nvSpPr>
          <p:cNvPr id="304" name="Google Shape;304;p11"/>
          <p:cNvSpPr/>
          <p:nvPr/>
        </p:nvSpPr>
        <p:spPr>
          <a:xfrm>
            <a:off x="9293542" y="5480406"/>
            <a:ext cx="1260376" cy="47796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i="0" lang="en-US" sz="1600" u="none" strike="noStrike">
                <a:solidFill>
                  <a:schemeClr val="accent1"/>
                </a:solidFill>
                <a:latin typeface="Calibri"/>
                <a:ea typeface="Calibri"/>
                <a:cs typeface="Calibri"/>
                <a:sym typeface="Calibri"/>
              </a:rPr>
              <a:t>Diesel Generator</a:t>
            </a:r>
            <a:endParaRPr i="0" sz="1400" u="none" strike="noStrike">
              <a:solidFill>
                <a:schemeClr val="accent1"/>
              </a:solidFill>
              <a:latin typeface="Calibri"/>
              <a:ea typeface="Calibri"/>
              <a:cs typeface="Calibri"/>
              <a:sym typeface="Calibri"/>
            </a:endParaRPr>
          </a:p>
        </p:txBody>
      </p:sp>
      <p:sp>
        <p:nvSpPr>
          <p:cNvPr id="305" name="Google Shape;305;p11"/>
          <p:cNvSpPr/>
          <p:nvPr/>
        </p:nvSpPr>
        <p:spPr>
          <a:xfrm>
            <a:off x="2960412" y="4632391"/>
            <a:ext cx="383705" cy="276714"/>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i="0" lang="en-US" sz="1600" u="none" strike="noStrike">
                <a:solidFill>
                  <a:schemeClr val="accent1"/>
                </a:solidFill>
                <a:latin typeface="Calibri"/>
                <a:ea typeface="Calibri"/>
                <a:cs typeface="Calibri"/>
                <a:sym typeface="Calibri"/>
              </a:rPr>
              <a:t>or</a:t>
            </a:r>
            <a:endParaRPr i="0" sz="1400" u="none" strike="noStrike">
              <a:solidFill>
                <a:schemeClr val="accent1"/>
              </a:solidFill>
              <a:latin typeface="Calibri"/>
              <a:ea typeface="Calibri"/>
              <a:cs typeface="Calibri"/>
              <a:sym typeface="Calibri"/>
            </a:endParaRPr>
          </a:p>
        </p:txBody>
      </p:sp>
      <p:sp>
        <p:nvSpPr>
          <p:cNvPr id="306" name="Google Shape;306;p11"/>
          <p:cNvSpPr/>
          <p:nvPr/>
        </p:nvSpPr>
        <p:spPr>
          <a:xfrm>
            <a:off x="5607605" y="4569115"/>
            <a:ext cx="383705" cy="276714"/>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i="0" lang="en-US" sz="1600" u="none" strike="noStrike">
                <a:solidFill>
                  <a:schemeClr val="accent1"/>
                </a:solidFill>
                <a:latin typeface="Calibri"/>
                <a:ea typeface="Calibri"/>
                <a:cs typeface="Calibri"/>
                <a:sym typeface="Calibri"/>
              </a:rPr>
              <a:t>or</a:t>
            </a:r>
            <a:endParaRPr i="0" sz="1400" u="none" strike="noStrike">
              <a:solidFill>
                <a:schemeClr val="accent1"/>
              </a:solidFill>
              <a:latin typeface="Calibri"/>
              <a:ea typeface="Calibri"/>
              <a:cs typeface="Calibri"/>
              <a:sym typeface="Calibri"/>
            </a:endParaRPr>
          </a:p>
        </p:txBody>
      </p:sp>
      <p:sp>
        <p:nvSpPr>
          <p:cNvPr id="307" name="Google Shape;307;p11"/>
          <p:cNvSpPr/>
          <p:nvPr/>
        </p:nvSpPr>
        <p:spPr>
          <a:xfrm>
            <a:off x="8407524" y="4610982"/>
            <a:ext cx="383705" cy="276714"/>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i="0" lang="en-US" sz="1600" u="none" strike="noStrike">
                <a:solidFill>
                  <a:schemeClr val="accent1"/>
                </a:solidFill>
                <a:latin typeface="Calibri"/>
                <a:ea typeface="Calibri"/>
                <a:cs typeface="Calibri"/>
                <a:sym typeface="Calibri"/>
              </a:rPr>
              <a:t>or</a:t>
            </a:r>
            <a:endParaRPr i="0" sz="1400" u="none" strike="noStrike">
              <a:solidFill>
                <a:schemeClr val="accent1"/>
              </a:solidFill>
              <a:latin typeface="Calibri"/>
              <a:ea typeface="Calibri"/>
              <a:cs typeface="Calibri"/>
              <a:sym typeface="Calibri"/>
            </a:endParaRPr>
          </a:p>
        </p:txBody>
      </p:sp>
      <p:sp>
        <p:nvSpPr>
          <p:cNvPr id="308" name="Google Shape;308;p11"/>
          <p:cNvSpPr/>
          <p:nvPr/>
        </p:nvSpPr>
        <p:spPr>
          <a:xfrm>
            <a:off x="1019399" y="4061090"/>
            <a:ext cx="10109648" cy="2100110"/>
          </a:xfrm>
          <a:prstGeom prst="rect">
            <a:avLst/>
          </a:prstGeom>
          <a:noFill/>
          <a:ln cap="flat" cmpd="sng" w="12700">
            <a:solidFill>
              <a:srgbClr val="938953"/>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i="0" sz="1800" u="none" strike="noStrike">
              <a:solidFill>
                <a:schemeClr val="accent1"/>
              </a:solidFill>
              <a:latin typeface="Calibri"/>
              <a:ea typeface="Calibri"/>
              <a:cs typeface="Calibri"/>
              <a:sym typeface="Calibri"/>
            </a:endParaRPr>
          </a:p>
        </p:txBody>
      </p:sp>
      <p:pic>
        <p:nvPicPr>
          <p:cNvPr id="309" name="Google Shape;309;p11"/>
          <p:cNvPicPr preferRelativeResize="0"/>
          <p:nvPr/>
        </p:nvPicPr>
        <p:blipFill rotWithShape="1">
          <a:blip r:embed="rId3">
            <a:alphaModFix/>
          </a:blip>
          <a:srcRect b="0" l="0" r="0" t="0"/>
          <a:stretch/>
        </p:blipFill>
        <p:spPr>
          <a:xfrm>
            <a:off x="1161874" y="4186779"/>
            <a:ext cx="1610162" cy="1207622"/>
          </a:xfrm>
          <a:prstGeom prst="rect">
            <a:avLst/>
          </a:prstGeom>
          <a:noFill/>
          <a:ln>
            <a:noFill/>
          </a:ln>
        </p:spPr>
      </p:pic>
      <p:pic>
        <p:nvPicPr>
          <p:cNvPr id="310" name="Google Shape;310;p11"/>
          <p:cNvPicPr preferRelativeResize="0"/>
          <p:nvPr/>
        </p:nvPicPr>
        <p:blipFill rotWithShape="1">
          <a:blip r:embed="rId4">
            <a:alphaModFix/>
          </a:blip>
          <a:srcRect b="0" l="0" r="0" t="0"/>
          <a:stretch/>
        </p:blipFill>
        <p:spPr>
          <a:xfrm>
            <a:off x="3656099" y="4203979"/>
            <a:ext cx="1644581" cy="1090719"/>
          </a:xfrm>
          <a:prstGeom prst="rect">
            <a:avLst/>
          </a:prstGeom>
          <a:noFill/>
          <a:ln>
            <a:noFill/>
          </a:ln>
        </p:spPr>
      </p:pic>
      <p:pic>
        <p:nvPicPr>
          <p:cNvPr id="311" name="Google Shape;311;p11"/>
          <p:cNvPicPr preferRelativeResize="0"/>
          <p:nvPr/>
        </p:nvPicPr>
        <p:blipFill rotWithShape="1">
          <a:blip r:embed="rId5">
            <a:alphaModFix/>
          </a:blip>
          <a:srcRect b="0" l="0" r="0" t="0"/>
          <a:stretch/>
        </p:blipFill>
        <p:spPr>
          <a:xfrm>
            <a:off x="6495144" y="4255702"/>
            <a:ext cx="1605455" cy="903541"/>
          </a:xfrm>
          <a:prstGeom prst="rect">
            <a:avLst/>
          </a:prstGeom>
          <a:noFill/>
          <a:ln>
            <a:noFill/>
          </a:ln>
        </p:spPr>
      </p:pic>
      <p:pic>
        <p:nvPicPr>
          <p:cNvPr descr="C:\Users\foivos\Desktop\diesel.jpg" id="312" name="Google Shape;312;p11"/>
          <p:cNvPicPr preferRelativeResize="0"/>
          <p:nvPr/>
        </p:nvPicPr>
        <p:blipFill rotWithShape="1">
          <a:blip r:embed="rId6">
            <a:alphaModFix/>
          </a:blip>
          <a:srcRect b="0" l="0" r="0" t="0"/>
          <a:stretch/>
        </p:blipFill>
        <p:spPr>
          <a:xfrm>
            <a:off x="9293542" y="4134965"/>
            <a:ext cx="1498621" cy="1271566"/>
          </a:xfrm>
          <a:prstGeom prst="rect">
            <a:avLst/>
          </a:prstGeom>
          <a:noFill/>
          <a:ln>
            <a:noFill/>
          </a:ln>
        </p:spPr>
      </p:pic>
      <p:sp>
        <p:nvSpPr>
          <p:cNvPr id="313" name="Google Shape;313;p11"/>
          <p:cNvSpPr/>
          <p:nvPr/>
        </p:nvSpPr>
        <p:spPr>
          <a:xfrm>
            <a:off x="9518624" y="3726603"/>
            <a:ext cx="1805302"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1400">
                <a:solidFill>
                  <a:schemeClr val="dk1"/>
                </a:solidFill>
                <a:latin typeface="Open Sans"/>
                <a:ea typeface="Open Sans"/>
                <a:cs typeface="Open Sans"/>
                <a:sym typeface="Open Sans"/>
              </a:rPr>
              <a:t>(Energypedia, 2021)</a:t>
            </a:r>
            <a:endParaRPr/>
          </a:p>
        </p:txBody>
      </p:sp>
      <p:sp>
        <p:nvSpPr>
          <p:cNvPr id="314" name="Google Shape;314;p11"/>
          <p:cNvSpPr/>
          <p:nvPr/>
        </p:nvSpPr>
        <p:spPr>
          <a:xfrm>
            <a:off x="941644" y="6175268"/>
            <a:ext cx="2489784"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000">
                <a:solidFill>
                  <a:srgbClr val="1D1C1D"/>
                </a:solidFill>
                <a:latin typeface="Open Sans"/>
                <a:ea typeface="Open Sans"/>
                <a:cs typeface="Open Sans"/>
                <a:sym typeface="Open Sans"/>
              </a:rPr>
              <a:t>Source:</a:t>
            </a:r>
            <a:r>
              <a:rPr lang="en-US" sz="1000">
                <a:solidFill>
                  <a:srgbClr val="1D1C1D"/>
                </a:solidFill>
                <a:latin typeface="Open Sans"/>
                <a:ea typeface="Open Sans"/>
                <a:cs typeface="Open Sans"/>
                <a:sym typeface="Open Sans"/>
              </a:rPr>
              <a:t> Adapted from Mentis et al. 2021</a:t>
            </a:r>
            <a:endParaRPr sz="1000">
              <a:solidFill>
                <a:schemeClr val="dk1"/>
              </a:solidFill>
              <a:latin typeface="Open Sans"/>
              <a:ea typeface="Open Sans"/>
              <a:cs typeface="Open Sans"/>
              <a:sym typeface="Open Sans"/>
            </a:endParaRPr>
          </a:p>
        </p:txBody>
      </p:sp>
      <p:sp>
        <p:nvSpPr>
          <p:cNvPr id="315" name="Google Shape;315;p11"/>
          <p:cNvSpPr/>
          <p:nvPr/>
        </p:nvSpPr>
        <p:spPr>
          <a:xfrm>
            <a:off x="9701032" y="6160529"/>
            <a:ext cx="1767974"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000">
                <a:solidFill>
                  <a:schemeClr val="dk1"/>
                </a:solidFill>
                <a:latin typeface="Open Sans"/>
                <a:ea typeface="Open Sans"/>
                <a:cs typeface="Open Sans"/>
                <a:sym typeface="Open Sans"/>
              </a:rPr>
              <a:t>Picture Source</a:t>
            </a:r>
            <a:r>
              <a:rPr lang="en-US" sz="1000">
                <a:solidFill>
                  <a:schemeClr val="dk1"/>
                </a:solidFill>
                <a:latin typeface="Open Sans"/>
                <a:ea typeface="Open Sans"/>
                <a:cs typeface="Open Sans"/>
                <a:sym typeface="Open Sans"/>
              </a:rPr>
              <a:t>: </a:t>
            </a:r>
            <a:r>
              <a:rPr lang="en-US" sz="1000" u="sng">
                <a:solidFill>
                  <a:schemeClr val="dk1"/>
                </a:solidFill>
                <a:latin typeface="Open Sans"/>
                <a:ea typeface="Open Sans"/>
                <a:cs typeface="Open Sans"/>
                <a:sym typeface="Open Sans"/>
                <a:hlinkClick r:id="rId7">
                  <a:extLst>
                    <a:ext uri="{A12FA001-AC4F-418D-AE19-62706E023703}">
                      <ahyp:hlinkClr val="tx"/>
                    </a:ext>
                  </a:extLst>
                </a:hlinkClick>
              </a:rPr>
              <a:t>image</a:t>
            </a:r>
            <a:endParaRPr sz="1000">
              <a:solidFill>
                <a:schemeClr val="dk1"/>
              </a:solidFill>
              <a:latin typeface="Open Sans"/>
              <a:ea typeface="Open Sans"/>
              <a:cs typeface="Open Sans"/>
              <a:sym typeface="Open Sans"/>
            </a:endParaRPr>
          </a:p>
        </p:txBody>
      </p:sp>
      <p:sp>
        <p:nvSpPr>
          <p:cNvPr id="316" name="Google Shape;316;p11"/>
          <p:cNvSpPr/>
          <p:nvPr/>
        </p:nvSpPr>
        <p:spPr>
          <a:xfrm>
            <a:off x="8280331" y="584228"/>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1_Lecture2_Slide11.mp3" id="317" name="Google Shape;317;p11"/>
          <p:cNvPicPr preferRelativeResize="0"/>
          <p:nvPr/>
        </p:nvPicPr>
        <p:blipFill rotWithShape="1">
          <a:blip r:embed="rId8">
            <a:alphaModFix/>
          </a:blip>
          <a:srcRect b="0" l="0" r="0" t="0"/>
          <a:stretch/>
        </p:blipFill>
        <p:spPr>
          <a:xfrm>
            <a:off x="8351696" y="662553"/>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7"/>
                                        </p:tgtEl>
                                        <p:attrNameLst>
                                          <p:attrName>style.visibility</p:attrName>
                                        </p:attrNameLst>
                                      </p:cBhvr>
                                      <p:to>
                                        <p:strVal val="visible"/>
                                      </p:to>
                                    </p:set>
                                    <p:animEffect filter="fade" transition="in">
                                      <p:cBhvr>
                                        <p:cTn dur="5000"/>
                                        <p:tgtEl>
                                          <p:spTgt spid="31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 name="Shape 322"/>
        <p:cNvGrpSpPr/>
        <p:nvPr/>
      </p:nvGrpSpPr>
      <p:grpSpPr>
        <a:xfrm>
          <a:off x="0" y="0"/>
          <a:ext cx="0" cy="0"/>
          <a:chOff x="0" y="0"/>
          <a:chExt cx="0" cy="0"/>
        </a:xfrm>
      </p:grpSpPr>
      <p:sp>
        <p:nvSpPr>
          <p:cNvPr id="323" name="Google Shape;323;p12"/>
          <p:cNvSpPr/>
          <p:nvPr/>
        </p:nvSpPr>
        <p:spPr>
          <a:xfrm>
            <a:off x="887215" y="1389619"/>
            <a:ext cx="897868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9CC2E5"/>
                </a:solidFill>
                <a:latin typeface="Open Sans"/>
                <a:ea typeface="Open Sans"/>
                <a:cs typeface="Open Sans"/>
                <a:sym typeface="Open Sans"/>
              </a:rPr>
              <a:t>Stand-alone systems (solar lanterns, SHS, diesel gensets)</a:t>
            </a:r>
            <a:endParaRPr/>
          </a:p>
        </p:txBody>
      </p:sp>
      <p:sp>
        <p:nvSpPr>
          <p:cNvPr id="324" name="Google Shape;324;p12"/>
          <p:cNvSpPr txBox="1"/>
          <p:nvPr/>
        </p:nvSpPr>
        <p:spPr>
          <a:xfrm>
            <a:off x="887215" y="4640"/>
            <a:ext cx="765130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2.2 Electrification options </a:t>
            </a:r>
            <a:endParaRPr/>
          </a:p>
        </p:txBody>
      </p:sp>
      <p:sp>
        <p:nvSpPr>
          <p:cNvPr id="325" name="Google Shape;325;p12"/>
          <p:cNvSpPr txBox="1"/>
          <p:nvPr>
            <p:ph idx="1" type="body"/>
          </p:nvPr>
        </p:nvSpPr>
        <p:spPr>
          <a:xfrm>
            <a:off x="884854" y="1810362"/>
            <a:ext cx="4919034" cy="428423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000"/>
              <a:buNone/>
            </a:pPr>
            <a:r>
              <a:rPr b="1" lang="en-US" sz="2000"/>
              <a:t>Benefits and drawbacks of stand-alone system</a:t>
            </a:r>
            <a:endParaRPr sz="2000"/>
          </a:p>
          <a:p>
            <a:pPr indent="-228600" lvl="0" marL="228600" rtl="0" algn="l">
              <a:lnSpc>
                <a:spcPct val="90000"/>
              </a:lnSpc>
              <a:spcBef>
                <a:spcPts val="1000"/>
              </a:spcBef>
              <a:spcAft>
                <a:spcPts val="0"/>
              </a:spcAft>
              <a:buClr>
                <a:schemeClr val="dk1"/>
              </a:buClr>
              <a:buSzPts val="2000"/>
              <a:buChar char="•"/>
            </a:pPr>
            <a:r>
              <a:rPr lang="en-US" sz="2000"/>
              <a:t>Can best supply low demand levels, usually single households and a few customers </a:t>
            </a:r>
            <a:endParaRPr/>
          </a:p>
          <a:p>
            <a:pPr indent="-228600" lvl="0" marL="228600" rtl="0" algn="l">
              <a:lnSpc>
                <a:spcPct val="90000"/>
              </a:lnSpc>
              <a:spcBef>
                <a:spcPts val="1000"/>
              </a:spcBef>
              <a:spcAft>
                <a:spcPts val="0"/>
              </a:spcAft>
              <a:buClr>
                <a:schemeClr val="dk1"/>
              </a:buClr>
              <a:buSzPts val="2000"/>
              <a:buChar char="•"/>
            </a:pPr>
            <a:r>
              <a:rPr lang="en-US" sz="2000"/>
              <a:t>No transmission &amp; distribution network is required </a:t>
            </a:r>
            <a:endParaRPr/>
          </a:p>
          <a:p>
            <a:pPr indent="-228600" lvl="0" marL="228600" rtl="0" algn="l">
              <a:lnSpc>
                <a:spcPct val="90000"/>
              </a:lnSpc>
              <a:spcBef>
                <a:spcPts val="1000"/>
              </a:spcBef>
              <a:spcAft>
                <a:spcPts val="0"/>
              </a:spcAft>
              <a:buClr>
                <a:schemeClr val="dk1"/>
              </a:buClr>
              <a:buSzPts val="2000"/>
              <a:buChar char="•"/>
            </a:pPr>
            <a:r>
              <a:rPr lang="en-US" sz="2000"/>
              <a:t>Deployed relatively easily/quickly</a:t>
            </a:r>
            <a:endParaRPr/>
          </a:p>
          <a:p>
            <a:pPr indent="-228600" lvl="0" marL="228600" rtl="0" algn="l">
              <a:lnSpc>
                <a:spcPct val="90000"/>
              </a:lnSpc>
              <a:spcBef>
                <a:spcPts val="1000"/>
              </a:spcBef>
              <a:spcAft>
                <a:spcPts val="0"/>
              </a:spcAft>
              <a:buClr>
                <a:schemeClr val="dk1"/>
              </a:buClr>
              <a:buSzPts val="2000"/>
              <a:buChar char="•"/>
            </a:pPr>
            <a:r>
              <a:rPr lang="en-US" sz="2000"/>
              <a:t>Depend on locally available resources, may involve battery storage, and have a relatively high upfront capital cost (for PV only) </a:t>
            </a:r>
            <a:endParaRPr/>
          </a:p>
          <a:p>
            <a:pPr indent="-228600" lvl="0" marL="228600" rtl="0" algn="l">
              <a:lnSpc>
                <a:spcPct val="90000"/>
              </a:lnSpc>
              <a:spcBef>
                <a:spcPts val="1000"/>
              </a:spcBef>
              <a:spcAft>
                <a:spcPts val="0"/>
              </a:spcAft>
              <a:buClr>
                <a:schemeClr val="dk1"/>
              </a:buClr>
              <a:buSzPts val="2000"/>
              <a:buChar char="•"/>
            </a:pPr>
            <a:r>
              <a:rPr lang="en-US" sz="2000"/>
              <a:t>Have lower upfront capital cost but depend on fuel availability/cost (if diesel-based) </a:t>
            </a:r>
            <a:endParaRPr/>
          </a:p>
          <a:p>
            <a:pPr indent="-101600" lvl="0" marL="228600" rtl="0" algn="l">
              <a:lnSpc>
                <a:spcPct val="90000"/>
              </a:lnSpc>
              <a:spcBef>
                <a:spcPts val="1000"/>
              </a:spcBef>
              <a:spcAft>
                <a:spcPts val="0"/>
              </a:spcAft>
              <a:buClr>
                <a:schemeClr val="dk1"/>
              </a:buClr>
              <a:buSzPts val="2000"/>
              <a:buNone/>
            </a:pPr>
            <a:r>
              <a:t/>
            </a:r>
            <a:endParaRPr sz="2000"/>
          </a:p>
          <a:p>
            <a:pPr indent="-76200" lvl="0" marL="228600" rtl="0" algn="l">
              <a:lnSpc>
                <a:spcPct val="90000"/>
              </a:lnSpc>
              <a:spcBef>
                <a:spcPts val="1000"/>
              </a:spcBef>
              <a:spcAft>
                <a:spcPts val="0"/>
              </a:spcAft>
              <a:buClr>
                <a:schemeClr val="dk1"/>
              </a:buClr>
              <a:buSzPts val="2400"/>
              <a:buNone/>
            </a:pPr>
            <a:r>
              <a:t/>
            </a:r>
            <a:endParaRPr sz="2400">
              <a:latin typeface="Open Sans"/>
              <a:ea typeface="Open Sans"/>
              <a:cs typeface="Open Sans"/>
              <a:sym typeface="Open Sans"/>
            </a:endParaRPr>
          </a:p>
        </p:txBody>
      </p:sp>
      <p:sp>
        <p:nvSpPr>
          <p:cNvPr id="326" name="Google Shape;326;p12"/>
          <p:cNvSpPr/>
          <p:nvPr/>
        </p:nvSpPr>
        <p:spPr>
          <a:xfrm>
            <a:off x="5895474" y="2622285"/>
            <a:ext cx="5101390" cy="2100110"/>
          </a:xfrm>
          <a:prstGeom prst="rect">
            <a:avLst/>
          </a:prstGeom>
          <a:noFill/>
          <a:ln cap="flat" cmpd="sng" w="12700">
            <a:solidFill>
              <a:srgbClr val="938953"/>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i="0" sz="1800" u="none" strike="noStrike">
              <a:solidFill>
                <a:schemeClr val="accent1"/>
              </a:solidFill>
              <a:latin typeface="Calibri"/>
              <a:ea typeface="Calibri"/>
              <a:cs typeface="Calibri"/>
              <a:sym typeface="Calibri"/>
            </a:endParaRPr>
          </a:p>
        </p:txBody>
      </p:sp>
      <p:sp>
        <p:nvSpPr>
          <p:cNvPr id="327" name="Google Shape;327;p12"/>
          <p:cNvSpPr/>
          <p:nvPr/>
        </p:nvSpPr>
        <p:spPr>
          <a:xfrm>
            <a:off x="9278820" y="4120724"/>
            <a:ext cx="1260376" cy="47796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i="0" lang="en-US" sz="1600" u="none" strike="noStrike">
                <a:solidFill>
                  <a:schemeClr val="accent1"/>
                </a:solidFill>
                <a:latin typeface="Calibri"/>
                <a:ea typeface="Calibri"/>
                <a:cs typeface="Calibri"/>
                <a:sym typeface="Calibri"/>
              </a:rPr>
              <a:t>Diesel Generator</a:t>
            </a:r>
            <a:endParaRPr i="0" sz="1400" u="none" strike="noStrike">
              <a:solidFill>
                <a:schemeClr val="accent1"/>
              </a:solidFill>
              <a:latin typeface="Calibri"/>
              <a:ea typeface="Calibri"/>
              <a:cs typeface="Calibri"/>
              <a:sym typeface="Calibri"/>
            </a:endParaRPr>
          </a:p>
        </p:txBody>
      </p:sp>
      <p:sp>
        <p:nvSpPr>
          <p:cNvPr id="328" name="Google Shape;328;p12"/>
          <p:cNvSpPr/>
          <p:nvPr/>
        </p:nvSpPr>
        <p:spPr>
          <a:xfrm>
            <a:off x="6231129" y="4017609"/>
            <a:ext cx="1260376" cy="47796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i="0" lang="en-US" sz="1600" u="none" strike="noStrike">
                <a:solidFill>
                  <a:schemeClr val="accent1"/>
                </a:solidFill>
                <a:latin typeface="Calibri"/>
                <a:ea typeface="Calibri"/>
                <a:cs typeface="Calibri"/>
                <a:sym typeface="Calibri"/>
              </a:rPr>
              <a:t>Photovoltaic (PV)</a:t>
            </a:r>
            <a:endParaRPr i="0" sz="1400" u="none" strike="noStrike">
              <a:solidFill>
                <a:schemeClr val="accent1"/>
              </a:solidFill>
              <a:latin typeface="Calibri"/>
              <a:ea typeface="Calibri"/>
              <a:cs typeface="Calibri"/>
              <a:sym typeface="Calibri"/>
            </a:endParaRPr>
          </a:p>
        </p:txBody>
      </p:sp>
      <p:sp>
        <p:nvSpPr>
          <p:cNvPr id="329" name="Google Shape;329;p12"/>
          <p:cNvSpPr/>
          <p:nvPr/>
        </p:nvSpPr>
        <p:spPr>
          <a:xfrm>
            <a:off x="8254316" y="3533983"/>
            <a:ext cx="383705" cy="276714"/>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i="0" lang="en-US" sz="1600" u="none" strike="noStrike">
                <a:solidFill>
                  <a:schemeClr val="accent1"/>
                </a:solidFill>
                <a:latin typeface="Calibri"/>
                <a:ea typeface="Calibri"/>
                <a:cs typeface="Calibri"/>
                <a:sym typeface="Calibri"/>
              </a:rPr>
              <a:t>or</a:t>
            </a:r>
            <a:endParaRPr i="0" sz="1400" u="none" strike="noStrike">
              <a:solidFill>
                <a:schemeClr val="accent1"/>
              </a:solidFill>
              <a:latin typeface="Calibri"/>
              <a:ea typeface="Calibri"/>
              <a:cs typeface="Calibri"/>
              <a:sym typeface="Calibri"/>
            </a:endParaRPr>
          </a:p>
        </p:txBody>
      </p:sp>
      <p:pic>
        <p:nvPicPr>
          <p:cNvPr id="330" name="Google Shape;330;p12"/>
          <p:cNvPicPr preferRelativeResize="0"/>
          <p:nvPr/>
        </p:nvPicPr>
        <p:blipFill rotWithShape="1">
          <a:blip r:embed="rId3">
            <a:alphaModFix/>
          </a:blip>
          <a:srcRect b="0" l="0" r="0" t="0"/>
          <a:stretch/>
        </p:blipFill>
        <p:spPr>
          <a:xfrm>
            <a:off x="6069966" y="2786928"/>
            <a:ext cx="1610162" cy="1207622"/>
          </a:xfrm>
          <a:prstGeom prst="rect">
            <a:avLst/>
          </a:prstGeom>
          <a:noFill/>
          <a:ln>
            <a:noFill/>
          </a:ln>
        </p:spPr>
      </p:pic>
      <p:pic>
        <p:nvPicPr>
          <p:cNvPr descr="C:\Users\foivos\Desktop\diesel.jpg" id="331" name="Google Shape;331;p12"/>
          <p:cNvPicPr preferRelativeResize="0"/>
          <p:nvPr/>
        </p:nvPicPr>
        <p:blipFill rotWithShape="1">
          <a:blip r:embed="rId4">
            <a:alphaModFix/>
          </a:blip>
          <a:srcRect b="0" l="0" r="0" t="0"/>
          <a:stretch/>
        </p:blipFill>
        <p:spPr>
          <a:xfrm>
            <a:off x="9159698" y="2725448"/>
            <a:ext cx="1498621" cy="1271566"/>
          </a:xfrm>
          <a:prstGeom prst="rect">
            <a:avLst/>
          </a:prstGeom>
          <a:noFill/>
          <a:ln>
            <a:noFill/>
          </a:ln>
        </p:spPr>
      </p:pic>
      <p:sp>
        <p:nvSpPr>
          <p:cNvPr id="332" name="Google Shape;332;p12"/>
          <p:cNvSpPr/>
          <p:nvPr/>
        </p:nvSpPr>
        <p:spPr>
          <a:xfrm>
            <a:off x="887215" y="6152235"/>
            <a:ext cx="2489784"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000">
                <a:solidFill>
                  <a:srgbClr val="1D1C1D"/>
                </a:solidFill>
                <a:latin typeface="Open Sans"/>
                <a:ea typeface="Open Sans"/>
                <a:cs typeface="Open Sans"/>
                <a:sym typeface="Open Sans"/>
              </a:rPr>
              <a:t>Source:</a:t>
            </a:r>
            <a:r>
              <a:rPr lang="en-US" sz="1000">
                <a:solidFill>
                  <a:srgbClr val="1D1C1D"/>
                </a:solidFill>
                <a:latin typeface="Open Sans"/>
                <a:ea typeface="Open Sans"/>
                <a:cs typeface="Open Sans"/>
                <a:sym typeface="Open Sans"/>
              </a:rPr>
              <a:t> Adapted from Mentis et al. 2021</a:t>
            </a:r>
            <a:endParaRPr sz="1000">
              <a:solidFill>
                <a:schemeClr val="dk1"/>
              </a:solidFill>
              <a:latin typeface="Open Sans"/>
              <a:ea typeface="Open Sans"/>
              <a:cs typeface="Open Sans"/>
              <a:sym typeface="Open Sans"/>
            </a:endParaRPr>
          </a:p>
        </p:txBody>
      </p:sp>
      <p:sp>
        <p:nvSpPr>
          <p:cNvPr id="333" name="Google Shape;333;p12"/>
          <p:cNvSpPr/>
          <p:nvPr/>
        </p:nvSpPr>
        <p:spPr>
          <a:xfrm>
            <a:off x="8350018" y="4747803"/>
            <a:ext cx="2807702" cy="55399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000">
                <a:solidFill>
                  <a:schemeClr val="dk1"/>
                </a:solidFill>
                <a:latin typeface="Open Sans"/>
                <a:ea typeface="Open Sans"/>
                <a:cs typeface="Open Sans"/>
                <a:sym typeface="Open Sans"/>
              </a:rPr>
              <a:t>Picture Source</a:t>
            </a:r>
            <a:r>
              <a:rPr lang="en-US" sz="1000">
                <a:solidFill>
                  <a:schemeClr val="dk1"/>
                </a:solidFill>
                <a:latin typeface="Open Sans"/>
                <a:ea typeface="Open Sans"/>
                <a:cs typeface="Open Sans"/>
                <a:sym typeface="Open Sans"/>
              </a:rPr>
              <a:t>: </a:t>
            </a:r>
            <a:r>
              <a:rPr lang="en-US" sz="1000" u="sng">
                <a:solidFill>
                  <a:srgbClr val="1155CC"/>
                </a:solidFill>
                <a:latin typeface="Open Sans"/>
                <a:ea typeface="Open Sans"/>
                <a:cs typeface="Open Sans"/>
                <a:sym typeface="Open Sans"/>
              </a:rPr>
              <a:t>https://pic.made-in-china.com/4f0j00jChQiVbmllpJ/Small-Diesel-Generator-Set-Generator.jpg</a:t>
            </a:r>
            <a:r>
              <a:rPr lang="en-US" sz="1000">
                <a:solidFill>
                  <a:schemeClr val="dk1"/>
                </a:solidFill>
                <a:latin typeface="Open Sans"/>
                <a:ea typeface="Open Sans"/>
                <a:cs typeface="Open Sans"/>
                <a:sym typeface="Open Sans"/>
              </a:rPr>
              <a:t> </a:t>
            </a:r>
            <a:endParaRPr sz="1000">
              <a:solidFill>
                <a:schemeClr val="dk1"/>
              </a:solidFill>
              <a:latin typeface="Open Sans"/>
              <a:ea typeface="Open Sans"/>
              <a:cs typeface="Open Sans"/>
              <a:sym typeface="Open Sans"/>
            </a:endParaRPr>
          </a:p>
        </p:txBody>
      </p:sp>
      <p:sp>
        <p:nvSpPr>
          <p:cNvPr id="334" name="Google Shape;334;p12"/>
          <p:cNvSpPr/>
          <p:nvPr/>
        </p:nvSpPr>
        <p:spPr>
          <a:xfrm>
            <a:off x="8280331" y="584228"/>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1_Lecture2_Slide12.mp3" id="335" name="Google Shape;335;p12"/>
          <p:cNvPicPr preferRelativeResize="0"/>
          <p:nvPr/>
        </p:nvPicPr>
        <p:blipFill rotWithShape="1">
          <a:blip r:embed="rId5">
            <a:alphaModFix/>
          </a:blip>
          <a:srcRect b="0" l="0" r="0" t="0"/>
          <a:stretch/>
        </p:blipFill>
        <p:spPr>
          <a:xfrm>
            <a:off x="8351696" y="653166"/>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5"/>
                                        </p:tgtEl>
                                        <p:attrNameLst>
                                          <p:attrName>style.visibility</p:attrName>
                                        </p:attrNameLst>
                                      </p:cBhvr>
                                      <p:to>
                                        <p:strVal val="visible"/>
                                      </p:to>
                                    </p:set>
                                    <p:animEffect filter="fade" transition="in">
                                      <p:cBhvr>
                                        <p:cTn dur="5000"/>
                                        <p:tgtEl>
                                          <p:spTgt spid="33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0" name="Shape 340"/>
        <p:cNvGrpSpPr/>
        <p:nvPr/>
      </p:nvGrpSpPr>
      <p:grpSpPr>
        <a:xfrm>
          <a:off x="0" y="0"/>
          <a:ext cx="0" cy="0"/>
          <a:chOff x="0" y="0"/>
          <a:chExt cx="0" cy="0"/>
        </a:xfrm>
      </p:grpSpPr>
      <p:sp>
        <p:nvSpPr>
          <p:cNvPr id="341" name="Google Shape;341;p13"/>
          <p:cNvSpPr/>
          <p:nvPr/>
        </p:nvSpPr>
        <p:spPr>
          <a:xfrm>
            <a:off x="921539" y="1369025"/>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9CC2E5"/>
                </a:solidFill>
                <a:latin typeface="Open Sans"/>
                <a:ea typeface="Open Sans"/>
                <a:cs typeface="Open Sans"/>
                <a:sym typeface="Open Sans"/>
              </a:rPr>
              <a:t>What are the options for electrification?</a:t>
            </a:r>
            <a:r>
              <a:rPr b="1" lang="en-US" sz="1800">
                <a:solidFill>
                  <a:schemeClr val="dk1"/>
                </a:solidFill>
                <a:latin typeface="Open Sans"/>
                <a:ea typeface="Open Sans"/>
                <a:cs typeface="Open Sans"/>
                <a:sym typeface="Open Sans"/>
              </a:rPr>
              <a:t> </a:t>
            </a:r>
            <a:endParaRPr/>
          </a:p>
        </p:txBody>
      </p:sp>
      <p:sp>
        <p:nvSpPr>
          <p:cNvPr id="342" name="Google Shape;342;p13"/>
          <p:cNvSpPr txBox="1"/>
          <p:nvPr/>
        </p:nvSpPr>
        <p:spPr>
          <a:xfrm>
            <a:off x="887215" y="4640"/>
            <a:ext cx="765130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2.2 Electrification options </a:t>
            </a:r>
            <a:endParaRPr/>
          </a:p>
        </p:txBody>
      </p:sp>
      <p:sp>
        <p:nvSpPr>
          <p:cNvPr id="343" name="Google Shape;343;p13"/>
          <p:cNvSpPr txBox="1"/>
          <p:nvPr/>
        </p:nvSpPr>
        <p:spPr>
          <a:xfrm>
            <a:off x="936249" y="2225787"/>
            <a:ext cx="1506884" cy="30386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Arial"/>
                <a:ea typeface="Arial"/>
                <a:cs typeface="Arial"/>
                <a:sym typeface="Arial"/>
              </a:rPr>
              <a:t>On Grid</a:t>
            </a:r>
            <a:endParaRPr b="1" i="0" sz="1400" u="none" cap="none" strike="noStrike">
              <a:solidFill>
                <a:srgbClr val="000000"/>
              </a:solidFill>
              <a:latin typeface="Arial"/>
              <a:ea typeface="Arial"/>
              <a:cs typeface="Arial"/>
              <a:sym typeface="Arial"/>
            </a:endParaRPr>
          </a:p>
        </p:txBody>
      </p:sp>
      <p:pic>
        <p:nvPicPr>
          <p:cNvPr id="344" name="Google Shape;344;p13"/>
          <p:cNvPicPr preferRelativeResize="0"/>
          <p:nvPr/>
        </p:nvPicPr>
        <p:blipFill rotWithShape="1">
          <a:blip r:embed="rId3">
            <a:alphaModFix/>
          </a:blip>
          <a:srcRect b="0" l="0" r="0" t="0"/>
          <a:stretch/>
        </p:blipFill>
        <p:spPr>
          <a:xfrm>
            <a:off x="1037279" y="2541893"/>
            <a:ext cx="3136648" cy="2980601"/>
          </a:xfrm>
          <a:prstGeom prst="rect">
            <a:avLst/>
          </a:prstGeom>
          <a:noFill/>
          <a:ln>
            <a:noFill/>
          </a:ln>
        </p:spPr>
      </p:pic>
      <p:sp>
        <p:nvSpPr>
          <p:cNvPr id="345" name="Google Shape;345;p13"/>
          <p:cNvSpPr txBox="1"/>
          <p:nvPr/>
        </p:nvSpPr>
        <p:spPr>
          <a:xfrm>
            <a:off x="8222467" y="2206929"/>
            <a:ext cx="1493516" cy="307736"/>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lang="en-US" sz="1400">
                <a:solidFill>
                  <a:srgbClr val="000000"/>
                </a:solidFill>
                <a:latin typeface="Arial"/>
                <a:ea typeface="Arial"/>
                <a:cs typeface="Arial"/>
                <a:sym typeface="Arial"/>
              </a:rPr>
              <a:t>Stand-alone</a:t>
            </a:r>
            <a:endParaRPr b="1" i="0" sz="1400" u="none" cap="none" strike="noStrike">
              <a:solidFill>
                <a:srgbClr val="000000"/>
              </a:solidFill>
              <a:latin typeface="Arial"/>
              <a:ea typeface="Arial"/>
              <a:cs typeface="Arial"/>
              <a:sym typeface="Arial"/>
            </a:endParaRPr>
          </a:p>
        </p:txBody>
      </p:sp>
      <p:sp>
        <p:nvSpPr>
          <p:cNvPr id="346" name="Google Shape;346;p13"/>
          <p:cNvSpPr txBox="1"/>
          <p:nvPr/>
        </p:nvSpPr>
        <p:spPr>
          <a:xfrm>
            <a:off x="4204760" y="2225810"/>
            <a:ext cx="1160511" cy="303864"/>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Arial"/>
                <a:ea typeface="Arial"/>
                <a:cs typeface="Arial"/>
                <a:sym typeface="Arial"/>
              </a:rPr>
              <a:t>Mini-Grid</a:t>
            </a:r>
            <a:endParaRPr b="1" i="0" sz="1400" u="none" cap="none" strike="noStrike">
              <a:solidFill>
                <a:srgbClr val="000000"/>
              </a:solidFill>
              <a:latin typeface="Arial"/>
              <a:ea typeface="Arial"/>
              <a:cs typeface="Arial"/>
              <a:sym typeface="Arial"/>
            </a:endParaRPr>
          </a:p>
        </p:txBody>
      </p:sp>
      <p:sp>
        <p:nvSpPr>
          <p:cNvPr id="347" name="Google Shape;347;p13"/>
          <p:cNvSpPr/>
          <p:nvPr/>
        </p:nvSpPr>
        <p:spPr>
          <a:xfrm>
            <a:off x="4310396" y="2537738"/>
            <a:ext cx="6134324" cy="2974363"/>
          </a:xfrm>
          <a:prstGeom prst="rect">
            <a:avLst/>
          </a:prstGeom>
          <a:solidFill>
            <a:srgbClr val="DDEAF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348" name="Google Shape;348;p13"/>
          <p:cNvSpPr txBox="1"/>
          <p:nvPr/>
        </p:nvSpPr>
        <p:spPr>
          <a:xfrm>
            <a:off x="4924669" y="2948380"/>
            <a:ext cx="4624472" cy="830956"/>
          </a:xfrm>
          <a:prstGeom prst="rect">
            <a:avLst/>
          </a:prstGeom>
          <a:solidFill>
            <a:schemeClr val="lt1"/>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2400" u="none" cap="none" strike="noStrike">
                <a:solidFill>
                  <a:srgbClr val="000000"/>
                </a:solidFill>
                <a:latin typeface="Open Sans"/>
                <a:ea typeface="Open Sans"/>
                <a:cs typeface="Open Sans"/>
                <a:sym typeface="Open Sans"/>
              </a:rPr>
              <a:t>Typical </a:t>
            </a:r>
            <a:r>
              <a:rPr lang="en-US" sz="2400">
                <a:solidFill>
                  <a:srgbClr val="000000"/>
                </a:solidFill>
                <a:latin typeface="Open Sans"/>
                <a:ea typeface="Open Sans"/>
                <a:cs typeface="Open Sans"/>
                <a:sym typeface="Open Sans"/>
              </a:rPr>
              <a:t>medium–long</a:t>
            </a:r>
            <a:r>
              <a:rPr b="0" i="0" lang="en-US" sz="2400" u="none" cap="none" strike="noStrike">
                <a:solidFill>
                  <a:srgbClr val="000000"/>
                </a:solidFill>
                <a:latin typeface="Open Sans"/>
                <a:ea typeface="Open Sans"/>
                <a:cs typeface="Open Sans"/>
                <a:sym typeface="Open Sans"/>
              </a:rPr>
              <a:t> term Energy System Models</a:t>
            </a:r>
            <a:endParaRPr b="0" i="0" sz="2400" u="none" cap="none" strike="noStrike">
              <a:solidFill>
                <a:srgbClr val="000000"/>
              </a:solidFill>
              <a:latin typeface="Open Sans"/>
              <a:ea typeface="Open Sans"/>
              <a:cs typeface="Open Sans"/>
              <a:sym typeface="Open Sans"/>
            </a:endParaRPr>
          </a:p>
        </p:txBody>
      </p:sp>
      <p:sp>
        <p:nvSpPr>
          <p:cNvPr id="349" name="Google Shape;349;p13"/>
          <p:cNvSpPr/>
          <p:nvPr/>
        </p:nvSpPr>
        <p:spPr>
          <a:xfrm rot="10800000">
            <a:off x="3952298" y="3205812"/>
            <a:ext cx="873473" cy="434980"/>
          </a:xfrm>
          <a:prstGeom prst="rightArrow">
            <a:avLst>
              <a:gd fmla="val 50000" name="adj1"/>
              <a:gd fmla="val 50000" name="adj2"/>
            </a:avLst>
          </a:prstGeom>
          <a:solidFill>
            <a:srgbClr val="496D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350" name="Google Shape;350;p13"/>
          <p:cNvSpPr/>
          <p:nvPr/>
        </p:nvSpPr>
        <p:spPr>
          <a:xfrm>
            <a:off x="8193461" y="6092088"/>
            <a:ext cx="3089820"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1400">
                <a:solidFill>
                  <a:schemeClr val="dk1"/>
                </a:solidFill>
                <a:latin typeface="Open Sans"/>
                <a:ea typeface="Open Sans"/>
                <a:cs typeface="Open Sans"/>
                <a:sym typeface="Open Sans"/>
              </a:rPr>
              <a:t>Mentis et al., 2016; Dalla Longa et al., 2018</a:t>
            </a:r>
            <a:endParaRPr/>
          </a:p>
        </p:txBody>
      </p:sp>
      <p:sp>
        <p:nvSpPr>
          <p:cNvPr id="351" name="Google Shape;351;p13"/>
          <p:cNvSpPr/>
          <p:nvPr/>
        </p:nvSpPr>
        <p:spPr>
          <a:xfrm>
            <a:off x="936249" y="6158174"/>
            <a:ext cx="2489784"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000">
                <a:solidFill>
                  <a:srgbClr val="1D1C1D"/>
                </a:solidFill>
                <a:latin typeface="Open Sans"/>
                <a:ea typeface="Open Sans"/>
                <a:cs typeface="Open Sans"/>
                <a:sym typeface="Open Sans"/>
              </a:rPr>
              <a:t>Source:</a:t>
            </a:r>
            <a:r>
              <a:rPr lang="en-US" sz="1000">
                <a:solidFill>
                  <a:srgbClr val="1D1C1D"/>
                </a:solidFill>
                <a:latin typeface="Open Sans"/>
                <a:ea typeface="Open Sans"/>
                <a:cs typeface="Open Sans"/>
                <a:sym typeface="Open Sans"/>
              </a:rPr>
              <a:t> Adapted from Mentis et al. 2021</a:t>
            </a:r>
            <a:endParaRPr sz="1000">
              <a:solidFill>
                <a:schemeClr val="dk1"/>
              </a:solidFill>
              <a:latin typeface="Open Sans"/>
              <a:ea typeface="Open Sans"/>
              <a:cs typeface="Open Sans"/>
              <a:sym typeface="Open Sans"/>
            </a:endParaRPr>
          </a:p>
        </p:txBody>
      </p:sp>
      <p:sp>
        <p:nvSpPr>
          <p:cNvPr id="352" name="Google Shape;352;p13"/>
          <p:cNvSpPr txBox="1"/>
          <p:nvPr/>
        </p:nvSpPr>
        <p:spPr>
          <a:xfrm>
            <a:off x="941006" y="5558063"/>
            <a:ext cx="2203064"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000">
                <a:solidFill>
                  <a:schemeClr val="dk1"/>
                </a:solidFill>
                <a:latin typeface="Open Sans"/>
                <a:ea typeface="Open Sans"/>
                <a:cs typeface="Open Sans"/>
                <a:sym typeface="Open Sans"/>
              </a:rPr>
              <a:t>Picture source</a:t>
            </a:r>
            <a:r>
              <a:rPr lang="en-US" sz="1000">
                <a:solidFill>
                  <a:schemeClr val="dk1"/>
                </a:solidFill>
                <a:latin typeface="Open Sans"/>
                <a:ea typeface="Open Sans"/>
                <a:cs typeface="Open Sans"/>
                <a:sym typeface="Open Sans"/>
              </a:rPr>
              <a:t>: Huang et al. 2020, </a:t>
            </a:r>
            <a:r>
              <a:rPr lang="en-US" sz="1000" u="sng">
                <a:solidFill>
                  <a:schemeClr val="dk1"/>
                </a:solidFill>
                <a:latin typeface="Open Sans"/>
                <a:ea typeface="Open Sans"/>
                <a:cs typeface="Open Sans"/>
                <a:sym typeface="Open Sans"/>
                <a:hlinkClick r:id="rId4">
                  <a:extLst>
                    <a:ext uri="{A12FA001-AC4F-418D-AE19-62706E023703}">
                      <ahyp:hlinkClr val="tx"/>
                    </a:ext>
                  </a:extLst>
                </a:hlinkClick>
              </a:rPr>
              <a:t>Image</a:t>
            </a:r>
            <a:r>
              <a:rPr lang="en-US" sz="1000">
                <a:solidFill>
                  <a:schemeClr val="dk1"/>
                </a:solidFill>
                <a:latin typeface="Open Sans"/>
                <a:ea typeface="Open Sans"/>
                <a:cs typeface="Open Sans"/>
                <a:sym typeface="Open Sans"/>
              </a:rPr>
              <a:t> , licensed under </a:t>
            </a:r>
            <a:r>
              <a:rPr lang="en-US" sz="1000" u="sng">
                <a:solidFill>
                  <a:schemeClr val="dk1"/>
                </a:solidFill>
                <a:latin typeface="Open Sans"/>
                <a:ea typeface="Open Sans"/>
                <a:cs typeface="Open Sans"/>
                <a:sym typeface="Open Sans"/>
                <a:hlinkClick r:id="rId5">
                  <a:extLst>
                    <a:ext uri="{A12FA001-AC4F-418D-AE19-62706E023703}">
                      <ahyp:hlinkClr val="tx"/>
                    </a:ext>
                  </a:extLst>
                </a:hlinkClick>
              </a:rPr>
              <a:t>CC-BY 3.0</a:t>
            </a:r>
            <a:endParaRPr sz="1000">
              <a:solidFill>
                <a:schemeClr val="dk1"/>
              </a:solidFill>
              <a:latin typeface="Open Sans"/>
              <a:ea typeface="Open Sans"/>
              <a:cs typeface="Open Sans"/>
              <a:sym typeface="Open Sans"/>
            </a:endParaRPr>
          </a:p>
        </p:txBody>
      </p:sp>
      <p:sp>
        <p:nvSpPr>
          <p:cNvPr id="353" name="Google Shape;353;p13"/>
          <p:cNvSpPr/>
          <p:nvPr/>
        </p:nvSpPr>
        <p:spPr>
          <a:xfrm>
            <a:off x="8280331" y="584228"/>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1_Lecture2_Slide13.mp3" id="354" name="Google Shape;354;p13"/>
          <p:cNvPicPr preferRelativeResize="0"/>
          <p:nvPr/>
        </p:nvPicPr>
        <p:blipFill rotWithShape="1">
          <a:blip r:embed="rId6">
            <a:alphaModFix/>
          </a:blip>
          <a:srcRect b="0" l="0" r="0" t="0"/>
          <a:stretch/>
        </p:blipFill>
        <p:spPr>
          <a:xfrm>
            <a:off x="8351696" y="674926"/>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4"/>
                                        </p:tgtEl>
                                        <p:attrNameLst>
                                          <p:attrName>style.visibility</p:attrName>
                                        </p:attrNameLst>
                                      </p:cBhvr>
                                      <p:to>
                                        <p:strVal val="visible"/>
                                      </p:to>
                                    </p:set>
                                    <p:animEffect filter="fade" transition="in">
                                      <p:cBhvr>
                                        <p:cTn dur="5000"/>
                                        <p:tgtEl>
                                          <p:spTgt spid="35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8" name="Shape 358"/>
        <p:cNvGrpSpPr/>
        <p:nvPr/>
      </p:nvGrpSpPr>
      <p:grpSpPr>
        <a:xfrm>
          <a:off x="0" y="0"/>
          <a:ext cx="0" cy="0"/>
          <a:chOff x="0" y="0"/>
          <a:chExt cx="0" cy="0"/>
        </a:xfrm>
      </p:grpSpPr>
      <p:sp>
        <p:nvSpPr>
          <p:cNvPr id="359" name="Google Shape;359;p14"/>
          <p:cNvSpPr txBox="1"/>
          <p:nvPr/>
        </p:nvSpPr>
        <p:spPr>
          <a:xfrm>
            <a:off x="747853" y="4067268"/>
            <a:ext cx="8050696" cy="369332"/>
          </a:xfrm>
          <a:prstGeom prst="rect">
            <a:avLst/>
          </a:prstGeom>
          <a:noFill/>
          <a:ln>
            <a:noFill/>
          </a:ln>
        </p:spPr>
        <p:txBody>
          <a:bodyPr anchorCtr="0" anchor="b" bIns="45700" lIns="91425" spcFirstLastPara="1" rIns="91425" wrap="square" tIns="45700">
            <a:spAutoFit/>
          </a:bodyPr>
          <a:lstStyle/>
          <a:p>
            <a:pPr indent="0" lvl="0" marL="0" marR="0" rtl="0" algn="l">
              <a:spcBef>
                <a:spcPts val="0"/>
              </a:spcBef>
              <a:spcAft>
                <a:spcPts val="0"/>
              </a:spcAft>
              <a:buNone/>
            </a:pPr>
            <a:r>
              <a:rPr b="1" lang="en-US" sz="1800">
                <a:solidFill>
                  <a:schemeClr val="lt1"/>
                </a:solidFill>
                <a:latin typeface="Open Sans ExtraBold"/>
                <a:ea typeface="Open Sans ExtraBold"/>
                <a:cs typeface="Open Sans ExtraBold"/>
                <a:sym typeface="Open Sans ExtraBold"/>
              </a:rPr>
              <a:t>Course Name</a:t>
            </a:r>
            <a:endParaRPr b="1" sz="1800">
              <a:solidFill>
                <a:schemeClr val="lt1"/>
              </a:solidFill>
              <a:latin typeface="Open Sans ExtraBold"/>
              <a:ea typeface="Open Sans ExtraBold"/>
              <a:cs typeface="Open Sans ExtraBold"/>
              <a:sym typeface="Open Sans ExtraBold"/>
            </a:endParaRPr>
          </a:p>
        </p:txBody>
      </p:sp>
      <p:sp>
        <p:nvSpPr>
          <p:cNvPr id="360" name="Google Shape;360;p14"/>
          <p:cNvSpPr txBox="1"/>
          <p:nvPr/>
        </p:nvSpPr>
        <p:spPr>
          <a:xfrm>
            <a:off x="735496" y="5628342"/>
            <a:ext cx="8050696" cy="523220"/>
          </a:xfrm>
          <a:prstGeom prst="rect">
            <a:avLst/>
          </a:prstGeom>
          <a:noFill/>
          <a:ln>
            <a:noFill/>
          </a:ln>
        </p:spPr>
        <p:txBody>
          <a:bodyPr anchorCtr="0" anchor="b" bIns="45700" lIns="91425" spcFirstLastPara="1" rIns="91425" wrap="square" tIns="45700">
            <a:spAutoFit/>
          </a:bodyPr>
          <a:lstStyle/>
          <a:p>
            <a:pPr indent="0" lvl="0" marL="0" marR="0" rtl="0" algn="l">
              <a:spcBef>
                <a:spcPts val="0"/>
              </a:spcBef>
              <a:spcAft>
                <a:spcPts val="0"/>
              </a:spcAft>
              <a:buNone/>
            </a:pPr>
            <a:r>
              <a:rPr b="1" i="1" lang="en-US" sz="2800">
                <a:solidFill>
                  <a:schemeClr val="lt1"/>
                </a:solidFill>
                <a:latin typeface="Open Sans"/>
                <a:ea typeface="Open Sans"/>
                <a:cs typeface="Open Sans"/>
                <a:sym typeface="Open Sans"/>
              </a:rPr>
              <a:t>Mini Lecture Learning Objective</a:t>
            </a:r>
            <a:endParaRPr b="1" i="1" sz="2800">
              <a:solidFill>
                <a:schemeClr val="lt1"/>
              </a:solidFill>
              <a:latin typeface="Open Sans"/>
              <a:ea typeface="Open Sans"/>
              <a:cs typeface="Open Sans"/>
              <a:sym typeface="Open Sans"/>
            </a:endParaRPr>
          </a:p>
        </p:txBody>
      </p:sp>
      <p:sp>
        <p:nvSpPr>
          <p:cNvPr id="361" name="Google Shape;361;p14"/>
          <p:cNvSpPr/>
          <p:nvPr/>
        </p:nvSpPr>
        <p:spPr>
          <a:xfrm>
            <a:off x="887215" y="1820940"/>
            <a:ext cx="6217920" cy="107721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b="1" sz="1800">
              <a:solidFill>
                <a:schemeClr val="dk1"/>
              </a:solidFill>
              <a:latin typeface="Open Sans"/>
              <a:ea typeface="Open Sans"/>
              <a:cs typeface="Open Sans"/>
              <a:sym typeface="Open Sans"/>
            </a:endParaRPr>
          </a:p>
          <a:p>
            <a:pPr indent="0" lvl="0" marL="0" marR="0" rtl="0" algn="l">
              <a:spcBef>
                <a:spcPts val="1200"/>
              </a:spcBef>
              <a:spcAft>
                <a:spcPts val="0"/>
              </a:spcAft>
              <a:buNone/>
            </a:pPr>
            <a:br>
              <a:rPr lang="en-US" sz="1800">
                <a:solidFill>
                  <a:schemeClr val="dk1"/>
                </a:solidFill>
                <a:latin typeface="Calibri"/>
                <a:ea typeface="Calibri"/>
                <a:cs typeface="Calibri"/>
                <a:sym typeface="Calibri"/>
              </a:rPr>
            </a:br>
            <a:endParaRPr sz="1800">
              <a:solidFill>
                <a:schemeClr val="dk1"/>
              </a:solidFill>
              <a:latin typeface="Calibri"/>
              <a:ea typeface="Calibri"/>
              <a:cs typeface="Calibri"/>
              <a:sym typeface="Calibri"/>
            </a:endParaRPr>
          </a:p>
        </p:txBody>
      </p:sp>
      <p:sp>
        <p:nvSpPr>
          <p:cNvPr id="362" name="Google Shape;362;p14"/>
          <p:cNvSpPr txBox="1"/>
          <p:nvPr/>
        </p:nvSpPr>
        <p:spPr>
          <a:xfrm>
            <a:off x="887215" y="-2931"/>
            <a:ext cx="765130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Lecture 2.2 References</a:t>
            </a:r>
            <a:endParaRPr/>
          </a:p>
        </p:txBody>
      </p:sp>
      <p:sp>
        <p:nvSpPr>
          <p:cNvPr id="363" name="Google Shape;363;p14"/>
          <p:cNvSpPr/>
          <p:nvPr/>
        </p:nvSpPr>
        <p:spPr>
          <a:xfrm>
            <a:off x="933868" y="1448053"/>
            <a:ext cx="9386720" cy="477053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Open Sans"/>
                <a:ea typeface="Open Sans"/>
                <a:cs typeface="Open Sans"/>
                <a:sym typeface="Open Sans"/>
              </a:rPr>
              <a:t>Dalla Longa, F., Strikkers, T., Kober, T., van der Zwaan, B., 2018. Advancing Energy Access Modelling with Geographic Information System Data. Environ Model Assess 23, 627–637. </a:t>
            </a:r>
            <a:r>
              <a:rPr lang="en-US" sz="1600" u="sng">
                <a:solidFill>
                  <a:schemeClr val="dk1"/>
                </a:solidFill>
                <a:latin typeface="Open Sans"/>
                <a:ea typeface="Open Sans"/>
                <a:cs typeface="Open Sans"/>
                <a:sym typeface="Open Sans"/>
                <a:hlinkClick r:id="rId3">
                  <a:extLst>
                    <a:ext uri="{A12FA001-AC4F-418D-AE19-62706E023703}">
                      <ahyp:hlinkClr val="tx"/>
                    </a:ext>
                  </a:extLst>
                </a:hlinkClick>
              </a:rPr>
              <a:t>https://doi.org/10.1007/s10666-018-9627-1</a:t>
            </a:r>
            <a:endParaRPr sz="1600">
              <a:solidFill>
                <a:schemeClr val="dk1"/>
              </a:solidFill>
              <a:latin typeface="Open Sans"/>
              <a:ea typeface="Open Sans"/>
              <a:cs typeface="Open Sans"/>
              <a:sym typeface="Open Sans"/>
            </a:endParaRPr>
          </a:p>
          <a:p>
            <a:pPr indent="0" lvl="0" marL="0" marR="0" rtl="0" algn="l">
              <a:spcBef>
                <a:spcPts val="0"/>
              </a:spcBef>
              <a:spcAft>
                <a:spcPts val="0"/>
              </a:spcAft>
              <a:buNone/>
            </a:pPr>
            <a:r>
              <a:t/>
            </a:r>
            <a:endParaRPr sz="1600">
              <a:solidFill>
                <a:schemeClr val="dk1"/>
              </a:solidFill>
              <a:latin typeface="Open Sans"/>
              <a:ea typeface="Open Sans"/>
              <a:cs typeface="Open Sans"/>
              <a:sym typeface="Open Sans"/>
            </a:endParaRPr>
          </a:p>
          <a:p>
            <a:pPr indent="0" lvl="0" marL="0" marR="0" rtl="0" algn="l">
              <a:spcBef>
                <a:spcPts val="0"/>
              </a:spcBef>
              <a:spcAft>
                <a:spcPts val="0"/>
              </a:spcAft>
              <a:buNone/>
            </a:pPr>
            <a:r>
              <a:rPr lang="en-US" sz="1600">
                <a:solidFill>
                  <a:schemeClr val="dk1"/>
                </a:solidFill>
                <a:latin typeface="Open Sans"/>
                <a:ea typeface="Open Sans"/>
                <a:cs typeface="Open Sans"/>
                <a:sym typeface="Open Sans"/>
              </a:rPr>
              <a:t>Energypedia, 2021. Mini Grids [WWW Document]. URL </a:t>
            </a:r>
            <a:r>
              <a:rPr lang="en-US" sz="1600" u="sng">
                <a:solidFill>
                  <a:schemeClr val="dk1"/>
                </a:solidFill>
                <a:latin typeface="Open Sans"/>
                <a:ea typeface="Open Sans"/>
                <a:cs typeface="Open Sans"/>
                <a:sym typeface="Open Sans"/>
                <a:hlinkClick r:id="rId4">
                  <a:extLst>
                    <a:ext uri="{A12FA001-AC4F-418D-AE19-62706E023703}">
                      <ahyp:hlinkClr val="tx"/>
                    </a:ext>
                  </a:extLst>
                </a:hlinkClick>
              </a:rPr>
              <a:t>https://energypedia.info/wiki/Mini_Grids#Definition_and_Overview</a:t>
            </a:r>
            <a:r>
              <a:rPr lang="en-US" sz="1600">
                <a:solidFill>
                  <a:schemeClr val="dk1"/>
                </a:solidFill>
                <a:latin typeface="Open Sans"/>
                <a:ea typeface="Open Sans"/>
                <a:cs typeface="Open Sans"/>
                <a:sym typeface="Open Sans"/>
              </a:rPr>
              <a:t> (accessed 2.13.21).</a:t>
            </a:r>
            <a:endParaRPr/>
          </a:p>
          <a:p>
            <a:pPr indent="0" lvl="0" marL="0" marR="0" rtl="0" algn="l">
              <a:spcBef>
                <a:spcPts val="0"/>
              </a:spcBef>
              <a:spcAft>
                <a:spcPts val="0"/>
              </a:spcAft>
              <a:buNone/>
            </a:pPr>
            <a:r>
              <a:t/>
            </a:r>
            <a:endParaRPr sz="1600">
              <a:solidFill>
                <a:schemeClr val="dk1"/>
              </a:solidFill>
              <a:latin typeface="Open Sans"/>
              <a:ea typeface="Open Sans"/>
              <a:cs typeface="Open Sans"/>
              <a:sym typeface="Open Sans"/>
            </a:endParaRPr>
          </a:p>
          <a:p>
            <a:pPr indent="0" lvl="0" marL="0" marR="0" rtl="0" algn="l">
              <a:spcBef>
                <a:spcPts val="0"/>
              </a:spcBef>
              <a:spcAft>
                <a:spcPts val="0"/>
              </a:spcAft>
              <a:buNone/>
            </a:pPr>
            <a:r>
              <a:rPr lang="en-US" sz="1600">
                <a:solidFill>
                  <a:schemeClr val="dk1"/>
                </a:solidFill>
                <a:latin typeface="Open Sans"/>
                <a:ea typeface="Open Sans"/>
                <a:cs typeface="Open Sans"/>
                <a:sym typeface="Open Sans"/>
              </a:rPr>
              <a:t>Mentis, D., Howells, M., Rogner, H., Korkovelos, A., Arderne, C., Zepeda, E., Siyal, S., Taliotis, C., Bazilian, M., de Roo, A., Tanvez, Y., Oudalov, A., Scholtz, E., 2017. Lighting the World: the first application of an open source, spatial electrification tool (OnSSET) on Sub-Saharan Africa. Environmental Research Letters 12, 085003. </a:t>
            </a:r>
            <a:r>
              <a:rPr lang="en-US" sz="1600" u="sng">
                <a:solidFill>
                  <a:schemeClr val="dk1"/>
                </a:solidFill>
                <a:latin typeface="Open Sans"/>
                <a:ea typeface="Open Sans"/>
                <a:cs typeface="Open Sans"/>
                <a:sym typeface="Open Sans"/>
                <a:hlinkClick r:id="rId5">
                  <a:extLst>
                    <a:ext uri="{A12FA001-AC4F-418D-AE19-62706E023703}">
                      <ahyp:hlinkClr val="tx"/>
                    </a:ext>
                  </a:extLst>
                </a:hlinkClick>
              </a:rPr>
              <a:t>https://doi.org/10.1088/1748-9326/aa7b29</a:t>
            </a:r>
            <a:endParaRPr sz="1600">
              <a:solidFill>
                <a:schemeClr val="dk1"/>
              </a:solidFill>
              <a:latin typeface="Open Sans"/>
              <a:ea typeface="Open Sans"/>
              <a:cs typeface="Open Sans"/>
              <a:sym typeface="Open Sans"/>
            </a:endParaRPr>
          </a:p>
          <a:p>
            <a:pPr indent="0" lvl="0" marL="0" marR="0" rtl="0" algn="l">
              <a:spcBef>
                <a:spcPts val="0"/>
              </a:spcBef>
              <a:spcAft>
                <a:spcPts val="0"/>
              </a:spcAft>
              <a:buNone/>
            </a:pPr>
            <a:r>
              <a:t/>
            </a:r>
            <a:endParaRPr sz="1600">
              <a:solidFill>
                <a:schemeClr val="dk1"/>
              </a:solidFill>
              <a:latin typeface="Open Sans"/>
              <a:ea typeface="Open Sans"/>
              <a:cs typeface="Open Sans"/>
              <a:sym typeface="Open Sans"/>
            </a:endParaRPr>
          </a:p>
          <a:p>
            <a:pPr indent="0" lvl="0" marL="0" marR="0" rtl="0" algn="l">
              <a:spcBef>
                <a:spcPts val="0"/>
              </a:spcBef>
              <a:spcAft>
                <a:spcPts val="0"/>
              </a:spcAft>
              <a:buNone/>
            </a:pPr>
            <a:r>
              <a:rPr lang="en-US" sz="1600">
                <a:solidFill>
                  <a:schemeClr val="dk1"/>
                </a:solidFill>
                <a:latin typeface="Open Sans"/>
                <a:ea typeface="Open Sans"/>
                <a:cs typeface="Open Sans"/>
                <a:sym typeface="Open Sans"/>
              </a:rPr>
              <a:t>Mentis, D., Korkovelos, A., Sahlberg, A., Khavari, B., n.d. Lecture 1: Introduction to geospatial electrification modelling [WWW Document]. OnSSET Teaching Kit. URL </a:t>
            </a:r>
            <a:r>
              <a:rPr lang="en-US" sz="1600" u="sng">
                <a:solidFill>
                  <a:schemeClr val="dk1"/>
                </a:solidFill>
                <a:latin typeface="Open Sans"/>
                <a:ea typeface="Open Sans"/>
                <a:cs typeface="Open Sans"/>
                <a:sym typeface="Open Sans"/>
                <a:hlinkClick r:id="rId6">
                  <a:extLst>
                    <a:ext uri="{A12FA001-AC4F-418D-AE19-62706E023703}">
                      <ahyp:hlinkClr val="tx"/>
                    </a:ext>
                  </a:extLst>
                </a:hlinkClick>
              </a:rPr>
              <a:t>https://onsset.github.io/teaching_kit/courses/module_1/Lecture_1/</a:t>
            </a:r>
            <a:r>
              <a:rPr lang="en-US" sz="1600">
                <a:solidFill>
                  <a:schemeClr val="dk1"/>
                </a:solidFill>
                <a:latin typeface="Open Sans"/>
                <a:ea typeface="Open Sans"/>
                <a:cs typeface="Open Sans"/>
                <a:sym typeface="Open Sans"/>
              </a:rPr>
              <a:t>   (accessed 2.18.21).</a:t>
            </a:r>
            <a:endParaRPr/>
          </a:p>
          <a:p>
            <a:pPr indent="0" lvl="0" marL="0" marR="0" rtl="0" algn="l">
              <a:spcBef>
                <a:spcPts val="0"/>
              </a:spcBef>
              <a:spcAft>
                <a:spcPts val="0"/>
              </a:spcAft>
              <a:buNone/>
            </a:pPr>
            <a:r>
              <a:t/>
            </a:r>
            <a:endParaRPr sz="1600">
              <a:solidFill>
                <a:schemeClr val="dk1"/>
              </a:solidFill>
              <a:latin typeface="Open Sans"/>
              <a:ea typeface="Open Sans"/>
              <a:cs typeface="Open Sans"/>
              <a:sym typeface="Open Sans"/>
            </a:endParaRPr>
          </a:p>
          <a:p>
            <a:pPr indent="0" lvl="0" marL="0" marR="0" rtl="0" algn="l">
              <a:spcBef>
                <a:spcPts val="0"/>
              </a:spcBef>
              <a:spcAft>
                <a:spcPts val="0"/>
              </a:spcAft>
              <a:buNone/>
            </a:pPr>
            <a:r>
              <a:rPr lang="en-US" sz="1600">
                <a:solidFill>
                  <a:schemeClr val="dk1"/>
                </a:solidFill>
                <a:latin typeface="Open Sans"/>
                <a:ea typeface="Open Sans"/>
                <a:cs typeface="Open Sans"/>
                <a:sym typeface="Open Sans"/>
              </a:rPr>
              <a:t>Mentis, D., Andersson, M., Howells, M., Rogner, H., Siyal, S., Broad, O., Korkovelos, A., Bazilian, M., 2016. The benefits of geospatial planning in energy access – A case study on Ethiopia. Applied Geography 72, 1–13. </a:t>
            </a:r>
            <a:r>
              <a:rPr lang="en-US" sz="1600" u="sng">
                <a:solidFill>
                  <a:schemeClr val="dk1"/>
                </a:solidFill>
                <a:latin typeface="Open Sans"/>
                <a:ea typeface="Open Sans"/>
                <a:cs typeface="Open Sans"/>
                <a:sym typeface="Open Sans"/>
                <a:hlinkClick r:id="rId7">
                  <a:extLst>
                    <a:ext uri="{A12FA001-AC4F-418D-AE19-62706E023703}">
                      <ahyp:hlinkClr val="tx"/>
                    </a:ext>
                  </a:extLst>
                </a:hlinkClick>
              </a:rPr>
              <a:t>https://doi.org/10.1016/j.apgeog.2016.04.009</a:t>
            </a:r>
            <a:endParaRPr sz="1600">
              <a:solidFill>
                <a:schemeClr val="dk1"/>
              </a:solidFill>
              <a:latin typeface="Open Sans"/>
              <a:ea typeface="Open Sans"/>
              <a:cs typeface="Open Sans"/>
              <a:sym typeface="Open Sans"/>
            </a:endParaRPr>
          </a:p>
          <a:p>
            <a:pPr indent="0" lvl="0" marL="0" marR="0" rtl="0" algn="l">
              <a:spcBef>
                <a:spcPts val="0"/>
              </a:spcBef>
              <a:spcAft>
                <a:spcPts val="0"/>
              </a:spcAft>
              <a:buNone/>
            </a:pPr>
            <a:r>
              <a:t/>
            </a:r>
            <a:endParaRPr sz="1600">
              <a:solidFill>
                <a:schemeClr val="dk1"/>
              </a:solidFill>
              <a:latin typeface="Open Sans"/>
              <a:ea typeface="Open Sans"/>
              <a:cs typeface="Open Sans"/>
              <a:sym typeface="Open Sans"/>
            </a:endParaRPr>
          </a:p>
        </p:txBody>
      </p:sp>
    </p:spTree>
  </p:cSld>
  <p:clrMapOvr>
    <a:masterClrMapping/>
  </p:clrMapOvr>
  <p:transition spd="slow">
    <p:push/>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8" name="Shape 368"/>
        <p:cNvGrpSpPr/>
        <p:nvPr/>
      </p:nvGrpSpPr>
      <p:grpSpPr>
        <a:xfrm>
          <a:off x="0" y="0"/>
          <a:ext cx="0" cy="0"/>
          <a:chOff x="0" y="0"/>
          <a:chExt cx="0" cy="0"/>
        </a:xfrm>
      </p:grpSpPr>
      <p:sp>
        <p:nvSpPr>
          <p:cNvPr id="369" name="Google Shape;369;p15"/>
          <p:cNvSpPr/>
          <p:nvPr/>
        </p:nvSpPr>
        <p:spPr>
          <a:xfrm>
            <a:off x="887215" y="1389619"/>
            <a:ext cx="8353038"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9CC2E5"/>
                </a:solidFill>
                <a:latin typeface="Open Sans"/>
                <a:ea typeface="Open Sans"/>
                <a:cs typeface="Open Sans"/>
                <a:sym typeface="Open Sans"/>
              </a:rPr>
              <a:t>Can history shed some light on the roadmap to SDG7?</a:t>
            </a:r>
            <a:endParaRPr b="1" sz="2000">
              <a:solidFill>
                <a:srgbClr val="9CC2E5"/>
              </a:solidFill>
              <a:latin typeface="Open Sans"/>
              <a:ea typeface="Open Sans"/>
              <a:cs typeface="Open Sans"/>
              <a:sym typeface="Open Sans"/>
            </a:endParaRPr>
          </a:p>
        </p:txBody>
      </p:sp>
      <p:sp>
        <p:nvSpPr>
          <p:cNvPr id="370" name="Google Shape;370;p15"/>
          <p:cNvSpPr txBox="1"/>
          <p:nvPr/>
        </p:nvSpPr>
        <p:spPr>
          <a:xfrm>
            <a:off x="887215" y="4640"/>
            <a:ext cx="6156007"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2.3 Historical context of mini-grids </a:t>
            </a:r>
            <a:endParaRPr/>
          </a:p>
        </p:txBody>
      </p:sp>
      <p:sp>
        <p:nvSpPr>
          <p:cNvPr id="371" name="Google Shape;371;p15"/>
          <p:cNvSpPr/>
          <p:nvPr/>
        </p:nvSpPr>
        <p:spPr>
          <a:xfrm>
            <a:off x="9836373" y="6102735"/>
            <a:ext cx="1915333"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1400">
                <a:solidFill>
                  <a:schemeClr val="dk1"/>
                </a:solidFill>
                <a:latin typeface="Open Sans"/>
                <a:ea typeface="Open Sans"/>
                <a:cs typeface="Open Sans"/>
                <a:sym typeface="Open Sans"/>
              </a:rPr>
              <a:t>Korkovelos et al. 2020</a:t>
            </a:r>
            <a:endParaRPr i="1" sz="1400">
              <a:solidFill>
                <a:schemeClr val="dk1"/>
              </a:solidFill>
              <a:latin typeface="Open Sans"/>
              <a:ea typeface="Open Sans"/>
              <a:cs typeface="Open Sans"/>
              <a:sym typeface="Open Sans"/>
            </a:endParaRPr>
          </a:p>
        </p:txBody>
      </p:sp>
      <p:pic>
        <p:nvPicPr>
          <p:cNvPr id="372" name="Google Shape;372;p15"/>
          <p:cNvPicPr preferRelativeResize="0"/>
          <p:nvPr/>
        </p:nvPicPr>
        <p:blipFill rotWithShape="1">
          <a:blip r:embed="rId3">
            <a:alphaModFix/>
          </a:blip>
          <a:srcRect b="0" l="0" r="0" t="0"/>
          <a:stretch/>
        </p:blipFill>
        <p:spPr>
          <a:xfrm>
            <a:off x="1030987" y="1979047"/>
            <a:ext cx="6012235" cy="4010343"/>
          </a:xfrm>
          <a:prstGeom prst="rect">
            <a:avLst/>
          </a:prstGeom>
          <a:noFill/>
          <a:ln>
            <a:noFill/>
          </a:ln>
        </p:spPr>
      </p:pic>
      <p:sp>
        <p:nvSpPr>
          <p:cNvPr id="373" name="Google Shape;373;p15"/>
          <p:cNvSpPr/>
          <p:nvPr/>
        </p:nvSpPr>
        <p:spPr>
          <a:xfrm>
            <a:off x="933159" y="6012035"/>
            <a:ext cx="6542216"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000">
                <a:solidFill>
                  <a:schemeClr val="dk1"/>
                </a:solidFill>
                <a:latin typeface="Open Sans"/>
                <a:ea typeface="Open Sans"/>
                <a:cs typeface="Open Sans"/>
                <a:sym typeface="Open Sans"/>
              </a:rPr>
              <a:t>Picture Source: </a:t>
            </a:r>
            <a:r>
              <a:rPr lang="en-US" sz="1000">
                <a:solidFill>
                  <a:schemeClr val="dk1"/>
                </a:solidFill>
                <a:latin typeface="Open Sans"/>
                <a:ea typeface="Open Sans"/>
                <a:cs typeface="Open Sans"/>
                <a:sym typeface="Open Sans"/>
              </a:rPr>
              <a:t>"Solar PV mini-grid powering a water pump for a rural village in Niger. Selected for funding in the fourth cycle." by International Renewable Energy Agency (IRENA) is licensed under </a:t>
            </a:r>
            <a:r>
              <a:rPr lang="en-US" sz="1000" u="sng">
                <a:solidFill>
                  <a:schemeClr val="dk1"/>
                </a:solidFill>
                <a:latin typeface="Open Sans"/>
                <a:ea typeface="Open Sans"/>
                <a:cs typeface="Open Sans"/>
                <a:sym typeface="Open Sans"/>
                <a:hlinkClick r:id="rId4">
                  <a:extLst>
                    <a:ext uri="{A12FA001-AC4F-418D-AE19-62706E023703}">
                      <ahyp:hlinkClr val="tx"/>
                    </a:ext>
                  </a:extLst>
                </a:hlinkClick>
              </a:rPr>
              <a:t>CC BY-NC-ND 2.0</a:t>
            </a:r>
            <a:endParaRPr sz="1000">
              <a:solidFill>
                <a:schemeClr val="dk1"/>
              </a:solidFill>
              <a:latin typeface="Open Sans"/>
              <a:ea typeface="Open Sans"/>
              <a:cs typeface="Open Sans"/>
              <a:sym typeface="Open Sans"/>
            </a:endParaRPr>
          </a:p>
        </p:txBody>
      </p:sp>
      <p:sp>
        <p:nvSpPr>
          <p:cNvPr id="374" name="Google Shape;374;p15"/>
          <p:cNvSpPr/>
          <p:nvPr/>
        </p:nvSpPr>
        <p:spPr>
          <a:xfrm>
            <a:off x="6997610" y="220637"/>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1_Lecture2_Slide15.mp3" id="375" name="Google Shape;375;p15"/>
          <p:cNvPicPr preferRelativeResize="0"/>
          <p:nvPr/>
        </p:nvPicPr>
        <p:blipFill rotWithShape="1">
          <a:blip r:embed="rId5">
            <a:alphaModFix/>
          </a:blip>
          <a:srcRect b="0" l="0" r="0" t="0"/>
          <a:stretch/>
        </p:blipFill>
        <p:spPr>
          <a:xfrm>
            <a:off x="7068975" y="292002"/>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5"/>
                                        </p:tgtEl>
                                        <p:attrNameLst>
                                          <p:attrName>style.visibility</p:attrName>
                                        </p:attrNameLst>
                                      </p:cBhvr>
                                      <p:to>
                                        <p:strVal val="visible"/>
                                      </p:to>
                                    </p:set>
                                    <p:animEffect filter="fade" transition="in">
                                      <p:cBhvr>
                                        <p:cTn dur="5000"/>
                                        <p:tgtEl>
                                          <p:spTgt spid="37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0" name="Shape 380"/>
        <p:cNvGrpSpPr/>
        <p:nvPr/>
      </p:nvGrpSpPr>
      <p:grpSpPr>
        <a:xfrm>
          <a:off x="0" y="0"/>
          <a:ext cx="0" cy="0"/>
          <a:chOff x="0" y="0"/>
          <a:chExt cx="0" cy="0"/>
        </a:xfrm>
      </p:grpSpPr>
      <p:sp>
        <p:nvSpPr>
          <p:cNvPr id="381" name="Google Shape;381;p16"/>
          <p:cNvSpPr/>
          <p:nvPr/>
        </p:nvSpPr>
        <p:spPr>
          <a:xfrm>
            <a:off x="887215" y="1389619"/>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9CC2E5"/>
                </a:solidFill>
                <a:latin typeface="Open Sans"/>
                <a:ea typeface="Open Sans"/>
                <a:cs typeface="Open Sans"/>
                <a:sym typeface="Open Sans"/>
              </a:rPr>
              <a:t>Phases of electrification historically</a:t>
            </a:r>
            <a:r>
              <a:rPr b="1" lang="en-US" sz="1800">
                <a:solidFill>
                  <a:schemeClr val="dk1"/>
                </a:solidFill>
                <a:latin typeface="Open Sans"/>
                <a:ea typeface="Open Sans"/>
                <a:cs typeface="Open Sans"/>
                <a:sym typeface="Open Sans"/>
              </a:rPr>
              <a:t> </a:t>
            </a:r>
            <a:endParaRPr/>
          </a:p>
        </p:txBody>
      </p:sp>
      <p:sp>
        <p:nvSpPr>
          <p:cNvPr id="382" name="Google Shape;382;p16"/>
          <p:cNvSpPr txBox="1"/>
          <p:nvPr/>
        </p:nvSpPr>
        <p:spPr>
          <a:xfrm>
            <a:off x="887215" y="4640"/>
            <a:ext cx="5713090" cy="1386392"/>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2.3 Historical context of mini-grids</a:t>
            </a:r>
            <a:endParaRPr/>
          </a:p>
        </p:txBody>
      </p:sp>
      <p:sp>
        <p:nvSpPr>
          <p:cNvPr id="383" name="Google Shape;383;p16"/>
          <p:cNvSpPr txBox="1"/>
          <p:nvPr>
            <p:ph idx="1" type="body"/>
          </p:nvPr>
        </p:nvSpPr>
        <p:spPr>
          <a:xfrm>
            <a:off x="838200" y="1825625"/>
            <a:ext cx="10515600" cy="2853089"/>
          </a:xfrm>
          <a:prstGeom prst="rect">
            <a:avLst/>
          </a:prstGeom>
          <a:noFill/>
          <a:ln>
            <a:noFill/>
          </a:ln>
        </p:spPr>
        <p:txBody>
          <a:bodyPr anchorCtr="0" anchor="t" bIns="45700" lIns="91425" spcFirstLastPara="1" rIns="91425" wrap="square" tIns="45700">
            <a:spAutoFit/>
          </a:bodyPr>
          <a:lstStyle/>
          <a:p>
            <a:pPr indent="-228600" lvl="0" marL="228600" rtl="0" algn="l">
              <a:lnSpc>
                <a:spcPct val="200000"/>
              </a:lnSpc>
              <a:spcBef>
                <a:spcPts val="0"/>
              </a:spcBef>
              <a:spcAft>
                <a:spcPts val="0"/>
              </a:spcAft>
              <a:buClr>
                <a:schemeClr val="dk1"/>
              </a:buClr>
              <a:buSzPts val="2000"/>
              <a:buChar char="•"/>
            </a:pPr>
            <a:r>
              <a:rPr b="1" lang="en-US" sz="2000">
                <a:latin typeface="Open Sans"/>
                <a:ea typeface="Open Sans"/>
                <a:cs typeface="Open Sans"/>
                <a:sym typeface="Open Sans"/>
              </a:rPr>
              <a:t>Phase 1</a:t>
            </a:r>
            <a:r>
              <a:rPr lang="en-US" sz="2000">
                <a:latin typeface="Open Sans"/>
                <a:ea typeface="Open Sans"/>
                <a:cs typeface="Open Sans"/>
                <a:sym typeface="Open Sans"/>
              </a:rPr>
              <a:t>—Pilot Projects</a:t>
            </a:r>
            <a:endParaRPr sz="2000">
              <a:latin typeface="Open Sans"/>
              <a:ea typeface="Open Sans"/>
              <a:cs typeface="Open Sans"/>
              <a:sym typeface="Open Sans"/>
            </a:endParaRPr>
          </a:p>
          <a:p>
            <a:pPr indent="-228600" lvl="0" marL="228600" rtl="0" algn="l">
              <a:lnSpc>
                <a:spcPct val="200000"/>
              </a:lnSpc>
              <a:spcBef>
                <a:spcPts val="1000"/>
              </a:spcBef>
              <a:spcAft>
                <a:spcPts val="0"/>
              </a:spcAft>
              <a:buClr>
                <a:schemeClr val="dk1"/>
              </a:buClr>
              <a:buSzPts val="2000"/>
              <a:buChar char="•"/>
            </a:pPr>
            <a:r>
              <a:rPr b="1" lang="en-US" sz="2000">
                <a:latin typeface="Open Sans"/>
                <a:ea typeface="Open Sans"/>
                <a:cs typeface="Open Sans"/>
                <a:sym typeface="Open Sans"/>
              </a:rPr>
              <a:t>Phase 2</a:t>
            </a:r>
            <a:r>
              <a:rPr lang="en-US" sz="2000">
                <a:latin typeface="Open Sans"/>
                <a:ea typeface="Open Sans"/>
                <a:cs typeface="Open Sans"/>
                <a:sym typeface="Open Sans"/>
              </a:rPr>
              <a:t>—Technological Roll out </a:t>
            </a:r>
            <a:endParaRPr sz="2000">
              <a:latin typeface="Open Sans"/>
              <a:ea typeface="Open Sans"/>
              <a:cs typeface="Open Sans"/>
              <a:sym typeface="Open Sans"/>
            </a:endParaRPr>
          </a:p>
          <a:p>
            <a:pPr indent="-228600" lvl="0" marL="228600" rtl="0" algn="l">
              <a:lnSpc>
                <a:spcPct val="200000"/>
              </a:lnSpc>
              <a:spcBef>
                <a:spcPts val="1000"/>
              </a:spcBef>
              <a:spcAft>
                <a:spcPts val="0"/>
              </a:spcAft>
              <a:buClr>
                <a:schemeClr val="dk1"/>
              </a:buClr>
              <a:buSzPts val="2000"/>
              <a:buChar char="•"/>
            </a:pPr>
            <a:r>
              <a:rPr b="1" lang="en-US" sz="2000">
                <a:latin typeface="Open Sans"/>
                <a:ea typeface="Open Sans"/>
                <a:cs typeface="Open Sans"/>
                <a:sym typeface="Open Sans"/>
              </a:rPr>
              <a:t>Phase 3</a:t>
            </a:r>
            <a:r>
              <a:rPr lang="en-US" sz="2000">
                <a:latin typeface="Open Sans"/>
                <a:ea typeface="Open Sans"/>
                <a:cs typeface="Open Sans"/>
                <a:sym typeface="Open Sans"/>
              </a:rPr>
              <a:t>—Economic Expansion </a:t>
            </a:r>
            <a:endParaRPr sz="2000">
              <a:latin typeface="Open Sans"/>
              <a:ea typeface="Open Sans"/>
              <a:cs typeface="Open Sans"/>
              <a:sym typeface="Open Sans"/>
            </a:endParaRPr>
          </a:p>
          <a:p>
            <a:pPr indent="-228600" lvl="0" marL="228600" rtl="0" algn="l">
              <a:lnSpc>
                <a:spcPct val="200000"/>
              </a:lnSpc>
              <a:spcBef>
                <a:spcPts val="1000"/>
              </a:spcBef>
              <a:spcAft>
                <a:spcPts val="0"/>
              </a:spcAft>
              <a:buClr>
                <a:schemeClr val="dk1"/>
              </a:buClr>
              <a:buSzPts val="2000"/>
              <a:buChar char="•"/>
            </a:pPr>
            <a:r>
              <a:rPr b="1" lang="en-US" sz="2000">
                <a:latin typeface="Open Sans"/>
                <a:ea typeface="Open Sans"/>
                <a:cs typeface="Open Sans"/>
                <a:sym typeface="Open Sans"/>
              </a:rPr>
              <a:t>Phase 4</a:t>
            </a:r>
            <a:r>
              <a:rPr lang="en-US" sz="2000">
                <a:latin typeface="Open Sans"/>
                <a:ea typeface="Open Sans"/>
                <a:cs typeface="Open Sans"/>
                <a:sym typeface="Open Sans"/>
              </a:rPr>
              <a:t>—Social Scale-up</a:t>
            </a:r>
            <a:endParaRPr sz="2000">
              <a:latin typeface="Open Sans"/>
              <a:ea typeface="Open Sans"/>
              <a:cs typeface="Open Sans"/>
              <a:sym typeface="Open Sans"/>
            </a:endParaRPr>
          </a:p>
        </p:txBody>
      </p:sp>
      <p:sp>
        <p:nvSpPr>
          <p:cNvPr id="384" name="Google Shape;384;p16"/>
          <p:cNvSpPr/>
          <p:nvPr/>
        </p:nvSpPr>
        <p:spPr>
          <a:xfrm>
            <a:off x="9790013" y="6090670"/>
            <a:ext cx="1953805"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1400">
                <a:solidFill>
                  <a:schemeClr val="dk1"/>
                </a:solidFill>
                <a:latin typeface="Open Sans"/>
                <a:ea typeface="Open Sans"/>
                <a:cs typeface="Open Sans"/>
                <a:sym typeface="Open Sans"/>
              </a:rPr>
              <a:t>Korkovelos et al., 2020</a:t>
            </a:r>
            <a:endParaRPr i="1" sz="1400">
              <a:solidFill>
                <a:schemeClr val="dk1"/>
              </a:solidFill>
              <a:latin typeface="Open Sans"/>
              <a:ea typeface="Open Sans"/>
              <a:cs typeface="Open Sans"/>
              <a:sym typeface="Open Sans"/>
            </a:endParaRPr>
          </a:p>
        </p:txBody>
      </p:sp>
      <p:sp>
        <p:nvSpPr>
          <p:cNvPr id="385" name="Google Shape;385;p16"/>
          <p:cNvSpPr/>
          <p:nvPr/>
        </p:nvSpPr>
        <p:spPr>
          <a:xfrm>
            <a:off x="6997610" y="220637"/>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1_Lecture2_Slide16.mp3" id="386" name="Google Shape;386;p16"/>
          <p:cNvPicPr preferRelativeResize="0"/>
          <p:nvPr/>
        </p:nvPicPr>
        <p:blipFill rotWithShape="1">
          <a:blip r:embed="rId3">
            <a:alphaModFix/>
          </a:blip>
          <a:srcRect b="0" l="0" r="0" t="0"/>
          <a:stretch/>
        </p:blipFill>
        <p:spPr>
          <a:xfrm>
            <a:off x="7068975" y="291436"/>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6"/>
                                        </p:tgtEl>
                                        <p:attrNameLst>
                                          <p:attrName>style.visibility</p:attrName>
                                        </p:attrNameLst>
                                      </p:cBhvr>
                                      <p:to>
                                        <p:strVal val="visible"/>
                                      </p:to>
                                    </p:set>
                                    <p:animEffect filter="fade" transition="in">
                                      <p:cBhvr>
                                        <p:cTn dur="5000"/>
                                        <p:tgtEl>
                                          <p:spTgt spid="38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1" name="Shape 391"/>
        <p:cNvGrpSpPr/>
        <p:nvPr/>
      </p:nvGrpSpPr>
      <p:grpSpPr>
        <a:xfrm>
          <a:off x="0" y="0"/>
          <a:ext cx="0" cy="0"/>
          <a:chOff x="0" y="0"/>
          <a:chExt cx="0" cy="0"/>
        </a:xfrm>
      </p:grpSpPr>
      <p:sp>
        <p:nvSpPr>
          <p:cNvPr id="392" name="Google Shape;392;p17"/>
          <p:cNvSpPr/>
          <p:nvPr/>
        </p:nvSpPr>
        <p:spPr>
          <a:xfrm>
            <a:off x="887215" y="1389619"/>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9CC2E5"/>
                </a:solidFill>
                <a:latin typeface="Open Sans"/>
                <a:ea typeface="Open Sans"/>
                <a:cs typeface="Open Sans"/>
                <a:sym typeface="Open Sans"/>
              </a:rPr>
              <a:t>The “last mile” </a:t>
            </a:r>
            <a:endParaRPr/>
          </a:p>
        </p:txBody>
      </p:sp>
      <p:sp>
        <p:nvSpPr>
          <p:cNvPr id="393" name="Google Shape;393;p17"/>
          <p:cNvSpPr txBox="1"/>
          <p:nvPr/>
        </p:nvSpPr>
        <p:spPr>
          <a:xfrm>
            <a:off x="873846" y="4640"/>
            <a:ext cx="5925965"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2.3 Historical context of mini-grids  </a:t>
            </a:r>
            <a:endParaRPr/>
          </a:p>
        </p:txBody>
      </p:sp>
      <p:pic>
        <p:nvPicPr>
          <p:cNvPr id="394" name="Google Shape;394;p17"/>
          <p:cNvPicPr preferRelativeResize="0"/>
          <p:nvPr/>
        </p:nvPicPr>
        <p:blipFill rotWithShape="1">
          <a:blip r:embed="rId3">
            <a:alphaModFix/>
          </a:blip>
          <a:srcRect b="0" l="0" r="0" t="0"/>
          <a:stretch/>
        </p:blipFill>
        <p:spPr>
          <a:xfrm>
            <a:off x="972746" y="1983738"/>
            <a:ext cx="4113200" cy="3693708"/>
          </a:xfrm>
          <a:prstGeom prst="rect">
            <a:avLst/>
          </a:prstGeom>
          <a:noFill/>
          <a:ln>
            <a:noFill/>
          </a:ln>
        </p:spPr>
      </p:pic>
      <p:sp>
        <p:nvSpPr>
          <p:cNvPr id="395" name="Google Shape;395;p17"/>
          <p:cNvSpPr/>
          <p:nvPr/>
        </p:nvSpPr>
        <p:spPr>
          <a:xfrm>
            <a:off x="5295266" y="1975962"/>
            <a:ext cx="2735195"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Open Sans"/>
                <a:ea typeface="Open Sans"/>
                <a:cs typeface="Open Sans"/>
                <a:sym typeface="Open Sans"/>
              </a:rPr>
              <a:t>Development of electric power system in Pennsylvania between 1900 and 1930</a:t>
            </a:r>
            <a:endParaRPr sz="1800">
              <a:solidFill>
                <a:schemeClr val="dk1"/>
              </a:solidFill>
              <a:latin typeface="Open Sans"/>
              <a:ea typeface="Open Sans"/>
              <a:cs typeface="Open Sans"/>
              <a:sym typeface="Open Sans"/>
            </a:endParaRPr>
          </a:p>
        </p:txBody>
      </p:sp>
      <p:sp>
        <p:nvSpPr>
          <p:cNvPr id="396" name="Google Shape;396;p17"/>
          <p:cNvSpPr/>
          <p:nvPr/>
        </p:nvSpPr>
        <p:spPr>
          <a:xfrm>
            <a:off x="10205069" y="6099066"/>
            <a:ext cx="1525802"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1400">
                <a:solidFill>
                  <a:schemeClr val="dk1"/>
                </a:solidFill>
                <a:latin typeface="Open Sans"/>
                <a:ea typeface="Open Sans"/>
                <a:cs typeface="Open Sans"/>
                <a:sym typeface="Open Sans"/>
              </a:rPr>
              <a:t>Korkovelos, 2020</a:t>
            </a:r>
            <a:endParaRPr i="1" sz="1400">
              <a:solidFill>
                <a:schemeClr val="dk1"/>
              </a:solidFill>
              <a:latin typeface="Open Sans"/>
              <a:ea typeface="Open Sans"/>
              <a:cs typeface="Open Sans"/>
              <a:sym typeface="Open Sans"/>
            </a:endParaRPr>
          </a:p>
        </p:txBody>
      </p:sp>
      <p:sp>
        <p:nvSpPr>
          <p:cNvPr id="397" name="Google Shape;397;p17"/>
          <p:cNvSpPr/>
          <p:nvPr/>
        </p:nvSpPr>
        <p:spPr>
          <a:xfrm>
            <a:off x="950180" y="5736212"/>
            <a:ext cx="3591048"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000">
                <a:solidFill>
                  <a:schemeClr val="dk1"/>
                </a:solidFill>
                <a:latin typeface="Open Sans"/>
                <a:ea typeface="Open Sans"/>
                <a:cs typeface="Open Sans"/>
                <a:sym typeface="Open Sans"/>
              </a:rPr>
              <a:t>Picture source:</a:t>
            </a:r>
            <a:r>
              <a:rPr lang="en-US" sz="1000">
                <a:solidFill>
                  <a:schemeClr val="dk1"/>
                </a:solidFill>
                <a:latin typeface="Open Sans"/>
                <a:ea typeface="Open Sans"/>
                <a:cs typeface="Open Sans"/>
                <a:sym typeface="Open Sans"/>
              </a:rPr>
              <a:t> Korkovelos et al., 2020, </a:t>
            </a:r>
            <a:r>
              <a:rPr lang="en-US" sz="1000" u="sng">
                <a:solidFill>
                  <a:schemeClr val="dk1"/>
                </a:solidFill>
                <a:latin typeface="Open Sans"/>
                <a:ea typeface="Open Sans"/>
                <a:cs typeface="Open Sans"/>
                <a:sym typeface="Open Sans"/>
                <a:hlinkClick r:id="rId4">
                  <a:extLst>
                    <a:ext uri="{A12FA001-AC4F-418D-AE19-62706E023703}">
                      <ahyp:hlinkClr val="tx"/>
                    </a:ext>
                  </a:extLst>
                </a:hlinkClick>
              </a:rPr>
              <a:t>Image</a:t>
            </a:r>
            <a:r>
              <a:rPr lang="en-US" sz="1000">
                <a:solidFill>
                  <a:schemeClr val="dk1"/>
                </a:solidFill>
                <a:latin typeface="Open Sans"/>
                <a:ea typeface="Open Sans"/>
                <a:cs typeface="Open Sans"/>
                <a:sym typeface="Open Sans"/>
              </a:rPr>
              <a:t>, licensed under </a:t>
            </a:r>
            <a:r>
              <a:rPr lang="en-US" sz="1000" u="sng">
                <a:solidFill>
                  <a:schemeClr val="dk1"/>
                </a:solidFill>
                <a:latin typeface="Open Sans"/>
                <a:ea typeface="Open Sans"/>
                <a:cs typeface="Open Sans"/>
                <a:sym typeface="Open Sans"/>
                <a:hlinkClick r:id="rId5">
                  <a:extLst>
                    <a:ext uri="{A12FA001-AC4F-418D-AE19-62706E023703}">
                      <ahyp:hlinkClr val="tx"/>
                    </a:ext>
                  </a:extLst>
                </a:hlinkClick>
              </a:rPr>
              <a:t>CC-BY 4.0</a:t>
            </a:r>
            <a:endParaRPr sz="1000">
              <a:solidFill>
                <a:schemeClr val="dk1"/>
              </a:solidFill>
              <a:latin typeface="Open Sans"/>
              <a:ea typeface="Open Sans"/>
              <a:cs typeface="Open Sans"/>
              <a:sym typeface="Open Sans"/>
            </a:endParaRPr>
          </a:p>
        </p:txBody>
      </p:sp>
      <p:sp>
        <p:nvSpPr>
          <p:cNvPr id="398" name="Google Shape;398;p17"/>
          <p:cNvSpPr/>
          <p:nvPr/>
        </p:nvSpPr>
        <p:spPr>
          <a:xfrm>
            <a:off x="6997610" y="220637"/>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1_Lecture2_Slide17.mp3" id="399" name="Google Shape;399;p17"/>
          <p:cNvPicPr preferRelativeResize="0"/>
          <p:nvPr/>
        </p:nvPicPr>
        <p:blipFill rotWithShape="1">
          <a:blip r:embed="rId6">
            <a:alphaModFix/>
          </a:blip>
          <a:srcRect b="0" l="0" r="0" t="0"/>
          <a:stretch/>
        </p:blipFill>
        <p:spPr>
          <a:xfrm>
            <a:off x="7066342" y="292002"/>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9"/>
                                        </p:tgtEl>
                                        <p:attrNameLst>
                                          <p:attrName>style.visibility</p:attrName>
                                        </p:attrNameLst>
                                      </p:cBhvr>
                                      <p:to>
                                        <p:strVal val="visible"/>
                                      </p:to>
                                    </p:set>
                                    <p:animEffect filter="fade" transition="in">
                                      <p:cBhvr>
                                        <p:cTn dur="5000"/>
                                        <p:tgtEl>
                                          <p:spTgt spid="39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4" name="Shape 404"/>
        <p:cNvGrpSpPr/>
        <p:nvPr/>
      </p:nvGrpSpPr>
      <p:grpSpPr>
        <a:xfrm>
          <a:off x="0" y="0"/>
          <a:ext cx="0" cy="0"/>
          <a:chOff x="0" y="0"/>
          <a:chExt cx="0" cy="0"/>
        </a:xfrm>
      </p:grpSpPr>
      <p:sp>
        <p:nvSpPr>
          <p:cNvPr id="405" name="Google Shape;405;p18"/>
          <p:cNvSpPr/>
          <p:nvPr/>
        </p:nvSpPr>
        <p:spPr>
          <a:xfrm>
            <a:off x="887215" y="1355295"/>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9CC2E5"/>
                </a:solidFill>
                <a:latin typeface="Open Sans"/>
                <a:ea typeface="Open Sans"/>
                <a:cs typeface="Open Sans"/>
                <a:sym typeface="Open Sans"/>
              </a:rPr>
              <a:t>Leapfrog to sustainable options? </a:t>
            </a:r>
            <a:endParaRPr/>
          </a:p>
        </p:txBody>
      </p:sp>
      <p:sp>
        <p:nvSpPr>
          <p:cNvPr id="406" name="Google Shape;406;p18"/>
          <p:cNvSpPr txBox="1"/>
          <p:nvPr/>
        </p:nvSpPr>
        <p:spPr>
          <a:xfrm>
            <a:off x="887215" y="-4019"/>
            <a:ext cx="5962472" cy="1403710"/>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2.3 Historical context of mini-grids</a:t>
            </a:r>
            <a:endParaRPr/>
          </a:p>
        </p:txBody>
      </p:sp>
      <p:sp>
        <p:nvSpPr>
          <p:cNvPr id="407" name="Google Shape;407;p18"/>
          <p:cNvSpPr/>
          <p:nvPr/>
        </p:nvSpPr>
        <p:spPr>
          <a:xfrm>
            <a:off x="7732027" y="2831922"/>
            <a:ext cx="3046100" cy="193899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dk1"/>
                </a:solidFill>
                <a:latin typeface="Open Sans"/>
                <a:ea typeface="Open Sans"/>
                <a:cs typeface="Open Sans"/>
                <a:sym typeface="Open Sans"/>
              </a:rPr>
              <a:t>Electrified population in Malawi 2018 at ~11%</a:t>
            </a:r>
            <a:endParaRPr/>
          </a:p>
          <a:p>
            <a:pPr indent="0" lvl="0" marL="0" marR="0" rtl="0" algn="l">
              <a:spcBef>
                <a:spcPts val="0"/>
              </a:spcBef>
              <a:spcAft>
                <a:spcPts val="0"/>
              </a:spcAft>
              <a:buNone/>
            </a:pPr>
            <a:r>
              <a:t/>
            </a:r>
            <a:endParaRPr sz="2000">
              <a:solidFill>
                <a:schemeClr val="dk1"/>
              </a:solidFill>
              <a:latin typeface="Open Sans"/>
              <a:ea typeface="Open Sans"/>
              <a:cs typeface="Open Sans"/>
              <a:sym typeface="Open Sans"/>
            </a:endParaRPr>
          </a:p>
          <a:p>
            <a:pPr indent="0" lvl="0" marL="0" marR="0" rtl="0" algn="l">
              <a:spcBef>
                <a:spcPts val="0"/>
              </a:spcBef>
              <a:spcAft>
                <a:spcPts val="0"/>
              </a:spcAft>
              <a:buNone/>
            </a:pPr>
            <a:r>
              <a:rPr lang="en-US" sz="2000">
                <a:solidFill>
                  <a:schemeClr val="dk1"/>
                </a:solidFill>
                <a:latin typeface="Open Sans"/>
                <a:ea typeface="Open Sans"/>
                <a:cs typeface="Open Sans"/>
                <a:sym typeface="Open Sans"/>
              </a:rPr>
              <a:t>Rural settlements are located far from the central grid. </a:t>
            </a:r>
            <a:endParaRPr/>
          </a:p>
        </p:txBody>
      </p:sp>
      <p:pic>
        <p:nvPicPr>
          <p:cNvPr id="408" name="Google Shape;408;p18"/>
          <p:cNvPicPr preferRelativeResize="0"/>
          <p:nvPr/>
        </p:nvPicPr>
        <p:blipFill rotWithShape="1">
          <a:blip r:embed="rId3">
            <a:alphaModFix/>
          </a:blip>
          <a:srcRect b="0" l="0" r="0" t="0"/>
          <a:stretch/>
        </p:blipFill>
        <p:spPr>
          <a:xfrm>
            <a:off x="4558723" y="1760215"/>
            <a:ext cx="3068623" cy="4283674"/>
          </a:xfrm>
          <a:prstGeom prst="rect">
            <a:avLst/>
          </a:prstGeom>
          <a:noFill/>
          <a:ln>
            <a:noFill/>
          </a:ln>
        </p:spPr>
      </p:pic>
      <p:sp>
        <p:nvSpPr>
          <p:cNvPr id="409" name="Google Shape;409;p18"/>
          <p:cNvSpPr/>
          <p:nvPr/>
        </p:nvSpPr>
        <p:spPr>
          <a:xfrm>
            <a:off x="8365144" y="6098318"/>
            <a:ext cx="3383106"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1400">
                <a:solidFill>
                  <a:schemeClr val="dk1"/>
                </a:solidFill>
                <a:latin typeface="Open Sans"/>
                <a:ea typeface="Open Sans"/>
                <a:cs typeface="Open Sans"/>
                <a:sym typeface="Open Sans"/>
              </a:rPr>
              <a:t>Korkovelos, 2020, Korkovelos et al., 2019</a:t>
            </a:r>
            <a:endParaRPr i="1" sz="1400">
              <a:solidFill>
                <a:schemeClr val="dk1"/>
              </a:solidFill>
              <a:latin typeface="Open Sans"/>
              <a:ea typeface="Open Sans"/>
              <a:cs typeface="Open Sans"/>
              <a:sym typeface="Open Sans"/>
            </a:endParaRPr>
          </a:p>
        </p:txBody>
      </p:sp>
      <p:sp>
        <p:nvSpPr>
          <p:cNvPr id="410" name="Google Shape;410;p18"/>
          <p:cNvSpPr/>
          <p:nvPr/>
        </p:nvSpPr>
        <p:spPr>
          <a:xfrm>
            <a:off x="4524410" y="5965484"/>
            <a:ext cx="290319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000">
                <a:solidFill>
                  <a:schemeClr val="dk1"/>
                </a:solidFill>
                <a:latin typeface="Open Sans"/>
                <a:ea typeface="Open Sans"/>
                <a:cs typeface="Open Sans"/>
                <a:sym typeface="Open Sans"/>
              </a:rPr>
              <a:t>Picture source:</a:t>
            </a:r>
            <a:r>
              <a:rPr lang="en-US" sz="1000">
                <a:solidFill>
                  <a:schemeClr val="dk1"/>
                </a:solidFill>
                <a:latin typeface="Open Sans"/>
                <a:ea typeface="Open Sans"/>
                <a:cs typeface="Open Sans"/>
                <a:sym typeface="Open Sans"/>
              </a:rPr>
              <a:t> Korkovelos et al.,</a:t>
            </a:r>
            <a:r>
              <a:rPr lang="en-US" sz="1000" u="sng">
                <a:solidFill>
                  <a:schemeClr val="dk1"/>
                </a:solidFill>
                <a:latin typeface="Open Sans"/>
                <a:ea typeface="Open Sans"/>
                <a:cs typeface="Open Sans"/>
                <a:sym typeface="Open Sans"/>
                <a:hlinkClick r:id="rId4">
                  <a:extLst>
                    <a:ext uri="{A12FA001-AC4F-418D-AE19-62706E023703}">
                      <ahyp:hlinkClr val="tx"/>
                    </a:ext>
                  </a:extLst>
                </a:hlinkClick>
              </a:rPr>
              <a:t>image</a:t>
            </a:r>
            <a:r>
              <a:rPr lang="en-US" sz="1000">
                <a:solidFill>
                  <a:schemeClr val="dk1"/>
                </a:solidFill>
                <a:latin typeface="Open Sans"/>
                <a:ea typeface="Open Sans"/>
                <a:cs typeface="Open Sans"/>
                <a:sym typeface="Open Sans"/>
              </a:rPr>
              <a:t> 2019 licensed under </a:t>
            </a:r>
            <a:r>
              <a:rPr lang="en-US" sz="1000" u="sng">
                <a:solidFill>
                  <a:schemeClr val="dk1"/>
                </a:solidFill>
                <a:latin typeface="Open Sans"/>
                <a:ea typeface="Open Sans"/>
                <a:cs typeface="Open Sans"/>
                <a:sym typeface="Open Sans"/>
                <a:hlinkClick r:id="rId5">
                  <a:extLst>
                    <a:ext uri="{A12FA001-AC4F-418D-AE19-62706E023703}">
                      <ahyp:hlinkClr val="tx"/>
                    </a:ext>
                  </a:extLst>
                </a:hlinkClick>
              </a:rPr>
              <a:t>CC-BY 4.0</a:t>
            </a:r>
            <a:endParaRPr sz="1000">
              <a:solidFill>
                <a:schemeClr val="dk1"/>
              </a:solidFill>
              <a:latin typeface="Open Sans"/>
              <a:ea typeface="Open Sans"/>
              <a:cs typeface="Open Sans"/>
              <a:sym typeface="Open Sans"/>
            </a:endParaRPr>
          </a:p>
        </p:txBody>
      </p:sp>
      <p:sp>
        <p:nvSpPr>
          <p:cNvPr id="411" name="Google Shape;411;p18"/>
          <p:cNvSpPr/>
          <p:nvPr/>
        </p:nvSpPr>
        <p:spPr>
          <a:xfrm>
            <a:off x="6997610" y="220637"/>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1_Lecture2_Slide18.mp3" id="412" name="Google Shape;412;p18"/>
          <p:cNvPicPr preferRelativeResize="0"/>
          <p:nvPr/>
        </p:nvPicPr>
        <p:blipFill rotWithShape="1">
          <a:blip r:embed="rId6">
            <a:alphaModFix/>
          </a:blip>
          <a:srcRect b="0" l="0" r="0" t="0"/>
          <a:stretch/>
        </p:blipFill>
        <p:spPr>
          <a:xfrm>
            <a:off x="7068975" y="291436"/>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2"/>
                                        </p:tgtEl>
                                        <p:attrNameLst>
                                          <p:attrName>style.visibility</p:attrName>
                                        </p:attrNameLst>
                                      </p:cBhvr>
                                      <p:to>
                                        <p:strVal val="visible"/>
                                      </p:to>
                                    </p:set>
                                    <p:animEffect filter="fade" transition="in">
                                      <p:cBhvr>
                                        <p:cTn dur="5000"/>
                                        <p:tgtEl>
                                          <p:spTgt spid="41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7" name="Shape 417"/>
        <p:cNvGrpSpPr/>
        <p:nvPr/>
      </p:nvGrpSpPr>
      <p:grpSpPr>
        <a:xfrm>
          <a:off x="0" y="0"/>
          <a:ext cx="0" cy="0"/>
          <a:chOff x="0" y="0"/>
          <a:chExt cx="0" cy="0"/>
        </a:xfrm>
      </p:grpSpPr>
      <p:sp>
        <p:nvSpPr>
          <p:cNvPr id="418" name="Google Shape;418;p19"/>
          <p:cNvSpPr/>
          <p:nvPr/>
        </p:nvSpPr>
        <p:spPr>
          <a:xfrm>
            <a:off x="900945" y="1389619"/>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9CC2E5"/>
                </a:solidFill>
                <a:latin typeface="Open Sans"/>
                <a:ea typeface="Open Sans"/>
                <a:cs typeface="Open Sans"/>
                <a:sym typeface="Open Sans"/>
              </a:rPr>
              <a:t>What lessons can we learn from history?</a:t>
            </a:r>
            <a:endParaRPr b="1" sz="2000">
              <a:solidFill>
                <a:srgbClr val="9CC2E5"/>
              </a:solidFill>
              <a:latin typeface="Open Sans"/>
              <a:ea typeface="Open Sans"/>
              <a:cs typeface="Open Sans"/>
              <a:sym typeface="Open Sans"/>
            </a:endParaRPr>
          </a:p>
        </p:txBody>
      </p:sp>
      <p:sp>
        <p:nvSpPr>
          <p:cNvPr id="419" name="Google Shape;419;p19"/>
          <p:cNvSpPr txBox="1"/>
          <p:nvPr/>
        </p:nvSpPr>
        <p:spPr>
          <a:xfrm>
            <a:off x="900583" y="4640"/>
            <a:ext cx="5832726"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2.3 Historical context of mini-grids  </a:t>
            </a:r>
            <a:endParaRPr/>
          </a:p>
        </p:txBody>
      </p:sp>
      <p:sp>
        <p:nvSpPr>
          <p:cNvPr id="420" name="Google Shape;420;p19"/>
          <p:cNvSpPr txBox="1"/>
          <p:nvPr>
            <p:ph idx="1" type="body"/>
          </p:nvPr>
        </p:nvSpPr>
        <p:spPr>
          <a:xfrm>
            <a:off x="887215" y="1934198"/>
            <a:ext cx="8293768" cy="3636712"/>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000"/>
              <a:buChar char="•"/>
            </a:pPr>
            <a:r>
              <a:rPr b="1" lang="en-US" sz="2000">
                <a:latin typeface="Open Sans"/>
                <a:ea typeface="Open Sans"/>
                <a:cs typeface="Open Sans"/>
                <a:sym typeface="Open Sans"/>
              </a:rPr>
              <a:t>Lesson 1</a:t>
            </a:r>
            <a:r>
              <a:rPr lang="en-US" sz="2000">
                <a:latin typeface="Open Sans"/>
                <a:ea typeface="Open Sans"/>
                <a:cs typeface="Open Sans"/>
                <a:sym typeface="Open Sans"/>
              </a:rPr>
              <a:t> - Leverage available local resources</a:t>
            </a:r>
            <a:endParaRPr/>
          </a:p>
          <a:p>
            <a:pPr indent="-228600" lvl="0" marL="228600" rtl="0" algn="l">
              <a:lnSpc>
                <a:spcPct val="90000"/>
              </a:lnSpc>
              <a:spcBef>
                <a:spcPts val="1000"/>
              </a:spcBef>
              <a:spcAft>
                <a:spcPts val="0"/>
              </a:spcAft>
              <a:buClr>
                <a:schemeClr val="dk1"/>
              </a:buClr>
              <a:buSzPts val="2000"/>
              <a:buChar char="•"/>
            </a:pPr>
            <a:r>
              <a:rPr b="1" lang="en-US" sz="2000">
                <a:latin typeface="Open Sans"/>
                <a:ea typeface="Open Sans"/>
                <a:cs typeface="Open Sans"/>
                <a:sym typeface="Open Sans"/>
              </a:rPr>
              <a:t>Lesson 2</a:t>
            </a:r>
            <a:r>
              <a:rPr lang="en-US" sz="2000">
                <a:latin typeface="Open Sans"/>
                <a:ea typeface="Open Sans"/>
                <a:cs typeface="Open Sans"/>
                <a:sym typeface="Open Sans"/>
              </a:rPr>
              <a:t> - Economic profitability</a:t>
            </a:r>
            <a:endParaRPr/>
          </a:p>
          <a:p>
            <a:pPr indent="-228600" lvl="0" marL="228600" rtl="0" algn="l">
              <a:lnSpc>
                <a:spcPct val="90000"/>
              </a:lnSpc>
              <a:spcBef>
                <a:spcPts val="1000"/>
              </a:spcBef>
              <a:spcAft>
                <a:spcPts val="0"/>
              </a:spcAft>
              <a:buClr>
                <a:schemeClr val="dk1"/>
              </a:buClr>
              <a:buSzPts val="2000"/>
              <a:buChar char="•"/>
            </a:pPr>
            <a:r>
              <a:rPr b="1" lang="en-US" sz="2000">
                <a:latin typeface="Open Sans"/>
                <a:ea typeface="Open Sans"/>
                <a:cs typeface="Open Sans"/>
                <a:sym typeface="Open Sans"/>
              </a:rPr>
              <a:t>Lesson 3</a:t>
            </a:r>
            <a:r>
              <a:rPr lang="en-US" sz="2000">
                <a:latin typeface="Open Sans"/>
                <a:ea typeface="Open Sans"/>
                <a:cs typeface="Open Sans"/>
                <a:sym typeface="Open Sans"/>
              </a:rPr>
              <a:t> - Community involvement </a:t>
            </a:r>
            <a:endParaRPr/>
          </a:p>
          <a:p>
            <a:pPr indent="-228600" lvl="0" marL="228600" rtl="0" algn="l">
              <a:lnSpc>
                <a:spcPct val="90000"/>
              </a:lnSpc>
              <a:spcBef>
                <a:spcPts val="1000"/>
              </a:spcBef>
              <a:spcAft>
                <a:spcPts val="0"/>
              </a:spcAft>
              <a:buClr>
                <a:schemeClr val="dk1"/>
              </a:buClr>
              <a:buSzPts val="2000"/>
              <a:buChar char="•"/>
            </a:pPr>
            <a:r>
              <a:rPr b="1" lang="en-US" sz="2000">
                <a:latin typeface="Open Sans"/>
                <a:ea typeface="Open Sans"/>
                <a:cs typeface="Open Sans"/>
                <a:sym typeface="Open Sans"/>
              </a:rPr>
              <a:t>Lesson 4</a:t>
            </a:r>
            <a:r>
              <a:rPr lang="en-US" sz="2000">
                <a:latin typeface="Open Sans"/>
                <a:ea typeface="Open Sans"/>
                <a:cs typeface="Open Sans"/>
                <a:sym typeface="Open Sans"/>
              </a:rPr>
              <a:t> - Political determination and regulation</a:t>
            </a:r>
            <a:endParaRPr/>
          </a:p>
          <a:p>
            <a:pPr indent="0" lvl="0" marL="0" rtl="0" algn="l">
              <a:lnSpc>
                <a:spcPct val="90000"/>
              </a:lnSpc>
              <a:spcBef>
                <a:spcPts val="1000"/>
              </a:spcBef>
              <a:spcAft>
                <a:spcPts val="0"/>
              </a:spcAft>
              <a:buClr>
                <a:schemeClr val="dk1"/>
              </a:buClr>
              <a:buSzPts val="2000"/>
              <a:buNone/>
            </a:pPr>
            <a:r>
              <a:t/>
            </a:r>
            <a:endParaRPr sz="2000">
              <a:latin typeface="Open Sans"/>
              <a:ea typeface="Open Sans"/>
              <a:cs typeface="Open Sans"/>
              <a:sym typeface="Open Sans"/>
            </a:endParaRPr>
          </a:p>
        </p:txBody>
      </p:sp>
      <p:sp>
        <p:nvSpPr>
          <p:cNvPr id="421" name="Google Shape;421;p19"/>
          <p:cNvSpPr/>
          <p:nvPr/>
        </p:nvSpPr>
        <p:spPr>
          <a:xfrm>
            <a:off x="10234789" y="6100829"/>
            <a:ext cx="1525802"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1400">
                <a:solidFill>
                  <a:schemeClr val="dk1"/>
                </a:solidFill>
                <a:latin typeface="Open Sans"/>
                <a:ea typeface="Open Sans"/>
                <a:cs typeface="Open Sans"/>
                <a:sym typeface="Open Sans"/>
              </a:rPr>
              <a:t>Korkovelos, 2020</a:t>
            </a:r>
            <a:endParaRPr i="1" sz="1400">
              <a:solidFill>
                <a:schemeClr val="dk1"/>
              </a:solidFill>
              <a:latin typeface="Open Sans"/>
              <a:ea typeface="Open Sans"/>
              <a:cs typeface="Open Sans"/>
              <a:sym typeface="Open Sans"/>
            </a:endParaRPr>
          </a:p>
        </p:txBody>
      </p:sp>
      <p:sp>
        <p:nvSpPr>
          <p:cNvPr id="422" name="Google Shape;422;p19"/>
          <p:cNvSpPr/>
          <p:nvPr/>
        </p:nvSpPr>
        <p:spPr>
          <a:xfrm>
            <a:off x="6997610" y="220637"/>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1_Lecture2_Slide19.mp3" id="423" name="Google Shape;423;p19"/>
          <p:cNvPicPr preferRelativeResize="0"/>
          <p:nvPr/>
        </p:nvPicPr>
        <p:blipFill rotWithShape="1">
          <a:blip r:embed="rId3">
            <a:alphaModFix/>
          </a:blip>
          <a:srcRect b="0" l="0" r="0" t="0"/>
          <a:stretch/>
        </p:blipFill>
        <p:spPr>
          <a:xfrm>
            <a:off x="7068975" y="292002"/>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3"/>
                                        </p:tgtEl>
                                        <p:attrNameLst>
                                          <p:attrName>style.visibility</p:attrName>
                                        </p:attrNameLst>
                                      </p:cBhvr>
                                      <p:to>
                                        <p:strVal val="visible"/>
                                      </p:to>
                                    </p:set>
                                    <p:animEffect filter="fade" transition="in">
                                      <p:cBhvr>
                                        <p:cTn dur="5000"/>
                                        <p:tgtEl>
                                          <p:spTgt spid="42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2"/>
          <p:cNvSpPr txBox="1"/>
          <p:nvPr/>
        </p:nvSpPr>
        <p:spPr>
          <a:xfrm>
            <a:off x="747853" y="4067268"/>
            <a:ext cx="8050696" cy="369332"/>
          </a:xfrm>
          <a:prstGeom prst="rect">
            <a:avLst/>
          </a:prstGeom>
          <a:noFill/>
          <a:ln>
            <a:noFill/>
          </a:ln>
        </p:spPr>
        <p:txBody>
          <a:bodyPr anchorCtr="0" anchor="b" bIns="45700" lIns="91425" spcFirstLastPara="1" rIns="91425" wrap="square" tIns="45700">
            <a:spAutoFit/>
          </a:bodyPr>
          <a:lstStyle/>
          <a:p>
            <a:pPr indent="0" lvl="0" marL="0" marR="0" rtl="0" algn="l">
              <a:spcBef>
                <a:spcPts val="0"/>
              </a:spcBef>
              <a:spcAft>
                <a:spcPts val="0"/>
              </a:spcAft>
              <a:buNone/>
            </a:pPr>
            <a:r>
              <a:rPr b="1" lang="en-US" sz="1800">
                <a:solidFill>
                  <a:schemeClr val="lt1"/>
                </a:solidFill>
                <a:latin typeface="Open Sans ExtraBold"/>
                <a:ea typeface="Open Sans ExtraBold"/>
                <a:cs typeface="Open Sans ExtraBold"/>
                <a:sym typeface="Open Sans ExtraBold"/>
              </a:rPr>
              <a:t>Course Name</a:t>
            </a:r>
            <a:endParaRPr b="1" sz="1800">
              <a:solidFill>
                <a:schemeClr val="lt1"/>
              </a:solidFill>
              <a:latin typeface="Open Sans ExtraBold"/>
              <a:ea typeface="Open Sans ExtraBold"/>
              <a:cs typeface="Open Sans ExtraBold"/>
              <a:sym typeface="Open Sans ExtraBold"/>
            </a:endParaRPr>
          </a:p>
        </p:txBody>
      </p:sp>
      <p:sp>
        <p:nvSpPr>
          <p:cNvPr id="185" name="Google Shape;185;p2"/>
          <p:cNvSpPr/>
          <p:nvPr/>
        </p:nvSpPr>
        <p:spPr>
          <a:xfrm>
            <a:off x="1044005" y="1818917"/>
            <a:ext cx="6217920" cy="107721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b="1" sz="1800">
              <a:solidFill>
                <a:schemeClr val="dk1"/>
              </a:solidFill>
              <a:latin typeface="Open Sans"/>
              <a:ea typeface="Open Sans"/>
              <a:cs typeface="Open Sans"/>
              <a:sym typeface="Open Sans"/>
            </a:endParaRPr>
          </a:p>
          <a:p>
            <a:pPr indent="0" lvl="0" marL="0" marR="0" rtl="0" algn="l">
              <a:spcBef>
                <a:spcPts val="1200"/>
              </a:spcBef>
              <a:spcAft>
                <a:spcPts val="0"/>
              </a:spcAft>
              <a:buNone/>
            </a:pPr>
            <a:br>
              <a:rPr lang="en-US" sz="1800">
                <a:solidFill>
                  <a:schemeClr val="dk1"/>
                </a:solidFill>
                <a:latin typeface="Calibri"/>
                <a:ea typeface="Calibri"/>
                <a:cs typeface="Calibri"/>
                <a:sym typeface="Calibri"/>
              </a:rPr>
            </a:br>
            <a:endParaRPr sz="1800">
              <a:solidFill>
                <a:schemeClr val="dk1"/>
              </a:solidFill>
              <a:latin typeface="Calibri"/>
              <a:ea typeface="Calibri"/>
              <a:cs typeface="Calibri"/>
              <a:sym typeface="Calibri"/>
            </a:endParaRPr>
          </a:p>
        </p:txBody>
      </p:sp>
      <p:sp>
        <p:nvSpPr>
          <p:cNvPr id="186" name="Google Shape;186;p2"/>
          <p:cNvSpPr txBox="1"/>
          <p:nvPr/>
        </p:nvSpPr>
        <p:spPr>
          <a:xfrm>
            <a:off x="887215" y="335319"/>
            <a:ext cx="765130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Learning Outcomes</a:t>
            </a:r>
            <a:endParaRPr/>
          </a:p>
        </p:txBody>
      </p:sp>
      <p:sp>
        <p:nvSpPr>
          <p:cNvPr id="187" name="Google Shape;187;p2"/>
          <p:cNvSpPr txBox="1"/>
          <p:nvPr/>
        </p:nvSpPr>
        <p:spPr>
          <a:xfrm>
            <a:off x="887215" y="2150297"/>
            <a:ext cx="5007501" cy="2724128"/>
          </a:xfrm>
          <a:prstGeom prst="rect">
            <a:avLst/>
          </a:prstGeom>
          <a:noFill/>
          <a:ln>
            <a:noFill/>
          </a:ln>
        </p:spPr>
        <p:txBody>
          <a:bodyPr anchorCtr="0" anchor="t" bIns="45700" lIns="91425" spcFirstLastPara="1" rIns="91425" wrap="square" tIns="45700">
            <a:normAutofit/>
          </a:bodyPr>
          <a:lstStyle/>
          <a:p>
            <a:pPr indent="-342900" lvl="0" marL="342900" marR="0" rtl="0" algn="l">
              <a:lnSpc>
                <a:spcPct val="90000"/>
              </a:lnSpc>
              <a:spcBef>
                <a:spcPts val="0"/>
              </a:spcBef>
              <a:spcAft>
                <a:spcPts val="0"/>
              </a:spcAft>
              <a:buClr>
                <a:schemeClr val="dk1"/>
              </a:buClr>
              <a:buSzPts val="2000"/>
              <a:buFont typeface="Arial"/>
              <a:buAutoNum type="arabicPeriod"/>
            </a:pPr>
            <a:r>
              <a:rPr lang="en-US" sz="2000">
                <a:solidFill>
                  <a:schemeClr val="dk1"/>
                </a:solidFill>
                <a:latin typeface="Open Sans"/>
                <a:ea typeface="Open Sans"/>
                <a:cs typeface="Open Sans"/>
                <a:sym typeface="Open Sans"/>
              </a:rPr>
              <a:t>ILO1: Describe the status of energy access in the world.</a:t>
            </a:r>
            <a:endParaRPr/>
          </a:p>
          <a:p>
            <a:pPr indent="-342900" lvl="0" marL="342900" marR="0" rtl="0" algn="l">
              <a:lnSpc>
                <a:spcPct val="90000"/>
              </a:lnSpc>
              <a:spcBef>
                <a:spcPts val="1000"/>
              </a:spcBef>
              <a:spcAft>
                <a:spcPts val="0"/>
              </a:spcAft>
              <a:buClr>
                <a:schemeClr val="dk1"/>
              </a:buClr>
              <a:buSzPts val="2000"/>
              <a:buFont typeface="Arial"/>
              <a:buAutoNum type="arabicPeriod"/>
            </a:pPr>
            <a:r>
              <a:rPr lang="en-US" sz="2000">
                <a:solidFill>
                  <a:schemeClr val="dk1"/>
                </a:solidFill>
                <a:latin typeface="Open Sans"/>
                <a:ea typeface="Open Sans"/>
                <a:cs typeface="Open Sans"/>
                <a:sym typeface="Open Sans"/>
              </a:rPr>
              <a:t>ILO2: List technology options for electrification.</a:t>
            </a:r>
            <a:endParaRPr/>
          </a:p>
          <a:p>
            <a:pPr indent="-342900" lvl="0" marL="342900" marR="0" rtl="0" algn="l">
              <a:lnSpc>
                <a:spcPct val="90000"/>
              </a:lnSpc>
              <a:spcBef>
                <a:spcPts val="1000"/>
              </a:spcBef>
              <a:spcAft>
                <a:spcPts val="0"/>
              </a:spcAft>
              <a:buClr>
                <a:schemeClr val="dk1"/>
              </a:buClr>
              <a:buSzPts val="2000"/>
              <a:buFont typeface="Arial"/>
              <a:buAutoNum type="arabicPeriod"/>
            </a:pPr>
            <a:r>
              <a:rPr lang="en-US" sz="2000">
                <a:solidFill>
                  <a:schemeClr val="dk1"/>
                </a:solidFill>
                <a:latin typeface="Open Sans"/>
                <a:ea typeface="Open Sans"/>
                <a:cs typeface="Open Sans"/>
                <a:sym typeface="Open Sans"/>
              </a:rPr>
              <a:t>ILO3: Describe the historical context of mini-grids.</a:t>
            </a:r>
            <a:endParaRPr/>
          </a:p>
          <a:p>
            <a:pPr indent="-342900" lvl="0" marL="342900" marR="0" rtl="0" algn="l">
              <a:lnSpc>
                <a:spcPct val="90000"/>
              </a:lnSpc>
              <a:spcBef>
                <a:spcPts val="1000"/>
              </a:spcBef>
              <a:spcAft>
                <a:spcPts val="0"/>
              </a:spcAft>
              <a:buClr>
                <a:schemeClr val="dk1"/>
              </a:buClr>
              <a:buSzPts val="2000"/>
              <a:buFont typeface="Arial"/>
              <a:buAutoNum type="arabicPeriod"/>
            </a:pPr>
            <a:r>
              <a:rPr lang="en-US" sz="2000">
                <a:solidFill>
                  <a:schemeClr val="dk1"/>
                </a:solidFill>
                <a:latin typeface="Open Sans"/>
                <a:ea typeface="Open Sans"/>
                <a:cs typeface="Open Sans"/>
                <a:sym typeface="Open Sans"/>
              </a:rPr>
              <a:t>ILO4: Extract results from the Global Electrification Platform</a:t>
            </a:r>
            <a:endParaRPr/>
          </a:p>
          <a:p>
            <a:pPr indent="0" lvl="0" marL="0" marR="0" rtl="0" algn="l">
              <a:lnSpc>
                <a:spcPct val="100000"/>
              </a:lnSpc>
              <a:spcBef>
                <a:spcPts val="1000"/>
              </a:spcBef>
              <a:spcAft>
                <a:spcPts val="0"/>
              </a:spcAft>
              <a:buClr>
                <a:schemeClr val="dk1"/>
              </a:buClr>
              <a:buSzPts val="1600"/>
              <a:buFont typeface="Arial"/>
              <a:buNone/>
            </a:pPr>
            <a:r>
              <a:t/>
            </a:r>
            <a:endParaRPr sz="1600">
              <a:solidFill>
                <a:schemeClr val="dk1"/>
              </a:solidFill>
              <a:latin typeface="Calibri"/>
              <a:ea typeface="Calibri"/>
              <a:cs typeface="Calibri"/>
              <a:sym typeface="Calibri"/>
            </a:endParaRPr>
          </a:p>
        </p:txBody>
      </p:sp>
      <p:sp>
        <p:nvSpPr>
          <p:cNvPr id="188" name="Google Shape;188;p2"/>
          <p:cNvSpPr/>
          <p:nvPr/>
        </p:nvSpPr>
        <p:spPr>
          <a:xfrm>
            <a:off x="887214" y="1689794"/>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9CC2E5"/>
                </a:solidFill>
                <a:latin typeface="Open Sans"/>
                <a:ea typeface="Open Sans"/>
                <a:cs typeface="Open Sans"/>
                <a:sym typeface="Open Sans"/>
              </a:rPr>
              <a:t>By the end of the lecture, you will be able to:</a:t>
            </a:r>
            <a:endParaRPr/>
          </a:p>
        </p:txBody>
      </p:sp>
      <p:sp>
        <p:nvSpPr>
          <p:cNvPr id="189" name="Google Shape;189;p2"/>
          <p:cNvSpPr/>
          <p:nvPr/>
        </p:nvSpPr>
        <p:spPr>
          <a:xfrm>
            <a:off x="6705765" y="1059725"/>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1_Lecture2_Slide2.mp3" id="190" name="Google Shape;190;p2"/>
          <p:cNvPicPr preferRelativeResize="0"/>
          <p:nvPr/>
        </p:nvPicPr>
        <p:blipFill rotWithShape="1">
          <a:blip r:embed="rId3">
            <a:alphaModFix/>
          </a:blip>
          <a:srcRect b="0" l="0" r="0" t="0"/>
          <a:stretch/>
        </p:blipFill>
        <p:spPr>
          <a:xfrm>
            <a:off x="6786434" y="1131090"/>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0"/>
                                        </p:tgtEl>
                                        <p:attrNameLst>
                                          <p:attrName>style.visibility</p:attrName>
                                        </p:attrNameLst>
                                      </p:cBhvr>
                                      <p:to>
                                        <p:strVal val="visible"/>
                                      </p:to>
                                    </p:set>
                                    <p:animEffect filter="fade" transition="in">
                                      <p:cBhvr>
                                        <p:cTn dur="5000"/>
                                        <p:tgtEl>
                                          <p:spTgt spid="19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7" name="Shape 427"/>
        <p:cNvGrpSpPr/>
        <p:nvPr/>
      </p:nvGrpSpPr>
      <p:grpSpPr>
        <a:xfrm>
          <a:off x="0" y="0"/>
          <a:ext cx="0" cy="0"/>
          <a:chOff x="0" y="0"/>
          <a:chExt cx="0" cy="0"/>
        </a:xfrm>
      </p:grpSpPr>
      <p:sp>
        <p:nvSpPr>
          <p:cNvPr id="428" name="Google Shape;428;p20"/>
          <p:cNvSpPr txBox="1"/>
          <p:nvPr/>
        </p:nvSpPr>
        <p:spPr>
          <a:xfrm>
            <a:off x="747853" y="4067268"/>
            <a:ext cx="8050696" cy="369332"/>
          </a:xfrm>
          <a:prstGeom prst="rect">
            <a:avLst/>
          </a:prstGeom>
          <a:noFill/>
          <a:ln>
            <a:noFill/>
          </a:ln>
        </p:spPr>
        <p:txBody>
          <a:bodyPr anchorCtr="0" anchor="b" bIns="45700" lIns="91425" spcFirstLastPara="1" rIns="91425" wrap="square" tIns="45700">
            <a:spAutoFit/>
          </a:bodyPr>
          <a:lstStyle/>
          <a:p>
            <a:pPr indent="0" lvl="0" marL="0" marR="0" rtl="0" algn="l">
              <a:spcBef>
                <a:spcPts val="0"/>
              </a:spcBef>
              <a:spcAft>
                <a:spcPts val="0"/>
              </a:spcAft>
              <a:buNone/>
            </a:pPr>
            <a:r>
              <a:rPr b="1" lang="en-US" sz="1800">
                <a:solidFill>
                  <a:schemeClr val="lt1"/>
                </a:solidFill>
                <a:latin typeface="Open Sans ExtraBold"/>
                <a:ea typeface="Open Sans ExtraBold"/>
                <a:cs typeface="Open Sans ExtraBold"/>
                <a:sym typeface="Open Sans ExtraBold"/>
              </a:rPr>
              <a:t>Course Name</a:t>
            </a:r>
            <a:endParaRPr b="1" sz="1800">
              <a:solidFill>
                <a:schemeClr val="lt1"/>
              </a:solidFill>
              <a:latin typeface="Open Sans ExtraBold"/>
              <a:ea typeface="Open Sans ExtraBold"/>
              <a:cs typeface="Open Sans ExtraBold"/>
              <a:sym typeface="Open Sans ExtraBold"/>
            </a:endParaRPr>
          </a:p>
        </p:txBody>
      </p:sp>
      <p:sp>
        <p:nvSpPr>
          <p:cNvPr id="429" name="Google Shape;429;p20"/>
          <p:cNvSpPr/>
          <p:nvPr/>
        </p:nvSpPr>
        <p:spPr>
          <a:xfrm>
            <a:off x="887215" y="1820940"/>
            <a:ext cx="6217920" cy="107721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b="1" sz="1800">
              <a:solidFill>
                <a:schemeClr val="dk1"/>
              </a:solidFill>
              <a:latin typeface="Open Sans"/>
              <a:ea typeface="Open Sans"/>
              <a:cs typeface="Open Sans"/>
              <a:sym typeface="Open Sans"/>
            </a:endParaRPr>
          </a:p>
          <a:p>
            <a:pPr indent="0" lvl="0" marL="0" marR="0" rtl="0" algn="l">
              <a:spcBef>
                <a:spcPts val="1200"/>
              </a:spcBef>
              <a:spcAft>
                <a:spcPts val="0"/>
              </a:spcAft>
              <a:buNone/>
            </a:pPr>
            <a:br>
              <a:rPr lang="en-US" sz="1800">
                <a:solidFill>
                  <a:schemeClr val="dk1"/>
                </a:solidFill>
                <a:latin typeface="Calibri"/>
                <a:ea typeface="Calibri"/>
                <a:cs typeface="Calibri"/>
                <a:sym typeface="Calibri"/>
              </a:rPr>
            </a:br>
            <a:endParaRPr sz="1800">
              <a:solidFill>
                <a:schemeClr val="dk1"/>
              </a:solidFill>
              <a:latin typeface="Calibri"/>
              <a:ea typeface="Calibri"/>
              <a:cs typeface="Calibri"/>
              <a:sym typeface="Calibri"/>
            </a:endParaRPr>
          </a:p>
        </p:txBody>
      </p:sp>
      <p:sp>
        <p:nvSpPr>
          <p:cNvPr id="430" name="Google Shape;430;p20"/>
          <p:cNvSpPr txBox="1"/>
          <p:nvPr/>
        </p:nvSpPr>
        <p:spPr>
          <a:xfrm>
            <a:off x="887215" y="6274"/>
            <a:ext cx="765130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Lecture 2.3 References</a:t>
            </a:r>
            <a:endParaRPr/>
          </a:p>
        </p:txBody>
      </p:sp>
      <p:sp>
        <p:nvSpPr>
          <p:cNvPr id="431" name="Google Shape;431;p20"/>
          <p:cNvSpPr/>
          <p:nvPr/>
        </p:nvSpPr>
        <p:spPr>
          <a:xfrm>
            <a:off x="933868" y="1460247"/>
            <a:ext cx="5306936" cy="378565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Open Sans"/>
                <a:ea typeface="Open Sans"/>
                <a:cs typeface="Open Sans"/>
                <a:sym typeface="Open Sans"/>
              </a:rPr>
              <a:t>Korkovelos, A., 2020. Advancing the state of geospatial electrification modelling: New data, methods, applications, insight and electrification investment outlooks. </a:t>
            </a:r>
            <a:r>
              <a:rPr lang="en-US" sz="1600" u="sng">
                <a:solidFill>
                  <a:schemeClr val="dk1"/>
                </a:solidFill>
                <a:latin typeface="Open Sans"/>
                <a:ea typeface="Open Sans"/>
                <a:cs typeface="Open Sans"/>
                <a:sym typeface="Open Sans"/>
                <a:hlinkClick r:id="rId3">
                  <a:extLst>
                    <a:ext uri="{A12FA001-AC4F-418D-AE19-62706E023703}">
                      <ahyp:hlinkClr val="tx"/>
                    </a:ext>
                  </a:extLst>
                </a:hlinkClick>
              </a:rPr>
              <a:t>http://kth.diva-portal.org/smash/get/diva2:1431484/FULLTEXT01.pdf</a:t>
            </a:r>
            <a:r>
              <a:rPr lang="en-US" sz="1600">
                <a:solidFill>
                  <a:schemeClr val="dk1"/>
                </a:solidFill>
                <a:latin typeface="Open Sans"/>
                <a:ea typeface="Open Sans"/>
                <a:cs typeface="Open Sans"/>
                <a:sym typeface="Open Sans"/>
              </a:rPr>
              <a:t> </a:t>
            </a:r>
            <a:endParaRPr sz="1600">
              <a:solidFill>
                <a:schemeClr val="dk1"/>
              </a:solidFill>
              <a:latin typeface="Open Sans"/>
              <a:ea typeface="Open Sans"/>
              <a:cs typeface="Open Sans"/>
              <a:sym typeface="Open Sans"/>
            </a:endParaRPr>
          </a:p>
          <a:p>
            <a:pPr indent="0" lvl="0" marL="0" marR="0" rtl="0" algn="l">
              <a:spcBef>
                <a:spcPts val="0"/>
              </a:spcBef>
              <a:spcAft>
                <a:spcPts val="0"/>
              </a:spcAft>
              <a:buNone/>
            </a:pPr>
            <a:r>
              <a:t/>
            </a:r>
            <a:endParaRPr sz="1600">
              <a:solidFill>
                <a:schemeClr val="dk1"/>
              </a:solidFill>
              <a:latin typeface="Open Sans"/>
              <a:ea typeface="Open Sans"/>
              <a:cs typeface="Open Sans"/>
              <a:sym typeface="Open Sans"/>
            </a:endParaRPr>
          </a:p>
          <a:p>
            <a:pPr indent="0" lvl="0" marL="0" marR="0" rtl="0" algn="l">
              <a:spcBef>
                <a:spcPts val="0"/>
              </a:spcBef>
              <a:spcAft>
                <a:spcPts val="0"/>
              </a:spcAft>
              <a:buNone/>
            </a:pPr>
            <a:r>
              <a:rPr lang="en-US" sz="1600">
                <a:solidFill>
                  <a:schemeClr val="dk1"/>
                </a:solidFill>
                <a:latin typeface="Open Sans"/>
                <a:ea typeface="Open Sans"/>
                <a:cs typeface="Open Sans"/>
                <a:sym typeface="Open Sans"/>
              </a:rPr>
              <a:t>Korkovelos, A., Khavari, B., Sahlberg, A., Howells, M., Arderne, C., 2019. The Role of Open Access Data in Geospatial Electrification Planning and the Achievement of SDG7. An OnSSET-Based Case Study for Malawi. Energies 12, 1395. </a:t>
            </a:r>
            <a:r>
              <a:rPr lang="en-US" sz="1600" u="sng">
                <a:solidFill>
                  <a:schemeClr val="dk1"/>
                </a:solidFill>
                <a:latin typeface="Open Sans"/>
                <a:ea typeface="Open Sans"/>
                <a:cs typeface="Open Sans"/>
                <a:sym typeface="Open Sans"/>
                <a:hlinkClick r:id="rId4">
                  <a:extLst>
                    <a:ext uri="{A12FA001-AC4F-418D-AE19-62706E023703}">
                      <ahyp:hlinkClr val="tx"/>
                    </a:ext>
                  </a:extLst>
                </a:hlinkClick>
              </a:rPr>
              <a:t>https://doi.org/10.3390/en12071395</a:t>
            </a:r>
            <a:endParaRPr sz="1600">
              <a:solidFill>
                <a:schemeClr val="dk1"/>
              </a:solidFill>
              <a:latin typeface="Open Sans"/>
              <a:ea typeface="Open Sans"/>
              <a:cs typeface="Open Sans"/>
              <a:sym typeface="Open Sans"/>
            </a:endParaRPr>
          </a:p>
          <a:p>
            <a:pPr indent="0" lvl="0" marL="0" marR="0" rtl="0" algn="l">
              <a:spcBef>
                <a:spcPts val="0"/>
              </a:spcBef>
              <a:spcAft>
                <a:spcPts val="0"/>
              </a:spcAft>
              <a:buNone/>
            </a:pPr>
            <a:r>
              <a:t/>
            </a:r>
            <a:endParaRPr sz="1600">
              <a:solidFill>
                <a:schemeClr val="dk1"/>
              </a:solidFill>
              <a:latin typeface="Open Sans"/>
              <a:ea typeface="Open Sans"/>
              <a:cs typeface="Open Sans"/>
              <a:sym typeface="Open Sans"/>
            </a:endParaRPr>
          </a:p>
          <a:p>
            <a:pPr indent="0" lvl="0" marL="0" marR="0" rtl="0" algn="l">
              <a:spcBef>
                <a:spcPts val="0"/>
              </a:spcBef>
              <a:spcAft>
                <a:spcPts val="0"/>
              </a:spcAft>
              <a:buNone/>
            </a:pPr>
            <a:r>
              <a:rPr lang="en-US" sz="1600">
                <a:solidFill>
                  <a:schemeClr val="dk1"/>
                </a:solidFill>
                <a:latin typeface="Open Sans"/>
                <a:ea typeface="Open Sans"/>
                <a:cs typeface="Open Sans"/>
                <a:sym typeface="Open Sans"/>
              </a:rPr>
              <a:t>Korkovelos, A., Zerriffi, H., Howells, M., Bazilian, M., Rogner, H.-H., Fuso Nerini, F., 2020. A Retrospective Analysis of Energy Access with a Focus on the Role of Mini-Grids. Sustainability 12, 1793. </a:t>
            </a:r>
            <a:r>
              <a:rPr lang="en-US" sz="1600" u="sng">
                <a:solidFill>
                  <a:schemeClr val="dk1"/>
                </a:solidFill>
                <a:latin typeface="Open Sans"/>
                <a:ea typeface="Open Sans"/>
                <a:cs typeface="Open Sans"/>
                <a:sym typeface="Open Sans"/>
                <a:hlinkClick r:id="rId5">
                  <a:extLst>
                    <a:ext uri="{A12FA001-AC4F-418D-AE19-62706E023703}">
                      <ahyp:hlinkClr val="tx"/>
                    </a:ext>
                  </a:extLst>
                </a:hlinkClick>
              </a:rPr>
              <a:t>https://doi.org/10.3390/su12051793</a:t>
            </a:r>
            <a:endParaRPr sz="1600">
              <a:solidFill>
                <a:schemeClr val="dk1"/>
              </a:solidFill>
              <a:latin typeface="Open Sans"/>
              <a:ea typeface="Open Sans"/>
              <a:cs typeface="Open Sans"/>
              <a:sym typeface="Open Sans"/>
            </a:endParaRPr>
          </a:p>
        </p:txBody>
      </p:sp>
    </p:spTree>
  </p:cSld>
  <p:clrMapOvr>
    <a:masterClrMapping/>
  </p:clrMapOvr>
  <p:transition spd="slow">
    <p:push/>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6" name="Shape 436"/>
        <p:cNvGrpSpPr/>
        <p:nvPr/>
      </p:nvGrpSpPr>
      <p:grpSpPr>
        <a:xfrm>
          <a:off x="0" y="0"/>
          <a:ext cx="0" cy="0"/>
          <a:chOff x="0" y="0"/>
          <a:chExt cx="0" cy="0"/>
        </a:xfrm>
      </p:grpSpPr>
      <p:sp>
        <p:nvSpPr>
          <p:cNvPr id="437" name="Google Shape;437;p21"/>
          <p:cNvSpPr txBox="1"/>
          <p:nvPr/>
        </p:nvSpPr>
        <p:spPr>
          <a:xfrm>
            <a:off x="887215" y="4640"/>
            <a:ext cx="672724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2.4 Global electrification platform (GEP) </a:t>
            </a:r>
            <a:endParaRPr/>
          </a:p>
        </p:txBody>
      </p:sp>
      <p:sp>
        <p:nvSpPr>
          <p:cNvPr id="438" name="Google Shape;438;p21"/>
          <p:cNvSpPr/>
          <p:nvPr/>
        </p:nvSpPr>
        <p:spPr>
          <a:xfrm>
            <a:off x="8463197" y="6002536"/>
            <a:ext cx="3238945"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000">
                <a:solidFill>
                  <a:schemeClr val="dk1"/>
                </a:solidFill>
                <a:latin typeface="Open Sans"/>
                <a:ea typeface="Open Sans"/>
                <a:cs typeface="Open Sans"/>
                <a:sym typeface="Open Sans"/>
              </a:rPr>
              <a:t>Screenshot from:</a:t>
            </a:r>
            <a:r>
              <a:rPr lang="en-US" sz="1000">
                <a:solidFill>
                  <a:schemeClr val="dk1"/>
                </a:solidFill>
                <a:latin typeface="Open Sans"/>
                <a:ea typeface="Open Sans"/>
                <a:cs typeface="Open Sans"/>
                <a:sym typeface="Open Sans"/>
              </a:rPr>
              <a:t> https://electrifynow.energydata.info</a:t>
            </a:r>
            <a:endParaRPr/>
          </a:p>
        </p:txBody>
      </p:sp>
      <p:sp>
        <p:nvSpPr>
          <p:cNvPr id="439" name="Google Shape;439;p21"/>
          <p:cNvSpPr/>
          <p:nvPr/>
        </p:nvSpPr>
        <p:spPr>
          <a:xfrm>
            <a:off x="7614459" y="220637"/>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1_Lecture2_Slide21.mp3" id="440" name="Google Shape;440;p21"/>
          <p:cNvPicPr preferRelativeResize="0"/>
          <p:nvPr/>
        </p:nvPicPr>
        <p:blipFill rotWithShape="1">
          <a:blip r:embed="rId3">
            <a:alphaModFix/>
          </a:blip>
          <a:srcRect b="0" l="0" r="0" t="0"/>
          <a:stretch/>
        </p:blipFill>
        <p:spPr>
          <a:xfrm>
            <a:off x="7685824" y="282777"/>
            <a:ext cx="812800" cy="812800"/>
          </a:xfrm>
          <a:prstGeom prst="rect">
            <a:avLst/>
          </a:prstGeom>
          <a:noFill/>
          <a:ln>
            <a:noFill/>
          </a:ln>
        </p:spPr>
      </p:pic>
      <p:pic>
        <p:nvPicPr>
          <p:cNvPr id="441" name="Google Shape;441;p21"/>
          <p:cNvPicPr preferRelativeResize="0"/>
          <p:nvPr/>
        </p:nvPicPr>
        <p:blipFill rotWithShape="1">
          <a:blip r:embed="rId4">
            <a:alphaModFix/>
          </a:blip>
          <a:srcRect b="0" l="0" r="0" t="0"/>
          <a:stretch/>
        </p:blipFill>
        <p:spPr>
          <a:xfrm>
            <a:off x="3650673" y="1392164"/>
            <a:ext cx="5943600" cy="458724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0"/>
                                        </p:tgtEl>
                                        <p:attrNameLst>
                                          <p:attrName>style.visibility</p:attrName>
                                        </p:attrNameLst>
                                      </p:cBhvr>
                                      <p:to>
                                        <p:strVal val="visible"/>
                                      </p:to>
                                    </p:set>
                                    <p:animEffect filter="fade" transition="in">
                                      <p:cBhvr>
                                        <p:cTn dur="5000"/>
                                        <p:tgtEl>
                                          <p:spTgt spid="44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6" name="Shape 446"/>
        <p:cNvGrpSpPr/>
        <p:nvPr/>
      </p:nvGrpSpPr>
      <p:grpSpPr>
        <a:xfrm>
          <a:off x="0" y="0"/>
          <a:ext cx="0" cy="0"/>
          <a:chOff x="0" y="0"/>
          <a:chExt cx="0" cy="0"/>
        </a:xfrm>
      </p:grpSpPr>
      <p:sp>
        <p:nvSpPr>
          <p:cNvPr id="447" name="Google Shape;447;p22"/>
          <p:cNvSpPr/>
          <p:nvPr/>
        </p:nvSpPr>
        <p:spPr>
          <a:xfrm>
            <a:off x="887215" y="1389619"/>
            <a:ext cx="621792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Open Sans"/>
                <a:ea typeface="Open Sans"/>
                <a:cs typeface="Open Sans"/>
                <a:sym typeface="Open Sans"/>
              </a:rPr>
              <a:t> </a:t>
            </a:r>
            <a:endParaRPr/>
          </a:p>
        </p:txBody>
      </p:sp>
      <p:sp>
        <p:nvSpPr>
          <p:cNvPr id="448" name="Google Shape;448;p22"/>
          <p:cNvSpPr txBox="1"/>
          <p:nvPr/>
        </p:nvSpPr>
        <p:spPr>
          <a:xfrm>
            <a:off x="913950" y="4640"/>
            <a:ext cx="6783635"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2.4 Global electrification platform (GEP)</a:t>
            </a:r>
            <a:endParaRPr/>
          </a:p>
        </p:txBody>
      </p:sp>
      <p:sp>
        <p:nvSpPr>
          <p:cNvPr id="449" name="Google Shape;449;p22"/>
          <p:cNvSpPr txBox="1"/>
          <p:nvPr>
            <p:ph idx="1" type="body"/>
          </p:nvPr>
        </p:nvSpPr>
        <p:spPr>
          <a:xfrm>
            <a:off x="959427" y="2006388"/>
            <a:ext cx="7164533" cy="2630799"/>
          </a:xfrm>
          <a:prstGeom prst="rect">
            <a:avLst/>
          </a:prstGeom>
          <a:noFill/>
          <a:ln>
            <a:noFill/>
          </a:ln>
        </p:spPr>
        <p:txBody>
          <a:bodyPr anchorCtr="0" anchor="t" bIns="45700" lIns="91425" spcFirstLastPara="1" rIns="91425" wrap="square" tIns="45700">
            <a:normAutofit/>
          </a:bodyPr>
          <a:lstStyle/>
          <a:p>
            <a:pPr indent="-228600" lvl="0" marL="228600" rtl="0" algn="l">
              <a:lnSpc>
                <a:spcPct val="100000"/>
              </a:lnSpc>
              <a:spcBef>
                <a:spcPts val="0"/>
              </a:spcBef>
              <a:spcAft>
                <a:spcPts val="0"/>
              </a:spcAft>
              <a:buClr>
                <a:schemeClr val="dk1"/>
              </a:buClr>
              <a:buSzPts val="2000"/>
              <a:buChar char="•"/>
            </a:pPr>
            <a:r>
              <a:rPr b="1" lang="en-US" sz="2000">
                <a:latin typeface="Open Sans"/>
                <a:ea typeface="Open Sans"/>
                <a:cs typeface="Open Sans"/>
                <a:sym typeface="Open Sans"/>
              </a:rPr>
              <a:t>Level 1 - GEP Explorer</a:t>
            </a:r>
            <a:r>
              <a:rPr lang="en-US" sz="2000">
                <a:latin typeface="Open Sans"/>
                <a:ea typeface="Open Sans"/>
                <a:cs typeface="Open Sans"/>
                <a:sym typeface="Open Sans"/>
              </a:rPr>
              <a:t>: Up-to-date and openly accessible electrification investment outlooks </a:t>
            </a:r>
            <a:endParaRPr/>
          </a:p>
          <a:p>
            <a:pPr indent="-228600" lvl="0" marL="228600" rtl="0" algn="l">
              <a:lnSpc>
                <a:spcPct val="100000"/>
              </a:lnSpc>
              <a:spcBef>
                <a:spcPts val="1000"/>
              </a:spcBef>
              <a:spcAft>
                <a:spcPts val="0"/>
              </a:spcAft>
              <a:buClr>
                <a:schemeClr val="dk1"/>
              </a:buClr>
              <a:buSzPts val="2000"/>
              <a:buChar char="•"/>
            </a:pPr>
            <a:r>
              <a:rPr b="1" lang="en-US" sz="2000">
                <a:latin typeface="Open Sans"/>
                <a:ea typeface="Open Sans"/>
                <a:cs typeface="Open Sans"/>
                <a:sym typeface="Open Sans"/>
              </a:rPr>
              <a:t>Level 2 - GEP Generator</a:t>
            </a:r>
            <a:r>
              <a:rPr lang="en-US" sz="2000">
                <a:latin typeface="Open Sans"/>
                <a:ea typeface="Open Sans"/>
                <a:cs typeface="Open Sans"/>
                <a:sym typeface="Open Sans"/>
              </a:rPr>
              <a:t>: Open-source UI for generating electrification outlooks on the fly</a:t>
            </a:r>
            <a:endParaRPr/>
          </a:p>
          <a:p>
            <a:pPr indent="-228600" lvl="0" marL="228600" rtl="0" algn="l">
              <a:lnSpc>
                <a:spcPct val="100000"/>
              </a:lnSpc>
              <a:spcBef>
                <a:spcPts val="1000"/>
              </a:spcBef>
              <a:spcAft>
                <a:spcPts val="0"/>
              </a:spcAft>
              <a:buClr>
                <a:schemeClr val="dk1"/>
              </a:buClr>
              <a:buSzPts val="2000"/>
              <a:buChar char="•"/>
            </a:pPr>
            <a:r>
              <a:rPr b="1" lang="en-US" sz="2000">
                <a:latin typeface="Open Sans"/>
                <a:ea typeface="Open Sans"/>
                <a:cs typeface="Open Sans"/>
                <a:sym typeface="Open Sans"/>
              </a:rPr>
              <a:t>Level 3 - GEP Toolbox</a:t>
            </a:r>
            <a:r>
              <a:rPr lang="en-US" sz="2000">
                <a:latin typeface="Open Sans"/>
                <a:ea typeface="Open Sans"/>
                <a:cs typeface="Open Sans"/>
                <a:sym typeface="Open Sans"/>
              </a:rPr>
              <a:t>: Open access and fully-fledged documentation and training material</a:t>
            </a:r>
            <a:endParaRPr/>
          </a:p>
        </p:txBody>
      </p:sp>
      <p:sp>
        <p:nvSpPr>
          <p:cNvPr id="450" name="Google Shape;450;p22"/>
          <p:cNvSpPr/>
          <p:nvPr/>
        </p:nvSpPr>
        <p:spPr>
          <a:xfrm>
            <a:off x="933450" y="1421969"/>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9CC2E5"/>
                </a:solidFill>
                <a:latin typeface="Open Sans"/>
                <a:ea typeface="Open Sans"/>
                <a:cs typeface="Open Sans"/>
                <a:sym typeface="Open Sans"/>
              </a:rPr>
              <a:t>Levels and target audience </a:t>
            </a:r>
            <a:endParaRPr/>
          </a:p>
        </p:txBody>
      </p:sp>
      <p:sp>
        <p:nvSpPr>
          <p:cNvPr id="451" name="Google Shape;451;p22"/>
          <p:cNvSpPr/>
          <p:nvPr/>
        </p:nvSpPr>
        <p:spPr>
          <a:xfrm>
            <a:off x="7614459" y="220637"/>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1_Lecture2_Slide22.mp3" id="452" name="Google Shape;452;p22"/>
          <p:cNvPicPr preferRelativeResize="0"/>
          <p:nvPr/>
        </p:nvPicPr>
        <p:blipFill rotWithShape="1">
          <a:blip r:embed="rId3">
            <a:alphaModFix/>
          </a:blip>
          <a:srcRect b="0" l="0" r="0" t="0"/>
          <a:stretch/>
        </p:blipFill>
        <p:spPr>
          <a:xfrm>
            <a:off x="7685824" y="292002"/>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2"/>
                                        </p:tgtEl>
                                        <p:attrNameLst>
                                          <p:attrName>style.visibility</p:attrName>
                                        </p:attrNameLst>
                                      </p:cBhvr>
                                      <p:to>
                                        <p:strVal val="visible"/>
                                      </p:to>
                                    </p:set>
                                    <p:animEffect filter="fade" transition="in">
                                      <p:cBhvr>
                                        <p:cTn dur="5000"/>
                                        <p:tgtEl>
                                          <p:spTgt spid="45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7" name="Shape 457"/>
        <p:cNvGrpSpPr/>
        <p:nvPr/>
      </p:nvGrpSpPr>
      <p:grpSpPr>
        <a:xfrm>
          <a:off x="0" y="0"/>
          <a:ext cx="0" cy="0"/>
          <a:chOff x="0" y="0"/>
          <a:chExt cx="0" cy="0"/>
        </a:xfrm>
      </p:grpSpPr>
      <p:sp>
        <p:nvSpPr>
          <p:cNvPr id="458" name="Google Shape;458;p23"/>
          <p:cNvSpPr/>
          <p:nvPr/>
        </p:nvSpPr>
        <p:spPr>
          <a:xfrm>
            <a:off x="887215" y="1389619"/>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9CC2E5"/>
                </a:solidFill>
                <a:latin typeface="Open Sans"/>
                <a:ea typeface="Open Sans"/>
                <a:cs typeface="Open Sans"/>
                <a:sym typeface="Open Sans"/>
              </a:rPr>
              <a:t>The overall architecture of GEP </a:t>
            </a:r>
            <a:endParaRPr/>
          </a:p>
        </p:txBody>
      </p:sp>
      <p:sp>
        <p:nvSpPr>
          <p:cNvPr id="459" name="Google Shape;459;p23"/>
          <p:cNvSpPr txBox="1"/>
          <p:nvPr/>
        </p:nvSpPr>
        <p:spPr>
          <a:xfrm>
            <a:off x="887215" y="4640"/>
            <a:ext cx="6727243"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2.4 Global electrification platform (GEP)</a:t>
            </a:r>
            <a:endParaRPr/>
          </a:p>
        </p:txBody>
      </p:sp>
      <p:pic>
        <p:nvPicPr>
          <p:cNvPr id="460" name="Google Shape;460;p23"/>
          <p:cNvPicPr preferRelativeResize="0"/>
          <p:nvPr/>
        </p:nvPicPr>
        <p:blipFill rotWithShape="1">
          <a:blip r:embed="rId3">
            <a:alphaModFix/>
          </a:blip>
          <a:srcRect b="0" l="0" r="0" t="0"/>
          <a:stretch/>
        </p:blipFill>
        <p:spPr>
          <a:xfrm>
            <a:off x="1019567" y="1890919"/>
            <a:ext cx="7772648" cy="4085607"/>
          </a:xfrm>
          <a:prstGeom prst="rect">
            <a:avLst/>
          </a:prstGeom>
          <a:noFill/>
          <a:ln>
            <a:noFill/>
          </a:ln>
        </p:spPr>
      </p:pic>
      <p:sp>
        <p:nvSpPr>
          <p:cNvPr id="461" name="Google Shape;461;p23"/>
          <p:cNvSpPr/>
          <p:nvPr/>
        </p:nvSpPr>
        <p:spPr>
          <a:xfrm>
            <a:off x="948999" y="6163588"/>
            <a:ext cx="5763754"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000">
                <a:solidFill>
                  <a:srgbClr val="000000"/>
                </a:solidFill>
                <a:latin typeface="Open Sans"/>
                <a:ea typeface="Open Sans"/>
                <a:cs typeface="Open Sans"/>
                <a:sym typeface="Open Sans"/>
              </a:rPr>
              <a:t>Picture Source</a:t>
            </a:r>
            <a:r>
              <a:rPr lang="en-US" sz="1000">
                <a:solidFill>
                  <a:srgbClr val="000000"/>
                </a:solidFill>
                <a:latin typeface="Open Sans"/>
                <a:ea typeface="Open Sans"/>
                <a:cs typeface="Open Sans"/>
                <a:sym typeface="Open Sans"/>
              </a:rPr>
              <a:t>: </a:t>
            </a:r>
            <a:r>
              <a:rPr lang="en-US" sz="1000" u="sng">
                <a:solidFill>
                  <a:srgbClr val="000000"/>
                </a:solidFill>
                <a:latin typeface="Open Sans"/>
                <a:ea typeface="Open Sans"/>
                <a:cs typeface="Open Sans"/>
                <a:sym typeface="Open Sans"/>
                <a:hlinkClick r:id="rId4">
                  <a:extLst>
                    <a:ext uri="{A12FA001-AC4F-418D-AE19-62706E023703}">
                      <ahyp:hlinkClr val="tx"/>
                    </a:ext>
                  </a:extLst>
                </a:hlinkClick>
              </a:rPr>
              <a:t>https://gep-user-guide.readthedocs.io/en/latest/Overview.html</a:t>
            </a:r>
            <a:r>
              <a:rPr lang="en-US" sz="1000">
                <a:solidFill>
                  <a:srgbClr val="000000"/>
                </a:solidFill>
                <a:latin typeface="Open Sans"/>
                <a:ea typeface="Open Sans"/>
                <a:cs typeface="Open Sans"/>
                <a:sym typeface="Open Sans"/>
              </a:rPr>
              <a:t> </a:t>
            </a:r>
            <a:r>
              <a:rPr lang="en-US" sz="1000">
                <a:solidFill>
                  <a:schemeClr val="dk1"/>
                </a:solidFill>
                <a:latin typeface="Open Sans"/>
                <a:ea typeface="Open Sans"/>
                <a:cs typeface="Open Sans"/>
                <a:sym typeface="Open Sans"/>
              </a:rPr>
              <a:t> </a:t>
            </a:r>
            <a:endParaRPr sz="1000">
              <a:solidFill>
                <a:schemeClr val="dk1"/>
              </a:solidFill>
              <a:latin typeface="Open Sans"/>
              <a:ea typeface="Open Sans"/>
              <a:cs typeface="Open Sans"/>
              <a:sym typeface="Open Sans"/>
            </a:endParaRPr>
          </a:p>
        </p:txBody>
      </p:sp>
      <p:sp>
        <p:nvSpPr>
          <p:cNvPr id="462" name="Google Shape;462;p23"/>
          <p:cNvSpPr/>
          <p:nvPr/>
        </p:nvSpPr>
        <p:spPr>
          <a:xfrm>
            <a:off x="7614459" y="220637"/>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1_Lecture2_Slide23.mp3" id="463" name="Google Shape;463;p23"/>
          <p:cNvPicPr preferRelativeResize="0"/>
          <p:nvPr/>
        </p:nvPicPr>
        <p:blipFill rotWithShape="1">
          <a:blip r:embed="rId5">
            <a:alphaModFix/>
          </a:blip>
          <a:srcRect b="0" l="0" r="0" t="0"/>
          <a:stretch/>
        </p:blipFill>
        <p:spPr>
          <a:xfrm>
            <a:off x="7685824" y="292002"/>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3"/>
                                        </p:tgtEl>
                                        <p:attrNameLst>
                                          <p:attrName>style.visibility</p:attrName>
                                        </p:attrNameLst>
                                      </p:cBhvr>
                                      <p:to>
                                        <p:strVal val="visible"/>
                                      </p:to>
                                    </p:set>
                                    <p:animEffect filter="fade" transition="in">
                                      <p:cBhvr>
                                        <p:cTn dur="5000"/>
                                        <p:tgtEl>
                                          <p:spTgt spid="46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8" name="Shape 468"/>
        <p:cNvGrpSpPr/>
        <p:nvPr/>
      </p:nvGrpSpPr>
      <p:grpSpPr>
        <a:xfrm>
          <a:off x="0" y="0"/>
          <a:ext cx="0" cy="0"/>
          <a:chOff x="0" y="0"/>
          <a:chExt cx="0" cy="0"/>
        </a:xfrm>
      </p:grpSpPr>
      <p:sp>
        <p:nvSpPr>
          <p:cNvPr id="469" name="Google Shape;469;p24"/>
          <p:cNvSpPr/>
          <p:nvPr/>
        </p:nvSpPr>
        <p:spPr>
          <a:xfrm>
            <a:off x="887215" y="1389619"/>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9CC2E5"/>
                </a:solidFill>
                <a:latin typeface="Open Sans"/>
                <a:ea typeface="Open Sans"/>
                <a:cs typeface="Open Sans"/>
                <a:sym typeface="Open Sans"/>
              </a:rPr>
              <a:t>Global electrification platform - Explorer </a:t>
            </a:r>
            <a:endParaRPr/>
          </a:p>
        </p:txBody>
      </p:sp>
      <p:sp>
        <p:nvSpPr>
          <p:cNvPr id="470" name="Google Shape;470;p24"/>
          <p:cNvSpPr txBox="1"/>
          <p:nvPr/>
        </p:nvSpPr>
        <p:spPr>
          <a:xfrm>
            <a:off x="860478" y="4640"/>
            <a:ext cx="6753980"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2.4 Global electrification platform (GEP)</a:t>
            </a:r>
            <a:endParaRPr/>
          </a:p>
        </p:txBody>
      </p:sp>
      <p:sp>
        <p:nvSpPr>
          <p:cNvPr id="471" name="Google Shape;471;p24"/>
          <p:cNvSpPr txBox="1"/>
          <p:nvPr>
            <p:ph idx="1" type="body"/>
          </p:nvPr>
        </p:nvSpPr>
        <p:spPr>
          <a:xfrm>
            <a:off x="838200" y="1825625"/>
            <a:ext cx="5161953" cy="5065105"/>
          </a:xfrm>
          <a:prstGeom prst="rect">
            <a:avLst/>
          </a:prstGeom>
          <a:noFill/>
          <a:ln>
            <a:noFill/>
          </a:ln>
        </p:spPr>
        <p:txBody>
          <a:bodyPr anchorCtr="0" anchor="t" bIns="45700" lIns="91425" spcFirstLastPara="1" rIns="91425" wrap="square" tIns="45700">
            <a:spAutoFit/>
          </a:bodyPr>
          <a:lstStyle/>
          <a:p>
            <a:pPr indent="-228600" lvl="0" marL="228600" rtl="0" algn="l">
              <a:lnSpc>
                <a:spcPct val="114000"/>
              </a:lnSpc>
              <a:spcBef>
                <a:spcPts val="0"/>
              </a:spcBef>
              <a:spcAft>
                <a:spcPts val="0"/>
              </a:spcAft>
              <a:buClr>
                <a:schemeClr val="dk1"/>
              </a:buClr>
              <a:buSzPts val="1600"/>
              <a:buChar char="•"/>
            </a:pPr>
            <a:r>
              <a:rPr lang="en-US" sz="1600">
                <a:latin typeface="Open Sans"/>
                <a:ea typeface="Open Sans"/>
                <a:cs typeface="Open Sans"/>
                <a:sym typeface="Open Sans"/>
              </a:rPr>
              <a:t>GEP is an open access, interactive, online platform that allows for overview of electrification investment scenarios for 58 countries </a:t>
            </a:r>
            <a:endParaRPr sz="1600">
              <a:latin typeface="Open Sans"/>
              <a:ea typeface="Open Sans"/>
              <a:cs typeface="Open Sans"/>
              <a:sym typeface="Open Sans"/>
            </a:endParaRPr>
          </a:p>
          <a:p>
            <a:pPr indent="-228600" lvl="0" marL="228600" rtl="0" algn="l">
              <a:lnSpc>
                <a:spcPct val="114000"/>
              </a:lnSpc>
              <a:spcBef>
                <a:spcPts val="1600"/>
              </a:spcBef>
              <a:spcAft>
                <a:spcPts val="0"/>
              </a:spcAft>
              <a:buClr>
                <a:schemeClr val="dk1"/>
              </a:buClr>
              <a:buSzPts val="1600"/>
              <a:buChar char="•"/>
            </a:pPr>
            <a:r>
              <a:rPr lang="en-US" sz="1600">
                <a:latin typeface="Open Sans"/>
                <a:ea typeface="Open Sans"/>
                <a:cs typeface="Open Sans"/>
                <a:sym typeface="Open Sans"/>
              </a:rPr>
              <a:t>The platform currently provides </a:t>
            </a:r>
            <a:r>
              <a:rPr b="1" lang="en-US" sz="1600">
                <a:latin typeface="Open Sans"/>
                <a:ea typeface="Open Sans"/>
                <a:cs typeface="Open Sans"/>
                <a:sym typeface="Open Sans"/>
              </a:rPr>
              <a:t>96</a:t>
            </a:r>
            <a:r>
              <a:rPr lang="en-US" sz="1600">
                <a:latin typeface="Open Sans"/>
                <a:ea typeface="Open Sans"/>
                <a:cs typeface="Open Sans"/>
                <a:sym typeface="Open Sans"/>
              </a:rPr>
              <a:t> electrification scenarios per country based on a version of the OnSSET model, exploring variations in population growth, demand level, technology costs, and other decision parameters.</a:t>
            </a:r>
            <a:endParaRPr/>
          </a:p>
          <a:p>
            <a:pPr indent="-228600" lvl="0" marL="228600" rtl="0" algn="l">
              <a:lnSpc>
                <a:spcPct val="114000"/>
              </a:lnSpc>
              <a:spcBef>
                <a:spcPts val="1600"/>
              </a:spcBef>
              <a:spcAft>
                <a:spcPts val="0"/>
              </a:spcAft>
              <a:buClr>
                <a:schemeClr val="dk1"/>
              </a:buClr>
              <a:buSzPts val="1600"/>
              <a:buChar char="•"/>
            </a:pPr>
            <a:r>
              <a:rPr lang="en-US" sz="1600">
                <a:latin typeface="Open Sans"/>
                <a:ea typeface="Open Sans"/>
                <a:cs typeface="Open Sans"/>
                <a:sym typeface="Open Sans"/>
              </a:rPr>
              <a:t>The input data files, cost parameters, OnSSET model etc., is available for download for anyone to run their own, customized, scenarios.</a:t>
            </a:r>
            <a:endParaRPr/>
          </a:p>
          <a:p>
            <a:pPr indent="-228600" lvl="0" marL="228600" rtl="0" algn="l">
              <a:lnSpc>
                <a:spcPct val="114000"/>
              </a:lnSpc>
              <a:spcBef>
                <a:spcPts val="1600"/>
              </a:spcBef>
              <a:spcAft>
                <a:spcPts val="0"/>
              </a:spcAft>
              <a:buClr>
                <a:schemeClr val="dk1"/>
              </a:buClr>
              <a:buSzPts val="1600"/>
              <a:buChar char="•"/>
            </a:pPr>
            <a:r>
              <a:rPr lang="en-US" sz="1600">
                <a:latin typeface="Open Sans"/>
                <a:ea typeface="Open Sans"/>
                <a:cs typeface="Open Sans"/>
                <a:sym typeface="Open Sans"/>
              </a:rPr>
              <a:t>The platform is available at </a:t>
            </a:r>
            <a:r>
              <a:rPr lang="en-US" sz="1600" u="sng">
                <a:solidFill>
                  <a:srgbClr val="595959"/>
                </a:solidFill>
                <a:latin typeface="Open Sans"/>
                <a:ea typeface="Open Sans"/>
                <a:cs typeface="Open Sans"/>
                <a:sym typeface="Open Sans"/>
                <a:hlinkClick r:id="rId3">
                  <a:extLst>
                    <a:ext uri="{A12FA001-AC4F-418D-AE19-62706E023703}">
                      <ahyp:hlinkClr val="tx"/>
                    </a:ext>
                  </a:extLst>
                </a:hlinkClick>
              </a:rPr>
              <a:t>https://electrifynow.energydata.info/</a:t>
            </a:r>
            <a:r>
              <a:rPr lang="en-US" sz="1600">
                <a:solidFill>
                  <a:srgbClr val="595959"/>
                </a:solidFill>
                <a:latin typeface="Open Sans"/>
                <a:ea typeface="Open Sans"/>
                <a:cs typeface="Open Sans"/>
                <a:sym typeface="Open Sans"/>
              </a:rPr>
              <a:t> </a:t>
            </a:r>
            <a:endParaRPr/>
          </a:p>
          <a:p>
            <a:pPr indent="-127000" lvl="0" marL="228600" rtl="0" algn="l">
              <a:lnSpc>
                <a:spcPct val="100000"/>
              </a:lnSpc>
              <a:spcBef>
                <a:spcPts val="2600"/>
              </a:spcBef>
              <a:spcAft>
                <a:spcPts val="0"/>
              </a:spcAft>
              <a:buClr>
                <a:schemeClr val="dk1"/>
              </a:buClr>
              <a:buSzPts val="1600"/>
              <a:buFont typeface="Arial"/>
              <a:buNone/>
            </a:pPr>
            <a:r>
              <a:t/>
            </a:r>
            <a:endParaRPr sz="1600">
              <a:solidFill>
                <a:srgbClr val="595959"/>
              </a:solidFill>
              <a:latin typeface="Open Sans"/>
              <a:ea typeface="Open Sans"/>
              <a:cs typeface="Open Sans"/>
              <a:sym typeface="Open Sans"/>
            </a:endParaRPr>
          </a:p>
        </p:txBody>
      </p:sp>
      <p:sp>
        <p:nvSpPr>
          <p:cNvPr id="472" name="Google Shape;472;p24"/>
          <p:cNvSpPr/>
          <p:nvPr/>
        </p:nvSpPr>
        <p:spPr>
          <a:xfrm>
            <a:off x="6521605" y="6165824"/>
            <a:ext cx="3467305"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000">
                <a:solidFill>
                  <a:schemeClr val="lt1"/>
                </a:solidFill>
                <a:latin typeface="Open Sans"/>
                <a:ea typeface="Open Sans"/>
                <a:cs typeface="Open Sans"/>
                <a:sym typeface="Open Sans"/>
              </a:rPr>
              <a:t>Screenshot from:</a:t>
            </a:r>
            <a:r>
              <a:rPr lang="en-US" sz="1000">
                <a:solidFill>
                  <a:schemeClr val="lt1"/>
                </a:solidFill>
                <a:latin typeface="Open Sans"/>
                <a:ea typeface="Open Sans"/>
                <a:cs typeface="Open Sans"/>
                <a:sym typeface="Open Sans"/>
              </a:rPr>
              <a:t> https://electrifynow.energydata.info</a:t>
            </a:r>
            <a:endParaRPr/>
          </a:p>
        </p:txBody>
      </p:sp>
      <p:sp>
        <p:nvSpPr>
          <p:cNvPr id="473" name="Google Shape;473;p24"/>
          <p:cNvSpPr/>
          <p:nvPr/>
        </p:nvSpPr>
        <p:spPr>
          <a:xfrm>
            <a:off x="7614459" y="220637"/>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1_Lecture2_Slide24.mp3" id="474" name="Google Shape;474;p24"/>
          <p:cNvPicPr preferRelativeResize="0"/>
          <p:nvPr/>
        </p:nvPicPr>
        <p:blipFill rotWithShape="1">
          <a:blip r:embed="rId4">
            <a:alphaModFix/>
          </a:blip>
          <a:srcRect b="0" l="0" r="0" t="0"/>
          <a:stretch/>
        </p:blipFill>
        <p:spPr>
          <a:xfrm>
            <a:off x="7679323" y="292002"/>
            <a:ext cx="812800" cy="812800"/>
          </a:xfrm>
          <a:prstGeom prst="rect">
            <a:avLst/>
          </a:prstGeom>
          <a:noFill/>
          <a:ln>
            <a:noFill/>
          </a:ln>
        </p:spPr>
      </p:pic>
      <p:pic>
        <p:nvPicPr>
          <p:cNvPr id="475" name="Google Shape;475;p24"/>
          <p:cNvPicPr preferRelativeResize="0"/>
          <p:nvPr/>
        </p:nvPicPr>
        <p:blipFill rotWithShape="1">
          <a:blip r:embed="rId5">
            <a:alphaModFix/>
          </a:blip>
          <a:srcRect b="0" l="0" r="0" t="0"/>
          <a:stretch/>
        </p:blipFill>
        <p:spPr>
          <a:xfrm>
            <a:off x="5942488" y="1825625"/>
            <a:ext cx="5943600" cy="458724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74"/>
                                        </p:tgtEl>
                                        <p:attrNameLst>
                                          <p:attrName>style.visibility</p:attrName>
                                        </p:attrNameLst>
                                      </p:cBhvr>
                                      <p:to>
                                        <p:strVal val="visible"/>
                                      </p:to>
                                    </p:set>
                                    <p:animEffect filter="fade" transition="in">
                                      <p:cBhvr>
                                        <p:cTn dur="5000"/>
                                        <p:tgtEl>
                                          <p:spTgt spid="47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0" name="Shape 480"/>
        <p:cNvGrpSpPr/>
        <p:nvPr/>
      </p:nvGrpSpPr>
      <p:grpSpPr>
        <a:xfrm>
          <a:off x="0" y="0"/>
          <a:ext cx="0" cy="0"/>
          <a:chOff x="0" y="0"/>
          <a:chExt cx="0" cy="0"/>
        </a:xfrm>
      </p:grpSpPr>
      <p:sp>
        <p:nvSpPr>
          <p:cNvPr id="481" name="Google Shape;481;p25"/>
          <p:cNvSpPr/>
          <p:nvPr/>
        </p:nvSpPr>
        <p:spPr>
          <a:xfrm>
            <a:off x="887215" y="1389619"/>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9CC2E5"/>
                </a:solidFill>
                <a:latin typeface="Open Sans"/>
                <a:ea typeface="Open Sans"/>
                <a:cs typeface="Open Sans"/>
                <a:sym typeface="Open Sans"/>
              </a:rPr>
              <a:t>Key messages</a:t>
            </a:r>
            <a:endParaRPr/>
          </a:p>
        </p:txBody>
      </p:sp>
      <p:sp>
        <p:nvSpPr>
          <p:cNvPr id="482" name="Google Shape;482;p25"/>
          <p:cNvSpPr txBox="1"/>
          <p:nvPr/>
        </p:nvSpPr>
        <p:spPr>
          <a:xfrm>
            <a:off x="860478" y="4640"/>
            <a:ext cx="6687478"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2.4 Global electrification platform (GEP)</a:t>
            </a:r>
            <a:endParaRPr/>
          </a:p>
        </p:txBody>
      </p:sp>
      <p:sp>
        <p:nvSpPr>
          <p:cNvPr id="483" name="Google Shape;483;p25"/>
          <p:cNvSpPr txBox="1"/>
          <p:nvPr>
            <p:ph idx="1" type="body"/>
          </p:nvPr>
        </p:nvSpPr>
        <p:spPr>
          <a:xfrm>
            <a:off x="838200" y="1825625"/>
            <a:ext cx="880976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114000"/>
              </a:lnSpc>
              <a:spcBef>
                <a:spcPts val="0"/>
              </a:spcBef>
              <a:spcAft>
                <a:spcPts val="0"/>
              </a:spcAft>
              <a:buClr>
                <a:schemeClr val="dk1"/>
              </a:buClr>
              <a:buSzPts val="1800"/>
              <a:buChar char="•"/>
            </a:pPr>
            <a:r>
              <a:rPr lang="en-US">
                <a:latin typeface="Open Sans"/>
                <a:ea typeface="Open Sans"/>
                <a:cs typeface="Open Sans"/>
                <a:sym typeface="Open Sans"/>
              </a:rPr>
              <a:t>Open-source tool and datasets based on the principles of openness and transparency and aspires to enable reusability, replicability, and reproducibility</a:t>
            </a:r>
            <a:endParaRPr>
              <a:latin typeface="Open Sans"/>
              <a:ea typeface="Open Sans"/>
              <a:cs typeface="Open Sans"/>
              <a:sym typeface="Open Sans"/>
            </a:endParaRPr>
          </a:p>
          <a:p>
            <a:pPr indent="-228600" lvl="0" marL="228600" rtl="0" algn="l">
              <a:lnSpc>
                <a:spcPct val="114000"/>
              </a:lnSpc>
              <a:spcBef>
                <a:spcPts val="1000"/>
              </a:spcBef>
              <a:spcAft>
                <a:spcPts val="0"/>
              </a:spcAft>
              <a:buClr>
                <a:schemeClr val="dk1"/>
              </a:buClr>
              <a:buSzPts val="1800"/>
              <a:buChar char="•"/>
            </a:pPr>
            <a:r>
              <a:rPr b="1" lang="en-US">
                <a:latin typeface="Open Sans"/>
                <a:ea typeface="Open Sans"/>
                <a:cs typeface="Open Sans"/>
                <a:sym typeface="Open Sans"/>
              </a:rPr>
              <a:t>Platform is divided into three levels:</a:t>
            </a:r>
            <a:endParaRPr/>
          </a:p>
          <a:p>
            <a:pPr indent="-228600" lvl="1" marL="685800" rtl="0" algn="l">
              <a:lnSpc>
                <a:spcPct val="114000"/>
              </a:lnSpc>
              <a:spcBef>
                <a:spcPts val="500"/>
              </a:spcBef>
              <a:spcAft>
                <a:spcPts val="0"/>
              </a:spcAft>
              <a:buClr>
                <a:schemeClr val="dk1"/>
              </a:buClr>
              <a:buSzPts val="1600"/>
              <a:buChar char="•"/>
            </a:pPr>
            <a:r>
              <a:rPr lang="en-US" sz="1600">
                <a:latin typeface="Open Sans"/>
                <a:ea typeface="Open Sans"/>
                <a:cs typeface="Open Sans"/>
                <a:sym typeface="Open Sans"/>
              </a:rPr>
              <a:t>Level 1 - GEP Explorer</a:t>
            </a:r>
            <a:endParaRPr/>
          </a:p>
          <a:p>
            <a:pPr indent="-228600" lvl="1" marL="685800" rtl="0" algn="l">
              <a:lnSpc>
                <a:spcPct val="114000"/>
              </a:lnSpc>
              <a:spcBef>
                <a:spcPts val="500"/>
              </a:spcBef>
              <a:spcAft>
                <a:spcPts val="0"/>
              </a:spcAft>
              <a:buClr>
                <a:schemeClr val="dk1"/>
              </a:buClr>
              <a:buSzPts val="1600"/>
              <a:buChar char="•"/>
            </a:pPr>
            <a:r>
              <a:rPr lang="en-US" sz="1600">
                <a:latin typeface="Open Sans"/>
                <a:ea typeface="Open Sans"/>
                <a:cs typeface="Open Sans"/>
                <a:sym typeface="Open Sans"/>
              </a:rPr>
              <a:t>Level 2 - GEP Generator</a:t>
            </a:r>
            <a:endParaRPr/>
          </a:p>
          <a:p>
            <a:pPr indent="-228600" lvl="1" marL="685800" rtl="0" algn="l">
              <a:lnSpc>
                <a:spcPct val="114000"/>
              </a:lnSpc>
              <a:spcBef>
                <a:spcPts val="500"/>
              </a:spcBef>
              <a:spcAft>
                <a:spcPts val="0"/>
              </a:spcAft>
              <a:buClr>
                <a:schemeClr val="dk1"/>
              </a:buClr>
              <a:buSzPts val="1600"/>
              <a:buChar char="•"/>
            </a:pPr>
            <a:r>
              <a:rPr lang="en-US" sz="1600">
                <a:latin typeface="Open Sans"/>
                <a:ea typeface="Open Sans"/>
                <a:cs typeface="Open Sans"/>
                <a:sym typeface="Open Sans"/>
              </a:rPr>
              <a:t>Level 3 - GEP Toolbox </a:t>
            </a:r>
            <a:endParaRPr sz="1600">
              <a:latin typeface="Open Sans"/>
              <a:ea typeface="Open Sans"/>
              <a:cs typeface="Open Sans"/>
              <a:sym typeface="Open Sans"/>
            </a:endParaRPr>
          </a:p>
          <a:p>
            <a:pPr indent="-228600" lvl="0" marL="228600" rtl="0" algn="l">
              <a:lnSpc>
                <a:spcPct val="114000"/>
              </a:lnSpc>
              <a:spcBef>
                <a:spcPts val="1000"/>
              </a:spcBef>
              <a:spcAft>
                <a:spcPts val="0"/>
              </a:spcAft>
              <a:buClr>
                <a:schemeClr val="dk1"/>
              </a:buClr>
              <a:buSzPts val="1800"/>
              <a:buChar char="•"/>
            </a:pPr>
            <a:r>
              <a:rPr b="1" lang="en-US">
                <a:latin typeface="Open Sans"/>
                <a:ea typeface="Open Sans"/>
                <a:cs typeface="Open Sans"/>
                <a:sym typeface="Open Sans"/>
              </a:rPr>
              <a:t>Four main target audience for the GEP:</a:t>
            </a:r>
            <a:endParaRPr/>
          </a:p>
          <a:p>
            <a:pPr indent="-228600" lvl="1" marL="685800" rtl="0" algn="l">
              <a:lnSpc>
                <a:spcPct val="114000"/>
              </a:lnSpc>
              <a:spcBef>
                <a:spcPts val="500"/>
              </a:spcBef>
              <a:spcAft>
                <a:spcPts val="0"/>
              </a:spcAft>
              <a:buClr>
                <a:schemeClr val="dk1"/>
              </a:buClr>
              <a:buSzPts val="1600"/>
              <a:buChar char="•"/>
            </a:pPr>
            <a:r>
              <a:rPr lang="en-US" sz="1600">
                <a:latin typeface="Open Sans"/>
                <a:ea typeface="Open Sans"/>
                <a:cs typeface="Open Sans"/>
                <a:sym typeface="Open Sans"/>
              </a:rPr>
              <a:t>High-level decision makers</a:t>
            </a:r>
            <a:endParaRPr/>
          </a:p>
          <a:p>
            <a:pPr indent="-228600" lvl="1" marL="685800" rtl="0" algn="l">
              <a:lnSpc>
                <a:spcPct val="114000"/>
              </a:lnSpc>
              <a:spcBef>
                <a:spcPts val="500"/>
              </a:spcBef>
              <a:spcAft>
                <a:spcPts val="0"/>
              </a:spcAft>
              <a:buClr>
                <a:schemeClr val="dk1"/>
              </a:buClr>
              <a:buSzPts val="1600"/>
              <a:buChar char="•"/>
            </a:pPr>
            <a:r>
              <a:rPr lang="en-US" sz="1600">
                <a:latin typeface="Open Sans"/>
                <a:ea typeface="Open Sans"/>
                <a:cs typeface="Open Sans"/>
                <a:sym typeface="Open Sans"/>
              </a:rPr>
              <a:t>Policy and investment analysts</a:t>
            </a:r>
            <a:endParaRPr/>
          </a:p>
          <a:p>
            <a:pPr indent="-228600" lvl="1" marL="685800" rtl="0" algn="l">
              <a:lnSpc>
                <a:spcPct val="114000"/>
              </a:lnSpc>
              <a:spcBef>
                <a:spcPts val="500"/>
              </a:spcBef>
              <a:spcAft>
                <a:spcPts val="0"/>
              </a:spcAft>
              <a:buClr>
                <a:schemeClr val="dk1"/>
              </a:buClr>
              <a:buSzPts val="1600"/>
              <a:buChar char="•"/>
            </a:pPr>
            <a:r>
              <a:rPr lang="en-US" sz="1600">
                <a:latin typeface="Open Sans"/>
                <a:ea typeface="Open Sans"/>
                <a:cs typeface="Open Sans"/>
                <a:sym typeface="Open Sans"/>
              </a:rPr>
              <a:t>Data producers and ICT developers </a:t>
            </a:r>
            <a:endParaRPr/>
          </a:p>
          <a:p>
            <a:pPr indent="-228600" lvl="1" marL="685800" rtl="0" algn="l">
              <a:lnSpc>
                <a:spcPct val="114000"/>
              </a:lnSpc>
              <a:spcBef>
                <a:spcPts val="500"/>
              </a:spcBef>
              <a:spcAft>
                <a:spcPts val="0"/>
              </a:spcAft>
              <a:buClr>
                <a:schemeClr val="dk1"/>
              </a:buClr>
              <a:buSzPts val="1600"/>
              <a:buChar char="•"/>
            </a:pPr>
            <a:r>
              <a:rPr lang="en-US" sz="1600">
                <a:latin typeface="Open Sans"/>
                <a:ea typeface="Open Sans"/>
                <a:cs typeface="Open Sans"/>
                <a:sym typeface="Open Sans"/>
              </a:rPr>
              <a:t>Global development organizations</a:t>
            </a:r>
            <a:endParaRPr sz="1600">
              <a:latin typeface="Open Sans"/>
              <a:ea typeface="Open Sans"/>
              <a:cs typeface="Open Sans"/>
              <a:sym typeface="Open Sans"/>
            </a:endParaRPr>
          </a:p>
          <a:p>
            <a:pPr indent="-127000" lvl="1" marL="685800" rtl="0" algn="l">
              <a:lnSpc>
                <a:spcPct val="100000"/>
              </a:lnSpc>
              <a:spcBef>
                <a:spcPts val="500"/>
              </a:spcBef>
              <a:spcAft>
                <a:spcPts val="0"/>
              </a:spcAft>
              <a:buClr>
                <a:schemeClr val="dk1"/>
              </a:buClr>
              <a:buSzPts val="1600"/>
              <a:buNone/>
            </a:pPr>
            <a:r>
              <a:t/>
            </a:r>
            <a:endParaRPr sz="1600">
              <a:latin typeface="Open Sans"/>
              <a:ea typeface="Open Sans"/>
              <a:cs typeface="Open Sans"/>
              <a:sym typeface="Open Sans"/>
            </a:endParaRPr>
          </a:p>
        </p:txBody>
      </p:sp>
      <p:sp>
        <p:nvSpPr>
          <p:cNvPr id="484" name="Google Shape;484;p25"/>
          <p:cNvSpPr/>
          <p:nvPr/>
        </p:nvSpPr>
        <p:spPr>
          <a:xfrm>
            <a:off x="7614459" y="220637"/>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1_Lecture2_Slide25.mp3" id="485" name="Google Shape;485;p25"/>
          <p:cNvPicPr preferRelativeResize="0"/>
          <p:nvPr/>
        </p:nvPicPr>
        <p:blipFill rotWithShape="1">
          <a:blip r:embed="rId3">
            <a:alphaModFix/>
          </a:blip>
          <a:srcRect b="0" l="0" r="0" t="0"/>
          <a:stretch/>
        </p:blipFill>
        <p:spPr>
          <a:xfrm>
            <a:off x="7685824" y="292002"/>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85"/>
                                        </p:tgtEl>
                                        <p:attrNameLst>
                                          <p:attrName>style.visibility</p:attrName>
                                        </p:attrNameLst>
                                      </p:cBhvr>
                                      <p:to>
                                        <p:strVal val="visible"/>
                                      </p:to>
                                    </p:set>
                                    <p:animEffect filter="fade" transition="in">
                                      <p:cBhvr>
                                        <p:cTn dur="5000"/>
                                        <p:tgtEl>
                                          <p:spTgt spid="48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9" name="Shape 489"/>
        <p:cNvGrpSpPr/>
        <p:nvPr/>
      </p:nvGrpSpPr>
      <p:grpSpPr>
        <a:xfrm>
          <a:off x="0" y="0"/>
          <a:ext cx="0" cy="0"/>
          <a:chOff x="0" y="0"/>
          <a:chExt cx="0" cy="0"/>
        </a:xfrm>
      </p:grpSpPr>
      <p:sp>
        <p:nvSpPr>
          <p:cNvPr id="490" name="Google Shape;490;p26"/>
          <p:cNvSpPr/>
          <p:nvPr/>
        </p:nvSpPr>
        <p:spPr>
          <a:xfrm>
            <a:off x="887215" y="1820940"/>
            <a:ext cx="6217920" cy="107721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b="1" sz="1800">
              <a:solidFill>
                <a:schemeClr val="dk1"/>
              </a:solidFill>
              <a:latin typeface="Open Sans"/>
              <a:ea typeface="Open Sans"/>
              <a:cs typeface="Open Sans"/>
              <a:sym typeface="Open Sans"/>
            </a:endParaRPr>
          </a:p>
          <a:p>
            <a:pPr indent="0" lvl="0" marL="0" marR="0" rtl="0" algn="l">
              <a:spcBef>
                <a:spcPts val="1200"/>
              </a:spcBef>
              <a:spcAft>
                <a:spcPts val="0"/>
              </a:spcAft>
              <a:buNone/>
            </a:pPr>
            <a:br>
              <a:rPr lang="en-US" sz="1800">
                <a:solidFill>
                  <a:schemeClr val="dk1"/>
                </a:solidFill>
                <a:latin typeface="Calibri"/>
                <a:ea typeface="Calibri"/>
                <a:cs typeface="Calibri"/>
                <a:sym typeface="Calibri"/>
              </a:rPr>
            </a:br>
            <a:endParaRPr sz="1800">
              <a:solidFill>
                <a:schemeClr val="dk1"/>
              </a:solidFill>
              <a:latin typeface="Calibri"/>
              <a:ea typeface="Calibri"/>
              <a:cs typeface="Calibri"/>
              <a:sym typeface="Calibri"/>
            </a:endParaRPr>
          </a:p>
        </p:txBody>
      </p:sp>
      <p:sp>
        <p:nvSpPr>
          <p:cNvPr id="491" name="Google Shape;491;p26"/>
          <p:cNvSpPr txBox="1"/>
          <p:nvPr/>
        </p:nvSpPr>
        <p:spPr>
          <a:xfrm>
            <a:off x="887215" y="6274"/>
            <a:ext cx="765130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Lecture 2.4 References</a:t>
            </a:r>
            <a:endParaRPr/>
          </a:p>
        </p:txBody>
      </p:sp>
      <p:sp>
        <p:nvSpPr>
          <p:cNvPr id="492" name="Google Shape;492;p26"/>
          <p:cNvSpPr/>
          <p:nvPr/>
        </p:nvSpPr>
        <p:spPr>
          <a:xfrm>
            <a:off x="933868" y="1575364"/>
            <a:ext cx="7395940" cy="181588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Open Sans"/>
                <a:ea typeface="Open Sans"/>
                <a:cs typeface="Open Sans"/>
                <a:sym typeface="Open Sans"/>
              </a:rPr>
              <a:t>Global Electrification Platform Explorer [WWW Document], n.d. . Global Electrification Platform Explorer. URL </a:t>
            </a:r>
            <a:r>
              <a:rPr lang="en-US" sz="1600" u="sng">
                <a:solidFill>
                  <a:schemeClr val="dk1"/>
                </a:solidFill>
                <a:latin typeface="Open Sans"/>
                <a:ea typeface="Open Sans"/>
                <a:cs typeface="Open Sans"/>
                <a:sym typeface="Open Sans"/>
                <a:hlinkClick r:id="rId3">
                  <a:extLst>
                    <a:ext uri="{A12FA001-AC4F-418D-AE19-62706E023703}">
                      <ahyp:hlinkClr val="tx"/>
                    </a:ext>
                  </a:extLst>
                </a:hlinkClick>
              </a:rPr>
              <a:t>https://electrifynow.energydata.info</a:t>
            </a:r>
            <a:r>
              <a:rPr lang="en-US" sz="1600">
                <a:solidFill>
                  <a:schemeClr val="dk1"/>
                </a:solidFill>
                <a:latin typeface="Open Sans"/>
                <a:ea typeface="Open Sans"/>
                <a:cs typeface="Open Sans"/>
                <a:sym typeface="Open Sans"/>
              </a:rPr>
              <a:t> (accessed 2.14.21).</a:t>
            </a:r>
            <a:endParaRPr/>
          </a:p>
          <a:p>
            <a:pPr indent="0" lvl="0" marL="0" marR="0" rtl="0" algn="l">
              <a:spcBef>
                <a:spcPts val="0"/>
              </a:spcBef>
              <a:spcAft>
                <a:spcPts val="0"/>
              </a:spcAft>
              <a:buNone/>
            </a:pPr>
            <a:r>
              <a:t/>
            </a:r>
            <a:endParaRPr sz="1600">
              <a:solidFill>
                <a:schemeClr val="dk1"/>
              </a:solidFill>
              <a:latin typeface="Open Sans"/>
              <a:ea typeface="Open Sans"/>
              <a:cs typeface="Open Sans"/>
              <a:sym typeface="Open Sans"/>
            </a:endParaRPr>
          </a:p>
          <a:p>
            <a:pPr indent="0" lvl="0" marL="0" marR="0" rtl="0" algn="l">
              <a:spcBef>
                <a:spcPts val="0"/>
              </a:spcBef>
              <a:spcAft>
                <a:spcPts val="0"/>
              </a:spcAft>
              <a:buNone/>
            </a:pPr>
            <a:r>
              <a:rPr lang="en-US" sz="1600">
                <a:solidFill>
                  <a:schemeClr val="dk1"/>
                </a:solidFill>
                <a:latin typeface="Open Sans"/>
                <a:ea typeface="Open Sans"/>
                <a:cs typeface="Open Sans"/>
                <a:sym typeface="Open Sans"/>
              </a:rPr>
              <a:t>Welcome to The GEP User’s Guide! — The GEP User Guide 09-06-2019 documentation [WWW Document], n.d. URL </a:t>
            </a:r>
            <a:r>
              <a:rPr lang="en-US" sz="1600" u="sng">
                <a:solidFill>
                  <a:schemeClr val="dk1"/>
                </a:solidFill>
                <a:latin typeface="Open Sans"/>
                <a:ea typeface="Open Sans"/>
                <a:cs typeface="Open Sans"/>
                <a:sym typeface="Open Sans"/>
                <a:hlinkClick r:id="rId4">
                  <a:extLst>
                    <a:ext uri="{A12FA001-AC4F-418D-AE19-62706E023703}">
                      <ahyp:hlinkClr val="tx"/>
                    </a:ext>
                  </a:extLst>
                </a:hlinkClick>
              </a:rPr>
              <a:t>https://gep-user-guide.readthedocs.io/en/latest/</a:t>
            </a:r>
            <a:r>
              <a:rPr lang="en-US" sz="1600">
                <a:solidFill>
                  <a:schemeClr val="dk1"/>
                </a:solidFill>
                <a:latin typeface="Open Sans"/>
                <a:ea typeface="Open Sans"/>
                <a:cs typeface="Open Sans"/>
                <a:sym typeface="Open Sans"/>
              </a:rPr>
              <a:t> (accessed 2.14.21).</a:t>
            </a:r>
            <a:endParaRPr sz="1600">
              <a:solidFill>
                <a:schemeClr val="dk1"/>
              </a:solidFill>
              <a:latin typeface="Open Sans"/>
              <a:ea typeface="Open Sans"/>
              <a:cs typeface="Open Sans"/>
              <a:sym typeface="Open Sans"/>
            </a:endParaRPr>
          </a:p>
        </p:txBody>
      </p:sp>
    </p:spTree>
  </p:cSld>
  <p:clrMapOvr>
    <a:masterClrMapping/>
  </p:clrMapOvr>
  <p:transition spd="slow">
    <p:push/>
  </p:transition>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7" name="Shape 497"/>
        <p:cNvGrpSpPr/>
        <p:nvPr/>
      </p:nvGrpSpPr>
      <p:grpSpPr>
        <a:xfrm>
          <a:off x="0" y="0"/>
          <a:ext cx="0" cy="0"/>
          <a:chOff x="0" y="0"/>
          <a:chExt cx="0" cy="0"/>
        </a:xfrm>
      </p:grpSpPr>
      <p:pic>
        <p:nvPicPr>
          <p:cNvPr descr="Graphical user interface, sunburst chart&#10;&#10;Description automatically generated" id="498" name="Google Shape;498;p27"/>
          <p:cNvPicPr preferRelativeResize="0"/>
          <p:nvPr/>
        </p:nvPicPr>
        <p:blipFill rotWithShape="1">
          <a:blip r:embed="rId3">
            <a:alphaModFix/>
          </a:blip>
          <a:srcRect b="0" l="0" r="0" t="0"/>
          <a:stretch/>
        </p:blipFill>
        <p:spPr>
          <a:xfrm>
            <a:off x="1373" y="1374"/>
            <a:ext cx="12189254" cy="6855250"/>
          </a:xfrm>
          <a:prstGeom prst="rect">
            <a:avLst/>
          </a:prstGeom>
          <a:noFill/>
          <a:ln>
            <a:noFill/>
          </a:ln>
        </p:spPr>
      </p:pic>
      <p:sp>
        <p:nvSpPr>
          <p:cNvPr id="499" name="Google Shape;499;p27"/>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400">
                <a:solidFill>
                  <a:schemeClr val="lt1"/>
                </a:solidFill>
                <a:latin typeface="Open Sans ExtraBold"/>
                <a:ea typeface="Open Sans ExtraBold"/>
                <a:cs typeface="Open Sans ExtraBold"/>
                <a:sym typeface="Open Sans ExtraBold"/>
              </a:rPr>
              <a:t>22</a:t>
            </a:r>
            <a:endParaRPr b="1" sz="1400">
              <a:solidFill>
                <a:schemeClr val="lt1"/>
              </a:solidFill>
              <a:latin typeface="Open Sans ExtraBold"/>
              <a:ea typeface="Open Sans ExtraBold"/>
              <a:cs typeface="Open Sans ExtraBold"/>
              <a:sym typeface="Open Sans ExtraBold"/>
            </a:endParaRPr>
          </a:p>
        </p:txBody>
      </p:sp>
      <p:sp>
        <p:nvSpPr>
          <p:cNvPr id="500" name="Google Shape;500;p27"/>
          <p:cNvSpPr/>
          <p:nvPr/>
        </p:nvSpPr>
        <p:spPr>
          <a:xfrm>
            <a:off x="887215" y="1389619"/>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b="1" sz="2000">
              <a:solidFill>
                <a:srgbClr val="9CC2E5"/>
              </a:solidFill>
              <a:latin typeface="Open Sans"/>
              <a:ea typeface="Open Sans"/>
              <a:cs typeface="Open Sans"/>
              <a:sym typeface="Open Sans"/>
            </a:endParaRPr>
          </a:p>
        </p:txBody>
      </p:sp>
      <p:sp>
        <p:nvSpPr>
          <p:cNvPr id="501" name="Google Shape;501;p27"/>
          <p:cNvSpPr txBox="1"/>
          <p:nvPr/>
        </p:nvSpPr>
        <p:spPr>
          <a:xfrm>
            <a:off x="718081" y="2211605"/>
            <a:ext cx="5293587" cy="1932738"/>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4400"/>
              <a:buFont typeface="Open Sans"/>
              <a:buNone/>
            </a:pPr>
            <a:r>
              <a:rPr b="1" lang="en-US" sz="4400">
                <a:solidFill>
                  <a:schemeClr val="dk1"/>
                </a:solidFill>
                <a:latin typeface="Open Sans"/>
                <a:ea typeface="Open Sans"/>
                <a:cs typeface="Open Sans"/>
                <a:sym typeface="Open Sans"/>
              </a:rPr>
              <a:t>Thank you </a:t>
            </a:r>
            <a:br>
              <a:rPr b="1" lang="en-US" sz="4400">
                <a:solidFill>
                  <a:schemeClr val="dk1"/>
                </a:solidFill>
                <a:latin typeface="Open Sans"/>
                <a:ea typeface="Open Sans"/>
                <a:cs typeface="Open Sans"/>
                <a:sym typeface="Open Sans"/>
              </a:rPr>
            </a:br>
            <a:r>
              <a:rPr lang="en-US" sz="4400">
                <a:solidFill>
                  <a:schemeClr val="dk1"/>
                </a:solidFill>
                <a:latin typeface="Open Sans"/>
                <a:ea typeface="Open Sans"/>
                <a:cs typeface="Open Sans"/>
                <a:sym typeface="Open Sans"/>
              </a:rPr>
              <a:t>for your attention </a:t>
            </a:r>
            <a:br>
              <a:rPr lang="en-US" sz="4400">
                <a:solidFill>
                  <a:schemeClr val="dk1"/>
                </a:solidFill>
                <a:latin typeface="Open Sans"/>
                <a:ea typeface="Open Sans"/>
                <a:cs typeface="Open Sans"/>
                <a:sym typeface="Open Sans"/>
              </a:rPr>
            </a:br>
            <a:r>
              <a:rPr lang="en-US" sz="4400">
                <a:solidFill>
                  <a:schemeClr val="dk1"/>
                </a:solidFill>
                <a:latin typeface="Open Sans"/>
                <a:ea typeface="Open Sans"/>
                <a:cs typeface="Open Sans"/>
                <a:sym typeface="Open Sans"/>
              </a:rPr>
              <a:t>in this lecture!</a:t>
            </a:r>
            <a:endParaRPr/>
          </a:p>
        </p:txBody>
      </p:sp>
    </p:spTree>
  </p:cSld>
  <p:clrMapOvr>
    <a:masterClrMapping/>
  </p:clrMapOvr>
  <p:transition spd="slow">
    <p:push/>
  </p:transition>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6" name="Shape 506"/>
        <p:cNvGrpSpPr/>
        <p:nvPr/>
      </p:nvGrpSpPr>
      <p:grpSpPr>
        <a:xfrm>
          <a:off x="0" y="0"/>
          <a:ext cx="0" cy="0"/>
          <a:chOff x="0" y="0"/>
          <a:chExt cx="0" cy="0"/>
        </a:xfrm>
      </p:grpSpPr>
      <p:pic>
        <p:nvPicPr>
          <p:cNvPr descr="Graphical user interface, website&#10;&#10;Description automatically generated" id="507" name="Google Shape;507;p28"/>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508" name="Google Shape;508;p28"/>
          <p:cNvSpPr txBox="1"/>
          <p:nvPr/>
        </p:nvSpPr>
        <p:spPr>
          <a:xfrm>
            <a:off x="9919335" y="5886097"/>
            <a:ext cx="1866900" cy="584775"/>
          </a:xfrm>
          <a:prstGeom prst="rect">
            <a:avLst/>
          </a:prstGeom>
          <a:noFill/>
          <a:ln>
            <a:noFill/>
          </a:ln>
        </p:spPr>
        <p:txBody>
          <a:bodyPr anchorCtr="0" anchor="b" bIns="45700" lIns="91425" spcFirstLastPara="1" rIns="91425" wrap="square" tIns="45700">
            <a:spAutoFit/>
          </a:bodyPr>
          <a:lstStyle/>
          <a:p>
            <a:pPr indent="0" lvl="0" marL="0" marR="0" rtl="0" algn="l">
              <a:spcBef>
                <a:spcPts val="0"/>
              </a:spcBef>
              <a:spcAft>
                <a:spcPts val="0"/>
              </a:spcAft>
              <a:buNone/>
            </a:pPr>
            <a:r>
              <a:rPr lang="en-US" sz="800">
                <a:solidFill>
                  <a:schemeClr val="lt1"/>
                </a:solidFill>
                <a:latin typeface="Open Sans"/>
                <a:ea typeface="Open Sans"/>
                <a:cs typeface="Open Sans"/>
                <a:sym typeface="Open Sans"/>
              </a:rPr>
              <a:t>CCG courses (this will take </a:t>
            </a:r>
            <a:br>
              <a:rPr lang="en-US" sz="800">
                <a:solidFill>
                  <a:schemeClr val="lt1"/>
                </a:solidFill>
                <a:latin typeface="Open Sans"/>
                <a:ea typeface="Open Sans"/>
                <a:cs typeface="Open Sans"/>
                <a:sym typeface="Open Sans"/>
              </a:rPr>
            </a:br>
            <a:r>
              <a:rPr lang="en-US" sz="800">
                <a:solidFill>
                  <a:schemeClr val="lt1"/>
                </a:solidFill>
                <a:latin typeface="Open Sans"/>
                <a:ea typeface="Open Sans"/>
                <a:cs typeface="Open Sans"/>
                <a:sym typeface="Open Sans"/>
              </a:rPr>
              <a:t>you to the website link http://www.ClimateCompatibleGrowth.com/teachingmaterials)</a:t>
            </a:r>
            <a:endParaRPr sz="800">
              <a:solidFill>
                <a:schemeClr val="lt1"/>
              </a:solidFill>
              <a:latin typeface="Open Sans"/>
              <a:ea typeface="Open Sans"/>
              <a:cs typeface="Open Sans"/>
              <a:sym typeface="Open Sans"/>
            </a:endParaRPr>
          </a:p>
        </p:txBody>
      </p:sp>
      <p:sp>
        <p:nvSpPr>
          <p:cNvPr id="509" name="Google Shape;509;p28"/>
          <p:cNvSpPr txBox="1"/>
          <p:nvPr/>
        </p:nvSpPr>
        <p:spPr>
          <a:xfrm>
            <a:off x="9108490" y="4846074"/>
            <a:ext cx="2372017"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800">
                <a:solidFill>
                  <a:schemeClr val="lt1"/>
                </a:solidFill>
                <a:latin typeface="Open Sans"/>
                <a:ea typeface="Open Sans"/>
                <a:cs typeface="Open Sans"/>
                <a:sym typeface="Open Sans"/>
              </a:rPr>
              <a:t>Moksnes N., Sahlberg A., Khavari B. 2021.</a:t>
            </a:r>
            <a:br>
              <a:rPr lang="en-US" sz="800">
                <a:solidFill>
                  <a:schemeClr val="lt1"/>
                </a:solidFill>
                <a:latin typeface="Open Sans"/>
                <a:ea typeface="Open Sans"/>
                <a:cs typeface="Open Sans"/>
                <a:sym typeface="Open Sans"/>
              </a:rPr>
            </a:br>
            <a:r>
              <a:rPr lang="en-US" sz="800">
                <a:solidFill>
                  <a:schemeClr val="lt1"/>
                </a:solidFill>
                <a:latin typeface="Open Sans"/>
                <a:ea typeface="Open Sans"/>
                <a:cs typeface="Open Sans"/>
                <a:sym typeface="Open Sans"/>
              </a:rPr>
              <a:t>Lecture 1: OnSSET/Global Electrification</a:t>
            </a:r>
            <a:br>
              <a:rPr lang="en-US" sz="800">
                <a:solidFill>
                  <a:schemeClr val="lt1"/>
                </a:solidFill>
                <a:latin typeface="Open Sans"/>
                <a:ea typeface="Open Sans"/>
                <a:cs typeface="Open Sans"/>
                <a:sym typeface="Open Sans"/>
              </a:rPr>
            </a:br>
            <a:r>
              <a:rPr lang="en-US" sz="800">
                <a:solidFill>
                  <a:schemeClr val="lt1"/>
                </a:solidFill>
                <a:latin typeface="Open Sans"/>
                <a:ea typeface="Open Sans"/>
                <a:cs typeface="Open Sans"/>
                <a:sym typeface="Open Sans"/>
              </a:rPr>
              <a:t>Platform. Release Version 1.0. [online</a:t>
            </a:r>
            <a:br>
              <a:rPr lang="en-US" sz="800">
                <a:solidFill>
                  <a:schemeClr val="lt1"/>
                </a:solidFill>
                <a:latin typeface="Open Sans"/>
                <a:ea typeface="Open Sans"/>
                <a:cs typeface="Open Sans"/>
                <a:sym typeface="Open Sans"/>
              </a:rPr>
            </a:br>
            <a:r>
              <a:rPr lang="en-US" sz="800">
                <a:solidFill>
                  <a:schemeClr val="lt1"/>
                </a:solidFill>
                <a:latin typeface="Open Sans"/>
                <a:ea typeface="Open Sans"/>
                <a:cs typeface="Open Sans"/>
                <a:sym typeface="Open Sans"/>
              </a:rPr>
              <a:t>presentation]. Climate Compatible Growth</a:t>
            </a:r>
            <a:br>
              <a:rPr lang="en-US" sz="800">
                <a:solidFill>
                  <a:schemeClr val="lt1"/>
                </a:solidFill>
                <a:latin typeface="Open Sans"/>
                <a:ea typeface="Open Sans"/>
                <a:cs typeface="Open Sans"/>
                <a:sym typeface="Open Sans"/>
              </a:rPr>
            </a:br>
            <a:r>
              <a:rPr lang="en-US" sz="800">
                <a:solidFill>
                  <a:schemeClr val="lt1"/>
                </a:solidFill>
                <a:latin typeface="Open Sans"/>
                <a:ea typeface="Open Sans"/>
                <a:cs typeface="Open Sans"/>
                <a:sym typeface="Open Sans"/>
              </a:rPr>
              <a:t>Programme, Energy Sector Management Assistance Program and World Bank Group</a:t>
            </a:r>
            <a:endParaRPr sz="800">
              <a:solidFill>
                <a:schemeClr val="lt1"/>
              </a:solidFill>
              <a:latin typeface="Open Sans"/>
              <a:ea typeface="Open Sans"/>
              <a:cs typeface="Open Sans"/>
              <a:sym typeface="Open Sans"/>
            </a:endParaRPr>
          </a:p>
        </p:txBody>
      </p:sp>
      <p:grpSp>
        <p:nvGrpSpPr>
          <p:cNvPr id="510" name="Google Shape;510;p28"/>
          <p:cNvGrpSpPr/>
          <p:nvPr/>
        </p:nvGrpSpPr>
        <p:grpSpPr>
          <a:xfrm>
            <a:off x="3339465" y="4089483"/>
            <a:ext cx="1877504" cy="558800"/>
            <a:chOff x="929196" y="5461000"/>
            <a:chExt cx="1877504" cy="558800"/>
          </a:xfrm>
        </p:grpSpPr>
        <p:sp>
          <p:nvSpPr>
            <p:cNvPr id="511" name="Google Shape;511;p28">
              <a:hlinkClick r:id="rId4"/>
            </p:cNvPr>
            <p:cNvSpPr/>
            <p:nvPr/>
          </p:nvSpPr>
          <p:spPr>
            <a:xfrm>
              <a:off x="929196" y="5461000"/>
              <a:ext cx="1877504" cy="558800"/>
            </a:xfrm>
            <a:prstGeom prst="roundRect">
              <a:avLst>
                <a:gd fmla="val 16667" name="adj"/>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2" name="Google Shape;512;p28"/>
            <p:cNvSpPr txBox="1"/>
            <p:nvPr/>
          </p:nvSpPr>
          <p:spPr>
            <a:xfrm>
              <a:off x="951053" y="5551169"/>
              <a:ext cx="1792147"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Take Quiz</a:t>
              </a:r>
              <a:endParaRPr/>
            </a:p>
          </p:txBody>
        </p:sp>
        <p:sp>
          <p:nvSpPr>
            <p:cNvPr id="513" name="Google Shape;513;p28">
              <a:hlinkClick r:id="rId5"/>
            </p:cNvPr>
            <p:cNvSpPr/>
            <p:nvPr/>
          </p:nvSpPr>
          <p:spPr>
            <a:xfrm>
              <a:off x="929196" y="5461000"/>
              <a:ext cx="1877504" cy="558800"/>
            </a:xfrm>
            <a:prstGeom prst="roundRect">
              <a:avLst>
                <a:gd fmla="val 16667" name="adj"/>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Tree>
  </p:cSld>
  <p:clrMapOvr>
    <a:masterClrMapping/>
  </p:clrMapOvr>
  <p:transition spd="slow">
    <p:push/>
  </p:transition>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7" name="Shape 517"/>
        <p:cNvGrpSpPr/>
        <p:nvPr/>
      </p:nvGrpSpPr>
      <p:grpSpPr>
        <a:xfrm>
          <a:off x="0" y="0"/>
          <a:ext cx="0" cy="0"/>
          <a:chOff x="0" y="0"/>
          <a:chExt cx="0" cy="0"/>
        </a:xfrm>
      </p:grpSpPr>
      <p:pic>
        <p:nvPicPr>
          <p:cNvPr descr="Graphical user interface, text" id="518" name="Google Shape;518;p29"/>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519" name="Google Shape;519;p29"/>
          <p:cNvSpPr txBox="1"/>
          <p:nvPr/>
        </p:nvSpPr>
        <p:spPr>
          <a:xfrm>
            <a:off x="2480931" y="2817629"/>
            <a:ext cx="652839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accent1"/>
                </a:solidFill>
                <a:latin typeface="Calibri"/>
                <a:ea typeface="Calibri"/>
                <a:cs typeface="Calibri"/>
                <a:sym typeface="Calibri"/>
              </a:rPr>
              <a:t>This document was updated on 11.10.2025</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3"/>
          <p:cNvSpPr/>
          <p:nvPr/>
        </p:nvSpPr>
        <p:spPr>
          <a:xfrm>
            <a:off x="887215" y="1389619"/>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9CC2E5"/>
                </a:solidFill>
                <a:latin typeface="Open Sans"/>
                <a:ea typeface="Open Sans"/>
                <a:cs typeface="Open Sans"/>
                <a:sym typeface="Open Sans"/>
              </a:rPr>
              <a:t>SDG7 </a:t>
            </a:r>
            <a:endParaRPr/>
          </a:p>
        </p:txBody>
      </p:sp>
      <p:sp>
        <p:nvSpPr>
          <p:cNvPr id="197" name="Google Shape;197;p3"/>
          <p:cNvSpPr txBox="1"/>
          <p:nvPr/>
        </p:nvSpPr>
        <p:spPr>
          <a:xfrm>
            <a:off x="887215" y="4640"/>
            <a:ext cx="5208785" cy="1383185"/>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2.1 Energy access and OnSSET</a:t>
            </a:r>
            <a:endParaRPr sz="4400">
              <a:solidFill>
                <a:schemeClr val="dk1"/>
              </a:solidFill>
              <a:latin typeface="Open Sans"/>
              <a:ea typeface="Open Sans"/>
              <a:cs typeface="Open Sans"/>
              <a:sym typeface="Open Sans"/>
            </a:endParaRPr>
          </a:p>
        </p:txBody>
      </p:sp>
      <p:pic>
        <p:nvPicPr>
          <p:cNvPr id="198" name="Google Shape;198;p3"/>
          <p:cNvPicPr preferRelativeResize="0"/>
          <p:nvPr>
            <p:ph idx="1" type="body"/>
          </p:nvPr>
        </p:nvPicPr>
        <p:blipFill rotWithShape="1">
          <a:blip r:embed="rId3">
            <a:alphaModFix/>
          </a:blip>
          <a:srcRect b="0" l="0" r="0" t="0"/>
          <a:stretch/>
        </p:blipFill>
        <p:spPr>
          <a:xfrm>
            <a:off x="6184399" y="1541451"/>
            <a:ext cx="4351338" cy="4351338"/>
          </a:xfrm>
          <a:prstGeom prst="rect">
            <a:avLst/>
          </a:prstGeom>
          <a:noFill/>
          <a:ln>
            <a:noFill/>
          </a:ln>
        </p:spPr>
      </p:pic>
      <p:sp>
        <p:nvSpPr>
          <p:cNvPr id="199" name="Google Shape;199;p3"/>
          <p:cNvSpPr/>
          <p:nvPr/>
        </p:nvSpPr>
        <p:spPr>
          <a:xfrm>
            <a:off x="888767" y="2937152"/>
            <a:ext cx="4136313" cy="156966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rgbClr val="000000"/>
                </a:solidFill>
                <a:latin typeface="Open Sans"/>
                <a:ea typeface="Open Sans"/>
                <a:cs typeface="Open Sans"/>
                <a:sym typeface="Open Sans"/>
              </a:rPr>
              <a:t>SDG7: ‘Ensure access to affordable, reliable, sustainable and modern energy for all by 2030…’. </a:t>
            </a:r>
            <a:endParaRPr sz="2400">
              <a:solidFill>
                <a:srgbClr val="000000"/>
              </a:solidFill>
              <a:latin typeface="Open Sans"/>
              <a:ea typeface="Open Sans"/>
              <a:cs typeface="Open Sans"/>
              <a:sym typeface="Open Sans"/>
            </a:endParaRPr>
          </a:p>
        </p:txBody>
      </p:sp>
      <p:sp>
        <p:nvSpPr>
          <p:cNvPr id="200" name="Google Shape;200;p3"/>
          <p:cNvSpPr/>
          <p:nvPr/>
        </p:nvSpPr>
        <p:spPr>
          <a:xfrm>
            <a:off x="10820888" y="6086055"/>
            <a:ext cx="915635"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1400">
                <a:solidFill>
                  <a:schemeClr val="dk1"/>
                </a:solidFill>
                <a:latin typeface="Open Sans"/>
                <a:ea typeface="Open Sans"/>
                <a:cs typeface="Open Sans"/>
                <a:sym typeface="Open Sans"/>
              </a:rPr>
              <a:t>UN, 2021</a:t>
            </a:r>
            <a:endParaRPr i="1" sz="1400">
              <a:solidFill>
                <a:schemeClr val="dk1"/>
              </a:solidFill>
              <a:latin typeface="Open Sans"/>
              <a:ea typeface="Open Sans"/>
              <a:cs typeface="Open Sans"/>
              <a:sym typeface="Open Sans"/>
            </a:endParaRPr>
          </a:p>
        </p:txBody>
      </p:sp>
      <p:sp>
        <p:nvSpPr>
          <p:cNvPr id="201" name="Google Shape;201;p3"/>
          <p:cNvSpPr txBox="1"/>
          <p:nvPr/>
        </p:nvSpPr>
        <p:spPr>
          <a:xfrm>
            <a:off x="6098868" y="5908340"/>
            <a:ext cx="1888789"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000">
                <a:solidFill>
                  <a:schemeClr val="dk1"/>
                </a:solidFill>
                <a:latin typeface="Open Sans"/>
                <a:ea typeface="Open Sans"/>
                <a:cs typeface="Open Sans"/>
                <a:sym typeface="Open Sans"/>
              </a:rPr>
              <a:t>Picture source</a:t>
            </a:r>
            <a:r>
              <a:rPr lang="en-US" sz="1000">
                <a:solidFill>
                  <a:schemeClr val="dk1"/>
                </a:solidFill>
                <a:latin typeface="Open Sans"/>
                <a:ea typeface="Open Sans"/>
                <a:cs typeface="Open Sans"/>
                <a:sym typeface="Open Sans"/>
              </a:rPr>
              <a:t>: UN, </a:t>
            </a:r>
            <a:r>
              <a:rPr lang="en-US" sz="1000" u="sng">
                <a:solidFill>
                  <a:schemeClr val="dk1"/>
                </a:solidFill>
                <a:latin typeface="Open Sans"/>
                <a:ea typeface="Open Sans"/>
                <a:cs typeface="Open Sans"/>
                <a:sym typeface="Open Sans"/>
                <a:hlinkClick r:id="rId4">
                  <a:extLst>
                    <a:ext uri="{A12FA001-AC4F-418D-AE19-62706E023703}">
                      <ahyp:hlinkClr val="tx"/>
                    </a:ext>
                  </a:extLst>
                </a:hlinkClick>
              </a:rPr>
              <a:t>image</a:t>
            </a:r>
            <a:endParaRPr sz="1000">
              <a:solidFill>
                <a:schemeClr val="dk1"/>
              </a:solidFill>
              <a:latin typeface="Open Sans"/>
              <a:ea typeface="Open Sans"/>
              <a:cs typeface="Open Sans"/>
              <a:sym typeface="Open Sans"/>
            </a:endParaRPr>
          </a:p>
        </p:txBody>
      </p:sp>
      <p:sp>
        <p:nvSpPr>
          <p:cNvPr id="202" name="Google Shape;202;p3"/>
          <p:cNvSpPr/>
          <p:nvPr/>
        </p:nvSpPr>
        <p:spPr>
          <a:xfrm>
            <a:off x="5755328" y="244663"/>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1_Lecture2_Slide3.mp3" id="203" name="Google Shape;203;p3"/>
          <p:cNvPicPr preferRelativeResize="0"/>
          <p:nvPr/>
        </p:nvPicPr>
        <p:blipFill rotWithShape="1">
          <a:blip r:embed="rId5">
            <a:alphaModFix/>
          </a:blip>
          <a:srcRect b="0" l="0" r="0" t="0"/>
          <a:stretch/>
        </p:blipFill>
        <p:spPr>
          <a:xfrm>
            <a:off x="5826693" y="314476"/>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3"/>
                                        </p:tgtEl>
                                        <p:attrNameLst>
                                          <p:attrName>style.visibility</p:attrName>
                                        </p:attrNameLst>
                                      </p:cBhvr>
                                      <p:to>
                                        <p:strVal val="visible"/>
                                      </p:to>
                                    </p:set>
                                    <p:animEffect filter="fade" transition="in">
                                      <p:cBhvr>
                                        <p:cTn dur="5000"/>
                                        <p:tgtEl>
                                          <p:spTgt spid="20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4"/>
          <p:cNvSpPr/>
          <p:nvPr/>
        </p:nvSpPr>
        <p:spPr>
          <a:xfrm>
            <a:off x="887215" y="1389619"/>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9CC2E5"/>
                </a:solidFill>
                <a:latin typeface="Open Sans"/>
                <a:ea typeface="Open Sans"/>
                <a:cs typeface="Open Sans"/>
                <a:sym typeface="Open Sans"/>
              </a:rPr>
              <a:t>Energy access important in many sectors</a:t>
            </a:r>
            <a:r>
              <a:rPr b="1" lang="en-US" sz="1800">
                <a:solidFill>
                  <a:schemeClr val="dk1"/>
                </a:solidFill>
                <a:latin typeface="Open Sans"/>
                <a:ea typeface="Open Sans"/>
                <a:cs typeface="Open Sans"/>
                <a:sym typeface="Open Sans"/>
              </a:rPr>
              <a:t> </a:t>
            </a:r>
            <a:endParaRPr b="1" sz="1800">
              <a:solidFill>
                <a:schemeClr val="dk1"/>
              </a:solidFill>
              <a:latin typeface="Open Sans"/>
              <a:ea typeface="Open Sans"/>
              <a:cs typeface="Open Sans"/>
              <a:sym typeface="Open Sans"/>
            </a:endParaRPr>
          </a:p>
        </p:txBody>
      </p:sp>
      <p:sp>
        <p:nvSpPr>
          <p:cNvPr id="210" name="Google Shape;210;p4"/>
          <p:cNvSpPr txBox="1"/>
          <p:nvPr/>
        </p:nvSpPr>
        <p:spPr>
          <a:xfrm>
            <a:off x="887215" y="4640"/>
            <a:ext cx="5507423"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2.1 Energy access and OnSSET </a:t>
            </a:r>
            <a:endParaRPr/>
          </a:p>
        </p:txBody>
      </p:sp>
      <p:pic>
        <p:nvPicPr>
          <p:cNvPr id="211" name="Google Shape;211;p4"/>
          <p:cNvPicPr preferRelativeResize="0"/>
          <p:nvPr>
            <p:ph idx="1" type="body"/>
          </p:nvPr>
        </p:nvPicPr>
        <p:blipFill rotWithShape="1">
          <a:blip r:embed="rId3">
            <a:alphaModFix/>
          </a:blip>
          <a:srcRect b="0" l="0" r="0" t="0"/>
          <a:stretch/>
        </p:blipFill>
        <p:spPr>
          <a:xfrm>
            <a:off x="2968813" y="2052195"/>
            <a:ext cx="3915184" cy="4351338"/>
          </a:xfrm>
          <a:prstGeom prst="rect">
            <a:avLst/>
          </a:prstGeom>
          <a:noFill/>
          <a:ln>
            <a:noFill/>
          </a:ln>
        </p:spPr>
      </p:pic>
      <p:pic>
        <p:nvPicPr>
          <p:cNvPr id="212" name="Google Shape;212;p4"/>
          <p:cNvPicPr preferRelativeResize="0"/>
          <p:nvPr/>
        </p:nvPicPr>
        <p:blipFill rotWithShape="1">
          <a:blip r:embed="rId4">
            <a:alphaModFix/>
          </a:blip>
          <a:srcRect b="0" l="0" r="0" t="0"/>
          <a:stretch/>
        </p:blipFill>
        <p:spPr>
          <a:xfrm>
            <a:off x="6394638" y="1546379"/>
            <a:ext cx="5344760" cy="2441451"/>
          </a:xfrm>
          <a:prstGeom prst="rect">
            <a:avLst/>
          </a:prstGeom>
          <a:noFill/>
          <a:ln>
            <a:noFill/>
          </a:ln>
        </p:spPr>
      </p:pic>
      <p:pic>
        <p:nvPicPr>
          <p:cNvPr id="213" name="Google Shape;213;p4"/>
          <p:cNvPicPr preferRelativeResize="0"/>
          <p:nvPr/>
        </p:nvPicPr>
        <p:blipFill rotWithShape="1">
          <a:blip r:embed="rId5">
            <a:alphaModFix/>
          </a:blip>
          <a:srcRect b="0" l="0" r="0" t="0"/>
          <a:stretch/>
        </p:blipFill>
        <p:spPr>
          <a:xfrm>
            <a:off x="0" y="3754793"/>
            <a:ext cx="3188878" cy="2657399"/>
          </a:xfrm>
          <a:prstGeom prst="rect">
            <a:avLst/>
          </a:prstGeom>
          <a:noFill/>
          <a:ln>
            <a:noFill/>
          </a:ln>
        </p:spPr>
      </p:pic>
      <p:sp>
        <p:nvSpPr>
          <p:cNvPr id="214" name="Google Shape;214;p4"/>
          <p:cNvSpPr/>
          <p:nvPr/>
        </p:nvSpPr>
        <p:spPr>
          <a:xfrm>
            <a:off x="9368763" y="6093529"/>
            <a:ext cx="2359749"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1400">
                <a:solidFill>
                  <a:schemeClr val="dk1"/>
                </a:solidFill>
                <a:latin typeface="Open Sans"/>
                <a:ea typeface="Open Sans"/>
                <a:cs typeface="Open Sans"/>
                <a:sym typeface="Open Sans"/>
              </a:rPr>
              <a:t>Fuso Nerini, 2018; UN, 2016</a:t>
            </a:r>
            <a:endParaRPr/>
          </a:p>
        </p:txBody>
      </p:sp>
      <p:sp>
        <p:nvSpPr>
          <p:cNvPr id="215" name="Google Shape;215;p4"/>
          <p:cNvSpPr/>
          <p:nvPr/>
        </p:nvSpPr>
        <p:spPr>
          <a:xfrm>
            <a:off x="5755328" y="244663"/>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1_Lecture2_Slide4.mp3" id="216" name="Google Shape;216;p4"/>
          <p:cNvPicPr preferRelativeResize="0"/>
          <p:nvPr/>
        </p:nvPicPr>
        <p:blipFill rotWithShape="1">
          <a:blip r:embed="rId6">
            <a:alphaModFix/>
          </a:blip>
          <a:srcRect b="0" l="0" r="0" t="0"/>
          <a:stretch/>
        </p:blipFill>
        <p:spPr>
          <a:xfrm>
            <a:off x="5826693" y="314353"/>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6"/>
                                        </p:tgtEl>
                                        <p:attrNameLst>
                                          <p:attrName>style.visibility</p:attrName>
                                        </p:attrNameLst>
                                      </p:cBhvr>
                                      <p:to>
                                        <p:strVal val="visible"/>
                                      </p:to>
                                    </p:set>
                                    <p:animEffect filter="fade" transition="in">
                                      <p:cBhvr>
                                        <p:cTn dur="5000"/>
                                        <p:tgtEl>
                                          <p:spTgt spid="21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5"/>
          <p:cNvSpPr/>
          <p:nvPr/>
        </p:nvSpPr>
        <p:spPr>
          <a:xfrm>
            <a:off x="887215" y="1389619"/>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9CC2E5"/>
                </a:solidFill>
                <a:latin typeface="Open Sans"/>
                <a:ea typeface="Open Sans"/>
                <a:cs typeface="Open Sans"/>
                <a:sym typeface="Open Sans"/>
              </a:rPr>
              <a:t>Energy access and SDG7 </a:t>
            </a:r>
            <a:endParaRPr/>
          </a:p>
        </p:txBody>
      </p:sp>
      <p:sp>
        <p:nvSpPr>
          <p:cNvPr id="223" name="Google Shape;223;p5"/>
          <p:cNvSpPr txBox="1"/>
          <p:nvPr/>
        </p:nvSpPr>
        <p:spPr>
          <a:xfrm>
            <a:off x="887215" y="4640"/>
            <a:ext cx="5779592"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2.1 Energy access and OnSSET</a:t>
            </a:r>
            <a:endParaRPr sz="4400">
              <a:solidFill>
                <a:schemeClr val="dk1"/>
              </a:solidFill>
              <a:latin typeface="Open Sans"/>
              <a:ea typeface="Open Sans"/>
              <a:cs typeface="Open Sans"/>
              <a:sym typeface="Open Sans"/>
            </a:endParaRPr>
          </a:p>
        </p:txBody>
      </p:sp>
      <p:pic>
        <p:nvPicPr>
          <p:cNvPr id="224" name="Google Shape;224;p5"/>
          <p:cNvPicPr preferRelativeResize="0"/>
          <p:nvPr>
            <p:ph idx="1" type="body"/>
          </p:nvPr>
        </p:nvPicPr>
        <p:blipFill rotWithShape="1">
          <a:blip r:embed="rId3">
            <a:alphaModFix/>
          </a:blip>
          <a:srcRect b="0" l="0" r="0" t="0"/>
          <a:stretch/>
        </p:blipFill>
        <p:spPr>
          <a:xfrm>
            <a:off x="887226" y="1781954"/>
            <a:ext cx="5977568" cy="4246902"/>
          </a:xfrm>
          <a:prstGeom prst="rect">
            <a:avLst/>
          </a:prstGeom>
          <a:noFill/>
          <a:ln>
            <a:noFill/>
          </a:ln>
        </p:spPr>
      </p:pic>
      <p:sp>
        <p:nvSpPr>
          <p:cNvPr id="225" name="Google Shape;225;p5"/>
          <p:cNvSpPr/>
          <p:nvPr/>
        </p:nvSpPr>
        <p:spPr>
          <a:xfrm>
            <a:off x="7620608" y="2274535"/>
            <a:ext cx="3305433" cy="132343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dk1"/>
                </a:solidFill>
                <a:latin typeface="Open Sans"/>
                <a:ea typeface="Open Sans"/>
                <a:cs typeface="Open Sans"/>
                <a:sym typeface="Open Sans"/>
              </a:rPr>
              <a:t>In 2021, 789 million people did not have access to electricity services.</a:t>
            </a:r>
            <a:endParaRPr sz="2000">
              <a:solidFill>
                <a:schemeClr val="dk1"/>
              </a:solidFill>
              <a:latin typeface="Open Sans"/>
              <a:ea typeface="Open Sans"/>
              <a:cs typeface="Open Sans"/>
              <a:sym typeface="Open Sans"/>
            </a:endParaRPr>
          </a:p>
        </p:txBody>
      </p:sp>
      <p:sp>
        <p:nvSpPr>
          <p:cNvPr id="226" name="Google Shape;226;p5"/>
          <p:cNvSpPr/>
          <p:nvPr/>
        </p:nvSpPr>
        <p:spPr>
          <a:xfrm>
            <a:off x="7620608" y="3510804"/>
            <a:ext cx="3012375" cy="193899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dk1"/>
                </a:solidFill>
                <a:latin typeface="Open Sans"/>
                <a:ea typeface="Open Sans"/>
                <a:cs typeface="Open Sans"/>
                <a:sym typeface="Open Sans"/>
              </a:rPr>
              <a:t>If we follow the current policies and trends 530 million people in sub-Saharan Africa would still be without access to electricity by 2030</a:t>
            </a:r>
            <a:endParaRPr sz="2000">
              <a:solidFill>
                <a:schemeClr val="dk1"/>
              </a:solidFill>
              <a:latin typeface="Open Sans"/>
              <a:ea typeface="Open Sans"/>
              <a:cs typeface="Open Sans"/>
              <a:sym typeface="Open Sans"/>
            </a:endParaRPr>
          </a:p>
        </p:txBody>
      </p:sp>
      <p:sp>
        <p:nvSpPr>
          <p:cNvPr id="227" name="Google Shape;227;p5"/>
          <p:cNvSpPr txBox="1"/>
          <p:nvPr/>
        </p:nvSpPr>
        <p:spPr>
          <a:xfrm>
            <a:off x="10014757" y="6082223"/>
            <a:ext cx="2395297"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1400">
                <a:solidFill>
                  <a:schemeClr val="dk1"/>
                </a:solidFill>
                <a:latin typeface="Open Sans"/>
                <a:ea typeface="Open Sans"/>
                <a:cs typeface="Open Sans"/>
                <a:sym typeface="Open Sans"/>
              </a:rPr>
              <a:t>IEA, 2019; IEA, 2020</a:t>
            </a:r>
            <a:endParaRPr/>
          </a:p>
        </p:txBody>
      </p:sp>
      <p:sp>
        <p:nvSpPr>
          <p:cNvPr id="228" name="Google Shape;228;p5"/>
          <p:cNvSpPr/>
          <p:nvPr/>
        </p:nvSpPr>
        <p:spPr>
          <a:xfrm>
            <a:off x="901959" y="6152547"/>
            <a:ext cx="2525050"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000">
                <a:solidFill>
                  <a:srgbClr val="1D1C1D"/>
                </a:solidFill>
                <a:latin typeface="Open Sans"/>
                <a:ea typeface="Open Sans"/>
                <a:cs typeface="Open Sans"/>
                <a:sym typeface="Open Sans"/>
              </a:rPr>
              <a:t>Source: </a:t>
            </a:r>
            <a:r>
              <a:rPr lang="en-US" sz="1000">
                <a:solidFill>
                  <a:srgbClr val="1D1C1D"/>
                </a:solidFill>
                <a:latin typeface="Open Sans"/>
                <a:ea typeface="Open Sans"/>
                <a:cs typeface="Open Sans"/>
                <a:sym typeface="Open Sans"/>
              </a:rPr>
              <a:t>Adapted from  Mentis et al. 2021</a:t>
            </a:r>
            <a:endParaRPr sz="1000">
              <a:solidFill>
                <a:schemeClr val="dk1"/>
              </a:solidFill>
              <a:latin typeface="Open Sans"/>
              <a:ea typeface="Open Sans"/>
              <a:cs typeface="Open Sans"/>
              <a:sym typeface="Open Sans"/>
            </a:endParaRPr>
          </a:p>
        </p:txBody>
      </p:sp>
      <p:sp>
        <p:nvSpPr>
          <p:cNvPr id="229" name="Google Shape;229;p5"/>
          <p:cNvSpPr txBox="1"/>
          <p:nvPr/>
        </p:nvSpPr>
        <p:spPr>
          <a:xfrm>
            <a:off x="3507158" y="6152548"/>
            <a:ext cx="4593696"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000">
                <a:solidFill>
                  <a:schemeClr val="dk1"/>
                </a:solidFill>
                <a:latin typeface="Open Sans"/>
                <a:ea typeface="Open Sans"/>
                <a:cs typeface="Open Sans"/>
                <a:sym typeface="Open Sans"/>
              </a:rPr>
              <a:t>Picture source</a:t>
            </a:r>
            <a:r>
              <a:rPr lang="en-US" sz="1000">
                <a:solidFill>
                  <a:schemeClr val="dk1"/>
                </a:solidFill>
                <a:latin typeface="Open Sans"/>
                <a:ea typeface="Open Sans"/>
                <a:cs typeface="Open Sans"/>
                <a:sym typeface="Open Sans"/>
              </a:rPr>
              <a:t>: OurWorldInData.org, </a:t>
            </a:r>
            <a:r>
              <a:rPr lang="en-US" sz="1000" u="sng">
                <a:solidFill>
                  <a:schemeClr val="dk1"/>
                </a:solidFill>
                <a:latin typeface="Open Sans"/>
                <a:ea typeface="Open Sans"/>
                <a:cs typeface="Open Sans"/>
                <a:sym typeface="Open Sans"/>
                <a:hlinkClick r:id="rId4">
                  <a:extLst>
                    <a:ext uri="{A12FA001-AC4F-418D-AE19-62706E023703}">
                      <ahyp:hlinkClr val="tx"/>
                    </a:ext>
                  </a:extLst>
                </a:hlinkClick>
              </a:rPr>
              <a:t>image</a:t>
            </a:r>
            <a:r>
              <a:rPr lang="en-US" sz="1000">
                <a:solidFill>
                  <a:schemeClr val="dk1"/>
                </a:solidFill>
                <a:latin typeface="Open Sans"/>
                <a:ea typeface="Open Sans"/>
                <a:cs typeface="Open Sans"/>
                <a:sym typeface="Open Sans"/>
              </a:rPr>
              <a:t>, licensed under </a:t>
            </a:r>
            <a:r>
              <a:rPr lang="en-US" sz="1000" u="sng">
                <a:solidFill>
                  <a:schemeClr val="dk1"/>
                </a:solidFill>
                <a:latin typeface="Open Sans"/>
                <a:ea typeface="Open Sans"/>
                <a:cs typeface="Open Sans"/>
                <a:sym typeface="Open Sans"/>
                <a:hlinkClick r:id="rId5">
                  <a:extLst>
                    <a:ext uri="{A12FA001-AC4F-418D-AE19-62706E023703}">
                      <ahyp:hlinkClr val="tx"/>
                    </a:ext>
                  </a:extLst>
                </a:hlinkClick>
              </a:rPr>
              <a:t>CC-BY</a:t>
            </a:r>
            <a:r>
              <a:rPr lang="en-US" sz="1000">
                <a:solidFill>
                  <a:schemeClr val="dk1"/>
                </a:solidFill>
                <a:latin typeface="Open Sans"/>
                <a:ea typeface="Open Sans"/>
                <a:cs typeface="Open Sans"/>
                <a:sym typeface="Open Sans"/>
              </a:rPr>
              <a:t> 4.0</a:t>
            </a:r>
            <a:endParaRPr/>
          </a:p>
        </p:txBody>
      </p:sp>
      <p:sp>
        <p:nvSpPr>
          <p:cNvPr id="230" name="Google Shape;230;p5"/>
          <p:cNvSpPr/>
          <p:nvPr/>
        </p:nvSpPr>
        <p:spPr>
          <a:xfrm>
            <a:off x="5755328" y="244663"/>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1_Lecture2_Slide5.mp3" id="231" name="Google Shape;231;p5"/>
          <p:cNvPicPr preferRelativeResize="0"/>
          <p:nvPr/>
        </p:nvPicPr>
        <p:blipFill rotWithShape="1">
          <a:blip r:embed="rId6">
            <a:alphaModFix/>
          </a:blip>
          <a:srcRect b="0" l="0" r="0" t="0"/>
          <a:stretch/>
        </p:blipFill>
        <p:spPr>
          <a:xfrm>
            <a:off x="5826693" y="316028"/>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1"/>
                                        </p:tgtEl>
                                        <p:attrNameLst>
                                          <p:attrName>style.visibility</p:attrName>
                                        </p:attrNameLst>
                                      </p:cBhvr>
                                      <p:to>
                                        <p:strVal val="visible"/>
                                      </p:to>
                                    </p:set>
                                    <p:animEffect filter="fade" transition="in">
                                      <p:cBhvr>
                                        <p:cTn dur="5000"/>
                                        <p:tgtEl>
                                          <p:spTgt spid="23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6"/>
          <p:cNvSpPr/>
          <p:nvPr/>
        </p:nvSpPr>
        <p:spPr>
          <a:xfrm>
            <a:off x="887215" y="1389619"/>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9CC2E5"/>
                </a:solidFill>
                <a:latin typeface="Open Sans"/>
                <a:ea typeface="Open Sans"/>
                <a:cs typeface="Open Sans"/>
                <a:sym typeface="Open Sans"/>
              </a:rPr>
              <a:t>Power system transformation </a:t>
            </a:r>
            <a:endParaRPr/>
          </a:p>
        </p:txBody>
      </p:sp>
      <p:sp>
        <p:nvSpPr>
          <p:cNvPr id="238" name="Google Shape;238;p6"/>
          <p:cNvSpPr txBox="1"/>
          <p:nvPr/>
        </p:nvSpPr>
        <p:spPr>
          <a:xfrm>
            <a:off x="887215" y="4640"/>
            <a:ext cx="5679840"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2.1 Energy access and OnSSET</a:t>
            </a:r>
            <a:endParaRPr sz="4400">
              <a:solidFill>
                <a:schemeClr val="dk1"/>
              </a:solidFill>
              <a:latin typeface="Open Sans"/>
              <a:ea typeface="Open Sans"/>
              <a:cs typeface="Open Sans"/>
              <a:sym typeface="Open Sans"/>
            </a:endParaRPr>
          </a:p>
        </p:txBody>
      </p:sp>
      <p:sp>
        <p:nvSpPr>
          <p:cNvPr id="239" name="Google Shape;239;p6"/>
          <p:cNvSpPr/>
          <p:nvPr/>
        </p:nvSpPr>
        <p:spPr>
          <a:xfrm>
            <a:off x="895874" y="1850160"/>
            <a:ext cx="8988251" cy="363176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rgbClr val="1A1A1A"/>
                </a:solidFill>
                <a:latin typeface="Open Sans"/>
                <a:ea typeface="Open Sans"/>
                <a:cs typeface="Open Sans"/>
                <a:sym typeface="Open Sans"/>
              </a:rPr>
              <a:t>Achieving SDG7 by 2030 requires a </a:t>
            </a:r>
            <a:r>
              <a:rPr b="1" lang="en-US" sz="2000">
                <a:solidFill>
                  <a:srgbClr val="1A1A1A"/>
                </a:solidFill>
                <a:latin typeface="Open Sans"/>
                <a:ea typeface="Open Sans"/>
                <a:cs typeface="Open Sans"/>
                <a:sym typeface="Open Sans"/>
              </a:rPr>
              <a:t>fundamental transformation </a:t>
            </a:r>
            <a:r>
              <a:rPr lang="en-US" sz="2000">
                <a:solidFill>
                  <a:srgbClr val="1A1A1A"/>
                </a:solidFill>
                <a:latin typeface="Open Sans"/>
                <a:ea typeface="Open Sans"/>
                <a:cs typeface="Open Sans"/>
                <a:sym typeface="Open Sans"/>
              </a:rPr>
              <a:t>of the power sector in currently unserved areas</a:t>
            </a:r>
            <a:endParaRPr/>
          </a:p>
          <a:p>
            <a:pPr indent="0" lvl="0" marL="0" marR="0" rtl="0" algn="l">
              <a:spcBef>
                <a:spcPts val="1000"/>
              </a:spcBef>
              <a:spcAft>
                <a:spcPts val="0"/>
              </a:spcAft>
              <a:buNone/>
            </a:pPr>
            <a:r>
              <a:rPr lang="en-US" sz="2000">
                <a:solidFill>
                  <a:srgbClr val="1A1A1A"/>
                </a:solidFill>
                <a:latin typeface="Open Sans"/>
                <a:ea typeface="Open Sans"/>
                <a:cs typeface="Open Sans"/>
                <a:sym typeface="Open Sans"/>
              </a:rPr>
              <a:t>Modern electrification planning should consider:</a:t>
            </a:r>
            <a:endParaRPr sz="1200">
              <a:solidFill>
                <a:srgbClr val="1A1A1A"/>
              </a:solidFill>
              <a:latin typeface="Open Sans"/>
              <a:ea typeface="Open Sans"/>
              <a:cs typeface="Open Sans"/>
              <a:sym typeface="Open Sans"/>
            </a:endParaRPr>
          </a:p>
          <a:p>
            <a:pPr indent="0" lvl="0" marL="0" marR="0" rtl="0" algn="l">
              <a:spcBef>
                <a:spcPts val="1000"/>
              </a:spcBef>
              <a:spcAft>
                <a:spcPts val="0"/>
              </a:spcAft>
              <a:buClr>
                <a:srgbClr val="1A9988"/>
              </a:buClr>
              <a:buSzPts val="2220"/>
              <a:buFont typeface="Arial"/>
              <a:buNone/>
            </a:pPr>
            <a:r>
              <a:rPr b="1" lang="en-US" sz="2000">
                <a:solidFill>
                  <a:srgbClr val="1A1A1A"/>
                </a:solidFill>
                <a:latin typeface="Open Sans"/>
                <a:ea typeface="Open Sans"/>
                <a:cs typeface="Open Sans"/>
                <a:sym typeface="Open Sans"/>
              </a:rPr>
              <a:t>	1) System cost minimization </a:t>
            </a:r>
            <a:endParaRPr/>
          </a:p>
          <a:p>
            <a:pPr indent="0" lvl="0" marL="0" marR="0" rtl="0" algn="l">
              <a:spcBef>
                <a:spcPts val="1000"/>
              </a:spcBef>
              <a:spcAft>
                <a:spcPts val="0"/>
              </a:spcAft>
              <a:buNone/>
            </a:pPr>
            <a:r>
              <a:rPr b="1" lang="en-US" sz="2000">
                <a:solidFill>
                  <a:srgbClr val="1A1A1A"/>
                </a:solidFill>
                <a:latin typeface="Open Sans"/>
                <a:ea typeface="Open Sans"/>
                <a:cs typeface="Open Sans"/>
                <a:sym typeface="Open Sans"/>
              </a:rPr>
              <a:t>	2) Technological innovation </a:t>
            </a:r>
            <a:r>
              <a:rPr lang="en-US" sz="2000">
                <a:solidFill>
                  <a:srgbClr val="1A1A1A"/>
                </a:solidFill>
                <a:latin typeface="Open Sans"/>
                <a:ea typeface="Open Sans"/>
                <a:cs typeface="Open Sans"/>
                <a:sym typeface="Open Sans"/>
              </a:rPr>
              <a:t>(new technologies and system 	configurations)</a:t>
            </a:r>
            <a:r>
              <a:rPr b="1" lang="en-US" sz="2000">
                <a:solidFill>
                  <a:srgbClr val="1A1A1A"/>
                </a:solidFill>
                <a:latin typeface="Open Sans"/>
                <a:ea typeface="Open Sans"/>
                <a:cs typeface="Open Sans"/>
                <a:sym typeface="Open Sans"/>
              </a:rPr>
              <a:t> 	</a:t>
            </a:r>
            <a:endParaRPr/>
          </a:p>
          <a:p>
            <a:pPr indent="0" lvl="0" marL="0" marR="0" rtl="0" algn="l">
              <a:spcBef>
                <a:spcPts val="1000"/>
              </a:spcBef>
              <a:spcAft>
                <a:spcPts val="0"/>
              </a:spcAft>
              <a:buClr>
                <a:srgbClr val="1A9988"/>
              </a:buClr>
              <a:buSzPts val="2220"/>
              <a:buFont typeface="Arial"/>
              <a:buNone/>
            </a:pPr>
            <a:r>
              <a:rPr b="1" lang="en-US" sz="2000">
                <a:solidFill>
                  <a:srgbClr val="1A1A1A"/>
                </a:solidFill>
                <a:latin typeface="Open Sans"/>
                <a:ea typeface="Open Sans"/>
                <a:cs typeface="Open Sans"/>
                <a:sym typeface="Open Sans"/>
              </a:rPr>
              <a:t>	3) Environmental integrity </a:t>
            </a:r>
            <a:endParaRPr/>
          </a:p>
          <a:p>
            <a:pPr indent="0" lvl="0" marL="0" marR="0" rtl="0" algn="l">
              <a:spcBef>
                <a:spcPts val="1000"/>
              </a:spcBef>
              <a:spcAft>
                <a:spcPts val="0"/>
              </a:spcAft>
              <a:buNone/>
            </a:pPr>
            <a:r>
              <a:rPr b="1" lang="en-US" sz="2000">
                <a:solidFill>
                  <a:srgbClr val="1A1A1A"/>
                </a:solidFill>
                <a:latin typeface="Open Sans"/>
                <a:ea typeface="Open Sans"/>
                <a:cs typeface="Open Sans"/>
                <a:sym typeface="Open Sans"/>
              </a:rPr>
              <a:t>	4) Private and/or public initiatives </a:t>
            </a:r>
            <a:endParaRPr b="1" sz="2000">
              <a:solidFill>
                <a:srgbClr val="1A1A1A"/>
              </a:solidFill>
              <a:latin typeface="Open Sans"/>
              <a:ea typeface="Open Sans"/>
              <a:cs typeface="Open Sans"/>
              <a:sym typeface="Open Sans"/>
            </a:endParaRPr>
          </a:p>
          <a:p>
            <a:pPr indent="0" lvl="0" marL="0" marR="0" rtl="0" algn="l">
              <a:spcBef>
                <a:spcPts val="1000"/>
              </a:spcBef>
              <a:spcAft>
                <a:spcPts val="0"/>
              </a:spcAft>
              <a:buClr>
                <a:srgbClr val="1A9988"/>
              </a:buClr>
              <a:buSzPts val="2220"/>
              <a:buFont typeface="Arial"/>
              <a:buNone/>
            </a:pPr>
            <a:r>
              <a:rPr b="1" lang="en-US" sz="2000">
                <a:solidFill>
                  <a:srgbClr val="1A1A1A"/>
                </a:solidFill>
                <a:latin typeface="Open Sans"/>
                <a:ea typeface="Open Sans"/>
                <a:cs typeface="Open Sans"/>
                <a:sym typeface="Open Sans"/>
              </a:rPr>
              <a:t>	5) Geopolitical concerns </a:t>
            </a:r>
            <a:r>
              <a:rPr lang="en-US" sz="2000">
                <a:solidFill>
                  <a:srgbClr val="1A1A1A"/>
                </a:solidFill>
                <a:latin typeface="Open Sans"/>
                <a:ea typeface="Open Sans"/>
                <a:cs typeface="Open Sans"/>
                <a:sym typeface="Open Sans"/>
              </a:rPr>
              <a:t>(energy security and reliability of supply)</a:t>
            </a:r>
            <a:endParaRPr sz="1200">
              <a:solidFill>
                <a:srgbClr val="1A1A1A"/>
              </a:solidFill>
              <a:latin typeface="Open Sans"/>
              <a:ea typeface="Open Sans"/>
              <a:cs typeface="Open Sans"/>
              <a:sym typeface="Open Sans"/>
            </a:endParaRPr>
          </a:p>
        </p:txBody>
      </p:sp>
      <p:sp>
        <p:nvSpPr>
          <p:cNvPr id="240" name="Google Shape;240;p6"/>
          <p:cNvSpPr/>
          <p:nvPr/>
        </p:nvSpPr>
        <p:spPr>
          <a:xfrm>
            <a:off x="892850" y="6158390"/>
            <a:ext cx="1701107"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000">
                <a:solidFill>
                  <a:srgbClr val="1D1C1D"/>
                </a:solidFill>
                <a:latin typeface="Open Sans"/>
                <a:ea typeface="Open Sans"/>
                <a:cs typeface="Open Sans"/>
                <a:sym typeface="Open Sans"/>
              </a:rPr>
              <a:t>Source:</a:t>
            </a:r>
            <a:r>
              <a:rPr lang="en-US" sz="1000">
                <a:solidFill>
                  <a:srgbClr val="1D1C1D"/>
                </a:solidFill>
                <a:latin typeface="Open Sans"/>
                <a:ea typeface="Open Sans"/>
                <a:cs typeface="Open Sans"/>
                <a:sym typeface="Open Sans"/>
              </a:rPr>
              <a:t> Mentis et al. 2021</a:t>
            </a:r>
            <a:endParaRPr sz="1000">
              <a:solidFill>
                <a:schemeClr val="dk1"/>
              </a:solidFill>
              <a:latin typeface="Open Sans"/>
              <a:ea typeface="Open Sans"/>
              <a:cs typeface="Open Sans"/>
              <a:sym typeface="Open Sans"/>
            </a:endParaRPr>
          </a:p>
        </p:txBody>
      </p:sp>
      <p:sp>
        <p:nvSpPr>
          <p:cNvPr id="241" name="Google Shape;241;p6"/>
          <p:cNvSpPr/>
          <p:nvPr/>
        </p:nvSpPr>
        <p:spPr>
          <a:xfrm>
            <a:off x="5755328" y="244663"/>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1_Lecture2_Slide6.mp3" id="242" name="Google Shape;242;p6"/>
          <p:cNvPicPr preferRelativeResize="0"/>
          <p:nvPr/>
        </p:nvPicPr>
        <p:blipFill rotWithShape="1">
          <a:blip r:embed="rId3">
            <a:alphaModFix/>
          </a:blip>
          <a:srcRect b="0" l="0" r="0" t="0"/>
          <a:stretch/>
        </p:blipFill>
        <p:spPr>
          <a:xfrm>
            <a:off x="5826157" y="316028"/>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2"/>
                                        </p:tgtEl>
                                        <p:attrNameLst>
                                          <p:attrName>style.visibility</p:attrName>
                                        </p:attrNameLst>
                                      </p:cBhvr>
                                      <p:to>
                                        <p:strVal val="visible"/>
                                      </p:to>
                                    </p:set>
                                    <p:animEffect filter="fade" transition="in">
                                      <p:cBhvr>
                                        <p:cTn dur="5000"/>
                                        <p:tgtEl>
                                          <p:spTgt spid="24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7"/>
          <p:cNvSpPr/>
          <p:nvPr/>
        </p:nvSpPr>
        <p:spPr>
          <a:xfrm>
            <a:off x="887215" y="1389619"/>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9CC2E5"/>
                </a:solidFill>
                <a:latin typeface="Open Sans"/>
                <a:ea typeface="Open Sans"/>
                <a:cs typeface="Open Sans"/>
                <a:sym typeface="Open Sans"/>
              </a:rPr>
              <a:t>Key messages </a:t>
            </a:r>
            <a:endParaRPr/>
          </a:p>
        </p:txBody>
      </p:sp>
      <p:sp>
        <p:nvSpPr>
          <p:cNvPr id="249" name="Google Shape;249;p7"/>
          <p:cNvSpPr txBox="1"/>
          <p:nvPr/>
        </p:nvSpPr>
        <p:spPr>
          <a:xfrm>
            <a:off x="887215" y="4640"/>
            <a:ext cx="5679840"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2.1 Energy access and OnSSET</a:t>
            </a:r>
            <a:endParaRPr sz="4400">
              <a:solidFill>
                <a:schemeClr val="dk1"/>
              </a:solidFill>
              <a:latin typeface="Open Sans"/>
              <a:ea typeface="Open Sans"/>
              <a:cs typeface="Open Sans"/>
              <a:sym typeface="Open Sans"/>
            </a:endParaRPr>
          </a:p>
        </p:txBody>
      </p:sp>
      <p:sp>
        <p:nvSpPr>
          <p:cNvPr id="250" name="Google Shape;250;p7"/>
          <p:cNvSpPr txBox="1"/>
          <p:nvPr>
            <p:ph idx="1" type="body"/>
          </p:nvPr>
        </p:nvSpPr>
        <p:spPr>
          <a:xfrm>
            <a:off x="838200" y="1825625"/>
            <a:ext cx="4861214" cy="3424815"/>
          </a:xfrm>
          <a:prstGeom prst="rect">
            <a:avLst/>
          </a:prstGeom>
          <a:noFill/>
          <a:ln>
            <a:noFill/>
          </a:ln>
        </p:spPr>
        <p:txBody>
          <a:bodyPr anchorCtr="0" anchor="t" bIns="45700" lIns="91425" spcFirstLastPara="1" rIns="91425" wrap="square" tIns="45700">
            <a:normAutofit/>
          </a:bodyPr>
          <a:lstStyle/>
          <a:p>
            <a:pPr indent="-342900" lvl="0" marL="342900" rtl="0" algn="l">
              <a:lnSpc>
                <a:spcPct val="100000"/>
              </a:lnSpc>
              <a:spcBef>
                <a:spcPts val="0"/>
              </a:spcBef>
              <a:spcAft>
                <a:spcPts val="0"/>
              </a:spcAft>
              <a:buClr>
                <a:srgbClr val="000000"/>
              </a:buClr>
              <a:buSzPts val="2000"/>
              <a:buFont typeface="Calibri"/>
              <a:buAutoNum type="arabicParenR"/>
            </a:pPr>
            <a:r>
              <a:rPr lang="en-US" sz="2000">
                <a:solidFill>
                  <a:srgbClr val="1A1A1A"/>
                </a:solidFill>
                <a:latin typeface="Open Sans"/>
                <a:ea typeface="Open Sans"/>
                <a:cs typeface="Open Sans"/>
                <a:sym typeface="Open Sans"/>
              </a:rPr>
              <a:t>Access to sustainable energy (electricity) is key to achieving many Sustainable Development Goals (e.g., improved health facilities, improved education, economic development).</a:t>
            </a:r>
            <a:endParaRPr sz="2000">
              <a:solidFill>
                <a:srgbClr val="1A1A1A"/>
              </a:solidFill>
              <a:latin typeface="Open Sans"/>
              <a:ea typeface="Open Sans"/>
              <a:cs typeface="Open Sans"/>
              <a:sym typeface="Open Sans"/>
            </a:endParaRPr>
          </a:p>
          <a:p>
            <a:pPr indent="-342900" lvl="0" marL="342900" rtl="0" algn="l">
              <a:lnSpc>
                <a:spcPct val="100000"/>
              </a:lnSpc>
              <a:spcBef>
                <a:spcPts val="1000"/>
              </a:spcBef>
              <a:spcAft>
                <a:spcPts val="0"/>
              </a:spcAft>
              <a:buClr>
                <a:srgbClr val="000000"/>
              </a:buClr>
              <a:buSzPts val="2000"/>
              <a:buFont typeface="Calibri"/>
              <a:buAutoNum type="arabicParenR"/>
            </a:pPr>
            <a:r>
              <a:rPr lang="en-US" sz="2000">
                <a:solidFill>
                  <a:srgbClr val="1A1A1A"/>
                </a:solidFill>
                <a:latin typeface="Open Sans"/>
                <a:ea typeface="Open Sans"/>
                <a:cs typeface="Open Sans"/>
                <a:sym typeface="Open Sans"/>
              </a:rPr>
              <a:t>Power system planning should take into account many factors such as cost minimization, environmental aspects, and geo-politics.</a:t>
            </a:r>
            <a:endParaRPr sz="2000">
              <a:solidFill>
                <a:srgbClr val="1A1A1A"/>
              </a:solidFill>
              <a:latin typeface="Open Sans"/>
              <a:ea typeface="Open Sans"/>
              <a:cs typeface="Open Sans"/>
              <a:sym typeface="Open Sans"/>
            </a:endParaRPr>
          </a:p>
          <a:p>
            <a:pPr indent="0" lvl="0" marL="0" rtl="0" algn="l">
              <a:lnSpc>
                <a:spcPct val="100000"/>
              </a:lnSpc>
              <a:spcBef>
                <a:spcPts val="1000"/>
              </a:spcBef>
              <a:spcAft>
                <a:spcPts val="0"/>
              </a:spcAft>
              <a:buClr>
                <a:schemeClr val="dk1"/>
              </a:buClr>
              <a:buSzPts val="2000"/>
              <a:buNone/>
            </a:pPr>
            <a:r>
              <a:t/>
            </a:r>
            <a:endParaRPr sz="2000">
              <a:latin typeface="Open Sans"/>
              <a:ea typeface="Open Sans"/>
              <a:cs typeface="Open Sans"/>
              <a:sym typeface="Open Sans"/>
            </a:endParaRPr>
          </a:p>
        </p:txBody>
      </p:sp>
      <p:sp>
        <p:nvSpPr>
          <p:cNvPr id="251" name="Google Shape;251;p7"/>
          <p:cNvSpPr/>
          <p:nvPr/>
        </p:nvSpPr>
        <p:spPr>
          <a:xfrm>
            <a:off x="903573" y="6160414"/>
            <a:ext cx="1701107"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000">
                <a:solidFill>
                  <a:srgbClr val="1D1C1D"/>
                </a:solidFill>
                <a:latin typeface="Open Sans"/>
                <a:ea typeface="Open Sans"/>
                <a:cs typeface="Open Sans"/>
                <a:sym typeface="Open Sans"/>
              </a:rPr>
              <a:t>Source:</a:t>
            </a:r>
            <a:r>
              <a:rPr lang="en-US" sz="1000">
                <a:solidFill>
                  <a:srgbClr val="1D1C1D"/>
                </a:solidFill>
                <a:latin typeface="Open Sans"/>
                <a:ea typeface="Open Sans"/>
                <a:cs typeface="Open Sans"/>
                <a:sym typeface="Open Sans"/>
              </a:rPr>
              <a:t> Mentis et al. 2021</a:t>
            </a:r>
            <a:endParaRPr sz="1000">
              <a:solidFill>
                <a:schemeClr val="dk1"/>
              </a:solidFill>
              <a:latin typeface="Open Sans"/>
              <a:ea typeface="Open Sans"/>
              <a:cs typeface="Open Sans"/>
              <a:sym typeface="Open Sans"/>
            </a:endParaRPr>
          </a:p>
        </p:txBody>
      </p:sp>
      <p:sp>
        <p:nvSpPr>
          <p:cNvPr id="252" name="Google Shape;252;p7"/>
          <p:cNvSpPr/>
          <p:nvPr/>
        </p:nvSpPr>
        <p:spPr>
          <a:xfrm>
            <a:off x="5755328" y="244663"/>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1_Lecture2_Slide7.mp3" id="253" name="Google Shape;253;p7"/>
          <p:cNvPicPr preferRelativeResize="0"/>
          <p:nvPr/>
        </p:nvPicPr>
        <p:blipFill rotWithShape="1">
          <a:blip r:embed="rId3">
            <a:alphaModFix/>
          </a:blip>
          <a:srcRect b="0" l="0" r="0" t="0"/>
          <a:stretch/>
        </p:blipFill>
        <p:spPr>
          <a:xfrm>
            <a:off x="5826157" y="316028"/>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3"/>
                                        </p:tgtEl>
                                        <p:attrNameLst>
                                          <p:attrName>style.visibility</p:attrName>
                                        </p:attrNameLst>
                                      </p:cBhvr>
                                      <p:to>
                                        <p:strVal val="visible"/>
                                      </p:to>
                                    </p:set>
                                    <p:animEffect filter="fade" transition="in">
                                      <p:cBhvr>
                                        <p:cTn dur="5000"/>
                                        <p:tgtEl>
                                          <p:spTgt spid="25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8"/>
          <p:cNvSpPr txBox="1"/>
          <p:nvPr/>
        </p:nvSpPr>
        <p:spPr>
          <a:xfrm>
            <a:off x="747853" y="4067268"/>
            <a:ext cx="8050696" cy="369332"/>
          </a:xfrm>
          <a:prstGeom prst="rect">
            <a:avLst/>
          </a:prstGeom>
          <a:noFill/>
          <a:ln>
            <a:noFill/>
          </a:ln>
        </p:spPr>
        <p:txBody>
          <a:bodyPr anchorCtr="0" anchor="b" bIns="45700" lIns="91425" spcFirstLastPara="1" rIns="91425" wrap="square" tIns="45700">
            <a:spAutoFit/>
          </a:bodyPr>
          <a:lstStyle/>
          <a:p>
            <a:pPr indent="0" lvl="0" marL="0" marR="0" rtl="0" algn="l">
              <a:spcBef>
                <a:spcPts val="0"/>
              </a:spcBef>
              <a:spcAft>
                <a:spcPts val="0"/>
              </a:spcAft>
              <a:buNone/>
            </a:pPr>
            <a:r>
              <a:rPr b="1" lang="en-US" sz="1800">
                <a:solidFill>
                  <a:schemeClr val="lt1"/>
                </a:solidFill>
                <a:latin typeface="Open Sans ExtraBold"/>
                <a:ea typeface="Open Sans ExtraBold"/>
                <a:cs typeface="Open Sans ExtraBold"/>
                <a:sym typeface="Open Sans ExtraBold"/>
              </a:rPr>
              <a:t>Course Name</a:t>
            </a:r>
            <a:endParaRPr b="1" sz="1800">
              <a:solidFill>
                <a:schemeClr val="lt1"/>
              </a:solidFill>
              <a:latin typeface="Open Sans ExtraBold"/>
              <a:ea typeface="Open Sans ExtraBold"/>
              <a:cs typeface="Open Sans ExtraBold"/>
              <a:sym typeface="Open Sans ExtraBold"/>
            </a:endParaRPr>
          </a:p>
        </p:txBody>
      </p:sp>
      <p:sp>
        <p:nvSpPr>
          <p:cNvPr id="259" name="Google Shape;259;p8"/>
          <p:cNvSpPr txBox="1"/>
          <p:nvPr/>
        </p:nvSpPr>
        <p:spPr>
          <a:xfrm>
            <a:off x="735496" y="5628342"/>
            <a:ext cx="8050696" cy="523220"/>
          </a:xfrm>
          <a:prstGeom prst="rect">
            <a:avLst/>
          </a:prstGeom>
          <a:noFill/>
          <a:ln>
            <a:noFill/>
          </a:ln>
        </p:spPr>
        <p:txBody>
          <a:bodyPr anchorCtr="0" anchor="b" bIns="45700" lIns="91425" spcFirstLastPara="1" rIns="91425" wrap="square" tIns="45700">
            <a:spAutoFit/>
          </a:bodyPr>
          <a:lstStyle/>
          <a:p>
            <a:pPr indent="0" lvl="0" marL="0" marR="0" rtl="0" algn="l">
              <a:spcBef>
                <a:spcPts val="0"/>
              </a:spcBef>
              <a:spcAft>
                <a:spcPts val="0"/>
              </a:spcAft>
              <a:buNone/>
            </a:pPr>
            <a:r>
              <a:rPr b="1" i="1" lang="en-US" sz="2800">
                <a:solidFill>
                  <a:schemeClr val="lt1"/>
                </a:solidFill>
                <a:latin typeface="Open Sans"/>
                <a:ea typeface="Open Sans"/>
                <a:cs typeface="Open Sans"/>
                <a:sym typeface="Open Sans"/>
              </a:rPr>
              <a:t>Mini Lecture Learning Objective</a:t>
            </a:r>
            <a:endParaRPr b="1" i="1" sz="2800">
              <a:solidFill>
                <a:schemeClr val="lt1"/>
              </a:solidFill>
              <a:latin typeface="Open Sans"/>
              <a:ea typeface="Open Sans"/>
              <a:cs typeface="Open Sans"/>
              <a:sym typeface="Open Sans"/>
            </a:endParaRPr>
          </a:p>
        </p:txBody>
      </p:sp>
      <p:sp>
        <p:nvSpPr>
          <p:cNvPr id="260" name="Google Shape;260;p8"/>
          <p:cNvSpPr txBox="1"/>
          <p:nvPr/>
        </p:nvSpPr>
        <p:spPr>
          <a:xfrm>
            <a:off x="887215" y="6274"/>
            <a:ext cx="765130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Lecture 2.1 References</a:t>
            </a:r>
            <a:endParaRPr/>
          </a:p>
        </p:txBody>
      </p:sp>
      <p:sp>
        <p:nvSpPr>
          <p:cNvPr id="261" name="Google Shape;261;p8"/>
          <p:cNvSpPr/>
          <p:nvPr/>
        </p:nvSpPr>
        <p:spPr>
          <a:xfrm>
            <a:off x="885394" y="1475058"/>
            <a:ext cx="9834087" cy="477053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Open Sans"/>
                <a:ea typeface="Open Sans"/>
                <a:cs typeface="Open Sans"/>
                <a:sym typeface="Open Sans"/>
              </a:rPr>
              <a:t>Fuso Nerini, F., Tomei, J., To, L.S., Bisaga, I., Parikh, P., Black, M., Borrion, A., Spataru, C., Castán Broto, V., Anandarajah, G., Milligan, B., Mulugetta, Y., 2018. Mapping synergies and trade-offs between energy and the Sustainable Development Goals. Nature Energy 3, 10–15. </a:t>
            </a:r>
            <a:r>
              <a:rPr lang="en-US" sz="1600" u="sng">
                <a:solidFill>
                  <a:schemeClr val="dk1"/>
                </a:solidFill>
                <a:latin typeface="Open Sans"/>
                <a:ea typeface="Open Sans"/>
                <a:cs typeface="Open Sans"/>
                <a:sym typeface="Open Sans"/>
                <a:hlinkClick r:id="rId3">
                  <a:extLst>
                    <a:ext uri="{A12FA001-AC4F-418D-AE19-62706E023703}">
                      <ahyp:hlinkClr val="tx"/>
                    </a:ext>
                  </a:extLst>
                </a:hlinkClick>
              </a:rPr>
              <a:t>https://doi.org/10.1038/s41560-017-0036-5</a:t>
            </a:r>
            <a:endParaRPr sz="1600">
              <a:solidFill>
                <a:schemeClr val="dk1"/>
              </a:solidFill>
              <a:latin typeface="Open Sans"/>
              <a:ea typeface="Open Sans"/>
              <a:cs typeface="Open Sans"/>
              <a:sym typeface="Open Sans"/>
            </a:endParaRPr>
          </a:p>
          <a:p>
            <a:pPr indent="0" lvl="0" marL="0" marR="0" rtl="0" algn="l">
              <a:spcBef>
                <a:spcPts val="0"/>
              </a:spcBef>
              <a:spcAft>
                <a:spcPts val="0"/>
              </a:spcAft>
              <a:buNone/>
            </a:pPr>
            <a:r>
              <a:t/>
            </a:r>
            <a:endParaRPr sz="1600">
              <a:solidFill>
                <a:schemeClr val="dk1"/>
              </a:solidFill>
              <a:latin typeface="Open Sans"/>
              <a:ea typeface="Open Sans"/>
              <a:cs typeface="Open Sans"/>
              <a:sym typeface="Open Sans"/>
            </a:endParaRPr>
          </a:p>
          <a:p>
            <a:pPr indent="0" lvl="0" marL="0" marR="0" rtl="0" algn="l">
              <a:spcBef>
                <a:spcPts val="0"/>
              </a:spcBef>
              <a:spcAft>
                <a:spcPts val="0"/>
              </a:spcAft>
              <a:buNone/>
            </a:pPr>
            <a:r>
              <a:rPr lang="en-US" sz="1600">
                <a:solidFill>
                  <a:schemeClr val="dk1"/>
                </a:solidFill>
                <a:latin typeface="Open Sans"/>
                <a:ea typeface="Open Sans"/>
                <a:cs typeface="Open Sans"/>
                <a:sym typeface="Open Sans"/>
              </a:rPr>
              <a:t>International Energy Agency; International Renewable Energy Agency; United Nations Statistics Division; World Bank; World Health Organization. 2020. Tracking SDG 7 : The Energy Progress Report 2020. World Bank, Washington, DC. © World Bank. </a:t>
            </a:r>
            <a:r>
              <a:rPr lang="en-US" sz="1600" u="sng">
                <a:solidFill>
                  <a:schemeClr val="dk1"/>
                </a:solidFill>
                <a:latin typeface="Open Sans"/>
                <a:ea typeface="Open Sans"/>
                <a:cs typeface="Open Sans"/>
                <a:sym typeface="Open Sans"/>
                <a:hlinkClick r:id="rId4">
                  <a:extLst>
                    <a:ext uri="{A12FA001-AC4F-418D-AE19-62706E023703}">
                      <ahyp:hlinkClr val="tx"/>
                    </a:ext>
                  </a:extLst>
                </a:hlinkClick>
              </a:rPr>
              <a:t>https://openknowledge.worldbank.org/handle/10986/33822</a:t>
            </a:r>
            <a:r>
              <a:rPr lang="en-US" sz="1600">
                <a:solidFill>
                  <a:schemeClr val="dk1"/>
                </a:solidFill>
                <a:latin typeface="Open Sans"/>
                <a:ea typeface="Open Sans"/>
                <a:cs typeface="Open Sans"/>
                <a:sym typeface="Open Sans"/>
              </a:rPr>
              <a:t> License: CC BY-NC 3.0 IGO</a:t>
            </a:r>
            <a:endParaRPr sz="1600">
              <a:solidFill>
                <a:schemeClr val="dk1"/>
              </a:solidFill>
              <a:latin typeface="Open Sans"/>
              <a:ea typeface="Open Sans"/>
              <a:cs typeface="Open Sans"/>
              <a:sym typeface="Open Sans"/>
            </a:endParaRPr>
          </a:p>
          <a:p>
            <a:pPr indent="0" lvl="0" marL="0" marR="0" rtl="0" algn="l">
              <a:spcBef>
                <a:spcPts val="0"/>
              </a:spcBef>
              <a:spcAft>
                <a:spcPts val="0"/>
              </a:spcAft>
              <a:buNone/>
            </a:pPr>
            <a:r>
              <a:t/>
            </a:r>
            <a:endParaRPr sz="1600">
              <a:solidFill>
                <a:schemeClr val="dk1"/>
              </a:solidFill>
              <a:latin typeface="Open Sans"/>
              <a:ea typeface="Open Sans"/>
              <a:cs typeface="Open Sans"/>
              <a:sym typeface="Open Sans"/>
            </a:endParaRPr>
          </a:p>
          <a:p>
            <a:pPr indent="0" lvl="0" marL="0" marR="0" rtl="0" algn="l">
              <a:spcBef>
                <a:spcPts val="0"/>
              </a:spcBef>
              <a:spcAft>
                <a:spcPts val="0"/>
              </a:spcAft>
              <a:buNone/>
            </a:pPr>
            <a:r>
              <a:rPr lang="en-US" sz="1600">
                <a:solidFill>
                  <a:schemeClr val="dk1"/>
                </a:solidFill>
                <a:latin typeface="Open Sans"/>
                <a:ea typeface="Open Sans"/>
                <a:cs typeface="Open Sans"/>
                <a:sym typeface="Open Sans"/>
              </a:rPr>
              <a:t>Mentis, D., Korkovelos, A., Sahlberg, A., Khavari, B., n.d. Lecture 1: Introduction to geospatial electrification modelling [WWW Document]. OnSSET  Teaching Kit. URL  </a:t>
            </a:r>
            <a:r>
              <a:rPr lang="en-US" sz="1600" u="sng">
                <a:solidFill>
                  <a:schemeClr val="dk1"/>
                </a:solidFill>
                <a:latin typeface="Open Sans"/>
                <a:ea typeface="Open Sans"/>
                <a:cs typeface="Open Sans"/>
                <a:sym typeface="Open Sans"/>
                <a:hlinkClick r:id="rId5">
                  <a:extLst>
                    <a:ext uri="{A12FA001-AC4F-418D-AE19-62706E023703}">
                      <ahyp:hlinkClr val="tx"/>
                    </a:ext>
                  </a:extLst>
                </a:hlinkClick>
              </a:rPr>
              <a:t>https://onsset.github.io/teaching_kit/courses/module_1/Lecture_1/</a:t>
            </a:r>
            <a:r>
              <a:rPr lang="en-US" sz="1600">
                <a:solidFill>
                  <a:schemeClr val="dk1"/>
                </a:solidFill>
                <a:latin typeface="Open Sans"/>
                <a:ea typeface="Open Sans"/>
                <a:cs typeface="Open Sans"/>
                <a:sym typeface="Open Sans"/>
              </a:rPr>
              <a:t>  (accessed 2.18.21).</a:t>
            </a:r>
            <a:endParaRPr/>
          </a:p>
          <a:p>
            <a:pPr indent="0" lvl="0" marL="0" marR="0" rtl="0" algn="l">
              <a:spcBef>
                <a:spcPts val="0"/>
              </a:spcBef>
              <a:spcAft>
                <a:spcPts val="0"/>
              </a:spcAft>
              <a:buNone/>
            </a:pPr>
            <a:r>
              <a:t/>
            </a:r>
            <a:endParaRPr sz="1600">
              <a:solidFill>
                <a:schemeClr val="dk1"/>
              </a:solidFill>
              <a:latin typeface="Open Sans"/>
              <a:ea typeface="Open Sans"/>
              <a:cs typeface="Open Sans"/>
              <a:sym typeface="Open Sans"/>
            </a:endParaRPr>
          </a:p>
          <a:p>
            <a:pPr indent="0" lvl="0" marL="0" marR="0" rtl="0" algn="l">
              <a:spcBef>
                <a:spcPts val="0"/>
              </a:spcBef>
              <a:spcAft>
                <a:spcPts val="0"/>
              </a:spcAft>
              <a:buNone/>
            </a:pPr>
            <a:r>
              <a:rPr lang="en-US" sz="1600">
                <a:solidFill>
                  <a:schemeClr val="dk1"/>
                </a:solidFill>
                <a:latin typeface="Open Sans"/>
                <a:ea typeface="Open Sans"/>
                <a:cs typeface="Open Sans"/>
                <a:sym typeface="Open Sans"/>
              </a:rPr>
              <a:t>2019. WORLD ENERGY OUTLOOK 2019. OECD Publishing 810. </a:t>
            </a:r>
            <a:r>
              <a:rPr lang="en-US" sz="1600" u="sng">
                <a:solidFill>
                  <a:schemeClr val="dk1"/>
                </a:solidFill>
                <a:latin typeface="Open Sans"/>
                <a:ea typeface="Open Sans"/>
                <a:cs typeface="Open Sans"/>
                <a:sym typeface="Open Sans"/>
                <a:hlinkClick r:id="rId6">
                  <a:extLst>
                    <a:ext uri="{A12FA001-AC4F-418D-AE19-62706E023703}">
                      <ahyp:hlinkClr val="tx"/>
                    </a:ext>
                  </a:extLst>
                </a:hlinkClick>
              </a:rPr>
              <a:t>https://doi.org/10.1787/caf32f3b-en</a:t>
            </a:r>
            <a:endParaRPr sz="1600">
              <a:solidFill>
                <a:schemeClr val="dk1"/>
              </a:solidFill>
              <a:latin typeface="Open Sans"/>
              <a:ea typeface="Open Sans"/>
              <a:cs typeface="Open Sans"/>
              <a:sym typeface="Open Sans"/>
            </a:endParaRPr>
          </a:p>
          <a:p>
            <a:pPr indent="0" lvl="0" marL="0" marR="0" rtl="0" algn="l">
              <a:spcBef>
                <a:spcPts val="0"/>
              </a:spcBef>
              <a:spcAft>
                <a:spcPts val="0"/>
              </a:spcAft>
              <a:buNone/>
            </a:pPr>
            <a:r>
              <a:t/>
            </a:r>
            <a:endParaRPr sz="1600">
              <a:solidFill>
                <a:schemeClr val="dk1"/>
              </a:solidFill>
              <a:latin typeface="Open Sans"/>
              <a:ea typeface="Open Sans"/>
              <a:cs typeface="Open Sans"/>
              <a:sym typeface="Open Sans"/>
            </a:endParaRPr>
          </a:p>
          <a:p>
            <a:pPr indent="0" lvl="0" marL="0" marR="0" rtl="0" algn="l">
              <a:spcBef>
                <a:spcPts val="0"/>
              </a:spcBef>
              <a:spcAft>
                <a:spcPts val="0"/>
              </a:spcAft>
              <a:buNone/>
            </a:pPr>
            <a:r>
              <a:rPr lang="en-US" sz="1600">
                <a:solidFill>
                  <a:schemeClr val="dk1"/>
                </a:solidFill>
                <a:latin typeface="Open Sans"/>
                <a:ea typeface="Open Sans"/>
                <a:cs typeface="Open Sans"/>
                <a:sym typeface="Open Sans"/>
              </a:rPr>
              <a:t>UN, 2016. AFFORDABLE AND CLEAN ENERGY: 2016. </a:t>
            </a:r>
            <a:r>
              <a:rPr lang="en-US" sz="1600" u="sng">
                <a:solidFill>
                  <a:schemeClr val="dk1"/>
                </a:solidFill>
                <a:latin typeface="Open Sans"/>
                <a:ea typeface="Open Sans"/>
                <a:cs typeface="Open Sans"/>
                <a:sym typeface="Open Sans"/>
                <a:hlinkClick r:id="rId7">
                  <a:extLst>
                    <a:ext uri="{A12FA001-AC4F-418D-AE19-62706E023703}">
                      <ahyp:hlinkClr val="tx"/>
                    </a:ext>
                  </a:extLst>
                </a:hlinkClick>
              </a:rPr>
              <a:t>https://www.un.org/sustainabledevelopment/wp-content/uploads/2016/08/7_Why-It-Matters-2020.pdf</a:t>
            </a:r>
            <a:r>
              <a:rPr lang="en-US" sz="1600">
                <a:solidFill>
                  <a:schemeClr val="dk1"/>
                </a:solidFill>
                <a:latin typeface="Open Sans"/>
                <a:ea typeface="Open Sans"/>
                <a:cs typeface="Open Sans"/>
                <a:sym typeface="Open Sans"/>
              </a:rPr>
              <a:t> </a:t>
            </a:r>
            <a:endParaRPr/>
          </a:p>
        </p:txBody>
      </p:sp>
    </p:spTree>
  </p:cSld>
  <p:clrMapOvr>
    <a:masterClrMapping/>
  </p:clrMapOvr>
  <p:transition spd="slow">
    <p:push/>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p9"/>
          <p:cNvSpPr/>
          <p:nvPr/>
        </p:nvSpPr>
        <p:spPr>
          <a:xfrm>
            <a:off x="887215" y="1389619"/>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9CC2E5"/>
                </a:solidFill>
                <a:latin typeface="Open Sans"/>
                <a:ea typeface="Open Sans"/>
                <a:cs typeface="Open Sans"/>
                <a:sym typeface="Open Sans"/>
              </a:rPr>
              <a:t>Electrification options</a:t>
            </a:r>
            <a:endParaRPr/>
          </a:p>
        </p:txBody>
      </p:sp>
      <p:sp>
        <p:nvSpPr>
          <p:cNvPr id="268" name="Google Shape;268;p9"/>
          <p:cNvSpPr txBox="1"/>
          <p:nvPr/>
        </p:nvSpPr>
        <p:spPr>
          <a:xfrm>
            <a:off x="887215" y="4640"/>
            <a:ext cx="765130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2.2 Electrification options </a:t>
            </a:r>
            <a:endParaRPr/>
          </a:p>
        </p:txBody>
      </p:sp>
      <p:sp>
        <p:nvSpPr>
          <p:cNvPr id="269" name="Google Shape;269;p9"/>
          <p:cNvSpPr/>
          <p:nvPr/>
        </p:nvSpPr>
        <p:spPr>
          <a:xfrm>
            <a:off x="1980608" y="1884546"/>
            <a:ext cx="7656686"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000000"/>
              </a:buClr>
              <a:buSzPts val="2000"/>
              <a:buFont typeface="Arial"/>
              <a:buNone/>
            </a:pPr>
            <a:r>
              <a:rPr b="1" i="1" lang="en-US" sz="2000">
                <a:solidFill>
                  <a:srgbClr val="000000"/>
                </a:solidFill>
                <a:latin typeface="Open Sans"/>
                <a:ea typeface="Open Sans"/>
                <a:cs typeface="Open Sans"/>
                <a:sym typeface="Open Sans"/>
              </a:rPr>
              <a:t>How can electricity access be achieved at the lowest cost?</a:t>
            </a:r>
            <a:endParaRPr b="1" sz="2000">
              <a:solidFill>
                <a:srgbClr val="000000"/>
              </a:solidFill>
              <a:latin typeface="Open Sans"/>
              <a:ea typeface="Open Sans"/>
              <a:cs typeface="Open Sans"/>
              <a:sym typeface="Open Sans"/>
            </a:endParaRPr>
          </a:p>
        </p:txBody>
      </p:sp>
      <p:sp>
        <p:nvSpPr>
          <p:cNvPr id="270" name="Google Shape;270;p9"/>
          <p:cNvSpPr/>
          <p:nvPr/>
        </p:nvSpPr>
        <p:spPr>
          <a:xfrm>
            <a:off x="921747" y="6143701"/>
            <a:ext cx="2501006"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000">
                <a:solidFill>
                  <a:srgbClr val="1D1C1D"/>
                </a:solidFill>
                <a:latin typeface="Open Sans"/>
                <a:ea typeface="Open Sans"/>
                <a:cs typeface="Open Sans"/>
                <a:sym typeface="Open Sans"/>
              </a:rPr>
              <a:t>Source:</a:t>
            </a:r>
            <a:r>
              <a:rPr lang="en-US" sz="1000">
                <a:solidFill>
                  <a:srgbClr val="1D1C1D"/>
                </a:solidFill>
                <a:latin typeface="Open Sans"/>
                <a:ea typeface="Open Sans"/>
                <a:cs typeface="Open Sans"/>
                <a:sym typeface="Open Sans"/>
              </a:rPr>
              <a:t> Adapted from Mentis et al. 2021</a:t>
            </a:r>
            <a:endParaRPr sz="1000">
              <a:solidFill>
                <a:schemeClr val="dk1"/>
              </a:solidFill>
              <a:latin typeface="Open Sans"/>
              <a:ea typeface="Open Sans"/>
              <a:cs typeface="Open Sans"/>
              <a:sym typeface="Open Sans"/>
            </a:endParaRPr>
          </a:p>
        </p:txBody>
      </p:sp>
      <p:pic>
        <p:nvPicPr>
          <p:cNvPr id="271" name="Google Shape;271;p9"/>
          <p:cNvPicPr preferRelativeResize="0"/>
          <p:nvPr/>
        </p:nvPicPr>
        <p:blipFill rotWithShape="1">
          <a:blip r:embed="rId3">
            <a:alphaModFix/>
          </a:blip>
          <a:srcRect b="0" l="0" r="0" t="0"/>
          <a:stretch/>
        </p:blipFill>
        <p:spPr>
          <a:xfrm>
            <a:off x="987063" y="2906616"/>
            <a:ext cx="3587416" cy="2391611"/>
          </a:xfrm>
          <a:prstGeom prst="rect">
            <a:avLst/>
          </a:prstGeom>
          <a:noFill/>
          <a:ln>
            <a:noFill/>
          </a:ln>
        </p:spPr>
      </p:pic>
      <p:sp>
        <p:nvSpPr>
          <p:cNvPr id="272" name="Google Shape;272;p9"/>
          <p:cNvSpPr txBox="1"/>
          <p:nvPr/>
        </p:nvSpPr>
        <p:spPr>
          <a:xfrm>
            <a:off x="1649305" y="2540266"/>
            <a:ext cx="2262933"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Calibri"/>
                <a:ea typeface="Calibri"/>
                <a:cs typeface="Calibri"/>
                <a:sym typeface="Calibri"/>
              </a:rPr>
              <a:t>GRID</a:t>
            </a:r>
            <a:endParaRPr/>
          </a:p>
        </p:txBody>
      </p:sp>
      <p:pic>
        <p:nvPicPr>
          <p:cNvPr id="273" name="Google Shape;273;p9"/>
          <p:cNvPicPr preferRelativeResize="0"/>
          <p:nvPr/>
        </p:nvPicPr>
        <p:blipFill rotWithShape="1">
          <a:blip r:embed="rId4">
            <a:alphaModFix/>
          </a:blip>
          <a:srcRect b="0" l="0" r="0" t="0"/>
          <a:stretch/>
        </p:blipFill>
        <p:spPr>
          <a:xfrm>
            <a:off x="8461903" y="4098837"/>
            <a:ext cx="2942990" cy="2189747"/>
          </a:xfrm>
          <a:prstGeom prst="rect">
            <a:avLst/>
          </a:prstGeom>
          <a:noFill/>
          <a:ln>
            <a:noFill/>
          </a:ln>
        </p:spPr>
      </p:pic>
      <p:sp>
        <p:nvSpPr>
          <p:cNvPr id="274" name="Google Shape;274;p9"/>
          <p:cNvSpPr/>
          <p:nvPr/>
        </p:nvSpPr>
        <p:spPr>
          <a:xfrm>
            <a:off x="8386903" y="3729505"/>
            <a:ext cx="241604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STAND-ALONE SYSTEMS</a:t>
            </a:r>
            <a:endParaRPr sz="1800">
              <a:solidFill>
                <a:schemeClr val="dk1"/>
              </a:solidFill>
              <a:latin typeface="Calibri"/>
              <a:ea typeface="Calibri"/>
              <a:cs typeface="Calibri"/>
              <a:sym typeface="Calibri"/>
            </a:endParaRPr>
          </a:p>
        </p:txBody>
      </p:sp>
      <p:pic>
        <p:nvPicPr>
          <p:cNvPr id="275" name="Google Shape;275;p9"/>
          <p:cNvPicPr preferRelativeResize="0"/>
          <p:nvPr/>
        </p:nvPicPr>
        <p:blipFill rotWithShape="1">
          <a:blip r:embed="rId5">
            <a:alphaModFix/>
          </a:blip>
          <a:srcRect b="0" l="0" r="0" t="0"/>
          <a:stretch/>
        </p:blipFill>
        <p:spPr>
          <a:xfrm>
            <a:off x="4805665" y="3256039"/>
            <a:ext cx="3421145" cy="2281877"/>
          </a:xfrm>
          <a:prstGeom prst="rect">
            <a:avLst/>
          </a:prstGeom>
          <a:noFill/>
          <a:ln>
            <a:noFill/>
          </a:ln>
        </p:spPr>
      </p:pic>
      <p:sp>
        <p:nvSpPr>
          <p:cNvPr id="276" name="Google Shape;276;p9"/>
          <p:cNvSpPr/>
          <p:nvPr/>
        </p:nvSpPr>
        <p:spPr>
          <a:xfrm>
            <a:off x="5922164" y="2906616"/>
            <a:ext cx="129394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MINI-GRIDS</a:t>
            </a:r>
            <a:endParaRPr sz="1800">
              <a:solidFill>
                <a:schemeClr val="dk1"/>
              </a:solidFill>
              <a:latin typeface="Calibri"/>
              <a:ea typeface="Calibri"/>
              <a:cs typeface="Calibri"/>
              <a:sym typeface="Calibri"/>
            </a:endParaRPr>
          </a:p>
        </p:txBody>
      </p:sp>
      <p:sp>
        <p:nvSpPr>
          <p:cNvPr id="277" name="Google Shape;277;p9"/>
          <p:cNvSpPr/>
          <p:nvPr/>
        </p:nvSpPr>
        <p:spPr>
          <a:xfrm>
            <a:off x="4747759" y="5524999"/>
            <a:ext cx="3479052" cy="41549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000">
                <a:solidFill>
                  <a:schemeClr val="dk1"/>
                </a:solidFill>
                <a:latin typeface="Open Sans"/>
                <a:ea typeface="Open Sans"/>
                <a:cs typeface="Open Sans"/>
                <a:sym typeface="Open Sans"/>
              </a:rPr>
              <a:t>Picture Source: </a:t>
            </a:r>
            <a:r>
              <a:rPr lang="en-US" sz="1000">
                <a:solidFill>
                  <a:schemeClr val="dk1"/>
                </a:solidFill>
                <a:latin typeface="Open Sans"/>
                <a:ea typeface="Open Sans"/>
                <a:cs typeface="Open Sans"/>
                <a:sym typeface="Open Sans"/>
              </a:rPr>
              <a:t>International Renewable Energy Agency (IRENA)  licensed under </a:t>
            </a:r>
            <a:r>
              <a:rPr lang="en-US" sz="1000" u="sng">
                <a:solidFill>
                  <a:schemeClr val="dk1"/>
                </a:solidFill>
                <a:latin typeface="Open Sans"/>
                <a:ea typeface="Open Sans"/>
                <a:cs typeface="Open Sans"/>
                <a:sym typeface="Open Sans"/>
                <a:hlinkClick r:id="rId6">
                  <a:extLst>
                    <a:ext uri="{A12FA001-AC4F-418D-AE19-62706E023703}">
                      <ahyp:hlinkClr val="tx"/>
                    </a:ext>
                  </a:extLst>
                </a:hlinkClick>
              </a:rPr>
              <a:t>CC BY-NC-ND 2.0</a:t>
            </a:r>
            <a:endParaRPr sz="1000">
              <a:solidFill>
                <a:schemeClr val="dk1"/>
              </a:solidFill>
              <a:latin typeface="Open Sans"/>
              <a:ea typeface="Open Sans"/>
              <a:cs typeface="Open Sans"/>
              <a:sym typeface="Open Sans"/>
            </a:endParaRPr>
          </a:p>
        </p:txBody>
      </p:sp>
      <p:sp>
        <p:nvSpPr>
          <p:cNvPr id="278" name="Google Shape;278;p9"/>
          <p:cNvSpPr/>
          <p:nvPr/>
        </p:nvSpPr>
        <p:spPr>
          <a:xfrm>
            <a:off x="7909138" y="584228"/>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1_Lecture2_Slide9.mp3" id="279" name="Google Shape;279;p9"/>
          <p:cNvPicPr preferRelativeResize="0"/>
          <p:nvPr/>
        </p:nvPicPr>
        <p:blipFill rotWithShape="1">
          <a:blip r:embed="rId7">
            <a:alphaModFix/>
          </a:blip>
          <a:srcRect b="0" l="0" r="0" t="0"/>
          <a:stretch/>
        </p:blipFill>
        <p:spPr>
          <a:xfrm>
            <a:off x="7980503" y="660082"/>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9"/>
                                        </p:tgtEl>
                                        <p:attrNameLst>
                                          <p:attrName>style.visibility</p:attrName>
                                        </p:attrNameLst>
                                      </p:cBhvr>
                                      <p:to>
                                        <p:strVal val="visible"/>
                                      </p:to>
                                    </p:set>
                                    <p:animEffect filter="fade" transition="in">
                                      <p:cBhvr>
                                        <p:cTn dur="5000"/>
                                        <p:tgtEl>
                                          <p:spTgt spid="27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2021-02-10T16:48:02Z</dcterms:created>
  <dc:creator>Sarel Greyling</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0x010100633F727AA7180443A862CD9A25741398</vt:lpwstr>
  </property>
</Properties>
</file>