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0"/>
  </p:notesMasterIdLst>
  <p:handoutMasterIdLst>
    <p:handoutMasterId r:id="rId21"/>
  </p:handoutMasterIdLst>
  <p:sldIdLst>
    <p:sldId id="419" r:id="rId5"/>
    <p:sldId id="389" r:id="rId6"/>
    <p:sldId id="479" r:id="rId7"/>
    <p:sldId id="478" r:id="rId8"/>
    <p:sldId id="470" r:id="rId9"/>
    <p:sldId id="471" r:id="rId10"/>
    <p:sldId id="466" r:id="rId11"/>
    <p:sldId id="467" r:id="rId12"/>
    <p:sldId id="472" r:id="rId13"/>
    <p:sldId id="473" r:id="rId14"/>
    <p:sldId id="468" r:id="rId15"/>
    <p:sldId id="469" r:id="rId16"/>
    <p:sldId id="457" r:id="rId17"/>
    <p:sldId id="448" r:id="rId18"/>
    <p:sldId id="293" r:id="rId19"/>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98774F-AD5E-4D5C-8C74-AD0CE28BCCE6}" v="4" dt="2025-11-10T13:43:50.5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42" autoAdjust="0"/>
  </p:normalViewPr>
  <p:slideViewPr>
    <p:cSldViewPr snapToGrid="0">
      <p:cViewPr varScale="1">
        <p:scale>
          <a:sx n="92" d="100"/>
          <a:sy n="92" d="100"/>
        </p:scale>
        <p:origin x="216" y="184"/>
      </p:cViewPr>
      <p:guideLst/>
    </p:cSldViewPr>
  </p:slideViewPr>
  <p:outlineViewPr>
    <p:cViewPr>
      <p:scale>
        <a:sx n="33" d="100"/>
        <a:sy n="33" d="100"/>
      </p:scale>
      <p:origin x="0" y="-258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306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2025. 12. 10.</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b75d0b6e56042db759308de25b428c2%7C0e2ed45596af4100bed3a8e5fd981685%7C0%7C0%7C638989652911880494%7CUnknown%7CTWFpbGZsb3d8eyJFbXB0eU1hcGkiOnRydWUsIlYiOiIwLjAuMDAwMCIsIlAiOiJXaW4zMiIsIkFOIjoiTWFpbCIsIldUIjoyfQ%3D%3D%7C0%7C%7C%7C&amp;sdata=%2FITZkt%2BIetR6zgRVbzpDpm%2Fe6Dlg1L5kh3Mm8lyobao%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ea.europa.eu/en/analysis/indicators/share-of-energy-consumption-fro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theguardian.com/business/2023/dec/23/do-electric-cars-really-produce-fewer-carbon-emissions-than-petrol-or-diesel-vehicl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open.edu/openlearncreate/course/view.php?id=12040"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energysavingtrust.org.uk/myths-about-solar/"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www.open.edu/openlearncreate/course/view.php?id=17128"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creativecommons.org/licenses/by-nc/2.0/deed.en"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www.flickr.com/photos/vespaholic/14495979919/"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commons.wikimedia.org/wiki/File:Vorarlberger_Kraftwerke-Energy_meter_(electro)-smart_meter-02ASD.jpg" TargetMode="External"/><Relationship Id="rId11" Type="http://schemas.openxmlformats.org/officeDocument/2006/relationships/hyperlink" Target="https://unsplash.com/photos/white-and-black-car-in-front-of-white-building-during-daytime-N2Td7KpIvYc" TargetMode="External"/><Relationship Id="rId5" Type="http://schemas.openxmlformats.org/officeDocument/2006/relationships/hyperlink" Target="https://www.pexels.com/photo/paper-beside-macbook-669623/" TargetMode="External"/><Relationship Id="rId10" Type="http://schemas.openxmlformats.org/officeDocument/2006/relationships/hyperlink" Target="https://unsplash.com/license" TargetMode="External"/><Relationship Id="rId4" Type="http://schemas.openxmlformats.org/officeDocument/2006/relationships/hyperlink" Target="https://www.pexels.com/photo/lightbulbs-turned-on-2166753/" TargetMode="External"/><Relationship Id="rId9" Type="http://schemas.openxmlformats.org/officeDocument/2006/relationships/hyperlink" Target="https://unsplash.com/photos/brown-brick-house-with-solar-panels-on-roof-9CalgkSRZb8"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pen.edu/openlearncreate/course/view.php?id=1712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se.org.uk/advice/room-heater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Energy Myths Busted! </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This project has received funding from the European Union’s Horizon Programme for Research and Innovation (2021-2027) under grant agreement No 101075596. Responsibility for this material’s content lies solely with the Every1 project and does not necessarily reflect the opinion of the European Union. The presentation is licensed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a:t>
            </a:r>
            <a:r>
              <a:rPr lang="en-GB" sz="1200" b="0" i="0" u="sng"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unless otherwise stated.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649196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Are renewable energy sources (e.g. solar and wind power) unreliable?</a:t>
            </a:r>
          </a:p>
          <a:p>
            <a:pPr marL="342900" lvl="0" indent="-342900" latinLnBrk="0">
              <a:buFont typeface="Arial" panose="020B0604020202020204" pitchFamily="34" charset="0"/>
              <a:buChar char="•"/>
            </a:pPr>
            <a:r>
              <a:rPr lang="en-US" sz="1200" b="1" dirty="0">
                <a:ea typeface="Calibri"/>
                <a:cs typeface="Calibri"/>
              </a:rPr>
              <a:t>More than 25% of all energy consumed in the EU during 2024 was from renewable sources </a:t>
            </a:r>
            <a:r>
              <a:rPr lang="en-US" sz="1200" dirty="0">
                <a:ea typeface="Calibri"/>
                <a:cs typeface="Calibri"/>
              </a:rPr>
              <a:t>(</a:t>
            </a:r>
            <a:r>
              <a:rPr lang="en-US" sz="1200" dirty="0">
                <a:ea typeface="Calibri"/>
                <a:cs typeface="Calibri"/>
                <a:hlinkClick r:id="rId3"/>
              </a:rPr>
              <a:t>European Environment Agency</a:t>
            </a:r>
            <a:r>
              <a:rPr lang="en-US" sz="1200" dirty="0">
                <a:ea typeface="Calibri"/>
                <a:cs typeface="Calibri"/>
              </a:rPr>
              <a:t>) such as solar, wind and heat pumps.</a:t>
            </a:r>
            <a:endParaRPr lang="en-GB" sz="1200" noProof="0" dirty="0">
              <a:solidFill>
                <a:schemeClr val="accent2"/>
              </a:solidFill>
              <a:ea typeface="Public Sans"/>
              <a:cs typeface="Public Sans"/>
              <a:sym typeface="Public Sans"/>
            </a:endParaRPr>
          </a:p>
          <a:p>
            <a:pPr marL="342900" indent="-342900" latinLnBrk="0">
              <a:buFont typeface="Arial" panose="020B0604020202020204" pitchFamily="34" charset="0"/>
              <a:buChar char="•"/>
            </a:pPr>
            <a:endParaRPr lang="en-GB" sz="800" noProof="0" dirty="0">
              <a:solidFill>
                <a:schemeClr val="tx1"/>
              </a:solidFill>
            </a:endParaRPr>
          </a:p>
          <a:p>
            <a:pPr marL="342900" indent="-342900" latinLnBrk="0">
              <a:buFont typeface="Arial" panose="020B0604020202020204" pitchFamily="34" charset="0"/>
              <a:buChar char="•"/>
            </a:pPr>
            <a:r>
              <a:rPr lang="en-GB" sz="1200" noProof="0" dirty="0">
                <a:solidFill>
                  <a:schemeClr val="tx1"/>
                </a:solidFill>
              </a:rPr>
              <a:t>Modern technologies</a:t>
            </a:r>
            <a:r>
              <a:rPr lang="en-GB" sz="1200" b="1" noProof="0" dirty="0">
                <a:solidFill>
                  <a:schemeClr val="tx1"/>
                </a:solidFill>
              </a:rPr>
              <a:t> </a:t>
            </a:r>
            <a:r>
              <a:rPr lang="en-GB" sz="1200" noProof="0" dirty="0">
                <a:solidFill>
                  <a:schemeClr val="tx1"/>
                </a:solidFill>
              </a:rPr>
              <a:t>increasingly </a:t>
            </a:r>
            <a:r>
              <a:rPr lang="en-GB" sz="1200" b="1" noProof="0" dirty="0">
                <a:solidFill>
                  <a:schemeClr val="tx1"/>
                </a:solidFill>
              </a:rPr>
              <a:t>address weather variability </a:t>
            </a:r>
            <a:r>
              <a:rPr lang="en-GB" sz="1200" noProof="0" dirty="0">
                <a:solidFill>
                  <a:schemeClr val="tx1"/>
                </a:solidFill>
              </a:rPr>
              <a:t>in solar and wind energy.</a:t>
            </a:r>
          </a:p>
          <a:p>
            <a:pPr marL="342900" indent="-342900" latinLnBrk="0">
              <a:buFont typeface="Arial" panose="020B0604020202020204" pitchFamily="34" charset="0"/>
              <a:buChar char="•"/>
            </a:pPr>
            <a:endParaRPr lang="en-GB" sz="800" b="1" noProof="0" dirty="0">
              <a:solidFill>
                <a:schemeClr val="tx1"/>
              </a:solidFill>
            </a:endParaRPr>
          </a:p>
          <a:p>
            <a:pPr marL="342900" indent="-342900" latinLnBrk="0">
              <a:buFont typeface="Arial" panose="020B0604020202020204" pitchFamily="34" charset="0"/>
              <a:buChar char="•"/>
            </a:pPr>
            <a:r>
              <a:rPr lang="en-GB" sz="1200" b="1" noProof="0" dirty="0">
                <a:solidFill>
                  <a:schemeClr val="tx1"/>
                </a:solidFill>
              </a:rPr>
              <a:t>Advanced forecasting </a:t>
            </a:r>
            <a:r>
              <a:rPr lang="en-GB" sz="1200" noProof="0" dirty="0">
                <a:solidFill>
                  <a:schemeClr val="tx1"/>
                </a:solidFill>
              </a:rPr>
              <a:t>predicts renewable output, and </a:t>
            </a:r>
            <a:r>
              <a:rPr lang="en-GB" sz="1200" b="1" noProof="0" dirty="0">
                <a:solidFill>
                  <a:schemeClr val="tx1"/>
                </a:solidFill>
              </a:rPr>
              <a:t>storage systems</a:t>
            </a:r>
            <a:r>
              <a:rPr lang="en-GB" sz="1200" noProof="0" dirty="0">
                <a:solidFill>
                  <a:schemeClr val="tx1"/>
                </a:solidFill>
              </a:rPr>
              <a:t> (batteries, pumped hydro) stabilise the grid. </a:t>
            </a:r>
          </a:p>
          <a:p>
            <a:pPr marL="342900" indent="-342900" latinLnBrk="0">
              <a:buFont typeface="Arial" panose="020B0604020202020204" pitchFamily="34" charset="0"/>
              <a:buChar char="•"/>
            </a:pPr>
            <a:endParaRPr lang="en-GB" sz="800" b="1" noProof="0" dirty="0">
              <a:solidFill>
                <a:schemeClr val="tx1"/>
              </a:solidFill>
            </a:endParaRPr>
          </a:p>
          <a:p>
            <a:pPr marL="342900" indent="-342900" latinLnBrk="0">
              <a:buFont typeface="Arial" panose="020B0604020202020204" pitchFamily="34" charset="0"/>
              <a:buChar char="•"/>
            </a:pPr>
            <a:r>
              <a:rPr lang="en-GB" sz="1200" b="1" noProof="0" dirty="0">
                <a:solidFill>
                  <a:schemeClr val="tx1"/>
                </a:solidFill>
              </a:rPr>
              <a:t>Dynamic pricing </a:t>
            </a:r>
            <a:r>
              <a:rPr lang="en-GB" sz="1200" noProof="0" dirty="0">
                <a:solidFill>
                  <a:schemeClr val="tx1"/>
                </a:solidFill>
              </a:rPr>
              <a:t>- where the price of energy adjusts according to supply and demand – also help balance the grid. </a:t>
            </a:r>
          </a:p>
          <a:p>
            <a:pPr latinLnBrk="0"/>
            <a:endParaRPr lang="en-GB" sz="1200" noProof="0" dirty="0">
              <a:solidFill>
                <a:srgbClr val="000066"/>
              </a:solidFill>
              <a:ea typeface="Public Sans"/>
              <a:cs typeface="Public San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https://www.eea.europa.eu/en/analysis/indicators/share-of-energy-consumption-from</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2646365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Are electric vehicles environmentally friendly, even when charged with fossil fuel generated electricity?</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1775577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Are electric vehicles environmentally friendly, even when charged with fossil fuel generated electricity?</a:t>
            </a:r>
          </a:p>
          <a:p>
            <a:pPr marL="342900" indent="-342900" latinLnBrk="0">
              <a:buFont typeface="Arial" panose="020B0604020202020204" pitchFamily="34" charset="0"/>
              <a:buChar char="•"/>
            </a:pPr>
            <a:r>
              <a:rPr lang="en-US" sz="1200" b="1" dirty="0">
                <a:ea typeface="Calibri"/>
                <a:cs typeface="Calibri"/>
              </a:rPr>
              <a:t>Electric vehicles (EVs) powered by renewables </a:t>
            </a:r>
            <a:r>
              <a:rPr lang="en-US" sz="1200" dirty="0">
                <a:ea typeface="Calibri"/>
                <a:cs typeface="Calibri"/>
              </a:rPr>
              <a:t>are an environmentally friendly option when compared with cars that use petrol or diesel. However, reducing car use and increasing active travel (e.g. walking or cycling) and using public transport are more environmentally friendly transport options.</a:t>
            </a:r>
          </a:p>
          <a:p>
            <a:pPr marL="342900" indent="-342900" latinLnBrk="0">
              <a:buFont typeface="Arial" panose="020B0604020202020204" pitchFamily="34" charset="0"/>
              <a:buChar char="•"/>
            </a:pPr>
            <a:endParaRPr lang="en-US" sz="300" dirty="0"/>
          </a:p>
          <a:p>
            <a:pPr marL="342900" indent="-342900" latinLnBrk="0">
              <a:buFont typeface="Arial" panose="020B0604020202020204" pitchFamily="34" charset="0"/>
              <a:buChar char="•"/>
            </a:pPr>
            <a:r>
              <a:rPr lang="en-US" sz="1200" dirty="0"/>
              <a:t>Producing EVs is more energy intensive than producing fossil fuel driven cars. However, </a:t>
            </a:r>
            <a:r>
              <a:rPr lang="en-US" sz="1200" b="1" dirty="0"/>
              <a:t>EVs are more environmentally friendly overall </a:t>
            </a:r>
            <a:r>
              <a:rPr lang="en-US" sz="1200" dirty="0"/>
              <a:t>and can quickly reduce their “carbon debt” and produce fewer emissions per mile once on the road (</a:t>
            </a:r>
            <a:r>
              <a:rPr lang="en-US" sz="1200" dirty="0">
                <a:hlinkClick r:id="rId3"/>
              </a:rPr>
              <a:t>The Guardian</a:t>
            </a:r>
            <a:r>
              <a:rPr lang="en-US" sz="1200" dirty="0"/>
              <a:t>). </a:t>
            </a:r>
          </a:p>
          <a:p>
            <a:pPr marL="342900" indent="-342900" latinLnBrk="0">
              <a:buFont typeface="Arial" panose="020B0604020202020204" pitchFamily="34" charset="0"/>
              <a:buChar char="•"/>
            </a:pPr>
            <a:endParaRPr lang="en-US" sz="300" b="1" dirty="0">
              <a:ea typeface="Calibri"/>
            </a:endParaRPr>
          </a:p>
          <a:p>
            <a:pPr marL="342900" indent="-342900" latinLnBrk="0">
              <a:buFont typeface="Arial" panose="020B0604020202020204" pitchFamily="34" charset="0"/>
              <a:buChar char="•"/>
            </a:pPr>
            <a:r>
              <a:rPr lang="en-US" sz="1200" b="1" dirty="0">
                <a:ea typeface="Calibri"/>
              </a:rPr>
              <a:t>EVs generate zero exhaust emissions</a:t>
            </a:r>
            <a:r>
              <a:rPr lang="en-US" sz="1200" dirty="0">
                <a:ea typeface="Calibri"/>
              </a:rPr>
              <a:t>, improving urban air quality and reducing pollution. </a:t>
            </a:r>
          </a:p>
          <a:p>
            <a:endParaRPr lang="en-GB" dirty="0"/>
          </a:p>
          <a:p>
            <a:r>
              <a:rPr lang="en-GB" dirty="0"/>
              <a:t>https://www.theguardian.com/business/2023/dec/23/do-electric-cars-really-produce-fewer-carbon-emissions-than-petrol-or-diesel-vehicles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3856136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Next Steps</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If you want to find out more about energy myths, you may find the following resources useful: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 Review Every1’s 30-minute </a:t>
            </a:r>
            <a:r>
              <a:rPr lang="en-US" altLang="ko-KR" sz="1200" i="1" dirty="0">
                <a:solidFill>
                  <a:srgbClr val="373737"/>
                </a:solidFill>
                <a:ea typeface="맑은 고딕"/>
              </a:rPr>
              <a:t>Digital Energy Essentials </a:t>
            </a:r>
            <a:r>
              <a:rPr lang="en-US" altLang="ko-KR" sz="1200" dirty="0">
                <a:solidFill>
                  <a:srgbClr val="373737"/>
                </a:solidFill>
                <a:ea typeface="맑은 고딕"/>
              </a:rPr>
              <a:t>course on </a:t>
            </a:r>
            <a:r>
              <a:rPr lang="en-US" altLang="ko-KR" sz="1200" dirty="0">
                <a:solidFill>
                  <a:srgbClr val="373737"/>
                </a:solidFill>
                <a:ea typeface="맑은 고딕"/>
                <a:hlinkClick r:id="rId3"/>
              </a:rPr>
              <a:t>Demand Response</a:t>
            </a:r>
            <a:endParaRPr lang="ko-KR" altLang="en-US" sz="1200" dirty="0">
              <a:solidFill>
                <a:srgbClr val="373737"/>
              </a:solidFill>
              <a:ea typeface="맑은 고딕"/>
            </a:endParaRPr>
          </a:p>
          <a:p>
            <a:pPr algn="ctr"/>
            <a:r>
              <a:rPr lang="en-US" altLang="ko-KR" sz="1200" dirty="0">
                <a:solidFill>
                  <a:srgbClr val="373737"/>
                </a:solidFill>
              </a:rPr>
              <a:t>Take an in-depth look at Every1’s slide deck on </a:t>
            </a:r>
          </a:p>
          <a:p>
            <a:pPr algn="ctr"/>
            <a:r>
              <a:rPr lang="en-US" altLang="ko-KR" sz="1200" dirty="0">
                <a:solidFill>
                  <a:srgbClr val="373737"/>
                </a:solidFill>
                <a:hlinkClick r:id="rId4"/>
              </a:rPr>
              <a:t>how climate change is impacting on renewable energy</a:t>
            </a: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Read Energy Monitor’s article </a:t>
            </a:r>
            <a:r>
              <a:rPr lang="en-US" altLang="ko-KR" sz="1200" i="1" dirty="0">
                <a:solidFill>
                  <a:srgbClr val="373737"/>
                </a:solidFill>
                <a:hlinkClick r:id="rId5"/>
              </a:rPr>
              <a:t>Dispelling myths around renewable energy technologies</a:t>
            </a:r>
            <a:endParaRPr lang="ko-KR" altLang="en-US" sz="1200" i="1"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Read The Energy Saving Trust’s article </a:t>
            </a:r>
            <a:r>
              <a:rPr lang="en-US" altLang="ko-KR" sz="1200" i="1" dirty="0">
                <a:solidFill>
                  <a:srgbClr val="373737"/>
                </a:solidFill>
                <a:hlinkClick r:id="rId6"/>
              </a:rPr>
              <a:t>Debunking Solar Myths</a:t>
            </a:r>
            <a:endParaRPr lang="ko-KR" altLang="en-US" sz="1200" dirty="0">
              <a:solidFill>
                <a:srgbClr val="373737"/>
              </a:solidFill>
            </a:endParaRPr>
          </a:p>
          <a:p>
            <a:endParaRPr lang="en-GB" dirty="0"/>
          </a:p>
          <a:p>
            <a:r>
              <a:rPr lang="en-GB" dirty="0"/>
              <a:t>https://www.open.edu/openlearncreate/course/view.php?id=12040</a:t>
            </a:r>
          </a:p>
          <a:p>
            <a:r>
              <a:rPr lang="en-GB" dirty="0"/>
              <a:t>https://</a:t>
            </a:r>
            <a:r>
              <a:rPr lang="en-GB" dirty="0" err="1"/>
              <a:t>www.open.edu</a:t>
            </a:r>
            <a:r>
              <a:rPr lang="en-GB" dirty="0"/>
              <a:t>/</a:t>
            </a:r>
            <a:r>
              <a:rPr lang="en-GB" dirty="0" err="1"/>
              <a:t>openlearncreate</a:t>
            </a:r>
            <a:r>
              <a:rPr lang="en-GB" dirty="0"/>
              <a:t>/course/</a:t>
            </a:r>
            <a:r>
              <a:rPr lang="en-GB" dirty="0" err="1"/>
              <a:t>view.php?id</a:t>
            </a:r>
            <a:r>
              <a:rPr lang="en-GB" dirty="0"/>
              <a:t>=17128</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1879341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Acknowledgements</a:t>
            </a:r>
          </a:p>
          <a:p>
            <a:pPr latinLnBrk="0"/>
            <a:r>
              <a:rPr lang="en-GB" dirty="0"/>
              <a:t>This slide deck </a:t>
            </a:r>
            <a:r>
              <a:rPr lang="en-GB" i="1" dirty="0"/>
              <a:t>Energy Myths Busted! Fact or Fiction </a:t>
            </a:r>
            <a:r>
              <a:rPr lang="en-GB" dirty="0"/>
              <a:t>was produced by the Every1 project and is licensed </a:t>
            </a:r>
            <a:r>
              <a:rPr lang="en-GB" dirty="0">
                <a:hlinkClick r:id="rId3"/>
              </a:rPr>
              <a:t>CC BY-SA 4.0</a:t>
            </a:r>
            <a:r>
              <a:rPr lang="en-GB" dirty="0"/>
              <a:t>, unless otherwise stated. </a:t>
            </a:r>
          </a:p>
          <a:p>
            <a:pPr latinLnBrk="0"/>
            <a:endParaRPr lang="en-GB" dirty="0"/>
          </a:p>
          <a:p>
            <a:pPr latinLnBrk="0"/>
            <a:r>
              <a:rPr lang="en-GB" dirty="0"/>
              <a:t>The images used in this presentation are as follows: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Cover image: </a:t>
            </a:r>
            <a:r>
              <a:rPr lang="en-US" i="1" dirty="0">
                <a:solidFill>
                  <a:schemeClr val="dk1"/>
                </a:solidFill>
                <a:ea typeface="Public Sans"/>
                <a:cs typeface="Public Sans"/>
                <a:sym typeface="Public Sans"/>
              </a:rPr>
              <a:t>Lightbulbs Turned on </a:t>
            </a:r>
            <a:r>
              <a:rPr lang="en-US" dirty="0">
                <a:solidFill>
                  <a:schemeClr val="dk1"/>
                </a:solidFill>
                <a:ea typeface="Public Sans"/>
                <a:cs typeface="Public Sans"/>
                <a:sym typeface="Public Sans"/>
              </a:rPr>
              <a:t>by</a:t>
            </a:r>
            <a:r>
              <a:rPr lang="en-US" sz="1200" b="0" i="0" u="none" strike="noStrike" cap="none" dirty="0">
                <a:solidFill>
                  <a:schemeClr val="dk1"/>
                </a:solidFill>
                <a:ea typeface="Public Sans"/>
                <a:cs typeface="Public Sans"/>
                <a:sym typeface="Public Sans"/>
              </a:rPr>
              <a:t> </a:t>
            </a:r>
            <a:r>
              <a:rPr lang="en-US" sz="1200" b="0" i="0" u="sng" strike="noStrike" cap="none" dirty="0">
                <a:solidFill>
                  <a:srgbClr val="000000"/>
                </a:solidFill>
                <a:ea typeface="Public Sans"/>
                <a:cs typeface="Public Sans"/>
                <a:sym typeface="Public Sans"/>
                <a:hlinkClick r:id="rId4">
                  <a:extLst>
                    <a:ext uri="{A12FA001-AC4F-418D-AE19-62706E023703}">
                      <ahyp:hlinkClr xmlns:ahyp="http://schemas.microsoft.com/office/drawing/2018/hyperlinkcolor" val="tx"/>
                    </a:ext>
                  </a:extLst>
                </a:hlinkClick>
              </a:rPr>
              <a:t>Jochem Miedema on Pexels.com</a:t>
            </a:r>
            <a:endParaRPr lang="en-US" sz="12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Introduction text image: </a:t>
            </a:r>
            <a:r>
              <a:rPr lang="en-US" i="1" dirty="0">
                <a:solidFill>
                  <a:schemeClr val="dk1"/>
                </a:solidFill>
                <a:ea typeface="Public Sans"/>
                <a:cs typeface="Public Sans"/>
                <a:sym typeface="Public Sans"/>
              </a:rPr>
              <a:t>Paper Beside </a:t>
            </a:r>
            <a:r>
              <a:rPr lang="en-US" i="1" dirty="0" err="1">
                <a:solidFill>
                  <a:schemeClr val="dk1"/>
                </a:solidFill>
                <a:ea typeface="Public Sans"/>
                <a:cs typeface="Public Sans"/>
                <a:sym typeface="Public Sans"/>
              </a:rPr>
              <a:t>Macbook</a:t>
            </a:r>
            <a:r>
              <a:rPr lang="en-US" dirty="0">
                <a:solidFill>
                  <a:schemeClr val="dk1"/>
                </a:solidFill>
                <a:ea typeface="Public Sans"/>
                <a:cs typeface="Public Sans"/>
                <a:sym typeface="Public Sans"/>
              </a:rPr>
              <a:t> by</a:t>
            </a:r>
            <a:r>
              <a:rPr lang="en-US" sz="1200" dirty="0">
                <a:solidFill>
                  <a:schemeClr val="dk1"/>
                </a:solidFill>
                <a:ea typeface="Public Sans"/>
                <a:cs typeface="Public Sans"/>
                <a:sym typeface="Public Sans"/>
              </a:rPr>
              <a:t> </a:t>
            </a:r>
            <a:r>
              <a:rPr lang="en-US" sz="1200" u="sng" dirty="0">
                <a:solidFill>
                  <a:schemeClr val="dk1"/>
                </a:solidFill>
                <a:ea typeface="Public Sans"/>
                <a:cs typeface="Public Sans"/>
                <a:sym typeface="Public Sans"/>
                <a:hlinkClick r:id="rId5">
                  <a:extLst>
                    <a:ext uri="{A12FA001-AC4F-418D-AE19-62706E023703}">
                      <ahyp:hlinkClr xmlns:ahyp="http://schemas.microsoft.com/office/drawing/2018/hyperlinkcolor" val="tx"/>
                    </a:ext>
                  </a:extLst>
                </a:hlinkClick>
              </a:rPr>
              <a:t>Lukas on Pexels.com</a:t>
            </a:r>
            <a:endParaRPr lang="en-US" sz="1200" u="sng" dirty="0">
              <a:solidFill>
                <a:schemeClr val="dk1"/>
              </a:solidFill>
              <a:ea typeface="Public Sans"/>
              <a:cs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Smart Meters: </a:t>
            </a:r>
            <a:r>
              <a:rPr lang="en-GB" dirty="0" err="1">
                <a:hlinkClick r:id="rId6"/>
              </a:rPr>
              <a:t>Vorarlberger</a:t>
            </a:r>
            <a:r>
              <a:rPr lang="en-GB" dirty="0">
                <a:hlinkClick r:id="rId6"/>
              </a:rPr>
              <a:t> </a:t>
            </a:r>
            <a:r>
              <a:rPr lang="en-GB" dirty="0" err="1">
                <a:hlinkClick r:id="rId6"/>
              </a:rPr>
              <a:t>Kraftwerke</a:t>
            </a:r>
            <a:r>
              <a:rPr lang="en-GB" dirty="0">
                <a:hlinkClick r:id="rId6"/>
              </a:rPr>
              <a:t>-Energy meter (electro)-smart meter-02ASD</a:t>
            </a:r>
            <a:r>
              <a:rPr lang="en-GB" dirty="0"/>
              <a:t> by </a:t>
            </a:r>
            <a:r>
              <a:rPr lang="en-GB" dirty="0" err="1"/>
              <a:t>Asurnipal</a:t>
            </a:r>
            <a:r>
              <a:rPr lang="en-GB" dirty="0"/>
              <a:t> is licensed </a:t>
            </a:r>
            <a:r>
              <a:rPr lang="en-GB" dirty="0">
                <a:hlinkClick r:id="rId3"/>
              </a:rPr>
              <a:t>CC BY-SA 4.0</a:t>
            </a:r>
            <a:endParaRPr lang="en-US" sz="1200" u="sng" dirty="0">
              <a:solidFill>
                <a:schemeClr val="dk1"/>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Space Heaters: </a:t>
            </a:r>
            <a:r>
              <a:rPr lang="en-US" dirty="0">
                <a:solidFill>
                  <a:schemeClr val="dk1"/>
                </a:solidFill>
                <a:ea typeface="Public Sans"/>
                <a:cs typeface="Public Sans"/>
                <a:sym typeface="Public Sans"/>
                <a:hlinkClick r:id="rId7"/>
              </a:rPr>
              <a:t>Space Heater 2</a:t>
            </a:r>
            <a:r>
              <a:rPr lang="en-US" dirty="0">
                <a:solidFill>
                  <a:schemeClr val="dk1"/>
                </a:solidFill>
                <a:ea typeface="Public Sans"/>
                <a:cs typeface="Public Sans"/>
                <a:sym typeface="Public Sans"/>
              </a:rPr>
              <a:t> by Eric Farrow (</a:t>
            </a:r>
            <a:r>
              <a:rPr lang="en-US" dirty="0" err="1">
                <a:solidFill>
                  <a:schemeClr val="dk1"/>
                </a:solidFill>
                <a:ea typeface="Public Sans"/>
                <a:cs typeface="Public Sans"/>
                <a:sym typeface="Public Sans"/>
              </a:rPr>
              <a:t>vespaholic</a:t>
            </a:r>
            <a:r>
              <a:rPr lang="en-US" dirty="0">
                <a:solidFill>
                  <a:schemeClr val="dk1"/>
                </a:solidFill>
                <a:ea typeface="Public Sans"/>
                <a:cs typeface="Public Sans"/>
                <a:sym typeface="Public Sans"/>
              </a:rPr>
              <a:t>) is licensed </a:t>
            </a:r>
            <a:r>
              <a:rPr lang="en-US" dirty="0">
                <a:solidFill>
                  <a:schemeClr val="dk1"/>
                </a:solidFill>
                <a:ea typeface="Public Sans"/>
                <a:cs typeface="Public Sans"/>
                <a:sym typeface="Public Sans"/>
                <a:hlinkClick r:id="rId8"/>
              </a:rPr>
              <a:t>CC BY-NC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Renewables: </a:t>
            </a:r>
            <a:r>
              <a:rPr lang="en-US" i="1" dirty="0">
                <a:solidFill>
                  <a:schemeClr val="dk1"/>
                </a:solidFill>
                <a:cs typeface="Public Sans"/>
                <a:sym typeface="Public Sans"/>
                <a:hlinkClick r:id="rId9"/>
              </a:rPr>
              <a:t>B</a:t>
            </a:r>
            <a:r>
              <a:rPr lang="en-US" i="1" dirty="0">
                <a:solidFill>
                  <a:srgbClr val="111111"/>
                </a:solidFill>
                <a:sym typeface="Public Sans"/>
                <a:hlinkClick r:id="rId9"/>
              </a:rPr>
              <a:t>rown Brick House with Solar Panels on Roof </a:t>
            </a:r>
            <a:r>
              <a:rPr lang="en-US" dirty="0">
                <a:solidFill>
                  <a:schemeClr val="dk1"/>
                </a:solidFill>
                <a:cs typeface="Public Sans"/>
                <a:sym typeface="Public Sans"/>
              </a:rPr>
              <a:t>by</a:t>
            </a:r>
            <a:r>
              <a:rPr lang="en-US" dirty="0">
                <a:solidFill>
                  <a:schemeClr val="dk1"/>
                </a:solidFill>
                <a:ea typeface="Public Sans"/>
                <a:cs typeface="Public Sans"/>
                <a:sym typeface="Public Sans"/>
              </a:rPr>
              <a:t> Vivint Solar on an </a:t>
            </a:r>
            <a:r>
              <a:rPr lang="en-US" dirty="0" err="1">
                <a:solidFill>
                  <a:schemeClr val="dk1"/>
                </a:solidFill>
                <a:ea typeface="Public Sans"/>
                <a:cs typeface="Public Sans"/>
                <a:sym typeface="Public Sans"/>
                <a:hlinkClick r:id="rId10"/>
              </a:rPr>
              <a:t>Unsplash</a:t>
            </a:r>
            <a:r>
              <a:rPr lang="en-US" dirty="0">
                <a:solidFill>
                  <a:schemeClr val="dk1"/>
                </a:solidFill>
                <a:ea typeface="Public Sans"/>
                <a:cs typeface="Public Sans"/>
                <a:sym typeface="Public Sans"/>
                <a:hlinkClick r:id="rId10"/>
              </a:rPr>
              <a:t> license</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Electric Vehicles: </a:t>
            </a:r>
            <a:r>
              <a:rPr lang="en-US" i="1" dirty="0">
                <a:solidFill>
                  <a:schemeClr val="dk1"/>
                </a:solidFill>
                <a:cs typeface="Public Sans"/>
                <a:sym typeface="Public Sans"/>
                <a:hlinkClick r:id="rId11"/>
              </a:rPr>
              <a:t>W</a:t>
            </a:r>
            <a:r>
              <a:rPr lang="en-US" i="1" dirty="0">
                <a:solidFill>
                  <a:srgbClr val="111111"/>
                </a:solidFill>
                <a:sym typeface="Public Sans"/>
                <a:hlinkClick r:id="rId11"/>
              </a:rPr>
              <a:t>hite and Black Car in Front of White Building During Daytime</a:t>
            </a:r>
            <a:r>
              <a:rPr lang="en-US" dirty="0">
                <a:solidFill>
                  <a:srgbClr val="111111"/>
                </a:solidFill>
                <a:sym typeface="Public Sans"/>
              </a:rPr>
              <a:t> </a:t>
            </a:r>
            <a:r>
              <a:rPr lang="en-US" dirty="0">
                <a:solidFill>
                  <a:schemeClr val="dk1"/>
                </a:solidFill>
                <a:cs typeface="Public Sans"/>
                <a:sym typeface="Public Sans"/>
              </a:rPr>
              <a:t>by</a:t>
            </a:r>
            <a:r>
              <a:rPr lang="en-US" sz="1200" dirty="0">
                <a:solidFill>
                  <a:schemeClr val="dk1"/>
                </a:solidFill>
                <a:ea typeface="Public Sans"/>
                <a:cs typeface="Public Sans"/>
                <a:sym typeface="Public Sans"/>
              </a:rPr>
              <a:t> Precious </a:t>
            </a:r>
            <a:r>
              <a:rPr lang="en-US" sz="1200" dirty="0" err="1">
                <a:solidFill>
                  <a:schemeClr val="dk1"/>
                </a:solidFill>
                <a:ea typeface="Public Sans"/>
                <a:cs typeface="Public Sans"/>
                <a:sym typeface="Public Sans"/>
              </a:rPr>
              <a:t>Madubuike</a:t>
            </a:r>
            <a:r>
              <a:rPr lang="en-US" dirty="0">
                <a:solidFill>
                  <a:schemeClr val="dk1"/>
                </a:solidFill>
                <a:ea typeface="Public Sans"/>
                <a:cs typeface="Public Sans"/>
                <a:sym typeface="Public Sans"/>
              </a:rPr>
              <a:t> on an </a:t>
            </a:r>
            <a:r>
              <a:rPr lang="en-US" dirty="0" err="1">
                <a:solidFill>
                  <a:schemeClr val="dk1"/>
                </a:solidFill>
                <a:ea typeface="Public Sans"/>
                <a:cs typeface="Public Sans"/>
                <a:sym typeface="Public Sans"/>
                <a:hlinkClick r:id="rId10"/>
              </a:rPr>
              <a:t>Unsplash</a:t>
            </a:r>
            <a:r>
              <a:rPr lang="en-US" dirty="0">
                <a:solidFill>
                  <a:schemeClr val="dk1"/>
                </a:solidFill>
                <a:ea typeface="Public Sans"/>
                <a:cs typeface="Public Sans"/>
                <a:sym typeface="Public Sans"/>
                <a:hlinkClick r:id="rId10"/>
              </a:rPr>
              <a:t> license</a:t>
            </a:r>
            <a:r>
              <a:rPr lang="en-US" dirty="0">
                <a:solidFill>
                  <a:schemeClr val="dk1"/>
                </a:solidFill>
                <a:ea typeface="Public Sans"/>
                <a:cs typeface="Public Sans"/>
                <a:sym typeface="Public Sans"/>
              </a:rPr>
              <a:t>. </a:t>
            </a:r>
          </a:p>
          <a:p>
            <a:pPr latinLnBrk="0"/>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2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2000" dirty="0">
              <a:solidFill>
                <a:schemeClr val="dk1"/>
              </a:solidFill>
              <a:ea typeface="Calibri"/>
              <a:cs typeface="Calibri"/>
              <a:sym typeface="Calibri"/>
            </a:endParaRPr>
          </a:p>
          <a:p>
            <a:pPr latinLnBrk="0"/>
            <a:endParaRPr lang="en-GB" dirty="0"/>
          </a:p>
          <a:p>
            <a:endParaRPr lang="en-GB" dirty="0"/>
          </a:p>
          <a:p>
            <a:endParaRPr lang="en-GB" dirty="0"/>
          </a:p>
          <a:p>
            <a:r>
              <a:rPr lang="en-BE" dirty="0"/>
              <a:t>https://unsplash.com/photos/brown-brick-house-with-solar-panels-on-roof-9CalgkSRZb8</a:t>
            </a:r>
            <a:endParaRPr lang="en-GB" dirty="0"/>
          </a:p>
          <a:p>
            <a:r>
              <a:rPr lang="en-BE" dirty="0"/>
              <a:t>https://unsplash.com/photos/white-and-black-car-in-front-of-white-building-during-daytime-N2Td7KpIvYc</a:t>
            </a:r>
            <a:endParaRPr lang="en-GB" dirty="0"/>
          </a:p>
          <a:p>
            <a:r>
              <a:rPr lang="en-BE" dirty="0"/>
              <a:t>https://unsplash.com/license</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Thank you!</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3098134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noProof="0" dirty="0">
                <a:solidFill>
                  <a:srgbClr val="2B2C30"/>
                </a:solidFill>
                <a:ea typeface="Public Sans"/>
                <a:cs typeface="Public Sans"/>
                <a:sym typeface="Public Sans"/>
              </a:rPr>
              <a:t>Misunderstandings about energy </a:t>
            </a:r>
          </a:p>
          <a:p>
            <a:pPr latinLnBrk="0"/>
            <a:r>
              <a:rPr lang="en-GB" sz="1200" noProof="0" dirty="0">
                <a:solidFill>
                  <a:srgbClr val="2B2C30"/>
                </a:solidFill>
                <a:ea typeface="Public Sans"/>
                <a:cs typeface="Public Sans"/>
                <a:sym typeface="Public Sans"/>
              </a:rPr>
              <a:t>production and consumption are </a:t>
            </a:r>
          </a:p>
          <a:p>
            <a:pPr latinLnBrk="0"/>
            <a:r>
              <a:rPr lang="en-GB" sz="1200" noProof="0" dirty="0">
                <a:solidFill>
                  <a:srgbClr val="2B2C30"/>
                </a:solidFill>
                <a:ea typeface="Public Sans"/>
                <a:cs typeface="Public Sans"/>
                <a:sym typeface="Public Sans"/>
              </a:rPr>
              <a:t>common. In this slide deck we explore </a:t>
            </a:r>
            <a:r>
              <a:rPr lang="en-GB" sz="1200" dirty="0">
                <a:solidFill>
                  <a:srgbClr val="2B2C30"/>
                </a:solidFill>
                <a:ea typeface="Public Sans"/>
                <a:cs typeface="Public Sans"/>
                <a:sym typeface="Public Sans"/>
              </a:rPr>
              <a:t>four frequently asked</a:t>
            </a:r>
            <a:r>
              <a:rPr lang="en-GB" sz="1200" noProof="0" dirty="0">
                <a:solidFill>
                  <a:srgbClr val="2B2C30"/>
                </a:solidFill>
                <a:ea typeface="Public Sans"/>
                <a:cs typeface="Public Sans"/>
                <a:sym typeface="Public Sans"/>
              </a:rPr>
              <a:t> questions about digital energy. </a:t>
            </a:r>
          </a:p>
          <a:p>
            <a:pPr latinLnBrk="0"/>
            <a:endParaRPr lang="en-GB" sz="1200" dirty="0">
              <a:solidFill>
                <a:srgbClr val="2B2C30"/>
              </a:solidFill>
              <a:ea typeface="Public Sans"/>
              <a:cs typeface="Public Sans"/>
              <a:sym typeface="Public Sans"/>
            </a:endParaRPr>
          </a:p>
          <a:p>
            <a:pPr latinLnBrk="0"/>
            <a:r>
              <a:rPr lang="en-GB" sz="1200" noProof="0" dirty="0">
                <a:solidFill>
                  <a:srgbClr val="2B2C30"/>
                </a:solidFill>
                <a:ea typeface="Public Sans"/>
                <a:cs typeface="Public Sans"/>
                <a:sym typeface="Public Sans"/>
              </a:rPr>
              <a:t>By exploring these questions, we </a:t>
            </a:r>
            <a:r>
              <a:rPr lang="en-GB" sz="1200" dirty="0">
                <a:solidFill>
                  <a:srgbClr val="2B2C30"/>
                </a:solidFill>
                <a:ea typeface="Public Sans"/>
                <a:cs typeface="Public Sans"/>
                <a:sym typeface="Public Sans"/>
              </a:rPr>
              <a:t>can </a:t>
            </a:r>
            <a:r>
              <a:rPr lang="en-GB" sz="1200" noProof="0" dirty="0">
                <a:solidFill>
                  <a:srgbClr val="2B2C30"/>
                </a:solidFill>
                <a:ea typeface="Public Sans"/>
                <a:cs typeface="Public Sans"/>
                <a:sym typeface="Public Sans"/>
              </a:rPr>
              <a:t>enhance our understanding of energy digitalisation and make more informed decisions about energy use. </a:t>
            </a:r>
          </a:p>
          <a:p>
            <a:pPr latinLnBrk="0"/>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2030857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Our exploration begins with a question. Take a moment to consider each question, before moving on to the response. </a:t>
            </a:r>
          </a:p>
          <a:p>
            <a:pPr latinLnBrk="0"/>
            <a:endParaRPr lang="en-GB" sz="1200" noProof="0" dirty="0">
              <a:solidFill>
                <a:srgbClr val="2B2C30"/>
              </a:solidFill>
              <a:sym typeface="Public Sans"/>
            </a:endParaRPr>
          </a:p>
          <a:p>
            <a:pPr latinLnBrk="0"/>
            <a:r>
              <a:rPr lang="en-GB" sz="1200" dirty="0">
                <a:solidFill>
                  <a:srgbClr val="2B2C30"/>
                </a:solidFill>
                <a:sym typeface="Public Sans"/>
              </a:rPr>
              <a:t>You can work through each question in turn. Alternatively, you can select a particular question you’d like to explore first via the menu.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1130236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Four common questions about digital energy </a:t>
            </a:r>
            <a:endParaRPr lang="en-US" sz="1050" kern="1200" dirty="0">
              <a:solidFill>
                <a:schemeClr val="bg1"/>
              </a:solidFill>
              <a:latin typeface="+mn-lt"/>
              <a:ea typeface="+mn-ea"/>
              <a:cs typeface="+mn-cs"/>
            </a:endParaRPr>
          </a:p>
          <a:p>
            <a:pPr latinLnBrk="0"/>
            <a:endParaRPr lang="en-US" sz="1200" dirty="0">
              <a:ea typeface="Public Sans"/>
              <a:cs typeface="Public Sans"/>
              <a:sym typeface="Public Sans"/>
            </a:endParaRPr>
          </a:p>
          <a:p>
            <a:pPr marL="342900" indent="-342900" latinLnBrk="0">
              <a:buFont typeface="+mj-lt"/>
              <a:buAutoNum type="arabicPeriod"/>
            </a:pPr>
            <a:r>
              <a:rPr lang="en-US" sz="1200" dirty="0">
                <a:ea typeface="Public Sans"/>
                <a:cs typeface="Public Sans"/>
                <a:sym typeface="Public Sans"/>
              </a:rPr>
              <a:t>Do smart meters effectively protect user privacy? </a:t>
            </a:r>
          </a:p>
          <a:p>
            <a:pPr marL="342900" indent="-342900" latinLnBrk="0">
              <a:buFont typeface="+mj-lt"/>
              <a:buAutoNum type="arabicPeriod"/>
            </a:pPr>
            <a:r>
              <a:rPr lang="en-US" sz="1200" dirty="0">
                <a:ea typeface="Public Sans"/>
                <a:cs typeface="Public Sans"/>
                <a:sym typeface="Public Sans"/>
              </a:rPr>
              <a:t>What is more energy efficient: space heaters or central heating? </a:t>
            </a:r>
          </a:p>
          <a:p>
            <a:pPr marL="342900" indent="-342900" latinLnBrk="0">
              <a:buFont typeface="+mj-lt"/>
              <a:buAutoNum type="arabicPeriod"/>
            </a:pPr>
            <a:r>
              <a:rPr lang="en-US" sz="1200" dirty="0">
                <a:ea typeface="Public Sans"/>
                <a:cs typeface="Public Sans"/>
                <a:sym typeface="Public Sans"/>
              </a:rPr>
              <a:t>Are renewable energy sources (e.g. solar and wind power) unreliable?</a:t>
            </a:r>
            <a:endParaRPr lang="en-US" sz="1200" b="1" dirty="0">
              <a:solidFill>
                <a:schemeClr val="bg1"/>
              </a:solidFill>
              <a:ea typeface="Public Sans"/>
              <a:cs typeface="Public Sans"/>
              <a:sym typeface="Public Sans"/>
            </a:endParaRPr>
          </a:p>
          <a:p>
            <a:pPr marL="342900" indent="-342900" latinLnBrk="0">
              <a:buFont typeface="+mj-lt"/>
              <a:buAutoNum type="arabicPeriod"/>
            </a:pPr>
            <a:r>
              <a:rPr lang="en-US" sz="1200" dirty="0">
                <a:ea typeface="Public Sans"/>
                <a:cs typeface="Public Sans"/>
                <a:sym typeface="Public Sans"/>
              </a:rPr>
              <a:t>Are electric vehicles environmentally friendly, even when charged with fossil fuel generated electricity?</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3753651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Do smart meters effectively protect user privacy? </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4070577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Do smart meters effectively protect user privacy? </a:t>
            </a:r>
            <a:endParaRPr lang="en-US" sz="1050" dirty="0">
              <a:solidFill>
                <a:schemeClr val="bg1"/>
              </a:solidFill>
            </a:endParaRPr>
          </a:p>
          <a:p>
            <a:pPr marL="0" marR="0" lvl="0" indent="0" algn="l" rtl="0" latinLnBrk="0">
              <a:buNone/>
            </a:pPr>
            <a:endParaRPr lang="en-GB" sz="300" noProof="0" dirty="0">
              <a:solidFill>
                <a:schemeClr val="accent2"/>
              </a:solidFill>
              <a:ea typeface="Public Sans"/>
              <a:cs typeface="Public Sans"/>
              <a:sym typeface="Public Sans"/>
            </a:endParaRPr>
          </a:p>
          <a:p>
            <a:pPr marL="457200" indent="-457200" latinLnBrk="0">
              <a:buChar char="•"/>
            </a:pPr>
            <a:endParaRPr lang="en-GB" sz="300" b="1" noProof="0" dirty="0">
              <a:solidFill>
                <a:schemeClr val="tx1"/>
              </a:solidFill>
              <a:ea typeface="Calibri"/>
            </a:endParaRPr>
          </a:p>
          <a:p>
            <a:pPr marL="457200" indent="-457200" latinLnBrk="0">
              <a:buChar char="•"/>
            </a:pPr>
            <a:r>
              <a:rPr lang="en-GB" sz="1200" b="1" noProof="0" dirty="0">
                <a:solidFill>
                  <a:schemeClr val="tx1"/>
                </a:solidFill>
                <a:ea typeface="Calibri"/>
              </a:rPr>
              <a:t>Smart meters collect only basic energy usage data</a:t>
            </a:r>
            <a:r>
              <a:rPr lang="en-GB" sz="1200" noProof="0" dirty="0">
                <a:solidFill>
                  <a:schemeClr val="tx1"/>
                </a:solidFill>
                <a:ea typeface="Calibri"/>
              </a:rPr>
              <a:t>, such as energy consumption, not specific appliance use, audio, video or</a:t>
            </a:r>
            <a:r>
              <a:rPr lang="en-GB" sz="1200" dirty="0">
                <a:ea typeface="Calibri"/>
              </a:rPr>
              <a:t> personal information</a:t>
            </a:r>
            <a:r>
              <a:rPr lang="en-GB" sz="1200" noProof="0" dirty="0">
                <a:solidFill>
                  <a:schemeClr val="tx1"/>
                </a:solidFill>
                <a:ea typeface="Calibri"/>
              </a:rPr>
              <a:t>.</a:t>
            </a:r>
          </a:p>
          <a:p>
            <a:pPr latinLnBrk="0"/>
            <a:endParaRPr lang="en-GB" sz="800" noProof="0" dirty="0">
              <a:solidFill>
                <a:schemeClr val="tx1"/>
              </a:solidFill>
              <a:ea typeface="Calibri"/>
            </a:endParaRPr>
          </a:p>
          <a:p>
            <a:pPr marL="457200" indent="-457200" latinLnBrk="0">
              <a:buChar char="•"/>
            </a:pPr>
            <a:r>
              <a:rPr lang="en-GB" sz="1200" b="1" noProof="0" dirty="0">
                <a:solidFill>
                  <a:schemeClr val="tx1"/>
                </a:solidFill>
                <a:ea typeface="Calibri"/>
              </a:rPr>
              <a:t>Strict regulations and data protection measures</a:t>
            </a:r>
            <a:r>
              <a:rPr lang="en-GB" sz="1200" noProof="0" dirty="0">
                <a:solidFill>
                  <a:schemeClr val="tx1"/>
                </a:solidFill>
                <a:ea typeface="Calibri"/>
              </a:rPr>
              <a:t> (e.g., GDPR, Electricity Directive, Electricity Regulation) safeguard consumer privacy.</a:t>
            </a:r>
          </a:p>
          <a:p>
            <a:pPr latinLnBrk="0"/>
            <a:endParaRPr lang="en-GB" sz="800" noProof="0" dirty="0">
              <a:solidFill>
                <a:schemeClr val="tx1"/>
              </a:solidFill>
              <a:ea typeface="Calibri"/>
            </a:endParaRPr>
          </a:p>
          <a:p>
            <a:pPr marL="457200" indent="-457200" latinLnBrk="0">
              <a:buChar char="•"/>
            </a:pPr>
            <a:r>
              <a:rPr lang="en-GB" sz="1200" noProof="0" dirty="0">
                <a:solidFill>
                  <a:schemeClr val="tx1"/>
                </a:solidFill>
                <a:ea typeface="Calibri"/>
              </a:rPr>
              <a:t>Utility companies are restricted to </a:t>
            </a:r>
            <a:r>
              <a:rPr lang="en-GB" sz="1200" b="1" noProof="0" dirty="0">
                <a:solidFill>
                  <a:schemeClr val="tx1"/>
                </a:solidFill>
                <a:ea typeface="Calibri"/>
              </a:rPr>
              <a:t>using smart meter data for billing and grid management, with limited data sharing.</a:t>
            </a:r>
          </a:p>
          <a:p>
            <a:pPr latinLnBrk="0"/>
            <a:endParaRPr lang="en-GB" sz="800" b="1" noProof="0" dirty="0">
              <a:solidFill>
                <a:schemeClr val="tx1"/>
              </a:solidFill>
              <a:ea typeface="Calibri"/>
            </a:endParaRPr>
          </a:p>
          <a:p>
            <a:pPr marL="457200" indent="-457200" latinLnBrk="0">
              <a:buChar char="•"/>
            </a:pPr>
            <a:r>
              <a:rPr lang="en-GB" sz="1200" b="1" dirty="0"/>
              <a:t>Find out more </a:t>
            </a:r>
            <a:r>
              <a:rPr lang="en-GB" sz="1200" dirty="0"/>
              <a:t>in the Every1 slide deck </a:t>
            </a:r>
            <a:r>
              <a:rPr lang="en-GB" sz="1200" i="1" dirty="0">
                <a:hlinkClick r:id="rId3"/>
              </a:rPr>
              <a:t>Cybersecurity digital energy myths… busted! </a:t>
            </a:r>
            <a:endParaRPr lang="en-GB" sz="1200" noProof="0" dirty="0">
              <a:solidFill>
                <a:srgbClr val="000066"/>
              </a:solidFill>
              <a:ea typeface="Calibri"/>
              <a:cs typeface="Calibri"/>
            </a:endParaRPr>
          </a:p>
          <a:p>
            <a:endParaRPr lang="en-GB" dirty="0"/>
          </a:p>
          <a:p>
            <a:endParaRPr lang="en-GB" dirty="0"/>
          </a:p>
          <a:p>
            <a:r>
              <a:rPr lang="en-GB" dirty="0"/>
              <a:t>https://www.open.edu/openlearncreate/course/view.php?id=17128</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4125232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i="1" dirty="0">
                <a:solidFill>
                  <a:schemeClr val="accent2"/>
                </a:solidFill>
              </a:rPr>
              <a:t>What is more energy efficient: </a:t>
            </a:r>
          </a:p>
          <a:p>
            <a:pPr algn="ctr"/>
            <a:r>
              <a:rPr lang="en-US" sz="1200" i="1" dirty="0">
                <a:solidFill>
                  <a:schemeClr val="accent2"/>
                </a:solidFill>
              </a:rPr>
              <a:t>space heaters or central heating?</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4096577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What is more energy efficient: space heaters or central heating?</a:t>
            </a:r>
            <a:endParaRPr lang="en-US" sz="1050" dirty="0">
              <a:solidFill>
                <a:schemeClr val="bg1"/>
              </a:solidFill>
            </a:endParaRPr>
          </a:p>
          <a:p>
            <a:pPr marL="457200" indent="-457200" latinLnBrk="0">
              <a:buChar char="•"/>
            </a:pPr>
            <a:r>
              <a:rPr lang="en-US" sz="1200" dirty="0">
                <a:solidFill>
                  <a:srgbClr val="2B2C30"/>
                </a:solidFill>
                <a:ea typeface="Public Sans"/>
              </a:rPr>
              <a:t>Space heaters are less efficient than central heating when heating large areas of your home. </a:t>
            </a:r>
          </a:p>
          <a:p>
            <a:pPr marL="457200" indent="-457200" latinLnBrk="0">
              <a:buChar char="•"/>
            </a:pPr>
            <a:endParaRPr lang="en-US" sz="1200" b="1" dirty="0">
              <a:solidFill>
                <a:srgbClr val="2B2C30"/>
              </a:solidFill>
            </a:endParaRPr>
          </a:p>
          <a:p>
            <a:pPr marL="457200" indent="-457200" latinLnBrk="0">
              <a:buChar char="•"/>
            </a:pPr>
            <a:r>
              <a:rPr lang="en-US" sz="1200" dirty="0">
                <a:solidFill>
                  <a:srgbClr val="2B2C30"/>
                </a:solidFill>
              </a:rPr>
              <a:t>Space heaters work best for briefly heating small, well-insulated spaces. </a:t>
            </a:r>
          </a:p>
          <a:p>
            <a:pPr marL="457200" indent="-457200" latinLnBrk="0">
              <a:buChar char="•"/>
            </a:pPr>
            <a:endParaRPr lang="en-US" sz="1200" dirty="0">
              <a:solidFill>
                <a:srgbClr val="2B2C30"/>
              </a:solidFill>
            </a:endParaRPr>
          </a:p>
          <a:p>
            <a:pPr marL="457200" indent="-457200" latinLnBrk="0">
              <a:buChar char="•"/>
            </a:pPr>
            <a:r>
              <a:rPr lang="en-US" sz="1200" dirty="0">
                <a:solidFill>
                  <a:srgbClr val="2B2C30"/>
                </a:solidFill>
              </a:rPr>
              <a:t>Relying on space heaters as the main heat source can result in higher energy bills compared to central heating.</a:t>
            </a:r>
          </a:p>
          <a:p>
            <a:pPr marL="457200" indent="-457200" latinLnBrk="0">
              <a:buChar char="•"/>
            </a:pPr>
            <a:endParaRPr lang="en-US" sz="1200" dirty="0">
              <a:solidFill>
                <a:srgbClr val="2B2C30"/>
              </a:solidFill>
            </a:endParaRPr>
          </a:p>
          <a:p>
            <a:pPr marL="457200" indent="-457200" latinLnBrk="0">
              <a:buChar char="•"/>
            </a:pPr>
            <a:r>
              <a:rPr lang="en-US" sz="1200" dirty="0">
                <a:solidFill>
                  <a:srgbClr val="2B2C30"/>
                </a:solidFill>
              </a:rPr>
              <a:t>Read more in the </a:t>
            </a:r>
            <a:r>
              <a:rPr lang="en-US" sz="1200" b="1" dirty="0">
                <a:solidFill>
                  <a:srgbClr val="2B2C30"/>
                </a:solidFill>
              </a:rPr>
              <a:t>Centre for Sustainable Energy’s </a:t>
            </a:r>
            <a:r>
              <a:rPr lang="en-US" sz="1200" dirty="0">
                <a:solidFill>
                  <a:srgbClr val="2B2C30"/>
                </a:solidFill>
                <a:hlinkClick r:id="rId3"/>
              </a:rPr>
              <a:t>Room heaters</a:t>
            </a:r>
            <a:r>
              <a:rPr lang="en-US" sz="1200" dirty="0">
                <a:solidFill>
                  <a:srgbClr val="2B2C30"/>
                </a:solidFill>
              </a:rPr>
              <a:t> guide. </a:t>
            </a:r>
            <a:endParaRPr lang="en-US" sz="1200" dirty="0"/>
          </a:p>
          <a:p>
            <a:endParaRPr lang="en-GB" dirty="0"/>
          </a:p>
          <a:p>
            <a:endParaRPr lang="en-GB" dirty="0"/>
          </a:p>
          <a:p>
            <a:r>
              <a:rPr lang="en-GB" dirty="0"/>
              <a:t>https://www.flickr.com/photos/vespaholic/14495979919/</a:t>
            </a:r>
          </a:p>
          <a:p>
            <a:r>
              <a:rPr lang="en-GB" dirty="0"/>
              <a:t>https://</a:t>
            </a:r>
            <a:r>
              <a:rPr lang="en-GB" dirty="0" err="1"/>
              <a:t>www.cse.org.uk</a:t>
            </a:r>
            <a:r>
              <a:rPr lang="en-GB" dirty="0"/>
              <a:t>/advice/room-heaters/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1543860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latinLnBrk="0"/>
            <a:r>
              <a:rPr lang="en-US" sz="1200" i="1" dirty="0">
                <a:solidFill>
                  <a:schemeClr val="accent2"/>
                </a:solidFill>
              </a:rPr>
              <a:t>Are renewable energy sources </a:t>
            </a:r>
          </a:p>
          <a:p>
            <a:pPr algn="ctr" latinLnBrk="0"/>
            <a:r>
              <a:rPr lang="en-US" sz="1200" i="1" dirty="0">
                <a:solidFill>
                  <a:schemeClr val="accent2"/>
                </a:solidFill>
              </a:rPr>
              <a:t>(e.g. solar and wind power) unreliable?</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822967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creativecommons.org/licenses/by-sa/4.0/deed.en" TargetMode="External"/><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sp>
        <p:nvSpPr>
          <p:cNvPr id="3" name="TextBox 2">
            <a:extLst>
              <a:ext uri="{FF2B5EF4-FFF2-40B4-BE49-F238E27FC236}">
                <a16:creationId xmlns:a16="http://schemas.microsoft.com/office/drawing/2014/main" id="{3FF2DCE0-FF8D-4ED2-3C1F-16DB811E499D}"/>
              </a:ext>
            </a:extLst>
          </p:cNvPr>
          <p:cNvSpPr txBox="1"/>
          <p:nvPr userDrawn="1"/>
        </p:nvSpPr>
        <p:spPr>
          <a:xfrm>
            <a:off x="1285460" y="6072366"/>
            <a:ext cx="6299371" cy="707886"/>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000" dirty="0">
                <a:solidFill>
                  <a:schemeClr val="bg2">
                    <a:lumMod val="75000"/>
                  </a:schemeClr>
                </a:solidFill>
                <a:effectLst/>
                <a:latin typeface="+mn-lt"/>
                <a:cs typeface="Calibri" panose="020F0502020204030204" pitchFamily="34" charset="0"/>
              </a:rPr>
              <a:t>This project has received funding from the European Union’s Horizon Programme for Research and Innovation (2021-2027) under grant agreement No 101075596. </a:t>
            </a:r>
            <a:r>
              <a:rPr lang="en-US" sz="1000" dirty="0">
                <a:solidFill>
                  <a:schemeClr val="bg2">
                    <a:lumMod val="75000"/>
                  </a:schemeClr>
                </a:solidFill>
                <a:latin typeface="+mn-lt"/>
                <a:ea typeface="Public Sans"/>
                <a:cs typeface="Public Sans"/>
                <a:sym typeface="Public Sans"/>
              </a:rPr>
              <a:t>Responsibility for this material’s content lies solely with the Every1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000" dirty="0">
                <a:solidFill>
                  <a:schemeClr val="bg2">
                    <a:lumMod val="75000"/>
                  </a:schemeClr>
                </a:solidFill>
                <a:latin typeface="+mn-lt"/>
                <a:ea typeface="Public Sans"/>
                <a:cs typeface="Public Sans"/>
                <a:sym typeface="Public Sans"/>
              </a:rPr>
              <a:t>project</a:t>
            </a:r>
            <a:r>
              <a:rPr lang="en-US" sz="1000" b="0" i="0" u="none" strike="noStrike" cap="none" dirty="0">
                <a:solidFill>
                  <a:schemeClr val="bg2">
                    <a:lumMod val="75000"/>
                  </a:schemeClr>
                </a:solidFill>
                <a:latin typeface="+mn-lt"/>
                <a:ea typeface="Public Sans"/>
                <a:cs typeface="Public Sans"/>
                <a:sym typeface="Public Sans"/>
              </a:rPr>
              <a:t> and does not necessarily reflect the opinion of the European Union. The presentation is licensed </a:t>
            </a:r>
            <a:r>
              <a:rPr lang="en-US" sz="1000" b="0" i="0" u="sng" strike="noStrike" cap="none" dirty="0">
                <a:solidFill>
                  <a:schemeClr val="bg2">
                    <a:lumMod val="75000"/>
                  </a:schemeClr>
                </a:solidFill>
                <a:latin typeface="+mn-lt"/>
                <a:ea typeface="Public Sans"/>
                <a:cs typeface="Public Sans"/>
                <a:sym typeface="Public Sans"/>
                <a:hlinkClick r:id="rId3">
                  <a:extLst>
                    <a:ext uri="{A12FA001-AC4F-418D-AE19-62706E023703}">
                      <ahyp:hlinkClr xmlns:ahyp="http://schemas.microsoft.com/office/drawing/2018/hyperlinkcolor" val="tx"/>
                    </a:ext>
                  </a:extLst>
                </a:hlinkClick>
              </a:rPr>
              <a:t>CC BY-SA 4.0,</a:t>
            </a:r>
            <a:r>
              <a:rPr lang="en-US" sz="1000" b="0" i="0" u="none" strike="noStrike" cap="none" dirty="0">
                <a:solidFill>
                  <a:schemeClr val="bg2">
                    <a:lumMod val="75000"/>
                  </a:schemeClr>
                </a:solidFill>
                <a:latin typeface="+mn-lt"/>
                <a:ea typeface="Public Sans"/>
                <a:cs typeface="Public Sans"/>
                <a:sym typeface="Public Sans"/>
              </a:rPr>
              <a:t>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000" b="0" i="0" u="none" strike="noStrike" cap="none" dirty="0">
                <a:solidFill>
                  <a:schemeClr val="bg2">
                    <a:lumMod val="75000"/>
                  </a:schemeClr>
                </a:solidFill>
                <a:latin typeface="+mn-lt"/>
                <a:ea typeface="Public Sans"/>
                <a:cs typeface="Public Sans"/>
                <a:sym typeface="Public Sans"/>
              </a:rPr>
              <a:t>unless otherwise stated. </a:t>
            </a:r>
            <a:endParaRPr lang="en-GB" sz="1000" dirty="0">
              <a:solidFill>
                <a:schemeClr val="bg2">
                  <a:lumMod val="75000"/>
                </a:schemeClr>
              </a:solidFill>
              <a:effectLst/>
              <a:latin typeface="+mn-lt"/>
              <a:cs typeface="Calibri" panose="020F0502020204030204" pitchFamily="34" charset="0"/>
            </a:endParaRPr>
          </a:p>
        </p:txBody>
      </p:sp>
      <p:pic>
        <p:nvPicPr>
          <p:cNvPr id="4" name="Picture 3" descr="A blue flag with yellow stars in the center&#10;&#10;AI-generated content may be incorrect.">
            <a:extLst>
              <a:ext uri="{FF2B5EF4-FFF2-40B4-BE49-F238E27FC236}">
                <a16:creationId xmlns:a16="http://schemas.microsoft.com/office/drawing/2014/main" id="{39CA3317-A957-5D82-361D-309B8066538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2431" y="6159639"/>
            <a:ext cx="723029" cy="482322"/>
          </a:xfrm>
          <a:prstGeom prst="rect">
            <a:avLst/>
          </a:prstGeom>
        </p:spPr>
      </p:pic>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very1 slide j">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1A5D97E9-DA41-4E70-996B-95F259DE6389}"/>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rgbClr val="1A1941"/>
              </a:solidFill>
              <a:latin typeface="+mj-lt"/>
            </a:endParaRPr>
          </a:p>
        </p:txBody>
      </p:sp>
    </p:spTree>
    <p:extLst>
      <p:ext uri="{BB962C8B-B14F-4D97-AF65-F5344CB8AC3E}">
        <p14:creationId xmlns:p14="http://schemas.microsoft.com/office/powerpoint/2010/main" val="34607769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very1 slide k">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1A5D97E9-DA41-4E70-996B-95F259DE6389}"/>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rgbClr val="1A1941"/>
              </a:solidFill>
              <a:latin typeface="+mj-lt"/>
            </a:endParaRPr>
          </a:p>
        </p:txBody>
      </p:sp>
      <p:sp>
        <p:nvSpPr>
          <p:cNvPr id="5" name="그림 개체 틀 11">
            <a:extLst>
              <a:ext uri="{FF2B5EF4-FFF2-40B4-BE49-F238E27FC236}">
                <a16:creationId xmlns:a16="http://schemas.microsoft.com/office/drawing/2014/main" id="{9C583B6A-D48B-4133-AA93-AD9DAD571829}"/>
              </a:ext>
            </a:extLst>
          </p:cNvPr>
          <p:cNvSpPr>
            <a:spLocks noGrp="1"/>
          </p:cNvSpPr>
          <p:nvPr>
            <p:ph type="pic" sz="quarter" idx="10" hasCustomPrompt="1"/>
          </p:nvPr>
        </p:nvSpPr>
        <p:spPr>
          <a:xfrm>
            <a:off x="5488689" y="1071562"/>
            <a:ext cx="2179320" cy="4714876"/>
          </a:xfrm>
          <a:prstGeom prst="roundRect">
            <a:avLst>
              <a:gd name="adj" fmla="val 7322"/>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sp>
        <p:nvSpPr>
          <p:cNvPr id="6" name="그림 개체 틀 11">
            <a:extLst>
              <a:ext uri="{FF2B5EF4-FFF2-40B4-BE49-F238E27FC236}">
                <a16:creationId xmlns:a16="http://schemas.microsoft.com/office/drawing/2014/main" id="{92072F7B-D0DE-49EA-AE66-196E4FE05224}"/>
              </a:ext>
            </a:extLst>
          </p:cNvPr>
          <p:cNvSpPr>
            <a:spLocks noGrp="1"/>
          </p:cNvSpPr>
          <p:nvPr>
            <p:ph type="pic" sz="quarter" idx="11" hasCustomPrompt="1"/>
          </p:nvPr>
        </p:nvSpPr>
        <p:spPr>
          <a:xfrm>
            <a:off x="8646158" y="1071562"/>
            <a:ext cx="2179320" cy="4714876"/>
          </a:xfrm>
          <a:prstGeom prst="roundRect">
            <a:avLst>
              <a:gd name="adj" fmla="val 7322"/>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6555605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very1 slide l">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1A5D97E9-DA41-4E70-996B-95F259DE6389}"/>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rgbClr val="1A1941"/>
              </a:solidFill>
              <a:latin typeface="+mj-lt"/>
            </a:endParaRPr>
          </a:p>
        </p:txBody>
      </p:sp>
      <p:sp>
        <p:nvSpPr>
          <p:cNvPr id="5" name="그림 개체 틀 5">
            <a:extLst>
              <a:ext uri="{FF2B5EF4-FFF2-40B4-BE49-F238E27FC236}">
                <a16:creationId xmlns:a16="http://schemas.microsoft.com/office/drawing/2014/main" id="{2B38B804-37F9-4A94-AFFA-C1B392324804}"/>
              </a:ext>
            </a:extLst>
          </p:cNvPr>
          <p:cNvSpPr>
            <a:spLocks noGrp="1"/>
          </p:cNvSpPr>
          <p:nvPr>
            <p:ph type="pic" sz="quarter" idx="10" hasCustomPrompt="1"/>
          </p:nvPr>
        </p:nvSpPr>
        <p:spPr>
          <a:xfrm>
            <a:off x="6270942" y="871537"/>
            <a:ext cx="3825240" cy="5114925"/>
          </a:xfrm>
          <a:prstGeom prst="roundRect">
            <a:avLst>
              <a:gd name="adj" fmla="val 1926"/>
            </a:avLst>
          </a:prstGeom>
          <a:pattFill prst="pct10">
            <a:fgClr>
              <a:schemeClr val="bg1">
                <a:lumMod val="75000"/>
              </a:schemeClr>
            </a:fgClr>
            <a:bgClr>
              <a:schemeClr val="bg1">
                <a:lumMod val="95000"/>
              </a:schemeClr>
            </a:bgClr>
          </a:pattFill>
        </p:spPr>
        <p:txBody>
          <a:bodyPr anchor="b" anchorCtr="1"/>
          <a:lstStyle>
            <a:lvl1pPr marL="0" marR="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3110462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very1 slide m">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1A5D97E9-DA41-4E70-996B-95F259DE6389}"/>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rgbClr val="1A1941"/>
              </a:solidFill>
              <a:latin typeface="+mj-lt"/>
            </a:endParaRPr>
          </a:p>
        </p:txBody>
      </p:sp>
      <p:sp>
        <p:nvSpPr>
          <p:cNvPr id="9" name="그림 개체 틀 8">
            <a:extLst>
              <a:ext uri="{FF2B5EF4-FFF2-40B4-BE49-F238E27FC236}">
                <a16:creationId xmlns:a16="http://schemas.microsoft.com/office/drawing/2014/main" id="{0B066AC9-69A0-4750-B810-A55647CCCD7F}"/>
              </a:ext>
            </a:extLst>
          </p:cNvPr>
          <p:cNvSpPr>
            <a:spLocks noGrp="1"/>
          </p:cNvSpPr>
          <p:nvPr>
            <p:ph type="pic" sz="quarter" idx="10" hasCustomPrompt="1"/>
          </p:nvPr>
        </p:nvSpPr>
        <p:spPr>
          <a:xfrm>
            <a:off x="5005128" y="995703"/>
            <a:ext cx="6273800" cy="3784600"/>
          </a:xfrm>
          <a:prstGeom prst="rect">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154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very1 slide 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2780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c">
    <p:spTree>
      <p:nvGrpSpPr>
        <p:cNvPr id="1" name=""/>
        <p:cNvGrpSpPr/>
        <p:nvPr/>
      </p:nvGrpSpPr>
      <p:grpSpPr>
        <a:xfrm>
          <a:off x="0" y="0"/>
          <a:ext cx="0" cy="0"/>
          <a:chOff x="0" y="0"/>
          <a:chExt cx="0" cy="0"/>
        </a:xfrm>
      </p:grpSpPr>
      <p:sp>
        <p:nvSpPr>
          <p:cNvPr id="5" name="그림 개체 틀 4">
            <a:extLst>
              <a:ext uri="{FF2B5EF4-FFF2-40B4-BE49-F238E27FC236}">
                <a16:creationId xmlns:a16="http://schemas.microsoft.com/office/drawing/2014/main" id="{E283817D-1720-4E33-BBAA-06FA34BF8FAA}"/>
              </a:ext>
            </a:extLst>
          </p:cNvPr>
          <p:cNvSpPr>
            <a:spLocks noGrp="1"/>
          </p:cNvSpPr>
          <p:nvPr>
            <p:ph type="pic" sz="quarter" idx="12" hasCustomPrompt="1"/>
          </p:nvPr>
        </p:nvSpPr>
        <p:spPr>
          <a:xfrm>
            <a:off x="0" y="1"/>
            <a:ext cx="12192000" cy="4432300"/>
          </a:xfrm>
          <a:prstGeom prst="rect">
            <a:avLst/>
          </a:prstGeom>
          <a:pattFill prst="pct10">
            <a:fgClr>
              <a:schemeClr val="bg1">
                <a:lumMod val="75000"/>
              </a:schemeClr>
            </a:fgClr>
            <a:bgClr>
              <a:schemeClr val="bg1">
                <a:lumMod val="95000"/>
              </a:schemeClr>
            </a:bgClr>
          </a:pattFill>
        </p:spPr>
        <p:txBody>
          <a:bodyPr tIns="864000" bIns="468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400" b="1"/>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1180499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e">
    <p:spTree>
      <p:nvGrpSpPr>
        <p:cNvPr id="1" name=""/>
        <p:cNvGrpSpPr/>
        <p:nvPr/>
      </p:nvGrpSpPr>
      <p:grpSpPr>
        <a:xfrm>
          <a:off x="0" y="0"/>
          <a:ext cx="0" cy="0"/>
          <a:chOff x="0" y="0"/>
          <a:chExt cx="0" cy="0"/>
        </a:xfrm>
      </p:grpSpPr>
      <p:sp>
        <p:nvSpPr>
          <p:cNvPr id="2" name="그림 개체 틀 4">
            <a:extLst>
              <a:ext uri="{FF2B5EF4-FFF2-40B4-BE49-F238E27FC236}">
                <a16:creationId xmlns:a16="http://schemas.microsoft.com/office/drawing/2014/main" id="{B547046A-E8BF-82BA-C9AC-6E170D2CFBD1}"/>
              </a:ext>
            </a:extLst>
          </p:cNvPr>
          <p:cNvSpPr>
            <a:spLocks noGrp="1"/>
          </p:cNvSpPr>
          <p:nvPr>
            <p:ph type="pic" sz="quarter" idx="10" hasCustomPrompt="1"/>
          </p:nvPr>
        </p:nvSpPr>
        <p:spPr>
          <a:xfrm>
            <a:off x="1" y="0"/>
            <a:ext cx="12192000" cy="6858000"/>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7" name="직사각형 6">
            <a:extLst>
              <a:ext uri="{FF2B5EF4-FFF2-40B4-BE49-F238E27FC236}">
                <a16:creationId xmlns:a16="http://schemas.microsoft.com/office/drawing/2014/main" id="{E2E7B73A-F0CB-4394-A911-E39F740EEC29}"/>
              </a:ext>
            </a:extLst>
          </p:cNvPr>
          <p:cNvSpPr/>
          <p:nvPr userDrawn="1"/>
        </p:nvSpPr>
        <p:spPr>
          <a:xfrm>
            <a:off x="2667000" y="1581765"/>
            <a:ext cx="6858000" cy="3694470"/>
          </a:xfrm>
          <a:prstGeom prst="rect">
            <a:avLst/>
          </a:prstGeom>
          <a:solidFill>
            <a:schemeClr val="tx2"/>
          </a:solidFill>
          <a:ln w="9525" cap="flat">
            <a:noFill/>
            <a:prstDash val="solid"/>
            <a:miter/>
          </a:ln>
        </p:spPr>
        <p:txBody>
          <a:bodyPr rtlCol="0" anchor="ctr"/>
          <a:lstStyle/>
          <a:p>
            <a:pPr algn="l"/>
            <a:endParaRPr lang="ko-KR" altLang="en-US"/>
          </a:p>
        </p:txBody>
      </p:sp>
    </p:spTree>
    <p:extLst>
      <p:ext uri="{BB962C8B-B14F-4D97-AF65-F5344CB8AC3E}">
        <p14:creationId xmlns:p14="http://schemas.microsoft.com/office/powerpoint/2010/main" val="1361370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very1 slide h">
    <p:spTree>
      <p:nvGrpSpPr>
        <p:cNvPr id="1" name=""/>
        <p:cNvGrpSpPr/>
        <p:nvPr/>
      </p:nvGrpSpPr>
      <p:grpSpPr>
        <a:xfrm>
          <a:off x="0" y="0"/>
          <a:ext cx="0" cy="0"/>
          <a:chOff x="0" y="0"/>
          <a:chExt cx="0" cy="0"/>
        </a:xfrm>
      </p:grpSpPr>
      <p:sp>
        <p:nvSpPr>
          <p:cNvPr id="6" name="그림 개체 틀 4">
            <a:extLst>
              <a:ext uri="{FF2B5EF4-FFF2-40B4-BE49-F238E27FC236}">
                <a16:creationId xmlns:a16="http://schemas.microsoft.com/office/drawing/2014/main" id="{70D0E821-4D0E-48B8-ADD8-DB86F3E3D763}"/>
              </a:ext>
            </a:extLst>
          </p:cNvPr>
          <p:cNvSpPr>
            <a:spLocks noGrp="1"/>
          </p:cNvSpPr>
          <p:nvPr>
            <p:ph type="pic" sz="quarter" idx="10" hasCustomPrompt="1"/>
          </p:nvPr>
        </p:nvSpPr>
        <p:spPr>
          <a:xfrm>
            <a:off x="7808582" y="0"/>
            <a:ext cx="4383418" cy="6858000"/>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35849344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very1 slide i">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rgbClr val="1A1941"/>
              </a:solidFill>
              <a:latin typeface="+mj-lt"/>
            </a:endParaRPr>
          </a:p>
        </p:txBody>
      </p:sp>
    </p:spTree>
    <p:extLst>
      <p:ext uri="{BB962C8B-B14F-4D97-AF65-F5344CB8AC3E}">
        <p14:creationId xmlns:p14="http://schemas.microsoft.com/office/powerpoint/2010/main" val="1349886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17"/>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687" r:id="rId14"/>
    <p:sldLayoutId id="2147483664" r:id="rId15"/>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s://www.eea.europa.eu/en/analysis/indicators/share-of-energy-consumption-from"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theguardian.com/business/2023/dec/23/do-electric-cars-really-produce-fewer-carbon-emissions-than-petrol-or-diesel-vehicle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hyperlink" Target="https://www.open.edu/openlearncreate/course/view.php?id=12040"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hyperlink" Target="https://energysavingtrust.org.uk/myths-about-solar/"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www.open.edu/openlearncreate/course/view.php?id=17128"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creativecommons.org/licenses/by-nc/2.0/deed.en"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www.flickr.com/photos/vespaholic/1449597991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commons.wikimedia.org/wiki/File:Vorarlberger_Kraftwerke-Energy_meter_(electro)-smart_meter-02ASD.jpg" TargetMode="External"/><Relationship Id="rId11" Type="http://schemas.openxmlformats.org/officeDocument/2006/relationships/hyperlink" Target="https://unsplash.com/photos/white-and-black-car-in-front-of-white-building-during-daytime-N2Td7KpIvYc" TargetMode="External"/><Relationship Id="rId5" Type="http://schemas.openxmlformats.org/officeDocument/2006/relationships/hyperlink" Target="https://www.pexels.com/photo/paper-beside-macbook-669623/" TargetMode="External"/><Relationship Id="rId10" Type="http://schemas.openxmlformats.org/officeDocument/2006/relationships/hyperlink" Target="https://unsplash.com/license" TargetMode="External"/><Relationship Id="rId4" Type="http://schemas.openxmlformats.org/officeDocument/2006/relationships/hyperlink" Target="https://www.pexels.com/photo/lightbulbs-turned-on-2166753/" TargetMode="External"/><Relationship Id="rId9" Type="http://schemas.openxmlformats.org/officeDocument/2006/relationships/hyperlink" Target="https://unsplash.com/photos/brown-brick-house-with-solar-panels-on-roof-9CalgkSRZb8"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open.edu/openlearncreate/course/view.php?id=17128"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cse.org.uk/advice/room-heater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VERY1 logo">
            <a:extLst>
              <a:ext uri="{FF2B5EF4-FFF2-40B4-BE49-F238E27FC236}">
                <a16:creationId xmlns:a16="http://schemas.microsoft.com/office/drawing/2014/main" id="{59EE2B6D-35E4-4C91-CC80-BAA946F23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5" name="Google Shape;89;p1" descr="Light bulbs hanging from the ceiling. Beyond the lightbulbs is a window onto a street with a bicycle propped against a white metal fence.">
            <a:extLst>
              <a:ext uri="{FF2B5EF4-FFF2-40B4-BE49-F238E27FC236}">
                <a16:creationId xmlns:a16="http://schemas.microsoft.com/office/drawing/2014/main" id="{784FCDA1-3E46-BD40-D868-F5E321B54D32}"/>
              </a:ext>
            </a:extLst>
          </p:cNvPr>
          <p:cNvPicPr preferRelativeResize="0"/>
          <p:nvPr/>
        </p:nvPicPr>
        <p:blipFill rotWithShape="1">
          <a:blip r:embed="rId4">
            <a:alphaModFix/>
          </a:blip>
          <a:srcRect/>
          <a:stretch/>
        </p:blipFill>
        <p:spPr>
          <a:xfrm>
            <a:off x="7678455" y="1628384"/>
            <a:ext cx="4513545" cy="3690438"/>
          </a:xfrm>
          <a:prstGeom prst="rect">
            <a:avLst/>
          </a:prstGeom>
          <a:noFill/>
          <a:ln>
            <a:noFill/>
          </a:ln>
        </p:spPr>
      </p:pic>
      <p:sp>
        <p:nvSpPr>
          <p:cNvPr id="2" name="Title 1">
            <a:extLst>
              <a:ext uri="{FF2B5EF4-FFF2-40B4-BE49-F238E27FC236}">
                <a16:creationId xmlns:a16="http://schemas.microsoft.com/office/drawing/2014/main" id="{133E8DB0-EB98-177F-99E4-65D4FC080D88}"/>
              </a:ext>
            </a:extLst>
          </p:cNvPr>
          <p:cNvSpPr>
            <a:spLocks noGrp="1"/>
          </p:cNvSpPr>
          <p:nvPr>
            <p:ph type="title" idx="4294967295"/>
          </p:nvPr>
        </p:nvSpPr>
        <p:spPr>
          <a:xfrm>
            <a:off x="1230086" y="2037171"/>
            <a:ext cx="5915297" cy="4624886"/>
          </a:xfrm>
          <a:prstGeom prst="rect">
            <a:avLst/>
          </a:prstGeom>
        </p:spPr>
        <p:txBody>
          <a:bodyPr/>
          <a:lstStyle/>
          <a:p>
            <a:pPr marL="0" marR="0" lvl="0" indent="0" algn="l" defTabSz="914400" rtl="0" eaLnBrk="1" fontAlgn="auto" latinLnBrk="1" hangingPunct="1">
              <a:lnSpc>
                <a:spcPct val="90000"/>
              </a:lnSpc>
              <a:spcBef>
                <a:spcPct val="0"/>
              </a:spcBef>
              <a:spcAft>
                <a:spcPts val="0"/>
              </a:spcAft>
              <a:buClrTx/>
              <a:buSzTx/>
              <a:buFontTx/>
              <a:buNone/>
              <a:tabLst/>
              <a:defRPr/>
            </a:pPr>
            <a:r>
              <a:rPr lang="en-US" sz="7200" kern="1200" dirty="0">
                <a:solidFill>
                  <a:schemeClr val="tx1"/>
                </a:solidFill>
                <a:effectLst/>
              </a:rPr>
              <a:t>Energy Myths Busted!  </a:t>
            </a:r>
            <a:endParaRPr lang="en-GB" sz="7200" dirty="0">
              <a:effectLst/>
            </a:endParaRPr>
          </a:p>
          <a:p>
            <a:endParaRPr lang="en-GB" sz="7200" dirty="0"/>
          </a:p>
        </p:txBody>
      </p:sp>
    </p:spTree>
    <p:extLst>
      <p:ext uri="{BB962C8B-B14F-4D97-AF65-F5344CB8AC3E}">
        <p14:creationId xmlns:p14="http://schemas.microsoft.com/office/powerpoint/2010/main" val="2913447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48B4B3E-49EA-5666-7C14-9015697F413B}"/>
              </a:ext>
            </a:extLst>
          </p:cNvPr>
          <p:cNvSpPr txBox="1"/>
          <p:nvPr/>
        </p:nvSpPr>
        <p:spPr>
          <a:xfrm>
            <a:off x="3369501" y="2303290"/>
            <a:ext cx="8445016" cy="4308872"/>
          </a:xfrm>
          <a:prstGeom prst="rect">
            <a:avLst/>
          </a:prstGeom>
          <a:noFill/>
        </p:spPr>
        <p:txBody>
          <a:bodyPr wrap="square" rtlCol="0">
            <a:spAutoFit/>
          </a:bodyPr>
          <a:lstStyle/>
          <a:p>
            <a:pPr marL="342900" lvl="0" indent="-342900" latinLnBrk="0">
              <a:buFont typeface="Arial" panose="020B0604020202020204" pitchFamily="34" charset="0"/>
              <a:buChar char="•"/>
            </a:pPr>
            <a:r>
              <a:rPr lang="en-US" sz="2400" b="1" dirty="0">
                <a:ea typeface="Calibri"/>
                <a:cs typeface="Calibri"/>
              </a:rPr>
              <a:t>More than 25% of all energy consumed in the EU during 2024 was from renewable sources </a:t>
            </a:r>
            <a:r>
              <a:rPr lang="en-US" sz="2400" dirty="0">
                <a:ea typeface="Calibri"/>
                <a:cs typeface="Calibri"/>
              </a:rPr>
              <a:t>(</a:t>
            </a:r>
            <a:r>
              <a:rPr lang="en-US" sz="2400" dirty="0">
                <a:ea typeface="Calibri"/>
                <a:cs typeface="Calibri"/>
                <a:hlinkClick r:id="rId3"/>
              </a:rPr>
              <a:t>European Environment Agency</a:t>
            </a:r>
            <a:r>
              <a:rPr lang="en-US" sz="2400" dirty="0">
                <a:ea typeface="Calibri"/>
                <a:cs typeface="Calibri"/>
              </a:rPr>
              <a:t>) such as solar, wind and heat pumps.</a:t>
            </a:r>
            <a:endParaRPr lang="en-GB" sz="2400" noProof="0" dirty="0">
              <a:solidFill>
                <a:schemeClr val="accent2"/>
              </a:solidFill>
              <a:ea typeface="Public Sans"/>
              <a:cs typeface="Public Sans"/>
              <a:sym typeface="Public Sans"/>
            </a:endParaRPr>
          </a:p>
          <a:p>
            <a:pPr marL="342900" indent="-342900" latinLnBrk="0">
              <a:buFont typeface="Arial" panose="020B0604020202020204" pitchFamily="34" charset="0"/>
              <a:buChar char="•"/>
            </a:pPr>
            <a:endParaRPr lang="en-GB" sz="1200" noProof="0" dirty="0">
              <a:solidFill>
                <a:schemeClr val="tx1"/>
              </a:solidFill>
            </a:endParaRPr>
          </a:p>
          <a:p>
            <a:pPr marL="342900" indent="-342900" latinLnBrk="0">
              <a:buFont typeface="Arial" panose="020B0604020202020204" pitchFamily="34" charset="0"/>
              <a:buChar char="•"/>
            </a:pPr>
            <a:r>
              <a:rPr lang="en-GB" sz="2400" noProof="0" dirty="0">
                <a:solidFill>
                  <a:schemeClr val="tx1"/>
                </a:solidFill>
              </a:rPr>
              <a:t>Modern technologies</a:t>
            </a:r>
            <a:r>
              <a:rPr lang="en-GB" sz="2400" b="1" noProof="0" dirty="0">
                <a:solidFill>
                  <a:schemeClr val="tx1"/>
                </a:solidFill>
              </a:rPr>
              <a:t> </a:t>
            </a:r>
            <a:r>
              <a:rPr lang="en-GB" sz="2400" noProof="0" dirty="0">
                <a:solidFill>
                  <a:schemeClr val="tx1"/>
                </a:solidFill>
              </a:rPr>
              <a:t>increasingly </a:t>
            </a:r>
            <a:r>
              <a:rPr lang="en-GB" sz="2400" b="1" noProof="0" dirty="0">
                <a:solidFill>
                  <a:schemeClr val="tx1"/>
                </a:solidFill>
              </a:rPr>
              <a:t>address weather variability </a:t>
            </a:r>
            <a:r>
              <a:rPr lang="en-GB" sz="2400" noProof="0" dirty="0">
                <a:solidFill>
                  <a:schemeClr val="tx1"/>
                </a:solidFill>
              </a:rPr>
              <a:t>in solar and wind energy.</a:t>
            </a:r>
          </a:p>
          <a:p>
            <a:pPr marL="342900" indent="-342900" latinLnBrk="0">
              <a:buFont typeface="Arial" panose="020B0604020202020204" pitchFamily="34" charset="0"/>
              <a:buChar char="•"/>
            </a:pPr>
            <a:endParaRPr lang="en-GB" sz="1200" b="1" noProof="0" dirty="0">
              <a:solidFill>
                <a:schemeClr val="tx1"/>
              </a:solidFill>
            </a:endParaRPr>
          </a:p>
          <a:p>
            <a:pPr marL="342900" indent="-342900" latinLnBrk="0">
              <a:buFont typeface="Arial" panose="020B0604020202020204" pitchFamily="34" charset="0"/>
              <a:buChar char="•"/>
            </a:pPr>
            <a:r>
              <a:rPr lang="en-GB" sz="2400" b="1" noProof="0" dirty="0">
                <a:solidFill>
                  <a:schemeClr val="tx1"/>
                </a:solidFill>
              </a:rPr>
              <a:t>Advanced forecasting </a:t>
            </a:r>
            <a:r>
              <a:rPr lang="en-GB" sz="2400" noProof="0" dirty="0">
                <a:solidFill>
                  <a:schemeClr val="tx1"/>
                </a:solidFill>
              </a:rPr>
              <a:t>predicts renewable output, and </a:t>
            </a:r>
            <a:r>
              <a:rPr lang="en-GB" sz="2400" b="1" noProof="0" dirty="0">
                <a:solidFill>
                  <a:schemeClr val="tx1"/>
                </a:solidFill>
              </a:rPr>
              <a:t>storage systems</a:t>
            </a:r>
            <a:r>
              <a:rPr lang="en-GB" sz="2400" noProof="0" dirty="0">
                <a:solidFill>
                  <a:schemeClr val="tx1"/>
                </a:solidFill>
              </a:rPr>
              <a:t> (batteries, pumped hydro) stabilise the grid. </a:t>
            </a:r>
          </a:p>
          <a:p>
            <a:pPr marL="342900" indent="-342900" latinLnBrk="0">
              <a:buFont typeface="Arial" panose="020B0604020202020204" pitchFamily="34" charset="0"/>
              <a:buChar char="•"/>
            </a:pPr>
            <a:endParaRPr lang="en-GB" sz="1200" b="1" noProof="0" dirty="0">
              <a:solidFill>
                <a:schemeClr val="tx1"/>
              </a:solidFill>
            </a:endParaRPr>
          </a:p>
          <a:p>
            <a:pPr marL="342900" indent="-342900" latinLnBrk="0">
              <a:buFont typeface="Arial" panose="020B0604020202020204" pitchFamily="34" charset="0"/>
              <a:buChar char="•"/>
            </a:pPr>
            <a:r>
              <a:rPr lang="en-GB" sz="2400" b="1" noProof="0" dirty="0">
                <a:solidFill>
                  <a:schemeClr val="tx1"/>
                </a:solidFill>
              </a:rPr>
              <a:t>Dynamic pricing </a:t>
            </a:r>
            <a:r>
              <a:rPr lang="en-GB" sz="2400" noProof="0" dirty="0">
                <a:solidFill>
                  <a:schemeClr val="tx1"/>
                </a:solidFill>
              </a:rPr>
              <a:t>- where the price of energy adjusts according to supply and demand – also help balance the grid. </a:t>
            </a:r>
          </a:p>
          <a:p>
            <a:pPr latinLnBrk="0"/>
            <a:endParaRPr lang="en-GB" sz="2200" noProof="0" dirty="0">
              <a:solidFill>
                <a:srgbClr val="000066"/>
              </a:solidFill>
              <a:ea typeface="Public Sans"/>
              <a:cs typeface="Public Sans"/>
            </a:endParaRPr>
          </a:p>
        </p:txBody>
      </p:sp>
      <p:pic>
        <p:nvPicPr>
          <p:cNvPr id="2" name="Picture 1" descr="A brick house with solar panels on the roof.">
            <a:extLst>
              <a:ext uri="{FF2B5EF4-FFF2-40B4-BE49-F238E27FC236}">
                <a16:creationId xmlns:a16="http://schemas.microsoft.com/office/drawing/2014/main" id="{34FCEBA3-F055-F802-3702-AF06DC3837E1}"/>
              </a:ext>
            </a:extLst>
          </p:cNvPr>
          <p:cNvPicPr>
            <a:picLocks noChangeAspect="1"/>
          </p:cNvPicPr>
          <p:nvPr/>
        </p:nvPicPr>
        <p:blipFill>
          <a:blip r:embed="rId4"/>
          <a:stretch>
            <a:fillRect/>
          </a:stretch>
        </p:blipFill>
        <p:spPr>
          <a:xfrm>
            <a:off x="377482" y="2303290"/>
            <a:ext cx="2755999" cy="4133588"/>
          </a:xfrm>
          <a:prstGeom prst="rect">
            <a:avLst/>
          </a:prstGeom>
        </p:spPr>
      </p:pic>
      <p:sp>
        <p:nvSpPr>
          <p:cNvPr id="3" name="Title 2">
            <a:extLst>
              <a:ext uri="{FF2B5EF4-FFF2-40B4-BE49-F238E27FC236}">
                <a16:creationId xmlns:a16="http://schemas.microsoft.com/office/drawing/2014/main" id="{219DCCFE-7BA7-D5B4-88B9-EC2785D1BA0D}"/>
              </a:ext>
            </a:extLst>
          </p:cNvPr>
          <p:cNvSpPr>
            <a:spLocks noGrp="1"/>
          </p:cNvSpPr>
          <p:nvPr>
            <p:ph type="title" idx="4294967295"/>
          </p:nvPr>
        </p:nvSpPr>
        <p:spPr>
          <a:xfrm>
            <a:off x="563880" y="796200"/>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Are renewable energy sources (e.g. solar and wind power) unreliable?</a:t>
            </a:r>
            <a:endParaRPr lang="en-GB" dirty="0">
              <a:effectLst/>
            </a:endParaRPr>
          </a:p>
          <a:p>
            <a:endParaRPr lang="en-GB" dirty="0"/>
          </a:p>
        </p:txBody>
      </p:sp>
    </p:spTree>
    <p:extLst>
      <p:ext uri="{BB962C8B-B14F-4D97-AF65-F5344CB8AC3E}">
        <p14:creationId xmlns:p14="http://schemas.microsoft.com/office/powerpoint/2010/main" val="291480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578E889-170D-661A-C4C9-37B6BB6336A3}"/>
              </a:ext>
            </a:extLst>
          </p:cNvPr>
          <p:cNvSpPr txBox="1"/>
          <p:nvPr/>
        </p:nvSpPr>
        <p:spPr>
          <a:xfrm>
            <a:off x="885171" y="2868460"/>
            <a:ext cx="10421655" cy="2123658"/>
          </a:xfrm>
          <a:prstGeom prst="rect">
            <a:avLst/>
          </a:prstGeom>
          <a:noFill/>
        </p:spPr>
        <p:txBody>
          <a:bodyPr wrap="square" rtlCol="0">
            <a:spAutoFit/>
          </a:bodyPr>
          <a:lstStyle/>
          <a:p>
            <a:pPr algn="ctr" latinLnBrk="0"/>
            <a:r>
              <a:rPr lang="en-US" sz="4400" i="1" dirty="0">
                <a:solidFill>
                  <a:schemeClr val="accent5"/>
                </a:solidFill>
              </a:rPr>
              <a:t>Are electric vehicles environmentally friendly, even when charged with fossil fuel generated electricity?</a:t>
            </a:r>
            <a:endParaRPr lang="en-GB" sz="4400" i="1" dirty="0">
              <a:solidFill>
                <a:schemeClr val="accent5"/>
              </a:solidFill>
            </a:endParaRPr>
          </a:p>
        </p:txBody>
      </p:sp>
      <p:sp>
        <p:nvSpPr>
          <p:cNvPr id="2" name="Title 1">
            <a:extLst>
              <a:ext uri="{FF2B5EF4-FFF2-40B4-BE49-F238E27FC236}">
                <a16:creationId xmlns:a16="http://schemas.microsoft.com/office/drawing/2014/main" id="{5056DE6A-7F58-5188-395D-DA9BF8E282F6}"/>
              </a:ext>
            </a:extLst>
          </p:cNvPr>
          <p:cNvSpPr>
            <a:spLocks noGrp="1"/>
          </p:cNvSpPr>
          <p:nvPr>
            <p:ph type="title" idx="4294967295"/>
          </p:nvPr>
        </p:nvSpPr>
        <p:spPr>
          <a:xfrm>
            <a:off x="629195" y="678634"/>
            <a:ext cx="10515600" cy="1325563"/>
          </a:xfrm>
          <a:prstGeom prst="rect">
            <a:avLst/>
          </a:prstGeom>
        </p:spPr>
        <p:txBody>
          <a:bodyPr/>
          <a:lstStyle/>
          <a:p>
            <a:pPr rtl="0" eaLnBrk="1" latinLnBrk="0" hangingPunct="1"/>
            <a:r>
              <a:rPr lang="en-US" sz="2800" b="1" i="0" kern="1200" dirty="0">
                <a:solidFill>
                  <a:schemeClr val="bg1"/>
                </a:solidFill>
                <a:effectLst/>
                <a:latin typeface="Calibri" panose="020F0502020204030204" pitchFamily="34" charset="0"/>
                <a:ea typeface="+mn-ea"/>
                <a:cs typeface="+mn-cs"/>
              </a:rPr>
              <a:t>Are electric vehicles environmentally friendly, even when charged with fossil fuel generated electricity? - Introduction</a:t>
            </a:r>
            <a:endParaRPr lang="en-GB" sz="2800" b="1" i="0" dirty="0">
              <a:solidFill>
                <a:schemeClr val="bg1"/>
              </a:solidFill>
              <a:effectLst/>
            </a:endParaRPr>
          </a:p>
          <a:p>
            <a:endParaRPr lang="en-GB" dirty="0"/>
          </a:p>
        </p:txBody>
      </p:sp>
    </p:spTree>
    <p:extLst>
      <p:ext uri="{BB962C8B-B14F-4D97-AF65-F5344CB8AC3E}">
        <p14:creationId xmlns:p14="http://schemas.microsoft.com/office/powerpoint/2010/main" val="1588789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2FE9A94-DCC1-E1C5-4D79-C962BC490CDE}"/>
              </a:ext>
            </a:extLst>
          </p:cNvPr>
          <p:cNvSpPr txBox="1"/>
          <p:nvPr/>
        </p:nvSpPr>
        <p:spPr>
          <a:xfrm>
            <a:off x="2797428" y="2153198"/>
            <a:ext cx="9256734" cy="4524315"/>
          </a:xfrm>
          <a:prstGeom prst="rect">
            <a:avLst/>
          </a:prstGeom>
          <a:noFill/>
        </p:spPr>
        <p:txBody>
          <a:bodyPr wrap="square" rtlCol="0">
            <a:spAutoFit/>
          </a:bodyPr>
          <a:lstStyle/>
          <a:p>
            <a:pPr marL="342900" indent="-342900" latinLnBrk="0">
              <a:buFont typeface="Arial" panose="020B0604020202020204" pitchFamily="34" charset="0"/>
              <a:buChar char="•"/>
            </a:pPr>
            <a:r>
              <a:rPr lang="en-US" sz="2400" b="1" dirty="0">
                <a:ea typeface="Calibri"/>
                <a:cs typeface="Calibri"/>
              </a:rPr>
              <a:t>Electric vehicles (EVs) powered by renewables </a:t>
            </a:r>
            <a:r>
              <a:rPr lang="en-US" sz="2400" dirty="0">
                <a:ea typeface="Calibri"/>
                <a:cs typeface="Calibri"/>
              </a:rPr>
              <a:t>are an environmentally friendly option when compared with cars that use petrol or diesel. However, reducing car use and increasing active travel (e.g. walking or cycling) and using public transport are more environmentally friendly transport options.</a:t>
            </a:r>
          </a:p>
          <a:p>
            <a:pPr marL="342900" indent="-342900" latinLnBrk="0">
              <a:buFont typeface="Arial" panose="020B0604020202020204" pitchFamily="34" charset="0"/>
              <a:buChar char="•"/>
            </a:pPr>
            <a:endParaRPr lang="en-US" sz="800" dirty="0"/>
          </a:p>
          <a:p>
            <a:pPr marL="342900" indent="-342900" latinLnBrk="0">
              <a:buFont typeface="Arial" panose="020B0604020202020204" pitchFamily="34" charset="0"/>
              <a:buChar char="•"/>
            </a:pPr>
            <a:r>
              <a:rPr lang="en-US" sz="2400" dirty="0"/>
              <a:t>Producing EVs is more energy intensive than producing fossil fuel driven cars. However, </a:t>
            </a:r>
            <a:r>
              <a:rPr lang="en-US" sz="2400" b="1" dirty="0"/>
              <a:t>EVs are more environmentally friendly overall </a:t>
            </a:r>
            <a:r>
              <a:rPr lang="en-US" sz="2400" dirty="0"/>
              <a:t>and can quickly reduce their “carbon debt” and produce fewer emissions per mile once on the road (</a:t>
            </a:r>
            <a:r>
              <a:rPr lang="en-US" sz="2400" dirty="0">
                <a:hlinkClick r:id="rId3"/>
              </a:rPr>
              <a:t>The Guardian</a:t>
            </a:r>
            <a:r>
              <a:rPr lang="en-US" sz="2400" dirty="0"/>
              <a:t>). </a:t>
            </a:r>
          </a:p>
          <a:p>
            <a:pPr marL="342900" indent="-342900" latinLnBrk="0">
              <a:buFont typeface="Arial" panose="020B0604020202020204" pitchFamily="34" charset="0"/>
              <a:buChar char="•"/>
            </a:pPr>
            <a:endParaRPr lang="en-US" sz="800" b="1" dirty="0">
              <a:ea typeface="Calibri"/>
            </a:endParaRPr>
          </a:p>
          <a:p>
            <a:pPr marL="342900" indent="-342900" latinLnBrk="0">
              <a:buFont typeface="Arial" panose="020B0604020202020204" pitchFamily="34" charset="0"/>
              <a:buChar char="•"/>
            </a:pPr>
            <a:r>
              <a:rPr lang="en-US" sz="2400" b="1" dirty="0">
                <a:ea typeface="Calibri"/>
              </a:rPr>
              <a:t>EVs generate zero exhaust emissions</a:t>
            </a:r>
            <a:r>
              <a:rPr lang="en-US" sz="2400" dirty="0">
                <a:ea typeface="Calibri"/>
              </a:rPr>
              <a:t>, improving urban air quality and reducing pollution. </a:t>
            </a:r>
          </a:p>
        </p:txBody>
      </p:sp>
      <p:pic>
        <p:nvPicPr>
          <p:cNvPr id="5" name="Picture 4" descr="A car with a charging cable attached.">
            <a:extLst>
              <a:ext uri="{FF2B5EF4-FFF2-40B4-BE49-F238E27FC236}">
                <a16:creationId xmlns:a16="http://schemas.microsoft.com/office/drawing/2014/main" id="{3B715287-DB77-61BF-0E6D-73518F647145}"/>
              </a:ext>
            </a:extLst>
          </p:cNvPr>
          <p:cNvPicPr>
            <a:picLocks noChangeAspect="1"/>
          </p:cNvPicPr>
          <p:nvPr/>
        </p:nvPicPr>
        <p:blipFill>
          <a:blip r:embed="rId4"/>
          <a:stretch>
            <a:fillRect/>
          </a:stretch>
        </p:blipFill>
        <p:spPr>
          <a:xfrm>
            <a:off x="377482" y="2659732"/>
            <a:ext cx="2305570" cy="3454151"/>
          </a:xfrm>
          <a:prstGeom prst="rect">
            <a:avLst/>
          </a:prstGeom>
        </p:spPr>
      </p:pic>
      <p:sp>
        <p:nvSpPr>
          <p:cNvPr id="2" name="Title 1">
            <a:extLst>
              <a:ext uri="{FF2B5EF4-FFF2-40B4-BE49-F238E27FC236}">
                <a16:creationId xmlns:a16="http://schemas.microsoft.com/office/drawing/2014/main" id="{B111F338-2995-5575-8032-C6B6ADEC6230}"/>
              </a:ext>
            </a:extLst>
          </p:cNvPr>
          <p:cNvSpPr>
            <a:spLocks noGrp="1"/>
          </p:cNvSpPr>
          <p:nvPr>
            <p:ph type="title" idx="4294967295"/>
          </p:nvPr>
        </p:nvSpPr>
        <p:spPr>
          <a:xfrm>
            <a:off x="576943" y="521879"/>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Are electric vehicles environmentally friendly, even when charged with fossil fuel generated electricity?</a:t>
            </a:r>
            <a:endParaRPr lang="en-GB" dirty="0">
              <a:effectLst/>
            </a:endParaRPr>
          </a:p>
          <a:p>
            <a:endParaRPr lang="en-GB" dirty="0"/>
          </a:p>
        </p:txBody>
      </p:sp>
    </p:spTree>
    <p:extLst>
      <p:ext uri="{BB962C8B-B14F-4D97-AF65-F5344CB8AC3E}">
        <p14:creationId xmlns:p14="http://schemas.microsoft.com/office/powerpoint/2010/main" val="352650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17740" y="3518615"/>
            <a:ext cx="2175491" cy="2123658"/>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ea typeface="맑은 고딕"/>
              </a:rPr>
              <a:t> Review Every1’s 30-minute </a:t>
            </a:r>
            <a:r>
              <a:rPr lang="en-US" altLang="ko-KR" sz="2200" i="1" dirty="0">
                <a:solidFill>
                  <a:srgbClr val="373737"/>
                </a:solidFill>
                <a:ea typeface="맑은 고딕"/>
              </a:rPr>
              <a:t>Digital Energy Essentials </a:t>
            </a:r>
            <a:r>
              <a:rPr lang="en-US" altLang="ko-KR" sz="2200" dirty="0">
                <a:solidFill>
                  <a:srgbClr val="373737"/>
                </a:solidFill>
                <a:ea typeface="맑은 고딕"/>
              </a:rPr>
              <a:t>course on </a:t>
            </a:r>
            <a:r>
              <a:rPr lang="en-US" altLang="ko-KR" sz="2200" dirty="0">
                <a:solidFill>
                  <a:srgbClr val="373737"/>
                </a:solidFill>
                <a:ea typeface="맑은 고딕"/>
                <a:hlinkClick r:id="rId3"/>
              </a:rPr>
              <a:t>Demand Response</a:t>
            </a:r>
            <a:endParaRPr lang="ko-KR" altLang="en-US" sz="2200" dirty="0">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07495" y="3246413"/>
            <a:ext cx="2364667" cy="2462213"/>
          </a:xfrm>
          <a:prstGeom prst="rect">
            <a:avLst/>
          </a:prstGeom>
          <a:noFill/>
        </p:spPr>
        <p:txBody>
          <a:bodyPr wrap="square" rtlCol="0" anchor="t" anchorCtr="0">
            <a:spAutoFit/>
          </a:bodyPr>
          <a:lstStyle/>
          <a:p>
            <a:pPr algn="ctr"/>
            <a:r>
              <a:rPr lang="en-US" altLang="ko-KR" sz="2200" dirty="0">
                <a:solidFill>
                  <a:srgbClr val="373737"/>
                </a:solidFill>
              </a:rPr>
              <a:t>Take an in-depth look at Every1’s slide deck on </a:t>
            </a:r>
          </a:p>
          <a:p>
            <a:pPr algn="ctr"/>
            <a:r>
              <a:rPr lang="en-US" altLang="ko-KR" sz="2200" dirty="0">
                <a:solidFill>
                  <a:srgbClr val="373737"/>
                </a:solidFill>
                <a:hlinkClick r:id="rId4"/>
              </a:rPr>
              <a:t>how climate change is impacting on renewable energy</a:t>
            </a:r>
            <a:endParaRPr lang="ko-KR" altLang="en-US" sz="2200" dirty="0">
              <a:solidFill>
                <a:srgbClr val="373737"/>
              </a:solidFill>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504565"/>
            <a:ext cx="2338969" cy="2123658"/>
          </a:xfrm>
          <a:prstGeom prst="rect">
            <a:avLst/>
          </a:prstGeom>
          <a:noFill/>
        </p:spPr>
        <p:txBody>
          <a:bodyPr wrap="square" rtlCol="0" anchor="t" anchorCtr="0">
            <a:spAutoFit/>
          </a:bodyPr>
          <a:lstStyle/>
          <a:p>
            <a:pPr algn="ctr"/>
            <a:r>
              <a:rPr lang="en-US" altLang="ko-KR" sz="2200" dirty="0">
                <a:solidFill>
                  <a:srgbClr val="373737"/>
                </a:solidFill>
              </a:rPr>
              <a:t>Read Energy Monitor’s article </a:t>
            </a:r>
            <a:r>
              <a:rPr lang="en-US" altLang="ko-KR" sz="2200" i="1" dirty="0">
                <a:solidFill>
                  <a:srgbClr val="373737"/>
                </a:solidFill>
                <a:hlinkClick r:id="rId5"/>
              </a:rPr>
              <a:t>Dispelling myths around renewable energy technologies</a:t>
            </a:r>
            <a:endParaRPr lang="ko-KR" altLang="en-US" sz="2200" i="1"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798409"/>
            <a:ext cx="2071376" cy="1785104"/>
          </a:xfrm>
          <a:prstGeom prst="rect">
            <a:avLst/>
          </a:prstGeom>
          <a:noFill/>
        </p:spPr>
        <p:txBody>
          <a:bodyPr wrap="square" rtlCol="0" anchor="t" anchorCtr="0">
            <a:spAutoFit/>
          </a:bodyPr>
          <a:lstStyle/>
          <a:p>
            <a:pPr algn="ctr"/>
            <a:r>
              <a:rPr lang="en-US" altLang="ko-KR" sz="2200" dirty="0">
                <a:solidFill>
                  <a:srgbClr val="373737"/>
                </a:solidFill>
              </a:rPr>
              <a:t>Read The Energy Saving Trust’s article </a:t>
            </a:r>
            <a:r>
              <a:rPr lang="en-US" altLang="ko-KR" sz="2200" i="1" dirty="0">
                <a:solidFill>
                  <a:srgbClr val="373737"/>
                </a:solidFill>
                <a:hlinkClick r:id="rId6"/>
              </a:rPr>
              <a:t>Debunking Solar Myths</a:t>
            </a:r>
            <a:endParaRPr lang="ko-KR" altLang="en-US" sz="2200" dirty="0">
              <a:solidFill>
                <a:srgbClr val="373737"/>
              </a:solidFill>
            </a:endParaRPr>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If you want to find out more about energy myths, you may find the following resources useful: </a:t>
            </a:r>
          </a:p>
        </p:txBody>
      </p:sp>
      <p:sp>
        <p:nvSpPr>
          <p:cNvPr id="4" name="Title 3">
            <a:extLst>
              <a:ext uri="{FF2B5EF4-FFF2-40B4-BE49-F238E27FC236}">
                <a16:creationId xmlns:a16="http://schemas.microsoft.com/office/drawing/2014/main" id="{8EAA0BCC-51A1-C14A-389C-C853281B4EE7}"/>
              </a:ext>
            </a:extLst>
          </p:cNvPr>
          <p:cNvSpPr>
            <a:spLocks noGrp="1"/>
          </p:cNvSpPr>
          <p:nvPr>
            <p:ph type="title" idx="4294967295"/>
          </p:nvPr>
        </p:nvSpPr>
        <p:spPr>
          <a:xfrm>
            <a:off x="746139" y="653701"/>
            <a:ext cx="10515600" cy="1325563"/>
          </a:xfrm>
          <a:prstGeom prst="rect">
            <a:avLst/>
          </a:prstGeom>
        </p:spPr>
        <p:txBody>
          <a:bodyPr/>
          <a:lstStyle/>
          <a:p>
            <a:pPr rtl="0" eaLnBrk="1" latinLnBrk="1" hangingPunct="1"/>
            <a:r>
              <a:rPr lang="en-US" sz="2800" kern="1200" dirty="0">
                <a:solidFill>
                  <a:srgbClr val="0E3AF0"/>
                </a:solidFill>
                <a:effectLst/>
                <a:latin typeface="Calibri" panose="020F0502020204030204" pitchFamily="34" charset="0"/>
                <a:ea typeface="맑은 고딕" panose="020B0503020000020004" pitchFamily="34" charset="-127"/>
                <a:cs typeface="Arial" panose="020B0604020202020204" pitchFamily="34" charset="0"/>
              </a:rPr>
              <a:t>Next Steps</a:t>
            </a:r>
            <a:endParaRPr lang="en-GB" dirty="0">
              <a:effectLst/>
            </a:endParaRPr>
          </a:p>
          <a:p>
            <a:endParaRPr lang="en-GB" dirty="0"/>
          </a:p>
        </p:txBody>
      </p:sp>
    </p:spTree>
    <p:extLst>
      <p:ext uri="{BB962C8B-B14F-4D97-AF65-F5344CB8AC3E}">
        <p14:creationId xmlns:p14="http://schemas.microsoft.com/office/powerpoint/2010/main" val="418412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2F0C4-3708-062E-837B-49F21B8E51C4}"/>
              </a:ext>
            </a:extLst>
          </p:cNvPr>
          <p:cNvSpPr txBox="1"/>
          <p:nvPr/>
        </p:nvSpPr>
        <p:spPr>
          <a:xfrm>
            <a:off x="4258848" y="596486"/>
            <a:ext cx="7628351" cy="5847755"/>
          </a:xfrm>
          <a:prstGeom prst="rect">
            <a:avLst/>
          </a:prstGeom>
          <a:noFill/>
        </p:spPr>
        <p:txBody>
          <a:bodyPr wrap="square" lIns="91440" tIns="45720" rIns="91440" bIns="45720" rtlCol="0" anchor="t">
            <a:spAutoFit/>
          </a:bodyPr>
          <a:lstStyle/>
          <a:p>
            <a:pPr latinLnBrk="0"/>
            <a:r>
              <a:rPr lang="en-GB" dirty="0"/>
              <a:t>This slide deck </a:t>
            </a:r>
            <a:r>
              <a:rPr lang="en-GB" i="1" dirty="0"/>
              <a:t>Energy Myths Busted! Fact or Fiction </a:t>
            </a:r>
            <a:r>
              <a:rPr lang="en-GB" dirty="0"/>
              <a:t>was produced by the Every1 project and is licensed </a:t>
            </a:r>
            <a:r>
              <a:rPr lang="en-GB" dirty="0">
                <a:hlinkClick r:id="rId3"/>
              </a:rPr>
              <a:t>CC BY-SA 4.0</a:t>
            </a:r>
            <a:r>
              <a:rPr lang="en-GB" dirty="0"/>
              <a:t>, unless otherwise stated. </a:t>
            </a:r>
          </a:p>
          <a:p>
            <a:pPr latinLnBrk="0"/>
            <a:endParaRPr lang="en-GB" dirty="0"/>
          </a:p>
          <a:p>
            <a:pPr latinLnBrk="0"/>
            <a:r>
              <a:rPr lang="en-GB" dirty="0"/>
              <a:t>The images used in this presentation are as follows: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Cover image: </a:t>
            </a:r>
            <a:r>
              <a:rPr lang="en-US" i="1" dirty="0">
                <a:solidFill>
                  <a:schemeClr val="dk1"/>
                </a:solidFill>
                <a:ea typeface="Public Sans"/>
                <a:cs typeface="Public Sans"/>
                <a:sym typeface="Public Sans"/>
              </a:rPr>
              <a:t>Lightbulbs Turned on </a:t>
            </a:r>
            <a:r>
              <a:rPr lang="en-US" dirty="0">
                <a:solidFill>
                  <a:schemeClr val="dk1"/>
                </a:solidFill>
                <a:ea typeface="Public Sans"/>
                <a:cs typeface="Public Sans"/>
                <a:sym typeface="Public Sans"/>
              </a:rPr>
              <a:t>by</a:t>
            </a:r>
            <a:r>
              <a:rPr lang="en-US" sz="1800" b="0" i="0" u="none" strike="noStrike" cap="none" dirty="0">
                <a:solidFill>
                  <a:schemeClr val="dk1"/>
                </a:solidFill>
                <a:ea typeface="Public Sans"/>
                <a:cs typeface="Public Sans"/>
                <a:sym typeface="Public Sans"/>
              </a:rPr>
              <a:t> </a:t>
            </a:r>
            <a:r>
              <a:rPr lang="en-US" sz="1800" b="0" i="0" u="sng" strike="noStrike" cap="none" dirty="0">
                <a:solidFill>
                  <a:srgbClr val="000000"/>
                </a:solidFill>
                <a:ea typeface="Public Sans"/>
                <a:cs typeface="Public Sans"/>
                <a:sym typeface="Public Sans"/>
                <a:hlinkClick r:id="rId4">
                  <a:extLst>
                    <a:ext uri="{A12FA001-AC4F-418D-AE19-62706E023703}">
                      <ahyp:hlinkClr xmlns:ahyp="http://schemas.microsoft.com/office/drawing/2018/hyperlinkcolor" val="tx"/>
                    </a:ext>
                  </a:extLst>
                </a:hlinkClick>
              </a:rPr>
              <a:t>Jochem Miedema on Pexels.com</a:t>
            </a:r>
            <a:endParaRPr lang="en-US" sz="18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Introduction text image: </a:t>
            </a:r>
            <a:r>
              <a:rPr lang="en-US" i="1" dirty="0">
                <a:solidFill>
                  <a:schemeClr val="dk1"/>
                </a:solidFill>
                <a:ea typeface="Public Sans"/>
                <a:cs typeface="Public Sans"/>
                <a:sym typeface="Public Sans"/>
              </a:rPr>
              <a:t>Paper Beside </a:t>
            </a:r>
            <a:r>
              <a:rPr lang="en-US" i="1" dirty="0" err="1">
                <a:solidFill>
                  <a:schemeClr val="dk1"/>
                </a:solidFill>
                <a:ea typeface="Public Sans"/>
                <a:cs typeface="Public Sans"/>
                <a:sym typeface="Public Sans"/>
              </a:rPr>
              <a:t>Macbook</a:t>
            </a:r>
            <a:r>
              <a:rPr lang="en-US" dirty="0">
                <a:solidFill>
                  <a:schemeClr val="dk1"/>
                </a:solidFill>
                <a:ea typeface="Public Sans"/>
                <a:cs typeface="Public Sans"/>
                <a:sym typeface="Public Sans"/>
              </a:rPr>
              <a:t> by</a:t>
            </a:r>
            <a:r>
              <a:rPr lang="en-US" sz="1800" dirty="0">
                <a:solidFill>
                  <a:schemeClr val="dk1"/>
                </a:solidFill>
                <a:ea typeface="Public Sans"/>
                <a:cs typeface="Public Sans"/>
                <a:sym typeface="Public Sans"/>
              </a:rPr>
              <a:t> </a:t>
            </a:r>
            <a:r>
              <a:rPr lang="en-US" sz="1800" u="sng" dirty="0">
                <a:solidFill>
                  <a:schemeClr val="dk1"/>
                </a:solidFill>
                <a:ea typeface="Public Sans"/>
                <a:cs typeface="Public Sans"/>
                <a:sym typeface="Public Sans"/>
                <a:hlinkClick r:id="rId5">
                  <a:extLst>
                    <a:ext uri="{A12FA001-AC4F-418D-AE19-62706E023703}">
                      <ahyp:hlinkClr xmlns:ahyp="http://schemas.microsoft.com/office/drawing/2018/hyperlinkcolor" val="tx"/>
                    </a:ext>
                  </a:extLst>
                </a:hlinkClick>
              </a:rPr>
              <a:t>Lukas on Pexels.com</a:t>
            </a:r>
            <a:endParaRPr lang="en-US" sz="1800" u="sng" dirty="0">
              <a:solidFill>
                <a:schemeClr val="dk1"/>
              </a:solidFill>
              <a:ea typeface="Public Sans"/>
              <a:cs typeface="Public Sans"/>
            </a:endParaRP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Smart Meters: </a:t>
            </a:r>
            <a:r>
              <a:rPr lang="en-GB" dirty="0">
                <a:hlinkClick r:id="rId6"/>
              </a:rPr>
              <a:t>Vorarlberger Kraftwerke-Energy meter (electro)-smart meter-02ASD</a:t>
            </a:r>
            <a:r>
              <a:rPr lang="en-GB" dirty="0"/>
              <a:t> by </a:t>
            </a:r>
            <a:r>
              <a:rPr lang="en-GB" dirty="0" err="1"/>
              <a:t>Asurnipal</a:t>
            </a:r>
            <a:r>
              <a:rPr lang="en-GB" dirty="0"/>
              <a:t> is licensed </a:t>
            </a:r>
            <a:r>
              <a:rPr lang="en-GB" dirty="0">
                <a:hlinkClick r:id="rId3"/>
              </a:rPr>
              <a:t>CC BY-SA 4.0</a:t>
            </a:r>
            <a:endParaRPr lang="en-US" sz="1800" u="sng" dirty="0">
              <a:solidFill>
                <a:schemeClr val="dk1"/>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Space Heaters: </a:t>
            </a:r>
            <a:r>
              <a:rPr lang="en-US" dirty="0">
                <a:solidFill>
                  <a:schemeClr val="dk1"/>
                </a:solidFill>
                <a:ea typeface="Public Sans"/>
                <a:cs typeface="Public Sans"/>
                <a:sym typeface="Public Sans"/>
                <a:hlinkClick r:id="rId7"/>
              </a:rPr>
              <a:t>Space Heater 2</a:t>
            </a:r>
            <a:r>
              <a:rPr lang="en-US" dirty="0">
                <a:solidFill>
                  <a:schemeClr val="dk1"/>
                </a:solidFill>
                <a:ea typeface="Public Sans"/>
                <a:cs typeface="Public Sans"/>
                <a:sym typeface="Public Sans"/>
              </a:rPr>
              <a:t> by Eric Farrow (</a:t>
            </a:r>
            <a:r>
              <a:rPr lang="en-US" dirty="0" err="1">
                <a:solidFill>
                  <a:schemeClr val="dk1"/>
                </a:solidFill>
                <a:ea typeface="Public Sans"/>
                <a:cs typeface="Public Sans"/>
                <a:sym typeface="Public Sans"/>
              </a:rPr>
              <a:t>vespaholic</a:t>
            </a:r>
            <a:r>
              <a:rPr lang="en-US" dirty="0">
                <a:solidFill>
                  <a:schemeClr val="dk1"/>
                </a:solidFill>
                <a:ea typeface="Public Sans"/>
                <a:cs typeface="Public Sans"/>
                <a:sym typeface="Public Sans"/>
              </a:rPr>
              <a:t>) is licensed </a:t>
            </a:r>
            <a:r>
              <a:rPr lang="en-US" dirty="0">
                <a:solidFill>
                  <a:schemeClr val="dk1"/>
                </a:solidFill>
                <a:ea typeface="Public Sans"/>
                <a:cs typeface="Public Sans"/>
                <a:sym typeface="Public Sans"/>
                <a:hlinkClick r:id="rId8"/>
              </a:rPr>
              <a:t>CC BY-NC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Renewables: </a:t>
            </a:r>
            <a:r>
              <a:rPr lang="en-US" i="1" dirty="0">
                <a:solidFill>
                  <a:schemeClr val="dk1"/>
                </a:solidFill>
                <a:cs typeface="Public Sans"/>
                <a:sym typeface="Public Sans"/>
                <a:hlinkClick r:id="rId9"/>
              </a:rPr>
              <a:t>B</a:t>
            </a:r>
            <a:r>
              <a:rPr lang="en-US" i="1" dirty="0">
                <a:solidFill>
                  <a:srgbClr val="111111"/>
                </a:solidFill>
                <a:sym typeface="Public Sans"/>
                <a:hlinkClick r:id="rId9"/>
              </a:rPr>
              <a:t>rown Brick House with Solar Panels on Roof </a:t>
            </a:r>
            <a:r>
              <a:rPr lang="en-US" dirty="0">
                <a:solidFill>
                  <a:schemeClr val="dk1"/>
                </a:solidFill>
                <a:cs typeface="Public Sans"/>
                <a:sym typeface="Public Sans"/>
              </a:rPr>
              <a:t>by</a:t>
            </a:r>
            <a:r>
              <a:rPr lang="en-US" dirty="0">
                <a:solidFill>
                  <a:schemeClr val="dk1"/>
                </a:solidFill>
                <a:ea typeface="Public Sans"/>
                <a:cs typeface="Public Sans"/>
                <a:sym typeface="Public Sans"/>
              </a:rPr>
              <a:t> Vivint Solar on an </a:t>
            </a:r>
            <a:r>
              <a:rPr lang="en-US" dirty="0" err="1">
                <a:solidFill>
                  <a:schemeClr val="dk1"/>
                </a:solidFill>
                <a:ea typeface="Public Sans"/>
                <a:cs typeface="Public Sans"/>
                <a:sym typeface="Public Sans"/>
                <a:hlinkClick r:id="rId10"/>
              </a:rPr>
              <a:t>Unsplash</a:t>
            </a:r>
            <a:r>
              <a:rPr lang="en-US" dirty="0">
                <a:solidFill>
                  <a:schemeClr val="dk1"/>
                </a:solidFill>
                <a:ea typeface="Public Sans"/>
                <a:cs typeface="Public Sans"/>
                <a:sym typeface="Public Sans"/>
                <a:hlinkClick r:id="rId10"/>
              </a:rPr>
              <a:t> license</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Electric Vehicles: </a:t>
            </a:r>
            <a:r>
              <a:rPr lang="en-US" i="1" dirty="0">
                <a:solidFill>
                  <a:schemeClr val="dk1"/>
                </a:solidFill>
                <a:cs typeface="Public Sans"/>
                <a:sym typeface="Public Sans"/>
                <a:hlinkClick r:id="rId11"/>
              </a:rPr>
              <a:t>W</a:t>
            </a:r>
            <a:r>
              <a:rPr lang="en-US" i="1" dirty="0">
                <a:solidFill>
                  <a:srgbClr val="111111"/>
                </a:solidFill>
                <a:sym typeface="Public Sans"/>
                <a:hlinkClick r:id="rId11"/>
              </a:rPr>
              <a:t>hite and Black Car in Front of White Building During Daytime</a:t>
            </a:r>
            <a:r>
              <a:rPr lang="en-US" dirty="0">
                <a:solidFill>
                  <a:srgbClr val="111111"/>
                </a:solidFill>
                <a:sym typeface="Public Sans"/>
              </a:rPr>
              <a:t> </a:t>
            </a:r>
            <a:r>
              <a:rPr lang="en-US" dirty="0">
                <a:solidFill>
                  <a:schemeClr val="dk1"/>
                </a:solidFill>
                <a:cs typeface="Public Sans"/>
                <a:sym typeface="Public Sans"/>
              </a:rPr>
              <a:t>by</a:t>
            </a:r>
            <a:r>
              <a:rPr lang="en-US" sz="1800" dirty="0">
                <a:solidFill>
                  <a:schemeClr val="dk1"/>
                </a:solidFill>
                <a:ea typeface="Public Sans"/>
                <a:cs typeface="Public Sans"/>
                <a:sym typeface="Public Sans"/>
              </a:rPr>
              <a:t> Precious Madubuike</a:t>
            </a:r>
            <a:r>
              <a:rPr lang="en-US" dirty="0">
                <a:solidFill>
                  <a:schemeClr val="dk1"/>
                </a:solidFill>
                <a:ea typeface="Public Sans"/>
                <a:cs typeface="Public Sans"/>
                <a:sym typeface="Public Sans"/>
              </a:rPr>
              <a:t> on an </a:t>
            </a:r>
            <a:r>
              <a:rPr lang="en-US" dirty="0">
                <a:solidFill>
                  <a:schemeClr val="dk1"/>
                </a:solidFill>
                <a:ea typeface="Public Sans"/>
                <a:cs typeface="Public Sans"/>
                <a:sym typeface="Public Sans"/>
                <a:hlinkClick r:id="rId10"/>
              </a:rPr>
              <a:t>Unsplash license</a:t>
            </a:r>
            <a:r>
              <a:rPr lang="en-US" dirty="0">
                <a:solidFill>
                  <a:schemeClr val="dk1"/>
                </a:solidFill>
                <a:ea typeface="Public Sans"/>
                <a:cs typeface="Public Sans"/>
                <a:sym typeface="Public Sans"/>
              </a:rPr>
              <a:t>. </a:t>
            </a:r>
          </a:p>
          <a:p>
            <a:pPr latinLnBrk="0"/>
            <a:endParaRPr lang="en-US" sz="1800" dirty="0">
              <a:solidFill>
                <a:schemeClr val="dk1"/>
              </a:solidFill>
              <a:ea typeface="Public Sans"/>
              <a:cs typeface="Public Sans"/>
              <a:sym typeface="Public Sans"/>
            </a:endParaRPr>
          </a:p>
          <a:p>
            <a:pPr latinLnBrk="0"/>
            <a:endParaRPr lang="en-US" sz="18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8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3200" dirty="0">
              <a:solidFill>
                <a:schemeClr val="dk1"/>
              </a:solidFill>
              <a:ea typeface="Calibri"/>
              <a:cs typeface="Calibri"/>
              <a:sym typeface="Calibri"/>
            </a:endParaRPr>
          </a:p>
          <a:p>
            <a:pPr latinLnBrk="0"/>
            <a:endParaRPr lang="en-GB" dirty="0"/>
          </a:p>
        </p:txBody>
      </p:sp>
      <p:sp>
        <p:nvSpPr>
          <p:cNvPr id="3" name="Title 2">
            <a:extLst>
              <a:ext uri="{FF2B5EF4-FFF2-40B4-BE49-F238E27FC236}">
                <a16:creationId xmlns:a16="http://schemas.microsoft.com/office/drawing/2014/main" id="{49A3F027-3E19-82AE-7A54-488E35E1545B}"/>
              </a:ext>
            </a:extLst>
          </p:cNvPr>
          <p:cNvSpPr>
            <a:spLocks noGrp="1"/>
          </p:cNvSpPr>
          <p:nvPr>
            <p:ph type="title" idx="4294967295"/>
          </p:nvPr>
        </p:nvSpPr>
        <p:spPr>
          <a:xfrm>
            <a:off x="498566" y="596486"/>
            <a:ext cx="10515600" cy="1325563"/>
          </a:xfrm>
          <a:prstGeom prst="rect">
            <a:avLst/>
          </a:prstGeom>
        </p:spPr>
        <p:txBody>
          <a:bodyPr/>
          <a:lstStyle/>
          <a:p>
            <a:pPr rtl="0" eaLnBrk="1" latinLnBrk="1" hangingPunct="1"/>
            <a:r>
              <a:rPr lang="en-US" sz="2800" kern="1200" dirty="0">
                <a:solidFill>
                  <a:srgbClr val="FFFFFF"/>
                </a:solidFill>
                <a:effectLst/>
                <a:latin typeface="Calibri" panose="020F0502020204030204" pitchFamily="34" charset="0"/>
                <a:ea typeface="맑은 고딕" panose="020B0503020000020004" pitchFamily="34" charset="-127"/>
                <a:cs typeface="Arial" panose="020B0604020202020204" pitchFamily="34" charset="0"/>
              </a:rPr>
              <a:t>Acknowledgements</a:t>
            </a:r>
            <a:endParaRPr lang="en-GB" dirty="0">
              <a:effectLst/>
            </a:endParaRPr>
          </a:p>
          <a:p>
            <a:endParaRPr lang="en-GB" dirty="0"/>
          </a:p>
        </p:txBody>
      </p:sp>
    </p:spTree>
    <p:extLst>
      <p:ext uri="{BB962C8B-B14F-4D97-AF65-F5344CB8AC3E}">
        <p14:creationId xmlns:p14="http://schemas.microsoft.com/office/powerpoint/2010/main" val="2177672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DA474-6D8F-DD96-2FFC-41AF6BF8A2E0}"/>
              </a:ext>
            </a:extLst>
          </p:cNvPr>
          <p:cNvSpPr>
            <a:spLocks noGrp="1"/>
          </p:cNvSpPr>
          <p:nvPr>
            <p:ph type="title" idx="4294967295"/>
          </p:nvPr>
        </p:nvSpPr>
        <p:spPr>
          <a:xfrm>
            <a:off x="4000500" y="2925445"/>
            <a:ext cx="4191000" cy="1325563"/>
          </a:xfrm>
          <a:prstGeom prst="rect">
            <a:avLst/>
          </a:prstGeom>
        </p:spPr>
        <p:txBody>
          <a:bodyPr/>
          <a:lstStyle/>
          <a:p>
            <a:pPr rtl="0" eaLnBrk="1" latinLnBrk="1" hangingPunct="1"/>
            <a:r>
              <a:rPr lang="en-US" sz="6000" b="0" kern="1200" dirty="0">
                <a:solidFill>
                  <a:srgbClr val="FFFFFF"/>
                </a:solidFill>
                <a:effectLst/>
                <a:latin typeface="Calibri" panose="020F0502020204030204" pitchFamily="34" charset="0"/>
                <a:ea typeface="맑은 고딕" panose="020B0503020000020004" pitchFamily="34" charset="-127"/>
                <a:cs typeface="+mn-cs"/>
              </a:rPr>
              <a:t>Thank you!</a:t>
            </a:r>
            <a:endParaRPr lang="en-GB" dirty="0">
              <a:effectLst/>
            </a:endParaRPr>
          </a:p>
          <a:p>
            <a:endParaRPr lang="en-GB" dirty="0"/>
          </a:p>
        </p:txBody>
      </p:sp>
    </p:spTree>
    <p:extLst>
      <p:ext uri="{BB962C8B-B14F-4D97-AF65-F5344CB8AC3E}">
        <p14:creationId xmlns:p14="http://schemas.microsoft.com/office/powerpoint/2010/main" val="1907620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E65402-2D24-4C0B-3A9B-70B199ADCEA8}"/>
              </a:ext>
            </a:extLst>
          </p:cNvPr>
          <p:cNvSpPr txBox="1"/>
          <p:nvPr/>
        </p:nvSpPr>
        <p:spPr>
          <a:xfrm>
            <a:off x="4673911" y="834481"/>
            <a:ext cx="6944367" cy="5509200"/>
          </a:xfrm>
          <a:prstGeom prst="rect">
            <a:avLst/>
          </a:prstGeom>
          <a:noFill/>
        </p:spPr>
        <p:txBody>
          <a:bodyPr wrap="square" rtlCol="0">
            <a:spAutoFit/>
          </a:bodyPr>
          <a:lstStyle/>
          <a:p>
            <a:pPr latinLnBrk="0"/>
            <a:r>
              <a:rPr lang="en-GB" sz="3200" noProof="0" dirty="0">
                <a:solidFill>
                  <a:srgbClr val="2B2C30"/>
                </a:solidFill>
                <a:ea typeface="Public Sans"/>
                <a:cs typeface="Public Sans"/>
                <a:sym typeface="Public Sans"/>
              </a:rPr>
              <a:t>Misunderstandings about energy </a:t>
            </a:r>
          </a:p>
          <a:p>
            <a:pPr latinLnBrk="0"/>
            <a:r>
              <a:rPr lang="en-GB" sz="3200" noProof="0" dirty="0">
                <a:solidFill>
                  <a:srgbClr val="2B2C30"/>
                </a:solidFill>
                <a:ea typeface="Public Sans"/>
                <a:cs typeface="Public Sans"/>
                <a:sym typeface="Public Sans"/>
              </a:rPr>
              <a:t>production and consumption are </a:t>
            </a:r>
          </a:p>
          <a:p>
            <a:pPr latinLnBrk="0"/>
            <a:r>
              <a:rPr lang="en-GB" sz="3200" noProof="0" dirty="0">
                <a:solidFill>
                  <a:srgbClr val="2B2C30"/>
                </a:solidFill>
                <a:ea typeface="Public Sans"/>
                <a:cs typeface="Public Sans"/>
                <a:sym typeface="Public Sans"/>
              </a:rPr>
              <a:t>common. In this slide deck we explore </a:t>
            </a:r>
            <a:r>
              <a:rPr lang="en-GB" sz="3200" dirty="0">
                <a:solidFill>
                  <a:srgbClr val="2B2C30"/>
                </a:solidFill>
                <a:ea typeface="Public Sans"/>
                <a:cs typeface="Public Sans"/>
                <a:sym typeface="Public Sans"/>
              </a:rPr>
              <a:t>four frequently asked</a:t>
            </a:r>
            <a:r>
              <a:rPr lang="en-GB" sz="3200" noProof="0" dirty="0">
                <a:solidFill>
                  <a:srgbClr val="2B2C30"/>
                </a:solidFill>
                <a:ea typeface="Public Sans"/>
                <a:cs typeface="Public Sans"/>
                <a:sym typeface="Public Sans"/>
              </a:rPr>
              <a:t> questions about digital energy. </a:t>
            </a:r>
          </a:p>
          <a:p>
            <a:pPr latinLnBrk="0"/>
            <a:endParaRPr lang="en-GB" sz="3200" dirty="0">
              <a:solidFill>
                <a:srgbClr val="2B2C30"/>
              </a:solidFill>
              <a:ea typeface="Public Sans"/>
              <a:cs typeface="Public Sans"/>
              <a:sym typeface="Public Sans"/>
            </a:endParaRPr>
          </a:p>
          <a:p>
            <a:pPr latinLnBrk="0"/>
            <a:r>
              <a:rPr lang="en-GB" sz="3200" noProof="0" dirty="0">
                <a:solidFill>
                  <a:srgbClr val="2B2C30"/>
                </a:solidFill>
                <a:ea typeface="Public Sans"/>
                <a:cs typeface="Public Sans"/>
                <a:sym typeface="Public Sans"/>
              </a:rPr>
              <a:t>By exploring these questions, we </a:t>
            </a:r>
            <a:r>
              <a:rPr lang="en-GB" sz="3200" dirty="0">
                <a:solidFill>
                  <a:srgbClr val="2B2C30"/>
                </a:solidFill>
                <a:ea typeface="Public Sans"/>
                <a:cs typeface="Public Sans"/>
                <a:sym typeface="Public Sans"/>
              </a:rPr>
              <a:t>can </a:t>
            </a:r>
            <a:r>
              <a:rPr lang="en-GB" sz="3200" noProof="0" dirty="0">
                <a:solidFill>
                  <a:srgbClr val="2B2C30"/>
                </a:solidFill>
                <a:ea typeface="Public Sans"/>
                <a:cs typeface="Public Sans"/>
                <a:sym typeface="Public Sans"/>
              </a:rPr>
              <a:t>enhance our understanding of energy digitalisation and make more informed decisions about energy use. </a:t>
            </a:r>
          </a:p>
          <a:p>
            <a:pPr latinLnBrk="0"/>
            <a:endParaRPr lang="en-GB" sz="3200" noProof="0" dirty="0"/>
          </a:p>
        </p:txBody>
      </p:sp>
      <p:pic>
        <p:nvPicPr>
          <p:cNvPr id="3" name="Google Shape;97;p2">
            <a:extLst>
              <a:ext uri="{FF2B5EF4-FFF2-40B4-BE49-F238E27FC236}">
                <a16:creationId xmlns:a16="http://schemas.microsoft.com/office/drawing/2014/main" id="{E0824120-B2DC-DB41-8E97-86CAA2E28F52}"/>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itle 3">
            <a:extLst>
              <a:ext uri="{FF2B5EF4-FFF2-40B4-BE49-F238E27FC236}">
                <a16:creationId xmlns:a16="http://schemas.microsoft.com/office/drawing/2014/main" id="{2F73B0FE-B34B-98B3-BD05-405A9DA008AC}"/>
              </a:ext>
            </a:extLst>
          </p:cNvPr>
          <p:cNvSpPr>
            <a:spLocks noGrp="1"/>
          </p:cNvSpPr>
          <p:nvPr>
            <p:ph type="title" idx="4294967295"/>
          </p:nvPr>
        </p:nvSpPr>
        <p:spPr>
          <a:xfrm>
            <a:off x="968828" y="456825"/>
            <a:ext cx="10515600" cy="1325563"/>
          </a:xfrm>
          <a:prstGeom prst="rect">
            <a:avLst/>
          </a:prstGeom>
        </p:spPr>
        <p:txBody>
          <a:bodyPr/>
          <a:lstStyle/>
          <a:p>
            <a:pPr marL="0" marR="0" lvl="0" indent="0" algn="l" defTabSz="914400" rtl="0" eaLnBrk="1" fontAlgn="auto" latinLnBrk="1" hangingPunct="1">
              <a:lnSpc>
                <a:spcPct val="90000"/>
              </a:lnSpc>
              <a:spcBef>
                <a:spcPct val="0"/>
              </a:spcBef>
              <a:spcAft>
                <a:spcPts val="0"/>
              </a:spcAft>
              <a:buClrTx/>
              <a:buSzTx/>
              <a:buFontTx/>
              <a:buNone/>
              <a:tabLst/>
              <a:defRPr/>
            </a:pPr>
            <a:r>
              <a:rPr lang="en-US" sz="2800" b="1" kern="1200" dirty="0">
                <a:solidFill>
                  <a:schemeClr val="bg1"/>
                </a:solidFill>
                <a:effectLst/>
                <a:latin typeface="+mj-lt"/>
                <a:ea typeface="+mj-ea"/>
                <a:cs typeface="+mj-cs"/>
              </a:rPr>
              <a:t>Introduction</a:t>
            </a:r>
            <a:r>
              <a:rPr lang="en-US" sz="4400" b="1" kern="1200" dirty="0">
                <a:solidFill>
                  <a:schemeClr val="tx1"/>
                </a:solidFill>
                <a:effectLst/>
                <a:latin typeface="+mj-lt"/>
                <a:ea typeface="+mj-ea"/>
                <a:cs typeface="+mj-cs"/>
              </a:rPr>
              <a:t> </a:t>
            </a:r>
            <a:endParaRPr lang="en-GB" dirty="0">
              <a:effectLst/>
            </a:endParaRPr>
          </a:p>
          <a:p>
            <a:endParaRPr lang="en-GB" dirty="0"/>
          </a:p>
        </p:txBody>
      </p:sp>
    </p:spTree>
    <p:extLst>
      <p:ext uri="{BB962C8B-B14F-4D97-AF65-F5344CB8AC3E}">
        <p14:creationId xmlns:p14="http://schemas.microsoft.com/office/powerpoint/2010/main" val="424914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66B55-7ACA-91FD-62DA-6FBF6BEC8E01}"/>
              </a:ext>
            </a:extLst>
          </p:cNvPr>
          <p:cNvSpPr txBox="1"/>
          <p:nvPr/>
        </p:nvSpPr>
        <p:spPr>
          <a:xfrm>
            <a:off x="4673911" y="834481"/>
            <a:ext cx="6944367" cy="4524315"/>
          </a:xfrm>
          <a:prstGeom prst="rect">
            <a:avLst/>
          </a:prstGeom>
          <a:noFill/>
        </p:spPr>
        <p:txBody>
          <a:bodyPr wrap="square" rtlCol="0">
            <a:spAutoFit/>
          </a:bodyPr>
          <a:lstStyle/>
          <a:p>
            <a:pPr latinLnBrk="0"/>
            <a:r>
              <a:rPr lang="en-GB" sz="3200" dirty="0">
                <a:solidFill>
                  <a:srgbClr val="2B2C30"/>
                </a:solidFill>
                <a:ea typeface="Public Sans"/>
                <a:cs typeface="Public Sans"/>
                <a:sym typeface="Public Sans"/>
              </a:rPr>
              <a:t>Our exploration begins with a question. Take a moment to consider each question, before moving on to the response. </a:t>
            </a:r>
          </a:p>
          <a:p>
            <a:pPr latinLnBrk="0"/>
            <a:endParaRPr lang="en-GB" sz="3200" noProof="0" dirty="0">
              <a:solidFill>
                <a:srgbClr val="2B2C30"/>
              </a:solidFill>
              <a:sym typeface="Public Sans"/>
            </a:endParaRPr>
          </a:p>
          <a:p>
            <a:pPr latinLnBrk="0"/>
            <a:r>
              <a:rPr lang="en-GB" sz="3200" dirty="0">
                <a:solidFill>
                  <a:srgbClr val="2B2C30"/>
                </a:solidFill>
                <a:sym typeface="Public Sans"/>
              </a:rPr>
              <a:t>You can work through each question in turn. Alternatively, you can select a particular question you’d like to explore first via the menu. </a:t>
            </a:r>
            <a:endParaRPr lang="en-GB" sz="3200" noProof="0" dirty="0"/>
          </a:p>
        </p:txBody>
      </p:sp>
      <p:pic>
        <p:nvPicPr>
          <p:cNvPr id="3" name="Google Shape;97;p2">
            <a:extLst>
              <a:ext uri="{FF2B5EF4-FFF2-40B4-BE49-F238E27FC236}">
                <a16:creationId xmlns:a16="http://schemas.microsoft.com/office/drawing/2014/main" id="{46CBB049-FC30-E97A-C61F-2DF4AC28F8F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itle 3">
            <a:extLst>
              <a:ext uri="{FF2B5EF4-FFF2-40B4-BE49-F238E27FC236}">
                <a16:creationId xmlns:a16="http://schemas.microsoft.com/office/drawing/2014/main" id="{8A06FFFC-71D2-A55D-11F9-2F6587CA8356}"/>
              </a:ext>
            </a:extLst>
          </p:cNvPr>
          <p:cNvSpPr>
            <a:spLocks noGrp="1"/>
          </p:cNvSpPr>
          <p:nvPr>
            <p:ph type="title" idx="4294967295"/>
          </p:nvPr>
        </p:nvSpPr>
        <p:spPr>
          <a:xfrm>
            <a:off x="573722" y="691697"/>
            <a:ext cx="10515600"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mn-ea"/>
                <a:cs typeface="+mn-cs"/>
              </a:rPr>
              <a:t>This</a:t>
            </a:r>
            <a:r>
              <a:rPr lang="en-US" sz="2800" b="1" kern="1200" baseline="0" dirty="0">
                <a:solidFill>
                  <a:srgbClr val="FFFFFF"/>
                </a:solidFill>
                <a:effectLst/>
                <a:latin typeface="Calibri" panose="020F0502020204030204" pitchFamily="34" charset="0"/>
                <a:ea typeface="+mn-ea"/>
                <a:cs typeface="+mn-cs"/>
              </a:rPr>
              <a:t> presentation </a:t>
            </a:r>
            <a:r>
              <a:rPr lang="en-US" sz="2800" b="1" kern="1200" dirty="0">
                <a:solidFill>
                  <a:srgbClr val="FFFFFF"/>
                </a:solidFill>
                <a:effectLst/>
                <a:latin typeface="Calibri" panose="020F0502020204030204" pitchFamily="34" charset="0"/>
                <a:ea typeface="+mn-ea"/>
                <a:cs typeface="+mn-cs"/>
              </a:rPr>
              <a:t> </a:t>
            </a:r>
            <a:endParaRPr lang="en-GB" dirty="0">
              <a:effectLst/>
            </a:endParaRPr>
          </a:p>
          <a:p>
            <a:endParaRPr lang="en-GB" dirty="0"/>
          </a:p>
        </p:txBody>
      </p:sp>
    </p:spTree>
    <p:extLst>
      <p:ext uri="{BB962C8B-B14F-4D97-AF65-F5344CB8AC3E}">
        <p14:creationId xmlns:p14="http://schemas.microsoft.com/office/powerpoint/2010/main" val="373841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13318B-F51A-DE9B-4143-B6140E6B757E}"/>
              </a:ext>
            </a:extLst>
          </p:cNvPr>
          <p:cNvSpPr txBox="1"/>
          <p:nvPr/>
        </p:nvSpPr>
        <p:spPr>
          <a:xfrm>
            <a:off x="384130" y="2662586"/>
            <a:ext cx="11423738" cy="2308324"/>
          </a:xfrm>
          <a:prstGeom prst="rect">
            <a:avLst/>
          </a:prstGeom>
          <a:noFill/>
        </p:spPr>
        <p:txBody>
          <a:bodyPr wrap="square" rtlCol="0">
            <a:spAutoFit/>
          </a:bodyPr>
          <a:lstStyle/>
          <a:p>
            <a:pPr latinLnBrk="0"/>
            <a:endParaRPr lang="en-US" sz="2400" dirty="0">
              <a:ea typeface="Public Sans"/>
              <a:cs typeface="Public Sans"/>
              <a:sym typeface="Public Sans"/>
            </a:endParaRPr>
          </a:p>
          <a:p>
            <a:pPr marL="342900" indent="-342900" latinLnBrk="0">
              <a:buFont typeface="+mj-lt"/>
              <a:buAutoNum type="arabicPeriod"/>
            </a:pPr>
            <a:r>
              <a:rPr lang="en-US" sz="2400" dirty="0">
                <a:ea typeface="Public Sans"/>
                <a:cs typeface="Public Sans"/>
                <a:sym typeface="Public Sans"/>
              </a:rPr>
              <a:t>Do smart meters effectively protect user privacy? </a:t>
            </a:r>
          </a:p>
          <a:p>
            <a:pPr marL="342900" indent="-342900" latinLnBrk="0">
              <a:buFont typeface="+mj-lt"/>
              <a:buAutoNum type="arabicPeriod"/>
            </a:pPr>
            <a:r>
              <a:rPr lang="en-US" sz="2400" dirty="0">
                <a:ea typeface="Public Sans"/>
                <a:cs typeface="Public Sans"/>
                <a:sym typeface="Public Sans"/>
              </a:rPr>
              <a:t>What is more energy efficient: space heaters or central heating? </a:t>
            </a:r>
          </a:p>
          <a:p>
            <a:pPr marL="342900" indent="-342900" latinLnBrk="0">
              <a:buFont typeface="+mj-lt"/>
              <a:buAutoNum type="arabicPeriod"/>
            </a:pPr>
            <a:r>
              <a:rPr lang="en-US" sz="2400" dirty="0">
                <a:ea typeface="Public Sans"/>
                <a:cs typeface="Public Sans"/>
                <a:sym typeface="Public Sans"/>
              </a:rPr>
              <a:t>Are renewable energy sources (e.g. solar and wind power) unreliable?</a:t>
            </a:r>
            <a:endParaRPr lang="en-US" sz="2400" b="1" dirty="0">
              <a:solidFill>
                <a:schemeClr val="bg1"/>
              </a:solidFill>
              <a:ea typeface="Public Sans"/>
              <a:cs typeface="Public Sans"/>
              <a:sym typeface="Public Sans"/>
            </a:endParaRPr>
          </a:p>
          <a:p>
            <a:pPr marL="342900" indent="-342900" latinLnBrk="0">
              <a:buFont typeface="+mj-lt"/>
              <a:buAutoNum type="arabicPeriod"/>
            </a:pPr>
            <a:r>
              <a:rPr lang="en-US" sz="2400" dirty="0">
                <a:ea typeface="Public Sans"/>
                <a:cs typeface="Public Sans"/>
                <a:sym typeface="Public Sans"/>
              </a:rPr>
              <a:t>Are electric vehicles environmentally friendly, even when charged with fossil fuel generated electricity?</a:t>
            </a:r>
          </a:p>
        </p:txBody>
      </p:sp>
      <p:sp>
        <p:nvSpPr>
          <p:cNvPr id="4" name="Title 3">
            <a:extLst>
              <a:ext uri="{FF2B5EF4-FFF2-40B4-BE49-F238E27FC236}">
                <a16:creationId xmlns:a16="http://schemas.microsoft.com/office/drawing/2014/main" id="{C7D9DC52-5167-803B-CC1E-0EB909FC99B6}"/>
              </a:ext>
            </a:extLst>
          </p:cNvPr>
          <p:cNvSpPr>
            <a:spLocks noGrp="1"/>
          </p:cNvSpPr>
          <p:nvPr>
            <p:ph type="title" idx="4294967295"/>
          </p:nvPr>
        </p:nvSpPr>
        <p:spPr>
          <a:xfrm>
            <a:off x="537755" y="809262"/>
            <a:ext cx="10515600"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mn-ea"/>
                <a:cs typeface="+mn-cs"/>
              </a:rPr>
              <a:t>Four common questions about digital energy </a:t>
            </a:r>
            <a:endParaRPr lang="en-GB" dirty="0">
              <a:effectLst/>
            </a:endParaRPr>
          </a:p>
          <a:p>
            <a:endParaRPr lang="en-GB" dirty="0"/>
          </a:p>
        </p:txBody>
      </p:sp>
    </p:spTree>
    <p:extLst>
      <p:ext uri="{BB962C8B-B14F-4D97-AF65-F5344CB8AC3E}">
        <p14:creationId xmlns:p14="http://schemas.microsoft.com/office/powerpoint/2010/main" val="1398487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3AC321A-ECC1-6F77-28D3-B93794C698A1}"/>
              </a:ext>
            </a:extLst>
          </p:cNvPr>
          <p:cNvSpPr txBox="1"/>
          <p:nvPr/>
        </p:nvSpPr>
        <p:spPr>
          <a:xfrm>
            <a:off x="972855" y="3194137"/>
            <a:ext cx="10246290" cy="1569660"/>
          </a:xfrm>
          <a:prstGeom prst="rect">
            <a:avLst/>
          </a:prstGeom>
          <a:noFill/>
        </p:spPr>
        <p:txBody>
          <a:bodyPr wrap="square" rtlCol="0">
            <a:spAutoFit/>
          </a:bodyPr>
          <a:lstStyle/>
          <a:p>
            <a:pPr algn="ctr" latinLnBrk="0"/>
            <a:r>
              <a:rPr lang="en-US" sz="4800" i="1" dirty="0">
                <a:solidFill>
                  <a:schemeClr val="accent2"/>
                </a:solidFill>
              </a:rPr>
              <a:t>Do smart meters effectively protect user privacy? </a:t>
            </a:r>
            <a:endParaRPr lang="en-US" sz="4000" i="1" dirty="0">
              <a:solidFill>
                <a:schemeClr val="accent2"/>
              </a:solidFill>
            </a:endParaRPr>
          </a:p>
        </p:txBody>
      </p:sp>
      <p:sp>
        <p:nvSpPr>
          <p:cNvPr id="2" name="Title 1">
            <a:extLst>
              <a:ext uri="{FF2B5EF4-FFF2-40B4-BE49-F238E27FC236}">
                <a16:creationId xmlns:a16="http://schemas.microsoft.com/office/drawing/2014/main" id="{EFE5706B-801C-7CE9-2FD2-896890F5709E}"/>
              </a:ext>
            </a:extLst>
          </p:cNvPr>
          <p:cNvSpPr>
            <a:spLocks noGrp="1"/>
          </p:cNvSpPr>
          <p:nvPr>
            <p:ph type="title" idx="4294967295"/>
          </p:nvPr>
        </p:nvSpPr>
        <p:spPr>
          <a:xfrm>
            <a:off x="838200" y="835388"/>
            <a:ext cx="10515600" cy="1325563"/>
          </a:xfrm>
          <a:prstGeom prst="rect">
            <a:avLst/>
          </a:prstGeom>
        </p:spPr>
        <p:txBody>
          <a:bodyPr/>
          <a:lstStyle/>
          <a:p>
            <a:pPr rtl="0" eaLnBrk="1" latinLnBrk="0" hangingPunct="1"/>
            <a:r>
              <a:rPr lang="en-US" sz="2800" b="1" i="0" kern="1200" dirty="0">
                <a:solidFill>
                  <a:schemeClr val="bg1"/>
                </a:solidFill>
                <a:effectLst/>
                <a:latin typeface="Calibri" panose="020F0502020204030204" pitchFamily="34" charset="0"/>
                <a:ea typeface="+mn-ea"/>
                <a:cs typeface="+mn-cs"/>
              </a:rPr>
              <a:t>Do smart meters effectively protect user privacy?  - Introduction</a:t>
            </a:r>
            <a:endParaRPr lang="en-GB" sz="2800" b="1" i="0" dirty="0">
              <a:solidFill>
                <a:schemeClr val="bg1"/>
              </a:solidFill>
              <a:effectLst/>
            </a:endParaRPr>
          </a:p>
          <a:p>
            <a:endParaRPr lang="en-GB" dirty="0"/>
          </a:p>
        </p:txBody>
      </p:sp>
    </p:spTree>
    <p:extLst>
      <p:ext uri="{BB962C8B-B14F-4D97-AF65-F5344CB8AC3E}">
        <p14:creationId xmlns:p14="http://schemas.microsoft.com/office/powerpoint/2010/main" val="3685211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6F7BA3-B558-E7EE-49BC-1EDCDFCA81CE}"/>
              </a:ext>
            </a:extLst>
          </p:cNvPr>
          <p:cNvSpPr txBox="1"/>
          <p:nvPr/>
        </p:nvSpPr>
        <p:spPr>
          <a:xfrm>
            <a:off x="2907414" y="1838234"/>
            <a:ext cx="9006214" cy="4585871"/>
          </a:xfrm>
          <a:prstGeom prst="rect">
            <a:avLst/>
          </a:prstGeom>
          <a:noFill/>
        </p:spPr>
        <p:txBody>
          <a:bodyPr wrap="square" rtlCol="0">
            <a:spAutoFit/>
          </a:bodyPr>
          <a:lstStyle/>
          <a:p>
            <a:pPr marL="0" marR="0" lvl="0" indent="0" algn="l" rtl="0" latinLnBrk="0">
              <a:buNone/>
            </a:pPr>
            <a:endParaRPr lang="en-GB" sz="800" noProof="0" dirty="0">
              <a:solidFill>
                <a:schemeClr val="accent2"/>
              </a:solidFill>
              <a:ea typeface="Public Sans"/>
              <a:cs typeface="Public Sans"/>
              <a:sym typeface="Public Sans"/>
            </a:endParaRPr>
          </a:p>
          <a:p>
            <a:pPr marL="457200" indent="-457200" latinLnBrk="0">
              <a:buChar char="•"/>
            </a:pPr>
            <a:endParaRPr lang="en-GB" sz="800" b="1" noProof="0" dirty="0">
              <a:solidFill>
                <a:schemeClr val="tx1"/>
              </a:solidFill>
              <a:ea typeface="Calibri"/>
            </a:endParaRPr>
          </a:p>
          <a:p>
            <a:pPr marL="457200" indent="-457200" latinLnBrk="0">
              <a:buChar char="•"/>
            </a:pPr>
            <a:r>
              <a:rPr lang="en-GB" sz="2400" b="1" noProof="0" dirty="0">
                <a:solidFill>
                  <a:schemeClr val="tx1"/>
                </a:solidFill>
                <a:ea typeface="Calibri"/>
              </a:rPr>
              <a:t>Smart meters collect only basic energy usage data</a:t>
            </a:r>
            <a:r>
              <a:rPr lang="en-GB" sz="2400" noProof="0" dirty="0">
                <a:solidFill>
                  <a:schemeClr val="tx1"/>
                </a:solidFill>
                <a:ea typeface="Calibri"/>
              </a:rPr>
              <a:t>, such as energy consumption, not specific appliance use, audio, video or</a:t>
            </a:r>
            <a:r>
              <a:rPr lang="en-GB" sz="2400" dirty="0">
                <a:ea typeface="Calibri"/>
              </a:rPr>
              <a:t> personal information</a:t>
            </a:r>
            <a:r>
              <a:rPr lang="en-GB" sz="2400" noProof="0" dirty="0">
                <a:solidFill>
                  <a:schemeClr val="tx1"/>
                </a:solidFill>
                <a:ea typeface="Calibri"/>
              </a:rPr>
              <a:t>.</a:t>
            </a:r>
          </a:p>
          <a:p>
            <a:pPr latinLnBrk="0"/>
            <a:endParaRPr lang="en-GB" sz="1200" noProof="0" dirty="0">
              <a:solidFill>
                <a:schemeClr val="tx1"/>
              </a:solidFill>
              <a:ea typeface="Calibri"/>
            </a:endParaRPr>
          </a:p>
          <a:p>
            <a:pPr marL="457200" indent="-457200" latinLnBrk="0">
              <a:buChar char="•"/>
            </a:pPr>
            <a:r>
              <a:rPr lang="en-GB" sz="2400" b="1" noProof="0" dirty="0">
                <a:solidFill>
                  <a:schemeClr val="tx1"/>
                </a:solidFill>
                <a:ea typeface="Calibri"/>
              </a:rPr>
              <a:t>Strict regulations and data protection measures</a:t>
            </a:r>
            <a:r>
              <a:rPr lang="en-GB" sz="2400" noProof="0" dirty="0">
                <a:solidFill>
                  <a:schemeClr val="tx1"/>
                </a:solidFill>
                <a:ea typeface="Calibri"/>
              </a:rPr>
              <a:t> (e.g., GDPR, Electricity Directive, Electricity Regulation) safeguard consumer privacy.</a:t>
            </a:r>
          </a:p>
          <a:p>
            <a:pPr latinLnBrk="0"/>
            <a:endParaRPr lang="en-GB" sz="1200" noProof="0" dirty="0">
              <a:solidFill>
                <a:schemeClr val="tx1"/>
              </a:solidFill>
              <a:ea typeface="Calibri"/>
            </a:endParaRPr>
          </a:p>
          <a:p>
            <a:pPr marL="457200" indent="-457200" latinLnBrk="0">
              <a:buChar char="•"/>
            </a:pPr>
            <a:r>
              <a:rPr lang="en-GB" sz="2400" noProof="0" dirty="0">
                <a:solidFill>
                  <a:schemeClr val="tx1"/>
                </a:solidFill>
                <a:ea typeface="Calibri"/>
              </a:rPr>
              <a:t>Utility companies are restricted to </a:t>
            </a:r>
            <a:r>
              <a:rPr lang="en-GB" sz="2400" b="1" noProof="0" dirty="0">
                <a:solidFill>
                  <a:schemeClr val="tx1"/>
                </a:solidFill>
                <a:ea typeface="Calibri"/>
              </a:rPr>
              <a:t>using smart meter data for billing and grid management, with limited data sharing.</a:t>
            </a:r>
          </a:p>
          <a:p>
            <a:pPr latinLnBrk="0"/>
            <a:endParaRPr lang="en-GB" sz="1200" b="1" noProof="0" dirty="0">
              <a:solidFill>
                <a:schemeClr val="tx1"/>
              </a:solidFill>
              <a:ea typeface="Calibri"/>
            </a:endParaRPr>
          </a:p>
          <a:p>
            <a:pPr marL="457200" indent="-457200" latinLnBrk="0">
              <a:buChar char="•"/>
            </a:pPr>
            <a:r>
              <a:rPr lang="en-GB" sz="2400" b="1" dirty="0"/>
              <a:t>Find out more </a:t>
            </a:r>
            <a:r>
              <a:rPr lang="en-GB" sz="2400" dirty="0"/>
              <a:t>in the Every1 slide deck </a:t>
            </a:r>
            <a:r>
              <a:rPr lang="en-GB" sz="2400" i="1" dirty="0">
                <a:hlinkClick r:id="rId3"/>
              </a:rPr>
              <a:t>Cybersecurity digital energy myths… busted! </a:t>
            </a:r>
            <a:endParaRPr lang="en-GB" sz="2400" noProof="0" dirty="0">
              <a:solidFill>
                <a:srgbClr val="000066"/>
              </a:solidFill>
              <a:ea typeface="Calibri"/>
              <a:cs typeface="Calibri"/>
            </a:endParaRPr>
          </a:p>
        </p:txBody>
      </p:sp>
      <p:sp>
        <p:nvSpPr>
          <p:cNvPr id="5" name="TextBox 4">
            <a:extLst>
              <a:ext uri="{FF2B5EF4-FFF2-40B4-BE49-F238E27FC236}">
                <a16:creationId xmlns:a16="http://schemas.microsoft.com/office/drawing/2014/main" id="{350E6B48-9871-BD63-E55B-7FA469CC2F31}"/>
              </a:ext>
            </a:extLst>
          </p:cNvPr>
          <p:cNvSpPr txBox="1"/>
          <p:nvPr/>
        </p:nvSpPr>
        <p:spPr>
          <a:xfrm>
            <a:off x="377482" y="596486"/>
            <a:ext cx="11437035" cy="639534"/>
          </a:xfrm>
          <a:prstGeom prst="rect">
            <a:avLst/>
          </a:prstGeom>
          <a:noFill/>
        </p:spPr>
        <p:txBody>
          <a:bodyPr wrap="square" rtlCol="0">
            <a:spAutoFit/>
          </a:bodyPr>
          <a:lstStyle/>
          <a:p>
            <a:pPr marL="0" marR="0" lvl="0" indent="0" algn="l" rtl="0" latinLnBrk="0">
              <a:lnSpc>
                <a:spcPct val="140010"/>
              </a:lnSpc>
              <a:spcBef>
                <a:spcPts val="0"/>
              </a:spcBef>
              <a:spcAft>
                <a:spcPts val="0"/>
              </a:spcAft>
              <a:buNone/>
            </a:pPr>
            <a:r>
              <a:rPr lang="en-US" sz="2800" b="1" dirty="0">
                <a:solidFill>
                  <a:schemeClr val="bg1"/>
                </a:solidFill>
                <a:latin typeface="Public Sans"/>
                <a:ea typeface="Public Sans"/>
                <a:cs typeface="Public Sans"/>
                <a:sym typeface="Public Sans"/>
              </a:rPr>
              <a:t>Do smart meters effectively protect user privacy? </a:t>
            </a:r>
            <a:endParaRPr lang="en-US" sz="2000" dirty="0">
              <a:solidFill>
                <a:schemeClr val="bg1"/>
              </a:solidFill>
            </a:endParaRPr>
          </a:p>
        </p:txBody>
      </p:sp>
      <p:pic>
        <p:nvPicPr>
          <p:cNvPr id="6" name="Picture 5" descr="A smart meter.">
            <a:extLst>
              <a:ext uri="{FF2B5EF4-FFF2-40B4-BE49-F238E27FC236}">
                <a16:creationId xmlns:a16="http://schemas.microsoft.com/office/drawing/2014/main" id="{7BA60DC5-30EE-2406-2A45-AB7C90E64A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619" y="2256824"/>
            <a:ext cx="2648486" cy="4302690"/>
          </a:xfrm>
          <a:prstGeom prst="rect">
            <a:avLst/>
          </a:prstGeom>
        </p:spPr>
      </p:pic>
      <p:sp>
        <p:nvSpPr>
          <p:cNvPr id="2" name="Title 1">
            <a:extLst>
              <a:ext uri="{FF2B5EF4-FFF2-40B4-BE49-F238E27FC236}">
                <a16:creationId xmlns:a16="http://schemas.microsoft.com/office/drawing/2014/main" id="{0FC5BC0F-C822-0EAA-8172-9BD1A8179365}"/>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en-US" sz="4800" i="0" kern="1200" dirty="0">
                <a:solidFill>
                  <a:srgbClr val="0E3AF0"/>
                </a:solidFill>
                <a:effectLst/>
                <a:latin typeface="Calibri" panose="020F0502020204030204" pitchFamily="34" charset="0"/>
                <a:ea typeface="+mn-ea"/>
                <a:cs typeface="+mn-cs"/>
              </a:rPr>
              <a:t>Do smart meters effectively protect user privacy? </a:t>
            </a:r>
            <a:endParaRPr lang="en-GB" i="0" dirty="0">
              <a:effectLst/>
            </a:endParaRPr>
          </a:p>
          <a:p>
            <a:endParaRPr lang="en-GB" dirty="0"/>
          </a:p>
        </p:txBody>
      </p:sp>
    </p:spTree>
    <p:extLst>
      <p:ext uri="{BB962C8B-B14F-4D97-AF65-F5344CB8AC3E}">
        <p14:creationId xmlns:p14="http://schemas.microsoft.com/office/powerpoint/2010/main" val="33954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190F597-7B51-9EB6-1253-74AAF241D190}"/>
              </a:ext>
            </a:extLst>
          </p:cNvPr>
          <p:cNvSpPr txBox="1"/>
          <p:nvPr/>
        </p:nvSpPr>
        <p:spPr>
          <a:xfrm>
            <a:off x="1490597" y="3181611"/>
            <a:ext cx="9594937" cy="1569660"/>
          </a:xfrm>
          <a:prstGeom prst="rect">
            <a:avLst/>
          </a:prstGeom>
          <a:noFill/>
        </p:spPr>
        <p:txBody>
          <a:bodyPr wrap="square" rtlCol="0">
            <a:spAutoFit/>
          </a:bodyPr>
          <a:lstStyle/>
          <a:p>
            <a:pPr algn="ctr"/>
            <a:r>
              <a:rPr lang="en-US" sz="4800" i="1" dirty="0">
                <a:solidFill>
                  <a:schemeClr val="accent2"/>
                </a:solidFill>
              </a:rPr>
              <a:t>What is more energy efficient: </a:t>
            </a:r>
          </a:p>
          <a:p>
            <a:pPr algn="ctr"/>
            <a:r>
              <a:rPr lang="en-US" sz="4800" i="1" dirty="0">
                <a:solidFill>
                  <a:schemeClr val="accent2"/>
                </a:solidFill>
              </a:rPr>
              <a:t>space heaters or central heating?</a:t>
            </a:r>
            <a:endParaRPr lang="en-US" sz="4000" i="1" dirty="0">
              <a:solidFill>
                <a:schemeClr val="accent2"/>
              </a:solidFill>
            </a:endParaRPr>
          </a:p>
        </p:txBody>
      </p:sp>
      <p:sp>
        <p:nvSpPr>
          <p:cNvPr id="2" name="Title 1">
            <a:extLst>
              <a:ext uri="{FF2B5EF4-FFF2-40B4-BE49-F238E27FC236}">
                <a16:creationId xmlns:a16="http://schemas.microsoft.com/office/drawing/2014/main" id="{E2B74216-A47B-ED1F-6C4D-C3FC780E6228}"/>
              </a:ext>
            </a:extLst>
          </p:cNvPr>
          <p:cNvSpPr>
            <a:spLocks noGrp="1"/>
          </p:cNvSpPr>
          <p:nvPr>
            <p:ph type="title" idx="4294967295"/>
          </p:nvPr>
        </p:nvSpPr>
        <p:spPr>
          <a:xfrm>
            <a:off x="215060" y="822325"/>
            <a:ext cx="11976940" cy="1325563"/>
          </a:xfrm>
          <a:prstGeom prst="rect">
            <a:avLst/>
          </a:prstGeom>
        </p:spPr>
        <p:txBody>
          <a:bodyPr/>
          <a:lstStyle/>
          <a:p>
            <a:pPr rtl="0" eaLnBrk="1" latinLnBrk="1" hangingPunct="1"/>
            <a:r>
              <a:rPr lang="en-US" sz="2800" b="1" i="0" kern="1200" dirty="0">
                <a:solidFill>
                  <a:schemeClr val="bg1"/>
                </a:solidFill>
                <a:effectLst/>
                <a:latin typeface="Calibri" panose="020F0502020204030204" pitchFamily="34" charset="0"/>
                <a:ea typeface="+mn-ea"/>
                <a:cs typeface="+mn-cs"/>
              </a:rPr>
              <a:t>What is more energy efficient: space heaters or central heating? - Introduction</a:t>
            </a:r>
            <a:endParaRPr lang="en-GB" sz="2800" b="1" i="0" dirty="0">
              <a:solidFill>
                <a:schemeClr val="bg1"/>
              </a:solidFill>
              <a:effectLst/>
            </a:endParaRPr>
          </a:p>
          <a:p>
            <a:endParaRPr lang="en-GB" dirty="0"/>
          </a:p>
        </p:txBody>
      </p:sp>
    </p:spTree>
    <p:extLst>
      <p:ext uri="{BB962C8B-B14F-4D97-AF65-F5344CB8AC3E}">
        <p14:creationId xmlns:p14="http://schemas.microsoft.com/office/powerpoint/2010/main" val="466480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2E9D6D4-ADBC-D7EB-E231-9A2E3FFD7EF4}"/>
              </a:ext>
            </a:extLst>
          </p:cNvPr>
          <p:cNvSpPr txBox="1"/>
          <p:nvPr/>
        </p:nvSpPr>
        <p:spPr>
          <a:xfrm>
            <a:off x="3910164" y="2251226"/>
            <a:ext cx="7674678" cy="4154984"/>
          </a:xfrm>
          <a:prstGeom prst="rect">
            <a:avLst/>
          </a:prstGeom>
          <a:noFill/>
        </p:spPr>
        <p:txBody>
          <a:bodyPr wrap="square" rtlCol="0">
            <a:spAutoFit/>
          </a:bodyPr>
          <a:lstStyle/>
          <a:p>
            <a:pPr marL="457200" indent="-457200" latinLnBrk="0">
              <a:buChar char="•"/>
            </a:pPr>
            <a:r>
              <a:rPr lang="en-US" sz="2400" dirty="0"/>
              <a:t>Space heaters are less efficient than central heating when heating large areas of your home. </a:t>
            </a:r>
          </a:p>
          <a:p>
            <a:pPr marL="457200" indent="-457200" latinLnBrk="0">
              <a:buChar char="•"/>
            </a:pPr>
            <a:endParaRPr lang="en-US" sz="2400" dirty="0"/>
          </a:p>
          <a:p>
            <a:pPr marL="457200" indent="-457200" latinLnBrk="0">
              <a:buChar char="•"/>
            </a:pPr>
            <a:r>
              <a:rPr lang="en-US" sz="2400" dirty="0"/>
              <a:t>Space heaters work best for briefly heating small, well-insulated spaces. </a:t>
            </a:r>
          </a:p>
          <a:p>
            <a:pPr marL="457200" indent="-457200" latinLnBrk="0">
              <a:buChar char="•"/>
            </a:pPr>
            <a:endParaRPr lang="en-US" sz="2400" dirty="0"/>
          </a:p>
          <a:p>
            <a:pPr marL="457200" indent="-457200" latinLnBrk="0">
              <a:buChar char="•"/>
            </a:pPr>
            <a:r>
              <a:rPr lang="en-US" sz="2400" dirty="0"/>
              <a:t>Relying on space heaters as the main heat source can result in higher energy bills compared to central heating.</a:t>
            </a:r>
          </a:p>
          <a:p>
            <a:pPr marL="457200" indent="-457200" latinLnBrk="0">
              <a:buChar char="•"/>
            </a:pPr>
            <a:endParaRPr lang="en-US" sz="2400" dirty="0"/>
          </a:p>
          <a:p>
            <a:pPr marL="457200" indent="-457200" latinLnBrk="0">
              <a:buChar char="•"/>
            </a:pPr>
            <a:r>
              <a:rPr lang="en-US" sz="2400" dirty="0"/>
              <a:t>Read more in the Centre for Sustainable Energy’s </a:t>
            </a:r>
            <a:r>
              <a:rPr lang="en-US" sz="2400" dirty="0">
                <a:hlinkClick r:id="rId3"/>
              </a:rPr>
              <a:t>Room heaters</a:t>
            </a:r>
            <a:r>
              <a:rPr lang="en-US" sz="2400" dirty="0"/>
              <a:t> guide. </a:t>
            </a:r>
          </a:p>
        </p:txBody>
      </p:sp>
      <p:pic>
        <p:nvPicPr>
          <p:cNvPr id="3" name="Picture 2" descr="A space heater.">
            <a:extLst>
              <a:ext uri="{FF2B5EF4-FFF2-40B4-BE49-F238E27FC236}">
                <a16:creationId xmlns:a16="http://schemas.microsoft.com/office/drawing/2014/main" id="{52E5CE0B-BEED-879A-8A43-920EA8704A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099" y="2251226"/>
            <a:ext cx="2827876" cy="4243519"/>
          </a:xfrm>
          <a:prstGeom prst="rect">
            <a:avLst/>
          </a:prstGeom>
        </p:spPr>
      </p:pic>
      <p:sp>
        <p:nvSpPr>
          <p:cNvPr id="2" name="Title 1">
            <a:extLst>
              <a:ext uri="{FF2B5EF4-FFF2-40B4-BE49-F238E27FC236}">
                <a16:creationId xmlns:a16="http://schemas.microsoft.com/office/drawing/2014/main" id="{8751FA70-4F23-79A2-BC5C-F3213EFE2F01}"/>
              </a:ext>
            </a:extLst>
          </p:cNvPr>
          <p:cNvSpPr>
            <a:spLocks noGrp="1"/>
          </p:cNvSpPr>
          <p:nvPr>
            <p:ph type="title" idx="4294967295"/>
          </p:nvPr>
        </p:nvSpPr>
        <p:spPr>
          <a:xfrm>
            <a:off x="529099" y="743948"/>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mn-ea"/>
                <a:cs typeface="+mn-cs"/>
              </a:rPr>
              <a:t>What is more energy efficient: space heaters or central heating?</a:t>
            </a:r>
            <a:endParaRPr lang="en-GB" dirty="0">
              <a:effectLst/>
            </a:endParaRPr>
          </a:p>
          <a:p>
            <a:endParaRPr lang="en-GB" dirty="0"/>
          </a:p>
        </p:txBody>
      </p:sp>
    </p:spTree>
    <p:extLst>
      <p:ext uri="{BB962C8B-B14F-4D97-AF65-F5344CB8AC3E}">
        <p14:creationId xmlns:p14="http://schemas.microsoft.com/office/powerpoint/2010/main" val="152632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377BFF2-33C6-968B-4039-27829257A520}"/>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2"/>
                </a:solidFill>
              </a:rPr>
              <a:t>Are renewable energy sources </a:t>
            </a:r>
          </a:p>
          <a:p>
            <a:pPr algn="ctr" latinLnBrk="0"/>
            <a:r>
              <a:rPr lang="en-US" sz="4800" i="1" dirty="0">
                <a:solidFill>
                  <a:schemeClr val="accent2"/>
                </a:solidFill>
              </a:rPr>
              <a:t>(e.g. solar and wind power) unreliable?</a:t>
            </a:r>
            <a:endParaRPr lang="en-US" sz="4000" i="1" dirty="0">
              <a:solidFill>
                <a:schemeClr val="accent2"/>
              </a:solidFill>
            </a:endParaRPr>
          </a:p>
        </p:txBody>
      </p:sp>
      <p:sp>
        <p:nvSpPr>
          <p:cNvPr id="2" name="Title 1">
            <a:extLst>
              <a:ext uri="{FF2B5EF4-FFF2-40B4-BE49-F238E27FC236}">
                <a16:creationId xmlns:a16="http://schemas.microsoft.com/office/drawing/2014/main" id="{D28365C6-3129-9F90-5393-119434D0CB66}"/>
              </a:ext>
            </a:extLst>
          </p:cNvPr>
          <p:cNvSpPr>
            <a:spLocks noGrp="1"/>
          </p:cNvSpPr>
          <p:nvPr>
            <p:ph type="title" idx="4294967295"/>
          </p:nvPr>
        </p:nvSpPr>
        <p:spPr>
          <a:xfrm>
            <a:off x="668383" y="861514"/>
            <a:ext cx="10515600" cy="1325563"/>
          </a:xfrm>
          <a:prstGeom prst="rect">
            <a:avLst/>
          </a:prstGeom>
        </p:spPr>
        <p:txBody>
          <a:bodyPr/>
          <a:lstStyle/>
          <a:p>
            <a:pPr rtl="0" eaLnBrk="1" latinLnBrk="0" hangingPunct="1"/>
            <a:r>
              <a:rPr lang="en-US" sz="2800" b="1" i="0" kern="1200" dirty="0">
                <a:solidFill>
                  <a:schemeClr val="bg1"/>
                </a:solidFill>
                <a:effectLst/>
                <a:latin typeface="Calibri" panose="020F0502020204030204" pitchFamily="34" charset="0"/>
                <a:ea typeface="+mn-ea"/>
                <a:cs typeface="+mn-cs"/>
              </a:rPr>
              <a:t>Are renewable energy sources unreliable? - Introduction</a:t>
            </a:r>
            <a:endParaRPr lang="en-GB" sz="2800" b="1" i="0" dirty="0">
              <a:solidFill>
                <a:schemeClr val="bg1"/>
              </a:solidFill>
              <a:effectLst/>
            </a:endParaRPr>
          </a:p>
          <a:p>
            <a:endParaRPr lang="en-GB" dirty="0"/>
          </a:p>
        </p:txBody>
      </p:sp>
    </p:spTree>
    <p:extLst>
      <p:ext uri="{BB962C8B-B14F-4D97-AF65-F5344CB8AC3E}">
        <p14:creationId xmlns:p14="http://schemas.microsoft.com/office/powerpoint/2010/main" val="899269819"/>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71FF18A5817444BE8DD9260950648C" ma:contentTypeVersion="15" ma:contentTypeDescription="Create a new document." ma:contentTypeScope="" ma:versionID="2b8ac34c9f93db177c4ce91cf26d51b1">
  <xsd:schema xmlns:xsd="http://www.w3.org/2001/XMLSchema" xmlns:xs="http://www.w3.org/2001/XMLSchema" xmlns:p="http://schemas.microsoft.com/office/2006/metadata/properties" xmlns:ns2="7b26517a-e12b-4b49-bcfd-51642f3fdde0" xmlns:ns3="f45ef3b6-e1f8-4ba6-89ba-26b48c006428" targetNamespace="http://schemas.microsoft.com/office/2006/metadata/properties" ma:root="true" ma:fieldsID="ae93dfceaafc8e31f40b893caffeb8c6" ns2:_="" ns3:_="">
    <xsd:import namespace="7b26517a-e12b-4b49-bcfd-51642f3fdde0"/>
    <xsd:import namespace="f45ef3b6-e1f8-4ba6-89ba-26b48c00642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ObjectDetectorVersions"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26517a-e12b-4b49-bcfd-51642f3fdd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5ef3b6-e1f8-4ba6-89ba-26b48c00642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e1963d7a-f838-4c31-b885-a7319563207f}" ma:internalName="TaxCatchAll" ma:showField="CatchAllData" ma:web="f45ef3b6-e1f8-4ba6-89ba-26b48c0064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45ef3b6-e1f8-4ba6-89ba-26b48c006428" xsi:nil="true"/>
    <lcf76f155ced4ddcb4097134ff3c332f xmlns="7b26517a-e12b-4b49-bcfd-51642f3fdde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6F31CE9-7B4D-4134-94A3-8812946F7F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26517a-e12b-4b49-bcfd-51642f3fdde0"/>
    <ds:schemaRef ds:uri="f45ef3b6-e1f8-4ba6-89ba-26b48c0064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3.xml><?xml version="1.0" encoding="utf-8"?>
<ds:datastoreItem xmlns:ds="http://schemas.openxmlformats.org/officeDocument/2006/customXml" ds:itemID="{93CA0DD0-504F-4EB9-B60E-59D0E157F7B9}">
  <ds:schemaRefs>
    <ds:schemaRef ds:uri="http://schemas.microsoft.com/office/2006/documentManagement/types"/>
    <ds:schemaRef ds:uri="http://purl.org/dc/terms/"/>
    <ds:schemaRef ds:uri="http://schemas.microsoft.com/office/2006/metadata/properties"/>
    <ds:schemaRef ds:uri="http://www.w3.org/XML/1998/namespace"/>
    <ds:schemaRef ds:uri="http://schemas.microsoft.com/office/infopath/2007/PartnerControls"/>
    <ds:schemaRef ds:uri="http://purl.org/dc/elements/1.1/"/>
    <ds:schemaRef ds:uri="http://schemas.openxmlformats.org/package/2006/metadata/core-properties"/>
    <ds:schemaRef ds:uri="75a85b04-3e87-4e6d-8e61-343b36998706"/>
    <ds:schemaRef ds:uri="577805d4-8e47-4788-b8ec-5b1290b6ebfb"/>
    <ds:schemaRef ds:uri="http://purl.org/dc/dcmitype/"/>
    <ds:schemaRef ds:uri="59c2b11d-9272-4eed-95ac-95725493c81f"/>
    <ds:schemaRef ds:uri="c67c0ac7-78b5-4864-aca3-db9996adcf66"/>
    <ds:schemaRef ds:uri="f45ef3b6-e1f8-4ba6-89ba-26b48c006428"/>
    <ds:schemaRef ds:uri="7b26517a-e12b-4b49-bcfd-51642f3fdde0"/>
  </ds:schemaRefs>
</ds:datastoreItem>
</file>

<file path=docProps/app.xml><?xml version="1.0" encoding="utf-8"?>
<Properties xmlns="http://schemas.openxmlformats.org/officeDocument/2006/extended-properties" xmlns:vt="http://schemas.openxmlformats.org/officeDocument/2006/docPropsVTypes">
  <TotalTime>8406</TotalTime>
  <Words>1886</Words>
  <Application>Microsoft Macintosh PowerPoint</Application>
  <PresentationFormat>Widescreen</PresentationFormat>
  <Paragraphs>196</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맑은 고딕</vt:lpstr>
      <vt:lpstr>Arial</vt:lpstr>
      <vt:lpstr>Calibri</vt:lpstr>
      <vt:lpstr>Public Sans</vt:lpstr>
      <vt:lpstr>Every1 slide master</vt:lpstr>
      <vt:lpstr>Energy Myths Busted!   </vt:lpstr>
      <vt:lpstr>Introduction  </vt:lpstr>
      <vt:lpstr>This presentation   </vt:lpstr>
      <vt:lpstr>Four common questions about digital energy  </vt:lpstr>
      <vt:lpstr>Do smart meters effectively protect user privacy?  - Introduction </vt:lpstr>
      <vt:lpstr>Do smart meters effectively protect user privacy?  </vt:lpstr>
      <vt:lpstr>What is more energy efficient: space heaters or central heating? - Introduction </vt:lpstr>
      <vt:lpstr>What is more energy efficient: space heaters or central heating? </vt:lpstr>
      <vt:lpstr>Are renewable energy sources unreliable? - Introduction </vt:lpstr>
      <vt:lpstr>Are renewable energy sources (e.g. solar and wind power) unreliable? </vt:lpstr>
      <vt:lpstr>Are electric vehicles environmentally friendly, even when charged with fossil fuel generated electricity? - Introduction </vt:lpstr>
      <vt:lpstr>Are electric vehicles environmentally friendly, even when charged with fossil fuel generated electricity? </vt:lpstr>
      <vt:lpstr>Next Steps </vt:lpstr>
      <vt:lpstr>Acknowledgements </vt:lpstr>
      <vt:lpstr>Thank you!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359</cp:revision>
  <dcterms:created xsi:type="dcterms:W3CDTF">2019-04-06T05:20:47Z</dcterms:created>
  <dcterms:modified xsi:type="dcterms:W3CDTF">2025-12-10T10:19:33Z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0x010100DF71FF18A5817444BE8DD9260950648C</vt:lpwstr>
  </property>
  <property fmtid="{D5CDD505-2E9C-101B-9397-08002B2CF9AE}" pid="3" name="MediaServiceImageTags">
    <vt:lpwstr/>
  </property>
</Properties>
</file>