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handoutMasterIdLst>
    <p:handoutMasterId r:id="rId37"/>
  </p:handoutMasterIdLst>
  <p:sldIdLst>
    <p:sldId id="461" r:id="rId5"/>
    <p:sldId id="462" r:id="rId6"/>
    <p:sldId id="464" r:id="rId7"/>
    <p:sldId id="465" r:id="rId8"/>
    <p:sldId id="504" r:id="rId9"/>
    <p:sldId id="500" r:id="rId10"/>
    <p:sldId id="468" r:id="rId11"/>
    <p:sldId id="467" r:id="rId12"/>
    <p:sldId id="470" r:id="rId13"/>
    <p:sldId id="469" r:id="rId14"/>
    <p:sldId id="471" r:id="rId15"/>
    <p:sldId id="503" r:id="rId16"/>
    <p:sldId id="501" r:id="rId17"/>
    <p:sldId id="473" r:id="rId18"/>
    <p:sldId id="475" r:id="rId19"/>
    <p:sldId id="474" r:id="rId20"/>
    <p:sldId id="476" r:id="rId21"/>
    <p:sldId id="477" r:id="rId22"/>
    <p:sldId id="506" r:id="rId23"/>
    <p:sldId id="479" r:id="rId24"/>
    <p:sldId id="509" r:id="rId25"/>
    <p:sldId id="483" r:id="rId26"/>
    <p:sldId id="510" r:id="rId27"/>
    <p:sldId id="511" r:id="rId28"/>
    <p:sldId id="484" r:id="rId29"/>
    <p:sldId id="485" r:id="rId30"/>
    <p:sldId id="481" r:id="rId31"/>
    <p:sldId id="493" r:id="rId32"/>
    <p:sldId id="513" r:id="rId33"/>
    <p:sldId id="491" r:id="rId34"/>
    <p:sldId id="4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74" userDrawn="1">
          <p15:clr>
            <a:srgbClr val="A4A3A4"/>
          </p15:clr>
        </p15:guide>
        <p15:guide id="4" orient="horz" pos="5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CBAE24-9F04-A9B6-F298-85B7DE077BE9}" name="Janina Fuchs" initials="JF" userId="S::ucbqjlf@ucl.ac.uk::33f3e2f3-3cdd-4318-9c16-d94beac692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C8"/>
    <a:srgbClr val="FBC9D1"/>
    <a:srgbClr val="DEEBF7"/>
    <a:srgbClr val="F7B3AC"/>
    <a:srgbClr val="98B4EC"/>
    <a:srgbClr val="69C9FF"/>
    <a:srgbClr val="009193"/>
    <a:srgbClr val="0070C0"/>
    <a:srgbClr val="ED7D31"/>
    <a:srgbClr val="E1A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0" autoAdjust="0"/>
    <p:restoredTop sz="57207" autoAdjust="0"/>
  </p:normalViewPr>
  <p:slideViewPr>
    <p:cSldViewPr snapToGrid="0">
      <p:cViewPr varScale="1">
        <p:scale>
          <a:sx n="58" d="100"/>
          <a:sy n="58" d="100"/>
        </p:scale>
        <p:origin x="2696" y="192"/>
      </p:cViewPr>
      <p:guideLst>
        <p:guide orient="horz" pos="2160"/>
        <p:guide pos="3840"/>
        <p:guide pos="574"/>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90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9936C4-E632-CB43-BD80-DA94BBDFA4F4}"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EF735FF8-C781-2649-9E8A-50026E995D89}">
      <dgm:prSet phldrT="[Text]" custT="1"/>
      <dgm:spPr/>
      <dgm:t>
        <a:bodyPr anchor="ctr"/>
        <a:lstStyle/>
        <a:p>
          <a:r>
            <a:rPr lang="en-US" sz="3200" kern="1200" dirty="0">
              <a:solidFill>
                <a:srgbClr val="FFFFFF"/>
              </a:solidFill>
              <a:latin typeface="Arial" panose="020B0604020202020204"/>
              <a:ea typeface="+mn-ea"/>
              <a:cs typeface="+mn-cs"/>
            </a:rPr>
            <a:t>Structural features</a:t>
          </a:r>
        </a:p>
      </dgm:t>
    </dgm:pt>
    <dgm:pt modelId="{3A7B8083-DC90-4D48-9509-AE8BFEC09771}" type="parTrans" cxnId="{2DE6D7DF-85BA-D14A-8B71-A9A6F90B957F}">
      <dgm:prSet/>
      <dgm:spPr/>
      <dgm:t>
        <a:bodyPr/>
        <a:lstStyle/>
        <a:p>
          <a:endParaRPr lang="en-US"/>
        </a:p>
      </dgm:t>
    </dgm:pt>
    <dgm:pt modelId="{5685EBFC-6C6A-2E4E-8B06-9C14AD293FDA}" type="sibTrans" cxnId="{2DE6D7DF-85BA-D14A-8B71-A9A6F90B957F}">
      <dgm:prSet/>
      <dgm:spPr/>
      <dgm:t>
        <a:bodyPr/>
        <a:lstStyle/>
        <a:p>
          <a:endParaRPr lang="en-US"/>
        </a:p>
      </dgm:t>
    </dgm:pt>
    <dgm:pt modelId="{E7953B18-281C-6D4E-9803-E871A2CA9132}">
      <dgm:prSet phldrT="[Text]" custT="1"/>
      <dgm:spPr/>
      <dgm:t>
        <a:bodyPr/>
        <a:lstStyle/>
        <a:p>
          <a:r>
            <a:rPr lang="en-US" sz="3200" kern="1200" dirty="0">
              <a:solidFill>
                <a:srgbClr val="FFFFFF"/>
              </a:solidFill>
              <a:latin typeface="Arial" panose="020B0604020202020204"/>
              <a:ea typeface="+mn-ea"/>
              <a:cs typeface="+mn-cs"/>
            </a:rPr>
            <a:t>Institutions</a:t>
          </a:r>
        </a:p>
      </dgm:t>
    </dgm:pt>
    <dgm:pt modelId="{67C684D5-171C-CA40-BEC0-C9FB9C9FD793}" type="parTrans" cxnId="{15E4CCD5-88D8-2140-856C-B071FD51751A}">
      <dgm:prSet/>
      <dgm:spPr/>
      <dgm:t>
        <a:bodyPr/>
        <a:lstStyle/>
        <a:p>
          <a:endParaRPr lang="en-US"/>
        </a:p>
      </dgm:t>
    </dgm:pt>
    <dgm:pt modelId="{C0C39991-18FF-6240-B37B-130C6D2CC81B}" type="sibTrans" cxnId="{15E4CCD5-88D8-2140-856C-B071FD51751A}">
      <dgm:prSet/>
      <dgm:spPr/>
      <dgm:t>
        <a:bodyPr/>
        <a:lstStyle/>
        <a:p>
          <a:endParaRPr lang="en-US"/>
        </a:p>
      </dgm:t>
    </dgm:pt>
    <dgm:pt modelId="{DAFC3CFC-9FE9-0B43-ACCD-EF1E7E320DE3}">
      <dgm:prSet phldrT="[Text]" custT="1"/>
      <dgm:spPr>
        <a:solidFill>
          <a:schemeClr val="accent6">
            <a:lumMod val="40000"/>
            <a:lumOff val="60000"/>
          </a:schemeClr>
        </a:solidFill>
      </dgm:spPr>
      <dgm:t>
        <a:bodyPr/>
        <a:lstStyle/>
        <a:p>
          <a:r>
            <a:rPr lang="en-US" sz="3200" dirty="0"/>
            <a:t> Values</a:t>
          </a:r>
        </a:p>
      </dgm:t>
    </dgm:pt>
    <dgm:pt modelId="{54CE5C02-C5CB-F94D-BDC5-A6CCBDA644A4}" type="parTrans" cxnId="{003DEC33-11D8-5043-98E1-FBF99DAC8DEE}">
      <dgm:prSet/>
      <dgm:spPr/>
      <dgm:t>
        <a:bodyPr/>
        <a:lstStyle/>
        <a:p>
          <a:endParaRPr lang="en-US"/>
        </a:p>
      </dgm:t>
    </dgm:pt>
    <dgm:pt modelId="{400FEF7D-3405-B846-A2B0-E23C44E25F99}" type="sibTrans" cxnId="{003DEC33-11D8-5043-98E1-FBF99DAC8DEE}">
      <dgm:prSet/>
      <dgm:spPr/>
      <dgm:t>
        <a:bodyPr/>
        <a:lstStyle/>
        <a:p>
          <a:endParaRPr lang="en-US"/>
        </a:p>
      </dgm:t>
    </dgm:pt>
    <dgm:pt modelId="{8CFCC120-DFFF-5240-8DBB-761A591FA370}">
      <dgm:prSet phldrT="[Text]" custT="1"/>
      <dgm:spPr>
        <a:solidFill>
          <a:schemeClr val="accent6">
            <a:lumMod val="20000"/>
            <a:lumOff val="80000"/>
          </a:schemeClr>
        </a:solidFill>
        <a:ln>
          <a:noFill/>
        </a:ln>
      </dgm:spPr>
      <dgm:t>
        <a:bodyPr/>
        <a:lstStyle/>
        <a:p>
          <a:r>
            <a:rPr lang="en-US" sz="3200" dirty="0"/>
            <a:t>Interests</a:t>
          </a:r>
        </a:p>
      </dgm:t>
    </dgm:pt>
    <dgm:pt modelId="{2246790C-C08F-B748-BABA-D91C821976C9}" type="parTrans" cxnId="{BA7830DE-DB9C-DD4C-B1A8-9DBD85FC0BF6}">
      <dgm:prSet/>
      <dgm:spPr/>
      <dgm:t>
        <a:bodyPr/>
        <a:lstStyle/>
        <a:p>
          <a:endParaRPr lang="en-US"/>
        </a:p>
      </dgm:t>
    </dgm:pt>
    <dgm:pt modelId="{8F01BCF7-8B70-8847-AE51-4F8838849493}" type="sibTrans" cxnId="{BA7830DE-DB9C-DD4C-B1A8-9DBD85FC0BF6}">
      <dgm:prSet/>
      <dgm:spPr/>
      <dgm:t>
        <a:bodyPr/>
        <a:lstStyle/>
        <a:p>
          <a:endParaRPr lang="en-US"/>
        </a:p>
      </dgm:t>
    </dgm:pt>
    <dgm:pt modelId="{30816438-57A5-C548-A1C1-BE6AC8044B1A}">
      <dgm:prSet phldrT="[Text]" custT="1"/>
      <dgm:spPr>
        <a:solidFill>
          <a:schemeClr val="accent5"/>
        </a:solidFill>
      </dgm:spPr>
      <dgm:t>
        <a:bodyPr/>
        <a:lstStyle/>
        <a:p>
          <a:r>
            <a:rPr lang="en-US" sz="3200" kern="1200" dirty="0">
              <a:solidFill>
                <a:srgbClr val="FFFFFF"/>
              </a:solidFill>
              <a:latin typeface="Arial" panose="020B0604020202020204"/>
              <a:ea typeface="+mn-ea"/>
              <a:cs typeface="+mn-cs"/>
            </a:rPr>
            <a:t>Actors</a:t>
          </a:r>
        </a:p>
      </dgm:t>
    </dgm:pt>
    <dgm:pt modelId="{C7677762-F01D-5B4C-958C-7583066851A8}" type="parTrans" cxnId="{A7F59271-D1DC-9A4A-8071-20259788E154}">
      <dgm:prSet/>
      <dgm:spPr/>
      <dgm:t>
        <a:bodyPr/>
        <a:lstStyle/>
        <a:p>
          <a:endParaRPr lang="en-US"/>
        </a:p>
      </dgm:t>
    </dgm:pt>
    <dgm:pt modelId="{1DD39891-4DAD-0544-B608-C3DFBC32B4A8}" type="sibTrans" cxnId="{A7F59271-D1DC-9A4A-8071-20259788E154}">
      <dgm:prSet/>
      <dgm:spPr/>
      <dgm:t>
        <a:bodyPr/>
        <a:lstStyle/>
        <a:p>
          <a:endParaRPr lang="en-US"/>
        </a:p>
      </dgm:t>
    </dgm:pt>
    <dgm:pt modelId="{A3F54DAD-3C87-534B-9A51-A8D656A7FC92}">
      <dgm:prSet phldrT="[Text]" custT="1"/>
      <dgm:spPr/>
      <dgm:t>
        <a:bodyPr/>
        <a:lstStyle/>
        <a:p>
          <a:r>
            <a:rPr lang="en-US" sz="3200" dirty="0"/>
            <a:t>Power</a:t>
          </a:r>
        </a:p>
      </dgm:t>
    </dgm:pt>
    <dgm:pt modelId="{09419D10-A23F-7849-9D89-81A4A0E98BA5}" type="parTrans" cxnId="{82160ED4-946D-8548-89FA-53526D6A8359}">
      <dgm:prSet/>
      <dgm:spPr/>
      <dgm:t>
        <a:bodyPr/>
        <a:lstStyle/>
        <a:p>
          <a:endParaRPr lang="en-US"/>
        </a:p>
      </dgm:t>
    </dgm:pt>
    <dgm:pt modelId="{D35A1104-F77F-7C42-81F8-612320139D92}" type="sibTrans" cxnId="{82160ED4-946D-8548-89FA-53526D6A8359}">
      <dgm:prSet/>
      <dgm:spPr/>
      <dgm:t>
        <a:bodyPr/>
        <a:lstStyle/>
        <a:p>
          <a:endParaRPr lang="en-US"/>
        </a:p>
      </dgm:t>
    </dgm:pt>
    <dgm:pt modelId="{69E051AC-6608-C14F-AB64-7904AC20BEC6}" type="pres">
      <dgm:prSet presAssocID="{179936C4-E632-CB43-BD80-DA94BBDFA4F4}" presName="Name0" presStyleCnt="0">
        <dgm:presLayoutVars>
          <dgm:chPref val="1"/>
          <dgm:dir/>
          <dgm:animOne val="branch"/>
          <dgm:animLvl val="lvl"/>
          <dgm:resizeHandles/>
        </dgm:presLayoutVars>
      </dgm:prSet>
      <dgm:spPr/>
    </dgm:pt>
    <dgm:pt modelId="{63AA1A46-AD2B-AD43-8DC6-2B96DF3527E8}" type="pres">
      <dgm:prSet presAssocID="{EF735FF8-C781-2649-9E8A-50026E995D89}" presName="vertOne" presStyleCnt="0"/>
      <dgm:spPr/>
    </dgm:pt>
    <dgm:pt modelId="{C235877F-3440-CB4F-A499-BEC57776EB45}" type="pres">
      <dgm:prSet presAssocID="{EF735FF8-C781-2649-9E8A-50026E995D89}" presName="txOne" presStyleLbl="node0" presStyleIdx="0" presStyleCnt="1" custScaleX="98407" custLinFactNeighborX="-625" custLinFactNeighborY="40837">
        <dgm:presLayoutVars>
          <dgm:chPref val="3"/>
        </dgm:presLayoutVars>
      </dgm:prSet>
      <dgm:spPr/>
    </dgm:pt>
    <dgm:pt modelId="{2AD66F3C-9D64-A645-AEDA-BD31DAE4D7D9}" type="pres">
      <dgm:prSet presAssocID="{EF735FF8-C781-2649-9E8A-50026E995D89}" presName="parTransOne" presStyleCnt="0"/>
      <dgm:spPr/>
    </dgm:pt>
    <dgm:pt modelId="{0ADC39F2-4C6B-A341-A1A4-548B0A87414E}" type="pres">
      <dgm:prSet presAssocID="{EF735FF8-C781-2649-9E8A-50026E995D89}" presName="horzOne" presStyleCnt="0"/>
      <dgm:spPr/>
    </dgm:pt>
    <dgm:pt modelId="{B894F808-BE62-B143-A246-D1E0BA91A305}" type="pres">
      <dgm:prSet presAssocID="{E7953B18-281C-6D4E-9803-E871A2CA9132}" presName="vertTwo" presStyleCnt="0"/>
      <dgm:spPr/>
    </dgm:pt>
    <dgm:pt modelId="{1928A8FB-428D-CB49-838E-0D6AE18FEAC3}" type="pres">
      <dgm:prSet presAssocID="{E7953B18-281C-6D4E-9803-E871A2CA9132}" presName="txTwo" presStyleLbl="node2" presStyleIdx="0" presStyleCnt="2" custScaleX="100576" custLinFactNeighborY="17464">
        <dgm:presLayoutVars>
          <dgm:chPref val="3"/>
        </dgm:presLayoutVars>
      </dgm:prSet>
      <dgm:spPr/>
    </dgm:pt>
    <dgm:pt modelId="{CBC79234-E376-B944-ABE4-2BAF548815BA}" type="pres">
      <dgm:prSet presAssocID="{E7953B18-281C-6D4E-9803-E871A2CA9132}" presName="parTransTwo" presStyleCnt="0"/>
      <dgm:spPr/>
    </dgm:pt>
    <dgm:pt modelId="{69F164E6-2E73-5044-BA21-D9C796137ADC}" type="pres">
      <dgm:prSet presAssocID="{E7953B18-281C-6D4E-9803-E871A2CA9132}" presName="horzTwo" presStyleCnt="0"/>
      <dgm:spPr/>
    </dgm:pt>
    <dgm:pt modelId="{138D6F99-C391-2F49-A078-E8478A1B09CB}" type="pres">
      <dgm:prSet presAssocID="{DAFC3CFC-9FE9-0B43-ACCD-EF1E7E320DE3}" presName="vertThree" presStyleCnt="0"/>
      <dgm:spPr/>
    </dgm:pt>
    <dgm:pt modelId="{9A280669-98BB-ED46-9FA2-7DE3A2C5AB0F}" type="pres">
      <dgm:prSet presAssocID="{DAFC3CFC-9FE9-0B43-ACCD-EF1E7E320DE3}" presName="txThree" presStyleLbl="node3" presStyleIdx="0" presStyleCnt="3" custLinFactNeighborX="-928">
        <dgm:presLayoutVars>
          <dgm:chPref val="3"/>
        </dgm:presLayoutVars>
      </dgm:prSet>
      <dgm:spPr/>
    </dgm:pt>
    <dgm:pt modelId="{51A9F237-AAF4-9D4B-8D1F-BD9D360C913C}" type="pres">
      <dgm:prSet presAssocID="{DAFC3CFC-9FE9-0B43-ACCD-EF1E7E320DE3}" presName="horzThree" presStyleCnt="0"/>
      <dgm:spPr/>
    </dgm:pt>
    <dgm:pt modelId="{7DCF16F6-E545-944E-83F2-FF3150EFF861}" type="pres">
      <dgm:prSet presAssocID="{400FEF7D-3405-B846-A2B0-E23C44E25F99}" presName="sibSpaceThree" presStyleCnt="0"/>
      <dgm:spPr/>
    </dgm:pt>
    <dgm:pt modelId="{5A2F89DC-DCD2-C34B-BF4A-2B668C3EE93D}" type="pres">
      <dgm:prSet presAssocID="{8CFCC120-DFFF-5240-8DBB-761A591FA370}" presName="vertThree" presStyleCnt="0"/>
      <dgm:spPr/>
    </dgm:pt>
    <dgm:pt modelId="{10C05AB5-E7A7-6341-99D2-1961E00C7B45}" type="pres">
      <dgm:prSet presAssocID="{8CFCC120-DFFF-5240-8DBB-761A591FA370}" presName="txThree" presStyleLbl="node3" presStyleIdx="1" presStyleCnt="3" custLinFactNeighborX="-4">
        <dgm:presLayoutVars>
          <dgm:chPref val="3"/>
        </dgm:presLayoutVars>
      </dgm:prSet>
      <dgm:spPr/>
    </dgm:pt>
    <dgm:pt modelId="{A3176ACF-CBD6-C94C-A578-1F0E06ABEE9B}" type="pres">
      <dgm:prSet presAssocID="{8CFCC120-DFFF-5240-8DBB-761A591FA370}" presName="horzThree" presStyleCnt="0"/>
      <dgm:spPr/>
    </dgm:pt>
    <dgm:pt modelId="{CDB5EB6E-F539-CA47-9C7A-D2DF49C5C121}" type="pres">
      <dgm:prSet presAssocID="{C0C39991-18FF-6240-B37B-130C6D2CC81B}" presName="sibSpaceTwo" presStyleCnt="0"/>
      <dgm:spPr/>
    </dgm:pt>
    <dgm:pt modelId="{C517260F-FFBF-8F48-B921-FCF0587A6654}" type="pres">
      <dgm:prSet presAssocID="{30816438-57A5-C548-A1C1-BE6AC8044B1A}" presName="vertTwo" presStyleCnt="0"/>
      <dgm:spPr/>
    </dgm:pt>
    <dgm:pt modelId="{E0E61D43-5F49-0847-811C-8A476CAAB14F}" type="pres">
      <dgm:prSet presAssocID="{30816438-57A5-C548-A1C1-BE6AC8044B1A}" presName="txTwo" presStyleLbl="node2" presStyleIdx="1" presStyleCnt="2" custLinFactNeighborX="-3702" custLinFactNeighborY="17464">
        <dgm:presLayoutVars>
          <dgm:chPref val="3"/>
        </dgm:presLayoutVars>
      </dgm:prSet>
      <dgm:spPr/>
    </dgm:pt>
    <dgm:pt modelId="{9A4A021A-22F7-CE45-8906-19496B3CDF3F}" type="pres">
      <dgm:prSet presAssocID="{30816438-57A5-C548-A1C1-BE6AC8044B1A}" presName="parTransTwo" presStyleCnt="0"/>
      <dgm:spPr/>
    </dgm:pt>
    <dgm:pt modelId="{8389764D-C63B-7B46-A39E-7476C908ECC4}" type="pres">
      <dgm:prSet presAssocID="{30816438-57A5-C548-A1C1-BE6AC8044B1A}" presName="horzTwo" presStyleCnt="0"/>
      <dgm:spPr/>
    </dgm:pt>
    <dgm:pt modelId="{1310316D-58A8-0743-98D2-C06261B24D19}" type="pres">
      <dgm:prSet presAssocID="{A3F54DAD-3C87-534B-9A51-A8D656A7FC92}" presName="vertThree" presStyleCnt="0"/>
      <dgm:spPr/>
    </dgm:pt>
    <dgm:pt modelId="{9F12C51C-8A49-3047-92B5-81153D6D2D4F}" type="pres">
      <dgm:prSet presAssocID="{A3F54DAD-3C87-534B-9A51-A8D656A7FC92}" presName="txThree" presStyleLbl="node3" presStyleIdx="2" presStyleCnt="3" custLinFactNeighborX="-3702">
        <dgm:presLayoutVars>
          <dgm:chPref val="3"/>
        </dgm:presLayoutVars>
      </dgm:prSet>
      <dgm:spPr/>
    </dgm:pt>
    <dgm:pt modelId="{2C4D3702-4087-5A40-B15C-1F01F1843DBA}" type="pres">
      <dgm:prSet presAssocID="{A3F54DAD-3C87-534B-9A51-A8D656A7FC92}" presName="horzThree" presStyleCnt="0"/>
      <dgm:spPr/>
    </dgm:pt>
  </dgm:ptLst>
  <dgm:cxnLst>
    <dgm:cxn modelId="{B2052A0D-0624-B04A-86F2-60FD97C973A8}" type="presOf" srcId="{EF735FF8-C781-2649-9E8A-50026E995D89}" destId="{C235877F-3440-CB4F-A499-BEC57776EB45}" srcOrd="0" destOrd="0" presId="urn:microsoft.com/office/officeart/2005/8/layout/hierarchy4"/>
    <dgm:cxn modelId="{003DEC33-11D8-5043-98E1-FBF99DAC8DEE}" srcId="{E7953B18-281C-6D4E-9803-E871A2CA9132}" destId="{DAFC3CFC-9FE9-0B43-ACCD-EF1E7E320DE3}" srcOrd="0" destOrd="0" parTransId="{54CE5C02-C5CB-F94D-BDC5-A6CCBDA644A4}" sibTransId="{400FEF7D-3405-B846-A2B0-E23C44E25F99}"/>
    <dgm:cxn modelId="{1C4A015B-842B-214F-9612-76864F9F90EA}" type="presOf" srcId="{179936C4-E632-CB43-BD80-DA94BBDFA4F4}" destId="{69E051AC-6608-C14F-AB64-7904AC20BEC6}" srcOrd="0" destOrd="0" presId="urn:microsoft.com/office/officeart/2005/8/layout/hierarchy4"/>
    <dgm:cxn modelId="{A7F59271-D1DC-9A4A-8071-20259788E154}" srcId="{EF735FF8-C781-2649-9E8A-50026E995D89}" destId="{30816438-57A5-C548-A1C1-BE6AC8044B1A}" srcOrd="1" destOrd="0" parTransId="{C7677762-F01D-5B4C-958C-7583066851A8}" sibTransId="{1DD39891-4DAD-0544-B608-C3DFBC32B4A8}"/>
    <dgm:cxn modelId="{995045B1-9902-CC42-A8A6-DB0743FBA660}" type="presOf" srcId="{8CFCC120-DFFF-5240-8DBB-761A591FA370}" destId="{10C05AB5-E7A7-6341-99D2-1961E00C7B45}" srcOrd="0" destOrd="0" presId="urn:microsoft.com/office/officeart/2005/8/layout/hierarchy4"/>
    <dgm:cxn modelId="{20B0C7CF-9011-4343-BFC9-5EF83F9294FD}" type="presOf" srcId="{DAFC3CFC-9FE9-0B43-ACCD-EF1E7E320DE3}" destId="{9A280669-98BB-ED46-9FA2-7DE3A2C5AB0F}" srcOrd="0" destOrd="0" presId="urn:microsoft.com/office/officeart/2005/8/layout/hierarchy4"/>
    <dgm:cxn modelId="{82160ED4-946D-8548-89FA-53526D6A8359}" srcId="{30816438-57A5-C548-A1C1-BE6AC8044B1A}" destId="{A3F54DAD-3C87-534B-9A51-A8D656A7FC92}" srcOrd="0" destOrd="0" parTransId="{09419D10-A23F-7849-9D89-81A4A0E98BA5}" sibTransId="{D35A1104-F77F-7C42-81F8-612320139D92}"/>
    <dgm:cxn modelId="{15E4CCD5-88D8-2140-856C-B071FD51751A}" srcId="{EF735FF8-C781-2649-9E8A-50026E995D89}" destId="{E7953B18-281C-6D4E-9803-E871A2CA9132}" srcOrd="0" destOrd="0" parTransId="{67C684D5-171C-CA40-BEC0-C9FB9C9FD793}" sibTransId="{C0C39991-18FF-6240-B37B-130C6D2CC81B}"/>
    <dgm:cxn modelId="{BA7830DE-DB9C-DD4C-B1A8-9DBD85FC0BF6}" srcId="{E7953B18-281C-6D4E-9803-E871A2CA9132}" destId="{8CFCC120-DFFF-5240-8DBB-761A591FA370}" srcOrd="1" destOrd="0" parTransId="{2246790C-C08F-B748-BABA-D91C821976C9}" sibTransId="{8F01BCF7-8B70-8847-AE51-4F8838849493}"/>
    <dgm:cxn modelId="{2DE6D7DF-85BA-D14A-8B71-A9A6F90B957F}" srcId="{179936C4-E632-CB43-BD80-DA94BBDFA4F4}" destId="{EF735FF8-C781-2649-9E8A-50026E995D89}" srcOrd="0" destOrd="0" parTransId="{3A7B8083-DC90-4D48-9509-AE8BFEC09771}" sibTransId="{5685EBFC-6C6A-2E4E-8B06-9C14AD293FDA}"/>
    <dgm:cxn modelId="{CC6B77EA-194A-5D48-901B-AC373107164E}" type="presOf" srcId="{30816438-57A5-C548-A1C1-BE6AC8044B1A}" destId="{E0E61D43-5F49-0847-811C-8A476CAAB14F}" srcOrd="0" destOrd="0" presId="urn:microsoft.com/office/officeart/2005/8/layout/hierarchy4"/>
    <dgm:cxn modelId="{D0BD7FF3-812D-BA46-9040-4669A9CBC67F}" type="presOf" srcId="{E7953B18-281C-6D4E-9803-E871A2CA9132}" destId="{1928A8FB-428D-CB49-838E-0D6AE18FEAC3}" srcOrd="0" destOrd="0" presId="urn:microsoft.com/office/officeart/2005/8/layout/hierarchy4"/>
    <dgm:cxn modelId="{6F7362F8-995F-C345-88E2-A8594AE9F2AB}" type="presOf" srcId="{A3F54DAD-3C87-534B-9A51-A8D656A7FC92}" destId="{9F12C51C-8A49-3047-92B5-81153D6D2D4F}" srcOrd="0" destOrd="0" presId="urn:microsoft.com/office/officeart/2005/8/layout/hierarchy4"/>
    <dgm:cxn modelId="{53106F6D-A113-5548-9FC9-F1A6EE835F27}" type="presParOf" srcId="{69E051AC-6608-C14F-AB64-7904AC20BEC6}" destId="{63AA1A46-AD2B-AD43-8DC6-2B96DF3527E8}" srcOrd="0" destOrd="0" presId="urn:microsoft.com/office/officeart/2005/8/layout/hierarchy4"/>
    <dgm:cxn modelId="{85521E3F-3EDF-9948-BAA8-BBAACF0697FF}" type="presParOf" srcId="{63AA1A46-AD2B-AD43-8DC6-2B96DF3527E8}" destId="{C235877F-3440-CB4F-A499-BEC57776EB45}" srcOrd="0" destOrd="0" presId="urn:microsoft.com/office/officeart/2005/8/layout/hierarchy4"/>
    <dgm:cxn modelId="{69C02D07-3615-DD4D-B412-8ED2B592E43C}" type="presParOf" srcId="{63AA1A46-AD2B-AD43-8DC6-2B96DF3527E8}" destId="{2AD66F3C-9D64-A645-AEDA-BD31DAE4D7D9}" srcOrd="1" destOrd="0" presId="urn:microsoft.com/office/officeart/2005/8/layout/hierarchy4"/>
    <dgm:cxn modelId="{C70522A5-5A08-974C-AEB7-46C1DCA9E0E9}" type="presParOf" srcId="{63AA1A46-AD2B-AD43-8DC6-2B96DF3527E8}" destId="{0ADC39F2-4C6B-A341-A1A4-548B0A87414E}" srcOrd="2" destOrd="0" presId="urn:microsoft.com/office/officeart/2005/8/layout/hierarchy4"/>
    <dgm:cxn modelId="{F8432EA1-2F1C-364B-8052-A42EC897CD85}" type="presParOf" srcId="{0ADC39F2-4C6B-A341-A1A4-548B0A87414E}" destId="{B894F808-BE62-B143-A246-D1E0BA91A305}" srcOrd="0" destOrd="0" presId="urn:microsoft.com/office/officeart/2005/8/layout/hierarchy4"/>
    <dgm:cxn modelId="{9BB7482B-AF63-A941-9BE9-7861CA1F0FBF}" type="presParOf" srcId="{B894F808-BE62-B143-A246-D1E0BA91A305}" destId="{1928A8FB-428D-CB49-838E-0D6AE18FEAC3}" srcOrd="0" destOrd="0" presId="urn:microsoft.com/office/officeart/2005/8/layout/hierarchy4"/>
    <dgm:cxn modelId="{8A11E04D-FA8B-FF4D-A7BC-D0BA0663816C}" type="presParOf" srcId="{B894F808-BE62-B143-A246-D1E0BA91A305}" destId="{CBC79234-E376-B944-ABE4-2BAF548815BA}" srcOrd="1" destOrd="0" presId="urn:microsoft.com/office/officeart/2005/8/layout/hierarchy4"/>
    <dgm:cxn modelId="{CD232F78-428D-694F-A500-A4837C2615D8}" type="presParOf" srcId="{B894F808-BE62-B143-A246-D1E0BA91A305}" destId="{69F164E6-2E73-5044-BA21-D9C796137ADC}" srcOrd="2" destOrd="0" presId="urn:microsoft.com/office/officeart/2005/8/layout/hierarchy4"/>
    <dgm:cxn modelId="{72EB874E-5475-BF47-BCD3-E78F3314375A}" type="presParOf" srcId="{69F164E6-2E73-5044-BA21-D9C796137ADC}" destId="{138D6F99-C391-2F49-A078-E8478A1B09CB}" srcOrd="0" destOrd="0" presId="urn:microsoft.com/office/officeart/2005/8/layout/hierarchy4"/>
    <dgm:cxn modelId="{4B43C42D-8B08-3440-AB74-3B6FDF1F05E9}" type="presParOf" srcId="{138D6F99-C391-2F49-A078-E8478A1B09CB}" destId="{9A280669-98BB-ED46-9FA2-7DE3A2C5AB0F}" srcOrd="0" destOrd="0" presId="urn:microsoft.com/office/officeart/2005/8/layout/hierarchy4"/>
    <dgm:cxn modelId="{1DBE2585-ABA5-504D-B431-46D8B8F457A6}" type="presParOf" srcId="{138D6F99-C391-2F49-A078-E8478A1B09CB}" destId="{51A9F237-AAF4-9D4B-8D1F-BD9D360C913C}" srcOrd="1" destOrd="0" presId="urn:microsoft.com/office/officeart/2005/8/layout/hierarchy4"/>
    <dgm:cxn modelId="{8E0BC54E-3AEB-3C4B-8F63-8BE66928D7AC}" type="presParOf" srcId="{69F164E6-2E73-5044-BA21-D9C796137ADC}" destId="{7DCF16F6-E545-944E-83F2-FF3150EFF861}" srcOrd="1" destOrd="0" presId="urn:microsoft.com/office/officeart/2005/8/layout/hierarchy4"/>
    <dgm:cxn modelId="{C0FBA18F-A9F7-AE4B-824E-9D1F158B9F66}" type="presParOf" srcId="{69F164E6-2E73-5044-BA21-D9C796137ADC}" destId="{5A2F89DC-DCD2-C34B-BF4A-2B668C3EE93D}" srcOrd="2" destOrd="0" presId="urn:microsoft.com/office/officeart/2005/8/layout/hierarchy4"/>
    <dgm:cxn modelId="{3B4B5811-DA12-CD41-B425-4C2E01D21019}" type="presParOf" srcId="{5A2F89DC-DCD2-C34B-BF4A-2B668C3EE93D}" destId="{10C05AB5-E7A7-6341-99D2-1961E00C7B45}" srcOrd="0" destOrd="0" presId="urn:microsoft.com/office/officeart/2005/8/layout/hierarchy4"/>
    <dgm:cxn modelId="{5842FFD0-668C-8843-96C7-0080C299AD3B}" type="presParOf" srcId="{5A2F89DC-DCD2-C34B-BF4A-2B668C3EE93D}" destId="{A3176ACF-CBD6-C94C-A578-1F0E06ABEE9B}" srcOrd="1" destOrd="0" presId="urn:microsoft.com/office/officeart/2005/8/layout/hierarchy4"/>
    <dgm:cxn modelId="{FF67A7EA-A190-D743-A0A8-5BAF83DCE3E8}" type="presParOf" srcId="{0ADC39F2-4C6B-A341-A1A4-548B0A87414E}" destId="{CDB5EB6E-F539-CA47-9C7A-D2DF49C5C121}" srcOrd="1" destOrd="0" presId="urn:microsoft.com/office/officeart/2005/8/layout/hierarchy4"/>
    <dgm:cxn modelId="{FE0FBFD1-B2B9-5540-BD13-A4F69BD7F6B4}" type="presParOf" srcId="{0ADC39F2-4C6B-A341-A1A4-548B0A87414E}" destId="{C517260F-FFBF-8F48-B921-FCF0587A6654}" srcOrd="2" destOrd="0" presId="urn:microsoft.com/office/officeart/2005/8/layout/hierarchy4"/>
    <dgm:cxn modelId="{5C8B3621-305D-454C-9FDC-F0101C3F2096}" type="presParOf" srcId="{C517260F-FFBF-8F48-B921-FCF0587A6654}" destId="{E0E61D43-5F49-0847-811C-8A476CAAB14F}" srcOrd="0" destOrd="0" presId="urn:microsoft.com/office/officeart/2005/8/layout/hierarchy4"/>
    <dgm:cxn modelId="{FF864DE8-94FE-8F43-80D5-7C7B7B8F471E}" type="presParOf" srcId="{C517260F-FFBF-8F48-B921-FCF0587A6654}" destId="{9A4A021A-22F7-CE45-8906-19496B3CDF3F}" srcOrd="1" destOrd="0" presId="urn:microsoft.com/office/officeart/2005/8/layout/hierarchy4"/>
    <dgm:cxn modelId="{419C651C-2D1A-1E46-8FC5-209AC4715954}" type="presParOf" srcId="{C517260F-FFBF-8F48-B921-FCF0587A6654}" destId="{8389764D-C63B-7B46-A39E-7476C908ECC4}" srcOrd="2" destOrd="0" presId="urn:microsoft.com/office/officeart/2005/8/layout/hierarchy4"/>
    <dgm:cxn modelId="{4CE2EC37-AF5E-4F41-AEF8-B4DD5ADF30AF}" type="presParOf" srcId="{8389764D-C63B-7B46-A39E-7476C908ECC4}" destId="{1310316D-58A8-0743-98D2-C06261B24D19}" srcOrd="0" destOrd="0" presId="urn:microsoft.com/office/officeart/2005/8/layout/hierarchy4"/>
    <dgm:cxn modelId="{69491399-F245-0E4E-983B-4EEACD784C93}" type="presParOf" srcId="{1310316D-58A8-0743-98D2-C06261B24D19}" destId="{9F12C51C-8A49-3047-92B5-81153D6D2D4F}" srcOrd="0" destOrd="0" presId="urn:microsoft.com/office/officeart/2005/8/layout/hierarchy4"/>
    <dgm:cxn modelId="{37E5035E-9F16-204A-990A-7C0FCE00D437}" type="presParOf" srcId="{1310316D-58A8-0743-98D2-C06261B24D19}" destId="{2C4D3702-4087-5A40-B15C-1F01F1843DB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6713526-0ABC-824E-AEDF-7810D3BE65B4}">
      <dgm:prSet phldrT="[Text]"/>
      <dgm:spPr>
        <a:solidFill>
          <a:schemeClr val="accent1">
            <a:lumMod val="20000"/>
            <a:lumOff val="80000"/>
          </a:schemeClr>
        </a:solidFill>
        <a:ln>
          <a:noFill/>
        </a:ln>
      </dgm:spPr>
      <dgm:t>
        <a:bodyPr/>
        <a:lstStyle/>
        <a:p>
          <a:endParaRPr lang="en-US" b="1" dirty="0"/>
        </a:p>
      </dgm:t>
    </dgm:pt>
    <dgm:pt modelId="{F3E47B6F-28A2-9045-AF50-E7D30AE7D234}" type="parTrans" cxnId="{08FEEDE7-5DDC-CD46-8690-DB261109EC94}">
      <dgm:prSet/>
      <dgm:spPr/>
      <dgm:t>
        <a:bodyPr/>
        <a:lstStyle/>
        <a:p>
          <a:endParaRPr lang="en-US"/>
        </a:p>
      </dgm:t>
    </dgm:pt>
    <dgm:pt modelId="{6344E3A8-A483-044C-B370-13670542624F}" type="sibTrans" cxnId="{08FEEDE7-5DDC-CD46-8690-DB261109EC94}">
      <dgm:prSet/>
      <dgm:spPr/>
      <dgm:t>
        <a:bodyPr/>
        <a:lstStyle/>
        <a:p>
          <a:endParaRPr lang="en-US"/>
        </a:p>
      </dgm:t>
    </dgm:pt>
    <dgm:pt modelId="{504A47B9-2AC3-104E-8109-7B1F5FBDAC6B}">
      <dgm:prSet phldrT="[Text]"/>
      <dgm:spPr>
        <a:solidFill>
          <a:schemeClr val="accent1">
            <a:lumMod val="60000"/>
            <a:lumOff val="40000"/>
          </a:schemeClr>
        </a:solidFill>
        <a:ln>
          <a:noFill/>
        </a:ln>
      </dgm:spPr>
      <dgm:t>
        <a:bodyPr/>
        <a:lstStyle/>
        <a:p>
          <a:endParaRPr lang="en-US" b="1" dirty="0"/>
        </a:p>
      </dgm:t>
    </dgm:pt>
    <dgm:pt modelId="{AEBD6117-BD5F-9D45-B46A-37FECE4A6D4F}" type="parTrans" cxnId="{DBBBA940-F4FD-684A-8314-127E380AE191}">
      <dgm:prSet/>
      <dgm:spPr/>
      <dgm:t>
        <a:bodyPr/>
        <a:lstStyle/>
        <a:p>
          <a:endParaRPr lang="en-US"/>
        </a:p>
      </dgm:t>
    </dgm:pt>
    <dgm:pt modelId="{18A7BFDC-90FF-454B-AC41-68C893091898}" type="sibTrans" cxnId="{DBBBA940-F4FD-684A-8314-127E380AE191}">
      <dgm:prSet/>
      <dgm:spPr/>
      <dgm:t>
        <a:bodyPr/>
        <a:lstStyle/>
        <a:p>
          <a:endParaRPr lang="en-US"/>
        </a:p>
      </dgm:t>
    </dgm:pt>
    <dgm:pt modelId="{FF62B747-1BD4-EB45-ACF3-032A610B7050}">
      <dgm:prSet phldrT="[Text]"/>
      <dgm:spPr>
        <a:solidFill>
          <a:schemeClr val="accent1">
            <a:lumMod val="75000"/>
          </a:schemeClr>
        </a:solidFill>
        <a:ln>
          <a:noFill/>
        </a:ln>
      </dgm:spPr>
      <dgm:t>
        <a:bodyPr/>
        <a:lstStyle/>
        <a:p>
          <a:endParaRPr lang="en-US" b="1" dirty="0"/>
        </a:p>
      </dgm:t>
    </dgm:pt>
    <dgm:pt modelId="{539AD52D-58FE-B843-B780-3985A46852F9}" type="parTrans" cxnId="{56035393-9599-9C43-9210-5B5BF1C9CC90}">
      <dgm:prSet/>
      <dgm:spPr/>
      <dgm:t>
        <a:bodyPr/>
        <a:lstStyle/>
        <a:p>
          <a:endParaRPr lang="en-US"/>
        </a:p>
      </dgm:t>
    </dgm:pt>
    <dgm:pt modelId="{DA4B0430-F4AE-C041-801C-7F9ECC79D274}" type="sibTrans" cxnId="{56035393-9599-9C43-9210-5B5BF1C9CC90}">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3" custScaleX="106640" custScaleY="97288" custLinFactNeighborX="-14597" custLinFactNeighborY="789"/>
      <dgm:spPr/>
    </dgm:pt>
    <dgm:pt modelId="{90B93D8F-8DD5-C540-8371-34CBD7AC388A}" type="pres">
      <dgm:prSet presAssocID="{46172C04-BEEB-C544-8C8B-E8FBBEDBA4F3}" presName="c1text" presStyleLbl="node1" presStyleIdx="0" presStyleCnt="3">
        <dgm:presLayoutVars>
          <dgm:bulletEnabled val="1"/>
        </dgm:presLayoutVars>
      </dgm:prSet>
      <dgm:spPr/>
    </dgm:pt>
    <dgm:pt modelId="{93688D58-9983-4340-B244-BCD0C32686BC}" type="pres">
      <dgm:prSet presAssocID="{46172C04-BEEB-C544-8C8B-E8FBBEDBA4F3}" presName="comp2" presStyleCnt="0"/>
      <dgm:spPr/>
    </dgm:pt>
    <dgm:pt modelId="{3F1F1F14-D472-EB4E-8EB3-225E022BA3EF}" type="pres">
      <dgm:prSet presAssocID="{46172C04-BEEB-C544-8C8B-E8FBBEDBA4F3}" presName="circle2" presStyleLbl="node1" presStyleIdx="1" presStyleCnt="3" custScaleX="113773" custScaleY="102614" custLinFactNeighborX="-9172" custLinFactNeighborY="3856"/>
      <dgm:spPr/>
    </dgm:pt>
    <dgm:pt modelId="{DF5CE4BA-C36E-7543-9122-1D76C454F91D}" type="pres">
      <dgm:prSet presAssocID="{46172C04-BEEB-C544-8C8B-E8FBBEDBA4F3}" presName="c2text" presStyleLbl="node1" presStyleIdx="1" presStyleCnt="3">
        <dgm:presLayoutVars>
          <dgm:bulletEnabled val="1"/>
        </dgm:presLayoutVars>
      </dgm:prSet>
      <dgm:spPr/>
    </dgm:pt>
    <dgm:pt modelId="{3BF5B5BA-D80B-2144-8518-1971E3B6324A}" type="pres">
      <dgm:prSet presAssocID="{46172C04-BEEB-C544-8C8B-E8FBBEDBA4F3}" presName="comp3" presStyleCnt="0"/>
      <dgm:spPr/>
    </dgm:pt>
    <dgm:pt modelId="{BF58FA5F-3DE4-8D45-8F54-845D78B30F2F}" type="pres">
      <dgm:prSet presAssocID="{46172C04-BEEB-C544-8C8B-E8FBBEDBA4F3}" presName="circle3" presStyleLbl="node1" presStyleIdx="2" presStyleCnt="3" custLinFactNeighborX="-1324" custLinFactNeighborY="-7489"/>
      <dgm:spPr/>
    </dgm:pt>
    <dgm:pt modelId="{2D054E22-1E3D-DF4A-98AE-4ADA996BC534}" type="pres">
      <dgm:prSet presAssocID="{46172C04-BEEB-C544-8C8B-E8FBBEDBA4F3}" presName="c3text" presStyleLbl="node1" presStyleIdx="2" presStyleCnt="3">
        <dgm:presLayoutVars>
          <dgm:bulletEnabled val="1"/>
        </dgm:presLayoutVars>
      </dgm:prSet>
      <dgm:spPr/>
    </dgm:pt>
  </dgm:ptLst>
  <dgm:cxnLst>
    <dgm:cxn modelId="{97209A12-B66E-0747-A84E-6DB00BC709A0}" type="presOf" srcId="{F6713526-0ABC-824E-AEDF-7810D3BE65B4}" destId="{90B93D8F-8DD5-C540-8371-34CBD7AC388A}" srcOrd="1" destOrd="0" presId="urn:microsoft.com/office/officeart/2005/8/layout/venn2"/>
    <dgm:cxn modelId="{19D90D15-2F02-4F48-A177-F4B981650A75}" type="presOf" srcId="{F6713526-0ABC-824E-AEDF-7810D3BE65B4}" destId="{39128018-AA32-0C4D-BC6B-B03269EDFB6D}" srcOrd="0" destOrd="0" presId="urn:microsoft.com/office/officeart/2005/8/layout/venn2"/>
    <dgm:cxn modelId="{DBBBA940-F4FD-684A-8314-127E380AE191}" srcId="{46172C04-BEEB-C544-8C8B-E8FBBEDBA4F3}" destId="{504A47B9-2AC3-104E-8109-7B1F5FBDAC6B}" srcOrd="1" destOrd="0" parTransId="{AEBD6117-BD5F-9D45-B46A-37FECE4A6D4F}" sibTransId="{18A7BFDC-90FF-454B-AC41-68C893091898}"/>
    <dgm:cxn modelId="{5E04155F-D1B7-9F4E-BBE8-962B1C2C5AB5}" type="presOf" srcId="{FF62B747-1BD4-EB45-ACF3-032A610B7050}" destId="{2D054E22-1E3D-DF4A-98AE-4ADA996BC534}" srcOrd="1" destOrd="0" presId="urn:microsoft.com/office/officeart/2005/8/layout/venn2"/>
    <dgm:cxn modelId="{0479766B-D3E0-6847-82F2-45FD8672285E}" type="presOf" srcId="{46172C04-BEEB-C544-8C8B-E8FBBEDBA4F3}" destId="{83126723-03B1-6942-9F41-FDBC3C3A6778}" srcOrd="0" destOrd="0" presId="urn:microsoft.com/office/officeart/2005/8/layout/venn2"/>
    <dgm:cxn modelId="{7DEFF088-5B15-CE4F-AE42-26C0D6FD3FEE}" type="presOf" srcId="{504A47B9-2AC3-104E-8109-7B1F5FBDAC6B}" destId="{DF5CE4BA-C36E-7543-9122-1D76C454F91D}" srcOrd="1" destOrd="0" presId="urn:microsoft.com/office/officeart/2005/8/layout/venn2"/>
    <dgm:cxn modelId="{346A618F-7042-034E-B684-FE4422A64D98}" type="presOf" srcId="{504A47B9-2AC3-104E-8109-7B1F5FBDAC6B}" destId="{3F1F1F14-D472-EB4E-8EB3-225E022BA3EF}" srcOrd="0" destOrd="0" presId="urn:microsoft.com/office/officeart/2005/8/layout/venn2"/>
    <dgm:cxn modelId="{56035393-9599-9C43-9210-5B5BF1C9CC90}" srcId="{46172C04-BEEB-C544-8C8B-E8FBBEDBA4F3}" destId="{FF62B747-1BD4-EB45-ACF3-032A610B7050}" srcOrd="2" destOrd="0" parTransId="{539AD52D-58FE-B843-B780-3985A46852F9}" sibTransId="{DA4B0430-F4AE-C041-801C-7F9ECC79D274}"/>
    <dgm:cxn modelId="{2021B7A3-A4C9-CA4A-AB9E-01F45DBC92B6}" type="presOf" srcId="{FF62B747-1BD4-EB45-ACF3-032A610B7050}" destId="{BF58FA5F-3DE4-8D45-8F54-845D78B30F2F}" srcOrd="0" destOrd="0" presId="urn:microsoft.com/office/officeart/2005/8/layout/venn2"/>
    <dgm:cxn modelId="{08FEEDE7-5DDC-CD46-8690-DB261109EC94}" srcId="{46172C04-BEEB-C544-8C8B-E8FBBEDBA4F3}" destId="{F6713526-0ABC-824E-AEDF-7810D3BE65B4}" srcOrd="0" destOrd="0" parTransId="{F3E47B6F-28A2-9045-AF50-E7D30AE7D234}" sibTransId="{6344E3A8-A483-044C-B370-13670542624F}"/>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 modelId="{D953E029-7B2D-9048-88CE-4279B102DCD4}" type="presParOf" srcId="{83126723-03B1-6942-9F41-FDBC3C3A6778}" destId="{93688D58-9983-4340-B244-BCD0C32686BC}" srcOrd="1" destOrd="0" presId="urn:microsoft.com/office/officeart/2005/8/layout/venn2"/>
    <dgm:cxn modelId="{65D3D873-F059-694B-B120-DAC0FD33A4C5}" type="presParOf" srcId="{93688D58-9983-4340-B244-BCD0C32686BC}" destId="{3F1F1F14-D472-EB4E-8EB3-225E022BA3EF}" srcOrd="0" destOrd="0" presId="urn:microsoft.com/office/officeart/2005/8/layout/venn2"/>
    <dgm:cxn modelId="{27EE2338-025B-4C46-982B-9EF18051021A}" type="presParOf" srcId="{93688D58-9983-4340-B244-BCD0C32686BC}" destId="{DF5CE4BA-C36E-7543-9122-1D76C454F91D}" srcOrd="1" destOrd="0" presId="urn:microsoft.com/office/officeart/2005/8/layout/venn2"/>
    <dgm:cxn modelId="{CDCCC9D6-3874-BA44-BF2C-31B9616F88E9}" type="presParOf" srcId="{83126723-03B1-6942-9F41-FDBC3C3A6778}" destId="{3BF5B5BA-D80B-2144-8518-1971E3B6324A}" srcOrd="2" destOrd="0" presId="urn:microsoft.com/office/officeart/2005/8/layout/venn2"/>
    <dgm:cxn modelId="{583D3F38-C1B6-7E4D-9B2C-BF7B4053DE6F}" type="presParOf" srcId="{3BF5B5BA-D80B-2144-8518-1971E3B6324A}" destId="{BF58FA5F-3DE4-8D45-8F54-845D78B30F2F}" srcOrd="0" destOrd="0" presId="urn:microsoft.com/office/officeart/2005/8/layout/venn2"/>
    <dgm:cxn modelId="{BDE72452-4A5F-0C40-98DF-19AFA447AD22}" type="presParOf" srcId="{3BF5B5BA-D80B-2144-8518-1971E3B6324A}" destId="{2D054E22-1E3D-DF4A-98AE-4ADA996BC53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6713526-0ABC-824E-AEDF-7810D3BE65B4}">
      <dgm:prSet phldrT="[Text]"/>
      <dgm:spPr>
        <a:solidFill>
          <a:schemeClr val="accent1">
            <a:lumMod val="20000"/>
            <a:lumOff val="80000"/>
          </a:schemeClr>
        </a:solidFill>
        <a:ln>
          <a:noFill/>
        </a:ln>
      </dgm:spPr>
      <dgm:t>
        <a:bodyPr/>
        <a:lstStyle/>
        <a:p>
          <a:endParaRPr lang="en-US" b="1" dirty="0"/>
        </a:p>
      </dgm:t>
    </dgm:pt>
    <dgm:pt modelId="{F3E47B6F-28A2-9045-AF50-E7D30AE7D234}" type="parTrans" cxnId="{08FEEDE7-5DDC-CD46-8690-DB261109EC94}">
      <dgm:prSet/>
      <dgm:spPr/>
      <dgm:t>
        <a:bodyPr/>
        <a:lstStyle/>
        <a:p>
          <a:endParaRPr lang="en-US"/>
        </a:p>
      </dgm:t>
    </dgm:pt>
    <dgm:pt modelId="{6344E3A8-A483-044C-B370-13670542624F}" type="sibTrans" cxnId="{08FEEDE7-5DDC-CD46-8690-DB261109EC94}">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1" custScaleX="85437" custScaleY="85437" custLinFactNeighborX="-16940" custLinFactNeighborY="2343"/>
      <dgm:spPr/>
    </dgm:pt>
    <dgm:pt modelId="{90B93D8F-8DD5-C540-8371-34CBD7AC388A}" type="pres">
      <dgm:prSet presAssocID="{46172C04-BEEB-C544-8C8B-E8FBBEDBA4F3}" presName="c1text" presStyleLbl="node1" presStyleIdx="0" presStyleCnt="1">
        <dgm:presLayoutVars>
          <dgm:bulletEnabled val="1"/>
        </dgm:presLayoutVars>
      </dgm:prSet>
      <dgm:spPr/>
    </dgm:pt>
  </dgm:ptLst>
  <dgm:cxnLst>
    <dgm:cxn modelId="{97209A12-B66E-0747-A84E-6DB00BC709A0}" type="presOf" srcId="{F6713526-0ABC-824E-AEDF-7810D3BE65B4}" destId="{90B93D8F-8DD5-C540-8371-34CBD7AC388A}" srcOrd="1" destOrd="0" presId="urn:microsoft.com/office/officeart/2005/8/layout/venn2"/>
    <dgm:cxn modelId="{19D90D15-2F02-4F48-A177-F4B981650A75}" type="presOf" srcId="{F6713526-0ABC-824E-AEDF-7810D3BE65B4}" destId="{39128018-AA32-0C4D-BC6B-B03269EDFB6D}" srcOrd="0" destOrd="0" presId="urn:microsoft.com/office/officeart/2005/8/layout/venn2"/>
    <dgm:cxn modelId="{0479766B-D3E0-6847-82F2-45FD8672285E}" type="presOf" srcId="{46172C04-BEEB-C544-8C8B-E8FBBEDBA4F3}" destId="{83126723-03B1-6942-9F41-FDBC3C3A6778}" srcOrd="0" destOrd="0" presId="urn:microsoft.com/office/officeart/2005/8/layout/venn2"/>
    <dgm:cxn modelId="{08FEEDE7-5DDC-CD46-8690-DB261109EC94}" srcId="{46172C04-BEEB-C544-8C8B-E8FBBEDBA4F3}" destId="{F6713526-0ABC-824E-AEDF-7810D3BE65B4}" srcOrd="0" destOrd="0" parTransId="{F3E47B6F-28A2-9045-AF50-E7D30AE7D234}" sibTransId="{6344E3A8-A483-044C-B370-13670542624F}"/>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504A47B9-2AC3-104E-8109-7B1F5FBDAC6B}">
      <dgm:prSet phldrT="[Text]"/>
      <dgm:spPr>
        <a:solidFill>
          <a:schemeClr val="accent1">
            <a:lumMod val="60000"/>
            <a:lumOff val="40000"/>
          </a:schemeClr>
        </a:solidFill>
        <a:ln>
          <a:noFill/>
        </a:ln>
      </dgm:spPr>
      <dgm:t>
        <a:bodyPr/>
        <a:lstStyle/>
        <a:p>
          <a:endParaRPr lang="en-US" b="1" dirty="0"/>
        </a:p>
      </dgm:t>
    </dgm:pt>
    <dgm:pt modelId="{AEBD6117-BD5F-9D45-B46A-37FECE4A6D4F}" type="parTrans" cxnId="{DBBBA940-F4FD-684A-8314-127E380AE191}">
      <dgm:prSet/>
      <dgm:spPr/>
      <dgm:t>
        <a:bodyPr/>
        <a:lstStyle/>
        <a:p>
          <a:endParaRPr lang="en-US"/>
        </a:p>
      </dgm:t>
    </dgm:pt>
    <dgm:pt modelId="{18A7BFDC-90FF-454B-AC41-68C893091898}" type="sibTrans" cxnId="{DBBBA940-F4FD-684A-8314-127E380AE191}">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1" custScaleX="85437" custScaleY="85437" custLinFactNeighborX="-39993" custLinFactNeighborY="-2960"/>
      <dgm:spPr/>
    </dgm:pt>
    <dgm:pt modelId="{90B93D8F-8DD5-C540-8371-34CBD7AC388A}" type="pres">
      <dgm:prSet presAssocID="{46172C04-BEEB-C544-8C8B-E8FBBEDBA4F3}" presName="c1text" presStyleLbl="node1" presStyleIdx="0" presStyleCnt="1">
        <dgm:presLayoutVars>
          <dgm:bulletEnabled val="1"/>
        </dgm:presLayoutVars>
      </dgm:prSet>
      <dgm:spPr/>
    </dgm:pt>
  </dgm:ptLst>
  <dgm:cxnLst>
    <dgm:cxn modelId="{DBBBA940-F4FD-684A-8314-127E380AE191}" srcId="{46172C04-BEEB-C544-8C8B-E8FBBEDBA4F3}" destId="{504A47B9-2AC3-104E-8109-7B1F5FBDAC6B}" srcOrd="0" destOrd="0" parTransId="{AEBD6117-BD5F-9D45-B46A-37FECE4A6D4F}" sibTransId="{18A7BFDC-90FF-454B-AC41-68C893091898}"/>
    <dgm:cxn modelId="{0479766B-D3E0-6847-82F2-45FD8672285E}" type="presOf" srcId="{46172C04-BEEB-C544-8C8B-E8FBBEDBA4F3}" destId="{83126723-03B1-6942-9F41-FDBC3C3A6778}" srcOrd="0" destOrd="0" presId="urn:microsoft.com/office/officeart/2005/8/layout/venn2"/>
    <dgm:cxn modelId="{CAB36C76-F488-A94C-9A5B-4AD4F4AB078A}" type="presOf" srcId="{504A47B9-2AC3-104E-8109-7B1F5FBDAC6B}" destId="{90B93D8F-8DD5-C540-8371-34CBD7AC388A}" srcOrd="1" destOrd="0" presId="urn:microsoft.com/office/officeart/2005/8/layout/venn2"/>
    <dgm:cxn modelId="{F2C9C1F7-7297-FE40-AE3A-58F4D15DD474}" type="presOf" srcId="{504A47B9-2AC3-104E-8109-7B1F5FBDAC6B}" destId="{39128018-AA32-0C4D-BC6B-B03269EDFB6D}" srcOrd="0" destOrd="0" presId="urn:microsoft.com/office/officeart/2005/8/layout/venn2"/>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F62B747-1BD4-EB45-ACF3-032A610B7050}">
      <dgm:prSet phldrT="[Text]"/>
      <dgm:spPr>
        <a:solidFill>
          <a:schemeClr val="accent1">
            <a:lumMod val="75000"/>
          </a:schemeClr>
        </a:solidFill>
        <a:ln>
          <a:noFill/>
        </a:ln>
      </dgm:spPr>
      <dgm:t>
        <a:bodyPr/>
        <a:lstStyle/>
        <a:p>
          <a:endParaRPr lang="en-US" b="1" dirty="0"/>
        </a:p>
      </dgm:t>
    </dgm:pt>
    <dgm:pt modelId="{539AD52D-58FE-B843-B780-3985A46852F9}" type="parTrans" cxnId="{56035393-9599-9C43-9210-5B5BF1C9CC90}">
      <dgm:prSet/>
      <dgm:spPr/>
      <dgm:t>
        <a:bodyPr/>
        <a:lstStyle/>
        <a:p>
          <a:endParaRPr lang="en-US"/>
        </a:p>
      </dgm:t>
    </dgm:pt>
    <dgm:pt modelId="{DA4B0430-F4AE-C041-801C-7F9ECC79D274}" type="sibTrans" cxnId="{56035393-9599-9C43-9210-5B5BF1C9CC90}">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1" custScaleX="85437" custScaleY="85437" custLinFactNeighborX="-18770" custLinFactNeighborY="-2204"/>
      <dgm:spPr/>
    </dgm:pt>
    <dgm:pt modelId="{90B93D8F-8DD5-C540-8371-34CBD7AC388A}" type="pres">
      <dgm:prSet presAssocID="{46172C04-BEEB-C544-8C8B-E8FBBEDBA4F3}" presName="c1text" presStyleLbl="node1" presStyleIdx="0" presStyleCnt="1">
        <dgm:presLayoutVars>
          <dgm:bulletEnabled val="1"/>
        </dgm:presLayoutVars>
      </dgm:prSet>
      <dgm:spPr/>
    </dgm:pt>
  </dgm:ptLst>
  <dgm:cxnLst>
    <dgm:cxn modelId="{5D2EE653-CC33-1544-8572-90C8231EF059}" type="presOf" srcId="{FF62B747-1BD4-EB45-ACF3-032A610B7050}" destId="{39128018-AA32-0C4D-BC6B-B03269EDFB6D}" srcOrd="0" destOrd="0" presId="urn:microsoft.com/office/officeart/2005/8/layout/venn2"/>
    <dgm:cxn modelId="{FBBC4C56-7FC3-A74A-AB16-DAA8F34ABF8D}" type="presOf" srcId="{FF62B747-1BD4-EB45-ACF3-032A610B7050}" destId="{90B93D8F-8DD5-C540-8371-34CBD7AC388A}" srcOrd="1" destOrd="0" presId="urn:microsoft.com/office/officeart/2005/8/layout/venn2"/>
    <dgm:cxn modelId="{0479766B-D3E0-6847-82F2-45FD8672285E}" type="presOf" srcId="{46172C04-BEEB-C544-8C8B-E8FBBEDBA4F3}" destId="{83126723-03B1-6942-9F41-FDBC3C3A6778}" srcOrd="0" destOrd="0" presId="urn:microsoft.com/office/officeart/2005/8/layout/venn2"/>
    <dgm:cxn modelId="{56035393-9599-9C43-9210-5B5BF1C9CC90}" srcId="{46172C04-BEEB-C544-8C8B-E8FBBEDBA4F3}" destId="{FF62B747-1BD4-EB45-ACF3-032A610B7050}" srcOrd="0" destOrd="0" parTransId="{539AD52D-58FE-B843-B780-3985A46852F9}" sibTransId="{DA4B0430-F4AE-C041-801C-7F9ECC79D274}"/>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5877F-3440-CB4F-A499-BEC57776EB45}">
      <dsp:nvSpPr>
        <dsp:cNvPr id="0" name=""/>
        <dsp:cNvSpPr/>
      </dsp:nvSpPr>
      <dsp:spPr>
        <a:xfrm>
          <a:off x="12732" y="61368"/>
          <a:ext cx="8460028" cy="955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a:ea typeface="+mn-ea"/>
              <a:cs typeface="+mn-cs"/>
            </a:rPr>
            <a:t>Structural features</a:t>
          </a:r>
        </a:p>
      </dsp:txBody>
      <dsp:txXfrm>
        <a:off x="40718" y="89354"/>
        <a:ext cx="8404056" cy="899537"/>
      </dsp:txXfrm>
    </dsp:sp>
    <dsp:sp modelId="{1928A8FB-428D-CB49-838E-0D6AE18FEAC3}">
      <dsp:nvSpPr>
        <dsp:cNvPr id="0" name=""/>
        <dsp:cNvSpPr/>
      </dsp:nvSpPr>
      <dsp:spPr>
        <a:xfrm>
          <a:off x="6380" y="1128326"/>
          <a:ext cx="5616002" cy="9555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a:ea typeface="+mn-ea"/>
              <a:cs typeface="+mn-cs"/>
            </a:rPr>
            <a:t>Institutions</a:t>
          </a:r>
        </a:p>
      </dsp:txBody>
      <dsp:txXfrm>
        <a:off x="34366" y="1156312"/>
        <a:ext cx="5560030" cy="899537"/>
      </dsp:txXfrm>
    </dsp:sp>
    <dsp:sp modelId="{9A280669-98BB-ED46-9FA2-7DE3A2C5AB0F}">
      <dsp:nvSpPr>
        <dsp:cNvPr id="0" name=""/>
        <dsp:cNvSpPr/>
      </dsp:nvSpPr>
      <dsp:spPr>
        <a:xfrm>
          <a:off x="0" y="2203878"/>
          <a:ext cx="2734495" cy="95550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 Values</a:t>
          </a:r>
        </a:p>
      </dsp:txBody>
      <dsp:txXfrm>
        <a:off x="27986" y="2231864"/>
        <a:ext cx="2678523" cy="899537"/>
      </dsp:txXfrm>
    </dsp:sp>
    <dsp:sp modelId="{10C05AB5-E7A7-6341-99D2-1961E00C7B45}">
      <dsp:nvSpPr>
        <dsp:cNvPr id="0" name=""/>
        <dsp:cNvSpPr/>
      </dsp:nvSpPr>
      <dsp:spPr>
        <a:xfrm>
          <a:off x="2871696" y="2203878"/>
          <a:ext cx="2734495" cy="955509"/>
        </a:xfrm>
        <a:prstGeom prst="roundRect">
          <a:avLst>
            <a:gd name="adj" fmla="val 1000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Interests</a:t>
          </a:r>
        </a:p>
      </dsp:txBody>
      <dsp:txXfrm>
        <a:off x="2899682" y="2231864"/>
        <a:ext cx="2678523" cy="899537"/>
      </dsp:txXfrm>
    </dsp:sp>
    <dsp:sp modelId="{E0E61D43-5F49-0847-811C-8A476CAAB14F}">
      <dsp:nvSpPr>
        <dsp:cNvPr id="0" name=""/>
        <dsp:cNvSpPr/>
      </dsp:nvSpPr>
      <dsp:spPr>
        <a:xfrm>
          <a:off x="5750849" y="1128326"/>
          <a:ext cx="2734495" cy="955509"/>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a:ea typeface="+mn-ea"/>
              <a:cs typeface="+mn-cs"/>
            </a:rPr>
            <a:t>Actors</a:t>
          </a:r>
        </a:p>
      </dsp:txBody>
      <dsp:txXfrm>
        <a:off x="5778835" y="1156312"/>
        <a:ext cx="2678523" cy="899537"/>
      </dsp:txXfrm>
    </dsp:sp>
    <dsp:sp modelId="{9F12C51C-8A49-3047-92B5-81153D6D2D4F}">
      <dsp:nvSpPr>
        <dsp:cNvPr id="0" name=""/>
        <dsp:cNvSpPr/>
      </dsp:nvSpPr>
      <dsp:spPr>
        <a:xfrm>
          <a:off x="5750849" y="2203878"/>
          <a:ext cx="2734495" cy="9555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Power</a:t>
          </a:r>
        </a:p>
      </dsp:txBody>
      <dsp:txXfrm>
        <a:off x="5778835" y="2231864"/>
        <a:ext cx="2678523" cy="899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0" y="45277"/>
          <a:ext cx="4942733" cy="4509270"/>
        </a:xfrm>
        <a:prstGeom prst="ellipse">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607623" y="270741"/>
        <a:ext cx="1727485" cy="676390"/>
      </dsp:txXfrm>
    </dsp:sp>
    <dsp:sp modelId="{3F1F1F14-D472-EB4E-8EB3-225E022BA3EF}">
      <dsp:nvSpPr>
        <dsp:cNvPr id="0" name=""/>
        <dsp:cNvSpPr/>
      </dsp:nvSpPr>
      <dsp:spPr>
        <a:xfrm>
          <a:off x="830768" y="1067874"/>
          <a:ext cx="3955009" cy="3567096"/>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886756" y="1290817"/>
        <a:ext cx="1843034" cy="668830"/>
      </dsp:txXfrm>
    </dsp:sp>
    <dsp:sp modelId="{BF58FA5F-3DE4-8D45-8F54-845D78B30F2F}">
      <dsp:nvSpPr>
        <dsp:cNvPr id="0" name=""/>
        <dsp:cNvSpPr/>
      </dsp:nvSpPr>
      <dsp:spPr>
        <a:xfrm>
          <a:off x="1937686" y="2089786"/>
          <a:ext cx="2317485" cy="2317485"/>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endParaRPr lang="en-US" sz="4200" b="1" kern="1200" dirty="0"/>
        </a:p>
      </dsp:txBody>
      <dsp:txXfrm>
        <a:off x="2277074" y="2669158"/>
        <a:ext cx="1638709" cy="1158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361958" y="446092"/>
          <a:ext cx="3959980" cy="3959980"/>
        </a:xfrm>
        <a:prstGeom prst="ellipse">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941884" y="1436087"/>
        <a:ext cx="2800128" cy="1979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0" y="200300"/>
          <a:ext cx="3959980" cy="3959980"/>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579925" y="1190295"/>
        <a:ext cx="2800128" cy="19799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277138" y="235340"/>
          <a:ext cx="3959980" cy="3959980"/>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857064" y="1225335"/>
        <a:ext cx="2800128" cy="1979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2E91-F48E-7F45-979A-949A0598B3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32398B-DBB7-0C4A-8339-888182DDA9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5A3600-2AE2-A448-A9D2-C171C25AA176}" type="datetimeFigureOut">
              <a:rPr lang="en-US" smtClean="0"/>
              <a:t>3/15/23</a:t>
            </a:fld>
            <a:endParaRPr lang="en-US"/>
          </a:p>
        </p:txBody>
      </p:sp>
      <p:sp>
        <p:nvSpPr>
          <p:cNvPr id="4" name="Footer Placeholder 3">
            <a:extLst>
              <a:ext uri="{FF2B5EF4-FFF2-40B4-BE49-F238E27FC236}">
                <a16:creationId xmlns:a16="http://schemas.microsoft.com/office/drawing/2014/main" id="{4ED57D9F-91B6-384F-95BD-A25E48988D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0DB417-63A6-0141-B03C-89047A1560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87455E-FAEE-8B4B-9951-84876C16C73B}" type="slidenum">
              <a:rPr lang="en-US" smtClean="0"/>
              <a:t>‹#›</a:t>
            </a:fld>
            <a:endParaRPr lang="en-US"/>
          </a:p>
        </p:txBody>
      </p:sp>
    </p:spTree>
    <p:extLst>
      <p:ext uri="{BB962C8B-B14F-4D97-AF65-F5344CB8AC3E}">
        <p14:creationId xmlns:p14="http://schemas.microsoft.com/office/powerpoint/2010/main" val="262931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 </a:t>
            </a:r>
            <a:r>
              <a:rPr lang="en-GB" dirty="0">
                <a:ea typeface="+mn-lt"/>
              </a:rPr>
              <a:t>Understand what political economy analysis (PEA) is and understand its utility; Use a framework to conduct a political economy analysis; Describe the concepts associated with political economy analysis; Understand when and how to use PEA and methodologies; and Explain the different approaches and methods used during PEA and why</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75470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﻿﻿﻿﻿Actors are individuals or groups that are affected and have the capacity to influence or veto proposed plans or policy options.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Within the rules set out by institutions, actors organise around shared interests to advance their interests.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Understanding who these actors are, what motivates them and how the behave is central to political economy analysis.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For example, within a policy cycle or modelling process there are at least three actors responses. </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During problem identification and policy formulation actors might organise to advocate their preferred options;</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At policy decision stage or where final solution is adopted powerful groups within institutions might emerge to support or challenge; or</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At policy implementation stage, actors might organise in compliance or resistance, thus prevent a successful outcome by refusing to comply.</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06511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kern="0" dirty="0">
                <a:ea typeface="+mn-lt"/>
              </a:rPr>
              <a:t>Questions related to actors may include: </a:t>
            </a:r>
            <a:r>
              <a:rPr lang="en-GB" sz="1400" dirty="0">
                <a:latin typeface="Calibri Light" panose="020F0302020204030204" pitchFamily="34" charset="0"/>
                <a:ea typeface="Open Sans" panose="020B0606030504020204" pitchFamily="34" charset="0"/>
                <a:cs typeface="Calibri Light" panose="020F0302020204030204" pitchFamily="34" charset="0"/>
              </a:rPr>
              <a:t>﻿﻿</a:t>
            </a:r>
          </a:p>
          <a:p>
            <a:pPr>
              <a:spcBef>
                <a:spcPts val="1000"/>
              </a:spcBef>
            </a:pPr>
            <a:r>
              <a:rPr lang="en-GB" kern="0" dirty="0">
                <a:ea typeface="+mn-lt"/>
              </a:rPr>
              <a:t>Who are the key actors and what is the nature of their relationship to each other? How do actors interact with each other, and what are the patterns of cooperation and conflict among them?</a:t>
            </a:r>
          </a:p>
          <a:p>
            <a:pPr>
              <a:spcBef>
                <a:spcPts val="1000"/>
              </a:spcBef>
            </a:pPr>
            <a:r>
              <a:rPr lang="en-GB" kern="0" dirty="0">
                <a:ea typeface="+mn-lt"/>
              </a:rPr>
              <a:t>What are the interests actors pursue? Are there conflicts between competing interests? </a:t>
            </a:r>
          </a:p>
          <a:p>
            <a:pPr>
              <a:spcBef>
                <a:spcPts val="1000"/>
              </a:spcBef>
            </a:pPr>
            <a:r>
              <a:rPr lang="en-GB" kern="0" dirty="0">
                <a:ea typeface="+mn-lt"/>
              </a:rPr>
              <a:t>How do different actors respond to changes in government policy or shifts in market conditions? </a:t>
            </a:r>
          </a:p>
          <a:p>
            <a:pPr>
              <a:spcBef>
                <a:spcPts val="1000"/>
              </a:spcBef>
            </a:pPr>
            <a:r>
              <a:rPr lang="en-GB" kern="0" dirty="0">
                <a:ea typeface="+mn-lt"/>
              </a:rPr>
              <a:t>How are they organised and what capacity or resource do they have to influence decisions or policy processes?</a:t>
            </a:r>
          </a:p>
          <a:p>
            <a:r>
              <a:rPr lang="en-GB" dirty="0"/>
              <a:t>What is the role of external actors, such as international organizations, donors, or foreign governments, in shaping the behaviour of domestic actors?</a:t>
            </a:r>
          </a:p>
          <a:p>
            <a:r>
              <a:rPr lang="en-GB" dirty="0"/>
              <a:t>How do social and cultural factors shape the behaviour of actors in the political and economic system?</a:t>
            </a:r>
          </a:p>
          <a:p>
            <a:pPr>
              <a:spcBef>
                <a:spcPts val="1000"/>
              </a:spcBef>
            </a:pPr>
            <a:endParaRPr lang="en-GB" kern="0" dirty="0">
              <a:ea typeface="+mn-lt"/>
            </a:endParaRPr>
          </a:p>
          <a:p>
            <a:pPr>
              <a:spcBef>
                <a:spcPts val="1000"/>
              </a:spcBef>
            </a:pPr>
            <a:r>
              <a:rPr lang="en-GB" kern="0" dirty="0">
                <a:ea typeface="+mn-lt"/>
              </a:rPr>
              <a:t> </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57605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kern="0" dirty="0">
                <a:ea typeface="+mn-lt"/>
              </a:rPr>
              <a:t>Once the enduring structural features, institutional constraints and relevant actors are identified, the next step is to analyse the interaction between the three blocks. </a:t>
            </a:r>
            <a:r>
              <a:rPr lang="en-GB" b="1" kern="0" dirty="0">
                <a:ea typeface="+mn-lt"/>
              </a:rPr>
              <a:t>For example:  </a:t>
            </a:r>
          </a:p>
          <a:p>
            <a:pPr>
              <a:spcBef>
                <a:spcPts val="1000"/>
              </a:spcBef>
            </a:pPr>
            <a:r>
              <a:rPr lang="en-GB" kern="0" dirty="0">
                <a:ea typeface="+mn-lt"/>
              </a:rPr>
              <a:t>What are the broader geographical or climatic issues relevant to the problem or important to the context? How does it influence the political institutions and economic structures? </a:t>
            </a:r>
          </a:p>
          <a:p>
            <a:pPr>
              <a:spcBef>
                <a:spcPts val="1000"/>
              </a:spcBef>
            </a:pPr>
            <a:r>
              <a:rPr lang="en-GB" kern="0" dirty="0">
                <a:ea typeface="+mn-lt"/>
              </a:rPr>
              <a:t>What do existing laws and practices related to the problem or context influence actors different social and economic groups) behave?</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65340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After observing how the structural, institutional and actors related factors interactively influence each other, next start to unpack how values or worldviews, incentives or interests and power relations inform stakeholders behaviour and policy decisions outcome.</a:t>
            </a:r>
            <a:endParaRPr lang="en-GB" sz="1200" dirty="0">
              <a:latin typeface="Calibri Light" panose="020F0302020204030204" pitchFamily="34" charset="0"/>
              <a:cs typeface="Calibri Light" panose="020F0302020204030204" pitchFamily="34" charset="0"/>
            </a:endParaRPr>
          </a:p>
          <a:p>
            <a:pPr marL="0" indent="0" algn="just">
              <a:buNone/>
            </a:pPr>
            <a:r>
              <a:rPr lang="en-GB" sz="1200" dirty="0">
                <a:latin typeface="Calibri Light" panose="020F0302020204030204" pitchFamily="34" charset="0"/>
                <a:cs typeface="Calibri Light" panose="020F0302020204030204" pitchFamily="34" charset="0"/>
              </a:rPr>
              <a:t>Questions about actors interest, what they value and what capabilities they have as well as power relations between groups would enable a modelling team to understand motivates actors behaviour. </a:t>
            </a:r>
          </a:p>
          <a:p>
            <a:pPr marL="0" indent="0" algn="just">
              <a:buNone/>
            </a:pPr>
            <a:r>
              <a:rPr lang="en-GB" sz="1200" dirty="0">
                <a:latin typeface="Calibri Light" panose="020F0302020204030204" pitchFamily="34" charset="0"/>
                <a:cs typeface="Calibri Light" panose="020F0302020204030204" pitchFamily="34" charset="0"/>
              </a:rPr>
              <a:t>Such analysis needs to also consider how institutional rules and conventions enable or constraint stakeholders behaviour and decision makers preference.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4825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Calibri Light" panose="020F0302020204030204" pitchFamily="34" charset="0"/>
                <a:cs typeface="Calibri Light" panose="020F0302020204030204" pitchFamily="34" charset="0"/>
              </a:rPr>
              <a:t>Value and worldview refer to the cognitive orientation of an individual or groups regarding the world. It includes a set of beliefs people rely on to make sense of the world. It builds on cultural bias or shared values. </a:t>
            </a:r>
          </a:p>
          <a:p>
            <a:pPr marL="0" indent="0" algn="just">
              <a:buNone/>
            </a:pPr>
            <a:r>
              <a:rPr lang="en-GB" sz="1200" dirty="0">
                <a:latin typeface="Calibri Light" panose="020F0302020204030204" pitchFamily="34" charset="0"/>
                <a:cs typeface="Calibri Light" panose="020F0302020204030204" pitchFamily="34" charset="0"/>
              </a:rPr>
              <a:t>For example, within a given context worldviews on the perceived value of a policy intervention are key to whether it garner support for not. If the policy option fits prevailing values, it will likely have an easier passage to uptake.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Analysing how values and beliefs influence the political economy of the context, sector or problem might mean asking questions such as:</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What are the dominant ideologies and values which shape the political and economic system? How widely accepted are these views and to what extent are they contested?</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Who has the power to shape values and views? How is the national debate conducted? To what extent is thinking influenced by global discourses or transnational ideas?</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Why do some values and worldviews have more influence than others? Do different actors frame issues differently?</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21013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Open Sans"/>
                <a:ea typeface="Open Sans" panose="020B0606030504020204" pitchFamily="34" charset="0"/>
                <a:cs typeface="Calibri"/>
              </a:rPr>
              <a:t>﻿</a:t>
            </a: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Open Sans"/>
                <a:ea typeface="Open Sans" panose="020B0606030504020204" pitchFamily="34" charset="0"/>
                <a:cs typeface="Calibri"/>
              </a:rPr>
              <a:t>﻿</a:t>
            </a:r>
            <a:r>
              <a:rPr lang="en-GB" sz="1200" dirty="0">
                <a:latin typeface="Calibri Light" panose="020F0302020204030204" pitchFamily="34" charset="0"/>
                <a:ea typeface="Open Sans" panose="020B0606030504020204" pitchFamily="34" charset="0"/>
                <a:cs typeface="Calibri Light" panose="020F0302020204030204" pitchFamily="34" charset="0"/>
              </a:rPr>
              <a:t>Interests and incentives are the driving forces of actors behaviour. </a:t>
            </a:r>
            <a:r>
              <a:rPr lang="en-GB" sz="1200" dirty="0">
                <a:latin typeface="Calibri Light" panose="020F0302020204030204" pitchFamily="34" charset="0"/>
                <a:cs typeface="Calibri Light" panose="020F0302020204030204" pitchFamily="34" charset="0"/>
              </a:rPr>
              <a:t>Incentives can be remunerative (i.e. material reward), coercive (i.e. enforcement of rules), or moral (i.e. social norms of behaviour).</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Actors that face similar incentives organise as interest groups to protect or maintain certain state of affairs they favour.  Such groups have different kinds and levels of power, which they use to influence the policies and practices they prefer. </a:t>
            </a:r>
            <a:r>
              <a:rPr lang="en-GB" sz="1200" dirty="0">
                <a:latin typeface="Calibri Light" panose="020F0302020204030204" pitchFamily="34" charset="0"/>
                <a:cs typeface="Calibri Light" panose="020F0302020204030204" pitchFamily="34" charset="0"/>
              </a:rPr>
              <a:t>Both incentives and interests are generated by the institutional rules. </a:t>
            </a:r>
            <a:r>
              <a:rPr lang="en-GB" sz="1200" dirty="0">
                <a:latin typeface="Calibri Light" panose="020F0302020204030204" pitchFamily="34" charset="0"/>
                <a:ea typeface="Open Sans" panose="020B0606030504020204" pitchFamily="34" charset="0"/>
                <a:cs typeface="Calibri Light" panose="020F0302020204030204" pitchFamily="34" charset="0"/>
              </a:rPr>
              <a:t>Conflicts, bargaining and compromises between interest groups shape policy decisions.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Hence, identifying actors relevant to a policy area, their interests and capacity as well as the formal and informal institutions that govern their behaviour is at the centre of PEA.</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976891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Calibri Light" panose="020F0302020204030204" pitchFamily="34" charset="0"/>
                <a:cs typeface="Calibri Light" panose="020F0302020204030204" pitchFamily="34" charset="0"/>
              </a:rPr>
              <a:t>There are many definitions of power. In policy making, the formation and content of policy decisions are shaped by dimensions of power. A narrower definition sees power as a resource (e.g. financial, physical, vote) an individual or groups have and can wield against others in order to win.</a:t>
            </a:r>
            <a:r>
              <a:rPr lang="en-GB" sz="1200" dirty="0">
                <a:latin typeface="Calibri Light" panose="020F0302020204030204" pitchFamily="34" charset="0"/>
                <a:ea typeface="Open Sans" panose="020B0606030504020204" pitchFamily="34" charset="0"/>
                <a:cs typeface="Calibri Light" panose="020F0302020204030204" pitchFamily="34" charset="0"/>
              </a:rPr>
              <a:t>  This is also known as </a:t>
            </a:r>
            <a:r>
              <a:rPr lang="en-GB" sz="1200" dirty="0">
                <a:latin typeface="Calibri Light" panose="020F0302020204030204" pitchFamily="34" charset="0"/>
                <a:cs typeface="Calibri Light" panose="020F0302020204030204" pitchFamily="34" charset="0"/>
              </a:rPr>
              <a:t>Instrumental power refers to the ability to obtain the desired results in the context of a competition (e.g. for influence). Analysis focus on the overt exercise of power and resources that different actors are able to use (e.g., financial, institutional). </a:t>
            </a:r>
          </a:p>
          <a:p>
            <a:pPr marL="0" indent="0">
              <a:buNone/>
            </a:pPr>
            <a:endParaRPr lang="en-GB" sz="1200" dirty="0">
              <a:latin typeface="Calibri Light" panose="020F0302020204030204" pitchFamily="34" charset="0"/>
              <a:ea typeface="Open Sans" panose="020B0606030504020204" pitchFamily="34" charset="0"/>
              <a:cs typeface="Calibri Light" panose="020F0302020204030204" pitchFamily="34" charset="0"/>
            </a:endParaRPr>
          </a:p>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 second view is that institutions embody power because rules and norms shape how we behave. This is often referred to as institutional or agenda setting power. Institutional power </a:t>
            </a:r>
            <a:r>
              <a:rPr lang="en-GB" sz="1200" dirty="0">
                <a:latin typeface="Calibri Light" panose="020F0302020204030204" pitchFamily="34" charset="0"/>
                <a:cs typeface="Calibri Light" panose="020F0302020204030204" pitchFamily="34" charset="0"/>
              </a:rPr>
              <a:t>is about who controls whether and which preferences are expressed. Analysis of such power focuses on the process of decision making, rules around lobbying, control over agenda setting and information, and other structural biases.</a:t>
            </a:r>
            <a:endParaRPr lang="en-GB" sz="1200" dirty="0">
              <a:latin typeface="Calibri Light" panose="020F0302020204030204" pitchFamily="34" charset="0"/>
              <a:ea typeface="Open Sans" panose="020B0606030504020204" pitchFamily="34" charset="0"/>
              <a:cs typeface="Calibri Light" panose="020F0302020204030204" pitchFamily="34" charset="0"/>
            </a:endParaRPr>
          </a:p>
          <a:p>
            <a:pPr marL="0" indent="0">
              <a:buNone/>
            </a:pPr>
            <a:endParaRPr lang="en-GB" sz="1200" dirty="0">
              <a:latin typeface="Calibri Light" panose="020F0302020204030204" pitchFamily="34" charset="0"/>
              <a:ea typeface="Open Sans" panose="020B0606030504020204" pitchFamily="34" charset="0"/>
              <a:cs typeface="Calibri Light" panose="020F0302020204030204" pitchFamily="34" charset="0"/>
            </a:endParaRPr>
          </a:p>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 third view holds that ideology embodies power because moral expectations and belief systems influence how we think and behave.  </a:t>
            </a:r>
            <a:r>
              <a:rPr lang="en-GB" sz="1200" dirty="0">
                <a:latin typeface="Calibri Light" panose="020F0302020204030204" pitchFamily="34" charset="0"/>
                <a:cs typeface="Calibri Light" panose="020F0302020204030204" pitchFamily="34" charset="0"/>
              </a:rPr>
              <a:t>Ideological or discursive power is the broad dominant values, norms and ideals that define the policy landscape. Such power is difficult to study empirically but can be captured by examining the words, actions and decisions of individuals and institutions. Where power lies between elite groups, economic sectors, and political institutions? What is the source of this power (economic, social, political, historical)? </a:t>
            </a:r>
          </a:p>
          <a:p>
            <a:endParaRPr lang="en-US" dirty="0"/>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8292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﻿﻿In PEA questions related to power may include: </a:t>
            </a:r>
          </a:p>
          <a:p>
            <a:pPr marL="0" indent="0">
              <a:buNone/>
            </a:pPr>
            <a:r>
              <a:rPr lang="en-GB" sz="1200" dirty="0">
                <a:latin typeface="Calibri Light" panose="020F0302020204030204" pitchFamily="34" charset="0"/>
                <a:cs typeface="Calibri Light" panose="020F0302020204030204" pitchFamily="34" charset="0"/>
              </a:rPr>
              <a:t>Instrumental power: Who has visible influence over outcomes? Are there overt resources imbalances? Who lobbies, and in what ways? Answering questions about power might mean establishing historically who is successful in achieving stated policy objectives, financial and technical capacity.</a:t>
            </a:r>
          </a:p>
          <a:p>
            <a:pPr marL="0" indent="0">
              <a:buNone/>
            </a:pPr>
            <a:r>
              <a:rPr lang="en-GB" sz="1200" dirty="0">
                <a:latin typeface="Calibri Light" panose="020F0302020204030204" pitchFamily="34" charset="0"/>
                <a:cs typeface="Calibri Light" panose="020F0302020204030204" pitchFamily="34" charset="0"/>
              </a:rPr>
              <a:t>Institutional power: How are different groups positioned? Who has access to, and influence on, relevant information? Who has the influence on problem framing and agenda setting? Answering these questions might mean establishing the proportion of market share controlled by a given sector or interest group, nature of the political system and degree of cooperation required by political system (e.g. coalition vs winner-takes all), </a:t>
            </a:r>
          </a:p>
          <a:p>
            <a:r>
              <a:rPr lang="en-GB" sz="1200" dirty="0">
                <a:latin typeface="Calibri Light" panose="020F0302020204030204" pitchFamily="34" charset="0"/>
                <a:cs typeface="Calibri Light" panose="020F0302020204030204" pitchFamily="34" charset="0"/>
              </a:rPr>
              <a:t>Ideological/discursive power: Who can influence policy process? What are the competing socioeconomic and political discourses and how do these align with those of decision-makers and other </a:t>
            </a:r>
            <a:r>
              <a:rPr lang="en-GB" sz="1200" dirty="0" err="1">
                <a:latin typeface="Calibri Light" panose="020F0302020204030204" pitchFamily="34" charset="0"/>
                <a:cs typeface="Calibri Light" panose="020F0302020204030204" pitchFamily="34" charset="0"/>
              </a:rPr>
              <a:t>influencial</a:t>
            </a:r>
            <a:r>
              <a:rPr lang="en-GB" sz="1200" dirty="0">
                <a:latin typeface="Calibri Light" panose="020F0302020204030204" pitchFamily="34" charset="0"/>
                <a:cs typeface="Calibri Light" panose="020F0302020204030204" pitchFamily="34" charset="0"/>
              </a:rPr>
              <a:t> actors? Answering these questions might mean establishing the substance of logic actors use to define their interests, actions and decisions; alignment of these logics between decision makers and interest groups;</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040579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kern="0" dirty="0">
                <a:ea typeface="+mn-lt"/>
              </a:rPr>
              <a:t>Once the structures, institutions and actors are identified, and the dynamic interaction between the three is analysed. The next step is to unpack how the interaction between long-term factors (such as history, economic structures, and natural endowments) and formal rules and informal norms shape actors' interests, values and power relations, and, subsequently, behaviour.</a:t>
            </a:r>
          </a:p>
          <a:p>
            <a:pPr marL="0" indent="0">
              <a:spcBef>
                <a:spcPts val="1000"/>
              </a:spcBef>
              <a:buNone/>
            </a:pPr>
            <a:r>
              <a:rPr lang="en-GB" kern="0" dirty="0">
                <a:ea typeface="+mn-lt"/>
              </a:rPr>
              <a:t>There are many benefits to carrying out such an analysis. For example, in doing so, a modelling team can</a:t>
            </a:r>
          </a:p>
          <a:p>
            <a:pPr marL="0" indent="0">
              <a:spcBef>
                <a:spcPts val="1000"/>
              </a:spcBef>
              <a:buNone/>
            </a:pPr>
            <a:r>
              <a:rPr lang="en-GB" kern="0" dirty="0">
                <a:ea typeface="+mn-lt"/>
              </a:rPr>
              <a:t>•improve understanding of the political obstacles and motivations behind stakeholders' behaviour and actions</a:t>
            </a:r>
          </a:p>
          <a:p>
            <a:pPr marL="0" indent="0">
              <a:spcBef>
                <a:spcPts val="1000"/>
              </a:spcBef>
              <a:buNone/>
            </a:pPr>
            <a:r>
              <a:rPr lang="en-GB" kern="0" dirty="0">
                <a:ea typeface="+mn-lt"/>
              </a:rPr>
              <a:t>•consider the implications and uncertainties associated with these preferences when analysing scenarios and during dialogue with decision-makers around policy options,</a:t>
            </a:r>
          </a:p>
          <a:p>
            <a:pPr marL="0" indent="0">
              <a:spcBef>
                <a:spcPts val="1000"/>
              </a:spcBef>
              <a:buNone/>
            </a:pPr>
            <a:r>
              <a:rPr lang="en-GB" kern="0" dirty="0">
                <a:ea typeface="+mn-lt"/>
              </a:rPr>
              <a:t>•enhance the relevance of model outputs during the interpretation and communication of results by incorporating and considering the implication of existing preferences and political obstacles to different options and</a:t>
            </a:r>
          </a:p>
          <a:p>
            <a:pPr marL="0" indent="0">
              <a:spcBef>
                <a:spcPts val="1000"/>
              </a:spcBef>
              <a:buNone/>
            </a:pPr>
            <a:r>
              <a:rPr lang="en-GB" kern="0" dirty="0">
                <a:ea typeface="+mn-lt"/>
              </a:rPr>
              <a:t>•be in a better position to design sector interventions that are technically sound and politically feasible.</a:t>
            </a:r>
            <a:endParaRPr lang="en-US" dirty="0">
              <a:cs typeface="Calibri"/>
            </a:endParaRP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431023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kern="0" dirty="0">
                <a:ea typeface="+mn-lt"/>
              </a:rPr>
              <a:t>During systems modelling there are a number of opportunities to apply political economy analysis. </a:t>
            </a:r>
          </a:p>
          <a:p>
            <a:pPr>
              <a:spcBef>
                <a:spcPts val="1000"/>
              </a:spcBef>
            </a:pPr>
            <a:r>
              <a:rPr lang="en-GB" kern="0" dirty="0">
                <a:ea typeface="+mn-lt"/>
              </a:rPr>
              <a:t>Modellers may use political economy analysis during problem identification, model construct, consultation with stakeholders, scenario development and interpretation of modelling results to deepen their understanding of the context and enhance the relevance and practicality of their modelling outputs. </a:t>
            </a:r>
          </a:p>
          <a:p>
            <a:pPr>
              <a:spcBef>
                <a:spcPts val="1000"/>
              </a:spcBef>
            </a:pPr>
            <a:r>
              <a:rPr lang="en-GB" kern="0" dirty="0">
                <a:ea typeface="+mn-lt"/>
              </a:rPr>
              <a:t>At these various stages of systems modelling, modellers may take different approaches and apply methods. </a:t>
            </a:r>
          </a:p>
          <a:p>
            <a:pPr>
              <a:spcBef>
                <a:spcPts val="1000"/>
              </a:spcBef>
            </a:pPr>
            <a:r>
              <a:rPr lang="en-GB" kern="0" dirty="0">
                <a:ea typeface="+mn-lt"/>
              </a:rPr>
              <a:t>For example, initially modellers might be interested in understanding the broader context and opt for countrywide political economy analysis, during scenario development the team might be more interested in understanding the political and economic dynamics at the sector level. </a:t>
            </a:r>
          </a:p>
          <a:p>
            <a:pPr>
              <a:spcBef>
                <a:spcPts val="1000"/>
              </a:spcBef>
            </a:pPr>
            <a:endParaRPr lang="en-GB" kern="0" dirty="0">
              <a:ea typeface="+mn-lt"/>
            </a:endParaRPr>
          </a:p>
          <a:p>
            <a:pPr>
              <a:spcBef>
                <a:spcPts val="1000"/>
              </a:spcBef>
            </a:pPr>
            <a:r>
              <a:rPr lang="en-GB" kern="0" dirty="0">
                <a:ea typeface="+mn-lt"/>
              </a:rPr>
              <a:t>In this subsection, we discuss some of the tools and methods that can be applied.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8425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highlight>
                  <a:srgbClr val="FFFF00"/>
                </a:highlight>
                <a:latin typeface="Calibri Light" panose="020F0302020204030204" pitchFamily="34" charset="0"/>
                <a:ea typeface="Open Sans" panose="020B0606030504020204" pitchFamily="34" charset="0"/>
                <a:cs typeface="Calibri Light" panose="020F0302020204030204" pitchFamily="34" charset="0"/>
              </a:rPr>
              <a:t>Political economy is concerned with the interaction of political and economic processes. By political processes we mean </a:t>
            </a:r>
            <a:r>
              <a:rPr lang="en-GB" sz="1200" dirty="0">
                <a:highlight>
                  <a:srgbClr val="FFFF00"/>
                </a:highlight>
                <a:latin typeface="Calibri Light" panose="020F0302020204030204" pitchFamily="34" charset="0"/>
                <a:cs typeface="Calibri Light" panose="020F0302020204030204" pitchFamily="34" charset="0"/>
              </a:rPr>
              <a:t>the process of the formulation and administration of public policy, </a:t>
            </a:r>
            <a:r>
              <a:rPr lang="en-GB" sz="1200" dirty="0">
                <a:highlight>
                  <a:srgbClr val="FFFF00"/>
                </a:highlight>
                <a:latin typeface="Calibri Light" panose="020F0302020204030204" pitchFamily="34" charset="0"/>
                <a:ea typeface="Open Sans" panose="020B0606030504020204" pitchFamily="34" charset="0"/>
                <a:cs typeface="Calibri Light" panose="020F0302020204030204" pitchFamily="34" charset="0"/>
              </a:rPr>
              <a:t>while economic processes is ﻿ concerned with the processes that generate wealth and allocation of resources. these processes are interrelated and the dynamics influence development outcomes.</a:t>
            </a:r>
          </a:p>
          <a:p>
            <a:pPr marL="0" indent="0" algn="just">
              <a:buNone/>
            </a:pPr>
            <a:r>
              <a:rPr lang="en-GB" sz="1200" dirty="0">
                <a:highlight>
                  <a:srgbClr val="FFFF00"/>
                </a:highlight>
              </a:rPr>
              <a:t>As an analytical approach used to understand the underlying reasons why things are the way they are and identify the incentives and constraints that impact actors behaviour.  It prompts us to </a:t>
            </a:r>
            <a:r>
              <a:rPr lang="en-GB" sz="1200" dirty="0">
                <a:highlight>
                  <a:srgbClr val="FFFF00"/>
                </a:highlight>
                <a:latin typeface="Calibri Light" panose="020F0302020204030204" pitchFamily="34" charset="0"/>
                <a:cs typeface="Calibri Light" panose="020F0302020204030204" pitchFamily="34" charset="0"/>
              </a:rPr>
              <a:t>focus on ‘what’ and ‘why’ related questions and consider ‘who wins and who loses out’ when considering different pathways and scenarios.</a:t>
            </a:r>
          </a:p>
          <a:p>
            <a:pPr marL="0" indent="0" algn="just">
              <a:buNone/>
            </a:pPr>
            <a:r>
              <a:rPr lang="en-GB" sz="1200" dirty="0">
                <a:highlight>
                  <a:srgbClr val="FFFF00"/>
                </a:highlight>
                <a:latin typeface="Calibri Light" panose="020F0302020204030204" pitchFamily="34" charset="0"/>
                <a:cs typeface="Calibri Light" panose="020F0302020204030204" pitchFamily="34" charset="0"/>
              </a:rPr>
              <a:t>Thus, help the modelling team to </a:t>
            </a:r>
            <a:r>
              <a:rPr lang="en-GB" sz="1200" dirty="0">
                <a:highlight>
                  <a:srgbClr val="FFFF00"/>
                </a:highlight>
              </a:rPr>
              <a:t>have a better understanding of the context and the systems, which contributes to identify sustainable, locally generated solutions. </a:t>
            </a:r>
          </a:p>
          <a:p>
            <a:pPr algn="just"/>
            <a:endParaRPr lang="en-GB" sz="1200" dirty="0">
              <a:effectLst/>
              <a:highlight>
                <a:srgbClr val="FFFF00"/>
              </a:highlight>
              <a:latin typeface="Times New Roman" panose="02020603050405020304" pitchFamily="18" charset="0"/>
              <a:ea typeface="Times New Roman" panose="02020603050405020304" pitchFamily="18" charset="0"/>
            </a:endParaRPr>
          </a:p>
          <a:p>
            <a:pPr algn="just"/>
            <a:r>
              <a:rPr lang="en-GB" sz="1200" dirty="0">
                <a:effectLst/>
                <a:highlight>
                  <a:srgbClr val="FFFF00"/>
                </a:highlight>
                <a:latin typeface="Calibri" panose="020F0502020204030204" pitchFamily="34" charset="0"/>
                <a:ea typeface="Times New Roman" panose="02020603050405020304" pitchFamily="18" charset="0"/>
              </a:rPr>
              <a:t>﻿</a:t>
            </a:r>
            <a:r>
              <a:rPr lang="en-GB" sz="1200" dirty="0">
                <a:effectLst/>
                <a:highlight>
                  <a:srgbClr val="FFFF00"/>
                </a:highlight>
                <a:latin typeface="Times New Roman" panose="02020603050405020304" pitchFamily="18" charset="0"/>
                <a:ea typeface="Times New Roman" panose="02020603050405020304" pitchFamily="18" charset="0"/>
              </a:rPr>
              <a:t>political economy analysis is used to address big and small questions, and their answers focus on the what and the why. Why does the problem persist? What works? We try to go beyond the why and the what into the everyday details of the how to navigate the tricky terrain of policy change. How do incentives at work in political and policy spaces shape government responses to climate and energy challenges? Why are some policies that are inefficient persist even though it is technically feasible to adopt a better policy or system? How do institutions shape the content, feasibility, timing and pace of policy change?</a:t>
            </a:r>
          </a:p>
          <a:p>
            <a:pPr marL="0" indent="0" algn="just">
              <a:buNone/>
            </a:pPr>
            <a:endParaRPr lang="en-GB" sz="1200" dirty="0">
              <a:highlight>
                <a:srgbClr val="FFFF00"/>
              </a:highligh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926110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kern="0" dirty="0">
                <a:ea typeface="+mn-lt"/>
              </a:rPr>
              <a:t>Political economy analysis can be carried out at country, sector or problem level</a:t>
            </a: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533829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t>Macro level – for general sensitisation to the broader context. </a:t>
            </a:r>
            <a:r>
              <a:rPr lang="en-GB" sz="1200" kern="0" dirty="0">
                <a:ea typeface="+mn-lt"/>
              </a:rPr>
              <a:t>F</a:t>
            </a:r>
            <a:r>
              <a:rPr lang="en-GB" kern="0" dirty="0">
                <a:ea typeface="+mn-lt"/>
              </a:rPr>
              <a:t>ocuses at the macro-level interplay between political and economic drivers to capture the overall governance situation and enhance general sensitivity to the country context by examining issues such as historical trends, international influences, the role economic structures, political systems, access to technology and other related political, economic and social processes</a:t>
            </a:r>
            <a:r>
              <a:rPr lang="en-GB" sz="1200" dirty="0"/>
              <a:t>. In relation to engaging with policy processes, such analysis helps to investigate the factors driving policy decision outcomes at the national level, and shed lights on issues such as why previous policies have not achieved their objectives, who in a given context is actually making policy decisions, why some ministries function more effectively than others, and what causes unequal development across regions.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algn="just"/>
            <a:endParaRPr lang="en-GB" sz="1200" dirty="0">
              <a:latin typeface="Calibri Light" panose="020F0302020204030204" pitchFamily="34" charset="0"/>
              <a:cs typeface="Calibri Light" panose="020F0302020204030204" pitchFamily="34" charset="0"/>
            </a:endParaRPr>
          </a:p>
          <a:p>
            <a:pPr algn="just"/>
            <a:endParaRPr lang="en-GB" sz="1200" dirty="0"/>
          </a:p>
          <a:p>
            <a:pPr marL="0" indent="0" algn="just">
              <a:buNone/>
            </a:pP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244615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kern="0" dirty="0">
                <a:ea typeface="+mn-lt"/>
              </a:rPr>
              <a:t>Sector level analysis </a:t>
            </a:r>
            <a:r>
              <a:rPr lang="en-GB" kern="0" dirty="0">
                <a:ea typeface="+mn-lt"/>
              </a:rPr>
              <a:t>focuses on issues with direct operational relevance</a:t>
            </a:r>
            <a:r>
              <a:rPr lang="en-GB" b="1" kern="0" dirty="0">
                <a:ea typeface="+mn-lt"/>
              </a:rPr>
              <a:t> </a:t>
            </a:r>
            <a:r>
              <a:rPr lang="en-GB" kern="0" dirty="0">
                <a:ea typeface="+mn-lt"/>
              </a:rPr>
              <a:t>and defining the sector (e.g. energy) including the key stakeholders and the relationships between them, undertaking a political analysis of the sector (roles, responsibilities, organisational structures, management, leadership) and identifying barriers and opportunities within the specific sector, e.g. energy.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kern="0" dirty="0">
              <a:ea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Questions may include, what are the incentives in place, the resources and relationships at play? Who are the key stakeholders? </a:t>
            </a:r>
            <a:r>
              <a:rPr lang="en-GB" sz="1200" dirty="0">
                <a:latin typeface="Calibri Light" panose="020F0302020204030204" pitchFamily="34" charset="0"/>
                <a:cs typeface="Calibri Light" panose="020F0302020204030204" pitchFamily="34" charset="0"/>
              </a:rPr>
              <a:t>the key actors, incentives, relationships and resources at play within a given sector. A sector-level political economy analysis would help to explain how policy decisions are made, why systems (even ones that seem to be suboptimal or ineffective from a technical perspective) are kept in place, and who the key sector actors are. Such analysis can then be used to narrow down options on what may be most feasible in a given sector and who the change agents are likely to be, so as to assist in focusing resources on where they can have the most impact. Such analysis can enable the modelling team to </a:t>
            </a:r>
            <a:r>
              <a:rPr lang="en-GB" kern="0" dirty="0">
                <a:ea typeface="+mn-lt"/>
              </a:rPr>
              <a:t>develop a plausible analysis of policy options or pathways.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algn="just"/>
            <a:endParaRPr lang="en-GB" sz="1200" dirty="0">
              <a:latin typeface="Calibri Light" panose="020F0302020204030204" pitchFamily="34" charset="0"/>
              <a:cs typeface="Calibri Light" panose="020F0302020204030204" pitchFamily="34" charset="0"/>
            </a:endParaRPr>
          </a:p>
          <a:p>
            <a:pPr algn="just"/>
            <a:endParaRPr lang="en-GB" sz="1200" dirty="0"/>
          </a:p>
          <a:p>
            <a:pPr marL="0" indent="0" algn="just">
              <a:buNone/>
            </a:pP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85486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Problem driven analysis focuses on </a:t>
            </a:r>
            <a:r>
              <a:rPr lang="en-GB" sz="1200" kern="0" dirty="0">
                <a:ea typeface="+mn-lt"/>
              </a:rPr>
              <a:t>understanding and resolving a particular problem. Hence, efforts goes toward examining the different factors and dynamics (for example, institutional constraints, powerful groups and their interests) that have a bearing on it. The emphasis here is not in developing a broader overview, but to generate operationally relevant findings. It also means not only identifying the problem but also mapping the institutional and governance weaknesses which underpin the problem, and drilling down to the political economy drivers that constrain or enable ways to resolve the problem.</a:t>
            </a:r>
            <a:r>
              <a:rPr lang="en-US" sz="1200" kern="0" dirty="0">
                <a:latin typeface="+mn-lt"/>
                <a:ea typeface="+mn-lt"/>
                <a:cs typeface="+mn-cs"/>
              </a:rPr>
              <a:t> </a:t>
            </a:r>
            <a:r>
              <a:rPr lang="en-US" sz="1200" dirty="0">
                <a:latin typeface="Calibri Light" panose="020F0302020204030204" pitchFamily="34" charset="0"/>
                <a:cs typeface="Calibri Light" panose="020F0302020204030204" pitchFamily="34" charset="0"/>
              </a:rPr>
              <a:t>In this regard, questions may include what are the driving forces contributing to or hindering progress in addressing a specific problem?</a:t>
            </a:r>
            <a:r>
              <a:rPr lang="en-GB" sz="1200" dirty="0">
                <a:latin typeface="Calibri Light" panose="020F0302020204030204" pitchFamily="34" charset="0"/>
                <a:cs typeface="Calibri Light" panose="020F0302020204030204" pitchFamily="34" charset="0"/>
              </a:rPr>
              <a:t> A</a:t>
            </a:r>
            <a:r>
              <a:rPr lang="en-GB" sz="1200" dirty="0"/>
              <a:t>nalysis can look at questions like what factors constrain economic growth, what pathways might tackle a development blockage most effectively, and who benefits from the status quo and why. Issue-level PEAs can also be used when an intervention is experiencing implementation difficulties, to help adjust programming.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algn="just"/>
            <a:endParaRPr lang="en-GB" sz="1200" dirty="0">
              <a:latin typeface="Calibri Light" panose="020F0302020204030204" pitchFamily="34" charset="0"/>
              <a:cs typeface="Calibri Light" panose="020F0302020204030204" pitchFamily="34" charset="0"/>
            </a:endParaRPr>
          </a:p>
          <a:p>
            <a:pPr algn="just"/>
            <a:endParaRPr lang="en-GB" sz="1200" dirty="0"/>
          </a:p>
          <a:p>
            <a:pPr marL="0" indent="0" algn="just">
              <a:buNone/>
            </a:pP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44644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sz="1200" b="0" i="0" u="none" strike="noStrike" kern="1200" dirty="0">
                <a:solidFill>
                  <a:schemeClr val="tx1"/>
                </a:solidFill>
                <a:effectLst/>
                <a:latin typeface="+mn-lt"/>
                <a:ea typeface="+mn-ea"/>
                <a:cs typeface="+mn-cs"/>
              </a:rPr>
              <a:t>Stakeholder analysis refers to a range of techniques for mapping and understanding the power, positions, and perspectives of the actors who have an interest in, and are affected by, a particular policy. It is used to understand stakeholders' interests and ability to influence policy outcomes. Stakeholders include individuals, organizations, groups, departments, including international actors, and civil society organizations and citizens. Stakeholder analysis in PEA works in three steps: the first step is to identify all the stakeholders or interest groups associated with the objective, project, problem, or issue at hand; the second step is to identify the interests, power, position, and values of stakeholders; and the third step is to assess their impact and influence on the </a:t>
            </a:r>
            <a:r>
              <a:rPr lang="en-GB" sz="1200" b="0" i="0" u="none" strike="noStrike" kern="1200" dirty="0" err="1">
                <a:solidFill>
                  <a:schemeClr val="tx1"/>
                </a:solidFill>
                <a:effectLst/>
                <a:latin typeface="+mn-lt"/>
                <a:ea typeface="+mn-ea"/>
                <a:cs typeface="+mn-cs"/>
              </a:rPr>
              <a:t>modeling</a:t>
            </a:r>
            <a:r>
              <a:rPr lang="en-GB" sz="1200" b="0" i="0" u="none" strike="noStrike" kern="1200" dirty="0">
                <a:solidFill>
                  <a:schemeClr val="tx1"/>
                </a:solidFill>
                <a:effectLst/>
                <a:latin typeface="+mn-lt"/>
                <a:ea typeface="+mn-ea"/>
                <a:cs typeface="+mn-cs"/>
              </a:rPr>
              <a:t> process as well as subsequent uptake and, finally, develop a plan on how to engage with different types of stakeholders based on their interests, impact and influence, and capabilities.</a:t>
            </a:r>
            <a:endParaRPr lang="en-GB" kern="0" dirty="0">
              <a:ea typeface="+mn-lt"/>
            </a:endParaRPr>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9843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Once stakeholders' interests and influence are identified, ways to engage with different categories of stakeholders should be mapped. One way to do this is by creating a stakeholder influence map, and mapping stakeholders based on the degree of their interest or impact and influence/power.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instance, stakeholders with high interest in the modelling process or outcome and high influence are likely to have greater impact and must be fully engaged. Their support, consent or buy-in is going to be important as they are likely to be responsible for the final policy decision (e.g., ministers).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Similarly, for stakeholders with high interest and impact but limited influence, although they might have limited influence on the final decision, it might be important to consider their interests, ideas, and concerns. This is because, if their interests are overlooked, they may form an interest group against the modelling outputs or subsequent policy decisions.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Stakeholders with limited influence and low interests with regards to the modelling research may only need to be informed to ensure they have a minimum understanding of the process, objectives, and outcomes.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 the other hand, those with medium influence and medium interest may need to be consulted. This means that they should not only be informed and have an understanding of the process, objectives, and outcomes but also be consulted. Consultation could mean taking their concerns and ideas into consideration during analysis and scenario development and reflecting on their reservations and concerns during the interpretation or communication of modelling results back to the real world.</a:t>
            </a:r>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220970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highlight>
                  <a:srgbClr val="FFFF00"/>
                </a:highlight>
                <a:latin typeface="+mn-lt"/>
                <a:ea typeface="+mn-ea"/>
                <a:cs typeface="+mn-cs"/>
              </a:rPr>
              <a:t>As demonstrated here, one can take a phased approach to political economy analysis. In the example discussed here, we used a problem-driven analysis. The phased approach has four interrelated parts: problem identification, diagnosis, mapping, and consideration of plausible entry points and pathways.</a:t>
            </a:r>
          </a:p>
          <a:p>
            <a:endParaRPr lang="en-GB" sz="1200" b="0" i="0" u="none" strike="noStrike" kern="1200" dirty="0">
              <a:solidFill>
                <a:schemeClr val="tx1"/>
              </a:solidFill>
              <a:effectLst/>
              <a:highlight>
                <a:srgbClr val="FFFF00"/>
              </a:highlight>
              <a:latin typeface="+mn-lt"/>
              <a:ea typeface="+mn-ea"/>
              <a:cs typeface="+mn-cs"/>
            </a:endParaRPr>
          </a:p>
          <a:p>
            <a:r>
              <a:rPr lang="en-GB" sz="1200" b="0" i="0" u="none" strike="noStrike" kern="1200" dirty="0">
                <a:solidFill>
                  <a:schemeClr val="tx1"/>
                </a:solidFill>
                <a:effectLst/>
                <a:highlight>
                  <a:srgbClr val="FFFF00"/>
                </a:highlight>
                <a:latin typeface="+mn-lt"/>
                <a:ea typeface="+mn-ea"/>
                <a:cs typeface="+mn-cs"/>
              </a:rPr>
              <a:t>The analysis starts at Step 1, which is the identification or recognition of a particular problem that arises in a specific context. For example, within an energy transition perspective, this could be a situation where the modelling team encounters strong resistance to a certain technology or energy source, even though it may be technically optimal for the context.</a:t>
            </a:r>
          </a:p>
          <a:p>
            <a:endParaRPr lang="en-GB" sz="1200" b="0" i="0" u="none" strike="noStrike" kern="1200" dirty="0">
              <a:solidFill>
                <a:schemeClr val="tx1"/>
              </a:solidFill>
              <a:effectLst/>
              <a:highlight>
                <a:srgbClr val="FFFF00"/>
              </a:highlight>
              <a:latin typeface="+mn-lt"/>
              <a:ea typeface="+mn-ea"/>
              <a:cs typeface="+mn-cs"/>
            </a:endParaRPr>
          </a:p>
          <a:p>
            <a:r>
              <a:rPr lang="en-GB" sz="1200" b="0" i="0" u="none" strike="noStrike" kern="1200" dirty="0">
                <a:solidFill>
                  <a:schemeClr val="tx1"/>
                </a:solidFill>
                <a:effectLst/>
                <a:highlight>
                  <a:srgbClr val="FFFF00"/>
                </a:highlight>
                <a:latin typeface="+mn-lt"/>
                <a:ea typeface="+mn-ea"/>
                <a:cs typeface="+mn-cs"/>
              </a:rPr>
              <a:t>The next step (Step 2) is to consider the systemic features in place that are relevant to the problem. This may include an analysis of relevant structural features such as natural resource endowment, geopolitics, historical legacies, and technological progress. Additionally, the team should consider the relevant institutions in place, including formal laws and regulations, norms, and worldviews that shape power relations and economic structures. The objective of these diagnoses is to understand the underlying factors that influence or shape the problem identified during Step 1.</a:t>
            </a:r>
          </a:p>
          <a:p>
            <a:endParaRPr lang="en-GB" sz="1200" b="0" i="0" u="none" strike="noStrike" kern="1200" dirty="0">
              <a:solidFill>
                <a:schemeClr val="tx1"/>
              </a:solidFill>
              <a:effectLst/>
              <a:highlight>
                <a:srgbClr val="FFFF00"/>
              </a:highlight>
              <a:latin typeface="+mn-lt"/>
              <a:ea typeface="+mn-ea"/>
              <a:cs typeface="+mn-cs"/>
            </a:endParaRPr>
          </a:p>
          <a:p>
            <a:r>
              <a:rPr lang="en-GB" sz="1200" b="0" i="0" u="none" strike="noStrike" kern="1200" dirty="0">
                <a:solidFill>
                  <a:schemeClr val="tx1"/>
                </a:solidFill>
                <a:effectLst/>
                <a:highlight>
                  <a:srgbClr val="FFFF00"/>
                </a:highlight>
                <a:latin typeface="+mn-lt"/>
                <a:ea typeface="+mn-ea"/>
                <a:cs typeface="+mn-cs"/>
              </a:rPr>
              <a:t>Step 3 involves </a:t>
            </a:r>
            <a:r>
              <a:rPr lang="en-GB" sz="1200" b="0" i="0" u="none" strike="noStrike" kern="1200" dirty="0" err="1">
                <a:solidFill>
                  <a:schemeClr val="tx1"/>
                </a:solidFill>
                <a:effectLst/>
                <a:highlight>
                  <a:srgbClr val="FFFF00"/>
                </a:highlight>
                <a:latin typeface="+mn-lt"/>
                <a:ea typeface="+mn-ea"/>
                <a:cs typeface="+mn-cs"/>
              </a:rPr>
              <a:t>analyzing</a:t>
            </a:r>
            <a:r>
              <a:rPr lang="en-GB" sz="1200" b="0" i="0" u="none" strike="noStrike" kern="1200" dirty="0">
                <a:solidFill>
                  <a:schemeClr val="tx1"/>
                </a:solidFill>
                <a:effectLst/>
                <a:highlight>
                  <a:srgbClr val="FFFF00"/>
                </a:highlight>
                <a:latin typeface="+mn-lt"/>
                <a:ea typeface="+mn-ea"/>
                <a:cs typeface="+mn-cs"/>
              </a:rPr>
              <a:t> stakeholders and the </a:t>
            </a:r>
            <a:r>
              <a:rPr lang="en-GB" sz="1200" b="0" i="0" u="none" strike="noStrike" kern="1200" dirty="0" err="1">
                <a:solidFill>
                  <a:schemeClr val="tx1"/>
                </a:solidFill>
                <a:effectLst/>
                <a:highlight>
                  <a:srgbClr val="FFFF00"/>
                </a:highlight>
                <a:latin typeface="+mn-lt"/>
                <a:ea typeface="+mn-ea"/>
                <a:cs typeface="+mn-cs"/>
              </a:rPr>
              <a:t>behavior</a:t>
            </a:r>
            <a:r>
              <a:rPr lang="en-GB" sz="1200" b="0" i="0" u="none" strike="noStrike" kern="1200" dirty="0">
                <a:solidFill>
                  <a:schemeClr val="tx1"/>
                </a:solidFill>
                <a:effectLst/>
                <a:highlight>
                  <a:srgbClr val="FFFF00"/>
                </a:highlight>
                <a:latin typeface="+mn-lt"/>
                <a:ea typeface="+mn-ea"/>
                <a:cs typeface="+mn-cs"/>
              </a:rPr>
              <a:t> that leads or contributes to the situation or problem identified by the team. Such analysis requires identifying the actors and their motivations, including relevant individuals and organizations that shape their </a:t>
            </a:r>
            <a:r>
              <a:rPr lang="en-GB" sz="1200" b="0" i="0" u="none" strike="noStrike" kern="1200" dirty="0" err="1">
                <a:solidFill>
                  <a:schemeClr val="tx1"/>
                </a:solidFill>
                <a:effectLst/>
                <a:highlight>
                  <a:srgbClr val="FFFF00"/>
                </a:highlight>
                <a:latin typeface="+mn-lt"/>
                <a:ea typeface="+mn-ea"/>
                <a:cs typeface="+mn-cs"/>
              </a:rPr>
              <a:t>behavior</a:t>
            </a:r>
            <a:r>
              <a:rPr lang="en-GB" sz="1200" b="0" i="0" u="none" strike="noStrike" kern="1200" dirty="0">
                <a:solidFill>
                  <a:schemeClr val="tx1"/>
                </a:solidFill>
                <a:effectLst/>
                <a:highlight>
                  <a:srgbClr val="FFFF00"/>
                </a:highlight>
                <a:latin typeface="+mn-lt"/>
                <a:ea typeface="+mn-ea"/>
                <a:cs typeface="+mn-cs"/>
              </a:rPr>
              <a:t> in ways that are relevant to the problem. Motivations may include financial, ideational, economic, and political factors. It is also important to consider the types of relationships and power balance between these relevant actors.</a:t>
            </a:r>
          </a:p>
          <a:p>
            <a:r>
              <a:rPr lang="en-GB" sz="1200" b="0" i="0" u="none" strike="noStrike" kern="1200" dirty="0">
                <a:solidFill>
                  <a:schemeClr val="tx1"/>
                </a:solidFill>
                <a:effectLst/>
                <a:highlight>
                  <a:srgbClr val="FFFF00"/>
                </a:highlight>
                <a:latin typeface="+mn-lt"/>
                <a:ea typeface="+mn-ea"/>
                <a:cs typeface="+mn-cs"/>
              </a:rPr>
              <a:t>Finally, Step 4 is about identifying plausible pathways and policy options based on the established understanding of the problem and the underlying factors that contribute to the problem (under sections 1, 2, and 3).</a:t>
            </a:r>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3165307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highlight>
                  <a:srgbClr val="FFFF00"/>
                </a:highlight>
              </a:rPr>
              <a:t>Understanding the historical context is often crucial to understanding current political and economic systems, institutions, and power structures. By analysing historical events, the modelling team can gain insights into how current political and economic institutions have developed and how they have been shaped by past policies, decisions, and events. For example, when analysing a particular policy or economic outcome, it can be helpful to understand how similar policies have been implemented and their outcomes in the past. </a:t>
            </a:r>
          </a:p>
          <a:p>
            <a:pPr algn="just"/>
            <a:endParaRPr lang="en-GB" kern="0" dirty="0">
              <a:highlight>
                <a:srgbClr val="FFFF00"/>
              </a:highlight>
              <a:latin typeface="Calibri Light" panose="020F0302020204030204" pitchFamily="34" charset="0"/>
              <a:cs typeface="Calibri Light" panose="020F0302020204030204" pitchFamily="34" charset="0"/>
            </a:endParaRPr>
          </a:p>
          <a:p>
            <a:r>
              <a:rPr lang="en-GB" dirty="0">
                <a:highlight>
                  <a:srgbClr val="FFFF00"/>
                </a:highlight>
              </a:rPr>
              <a:t>Historical analysis can also help to identify long-term trends and patterns in political and economic development and how these trends have shaped the current context.</a:t>
            </a:r>
          </a:p>
          <a:p>
            <a:r>
              <a:rPr lang="en-GB" dirty="0">
                <a:highlight>
                  <a:srgbClr val="FFFF00"/>
                </a:highlight>
              </a:rPr>
              <a:t>Moreover, historical analysis can help to shed light on the interests and incentives of key political and economic actors, as well as how power has been distributed and exercised over time. This can be particularly important in contexts where power dynamics are complex and opaque, or where formal institutions do not fully capture the realities of political and economic decision-making.</a:t>
            </a:r>
          </a:p>
          <a:p>
            <a:endParaRPr lang="en-GB"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highlight>
                  <a:srgbClr val="FFFF00"/>
                </a:highlight>
                <a:ea typeface="+mn-lt"/>
              </a:rPr>
              <a:t>History is also linked to path dependency, that is, how previous policy choices and investments in organisational capabilities have lasting effects on subsequent situations and the range of policy options available. </a:t>
            </a:r>
            <a:r>
              <a:rPr lang="en-GB" kern="0" dirty="0">
                <a:solidFill>
                  <a:schemeClr val="accent6">
                    <a:lumMod val="60000"/>
                    <a:lumOff val="40000"/>
                  </a:schemeClr>
                </a:solidFill>
                <a:highlight>
                  <a:srgbClr val="FFFF00"/>
                </a:highlight>
                <a:ea typeface="+mn-lt"/>
              </a:rPr>
              <a:t>Past events shape today’s Choices of today create reinforcing feedback that will make it harder to choose different paths in the future.</a:t>
            </a:r>
            <a:endParaRPr lang="en-GB" kern="0" dirty="0">
              <a:highlight>
                <a:srgbClr val="FFFF00"/>
              </a:highlight>
              <a:ea typeface="+mn-lt"/>
            </a:endParaRPr>
          </a:p>
          <a:p>
            <a:endParaRPr lang="en-GB" dirty="0">
              <a:highlight>
                <a:srgbClr val="FFFF00"/>
              </a:high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dirty="0">
              <a:highlight>
                <a:srgbClr val="FFFF00"/>
              </a:highligh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a:p>
        </p:txBody>
      </p:sp>
    </p:spTree>
    <p:extLst>
      <p:ext uri="{BB962C8B-B14F-4D97-AF65-F5344CB8AC3E}">
        <p14:creationId xmlns:p14="http://schemas.microsoft.com/office/powerpoint/2010/main" val="1964089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b="0" i="0" u="none" strike="noStrike" kern="1200" dirty="0">
                <a:solidFill>
                  <a:schemeClr val="tx1"/>
                </a:solidFill>
                <a:effectLst/>
                <a:latin typeface="+mn-lt"/>
                <a:ea typeface="+mn-ea"/>
                <a:cs typeface="+mn-cs"/>
              </a:rPr>
              <a:t>The research methods used in political economy analysis vary and researchers can </a:t>
            </a:r>
            <a:r>
              <a:rPr lang="en-GB" sz="1200" dirty="0">
                <a:latin typeface="Calibri Light" panose="020F0302020204030204" pitchFamily="34" charset="0"/>
                <a:cs typeface="Calibri Light" panose="020F0302020204030204" pitchFamily="34" charset="0"/>
              </a:rPr>
              <a:t>employ a mixed methods to identify and gather key information that informs analysis. The methods used may vary depending on the research question, level of analysis, data availability, how much time and resources the team has. But here are some of the research approaches commonly used include:</a:t>
            </a:r>
          </a:p>
          <a:p>
            <a:pPr marL="0" indent="0" algn="just">
              <a:buNone/>
            </a:pPr>
            <a:endParaRPr lang="en-GB" sz="1200" dirty="0">
              <a:latin typeface="Calibri Light" panose="020F0302020204030204" pitchFamily="34" charset="0"/>
              <a:cs typeface="Calibri Light" panose="020F0302020204030204" pitchFamily="34" charset="0"/>
            </a:endParaRPr>
          </a:p>
          <a:p>
            <a:r>
              <a:rPr lang="en-GB" sz="1200" b="1" dirty="0">
                <a:latin typeface="Calibri Light" panose="020F0302020204030204" pitchFamily="34" charset="0"/>
                <a:cs typeface="Calibri Light" panose="020F0302020204030204" pitchFamily="34" charset="0"/>
              </a:rPr>
              <a:t>Documents Analysis</a:t>
            </a:r>
            <a:r>
              <a:rPr lang="en-GB" sz="1200" dirty="0">
                <a:latin typeface="Calibri Light" panose="020F0302020204030204" pitchFamily="34" charset="0"/>
                <a:cs typeface="Calibri Light" panose="020F0302020204030204" pitchFamily="34" charset="0"/>
              </a:rPr>
              <a:t>: A document analysis is frequently completed up front to familiarise with the overarching context in which the political economy analysis is being conducted and to develop a firm understanding of the context. A literature review is useful to analyse formal institutions, historical legacies, part successful and failed policies.</a:t>
            </a:r>
            <a:r>
              <a:rPr lang="en-GB" sz="1200" b="0" i="0" u="none" strike="noStrike" kern="1200" dirty="0">
                <a:solidFill>
                  <a:schemeClr val="tx1"/>
                </a:solidFill>
                <a:effectLst/>
                <a:latin typeface="+mn-lt"/>
                <a:ea typeface="+mn-ea"/>
                <a:cs typeface="+mn-cs"/>
              </a:rPr>
              <a:t> Documents to analyse may include policies, laws, and regulations, to understand how political and economic institutions operate. Document analysis can provide insights into the formal rules and norms that shape the behaviour of actors in the political and economic systems.</a:t>
            </a:r>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 </a:t>
            </a:r>
          </a:p>
          <a:p>
            <a:r>
              <a:rPr lang="en-GB" sz="1200" b="1" dirty="0">
                <a:latin typeface="Calibri Light" panose="020F0302020204030204" pitchFamily="34" charset="0"/>
                <a:cs typeface="Calibri Light" panose="020F0302020204030204" pitchFamily="34" charset="0"/>
              </a:rPr>
              <a:t>In-depth interviews</a:t>
            </a:r>
            <a:r>
              <a:rPr lang="en-GB" sz="1200" dirty="0">
                <a:latin typeface="Calibri Light" panose="020F0302020204030204" pitchFamily="34" charset="0"/>
                <a:cs typeface="Calibri Light" panose="020F0302020204030204" pitchFamily="34" charset="0"/>
              </a:rPr>
              <a:t>: the most commonly used method for generating primary source information. </a:t>
            </a:r>
            <a:r>
              <a:rPr lang="en-GB" sz="1200" b="0" i="0" u="none" strike="noStrike" kern="1200" dirty="0">
                <a:solidFill>
                  <a:schemeClr val="tx1"/>
                </a:solidFill>
                <a:effectLst/>
                <a:latin typeface="+mn-lt"/>
                <a:ea typeface="+mn-ea"/>
                <a:cs typeface="+mn-cs"/>
              </a:rPr>
              <a:t>in-depth interviews with key stakeholders can be used to gain insights into their perspectives on political and economic issues and uncover the underlying interests and incentives that drive decision-making.</a:t>
            </a:r>
            <a:r>
              <a:rPr lang="en-GB" sz="1200" dirty="0">
                <a:latin typeface="Calibri Light" panose="020F0302020204030204" pitchFamily="34" charset="0"/>
                <a:cs typeface="Calibri Light" panose="020F0302020204030204" pitchFamily="34" charset="0"/>
              </a:rPr>
              <a:t> Interviews can be structured, driven by a pre-established set of questions or unstructured, taking shape based on the prerogatives of the interviewer. In most cases, it is a best practice to think ahead about the information to collect. At the same time, important to remain flexible to exploring new lines of inquiry that open up over the course of a given interview. </a:t>
            </a:r>
          </a:p>
          <a:p>
            <a:endParaRPr lang="en-GB" sz="1200" dirty="0">
              <a:latin typeface="Calibri Light" panose="020F0302020204030204" pitchFamily="34" charset="0"/>
              <a:cs typeface="Calibri Light" panose="020F0302020204030204" pitchFamily="34" charset="0"/>
            </a:endParaRPr>
          </a:p>
          <a:p>
            <a:r>
              <a:rPr lang="en-GB" sz="1200" b="1" dirty="0">
                <a:latin typeface="Calibri Light" panose="020F0302020204030204" pitchFamily="34" charset="0"/>
                <a:cs typeface="Calibri Light" panose="020F0302020204030204" pitchFamily="34" charset="0"/>
              </a:rPr>
              <a:t>Focus Group Discussions</a:t>
            </a:r>
            <a:r>
              <a:rPr lang="en-GB" sz="1200" dirty="0">
                <a:latin typeface="Calibri Light" panose="020F0302020204030204" pitchFamily="34" charset="0"/>
                <a:cs typeface="Calibri Light" panose="020F0302020204030204" pitchFamily="34" charset="0"/>
              </a:rPr>
              <a:t>: serve as a more effective means of eliciting information from key stakeholders and is a time-efficient way to include a wider array of voices. However, must give significant thought to the composition of participants, appropriate for the context. Strong facilitation is also key to effective focus group discussions. </a:t>
            </a:r>
          </a:p>
          <a:p>
            <a:endParaRPr lang="en-GB" sz="1200" dirty="0">
              <a:latin typeface="Calibri Light" panose="020F0302020204030204" pitchFamily="34" charset="0"/>
              <a:cs typeface="Calibri Light" panose="020F0302020204030204" pitchFamily="34" charset="0"/>
            </a:endParaRPr>
          </a:p>
          <a:p>
            <a:r>
              <a:rPr lang="en-GB" sz="1200" b="1" dirty="0">
                <a:latin typeface="Calibri Light" panose="020F0302020204030204" pitchFamily="34" charset="0"/>
                <a:cs typeface="Calibri Light" panose="020F0302020204030204" pitchFamily="34" charset="0"/>
              </a:rPr>
              <a:t>Stakeholder mapping </a:t>
            </a:r>
            <a:r>
              <a:rPr lang="en-GB" sz="1200" dirty="0">
                <a:latin typeface="Calibri Light" panose="020F0302020204030204" pitchFamily="34" charset="0"/>
                <a:cs typeface="Calibri Light" panose="020F0302020204030204" pitchFamily="34" charset="0"/>
              </a:rPr>
              <a:t>is used to develop a complete picture of relevant actors operating within a defined policy area or sector. Stakeholder mapping is one element of other information generating approaches, including stakeholder interviews, focus group discussions and surveys.</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Statistical surveys: </a:t>
            </a:r>
            <a:r>
              <a:rPr lang="en-GB" sz="1200" b="0" i="0" u="none" strike="noStrike" kern="1200" dirty="0">
                <a:solidFill>
                  <a:schemeClr val="tx1"/>
                </a:solidFill>
                <a:effectLst/>
                <a:latin typeface="+mn-lt"/>
                <a:ea typeface="+mn-ea"/>
                <a:cs typeface="+mn-cs"/>
              </a:rPr>
              <a:t>Researchers can use statistical methods to analyse large datasets, such as surveys or administrative records, to test hypotheses about the relationship between political and economic variables. Statistical analysis can help to identify patterns and trends in data and to test the robustness of theories.</a:t>
            </a:r>
            <a:endParaRPr lang="en-GB" sz="1200" dirty="0">
              <a:latin typeface="Calibri Light" panose="020F0302020204030204" pitchFamily="34" charset="0"/>
              <a:cs typeface="Calibri Light" panose="020F0302020204030204" pitchFamily="34" charset="0"/>
            </a:endParaRPr>
          </a:p>
          <a:p>
            <a:endParaRPr lang="en-GB" sz="1200" dirty="0">
              <a:latin typeface="Calibri Light" panose="020F0302020204030204" pitchFamily="34" charset="0"/>
              <a:cs typeface="Calibri Light" panose="020F0302020204030204" pitchFamily="34" charset="0"/>
            </a:endParaRPr>
          </a:p>
          <a:p>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29</a:t>
            </a:fld>
            <a:endParaRPr lang="en-US"/>
          </a:p>
        </p:txBody>
      </p:sp>
    </p:spTree>
    <p:extLst>
      <p:ext uri="{BB962C8B-B14F-4D97-AF65-F5344CB8AC3E}">
        <p14:creationId xmlns:p14="http://schemas.microsoft.com/office/powerpoint/2010/main" val="89117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PEA supports a more politically informed approach to understanding of context and the incentives and constraints that impact actors behaviour.</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It does this by exploring systematic features that are relevant to the problem; what incentives these systemic features create and influence groups; and consider how institutions shape the process and outcome.</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In other words, PEA </a:t>
            </a:r>
            <a:r>
              <a:rPr lang="en-GB" sz="1200" dirty="0">
                <a:latin typeface="Calibri Light" panose="020F0302020204030204" pitchFamily="34" charset="0"/>
                <a:cs typeface="Calibri Light" panose="020F0302020204030204" pitchFamily="34" charset="0"/>
              </a:rPr>
              <a:t>involves looking at the interaction between structures, institutions and actors or stakeholders relevant to the problem you are trying to understand. </a:t>
            </a:r>
            <a:r>
              <a:rPr lang="en-GB" sz="1200" dirty="0">
                <a:latin typeface="Calibri Light" panose="020F0302020204030204" pitchFamily="34" charset="0"/>
                <a:ea typeface="Open Sans" panose="020B0606030504020204" pitchFamily="34" charset="0"/>
                <a:cs typeface="Calibri Light" panose="020F0302020204030204" pitchFamily="34" charset="0"/>
              </a:rPr>
              <a:t>Other factors for considerations include what incentives do institutions create and how do different incentive structures influence actors interests and behaviour.</a:t>
            </a:r>
          </a:p>
          <a:p>
            <a:pPr algn="just"/>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latin typeface="Times New Roman" panose="02020603050405020304" pitchFamily="18" charset="0"/>
                <a:ea typeface="Times New Roman" panose="02020603050405020304" pitchFamily="18" charset="0"/>
              </a:rPr>
              <a:t>In previous lecture we noted that It is used to look at how actors use their position to protect or strengthen their political or economic interests. PE analysis can reveal the conditions and processes under which political actors or political entrepreneurs’ manoeuvre within institutional contexts to negotiate, build consensus, and bargain to maintain or change policies and legislation.</a:t>
            </a:r>
          </a:p>
          <a:p>
            <a:pPr algn="just"/>
            <a:r>
              <a:rPr lang="en-GB" sz="1200" dirty="0">
                <a:effectLst/>
                <a:latin typeface="Times New Roman" panose="02020603050405020304" pitchFamily="18" charset="0"/>
                <a:ea typeface="Times New Roman" panose="02020603050405020304" pitchFamily="18" charset="0"/>
              </a:rPr>
              <a:t> </a:t>
            </a:r>
          </a:p>
          <a:p>
            <a:pPr algn="just"/>
            <a:r>
              <a:rPr lang="en-GB" sz="1200" dirty="0">
                <a:effectLst/>
                <a:latin typeface="Times New Roman" panose="02020603050405020304" pitchFamily="18" charset="0"/>
                <a:ea typeface="Times New Roman" panose="02020603050405020304" pitchFamily="18" charset="0"/>
              </a:rPr>
              <a:t>Lecture 5 introduces a generic framework of political economy analysis modellers can use to analyse the problem they are trying to research, the context they work in, the institutional constraints as well as the role of different stakeholders (including interests, incentives and motivations). policy problem you are trying to resolve, to understand the context you work in and to identify the drivers of observed policy outcomes in a wide range of social, political and economic settings.</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4164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000"/>
              </a:spcBef>
              <a:buNone/>
              <a:defRPr/>
            </a:pPr>
            <a:r>
              <a:rPr lang="en-GB" kern="0" dirty="0">
                <a:highlight>
                  <a:srgbClr val="FFFF00"/>
                </a:highlight>
                <a:ea typeface="+mn-lt"/>
              </a:rPr>
              <a:t>In the next few slides we will discuss the framework in two parts:</a:t>
            </a:r>
          </a:p>
          <a:p>
            <a:pPr marL="342900" lvl="0" indent="-342900">
              <a:lnSpc>
                <a:spcPct val="100000"/>
              </a:lnSpc>
              <a:spcBef>
                <a:spcPts val="1000"/>
              </a:spcBef>
              <a:buFont typeface="Arial" panose="020B0604020202020204" pitchFamily="34" charset="0"/>
              <a:buChar char="•"/>
              <a:defRPr/>
            </a:pPr>
            <a:r>
              <a:rPr lang="en-GB" kern="0" dirty="0">
                <a:highlight>
                  <a:srgbClr val="FFFF00"/>
                </a:highlight>
                <a:ea typeface="+mn-lt"/>
              </a:rPr>
              <a:t>Part 1 (5.2 and subsections) – discuss the overarching aspect of the framework, which is the relationship between structures, institutions and actors. </a:t>
            </a:r>
          </a:p>
          <a:p>
            <a:pPr marL="342900" lvl="0" indent="-342900">
              <a:lnSpc>
                <a:spcPct val="100000"/>
              </a:lnSpc>
              <a:spcBef>
                <a:spcPts val="1000"/>
              </a:spcBef>
              <a:buFont typeface="Arial" panose="020B0604020202020204" pitchFamily="34" charset="0"/>
              <a:buChar char="•"/>
              <a:defRPr/>
            </a:pPr>
            <a:r>
              <a:rPr lang="en-GB" kern="0" dirty="0">
                <a:highlight>
                  <a:srgbClr val="FFFF00"/>
                </a:highlight>
                <a:ea typeface="+mn-lt"/>
              </a:rPr>
              <a:t>Part 2 (5.3 and subsections) – discuss the role of values or worldviews, interests, and power relations in shaping actors behaviour and the policymaking process and policy context or decisions. </a:t>
            </a:r>
          </a:p>
          <a:p>
            <a:pPr marL="0" indent="0" algn="just">
              <a:buNone/>
            </a:pPr>
            <a:endParaRPr lang="en-GB" sz="1200" dirty="0">
              <a:highlight>
                <a:srgbClr val="FFFF00"/>
              </a:highligh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989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A starting point for a political economy analysis would be identifying the three blocks: structures, institutions and stakeholders.</a:t>
            </a:r>
          </a:p>
          <a:p>
            <a:pPr marL="0" indent="0" algn="just">
              <a:buNone/>
            </a:pPr>
            <a:r>
              <a:rPr lang="en-GB" sz="1200" dirty="0">
                <a:latin typeface="Calibri Light" panose="020F0302020204030204" pitchFamily="34" charset="0"/>
                <a:cs typeface="Calibri Light" panose="020F0302020204030204" pitchFamily="34" charset="0"/>
              </a:rPr>
              <a:t>A political economy analysis starts with the analysis of the structural factors that provide the background to the political and economic characteristics of a given context or the problem context.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cs typeface="Calibri Light" panose="020F0302020204030204" pitchFamily="34" charset="0"/>
              </a:rPr>
              <a:t>Structure is the enduring specifics that never change or change slowly. This may include natural resources endowment, geography, population, historical legacies. Structures shape political and economic systems and institutions in a given context. </a:t>
            </a:r>
          </a:p>
          <a:p>
            <a:pPr marL="0" indent="0" algn="just">
              <a:buNone/>
            </a:pPr>
            <a:r>
              <a:rPr lang="en-GB" sz="1200" dirty="0">
                <a:latin typeface="Calibri Light" panose="020F0302020204030204" pitchFamily="34" charset="0"/>
                <a:cs typeface="Calibri Light" panose="020F0302020204030204" pitchFamily="34" charset="0"/>
              </a:rPr>
              <a:t>Institutions, not to be confused with organisations, refer to formal rules and informal conventions that prescribe what may or may not be done in a given context. Institutions including the local laws, conventions and traditions shape actors behaviour. </a:t>
            </a:r>
          </a:p>
          <a:p>
            <a:pPr marL="0" indent="0" algn="just">
              <a:buNone/>
            </a:pPr>
            <a:r>
              <a:rPr lang="en-GB" sz="1200" dirty="0">
                <a:latin typeface="Calibri Light" panose="020F0302020204030204" pitchFamily="34" charset="0"/>
                <a:cs typeface="Calibri Light" panose="020F0302020204030204" pitchFamily="34" charset="0"/>
              </a:rPr>
              <a:t>Actors are those that are directly or indirectly impacted by institutions and policy issues. Actors (individuals, groups, organisations, ministerial agencies, industry groups, trade unions, citizens) behaviour is influenced by institutional rules. However, actors also take actions to influence institutional rules and norms. </a:t>
            </a:r>
          </a:p>
          <a:p>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81303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A political economy analysis starts with the analysis of the structural factors that provide the background to the political and economic characteristics of a given context or the problem context.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cs typeface="Calibri Light" panose="020F0302020204030204" pitchFamily="34" charset="0"/>
              </a:rPr>
              <a:t>Structural features generally refer to the enduring specifics of a given context that never change or change slowly. </a:t>
            </a:r>
            <a:r>
              <a:rPr lang="en-GB" kern="0" dirty="0">
                <a:ea typeface="+mn-lt"/>
              </a:rPr>
              <a:t>Tend to be fixed and include physical and social features. </a:t>
            </a:r>
            <a:r>
              <a:rPr lang="en-GB" sz="1200" dirty="0">
                <a:latin typeface="Calibri Light" panose="020F0302020204030204" pitchFamily="34" charset="0"/>
                <a:cs typeface="Calibri Light" panose="020F0302020204030204" pitchFamily="34" charset="0"/>
              </a:rPr>
              <a:t>This may include natural resources endowment, geography, population, historical legacies, urbanisation and economic structures. These </a:t>
            </a:r>
            <a:r>
              <a:rPr lang="en-GB" kern="0" dirty="0">
                <a:ea typeface="+mn-lt"/>
              </a:rPr>
              <a:t>are deeply embedded and foundational features that vary from setting to setting and shape the prevailing political and economic systems and institutions.</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77200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kern="0" dirty="0">
                <a:ea typeface="+mn-lt"/>
              </a:rPr>
              <a:t>Structural features are deep rooted and underpin a county or </a:t>
            </a:r>
            <a:br>
              <a:rPr lang="en-GB" kern="0" dirty="0">
                <a:ea typeface="+mn-lt"/>
              </a:rPr>
            </a:br>
            <a:r>
              <a:rPr lang="en-GB" kern="0" dirty="0">
                <a:ea typeface="+mn-lt"/>
              </a:rPr>
              <a:t>sector political economy.  In PEA questions related to </a:t>
            </a:r>
            <a:br>
              <a:rPr lang="en-GB" kern="0" dirty="0">
                <a:ea typeface="+mn-lt"/>
              </a:rPr>
            </a:br>
            <a:r>
              <a:rPr lang="en-GB" kern="0" dirty="0">
                <a:ea typeface="+mn-lt"/>
              </a:rPr>
              <a:t>structures may include: </a:t>
            </a:r>
          </a:p>
          <a:p>
            <a:pPr>
              <a:spcBef>
                <a:spcPts val="1000"/>
              </a:spcBef>
            </a:pPr>
            <a:r>
              <a:rPr lang="en-GB" kern="0" dirty="0">
                <a:ea typeface="+mn-lt"/>
              </a:rPr>
              <a:t>What are the most important events in political history? </a:t>
            </a:r>
            <a:br>
              <a:rPr lang="en-GB" kern="0" dirty="0">
                <a:ea typeface="+mn-lt"/>
              </a:rPr>
            </a:br>
            <a:r>
              <a:rPr lang="en-GB" kern="0" dirty="0">
                <a:ea typeface="+mn-lt"/>
              </a:rPr>
              <a:t>How do they shape the contemporary politics? Characteristics of the political system?</a:t>
            </a:r>
          </a:p>
          <a:p>
            <a:pPr>
              <a:spcBef>
                <a:spcPts val="1000"/>
              </a:spcBef>
            </a:pPr>
            <a:r>
              <a:rPr lang="en-GB" kern="0" dirty="0">
                <a:ea typeface="+mn-lt"/>
              </a:rPr>
              <a:t>How does geographic concentration and geopolitics  influence the characteristics of institutions as well as  prevalent values? </a:t>
            </a:r>
          </a:p>
          <a:p>
            <a:pPr>
              <a:spcBef>
                <a:spcPts val="1000"/>
              </a:spcBef>
            </a:pPr>
            <a:r>
              <a:rPr lang="en-GB" kern="0" dirty="0">
                <a:ea typeface="+mn-lt"/>
              </a:rPr>
              <a:t>How do exposure to climate change impacts affect decision </a:t>
            </a:r>
            <a:br>
              <a:rPr lang="en-GB" kern="0" dirty="0">
                <a:ea typeface="+mn-lt"/>
              </a:rPr>
            </a:br>
            <a:r>
              <a:rPr lang="en-GB" kern="0" dirty="0">
                <a:ea typeface="+mn-lt"/>
              </a:rPr>
              <a:t>making? What about demographic trends? Population growth? Urbanisation? climatic or demographic factors shape policy decisions?  </a:t>
            </a:r>
          </a:p>
          <a:p>
            <a:pPr>
              <a:spcBef>
                <a:spcPts val="1000"/>
              </a:spcBef>
            </a:pPr>
            <a:r>
              <a:rPr lang="en-GB" kern="0" dirty="0">
                <a:ea typeface="+mn-lt"/>
              </a:rPr>
              <a:t>What is the structure of the economy? Which sectors are most significant? What is the level of inequality and public debt?</a:t>
            </a:r>
          </a:p>
          <a:p>
            <a:pPr algn="just">
              <a:spcBef>
                <a:spcPts val="1000"/>
              </a:spcBef>
            </a:pPr>
            <a:endParaRPr lang="en-GB" sz="1400" dirty="0">
              <a:highlight>
                <a:srgbClr val="FFFF00"/>
              </a:highlight>
              <a:latin typeface="Calibri Light" panose="020F0302020204030204" pitchFamily="34" charset="0"/>
              <a:ea typeface="Open Sans" panose="020B0606030504020204" pitchFamily="34" charset="0"/>
              <a:cs typeface="Calibri Light" panose="020F0302020204030204" pitchFamily="34" charset="0"/>
            </a:endParaRP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17386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Calibri Light" panose="020F0302020204030204" pitchFamily="34" charset="0"/>
                <a:cs typeface="Calibri Light" panose="020F0302020204030204" pitchFamily="34" charset="0"/>
              </a:rPr>
              <a:t>Institutions refer to the ‘rules of the game’ that shape the decision making process, and how decisions are taken. For example, political institutions are the organizations in a government that create, enforce, and apply laws and policies. </a:t>
            </a:r>
          </a:p>
          <a:p>
            <a:pPr marL="0" indent="0" algn="just">
              <a:buNone/>
            </a:pPr>
            <a:r>
              <a:rPr lang="en-GB" sz="1200" dirty="0">
                <a:latin typeface="Calibri Light" panose="020F0302020204030204" pitchFamily="34" charset="0"/>
                <a:cs typeface="Calibri Light" panose="020F0302020204030204" pitchFamily="34" charset="0"/>
              </a:rPr>
              <a:t>Institutions can be formal or informal. Formal institutions are binding laws and regulations; informal institutions are norms, values and accepted ‘ways of doing things’ that are embedded in traditional social practices, often equally binding. </a:t>
            </a:r>
          </a:p>
          <a:p>
            <a:pPr marL="0" indent="0" algn="just">
              <a:buNone/>
            </a:pPr>
            <a:r>
              <a:rPr lang="en-GB" sz="1200" dirty="0">
                <a:latin typeface="Calibri Light" panose="020F0302020204030204" pitchFamily="34" charset="0"/>
                <a:cs typeface="Calibri Light" panose="020F0302020204030204" pitchFamily="34" charset="0"/>
              </a:rPr>
              <a:t>Different institutional arrangements have differential and systematic effects on policy choices and outcomes. For example, countries with parliamentarian and presidential institutions vary in policy stability </a:t>
            </a:r>
            <a:r>
              <a:rPr lang="en-GB" sz="1200" dirty="0">
                <a:latin typeface="Calibri Light" panose="020F0302020204030204" pitchFamily="34" charset="0"/>
                <a:ea typeface="Open Sans" panose="020B0606030504020204" pitchFamily="34" charset="0"/>
                <a:cs typeface="Calibri Light" panose="020F0302020204030204" pitchFamily="34" charset="0"/>
              </a:rPr>
              <a:t>and transparency of the decision making process.</a:t>
            </a:r>
            <a:endParaRPr lang="en-GB" sz="1200" dirty="0">
              <a:latin typeface="Calibri Light" panose="020F0302020204030204" pitchFamily="34" charset="0"/>
              <a:cs typeface="Calibri Light" panose="020F0302020204030204" pitchFamily="34" charset="0"/>
            </a:endParaRPr>
          </a:p>
          <a:p>
            <a:pPr marL="0" indent="0">
              <a:buNone/>
            </a:pPr>
            <a:r>
              <a:rPr lang="en-GB" sz="1200" dirty="0">
                <a:latin typeface="Calibri Light" panose="020F0302020204030204" pitchFamily="34" charset="0"/>
                <a:cs typeface="Calibri Light" panose="020F0302020204030204" pitchFamily="34" charset="0"/>
              </a:rPr>
              <a:t>Policy stability. Because of the way they are organised, parliamentary systems tend to have easier process to establish and annul policies. In presidential institutions, the way institutions are organised (e.g. multiple legislative chambers) makes it more difficult to pass laws or reverse policies that have passed. </a:t>
            </a:r>
          </a:p>
          <a:p>
            <a:pPr marL="0" indent="0">
              <a:buNone/>
            </a:pPr>
            <a:r>
              <a:rPr lang="en-GB" sz="1200" dirty="0">
                <a:latin typeface="Calibri Light" panose="020F0302020204030204" pitchFamily="34" charset="0"/>
                <a:cs typeface="Calibri Light" panose="020F0302020204030204" pitchFamily="34" charset="0"/>
              </a:rPr>
              <a:t>The two systems also differ in the how policy decisions are debated and negotiated.  In parliamentarian systems it can be hard to locate who has influence and where they exert it in systems. This is because in such systems party caucuses, subcabinet level meetings, and informal bargaining between party leaders and backbenchers is more prominent but also less visible to outsiders. In presidential systems, public debates over legislation is more common. A draft law or policy must work its way through the separately elected chambers and the separation of powers creates the potential for more transparency of the decision-making process. </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10188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kern="0" dirty="0">
                <a:ea typeface="+mn-lt"/>
              </a:rPr>
              <a:t>Different institutional arrangements have systematic effects on policy process and outcomes. In PEA questions related to institutions may include: </a:t>
            </a:r>
          </a:p>
          <a:p>
            <a:pPr>
              <a:spcBef>
                <a:spcPts val="1000"/>
              </a:spcBef>
            </a:pPr>
            <a:r>
              <a:rPr lang="en-GB" kern="0" dirty="0">
                <a:ea typeface="+mn-lt"/>
              </a:rPr>
              <a:t>What bureaucratic rules and practices influence how </a:t>
            </a:r>
            <a:br>
              <a:rPr lang="en-GB" kern="0" dirty="0">
                <a:ea typeface="+mn-lt"/>
              </a:rPr>
            </a:br>
            <a:r>
              <a:rPr lang="en-GB" kern="0" dirty="0">
                <a:ea typeface="+mn-lt"/>
              </a:rPr>
              <a:t>evidence (data and research) is used during </a:t>
            </a:r>
            <a:br>
              <a:rPr lang="en-GB" kern="0" dirty="0">
                <a:ea typeface="+mn-lt"/>
              </a:rPr>
            </a:br>
            <a:r>
              <a:rPr lang="en-GB" kern="0" dirty="0">
                <a:ea typeface="+mn-lt"/>
              </a:rPr>
              <a:t>policymaking? How transparent is the policy process </a:t>
            </a:r>
            <a:br>
              <a:rPr lang="en-GB" kern="0" dirty="0">
                <a:ea typeface="+mn-lt"/>
              </a:rPr>
            </a:br>
            <a:r>
              <a:rPr lang="en-GB" kern="0" dirty="0">
                <a:ea typeface="+mn-lt"/>
              </a:rPr>
              <a:t>and who is involved? What incentives does the </a:t>
            </a:r>
            <a:br>
              <a:rPr lang="en-GB" kern="0" dirty="0">
                <a:ea typeface="+mn-lt"/>
              </a:rPr>
            </a:br>
            <a:r>
              <a:rPr lang="en-GB" kern="0" dirty="0">
                <a:ea typeface="+mn-lt"/>
              </a:rPr>
              <a:t>process create for those involved or excluded? </a:t>
            </a:r>
          </a:p>
          <a:p>
            <a:pPr>
              <a:spcBef>
                <a:spcPts val="1000"/>
              </a:spcBef>
            </a:pPr>
            <a:r>
              <a:rPr lang="en-GB" kern="0" dirty="0">
                <a:ea typeface="+mn-lt"/>
              </a:rPr>
              <a:t>How is legislation developed? To what extent are political </a:t>
            </a:r>
            <a:br>
              <a:rPr lang="en-GB" kern="0" dirty="0">
                <a:ea typeface="+mn-lt"/>
              </a:rPr>
            </a:br>
            <a:r>
              <a:rPr lang="en-GB" kern="0" dirty="0">
                <a:ea typeface="+mn-lt"/>
              </a:rPr>
              <a:t>and economic elites restrained by the rule of the law? What </a:t>
            </a:r>
            <a:br>
              <a:rPr lang="en-GB" kern="0" dirty="0">
                <a:ea typeface="+mn-lt"/>
              </a:rPr>
            </a:br>
            <a:r>
              <a:rPr lang="en-GB" kern="0" dirty="0">
                <a:ea typeface="+mn-lt"/>
              </a:rPr>
              <a:t>role do informal and deeply embedded social expectations play?</a:t>
            </a:r>
          </a:p>
          <a:p>
            <a:pPr>
              <a:spcBef>
                <a:spcPts val="1000"/>
              </a:spcBef>
            </a:pPr>
            <a:r>
              <a:rPr lang="en-GB" kern="0" dirty="0">
                <a:ea typeface="+mn-lt"/>
              </a:rPr>
              <a:t>Are there overlapping or conflicting institutions, mandates which may impact the decision making process? Are there rules and incentives to promote interagency coordination or competition?</a:t>
            </a:r>
          </a:p>
          <a:p>
            <a:pPr marL="0" indent="0">
              <a:buNone/>
            </a:pPr>
            <a:r>
              <a:rPr lang="en-GB" sz="1400" dirty="0">
                <a:latin typeface="Calibri Light" panose="020F0302020204030204" pitchFamily="34" charset="0"/>
                <a:ea typeface="Open Sans" panose="020B0606030504020204" pitchFamily="34" charset="0"/>
                <a:cs typeface="Calibri Light" panose="020F0302020204030204" pitchFamily="34" charset="0"/>
              </a:rPr>
              <a:t>﻿</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037569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4188409"/>
            <a:ext cx="9332842"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4400" b="1" i="0" cap="all"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lang="en-ZA" dirty="0"/>
          </a:p>
        </p:txBody>
      </p:sp>
    </p:spTree>
    <p:extLst>
      <p:ext uri="{BB962C8B-B14F-4D97-AF65-F5344CB8AC3E}">
        <p14:creationId xmlns:p14="http://schemas.microsoft.com/office/powerpoint/2010/main" val="296329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26078"/>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668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9C1E6-50FD-D1F4-B6AE-3CB391AEF37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15804"/>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23152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6008F99-8FE5-9E00-7B0F-AF9D96438CE0}"/>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60845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Two Content">
    <p:bg>
      <p:bgPr>
        <a:solidFill>
          <a:schemeClr val="lt1"/>
        </a:solidFill>
        <a:effectLst/>
      </p:bgPr>
    </p:bg>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a:blip r:embed="rId3"/>
          <a:srcRect/>
          <a:stretch/>
        </p:blipFill>
        <p:spPr>
          <a:xfrm>
            <a:off x="0" y="0"/>
            <a:ext cx="12192000" cy="6858000"/>
          </a:xfrm>
          <a:prstGeom prst="rect">
            <a:avLst/>
          </a:prstGeom>
        </p:spPr>
      </p:pic>
      <p:sp>
        <p:nvSpPr>
          <p:cNvPr id="34" name="Google Shape;34;p20"/>
          <p:cNvSpPr txBox="1">
            <a:spLocks noGrp="1"/>
          </p:cNvSpPr>
          <p:nvPr>
            <p:ph type="title"/>
          </p:nvPr>
        </p:nvSpPr>
        <p:spPr>
          <a:xfrm>
            <a:off x="838200" y="5556"/>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4" name="Text Placeholder 2">
            <a:extLst>
              <a:ext uri="{FF2B5EF4-FFF2-40B4-BE49-F238E27FC236}">
                <a16:creationId xmlns:a16="http://schemas.microsoft.com/office/drawing/2014/main" id="{760B7BF7-863F-75BD-C74E-816BAC14E105}"/>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5" name="Google Shape;56;p21">
            <a:extLst>
              <a:ext uri="{FF2B5EF4-FFF2-40B4-BE49-F238E27FC236}">
                <a16:creationId xmlns:a16="http://schemas.microsoft.com/office/drawing/2014/main" id="{AF23B50F-DDC4-A9C5-C7A6-289F47F961E3}"/>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1805282059"/>
      </p:ext>
    </p:extLst>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bg>
      <p:bgPr>
        <a:solidFill>
          <a:schemeClr val="lt1"/>
        </a:solidFill>
        <a:effectLst/>
      </p:bgPr>
    </p:bg>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7" name="Text Placeholder 2">
            <a:extLst>
              <a:ext uri="{FF2B5EF4-FFF2-40B4-BE49-F238E27FC236}">
                <a16:creationId xmlns:a16="http://schemas.microsoft.com/office/drawing/2014/main" id="{EF52DA1A-27C3-A877-3F21-FC8B5AF4A011}"/>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8" name="Google Shape;56;p21">
            <a:extLst>
              <a:ext uri="{FF2B5EF4-FFF2-40B4-BE49-F238E27FC236}">
                <a16:creationId xmlns:a16="http://schemas.microsoft.com/office/drawing/2014/main" id="{1C3240EE-A0CD-0C76-C224-32839D7C8974}"/>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2149581659"/>
      </p:ext>
    </p:extLst>
  </p:cSld>
  <p:clrMapOvr>
    <a:overrideClrMapping bg1="lt1" tx1="dk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8A808F52-2EFE-5A38-4C09-1059549A0840}"/>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5" name="Google Shape;55;p21"/>
          <p:cNvSpPr txBox="1">
            <a:spLocks noGrp="1"/>
          </p:cNvSpPr>
          <p:nvPr>
            <p:ph type="body" idx="2"/>
          </p:nvPr>
        </p:nvSpPr>
        <p:spPr>
          <a:xfrm>
            <a:off x="839788" y="1346930"/>
            <a:ext cx="5157787" cy="3684588"/>
          </a:xfrm>
          <a:prstGeom prst="rect">
            <a:avLst/>
          </a:prstGeom>
          <a:noFill/>
          <a:ln>
            <a:noFill/>
          </a:ln>
        </p:spPr>
        <p:txBody>
          <a:bodyPr spcFirstLastPara="1" wrap="square" lIns="91425" tIns="45700" rIns="91425" bIns="45700" anchor="t" anchorCtr="0">
            <a:normAutofit/>
          </a:bodyPr>
          <a:lstStyle>
            <a:lvl1pPr marL="360000" lvl="0" indent="-360000" algn="l">
              <a:lnSpc>
                <a:spcPct val="90000"/>
              </a:lnSpc>
              <a:spcBef>
                <a:spcPts val="1000"/>
              </a:spcBef>
              <a:spcAft>
                <a:spcPts val="0"/>
              </a:spcAft>
              <a:buClr>
                <a:schemeClr val="dk1"/>
              </a:buClr>
              <a:buSzPts val="2400"/>
              <a:buFont typeface="Arial" panose="020B0604020202020204" pitchFamily="34" charset="0"/>
              <a:buChar char="•"/>
              <a:defRPr sz="2000" baseline="0">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08289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3A70E89C-24E2-3848-9105-E62A76FC275E}"/>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4" name="Google Shape;54;p21"/>
          <p:cNvSpPr txBox="1">
            <a:spLocks noGrp="1"/>
          </p:cNvSpPr>
          <p:nvPr>
            <p:ph type="body" idx="1"/>
          </p:nvPr>
        </p:nvSpPr>
        <p:spPr>
          <a:xfrm>
            <a:off x="839788" y="1316038"/>
            <a:ext cx="5157787"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5" name="Google Shape;55;p21"/>
          <p:cNvSpPr txBox="1">
            <a:spLocks noGrp="1"/>
          </p:cNvSpPr>
          <p:nvPr>
            <p:ph type="body" idx="2"/>
          </p:nvPr>
        </p:nvSpPr>
        <p:spPr>
          <a:xfrm>
            <a:off x="839788" y="1816278"/>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56" name="Google Shape;56;p21"/>
          <p:cNvSpPr txBox="1">
            <a:spLocks noGrp="1"/>
          </p:cNvSpPr>
          <p:nvPr>
            <p:ph type="body" idx="3"/>
          </p:nvPr>
        </p:nvSpPr>
        <p:spPr>
          <a:xfrm>
            <a:off x="6172200" y="1316038"/>
            <a:ext cx="5183188"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7" name="Google Shape;57;p21"/>
          <p:cNvSpPr txBox="1">
            <a:spLocks noGrp="1"/>
          </p:cNvSpPr>
          <p:nvPr>
            <p:ph type="body" idx="4"/>
          </p:nvPr>
        </p:nvSpPr>
        <p:spPr>
          <a:xfrm>
            <a:off x="6172200" y="1816278"/>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68009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349A7A53-15B1-F326-7739-9D4844E5EFB7}"/>
              </a:ext>
            </a:extLst>
          </p:cNvPr>
          <p:cNvPicPr>
            <a:picLocks noChangeAspect="1"/>
          </p:cNvPicPr>
          <p:nvPr/>
        </p:nvPicPr>
        <p:blipFill>
          <a:blip r:embed="rId2"/>
          <a:srcRect/>
          <a:stretch/>
        </p:blipFill>
        <p:spPr>
          <a:xfrm>
            <a:off x="0" y="0"/>
            <a:ext cx="12192000" cy="6858000"/>
          </a:xfrm>
          <a:prstGeom prst="rect">
            <a:avLst/>
          </a:prstGeom>
        </p:spPr>
      </p:pic>
      <p:sp>
        <p:nvSpPr>
          <p:cNvPr id="62" name="Google Shape;62;p22"/>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2">
            <a:extLst>
              <a:ext uri="{FF2B5EF4-FFF2-40B4-BE49-F238E27FC236}">
                <a16:creationId xmlns:a16="http://schemas.microsoft.com/office/drawing/2014/main" id="{B9AD8697-92AB-E546-E92A-46423E2D16EB}"/>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26365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bg>
      <p:bgPr>
        <a:solidFill>
          <a:schemeClr val="lt1"/>
        </a:solidFill>
        <a:effectLst/>
      </p:bgPr>
    </p:bg>
    <p:spTree>
      <p:nvGrpSpPr>
        <p:cNvPr id="1" name="Shape 77"/>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56555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
        <p:nvSpPr>
          <p:cNvPr id="5" name="Google Shape;53;p21">
            <a:extLst>
              <a:ext uri="{FF2B5EF4-FFF2-40B4-BE49-F238E27FC236}">
                <a16:creationId xmlns:a16="http://schemas.microsoft.com/office/drawing/2014/main" id="{2804BE51-4AE7-8958-602D-521D85C02AB0}"/>
              </a:ext>
            </a:extLst>
          </p:cNvPr>
          <p:cNvSpPr txBox="1">
            <a:spLocks noGrp="1"/>
          </p:cNvSpPr>
          <p:nvPr>
            <p:ph type="title"/>
          </p:nvPr>
        </p:nvSpPr>
        <p:spPr>
          <a:xfrm>
            <a:off x="839788" y="0"/>
            <a:ext cx="1086453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316038"/>
            <a:ext cx="4910771" cy="42963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1829664"/>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cxnSp>
        <p:nvCxnSpPr>
          <p:cNvPr id="3" name="Straight Connector 2">
            <a:extLst>
              <a:ext uri="{FF2B5EF4-FFF2-40B4-BE49-F238E27FC236}">
                <a16:creationId xmlns:a16="http://schemas.microsoft.com/office/drawing/2014/main" id="{C043EF58-EF2D-D14C-7319-81751CB2501A}"/>
              </a:ext>
            </a:extLst>
          </p:cNvPr>
          <p:cNvCxnSpPr>
            <a:cxnSpLocks/>
          </p:cNvCxnSpPr>
          <p:nvPr/>
        </p:nvCxnSpPr>
        <p:spPr>
          <a:xfrm>
            <a:off x="6169572" y="5370785"/>
            <a:ext cx="5517931"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88726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00000000-1234-1234-1234-123412341234}" type="slidenum">
              <a:rPr lang="sv-SE" smtClean="0"/>
              <a:pPr/>
              <a:t>‹#›</a:t>
            </a:fld>
            <a:endParaRPr lang="sv-SE"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756881"/>
            <a:ext cx="4910771" cy="48288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400" b="1">
                <a:solidFill>
                  <a:schemeClr val="tx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2283087"/>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000">
                <a:solidFill>
                  <a:schemeClr val="tx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8" name="Google Shape;53;p21">
            <a:extLst>
              <a:ext uri="{FF2B5EF4-FFF2-40B4-BE49-F238E27FC236}">
                <a16:creationId xmlns:a16="http://schemas.microsoft.com/office/drawing/2014/main" id="{07213A82-FAAB-5D75-42CD-C50A00ED13EC}"/>
              </a:ext>
            </a:extLst>
          </p:cNvPr>
          <p:cNvSpPr txBox="1">
            <a:spLocks noGrp="1"/>
          </p:cNvSpPr>
          <p:nvPr>
            <p:ph type="title"/>
          </p:nvPr>
        </p:nvSpPr>
        <p:spPr>
          <a:xfrm>
            <a:off x="839788" y="5555"/>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Tree>
    <p:extLst>
      <p:ext uri="{BB962C8B-B14F-4D97-AF65-F5344CB8AC3E}">
        <p14:creationId xmlns:p14="http://schemas.microsoft.com/office/powerpoint/2010/main" val="213315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14"/>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9F12B3B0-2BE9-CC4D-B1FD-EFE2D6A22EBD}" type="slidenum">
              <a:rPr lang="en-US" smtClean="0"/>
              <a:t>‹#›</a:t>
            </a:fld>
            <a:endParaRPr lang="en-US"/>
          </a:p>
        </p:txBody>
      </p:sp>
      <p:sp>
        <p:nvSpPr>
          <p:cNvPr id="5" name="Title Placeholder 4">
            <a:extLst>
              <a:ext uri="{FF2B5EF4-FFF2-40B4-BE49-F238E27FC236}">
                <a16:creationId xmlns:a16="http://schemas.microsoft.com/office/drawing/2014/main" id="{BE7CC00F-31E2-FDCD-E25C-C29A300A4667}"/>
              </a:ext>
            </a:extLst>
          </p:cNvPr>
          <p:cNvSpPr>
            <a:spLocks noGrp="1"/>
          </p:cNvSpPr>
          <p:nvPr>
            <p:ph type="title"/>
          </p:nvPr>
        </p:nvSpPr>
        <p:spPr>
          <a:xfrm>
            <a:off x="838200" y="0"/>
            <a:ext cx="10515600" cy="1325563"/>
          </a:xfrm>
          <a:prstGeom prst="rect">
            <a:avLst/>
          </a:prstGeom>
        </p:spPr>
        <p:txBody>
          <a:bodyPr vert="horz" lIns="91440" tIns="45720" rIns="91440" bIns="45720" rtlCol="0" anchor="b">
            <a:normAutofit/>
          </a:bodyPr>
          <a:lstStyle/>
          <a:p>
            <a:r>
              <a:rPr lang="en-GB"/>
              <a:t>Click to edit Master title style</a:t>
            </a:r>
            <a:endParaRPr lang="en-US" dirty="0"/>
          </a:p>
        </p:txBody>
      </p:sp>
    </p:spTree>
    <p:extLst>
      <p:ext uri="{BB962C8B-B14F-4D97-AF65-F5344CB8AC3E}">
        <p14:creationId xmlns:p14="http://schemas.microsoft.com/office/powerpoint/2010/main" val="23916920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1" i="0" u="none" strike="noStrike" cap="none"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www.google.com/" TargetMode="External"/><Relationship Id="rId3" Type="http://schemas.openxmlformats.org/officeDocument/2006/relationships/hyperlink" Target="https://www.facebook.com/ResearchCCG/" TargetMode="External"/><Relationship Id="rId7" Type="http://schemas.openxmlformats.org/officeDocument/2006/relationships/hyperlink" Target="mailto:ccg@lboro.ac.uk" TargetMode="External"/><Relationship Id="rId12" Type="http://schemas.openxmlformats.org/officeDocument/2006/relationships/image" Target="../media/image27.png"/><Relationship Id="rId2" Type="http://schemas.openxmlformats.org/officeDocument/2006/relationships/hyperlink" Target="https://twitter.com/researchccg" TargetMode="External"/><Relationship Id="rId16" Type="http://schemas.openxmlformats.org/officeDocument/2006/relationships/hyperlink" Target="http://www.climatecompatiblegrowth.com/" TargetMode="External"/><Relationship Id="rId1" Type="http://schemas.openxmlformats.org/officeDocument/2006/relationships/slideLayout" Target="../slideLayouts/slideLayout12.xml"/><Relationship Id="rId6" Type="http://schemas.openxmlformats.org/officeDocument/2006/relationships/hyperlink" Target="https://www.youtube.com/channel/UCnrr4preO57lHgt_6W2FyoA" TargetMode="External"/><Relationship Id="rId11" Type="http://schemas.openxmlformats.org/officeDocument/2006/relationships/image" Target="../media/image26.png"/><Relationship Id="rId5" Type="http://schemas.openxmlformats.org/officeDocument/2006/relationships/hyperlink" Target="https://www.linkedin.com/company/climate-compatible-growth-ccg" TargetMode="External"/><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hyperlink" Target="https://www.instagram.com/research_ccg/" TargetMode="External"/><Relationship Id="rId9" Type="http://schemas.openxmlformats.org/officeDocument/2006/relationships/image" Target="../media/image24.png"/><Relationship Id="rId14" Type="http://schemas.openxmlformats.org/officeDocument/2006/relationships/hyperlink" Target="https://www.open.edu/openlearncreate/mod/quiz/view.php?id=174723"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E9E791-8C73-D266-F0C0-059DC50B0DDE}"/>
              </a:ext>
            </a:extLst>
          </p:cNvPr>
          <p:cNvSpPr txBox="1">
            <a:spLocks/>
          </p:cNvSpPr>
          <p:nvPr/>
        </p:nvSpPr>
        <p:spPr>
          <a:xfrm>
            <a:off x="976183" y="3633301"/>
            <a:ext cx="8356659" cy="2102863"/>
          </a:xfrm>
          <a:prstGeom prst="rect">
            <a:avLst/>
          </a:prstGeom>
          <a:noFill/>
          <a:ln>
            <a:noFill/>
          </a:ln>
        </p:spPr>
        <p:txBody>
          <a:bodyPr spcFirstLastPara="1" vert="horz" wrap="square" lIns="91425" tIns="45700" rIns="91425" bIns="45700" rtlCol="0" anchor="t" anchorCtr="0">
            <a:normAutofit/>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4800"/>
              <a:buFont typeface="Helvetica Neue"/>
              <a:buNone/>
              <a:defRPr sz="4400" b="1" i="0" u="none" strike="noStrike" cap="all" baseline="0">
                <a:solidFill>
                  <a:schemeClr val="bg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l"/>
            <a:r>
              <a:rPr lang="en-ZA" sz="4100" b="1" cap="all" dirty="0">
                <a:solidFill>
                  <a:schemeClr val="tx1"/>
                </a:solidFill>
                <a:latin typeface="Arial" panose="020B0604020202020204" pitchFamily="34" charset="0"/>
                <a:ea typeface="Open Sans ExtraBold" panose="020B0606030504020204" pitchFamily="34" charset="0"/>
                <a:cs typeface="Arial" panose="020B0604020202020204" pitchFamily="34" charset="0"/>
                <a:sym typeface="Helvetica Neue"/>
              </a:rPr>
              <a:t>LECTURE 5</a:t>
            </a:r>
            <a:r>
              <a:rPr lang="en-ZA" sz="4100" b="1" cap="all" dirty="0">
                <a:latin typeface="Arial" panose="020B0604020202020204" pitchFamily="34" charset="0"/>
                <a:ea typeface="Open Sans ExtraBold" panose="020B0606030504020204" pitchFamily="34" charset="0"/>
                <a:cs typeface="Arial" panose="020B0604020202020204" pitchFamily="34" charset="0"/>
                <a:sym typeface="Helvetica Neue"/>
              </a:rPr>
              <a:t> </a:t>
            </a:r>
            <a:endParaRPr lang="en-US" sz="4100" b="1" cap="all" dirty="0">
              <a:latin typeface="Arial" panose="020B0604020202020204" pitchFamily="34" charset="0"/>
              <a:ea typeface="Open Sans ExtraBold" panose="020B0606030504020204" pitchFamily="34" charset="0"/>
              <a:cs typeface="Arial" panose="020B0604020202020204" pitchFamily="34" charset="0"/>
              <a:sym typeface="Helvetica Neue"/>
            </a:endParaRPr>
          </a:p>
          <a:p>
            <a:pPr algn="l"/>
            <a:r>
              <a:rPr lang="en-GB" b="1" cap="all" dirty="0">
                <a:solidFill>
                  <a:schemeClr val="bg1"/>
                </a:solidFill>
                <a:latin typeface="Arial" panose="020B0604020202020204" pitchFamily="34" charset="0"/>
                <a:ea typeface="Open Sans ExtraBold" panose="020B0606030504020204" pitchFamily="34" charset="0"/>
                <a:cs typeface="Arial" panose="020B0604020202020204" pitchFamily="34" charset="0"/>
                <a:sym typeface="Helvetica Neue"/>
              </a:rPr>
              <a:t>Political Economy Analysis</a:t>
            </a:r>
          </a:p>
        </p:txBody>
      </p:sp>
      <p:sp>
        <p:nvSpPr>
          <p:cNvPr id="4" name="TextBox 3">
            <a:extLst>
              <a:ext uri="{FF2B5EF4-FFF2-40B4-BE49-F238E27FC236}">
                <a16:creationId xmlns:a16="http://schemas.microsoft.com/office/drawing/2014/main" id="{166156EE-BB64-BF6D-1B64-F4E2FE1A2D10}"/>
              </a:ext>
            </a:extLst>
          </p:cNvPr>
          <p:cNvSpPr txBox="1"/>
          <p:nvPr/>
        </p:nvSpPr>
        <p:spPr>
          <a:xfrm>
            <a:off x="1016524" y="2870756"/>
            <a:ext cx="8050696" cy="707886"/>
          </a:xfrm>
          <a:prstGeom prst="rect">
            <a:avLst/>
          </a:prstGeom>
          <a:noFill/>
        </p:spPr>
        <p:txBody>
          <a:bodyPr wrap="square" lIns="91440" tIns="45720" rIns="91440" bIns="45720" rtlCol="0" anchor="b">
            <a:spAutoFit/>
          </a:bodyPr>
          <a:lstStyle/>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Modelling, policy </a:t>
            </a:r>
          </a:p>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and political economy</a:t>
            </a:r>
            <a:endParaRPr lang="en-US"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F8085E25-3597-7F73-449E-06AE6F36E583}"/>
              </a:ext>
            </a:extLst>
          </p:cNvPr>
          <p:cNvSpPr txBox="1"/>
          <p:nvPr/>
        </p:nvSpPr>
        <p:spPr>
          <a:xfrm>
            <a:off x="9332842" y="6157376"/>
            <a:ext cx="257907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2182073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8" y="1401998"/>
            <a:ext cx="7886077"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Questions related to institutions may include: </a:t>
            </a:r>
          </a:p>
          <a:p>
            <a:pPr>
              <a:spcBef>
                <a:spcPts val="1000"/>
              </a:spcBef>
            </a:pPr>
            <a:r>
              <a:rPr lang="en-GB" kern="0" dirty="0">
                <a:ea typeface="+mn-lt"/>
              </a:rPr>
              <a:t>What rules and practices influence how evidence is used during policymaking? </a:t>
            </a:r>
          </a:p>
          <a:p>
            <a:pPr>
              <a:spcBef>
                <a:spcPts val="1000"/>
              </a:spcBef>
            </a:pPr>
            <a:r>
              <a:rPr lang="en-GB" kern="0" dirty="0">
                <a:ea typeface="+mn-lt"/>
              </a:rPr>
              <a:t>How transparent is the policy process and who is involved? What are the rules of participation? What incentives does the </a:t>
            </a:r>
            <a:br>
              <a:rPr lang="en-GB" kern="0" dirty="0">
                <a:ea typeface="+mn-lt"/>
              </a:rPr>
            </a:br>
            <a:r>
              <a:rPr lang="en-GB" kern="0" dirty="0">
                <a:ea typeface="+mn-lt"/>
              </a:rPr>
              <a:t>process create for those involved or excluded? </a:t>
            </a:r>
          </a:p>
          <a:p>
            <a:pPr>
              <a:spcBef>
                <a:spcPts val="1000"/>
              </a:spcBef>
            </a:pPr>
            <a:r>
              <a:rPr lang="en-GB" kern="0" dirty="0">
                <a:ea typeface="+mn-lt"/>
              </a:rPr>
              <a:t>To what extent are political and economic elites restrained by the rule of the law? What role do deeply embedded social norms play?</a:t>
            </a:r>
          </a:p>
          <a:p>
            <a:pPr>
              <a:spcBef>
                <a:spcPts val="1000"/>
              </a:spcBef>
            </a:pPr>
            <a:r>
              <a:rPr lang="en-GB" kern="0" dirty="0">
                <a:ea typeface="+mn-lt"/>
              </a:rPr>
              <a:t>Are there overlapping or conflicting institutions with mandates which may impact the policy process? </a:t>
            </a:r>
          </a:p>
          <a:p>
            <a:pPr>
              <a:spcBef>
                <a:spcPts val="1000"/>
              </a:spcBef>
            </a:pPr>
            <a:r>
              <a:rPr lang="en-GB" kern="0" dirty="0">
                <a:ea typeface="+mn-lt"/>
              </a:rPr>
              <a:t>Are there rules and incentives to promote interagency coordination or competition?</a:t>
            </a:r>
          </a:p>
          <a:p>
            <a:pPr marL="0" indent="0">
              <a:buNone/>
            </a:pPr>
            <a:r>
              <a:rPr lang="en-GB" sz="2000" dirty="0">
                <a:latin typeface="Calibri Light" panose="020F0302020204030204" pitchFamily="34" charset="0"/>
                <a:ea typeface="Open Sans" panose="020B0606030504020204" pitchFamily="34" charset="0"/>
                <a:cs typeface="Calibri Light" panose="020F0302020204030204" pitchFamily="34" charset="0"/>
              </a:rPr>
              <a:t>﻿</a:t>
            </a:r>
          </a:p>
          <a:p>
            <a:pPr marL="0" indent="0">
              <a:buNone/>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10</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10000"/>
          </a:blip>
          <a:srcRect/>
          <a:stretch/>
        </p:blipFill>
        <p:spPr>
          <a:xfrm>
            <a:off x="7603722" y="1611694"/>
            <a:ext cx="4194578" cy="4194578"/>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5.2.2 Political economy </a:t>
            </a:r>
            <a:r>
              <a:rPr lang="en-GB" sz="2400" b="1" dirty="0">
                <a:solidFill>
                  <a:schemeClr val="accent5"/>
                </a:solidFill>
                <a:ea typeface="Open Sans" panose="020B0606030504020204" pitchFamily="34" charset="0"/>
              </a:rPr>
              <a:t>analysis: </a:t>
            </a:r>
            <a:r>
              <a:rPr lang="en-GB" sz="2400" dirty="0">
                <a:solidFill>
                  <a:schemeClr val="accent2"/>
                </a:solidFill>
                <a:ea typeface="Open Sans" panose="020B0606030504020204" pitchFamily="34" charset="0"/>
              </a:rPr>
              <a:t>Institutions</a:t>
            </a:r>
          </a:p>
        </p:txBody>
      </p:sp>
    </p:spTree>
    <p:extLst>
      <p:ext uri="{BB962C8B-B14F-4D97-AF65-F5344CB8AC3E}">
        <p14:creationId xmlns:p14="http://schemas.microsoft.com/office/powerpoint/2010/main" val="57381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8" y="1401998"/>
            <a:ext cx="7966589"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sz="2000" dirty="0">
                <a:latin typeface="Calibri Light" panose="020F0302020204030204" pitchFamily="34" charset="0"/>
                <a:ea typeface="Open Sans" panose="020B0606030504020204" pitchFamily="34" charset="0"/>
                <a:cs typeface="Calibri Light" panose="020F0302020204030204" pitchFamily="34" charset="0"/>
              </a:rPr>
              <a:t>﻿﻿</a:t>
            </a:r>
            <a:r>
              <a:rPr lang="en-GB" kern="0" dirty="0">
                <a:ea typeface="+mn-lt"/>
              </a:rPr>
              <a:t>Actors are individuals or organisations that are most relevant or affected by the issue in question. </a:t>
            </a:r>
          </a:p>
          <a:p>
            <a:pPr marL="0" indent="0">
              <a:spcBef>
                <a:spcPts val="1000"/>
              </a:spcBef>
              <a:buNone/>
            </a:pPr>
            <a:r>
              <a:rPr lang="en-GB" kern="0" dirty="0">
                <a:ea typeface="+mn-lt"/>
              </a:rPr>
              <a:t>Within institutions, actors organise to pursue their interests. For example:</a:t>
            </a:r>
          </a:p>
          <a:p>
            <a:pPr>
              <a:spcBef>
                <a:spcPts val="1000"/>
              </a:spcBef>
            </a:pPr>
            <a:r>
              <a:rPr lang="en-GB" kern="0" dirty="0">
                <a:ea typeface="+mn-lt"/>
              </a:rPr>
              <a:t>During problem identification and model construction actors </a:t>
            </a:r>
            <a:br>
              <a:rPr lang="en-GB" kern="0" dirty="0">
                <a:ea typeface="+mn-lt"/>
              </a:rPr>
            </a:br>
            <a:r>
              <a:rPr lang="en-GB" kern="0" dirty="0">
                <a:ea typeface="+mn-lt"/>
              </a:rPr>
              <a:t>may organise to advocate their preferred approach;</a:t>
            </a:r>
          </a:p>
          <a:p>
            <a:pPr>
              <a:spcBef>
                <a:spcPts val="1000"/>
              </a:spcBef>
            </a:pPr>
            <a:r>
              <a:rPr lang="en-GB" kern="0" dirty="0">
                <a:ea typeface="+mn-lt"/>
              </a:rPr>
              <a:t>During policy decision powerful groups may form a coalition to support or challenge it;</a:t>
            </a:r>
          </a:p>
          <a:p>
            <a:pPr>
              <a:spcBef>
                <a:spcPts val="1000"/>
              </a:spcBef>
            </a:pPr>
            <a:r>
              <a:rPr lang="en-GB" kern="0" dirty="0">
                <a:ea typeface="+mn-lt"/>
              </a:rPr>
              <a:t>At policy implementation, actors may organise in compliance or resistance, thus prevent a successful outcome by refusing to comply.</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11</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8113241" y="1558067"/>
            <a:ext cx="3589742" cy="3589742"/>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5.2.3 Political economy </a:t>
            </a:r>
            <a:r>
              <a:rPr lang="en-GB" sz="2400" b="1" dirty="0">
                <a:solidFill>
                  <a:schemeClr val="accent5"/>
                </a:solidFill>
                <a:ea typeface="Open Sans" panose="020B0606030504020204" pitchFamily="34" charset="0"/>
              </a:rPr>
              <a:t>analysis: </a:t>
            </a:r>
            <a:r>
              <a:rPr lang="en-GB" sz="2400" dirty="0">
                <a:solidFill>
                  <a:schemeClr val="accent5"/>
                </a:solidFill>
                <a:latin typeface="Open Sans"/>
                <a:ea typeface="Open Sans" panose="020B0606030504020204" pitchFamily="34" charset="0"/>
                <a:cs typeface="Open Sans" panose="020B0606030504020204" pitchFamily="34" charset="0"/>
              </a:rPr>
              <a:t>Actors</a:t>
            </a:r>
            <a:endParaRPr lang="en-GB" sz="2400" dirty="0">
              <a:solidFill>
                <a:schemeClr val="accent5"/>
              </a:solidFill>
              <a:ea typeface="Open Sans" panose="020B0606030504020204" pitchFamily="34" charset="0"/>
            </a:endParaRPr>
          </a:p>
        </p:txBody>
      </p:sp>
    </p:spTree>
    <p:extLst>
      <p:ext uri="{BB962C8B-B14F-4D97-AF65-F5344CB8AC3E}">
        <p14:creationId xmlns:p14="http://schemas.microsoft.com/office/powerpoint/2010/main" val="337006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8" y="1401999"/>
            <a:ext cx="8271935" cy="419457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kern="0" dirty="0">
                <a:ea typeface="+mn-lt"/>
              </a:rPr>
              <a:t>Questions related to actors may include: </a:t>
            </a:r>
            <a:r>
              <a:rPr lang="en-GB" sz="2000" dirty="0">
                <a:latin typeface="Calibri Light" panose="020F0302020204030204" pitchFamily="34" charset="0"/>
                <a:ea typeface="Open Sans" panose="020B0606030504020204" pitchFamily="34" charset="0"/>
                <a:cs typeface="Calibri Light" panose="020F0302020204030204" pitchFamily="34" charset="0"/>
              </a:rPr>
              <a:t>﻿﻿</a:t>
            </a:r>
          </a:p>
          <a:p>
            <a:endParaRPr lang="en-GB" sz="2000" dirty="0">
              <a:latin typeface="Calibri Light" panose="020F0302020204030204" pitchFamily="34" charset="0"/>
              <a:ea typeface="Open Sans" panose="020B0606030504020204" pitchFamily="34" charset="0"/>
              <a:cs typeface="Calibri Light" panose="020F0302020204030204" pitchFamily="34" charset="0"/>
            </a:endParaRPr>
          </a:p>
          <a:p>
            <a:r>
              <a:rPr lang="en-GB" kern="0" dirty="0">
                <a:ea typeface="+mn-lt"/>
              </a:rPr>
              <a:t>Who are the key actors and what is the nature of their relationship to each other? </a:t>
            </a:r>
          </a:p>
          <a:p>
            <a:endParaRPr lang="en-GB" kern="0" dirty="0">
              <a:ea typeface="+mn-lt"/>
            </a:endParaRPr>
          </a:p>
          <a:p>
            <a:r>
              <a:rPr lang="en-GB" kern="0" dirty="0">
                <a:ea typeface="+mn-lt"/>
              </a:rPr>
              <a:t>What are the interests actors pursue? What are the patterns of cooperation and conflict among them?</a:t>
            </a:r>
          </a:p>
          <a:p>
            <a:endParaRPr lang="en-GB" kern="0" dirty="0">
              <a:ea typeface="+mn-lt"/>
            </a:endParaRPr>
          </a:p>
          <a:p>
            <a:r>
              <a:rPr lang="en-GB" kern="0" dirty="0">
                <a:ea typeface="+mn-lt"/>
              </a:rPr>
              <a:t>How do actors respond to changes in policy or market conditions? </a:t>
            </a:r>
            <a:r>
              <a:rPr lang="en-GB" dirty="0"/>
              <a:t>What is the role of external actors in shaping the behaviour of domestic actors?</a:t>
            </a:r>
          </a:p>
          <a:p>
            <a:endParaRPr lang="en-GB" dirty="0"/>
          </a:p>
          <a:p>
            <a:r>
              <a:rPr lang="en-GB" dirty="0"/>
              <a:t>How do social and cultural factors shape actors behaviour in the political and economic system?</a:t>
            </a:r>
          </a:p>
          <a:p>
            <a:pPr>
              <a:spcBef>
                <a:spcPts val="1000"/>
              </a:spcBef>
            </a:pPr>
            <a:endParaRPr lang="en-GB" kern="0" dirty="0">
              <a:ea typeface="+mn-lt"/>
            </a:endParaRPr>
          </a:p>
          <a:p>
            <a:pPr>
              <a:spcBef>
                <a:spcPts val="1000"/>
              </a:spcBef>
            </a:pPr>
            <a:r>
              <a:rPr lang="en-GB" kern="0" dirty="0">
                <a:ea typeface="+mn-lt"/>
              </a:rPr>
              <a:t>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12</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10000"/>
          </a:blip>
          <a:srcRect/>
          <a:stretch/>
        </p:blipFill>
        <p:spPr>
          <a:xfrm>
            <a:off x="8208558" y="2006834"/>
            <a:ext cx="3589742" cy="3589742"/>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5.2.3 Political economy </a:t>
            </a:r>
            <a:r>
              <a:rPr lang="en-GB" sz="2400" b="1" dirty="0">
                <a:solidFill>
                  <a:schemeClr val="accent5"/>
                </a:solidFill>
                <a:ea typeface="Open Sans" panose="020B0606030504020204" pitchFamily="34" charset="0"/>
              </a:rPr>
              <a:t>analysis: </a:t>
            </a:r>
            <a:r>
              <a:rPr lang="en-GB" sz="2400" dirty="0">
                <a:solidFill>
                  <a:schemeClr val="accent5"/>
                </a:solidFill>
                <a:latin typeface="Open Sans"/>
                <a:ea typeface="Open Sans" panose="020B0606030504020204" pitchFamily="34" charset="0"/>
                <a:cs typeface="Open Sans" panose="020B0606030504020204" pitchFamily="34" charset="0"/>
              </a:rPr>
              <a:t>Actors</a:t>
            </a:r>
            <a:endParaRPr lang="en-GB" sz="2400" dirty="0">
              <a:solidFill>
                <a:schemeClr val="accent5"/>
              </a:solidFill>
              <a:highlight>
                <a:srgbClr val="FFFF00"/>
              </a:highlight>
              <a:ea typeface="Open Sans" panose="020B0606030504020204" pitchFamily="34" charset="0"/>
            </a:endParaRPr>
          </a:p>
        </p:txBody>
      </p:sp>
    </p:spTree>
    <p:extLst>
      <p:ext uri="{BB962C8B-B14F-4D97-AF65-F5344CB8AC3E}">
        <p14:creationId xmlns:p14="http://schemas.microsoft.com/office/powerpoint/2010/main" val="2240656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7089974" y="1999189"/>
            <a:ext cx="4407523" cy="230548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Once the enduring </a:t>
            </a:r>
            <a:r>
              <a:rPr lang="en-GB" b="1" kern="0" dirty="0">
                <a:ea typeface="+mn-lt"/>
              </a:rPr>
              <a:t>structural</a:t>
            </a:r>
            <a:r>
              <a:rPr lang="en-GB" kern="0" dirty="0">
                <a:ea typeface="+mn-lt"/>
              </a:rPr>
              <a:t> features, </a:t>
            </a:r>
            <a:r>
              <a:rPr lang="en-GB" b="1" kern="0" dirty="0">
                <a:ea typeface="+mn-lt"/>
              </a:rPr>
              <a:t>institutional</a:t>
            </a:r>
            <a:r>
              <a:rPr lang="en-GB" kern="0" dirty="0">
                <a:ea typeface="+mn-lt"/>
              </a:rPr>
              <a:t> constraints and relevant </a:t>
            </a:r>
            <a:r>
              <a:rPr lang="en-GB" b="1" kern="0" dirty="0">
                <a:ea typeface="+mn-lt"/>
              </a:rPr>
              <a:t>actors</a:t>
            </a:r>
            <a:r>
              <a:rPr lang="en-GB" kern="0" dirty="0">
                <a:ea typeface="+mn-lt"/>
              </a:rPr>
              <a:t> are identified, the next step is to analyse the interaction between the three blocks. </a:t>
            </a:r>
            <a:endParaRPr lang="en-GB" sz="1800" dirty="0">
              <a:latin typeface="Open Sans"/>
              <a:ea typeface="Open Sans" panose="020B0606030504020204" pitchFamily="34" charset="0"/>
              <a:cs typeface="Calibri"/>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13</a:t>
            </a:fld>
            <a:endParaRPr lang="sv-SE" sz="1400" b="1" dirty="0">
              <a:solidFill>
                <a:schemeClr val="bg1"/>
              </a:solidFill>
            </a:endParaRPr>
          </a:p>
        </p:txBody>
      </p:sp>
      <p:sp>
        <p:nvSpPr>
          <p:cNvPr id="138" name="Oval 137">
            <a:extLst>
              <a:ext uri="{FF2B5EF4-FFF2-40B4-BE49-F238E27FC236}">
                <a16:creationId xmlns:a16="http://schemas.microsoft.com/office/drawing/2014/main" id="{4EAAA39C-E87A-F2FF-4A7C-2713D405EE2A}"/>
              </a:ext>
            </a:extLst>
          </p:cNvPr>
          <p:cNvSpPr/>
          <p:nvPr/>
        </p:nvSpPr>
        <p:spPr>
          <a:xfrm>
            <a:off x="2649458" y="1845659"/>
            <a:ext cx="2653260" cy="2497220"/>
          </a:xfrm>
          <a:prstGeom prst="ellips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9">
            <a:extLst>
              <a:ext uri="{FF2B5EF4-FFF2-40B4-BE49-F238E27FC236}">
                <a16:creationId xmlns:a16="http://schemas.microsoft.com/office/drawing/2014/main" id="{F7B9A671-F453-6604-AEF2-2491AD5B90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24139" y="3028605"/>
            <a:ext cx="1758801" cy="1758801"/>
          </a:xfrm>
          <a:prstGeom prst="rect">
            <a:avLst/>
          </a:prstGeom>
        </p:spPr>
      </p:pic>
      <p:sp>
        <p:nvSpPr>
          <p:cNvPr id="141" name="Picture 9">
            <a:extLst>
              <a:ext uri="{FF2B5EF4-FFF2-40B4-BE49-F238E27FC236}">
                <a16:creationId xmlns:a16="http://schemas.microsoft.com/office/drawing/2014/main" id="{7085D21B-C179-9802-02DE-100F72C114D6}"/>
              </a:ext>
            </a:extLst>
          </p:cNvPr>
          <p:cNvSpPr/>
          <p:nvPr/>
        </p:nvSpPr>
        <p:spPr>
          <a:xfrm>
            <a:off x="2331864" y="3100150"/>
            <a:ext cx="1372637" cy="1684810"/>
          </a:xfrm>
          <a:custGeom>
            <a:avLst/>
            <a:gdLst>
              <a:gd name="connsiteX0" fmla="*/ 980288 w 1182274"/>
              <a:gd name="connsiteY0" fmla="*/ 334552 h 1416198"/>
              <a:gd name="connsiteX1" fmla="*/ 585028 w 1182274"/>
              <a:gd name="connsiteY1" fmla="*/ 0 h 1416198"/>
              <a:gd name="connsiteX2" fmla="*/ 189816 w 1182274"/>
              <a:gd name="connsiteY2" fmla="*/ 335185 h 1416198"/>
              <a:gd name="connsiteX3" fmla="*/ 189816 w 1182274"/>
              <a:gd name="connsiteY3" fmla="*/ 337716 h 1416198"/>
              <a:gd name="connsiteX4" fmla="*/ 325594 w 1182274"/>
              <a:gd name="connsiteY4" fmla="*/ 337716 h 1416198"/>
              <a:gd name="connsiteX5" fmla="*/ 325594 w 1182274"/>
              <a:gd name="connsiteY5" fmla="*/ 675433 h 1416198"/>
              <a:gd name="connsiteX6" fmla="*/ 847577 w 1182274"/>
              <a:gd name="connsiteY6" fmla="*/ 675433 h 1416198"/>
              <a:gd name="connsiteX7" fmla="*/ 844510 w 1182274"/>
              <a:gd name="connsiteY7" fmla="*/ 337716 h 1416198"/>
              <a:gd name="connsiteX8" fmla="*/ 980288 w 1182274"/>
              <a:gd name="connsiteY8" fmla="*/ 337716 h 1416198"/>
              <a:gd name="connsiteX9" fmla="*/ 980288 w 1182274"/>
              <a:gd name="connsiteY9" fmla="*/ 334552 h 1416198"/>
              <a:gd name="connsiteX10" fmla="*/ 980288 w 1182274"/>
              <a:gd name="connsiteY10" fmla="*/ 334552 h 1416198"/>
              <a:gd name="connsiteX11" fmla="*/ 99703 w 1182274"/>
              <a:gd name="connsiteY11" fmla="*/ 1091919 h 1416198"/>
              <a:gd name="connsiteX12" fmla="*/ 99703 w 1182274"/>
              <a:gd name="connsiteY12" fmla="*/ 857070 h 1416198"/>
              <a:gd name="connsiteX13" fmla="*/ 591113 w 1182274"/>
              <a:gd name="connsiteY13" fmla="*/ 857070 h 1416198"/>
              <a:gd name="connsiteX14" fmla="*/ 591113 w 1182274"/>
              <a:gd name="connsiteY14" fmla="*/ 1098783 h 1416198"/>
              <a:gd name="connsiteX15" fmla="*/ 1081549 w 1182274"/>
              <a:gd name="connsiteY15" fmla="*/ 1091870 h 1416198"/>
              <a:gd name="connsiteX16" fmla="*/ 1081549 w 1182274"/>
              <a:gd name="connsiteY16" fmla="*/ 857021 h 1416198"/>
              <a:gd name="connsiteX17" fmla="*/ 591113 w 1182274"/>
              <a:gd name="connsiteY17" fmla="*/ 857021 h 1416198"/>
              <a:gd name="connsiteX18" fmla="*/ 591113 w 1182274"/>
              <a:gd name="connsiteY18" fmla="*/ 675384 h 1416198"/>
              <a:gd name="connsiteX19" fmla="*/ 0 w 1182274"/>
              <a:gd name="connsiteY19" fmla="*/ 1216743 h 1416198"/>
              <a:gd name="connsiteX20" fmla="*/ 199456 w 1182274"/>
              <a:gd name="connsiteY20" fmla="*/ 1216743 h 1416198"/>
              <a:gd name="connsiteX21" fmla="*/ 199456 w 1182274"/>
              <a:gd name="connsiteY21" fmla="*/ 1416198 h 1416198"/>
              <a:gd name="connsiteX22" fmla="*/ 0 w 1182274"/>
              <a:gd name="connsiteY22" fmla="*/ 1416198 h 1416198"/>
              <a:gd name="connsiteX23" fmla="*/ 0 w 1182274"/>
              <a:gd name="connsiteY23" fmla="*/ 1216743 h 1416198"/>
              <a:gd name="connsiteX24" fmla="*/ 0 w 1182274"/>
              <a:gd name="connsiteY24" fmla="*/ 1216743 h 1416198"/>
              <a:gd name="connsiteX25" fmla="*/ 491410 w 1182274"/>
              <a:gd name="connsiteY25" fmla="*/ 1216743 h 1416198"/>
              <a:gd name="connsiteX26" fmla="*/ 690865 w 1182274"/>
              <a:gd name="connsiteY26" fmla="*/ 1216743 h 1416198"/>
              <a:gd name="connsiteX27" fmla="*/ 690865 w 1182274"/>
              <a:gd name="connsiteY27" fmla="*/ 1416198 h 1416198"/>
              <a:gd name="connsiteX28" fmla="*/ 491410 w 1182274"/>
              <a:gd name="connsiteY28" fmla="*/ 1416198 h 1416198"/>
              <a:gd name="connsiteX29" fmla="*/ 491410 w 1182274"/>
              <a:gd name="connsiteY29" fmla="*/ 1216743 h 1416198"/>
              <a:gd name="connsiteX30" fmla="*/ 491410 w 1182274"/>
              <a:gd name="connsiteY30" fmla="*/ 1216743 h 1416198"/>
              <a:gd name="connsiteX31" fmla="*/ 982819 w 1182274"/>
              <a:gd name="connsiteY31" fmla="*/ 1216743 h 1416198"/>
              <a:gd name="connsiteX32" fmla="*/ 1182275 w 1182274"/>
              <a:gd name="connsiteY32" fmla="*/ 1216743 h 1416198"/>
              <a:gd name="connsiteX33" fmla="*/ 1182275 w 1182274"/>
              <a:gd name="connsiteY33" fmla="*/ 1416198 h 1416198"/>
              <a:gd name="connsiteX34" fmla="*/ 982819 w 1182274"/>
              <a:gd name="connsiteY34" fmla="*/ 1416198 h 1416198"/>
              <a:gd name="connsiteX35" fmla="*/ 982819 w 1182274"/>
              <a:gd name="connsiteY35" fmla="*/ 1216743 h 1416198"/>
              <a:gd name="connsiteX36" fmla="*/ 982819 w 1182274"/>
              <a:gd name="connsiteY36" fmla="*/ 1216743 h 1416198"/>
              <a:gd name="connsiteX37" fmla="*/ 679717 w 1182274"/>
              <a:gd name="connsiteY37" fmla="*/ 1010277 h 1416198"/>
              <a:gd name="connsiteX38" fmla="*/ 591162 w 1182274"/>
              <a:gd name="connsiteY38" fmla="*/ 1098832 h 1416198"/>
              <a:gd name="connsiteX39" fmla="*/ 502607 w 1182274"/>
              <a:gd name="connsiteY39" fmla="*/ 1010277 h 1416198"/>
              <a:gd name="connsiteX40" fmla="*/ 1170104 w 1182274"/>
              <a:gd name="connsiteY40" fmla="*/ 1010277 h 1416198"/>
              <a:gd name="connsiteX41" fmla="*/ 1081549 w 1182274"/>
              <a:gd name="connsiteY41" fmla="*/ 1098832 h 1416198"/>
              <a:gd name="connsiteX42" fmla="*/ 992994 w 1182274"/>
              <a:gd name="connsiteY42" fmla="*/ 1010277 h 1416198"/>
              <a:gd name="connsiteX43" fmla="*/ 188258 w 1182274"/>
              <a:gd name="connsiteY43" fmla="*/ 1010277 h 1416198"/>
              <a:gd name="connsiteX44" fmla="*/ 99703 w 1182274"/>
              <a:gd name="connsiteY44" fmla="*/ 1098832 h 1416198"/>
              <a:gd name="connsiteX45" fmla="*/ 11148 w 1182274"/>
              <a:gd name="connsiteY45" fmla="*/ 1010277 h 141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2274" h="1416198">
                <a:moveTo>
                  <a:pt x="980288" y="334552"/>
                </a:moveTo>
                <a:lnTo>
                  <a:pt x="585028" y="0"/>
                </a:lnTo>
                <a:lnTo>
                  <a:pt x="189816" y="335185"/>
                </a:lnTo>
                <a:lnTo>
                  <a:pt x="189816" y="337716"/>
                </a:lnTo>
                <a:lnTo>
                  <a:pt x="325594" y="337716"/>
                </a:lnTo>
                <a:lnTo>
                  <a:pt x="325594" y="675433"/>
                </a:lnTo>
                <a:lnTo>
                  <a:pt x="847577" y="675433"/>
                </a:lnTo>
                <a:lnTo>
                  <a:pt x="844510" y="337716"/>
                </a:lnTo>
                <a:lnTo>
                  <a:pt x="980288" y="337716"/>
                </a:lnTo>
                <a:lnTo>
                  <a:pt x="980288" y="334552"/>
                </a:lnTo>
                <a:lnTo>
                  <a:pt x="980288" y="334552"/>
                </a:lnTo>
                <a:close/>
                <a:moveTo>
                  <a:pt x="99703" y="1091919"/>
                </a:moveTo>
                <a:lnTo>
                  <a:pt x="99703" y="857070"/>
                </a:lnTo>
                <a:lnTo>
                  <a:pt x="591113" y="857070"/>
                </a:lnTo>
                <a:lnTo>
                  <a:pt x="591113" y="1098783"/>
                </a:lnTo>
                <a:moveTo>
                  <a:pt x="1081549" y="1091870"/>
                </a:moveTo>
                <a:lnTo>
                  <a:pt x="1081549" y="857021"/>
                </a:lnTo>
                <a:lnTo>
                  <a:pt x="591113" y="857021"/>
                </a:lnTo>
                <a:lnTo>
                  <a:pt x="591113" y="675384"/>
                </a:lnTo>
                <a:moveTo>
                  <a:pt x="0" y="1216743"/>
                </a:moveTo>
                <a:lnTo>
                  <a:pt x="199456" y="1216743"/>
                </a:lnTo>
                <a:lnTo>
                  <a:pt x="199456" y="1416198"/>
                </a:lnTo>
                <a:lnTo>
                  <a:pt x="0" y="1416198"/>
                </a:lnTo>
                <a:lnTo>
                  <a:pt x="0" y="1216743"/>
                </a:lnTo>
                <a:lnTo>
                  <a:pt x="0" y="1216743"/>
                </a:lnTo>
                <a:close/>
                <a:moveTo>
                  <a:pt x="491410" y="1216743"/>
                </a:moveTo>
                <a:lnTo>
                  <a:pt x="690865" y="1216743"/>
                </a:lnTo>
                <a:lnTo>
                  <a:pt x="690865" y="1416198"/>
                </a:lnTo>
                <a:lnTo>
                  <a:pt x="491410" y="1416198"/>
                </a:lnTo>
                <a:lnTo>
                  <a:pt x="491410" y="1216743"/>
                </a:lnTo>
                <a:lnTo>
                  <a:pt x="491410" y="1216743"/>
                </a:lnTo>
                <a:close/>
                <a:moveTo>
                  <a:pt x="982819" y="1216743"/>
                </a:moveTo>
                <a:lnTo>
                  <a:pt x="1182275" y="1216743"/>
                </a:lnTo>
                <a:lnTo>
                  <a:pt x="1182275" y="1416198"/>
                </a:lnTo>
                <a:lnTo>
                  <a:pt x="982819" y="1416198"/>
                </a:lnTo>
                <a:lnTo>
                  <a:pt x="982819" y="1216743"/>
                </a:lnTo>
                <a:lnTo>
                  <a:pt x="982819" y="1216743"/>
                </a:lnTo>
                <a:close/>
                <a:moveTo>
                  <a:pt x="679717" y="1010277"/>
                </a:moveTo>
                <a:lnTo>
                  <a:pt x="591162" y="1098832"/>
                </a:lnTo>
                <a:lnTo>
                  <a:pt x="502607" y="1010277"/>
                </a:lnTo>
                <a:moveTo>
                  <a:pt x="1170104" y="1010277"/>
                </a:moveTo>
                <a:lnTo>
                  <a:pt x="1081549" y="1098832"/>
                </a:lnTo>
                <a:lnTo>
                  <a:pt x="992994" y="1010277"/>
                </a:lnTo>
                <a:moveTo>
                  <a:pt x="188258" y="1010277"/>
                </a:moveTo>
                <a:lnTo>
                  <a:pt x="99703" y="1098832"/>
                </a:lnTo>
                <a:lnTo>
                  <a:pt x="11148" y="1010277"/>
                </a:lnTo>
              </a:path>
            </a:pathLst>
          </a:custGeom>
          <a:noFill/>
          <a:ln w="43978" cap="flat">
            <a:solidFill>
              <a:schemeClr val="accent2"/>
            </a:solidFill>
            <a:prstDash val="solid"/>
            <a:round/>
          </a:ln>
        </p:spPr>
        <p:txBody>
          <a:bodyPr rtlCol="0" anchor="ctr"/>
          <a:lstStyle/>
          <a:p>
            <a:endParaRPr lang="en-US"/>
          </a:p>
        </p:txBody>
      </p:sp>
      <p:grpSp>
        <p:nvGrpSpPr>
          <p:cNvPr id="142" name="Group 141">
            <a:extLst>
              <a:ext uri="{FF2B5EF4-FFF2-40B4-BE49-F238E27FC236}">
                <a16:creationId xmlns:a16="http://schemas.microsoft.com/office/drawing/2014/main" id="{68ECE310-ED24-429B-23E1-D635113D5FF0}"/>
              </a:ext>
            </a:extLst>
          </p:cNvPr>
          <p:cNvGrpSpPr/>
          <p:nvPr/>
        </p:nvGrpSpPr>
        <p:grpSpPr>
          <a:xfrm>
            <a:off x="3018182" y="889149"/>
            <a:ext cx="1801935" cy="1874293"/>
            <a:chOff x="8063427" y="1505663"/>
            <a:chExt cx="1378566" cy="1440588"/>
          </a:xfrm>
        </p:grpSpPr>
        <p:sp>
          <p:nvSpPr>
            <p:cNvPr id="145" name="Freeform 144">
              <a:extLst>
                <a:ext uri="{FF2B5EF4-FFF2-40B4-BE49-F238E27FC236}">
                  <a16:creationId xmlns:a16="http://schemas.microsoft.com/office/drawing/2014/main" id="{900EB6EE-4F42-B62C-1FBA-43323E41F64F}"/>
                </a:ext>
              </a:extLst>
            </p:cNvPr>
            <p:cNvSpPr/>
            <p:nvPr/>
          </p:nvSpPr>
          <p:spPr>
            <a:xfrm>
              <a:off x="8524799" y="2618126"/>
              <a:ext cx="623292" cy="30573"/>
            </a:xfrm>
            <a:custGeom>
              <a:avLst/>
              <a:gdLst>
                <a:gd name="connsiteX0" fmla="*/ 15287 w 623292"/>
                <a:gd name="connsiteY0" fmla="*/ 30573 h 30573"/>
                <a:gd name="connsiteX1" fmla="*/ 608006 w 623292"/>
                <a:gd name="connsiteY1" fmla="*/ 30573 h 30573"/>
                <a:gd name="connsiteX2" fmla="*/ 623293 w 623292"/>
                <a:gd name="connsiteY2" fmla="*/ 15287 h 30573"/>
                <a:gd name="connsiteX3" fmla="*/ 608006 w 623292"/>
                <a:gd name="connsiteY3" fmla="*/ 0 h 30573"/>
                <a:gd name="connsiteX4" fmla="*/ 15287 w 623292"/>
                <a:gd name="connsiteY4" fmla="*/ 0 h 30573"/>
                <a:gd name="connsiteX5" fmla="*/ 0 w 623292"/>
                <a:gd name="connsiteY5" fmla="*/ 15287 h 30573"/>
                <a:gd name="connsiteX6" fmla="*/ 15287 w 623292"/>
                <a:gd name="connsiteY6" fmla="*/ 30573 h 30573"/>
                <a:gd name="connsiteX7" fmla="*/ 15287 w 623292"/>
                <a:gd name="connsiteY7" fmla="*/ 30573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2" h="30573">
                  <a:moveTo>
                    <a:pt x="15287" y="30573"/>
                  </a:moveTo>
                  <a:lnTo>
                    <a:pt x="608006" y="30573"/>
                  </a:lnTo>
                  <a:cubicBezTo>
                    <a:pt x="616477" y="30573"/>
                    <a:pt x="623293" y="23709"/>
                    <a:pt x="623293" y="15287"/>
                  </a:cubicBezTo>
                  <a:cubicBezTo>
                    <a:pt x="623293" y="6864"/>
                    <a:pt x="616428" y="0"/>
                    <a:pt x="608006" y="0"/>
                  </a:cubicBezTo>
                  <a:lnTo>
                    <a:pt x="15287" y="0"/>
                  </a:lnTo>
                  <a:cubicBezTo>
                    <a:pt x="6816" y="0"/>
                    <a:pt x="0" y="6864"/>
                    <a:pt x="0" y="15287"/>
                  </a:cubicBezTo>
                  <a:cubicBezTo>
                    <a:pt x="0" y="23709"/>
                    <a:pt x="6864" y="30573"/>
                    <a:pt x="15287" y="30573"/>
                  </a:cubicBezTo>
                  <a:lnTo>
                    <a:pt x="15287" y="30573"/>
                  </a:lnTo>
                  <a:close/>
                </a:path>
              </a:pathLst>
            </a:custGeom>
            <a:solidFill>
              <a:schemeClr val="accent1"/>
            </a:solidFill>
            <a:ln w="4858" cap="flat">
              <a:solidFill>
                <a:schemeClr val="accent1"/>
              </a:solidFill>
              <a:prstDash val="solid"/>
              <a:miter/>
            </a:ln>
          </p:spPr>
          <p:txBody>
            <a:bodyPr rtlCol="0" anchor="ctr"/>
            <a:lstStyle/>
            <a:p>
              <a:endParaRPr lang="en-US"/>
            </a:p>
          </p:txBody>
        </p:sp>
        <p:grpSp>
          <p:nvGrpSpPr>
            <p:cNvPr id="146" name="Group 145">
              <a:extLst>
                <a:ext uri="{FF2B5EF4-FFF2-40B4-BE49-F238E27FC236}">
                  <a16:creationId xmlns:a16="http://schemas.microsoft.com/office/drawing/2014/main" id="{97DC12E0-3AC4-C2D7-2592-B9E5AA58489F}"/>
                </a:ext>
              </a:extLst>
            </p:cNvPr>
            <p:cNvGrpSpPr/>
            <p:nvPr/>
          </p:nvGrpSpPr>
          <p:grpSpPr>
            <a:xfrm>
              <a:off x="8063427" y="1505663"/>
              <a:ext cx="1378566" cy="1440588"/>
              <a:chOff x="8063427" y="1505663"/>
              <a:chExt cx="1378566" cy="1440588"/>
            </a:xfrm>
          </p:grpSpPr>
          <p:sp>
            <p:nvSpPr>
              <p:cNvPr id="147" name="Freeform 146">
                <a:extLst>
                  <a:ext uri="{FF2B5EF4-FFF2-40B4-BE49-F238E27FC236}">
                    <a16:creationId xmlns:a16="http://schemas.microsoft.com/office/drawing/2014/main" id="{985B7D30-FD0E-07D6-DC0E-EAA50C4694C7}"/>
                  </a:ext>
                </a:extLst>
              </p:cNvPr>
              <p:cNvSpPr/>
              <p:nvPr/>
            </p:nvSpPr>
            <p:spPr>
              <a:xfrm>
                <a:off x="8063427" y="1505663"/>
                <a:ext cx="1124487" cy="1124584"/>
              </a:xfrm>
              <a:custGeom>
                <a:avLst/>
                <a:gdLst>
                  <a:gd name="connsiteX0" fmla="*/ 784727 w 1124487"/>
                  <a:gd name="connsiteY0" fmla="*/ 678305 h 1124584"/>
                  <a:gd name="connsiteX1" fmla="*/ 788135 w 1124487"/>
                  <a:gd name="connsiteY1" fmla="*/ 730445 h 1124584"/>
                  <a:gd name="connsiteX2" fmla="*/ 394043 w 1124487"/>
                  <a:gd name="connsiteY2" fmla="*/ 1124536 h 1124584"/>
                  <a:gd name="connsiteX3" fmla="*/ 0 w 1124487"/>
                  <a:gd name="connsiteY3" fmla="*/ 730445 h 1124584"/>
                  <a:gd name="connsiteX4" fmla="*/ 394092 w 1124487"/>
                  <a:gd name="connsiteY4" fmla="*/ 336402 h 1124584"/>
                  <a:gd name="connsiteX5" fmla="*/ 436349 w 1124487"/>
                  <a:gd name="connsiteY5" fmla="*/ 338836 h 1124584"/>
                  <a:gd name="connsiteX6" fmla="*/ 394092 w 1124487"/>
                  <a:gd name="connsiteY6" fmla="*/ 1049953 h 1124584"/>
                  <a:gd name="connsiteX7" fmla="*/ 394092 w 1124487"/>
                  <a:gd name="connsiteY7" fmla="*/ 1124585 h 1124584"/>
                  <a:gd name="connsiteX8" fmla="*/ 394092 w 1124487"/>
                  <a:gd name="connsiteY8" fmla="*/ 1049953 h 1124584"/>
                  <a:gd name="connsiteX9" fmla="*/ 394092 w 1124487"/>
                  <a:gd name="connsiteY9" fmla="*/ 1124585 h 1124584"/>
                  <a:gd name="connsiteX10" fmla="*/ 197021 w 1124487"/>
                  <a:gd name="connsiteY10" fmla="*/ 389175 h 1124584"/>
                  <a:gd name="connsiteX11" fmla="*/ 234313 w 1124487"/>
                  <a:gd name="connsiteY11" fmla="*/ 453777 h 1124584"/>
                  <a:gd name="connsiteX12" fmla="*/ 553773 w 1124487"/>
                  <a:gd name="connsiteY12" fmla="*/ 1007112 h 1124584"/>
                  <a:gd name="connsiteX13" fmla="*/ 591064 w 1124487"/>
                  <a:gd name="connsiteY13" fmla="*/ 1071715 h 1124584"/>
                  <a:gd name="connsiteX14" fmla="*/ 52773 w 1124487"/>
                  <a:gd name="connsiteY14" fmla="*/ 533423 h 1124584"/>
                  <a:gd name="connsiteX15" fmla="*/ 117376 w 1124487"/>
                  <a:gd name="connsiteY15" fmla="*/ 570715 h 1124584"/>
                  <a:gd name="connsiteX16" fmla="*/ 670710 w 1124487"/>
                  <a:gd name="connsiteY16" fmla="*/ 890175 h 1124584"/>
                  <a:gd name="connsiteX17" fmla="*/ 735313 w 1124487"/>
                  <a:gd name="connsiteY17" fmla="*/ 927466 h 1124584"/>
                  <a:gd name="connsiteX18" fmla="*/ 0 w 1124487"/>
                  <a:gd name="connsiteY18" fmla="*/ 730445 h 1124584"/>
                  <a:gd name="connsiteX19" fmla="*/ 74632 w 1124487"/>
                  <a:gd name="connsiteY19" fmla="*/ 730445 h 1124584"/>
                  <a:gd name="connsiteX20" fmla="*/ 52821 w 1124487"/>
                  <a:gd name="connsiteY20" fmla="*/ 927466 h 1124584"/>
                  <a:gd name="connsiteX21" fmla="*/ 117424 w 1124487"/>
                  <a:gd name="connsiteY21" fmla="*/ 890175 h 1124584"/>
                  <a:gd name="connsiteX22" fmla="*/ 197070 w 1124487"/>
                  <a:gd name="connsiteY22" fmla="*/ 1071715 h 1124584"/>
                  <a:gd name="connsiteX23" fmla="*/ 234362 w 1124487"/>
                  <a:gd name="connsiteY23" fmla="*/ 1007112 h 1124584"/>
                  <a:gd name="connsiteX24" fmla="*/ 441607 w 1124487"/>
                  <a:gd name="connsiteY24" fmla="*/ 730445 h 1124584"/>
                  <a:gd name="connsiteX25" fmla="*/ 394092 w 1124487"/>
                  <a:gd name="connsiteY25" fmla="*/ 682930 h 1124584"/>
                  <a:gd name="connsiteX26" fmla="*/ 346577 w 1124487"/>
                  <a:gd name="connsiteY26" fmla="*/ 730445 h 1124584"/>
                  <a:gd name="connsiteX27" fmla="*/ 394092 w 1124487"/>
                  <a:gd name="connsiteY27" fmla="*/ 777960 h 1124584"/>
                  <a:gd name="connsiteX28" fmla="*/ 441607 w 1124487"/>
                  <a:gd name="connsiteY28" fmla="*/ 730445 h 1124584"/>
                  <a:gd name="connsiteX29" fmla="*/ 441607 w 1124487"/>
                  <a:gd name="connsiteY29" fmla="*/ 730445 h 1124584"/>
                  <a:gd name="connsiteX30" fmla="*/ 394092 w 1124487"/>
                  <a:gd name="connsiteY30" fmla="*/ 690719 h 1124584"/>
                  <a:gd name="connsiteX31" fmla="*/ 394092 w 1124487"/>
                  <a:gd name="connsiteY31" fmla="*/ 453777 h 1124584"/>
                  <a:gd name="connsiteX32" fmla="*/ 422182 w 1124487"/>
                  <a:gd name="connsiteY32" fmla="*/ 758535 h 1124584"/>
                  <a:gd name="connsiteX33" fmla="*/ 505576 w 1124487"/>
                  <a:gd name="connsiteY33" fmla="*/ 841930 h 1124584"/>
                  <a:gd name="connsiteX34" fmla="*/ 1124439 w 1124487"/>
                  <a:gd name="connsiteY34" fmla="*/ 385426 h 1124584"/>
                  <a:gd name="connsiteX35" fmla="*/ 1124439 w 1124487"/>
                  <a:gd name="connsiteY35" fmla="*/ 287280 h 1124584"/>
                  <a:gd name="connsiteX36" fmla="*/ 1041921 w 1124487"/>
                  <a:gd name="connsiteY36" fmla="*/ 282120 h 1124584"/>
                  <a:gd name="connsiteX37" fmla="*/ 1005992 w 1124487"/>
                  <a:gd name="connsiteY37" fmla="*/ 195123 h 1124584"/>
                  <a:gd name="connsiteX38" fmla="*/ 1060615 w 1124487"/>
                  <a:gd name="connsiteY38" fmla="*/ 133246 h 1124584"/>
                  <a:gd name="connsiteX39" fmla="*/ 991193 w 1124487"/>
                  <a:gd name="connsiteY39" fmla="*/ 63824 h 1124584"/>
                  <a:gd name="connsiteX40" fmla="*/ 929316 w 1124487"/>
                  <a:gd name="connsiteY40" fmla="*/ 118447 h 1124584"/>
                  <a:gd name="connsiteX41" fmla="*/ 842319 w 1124487"/>
                  <a:gd name="connsiteY41" fmla="*/ 82518 h 1124584"/>
                  <a:gd name="connsiteX42" fmla="*/ 837159 w 1124487"/>
                  <a:gd name="connsiteY42" fmla="*/ 0 h 1124584"/>
                  <a:gd name="connsiteX43" fmla="*/ 739013 w 1124487"/>
                  <a:gd name="connsiteY43" fmla="*/ 0 h 1124584"/>
                  <a:gd name="connsiteX44" fmla="*/ 733901 w 1124487"/>
                  <a:gd name="connsiteY44" fmla="*/ 82518 h 1124584"/>
                  <a:gd name="connsiteX45" fmla="*/ 646904 w 1124487"/>
                  <a:gd name="connsiteY45" fmla="*/ 118447 h 1124584"/>
                  <a:gd name="connsiteX46" fmla="*/ 585028 w 1124487"/>
                  <a:gd name="connsiteY46" fmla="*/ 63824 h 1124584"/>
                  <a:gd name="connsiteX47" fmla="*/ 515605 w 1124487"/>
                  <a:gd name="connsiteY47" fmla="*/ 133246 h 1124584"/>
                  <a:gd name="connsiteX48" fmla="*/ 570277 w 1124487"/>
                  <a:gd name="connsiteY48" fmla="*/ 195123 h 1124584"/>
                  <a:gd name="connsiteX49" fmla="*/ 534348 w 1124487"/>
                  <a:gd name="connsiteY49" fmla="*/ 282120 h 1124584"/>
                  <a:gd name="connsiteX50" fmla="*/ 451830 w 1124487"/>
                  <a:gd name="connsiteY50" fmla="*/ 287280 h 1124584"/>
                  <a:gd name="connsiteX51" fmla="*/ 451830 w 1124487"/>
                  <a:gd name="connsiteY51" fmla="*/ 385426 h 1124584"/>
                  <a:gd name="connsiteX52" fmla="*/ 534348 w 1124487"/>
                  <a:gd name="connsiteY52" fmla="*/ 390538 h 1124584"/>
                  <a:gd name="connsiteX53" fmla="*/ 570277 w 1124487"/>
                  <a:gd name="connsiteY53" fmla="*/ 477535 h 1124584"/>
                  <a:gd name="connsiteX54" fmla="*/ 515654 w 1124487"/>
                  <a:gd name="connsiteY54" fmla="*/ 539411 h 1124584"/>
                  <a:gd name="connsiteX55" fmla="*/ 585076 w 1124487"/>
                  <a:gd name="connsiteY55" fmla="*/ 608834 h 1124584"/>
                  <a:gd name="connsiteX56" fmla="*/ 646953 w 1124487"/>
                  <a:gd name="connsiteY56" fmla="*/ 554162 h 1124584"/>
                  <a:gd name="connsiteX57" fmla="*/ 733950 w 1124487"/>
                  <a:gd name="connsiteY57" fmla="*/ 590091 h 1124584"/>
                  <a:gd name="connsiteX58" fmla="*/ 739062 w 1124487"/>
                  <a:gd name="connsiteY58" fmla="*/ 672609 h 1124584"/>
                  <a:gd name="connsiteX59" fmla="*/ 837207 w 1124487"/>
                  <a:gd name="connsiteY59" fmla="*/ 672609 h 1124584"/>
                  <a:gd name="connsiteX60" fmla="*/ 842368 w 1124487"/>
                  <a:gd name="connsiteY60" fmla="*/ 590091 h 1124584"/>
                  <a:gd name="connsiteX61" fmla="*/ 929365 w 1124487"/>
                  <a:gd name="connsiteY61" fmla="*/ 554162 h 1124584"/>
                  <a:gd name="connsiteX62" fmla="*/ 991241 w 1124487"/>
                  <a:gd name="connsiteY62" fmla="*/ 608834 h 1124584"/>
                  <a:gd name="connsiteX63" fmla="*/ 1060664 w 1124487"/>
                  <a:gd name="connsiteY63" fmla="*/ 539411 h 1124584"/>
                  <a:gd name="connsiteX64" fmla="*/ 1006041 w 1124487"/>
                  <a:gd name="connsiteY64" fmla="*/ 477535 h 1124584"/>
                  <a:gd name="connsiteX65" fmla="*/ 1041969 w 1124487"/>
                  <a:gd name="connsiteY65" fmla="*/ 390538 h 1124584"/>
                  <a:gd name="connsiteX66" fmla="*/ 1124488 w 1124487"/>
                  <a:gd name="connsiteY66" fmla="*/ 385426 h 1124584"/>
                  <a:gd name="connsiteX67" fmla="*/ 1124488 w 1124487"/>
                  <a:gd name="connsiteY67" fmla="*/ 385426 h 1124584"/>
                  <a:gd name="connsiteX68" fmla="*/ 882434 w 1124487"/>
                  <a:gd name="connsiteY68" fmla="*/ 430604 h 1124584"/>
                  <a:gd name="connsiteX69" fmla="*/ 693884 w 1124487"/>
                  <a:gd name="connsiteY69" fmla="*/ 430604 h 1124584"/>
                  <a:gd name="connsiteX70" fmla="*/ 693884 w 1124487"/>
                  <a:gd name="connsiteY70" fmla="*/ 242054 h 1124584"/>
                  <a:gd name="connsiteX71" fmla="*/ 882434 w 1124487"/>
                  <a:gd name="connsiteY71" fmla="*/ 242054 h 1124584"/>
                  <a:gd name="connsiteX72" fmla="*/ 882434 w 1124487"/>
                  <a:gd name="connsiteY72" fmla="*/ 430604 h 1124584"/>
                  <a:gd name="connsiteX73" fmla="*/ 882434 w 1124487"/>
                  <a:gd name="connsiteY73" fmla="*/ 430604 h 1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4487" h="1124584">
                    <a:moveTo>
                      <a:pt x="784727" y="678305"/>
                    </a:moveTo>
                    <a:cubicBezTo>
                      <a:pt x="786966" y="695393"/>
                      <a:pt x="788135" y="712773"/>
                      <a:pt x="788135" y="730445"/>
                    </a:cubicBezTo>
                    <a:cubicBezTo>
                      <a:pt x="788135" y="948108"/>
                      <a:pt x="611706" y="1124536"/>
                      <a:pt x="394043" y="1124536"/>
                    </a:cubicBezTo>
                    <a:cubicBezTo>
                      <a:pt x="176380" y="1124536"/>
                      <a:pt x="0" y="948108"/>
                      <a:pt x="0" y="730445"/>
                    </a:cubicBezTo>
                    <a:cubicBezTo>
                      <a:pt x="0" y="512782"/>
                      <a:pt x="176428" y="336402"/>
                      <a:pt x="394092" y="336402"/>
                    </a:cubicBezTo>
                    <a:cubicBezTo>
                      <a:pt x="407382" y="336402"/>
                      <a:pt x="423399" y="337522"/>
                      <a:pt x="436349" y="338836"/>
                    </a:cubicBezTo>
                    <a:moveTo>
                      <a:pt x="394092" y="1049953"/>
                    </a:moveTo>
                    <a:lnTo>
                      <a:pt x="394092" y="1124585"/>
                    </a:lnTo>
                    <a:moveTo>
                      <a:pt x="394092" y="1049953"/>
                    </a:moveTo>
                    <a:lnTo>
                      <a:pt x="394092" y="1124585"/>
                    </a:lnTo>
                    <a:moveTo>
                      <a:pt x="197021" y="389175"/>
                    </a:moveTo>
                    <a:lnTo>
                      <a:pt x="234313" y="453777"/>
                    </a:lnTo>
                    <a:moveTo>
                      <a:pt x="553773" y="1007112"/>
                    </a:moveTo>
                    <a:lnTo>
                      <a:pt x="591064" y="1071715"/>
                    </a:lnTo>
                    <a:moveTo>
                      <a:pt x="52773" y="533423"/>
                    </a:moveTo>
                    <a:lnTo>
                      <a:pt x="117376" y="570715"/>
                    </a:lnTo>
                    <a:moveTo>
                      <a:pt x="670710" y="890175"/>
                    </a:moveTo>
                    <a:lnTo>
                      <a:pt x="735313" y="927466"/>
                    </a:lnTo>
                    <a:moveTo>
                      <a:pt x="0" y="730445"/>
                    </a:moveTo>
                    <a:lnTo>
                      <a:pt x="74632" y="730445"/>
                    </a:lnTo>
                    <a:moveTo>
                      <a:pt x="52821" y="927466"/>
                    </a:moveTo>
                    <a:lnTo>
                      <a:pt x="117424" y="890175"/>
                    </a:lnTo>
                    <a:moveTo>
                      <a:pt x="197070" y="1071715"/>
                    </a:moveTo>
                    <a:lnTo>
                      <a:pt x="234362" y="1007112"/>
                    </a:lnTo>
                    <a:moveTo>
                      <a:pt x="441607" y="730445"/>
                    </a:moveTo>
                    <a:cubicBezTo>
                      <a:pt x="441607" y="704204"/>
                      <a:pt x="420332" y="682930"/>
                      <a:pt x="394092" y="682930"/>
                    </a:cubicBezTo>
                    <a:cubicBezTo>
                      <a:pt x="367851" y="682930"/>
                      <a:pt x="346577" y="704204"/>
                      <a:pt x="346577" y="730445"/>
                    </a:cubicBezTo>
                    <a:cubicBezTo>
                      <a:pt x="346577" y="756685"/>
                      <a:pt x="367851" y="777960"/>
                      <a:pt x="394092" y="777960"/>
                    </a:cubicBezTo>
                    <a:cubicBezTo>
                      <a:pt x="420332" y="777960"/>
                      <a:pt x="441607" y="756685"/>
                      <a:pt x="441607" y="730445"/>
                    </a:cubicBezTo>
                    <a:lnTo>
                      <a:pt x="441607" y="730445"/>
                    </a:lnTo>
                    <a:close/>
                    <a:moveTo>
                      <a:pt x="394092" y="690719"/>
                    </a:moveTo>
                    <a:lnTo>
                      <a:pt x="394092" y="453777"/>
                    </a:lnTo>
                    <a:moveTo>
                      <a:pt x="422182" y="758535"/>
                    </a:moveTo>
                    <a:lnTo>
                      <a:pt x="505576" y="841930"/>
                    </a:lnTo>
                    <a:moveTo>
                      <a:pt x="1124439" y="385426"/>
                    </a:moveTo>
                    <a:lnTo>
                      <a:pt x="1124439" y="287280"/>
                    </a:lnTo>
                    <a:lnTo>
                      <a:pt x="1041921" y="282120"/>
                    </a:lnTo>
                    <a:cubicBezTo>
                      <a:pt x="1035446" y="251644"/>
                      <a:pt x="1023518" y="222142"/>
                      <a:pt x="1005992" y="195123"/>
                    </a:cubicBezTo>
                    <a:lnTo>
                      <a:pt x="1060615" y="133246"/>
                    </a:lnTo>
                    <a:lnTo>
                      <a:pt x="991193" y="63824"/>
                    </a:lnTo>
                    <a:lnTo>
                      <a:pt x="929316" y="118447"/>
                    </a:lnTo>
                    <a:cubicBezTo>
                      <a:pt x="902346" y="100921"/>
                      <a:pt x="872795" y="88993"/>
                      <a:pt x="842319" y="82518"/>
                    </a:cubicBezTo>
                    <a:lnTo>
                      <a:pt x="837159" y="0"/>
                    </a:lnTo>
                    <a:lnTo>
                      <a:pt x="739013" y="0"/>
                    </a:lnTo>
                    <a:lnTo>
                      <a:pt x="733901" y="82518"/>
                    </a:lnTo>
                    <a:cubicBezTo>
                      <a:pt x="703426" y="88993"/>
                      <a:pt x="673923" y="100921"/>
                      <a:pt x="646904" y="118447"/>
                    </a:cubicBezTo>
                    <a:lnTo>
                      <a:pt x="585028" y="63824"/>
                    </a:lnTo>
                    <a:lnTo>
                      <a:pt x="515605" y="133246"/>
                    </a:lnTo>
                    <a:lnTo>
                      <a:pt x="570277" y="195123"/>
                    </a:lnTo>
                    <a:cubicBezTo>
                      <a:pt x="552751" y="222093"/>
                      <a:pt x="540823" y="251644"/>
                      <a:pt x="534348" y="282120"/>
                    </a:cubicBezTo>
                    <a:lnTo>
                      <a:pt x="451830" y="287280"/>
                    </a:lnTo>
                    <a:lnTo>
                      <a:pt x="451830" y="385426"/>
                    </a:lnTo>
                    <a:lnTo>
                      <a:pt x="534348" y="390538"/>
                    </a:lnTo>
                    <a:cubicBezTo>
                      <a:pt x="540823" y="421013"/>
                      <a:pt x="552751" y="450516"/>
                      <a:pt x="570277" y="477535"/>
                    </a:cubicBezTo>
                    <a:lnTo>
                      <a:pt x="515654" y="539411"/>
                    </a:lnTo>
                    <a:lnTo>
                      <a:pt x="585076" y="608834"/>
                    </a:lnTo>
                    <a:lnTo>
                      <a:pt x="646953" y="554162"/>
                    </a:lnTo>
                    <a:cubicBezTo>
                      <a:pt x="673923" y="571688"/>
                      <a:pt x="703474" y="583567"/>
                      <a:pt x="733950" y="590091"/>
                    </a:cubicBezTo>
                    <a:lnTo>
                      <a:pt x="739062" y="672609"/>
                    </a:lnTo>
                    <a:lnTo>
                      <a:pt x="837207" y="672609"/>
                    </a:lnTo>
                    <a:lnTo>
                      <a:pt x="842368" y="590091"/>
                    </a:lnTo>
                    <a:cubicBezTo>
                      <a:pt x="872843" y="583616"/>
                      <a:pt x="902346" y="571688"/>
                      <a:pt x="929365" y="554162"/>
                    </a:cubicBezTo>
                    <a:lnTo>
                      <a:pt x="991241" y="608834"/>
                    </a:lnTo>
                    <a:lnTo>
                      <a:pt x="1060664" y="539411"/>
                    </a:lnTo>
                    <a:lnTo>
                      <a:pt x="1006041" y="477535"/>
                    </a:lnTo>
                    <a:cubicBezTo>
                      <a:pt x="1023567" y="450564"/>
                      <a:pt x="1035495" y="421013"/>
                      <a:pt x="1041969" y="390538"/>
                    </a:cubicBezTo>
                    <a:lnTo>
                      <a:pt x="1124488" y="385426"/>
                    </a:lnTo>
                    <a:lnTo>
                      <a:pt x="1124488" y="385426"/>
                    </a:lnTo>
                    <a:close/>
                    <a:moveTo>
                      <a:pt x="882434" y="430604"/>
                    </a:moveTo>
                    <a:cubicBezTo>
                      <a:pt x="830343" y="482647"/>
                      <a:pt x="745926" y="482647"/>
                      <a:pt x="693884" y="430604"/>
                    </a:cubicBezTo>
                    <a:cubicBezTo>
                      <a:pt x="641792" y="378513"/>
                      <a:pt x="641792" y="294096"/>
                      <a:pt x="693884" y="242054"/>
                    </a:cubicBezTo>
                    <a:cubicBezTo>
                      <a:pt x="745975" y="190011"/>
                      <a:pt x="830392" y="190011"/>
                      <a:pt x="882434" y="242054"/>
                    </a:cubicBezTo>
                    <a:cubicBezTo>
                      <a:pt x="934477" y="294145"/>
                      <a:pt x="934477" y="378562"/>
                      <a:pt x="882434" y="430604"/>
                    </a:cubicBezTo>
                    <a:lnTo>
                      <a:pt x="882434" y="430604"/>
                    </a:lnTo>
                    <a:close/>
                  </a:path>
                </a:pathLst>
              </a:custGeom>
              <a:noFill/>
              <a:ln w="35073" cap="flat">
                <a:solidFill>
                  <a:schemeClr val="accent1"/>
                </a:solidFill>
                <a:prstDash val="solid"/>
                <a:round/>
              </a:ln>
            </p:spPr>
            <p:txBody>
              <a:bodyPr rtlCol="0" anchor="ctr"/>
              <a:lstStyle/>
              <a:p>
                <a:endParaRPr lang="en-US"/>
              </a:p>
            </p:txBody>
          </p:sp>
          <p:grpSp>
            <p:nvGrpSpPr>
              <p:cNvPr id="148" name="Group 147">
                <a:extLst>
                  <a:ext uri="{FF2B5EF4-FFF2-40B4-BE49-F238E27FC236}">
                    <a16:creationId xmlns:a16="http://schemas.microsoft.com/office/drawing/2014/main" id="{C21540ED-F01A-E598-6F32-36FDEE92D09E}"/>
                  </a:ext>
                </a:extLst>
              </p:cNvPr>
              <p:cNvGrpSpPr/>
              <p:nvPr/>
            </p:nvGrpSpPr>
            <p:grpSpPr>
              <a:xfrm>
                <a:off x="8527525" y="2030810"/>
                <a:ext cx="914468" cy="915441"/>
                <a:chOff x="8527525" y="2030810"/>
                <a:chExt cx="914468" cy="915441"/>
              </a:xfrm>
            </p:grpSpPr>
            <p:grpSp>
              <p:nvGrpSpPr>
                <p:cNvPr id="149" name="Group 148">
                  <a:extLst>
                    <a:ext uri="{FF2B5EF4-FFF2-40B4-BE49-F238E27FC236}">
                      <a16:creationId xmlns:a16="http://schemas.microsoft.com/office/drawing/2014/main" id="{9BD1A2EF-13C6-FBB7-E7E6-7CCEB67D142B}"/>
                    </a:ext>
                  </a:extLst>
                </p:cNvPr>
                <p:cNvGrpSpPr/>
                <p:nvPr/>
              </p:nvGrpSpPr>
              <p:grpSpPr>
                <a:xfrm>
                  <a:off x="8527525" y="2030810"/>
                  <a:ext cx="914468" cy="915002"/>
                  <a:chOff x="8527525" y="2030810"/>
                  <a:chExt cx="914468" cy="915002"/>
                </a:xfrm>
              </p:grpSpPr>
              <p:sp>
                <p:nvSpPr>
                  <p:cNvPr id="153" name="Freeform 152">
                    <a:extLst>
                      <a:ext uri="{FF2B5EF4-FFF2-40B4-BE49-F238E27FC236}">
                        <a16:creationId xmlns:a16="http://schemas.microsoft.com/office/drawing/2014/main" id="{E2208812-19B6-7583-3A48-14908F1F463D}"/>
                      </a:ext>
                    </a:extLst>
                  </p:cNvPr>
                  <p:cNvSpPr/>
                  <p:nvPr/>
                </p:nvSpPr>
                <p:spPr>
                  <a:xfrm>
                    <a:off x="8527525" y="2635408"/>
                    <a:ext cx="722488" cy="310404"/>
                  </a:xfrm>
                  <a:custGeom>
                    <a:avLst/>
                    <a:gdLst>
                      <a:gd name="connsiteX0" fmla="*/ 719637 w 722488"/>
                      <a:gd name="connsiteY0" fmla="*/ 201160 h 310404"/>
                      <a:gd name="connsiteX1" fmla="*/ 698314 w 722488"/>
                      <a:gd name="connsiteY1" fmla="*/ 197606 h 310404"/>
                      <a:gd name="connsiteX2" fmla="*/ 441363 w 722488"/>
                      <a:gd name="connsiteY2" fmla="*/ 279783 h 310404"/>
                      <a:gd name="connsiteX3" fmla="*/ 30232 w 722488"/>
                      <a:gd name="connsiteY3" fmla="*/ 0 h 310404"/>
                      <a:gd name="connsiteX4" fmla="*/ 0 w 722488"/>
                      <a:gd name="connsiteY4" fmla="*/ 6378 h 310404"/>
                      <a:gd name="connsiteX5" fmla="*/ 441363 w 722488"/>
                      <a:gd name="connsiteY5" fmla="*/ 310405 h 310404"/>
                      <a:gd name="connsiteX6" fmla="*/ 716083 w 722488"/>
                      <a:gd name="connsiteY6" fmla="*/ 222531 h 310404"/>
                      <a:gd name="connsiteX7" fmla="*/ 719637 w 722488"/>
                      <a:gd name="connsiteY7" fmla="*/ 201208 h 310404"/>
                      <a:gd name="connsiteX8" fmla="*/ 719637 w 722488"/>
                      <a:gd name="connsiteY8" fmla="*/ 201208 h 31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488" h="310404">
                        <a:moveTo>
                          <a:pt x="719637" y="201160"/>
                        </a:moveTo>
                        <a:cubicBezTo>
                          <a:pt x="714720" y="194295"/>
                          <a:pt x="705178" y="192689"/>
                          <a:pt x="698314" y="197606"/>
                        </a:cubicBezTo>
                        <a:cubicBezTo>
                          <a:pt x="623049" y="251352"/>
                          <a:pt x="534202" y="279783"/>
                          <a:pt x="441363" y="279783"/>
                        </a:cubicBezTo>
                        <a:cubicBezTo>
                          <a:pt x="254857" y="279783"/>
                          <a:pt x="95225" y="163625"/>
                          <a:pt x="30232" y="0"/>
                        </a:cubicBezTo>
                        <a:cubicBezTo>
                          <a:pt x="20301" y="2483"/>
                          <a:pt x="10223" y="4625"/>
                          <a:pt x="0" y="6378"/>
                        </a:cubicBezTo>
                        <a:cubicBezTo>
                          <a:pt x="68254" y="183877"/>
                          <a:pt x="240106" y="310405"/>
                          <a:pt x="441363" y="310405"/>
                        </a:cubicBezTo>
                        <a:cubicBezTo>
                          <a:pt x="540580" y="310405"/>
                          <a:pt x="635610" y="280027"/>
                          <a:pt x="716083" y="222531"/>
                        </a:cubicBezTo>
                        <a:cubicBezTo>
                          <a:pt x="722948" y="217615"/>
                          <a:pt x="724554" y="208073"/>
                          <a:pt x="719637" y="201208"/>
                        </a:cubicBezTo>
                        <a:lnTo>
                          <a:pt x="719637" y="201208"/>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Freeform 153">
                    <a:extLst>
                      <a:ext uri="{FF2B5EF4-FFF2-40B4-BE49-F238E27FC236}">
                        <a16:creationId xmlns:a16="http://schemas.microsoft.com/office/drawing/2014/main" id="{46537D80-B078-2904-5DD9-D44A0B9686F7}"/>
                      </a:ext>
                    </a:extLst>
                  </p:cNvPr>
                  <p:cNvSpPr/>
                  <p:nvPr/>
                </p:nvSpPr>
                <p:spPr>
                  <a:xfrm>
                    <a:off x="9117324" y="2030810"/>
                    <a:ext cx="324669" cy="535906"/>
                  </a:xfrm>
                  <a:custGeom>
                    <a:avLst/>
                    <a:gdLst>
                      <a:gd name="connsiteX0" fmla="*/ 324669 w 324669"/>
                      <a:gd name="connsiteY0" fmla="*/ 441899 h 535906"/>
                      <a:gd name="connsiteX1" fmla="*/ 19035 w 324669"/>
                      <a:gd name="connsiteY1" fmla="*/ 0 h 535906"/>
                      <a:gd name="connsiteX2" fmla="*/ 0 w 324669"/>
                      <a:gd name="connsiteY2" fmla="*/ 25559 h 535906"/>
                      <a:gd name="connsiteX3" fmla="*/ 294047 w 324669"/>
                      <a:gd name="connsiteY3" fmla="*/ 441947 h 535906"/>
                      <a:gd name="connsiteX4" fmla="*/ 287524 w 324669"/>
                      <a:gd name="connsiteY4" fmla="*/ 517991 h 535906"/>
                      <a:gd name="connsiteX5" fmla="*/ 299987 w 324669"/>
                      <a:gd name="connsiteY5" fmla="*/ 535663 h 535906"/>
                      <a:gd name="connsiteX6" fmla="*/ 302616 w 324669"/>
                      <a:gd name="connsiteY6" fmla="*/ 535906 h 535906"/>
                      <a:gd name="connsiteX7" fmla="*/ 317659 w 324669"/>
                      <a:gd name="connsiteY7" fmla="*/ 523200 h 535906"/>
                      <a:gd name="connsiteX8" fmla="*/ 324621 w 324669"/>
                      <a:gd name="connsiteY8" fmla="*/ 441947 h 535906"/>
                      <a:gd name="connsiteX9" fmla="*/ 324621 w 324669"/>
                      <a:gd name="connsiteY9" fmla="*/ 441947 h 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69" h="535906">
                        <a:moveTo>
                          <a:pt x="324669" y="441899"/>
                        </a:moveTo>
                        <a:cubicBezTo>
                          <a:pt x="324669" y="240058"/>
                          <a:pt x="197362" y="67816"/>
                          <a:pt x="19035" y="0"/>
                        </a:cubicBezTo>
                        <a:cubicBezTo>
                          <a:pt x="13096" y="8812"/>
                          <a:pt x="6718" y="17331"/>
                          <a:pt x="0" y="25559"/>
                        </a:cubicBezTo>
                        <a:cubicBezTo>
                          <a:pt x="171122" y="86754"/>
                          <a:pt x="294047" y="250038"/>
                          <a:pt x="294047" y="441947"/>
                        </a:cubicBezTo>
                        <a:cubicBezTo>
                          <a:pt x="294047" y="467457"/>
                          <a:pt x="291857" y="493016"/>
                          <a:pt x="287524" y="517991"/>
                        </a:cubicBezTo>
                        <a:cubicBezTo>
                          <a:pt x="286063" y="526316"/>
                          <a:pt x="291662" y="534251"/>
                          <a:pt x="299987" y="535663"/>
                        </a:cubicBezTo>
                        <a:cubicBezTo>
                          <a:pt x="300863" y="535809"/>
                          <a:pt x="301739" y="535906"/>
                          <a:pt x="302616" y="535906"/>
                        </a:cubicBezTo>
                        <a:cubicBezTo>
                          <a:pt x="309918" y="535906"/>
                          <a:pt x="316393" y="530648"/>
                          <a:pt x="317659" y="523200"/>
                        </a:cubicBezTo>
                        <a:cubicBezTo>
                          <a:pt x="322284" y="496570"/>
                          <a:pt x="324621" y="469210"/>
                          <a:pt x="324621" y="441947"/>
                        </a:cubicBezTo>
                        <a:lnTo>
                          <a:pt x="324621" y="441947"/>
                        </a:lnTo>
                        <a:close/>
                      </a:path>
                    </a:pathLst>
                  </a:custGeom>
                  <a:solidFill>
                    <a:schemeClr val="accent1"/>
                  </a:solidFill>
                  <a:ln w="4858" cap="flat">
                    <a:solidFill>
                      <a:schemeClr val="accent1"/>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83A6CB9B-20A9-57C6-2ACA-AE5A51A99BB6}"/>
                      </a:ext>
                    </a:extLst>
                  </p:cNvPr>
                  <p:cNvSpPr/>
                  <p:nvPr/>
                </p:nvSpPr>
                <p:spPr>
                  <a:xfrm>
                    <a:off x="8750251" y="2081635"/>
                    <a:ext cx="439610" cy="864177"/>
                  </a:xfrm>
                  <a:custGeom>
                    <a:avLst/>
                    <a:gdLst>
                      <a:gd name="connsiteX0" fmla="*/ 29113 w 439610"/>
                      <a:gd name="connsiteY0" fmla="*/ 411423 h 864177"/>
                      <a:gd name="connsiteX1" fmla="*/ 0 w 439610"/>
                      <a:gd name="connsiteY1" fmla="*/ 444430 h 864177"/>
                      <a:gd name="connsiteX2" fmla="*/ 59248 w 439610"/>
                      <a:gd name="connsiteY2" fmla="*/ 721049 h 864177"/>
                      <a:gd name="connsiteX3" fmla="*/ 218637 w 439610"/>
                      <a:gd name="connsiteY3" fmla="*/ 864178 h 864177"/>
                      <a:gd name="connsiteX4" fmla="*/ 417119 w 439610"/>
                      <a:gd name="connsiteY4" fmla="*/ 601337 h 864177"/>
                      <a:gd name="connsiteX5" fmla="*/ 405630 w 439610"/>
                      <a:gd name="connsiteY5" fmla="*/ 583032 h 864177"/>
                      <a:gd name="connsiteX6" fmla="*/ 387325 w 439610"/>
                      <a:gd name="connsiteY6" fmla="*/ 594570 h 864177"/>
                      <a:gd name="connsiteX7" fmla="*/ 218686 w 439610"/>
                      <a:gd name="connsiteY7" fmla="*/ 833605 h 864177"/>
                      <a:gd name="connsiteX8" fmla="*/ 87192 w 439610"/>
                      <a:gd name="connsiteY8" fmla="*/ 708537 h 864177"/>
                      <a:gd name="connsiteX9" fmla="*/ 29161 w 439610"/>
                      <a:gd name="connsiteY9" fmla="*/ 411472 h 864177"/>
                      <a:gd name="connsiteX10" fmla="*/ 29161 w 439610"/>
                      <a:gd name="connsiteY10" fmla="*/ 411472 h 864177"/>
                      <a:gd name="connsiteX11" fmla="*/ 424032 w 439610"/>
                      <a:gd name="connsiteY11" fmla="*/ 420137 h 864177"/>
                      <a:gd name="connsiteX12" fmla="*/ 439513 w 439610"/>
                      <a:gd name="connsiteY12" fmla="*/ 405045 h 864177"/>
                      <a:gd name="connsiteX13" fmla="*/ 439611 w 439610"/>
                      <a:gd name="connsiteY13" fmla="*/ 391073 h 864177"/>
                      <a:gd name="connsiteX14" fmla="*/ 378026 w 439610"/>
                      <a:gd name="connsiteY14" fmla="*/ 61098 h 864177"/>
                      <a:gd name="connsiteX15" fmla="*/ 344386 w 439610"/>
                      <a:gd name="connsiteY15" fmla="*/ 0 h 864177"/>
                      <a:gd name="connsiteX16" fmla="*/ 321456 w 439610"/>
                      <a:gd name="connsiteY16" fmla="*/ 20934 h 864177"/>
                      <a:gd name="connsiteX17" fmla="*/ 350131 w 439610"/>
                      <a:gd name="connsiteY17" fmla="*/ 73658 h 864177"/>
                      <a:gd name="connsiteX18" fmla="*/ 409037 w 439610"/>
                      <a:gd name="connsiteY18" fmla="*/ 391122 h 864177"/>
                      <a:gd name="connsiteX19" fmla="*/ 408940 w 439610"/>
                      <a:gd name="connsiteY19" fmla="*/ 404705 h 864177"/>
                      <a:gd name="connsiteX20" fmla="*/ 424032 w 439610"/>
                      <a:gd name="connsiteY20" fmla="*/ 420186 h 864177"/>
                      <a:gd name="connsiteX21" fmla="*/ 424032 w 439610"/>
                      <a:gd name="connsiteY21" fmla="*/ 420186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610" h="864177">
                        <a:moveTo>
                          <a:pt x="29113" y="411423"/>
                        </a:moveTo>
                        <a:cubicBezTo>
                          <a:pt x="19960" y="422912"/>
                          <a:pt x="10321" y="434012"/>
                          <a:pt x="0" y="444430"/>
                        </a:cubicBezTo>
                        <a:cubicBezTo>
                          <a:pt x="5355" y="548515"/>
                          <a:pt x="25315" y="645541"/>
                          <a:pt x="59248" y="721049"/>
                        </a:cubicBezTo>
                        <a:cubicBezTo>
                          <a:pt x="100726" y="813352"/>
                          <a:pt x="157345" y="864178"/>
                          <a:pt x="218637" y="864178"/>
                        </a:cubicBezTo>
                        <a:cubicBezTo>
                          <a:pt x="304076" y="864178"/>
                          <a:pt x="380119" y="763452"/>
                          <a:pt x="417119" y="601337"/>
                        </a:cubicBezTo>
                        <a:cubicBezTo>
                          <a:pt x="419017" y="593109"/>
                          <a:pt x="413857" y="584882"/>
                          <a:pt x="405630" y="583032"/>
                        </a:cubicBezTo>
                        <a:cubicBezTo>
                          <a:pt x="397402" y="581133"/>
                          <a:pt x="389175" y="586293"/>
                          <a:pt x="387325" y="594570"/>
                        </a:cubicBezTo>
                        <a:cubicBezTo>
                          <a:pt x="354220" y="739792"/>
                          <a:pt x="288011" y="833605"/>
                          <a:pt x="218686" y="833605"/>
                        </a:cubicBezTo>
                        <a:cubicBezTo>
                          <a:pt x="170830" y="833605"/>
                          <a:pt x="122877" y="788037"/>
                          <a:pt x="87192" y="708537"/>
                        </a:cubicBezTo>
                        <a:cubicBezTo>
                          <a:pt x="51410" y="628843"/>
                          <a:pt x="31449" y="523833"/>
                          <a:pt x="29161" y="411472"/>
                        </a:cubicBezTo>
                        <a:lnTo>
                          <a:pt x="29161" y="411472"/>
                        </a:lnTo>
                        <a:close/>
                        <a:moveTo>
                          <a:pt x="424032" y="420137"/>
                        </a:moveTo>
                        <a:cubicBezTo>
                          <a:pt x="432454" y="420235"/>
                          <a:pt x="439416" y="413468"/>
                          <a:pt x="439513" y="405045"/>
                        </a:cubicBezTo>
                        <a:cubicBezTo>
                          <a:pt x="439562" y="400420"/>
                          <a:pt x="439611" y="395747"/>
                          <a:pt x="439611" y="391073"/>
                        </a:cubicBezTo>
                        <a:cubicBezTo>
                          <a:pt x="439611" y="266687"/>
                          <a:pt x="417752" y="149458"/>
                          <a:pt x="378026" y="61098"/>
                        </a:cubicBezTo>
                        <a:cubicBezTo>
                          <a:pt x="367705" y="38119"/>
                          <a:pt x="356411" y="17672"/>
                          <a:pt x="344386" y="0"/>
                        </a:cubicBezTo>
                        <a:cubicBezTo>
                          <a:pt x="337083" y="7351"/>
                          <a:pt x="329391" y="14264"/>
                          <a:pt x="321456" y="20934"/>
                        </a:cubicBezTo>
                        <a:cubicBezTo>
                          <a:pt x="331631" y="36318"/>
                          <a:pt x="341270" y="53892"/>
                          <a:pt x="350131" y="73658"/>
                        </a:cubicBezTo>
                        <a:cubicBezTo>
                          <a:pt x="388104" y="158221"/>
                          <a:pt x="409037" y="270923"/>
                          <a:pt x="409037" y="391122"/>
                        </a:cubicBezTo>
                        <a:cubicBezTo>
                          <a:pt x="409037" y="395649"/>
                          <a:pt x="409037" y="400177"/>
                          <a:pt x="408940" y="404705"/>
                        </a:cubicBezTo>
                        <a:cubicBezTo>
                          <a:pt x="408843" y="413127"/>
                          <a:pt x="415561" y="420089"/>
                          <a:pt x="424032" y="420186"/>
                        </a:cubicBezTo>
                        <a:lnTo>
                          <a:pt x="424032" y="420186"/>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 name="Freeform 155">
                    <a:extLst>
                      <a:ext uri="{FF2B5EF4-FFF2-40B4-BE49-F238E27FC236}">
                        <a16:creationId xmlns:a16="http://schemas.microsoft.com/office/drawing/2014/main" id="{17BC55F8-8411-1C40-E415-772D937F324F}"/>
                      </a:ext>
                    </a:extLst>
                  </p:cNvPr>
                  <p:cNvSpPr/>
                  <p:nvPr/>
                </p:nvSpPr>
                <p:spPr>
                  <a:xfrm>
                    <a:off x="8859059" y="2296670"/>
                    <a:ext cx="553918" cy="30573"/>
                  </a:xfrm>
                  <a:custGeom>
                    <a:avLst/>
                    <a:gdLst>
                      <a:gd name="connsiteX0" fmla="*/ 553919 w 553918"/>
                      <a:gd name="connsiteY0" fmla="*/ 15287 h 30573"/>
                      <a:gd name="connsiteX1" fmla="*/ 538633 w 553918"/>
                      <a:gd name="connsiteY1" fmla="*/ 0 h 30573"/>
                      <a:gd name="connsiteX2" fmla="*/ 5453 w 553918"/>
                      <a:gd name="connsiteY2" fmla="*/ 0 h 30573"/>
                      <a:gd name="connsiteX3" fmla="*/ 0 w 553918"/>
                      <a:gd name="connsiteY3" fmla="*/ 30573 h 30573"/>
                      <a:gd name="connsiteX4" fmla="*/ 538633 w 553918"/>
                      <a:gd name="connsiteY4" fmla="*/ 30573 h 30573"/>
                      <a:gd name="connsiteX5" fmla="*/ 553919 w 553918"/>
                      <a:gd name="connsiteY5" fmla="*/ 15287 h 30573"/>
                      <a:gd name="connsiteX6" fmla="*/ 553919 w 553918"/>
                      <a:gd name="connsiteY6" fmla="*/ 15287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18" h="30573">
                        <a:moveTo>
                          <a:pt x="553919" y="15287"/>
                        </a:moveTo>
                        <a:cubicBezTo>
                          <a:pt x="553919" y="6816"/>
                          <a:pt x="547055" y="0"/>
                          <a:pt x="538633" y="0"/>
                        </a:cubicBezTo>
                        <a:lnTo>
                          <a:pt x="5453" y="0"/>
                        </a:lnTo>
                        <a:cubicBezTo>
                          <a:pt x="3943" y="10321"/>
                          <a:pt x="2239" y="20544"/>
                          <a:pt x="0" y="30573"/>
                        </a:cubicBezTo>
                        <a:lnTo>
                          <a:pt x="538633" y="30573"/>
                        </a:lnTo>
                        <a:cubicBezTo>
                          <a:pt x="547055" y="30573"/>
                          <a:pt x="553919" y="23709"/>
                          <a:pt x="553919" y="15287"/>
                        </a:cubicBezTo>
                        <a:lnTo>
                          <a:pt x="553919" y="15287"/>
                        </a:lnTo>
                        <a:close/>
                      </a:path>
                    </a:pathLst>
                  </a:custGeom>
                  <a:solidFill>
                    <a:schemeClr val="accent1"/>
                  </a:solidFill>
                  <a:ln w="4858" cap="flat">
                    <a:solidFill>
                      <a:schemeClr val="accent1"/>
                    </a:solidFill>
                    <a:prstDash val="solid"/>
                    <a:miter/>
                  </a:ln>
                </p:spPr>
                <p:txBody>
                  <a:bodyPr rtlCol="0" anchor="ctr"/>
                  <a:lstStyle/>
                  <a:p>
                    <a:endParaRPr lang="en-US"/>
                  </a:p>
                </p:txBody>
              </p:sp>
            </p:grpSp>
            <p:grpSp>
              <p:nvGrpSpPr>
                <p:cNvPr id="150" name="Group 149">
                  <a:extLst>
                    <a:ext uri="{FF2B5EF4-FFF2-40B4-BE49-F238E27FC236}">
                      <a16:creationId xmlns:a16="http://schemas.microsoft.com/office/drawing/2014/main" id="{72F28FDB-63D8-0579-5640-48AD58C5CEDB}"/>
                    </a:ext>
                  </a:extLst>
                </p:cNvPr>
                <p:cNvGrpSpPr/>
                <p:nvPr/>
              </p:nvGrpSpPr>
              <p:grpSpPr>
                <a:xfrm>
                  <a:off x="9112407" y="2430257"/>
                  <a:ext cx="329293" cy="515994"/>
                  <a:chOff x="9112407" y="2430257"/>
                  <a:chExt cx="329293" cy="515994"/>
                </a:xfrm>
              </p:grpSpPr>
              <p:sp>
                <p:nvSpPr>
                  <p:cNvPr id="151" name="Freeform 150">
                    <a:extLst>
                      <a:ext uri="{FF2B5EF4-FFF2-40B4-BE49-F238E27FC236}">
                        <a16:creationId xmlns:a16="http://schemas.microsoft.com/office/drawing/2014/main" id="{E6DEC0D4-2100-B4DE-772C-746AE24E846E}"/>
                      </a:ext>
                    </a:extLst>
                  </p:cNvPr>
                  <p:cNvSpPr/>
                  <p:nvPr/>
                </p:nvSpPr>
                <p:spPr>
                  <a:xfrm>
                    <a:off x="9112407" y="2430257"/>
                    <a:ext cx="329293" cy="515994"/>
                  </a:xfrm>
                  <a:custGeom>
                    <a:avLst/>
                    <a:gdLst>
                      <a:gd name="connsiteX0" fmla="*/ 164696 w 329293"/>
                      <a:gd name="connsiteY0" fmla="*/ 515995 h 515994"/>
                      <a:gd name="connsiteX1" fmla="*/ 178376 w 329293"/>
                      <a:gd name="connsiteY1" fmla="*/ 507475 h 515994"/>
                      <a:gd name="connsiteX2" fmla="*/ 314154 w 329293"/>
                      <a:gd name="connsiteY2" fmla="*/ 233680 h 515994"/>
                      <a:gd name="connsiteX3" fmla="*/ 314348 w 329293"/>
                      <a:gd name="connsiteY3" fmla="*/ 233242 h 515994"/>
                      <a:gd name="connsiteX4" fmla="*/ 329294 w 329293"/>
                      <a:gd name="connsiteY4" fmla="*/ 164647 h 515994"/>
                      <a:gd name="connsiteX5" fmla="*/ 164647 w 329293"/>
                      <a:gd name="connsiteY5" fmla="*/ 0 h 515994"/>
                      <a:gd name="connsiteX6" fmla="*/ 0 w 329293"/>
                      <a:gd name="connsiteY6" fmla="*/ 164647 h 515994"/>
                      <a:gd name="connsiteX7" fmla="*/ 14946 w 329293"/>
                      <a:gd name="connsiteY7" fmla="*/ 233242 h 515994"/>
                      <a:gd name="connsiteX8" fmla="*/ 15141 w 329293"/>
                      <a:gd name="connsiteY8" fmla="*/ 233680 h 515994"/>
                      <a:gd name="connsiteX9" fmla="*/ 150918 w 329293"/>
                      <a:gd name="connsiteY9" fmla="*/ 507475 h 515994"/>
                      <a:gd name="connsiteX10" fmla="*/ 164598 w 329293"/>
                      <a:gd name="connsiteY10" fmla="*/ 515995 h 515994"/>
                      <a:gd name="connsiteX11" fmla="*/ 164598 w 329293"/>
                      <a:gd name="connsiteY11" fmla="*/ 515995 h 515994"/>
                      <a:gd name="connsiteX12" fmla="*/ 286696 w 329293"/>
                      <a:gd name="connsiteY12" fmla="*/ 220341 h 515994"/>
                      <a:gd name="connsiteX13" fmla="*/ 164696 w 329293"/>
                      <a:gd name="connsiteY13" fmla="*/ 466289 h 515994"/>
                      <a:gd name="connsiteX14" fmla="*/ 42695 w 329293"/>
                      <a:gd name="connsiteY14" fmla="*/ 220341 h 515994"/>
                      <a:gd name="connsiteX15" fmla="*/ 30622 w 329293"/>
                      <a:gd name="connsiteY15" fmla="*/ 164696 h 515994"/>
                      <a:gd name="connsiteX16" fmla="*/ 164647 w 329293"/>
                      <a:gd name="connsiteY16" fmla="*/ 30671 h 515994"/>
                      <a:gd name="connsiteX17" fmla="*/ 298672 w 329293"/>
                      <a:gd name="connsiteY17" fmla="*/ 164696 h 515994"/>
                      <a:gd name="connsiteX18" fmla="*/ 286599 w 329293"/>
                      <a:gd name="connsiteY18" fmla="*/ 220341 h 515994"/>
                      <a:gd name="connsiteX19" fmla="*/ 286599 w 329293"/>
                      <a:gd name="connsiteY19" fmla="*/ 220341 h 5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293" h="515994">
                        <a:moveTo>
                          <a:pt x="164696" y="515995"/>
                        </a:moveTo>
                        <a:cubicBezTo>
                          <a:pt x="170489" y="515995"/>
                          <a:pt x="175795" y="512684"/>
                          <a:pt x="178376" y="507475"/>
                        </a:cubicBezTo>
                        <a:lnTo>
                          <a:pt x="314154" y="233680"/>
                        </a:lnTo>
                        <a:cubicBezTo>
                          <a:pt x="314154" y="233680"/>
                          <a:pt x="314300" y="233388"/>
                          <a:pt x="314348" y="233242"/>
                        </a:cubicBezTo>
                        <a:cubicBezTo>
                          <a:pt x="324280" y="211626"/>
                          <a:pt x="329294" y="188551"/>
                          <a:pt x="329294" y="164647"/>
                        </a:cubicBezTo>
                        <a:cubicBezTo>
                          <a:pt x="329294" y="73853"/>
                          <a:pt x="255441" y="0"/>
                          <a:pt x="164647" y="0"/>
                        </a:cubicBezTo>
                        <a:cubicBezTo>
                          <a:pt x="73853" y="0"/>
                          <a:pt x="0" y="73853"/>
                          <a:pt x="0" y="164647"/>
                        </a:cubicBezTo>
                        <a:cubicBezTo>
                          <a:pt x="0" y="188551"/>
                          <a:pt x="5014" y="211626"/>
                          <a:pt x="14946" y="233242"/>
                        </a:cubicBezTo>
                        <a:cubicBezTo>
                          <a:pt x="14994" y="233388"/>
                          <a:pt x="15092" y="233534"/>
                          <a:pt x="15141" y="233680"/>
                        </a:cubicBezTo>
                        <a:lnTo>
                          <a:pt x="150918" y="507475"/>
                        </a:lnTo>
                        <a:cubicBezTo>
                          <a:pt x="153499" y="512684"/>
                          <a:pt x="158805" y="515995"/>
                          <a:pt x="164598" y="515995"/>
                        </a:cubicBezTo>
                        <a:lnTo>
                          <a:pt x="164598" y="515995"/>
                        </a:lnTo>
                        <a:close/>
                        <a:moveTo>
                          <a:pt x="286696" y="220341"/>
                        </a:moveTo>
                        <a:lnTo>
                          <a:pt x="164696" y="466289"/>
                        </a:lnTo>
                        <a:lnTo>
                          <a:pt x="42695" y="220341"/>
                        </a:lnTo>
                        <a:cubicBezTo>
                          <a:pt x="34711" y="202815"/>
                          <a:pt x="30622" y="184120"/>
                          <a:pt x="30622" y="164696"/>
                        </a:cubicBezTo>
                        <a:cubicBezTo>
                          <a:pt x="30622" y="90794"/>
                          <a:pt x="90746" y="30671"/>
                          <a:pt x="164647" y="30671"/>
                        </a:cubicBezTo>
                        <a:cubicBezTo>
                          <a:pt x="238548" y="30671"/>
                          <a:pt x="298672" y="90794"/>
                          <a:pt x="298672" y="164696"/>
                        </a:cubicBezTo>
                        <a:cubicBezTo>
                          <a:pt x="298672" y="184120"/>
                          <a:pt x="294631" y="202815"/>
                          <a:pt x="286599" y="220341"/>
                        </a:cubicBezTo>
                        <a:lnTo>
                          <a:pt x="286599" y="220341"/>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Oval 151">
                    <a:extLst>
                      <a:ext uri="{FF2B5EF4-FFF2-40B4-BE49-F238E27FC236}">
                        <a16:creationId xmlns:a16="http://schemas.microsoft.com/office/drawing/2014/main" id="{E2F40AA7-AE50-54A4-8D4B-B3947EBBAF8D}"/>
                      </a:ext>
                    </a:extLst>
                  </p:cNvPr>
                  <p:cNvSpPr/>
                  <p:nvPr/>
                </p:nvSpPr>
                <p:spPr>
                  <a:xfrm>
                    <a:off x="9192453" y="2513723"/>
                    <a:ext cx="169200" cy="169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 name="Arc 2">
            <a:extLst>
              <a:ext uri="{FF2B5EF4-FFF2-40B4-BE49-F238E27FC236}">
                <a16:creationId xmlns:a16="http://schemas.microsoft.com/office/drawing/2014/main" id="{C8C59209-CC5D-F528-B9DC-B0F2CB7C605D}"/>
              </a:ext>
            </a:extLst>
          </p:cNvPr>
          <p:cNvSpPr/>
          <p:nvPr/>
        </p:nvSpPr>
        <p:spPr>
          <a:xfrm rot="897196">
            <a:off x="1878335" y="864459"/>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D956B932-A4BD-B9A4-B73B-603547CDA98F}"/>
              </a:ext>
            </a:extLst>
          </p:cNvPr>
          <p:cNvSpPr/>
          <p:nvPr/>
        </p:nvSpPr>
        <p:spPr>
          <a:xfrm rot="14762172">
            <a:off x="1686126" y="904045"/>
            <a:ext cx="4459619" cy="4459619"/>
          </a:xfrm>
          <a:prstGeom prst="arc">
            <a:avLst>
              <a:gd name="adj1" fmla="val 16050011"/>
              <a:gd name="adj2" fmla="val 59024"/>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87C3D811-3BB0-28E2-69E0-C0DFEF6930E0}"/>
              </a:ext>
            </a:extLst>
          </p:cNvPr>
          <p:cNvSpPr/>
          <p:nvPr/>
        </p:nvSpPr>
        <p:spPr>
          <a:xfrm rot="7994138">
            <a:off x="1878336" y="1184159"/>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0554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8"/>
            <a:ext cx="7979027" cy="846527"/>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Next, start to unpack how values or worldviews, interests and power relations shape stakeholders behaviour and actions.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 Political economy analysis: </a:t>
            </a:r>
            <a:r>
              <a:rPr lang="en-GB" sz="2400"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a framework</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14</a:t>
            </a:fld>
            <a:endParaRPr lang="sv-SE" sz="1400" b="1" dirty="0">
              <a:solidFill>
                <a:schemeClr val="bg1"/>
              </a:solidFill>
            </a:endParaRPr>
          </a:p>
        </p:txBody>
      </p:sp>
      <p:pic>
        <p:nvPicPr>
          <p:cNvPr id="158" name="Picture 9">
            <a:extLst>
              <a:ext uri="{FF2B5EF4-FFF2-40B4-BE49-F238E27FC236}">
                <a16:creationId xmlns:a16="http://schemas.microsoft.com/office/drawing/2014/main" id="{B47C27B4-84FB-6049-690B-CF1F3779CA50}"/>
              </a:ext>
            </a:extLst>
          </p:cNvPr>
          <p:cNvPicPr>
            <a:picLocks noChangeAspect="1"/>
          </p:cNvPicPr>
          <p:nvPr/>
        </p:nvPicPr>
        <p:blipFill>
          <a:blip r:embed="rId3"/>
          <a:srcRect/>
          <a:stretch/>
        </p:blipFill>
        <p:spPr>
          <a:xfrm>
            <a:off x="7879452" y="2931526"/>
            <a:ext cx="1875547" cy="1875547"/>
          </a:xfrm>
          <a:prstGeom prst="rect">
            <a:avLst/>
          </a:prstGeom>
        </p:spPr>
      </p:pic>
      <p:sp>
        <p:nvSpPr>
          <p:cNvPr id="159" name="TextBox 158">
            <a:extLst>
              <a:ext uri="{FF2B5EF4-FFF2-40B4-BE49-F238E27FC236}">
                <a16:creationId xmlns:a16="http://schemas.microsoft.com/office/drawing/2014/main" id="{93DAA1D2-31DD-F82E-30C5-7FD5EB82D007}"/>
              </a:ext>
            </a:extLst>
          </p:cNvPr>
          <p:cNvSpPr txBox="1"/>
          <p:nvPr/>
        </p:nvSpPr>
        <p:spPr>
          <a:xfrm>
            <a:off x="1314571" y="4936350"/>
            <a:ext cx="1562021" cy="400110"/>
          </a:xfrm>
          <a:prstGeom prst="rect">
            <a:avLst/>
          </a:prstGeom>
          <a:noFill/>
        </p:spPr>
        <p:txBody>
          <a:bodyPr wrap="square">
            <a:spAutoFit/>
          </a:bodyPr>
          <a:lstStyle/>
          <a:p>
            <a:pPr algn="ctr"/>
            <a:r>
              <a:rPr lang="en-GB" sz="2000" kern="0" spc="50" dirty="0">
                <a:ea typeface="+mn-lt"/>
              </a:rPr>
              <a:t>Values</a:t>
            </a:r>
            <a:endParaRPr lang="en-US" sz="2000" spc="50" dirty="0"/>
          </a:p>
        </p:txBody>
      </p:sp>
      <p:sp>
        <p:nvSpPr>
          <p:cNvPr id="174" name="TextBox 173">
            <a:extLst>
              <a:ext uri="{FF2B5EF4-FFF2-40B4-BE49-F238E27FC236}">
                <a16:creationId xmlns:a16="http://schemas.microsoft.com/office/drawing/2014/main" id="{C7B94250-F943-8B58-9CA7-0526576EBC69}"/>
              </a:ext>
            </a:extLst>
          </p:cNvPr>
          <p:cNvSpPr txBox="1"/>
          <p:nvPr/>
        </p:nvSpPr>
        <p:spPr>
          <a:xfrm>
            <a:off x="4629944" y="4936350"/>
            <a:ext cx="1692000" cy="400110"/>
          </a:xfrm>
          <a:prstGeom prst="rect">
            <a:avLst/>
          </a:prstGeom>
          <a:noFill/>
        </p:spPr>
        <p:txBody>
          <a:bodyPr wrap="square">
            <a:spAutoFit/>
          </a:bodyPr>
          <a:lstStyle/>
          <a:p>
            <a:pPr algn="ctr"/>
            <a:r>
              <a:rPr lang="en-GB" sz="2000" kern="0" spc="50" dirty="0">
                <a:ea typeface="+mn-lt"/>
              </a:rPr>
              <a:t>Interests</a:t>
            </a:r>
            <a:endParaRPr lang="en-US" sz="2000" spc="50" dirty="0"/>
          </a:p>
        </p:txBody>
      </p:sp>
      <p:sp>
        <p:nvSpPr>
          <p:cNvPr id="175" name="TextBox 174">
            <a:extLst>
              <a:ext uri="{FF2B5EF4-FFF2-40B4-BE49-F238E27FC236}">
                <a16:creationId xmlns:a16="http://schemas.microsoft.com/office/drawing/2014/main" id="{4CFC187B-BC57-6A36-2244-11904A7AEF5E}"/>
              </a:ext>
            </a:extLst>
          </p:cNvPr>
          <p:cNvSpPr txBox="1"/>
          <p:nvPr/>
        </p:nvSpPr>
        <p:spPr>
          <a:xfrm>
            <a:off x="7576554" y="4936350"/>
            <a:ext cx="2481342" cy="400110"/>
          </a:xfrm>
          <a:prstGeom prst="rect">
            <a:avLst/>
          </a:prstGeom>
          <a:noFill/>
        </p:spPr>
        <p:txBody>
          <a:bodyPr wrap="square">
            <a:spAutoFit/>
          </a:bodyPr>
          <a:lstStyle/>
          <a:p>
            <a:pPr algn="ctr"/>
            <a:r>
              <a:rPr lang="en-GB" sz="2000" kern="0" spc="50" dirty="0">
                <a:ea typeface="+mn-lt"/>
              </a:rPr>
              <a:t>Power relations</a:t>
            </a:r>
            <a:endParaRPr lang="en-US" sz="2000" spc="50" dirty="0"/>
          </a:p>
        </p:txBody>
      </p:sp>
      <p:pic>
        <p:nvPicPr>
          <p:cNvPr id="10" name="Picture 9" descr="Icon&#10;&#10;Description automatically generated">
            <a:extLst>
              <a:ext uri="{FF2B5EF4-FFF2-40B4-BE49-F238E27FC236}">
                <a16:creationId xmlns:a16="http://schemas.microsoft.com/office/drawing/2014/main" id="{05FB8CA8-199F-72EA-AE5E-AC4841C5AB19}"/>
              </a:ext>
            </a:extLst>
          </p:cNvPr>
          <p:cNvPicPr>
            <a:picLocks noChangeAspect="1"/>
          </p:cNvPicPr>
          <p:nvPr/>
        </p:nvPicPr>
        <p:blipFill>
          <a:blip r:embed="rId4"/>
          <a:stretch>
            <a:fillRect/>
          </a:stretch>
        </p:blipFill>
        <p:spPr>
          <a:xfrm>
            <a:off x="1314571" y="2853361"/>
            <a:ext cx="1953712" cy="1953712"/>
          </a:xfrm>
          <a:prstGeom prst="rect">
            <a:avLst/>
          </a:prstGeom>
        </p:spPr>
      </p:pic>
      <p:pic>
        <p:nvPicPr>
          <p:cNvPr id="11" name="Picture 10">
            <a:extLst>
              <a:ext uri="{FF2B5EF4-FFF2-40B4-BE49-F238E27FC236}">
                <a16:creationId xmlns:a16="http://schemas.microsoft.com/office/drawing/2014/main" id="{CE60755C-E565-A264-6DA8-B14CD8B960F3}"/>
              </a:ext>
            </a:extLst>
          </p:cNvPr>
          <p:cNvPicPr>
            <a:picLocks noChangeAspect="1"/>
          </p:cNvPicPr>
          <p:nvPr/>
        </p:nvPicPr>
        <p:blipFill>
          <a:blip r:embed="rId5"/>
          <a:srcRect/>
          <a:stretch/>
        </p:blipFill>
        <p:spPr>
          <a:xfrm>
            <a:off x="4504888" y="2864960"/>
            <a:ext cx="1942113" cy="1942113"/>
          </a:xfrm>
          <a:prstGeom prst="rect">
            <a:avLst/>
          </a:prstGeom>
        </p:spPr>
      </p:pic>
    </p:spTree>
    <p:extLst>
      <p:ext uri="{BB962C8B-B14F-4D97-AF65-F5344CB8AC3E}">
        <p14:creationId xmlns:p14="http://schemas.microsoft.com/office/powerpoint/2010/main" val="97415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8"/>
            <a:ext cx="6757220"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Values and worldviews refer to the cognitive orientation of an individual or groups. A set of belief systems actors rely on to make sense of the world. </a:t>
            </a:r>
          </a:p>
          <a:p>
            <a:pPr>
              <a:spcBef>
                <a:spcPts val="1000"/>
              </a:spcBef>
            </a:pPr>
            <a:r>
              <a:rPr lang="en-GB" kern="0" dirty="0">
                <a:ea typeface="+mn-lt"/>
              </a:rPr>
              <a:t>Questions related to values may include:</a:t>
            </a:r>
          </a:p>
          <a:p>
            <a:pPr>
              <a:spcBef>
                <a:spcPts val="1000"/>
              </a:spcBef>
            </a:pPr>
            <a:r>
              <a:rPr lang="en-GB" kern="0" dirty="0">
                <a:ea typeface="+mn-lt"/>
              </a:rPr>
              <a:t>What are the prevalent ideas that shape the political and economic system? How widely accepted are these views?</a:t>
            </a:r>
          </a:p>
          <a:p>
            <a:pPr>
              <a:spcBef>
                <a:spcPts val="1000"/>
              </a:spcBef>
            </a:pPr>
            <a:r>
              <a:rPr lang="en-GB" kern="0" dirty="0">
                <a:ea typeface="+mn-lt"/>
              </a:rPr>
              <a:t>Who shapes the prevalent values and views? Why do some values have more influence than others? </a:t>
            </a:r>
          </a:p>
          <a:p>
            <a:pPr>
              <a:spcBef>
                <a:spcPts val="1000"/>
              </a:spcBef>
            </a:pPr>
            <a:r>
              <a:rPr lang="en-GB" kern="0" dirty="0">
                <a:ea typeface="+mn-lt"/>
              </a:rPr>
              <a:t>What ideas and values shape public opinion, elites view and policy debates?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15</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7799476" y="1327303"/>
            <a:ext cx="3895200" cy="3895200"/>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5.3.1 Political economy </a:t>
            </a:r>
            <a:r>
              <a:rPr lang="en-GB" sz="2400" b="1" dirty="0">
                <a:solidFill>
                  <a:schemeClr val="accent5"/>
                </a:solidFill>
                <a:ea typeface="Open Sans" panose="020B0606030504020204" pitchFamily="34" charset="0"/>
              </a:rPr>
              <a:t>analysis: </a:t>
            </a:r>
            <a:r>
              <a:rPr lang="en-GB" sz="2400" dirty="0">
                <a:solidFill>
                  <a:schemeClr val="accent6">
                    <a:lumMod val="60000"/>
                    <a:lumOff val="40000"/>
                  </a:schemeClr>
                </a:solidFill>
                <a:latin typeface="Arial" panose="020B0604020202020204" pitchFamily="34" charset="0"/>
                <a:ea typeface="Open Sans" panose="020B0606030504020204" pitchFamily="34" charset="0"/>
                <a:cs typeface="Arial" panose="020B0604020202020204" pitchFamily="34" charset="0"/>
              </a:rPr>
              <a:t>values </a:t>
            </a:r>
            <a:r>
              <a:rPr lang="en-GB" sz="2400" dirty="0">
                <a:solidFill>
                  <a:schemeClr val="accent6">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Arial"/>
              </a:rPr>
              <a:t>and worldviews</a:t>
            </a:r>
            <a:endParaRPr lang="en-GB" sz="2400" dirty="0">
              <a:solidFill>
                <a:schemeClr val="accent6">
                  <a:lumMod val="60000"/>
                  <a:lumOff val="40000"/>
                </a:schemeClr>
              </a:solidFill>
              <a:ea typeface="Open Sans" panose="020B0606030504020204" pitchFamily="34" charset="0"/>
            </a:endParaRPr>
          </a:p>
        </p:txBody>
      </p:sp>
    </p:spTree>
    <p:extLst>
      <p:ext uri="{BB962C8B-B14F-4D97-AF65-F5344CB8AC3E}">
        <p14:creationId xmlns:p14="http://schemas.microsoft.com/office/powerpoint/2010/main" val="94444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7" y="1401998"/>
            <a:ext cx="7286471"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Interests and incentives influence actors behaviour. Incentives can be remunerative or moral.</a:t>
            </a:r>
          </a:p>
          <a:p>
            <a:pPr>
              <a:spcBef>
                <a:spcPts val="1000"/>
              </a:spcBef>
            </a:pPr>
            <a:r>
              <a:rPr lang="en-GB" kern="0" dirty="0">
                <a:ea typeface="+mn-lt"/>
              </a:rPr>
              <a:t>Actors with similar incentives organise as interest</a:t>
            </a:r>
            <a:br>
              <a:rPr lang="en-GB" kern="0" dirty="0">
                <a:ea typeface="+mn-lt"/>
              </a:rPr>
            </a:br>
            <a:r>
              <a:rPr lang="en-GB" kern="0" dirty="0">
                <a:ea typeface="+mn-lt"/>
              </a:rPr>
              <a:t>groups to protect or challenge the status quo.  </a:t>
            </a:r>
          </a:p>
          <a:p>
            <a:pPr>
              <a:spcBef>
                <a:spcPts val="1000"/>
              </a:spcBef>
            </a:pPr>
            <a:r>
              <a:rPr lang="en-GB" kern="0" dirty="0">
                <a:ea typeface="+mn-lt"/>
              </a:rPr>
              <a:t>Incentives and interests are generated by the </a:t>
            </a:r>
            <a:br>
              <a:rPr lang="en-GB" kern="0" dirty="0">
                <a:ea typeface="+mn-lt"/>
              </a:rPr>
            </a:br>
            <a:r>
              <a:rPr lang="en-GB" kern="0" dirty="0">
                <a:ea typeface="+mn-lt"/>
              </a:rPr>
              <a:t>institutional rules. Competition, bargaining and compromises between interest groups shape policy decisions. </a:t>
            </a:r>
          </a:p>
          <a:p>
            <a:pPr>
              <a:spcBef>
                <a:spcPts val="1000"/>
              </a:spcBef>
            </a:pPr>
            <a:r>
              <a:rPr lang="en-GB" kern="0" dirty="0">
                <a:ea typeface="+mn-lt"/>
              </a:rPr>
              <a:t>Understanding actors interests as well as the formal and informal institutions that govern their behaviour is at the centre of political economy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16</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7903100" y="1411443"/>
            <a:ext cx="3895200" cy="3895200"/>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5.3.2 Political economy </a:t>
            </a:r>
            <a:r>
              <a:rPr lang="en-GB" sz="2400" b="1" dirty="0">
                <a:solidFill>
                  <a:schemeClr val="accent5"/>
                </a:solidFill>
                <a:ea typeface="Open Sans" panose="020B0606030504020204" pitchFamily="34" charset="0"/>
              </a:rPr>
              <a:t>analysis: </a:t>
            </a:r>
            <a:r>
              <a:rPr lang="en-GB" sz="2400" dirty="0">
                <a:solidFill>
                  <a:schemeClr val="accent6">
                    <a:lumMod val="40000"/>
                    <a:lumOff val="60000"/>
                  </a:schemeClr>
                </a:solidFill>
                <a:ea typeface="Open Sans" panose="020B0606030504020204" pitchFamily="34" charset="0"/>
              </a:rPr>
              <a:t>interests and incentives</a:t>
            </a:r>
          </a:p>
        </p:txBody>
      </p:sp>
    </p:spTree>
    <p:extLst>
      <p:ext uri="{BB962C8B-B14F-4D97-AF65-F5344CB8AC3E}">
        <p14:creationId xmlns:p14="http://schemas.microsoft.com/office/powerpoint/2010/main" val="2144661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496098"/>
            <a:ext cx="6925198"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A narrower definition sees power as a resource actors have and use to obtain desired results in a context of competition. This is also known as ‘instrumental power’</a:t>
            </a:r>
          </a:p>
          <a:p>
            <a:pPr>
              <a:spcBef>
                <a:spcPts val="1000"/>
              </a:spcBef>
            </a:pPr>
            <a:r>
              <a:rPr lang="en-GB" kern="0" dirty="0">
                <a:ea typeface="+mn-lt"/>
              </a:rPr>
              <a:t>Another definition sees power as ‘institutional’ and refers to who controls the agenda-setting power. Institutional power is about who controls the rules and procedures of policymaking. </a:t>
            </a:r>
          </a:p>
          <a:p>
            <a:pPr>
              <a:spcBef>
                <a:spcPts val="1000"/>
              </a:spcBef>
            </a:pPr>
            <a:r>
              <a:rPr lang="en-GB" kern="0" dirty="0">
                <a:ea typeface="+mn-lt"/>
              </a:rPr>
              <a:t>A third view holds that ideology embodies power because moral expectations and belief systems influence how actors behave. Thus, ideological power is the dominant values and ideas that define the policy landscape. </a:t>
            </a:r>
          </a:p>
          <a:p>
            <a:pPr>
              <a:spcBef>
                <a:spcPts val="1000"/>
              </a:spcBef>
            </a:pPr>
            <a:endParaRPr lang="en-GB" kern="0" dirty="0">
              <a:ea typeface="+mn-lt"/>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17</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7759279" y="1488185"/>
            <a:ext cx="3893283" cy="3893283"/>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5.3.3 Political economy </a:t>
            </a:r>
            <a:r>
              <a:rPr lang="en-GB" sz="2400" b="1" dirty="0">
                <a:solidFill>
                  <a:schemeClr val="accent5"/>
                </a:solidFill>
                <a:ea typeface="Open Sans" panose="020B0606030504020204" pitchFamily="34" charset="0"/>
              </a:rPr>
              <a:t>analysis: </a:t>
            </a:r>
            <a:r>
              <a:rPr lang="en-GB" sz="2400" dirty="0">
                <a:solidFill>
                  <a:schemeClr val="accent5">
                    <a:lumMod val="60000"/>
                    <a:lumOff val="40000"/>
                  </a:schemeClr>
                </a:solidFill>
                <a:ea typeface="Open Sans" panose="020B0606030504020204" pitchFamily="34" charset="0"/>
              </a:rPr>
              <a:t>power relations</a:t>
            </a:r>
          </a:p>
        </p:txBody>
      </p:sp>
    </p:spTree>
    <p:extLst>
      <p:ext uri="{BB962C8B-B14F-4D97-AF65-F5344CB8AC3E}">
        <p14:creationId xmlns:p14="http://schemas.microsoft.com/office/powerpoint/2010/main" val="90263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0" y="1488186"/>
            <a:ext cx="7236493" cy="409805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Questions related to power may include: </a:t>
            </a:r>
          </a:p>
          <a:p>
            <a:pPr>
              <a:spcBef>
                <a:spcPts val="1000"/>
              </a:spcBef>
            </a:pPr>
            <a:r>
              <a:rPr lang="en-GB" kern="0" dirty="0">
                <a:ea typeface="+mn-lt"/>
              </a:rPr>
              <a:t>Who has visible influence over outcomes? Are there overt resources imbalances? Who lobbies and for what?</a:t>
            </a:r>
          </a:p>
          <a:p>
            <a:pPr>
              <a:spcBef>
                <a:spcPts val="1000"/>
              </a:spcBef>
            </a:pPr>
            <a:r>
              <a:rPr lang="en-GB" kern="0" dirty="0">
                <a:ea typeface="+mn-lt"/>
              </a:rPr>
              <a:t>How are different groups positioned? Who has access to, and influence on, relevant information? Who has the influence on problem framing and agenda setting? </a:t>
            </a:r>
          </a:p>
          <a:p>
            <a:pPr>
              <a:spcBef>
                <a:spcPts val="1000"/>
              </a:spcBef>
            </a:pPr>
            <a:r>
              <a:rPr lang="en-GB" kern="0" dirty="0">
                <a:ea typeface="+mn-lt"/>
              </a:rPr>
              <a:t>Who can influence policy process? What are the competing socioeconomic and political discourses? </a:t>
            </a:r>
          </a:p>
          <a:p>
            <a:pPr>
              <a:spcBef>
                <a:spcPts val="1000"/>
              </a:spcBef>
            </a:pPr>
            <a:r>
              <a:rPr lang="en-GB" kern="0" dirty="0">
                <a:ea typeface="+mn-lt"/>
              </a:rPr>
              <a:t>How do these discourses align or diverge with those held by decision-makers and other influential actors?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18</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20000"/>
          </a:blip>
          <a:srcRect/>
          <a:stretch/>
        </p:blipFill>
        <p:spPr>
          <a:xfrm>
            <a:off x="7759280" y="1488186"/>
            <a:ext cx="3895200" cy="3895200"/>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5.3.3 Political economy </a:t>
            </a:r>
            <a:r>
              <a:rPr lang="en-GB" sz="2400" b="1" dirty="0">
                <a:solidFill>
                  <a:schemeClr val="accent5"/>
                </a:solidFill>
                <a:ea typeface="Open Sans" panose="020B0606030504020204" pitchFamily="34" charset="0"/>
              </a:rPr>
              <a:t>analysis: </a:t>
            </a:r>
            <a:r>
              <a:rPr lang="en-GB" sz="2400" dirty="0">
                <a:solidFill>
                  <a:schemeClr val="accent5">
                    <a:lumMod val="60000"/>
                    <a:lumOff val="40000"/>
                  </a:schemeClr>
                </a:solidFill>
                <a:ea typeface="Open Sans" panose="020B0606030504020204" pitchFamily="34" charset="0"/>
              </a:rPr>
              <a:t>power</a:t>
            </a:r>
          </a:p>
        </p:txBody>
      </p:sp>
    </p:spTree>
    <p:extLst>
      <p:ext uri="{BB962C8B-B14F-4D97-AF65-F5344CB8AC3E}">
        <p14:creationId xmlns:p14="http://schemas.microsoft.com/office/powerpoint/2010/main" val="70593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5726627" y="893673"/>
            <a:ext cx="6189148" cy="482504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Once the dynamic interaction between structures, institutions and actors is analysed</a:t>
            </a:r>
          </a:p>
          <a:p>
            <a:pPr>
              <a:spcBef>
                <a:spcPts val="1000"/>
              </a:spcBef>
            </a:pPr>
            <a:r>
              <a:rPr lang="en-GB" kern="0" dirty="0">
                <a:ea typeface="+mn-lt"/>
              </a:rPr>
              <a:t>Next, examine how the relationship shapes groups' interests, values, and power relations.</a:t>
            </a:r>
          </a:p>
          <a:p>
            <a:pPr>
              <a:spcBef>
                <a:spcPts val="1000"/>
              </a:spcBef>
            </a:pPr>
            <a:r>
              <a:rPr lang="en-GB" kern="0" dirty="0">
                <a:ea typeface="+mn-lt"/>
              </a:rPr>
              <a:t>Such analysis can enable a modelling team to: </a:t>
            </a:r>
          </a:p>
          <a:p>
            <a:pPr marL="342900" indent="-342900">
              <a:spcBef>
                <a:spcPts val="1000"/>
              </a:spcBef>
              <a:buFont typeface="Arial" panose="020B0604020202020204" pitchFamily="34" charset="0"/>
              <a:buChar char="•"/>
            </a:pPr>
            <a:r>
              <a:rPr lang="en-GB" kern="0" dirty="0">
                <a:ea typeface="+mn-lt"/>
              </a:rPr>
              <a:t>improve understanding of political obstacles to technically sound options</a:t>
            </a:r>
          </a:p>
          <a:p>
            <a:pPr marL="342900" indent="-342900">
              <a:spcBef>
                <a:spcPts val="1000"/>
              </a:spcBef>
              <a:buFont typeface="Arial" panose="020B0604020202020204" pitchFamily="34" charset="0"/>
              <a:buChar char="•"/>
            </a:pPr>
            <a:r>
              <a:rPr lang="en-GB" kern="0" dirty="0">
                <a:ea typeface="+mn-lt"/>
              </a:rPr>
              <a:t>consider the implications and uncertainties associated with actors' behaviour, and</a:t>
            </a:r>
          </a:p>
          <a:p>
            <a:pPr marL="342900" indent="-342900">
              <a:spcBef>
                <a:spcPts val="1000"/>
              </a:spcBef>
              <a:buFont typeface="Arial" panose="020B0604020202020204" pitchFamily="34" charset="0"/>
              <a:buChar char="•"/>
            </a:pPr>
            <a:r>
              <a:rPr lang="en-GB" kern="0" dirty="0">
                <a:ea typeface="+mn-lt"/>
              </a:rPr>
              <a:t>enhance the relevance of model outputs by incorporating politically feasible options.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19</a:t>
            </a:fld>
            <a:endParaRPr lang="sv-SE" sz="1400" b="1" dirty="0">
              <a:solidFill>
                <a:schemeClr val="bg1"/>
              </a:solidFill>
            </a:endParaRPr>
          </a:p>
        </p:txBody>
      </p:sp>
      <p:grpSp>
        <p:nvGrpSpPr>
          <p:cNvPr id="5" name="Group 4">
            <a:extLst>
              <a:ext uri="{FF2B5EF4-FFF2-40B4-BE49-F238E27FC236}">
                <a16:creationId xmlns:a16="http://schemas.microsoft.com/office/drawing/2014/main" id="{E3F918A6-2681-534C-AA42-8E5AF83036E9}"/>
              </a:ext>
            </a:extLst>
          </p:cNvPr>
          <p:cNvGrpSpPr/>
          <p:nvPr/>
        </p:nvGrpSpPr>
        <p:grpSpPr>
          <a:xfrm>
            <a:off x="662952" y="403365"/>
            <a:ext cx="4866311" cy="5170320"/>
            <a:chOff x="1494733" y="402443"/>
            <a:chExt cx="5293922" cy="5533435"/>
          </a:xfrm>
        </p:grpSpPr>
        <p:sp>
          <p:nvSpPr>
            <p:cNvPr id="138" name="Oval 137">
              <a:extLst>
                <a:ext uri="{FF2B5EF4-FFF2-40B4-BE49-F238E27FC236}">
                  <a16:creationId xmlns:a16="http://schemas.microsoft.com/office/drawing/2014/main" id="{4EAAA39C-E87A-F2FF-4A7C-2713D405EE2A}"/>
                </a:ext>
              </a:extLst>
            </p:cNvPr>
            <p:cNvSpPr/>
            <p:nvPr/>
          </p:nvSpPr>
          <p:spPr>
            <a:xfrm>
              <a:off x="2252342" y="1496628"/>
              <a:ext cx="3800113" cy="3608134"/>
            </a:xfrm>
            <a:prstGeom prst="ellips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9">
              <a:extLst>
                <a:ext uri="{FF2B5EF4-FFF2-40B4-BE49-F238E27FC236}">
                  <a16:creationId xmlns:a16="http://schemas.microsoft.com/office/drawing/2014/main" id="{F7B9A671-F453-6604-AEF2-2491AD5B90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29854" y="3331891"/>
              <a:ext cx="1758801" cy="1758801"/>
            </a:xfrm>
            <a:prstGeom prst="rect">
              <a:avLst/>
            </a:prstGeom>
          </p:spPr>
        </p:pic>
        <p:sp>
          <p:nvSpPr>
            <p:cNvPr id="141" name="Picture 9">
              <a:extLst>
                <a:ext uri="{FF2B5EF4-FFF2-40B4-BE49-F238E27FC236}">
                  <a16:creationId xmlns:a16="http://schemas.microsoft.com/office/drawing/2014/main" id="{7085D21B-C179-9802-02DE-100F72C114D6}"/>
                </a:ext>
              </a:extLst>
            </p:cNvPr>
            <p:cNvSpPr/>
            <p:nvPr/>
          </p:nvSpPr>
          <p:spPr>
            <a:xfrm>
              <a:off x="1700948" y="3486152"/>
              <a:ext cx="1372637" cy="1684810"/>
            </a:xfrm>
            <a:custGeom>
              <a:avLst/>
              <a:gdLst>
                <a:gd name="connsiteX0" fmla="*/ 980288 w 1182274"/>
                <a:gd name="connsiteY0" fmla="*/ 334552 h 1416198"/>
                <a:gd name="connsiteX1" fmla="*/ 585028 w 1182274"/>
                <a:gd name="connsiteY1" fmla="*/ 0 h 1416198"/>
                <a:gd name="connsiteX2" fmla="*/ 189816 w 1182274"/>
                <a:gd name="connsiteY2" fmla="*/ 335185 h 1416198"/>
                <a:gd name="connsiteX3" fmla="*/ 189816 w 1182274"/>
                <a:gd name="connsiteY3" fmla="*/ 337716 h 1416198"/>
                <a:gd name="connsiteX4" fmla="*/ 325594 w 1182274"/>
                <a:gd name="connsiteY4" fmla="*/ 337716 h 1416198"/>
                <a:gd name="connsiteX5" fmla="*/ 325594 w 1182274"/>
                <a:gd name="connsiteY5" fmla="*/ 675433 h 1416198"/>
                <a:gd name="connsiteX6" fmla="*/ 847577 w 1182274"/>
                <a:gd name="connsiteY6" fmla="*/ 675433 h 1416198"/>
                <a:gd name="connsiteX7" fmla="*/ 844510 w 1182274"/>
                <a:gd name="connsiteY7" fmla="*/ 337716 h 1416198"/>
                <a:gd name="connsiteX8" fmla="*/ 980288 w 1182274"/>
                <a:gd name="connsiteY8" fmla="*/ 337716 h 1416198"/>
                <a:gd name="connsiteX9" fmla="*/ 980288 w 1182274"/>
                <a:gd name="connsiteY9" fmla="*/ 334552 h 1416198"/>
                <a:gd name="connsiteX10" fmla="*/ 980288 w 1182274"/>
                <a:gd name="connsiteY10" fmla="*/ 334552 h 1416198"/>
                <a:gd name="connsiteX11" fmla="*/ 99703 w 1182274"/>
                <a:gd name="connsiteY11" fmla="*/ 1091919 h 1416198"/>
                <a:gd name="connsiteX12" fmla="*/ 99703 w 1182274"/>
                <a:gd name="connsiteY12" fmla="*/ 857070 h 1416198"/>
                <a:gd name="connsiteX13" fmla="*/ 591113 w 1182274"/>
                <a:gd name="connsiteY13" fmla="*/ 857070 h 1416198"/>
                <a:gd name="connsiteX14" fmla="*/ 591113 w 1182274"/>
                <a:gd name="connsiteY14" fmla="*/ 1098783 h 1416198"/>
                <a:gd name="connsiteX15" fmla="*/ 1081549 w 1182274"/>
                <a:gd name="connsiteY15" fmla="*/ 1091870 h 1416198"/>
                <a:gd name="connsiteX16" fmla="*/ 1081549 w 1182274"/>
                <a:gd name="connsiteY16" fmla="*/ 857021 h 1416198"/>
                <a:gd name="connsiteX17" fmla="*/ 591113 w 1182274"/>
                <a:gd name="connsiteY17" fmla="*/ 857021 h 1416198"/>
                <a:gd name="connsiteX18" fmla="*/ 591113 w 1182274"/>
                <a:gd name="connsiteY18" fmla="*/ 675384 h 1416198"/>
                <a:gd name="connsiteX19" fmla="*/ 0 w 1182274"/>
                <a:gd name="connsiteY19" fmla="*/ 1216743 h 1416198"/>
                <a:gd name="connsiteX20" fmla="*/ 199456 w 1182274"/>
                <a:gd name="connsiteY20" fmla="*/ 1216743 h 1416198"/>
                <a:gd name="connsiteX21" fmla="*/ 199456 w 1182274"/>
                <a:gd name="connsiteY21" fmla="*/ 1416198 h 1416198"/>
                <a:gd name="connsiteX22" fmla="*/ 0 w 1182274"/>
                <a:gd name="connsiteY22" fmla="*/ 1416198 h 1416198"/>
                <a:gd name="connsiteX23" fmla="*/ 0 w 1182274"/>
                <a:gd name="connsiteY23" fmla="*/ 1216743 h 1416198"/>
                <a:gd name="connsiteX24" fmla="*/ 0 w 1182274"/>
                <a:gd name="connsiteY24" fmla="*/ 1216743 h 1416198"/>
                <a:gd name="connsiteX25" fmla="*/ 491410 w 1182274"/>
                <a:gd name="connsiteY25" fmla="*/ 1216743 h 1416198"/>
                <a:gd name="connsiteX26" fmla="*/ 690865 w 1182274"/>
                <a:gd name="connsiteY26" fmla="*/ 1216743 h 1416198"/>
                <a:gd name="connsiteX27" fmla="*/ 690865 w 1182274"/>
                <a:gd name="connsiteY27" fmla="*/ 1416198 h 1416198"/>
                <a:gd name="connsiteX28" fmla="*/ 491410 w 1182274"/>
                <a:gd name="connsiteY28" fmla="*/ 1416198 h 1416198"/>
                <a:gd name="connsiteX29" fmla="*/ 491410 w 1182274"/>
                <a:gd name="connsiteY29" fmla="*/ 1216743 h 1416198"/>
                <a:gd name="connsiteX30" fmla="*/ 491410 w 1182274"/>
                <a:gd name="connsiteY30" fmla="*/ 1216743 h 1416198"/>
                <a:gd name="connsiteX31" fmla="*/ 982819 w 1182274"/>
                <a:gd name="connsiteY31" fmla="*/ 1216743 h 1416198"/>
                <a:gd name="connsiteX32" fmla="*/ 1182275 w 1182274"/>
                <a:gd name="connsiteY32" fmla="*/ 1216743 h 1416198"/>
                <a:gd name="connsiteX33" fmla="*/ 1182275 w 1182274"/>
                <a:gd name="connsiteY33" fmla="*/ 1416198 h 1416198"/>
                <a:gd name="connsiteX34" fmla="*/ 982819 w 1182274"/>
                <a:gd name="connsiteY34" fmla="*/ 1416198 h 1416198"/>
                <a:gd name="connsiteX35" fmla="*/ 982819 w 1182274"/>
                <a:gd name="connsiteY35" fmla="*/ 1216743 h 1416198"/>
                <a:gd name="connsiteX36" fmla="*/ 982819 w 1182274"/>
                <a:gd name="connsiteY36" fmla="*/ 1216743 h 1416198"/>
                <a:gd name="connsiteX37" fmla="*/ 679717 w 1182274"/>
                <a:gd name="connsiteY37" fmla="*/ 1010277 h 1416198"/>
                <a:gd name="connsiteX38" fmla="*/ 591162 w 1182274"/>
                <a:gd name="connsiteY38" fmla="*/ 1098832 h 1416198"/>
                <a:gd name="connsiteX39" fmla="*/ 502607 w 1182274"/>
                <a:gd name="connsiteY39" fmla="*/ 1010277 h 1416198"/>
                <a:gd name="connsiteX40" fmla="*/ 1170104 w 1182274"/>
                <a:gd name="connsiteY40" fmla="*/ 1010277 h 1416198"/>
                <a:gd name="connsiteX41" fmla="*/ 1081549 w 1182274"/>
                <a:gd name="connsiteY41" fmla="*/ 1098832 h 1416198"/>
                <a:gd name="connsiteX42" fmla="*/ 992994 w 1182274"/>
                <a:gd name="connsiteY42" fmla="*/ 1010277 h 1416198"/>
                <a:gd name="connsiteX43" fmla="*/ 188258 w 1182274"/>
                <a:gd name="connsiteY43" fmla="*/ 1010277 h 1416198"/>
                <a:gd name="connsiteX44" fmla="*/ 99703 w 1182274"/>
                <a:gd name="connsiteY44" fmla="*/ 1098832 h 1416198"/>
                <a:gd name="connsiteX45" fmla="*/ 11148 w 1182274"/>
                <a:gd name="connsiteY45" fmla="*/ 1010277 h 141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2274" h="1416198">
                  <a:moveTo>
                    <a:pt x="980288" y="334552"/>
                  </a:moveTo>
                  <a:lnTo>
                    <a:pt x="585028" y="0"/>
                  </a:lnTo>
                  <a:lnTo>
                    <a:pt x="189816" y="335185"/>
                  </a:lnTo>
                  <a:lnTo>
                    <a:pt x="189816" y="337716"/>
                  </a:lnTo>
                  <a:lnTo>
                    <a:pt x="325594" y="337716"/>
                  </a:lnTo>
                  <a:lnTo>
                    <a:pt x="325594" y="675433"/>
                  </a:lnTo>
                  <a:lnTo>
                    <a:pt x="847577" y="675433"/>
                  </a:lnTo>
                  <a:lnTo>
                    <a:pt x="844510" y="337716"/>
                  </a:lnTo>
                  <a:lnTo>
                    <a:pt x="980288" y="337716"/>
                  </a:lnTo>
                  <a:lnTo>
                    <a:pt x="980288" y="334552"/>
                  </a:lnTo>
                  <a:lnTo>
                    <a:pt x="980288" y="334552"/>
                  </a:lnTo>
                  <a:close/>
                  <a:moveTo>
                    <a:pt x="99703" y="1091919"/>
                  </a:moveTo>
                  <a:lnTo>
                    <a:pt x="99703" y="857070"/>
                  </a:lnTo>
                  <a:lnTo>
                    <a:pt x="591113" y="857070"/>
                  </a:lnTo>
                  <a:lnTo>
                    <a:pt x="591113" y="1098783"/>
                  </a:lnTo>
                  <a:moveTo>
                    <a:pt x="1081549" y="1091870"/>
                  </a:moveTo>
                  <a:lnTo>
                    <a:pt x="1081549" y="857021"/>
                  </a:lnTo>
                  <a:lnTo>
                    <a:pt x="591113" y="857021"/>
                  </a:lnTo>
                  <a:lnTo>
                    <a:pt x="591113" y="675384"/>
                  </a:lnTo>
                  <a:moveTo>
                    <a:pt x="0" y="1216743"/>
                  </a:moveTo>
                  <a:lnTo>
                    <a:pt x="199456" y="1216743"/>
                  </a:lnTo>
                  <a:lnTo>
                    <a:pt x="199456" y="1416198"/>
                  </a:lnTo>
                  <a:lnTo>
                    <a:pt x="0" y="1416198"/>
                  </a:lnTo>
                  <a:lnTo>
                    <a:pt x="0" y="1216743"/>
                  </a:lnTo>
                  <a:lnTo>
                    <a:pt x="0" y="1216743"/>
                  </a:lnTo>
                  <a:close/>
                  <a:moveTo>
                    <a:pt x="491410" y="1216743"/>
                  </a:moveTo>
                  <a:lnTo>
                    <a:pt x="690865" y="1216743"/>
                  </a:lnTo>
                  <a:lnTo>
                    <a:pt x="690865" y="1416198"/>
                  </a:lnTo>
                  <a:lnTo>
                    <a:pt x="491410" y="1416198"/>
                  </a:lnTo>
                  <a:lnTo>
                    <a:pt x="491410" y="1216743"/>
                  </a:lnTo>
                  <a:lnTo>
                    <a:pt x="491410" y="1216743"/>
                  </a:lnTo>
                  <a:close/>
                  <a:moveTo>
                    <a:pt x="982819" y="1216743"/>
                  </a:moveTo>
                  <a:lnTo>
                    <a:pt x="1182275" y="1216743"/>
                  </a:lnTo>
                  <a:lnTo>
                    <a:pt x="1182275" y="1416198"/>
                  </a:lnTo>
                  <a:lnTo>
                    <a:pt x="982819" y="1416198"/>
                  </a:lnTo>
                  <a:lnTo>
                    <a:pt x="982819" y="1216743"/>
                  </a:lnTo>
                  <a:lnTo>
                    <a:pt x="982819" y="1216743"/>
                  </a:lnTo>
                  <a:close/>
                  <a:moveTo>
                    <a:pt x="679717" y="1010277"/>
                  </a:moveTo>
                  <a:lnTo>
                    <a:pt x="591162" y="1098832"/>
                  </a:lnTo>
                  <a:lnTo>
                    <a:pt x="502607" y="1010277"/>
                  </a:lnTo>
                  <a:moveTo>
                    <a:pt x="1170104" y="1010277"/>
                  </a:moveTo>
                  <a:lnTo>
                    <a:pt x="1081549" y="1098832"/>
                  </a:lnTo>
                  <a:lnTo>
                    <a:pt x="992994" y="1010277"/>
                  </a:lnTo>
                  <a:moveTo>
                    <a:pt x="188258" y="1010277"/>
                  </a:moveTo>
                  <a:lnTo>
                    <a:pt x="99703" y="1098832"/>
                  </a:lnTo>
                  <a:lnTo>
                    <a:pt x="11148" y="1010277"/>
                  </a:lnTo>
                </a:path>
              </a:pathLst>
            </a:custGeom>
            <a:noFill/>
            <a:ln w="43978" cap="flat">
              <a:solidFill>
                <a:schemeClr val="accent2"/>
              </a:solidFill>
              <a:prstDash val="solid"/>
              <a:round/>
            </a:ln>
          </p:spPr>
          <p:txBody>
            <a:bodyPr rtlCol="0" anchor="ctr"/>
            <a:lstStyle/>
            <a:p>
              <a:endParaRPr lang="en-US"/>
            </a:p>
          </p:txBody>
        </p:sp>
        <p:grpSp>
          <p:nvGrpSpPr>
            <p:cNvPr id="142" name="Group 141">
              <a:extLst>
                <a:ext uri="{FF2B5EF4-FFF2-40B4-BE49-F238E27FC236}">
                  <a16:creationId xmlns:a16="http://schemas.microsoft.com/office/drawing/2014/main" id="{68ECE310-ED24-429B-23E1-D635113D5FF0}"/>
                </a:ext>
              </a:extLst>
            </p:cNvPr>
            <p:cNvGrpSpPr/>
            <p:nvPr/>
          </p:nvGrpSpPr>
          <p:grpSpPr>
            <a:xfrm>
              <a:off x="3097224" y="402443"/>
              <a:ext cx="1778299" cy="1830285"/>
              <a:chOff x="8081510" y="1539488"/>
              <a:chExt cx="1360483" cy="1406763"/>
            </a:xfrm>
          </p:grpSpPr>
          <p:sp>
            <p:nvSpPr>
              <p:cNvPr id="145" name="Freeform 144">
                <a:extLst>
                  <a:ext uri="{FF2B5EF4-FFF2-40B4-BE49-F238E27FC236}">
                    <a16:creationId xmlns:a16="http://schemas.microsoft.com/office/drawing/2014/main" id="{900EB6EE-4F42-B62C-1FBA-43323E41F64F}"/>
                  </a:ext>
                </a:extLst>
              </p:cNvPr>
              <p:cNvSpPr/>
              <p:nvPr/>
            </p:nvSpPr>
            <p:spPr>
              <a:xfrm>
                <a:off x="8524799" y="2618126"/>
                <a:ext cx="623292" cy="30573"/>
              </a:xfrm>
              <a:custGeom>
                <a:avLst/>
                <a:gdLst>
                  <a:gd name="connsiteX0" fmla="*/ 15287 w 623292"/>
                  <a:gd name="connsiteY0" fmla="*/ 30573 h 30573"/>
                  <a:gd name="connsiteX1" fmla="*/ 608006 w 623292"/>
                  <a:gd name="connsiteY1" fmla="*/ 30573 h 30573"/>
                  <a:gd name="connsiteX2" fmla="*/ 623293 w 623292"/>
                  <a:gd name="connsiteY2" fmla="*/ 15287 h 30573"/>
                  <a:gd name="connsiteX3" fmla="*/ 608006 w 623292"/>
                  <a:gd name="connsiteY3" fmla="*/ 0 h 30573"/>
                  <a:gd name="connsiteX4" fmla="*/ 15287 w 623292"/>
                  <a:gd name="connsiteY4" fmla="*/ 0 h 30573"/>
                  <a:gd name="connsiteX5" fmla="*/ 0 w 623292"/>
                  <a:gd name="connsiteY5" fmla="*/ 15287 h 30573"/>
                  <a:gd name="connsiteX6" fmla="*/ 15287 w 623292"/>
                  <a:gd name="connsiteY6" fmla="*/ 30573 h 30573"/>
                  <a:gd name="connsiteX7" fmla="*/ 15287 w 623292"/>
                  <a:gd name="connsiteY7" fmla="*/ 30573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2" h="30573">
                    <a:moveTo>
                      <a:pt x="15287" y="30573"/>
                    </a:moveTo>
                    <a:lnTo>
                      <a:pt x="608006" y="30573"/>
                    </a:lnTo>
                    <a:cubicBezTo>
                      <a:pt x="616477" y="30573"/>
                      <a:pt x="623293" y="23709"/>
                      <a:pt x="623293" y="15287"/>
                    </a:cubicBezTo>
                    <a:cubicBezTo>
                      <a:pt x="623293" y="6864"/>
                      <a:pt x="616428" y="0"/>
                      <a:pt x="608006" y="0"/>
                    </a:cubicBezTo>
                    <a:lnTo>
                      <a:pt x="15287" y="0"/>
                    </a:lnTo>
                    <a:cubicBezTo>
                      <a:pt x="6816" y="0"/>
                      <a:pt x="0" y="6864"/>
                      <a:pt x="0" y="15287"/>
                    </a:cubicBezTo>
                    <a:cubicBezTo>
                      <a:pt x="0" y="23709"/>
                      <a:pt x="6864" y="30573"/>
                      <a:pt x="15287" y="30573"/>
                    </a:cubicBezTo>
                    <a:lnTo>
                      <a:pt x="15287" y="30573"/>
                    </a:lnTo>
                    <a:close/>
                  </a:path>
                </a:pathLst>
              </a:custGeom>
              <a:solidFill>
                <a:schemeClr val="accent1"/>
              </a:solidFill>
              <a:ln w="4858" cap="flat">
                <a:solidFill>
                  <a:schemeClr val="accent1"/>
                </a:solidFill>
                <a:prstDash val="solid"/>
                <a:miter/>
              </a:ln>
            </p:spPr>
            <p:txBody>
              <a:bodyPr rtlCol="0" anchor="ctr"/>
              <a:lstStyle/>
              <a:p>
                <a:endParaRPr lang="en-US"/>
              </a:p>
            </p:txBody>
          </p:sp>
          <p:grpSp>
            <p:nvGrpSpPr>
              <p:cNvPr id="146" name="Group 145">
                <a:extLst>
                  <a:ext uri="{FF2B5EF4-FFF2-40B4-BE49-F238E27FC236}">
                    <a16:creationId xmlns:a16="http://schemas.microsoft.com/office/drawing/2014/main" id="{97DC12E0-3AC4-C2D7-2592-B9E5AA58489F}"/>
                  </a:ext>
                </a:extLst>
              </p:cNvPr>
              <p:cNvGrpSpPr/>
              <p:nvPr/>
            </p:nvGrpSpPr>
            <p:grpSpPr>
              <a:xfrm>
                <a:off x="8081510" y="1539488"/>
                <a:ext cx="1360483" cy="1406763"/>
                <a:chOff x="8081510" y="1539488"/>
                <a:chExt cx="1360483" cy="1406763"/>
              </a:xfrm>
            </p:grpSpPr>
            <p:sp>
              <p:nvSpPr>
                <p:cNvPr id="147" name="Freeform 146">
                  <a:extLst>
                    <a:ext uri="{FF2B5EF4-FFF2-40B4-BE49-F238E27FC236}">
                      <a16:creationId xmlns:a16="http://schemas.microsoft.com/office/drawing/2014/main" id="{985B7D30-FD0E-07D6-DC0E-EAA50C4694C7}"/>
                    </a:ext>
                  </a:extLst>
                </p:cNvPr>
                <p:cNvSpPr/>
                <p:nvPr/>
              </p:nvSpPr>
              <p:spPr>
                <a:xfrm>
                  <a:off x="8081510" y="1539488"/>
                  <a:ext cx="1124487" cy="1124584"/>
                </a:xfrm>
                <a:custGeom>
                  <a:avLst/>
                  <a:gdLst>
                    <a:gd name="connsiteX0" fmla="*/ 784727 w 1124487"/>
                    <a:gd name="connsiteY0" fmla="*/ 678305 h 1124584"/>
                    <a:gd name="connsiteX1" fmla="*/ 788135 w 1124487"/>
                    <a:gd name="connsiteY1" fmla="*/ 730445 h 1124584"/>
                    <a:gd name="connsiteX2" fmla="*/ 394043 w 1124487"/>
                    <a:gd name="connsiteY2" fmla="*/ 1124536 h 1124584"/>
                    <a:gd name="connsiteX3" fmla="*/ 0 w 1124487"/>
                    <a:gd name="connsiteY3" fmla="*/ 730445 h 1124584"/>
                    <a:gd name="connsiteX4" fmla="*/ 394092 w 1124487"/>
                    <a:gd name="connsiteY4" fmla="*/ 336402 h 1124584"/>
                    <a:gd name="connsiteX5" fmla="*/ 436349 w 1124487"/>
                    <a:gd name="connsiteY5" fmla="*/ 338836 h 1124584"/>
                    <a:gd name="connsiteX6" fmla="*/ 394092 w 1124487"/>
                    <a:gd name="connsiteY6" fmla="*/ 1049953 h 1124584"/>
                    <a:gd name="connsiteX7" fmla="*/ 394092 w 1124487"/>
                    <a:gd name="connsiteY7" fmla="*/ 1124585 h 1124584"/>
                    <a:gd name="connsiteX8" fmla="*/ 394092 w 1124487"/>
                    <a:gd name="connsiteY8" fmla="*/ 1049953 h 1124584"/>
                    <a:gd name="connsiteX9" fmla="*/ 394092 w 1124487"/>
                    <a:gd name="connsiteY9" fmla="*/ 1124585 h 1124584"/>
                    <a:gd name="connsiteX10" fmla="*/ 197021 w 1124487"/>
                    <a:gd name="connsiteY10" fmla="*/ 389175 h 1124584"/>
                    <a:gd name="connsiteX11" fmla="*/ 234313 w 1124487"/>
                    <a:gd name="connsiteY11" fmla="*/ 453777 h 1124584"/>
                    <a:gd name="connsiteX12" fmla="*/ 553773 w 1124487"/>
                    <a:gd name="connsiteY12" fmla="*/ 1007112 h 1124584"/>
                    <a:gd name="connsiteX13" fmla="*/ 591064 w 1124487"/>
                    <a:gd name="connsiteY13" fmla="*/ 1071715 h 1124584"/>
                    <a:gd name="connsiteX14" fmla="*/ 52773 w 1124487"/>
                    <a:gd name="connsiteY14" fmla="*/ 533423 h 1124584"/>
                    <a:gd name="connsiteX15" fmla="*/ 117376 w 1124487"/>
                    <a:gd name="connsiteY15" fmla="*/ 570715 h 1124584"/>
                    <a:gd name="connsiteX16" fmla="*/ 670710 w 1124487"/>
                    <a:gd name="connsiteY16" fmla="*/ 890175 h 1124584"/>
                    <a:gd name="connsiteX17" fmla="*/ 735313 w 1124487"/>
                    <a:gd name="connsiteY17" fmla="*/ 927466 h 1124584"/>
                    <a:gd name="connsiteX18" fmla="*/ 0 w 1124487"/>
                    <a:gd name="connsiteY18" fmla="*/ 730445 h 1124584"/>
                    <a:gd name="connsiteX19" fmla="*/ 74632 w 1124487"/>
                    <a:gd name="connsiteY19" fmla="*/ 730445 h 1124584"/>
                    <a:gd name="connsiteX20" fmla="*/ 52821 w 1124487"/>
                    <a:gd name="connsiteY20" fmla="*/ 927466 h 1124584"/>
                    <a:gd name="connsiteX21" fmla="*/ 117424 w 1124487"/>
                    <a:gd name="connsiteY21" fmla="*/ 890175 h 1124584"/>
                    <a:gd name="connsiteX22" fmla="*/ 197070 w 1124487"/>
                    <a:gd name="connsiteY22" fmla="*/ 1071715 h 1124584"/>
                    <a:gd name="connsiteX23" fmla="*/ 234362 w 1124487"/>
                    <a:gd name="connsiteY23" fmla="*/ 1007112 h 1124584"/>
                    <a:gd name="connsiteX24" fmla="*/ 441607 w 1124487"/>
                    <a:gd name="connsiteY24" fmla="*/ 730445 h 1124584"/>
                    <a:gd name="connsiteX25" fmla="*/ 394092 w 1124487"/>
                    <a:gd name="connsiteY25" fmla="*/ 682930 h 1124584"/>
                    <a:gd name="connsiteX26" fmla="*/ 346577 w 1124487"/>
                    <a:gd name="connsiteY26" fmla="*/ 730445 h 1124584"/>
                    <a:gd name="connsiteX27" fmla="*/ 394092 w 1124487"/>
                    <a:gd name="connsiteY27" fmla="*/ 777960 h 1124584"/>
                    <a:gd name="connsiteX28" fmla="*/ 441607 w 1124487"/>
                    <a:gd name="connsiteY28" fmla="*/ 730445 h 1124584"/>
                    <a:gd name="connsiteX29" fmla="*/ 441607 w 1124487"/>
                    <a:gd name="connsiteY29" fmla="*/ 730445 h 1124584"/>
                    <a:gd name="connsiteX30" fmla="*/ 394092 w 1124487"/>
                    <a:gd name="connsiteY30" fmla="*/ 690719 h 1124584"/>
                    <a:gd name="connsiteX31" fmla="*/ 394092 w 1124487"/>
                    <a:gd name="connsiteY31" fmla="*/ 453777 h 1124584"/>
                    <a:gd name="connsiteX32" fmla="*/ 422182 w 1124487"/>
                    <a:gd name="connsiteY32" fmla="*/ 758535 h 1124584"/>
                    <a:gd name="connsiteX33" fmla="*/ 505576 w 1124487"/>
                    <a:gd name="connsiteY33" fmla="*/ 841930 h 1124584"/>
                    <a:gd name="connsiteX34" fmla="*/ 1124439 w 1124487"/>
                    <a:gd name="connsiteY34" fmla="*/ 385426 h 1124584"/>
                    <a:gd name="connsiteX35" fmla="*/ 1124439 w 1124487"/>
                    <a:gd name="connsiteY35" fmla="*/ 287280 h 1124584"/>
                    <a:gd name="connsiteX36" fmla="*/ 1041921 w 1124487"/>
                    <a:gd name="connsiteY36" fmla="*/ 282120 h 1124584"/>
                    <a:gd name="connsiteX37" fmla="*/ 1005992 w 1124487"/>
                    <a:gd name="connsiteY37" fmla="*/ 195123 h 1124584"/>
                    <a:gd name="connsiteX38" fmla="*/ 1060615 w 1124487"/>
                    <a:gd name="connsiteY38" fmla="*/ 133246 h 1124584"/>
                    <a:gd name="connsiteX39" fmla="*/ 991193 w 1124487"/>
                    <a:gd name="connsiteY39" fmla="*/ 63824 h 1124584"/>
                    <a:gd name="connsiteX40" fmla="*/ 929316 w 1124487"/>
                    <a:gd name="connsiteY40" fmla="*/ 118447 h 1124584"/>
                    <a:gd name="connsiteX41" fmla="*/ 842319 w 1124487"/>
                    <a:gd name="connsiteY41" fmla="*/ 82518 h 1124584"/>
                    <a:gd name="connsiteX42" fmla="*/ 837159 w 1124487"/>
                    <a:gd name="connsiteY42" fmla="*/ 0 h 1124584"/>
                    <a:gd name="connsiteX43" fmla="*/ 739013 w 1124487"/>
                    <a:gd name="connsiteY43" fmla="*/ 0 h 1124584"/>
                    <a:gd name="connsiteX44" fmla="*/ 733901 w 1124487"/>
                    <a:gd name="connsiteY44" fmla="*/ 82518 h 1124584"/>
                    <a:gd name="connsiteX45" fmla="*/ 646904 w 1124487"/>
                    <a:gd name="connsiteY45" fmla="*/ 118447 h 1124584"/>
                    <a:gd name="connsiteX46" fmla="*/ 585028 w 1124487"/>
                    <a:gd name="connsiteY46" fmla="*/ 63824 h 1124584"/>
                    <a:gd name="connsiteX47" fmla="*/ 515605 w 1124487"/>
                    <a:gd name="connsiteY47" fmla="*/ 133246 h 1124584"/>
                    <a:gd name="connsiteX48" fmla="*/ 570277 w 1124487"/>
                    <a:gd name="connsiteY48" fmla="*/ 195123 h 1124584"/>
                    <a:gd name="connsiteX49" fmla="*/ 534348 w 1124487"/>
                    <a:gd name="connsiteY49" fmla="*/ 282120 h 1124584"/>
                    <a:gd name="connsiteX50" fmla="*/ 451830 w 1124487"/>
                    <a:gd name="connsiteY50" fmla="*/ 287280 h 1124584"/>
                    <a:gd name="connsiteX51" fmla="*/ 451830 w 1124487"/>
                    <a:gd name="connsiteY51" fmla="*/ 385426 h 1124584"/>
                    <a:gd name="connsiteX52" fmla="*/ 534348 w 1124487"/>
                    <a:gd name="connsiteY52" fmla="*/ 390538 h 1124584"/>
                    <a:gd name="connsiteX53" fmla="*/ 570277 w 1124487"/>
                    <a:gd name="connsiteY53" fmla="*/ 477535 h 1124584"/>
                    <a:gd name="connsiteX54" fmla="*/ 515654 w 1124487"/>
                    <a:gd name="connsiteY54" fmla="*/ 539411 h 1124584"/>
                    <a:gd name="connsiteX55" fmla="*/ 585076 w 1124487"/>
                    <a:gd name="connsiteY55" fmla="*/ 608834 h 1124584"/>
                    <a:gd name="connsiteX56" fmla="*/ 646953 w 1124487"/>
                    <a:gd name="connsiteY56" fmla="*/ 554162 h 1124584"/>
                    <a:gd name="connsiteX57" fmla="*/ 733950 w 1124487"/>
                    <a:gd name="connsiteY57" fmla="*/ 590091 h 1124584"/>
                    <a:gd name="connsiteX58" fmla="*/ 739062 w 1124487"/>
                    <a:gd name="connsiteY58" fmla="*/ 672609 h 1124584"/>
                    <a:gd name="connsiteX59" fmla="*/ 837207 w 1124487"/>
                    <a:gd name="connsiteY59" fmla="*/ 672609 h 1124584"/>
                    <a:gd name="connsiteX60" fmla="*/ 842368 w 1124487"/>
                    <a:gd name="connsiteY60" fmla="*/ 590091 h 1124584"/>
                    <a:gd name="connsiteX61" fmla="*/ 929365 w 1124487"/>
                    <a:gd name="connsiteY61" fmla="*/ 554162 h 1124584"/>
                    <a:gd name="connsiteX62" fmla="*/ 991241 w 1124487"/>
                    <a:gd name="connsiteY62" fmla="*/ 608834 h 1124584"/>
                    <a:gd name="connsiteX63" fmla="*/ 1060664 w 1124487"/>
                    <a:gd name="connsiteY63" fmla="*/ 539411 h 1124584"/>
                    <a:gd name="connsiteX64" fmla="*/ 1006041 w 1124487"/>
                    <a:gd name="connsiteY64" fmla="*/ 477535 h 1124584"/>
                    <a:gd name="connsiteX65" fmla="*/ 1041969 w 1124487"/>
                    <a:gd name="connsiteY65" fmla="*/ 390538 h 1124584"/>
                    <a:gd name="connsiteX66" fmla="*/ 1124488 w 1124487"/>
                    <a:gd name="connsiteY66" fmla="*/ 385426 h 1124584"/>
                    <a:gd name="connsiteX67" fmla="*/ 1124488 w 1124487"/>
                    <a:gd name="connsiteY67" fmla="*/ 385426 h 1124584"/>
                    <a:gd name="connsiteX68" fmla="*/ 882434 w 1124487"/>
                    <a:gd name="connsiteY68" fmla="*/ 430604 h 1124584"/>
                    <a:gd name="connsiteX69" fmla="*/ 693884 w 1124487"/>
                    <a:gd name="connsiteY69" fmla="*/ 430604 h 1124584"/>
                    <a:gd name="connsiteX70" fmla="*/ 693884 w 1124487"/>
                    <a:gd name="connsiteY70" fmla="*/ 242054 h 1124584"/>
                    <a:gd name="connsiteX71" fmla="*/ 882434 w 1124487"/>
                    <a:gd name="connsiteY71" fmla="*/ 242054 h 1124584"/>
                    <a:gd name="connsiteX72" fmla="*/ 882434 w 1124487"/>
                    <a:gd name="connsiteY72" fmla="*/ 430604 h 1124584"/>
                    <a:gd name="connsiteX73" fmla="*/ 882434 w 1124487"/>
                    <a:gd name="connsiteY73" fmla="*/ 430604 h 1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4487" h="1124584">
                      <a:moveTo>
                        <a:pt x="784727" y="678305"/>
                      </a:moveTo>
                      <a:cubicBezTo>
                        <a:pt x="786966" y="695393"/>
                        <a:pt x="788135" y="712773"/>
                        <a:pt x="788135" y="730445"/>
                      </a:cubicBezTo>
                      <a:cubicBezTo>
                        <a:pt x="788135" y="948108"/>
                        <a:pt x="611706" y="1124536"/>
                        <a:pt x="394043" y="1124536"/>
                      </a:cubicBezTo>
                      <a:cubicBezTo>
                        <a:pt x="176380" y="1124536"/>
                        <a:pt x="0" y="948108"/>
                        <a:pt x="0" y="730445"/>
                      </a:cubicBezTo>
                      <a:cubicBezTo>
                        <a:pt x="0" y="512782"/>
                        <a:pt x="176428" y="336402"/>
                        <a:pt x="394092" y="336402"/>
                      </a:cubicBezTo>
                      <a:cubicBezTo>
                        <a:pt x="407382" y="336402"/>
                        <a:pt x="423399" y="337522"/>
                        <a:pt x="436349" y="338836"/>
                      </a:cubicBezTo>
                      <a:moveTo>
                        <a:pt x="394092" y="1049953"/>
                      </a:moveTo>
                      <a:lnTo>
                        <a:pt x="394092" y="1124585"/>
                      </a:lnTo>
                      <a:moveTo>
                        <a:pt x="394092" y="1049953"/>
                      </a:moveTo>
                      <a:lnTo>
                        <a:pt x="394092" y="1124585"/>
                      </a:lnTo>
                      <a:moveTo>
                        <a:pt x="197021" y="389175"/>
                      </a:moveTo>
                      <a:lnTo>
                        <a:pt x="234313" y="453777"/>
                      </a:lnTo>
                      <a:moveTo>
                        <a:pt x="553773" y="1007112"/>
                      </a:moveTo>
                      <a:lnTo>
                        <a:pt x="591064" y="1071715"/>
                      </a:lnTo>
                      <a:moveTo>
                        <a:pt x="52773" y="533423"/>
                      </a:moveTo>
                      <a:lnTo>
                        <a:pt x="117376" y="570715"/>
                      </a:lnTo>
                      <a:moveTo>
                        <a:pt x="670710" y="890175"/>
                      </a:moveTo>
                      <a:lnTo>
                        <a:pt x="735313" y="927466"/>
                      </a:lnTo>
                      <a:moveTo>
                        <a:pt x="0" y="730445"/>
                      </a:moveTo>
                      <a:lnTo>
                        <a:pt x="74632" y="730445"/>
                      </a:lnTo>
                      <a:moveTo>
                        <a:pt x="52821" y="927466"/>
                      </a:moveTo>
                      <a:lnTo>
                        <a:pt x="117424" y="890175"/>
                      </a:lnTo>
                      <a:moveTo>
                        <a:pt x="197070" y="1071715"/>
                      </a:moveTo>
                      <a:lnTo>
                        <a:pt x="234362" y="1007112"/>
                      </a:lnTo>
                      <a:moveTo>
                        <a:pt x="441607" y="730445"/>
                      </a:moveTo>
                      <a:cubicBezTo>
                        <a:pt x="441607" y="704204"/>
                        <a:pt x="420332" y="682930"/>
                        <a:pt x="394092" y="682930"/>
                      </a:cubicBezTo>
                      <a:cubicBezTo>
                        <a:pt x="367851" y="682930"/>
                        <a:pt x="346577" y="704204"/>
                        <a:pt x="346577" y="730445"/>
                      </a:cubicBezTo>
                      <a:cubicBezTo>
                        <a:pt x="346577" y="756685"/>
                        <a:pt x="367851" y="777960"/>
                        <a:pt x="394092" y="777960"/>
                      </a:cubicBezTo>
                      <a:cubicBezTo>
                        <a:pt x="420332" y="777960"/>
                        <a:pt x="441607" y="756685"/>
                        <a:pt x="441607" y="730445"/>
                      </a:cubicBezTo>
                      <a:lnTo>
                        <a:pt x="441607" y="730445"/>
                      </a:lnTo>
                      <a:close/>
                      <a:moveTo>
                        <a:pt x="394092" y="690719"/>
                      </a:moveTo>
                      <a:lnTo>
                        <a:pt x="394092" y="453777"/>
                      </a:lnTo>
                      <a:moveTo>
                        <a:pt x="422182" y="758535"/>
                      </a:moveTo>
                      <a:lnTo>
                        <a:pt x="505576" y="841930"/>
                      </a:lnTo>
                      <a:moveTo>
                        <a:pt x="1124439" y="385426"/>
                      </a:moveTo>
                      <a:lnTo>
                        <a:pt x="1124439" y="287280"/>
                      </a:lnTo>
                      <a:lnTo>
                        <a:pt x="1041921" y="282120"/>
                      </a:lnTo>
                      <a:cubicBezTo>
                        <a:pt x="1035446" y="251644"/>
                        <a:pt x="1023518" y="222142"/>
                        <a:pt x="1005992" y="195123"/>
                      </a:cubicBezTo>
                      <a:lnTo>
                        <a:pt x="1060615" y="133246"/>
                      </a:lnTo>
                      <a:lnTo>
                        <a:pt x="991193" y="63824"/>
                      </a:lnTo>
                      <a:lnTo>
                        <a:pt x="929316" y="118447"/>
                      </a:lnTo>
                      <a:cubicBezTo>
                        <a:pt x="902346" y="100921"/>
                        <a:pt x="872795" y="88993"/>
                        <a:pt x="842319" y="82518"/>
                      </a:cubicBezTo>
                      <a:lnTo>
                        <a:pt x="837159" y="0"/>
                      </a:lnTo>
                      <a:lnTo>
                        <a:pt x="739013" y="0"/>
                      </a:lnTo>
                      <a:lnTo>
                        <a:pt x="733901" y="82518"/>
                      </a:lnTo>
                      <a:cubicBezTo>
                        <a:pt x="703426" y="88993"/>
                        <a:pt x="673923" y="100921"/>
                        <a:pt x="646904" y="118447"/>
                      </a:cubicBezTo>
                      <a:lnTo>
                        <a:pt x="585028" y="63824"/>
                      </a:lnTo>
                      <a:lnTo>
                        <a:pt x="515605" y="133246"/>
                      </a:lnTo>
                      <a:lnTo>
                        <a:pt x="570277" y="195123"/>
                      </a:lnTo>
                      <a:cubicBezTo>
                        <a:pt x="552751" y="222093"/>
                        <a:pt x="540823" y="251644"/>
                        <a:pt x="534348" y="282120"/>
                      </a:cubicBezTo>
                      <a:lnTo>
                        <a:pt x="451830" y="287280"/>
                      </a:lnTo>
                      <a:lnTo>
                        <a:pt x="451830" y="385426"/>
                      </a:lnTo>
                      <a:lnTo>
                        <a:pt x="534348" y="390538"/>
                      </a:lnTo>
                      <a:cubicBezTo>
                        <a:pt x="540823" y="421013"/>
                        <a:pt x="552751" y="450516"/>
                        <a:pt x="570277" y="477535"/>
                      </a:cubicBezTo>
                      <a:lnTo>
                        <a:pt x="515654" y="539411"/>
                      </a:lnTo>
                      <a:lnTo>
                        <a:pt x="585076" y="608834"/>
                      </a:lnTo>
                      <a:lnTo>
                        <a:pt x="646953" y="554162"/>
                      </a:lnTo>
                      <a:cubicBezTo>
                        <a:pt x="673923" y="571688"/>
                        <a:pt x="703474" y="583567"/>
                        <a:pt x="733950" y="590091"/>
                      </a:cubicBezTo>
                      <a:lnTo>
                        <a:pt x="739062" y="672609"/>
                      </a:lnTo>
                      <a:lnTo>
                        <a:pt x="837207" y="672609"/>
                      </a:lnTo>
                      <a:lnTo>
                        <a:pt x="842368" y="590091"/>
                      </a:lnTo>
                      <a:cubicBezTo>
                        <a:pt x="872843" y="583616"/>
                        <a:pt x="902346" y="571688"/>
                        <a:pt x="929365" y="554162"/>
                      </a:cubicBezTo>
                      <a:lnTo>
                        <a:pt x="991241" y="608834"/>
                      </a:lnTo>
                      <a:lnTo>
                        <a:pt x="1060664" y="539411"/>
                      </a:lnTo>
                      <a:lnTo>
                        <a:pt x="1006041" y="477535"/>
                      </a:lnTo>
                      <a:cubicBezTo>
                        <a:pt x="1023567" y="450564"/>
                        <a:pt x="1035495" y="421013"/>
                        <a:pt x="1041969" y="390538"/>
                      </a:cubicBezTo>
                      <a:lnTo>
                        <a:pt x="1124488" y="385426"/>
                      </a:lnTo>
                      <a:lnTo>
                        <a:pt x="1124488" y="385426"/>
                      </a:lnTo>
                      <a:close/>
                      <a:moveTo>
                        <a:pt x="882434" y="430604"/>
                      </a:moveTo>
                      <a:cubicBezTo>
                        <a:pt x="830343" y="482647"/>
                        <a:pt x="745926" y="482647"/>
                        <a:pt x="693884" y="430604"/>
                      </a:cubicBezTo>
                      <a:cubicBezTo>
                        <a:pt x="641792" y="378513"/>
                        <a:pt x="641792" y="294096"/>
                        <a:pt x="693884" y="242054"/>
                      </a:cubicBezTo>
                      <a:cubicBezTo>
                        <a:pt x="745975" y="190011"/>
                        <a:pt x="830392" y="190011"/>
                        <a:pt x="882434" y="242054"/>
                      </a:cubicBezTo>
                      <a:cubicBezTo>
                        <a:pt x="934477" y="294145"/>
                        <a:pt x="934477" y="378562"/>
                        <a:pt x="882434" y="430604"/>
                      </a:cubicBezTo>
                      <a:lnTo>
                        <a:pt x="882434" y="430604"/>
                      </a:lnTo>
                      <a:close/>
                    </a:path>
                  </a:pathLst>
                </a:custGeom>
                <a:noFill/>
                <a:ln w="35073" cap="flat">
                  <a:solidFill>
                    <a:schemeClr val="accent1"/>
                  </a:solidFill>
                  <a:prstDash val="solid"/>
                  <a:round/>
                </a:ln>
              </p:spPr>
              <p:txBody>
                <a:bodyPr rtlCol="0" anchor="ctr"/>
                <a:lstStyle/>
                <a:p>
                  <a:endParaRPr lang="en-US"/>
                </a:p>
              </p:txBody>
            </p:sp>
            <p:grpSp>
              <p:nvGrpSpPr>
                <p:cNvPr id="148" name="Group 147">
                  <a:extLst>
                    <a:ext uri="{FF2B5EF4-FFF2-40B4-BE49-F238E27FC236}">
                      <a16:creationId xmlns:a16="http://schemas.microsoft.com/office/drawing/2014/main" id="{C21540ED-F01A-E598-6F32-36FDEE92D09E}"/>
                    </a:ext>
                  </a:extLst>
                </p:cNvPr>
                <p:cNvGrpSpPr/>
                <p:nvPr/>
              </p:nvGrpSpPr>
              <p:grpSpPr>
                <a:xfrm>
                  <a:off x="8527525" y="2030810"/>
                  <a:ext cx="914468" cy="915441"/>
                  <a:chOff x="8527525" y="2030810"/>
                  <a:chExt cx="914468" cy="915441"/>
                </a:xfrm>
              </p:grpSpPr>
              <p:grpSp>
                <p:nvGrpSpPr>
                  <p:cNvPr id="149" name="Group 148">
                    <a:extLst>
                      <a:ext uri="{FF2B5EF4-FFF2-40B4-BE49-F238E27FC236}">
                        <a16:creationId xmlns:a16="http://schemas.microsoft.com/office/drawing/2014/main" id="{9BD1A2EF-13C6-FBB7-E7E6-7CCEB67D142B}"/>
                      </a:ext>
                    </a:extLst>
                  </p:cNvPr>
                  <p:cNvGrpSpPr/>
                  <p:nvPr/>
                </p:nvGrpSpPr>
                <p:grpSpPr>
                  <a:xfrm>
                    <a:off x="8527525" y="2030810"/>
                    <a:ext cx="914468" cy="915002"/>
                    <a:chOff x="8527525" y="2030810"/>
                    <a:chExt cx="914468" cy="915002"/>
                  </a:xfrm>
                </p:grpSpPr>
                <p:sp>
                  <p:nvSpPr>
                    <p:cNvPr id="153" name="Freeform 152">
                      <a:extLst>
                        <a:ext uri="{FF2B5EF4-FFF2-40B4-BE49-F238E27FC236}">
                          <a16:creationId xmlns:a16="http://schemas.microsoft.com/office/drawing/2014/main" id="{E2208812-19B6-7583-3A48-14908F1F463D}"/>
                        </a:ext>
                      </a:extLst>
                    </p:cNvPr>
                    <p:cNvSpPr/>
                    <p:nvPr/>
                  </p:nvSpPr>
                  <p:spPr>
                    <a:xfrm>
                      <a:off x="8527525" y="2635408"/>
                      <a:ext cx="722488" cy="310404"/>
                    </a:xfrm>
                    <a:custGeom>
                      <a:avLst/>
                      <a:gdLst>
                        <a:gd name="connsiteX0" fmla="*/ 719637 w 722488"/>
                        <a:gd name="connsiteY0" fmla="*/ 201160 h 310404"/>
                        <a:gd name="connsiteX1" fmla="*/ 698314 w 722488"/>
                        <a:gd name="connsiteY1" fmla="*/ 197606 h 310404"/>
                        <a:gd name="connsiteX2" fmla="*/ 441363 w 722488"/>
                        <a:gd name="connsiteY2" fmla="*/ 279783 h 310404"/>
                        <a:gd name="connsiteX3" fmla="*/ 30232 w 722488"/>
                        <a:gd name="connsiteY3" fmla="*/ 0 h 310404"/>
                        <a:gd name="connsiteX4" fmla="*/ 0 w 722488"/>
                        <a:gd name="connsiteY4" fmla="*/ 6378 h 310404"/>
                        <a:gd name="connsiteX5" fmla="*/ 441363 w 722488"/>
                        <a:gd name="connsiteY5" fmla="*/ 310405 h 310404"/>
                        <a:gd name="connsiteX6" fmla="*/ 716083 w 722488"/>
                        <a:gd name="connsiteY6" fmla="*/ 222531 h 310404"/>
                        <a:gd name="connsiteX7" fmla="*/ 719637 w 722488"/>
                        <a:gd name="connsiteY7" fmla="*/ 201208 h 310404"/>
                        <a:gd name="connsiteX8" fmla="*/ 719637 w 722488"/>
                        <a:gd name="connsiteY8" fmla="*/ 201208 h 31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488" h="310404">
                          <a:moveTo>
                            <a:pt x="719637" y="201160"/>
                          </a:moveTo>
                          <a:cubicBezTo>
                            <a:pt x="714720" y="194295"/>
                            <a:pt x="705178" y="192689"/>
                            <a:pt x="698314" y="197606"/>
                          </a:cubicBezTo>
                          <a:cubicBezTo>
                            <a:pt x="623049" y="251352"/>
                            <a:pt x="534202" y="279783"/>
                            <a:pt x="441363" y="279783"/>
                          </a:cubicBezTo>
                          <a:cubicBezTo>
                            <a:pt x="254857" y="279783"/>
                            <a:pt x="95225" y="163625"/>
                            <a:pt x="30232" y="0"/>
                          </a:cubicBezTo>
                          <a:cubicBezTo>
                            <a:pt x="20301" y="2483"/>
                            <a:pt x="10223" y="4625"/>
                            <a:pt x="0" y="6378"/>
                          </a:cubicBezTo>
                          <a:cubicBezTo>
                            <a:pt x="68254" y="183877"/>
                            <a:pt x="240106" y="310405"/>
                            <a:pt x="441363" y="310405"/>
                          </a:cubicBezTo>
                          <a:cubicBezTo>
                            <a:pt x="540580" y="310405"/>
                            <a:pt x="635610" y="280027"/>
                            <a:pt x="716083" y="222531"/>
                          </a:cubicBezTo>
                          <a:cubicBezTo>
                            <a:pt x="722948" y="217615"/>
                            <a:pt x="724554" y="208073"/>
                            <a:pt x="719637" y="201208"/>
                          </a:cubicBezTo>
                          <a:lnTo>
                            <a:pt x="719637" y="201208"/>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Freeform 153">
                      <a:extLst>
                        <a:ext uri="{FF2B5EF4-FFF2-40B4-BE49-F238E27FC236}">
                          <a16:creationId xmlns:a16="http://schemas.microsoft.com/office/drawing/2014/main" id="{46537D80-B078-2904-5DD9-D44A0B9686F7}"/>
                        </a:ext>
                      </a:extLst>
                    </p:cNvPr>
                    <p:cNvSpPr/>
                    <p:nvPr/>
                  </p:nvSpPr>
                  <p:spPr>
                    <a:xfrm>
                      <a:off x="9117324" y="2030810"/>
                      <a:ext cx="324669" cy="535906"/>
                    </a:xfrm>
                    <a:custGeom>
                      <a:avLst/>
                      <a:gdLst>
                        <a:gd name="connsiteX0" fmla="*/ 324669 w 324669"/>
                        <a:gd name="connsiteY0" fmla="*/ 441899 h 535906"/>
                        <a:gd name="connsiteX1" fmla="*/ 19035 w 324669"/>
                        <a:gd name="connsiteY1" fmla="*/ 0 h 535906"/>
                        <a:gd name="connsiteX2" fmla="*/ 0 w 324669"/>
                        <a:gd name="connsiteY2" fmla="*/ 25559 h 535906"/>
                        <a:gd name="connsiteX3" fmla="*/ 294047 w 324669"/>
                        <a:gd name="connsiteY3" fmla="*/ 441947 h 535906"/>
                        <a:gd name="connsiteX4" fmla="*/ 287524 w 324669"/>
                        <a:gd name="connsiteY4" fmla="*/ 517991 h 535906"/>
                        <a:gd name="connsiteX5" fmla="*/ 299987 w 324669"/>
                        <a:gd name="connsiteY5" fmla="*/ 535663 h 535906"/>
                        <a:gd name="connsiteX6" fmla="*/ 302616 w 324669"/>
                        <a:gd name="connsiteY6" fmla="*/ 535906 h 535906"/>
                        <a:gd name="connsiteX7" fmla="*/ 317659 w 324669"/>
                        <a:gd name="connsiteY7" fmla="*/ 523200 h 535906"/>
                        <a:gd name="connsiteX8" fmla="*/ 324621 w 324669"/>
                        <a:gd name="connsiteY8" fmla="*/ 441947 h 535906"/>
                        <a:gd name="connsiteX9" fmla="*/ 324621 w 324669"/>
                        <a:gd name="connsiteY9" fmla="*/ 441947 h 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69" h="535906">
                          <a:moveTo>
                            <a:pt x="324669" y="441899"/>
                          </a:moveTo>
                          <a:cubicBezTo>
                            <a:pt x="324669" y="240058"/>
                            <a:pt x="197362" y="67816"/>
                            <a:pt x="19035" y="0"/>
                          </a:cubicBezTo>
                          <a:cubicBezTo>
                            <a:pt x="13096" y="8812"/>
                            <a:pt x="6718" y="17331"/>
                            <a:pt x="0" y="25559"/>
                          </a:cubicBezTo>
                          <a:cubicBezTo>
                            <a:pt x="171122" y="86754"/>
                            <a:pt x="294047" y="250038"/>
                            <a:pt x="294047" y="441947"/>
                          </a:cubicBezTo>
                          <a:cubicBezTo>
                            <a:pt x="294047" y="467457"/>
                            <a:pt x="291857" y="493016"/>
                            <a:pt x="287524" y="517991"/>
                          </a:cubicBezTo>
                          <a:cubicBezTo>
                            <a:pt x="286063" y="526316"/>
                            <a:pt x="291662" y="534251"/>
                            <a:pt x="299987" y="535663"/>
                          </a:cubicBezTo>
                          <a:cubicBezTo>
                            <a:pt x="300863" y="535809"/>
                            <a:pt x="301739" y="535906"/>
                            <a:pt x="302616" y="535906"/>
                          </a:cubicBezTo>
                          <a:cubicBezTo>
                            <a:pt x="309918" y="535906"/>
                            <a:pt x="316393" y="530648"/>
                            <a:pt x="317659" y="523200"/>
                          </a:cubicBezTo>
                          <a:cubicBezTo>
                            <a:pt x="322284" y="496570"/>
                            <a:pt x="324621" y="469210"/>
                            <a:pt x="324621" y="441947"/>
                          </a:cubicBezTo>
                          <a:lnTo>
                            <a:pt x="324621" y="441947"/>
                          </a:lnTo>
                          <a:close/>
                        </a:path>
                      </a:pathLst>
                    </a:custGeom>
                    <a:solidFill>
                      <a:schemeClr val="accent1"/>
                    </a:solidFill>
                    <a:ln w="4858" cap="flat">
                      <a:solidFill>
                        <a:schemeClr val="accent1"/>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83A6CB9B-20A9-57C6-2ACA-AE5A51A99BB6}"/>
                        </a:ext>
                      </a:extLst>
                    </p:cNvPr>
                    <p:cNvSpPr/>
                    <p:nvPr/>
                  </p:nvSpPr>
                  <p:spPr>
                    <a:xfrm>
                      <a:off x="8750251" y="2081635"/>
                      <a:ext cx="439610" cy="864177"/>
                    </a:xfrm>
                    <a:custGeom>
                      <a:avLst/>
                      <a:gdLst>
                        <a:gd name="connsiteX0" fmla="*/ 29113 w 439610"/>
                        <a:gd name="connsiteY0" fmla="*/ 411423 h 864177"/>
                        <a:gd name="connsiteX1" fmla="*/ 0 w 439610"/>
                        <a:gd name="connsiteY1" fmla="*/ 444430 h 864177"/>
                        <a:gd name="connsiteX2" fmla="*/ 59248 w 439610"/>
                        <a:gd name="connsiteY2" fmla="*/ 721049 h 864177"/>
                        <a:gd name="connsiteX3" fmla="*/ 218637 w 439610"/>
                        <a:gd name="connsiteY3" fmla="*/ 864178 h 864177"/>
                        <a:gd name="connsiteX4" fmla="*/ 417119 w 439610"/>
                        <a:gd name="connsiteY4" fmla="*/ 601337 h 864177"/>
                        <a:gd name="connsiteX5" fmla="*/ 405630 w 439610"/>
                        <a:gd name="connsiteY5" fmla="*/ 583032 h 864177"/>
                        <a:gd name="connsiteX6" fmla="*/ 387325 w 439610"/>
                        <a:gd name="connsiteY6" fmla="*/ 594570 h 864177"/>
                        <a:gd name="connsiteX7" fmla="*/ 218686 w 439610"/>
                        <a:gd name="connsiteY7" fmla="*/ 833605 h 864177"/>
                        <a:gd name="connsiteX8" fmla="*/ 87192 w 439610"/>
                        <a:gd name="connsiteY8" fmla="*/ 708537 h 864177"/>
                        <a:gd name="connsiteX9" fmla="*/ 29161 w 439610"/>
                        <a:gd name="connsiteY9" fmla="*/ 411472 h 864177"/>
                        <a:gd name="connsiteX10" fmla="*/ 29161 w 439610"/>
                        <a:gd name="connsiteY10" fmla="*/ 411472 h 864177"/>
                        <a:gd name="connsiteX11" fmla="*/ 424032 w 439610"/>
                        <a:gd name="connsiteY11" fmla="*/ 420137 h 864177"/>
                        <a:gd name="connsiteX12" fmla="*/ 439513 w 439610"/>
                        <a:gd name="connsiteY12" fmla="*/ 405045 h 864177"/>
                        <a:gd name="connsiteX13" fmla="*/ 439611 w 439610"/>
                        <a:gd name="connsiteY13" fmla="*/ 391073 h 864177"/>
                        <a:gd name="connsiteX14" fmla="*/ 378026 w 439610"/>
                        <a:gd name="connsiteY14" fmla="*/ 61098 h 864177"/>
                        <a:gd name="connsiteX15" fmla="*/ 344386 w 439610"/>
                        <a:gd name="connsiteY15" fmla="*/ 0 h 864177"/>
                        <a:gd name="connsiteX16" fmla="*/ 321456 w 439610"/>
                        <a:gd name="connsiteY16" fmla="*/ 20934 h 864177"/>
                        <a:gd name="connsiteX17" fmla="*/ 350131 w 439610"/>
                        <a:gd name="connsiteY17" fmla="*/ 73658 h 864177"/>
                        <a:gd name="connsiteX18" fmla="*/ 409037 w 439610"/>
                        <a:gd name="connsiteY18" fmla="*/ 391122 h 864177"/>
                        <a:gd name="connsiteX19" fmla="*/ 408940 w 439610"/>
                        <a:gd name="connsiteY19" fmla="*/ 404705 h 864177"/>
                        <a:gd name="connsiteX20" fmla="*/ 424032 w 439610"/>
                        <a:gd name="connsiteY20" fmla="*/ 420186 h 864177"/>
                        <a:gd name="connsiteX21" fmla="*/ 424032 w 439610"/>
                        <a:gd name="connsiteY21" fmla="*/ 420186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610" h="864177">
                          <a:moveTo>
                            <a:pt x="29113" y="411423"/>
                          </a:moveTo>
                          <a:cubicBezTo>
                            <a:pt x="19960" y="422912"/>
                            <a:pt x="10321" y="434012"/>
                            <a:pt x="0" y="444430"/>
                          </a:cubicBezTo>
                          <a:cubicBezTo>
                            <a:pt x="5355" y="548515"/>
                            <a:pt x="25315" y="645541"/>
                            <a:pt x="59248" y="721049"/>
                          </a:cubicBezTo>
                          <a:cubicBezTo>
                            <a:pt x="100726" y="813352"/>
                            <a:pt x="157345" y="864178"/>
                            <a:pt x="218637" y="864178"/>
                          </a:cubicBezTo>
                          <a:cubicBezTo>
                            <a:pt x="304076" y="864178"/>
                            <a:pt x="380119" y="763452"/>
                            <a:pt x="417119" y="601337"/>
                          </a:cubicBezTo>
                          <a:cubicBezTo>
                            <a:pt x="419017" y="593109"/>
                            <a:pt x="413857" y="584882"/>
                            <a:pt x="405630" y="583032"/>
                          </a:cubicBezTo>
                          <a:cubicBezTo>
                            <a:pt x="397402" y="581133"/>
                            <a:pt x="389175" y="586293"/>
                            <a:pt x="387325" y="594570"/>
                          </a:cubicBezTo>
                          <a:cubicBezTo>
                            <a:pt x="354220" y="739792"/>
                            <a:pt x="288011" y="833605"/>
                            <a:pt x="218686" y="833605"/>
                          </a:cubicBezTo>
                          <a:cubicBezTo>
                            <a:pt x="170830" y="833605"/>
                            <a:pt x="122877" y="788037"/>
                            <a:pt x="87192" y="708537"/>
                          </a:cubicBezTo>
                          <a:cubicBezTo>
                            <a:pt x="51410" y="628843"/>
                            <a:pt x="31449" y="523833"/>
                            <a:pt x="29161" y="411472"/>
                          </a:cubicBezTo>
                          <a:lnTo>
                            <a:pt x="29161" y="411472"/>
                          </a:lnTo>
                          <a:close/>
                          <a:moveTo>
                            <a:pt x="424032" y="420137"/>
                          </a:moveTo>
                          <a:cubicBezTo>
                            <a:pt x="432454" y="420235"/>
                            <a:pt x="439416" y="413468"/>
                            <a:pt x="439513" y="405045"/>
                          </a:cubicBezTo>
                          <a:cubicBezTo>
                            <a:pt x="439562" y="400420"/>
                            <a:pt x="439611" y="395747"/>
                            <a:pt x="439611" y="391073"/>
                          </a:cubicBezTo>
                          <a:cubicBezTo>
                            <a:pt x="439611" y="266687"/>
                            <a:pt x="417752" y="149458"/>
                            <a:pt x="378026" y="61098"/>
                          </a:cubicBezTo>
                          <a:cubicBezTo>
                            <a:pt x="367705" y="38119"/>
                            <a:pt x="356411" y="17672"/>
                            <a:pt x="344386" y="0"/>
                          </a:cubicBezTo>
                          <a:cubicBezTo>
                            <a:pt x="337083" y="7351"/>
                            <a:pt x="329391" y="14264"/>
                            <a:pt x="321456" y="20934"/>
                          </a:cubicBezTo>
                          <a:cubicBezTo>
                            <a:pt x="331631" y="36318"/>
                            <a:pt x="341270" y="53892"/>
                            <a:pt x="350131" y="73658"/>
                          </a:cubicBezTo>
                          <a:cubicBezTo>
                            <a:pt x="388104" y="158221"/>
                            <a:pt x="409037" y="270923"/>
                            <a:pt x="409037" y="391122"/>
                          </a:cubicBezTo>
                          <a:cubicBezTo>
                            <a:pt x="409037" y="395649"/>
                            <a:pt x="409037" y="400177"/>
                            <a:pt x="408940" y="404705"/>
                          </a:cubicBezTo>
                          <a:cubicBezTo>
                            <a:pt x="408843" y="413127"/>
                            <a:pt x="415561" y="420089"/>
                            <a:pt x="424032" y="420186"/>
                          </a:cubicBezTo>
                          <a:lnTo>
                            <a:pt x="424032" y="420186"/>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 name="Freeform 155">
                      <a:extLst>
                        <a:ext uri="{FF2B5EF4-FFF2-40B4-BE49-F238E27FC236}">
                          <a16:creationId xmlns:a16="http://schemas.microsoft.com/office/drawing/2014/main" id="{17BC55F8-8411-1C40-E415-772D937F324F}"/>
                        </a:ext>
                      </a:extLst>
                    </p:cNvPr>
                    <p:cNvSpPr/>
                    <p:nvPr/>
                  </p:nvSpPr>
                  <p:spPr>
                    <a:xfrm>
                      <a:off x="8859059" y="2296670"/>
                      <a:ext cx="553918" cy="30573"/>
                    </a:xfrm>
                    <a:custGeom>
                      <a:avLst/>
                      <a:gdLst>
                        <a:gd name="connsiteX0" fmla="*/ 553919 w 553918"/>
                        <a:gd name="connsiteY0" fmla="*/ 15287 h 30573"/>
                        <a:gd name="connsiteX1" fmla="*/ 538633 w 553918"/>
                        <a:gd name="connsiteY1" fmla="*/ 0 h 30573"/>
                        <a:gd name="connsiteX2" fmla="*/ 5453 w 553918"/>
                        <a:gd name="connsiteY2" fmla="*/ 0 h 30573"/>
                        <a:gd name="connsiteX3" fmla="*/ 0 w 553918"/>
                        <a:gd name="connsiteY3" fmla="*/ 30573 h 30573"/>
                        <a:gd name="connsiteX4" fmla="*/ 538633 w 553918"/>
                        <a:gd name="connsiteY4" fmla="*/ 30573 h 30573"/>
                        <a:gd name="connsiteX5" fmla="*/ 553919 w 553918"/>
                        <a:gd name="connsiteY5" fmla="*/ 15287 h 30573"/>
                        <a:gd name="connsiteX6" fmla="*/ 553919 w 553918"/>
                        <a:gd name="connsiteY6" fmla="*/ 15287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18" h="30573">
                          <a:moveTo>
                            <a:pt x="553919" y="15287"/>
                          </a:moveTo>
                          <a:cubicBezTo>
                            <a:pt x="553919" y="6816"/>
                            <a:pt x="547055" y="0"/>
                            <a:pt x="538633" y="0"/>
                          </a:cubicBezTo>
                          <a:lnTo>
                            <a:pt x="5453" y="0"/>
                          </a:lnTo>
                          <a:cubicBezTo>
                            <a:pt x="3943" y="10321"/>
                            <a:pt x="2239" y="20544"/>
                            <a:pt x="0" y="30573"/>
                          </a:cubicBezTo>
                          <a:lnTo>
                            <a:pt x="538633" y="30573"/>
                          </a:lnTo>
                          <a:cubicBezTo>
                            <a:pt x="547055" y="30573"/>
                            <a:pt x="553919" y="23709"/>
                            <a:pt x="553919" y="15287"/>
                          </a:cubicBezTo>
                          <a:lnTo>
                            <a:pt x="553919" y="15287"/>
                          </a:lnTo>
                          <a:close/>
                        </a:path>
                      </a:pathLst>
                    </a:custGeom>
                    <a:solidFill>
                      <a:schemeClr val="accent1"/>
                    </a:solidFill>
                    <a:ln w="4858" cap="flat">
                      <a:solidFill>
                        <a:schemeClr val="accent1"/>
                      </a:solidFill>
                      <a:prstDash val="solid"/>
                      <a:miter/>
                    </a:ln>
                  </p:spPr>
                  <p:txBody>
                    <a:bodyPr rtlCol="0" anchor="ctr"/>
                    <a:lstStyle/>
                    <a:p>
                      <a:endParaRPr lang="en-US"/>
                    </a:p>
                  </p:txBody>
                </p:sp>
              </p:grpSp>
              <p:grpSp>
                <p:nvGrpSpPr>
                  <p:cNvPr id="150" name="Group 149">
                    <a:extLst>
                      <a:ext uri="{FF2B5EF4-FFF2-40B4-BE49-F238E27FC236}">
                        <a16:creationId xmlns:a16="http://schemas.microsoft.com/office/drawing/2014/main" id="{72F28FDB-63D8-0579-5640-48AD58C5CEDB}"/>
                      </a:ext>
                    </a:extLst>
                  </p:cNvPr>
                  <p:cNvGrpSpPr/>
                  <p:nvPr/>
                </p:nvGrpSpPr>
                <p:grpSpPr>
                  <a:xfrm>
                    <a:off x="9112407" y="2430257"/>
                    <a:ext cx="329293" cy="515994"/>
                    <a:chOff x="9112407" y="2430257"/>
                    <a:chExt cx="329293" cy="515994"/>
                  </a:xfrm>
                </p:grpSpPr>
                <p:sp>
                  <p:nvSpPr>
                    <p:cNvPr id="151" name="Freeform 150">
                      <a:extLst>
                        <a:ext uri="{FF2B5EF4-FFF2-40B4-BE49-F238E27FC236}">
                          <a16:creationId xmlns:a16="http://schemas.microsoft.com/office/drawing/2014/main" id="{E6DEC0D4-2100-B4DE-772C-746AE24E846E}"/>
                        </a:ext>
                      </a:extLst>
                    </p:cNvPr>
                    <p:cNvSpPr/>
                    <p:nvPr/>
                  </p:nvSpPr>
                  <p:spPr>
                    <a:xfrm>
                      <a:off x="9112407" y="2430257"/>
                      <a:ext cx="329293" cy="515994"/>
                    </a:xfrm>
                    <a:custGeom>
                      <a:avLst/>
                      <a:gdLst>
                        <a:gd name="connsiteX0" fmla="*/ 164696 w 329293"/>
                        <a:gd name="connsiteY0" fmla="*/ 515995 h 515994"/>
                        <a:gd name="connsiteX1" fmla="*/ 178376 w 329293"/>
                        <a:gd name="connsiteY1" fmla="*/ 507475 h 515994"/>
                        <a:gd name="connsiteX2" fmla="*/ 314154 w 329293"/>
                        <a:gd name="connsiteY2" fmla="*/ 233680 h 515994"/>
                        <a:gd name="connsiteX3" fmla="*/ 314348 w 329293"/>
                        <a:gd name="connsiteY3" fmla="*/ 233242 h 515994"/>
                        <a:gd name="connsiteX4" fmla="*/ 329294 w 329293"/>
                        <a:gd name="connsiteY4" fmla="*/ 164647 h 515994"/>
                        <a:gd name="connsiteX5" fmla="*/ 164647 w 329293"/>
                        <a:gd name="connsiteY5" fmla="*/ 0 h 515994"/>
                        <a:gd name="connsiteX6" fmla="*/ 0 w 329293"/>
                        <a:gd name="connsiteY6" fmla="*/ 164647 h 515994"/>
                        <a:gd name="connsiteX7" fmla="*/ 14946 w 329293"/>
                        <a:gd name="connsiteY7" fmla="*/ 233242 h 515994"/>
                        <a:gd name="connsiteX8" fmla="*/ 15141 w 329293"/>
                        <a:gd name="connsiteY8" fmla="*/ 233680 h 515994"/>
                        <a:gd name="connsiteX9" fmla="*/ 150918 w 329293"/>
                        <a:gd name="connsiteY9" fmla="*/ 507475 h 515994"/>
                        <a:gd name="connsiteX10" fmla="*/ 164598 w 329293"/>
                        <a:gd name="connsiteY10" fmla="*/ 515995 h 515994"/>
                        <a:gd name="connsiteX11" fmla="*/ 164598 w 329293"/>
                        <a:gd name="connsiteY11" fmla="*/ 515995 h 515994"/>
                        <a:gd name="connsiteX12" fmla="*/ 286696 w 329293"/>
                        <a:gd name="connsiteY12" fmla="*/ 220341 h 515994"/>
                        <a:gd name="connsiteX13" fmla="*/ 164696 w 329293"/>
                        <a:gd name="connsiteY13" fmla="*/ 466289 h 515994"/>
                        <a:gd name="connsiteX14" fmla="*/ 42695 w 329293"/>
                        <a:gd name="connsiteY14" fmla="*/ 220341 h 515994"/>
                        <a:gd name="connsiteX15" fmla="*/ 30622 w 329293"/>
                        <a:gd name="connsiteY15" fmla="*/ 164696 h 515994"/>
                        <a:gd name="connsiteX16" fmla="*/ 164647 w 329293"/>
                        <a:gd name="connsiteY16" fmla="*/ 30671 h 515994"/>
                        <a:gd name="connsiteX17" fmla="*/ 298672 w 329293"/>
                        <a:gd name="connsiteY17" fmla="*/ 164696 h 515994"/>
                        <a:gd name="connsiteX18" fmla="*/ 286599 w 329293"/>
                        <a:gd name="connsiteY18" fmla="*/ 220341 h 515994"/>
                        <a:gd name="connsiteX19" fmla="*/ 286599 w 329293"/>
                        <a:gd name="connsiteY19" fmla="*/ 220341 h 5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293" h="515994">
                          <a:moveTo>
                            <a:pt x="164696" y="515995"/>
                          </a:moveTo>
                          <a:cubicBezTo>
                            <a:pt x="170489" y="515995"/>
                            <a:pt x="175795" y="512684"/>
                            <a:pt x="178376" y="507475"/>
                          </a:cubicBezTo>
                          <a:lnTo>
                            <a:pt x="314154" y="233680"/>
                          </a:lnTo>
                          <a:cubicBezTo>
                            <a:pt x="314154" y="233680"/>
                            <a:pt x="314300" y="233388"/>
                            <a:pt x="314348" y="233242"/>
                          </a:cubicBezTo>
                          <a:cubicBezTo>
                            <a:pt x="324280" y="211626"/>
                            <a:pt x="329294" y="188551"/>
                            <a:pt x="329294" y="164647"/>
                          </a:cubicBezTo>
                          <a:cubicBezTo>
                            <a:pt x="329294" y="73853"/>
                            <a:pt x="255441" y="0"/>
                            <a:pt x="164647" y="0"/>
                          </a:cubicBezTo>
                          <a:cubicBezTo>
                            <a:pt x="73853" y="0"/>
                            <a:pt x="0" y="73853"/>
                            <a:pt x="0" y="164647"/>
                          </a:cubicBezTo>
                          <a:cubicBezTo>
                            <a:pt x="0" y="188551"/>
                            <a:pt x="5014" y="211626"/>
                            <a:pt x="14946" y="233242"/>
                          </a:cubicBezTo>
                          <a:cubicBezTo>
                            <a:pt x="14994" y="233388"/>
                            <a:pt x="15092" y="233534"/>
                            <a:pt x="15141" y="233680"/>
                          </a:cubicBezTo>
                          <a:lnTo>
                            <a:pt x="150918" y="507475"/>
                          </a:lnTo>
                          <a:cubicBezTo>
                            <a:pt x="153499" y="512684"/>
                            <a:pt x="158805" y="515995"/>
                            <a:pt x="164598" y="515995"/>
                          </a:cubicBezTo>
                          <a:lnTo>
                            <a:pt x="164598" y="515995"/>
                          </a:lnTo>
                          <a:close/>
                          <a:moveTo>
                            <a:pt x="286696" y="220341"/>
                          </a:moveTo>
                          <a:lnTo>
                            <a:pt x="164696" y="466289"/>
                          </a:lnTo>
                          <a:lnTo>
                            <a:pt x="42695" y="220341"/>
                          </a:lnTo>
                          <a:cubicBezTo>
                            <a:pt x="34711" y="202815"/>
                            <a:pt x="30622" y="184120"/>
                            <a:pt x="30622" y="164696"/>
                          </a:cubicBezTo>
                          <a:cubicBezTo>
                            <a:pt x="30622" y="90794"/>
                            <a:pt x="90746" y="30671"/>
                            <a:pt x="164647" y="30671"/>
                          </a:cubicBezTo>
                          <a:cubicBezTo>
                            <a:pt x="238548" y="30671"/>
                            <a:pt x="298672" y="90794"/>
                            <a:pt x="298672" y="164696"/>
                          </a:cubicBezTo>
                          <a:cubicBezTo>
                            <a:pt x="298672" y="184120"/>
                            <a:pt x="294631" y="202815"/>
                            <a:pt x="286599" y="220341"/>
                          </a:cubicBezTo>
                          <a:lnTo>
                            <a:pt x="286599" y="220341"/>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Oval 151">
                      <a:extLst>
                        <a:ext uri="{FF2B5EF4-FFF2-40B4-BE49-F238E27FC236}">
                          <a16:creationId xmlns:a16="http://schemas.microsoft.com/office/drawing/2014/main" id="{E2F40AA7-AE50-54A4-8D4B-B3947EBBAF8D}"/>
                        </a:ext>
                      </a:extLst>
                    </p:cNvPr>
                    <p:cNvSpPr/>
                    <p:nvPr/>
                  </p:nvSpPr>
                  <p:spPr>
                    <a:xfrm>
                      <a:off x="9192453" y="2513723"/>
                      <a:ext cx="169200" cy="169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 name="Arc 2">
              <a:extLst>
                <a:ext uri="{FF2B5EF4-FFF2-40B4-BE49-F238E27FC236}">
                  <a16:creationId xmlns:a16="http://schemas.microsoft.com/office/drawing/2014/main" id="{C8C59209-CC5D-F528-B9DC-B0F2CB7C605D}"/>
                </a:ext>
              </a:extLst>
            </p:cNvPr>
            <p:cNvSpPr/>
            <p:nvPr/>
          </p:nvSpPr>
          <p:spPr>
            <a:xfrm rot="897196">
              <a:off x="2200800" y="733494"/>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D956B932-A4BD-B9A4-B73B-603547CDA98F}"/>
                </a:ext>
              </a:extLst>
            </p:cNvPr>
            <p:cNvSpPr/>
            <p:nvPr/>
          </p:nvSpPr>
          <p:spPr>
            <a:xfrm rot="15175739">
              <a:off x="1494733" y="733494"/>
              <a:ext cx="4459619" cy="4459619"/>
            </a:xfrm>
            <a:prstGeom prst="arc">
              <a:avLst>
                <a:gd name="adj1" fmla="val 16028455"/>
                <a:gd name="adj2" fmla="val 59024"/>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87C3D811-3BB0-28E2-69E0-C0DFEF6930E0}"/>
                </a:ext>
              </a:extLst>
            </p:cNvPr>
            <p:cNvSpPr/>
            <p:nvPr/>
          </p:nvSpPr>
          <p:spPr>
            <a:xfrm rot="7994138">
              <a:off x="1911458" y="1476259"/>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9">
              <a:extLst>
                <a:ext uri="{FF2B5EF4-FFF2-40B4-BE49-F238E27FC236}">
                  <a16:creationId xmlns:a16="http://schemas.microsoft.com/office/drawing/2014/main" id="{7519DC95-9171-514F-A295-33EE749B7BD3}"/>
                </a:ext>
              </a:extLst>
            </p:cNvPr>
            <p:cNvPicPr>
              <a:picLocks noChangeAspect="1"/>
            </p:cNvPicPr>
            <p:nvPr/>
          </p:nvPicPr>
          <p:blipFill>
            <a:blip r:embed="rId5"/>
            <a:srcRect/>
            <a:stretch/>
          </p:blipFill>
          <p:spPr>
            <a:xfrm>
              <a:off x="4199480" y="3136668"/>
              <a:ext cx="641431" cy="641431"/>
            </a:xfrm>
            <a:prstGeom prst="rect">
              <a:avLst/>
            </a:prstGeom>
          </p:spPr>
        </p:pic>
        <p:pic>
          <p:nvPicPr>
            <p:cNvPr id="25" name="Picture 24" descr="Icon&#10;&#10;Description automatically generated">
              <a:extLst>
                <a:ext uri="{FF2B5EF4-FFF2-40B4-BE49-F238E27FC236}">
                  <a16:creationId xmlns:a16="http://schemas.microsoft.com/office/drawing/2014/main" id="{97D92A20-766D-D14C-9CC0-38F9A1BBBBF0}"/>
                </a:ext>
              </a:extLst>
            </p:cNvPr>
            <p:cNvPicPr>
              <a:picLocks noChangeAspect="1"/>
            </p:cNvPicPr>
            <p:nvPr/>
          </p:nvPicPr>
          <p:blipFill>
            <a:blip r:embed="rId6"/>
            <a:stretch>
              <a:fillRect/>
            </a:stretch>
          </p:blipFill>
          <p:spPr>
            <a:xfrm>
              <a:off x="3871330" y="2590116"/>
              <a:ext cx="657126" cy="657126"/>
            </a:xfrm>
            <a:prstGeom prst="rect">
              <a:avLst/>
            </a:prstGeom>
          </p:spPr>
        </p:pic>
        <p:pic>
          <p:nvPicPr>
            <p:cNvPr id="26" name="Picture 25">
              <a:extLst>
                <a:ext uri="{FF2B5EF4-FFF2-40B4-BE49-F238E27FC236}">
                  <a16:creationId xmlns:a16="http://schemas.microsoft.com/office/drawing/2014/main" id="{E9C28E97-3558-F84A-BFE2-9E9DE0A197ED}"/>
                </a:ext>
              </a:extLst>
            </p:cNvPr>
            <p:cNvPicPr>
              <a:picLocks noChangeAspect="1"/>
            </p:cNvPicPr>
            <p:nvPr/>
          </p:nvPicPr>
          <p:blipFill>
            <a:blip r:embed="rId7"/>
            <a:srcRect/>
            <a:stretch/>
          </p:blipFill>
          <p:spPr>
            <a:xfrm>
              <a:off x="3288292" y="3121640"/>
              <a:ext cx="727077" cy="727077"/>
            </a:xfrm>
            <a:prstGeom prst="rect">
              <a:avLst/>
            </a:prstGeom>
          </p:spPr>
        </p:pic>
        <p:sp>
          <p:nvSpPr>
            <p:cNvPr id="2" name="Oval 1">
              <a:extLst>
                <a:ext uri="{FF2B5EF4-FFF2-40B4-BE49-F238E27FC236}">
                  <a16:creationId xmlns:a16="http://schemas.microsoft.com/office/drawing/2014/main" id="{23815655-E73F-6946-8006-4BFDFFE48B7C}"/>
                </a:ext>
              </a:extLst>
            </p:cNvPr>
            <p:cNvSpPr/>
            <p:nvPr/>
          </p:nvSpPr>
          <p:spPr>
            <a:xfrm>
              <a:off x="2898502" y="2066584"/>
              <a:ext cx="2601955" cy="2618729"/>
            </a:xfrm>
            <a:prstGeom prst="ellipse">
              <a:avLst/>
            </a:prstGeom>
            <a:solidFill>
              <a:srgbClr val="FBC9D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500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79E8-B29F-B443-7D15-BC398B789D66}"/>
              </a:ext>
            </a:extLst>
          </p:cNvPr>
          <p:cNvSpPr>
            <a:spLocks noGrp="1"/>
          </p:cNvSpPr>
          <p:nvPr>
            <p:ph type="title"/>
          </p:nvPr>
        </p:nvSpPr>
        <p:spPr/>
        <p:txBody>
          <a:bodyPr>
            <a:normAutofit/>
          </a:bodyPr>
          <a:lstStyle/>
          <a:p>
            <a:r>
              <a:rPr lang="en-GB" sz="4000" dirty="0"/>
              <a:t>Lecture 5: Learning Outcomes</a:t>
            </a:r>
            <a:endParaRPr lang="en-US" sz="4000" dirty="0"/>
          </a:p>
        </p:txBody>
      </p:sp>
      <p:sp>
        <p:nvSpPr>
          <p:cNvPr id="3" name="Text Placeholder 2">
            <a:extLst>
              <a:ext uri="{FF2B5EF4-FFF2-40B4-BE49-F238E27FC236}">
                <a16:creationId xmlns:a16="http://schemas.microsoft.com/office/drawing/2014/main" id="{63B6DEE5-C3B9-CBC0-C94F-F21C6D334AEF}"/>
              </a:ext>
            </a:extLst>
          </p:cNvPr>
          <p:cNvSpPr>
            <a:spLocks noGrp="1"/>
          </p:cNvSpPr>
          <p:nvPr>
            <p:ph type="body" idx="12"/>
          </p:nvPr>
        </p:nvSpPr>
        <p:spPr>
          <a:xfrm>
            <a:off x="834081" y="2106314"/>
            <a:ext cx="7485460" cy="2960362"/>
          </a:xfrm>
        </p:spPr>
        <p:txBody>
          <a:bodyPr/>
          <a:lstStyle/>
          <a:p>
            <a:r>
              <a:rPr lang="en-GB" dirty="0">
                <a:ea typeface="+mn-lt"/>
              </a:rPr>
              <a:t>ILO1: Understand what political economy analysis (PEA) is and understand its utility</a:t>
            </a:r>
          </a:p>
          <a:p>
            <a:r>
              <a:rPr lang="en-GB" dirty="0">
                <a:ea typeface="+mn-lt"/>
              </a:rPr>
              <a:t>ILO2: Use a framework to conduct a political economy analysis; </a:t>
            </a:r>
          </a:p>
          <a:p>
            <a:r>
              <a:rPr lang="en-GB" dirty="0">
                <a:ea typeface="+mn-lt"/>
              </a:rPr>
              <a:t>ILO3: Describe the concepts associated with PEA </a:t>
            </a:r>
          </a:p>
          <a:p>
            <a:r>
              <a:rPr lang="en-GB" dirty="0">
                <a:ea typeface="+mn-lt"/>
              </a:rPr>
              <a:t>ILO4: Understand when and how to use PEA and methodologies</a:t>
            </a:r>
          </a:p>
          <a:p>
            <a:r>
              <a:rPr lang="en-GB" dirty="0">
                <a:ea typeface="+mn-lt"/>
              </a:rPr>
              <a:t>ILO5: Explain the different approaches and methods used during PEA and why</a:t>
            </a:r>
          </a:p>
        </p:txBody>
      </p:sp>
      <p:sp>
        <p:nvSpPr>
          <p:cNvPr id="4" name="Text Placeholder 3">
            <a:extLst>
              <a:ext uri="{FF2B5EF4-FFF2-40B4-BE49-F238E27FC236}">
                <a16:creationId xmlns:a16="http://schemas.microsoft.com/office/drawing/2014/main" id="{3F86363A-4269-164B-C5B0-7FECDB07F39B}"/>
              </a:ext>
            </a:extLst>
          </p:cNvPr>
          <p:cNvSpPr>
            <a:spLocks noGrp="1"/>
          </p:cNvSpPr>
          <p:nvPr>
            <p:ph type="body" idx="13"/>
          </p:nvPr>
        </p:nvSpPr>
        <p:spPr>
          <a:xfrm>
            <a:off x="834081" y="1321595"/>
            <a:ext cx="7335558" cy="604836"/>
          </a:xfrm>
        </p:spPr>
        <p:txBody>
          <a:bodyPr/>
          <a:lstStyle/>
          <a:p>
            <a:r>
              <a:rPr lang="en-US" b="0" dirty="0"/>
              <a:t>By the end of this lecture, you will be able to: </a:t>
            </a:r>
          </a:p>
        </p:txBody>
      </p:sp>
      <p:sp>
        <p:nvSpPr>
          <p:cNvPr id="7" name="Slide Number Placeholder 1">
            <a:extLst>
              <a:ext uri="{FF2B5EF4-FFF2-40B4-BE49-F238E27FC236}">
                <a16:creationId xmlns:a16="http://schemas.microsoft.com/office/drawing/2014/main" id="{5856CF3A-9DD7-5CFA-9C63-7342E0FC7E1E}"/>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a:t>
            </a:fld>
            <a:endParaRPr lang="sv-SE" sz="1400" b="1" dirty="0">
              <a:solidFill>
                <a:schemeClr val="bg1"/>
              </a:solidFill>
            </a:endParaRPr>
          </a:p>
        </p:txBody>
      </p:sp>
    </p:spTree>
    <p:extLst>
      <p:ext uri="{BB962C8B-B14F-4D97-AF65-F5344CB8AC3E}">
        <p14:creationId xmlns:p14="http://schemas.microsoft.com/office/powerpoint/2010/main" val="2529954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B50B58-4D5A-B0C7-0C08-0CEB05F3D3BE}"/>
              </a:ext>
            </a:extLst>
          </p:cNvPr>
          <p:cNvSpPr>
            <a:spLocks noGrp="1"/>
          </p:cNvSpPr>
          <p:nvPr>
            <p:ph type="title"/>
          </p:nvPr>
        </p:nvSpPr>
        <p:spPr>
          <a:xfrm>
            <a:off x="831850" y="1709738"/>
            <a:ext cx="6227318" cy="2852737"/>
          </a:xfrm>
        </p:spPr>
        <p:txBody>
          <a:bodyPr>
            <a:normAutofit/>
          </a:bodyPr>
          <a:lstStyle/>
          <a:p>
            <a:r>
              <a:rPr lang="en-US" sz="4400" b="0" dirty="0">
                <a:solidFill>
                  <a:schemeClr val="accent5">
                    <a:lumMod val="60000"/>
                    <a:lumOff val="40000"/>
                  </a:schemeClr>
                </a:solidFill>
                <a:ea typeface="Open Sans" pitchFamily="2" charset="0"/>
              </a:rPr>
              <a:t>Approaches and tools </a:t>
            </a:r>
            <a:br>
              <a:rPr lang="en-US" sz="4400" b="0" dirty="0">
                <a:solidFill>
                  <a:schemeClr val="accent5">
                    <a:lumMod val="60000"/>
                    <a:lumOff val="40000"/>
                  </a:schemeClr>
                </a:solidFill>
                <a:ea typeface="Open Sans" pitchFamily="2" charset="0"/>
              </a:rPr>
            </a:br>
            <a:r>
              <a:rPr lang="en-US" sz="4400" b="0" dirty="0">
                <a:solidFill>
                  <a:schemeClr val="accent5">
                    <a:lumMod val="60000"/>
                    <a:lumOff val="40000"/>
                  </a:schemeClr>
                </a:solidFill>
                <a:ea typeface="Open Sans" pitchFamily="2" charset="0"/>
              </a:rPr>
              <a:t>to political economy analysis</a:t>
            </a:r>
          </a:p>
        </p:txBody>
      </p:sp>
      <p:sp>
        <p:nvSpPr>
          <p:cNvPr id="6" name="Slide Number Placeholder 1">
            <a:extLst>
              <a:ext uri="{FF2B5EF4-FFF2-40B4-BE49-F238E27FC236}">
                <a16:creationId xmlns:a16="http://schemas.microsoft.com/office/drawing/2014/main" id="{D95982D5-788F-9D06-9F04-3221BC6E5A1A}"/>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20</a:t>
            </a:fld>
            <a:endParaRPr lang="sv-SE" sz="1400" b="1" dirty="0">
              <a:solidFill>
                <a:schemeClr val="bg1"/>
              </a:solidFill>
            </a:endParaRPr>
          </a:p>
        </p:txBody>
      </p:sp>
    </p:spTree>
    <p:extLst>
      <p:ext uri="{BB962C8B-B14F-4D97-AF65-F5344CB8AC3E}">
        <p14:creationId xmlns:p14="http://schemas.microsoft.com/office/powerpoint/2010/main" val="323689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 Political economy: Levels of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21</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2257432280"/>
              </p:ext>
            </p:extLst>
          </p:nvPr>
        </p:nvGraphicFramePr>
        <p:xfrm>
          <a:off x="1758177" y="1674519"/>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FA053F63-D9E3-A5DE-4D7B-1E84A9AFC099}"/>
              </a:ext>
            </a:extLst>
          </p:cNvPr>
          <p:cNvCxnSpPr>
            <a:cxnSpLocks/>
          </p:cNvCxnSpPr>
          <p:nvPr/>
        </p:nvCxnSpPr>
        <p:spPr>
          <a:xfrm flipH="1">
            <a:off x="5326013" y="2512134"/>
            <a:ext cx="2902447"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6622DA-DE54-59E3-D44A-2149EAA67FF1}"/>
              </a:ext>
            </a:extLst>
          </p:cNvPr>
          <p:cNvCxnSpPr>
            <a:cxnSpLocks/>
          </p:cNvCxnSpPr>
          <p:nvPr/>
        </p:nvCxnSpPr>
        <p:spPr>
          <a:xfrm flipH="1">
            <a:off x="5922759" y="3621528"/>
            <a:ext cx="2354321"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3103E9-DE79-C2A7-5E75-CC0AA82547BC}"/>
              </a:ext>
            </a:extLst>
          </p:cNvPr>
          <p:cNvCxnSpPr>
            <a:cxnSpLocks/>
          </p:cNvCxnSpPr>
          <p:nvPr/>
        </p:nvCxnSpPr>
        <p:spPr>
          <a:xfrm flipH="1">
            <a:off x="5703469" y="4972907"/>
            <a:ext cx="2524991"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19D224-513E-4D16-FF0E-8D071642A54D}"/>
              </a:ext>
            </a:extLst>
          </p:cNvPr>
          <p:cNvSpPr txBox="1"/>
          <p:nvPr/>
        </p:nvSpPr>
        <p:spPr>
          <a:xfrm>
            <a:off x="6235914" y="2121465"/>
            <a:ext cx="4776776"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Macro level</a:t>
            </a:r>
          </a:p>
        </p:txBody>
      </p:sp>
      <p:sp>
        <p:nvSpPr>
          <p:cNvPr id="13" name="TextBox 12">
            <a:extLst>
              <a:ext uri="{FF2B5EF4-FFF2-40B4-BE49-F238E27FC236}">
                <a16:creationId xmlns:a16="http://schemas.microsoft.com/office/drawing/2014/main" id="{B3631E39-5F93-0D1F-7763-51D452C2456E}"/>
              </a:ext>
            </a:extLst>
          </p:cNvPr>
          <p:cNvSpPr txBox="1"/>
          <p:nvPr/>
        </p:nvSpPr>
        <p:spPr>
          <a:xfrm>
            <a:off x="6717160" y="3246460"/>
            <a:ext cx="2489439"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Sector level </a:t>
            </a:r>
          </a:p>
        </p:txBody>
      </p:sp>
      <p:sp>
        <p:nvSpPr>
          <p:cNvPr id="15" name="TextBox 14">
            <a:extLst>
              <a:ext uri="{FF2B5EF4-FFF2-40B4-BE49-F238E27FC236}">
                <a16:creationId xmlns:a16="http://schemas.microsoft.com/office/drawing/2014/main" id="{4BE1B1A6-E715-9C64-A46D-BE68931514D8}"/>
              </a:ext>
            </a:extLst>
          </p:cNvPr>
          <p:cNvSpPr txBox="1"/>
          <p:nvPr/>
        </p:nvSpPr>
        <p:spPr>
          <a:xfrm>
            <a:off x="6865994" y="4593296"/>
            <a:ext cx="2292817"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Problem driven</a:t>
            </a:r>
          </a:p>
        </p:txBody>
      </p:sp>
    </p:spTree>
    <p:extLst>
      <p:ext uri="{BB962C8B-B14F-4D97-AF65-F5344CB8AC3E}">
        <p14:creationId xmlns:p14="http://schemas.microsoft.com/office/powerpoint/2010/main" val="413054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5.4.1 Political economy: </a:t>
            </a:r>
            <a:r>
              <a:rPr lang="en-GB" sz="2400" b="1" dirty="0">
                <a:solidFill>
                  <a:schemeClr val="accent5"/>
                </a:solidFill>
                <a:ea typeface="Open Sans" panose="020B0606030504020204" pitchFamily="34" charset="0"/>
              </a:rPr>
              <a:t>Macro level analysis </a:t>
            </a:r>
            <a:endPar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22</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1053857340"/>
              </p:ext>
            </p:extLst>
          </p:nvPr>
        </p:nvGraphicFramePr>
        <p:xfrm>
          <a:off x="952626" y="1413347"/>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FA053F63-D9E3-A5DE-4D7B-1E84A9AFC099}"/>
              </a:ext>
            </a:extLst>
          </p:cNvPr>
          <p:cNvCxnSpPr>
            <a:cxnSpLocks/>
          </p:cNvCxnSpPr>
          <p:nvPr/>
        </p:nvCxnSpPr>
        <p:spPr>
          <a:xfrm flipH="1">
            <a:off x="3262415" y="3879852"/>
            <a:ext cx="3243206"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19D224-513E-4D16-FF0E-8D071642A54D}"/>
              </a:ext>
            </a:extLst>
          </p:cNvPr>
          <p:cNvSpPr txBox="1"/>
          <p:nvPr/>
        </p:nvSpPr>
        <p:spPr>
          <a:xfrm>
            <a:off x="3394644" y="3397133"/>
            <a:ext cx="1672311" cy="400110"/>
          </a:xfrm>
          <a:prstGeom prst="rect">
            <a:avLst/>
          </a:prstGeom>
          <a:noFill/>
          <a:ln>
            <a:noFill/>
          </a:ln>
        </p:spPr>
        <p:txBody>
          <a:bodyPr wrap="square" rtlCol="0">
            <a:spAutoFit/>
          </a:bodyPr>
          <a:lstStyle/>
          <a:p>
            <a:r>
              <a:rPr lang="en-US" sz="2000" b="1" dirty="0">
                <a:latin typeface="Arial" panose="020B0604020202020204" pitchFamily="34" charset="0"/>
                <a:cs typeface="Arial" panose="020B0604020202020204" pitchFamily="34" charset="0"/>
              </a:rPr>
              <a:t>Macro level</a:t>
            </a:r>
          </a:p>
        </p:txBody>
      </p:sp>
      <p:sp>
        <p:nvSpPr>
          <p:cNvPr id="27" name="TextBox 26">
            <a:extLst>
              <a:ext uri="{FF2B5EF4-FFF2-40B4-BE49-F238E27FC236}">
                <a16:creationId xmlns:a16="http://schemas.microsoft.com/office/drawing/2014/main" id="{7DC013AE-54A9-3F4A-9760-A7EA0C8761C4}"/>
              </a:ext>
            </a:extLst>
          </p:cNvPr>
          <p:cNvSpPr txBox="1"/>
          <p:nvPr/>
        </p:nvSpPr>
        <p:spPr>
          <a:xfrm>
            <a:off x="6505621" y="2925693"/>
            <a:ext cx="4912462" cy="1323439"/>
          </a:xfrm>
          <a:prstGeom prst="rect">
            <a:avLst/>
          </a:prstGeom>
          <a:noFill/>
        </p:spPr>
        <p:txBody>
          <a:bodyPr wrap="square" rtlCol="0">
            <a:spAutoFit/>
          </a:bodyPr>
          <a:lstStyle/>
          <a:p>
            <a:r>
              <a:rPr lang="en-GB" sz="2000" kern="0" dirty="0">
                <a:ea typeface="+mn-lt"/>
              </a:rPr>
              <a:t>Focuses at the interplay between political and economic drivers at national and global level, aims to enhance general sensitivity to the broader context. </a:t>
            </a:r>
          </a:p>
        </p:txBody>
      </p:sp>
    </p:spTree>
    <p:extLst>
      <p:ext uri="{BB962C8B-B14F-4D97-AF65-F5344CB8AC3E}">
        <p14:creationId xmlns:p14="http://schemas.microsoft.com/office/powerpoint/2010/main" val="357513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5.4.2 Political economy: Sector level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23</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2063979957"/>
              </p:ext>
            </p:extLst>
          </p:nvPr>
        </p:nvGraphicFramePr>
        <p:xfrm>
          <a:off x="1282997" y="1572142"/>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376622DA-DE54-59E3-D44A-2149EAA67FF1}"/>
              </a:ext>
            </a:extLst>
          </p:cNvPr>
          <p:cNvCxnSpPr>
            <a:cxnSpLocks/>
          </p:cNvCxnSpPr>
          <p:nvPr/>
        </p:nvCxnSpPr>
        <p:spPr>
          <a:xfrm flipH="1">
            <a:off x="3065834" y="3901522"/>
            <a:ext cx="3683824" cy="1"/>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631E39-5F93-0D1F-7763-51D452C2456E}"/>
              </a:ext>
            </a:extLst>
          </p:cNvPr>
          <p:cNvSpPr txBox="1"/>
          <p:nvPr/>
        </p:nvSpPr>
        <p:spPr>
          <a:xfrm>
            <a:off x="3201233" y="3409028"/>
            <a:ext cx="1906470" cy="400110"/>
          </a:xfrm>
          <a:prstGeom prst="rect">
            <a:avLst/>
          </a:prstGeom>
          <a:noFill/>
          <a:ln>
            <a:noFill/>
          </a:ln>
        </p:spPr>
        <p:txBody>
          <a:bodyPr wrap="square" rtlCol="0">
            <a:spAutoFit/>
          </a:bodyPr>
          <a:lstStyle/>
          <a:p>
            <a:r>
              <a:rPr lang="en-US" sz="2000" b="1" dirty="0">
                <a:solidFill>
                  <a:schemeClr val="accent4">
                    <a:lumMod val="20000"/>
                    <a:lumOff val="80000"/>
                  </a:schemeClr>
                </a:solidFill>
                <a:latin typeface="Arial" panose="020B0604020202020204" pitchFamily="34" charset="0"/>
                <a:cs typeface="Arial" panose="020B0604020202020204" pitchFamily="34" charset="0"/>
              </a:rPr>
              <a:t>Sector level</a:t>
            </a:r>
            <a:r>
              <a:rPr lang="en-US" dirty="0">
                <a:solidFill>
                  <a:schemeClr val="accent4">
                    <a:lumMod val="20000"/>
                    <a:lumOff val="80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A52CEF4-B466-0B47-8D65-10BA01336F44}"/>
              </a:ext>
            </a:extLst>
          </p:cNvPr>
          <p:cNvSpPr txBox="1"/>
          <p:nvPr/>
        </p:nvSpPr>
        <p:spPr>
          <a:xfrm>
            <a:off x="6421100" y="2314316"/>
            <a:ext cx="5149508" cy="1938992"/>
          </a:xfrm>
          <a:prstGeom prst="rect">
            <a:avLst/>
          </a:prstGeom>
          <a:noFill/>
        </p:spPr>
        <p:txBody>
          <a:bodyPr wrap="square" rtlCol="0">
            <a:spAutoFit/>
          </a:bodyPr>
          <a:lstStyle/>
          <a:p>
            <a:r>
              <a:rPr lang="en-GB" sz="2000" kern="0" dirty="0">
                <a:ea typeface="+mn-lt"/>
              </a:rPr>
              <a:t>Focuses on defining the sector including the key actors, institutions, resources and incentives and identifying barriers and opportunities within the sector. Such analysis can enable the team to identify policy options that are plausible. </a:t>
            </a:r>
          </a:p>
        </p:txBody>
      </p:sp>
    </p:spTree>
    <p:extLst>
      <p:ext uri="{BB962C8B-B14F-4D97-AF65-F5344CB8AC3E}">
        <p14:creationId xmlns:p14="http://schemas.microsoft.com/office/powerpoint/2010/main" val="2015188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5.4.3 Political economy: Problem driven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24</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3602001112"/>
              </p:ext>
            </p:extLst>
          </p:nvPr>
        </p:nvGraphicFramePr>
        <p:xfrm>
          <a:off x="1293236" y="1562367"/>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a:extLst>
              <a:ext uri="{FF2B5EF4-FFF2-40B4-BE49-F238E27FC236}">
                <a16:creationId xmlns:a16="http://schemas.microsoft.com/office/drawing/2014/main" id="{163103E9-DE79-C2A7-5E75-CC0AA82547BC}"/>
              </a:ext>
            </a:extLst>
          </p:cNvPr>
          <p:cNvCxnSpPr>
            <a:cxnSpLocks/>
          </p:cNvCxnSpPr>
          <p:nvPr/>
        </p:nvCxnSpPr>
        <p:spPr>
          <a:xfrm flipH="1">
            <a:off x="3338025" y="3824201"/>
            <a:ext cx="3757399"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E1B1A6-E715-9C64-A46D-BE68931514D8}"/>
              </a:ext>
            </a:extLst>
          </p:cNvPr>
          <p:cNvSpPr txBox="1"/>
          <p:nvPr/>
        </p:nvSpPr>
        <p:spPr>
          <a:xfrm>
            <a:off x="3415710" y="3341482"/>
            <a:ext cx="2292817" cy="400110"/>
          </a:xfrm>
          <a:prstGeom prst="rect">
            <a:avLst/>
          </a:prstGeom>
          <a:noFill/>
          <a:ln>
            <a:noFill/>
          </a:ln>
        </p:spPr>
        <p:txBody>
          <a:bodyPr wrap="square" rtlCol="0">
            <a:spAutoFit/>
          </a:bodyPr>
          <a:lstStyle/>
          <a:p>
            <a:r>
              <a:rPr lang="en-US" sz="2000" b="1" dirty="0">
                <a:solidFill>
                  <a:schemeClr val="accent4">
                    <a:lumMod val="20000"/>
                    <a:lumOff val="80000"/>
                  </a:schemeClr>
                </a:solidFill>
                <a:latin typeface="Arial" panose="020B0604020202020204" pitchFamily="34" charset="0"/>
                <a:cs typeface="Arial" panose="020B0604020202020204" pitchFamily="34" charset="0"/>
              </a:rPr>
              <a:t>Problem driven</a:t>
            </a:r>
          </a:p>
        </p:txBody>
      </p:sp>
      <p:sp>
        <p:nvSpPr>
          <p:cNvPr id="14" name="TextBox 13">
            <a:extLst>
              <a:ext uri="{FF2B5EF4-FFF2-40B4-BE49-F238E27FC236}">
                <a16:creationId xmlns:a16="http://schemas.microsoft.com/office/drawing/2014/main" id="{B056CCB4-DA6A-D94C-BFB4-1B6DF65F2D57}"/>
              </a:ext>
            </a:extLst>
          </p:cNvPr>
          <p:cNvSpPr txBox="1"/>
          <p:nvPr/>
        </p:nvSpPr>
        <p:spPr>
          <a:xfrm>
            <a:off x="6894787" y="2879526"/>
            <a:ext cx="4903513" cy="1323439"/>
          </a:xfrm>
          <a:prstGeom prst="rect">
            <a:avLst/>
          </a:prstGeom>
          <a:noFill/>
        </p:spPr>
        <p:txBody>
          <a:bodyPr wrap="square" rtlCol="0">
            <a:spAutoFit/>
          </a:bodyPr>
          <a:lstStyle/>
          <a:p>
            <a:r>
              <a:rPr lang="en-GB" sz="2000" kern="0" dirty="0">
                <a:ea typeface="+mn-lt"/>
              </a:rPr>
              <a:t>Focuses on understanding and resolving a particular problem, and examining the different factors and dynamics that have a bearing on it.</a:t>
            </a:r>
            <a:endParaRPr lang="en-US" sz="2000" dirty="0"/>
          </a:p>
        </p:txBody>
      </p:sp>
    </p:spTree>
    <p:extLst>
      <p:ext uri="{BB962C8B-B14F-4D97-AF65-F5344CB8AC3E}">
        <p14:creationId xmlns:p14="http://schemas.microsoft.com/office/powerpoint/2010/main" val="432417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455709"/>
            <a:ext cx="6256284"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A range of techniques for understanding the power, interests, and perspectives of the relevant actors and their ability to influence policy outcomes.</a:t>
            </a:r>
          </a:p>
          <a:p>
            <a:pPr>
              <a:spcBef>
                <a:spcPts val="1000"/>
              </a:spcBef>
            </a:pPr>
            <a:r>
              <a:rPr lang="en-GB" kern="0" dirty="0">
                <a:ea typeface="+mn-lt"/>
              </a:rPr>
              <a:t>Stakeholder analysis in three steps:</a:t>
            </a:r>
          </a:p>
          <a:p>
            <a:pPr marL="457200" indent="-457200">
              <a:spcBef>
                <a:spcPts val="1000"/>
              </a:spcBef>
              <a:buFont typeface="+mj-lt"/>
              <a:buAutoNum type="arabicPeriod"/>
            </a:pPr>
            <a:r>
              <a:rPr lang="en-GB" kern="0" dirty="0">
                <a:ea typeface="+mn-lt"/>
              </a:rPr>
              <a:t>identify all the relevant stakeholders or groups</a:t>
            </a:r>
          </a:p>
          <a:p>
            <a:pPr marL="457200" indent="-457200">
              <a:spcBef>
                <a:spcPts val="1000"/>
              </a:spcBef>
              <a:buFont typeface="+mj-lt"/>
              <a:buAutoNum type="arabicPeriod"/>
            </a:pPr>
            <a:r>
              <a:rPr lang="en-GB" kern="0" dirty="0">
                <a:ea typeface="+mn-lt"/>
              </a:rPr>
              <a:t>map their interests, power, position, and values/worldviews</a:t>
            </a:r>
          </a:p>
          <a:p>
            <a:pPr marL="457200" indent="-457200">
              <a:spcBef>
                <a:spcPts val="1000"/>
              </a:spcBef>
              <a:buFont typeface="+mj-lt"/>
              <a:buAutoNum type="arabicPeriod"/>
            </a:pPr>
            <a:r>
              <a:rPr lang="en-GB" kern="0" dirty="0">
                <a:ea typeface="+mn-lt"/>
              </a:rPr>
              <a:t>assess their impact and influence, and</a:t>
            </a:r>
          </a:p>
          <a:p>
            <a:pPr marL="457200" indent="-457200">
              <a:spcBef>
                <a:spcPts val="1000"/>
              </a:spcBef>
              <a:buFont typeface="+mj-lt"/>
              <a:buAutoNum type="arabicPeriod"/>
            </a:pPr>
            <a:r>
              <a:rPr lang="en-GB" kern="0" dirty="0">
                <a:ea typeface="+mn-lt"/>
              </a:rPr>
              <a:t>develop a plan on how to engage based on their interests, impact and influence.</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rPr>
              <a:t>5.5 Political economy analysis: </a:t>
            </a:r>
            <a:r>
              <a:rPr lang="en-GB" sz="2400" b="1" dirty="0">
                <a:solidFill>
                  <a:schemeClr val="accent5"/>
                </a:solidFill>
                <a:ea typeface="Open Sans" panose="020B0606030504020204" pitchFamily="34" charset="0"/>
              </a:rPr>
              <a:t>s</a:t>
            </a: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takeholder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25</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pic>
        <p:nvPicPr>
          <p:cNvPr id="6" name="Picture 5">
            <a:extLst>
              <a:ext uri="{FF2B5EF4-FFF2-40B4-BE49-F238E27FC236}">
                <a16:creationId xmlns:a16="http://schemas.microsoft.com/office/drawing/2014/main" id="{FF6386CE-A3FC-7B43-AEE5-C6AFB95C4F94}"/>
              </a:ext>
            </a:extLst>
          </p:cNvPr>
          <p:cNvPicPr>
            <a:picLocks noChangeAspect="1"/>
          </p:cNvPicPr>
          <p:nvPr/>
        </p:nvPicPr>
        <p:blipFill>
          <a:blip r:embed="rId3"/>
          <a:stretch>
            <a:fillRect/>
          </a:stretch>
        </p:blipFill>
        <p:spPr>
          <a:xfrm>
            <a:off x="7094484" y="1401998"/>
            <a:ext cx="4496415" cy="4496415"/>
          </a:xfrm>
          <a:prstGeom prst="rect">
            <a:avLst/>
          </a:prstGeom>
        </p:spPr>
      </p:pic>
    </p:spTree>
    <p:extLst>
      <p:ext uri="{BB962C8B-B14F-4D97-AF65-F5344CB8AC3E}">
        <p14:creationId xmlns:p14="http://schemas.microsoft.com/office/powerpoint/2010/main" val="4058952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26</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9" name="Text Placeholder 2">
            <a:extLst>
              <a:ext uri="{FF2B5EF4-FFF2-40B4-BE49-F238E27FC236}">
                <a16:creationId xmlns:a16="http://schemas.microsoft.com/office/drawing/2014/main" id="{28F19BD8-7693-C9E4-DEC9-E96A0938C847}"/>
              </a:ext>
            </a:extLst>
          </p:cNvPr>
          <p:cNvSpPr txBox="1">
            <a:spLocks/>
          </p:cNvSpPr>
          <p:nvPr/>
        </p:nvSpPr>
        <p:spPr>
          <a:xfrm>
            <a:off x="5109948" y="1401998"/>
            <a:ext cx="5901489"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kern="0" dirty="0">
              <a:solidFill>
                <a:srgbClr val="000000"/>
              </a:solidFill>
              <a:latin typeface="Arial" panose="020B0604020202020204" pitchFamily="34" charset="0"/>
              <a:ea typeface="+mn-lt"/>
              <a:cs typeface="Arial" panose="020B0604020202020204" pitchFamily="34" charset="0"/>
            </a:endParaRPr>
          </a:p>
        </p:txBody>
      </p:sp>
      <p:graphicFrame>
        <p:nvGraphicFramePr>
          <p:cNvPr id="18" name="Table 17">
            <a:extLst>
              <a:ext uri="{FF2B5EF4-FFF2-40B4-BE49-F238E27FC236}">
                <a16:creationId xmlns:a16="http://schemas.microsoft.com/office/drawing/2014/main" id="{D14F6FFB-9AAF-51FC-C53A-F5621D87DA75}"/>
              </a:ext>
            </a:extLst>
          </p:cNvPr>
          <p:cNvGraphicFramePr>
            <a:graphicFrameLocks noGrp="1"/>
          </p:cNvGraphicFramePr>
          <p:nvPr>
            <p:extLst>
              <p:ext uri="{D42A27DB-BD31-4B8C-83A1-F6EECF244321}">
                <p14:modId xmlns:p14="http://schemas.microsoft.com/office/powerpoint/2010/main" val="2862321005"/>
              </p:ext>
            </p:extLst>
          </p:nvPr>
        </p:nvGraphicFramePr>
        <p:xfrm>
          <a:off x="1620656" y="937601"/>
          <a:ext cx="9844383" cy="4619768"/>
        </p:xfrm>
        <a:graphic>
          <a:graphicData uri="http://schemas.openxmlformats.org/drawingml/2006/table">
            <a:tbl>
              <a:tblPr firstRow="1" bandRow="1">
                <a:tableStyleId>{5940675A-B579-460E-94D1-54222C63F5DA}</a:tableStyleId>
              </a:tblPr>
              <a:tblGrid>
                <a:gridCol w="3458837">
                  <a:extLst>
                    <a:ext uri="{9D8B030D-6E8A-4147-A177-3AD203B41FA5}">
                      <a16:colId xmlns:a16="http://schemas.microsoft.com/office/drawing/2014/main" val="320104177"/>
                    </a:ext>
                  </a:extLst>
                </a:gridCol>
                <a:gridCol w="3002223">
                  <a:extLst>
                    <a:ext uri="{9D8B030D-6E8A-4147-A177-3AD203B41FA5}">
                      <a16:colId xmlns:a16="http://schemas.microsoft.com/office/drawing/2014/main" val="2548723528"/>
                    </a:ext>
                  </a:extLst>
                </a:gridCol>
                <a:gridCol w="3383323">
                  <a:extLst>
                    <a:ext uri="{9D8B030D-6E8A-4147-A177-3AD203B41FA5}">
                      <a16:colId xmlns:a16="http://schemas.microsoft.com/office/drawing/2014/main" val="4038714788"/>
                    </a:ext>
                  </a:extLst>
                </a:gridCol>
              </a:tblGrid>
              <a:tr h="1577118">
                <a:tc>
                  <a:txBody>
                    <a:bodyPr/>
                    <a:lstStyle/>
                    <a:p>
                      <a:r>
                        <a:rPr lang="en-US" sz="2000" b="1" i="0" dirty="0">
                          <a:solidFill>
                            <a:schemeClr val="accent1"/>
                          </a:solidFill>
                          <a:latin typeface="Arial" panose="020B0604020202020204" pitchFamily="34" charset="0"/>
                          <a:cs typeface="Arial" panose="020B0604020202020204" pitchFamily="34" charset="0"/>
                        </a:rPr>
                        <a:t>Involve</a:t>
                      </a:r>
                    </a:p>
                    <a:p>
                      <a:r>
                        <a:rPr lang="en-US" sz="2000" b="0" i="0" dirty="0">
                          <a:solidFill>
                            <a:schemeClr val="bg1"/>
                          </a:solidFill>
                          <a:latin typeface="Arial" panose="020B0604020202020204" pitchFamily="34" charset="0"/>
                          <a:cs typeface="Arial" panose="020B0604020202020204" pitchFamily="34" charset="0"/>
                        </a:rPr>
                        <a:t>Ideas, concerns, preferences and values are considered in developing options</a:t>
                      </a:r>
                    </a:p>
                  </a:txBody>
                  <a:tcPr>
                    <a:solidFill>
                      <a:schemeClr val="accent5">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Collaborate</a:t>
                      </a:r>
                    </a:p>
                    <a:p>
                      <a:r>
                        <a:rPr lang="en-US" sz="2000" b="0" i="0" dirty="0">
                          <a:solidFill>
                            <a:schemeClr val="bg1"/>
                          </a:solidFill>
                          <a:latin typeface="Arial" panose="020B0604020202020204" pitchFamily="34" charset="0"/>
                          <a:cs typeface="Arial" panose="020B0604020202020204" pitchFamily="34" charset="0"/>
                        </a:rPr>
                        <a:t>Work together on all aspects of the decision for developing alternatives</a:t>
                      </a:r>
                    </a:p>
                  </a:txBody>
                  <a:tcPr>
                    <a:solidFill>
                      <a:schemeClr val="accent5">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Empower</a:t>
                      </a:r>
                    </a:p>
                    <a:p>
                      <a:r>
                        <a:rPr lang="en-US" sz="2000" b="0" i="0" dirty="0">
                          <a:solidFill>
                            <a:schemeClr val="bg1"/>
                          </a:solidFill>
                          <a:latin typeface="Arial" panose="020B0604020202020204" pitchFamily="34" charset="0"/>
                          <a:cs typeface="Arial" panose="020B0604020202020204" pitchFamily="34" charset="0"/>
                        </a:rPr>
                        <a:t>Decision making is placed in the hands of these stakeholders</a:t>
                      </a:r>
                    </a:p>
                  </a:txBody>
                  <a:tcPr>
                    <a:solidFill>
                      <a:schemeClr val="accent5">
                        <a:lumMod val="40000"/>
                        <a:lumOff val="60000"/>
                      </a:schemeClr>
                    </a:solidFill>
                  </a:tcPr>
                </a:tc>
                <a:extLst>
                  <a:ext uri="{0D108BD9-81ED-4DB2-BD59-A6C34878D82A}">
                    <a16:rowId xmlns:a16="http://schemas.microsoft.com/office/drawing/2014/main" val="2225537592"/>
                  </a:ext>
                </a:extLst>
              </a:tr>
              <a:tr h="1279549">
                <a:tc>
                  <a:txBody>
                    <a:bodyPr/>
                    <a:lstStyle/>
                    <a:p>
                      <a:r>
                        <a:rPr lang="en-US" sz="2000" b="1" i="0" dirty="0">
                          <a:solidFill>
                            <a:schemeClr val="accent1"/>
                          </a:solidFill>
                          <a:latin typeface="Arial" panose="020B0604020202020204" pitchFamily="34" charset="0"/>
                          <a:cs typeface="Arial" panose="020B0604020202020204" pitchFamily="34" charset="0"/>
                        </a:rPr>
                        <a:t>Consult</a:t>
                      </a:r>
                    </a:p>
                    <a:p>
                      <a:r>
                        <a:rPr lang="en-US" sz="2000" b="0" i="0" dirty="0">
                          <a:solidFill>
                            <a:schemeClr val="bg1"/>
                          </a:solidFill>
                          <a:latin typeface="Arial" panose="020B0604020202020204" pitchFamily="34" charset="0"/>
                          <a:cs typeface="Arial" panose="020B0604020202020204" pitchFamily="34" charset="0"/>
                        </a:rPr>
                        <a:t>Ideas and concerns are heard and considered</a:t>
                      </a:r>
                    </a:p>
                  </a:txBody>
                  <a:tcPr>
                    <a:solidFill>
                      <a:schemeClr val="accent2">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Consult or involve</a:t>
                      </a:r>
                    </a:p>
                    <a:p>
                      <a:r>
                        <a:rPr lang="en-US" sz="2000" b="0" i="0" dirty="0">
                          <a:solidFill>
                            <a:schemeClr val="bg1"/>
                          </a:solidFill>
                          <a:latin typeface="Arial" panose="020B0604020202020204" pitchFamily="34" charset="0"/>
                          <a:cs typeface="Arial" panose="020B0604020202020204" pitchFamily="34" charset="0"/>
                        </a:rPr>
                        <a:t>Ideas and concerns are heard and considered</a:t>
                      </a:r>
                    </a:p>
                  </a:txBody>
                  <a:tcPr>
                    <a:solidFill>
                      <a:schemeClr val="accent2">
                        <a:lumMod val="40000"/>
                        <a:lumOff val="60000"/>
                      </a:schemeClr>
                    </a:solidFill>
                  </a:tcPr>
                </a:tc>
                <a:tc>
                  <a:txBody>
                    <a:bodyPr/>
                    <a:lstStyle/>
                    <a:p>
                      <a:r>
                        <a:rPr lang="en-US" sz="2000" b="1" i="0" u="none" strike="noStrike" cap="none" dirty="0">
                          <a:solidFill>
                            <a:schemeClr val="accent1"/>
                          </a:solidFill>
                          <a:latin typeface="Arial" panose="020B0604020202020204" pitchFamily="34" charset="0"/>
                          <a:ea typeface="+mn-ea"/>
                          <a:cs typeface="Arial" panose="020B0604020202020204" pitchFamily="34" charset="0"/>
                          <a:sym typeface="Arial"/>
                        </a:rPr>
                        <a:t>Collaborate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latin typeface="Arial" panose="020B0604020202020204" pitchFamily="34" charset="0"/>
                          <a:cs typeface="Arial" panose="020B0604020202020204" pitchFamily="34" charset="0"/>
                        </a:rPr>
                        <a:t>Work together on all aspects of the decision for developing alternatives</a:t>
                      </a:r>
                    </a:p>
                  </a:txBody>
                  <a:tcPr>
                    <a:solidFill>
                      <a:schemeClr val="accent5">
                        <a:lumMod val="40000"/>
                        <a:lumOff val="60000"/>
                      </a:schemeClr>
                    </a:solidFill>
                  </a:tcPr>
                </a:tc>
                <a:extLst>
                  <a:ext uri="{0D108BD9-81ED-4DB2-BD59-A6C34878D82A}">
                    <a16:rowId xmlns:a16="http://schemas.microsoft.com/office/drawing/2014/main" val="4276034137"/>
                  </a:ext>
                </a:extLst>
              </a:tr>
              <a:tr h="1693688">
                <a:tc>
                  <a:txBody>
                    <a:bodyPr/>
                    <a:lstStyle/>
                    <a:p>
                      <a:r>
                        <a:rPr lang="en-US" sz="2000" b="1" i="0" dirty="0">
                          <a:solidFill>
                            <a:schemeClr val="accent1"/>
                          </a:solidFill>
                          <a:latin typeface="Arial" panose="020B0604020202020204" pitchFamily="34" charset="0"/>
                          <a:cs typeface="Arial" panose="020B0604020202020204" pitchFamily="34" charset="0"/>
                        </a:rPr>
                        <a:t>Inform</a:t>
                      </a:r>
                    </a:p>
                    <a:p>
                      <a:r>
                        <a:rPr lang="en-US" sz="2000" b="0" i="0" dirty="0">
                          <a:solidFill>
                            <a:schemeClr val="bg1"/>
                          </a:solidFill>
                          <a:latin typeface="Arial" panose="020B0604020202020204" pitchFamily="34" charset="0"/>
                          <a:cs typeface="Arial" panose="020B0604020202020204" pitchFamily="34" charset="0"/>
                        </a:rPr>
                        <a:t>Information is provided to increase understanding of outcome</a:t>
                      </a:r>
                    </a:p>
                  </a:txBody>
                  <a:tcPr>
                    <a:solidFill>
                      <a:schemeClr val="accent2">
                        <a:lumMod val="60000"/>
                        <a:lumOff val="4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Consult</a:t>
                      </a:r>
                    </a:p>
                    <a:p>
                      <a:r>
                        <a:rPr lang="en-US" sz="2000" b="0" i="0" dirty="0">
                          <a:solidFill>
                            <a:schemeClr val="bg1"/>
                          </a:solidFill>
                          <a:latin typeface="Arial" panose="020B0604020202020204" pitchFamily="34" charset="0"/>
                          <a:cs typeface="Arial" panose="020B0604020202020204" pitchFamily="34" charset="0"/>
                        </a:rPr>
                        <a:t>Ideas and concerns are heard and considered</a:t>
                      </a:r>
                    </a:p>
                  </a:txBody>
                  <a:tcPr>
                    <a:solidFill>
                      <a:schemeClr val="accent2">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Involve</a:t>
                      </a:r>
                    </a:p>
                    <a:p>
                      <a:r>
                        <a:rPr lang="en-US" sz="2000" b="0" i="0" dirty="0">
                          <a:solidFill>
                            <a:schemeClr val="bg1"/>
                          </a:solidFill>
                          <a:latin typeface="Arial" panose="020B0604020202020204" pitchFamily="34" charset="0"/>
                          <a:cs typeface="Arial" panose="020B0604020202020204" pitchFamily="34" charset="0"/>
                        </a:rPr>
                        <a:t>Ideas, concerns, preferences and values are considered in developing options</a:t>
                      </a:r>
                    </a:p>
                  </a:txBody>
                  <a:tcPr>
                    <a:solidFill>
                      <a:schemeClr val="accent5">
                        <a:lumMod val="40000"/>
                        <a:lumOff val="60000"/>
                      </a:schemeClr>
                    </a:solidFill>
                  </a:tcPr>
                </a:tc>
                <a:extLst>
                  <a:ext uri="{0D108BD9-81ED-4DB2-BD59-A6C34878D82A}">
                    <a16:rowId xmlns:a16="http://schemas.microsoft.com/office/drawing/2014/main" val="4058575372"/>
                  </a:ext>
                </a:extLst>
              </a:tr>
            </a:tbl>
          </a:graphicData>
        </a:graphic>
      </p:graphicFrame>
      <p:sp>
        <p:nvSpPr>
          <p:cNvPr id="19" name="Up Arrow 18">
            <a:extLst>
              <a:ext uri="{FF2B5EF4-FFF2-40B4-BE49-F238E27FC236}">
                <a16:creationId xmlns:a16="http://schemas.microsoft.com/office/drawing/2014/main" id="{F70F5C22-8089-056C-3C50-B9624CBA271C}"/>
              </a:ext>
            </a:extLst>
          </p:cNvPr>
          <p:cNvSpPr/>
          <p:nvPr/>
        </p:nvSpPr>
        <p:spPr>
          <a:xfrm>
            <a:off x="1109581" y="937601"/>
            <a:ext cx="434482" cy="4619768"/>
          </a:xfrm>
          <a:prstGeom prst="upArrow">
            <a:avLst>
              <a:gd name="adj1" fmla="val 50000"/>
              <a:gd name="adj2" fmla="val 109682"/>
            </a:avLst>
          </a:prstGeom>
          <a:gradFill flip="none" rotWithShape="1">
            <a:gsLst>
              <a:gs pos="100000">
                <a:schemeClr val="accent6">
                  <a:lumMod val="40000"/>
                  <a:lumOff val="60000"/>
                </a:schemeClr>
              </a:gs>
              <a:gs pos="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AAEFBBD-240B-92E2-C5FB-7DF3B3A0BF6A}"/>
              </a:ext>
            </a:extLst>
          </p:cNvPr>
          <p:cNvSpPr txBox="1"/>
          <p:nvPr/>
        </p:nvSpPr>
        <p:spPr>
          <a:xfrm rot="16200000">
            <a:off x="-1074581" y="3016652"/>
            <a:ext cx="3906659" cy="461665"/>
          </a:xfrm>
          <a:prstGeom prst="rect">
            <a:avLst/>
          </a:prstGeom>
          <a:noFill/>
        </p:spPr>
        <p:txBody>
          <a:bodyPr wrap="square" rtlCol="0">
            <a:spAutoFit/>
          </a:bodyPr>
          <a:lstStyle/>
          <a:p>
            <a:pPr algn="ctr"/>
            <a:r>
              <a:rPr lang="en-US" sz="2400" b="1" dirty="0">
                <a:solidFill>
                  <a:schemeClr val="accent1"/>
                </a:solidFill>
              </a:rPr>
              <a:t>Influence of stakeholders</a:t>
            </a:r>
          </a:p>
        </p:txBody>
      </p:sp>
      <p:sp>
        <p:nvSpPr>
          <p:cNvPr id="22" name="TextBox 21">
            <a:extLst>
              <a:ext uri="{FF2B5EF4-FFF2-40B4-BE49-F238E27FC236}">
                <a16:creationId xmlns:a16="http://schemas.microsoft.com/office/drawing/2014/main" id="{DF1290F7-8F86-4C43-2D64-E67F11974DA5}"/>
              </a:ext>
            </a:extLst>
          </p:cNvPr>
          <p:cNvSpPr txBox="1"/>
          <p:nvPr/>
        </p:nvSpPr>
        <p:spPr>
          <a:xfrm>
            <a:off x="3610303" y="5962826"/>
            <a:ext cx="5163953" cy="461665"/>
          </a:xfrm>
          <a:prstGeom prst="rect">
            <a:avLst/>
          </a:prstGeom>
          <a:noFill/>
        </p:spPr>
        <p:txBody>
          <a:bodyPr wrap="square" rtlCol="0">
            <a:spAutoFit/>
          </a:bodyPr>
          <a:lstStyle>
            <a:defPPr>
              <a:defRPr lang="en-US"/>
            </a:defPPr>
            <a:lvl1pPr>
              <a:defRPr sz="2000">
                <a:latin typeface="Calibri Light" panose="020F0302020204030204" pitchFamily="34" charset="0"/>
                <a:cs typeface="Calibri Light" panose="020F0302020204030204" pitchFamily="34" charset="0"/>
              </a:defRPr>
            </a:lvl1pPr>
          </a:lstStyle>
          <a:p>
            <a:pPr algn="ctr"/>
            <a:r>
              <a:rPr lang="en-US" sz="2400" b="1" dirty="0">
                <a:solidFill>
                  <a:schemeClr val="accent1"/>
                </a:solidFill>
                <a:latin typeface="+mn-lt"/>
                <a:cs typeface="+mn-cs"/>
              </a:rPr>
              <a:t>Interest / impact of stakeholders</a:t>
            </a:r>
          </a:p>
        </p:txBody>
      </p:sp>
      <p:sp>
        <p:nvSpPr>
          <p:cNvPr id="23" name="TextBox 22">
            <a:extLst>
              <a:ext uri="{FF2B5EF4-FFF2-40B4-BE49-F238E27FC236}">
                <a16:creationId xmlns:a16="http://schemas.microsoft.com/office/drawing/2014/main" id="{0D1E7572-807D-0379-97A9-DC2D22AD613F}"/>
              </a:ext>
            </a:extLst>
          </p:cNvPr>
          <p:cNvSpPr txBox="1"/>
          <p:nvPr/>
        </p:nvSpPr>
        <p:spPr>
          <a:xfrm>
            <a:off x="10877842" y="5990332"/>
            <a:ext cx="716767" cy="338554"/>
          </a:xfrm>
          <a:prstGeom prst="rect">
            <a:avLst/>
          </a:prstGeom>
          <a:noFill/>
        </p:spPr>
        <p:txBody>
          <a:bodyPr wrap="square" rtlCol="0">
            <a:spAutoFit/>
          </a:bodyPr>
          <a:lstStyle/>
          <a:p>
            <a:pPr algn="ctr"/>
            <a:r>
              <a:rPr lang="en-US" sz="1600" b="1" kern="0" spc="50" dirty="0">
                <a:ea typeface="+mn-lt"/>
              </a:rPr>
              <a:t>HIGH</a:t>
            </a:r>
          </a:p>
        </p:txBody>
      </p:sp>
      <p:sp>
        <p:nvSpPr>
          <p:cNvPr id="24" name="TextBox 23">
            <a:extLst>
              <a:ext uri="{FF2B5EF4-FFF2-40B4-BE49-F238E27FC236}">
                <a16:creationId xmlns:a16="http://schemas.microsoft.com/office/drawing/2014/main" id="{6EC91B84-DAD9-41C9-152D-03CE782D9033}"/>
              </a:ext>
            </a:extLst>
          </p:cNvPr>
          <p:cNvSpPr txBox="1"/>
          <p:nvPr/>
        </p:nvSpPr>
        <p:spPr>
          <a:xfrm>
            <a:off x="932926" y="597900"/>
            <a:ext cx="787792" cy="338554"/>
          </a:xfrm>
          <a:prstGeom prst="rect">
            <a:avLst/>
          </a:prstGeom>
          <a:noFill/>
        </p:spPr>
        <p:txBody>
          <a:bodyPr wrap="square" rtlCol="0">
            <a:spAutoFit/>
          </a:bodyPr>
          <a:lstStyle/>
          <a:p>
            <a:r>
              <a:rPr lang="en-US" sz="1600" b="1" kern="0" spc="50" dirty="0">
                <a:ea typeface="+mn-lt"/>
              </a:rPr>
              <a:t>HIGH</a:t>
            </a:r>
          </a:p>
        </p:txBody>
      </p:sp>
      <p:sp>
        <p:nvSpPr>
          <p:cNvPr id="25" name="TextBox 24">
            <a:extLst>
              <a:ext uri="{FF2B5EF4-FFF2-40B4-BE49-F238E27FC236}">
                <a16:creationId xmlns:a16="http://schemas.microsoft.com/office/drawing/2014/main" id="{CA4BCA83-4903-E614-47DF-556B77F14A76}"/>
              </a:ext>
            </a:extLst>
          </p:cNvPr>
          <p:cNvSpPr txBox="1"/>
          <p:nvPr/>
        </p:nvSpPr>
        <p:spPr>
          <a:xfrm>
            <a:off x="955774" y="5686067"/>
            <a:ext cx="713079" cy="338554"/>
          </a:xfrm>
          <a:prstGeom prst="rect">
            <a:avLst/>
          </a:prstGeom>
          <a:noFill/>
        </p:spPr>
        <p:txBody>
          <a:bodyPr wrap="square" rtlCol="0">
            <a:spAutoFit/>
          </a:bodyPr>
          <a:lstStyle/>
          <a:p>
            <a:pPr algn="ctr"/>
            <a:r>
              <a:rPr lang="en-US" sz="1600" b="1" kern="0" spc="50" dirty="0">
                <a:ea typeface="+mn-lt"/>
              </a:rPr>
              <a:t>LOW</a:t>
            </a:r>
          </a:p>
        </p:txBody>
      </p:sp>
      <p:sp>
        <p:nvSpPr>
          <p:cNvPr id="31" name="Up Arrow 30">
            <a:extLst>
              <a:ext uri="{FF2B5EF4-FFF2-40B4-BE49-F238E27FC236}">
                <a16:creationId xmlns:a16="http://schemas.microsoft.com/office/drawing/2014/main" id="{F858C99C-B337-B905-5A61-EEB2E259B66D}"/>
              </a:ext>
            </a:extLst>
          </p:cNvPr>
          <p:cNvSpPr/>
          <p:nvPr/>
        </p:nvSpPr>
        <p:spPr>
          <a:xfrm rot="5400000">
            <a:off x="6325606" y="919505"/>
            <a:ext cx="434482" cy="9844383"/>
          </a:xfrm>
          <a:prstGeom prst="upArrow">
            <a:avLst>
              <a:gd name="adj1" fmla="val 50000"/>
              <a:gd name="adj2" fmla="val 109682"/>
            </a:avLst>
          </a:prstGeom>
          <a:gradFill flip="none" rotWithShape="1">
            <a:gsLst>
              <a:gs pos="100000">
                <a:schemeClr val="accent6">
                  <a:lumMod val="40000"/>
                  <a:lumOff val="60000"/>
                </a:schemeClr>
              </a:gs>
              <a:gs pos="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52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tagon 23">
            <a:extLst>
              <a:ext uri="{FF2B5EF4-FFF2-40B4-BE49-F238E27FC236}">
                <a16:creationId xmlns:a16="http://schemas.microsoft.com/office/drawing/2014/main" id="{57EC253D-F837-7E40-A1D1-727EAAF66520}"/>
              </a:ext>
            </a:extLst>
          </p:cNvPr>
          <p:cNvSpPr/>
          <p:nvPr/>
        </p:nvSpPr>
        <p:spPr>
          <a:xfrm rot="5400000">
            <a:off x="10679918" y="3249048"/>
            <a:ext cx="978408" cy="54540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a:extLst>
              <a:ext uri="{FF2B5EF4-FFF2-40B4-BE49-F238E27FC236}">
                <a16:creationId xmlns:a16="http://schemas.microsoft.com/office/drawing/2014/main" id="{4D7AD5F1-FB26-9C40-83B0-266B4EAC635C}"/>
              </a:ext>
            </a:extLst>
          </p:cNvPr>
          <p:cNvSpPr/>
          <p:nvPr/>
        </p:nvSpPr>
        <p:spPr>
          <a:xfrm rot="5400000">
            <a:off x="10645711" y="1912322"/>
            <a:ext cx="978408" cy="51380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0508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5.6 Political economy analysis: a phased approach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27</a:t>
            </a:fld>
            <a:endParaRPr lang="sv-SE" sz="1400" b="1" dirty="0">
              <a:solidFill>
                <a:schemeClr val="bg1"/>
              </a:solidFill>
            </a:endParaRPr>
          </a:p>
        </p:txBody>
      </p:sp>
      <p:sp>
        <p:nvSpPr>
          <p:cNvPr id="3" name="Pentagon 2">
            <a:extLst>
              <a:ext uri="{FF2B5EF4-FFF2-40B4-BE49-F238E27FC236}">
                <a16:creationId xmlns:a16="http://schemas.microsoft.com/office/drawing/2014/main" id="{B054EAC3-CF8A-DB8A-5466-0989CAA141DD}"/>
              </a:ext>
            </a:extLst>
          </p:cNvPr>
          <p:cNvSpPr/>
          <p:nvPr/>
        </p:nvSpPr>
        <p:spPr>
          <a:xfrm rot="5400000">
            <a:off x="926381" y="1932175"/>
            <a:ext cx="978408" cy="513806"/>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C13093FB-1A19-AC7A-947F-5E05877642D0}"/>
              </a:ext>
            </a:extLst>
          </p:cNvPr>
          <p:cNvSpPr/>
          <p:nvPr/>
        </p:nvSpPr>
        <p:spPr>
          <a:xfrm>
            <a:off x="842610" y="1342799"/>
            <a:ext cx="5040000" cy="9443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          Problem identification</a:t>
            </a:r>
          </a:p>
        </p:txBody>
      </p:sp>
      <p:sp>
        <p:nvSpPr>
          <p:cNvPr id="7" name="Pentagon 6">
            <a:extLst>
              <a:ext uri="{FF2B5EF4-FFF2-40B4-BE49-F238E27FC236}">
                <a16:creationId xmlns:a16="http://schemas.microsoft.com/office/drawing/2014/main" id="{F873947D-86B9-C330-5B10-BBD8EEDAB7DC}"/>
              </a:ext>
            </a:extLst>
          </p:cNvPr>
          <p:cNvSpPr/>
          <p:nvPr/>
        </p:nvSpPr>
        <p:spPr>
          <a:xfrm rot="5400000">
            <a:off x="930192" y="3252868"/>
            <a:ext cx="978408" cy="521428"/>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9B423C2-5972-426F-4E06-C65731BD4610}"/>
              </a:ext>
            </a:extLst>
          </p:cNvPr>
          <p:cNvSpPr/>
          <p:nvPr/>
        </p:nvSpPr>
        <p:spPr>
          <a:xfrm>
            <a:off x="842608" y="2682648"/>
            <a:ext cx="5040000" cy="936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          </a:t>
            </a:r>
          </a:p>
          <a:p>
            <a:pPr lvl="0"/>
            <a:r>
              <a:rPr lang="en-US" sz="2000" dirty="0">
                <a:solidFill>
                  <a:schemeClr val="bg1"/>
                </a:solidFill>
                <a:latin typeface="Arial" panose="020B0604020202020204" pitchFamily="34" charset="0"/>
                <a:cs typeface="Arial" panose="020B0604020202020204" pitchFamily="34" charset="0"/>
              </a:rPr>
              <a:t>          Structural and institutional diagnosis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p>
        </p:txBody>
      </p:sp>
      <p:sp>
        <p:nvSpPr>
          <p:cNvPr id="10" name="Pentagon 9">
            <a:extLst>
              <a:ext uri="{FF2B5EF4-FFF2-40B4-BE49-F238E27FC236}">
                <a16:creationId xmlns:a16="http://schemas.microsoft.com/office/drawing/2014/main" id="{B37A8473-686F-7793-A1CF-074AFF3810A2}"/>
              </a:ext>
            </a:extLst>
          </p:cNvPr>
          <p:cNvSpPr/>
          <p:nvPr/>
        </p:nvSpPr>
        <p:spPr>
          <a:xfrm rot="5400000">
            <a:off x="910584" y="4603427"/>
            <a:ext cx="978408" cy="54540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1FCB0A2-72F6-C65D-E447-DC52DB1607EB}"/>
              </a:ext>
            </a:extLst>
          </p:cNvPr>
          <p:cNvSpPr/>
          <p:nvPr/>
        </p:nvSpPr>
        <p:spPr>
          <a:xfrm>
            <a:off x="834081" y="4002786"/>
            <a:ext cx="5040000" cy="95600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0"/>
            <a:r>
              <a:rPr lang="en-US" sz="2000" dirty="0">
                <a:solidFill>
                  <a:schemeClr val="bg1"/>
                </a:solidFill>
                <a:latin typeface="Arial" panose="020B0604020202020204" pitchFamily="34" charset="0"/>
                <a:cs typeface="Arial" panose="020B0604020202020204" pitchFamily="34" charset="0"/>
              </a:rPr>
              <a:t>Map the relevant actors: power, interests and worldviews. </a:t>
            </a:r>
          </a:p>
        </p:txBody>
      </p:sp>
      <p:sp>
        <p:nvSpPr>
          <p:cNvPr id="12" name="Rounded Rectangle 11">
            <a:extLst>
              <a:ext uri="{FF2B5EF4-FFF2-40B4-BE49-F238E27FC236}">
                <a16:creationId xmlns:a16="http://schemas.microsoft.com/office/drawing/2014/main" id="{37730EB7-7620-215E-D677-3A9AAFEF9F78}"/>
              </a:ext>
            </a:extLst>
          </p:cNvPr>
          <p:cNvSpPr/>
          <p:nvPr/>
        </p:nvSpPr>
        <p:spPr>
          <a:xfrm>
            <a:off x="842610" y="5365332"/>
            <a:ext cx="10955690" cy="88935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69925"/>
            <a:r>
              <a:rPr lang="en-US" sz="2000" dirty="0">
                <a:solidFill>
                  <a:schemeClr val="bg1"/>
                </a:solidFill>
                <a:latin typeface="Arial" panose="020B0604020202020204" pitchFamily="34" charset="0"/>
                <a:cs typeface="Arial" panose="020B0604020202020204" pitchFamily="34" charset="0"/>
              </a:rPr>
              <a:t>Explore what can be done: in a given context what is a plausible pathway? What are the constraints and opportunities and viable entry points</a:t>
            </a:r>
          </a:p>
        </p:txBody>
      </p:sp>
      <p:sp>
        <p:nvSpPr>
          <p:cNvPr id="15" name="TextBox 14">
            <a:extLst>
              <a:ext uri="{FF2B5EF4-FFF2-40B4-BE49-F238E27FC236}">
                <a16:creationId xmlns:a16="http://schemas.microsoft.com/office/drawing/2014/main" id="{C43F3CF7-7691-742C-FC90-1EA5F5065781}"/>
              </a:ext>
            </a:extLst>
          </p:cNvPr>
          <p:cNvSpPr txBox="1"/>
          <p:nvPr/>
        </p:nvSpPr>
        <p:spPr>
          <a:xfrm>
            <a:off x="861375" y="1330913"/>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1. </a:t>
            </a:r>
            <a:endParaRPr lang="en-US" sz="5400" dirty="0"/>
          </a:p>
        </p:txBody>
      </p:sp>
      <p:sp>
        <p:nvSpPr>
          <p:cNvPr id="16" name="TextBox 15">
            <a:extLst>
              <a:ext uri="{FF2B5EF4-FFF2-40B4-BE49-F238E27FC236}">
                <a16:creationId xmlns:a16="http://schemas.microsoft.com/office/drawing/2014/main" id="{7487B423-9C62-3C0D-BFA3-28F7DFFF160C}"/>
              </a:ext>
            </a:extLst>
          </p:cNvPr>
          <p:cNvSpPr txBox="1"/>
          <p:nvPr/>
        </p:nvSpPr>
        <p:spPr>
          <a:xfrm>
            <a:off x="861375" y="2682042"/>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2. </a:t>
            </a:r>
            <a:endParaRPr lang="en-US" sz="5400" dirty="0"/>
          </a:p>
        </p:txBody>
      </p:sp>
      <p:sp>
        <p:nvSpPr>
          <p:cNvPr id="17" name="TextBox 16">
            <a:extLst>
              <a:ext uri="{FF2B5EF4-FFF2-40B4-BE49-F238E27FC236}">
                <a16:creationId xmlns:a16="http://schemas.microsoft.com/office/drawing/2014/main" id="{C236B0B2-9102-8BCE-2722-DE5E3292CC6A}"/>
              </a:ext>
            </a:extLst>
          </p:cNvPr>
          <p:cNvSpPr txBox="1"/>
          <p:nvPr/>
        </p:nvSpPr>
        <p:spPr>
          <a:xfrm>
            <a:off x="861375" y="4030909"/>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3. </a:t>
            </a:r>
            <a:endParaRPr lang="en-US" sz="5400" dirty="0"/>
          </a:p>
        </p:txBody>
      </p:sp>
      <p:sp>
        <p:nvSpPr>
          <p:cNvPr id="18" name="TextBox 17">
            <a:extLst>
              <a:ext uri="{FF2B5EF4-FFF2-40B4-BE49-F238E27FC236}">
                <a16:creationId xmlns:a16="http://schemas.microsoft.com/office/drawing/2014/main" id="{9294FE5F-3D55-AA90-3FD0-E543C63CFBA0}"/>
              </a:ext>
            </a:extLst>
          </p:cNvPr>
          <p:cNvSpPr txBox="1"/>
          <p:nvPr/>
        </p:nvSpPr>
        <p:spPr>
          <a:xfrm>
            <a:off x="867589" y="5316742"/>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4. </a:t>
            </a:r>
            <a:endParaRPr lang="en-US" sz="5400" dirty="0"/>
          </a:p>
        </p:txBody>
      </p:sp>
      <p:sp>
        <p:nvSpPr>
          <p:cNvPr id="19" name="Rounded Rectangle 18">
            <a:extLst>
              <a:ext uri="{FF2B5EF4-FFF2-40B4-BE49-F238E27FC236}">
                <a16:creationId xmlns:a16="http://schemas.microsoft.com/office/drawing/2014/main" id="{1D0ECF8C-6119-D949-9BF8-58812469BDB9}"/>
              </a:ext>
            </a:extLst>
          </p:cNvPr>
          <p:cNvSpPr/>
          <p:nvPr/>
        </p:nvSpPr>
        <p:spPr>
          <a:xfrm>
            <a:off x="6650300" y="1342798"/>
            <a:ext cx="5040000" cy="94432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Establish the problem or issue to be addressed</a:t>
            </a:r>
          </a:p>
        </p:txBody>
      </p:sp>
      <p:sp>
        <p:nvSpPr>
          <p:cNvPr id="20" name="Rounded Rectangle 19">
            <a:extLst>
              <a:ext uri="{FF2B5EF4-FFF2-40B4-BE49-F238E27FC236}">
                <a16:creationId xmlns:a16="http://schemas.microsoft.com/office/drawing/2014/main" id="{5A02ED3E-D919-1B49-A338-F437A39B6EF3}"/>
              </a:ext>
            </a:extLst>
          </p:cNvPr>
          <p:cNvSpPr/>
          <p:nvPr/>
        </p:nvSpPr>
        <p:spPr>
          <a:xfrm>
            <a:off x="6650300" y="2633862"/>
            <a:ext cx="5040000" cy="93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Analysis of structural features and institutions relevant to the problem </a:t>
            </a:r>
          </a:p>
        </p:txBody>
      </p:sp>
      <p:sp>
        <p:nvSpPr>
          <p:cNvPr id="22" name="Pentagon 21">
            <a:extLst>
              <a:ext uri="{FF2B5EF4-FFF2-40B4-BE49-F238E27FC236}">
                <a16:creationId xmlns:a16="http://schemas.microsoft.com/office/drawing/2014/main" id="{51FE74BE-7599-D147-8983-1E898413EBE2}"/>
              </a:ext>
            </a:extLst>
          </p:cNvPr>
          <p:cNvSpPr/>
          <p:nvPr/>
        </p:nvSpPr>
        <p:spPr>
          <a:xfrm rot="5400000">
            <a:off x="10679918" y="4616085"/>
            <a:ext cx="978408" cy="54540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50D7245-FFB6-2844-9A6E-E6F4D819872F}"/>
              </a:ext>
            </a:extLst>
          </p:cNvPr>
          <p:cNvSpPr/>
          <p:nvPr/>
        </p:nvSpPr>
        <p:spPr>
          <a:xfrm>
            <a:off x="6650300" y="3998231"/>
            <a:ext cx="5040000" cy="956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Arial" panose="020B0604020202020204" pitchFamily="34" charset="0"/>
                <a:cs typeface="Arial" panose="020B0604020202020204" pitchFamily="34" charset="0"/>
              </a:rPr>
              <a:t>What interests, incentives influences the </a:t>
            </a:r>
            <a:r>
              <a:rPr lang="en-US" sz="2000" dirty="0" err="1">
                <a:solidFill>
                  <a:schemeClr val="bg1"/>
                </a:solidFill>
                <a:latin typeface="Arial" panose="020B0604020202020204" pitchFamily="34" charset="0"/>
                <a:cs typeface="Arial" panose="020B0604020202020204" pitchFamily="34" charset="0"/>
              </a:rPr>
              <a:t>behaviour</a:t>
            </a:r>
            <a:r>
              <a:rPr lang="en-US" sz="2000" dirty="0">
                <a:solidFill>
                  <a:schemeClr val="bg1"/>
                </a:solidFill>
                <a:latin typeface="Arial" panose="020B0604020202020204" pitchFamily="34" charset="0"/>
                <a:cs typeface="Arial" panose="020B0604020202020204" pitchFamily="34" charset="0"/>
              </a:rPr>
              <a:t> at the root of the problem</a:t>
            </a:r>
          </a:p>
        </p:txBody>
      </p:sp>
    </p:spTree>
    <p:extLst>
      <p:ext uri="{BB962C8B-B14F-4D97-AF65-F5344CB8AC3E}">
        <p14:creationId xmlns:p14="http://schemas.microsoft.com/office/powerpoint/2010/main" val="1126367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200" y="1401998"/>
            <a:ext cx="7255933"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t>Understanding the historical context is important to comprehend current political and economic systems, institutions, and power structures. </a:t>
            </a:r>
          </a:p>
          <a:p>
            <a:pPr>
              <a:spcBef>
                <a:spcPts val="1000"/>
              </a:spcBef>
            </a:pPr>
            <a:r>
              <a:rPr lang="en-GB" dirty="0"/>
              <a:t>Historical analysis reveals how institutions have developed and been shaped by past decisions and events. </a:t>
            </a:r>
          </a:p>
          <a:p>
            <a:pPr>
              <a:spcBef>
                <a:spcPts val="1000"/>
              </a:spcBef>
            </a:pPr>
            <a:r>
              <a:rPr lang="en-GB" dirty="0"/>
              <a:t>It also helps identify long-term trends and patterns, and provides insights into the interests and incentives of key political and economic actors, and how power has been distributed and exercised over time. </a:t>
            </a:r>
          </a:p>
          <a:p>
            <a:pPr>
              <a:spcBef>
                <a:spcPts val="1000"/>
              </a:spcBef>
            </a:pPr>
            <a:r>
              <a:rPr lang="en-GB" dirty="0"/>
              <a:t>History is also linked with path dependency: the effects of previous policy choices and investments are long-lasting and can limit the range of available policy options.</a:t>
            </a:r>
            <a:endParaRPr lang="en-GB" kern="0" dirty="0">
              <a:highlight>
                <a:srgbClr val="FFFF00"/>
              </a:highlight>
            </a:endParaRPr>
          </a:p>
          <a:p>
            <a:pPr algn="just"/>
            <a:endParaRPr lang="en-GB" kern="0" dirty="0">
              <a:highlight>
                <a:srgbClr val="FFFF00"/>
              </a:highlight>
              <a:latin typeface="Calibri Light" panose="020F0302020204030204" pitchFamily="34" charset="0"/>
              <a:cs typeface="Calibri Light" panose="020F0302020204030204" pitchFamily="34" charset="0"/>
            </a:endParaRPr>
          </a:p>
          <a:p>
            <a:pPr algn="just"/>
            <a:endParaRPr lang="en-GB" kern="0" dirty="0">
              <a:latin typeface="Calibri Light" panose="020F0302020204030204" pitchFamily="34" charset="0"/>
              <a:cs typeface="Calibri Light" panose="020F0302020204030204" pitchFamily="34" charset="0"/>
            </a:endParaRP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rPr>
              <a:t>5.8 Political economy analysis: history matters</a:t>
            </a:r>
            <a:endPar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28</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7" name="Oval 6">
            <a:extLst>
              <a:ext uri="{FF2B5EF4-FFF2-40B4-BE49-F238E27FC236}">
                <a16:creationId xmlns:a16="http://schemas.microsoft.com/office/drawing/2014/main" id="{31662AC2-F187-FC4E-8A97-60C84786FCE5}"/>
              </a:ext>
            </a:extLst>
          </p:cNvPr>
          <p:cNvSpPr/>
          <p:nvPr/>
        </p:nvSpPr>
        <p:spPr>
          <a:xfrm>
            <a:off x="7831499" y="1517250"/>
            <a:ext cx="3960000" cy="3960000"/>
          </a:xfrm>
          <a:prstGeom prst="ellipse">
            <a:avLst/>
          </a:prstGeom>
          <a:solidFill>
            <a:srgbClr val="FABEC8">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ooks">
            <a:extLst>
              <a:ext uri="{FF2B5EF4-FFF2-40B4-BE49-F238E27FC236}">
                <a16:creationId xmlns:a16="http://schemas.microsoft.com/office/drawing/2014/main" id="{A7A2F327-1933-0744-9041-2C423C2F37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2260" y="2573988"/>
            <a:ext cx="1878477" cy="1878477"/>
          </a:xfrm>
          <a:prstGeom prst="rect">
            <a:avLst/>
          </a:prstGeom>
        </p:spPr>
      </p:pic>
    </p:spTree>
    <p:extLst>
      <p:ext uri="{BB962C8B-B14F-4D97-AF65-F5344CB8AC3E}">
        <p14:creationId xmlns:p14="http://schemas.microsoft.com/office/powerpoint/2010/main" val="227564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5.7 Political economy analysis: research methods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29</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6" name="Shape">
            <a:extLst>
              <a:ext uri="{FF2B5EF4-FFF2-40B4-BE49-F238E27FC236}">
                <a16:creationId xmlns:a16="http://schemas.microsoft.com/office/drawing/2014/main" id="{896349A8-973F-D74B-953A-7C9C39B47840}"/>
              </a:ext>
            </a:extLst>
          </p:cNvPr>
          <p:cNvSpPr/>
          <p:nvPr/>
        </p:nvSpPr>
        <p:spPr>
          <a:xfrm>
            <a:off x="4765282" y="1542232"/>
            <a:ext cx="2488894" cy="2294712"/>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chemeClr val="accent2"/>
          </a:solidFill>
          <a:ln w="28575">
            <a:solidFill>
              <a:schemeClr val="accent2"/>
            </a:solidFill>
            <a:miter lim="400000"/>
          </a:ln>
        </p:spPr>
        <p:txBody>
          <a:bodyPr lIns="28575" tIns="28575" rIns="28575" bIns="28575" anchor="ctr"/>
          <a:lstStyle/>
          <a:p>
            <a:pPr>
              <a:defRPr sz="3000">
                <a:solidFill>
                  <a:srgbClr val="FFFFFF"/>
                </a:solidFill>
              </a:defRPr>
            </a:pPr>
            <a:endParaRPr sz="2800"/>
          </a:p>
        </p:txBody>
      </p:sp>
      <p:sp>
        <p:nvSpPr>
          <p:cNvPr id="7" name="Shape">
            <a:extLst>
              <a:ext uri="{FF2B5EF4-FFF2-40B4-BE49-F238E27FC236}">
                <a16:creationId xmlns:a16="http://schemas.microsoft.com/office/drawing/2014/main" id="{807133D8-B761-EA4A-BB16-9DF4D95AB673}"/>
              </a:ext>
            </a:extLst>
          </p:cNvPr>
          <p:cNvSpPr/>
          <p:nvPr/>
        </p:nvSpPr>
        <p:spPr>
          <a:xfrm>
            <a:off x="2027218" y="1521071"/>
            <a:ext cx="2378834" cy="2303175"/>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chemeClr val="accent1"/>
          </a:solidFill>
          <a:ln w="28575">
            <a:solidFill>
              <a:schemeClr val="accent1"/>
            </a:solidFill>
            <a:miter lim="400000"/>
          </a:ln>
        </p:spPr>
        <p:txBody>
          <a:bodyPr lIns="28575" tIns="28575" rIns="28575" bIns="28575" anchor="ctr"/>
          <a:lstStyle/>
          <a:p>
            <a:pPr>
              <a:defRPr sz="3000">
                <a:solidFill>
                  <a:srgbClr val="FFFFFF"/>
                </a:solidFill>
              </a:defRPr>
            </a:pPr>
            <a:endParaRPr sz="2800"/>
          </a:p>
        </p:txBody>
      </p:sp>
      <p:sp>
        <p:nvSpPr>
          <p:cNvPr id="9" name="Shape">
            <a:extLst>
              <a:ext uri="{FF2B5EF4-FFF2-40B4-BE49-F238E27FC236}">
                <a16:creationId xmlns:a16="http://schemas.microsoft.com/office/drawing/2014/main" id="{C1CA23EB-81CD-074A-8860-53181057B3DE}"/>
              </a:ext>
            </a:extLst>
          </p:cNvPr>
          <p:cNvSpPr/>
          <p:nvPr/>
        </p:nvSpPr>
        <p:spPr>
          <a:xfrm>
            <a:off x="7678013" y="1521071"/>
            <a:ext cx="2601104" cy="2303175"/>
          </a:xfrm>
          <a:custGeom>
            <a:avLst/>
            <a:gdLst/>
            <a:ahLst/>
            <a:cxnLst>
              <a:cxn ang="0">
                <a:pos x="wd2" y="hd2"/>
              </a:cxn>
              <a:cxn ang="5400000">
                <a:pos x="wd2" y="hd2"/>
              </a:cxn>
              <a:cxn ang="10800000">
                <a:pos x="wd2" y="hd2"/>
              </a:cxn>
              <a:cxn ang="16200000">
                <a:pos x="wd2" y="hd2"/>
              </a:cxn>
            </a:cxnLst>
            <a:rect l="0" t="0"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chemeClr val="accent6"/>
          </a:solidFill>
          <a:ln w="38100">
            <a:solidFill>
              <a:schemeClr val="accent6"/>
            </a:solidFill>
            <a:miter lim="400000"/>
          </a:ln>
        </p:spPr>
        <p:txBody>
          <a:bodyPr lIns="28575" tIns="28575" rIns="28575" bIns="28575" anchor="ctr"/>
          <a:lstStyle/>
          <a:p>
            <a:pPr>
              <a:defRPr sz="3000">
                <a:solidFill>
                  <a:srgbClr val="FFFFFF"/>
                </a:solidFill>
              </a:defRPr>
            </a:pPr>
            <a:endParaRPr sz="2800"/>
          </a:p>
        </p:txBody>
      </p:sp>
      <p:sp>
        <p:nvSpPr>
          <p:cNvPr id="10" name="Freeform: Shape 25">
            <a:extLst>
              <a:ext uri="{FF2B5EF4-FFF2-40B4-BE49-F238E27FC236}">
                <a16:creationId xmlns:a16="http://schemas.microsoft.com/office/drawing/2014/main" id="{8791D0B3-CBC4-AF4F-9E33-02744250D5CD}"/>
              </a:ext>
            </a:extLst>
          </p:cNvPr>
          <p:cNvSpPr/>
          <p:nvPr/>
        </p:nvSpPr>
        <p:spPr>
          <a:xfrm>
            <a:off x="3259736" y="3589376"/>
            <a:ext cx="2603179" cy="2305238"/>
          </a:xfrm>
          <a:custGeom>
            <a:avLst/>
            <a:gdLst>
              <a:gd name="connsiteX0" fmla="*/ 406966 w 2927037"/>
              <a:gd name="connsiteY0" fmla="*/ 1076455 h 2592030"/>
              <a:gd name="connsiteX1" fmla="*/ 233244 w 2927037"/>
              <a:gd name="connsiteY1" fmla="*/ 1335840 h 2592030"/>
              <a:gd name="connsiteX2" fmla="*/ 406966 w 2927037"/>
              <a:gd name="connsiteY2" fmla="*/ 1335840 h 2592030"/>
              <a:gd name="connsiteX3" fmla="*/ 425992 w 2927037"/>
              <a:gd name="connsiteY3" fmla="*/ 1000314 h 2592030"/>
              <a:gd name="connsiteX4" fmla="*/ 437893 w 2927037"/>
              <a:gd name="connsiteY4" fmla="*/ 1016971 h 2592030"/>
              <a:gd name="connsiteX5" fmla="*/ 437893 w 2927037"/>
              <a:gd name="connsiteY5" fmla="*/ 1352497 h 2592030"/>
              <a:gd name="connsiteX6" fmla="*/ 423617 w 2927037"/>
              <a:gd name="connsiteY6" fmla="*/ 1371541 h 2592030"/>
              <a:gd name="connsiteX7" fmla="*/ 199930 w 2927037"/>
              <a:gd name="connsiteY7" fmla="*/ 1371541 h 2592030"/>
              <a:gd name="connsiteX8" fmla="*/ 183267 w 2927037"/>
              <a:gd name="connsiteY8" fmla="*/ 1362028 h 2592030"/>
              <a:gd name="connsiteX9" fmla="*/ 183267 w 2927037"/>
              <a:gd name="connsiteY9" fmla="*/ 1342984 h 2592030"/>
              <a:gd name="connsiteX10" fmla="*/ 406966 w 2927037"/>
              <a:gd name="connsiteY10" fmla="*/ 1007440 h 2592030"/>
              <a:gd name="connsiteX11" fmla="*/ 425992 w 2927037"/>
              <a:gd name="connsiteY11" fmla="*/ 1000314 h 2592030"/>
              <a:gd name="connsiteX12" fmla="*/ 1765725 w 2927037"/>
              <a:gd name="connsiteY12" fmla="*/ 0 h 2592030"/>
              <a:gd name="connsiteX13" fmla="*/ 1920462 w 2927037"/>
              <a:gd name="connsiteY13" fmla="*/ 41076 h 2592030"/>
              <a:gd name="connsiteX14" fmla="*/ 2772419 w 2927037"/>
              <a:gd name="connsiteY14" fmla="*/ 533630 h 2592030"/>
              <a:gd name="connsiteX15" fmla="*/ 2927037 w 2927037"/>
              <a:gd name="connsiteY15" fmla="*/ 802526 h 2592030"/>
              <a:gd name="connsiteX16" fmla="*/ 2927037 w 2927037"/>
              <a:gd name="connsiteY16" fmla="*/ 1787755 h 2592030"/>
              <a:gd name="connsiteX17" fmla="*/ 2772419 w 2927037"/>
              <a:gd name="connsiteY17" fmla="*/ 2056651 h 2592030"/>
              <a:gd name="connsiteX18" fmla="*/ 1920462 w 2927037"/>
              <a:gd name="connsiteY18" fmla="*/ 2549205 h 2592030"/>
              <a:gd name="connsiteX19" fmla="*/ 1768147 w 2927037"/>
              <a:gd name="connsiteY19" fmla="*/ 2592030 h 2592030"/>
              <a:gd name="connsiteX20" fmla="*/ 1613394 w 2927037"/>
              <a:gd name="connsiteY20" fmla="*/ 2551617 h 2592030"/>
              <a:gd name="connsiteX21" fmla="*/ 485400 w 2927037"/>
              <a:gd name="connsiteY21" fmla="*/ 1901876 h 2592030"/>
              <a:gd name="connsiteX22" fmla="*/ 468868 w 2927037"/>
              <a:gd name="connsiteY22" fmla="*/ 1885228 h 2592030"/>
              <a:gd name="connsiteX23" fmla="*/ 468868 w 2927037"/>
              <a:gd name="connsiteY23" fmla="*/ 1597392 h 2592030"/>
              <a:gd name="connsiteX24" fmla="*/ 16668 w 2927037"/>
              <a:gd name="connsiteY24" fmla="*/ 1597392 h 2592030"/>
              <a:gd name="connsiteX25" fmla="*/ 0 w 2927037"/>
              <a:gd name="connsiteY25" fmla="*/ 1580624 h 2592030"/>
              <a:gd name="connsiteX26" fmla="*/ 0 w 2927037"/>
              <a:gd name="connsiteY26" fmla="*/ 1335613 h 2592030"/>
              <a:gd name="connsiteX27" fmla="*/ 2439 w 2927037"/>
              <a:gd name="connsiteY27" fmla="*/ 1326083 h 2592030"/>
              <a:gd name="connsiteX28" fmla="*/ 473611 w 2927037"/>
              <a:gd name="connsiteY28" fmla="*/ 633516 h 2592030"/>
              <a:gd name="connsiteX29" fmla="*/ 487840 w 2927037"/>
              <a:gd name="connsiteY29" fmla="*/ 626398 h 2592030"/>
              <a:gd name="connsiteX30" fmla="*/ 811440 w 2927037"/>
              <a:gd name="connsiteY30" fmla="*/ 626398 h 2592030"/>
              <a:gd name="connsiteX31" fmla="*/ 828108 w 2927037"/>
              <a:gd name="connsiteY31" fmla="*/ 643046 h 2592030"/>
              <a:gd name="connsiteX32" fmla="*/ 828108 w 2927037"/>
              <a:gd name="connsiteY32" fmla="*/ 1335613 h 2592030"/>
              <a:gd name="connsiteX33" fmla="*/ 968497 w 2927037"/>
              <a:gd name="connsiteY33" fmla="*/ 1335613 h 2592030"/>
              <a:gd name="connsiteX34" fmla="*/ 985165 w 2927037"/>
              <a:gd name="connsiteY34" fmla="*/ 1352261 h 2592030"/>
              <a:gd name="connsiteX35" fmla="*/ 968497 w 2927037"/>
              <a:gd name="connsiteY35" fmla="*/ 1368909 h 2592030"/>
              <a:gd name="connsiteX36" fmla="*/ 809136 w 2927037"/>
              <a:gd name="connsiteY36" fmla="*/ 1368909 h 2592030"/>
              <a:gd name="connsiteX37" fmla="*/ 792468 w 2927037"/>
              <a:gd name="connsiteY37" fmla="*/ 1352261 h 2592030"/>
              <a:gd name="connsiteX38" fmla="*/ 792468 w 2927037"/>
              <a:gd name="connsiteY38" fmla="*/ 659694 h 2592030"/>
              <a:gd name="connsiteX39" fmla="*/ 497325 w 2927037"/>
              <a:gd name="connsiteY39" fmla="*/ 659694 h 2592030"/>
              <a:gd name="connsiteX40" fmla="*/ 33336 w 2927037"/>
              <a:gd name="connsiteY40" fmla="*/ 1337905 h 2592030"/>
              <a:gd name="connsiteX41" fmla="*/ 33336 w 2927037"/>
              <a:gd name="connsiteY41" fmla="*/ 1559271 h 2592030"/>
              <a:gd name="connsiteX42" fmla="*/ 485400 w 2927037"/>
              <a:gd name="connsiteY42" fmla="*/ 1559271 h 2592030"/>
              <a:gd name="connsiteX43" fmla="*/ 502068 w 2927037"/>
              <a:gd name="connsiteY43" fmla="*/ 1575919 h 2592030"/>
              <a:gd name="connsiteX44" fmla="*/ 502068 w 2927037"/>
              <a:gd name="connsiteY44" fmla="*/ 1868580 h 2592030"/>
              <a:gd name="connsiteX45" fmla="*/ 1630062 w 2927037"/>
              <a:gd name="connsiteY45" fmla="*/ 2518201 h 2592030"/>
              <a:gd name="connsiteX46" fmla="*/ 1906098 w 2927037"/>
              <a:gd name="connsiteY46" fmla="*/ 2518201 h 2592030"/>
              <a:gd name="connsiteX47" fmla="*/ 2758055 w 2927037"/>
              <a:gd name="connsiteY47" fmla="*/ 2025647 h 2592030"/>
              <a:gd name="connsiteX48" fmla="*/ 2896141 w 2927037"/>
              <a:gd name="connsiteY48" fmla="*/ 1787755 h 2592030"/>
              <a:gd name="connsiteX49" fmla="*/ 2896141 w 2927037"/>
              <a:gd name="connsiteY49" fmla="*/ 802526 h 2592030"/>
              <a:gd name="connsiteX50" fmla="*/ 2758055 w 2927037"/>
              <a:gd name="connsiteY50" fmla="*/ 564512 h 2592030"/>
              <a:gd name="connsiteX51" fmla="*/ 1906098 w 2927037"/>
              <a:gd name="connsiteY51" fmla="*/ 71958 h 2592030"/>
              <a:gd name="connsiteX52" fmla="*/ 1630062 w 2927037"/>
              <a:gd name="connsiteY52" fmla="*/ 71958 h 2592030"/>
              <a:gd name="connsiteX53" fmla="*/ 887597 w 2927037"/>
              <a:gd name="connsiteY53" fmla="*/ 476569 h 2592030"/>
              <a:gd name="connsiteX54" fmla="*/ 863883 w 2927037"/>
              <a:gd name="connsiteY54" fmla="*/ 469331 h 2592030"/>
              <a:gd name="connsiteX55" fmla="*/ 870929 w 2927037"/>
              <a:gd name="connsiteY55" fmla="*/ 445566 h 2592030"/>
              <a:gd name="connsiteX56" fmla="*/ 1611090 w 2927037"/>
              <a:gd name="connsiteY56" fmla="*/ 41076 h 2592030"/>
              <a:gd name="connsiteX57" fmla="*/ 1765725 w 2927037"/>
              <a:gd name="connsiteY57" fmla="*/ 0 h 25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27037" h="259203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chemeClr val="accent3"/>
          </a:solidFill>
          <a:ln w="38100">
            <a:solidFill>
              <a:schemeClr val="accent4">
                <a:lumMod val="60000"/>
                <a:lumOff val="40000"/>
              </a:schemeClr>
            </a:solidFill>
            <a:miter lim="400000"/>
          </a:ln>
        </p:spPr>
        <p:txBody>
          <a:bodyPr wrap="square" lIns="28575" tIns="28575" rIns="28575" bIns="28575" anchor="ctr">
            <a:noAutofit/>
          </a:bodyPr>
          <a:lstStyle/>
          <a:p>
            <a:pPr>
              <a:defRPr sz="3000">
                <a:solidFill>
                  <a:srgbClr val="FFFFFF"/>
                </a:solidFill>
              </a:defRPr>
            </a:pPr>
            <a:endParaRPr sz="2800" dirty="0"/>
          </a:p>
        </p:txBody>
      </p:sp>
      <p:sp>
        <p:nvSpPr>
          <p:cNvPr id="11" name="Shape">
            <a:extLst>
              <a:ext uri="{FF2B5EF4-FFF2-40B4-BE49-F238E27FC236}">
                <a16:creationId xmlns:a16="http://schemas.microsoft.com/office/drawing/2014/main" id="{47419FA9-1AC9-A44F-AF93-85C900AC0B39}"/>
              </a:ext>
            </a:extLst>
          </p:cNvPr>
          <p:cNvSpPr/>
          <p:nvPr/>
        </p:nvSpPr>
        <p:spPr>
          <a:xfrm>
            <a:off x="6349559" y="3515495"/>
            <a:ext cx="2476196" cy="2309792"/>
          </a:xfrm>
          <a:custGeom>
            <a:avLst/>
            <a:gdLst/>
            <a:ahLst/>
            <a:cxnLst>
              <a:cxn ang="0">
                <a:pos x="wd2" y="hd2"/>
              </a:cxn>
              <a:cxn ang="5400000">
                <a:pos x="wd2" y="hd2"/>
              </a:cxn>
              <a:cxn ang="10800000">
                <a:pos x="wd2" y="hd2"/>
              </a:cxn>
              <a:cxn ang="16200000">
                <a:pos x="wd2" y="hd2"/>
              </a:cxn>
            </a:cxnLst>
            <a:rect l="0" t="0"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chemeClr val="accent5"/>
          </a:solidFill>
          <a:ln w="38100">
            <a:solidFill>
              <a:schemeClr val="accent3">
                <a:lumMod val="75000"/>
              </a:schemeClr>
            </a:solidFill>
            <a:miter lim="400000"/>
          </a:ln>
        </p:spPr>
        <p:txBody>
          <a:bodyPr lIns="28575" tIns="28575" rIns="28575" bIns="28575" anchor="ctr"/>
          <a:lstStyle/>
          <a:p>
            <a:pPr>
              <a:defRPr sz="3000">
                <a:solidFill>
                  <a:srgbClr val="FFFFFF"/>
                </a:solidFill>
              </a:defRPr>
            </a:pPr>
            <a:endParaRPr sz="2800"/>
          </a:p>
        </p:txBody>
      </p:sp>
      <p:sp>
        <p:nvSpPr>
          <p:cNvPr id="12" name="TextBox 11">
            <a:extLst>
              <a:ext uri="{FF2B5EF4-FFF2-40B4-BE49-F238E27FC236}">
                <a16:creationId xmlns:a16="http://schemas.microsoft.com/office/drawing/2014/main" id="{504744F2-02C2-7D42-9F96-9F226803A7BA}"/>
              </a:ext>
            </a:extLst>
          </p:cNvPr>
          <p:cNvSpPr txBox="1"/>
          <p:nvPr/>
        </p:nvSpPr>
        <p:spPr>
          <a:xfrm>
            <a:off x="5617891" y="2213404"/>
            <a:ext cx="1604283" cy="707886"/>
          </a:xfrm>
          <a:prstGeom prst="rect">
            <a:avLst/>
          </a:prstGeom>
          <a:noFill/>
        </p:spPr>
        <p:txBody>
          <a:bodyPr wrap="square" lIns="0" rIns="0" rtlCol="0" anchor="b">
            <a:spAutoFit/>
          </a:bodyPr>
          <a:lstStyle/>
          <a:p>
            <a:pPr algn="ctr"/>
            <a:r>
              <a:rPr lang="en-US" sz="2000" noProof="1"/>
              <a:t>In-depth interviews</a:t>
            </a:r>
          </a:p>
        </p:txBody>
      </p:sp>
      <p:sp>
        <p:nvSpPr>
          <p:cNvPr id="13" name="TextBox 12">
            <a:extLst>
              <a:ext uri="{FF2B5EF4-FFF2-40B4-BE49-F238E27FC236}">
                <a16:creationId xmlns:a16="http://schemas.microsoft.com/office/drawing/2014/main" id="{6236C88B-DBB4-8E45-AD4B-D6E45E23CB62}"/>
              </a:ext>
            </a:extLst>
          </p:cNvPr>
          <p:cNvSpPr txBox="1"/>
          <p:nvPr/>
        </p:nvSpPr>
        <p:spPr>
          <a:xfrm>
            <a:off x="2511686" y="2182304"/>
            <a:ext cx="1604283" cy="707886"/>
          </a:xfrm>
          <a:prstGeom prst="rect">
            <a:avLst/>
          </a:prstGeom>
          <a:noFill/>
        </p:spPr>
        <p:txBody>
          <a:bodyPr wrap="square" lIns="0" rIns="0" rtlCol="0" anchor="b">
            <a:spAutoFit/>
          </a:bodyPr>
          <a:lstStyle/>
          <a:p>
            <a:pPr algn="ctr"/>
            <a:r>
              <a:rPr lang="en-US" sz="2000" noProof="1"/>
              <a:t>Document Analysis</a:t>
            </a:r>
          </a:p>
        </p:txBody>
      </p:sp>
      <p:sp>
        <p:nvSpPr>
          <p:cNvPr id="14" name="TextBox 13">
            <a:extLst>
              <a:ext uri="{FF2B5EF4-FFF2-40B4-BE49-F238E27FC236}">
                <a16:creationId xmlns:a16="http://schemas.microsoft.com/office/drawing/2014/main" id="{3B8E84F8-D0BE-2644-A885-846337FF545F}"/>
              </a:ext>
            </a:extLst>
          </p:cNvPr>
          <p:cNvSpPr txBox="1"/>
          <p:nvPr/>
        </p:nvSpPr>
        <p:spPr>
          <a:xfrm>
            <a:off x="8554595" y="2230904"/>
            <a:ext cx="1604283" cy="707886"/>
          </a:xfrm>
          <a:prstGeom prst="rect">
            <a:avLst/>
          </a:prstGeom>
          <a:noFill/>
        </p:spPr>
        <p:txBody>
          <a:bodyPr wrap="square" lIns="0" rIns="0" rtlCol="0" anchor="b">
            <a:spAutoFit/>
          </a:bodyPr>
          <a:lstStyle/>
          <a:p>
            <a:pPr algn="ctr"/>
            <a:r>
              <a:rPr lang="en-US" sz="2000" noProof="1"/>
              <a:t>Focus Group Discussions</a:t>
            </a:r>
          </a:p>
        </p:txBody>
      </p:sp>
      <p:sp>
        <p:nvSpPr>
          <p:cNvPr id="15" name="TextBox 14">
            <a:extLst>
              <a:ext uri="{FF2B5EF4-FFF2-40B4-BE49-F238E27FC236}">
                <a16:creationId xmlns:a16="http://schemas.microsoft.com/office/drawing/2014/main" id="{0F760AEE-0D5E-734E-B23F-32A134957466}"/>
              </a:ext>
            </a:extLst>
          </p:cNvPr>
          <p:cNvSpPr txBox="1"/>
          <p:nvPr/>
        </p:nvSpPr>
        <p:spPr>
          <a:xfrm>
            <a:off x="4022724" y="4310616"/>
            <a:ext cx="1746946" cy="707886"/>
          </a:xfrm>
          <a:prstGeom prst="rect">
            <a:avLst/>
          </a:prstGeom>
          <a:noFill/>
        </p:spPr>
        <p:txBody>
          <a:bodyPr wrap="square" lIns="0" rIns="0" rtlCol="0" anchor="b">
            <a:spAutoFit/>
          </a:bodyPr>
          <a:lstStyle/>
          <a:p>
            <a:pPr algn="ctr"/>
            <a:r>
              <a:rPr lang="en-US" sz="2000" noProof="1"/>
              <a:t>Stakeholder mapping</a:t>
            </a:r>
          </a:p>
        </p:txBody>
      </p:sp>
      <p:sp>
        <p:nvSpPr>
          <p:cNvPr id="16" name="TextBox 15">
            <a:extLst>
              <a:ext uri="{FF2B5EF4-FFF2-40B4-BE49-F238E27FC236}">
                <a16:creationId xmlns:a16="http://schemas.microsoft.com/office/drawing/2014/main" id="{32D310D7-D833-3242-82E2-BE3884AD8AE5}"/>
              </a:ext>
            </a:extLst>
          </p:cNvPr>
          <p:cNvSpPr txBox="1"/>
          <p:nvPr/>
        </p:nvSpPr>
        <p:spPr>
          <a:xfrm>
            <a:off x="7175555" y="4464504"/>
            <a:ext cx="1604283" cy="400110"/>
          </a:xfrm>
          <a:prstGeom prst="rect">
            <a:avLst/>
          </a:prstGeom>
          <a:noFill/>
        </p:spPr>
        <p:txBody>
          <a:bodyPr wrap="square" lIns="0" rIns="0" rtlCol="0" anchor="b">
            <a:spAutoFit/>
          </a:bodyPr>
          <a:lstStyle/>
          <a:p>
            <a:pPr algn="ctr"/>
            <a:r>
              <a:rPr lang="en-US" sz="2000" noProof="1"/>
              <a:t>Surverys</a:t>
            </a:r>
          </a:p>
        </p:txBody>
      </p:sp>
    </p:spTree>
    <p:extLst>
      <p:ext uri="{BB962C8B-B14F-4D97-AF65-F5344CB8AC3E}">
        <p14:creationId xmlns:p14="http://schemas.microsoft.com/office/powerpoint/2010/main" val="413707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200" y="1401998"/>
            <a:ext cx="8712200"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nSpc>
                <a:spcPct val="100000"/>
              </a:lnSpc>
              <a:spcBef>
                <a:spcPts val="1000"/>
              </a:spcBef>
              <a:buNone/>
              <a:defRPr/>
            </a:pPr>
            <a:r>
              <a:rPr lang="en-GB" kern="0" dirty="0">
                <a:ea typeface="+mn-lt"/>
              </a:rPr>
              <a:t>Political economy is concerned with the structural and institutional features and how these features interact with political and economic processes within a sector or in a given context. </a:t>
            </a:r>
          </a:p>
          <a:p>
            <a:pPr marL="0" lvl="0" indent="0">
              <a:lnSpc>
                <a:spcPct val="100000"/>
              </a:lnSpc>
              <a:spcBef>
                <a:spcPts val="1000"/>
              </a:spcBef>
              <a:buNone/>
              <a:defRPr/>
            </a:pPr>
            <a:r>
              <a:rPr lang="en-GB" kern="0" dirty="0">
                <a:ea typeface="+mn-lt"/>
              </a:rPr>
              <a:t>Political process refers to the formulation and administration of public policy, while economic process is ﻿concerned with the generation and allocation of resources. These processes are interrelated.</a:t>
            </a:r>
          </a:p>
          <a:p>
            <a:pPr marL="0" indent="0">
              <a:lnSpc>
                <a:spcPct val="100000"/>
              </a:lnSpc>
              <a:spcBef>
                <a:spcPts val="1000"/>
              </a:spcBef>
              <a:buNone/>
              <a:defRPr/>
            </a:pPr>
            <a:r>
              <a:rPr lang="en-GB" kern="0" dirty="0">
                <a:ea typeface="+mn-lt"/>
              </a:rPr>
              <a:t>Political economy analysis (PEA) supports a politically informed approach to understanding of the incentives and constraints that impact actors behaviour.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ea typeface="Open Sans" panose="020B0606030504020204" pitchFamily="34" charset="0"/>
              </a:rPr>
              <a:t>5.1 Political economy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a:t>
            </a:fld>
            <a:endParaRPr lang="sv-SE" sz="1400" b="1" dirty="0">
              <a:solidFill>
                <a:schemeClr val="bg1"/>
              </a:solidFill>
            </a:endParaRPr>
          </a:p>
        </p:txBody>
      </p:sp>
    </p:spTree>
    <p:extLst>
      <p:ext uri="{BB962C8B-B14F-4D97-AF65-F5344CB8AC3E}">
        <p14:creationId xmlns:p14="http://schemas.microsoft.com/office/powerpoint/2010/main" val="609061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438B44-11B5-E841-DA64-F66B56B96FCB}"/>
              </a:ext>
            </a:extLst>
          </p:cNvPr>
          <p:cNvSpPr>
            <a:spLocks noGrp="1"/>
          </p:cNvSpPr>
          <p:nvPr>
            <p:ph type="title"/>
          </p:nvPr>
        </p:nvSpPr>
        <p:spPr>
          <a:xfrm>
            <a:off x="839788" y="0"/>
            <a:ext cx="10515600" cy="1325563"/>
          </a:xfrm>
        </p:spPr>
        <p:txBody>
          <a:bodyPr/>
          <a:lstStyle/>
          <a:p>
            <a:r>
              <a:rPr lang="en-GB" sz="3200" dirty="0">
                <a:latin typeface="Open Sans"/>
              </a:rPr>
              <a:t>Lecture </a:t>
            </a:r>
            <a:r>
              <a:rPr lang="en-GB" dirty="0">
                <a:latin typeface="Open Sans"/>
              </a:rPr>
              <a:t>5</a:t>
            </a:r>
            <a:r>
              <a:rPr lang="en-GB" sz="3200" dirty="0">
                <a:latin typeface="Open Sans"/>
              </a:rPr>
              <a:t> References</a:t>
            </a:r>
            <a:endParaRPr lang="en-US" dirty="0"/>
          </a:p>
        </p:txBody>
      </p:sp>
      <p:sp>
        <p:nvSpPr>
          <p:cNvPr id="5" name="Text Placeholder 2">
            <a:extLst>
              <a:ext uri="{FF2B5EF4-FFF2-40B4-BE49-F238E27FC236}">
                <a16:creationId xmlns:a16="http://schemas.microsoft.com/office/drawing/2014/main" id="{7C9C0263-6967-F85F-302A-C19A9AD4F4C8}"/>
              </a:ext>
            </a:extLst>
          </p:cNvPr>
          <p:cNvSpPr>
            <a:spLocks noGrp="1"/>
          </p:cNvSpPr>
          <p:nvPr>
            <p:ph type="body" idx="2"/>
          </p:nvPr>
        </p:nvSpPr>
        <p:spPr>
          <a:xfrm>
            <a:off x="839788" y="1321638"/>
            <a:ext cx="10031411" cy="4847150"/>
          </a:xfrm>
        </p:spPr>
        <p:txBody>
          <a:bodyPr>
            <a:noAutofit/>
          </a:bodyPr>
          <a:lstStyle/>
          <a:p>
            <a:pPr marL="285750" indent="-285750">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a:t>
            </a:r>
            <a:r>
              <a:rPr lang="en-GB" sz="1800" dirty="0">
                <a:latin typeface="Arial" panose="020B0604020202020204" pitchFamily="34" charset="0"/>
                <a:ea typeface="Times New Roman" panose="02020603050405020304" pitchFamily="18" charset="0"/>
                <a:cs typeface="Arial" panose="020B0604020202020204" pitchFamily="34" charset="0"/>
              </a:rPr>
              <a:t>Booth D, </a:t>
            </a:r>
            <a:r>
              <a:rPr lang="en-GB" sz="1800" dirty="0">
                <a:latin typeface="Arial" panose="020B0604020202020204" pitchFamily="34" charset="0"/>
                <a:cs typeface="Arial" panose="020B0604020202020204" pitchFamily="34" charset="0"/>
              </a:rPr>
              <a:t>Williams G, Duncan A, Unsworth S, </a:t>
            </a:r>
            <a:r>
              <a:rPr lang="en-GB" sz="1800" dirty="0" err="1">
                <a:latin typeface="Arial" panose="020B0604020202020204" pitchFamily="34" charset="0"/>
                <a:cs typeface="Arial" panose="020B0604020202020204" pitchFamily="34" charset="0"/>
              </a:rPr>
              <a:t>Landell</a:t>
            </a:r>
            <a:r>
              <a:rPr lang="en-GB" sz="1800" dirty="0">
                <a:latin typeface="Arial" panose="020B0604020202020204" pitchFamily="34" charset="0"/>
                <a:cs typeface="Arial" panose="020B0604020202020204" pitchFamily="34" charset="0"/>
              </a:rPr>
              <a:t>-Mills P, </a:t>
            </a:r>
            <a:r>
              <a:rPr lang="en-GB" sz="1800" dirty="0" err="1">
                <a:latin typeface="Arial" panose="020B0604020202020204" pitchFamily="34" charset="0"/>
                <a:cs typeface="Arial" panose="020B0604020202020204" pitchFamily="34" charset="0"/>
              </a:rPr>
              <a:t>Cammack</a:t>
            </a:r>
            <a:r>
              <a:rPr lang="en-GB" sz="1800" dirty="0">
                <a:latin typeface="Arial" panose="020B0604020202020204" pitchFamily="34" charset="0"/>
                <a:cs typeface="Arial" panose="020B0604020202020204" pitchFamily="34" charset="0"/>
              </a:rPr>
              <a:t> D. </a:t>
            </a:r>
            <a:r>
              <a:rPr lang="en-GB" sz="1800" i="1" dirty="0">
                <a:latin typeface="Arial" panose="020B0604020202020204" pitchFamily="34" charset="0"/>
                <a:cs typeface="Arial" panose="020B0604020202020204" pitchFamily="34" charset="0"/>
              </a:rPr>
              <a:t>Political Economy Analysis: how to Note.</a:t>
            </a:r>
            <a:r>
              <a:rPr lang="en-GB" sz="1800" dirty="0">
                <a:latin typeface="Arial" panose="020B0604020202020204" pitchFamily="34" charset="0"/>
                <a:cs typeface="Arial" panose="020B0604020202020204" pitchFamily="34" charset="0"/>
              </a:rPr>
              <a:t> London, UK: Department for International Development; 2009.</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Menocal</a:t>
            </a:r>
            <a:r>
              <a:rPr lang="en-GB" sz="1800" dirty="0">
                <a:latin typeface="Arial" panose="020B0604020202020204" pitchFamily="34" charset="0"/>
                <a:cs typeface="Arial" panose="020B0604020202020204" pitchFamily="34" charset="0"/>
              </a:rPr>
              <a:t> AR, Cassidy M, Swift S, </a:t>
            </a:r>
            <a:r>
              <a:rPr lang="en-GB" sz="1800" dirty="0" err="1">
                <a:latin typeface="Arial" panose="020B0604020202020204" pitchFamily="34" charset="0"/>
                <a:cs typeface="Arial" panose="020B0604020202020204" pitchFamily="34" charset="0"/>
              </a:rPr>
              <a:t>Jacobstein</a:t>
            </a:r>
            <a:r>
              <a:rPr lang="en-GB" sz="1800" dirty="0">
                <a:latin typeface="Arial" panose="020B0604020202020204" pitchFamily="34" charset="0"/>
                <a:cs typeface="Arial" panose="020B0604020202020204" pitchFamily="34" charset="0"/>
              </a:rPr>
              <a:t> D, </a:t>
            </a:r>
            <a:r>
              <a:rPr lang="en-GB" sz="1800" dirty="0" err="1">
                <a:latin typeface="Arial" panose="020B0604020202020204" pitchFamily="34" charset="0"/>
                <a:cs typeface="Arial" panose="020B0604020202020204" pitchFamily="34" charset="0"/>
              </a:rPr>
              <a:t>Rothblum</a:t>
            </a:r>
            <a:r>
              <a:rPr lang="en-GB" sz="1800" dirty="0">
                <a:latin typeface="Arial" panose="020B0604020202020204" pitchFamily="34" charset="0"/>
                <a:cs typeface="Arial" panose="020B0604020202020204" pitchFamily="34" charset="0"/>
              </a:rPr>
              <a:t> C, </a:t>
            </a:r>
            <a:r>
              <a:rPr lang="en-GB" sz="1800" dirty="0" err="1">
                <a:latin typeface="Arial" panose="020B0604020202020204" pitchFamily="34" charset="0"/>
                <a:cs typeface="Arial" panose="020B0604020202020204" pitchFamily="34" charset="0"/>
              </a:rPr>
              <a:t>Tservil</a:t>
            </a:r>
            <a:r>
              <a:rPr lang="en-GB" sz="1800" dirty="0">
                <a:latin typeface="Arial" panose="020B0604020202020204" pitchFamily="34" charset="0"/>
                <a:cs typeface="Arial" panose="020B0604020202020204" pitchFamily="34" charset="0"/>
              </a:rPr>
              <a:t> I. </a:t>
            </a:r>
            <a:r>
              <a:rPr lang="en-GB" sz="1800" i="1" dirty="0">
                <a:latin typeface="Arial" panose="020B0604020202020204" pitchFamily="34" charset="0"/>
                <a:cs typeface="Arial" panose="020B0604020202020204" pitchFamily="34" charset="0"/>
              </a:rPr>
              <a:t>Thinking and working politically through applied political economy analysis: a guide for practitioners</a:t>
            </a:r>
            <a:r>
              <a:rPr lang="en-GB" sz="1800" dirty="0">
                <a:latin typeface="Arial" panose="020B0604020202020204" pitchFamily="34" charset="0"/>
                <a:cs typeface="Arial" panose="020B0604020202020204" pitchFamily="34" charset="0"/>
              </a:rPr>
              <a:t>. Washington (DC): USAID; 2018.</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Moe E., </a:t>
            </a:r>
            <a:r>
              <a:rPr lang="en-GB" sz="1800" i="1" dirty="0">
                <a:latin typeface="Arial" panose="020B0604020202020204" pitchFamily="34" charset="0"/>
                <a:cs typeface="Arial" panose="020B0604020202020204" pitchFamily="34" charset="0"/>
              </a:rPr>
              <a:t>Energy, industry and politics: energy, vested interests, and long-term economic growth and development</a:t>
            </a:r>
            <a:r>
              <a:rPr lang="en-GB" sz="1800" dirty="0">
                <a:latin typeface="Arial" panose="020B0604020202020204" pitchFamily="34" charset="0"/>
                <a:cs typeface="Arial" panose="020B0604020202020204" pitchFamily="34" charset="0"/>
              </a:rPr>
              <a:t> Energy, 35 (2010), pp. 1730-1740</a:t>
            </a:r>
          </a:p>
          <a:p>
            <a:pPr marL="285750" indent="-285750"/>
            <a:r>
              <a:rPr lang="en-GB" sz="1800" dirty="0" err="1">
                <a:latin typeface="Arial" panose="020B0604020202020204" pitchFamily="34" charset="0"/>
                <a:cs typeface="Arial" panose="020B0604020202020204" pitchFamily="34" charset="0"/>
              </a:rPr>
              <a:t>Moncrieffe</a:t>
            </a:r>
            <a:r>
              <a:rPr lang="en-GB" sz="1800" dirty="0">
                <a:latin typeface="Arial" panose="020B0604020202020204" pitchFamily="34" charset="0"/>
                <a:cs typeface="Arial" panose="020B0604020202020204" pitchFamily="34" charset="0"/>
              </a:rPr>
              <a:t>, J. and Luttrell, C. (2005) </a:t>
            </a:r>
            <a:r>
              <a:rPr lang="en-GB" sz="1800" i="1" dirty="0">
                <a:latin typeface="Arial" panose="020B0604020202020204" pitchFamily="34" charset="0"/>
                <a:cs typeface="Arial" panose="020B0604020202020204" pitchFamily="34" charset="0"/>
              </a:rPr>
              <a:t>An Analytical Framework for Understanding the Political Economy of Sectors and Policy Arenas.</a:t>
            </a:r>
            <a:r>
              <a:rPr lang="en-GB" sz="1800" dirty="0">
                <a:latin typeface="Arial" panose="020B0604020202020204" pitchFamily="34" charset="0"/>
                <a:cs typeface="Arial" panose="020B0604020202020204" pitchFamily="34" charset="0"/>
              </a:rPr>
              <a:t> Report to DFID Policy Division. London: Overseas Development Institute.</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﻿North, D. (1990) </a:t>
            </a:r>
            <a:r>
              <a:rPr lang="en-GB" sz="1800" i="1" dirty="0">
                <a:latin typeface="Arial" panose="020B0604020202020204" pitchFamily="34" charset="0"/>
                <a:cs typeface="Arial" panose="020B0604020202020204" pitchFamily="34" charset="0"/>
              </a:rPr>
              <a:t>Institutions, Institutional Change and Economic Performance. </a:t>
            </a:r>
            <a:r>
              <a:rPr lang="en-GB" sz="1800" dirty="0">
                <a:latin typeface="Arial" panose="020B0604020202020204" pitchFamily="34" charset="0"/>
                <a:cs typeface="Arial" panose="020B0604020202020204" pitchFamily="34" charset="0"/>
              </a:rPr>
              <a:t>Cambridge: Cambridge University Press.</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Lukes</a:t>
            </a:r>
            <a:r>
              <a:rPr lang="en-GB" sz="1800" dirty="0">
                <a:latin typeface="Arial" panose="020B0604020202020204" pitchFamily="34" charset="0"/>
                <a:cs typeface="Arial" panose="020B0604020202020204" pitchFamily="34" charset="0"/>
              </a:rPr>
              <a:t>, S. (2005). </a:t>
            </a:r>
            <a:r>
              <a:rPr lang="en-GB" sz="1800" i="1" dirty="0">
                <a:latin typeface="Arial" panose="020B0604020202020204" pitchFamily="34" charset="0"/>
                <a:cs typeface="Arial" panose="020B0604020202020204" pitchFamily="34" charset="0"/>
              </a:rPr>
              <a:t>Power: A Radical View (2nd ed.)</a:t>
            </a:r>
            <a:r>
              <a:rPr lang="en-GB" sz="1800" dirty="0">
                <a:latin typeface="Arial" panose="020B0604020202020204" pitchFamily="34" charset="0"/>
                <a:cs typeface="Arial" panose="020B0604020202020204" pitchFamily="34" charset="0"/>
              </a:rPr>
              <a:t>. New York: Palgrave Macmillan.</a:t>
            </a:r>
          </a:p>
        </p:txBody>
      </p:sp>
      <p:sp>
        <p:nvSpPr>
          <p:cNvPr id="6" name="Slide Number Placeholder 1">
            <a:extLst>
              <a:ext uri="{FF2B5EF4-FFF2-40B4-BE49-F238E27FC236}">
                <a16:creationId xmlns:a16="http://schemas.microsoft.com/office/drawing/2014/main" id="{3C9C0400-BDF9-B518-45C0-36B5F3BAD4F2}"/>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30</a:t>
            </a:fld>
            <a:endParaRPr lang="sv-SE" sz="1400" b="1" dirty="0">
              <a:solidFill>
                <a:schemeClr val="bg1"/>
              </a:solidFill>
            </a:endParaRPr>
          </a:p>
        </p:txBody>
      </p:sp>
      <p:sp>
        <p:nvSpPr>
          <p:cNvPr id="8" name="Slide Number Placeholder 1">
            <a:extLst>
              <a:ext uri="{FF2B5EF4-FFF2-40B4-BE49-F238E27FC236}">
                <a16:creationId xmlns:a16="http://schemas.microsoft.com/office/drawing/2014/main" id="{0314101B-A057-4900-4E0A-00C414392AE1}"/>
              </a:ext>
            </a:extLst>
          </p:cNvPr>
          <p:cNvSpPr txBox="1">
            <a:spLocks/>
          </p:cNvSpPr>
          <p:nvPr/>
        </p:nvSpPr>
        <p:spPr>
          <a:xfrm>
            <a:off x="11950700" y="67183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30</a:t>
            </a:fld>
            <a:endParaRPr lang="sv-SE" sz="1400" b="1" dirty="0">
              <a:solidFill>
                <a:schemeClr val="bg1"/>
              </a:solidFill>
            </a:endParaRPr>
          </a:p>
        </p:txBody>
      </p:sp>
    </p:spTree>
    <p:extLst>
      <p:ext uri="{BB962C8B-B14F-4D97-AF65-F5344CB8AC3E}">
        <p14:creationId xmlns:p14="http://schemas.microsoft.com/office/powerpoint/2010/main" val="3360814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997B31-7065-183C-659F-7B14F0EE1475}"/>
              </a:ext>
            </a:extLst>
          </p:cNvPr>
          <p:cNvSpPr txBox="1"/>
          <p:nvPr/>
        </p:nvSpPr>
        <p:spPr>
          <a:xfrm>
            <a:off x="4232564" y="810018"/>
            <a:ext cx="3727269"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a:ea typeface="Open Sans"/>
                <a:cs typeface="Open Sans"/>
              </a:rPr>
            </a:br>
            <a:r>
              <a:rPr lang="en-GB" sz="1400" b="1" dirty="0">
                <a:solidFill>
                  <a:schemeClr val="bg1"/>
                </a:solidFill>
                <a:latin typeface="Open Sans"/>
                <a:ea typeface="Open Sans"/>
                <a:cs typeface="Open Sans"/>
                <a:hlinkClick r:id="rId2">
                  <a:extLst>
                    <a:ext uri="{A12FA001-AC4F-418D-AE19-62706E023703}">
                      <ahyp:hlinkClr xmlns:ahyp="http://schemas.microsoft.com/office/drawing/2018/hyperlinkcolor" val="tx"/>
                    </a:ext>
                  </a:extLst>
                </a:hlinkClick>
              </a:rPr>
              <a:t>@ResearchCcg</a:t>
            </a:r>
            <a:endParaRPr lang="en-GB" sz="1400" b="1" dirty="0">
              <a:solidFill>
                <a:schemeClr val="bg1"/>
              </a:solidFill>
              <a:latin typeface="Open Sans"/>
              <a:ea typeface="Open Sans"/>
              <a:cs typeface="Open Sans"/>
            </a:endParaRPr>
          </a:p>
          <a:p>
            <a:pPr algn="ctr"/>
            <a:endParaRPr lang="en-GB" sz="1400" b="1" dirty="0">
              <a:solidFill>
                <a:schemeClr val="bg1"/>
              </a:solidFill>
              <a:latin typeface="Open Sans"/>
              <a:ea typeface="Open Sans"/>
              <a:cs typeface="Open Sans"/>
            </a:endParaRPr>
          </a:p>
          <a:p>
            <a:pPr algn="ctr"/>
            <a:br>
              <a:rPr lang="en-GB" sz="1400" b="1" dirty="0">
                <a:latin typeface="Open Sans"/>
                <a:ea typeface="Open Sans"/>
                <a:cs typeface="Open Sans"/>
              </a:rPr>
            </a:br>
            <a:r>
              <a:rPr lang="en-GB" sz="1400" b="1" dirty="0">
                <a:solidFill>
                  <a:schemeClr val="bg1"/>
                </a:solidFill>
                <a:latin typeface="Open Sans"/>
                <a:ea typeface="Open Sans"/>
                <a:cs typeface="Open Sans"/>
                <a:hlinkClick r:id="rId3">
                  <a:extLst>
                    <a:ext uri="{A12FA001-AC4F-418D-AE19-62706E023703}">
                      <ahyp:hlinkClr xmlns:ahyp="http://schemas.microsoft.com/office/drawing/2018/hyperlinkcolor" val="tx"/>
                    </a:ext>
                  </a:extLst>
                </a:hlinkClick>
              </a:rPr>
              <a:t>@ResearchCCG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@research_ccg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Climate Compatible Growth CCG</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algn="ctr"/>
            <a:br>
              <a:rPr lang="en-GB" sz="1400" dirty="0">
                <a:ea typeface="+mn-lt"/>
                <a:cs typeface="+mn-lt"/>
              </a:rPr>
            </a:br>
            <a:r>
              <a:rPr lang="en-GB" sz="14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#CCG – Climate Compatible Growth</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r>
              <a:rPr lang="en-ZA" sz="14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ccg@lboro.ac.uk</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endParaRPr lang="en-GB" sz="1400" b="1" dirty="0">
              <a:solidFill>
                <a:schemeClr val="bg1"/>
              </a:solidFill>
              <a:latin typeface="Open Sans"/>
              <a:ea typeface="Open Sans"/>
              <a:cs typeface="Open Sans"/>
            </a:endParaRPr>
          </a:p>
        </p:txBody>
      </p:sp>
      <p:pic>
        <p:nvPicPr>
          <p:cNvPr id="3" name="Picture 2" descr="Icon&#10;&#10;Description automatically generated">
            <a:extLst>
              <a:ext uri="{FF2B5EF4-FFF2-40B4-BE49-F238E27FC236}">
                <a16:creationId xmlns:a16="http://schemas.microsoft.com/office/drawing/2014/main" id="{AF994184-ECC0-7E2A-88B7-D5A240F77DA1}"/>
              </a:ext>
            </a:extLst>
          </p:cNvPr>
          <p:cNvPicPr>
            <a:picLocks noChangeAspect="1"/>
          </p:cNvPicPr>
          <p:nvPr/>
        </p:nvPicPr>
        <p:blipFill>
          <a:blip r:embed="rId8"/>
          <a:stretch>
            <a:fillRect/>
          </a:stretch>
        </p:blipFill>
        <p:spPr>
          <a:xfrm>
            <a:off x="5779655" y="3184544"/>
            <a:ext cx="632873" cy="632873"/>
          </a:xfrm>
          <a:prstGeom prst="rect">
            <a:avLst/>
          </a:prstGeom>
        </p:spPr>
      </p:pic>
      <p:pic>
        <p:nvPicPr>
          <p:cNvPr id="4" name="Picture 3" descr="Icon&#10;&#10;Description automatically generated">
            <a:extLst>
              <a:ext uri="{FF2B5EF4-FFF2-40B4-BE49-F238E27FC236}">
                <a16:creationId xmlns:a16="http://schemas.microsoft.com/office/drawing/2014/main" id="{55B02B01-F20B-0FAC-FC60-48B410985281}"/>
              </a:ext>
            </a:extLst>
          </p:cNvPr>
          <p:cNvPicPr>
            <a:picLocks noChangeAspect="1"/>
          </p:cNvPicPr>
          <p:nvPr/>
        </p:nvPicPr>
        <p:blipFill>
          <a:blip r:embed="rId9"/>
          <a:stretch>
            <a:fillRect/>
          </a:stretch>
        </p:blipFill>
        <p:spPr>
          <a:xfrm>
            <a:off x="5779655" y="1263681"/>
            <a:ext cx="632873" cy="632873"/>
          </a:xfrm>
          <a:prstGeom prst="rect">
            <a:avLst/>
          </a:prstGeom>
        </p:spPr>
      </p:pic>
      <p:pic>
        <p:nvPicPr>
          <p:cNvPr id="5" name="Picture 4" descr="Icon&#10;&#10;Description automatically generated">
            <a:extLst>
              <a:ext uri="{FF2B5EF4-FFF2-40B4-BE49-F238E27FC236}">
                <a16:creationId xmlns:a16="http://schemas.microsoft.com/office/drawing/2014/main" id="{89C28FFD-BD34-9BA8-052E-2E695B37C54C}"/>
              </a:ext>
            </a:extLst>
          </p:cNvPr>
          <p:cNvPicPr>
            <a:picLocks noChangeAspect="1"/>
          </p:cNvPicPr>
          <p:nvPr/>
        </p:nvPicPr>
        <p:blipFill>
          <a:blip r:embed="rId10"/>
          <a:stretch>
            <a:fillRect/>
          </a:stretch>
        </p:blipFill>
        <p:spPr>
          <a:xfrm>
            <a:off x="5779655" y="2542332"/>
            <a:ext cx="632873" cy="632873"/>
          </a:xfrm>
          <a:prstGeom prst="rect">
            <a:avLst/>
          </a:prstGeom>
        </p:spPr>
      </p:pic>
      <p:pic>
        <p:nvPicPr>
          <p:cNvPr id="6" name="Picture 5" descr="Icon&#10;&#10;Description automatically generated">
            <a:extLst>
              <a:ext uri="{FF2B5EF4-FFF2-40B4-BE49-F238E27FC236}">
                <a16:creationId xmlns:a16="http://schemas.microsoft.com/office/drawing/2014/main" id="{F1E3BFAD-4AAA-82C8-986A-1EA1C4DAB279}"/>
              </a:ext>
            </a:extLst>
          </p:cNvPr>
          <p:cNvPicPr>
            <a:picLocks noChangeAspect="1"/>
          </p:cNvPicPr>
          <p:nvPr/>
        </p:nvPicPr>
        <p:blipFill>
          <a:blip r:embed="rId11"/>
          <a:stretch>
            <a:fillRect/>
          </a:stretch>
        </p:blipFill>
        <p:spPr>
          <a:xfrm>
            <a:off x="5779655" y="1900120"/>
            <a:ext cx="632873" cy="632873"/>
          </a:xfrm>
          <a:prstGeom prst="rect">
            <a:avLst/>
          </a:prstGeom>
        </p:spPr>
      </p:pic>
      <p:pic>
        <p:nvPicPr>
          <p:cNvPr id="7" name="Picture 12" descr="Icon&#10;&#10;Description automatically generated">
            <a:extLst>
              <a:ext uri="{FF2B5EF4-FFF2-40B4-BE49-F238E27FC236}">
                <a16:creationId xmlns:a16="http://schemas.microsoft.com/office/drawing/2014/main" id="{DC8BB17B-0B69-C2C1-2F73-04E4A0918CD7}"/>
              </a:ext>
            </a:extLst>
          </p:cNvPr>
          <p:cNvPicPr>
            <a:picLocks noChangeAspect="1"/>
          </p:cNvPicPr>
          <p:nvPr/>
        </p:nvPicPr>
        <p:blipFill>
          <a:blip r:embed="rId12"/>
          <a:stretch>
            <a:fillRect/>
          </a:stretch>
        </p:blipFill>
        <p:spPr>
          <a:xfrm>
            <a:off x="5779655" y="3826756"/>
            <a:ext cx="638175" cy="638175"/>
          </a:xfrm>
          <a:prstGeom prst="rect">
            <a:avLst/>
          </a:prstGeom>
        </p:spPr>
      </p:pic>
      <p:grpSp>
        <p:nvGrpSpPr>
          <p:cNvPr id="8" name="Group 7">
            <a:extLst>
              <a:ext uri="{FF2B5EF4-FFF2-40B4-BE49-F238E27FC236}">
                <a16:creationId xmlns:a16="http://schemas.microsoft.com/office/drawing/2014/main" id="{75E8DF04-2485-C7EF-B1A5-553BC4BF2C08}"/>
              </a:ext>
            </a:extLst>
          </p:cNvPr>
          <p:cNvGrpSpPr/>
          <p:nvPr/>
        </p:nvGrpSpPr>
        <p:grpSpPr>
          <a:xfrm>
            <a:off x="9506924" y="4559900"/>
            <a:ext cx="1877504" cy="558800"/>
            <a:chOff x="929196" y="5461000"/>
            <a:chExt cx="1877504" cy="558800"/>
          </a:xfrm>
        </p:grpSpPr>
        <p:sp>
          <p:nvSpPr>
            <p:cNvPr id="9" name="Rounded Rectangle 8">
              <a:hlinkClick r:id="rId13"/>
              <a:extLst>
                <a:ext uri="{FF2B5EF4-FFF2-40B4-BE49-F238E27FC236}">
                  <a16:creationId xmlns:a16="http://schemas.microsoft.com/office/drawing/2014/main" id="{DA4FE7D9-12E9-B4C7-4483-4D4FFA46BDC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E50007-A5EE-12BE-CE10-914509A5AB9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14"/>
              <a:extLst>
                <a:ext uri="{FF2B5EF4-FFF2-40B4-BE49-F238E27FC236}">
                  <a16:creationId xmlns:a16="http://schemas.microsoft.com/office/drawing/2014/main" id="{F69AFAA3-D4D9-EB2B-7E21-15EE0B43908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14CA6310-E95C-37F6-C038-B7BF22840D60}"/>
              </a:ext>
            </a:extLst>
          </p:cNvPr>
          <p:cNvPicPr>
            <a:picLocks noChangeAspect="1"/>
          </p:cNvPicPr>
          <p:nvPr/>
        </p:nvPicPr>
        <p:blipFill>
          <a:blip r:embed="rId15"/>
          <a:srcRect/>
          <a:stretch/>
        </p:blipFill>
        <p:spPr>
          <a:xfrm>
            <a:off x="5779655" y="4432931"/>
            <a:ext cx="638175" cy="638175"/>
          </a:xfrm>
          <a:prstGeom prst="rect">
            <a:avLst/>
          </a:prstGeom>
        </p:spPr>
      </p:pic>
      <p:sp>
        <p:nvSpPr>
          <p:cNvPr id="13" name="TextBox 12">
            <a:extLst>
              <a:ext uri="{FF2B5EF4-FFF2-40B4-BE49-F238E27FC236}">
                <a16:creationId xmlns:a16="http://schemas.microsoft.com/office/drawing/2014/main" id="{A483F2E5-6D3A-0819-DD46-6EE1BA640596}"/>
              </a:ext>
            </a:extLst>
          </p:cNvPr>
          <p:cNvSpPr txBox="1"/>
          <p:nvPr/>
        </p:nvSpPr>
        <p:spPr>
          <a:xfrm>
            <a:off x="0" y="5702011"/>
            <a:ext cx="1191837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Open Sans"/>
                <a:ea typeface="Open Sans"/>
                <a:cs typeface="Open Sans"/>
                <a:hlinkClick r:id="rId16">
                  <a:extLst>
                    <a:ext uri="{A12FA001-AC4F-418D-AE19-62706E023703}">
                      <ahyp:hlinkClr xmlns:ahyp="http://schemas.microsoft.com/office/drawing/2018/hyperlinkcolor" val="tx"/>
                    </a:ext>
                  </a:extLst>
                </a:hlinkClick>
              </a:rPr>
              <a:t>www.climatecompatiblegrowth.com</a:t>
            </a:r>
            <a:endParaRPr lang="en-US" sz="2400" b="1" dirty="0">
              <a:solidFill>
                <a:schemeClr val="bg1"/>
              </a:solidFill>
              <a:latin typeface="Open Sans"/>
              <a:ea typeface="Open Sans"/>
              <a:cs typeface="Open Sans"/>
            </a:endParaRPr>
          </a:p>
        </p:txBody>
      </p:sp>
    </p:spTree>
    <p:extLst>
      <p:ext uri="{BB962C8B-B14F-4D97-AF65-F5344CB8AC3E}">
        <p14:creationId xmlns:p14="http://schemas.microsoft.com/office/powerpoint/2010/main" val="3372368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8"/>
            <a:ext cx="925830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kern="0" dirty="0">
                <a:solidFill>
                  <a:srgbClr val="000000"/>
                </a:solidFill>
                <a:latin typeface="Arial" panose="020B0604020202020204" pitchFamily="34" charset="0"/>
                <a:ea typeface="+mn-lt"/>
                <a:cs typeface="Arial" panose="020B0604020202020204" pitchFamily="34" charset="0"/>
                <a:sym typeface="Arial"/>
              </a:rPr>
              <a:t>As an analytical framework, PEA involves looking at the interaction between structures, institutions and actors. It also considers what incentives institutions create and how actors behave as they pursue their values and interests.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5.1 Political economy analysis</a:t>
            </a:r>
            <a:endParaRPr lang="en-GB" sz="2400"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endParaRPr>
          </a:p>
        </p:txBody>
      </p:sp>
      <p:sp>
        <p:nvSpPr>
          <p:cNvPr id="6" name="Slide Number Placeholder 1">
            <a:extLst>
              <a:ext uri="{FF2B5EF4-FFF2-40B4-BE49-F238E27FC236}">
                <a16:creationId xmlns:a16="http://schemas.microsoft.com/office/drawing/2014/main" id="{ADB59800-1C68-FBA6-EDEB-7275A5D1DD13}"/>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4</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02F658D6-986A-E3F4-4E35-D331E7E8A217}"/>
              </a:ext>
            </a:extLst>
          </p:cNvPr>
          <p:cNvGraphicFramePr/>
          <p:nvPr>
            <p:extLst>
              <p:ext uri="{D42A27DB-BD31-4B8C-83A1-F6EECF244321}">
                <p14:modId xmlns:p14="http://schemas.microsoft.com/office/powerpoint/2010/main" val="1584390559"/>
              </p:ext>
            </p:extLst>
          </p:nvPr>
        </p:nvGraphicFramePr>
        <p:xfrm>
          <a:off x="1313878" y="2636456"/>
          <a:ext cx="8592957" cy="316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43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200" y="1656001"/>
            <a:ext cx="10173237" cy="246546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nSpc>
                <a:spcPct val="100000"/>
              </a:lnSpc>
              <a:spcBef>
                <a:spcPts val="1000"/>
              </a:spcBef>
              <a:buNone/>
              <a:defRPr/>
            </a:pPr>
            <a:r>
              <a:rPr lang="en-GB" kern="0" dirty="0">
                <a:solidFill>
                  <a:schemeClr val="tx1"/>
                </a:solidFill>
                <a:ea typeface="+mn-lt"/>
              </a:rPr>
              <a:t>In the next few slides we will discuss the framework in two parts:</a:t>
            </a:r>
          </a:p>
          <a:p>
            <a:pPr marL="342900" lvl="0" indent="-342900">
              <a:lnSpc>
                <a:spcPct val="100000"/>
              </a:lnSpc>
              <a:spcBef>
                <a:spcPts val="1000"/>
              </a:spcBef>
              <a:buFont typeface="Arial" panose="020B0604020202020204" pitchFamily="34" charset="0"/>
              <a:buChar char="•"/>
              <a:defRPr/>
            </a:pPr>
            <a:r>
              <a:rPr lang="en-GB" kern="0" dirty="0">
                <a:solidFill>
                  <a:schemeClr val="tx1"/>
                </a:solidFill>
                <a:ea typeface="+mn-lt"/>
              </a:rPr>
              <a:t>Part 1 (5.2) – discuss the overarching aspect of the framework, which is the relationship between structures, institutions and actors. </a:t>
            </a:r>
          </a:p>
          <a:p>
            <a:pPr marL="342900" lvl="0" indent="-342900">
              <a:lnSpc>
                <a:spcPct val="100000"/>
              </a:lnSpc>
              <a:spcBef>
                <a:spcPts val="1000"/>
              </a:spcBef>
              <a:buFont typeface="Arial" panose="020B0604020202020204" pitchFamily="34" charset="0"/>
              <a:buChar char="•"/>
              <a:defRPr/>
            </a:pPr>
            <a:r>
              <a:rPr lang="en-GB" kern="0" dirty="0">
                <a:solidFill>
                  <a:schemeClr val="tx1"/>
                </a:solidFill>
                <a:ea typeface="+mn-lt"/>
              </a:rPr>
              <a:t>Part 2 (5.3) – discuss the role of values or worldviews, interests, and power relations in shaping actors behaviour and the policymaking process and policy context or decisions. </a:t>
            </a:r>
          </a:p>
          <a:p>
            <a:pPr marL="0" lvl="0" indent="0">
              <a:lnSpc>
                <a:spcPct val="100000"/>
              </a:lnSpc>
              <a:spcBef>
                <a:spcPts val="1000"/>
              </a:spcBef>
              <a:buNone/>
              <a:defRPr/>
            </a:pPr>
            <a:endParaRPr lang="en-GB" kern="0" dirty="0">
              <a:ea typeface="+mn-lt"/>
            </a:endParaRPr>
          </a:p>
          <a:p>
            <a:pPr marL="0" lvl="0" indent="0">
              <a:lnSpc>
                <a:spcPct val="100000"/>
              </a:lnSpc>
              <a:spcBef>
                <a:spcPts val="1000"/>
              </a:spcBef>
              <a:buNone/>
              <a:defRPr/>
            </a:pPr>
            <a:r>
              <a:rPr lang="en-GB" kern="0" dirty="0">
                <a:ea typeface="+mn-lt"/>
              </a:rPr>
              <a:t>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ea typeface="Open Sans" panose="020B0606030504020204" pitchFamily="34" charset="0"/>
              </a:rPr>
              <a:t>5.1 Political economy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5</a:t>
            </a:fld>
            <a:endParaRPr lang="sv-SE" sz="1400" b="1" dirty="0">
              <a:solidFill>
                <a:schemeClr val="bg1"/>
              </a:solidFill>
            </a:endParaRPr>
          </a:p>
        </p:txBody>
      </p:sp>
    </p:spTree>
    <p:extLst>
      <p:ext uri="{BB962C8B-B14F-4D97-AF65-F5344CB8AC3E}">
        <p14:creationId xmlns:p14="http://schemas.microsoft.com/office/powerpoint/2010/main" val="55732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9"/>
            <a:ext cx="9280162" cy="119027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The first step is to identify the structural features and institutions dynamics that provide the background to the context and how actors behave. </a:t>
            </a:r>
          </a:p>
          <a:p>
            <a:pPr>
              <a:spcBef>
                <a:spcPts val="1000"/>
              </a:spcBef>
            </a:pPr>
            <a:endParaRPr lang="en-GB" kern="0" dirty="0">
              <a:ea typeface="+mn-lt"/>
            </a:endParaRPr>
          </a:p>
          <a:p>
            <a:pPr>
              <a:spcBef>
                <a:spcPts val="1000"/>
              </a:spcBef>
            </a:pPr>
            <a:endParaRPr lang="en-GB" sz="2000" kern="0" dirty="0">
              <a:latin typeface="Open Sans"/>
              <a:ea typeface="Open Sans" panose="020B0606030504020204" pitchFamily="34" charset="0"/>
              <a:cs typeface="Calibri"/>
            </a:endParaRP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 Political economy analysis: </a:t>
            </a:r>
            <a:r>
              <a:rPr lang="en-GB" sz="2400"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a framework</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dirty="0">
              <a:solidFill>
                <a:schemeClr val="bg1"/>
              </a:solidFill>
            </a:endParaRPr>
          </a:p>
        </p:txBody>
      </p:sp>
      <p:pic>
        <p:nvPicPr>
          <p:cNvPr id="158" name="Picture 9">
            <a:extLst>
              <a:ext uri="{FF2B5EF4-FFF2-40B4-BE49-F238E27FC236}">
                <a16:creationId xmlns:a16="http://schemas.microsoft.com/office/drawing/2014/main" id="{B47C27B4-84FB-6049-690B-CF1F3779CA5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8724" y="2871915"/>
            <a:ext cx="2124764" cy="2124764"/>
          </a:xfrm>
          <a:prstGeom prst="rect">
            <a:avLst/>
          </a:prstGeom>
        </p:spPr>
      </p:pic>
      <p:sp>
        <p:nvSpPr>
          <p:cNvPr id="159" name="TextBox 158">
            <a:extLst>
              <a:ext uri="{FF2B5EF4-FFF2-40B4-BE49-F238E27FC236}">
                <a16:creationId xmlns:a16="http://schemas.microsoft.com/office/drawing/2014/main" id="{93DAA1D2-31DD-F82E-30C5-7FD5EB82D007}"/>
              </a:ext>
            </a:extLst>
          </p:cNvPr>
          <p:cNvSpPr txBox="1"/>
          <p:nvPr/>
        </p:nvSpPr>
        <p:spPr>
          <a:xfrm>
            <a:off x="2200915" y="5181454"/>
            <a:ext cx="1562021" cy="400110"/>
          </a:xfrm>
          <a:prstGeom prst="rect">
            <a:avLst/>
          </a:prstGeom>
          <a:noFill/>
        </p:spPr>
        <p:txBody>
          <a:bodyPr wrap="square">
            <a:spAutoFit/>
          </a:bodyPr>
          <a:lstStyle/>
          <a:p>
            <a:pPr algn="ctr"/>
            <a:r>
              <a:rPr lang="en-GB" sz="2000" kern="0" spc="50" dirty="0">
                <a:ea typeface="+mn-lt"/>
              </a:rPr>
              <a:t>Structures</a:t>
            </a:r>
            <a:endParaRPr lang="en-US" sz="2000" spc="50" dirty="0"/>
          </a:p>
        </p:txBody>
      </p:sp>
      <p:sp>
        <p:nvSpPr>
          <p:cNvPr id="160" name="Picture 9">
            <a:extLst>
              <a:ext uri="{FF2B5EF4-FFF2-40B4-BE49-F238E27FC236}">
                <a16:creationId xmlns:a16="http://schemas.microsoft.com/office/drawing/2014/main" id="{D3784311-239D-8394-D893-1AA1CC85FEB5}"/>
              </a:ext>
            </a:extLst>
          </p:cNvPr>
          <p:cNvSpPr/>
          <p:nvPr/>
        </p:nvSpPr>
        <p:spPr>
          <a:xfrm>
            <a:off x="5154488" y="2793574"/>
            <a:ext cx="1597941" cy="2037192"/>
          </a:xfrm>
          <a:custGeom>
            <a:avLst/>
            <a:gdLst>
              <a:gd name="connsiteX0" fmla="*/ 980288 w 1182274"/>
              <a:gd name="connsiteY0" fmla="*/ 334552 h 1416198"/>
              <a:gd name="connsiteX1" fmla="*/ 585028 w 1182274"/>
              <a:gd name="connsiteY1" fmla="*/ 0 h 1416198"/>
              <a:gd name="connsiteX2" fmla="*/ 189816 w 1182274"/>
              <a:gd name="connsiteY2" fmla="*/ 335185 h 1416198"/>
              <a:gd name="connsiteX3" fmla="*/ 189816 w 1182274"/>
              <a:gd name="connsiteY3" fmla="*/ 337716 h 1416198"/>
              <a:gd name="connsiteX4" fmla="*/ 325594 w 1182274"/>
              <a:gd name="connsiteY4" fmla="*/ 337716 h 1416198"/>
              <a:gd name="connsiteX5" fmla="*/ 325594 w 1182274"/>
              <a:gd name="connsiteY5" fmla="*/ 675433 h 1416198"/>
              <a:gd name="connsiteX6" fmla="*/ 847577 w 1182274"/>
              <a:gd name="connsiteY6" fmla="*/ 675433 h 1416198"/>
              <a:gd name="connsiteX7" fmla="*/ 844510 w 1182274"/>
              <a:gd name="connsiteY7" fmla="*/ 337716 h 1416198"/>
              <a:gd name="connsiteX8" fmla="*/ 980288 w 1182274"/>
              <a:gd name="connsiteY8" fmla="*/ 337716 h 1416198"/>
              <a:gd name="connsiteX9" fmla="*/ 980288 w 1182274"/>
              <a:gd name="connsiteY9" fmla="*/ 334552 h 1416198"/>
              <a:gd name="connsiteX10" fmla="*/ 980288 w 1182274"/>
              <a:gd name="connsiteY10" fmla="*/ 334552 h 1416198"/>
              <a:gd name="connsiteX11" fmla="*/ 99703 w 1182274"/>
              <a:gd name="connsiteY11" fmla="*/ 1091919 h 1416198"/>
              <a:gd name="connsiteX12" fmla="*/ 99703 w 1182274"/>
              <a:gd name="connsiteY12" fmla="*/ 857070 h 1416198"/>
              <a:gd name="connsiteX13" fmla="*/ 591113 w 1182274"/>
              <a:gd name="connsiteY13" fmla="*/ 857070 h 1416198"/>
              <a:gd name="connsiteX14" fmla="*/ 591113 w 1182274"/>
              <a:gd name="connsiteY14" fmla="*/ 1098783 h 1416198"/>
              <a:gd name="connsiteX15" fmla="*/ 1081549 w 1182274"/>
              <a:gd name="connsiteY15" fmla="*/ 1091870 h 1416198"/>
              <a:gd name="connsiteX16" fmla="*/ 1081549 w 1182274"/>
              <a:gd name="connsiteY16" fmla="*/ 857021 h 1416198"/>
              <a:gd name="connsiteX17" fmla="*/ 591113 w 1182274"/>
              <a:gd name="connsiteY17" fmla="*/ 857021 h 1416198"/>
              <a:gd name="connsiteX18" fmla="*/ 591113 w 1182274"/>
              <a:gd name="connsiteY18" fmla="*/ 675384 h 1416198"/>
              <a:gd name="connsiteX19" fmla="*/ 0 w 1182274"/>
              <a:gd name="connsiteY19" fmla="*/ 1216743 h 1416198"/>
              <a:gd name="connsiteX20" fmla="*/ 199456 w 1182274"/>
              <a:gd name="connsiteY20" fmla="*/ 1216743 h 1416198"/>
              <a:gd name="connsiteX21" fmla="*/ 199456 w 1182274"/>
              <a:gd name="connsiteY21" fmla="*/ 1416198 h 1416198"/>
              <a:gd name="connsiteX22" fmla="*/ 0 w 1182274"/>
              <a:gd name="connsiteY22" fmla="*/ 1416198 h 1416198"/>
              <a:gd name="connsiteX23" fmla="*/ 0 w 1182274"/>
              <a:gd name="connsiteY23" fmla="*/ 1216743 h 1416198"/>
              <a:gd name="connsiteX24" fmla="*/ 0 w 1182274"/>
              <a:gd name="connsiteY24" fmla="*/ 1216743 h 1416198"/>
              <a:gd name="connsiteX25" fmla="*/ 491410 w 1182274"/>
              <a:gd name="connsiteY25" fmla="*/ 1216743 h 1416198"/>
              <a:gd name="connsiteX26" fmla="*/ 690865 w 1182274"/>
              <a:gd name="connsiteY26" fmla="*/ 1216743 h 1416198"/>
              <a:gd name="connsiteX27" fmla="*/ 690865 w 1182274"/>
              <a:gd name="connsiteY27" fmla="*/ 1416198 h 1416198"/>
              <a:gd name="connsiteX28" fmla="*/ 491410 w 1182274"/>
              <a:gd name="connsiteY28" fmla="*/ 1416198 h 1416198"/>
              <a:gd name="connsiteX29" fmla="*/ 491410 w 1182274"/>
              <a:gd name="connsiteY29" fmla="*/ 1216743 h 1416198"/>
              <a:gd name="connsiteX30" fmla="*/ 491410 w 1182274"/>
              <a:gd name="connsiteY30" fmla="*/ 1216743 h 1416198"/>
              <a:gd name="connsiteX31" fmla="*/ 982819 w 1182274"/>
              <a:gd name="connsiteY31" fmla="*/ 1216743 h 1416198"/>
              <a:gd name="connsiteX32" fmla="*/ 1182275 w 1182274"/>
              <a:gd name="connsiteY32" fmla="*/ 1216743 h 1416198"/>
              <a:gd name="connsiteX33" fmla="*/ 1182275 w 1182274"/>
              <a:gd name="connsiteY33" fmla="*/ 1416198 h 1416198"/>
              <a:gd name="connsiteX34" fmla="*/ 982819 w 1182274"/>
              <a:gd name="connsiteY34" fmla="*/ 1416198 h 1416198"/>
              <a:gd name="connsiteX35" fmla="*/ 982819 w 1182274"/>
              <a:gd name="connsiteY35" fmla="*/ 1216743 h 1416198"/>
              <a:gd name="connsiteX36" fmla="*/ 982819 w 1182274"/>
              <a:gd name="connsiteY36" fmla="*/ 1216743 h 1416198"/>
              <a:gd name="connsiteX37" fmla="*/ 679717 w 1182274"/>
              <a:gd name="connsiteY37" fmla="*/ 1010277 h 1416198"/>
              <a:gd name="connsiteX38" fmla="*/ 591162 w 1182274"/>
              <a:gd name="connsiteY38" fmla="*/ 1098832 h 1416198"/>
              <a:gd name="connsiteX39" fmla="*/ 502607 w 1182274"/>
              <a:gd name="connsiteY39" fmla="*/ 1010277 h 1416198"/>
              <a:gd name="connsiteX40" fmla="*/ 1170104 w 1182274"/>
              <a:gd name="connsiteY40" fmla="*/ 1010277 h 1416198"/>
              <a:gd name="connsiteX41" fmla="*/ 1081549 w 1182274"/>
              <a:gd name="connsiteY41" fmla="*/ 1098832 h 1416198"/>
              <a:gd name="connsiteX42" fmla="*/ 992994 w 1182274"/>
              <a:gd name="connsiteY42" fmla="*/ 1010277 h 1416198"/>
              <a:gd name="connsiteX43" fmla="*/ 188258 w 1182274"/>
              <a:gd name="connsiteY43" fmla="*/ 1010277 h 1416198"/>
              <a:gd name="connsiteX44" fmla="*/ 99703 w 1182274"/>
              <a:gd name="connsiteY44" fmla="*/ 1098832 h 1416198"/>
              <a:gd name="connsiteX45" fmla="*/ 11148 w 1182274"/>
              <a:gd name="connsiteY45" fmla="*/ 1010277 h 141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2274" h="1416198">
                <a:moveTo>
                  <a:pt x="980288" y="334552"/>
                </a:moveTo>
                <a:lnTo>
                  <a:pt x="585028" y="0"/>
                </a:lnTo>
                <a:lnTo>
                  <a:pt x="189816" y="335185"/>
                </a:lnTo>
                <a:lnTo>
                  <a:pt x="189816" y="337716"/>
                </a:lnTo>
                <a:lnTo>
                  <a:pt x="325594" y="337716"/>
                </a:lnTo>
                <a:lnTo>
                  <a:pt x="325594" y="675433"/>
                </a:lnTo>
                <a:lnTo>
                  <a:pt x="847577" y="675433"/>
                </a:lnTo>
                <a:lnTo>
                  <a:pt x="844510" y="337716"/>
                </a:lnTo>
                <a:lnTo>
                  <a:pt x="980288" y="337716"/>
                </a:lnTo>
                <a:lnTo>
                  <a:pt x="980288" y="334552"/>
                </a:lnTo>
                <a:lnTo>
                  <a:pt x="980288" y="334552"/>
                </a:lnTo>
                <a:close/>
                <a:moveTo>
                  <a:pt x="99703" y="1091919"/>
                </a:moveTo>
                <a:lnTo>
                  <a:pt x="99703" y="857070"/>
                </a:lnTo>
                <a:lnTo>
                  <a:pt x="591113" y="857070"/>
                </a:lnTo>
                <a:lnTo>
                  <a:pt x="591113" y="1098783"/>
                </a:lnTo>
                <a:moveTo>
                  <a:pt x="1081549" y="1091870"/>
                </a:moveTo>
                <a:lnTo>
                  <a:pt x="1081549" y="857021"/>
                </a:lnTo>
                <a:lnTo>
                  <a:pt x="591113" y="857021"/>
                </a:lnTo>
                <a:lnTo>
                  <a:pt x="591113" y="675384"/>
                </a:lnTo>
                <a:moveTo>
                  <a:pt x="0" y="1216743"/>
                </a:moveTo>
                <a:lnTo>
                  <a:pt x="199456" y="1216743"/>
                </a:lnTo>
                <a:lnTo>
                  <a:pt x="199456" y="1416198"/>
                </a:lnTo>
                <a:lnTo>
                  <a:pt x="0" y="1416198"/>
                </a:lnTo>
                <a:lnTo>
                  <a:pt x="0" y="1216743"/>
                </a:lnTo>
                <a:lnTo>
                  <a:pt x="0" y="1216743"/>
                </a:lnTo>
                <a:close/>
                <a:moveTo>
                  <a:pt x="491410" y="1216743"/>
                </a:moveTo>
                <a:lnTo>
                  <a:pt x="690865" y="1216743"/>
                </a:lnTo>
                <a:lnTo>
                  <a:pt x="690865" y="1416198"/>
                </a:lnTo>
                <a:lnTo>
                  <a:pt x="491410" y="1416198"/>
                </a:lnTo>
                <a:lnTo>
                  <a:pt x="491410" y="1216743"/>
                </a:lnTo>
                <a:lnTo>
                  <a:pt x="491410" y="1216743"/>
                </a:lnTo>
                <a:close/>
                <a:moveTo>
                  <a:pt x="982819" y="1216743"/>
                </a:moveTo>
                <a:lnTo>
                  <a:pt x="1182275" y="1216743"/>
                </a:lnTo>
                <a:lnTo>
                  <a:pt x="1182275" y="1416198"/>
                </a:lnTo>
                <a:lnTo>
                  <a:pt x="982819" y="1416198"/>
                </a:lnTo>
                <a:lnTo>
                  <a:pt x="982819" y="1216743"/>
                </a:lnTo>
                <a:lnTo>
                  <a:pt x="982819" y="1216743"/>
                </a:lnTo>
                <a:close/>
                <a:moveTo>
                  <a:pt x="679717" y="1010277"/>
                </a:moveTo>
                <a:lnTo>
                  <a:pt x="591162" y="1098832"/>
                </a:lnTo>
                <a:lnTo>
                  <a:pt x="502607" y="1010277"/>
                </a:lnTo>
                <a:moveTo>
                  <a:pt x="1170104" y="1010277"/>
                </a:moveTo>
                <a:lnTo>
                  <a:pt x="1081549" y="1098832"/>
                </a:lnTo>
                <a:lnTo>
                  <a:pt x="992994" y="1010277"/>
                </a:lnTo>
                <a:moveTo>
                  <a:pt x="188258" y="1010277"/>
                </a:moveTo>
                <a:lnTo>
                  <a:pt x="99703" y="1098832"/>
                </a:lnTo>
                <a:lnTo>
                  <a:pt x="11148" y="1010277"/>
                </a:lnTo>
              </a:path>
            </a:pathLst>
          </a:custGeom>
          <a:noFill/>
          <a:ln w="43978" cap="flat">
            <a:solidFill>
              <a:schemeClr val="accent2"/>
            </a:solidFill>
            <a:prstDash val="solid"/>
            <a:round/>
          </a:ln>
        </p:spPr>
        <p:txBody>
          <a:bodyPr rtlCol="0" anchor="ctr"/>
          <a:lstStyle/>
          <a:p>
            <a:endParaRPr lang="en-US"/>
          </a:p>
        </p:txBody>
      </p:sp>
      <p:grpSp>
        <p:nvGrpSpPr>
          <p:cNvPr id="161" name="Group 160">
            <a:extLst>
              <a:ext uri="{FF2B5EF4-FFF2-40B4-BE49-F238E27FC236}">
                <a16:creationId xmlns:a16="http://schemas.microsoft.com/office/drawing/2014/main" id="{01017391-FE9D-D8B3-5ABF-0B326C4E2E0D}"/>
              </a:ext>
            </a:extLst>
          </p:cNvPr>
          <p:cNvGrpSpPr/>
          <p:nvPr/>
        </p:nvGrpSpPr>
        <p:grpSpPr>
          <a:xfrm>
            <a:off x="1609818" y="2871915"/>
            <a:ext cx="2259411" cy="2193842"/>
            <a:chOff x="8063427" y="1505663"/>
            <a:chExt cx="1378566" cy="1440588"/>
          </a:xfrm>
        </p:grpSpPr>
        <p:sp>
          <p:nvSpPr>
            <p:cNvPr id="162" name="Freeform 161">
              <a:extLst>
                <a:ext uri="{FF2B5EF4-FFF2-40B4-BE49-F238E27FC236}">
                  <a16:creationId xmlns:a16="http://schemas.microsoft.com/office/drawing/2014/main" id="{C24FA0F3-D1C9-C6D3-4E59-71CEB17EEEA1}"/>
                </a:ext>
              </a:extLst>
            </p:cNvPr>
            <p:cNvSpPr/>
            <p:nvPr/>
          </p:nvSpPr>
          <p:spPr>
            <a:xfrm>
              <a:off x="8524799" y="2618126"/>
              <a:ext cx="623292" cy="30573"/>
            </a:xfrm>
            <a:custGeom>
              <a:avLst/>
              <a:gdLst>
                <a:gd name="connsiteX0" fmla="*/ 15287 w 623292"/>
                <a:gd name="connsiteY0" fmla="*/ 30573 h 30573"/>
                <a:gd name="connsiteX1" fmla="*/ 608006 w 623292"/>
                <a:gd name="connsiteY1" fmla="*/ 30573 h 30573"/>
                <a:gd name="connsiteX2" fmla="*/ 623293 w 623292"/>
                <a:gd name="connsiteY2" fmla="*/ 15287 h 30573"/>
                <a:gd name="connsiteX3" fmla="*/ 608006 w 623292"/>
                <a:gd name="connsiteY3" fmla="*/ 0 h 30573"/>
                <a:gd name="connsiteX4" fmla="*/ 15287 w 623292"/>
                <a:gd name="connsiteY4" fmla="*/ 0 h 30573"/>
                <a:gd name="connsiteX5" fmla="*/ 0 w 623292"/>
                <a:gd name="connsiteY5" fmla="*/ 15287 h 30573"/>
                <a:gd name="connsiteX6" fmla="*/ 15287 w 623292"/>
                <a:gd name="connsiteY6" fmla="*/ 30573 h 30573"/>
                <a:gd name="connsiteX7" fmla="*/ 15287 w 623292"/>
                <a:gd name="connsiteY7" fmla="*/ 30573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2" h="30573">
                  <a:moveTo>
                    <a:pt x="15287" y="30573"/>
                  </a:moveTo>
                  <a:lnTo>
                    <a:pt x="608006" y="30573"/>
                  </a:lnTo>
                  <a:cubicBezTo>
                    <a:pt x="616477" y="30573"/>
                    <a:pt x="623293" y="23709"/>
                    <a:pt x="623293" y="15287"/>
                  </a:cubicBezTo>
                  <a:cubicBezTo>
                    <a:pt x="623293" y="6864"/>
                    <a:pt x="616428" y="0"/>
                    <a:pt x="608006" y="0"/>
                  </a:cubicBezTo>
                  <a:lnTo>
                    <a:pt x="15287" y="0"/>
                  </a:lnTo>
                  <a:cubicBezTo>
                    <a:pt x="6816" y="0"/>
                    <a:pt x="0" y="6864"/>
                    <a:pt x="0" y="15287"/>
                  </a:cubicBezTo>
                  <a:cubicBezTo>
                    <a:pt x="0" y="23709"/>
                    <a:pt x="6864" y="30573"/>
                    <a:pt x="15287" y="30573"/>
                  </a:cubicBezTo>
                  <a:lnTo>
                    <a:pt x="15287" y="30573"/>
                  </a:lnTo>
                  <a:close/>
                </a:path>
              </a:pathLst>
            </a:custGeom>
            <a:solidFill>
              <a:schemeClr val="accent1"/>
            </a:solidFill>
            <a:ln w="4858" cap="flat">
              <a:solidFill>
                <a:schemeClr val="accent1"/>
              </a:solidFill>
              <a:prstDash val="solid"/>
              <a:miter/>
            </a:ln>
          </p:spPr>
          <p:txBody>
            <a:bodyPr rtlCol="0" anchor="ctr"/>
            <a:lstStyle/>
            <a:p>
              <a:endParaRPr lang="en-US"/>
            </a:p>
          </p:txBody>
        </p:sp>
        <p:grpSp>
          <p:nvGrpSpPr>
            <p:cNvPr id="163" name="Group 162">
              <a:extLst>
                <a:ext uri="{FF2B5EF4-FFF2-40B4-BE49-F238E27FC236}">
                  <a16:creationId xmlns:a16="http://schemas.microsoft.com/office/drawing/2014/main" id="{00E2AEA1-2B9B-0B79-BF69-2F14208F5021}"/>
                </a:ext>
              </a:extLst>
            </p:cNvPr>
            <p:cNvGrpSpPr/>
            <p:nvPr/>
          </p:nvGrpSpPr>
          <p:grpSpPr>
            <a:xfrm>
              <a:off x="8063427" y="1505663"/>
              <a:ext cx="1378566" cy="1440588"/>
              <a:chOff x="8063427" y="1505663"/>
              <a:chExt cx="1378566" cy="1440588"/>
            </a:xfrm>
          </p:grpSpPr>
          <p:sp>
            <p:nvSpPr>
              <p:cNvPr id="164" name="Freeform 163">
                <a:extLst>
                  <a:ext uri="{FF2B5EF4-FFF2-40B4-BE49-F238E27FC236}">
                    <a16:creationId xmlns:a16="http://schemas.microsoft.com/office/drawing/2014/main" id="{8917D674-D7A6-66C6-5FDA-8B8B9834C402}"/>
                  </a:ext>
                </a:extLst>
              </p:cNvPr>
              <p:cNvSpPr/>
              <p:nvPr/>
            </p:nvSpPr>
            <p:spPr>
              <a:xfrm>
                <a:off x="8063427" y="1505663"/>
                <a:ext cx="1124487" cy="1124584"/>
              </a:xfrm>
              <a:custGeom>
                <a:avLst/>
                <a:gdLst>
                  <a:gd name="connsiteX0" fmla="*/ 784727 w 1124487"/>
                  <a:gd name="connsiteY0" fmla="*/ 678305 h 1124584"/>
                  <a:gd name="connsiteX1" fmla="*/ 788135 w 1124487"/>
                  <a:gd name="connsiteY1" fmla="*/ 730445 h 1124584"/>
                  <a:gd name="connsiteX2" fmla="*/ 394043 w 1124487"/>
                  <a:gd name="connsiteY2" fmla="*/ 1124536 h 1124584"/>
                  <a:gd name="connsiteX3" fmla="*/ 0 w 1124487"/>
                  <a:gd name="connsiteY3" fmla="*/ 730445 h 1124584"/>
                  <a:gd name="connsiteX4" fmla="*/ 394092 w 1124487"/>
                  <a:gd name="connsiteY4" fmla="*/ 336402 h 1124584"/>
                  <a:gd name="connsiteX5" fmla="*/ 436349 w 1124487"/>
                  <a:gd name="connsiteY5" fmla="*/ 338836 h 1124584"/>
                  <a:gd name="connsiteX6" fmla="*/ 394092 w 1124487"/>
                  <a:gd name="connsiteY6" fmla="*/ 1049953 h 1124584"/>
                  <a:gd name="connsiteX7" fmla="*/ 394092 w 1124487"/>
                  <a:gd name="connsiteY7" fmla="*/ 1124585 h 1124584"/>
                  <a:gd name="connsiteX8" fmla="*/ 394092 w 1124487"/>
                  <a:gd name="connsiteY8" fmla="*/ 1049953 h 1124584"/>
                  <a:gd name="connsiteX9" fmla="*/ 394092 w 1124487"/>
                  <a:gd name="connsiteY9" fmla="*/ 1124585 h 1124584"/>
                  <a:gd name="connsiteX10" fmla="*/ 197021 w 1124487"/>
                  <a:gd name="connsiteY10" fmla="*/ 389175 h 1124584"/>
                  <a:gd name="connsiteX11" fmla="*/ 234313 w 1124487"/>
                  <a:gd name="connsiteY11" fmla="*/ 453777 h 1124584"/>
                  <a:gd name="connsiteX12" fmla="*/ 553773 w 1124487"/>
                  <a:gd name="connsiteY12" fmla="*/ 1007112 h 1124584"/>
                  <a:gd name="connsiteX13" fmla="*/ 591064 w 1124487"/>
                  <a:gd name="connsiteY13" fmla="*/ 1071715 h 1124584"/>
                  <a:gd name="connsiteX14" fmla="*/ 52773 w 1124487"/>
                  <a:gd name="connsiteY14" fmla="*/ 533423 h 1124584"/>
                  <a:gd name="connsiteX15" fmla="*/ 117376 w 1124487"/>
                  <a:gd name="connsiteY15" fmla="*/ 570715 h 1124584"/>
                  <a:gd name="connsiteX16" fmla="*/ 670710 w 1124487"/>
                  <a:gd name="connsiteY16" fmla="*/ 890175 h 1124584"/>
                  <a:gd name="connsiteX17" fmla="*/ 735313 w 1124487"/>
                  <a:gd name="connsiteY17" fmla="*/ 927466 h 1124584"/>
                  <a:gd name="connsiteX18" fmla="*/ 0 w 1124487"/>
                  <a:gd name="connsiteY18" fmla="*/ 730445 h 1124584"/>
                  <a:gd name="connsiteX19" fmla="*/ 74632 w 1124487"/>
                  <a:gd name="connsiteY19" fmla="*/ 730445 h 1124584"/>
                  <a:gd name="connsiteX20" fmla="*/ 52821 w 1124487"/>
                  <a:gd name="connsiteY20" fmla="*/ 927466 h 1124584"/>
                  <a:gd name="connsiteX21" fmla="*/ 117424 w 1124487"/>
                  <a:gd name="connsiteY21" fmla="*/ 890175 h 1124584"/>
                  <a:gd name="connsiteX22" fmla="*/ 197070 w 1124487"/>
                  <a:gd name="connsiteY22" fmla="*/ 1071715 h 1124584"/>
                  <a:gd name="connsiteX23" fmla="*/ 234362 w 1124487"/>
                  <a:gd name="connsiteY23" fmla="*/ 1007112 h 1124584"/>
                  <a:gd name="connsiteX24" fmla="*/ 441607 w 1124487"/>
                  <a:gd name="connsiteY24" fmla="*/ 730445 h 1124584"/>
                  <a:gd name="connsiteX25" fmla="*/ 394092 w 1124487"/>
                  <a:gd name="connsiteY25" fmla="*/ 682930 h 1124584"/>
                  <a:gd name="connsiteX26" fmla="*/ 346577 w 1124487"/>
                  <a:gd name="connsiteY26" fmla="*/ 730445 h 1124584"/>
                  <a:gd name="connsiteX27" fmla="*/ 394092 w 1124487"/>
                  <a:gd name="connsiteY27" fmla="*/ 777960 h 1124584"/>
                  <a:gd name="connsiteX28" fmla="*/ 441607 w 1124487"/>
                  <a:gd name="connsiteY28" fmla="*/ 730445 h 1124584"/>
                  <a:gd name="connsiteX29" fmla="*/ 441607 w 1124487"/>
                  <a:gd name="connsiteY29" fmla="*/ 730445 h 1124584"/>
                  <a:gd name="connsiteX30" fmla="*/ 394092 w 1124487"/>
                  <a:gd name="connsiteY30" fmla="*/ 690719 h 1124584"/>
                  <a:gd name="connsiteX31" fmla="*/ 394092 w 1124487"/>
                  <a:gd name="connsiteY31" fmla="*/ 453777 h 1124584"/>
                  <a:gd name="connsiteX32" fmla="*/ 422182 w 1124487"/>
                  <a:gd name="connsiteY32" fmla="*/ 758535 h 1124584"/>
                  <a:gd name="connsiteX33" fmla="*/ 505576 w 1124487"/>
                  <a:gd name="connsiteY33" fmla="*/ 841930 h 1124584"/>
                  <a:gd name="connsiteX34" fmla="*/ 1124439 w 1124487"/>
                  <a:gd name="connsiteY34" fmla="*/ 385426 h 1124584"/>
                  <a:gd name="connsiteX35" fmla="*/ 1124439 w 1124487"/>
                  <a:gd name="connsiteY35" fmla="*/ 287280 h 1124584"/>
                  <a:gd name="connsiteX36" fmla="*/ 1041921 w 1124487"/>
                  <a:gd name="connsiteY36" fmla="*/ 282120 h 1124584"/>
                  <a:gd name="connsiteX37" fmla="*/ 1005992 w 1124487"/>
                  <a:gd name="connsiteY37" fmla="*/ 195123 h 1124584"/>
                  <a:gd name="connsiteX38" fmla="*/ 1060615 w 1124487"/>
                  <a:gd name="connsiteY38" fmla="*/ 133246 h 1124584"/>
                  <a:gd name="connsiteX39" fmla="*/ 991193 w 1124487"/>
                  <a:gd name="connsiteY39" fmla="*/ 63824 h 1124584"/>
                  <a:gd name="connsiteX40" fmla="*/ 929316 w 1124487"/>
                  <a:gd name="connsiteY40" fmla="*/ 118447 h 1124584"/>
                  <a:gd name="connsiteX41" fmla="*/ 842319 w 1124487"/>
                  <a:gd name="connsiteY41" fmla="*/ 82518 h 1124584"/>
                  <a:gd name="connsiteX42" fmla="*/ 837159 w 1124487"/>
                  <a:gd name="connsiteY42" fmla="*/ 0 h 1124584"/>
                  <a:gd name="connsiteX43" fmla="*/ 739013 w 1124487"/>
                  <a:gd name="connsiteY43" fmla="*/ 0 h 1124584"/>
                  <a:gd name="connsiteX44" fmla="*/ 733901 w 1124487"/>
                  <a:gd name="connsiteY44" fmla="*/ 82518 h 1124584"/>
                  <a:gd name="connsiteX45" fmla="*/ 646904 w 1124487"/>
                  <a:gd name="connsiteY45" fmla="*/ 118447 h 1124584"/>
                  <a:gd name="connsiteX46" fmla="*/ 585028 w 1124487"/>
                  <a:gd name="connsiteY46" fmla="*/ 63824 h 1124584"/>
                  <a:gd name="connsiteX47" fmla="*/ 515605 w 1124487"/>
                  <a:gd name="connsiteY47" fmla="*/ 133246 h 1124584"/>
                  <a:gd name="connsiteX48" fmla="*/ 570277 w 1124487"/>
                  <a:gd name="connsiteY48" fmla="*/ 195123 h 1124584"/>
                  <a:gd name="connsiteX49" fmla="*/ 534348 w 1124487"/>
                  <a:gd name="connsiteY49" fmla="*/ 282120 h 1124584"/>
                  <a:gd name="connsiteX50" fmla="*/ 451830 w 1124487"/>
                  <a:gd name="connsiteY50" fmla="*/ 287280 h 1124584"/>
                  <a:gd name="connsiteX51" fmla="*/ 451830 w 1124487"/>
                  <a:gd name="connsiteY51" fmla="*/ 385426 h 1124584"/>
                  <a:gd name="connsiteX52" fmla="*/ 534348 w 1124487"/>
                  <a:gd name="connsiteY52" fmla="*/ 390538 h 1124584"/>
                  <a:gd name="connsiteX53" fmla="*/ 570277 w 1124487"/>
                  <a:gd name="connsiteY53" fmla="*/ 477535 h 1124584"/>
                  <a:gd name="connsiteX54" fmla="*/ 515654 w 1124487"/>
                  <a:gd name="connsiteY54" fmla="*/ 539411 h 1124584"/>
                  <a:gd name="connsiteX55" fmla="*/ 585076 w 1124487"/>
                  <a:gd name="connsiteY55" fmla="*/ 608834 h 1124584"/>
                  <a:gd name="connsiteX56" fmla="*/ 646953 w 1124487"/>
                  <a:gd name="connsiteY56" fmla="*/ 554162 h 1124584"/>
                  <a:gd name="connsiteX57" fmla="*/ 733950 w 1124487"/>
                  <a:gd name="connsiteY57" fmla="*/ 590091 h 1124584"/>
                  <a:gd name="connsiteX58" fmla="*/ 739062 w 1124487"/>
                  <a:gd name="connsiteY58" fmla="*/ 672609 h 1124584"/>
                  <a:gd name="connsiteX59" fmla="*/ 837207 w 1124487"/>
                  <a:gd name="connsiteY59" fmla="*/ 672609 h 1124584"/>
                  <a:gd name="connsiteX60" fmla="*/ 842368 w 1124487"/>
                  <a:gd name="connsiteY60" fmla="*/ 590091 h 1124584"/>
                  <a:gd name="connsiteX61" fmla="*/ 929365 w 1124487"/>
                  <a:gd name="connsiteY61" fmla="*/ 554162 h 1124584"/>
                  <a:gd name="connsiteX62" fmla="*/ 991241 w 1124487"/>
                  <a:gd name="connsiteY62" fmla="*/ 608834 h 1124584"/>
                  <a:gd name="connsiteX63" fmla="*/ 1060664 w 1124487"/>
                  <a:gd name="connsiteY63" fmla="*/ 539411 h 1124584"/>
                  <a:gd name="connsiteX64" fmla="*/ 1006041 w 1124487"/>
                  <a:gd name="connsiteY64" fmla="*/ 477535 h 1124584"/>
                  <a:gd name="connsiteX65" fmla="*/ 1041969 w 1124487"/>
                  <a:gd name="connsiteY65" fmla="*/ 390538 h 1124584"/>
                  <a:gd name="connsiteX66" fmla="*/ 1124488 w 1124487"/>
                  <a:gd name="connsiteY66" fmla="*/ 385426 h 1124584"/>
                  <a:gd name="connsiteX67" fmla="*/ 1124488 w 1124487"/>
                  <a:gd name="connsiteY67" fmla="*/ 385426 h 1124584"/>
                  <a:gd name="connsiteX68" fmla="*/ 882434 w 1124487"/>
                  <a:gd name="connsiteY68" fmla="*/ 430604 h 1124584"/>
                  <a:gd name="connsiteX69" fmla="*/ 693884 w 1124487"/>
                  <a:gd name="connsiteY69" fmla="*/ 430604 h 1124584"/>
                  <a:gd name="connsiteX70" fmla="*/ 693884 w 1124487"/>
                  <a:gd name="connsiteY70" fmla="*/ 242054 h 1124584"/>
                  <a:gd name="connsiteX71" fmla="*/ 882434 w 1124487"/>
                  <a:gd name="connsiteY71" fmla="*/ 242054 h 1124584"/>
                  <a:gd name="connsiteX72" fmla="*/ 882434 w 1124487"/>
                  <a:gd name="connsiteY72" fmla="*/ 430604 h 1124584"/>
                  <a:gd name="connsiteX73" fmla="*/ 882434 w 1124487"/>
                  <a:gd name="connsiteY73" fmla="*/ 430604 h 1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4487" h="1124584">
                    <a:moveTo>
                      <a:pt x="784727" y="678305"/>
                    </a:moveTo>
                    <a:cubicBezTo>
                      <a:pt x="786966" y="695393"/>
                      <a:pt x="788135" y="712773"/>
                      <a:pt x="788135" y="730445"/>
                    </a:cubicBezTo>
                    <a:cubicBezTo>
                      <a:pt x="788135" y="948108"/>
                      <a:pt x="611706" y="1124536"/>
                      <a:pt x="394043" y="1124536"/>
                    </a:cubicBezTo>
                    <a:cubicBezTo>
                      <a:pt x="176380" y="1124536"/>
                      <a:pt x="0" y="948108"/>
                      <a:pt x="0" y="730445"/>
                    </a:cubicBezTo>
                    <a:cubicBezTo>
                      <a:pt x="0" y="512782"/>
                      <a:pt x="176428" y="336402"/>
                      <a:pt x="394092" y="336402"/>
                    </a:cubicBezTo>
                    <a:cubicBezTo>
                      <a:pt x="407382" y="336402"/>
                      <a:pt x="423399" y="337522"/>
                      <a:pt x="436349" y="338836"/>
                    </a:cubicBezTo>
                    <a:moveTo>
                      <a:pt x="394092" y="1049953"/>
                    </a:moveTo>
                    <a:lnTo>
                      <a:pt x="394092" y="1124585"/>
                    </a:lnTo>
                    <a:moveTo>
                      <a:pt x="394092" y="1049953"/>
                    </a:moveTo>
                    <a:lnTo>
                      <a:pt x="394092" y="1124585"/>
                    </a:lnTo>
                    <a:moveTo>
                      <a:pt x="197021" y="389175"/>
                    </a:moveTo>
                    <a:lnTo>
                      <a:pt x="234313" y="453777"/>
                    </a:lnTo>
                    <a:moveTo>
                      <a:pt x="553773" y="1007112"/>
                    </a:moveTo>
                    <a:lnTo>
                      <a:pt x="591064" y="1071715"/>
                    </a:lnTo>
                    <a:moveTo>
                      <a:pt x="52773" y="533423"/>
                    </a:moveTo>
                    <a:lnTo>
                      <a:pt x="117376" y="570715"/>
                    </a:lnTo>
                    <a:moveTo>
                      <a:pt x="670710" y="890175"/>
                    </a:moveTo>
                    <a:lnTo>
                      <a:pt x="735313" y="927466"/>
                    </a:lnTo>
                    <a:moveTo>
                      <a:pt x="0" y="730445"/>
                    </a:moveTo>
                    <a:lnTo>
                      <a:pt x="74632" y="730445"/>
                    </a:lnTo>
                    <a:moveTo>
                      <a:pt x="52821" y="927466"/>
                    </a:moveTo>
                    <a:lnTo>
                      <a:pt x="117424" y="890175"/>
                    </a:lnTo>
                    <a:moveTo>
                      <a:pt x="197070" y="1071715"/>
                    </a:moveTo>
                    <a:lnTo>
                      <a:pt x="234362" y="1007112"/>
                    </a:lnTo>
                    <a:moveTo>
                      <a:pt x="441607" y="730445"/>
                    </a:moveTo>
                    <a:cubicBezTo>
                      <a:pt x="441607" y="704204"/>
                      <a:pt x="420332" y="682930"/>
                      <a:pt x="394092" y="682930"/>
                    </a:cubicBezTo>
                    <a:cubicBezTo>
                      <a:pt x="367851" y="682930"/>
                      <a:pt x="346577" y="704204"/>
                      <a:pt x="346577" y="730445"/>
                    </a:cubicBezTo>
                    <a:cubicBezTo>
                      <a:pt x="346577" y="756685"/>
                      <a:pt x="367851" y="777960"/>
                      <a:pt x="394092" y="777960"/>
                    </a:cubicBezTo>
                    <a:cubicBezTo>
                      <a:pt x="420332" y="777960"/>
                      <a:pt x="441607" y="756685"/>
                      <a:pt x="441607" y="730445"/>
                    </a:cubicBezTo>
                    <a:lnTo>
                      <a:pt x="441607" y="730445"/>
                    </a:lnTo>
                    <a:close/>
                    <a:moveTo>
                      <a:pt x="394092" y="690719"/>
                    </a:moveTo>
                    <a:lnTo>
                      <a:pt x="394092" y="453777"/>
                    </a:lnTo>
                    <a:moveTo>
                      <a:pt x="422182" y="758535"/>
                    </a:moveTo>
                    <a:lnTo>
                      <a:pt x="505576" y="841930"/>
                    </a:lnTo>
                    <a:moveTo>
                      <a:pt x="1124439" y="385426"/>
                    </a:moveTo>
                    <a:lnTo>
                      <a:pt x="1124439" y="287280"/>
                    </a:lnTo>
                    <a:lnTo>
                      <a:pt x="1041921" y="282120"/>
                    </a:lnTo>
                    <a:cubicBezTo>
                      <a:pt x="1035446" y="251644"/>
                      <a:pt x="1023518" y="222142"/>
                      <a:pt x="1005992" y="195123"/>
                    </a:cubicBezTo>
                    <a:lnTo>
                      <a:pt x="1060615" y="133246"/>
                    </a:lnTo>
                    <a:lnTo>
                      <a:pt x="991193" y="63824"/>
                    </a:lnTo>
                    <a:lnTo>
                      <a:pt x="929316" y="118447"/>
                    </a:lnTo>
                    <a:cubicBezTo>
                      <a:pt x="902346" y="100921"/>
                      <a:pt x="872795" y="88993"/>
                      <a:pt x="842319" y="82518"/>
                    </a:cubicBezTo>
                    <a:lnTo>
                      <a:pt x="837159" y="0"/>
                    </a:lnTo>
                    <a:lnTo>
                      <a:pt x="739013" y="0"/>
                    </a:lnTo>
                    <a:lnTo>
                      <a:pt x="733901" y="82518"/>
                    </a:lnTo>
                    <a:cubicBezTo>
                      <a:pt x="703426" y="88993"/>
                      <a:pt x="673923" y="100921"/>
                      <a:pt x="646904" y="118447"/>
                    </a:cubicBezTo>
                    <a:lnTo>
                      <a:pt x="585028" y="63824"/>
                    </a:lnTo>
                    <a:lnTo>
                      <a:pt x="515605" y="133246"/>
                    </a:lnTo>
                    <a:lnTo>
                      <a:pt x="570277" y="195123"/>
                    </a:lnTo>
                    <a:cubicBezTo>
                      <a:pt x="552751" y="222093"/>
                      <a:pt x="540823" y="251644"/>
                      <a:pt x="534348" y="282120"/>
                    </a:cubicBezTo>
                    <a:lnTo>
                      <a:pt x="451830" y="287280"/>
                    </a:lnTo>
                    <a:lnTo>
                      <a:pt x="451830" y="385426"/>
                    </a:lnTo>
                    <a:lnTo>
                      <a:pt x="534348" y="390538"/>
                    </a:lnTo>
                    <a:cubicBezTo>
                      <a:pt x="540823" y="421013"/>
                      <a:pt x="552751" y="450516"/>
                      <a:pt x="570277" y="477535"/>
                    </a:cubicBezTo>
                    <a:lnTo>
                      <a:pt x="515654" y="539411"/>
                    </a:lnTo>
                    <a:lnTo>
                      <a:pt x="585076" y="608834"/>
                    </a:lnTo>
                    <a:lnTo>
                      <a:pt x="646953" y="554162"/>
                    </a:lnTo>
                    <a:cubicBezTo>
                      <a:pt x="673923" y="571688"/>
                      <a:pt x="703474" y="583567"/>
                      <a:pt x="733950" y="590091"/>
                    </a:cubicBezTo>
                    <a:lnTo>
                      <a:pt x="739062" y="672609"/>
                    </a:lnTo>
                    <a:lnTo>
                      <a:pt x="837207" y="672609"/>
                    </a:lnTo>
                    <a:lnTo>
                      <a:pt x="842368" y="590091"/>
                    </a:lnTo>
                    <a:cubicBezTo>
                      <a:pt x="872843" y="583616"/>
                      <a:pt x="902346" y="571688"/>
                      <a:pt x="929365" y="554162"/>
                    </a:cubicBezTo>
                    <a:lnTo>
                      <a:pt x="991241" y="608834"/>
                    </a:lnTo>
                    <a:lnTo>
                      <a:pt x="1060664" y="539411"/>
                    </a:lnTo>
                    <a:lnTo>
                      <a:pt x="1006041" y="477535"/>
                    </a:lnTo>
                    <a:cubicBezTo>
                      <a:pt x="1023567" y="450564"/>
                      <a:pt x="1035495" y="421013"/>
                      <a:pt x="1041969" y="390538"/>
                    </a:cubicBezTo>
                    <a:lnTo>
                      <a:pt x="1124488" y="385426"/>
                    </a:lnTo>
                    <a:lnTo>
                      <a:pt x="1124488" y="385426"/>
                    </a:lnTo>
                    <a:close/>
                    <a:moveTo>
                      <a:pt x="882434" y="430604"/>
                    </a:moveTo>
                    <a:cubicBezTo>
                      <a:pt x="830343" y="482647"/>
                      <a:pt x="745926" y="482647"/>
                      <a:pt x="693884" y="430604"/>
                    </a:cubicBezTo>
                    <a:cubicBezTo>
                      <a:pt x="641792" y="378513"/>
                      <a:pt x="641792" y="294096"/>
                      <a:pt x="693884" y="242054"/>
                    </a:cubicBezTo>
                    <a:cubicBezTo>
                      <a:pt x="745975" y="190011"/>
                      <a:pt x="830392" y="190011"/>
                      <a:pt x="882434" y="242054"/>
                    </a:cubicBezTo>
                    <a:cubicBezTo>
                      <a:pt x="934477" y="294145"/>
                      <a:pt x="934477" y="378562"/>
                      <a:pt x="882434" y="430604"/>
                    </a:cubicBezTo>
                    <a:lnTo>
                      <a:pt x="882434" y="430604"/>
                    </a:lnTo>
                    <a:close/>
                  </a:path>
                </a:pathLst>
              </a:custGeom>
              <a:noFill/>
              <a:ln w="35073" cap="flat">
                <a:solidFill>
                  <a:schemeClr val="accent1"/>
                </a:solidFill>
                <a:prstDash val="solid"/>
                <a:round/>
              </a:ln>
            </p:spPr>
            <p:txBody>
              <a:bodyPr rtlCol="0" anchor="ctr"/>
              <a:lstStyle/>
              <a:p>
                <a:endParaRPr lang="en-US"/>
              </a:p>
            </p:txBody>
          </p:sp>
          <p:grpSp>
            <p:nvGrpSpPr>
              <p:cNvPr id="165" name="Group 164">
                <a:extLst>
                  <a:ext uri="{FF2B5EF4-FFF2-40B4-BE49-F238E27FC236}">
                    <a16:creationId xmlns:a16="http://schemas.microsoft.com/office/drawing/2014/main" id="{4749123B-31CD-FD84-97D2-1C1103DDF184}"/>
                  </a:ext>
                </a:extLst>
              </p:cNvPr>
              <p:cNvGrpSpPr/>
              <p:nvPr/>
            </p:nvGrpSpPr>
            <p:grpSpPr>
              <a:xfrm>
                <a:off x="8527525" y="2030810"/>
                <a:ext cx="914468" cy="915441"/>
                <a:chOff x="8527525" y="2030810"/>
                <a:chExt cx="914468" cy="915441"/>
              </a:xfrm>
            </p:grpSpPr>
            <p:grpSp>
              <p:nvGrpSpPr>
                <p:cNvPr id="166" name="Group 165">
                  <a:extLst>
                    <a:ext uri="{FF2B5EF4-FFF2-40B4-BE49-F238E27FC236}">
                      <a16:creationId xmlns:a16="http://schemas.microsoft.com/office/drawing/2014/main" id="{76F66871-9933-269B-42CC-2596B4C9DF7D}"/>
                    </a:ext>
                  </a:extLst>
                </p:cNvPr>
                <p:cNvGrpSpPr/>
                <p:nvPr/>
              </p:nvGrpSpPr>
              <p:grpSpPr>
                <a:xfrm>
                  <a:off x="8527525" y="2030810"/>
                  <a:ext cx="914468" cy="915002"/>
                  <a:chOff x="8527525" y="2030810"/>
                  <a:chExt cx="914468" cy="915002"/>
                </a:xfrm>
              </p:grpSpPr>
              <p:sp>
                <p:nvSpPr>
                  <p:cNvPr id="170" name="Freeform 169">
                    <a:extLst>
                      <a:ext uri="{FF2B5EF4-FFF2-40B4-BE49-F238E27FC236}">
                        <a16:creationId xmlns:a16="http://schemas.microsoft.com/office/drawing/2014/main" id="{ABC2C6F5-C9A9-9477-9622-C14BB6782499}"/>
                      </a:ext>
                    </a:extLst>
                  </p:cNvPr>
                  <p:cNvSpPr/>
                  <p:nvPr/>
                </p:nvSpPr>
                <p:spPr>
                  <a:xfrm>
                    <a:off x="8527525" y="2635408"/>
                    <a:ext cx="722488" cy="310404"/>
                  </a:xfrm>
                  <a:custGeom>
                    <a:avLst/>
                    <a:gdLst>
                      <a:gd name="connsiteX0" fmla="*/ 719637 w 722488"/>
                      <a:gd name="connsiteY0" fmla="*/ 201160 h 310404"/>
                      <a:gd name="connsiteX1" fmla="*/ 698314 w 722488"/>
                      <a:gd name="connsiteY1" fmla="*/ 197606 h 310404"/>
                      <a:gd name="connsiteX2" fmla="*/ 441363 w 722488"/>
                      <a:gd name="connsiteY2" fmla="*/ 279783 h 310404"/>
                      <a:gd name="connsiteX3" fmla="*/ 30232 w 722488"/>
                      <a:gd name="connsiteY3" fmla="*/ 0 h 310404"/>
                      <a:gd name="connsiteX4" fmla="*/ 0 w 722488"/>
                      <a:gd name="connsiteY4" fmla="*/ 6378 h 310404"/>
                      <a:gd name="connsiteX5" fmla="*/ 441363 w 722488"/>
                      <a:gd name="connsiteY5" fmla="*/ 310405 h 310404"/>
                      <a:gd name="connsiteX6" fmla="*/ 716083 w 722488"/>
                      <a:gd name="connsiteY6" fmla="*/ 222531 h 310404"/>
                      <a:gd name="connsiteX7" fmla="*/ 719637 w 722488"/>
                      <a:gd name="connsiteY7" fmla="*/ 201208 h 310404"/>
                      <a:gd name="connsiteX8" fmla="*/ 719637 w 722488"/>
                      <a:gd name="connsiteY8" fmla="*/ 201208 h 31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488" h="310404">
                        <a:moveTo>
                          <a:pt x="719637" y="201160"/>
                        </a:moveTo>
                        <a:cubicBezTo>
                          <a:pt x="714720" y="194295"/>
                          <a:pt x="705178" y="192689"/>
                          <a:pt x="698314" y="197606"/>
                        </a:cubicBezTo>
                        <a:cubicBezTo>
                          <a:pt x="623049" y="251352"/>
                          <a:pt x="534202" y="279783"/>
                          <a:pt x="441363" y="279783"/>
                        </a:cubicBezTo>
                        <a:cubicBezTo>
                          <a:pt x="254857" y="279783"/>
                          <a:pt x="95225" y="163625"/>
                          <a:pt x="30232" y="0"/>
                        </a:cubicBezTo>
                        <a:cubicBezTo>
                          <a:pt x="20301" y="2483"/>
                          <a:pt x="10223" y="4625"/>
                          <a:pt x="0" y="6378"/>
                        </a:cubicBezTo>
                        <a:cubicBezTo>
                          <a:pt x="68254" y="183877"/>
                          <a:pt x="240106" y="310405"/>
                          <a:pt x="441363" y="310405"/>
                        </a:cubicBezTo>
                        <a:cubicBezTo>
                          <a:pt x="540580" y="310405"/>
                          <a:pt x="635610" y="280027"/>
                          <a:pt x="716083" y="222531"/>
                        </a:cubicBezTo>
                        <a:cubicBezTo>
                          <a:pt x="722948" y="217615"/>
                          <a:pt x="724554" y="208073"/>
                          <a:pt x="719637" y="201208"/>
                        </a:cubicBezTo>
                        <a:lnTo>
                          <a:pt x="719637" y="201208"/>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 name="Freeform 170">
                    <a:extLst>
                      <a:ext uri="{FF2B5EF4-FFF2-40B4-BE49-F238E27FC236}">
                        <a16:creationId xmlns:a16="http://schemas.microsoft.com/office/drawing/2014/main" id="{ED5222BA-090D-7A33-4863-98174042D500}"/>
                      </a:ext>
                    </a:extLst>
                  </p:cNvPr>
                  <p:cNvSpPr/>
                  <p:nvPr/>
                </p:nvSpPr>
                <p:spPr>
                  <a:xfrm>
                    <a:off x="9117324" y="2030810"/>
                    <a:ext cx="324669" cy="535906"/>
                  </a:xfrm>
                  <a:custGeom>
                    <a:avLst/>
                    <a:gdLst>
                      <a:gd name="connsiteX0" fmla="*/ 324669 w 324669"/>
                      <a:gd name="connsiteY0" fmla="*/ 441899 h 535906"/>
                      <a:gd name="connsiteX1" fmla="*/ 19035 w 324669"/>
                      <a:gd name="connsiteY1" fmla="*/ 0 h 535906"/>
                      <a:gd name="connsiteX2" fmla="*/ 0 w 324669"/>
                      <a:gd name="connsiteY2" fmla="*/ 25559 h 535906"/>
                      <a:gd name="connsiteX3" fmla="*/ 294047 w 324669"/>
                      <a:gd name="connsiteY3" fmla="*/ 441947 h 535906"/>
                      <a:gd name="connsiteX4" fmla="*/ 287524 w 324669"/>
                      <a:gd name="connsiteY4" fmla="*/ 517991 h 535906"/>
                      <a:gd name="connsiteX5" fmla="*/ 299987 w 324669"/>
                      <a:gd name="connsiteY5" fmla="*/ 535663 h 535906"/>
                      <a:gd name="connsiteX6" fmla="*/ 302616 w 324669"/>
                      <a:gd name="connsiteY6" fmla="*/ 535906 h 535906"/>
                      <a:gd name="connsiteX7" fmla="*/ 317659 w 324669"/>
                      <a:gd name="connsiteY7" fmla="*/ 523200 h 535906"/>
                      <a:gd name="connsiteX8" fmla="*/ 324621 w 324669"/>
                      <a:gd name="connsiteY8" fmla="*/ 441947 h 535906"/>
                      <a:gd name="connsiteX9" fmla="*/ 324621 w 324669"/>
                      <a:gd name="connsiteY9" fmla="*/ 441947 h 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69" h="535906">
                        <a:moveTo>
                          <a:pt x="324669" y="441899"/>
                        </a:moveTo>
                        <a:cubicBezTo>
                          <a:pt x="324669" y="240058"/>
                          <a:pt x="197362" y="67816"/>
                          <a:pt x="19035" y="0"/>
                        </a:cubicBezTo>
                        <a:cubicBezTo>
                          <a:pt x="13096" y="8812"/>
                          <a:pt x="6718" y="17331"/>
                          <a:pt x="0" y="25559"/>
                        </a:cubicBezTo>
                        <a:cubicBezTo>
                          <a:pt x="171122" y="86754"/>
                          <a:pt x="294047" y="250038"/>
                          <a:pt x="294047" y="441947"/>
                        </a:cubicBezTo>
                        <a:cubicBezTo>
                          <a:pt x="294047" y="467457"/>
                          <a:pt x="291857" y="493016"/>
                          <a:pt x="287524" y="517991"/>
                        </a:cubicBezTo>
                        <a:cubicBezTo>
                          <a:pt x="286063" y="526316"/>
                          <a:pt x="291662" y="534251"/>
                          <a:pt x="299987" y="535663"/>
                        </a:cubicBezTo>
                        <a:cubicBezTo>
                          <a:pt x="300863" y="535809"/>
                          <a:pt x="301739" y="535906"/>
                          <a:pt x="302616" y="535906"/>
                        </a:cubicBezTo>
                        <a:cubicBezTo>
                          <a:pt x="309918" y="535906"/>
                          <a:pt x="316393" y="530648"/>
                          <a:pt x="317659" y="523200"/>
                        </a:cubicBezTo>
                        <a:cubicBezTo>
                          <a:pt x="322284" y="496570"/>
                          <a:pt x="324621" y="469210"/>
                          <a:pt x="324621" y="441947"/>
                        </a:cubicBezTo>
                        <a:lnTo>
                          <a:pt x="324621" y="441947"/>
                        </a:lnTo>
                        <a:close/>
                      </a:path>
                    </a:pathLst>
                  </a:custGeom>
                  <a:solidFill>
                    <a:schemeClr val="accent1"/>
                  </a:solidFill>
                  <a:ln w="4858" cap="flat">
                    <a:solidFill>
                      <a:schemeClr val="accent1"/>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6F97ABD-488A-73C0-9D86-1F71A23E182B}"/>
                      </a:ext>
                    </a:extLst>
                  </p:cNvPr>
                  <p:cNvSpPr/>
                  <p:nvPr/>
                </p:nvSpPr>
                <p:spPr>
                  <a:xfrm>
                    <a:off x="8750251" y="2081635"/>
                    <a:ext cx="439610" cy="864177"/>
                  </a:xfrm>
                  <a:custGeom>
                    <a:avLst/>
                    <a:gdLst>
                      <a:gd name="connsiteX0" fmla="*/ 29113 w 439610"/>
                      <a:gd name="connsiteY0" fmla="*/ 411423 h 864177"/>
                      <a:gd name="connsiteX1" fmla="*/ 0 w 439610"/>
                      <a:gd name="connsiteY1" fmla="*/ 444430 h 864177"/>
                      <a:gd name="connsiteX2" fmla="*/ 59248 w 439610"/>
                      <a:gd name="connsiteY2" fmla="*/ 721049 h 864177"/>
                      <a:gd name="connsiteX3" fmla="*/ 218637 w 439610"/>
                      <a:gd name="connsiteY3" fmla="*/ 864178 h 864177"/>
                      <a:gd name="connsiteX4" fmla="*/ 417119 w 439610"/>
                      <a:gd name="connsiteY4" fmla="*/ 601337 h 864177"/>
                      <a:gd name="connsiteX5" fmla="*/ 405630 w 439610"/>
                      <a:gd name="connsiteY5" fmla="*/ 583032 h 864177"/>
                      <a:gd name="connsiteX6" fmla="*/ 387325 w 439610"/>
                      <a:gd name="connsiteY6" fmla="*/ 594570 h 864177"/>
                      <a:gd name="connsiteX7" fmla="*/ 218686 w 439610"/>
                      <a:gd name="connsiteY7" fmla="*/ 833605 h 864177"/>
                      <a:gd name="connsiteX8" fmla="*/ 87192 w 439610"/>
                      <a:gd name="connsiteY8" fmla="*/ 708537 h 864177"/>
                      <a:gd name="connsiteX9" fmla="*/ 29161 w 439610"/>
                      <a:gd name="connsiteY9" fmla="*/ 411472 h 864177"/>
                      <a:gd name="connsiteX10" fmla="*/ 29161 w 439610"/>
                      <a:gd name="connsiteY10" fmla="*/ 411472 h 864177"/>
                      <a:gd name="connsiteX11" fmla="*/ 424032 w 439610"/>
                      <a:gd name="connsiteY11" fmla="*/ 420137 h 864177"/>
                      <a:gd name="connsiteX12" fmla="*/ 439513 w 439610"/>
                      <a:gd name="connsiteY12" fmla="*/ 405045 h 864177"/>
                      <a:gd name="connsiteX13" fmla="*/ 439611 w 439610"/>
                      <a:gd name="connsiteY13" fmla="*/ 391073 h 864177"/>
                      <a:gd name="connsiteX14" fmla="*/ 378026 w 439610"/>
                      <a:gd name="connsiteY14" fmla="*/ 61098 h 864177"/>
                      <a:gd name="connsiteX15" fmla="*/ 344386 w 439610"/>
                      <a:gd name="connsiteY15" fmla="*/ 0 h 864177"/>
                      <a:gd name="connsiteX16" fmla="*/ 321456 w 439610"/>
                      <a:gd name="connsiteY16" fmla="*/ 20934 h 864177"/>
                      <a:gd name="connsiteX17" fmla="*/ 350131 w 439610"/>
                      <a:gd name="connsiteY17" fmla="*/ 73658 h 864177"/>
                      <a:gd name="connsiteX18" fmla="*/ 409037 w 439610"/>
                      <a:gd name="connsiteY18" fmla="*/ 391122 h 864177"/>
                      <a:gd name="connsiteX19" fmla="*/ 408940 w 439610"/>
                      <a:gd name="connsiteY19" fmla="*/ 404705 h 864177"/>
                      <a:gd name="connsiteX20" fmla="*/ 424032 w 439610"/>
                      <a:gd name="connsiteY20" fmla="*/ 420186 h 864177"/>
                      <a:gd name="connsiteX21" fmla="*/ 424032 w 439610"/>
                      <a:gd name="connsiteY21" fmla="*/ 420186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610" h="864177">
                        <a:moveTo>
                          <a:pt x="29113" y="411423"/>
                        </a:moveTo>
                        <a:cubicBezTo>
                          <a:pt x="19960" y="422912"/>
                          <a:pt x="10321" y="434012"/>
                          <a:pt x="0" y="444430"/>
                        </a:cubicBezTo>
                        <a:cubicBezTo>
                          <a:pt x="5355" y="548515"/>
                          <a:pt x="25315" y="645541"/>
                          <a:pt x="59248" y="721049"/>
                        </a:cubicBezTo>
                        <a:cubicBezTo>
                          <a:pt x="100726" y="813352"/>
                          <a:pt x="157345" y="864178"/>
                          <a:pt x="218637" y="864178"/>
                        </a:cubicBezTo>
                        <a:cubicBezTo>
                          <a:pt x="304076" y="864178"/>
                          <a:pt x="380119" y="763452"/>
                          <a:pt x="417119" y="601337"/>
                        </a:cubicBezTo>
                        <a:cubicBezTo>
                          <a:pt x="419017" y="593109"/>
                          <a:pt x="413857" y="584882"/>
                          <a:pt x="405630" y="583032"/>
                        </a:cubicBezTo>
                        <a:cubicBezTo>
                          <a:pt x="397402" y="581133"/>
                          <a:pt x="389175" y="586293"/>
                          <a:pt x="387325" y="594570"/>
                        </a:cubicBezTo>
                        <a:cubicBezTo>
                          <a:pt x="354220" y="739792"/>
                          <a:pt x="288011" y="833605"/>
                          <a:pt x="218686" y="833605"/>
                        </a:cubicBezTo>
                        <a:cubicBezTo>
                          <a:pt x="170830" y="833605"/>
                          <a:pt x="122877" y="788037"/>
                          <a:pt x="87192" y="708537"/>
                        </a:cubicBezTo>
                        <a:cubicBezTo>
                          <a:pt x="51410" y="628843"/>
                          <a:pt x="31449" y="523833"/>
                          <a:pt x="29161" y="411472"/>
                        </a:cubicBezTo>
                        <a:lnTo>
                          <a:pt x="29161" y="411472"/>
                        </a:lnTo>
                        <a:close/>
                        <a:moveTo>
                          <a:pt x="424032" y="420137"/>
                        </a:moveTo>
                        <a:cubicBezTo>
                          <a:pt x="432454" y="420235"/>
                          <a:pt x="439416" y="413468"/>
                          <a:pt x="439513" y="405045"/>
                        </a:cubicBezTo>
                        <a:cubicBezTo>
                          <a:pt x="439562" y="400420"/>
                          <a:pt x="439611" y="395747"/>
                          <a:pt x="439611" y="391073"/>
                        </a:cubicBezTo>
                        <a:cubicBezTo>
                          <a:pt x="439611" y="266687"/>
                          <a:pt x="417752" y="149458"/>
                          <a:pt x="378026" y="61098"/>
                        </a:cubicBezTo>
                        <a:cubicBezTo>
                          <a:pt x="367705" y="38119"/>
                          <a:pt x="356411" y="17672"/>
                          <a:pt x="344386" y="0"/>
                        </a:cubicBezTo>
                        <a:cubicBezTo>
                          <a:pt x="337083" y="7351"/>
                          <a:pt x="329391" y="14264"/>
                          <a:pt x="321456" y="20934"/>
                        </a:cubicBezTo>
                        <a:cubicBezTo>
                          <a:pt x="331631" y="36318"/>
                          <a:pt x="341270" y="53892"/>
                          <a:pt x="350131" y="73658"/>
                        </a:cubicBezTo>
                        <a:cubicBezTo>
                          <a:pt x="388104" y="158221"/>
                          <a:pt x="409037" y="270923"/>
                          <a:pt x="409037" y="391122"/>
                        </a:cubicBezTo>
                        <a:cubicBezTo>
                          <a:pt x="409037" y="395649"/>
                          <a:pt x="409037" y="400177"/>
                          <a:pt x="408940" y="404705"/>
                        </a:cubicBezTo>
                        <a:cubicBezTo>
                          <a:pt x="408843" y="413127"/>
                          <a:pt x="415561" y="420089"/>
                          <a:pt x="424032" y="420186"/>
                        </a:cubicBezTo>
                        <a:lnTo>
                          <a:pt x="424032" y="420186"/>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 name="Freeform 172">
                    <a:extLst>
                      <a:ext uri="{FF2B5EF4-FFF2-40B4-BE49-F238E27FC236}">
                        <a16:creationId xmlns:a16="http://schemas.microsoft.com/office/drawing/2014/main" id="{AB6E3AA6-65EF-B284-DE18-D011C74A6A3F}"/>
                      </a:ext>
                    </a:extLst>
                  </p:cNvPr>
                  <p:cNvSpPr/>
                  <p:nvPr/>
                </p:nvSpPr>
                <p:spPr>
                  <a:xfrm>
                    <a:off x="8859059" y="2296670"/>
                    <a:ext cx="553918" cy="30573"/>
                  </a:xfrm>
                  <a:custGeom>
                    <a:avLst/>
                    <a:gdLst>
                      <a:gd name="connsiteX0" fmla="*/ 553919 w 553918"/>
                      <a:gd name="connsiteY0" fmla="*/ 15287 h 30573"/>
                      <a:gd name="connsiteX1" fmla="*/ 538633 w 553918"/>
                      <a:gd name="connsiteY1" fmla="*/ 0 h 30573"/>
                      <a:gd name="connsiteX2" fmla="*/ 5453 w 553918"/>
                      <a:gd name="connsiteY2" fmla="*/ 0 h 30573"/>
                      <a:gd name="connsiteX3" fmla="*/ 0 w 553918"/>
                      <a:gd name="connsiteY3" fmla="*/ 30573 h 30573"/>
                      <a:gd name="connsiteX4" fmla="*/ 538633 w 553918"/>
                      <a:gd name="connsiteY4" fmla="*/ 30573 h 30573"/>
                      <a:gd name="connsiteX5" fmla="*/ 553919 w 553918"/>
                      <a:gd name="connsiteY5" fmla="*/ 15287 h 30573"/>
                      <a:gd name="connsiteX6" fmla="*/ 553919 w 553918"/>
                      <a:gd name="connsiteY6" fmla="*/ 15287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18" h="30573">
                        <a:moveTo>
                          <a:pt x="553919" y="15287"/>
                        </a:moveTo>
                        <a:cubicBezTo>
                          <a:pt x="553919" y="6816"/>
                          <a:pt x="547055" y="0"/>
                          <a:pt x="538633" y="0"/>
                        </a:cubicBezTo>
                        <a:lnTo>
                          <a:pt x="5453" y="0"/>
                        </a:lnTo>
                        <a:cubicBezTo>
                          <a:pt x="3943" y="10321"/>
                          <a:pt x="2239" y="20544"/>
                          <a:pt x="0" y="30573"/>
                        </a:cubicBezTo>
                        <a:lnTo>
                          <a:pt x="538633" y="30573"/>
                        </a:lnTo>
                        <a:cubicBezTo>
                          <a:pt x="547055" y="30573"/>
                          <a:pt x="553919" y="23709"/>
                          <a:pt x="553919" y="15287"/>
                        </a:cubicBezTo>
                        <a:lnTo>
                          <a:pt x="553919" y="15287"/>
                        </a:lnTo>
                        <a:close/>
                      </a:path>
                    </a:pathLst>
                  </a:custGeom>
                  <a:solidFill>
                    <a:schemeClr val="accent1"/>
                  </a:solidFill>
                  <a:ln w="4858" cap="flat">
                    <a:solidFill>
                      <a:schemeClr val="accent1"/>
                    </a:solidFill>
                    <a:prstDash val="solid"/>
                    <a:miter/>
                  </a:ln>
                </p:spPr>
                <p:txBody>
                  <a:bodyPr rtlCol="0" anchor="ctr"/>
                  <a:lstStyle/>
                  <a:p>
                    <a:endParaRPr lang="en-US"/>
                  </a:p>
                </p:txBody>
              </p:sp>
            </p:grpSp>
            <p:grpSp>
              <p:nvGrpSpPr>
                <p:cNvPr id="167" name="Group 166">
                  <a:extLst>
                    <a:ext uri="{FF2B5EF4-FFF2-40B4-BE49-F238E27FC236}">
                      <a16:creationId xmlns:a16="http://schemas.microsoft.com/office/drawing/2014/main" id="{D86DF020-DC42-8371-F31C-82F72CBCF24B}"/>
                    </a:ext>
                  </a:extLst>
                </p:cNvPr>
                <p:cNvGrpSpPr/>
                <p:nvPr/>
              </p:nvGrpSpPr>
              <p:grpSpPr>
                <a:xfrm>
                  <a:off x="9112407" y="2430257"/>
                  <a:ext cx="329293" cy="515994"/>
                  <a:chOff x="9112407" y="2430257"/>
                  <a:chExt cx="329293" cy="515994"/>
                </a:xfrm>
              </p:grpSpPr>
              <p:sp>
                <p:nvSpPr>
                  <p:cNvPr id="168" name="Freeform 167">
                    <a:extLst>
                      <a:ext uri="{FF2B5EF4-FFF2-40B4-BE49-F238E27FC236}">
                        <a16:creationId xmlns:a16="http://schemas.microsoft.com/office/drawing/2014/main" id="{F2B45901-144A-0652-E25F-B5F71D099676}"/>
                      </a:ext>
                    </a:extLst>
                  </p:cNvPr>
                  <p:cNvSpPr/>
                  <p:nvPr/>
                </p:nvSpPr>
                <p:spPr>
                  <a:xfrm>
                    <a:off x="9112407" y="2430257"/>
                    <a:ext cx="329293" cy="515994"/>
                  </a:xfrm>
                  <a:custGeom>
                    <a:avLst/>
                    <a:gdLst>
                      <a:gd name="connsiteX0" fmla="*/ 164696 w 329293"/>
                      <a:gd name="connsiteY0" fmla="*/ 515995 h 515994"/>
                      <a:gd name="connsiteX1" fmla="*/ 178376 w 329293"/>
                      <a:gd name="connsiteY1" fmla="*/ 507475 h 515994"/>
                      <a:gd name="connsiteX2" fmla="*/ 314154 w 329293"/>
                      <a:gd name="connsiteY2" fmla="*/ 233680 h 515994"/>
                      <a:gd name="connsiteX3" fmla="*/ 314348 w 329293"/>
                      <a:gd name="connsiteY3" fmla="*/ 233242 h 515994"/>
                      <a:gd name="connsiteX4" fmla="*/ 329294 w 329293"/>
                      <a:gd name="connsiteY4" fmla="*/ 164647 h 515994"/>
                      <a:gd name="connsiteX5" fmla="*/ 164647 w 329293"/>
                      <a:gd name="connsiteY5" fmla="*/ 0 h 515994"/>
                      <a:gd name="connsiteX6" fmla="*/ 0 w 329293"/>
                      <a:gd name="connsiteY6" fmla="*/ 164647 h 515994"/>
                      <a:gd name="connsiteX7" fmla="*/ 14946 w 329293"/>
                      <a:gd name="connsiteY7" fmla="*/ 233242 h 515994"/>
                      <a:gd name="connsiteX8" fmla="*/ 15141 w 329293"/>
                      <a:gd name="connsiteY8" fmla="*/ 233680 h 515994"/>
                      <a:gd name="connsiteX9" fmla="*/ 150918 w 329293"/>
                      <a:gd name="connsiteY9" fmla="*/ 507475 h 515994"/>
                      <a:gd name="connsiteX10" fmla="*/ 164598 w 329293"/>
                      <a:gd name="connsiteY10" fmla="*/ 515995 h 515994"/>
                      <a:gd name="connsiteX11" fmla="*/ 164598 w 329293"/>
                      <a:gd name="connsiteY11" fmla="*/ 515995 h 515994"/>
                      <a:gd name="connsiteX12" fmla="*/ 286696 w 329293"/>
                      <a:gd name="connsiteY12" fmla="*/ 220341 h 515994"/>
                      <a:gd name="connsiteX13" fmla="*/ 164696 w 329293"/>
                      <a:gd name="connsiteY13" fmla="*/ 466289 h 515994"/>
                      <a:gd name="connsiteX14" fmla="*/ 42695 w 329293"/>
                      <a:gd name="connsiteY14" fmla="*/ 220341 h 515994"/>
                      <a:gd name="connsiteX15" fmla="*/ 30622 w 329293"/>
                      <a:gd name="connsiteY15" fmla="*/ 164696 h 515994"/>
                      <a:gd name="connsiteX16" fmla="*/ 164647 w 329293"/>
                      <a:gd name="connsiteY16" fmla="*/ 30671 h 515994"/>
                      <a:gd name="connsiteX17" fmla="*/ 298672 w 329293"/>
                      <a:gd name="connsiteY17" fmla="*/ 164696 h 515994"/>
                      <a:gd name="connsiteX18" fmla="*/ 286599 w 329293"/>
                      <a:gd name="connsiteY18" fmla="*/ 220341 h 515994"/>
                      <a:gd name="connsiteX19" fmla="*/ 286599 w 329293"/>
                      <a:gd name="connsiteY19" fmla="*/ 220341 h 5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293" h="515994">
                        <a:moveTo>
                          <a:pt x="164696" y="515995"/>
                        </a:moveTo>
                        <a:cubicBezTo>
                          <a:pt x="170489" y="515995"/>
                          <a:pt x="175795" y="512684"/>
                          <a:pt x="178376" y="507475"/>
                        </a:cubicBezTo>
                        <a:lnTo>
                          <a:pt x="314154" y="233680"/>
                        </a:lnTo>
                        <a:cubicBezTo>
                          <a:pt x="314154" y="233680"/>
                          <a:pt x="314300" y="233388"/>
                          <a:pt x="314348" y="233242"/>
                        </a:cubicBezTo>
                        <a:cubicBezTo>
                          <a:pt x="324280" y="211626"/>
                          <a:pt x="329294" y="188551"/>
                          <a:pt x="329294" y="164647"/>
                        </a:cubicBezTo>
                        <a:cubicBezTo>
                          <a:pt x="329294" y="73853"/>
                          <a:pt x="255441" y="0"/>
                          <a:pt x="164647" y="0"/>
                        </a:cubicBezTo>
                        <a:cubicBezTo>
                          <a:pt x="73853" y="0"/>
                          <a:pt x="0" y="73853"/>
                          <a:pt x="0" y="164647"/>
                        </a:cubicBezTo>
                        <a:cubicBezTo>
                          <a:pt x="0" y="188551"/>
                          <a:pt x="5014" y="211626"/>
                          <a:pt x="14946" y="233242"/>
                        </a:cubicBezTo>
                        <a:cubicBezTo>
                          <a:pt x="14994" y="233388"/>
                          <a:pt x="15092" y="233534"/>
                          <a:pt x="15141" y="233680"/>
                        </a:cubicBezTo>
                        <a:lnTo>
                          <a:pt x="150918" y="507475"/>
                        </a:lnTo>
                        <a:cubicBezTo>
                          <a:pt x="153499" y="512684"/>
                          <a:pt x="158805" y="515995"/>
                          <a:pt x="164598" y="515995"/>
                        </a:cubicBezTo>
                        <a:lnTo>
                          <a:pt x="164598" y="515995"/>
                        </a:lnTo>
                        <a:close/>
                        <a:moveTo>
                          <a:pt x="286696" y="220341"/>
                        </a:moveTo>
                        <a:lnTo>
                          <a:pt x="164696" y="466289"/>
                        </a:lnTo>
                        <a:lnTo>
                          <a:pt x="42695" y="220341"/>
                        </a:lnTo>
                        <a:cubicBezTo>
                          <a:pt x="34711" y="202815"/>
                          <a:pt x="30622" y="184120"/>
                          <a:pt x="30622" y="164696"/>
                        </a:cubicBezTo>
                        <a:cubicBezTo>
                          <a:pt x="30622" y="90794"/>
                          <a:pt x="90746" y="30671"/>
                          <a:pt x="164647" y="30671"/>
                        </a:cubicBezTo>
                        <a:cubicBezTo>
                          <a:pt x="238548" y="30671"/>
                          <a:pt x="298672" y="90794"/>
                          <a:pt x="298672" y="164696"/>
                        </a:cubicBezTo>
                        <a:cubicBezTo>
                          <a:pt x="298672" y="184120"/>
                          <a:pt x="294631" y="202815"/>
                          <a:pt x="286599" y="220341"/>
                        </a:cubicBezTo>
                        <a:lnTo>
                          <a:pt x="286599" y="220341"/>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 name="Oval 168">
                    <a:extLst>
                      <a:ext uri="{FF2B5EF4-FFF2-40B4-BE49-F238E27FC236}">
                        <a16:creationId xmlns:a16="http://schemas.microsoft.com/office/drawing/2014/main" id="{2EAD9B3E-4E9F-A2A4-BB94-5BF51C49FC44}"/>
                      </a:ext>
                    </a:extLst>
                  </p:cNvPr>
                  <p:cNvSpPr/>
                  <p:nvPr/>
                </p:nvSpPr>
                <p:spPr>
                  <a:xfrm>
                    <a:off x="9192453" y="2513723"/>
                    <a:ext cx="169200" cy="169200"/>
                  </a:xfrm>
                  <a:prstGeom prst="ellipse">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74" name="TextBox 173">
            <a:extLst>
              <a:ext uri="{FF2B5EF4-FFF2-40B4-BE49-F238E27FC236}">
                <a16:creationId xmlns:a16="http://schemas.microsoft.com/office/drawing/2014/main" id="{C7B94250-F943-8B58-9CA7-0526576EBC69}"/>
              </a:ext>
            </a:extLst>
          </p:cNvPr>
          <p:cNvSpPr txBox="1"/>
          <p:nvPr/>
        </p:nvSpPr>
        <p:spPr>
          <a:xfrm>
            <a:off x="5154488" y="5218456"/>
            <a:ext cx="1692000" cy="400110"/>
          </a:xfrm>
          <a:prstGeom prst="rect">
            <a:avLst/>
          </a:prstGeom>
          <a:noFill/>
        </p:spPr>
        <p:txBody>
          <a:bodyPr wrap="square">
            <a:spAutoFit/>
          </a:bodyPr>
          <a:lstStyle/>
          <a:p>
            <a:pPr algn="ctr"/>
            <a:r>
              <a:rPr lang="en-GB" sz="2000" kern="0" spc="50" dirty="0">
                <a:ea typeface="+mn-lt"/>
              </a:rPr>
              <a:t>Institutions</a:t>
            </a:r>
            <a:endParaRPr lang="en-US" sz="2000" spc="50" dirty="0"/>
          </a:p>
        </p:txBody>
      </p:sp>
      <p:sp>
        <p:nvSpPr>
          <p:cNvPr id="175" name="TextBox 174">
            <a:extLst>
              <a:ext uri="{FF2B5EF4-FFF2-40B4-BE49-F238E27FC236}">
                <a16:creationId xmlns:a16="http://schemas.microsoft.com/office/drawing/2014/main" id="{4CFC187B-BC57-6A36-2244-11904A7AEF5E}"/>
              </a:ext>
            </a:extLst>
          </p:cNvPr>
          <p:cNvSpPr txBox="1"/>
          <p:nvPr/>
        </p:nvSpPr>
        <p:spPr>
          <a:xfrm>
            <a:off x="8067572" y="5210573"/>
            <a:ext cx="1692000" cy="400110"/>
          </a:xfrm>
          <a:prstGeom prst="rect">
            <a:avLst/>
          </a:prstGeom>
          <a:noFill/>
        </p:spPr>
        <p:txBody>
          <a:bodyPr wrap="square">
            <a:spAutoFit/>
          </a:bodyPr>
          <a:lstStyle/>
          <a:p>
            <a:pPr algn="ctr"/>
            <a:r>
              <a:rPr lang="en-GB" sz="2000" kern="0" spc="50" dirty="0">
                <a:ea typeface="+mn-lt"/>
              </a:rPr>
              <a:t>Actors</a:t>
            </a:r>
            <a:endParaRPr lang="en-US" sz="2000" spc="50" dirty="0"/>
          </a:p>
        </p:txBody>
      </p:sp>
    </p:spTree>
    <p:extLst>
      <p:ext uri="{BB962C8B-B14F-4D97-AF65-F5344CB8AC3E}">
        <p14:creationId xmlns:p14="http://schemas.microsoft.com/office/powerpoint/2010/main" val="126637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565977"/>
            <a:ext cx="6646011" cy="297604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Structural features are deeply embedded and foundational factors. </a:t>
            </a:r>
          </a:p>
          <a:p>
            <a:pPr>
              <a:spcBef>
                <a:spcPts val="1000"/>
              </a:spcBef>
            </a:pPr>
            <a:r>
              <a:rPr lang="en-GB" kern="0" dirty="0">
                <a:ea typeface="+mn-lt"/>
              </a:rPr>
              <a:t>Tend to be fixed or slow to change and include physical and social features, such as geography, population, urbanisation rates, and economic structures.</a:t>
            </a:r>
          </a:p>
          <a:p>
            <a:pPr>
              <a:spcBef>
                <a:spcPts val="1000"/>
              </a:spcBef>
            </a:pPr>
            <a:r>
              <a:rPr lang="en-GB" kern="0" dirty="0">
                <a:ea typeface="+mn-lt"/>
              </a:rPr>
              <a:t>Vary from setting to setting and </a:t>
            </a:r>
            <a:r>
              <a:rPr lang="en-GB" dirty="0"/>
              <a:t>shape the prevailing political and economic systems and institutions in a given context</a:t>
            </a:r>
            <a:r>
              <a:rPr lang="en-GB" kern="0" dirty="0">
                <a:ea typeface="+mn-lt"/>
              </a:rPr>
              <a:t>.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5.2.1 Political economy analysis: </a:t>
            </a:r>
            <a:r>
              <a:rPr lang="en-GB" sz="2400" dirty="0">
                <a:solidFill>
                  <a:schemeClr val="accent1"/>
                </a:solidFill>
                <a:latin typeface="Arial" panose="020B0604020202020204" pitchFamily="34" charset="0"/>
                <a:ea typeface="Open Sans" panose="020B0606030504020204" pitchFamily="34" charset="0"/>
                <a:cs typeface="Arial" panose="020B0604020202020204" pitchFamily="34" charset="0"/>
                <a:sym typeface="Arial"/>
              </a:rPr>
              <a:t>Structural features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7</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27" name="Picture 26">
            <a:extLst>
              <a:ext uri="{FF2B5EF4-FFF2-40B4-BE49-F238E27FC236}">
                <a16:creationId xmlns:a16="http://schemas.microsoft.com/office/drawing/2014/main" id="{6A74BDF7-171D-0BC4-B304-8F72C7104E94}"/>
              </a:ext>
            </a:extLst>
          </p:cNvPr>
          <p:cNvPicPr>
            <a:picLocks noChangeAspect="1"/>
          </p:cNvPicPr>
          <p:nvPr/>
        </p:nvPicPr>
        <p:blipFill>
          <a:blip r:embed="rId3"/>
          <a:srcRect/>
          <a:stretch/>
        </p:blipFill>
        <p:spPr>
          <a:xfrm>
            <a:off x="7792358" y="1225199"/>
            <a:ext cx="3871457" cy="3871457"/>
          </a:xfrm>
          <a:prstGeom prst="rect">
            <a:avLst/>
          </a:prstGeom>
        </p:spPr>
      </p:pic>
    </p:spTree>
    <p:extLst>
      <p:ext uri="{BB962C8B-B14F-4D97-AF65-F5344CB8AC3E}">
        <p14:creationId xmlns:p14="http://schemas.microsoft.com/office/powerpoint/2010/main" val="1533650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549173"/>
            <a:ext cx="8187814"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In PEA, for example, questions related to structures may include: </a:t>
            </a:r>
          </a:p>
          <a:p>
            <a:pPr>
              <a:spcBef>
                <a:spcPts val="1000"/>
              </a:spcBef>
            </a:pPr>
            <a:r>
              <a:rPr lang="en-GB" kern="0" dirty="0">
                <a:ea typeface="+mn-lt"/>
              </a:rPr>
              <a:t>What are the most important events in political history? How do they shape the political system and contemporary politics? </a:t>
            </a:r>
          </a:p>
          <a:p>
            <a:pPr>
              <a:spcBef>
                <a:spcPts val="1000"/>
              </a:spcBef>
            </a:pPr>
            <a:r>
              <a:rPr lang="en-GB" kern="0" dirty="0">
                <a:ea typeface="+mn-lt"/>
              </a:rPr>
              <a:t>How does geographic concentration and geopolitics </a:t>
            </a:r>
            <a:br>
              <a:rPr lang="en-GB" kern="0" dirty="0">
                <a:ea typeface="+mn-lt"/>
              </a:rPr>
            </a:br>
            <a:r>
              <a:rPr lang="en-GB" kern="0" dirty="0">
                <a:ea typeface="+mn-lt"/>
              </a:rPr>
              <a:t>influence the characteristics of institutions and prevalent values?</a:t>
            </a:r>
          </a:p>
          <a:p>
            <a:pPr>
              <a:spcBef>
                <a:spcPts val="1000"/>
              </a:spcBef>
            </a:pPr>
            <a:r>
              <a:rPr lang="en-GB" kern="0" dirty="0">
                <a:ea typeface="+mn-lt"/>
              </a:rPr>
              <a:t>What is the structure of the economy? Which sectors are most significant? What is the level of inequality and public debt? </a:t>
            </a:r>
          </a:p>
          <a:p>
            <a:pPr>
              <a:spcBef>
                <a:spcPts val="1000"/>
              </a:spcBef>
            </a:pPr>
            <a:r>
              <a:rPr lang="en-GB" kern="0" dirty="0">
                <a:ea typeface="+mn-lt"/>
              </a:rPr>
              <a:t>What do things like demographic trends, urbanisation and climate change related issues impact political processes and policy decisions?  </a:t>
            </a:r>
          </a:p>
          <a:p>
            <a:pPr marL="0" indent="0" algn="just">
              <a:spcBef>
                <a:spcPts val="1000"/>
              </a:spcBef>
              <a:buNone/>
            </a:pPr>
            <a:endParaRPr lang="en-GB" sz="2000" dirty="0">
              <a:latin typeface="Calibri Light" panose="020F0302020204030204" pitchFamily="34" charset="0"/>
              <a:cs typeface="Calibri Light" panose="020F0302020204030204" pitchFamily="34" charset="0"/>
            </a:endParaRPr>
          </a:p>
          <a:p>
            <a:pPr marL="0" indent="0" algn="just">
              <a:spcBef>
                <a:spcPts val="1000"/>
              </a:spcBef>
              <a:buNone/>
            </a:pPr>
            <a:r>
              <a:rPr lang="en-GB" sz="2000" dirty="0">
                <a:latin typeface="Calibri Light" panose="020F0302020204030204" pitchFamily="34" charset="0"/>
                <a:ea typeface="Open Sans" panose="020B0606030504020204" pitchFamily="34" charset="0"/>
                <a:cs typeface="Calibri Light" panose="020F0302020204030204" pitchFamily="34" charset="0"/>
              </a:rPr>
              <a:t>﻿</a:t>
            </a:r>
          </a:p>
          <a:p>
            <a:pPr marL="0" indent="0" algn="just">
              <a:spcBef>
                <a:spcPts val="1000"/>
              </a:spcBef>
              <a:buNone/>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8</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10000"/>
          </a:blip>
          <a:srcRect/>
          <a:stretch/>
        </p:blipFill>
        <p:spPr>
          <a:xfrm>
            <a:off x="7633216" y="1263714"/>
            <a:ext cx="4178446" cy="4178446"/>
          </a:xfrm>
          <a:prstGeom prst="rect">
            <a:avLst/>
          </a:prstGeom>
        </p:spPr>
      </p:pic>
      <p:sp>
        <p:nvSpPr>
          <p:cNvPr id="13" name="Text Placeholder 3">
            <a:extLst>
              <a:ext uri="{FF2B5EF4-FFF2-40B4-BE49-F238E27FC236}">
                <a16:creationId xmlns:a16="http://schemas.microsoft.com/office/drawing/2014/main" id="{C3CC868B-6FBA-5A56-F673-8066ACC379F4}"/>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5.2.1 Political economy analysis: </a:t>
            </a:r>
            <a:r>
              <a:rPr lang="en-GB" sz="2400" dirty="0">
                <a:solidFill>
                  <a:schemeClr val="accent1"/>
                </a:solidFill>
                <a:latin typeface="Arial" panose="020B0604020202020204" pitchFamily="34" charset="0"/>
                <a:ea typeface="Open Sans" panose="020B0606030504020204" pitchFamily="34" charset="0"/>
                <a:cs typeface="Arial" panose="020B0604020202020204" pitchFamily="34" charset="0"/>
                <a:sym typeface="Arial"/>
              </a:rPr>
              <a:t>Structural features </a:t>
            </a:r>
            <a:r>
              <a:rPr lang="en-GB" sz="2400" b="1" dirty="0">
                <a:solidFill>
                  <a:schemeClr val="accent1"/>
                </a:solidFill>
                <a:latin typeface="Arial" panose="020B0604020202020204" pitchFamily="34" charset="0"/>
                <a:ea typeface="Open Sans" panose="020B0606030504020204" pitchFamily="34" charset="0"/>
                <a:cs typeface="Arial" panose="020B0604020202020204" pitchFamily="34" charset="0"/>
                <a:sym typeface="Arial"/>
              </a:rPr>
              <a:t> </a:t>
            </a:r>
          </a:p>
        </p:txBody>
      </p:sp>
    </p:spTree>
    <p:extLst>
      <p:ext uri="{BB962C8B-B14F-4D97-AF65-F5344CB8AC3E}">
        <p14:creationId xmlns:p14="http://schemas.microsoft.com/office/powerpoint/2010/main" val="2811217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409911"/>
            <a:ext cx="6757220" cy="30201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﻿The term institutions refers to rules and conventions. Rules set the </a:t>
            </a:r>
            <a:r>
              <a:rPr lang="en-US" kern="0" dirty="0">
                <a:ea typeface="+mn-lt"/>
              </a:rPr>
              <a:t>parameters of what is possible and desirable in a given context. </a:t>
            </a:r>
          </a:p>
          <a:p>
            <a:pPr marL="0" indent="0">
              <a:spcBef>
                <a:spcPts val="1000"/>
              </a:spcBef>
              <a:buNone/>
            </a:pPr>
            <a:r>
              <a:rPr lang="en-GB" kern="0" dirty="0">
                <a:ea typeface="+mn-lt"/>
              </a:rPr>
              <a:t>Formal institutions are the written rules. Informal are the unwritten norms that create expectations of appropriate social behaviour.</a:t>
            </a:r>
          </a:p>
          <a:p>
            <a:pPr>
              <a:spcBef>
                <a:spcPts val="1000"/>
              </a:spcBef>
            </a:pPr>
            <a:r>
              <a:rPr lang="en-GB" kern="0" dirty="0">
                <a:ea typeface="+mn-lt"/>
              </a:rPr>
              <a:t>Formal and informal rules create a reward and sanction mechanism that shape actors’ interest and behaviour.</a:t>
            </a:r>
          </a:p>
          <a:p>
            <a:pPr marL="0" indent="0">
              <a:spcBef>
                <a:spcPts val="1000"/>
              </a:spcBef>
              <a:buNone/>
            </a:pPr>
            <a:endParaRPr lang="en-GB" kern="0" dirty="0">
              <a:ea typeface="+mn-lt"/>
            </a:endParaRPr>
          </a:p>
          <a:p>
            <a:pPr marL="0" indent="0" algn="just">
              <a:buNone/>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9</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8005589" y="1207126"/>
            <a:ext cx="3693205" cy="3693205"/>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5.2.2 Political economy </a:t>
            </a:r>
            <a:r>
              <a:rPr lang="en-GB" sz="2400" b="1" dirty="0">
                <a:solidFill>
                  <a:schemeClr val="accent5"/>
                </a:solidFill>
                <a:ea typeface="Open Sans" panose="020B0606030504020204" pitchFamily="34" charset="0"/>
              </a:rPr>
              <a:t>analysis: </a:t>
            </a:r>
            <a:r>
              <a:rPr lang="en-GB" sz="2400" dirty="0">
                <a:solidFill>
                  <a:schemeClr val="accent2"/>
                </a:solidFill>
                <a:ea typeface="Open Sans" panose="020B0606030504020204" pitchFamily="34" charset="0"/>
              </a:rPr>
              <a:t>Institutions</a:t>
            </a:r>
          </a:p>
        </p:txBody>
      </p:sp>
    </p:spTree>
    <p:extLst>
      <p:ext uri="{BB962C8B-B14F-4D97-AF65-F5344CB8AC3E}">
        <p14:creationId xmlns:p14="http://schemas.microsoft.com/office/powerpoint/2010/main" val="1166263098"/>
      </p:ext>
    </p:extLst>
  </p:cSld>
  <p:clrMapOvr>
    <a:masterClrMapping/>
  </p:clrMapOvr>
</p:sld>
</file>

<file path=ppt/theme/theme1.xml><?xml version="1.0" encoding="utf-8"?>
<a:theme xmlns:a="http://schemas.openxmlformats.org/drawingml/2006/main" name="Theme1">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85ACDDE-B220-1643-8388-55F70AA8A4CA}" vid="{2711E5B1-E1A3-FB44-A9C1-3FEACC7BAA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ppt/theme/themeOverride2.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terms/"/>
    <ds:schemaRef ds:uri="http://purl.org/dc/dcmitype/"/>
    <ds:schemaRef ds:uri="35b8b66e-5759-43c1-a138-f967a8bf5a20"/>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96231</TotalTime>
  <Words>4438</Words>
  <Application>Microsoft Macintosh PowerPoint</Application>
  <PresentationFormat>Widescreen</PresentationFormat>
  <Paragraphs>429</Paragraphs>
  <Slides>31</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Helvetica Neue</vt:lpstr>
      <vt:lpstr>Open Sans</vt:lpstr>
      <vt:lpstr>Open Sans ExtraBold</vt:lpstr>
      <vt:lpstr>Times New Roman</vt:lpstr>
      <vt:lpstr>Theme1</vt:lpstr>
      <vt:lpstr>PowerPoint Presentation</vt:lpstr>
      <vt:lpstr>Lecture 5: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and tools  to political economy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5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Tesfamichael, Meron</cp:lastModifiedBy>
  <cp:revision>743</cp:revision>
  <dcterms:created xsi:type="dcterms:W3CDTF">2021-02-10T16:48:02Z</dcterms:created>
  <dcterms:modified xsi:type="dcterms:W3CDTF">2023-03-15T17:29:22Z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