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4.xml" ContentType="application/vnd.openxmlformats-officedocument.presentationml.notesSl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55.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40.xml" ContentType="application/vnd.openxmlformats-officedocument.presentationml.notesSlide+xml"/>
  <Override PartName="/ppt/notesSlides/notesSlide54.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5690" r:id="rId3"/>
  </p:sldMasterIdLst>
  <p:notesMasterIdLst>
    <p:notesMasterId r:id="rId77"/>
  </p:notesMasterIdLst>
  <p:handoutMasterIdLst>
    <p:handoutMasterId r:id="rId78"/>
  </p:handoutMasterIdLst>
  <p:sldIdLst>
    <p:sldId id="343" r:id="rId4"/>
    <p:sldId id="380" r:id="rId5"/>
    <p:sldId id="386" r:id="rId6"/>
    <p:sldId id="426" r:id="rId7"/>
    <p:sldId id="428" r:id="rId8"/>
    <p:sldId id="435" r:id="rId9"/>
    <p:sldId id="434" r:id="rId10"/>
    <p:sldId id="436" r:id="rId11"/>
    <p:sldId id="427" r:id="rId12"/>
    <p:sldId id="437" r:id="rId13"/>
    <p:sldId id="438" r:id="rId14"/>
    <p:sldId id="430" r:id="rId15"/>
    <p:sldId id="431" r:id="rId16"/>
    <p:sldId id="432" r:id="rId17"/>
    <p:sldId id="363" r:id="rId18"/>
    <p:sldId id="364" r:id="rId19"/>
    <p:sldId id="425" r:id="rId20"/>
    <p:sldId id="424" r:id="rId21"/>
    <p:sldId id="395" r:id="rId22"/>
    <p:sldId id="396" r:id="rId23"/>
    <p:sldId id="423" r:id="rId24"/>
    <p:sldId id="394" r:id="rId25"/>
    <p:sldId id="439" r:id="rId26"/>
    <p:sldId id="387" r:id="rId27"/>
    <p:sldId id="369" r:id="rId28"/>
    <p:sldId id="382" r:id="rId29"/>
    <p:sldId id="373" r:id="rId30"/>
    <p:sldId id="440" r:id="rId31"/>
    <p:sldId id="441" r:id="rId32"/>
    <p:sldId id="370" r:id="rId33"/>
    <p:sldId id="383" r:id="rId34"/>
    <p:sldId id="358" r:id="rId35"/>
    <p:sldId id="367" r:id="rId36"/>
    <p:sldId id="384" r:id="rId37"/>
    <p:sldId id="368" r:id="rId38"/>
    <p:sldId id="442" r:id="rId39"/>
    <p:sldId id="388" r:id="rId40"/>
    <p:sldId id="391" r:id="rId41"/>
    <p:sldId id="443" r:id="rId42"/>
    <p:sldId id="444" r:id="rId43"/>
    <p:sldId id="446" r:id="rId44"/>
    <p:sldId id="447" r:id="rId45"/>
    <p:sldId id="346" r:id="rId46"/>
    <p:sldId id="393" r:id="rId47"/>
    <p:sldId id="349" r:id="rId48"/>
    <p:sldId id="350" r:id="rId49"/>
    <p:sldId id="417" r:id="rId50"/>
    <p:sldId id="347" r:id="rId51"/>
    <p:sldId id="348" r:id="rId52"/>
    <p:sldId id="365" r:id="rId53"/>
    <p:sldId id="366" r:id="rId54"/>
    <p:sldId id="397" r:id="rId55"/>
    <p:sldId id="372" r:id="rId56"/>
    <p:sldId id="407" r:id="rId57"/>
    <p:sldId id="406" r:id="rId58"/>
    <p:sldId id="375" r:id="rId59"/>
    <p:sldId id="400" r:id="rId60"/>
    <p:sldId id="377" r:id="rId61"/>
    <p:sldId id="378" r:id="rId62"/>
    <p:sldId id="401" r:id="rId63"/>
    <p:sldId id="408" r:id="rId64"/>
    <p:sldId id="409" r:id="rId65"/>
    <p:sldId id="413" r:id="rId66"/>
    <p:sldId id="414" r:id="rId67"/>
    <p:sldId id="415" r:id="rId68"/>
    <p:sldId id="385" r:id="rId69"/>
    <p:sldId id="389" r:id="rId70"/>
    <p:sldId id="412" r:id="rId71"/>
    <p:sldId id="345" r:id="rId72"/>
    <p:sldId id="344" r:id="rId73"/>
    <p:sldId id="448" r:id="rId74"/>
    <p:sldId id="416" r:id="rId75"/>
    <p:sldId id="449" r:id="rId76"/>
  </p:sldIdLst>
  <p:sldSz cx="10460038" cy="7561263"/>
  <p:notesSz cx="6797675" cy="9926638"/>
  <p:defaultTextStyle>
    <a:defPPr>
      <a:defRPr lang="en-GB"/>
    </a:defPPr>
    <a:lvl1pPr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1pPr>
    <a:lvl2pPr marL="455613" indent="1588"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2pPr>
    <a:lvl3pPr marL="911225" indent="3175"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3pPr>
    <a:lvl4pPr marL="1366838" indent="4763"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4pPr>
    <a:lvl5pPr marL="1824038" indent="4763" algn="l" rtl="0" eaLnBrk="0" fontAlgn="base" hangingPunct="0">
      <a:spcBef>
        <a:spcPct val="0"/>
      </a:spcBef>
      <a:spcAft>
        <a:spcPct val="0"/>
      </a:spcAft>
      <a:defRPr sz="3000" kern="1200">
        <a:solidFill>
          <a:srgbClr val="E3284A"/>
        </a:solidFill>
        <a:latin typeface="Arial" panose="020B0604020202020204" pitchFamily="34" charset="0"/>
        <a:ea typeface="+mn-ea"/>
        <a:cs typeface="+mn-cs"/>
      </a:defRPr>
    </a:lvl5pPr>
    <a:lvl6pPr marL="2286000" algn="l" defTabSz="914400" rtl="0" eaLnBrk="1" latinLnBrk="0" hangingPunct="1">
      <a:defRPr sz="3000" kern="1200">
        <a:solidFill>
          <a:srgbClr val="E3284A"/>
        </a:solidFill>
        <a:latin typeface="Arial" panose="020B0604020202020204" pitchFamily="34" charset="0"/>
        <a:ea typeface="+mn-ea"/>
        <a:cs typeface="+mn-cs"/>
      </a:defRPr>
    </a:lvl6pPr>
    <a:lvl7pPr marL="2743200" algn="l" defTabSz="914400" rtl="0" eaLnBrk="1" latinLnBrk="0" hangingPunct="1">
      <a:defRPr sz="3000" kern="1200">
        <a:solidFill>
          <a:srgbClr val="E3284A"/>
        </a:solidFill>
        <a:latin typeface="Arial" panose="020B0604020202020204" pitchFamily="34" charset="0"/>
        <a:ea typeface="+mn-ea"/>
        <a:cs typeface="+mn-cs"/>
      </a:defRPr>
    </a:lvl7pPr>
    <a:lvl8pPr marL="3200400" algn="l" defTabSz="914400" rtl="0" eaLnBrk="1" latinLnBrk="0" hangingPunct="1">
      <a:defRPr sz="3000" kern="1200">
        <a:solidFill>
          <a:srgbClr val="E3284A"/>
        </a:solidFill>
        <a:latin typeface="Arial" panose="020B0604020202020204" pitchFamily="34" charset="0"/>
        <a:ea typeface="+mn-ea"/>
        <a:cs typeface="+mn-cs"/>
      </a:defRPr>
    </a:lvl8pPr>
    <a:lvl9pPr marL="3657600" algn="l" defTabSz="914400" rtl="0" eaLnBrk="1" latinLnBrk="0" hangingPunct="1">
      <a:defRPr sz="3000" kern="1200">
        <a:solidFill>
          <a:srgbClr val="E3284A"/>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295">
          <p15:clr>
            <a:srgbClr val="A4A3A4"/>
          </p15:clr>
        </p15:guide>
      </p15:sldGuideLst>
    </p:ext>
    <p:ext uri="{2D200454-40CA-4A62-9FC3-DE9A4176ACB9}">
      <p15:notesGuideLst xmlns:p15="http://schemas.microsoft.com/office/powerpoint/2012/main">
        <p15:guide id="1" orient="horz" pos="3127">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FAD"/>
    <a:srgbClr val="FF00FF"/>
    <a:srgbClr val="00B1EA"/>
    <a:srgbClr val="D60077"/>
    <a:srgbClr val="EF6820"/>
    <a:srgbClr val="E3284A"/>
    <a:srgbClr val="9FAA00"/>
    <a:srgbClr val="5C705E"/>
    <a:srgbClr val="856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75472" autoAdjust="0"/>
  </p:normalViewPr>
  <p:slideViewPr>
    <p:cSldViewPr>
      <p:cViewPr varScale="1">
        <p:scale>
          <a:sx n="78" d="100"/>
          <a:sy n="78" d="100"/>
        </p:scale>
        <p:origin x="1450" y="62"/>
      </p:cViewPr>
      <p:guideLst>
        <p:guide orient="horz" pos="2382"/>
        <p:guide pos="3295"/>
      </p:guideLst>
    </p:cSldViewPr>
  </p:slideViewPr>
  <p:notesTextViewPr>
    <p:cViewPr>
      <p:scale>
        <a:sx n="100" d="100"/>
        <a:sy n="100" d="100"/>
      </p:scale>
      <p:origin x="0" y="0"/>
    </p:cViewPr>
  </p:notesTextViewPr>
  <p:sorterViewPr>
    <p:cViewPr>
      <p:scale>
        <a:sx n="100" d="100"/>
        <a:sy n="100" d="100"/>
      </p:scale>
      <p:origin x="0" y="1584"/>
    </p:cViewPr>
  </p:sorterViewPr>
  <p:notesViewPr>
    <p:cSldViewPr>
      <p:cViewPr varScale="1">
        <p:scale>
          <a:sx n="71" d="100"/>
          <a:sy n="71" d="100"/>
        </p:scale>
        <p:origin x="-3072" y="-82"/>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customXml" Target="../customXml/item2.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85"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9B26AE-3911-4F47-8D33-A09D105AB0B4}"/>
              </a:ext>
            </a:extLst>
          </p:cNvPr>
          <p:cNvSpPr>
            <a:spLocks noGrp="1"/>
          </p:cNvSpPr>
          <p:nvPr>
            <p:ph type="hdr" sz="quarter"/>
          </p:nvPr>
        </p:nvSpPr>
        <p:spPr>
          <a:xfrm>
            <a:off x="0" y="0"/>
            <a:ext cx="2944813" cy="496888"/>
          </a:xfrm>
          <a:prstGeom prst="rect">
            <a:avLst/>
          </a:prstGeom>
        </p:spPr>
        <p:txBody>
          <a:bodyPr vert="horz" lIns="91428" tIns="45714" rIns="91428" bIns="45714" rtlCol="0"/>
          <a:lstStyle>
            <a:lvl1pPr algn="l" eaLnBrk="1" hangingPunct="1">
              <a:defRPr sz="1200">
                <a:latin typeface="Arial" charset="0"/>
              </a:defRPr>
            </a:lvl1pPr>
          </a:lstStyle>
          <a:p>
            <a:pPr>
              <a:defRPr/>
            </a:pPr>
            <a:endParaRPr lang="en-GB"/>
          </a:p>
        </p:txBody>
      </p:sp>
      <p:sp>
        <p:nvSpPr>
          <p:cNvPr id="3" name="Date Placeholder 2">
            <a:extLst>
              <a:ext uri="{FF2B5EF4-FFF2-40B4-BE49-F238E27FC236}">
                <a16:creationId xmlns:a16="http://schemas.microsoft.com/office/drawing/2014/main" id="{AF7A9187-A523-4E3B-85B5-1CC00992CCD6}"/>
              </a:ext>
            </a:extLst>
          </p:cNvPr>
          <p:cNvSpPr>
            <a:spLocks noGrp="1"/>
          </p:cNvSpPr>
          <p:nvPr>
            <p:ph type="dt" sz="quarter" idx="1"/>
          </p:nvPr>
        </p:nvSpPr>
        <p:spPr>
          <a:xfrm>
            <a:off x="3851275" y="0"/>
            <a:ext cx="2944813" cy="496888"/>
          </a:xfrm>
          <a:prstGeom prst="rect">
            <a:avLst/>
          </a:prstGeom>
        </p:spPr>
        <p:txBody>
          <a:bodyPr vert="horz" lIns="91428" tIns="45714" rIns="91428" bIns="45714" rtlCol="0"/>
          <a:lstStyle>
            <a:lvl1pPr algn="r" eaLnBrk="1" hangingPunct="1">
              <a:defRPr sz="1200">
                <a:latin typeface="Arial" charset="0"/>
              </a:defRPr>
            </a:lvl1pPr>
          </a:lstStyle>
          <a:p>
            <a:pPr>
              <a:defRPr/>
            </a:pPr>
            <a:fld id="{0918B66F-DC9D-441A-9307-36A37ECEED89}" type="datetimeFigureOut">
              <a:rPr lang="en-GB"/>
              <a:pPr>
                <a:defRPr/>
              </a:pPr>
              <a:t>22/05/2020</a:t>
            </a:fld>
            <a:endParaRPr lang="en-GB"/>
          </a:p>
        </p:txBody>
      </p:sp>
      <p:sp>
        <p:nvSpPr>
          <p:cNvPr id="4" name="Footer Placeholder 3">
            <a:extLst>
              <a:ext uri="{FF2B5EF4-FFF2-40B4-BE49-F238E27FC236}">
                <a16:creationId xmlns:a16="http://schemas.microsoft.com/office/drawing/2014/main" id="{C56AEF9B-289F-4D9E-BC13-F13FBE861637}"/>
              </a:ext>
            </a:extLst>
          </p:cNvPr>
          <p:cNvSpPr>
            <a:spLocks noGrp="1"/>
          </p:cNvSpPr>
          <p:nvPr>
            <p:ph type="ftr" sz="quarter" idx="2"/>
          </p:nvPr>
        </p:nvSpPr>
        <p:spPr>
          <a:xfrm>
            <a:off x="0" y="9428163"/>
            <a:ext cx="2944813" cy="496887"/>
          </a:xfrm>
          <a:prstGeom prst="rect">
            <a:avLst/>
          </a:prstGeom>
        </p:spPr>
        <p:txBody>
          <a:bodyPr vert="horz" lIns="91428" tIns="45714" rIns="91428" bIns="45714" rtlCol="0" anchor="b"/>
          <a:lstStyle>
            <a:lvl1pPr algn="l" eaLnBrk="1" hangingPunct="1">
              <a:defRPr sz="1200">
                <a:latin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6B8BAB59-5335-4DC9-9355-59EFC7BC2B9D}"/>
              </a:ext>
            </a:extLst>
          </p:cNvPr>
          <p:cNvSpPr>
            <a:spLocks noGrp="1"/>
          </p:cNvSpPr>
          <p:nvPr>
            <p:ph type="sldNum" sz="quarter" idx="3"/>
          </p:nvPr>
        </p:nvSpPr>
        <p:spPr>
          <a:xfrm>
            <a:off x="3851275" y="9428163"/>
            <a:ext cx="2944813" cy="496887"/>
          </a:xfrm>
          <a:prstGeom prst="rect">
            <a:avLst/>
          </a:prstGeom>
        </p:spPr>
        <p:txBody>
          <a:bodyPr vert="horz" wrap="square" lIns="91428" tIns="45714" rIns="91428" bIns="45714" numCol="1" anchor="b" anchorCtr="0" compatLnSpc="1">
            <a:prstTxWarp prst="textNoShape">
              <a:avLst/>
            </a:prstTxWarp>
          </a:bodyPr>
          <a:lstStyle>
            <a:lvl1pPr algn="r" eaLnBrk="1" hangingPunct="1">
              <a:defRPr sz="1200"/>
            </a:lvl1pPr>
          </a:lstStyle>
          <a:p>
            <a:pPr>
              <a:defRPr/>
            </a:pPr>
            <a:fld id="{FE91594F-6EEA-4851-84D4-59994EB91125}"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6701" units="1/cm"/>
          <inkml:channelProperty channel="T" name="resolution" value="1" units="1/dev"/>
        </inkml:channelProperties>
      </inkml:inkSource>
      <inkml:timestamp xml:id="ts0" timeString="2020-05-22T09:24:29.51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11432 14417 0</inkml:trace>
</inkml:ink>
</file>

<file path=ppt/ink/ink2.xml><?xml version="1.0" encoding="utf-8"?>
<inkml:ink xmlns:inkml="http://www.w3.org/2003/InkML">
  <inkml:definitions>
    <inkml:context xml:id="ctx0">
      <inkml:inkSource xml:id="inkSrc0">
        <inkml:traceFormat>
          <inkml:channel name="X" type="integer" max="3286" units="cm"/>
          <inkml:channel name="Y" type="integer" max="1080" units="cm"/>
          <inkml:channel name="T" type="integer" max="2.14748E9" units="dev"/>
        </inkml:traceFormat>
        <inkml:channelProperties>
          <inkml:channelProperty channel="X" name="resolution" value="95.52325" units="1/cm"/>
          <inkml:channelProperty channel="Y" name="resolution" value="55.6701" units="1/cm"/>
          <inkml:channelProperty channel="T" name="resolution" value="1" units="1/dev"/>
        </inkml:channelProperties>
      </inkml:inkSource>
      <inkml:timestamp xml:id="ts0" timeString="2020-05-22T09:24:30.3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14706 12165 0,'0'59'32,"0"29"-25,0-59 3,0 234-2,0-88-1,0 206 1,0 87 0,0-30 0,0-233 0,0 175 1,-58 234-2,29-117 2,29-350-2,0 291 1,-88-87 0,88-58 0,0-235 0,0 147 0,0-117 0,0-30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067D1DCF-2219-4828-AE11-DA033564C21F}"/>
              </a:ext>
            </a:extLst>
          </p:cNvPr>
          <p:cNvSpPr>
            <a:spLocks noGrp="1" noChangeArrowheads="1"/>
          </p:cNvSpPr>
          <p:nvPr>
            <p:ph type="hdr" sz="quarter"/>
          </p:nvPr>
        </p:nvSpPr>
        <p:spPr bwMode="auto">
          <a:xfrm>
            <a:off x="0"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881" tIns="47941" rIns="95881" bIns="47941" numCol="1" anchor="t" anchorCtr="0" compatLnSpc="1">
            <a:prstTxWarp prst="textNoShape">
              <a:avLst/>
            </a:prstTxWarp>
          </a:bodyPr>
          <a:lstStyle>
            <a:lvl1pPr defTabSz="958727" eaLnBrk="1" hangingPunct="1">
              <a:defRPr sz="1300">
                <a:solidFill>
                  <a:schemeClr val="tx1"/>
                </a:solidFill>
                <a:latin typeface="Arial" charset="0"/>
              </a:defRPr>
            </a:lvl1pPr>
          </a:lstStyle>
          <a:p>
            <a:pPr>
              <a:defRPr/>
            </a:pPr>
            <a:endParaRPr lang="en-GB"/>
          </a:p>
        </p:txBody>
      </p:sp>
      <p:sp>
        <p:nvSpPr>
          <p:cNvPr id="98307" name="Rectangle 3">
            <a:extLst>
              <a:ext uri="{FF2B5EF4-FFF2-40B4-BE49-F238E27FC236}">
                <a16:creationId xmlns:a16="http://schemas.microsoft.com/office/drawing/2014/main" id="{648AF51E-423A-4638-9E25-E9FD56AEA4B2}"/>
              </a:ext>
            </a:extLst>
          </p:cNvPr>
          <p:cNvSpPr>
            <a:spLocks noGrp="1" noChangeArrowheads="1"/>
          </p:cNvSpPr>
          <p:nvPr>
            <p:ph type="dt" idx="1"/>
          </p:nvPr>
        </p:nvSpPr>
        <p:spPr bwMode="auto">
          <a:xfrm>
            <a:off x="3851275"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881" tIns="47941" rIns="95881" bIns="47941" numCol="1" anchor="t" anchorCtr="0" compatLnSpc="1">
            <a:prstTxWarp prst="textNoShape">
              <a:avLst/>
            </a:prstTxWarp>
          </a:bodyPr>
          <a:lstStyle>
            <a:lvl1pPr algn="r" defTabSz="958727" eaLnBrk="1" hangingPunct="1">
              <a:defRPr sz="1300">
                <a:solidFill>
                  <a:schemeClr val="tx1"/>
                </a:solidFill>
                <a:latin typeface="Arial" charset="0"/>
              </a:defRPr>
            </a:lvl1pPr>
          </a:lstStyle>
          <a:p>
            <a:pPr>
              <a:defRPr/>
            </a:pPr>
            <a:endParaRPr lang="en-GB"/>
          </a:p>
        </p:txBody>
      </p:sp>
      <p:sp>
        <p:nvSpPr>
          <p:cNvPr id="16388" name="Rectangle 4">
            <a:extLst>
              <a:ext uri="{FF2B5EF4-FFF2-40B4-BE49-F238E27FC236}">
                <a16:creationId xmlns:a16="http://schemas.microsoft.com/office/drawing/2014/main" id="{99C497BF-BF5D-4945-A453-8A1778F6214A}"/>
              </a:ext>
            </a:extLst>
          </p:cNvPr>
          <p:cNvSpPr>
            <a:spLocks noGrp="1" noRot="1" noChangeAspect="1" noChangeArrowheads="1" noTextEdit="1"/>
          </p:cNvSpPr>
          <p:nvPr>
            <p:ph type="sldImg" idx="2"/>
          </p:nvPr>
        </p:nvSpPr>
        <p:spPr bwMode="auto">
          <a:xfrm>
            <a:off x="823913" y="744538"/>
            <a:ext cx="5148262"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8309" name="Rectangle 5">
            <a:extLst>
              <a:ext uri="{FF2B5EF4-FFF2-40B4-BE49-F238E27FC236}">
                <a16:creationId xmlns:a16="http://schemas.microsoft.com/office/drawing/2014/main" id="{6842F865-8C5A-426E-A2ED-6A0F24EA0825}"/>
              </a:ext>
            </a:extLst>
          </p:cNvPr>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881" tIns="47941" rIns="95881" bIns="4794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8310" name="Rectangle 6">
            <a:extLst>
              <a:ext uri="{FF2B5EF4-FFF2-40B4-BE49-F238E27FC236}">
                <a16:creationId xmlns:a16="http://schemas.microsoft.com/office/drawing/2014/main" id="{F5E0DE7D-5061-4C10-9509-387270D20453}"/>
              </a:ext>
            </a:extLst>
          </p:cNvPr>
          <p:cNvSpPr>
            <a:spLocks noGrp="1" noChangeArrowheads="1"/>
          </p:cNvSpPr>
          <p:nvPr>
            <p:ph type="ftr" sz="quarter" idx="4"/>
          </p:nvPr>
        </p:nvSpPr>
        <p:spPr bwMode="auto">
          <a:xfrm>
            <a:off x="0" y="942975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881" tIns="47941" rIns="95881" bIns="47941" numCol="1" anchor="b" anchorCtr="0" compatLnSpc="1">
            <a:prstTxWarp prst="textNoShape">
              <a:avLst/>
            </a:prstTxWarp>
          </a:bodyPr>
          <a:lstStyle>
            <a:lvl1pPr defTabSz="958727" eaLnBrk="1" hangingPunct="1">
              <a:defRPr sz="1300">
                <a:solidFill>
                  <a:schemeClr val="tx1"/>
                </a:solidFill>
                <a:latin typeface="Arial" charset="0"/>
              </a:defRPr>
            </a:lvl1pPr>
          </a:lstStyle>
          <a:p>
            <a:pPr>
              <a:defRPr/>
            </a:pPr>
            <a:endParaRPr lang="en-GB"/>
          </a:p>
        </p:txBody>
      </p:sp>
      <p:sp>
        <p:nvSpPr>
          <p:cNvPr id="98311" name="Rectangle 7">
            <a:extLst>
              <a:ext uri="{FF2B5EF4-FFF2-40B4-BE49-F238E27FC236}">
                <a16:creationId xmlns:a16="http://schemas.microsoft.com/office/drawing/2014/main" id="{EB50319D-948D-4877-96FB-AB73DF34E0AE}"/>
              </a:ext>
            </a:extLst>
          </p:cNvPr>
          <p:cNvSpPr>
            <a:spLocks noGrp="1" noChangeArrowheads="1"/>
          </p:cNvSpPr>
          <p:nvPr>
            <p:ph type="sldNum" sz="quarter" idx="5"/>
          </p:nvPr>
        </p:nvSpPr>
        <p:spPr bwMode="auto">
          <a:xfrm>
            <a:off x="3851275" y="942975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881" tIns="47941" rIns="95881" bIns="47941" numCol="1" anchor="b" anchorCtr="0" compatLnSpc="1">
            <a:prstTxWarp prst="textNoShape">
              <a:avLst/>
            </a:prstTxWarp>
          </a:bodyPr>
          <a:lstStyle>
            <a:lvl1pPr algn="r" defTabSz="957263" eaLnBrk="1" hangingPunct="1">
              <a:defRPr sz="1300">
                <a:solidFill>
                  <a:schemeClr val="tx1"/>
                </a:solidFill>
              </a:defRPr>
            </a:lvl1pPr>
          </a:lstStyle>
          <a:p>
            <a:pPr>
              <a:defRPr/>
            </a:pPr>
            <a:fld id="{6BD37FB4-F998-4FA7-BE1D-D88287718AD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5613" algn="l" rtl="0" eaLnBrk="0" fontAlgn="base" hangingPunct="0">
      <a:spcBef>
        <a:spcPct val="30000"/>
      </a:spcBef>
      <a:spcAft>
        <a:spcPct val="0"/>
      </a:spcAft>
      <a:defRPr sz="1200" kern="1200">
        <a:solidFill>
          <a:schemeClr val="tx1"/>
        </a:solidFill>
        <a:latin typeface="Arial" charset="0"/>
        <a:ea typeface="+mn-ea"/>
        <a:cs typeface="+mn-cs"/>
      </a:defRPr>
    </a:lvl2pPr>
    <a:lvl3pPr marL="911225" algn="l" rtl="0" eaLnBrk="0" fontAlgn="base" hangingPunct="0">
      <a:spcBef>
        <a:spcPct val="30000"/>
      </a:spcBef>
      <a:spcAft>
        <a:spcPct val="0"/>
      </a:spcAft>
      <a:defRPr sz="1200" kern="1200">
        <a:solidFill>
          <a:schemeClr val="tx1"/>
        </a:solidFill>
        <a:latin typeface="Arial" charset="0"/>
        <a:ea typeface="+mn-ea"/>
        <a:cs typeface="+mn-cs"/>
      </a:defRPr>
    </a:lvl3pPr>
    <a:lvl4pPr marL="1366838" algn="l" rtl="0" eaLnBrk="0" fontAlgn="base" hangingPunct="0">
      <a:spcBef>
        <a:spcPct val="30000"/>
      </a:spcBef>
      <a:spcAft>
        <a:spcPct val="0"/>
      </a:spcAft>
      <a:defRPr sz="1200" kern="1200">
        <a:solidFill>
          <a:schemeClr val="tx1"/>
        </a:solidFill>
        <a:latin typeface="Arial" charset="0"/>
        <a:ea typeface="+mn-ea"/>
        <a:cs typeface="+mn-cs"/>
      </a:defRPr>
    </a:lvl4pPr>
    <a:lvl5pPr marL="1824038" algn="l" rtl="0" eaLnBrk="0" fontAlgn="base" hangingPunct="0">
      <a:spcBef>
        <a:spcPct val="30000"/>
      </a:spcBef>
      <a:spcAft>
        <a:spcPct val="0"/>
      </a:spcAft>
      <a:defRPr sz="1200" kern="1200">
        <a:solidFill>
          <a:schemeClr val="tx1"/>
        </a:solidFill>
        <a:latin typeface="Arial" charset="0"/>
        <a:ea typeface="+mn-ea"/>
        <a:cs typeface="+mn-cs"/>
      </a:defRPr>
    </a:lvl5pPr>
    <a:lvl6pPr marL="2280416" algn="l" defTabSz="912159" rtl="0" eaLnBrk="1" latinLnBrk="0" hangingPunct="1">
      <a:defRPr sz="1200" kern="1200">
        <a:solidFill>
          <a:schemeClr val="tx1"/>
        </a:solidFill>
        <a:latin typeface="+mn-lt"/>
        <a:ea typeface="+mn-ea"/>
        <a:cs typeface="+mn-cs"/>
      </a:defRPr>
    </a:lvl6pPr>
    <a:lvl7pPr marL="2736502" algn="l" defTabSz="912159" rtl="0" eaLnBrk="1" latinLnBrk="0" hangingPunct="1">
      <a:defRPr sz="1200" kern="1200">
        <a:solidFill>
          <a:schemeClr val="tx1"/>
        </a:solidFill>
        <a:latin typeface="+mn-lt"/>
        <a:ea typeface="+mn-ea"/>
        <a:cs typeface="+mn-cs"/>
      </a:defRPr>
    </a:lvl7pPr>
    <a:lvl8pPr marL="3192585" algn="l" defTabSz="912159" rtl="0" eaLnBrk="1" latinLnBrk="0" hangingPunct="1">
      <a:defRPr sz="1200" kern="1200">
        <a:solidFill>
          <a:schemeClr val="tx1"/>
        </a:solidFill>
        <a:latin typeface="+mn-lt"/>
        <a:ea typeface="+mn-ea"/>
        <a:cs typeface="+mn-cs"/>
      </a:defRPr>
    </a:lvl8pPr>
    <a:lvl9pPr marL="3648669" algn="l" defTabSz="9121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975D44A-693C-45FC-8A36-33F40F4EE638}"/>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1B2BC739-A11F-45EC-BF51-0E3DFAAAF5FC}"/>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E41B0051-DFFB-4DC5-8CA6-237C509A7553}"/>
              </a:ext>
            </a:extLst>
          </p:cNvPr>
          <p:cNvSpPr>
            <a:spLocks noGrp="1"/>
          </p:cNvSpPr>
          <p:nvPr>
            <p:ph type="sldNum" sz="quarter" idx="5"/>
          </p:nvPr>
        </p:nvSpPr>
        <p:spPr>
          <a:noFill/>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8FDFC51E-78C0-4CB7-9E26-E4E663FC03DE}" type="slidenum">
              <a:rPr lang="en-GB" altLang="en-US" sz="1300" smtClean="0">
                <a:solidFill>
                  <a:srgbClr val="000000"/>
                </a:solidFill>
              </a:rPr>
              <a:pPr/>
              <a:t>1</a:t>
            </a:fld>
            <a:endParaRPr lang="en-GB" altLang="en-US" sz="13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12</a:t>
            </a:fld>
            <a:endParaRPr lang="en-GB" altLang="en-US"/>
          </a:p>
        </p:txBody>
      </p:sp>
    </p:spTree>
    <p:extLst>
      <p:ext uri="{BB962C8B-B14F-4D97-AF65-F5344CB8AC3E}">
        <p14:creationId xmlns:p14="http://schemas.microsoft.com/office/powerpoint/2010/main" val="1602157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13</a:t>
            </a:fld>
            <a:endParaRPr lang="en-GB" altLang="en-US"/>
          </a:p>
        </p:txBody>
      </p:sp>
    </p:spTree>
    <p:extLst>
      <p:ext uri="{BB962C8B-B14F-4D97-AF65-F5344CB8AC3E}">
        <p14:creationId xmlns:p14="http://schemas.microsoft.com/office/powerpoint/2010/main" val="4006955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14</a:t>
            </a:fld>
            <a:endParaRPr lang="en-GB" altLang="en-US"/>
          </a:p>
        </p:txBody>
      </p:sp>
    </p:spTree>
    <p:extLst>
      <p:ext uri="{BB962C8B-B14F-4D97-AF65-F5344CB8AC3E}">
        <p14:creationId xmlns:p14="http://schemas.microsoft.com/office/powerpoint/2010/main" val="2798028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15</a:t>
            </a:fld>
            <a:endParaRPr lang="en-GB" altLang="en-US"/>
          </a:p>
        </p:txBody>
      </p:sp>
    </p:spTree>
    <p:extLst>
      <p:ext uri="{BB962C8B-B14F-4D97-AF65-F5344CB8AC3E}">
        <p14:creationId xmlns:p14="http://schemas.microsoft.com/office/powerpoint/2010/main" val="322170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16</a:t>
            </a:fld>
            <a:endParaRPr lang="en-GB" altLang="en-US"/>
          </a:p>
        </p:txBody>
      </p:sp>
    </p:spTree>
    <p:extLst>
      <p:ext uri="{BB962C8B-B14F-4D97-AF65-F5344CB8AC3E}">
        <p14:creationId xmlns:p14="http://schemas.microsoft.com/office/powerpoint/2010/main" val="3107375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17</a:t>
            </a:fld>
            <a:endParaRPr lang="en-GB" altLang="en-US"/>
          </a:p>
        </p:txBody>
      </p:sp>
    </p:spTree>
    <p:extLst>
      <p:ext uri="{BB962C8B-B14F-4D97-AF65-F5344CB8AC3E}">
        <p14:creationId xmlns:p14="http://schemas.microsoft.com/office/powerpoint/2010/main" val="1176042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18</a:t>
            </a:fld>
            <a:endParaRPr lang="en-GB" altLang="en-US"/>
          </a:p>
        </p:txBody>
      </p:sp>
    </p:spTree>
    <p:extLst>
      <p:ext uri="{BB962C8B-B14F-4D97-AF65-F5344CB8AC3E}">
        <p14:creationId xmlns:p14="http://schemas.microsoft.com/office/powerpoint/2010/main" val="1437179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19</a:t>
            </a:fld>
            <a:endParaRPr lang="en-GB" altLang="en-US"/>
          </a:p>
        </p:txBody>
      </p:sp>
    </p:spTree>
    <p:extLst>
      <p:ext uri="{BB962C8B-B14F-4D97-AF65-F5344CB8AC3E}">
        <p14:creationId xmlns:p14="http://schemas.microsoft.com/office/powerpoint/2010/main" val="3030537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20</a:t>
            </a:fld>
            <a:endParaRPr lang="en-GB" altLang="en-US"/>
          </a:p>
        </p:txBody>
      </p:sp>
    </p:spTree>
    <p:extLst>
      <p:ext uri="{BB962C8B-B14F-4D97-AF65-F5344CB8AC3E}">
        <p14:creationId xmlns:p14="http://schemas.microsoft.com/office/powerpoint/2010/main" val="4149315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21</a:t>
            </a:fld>
            <a:endParaRPr lang="en-GB" altLang="en-US"/>
          </a:p>
        </p:txBody>
      </p:sp>
    </p:spTree>
    <p:extLst>
      <p:ext uri="{BB962C8B-B14F-4D97-AF65-F5344CB8AC3E}">
        <p14:creationId xmlns:p14="http://schemas.microsoft.com/office/powerpoint/2010/main" val="70277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a:t>
            </a:fld>
            <a:endParaRPr lang="en-GB" altLang="en-US"/>
          </a:p>
        </p:txBody>
      </p:sp>
    </p:spTree>
    <p:extLst>
      <p:ext uri="{BB962C8B-B14F-4D97-AF65-F5344CB8AC3E}">
        <p14:creationId xmlns:p14="http://schemas.microsoft.com/office/powerpoint/2010/main" val="2242015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22</a:t>
            </a:fld>
            <a:endParaRPr lang="en-GB" altLang="en-US"/>
          </a:p>
        </p:txBody>
      </p:sp>
    </p:spTree>
    <p:extLst>
      <p:ext uri="{BB962C8B-B14F-4D97-AF65-F5344CB8AC3E}">
        <p14:creationId xmlns:p14="http://schemas.microsoft.com/office/powerpoint/2010/main" val="2426381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25</a:t>
            </a:fld>
            <a:endParaRPr lang="en-GB" altLang="en-US"/>
          </a:p>
        </p:txBody>
      </p:sp>
    </p:spTree>
    <p:extLst>
      <p:ext uri="{BB962C8B-B14F-4D97-AF65-F5344CB8AC3E}">
        <p14:creationId xmlns:p14="http://schemas.microsoft.com/office/powerpoint/2010/main" val="3648042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26</a:t>
            </a:fld>
            <a:endParaRPr lang="en-GB" altLang="en-US"/>
          </a:p>
        </p:txBody>
      </p:sp>
    </p:spTree>
    <p:extLst>
      <p:ext uri="{BB962C8B-B14F-4D97-AF65-F5344CB8AC3E}">
        <p14:creationId xmlns:p14="http://schemas.microsoft.com/office/powerpoint/2010/main" val="24510316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27</a:t>
            </a:fld>
            <a:endParaRPr lang="en-GB" altLang="en-US"/>
          </a:p>
        </p:txBody>
      </p:sp>
    </p:spTree>
    <p:extLst>
      <p:ext uri="{BB962C8B-B14F-4D97-AF65-F5344CB8AC3E}">
        <p14:creationId xmlns:p14="http://schemas.microsoft.com/office/powerpoint/2010/main" val="2763245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28</a:t>
            </a:fld>
            <a:endParaRPr lang="en-GB" altLang="en-US"/>
          </a:p>
        </p:txBody>
      </p:sp>
    </p:spTree>
    <p:extLst>
      <p:ext uri="{BB962C8B-B14F-4D97-AF65-F5344CB8AC3E}">
        <p14:creationId xmlns:p14="http://schemas.microsoft.com/office/powerpoint/2010/main" val="1951243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29</a:t>
            </a:fld>
            <a:endParaRPr lang="en-GB" altLang="en-US"/>
          </a:p>
        </p:txBody>
      </p:sp>
    </p:spTree>
    <p:extLst>
      <p:ext uri="{BB962C8B-B14F-4D97-AF65-F5344CB8AC3E}">
        <p14:creationId xmlns:p14="http://schemas.microsoft.com/office/powerpoint/2010/main" val="2900058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31</a:t>
            </a:fld>
            <a:endParaRPr lang="en-GB" altLang="en-US"/>
          </a:p>
        </p:txBody>
      </p:sp>
    </p:spTree>
    <p:extLst>
      <p:ext uri="{BB962C8B-B14F-4D97-AF65-F5344CB8AC3E}">
        <p14:creationId xmlns:p14="http://schemas.microsoft.com/office/powerpoint/2010/main" val="3914893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32</a:t>
            </a:fld>
            <a:endParaRPr lang="en-GB" altLang="en-US"/>
          </a:p>
        </p:txBody>
      </p:sp>
    </p:spTree>
    <p:extLst>
      <p:ext uri="{BB962C8B-B14F-4D97-AF65-F5344CB8AC3E}">
        <p14:creationId xmlns:p14="http://schemas.microsoft.com/office/powerpoint/2010/main" val="1276080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33</a:t>
            </a:fld>
            <a:endParaRPr lang="en-GB" altLang="en-US"/>
          </a:p>
        </p:txBody>
      </p:sp>
    </p:spTree>
    <p:extLst>
      <p:ext uri="{BB962C8B-B14F-4D97-AF65-F5344CB8AC3E}">
        <p14:creationId xmlns:p14="http://schemas.microsoft.com/office/powerpoint/2010/main" val="1384667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34</a:t>
            </a:fld>
            <a:endParaRPr lang="en-GB" altLang="en-US"/>
          </a:p>
        </p:txBody>
      </p:sp>
    </p:spTree>
    <p:extLst>
      <p:ext uri="{BB962C8B-B14F-4D97-AF65-F5344CB8AC3E}">
        <p14:creationId xmlns:p14="http://schemas.microsoft.com/office/powerpoint/2010/main" val="368512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a:t>
            </a:fld>
            <a:endParaRPr lang="en-GB" altLang="en-US"/>
          </a:p>
        </p:txBody>
      </p:sp>
    </p:spTree>
    <p:extLst>
      <p:ext uri="{BB962C8B-B14F-4D97-AF65-F5344CB8AC3E}">
        <p14:creationId xmlns:p14="http://schemas.microsoft.com/office/powerpoint/2010/main" val="2888123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35</a:t>
            </a:fld>
            <a:endParaRPr lang="en-GB" altLang="en-US"/>
          </a:p>
        </p:txBody>
      </p:sp>
    </p:spTree>
    <p:extLst>
      <p:ext uri="{BB962C8B-B14F-4D97-AF65-F5344CB8AC3E}">
        <p14:creationId xmlns:p14="http://schemas.microsoft.com/office/powerpoint/2010/main" val="3004449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36</a:t>
            </a:fld>
            <a:endParaRPr lang="en-GB" altLang="en-US"/>
          </a:p>
        </p:txBody>
      </p:sp>
    </p:spTree>
    <p:extLst>
      <p:ext uri="{BB962C8B-B14F-4D97-AF65-F5344CB8AC3E}">
        <p14:creationId xmlns:p14="http://schemas.microsoft.com/office/powerpoint/2010/main" val="151935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38</a:t>
            </a:fld>
            <a:endParaRPr lang="en-GB" altLang="en-US"/>
          </a:p>
        </p:txBody>
      </p:sp>
    </p:spTree>
    <p:extLst>
      <p:ext uri="{BB962C8B-B14F-4D97-AF65-F5344CB8AC3E}">
        <p14:creationId xmlns:p14="http://schemas.microsoft.com/office/powerpoint/2010/main" val="2664749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39</a:t>
            </a:fld>
            <a:endParaRPr lang="en-GB" altLang="en-US"/>
          </a:p>
        </p:txBody>
      </p:sp>
    </p:spTree>
    <p:extLst>
      <p:ext uri="{BB962C8B-B14F-4D97-AF65-F5344CB8AC3E}">
        <p14:creationId xmlns:p14="http://schemas.microsoft.com/office/powerpoint/2010/main" val="2037448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40</a:t>
            </a:fld>
            <a:endParaRPr lang="en-GB" altLang="en-US"/>
          </a:p>
        </p:txBody>
      </p:sp>
    </p:spTree>
    <p:extLst>
      <p:ext uri="{BB962C8B-B14F-4D97-AF65-F5344CB8AC3E}">
        <p14:creationId xmlns:p14="http://schemas.microsoft.com/office/powerpoint/2010/main" val="1332456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41</a:t>
            </a:fld>
            <a:endParaRPr lang="en-GB" altLang="en-US"/>
          </a:p>
        </p:txBody>
      </p:sp>
    </p:spTree>
    <p:extLst>
      <p:ext uri="{BB962C8B-B14F-4D97-AF65-F5344CB8AC3E}">
        <p14:creationId xmlns:p14="http://schemas.microsoft.com/office/powerpoint/2010/main" val="1750206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42</a:t>
            </a:fld>
            <a:endParaRPr lang="en-GB" altLang="en-US"/>
          </a:p>
        </p:txBody>
      </p:sp>
    </p:spTree>
    <p:extLst>
      <p:ext uri="{BB962C8B-B14F-4D97-AF65-F5344CB8AC3E}">
        <p14:creationId xmlns:p14="http://schemas.microsoft.com/office/powerpoint/2010/main" val="2784712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43</a:t>
            </a:fld>
            <a:endParaRPr lang="en-GB" altLang="en-US"/>
          </a:p>
        </p:txBody>
      </p:sp>
    </p:spTree>
    <p:extLst>
      <p:ext uri="{BB962C8B-B14F-4D97-AF65-F5344CB8AC3E}">
        <p14:creationId xmlns:p14="http://schemas.microsoft.com/office/powerpoint/2010/main" val="876162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45</a:t>
            </a:fld>
            <a:endParaRPr lang="en-GB" altLang="en-US"/>
          </a:p>
        </p:txBody>
      </p:sp>
    </p:spTree>
    <p:extLst>
      <p:ext uri="{BB962C8B-B14F-4D97-AF65-F5344CB8AC3E}">
        <p14:creationId xmlns:p14="http://schemas.microsoft.com/office/powerpoint/2010/main" val="2482198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47</a:t>
            </a:fld>
            <a:endParaRPr lang="en-GB" altLang="en-US"/>
          </a:p>
        </p:txBody>
      </p:sp>
    </p:spTree>
    <p:extLst>
      <p:ext uri="{BB962C8B-B14F-4D97-AF65-F5344CB8AC3E}">
        <p14:creationId xmlns:p14="http://schemas.microsoft.com/office/powerpoint/2010/main" val="402805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a:t>
            </a:fld>
            <a:endParaRPr lang="en-GB" altLang="en-US"/>
          </a:p>
        </p:txBody>
      </p:sp>
    </p:spTree>
    <p:extLst>
      <p:ext uri="{BB962C8B-B14F-4D97-AF65-F5344CB8AC3E}">
        <p14:creationId xmlns:p14="http://schemas.microsoft.com/office/powerpoint/2010/main" val="73837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50</a:t>
            </a:fld>
            <a:endParaRPr lang="en-GB" altLang="en-US"/>
          </a:p>
        </p:txBody>
      </p:sp>
    </p:spTree>
    <p:extLst>
      <p:ext uri="{BB962C8B-B14F-4D97-AF65-F5344CB8AC3E}">
        <p14:creationId xmlns:p14="http://schemas.microsoft.com/office/powerpoint/2010/main" val="2017509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ffectLst/>
            </a:endParaRPr>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51</a:t>
            </a:fld>
            <a:endParaRPr lang="en-GB" altLang="en-US"/>
          </a:p>
        </p:txBody>
      </p:sp>
    </p:spTree>
    <p:extLst>
      <p:ext uri="{BB962C8B-B14F-4D97-AF65-F5344CB8AC3E}">
        <p14:creationId xmlns:p14="http://schemas.microsoft.com/office/powerpoint/2010/main" val="1479701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53</a:t>
            </a:fld>
            <a:endParaRPr lang="en-GB" altLang="en-US"/>
          </a:p>
        </p:txBody>
      </p:sp>
    </p:spTree>
    <p:extLst>
      <p:ext uri="{BB962C8B-B14F-4D97-AF65-F5344CB8AC3E}">
        <p14:creationId xmlns:p14="http://schemas.microsoft.com/office/powerpoint/2010/main" val="3991757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54</a:t>
            </a:fld>
            <a:endParaRPr lang="en-GB" altLang="en-US"/>
          </a:p>
        </p:txBody>
      </p:sp>
    </p:spTree>
    <p:extLst>
      <p:ext uri="{BB962C8B-B14F-4D97-AF65-F5344CB8AC3E}">
        <p14:creationId xmlns:p14="http://schemas.microsoft.com/office/powerpoint/2010/main" val="1989933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55</a:t>
            </a:fld>
            <a:endParaRPr lang="en-GB" altLang="en-US"/>
          </a:p>
        </p:txBody>
      </p:sp>
    </p:spTree>
    <p:extLst>
      <p:ext uri="{BB962C8B-B14F-4D97-AF65-F5344CB8AC3E}">
        <p14:creationId xmlns:p14="http://schemas.microsoft.com/office/powerpoint/2010/main" val="28714767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56</a:t>
            </a:fld>
            <a:endParaRPr lang="en-GB" altLang="en-US"/>
          </a:p>
        </p:txBody>
      </p:sp>
    </p:spTree>
    <p:extLst>
      <p:ext uri="{BB962C8B-B14F-4D97-AF65-F5344CB8AC3E}">
        <p14:creationId xmlns:p14="http://schemas.microsoft.com/office/powerpoint/2010/main" val="28167079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57</a:t>
            </a:fld>
            <a:endParaRPr lang="en-GB" altLang="en-US"/>
          </a:p>
        </p:txBody>
      </p:sp>
    </p:spTree>
    <p:extLst>
      <p:ext uri="{BB962C8B-B14F-4D97-AF65-F5344CB8AC3E}">
        <p14:creationId xmlns:p14="http://schemas.microsoft.com/office/powerpoint/2010/main" val="21609620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58</a:t>
            </a:fld>
            <a:endParaRPr lang="en-GB" altLang="en-US"/>
          </a:p>
        </p:txBody>
      </p:sp>
    </p:spTree>
    <p:extLst>
      <p:ext uri="{BB962C8B-B14F-4D97-AF65-F5344CB8AC3E}">
        <p14:creationId xmlns:p14="http://schemas.microsoft.com/office/powerpoint/2010/main" val="41191599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59</a:t>
            </a:fld>
            <a:endParaRPr lang="en-GB" altLang="en-US"/>
          </a:p>
        </p:txBody>
      </p:sp>
    </p:spTree>
    <p:extLst>
      <p:ext uri="{BB962C8B-B14F-4D97-AF65-F5344CB8AC3E}">
        <p14:creationId xmlns:p14="http://schemas.microsoft.com/office/powerpoint/2010/main" val="1771910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60</a:t>
            </a:fld>
            <a:endParaRPr lang="en-GB" altLang="en-US"/>
          </a:p>
        </p:txBody>
      </p:sp>
    </p:spTree>
    <p:extLst>
      <p:ext uri="{BB962C8B-B14F-4D97-AF65-F5344CB8AC3E}">
        <p14:creationId xmlns:p14="http://schemas.microsoft.com/office/powerpoint/2010/main" val="3567581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7</a:t>
            </a:fld>
            <a:endParaRPr lang="en-GB" altLang="en-US"/>
          </a:p>
        </p:txBody>
      </p:sp>
    </p:spTree>
    <p:extLst>
      <p:ext uri="{BB962C8B-B14F-4D97-AF65-F5344CB8AC3E}">
        <p14:creationId xmlns:p14="http://schemas.microsoft.com/office/powerpoint/2010/main" val="3267429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61</a:t>
            </a:fld>
            <a:endParaRPr lang="en-GB" altLang="en-US"/>
          </a:p>
        </p:txBody>
      </p:sp>
    </p:spTree>
    <p:extLst>
      <p:ext uri="{BB962C8B-B14F-4D97-AF65-F5344CB8AC3E}">
        <p14:creationId xmlns:p14="http://schemas.microsoft.com/office/powerpoint/2010/main" val="3997966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62</a:t>
            </a:fld>
            <a:endParaRPr lang="en-GB" altLang="en-US"/>
          </a:p>
        </p:txBody>
      </p:sp>
    </p:spTree>
    <p:extLst>
      <p:ext uri="{BB962C8B-B14F-4D97-AF65-F5344CB8AC3E}">
        <p14:creationId xmlns:p14="http://schemas.microsoft.com/office/powerpoint/2010/main" val="1758081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63</a:t>
            </a:fld>
            <a:endParaRPr lang="en-GB" altLang="en-US"/>
          </a:p>
        </p:txBody>
      </p:sp>
    </p:spTree>
    <p:extLst>
      <p:ext uri="{BB962C8B-B14F-4D97-AF65-F5344CB8AC3E}">
        <p14:creationId xmlns:p14="http://schemas.microsoft.com/office/powerpoint/2010/main" val="41769502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64</a:t>
            </a:fld>
            <a:endParaRPr lang="en-GB" altLang="en-US"/>
          </a:p>
        </p:txBody>
      </p:sp>
    </p:spTree>
    <p:extLst>
      <p:ext uri="{BB962C8B-B14F-4D97-AF65-F5344CB8AC3E}">
        <p14:creationId xmlns:p14="http://schemas.microsoft.com/office/powerpoint/2010/main" val="1862207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68</a:t>
            </a:fld>
            <a:endParaRPr lang="en-GB" altLang="en-US"/>
          </a:p>
        </p:txBody>
      </p:sp>
    </p:spTree>
    <p:extLst>
      <p:ext uri="{BB962C8B-B14F-4D97-AF65-F5344CB8AC3E}">
        <p14:creationId xmlns:p14="http://schemas.microsoft.com/office/powerpoint/2010/main" val="151429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69</a:t>
            </a:fld>
            <a:endParaRPr lang="en-GB" altLang="en-US"/>
          </a:p>
        </p:txBody>
      </p:sp>
    </p:spTree>
    <p:extLst>
      <p:ext uri="{BB962C8B-B14F-4D97-AF65-F5344CB8AC3E}">
        <p14:creationId xmlns:p14="http://schemas.microsoft.com/office/powerpoint/2010/main" val="4079945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70</a:t>
            </a:fld>
            <a:endParaRPr lang="en-GB" altLang="en-US"/>
          </a:p>
        </p:txBody>
      </p:sp>
    </p:spTree>
    <p:extLst>
      <p:ext uri="{BB962C8B-B14F-4D97-AF65-F5344CB8AC3E}">
        <p14:creationId xmlns:p14="http://schemas.microsoft.com/office/powerpoint/2010/main" val="28124139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71</a:t>
            </a:fld>
            <a:endParaRPr lang="en-GB" altLang="en-US"/>
          </a:p>
        </p:txBody>
      </p:sp>
    </p:spTree>
    <p:extLst>
      <p:ext uri="{BB962C8B-B14F-4D97-AF65-F5344CB8AC3E}">
        <p14:creationId xmlns:p14="http://schemas.microsoft.com/office/powerpoint/2010/main" val="1012424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975D44A-693C-45FC-8A36-33F40F4EE638}"/>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1B2BC739-A11F-45EC-BF51-0E3DFAAAF5FC}"/>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E41B0051-DFFB-4DC5-8CA6-237C509A7553}"/>
              </a:ext>
            </a:extLst>
          </p:cNvPr>
          <p:cNvSpPr>
            <a:spLocks noGrp="1"/>
          </p:cNvSpPr>
          <p:nvPr>
            <p:ph type="sldNum" sz="quarter" idx="5"/>
          </p:nvPr>
        </p:nvSpPr>
        <p:spPr>
          <a:noFill/>
        </p:spPr>
        <p:txBody>
          <a:bodyPr/>
          <a:lstStyle>
            <a:lvl1pPr defTabSz="957263">
              <a:defRPr sz="3000">
                <a:solidFill>
                  <a:srgbClr val="E3284A"/>
                </a:solidFill>
                <a:latin typeface="Arial" panose="020B0604020202020204" pitchFamily="34" charset="0"/>
              </a:defRPr>
            </a:lvl1pPr>
            <a:lvl2pPr defTabSz="957263">
              <a:defRPr sz="3000">
                <a:solidFill>
                  <a:srgbClr val="E3284A"/>
                </a:solidFill>
                <a:latin typeface="Arial" panose="020B0604020202020204" pitchFamily="34" charset="0"/>
              </a:defRPr>
            </a:lvl2pPr>
            <a:lvl3pPr defTabSz="957263">
              <a:defRPr sz="3000">
                <a:solidFill>
                  <a:srgbClr val="E3284A"/>
                </a:solidFill>
                <a:latin typeface="Arial" panose="020B0604020202020204" pitchFamily="34" charset="0"/>
              </a:defRPr>
            </a:lvl3pPr>
            <a:lvl4pPr defTabSz="957263">
              <a:defRPr sz="3000">
                <a:solidFill>
                  <a:srgbClr val="E3284A"/>
                </a:solidFill>
                <a:latin typeface="Arial" panose="020B0604020202020204" pitchFamily="34" charset="0"/>
              </a:defRPr>
            </a:lvl4pPr>
            <a:lvl5pPr defTabSz="957263">
              <a:defRPr sz="3000">
                <a:solidFill>
                  <a:srgbClr val="E3284A"/>
                </a:solidFill>
                <a:latin typeface="Arial" panose="020B0604020202020204" pitchFamily="34" charset="0"/>
              </a:defRPr>
            </a:lvl5pPr>
            <a:lvl6pPr marL="2281238" indent="4763" defTabSz="957263" eaLnBrk="0" fontAlgn="base" hangingPunct="0">
              <a:spcBef>
                <a:spcPct val="0"/>
              </a:spcBef>
              <a:spcAft>
                <a:spcPct val="0"/>
              </a:spcAft>
              <a:defRPr sz="3000">
                <a:solidFill>
                  <a:srgbClr val="E3284A"/>
                </a:solidFill>
                <a:latin typeface="Arial" panose="020B0604020202020204" pitchFamily="34" charset="0"/>
              </a:defRPr>
            </a:lvl6pPr>
            <a:lvl7pPr marL="2738438" indent="4763" defTabSz="957263" eaLnBrk="0" fontAlgn="base" hangingPunct="0">
              <a:spcBef>
                <a:spcPct val="0"/>
              </a:spcBef>
              <a:spcAft>
                <a:spcPct val="0"/>
              </a:spcAft>
              <a:defRPr sz="3000">
                <a:solidFill>
                  <a:srgbClr val="E3284A"/>
                </a:solidFill>
                <a:latin typeface="Arial" panose="020B0604020202020204" pitchFamily="34" charset="0"/>
              </a:defRPr>
            </a:lvl7pPr>
            <a:lvl8pPr marL="3195638" indent="4763" defTabSz="957263" eaLnBrk="0" fontAlgn="base" hangingPunct="0">
              <a:spcBef>
                <a:spcPct val="0"/>
              </a:spcBef>
              <a:spcAft>
                <a:spcPct val="0"/>
              </a:spcAft>
              <a:defRPr sz="3000">
                <a:solidFill>
                  <a:srgbClr val="E3284A"/>
                </a:solidFill>
                <a:latin typeface="Arial" panose="020B0604020202020204" pitchFamily="34" charset="0"/>
              </a:defRPr>
            </a:lvl8pPr>
            <a:lvl9pPr marL="3652838" indent="4763" defTabSz="957263" eaLnBrk="0" fontAlgn="base" hangingPunct="0">
              <a:spcBef>
                <a:spcPct val="0"/>
              </a:spcBef>
              <a:spcAft>
                <a:spcPct val="0"/>
              </a:spcAft>
              <a:defRPr sz="3000">
                <a:solidFill>
                  <a:srgbClr val="E3284A"/>
                </a:solidFill>
                <a:latin typeface="Arial" panose="020B0604020202020204" pitchFamily="34" charset="0"/>
              </a:defRPr>
            </a:lvl9pPr>
          </a:lstStyle>
          <a:p>
            <a:fld id="{8FDFC51E-78C0-4CB7-9E26-E4E663FC03DE}" type="slidenum">
              <a:rPr lang="en-GB" altLang="en-US" sz="1300" smtClean="0">
                <a:solidFill>
                  <a:srgbClr val="000000"/>
                </a:solidFill>
              </a:rPr>
              <a:pPr/>
              <a:t>73</a:t>
            </a:fld>
            <a:endParaRPr lang="en-GB" altLang="en-US" sz="1300">
              <a:solidFill>
                <a:srgbClr val="000000"/>
              </a:solidFill>
            </a:endParaRPr>
          </a:p>
        </p:txBody>
      </p:sp>
    </p:spTree>
    <p:extLst>
      <p:ext uri="{BB962C8B-B14F-4D97-AF65-F5344CB8AC3E}">
        <p14:creationId xmlns:p14="http://schemas.microsoft.com/office/powerpoint/2010/main" val="4234163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8</a:t>
            </a:fld>
            <a:endParaRPr lang="en-GB" altLang="en-US"/>
          </a:p>
        </p:txBody>
      </p:sp>
    </p:spTree>
    <p:extLst>
      <p:ext uri="{BB962C8B-B14F-4D97-AF65-F5344CB8AC3E}">
        <p14:creationId xmlns:p14="http://schemas.microsoft.com/office/powerpoint/2010/main" val="30235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9</a:t>
            </a:fld>
            <a:endParaRPr lang="en-GB" altLang="en-US"/>
          </a:p>
        </p:txBody>
      </p:sp>
    </p:spTree>
    <p:extLst>
      <p:ext uri="{BB962C8B-B14F-4D97-AF65-F5344CB8AC3E}">
        <p14:creationId xmlns:p14="http://schemas.microsoft.com/office/powerpoint/2010/main" val="266712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10</a:t>
            </a:fld>
            <a:endParaRPr lang="en-GB" altLang="en-US"/>
          </a:p>
        </p:txBody>
      </p:sp>
    </p:spTree>
    <p:extLst>
      <p:ext uri="{BB962C8B-B14F-4D97-AF65-F5344CB8AC3E}">
        <p14:creationId xmlns:p14="http://schemas.microsoft.com/office/powerpoint/2010/main" val="3807244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BD37FB4-F998-4FA7-BE1D-D88287718AD0}" type="slidenum">
              <a:rPr lang="en-GB" altLang="en-US" smtClean="0"/>
              <a:pPr>
                <a:defRPr/>
              </a:pPr>
              <a:t>11</a:t>
            </a:fld>
            <a:endParaRPr lang="en-GB" altLang="en-US"/>
          </a:p>
        </p:txBody>
      </p:sp>
    </p:spTree>
    <p:extLst>
      <p:ext uri="{BB962C8B-B14F-4D97-AF65-F5344CB8AC3E}">
        <p14:creationId xmlns:p14="http://schemas.microsoft.com/office/powerpoint/2010/main" val="3945202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0" descr="OU_masterlogo_colour_29mm">
            <a:extLst>
              <a:ext uri="{FF2B5EF4-FFF2-40B4-BE49-F238E27FC236}">
                <a16:creationId xmlns:a16="http://schemas.microsoft.com/office/drawing/2014/main" id="{DB9D31F9-AF1F-4DAA-90C5-CDDD82BCD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3263" y="431800"/>
            <a:ext cx="180975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7"/>
          <p:cNvSpPr>
            <a:spLocks noGrp="1" noChangeArrowheads="1"/>
          </p:cNvSpPr>
          <p:nvPr>
            <p:ph type="ctrTitle"/>
          </p:nvPr>
        </p:nvSpPr>
        <p:spPr>
          <a:xfrm>
            <a:off x="395308" y="3619501"/>
            <a:ext cx="6923087" cy="711144"/>
          </a:xfrm>
        </p:spPr>
        <p:txBody>
          <a:bodyPr anchor="t"/>
          <a:lstStyle>
            <a:lvl1pPr>
              <a:defRPr sz="4100">
                <a:solidFill>
                  <a:schemeClr val="tx1"/>
                </a:solidFill>
              </a:defRPr>
            </a:lvl1pPr>
          </a:lstStyle>
          <a:p>
            <a:pPr lvl="0"/>
            <a:r>
              <a:rPr lang="en-GB" noProof="0"/>
              <a:t>Title in Black - Arial 40pt</a:t>
            </a:r>
          </a:p>
        </p:txBody>
      </p:sp>
      <p:sp>
        <p:nvSpPr>
          <p:cNvPr id="5128" name="Rectangle 8"/>
          <p:cNvSpPr>
            <a:spLocks noGrp="1" noChangeArrowheads="1"/>
          </p:cNvSpPr>
          <p:nvPr>
            <p:ph type="subTitle" idx="1"/>
          </p:nvPr>
        </p:nvSpPr>
        <p:spPr>
          <a:xfrm>
            <a:off x="395288" y="5724526"/>
            <a:ext cx="8362950" cy="541866"/>
          </a:xfrm>
        </p:spPr>
        <p:txBody>
          <a:bodyPr/>
          <a:lstStyle>
            <a:lvl1pPr marL="0" indent="0">
              <a:buFontTx/>
              <a:buNone/>
              <a:defRPr sz="3000">
                <a:solidFill>
                  <a:schemeClr val="bg2"/>
                </a:solidFill>
              </a:defRPr>
            </a:lvl1pPr>
          </a:lstStyle>
          <a:p>
            <a:pPr lvl="0"/>
            <a:r>
              <a:rPr lang="en-GB" noProof="0"/>
              <a:t>Subheading and date in grey - Arial 30pt</a:t>
            </a:r>
          </a:p>
        </p:txBody>
      </p:sp>
      <p:sp>
        <p:nvSpPr>
          <p:cNvPr id="5" name="Rectangle 3">
            <a:extLst>
              <a:ext uri="{FF2B5EF4-FFF2-40B4-BE49-F238E27FC236}">
                <a16:creationId xmlns:a16="http://schemas.microsoft.com/office/drawing/2014/main" id="{CE739FA3-490D-41F6-922B-24AAC1EE6BF4}"/>
              </a:ext>
            </a:extLst>
          </p:cNvPr>
          <p:cNvSpPr>
            <a:spLocks noGrp="1" noChangeArrowheads="1"/>
          </p:cNvSpPr>
          <p:nvPr>
            <p:ph type="ftr" sz="quarter" idx="10"/>
          </p:nvPr>
        </p:nvSpPr>
        <p:spPr/>
        <p:txBody>
          <a:bodyPr/>
          <a:lstStyle>
            <a:lvl1pPr>
              <a:defRPr/>
            </a:lvl1pPr>
          </a:lstStyle>
          <a:p>
            <a:pPr>
              <a:defRPr/>
            </a:pPr>
            <a:endParaRPr lang="en-GB"/>
          </a:p>
        </p:txBody>
      </p:sp>
      <p:sp>
        <p:nvSpPr>
          <p:cNvPr id="6" name="Rectangle 4">
            <a:extLst>
              <a:ext uri="{FF2B5EF4-FFF2-40B4-BE49-F238E27FC236}">
                <a16:creationId xmlns:a16="http://schemas.microsoft.com/office/drawing/2014/main" id="{522029CA-5780-4686-A241-43BC90EF1583}"/>
              </a:ext>
            </a:extLst>
          </p:cNvPr>
          <p:cNvSpPr>
            <a:spLocks noGrp="1" noChangeArrowheads="1"/>
          </p:cNvSpPr>
          <p:nvPr>
            <p:ph type="sldNum" sz="quarter" idx="11"/>
          </p:nvPr>
        </p:nvSpPr>
        <p:spPr/>
        <p:txBody>
          <a:bodyPr/>
          <a:lstStyle>
            <a:lvl1pPr>
              <a:defRPr/>
            </a:lvl1pPr>
          </a:lstStyle>
          <a:p>
            <a:pPr>
              <a:defRPr/>
            </a:pPr>
            <a:fld id="{DAA82A18-90D3-4BEB-A8DF-12DD6AB1FD75}" type="slidenum">
              <a:rPr lang="en-GB" altLang="en-US"/>
              <a:pPr>
                <a:defRPr/>
              </a:pPr>
              <a:t>‹#›</a:t>
            </a:fld>
            <a:endParaRPr lang="en-GB" altLang="en-US"/>
          </a:p>
        </p:txBody>
      </p:sp>
    </p:spTree>
    <p:extLst>
      <p:ext uri="{BB962C8B-B14F-4D97-AF65-F5344CB8AC3E}">
        <p14:creationId xmlns:p14="http://schemas.microsoft.com/office/powerpoint/2010/main" val="2878253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401447" y="2733675"/>
            <a:ext cx="5404550" cy="2409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6AD65C4A-47C5-46E5-963C-410AE39096B3}"/>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DC40009C-AA3A-4D94-BD5F-89626B531BF7}"/>
              </a:ext>
            </a:extLst>
          </p:cNvPr>
          <p:cNvSpPr>
            <a:spLocks noGrp="1" noChangeArrowheads="1"/>
          </p:cNvSpPr>
          <p:nvPr>
            <p:ph type="sldNum" sz="quarter" idx="11"/>
          </p:nvPr>
        </p:nvSpPr>
        <p:spPr>
          <a:ln/>
        </p:spPr>
        <p:txBody>
          <a:bodyPr/>
          <a:lstStyle>
            <a:lvl1pPr>
              <a:defRPr/>
            </a:lvl1pPr>
          </a:lstStyle>
          <a:p>
            <a:pPr>
              <a:defRPr/>
            </a:pPr>
            <a:fld id="{8D864196-D614-43E1-8BCE-C8CD1648988E}" type="slidenum">
              <a:rPr lang="en-GB" altLang="en-US"/>
              <a:pPr>
                <a:defRPr/>
              </a:pPr>
              <a:t>‹#›</a:t>
            </a:fld>
            <a:endParaRPr lang="en-GB" altLang="en-US"/>
          </a:p>
        </p:txBody>
      </p:sp>
    </p:spTree>
    <p:extLst>
      <p:ext uri="{BB962C8B-B14F-4D97-AF65-F5344CB8AC3E}">
        <p14:creationId xmlns:p14="http://schemas.microsoft.com/office/powerpoint/2010/main" val="283792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41644" y="1763713"/>
            <a:ext cx="2376029" cy="33797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358585" y="1763713"/>
            <a:ext cx="2942338" cy="33797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7B325CDF-62BF-44C1-9A47-F51D6E48EC12}"/>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B91A4882-4B3A-4525-8DEA-0700DFD836AB}"/>
              </a:ext>
            </a:extLst>
          </p:cNvPr>
          <p:cNvSpPr>
            <a:spLocks noGrp="1" noChangeArrowheads="1"/>
          </p:cNvSpPr>
          <p:nvPr>
            <p:ph type="sldNum" sz="quarter" idx="11"/>
          </p:nvPr>
        </p:nvSpPr>
        <p:spPr>
          <a:ln/>
        </p:spPr>
        <p:txBody>
          <a:bodyPr/>
          <a:lstStyle>
            <a:lvl1pPr>
              <a:defRPr/>
            </a:lvl1pPr>
          </a:lstStyle>
          <a:p>
            <a:pPr>
              <a:defRPr/>
            </a:pPr>
            <a:fld id="{792C1C5E-8792-4DD9-9ADF-F3E22FE84092}" type="slidenum">
              <a:rPr lang="en-GB" altLang="en-US"/>
              <a:pPr>
                <a:defRPr/>
              </a:pPr>
              <a:t>‹#›</a:t>
            </a:fld>
            <a:endParaRPr lang="en-GB" altLang="en-US"/>
          </a:p>
        </p:txBody>
      </p:sp>
    </p:spTree>
    <p:extLst>
      <p:ext uri="{BB962C8B-B14F-4D97-AF65-F5344CB8AC3E}">
        <p14:creationId xmlns:p14="http://schemas.microsoft.com/office/powerpoint/2010/main" val="357146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84225" y="2735116"/>
            <a:ext cx="8891588" cy="849643"/>
          </a:xfrm>
        </p:spPr>
        <p:txBody>
          <a:bodyPr/>
          <a:lstStyle/>
          <a:p>
            <a:r>
              <a:rPr lang="en-US"/>
              <a:t>Click to edit Master title style</a:t>
            </a:r>
            <a:endParaRPr lang="en-GB"/>
          </a:p>
        </p:txBody>
      </p:sp>
      <p:sp>
        <p:nvSpPr>
          <p:cNvPr id="3" name="Subtitle 2"/>
          <p:cNvSpPr>
            <a:spLocks noGrp="1"/>
          </p:cNvSpPr>
          <p:nvPr>
            <p:ph type="subTitle" idx="1"/>
          </p:nvPr>
        </p:nvSpPr>
        <p:spPr>
          <a:xfrm>
            <a:off x="1568450" y="4284669"/>
            <a:ext cx="7323138" cy="387978"/>
          </a:xfrm>
        </p:spPr>
        <p:txBody>
          <a:bodyPr/>
          <a:lstStyle>
            <a:lvl1pPr marL="0" indent="0" algn="ctr">
              <a:buNone/>
              <a:defRPr/>
            </a:lvl1pPr>
            <a:lvl2pPr marL="456083" indent="0" algn="ctr">
              <a:buNone/>
              <a:defRPr/>
            </a:lvl2pPr>
            <a:lvl3pPr marL="912159" indent="0" algn="ctr">
              <a:buNone/>
              <a:defRPr/>
            </a:lvl3pPr>
            <a:lvl4pPr marL="1368249" indent="0" algn="ctr">
              <a:buNone/>
              <a:defRPr/>
            </a:lvl4pPr>
            <a:lvl5pPr marL="1824334" indent="0" algn="ctr">
              <a:buNone/>
              <a:defRPr/>
            </a:lvl5pPr>
            <a:lvl6pPr marL="2280416" indent="0" algn="ctr">
              <a:buNone/>
              <a:defRPr/>
            </a:lvl6pPr>
            <a:lvl7pPr marL="2736502" indent="0" algn="ctr">
              <a:buNone/>
              <a:defRPr/>
            </a:lvl7pPr>
            <a:lvl8pPr marL="3192585" indent="0" algn="ctr">
              <a:buNone/>
              <a:defRPr/>
            </a:lvl8pPr>
            <a:lvl9pPr marL="3648669"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458AD232-0CB6-4823-8012-4B383958D4E9}"/>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C59A658-9D17-43CC-B243-4EFCCA872C0A}"/>
              </a:ext>
            </a:extLst>
          </p:cNvPr>
          <p:cNvSpPr>
            <a:spLocks noGrp="1" noChangeArrowheads="1"/>
          </p:cNvSpPr>
          <p:nvPr>
            <p:ph type="sldNum" sz="quarter" idx="11"/>
          </p:nvPr>
        </p:nvSpPr>
        <p:spPr>
          <a:ln/>
        </p:spPr>
        <p:txBody>
          <a:bodyPr/>
          <a:lstStyle>
            <a:lvl1pPr>
              <a:defRPr/>
            </a:lvl1pPr>
          </a:lstStyle>
          <a:p>
            <a:pPr>
              <a:defRPr/>
            </a:pPr>
            <a:fld id="{586E4CD1-429E-43CA-BD1C-0D37989A5918}" type="slidenum">
              <a:rPr lang="en-GB" altLang="en-US"/>
              <a:pPr>
                <a:defRPr/>
              </a:pPr>
              <a:t>‹#›</a:t>
            </a:fld>
            <a:endParaRPr lang="en-GB" altLang="en-US"/>
          </a:p>
        </p:txBody>
      </p:sp>
    </p:spTree>
    <p:extLst>
      <p:ext uri="{BB962C8B-B14F-4D97-AF65-F5344CB8AC3E}">
        <p14:creationId xmlns:p14="http://schemas.microsoft.com/office/powerpoint/2010/main" val="501255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95290" y="4068767"/>
            <a:ext cx="9410700" cy="2308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DC48C62-1F88-4A08-99FB-179EB818B839}"/>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903F563-9C49-49AE-AC90-3CD53090D479}"/>
              </a:ext>
            </a:extLst>
          </p:cNvPr>
          <p:cNvSpPr>
            <a:spLocks noGrp="1" noChangeArrowheads="1"/>
          </p:cNvSpPr>
          <p:nvPr>
            <p:ph type="sldNum" sz="quarter" idx="11"/>
          </p:nvPr>
        </p:nvSpPr>
        <p:spPr>
          <a:ln/>
        </p:spPr>
        <p:txBody>
          <a:bodyPr/>
          <a:lstStyle>
            <a:lvl1pPr>
              <a:defRPr/>
            </a:lvl1pPr>
          </a:lstStyle>
          <a:p>
            <a:pPr>
              <a:defRPr/>
            </a:pPr>
            <a:fld id="{2EECF4B1-1D7F-4C8D-81C2-89F7FF1E5EE3}" type="slidenum">
              <a:rPr lang="en-GB" altLang="en-US"/>
              <a:pPr>
                <a:defRPr/>
              </a:pPr>
              <a:t>‹#›</a:t>
            </a:fld>
            <a:endParaRPr lang="en-GB" altLang="en-US"/>
          </a:p>
        </p:txBody>
      </p:sp>
    </p:spTree>
    <p:extLst>
      <p:ext uri="{BB962C8B-B14F-4D97-AF65-F5344CB8AC3E}">
        <p14:creationId xmlns:p14="http://schemas.microsoft.com/office/powerpoint/2010/main" val="3546940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5500" y="4859340"/>
            <a:ext cx="8891588" cy="1342086"/>
          </a:xfrm>
        </p:spPr>
        <p:txBody>
          <a:bodyPr anchor="t"/>
          <a:lstStyle>
            <a:lvl1pPr algn="l">
              <a:defRPr sz="4100" b="1" cap="all"/>
            </a:lvl1pPr>
          </a:lstStyle>
          <a:p>
            <a:r>
              <a:rPr lang="en-US"/>
              <a:t>Click to edit Master title style</a:t>
            </a:r>
            <a:endParaRPr lang="en-GB"/>
          </a:p>
        </p:txBody>
      </p:sp>
      <p:sp>
        <p:nvSpPr>
          <p:cNvPr id="3" name="Text Placeholder 2"/>
          <p:cNvSpPr>
            <a:spLocks noGrp="1"/>
          </p:cNvSpPr>
          <p:nvPr>
            <p:ph type="body" idx="1"/>
          </p:nvPr>
        </p:nvSpPr>
        <p:spPr>
          <a:xfrm>
            <a:off x="825500" y="4471362"/>
            <a:ext cx="8891588" cy="387978"/>
          </a:xfrm>
        </p:spPr>
        <p:txBody>
          <a:bodyPr anchor="b"/>
          <a:lstStyle>
            <a:lvl1pPr marL="0" indent="0">
              <a:buNone/>
              <a:defRPr sz="2000"/>
            </a:lvl1pPr>
            <a:lvl2pPr marL="456083" indent="0">
              <a:buNone/>
              <a:defRPr sz="1800"/>
            </a:lvl2pPr>
            <a:lvl3pPr marL="912159" indent="0">
              <a:buNone/>
              <a:defRPr sz="1600"/>
            </a:lvl3pPr>
            <a:lvl4pPr marL="1368249" indent="0">
              <a:buNone/>
              <a:defRPr sz="1400"/>
            </a:lvl4pPr>
            <a:lvl5pPr marL="1824334" indent="0">
              <a:buNone/>
              <a:defRPr sz="1400"/>
            </a:lvl5pPr>
            <a:lvl6pPr marL="2280416" indent="0">
              <a:buNone/>
              <a:defRPr sz="1400"/>
            </a:lvl6pPr>
            <a:lvl7pPr marL="2736502" indent="0">
              <a:buNone/>
              <a:defRPr sz="1400"/>
            </a:lvl7pPr>
            <a:lvl8pPr marL="3192585" indent="0">
              <a:buNone/>
              <a:defRPr sz="1400"/>
            </a:lvl8pPr>
            <a:lvl9pPr marL="364866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1BC725-A569-4DC4-B814-14C93B88535D}"/>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A9B15F54-5E90-4E0D-8A43-DE08D82A6CEC}"/>
              </a:ext>
            </a:extLst>
          </p:cNvPr>
          <p:cNvSpPr>
            <a:spLocks noGrp="1" noChangeArrowheads="1"/>
          </p:cNvSpPr>
          <p:nvPr>
            <p:ph type="sldNum" sz="quarter" idx="11"/>
          </p:nvPr>
        </p:nvSpPr>
        <p:spPr>
          <a:ln/>
        </p:spPr>
        <p:txBody>
          <a:bodyPr/>
          <a:lstStyle>
            <a:lvl1pPr>
              <a:defRPr/>
            </a:lvl1pPr>
          </a:lstStyle>
          <a:p>
            <a:pPr>
              <a:defRPr/>
            </a:pPr>
            <a:fld id="{4007D72E-EA22-41C3-82CD-BA1B959B8899}" type="slidenum">
              <a:rPr lang="en-GB" altLang="en-US"/>
              <a:pPr>
                <a:defRPr/>
              </a:pPr>
              <a:t>‹#›</a:t>
            </a:fld>
            <a:endParaRPr lang="en-GB" altLang="en-US"/>
          </a:p>
        </p:txBody>
      </p:sp>
    </p:spTree>
    <p:extLst>
      <p:ext uri="{BB962C8B-B14F-4D97-AF65-F5344CB8AC3E}">
        <p14:creationId xmlns:p14="http://schemas.microsoft.com/office/powerpoint/2010/main" val="4215651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95288" y="4068763"/>
            <a:ext cx="4629150" cy="2419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76838" y="4068763"/>
            <a:ext cx="4629150" cy="2419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3E9BF00-A8E2-472C-8288-6F0A703EB6A8}"/>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96C37788-3933-4CAA-813A-32F982A28229}"/>
              </a:ext>
            </a:extLst>
          </p:cNvPr>
          <p:cNvSpPr>
            <a:spLocks noGrp="1" noChangeArrowheads="1"/>
          </p:cNvSpPr>
          <p:nvPr>
            <p:ph type="sldNum" sz="quarter" idx="11"/>
          </p:nvPr>
        </p:nvSpPr>
        <p:spPr>
          <a:ln/>
        </p:spPr>
        <p:txBody>
          <a:bodyPr/>
          <a:lstStyle>
            <a:lvl1pPr>
              <a:defRPr/>
            </a:lvl1pPr>
          </a:lstStyle>
          <a:p>
            <a:pPr>
              <a:defRPr/>
            </a:pPr>
            <a:fld id="{D41B6805-6C23-48B6-8C21-3970C6BE5EE7}" type="slidenum">
              <a:rPr lang="en-GB" altLang="en-US"/>
              <a:pPr>
                <a:defRPr/>
              </a:pPr>
              <a:t>‹#›</a:t>
            </a:fld>
            <a:endParaRPr lang="en-GB" altLang="en-US"/>
          </a:p>
        </p:txBody>
      </p:sp>
    </p:spTree>
    <p:extLst>
      <p:ext uri="{BB962C8B-B14F-4D97-AF65-F5344CB8AC3E}">
        <p14:creationId xmlns:p14="http://schemas.microsoft.com/office/powerpoint/2010/main" val="1898614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2288" y="508648"/>
            <a:ext cx="9415462" cy="849643"/>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22291" y="1947592"/>
            <a:ext cx="4622800"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4" name="Content Placeholder 3"/>
          <p:cNvSpPr>
            <a:spLocks noGrp="1"/>
          </p:cNvSpPr>
          <p:nvPr>
            <p:ph sz="half" idx="2"/>
          </p:nvPr>
        </p:nvSpPr>
        <p:spPr>
          <a:xfrm>
            <a:off x="522291" y="2397130"/>
            <a:ext cx="4622800"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313363" y="1947592"/>
            <a:ext cx="4624387"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13363" y="2397130"/>
            <a:ext cx="4624387"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E2732F22-F0B2-4F3A-B079-1204B2F46AC9}"/>
              </a:ext>
            </a:extLst>
          </p:cNvPr>
          <p:cNvSpPr>
            <a:spLocks noGrp="1" noChangeArrowheads="1"/>
          </p:cNvSpPr>
          <p:nvPr>
            <p:ph type="ftr" sz="quarter"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3774620E-9F95-4E15-90E7-F62E43A7636F}"/>
              </a:ext>
            </a:extLst>
          </p:cNvPr>
          <p:cNvSpPr>
            <a:spLocks noGrp="1" noChangeArrowheads="1"/>
          </p:cNvSpPr>
          <p:nvPr>
            <p:ph type="sldNum" sz="quarter" idx="11"/>
          </p:nvPr>
        </p:nvSpPr>
        <p:spPr>
          <a:ln/>
        </p:spPr>
        <p:txBody>
          <a:bodyPr/>
          <a:lstStyle>
            <a:lvl1pPr>
              <a:defRPr/>
            </a:lvl1pPr>
          </a:lstStyle>
          <a:p>
            <a:pPr>
              <a:defRPr/>
            </a:pPr>
            <a:fld id="{6CFE9277-CBB6-4EF7-9344-EBFD82F5DB51}" type="slidenum">
              <a:rPr lang="en-GB" altLang="en-US"/>
              <a:pPr>
                <a:defRPr/>
              </a:pPr>
              <a:t>‹#›</a:t>
            </a:fld>
            <a:endParaRPr lang="en-GB" altLang="en-US"/>
          </a:p>
        </p:txBody>
      </p:sp>
    </p:spTree>
    <p:extLst>
      <p:ext uri="{BB962C8B-B14F-4D97-AF65-F5344CB8AC3E}">
        <p14:creationId xmlns:p14="http://schemas.microsoft.com/office/powerpoint/2010/main" val="1327706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CB6916F5-D981-41F4-90BE-F84AA7235E5D}"/>
              </a:ext>
            </a:extLst>
          </p:cNvPr>
          <p:cNvSpPr>
            <a:spLocks noGrp="1" noChangeArrowheads="1"/>
          </p:cNvSpPr>
          <p:nvPr>
            <p:ph type="ftr" sz="quarter"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2170CB52-89C3-4290-9B96-3DDB75E6E959}"/>
              </a:ext>
            </a:extLst>
          </p:cNvPr>
          <p:cNvSpPr>
            <a:spLocks noGrp="1" noChangeArrowheads="1"/>
          </p:cNvSpPr>
          <p:nvPr>
            <p:ph type="sldNum" sz="quarter" idx="11"/>
          </p:nvPr>
        </p:nvSpPr>
        <p:spPr>
          <a:ln/>
        </p:spPr>
        <p:txBody>
          <a:bodyPr/>
          <a:lstStyle>
            <a:lvl1pPr>
              <a:defRPr/>
            </a:lvl1pPr>
          </a:lstStyle>
          <a:p>
            <a:pPr>
              <a:defRPr/>
            </a:pPr>
            <a:fld id="{619E6A10-A3F0-49BC-BBAE-E1B66C681FD7}" type="slidenum">
              <a:rPr lang="en-GB" altLang="en-US"/>
              <a:pPr>
                <a:defRPr/>
              </a:pPr>
              <a:t>‹#›</a:t>
            </a:fld>
            <a:endParaRPr lang="en-GB" altLang="en-US"/>
          </a:p>
        </p:txBody>
      </p:sp>
    </p:spTree>
    <p:extLst>
      <p:ext uri="{BB962C8B-B14F-4D97-AF65-F5344CB8AC3E}">
        <p14:creationId xmlns:p14="http://schemas.microsoft.com/office/powerpoint/2010/main" val="275297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08B2F8-AC7A-43F7-8775-70C45303D03F}"/>
              </a:ext>
            </a:extLst>
          </p:cNvPr>
          <p:cNvSpPr>
            <a:spLocks noGrp="1" noChangeArrowheads="1"/>
          </p:cNvSpPr>
          <p:nvPr>
            <p:ph type="ftr" sz="quarter"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90DBC434-1D40-41E7-B366-403CBFD59A9C}"/>
              </a:ext>
            </a:extLst>
          </p:cNvPr>
          <p:cNvSpPr>
            <a:spLocks noGrp="1" noChangeArrowheads="1"/>
          </p:cNvSpPr>
          <p:nvPr>
            <p:ph type="sldNum" sz="quarter" idx="11"/>
          </p:nvPr>
        </p:nvSpPr>
        <p:spPr>
          <a:ln/>
        </p:spPr>
        <p:txBody>
          <a:bodyPr/>
          <a:lstStyle>
            <a:lvl1pPr>
              <a:defRPr/>
            </a:lvl1pPr>
          </a:lstStyle>
          <a:p>
            <a:pPr>
              <a:defRPr/>
            </a:pPr>
            <a:fld id="{35EB8068-1B77-47DF-81BD-278FD270A8D7}" type="slidenum">
              <a:rPr lang="en-GB" altLang="en-US"/>
              <a:pPr>
                <a:defRPr/>
              </a:pPr>
              <a:t>‹#›</a:t>
            </a:fld>
            <a:endParaRPr lang="en-GB" altLang="en-US"/>
          </a:p>
        </p:txBody>
      </p:sp>
    </p:spTree>
    <p:extLst>
      <p:ext uri="{BB962C8B-B14F-4D97-AF65-F5344CB8AC3E}">
        <p14:creationId xmlns:p14="http://schemas.microsoft.com/office/powerpoint/2010/main" val="440373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2288" y="893425"/>
            <a:ext cx="3441700" cy="689333"/>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089404" y="301644"/>
            <a:ext cx="5848350" cy="22715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22288" y="1582749"/>
            <a:ext cx="3441700"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A61747D-8EDD-4EFB-B9BF-8DC4A967BA64}"/>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B790CAF4-2B07-41B9-8E89-50B969BA25E9}"/>
              </a:ext>
            </a:extLst>
          </p:cNvPr>
          <p:cNvSpPr>
            <a:spLocks noGrp="1" noChangeArrowheads="1"/>
          </p:cNvSpPr>
          <p:nvPr>
            <p:ph type="sldNum" sz="quarter" idx="11"/>
          </p:nvPr>
        </p:nvSpPr>
        <p:spPr>
          <a:ln/>
        </p:spPr>
        <p:txBody>
          <a:bodyPr/>
          <a:lstStyle>
            <a:lvl1pPr>
              <a:defRPr/>
            </a:lvl1pPr>
          </a:lstStyle>
          <a:p>
            <a:pPr>
              <a:defRPr/>
            </a:pPr>
            <a:fld id="{F543869C-851F-4943-874A-B7EF503BA001}" type="slidenum">
              <a:rPr lang="en-GB" altLang="en-US"/>
              <a:pPr>
                <a:defRPr/>
              </a:pPr>
              <a:t>‹#›</a:t>
            </a:fld>
            <a:endParaRPr lang="en-GB" altLang="en-US"/>
          </a:p>
        </p:txBody>
      </p:sp>
    </p:spTree>
    <p:extLst>
      <p:ext uri="{BB962C8B-B14F-4D97-AF65-F5344CB8AC3E}">
        <p14:creationId xmlns:p14="http://schemas.microsoft.com/office/powerpoint/2010/main" val="344993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A1C78586-CD14-4FA2-9E7D-4A6EF800E42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78B2210-33A1-405D-996D-00FC1B87F1C8}"/>
              </a:ext>
            </a:extLst>
          </p:cNvPr>
          <p:cNvSpPr>
            <a:spLocks noGrp="1" noChangeArrowheads="1"/>
          </p:cNvSpPr>
          <p:nvPr>
            <p:ph type="sldNum" sz="quarter" idx="11"/>
          </p:nvPr>
        </p:nvSpPr>
        <p:spPr>
          <a:ln/>
        </p:spPr>
        <p:txBody>
          <a:bodyPr/>
          <a:lstStyle>
            <a:lvl1pPr>
              <a:defRPr/>
            </a:lvl1pPr>
          </a:lstStyle>
          <a:p>
            <a:pPr>
              <a:defRPr/>
            </a:pPr>
            <a:fld id="{710A3E82-3B7A-42DB-90A4-CBA0DDBC8960}" type="slidenum">
              <a:rPr lang="en-GB" altLang="en-US"/>
              <a:pPr>
                <a:defRPr/>
              </a:pPr>
              <a:t>‹#›</a:t>
            </a:fld>
            <a:endParaRPr lang="en-GB" altLang="en-US"/>
          </a:p>
        </p:txBody>
      </p:sp>
    </p:spTree>
    <p:extLst>
      <p:ext uri="{BB962C8B-B14F-4D97-AF65-F5344CB8AC3E}">
        <p14:creationId xmlns:p14="http://schemas.microsoft.com/office/powerpoint/2010/main" val="3472021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9466" y="5530222"/>
            <a:ext cx="6276975" cy="38797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049466" y="676277"/>
            <a:ext cx="6276975" cy="572644"/>
          </a:xfrm>
        </p:spPr>
        <p:txBody>
          <a:bodyPr/>
          <a:lstStyle>
            <a:lvl1pPr marL="0" indent="0">
              <a:buNone/>
              <a:defRPr sz="3200"/>
            </a:lvl1pPr>
            <a:lvl2pPr marL="456083" indent="0">
              <a:buNone/>
              <a:defRPr sz="2800"/>
            </a:lvl2pPr>
            <a:lvl3pPr marL="912159" indent="0">
              <a:buNone/>
              <a:defRPr sz="2400"/>
            </a:lvl3pPr>
            <a:lvl4pPr marL="1368249" indent="0">
              <a:buNone/>
              <a:defRPr sz="2000"/>
            </a:lvl4pPr>
            <a:lvl5pPr marL="1824334" indent="0">
              <a:buNone/>
              <a:defRPr sz="2000"/>
            </a:lvl5pPr>
            <a:lvl6pPr marL="2280416" indent="0">
              <a:buNone/>
              <a:defRPr sz="2000"/>
            </a:lvl6pPr>
            <a:lvl7pPr marL="2736502" indent="0">
              <a:buNone/>
              <a:defRPr sz="2000"/>
            </a:lvl7pPr>
            <a:lvl8pPr marL="3192585" indent="0">
              <a:buNone/>
              <a:defRPr sz="2000"/>
            </a:lvl8pPr>
            <a:lvl9pPr marL="3648669" indent="0">
              <a:buNone/>
              <a:defRPr sz="2000"/>
            </a:lvl9pPr>
          </a:lstStyle>
          <a:p>
            <a:pPr lvl="0"/>
            <a:endParaRPr lang="en-GB" noProof="0"/>
          </a:p>
        </p:txBody>
      </p:sp>
      <p:sp>
        <p:nvSpPr>
          <p:cNvPr id="4" name="Text Placeholder 3"/>
          <p:cNvSpPr>
            <a:spLocks noGrp="1"/>
          </p:cNvSpPr>
          <p:nvPr>
            <p:ph type="body" sz="half" idx="2"/>
          </p:nvPr>
        </p:nvSpPr>
        <p:spPr>
          <a:xfrm>
            <a:off x="2049466" y="5918208"/>
            <a:ext cx="6276975"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6F8CFE-50FA-4765-87B8-BBE8C12200A7}"/>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C508FDC4-2626-459B-876A-E1D28DE4F1FD}"/>
              </a:ext>
            </a:extLst>
          </p:cNvPr>
          <p:cNvSpPr>
            <a:spLocks noGrp="1" noChangeArrowheads="1"/>
          </p:cNvSpPr>
          <p:nvPr>
            <p:ph type="sldNum" sz="quarter" idx="11"/>
          </p:nvPr>
        </p:nvSpPr>
        <p:spPr>
          <a:ln/>
        </p:spPr>
        <p:txBody>
          <a:bodyPr/>
          <a:lstStyle>
            <a:lvl1pPr>
              <a:defRPr/>
            </a:lvl1pPr>
          </a:lstStyle>
          <a:p>
            <a:pPr>
              <a:defRPr/>
            </a:pPr>
            <a:fld id="{0718DDF0-C3D6-4CCB-8B57-F20957E7841E}" type="slidenum">
              <a:rPr lang="en-GB" altLang="en-US"/>
              <a:pPr>
                <a:defRPr/>
              </a:pPr>
              <a:t>‹#›</a:t>
            </a:fld>
            <a:endParaRPr lang="en-GB" altLang="en-US"/>
          </a:p>
        </p:txBody>
      </p:sp>
    </p:spTree>
    <p:extLst>
      <p:ext uri="{BB962C8B-B14F-4D97-AF65-F5344CB8AC3E}">
        <p14:creationId xmlns:p14="http://schemas.microsoft.com/office/powerpoint/2010/main" val="816952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8374016" y="4068782"/>
            <a:ext cx="28180016" cy="384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8F20FC8-5266-442A-A4EC-1CD28FA52118}"/>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F437906-DF8E-4DF3-9056-4DCF3E692A75}"/>
              </a:ext>
            </a:extLst>
          </p:cNvPr>
          <p:cNvSpPr>
            <a:spLocks noGrp="1" noChangeArrowheads="1"/>
          </p:cNvSpPr>
          <p:nvPr>
            <p:ph type="sldNum" sz="quarter" idx="11"/>
          </p:nvPr>
        </p:nvSpPr>
        <p:spPr>
          <a:ln/>
        </p:spPr>
        <p:txBody>
          <a:bodyPr/>
          <a:lstStyle>
            <a:lvl1pPr>
              <a:defRPr/>
            </a:lvl1pPr>
          </a:lstStyle>
          <a:p>
            <a:pPr>
              <a:defRPr/>
            </a:pPr>
            <a:fld id="{F39F619D-866C-4324-8702-C9157BC84CCA}" type="slidenum">
              <a:rPr lang="en-GB" altLang="en-US"/>
              <a:pPr>
                <a:defRPr/>
              </a:pPr>
              <a:t>‹#›</a:t>
            </a:fld>
            <a:endParaRPr lang="en-GB" altLang="en-US"/>
          </a:p>
        </p:txBody>
      </p:sp>
    </p:spTree>
    <p:extLst>
      <p:ext uri="{BB962C8B-B14F-4D97-AF65-F5344CB8AC3E}">
        <p14:creationId xmlns:p14="http://schemas.microsoft.com/office/powerpoint/2010/main" val="2612342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56594" y="2719388"/>
            <a:ext cx="5546128" cy="17335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382270" y="2719388"/>
            <a:ext cx="11683192" cy="1733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8C810E7-DFF8-416B-94F9-D3F6CBB78DAA}"/>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760BDCFE-FA74-4C57-B27D-9D648ACA5BB7}"/>
              </a:ext>
            </a:extLst>
          </p:cNvPr>
          <p:cNvSpPr>
            <a:spLocks noGrp="1" noChangeArrowheads="1"/>
          </p:cNvSpPr>
          <p:nvPr>
            <p:ph type="sldNum" sz="quarter" idx="11"/>
          </p:nvPr>
        </p:nvSpPr>
        <p:spPr>
          <a:ln/>
        </p:spPr>
        <p:txBody>
          <a:bodyPr/>
          <a:lstStyle>
            <a:lvl1pPr>
              <a:defRPr/>
            </a:lvl1pPr>
          </a:lstStyle>
          <a:p>
            <a:pPr>
              <a:defRPr/>
            </a:pPr>
            <a:fld id="{11326A6E-EDC6-40A0-8830-C12E4BAA05C8}" type="slidenum">
              <a:rPr lang="en-GB" altLang="en-US"/>
              <a:pPr>
                <a:defRPr/>
              </a:pPr>
              <a:t>‹#›</a:t>
            </a:fld>
            <a:endParaRPr lang="en-GB" altLang="en-US"/>
          </a:p>
        </p:txBody>
      </p:sp>
    </p:spTree>
    <p:extLst>
      <p:ext uri="{BB962C8B-B14F-4D97-AF65-F5344CB8AC3E}">
        <p14:creationId xmlns:p14="http://schemas.microsoft.com/office/powerpoint/2010/main" val="2956357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261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128" y="2012836"/>
            <a:ext cx="9021783" cy="47975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61310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3680" y="1885066"/>
            <a:ext cx="9021783" cy="3145275"/>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713680" y="5060096"/>
            <a:ext cx="9021783" cy="1654026"/>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EC614-E14C-407B-9805-DA5F480E893B}"/>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5" name="Footer Placeholder 4">
            <a:extLst>
              <a:ext uri="{FF2B5EF4-FFF2-40B4-BE49-F238E27FC236}">
                <a16:creationId xmlns:a16="http://schemas.microsoft.com/office/drawing/2014/main" id="{B154E005-D9AA-4014-A7E1-6396DAB78C13}"/>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3C18E119-116E-4CCB-A4C8-7D7BB6558C23}"/>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14FBF17-41EF-49C6-9979-1C351BBBB37F}" type="slidenum">
              <a:rPr lang="en-GB" altLang="en-US"/>
              <a:pPr>
                <a:defRPr/>
              </a:pPr>
              <a:t>‹#›</a:t>
            </a:fld>
            <a:endParaRPr lang="en-GB" altLang="en-US"/>
          </a:p>
        </p:txBody>
      </p:sp>
    </p:spTree>
    <p:extLst>
      <p:ext uri="{BB962C8B-B14F-4D97-AF65-F5344CB8AC3E}">
        <p14:creationId xmlns:p14="http://schemas.microsoft.com/office/powerpoint/2010/main" val="1202847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19128" y="402568"/>
            <a:ext cx="9021783" cy="146149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719128" y="2012836"/>
            <a:ext cx="4445516" cy="47975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95394" y="2012836"/>
            <a:ext cx="4445516" cy="47975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FFBFAD-50CF-4DE9-9C3B-52E8044BD173}"/>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6" name="Footer Placeholder 5">
            <a:extLst>
              <a:ext uri="{FF2B5EF4-FFF2-40B4-BE49-F238E27FC236}">
                <a16:creationId xmlns:a16="http://schemas.microsoft.com/office/drawing/2014/main" id="{21D92125-C23F-4FCC-B201-D43E53F7F30B}"/>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5C2A7004-B833-491B-960C-A0A9C4D5F285}"/>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B415DC6-181C-4A0C-ACFF-4E03C88F3388}" type="slidenum">
              <a:rPr lang="en-GB" altLang="en-US"/>
              <a:pPr>
                <a:defRPr/>
              </a:pPr>
              <a:t>‹#›</a:t>
            </a:fld>
            <a:endParaRPr lang="en-GB" altLang="en-US"/>
          </a:p>
        </p:txBody>
      </p:sp>
    </p:spTree>
    <p:extLst>
      <p:ext uri="{BB962C8B-B14F-4D97-AF65-F5344CB8AC3E}">
        <p14:creationId xmlns:p14="http://schemas.microsoft.com/office/powerpoint/2010/main" val="1837896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490" y="402568"/>
            <a:ext cx="9021783" cy="1461495"/>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720490" y="1853560"/>
            <a:ext cx="4425086" cy="90840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490" y="2761961"/>
            <a:ext cx="4425086" cy="40624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295394" y="1853560"/>
            <a:ext cx="4446879" cy="90840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95394" y="2761961"/>
            <a:ext cx="4446879" cy="40624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802604-8568-4F06-9CA6-D01CC2326C0D}"/>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8" name="Footer Placeholder 7">
            <a:extLst>
              <a:ext uri="{FF2B5EF4-FFF2-40B4-BE49-F238E27FC236}">
                <a16:creationId xmlns:a16="http://schemas.microsoft.com/office/drawing/2014/main" id="{164CF151-04A8-4541-9086-3F205D0CC6F9}"/>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9" name="Slide Number Placeholder 8">
            <a:extLst>
              <a:ext uri="{FF2B5EF4-FFF2-40B4-BE49-F238E27FC236}">
                <a16:creationId xmlns:a16="http://schemas.microsoft.com/office/drawing/2014/main" id="{DA91602F-A962-4D67-AC4C-4D1363279515}"/>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7ACABB1-19D7-48C0-983C-211913C0F74A}" type="slidenum">
              <a:rPr lang="en-GB" altLang="en-US"/>
              <a:pPr>
                <a:defRPr/>
              </a:pPr>
              <a:t>‹#›</a:t>
            </a:fld>
            <a:endParaRPr lang="en-GB" altLang="en-US"/>
          </a:p>
        </p:txBody>
      </p:sp>
    </p:spTree>
    <p:extLst>
      <p:ext uri="{BB962C8B-B14F-4D97-AF65-F5344CB8AC3E}">
        <p14:creationId xmlns:p14="http://schemas.microsoft.com/office/powerpoint/2010/main" val="1470798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19128" y="402568"/>
            <a:ext cx="9021783" cy="1461495"/>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A0494E-A2F3-4BB3-96C0-250CC17EBA70}"/>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4" name="Footer Placeholder 3">
            <a:extLst>
              <a:ext uri="{FF2B5EF4-FFF2-40B4-BE49-F238E27FC236}">
                <a16:creationId xmlns:a16="http://schemas.microsoft.com/office/drawing/2014/main" id="{A97075D9-6663-4DBF-822A-09189B21CAF5}"/>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5" name="Slide Number Placeholder 4">
            <a:extLst>
              <a:ext uri="{FF2B5EF4-FFF2-40B4-BE49-F238E27FC236}">
                <a16:creationId xmlns:a16="http://schemas.microsoft.com/office/drawing/2014/main" id="{E45E205F-75EC-498E-A4F5-16ACC053ADEB}"/>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E0D01F4-765E-41A8-A646-80DD68C3891E}" type="slidenum">
              <a:rPr lang="en-GB" altLang="en-US"/>
              <a:pPr>
                <a:defRPr/>
              </a:pPr>
              <a:t>‹#›</a:t>
            </a:fld>
            <a:endParaRPr lang="en-GB" altLang="en-US"/>
          </a:p>
        </p:txBody>
      </p:sp>
    </p:spTree>
    <p:extLst>
      <p:ext uri="{BB962C8B-B14F-4D97-AF65-F5344CB8AC3E}">
        <p14:creationId xmlns:p14="http://schemas.microsoft.com/office/powerpoint/2010/main" val="532679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642669-BD8E-45FA-889A-6D18FF93B886}"/>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3" name="Footer Placeholder 2">
            <a:extLst>
              <a:ext uri="{FF2B5EF4-FFF2-40B4-BE49-F238E27FC236}">
                <a16:creationId xmlns:a16="http://schemas.microsoft.com/office/drawing/2014/main" id="{548AFA13-EE2C-43DC-8D8A-9830BCBF6A75}"/>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4" name="Slide Number Placeholder 3">
            <a:extLst>
              <a:ext uri="{FF2B5EF4-FFF2-40B4-BE49-F238E27FC236}">
                <a16:creationId xmlns:a16="http://schemas.microsoft.com/office/drawing/2014/main" id="{184CB273-AE72-408B-8EB9-4E3BA71FADE3}"/>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8B58D2A-9C80-4301-A231-EAE8107FEB13}" type="slidenum">
              <a:rPr lang="en-GB" altLang="en-US"/>
              <a:pPr>
                <a:defRPr/>
              </a:pPr>
              <a:t>‹#›</a:t>
            </a:fld>
            <a:endParaRPr lang="en-GB" altLang="en-US"/>
          </a:p>
        </p:txBody>
      </p:sp>
    </p:spTree>
    <p:extLst>
      <p:ext uri="{BB962C8B-B14F-4D97-AF65-F5344CB8AC3E}">
        <p14:creationId xmlns:p14="http://schemas.microsoft.com/office/powerpoint/2010/main" val="2013474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5500" y="4859340"/>
            <a:ext cx="8891588" cy="1342086"/>
          </a:xfrm>
        </p:spPr>
        <p:txBody>
          <a:bodyPr anchor="t"/>
          <a:lstStyle>
            <a:lvl1pPr algn="l">
              <a:defRPr sz="4100" b="1" cap="all"/>
            </a:lvl1pPr>
          </a:lstStyle>
          <a:p>
            <a:r>
              <a:rPr lang="en-US"/>
              <a:t>Click to edit Master title style</a:t>
            </a:r>
            <a:endParaRPr lang="en-GB"/>
          </a:p>
        </p:txBody>
      </p:sp>
      <p:sp>
        <p:nvSpPr>
          <p:cNvPr id="3" name="Text Placeholder 2"/>
          <p:cNvSpPr>
            <a:spLocks noGrp="1"/>
          </p:cNvSpPr>
          <p:nvPr>
            <p:ph type="body" idx="1"/>
          </p:nvPr>
        </p:nvSpPr>
        <p:spPr>
          <a:xfrm>
            <a:off x="825500" y="4471362"/>
            <a:ext cx="8891588" cy="387978"/>
          </a:xfrm>
        </p:spPr>
        <p:txBody>
          <a:bodyPr anchor="b"/>
          <a:lstStyle>
            <a:lvl1pPr marL="0" indent="0">
              <a:buNone/>
              <a:defRPr sz="2000"/>
            </a:lvl1pPr>
            <a:lvl2pPr marL="456083" indent="0">
              <a:buNone/>
              <a:defRPr sz="1800"/>
            </a:lvl2pPr>
            <a:lvl3pPr marL="912159" indent="0">
              <a:buNone/>
              <a:defRPr sz="1600"/>
            </a:lvl3pPr>
            <a:lvl4pPr marL="1368249" indent="0">
              <a:buNone/>
              <a:defRPr sz="1400"/>
            </a:lvl4pPr>
            <a:lvl5pPr marL="1824334" indent="0">
              <a:buNone/>
              <a:defRPr sz="1400"/>
            </a:lvl5pPr>
            <a:lvl6pPr marL="2280416" indent="0">
              <a:buNone/>
              <a:defRPr sz="1400"/>
            </a:lvl6pPr>
            <a:lvl7pPr marL="2736502" indent="0">
              <a:buNone/>
              <a:defRPr sz="1400"/>
            </a:lvl7pPr>
            <a:lvl8pPr marL="3192585" indent="0">
              <a:buNone/>
              <a:defRPr sz="1400"/>
            </a:lvl8pPr>
            <a:lvl9pPr marL="3648669"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2261F594-DFE3-4EA4-A86D-44573032F597}"/>
              </a:ext>
            </a:extLst>
          </p:cNvPr>
          <p:cNvSpPr>
            <a:spLocks noGrp="1" noChangeArrowheads="1"/>
          </p:cNvSpPr>
          <p:nvPr>
            <p:ph type="ftr" sz="quarter"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31CDE1E6-5893-4721-9EFE-18C23C6274C4}"/>
              </a:ext>
            </a:extLst>
          </p:cNvPr>
          <p:cNvSpPr>
            <a:spLocks noGrp="1" noChangeArrowheads="1"/>
          </p:cNvSpPr>
          <p:nvPr>
            <p:ph type="sldNum" sz="quarter" idx="11"/>
          </p:nvPr>
        </p:nvSpPr>
        <p:spPr>
          <a:ln/>
        </p:spPr>
        <p:txBody>
          <a:bodyPr/>
          <a:lstStyle>
            <a:lvl1pPr>
              <a:defRPr/>
            </a:lvl1pPr>
          </a:lstStyle>
          <a:p>
            <a:pPr>
              <a:defRPr/>
            </a:pPr>
            <a:fld id="{A3066645-C940-40CF-A843-924EA52B7EB6}" type="slidenum">
              <a:rPr lang="en-GB" altLang="en-US"/>
              <a:pPr>
                <a:defRPr/>
              </a:pPr>
              <a:t>‹#›</a:t>
            </a:fld>
            <a:endParaRPr lang="en-GB" altLang="en-US"/>
          </a:p>
        </p:txBody>
      </p:sp>
    </p:spTree>
    <p:extLst>
      <p:ext uri="{BB962C8B-B14F-4D97-AF65-F5344CB8AC3E}">
        <p14:creationId xmlns:p14="http://schemas.microsoft.com/office/powerpoint/2010/main" val="2578034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491" y="504084"/>
            <a:ext cx="3373634" cy="1764295"/>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4446879" y="1088682"/>
            <a:ext cx="5295394" cy="537339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720491" y="2268379"/>
            <a:ext cx="3373634" cy="420245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1E4B3B-A815-41D1-B298-7118DEB53F15}"/>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6" name="Footer Placeholder 5">
            <a:extLst>
              <a:ext uri="{FF2B5EF4-FFF2-40B4-BE49-F238E27FC236}">
                <a16:creationId xmlns:a16="http://schemas.microsoft.com/office/drawing/2014/main" id="{B434EC36-E5BA-4FA9-A08D-C52D058C53AD}"/>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49D286EC-A409-45F1-B8F0-65B805212BFF}"/>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73DA8D8-4C57-48AC-A4F4-A253811EC64C}" type="slidenum">
              <a:rPr lang="en-GB" altLang="en-US"/>
              <a:pPr>
                <a:defRPr/>
              </a:pPr>
              <a:t>‹#›</a:t>
            </a:fld>
            <a:endParaRPr lang="en-GB" altLang="en-US"/>
          </a:p>
        </p:txBody>
      </p:sp>
    </p:spTree>
    <p:extLst>
      <p:ext uri="{BB962C8B-B14F-4D97-AF65-F5344CB8AC3E}">
        <p14:creationId xmlns:p14="http://schemas.microsoft.com/office/powerpoint/2010/main" val="2416321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491" y="504084"/>
            <a:ext cx="3373634" cy="1764295"/>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4446879" y="1088682"/>
            <a:ext cx="5295394" cy="53733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720491" y="2268379"/>
            <a:ext cx="3373634" cy="420245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D3E493-BBF3-401B-83C5-2D9A7B3607CA}"/>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6" name="Footer Placeholder 5">
            <a:extLst>
              <a:ext uri="{FF2B5EF4-FFF2-40B4-BE49-F238E27FC236}">
                <a16:creationId xmlns:a16="http://schemas.microsoft.com/office/drawing/2014/main" id="{1AE614A4-192D-4933-B2BE-B3EA9FF398CD}"/>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7EEB5BE8-03F4-4A5F-A217-979B502426E9}"/>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5F97D30-9879-48E8-9ADC-D95D3751CD88}" type="slidenum">
              <a:rPr lang="en-GB" altLang="en-US"/>
              <a:pPr>
                <a:defRPr/>
              </a:pPr>
              <a:t>‹#›</a:t>
            </a:fld>
            <a:endParaRPr lang="en-GB" altLang="en-US"/>
          </a:p>
        </p:txBody>
      </p:sp>
    </p:spTree>
    <p:extLst>
      <p:ext uri="{BB962C8B-B14F-4D97-AF65-F5344CB8AC3E}">
        <p14:creationId xmlns:p14="http://schemas.microsoft.com/office/powerpoint/2010/main" val="35936301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19128" y="402568"/>
            <a:ext cx="9021783" cy="146149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719128" y="2012836"/>
            <a:ext cx="9021783" cy="479755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A5F358-EC08-48CA-BDE3-D87C824A5258}"/>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5" name="Footer Placeholder 4">
            <a:extLst>
              <a:ext uri="{FF2B5EF4-FFF2-40B4-BE49-F238E27FC236}">
                <a16:creationId xmlns:a16="http://schemas.microsoft.com/office/drawing/2014/main" id="{581522D5-7C81-452B-8A3F-3D60E1873DD9}"/>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D423D39C-680A-45D6-88C6-4FD8A25A2C78}"/>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620CA39-6FC0-4CEC-8672-77AE779B3CD8}" type="slidenum">
              <a:rPr lang="en-GB" altLang="en-US"/>
              <a:pPr>
                <a:defRPr/>
              </a:pPr>
              <a:t>‹#›</a:t>
            </a:fld>
            <a:endParaRPr lang="en-GB" altLang="en-US"/>
          </a:p>
        </p:txBody>
      </p:sp>
    </p:spTree>
    <p:extLst>
      <p:ext uri="{BB962C8B-B14F-4D97-AF65-F5344CB8AC3E}">
        <p14:creationId xmlns:p14="http://schemas.microsoft.com/office/powerpoint/2010/main" val="2883999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85465" y="402567"/>
            <a:ext cx="2255446" cy="6407821"/>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127" y="402567"/>
            <a:ext cx="6635587" cy="640782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968A36-834E-47D4-A204-498FAEB36C9A}"/>
              </a:ext>
            </a:extLst>
          </p:cNvPr>
          <p:cNvSpPr>
            <a:spLocks noGrp="1"/>
          </p:cNvSpPr>
          <p:nvPr>
            <p:ph type="dt" sz="half" idx="10"/>
          </p:nvPr>
        </p:nvSpPr>
        <p:spPr>
          <a:xfrm>
            <a:off x="719138" y="7008813"/>
            <a:ext cx="2354262" cy="401637"/>
          </a:xfrm>
          <a:prstGeom prst="rect">
            <a:avLst/>
          </a:prstGeom>
        </p:spPr>
        <p:txBody>
          <a:bodyPr/>
          <a:lstStyle>
            <a:lvl1pPr>
              <a:defRPr>
                <a:latin typeface="Arial" charset="0"/>
              </a:defRPr>
            </a:lvl1pPr>
          </a:lstStyle>
          <a:p>
            <a:pPr>
              <a:defRPr/>
            </a:pPr>
            <a:endParaRPr lang="en-GB"/>
          </a:p>
        </p:txBody>
      </p:sp>
      <p:sp>
        <p:nvSpPr>
          <p:cNvPr id="5" name="Footer Placeholder 4">
            <a:extLst>
              <a:ext uri="{FF2B5EF4-FFF2-40B4-BE49-F238E27FC236}">
                <a16:creationId xmlns:a16="http://schemas.microsoft.com/office/drawing/2014/main" id="{BE5256E3-AF30-4ACF-9A17-FA066CA2DC5D}"/>
              </a:ext>
            </a:extLst>
          </p:cNvPr>
          <p:cNvSpPr>
            <a:spLocks noGrp="1"/>
          </p:cNvSpPr>
          <p:nvPr>
            <p:ph type="ftr" sz="quarter" idx="11"/>
          </p:nvPr>
        </p:nvSpPr>
        <p:spPr>
          <a:xfrm>
            <a:off x="3465513" y="7008813"/>
            <a:ext cx="3529012" cy="401637"/>
          </a:xfrm>
          <a:prstGeom prst="rect">
            <a:avLst/>
          </a:prstGeom>
        </p:spPr>
        <p:txBody>
          <a:bodyPr/>
          <a:lstStyle>
            <a:lvl1pPr>
              <a:defRPr>
                <a:latin typeface="Arial" charset="0"/>
              </a:defRPr>
            </a:lvl1pPr>
          </a:lstStyle>
          <a:p>
            <a:pPr>
              <a:defRPr/>
            </a:pPr>
            <a:endParaRPr lang="en-GB"/>
          </a:p>
        </p:txBody>
      </p:sp>
      <p:sp>
        <p:nvSpPr>
          <p:cNvPr id="6" name="Slide Number Placeholder 5">
            <a:extLst>
              <a:ext uri="{FF2B5EF4-FFF2-40B4-BE49-F238E27FC236}">
                <a16:creationId xmlns:a16="http://schemas.microsoft.com/office/drawing/2014/main" id="{EAD4D316-F5B7-46E9-B8A8-5469E8D0C437}"/>
              </a:ext>
            </a:extLst>
          </p:cNvPr>
          <p:cNvSpPr>
            <a:spLocks noGrp="1"/>
          </p:cNvSpPr>
          <p:nvPr>
            <p:ph type="sldNum" sz="quarter" idx="12"/>
          </p:nvPr>
        </p:nvSpPr>
        <p:spPr>
          <a:xfrm>
            <a:off x="7386638" y="7008813"/>
            <a:ext cx="2354262" cy="4016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B42228F-C5EE-4E36-B2D4-406EBCE8EAE3}" type="slidenum">
              <a:rPr lang="en-GB" altLang="en-US"/>
              <a:pPr>
                <a:defRPr/>
              </a:pPr>
              <a:t>‹#›</a:t>
            </a:fld>
            <a:endParaRPr lang="en-GB" altLang="en-US"/>
          </a:p>
        </p:txBody>
      </p:sp>
    </p:spTree>
    <p:extLst>
      <p:ext uri="{BB962C8B-B14F-4D97-AF65-F5344CB8AC3E}">
        <p14:creationId xmlns:p14="http://schemas.microsoft.com/office/powerpoint/2010/main" val="425967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1763713"/>
            <a:ext cx="9410700" cy="811212"/>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395288" y="2733675"/>
            <a:ext cx="9410700" cy="24098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594CB766-7F61-497D-BF61-07A7917C1FD4}"/>
              </a:ext>
            </a:extLst>
          </p:cNvPr>
          <p:cNvSpPr>
            <a:spLocks noGrp="1" noChangeArrowheads="1"/>
          </p:cNvSpPr>
          <p:nvPr>
            <p:ph type="ftr" sz="quarter" idx="10"/>
          </p:nvPr>
        </p:nvSpPr>
        <p:spPr>
          <a:xfrm>
            <a:off x="3573463" y="6884988"/>
            <a:ext cx="3313112" cy="525462"/>
          </a:xfrm>
          <a:prstGeom prst="rect">
            <a:avLst/>
          </a:prstGeom>
        </p:spPr>
        <p:txBody>
          <a:bodyPr/>
          <a:lstStyle>
            <a:lvl1pPr>
              <a:defRPr>
                <a:latin typeface="Arial" charset="0"/>
              </a:defRPr>
            </a:lvl1pPr>
          </a:lstStyle>
          <a:p>
            <a:pPr>
              <a:defRPr/>
            </a:pPr>
            <a:endParaRPr lang="en-GB"/>
          </a:p>
        </p:txBody>
      </p:sp>
      <p:sp>
        <p:nvSpPr>
          <p:cNvPr id="5" name="Rectangle 6">
            <a:extLst>
              <a:ext uri="{FF2B5EF4-FFF2-40B4-BE49-F238E27FC236}">
                <a16:creationId xmlns:a16="http://schemas.microsoft.com/office/drawing/2014/main" id="{C487E936-6589-429C-82B0-ADA9802446B8}"/>
              </a:ext>
            </a:extLst>
          </p:cNvPr>
          <p:cNvSpPr>
            <a:spLocks noGrp="1" noChangeArrowheads="1"/>
          </p:cNvSpPr>
          <p:nvPr>
            <p:ph type="sldNum" sz="quarter" idx="11"/>
          </p:nvPr>
        </p:nvSpPr>
        <p:spPr>
          <a:xfrm>
            <a:off x="7494588" y="6884988"/>
            <a:ext cx="2443162" cy="5254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A14A477-4858-4070-BAB0-BD53D95D1113}" type="slidenum">
              <a:rPr lang="en-GB" altLang="en-US"/>
              <a:pPr>
                <a:defRPr/>
              </a:pPr>
              <a:t>‹#›</a:t>
            </a:fld>
            <a:endParaRPr lang="en-GB" altLang="en-US"/>
          </a:p>
        </p:txBody>
      </p:sp>
    </p:spTree>
    <p:extLst>
      <p:ext uri="{BB962C8B-B14F-4D97-AF65-F5344CB8AC3E}">
        <p14:creationId xmlns:p14="http://schemas.microsoft.com/office/powerpoint/2010/main" val="2347624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descr="1_TheOU_Logo.png">
            <a:extLst>
              <a:ext uri="{FF2B5EF4-FFF2-40B4-BE49-F238E27FC236}">
                <a16:creationId xmlns:a16="http://schemas.microsoft.com/office/drawing/2014/main" id="{99D59E7E-FA27-41D0-B01C-25CCD72D91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18600" y="285750"/>
            <a:ext cx="1039813"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26401" y="2294637"/>
            <a:ext cx="9602918" cy="3606881"/>
          </a:xfrm>
          <a:prstGeom prst="rect">
            <a:avLst/>
          </a:prstGeom>
        </p:spPr>
        <p:txBody>
          <a:bodyPr/>
          <a:lstStyle>
            <a:lvl1pPr>
              <a:lnSpc>
                <a:spcPts val="3016"/>
              </a:lnSpc>
              <a:defRPr sz="3618">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1410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95288" y="2733675"/>
            <a:ext cx="4629150" cy="240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76838" y="2733675"/>
            <a:ext cx="4629150" cy="240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23C61C13-507C-4271-8979-632E6DE577D8}"/>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43933E80-0877-40ED-BD49-6A5C24873135}"/>
              </a:ext>
            </a:extLst>
          </p:cNvPr>
          <p:cNvSpPr>
            <a:spLocks noGrp="1" noChangeArrowheads="1"/>
          </p:cNvSpPr>
          <p:nvPr>
            <p:ph type="sldNum" sz="quarter" idx="11"/>
          </p:nvPr>
        </p:nvSpPr>
        <p:spPr>
          <a:ln/>
        </p:spPr>
        <p:txBody>
          <a:bodyPr/>
          <a:lstStyle>
            <a:lvl1pPr>
              <a:defRPr/>
            </a:lvl1pPr>
          </a:lstStyle>
          <a:p>
            <a:pPr>
              <a:defRPr/>
            </a:pPr>
            <a:fld id="{5CFD1928-51FA-40B1-BC73-E55BEA95AD0A}" type="slidenum">
              <a:rPr lang="en-GB" altLang="en-US"/>
              <a:pPr>
                <a:defRPr/>
              </a:pPr>
              <a:t>‹#›</a:t>
            </a:fld>
            <a:endParaRPr lang="en-GB" altLang="en-US"/>
          </a:p>
        </p:txBody>
      </p:sp>
    </p:spTree>
    <p:extLst>
      <p:ext uri="{BB962C8B-B14F-4D97-AF65-F5344CB8AC3E}">
        <p14:creationId xmlns:p14="http://schemas.microsoft.com/office/powerpoint/2010/main" val="378998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2288" y="524020"/>
            <a:ext cx="9415462" cy="818864"/>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22291" y="1947592"/>
            <a:ext cx="4622800"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4" name="Content Placeholder 3"/>
          <p:cNvSpPr>
            <a:spLocks noGrp="1"/>
          </p:cNvSpPr>
          <p:nvPr>
            <p:ph sz="half" idx="2"/>
          </p:nvPr>
        </p:nvSpPr>
        <p:spPr>
          <a:xfrm>
            <a:off x="522291" y="2397130"/>
            <a:ext cx="4622800"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313363" y="1947592"/>
            <a:ext cx="4624387" cy="449534"/>
          </a:xfrm>
        </p:spPr>
        <p:txBody>
          <a:bodyPr anchor="b"/>
          <a:lstStyle>
            <a:lvl1pPr marL="0" indent="0">
              <a:buNone/>
              <a:defRPr sz="2400" b="1"/>
            </a:lvl1pPr>
            <a:lvl2pPr marL="456083" indent="0">
              <a:buNone/>
              <a:defRPr sz="2000" b="1"/>
            </a:lvl2pPr>
            <a:lvl3pPr marL="912159" indent="0">
              <a:buNone/>
              <a:defRPr sz="1800" b="1"/>
            </a:lvl3pPr>
            <a:lvl4pPr marL="1368249" indent="0">
              <a:buNone/>
              <a:defRPr sz="1600" b="1"/>
            </a:lvl4pPr>
            <a:lvl5pPr marL="1824334" indent="0">
              <a:buNone/>
              <a:defRPr sz="1600" b="1"/>
            </a:lvl5pPr>
            <a:lvl6pPr marL="2280416" indent="0">
              <a:buNone/>
              <a:defRPr sz="1600" b="1"/>
            </a:lvl6pPr>
            <a:lvl7pPr marL="2736502" indent="0">
              <a:buNone/>
              <a:defRPr sz="1600" b="1"/>
            </a:lvl7pPr>
            <a:lvl8pPr marL="3192585" indent="0">
              <a:buNone/>
              <a:defRPr sz="1600" b="1"/>
            </a:lvl8pPr>
            <a:lvl9pPr marL="36486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13363" y="2397130"/>
            <a:ext cx="4624387" cy="1742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3C240055-2C6C-4337-B1B6-4034D827221D}"/>
              </a:ext>
            </a:extLst>
          </p:cNvPr>
          <p:cNvSpPr>
            <a:spLocks noGrp="1" noChangeArrowheads="1"/>
          </p:cNvSpPr>
          <p:nvPr>
            <p:ph type="ftr" sz="quarter" idx="10"/>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1EB3EA07-EC8C-4D78-AC50-51909912CDA8}"/>
              </a:ext>
            </a:extLst>
          </p:cNvPr>
          <p:cNvSpPr>
            <a:spLocks noGrp="1" noChangeArrowheads="1"/>
          </p:cNvSpPr>
          <p:nvPr>
            <p:ph type="sldNum" sz="quarter" idx="11"/>
          </p:nvPr>
        </p:nvSpPr>
        <p:spPr>
          <a:ln/>
        </p:spPr>
        <p:txBody>
          <a:bodyPr/>
          <a:lstStyle>
            <a:lvl1pPr>
              <a:defRPr/>
            </a:lvl1pPr>
          </a:lstStyle>
          <a:p>
            <a:pPr>
              <a:defRPr/>
            </a:pPr>
            <a:fld id="{764814B3-8D1B-4523-8363-2EEA5C9F2054}" type="slidenum">
              <a:rPr lang="en-GB" altLang="en-US"/>
              <a:pPr>
                <a:defRPr/>
              </a:pPr>
              <a:t>‹#›</a:t>
            </a:fld>
            <a:endParaRPr lang="en-GB" altLang="en-US"/>
          </a:p>
        </p:txBody>
      </p:sp>
    </p:spTree>
    <p:extLst>
      <p:ext uri="{BB962C8B-B14F-4D97-AF65-F5344CB8AC3E}">
        <p14:creationId xmlns:p14="http://schemas.microsoft.com/office/powerpoint/2010/main" val="3655418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1087330F-5AAF-4A8A-A952-EAC31869D21F}"/>
              </a:ext>
            </a:extLst>
          </p:cNvPr>
          <p:cNvSpPr>
            <a:spLocks noGrp="1" noChangeArrowheads="1"/>
          </p:cNvSpPr>
          <p:nvPr>
            <p:ph type="ftr" sz="quarter" idx="10"/>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6BC59D3A-57E0-4587-825C-5FE2209FB70E}"/>
              </a:ext>
            </a:extLst>
          </p:cNvPr>
          <p:cNvSpPr>
            <a:spLocks noGrp="1" noChangeArrowheads="1"/>
          </p:cNvSpPr>
          <p:nvPr>
            <p:ph type="sldNum" sz="quarter" idx="11"/>
          </p:nvPr>
        </p:nvSpPr>
        <p:spPr>
          <a:ln/>
        </p:spPr>
        <p:txBody>
          <a:bodyPr/>
          <a:lstStyle>
            <a:lvl1pPr>
              <a:defRPr/>
            </a:lvl1pPr>
          </a:lstStyle>
          <a:p>
            <a:pPr>
              <a:defRPr/>
            </a:pPr>
            <a:fld id="{91C6778E-8B48-4053-BEEA-517C075BE390}" type="slidenum">
              <a:rPr lang="en-GB" altLang="en-US"/>
              <a:pPr>
                <a:defRPr/>
              </a:pPr>
              <a:t>‹#›</a:t>
            </a:fld>
            <a:endParaRPr lang="en-GB" altLang="en-US"/>
          </a:p>
        </p:txBody>
      </p:sp>
    </p:spTree>
    <p:extLst>
      <p:ext uri="{BB962C8B-B14F-4D97-AF65-F5344CB8AC3E}">
        <p14:creationId xmlns:p14="http://schemas.microsoft.com/office/powerpoint/2010/main" val="302309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7E1C432-1E2B-4D3D-A09E-C5C9E47BEE34}"/>
              </a:ext>
            </a:extLst>
          </p:cNvPr>
          <p:cNvSpPr>
            <a:spLocks noGrp="1" noChangeArrowheads="1"/>
          </p:cNvSpPr>
          <p:nvPr>
            <p:ph type="ftr" sz="quarter" idx="10"/>
          </p:nvPr>
        </p:nvSpPr>
        <p:spPr>
          <a:ln/>
        </p:spPr>
        <p:txBody>
          <a:bodyPr/>
          <a:lstStyle>
            <a:lvl1pPr>
              <a:defRPr/>
            </a:lvl1pPr>
          </a:lstStyle>
          <a:p>
            <a:pPr>
              <a:defRPr/>
            </a:pPr>
            <a:endParaRPr lang="en-GB"/>
          </a:p>
        </p:txBody>
      </p:sp>
      <p:sp>
        <p:nvSpPr>
          <p:cNvPr id="3" name="Rectangle 6">
            <a:extLst>
              <a:ext uri="{FF2B5EF4-FFF2-40B4-BE49-F238E27FC236}">
                <a16:creationId xmlns:a16="http://schemas.microsoft.com/office/drawing/2014/main" id="{512689F0-E49B-427E-930D-C075A60C9B98}"/>
              </a:ext>
            </a:extLst>
          </p:cNvPr>
          <p:cNvSpPr>
            <a:spLocks noGrp="1" noChangeArrowheads="1"/>
          </p:cNvSpPr>
          <p:nvPr>
            <p:ph type="sldNum" sz="quarter" idx="11"/>
          </p:nvPr>
        </p:nvSpPr>
        <p:spPr>
          <a:ln/>
        </p:spPr>
        <p:txBody>
          <a:bodyPr/>
          <a:lstStyle>
            <a:lvl1pPr>
              <a:defRPr/>
            </a:lvl1pPr>
          </a:lstStyle>
          <a:p>
            <a:pPr>
              <a:defRPr/>
            </a:pPr>
            <a:fld id="{E23E967A-8234-44DA-B38E-8CA6FE6F1846}" type="slidenum">
              <a:rPr lang="en-GB" altLang="en-US"/>
              <a:pPr>
                <a:defRPr/>
              </a:pPr>
              <a:t>‹#›</a:t>
            </a:fld>
            <a:endParaRPr lang="en-GB" altLang="en-US"/>
          </a:p>
        </p:txBody>
      </p:sp>
    </p:spTree>
    <p:extLst>
      <p:ext uri="{BB962C8B-B14F-4D97-AF65-F5344CB8AC3E}">
        <p14:creationId xmlns:p14="http://schemas.microsoft.com/office/powerpoint/2010/main" val="1193539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2288" y="893425"/>
            <a:ext cx="3441700" cy="689333"/>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089404" y="301637"/>
            <a:ext cx="5848350" cy="22713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522288" y="1582749"/>
            <a:ext cx="3441700"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CC6A177-1052-40F1-8798-1467C23A3ED2}"/>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107004E-906F-41E3-B1C2-55D47B05E419}"/>
              </a:ext>
            </a:extLst>
          </p:cNvPr>
          <p:cNvSpPr>
            <a:spLocks noGrp="1" noChangeArrowheads="1"/>
          </p:cNvSpPr>
          <p:nvPr>
            <p:ph type="sldNum" sz="quarter" idx="11"/>
          </p:nvPr>
        </p:nvSpPr>
        <p:spPr>
          <a:ln/>
        </p:spPr>
        <p:txBody>
          <a:bodyPr/>
          <a:lstStyle>
            <a:lvl1pPr>
              <a:defRPr/>
            </a:lvl1pPr>
          </a:lstStyle>
          <a:p>
            <a:pPr>
              <a:defRPr/>
            </a:pPr>
            <a:fld id="{D893F088-63CF-41B6-ABD6-F7F05B1CBDDA}" type="slidenum">
              <a:rPr lang="en-GB" altLang="en-US"/>
              <a:pPr>
                <a:defRPr/>
              </a:pPr>
              <a:t>‹#›</a:t>
            </a:fld>
            <a:endParaRPr lang="en-GB" altLang="en-US"/>
          </a:p>
        </p:txBody>
      </p:sp>
    </p:spTree>
    <p:extLst>
      <p:ext uri="{BB962C8B-B14F-4D97-AF65-F5344CB8AC3E}">
        <p14:creationId xmlns:p14="http://schemas.microsoft.com/office/powerpoint/2010/main" val="181576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49466" y="5530222"/>
            <a:ext cx="6276975" cy="38797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049466" y="676277"/>
            <a:ext cx="6276975" cy="572644"/>
          </a:xfrm>
        </p:spPr>
        <p:txBody>
          <a:bodyPr/>
          <a:lstStyle>
            <a:lvl1pPr marL="0" indent="0">
              <a:buNone/>
              <a:defRPr sz="3200"/>
            </a:lvl1pPr>
            <a:lvl2pPr marL="456083" indent="0">
              <a:buNone/>
              <a:defRPr sz="2800"/>
            </a:lvl2pPr>
            <a:lvl3pPr marL="912159" indent="0">
              <a:buNone/>
              <a:defRPr sz="2400"/>
            </a:lvl3pPr>
            <a:lvl4pPr marL="1368249" indent="0">
              <a:buNone/>
              <a:defRPr sz="2000"/>
            </a:lvl4pPr>
            <a:lvl5pPr marL="1824334" indent="0">
              <a:buNone/>
              <a:defRPr sz="2000"/>
            </a:lvl5pPr>
            <a:lvl6pPr marL="2280416" indent="0">
              <a:buNone/>
              <a:defRPr sz="2000"/>
            </a:lvl6pPr>
            <a:lvl7pPr marL="2736502" indent="0">
              <a:buNone/>
              <a:defRPr sz="2000"/>
            </a:lvl7pPr>
            <a:lvl8pPr marL="3192585" indent="0">
              <a:buNone/>
              <a:defRPr sz="2000"/>
            </a:lvl8pPr>
            <a:lvl9pPr marL="3648669" indent="0">
              <a:buNone/>
              <a:defRPr sz="2000"/>
            </a:lvl9pPr>
          </a:lstStyle>
          <a:p>
            <a:pPr lvl="0"/>
            <a:endParaRPr lang="en-GB" noProof="0"/>
          </a:p>
        </p:txBody>
      </p:sp>
      <p:sp>
        <p:nvSpPr>
          <p:cNvPr id="4" name="Text Placeholder 3"/>
          <p:cNvSpPr>
            <a:spLocks noGrp="1"/>
          </p:cNvSpPr>
          <p:nvPr>
            <p:ph type="body" sz="half" idx="2"/>
          </p:nvPr>
        </p:nvSpPr>
        <p:spPr>
          <a:xfrm>
            <a:off x="2049466" y="5918208"/>
            <a:ext cx="6276975" cy="295457"/>
          </a:xfrm>
        </p:spPr>
        <p:txBody>
          <a:bodyPr/>
          <a:lstStyle>
            <a:lvl1pPr marL="0" indent="0">
              <a:buNone/>
              <a:defRPr sz="1400"/>
            </a:lvl1pPr>
            <a:lvl2pPr marL="456083" indent="0">
              <a:buNone/>
              <a:defRPr sz="1200"/>
            </a:lvl2pPr>
            <a:lvl3pPr marL="912159" indent="0">
              <a:buNone/>
              <a:defRPr sz="1000"/>
            </a:lvl3pPr>
            <a:lvl4pPr marL="1368249" indent="0">
              <a:buNone/>
              <a:defRPr sz="900"/>
            </a:lvl4pPr>
            <a:lvl5pPr marL="1824334" indent="0">
              <a:buNone/>
              <a:defRPr sz="900"/>
            </a:lvl5pPr>
            <a:lvl6pPr marL="2280416" indent="0">
              <a:buNone/>
              <a:defRPr sz="900"/>
            </a:lvl6pPr>
            <a:lvl7pPr marL="2736502" indent="0">
              <a:buNone/>
              <a:defRPr sz="900"/>
            </a:lvl7pPr>
            <a:lvl8pPr marL="3192585" indent="0">
              <a:buNone/>
              <a:defRPr sz="900"/>
            </a:lvl8pPr>
            <a:lvl9pPr marL="3648669"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1BE907A-4BAE-419E-AB68-8A597C709BF7}"/>
              </a:ext>
            </a:extLst>
          </p:cNvPr>
          <p:cNvSpPr>
            <a:spLocks noGrp="1" noChangeArrowheads="1"/>
          </p:cNvSpPr>
          <p:nvPr>
            <p:ph type="ftr" sz="quarter"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979F735D-D071-41CF-9175-D3643BA175DF}"/>
              </a:ext>
            </a:extLst>
          </p:cNvPr>
          <p:cNvSpPr>
            <a:spLocks noGrp="1" noChangeArrowheads="1"/>
          </p:cNvSpPr>
          <p:nvPr>
            <p:ph type="sldNum" sz="quarter" idx="11"/>
          </p:nvPr>
        </p:nvSpPr>
        <p:spPr>
          <a:ln/>
        </p:spPr>
        <p:txBody>
          <a:bodyPr/>
          <a:lstStyle>
            <a:lvl1pPr>
              <a:defRPr/>
            </a:lvl1pPr>
          </a:lstStyle>
          <a:p>
            <a:pPr>
              <a:defRPr/>
            </a:pPr>
            <a:fld id="{BB42DB74-5982-4B7F-9A57-C96B21997D46}" type="slidenum">
              <a:rPr lang="en-GB" altLang="en-US"/>
              <a:pPr>
                <a:defRPr/>
              </a:pPr>
              <a:t>‹#›</a:t>
            </a:fld>
            <a:endParaRPr lang="en-GB" altLang="en-US"/>
          </a:p>
        </p:txBody>
      </p:sp>
    </p:spTree>
    <p:extLst>
      <p:ext uri="{BB962C8B-B14F-4D97-AF65-F5344CB8AC3E}">
        <p14:creationId xmlns:p14="http://schemas.microsoft.com/office/powerpoint/2010/main" val="1531551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4AF323D-3AD6-4628-BCFB-D10744F17068}"/>
              </a:ext>
            </a:extLst>
          </p:cNvPr>
          <p:cNvSpPr>
            <a:spLocks noGrp="1" noChangeArrowheads="1"/>
          </p:cNvSpPr>
          <p:nvPr>
            <p:ph type="title"/>
          </p:nvPr>
        </p:nvSpPr>
        <p:spPr bwMode="auto">
          <a:xfrm>
            <a:off x="395288" y="1763713"/>
            <a:ext cx="9410700"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ctr" anchorCtr="0" compatLnSpc="1">
            <a:prstTxWarp prst="textNoShape">
              <a:avLst/>
            </a:prstTxWarp>
            <a:spAutoFit/>
          </a:bodyPr>
          <a:lstStyle/>
          <a:p>
            <a:pPr lvl="0"/>
            <a:r>
              <a:rPr lang="en-GB" altLang="en-US"/>
              <a:t>Title in colour - Arial 48pt</a:t>
            </a:r>
          </a:p>
        </p:txBody>
      </p:sp>
      <p:sp>
        <p:nvSpPr>
          <p:cNvPr id="1027" name="Rectangle 3">
            <a:extLst>
              <a:ext uri="{FF2B5EF4-FFF2-40B4-BE49-F238E27FC236}">
                <a16:creationId xmlns:a16="http://schemas.microsoft.com/office/drawing/2014/main" id="{CC046F66-7F29-4A0C-BD2A-EC4A1EFE3C23}"/>
              </a:ext>
            </a:extLst>
          </p:cNvPr>
          <p:cNvSpPr>
            <a:spLocks noGrp="1" noChangeArrowheads="1"/>
          </p:cNvSpPr>
          <p:nvPr>
            <p:ph type="body" idx="1"/>
          </p:nvPr>
        </p:nvSpPr>
        <p:spPr bwMode="auto">
          <a:xfrm>
            <a:off x="395288" y="2733675"/>
            <a:ext cx="94107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spAutoFit/>
          </a:bodyPr>
          <a:lstStyle/>
          <a:p>
            <a:pPr lvl="0"/>
            <a:r>
              <a:rPr lang="en-GB" altLang="en-US"/>
              <a:t>Tabbed text information in black with bullet - Arial 28pt</a:t>
            </a:r>
          </a:p>
          <a:p>
            <a:pPr lvl="1"/>
            <a:r>
              <a:rPr lang="en-GB" altLang="en-US"/>
              <a:t>Bullet point should be in the same colour as heading</a:t>
            </a:r>
          </a:p>
          <a:p>
            <a:pPr lvl="2"/>
            <a:r>
              <a:rPr lang="en-GB" altLang="en-US"/>
              <a:t>Third level</a:t>
            </a:r>
          </a:p>
          <a:p>
            <a:pPr lvl="3"/>
            <a:r>
              <a:rPr lang="en-GB" altLang="en-US"/>
              <a:t>Fourth level</a:t>
            </a:r>
          </a:p>
          <a:p>
            <a:pPr lvl="4"/>
            <a:r>
              <a:rPr lang="en-GB" altLang="en-US"/>
              <a:t>Fifth level</a:t>
            </a:r>
          </a:p>
        </p:txBody>
      </p:sp>
      <p:sp>
        <p:nvSpPr>
          <p:cNvPr id="4101" name="Rectangle 5">
            <a:extLst>
              <a:ext uri="{FF2B5EF4-FFF2-40B4-BE49-F238E27FC236}">
                <a16:creationId xmlns:a16="http://schemas.microsoft.com/office/drawing/2014/main" id="{F9958093-8F5D-43F6-BDC9-1E819571C025}"/>
              </a:ext>
            </a:extLst>
          </p:cNvPr>
          <p:cNvSpPr>
            <a:spLocks noGrp="1" noChangeArrowheads="1"/>
          </p:cNvSpPr>
          <p:nvPr>
            <p:ph type="ftr" sz="quarter" idx="3"/>
          </p:nvPr>
        </p:nvSpPr>
        <p:spPr bwMode="auto">
          <a:xfrm>
            <a:off x="3573463" y="6884988"/>
            <a:ext cx="3313112"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bodyPr>
          <a:lstStyle>
            <a:lvl1pPr algn="ctr" defTabSz="794982" eaLnBrk="1" hangingPunct="1">
              <a:defRPr sz="1100">
                <a:solidFill>
                  <a:schemeClr val="tx1"/>
                </a:solidFill>
                <a:latin typeface="Arial" charset="0"/>
              </a:defRPr>
            </a:lvl1pPr>
          </a:lstStyle>
          <a:p>
            <a:pPr>
              <a:defRPr/>
            </a:pPr>
            <a:endParaRPr lang="en-GB"/>
          </a:p>
        </p:txBody>
      </p:sp>
      <p:sp>
        <p:nvSpPr>
          <p:cNvPr id="4102" name="Rectangle 6">
            <a:extLst>
              <a:ext uri="{FF2B5EF4-FFF2-40B4-BE49-F238E27FC236}">
                <a16:creationId xmlns:a16="http://schemas.microsoft.com/office/drawing/2014/main" id="{7664BC77-C772-4D07-9ABE-17DC07E6395E}"/>
              </a:ext>
            </a:extLst>
          </p:cNvPr>
          <p:cNvSpPr>
            <a:spLocks noGrp="1" noChangeArrowheads="1"/>
          </p:cNvSpPr>
          <p:nvPr>
            <p:ph type="sldNum" sz="quarter" idx="4"/>
          </p:nvPr>
        </p:nvSpPr>
        <p:spPr bwMode="auto">
          <a:xfrm>
            <a:off x="7494588" y="6884988"/>
            <a:ext cx="2443162"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bodyPr>
          <a:lstStyle>
            <a:lvl1pPr algn="r" defTabSz="793750" eaLnBrk="1" hangingPunct="1">
              <a:defRPr sz="1100">
                <a:solidFill>
                  <a:schemeClr val="tx1"/>
                </a:solidFill>
              </a:defRPr>
            </a:lvl1pPr>
          </a:lstStyle>
          <a:p>
            <a:pPr>
              <a:defRPr/>
            </a:pPr>
            <a:fld id="{3D2209E4-262A-4579-B7BF-DECC867DAED3}" type="slidenum">
              <a:rPr lang="en-GB" altLang="en-US"/>
              <a:pPr>
                <a:defRPr/>
              </a:pPr>
              <a:t>‹#›</a:t>
            </a:fld>
            <a:endParaRPr lang="en-GB" altLang="en-US"/>
          </a:p>
        </p:txBody>
      </p:sp>
      <p:pic>
        <p:nvPicPr>
          <p:cNvPr id="1030" name="Picture 14" descr="OU_masterlogo_colour_19mm">
            <a:extLst>
              <a:ext uri="{FF2B5EF4-FFF2-40B4-BE49-F238E27FC236}">
                <a16:creationId xmlns:a16="http://schemas.microsoft.com/office/drawing/2014/main" id="{C0181375-2E4D-43D8-AF2B-F26A151B45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74138" y="395288"/>
            <a:ext cx="11811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70" r:id="rId1"/>
    <p:sldLayoutId id="2147486547" r:id="rId2"/>
    <p:sldLayoutId id="2147486548" r:id="rId3"/>
    <p:sldLayoutId id="2147486549" r:id="rId4"/>
    <p:sldLayoutId id="2147486550" r:id="rId5"/>
    <p:sldLayoutId id="2147486551" r:id="rId6"/>
    <p:sldLayoutId id="2147486552" r:id="rId7"/>
    <p:sldLayoutId id="2147486553" r:id="rId8"/>
    <p:sldLayoutId id="2147486554" r:id="rId9"/>
    <p:sldLayoutId id="2147486555" r:id="rId10"/>
    <p:sldLayoutId id="2147486556" r:id="rId11"/>
  </p:sldLayoutIdLst>
  <p:hf sldNum="0" hdr="0" ftr="0" dt="0"/>
  <p:txStyles>
    <p:titleStyle>
      <a:lvl1pPr algn="l" defTabSz="793750" rtl="0" eaLnBrk="0" fontAlgn="base" hangingPunct="0">
        <a:spcBef>
          <a:spcPct val="0"/>
        </a:spcBef>
        <a:spcAft>
          <a:spcPct val="0"/>
        </a:spcAft>
        <a:defRPr sz="4800">
          <a:solidFill>
            <a:srgbClr val="EF6820"/>
          </a:solidFill>
          <a:latin typeface="+mj-lt"/>
          <a:ea typeface="+mj-ea"/>
          <a:cs typeface="+mj-cs"/>
        </a:defRPr>
      </a:lvl1pPr>
      <a:lvl2pPr algn="l" defTabSz="793750" rtl="0" eaLnBrk="0" fontAlgn="base" hangingPunct="0">
        <a:spcBef>
          <a:spcPct val="0"/>
        </a:spcBef>
        <a:spcAft>
          <a:spcPct val="0"/>
        </a:spcAft>
        <a:defRPr sz="4800">
          <a:solidFill>
            <a:srgbClr val="EF6820"/>
          </a:solidFill>
          <a:latin typeface="Arial" charset="0"/>
        </a:defRPr>
      </a:lvl2pPr>
      <a:lvl3pPr algn="l" defTabSz="793750" rtl="0" eaLnBrk="0" fontAlgn="base" hangingPunct="0">
        <a:spcBef>
          <a:spcPct val="0"/>
        </a:spcBef>
        <a:spcAft>
          <a:spcPct val="0"/>
        </a:spcAft>
        <a:defRPr sz="4800">
          <a:solidFill>
            <a:srgbClr val="EF6820"/>
          </a:solidFill>
          <a:latin typeface="Arial" charset="0"/>
        </a:defRPr>
      </a:lvl3pPr>
      <a:lvl4pPr algn="l" defTabSz="793750" rtl="0" eaLnBrk="0" fontAlgn="base" hangingPunct="0">
        <a:spcBef>
          <a:spcPct val="0"/>
        </a:spcBef>
        <a:spcAft>
          <a:spcPct val="0"/>
        </a:spcAft>
        <a:defRPr sz="4800">
          <a:solidFill>
            <a:srgbClr val="EF6820"/>
          </a:solidFill>
          <a:latin typeface="Arial" charset="0"/>
        </a:defRPr>
      </a:lvl4pPr>
      <a:lvl5pPr algn="l" defTabSz="793750" rtl="0" eaLnBrk="0" fontAlgn="base" hangingPunct="0">
        <a:spcBef>
          <a:spcPct val="0"/>
        </a:spcBef>
        <a:spcAft>
          <a:spcPct val="0"/>
        </a:spcAft>
        <a:defRPr sz="4800">
          <a:solidFill>
            <a:srgbClr val="EF6820"/>
          </a:solidFill>
          <a:latin typeface="Arial" charset="0"/>
        </a:defRPr>
      </a:lvl5pPr>
      <a:lvl6pPr marL="456083" algn="l" defTabSz="794982" rtl="0" fontAlgn="base">
        <a:spcBef>
          <a:spcPct val="0"/>
        </a:spcBef>
        <a:spcAft>
          <a:spcPct val="0"/>
        </a:spcAft>
        <a:defRPr sz="4800">
          <a:solidFill>
            <a:srgbClr val="EF6820"/>
          </a:solidFill>
          <a:latin typeface="Arial" charset="0"/>
        </a:defRPr>
      </a:lvl6pPr>
      <a:lvl7pPr marL="912159" algn="l" defTabSz="794982" rtl="0" fontAlgn="base">
        <a:spcBef>
          <a:spcPct val="0"/>
        </a:spcBef>
        <a:spcAft>
          <a:spcPct val="0"/>
        </a:spcAft>
        <a:defRPr sz="4800">
          <a:solidFill>
            <a:srgbClr val="EF6820"/>
          </a:solidFill>
          <a:latin typeface="Arial" charset="0"/>
        </a:defRPr>
      </a:lvl7pPr>
      <a:lvl8pPr marL="1368249" algn="l" defTabSz="794982" rtl="0" fontAlgn="base">
        <a:spcBef>
          <a:spcPct val="0"/>
        </a:spcBef>
        <a:spcAft>
          <a:spcPct val="0"/>
        </a:spcAft>
        <a:defRPr sz="4800">
          <a:solidFill>
            <a:srgbClr val="EF6820"/>
          </a:solidFill>
          <a:latin typeface="Arial" charset="0"/>
        </a:defRPr>
      </a:lvl8pPr>
      <a:lvl9pPr marL="1824334" algn="l" defTabSz="794982" rtl="0" fontAlgn="base">
        <a:spcBef>
          <a:spcPct val="0"/>
        </a:spcBef>
        <a:spcAft>
          <a:spcPct val="0"/>
        </a:spcAft>
        <a:defRPr sz="4800">
          <a:solidFill>
            <a:srgbClr val="EF6820"/>
          </a:solidFill>
          <a:latin typeface="Arial" charset="0"/>
        </a:defRPr>
      </a:lvl9pPr>
    </p:titleStyle>
    <p:bodyStyle>
      <a:lvl1pPr marL="296863" indent="-296863" algn="l" defTabSz="793750" rtl="0" eaLnBrk="0" fontAlgn="base" hangingPunct="0">
        <a:spcBef>
          <a:spcPct val="20000"/>
        </a:spcBef>
        <a:spcAft>
          <a:spcPct val="0"/>
        </a:spcAft>
        <a:buClr>
          <a:srgbClr val="EF6820"/>
        </a:buClr>
        <a:buChar char="•"/>
        <a:defRPr sz="2800">
          <a:solidFill>
            <a:schemeClr val="tx1"/>
          </a:solidFill>
          <a:latin typeface="+mn-lt"/>
          <a:ea typeface="+mn-ea"/>
          <a:cs typeface="+mn-cs"/>
        </a:defRPr>
      </a:lvl1pPr>
      <a:lvl2pPr marL="646113" indent="-247650" algn="l" defTabSz="793750" rtl="0" eaLnBrk="0" fontAlgn="base" hangingPunct="0">
        <a:spcBef>
          <a:spcPct val="20000"/>
        </a:spcBef>
        <a:spcAft>
          <a:spcPct val="0"/>
        </a:spcAft>
        <a:buChar char="–"/>
        <a:defRPr sz="2800">
          <a:solidFill>
            <a:schemeClr val="tx1"/>
          </a:solidFill>
          <a:latin typeface="+mn-lt"/>
        </a:defRPr>
      </a:lvl2pPr>
      <a:lvl3pPr marL="990600" indent="-195263" algn="l" defTabSz="793750" rtl="0" eaLnBrk="0" fontAlgn="base" hangingPunct="0">
        <a:spcBef>
          <a:spcPct val="20000"/>
        </a:spcBef>
        <a:spcAft>
          <a:spcPct val="0"/>
        </a:spcAft>
        <a:buClr>
          <a:srgbClr val="9FAA00"/>
        </a:buClr>
        <a:buChar char="•"/>
        <a:defRPr sz="2800">
          <a:solidFill>
            <a:schemeClr val="tx1"/>
          </a:solidFill>
          <a:latin typeface="+mn-lt"/>
        </a:defRPr>
      </a:lvl3pPr>
      <a:lvl4pPr marL="1387475" indent="-196850" algn="l" defTabSz="793750" rtl="0" eaLnBrk="0" fontAlgn="base" hangingPunct="0">
        <a:spcBef>
          <a:spcPct val="20000"/>
        </a:spcBef>
        <a:spcAft>
          <a:spcPct val="0"/>
        </a:spcAft>
        <a:buChar char="–"/>
        <a:defRPr sz="2800">
          <a:solidFill>
            <a:schemeClr val="tx1"/>
          </a:solidFill>
          <a:latin typeface="+mn-lt"/>
        </a:defRPr>
      </a:lvl4pPr>
      <a:lvl5pPr marL="1782763" indent="-196850" algn="l" defTabSz="793750" rtl="0" eaLnBrk="0" fontAlgn="base" hangingPunct="0">
        <a:spcBef>
          <a:spcPct val="20000"/>
        </a:spcBef>
        <a:spcAft>
          <a:spcPct val="0"/>
        </a:spcAft>
        <a:buChar char="»"/>
        <a:defRPr sz="2000">
          <a:solidFill>
            <a:schemeClr val="tx1"/>
          </a:solidFill>
          <a:latin typeface="+mn-lt"/>
        </a:defRPr>
      </a:lvl5pPr>
      <a:lvl6pPr marL="2239248" indent="-197953" algn="l" defTabSz="794982" rtl="0" fontAlgn="base">
        <a:spcBef>
          <a:spcPct val="20000"/>
        </a:spcBef>
        <a:spcAft>
          <a:spcPct val="0"/>
        </a:spcAft>
        <a:buChar char="»"/>
        <a:defRPr sz="2000">
          <a:solidFill>
            <a:schemeClr val="tx1"/>
          </a:solidFill>
          <a:latin typeface="+mn-lt"/>
        </a:defRPr>
      </a:lvl6pPr>
      <a:lvl7pPr marL="2695334" indent="-197953" algn="l" defTabSz="794982" rtl="0" fontAlgn="base">
        <a:spcBef>
          <a:spcPct val="20000"/>
        </a:spcBef>
        <a:spcAft>
          <a:spcPct val="0"/>
        </a:spcAft>
        <a:buChar char="»"/>
        <a:defRPr sz="2000">
          <a:solidFill>
            <a:schemeClr val="tx1"/>
          </a:solidFill>
          <a:latin typeface="+mn-lt"/>
        </a:defRPr>
      </a:lvl7pPr>
      <a:lvl8pPr marL="3151414" indent="-197953" algn="l" defTabSz="794982" rtl="0" fontAlgn="base">
        <a:spcBef>
          <a:spcPct val="20000"/>
        </a:spcBef>
        <a:spcAft>
          <a:spcPct val="0"/>
        </a:spcAft>
        <a:buChar char="»"/>
        <a:defRPr sz="2000">
          <a:solidFill>
            <a:schemeClr val="tx1"/>
          </a:solidFill>
          <a:latin typeface="+mn-lt"/>
        </a:defRPr>
      </a:lvl8pPr>
      <a:lvl9pPr marL="3607490" indent="-197953" algn="l" defTabSz="794982" rtl="0" fontAlgn="base">
        <a:spcBef>
          <a:spcPct val="20000"/>
        </a:spcBef>
        <a:spcAft>
          <a:spcPct val="0"/>
        </a:spcAft>
        <a:buChar char="»"/>
        <a:defRPr sz="2000">
          <a:solidFill>
            <a:schemeClr val="tx1"/>
          </a:solidFill>
          <a:latin typeface="+mn-lt"/>
        </a:defRPr>
      </a:lvl9pPr>
    </p:bodyStyle>
    <p:otherStyle>
      <a:defPPr>
        <a:defRPr lang="en-US"/>
      </a:defPPr>
      <a:lvl1pPr marL="0" algn="l" defTabSz="912159" rtl="0" eaLnBrk="1" latinLnBrk="0" hangingPunct="1">
        <a:defRPr sz="1800" kern="1200">
          <a:solidFill>
            <a:schemeClr val="tx1"/>
          </a:solidFill>
          <a:latin typeface="+mn-lt"/>
          <a:ea typeface="+mn-ea"/>
          <a:cs typeface="+mn-cs"/>
        </a:defRPr>
      </a:lvl1pPr>
      <a:lvl2pPr marL="456083" algn="l" defTabSz="912159" rtl="0" eaLnBrk="1" latinLnBrk="0" hangingPunct="1">
        <a:defRPr sz="1800" kern="1200">
          <a:solidFill>
            <a:schemeClr val="tx1"/>
          </a:solidFill>
          <a:latin typeface="+mn-lt"/>
          <a:ea typeface="+mn-ea"/>
          <a:cs typeface="+mn-cs"/>
        </a:defRPr>
      </a:lvl2pPr>
      <a:lvl3pPr marL="912159" algn="l" defTabSz="912159" rtl="0" eaLnBrk="1" latinLnBrk="0" hangingPunct="1">
        <a:defRPr sz="1800" kern="1200">
          <a:solidFill>
            <a:schemeClr val="tx1"/>
          </a:solidFill>
          <a:latin typeface="+mn-lt"/>
          <a:ea typeface="+mn-ea"/>
          <a:cs typeface="+mn-cs"/>
        </a:defRPr>
      </a:lvl3pPr>
      <a:lvl4pPr marL="1368249" algn="l" defTabSz="912159" rtl="0" eaLnBrk="1" latinLnBrk="0" hangingPunct="1">
        <a:defRPr sz="1800" kern="1200">
          <a:solidFill>
            <a:schemeClr val="tx1"/>
          </a:solidFill>
          <a:latin typeface="+mn-lt"/>
          <a:ea typeface="+mn-ea"/>
          <a:cs typeface="+mn-cs"/>
        </a:defRPr>
      </a:lvl4pPr>
      <a:lvl5pPr marL="1824334" algn="l" defTabSz="912159" rtl="0" eaLnBrk="1" latinLnBrk="0" hangingPunct="1">
        <a:defRPr sz="1800" kern="1200">
          <a:solidFill>
            <a:schemeClr val="tx1"/>
          </a:solidFill>
          <a:latin typeface="+mn-lt"/>
          <a:ea typeface="+mn-ea"/>
          <a:cs typeface="+mn-cs"/>
        </a:defRPr>
      </a:lvl5pPr>
      <a:lvl6pPr marL="2280416" algn="l" defTabSz="912159" rtl="0" eaLnBrk="1" latinLnBrk="0" hangingPunct="1">
        <a:defRPr sz="1800" kern="1200">
          <a:solidFill>
            <a:schemeClr val="tx1"/>
          </a:solidFill>
          <a:latin typeface="+mn-lt"/>
          <a:ea typeface="+mn-ea"/>
          <a:cs typeface="+mn-cs"/>
        </a:defRPr>
      </a:lvl6pPr>
      <a:lvl7pPr marL="2736502" algn="l" defTabSz="912159" rtl="0" eaLnBrk="1" latinLnBrk="0" hangingPunct="1">
        <a:defRPr sz="1800" kern="1200">
          <a:solidFill>
            <a:schemeClr val="tx1"/>
          </a:solidFill>
          <a:latin typeface="+mn-lt"/>
          <a:ea typeface="+mn-ea"/>
          <a:cs typeface="+mn-cs"/>
        </a:defRPr>
      </a:lvl7pPr>
      <a:lvl8pPr marL="3192585" algn="l" defTabSz="912159" rtl="0" eaLnBrk="1" latinLnBrk="0" hangingPunct="1">
        <a:defRPr sz="1800" kern="1200">
          <a:solidFill>
            <a:schemeClr val="tx1"/>
          </a:solidFill>
          <a:latin typeface="+mn-lt"/>
          <a:ea typeface="+mn-ea"/>
          <a:cs typeface="+mn-cs"/>
        </a:defRPr>
      </a:lvl8pPr>
      <a:lvl9pPr marL="3648669" algn="l" defTabSz="9121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6AF918B-2BDB-49FC-BD1F-143EB5759D4F}"/>
              </a:ext>
            </a:extLst>
          </p:cNvPr>
          <p:cNvSpPr>
            <a:spLocks noGrp="1" noChangeArrowheads="1"/>
          </p:cNvSpPr>
          <p:nvPr>
            <p:ph type="title"/>
          </p:nvPr>
        </p:nvSpPr>
        <p:spPr bwMode="auto">
          <a:xfrm>
            <a:off x="395288" y="2714625"/>
            <a:ext cx="9410700" cy="85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ctr" anchorCtr="0" compatLnSpc="1">
            <a:prstTxWarp prst="textNoShape">
              <a:avLst/>
            </a:prstTxWarp>
            <a:spAutoFit/>
          </a:bodyPr>
          <a:lstStyle/>
          <a:p>
            <a:pPr lvl="0"/>
            <a:r>
              <a:rPr lang="en-GB" altLang="en-US"/>
              <a:t>Divider title in black - Arial 50pt</a:t>
            </a:r>
          </a:p>
        </p:txBody>
      </p:sp>
      <p:sp>
        <p:nvSpPr>
          <p:cNvPr id="2051" name="Rectangle 3">
            <a:extLst>
              <a:ext uri="{FF2B5EF4-FFF2-40B4-BE49-F238E27FC236}">
                <a16:creationId xmlns:a16="http://schemas.microsoft.com/office/drawing/2014/main" id="{449769AF-8491-4504-8918-FF7C7396F912}"/>
              </a:ext>
            </a:extLst>
          </p:cNvPr>
          <p:cNvSpPr>
            <a:spLocks noGrp="1" noChangeArrowheads="1"/>
          </p:cNvSpPr>
          <p:nvPr>
            <p:ph type="body" idx="1"/>
          </p:nvPr>
        </p:nvSpPr>
        <p:spPr bwMode="auto">
          <a:xfrm>
            <a:off x="395288" y="4068763"/>
            <a:ext cx="94107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spAutoFit/>
          </a:bodyPr>
          <a:lstStyle/>
          <a:p>
            <a:pPr lvl="0"/>
            <a:r>
              <a:rPr lang="en-GB" altLang="en-US"/>
              <a:t>Subheading in black - Arial 20pt</a:t>
            </a:r>
          </a:p>
        </p:txBody>
      </p:sp>
      <p:sp>
        <p:nvSpPr>
          <p:cNvPr id="51204" name="Rectangle 4">
            <a:extLst>
              <a:ext uri="{FF2B5EF4-FFF2-40B4-BE49-F238E27FC236}">
                <a16:creationId xmlns:a16="http://schemas.microsoft.com/office/drawing/2014/main" id="{0F1B5BF3-45E1-43B3-94E4-7EFD5AF6F9A3}"/>
              </a:ext>
            </a:extLst>
          </p:cNvPr>
          <p:cNvSpPr>
            <a:spLocks noGrp="1" noChangeArrowheads="1"/>
          </p:cNvSpPr>
          <p:nvPr>
            <p:ph type="ftr" sz="quarter" idx="3"/>
          </p:nvPr>
        </p:nvSpPr>
        <p:spPr bwMode="auto">
          <a:xfrm>
            <a:off x="3573463" y="6884988"/>
            <a:ext cx="3313112"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bodyPr>
          <a:lstStyle>
            <a:lvl1pPr algn="ctr" defTabSz="794982" eaLnBrk="1" hangingPunct="1">
              <a:defRPr sz="1100">
                <a:solidFill>
                  <a:schemeClr val="tx1"/>
                </a:solidFill>
                <a:latin typeface="Arial" charset="0"/>
              </a:defRPr>
            </a:lvl1pPr>
          </a:lstStyle>
          <a:p>
            <a:pPr>
              <a:defRPr/>
            </a:pPr>
            <a:endParaRPr lang="en-GB"/>
          </a:p>
        </p:txBody>
      </p:sp>
      <p:sp>
        <p:nvSpPr>
          <p:cNvPr id="51205" name="Rectangle 5">
            <a:extLst>
              <a:ext uri="{FF2B5EF4-FFF2-40B4-BE49-F238E27FC236}">
                <a16:creationId xmlns:a16="http://schemas.microsoft.com/office/drawing/2014/main" id="{195A09FB-9DB1-4044-9A73-825BC1FA9ED4}"/>
              </a:ext>
            </a:extLst>
          </p:cNvPr>
          <p:cNvSpPr>
            <a:spLocks noGrp="1" noChangeArrowheads="1"/>
          </p:cNvSpPr>
          <p:nvPr>
            <p:ph type="sldNum" sz="quarter" idx="4"/>
          </p:nvPr>
        </p:nvSpPr>
        <p:spPr bwMode="auto">
          <a:xfrm>
            <a:off x="7494588" y="6884988"/>
            <a:ext cx="2443162"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9245" tIns="39620" rIns="79245" bIns="39620" numCol="1" anchor="t" anchorCtr="0" compatLnSpc="1">
            <a:prstTxWarp prst="textNoShape">
              <a:avLst/>
            </a:prstTxWarp>
          </a:bodyPr>
          <a:lstStyle>
            <a:lvl1pPr algn="r" defTabSz="793750" eaLnBrk="1" hangingPunct="1">
              <a:defRPr sz="1100">
                <a:solidFill>
                  <a:schemeClr val="tx1"/>
                </a:solidFill>
              </a:defRPr>
            </a:lvl1pPr>
          </a:lstStyle>
          <a:p>
            <a:pPr>
              <a:defRPr/>
            </a:pPr>
            <a:fld id="{C6062BDB-1A38-4757-B56D-19CD895B7813}" type="slidenum">
              <a:rPr lang="en-GB" altLang="en-US"/>
              <a:pPr>
                <a:defRPr/>
              </a:pPr>
              <a:t>‹#›</a:t>
            </a:fld>
            <a:endParaRPr lang="en-GB" altLang="en-US"/>
          </a:p>
        </p:txBody>
      </p:sp>
      <p:pic>
        <p:nvPicPr>
          <p:cNvPr id="2054" name="Picture 7" descr="OU_masterlogo_colour_19mm">
            <a:extLst>
              <a:ext uri="{FF2B5EF4-FFF2-40B4-BE49-F238E27FC236}">
                <a16:creationId xmlns:a16="http://schemas.microsoft.com/office/drawing/2014/main" id="{E6E30DBC-9BF9-4508-BAE4-2ACDD7B19B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74138" y="395288"/>
            <a:ext cx="11811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57" r:id="rId1"/>
    <p:sldLayoutId id="2147486558" r:id="rId2"/>
    <p:sldLayoutId id="2147486559" r:id="rId3"/>
    <p:sldLayoutId id="2147486560" r:id="rId4"/>
    <p:sldLayoutId id="2147486561" r:id="rId5"/>
    <p:sldLayoutId id="2147486562" r:id="rId6"/>
    <p:sldLayoutId id="2147486563" r:id="rId7"/>
    <p:sldLayoutId id="2147486564" r:id="rId8"/>
    <p:sldLayoutId id="2147486565" r:id="rId9"/>
    <p:sldLayoutId id="2147486566" r:id="rId10"/>
    <p:sldLayoutId id="2147486567" r:id="rId11"/>
  </p:sldLayoutIdLst>
  <p:hf sldNum="0" hdr="0" ftr="0" dt="0"/>
  <p:txStyles>
    <p:titleStyle>
      <a:lvl1pPr algn="l" defTabSz="793750" rtl="0" eaLnBrk="0" fontAlgn="base" hangingPunct="0">
        <a:spcBef>
          <a:spcPct val="0"/>
        </a:spcBef>
        <a:spcAft>
          <a:spcPct val="0"/>
        </a:spcAft>
        <a:defRPr sz="5000">
          <a:solidFill>
            <a:schemeClr val="tx1"/>
          </a:solidFill>
          <a:latin typeface="+mj-lt"/>
          <a:ea typeface="+mj-ea"/>
          <a:cs typeface="+mj-cs"/>
        </a:defRPr>
      </a:lvl1pPr>
      <a:lvl2pPr algn="l" defTabSz="793750" rtl="0" eaLnBrk="0" fontAlgn="base" hangingPunct="0">
        <a:spcBef>
          <a:spcPct val="0"/>
        </a:spcBef>
        <a:spcAft>
          <a:spcPct val="0"/>
        </a:spcAft>
        <a:defRPr sz="5000">
          <a:solidFill>
            <a:schemeClr val="tx1"/>
          </a:solidFill>
          <a:latin typeface="Arial" charset="0"/>
        </a:defRPr>
      </a:lvl2pPr>
      <a:lvl3pPr algn="l" defTabSz="793750" rtl="0" eaLnBrk="0" fontAlgn="base" hangingPunct="0">
        <a:spcBef>
          <a:spcPct val="0"/>
        </a:spcBef>
        <a:spcAft>
          <a:spcPct val="0"/>
        </a:spcAft>
        <a:defRPr sz="5000">
          <a:solidFill>
            <a:schemeClr val="tx1"/>
          </a:solidFill>
          <a:latin typeface="Arial" charset="0"/>
        </a:defRPr>
      </a:lvl3pPr>
      <a:lvl4pPr algn="l" defTabSz="793750" rtl="0" eaLnBrk="0" fontAlgn="base" hangingPunct="0">
        <a:spcBef>
          <a:spcPct val="0"/>
        </a:spcBef>
        <a:spcAft>
          <a:spcPct val="0"/>
        </a:spcAft>
        <a:defRPr sz="5000">
          <a:solidFill>
            <a:schemeClr val="tx1"/>
          </a:solidFill>
          <a:latin typeface="Arial" charset="0"/>
        </a:defRPr>
      </a:lvl4pPr>
      <a:lvl5pPr algn="l" defTabSz="793750" rtl="0" eaLnBrk="0" fontAlgn="base" hangingPunct="0">
        <a:spcBef>
          <a:spcPct val="0"/>
        </a:spcBef>
        <a:spcAft>
          <a:spcPct val="0"/>
        </a:spcAft>
        <a:defRPr sz="5000">
          <a:solidFill>
            <a:schemeClr val="tx1"/>
          </a:solidFill>
          <a:latin typeface="Arial" charset="0"/>
        </a:defRPr>
      </a:lvl5pPr>
      <a:lvl6pPr marL="456083" algn="l" defTabSz="794982" rtl="0" fontAlgn="base">
        <a:spcBef>
          <a:spcPct val="0"/>
        </a:spcBef>
        <a:spcAft>
          <a:spcPct val="0"/>
        </a:spcAft>
        <a:defRPr sz="5000">
          <a:solidFill>
            <a:schemeClr val="tx1"/>
          </a:solidFill>
          <a:latin typeface="Arial" charset="0"/>
        </a:defRPr>
      </a:lvl6pPr>
      <a:lvl7pPr marL="912159" algn="l" defTabSz="794982" rtl="0" fontAlgn="base">
        <a:spcBef>
          <a:spcPct val="0"/>
        </a:spcBef>
        <a:spcAft>
          <a:spcPct val="0"/>
        </a:spcAft>
        <a:defRPr sz="5000">
          <a:solidFill>
            <a:schemeClr val="tx1"/>
          </a:solidFill>
          <a:latin typeface="Arial" charset="0"/>
        </a:defRPr>
      </a:lvl7pPr>
      <a:lvl8pPr marL="1368249" algn="l" defTabSz="794982" rtl="0" fontAlgn="base">
        <a:spcBef>
          <a:spcPct val="0"/>
        </a:spcBef>
        <a:spcAft>
          <a:spcPct val="0"/>
        </a:spcAft>
        <a:defRPr sz="5000">
          <a:solidFill>
            <a:schemeClr val="tx1"/>
          </a:solidFill>
          <a:latin typeface="Arial" charset="0"/>
        </a:defRPr>
      </a:lvl8pPr>
      <a:lvl9pPr marL="1824334" algn="l" defTabSz="794982" rtl="0" fontAlgn="base">
        <a:spcBef>
          <a:spcPct val="0"/>
        </a:spcBef>
        <a:spcAft>
          <a:spcPct val="0"/>
        </a:spcAft>
        <a:defRPr sz="5000">
          <a:solidFill>
            <a:schemeClr val="tx1"/>
          </a:solidFill>
          <a:latin typeface="Arial" charset="0"/>
        </a:defRPr>
      </a:lvl9pPr>
    </p:titleStyle>
    <p:bodyStyle>
      <a:lvl1pPr marL="296863" indent="-296863" algn="l" defTabSz="793750" rtl="0" eaLnBrk="0" fontAlgn="base" hangingPunct="0">
        <a:spcBef>
          <a:spcPct val="20000"/>
        </a:spcBef>
        <a:spcAft>
          <a:spcPct val="0"/>
        </a:spcAft>
        <a:buClr>
          <a:srgbClr val="9FAA00"/>
        </a:buClr>
        <a:defRPr sz="2000">
          <a:solidFill>
            <a:schemeClr val="tx1"/>
          </a:solidFill>
          <a:latin typeface="+mn-lt"/>
          <a:ea typeface="+mn-ea"/>
          <a:cs typeface="+mn-cs"/>
        </a:defRPr>
      </a:lvl1pPr>
      <a:lvl2pPr marL="646113" indent="-247650" algn="l" defTabSz="793750" rtl="0" eaLnBrk="0" fontAlgn="base" hangingPunct="0">
        <a:spcBef>
          <a:spcPct val="20000"/>
        </a:spcBef>
        <a:spcAft>
          <a:spcPct val="0"/>
        </a:spcAft>
        <a:defRPr sz="2800">
          <a:solidFill>
            <a:schemeClr val="tx1"/>
          </a:solidFill>
          <a:latin typeface="+mn-lt"/>
        </a:defRPr>
      </a:lvl2pPr>
      <a:lvl3pPr marL="990600" indent="-195263" algn="l" defTabSz="793750" rtl="0" eaLnBrk="0" fontAlgn="base" hangingPunct="0">
        <a:spcBef>
          <a:spcPct val="20000"/>
        </a:spcBef>
        <a:spcAft>
          <a:spcPct val="0"/>
        </a:spcAft>
        <a:buClr>
          <a:srgbClr val="9FAA00"/>
        </a:buClr>
        <a:buChar char="•"/>
        <a:defRPr sz="2800">
          <a:solidFill>
            <a:schemeClr val="tx1"/>
          </a:solidFill>
          <a:latin typeface="+mn-lt"/>
        </a:defRPr>
      </a:lvl3pPr>
      <a:lvl4pPr marL="1387475" indent="-196850" algn="l" defTabSz="793750" rtl="0" eaLnBrk="0" fontAlgn="base" hangingPunct="0">
        <a:spcBef>
          <a:spcPct val="20000"/>
        </a:spcBef>
        <a:spcAft>
          <a:spcPct val="0"/>
        </a:spcAft>
        <a:buChar char="–"/>
        <a:defRPr sz="2800">
          <a:solidFill>
            <a:schemeClr val="tx1"/>
          </a:solidFill>
          <a:latin typeface="+mn-lt"/>
        </a:defRPr>
      </a:lvl4pPr>
      <a:lvl5pPr marL="1782763" indent="-196850" algn="l" defTabSz="793750" rtl="0" eaLnBrk="0" fontAlgn="base" hangingPunct="0">
        <a:spcBef>
          <a:spcPct val="20000"/>
        </a:spcBef>
        <a:spcAft>
          <a:spcPct val="0"/>
        </a:spcAft>
        <a:buChar char="»"/>
        <a:defRPr sz="2000">
          <a:solidFill>
            <a:schemeClr val="tx1"/>
          </a:solidFill>
          <a:latin typeface="+mn-lt"/>
        </a:defRPr>
      </a:lvl5pPr>
      <a:lvl6pPr marL="2239248" indent="-197953" algn="l" defTabSz="794982" rtl="0" fontAlgn="base">
        <a:spcBef>
          <a:spcPct val="20000"/>
        </a:spcBef>
        <a:spcAft>
          <a:spcPct val="0"/>
        </a:spcAft>
        <a:buChar char="»"/>
        <a:defRPr sz="2000">
          <a:solidFill>
            <a:schemeClr val="tx1"/>
          </a:solidFill>
          <a:latin typeface="+mn-lt"/>
        </a:defRPr>
      </a:lvl6pPr>
      <a:lvl7pPr marL="2695334" indent="-197953" algn="l" defTabSz="794982" rtl="0" fontAlgn="base">
        <a:spcBef>
          <a:spcPct val="20000"/>
        </a:spcBef>
        <a:spcAft>
          <a:spcPct val="0"/>
        </a:spcAft>
        <a:buChar char="»"/>
        <a:defRPr sz="2000">
          <a:solidFill>
            <a:schemeClr val="tx1"/>
          </a:solidFill>
          <a:latin typeface="+mn-lt"/>
        </a:defRPr>
      </a:lvl7pPr>
      <a:lvl8pPr marL="3151414" indent="-197953" algn="l" defTabSz="794982" rtl="0" fontAlgn="base">
        <a:spcBef>
          <a:spcPct val="20000"/>
        </a:spcBef>
        <a:spcAft>
          <a:spcPct val="0"/>
        </a:spcAft>
        <a:buChar char="»"/>
        <a:defRPr sz="2000">
          <a:solidFill>
            <a:schemeClr val="tx1"/>
          </a:solidFill>
          <a:latin typeface="+mn-lt"/>
        </a:defRPr>
      </a:lvl8pPr>
      <a:lvl9pPr marL="3607490" indent="-197953" algn="l" defTabSz="794982" rtl="0" fontAlgn="base">
        <a:spcBef>
          <a:spcPct val="20000"/>
        </a:spcBef>
        <a:spcAft>
          <a:spcPct val="0"/>
        </a:spcAft>
        <a:buChar char="»"/>
        <a:defRPr sz="2000">
          <a:solidFill>
            <a:schemeClr val="tx1"/>
          </a:solidFill>
          <a:latin typeface="+mn-lt"/>
        </a:defRPr>
      </a:lvl9pPr>
    </p:bodyStyle>
    <p:otherStyle>
      <a:defPPr>
        <a:defRPr lang="en-US"/>
      </a:defPPr>
      <a:lvl1pPr marL="0" algn="l" defTabSz="912159" rtl="0" eaLnBrk="1" latinLnBrk="0" hangingPunct="1">
        <a:defRPr sz="1800" kern="1200">
          <a:solidFill>
            <a:schemeClr val="tx1"/>
          </a:solidFill>
          <a:latin typeface="+mn-lt"/>
          <a:ea typeface="+mn-ea"/>
          <a:cs typeface="+mn-cs"/>
        </a:defRPr>
      </a:lvl1pPr>
      <a:lvl2pPr marL="456083" algn="l" defTabSz="912159" rtl="0" eaLnBrk="1" latinLnBrk="0" hangingPunct="1">
        <a:defRPr sz="1800" kern="1200">
          <a:solidFill>
            <a:schemeClr val="tx1"/>
          </a:solidFill>
          <a:latin typeface="+mn-lt"/>
          <a:ea typeface="+mn-ea"/>
          <a:cs typeface="+mn-cs"/>
        </a:defRPr>
      </a:lvl2pPr>
      <a:lvl3pPr marL="912159" algn="l" defTabSz="912159" rtl="0" eaLnBrk="1" latinLnBrk="0" hangingPunct="1">
        <a:defRPr sz="1800" kern="1200">
          <a:solidFill>
            <a:schemeClr val="tx1"/>
          </a:solidFill>
          <a:latin typeface="+mn-lt"/>
          <a:ea typeface="+mn-ea"/>
          <a:cs typeface="+mn-cs"/>
        </a:defRPr>
      </a:lvl3pPr>
      <a:lvl4pPr marL="1368249" algn="l" defTabSz="912159" rtl="0" eaLnBrk="1" latinLnBrk="0" hangingPunct="1">
        <a:defRPr sz="1800" kern="1200">
          <a:solidFill>
            <a:schemeClr val="tx1"/>
          </a:solidFill>
          <a:latin typeface="+mn-lt"/>
          <a:ea typeface="+mn-ea"/>
          <a:cs typeface="+mn-cs"/>
        </a:defRPr>
      </a:lvl4pPr>
      <a:lvl5pPr marL="1824334" algn="l" defTabSz="912159" rtl="0" eaLnBrk="1" latinLnBrk="0" hangingPunct="1">
        <a:defRPr sz="1800" kern="1200">
          <a:solidFill>
            <a:schemeClr val="tx1"/>
          </a:solidFill>
          <a:latin typeface="+mn-lt"/>
          <a:ea typeface="+mn-ea"/>
          <a:cs typeface="+mn-cs"/>
        </a:defRPr>
      </a:lvl5pPr>
      <a:lvl6pPr marL="2280416" algn="l" defTabSz="912159" rtl="0" eaLnBrk="1" latinLnBrk="0" hangingPunct="1">
        <a:defRPr sz="1800" kern="1200">
          <a:solidFill>
            <a:schemeClr val="tx1"/>
          </a:solidFill>
          <a:latin typeface="+mn-lt"/>
          <a:ea typeface="+mn-ea"/>
          <a:cs typeface="+mn-cs"/>
        </a:defRPr>
      </a:lvl6pPr>
      <a:lvl7pPr marL="2736502" algn="l" defTabSz="912159" rtl="0" eaLnBrk="1" latinLnBrk="0" hangingPunct="1">
        <a:defRPr sz="1800" kern="1200">
          <a:solidFill>
            <a:schemeClr val="tx1"/>
          </a:solidFill>
          <a:latin typeface="+mn-lt"/>
          <a:ea typeface="+mn-ea"/>
          <a:cs typeface="+mn-cs"/>
        </a:defRPr>
      </a:lvl7pPr>
      <a:lvl8pPr marL="3192585" algn="l" defTabSz="912159" rtl="0" eaLnBrk="1" latinLnBrk="0" hangingPunct="1">
        <a:defRPr sz="1800" kern="1200">
          <a:solidFill>
            <a:schemeClr val="tx1"/>
          </a:solidFill>
          <a:latin typeface="+mn-lt"/>
          <a:ea typeface="+mn-ea"/>
          <a:cs typeface="+mn-cs"/>
        </a:defRPr>
      </a:lvl8pPr>
      <a:lvl9pPr marL="3648669" algn="l" defTabSz="91215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Content Placeholder 4">
            <a:extLst>
              <a:ext uri="{FF2B5EF4-FFF2-40B4-BE49-F238E27FC236}">
                <a16:creationId xmlns:a16="http://schemas.microsoft.com/office/drawing/2014/main" id="{685BAF07-6E34-4010-9194-5B03A1B9D194}"/>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070850" y="534988"/>
            <a:ext cx="15827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68" r:id="rId1"/>
    <p:sldLayoutId id="2147486569" r:id="rId2"/>
    <p:sldLayoutId id="2147486571" r:id="rId3"/>
    <p:sldLayoutId id="2147486572" r:id="rId4"/>
    <p:sldLayoutId id="2147486573" r:id="rId5"/>
    <p:sldLayoutId id="2147486574" r:id="rId6"/>
    <p:sldLayoutId id="2147486575" r:id="rId7"/>
    <p:sldLayoutId id="2147486576" r:id="rId8"/>
    <p:sldLayoutId id="2147486577" r:id="rId9"/>
    <p:sldLayoutId id="2147486578" r:id="rId10"/>
    <p:sldLayoutId id="2147486579" r:id="rId11"/>
    <p:sldLayoutId id="2147486580" r:id="rId12"/>
    <p:sldLayoutId id="2147486581" r:id="rId13"/>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askia.nowicki@ouce.ox.ac.uk" TargetMode="External"/><Relationship Id="rId13" Type="http://schemas.openxmlformats.org/officeDocument/2006/relationships/image" Target="../media/image11.em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15" Type="http://schemas.openxmlformats.org/officeDocument/2006/relationships/image" Target="../media/image12.emf"/><Relationship Id="rId10" Type="http://schemas.openxmlformats.org/officeDocument/2006/relationships/customXml" Target="../ink/ink1.xml"/><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customXml" Target="../ink/ink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hyperlink" Target="https://www.flickr.com/people/wateradvocates/" TargetMode="External"/><Relationship Id="rId3" Type="http://schemas.openxmlformats.org/officeDocument/2006/relationships/image" Target="../media/image16.jpg"/><Relationship Id="rId7" Type="http://schemas.openxmlformats.org/officeDocument/2006/relationships/hyperlink" Target="https://www.flickr.com/photos/wateradvocates/1478175758/"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hyperlink" Target="https://www.flickr.com/people/sidknee23/" TargetMode="Externa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sidknee23/3316077867/" TargetMode="External"/><Relationship Id="rId9" Type="http://schemas.openxmlformats.org/officeDocument/2006/relationships/image" Target="../media/image17.jpg"/></Relationships>
</file>

<file path=ppt/slides/_rels/slide16.xml.rels><?xml version="1.0" encoding="UTF-8" standalone="yes"?>
<Relationships xmlns="http://schemas.openxmlformats.org/package/2006/relationships"><Relationship Id="rId8" Type="http://schemas.openxmlformats.org/officeDocument/2006/relationships/hyperlink" Target="https://www.flickr.com/people/48722974@N07/" TargetMode="External"/><Relationship Id="rId3" Type="http://schemas.openxmlformats.org/officeDocument/2006/relationships/notesSlide" Target="../notesSlides/notesSlide14.xml"/><Relationship Id="rId7" Type="http://schemas.openxmlformats.org/officeDocument/2006/relationships/hyperlink" Target="https://creativecommons.org/licenses/by/2.0/" TargetMode="Externa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hyperlink" Target="https://www.flickr.com/photos/48722974@N07/4599397428/" TargetMode="External"/><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hyperlink" Target="https://www.mmtimes.com/news/water-shortages-yangons-dala.html"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flickr.com/photos/wanderin_weeta/15023526535/" TargetMode="External"/><Relationship Id="rId3" Type="http://schemas.openxmlformats.org/officeDocument/2006/relationships/hyperlink" Target="https://www.path.org/articles/myanmar-launches-national-japanese-encephalitis-vaccination-campaign/" TargetMode="External"/><Relationship Id="rId7"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hyperlink" Target="https://www.flickr.com/people/ifpri/" TargetMode="External"/><Relationship Id="rId5" Type="http://schemas.openxmlformats.org/officeDocument/2006/relationships/hyperlink" Target="https://creativecommons.org/licenses/by-nc-nd/2.0/" TargetMode="External"/><Relationship Id="rId10" Type="http://schemas.openxmlformats.org/officeDocument/2006/relationships/image" Target="../media/image23.jpg"/><Relationship Id="rId4" Type="http://schemas.openxmlformats.org/officeDocument/2006/relationships/hyperlink" Target="https://www.flickr.com/photos/ifpri/23989653521/" TargetMode="External"/><Relationship Id="rId9" Type="http://schemas.openxmlformats.org/officeDocument/2006/relationships/hyperlink" Target="https://www.flickr.com/people/wanderin_weet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hyperlink" Target="https://www.flickr.com/people/jsjgeology/" TargetMode="External"/><Relationship Id="rId5" Type="http://schemas.openxmlformats.org/officeDocument/2006/relationships/hyperlink" Target="https://creativecommons.org/licenses/by/2.0/" TargetMode="External"/><Relationship Id="rId4" Type="http://schemas.openxmlformats.org/officeDocument/2006/relationships/hyperlink" Target="https://www.flickr.com/photos/jsjgeology/2750396637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hyperlink" Target="https://www.irrawaddy.com/news/burma/17-factories-suspended-after-polluting-lake-in-central-burma.html"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ww.jica.go.jp/myanmar/english/office/topics/c8h0vm0000d1y53i-att/press180509_npt_06.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hyperlink" Target="https://www.flickr.com/people/mlk_global/" TargetMode="External"/><Relationship Id="rId5" Type="http://schemas.openxmlformats.org/officeDocument/2006/relationships/hyperlink" Target="https://creativecommons.org/licenses/by-nc/2.0/" TargetMode="External"/><Relationship Id="rId4" Type="http://schemas.openxmlformats.org/officeDocument/2006/relationships/hyperlink" Target="https://www.flickr.com/photos/mlk_global/12047841556/"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hyperlink" Target="http://vizhub.healthdata.org/gbd-compar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hyperlink" Target="http://vizhub.healthdata.org/gbd-compar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hyperlink" Target="http://vizhub.healthdata.org/gbd-compar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hyperlink" Target="http://vizhub.healthdata.org/gbd-compar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hyperlink" Target="http://vizhub.healthdata.org/gbd-compar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hyperlink" Target="http://vizhub.healthdata.org/gbd-compare"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image" Target="../media/image33.jpg"/><Relationship Id="rId7" Type="http://schemas.openxmlformats.org/officeDocument/2006/relationships/hyperlink" Target="https://www.flickr.com/photos/un_photo/22825341484/" TargetMode="External"/><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hyperlink" Target="https://www.flickr.com/people/itupictures/" TargetMode="External"/><Relationship Id="rId5" Type="http://schemas.openxmlformats.org/officeDocument/2006/relationships/hyperlink" Target="https://creativecommons.org/licenses/by/2.0/" TargetMode="External"/><Relationship Id="rId10" Type="http://schemas.openxmlformats.org/officeDocument/2006/relationships/image" Target="../media/image34.jpeg"/><Relationship Id="rId4" Type="http://schemas.openxmlformats.org/officeDocument/2006/relationships/hyperlink" Target="https://www.flickr.com/photos/itupictures/16662400235/" TargetMode="External"/><Relationship Id="rId9" Type="http://schemas.openxmlformats.org/officeDocument/2006/relationships/hyperlink" Target="https://www.flickr.com/people/un_photo/"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image" Target="../media/image33.jpg"/><Relationship Id="rId7" Type="http://schemas.openxmlformats.org/officeDocument/2006/relationships/hyperlink" Target="https://www.flickr.com/photos/un_photo/22825341484/" TargetMode="External"/><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hyperlink" Target="https://www.flickr.com/people/itupictures/" TargetMode="External"/><Relationship Id="rId5" Type="http://schemas.openxmlformats.org/officeDocument/2006/relationships/hyperlink" Target="https://creativecommons.org/licenses/by/2.0/" TargetMode="External"/><Relationship Id="rId10" Type="http://schemas.openxmlformats.org/officeDocument/2006/relationships/image" Target="../media/image34.jpeg"/><Relationship Id="rId4" Type="http://schemas.openxmlformats.org/officeDocument/2006/relationships/hyperlink" Target="https://www.flickr.com/photos/itupictures/16662400235/" TargetMode="External"/><Relationship Id="rId9" Type="http://schemas.openxmlformats.org/officeDocument/2006/relationships/hyperlink" Target="https://www.flickr.com/people/un_phot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hyperlink" Target="https://washdata.org/dat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ashdata.org/data" TargetMode="Externa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ashdata.org/data" TargetMode="Externa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34.xml"/><Relationship Id="rId4" Type="http://schemas.openxmlformats.org/officeDocument/2006/relationships/hyperlink" Target="https://washdata.org/dat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8" Type="http://schemas.openxmlformats.org/officeDocument/2006/relationships/hyperlink" Target="https://www.flickr.com/photos/water_alternatives/31939206698/" TargetMode="External"/><Relationship Id="rId3" Type="http://schemas.openxmlformats.org/officeDocument/2006/relationships/image" Target="../media/image43.jpeg"/><Relationship Id="rId7"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openxmlformats.org/officeDocument/2006/relationships/hyperlink" Target="https://www.flickr.com/people/93764563@N06/" TargetMode="External"/><Relationship Id="rId5" Type="http://schemas.openxmlformats.org/officeDocument/2006/relationships/hyperlink" Target="https://creativecommons.org/licenses/by-nc-nd/2.0/" TargetMode="External"/><Relationship Id="rId10" Type="http://schemas.openxmlformats.org/officeDocument/2006/relationships/hyperlink" Target="https://www.flickr.com/people/water_alternatives/" TargetMode="External"/><Relationship Id="rId4" Type="http://schemas.openxmlformats.org/officeDocument/2006/relationships/hyperlink" Target="https://www.flickr.com/photos/93764563@N06/8864085887/" TargetMode="External"/><Relationship Id="rId9" Type="http://schemas.openxmlformats.org/officeDocument/2006/relationships/hyperlink" Target="https://creativecommons.org/licenses/by-nc/2.0/"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mm.undp.org/content/myanmar/en/home/library/poverty/MLCS.html" TargetMode="External"/><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hyperlink" Target="https://upgro.files.wordpress.com/2018/03/water-module-student-resource-web.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upgro.files.wordpress.com/2018/03/water-module-student-resource-web.pdf" TargetMode="External"/><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hyperlink" Target="https://www.flickr.com/photos/colalife/8545410082/" TargetMode="External"/><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openxmlformats.org/officeDocument/2006/relationships/image" Target="../media/image52.jpg"/><Relationship Id="rId5" Type="http://schemas.openxmlformats.org/officeDocument/2006/relationships/hyperlink" Target="https://www.flickr.com/people/colalife/" TargetMode="External"/><Relationship Id="rId4" Type="http://schemas.openxmlformats.org/officeDocument/2006/relationships/hyperlink" Target="https://creativecommons.org/licenses/by-sa/2.0/"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flickr.com/people/hukuzatuna/" TargetMode="External"/><Relationship Id="rId3" Type="http://schemas.openxmlformats.org/officeDocument/2006/relationships/image" Target="../media/image13.jpeg"/><Relationship Id="rId7" Type="http://schemas.openxmlformats.org/officeDocument/2006/relationships/hyperlink" Target="https://creativecommons.org/licenses/by-nc-nd/2.0/" TargetMode="External"/><Relationship Id="rId12"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hyperlink" Target="https://www.flickr.com/photos/hukuzatuna/2537616184/" TargetMode="External"/><Relationship Id="rId11" Type="http://schemas.openxmlformats.org/officeDocument/2006/relationships/hyperlink" Target="https://www.flickr.com/people/yusamoilov/" TargetMode="External"/><Relationship Id="rId5" Type="http://schemas.openxmlformats.org/officeDocument/2006/relationships/image" Target="../media/image14.jpg"/><Relationship Id="rId10" Type="http://schemas.openxmlformats.org/officeDocument/2006/relationships/hyperlink" Target="https://creativecommons.org/licenses/by/2.0/" TargetMode="External"/><Relationship Id="rId4" Type="http://schemas.openxmlformats.org/officeDocument/2006/relationships/image" Target="../media/image12.JPG"/><Relationship Id="rId9" Type="http://schemas.openxmlformats.org/officeDocument/2006/relationships/hyperlink" Target="https://www.flickr.com/photos/yusamoilov/49678500083/"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6.xml"/><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hyperlink" Target="https://www.who.int/water_sanitation_health/publications/guidelines-on-sanitation-and-health/en/" TargetMode="External"/><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2.JPG"/></Relationships>
</file>

<file path=ppt/slides/_rels/slide70.xml.rels><?xml version="1.0" encoding="UTF-8" standalone="yes"?>
<Relationships xmlns="http://schemas.openxmlformats.org/package/2006/relationships"><Relationship Id="rId3" Type="http://schemas.openxmlformats.org/officeDocument/2006/relationships/hyperlink" Target="https://www.mmtimes.com/news/safe-drinking-water-key-countrys-growth.html" TargetMode="External"/><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8" Type="http://schemas.openxmlformats.org/officeDocument/2006/relationships/hyperlink" Target="mailto:saskia.nowicki@ouce.ox.ac.uk"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B9DF09-E62C-468F-8BA2-489DA63C44DA}"/>
              </a:ext>
            </a:extLst>
          </p:cNvPr>
          <p:cNvSpPr>
            <a:spLocks noGrp="1"/>
          </p:cNvSpPr>
          <p:nvPr>
            <p:ph type="ctrTitle"/>
          </p:nvPr>
        </p:nvSpPr>
        <p:spPr>
          <a:xfrm>
            <a:off x="2709863" y="5218113"/>
            <a:ext cx="5935662" cy="677862"/>
          </a:xfrm>
        </p:spPr>
        <p:txBody>
          <a:bodyPr/>
          <a:lstStyle/>
          <a:p>
            <a:pPr algn="r">
              <a:lnSpc>
                <a:spcPct val="100000"/>
              </a:lnSpc>
              <a:defRPr/>
            </a:pPr>
            <a:r>
              <a:rPr lang="en-US" dirty="0"/>
              <a:t>IDO Meeting</a:t>
            </a:r>
            <a:br>
              <a:rPr lang="en-US" dirty="0"/>
            </a:br>
            <a:r>
              <a:rPr lang="en-US" sz="2895" dirty="0"/>
              <a:t>19</a:t>
            </a:r>
            <a:r>
              <a:rPr lang="en-US" sz="2895" baseline="30000" dirty="0"/>
              <a:t>th</a:t>
            </a:r>
            <a:r>
              <a:rPr lang="en-US" sz="2895" dirty="0"/>
              <a:t> December 2016</a:t>
            </a:r>
          </a:p>
        </p:txBody>
      </p:sp>
      <p:sp>
        <p:nvSpPr>
          <p:cNvPr id="5" name="TextBox 4">
            <a:extLst>
              <a:ext uri="{FF2B5EF4-FFF2-40B4-BE49-F238E27FC236}">
                <a16:creationId xmlns:a16="http://schemas.microsoft.com/office/drawing/2014/main" id="{CB913CCC-58D0-4CF8-B2A6-1C7CE46134E7}"/>
              </a:ext>
            </a:extLst>
          </p:cNvPr>
          <p:cNvSpPr txBox="1"/>
          <p:nvPr/>
        </p:nvSpPr>
        <p:spPr>
          <a:xfrm>
            <a:off x="8370888" y="1436688"/>
            <a:ext cx="550862" cy="550862"/>
          </a:xfrm>
          <a:prstGeom prst="rect">
            <a:avLst/>
          </a:prstGeom>
        </p:spPr>
        <p:txBody>
          <a:bodyPr wrap="none" lIns="0" tIns="0" rIns="0" bIns="0"/>
          <a:lstStyle/>
          <a:p>
            <a:pPr defTabSz="392128">
              <a:defRPr/>
            </a:pPr>
            <a:endParaRPr lang="en-US" sz="1206" dirty="0">
              <a:solidFill>
                <a:prstClr val="white"/>
              </a:solidFill>
            </a:endParaRPr>
          </a:p>
        </p:txBody>
      </p:sp>
      <p:pic>
        <p:nvPicPr>
          <p:cNvPr id="18436" name="Picture 7">
            <a:extLst>
              <a:ext uri="{FF2B5EF4-FFF2-40B4-BE49-F238E27FC236}">
                <a16:creationId xmlns:a16="http://schemas.microsoft.com/office/drawing/2014/main" id="{B49393EA-B50A-4E4B-A839-2AA16875B4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7075" y="1390650"/>
            <a:ext cx="15684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F119110-24E1-46C4-9410-0216F04F6505}"/>
              </a:ext>
            </a:extLst>
          </p:cNvPr>
          <p:cNvSpPr txBox="1"/>
          <p:nvPr/>
        </p:nvSpPr>
        <p:spPr>
          <a:xfrm>
            <a:off x="2376488" y="2276475"/>
            <a:ext cx="550862" cy="552450"/>
          </a:xfrm>
          <a:prstGeom prst="rect">
            <a:avLst/>
          </a:prstGeom>
        </p:spPr>
        <p:txBody>
          <a:bodyPr wrap="none" lIns="0" tIns="0" rIns="0" bIns="0"/>
          <a:lstStyle/>
          <a:p>
            <a:pPr defTabSz="392128">
              <a:defRPr/>
            </a:pPr>
            <a:endParaRPr lang="en-US" sz="1206" dirty="0">
              <a:solidFill>
                <a:prstClr val="white"/>
              </a:solidFill>
            </a:endParaRPr>
          </a:p>
        </p:txBody>
      </p:sp>
      <p:pic>
        <p:nvPicPr>
          <p:cNvPr id="18438" name="Picture 3">
            <a:extLst>
              <a:ext uri="{FF2B5EF4-FFF2-40B4-BE49-F238E27FC236}">
                <a16:creationId xmlns:a16="http://schemas.microsoft.com/office/drawing/2014/main" id="{98BC3988-2139-4F16-86CB-158BF46003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1838" y="-111125"/>
            <a:ext cx="6827837" cy="783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8F9A1F1-BD77-41F5-8A0B-1B42088ADA12}"/>
              </a:ext>
            </a:extLst>
          </p:cNvPr>
          <p:cNvSpPr/>
          <p:nvPr/>
        </p:nvSpPr>
        <p:spPr>
          <a:xfrm>
            <a:off x="7626350" y="0"/>
            <a:ext cx="2833688" cy="7561263"/>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92128">
              <a:defRPr/>
            </a:pPr>
            <a:endParaRPr lang="en-GB" sz="1568">
              <a:solidFill>
                <a:prstClr val="white"/>
              </a:solidFill>
            </a:endParaRPr>
          </a:p>
        </p:txBody>
      </p:sp>
      <p:sp>
        <p:nvSpPr>
          <p:cNvPr id="10" name="Title 1">
            <a:extLst>
              <a:ext uri="{FF2B5EF4-FFF2-40B4-BE49-F238E27FC236}">
                <a16:creationId xmlns:a16="http://schemas.microsoft.com/office/drawing/2014/main" id="{423FF27F-E158-4132-BDC9-60407245ECA3}"/>
              </a:ext>
            </a:extLst>
          </p:cNvPr>
          <p:cNvSpPr txBox="1">
            <a:spLocks/>
          </p:cNvSpPr>
          <p:nvPr/>
        </p:nvSpPr>
        <p:spPr>
          <a:xfrm>
            <a:off x="5465763" y="2771775"/>
            <a:ext cx="4740275" cy="2305050"/>
          </a:xfrm>
          <a:prstGeom prst="rect">
            <a:avLst/>
          </a:prstGeom>
        </p:spPr>
        <p:txBody>
          <a:bodyPr lIns="0" tIns="0" rIns="0" bIns="0">
            <a:normAutofit fontScale="97500"/>
          </a:bodyPr>
          <a:lstStyle>
            <a:lvl1pPr algn="l" defTabSz="650276" rtl="0" eaLnBrk="1" latinLnBrk="0" hangingPunct="1">
              <a:lnSpc>
                <a:spcPts val="5000"/>
              </a:lnSpc>
              <a:spcBef>
                <a:spcPts val="0"/>
              </a:spcBef>
              <a:buNone/>
              <a:defRPr sz="6000" b="1" kern="1200">
                <a:solidFill>
                  <a:schemeClr val="bg1"/>
                </a:solidFill>
                <a:latin typeface="+mj-lt"/>
                <a:ea typeface="+mj-ea"/>
                <a:cs typeface="+mj-cs"/>
              </a:defRPr>
            </a:lvl1pPr>
          </a:lstStyle>
          <a:p>
            <a:pPr algn="r">
              <a:lnSpc>
                <a:spcPct val="100000"/>
              </a:lnSpc>
              <a:defRPr/>
            </a:pPr>
            <a:endParaRPr lang="en-GB" sz="2895" dirty="0">
              <a:solidFill>
                <a:prstClr val="white"/>
              </a:solidFill>
              <a:latin typeface="Arial" charset="0"/>
              <a:ea typeface="Arial" charset="0"/>
              <a:cs typeface="Arial" charset="0"/>
            </a:endParaRPr>
          </a:p>
        </p:txBody>
      </p:sp>
      <p:pic>
        <p:nvPicPr>
          <p:cNvPr id="18441" name="Picture 8">
            <a:extLst>
              <a:ext uri="{FF2B5EF4-FFF2-40B4-BE49-F238E27FC236}">
                <a16:creationId xmlns:a16="http://schemas.microsoft.com/office/drawing/2014/main" id="{5A7B44B1-E4F2-4AE5-A82C-EE0F3C5E84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0313" y="871538"/>
            <a:ext cx="28797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2">
            <a:extLst>
              <a:ext uri="{FF2B5EF4-FFF2-40B4-BE49-F238E27FC236}">
                <a16:creationId xmlns:a16="http://schemas.microsoft.com/office/drawing/2014/main" id="{4554CDD8-7C89-496A-AC35-460798EAEE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1266" y="6455554"/>
            <a:ext cx="5108575"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6">
            <a:extLst>
              <a:ext uri="{FF2B5EF4-FFF2-40B4-BE49-F238E27FC236}">
                <a16:creationId xmlns:a16="http://schemas.microsoft.com/office/drawing/2014/main" id="{25A54F10-845A-4316-9B4C-5A68EC54C7B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700" y="-20638"/>
            <a:ext cx="5238750" cy="760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EDB27F1-4F50-4F77-9E20-8F77A165AADC}"/>
              </a:ext>
            </a:extLst>
          </p:cNvPr>
          <p:cNvSpPr txBox="1"/>
          <p:nvPr/>
        </p:nvSpPr>
        <p:spPr>
          <a:xfrm>
            <a:off x="5010150" y="3154363"/>
            <a:ext cx="5118100" cy="1993900"/>
          </a:xfrm>
          <a:prstGeom prst="rect">
            <a:avLst/>
          </a:prstGeom>
        </p:spPr>
        <p:txBody>
          <a:bodyPr wrap="none" lIns="0" tIns="0" rIns="0" bIns="0"/>
          <a:lstStyle/>
          <a:p>
            <a:pPr algn="r" defTabSz="392128">
              <a:defRPr/>
            </a:pPr>
            <a:r>
              <a:rPr lang="en-GB" sz="3200" b="1" dirty="0">
                <a:solidFill>
                  <a:prstClr val="white"/>
                </a:solidFill>
              </a:rPr>
              <a:t>Water and Human Health</a:t>
            </a:r>
          </a:p>
          <a:p>
            <a:pPr algn="r" defTabSz="392128">
              <a:defRPr/>
            </a:pPr>
            <a:endParaRPr lang="en-GB" sz="2000" dirty="0">
              <a:solidFill>
                <a:prstClr val="white"/>
              </a:solidFill>
            </a:endParaRPr>
          </a:p>
          <a:p>
            <a:pPr algn="r" defTabSz="392128">
              <a:defRPr/>
            </a:pPr>
            <a:r>
              <a:rPr lang="en-GB" sz="2000" dirty="0">
                <a:solidFill>
                  <a:prstClr val="white"/>
                </a:solidFill>
              </a:rPr>
              <a:t>Saskia Nowicki </a:t>
            </a:r>
          </a:p>
          <a:p>
            <a:pPr algn="r" defTabSz="392128">
              <a:defRPr/>
            </a:pPr>
            <a:r>
              <a:rPr lang="en-GB" sz="2000" dirty="0">
                <a:solidFill>
                  <a:srgbClr val="00B1EA"/>
                </a:solidFill>
                <a:hlinkClick r:id="rId8">
                  <a:extLst>
                    <a:ext uri="{A12FA001-AC4F-418D-AE19-62706E023703}">
                      <ahyp:hlinkClr xmlns:ahyp="http://schemas.microsoft.com/office/drawing/2018/hyperlinkcolor" val="tx"/>
                    </a:ext>
                  </a:extLst>
                </a:hlinkClick>
              </a:rPr>
              <a:t>saskia.nowicki@ouce.ox.ac.uk</a:t>
            </a:r>
            <a:r>
              <a:rPr lang="en-GB" sz="2000" dirty="0">
                <a:solidFill>
                  <a:prstClr val="white"/>
                </a:solidFill>
              </a:rPr>
              <a:t> </a:t>
            </a:r>
          </a:p>
          <a:p>
            <a:pPr algn="r" defTabSz="392128">
              <a:defRPr/>
            </a:pPr>
            <a:r>
              <a:rPr lang="en-GB" sz="2000" dirty="0">
                <a:solidFill>
                  <a:prstClr val="white"/>
                </a:solidFill>
              </a:rPr>
              <a:t>@</a:t>
            </a:r>
            <a:r>
              <a:rPr lang="en-GB" sz="2000" dirty="0" err="1">
                <a:solidFill>
                  <a:prstClr val="white"/>
                </a:solidFill>
              </a:rPr>
              <a:t>SaskiaNowicki</a:t>
            </a:r>
            <a:endParaRPr lang="en-GB" sz="2000" dirty="0">
              <a:solidFill>
                <a:prstClr val="white"/>
              </a:solidFill>
            </a:endParaRPr>
          </a:p>
          <a:p>
            <a:pPr algn="r" defTabSz="392128">
              <a:defRPr/>
            </a:pPr>
            <a:endParaRPr lang="en-GB" sz="2000" dirty="0">
              <a:solidFill>
                <a:prstClr val="white"/>
              </a:solidFill>
            </a:endParaRPr>
          </a:p>
          <a:p>
            <a:pPr algn="r" defTabSz="392128">
              <a:defRPr/>
            </a:pPr>
            <a:r>
              <a:rPr lang="en-GB" sz="2000" dirty="0">
                <a:solidFill>
                  <a:prstClr val="white"/>
                </a:solidFill>
              </a:rPr>
              <a:t>May 2020</a:t>
            </a:r>
          </a:p>
          <a:p>
            <a:pPr defTabSz="392128">
              <a:defRPr/>
            </a:pPr>
            <a:endParaRPr lang="en-GB" sz="2400" dirty="0">
              <a:solidFill>
                <a:prstClr val="white"/>
              </a:solidFill>
            </a:endParaRPr>
          </a:p>
        </p:txBody>
      </p:sp>
      <p:pic>
        <p:nvPicPr>
          <p:cNvPr id="7" name="Picture 6">
            <a:extLst>
              <a:ext uri="{FF2B5EF4-FFF2-40B4-BE49-F238E27FC236}">
                <a16:creationId xmlns:a16="http://schemas.microsoft.com/office/drawing/2014/main" id="{58972193-F418-4AA9-BFB8-57C59B4184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6684" y="4501837"/>
            <a:ext cx="457678" cy="457678"/>
          </a:xfrm>
          <a:prstGeom prst="rect">
            <a:avLst/>
          </a:prstGeom>
        </p:spPr>
      </p:pic>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58E2806-9336-4383-825A-AD2E43487352}"/>
                  </a:ext>
                </a:extLst>
              </p14:cNvPr>
              <p14:cNvContentPartPr/>
              <p14:nvPr/>
            </p14:nvContentPartPr>
            <p14:xfrm>
              <a:off x="4115520" y="5190120"/>
              <a:ext cx="360" cy="360"/>
            </p14:xfrm>
          </p:contentPart>
        </mc:Choice>
        <mc:Fallback xmlns="">
          <p:pic>
            <p:nvPicPr>
              <p:cNvPr id="8" name="Ink 7">
                <a:extLst>
                  <a:ext uri="{FF2B5EF4-FFF2-40B4-BE49-F238E27FC236}">
                    <a16:creationId xmlns:a16="http://schemas.microsoft.com/office/drawing/2014/main" id="{458E2806-9336-4383-825A-AD2E43487352}"/>
                  </a:ext>
                </a:extLst>
              </p:cNvPr>
              <p:cNvPicPr/>
              <p:nvPr/>
            </p:nvPicPr>
            <p:blipFill>
              <a:blip r:embed="rId13"/>
              <a:stretch>
                <a:fillRect/>
              </a:stretch>
            </p:blipFill>
            <p:spPr>
              <a:xfrm>
                <a:off x="4099680" y="512676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6C79BC31-1656-4818-B20B-C64EF8DB83C4}"/>
                  </a:ext>
                </a:extLst>
              </p14:cNvPr>
              <p14:cNvContentPartPr/>
              <p14:nvPr/>
            </p14:nvContentPartPr>
            <p14:xfrm>
              <a:off x="5231160" y="4379400"/>
              <a:ext cx="63360" cy="1906200"/>
            </p14:xfrm>
          </p:contentPart>
        </mc:Choice>
        <mc:Fallback xmlns="">
          <p:pic>
            <p:nvPicPr>
              <p:cNvPr id="12" name="Ink 11">
                <a:extLst>
                  <a:ext uri="{FF2B5EF4-FFF2-40B4-BE49-F238E27FC236}">
                    <a16:creationId xmlns:a16="http://schemas.microsoft.com/office/drawing/2014/main" id="{6C79BC31-1656-4818-B20B-C64EF8DB83C4}"/>
                  </a:ext>
                </a:extLst>
              </p:cNvPr>
              <p:cNvPicPr/>
              <p:nvPr/>
            </p:nvPicPr>
            <p:blipFill>
              <a:blip r:embed="rId15"/>
              <a:stretch>
                <a:fillRect/>
              </a:stretch>
            </p:blipFill>
            <p:spPr>
              <a:xfrm>
                <a:off x="5215320" y="4316040"/>
                <a:ext cx="94680" cy="203292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76919"/>
    </mc:Choice>
    <mc:Fallback xmlns="">
      <p:transition spd="slow" advTm="769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en-GB" cap="small" dirty="0"/>
              <a:t>Hazard Classification</a:t>
            </a:r>
            <a:endParaRPr lang="en-GB" dirty="0"/>
          </a:p>
        </p:txBody>
      </p:sp>
      <p:sp>
        <p:nvSpPr>
          <p:cNvPr id="16" name="Rectangle 15">
            <a:extLst>
              <a:ext uri="{FF2B5EF4-FFF2-40B4-BE49-F238E27FC236}">
                <a16:creationId xmlns:a16="http://schemas.microsoft.com/office/drawing/2014/main" id="{3B3B459E-1195-41BB-A3FD-74416FAB9DBE}"/>
              </a:ext>
            </a:extLst>
          </p:cNvPr>
          <p:cNvSpPr/>
          <p:nvPr/>
        </p:nvSpPr>
        <p:spPr>
          <a:xfrm>
            <a:off x="1651720" y="5868863"/>
            <a:ext cx="5495156" cy="12175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Resources</a:t>
            </a:r>
          </a:p>
          <a:p>
            <a:pPr algn="ctr"/>
            <a:r>
              <a:rPr lang="en-GB" sz="2000" dirty="0">
                <a:solidFill>
                  <a:schemeClr val="bg1">
                    <a:lumMod val="75000"/>
                  </a:schemeClr>
                </a:solidFill>
              </a:rPr>
              <a:t>Impacts to human health via the environment.</a:t>
            </a:r>
          </a:p>
        </p:txBody>
      </p:sp>
      <p:pic>
        <p:nvPicPr>
          <p:cNvPr id="17" name="Content Placeholder 11">
            <a:extLst>
              <a:ext uri="{FF2B5EF4-FFF2-40B4-BE49-F238E27FC236}">
                <a16:creationId xmlns:a16="http://schemas.microsoft.com/office/drawing/2014/main" id="{2D7DBA08-67F3-4614-9845-058A94FE88BC}"/>
              </a:ext>
            </a:extLst>
          </p:cNvPr>
          <p:cNvPicPr>
            <a:picLocks noChangeAspect="1"/>
          </p:cNvPicPr>
          <p:nvPr/>
        </p:nvPicPr>
        <p:blipFill rotWithShape="1">
          <a:blip r:embed="rId3">
            <a:extLst>
              <a:ext uri="{28A0092B-C50C-407E-A947-70E740481C1C}">
                <a14:useLocalDpi xmlns:a14="http://schemas.microsoft.com/office/drawing/2010/main" val="0"/>
              </a:ext>
            </a:extLst>
          </a:blip>
          <a:srcRect t="50778" r="4447"/>
          <a:stretch/>
        </p:blipFill>
        <p:spPr>
          <a:xfrm>
            <a:off x="7146876" y="5868863"/>
            <a:ext cx="3027451" cy="1205110"/>
          </a:xfrm>
          <a:prstGeom prst="rect">
            <a:avLst/>
          </a:prstGeom>
        </p:spPr>
      </p:pic>
      <p:graphicFrame>
        <p:nvGraphicFramePr>
          <p:cNvPr id="8" name="Table 7">
            <a:extLst>
              <a:ext uri="{FF2B5EF4-FFF2-40B4-BE49-F238E27FC236}">
                <a16:creationId xmlns:a16="http://schemas.microsoft.com/office/drawing/2014/main" id="{B9439BEE-65A0-4C10-B0C3-D24C7DA617D3}"/>
              </a:ext>
            </a:extLst>
          </p:cNvPr>
          <p:cNvGraphicFramePr>
            <a:graphicFrameLocks noGrp="1"/>
          </p:cNvGraphicFramePr>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9" name="Rectangle 8">
            <a:extLst>
              <a:ext uri="{FF2B5EF4-FFF2-40B4-BE49-F238E27FC236}">
                <a16:creationId xmlns:a16="http://schemas.microsoft.com/office/drawing/2014/main" id="{C22DA5BA-962C-44D1-BE1F-732CF3DCD7AB}"/>
              </a:ext>
            </a:extLst>
          </p:cNvPr>
          <p:cNvSpPr/>
          <p:nvPr/>
        </p:nvSpPr>
        <p:spPr>
          <a:xfrm>
            <a:off x="255941" y="2062897"/>
            <a:ext cx="9942630" cy="4996950"/>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9C0E3C9-4B42-4013-A8A2-E671AC1B2CEE}"/>
              </a:ext>
            </a:extLst>
          </p:cNvPr>
          <p:cNvSpPr/>
          <p:nvPr/>
        </p:nvSpPr>
        <p:spPr>
          <a:xfrm>
            <a:off x="433573" y="3731625"/>
            <a:ext cx="2232248"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t>infected human</a:t>
            </a:r>
          </a:p>
        </p:txBody>
      </p:sp>
      <p:sp>
        <p:nvSpPr>
          <p:cNvPr id="11" name="Oval 10">
            <a:extLst>
              <a:ext uri="{FF2B5EF4-FFF2-40B4-BE49-F238E27FC236}">
                <a16:creationId xmlns:a16="http://schemas.microsoft.com/office/drawing/2014/main" id="{A2DA51DA-34B4-4041-8A1F-9E82929290B4}"/>
              </a:ext>
            </a:extLst>
          </p:cNvPr>
          <p:cNvSpPr/>
          <p:nvPr/>
        </p:nvSpPr>
        <p:spPr>
          <a:xfrm>
            <a:off x="4293915" y="3733280"/>
            <a:ext cx="2232248" cy="16561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t>aquatic environment (lake or reservoir)</a:t>
            </a:r>
          </a:p>
        </p:txBody>
      </p:sp>
      <p:sp>
        <p:nvSpPr>
          <p:cNvPr id="12" name="Oval 11">
            <a:extLst>
              <a:ext uri="{FF2B5EF4-FFF2-40B4-BE49-F238E27FC236}">
                <a16:creationId xmlns:a16="http://schemas.microsoft.com/office/drawing/2014/main" id="{22A81CB4-3D0B-4921-A774-C905E43B57D7}"/>
              </a:ext>
            </a:extLst>
          </p:cNvPr>
          <p:cNvSpPr/>
          <p:nvPr/>
        </p:nvSpPr>
        <p:spPr>
          <a:xfrm>
            <a:off x="7776712" y="4104172"/>
            <a:ext cx="2232248"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t>aquatic animal (snail)</a:t>
            </a:r>
          </a:p>
        </p:txBody>
      </p:sp>
      <p:sp>
        <p:nvSpPr>
          <p:cNvPr id="13" name="Arrow: Curved Down 12">
            <a:extLst>
              <a:ext uri="{FF2B5EF4-FFF2-40B4-BE49-F238E27FC236}">
                <a16:creationId xmlns:a16="http://schemas.microsoft.com/office/drawing/2014/main" id="{D7E721AA-F6F2-4F06-BF0F-B7C42026CD78}"/>
              </a:ext>
            </a:extLst>
          </p:cNvPr>
          <p:cNvSpPr/>
          <p:nvPr/>
        </p:nvSpPr>
        <p:spPr>
          <a:xfrm>
            <a:off x="1478703" y="2921189"/>
            <a:ext cx="3803217" cy="76009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Arrow: Curved Down 13">
            <a:extLst>
              <a:ext uri="{FF2B5EF4-FFF2-40B4-BE49-F238E27FC236}">
                <a16:creationId xmlns:a16="http://schemas.microsoft.com/office/drawing/2014/main" id="{263CF4FF-1241-4F3F-966A-9E9B22667473}"/>
              </a:ext>
            </a:extLst>
          </p:cNvPr>
          <p:cNvSpPr/>
          <p:nvPr/>
        </p:nvSpPr>
        <p:spPr>
          <a:xfrm rot="377154">
            <a:off x="5494425" y="3138158"/>
            <a:ext cx="3803217" cy="76009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Arrow: Curved Down 14">
            <a:extLst>
              <a:ext uri="{FF2B5EF4-FFF2-40B4-BE49-F238E27FC236}">
                <a16:creationId xmlns:a16="http://schemas.microsoft.com/office/drawing/2014/main" id="{9EA272D8-4E1F-4D4F-B9D7-BB0E3CB7D6A8}"/>
              </a:ext>
            </a:extLst>
          </p:cNvPr>
          <p:cNvSpPr/>
          <p:nvPr/>
        </p:nvSpPr>
        <p:spPr>
          <a:xfrm rot="10495601">
            <a:off x="5361225" y="5344845"/>
            <a:ext cx="3803217" cy="76009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Arrow: Curved Down 17">
            <a:extLst>
              <a:ext uri="{FF2B5EF4-FFF2-40B4-BE49-F238E27FC236}">
                <a16:creationId xmlns:a16="http://schemas.microsoft.com/office/drawing/2014/main" id="{E463B2B2-B8C2-471F-BCA7-21E73A2BD6AD}"/>
              </a:ext>
            </a:extLst>
          </p:cNvPr>
          <p:cNvSpPr/>
          <p:nvPr/>
        </p:nvSpPr>
        <p:spPr>
          <a:xfrm rot="10615828">
            <a:off x="1472262" y="5548351"/>
            <a:ext cx="3803217" cy="76009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Oval 18">
            <a:extLst>
              <a:ext uri="{FF2B5EF4-FFF2-40B4-BE49-F238E27FC236}">
                <a16:creationId xmlns:a16="http://schemas.microsoft.com/office/drawing/2014/main" id="{5AA97B82-3298-4D3E-9E7C-DA1E8C70F79E}"/>
              </a:ext>
            </a:extLst>
          </p:cNvPr>
          <p:cNvSpPr/>
          <p:nvPr/>
        </p:nvSpPr>
        <p:spPr>
          <a:xfrm>
            <a:off x="433573" y="4671150"/>
            <a:ext cx="2232248"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t>human</a:t>
            </a:r>
          </a:p>
        </p:txBody>
      </p:sp>
      <p:sp>
        <p:nvSpPr>
          <p:cNvPr id="20" name="Arrow: Up 19">
            <a:extLst>
              <a:ext uri="{FF2B5EF4-FFF2-40B4-BE49-F238E27FC236}">
                <a16:creationId xmlns:a16="http://schemas.microsoft.com/office/drawing/2014/main" id="{CBBC35D6-FD42-4848-9A85-D7F4A44E8E9A}"/>
              </a:ext>
            </a:extLst>
          </p:cNvPr>
          <p:cNvSpPr/>
          <p:nvPr/>
        </p:nvSpPr>
        <p:spPr>
          <a:xfrm>
            <a:off x="1448787" y="4519046"/>
            <a:ext cx="208110" cy="3383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4528375"/>
      </p:ext>
    </p:extLst>
  </p:cSld>
  <p:clrMapOvr>
    <a:masterClrMapping/>
  </p:clrMapOvr>
  <mc:AlternateContent xmlns:mc="http://schemas.openxmlformats.org/markup-compatibility/2006" xmlns:p14="http://schemas.microsoft.com/office/powerpoint/2010/main">
    <mc:Choice Requires="p14">
      <p:transition spd="slow" p14:dur="2000" advTm="132877"/>
    </mc:Choice>
    <mc:Fallback xmlns="">
      <p:transition spd="slow" advTm="13287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en-GB" cap="small" dirty="0"/>
              <a:t>Hazard Classification</a:t>
            </a:r>
            <a:endParaRPr lang="en-GB" dirty="0"/>
          </a:p>
        </p:txBody>
      </p:sp>
      <p:sp>
        <p:nvSpPr>
          <p:cNvPr id="16" name="Rectangle 15">
            <a:extLst>
              <a:ext uri="{FF2B5EF4-FFF2-40B4-BE49-F238E27FC236}">
                <a16:creationId xmlns:a16="http://schemas.microsoft.com/office/drawing/2014/main" id="{3B3B459E-1195-41BB-A3FD-74416FAB9DBE}"/>
              </a:ext>
            </a:extLst>
          </p:cNvPr>
          <p:cNvSpPr/>
          <p:nvPr/>
        </p:nvSpPr>
        <p:spPr>
          <a:xfrm>
            <a:off x="1651720" y="5868863"/>
            <a:ext cx="5495156" cy="12175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Resources</a:t>
            </a:r>
          </a:p>
          <a:p>
            <a:pPr algn="ctr"/>
            <a:r>
              <a:rPr lang="en-GB" sz="2000" dirty="0">
                <a:solidFill>
                  <a:schemeClr val="bg1">
                    <a:lumMod val="75000"/>
                  </a:schemeClr>
                </a:solidFill>
              </a:rPr>
              <a:t>Impacts to human health via the environment.</a:t>
            </a:r>
          </a:p>
        </p:txBody>
      </p:sp>
      <p:pic>
        <p:nvPicPr>
          <p:cNvPr id="17" name="Content Placeholder 11">
            <a:extLst>
              <a:ext uri="{FF2B5EF4-FFF2-40B4-BE49-F238E27FC236}">
                <a16:creationId xmlns:a16="http://schemas.microsoft.com/office/drawing/2014/main" id="{2D7DBA08-67F3-4614-9845-058A94FE88BC}"/>
              </a:ext>
            </a:extLst>
          </p:cNvPr>
          <p:cNvPicPr>
            <a:picLocks noChangeAspect="1"/>
          </p:cNvPicPr>
          <p:nvPr/>
        </p:nvPicPr>
        <p:blipFill rotWithShape="1">
          <a:blip r:embed="rId3">
            <a:extLst>
              <a:ext uri="{28A0092B-C50C-407E-A947-70E740481C1C}">
                <a14:useLocalDpi xmlns:a14="http://schemas.microsoft.com/office/drawing/2010/main" val="0"/>
              </a:ext>
            </a:extLst>
          </a:blip>
          <a:srcRect t="50778" r="4447"/>
          <a:stretch/>
        </p:blipFill>
        <p:spPr>
          <a:xfrm>
            <a:off x="7146876" y="5868863"/>
            <a:ext cx="3027451" cy="1205110"/>
          </a:xfrm>
          <a:prstGeom prst="rect">
            <a:avLst/>
          </a:prstGeom>
        </p:spPr>
      </p:pic>
    </p:spTree>
    <p:extLst>
      <p:ext uri="{BB962C8B-B14F-4D97-AF65-F5344CB8AC3E}">
        <p14:creationId xmlns:p14="http://schemas.microsoft.com/office/powerpoint/2010/main" val="1025583773"/>
      </p:ext>
    </p:extLst>
  </p:cSld>
  <p:clrMapOvr>
    <a:masterClrMapping/>
  </p:clrMapOvr>
  <mc:AlternateContent xmlns:mc="http://schemas.openxmlformats.org/markup-compatibility/2006" xmlns:p14="http://schemas.microsoft.com/office/powerpoint/2010/main">
    <mc:Choice Requires="p14">
      <p:transition spd="slow" p14:dur="2000" advTm="23835"/>
    </mc:Choice>
    <mc:Fallback xmlns="">
      <p:transition spd="slow" advTm="2383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2213238146"/>
              </p:ext>
            </p:extLst>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J. encephalitis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endParaRP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en-GB" cap="small" dirty="0"/>
              <a:t>Hazard Classification</a:t>
            </a:r>
            <a:endParaRPr lang="en-GB" dirty="0"/>
          </a:p>
        </p:txBody>
      </p:sp>
    </p:spTree>
    <p:extLst>
      <p:ext uri="{BB962C8B-B14F-4D97-AF65-F5344CB8AC3E}">
        <p14:creationId xmlns:p14="http://schemas.microsoft.com/office/powerpoint/2010/main" val="429507089"/>
      </p:ext>
    </p:extLst>
  </p:cSld>
  <p:clrMapOvr>
    <a:masterClrMapping/>
  </p:clrMapOvr>
  <mc:AlternateContent xmlns:mc="http://schemas.openxmlformats.org/markup-compatibility/2006" xmlns:p14="http://schemas.microsoft.com/office/powerpoint/2010/main">
    <mc:Choice Requires="p14">
      <p:transition spd="slow" p14:dur="2000" advTm="55699"/>
    </mc:Choice>
    <mc:Fallback xmlns="">
      <p:transition spd="slow" advTm="5569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J. encephalitis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endParaRPr>
                    </a:p>
                  </a:txBody>
                  <a:tcPr marL="68580" marR="68580" marT="0" marB="0"/>
                </a:tc>
                <a:extLst>
                  <a:ext uri="{0D108BD9-81ED-4DB2-BD59-A6C34878D82A}">
                    <a16:rowId xmlns:a16="http://schemas.microsoft.com/office/drawing/2014/main" val="907123063"/>
                  </a:ext>
                </a:extLst>
              </a:tr>
            </a:tbl>
          </a:graphicData>
        </a:graphic>
      </p:graphicFrame>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en-GB" cap="small" dirty="0"/>
              <a:t>Hazard Classification</a:t>
            </a:r>
            <a:endParaRPr lang="en-GB" dirty="0"/>
          </a:p>
        </p:txBody>
      </p:sp>
      <p:sp>
        <p:nvSpPr>
          <p:cNvPr id="8" name="Rectangle 7">
            <a:extLst>
              <a:ext uri="{FF2B5EF4-FFF2-40B4-BE49-F238E27FC236}">
                <a16:creationId xmlns:a16="http://schemas.microsoft.com/office/drawing/2014/main" id="{E4C3D331-76C5-476D-BB59-491FF24161C9}"/>
              </a:ext>
            </a:extLst>
          </p:cNvPr>
          <p:cNvSpPr/>
          <p:nvPr/>
        </p:nvSpPr>
        <p:spPr>
          <a:xfrm>
            <a:off x="255941" y="2062897"/>
            <a:ext cx="9942630" cy="4996950"/>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le 8">
            <a:extLst>
              <a:ext uri="{FF2B5EF4-FFF2-40B4-BE49-F238E27FC236}">
                <a16:creationId xmlns:a16="http://schemas.microsoft.com/office/drawing/2014/main" id="{7B8A7A13-A0E8-4560-9491-DCE8A1E97058}"/>
              </a:ext>
            </a:extLst>
          </p:cNvPr>
          <p:cNvGraphicFramePr>
            <a:graphicFrameLocks noGrp="1"/>
          </p:cNvGraphicFramePr>
          <p:nvPr>
            <p:extLst>
              <p:ext uri="{D42A27DB-BD31-4B8C-83A1-F6EECF244321}">
                <p14:modId xmlns:p14="http://schemas.microsoft.com/office/powerpoint/2010/main" val="169468490"/>
              </p:ext>
            </p:extLst>
          </p:nvPr>
        </p:nvGraphicFramePr>
        <p:xfrm>
          <a:off x="775566" y="2309688"/>
          <a:ext cx="8903379" cy="4503367"/>
        </p:xfrm>
        <a:graphic>
          <a:graphicData uri="http://schemas.openxmlformats.org/drawingml/2006/table">
            <a:tbl>
              <a:tblPr firstRow="1" bandRow="1">
                <a:tableStyleId>{69CF1AB2-1976-4502-BF36-3FF5EA218861}</a:tableStyleId>
              </a:tblPr>
              <a:tblGrid>
                <a:gridCol w="2967793">
                  <a:extLst>
                    <a:ext uri="{9D8B030D-6E8A-4147-A177-3AD203B41FA5}">
                      <a16:colId xmlns:a16="http://schemas.microsoft.com/office/drawing/2014/main" val="3092103607"/>
                    </a:ext>
                  </a:extLst>
                </a:gridCol>
                <a:gridCol w="2967793">
                  <a:extLst>
                    <a:ext uri="{9D8B030D-6E8A-4147-A177-3AD203B41FA5}">
                      <a16:colId xmlns:a16="http://schemas.microsoft.com/office/drawing/2014/main" val="1923550706"/>
                    </a:ext>
                  </a:extLst>
                </a:gridCol>
                <a:gridCol w="2967793">
                  <a:extLst>
                    <a:ext uri="{9D8B030D-6E8A-4147-A177-3AD203B41FA5}">
                      <a16:colId xmlns:a16="http://schemas.microsoft.com/office/drawing/2014/main" val="841787610"/>
                    </a:ext>
                  </a:extLst>
                </a:gridCol>
              </a:tblGrid>
              <a:tr h="802545">
                <a:tc>
                  <a:txBody>
                    <a:bodyPr/>
                    <a:lstStyle/>
                    <a:p>
                      <a:r>
                        <a:rPr lang="en-GB" sz="2500" b="1" dirty="0"/>
                        <a:t>Disease</a:t>
                      </a:r>
                    </a:p>
                  </a:txBody>
                  <a:tcPr/>
                </a:tc>
                <a:tc>
                  <a:txBody>
                    <a:bodyPr/>
                    <a:lstStyle/>
                    <a:p>
                      <a:r>
                        <a:rPr lang="en-GB" sz="2500" b="1" i="0" dirty="0"/>
                        <a:t>Genus of mosquito</a:t>
                      </a:r>
                    </a:p>
                  </a:txBody>
                  <a:tcPr/>
                </a:tc>
                <a:tc>
                  <a:txBody>
                    <a:bodyPr/>
                    <a:lstStyle/>
                    <a:p>
                      <a:r>
                        <a:rPr lang="en-GB" sz="2500" b="1" dirty="0"/>
                        <a:t>Breeding environment</a:t>
                      </a:r>
                    </a:p>
                  </a:txBody>
                  <a:tcPr/>
                </a:tc>
                <a:extLst>
                  <a:ext uri="{0D108BD9-81ED-4DB2-BD59-A6C34878D82A}">
                    <a16:rowId xmlns:a16="http://schemas.microsoft.com/office/drawing/2014/main" val="151640452"/>
                  </a:ext>
                </a:extLst>
              </a:tr>
              <a:tr h="945856">
                <a:tc>
                  <a:txBody>
                    <a:bodyPr/>
                    <a:lstStyle/>
                    <a:p>
                      <a:r>
                        <a:rPr lang="en-GB" sz="2000" b="0" dirty="0"/>
                        <a:t>malaria</a:t>
                      </a:r>
                    </a:p>
                  </a:txBody>
                  <a:tcPr/>
                </a:tc>
                <a:tc>
                  <a:txBody>
                    <a:bodyPr/>
                    <a:lstStyle/>
                    <a:p>
                      <a:r>
                        <a:rPr lang="en-GB" sz="2000" b="0" i="1" dirty="0"/>
                        <a:t>Anopheles</a:t>
                      </a:r>
                    </a:p>
                  </a:txBody>
                  <a:tcPr/>
                </a:tc>
                <a:tc>
                  <a:txBody>
                    <a:bodyPr/>
                    <a:lstStyle/>
                    <a:p>
                      <a:r>
                        <a:rPr lang="en-GB" sz="2000" b="0" dirty="0"/>
                        <a:t>Shallow water, transient ponds, edges of lakes and reservoirs</a:t>
                      </a:r>
                    </a:p>
                  </a:txBody>
                  <a:tcPr/>
                </a:tc>
                <a:extLst>
                  <a:ext uri="{0D108BD9-81ED-4DB2-BD59-A6C34878D82A}">
                    <a16:rowId xmlns:a16="http://schemas.microsoft.com/office/drawing/2014/main" val="1730268764"/>
                  </a:ext>
                </a:extLst>
              </a:tr>
              <a:tr h="804722">
                <a:tc>
                  <a:txBody>
                    <a:bodyPr/>
                    <a:lstStyle/>
                    <a:p>
                      <a:r>
                        <a:rPr lang="en-GB" sz="2000" b="0" dirty="0"/>
                        <a:t>Japanese encephalitis</a:t>
                      </a:r>
                    </a:p>
                  </a:txBody>
                  <a:tcPr/>
                </a:tc>
                <a:tc>
                  <a:txBody>
                    <a:bodyPr/>
                    <a:lstStyle/>
                    <a:p>
                      <a:r>
                        <a:rPr lang="en-GB" sz="2000" b="0" i="1" dirty="0"/>
                        <a:t>Culex</a:t>
                      </a:r>
                    </a:p>
                  </a:txBody>
                  <a:tcPr/>
                </a:tc>
                <a:tc>
                  <a:txBody>
                    <a:bodyPr/>
                    <a:lstStyle/>
                    <a:p>
                      <a:r>
                        <a:rPr lang="en-GB" sz="2000" b="0" dirty="0"/>
                        <a:t>Irrigated agriculture especially rice paddies</a:t>
                      </a:r>
                    </a:p>
                  </a:txBody>
                  <a:tcPr/>
                </a:tc>
                <a:extLst>
                  <a:ext uri="{0D108BD9-81ED-4DB2-BD59-A6C34878D82A}">
                    <a16:rowId xmlns:a16="http://schemas.microsoft.com/office/drawing/2014/main" val="4085679537"/>
                  </a:ext>
                </a:extLst>
              </a:tr>
              <a:tr h="1839365">
                <a:tc>
                  <a:txBody>
                    <a:bodyPr/>
                    <a:lstStyle/>
                    <a:p>
                      <a:r>
                        <a:rPr lang="en-GB" sz="2000" b="0" dirty="0"/>
                        <a:t>yellow fever, dengue, zika</a:t>
                      </a:r>
                    </a:p>
                  </a:txBody>
                  <a:tcPr/>
                </a:tc>
                <a:tc>
                  <a:txBody>
                    <a:bodyPr/>
                    <a:lstStyle/>
                    <a:p>
                      <a:r>
                        <a:rPr lang="en-GB" sz="2000" b="0" i="1" dirty="0"/>
                        <a:t>Aedes</a:t>
                      </a:r>
                    </a:p>
                  </a:txBody>
                  <a:tcPr/>
                </a:tc>
                <a:tc>
                  <a:txBody>
                    <a:bodyPr/>
                    <a:lstStyle/>
                    <a:p>
                      <a:r>
                        <a:rPr lang="en-GB" sz="2000" b="0" dirty="0"/>
                        <a:t>Water-filled containers such as tanks, cisterns, barrels, buckets, old tires, flowerpots, roof gutters etc. </a:t>
                      </a:r>
                    </a:p>
                  </a:txBody>
                  <a:tcPr/>
                </a:tc>
                <a:extLst>
                  <a:ext uri="{0D108BD9-81ED-4DB2-BD59-A6C34878D82A}">
                    <a16:rowId xmlns:a16="http://schemas.microsoft.com/office/drawing/2014/main" val="3161203369"/>
                  </a:ext>
                </a:extLst>
              </a:tr>
            </a:tbl>
          </a:graphicData>
        </a:graphic>
      </p:graphicFrame>
    </p:spTree>
    <p:extLst>
      <p:ext uri="{BB962C8B-B14F-4D97-AF65-F5344CB8AC3E}">
        <p14:creationId xmlns:p14="http://schemas.microsoft.com/office/powerpoint/2010/main" val="2809575058"/>
      </p:ext>
    </p:extLst>
  </p:cSld>
  <p:clrMapOvr>
    <a:masterClrMapping/>
  </p:clrMapOvr>
  <mc:AlternateContent xmlns:mc="http://schemas.openxmlformats.org/markup-compatibility/2006" xmlns:p14="http://schemas.microsoft.com/office/powerpoint/2010/main">
    <mc:Choice Requires="p14">
      <p:transition spd="slow" p14:dur="2000" advTm="80064"/>
    </mc:Choice>
    <mc:Fallback xmlns="">
      <p:transition spd="slow" advTm="8006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1621633826"/>
              </p:ext>
            </p:extLst>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J. encephalitis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endParaRP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en-GB" cap="small" dirty="0"/>
              <a:t>Hazard Classification</a:t>
            </a:r>
            <a:endParaRPr lang="en-GB" dirty="0"/>
          </a:p>
        </p:txBody>
      </p:sp>
    </p:spTree>
    <p:extLst>
      <p:ext uri="{BB962C8B-B14F-4D97-AF65-F5344CB8AC3E}">
        <p14:creationId xmlns:p14="http://schemas.microsoft.com/office/powerpoint/2010/main" val="3112816933"/>
      </p:ext>
    </p:extLst>
  </p:cSld>
  <p:clrMapOvr>
    <a:masterClrMapping/>
  </p:clrMapOvr>
  <mc:AlternateContent xmlns:mc="http://schemas.openxmlformats.org/markup-compatibility/2006" xmlns:p14="http://schemas.microsoft.com/office/powerpoint/2010/main">
    <mc:Choice Requires="p14">
      <p:transition spd="slow" p14:dur="2000" advTm="87505"/>
    </mc:Choice>
    <mc:Fallback xmlns="">
      <p:transition spd="slow" advTm="8750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477B-6554-4F2F-AF3C-3A694699F2FC}"/>
              </a:ext>
            </a:extLst>
          </p:cNvPr>
          <p:cNvSpPr>
            <a:spLocks noGrp="1"/>
          </p:cNvSpPr>
          <p:nvPr>
            <p:ph type="title"/>
          </p:nvPr>
        </p:nvSpPr>
        <p:spPr>
          <a:xfrm>
            <a:off x="719127" y="513230"/>
            <a:ext cx="9021783" cy="713767"/>
          </a:xfrm>
        </p:spPr>
        <p:txBody>
          <a:bodyPr/>
          <a:lstStyle/>
          <a:p>
            <a:r>
              <a:rPr lang="en-GB" cap="small" dirty="0"/>
              <a:t>Classification Updates</a:t>
            </a:r>
          </a:p>
        </p:txBody>
      </p:sp>
      <p:sp>
        <p:nvSpPr>
          <p:cNvPr id="3" name="Content Placeholder 2">
            <a:extLst>
              <a:ext uri="{FF2B5EF4-FFF2-40B4-BE49-F238E27FC236}">
                <a16:creationId xmlns:a16="http://schemas.microsoft.com/office/drawing/2014/main" id="{07EF166A-4E90-42FF-83BD-23D6758EB961}"/>
              </a:ext>
            </a:extLst>
          </p:cNvPr>
          <p:cNvSpPr>
            <a:spLocks noGrp="1"/>
          </p:cNvSpPr>
          <p:nvPr>
            <p:ph sz="half" idx="1"/>
          </p:nvPr>
        </p:nvSpPr>
        <p:spPr>
          <a:xfrm>
            <a:off x="719127" y="1864063"/>
            <a:ext cx="5735027" cy="5406497"/>
          </a:xfrm>
        </p:spPr>
        <p:txBody>
          <a:bodyPr/>
          <a:lstStyle/>
          <a:p>
            <a:pPr marL="514350" indent="-514350">
              <a:buFont typeface="+mj-lt"/>
              <a:buAutoNum type="arabicPeriod"/>
            </a:pPr>
            <a:r>
              <a:rPr lang="en-GB" sz="2500" dirty="0"/>
              <a:t>Transmission via water-aerosols (e.g. </a:t>
            </a:r>
            <a:r>
              <a:rPr lang="en-GB" sz="2500" i="1" dirty="0"/>
              <a:t>Legionella</a:t>
            </a:r>
            <a:r>
              <a:rPr lang="en-GB" sz="2500" dirty="0"/>
              <a:t>)</a:t>
            </a:r>
          </a:p>
          <a:p>
            <a:pPr marL="514350" indent="-514350">
              <a:buFont typeface="+mj-lt"/>
              <a:buAutoNum type="arabicPeriod"/>
            </a:pPr>
            <a:r>
              <a:rPr lang="en-GB" sz="2500" dirty="0"/>
              <a:t>Complex transmission cycles</a:t>
            </a:r>
          </a:p>
          <a:p>
            <a:pPr marL="514350" indent="-514350">
              <a:buFont typeface="+mj-lt"/>
              <a:buAutoNum type="arabicPeriod"/>
            </a:pPr>
            <a:r>
              <a:rPr lang="en-GB" sz="2500" dirty="0"/>
              <a:t>New inclusion in water-washed: transmission of respiratory pathogens is reduced by handwashing with soap</a:t>
            </a:r>
          </a:p>
          <a:p>
            <a:pPr marL="514350" indent="-514350">
              <a:buFont typeface="+mj-lt"/>
              <a:buAutoNum type="arabicPeriod"/>
            </a:pPr>
            <a:r>
              <a:rPr lang="en-GB" sz="2500" dirty="0"/>
              <a:t>New inclusion in water-based: pathogens that live non-parasitically (i.e. without a host) in fresh waters</a:t>
            </a:r>
          </a:p>
          <a:p>
            <a:pPr marL="514350" indent="-514350">
              <a:buFont typeface="+mj-lt"/>
              <a:buAutoNum type="arabicPeriod"/>
            </a:pPr>
            <a:r>
              <a:rPr lang="en-GB" sz="2500" dirty="0"/>
              <a:t>Opportunistic pathogens</a:t>
            </a:r>
          </a:p>
          <a:p>
            <a:pPr marL="514350" indent="-514350">
              <a:buFont typeface="+mj-lt"/>
              <a:buAutoNum type="arabicPeriod"/>
            </a:pPr>
            <a:r>
              <a:rPr lang="en-GB" sz="2500" dirty="0"/>
              <a:t>Chemical contaminants</a:t>
            </a:r>
            <a:endParaRPr lang="en-GB" sz="1800" dirty="0"/>
          </a:p>
          <a:p>
            <a:pPr marL="0" indent="0">
              <a:buNone/>
            </a:pPr>
            <a:r>
              <a:rPr lang="en-GB" sz="1800" dirty="0"/>
              <a:t>For more information: </a:t>
            </a:r>
          </a:p>
          <a:p>
            <a:pPr marL="0" indent="0">
              <a:buNone/>
            </a:pPr>
            <a:r>
              <a:rPr lang="en-GB" sz="1800" dirty="0"/>
              <a:t>Bartram, J. (ed.) (2015) </a:t>
            </a:r>
            <a:r>
              <a:rPr lang="en-GB" sz="1800" i="1" dirty="0"/>
              <a:t>Routledge Handbook of Water and Health</a:t>
            </a:r>
            <a:r>
              <a:rPr lang="en-GB" sz="1800" dirty="0"/>
              <a:t>. London and New York: Routledge</a:t>
            </a:r>
          </a:p>
        </p:txBody>
      </p:sp>
      <p:pic>
        <p:nvPicPr>
          <p:cNvPr id="6" name="Content Placeholder 5">
            <a:extLst>
              <a:ext uri="{FF2B5EF4-FFF2-40B4-BE49-F238E27FC236}">
                <a16:creationId xmlns:a16="http://schemas.microsoft.com/office/drawing/2014/main" id="{F34E97C0-1ABC-428A-A262-010AB6942E0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92910" y="1864063"/>
            <a:ext cx="3048000" cy="2066925"/>
          </a:xfrm>
        </p:spPr>
      </p:pic>
      <p:sp>
        <p:nvSpPr>
          <p:cNvPr id="7" name="Rectangle 6">
            <a:extLst>
              <a:ext uri="{FF2B5EF4-FFF2-40B4-BE49-F238E27FC236}">
                <a16:creationId xmlns:a16="http://schemas.microsoft.com/office/drawing/2014/main" id="{DE7C8F11-06FD-47AA-9072-F49397DE7214}"/>
              </a:ext>
            </a:extLst>
          </p:cNvPr>
          <p:cNvSpPr/>
          <p:nvPr/>
        </p:nvSpPr>
        <p:spPr>
          <a:xfrm>
            <a:off x="6692909" y="3930988"/>
            <a:ext cx="3048001" cy="246221"/>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4"/>
              </a:rPr>
              <a:t>legionella transport</a:t>
            </a:r>
            <a:r>
              <a:rPr lang="en-GB" sz="1000" dirty="0">
                <a:solidFill>
                  <a:srgbClr val="333333"/>
                </a:solidFill>
                <a:latin typeface="+mj-lt"/>
              </a:rPr>
              <a:t>" (</a:t>
            </a:r>
            <a:r>
              <a:rPr lang="en-GB" sz="1000" dirty="0">
                <a:solidFill>
                  <a:srgbClr val="2780E3"/>
                </a:solidFill>
                <a:latin typeface="+mj-lt"/>
                <a:hlinkClick r:id="rId5"/>
              </a:rPr>
              <a:t>CC BY-NC-ND 2.0</a:t>
            </a:r>
            <a:r>
              <a:rPr lang="en-GB" sz="1000" dirty="0">
                <a:solidFill>
                  <a:srgbClr val="333333"/>
                </a:solidFill>
                <a:latin typeface="+mj-lt"/>
              </a:rPr>
              <a:t>) by </a:t>
            </a:r>
            <a:r>
              <a:rPr lang="en-GB" sz="1000" dirty="0">
                <a:solidFill>
                  <a:srgbClr val="2780E3"/>
                </a:solidFill>
                <a:latin typeface="+mj-lt"/>
                <a:hlinkClick r:id="rId6"/>
              </a:rPr>
              <a:t>sidknee23</a:t>
            </a:r>
            <a:endParaRPr lang="en-GB" sz="1000" dirty="0">
              <a:latin typeface="+mj-lt"/>
            </a:endParaRPr>
          </a:p>
        </p:txBody>
      </p:sp>
      <p:sp>
        <p:nvSpPr>
          <p:cNvPr id="8" name="Rectangle 7">
            <a:extLst>
              <a:ext uri="{FF2B5EF4-FFF2-40B4-BE49-F238E27FC236}">
                <a16:creationId xmlns:a16="http://schemas.microsoft.com/office/drawing/2014/main" id="{0BC1D5D5-F864-41DF-8E38-1A6679610199}"/>
              </a:ext>
            </a:extLst>
          </p:cNvPr>
          <p:cNvSpPr/>
          <p:nvPr/>
        </p:nvSpPr>
        <p:spPr>
          <a:xfrm>
            <a:off x="6692908" y="6870450"/>
            <a:ext cx="3048001" cy="400110"/>
          </a:xfrm>
          <a:prstGeom prst="rect">
            <a:avLst/>
          </a:prstGeom>
        </p:spPr>
        <p:txBody>
          <a:bodyPr wrap="square">
            <a:spAutoFit/>
          </a:bodyPr>
          <a:lstStyle/>
          <a:p>
            <a:r>
              <a:rPr lang="en-GB" sz="1000" dirty="0">
                <a:solidFill>
                  <a:srgbClr val="2780E3"/>
                </a:solidFill>
                <a:latin typeface="+mj-lt"/>
                <a:hlinkClick r:id="rId7"/>
              </a:rPr>
              <a:t>Children Washing Hands at School </a:t>
            </a:r>
            <a:r>
              <a:rPr lang="en-GB" sz="1000" dirty="0" err="1">
                <a:solidFill>
                  <a:srgbClr val="2780E3"/>
                </a:solidFill>
                <a:latin typeface="+mj-lt"/>
                <a:hlinkClick r:id="rId7"/>
              </a:rPr>
              <a:t>Handwas</a:t>
            </a:r>
            <a:r>
              <a:rPr lang="en-GB" sz="1000" dirty="0">
                <a:solidFill>
                  <a:srgbClr val="333333"/>
                </a:solidFill>
                <a:latin typeface="+mj-lt"/>
              </a:rPr>
              <a:t>" (</a:t>
            </a:r>
            <a:r>
              <a:rPr lang="en-GB" sz="1000" dirty="0">
                <a:solidFill>
                  <a:srgbClr val="2780E3"/>
                </a:solidFill>
                <a:latin typeface="+mj-lt"/>
                <a:hlinkClick r:id="rId5"/>
              </a:rPr>
              <a:t>CC BY-NC-ND 2.0</a:t>
            </a:r>
            <a:r>
              <a:rPr lang="en-GB" sz="1000" dirty="0">
                <a:solidFill>
                  <a:srgbClr val="333333"/>
                </a:solidFill>
                <a:latin typeface="+mj-lt"/>
              </a:rPr>
              <a:t>) by </a:t>
            </a:r>
            <a:r>
              <a:rPr lang="en-GB" sz="1000" dirty="0">
                <a:solidFill>
                  <a:srgbClr val="2780E3"/>
                </a:solidFill>
                <a:latin typeface="+mj-lt"/>
                <a:hlinkClick r:id="rId8"/>
              </a:rPr>
              <a:t>Water, Sanitation, and Hygiene Photos</a:t>
            </a:r>
            <a:endParaRPr lang="en-GB" sz="1000" dirty="0">
              <a:latin typeface="+mj-lt"/>
            </a:endParaRPr>
          </a:p>
        </p:txBody>
      </p:sp>
      <p:pic>
        <p:nvPicPr>
          <p:cNvPr id="10" name="Picture 9">
            <a:extLst>
              <a:ext uri="{FF2B5EF4-FFF2-40B4-BE49-F238E27FC236}">
                <a16:creationId xmlns:a16="http://schemas.microsoft.com/office/drawing/2014/main" id="{3E7DACF6-CD1F-4308-80FA-96107DD7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2908" y="4302648"/>
            <a:ext cx="3048003" cy="2574327"/>
          </a:xfrm>
          <a:prstGeom prst="rect">
            <a:avLst/>
          </a:prstGeom>
        </p:spPr>
      </p:pic>
    </p:spTree>
    <p:extLst>
      <p:ext uri="{BB962C8B-B14F-4D97-AF65-F5344CB8AC3E}">
        <p14:creationId xmlns:p14="http://schemas.microsoft.com/office/powerpoint/2010/main" val="2783493981"/>
      </p:ext>
    </p:extLst>
  </p:cSld>
  <p:clrMapOvr>
    <a:masterClrMapping/>
  </p:clrMapOvr>
  <mc:AlternateContent xmlns:mc="http://schemas.openxmlformats.org/markup-compatibility/2006" xmlns:p14="http://schemas.microsoft.com/office/powerpoint/2010/main">
    <mc:Choice Requires="p14">
      <p:transition spd="slow" p14:dur="2000" advTm="203533"/>
    </mc:Choice>
    <mc:Fallback xmlns="">
      <p:transition spd="slow" advTm="20353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10F9E647-96BC-4F63-9D8D-3E4AC0CBE5BE}"/>
              </a:ext>
            </a:extLst>
          </p:cNvPr>
          <p:cNvGraphicFramePr>
            <a:graphicFrameLocks noGrp="1"/>
          </p:cNvGraphicFramePr>
          <p:nvPr>
            <p:extLst>
              <p:ext uri="{D42A27DB-BD31-4B8C-83A1-F6EECF244321}">
                <p14:modId xmlns:p14="http://schemas.microsoft.com/office/powerpoint/2010/main" val="1548245964"/>
              </p:ext>
            </p:extLst>
          </p:nvPr>
        </p:nvGraphicFramePr>
        <p:xfrm>
          <a:off x="274236" y="2436970"/>
          <a:ext cx="9932436" cy="2025862"/>
        </p:xfrm>
        <a:graphic>
          <a:graphicData uri="http://schemas.openxmlformats.org/drawingml/2006/table">
            <a:tbl>
              <a:tblPr firstRow="1" bandRow="1">
                <a:tableStyleId>{5940675A-B579-460E-94D1-54222C63F5DA}</a:tableStyleId>
              </a:tblPr>
              <a:tblGrid>
                <a:gridCol w="3310812">
                  <a:extLst>
                    <a:ext uri="{9D8B030D-6E8A-4147-A177-3AD203B41FA5}">
                      <a16:colId xmlns:a16="http://schemas.microsoft.com/office/drawing/2014/main" val="1466828804"/>
                    </a:ext>
                  </a:extLst>
                </a:gridCol>
                <a:gridCol w="3310812">
                  <a:extLst>
                    <a:ext uri="{9D8B030D-6E8A-4147-A177-3AD203B41FA5}">
                      <a16:colId xmlns:a16="http://schemas.microsoft.com/office/drawing/2014/main" val="1459799019"/>
                    </a:ext>
                  </a:extLst>
                </a:gridCol>
                <a:gridCol w="3310812">
                  <a:extLst>
                    <a:ext uri="{9D8B030D-6E8A-4147-A177-3AD203B41FA5}">
                      <a16:colId xmlns:a16="http://schemas.microsoft.com/office/drawing/2014/main" val="3218857733"/>
                    </a:ext>
                  </a:extLst>
                </a:gridCol>
              </a:tblGrid>
              <a:tr h="2025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dirty="0">
                          <a:latin typeface="+mn-lt"/>
                        </a:rPr>
                        <a:t>Geogenic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mn-lt"/>
                        </a:rPr>
                        <a:t>e.g. arsenic, fluoride, and salinity</a:t>
                      </a:r>
                    </a:p>
                    <a:p>
                      <a:endParaRPr lang="en-GB" sz="2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dirty="0">
                          <a:latin typeface="+mn-lt"/>
                        </a:rPr>
                        <a:t>Biogenic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mn-lt"/>
                        </a:rPr>
                        <a:t>e.g. neurotoxins from cyanobacterial blooms</a:t>
                      </a:r>
                    </a:p>
                    <a:p>
                      <a:endParaRPr lang="en-GB" sz="2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500" b="1" dirty="0">
                          <a:latin typeface="+mn-lt"/>
                        </a:rPr>
                        <a:t>Anthropogenic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mn-lt"/>
                        </a:rPr>
                        <a:t>e.g. heavy metals from industry and endocrine disruptors from pharmaceuticals, hormones, pesticides, and plasticizers</a:t>
                      </a:r>
                    </a:p>
                  </a:txBody>
                  <a:tcPr/>
                </a:tc>
                <a:extLst>
                  <a:ext uri="{0D108BD9-81ED-4DB2-BD59-A6C34878D82A}">
                    <a16:rowId xmlns:a16="http://schemas.microsoft.com/office/drawing/2014/main" val="4238535499"/>
                  </a:ext>
                </a:extLst>
              </a:tr>
            </a:tbl>
          </a:graphicData>
        </a:graphic>
      </p:graphicFrame>
      <p:pic>
        <p:nvPicPr>
          <p:cNvPr id="14" name="Picture 13">
            <a:extLst>
              <a:ext uri="{FF2B5EF4-FFF2-40B4-BE49-F238E27FC236}">
                <a16:creationId xmlns:a16="http://schemas.microsoft.com/office/drawing/2014/main" id="{076955C5-1013-4F5C-B82F-ECCF99B4E1CE}"/>
              </a:ext>
            </a:extLst>
          </p:cNvPr>
          <p:cNvPicPr>
            <a:picLocks noChangeAspect="1"/>
          </p:cNvPicPr>
          <p:nvPr/>
        </p:nvPicPr>
        <p:blipFill rotWithShape="1">
          <a:blip r:embed="rId4">
            <a:extLst>
              <a:ext uri="{28A0092B-C50C-407E-A947-70E740481C1C}">
                <a14:useLocalDpi xmlns:a14="http://schemas.microsoft.com/office/drawing/2010/main" val="0"/>
              </a:ext>
            </a:extLst>
          </a:blip>
          <a:srcRect l="27351" t="812" r="22357" b="-812"/>
          <a:stretch/>
        </p:blipFill>
        <p:spPr>
          <a:xfrm rot="5400000">
            <a:off x="7462984" y="4100037"/>
            <a:ext cx="2172601" cy="3240000"/>
          </a:xfrm>
          <a:prstGeom prst="rect">
            <a:avLst/>
          </a:prstGeom>
        </p:spPr>
      </p:pic>
      <p:pic>
        <p:nvPicPr>
          <p:cNvPr id="5" name="Picture 4">
            <a:extLst>
              <a:ext uri="{FF2B5EF4-FFF2-40B4-BE49-F238E27FC236}">
                <a16:creationId xmlns:a16="http://schemas.microsoft.com/office/drawing/2014/main" id="{012C4286-AEE8-4ECC-A0EF-1A32675F4B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0454" y="4633736"/>
            <a:ext cx="3240000" cy="2172600"/>
          </a:xfrm>
          <a:prstGeom prst="rect">
            <a:avLst/>
          </a:prstGeom>
        </p:spPr>
      </p:pic>
      <p:sp>
        <p:nvSpPr>
          <p:cNvPr id="12" name="Rectangle 11">
            <a:extLst>
              <a:ext uri="{FF2B5EF4-FFF2-40B4-BE49-F238E27FC236}">
                <a16:creationId xmlns:a16="http://schemas.microsoft.com/office/drawing/2014/main" id="{66661470-D69E-4F50-ACF1-1B7C5C478DFD}"/>
              </a:ext>
            </a:extLst>
          </p:cNvPr>
          <p:cNvSpPr/>
          <p:nvPr/>
        </p:nvSpPr>
        <p:spPr>
          <a:xfrm>
            <a:off x="3586640" y="6804967"/>
            <a:ext cx="3048000" cy="400110"/>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6"/>
              </a:rPr>
              <a:t>Algae in </a:t>
            </a:r>
            <a:r>
              <a:rPr lang="en-GB" sz="1000" dirty="0" err="1">
                <a:solidFill>
                  <a:srgbClr val="2780E3"/>
                </a:solidFill>
                <a:latin typeface="+mj-lt"/>
                <a:hlinkClick r:id="rId6"/>
              </a:rPr>
              <a:t>Dianchi</a:t>
            </a:r>
            <a:r>
              <a:rPr lang="en-GB" sz="1000" dirty="0">
                <a:solidFill>
                  <a:srgbClr val="2780E3"/>
                </a:solidFill>
                <a:latin typeface="+mj-lt"/>
                <a:hlinkClick r:id="rId6"/>
              </a:rPr>
              <a:t> Lake, China</a:t>
            </a:r>
            <a:r>
              <a:rPr lang="en-GB" sz="1000" dirty="0">
                <a:solidFill>
                  <a:srgbClr val="333333"/>
                </a:solidFill>
                <a:latin typeface="+mj-lt"/>
              </a:rPr>
              <a:t>" (</a:t>
            </a:r>
            <a:r>
              <a:rPr lang="en-GB" sz="1000" dirty="0">
                <a:solidFill>
                  <a:srgbClr val="2780E3"/>
                </a:solidFill>
                <a:latin typeface="+mj-lt"/>
                <a:hlinkClick r:id="rId7"/>
              </a:rPr>
              <a:t>CC BY 2.0</a:t>
            </a:r>
            <a:r>
              <a:rPr lang="en-GB" sz="1000" dirty="0">
                <a:solidFill>
                  <a:srgbClr val="333333"/>
                </a:solidFill>
                <a:latin typeface="+mj-lt"/>
              </a:rPr>
              <a:t>) by </a:t>
            </a:r>
            <a:r>
              <a:rPr lang="en-GB" sz="1000" dirty="0" err="1">
                <a:solidFill>
                  <a:srgbClr val="2780E3"/>
                </a:solidFill>
                <a:latin typeface="+mj-lt"/>
                <a:hlinkClick r:id="rId8"/>
              </a:rPr>
              <a:t>eutrophication&amp;hypoxia</a:t>
            </a:r>
            <a:endParaRPr lang="en-GB" sz="1000" dirty="0">
              <a:latin typeface="+mj-lt"/>
            </a:endParaRPr>
          </a:p>
        </p:txBody>
      </p:sp>
      <p:sp>
        <p:nvSpPr>
          <p:cNvPr id="15" name="Rectangle 14">
            <a:extLst>
              <a:ext uri="{FF2B5EF4-FFF2-40B4-BE49-F238E27FC236}">
                <a16:creationId xmlns:a16="http://schemas.microsoft.com/office/drawing/2014/main" id="{CB1F85E4-0D66-4000-8B5E-C4603FA76550}"/>
              </a:ext>
            </a:extLst>
          </p:cNvPr>
          <p:cNvSpPr/>
          <p:nvPr/>
        </p:nvSpPr>
        <p:spPr>
          <a:xfrm>
            <a:off x="6929284" y="6804967"/>
            <a:ext cx="2928078" cy="246221"/>
          </a:xfrm>
          <a:prstGeom prst="rect">
            <a:avLst/>
          </a:prstGeom>
        </p:spPr>
        <p:txBody>
          <a:bodyPr wrap="square">
            <a:spAutoFit/>
          </a:bodyPr>
          <a:lstStyle/>
          <a:p>
            <a:r>
              <a:rPr lang="en-GB" sz="1000" dirty="0">
                <a:solidFill>
                  <a:srgbClr val="333333"/>
                </a:solidFill>
                <a:latin typeface="+mj-lt"/>
              </a:rPr>
              <a:t>“Acid Mine Drainage” by Saskia Nowicki</a:t>
            </a:r>
            <a:endParaRPr lang="en-GB" sz="1000" dirty="0">
              <a:latin typeface="+mj-lt"/>
            </a:endParaRPr>
          </a:p>
        </p:txBody>
      </p:sp>
      <p:sp>
        <p:nvSpPr>
          <p:cNvPr id="18" name="Rectangle 17">
            <a:extLst>
              <a:ext uri="{FF2B5EF4-FFF2-40B4-BE49-F238E27FC236}">
                <a16:creationId xmlns:a16="http://schemas.microsoft.com/office/drawing/2014/main" id="{AC5FFCE8-D2F2-4674-A642-0D5EA6CE2BF5}"/>
              </a:ext>
            </a:extLst>
          </p:cNvPr>
          <p:cNvSpPr/>
          <p:nvPr/>
        </p:nvSpPr>
        <p:spPr>
          <a:xfrm>
            <a:off x="266136" y="6774770"/>
            <a:ext cx="2928078" cy="246221"/>
          </a:xfrm>
          <a:prstGeom prst="rect">
            <a:avLst/>
          </a:prstGeom>
        </p:spPr>
        <p:txBody>
          <a:bodyPr wrap="square">
            <a:spAutoFit/>
          </a:bodyPr>
          <a:lstStyle/>
          <a:p>
            <a:r>
              <a:rPr lang="en-GB" sz="1000" dirty="0">
                <a:solidFill>
                  <a:srgbClr val="333333"/>
                </a:solidFill>
                <a:latin typeface="+mj-lt"/>
              </a:rPr>
              <a:t>“Geochemistry” by Saskia Nowicki</a:t>
            </a:r>
            <a:endParaRPr lang="en-GB" sz="1000" dirty="0">
              <a:latin typeface="+mj-lt"/>
            </a:endParaRPr>
          </a:p>
        </p:txBody>
      </p:sp>
      <p:pic>
        <p:nvPicPr>
          <p:cNvPr id="22" name="Picture 21">
            <a:extLst>
              <a:ext uri="{FF2B5EF4-FFF2-40B4-BE49-F238E27FC236}">
                <a16:creationId xmlns:a16="http://schemas.microsoft.com/office/drawing/2014/main" id="{BBEB7996-E4AD-4EC7-909B-EF9B930F8B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53" y="4633736"/>
            <a:ext cx="3240000" cy="2145974"/>
          </a:xfrm>
          <a:prstGeom prst="rect">
            <a:avLst/>
          </a:prstGeom>
        </p:spPr>
      </p:pic>
      <p:cxnSp>
        <p:nvCxnSpPr>
          <p:cNvPr id="24" name="Straight Arrow Connector 23">
            <a:extLst>
              <a:ext uri="{FF2B5EF4-FFF2-40B4-BE49-F238E27FC236}">
                <a16:creationId xmlns:a16="http://schemas.microsoft.com/office/drawing/2014/main" id="{701B08DB-FA33-478D-932E-2590A0D313AA}"/>
              </a:ext>
            </a:extLst>
          </p:cNvPr>
          <p:cNvCxnSpPr>
            <a:cxnSpLocks/>
          </p:cNvCxnSpPr>
          <p:nvPr/>
        </p:nvCxnSpPr>
        <p:spPr>
          <a:xfrm flipH="1">
            <a:off x="5662067" y="2700511"/>
            <a:ext cx="1267218" cy="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6" name="Title 1">
            <a:extLst>
              <a:ext uri="{FF2B5EF4-FFF2-40B4-BE49-F238E27FC236}">
                <a16:creationId xmlns:a16="http://schemas.microsoft.com/office/drawing/2014/main" id="{2596CAEC-40B7-432C-AAD4-EA5FD4E0F1D5}"/>
              </a:ext>
            </a:extLst>
          </p:cNvPr>
          <p:cNvSpPr>
            <a:spLocks noGrp="1"/>
          </p:cNvSpPr>
          <p:nvPr>
            <p:ph type="title"/>
          </p:nvPr>
        </p:nvSpPr>
        <p:spPr>
          <a:xfrm>
            <a:off x="719127" y="513230"/>
            <a:ext cx="9021783" cy="713767"/>
          </a:xfrm>
        </p:spPr>
        <p:txBody>
          <a:bodyPr/>
          <a:lstStyle/>
          <a:p>
            <a:r>
              <a:rPr lang="en-GB" cap="small" dirty="0"/>
              <a:t>Chemical Contaminants</a:t>
            </a:r>
          </a:p>
        </p:txBody>
      </p:sp>
      <p:sp>
        <p:nvSpPr>
          <p:cNvPr id="31" name="Arrow: Curved Down 30">
            <a:extLst>
              <a:ext uri="{FF2B5EF4-FFF2-40B4-BE49-F238E27FC236}">
                <a16:creationId xmlns:a16="http://schemas.microsoft.com/office/drawing/2014/main" id="{86744BCF-5518-4DE1-AE15-7BA9287B2578}"/>
              </a:ext>
            </a:extLst>
          </p:cNvPr>
          <p:cNvSpPr/>
          <p:nvPr/>
        </p:nvSpPr>
        <p:spPr>
          <a:xfrm flipH="1">
            <a:off x="1341585" y="1764407"/>
            <a:ext cx="6264697" cy="765194"/>
          </a:xfrm>
          <a:prstGeom prst="curvedDownArrow">
            <a:avLst>
              <a:gd name="adj1" fmla="val 19464"/>
              <a:gd name="adj2" fmla="val 37246"/>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Tree>
    <p:custDataLst>
      <p:tags r:id="rId1"/>
    </p:custDataLst>
    <p:extLst>
      <p:ext uri="{BB962C8B-B14F-4D97-AF65-F5344CB8AC3E}">
        <p14:creationId xmlns:p14="http://schemas.microsoft.com/office/powerpoint/2010/main" val="439871514"/>
      </p:ext>
    </p:extLst>
  </p:cSld>
  <p:clrMapOvr>
    <a:masterClrMapping/>
  </p:clrMapOvr>
  <mc:AlternateContent xmlns:mc="http://schemas.openxmlformats.org/markup-compatibility/2006" xmlns:p14="http://schemas.microsoft.com/office/powerpoint/2010/main">
    <mc:Choice Requires="p14">
      <p:transition spd="slow" p14:dur="2000" advTm="164778"/>
    </mc:Choice>
    <mc:Fallback xmlns="">
      <p:transition spd="slow" advTm="1647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C5D87E-56C1-4E88-BCB1-1F47A7E907A6}"/>
              </a:ext>
            </a:extLst>
          </p:cNvPr>
          <p:cNvPicPr>
            <a:picLocks noChangeAspect="1"/>
          </p:cNvPicPr>
          <p:nvPr/>
        </p:nvPicPr>
        <p:blipFill>
          <a:blip r:embed="rId3"/>
          <a:stretch>
            <a:fillRect/>
          </a:stretch>
        </p:blipFill>
        <p:spPr>
          <a:xfrm>
            <a:off x="1586808" y="3896257"/>
            <a:ext cx="7286421" cy="3653531"/>
          </a:xfrm>
          <a:prstGeom prst="rect">
            <a:avLst/>
          </a:prstGeom>
        </p:spPr>
      </p:pic>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719133" y="1838240"/>
            <a:ext cx="9021772" cy="1767795"/>
          </a:xfrm>
        </p:spPr>
        <p:txBody>
          <a:bodyPr/>
          <a:lstStyle/>
          <a:p>
            <a:pPr marL="0" indent="0">
              <a:buNone/>
            </a:pPr>
            <a:r>
              <a:rPr lang="en-GB" dirty="0" err="1"/>
              <a:t>Dala</a:t>
            </a:r>
            <a:r>
              <a:rPr lang="en-GB" dirty="0"/>
              <a:t> township, Yangon</a:t>
            </a:r>
          </a:p>
          <a:p>
            <a:pPr marL="0" indent="0">
              <a:buNone/>
            </a:pPr>
            <a:r>
              <a:rPr lang="en-GB" sz="2000" dirty="0"/>
              <a:t>“Almost every village in </a:t>
            </a:r>
            <a:r>
              <a:rPr lang="en-GB" sz="2000" dirty="0" err="1"/>
              <a:t>Dala</a:t>
            </a:r>
            <a:r>
              <a:rPr lang="en-GB" sz="2000" dirty="0"/>
              <a:t> has some kind of water shortage. The lakes dried up because of the very high temperatures this year. We plan to provide them with water as long as the roads don’t become blocked, before the rainy season sets in” – </a:t>
            </a:r>
            <a:r>
              <a:rPr lang="en-GB" sz="2000" dirty="0" err="1"/>
              <a:t>Dala</a:t>
            </a:r>
            <a:r>
              <a:rPr lang="en-GB" sz="2000" dirty="0"/>
              <a:t> municipal committee member quoted in the Myanmar Times, May 2020</a:t>
            </a:r>
          </a:p>
        </p:txBody>
      </p:sp>
      <p:sp>
        <p:nvSpPr>
          <p:cNvPr id="5" name="Rectangle 4">
            <a:extLst>
              <a:ext uri="{FF2B5EF4-FFF2-40B4-BE49-F238E27FC236}">
                <a16:creationId xmlns:a16="http://schemas.microsoft.com/office/drawing/2014/main" id="{82AB3BEB-E54B-44CD-AE79-717352F36955}"/>
              </a:ext>
            </a:extLst>
          </p:cNvPr>
          <p:cNvSpPr/>
          <p:nvPr/>
        </p:nvSpPr>
        <p:spPr>
          <a:xfrm>
            <a:off x="1580422" y="3586110"/>
            <a:ext cx="5553968" cy="246221"/>
          </a:xfrm>
          <a:prstGeom prst="rect">
            <a:avLst/>
          </a:prstGeom>
        </p:spPr>
        <p:txBody>
          <a:bodyPr wrap="square">
            <a:spAutoFit/>
          </a:bodyPr>
          <a:lstStyle/>
          <a:p>
            <a:r>
              <a:rPr lang="en-GB" sz="1000" dirty="0">
                <a:latin typeface="+mj-lt"/>
                <a:hlinkClick r:id="rId4"/>
              </a:rPr>
              <a:t>https://www.mmtimes.com/news/water-shortages-yangons-dala.html</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B4F2313D-6E54-4898-A2CB-70E60B53930A}"/>
              </a:ext>
            </a:extLst>
          </p:cNvPr>
          <p:cNvSpPr txBox="1">
            <a:spLocks/>
          </p:cNvSpPr>
          <p:nvPr/>
        </p:nvSpPr>
        <p:spPr>
          <a:xfrm>
            <a:off x="621507" y="396255"/>
            <a:ext cx="9021783" cy="1478673"/>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cap="small" dirty="0"/>
              <a:t>Examples:</a:t>
            </a:r>
            <a:r>
              <a:rPr lang="en-GB" sz="3300" cap="small" dirty="0"/>
              <a:t> Water Shortages</a:t>
            </a:r>
            <a:br>
              <a:rPr lang="en-GB" cap="small" dirty="0"/>
            </a:br>
            <a:r>
              <a:rPr lang="en-GB" sz="3300" dirty="0">
                <a:solidFill>
                  <a:srgbClr val="FF0000"/>
                </a:solidFill>
              </a:rPr>
              <a:t>hazard: microbial water-washed</a:t>
            </a:r>
            <a:br>
              <a:rPr lang="en-GB" cap="small" dirty="0"/>
            </a:br>
            <a:br>
              <a:rPr lang="en-GB" cap="small" dirty="0"/>
            </a:br>
            <a:r>
              <a:rPr lang="en-GB" cap="small" dirty="0"/>
              <a:t> </a:t>
            </a:r>
            <a:endParaRPr lang="en-GB" sz="3400" cap="small" dirty="0"/>
          </a:p>
        </p:txBody>
      </p:sp>
    </p:spTree>
    <p:extLst>
      <p:ext uri="{BB962C8B-B14F-4D97-AF65-F5344CB8AC3E}">
        <p14:creationId xmlns:p14="http://schemas.microsoft.com/office/powerpoint/2010/main" val="1457545474"/>
      </p:ext>
    </p:extLst>
  </p:cSld>
  <p:clrMapOvr>
    <a:masterClrMapping/>
  </p:clrMapOvr>
  <mc:AlternateContent xmlns:mc="http://schemas.openxmlformats.org/markup-compatibility/2006" xmlns:p14="http://schemas.microsoft.com/office/powerpoint/2010/main">
    <mc:Choice Requires="p14">
      <p:transition spd="slow" p14:dur="2000" advTm="92599"/>
    </mc:Choice>
    <mc:Fallback xmlns="">
      <p:transition spd="slow" advTm="9259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719128" y="2012836"/>
            <a:ext cx="9021772" cy="1767795"/>
          </a:xfrm>
        </p:spPr>
        <p:txBody>
          <a:bodyPr/>
          <a:lstStyle/>
          <a:p>
            <a:r>
              <a:rPr lang="en-GB" dirty="0"/>
              <a:t>Japanese encephalitis is a disease transmitted by mosquitoes that breed in rice paddies</a:t>
            </a:r>
          </a:p>
          <a:p>
            <a:r>
              <a:rPr lang="en-GB" dirty="0"/>
              <a:t>In 2017, a vaccination campaign in Myanmar protected over 12.5 million children from the disease</a:t>
            </a:r>
          </a:p>
        </p:txBody>
      </p:sp>
      <p:sp>
        <p:nvSpPr>
          <p:cNvPr id="5" name="Rectangle 4">
            <a:extLst>
              <a:ext uri="{FF2B5EF4-FFF2-40B4-BE49-F238E27FC236}">
                <a16:creationId xmlns:a16="http://schemas.microsoft.com/office/drawing/2014/main" id="{82AB3BEB-E54B-44CD-AE79-717352F36955}"/>
              </a:ext>
            </a:extLst>
          </p:cNvPr>
          <p:cNvSpPr/>
          <p:nvPr/>
        </p:nvSpPr>
        <p:spPr>
          <a:xfrm>
            <a:off x="950762" y="3721324"/>
            <a:ext cx="5553968" cy="246221"/>
          </a:xfrm>
          <a:prstGeom prst="rect">
            <a:avLst/>
          </a:prstGeom>
        </p:spPr>
        <p:txBody>
          <a:bodyPr wrap="square">
            <a:spAutoFit/>
          </a:bodyPr>
          <a:lstStyle/>
          <a:p>
            <a:r>
              <a:rPr lang="en-GB" sz="1000" dirty="0">
                <a:latin typeface="+mj-lt"/>
                <a:hlinkClick r:id="rId3"/>
              </a:rPr>
              <a:t>https://www.path.org/articles/myanmar-launches-national-japanese-encephalitis-vaccination-campaign</a:t>
            </a:r>
            <a:r>
              <a:rPr lang="en-GB" sz="1000" dirty="0">
                <a:hlinkClick r:id="rId3"/>
              </a:rPr>
              <a:t>/</a:t>
            </a:r>
            <a:endParaRPr lang="en-GB" sz="1000" dirty="0">
              <a:solidFill>
                <a:schemeClr val="tx1"/>
              </a:solidFill>
              <a:latin typeface="+mj-lt"/>
            </a:endParaRPr>
          </a:p>
        </p:txBody>
      </p:sp>
      <p:sp>
        <p:nvSpPr>
          <p:cNvPr id="6" name="Rectangle 5">
            <a:extLst>
              <a:ext uri="{FF2B5EF4-FFF2-40B4-BE49-F238E27FC236}">
                <a16:creationId xmlns:a16="http://schemas.microsoft.com/office/drawing/2014/main" id="{AC74DF2E-9462-4E3F-80FC-5243CFAB1DB5}"/>
              </a:ext>
            </a:extLst>
          </p:cNvPr>
          <p:cNvSpPr/>
          <p:nvPr/>
        </p:nvSpPr>
        <p:spPr>
          <a:xfrm>
            <a:off x="942746" y="7186934"/>
            <a:ext cx="5229225" cy="246221"/>
          </a:xfrm>
          <a:prstGeom prst="rect">
            <a:avLst/>
          </a:prstGeom>
        </p:spPr>
        <p:txBody>
          <a:bodyPr>
            <a:spAutoFit/>
          </a:bodyPr>
          <a:lstStyle/>
          <a:p>
            <a:r>
              <a:rPr lang="en-GB" sz="1000" dirty="0">
                <a:latin typeface="+mj-lt"/>
              </a:rPr>
              <a:t>"</a:t>
            </a:r>
            <a:r>
              <a:rPr lang="en-GB" sz="1000" dirty="0">
                <a:latin typeface="+mj-lt"/>
                <a:hlinkClick r:id="rId4"/>
              </a:rPr>
              <a:t>Rice paddies and fields</a:t>
            </a:r>
            <a:r>
              <a:rPr lang="en-GB" sz="1000" dirty="0">
                <a:latin typeface="+mj-lt"/>
              </a:rPr>
              <a:t>" (</a:t>
            </a:r>
            <a:r>
              <a:rPr lang="en-GB" sz="1000" dirty="0">
                <a:latin typeface="+mj-lt"/>
                <a:hlinkClick r:id="rId5"/>
              </a:rPr>
              <a:t>CC BY-NC-ND 2.0</a:t>
            </a:r>
            <a:r>
              <a:rPr lang="en-GB" sz="1000" dirty="0">
                <a:latin typeface="+mj-lt"/>
              </a:rPr>
              <a:t>) by </a:t>
            </a:r>
            <a:r>
              <a:rPr lang="en-GB" sz="1000" dirty="0">
                <a:latin typeface="+mj-lt"/>
                <a:hlinkClick r:id="rId6"/>
              </a:rPr>
              <a:t>IFPRI</a:t>
            </a:r>
            <a:endParaRPr lang="en-GB" sz="1000" dirty="0">
              <a:latin typeface="+mj-lt"/>
            </a:endParaRPr>
          </a:p>
        </p:txBody>
      </p:sp>
      <p:sp>
        <p:nvSpPr>
          <p:cNvPr id="7" name="Title 1">
            <a:extLst>
              <a:ext uri="{FF2B5EF4-FFF2-40B4-BE49-F238E27FC236}">
                <a16:creationId xmlns:a16="http://schemas.microsoft.com/office/drawing/2014/main" id="{B4F2313D-6E54-4898-A2CB-70E60B53930A}"/>
              </a:ext>
            </a:extLst>
          </p:cNvPr>
          <p:cNvSpPr txBox="1">
            <a:spLocks/>
          </p:cNvSpPr>
          <p:nvPr/>
        </p:nvSpPr>
        <p:spPr>
          <a:xfrm>
            <a:off x="615791" y="684287"/>
            <a:ext cx="9021783" cy="1478673"/>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cap="small" dirty="0"/>
              <a:t>Examples:</a:t>
            </a:r>
            <a:r>
              <a:rPr lang="en-GB" sz="3300" cap="small" dirty="0"/>
              <a:t> Rice Paddies &amp; Mosquitoes</a:t>
            </a:r>
            <a:br>
              <a:rPr lang="en-GB" cap="small" dirty="0"/>
            </a:br>
            <a:r>
              <a:rPr lang="en-GB" sz="3300" dirty="0">
                <a:solidFill>
                  <a:srgbClr val="FF0000"/>
                </a:solidFill>
              </a:rPr>
              <a:t>hazard: microbial water-related insect vectors</a:t>
            </a:r>
            <a:br>
              <a:rPr lang="en-GB" cap="small" dirty="0"/>
            </a:br>
            <a:br>
              <a:rPr lang="en-GB" cap="small" dirty="0"/>
            </a:br>
            <a:endParaRPr lang="en-GB" sz="3400" cap="small" dirty="0"/>
          </a:p>
        </p:txBody>
      </p:sp>
      <p:pic>
        <p:nvPicPr>
          <p:cNvPr id="9" name="Content Placeholder 8" descr="A river running through a grassy field&#10;&#10;Description automatically generated">
            <a:extLst>
              <a:ext uri="{FF2B5EF4-FFF2-40B4-BE49-F238E27FC236}">
                <a16:creationId xmlns:a16="http://schemas.microsoft.com/office/drawing/2014/main" id="{D7BBA3A2-44B5-40CA-B42E-54A696F58959}"/>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950762" y="4160330"/>
            <a:ext cx="4445000" cy="2961885"/>
          </a:xfrm>
        </p:spPr>
      </p:pic>
      <p:sp>
        <p:nvSpPr>
          <p:cNvPr id="10" name="Rectangle 9">
            <a:extLst>
              <a:ext uri="{FF2B5EF4-FFF2-40B4-BE49-F238E27FC236}">
                <a16:creationId xmlns:a16="http://schemas.microsoft.com/office/drawing/2014/main" id="{76BA347D-B886-43F4-B760-CCB91BB26971}"/>
              </a:ext>
            </a:extLst>
          </p:cNvPr>
          <p:cNvSpPr/>
          <p:nvPr/>
        </p:nvSpPr>
        <p:spPr>
          <a:xfrm>
            <a:off x="5791127" y="7186934"/>
            <a:ext cx="5229225" cy="246221"/>
          </a:xfrm>
          <a:prstGeom prst="rect">
            <a:avLst/>
          </a:prstGeom>
        </p:spPr>
        <p:txBody>
          <a:bodyPr>
            <a:spAutoFit/>
          </a:bodyPr>
          <a:lstStyle/>
          <a:p>
            <a:r>
              <a:rPr lang="en-GB" sz="1000" dirty="0">
                <a:solidFill>
                  <a:srgbClr val="333333"/>
                </a:solidFill>
                <a:latin typeface="+mj-lt"/>
              </a:rPr>
              <a:t>"</a:t>
            </a:r>
            <a:r>
              <a:rPr lang="en-GB" sz="1000" dirty="0">
                <a:solidFill>
                  <a:srgbClr val="2780E3"/>
                </a:solidFill>
                <a:latin typeface="+mj-lt"/>
                <a:hlinkClick r:id="rId8"/>
              </a:rPr>
              <a:t>mosquito-1550</a:t>
            </a:r>
            <a:r>
              <a:rPr lang="en-GB" sz="1000" dirty="0">
                <a:solidFill>
                  <a:srgbClr val="333333"/>
                </a:solidFill>
                <a:latin typeface="+mj-lt"/>
              </a:rPr>
              <a:t>" (</a:t>
            </a:r>
            <a:r>
              <a:rPr lang="en-GB" sz="1000" dirty="0">
                <a:solidFill>
                  <a:srgbClr val="2780E3"/>
                </a:solidFill>
                <a:latin typeface="+mj-lt"/>
                <a:hlinkClick r:id="rId5"/>
              </a:rPr>
              <a:t>CC BY-NC-ND 2.0</a:t>
            </a:r>
            <a:r>
              <a:rPr lang="en-GB" sz="1000" dirty="0">
                <a:solidFill>
                  <a:srgbClr val="333333"/>
                </a:solidFill>
                <a:latin typeface="+mj-lt"/>
              </a:rPr>
              <a:t>) by </a:t>
            </a:r>
            <a:r>
              <a:rPr lang="en-GB" sz="1000" dirty="0" err="1">
                <a:solidFill>
                  <a:srgbClr val="2780E3"/>
                </a:solidFill>
                <a:latin typeface="+mj-lt"/>
                <a:hlinkClick r:id="rId9"/>
              </a:rPr>
              <a:t>Wanderin</a:t>
            </a:r>
            <a:r>
              <a:rPr lang="en-GB" sz="1000" dirty="0">
                <a:solidFill>
                  <a:srgbClr val="2780E3"/>
                </a:solidFill>
                <a:latin typeface="+mj-lt"/>
                <a:hlinkClick r:id="rId9"/>
              </a:rPr>
              <a:t>' </a:t>
            </a:r>
            <a:r>
              <a:rPr lang="en-GB" sz="1000" dirty="0" err="1">
                <a:solidFill>
                  <a:srgbClr val="2780E3"/>
                </a:solidFill>
                <a:latin typeface="+mj-lt"/>
                <a:hlinkClick r:id="rId9"/>
              </a:rPr>
              <a:t>Weeta</a:t>
            </a:r>
            <a:endParaRPr lang="en-GB" sz="1000" dirty="0">
              <a:latin typeface="+mj-lt"/>
            </a:endParaRPr>
          </a:p>
        </p:txBody>
      </p:sp>
      <p:pic>
        <p:nvPicPr>
          <p:cNvPr id="13" name="Picture 12" descr="A picture containing animal&#10;&#10;Description automatically generated">
            <a:extLst>
              <a:ext uri="{FF2B5EF4-FFF2-40B4-BE49-F238E27FC236}">
                <a16:creationId xmlns:a16="http://schemas.microsoft.com/office/drawing/2014/main" id="{FF68C33E-5C67-4C21-803B-57BD8D67D4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1127" y="4160330"/>
            <a:ext cx="3950400" cy="2962800"/>
          </a:xfrm>
          <a:prstGeom prst="rect">
            <a:avLst/>
          </a:prstGeom>
        </p:spPr>
      </p:pic>
    </p:spTree>
    <p:extLst>
      <p:ext uri="{BB962C8B-B14F-4D97-AF65-F5344CB8AC3E}">
        <p14:creationId xmlns:p14="http://schemas.microsoft.com/office/powerpoint/2010/main" val="2106097254"/>
      </p:ext>
    </p:extLst>
  </p:cSld>
  <p:clrMapOvr>
    <a:masterClrMapping/>
  </p:clrMapOvr>
  <mc:AlternateContent xmlns:mc="http://schemas.openxmlformats.org/markup-compatibility/2006" xmlns:p14="http://schemas.microsoft.com/office/powerpoint/2010/main">
    <mc:Choice Requires="p14">
      <p:transition spd="slow" p14:dur="2000" advTm="73865"/>
    </mc:Choice>
    <mc:Fallback xmlns="">
      <p:transition spd="slow" advTm="7386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1413595" y="2124447"/>
            <a:ext cx="2854707" cy="4199101"/>
          </a:xfrm>
        </p:spPr>
        <p:txBody>
          <a:bodyPr/>
          <a:lstStyle/>
          <a:p>
            <a:pPr marL="0" indent="0">
              <a:buNone/>
            </a:pPr>
            <a:r>
              <a:rPr lang="en-GB" sz="3000" dirty="0"/>
              <a:t>Arsenic</a:t>
            </a:r>
          </a:p>
          <a:p>
            <a:r>
              <a:rPr lang="en-GB" sz="2200" dirty="0" err="1"/>
              <a:t>Ayeyarwaddy</a:t>
            </a:r>
            <a:r>
              <a:rPr lang="en-GB" sz="2200" dirty="0"/>
              <a:t> region:                 30% &gt; 10 ppb                                </a:t>
            </a:r>
          </a:p>
          <a:p>
            <a:r>
              <a:rPr lang="en-GB" sz="2200" dirty="0" err="1"/>
              <a:t>Bago</a:t>
            </a:r>
            <a:r>
              <a:rPr lang="en-GB" sz="2200" dirty="0"/>
              <a:t> region:                                 42% &gt; 10 ppb                                 </a:t>
            </a:r>
          </a:p>
          <a:p>
            <a:pPr marL="0" indent="0">
              <a:buNone/>
            </a:pPr>
            <a:r>
              <a:rPr lang="en-GB" sz="3000" dirty="0"/>
              <a:t>Fluoride</a:t>
            </a:r>
          </a:p>
          <a:p>
            <a:r>
              <a:rPr lang="en-GB" sz="2200" dirty="0" err="1"/>
              <a:t>Wetlet</a:t>
            </a:r>
            <a:r>
              <a:rPr lang="en-GB" sz="2200" dirty="0"/>
              <a:t> township:                        35% &gt; 1.5 ppm</a:t>
            </a:r>
          </a:p>
        </p:txBody>
      </p:sp>
      <p:sp>
        <p:nvSpPr>
          <p:cNvPr id="5" name="Rectangle 4">
            <a:extLst>
              <a:ext uri="{FF2B5EF4-FFF2-40B4-BE49-F238E27FC236}">
                <a16:creationId xmlns:a16="http://schemas.microsoft.com/office/drawing/2014/main" id="{82AB3BEB-E54B-44CD-AE79-717352F36955}"/>
              </a:ext>
            </a:extLst>
          </p:cNvPr>
          <p:cNvSpPr/>
          <p:nvPr/>
        </p:nvSpPr>
        <p:spPr>
          <a:xfrm>
            <a:off x="1413595" y="6229989"/>
            <a:ext cx="2950554" cy="707886"/>
          </a:xfrm>
          <a:prstGeom prst="rect">
            <a:avLst/>
          </a:prstGeom>
        </p:spPr>
        <p:txBody>
          <a:bodyPr wrap="square">
            <a:spAutoFit/>
          </a:bodyPr>
          <a:lstStyle/>
          <a:p>
            <a:r>
              <a:rPr lang="en-GB" sz="1000" dirty="0" err="1">
                <a:solidFill>
                  <a:schemeClr val="tx1"/>
                </a:solidFill>
                <a:latin typeface="+mj-lt"/>
              </a:rPr>
              <a:t>MoH</a:t>
            </a:r>
            <a:r>
              <a:rPr lang="en-GB" sz="1000" dirty="0">
                <a:solidFill>
                  <a:schemeClr val="tx1"/>
                </a:solidFill>
                <a:latin typeface="+mj-lt"/>
              </a:rPr>
              <a:t> (2018) ‘Environmental Health in Myanmar’. The Republic of the Union of Myanmar Ministry of Health and Sports Department of Public Health Occupational and Environmental Health Division, pp. 1–14.</a:t>
            </a:r>
          </a:p>
        </p:txBody>
      </p:sp>
      <p:pic>
        <p:nvPicPr>
          <p:cNvPr id="9" name="Content Placeholder 8">
            <a:extLst>
              <a:ext uri="{FF2B5EF4-FFF2-40B4-BE49-F238E27FC236}">
                <a16:creationId xmlns:a16="http://schemas.microsoft.com/office/drawing/2014/main" id="{47C97198-9593-4CF2-A999-F9438D423CB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30019" y="2507080"/>
            <a:ext cx="4445000" cy="3375157"/>
          </a:xfrm>
        </p:spPr>
      </p:pic>
      <p:sp>
        <p:nvSpPr>
          <p:cNvPr id="10" name="Rectangle 9">
            <a:extLst>
              <a:ext uri="{FF2B5EF4-FFF2-40B4-BE49-F238E27FC236}">
                <a16:creationId xmlns:a16="http://schemas.microsoft.com/office/drawing/2014/main" id="{0F41FF46-298D-4D94-BFB9-4A09E966C4C3}"/>
              </a:ext>
            </a:extLst>
          </p:cNvPr>
          <p:cNvSpPr/>
          <p:nvPr/>
        </p:nvSpPr>
        <p:spPr>
          <a:xfrm>
            <a:off x="5230019" y="5868863"/>
            <a:ext cx="5229225" cy="246221"/>
          </a:xfrm>
          <a:prstGeom prst="rect">
            <a:avLst/>
          </a:prstGeom>
        </p:spPr>
        <p:txBody>
          <a:bodyPr>
            <a:spAutoFit/>
          </a:bodyPr>
          <a:lstStyle/>
          <a:p>
            <a:r>
              <a:rPr lang="en-GB" sz="1000" dirty="0">
                <a:solidFill>
                  <a:srgbClr val="333333"/>
                </a:solidFill>
                <a:latin typeface="+mj-lt"/>
              </a:rPr>
              <a:t>"</a:t>
            </a:r>
            <a:r>
              <a:rPr lang="en-GB" sz="1000" dirty="0">
                <a:solidFill>
                  <a:srgbClr val="2780E3"/>
                </a:solidFill>
                <a:latin typeface="+mj-lt"/>
                <a:hlinkClick r:id="rId4"/>
              </a:rPr>
              <a:t>Fluorite (Woodville, Ohio, USA) 2</a:t>
            </a:r>
            <a:r>
              <a:rPr lang="en-GB" sz="1000" dirty="0">
                <a:solidFill>
                  <a:srgbClr val="333333"/>
                </a:solidFill>
                <a:latin typeface="+mj-lt"/>
              </a:rPr>
              <a:t>" (</a:t>
            </a:r>
            <a:r>
              <a:rPr lang="en-GB" sz="1000" dirty="0">
                <a:solidFill>
                  <a:srgbClr val="2780E3"/>
                </a:solidFill>
                <a:latin typeface="+mj-lt"/>
                <a:hlinkClick r:id="rId5"/>
              </a:rPr>
              <a:t>CC BY 2.0</a:t>
            </a:r>
            <a:r>
              <a:rPr lang="en-GB" sz="1000" dirty="0">
                <a:solidFill>
                  <a:srgbClr val="333333"/>
                </a:solidFill>
                <a:latin typeface="+mj-lt"/>
              </a:rPr>
              <a:t>) by </a:t>
            </a:r>
            <a:r>
              <a:rPr lang="en-GB" sz="1000" dirty="0">
                <a:solidFill>
                  <a:srgbClr val="2780E3"/>
                </a:solidFill>
                <a:latin typeface="+mj-lt"/>
                <a:hlinkClick r:id="rId6"/>
              </a:rPr>
              <a:t>James St. John</a:t>
            </a:r>
            <a:endParaRPr lang="en-GB" sz="1000" dirty="0">
              <a:latin typeface="+mj-lt"/>
            </a:endParaRPr>
          </a:p>
        </p:txBody>
      </p:sp>
      <p:sp>
        <p:nvSpPr>
          <p:cNvPr id="11" name="Title 1">
            <a:extLst>
              <a:ext uri="{FF2B5EF4-FFF2-40B4-BE49-F238E27FC236}">
                <a16:creationId xmlns:a16="http://schemas.microsoft.com/office/drawing/2014/main" id="{B3D5DD18-2231-45A5-8DD5-3663BD2187A7}"/>
              </a:ext>
            </a:extLst>
          </p:cNvPr>
          <p:cNvSpPr>
            <a:spLocks noGrp="1"/>
          </p:cNvSpPr>
          <p:nvPr>
            <p:ph type="title"/>
          </p:nvPr>
        </p:nvSpPr>
        <p:spPr>
          <a:xfrm>
            <a:off x="719127" y="379138"/>
            <a:ext cx="9021783" cy="1323792"/>
          </a:xfrm>
        </p:spPr>
        <p:txBody>
          <a:bodyPr/>
          <a:lstStyle/>
          <a:p>
            <a:r>
              <a:rPr lang="en-GB" cap="small" dirty="0"/>
              <a:t>Examples:</a:t>
            </a:r>
            <a:r>
              <a:rPr lang="en-GB" sz="3300" cap="small" dirty="0"/>
              <a:t> groundwater</a:t>
            </a:r>
            <a:br>
              <a:rPr lang="en-GB" cap="small" dirty="0"/>
            </a:br>
            <a:r>
              <a:rPr lang="en-GB" sz="3300" dirty="0">
                <a:solidFill>
                  <a:srgbClr val="FF0000"/>
                </a:solidFill>
              </a:rPr>
              <a:t>hazard: geogenic chemical</a:t>
            </a:r>
            <a:br>
              <a:rPr lang="en-GB" cap="small" dirty="0"/>
            </a:br>
            <a:br>
              <a:rPr lang="en-GB" cap="small" dirty="0"/>
            </a:br>
            <a:endParaRPr lang="en-GB" sz="3400" cap="small" dirty="0"/>
          </a:p>
        </p:txBody>
      </p:sp>
    </p:spTree>
    <p:extLst>
      <p:ext uri="{BB962C8B-B14F-4D97-AF65-F5344CB8AC3E}">
        <p14:creationId xmlns:p14="http://schemas.microsoft.com/office/powerpoint/2010/main" val="3701846403"/>
      </p:ext>
    </p:extLst>
  </p:cSld>
  <p:clrMapOvr>
    <a:masterClrMapping/>
  </p:clrMapOvr>
  <mc:AlternateContent xmlns:mc="http://schemas.openxmlformats.org/markup-compatibility/2006" xmlns:p14="http://schemas.microsoft.com/office/powerpoint/2010/main">
    <mc:Choice Requires="p14">
      <p:transition spd="slow" p14:dur="2000" advTm="69042"/>
    </mc:Choice>
    <mc:Fallback xmlns="">
      <p:transition spd="slow" advTm="6904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cap="small" dirty="0"/>
              <a:t>Water-related Health</a:t>
            </a:r>
            <a:br>
              <a:rPr lang="en-GB" cap="small" dirty="0"/>
            </a:br>
            <a:r>
              <a:rPr lang="en-GB" sz="3400" cap="small" dirty="0"/>
              <a:t>Key Considerations</a:t>
            </a: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r>
              <a:rPr lang="en-GB" dirty="0"/>
              <a:t>Microbial and chemical hazards</a:t>
            </a:r>
          </a:p>
          <a:p>
            <a:r>
              <a:rPr lang="en-GB" dirty="0"/>
              <a:t>Short-term and long-term disease</a:t>
            </a:r>
          </a:p>
          <a:p>
            <a:r>
              <a:rPr lang="en-GB" dirty="0"/>
              <a:t>Global goals</a:t>
            </a:r>
          </a:p>
          <a:p>
            <a:r>
              <a:rPr lang="en-GB" dirty="0"/>
              <a:t>Service level inequalities</a:t>
            </a:r>
          </a:p>
          <a:p>
            <a:r>
              <a:rPr lang="en-GB" dirty="0"/>
              <a:t>Water Safety Planning</a:t>
            </a:r>
          </a:p>
          <a:p>
            <a:r>
              <a:rPr lang="en-GB" dirty="0"/>
              <a:t>Transformative WASH</a:t>
            </a:r>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23" name="Rectangle 22">
            <a:extLst>
              <a:ext uri="{FF2B5EF4-FFF2-40B4-BE49-F238E27FC236}">
                <a16:creationId xmlns:a16="http://schemas.microsoft.com/office/drawing/2014/main" id="{8D2AC18F-8347-4A92-BC0C-7CBCCEC027FB}"/>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2352324930"/>
      </p:ext>
    </p:extLst>
  </p:cSld>
  <p:clrMapOvr>
    <a:masterClrMapping/>
  </p:clrMapOvr>
  <mc:AlternateContent xmlns:mc="http://schemas.openxmlformats.org/markup-compatibility/2006" xmlns:p14="http://schemas.microsoft.com/office/powerpoint/2010/main">
    <mc:Choice Requires="p14">
      <p:transition spd="slow" p14:dur="2000" advTm="74225"/>
    </mc:Choice>
    <mc:Fallback xmlns="">
      <p:transition spd="slow" advTm="7422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837531" y="1980431"/>
            <a:ext cx="4464496" cy="4797552"/>
          </a:xfrm>
        </p:spPr>
        <p:txBody>
          <a:bodyPr/>
          <a:lstStyle/>
          <a:p>
            <a:pPr marL="0" indent="0">
              <a:buNone/>
            </a:pPr>
            <a:r>
              <a:rPr lang="en-GB" sz="2500" dirty="0"/>
              <a:t>Gold mine in </a:t>
            </a:r>
            <a:r>
              <a:rPr lang="en-GB" sz="2500" dirty="0" err="1"/>
              <a:t>Ya</a:t>
            </a:r>
            <a:r>
              <a:rPr lang="en-GB" sz="2500" dirty="0"/>
              <a:t> Mae Thin township, Mandalay</a:t>
            </a:r>
          </a:p>
          <a:p>
            <a:r>
              <a:rPr lang="en-GB" sz="2000" dirty="0"/>
              <a:t>12 drainage sites tested: elevated cyanide, aluminium, lead, boron, mercury, </a:t>
            </a:r>
            <a:r>
              <a:rPr lang="en-GB" sz="2000" b="1" dirty="0"/>
              <a:t>chromium</a:t>
            </a:r>
            <a:r>
              <a:rPr lang="en-GB" sz="2000" dirty="0"/>
              <a:t>, nickel, manganese </a:t>
            </a:r>
          </a:p>
          <a:p>
            <a:r>
              <a:rPr lang="en-GB" sz="2000" dirty="0"/>
              <a:t>4 drinking-water sites tested: elevated levels of </a:t>
            </a:r>
            <a:r>
              <a:rPr lang="en-GB" sz="2000" b="1" dirty="0"/>
              <a:t>chromium</a:t>
            </a:r>
            <a:r>
              <a:rPr lang="en-GB" sz="2000" dirty="0"/>
              <a:t>, zinc, and cadmium</a:t>
            </a:r>
          </a:p>
          <a:p>
            <a:pPr marL="0" indent="0">
              <a:buNone/>
            </a:pPr>
            <a:r>
              <a:rPr lang="en-GB" sz="2500" dirty="0"/>
              <a:t>Lead mine, </a:t>
            </a:r>
            <a:r>
              <a:rPr lang="en-GB" sz="2500" dirty="0" err="1"/>
              <a:t>Kalaw</a:t>
            </a:r>
            <a:r>
              <a:rPr lang="en-GB" sz="2500" dirty="0"/>
              <a:t> township, Shan South</a:t>
            </a:r>
          </a:p>
          <a:p>
            <a:r>
              <a:rPr lang="en-GB" sz="2000" dirty="0"/>
              <a:t>10 drinking-water sites tested: all tested parameters were in normal range including lead</a:t>
            </a:r>
          </a:p>
          <a:p>
            <a:endParaRPr lang="en-GB" sz="2000" dirty="0"/>
          </a:p>
        </p:txBody>
      </p:sp>
      <p:sp>
        <p:nvSpPr>
          <p:cNvPr id="5" name="Rectangle 4">
            <a:extLst>
              <a:ext uri="{FF2B5EF4-FFF2-40B4-BE49-F238E27FC236}">
                <a16:creationId xmlns:a16="http://schemas.microsoft.com/office/drawing/2014/main" id="{82AB3BEB-E54B-44CD-AE79-717352F36955}"/>
              </a:ext>
            </a:extLst>
          </p:cNvPr>
          <p:cNvSpPr/>
          <p:nvPr/>
        </p:nvSpPr>
        <p:spPr>
          <a:xfrm>
            <a:off x="909539" y="6777983"/>
            <a:ext cx="4176464" cy="553998"/>
          </a:xfrm>
          <a:prstGeom prst="rect">
            <a:avLst/>
          </a:prstGeom>
        </p:spPr>
        <p:txBody>
          <a:bodyPr wrap="square">
            <a:spAutoFit/>
          </a:bodyPr>
          <a:lstStyle/>
          <a:p>
            <a:r>
              <a:rPr lang="en-GB" sz="1000" dirty="0" err="1">
                <a:solidFill>
                  <a:schemeClr val="tx1"/>
                </a:solidFill>
                <a:latin typeface="+mj-lt"/>
              </a:rPr>
              <a:t>MoH</a:t>
            </a:r>
            <a:r>
              <a:rPr lang="en-GB" sz="1000" dirty="0">
                <a:solidFill>
                  <a:schemeClr val="tx1"/>
                </a:solidFill>
                <a:latin typeface="+mj-lt"/>
              </a:rPr>
              <a:t> (2018) ‘Environmental Health in Myanmar’. The Republic of the Union of Myanmar Ministry of Health and Sports Department of Public Health Occupational and Environmental Health Division, pp. 1–14.</a:t>
            </a:r>
          </a:p>
        </p:txBody>
      </p:sp>
      <p:pic>
        <p:nvPicPr>
          <p:cNvPr id="12" name="Content Placeholder 11">
            <a:extLst>
              <a:ext uri="{FF2B5EF4-FFF2-40B4-BE49-F238E27FC236}">
                <a16:creationId xmlns:a16="http://schemas.microsoft.com/office/drawing/2014/main" id="{1C353AE1-D8ED-4BB3-A5FC-A250108C99D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5119673" y="2612521"/>
            <a:ext cx="4797550" cy="3598162"/>
          </a:xfrm>
        </p:spPr>
      </p:pic>
      <p:sp>
        <p:nvSpPr>
          <p:cNvPr id="13" name="Rectangle 12">
            <a:extLst>
              <a:ext uri="{FF2B5EF4-FFF2-40B4-BE49-F238E27FC236}">
                <a16:creationId xmlns:a16="http://schemas.microsoft.com/office/drawing/2014/main" id="{3E19E60C-70B0-48C1-9510-02F0CADA4154}"/>
              </a:ext>
            </a:extLst>
          </p:cNvPr>
          <p:cNvSpPr/>
          <p:nvPr/>
        </p:nvSpPr>
        <p:spPr>
          <a:xfrm>
            <a:off x="5719367" y="6777983"/>
            <a:ext cx="3598162" cy="246221"/>
          </a:xfrm>
          <a:prstGeom prst="rect">
            <a:avLst/>
          </a:prstGeom>
        </p:spPr>
        <p:txBody>
          <a:bodyPr wrap="square">
            <a:spAutoFit/>
          </a:bodyPr>
          <a:lstStyle/>
          <a:p>
            <a:r>
              <a:rPr lang="en-GB" sz="1000" dirty="0">
                <a:solidFill>
                  <a:srgbClr val="333333"/>
                </a:solidFill>
                <a:latin typeface="+mj-lt"/>
              </a:rPr>
              <a:t>“Copper Flotation Process at a Canadian Mine” by Saskia Nowicki</a:t>
            </a:r>
            <a:endParaRPr lang="en-GB" sz="1000" dirty="0">
              <a:latin typeface="+mj-lt"/>
            </a:endParaRPr>
          </a:p>
        </p:txBody>
      </p:sp>
      <p:sp>
        <p:nvSpPr>
          <p:cNvPr id="7" name="Title 1">
            <a:extLst>
              <a:ext uri="{FF2B5EF4-FFF2-40B4-BE49-F238E27FC236}">
                <a16:creationId xmlns:a16="http://schemas.microsoft.com/office/drawing/2014/main" id="{AA1AD1EC-503C-47E1-8577-AE8964F8C288}"/>
              </a:ext>
            </a:extLst>
          </p:cNvPr>
          <p:cNvSpPr>
            <a:spLocks noGrp="1"/>
          </p:cNvSpPr>
          <p:nvPr>
            <p:ph type="title"/>
          </p:nvPr>
        </p:nvSpPr>
        <p:spPr>
          <a:xfrm>
            <a:off x="719127" y="379138"/>
            <a:ext cx="9021783" cy="1323792"/>
          </a:xfrm>
        </p:spPr>
        <p:txBody>
          <a:bodyPr/>
          <a:lstStyle/>
          <a:p>
            <a:r>
              <a:rPr lang="en-GB" cap="small" dirty="0"/>
              <a:t>Examples:</a:t>
            </a:r>
            <a:r>
              <a:rPr lang="en-GB" sz="3300" cap="small" dirty="0"/>
              <a:t> Mining</a:t>
            </a:r>
            <a:br>
              <a:rPr lang="en-GB" cap="small" dirty="0"/>
            </a:br>
            <a:r>
              <a:rPr lang="en-GB" sz="3300" dirty="0">
                <a:solidFill>
                  <a:srgbClr val="FF0000"/>
                </a:solidFill>
              </a:rPr>
              <a:t>hazard: anthropogenic chemical</a:t>
            </a:r>
            <a:br>
              <a:rPr lang="en-GB" cap="small" dirty="0"/>
            </a:br>
            <a:br>
              <a:rPr lang="en-GB" cap="small" dirty="0"/>
            </a:br>
            <a:endParaRPr lang="en-GB" sz="3400" cap="small" dirty="0"/>
          </a:p>
        </p:txBody>
      </p:sp>
    </p:spTree>
    <p:extLst>
      <p:ext uri="{BB962C8B-B14F-4D97-AF65-F5344CB8AC3E}">
        <p14:creationId xmlns:p14="http://schemas.microsoft.com/office/powerpoint/2010/main" val="2387262596"/>
      </p:ext>
    </p:extLst>
  </p:cSld>
  <p:clrMapOvr>
    <a:masterClrMapping/>
  </p:clrMapOvr>
  <mc:AlternateContent xmlns:mc="http://schemas.openxmlformats.org/markup-compatibility/2006" xmlns:p14="http://schemas.microsoft.com/office/powerpoint/2010/main">
    <mc:Choice Requires="p14">
      <p:transition spd="slow" p14:dur="2000" advTm="88400"/>
    </mc:Choice>
    <mc:Fallback xmlns="">
      <p:transition spd="slow" advTm="884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837530" y="1980431"/>
            <a:ext cx="8903369" cy="861775"/>
          </a:xfrm>
        </p:spPr>
        <p:txBody>
          <a:bodyPr/>
          <a:lstStyle/>
          <a:p>
            <a:pPr marL="0" indent="0">
              <a:buNone/>
            </a:pPr>
            <a:r>
              <a:rPr lang="en-GB" sz="2500" dirty="0"/>
              <a:t>Mandalay Industrial Zone Wastewater disposal.</a:t>
            </a:r>
          </a:p>
          <a:p>
            <a:pPr marL="0" indent="0">
              <a:buNone/>
            </a:pPr>
            <a:endParaRPr lang="en-GB" sz="2500" dirty="0"/>
          </a:p>
          <a:p>
            <a:pPr marL="0" indent="0">
              <a:buNone/>
            </a:pPr>
            <a:r>
              <a:rPr lang="en-GB" sz="2500" dirty="0"/>
              <a:t>Before 2008:				After 2015:</a:t>
            </a:r>
          </a:p>
        </p:txBody>
      </p:sp>
      <p:sp>
        <p:nvSpPr>
          <p:cNvPr id="5" name="Rectangle 4">
            <a:extLst>
              <a:ext uri="{FF2B5EF4-FFF2-40B4-BE49-F238E27FC236}">
                <a16:creationId xmlns:a16="http://schemas.microsoft.com/office/drawing/2014/main" id="{82AB3BEB-E54B-44CD-AE79-717352F36955}"/>
              </a:ext>
            </a:extLst>
          </p:cNvPr>
          <p:cNvSpPr/>
          <p:nvPr/>
        </p:nvSpPr>
        <p:spPr>
          <a:xfrm>
            <a:off x="837529" y="6444927"/>
            <a:ext cx="7776865" cy="553998"/>
          </a:xfrm>
          <a:prstGeom prst="rect">
            <a:avLst/>
          </a:prstGeom>
        </p:spPr>
        <p:txBody>
          <a:bodyPr wrap="square">
            <a:spAutoFit/>
          </a:bodyPr>
          <a:lstStyle/>
          <a:p>
            <a:r>
              <a:rPr lang="en-GB" sz="1000" dirty="0">
                <a:hlinkClick r:id="rId3"/>
              </a:rPr>
              <a:t>https://www.irrawaddy.com/news/burma/17-factories-suspended-after-polluting-lake-in-central-burma.html</a:t>
            </a:r>
            <a:endParaRPr lang="en-GB" sz="1000" dirty="0"/>
          </a:p>
          <a:p>
            <a:endParaRPr lang="en-GB" sz="1000" dirty="0">
              <a:solidFill>
                <a:schemeClr val="tx1"/>
              </a:solidFill>
              <a:latin typeface="+mj-lt"/>
            </a:endParaRPr>
          </a:p>
          <a:p>
            <a:r>
              <a:rPr lang="en-GB" sz="1000" dirty="0">
                <a:hlinkClick r:id="rId4"/>
              </a:rPr>
              <a:t>https://www.jica.go.jp/myanmar/english/office/topics/c8h0vm0000d1y53i-att/press180509_npt_06.pdf</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AA1AD1EC-503C-47E1-8577-AE8964F8C288}"/>
              </a:ext>
            </a:extLst>
          </p:cNvPr>
          <p:cNvSpPr>
            <a:spLocks noGrp="1"/>
          </p:cNvSpPr>
          <p:nvPr>
            <p:ph type="title"/>
          </p:nvPr>
        </p:nvSpPr>
        <p:spPr>
          <a:xfrm>
            <a:off x="719127" y="379138"/>
            <a:ext cx="9021783" cy="1323792"/>
          </a:xfrm>
        </p:spPr>
        <p:txBody>
          <a:bodyPr/>
          <a:lstStyle/>
          <a:p>
            <a:r>
              <a:rPr lang="en-GB" cap="small" dirty="0"/>
              <a:t>Examples:</a:t>
            </a:r>
            <a:r>
              <a:rPr lang="en-GB" sz="3300" cap="small" dirty="0"/>
              <a:t> Industrial Wastewater</a:t>
            </a:r>
            <a:br>
              <a:rPr lang="en-GB" cap="small" dirty="0"/>
            </a:br>
            <a:r>
              <a:rPr lang="en-GB" sz="3300" dirty="0">
                <a:solidFill>
                  <a:srgbClr val="FF0000"/>
                </a:solidFill>
              </a:rPr>
              <a:t>hazard: anthropogenic chemical</a:t>
            </a:r>
            <a:br>
              <a:rPr lang="en-GB" cap="small" dirty="0"/>
            </a:br>
            <a:br>
              <a:rPr lang="en-GB" cap="small" dirty="0"/>
            </a:br>
            <a:endParaRPr lang="en-GB" sz="3400" cap="small" dirty="0"/>
          </a:p>
        </p:txBody>
      </p:sp>
      <p:pic>
        <p:nvPicPr>
          <p:cNvPr id="4" name="Content Placeholder 3">
            <a:extLst>
              <a:ext uri="{FF2B5EF4-FFF2-40B4-BE49-F238E27FC236}">
                <a16:creationId xmlns:a16="http://schemas.microsoft.com/office/drawing/2014/main" id="{F44BF723-003C-449E-A6FA-C8B3790FC953}"/>
              </a:ext>
            </a:extLst>
          </p:cNvPr>
          <p:cNvPicPr>
            <a:picLocks noGrp="1" noChangeAspect="1"/>
          </p:cNvPicPr>
          <p:nvPr>
            <p:ph sz="half" idx="2"/>
          </p:nvPr>
        </p:nvPicPr>
        <p:blipFill>
          <a:blip r:embed="rId5"/>
          <a:stretch>
            <a:fillRect/>
          </a:stretch>
        </p:blipFill>
        <p:spPr>
          <a:xfrm>
            <a:off x="719127" y="3348583"/>
            <a:ext cx="4445000" cy="2411296"/>
          </a:xfrm>
          <a:prstGeom prst="rect">
            <a:avLst/>
          </a:prstGeom>
        </p:spPr>
      </p:pic>
      <p:pic>
        <p:nvPicPr>
          <p:cNvPr id="6" name="Picture 5">
            <a:extLst>
              <a:ext uri="{FF2B5EF4-FFF2-40B4-BE49-F238E27FC236}">
                <a16:creationId xmlns:a16="http://schemas.microsoft.com/office/drawing/2014/main" id="{D58CC7E9-68CC-49A2-B018-F9A67D5E7501}"/>
              </a:ext>
            </a:extLst>
          </p:cNvPr>
          <p:cNvPicPr>
            <a:picLocks noChangeAspect="1"/>
          </p:cNvPicPr>
          <p:nvPr/>
        </p:nvPicPr>
        <p:blipFill>
          <a:blip r:embed="rId6"/>
          <a:stretch>
            <a:fillRect/>
          </a:stretch>
        </p:blipFill>
        <p:spPr>
          <a:xfrm>
            <a:off x="5295913" y="3348583"/>
            <a:ext cx="4978160" cy="2411296"/>
          </a:xfrm>
          <a:prstGeom prst="rect">
            <a:avLst/>
          </a:prstGeom>
        </p:spPr>
      </p:pic>
    </p:spTree>
    <p:extLst>
      <p:ext uri="{BB962C8B-B14F-4D97-AF65-F5344CB8AC3E}">
        <p14:creationId xmlns:p14="http://schemas.microsoft.com/office/powerpoint/2010/main" val="619675904"/>
      </p:ext>
    </p:extLst>
  </p:cSld>
  <p:clrMapOvr>
    <a:masterClrMapping/>
  </p:clrMapOvr>
  <mc:AlternateContent xmlns:mc="http://schemas.openxmlformats.org/markup-compatibility/2006" xmlns:p14="http://schemas.microsoft.com/office/powerpoint/2010/main">
    <mc:Choice Requires="p14">
      <p:transition spd="slow" p14:dur="2000" advTm="107813"/>
    </mc:Choice>
    <mc:Fallback xmlns="">
      <p:transition spd="slow" advTm="10781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AB3BEB-E54B-44CD-AE79-717352F36955}"/>
              </a:ext>
            </a:extLst>
          </p:cNvPr>
          <p:cNvSpPr/>
          <p:nvPr/>
        </p:nvSpPr>
        <p:spPr>
          <a:xfrm>
            <a:off x="1116211" y="7302913"/>
            <a:ext cx="8227605" cy="246221"/>
          </a:xfrm>
          <a:prstGeom prst="rect">
            <a:avLst/>
          </a:prstGeom>
        </p:spPr>
        <p:txBody>
          <a:bodyPr wrap="square">
            <a:spAutoFit/>
          </a:bodyPr>
          <a:lstStyle/>
          <a:p>
            <a:r>
              <a:rPr lang="en-GB" sz="1000" dirty="0" err="1">
                <a:solidFill>
                  <a:schemeClr val="tx1"/>
                </a:solidFill>
                <a:latin typeface="+mj-lt"/>
              </a:rPr>
              <a:t>MoH</a:t>
            </a:r>
            <a:r>
              <a:rPr lang="en-GB" sz="1000" dirty="0">
                <a:solidFill>
                  <a:schemeClr val="tx1"/>
                </a:solidFill>
                <a:latin typeface="+mj-lt"/>
              </a:rPr>
              <a:t> (2014) ‘Myanmar Essential Health Services Access Project Environmental Management Plan’. The Republic of the Union of Myanmar Ministry of Health.</a:t>
            </a:r>
          </a:p>
        </p:txBody>
      </p:sp>
      <p:sp>
        <p:nvSpPr>
          <p:cNvPr id="8" name="Content Placeholder 7">
            <a:extLst>
              <a:ext uri="{FF2B5EF4-FFF2-40B4-BE49-F238E27FC236}">
                <a16:creationId xmlns:a16="http://schemas.microsoft.com/office/drawing/2014/main" id="{23C7F226-4A1A-4BA4-954D-05B19D0D5E09}"/>
              </a:ext>
            </a:extLst>
          </p:cNvPr>
          <p:cNvSpPr>
            <a:spLocks noGrp="1"/>
          </p:cNvSpPr>
          <p:nvPr>
            <p:ph sz="half" idx="1"/>
          </p:nvPr>
        </p:nvSpPr>
        <p:spPr>
          <a:xfrm>
            <a:off x="719128" y="2012836"/>
            <a:ext cx="9021772" cy="2631891"/>
          </a:xfrm>
        </p:spPr>
        <p:txBody>
          <a:bodyPr/>
          <a:lstStyle/>
          <a:p>
            <a:r>
              <a:rPr lang="en-GB" dirty="0"/>
              <a:t>Health care facilities often use surface water and typically lack proper sanitation facilities</a:t>
            </a:r>
          </a:p>
          <a:p>
            <a:r>
              <a:rPr lang="en-GB" dirty="0" err="1"/>
              <a:t>Twantay</a:t>
            </a:r>
            <a:r>
              <a:rPr lang="en-GB" dirty="0"/>
              <a:t> township health facility tried to use groundwater, which is usually better protected from faecal contamination than surface water, but found it was too </a:t>
            </a:r>
            <a:r>
              <a:rPr lang="en-GB" b="1" dirty="0"/>
              <a:t>salty</a:t>
            </a:r>
          </a:p>
        </p:txBody>
      </p:sp>
      <p:pic>
        <p:nvPicPr>
          <p:cNvPr id="11" name="Content Placeholder 5">
            <a:extLst>
              <a:ext uri="{FF2B5EF4-FFF2-40B4-BE49-F238E27FC236}">
                <a16:creationId xmlns:a16="http://schemas.microsoft.com/office/drawing/2014/main" id="{5B3C31FF-1567-4B48-AA48-768289E2534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615406" y="4100217"/>
            <a:ext cx="5229226" cy="2848766"/>
          </a:xfrm>
          <a:prstGeom prst="rect">
            <a:avLst/>
          </a:prstGeom>
        </p:spPr>
      </p:pic>
      <p:sp>
        <p:nvSpPr>
          <p:cNvPr id="6" name="Rectangle 5">
            <a:extLst>
              <a:ext uri="{FF2B5EF4-FFF2-40B4-BE49-F238E27FC236}">
                <a16:creationId xmlns:a16="http://schemas.microsoft.com/office/drawing/2014/main" id="{AC74DF2E-9462-4E3F-80FC-5243CFAB1DB5}"/>
              </a:ext>
            </a:extLst>
          </p:cNvPr>
          <p:cNvSpPr/>
          <p:nvPr/>
        </p:nvSpPr>
        <p:spPr>
          <a:xfrm>
            <a:off x="4511675" y="6918786"/>
            <a:ext cx="5229225" cy="246221"/>
          </a:xfrm>
          <a:prstGeom prst="rect">
            <a:avLst/>
          </a:prstGeom>
        </p:spPr>
        <p:txBody>
          <a:bodyPr>
            <a:spAutoFit/>
          </a:bodyPr>
          <a:lstStyle/>
          <a:p>
            <a:r>
              <a:rPr lang="en-GB" sz="1000" dirty="0">
                <a:solidFill>
                  <a:srgbClr val="333333"/>
                </a:solidFill>
                <a:latin typeface="+mj-lt"/>
              </a:rPr>
              <a:t>"</a:t>
            </a:r>
            <a:r>
              <a:rPr lang="en-GB" sz="1000" dirty="0">
                <a:solidFill>
                  <a:srgbClr val="2780E3"/>
                </a:solidFill>
                <a:latin typeface="+mj-lt"/>
                <a:hlinkClick r:id="rId4"/>
              </a:rPr>
              <a:t>IMG_2823</a:t>
            </a:r>
            <a:r>
              <a:rPr lang="en-GB" sz="1000" dirty="0">
                <a:solidFill>
                  <a:srgbClr val="2780E3"/>
                </a:solidFill>
                <a:latin typeface="+mj-lt"/>
              </a:rPr>
              <a:t> </a:t>
            </a:r>
            <a:r>
              <a:rPr lang="en-GB" sz="1000" dirty="0" err="1">
                <a:solidFill>
                  <a:srgbClr val="2780E3"/>
                </a:solidFill>
                <a:latin typeface="+mj-lt"/>
              </a:rPr>
              <a:t>Twantay</a:t>
            </a:r>
            <a:r>
              <a:rPr lang="en-GB" sz="1000" dirty="0">
                <a:solidFill>
                  <a:srgbClr val="2780E3"/>
                </a:solidFill>
                <a:latin typeface="+mj-lt"/>
              </a:rPr>
              <a:t> Canal</a:t>
            </a:r>
            <a:r>
              <a:rPr lang="en-GB" sz="1000" dirty="0">
                <a:solidFill>
                  <a:srgbClr val="333333"/>
                </a:solidFill>
                <a:latin typeface="+mj-lt"/>
              </a:rPr>
              <a:t>" (</a:t>
            </a:r>
            <a:r>
              <a:rPr lang="en-GB" sz="1000" dirty="0">
                <a:solidFill>
                  <a:srgbClr val="2780E3"/>
                </a:solidFill>
                <a:latin typeface="+mj-lt"/>
                <a:hlinkClick r:id="rId5"/>
              </a:rPr>
              <a:t>CC BY-NC 2.0</a:t>
            </a:r>
            <a:r>
              <a:rPr lang="en-GB" sz="1000" dirty="0">
                <a:solidFill>
                  <a:srgbClr val="333333"/>
                </a:solidFill>
                <a:latin typeface="+mj-lt"/>
              </a:rPr>
              <a:t>) by </a:t>
            </a:r>
            <a:r>
              <a:rPr lang="en-GB" sz="1000" dirty="0">
                <a:solidFill>
                  <a:srgbClr val="2780E3"/>
                </a:solidFill>
                <a:latin typeface="+mj-lt"/>
                <a:hlinkClick r:id="rId6"/>
              </a:rPr>
              <a:t>Global.finland.fi</a:t>
            </a:r>
            <a:endParaRPr lang="en-GB" sz="1000" dirty="0">
              <a:latin typeface="+mj-lt"/>
            </a:endParaRPr>
          </a:p>
        </p:txBody>
      </p:sp>
      <p:sp>
        <p:nvSpPr>
          <p:cNvPr id="7" name="Title 1">
            <a:extLst>
              <a:ext uri="{FF2B5EF4-FFF2-40B4-BE49-F238E27FC236}">
                <a16:creationId xmlns:a16="http://schemas.microsoft.com/office/drawing/2014/main" id="{B4F2313D-6E54-4898-A2CB-70E60B53930A}"/>
              </a:ext>
            </a:extLst>
          </p:cNvPr>
          <p:cNvSpPr txBox="1">
            <a:spLocks/>
          </p:cNvSpPr>
          <p:nvPr/>
        </p:nvSpPr>
        <p:spPr>
          <a:xfrm>
            <a:off x="719117" y="396256"/>
            <a:ext cx="9021783" cy="132379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cap="small" dirty="0"/>
              <a:t>Examples:</a:t>
            </a:r>
            <a:r>
              <a:rPr lang="en-GB" sz="3300" cap="small" dirty="0"/>
              <a:t> Health Facility Water Supply</a:t>
            </a:r>
            <a:br>
              <a:rPr lang="en-GB" cap="small" dirty="0"/>
            </a:br>
            <a:r>
              <a:rPr lang="en-GB" sz="3300" dirty="0">
                <a:solidFill>
                  <a:srgbClr val="FF0000"/>
                </a:solidFill>
              </a:rPr>
              <a:t>hazard: microbial and chemical</a:t>
            </a:r>
            <a:br>
              <a:rPr lang="en-GB" cap="small" dirty="0"/>
            </a:br>
            <a:br>
              <a:rPr lang="en-GB" cap="small" dirty="0"/>
            </a:br>
            <a:endParaRPr lang="en-GB" sz="3400" cap="small" dirty="0"/>
          </a:p>
        </p:txBody>
      </p:sp>
    </p:spTree>
    <p:extLst>
      <p:ext uri="{BB962C8B-B14F-4D97-AF65-F5344CB8AC3E}">
        <p14:creationId xmlns:p14="http://schemas.microsoft.com/office/powerpoint/2010/main" val="1572890777"/>
      </p:ext>
    </p:extLst>
  </p:cSld>
  <p:clrMapOvr>
    <a:masterClrMapping/>
  </p:clrMapOvr>
  <mc:AlternateContent xmlns:mc="http://schemas.openxmlformats.org/markup-compatibility/2006" xmlns:p14="http://schemas.microsoft.com/office/powerpoint/2010/main">
    <mc:Choice Requires="p14">
      <p:transition spd="slow" p14:dur="2000" advTm="98932"/>
    </mc:Choice>
    <mc:Fallback xmlns="">
      <p:transition spd="slow" advTm="9893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BE935-9CCB-4587-997D-46FF84154192}"/>
              </a:ext>
            </a:extLst>
          </p:cNvPr>
          <p:cNvSpPr>
            <a:spLocks noGrp="1"/>
          </p:cNvSpPr>
          <p:nvPr>
            <p:ph type="title"/>
          </p:nvPr>
        </p:nvSpPr>
        <p:spPr>
          <a:xfrm>
            <a:off x="719128" y="402568"/>
            <a:ext cx="7463219" cy="1461495"/>
          </a:xfrm>
        </p:spPr>
        <p:txBody>
          <a:bodyPr/>
          <a:lstStyle/>
          <a:p>
            <a:r>
              <a:rPr lang="en-GB" dirty="0"/>
              <a:t>Summary of categories for water-related health</a:t>
            </a:r>
          </a:p>
        </p:txBody>
      </p:sp>
      <p:sp>
        <p:nvSpPr>
          <p:cNvPr id="3" name="Content Placeholder 2">
            <a:extLst>
              <a:ext uri="{FF2B5EF4-FFF2-40B4-BE49-F238E27FC236}">
                <a16:creationId xmlns:a16="http://schemas.microsoft.com/office/drawing/2014/main" id="{64D5FC6E-B641-4503-935F-D780E5AC3B66}"/>
              </a:ext>
            </a:extLst>
          </p:cNvPr>
          <p:cNvSpPr>
            <a:spLocks noGrp="1"/>
          </p:cNvSpPr>
          <p:nvPr>
            <p:ph sz="half" idx="1"/>
          </p:nvPr>
        </p:nvSpPr>
        <p:spPr>
          <a:xfrm>
            <a:off x="693515" y="2012836"/>
            <a:ext cx="9047396" cy="4797552"/>
          </a:xfrm>
        </p:spPr>
        <p:txBody>
          <a:bodyPr/>
          <a:lstStyle/>
          <a:p>
            <a:pPr marL="0" indent="0">
              <a:buNone/>
            </a:pPr>
            <a:r>
              <a:rPr lang="en-GB" dirty="0"/>
              <a:t>Original:</a:t>
            </a:r>
          </a:p>
          <a:p>
            <a:r>
              <a:rPr lang="en-GB" dirty="0"/>
              <a:t>Microbial water-borne</a:t>
            </a:r>
          </a:p>
          <a:p>
            <a:r>
              <a:rPr lang="en-GB" dirty="0"/>
              <a:t>Microbial water-washed</a:t>
            </a:r>
          </a:p>
          <a:p>
            <a:r>
              <a:rPr lang="en-GB" dirty="0"/>
              <a:t>Microbial water-based</a:t>
            </a:r>
          </a:p>
          <a:p>
            <a:r>
              <a:rPr lang="en-GB" dirty="0"/>
              <a:t>Microbial water-related insect vectors</a:t>
            </a:r>
          </a:p>
          <a:p>
            <a:pPr marL="0" indent="0">
              <a:buNone/>
            </a:pPr>
            <a:r>
              <a:rPr lang="en-GB" dirty="0"/>
              <a:t>Updates:</a:t>
            </a:r>
          </a:p>
          <a:p>
            <a:r>
              <a:rPr lang="en-GB" dirty="0"/>
              <a:t>Microbial water-aerosols</a:t>
            </a:r>
          </a:p>
          <a:p>
            <a:r>
              <a:rPr lang="en-GB" dirty="0"/>
              <a:t>Microbial complex transmission</a:t>
            </a:r>
          </a:p>
          <a:p>
            <a:r>
              <a:rPr lang="en-GB" dirty="0"/>
              <a:t>Microbial opportunistic pathogens</a:t>
            </a:r>
          </a:p>
          <a:p>
            <a:r>
              <a:rPr lang="en-GB" dirty="0"/>
              <a:t>Chemical contaminants (geo-, bio-, and anthropo-genic)</a:t>
            </a:r>
          </a:p>
        </p:txBody>
      </p:sp>
    </p:spTree>
    <p:extLst>
      <p:ext uri="{BB962C8B-B14F-4D97-AF65-F5344CB8AC3E}">
        <p14:creationId xmlns:p14="http://schemas.microsoft.com/office/powerpoint/2010/main" val="46120685"/>
      </p:ext>
    </p:extLst>
  </p:cSld>
  <p:clrMapOvr>
    <a:masterClrMapping/>
  </p:clrMapOvr>
  <mc:AlternateContent xmlns:mc="http://schemas.openxmlformats.org/markup-compatibility/2006" xmlns:p14="http://schemas.microsoft.com/office/powerpoint/2010/main">
    <mc:Choice Requires="p14">
      <p:transition spd="slow" p14:dur="2000" advTm="63823"/>
    </mc:Choice>
    <mc:Fallback xmlns="">
      <p:transition spd="slow" advTm="6382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cap="small" dirty="0"/>
              <a:t>Water-related Health</a:t>
            </a:r>
            <a:br>
              <a:rPr lang="en-GB" cap="small" dirty="0"/>
            </a:br>
            <a:r>
              <a:rPr lang="en-GB" sz="3400" cap="small" dirty="0"/>
              <a:t>Key Considerations</a:t>
            </a: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r>
              <a:rPr lang="en-GB" dirty="0">
                <a:solidFill>
                  <a:schemeClr val="bg1">
                    <a:lumMod val="50000"/>
                  </a:schemeClr>
                </a:solidFill>
              </a:rPr>
              <a:t>Microbial and chemical hazards</a:t>
            </a:r>
          </a:p>
          <a:p>
            <a:r>
              <a:rPr lang="en-GB" b="1" dirty="0">
                <a:solidFill>
                  <a:srgbClr val="0070C0"/>
                </a:solidFill>
              </a:rPr>
              <a:t>Short-term and long-term disease</a:t>
            </a:r>
          </a:p>
          <a:p>
            <a:r>
              <a:rPr lang="en-GB" dirty="0"/>
              <a:t>Global goals</a:t>
            </a:r>
          </a:p>
          <a:p>
            <a:r>
              <a:rPr lang="en-GB" dirty="0"/>
              <a:t>Service level inequalities</a:t>
            </a:r>
          </a:p>
          <a:p>
            <a:r>
              <a:rPr lang="en-GB" dirty="0"/>
              <a:t>Water Safety Planning</a:t>
            </a:r>
          </a:p>
          <a:p>
            <a:r>
              <a:rPr lang="en-GB" dirty="0"/>
              <a:t>Transformative WASH</a:t>
            </a: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5" name="Rectangle 4">
            <a:extLst>
              <a:ext uri="{FF2B5EF4-FFF2-40B4-BE49-F238E27FC236}">
                <a16:creationId xmlns:a16="http://schemas.microsoft.com/office/drawing/2014/main" id="{A81EAFB2-4B6D-49E1-8683-EA27277E9671}"/>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2764158244"/>
      </p:ext>
    </p:extLst>
  </p:cSld>
  <p:clrMapOvr>
    <a:masterClrMapping/>
  </p:clrMapOvr>
  <mc:AlternateContent xmlns:mc="http://schemas.openxmlformats.org/markup-compatibility/2006" xmlns:p14="http://schemas.microsoft.com/office/powerpoint/2010/main">
    <mc:Choice Requires="p14">
      <p:transition spd="slow" p14:dur="2000" advTm="20928"/>
    </mc:Choice>
    <mc:Fallback xmlns="">
      <p:transition spd="slow" advTm="2092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195C-4844-4355-B24A-6B7227699313}"/>
              </a:ext>
            </a:extLst>
          </p:cNvPr>
          <p:cNvSpPr>
            <a:spLocks noGrp="1"/>
          </p:cNvSpPr>
          <p:nvPr>
            <p:ph type="title"/>
          </p:nvPr>
        </p:nvSpPr>
        <p:spPr>
          <a:xfrm>
            <a:off x="719128" y="540271"/>
            <a:ext cx="9021783" cy="1323792"/>
          </a:xfrm>
        </p:spPr>
        <p:txBody>
          <a:bodyPr/>
          <a:lstStyle/>
          <a:p>
            <a:r>
              <a:rPr lang="en-GB" cap="small" dirty="0"/>
              <a:t>Short-term Disease</a:t>
            </a:r>
            <a:br>
              <a:rPr lang="en-GB" cap="small" dirty="0"/>
            </a:br>
            <a:endParaRPr lang="en-GB" sz="3400" cap="small" dirty="0"/>
          </a:p>
        </p:txBody>
      </p:sp>
      <p:graphicFrame>
        <p:nvGraphicFramePr>
          <p:cNvPr id="5" name="Content Placeholder 4">
            <a:extLst>
              <a:ext uri="{FF2B5EF4-FFF2-40B4-BE49-F238E27FC236}">
                <a16:creationId xmlns:a16="http://schemas.microsoft.com/office/drawing/2014/main" id="{3E167DB6-303F-4EBC-9659-D680EADF4663}"/>
              </a:ext>
            </a:extLst>
          </p:cNvPr>
          <p:cNvGraphicFramePr>
            <a:graphicFrameLocks noGrp="1"/>
          </p:cNvGraphicFramePr>
          <p:nvPr>
            <p:ph sz="half" idx="2"/>
            <p:extLst>
              <p:ext uri="{D42A27DB-BD31-4B8C-83A1-F6EECF244321}">
                <p14:modId xmlns:p14="http://schemas.microsoft.com/office/powerpoint/2010/main" val="1547502510"/>
              </p:ext>
            </p:extLst>
          </p:nvPr>
        </p:nvGraphicFramePr>
        <p:xfrm>
          <a:off x="785018" y="1864063"/>
          <a:ext cx="9021783" cy="4771088"/>
        </p:xfrm>
        <a:graphic>
          <a:graphicData uri="http://schemas.openxmlformats.org/drawingml/2006/table">
            <a:tbl>
              <a:tblPr firstRow="1" bandRow="1">
                <a:tableStyleId>{9D7B26C5-4107-4FEC-AEDC-1716B250A1EF}</a:tableStyleId>
              </a:tblPr>
              <a:tblGrid>
                <a:gridCol w="1780705">
                  <a:extLst>
                    <a:ext uri="{9D8B030D-6E8A-4147-A177-3AD203B41FA5}">
                      <a16:colId xmlns:a16="http://schemas.microsoft.com/office/drawing/2014/main" val="2505149874"/>
                    </a:ext>
                  </a:extLst>
                </a:gridCol>
                <a:gridCol w="3240360">
                  <a:extLst>
                    <a:ext uri="{9D8B030D-6E8A-4147-A177-3AD203B41FA5}">
                      <a16:colId xmlns:a16="http://schemas.microsoft.com/office/drawing/2014/main" val="3432356529"/>
                    </a:ext>
                  </a:extLst>
                </a:gridCol>
                <a:gridCol w="4000718">
                  <a:extLst>
                    <a:ext uri="{9D8B030D-6E8A-4147-A177-3AD203B41FA5}">
                      <a16:colId xmlns:a16="http://schemas.microsoft.com/office/drawing/2014/main" val="4235811860"/>
                    </a:ext>
                  </a:extLst>
                </a:gridCol>
              </a:tblGrid>
              <a:tr h="766712">
                <a:tc>
                  <a:txBody>
                    <a:bodyPr/>
                    <a:lstStyle/>
                    <a:p>
                      <a:r>
                        <a:rPr lang="en-GB" sz="3000" dirty="0"/>
                        <a:t>Symptom</a:t>
                      </a:r>
                    </a:p>
                  </a:txBody>
                  <a:tcPr/>
                </a:tc>
                <a:tc>
                  <a:txBody>
                    <a:bodyPr/>
                    <a:lstStyle/>
                    <a:p>
                      <a:r>
                        <a:rPr lang="en-GB" sz="3000" dirty="0"/>
                        <a:t>Description</a:t>
                      </a:r>
                    </a:p>
                  </a:txBody>
                  <a:tcPr/>
                </a:tc>
                <a:tc>
                  <a:txBody>
                    <a:bodyPr/>
                    <a:lstStyle/>
                    <a:p>
                      <a:r>
                        <a:rPr lang="en-GB" sz="3000" dirty="0"/>
                        <a:t>Example pathogens</a:t>
                      </a:r>
                    </a:p>
                  </a:txBody>
                  <a:tcPr/>
                </a:tc>
                <a:extLst>
                  <a:ext uri="{0D108BD9-81ED-4DB2-BD59-A6C34878D82A}">
                    <a16:rowId xmlns:a16="http://schemas.microsoft.com/office/drawing/2014/main" val="227461087"/>
                  </a:ext>
                </a:extLst>
              </a:tr>
              <a:tr h="7667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Gastroenteritis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2000" dirty="0"/>
                    </a:p>
                  </a:txBody>
                  <a:tcPr/>
                </a:tc>
                <a:tc>
                  <a:txBody>
                    <a:bodyPr/>
                    <a:lstStyle/>
                    <a:p>
                      <a:r>
                        <a:rPr lang="en-GB" sz="2000" dirty="0"/>
                        <a:t>Watery diarrhoea</a:t>
                      </a:r>
                    </a:p>
                  </a:txBody>
                  <a:tcPr/>
                </a:tc>
                <a:tc>
                  <a:txBody>
                    <a:bodyPr/>
                    <a:lstStyle/>
                    <a:p>
                      <a:r>
                        <a:rPr lang="en-GB" sz="2000" dirty="0">
                          <a:solidFill>
                            <a:srgbClr val="FF0000"/>
                          </a:solidFill>
                        </a:rPr>
                        <a:t>Rotavirus</a:t>
                      </a:r>
                      <a:r>
                        <a:rPr lang="en-GB" sz="2000" dirty="0"/>
                        <a:t> (virus)</a:t>
                      </a:r>
                    </a:p>
                    <a:p>
                      <a:r>
                        <a:rPr lang="en-GB" sz="2000" dirty="0">
                          <a:solidFill>
                            <a:srgbClr val="FF0000"/>
                          </a:solidFill>
                        </a:rPr>
                        <a:t>Adenovirus </a:t>
                      </a:r>
                      <a:r>
                        <a:rPr lang="en-GB" sz="2000" dirty="0"/>
                        <a:t>(virus)</a:t>
                      </a:r>
                      <a:endParaRPr lang="en-GB" sz="2000" dirty="0">
                        <a:solidFill>
                          <a:srgbClr val="FF0000"/>
                        </a:solidFill>
                      </a:endParaRPr>
                    </a:p>
                    <a:p>
                      <a:r>
                        <a:rPr lang="en-GB" sz="2000" dirty="0">
                          <a:solidFill>
                            <a:srgbClr val="FF0000"/>
                          </a:solidFill>
                        </a:rPr>
                        <a:t>Cryptosporidium</a:t>
                      </a:r>
                      <a:r>
                        <a:rPr lang="en-GB" sz="2000" dirty="0"/>
                        <a:t> (protozoan)</a:t>
                      </a:r>
                    </a:p>
                  </a:txBody>
                  <a:tcPr/>
                </a:tc>
                <a:extLst>
                  <a:ext uri="{0D108BD9-81ED-4DB2-BD59-A6C34878D82A}">
                    <a16:rowId xmlns:a16="http://schemas.microsoft.com/office/drawing/2014/main" val="655964772"/>
                  </a:ext>
                </a:extLst>
              </a:tr>
              <a:tr h="7431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Persistent gastroenteritis</a:t>
                      </a:r>
                    </a:p>
                  </a:txBody>
                  <a:tcPr/>
                </a:tc>
                <a:tc>
                  <a:txBody>
                    <a:bodyPr/>
                    <a:lstStyle/>
                    <a:p>
                      <a:r>
                        <a:rPr lang="en-GB" sz="2000" dirty="0"/>
                        <a:t>Watery diarrhoea that lasts for longer than two weeks</a:t>
                      </a:r>
                    </a:p>
                  </a:txBody>
                  <a:tcPr/>
                </a:tc>
                <a:tc>
                  <a:txBody>
                    <a:bodyPr/>
                    <a:lstStyle/>
                    <a:p>
                      <a:r>
                        <a:rPr lang="en-GB" sz="2000" dirty="0"/>
                        <a:t>Giardia (protozoan)</a:t>
                      </a:r>
                    </a:p>
                    <a:p>
                      <a:r>
                        <a:rPr lang="en-GB" sz="2000" dirty="0"/>
                        <a:t>Enteropathogenic </a:t>
                      </a:r>
                      <a:r>
                        <a:rPr lang="en-GB" sz="2000" u="none" dirty="0"/>
                        <a:t>E. coli </a:t>
                      </a:r>
                      <a:r>
                        <a:rPr lang="en-GB" sz="2000" dirty="0"/>
                        <a:t>(bacterium)</a:t>
                      </a:r>
                      <a:endParaRPr lang="en-GB" sz="2000" i="0" dirty="0"/>
                    </a:p>
                  </a:txBody>
                  <a:tcPr/>
                </a:tc>
                <a:extLst>
                  <a:ext uri="{0D108BD9-81ED-4DB2-BD59-A6C34878D82A}">
                    <a16:rowId xmlns:a16="http://schemas.microsoft.com/office/drawing/2014/main" val="1931613795"/>
                  </a:ext>
                </a:extLst>
              </a:tr>
              <a:tr h="7667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Dysentery</a:t>
                      </a:r>
                    </a:p>
                  </a:txBody>
                  <a:tcPr/>
                </a:tc>
                <a:tc>
                  <a:txBody>
                    <a:bodyPr/>
                    <a:lstStyle/>
                    <a:p>
                      <a:r>
                        <a:rPr lang="en-GB" sz="2000" dirty="0"/>
                        <a:t>Diarrhoea with blood</a:t>
                      </a:r>
                    </a:p>
                  </a:txBody>
                  <a:tcPr/>
                </a:tc>
                <a:tc>
                  <a:txBody>
                    <a:bodyPr/>
                    <a:lstStyle/>
                    <a:p>
                      <a:r>
                        <a:rPr lang="en-GB" sz="2000" dirty="0">
                          <a:solidFill>
                            <a:srgbClr val="FF0000"/>
                          </a:solidFill>
                        </a:rPr>
                        <a:t>Shigella</a:t>
                      </a:r>
                      <a:r>
                        <a:rPr lang="en-GB" sz="2000" dirty="0"/>
                        <a:t> (bacterium)</a:t>
                      </a:r>
                    </a:p>
                    <a:p>
                      <a:r>
                        <a:rPr lang="en-GB" sz="2000" dirty="0"/>
                        <a:t>Entamoeba (protozoan)</a:t>
                      </a:r>
                    </a:p>
                    <a:p>
                      <a:r>
                        <a:rPr lang="en-GB" sz="2000" dirty="0"/>
                        <a:t>Salmonella (bacterium)</a:t>
                      </a:r>
                    </a:p>
                  </a:txBody>
                  <a:tcPr/>
                </a:tc>
                <a:extLst>
                  <a:ext uri="{0D108BD9-81ED-4DB2-BD59-A6C34878D82A}">
                    <a16:rowId xmlns:a16="http://schemas.microsoft.com/office/drawing/2014/main" val="1532866553"/>
                  </a:ext>
                </a:extLst>
              </a:tr>
              <a:tr h="7667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Profuse purging</a:t>
                      </a:r>
                    </a:p>
                  </a:txBody>
                  <a:tcPr/>
                </a:tc>
                <a:tc>
                  <a:txBody>
                    <a:bodyPr/>
                    <a:lstStyle/>
                    <a:p>
                      <a:r>
                        <a:rPr lang="en-GB" sz="2000" dirty="0"/>
                        <a:t>Massive fluid loss from diarrhoea</a:t>
                      </a:r>
                    </a:p>
                  </a:txBody>
                  <a:tcPr/>
                </a:tc>
                <a:tc>
                  <a:txBody>
                    <a:bodyPr/>
                    <a:lstStyle/>
                    <a:p>
                      <a:r>
                        <a:rPr lang="en-GB" sz="2000" dirty="0">
                          <a:solidFill>
                            <a:srgbClr val="FF0000"/>
                          </a:solidFill>
                        </a:rPr>
                        <a:t>Cholera</a:t>
                      </a:r>
                      <a:r>
                        <a:rPr lang="en-GB" sz="2000" dirty="0"/>
                        <a:t> (bacterium)</a:t>
                      </a:r>
                    </a:p>
                    <a:p>
                      <a:r>
                        <a:rPr lang="en-GB" sz="2000" dirty="0"/>
                        <a:t>Enterotoxigenic E. coli (bacterium)</a:t>
                      </a:r>
                      <a:endParaRPr lang="en-GB" sz="2000" i="0" dirty="0"/>
                    </a:p>
                  </a:txBody>
                  <a:tcPr/>
                </a:tc>
                <a:extLst>
                  <a:ext uri="{0D108BD9-81ED-4DB2-BD59-A6C34878D82A}">
                    <a16:rowId xmlns:a16="http://schemas.microsoft.com/office/drawing/2014/main" val="1494600217"/>
                  </a:ext>
                </a:extLst>
              </a:tr>
              <a:tr h="482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Acute vomiting</a:t>
                      </a:r>
                    </a:p>
                  </a:txBody>
                  <a:tcPr/>
                </a:tc>
                <a:tc>
                  <a:txBody>
                    <a:bodyPr/>
                    <a:lstStyle/>
                    <a:p>
                      <a:r>
                        <a:rPr lang="en-GB" sz="2000" dirty="0"/>
                        <a:t>Vomiting without diarrhoea</a:t>
                      </a:r>
                    </a:p>
                  </a:txBody>
                  <a:tcPr/>
                </a:tc>
                <a:tc>
                  <a:txBody>
                    <a:bodyPr/>
                    <a:lstStyle/>
                    <a:p>
                      <a:r>
                        <a:rPr lang="en-GB" sz="2000" dirty="0"/>
                        <a:t>Norovirus (virus)</a:t>
                      </a:r>
                    </a:p>
                  </a:txBody>
                  <a:tcPr/>
                </a:tc>
                <a:extLst>
                  <a:ext uri="{0D108BD9-81ED-4DB2-BD59-A6C34878D82A}">
                    <a16:rowId xmlns:a16="http://schemas.microsoft.com/office/drawing/2014/main" val="1901316727"/>
                  </a:ext>
                </a:extLst>
              </a:tr>
            </a:tbl>
          </a:graphicData>
        </a:graphic>
      </p:graphicFrame>
    </p:spTree>
    <p:extLst>
      <p:ext uri="{BB962C8B-B14F-4D97-AF65-F5344CB8AC3E}">
        <p14:creationId xmlns:p14="http://schemas.microsoft.com/office/powerpoint/2010/main" val="2342818507"/>
      </p:ext>
    </p:extLst>
  </p:cSld>
  <p:clrMapOvr>
    <a:masterClrMapping/>
  </p:clrMapOvr>
  <mc:AlternateContent xmlns:mc="http://schemas.openxmlformats.org/markup-compatibility/2006" xmlns:p14="http://schemas.microsoft.com/office/powerpoint/2010/main">
    <mc:Choice Requires="p14">
      <p:transition spd="slow" p14:dur="2000" advTm="168580"/>
    </mc:Choice>
    <mc:Fallback xmlns="">
      <p:transition spd="slow" advTm="16858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09A000D-1B34-4B2E-90CA-2CBE7AC1E218}"/>
              </a:ext>
            </a:extLst>
          </p:cNvPr>
          <p:cNvSpPr>
            <a:spLocks noGrp="1"/>
          </p:cNvSpPr>
          <p:nvPr>
            <p:ph type="title"/>
          </p:nvPr>
        </p:nvSpPr>
        <p:spPr>
          <a:xfrm>
            <a:off x="719128" y="540271"/>
            <a:ext cx="9021783" cy="1323792"/>
          </a:xfrm>
        </p:spPr>
        <p:txBody>
          <a:bodyPr/>
          <a:lstStyle/>
          <a:p>
            <a:r>
              <a:rPr lang="en-GB" cap="small" dirty="0"/>
              <a:t>Long-term Disease</a:t>
            </a:r>
            <a:br>
              <a:rPr lang="en-GB" cap="small" dirty="0"/>
            </a:br>
            <a:endParaRPr lang="en-GB" sz="3400" cap="small" dirty="0"/>
          </a:p>
        </p:txBody>
      </p:sp>
      <p:graphicFrame>
        <p:nvGraphicFramePr>
          <p:cNvPr id="10" name="Table 9">
            <a:extLst>
              <a:ext uri="{FF2B5EF4-FFF2-40B4-BE49-F238E27FC236}">
                <a16:creationId xmlns:a16="http://schemas.microsoft.com/office/drawing/2014/main" id="{4418AC9A-AE75-4354-A6BB-E0E67DC7111B}"/>
              </a:ext>
            </a:extLst>
          </p:cNvPr>
          <p:cNvGraphicFramePr>
            <a:graphicFrameLocks noGrp="1"/>
          </p:cNvGraphicFramePr>
          <p:nvPr>
            <p:extLst>
              <p:ext uri="{D42A27DB-BD31-4B8C-83A1-F6EECF244321}">
                <p14:modId xmlns:p14="http://schemas.microsoft.com/office/powerpoint/2010/main" val="1226064233"/>
              </p:ext>
            </p:extLst>
          </p:nvPr>
        </p:nvGraphicFramePr>
        <p:xfrm>
          <a:off x="189459" y="1764407"/>
          <a:ext cx="10081120" cy="5685944"/>
        </p:xfrm>
        <a:graphic>
          <a:graphicData uri="http://schemas.openxmlformats.org/drawingml/2006/table">
            <a:tbl>
              <a:tblPr firstRow="1" bandRow="1">
                <a:tableStyleId>{9D7B26C5-4107-4FEC-AEDC-1716B250A1EF}</a:tableStyleId>
              </a:tblPr>
              <a:tblGrid>
                <a:gridCol w="5040560">
                  <a:extLst>
                    <a:ext uri="{9D8B030D-6E8A-4147-A177-3AD203B41FA5}">
                      <a16:colId xmlns:a16="http://schemas.microsoft.com/office/drawing/2014/main" val="3360152016"/>
                    </a:ext>
                  </a:extLst>
                </a:gridCol>
                <a:gridCol w="5040560">
                  <a:extLst>
                    <a:ext uri="{9D8B030D-6E8A-4147-A177-3AD203B41FA5}">
                      <a16:colId xmlns:a16="http://schemas.microsoft.com/office/drawing/2014/main" val="3233058481"/>
                    </a:ext>
                  </a:extLst>
                </a:gridCol>
              </a:tblGrid>
              <a:tr h="416037">
                <a:tc>
                  <a:txBody>
                    <a:bodyPr/>
                    <a:lstStyle/>
                    <a:p>
                      <a:r>
                        <a:rPr lang="en-GB" dirty="0"/>
                        <a:t>Health problem</a:t>
                      </a:r>
                    </a:p>
                  </a:txBody>
                  <a:tcPr/>
                </a:tc>
                <a:tc>
                  <a:txBody>
                    <a:bodyPr/>
                    <a:lstStyle/>
                    <a:p>
                      <a:r>
                        <a:rPr lang="en-GB" dirty="0"/>
                        <a:t>Example(s) of water-related cause(s)</a:t>
                      </a:r>
                    </a:p>
                  </a:txBody>
                  <a:tcPr/>
                </a:tc>
                <a:extLst>
                  <a:ext uri="{0D108BD9-81ED-4DB2-BD59-A6C34878D82A}">
                    <a16:rowId xmlns:a16="http://schemas.microsoft.com/office/drawing/2014/main" val="3193879645"/>
                  </a:ext>
                </a:extLst>
              </a:tr>
              <a:tr h="623074">
                <a:tc>
                  <a:txBody>
                    <a:bodyPr/>
                    <a:lstStyle/>
                    <a:p>
                      <a:r>
                        <a:rPr lang="en-GB" dirty="0"/>
                        <a:t>Arsenicosis: skin lesions, peripheral neuropathy, and peripheral vascular disease.</a:t>
                      </a:r>
                    </a:p>
                  </a:txBody>
                  <a:tcPr/>
                </a:tc>
                <a:tc>
                  <a:txBody>
                    <a:bodyPr/>
                    <a:lstStyle/>
                    <a:p>
                      <a:r>
                        <a:rPr lang="en-GB" dirty="0"/>
                        <a:t>Arsenic</a:t>
                      </a:r>
                    </a:p>
                  </a:txBody>
                  <a:tcPr/>
                </a:tc>
                <a:extLst>
                  <a:ext uri="{0D108BD9-81ED-4DB2-BD59-A6C34878D82A}">
                    <a16:rowId xmlns:a16="http://schemas.microsoft.com/office/drawing/2014/main" val="2081215725"/>
                  </a:ext>
                </a:extLst>
              </a:tr>
              <a:tr h="623074">
                <a:tc>
                  <a:txBody>
                    <a:bodyPr/>
                    <a:lstStyle/>
                    <a:p>
                      <a:r>
                        <a:rPr lang="en-GB" dirty="0"/>
                        <a:t>Dental and skeletal fluorosis: discoloured and pitted teeth, weakened bones, and immobilized joints.</a:t>
                      </a:r>
                    </a:p>
                  </a:txBody>
                  <a:tcPr/>
                </a:tc>
                <a:tc>
                  <a:txBody>
                    <a:bodyPr/>
                    <a:lstStyle/>
                    <a:p>
                      <a:r>
                        <a:rPr lang="en-GB" dirty="0"/>
                        <a:t>Fluoride</a:t>
                      </a:r>
                    </a:p>
                  </a:txBody>
                  <a:tcPr/>
                </a:tc>
                <a:extLst>
                  <a:ext uri="{0D108BD9-81ED-4DB2-BD59-A6C34878D82A}">
                    <a16:rowId xmlns:a16="http://schemas.microsoft.com/office/drawing/2014/main" val="2161353204"/>
                  </a:ext>
                </a:extLst>
              </a:tr>
              <a:tr h="623074">
                <a:tc>
                  <a:txBody>
                    <a:bodyPr/>
                    <a:lstStyle/>
                    <a:p>
                      <a:r>
                        <a:rPr lang="en-GB" dirty="0"/>
                        <a:t>Hypertension, which can lead to preeclampsia and cardiovascular and renal diseases.</a:t>
                      </a:r>
                    </a:p>
                  </a:txBody>
                  <a:tcPr/>
                </a:tc>
                <a:tc>
                  <a:txBody>
                    <a:bodyPr/>
                    <a:lstStyle/>
                    <a:p>
                      <a:r>
                        <a:rPr lang="en-GB" dirty="0"/>
                        <a:t>Sodium, EED</a:t>
                      </a:r>
                    </a:p>
                    <a:p>
                      <a:r>
                        <a:rPr lang="en-GB" dirty="0"/>
                        <a:t>Possibly arsenic, cadmium, mercury, lead</a:t>
                      </a:r>
                    </a:p>
                  </a:txBody>
                  <a:tcPr/>
                </a:tc>
                <a:extLst>
                  <a:ext uri="{0D108BD9-81ED-4DB2-BD59-A6C34878D82A}">
                    <a16:rowId xmlns:a16="http://schemas.microsoft.com/office/drawing/2014/main" val="1755476422"/>
                  </a:ext>
                </a:extLst>
              </a:tr>
              <a:tr h="623074">
                <a:tc>
                  <a:txBody>
                    <a:bodyPr/>
                    <a:lstStyle/>
                    <a:p>
                      <a:r>
                        <a:rPr lang="en-GB" dirty="0"/>
                        <a:t>Cancer </a:t>
                      </a:r>
                    </a:p>
                  </a:txBody>
                  <a:tcPr/>
                </a:tc>
                <a:tc>
                  <a:txBody>
                    <a:bodyPr/>
                    <a:lstStyle/>
                    <a:p>
                      <a:r>
                        <a:rPr lang="en-GB" dirty="0"/>
                        <a:t>Arsenic, asbestos, radon, agricultural and industrial chemicals, endocrine disruptors, possibly fluoride</a:t>
                      </a:r>
                    </a:p>
                  </a:txBody>
                  <a:tcPr/>
                </a:tc>
                <a:extLst>
                  <a:ext uri="{0D108BD9-81ED-4DB2-BD59-A6C34878D82A}">
                    <a16:rowId xmlns:a16="http://schemas.microsoft.com/office/drawing/2014/main" val="3515316444"/>
                  </a:ext>
                </a:extLst>
              </a:tr>
              <a:tr h="1052434">
                <a:tc>
                  <a:txBody>
                    <a:bodyPr/>
                    <a:lstStyle/>
                    <a:p>
                      <a:r>
                        <a:rPr lang="en-GB" dirty="0"/>
                        <a:t>Cognitive impairment: nervous system damage, lower intelligence quotient scores, behavioural problems, and learning disabilities.</a:t>
                      </a:r>
                    </a:p>
                  </a:txBody>
                  <a:tcPr/>
                </a:tc>
                <a:tc>
                  <a:txBody>
                    <a:bodyPr/>
                    <a:lstStyle/>
                    <a:p>
                      <a:r>
                        <a:rPr lang="en-GB" dirty="0"/>
                        <a:t>Arsenic, lead, EED, endocrine disruptors</a:t>
                      </a:r>
                    </a:p>
                    <a:p>
                      <a:r>
                        <a:rPr lang="en-GB" dirty="0"/>
                        <a:t>Possibly manganese</a:t>
                      </a:r>
                    </a:p>
                  </a:txBody>
                  <a:tcPr/>
                </a:tc>
                <a:extLst>
                  <a:ext uri="{0D108BD9-81ED-4DB2-BD59-A6C34878D82A}">
                    <a16:rowId xmlns:a16="http://schemas.microsoft.com/office/drawing/2014/main" val="2845991160"/>
                  </a:ext>
                </a:extLst>
              </a:tr>
              <a:tr h="615391">
                <a:tc>
                  <a:txBody>
                    <a:bodyPr/>
                    <a:lstStyle/>
                    <a:p>
                      <a:r>
                        <a:rPr lang="en-GB" dirty="0"/>
                        <a:t>Psychosocial distress: social consequences, emotional distress and mental health.</a:t>
                      </a:r>
                    </a:p>
                  </a:txBody>
                  <a:tcPr/>
                </a:tc>
                <a:tc>
                  <a:txBody>
                    <a:bodyPr/>
                    <a:lstStyle/>
                    <a:p>
                      <a:r>
                        <a:rPr lang="en-GB" dirty="0"/>
                        <a:t>Potentially all water quality inadequacies known to the people in question.</a:t>
                      </a:r>
                    </a:p>
                  </a:txBody>
                  <a:tcPr/>
                </a:tc>
                <a:extLst>
                  <a:ext uri="{0D108BD9-81ED-4DB2-BD59-A6C34878D82A}">
                    <a16:rowId xmlns:a16="http://schemas.microsoft.com/office/drawing/2014/main" val="1743516211"/>
                  </a:ext>
                </a:extLst>
              </a:tr>
              <a:tr h="376993">
                <a:tc>
                  <a:txBody>
                    <a:bodyPr/>
                    <a:lstStyle/>
                    <a:p>
                      <a:r>
                        <a:rPr lang="en-GB" dirty="0"/>
                        <a:t>Reproductive, thyroid, adrenocortical, immune, and metabolic disfunction</a:t>
                      </a:r>
                    </a:p>
                  </a:txBody>
                  <a:tcPr/>
                </a:tc>
                <a:tc>
                  <a:txBody>
                    <a:bodyPr/>
                    <a:lstStyle/>
                    <a:p>
                      <a:r>
                        <a:rPr lang="en-GB" dirty="0"/>
                        <a:t>Endocrine disruptors: </a:t>
                      </a:r>
                      <a:r>
                        <a:rPr lang="en-GB" sz="1800" dirty="0">
                          <a:latin typeface="+mn-lt"/>
                        </a:rPr>
                        <a:t>pharmaceuticals, hormones, pesticides, and plasticizers</a:t>
                      </a:r>
                      <a:endParaRPr lang="en-GB" dirty="0"/>
                    </a:p>
                  </a:txBody>
                  <a:tcPr/>
                </a:tc>
                <a:extLst>
                  <a:ext uri="{0D108BD9-81ED-4DB2-BD59-A6C34878D82A}">
                    <a16:rowId xmlns:a16="http://schemas.microsoft.com/office/drawing/2014/main" val="3864934821"/>
                  </a:ext>
                </a:extLst>
              </a:tr>
              <a:tr h="376993">
                <a:tc>
                  <a:txBody>
                    <a:bodyPr/>
                    <a:lstStyle/>
                    <a:p>
                      <a:r>
                        <a:rPr lang="en-GB" dirty="0"/>
                        <a:t>Bacterial infections with antimicrobial resistance</a:t>
                      </a:r>
                    </a:p>
                  </a:txBody>
                  <a:tcPr/>
                </a:tc>
                <a:tc>
                  <a:txBody>
                    <a:bodyPr/>
                    <a:lstStyle/>
                    <a:p>
                      <a:r>
                        <a:rPr lang="en-GB" dirty="0"/>
                        <a:t>Antibiotics</a:t>
                      </a:r>
                    </a:p>
                  </a:txBody>
                  <a:tcPr/>
                </a:tc>
                <a:extLst>
                  <a:ext uri="{0D108BD9-81ED-4DB2-BD59-A6C34878D82A}">
                    <a16:rowId xmlns:a16="http://schemas.microsoft.com/office/drawing/2014/main" val="332294723"/>
                  </a:ext>
                </a:extLst>
              </a:tr>
            </a:tbl>
          </a:graphicData>
        </a:graphic>
      </p:graphicFrame>
    </p:spTree>
    <p:extLst>
      <p:ext uri="{BB962C8B-B14F-4D97-AF65-F5344CB8AC3E}">
        <p14:creationId xmlns:p14="http://schemas.microsoft.com/office/powerpoint/2010/main" val="1366016295"/>
      </p:ext>
    </p:extLst>
  </p:cSld>
  <p:clrMapOvr>
    <a:masterClrMapping/>
  </p:clrMapOvr>
  <mc:AlternateContent xmlns:mc="http://schemas.openxmlformats.org/markup-compatibility/2006" xmlns:p14="http://schemas.microsoft.com/office/powerpoint/2010/main">
    <mc:Choice Requires="p14">
      <p:transition spd="slow" p14:dur="2000" advTm="139274"/>
    </mc:Choice>
    <mc:Fallback xmlns="">
      <p:transition spd="slow" advTm="13927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160123-0D21-49EE-92D7-0FB04CBBA7D4}"/>
              </a:ext>
            </a:extLst>
          </p:cNvPr>
          <p:cNvSpPr>
            <a:spLocks noGrp="1"/>
          </p:cNvSpPr>
          <p:nvPr>
            <p:ph sz="half" idx="1"/>
          </p:nvPr>
        </p:nvSpPr>
        <p:spPr/>
        <p:txBody>
          <a:bodyPr/>
          <a:lstStyle/>
          <a:p>
            <a:r>
              <a:rPr lang="en-GB" dirty="0"/>
              <a:t>Feedback loop between infection and malnutrition</a:t>
            </a:r>
          </a:p>
          <a:p>
            <a:r>
              <a:rPr lang="en-GB" dirty="0"/>
              <a:t>Chronic health impact: stunting</a:t>
            </a:r>
          </a:p>
          <a:p>
            <a:pPr lvl="1"/>
            <a:r>
              <a:rPr lang="en-GB" dirty="0"/>
              <a:t>Below average height</a:t>
            </a:r>
          </a:p>
          <a:p>
            <a:pPr lvl="1"/>
            <a:r>
              <a:rPr lang="en-GB" dirty="0"/>
              <a:t>Reduced cognitive development</a:t>
            </a:r>
          </a:p>
          <a:p>
            <a:pPr lvl="1"/>
            <a:r>
              <a:rPr lang="en-GB" dirty="0"/>
              <a:t>Metabolic disorders (e.g. diabetes)</a:t>
            </a:r>
          </a:p>
          <a:p>
            <a:pPr lvl="1"/>
            <a:r>
              <a:rPr lang="en-GB" dirty="0"/>
              <a:t>Cardiovascular disease</a:t>
            </a:r>
          </a:p>
          <a:p>
            <a:pPr lvl="1"/>
            <a:r>
              <a:rPr lang="en-GB" dirty="0"/>
              <a:t>Adult obesity</a:t>
            </a:r>
          </a:p>
          <a:p>
            <a:r>
              <a:rPr lang="en-GB" dirty="0"/>
              <a:t>Intergenerational impacts</a:t>
            </a:r>
          </a:p>
          <a:p>
            <a:endParaRPr lang="en-GB" dirty="0"/>
          </a:p>
        </p:txBody>
      </p:sp>
      <p:sp>
        <p:nvSpPr>
          <p:cNvPr id="7" name="Rectangle 6">
            <a:extLst>
              <a:ext uri="{FF2B5EF4-FFF2-40B4-BE49-F238E27FC236}">
                <a16:creationId xmlns:a16="http://schemas.microsoft.com/office/drawing/2014/main" id="{C336371F-BE7E-40B3-82B6-3C72022D3773}"/>
              </a:ext>
            </a:extLst>
          </p:cNvPr>
          <p:cNvSpPr/>
          <p:nvPr/>
        </p:nvSpPr>
        <p:spPr>
          <a:xfrm>
            <a:off x="5518051" y="6810388"/>
            <a:ext cx="4445000" cy="553998"/>
          </a:xfrm>
          <a:prstGeom prst="rect">
            <a:avLst/>
          </a:prstGeom>
        </p:spPr>
        <p:txBody>
          <a:bodyPr wrap="square">
            <a:spAutoFit/>
          </a:bodyPr>
          <a:lstStyle/>
          <a:p>
            <a:r>
              <a:rPr lang="en-GB" sz="1000" dirty="0" err="1">
                <a:solidFill>
                  <a:schemeClr val="tx1"/>
                </a:solidFill>
                <a:latin typeface="+mj-lt"/>
                <a:ea typeface="Calibri" panose="020F0502020204030204" pitchFamily="34" charset="0"/>
              </a:rPr>
              <a:t>Korpe</a:t>
            </a:r>
            <a:r>
              <a:rPr lang="en-GB" sz="1000" dirty="0">
                <a:solidFill>
                  <a:schemeClr val="tx1"/>
                </a:solidFill>
                <a:latin typeface="+mj-lt"/>
                <a:ea typeface="Calibri" panose="020F0502020204030204" pitchFamily="34" charset="0"/>
              </a:rPr>
              <a:t>, P. S. and Petri, W. A. (2012) ‘Environmental enteropathy: Critical implications of a poorly understood condition’, </a:t>
            </a:r>
            <a:r>
              <a:rPr lang="en-GB" sz="1000" i="1" dirty="0">
                <a:solidFill>
                  <a:schemeClr val="tx1"/>
                </a:solidFill>
                <a:latin typeface="+mj-lt"/>
                <a:ea typeface="Calibri" panose="020F0502020204030204" pitchFamily="34" charset="0"/>
              </a:rPr>
              <a:t>Trends in Molecular Medicine</a:t>
            </a:r>
            <a:r>
              <a:rPr lang="en-GB" sz="1000" dirty="0">
                <a:solidFill>
                  <a:schemeClr val="tx1"/>
                </a:solidFill>
                <a:latin typeface="+mj-lt"/>
                <a:ea typeface="Calibri" panose="020F0502020204030204" pitchFamily="34" charset="0"/>
              </a:rPr>
              <a:t>. Elsevier Ltd, 18(6), pp. 328–336. </a:t>
            </a:r>
            <a:r>
              <a:rPr lang="en-GB" sz="1000" dirty="0" err="1">
                <a:solidFill>
                  <a:schemeClr val="tx1"/>
                </a:solidFill>
                <a:latin typeface="+mj-lt"/>
                <a:ea typeface="Calibri" panose="020F0502020204030204" pitchFamily="34" charset="0"/>
              </a:rPr>
              <a:t>doi</a:t>
            </a:r>
            <a:r>
              <a:rPr lang="en-GB" sz="1000" dirty="0">
                <a:solidFill>
                  <a:schemeClr val="tx1"/>
                </a:solidFill>
                <a:latin typeface="+mj-lt"/>
                <a:ea typeface="Calibri" panose="020F0502020204030204" pitchFamily="34" charset="0"/>
              </a:rPr>
              <a:t>: 10.1016/j.molmed.2012.04.007.</a:t>
            </a:r>
            <a:endParaRPr lang="en-GB" sz="1000" dirty="0">
              <a:solidFill>
                <a:schemeClr val="tx1"/>
              </a:solidFill>
              <a:latin typeface="+mj-lt"/>
            </a:endParaRPr>
          </a:p>
        </p:txBody>
      </p:sp>
      <p:pic>
        <p:nvPicPr>
          <p:cNvPr id="11" name="Content Placeholder 5">
            <a:extLst>
              <a:ext uri="{FF2B5EF4-FFF2-40B4-BE49-F238E27FC236}">
                <a16:creationId xmlns:a16="http://schemas.microsoft.com/office/drawing/2014/main" id="{F8781045-D7A3-4201-BCD8-23297C2546F0}"/>
              </a:ext>
            </a:extLst>
          </p:cNvPr>
          <p:cNvPicPr>
            <a:picLocks noGrp="1"/>
          </p:cNvPicPr>
          <p:nvPr>
            <p:ph sz="half" idx="2"/>
          </p:nvPr>
        </p:nvPicPr>
        <p:blipFill>
          <a:blip r:embed="rId3"/>
          <a:stretch>
            <a:fillRect/>
          </a:stretch>
        </p:blipFill>
        <p:spPr>
          <a:xfrm>
            <a:off x="5295900" y="2074905"/>
            <a:ext cx="4445000" cy="4673515"/>
          </a:xfrm>
          <a:prstGeom prst="rect">
            <a:avLst/>
          </a:prstGeom>
        </p:spPr>
      </p:pic>
      <p:sp>
        <p:nvSpPr>
          <p:cNvPr id="8" name="Title 1">
            <a:extLst>
              <a:ext uri="{FF2B5EF4-FFF2-40B4-BE49-F238E27FC236}">
                <a16:creationId xmlns:a16="http://schemas.microsoft.com/office/drawing/2014/main" id="{109A000D-1B34-4B2E-90CA-2CBE7AC1E218}"/>
              </a:ext>
            </a:extLst>
          </p:cNvPr>
          <p:cNvSpPr>
            <a:spLocks noGrp="1"/>
          </p:cNvSpPr>
          <p:nvPr>
            <p:ph type="title"/>
          </p:nvPr>
        </p:nvSpPr>
        <p:spPr>
          <a:xfrm>
            <a:off x="719128" y="540271"/>
            <a:ext cx="9021783" cy="1323792"/>
          </a:xfrm>
        </p:spPr>
        <p:txBody>
          <a:bodyPr/>
          <a:lstStyle/>
          <a:p>
            <a:r>
              <a:rPr lang="en-GB" cap="small" dirty="0"/>
              <a:t>Long-term Disease</a:t>
            </a:r>
            <a:br>
              <a:rPr lang="en-GB" cap="small" dirty="0"/>
            </a:br>
            <a:r>
              <a:rPr lang="en-GB" sz="3400" cap="small" dirty="0"/>
              <a:t>Environmental Enteric Dysfunction (EED)</a:t>
            </a:r>
          </a:p>
        </p:txBody>
      </p:sp>
    </p:spTree>
    <p:extLst>
      <p:ext uri="{BB962C8B-B14F-4D97-AF65-F5344CB8AC3E}">
        <p14:creationId xmlns:p14="http://schemas.microsoft.com/office/powerpoint/2010/main" val="1973497667"/>
      </p:ext>
    </p:extLst>
  </p:cSld>
  <p:clrMapOvr>
    <a:masterClrMapping/>
  </p:clrMapOvr>
  <mc:AlternateContent xmlns:mc="http://schemas.openxmlformats.org/markup-compatibility/2006" xmlns:p14="http://schemas.microsoft.com/office/powerpoint/2010/main">
    <mc:Choice Requires="p14">
      <p:transition spd="slow" p14:dur="2000" advTm="89122"/>
    </mc:Choice>
    <mc:Fallback xmlns="">
      <p:transition spd="slow" advTm="8912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160123-0D21-49EE-92D7-0FB04CBBA7D4}"/>
              </a:ext>
            </a:extLst>
          </p:cNvPr>
          <p:cNvSpPr>
            <a:spLocks noGrp="1"/>
          </p:cNvSpPr>
          <p:nvPr>
            <p:ph sz="half" idx="1"/>
          </p:nvPr>
        </p:nvSpPr>
        <p:spPr/>
        <p:txBody>
          <a:bodyPr/>
          <a:lstStyle/>
          <a:p>
            <a:r>
              <a:rPr lang="en-GB" dirty="0"/>
              <a:t>Feedback loop between infection and malnutrition</a:t>
            </a:r>
          </a:p>
          <a:p>
            <a:r>
              <a:rPr lang="en-GB" dirty="0"/>
              <a:t>Chronic health impact: stunting</a:t>
            </a:r>
          </a:p>
          <a:p>
            <a:pPr lvl="1"/>
            <a:r>
              <a:rPr lang="en-GB" dirty="0"/>
              <a:t>Below average height</a:t>
            </a:r>
          </a:p>
          <a:p>
            <a:pPr lvl="1"/>
            <a:r>
              <a:rPr lang="en-GB" dirty="0"/>
              <a:t>Reduced cognitive development</a:t>
            </a:r>
          </a:p>
          <a:p>
            <a:pPr lvl="1"/>
            <a:r>
              <a:rPr lang="en-GB" dirty="0"/>
              <a:t>Metabolic disorders (e.g. diabetes)</a:t>
            </a:r>
          </a:p>
          <a:p>
            <a:pPr lvl="1"/>
            <a:r>
              <a:rPr lang="en-GB" dirty="0"/>
              <a:t>Cardiovascular disease</a:t>
            </a:r>
          </a:p>
          <a:p>
            <a:pPr lvl="1"/>
            <a:r>
              <a:rPr lang="en-GB" dirty="0"/>
              <a:t>Adult obesity</a:t>
            </a:r>
          </a:p>
          <a:p>
            <a:r>
              <a:rPr lang="en-GB" dirty="0"/>
              <a:t>Intergenerational impacts</a:t>
            </a:r>
          </a:p>
          <a:p>
            <a:endParaRPr lang="en-GB" dirty="0"/>
          </a:p>
        </p:txBody>
      </p:sp>
      <p:sp>
        <p:nvSpPr>
          <p:cNvPr id="7" name="Rectangle 6">
            <a:extLst>
              <a:ext uri="{FF2B5EF4-FFF2-40B4-BE49-F238E27FC236}">
                <a16:creationId xmlns:a16="http://schemas.microsoft.com/office/drawing/2014/main" id="{C336371F-BE7E-40B3-82B6-3C72022D3773}"/>
              </a:ext>
            </a:extLst>
          </p:cNvPr>
          <p:cNvSpPr/>
          <p:nvPr/>
        </p:nvSpPr>
        <p:spPr>
          <a:xfrm>
            <a:off x="5518051" y="6810388"/>
            <a:ext cx="4445000" cy="553998"/>
          </a:xfrm>
          <a:prstGeom prst="rect">
            <a:avLst/>
          </a:prstGeom>
        </p:spPr>
        <p:txBody>
          <a:bodyPr wrap="square">
            <a:spAutoFit/>
          </a:bodyPr>
          <a:lstStyle/>
          <a:p>
            <a:r>
              <a:rPr lang="en-GB" sz="1000" dirty="0" err="1">
                <a:solidFill>
                  <a:schemeClr val="tx1"/>
                </a:solidFill>
                <a:latin typeface="+mj-lt"/>
                <a:ea typeface="Calibri" panose="020F0502020204030204" pitchFamily="34" charset="0"/>
              </a:rPr>
              <a:t>Korpe</a:t>
            </a:r>
            <a:r>
              <a:rPr lang="en-GB" sz="1000" dirty="0">
                <a:solidFill>
                  <a:schemeClr val="tx1"/>
                </a:solidFill>
                <a:latin typeface="+mj-lt"/>
                <a:ea typeface="Calibri" panose="020F0502020204030204" pitchFamily="34" charset="0"/>
              </a:rPr>
              <a:t>, P. S. and Petri, W. A. (2012) ‘Environmental enteropathy: Critical implications of a poorly understood condition’, </a:t>
            </a:r>
            <a:r>
              <a:rPr lang="en-GB" sz="1000" i="1" dirty="0">
                <a:solidFill>
                  <a:schemeClr val="tx1"/>
                </a:solidFill>
                <a:latin typeface="+mj-lt"/>
                <a:ea typeface="Calibri" panose="020F0502020204030204" pitchFamily="34" charset="0"/>
              </a:rPr>
              <a:t>Trends in Molecular Medicine</a:t>
            </a:r>
            <a:r>
              <a:rPr lang="en-GB" sz="1000" dirty="0">
                <a:solidFill>
                  <a:schemeClr val="tx1"/>
                </a:solidFill>
                <a:latin typeface="+mj-lt"/>
                <a:ea typeface="Calibri" panose="020F0502020204030204" pitchFamily="34" charset="0"/>
              </a:rPr>
              <a:t>. Elsevier Ltd, 18(6), pp. 328–336. </a:t>
            </a:r>
            <a:r>
              <a:rPr lang="en-GB" sz="1000" dirty="0" err="1">
                <a:solidFill>
                  <a:schemeClr val="tx1"/>
                </a:solidFill>
                <a:latin typeface="+mj-lt"/>
                <a:ea typeface="Calibri" panose="020F0502020204030204" pitchFamily="34" charset="0"/>
              </a:rPr>
              <a:t>doi</a:t>
            </a:r>
            <a:r>
              <a:rPr lang="en-GB" sz="1000" dirty="0">
                <a:solidFill>
                  <a:schemeClr val="tx1"/>
                </a:solidFill>
                <a:latin typeface="+mj-lt"/>
                <a:ea typeface="Calibri" panose="020F0502020204030204" pitchFamily="34" charset="0"/>
              </a:rPr>
              <a:t>: 10.1016/j.molmed.2012.04.007.</a:t>
            </a:r>
            <a:endParaRPr lang="en-GB" sz="1000" dirty="0">
              <a:solidFill>
                <a:schemeClr val="tx1"/>
              </a:solidFill>
              <a:latin typeface="+mj-lt"/>
            </a:endParaRPr>
          </a:p>
        </p:txBody>
      </p:sp>
      <p:pic>
        <p:nvPicPr>
          <p:cNvPr id="11" name="Content Placeholder 5">
            <a:extLst>
              <a:ext uri="{FF2B5EF4-FFF2-40B4-BE49-F238E27FC236}">
                <a16:creationId xmlns:a16="http://schemas.microsoft.com/office/drawing/2014/main" id="{F8781045-D7A3-4201-BCD8-23297C2546F0}"/>
              </a:ext>
            </a:extLst>
          </p:cNvPr>
          <p:cNvPicPr>
            <a:picLocks noGrp="1"/>
          </p:cNvPicPr>
          <p:nvPr>
            <p:ph sz="half" idx="2"/>
          </p:nvPr>
        </p:nvPicPr>
        <p:blipFill>
          <a:blip r:embed="rId3"/>
          <a:stretch>
            <a:fillRect/>
          </a:stretch>
        </p:blipFill>
        <p:spPr>
          <a:xfrm>
            <a:off x="5295900" y="2074905"/>
            <a:ext cx="4445000" cy="4673515"/>
          </a:xfrm>
          <a:prstGeom prst="rect">
            <a:avLst/>
          </a:prstGeom>
        </p:spPr>
      </p:pic>
      <p:sp>
        <p:nvSpPr>
          <p:cNvPr id="8" name="Title 1">
            <a:extLst>
              <a:ext uri="{FF2B5EF4-FFF2-40B4-BE49-F238E27FC236}">
                <a16:creationId xmlns:a16="http://schemas.microsoft.com/office/drawing/2014/main" id="{109A000D-1B34-4B2E-90CA-2CBE7AC1E218}"/>
              </a:ext>
            </a:extLst>
          </p:cNvPr>
          <p:cNvSpPr>
            <a:spLocks noGrp="1"/>
          </p:cNvSpPr>
          <p:nvPr>
            <p:ph type="title"/>
          </p:nvPr>
        </p:nvSpPr>
        <p:spPr>
          <a:xfrm>
            <a:off x="719128" y="540271"/>
            <a:ext cx="9021783" cy="1323792"/>
          </a:xfrm>
        </p:spPr>
        <p:txBody>
          <a:bodyPr/>
          <a:lstStyle/>
          <a:p>
            <a:r>
              <a:rPr lang="en-GB" cap="small" dirty="0"/>
              <a:t>Long-term Disease</a:t>
            </a:r>
            <a:br>
              <a:rPr lang="en-GB" cap="small" dirty="0"/>
            </a:br>
            <a:r>
              <a:rPr lang="en-GB" sz="3400" cap="small" dirty="0"/>
              <a:t>Environmental Enteric Dysfunction (EED)</a:t>
            </a:r>
          </a:p>
        </p:txBody>
      </p:sp>
      <p:sp>
        <p:nvSpPr>
          <p:cNvPr id="9" name="Rectangle 8">
            <a:extLst>
              <a:ext uri="{FF2B5EF4-FFF2-40B4-BE49-F238E27FC236}">
                <a16:creationId xmlns:a16="http://schemas.microsoft.com/office/drawing/2014/main" id="{8E7170D4-AFDA-46D8-9DD0-2466E397630E}"/>
              </a:ext>
            </a:extLst>
          </p:cNvPr>
          <p:cNvSpPr/>
          <p:nvPr/>
        </p:nvSpPr>
        <p:spPr>
          <a:xfrm>
            <a:off x="258704" y="2012836"/>
            <a:ext cx="9942630" cy="5390142"/>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close up of a piece of paper&#10;&#10;Description automatically generated">
            <a:extLst>
              <a:ext uri="{FF2B5EF4-FFF2-40B4-BE49-F238E27FC236}">
                <a16:creationId xmlns:a16="http://schemas.microsoft.com/office/drawing/2014/main" id="{0BEEE079-417F-47E7-8FBA-6DA99DA43C3A}"/>
              </a:ext>
            </a:extLst>
          </p:cNvPr>
          <p:cNvPicPr>
            <a:picLocks noChangeAspect="1"/>
          </p:cNvPicPr>
          <p:nvPr/>
        </p:nvPicPr>
        <p:blipFill rotWithShape="1">
          <a:blip r:embed="rId4">
            <a:extLst>
              <a:ext uri="{28A0092B-C50C-407E-A947-70E740481C1C}">
                <a14:useLocalDpi xmlns:a14="http://schemas.microsoft.com/office/drawing/2010/main" val="0"/>
              </a:ext>
            </a:extLst>
          </a:blip>
          <a:srcRect b="28695"/>
          <a:stretch/>
        </p:blipFill>
        <p:spPr>
          <a:xfrm>
            <a:off x="4108007" y="2577125"/>
            <a:ext cx="2112264" cy="2781935"/>
          </a:xfrm>
          <a:prstGeom prst="rect">
            <a:avLst/>
          </a:prstGeom>
        </p:spPr>
      </p:pic>
      <p:sp>
        <p:nvSpPr>
          <p:cNvPr id="2" name="Rectangle 1">
            <a:extLst>
              <a:ext uri="{FF2B5EF4-FFF2-40B4-BE49-F238E27FC236}">
                <a16:creationId xmlns:a16="http://schemas.microsoft.com/office/drawing/2014/main" id="{2CD2B24B-AA94-483C-A365-7050F8E9FB08}"/>
              </a:ext>
            </a:extLst>
          </p:cNvPr>
          <p:cNvSpPr/>
          <p:nvPr/>
        </p:nvSpPr>
        <p:spPr>
          <a:xfrm>
            <a:off x="4153183" y="5537023"/>
            <a:ext cx="2154179" cy="861774"/>
          </a:xfrm>
          <a:prstGeom prst="rect">
            <a:avLst/>
          </a:prstGeom>
        </p:spPr>
        <p:txBody>
          <a:bodyPr wrap="square">
            <a:spAutoFit/>
          </a:bodyPr>
          <a:lstStyle/>
          <a:p>
            <a:r>
              <a:rPr lang="en-GB" sz="1000" dirty="0">
                <a:solidFill>
                  <a:schemeClr val="tx1"/>
                </a:solidFill>
                <a:latin typeface="+mj-lt"/>
              </a:rPr>
              <a:t>Owino, V. </a:t>
            </a:r>
            <a:r>
              <a:rPr lang="en-GB" sz="1000" i="1" dirty="0">
                <a:solidFill>
                  <a:schemeClr val="tx1"/>
                </a:solidFill>
                <a:latin typeface="+mj-lt"/>
              </a:rPr>
              <a:t>et al.</a:t>
            </a:r>
            <a:r>
              <a:rPr lang="en-GB" sz="1000" dirty="0">
                <a:solidFill>
                  <a:schemeClr val="tx1"/>
                </a:solidFill>
                <a:latin typeface="+mj-lt"/>
              </a:rPr>
              <a:t> (2016) ‘Environmental enteric dysfunction and growth failure/stunting in global child health’, </a:t>
            </a:r>
            <a:r>
              <a:rPr lang="en-GB" sz="1000" i="1" dirty="0" err="1">
                <a:solidFill>
                  <a:schemeClr val="tx1"/>
                </a:solidFill>
                <a:latin typeface="+mj-lt"/>
              </a:rPr>
              <a:t>Pediatrics</a:t>
            </a:r>
            <a:r>
              <a:rPr lang="en-GB" sz="1000" dirty="0">
                <a:solidFill>
                  <a:schemeClr val="tx1"/>
                </a:solidFill>
                <a:latin typeface="+mj-lt"/>
              </a:rPr>
              <a:t>, 138(6). </a:t>
            </a:r>
            <a:r>
              <a:rPr lang="en-GB" sz="1000" dirty="0" err="1">
                <a:solidFill>
                  <a:schemeClr val="tx1"/>
                </a:solidFill>
                <a:latin typeface="+mj-lt"/>
              </a:rPr>
              <a:t>doi</a:t>
            </a:r>
            <a:r>
              <a:rPr lang="en-GB" sz="1000" dirty="0">
                <a:solidFill>
                  <a:schemeClr val="tx1"/>
                </a:solidFill>
                <a:latin typeface="+mj-lt"/>
              </a:rPr>
              <a:t>: 10.1542/peds.2016-0641.</a:t>
            </a:r>
          </a:p>
        </p:txBody>
      </p:sp>
    </p:spTree>
    <p:extLst>
      <p:ext uri="{BB962C8B-B14F-4D97-AF65-F5344CB8AC3E}">
        <p14:creationId xmlns:p14="http://schemas.microsoft.com/office/powerpoint/2010/main" val="241605531"/>
      </p:ext>
    </p:extLst>
  </p:cSld>
  <p:clrMapOvr>
    <a:masterClrMapping/>
  </p:clrMapOvr>
  <mc:AlternateContent xmlns:mc="http://schemas.openxmlformats.org/markup-compatibility/2006" xmlns:p14="http://schemas.microsoft.com/office/powerpoint/2010/main">
    <mc:Choice Requires="p14">
      <p:transition spd="slow" p14:dur="2000" advTm="51958"/>
    </mc:Choice>
    <mc:Fallback xmlns="">
      <p:transition spd="slow" advTm="51958"/>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6160123-0D21-49EE-92D7-0FB04CBBA7D4}"/>
              </a:ext>
            </a:extLst>
          </p:cNvPr>
          <p:cNvSpPr>
            <a:spLocks noGrp="1"/>
          </p:cNvSpPr>
          <p:nvPr>
            <p:ph sz="half" idx="1"/>
          </p:nvPr>
        </p:nvSpPr>
        <p:spPr/>
        <p:txBody>
          <a:bodyPr/>
          <a:lstStyle/>
          <a:p>
            <a:r>
              <a:rPr lang="en-GB" dirty="0"/>
              <a:t>Feedback loop between infection and malnutrition</a:t>
            </a:r>
          </a:p>
          <a:p>
            <a:r>
              <a:rPr lang="en-GB" dirty="0"/>
              <a:t>Chronic health impact: stunting</a:t>
            </a:r>
          </a:p>
          <a:p>
            <a:pPr lvl="1"/>
            <a:r>
              <a:rPr lang="en-GB" dirty="0"/>
              <a:t>Below average height</a:t>
            </a:r>
          </a:p>
          <a:p>
            <a:pPr lvl="1"/>
            <a:r>
              <a:rPr lang="en-GB" dirty="0"/>
              <a:t>Reduced cognitive development</a:t>
            </a:r>
          </a:p>
          <a:p>
            <a:pPr lvl="1"/>
            <a:r>
              <a:rPr lang="en-GB" dirty="0"/>
              <a:t>Metabolic disorders (e.g. diabetes)</a:t>
            </a:r>
          </a:p>
          <a:p>
            <a:pPr lvl="1"/>
            <a:r>
              <a:rPr lang="en-GB" dirty="0"/>
              <a:t>Cardiovascular disease</a:t>
            </a:r>
          </a:p>
          <a:p>
            <a:pPr lvl="1"/>
            <a:r>
              <a:rPr lang="en-GB" dirty="0"/>
              <a:t>Adult obesity</a:t>
            </a:r>
          </a:p>
          <a:p>
            <a:r>
              <a:rPr lang="en-GB" dirty="0"/>
              <a:t>Intergenerational impacts</a:t>
            </a:r>
          </a:p>
          <a:p>
            <a:endParaRPr lang="en-GB" dirty="0"/>
          </a:p>
        </p:txBody>
      </p:sp>
      <p:sp>
        <p:nvSpPr>
          <p:cNvPr id="7" name="Rectangle 6">
            <a:extLst>
              <a:ext uri="{FF2B5EF4-FFF2-40B4-BE49-F238E27FC236}">
                <a16:creationId xmlns:a16="http://schemas.microsoft.com/office/drawing/2014/main" id="{C336371F-BE7E-40B3-82B6-3C72022D3773}"/>
              </a:ext>
            </a:extLst>
          </p:cNvPr>
          <p:cNvSpPr/>
          <p:nvPr/>
        </p:nvSpPr>
        <p:spPr>
          <a:xfrm>
            <a:off x="5518051" y="6810388"/>
            <a:ext cx="4445000" cy="553998"/>
          </a:xfrm>
          <a:prstGeom prst="rect">
            <a:avLst/>
          </a:prstGeom>
        </p:spPr>
        <p:txBody>
          <a:bodyPr wrap="square">
            <a:spAutoFit/>
          </a:bodyPr>
          <a:lstStyle/>
          <a:p>
            <a:r>
              <a:rPr lang="en-GB" sz="1000" dirty="0" err="1">
                <a:solidFill>
                  <a:schemeClr val="tx1"/>
                </a:solidFill>
                <a:latin typeface="+mj-lt"/>
                <a:ea typeface="Calibri" panose="020F0502020204030204" pitchFamily="34" charset="0"/>
              </a:rPr>
              <a:t>Korpe</a:t>
            </a:r>
            <a:r>
              <a:rPr lang="en-GB" sz="1000" dirty="0">
                <a:solidFill>
                  <a:schemeClr val="tx1"/>
                </a:solidFill>
                <a:latin typeface="+mj-lt"/>
                <a:ea typeface="Calibri" panose="020F0502020204030204" pitchFamily="34" charset="0"/>
              </a:rPr>
              <a:t>, P. S. and Petri, W. A. (2012) ‘Environmental enteropathy: Critical implications of a poorly understood condition’, </a:t>
            </a:r>
            <a:r>
              <a:rPr lang="en-GB" sz="1000" i="1" dirty="0">
                <a:solidFill>
                  <a:schemeClr val="tx1"/>
                </a:solidFill>
                <a:latin typeface="+mj-lt"/>
                <a:ea typeface="Calibri" panose="020F0502020204030204" pitchFamily="34" charset="0"/>
              </a:rPr>
              <a:t>Trends in Molecular Medicine</a:t>
            </a:r>
            <a:r>
              <a:rPr lang="en-GB" sz="1000" dirty="0">
                <a:solidFill>
                  <a:schemeClr val="tx1"/>
                </a:solidFill>
                <a:latin typeface="+mj-lt"/>
                <a:ea typeface="Calibri" panose="020F0502020204030204" pitchFamily="34" charset="0"/>
              </a:rPr>
              <a:t>. Elsevier Ltd, 18(6), pp. 328–336. </a:t>
            </a:r>
            <a:r>
              <a:rPr lang="en-GB" sz="1000" dirty="0" err="1">
                <a:solidFill>
                  <a:schemeClr val="tx1"/>
                </a:solidFill>
                <a:latin typeface="+mj-lt"/>
                <a:ea typeface="Calibri" panose="020F0502020204030204" pitchFamily="34" charset="0"/>
              </a:rPr>
              <a:t>doi</a:t>
            </a:r>
            <a:r>
              <a:rPr lang="en-GB" sz="1000" dirty="0">
                <a:solidFill>
                  <a:schemeClr val="tx1"/>
                </a:solidFill>
                <a:latin typeface="+mj-lt"/>
                <a:ea typeface="Calibri" panose="020F0502020204030204" pitchFamily="34" charset="0"/>
              </a:rPr>
              <a:t>: 10.1016/j.molmed.2012.04.007.</a:t>
            </a:r>
            <a:endParaRPr lang="en-GB" sz="1000" dirty="0">
              <a:solidFill>
                <a:schemeClr val="tx1"/>
              </a:solidFill>
              <a:latin typeface="+mj-lt"/>
            </a:endParaRPr>
          </a:p>
        </p:txBody>
      </p:sp>
      <p:pic>
        <p:nvPicPr>
          <p:cNvPr id="11" name="Content Placeholder 5">
            <a:extLst>
              <a:ext uri="{FF2B5EF4-FFF2-40B4-BE49-F238E27FC236}">
                <a16:creationId xmlns:a16="http://schemas.microsoft.com/office/drawing/2014/main" id="{F8781045-D7A3-4201-BCD8-23297C2546F0}"/>
              </a:ext>
            </a:extLst>
          </p:cNvPr>
          <p:cNvPicPr>
            <a:picLocks noGrp="1"/>
          </p:cNvPicPr>
          <p:nvPr>
            <p:ph sz="half" idx="2"/>
          </p:nvPr>
        </p:nvPicPr>
        <p:blipFill>
          <a:blip r:embed="rId3"/>
          <a:stretch>
            <a:fillRect/>
          </a:stretch>
        </p:blipFill>
        <p:spPr>
          <a:xfrm>
            <a:off x="5295900" y="2074905"/>
            <a:ext cx="4445000" cy="4673515"/>
          </a:xfrm>
          <a:prstGeom prst="rect">
            <a:avLst/>
          </a:prstGeom>
        </p:spPr>
      </p:pic>
      <p:sp>
        <p:nvSpPr>
          <p:cNvPr id="8" name="Title 1">
            <a:extLst>
              <a:ext uri="{FF2B5EF4-FFF2-40B4-BE49-F238E27FC236}">
                <a16:creationId xmlns:a16="http://schemas.microsoft.com/office/drawing/2014/main" id="{109A000D-1B34-4B2E-90CA-2CBE7AC1E218}"/>
              </a:ext>
            </a:extLst>
          </p:cNvPr>
          <p:cNvSpPr>
            <a:spLocks noGrp="1"/>
          </p:cNvSpPr>
          <p:nvPr>
            <p:ph type="title"/>
          </p:nvPr>
        </p:nvSpPr>
        <p:spPr>
          <a:xfrm>
            <a:off x="719128" y="540271"/>
            <a:ext cx="9021783" cy="1323792"/>
          </a:xfrm>
        </p:spPr>
        <p:txBody>
          <a:bodyPr/>
          <a:lstStyle/>
          <a:p>
            <a:r>
              <a:rPr lang="en-GB" cap="small" dirty="0"/>
              <a:t>Long-term Disease</a:t>
            </a:r>
            <a:br>
              <a:rPr lang="en-GB" cap="small" dirty="0"/>
            </a:br>
            <a:r>
              <a:rPr lang="en-GB" sz="3400" cap="small" dirty="0"/>
              <a:t>Environmental Enteric Dysfunction (EED)</a:t>
            </a:r>
          </a:p>
        </p:txBody>
      </p:sp>
    </p:spTree>
    <p:extLst>
      <p:ext uri="{BB962C8B-B14F-4D97-AF65-F5344CB8AC3E}">
        <p14:creationId xmlns:p14="http://schemas.microsoft.com/office/powerpoint/2010/main" val="1939434172"/>
      </p:ext>
    </p:extLst>
  </p:cSld>
  <p:clrMapOvr>
    <a:masterClrMapping/>
  </p:clrMapOvr>
  <mc:AlternateContent xmlns:mc="http://schemas.openxmlformats.org/markup-compatibility/2006" xmlns:p14="http://schemas.microsoft.com/office/powerpoint/2010/main">
    <mc:Choice Requires="p14">
      <p:transition spd="slow" p14:dur="2000" advTm="167166"/>
    </mc:Choice>
    <mc:Fallback xmlns="">
      <p:transition spd="slow" advTm="16716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cap="small" dirty="0"/>
              <a:t>Water-related Health</a:t>
            </a:r>
            <a:br>
              <a:rPr lang="en-GB" cap="small" dirty="0"/>
            </a:br>
            <a:r>
              <a:rPr lang="en-GB" sz="3400" cap="small" dirty="0"/>
              <a:t>Key Considerations</a:t>
            </a: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r>
              <a:rPr lang="en-GB" b="1" dirty="0">
                <a:solidFill>
                  <a:srgbClr val="0070C0"/>
                </a:solidFill>
              </a:rPr>
              <a:t>Microbial and chemical hazards</a:t>
            </a:r>
          </a:p>
          <a:p>
            <a:r>
              <a:rPr lang="en-GB" dirty="0"/>
              <a:t>Short-term and long-term disease</a:t>
            </a:r>
          </a:p>
          <a:p>
            <a:r>
              <a:rPr lang="en-GB" dirty="0"/>
              <a:t>Global goals</a:t>
            </a:r>
          </a:p>
          <a:p>
            <a:r>
              <a:rPr lang="en-GB" dirty="0"/>
              <a:t>Service level inequalities</a:t>
            </a:r>
          </a:p>
          <a:p>
            <a:r>
              <a:rPr lang="en-GB" dirty="0"/>
              <a:t>Water Safety Planning</a:t>
            </a:r>
          </a:p>
          <a:p>
            <a:r>
              <a:rPr lang="en-GB" dirty="0"/>
              <a:t>Transformative WASH</a:t>
            </a: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5" name="Rectangle 4">
            <a:extLst>
              <a:ext uri="{FF2B5EF4-FFF2-40B4-BE49-F238E27FC236}">
                <a16:creationId xmlns:a16="http://schemas.microsoft.com/office/drawing/2014/main" id="{0BFD964D-DC3B-489E-8B37-531A571771B6}"/>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Source Sans Pro" panose="020B0503030403020204" pitchFamily="34" charset="0"/>
              </a:rPr>
              <a:t>“</a:t>
            </a: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2936656460"/>
      </p:ext>
    </p:extLst>
  </p:cSld>
  <p:clrMapOvr>
    <a:masterClrMapping/>
  </p:clrMapOvr>
  <mc:AlternateContent xmlns:mc="http://schemas.openxmlformats.org/markup-compatibility/2006" xmlns:p14="http://schemas.microsoft.com/office/powerpoint/2010/main">
    <mc:Choice Requires="p14">
      <p:transition spd="slow" p14:dur="2000" advTm="7968"/>
    </mc:Choice>
    <mc:Fallback xmlns="">
      <p:transition spd="slow" advTm="796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25A316-3108-4001-B04A-E6A29C8FB3AB}"/>
              </a:ext>
            </a:extLst>
          </p:cNvPr>
          <p:cNvSpPr>
            <a:spLocks noGrp="1"/>
          </p:cNvSpPr>
          <p:nvPr>
            <p:ph type="title"/>
          </p:nvPr>
        </p:nvSpPr>
        <p:spPr/>
        <p:txBody>
          <a:bodyPr/>
          <a:lstStyle/>
          <a:p>
            <a:r>
              <a:rPr lang="en-GB" cap="small" dirty="0"/>
              <a:t>Disease and DALYs</a:t>
            </a:r>
            <a:endParaRPr lang="en-GB" dirty="0"/>
          </a:p>
        </p:txBody>
      </p:sp>
      <p:sp>
        <p:nvSpPr>
          <p:cNvPr id="3" name="Content Placeholder 2">
            <a:extLst>
              <a:ext uri="{FF2B5EF4-FFF2-40B4-BE49-F238E27FC236}">
                <a16:creationId xmlns:a16="http://schemas.microsoft.com/office/drawing/2014/main" id="{DB264DB5-F94D-4A19-90C6-9C274B94D8FF}"/>
              </a:ext>
            </a:extLst>
          </p:cNvPr>
          <p:cNvSpPr>
            <a:spLocks noGrp="1"/>
          </p:cNvSpPr>
          <p:nvPr>
            <p:ph idx="4294967295"/>
          </p:nvPr>
        </p:nvSpPr>
        <p:spPr>
          <a:xfrm>
            <a:off x="524669" y="1925637"/>
            <a:ext cx="9410700" cy="3709987"/>
          </a:xfrm>
          <a:prstGeom prst="rect">
            <a:avLst/>
          </a:prstGeom>
        </p:spPr>
        <p:txBody>
          <a:bodyPr/>
          <a:lstStyle/>
          <a:p>
            <a:pPr marL="0" indent="0" algn="ctr">
              <a:buNone/>
            </a:pPr>
            <a:r>
              <a:rPr lang="en-GB" sz="4400" dirty="0"/>
              <a:t>Disability Adjusted Life Years (DALYs) </a:t>
            </a:r>
          </a:p>
          <a:p>
            <a:pPr marL="0" indent="0" algn="ctr">
              <a:buNone/>
            </a:pPr>
            <a:r>
              <a:rPr lang="en-GB" sz="6500" b="1" dirty="0">
                <a:solidFill>
                  <a:srgbClr val="00AFAD"/>
                </a:solidFill>
              </a:rPr>
              <a:t>=</a:t>
            </a:r>
            <a:endParaRPr lang="en-GB" sz="6500" dirty="0"/>
          </a:p>
          <a:p>
            <a:pPr marL="0" indent="0" algn="ctr">
              <a:buNone/>
            </a:pPr>
            <a:r>
              <a:rPr lang="en-GB" sz="4400" dirty="0"/>
              <a:t>years of potential life lost due to premature </a:t>
            </a:r>
            <a:r>
              <a:rPr lang="en-GB" sz="4400" u="sng" dirty="0"/>
              <a:t>death</a:t>
            </a:r>
            <a:r>
              <a:rPr lang="en-GB" sz="4400" dirty="0"/>
              <a:t> </a:t>
            </a:r>
          </a:p>
          <a:p>
            <a:pPr marL="0" indent="0" algn="ctr">
              <a:buNone/>
            </a:pPr>
            <a:r>
              <a:rPr lang="en-GB" sz="6500" b="1" dirty="0">
                <a:solidFill>
                  <a:srgbClr val="00AFAD"/>
                </a:solidFill>
              </a:rPr>
              <a:t>+</a:t>
            </a:r>
          </a:p>
          <a:p>
            <a:pPr marL="0" indent="0" algn="ctr">
              <a:buNone/>
            </a:pPr>
            <a:r>
              <a:rPr lang="en-GB" sz="4400" dirty="0"/>
              <a:t>years of productive life lost due to </a:t>
            </a:r>
            <a:r>
              <a:rPr lang="en-GB" sz="4400" u="sng" dirty="0"/>
              <a:t>disability</a:t>
            </a:r>
          </a:p>
        </p:txBody>
      </p:sp>
    </p:spTree>
    <p:extLst>
      <p:ext uri="{BB962C8B-B14F-4D97-AF65-F5344CB8AC3E}">
        <p14:creationId xmlns:p14="http://schemas.microsoft.com/office/powerpoint/2010/main" val="1495457626"/>
      </p:ext>
    </p:extLst>
  </p:cSld>
  <p:clrMapOvr>
    <a:masterClrMapping/>
  </p:clrMapOvr>
  <mc:AlternateContent xmlns:mc="http://schemas.openxmlformats.org/markup-compatibility/2006" xmlns:p14="http://schemas.microsoft.com/office/powerpoint/2010/main">
    <mc:Choice Requires="p14">
      <p:transition spd="slow" p14:dur="2000" advTm="100258"/>
    </mc:Choice>
    <mc:Fallback xmlns="">
      <p:transition spd="slow" advTm="10025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F055AA-27B6-476B-A0A1-4A4DDD9BE3F8}"/>
              </a:ext>
            </a:extLst>
          </p:cNvPr>
          <p:cNvPicPr>
            <a:picLocks noChangeAspect="1"/>
          </p:cNvPicPr>
          <p:nvPr/>
        </p:nvPicPr>
        <p:blipFill rotWithShape="1">
          <a:blip r:embed="rId3">
            <a:extLst>
              <a:ext uri="{28A0092B-C50C-407E-A947-70E740481C1C}">
                <a14:useLocalDpi xmlns:a14="http://schemas.microsoft.com/office/drawing/2010/main" val="0"/>
              </a:ext>
            </a:extLst>
          </a:blip>
          <a:srcRect r="10031"/>
          <a:stretch/>
        </p:blipFill>
        <p:spPr>
          <a:xfrm>
            <a:off x="333475" y="1548382"/>
            <a:ext cx="9905630" cy="5590428"/>
          </a:xfrm>
          <a:prstGeom prst="rect">
            <a:avLst/>
          </a:prstGeom>
        </p:spPr>
      </p:pic>
      <p:sp>
        <p:nvSpPr>
          <p:cNvPr id="3" name="Title 2">
            <a:extLst>
              <a:ext uri="{FF2B5EF4-FFF2-40B4-BE49-F238E27FC236}">
                <a16:creationId xmlns:a16="http://schemas.microsoft.com/office/drawing/2014/main" id="{BDDDD243-CC3A-4966-B9F8-6648C82AB485}"/>
              </a:ext>
            </a:extLst>
          </p:cNvPr>
          <p:cNvSpPr>
            <a:spLocks noGrp="1"/>
          </p:cNvSpPr>
          <p:nvPr>
            <p:ph type="title"/>
          </p:nvPr>
        </p:nvSpPr>
        <p:spPr/>
        <p:txBody>
          <a:bodyPr/>
          <a:lstStyle/>
          <a:p>
            <a:r>
              <a:rPr lang="en-GB" cap="small" dirty="0"/>
              <a:t>Global Burden of Disease</a:t>
            </a:r>
            <a:endParaRPr lang="en-GB" dirty="0"/>
          </a:p>
        </p:txBody>
      </p:sp>
      <p:sp>
        <p:nvSpPr>
          <p:cNvPr id="6" name="Rectangle 5">
            <a:extLst>
              <a:ext uri="{FF2B5EF4-FFF2-40B4-BE49-F238E27FC236}">
                <a16:creationId xmlns:a16="http://schemas.microsoft.com/office/drawing/2014/main" id="{7007EC43-A6DB-4E41-B899-1FC48A1ED442}"/>
              </a:ext>
            </a:extLst>
          </p:cNvPr>
          <p:cNvSpPr/>
          <p:nvPr/>
        </p:nvSpPr>
        <p:spPr>
          <a:xfrm>
            <a:off x="333475" y="7165007"/>
            <a:ext cx="9865096" cy="400110"/>
          </a:xfrm>
          <a:prstGeom prst="rect">
            <a:avLst/>
          </a:prstGeom>
        </p:spPr>
        <p:txBody>
          <a:bodyPr wrap="square">
            <a:spAutoFit/>
          </a:bodyPr>
          <a:lstStyle/>
          <a:p>
            <a:r>
              <a:rPr lang="en-GB" sz="1000" dirty="0">
                <a:solidFill>
                  <a:schemeClr val="tx1"/>
                </a:solidFill>
                <a:latin typeface="+mj-lt"/>
              </a:rPr>
              <a:t>Institute for Health Metrics and Evaluation (IHME). </a:t>
            </a:r>
            <a:r>
              <a:rPr lang="en-GB" sz="1000" b="1" dirty="0">
                <a:solidFill>
                  <a:schemeClr val="tx1"/>
                </a:solidFill>
                <a:latin typeface="+mj-lt"/>
              </a:rPr>
              <a:t>GBD Compare Data Visualization</a:t>
            </a:r>
            <a:r>
              <a:rPr lang="en-GB" sz="1000" dirty="0">
                <a:solidFill>
                  <a:schemeClr val="tx1"/>
                </a:solidFill>
                <a:latin typeface="+mj-lt"/>
              </a:rPr>
              <a:t>. Seattle, WA: IHME, University of Washington, 2018. Available from </a:t>
            </a:r>
            <a:r>
              <a:rPr lang="en-GB" sz="1000" dirty="0">
                <a:solidFill>
                  <a:schemeClr val="tx1"/>
                </a:solidFill>
                <a:latin typeface="+mj-lt"/>
                <a:hlinkClick r:id="rId4"/>
              </a:rPr>
              <a:t>http://vizhub.healthdata.org/gbd-compare</a:t>
            </a:r>
            <a:r>
              <a:rPr lang="en-GB" sz="1000" dirty="0">
                <a:solidFill>
                  <a:schemeClr val="tx1"/>
                </a:solidFill>
                <a:latin typeface="+mj-lt"/>
              </a:rPr>
              <a:t>. (Accessed [19/04/2019])</a:t>
            </a:r>
          </a:p>
        </p:txBody>
      </p:sp>
      <p:sp>
        <p:nvSpPr>
          <p:cNvPr id="5" name="Rectangle: Rounded Corners 4">
            <a:extLst>
              <a:ext uri="{FF2B5EF4-FFF2-40B4-BE49-F238E27FC236}">
                <a16:creationId xmlns:a16="http://schemas.microsoft.com/office/drawing/2014/main" id="{F20E669C-309D-41A1-857A-C4A6BD8AC07F}"/>
              </a:ext>
            </a:extLst>
          </p:cNvPr>
          <p:cNvSpPr/>
          <p:nvPr/>
        </p:nvSpPr>
        <p:spPr>
          <a:xfrm>
            <a:off x="405483" y="1908422"/>
            <a:ext cx="6048672" cy="5184577"/>
          </a:xfrm>
          <a:prstGeom prst="roundRect">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200" dirty="0">
                <a:highlight>
                  <a:srgbClr val="FFFFFF"/>
                </a:highlight>
                <a:cs typeface="Segoe UI" panose="020B0502040204020203" pitchFamily="34" charset="0"/>
              </a:rPr>
              <a:t>Non-communicable</a:t>
            </a:r>
          </a:p>
        </p:txBody>
      </p:sp>
      <p:sp>
        <p:nvSpPr>
          <p:cNvPr id="8" name="Rectangle: Rounded Corners 7">
            <a:extLst>
              <a:ext uri="{FF2B5EF4-FFF2-40B4-BE49-F238E27FC236}">
                <a16:creationId xmlns:a16="http://schemas.microsoft.com/office/drawing/2014/main" id="{CEFF7A48-B5B7-4842-B4B4-B39C2A4AE28E}"/>
              </a:ext>
            </a:extLst>
          </p:cNvPr>
          <p:cNvSpPr/>
          <p:nvPr/>
        </p:nvSpPr>
        <p:spPr>
          <a:xfrm>
            <a:off x="6526163" y="1908422"/>
            <a:ext cx="3672409" cy="3797302"/>
          </a:xfrm>
          <a:prstGeom prst="roundRect">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200" dirty="0">
                <a:highlight>
                  <a:srgbClr val="FFFFFF"/>
                </a:highlight>
                <a:cs typeface="Segoe UI" panose="020B0502040204020203" pitchFamily="34" charset="0"/>
              </a:rPr>
              <a:t>Communicable, maternal, neonatal, and nutritional</a:t>
            </a:r>
          </a:p>
        </p:txBody>
      </p:sp>
      <p:sp>
        <p:nvSpPr>
          <p:cNvPr id="9" name="Rectangle: Rounded Corners 8">
            <a:extLst>
              <a:ext uri="{FF2B5EF4-FFF2-40B4-BE49-F238E27FC236}">
                <a16:creationId xmlns:a16="http://schemas.microsoft.com/office/drawing/2014/main" id="{D2832F98-2C07-4CE8-BA5C-2091D69DAE97}"/>
              </a:ext>
            </a:extLst>
          </p:cNvPr>
          <p:cNvSpPr/>
          <p:nvPr/>
        </p:nvSpPr>
        <p:spPr>
          <a:xfrm>
            <a:off x="6515100" y="5751534"/>
            <a:ext cx="3683471" cy="1341466"/>
          </a:xfrm>
          <a:prstGeom prst="roundRect">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200" dirty="0">
                <a:highlight>
                  <a:srgbClr val="FFFFFF"/>
                </a:highlight>
                <a:cs typeface="Segoe UI" panose="020B0502040204020203" pitchFamily="34" charset="0"/>
              </a:rPr>
              <a:t>Injuries</a:t>
            </a:r>
          </a:p>
        </p:txBody>
      </p:sp>
    </p:spTree>
    <p:extLst>
      <p:ext uri="{BB962C8B-B14F-4D97-AF65-F5344CB8AC3E}">
        <p14:creationId xmlns:p14="http://schemas.microsoft.com/office/powerpoint/2010/main" val="2120898543"/>
      </p:ext>
    </p:extLst>
  </p:cSld>
  <p:clrMapOvr>
    <a:masterClrMapping/>
  </p:clrMapOvr>
  <mc:AlternateContent xmlns:mc="http://schemas.openxmlformats.org/markup-compatibility/2006" xmlns:p14="http://schemas.microsoft.com/office/powerpoint/2010/main">
    <mc:Choice Requires="p14">
      <p:transition spd="slow" p14:dur="2000" advTm="74896"/>
    </mc:Choice>
    <mc:Fallback xmlns="">
      <p:transition spd="slow" advTm="7489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F055AA-27B6-476B-A0A1-4A4DDD9BE3F8}"/>
              </a:ext>
            </a:extLst>
          </p:cNvPr>
          <p:cNvPicPr>
            <a:picLocks noChangeAspect="1"/>
          </p:cNvPicPr>
          <p:nvPr/>
        </p:nvPicPr>
        <p:blipFill rotWithShape="1">
          <a:blip r:embed="rId3">
            <a:extLst>
              <a:ext uri="{28A0092B-C50C-407E-A947-70E740481C1C}">
                <a14:useLocalDpi xmlns:a14="http://schemas.microsoft.com/office/drawing/2010/main" val="0"/>
              </a:ext>
            </a:extLst>
          </a:blip>
          <a:srcRect r="10031"/>
          <a:stretch/>
        </p:blipFill>
        <p:spPr>
          <a:xfrm>
            <a:off x="333475" y="1548382"/>
            <a:ext cx="9905630" cy="5590428"/>
          </a:xfrm>
          <a:prstGeom prst="rect">
            <a:avLst/>
          </a:prstGeom>
        </p:spPr>
      </p:pic>
      <p:sp>
        <p:nvSpPr>
          <p:cNvPr id="6" name="Rectangle 5">
            <a:extLst>
              <a:ext uri="{FF2B5EF4-FFF2-40B4-BE49-F238E27FC236}">
                <a16:creationId xmlns:a16="http://schemas.microsoft.com/office/drawing/2014/main" id="{7007EC43-A6DB-4E41-B899-1FC48A1ED442}"/>
              </a:ext>
            </a:extLst>
          </p:cNvPr>
          <p:cNvSpPr/>
          <p:nvPr/>
        </p:nvSpPr>
        <p:spPr>
          <a:xfrm>
            <a:off x="333475" y="7165007"/>
            <a:ext cx="9865096" cy="400110"/>
          </a:xfrm>
          <a:prstGeom prst="rect">
            <a:avLst/>
          </a:prstGeom>
        </p:spPr>
        <p:txBody>
          <a:bodyPr wrap="square">
            <a:spAutoFit/>
          </a:bodyPr>
          <a:lstStyle/>
          <a:p>
            <a:r>
              <a:rPr lang="en-GB" sz="1000" dirty="0">
                <a:solidFill>
                  <a:schemeClr val="tx1"/>
                </a:solidFill>
                <a:latin typeface="+mj-lt"/>
              </a:rPr>
              <a:t>Institute for Health Metrics and Evaluation (IHME). </a:t>
            </a:r>
            <a:r>
              <a:rPr lang="en-GB" sz="1000" b="1" dirty="0">
                <a:solidFill>
                  <a:schemeClr val="tx1"/>
                </a:solidFill>
                <a:latin typeface="+mj-lt"/>
              </a:rPr>
              <a:t>GBD Compare Data Visualization</a:t>
            </a:r>
            <a:r>
              <a:rPr lang="en-GB" sz="1000" dirty="0">
                <a:solidFill>
                  <a:schemeClr val="tx1"/>
                </a:solidFill>
                <a:latin typeface="+mj-lt"/>
              </a:rPr>
              <a:t>. Seattle, WA: IHME, University of Washington, 2018. Available from </a:t>
            </a:r>
            <a:r>
              <a:rPr lang="en-GB" sz="1000" dirty="0">
                <a:solidFill>
                  <a:schemeClr val="tx1"/>
                </a:solidFill>
                <a:latin typeface="+mj-lt"/>
                <a:hlinkClick r:id="rId4"/>
              </a:rPr>
              <a:t>http://vizhub.healthdata.org/gbd-compare</a:t>
            </a:r>
            <a:r>
              <a:rPr lang="en-GB" sz="1000" dirty="0">
                <a:solidFill>
                  <a:schemeClr val="tx1"/>
                </a:solidFill>
                <a:latin typeface="+mj-lt"/>
              </a:rPr>
              <a:t>. (Accessed [19/04/2019])</a:t>
            </a:r>
          </a:p>
        </p:txBody>
      </p:sp>
      <p:sp>
        <p:nvSpPr>
          <p:cNvPr id="10" name="Title 2">
            <a:extLst>
              <a:ext uri="{FF2B5EF4-FFF2-40B4-BE49-F238E27FC236}">
                <a16:creationId xmlns:a16="http://schemas.microsoft.com/office/drawing/2014/main" id="{8DF15C40-44A1-4055-97EE-A7A44136EC20}"/>
              </a:ext>
            </a:extLst>
          </p:cNvPr>
          <p:cNvSpPr txBox="1">
            <a:spLocks/>
          </p:cNvSpPr>
          <p:nvPr/>
        </p:nvSpPr>
        <p:spPr>
          <a:xfrm>
            <a:off x="719128" y="402568"/>
            <a:ext cx="9021783" cy="1461495"/>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cap="small"/>
              <a:t>Global Burden of Disease</a:t>
            </a:r>
            <a:endParaRPr lang="en-GB" dirty="0"/>
          </a:p>
        </p:txBody>
      </p:sp>
    </p:spTree>
    <p:extLst>
      <p:ext uri="{BB962C8B-B14F-4D97-AF65-F5344CB8AC3E}">
        <p14:creationId xmlns:p14="http://schemas.microsoft.com/office/powerpoint/2010/main" val="3164975824"/>
      </p:ext>
    </p:extLst>
  </p:cSld>
  <p:clrMapOvr>
    <a:masterClrMapping/>
  </p:clrMapOvr>
  <mc:AlternateContent xmlns:mc="http://schemas.openxmlformats.org/markup-compatibility/2006" xmlns:p14="http://schemas.microsoft.com/office/powerpoint/2010/main">
    <mc:Choice Requires="p14">
      <p:transition spd="slow" p14:dur="2000" advTm="50780"/>
    </mc:Choice>
    <mc:Fallback xmlns="">
      <p:transition spd="slow" advTm="5078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8092B9-7D9D-466B-B901-DEC4378E1E0D}"/>
              </a:ext>
            </a:extLst>
          </p:cNvPr>
          <p:cNvPicPr>
            <a:picLocks noChangeAspect="1"/>
          </p:cNvPicPr>
          <p:nvPr/>
        </p:nvPicPr>
        <p:blipFill rotWithShape="1">
          <a:blip r:embed="rId3">
            <a:extLst>
              <a:ext uri="{28A0092B-C50C-407E-A947-70E740481C1C}">
                <a14:useLocalDpi xmlns:a14="http://schemas.microsoft.com/office/drawing/2010/main" val="0"/>
              </a:ext>
            </a:extLst>
          </a:blip>
          <a:srcRect r="10031"/>
          <a:stretch/>
        </p:blipFill>
        <p:spPr>
          <a:xfrm>
            <a:off x="313208" y="1546204"/>
            <a:ext cx="9905630" cy="5590428"/>
          </a:xfrm>
          <a:prstGeom prst="rect">
            <a:avLst/>
          </a:prstGeom>
        </p:spPr>
      </p:pic>
      <p:sp>
        <p:nvSpPr>
          <p:cNvPr id="3" name="Title 2">
            <a:extLst>
              <a:ext uri="{FF2B5EF4-FFF2-40B4-BE49-F238E27FC236}">
                <a16:creationId xmlns:a16="http://schemas.microsoft.com/office/drawing/2014/main" id="{DF5EADEF-A482-4283-94A7-6199279CD1E1}"/>
              </a:ext>
            </a:extLst>
          </p:cNvPr>
          <p:cNvSpPr>
            <a:spLocks noGrp="1"/>
          </p:cNvSpPr>
          <p:nvPr>
            <p:ph type="title"/>
          </p:nvPr>
        </p:nvSpPr>
        <p:spPr/>
        <p:txBody>
          <a:bodyPr/>
          <a:lstStyle/>
          <a:p>
            <a:r>
              <a:rPr lang="en-GB" cap="small" dirty="0"/>
              <a:t>Myanmar Burden of Disease</a:t>
            </a:r>
            <a:endParaRPr lang="en-GB" dirty="0"/>
          </a:p>
        </p:txBody>
      </p:sp>
      <p:sp>
        <p:nvSpPr>
          <p:cNvPr id="6" name="Rectangle 5">
            <a:extLst>
              <a:ext uri="{FF2B5EF4-FFF2-40B4-BE49-F238E27FC236}">
                <a16:creationId xmlns:a16="http://schemas.microsoft.com/office/drawing/2014/main" id="{7007EC43-A6DB-4E41-B899-1FC48A1ED442}"/>
              </a:ext>
            </a:extLst>
          </p:cNvPr>
          <p:cNvSpPr/>
          <p:nvPr/>
        </p:nvSpPr>
        <p:spPr>
          <a:xfrm>
            <a:off x="333475" y="7165007"/>
            <a:ext cx="9865096" cy="400110"/>
          </a:xfrm>
          <a:prstGeom prst="rect">
            <a:avLst/>
          </a:prstGeom>
        </p:spPr>
        <p:txBody>
          <a:bodyPr wrap="square">
            <a:spAutoFit/>
          </a:bodyPr>
          <a:lstStyle/>
          <a:p>
            <a:r>
              <a:rPr lang="en-GB" sz="1000" dirty="0">
                <a:solidFill>
                  <a:schemeClr val="tx1"/>
                </a:solidFill>
                <a:latin typeface="+mj-lt"/>
              </a:rPr>
              <a:t>Institute for Health Metrics and Evaluation (IHME). </a:t>
            </a:r>
            <a:r>
              <a:rPr lang="en-GB" sz="1000" b="1" dirty="0">
                <a:solidFill>
                  <a:schemeClr val="tx1"/>
                </a:solidFill>
                <a:latin typeface="+mj-lt"/>
              </a:rPr>
              <a:t>GBD Compare Data Visualization</a:t>
            </a:r>
            <a:r>
              <a:rPr lang="en-GB" sz="1000" dirty="0">
                <a:solidFill>
                  <a:schemeClr val="tx1"/>
                </a:solidFill>
                <a:latin typeface="+mj-lt"/>
              </a:rPr>
              <a:t>. Seattle, WA: IHME, University of Washington, 2018. Available from </a:t>
            </a:r>
            <a:r>
              <a:rPr lang="en-GB" sz="1000" dirty="0">
                <a:solidFill>
                  <a:schemeClr val="tx1"/>
                </a:solidFill>
                <a:latin typeface="+mj-lt"/>
                <a:hlinkClick r:id="rId4"/>
              </a:rPr>
              <a:t>http://vizhub.healthdata.org/gbd-compare</a:t>
            </a:r>
            <a:r>
              <a:rPr lang="en-GB" sz="1000" dirty="0">
                <a:solidFill>
                  <a:schemeClr val="tx1"/>
                </a:solidFill>
                <a:latin typeface="+mj-lt"/>
              </a:rPr>
              <a:t>. (Accessed [19/04/2019])</a:t>
            </a:r>
          </a:p>
        </p:txBody>
      </p:sp>
    </p:spTree>
    <p:extLst>
      <p:ext uri="{BB962C8B-B14F-4D97-AF65-F5344CB8AC3E}">
        <p14:creationId xmlns:p14="http://schemas.microsoft.com/office/powerpoint/2010/main" val="3566358640"/>
      </p:ext>
    </p:extLst>
  </p:cSld>
  <p:clrMapOvr>
    <a:masterClrMapping/>
  </p:clrMapOvr>
  <mc:AlternateContent xmlns:mc="http://schemas.openxmlformats.org/markup-compatibility/2006" xmlns:p14="http://schemas.microsoft.com/office/powerpoint/2010/main">
    <mc:Choice Requires="p14">
      <p:transition spd="slow" p14:dur="2000" advTm="22046"/>
    </mc:Choice>
    <mc:Fallback xmlns="">
      <p:transition spd="slow" advTm="2204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8092B9-7D9D-466B-B901-DEC4378E1E0D}"/>
              </a:ext>
            </a:extLst>
          </p:cNvPr>
          <p:cNvPicPr>
            <a:picLocks noChangeAspect="1"/>
          </p:cNvPicPr>
          <p:nvPr/>
        </p:nvPicPr>
        <p:blipFill rotWithShape="1">
          <a:blip r:embed="rId3">
            <a:extLst>
              <a:ext uri="{28A0092B-C50C-407E-A947-70E740481C1C}">
                <a14:useLocalDpi xmlns:a14="http://schemas.microsoft.com/office/drawing/2010/main" val="0"/>
              </a:ext>
            </a:extLst>
          </a:blip>
          <a:srcRect r="10031"/>
          <a:stretch/>
        </p:blipFill>
        <p:spPr>
          <a:xfrm>
            <a:off x="313208" y="1546204"/>
            <a:ext cx="9905630" cy="5590428"/>
          </a:xfrm>
          <a:prstGeom prst="rect">
            <a:avLst/>
          </a:prstGeom>
        </p:spPr>
      </p:pic>
      <p:sp>
        <p:nvSpPr>
          <p:cNvPr id="2" name="Title 1">
            <a:extLst>
              <a:ext uri="{FF2B5EF4-FFF2-40B4-BE49-F238E27FC236}">
                <a16:creationId xmlns:a16="http://schemas.microsoft.com/office/drawing/2014/main" id="{71027BAE-29C7-4CAA-A404-73E44356D01C}"/>
              </a:ext>
            </a:extLst>
          </p:cNvPr>
          <p:cNvSpPr>
            <a:spLocks noGrp="1"/>
          </p:cNvSpPr>
          <p:nvPr>
            <p:ph type="title"/>
          </p:nvPr>
        </p:nvSpPr>
        <p:spPr/>
        <p:txBody>
          <a:bodyPr/>
          <a:lstStyle/>
          <a:p>
            <a:r>
              <a:rPr lang="en-GB" cap="small" dirty="0"/>
              <a:t>Myanmar Burden of Disease</a:t>
            </a:r>
          </a:p>
        </p:txBody>
      </p:sp>
      <p:sp>
        <p:nvSpPr>
          <p:cNvPr id="6" name="Rectangle 5">
            <a:extLst>
              <a:ext uri="{FF2B5EF4-FFF2-40B4-BE49-F238E27FC236}">
                <a16:creationId xmlns:a16="http://schemas.microsoft.com/office/drawing/2014/main" id="{7007EC43-A6DB-4E41-B899-1FC48A1ED442}"/>
              </a:ext>
            </a:extLst>
          </p:cNvPr>
          <p:cNvSpPr/>
          <p:nvPr/>
        </p:nvSpPr>
        <p:spPr>
          <a:xfrm>
            <a:off x="333475" y="7165007"/>
            <a:ext cx="9865096" cy="400110"/>
          </a:xfrm>
          <a:prstGeom prst="rect">
            <a:avLst/>
          </a:prstGeom>
        </p:spPr>
        <p:txBody>
          <a:bodyPr wrap="square">
            <a:spAutoFit/>
          </a:bodyPr>
          <a:lstStyle/>
          <a:p>
            <a:r>
              <a:rPr lang="en-GB" sz="1000" dirty="0">
                <a:solidFill>
                  <a:schemeClr val="tx1"/>
                </a:solidFill>
                <a:latin typeface="+mj-lt"/>
              </a:rPr>
              <a:t>Institute for Health Metrics and Evaluation (IHME). </a:t>
            </a:r>
            <a:r>
              <a:rPr lang="en-GB" sz="1000" b="1" dirty="0">
                <a:solidFill>
                  <a:schemeClr val="tx1"/>
                </a:solidFill>
                <a:latin typeface="+mj-lt"/>
              </a:rPr>
              <a:t>GBD Compare Data Visualization</a:t>
            </a:r>
            <a:r>
              <a:rPr lang="en-GB" sz="1000" dirty="0">
                <a:solidFill>
                  <a:schemeClr val="tx1"/>
                </a:solidFill>
                <a:latin typeface="+mj-lt"/>
              </a:rPr>
              <a:t>. Seattle, WA: IHME, University of Washington, 2018. Available from </a:t>
            </a:r>
            <a:r>
              <a:rPr lang="en-GB" sz="1000" dirty="0">
                <a:solidFill>
                  <a:schemeClr val="tx1"/>
                </a:solidFill>
                <a:latin typeface="+mj-lt"/>
                <a:hlinkClick r:id="rId4"/>
              </a:rPr>
              <a:t>http://vizhub.healthdata.org/gbd-compare</a:t>
            </a:r>
            <a:r>
              <a:rPr lang="en-GB" sz="1000" dirty="0">
                <a:solidFill>
                  <a:schemeClr val="tx1"/>
                </a:solidFill>
                <a:latin typeface="+mj-lt"/>
              </a:rPr>
              <a:t>. (Accessed [19/04/2019])</a:t>
            </a:r>
          </a:p>
        </p:txBody>
      </p:sp>
      <p:sp>
        <p:nvSpPr>
          <p:cNvPr id="7" name="Rectangle: Rounded Corners 6">
            <a:extLst>
              <a:ext uri="{FF2B5EF4-FFF2-40B4-BE49-F238E27FC236}">
                <a16:creationId xmlns:a16="http://schemas.microsoft.com/office/drawing/2014/main" id="{EFE1B749-AC82-4FA0-A6CF-056E59D4AA4C}"/>
              </a:ext>
            </a:extLst>
          </p:cNvPr>
          <p:cNvSpPr/>
          <p:nvPr/>
        </p:nvSpPr>
        <p:spPr>
          <a:xfrm>
            <a:off x="1413595" y="2628503"/>
            <a:ext cx="4752528" cy="3816424"/>
          </a:xfrm>
          <a:prstGeom prst="roundRect">
            <a:avLst/>
          </a:prstGeom>
          <a:solidFill>
            <a:srgbClr val="FFFFFF"/>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500" dirty="0">
                <a:cs typeface="Segoe UI" panose="020B0502040204020203" pitchFamily="34" charset="0"/>
              </a:rPr>
              <a:t>“Diarrhoea are included in top ten leading cause of morbidity in Myanmar” </a:t>
            </a:r>
          </a:p>
          <a:p>
            <a:pPr algn="ctr"/>
            <a:endParaRPr lang="en-GB" sz="2200" dirty="0">
              <a:cs typeface="Segoe UI" panose="020B0502040204020203" pitchFamily="34" charset="0"/>
            </a:endParaRPr>
          </a:p>
          <a:p>
            <a:pPr algn="ctr"/>
            <a:r>
              <a:rPr lang="en-GB" sz="1500" dirty="0" err="1"/>
              <a:t>MoH</a:t>
            </a:r>
            <a:r>
              <a:rPr lang="en-GB" sz="1500" dirty="0"/>
              <a:t> (2018) ‘Environmental Health in Myanmar’. The Republic of the Union of Myanmar Ministry of Health and Sports Department of Public Health Occupational and Environmental Health Division, pp. 1–14.</a:t>
            </a:r>
            <a:endParaRPr lang="en-GB" sz="1500" dirty="0">
              <a:cs typeface="Segoe UI" panose="020B0502040204020203" pitchFamily="34" charset="0"/>
            </a:endParaRPr>
          </a:p>
        </p:txBody>
      </p:sp>
      <p:cxnSp>
        <p:nvCxnSpPr>
          <p:cNvPr id="5" name="Straight Arrow Connector 4">
            <a:extLst>
              <a:ext uri="{FF2B5EF4-FFF2-40B4-BE49-F238E27FC236}">
                <a16:creationId xmlns:a16="http://schemas.microsoft.com/office/drawing/2014/main" id="{EFEC10C5-E194-492C-817D-331466143285}"/>
              </a:ext>
            </a:extLst>
          </p:cNvPr>
          <p:cNvCxnSpPr>
            <a:cxnSpLocks/>
          </p:cNvCxnSpPr>
          <p:nvPr/>
        </p:nvCxnSpPr>
        <p:spPr>
          <a:xfrm>
            <a:off x="6166123" y="4536715"/>
            <a:ext cx="792088"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3711623"/>
      </p:ext>
    </p:extLst>
  </p:cSld>
  <p:clrMapOvr>
    <a:masterClrMapping/>
  </p:clrMapOvr>
  <mc:AlternateContent xmlns:mc="http://schemas.openxmlformats.org/markup-compatibility/2006" xmlns:p14="http://schemas.microsoft.com/office/powerpoint/2010/main">
    <mc:Choice Requires="p14">
      <p:transition spd="slow" p14:dur="2000" advTm="51597"/>
    </mc:Choice>
    <mc:Fallback xmlns="">
      <p:transition spd="slow" advTm="5159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56DFF-D1BA-4A46-9E33-31C498F8E161}"/>
              </a:ext>
            </a:extLst>
          </p:cNvPr>
          <p:cNvPicPr>
            <a:picLocks noChangeAspect="1"/>
          </p:cNvPicPr>
          <p:nvPr/>
        </p:nvPicPr>
        <p:blipFill rotWithShape="1">
          <a:blip r:embed="rId3">
            <a:extLst>
              <a:ext uri="{28A0092B-C50C-407E-A947-70E740481C1C}">
                <a14:useLocalDpi xmlns:a14="http://schemas.microsoft.com/office/drawing/2010/main" val="0"/>
              </a:ext>
            </a:extLst>
          </a:blip>
          <a:srcRect r="10031"/>
          <a:stretch/>
        </p:blipFill>
        <p:spPr>
          <a:xfrm>
            <a:off x="333475" y="1574579"/>
            <a:ext cx="9905630" cy="5590428"/>
          </a:xfrm>
          <a:prstGeom prst="rect">
            <a:avLst/>
          </a:prstGeom>
        </p:spPr>
      </p:pic>
      <p:sp>
        <p:nvSpPr>
          <p:cNvPr id="2" name="Title 1">
            <a:extLst>
              <a:ext uri="{FF2B5EF4-FFF2-40B4-BE49-F238E27FC236}">
                <a16:creationId xmlns:a16="http://schemas.microsoft.com/office/drawing/2014/main" id="{71027BAE-29C7-4CAA-A404-73E44356D01C}"/>
              </a:ext>
            </a:extLst>
          </p:cNvPr>
          <p:cNvSpPr>
            <a:spLocks noGrp="1"/>
          </p:cNvSpPr>
          <p:nvPr>
            <p:ph type="title"/>
          </p:nvPr>
        </p:nvSpPr>
        <p:spPr/>
        <p:txBody>
          <a:bodyPr/>
          <a:lstStyle/>
          <a:p>
            <a:r>
              <a:rPr lang="en-GB" cap="small" dirty="0"/>
              <a:t>Myanmar Burden of Disease</a:t>
            </a:r>
          </a:p>
        </p:txBody>
      </p:sp>
      <p:sp>
        <p:nvSpPr>
          <p:cNvPr id="5" name="Oval 4">
            <a:extLst>
              <a:ext uri="{FF2B5EF4-FFF2-40B4-BE49-F238E27FC236}">
                <a16:creationId xmlns:a16="http://schemas.microsoft.com/office/drawing/2014/main" id="{C4F1043E-1643-4899-8226-09F2083869F0}"/>
              </a:ext>
            </a:extLst>
          </p:cNvPr>
          <p:cNvSpPr/>
          <p:nvPr/>
        </p:nvSpPr>
        <p:spPr>
          <a:xfrm>
            <a:off x="261467" y="1908423"/>
            <a:ext cx="2880320" cy="1728192"/>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200" dirty="0">
                <a:highlight>
                  <a:srgbClr val="FFFFFF"/>
                </a:highlight>
                <a:cs typeface="Segoe UI" panose="020B0502040204020203" pitchFamily="34" charset="0"/>
              </a:rPr>
              <a:t>Cardiovascular</a:t>
            </a:r>
          </a:p>
        </p:txBody>
      </p:sp>
      <p:sp>
        <p:nvSpPr>
          <p:cNvPr id="8" name="Oval 7">
            <a:extLst>
              <a:ext uri="{FF2B5EF4-FFF2-40B4-BE49-F238E27FC236}">
                <a16:creationId xmlns:a16="http://schemas.microsoft.com/office/drawing/2014/main" id="{DE485762-5B4A-4AEC-9887-7E97DE9EC96C}"/>
              </a:ext>
            </a:extLst>
          </p:cNvPr>
          <p:cNvSpPr/>
          <p:nvPr/>
        </p:nvSpPr>
        <p:spPr>
          <a:xfrm>
            <a:off x="2925763" y="1908423"/>
            <a:ext cx="2520280" cy="1985723"/>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highlight>
                  <a:srgbClr val="FFFFFF"/>
                </a:highlight>
              </a:rPr>
              <a:t>Cancers</a:t>
            </a:r>
          </a:p>
        </p:txBody>
      </p:sp>
      <p:sp>
        <p:nvSpPr>
          <p:cNvPr id="10" name="Oval 9">
            <a:extLst>
              <a:ext uri="{FF2B5EF4-FFF2-40B4-BE49-F238E27FC236}">
                <a16:creationId xmlns:a16="http://schemas.microsoft.com/office/drawing/2014/main" id="{6A8D29DF-0B7A-4D9D-8FAF-23B12EA8B544}"/>
              </a:ext>
            </a:extLst>
          </p:cNvPr>
          <p:cNvSpPr/>
          <p:nvPr/>
        </p:nvSpPr>
        <p:spPr>
          <a:xfrm>
            <a:off x="261467" y="3708623"/>
            <a:ext cx="1152128" cy="1440160"/>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500" dirty="0">
                <a:highlight>
                  <a:srgbClr val="FFFFFF"/>
                </a:highlight>
                <a:cs typeface="Segoe UI" panose="020B0502040204020203" pitchFamily="34" charset="0"/>
              </a:rPr>
              <a:t>Mental Health</a:t>
            </a:r>
          </a:p>
        </p:txBody>
      </p:sp>
      <p:sp>
        <p:nvSpPr>
          <p:cNvPr id="9" name="Rectangle 8">
            <a:extLst>
              <a:ext uri="{FF2B5EF4-FFF2-40B4-BE49-F238E27FC236}">
                <a16:creationId xmlns:a16="http://schemas.microsoft.com/office/drawing/2014/main" id="{46357523-3BF9-4716-AF9F-6D2A72B77492}"/>
              </a:ext>
            </a:extLst>
          </p:cNvPr>
          <p:cNvSpPr/>
          <p:nvPr/>
        </p:nvSpPr>
        <p:spPr>
          <a:xfrm>
            <a:off x="333475" y="7165007"/>
            <a:ext cx="9865096" cy="400110"/>
          </a:xfrm>
          <a:prstGeom prst="rect">
            <a:avLst/>
          </a:prstGeom>
        </p:spPr>
        <p:txBody>
          <a:bodyPr wrap="square">
            <a:spAutoFit/>
          </a:bodyPr>
          <a:lstStyle/>
          <a:p>
            <a:r>
              <a:rPr lang="en-GB" sz="1000" dirty="0">
                <a:solidFill>
                  <a:schemeClr val="tx1"/>
                </a:solidFill>
                <a:latin typeface="+mj-lt"/>
              </a:rPr>
              <a:t>Institute for Health Metrics and Evaluation (IHME). </a:t>
            </a:r>
            <a:r>
              <a:rPr lang="en-GB" sz="1000" b="1" dirty="0">
                <a:solidFill>
                  <a:schemeClr val="tx1"/>
                </a:solidFill>
                <a:latin typeface="+mj-lt"/>
              </a:rPr>
              <a:t>GBD Compare Data Visualization</a:t>
            </a:r>
            <a:r>
              <a:rPr lang="en-GB" sz="1000" dirty="0">
                <a:solidFill>
                  <a:schemeClr val="tx1"/>
                </a:solidFill>
                <a:latin typeface="+mj-lt"/>
              </a:rPr>
              <a:t>. Seattle, WA: IHME, University of Washington, 2018. Available from </a:t>
            </a:r>
            <a:r>
              <a:rPr lang="en-GB" sz="1000" dirty="0">
                <a:solidFill>
                  <a:schemeClr val="tx1"/>
                </a:solidFill>
                <a:latin typeface="+mj-lt"/>
                <a:hlinkClick r:id="rId4"/>
              </a:rPr>
              <a:t>http://vizhub.healthdata.org/gbd-compare</a:t>
            </a:r>
            <a:r>
              <a:rPr lang="en-GB" sz="1000" dirty="0">
                <a:solidFill>
                  <a:schemeClr val="tx1"/>
                </a:solidFill>
                <a:latin typeface="+mj-lt"/>
              </a:rPr>
              <a:t>. (Accessed [19/04/2019])</a:t>
            </a:r>
          </a:p>
        </p:txBody>
      </p:sp>
      <p:sp>
        <p:nvSpPr>
          <p:cNvPr id="12" name="Oval 11">
            <a:extLst>
              <a:ext uri="{FF2B5EF4-FFF2-40B4-BE49-F238E27FC236}">
                <a16:creationId xmlns:a16="http://schemas.microsoft.com/office/drawing/2014/main" id="{79E2C4F4-D717-40D5-BBB7-436CEE3D4C5D}"/>
              </a:ext>
            </a:extLst>
          </p:cNvPr>
          <p:cNvSpPr/>
          <p:nvPr/>
        </p:nvSpPr>
        <p:spPr>
          <a:xfrm>
            <a:off x="1815629" y="5641793"/>
            <a:ext cx="2262261" cy="1440160"/>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500" dirty="0">
                <a:highlight>
                  <a:srgbClr val="FFFFFF"/>
                </a:highlight>
                <a:cs typeface="Segoe UI" panose="020B0502040204020203" pitchFamily="34" charset="0"/>
              </a:rPr>
              <a:t>Metabolic Disorders</a:t>
            </a:r>
          </a:p>
        </p:txBody>
      </p:sp>
    </p:spTree>
    <p:extLst>
      <p:ext uri="{BB962C8B-B14F-4D97-AF65-F5344CB8AC3E}">
        <p14:creationId xmlns:p14="http://schemas.microsoft.com/office/powerpoint/2010/main" val="176685999"/>
      </p:ext>
    </p:extLst>
  </p:cSld>
  <p:clrMapOvr>
    <a:masterClrMapping/>
  </p:clrMapOvr>
  <mc:AlternateContent xmlns:mc="http://schemas.openxmlformats.org/markup-compatibility/2006" xmlns:p14="http://schemas.microsoft.com/office/powerpoint/2010/main">
    <mc:Choice Requires="p14">
      <p:transition spd="slow" p14:dur="2000" advTm="27076"/>
    </mc:Choice>
    <mc:Fallback xmlns="">
      <p:transition spd="slow" advTm="2707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56DFF-D1BA-4A46-9E33-31C498F8E161}"/>
              </a:ext>
            </a:extLst>
          </p:cNvPr>
          <p:cNvPicPr>
            <a:picLocks noChangeAspect="1"/>
          </p:cNvPicPr>
          <p:nvPr/>
        </p:nvPicPr>
        <p:blipFill rotWithShape="1">
          <a:blip r:embed="rId3">
            <a:extLst>
              <a:ext uri="{28A0092B-C50C-407E-A947-70E740481C1C}">
                <a14:useLocalDpi xmlns:a14="http://schemas.microsoft.com/office/drawing/2010/main" val="0"/>
              </a:ext>
            </a:extLst>
          </a:blip>
          <a:srcRect r="10031"/>
          <a:stretch/>
        </p:blipFill>
        <p:spPr>
          <a:xfrm>
            <a:off x="333475" y="1574579"/>
            <a:ext cx="9905630" cy="5590428"/>
          </a:xfrm>
          <a:prstGeom prst="rect">
            <a:avLst/>
          </a:prstGeom>
        </p:spPr>
      </p:pic>
      <p:sp>
        <p:nvSpPr>
          <p:cNvPr id="2" name="Title 1">
            <a:extLst>
              <a:ext uri="{FF2B5EF4-FFF2-40B4-BE49-F238E27FC236}">
                <a16:creationId xmlns:a16="http://schemas.microsoft.com/office/drawing/2014/main" id="{71027BAE-29C7-4CAA-A404-73E44356D01C}"/>
              </a:ext>
            </a:extLst>
          </p:cNvPr>
          <p:cNvSpPr>
            <a:spLocks noGrp="1"/>
          </p:cNvSpPr>
          <p:nvPr>
            <p:ph type="title"/>
          </p:nvPr>
        </p:nvSpPr>
        <p:spPr/>
        <p:txBody>
          <a:bodyPr/>
          <a:lstStyle/>
          <a:p>
            <a:r>
              <a:rPr lang="en-GB" cap="small" dirty="0"/>
              <a:t>Myanmar Burden of Disease</a:t>
            </a:r>
          </a:p>
        </p:txBody>
      </p:sp>
      <p:sp>
        <p:nvSpPr>
          <p:cNvPr id="5" name="Oval 4">
            <a:extLst>
              <a:ext uri="{FF2B5EF4-FFF2-40B4-BE49-F238E27FC236}">
                <a16:creationId xmlns:a16="http://schemas.microsoft.com/office/drawing/2014/main" id="{C4F1043E-1643-4899-8226-09F2083869F0}"/>
              </a:ext>
            </a:extLst>
          </p:cNvPr>
          <p:cNvSpPr/>
          <p:nvPr/>
        </p:nvSpPr>
        <p:spPr>
          <a:xfrm>
            <a:off x="261467" y="1908423"/>
            <a:ext cx="2880320" cy="1728192"/>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2200" dirty="0">
                <a:highlight>
                  <a:srgbClr val="FFFFFF"/>
                </a:highlight>
                <a:cs typeface="Segoe UI" panose="020B0502040204020203" pitchFamily="34" charset="0"/>
              </a:rPr>
              <a:t>Cardiovascular</a:t>
            </a:r>
          </a:p>
        </p:txBody>
      </p:sp>
      <p:sp>
        <p:nvSpPr>
          <p:cNvPr id="8" name="Oval 7">
            <a:extLst>
              <a:ext uri="{FF2B5EF4-FFF2-40B4-BE49-F238E27FC236}">
                <a16:creationId xmlns:a16="http://schemas.microsoft.com/office/drawing/2014/main" id="{DE485762-5B4A-4AEC-9887-7E97DE9EC96C}"/>
              </a:ext>
            </a:extLst>
          </p:cNvPr>
          <p:cNvSpPr/>
          <p:nvPr/>
        </p:nvSpPr>
        <p:spPr>
          <a:xfrm>
            <a:off x="2925763" y="1908423"/>
            <a:ext cx="2520280" cy="1985723"/>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highlight>
                  <a:srgbClr val="FFFFFF"/>
                </a:highlight>
              </a:rPr>
              <a:t>Cancers</a:t>
            </a:r>
          </a:p>
        </p:txBody>
      </p:sp>
      <p:sp>
        <p:nvSpPr>
          <p:cNvPr id="10" name="Oval 9">
            <a:extLst>
              <a:ext uri="{FF2B5EF4-FFF2-40B4-BE49-F238E27FC236}">
                <a16:creationId xmlns:a16="http://schemas.microsoft.com/office/drawing/2014/main" id="{6A8D29DF-0B7A-4D9D-8FAF-23B12EA8B544}"/>
              </a:ext>
            </a:extLst>
          </p:cNvPr>
          <p:cNvSpPr/>
          <p:nvPr/>
        </p:nvSpPr>
        <p:spPr>
          <a:xfrm>
            <a:off x="261467" y="3708623"/>
            <a:ext cx="1152128" cy="1440160"/>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500" dirty="0">
                <a:highlight>
                  <a:srgbClr val="FFFFFF"/>
                </a:highlight>
                <a:cs typeface="Segoe UI" panose="020B0502040204020203" pitchFamily="34" charset="0"/>
              </a:rPr>
              <a:t>Mental Health</a:t>
            </a:r>
          </a:p>
        </p:txBody>
      </p:sp>
      <p:sp>
        <p:nvSpPr>
          <p:cNvPr id="11" name="Oval 10">
            <a:extLst>
              <a:ext uri="{FF2B5EF4-FFF2-40B4-BE49-F238E27FC236}">
                <a16:creationId xmlns:a16="http://schemas.microsoft.com/office/drawing/2014/main" id="{48550206-7591-4A61-AE20-4666C17A32CF}"/>
              </a:ext>
            </a:extLst>
          </p:cNvPr>
          <p:cNvSpPr/>
          <p:nvPr/>
        </p:nvSpPr>
        <p:spPr>
          <a:xfrm>
            <a:off x="8038331" y="4068663"/>
            <a:ext cx="1152128" cy="864096"/>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500" dirty="0">
                <a:highlight>
                  <a:srgbClr val="FFFFFF"/>
                </a:highlight>
                <a:cs typeface="Segoe UI" panose="020B0502040204020203" pitchFamily="34" charset="0"/>
              </a:rPr>
              <a:t>Vector-borne</a:t>
            </a:r>
          </a:p>
        </p:txBody>
      </p:sp>
      <p:sp>
        <p:nvSpPr>
          <p:cNvPr id="9" name="Rectangle 8">
            <a:extLst>
              <a:ext uri="{FF2B5EF4-FFF2-40B4-BE49-F238E27FC236}">
                <a16:creationId xmlns:a16="http://schemas.microsoft.com/office/drawing/2014/main" id="{46357523-3BF9-4716-AF9F-6D2A72B77492}"/>
              </a:ext>
            </a:extLst>
          </p:cNvPr>
          <p:cNvSpPr/>
          <p:nvPr/>
        </p:nvSpPr>
        <p:spPr>
          <a:xfrm>
            <a:off x="333475" y="7165007"/>
            <a:ext cx="9865096" cy="400110"/>
          </a:xfrm>
          <a:prstGeom prst="rect">
            <a:avLst/>
          </a:prstGeom>
        </p:spPr>
        <p:txBody>
          <a:bodyPr wrap="square">
            <a:spAutoFit/>
          </a:bodyPr>
          <a:lstStyle/>
          <a:p>
            <a:r>
              <a:rPr lang="en-GB" sz="1000" dirty="0">
                <a:solidFill>
                  <a:schemeClr val="tx1"/>
                </a:solidFill>
                <a:latin typeface="+mj-lt"/>
              </a:rPr>
              <a:t>Institute for Health Metrics and Evaluation (IHME). </a:t>
            </a:r>
            <a:r>
              <a:rPr lang="en-GB" sz="1000" b="1" dirty="0">
                <a:solidFill>
                  <a:schemeClr val="tx1"/>
                </a:solidFill>
                <a:latin typeface="+mj-lt"/>
              </a:rPr>
              <a:t>GBD Compare Data Visualization</a:t>
            </a:r>
            <a:r>
              <a:rPr lang="en-GB" sz="1000" dirty="0">
                <a:solidFill>
                  <a:schemeClr val="tx1"/>
                </a:solidFill>
                <a:latin typeface="+mj-lt"/>
              </a:rPr>
              <a:t>. Seattle, WA: IHME, University of Washington, 2018. Available from </a:t>
            </a:r>
            <a:r>
              <a:rPr lang="en-GB" sz="1000" dirty="0">
                <a:solidFill>
                  <a:schemeClr val="tx1"/>
                </a:solidFill>
                <a:latin typeface="+mj-lt"/>
                <a:hlinkClick r:id="rId4"/>
              </a:rPr>
              <a:t>http://vizhub.healthdata.org/gbd-compare</a:t>
            </a:r>
            <a:r>
              <a:rPr lang="en-GB" sz="1000" dirty="0">
                <a:solidFill>
                  <a:schemeClr val="tx1"/>
                </a:solidFill>
                <a:latin typeface="+mj-lt"/>
              </a:rPr>
              <a:t>. (Accessed [19/04/2019])</a:t>
            </a:r>
          </a:p>
        </p:txBody>
      </p:sp>
      <p:sp>
        <p:nvSpPr>
          <p:cNvPr id="12" name="Oval 11">
            <a:extLst>
              <a:ext uri="{FF2B5EF4-FFF2-40B4-BE49-F238E27FC236}">
                <a16:creationId xmlns:a16="http://schemas.microsoft.com/office/drawing/2014/main" id="{79E2C4F4-D717-40D5-BBB7-436CEE3D4C5D}"/>
              </a:ext>
            </a:extLst>
          </p:cNvPr>
          <p:cNvSpPr/>
          <p:nvPr/>
        </p:nvSpPr>
        <p:spPr>
          <a:xfrm>
            <a:off x="1815629" y="5641793"/>
            <a:ext cx="2262261" cy="1440160"/>
          </a:xfrm>
          <a:prstGeom prst="ellipse">
            <a:avLst/>
          </a:prstGeom>
          <a:solidFill>
            <a:srgbClr val="FFFFFF">
              <a:alpha val="50196"/>
            </a:srgbClr>
          </a:solidFill>
          <a:ln w="381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500" dirty="0">
                <a:highlight>
                  <a:srgbClr val="FFFFFF"/>
                </a:highlight>
                <a:cs typeface="Segoe UI" panose="020B0502040204020203" pitchFamily="34" charset="0"/>
              </a:rPr>
              <a:t>Metabolic Disorders</a:t>
            </a:r>
          </a:p>
        </p:txBody>
      </p:sp>
    </p:spTree>
    <p:extLst>
      <p:ext uri="{BB962C8B-B14F-4D97-AF65-F5344CB8AC3E}">
        <p14:creationId xmlns:p14="http://schemas.microsoft.com/office/powerpoint/2010/main" val="1099097395"/>
      </p:ext>
    </p:extLst>
  </p:cSld>
  <p:clrMapOvr>
    <a:masterClrMapping/>
  </p:clrMapOvr>
  <mc:AlternateContent xmlns:mc="http://schemas.openxmlformats.org/markup-compatibility/2006" xmlns:p14="http://schemas.microsoft.com/office/powerpoint/2010/main">
    <mc:Choice Requires="p14">
      <p:transition spd="slow" p14:dur="2000" advTm="42816"/>
    </mc:Choice>
    <mc:Fallback xmlns="">
      <p:transition spd="slow" advTm="4281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cap="small" dirty="0"/>
              <a:t>Water-related Health</a:t>
            </a:r>
            <a:br>
              <a:rPr lang="en-GB" cap="small" dirty="0"/>
            </a:br>
            <a:r>
              <a:rPr lang="en-GB" sz="3400" cap="small" dirty="0"/>
              <a:t>Key Considerations</a:t>
            </a: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r>
              <a:rPr lang="en-GB" dirty="0">
                <a:solidFill>
                  <a:schemeClr val="bg1">
                    <a:lumMod val="50000"/>
                  </a:schemeClr>
                </a:solidFill>
              </a:rPr>
              <a:t>Microbial and chemical hazards</a:t>
            </a:r>
          </a:p>
          <a:p>
            <a:r>
              <a:rPr lang="en-GB" dirty="0">
                <a:solidFill>
                  <a:schemeClr val="bg1">
                    <a:lumMod val="50000"/>
                  </a:schemeClr>
                </a:solidFill>
              </a:rPr>
              <a:t>Short-term and long-term disease</a:t>
            </a:r>
          </a:p>
          <a:p>
            <a:r>
              <a:rPr lang="en-GB" b="1" dirty="0">
                <a:solidFill>
                  <a:srgbClr val="0070C0"/>
                </a:solidFill>
              </a:rPr>
              <a:t>Global goals</a:t>
            </a:r>
          </a:p>
          <a:p>
            <a:r>
              <a:rPr lang="en-GB" dirty="0"/>
              <a:t>Service level inequalities</a:t>
            </a:r>
          </a:p>
          <a:p>
            <a:r>
              <a:rPr lang="en-GB" dirty="0"/>
              <a:t>Water Safety Planning</a:t>
            </a:r>
          </a:p>
          <a:p>
            <a:r>
              <a:rPr lang="en-GB" dirty="0"/>
              <a:t>Transformative WASH</a:t>
            </a: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5" name="Rectangle 4">
            <a:extLst>
              <a:ext uri="{FF2B5EF4-FFF2-40B4-BE49-F238E27FC236}">
                <a16:creationId xmlns:a16="http://schemas.microsoft.com/office/drawing/2014/main" id="{C90E105B-5D73-44E1-AA7D-FD8FED8F731D}"/>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410348460"/>
      </p:ext>
    </p:extLst>
  </p:cSld>
  <p:clrMapOvr>
    <a:masterClrMapping/>
  </p:clrMapOvr>
  <mc:AlternateContent xmlns:mc="http://schemas.openxmlformats.org/markup-compatibility/2006" xmlns:p14="http://schemas.microsoft.com/office/powerpoint/2010/main">
    <mc:Choice Requires="p14">
      <p:transition spd="slow" p14:dur="2000" advTm="49217"/>
    </mc:Choice>
    <mc:Fallback xmlns="">
      <p:transition spd="slow" advTm="4921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D2AA7D-B903-4E36-941F-0D3D59209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956" y="4510784"/>
            <a:ext cx="2661880" cy="2661880"/>
          </a:xfrm>
          <a:prstGeom prst="rect">
            <a:avLst/>
          </a:prstGeom>
        </p:spPr>
      </p:pic>
      <p:sp>
        <p:nvSpPr>
          <p:cNvPr id="3" name="Content Placeholder 2">
            <a:extLst>
              <a:ext uri="{FF2B5EF4-FFF2-40B4-BE49-F238E27FC236}">
                <a16:creationId xmlns:a16="http://schemas.microsoft.com/office/drawing/2014/main" id="{E01E1784-8948-4510-B187-2E42FA12E823}"/>
              </a:ext>
            </a:extLst>
          </p:cNvPr>
          <p:cNvSpPr>
            <a:spLocks noGrp="1"/>
          </p:cNvSpPr>
          <p:nvPr>
            <p:ph sz="half" idx="1"/>
          </p:nvPr>
        </p:nvSpPr>
        <p:spPr>
          <a:xfrm>
            <a:off x="719138" y="1709507"/>
            <a:ext cx="4445516" cy="2805218"/>
          </a:xfrm>
        </p:spPr>
        <p:txBody>
          <a:bodyPr/>
          <a:lstStyle/>
          <a:p>
            <a:pPr marL="0" indent="0">
              <a:buNone/>
            </a:pPr>
            <a:r>
              <a:rPr lang="en-GB" sz="2200" b="1" cap="small" dirty="0"/>
              <a:t>Millennium Development Goals</a:t>
            </a:r>
          </a:p>
          <a:p>
            <a:pPr marL="0" indent="0">
              <a:buNone/>
            </a:pPr>
            <a:r>
              <a:rPr lang="en-GB" sz="2200" dirty="0"/>
              <a:t>MDG Goal 7 – Ensure environmental sustainability</a:t>
            </a:r>
          </a:p>
          <a:p>
            <a:pPr lvl="1"/>
            <a:r>
              <a:rPr lang="en-GB" sz="2200" dirty="0"/>
              <a:t>7.3 – By 2015, halve the proportion of the population without sustainable access to safe drinking water and basic sanitation.</a:t>
            </a:r>
          </a:p>
          <a:p>
            <a:pPr marL="457200" lvl="1" indent="0">
              <a:buNone/>
            </a:pPr>
            <a:endParaRPr lang="en-GB" sz="2200" dirty="0"/>
          </a:p>
        </p:txBody>
      </p:sp>
      <p:sp>
        <p:nvSpPr>
          <p:cNvPr id="4" name="Content Placeholder 3">
            <a:extLst>
              <a:ext uri="{FF2B5EF4-FFF2-40B4-BE49-F238E27FC236}">
                <a16:creationId xmlns:a16="http://schemas.microsoft.com/office/drawing/2014/main" id="{73B68629-0465-4093-B23A-C3E1ED38F515}"/>
              </a:ext>
            </a:extLst>
          </p:cNvPr>
          <p:cNvSpPr>
            <a:spLocks noGrp="1"/>
          </p:cNvSpPr>
          <p:nvPr>
            <p:ph sz="half" idx="2"/>
          </p:nvPr>
        </p:nvSpPr>
        <p:spPr>
          <a:xfrm>
            <a:off x="5507784" y="1709507"/>
            <a:ext cx="4903187" cy="2369359"/>
          </a:xfrm>
        </p:spPr>
        <p:txBody>
          <a:bodyPr/>
          <a:lstStyle/>
          <a:p>
            <a:pPr marL="0" indent="0">
              <a:buNone/>
            </a:pPr>
            <a:r>
              <a:rPr lang="en-GB" sz="2200" b="1" cap="small" dirty="0"/>
              <a:t>Sustainable Development Goals</a:t>
            </a:r>
          </a:p>
          <a:p>
            <a:pPr marL="0" indent="0">
              <a:buNone/>
            </a:pPr>
            <a:r>
              <a:rPr lang="en-GB" sz="2200" dirty="0"/>
              <a:t>SDG Goal 6 – Ensure availability and sustainable management of water and sanitation for all</a:t>
            </a:r>
          </a:p>
          <a:p>
            <a:pPr lvl="1"/>
            <a:r>
              <a:rPr lang="en-GB" sz="2200" dirty="0"/>
              <a:t>6.1 – By 2030, achieve universal and equitable access to safe and affordable drinking water for all</a:t>
            </a:r>
            <a:r>
              <a:rPr lang="en-GB" dirty="0"/>
              <a:t>.</a:t>
            </a:r>
          </a:p>
        </p:txBody>
      </p:sp>
      <p:sp>
        <p:nvSpPr>
          <p:cNvPr id="5" name="Rectangle 4">
            <a:extLst>
              <a:ext uri="{FF2B5EF4-FFF2-40B4-BE49-F238E27FC236}">
                <a16:creationId xmlns:a16="http://schemas.microsoft.com/office/drawing/2014/main" id="{625DC309-8677-45A4-A78B-A9B828E6707D}"/>
              </a:ext>
            </a:extLst>
          </p:cNvPr>
          <p:cNvSpPr/>
          <p:nvPr/>
        </p:nvSpPr>
        <p:spPr>
          <a:xfrm>
            <a:off x="3286126" y="6872946"/>
            <a:ext cx="2354107" cy="246221"/>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4"/>
              </a:rPr>
              <a:t>2003-04</a:t>
            </a:r>
            <a:r>
              <a:rPr lang="en-GB" sz="1000" dirty="0">
                <a:solidFill>
                  <a:srgbClr val="333333"/>
                </a:solidFill>
                <a:latin typeface="+mj-lt"/>
              </a:rPr>
              <a:t>" (</a:t>
            </a:r>
            <a:r>
              <a:rPr lang="en-GB" sz="1000" dirty="0">
                <a:solidFill>
                  <a:srgbClr val="2780E3"/>
                </a:solidFill>
                <a:latin typeface="+mj-lt"/>
                <a:hlinkClick r:id="rId5"/>
              </a:rPr>
              <a:t>CC BY 2.0</a:t>
            </a:r>
            <a:r>
              <a:rPr lang="en-GB" sz="1000" dirty="0">
                <a:solidFill>
                  <a:srgbClr val="333333"/>
                </a:solidFill>
                <a:latin typeface="+mj-lt"/>
              </a:rPr>
              <a:t>) by </a:t>
            </a:r>
            <a:r>
              <a:rPr lang="en-GB" sz="1000" dirty="0">
                <a:solidFill>
                  <a:srgbClr val="2780E3"/>
                </a:solidFill>
                <a:latin typeface="+mj-lt"/>
                <a:hlinkClick r:id="rId6"/>
              </a:rPr>
              <a:t>ITU Pictures</a:t>
            </a:r>
            <a:endParaRPr lang="en-GB" sz="1000" dirty="0">
              <a:latin typeface="+mj-lt"/>
            </a:endParaRPr>
          </a:p>
        </p:txBody>
      </p:sp>
      <p:sp>
        <p:nvSpPr>
          <p:cNvPr id="11" name="Title 1">
            <a:extLst>
              <a:ext uri="{FF2B5EF4-FFF2-40B4-BE49-F238E27FC236}">
                <a16:creationId xmlns:a16="http://schemas.microsoft.com/office/drawing/2014/main" id="{E1C4348C-7B05-48D9-A715-E193D9F4F2BB}"/>
              </a:ext>
            </a:extLst>
          </p:cNvPr>
          <p:cNvSpPr>
            <a:spLocks noGrp="1"/>
          </p:cNvSpPr>
          <p:nvPr>
            <p:ph type="title"/>
          </p:nvPr>
        </p:nvSpPr>
        <p:spPr>
          <a:xfrm>
            <a:off x="719138" y="540271"/>
            <a:ext cx="9021762" cy="1323454"/>
          </a:xfrm>
        </p:spPr>
        <p:txBody>
          <a:bodyPr/>
          <a:lstStyle/>
          <a:p>
            <a:r>
              <a:rPr lang="en-GB" cap="small" dirty="0"/>
              <a:t>Global Development Goals</a:t>
            </a:r>
          </a:p>
        </p:txBody>
      </p:sp>
      <p:sp>
        <p:nvSpPr>
          <p:cNvPr id="12" name="Rectangle 11">
            <a:extLst>
              <a:ext uri="{FF2B5EF4-FFF2-40B4-BE49-F238E27FC236}">
                <a16:creationId xmlns:a16="http://schemas.microsoft.com/office/drawing/2014/main" id="{5FE36A46-F443-44E2-BD6B-A73FABCEA911}"/>
              </a:ext>
            </a:extLst>
          </p:cNvPr>
          <p:cNvSpPr/>
          <p:nvPr/>
        </p:nvSpPr>
        <p:spPr>
          <a:xfrm>
            <a:off x="5871921" y="7092999"/>
            <a:ext cx="3768486" cy="400110"/>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7"/>
              </a:rPr>
              <a:t>Projections on Sustainable Development G</a:t>
            </a:r>
            <a:r>
              <a:rPr lang="en-GB" sz="1000" dirty="0">
                <a:solidFill>
                  <a:srgbClr val="333333"/>
                </a:solidFill>
                <a:latin typeface="+mj-lt"/>
              </a:rPr>
              <a:t>" (</a:t>
            </a:r>
            <a:r>
              <a:rPr lang="en-GB" sz="1000" dirty="0">
                <a:solidFill>
                  <a:srgbClr val="2780E3"/>
                </a:solidFill>
                <a:latin typeface="+mj-lt"/>
                <a:hlinkClick r:id="rId8"/>
              </a:rPr>
              <a:t>CC BY-NC-ND 2.0</a:t>
            </a:r>
            <a:r>
              <a:rPr lang="en-GB" sz="1000" dirty="0">
                <a:solidFill>
                  <a:srgbClr val="333333"/>
                </a:solidFill>
                <a:latin typeface="+mj-lt"/>
              </a:rPr>
              <a:t>) by </a:t>
            </a:r>
            <a:r>
              <a:rPr lang="en-GB" sz="1000" dirty="0">
                <a:solidFill>
                  <a:srgbClr val="2780E3"/>
                </a:solidFill>
                <a:latin typeface="+mj-lt"/>
                <a:hlinkClick r:id="rId9"/>
              </a:rPr>
              <a:t>United Nations Photo</a:t>
            </a:r>
            <a:endParaRPr lang="en-GB" sz="1000" dirty="0">
              <a:latin typeface="+mj-lt"/>
            </a:endParaRPr>
          </a:p>
        </p:txBody>
      </p:sp>
      <p:pic>
        <p:nvPicPr>
          <p:cNvPr id="14" name="Picture 13">
            <a:extLst>
              <a:ext uri="{FF2B5EF4-FFF2-40B4-BE49-F238E27FC236}">
                <a16:creationId xmlns:a16="http://schemas.microsoft.com/office/drawing/2014/main" id="{1AC52258-E1B0-45FD-B23B-29C9EE21B0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7659" y="4367224"/>
            <a:ext cx="4123435" cy="2751943"/>
          </a:xfrm>
          <a:prstGeom prst="rect">
            <a:avLst/>
          </a:prstGeom>
        </p:spPr>
      </p:pic>
    </p:spTree>
    <p:extLst>
      <p:ext uri="{BB962C8B-B14F-4D97-AF65-F5344CB8AC3E}">
        <p14:creationId xmlns:p14="http://schemas.microsoft.com/office/powerpoint/2010/main" val="863618903"/>
      </p:ext>
    </p:extLst>
  </p:cSld>
  <p:clrMapOvr>
    <a:masterClrMapping/>
  </p:clrMapOvr>
  <mc:AlternateContent xmlns:mc="http://schemas.openxmlformats.org/markup-compatibility/2006" xmlns:p14="http://schemas.microsoft.com/office/powerpoint/2010/main">
    <mc:Choice Requires="p14">
      <p:transition spd="slow" p14:dur="2000" advTm="84189"/>
    </mc:Choice>
    <mc:Fallback xmlns="">
      <p:transition spd="slow" advTm="8418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D2AA7D-B903-4E36-941F-0D3D59209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956" y="4510784"/>
            <a:ext cx="2661880" cy="2661880"/>
          </a:xfrm>
          <a:prstGeom prst="rect">
            <a:avLst/>
          </a:prstGeom>
        </p:spPr>
      </p:pic>
      <p:sp>
        <p:nvSpPr>
          <p:cNvPr id="3" name="Content Placeholder 2">
            <a:extLst>
              <a:ext uri="{FF2B5EF4-FFF2-40B4-BE49-F238E27FC236}">
                <a16:creationId xmlns:a16="http://schemas.microsoft.com/office/drawing/2014/main" id="{E01E1784-8948-4510-B187-2E42FA12E823}"/>
              </a:ext>
            </a:extLst>
          </p:cNvPr>
          <p:cNvSpPr>
            <a:spLocks noGrp="1"/>
          </p:cNvSpPr>
          <p:nvPr>
            <p:ph sz="half" idx="1"/>
          </p:nvPr>
        </p:nvSpPr>
        <p:spPr>
          <a:xfrm>
            <a:off x="719138" y="1709507"/>
            <a:ext cx="4445516" cy="2805218"/>
          </a:xfrm>
        </p:spPr>
        <p:txBody>
          <a:bodyPr/>
          <a:lstStyle/>
          <a:p>
            <a:pPr marL="0" indent="0">
              <a:buNone/>
            </a:pPr>
            <a:r>
              <a:rPr lang="en-GB" sz="2200" b="1" cap="small" dirty="0"/>
              <a:t>Millennium Development Goals</a:t>
            </a:r>
          </a:p>
          <a:p>
            <a:pPr marL="0" indent="0">
              <a:buNone/>
            </a:pPr>
            <a:r>
              <a:rPr lang="en-GB" sz="2200" dirty="0"/>
              <a:t>MDG Goal 7 – Ensure environmental sustainability</a:t>
            </a:r>
          </a:p>
          <a:p>
            <a:pPr lvl="1"/>
            <a:r>
              <a:rPr lang="en-GB" sz="2200" dirty="0"/>
              <a:t>7.3 – By 2015, halve the proportion of the population without sustainable access to </a:t>
            </a:r>
            <a:r>
              <a:rPr lang="en-GB" sz="2200" b="1" dirty="0"/>
              <a:t>safe</a:t>
            </a:r>
            <a:r>
              <a:rPr lang="en-GB" sz="2200" dirty="0"/>
              <a:t> drinking water and basic sanitation.</a:t>
            </a:r>
          </a:p>
          <a:p>
            <a:pPr marL="457200" lvl="1" indent="0">
              <a:buNone/>
            </a:pPr>
            <a:endParaRPr lang="en-GB" sz="2200" dirty="0"/>
          </a:p>
        </p:txBody>
      </p:sp>
      <p:sp>
        <p:nvSpPr>
          <p:cNvPr id="4" name="Content Placeholder 3">
            <a:extLst>
              <a:ext uri="{FF2B5EF4-FFF2-40B4-BE49-F238E27FC236}">
                <a16:creationId xmlns:a16="http://schemas.microsoft.com/office/drawing/2014/main" id="{73B68629-0465-4093-B23A-C3E1ED38F515}"/>
              </a:ext>
            </a:extLst>
          </p:cNvPr>
          <p:cNvSpPr>
            <a:spLocks noGrp="1"/>
          </p:cNvSpPr>
          <p:nvPr>
            <p:ph sz="half" idx="2"/>
          </p:nvPr>
        </p:nvSpPr>
        <p:spPr>
          <a:xfrm>
            <a:off x="5507784" y="1709507"/>
            <a:ext cx="4903187" cy="2369359"/>
          </a:xfrm>
        </p:spPr>
        <p:txBody>
          <a:bodyPr/>
          <a:lstStyle/>
          <a:p>
            <a:pPr marL="0" indent="0">
              <a:buNone/>
            </a:pPr>
            <a:r>
              <a:rPr lang="en-GB" sz="2200" b="1" cap="small" dirty="0"/>
              <a:t>Sustainable Development Goals</a:t>
            </a:r>
          </a:p>
          <a:p>
            <a:pPr marL="0" indent="0">
              <a:buNone/>
            </a:pPr>
            <a:r>
              <a:rPr lang="en-GB" sz="2200" dirty="0"/>
              <a:t>SDG Goal 6 – Ensure availability and sustainable management of water and sanitation for all</a:t>
            </a:r>
          </a:p>
          <a:p>
            <a:pPr lvl="1"/>
            <a:r>
              <a:rPr lang="en-GB" sz="2200" dirty="0"/>
              <a:t>6.1 – By 2030, achieve universal and equitable access to </a:t>
            </a:r>
            <a:r>
              <a:rPr lang="en-GB" sz="2200" b="1" dirty="0"/>
              <a:t>safe</a:t>
            </a:r>
            <a:r>
              <a:rPr lang="en-GB" sz="2200" dirty="0"/>
              <a:t> and affordable drinking water for all</a:t>
            </a:r>
            <a:r>
              <a:rPr lang="en-GB" dirty="0"/>
              <a:t>.</a:t>
            </a:r>
          </a:p>
        </p:txBody>
      </p:sp>
      <p:sp>
        <p:nvSpPr>
          <p:cNvPr id="5" name="Rectangle 4">
            <a:extLst>
              <a:ext uri="{FF2B5EF4-FFF2-40B4-BE49-F238E27FC236}">
                <a16:creationId xmlns:a16="http://schemas.microsoft.com/office/drawing/2014/main" id="{625DC309-8677-45A4-A78B-A9B828E6707D}"/>
              </a:ext>
            </a:extLst>
          </p:cNvPr>
          <p:cNvSpPr/>
          <p:nvPr/>
        </p:nvSpPr>
        <p:spPr>
          <a:xfrm>
            <a:off x="3286126" y="6872946"/>
            <a:ext cx="2354107" cy="246221"/>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4"/>
              </a:rPr>
              <a:t>2003-04</a:t>
            </a:r>
            <a:r>
              <a:rPr lang="en-GB" sz="1000" dirty="0">
                <a:solidFill>
                  <a:srgbClr val="333333"/>
                </a:solidFill>
                <a:latin typeface="+mj-lt"/>
              </a:rPr>
              <a:t>" (</a:t>
            </a:r>
            <a:r>
              <a:rPr lang="en-GB" sz="1000" dirty="0">
                <a:solidFill>
                  <a:srgbClr val="2780E3"/>
                </a:solidFill>
                <a:latin typeface="+mj-lt"/>
                <a:hlinkClick r:id="rId5"/>
              </a:rPr>
              <a:t>CC BY 2.0</a:t>
            </a:r>
            <a:r>
              <a:rPr lang="en-GB" sz="1000" dirty="0">
                <a:solidFill>
                  <a:srgbClr val="333333"/>
                </a:solidFill>
                <a:latin typeface="+mj-lt"/>
              </a:rPr>
              <a:t>) by </a:t>
            </a:r>
            <a:r>
              <a:rPr lang="en-GB" sz="1000" dirty="0">
                <a:solidFill>
                  <a:srgbClr val="2780E3"/>
                </a:solidFill>
                <a:latin typeface="+mj-lt"/>
                <a:hlinkClick r:id="rId6"/>
              </a:rPr>
              <a:t>ITU Pictures</a:t>
            </a:r>
            <a:endParaRPr lang="en-GB" sz="1000" dirty="0">
              <a:latin typeface="+mj-lt"/>
            </a:endParaRPr>
          </a:p>
        </p:txBody>
      </p:sp>
      <p:sp>
        <p:nvSpPr>
          <p:cNvPr id="11" name="Title 1">
            <a:extLst>
              <a:ext uri="{FF2B5EF4-FFF2-40B4-BE49-F238E27FC236}">
                <a16:creationId xmlns:a16="http://schemas.microsoft.com/office/drawing/2014/main" id="{E1C4348C-7B05-48D9-A715-E193D9F4F2BB}"/>
              </a:ext>
            </a:extLst>
          </p:cNvPr>
          <p:cNvSpPr>
            <a:spLocks noGrp="1"/>
          </p:cNvSpPr>
          <p:nvPr>
            <p:ph type="title"/>
          </p:nvPr>
        </p:nvSpPr>
        <p:spPr>
          <a:xfrm>
            <a:off x="719138" y="540271"/>
            <a:ext cx="9021762" cy="1323454"/>
          </a:xfrm>
        </p:spPr>
        <p:txBody>
          <a:bodyPr/>
          <a:lstStyle/>
          <a:p>
            <a:r>
              <a:rPr lang="en-GB" cap="small" dirty="0"/>
              <a:t>Global Development Goals</a:t>
            </a:r>
          </a:p>
        </p:txBody>
      </p:sp>
      <p:sp>
        <p:nvSpPr>
          <p:cNvPr id="12" name="Rectangle 11">
            <a:extLst>
              <a:ext uri="{FF2B5EF4-FFF2-40B4-BE49-F238E27FC236}">
                <a16:creationId xmlns:a16="http://schemas.microsoft.com/office/drawing/2014/main" id="{5FE36A46-F443-44E2-BD6B-A73FABCEA911}"/>
              </a:ext>
            </a:extLst>
          </p:cNvPr>
          <p:cNvSpPr/>
          <p:nvPr/>
        </p:nvSpPr>
        <p:spPr>
          <a:xfrm>
            <a:off x="5871921" y="7092999"/>
            <a:ext cx="3768486" cy="400110"/>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7"/>
              </a:rPr>
              <a:t>Projections on Sustainable Development G</a:t>
            </a:r>
            <a:r>
              <a:rPr lang="en-GB" sz="1000" dirty="0">
                <a:solidFill>
                  <a:srgbClr val="333333"/>
                </a:solidFill>
                <a:latin typeface="+mj-lt"/>
              </a:rPr>
              <a:t>" (</a:t>
            </a:r>
            <a:r>
              <a:rPr lang="en-GB" sz="1000" dirty="0">
                <a:solidFill>
                  <a:srgbClr val="2780E3"/>
                </a:solidFill>
                <a:latin typeface="+mj-lt"/>
                <a:hlinkClick r:id="rId8"/>
              </a:rPr>
              <a:t>CC BY-NC-ND 2.0</a:t>
            </a:r>
            <a:r>
              <a:rPr lang="en-GB" sz="1000" dirty="0">
                <a:solidFill>
                  <a:srgbClr val="333333"/>
                </a:solidFill>
                <a:latin typeface="+mj-lt"/>
              </a:rPr>
              <a:t>) by </a:t>
            </a:r>
            <a:r>
              <a:rPr lang="en-GB" sz="1000" dirty="0">
                <a:solidFill>
                  <a:srgbClr val="2780E3"/>
                </a:solidFill>
                <a:latin typeface="+mj-lt"/>
                <a:hlinkClick r:id="rId9"/>
              </a:rPr>
              <a:t>United Nations Photo</a:t>
            </a:r>
            <a:endParaRPr lang="en-GB" sz="1000" dirty="0">
              <a:latin typeface="+mj-lt"/>
            </a:endParaRPr>
          </a:p>
        </p:txBody>
      </p:sp>
      <p:pic>
        <p:nvPicPr>
          <p:cNvPr id="14" name="Picture 13">
            <a:extLst>
              <a:ext uri="{FF2B5EF4-FFF2-40B4-BE49-F238E27FC236}">
                <a16:creationId xmlns:a16="http://schemas.microsoft.com/office/drawing/2014/main" id="{1AC52258-E1B0-45FD-B23B-29C9EE21B0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7659" y="4367224"/>
            <a:ext cx="4123435" cy="2751943"/>
          </a:xfrm>
          <a:prstGeom prst="rect">
            <a:avLst/>
          </a:prstGeom>
        </p:spPr>
      </p:pic>
      <p:sp>
        <p:nvSpPr>
          <p:cNvPr id="9" name="Oval 8">
            <a:extLst>
              <a:ext uri="{FF2B5EF4-FFF2-40B4-BE49-F238E27FC236}">
                <a16:creationId xmlns:a16="http://schemas.microsoft.com/office/drawing/2014/main" id="{9B9FC93B-ABC2-40F2-89BF-0858C52E8D7E}"/>
              </a:ext>
            </a:extLst>
          </p:cNvPr>
          <p:cNvSpPr/>
          <p:nvPr/>
        </p:nvSpPr>
        <p:spPr>
          <a:xfrm>
            <a:off x="1269579" y="3610984"/>
            <a:ext cx="889761" cy="630365"/>
          </a:xfrm>
          <a:prstGeom prst="ellipse">
            <a:avLst/>
          </a:prstGeom>
          <a:noFill/>
          <a:ln w="762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
        <p:nvSpPr>
          <p:cNvPr id="10" name="Oval 9">
            <a:extLst>
              <a:ext uri="{FF2B5EF4-FFF2-40B4-BE49-F238E27FC236}">
                <a16:creationId xmlns:a16="http://schemas.microsoft.com/office/drawing/2014/main" id="{EA82BF74-F4D3-45F3-AE93-48770313D13B}"/>
              </a:ext>
            </a:extLst>
          </p:cNvPr>
          <p:cNvSpPr/>
          <p:nvPr/>
        </p:nvSpPr>
        <p:spPr>
          <a:xfrm>
            <a:off x="8805417" y="3248746"/>
            <a:ext cx="889761" cy="630365"/>
          </a:xfrm>
          <a:prstGeom prst="ellipse">
            <a:avLst/>
          </a:prstGeom>
          <a:noFill/>
          <a:ln w="7620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Tree>
    <p:extLst>
      <p:ext uri="{BB962C8B-B14F-4D97-AF65-F5344CB8AC3E}">
        <p14:creationId xmlns:p14="http://schemas.microsoft.com/office/powerpoint/2010/main" val="3036998436"/>
      </p:ext>
    </p:extLst>
  </p:cSld>
  <p:clrMapOvr>
    <a:masterClrMapping/>
  </p:clrMapOvr>
  <mc:AlternateContent xmlns:mc="http://schemas.openxmlformats.org/markup-compatibility/2006" xmlns:p14="http://schemas.microsoft.com/office/powerpoint/2010/main">
    <mc:Choice Requires="p14">
      <p:transition spd="slow" p14:dur="2000" advTm="47162"/>
    </mc:Choice>
    <mc:Fallback xmlns="">
      <p:transition spd="slow" advTm="4716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1744897332"/>
              </p:ext>
            </p:extLst>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Shigella</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en-GB" cap="small" dirty="0"/>
              <a:t>Hazard Classification</a:t>
            </a:r>
            <a:endParaRPr lang="en-GB" dirty="0"/>
          </a:p>
        </p:txBody>
      </p:sp>
      <p:pic>
        <p:nvPicPr>
          <p:cNvPr id="8" name="Content Placeholder 13">
            <a:extLst>
              <a:ext uri="{FF2B5EF4-FFF2-40B4-BE49-F238E27FC236}">
                <a16:creationId xmlns:a16="http://schemas.microsoft.com/office/drawing/2014/main" id="{D7DE6CAA-9514-4E1C-BE80-4E1C0B28A1CA}"/>
              </a:ext>
            </a:extLst>
          </p:cNvPr>
          <p:cNvPicPr>
            <a:picLocks noChangeAspect="1"/>
          </p:cNvPicPr>
          <p:nvPr/>
        </p:nvPicPr>
        <p:blipFill rotWithShape="1">
          <a:blip r:embed="rId3">
            <a:extLst>
              <a:ext uri="{28A0092B-C50C-407E-A947-70E740481C1C}">
                <a14:useLocalDpi xmlns:a14="http://schemas.microsoft.com/office/drawing/2010/main" val="0"/>
              </a:ext>
            </a:extLst>
          </a:blip>
          <a:srcRect l="-1" r="2847"/>
          <a:stretch/>
        </p:blipFill>
        <p:spPr>
          <a:xfrm>
            <a:off x="7155763" y="2452373"/>
            <a:ext cx="3027451" cy="2146684"/>
          </a:xfrm>
          <a:prstGeom prst="rect">
            <a:avLst/>
          </a:prstGeom>
          <a:ln>
            <a:noFill/>
          </a:ln>
        </p:spPr>
      </p:pic>
      <p:sp>
        <p:nvSpPr>
          <p:cNvPr id="9" name="Rectangle 8">
            <a:extLst>
              <a:ext uri="{FF2B5EF4-FFF2-40B4-BE49-F238E27FC236}">
                <a16:creationId xmlns:a16="http://schemas.microsoft.com/office/drawing/2014/main" id="{ECB38BC1-F15F-49FE-A8FF-9ECF367617A7}"/>
              </a:ext>
            </a:extLst>
          </p:cNvPr>
          <p:cNvSpPr/>
          <p:nvPr/>
        </p:nvSpPr>
        <p:spPr>
          <a:xfrm>
            <a:off x="1660607" y="2465239"/>
            <a:ext cx="5495156" cy="215315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Water Supply</a:t>
            </a:r>
          </a:p>
          <a:p>
            <a:pPr algn="ctr"/>
            <a:r>
              <a:rPr lang="en-GB" sz="2000" dirty="0"/>
              <a:t>Impacts to human health through direct water use.</a:t>
            </a:r>
          </a:p>
        </p:txBody>
      </p:sp>
      <p:sp>
        <p:nvSpPr>
          <p:cNvPr id="10" name="Rectangle 9">
            <a:extLst>
              <a:ext uri="{FF2B5EF4-FFF2-40B4-BE49-F238E27FC236}">
                <a16:creationId xmlns:a16="http://schemas.microsoft.com/office/drawing/2014/main" id="{B3054AB8-434B-41C7-934E-C28B76FA002B}"/>
              </a:ext>
            </a:extLst>
          </p:cNvPr>
          <p:cNvSpPr/>
          <p:nvPr/>
        </p:nvSpPr>
        <p:spPr>
          <a:xfrm>
            <a:off x="1651720" y="4644727"/>
            <a:ext cx="5495156" cy="24151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Water Resources</a:t>
            </a:r>
          </a:p>
          <a:p>
            <a:pPr algn="ctr"/>
            <a:r>
              <a:rPr lang="en-GB" sz="2000" dirty="0"/>
              <a:t>Impacts to human health via the environment.</a:t>
            </a:r>
          </a:p>
        </p:txBody>
      </p:sp>
      <p:pic>
        <p:nvPicPr>
          <p:cNvPr id="11" name="Content Placeholder 11">
            <a:extLst>
              <a:ext uri="{FF2B5EF4-FFF2-40B4-BE49-F238E27FC236}">
                <a16:creationId xmlns:a16="http://schemas.microsoft.com/office/drawing/2014/main" id="{733B73F7-6288-4B0A-B61D-FD4A0BEC2495}"/>
              </a:ext>
            </a:extLst>
          </p:cNvPr>
          <p:cNvPicPr>
            <a:picLocks noChangeAspect="1"/>
          </p:cNvPicPr>
          <p:nvPr/>
        </p:nvPicPr>
        <p:blipFill rotWithShape="1">
          <a:blip r:embed="rId4">
            <a:extLst>
              <a:ext uri="{28A0092B-C50C-407E-A947-70E740481C1C}">
                <a14:useLocalDpi xmlns:a14="http://schemas.microsoft.com/office/drawing/2010/main" val="0"/>
              </a:ext>
            </a:extLst>
          </a:blip>
          <a:srcRect r="4447"/>
          <a:stretch/>
        </p:blipFill>
        <p:spPr>
          <a:xfrm>
            <a:off x="7146876" y="4625640"/>
            <a:ext cx="3027451" cy="2421677"/>
          </a:xfrm>
          <a:prstGeom prst="rect">
            <a:avLst/>
          </a:prstGeom>
        </p:spPr>
      </p:pic>
      <p:sp>
        <p:nvSpPr>
          <p:cNvPr id="12" name="Rectangle 11">
            <a:extLst>
              <a:ext uri="{FF2B5EF4-FFF2-40B4-BE49-F238E27FC236}">
                <a16:creationId xmlns:a16="http://schemas.microsoft.com/office/drawing/2014/main" id="{48E587D7-72B8-446E-A1E1-9AB8FCC8A34F}"/>
              </a:ext>
            </a:extLst>
          </p:cNvPr>
          <p:cNvSpPr/>
          <p:nvPr/>
        </p:nvSpPr>
        <p:spPr>
          <a:xfrm>
            <a:off x="7505736" y="7086431"/>
            <a:ext cx="2736304" cy="400110"/>
          </a:xfrm>
          <a:prstGeom prst="rect">
            <a:avLst/>
          </a:prstGeom>
        </p:spPr>
        <p:txBody>
          <a:bodyPr wrap="square">
            <a:spAutoFit/>
          </a:bodyPr>
          <a:lstStyle/>
          <a:p>
            <a:pPr algn="r"/>
            <a:r>
              <a:rPr lang="en-GB" sz="1000" dirty="0">
                <a:solidFill>
                  <a:srgbClr val="333333"/>
                </a:solidFill>
                <a:latin typeface="+mj-lt"/>
              </a:rPr>
              <a:t>“Water kiosk in Kitui, Kenya” and “Hydropower on the Columbia River” by Saskia Nowicki</a:t>
            </a:r>
            <a:endParaRPr lang="en-GB" sz="1000" dirty="0">
              <a:latin typeface="+mj-lt"/>
            </a:endParaRPr>
          </a:p>
        </p:txBody>
      </p:sp>
    </p:spTree>
    <p:extLst>
      <p:ext uri="{BB962C8B-B14F-4D97-AF65-F5344CB8AC3E}">
        <p14:creationId xmlns:p14="http://schemas.microsoft.com/office/powerpoint/2010/main" val="2664578611"/>
      </p:ext>
    </p:extLst>
  </p:cSld>
  <p:clrMapOvr>
    <a:masterClrMapping/>
  </p:clrMapOvr>
  <mc:AlternateContent xmlns:mc="http://schemas.openxmlformats.org/markup-compatibility/2006" xmlns:p14="http://schemas.microsoft.com/office/powerpoint/2010/main">
    <mc:Choice Requires="p14">
      <p:transition spd="slow" p14:dur="2000" advTm="60247"/>
    </mc:Choice>
    <mc:Fallback xmlns="">
      <p:transition spd="slow" advTm="6024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1E1784-8948-4510-B187-2E42FA12E823}"/>
              </a:ext>
            </a:extLst>
          </p:cNvPr>
          <p:cNvSpPr>
            <a:spLocks noGrp="1"/>
          </p:cNvSpPr>
          <p:nvPr>
            <p:ph sz="half" idx="1"/>
          </p:nvPr>
        </p:nvSpPr>
        <p:spPr>
          <a:xfrm>
            <a:off x="719138" y="1709507"/>
            <a:ext cx="4445516" cy="2805218"/>
          </a:xfrm>
        </p:spPr>
        <p:txBody>
          <a:bodyPr/>
          <a:lstStyle/>
          <a:p>
            <a:pPr marL="0" indent="0">
              <a:buNone/>
            </a:pPr>
            <a:r>
              <a:rPr lang="en-GB" sz="2200" b="1" cap="small" dirty="0"/>
              <a:t>Achieving MDG 7.3</a:t>
            </a:r>
          </a:p>
          <a:p>
            <a:pPr marL="457200" lvl="1" indent="0">
              <a:buNone/>
            </a:pPr>
            <a:endParaRPr lang="en-GB" sz="2200" dirty="0"/>
          </a:p>
        </p:txBody>
      </p:sp>
      <p:sp>
        <p:nvSpPr>
          <p:cNvPr id="11" name="Title 1">
            <a:extLst>
              <a:ext uri="{FF2B5EF4-FFF2-40B4-BE49-F238E27FC236}">
                <a16:creationId xmlns:a16="http://schemas.microsoft.com/office/drawing/2014/main" id="{E1C4348C-7B05-48D9-A715-E193D9F4F2BB}"/>
              </a:ext>
            </a:extLst>
          </p:cNvPr>
          <p:cNvSpPr>
            <a:spLocks noGrp="1"/>
          </p:cNvSpPr>
          <p:nvPr>
            <p:ph type="title"/>
          </p:nvPr>
        </p:nvSpPr>
        <p:spPr>
          <a:xfrm>
            <a:off x="719138" y="540271"/>
            <a:ext cx="9021762" cy="1323454"/>
          </a:xfrm>
        </p:spPr>
        <p:txBody>
          <a:bodyPr/>
          <a:lstStyle/>
          <a:p>
            <a:r>
              <a:rPr lang="en-GB" cap="small" dirty="0"/>
              <a:t>Global Development Goals</a:t>
            </a:r>
          </a:p>
        </p:txBody>
      </p:sp>
      <p:sp>
        <p:nvSpPr>
          <p:cNvPr id="13" name="Content Placeholder 3">
            <a:extLst>
              <a:ext uri="{FF2B5EF4-FFF2-40B4-BE49-F238E27FC236}">
                <a16:creationId xmlns:a16="http://schemas.microsoft.com/office/drawing/2014/main" id="{85433A19-C213-4FEE-B1E8-B665DFF2185F}"/>
              </a:ext>
            </a:extLst>
          </p:cNvPr>
          <p:cNvSpPr txBox="1">
            <a:spLocks/>
          </p:cNvSpPr>
          <p:nvPr/>
        </p:nvSpPr>
        <p:spPr>
          <a:xfrm>
            <a:off x="720490" y="2398421"/>
            <a:ext cx="4425086" cy="461907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i="1">
                <a:latin typeface="+mj-lt"/>
              </a:rPr>
              <a:t>“Today we recognize a great achievement for the people of the world. This is one of the first [Millennium Development Goal] targets to be met. The successful efforts to provide greater access to drinking water are a testament to all who see the MDGs not as a dream, but as a vital tool for improving the lives of millions of the poorest people.” </a:t>
            </a:r>
          </a:p>
          <a:p>
            <a:pPr marL="0" indent="0">
              <a:buFont typeface="Arial" panose="020B0604020202020204" pitchFamily="34" charset="0"/>
              <a:buNone/>
            </a:pPr>
            <a:r>
              <a:rPr lang="en-GB" sz="2000" i="1">
                <a:latin typeface="+mj-lt"/>
              </a:rPr>
              <a:t>– Ban Ki-moon </a:t>
            </a:r>
            <a:r>
              <a:rPr lang="en-GB" sz="1000" i="1">
                <a:latin typeface="+mj-lt"/>
              </a:rPr>
              <a:t>(quote</a:t>
            </a:r>
            <a:r>
              <a:rPr lang="en-GB" sz="1000">
                <a:latin typeface="+mj-lt"/>
              </a:rPr>
              <a:t>d in UNICEF, 2012. Joint press release: Millennium Development Goal drinking water target met.)</a:t>
            </a:r>
          </a:p>
          <a:p>
            <a:pPr marL="0" indent="0">
              <a:buFont typeface="Arial" panose="020B0604020202020204" pitchFamily="34" charset="0"/>
              <a:buNone/>
            </a:pPr>
            <a:endParaRPr lang="en-GB"/>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2009501199"/>
      </p:ext>
    </p:extLst>
  </p:cSld>
  <p:clrMapOvr>
    <a:masterClrMapping/>
  </p:clrMapOvr>
  <mc:AlternateContent xmlns:mc="http://schemas.openxmlformats.org/markup-compatibility/2006" xmlns:p14="http://schemas.microsoft.com/office/powerpoint/2010/main">
    <mc:Choice Requires="p14">
      <p:transition spd="slow" p14:dur="2000" advTm="54474"/>
    </mc:Choice>
    <mc:Fallback xmlns="">
      <p:transition spd="slow" advTm="5447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1E1784-8948-4510-B187-2E42FA12E823}"/>
              </a:ext>
            </a:extLst>
          </p:cNvPr>
          <p:cNvSpPr>
            <a:spLocks noGrp="1"/>
          </p:cNvSpPr>
          <p:nvPr>
            <p:ph sz="half" idx="1"/>
          </p:nvPr>
        </p:nvSpPr>
        <p:spPr>
          <a:xfrm>
            <a:off x="719138" y="1709507"/>
            <a:ext cx="4445516" cy="2805218"/>
          </a:xfrm>
        </p:spPr>
        <p:txBody>
          <a:bodyPr/>
          <a:lstStyle/>
          <a:p>
            <a:pPr marL="0" indent="0">
              <a:buNone/>
            </a:pPr>
            <a:r>
              <a:rPr lang="en-GB" sz="2200" b="1" cap="small" dirty="0"/>
              <a:t>Achieving MDG 7.3</a:t>
            </a:r>
          </a:p>
          <a:p>
            <a:pPr marL="457200" lvl="1" indent="0">
              <a:buNone/>
            </a:pPr>
            <a:endParaRPr lang="en-GB" sz="2200" dirty="0"/>
          </a:p>
        </p:txBody>
      </p:sp>
      <p:sp>
        <p:nvSpPr>
          <p:cNvPr id="11" name="Title 1">
            <a:extLst>
              <a:ext uri="{FF2B5EF4-FFF2-40B4-BE49-F238E27FC236}">
                <a16:creationId xmlns:a16="http://schemas.microsoft.com/office/drawing/2014/main" id="{E1C4348C-7B05-48D9-A715-E193D9F4F2BB}"/>
              </a:ext>
            </a:extLst>
          </p:cNvPr>
          <p:cNvSpPr>
            <a:spLocks noGrp="1"/>
          </p:cNvSpPr>
          <p:nvPr>
            <p:ph type="title"/>
          </p:nvPr>
        </p:nvSpPr>
        <p:spPr>
          <a:xfrm>
            <a:off x="719138" y="540271"/>
            <a:ext cx="9021762" cy="1323454"/>
          </a:xfrm>
        </p:spPr>
        <p:txBody>
          <a:bodyPr/>
          <a:lstStyle/>
          <a:p>
            <a:r>
              <a:rPr lang="en-GB" cap="small" dirty="0"/>
              <a:t>Global Development Goals</a:t>
            </a:r>
          </a:p>
        </p:txBody>
      </p:sp>
      <p:sp>
        <p:nvSpPr>
          <p:cNvPr id="13" name="Content Placeholder 3">
            <a:extLst>
              <a:ext uri="{FF2B5EF4-FFF2-40B4-BE49-F238E27FC236}">
                <a16:creationId xmlns:a16="http://schemas.microsoft.com/office/drawing/2014/main" id="{85433A19-C213-4FEE-B1E8-B665DFF2185F}"/>
              </a:ext>
            </a:extLst>
          </p:cNvPr>
          <p:cNvSpPr txBox="1">
            <a:spLocks/>
          </p:cNvSpPr>
          <p:nvPr/>
        </p:nvSpPr>
        <p:spPr>
          <a:xfrm>
            <a:off x="720490" y="2398421"/>
            <a:ext cx="4425086" cy="461907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i="1" dirty="0">
                <a:latin typeface="+mj-lt"/>
              </a:rPr>
              <a:t>“Today we recognize a great achievement for the people of the world. This is one of the first [Millennium Development Goal] targets to be met. The successful efforts to provide greater access to drinking water are a testament to all who see the MDGs not as a dream, but as a vital tool for improving the lives of millions of the poorest people.” </a:t>
            </a:r>
          </a:p>
          <a:p>
            <a:pPr marL="0" indent="0">
              <a:buFont typeface="Arial" panose="020B0604020202020204" pitchFamily="34" charset="0"/>
              <a:buNone/>
            </a:pPr>
            <a:r>
              <a:rPr lang="en-GB" sz="2000" i="1" dirty="0">
                <a:latin typeface="+mj-lt"/>
              </a:rPr>
              <a:t>– Ban Ki-moon </a:t>
            </a:r>
            <a:r>
              <a:rPr lang="en-GB" sz="1000" i="1" dirty="0">
                <a:latin typeface="+mj-lt"/>
              </a:rPr>
              <a:t>(quote</a:t>
            </a:r>
            <a:r>
              <a:rPr lang="en-GB" sz="1000" dirty="0">
                <a:latin typeface="+mj-lt"/>
              </a:rPr>
              <a:t>d in UNICEF, 2012. Joint press release: Millennium Development Goal drinking water target met.)</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5" name="Content Placeholder 3">
            <a:extLst>
              <a:ext uri="{FF2B5EF4-FFF2-40B4-BE49-F238E27FC236}">
                <a16:creationId xmlns:a16="http://schemas.microsoft.com/office/drawing/2014/main" id="{7ED69B72-CB8D-4E9C-867D-79728F024244}"/>
              </a:ext>
            </a:extLst>
          </p:cNvPr>
          <p:cNvSpPr>
            <a:spLocks noGrp="1"/>
          </p:cNvSpPr>
          <p:nvPr>
            <p:ph sz="half" idx="2"/>
          </p:nvPr>
        </p:nvSpPr>
        <p:spPr>
          <a:xfrm>
            <a:off x="5507784" y="1709507"/>
            <a:ext cx="4903187" cy="2369359"/>
          </a:xfrm>
        </p:spPr>
        <p:txBody>
          <a:bodyPr/>
          <a:lstStyle/>
          <a:p>
            <a:pPr marL="0" indent="0">
              <a:buNone/>
            </a:pPr>
            <a:r>
              <a:rPr lang="en-GB" sz="2200" b="1" cap="small" dirty="0"/>
              <a:t>Further Research</a:t>
            </a:r>
          </a:p>
        </p:txBody>
      </p:sp>
      <p:sp>
        <p:nvSpPr>
          <p:cNvPr id="6" name="Content Placeholder 7">
            <a:extLst>
              <a:ext uri="{FF2B5EF4-FFF2-40B4-BE49-F238E27FC236}">
                <a16:creationId xmlns:a16="http://schemas.microsoft.com/office/drawing/2014/main" id="{4B15099A-AD90-41F1-9767-DC43B0EC01D6}"/>
              </a:ext>
            </a:extLst>
          </p:cNvPr>
          <p:cNvSpPr txBox="1">
            <a:spLocks/>
          </p:cNvSpPr>
          <p:nvPr/>
        </p:nvSpPr>
        <p:spPr>
          <a:xfrm>
            <a:off x="5488706" y="2205190"/>
            <a:ext cx="4894406" cy="461907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t>Estimates of people at risk are substantially higher when water quality is tested.</a:t>
            </a:r>
          </a:p>
          <a:p>
            <a:r>
              <a:rPr lang="en-CA" sz="2000" dirty="0"/>
              <a:t>Modelling suggests global microbial contamination risk around double</a:t>
            </a:r>
          </a:p>
          <a:p>
            <a:r>
              <a:rPr lang="en-CA" sz="2000" dirty="0"/>
              <a:t>Priority chemicals not considered</a:t>
            </a:r>
          </a:p>
          <a:p>
            <a:pPr marL="0" indent="0">
              <a:buFont typeface="Arial" panose="020B0604020202020204" pitchFamily="34" charset="0"/>
              <a:buNone/>
            </a:pPr>
            <a:r>
              <a:rPr lang="en-GB" sz="1000" dirty="0" err="1">
                <a:latin typeface="+mj-lt"/>
              </a:rPr>
              <a:t>Onda</a:t>
            </a:r>
            <a:r>
              <a:rPr lang="en-GB" sz="1000" dirty="0">
                <a:latin typeface="+mj-lt"/>
              </a:rPr>
              <a:t>, K., </a:t>
            </a:r>
            <a:r>
              <a:rPr lang="en-GB" sz="1000" dirty="0" err="1">
                <a:latin typeface="+mj-lt"/>
              </a:rPr>
              <a:t>Lobuglio</a:t>
            </a:r>
            <a:r>
              <a:rPr lang="en-GB" sz="1000" dirty="0">
                <a:latin typeface="+mj-lt"/>
              </a:rPr>
              <a:t>, J. and Bartram, J. (2012) ‘Global Access to Safe Water: Accounting for Water Quality and the Resulting Impact on MDG Progress’, </a:t>
            </a:r>
            <a:r>
              <a:rPr lang="en-GB" sz="1000" i="1" dirty="0">
                <a:latin typeface="+mj-lt"/>
              </a:rPr>
              <a:t>International Journal of Environmental Research and Public Health</a:t>
            </a:r>
            <a:r>
              <a:rPr lang="en-GB" sz="1000" dirty="0">
                <a:latin typeface="+mj-lt"/>
              </a:rPr>
              <a:t>, 9, pp. 880–894. </a:t>
            </a:r>
            <a:r>
              <a:rPr lang="en-GB" sz="1000" dirty="0" err="1">
                <a:latin typeface="+mj-lt"/>
              </a:rPr>
              <a:t>doi</a:t>
            </a:r>
            <a:r>
              <a:rPr lang="en-GB" sz="1000" dirty="0">
                <a:latin typeface="+mj-lt"/>
              </a:rPr>
              <a:t>: 10.3390/ijerph9030880.</a:t>
            </a:r>
          </a:p>
          <a:p>
            <a:pPr marL="0" indent="0">
              <a:buFont typeface="Arial" panose="020B0604020202020204" pitchFamily="34" charset="0"/>
              <a:buNone/>
            </a:pPr>
            <a:r>
              <a:rPr lang="en-GB" sz="1000" dirty="0">
                <a:latin typeface="+mj-lt"/>
              </a:rPr>
              <a:t>Bain, R. </a:t>
            </a:r>
            <a:r>
              <a:rPr lang="en-GB" sz="1000" i="1" dirty="0">
                <a:latin typeface="+mj-lt"/>
              </a:rPr>
              <a:t>et al.</a:t>
            </a:r>
            <a:r>
              <a:rPr lang="en-GB" sz="1000" dirty="0">
                <a:latin typeface="+mj-lt"/>
              </a:rPr>
              <a:t> (2012) ‘Accounting for water quality in monitoring access to safe drinking-water as part of the Millennium Development Goals: lessons from five countries’, </a:t>
            </a:r>
            <a:r>
              <a:rPr lang="en-GB" sz="1000" i="1" dirty="0">
                <a:latin typeface="+mj-lt"/>
              </a:rPr>
              <a:t>Bulletin of the World Health Organization</a:t>
            </a:r>
            <a:r>
              <a:rPr lang="en-GB" sz="1000" dirty="0">
                <a:latin typeface="+mj-lt"/>
              </a:rPr>
              <a:t>, 90, pp. 228–235. </a:t>
            </a:r>
            <a:r>
              <a:rPr lang="en-GB" sz="1000" dirty="0" err="1">
                <a:latin typeface="+mj-lt"/>
              </a:rPr>
              <a:t>doi</a:t>
            </a:r>
            <a:r>
              <a:rPr lang="en-GB" sz="1000" dirty="0">
                <a:latin typeface="+mj-lt"/>
              </a:rPr>
              <a:t>: 10.2471/BLT.11.094284.</a:t>
            </a:r>
          </a:p>
          <a:p>
            <a:pPr marL="0" indent="0">
              <a:buFont typeface="Arial" panose="020B0604020202020204" pitchFamily="34" charset="0"/>
              <a:buNone/>
            </a:pPr>
            <a:r>
              <a:rPr lang="en-GB" sz="1000" dirty="0">
                <a:latin typeface="+mj-lt"/>
              </a:rPr>
              <a:t>Wolf, J., Bonjour, S. and </a:t>
            </a:r>
            <a:r>
              <a:rPr lang="en-GB" sz="1000" dirty="0" err="1">
                <a:latin typeface="+mj-lt"/>
              </a:rPr>
              <a:t>Prüss-Ustün</a:t>
            </a:r>
            <a:r>
              <a:rPr lang="en-GB" sz="1000" dirty="0">
                <a:latin typeface="+mj-lt"/>
              </a:rPr>
              <a:t>, A. (2013) ‘An exploration of multilevel </a:t>
            </a:r>
            <a:r>
              <a:rPr lang="en-GB" sz="1000" dirty="0" err="1">
                <a:latin typeface="+mj-lt"/>
              </a:rPr>
              <a:t>modeling</a:t>
            </a:r>
            <a:r>
              <a:rPr lang="en-GB" sz="1000" dirty="0">
                <a:latin typeface="+mj-lt"/>
              </a:rPr>
              <a:t> for estimating access to drinking-water and sanitation’, </a:t>
            </a:r>
            <a:r>
              <a:rPr lang="en-GB" sz="1000" i="1" dirty="0">
                <a:latin typeface="+mj-lt"/>
              </a:rPr>
              <a:t>Journal of Water and Health</a:t>
            </a:r>
            <a:r>
              <a:rPr lang="en-GB" sz="1000" dirty="0">
                <a:latin typeface="+mj-lt"/>
              </a:rPr>
              <a:t>, 11(1), pp. 64–77. </a:t>
            </a:r>
            <a:r>
              <a:rPr lang="en-GB" sz="1000" dirty="0" err="1">
                <a:latin typeface="+mj-lt"/>
              </a:rPr>
              <a:t>doi</a:t>
            </a:r>
            <a:r>
              <a:rPr lang="en-GB" sz="1000" dirty="0">
                <a:latin typeface="+mj-lt"/>
              </a:rPr>
              <a:t>: 10.2166/wh.2012.107.</a:t>
            </a:r>
          </a:p>
          <a:p>
            <a:pPr marL="0" indent="0">
              <a:buFont typeface="Arial" panose="020B0604020202020204" pitchFamily="34" charset="0"/>
              <a:buNone/>
            </a:pPr>
            <a:r>
              <a:rPr lang="en-GB" sz="1000" dirty="0">
                <a:latin typeface="+mj-lt"/>
              </a:rPr>
              <a:t>Bain, R. </a:t>
            </a:r>
            <a:r>
              <a:rPr lang="en-GB" sz="1000" i="1" dirty="0">
                <a:latin typeface="+mj-lt"/>
              </a:rPr>
              <a:t>et al.</a:t>
            </a:r>
            <a:r>
              <a:rPr lang="en-GB" sz="1000" dirty="0">
                <a:latin typeface="+mj-lt"/>
              </a:rPr>
              <a:t> (2014) ‘Fecal Contamination of Drinking-Water in Low- and Middle-Income Countries: A Systematic Review and Meta-Analysis’, </a:t>
            </a:r>
            <a:r>
              <a:rPr lang="en-GB" sz="1000" i="1" dirty="0" err="1">
                <a:latin typeface="+mj-lt"/>
              </a:rPr>
              <a:t>PLoS</a:t>
            </a:r>
            <a:r>
              <a:rPr lang="en-GB" sz="1000" i="1" dirty="0">
                <a:latin typeface="+mj-lt"/>
              </a:rPr>
              <a:t> Medicine</a:t>
            </a:r>
            <a:r>
              <a:rPr lang="en-GB" sz="1000" dirty="0">
                <a:latin typeface="+mj-lt"/>
              </a:rPr>
              <a:t>, 11(5). </a:t>
            </a:r>
            <a:r>
              <a:rPr lang="en-GB" sz="1000" dirty="0" err="1">
                <a:latin typeface="+mj-lt"/>
              </a:rPr>
              <a:t>doi</a:t>
            </a:r>
            <a:r>
              <a:rPr lang="en-GB" sz="1000" dirty="0">
                <a:latin typeface="+mj-lt"/>
              </a:rPr>
              <a:t>: 10.1371/journal.pmed.1001644.</a:t>
            </a:r>
          </a:p>
          <a:p>
            <a:pPr marL="0" indent="0">
              <a:buFont typeface="Arial" panose="020B0604020202020204" pitchFamily="34" charset="0"/>
              <a:buNone/>
            </a:pPr>
            <a:r>
              <a:rPr lang="en-GB" sz="1000" dirty="0">
                <a:latin typeface="+mj-lt"/>
              </a:rPr>
              <a:t>WWAP (2015) </a:t>
            </a:r>
            <a:r>
              <a:rPr lang="en-GB" sz="1000" i="1" dirty="0">
                <a:latin typeface="+mj-lt"/>
              </a:rPr>
              <a:t>The United Nations World Water Development Report 2015: Water for a Sustainable World</a:t>
            </a:r>
            <a:r>
              <a:rPr lang="en-GB" sz="1000" dirty="0">
                <a:latin typeface="+mj-lt"/>
              </a:rPr>
              <a:t>. Paris. Available at: http://unesdoc.unesco.org/images/0023/002318/231823E.pdf.</a:t>
            </a:r>
          </a:p>
          <a:p>
            <a:pPr marL="0" indent="0">
              <a:buFont typeface="Arial" panose="020B0604020202020204" pitchFamily="34" charset="0"/>
              <a:buNone/>
            </a:pPr>
            <a:endParaRPr lang="en-CA" sz="1000" dirty="0"/>
          </a:p>
        </p:txBody>
      </p:sp>
    </p:spTree>
    <p:extLst>
      <p:ext uri="{BB962C8B-B14F-4D97-AF65-F5344CB8AC3E}">
        <p14:creationId xmlns:p14="http://schemas.microsoft.com/office/powerpoint/2010/main" val="756824031"/>
      </p:ext>
    </p:extLst>
  </p:cSld>
  <p:clrMapOvr>
    <a:masterClrMapping/>
  </p:clrMapOvr>
  <mc:AlternateContent xmlns:mc="http://schemas.openxmlformats.org/markup-compatibility/2006" xmlns:p14="http://schemas.microsoft.com/office/powerpoint/2010/main">
    <mc:Choice Requires="p14">
      <p:transition spd="slow" p14:dur="2000" advTm="52904"/>
    </mc:Choice>
    <mc:Fallback xmlns="">
      <p:transition spd="slow" advTm="5290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1E1784-8948-4510-B187-2E42FA12E823}"/>
              </a:ext>
            </a:extLst>
          </p:cNvPr>
          <p:cNvSpPr>
            <a:spLocks noGrp="1"/>
          </p:cNvSpPr>
          <p:nvPr>
            <p:ph sz="half" idx="1"/>
          </p:nvPr>
        </p:nvSpPr>
        <p:spPr>
          <a:xfrm>
            <a:off x="719138" y="1709507"/>
            <a:ext cx="4445516" cy="2805218"/>
          </a:xfrm>
        </p:spPr>
        <p:txBody>
          <a:bodyPr/>
          <a:lstStyle/>
          <a:p>
            <a:pPr marL="0" indent="0">
              <a:buNone/>
            </a:pPr>
            <a:r>
              <a:rPr lang="en-GB" sz="2200" b="1" cap="small" dirty="0" err="1"/>
              <a:t>Millenium</a:t>
            </a:r>
            <a:r>
              <a:rPr lang="en-GB" sz="2200" b="1" cap="small" dirty="0"/>
              <a:t> Development Focus</a:t>
            </a:r>
          </a:p>
          <a:p>
            <a:pPr marL="457200" lvl="1" indent="0">
              <a:buNone/>
            </a:pPr>
            <a:endParaRPr lang="en-GB" sz="2200" dirty="0"/>
          </a:p>
        </p:txBody>
      </p:sp>
      <p:sp>
        <p:nvSpPr>
          <p:cNvPr id="11" name="Title 1">
            <a:extLst>
              <a:ext uri="{FF2B5EF4-FFF2-40B4-BE49-F238E27FC236}">
                <a16:creationId xmlns:a16="http://schemas.microsoft.com/office/drawing/2014/main" id="{E1C4348C-7B05-48D9-A715-E193D9F4F2BB}"/>
              </a:ext>
            </a:extLst>
          </p:cNvPr>
          <p:cNvSpPr>
            <a:spLocks noGrp="1"/>
          </p:cNvSpPr>
          <p:nvPr>
            <p:ph type="title"/>
          </p:nvPr>
        </p:nvSpPr>
        <p:spPr>
          <a:xfrm>
            <a:off x="719138" y="540271"/>
            <a:ext cx="9021762" cy="1323454"/>
          </a:xfrm>
        </p:spPr>
        <p:txBody>
          <a:bodyPr/>
          <a:lstStyle/>
          <a:p>
            <a:r>
              <a:rPr lang="en-GB" cap="small" dirty="0"/>
              <a:t>Global Development Goals</a:t>
            </a:r>
          </a:p>
        </p:txBody>
      </p:sp>
      <p:sp>
        <p:nvSpPr>
          <p:cNvPr id="13" name="Content Placeholder 3">
            <a:extLst>
              <a:ext uri="{FF2B5EF4-FFF2-40B4-BE49-F238E27FC236}">
                <a16:creationId xmlns:a16="http://schemas.microsoft.com/office/drawing/2014/main" id="{85433A19-C213-4FEE-B1E8-B665DFF2185F}"/>
              </a:ext>
            </a:extLst>
          </p:cNvPr>
          <p:cNvSpPr txBox="1">
            <a:spLocks/>
          </p:cNvSpPr>
          <p:nvPr/>
        </p:nvSpPr>
        <p:spPr>
          <a:xfrm>
            <a:off x="719138" y="2205190"/>
            <a:ext cx="4425086" cy="461907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Goal: increase access to ‘improved’ water sources</a:t>
            </a:r>
          </a:p>
          <a:p>
            <a:endParaRPr lang="en-GB" sz="2000" dirty="0"/>
          </a:p>
          <a:p>
            <a:endParaRPr lang="en-GB" sz="2000" dirty="0"/>
          </a:p>
          <a:p>
            <a:pPr marL="0" indent="0">
              <a:buNone/>
            </a:pPr>
            <a:endParaRPr lang="en-GB" sz="2000" dirty="0"/>
          </a:p>
          <a:p>
            <a:endParaRPr lang="en-GB" sz="2000" dirty="0"/>
          </a:p>
          <a:p>
            <a:r>
              <a:rPr lang="en-GB" dirty="0"/>
              <a:t>Focus: infrastructure</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5" name="Content Placeholder 3">
            <a:extLst>
              <a:ext uri="{FF2B5EF4-FFF2-40B4-BE49-F238E27FC236}">
                <a16:creationId xmlns:a16="http://schemas.microsoft.com/office/drawing/2014/main" id="{7ED69B72-CB8D-4E9C-867D-79728F024244}"/>
              </a:ext>
            </a:extLst>
          </p:cNvPr>
          <p:cNvSpPr>
            <a:spLocks noGrp="1"/>
          </p:cNvSpPr>
          <p:nvPr>
            <p:ph sz="half" idx="2"/>
          </p:nvPr>
        </p:nvSpPr>
        <p:spPr>
          <a:xfrm>
            <a:off x="5507784" y="1709507"/>
            <a:ext cx="4903187" cy="2369359"/>
          </a:xfrm>
        </p:spPr>
        <p:txBody>
          <a:bodyPr/>
          <a:lstStyle/>
          <a:p>
            <a:pPr marL="0" indent="0">
              <a:buNone/>
            </a:pPr>
            <a:r>
              <a:rPr lang="en-GB" sz="2200" b="1" cap="small" dirty="0"/>
              <a:t>Sustainable Development Focus</a:t>
            </a:r>
          </a:p>
        </p:txBody>
      </p:sp>
      <p:sp>
        <p:nvSpPr>
          <p:cNvPr id="6" name="Content Placeholder 7">
            <a:extLst>
              <a:ext uri="{FF2B5EF4-FFF2-40B4-BE49-F238E27FC236}">
                <a16:creationId xmlns:a16="http://schemas.microsoft.com/office/drawing/2014/main" id="{4B15099A-AD90-41F1-9767-DC43B0EC01D6}"/>
              </a:ext>
            </a:extLst>
          </p:cNvPr>
          <p:cNvSpPr txBox="1">
            <a:spLocks/>
          </p:cNvSpPr>
          <p:nvPr/>
        </p:nvSpPr>
        <p:spPr>
          <a:xfrm>
            <a:off x="5488706" y="2205190"/>
            <a:ext cx="4894406" cy="4619070"/>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Goal: increase access to water that is consistently available, affordable and safe (</a:t>
            </a:r>
            <a:r>
              <a:rPr lang="en-GB" dirty="0">
                <a:solidFill>
                  <a:srgbClr val="00AFAD"/>
                </a:solidFill>
              </a:rPr>
              <a:t>free from faecal and priority chemical contamination</a:t>
            </a:r>
            <a:r>
              <a:rPr lang="en-GB" dirty="0"/>
              <a:t>)</a:t>
            </a:r>
          </a:p>
          <a:p>
            <a:endParaRPr lang="en-GB" dirty="0"/>
          </a:p>
          <a:p>
            <a:r>
              <a:rPr lang="en-GB" dirty="0"/>
              <a:t>Focus: service provision </a:t>
            </a:r>
          </a:p>
          <a:p>
            <a:pPr marL="0" indent="0">
              <a:buFont typeface="Arial" panose="020B0604020202020204" pitchFamily="34" charset="0"/>
              <a:buNone/>
            </a:pPr>
            <a:endParaRPr lang="en-CA" sz="1000" dirty="0"/>
          </a:p>
        </p:txBody>
      </p:sp>
    </p:spTree>
    <p:extLst>
      <p:ext uri="{BB962C8B-B14F-4D97-AF65-F5344CB8AC3E}">
        <p14:creationId xmlns:p14="http://schemas.microsoft.com/office/powerpoint/2010/main" val="2670107438"/>
      </p:ext>
    </p:extLst>
  </p:cSld>
  <p:clrMapOvr>
    <a:masterClrMapping/>
  </p:clrMapOvr>
  <mc:AlternateContent xmlns:mc="http://schemas.openxmlformats.org/markup-compatibility/2006" xmlns:p14="http://schemas.microsoft.com/office/powerpoint/2010/main">
    <mc:Choice Requires="p14">
      <p:transition spd="slow" p14:dur="2000" advTm="53527"/>
    </mc:Choice>
    <mc:Fallback xmlns="">
      <p:transition spd="slow" advTm="53527"/>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F5BB-3D6B-4687-9402-9E1B0364672F}"/>
              </a:ext>
            </a:extLst>
          </p:cNvPr>
          <p:cNvSpPr>
            <a:spLocks noGrp="1"/>
          </p:cNvSpPr>
          <p:nvPr>
            <p:ph type="title"/>
          </p:nvPr>
        </p:nvSpPr>
        <p:spPr>
          <a:xfrm>
            <a:off x="413996" y="612279"/>
            <a:ext cx="9410700" cy="811212"/>
          </a:xfrm>
        </p:spPr>
        <p:txBody>
          <a:bodyPr/>
          <a:lstStyle/>
          <a:p>
            <a:r>
              <a:rPr lang="en-GB" cap="small" dirty="0"/>
              <a:t>Service Levels</a:t>
            </a:r>
          </a:p>
        </p:txBody>
      </p:sp>
      <p:graphicFrame>
        <p:nvGraphicFramePr>
          <p:cNvPr id="5" name="Content Placeholder 4">
            <a:extLst>
              <a:ext uri="{FF2B5EF4-FFF2-40B4-BE49-F238E27FC236}">
                <a16:creationId xmlns:a16="http://schemas.microsoft.com/office/drawing/2014/main" id="{1AC174E0-5311-4671-9A74-C785676E2520}"/>
              </a:ext>
            </a:extLst>
          </p:cNvPr>
          <p:cNvGraphicFramePr>
            <a:graphicFrameLocks noGrp="1"/>
          </p:cNvGraphicFramePr>
          <p:nvPr>
            <p:ph idx="1"/>
          </p:nvPr>
        </p:nvGraphicFramePr>
        <p:xfrm>
          <a:off x="428553" y="1476375"/>
          <a:ext cx="9410698" cy="5328591"/>
        </p:xfrm>
        <a:graphic>
          <a:graphicData uri="http://schemas.openxmlformats.org/drawingml/2006/table">
            <a:tbl>
              <a:tblPr firstRow="1" firstCol="1" bandRow="1">
                <a:tableStyleId>{5940675A-B579-460E-94D1-54222C63F5DA}</a:tableStyleId>
              </a:tblPr>
              <a:tblGrid>
                <a:gridCol w="2785242">
                  <a:extLst>
                    <a:ext uri="{9D8B030D-6E8A-4147-A177-3AD203B41FA5}">
                      <a16:colId xmlns:a16="http://schemas.microsoft.com/office/drawing/2014/main" val="1222570309"/>
                    </a:ext>
                  </a:extLst>
                </a:gridCol>
                <a:gridCol w="6625456">
                  <a:extLst>
                    <a:ext uri="{9D8B030D-6E8A-4147-A177-3AD203B41FA5}">
                      <a16:colId xmlns:a16="http://schemas.microsoft.com/office/drawing/2014/main" val="719436990"/>
                    </a:ext>
                  </a:extLst>
                </a:gridCol>
              </a:tblGrid>
              <a:tr h="570596">
                <a:tc>
                  <a:txBody>
                    <a:bodyPr/>
                    <a:lstStyle/>
                    <a:p>
                      <a:pPr>
                        <a:lnSpc>
                          <a:spcPct val="150000"/>
                        </a:lnSpc>
                        <a:spcAft>
                          <a:spcPts val="0"/>
                        </a:spcAft>
                      </a:pPr>
                      <a:r>
                        <a:rPr lang="en-GB" sz="2500" dirty="0">
                          <a:effectLst/>
                        </a:rPr>
                        <a:t>Service Level</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tc>
                <a:tc>
                  <a:txBody>
                    <a:bodyPr/>
                    <a:lstStyle/>
                    <a:p>
                      <a:pPr>
                        <a:lnSpc>
                          <a:spcPct val="15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Explanation</a:t>
                      </a:r>
                    </a:p>
                  </a:txBody>
                  <a:tcPr marL="40574" marR="40574" marT="0" marB="0" anchor="ctr"/>
                </a:tc>
                <a:extLst>
                  <a:ext uri="{0D108BD9-81ED-4DB2-BD59-A6C34878D82A}">
                    <a16:rowId xmlns:a16="http://schemas.microsoft.com/office/drawing/2014/main" val="1470119180"/>
                  </a:ext>
                </a:extLst>
              </a:tr>
              <a:tr h="916347">
                <a:tc>
                  <a:txBody>
                    <a:bodyPr/>
                    <a:lstStyle/>
                    <a:p>
                      <a:pPr>
                        <a:lnSpc>
                          <a:spcPct val="100000"/>
                        </a:lnSpc>
                        <a:spcAft>
                          <a:spcPts val="0"/>
                        </a:spcAft>
                      </a:pPr>
                      <a:r>
                        <a:rPr lang="en-GB" sz="1800" b="1" dirty="0">
                          <a:solidFill>
                            <a:sysClr val="windowText" lastClr="000000"/>
                          </a:solidFill>
                          <a:effectLst/>
                        </a:rPr>
                        <a:t>Safely Managed</a:t>
                      </a:r>
                      <a:endParaRPr lang="en-GB" sz="18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solidFill>
                      <a:srgbClr val="0070C0"/>
                    </a:solidFill>
                  </a:tcPr>
                </a:tc>
                <a:tc>
                  <a:txBody>
                    <a:bodyPr/>
                    <a:lstStyle/>
                    <a:p>
                      <a:pPr>
                        <a:lnSpc>
                          <a:spcPct val="100000"/>
                        </a:lnSpc>
                        <a:spcAft>
                          <a:spcPts val="0"/>
                        </a:spcAft>
                      </a:pPr>
                      <a:r>
                        <a:rPr lang="en-GB" sz="1800" dirty="0">
                          <a:effectLst/>
                        </a:rPr>
                        <a:t>Drinking water from an </a:t>
                      </a:r>
                      <a:r>
                        <a:rPr lang="en-GB" sz="1800" b="1" dirty="0">
                          <a:solidFill>
                            <a:srgbClr val="FF0000"/>
                          </a:solidFill>
                          <a:effectLst/>
                        </a:rPr>
                        <a:t>improved</a:t>
                      </a:r>
                      <a:r>
                        <a:rPr lang="en-GB" sz="1800" dirty="0">
                          <a:effectLst/>
                        </a:rPr>
                        <a:t> water source that is located on premises, available when needed and </a:t>
                      </a:r>
                      <a:r>
                        <a:rPr lang="en-GB" sz="1800" u="sng" dirty="0">
                          <a:effectLst/>
                        </a:rPr>
                        <a:t>free from faecal and priority chemical contamination</a:t>
                      </a:r>
                      <a:r>
                        <a:rPr lang="en-GB" sz="1800" dirty="0">
                          <a:effectLst/>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tc>
                <a:extLst>
                  <a:ext uri="{0D108BD9-81ED-4DB2-BD59-A6C34878D82A}">
                    <a16:rowId xmlns:a16="http://schemas.microsoft.com/office/drawing/2014/main" val="1899291349"/>
                  </a:ext>
                </a:extLst>
              </a:tr>
              <a:tr h="780563">
                <a:tc>
                  <a:txBody>
                    <a:bodyPr/>
                    <a:lstStyle/>
                    <a:p>
                      <a:pPr>
                        <a:lnSpc>
                          <a:spcPct val="100000"/>
                        </a:lnSpc>
                        <a:spcAft>
                          <a:spcPts val="0"/>
                        </a:spcAft>
                      </a:pPr>
                      <a:r>
                        <a:rPr lang="en-GB" sz="1800" b="1" dirty="0">
                          <a:solidFill>
                            <a:sysClr val="windowText" lastClr="000000"/>
                          </a:solidFill>
                          <a:effectLst/>
                        </a:rPr>
                        <a:t>Basic</a:t>
                      </a:r>
                      <a:endParaRPr lang="en-GB" sz="18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solidFill>
                      <a:srgbClr val="00B0F0"/>
                    </a:solidFill>
                  </a:tcPr>
                </a:tc>
                <a:tc>
                  <a:txBody>
                    <a:bodyPr/>
                    <a:lstStyle/>
                    <a:p>
                      <a:pPr>
                        <a:lnSpc>
                          <a:spcPct val="100000"/>
                        </a:lnSpc>
                        <a:spcAft>
                          <a:spcPts val="0"/>
                        </a:spcAft>
                      </a:pPr>
                      <a:r>
                        <a:rPr lang="en-GB" sz="1800" dirty="0">
                          <a:effectLst/>
                        </a:rPr>
                        <a:t>Drinking water from an </a:t>
                      </a:r>
                      <a:r>
                        <a:rPr lang="en-GB" sz="1800" b="1" dirty="0">
                          <a:solidFill>
                            <a:srgbClr val="FF0000"/>
                          </a:solidFill>
                          <a:effectLst/>
                        </a:rPr>
                        <a:t>improved</a:t>
                      </a:r>
                      <a:r>
                        <a:rPr lang="en-GB" sz="1800" dirty="0">
                          <a:effectLst/>
                        </a:rPr>
                        <a:t> source, provided collection time is not more than 30 minutes for a roundtrip including queuing.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tc>
                <a:extLst>
                  <a:ext uri="{0D108BD9-81ED-4DB2-BD59-A6C34878D82A}">
                    <a16:rowId xmlns:a16="http://schemas.microsoft.com/office/drawing/2014/main" val="2363984122"/>
                  </a:ext>
                </a:extLst>
              </a:tr>
              <a:tr h="780563">
                <a:tc>
                  <a:txBody>
                    <a:bodyPr/>
                    <a:lstStyle/>
                    <a:p>
                      <a:pPr>
                        <a:lnSpc>
                          <a:spcPct val="100000"/>
                        </a:lnSpc>
                        <a:spcAft>
                          <a:spcPts val="0"/>
                        </a:spcAft>
                      </a:pPr>
                      <a:r>
                        <a:rPr lang="en-GB" sz="1800" b="1" dirty="0">
                          <a:solidFill>
                            <a:sysClr val="windowText" lastClr="000000"/>
                          </a:solidFill>
                          <a:effectLst/>
                        </a:rPr>
                        <a:t>Limited</a:t>
                      </a:r>
                      <a:endParaRPr lang="en-GB" sz="18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solidFill>
                      <a:srgbClr val="FFFF00"/>
                    </a:solidFill>
                  </a:tcPr>
                </a:tc>
                <a:tc>
                  <a:txBody>
                    <a:bodyPr/>
                    <a:lstStyle/>
                    <a:p>
                      <a:pPr>
                        <a:lnSpc>
                          <a:spcPct val="100000"/>
                        </a:lnSpc>
                        <a:spcAft>
                          <a:spcPts val="0"/>
                        </a:spcAft>
                      </a:pPr>
                      <a:r>
                        <a:rPr lang="en-GB" sz="1800" dirty="0">
                          <a:effectLst/>
                        </a:rPr>
                        <a:t>Drinking water from an </a:t>
                      </a:r>
                      <a:r>
                        <a:rPr lang="en-GB" sz="1800" b="1" dirty="0">
                          <a:solidFill>
                            <a:srgbClr val="FF0000"/>
                          </a:solidFill>
                          <a:effectLst/>
                        </a:rPr>
                        <a:t>improved</a:t>
                      </a:r>
                      <a:r>
                        <a:rPr lang="en-GB" sz="1800" dirty="0">
                          <a:effectLst/>
                        </a:rPr>
                        <a:t> source for which collection time exceeds 30 minutes for a roundtrip including queuing.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tc>
                <a:extLst>
                  <a:ext uri="{0D108BD9-81ED-4DB2-BD59-A6C34878D82A}">
                    <a16:rowId xmlns:a16="http://schemas.microsoft.com/office/drawing/2014/main" val="1639764851"/>
                  </a:ext>
                </a:extLst>
              </a:tr>
              <a:tr h="555614">
                <a:tc>
                  <a:txBody>
                    <a:bodyPr/>
                    <a:lstStyle/>
                    <a:p>
                      <a:pPr>
                        <a:lnSpc>
                          <a:spcPct val="100000"/>
                        </a:lnSpc>
                        <a:spcAft>
                          <a:spcPts val="0"/>
                        </a:spcAft>
                      </a:pPr>
                      <a:r>
                        <a:rPr lang="en-GB" sz="1800" b="1" dirty="0">
                          <a:solidFill>
                            <a:sysClr val="windowText" lastClr="000000"/>
                          </a:solidFill>
                          <a:effectLst/>
                        </a:rPr>
                        <a:t>Unimproved</a:t>
                      </a:r>
                      <a:endParaRPr lang="en-GB" sz="18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solidFill>
                      <a:schemeClr val="accent4">
                        <a:lumMod val="60000"/>
                        <a:lumOff val="40000"/>
                      </a:schemeClr>
                    </a:solidFill>
                  </a:tcPr>
                </a:tc>
                <a:tc>
                  <a:txBody>
                    <a:bodyPr/>
                    <a:lstStyle/>
                    <a:p>
                      <a:pPr>
                        <a:lnSpc>
                          <a:spcPct val="100000"/>
                        </a:lnSpc>
                        <a:spcAft>
                          <a:spcPts val="0"/>
                        </a:spcAft>
                      </a:pPr>
                      <a:r>
                        <a:rPr lang="en-GB" sz="1800">
                          <a:effectLst/>
                        </a:rPr>
                        <a:t>Drinking water from an unprotected dug well or unprotected spring.</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tc>
                <a:extLst>
                  <a:ext uri="{0D108BD9-81ED-4DB2-BD59-A6C34878D82A}">
                    <a16:rowId xmlns:a16="http://schemas.microsoft.com/office/drawing/2014/main" val="1132040844"/>
                  </a:ext>
                </a:extLst>
              </a:tr>
              <a:tr h="610898">
                <a:tc>
                  <a:txBody>
                    <a:bodyPr/>
                    <a:lstStyle/>
                    <a:p>
                      <a:pPr>
                        <a:lnSpc>
                          <a:spcPct val="100000"/>
                        </a:lnSpc>
                        <a:spcAft>
                          <a:spcPts val="0"/>
                        </a:spcAft>
                      </a:pPr>
                      <a:r>
                        <a:rPr lang="en-GB" sz="1800" b="1" dirty="0">
                          <a:solidFill>
                            <a:sysClr val="windowText" lastClr="000000"/>
                          </a:solidFill>
                          <a:effectLst/>
                        </a:rPr>
                        <a:t>Surface water</a:t>
                      </a:r>
                      <a:endParaRPr lang="en-GB" sz="18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solidFill>
                      <a:srgbClr val="FFC000"/>
                    </a:solidFill>
                  </a:tcPr>
                </a:tc>
                <a:tc>
                  <a:txBody>
                    <a:bodyPr/>
                    <a:lstStyle/>
                    <a:p>
                      <a:pPr>
                        <a:lnSpc>
                          <a:spcPct val="100000"/>
                        </a:lnSpc>
                        <a:spcAft>
                          <a:spcPts val="0"/>
                        </a:spcAft>
                      </a:pPr>
                      <a:r>
                        <a:rPr lang="en-GB" sz="1800" dirty="0">
                          <a:effectLst/>
                        </a:rPr>
                        <a:t>Drinking water directly from a river, dam, lake, pond, stream, canal or irrigation canal.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0574" marR="40574" marT="0" marB="0" anchor="ctr"/>
                </a:tc>
                <a:extLst>
                  <a:ext uri="{0D108BD9-81ED-4DB2-BD59-A6C34878D82A}">
                    <a16:rowId xmlns:a16="http://schemas.microsoft.com/office/drawing/2014/main" val="148457799"/>
                  </a:ext>
                </a:extLst>
              </a:tr>
              <a:tr h="1114010">
                <a:tc gridSpan="2">
                  <a:txBody>
                    <a:bodyPr/>
                    <a:lstStyle/>
                    <a:p>
                      <a:pPr marL="0" indent="0">
                        <a:lnSpc>
                          <a:spcPct val="100000"/>
                        </a:lnSpc>
                        <a:spcAft>
                          <a:spcPts val="0"/>
                        </a:spcAft>
                        <a:buFont typeface="Arial" panose="020B0604020202020204" pitchFamily="34" charset="0"/>
                        <a:buNone/>
                      </a:pPr>
                      <a:r>
                        <a:rPr lang="en-GB" sz="1500" b="1" dirty="0">
                          <a:solidFill>
                            <a:srgbClr val="FF0000"/>
                          </a:solidFill>
                          <a:effectLst/>
                        </a:rPr>
                        <a:t>Improved</a:t>
                      </a:r>
                      <a:r>
                        <a:rPr lang="en-GB" sz="1500" dirty="0">
                          <a:effectLst/>
                        </a:rPr>
                        <a:t> sources are better protected from faecal contamination by nature of their design. The category includes: piped water, boreholes or tubewells, protected dug wells, protected springs, rainwater, and packaged or delivered water. </a:t>
                      </a:r>
                    </a:p>
                  </a:txBody>
                  <a:tcPr marL="40574" marR="40574" marT="0" marB="0" anchor="ctr"/>
                </a:tc>
                <a:tc hMerge="1">
                  <a:txBody>
                    <a:bodyPr/>
                    <a:lstStyle/>
                    <a:p>
                      <a:endParaRPr lang="en-GB"/>
                    </a:p>
                  </a:txBody>
                  <a:tcPr/>
                </a:tc>
                <a:extLst>
                  <a:ext uri="{0D108BD9-81ED-4DB2-BD59-A6C34878D82A}">
                    <a16:rowId xmlns:a16="http://schemas.microsoft.com/office/drawing/2014/main" val="3791777622"/>
                  </a:ext>
                </a:extLst>
              </a:tr>
            </a:tbl>
          </a:graphicData>
        </a:graphic>
      </p:graphicFrame>
      <p:sp>
        <p:nvSpPr>
          <p:cNvPr id="3" name="Rectangle 2">
            <a:extLst>
              <a:ext uri="{FF2B5EF4-FFF2-40B4-BE49-F238E27FC236}">
                <a16:creationId xmlns:a16="http://schemas.microsoft.com/office/drawing/2014/main" id="{04AA5AFE-226D-4C74-A0DA-31ED0A948787}"/>
              </a:ext>
            </a:extLst>
          </p:cNvPr>
          <p:cNvSpPr/>
          <p:nvPr/>
        </p:nvSpPr>
        <p:spPr>
          <a:xfrm>
            <a:off x="432905" y="6933555"/>
            <a:ext cx="9410698" cy="400110"/>
          </a:xfrm>
          <a:prstGeom prst="rect">
            <a:avLst/>
          </a:prstGeom>
        </p:spPr>
        <p:txBody>
          <a:bodyPr wrap="square">
            <a:spAutoFit/>
          </a:bodyPr>
          <a:lstStyle/>
          <a:p>
            <a:pPr>
              <a:lnSpc>
                <a:spcPct val="100000"/>
              </a:lnSpc>
              <a:spcAft>
                <a:spcPts val="0"/>
              </a:spcAft>
            </a:pPr>
            <a:r>
              <a:rPr lang="en-GB" sz="1000" dirty="0">
                <a:solidFill>
                  <a:srgbClr val="000000"/>
                </a:solidFill>
                <a:latin typeface="+mj-lt"/>
                <a:ea typeface="Times New Roman" panose="02020603050405020304" pitchFamily="18" charset="0"/>
              </a:rPr>
              <a:t>Source: Adapted from World Health Organization (WHO) and the United Nations Children’s Fund (UNICEF), 2017. Progress on Drinking Water, Sanitation and Hygiene: 2017 Update and SDG Baselines. Geneva. 66pp. https://washdata.org/reports. Reproduced with permission of the World Health Organization</a:t>
            </a:r>
            <a:endParaRPr lang="en-GB" sz="1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6528958"/>
      </p:ext>
    </p:extLst>
  </p:cSld>
  <p:clrMapOvr>
    <a:masterClrMapping/>
  </p:clrMapOvr>
  <mc:AlternateContent xmlns:mc="http://schemas.openxmlformats.org/markup-compatibility/2006" xmlns:p14="http://schemas.microsoft.com/office/powerpoint/2010/main">
    <mc:Choice Requires="p14">
      <p:transition spd="slow" p14:dur="2000" advTm="165811"/>
    </mc:Choice>
    <mc:Fallback xmlns="">
      <p:transition spd="slow" advTm="165811"/>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cap="small" dirty="0"/>
              <a:t>Water-related Health</a:t>
            </a:r>
            <a:br>
              <a:rPr lang="en-GB" cap="small" dirty="0"/>
            </a:br>
            <a:r>
              <a:rPr lang="en-GB" sz="3400" cap="small" dirty="0"/>
              <a:t>Key Considerations</a:t>
            </a: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r>
              <a:rPr lang="en-GB" dirty="0">
                <a:solidFill>
                  <a:schemeClr val="bg1">
                    <a:lumMod val="50000"/>
                  </a:schemeClr>
                </a:solidFill>
              </a:rPr>
              <a:t>Microbial and chemical hazards</a:t>
            </a:r>
          </a:p>
          <a:p>
            <a:r>
              <a:rPr lang="en-GB" dirty="0">
                <a:solidFill>
                  <a:schemeClr val="bg1">
                    <a:lumMod val="50000"/>
                  </a:schemeClr>
                </a:solidFill>
              </a:rPr>
              <a:t>Short-term and long-term disease</a:t>
            </a:r>
          </a:p>
          <a:p>
            <a:r>
              <a:rPr lang="en-GB" dirty="0">
                <a:solidFill>
                  <a:schemeClr val="bg1">
                    <a:lumMod val="50000"/>
                  </a:schemeClr>
                </a:solidFill>
              </a:rPr>
              <a:t>Global goals</a:t>
            </a:r>
          </a:p>
          <a:p>
            <a:r>
              <a:rPr lang="en-GB" b="1" dirty="0">
                <a:solidFill>
                  <a:srgbClr val="0070C0"/>
                </a:solidFill>
              </a:rPr>
              <a:t>Service level inequalities</a:t>
            </a:r>
          </a:p>
          <a:p>
            <a:r>
              <a:rPr lang="en-GB" dirty="0"/>
              <a:t>Water Safety Planning</a:t>
            </a:r>
          </a:p>
          <a:p>
            <a:r>
              <a:rPr lang="en-GB" dirty="0"/>
              <a:t>Transformative WASH</a:t>
            </a:r>
          </a:p>
          <a:p>
            <a:endParaRPr lang="en-GB" dirty="0"/>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5" name="Rectangle 4">
            <a:extLst>
              <a:ext uri="{FF2B5EF4-FFF2-40B4-BE49-F238E27FC236}">
                <a16:creationId xmlns:a16="http://schemas.microsoft.com/office/drawing/2014/main" id="{93FD4690-3240-424E-BED0-8B308D4FCD57}"/>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924877411"/>
      </p:ext>
    </p:extLst>
  </p:cSld>
  <p:clrMapOvr>
    <a:masterClrMapping/>
  </p:clrMapOvr>
  <mc:AlternateContent xmlns:mc="http://schemas.openxmlformats.org/markup-compatibility/2006" xmlns:p14="http://schemas.microsoft.com/office/powerpoint/2010/main">
    <mc:Choice Requires="p14">
      <p:transition spd="slow" p14:dur="2000" advTm="16044"/>
    </mc:Choice>
    <mc:Fallback xmlns="">
      <p:transition spd="slow" advTm="1604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14F28-BC73-4698-897D-A05C1E0DF169}"/>
              </a:ext>
            </a:extLst>
          </p:cNvPr>
          <p:cNvSpPr>
            <a:spLocks noGrp="1"/>
          </p:cNvSpPr>
          <p:nvPr>
            <p:ph type="title"/>
          </p:nvPr>
        </p:nvSpPr>
        <p:spPr>
          <a:xfrm>
            <a:off x="524669" y="563317"/>
            <a:ext cx="9410700" cy="1201089"/>
          </a:xfrm>
        </p:spPr>
        <p:txBody>
          <a:bodyPr/>
          <a:lstStyle/>
          <a:p>
            <a:r>
              <a:rPr lang="en-GB" cap="small" dirty="0"/>
              <a:t>Global Drinking-Water</a:t>
            </a:r>
            <a:br>
              <a:rPr lang="en-GB" cap="small" dirty="0"/>
            </a:br>
            <a:r>
              <a:rPr lang="en-GB" sz="3400" cap="small" dirty="0"/>
              <a:t>Household Service Levels</a:t>
            </a:r>
          </a:p>
        </p:txBody>
      </p:sp>
      <p:pic>
        <p:nvPicPr>
          <p:cNvPr id="9" name="Content Placeholder 8">
            <a:extLst>
              <a:ext uri="{FF2B5EF4-FFF2-40B4-BE49-F238E27FC236}">
                <a16:creationId xmlns:a16="http://schemas.microsoft.com/office/drawing/2014/main" id="{7EA63550-201D-479C-873F-6AAB76F2AC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81" y="2268463"/>
            <a:ext cx="10429075" cy="4316633"/>
          </a:xfrm>
        </p:spPr>
      </p:pic>
      <p:cxnSp>
        <p:nvCxnSpPr>
          <p:cNvPr id="11" name="Straight Arrow Connector 10">
            <a:extLst>
              <a:ext uri="{FF2B5EF4-FFF2-40B4-BE49-F238E27FC236}">
                <a16:creationId xmlns:a16="http://schemas.microsoft.com/office/drawing/2014/main" id="{9D846445-7524-43BB-A34D-2F7ADB7D1757}"/>
              </a:ext>
            </a:extLst>
          </p:cNvPr>
          <p:cNvCxnSpPr>
            <a:cxnSpLocks/>
          </p:cNvCxnSpPr>
          <p:nvPr/>
        </p:nvCxnSpPr>
        <p:spPr>
          <a:xfrm flipV="1">
            <a:off x="8902427" y="5220791"/>
            <a:ext cx="0" cy="10074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4195FEFC-2DF5-4230-80B7-7E3EFE3FDBF0}"/>
              </a:ext>
            </a:extLst>
          </p:cNvPr>
          <p:cNvSpPr txBox="1"/>
          <p:nvPr/>
        </p:nvSpPr>
        <p:spPr>
          <a:xfrm>
            <a:off x="524669" y="6751724"/>
            <a:ext cx="9601894" cy="400110"/>
          </a:xfrm>
          <a:prstGeom prst="rect">
            <a:avLst/>
          </a:prstGeom>
          <a:noFill/>
        </p:spPr>
        <p:txBody>
          <a:bodyPr wrap="square" rtlCol="0">
            <a:spAutoFit/>
          </a:bodyPr>
          <a:lstStyle/>
          <a:p>
            <a:r>
              <a:rPr lang="en-GB" sz="1000" dirty="0">
                <a:solidFill>
                  <a:schemeClr val="tx1"/>
                </a:solidFill>
                <a:latin typeface="+mj-lt"/>
              </a:rPr>
              <a:t>Data reported in: JMP (2017) </a:t>
            </a:r>
            <a:r>
              <a:rPr lang="en-GB" sz="1000" i="1" dirty="0">
                <a:solidFill>
                  <a:schemeClr val="tx1"/>
                </a:solidFill>
                <a:latin typeface="+mj-lt"/>
              </a:rPr>
              <a:t>Progress on Drinking Water, Sanitation and Hygiene: 2017 Update and SDG Baselines</a:t>
            </a:r>
            <a:r>
              <a:rPr lang="en-GB" sz="1000" dirty="0">
                <a:solidFill>
                  <a:schemeClr val="tx1"/>
                </a:solidFill>
                <a:latin typeface="+mj-lt"/>
              </a:rPr>
              <a:t>. </a:t>
            </a:r>
            <a:r>
              <a:rPr lang="en-GB" sz="1000" dirty="0" err="1">
                <a:solidFill>
                  <a:schemeClr val="tx1"/>
                </a:solidFill>
                <a:latin typeface="+mj-lt"/>
              </a:rPr>
              <a:t>doi</a:t>
            </a:r>
            <a:r>
              <a:rPr lang="en-GB" sz="1000" dirty="0">
                <a:solidFill>
                  <a:schemeClr val="tx1"/>
                </a:solidFill>
                <a:latin typeface="+mj-lt"/>
              </a:rPr>
              <a:t>: 10.1111 / tmi.12329</a:t>
            </a:r>
            <a:r>
              <a:rPr lang="en-GB" sz="1000" dirty="0">
                <a:latin typeface="+mj-lt"/>
              </a:rPr>
              <a:t>. </a:t>
            </a:r>
          </a:p>
          <a:p>
            <a:r>
              <a:rPr lang="en-GB" sz="1000" dirty="0">
                <a:solidFill>
                  <a:schemeClr val="tx1"/>
                </a:solidFill>
                <a:latin typeface="+mj-lt"/>
              </a:rPr>
              <a:t>Chart produced at </a:t>
            </a:r>
            <a:r>
              <a:rPr lang="en-GB" sz="1000" dirty="0">
                <a:solidFill>
                  <a:schemeClr val="tx1"/>
                </a:solidFill>
                <a:latin typeface="+mj-lt"/>
                <a:hlinkClick r:id="rId4">
                  <a:extLst>
                    <a:ext uri="{A12FA001-AC4F-418D-AE19-62706E023703}">
                      <ahyp:hlinkClr xmlns:ahyp="http://schemas.microsoft.com/office/drawing/2018/hyperlinkcolor" val="tx"/>
                    </a:ext>
                  </a:extLst>
                </a:hlinkClick>
              </a:rPr>
              <a:t>https://washdata.org/data</a:t>
            </a:r>
            <a:r>
              <a:rPr lang="en-GB" sz="1000" dirty="0">
                <a:solidFill>
                  <a:schemeClr val="tx1"/>
                </a:solidFill>
                <a:latin typeface="+mj-lt"/>
              </a:rPr>
              <a:t> (Accessed [18/04/2019])</a:t>
            </a:r>
          </a:p>
        </p:txBody>
      </p:sp>
      <p:pic>
        <p:nvPicPr>
          <p:cNvPr id="5" name="Picture 4">
            <a:extLst>
              <a:ext uri="{FF2B5EF4-FFF2-40B4-BE49-F238E27FC236}">
                <a16:creationId xmlns:a16="http://schemas.microsoft.com/office/drawing/2014/main" id="{BA302161-3AEF-48B9-A065-9851C53DC048}"/>
              </a:ext>
            </a:extLst>
          </p:cNvPr>
          <p:cNvPicPr>
            <a:picLocks noChangeAspect="1"/>
          </p:cNvPicPr>
          <p:nvPr/>
        </p:nvPicPr>
        <p:blipFill rotWithShape="1">
          <a:blip r:embed="rId5">
            <a:extLst>
              <a:ext uri="{28A0092B-C50C-407E-A947-70E740481C1C}">
                <a14:useLocalDpi xmlns:a14="http://schemas.microsoft.com/office/drawing/2010/main" val="0"/>
              </a:ext>
            </a:extLst>
          </a:blip>
          <a:srcRect l="83732" t="40844" r="8007" b="43347"/>
          <a:stretch/>
        </p:blipFill>
        <p:spPr>
          <a:xfrm>
            <a:off x="1197571" y="3348583"/>
            <a:ext cx="1747002" cy="1383829"/>
          </a:xfrm>
          <a:prstGeom prst="rect">
            <a:avLst/>
          </a:prstGeom>
        </p:spPr>
      </p:pic>
    </p:spTree>
    <p:extLst>
      <p:ext uri="{BB962C8B-B14F-4D97-AF65-F5344CB8AC3E}">
        <p14:creationId xmlns:p14="http://schemas.microsoft.com/office/powerpoint/2010/main" val="1221496207"/>
      </p:ext>
    </p:extLst>
  </p:cSld>
  <p:clrMapOvr>
    <a:masterClrMapping/>
  </p:clrMapOvr>
  <mc:AlternateContent xmlns:mc="http://schemas.openxmlformats.org/markup-compatibility/2006" xmlns:p14="http://schemas.microsoft.com/office/powerpoint/2010/main">
    <mc:Choice Requires="p14">
      <p:transition spd="slow" p14:dur="2000" advTm="116400"/>
    </mc:Choice>
    <mc:Fallback xmlns="">
      <p:transition spd="slow" advTm="1164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960F7A-2056-4AC1-907F-DB0E2116EDC2}"/>
              </a:ext>
            </a:extLst>
          </p:cNvPr>
          <p:cNvSpPr txBox="1">
            <a:spLocks/>
          </p:cNvSpPr>
          <p:nvPr/>
        </p:nvSpPr>
        <p:spPr>
          <a:xfrm>
            <a:off x="524669" y="563318"/>
            <a:ext cx="9410700"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cap="small" dirty="0"/>
              <a:t>Eastern and South-eastern Asia</a:t>
            </a:r>
          </a:p>
          <a:p>
            <a:r>
              <a:rPr lang="en-GB" sz="3400" cap="small" dirty="0"/>
              <a:t>Household Drinking Water</a:t>
            </a:r>
          </a:p>
        </p:txBody>
      </p:sp>
      <p:sp>
        <p:nvSpPr>
          <p:cNvPr id="9" name="TextBox 8">
            <a:extLst>
              <a:ext uri="{FF2B5EF4-FFF2-40B4-BE49-F238E27FC236}">
                <a16:creationId xmlns:a16="http://schemas.microsoft.com/office/drawing/2014/main" id="{84FE0F04-A86E-4F39-B856-58A5D0F30898}"/>
              </a:ext>
            </a:extLst>
          </p:cNvPr>
          <p:cNvSpPr txBox="1"/>
          <p:nvPr/>
        </p:nvSpPr>
        <p:spPr>
          <a:xfrm>
            <a:off x="524669" y="6997945"/>
            <a:ext cx="9601894" cy="246221"/>
          </a:xfrm>
          <a:prstGeom prst="rect">
            <a:avLst/>
          </a:prstGeom>
          <a:noFill/>
        </p:spPr>
        <p:txBody>
          <a:bodyPr wrap="square" rtlCol="0">
            <a:spAutoFit/>
          </a:bodyPr>
          <a:lstStyle/>
          <a:p>
            <a:r>
              <a:rPr lang="en-GB" sz="1000" dirty="0">
                <a:solidFill>
                  <a:schemeClr val="tx1"/>
                </a:solidFill>
                <a:latin typeface="+mj-lt"/>
              </a:rPr>
              <a:t>Chart produced at </a:t>
            </a:r>
            <a:r>
              <a:rPr lang="en-GB" sz="1000" dirty="0">
                <a:solidFill>
                  <a:schemeClr val="tx1"/>
                </a:solidFill>
                <a:latin typeface="+mj-lt"/>
                <a:hlinkClick r:id="rId2">
                  <a:extLst>
                    <a:ext uri="{A12FA001-AC4F-418D-AE19-62706E023703}">
                      <ahyp:hlinkClr xmlns:ahyp="http://schemas.microsoft.com/office/drawing/2018/hyperlinkcolor" val="tx"/>
                    </a:ext>
                  </a:extLst>
                </a:hlinkClick>
              </a:rPr>
              <a:t>https://washdata.org/data</a:t>
            </a:r>
            <a:r>
              <a:rPr lang="en-GB" sz="1000" dirty="0">
                <a:solidFill>
                  <a:schemeClr val="tx1"/>
                </a:solidFill>
                <a:latin typeface="+mj-lt"/>
              </a:rPr>
              <a:t> (Accessed [28/02/2020])</a:t>
            </a:r>
          </a:p>
        </p:txBody>
      </p:sp>
      <p:pic>
        <p:nvPicPr>
          <p:cNvPr id="10" name="Picture 9">
            <a:extLst>
              <a:ext uri="{FF2B5EF4-FFF2-40B4-BE49-F238E27FC236}">
                <a16:creationId xmlns:a16="http://schemas.microsoft.com/office/drawing/2014/main" id="{DC12858F-A164-4A68-B76F-D70468C42870}"/>
              </a:ext>
            </a:extLst>
          </p:cNvPr>
          <p:cNvPicPr>
            <a:picLocks noChangeAspect="1"/>
          </p:cNvPicPr>
          <p:nvPr/>
        </p:nvPicPr>
        <p:blipFill rotWithShape="1">
          <a:blip r:embed="rId3">
            <a:extLst>
              <a:ext uri="{28A0092B-C50C-407E-A947-70E740481C1C}">
                <a14:useLocalDpi xmlns:a14="http://schemas.microsoft.com/office/drawing/2010/main" val="0"/>
              </a:ext>
            </a:extLst>
          </a:blip>
          <a:srcRect l="83732" t="40844" r="8007" b="43347"/>
          <a:stretch/>
        </p:blipFill>
        <p:spPr>
          <a:xfrm>
            <a:off x="8470379" y="1836415"/>
            <a:ext cx="1080120" cy="855581"/>
          </a:xfrm>
          <a:prstGeom prst="rect">
            <a:avLst/>
          </a:prstGeom>
        </p:spPr>
      </p:pic>
      <p:sp>
        <p:nvSpPr>
          <p:cNvPr id="3" name="Content Placeholder 2">
            <a:extLst>
              <a:ext uri="{FF2B5EF4-FFF2-40B4-BE49-F238E27FC236}">
                <a16:creationId xmlns:a16="http://schemas.microsoft.com/office/drawing/2014/main" id="{345ED902-1ACE-4EEE-96CE-EEA53ED6CB5A}"/>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C8C3DBA-68BA-4E6B-B048-89DC5860B9EA}"/>
              </a:ext>
            </a:extLst>
          </p:cNvPr>
          <p:cNvPicPr>
            <a:picLocks noChangeAspect="1"/>
          </p:cNvPicPr>
          <p:nvPr/>
        </p:nvPicPr>
        <p:blipFill>
          <a:blip r:embed="rId4"/>
          <a:stretch>
            <a:fillRect/>
          </a:stretch>
        </p:blipFill>
        <p:spPr>
          <a:xfrm>
            <a:off x="-3164" y="2523780"/>
            <a:ext cx="10460038" cy="4297967"/>
          </a:xfrm>
          <a:prstGeom prst="rect">
            <a:avLst/>
          </a:prstGeom>
        </p:spPr>
      </p:pic>
      <p:cxnSp>
        <p:nvCxnSpPr>
          <p:cNvPr id="11" name="Straight Arrow Connector 10">
            <a:extLst>
              <a:ext uri="{FF2B5EF4-FFF2-40B4-BE49-F238E27FC236}">
                <a16:creationId xmlns:a16="http://schemas.microsoft.com/office/drawing/2014/main" id="{DAB32AA6-CC4F-4353-83F4-623B4CBA4F25}"/>
              </a:ext>
            </a:extLst>
          </p:cNvPr>
          <p:cNvCxnSpPr>
            <a:cxnSpLocks/>
          </p:cNvCxnSpPr>
          <p:nvPr/>
        </p:nvCxnSpPr>
        <p:spPr>
          <a:xfrm flipV="1">
            <a:off x="6814195" y="6690772"/>
            <a:ext cx="0" cy="69025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79899907"/>
      </p:ext>
    </p:extLst>
  </p:cSld>
  <p:clrMapOvr>
    <a:masterClrMapping/>
  </p:clrMapOvr>
  <mc:AlternateContent xmlns:mc="http://schemas.openxmlformats.org/markup-compatibility/2006" xmlns:p14="http://schemas.microsoft.com/office/powerpoint/2010/main">
    <mc:Choice Requires="p14">
      <p:transition spd="slow" p14:dur="2000" advTm="50097"/>
    </mc:Choice>
    <mc:Fallback xmlns="">
      <p:transition spd="slow" advTm="5009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06772D-8FE6-446B-ACEB-8230453511CC}"/>
              </a:ext>
            </a:extLst>
          </p:cNvPr>
          <p:cNvPicPr>
            <a:picLocks noChangeAspect="1"/>
          </p:cNvPicPr>
          <p:nvPr/>
        </p:nvPicPr>
        <p:blipFill>
          <a:blip r:embed="rId3"/>
          <a:stretch>
            <a:fillRect/>
          </a:stretch>
        </p:blipFill>
        <p:spPr>
          <a:xfrm>
            <a:off x="4293915" y="13830"/>
            <a:ext cx="6166123" cy="7562226"/>
          </a:xfrm>
          <a:prstGeom prst="rect">
            <a:avLst/>
          </a:prstGeom>
        </p:spPr>
      </p:pic>
      <p:sp>
        <p:nvSpPr>
          <p:cNvPr id="2" name="Title 1">
            <a:extLst>
              <a:ext uri="{FF2B5EF4-FFF2-40B4-BE49-F238E27FC236}">
                <a16:creationId xmlns:a16="http://schemas.microsoft.com/office/drawing/2014/main" id="{C5F14F28-BC73-4698-897D-A05C1E0DF169}"/>
              </a:ext>
            </a:extLst>
          </p:cNvPr>
          <p:cNvSpPr>
            <a:spLocks noGrp="1"/>
          </p:cNvSpPr>
          <p:nvPr>
            <p:ph type="title"/>
          </p:nvPr>
        </p:nvSpPr>
        <p:spPr>
          <a:xfrm>
            <a:off x="524669" y="563317"/>
            <a:ext cx="3697238" cy="1201089"/>
          </a:xfrm>
        </p:spPr>
        <p:txBody>
          <a:bodyPr/>
          <a:lstStyle/>
          <a:p>
            <a:r>
              <a:rPr lang="en-GB" cap="small" dirty="0"/>
              <a:t>Global Drinking-Water</a:t>
            </a:r>
            <a:br>
              <a:rPr lang="en-GB" cap="small" dirty="0"/>
            </a:br>
            <a:r>
              <a:rPr lang="en-GB" sz="3400" cap="small" dirty="0"/>
              <a:t>Household Service Levels</a:t>
            </a:r>
          </a:p>
        </p:txBody>
      </p:sp>
      <p:sp>
        <p:nvSpPr>
          <p:cNvPr id="3" name="TextBox 2">
            <a:extLst>
              <a:ext uri="{FF2B5EF4-FFF2-40B4-BE49-F238E27FC236}">
                <a16:creationId xmlns:a16="http://schemas.microsoft.com/office/drawing/2014/main" id="{4195FEFC-2DF5-4230-80B7-7E3EFE3FDBF0}"/>
              </a:ext>
            </a:extLst>
          </p:cNvPr>
          <p:cNvSpPr txBox="1"/>
          <p:nvPr/>
        </p:nvSpPr>
        <p:spPr>
          <a:xfrm>
            <a:off x="524669" y="6751724"/>
            <a:ext cx="3985270" cy="553998"/>
          </a:xfrm>
          <a:prstGeom prst="rect">
            <a:avLst/>
          </a:prstGeom>
          <a:noFill/>
        </p:spPr>
        <p:txBody>
          <a:bodyPr wrap="square" rtlCol="0">
            <a:spAutoFit/>
          </a:bodyPr>
          <a:lstStyle/>
          <a:p>
            <a:r>
              <a:rPr lang="en-GB" sz="1000" dirty="0">
                <a:solidFill>
                  <a:schemeClr val="tx1"/>
                </a:solidFill>
                <a:latin typeface="+mj-lt"/>
              </a:rPr>
              <a:t>Data reported in: JMP (2019) </a:t>
            </a:r>
            <a:r>
              <a:rPr lang="en-GB" sz="1000" i="1" dirty="0">
                <a:solidFill>
                  <a:schemeClr val="tx1"/>
                </a:solidFill>
                <a:latin typeface="+mj-lt"/>
              </a:rPr>
              <a:t>Progress on household drinking water, sanitation and hygiene 2000-2017. Special focus on inequalities. </a:t>
            </a:r>
            <a:r>
              <a:rPr lang="en-GB" sz="1000" dirty="0">
                <a:solidFill>
                  <a:schemeClr val="tx1"/>
                </a:solidFill>
                <a:latin typeface="+mj-lt"/>
              </a:rPr>
              <a:t>New York, USA.</a:t>
            </a:r>
          </a:p>
        </p:txBody>
      </p:sp>
      <p:sp>
        <p:nvSpPr>
          <p:cNvPr id="4" name="TextBox 3">
            <a:extLst>
              <a:ext uri="{FF2B5EF4-FFF2-40B4-BE49-F238E27FC236}">
                <a16:creationId xmlns:a16="http://schemas.microsoft.com/office/drawing/2014/main" id="{E81742F3-C56A-49B8-8595-DD98CCA2CD81}"/>
              </a:ext>
            </a:extLst>
          </p:cNvPr>
          <p:cNvSpPr txBox="1"/>
          <p:nvPr/>
        </p:nvSpPr>
        <p:spPr>
          <a:xfrm>
            <a:off x="621507" y="3298641"/>
            <a:ext cx="3024336" cy="1631216"/>
          </a:xfrm>
          <a:prstGeom prst="rect">
            <a:avLst/>
          </a:prstGeom>
          <a:noFill/>
        </p:spPr>
        <p:txBody>
          <a:bodyPr wrap="square" rtlCol="0">
            <a:spAutoFit/>
          </a:bodyPr>
          <a:lstStyle/>
          <a:p>
            <a:r>
              <a:rPr lang="en-GB" sz="2500" dirty="0">
                <a:solidFill>
                  <a:srgbClr val="0070C0"/>
                </a:solidFill>
                <a:latin typeface="+mn-lt"/>
              </a:rPr>
              <a:t>Charts show proportion of people with at least basic water services.</a:t>
            </a:r>
          </a:p>
        </p:txBody>
      </p:sp>
    </p:spTree>
    <p:extLst>
      <p:ext uri="{BB962C8B-B14F-4D97-AF65-F5344CB8AC3E}">
        <p14:creationId xmlns:p14="http://schemas.microsoft.com/office/powerpoint/2010/main" val="3221118776"/>
      </p:ext>
    </p:extLst>
  </p:cSld>
  <p:clrMapOvr>
    <a:masterClrMapping/>
  </p:clrMapOvr>
  <mc:AlternateContent xmlns:mc="http://schemas.openxmlformats.org/markup-compatibility/2006" xmlns:p14="http://schemas.microsoft.com/office/powerpoint/2010/main">
    <mc:Choice Requires="p14">
      <p:transition spd="slow" p14:dur="2000" advTm="111340"/>
    </mc:Choice>
    <mc:Fallback xmlns="">
      <p:transition spd="slow" advTm="11134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8CAB1-2D01-4CA4-9A65-B2B490C81E54}"/>
              </a:ext>
            </a:extLst>
          </p:cNvPr>
          <p:cNvSpPr>
            <a:spLocks noGrp="1"/>
          </p:cNvSpPr>
          <p:nvPr>
            <p:ph type="title"/>
          </p:nvPr>
        </p:nvSpPr>
        <p:spPr>
          <a:xfrm>
            <a:off x="408995" y="539279"/>
            <a:ext cx="9410700" cy="811212"/>
          </a:xfrm>
        </p:spPr>
        <p:txBody>
          <a:bodyPr/>
          <a:lstStyle/>
          <a:p>
            <a:r>
              <a:rPr lang="en-GB" cap="small" dirty="0"/>
              <a:t>Myanmar Drinking-Water</a:t>
            </a:r>
            <a:br>
              <a:rPr lang="en-GB" cap="small" dirty="0"/>
            </a:br>
            <a:r>
              <a:rPr lang="en-GB" sz="3400" cap="small" dirty="0"/>
              <a:t>Household Service Levels 2000 – 2017 </a:t>
            </a:r>
          </a:p>
        </p:txBody>
      </p:sp>
      <p:sp>
        <p:nvSpPr>
          <p:cNvPr id="4" name="TextBox 3">
            <a:extLst>
              <a:ext uri="{FF2B5EF4-FFF2-40B4-BE49-F238E27FC236}">
                <a16:creationId xmlns:a16="http://schemas.microsoft.com/office/drawing/2014/main" id="{55491C9E-0079-43C4-8CBA-2435D68857A8}"/>
              </a:ext>
            </a:extLst>
          </p:cNvPr>
          <p:cNvSpPr txBox="1"/>
          <p:nvPr/>
        </p:nvSpPr>
        <p:spPr>
          <a:xfrm>
            <a:off x="524669" y="6804967"/>
            <a:ext cx="9601894" cy="246221"/>
          </a:xfrm>
          <a:prstGeom prst="rect">
            <a:avLst/>
          </a:prstGeom>
          <a:noFill/>
        </p:spPr>
        <p:txBody>
          <a:bodyPr wrap="square" rtlCol="0">
            <a:spAutoFit/>
          </a:bodyPr>
          <a:lstStyle/>
          <a:p>
            <a:r>
              <a:rPr lang="en-GB" sz="1000" dirty="0">
                <a:solidFill>
                  <a:schemeClr val="tx1"/>
                </a:solidFill>
                <a:latin typeface="+mj-lt"/>
              </a:rPr>
              <a:t>Chart produced at </a:t>
            </a:r>
            <a:r>
              <a:rPr lang="en-GB" sz="1000" dirty="0">
                <a:solidFill>
                  <a:schemeClr val="tx1"/>
                </a:solidFill>
                <a:latin typeface="+mj-lt"/>
                <a:hlinkClick r:id="rId2">
                  <a:extLst>
                    <a:ext uri="{A12FA001-AC4F-418D-AE19-62706E023703}">
                      <ahyp:hlinkClr xmlns:ahyp="http://schemas.microsoft.com/office/drawing/2018/hyperlinkcolor" val="tx"/>
                    </a:ext>
                  </a:extLst>
                </a:hlinkClick>
              </a:rPr>
              <a:t>https://washdata.org/data</a:t>
            </a:r>
            <a:r>
              <a:rPr lang="en-GB" sz="1000" dirty="0">
                <a:solidFill>
                  <a:schemeClr val="tx1"/>
                </a:solidFill>
                <a:latin typeface="+mj-lt"/>
              </a:rPr>
              <a:t> (Accessed [28/02/2020])</a:t>
            </a:r>
          </a:p>
        </p:txBody>
      </p:sp>
      <p:pic>
        <p:nvPicPr>
          <p:cNvPr id="6" name="Content Placeholder 4">
            <a:extLst>
              <a:ext uri="{FF2B5EF4-FFF2-40B4-BE49-F238E27FC236}">
                <a16:creationId xmlns:a16="http://schemas.microsoft.com/office/drawing/2014/main" id="{E44A6815-5935-4080-9EB7-2B6A75389670}"/>
              </a:ext>
            </a:extLst>
          </p:cNvPr>
          <p:cNvPicPr>
            <a:picLocks noChangeAspect="1"/>
          </p:cNvPicPr>
          <p:nvPr/>
        </p:nvPicPr>
        <p:blipFill rotWithShape="1">
          <a:blip r:embed="rId3">
            <a:extLst>
              <a:ext uri="{28A0092B-C50C-407E-A947-70E740481C1C}">
                <a14:useLocalDpi xmlns:a14="http://schemas.microsoft.com/office/drawing/2010/main" val="0"/>
              </a:ext>
            </a:extLst>
          </a:blip>
          <a:srcRect l="84569" t="38982" r="6749" b="42219"/>
          <a:stretch/>
        </p:blipFill>
        <p:spPr>
          <a:xfrm>
            <a:off x="8119063" y="3420591"/>
            <a:ext cx="1700632" cy="1620848"/>
          </a:xfrm>
          <a:prstGeom prst="rect">
            <a:avLst/>
          </a:prstGeom>
        </p:spPr>
      </p:pic>
      <p:pic>
        <p:nvPicPr>
          <p:cNvPr id="8" name="Picture 7">
            <a:extLst>
              <a:ext uri="{FF2B5EF4-FFF2-40B4-BE49-F238E27FC236}">
                <a16:creationId xmlns:a16="http://schemas.microsoft.com/office/drawing/2014/main" id="{06E34796-6CE2-4D7E-BBFC-515D8B6360D0}"/>
              </a:ext>
            </a:extLst>
          </p:cNvPr>
          <p:cNvPicPr>
            <a:picLocks noChangeAspect="1"/>
          </p:cNvPicPr>
          <p:nvPr/>
        </p:nvPicPr>
        <p:blipFill>
          <a:blip r:embed="rId4"/>
          <a:stretch>
            <a:fillRect/>
          </a:stretch>
        </p:blipFill>
        <p:spPr>
          <a:xfrm>
            <a:off x="990018" y="2052439"/>
            <a:ext cx="7030219" cy="4606585"/>
          </a:xfrm>
          <a:prstGeom prst="rect">
            <a:avLst/>
          </a:prstGeom>
        </p:spPr>
      </p:pic>
    </p:spTree>
    <p:extLst>
      <p:ext uri="{BB962C8B-B14F-4D97-AF65-F5344CB8AC3E}">
        <p14:creationId xmlns:p14="http://schemas.microsoft.com/office/powerpoint/2010/main" val="1998038864"/>
      </p:ext>
    </p:extLst>
  </p:cSld>
  <p:clrMapOvr>
    <a:masterClrMapping/>
  </p:clrMapOvr>
  <mc:AlternateContent xmlns:mc="http://schemas.openxmlformats.org/markup-compatibility/2006" xmlns:p14="http://schemas.microsoft.com/office/powerpoint/2010/main">
    <mc:Choice Requires="p14">
      <p:transition spd="slow" p14:dur="2000" advTm="38754"/>
    </mc:Choice>
    <mc:Fallback xmlns="">
      <p:transition spd="slow" advTm="38754"/>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99F379-D3F0-4109-B0DA-FF8C90D027DD}"/>
              </a:ext>
            </a:extLst>
          </p:cNvPr>
          <p:cNvSpPr>
            <a:spLocks noGrp="1"/>
          </p:cNvSpPr>
          <p:nvPr>
            <p:ph type="title"/>
          </p:nvPr>
        </p:nvSpPr>
        <p:spPr>
          <a:xfrm>
            <a:off x="408995" y="539279"/>
            <a:ext cx="9410700" cy="811212"/>
          </a:xfrm>
        </p:spPr>
        <p:txBody>
          <a:bodyPr/>
          <a:lstStyle/>
          <a:p>
            <a:r>
              <a:rPr lang="en-GB" cap="small" dirty="0"/>
              <a:t>Myanmar Drinking-Water</a:t>
            </a:r>
            <a:br>
              <a:rPr lang="en-GB" cap="small" dirty="0"/>
            </a:br>
            <a:r>
              <a:rPr lang="en-GB" sz="3400" cap="small" dirty="0"/>
              <a:t>Rural vs. Urban Households</a:t>
            </a:r>
          </a:p>
        </p:txBody>
      </p:sp>
      <p:pic>
        <p:nvPicPr>
          <p:cNvPr id="7" name="Content Placeholder 4">
            <a:extLst>
              <a:ext uri="{FF2B5EF4-FFF2-40B4-BE49-F238E27FC236}">
                <a16:creationId xmlns:a16="http://schemas.microsoft.com/office/drawing/2014/main" id="{2EB5A1D3-0F44-4413-9A21-CFA707FCB07B}"/>
              </a:ext>
            </a:extLst>
          </p:cNvPr>
          <p:cNvPicPr>
            <a:picLocks noChangeAspect="1"/>
          </p:cNvPicPr>
          <p:nvPr/>
        </p:nvPicPr>
        <p:blipFill rotWithShape="1">
          <a:blip r:embed="rId2">
            <a:extLst>
              <a:ext uri="{28A0092B-C50C-407E-A947-70E740481C1C}">
                <a14:useLocalDpi xmlns:a14="http://schemas.microsoft.com/office/drawing/2010/main" val="0"/>
              </a:ext>
            </a:extLst>
          </a:blip>
          <a:srcRect l="84569" t="38982" r="6749" b="42219"/>
          <a:stretch/>
        </p:blipFill>
        <p:spPr>
          <a:xfrm>
            <a:off x="8119063" y="2970207"/>
            <a:ext cx="1700632" cy="1620848"/>
          </a:xfrm>
          <a:prstGeom prst="rect">
            <a:avLst/>
          </a:prstGeom>
        </p:spPr>
      </p:pic>
      <p:pic>
        <p:nvPicPr>
          <p:cNvPr id="8" name="Content Placeholder 7">
            <a:extLst>
              <a:ext uri="{FF2B5EF4-FFF2-40B4-BE49-F238E27FC236}">
                <a16:creationId xmlns:a16="http://schemas.microsoft.com/office/drawing/2014/main" id="{FFDBDE3D-57A2-4C4F-9179-D82E0A043D1B}"/>
              </a:ext>
            </a:extLst>
          </p:cNvPr>
          <p:cNvPicPr>
            <a:picLocks noGrp="1" noChangeAspect="1"/>
          </p:cNvPicPr>
          <p:nvPr>
            <p:ph idx="1"/>
          </p:nvPr>
        </p:nvPicPr>
        <p:blipFill>
          <a:blip r:embed="rId3"/>
          <a:stretch>
            <a:fillRect/>
          </a:stretch>
        </p:blipFill>
        <p:spPr>
          <a:xfrm>
            <a:off x="981547" y="1836415"/>
            <a:ext cx="6336704" cy="4746872"/>
          </a:xfrm>
          <a:prstGeom prst="rect">
            <a:avLst/>
          </a:prstGeom>
        </p:spPr>
      </p:pic>
      <p:sp>
        <p:nvSpPr>
          <p:cNvPr id="9" name="TextBox 8">
            <a:extLst>
              <a:ext uri="{FF2B5EF4-FFF2-40B4-BE49-F238E27FC236}">
                <a16:creationId xmlns:a16="http://schemas.microsoft.com/office/drawing/2014/main" id="{28636E9A-9F9A-4777-97D0-60B898BD193C}"/>
              </a:ext>
            </a:extLst>
          </p:cNvPr>
          <p:cNvSpPr txBox="1"/>
          <p:nvPr/>
        </p:nvSpPr>
        <p:spPr>
          <a:xfrm>
            <a:off x="524669" y="6804967"/>
            <a:ext cx="9601894" cy="246221"/>
          </a:xfrm>
          <a:prstGeom prst="rect">
            <a:avLst/>
          </a:prstGeom>
          <a:noFill/>
        </p:spPr>
        <p:txBody>
          <a:bodyPr wrap="square" rtlCol="0">
            <a:spAutoFit/>
          </a:bodyPr>
          <a:lstStyle/>
          <a:p>
            <a:r>
              <a:rPr lang="en-GB" sz="1000" dirty="0">
                <a:solidFill>
                  <a:schemeClr val="tx1"/>
                </a:solidFill>
                <a:latin typeface="+mj-lt"/>
              </a:rPr>
              <a:t>Chart produced at </a:t>
            </a:r>
            <a:r>
              <a:rPr lang="en-GB" sz="1000" dirty="0">
                <a:solidFill>
                  <a:schemeClr val="tx1"/>
                </a:solidFill>
                <a:latin typeface="+mj-lt"/>
                <a:hlinkClick r:id="rId4">
                  <a:extLst>
                    <a:ext uri="{A12FA001-AC4F-418D-AE19-62706E023703}">
                      <ahyp:hlinkClr xmlns:ahyp="http://schemas.microsoft.com/office/drawing/2018/hyperlinkcolor" val="tx"/>
                    </a:ext>
                  </a:extLst>
                </a:hlinkClick>
              </a:rPr>
              <a:t>https://washdata.org/data</a:t>
            </a:r>
            <a:r>
              <a:rPr lang="en-GB" sz="1000" dirty="0">
                <a:solidFill>
                  <a:schemeClr val="tx1"/>
                </a:solidFill>
                <a:latin typeface="+mj-lt"/>
              </a:rPr>
              <a:t> (Accessed [28/02/2020])</a:t>
            </a:r>
          </a:p>
        </p:txBody>
      </p:sp>
    </p:spTree>
    <p:extLst>
      <p:ext uri="{BB962C8B-B14F-4D97-AF65-F5344CB8AC3E}">
        <p14:creationId xmlns:p14="http://schemas.microsoft.com/office/powerpoint/2010/main" val="1873945564"/>
      </p:ext>
    </p:extLst>
  </p:cSld>
  <p:clrMapOvr>
    <a:masterClrMapping/>
  </p:clrMapOvr>
  <mc:AlternateContent xmlns:mc="http://schemas.openxmlformats.org/markup-compatibility/2006" xmlns:p14="http://schemas.microsoft.com/office/powerpoint/2010/main">
    <mc:Choice Requires="p14">
      <p:transition spd="slow" p14:dur="2000" advTm="23624"/>
    </mc:Choice>
    <mc:Fallback xmlns="">
      <p:transition spd="slow" advTm="2362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2320233720"/>
              </p:ext>
            </p:extLst>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en-GB" cap="small" dirty="0"/>
              <a:t>Hazard Classification</a:t>
            </a:r>
            <a:endParaRPr lang="en-GB" dirty="0"/>
          </a:p>
        </p:txBody>
      </p:sp>
      <p:sp>
        <p:nvSpPr>
          <p:cNvPr id="10" name="Rectangle 9">
            <a:extLst>
              <a:ext uri="{FF2B5EF4-FFF2-40B4-BE49-F238E27FC236}">
                <a16:creationId xmlns:a16="http://schemas.microsoft.com/office/drawing/2014/main" id="{B3054AB8-434B-41C7-934E-C28B76FA002B}"/>
              </a:ext>
            </a:extLst>
          </p:cNvPr>
          <p:cNvSpPr/>
          <p:nvPr/>
        </p:nvSpPr>
        <p:spPr>
          <a:xfrm>
            <a:off x="1651720" y="4644727"/>
            <a:ext cx="5495156" cy="24417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Resources</a:t>
            </a:r>
          </a:p>
          <a:p>
            <a:pPr algn="ctr"/>
            <a:r>
              <a:rPr lang="en-GB" sz="2000" dirty="0">
                <a:solidFill>
                  <a:schemeClr val="bg1">
                    <a:lumMod val="75000"/>
                  </a:schemeClr>
                </a:solidFill>
              </a:rPr>
              <a:t>Impacts to human health via the environment.</a:t>
            </a:r>
          </a:p>
        </p:txBody>
      </p:sp>
      <p:pic>
        <p:nvPicPr>
          <p:cNvPr id="11" name="Content Placeholder 11">
            <a:extLst>
              <a:ext uri="{FF2B5EF4-FFF2-40B4-BE49-F238E27FC236}">
                <a16:creationId xmlns:a16="http://schemas.microsoft.com/office/drawing/2014/main" id="{733B73F7-6288-4B0A-B61D-FD4A0BEC2495}"/>
              </a:ext>
            </a:extLst>
          </p:cNvPr>
          <p:cNvPicPr>
            <a:picLocks noChangeAspect="1"/>
          </p:cNvPicPr>
          <p:nvPr/>
        </p:nvPicPr>
        <p:blipFill rotWithShape="1">
          <a:blip r:embed="rId3">
            <a:extLst>
              <a:ext uri="{28A0092B-C50C-407E-A947-70E740481C1C}">
                <a14:useLocalDpi xmlns:a14="http://schemas.microsoft.com/office/drawing/2010/main" val="0"/>
              </a:ext>
            </a:extLst>
          </a:blip>
          <a:srcRect r="4447"/>
          <a:stretch/>
        </p:blipFill>
        <p:spPr>
          <a:xfrm>
            <a:off x="7146876" y="4625640"/>
            <a:ext cx="3027451" cy="2448333"/>
          </a:xfrm>
          <a:prstGeom prst="rect">
            <a:avLst/>
          </a:prstGeom>
        </p:spPr>
      </p:pic>
      <p:pic>
        <p:nvPicPr>
          <p:cNvPr id="9" name="Content Placeholder 13">
            <a:extLst>
              <a:ext uri="{FF2B5EF4-FFF2-40B4-BE49-F238E27FC236}">
                <a16:creationId xmlns:a16="http://schemas.microsoft.com/office/drawing/2014/main" id="{38BFF153-C473-49D0-91A4-7EF3FCCF498D}"/>
              </a:ext>
            </a:extLst>
          </p:cNvPr>
          <p:cNvPicPr>
            <a:picLocks noChangeAspect="1"/>
          </p:cNvPicPr>
          <p:nvPr/>
        </p:nvPicPr>
        <p:blipFill rotWithShape="1">
          <a:blip r:embed="rId4">
            <a:extLst>
              <a:ext uri="{28A0092B-C50C-407E-A947-70E740481C1C}">
                <a14:useLocalDpi xmlns:a14="http://schemas.microsoft.com/office/drawing/2010/main" val="0"/>
              </a:ext>
            </a:extLst>
          </a:blip>
          <a:srcRect l="-1" t="31686" r="2847"/>
          <a:stretch/>
        </p:blipFill>
        <p:spPr>
          <a:xfrm>
            <a:off x="7155763" y="3132559"/>
            <a:ext cx="3027451" cy="1466498"/>
          </a:xfrm>
          <a:prstGeom prst="rect">
            <a:avLst/>
          </a:prstGeom>
          <a:ln>
            <a:noFill/>
          </a:ln>
        </p:spPr>
      </p:pic>
      <p:sp>
        <p:nvSpPr>
          <p:cNvPr id="13" name="Rectangle 12">
            <a:extLst>
              <a:ext uri="{FF2B5EF4-FFF2-40B4-BE49-F238E27FC236}">
                <a16:creationId xmlns:a16="http://schemas.microsoft.com/office/drawing/2014/main" id="{67994E51-92EF-429B-A718-D37C319AB5DE}"/>
              </a:ext>
            </a:extLst>
          </p:cNvPr>
          <p:cNvSpPr/>
          <p:nvPr/>
        </p:nvSpPr>
        <p:spPr>
          <a:xfrm>
            <a:off x="1660607" y="3132559"/>
            <a:ext cx="5495156" cy="148583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Supply</a:t>
            </a:r>
          </a:p>
          <a:p>
            <a:pPr algn="ctr"/>
            <a:r>
              <a:rPr lang="en-GB" sz="2000" dirty="0">
                <a:solidFill>
                  <a:schemeClr val="bg1">
                    <a:lumMod val="75000"/>
                  </a:schemeClr>
                </a:solidFill>
              </a:rPr>
              <a:t>Impacts to human health through direct water use.</a:t>
            </a:r>
          </a:p>
        </p:txBody>
      </p:sp>
    </p:spTree>
    <p:extLst>
      <p:ext uri="{BB962C8B-B14F-4D97-AF65-F5344CB8AC3E}">
        <p14:creationId xmlns:p14="http://schemas.microsoft.com/office/powerpoint/2010/main" val="887452363"/>
      </p:ext>
    </p:extLst>
  </p:cSld>
  <p:clrMapOvr>
    <a:masterClrMapping/>
  </p:clrMapOvr>
  <mc:AlternateContent xmlns:mc="http://schemas.openxmlformats.org/markup-compatibility/2006" xmlns:p14="http://schemas.microsoft.com/office/powerpoint/2010/main">
    <mc:Choice Requires="p14">
      <p:transition spd="slow" p14:dur="2000" advTm="26676"/>
    </mc:Choice>
    <mc:Fallback xmlns="">
      <p:transition spd="slow" advTm="2667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886E-2869-4B8E-9278-AF029F9194D3}"/>
              </a:ext>
            </a:extLst>
          </p:cNvPr>
          <p:cNvSpPr>
            <a:spLocks noGrp="1"/>
          </p:cNvSpPr>
          <p:nvPr>
            <p:ph type="title"/>
          </p:nvPr>
        </p:nvSpPr>
        <p:spPr>
          <a:xfrm>
            <a:off x="719128" y="540271"/>
            <a:ext cx="9021783" cy="1323792"/>
          </a:xfrm>
        </p:spPr>
        <p:txBody>
          <a:bodyPr/>
          <a:lstStyle/>
          <a:p>
            <a:r>
              <a:rPr lang="en-GB" cap="small" dirty="0"/>
              <a:t>Myanmar Drinking-water</a:t>
            </a:r>
            <a:br>
              <a:rPr lang="en-GB" cap="small" dirty="0"/>
            </a:br>
            <a:r>
              <a:rPr lang="en-GB" sz="3400" cap="small" dirty="0"/>
              <a:t>Uneven Service Levels</a:t>
            </a:r>
          </a:p>
        </p:txBody>
      </p:sp>
      <p:sp>
        <p:nvSpPr>
          <p:cNvPr id="3" name="Content Placeholder 2">
            <a:extLst>
              <a:ext uri="{FF2B5EF4-FFF2-40B4-BE49-F238E27FC236}">
                <a16:creationId xmlns:a16="http://schemas.microsoft.com/office/drawing/2014/main" id="{009A8C65-7748-486A-B59E-E9BB61D0BA06}"/>
              </a:ext>
            </a:extLst>
          </p:cNvPr>
          <p:cNvSpPr>
            <a:spLocks noGrp="1"/>
          </p:cNvSpPr>
          <p:nvPr>
            <p:ph sz="half" idx="1"/>
          </p:nvPr>
        </p:nvSpPr>
        <p:spPr>
          <a:xfrm>
            <a:off x="729681" y="2439558"/>
            <a:ext cx="9021783" cy="4104455"/>
          </a:xfrm>
        </p:spPr>
        <p:txBody>
          <a:bodyPr/>
          <a:lstStyle/>
          <a:p>
            <a:pPr marL="0" indent="0">
              <a:buNone/>
            </a:pPr>
            <a:r>
              <a:rPr lang="en-GB" dirty="0"/>
              <a:t>Households with Piped Water Supply</a:t>
            </a:r>
          </a:p>
          <a:p>
            <a:r>
              <a:rPr lang="en-GB" sz="2000" dirty="0"/>
              <a:t>4% Myanmar</a:t>
            </a:r>
          </a:p>
          <a:p>
            <a:r>
              <a:rPr lang="en-GB" sz="2000" dirty="0"/>
              <a:t>31% Chin state</a:t>
            </a:r>
          </a:p>
          <a:p>
            <a:r>
              <a:rPr lang="en-GB" sz="2000" dirty="0"/>
              <a:t>11% </a:t>
            </a:r>
            <a:r>
              <a:rPr lang="en-GB" sz="2000" dirty="0" err="1"/>
              <a:t>Kayah</a:t>
            </a:r>
            <a:r>
              <a:rPr lang="en-GB" sz="2000" dirty="0"/>
              <a:t> state, </a:t>
            </a:r>
            <a:r>
              <a:rPr lang="en-GB" sz="2000" dirty="0" err="1"/>
              <a:t>Tanintharyi</a:t>
            </a:r>
            <a:r>
              <a:rPr lang="en-GB" sz="2000" dirty="0"/>
              <a:t> region, Yangon region</a:t>
            </a:r>
          </a:p>
          <a:p>
            <a:r>
              <a:rPr lang="en-GB" sz="2000" dirty="0"/>
              <a:t>&lt;1% several states and divisions</a:t>
            </a:r>
          </a:p>
          <a:p>
            <a:pPr marL="0" indent="0">
              <a:buNone/>
            </a:pPr>
            <a:endParaRPr lang="en-GB" sz="1500" dirty="0"/>
          </a:p>
          <a:p>
            <a:pPr marL="0" indent="0">
              <a:buNone/>
            </a:pPr>
            <a:r>
              <a:rPr lang="en-GB" dirty="0"/>
              <a:t>Use of Unprotected Wells</a:t>
            </a:r>
          </a:p>
          <a:p>
            <a:r>
              <a:rPr lang="en-GB" sz="2000" dirty="0"/>
              <a:t>~10% Myanmar</a:t>
            </a:r>
          </a:p>
          <a:p>
            <a:r>
              <a:rPr lang="en-GB" sz="2000" dirty="0"/>
              <a:t>44% Kayin state</a:t>
            </a:r>
          </a:p>
          <a:p>
            <a:r>
              <a:rPr lang="en-GB" sz="2000" dirty="0"/>
              <a:t>37% Rakhine state</a:t>
            </a:r>
          </a:p>
          <a:p>
            <a:r>
              <a:rPr lang="en-GB" sz="2000" dirty="0"/>
              <a:t>24% </a:t>
            </a:r>
            <a:r>
              <a:rPr lang="en-GB" sz="2000" dirty="0" err="1"/>
              <a:t>Kayah</a:t>
            </a:r>
            <a:r>
              <a:rPr lang="en-GB" sz="2000" dirty="0"/>
              <a:t> state</a:t>
            </a:r>
          </a:p>
          <a:p>
            <a:endParaRPr lang="en-GB" dirty="0"/>
          </a:p>
        </p:txBody>
      </p:sp>
      <p:pic>
        <p:nvPicPr>
          <p:cNvPr id="6" name="Content Placeholder 5">
            <a:extLst>
              <a:ext uri="{FF2B5EF4-FFF2-40B4-BE49-F238E27FC236}">
                <a16:creationId xmlns:a16="http://schemas.microsoft.com/office/drawing/2014/main" id="{15A513A1-B0DB-4821-9750-29EDB65C70B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70179" y="2449439"/>
            <a:ext cx="3495420" cy="2330280"/>
          </a:xfrm>
        </p:spPr>
      </p:pic>
      <p:sp>
        <p:nvSpPr>
          <p:cNvPr id="7" name="Rectangle 6">
            <a:extLst>
              <a:ext uri="{FF2B5EF4-FFF2-40B4-BE49-F238E27FC236}">
                <a16:creationId xmlns:a16="http://schemas.microsoft.com/office/drawing/2014/main" id="{218A52E7-9966-4D2F-9D81-D27AEBDD1F7B}"/>
              </a:ext>
            </a:extLst>
          </p:cNvPr>
          <p:cNvSpPr/>
          <p:nvPr/>
        </p:nvSpPr>
        <p:spPr>
          <a:xfrm>
            <a:off x="8182348" y="4767047"/>
            <a:ext cx="2160240" cy="400110"/>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4"/>
              </a:rPr>
              <a:t>Bamboo Pipe</a:t>
            </a:r>
            <a:r>
              <a:rPr lang="en-GB" sz="1000" dirty="0">
                <a:solidFill>
                  <a:srgbClr val="333333"/>
                </a:solidFill>
                <a:latin typeface="+mj-lt"/>
              </a:rPr>
              <a:t>" (</a:t>
            </a:r>
            <a:r>
              <a:rPr lang="en-GB" sz="1000" dirty="0">
                <a:solidFill>
                  <a:srgbClr val="2780E3"/>
                </a:solidFill>
                <a:latin typeface="+mj-lt"/>
                <a:hlinkClick r:id="rId5"/>
              </a:rPr>
              <a:t>CC BY-NC-ND 2.0</a:t>
            </a:r>
            <a:r>
              <a:rPr lang="en-GB" sz="1000" dirty="0">
                <a:solidFill>
                  <a:srgbClr val="333333"/>
                </a:solidFill>
                <a:latin typeface="+mj-lt"/>
              </a:rPr>
              <a:t>) by </a:t>
            </a:r>
            <a:r>
              <a:rPr lang="en-GB" sz="1000" dirty="0" err="1">
                <a:solidFill>
                  <a:srgbClr val="2780E3"/>
                </a:solidFill>
                <a:latin typeface="+mj-lt"/>
                <a:hlinkClick r:id="rId6"/>
              </a:rPr>
              <a:t>philability</a:t>
            </a:r>
            <a:endParaRPr lang="en-GB" sz="1000" dirty="0">
              <a:latin typeface="+mj-lt"/>
            </a:endParaRPr>
          </a:p>
        </p:txBody>
      </p:sp>
      <p:sp>
        <p:nvSpPr>
          <p:cNvPr id="8" name="Rectangle 7">
            <a:extLst>
              <a:ext uri="{FF2B5EF4-FFF2-40B4-BE49-F238E27FC236}">
                <a16:creationId xmlns:a16="http://schemas.microsoft.com/office/drawing/2014/main" id="{AC7039F8-2E2A-47F1-A17D-D6E3A21F192E}"/>
              </a:ext>
            </a:extLst>
          </p:cNvPr>
          <p:cNvSpPr/>
          <p:nvPr/>
        </p:nvSpPr>
        <p:spPr>
          <a:xfrm>
            <a:off x="740235" y="1866026"/>
            <a:ext cx="9242312" cy="553998"/>
          </a:xfrm>
          <a:prstGeom prst="rect">
            <a:avLst/>
          </a:prstGeom>
        </p:spPr>
        <p:txBody>
          <a:bodyPr wrap="square">
            <a:spAutoFit/>
          </a:bodyPr>
          <a:lstStyle/>
          <a:p>
            <a:r>
              <a:rPr lang="en-GB" sz="1500" dirty="0">
                <a:solidFill>
                  <a:schemeClr val="tx1"/>
                </a:solidFill>
                <a:latin typeface="+mj-lt"/>
              </a:rPr>
              <a:t>WHO (2015) ‘UN-Water Global Analysis and Assessment of Sanitation and Drinking-Water Myanmar Country Report’. Geneva, Switzerland: WHO Press.</a:t>
            </a:r>
          </a:p>
        </p:txBody>
      </p:sp>
      <p:pic>
        <p:nvPicPr>
          <p:cNvPr id="9" name="Picture 8">
            <a:extLst>
              <a:ext uri="{FF2B5EF4-FFF2-40B4-BE49-F238E27FC236}">
                <a16:creationId xmlns:a16="http://schemas.microsoft.com/office/drawing/2014/main" id="{8B855E1C-31F3-43DD-AF83-327CE8BA05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3989" y="4967102"/>
            <a:ext cx="3528392" cy="2496891"/>
          </a:xfrm>
          <a:prstGeom prst="rect">
            <a:avLst/>
          </a:prstGeom>
        </p:spPr>
      </p:pic>
      <p:sp>
        <p:nvSpPr>
          <p:cNvPr id="10" name="Rectangle 9">
            <a:extLst>
              <a:ext uri="{FF2B5EF4-FFF2-40B4-BE49-F238E27FC236}">
                <a16:creationId xmlns:a16="http://schemas.microsoft.com/office/drawing/2014/main" id="{07278A19-3E6B-4737-BF86-AB17B2AF1951}"/>
              </a:ext>
            </a:extLst>
          </p:cNvPr>
          <p:cNvSpPr/>
          <p:nvPr/>
        </p:nvSpPr>
        <p:spPr>
          <a:xfrm>
            <a:off x="8182348" y="6909995"/>
            <a:ext cx="2160240" cy="553998"/>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8"/>
              </a:rPr>
              <a:t>People gathering around a well, Myanmar</a:t>
            </a:r>
            <a:r>
              <a:rPr lang="en-GB" sz="1000" dirty="0">
                <a:solidFill>
                  <a:srgbClr val="333333"/>
                </a:solidFill>
                <a:latin typeface="+mj-lt"/>
              </a:rPr>
              <a:t>" (</a:t>
            </a:r>
            <a:r>
              <a:rPr lang="en-GB" sz="1000" dirty="0">
                <a:solidFill>
                  <a:srgbClr val="2780E3"/>
                </a:solidFill>
                <a:latin typeface="+mj-lt"/>
                <a:hlinkClick r:id="rId9"/>
              </a:rPr>
              <a:t>CC BY-NC 2.0</a:t>
            </a:r>
            <a:r>
              <a:rPr lang="en-GB" sz="1000" dirty="0">
                <a:solidFill>
                  <a:srgbClr val="333333"/>
                </a:solidFill>
                <a:latin typeface="+mj-lt"/>
              </a:rPr>
              <a:t>) by </a:t>
            </a:r>
            <a:r>
              <a:rPr lang="en-GB" sz="1000" dirty="0" err="1">
                <a:solidFill>
                  <a:srgbClr val="2780E3"/>
                </a:solidFill>
                <a:latin typeface="+mj-lt"/>
                <a:hlinkClick r:id="rId10"/>
              </a:rPr>
              <a:t>water.alternatives</a:t>
            </a:r>
            <a:endParaRPr lang="en-GB" sz="1000" dirty="0">
              <a:latin typeface="+mj-lt"/>
            </a:endParaRPr>
          </a:p>
        </p:txBody>
      </p:sp>
    </p:spTree>
    <p:extLst>
      <p:ext uri="{BB962C8B-B14F-4D97-AF65-F5344CB8AC3E}">
        <p14:creationId xmlns:p14="http://schemas.microsoft.com/office/powerpoint/2010/main" val="2311036366"/>
      </p:ext>
    </p:extLst>
  </p:cSld>
  <p:clrMapOvr>
    <a:masterClrMapping/>
  </p:clrMapOvr>
  <mc:AlternateContent xmlns:mc="http://schemas.openxmlformats.org/markup-compatibility/2006" xmlns:p14="http://schemas.microsoft.com/office/powerpoint/2010/main">
    <mc:Choice Requires="p14">
      <p:transition spd="slow" p14:dur="2000" advTm="48200"/>
    </mc:Choice>
    <mc:Fallback xmlns="">
      <p:transition spd="slow" advTm="482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31FD89D-C603-4DF6-9C4F-D9AA17EF73AB}"/>
              </a:ext>
            </a:extLst>
          </p:cNvPr>
          <p:cNvSpPr>
            <a:spLocks noGrp="1"/>
          </p:cNvSpPr>
          <p:nvPr>
            <p:ph type="title"/>
          </p:nvPr>
        </p:nvSpPr>
        <p:spPr>
          <a:xfrm>
            <a:off x="719128" y="540271"/>
            <a:ext cx="9021783" cy="1323792"/>
          </a:xfrm>
        </p:spPr>
        <p:txBody>
          <a:bodyPr/>
          <a:lstStyle/>
          <a:p>
            <a:r>
              <a:rPr lang="en-GB" cap="small" dirty="0"/>
              <a:t>Myanmar Drinking-water</a:t>
            </a:r>
            <a:br>
              <a:rPr lang="en-GB" cap="small" dirty="0"/>
            </a:br>
            <a:r>
              <a:rPr lang="en-GB" sz="3400" cap="small" dirty="0"/>
              <a:t>Uneven Service Levels</a:t>
            </a:r>
          </a:p>
        </p:txBody>
      </p:sp>
      <p:sp>
        <p:nvSpPr>
          <p:cNvPr id="2" name="Rectangle 1">
            <a:extLst>
              <a:ext uri="{FF2B5EF4-FFF2-40B4-BE49-F238E27FC236}">
                <a16:creationId xmlns:a16="http://schemas.microsoft.com/office/drawing/2014/main" id="{1F8647F6-3EB9-4554-A715-8FCE158CEF56}"/>
              </a:ext>
            </a:extLst>
          </p:cNvPr>
          <p:cNvSpPr/>
          <p:nvPr/>
        </p:nvSpPr>
        <p:spPr>
          <a:xfrm>
            <a:off x="6238131" y="6590105"/>
            <a:ext cx="4151924" cy="861774"/>
          </a:xfrm>
          <a:prstGeom prst="rect">
            <a:avLst/>
          </a:prstGeom>
        </p:spPr>
        <p:txBody>
          <a:bodyPr wrap="square">
            <a:spAutoFit/>
          </a:bodyPr>
          <a:lstStyle/>
          <a:p>
            <a:r>
              <a:rPr lang="en-GB" sz="1000" dirty="0">
                <a:solidFill>
                  <a:schemeClr val="tx1"/>
                </a:solidFill>
                <a:latin typeface="+mj-lt"/>
              </a:rPr>
              <a:t>Central Statistical Organization (CSO), UNDP and WB (2018) “Myanmar Living Conditions Survey 2017: Key Indicators Report”, Nay </a:t>
            </a:r>
            <a:r>
              <a:rPr lang="en-GB" sz="1000" dirty="0" err="1">
                <a:solidFill>
                  <a:schemeClr val="tx1"/>
                </a:solidFill>
                <a:latin typeface="+mj-lt"/>
              </a:rPr>
              <a:t>Pyi</a:t>
            </a:r>
            <a:r>
              <a:rPr lang="en-GB" sz="1000" dirty="0">
                <a:solidFill>
                  <a:schemeClr val="tx1"/>
                </a:solidFill>
                <a:latin typeface="+mj-lt"/>
              </a:rPr>
              <a:t> Taw and Yangon, Myanmar: Ministry of Planning and Finance, UNDP and WB </a:t>
            </a:r>
            <a:r>
              <a:rPr lang="en-GB" sz="1000" dirty="0">
                <a:hlinkClick r:id="rId3"/>
              </a:rPr>
              <a:t>https://www.mm.undp.org/content/myanmar/en/home/library/poverty/MLCS.html</a:t>
            </a:r>
            <a:endParaRPr lang="en-GB" sz="1000" dirty="0">
              <a:latin typeface="+mj-lt"/>
            </a:endParaRPr>
          </a:p>
        </p:txBody>
      </p:sp>
      <p:sp>
        <p:nvSpPr>
          <p:cNvPr id="14" name="Content Placeholder 2">
            <a:extLst>
              <a:ext uri="{FF2B5EF4-FFF2-40B4-BE49-F238E27FC236}">
                <a16:creationId xmlns:a16="http://schemas.microsoft.com/office/drawing/2014/main" id="{63701BF9-7DA9-49BC-959D-A0EF1077209E}"/>
              </a:ext>
            </a:extLst>
          </p:cNvPr>
          <p:cNvSpPr txBox="1">
            <a:spLocks/>
          </p:cNvSpPr>
          <p:nvPr/>
        </p:nvSpPr>
        <p:spPr>
          <a:xfrm>
            <a:off x="668186" y="1858374"/>
            <a:ext cx="5281913" cy="5450649"/>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Key points:</a:t>
            </a:r>
          </a:p>
          <a:p>
            <a:r>
              <a:rPr lang="en-GB" sz="2000" dirty="0"/>
              <a:t>“Although improved water access has increased over time, it has been driven by the private expansion of bottled water rather than through increased and more sustainable use of piped and groundwater sources. Households in multiple states and regions have to transport water from source to consumption point, increasing the risk of contamination.”</a:t>
            </a:r>
          </a:p>
          <a:p>
            <a:r>
              <a:rPr lang="en-GB" sz="2000" dirty="0"/>
              <a:t>“The use of surface water continues to be substantial in Rakhine and Ayeyarwady”</a:t>
            </a:r>
          </a:p>
          <a:p>
            <a:r>
              <a:rPr lang="en-GB" sz="2000" dirty="0"/>
              <a:t>Access to improved water sources is seasonally dependent, with many households switching from rainwater (improved) to surface water (unimproved) during the dry season.</a:t>
            </a:r>
          </a:p>
          <a:p>
            <a:r>
              <a:rPr lang="en-GB" sz="2000" dirty="0"/>
              <a:t>Poor households in Myanmar have significantly lower access to basic services.</a:t>
            </a:r>
          </a:p>
        </p:txBody>
      </p:sp>
      <p:pic>
        <p:nvPicPr>
          <p:cNvPr id="19" name="Content Placeholder 18">
            <a:extLst>
              <a:ext uri="{FF2B5EF4-FFF2-40B4-BE49-F238E27FC236}">
                <a16:creationId xmlns:a16="http://schemas.microsoft.com/office/drawing/2014/main" id="{50B72429-A8F8-4DDB-B6A5-873444E7E407}"/>
              </a:ext>
            </a:extLst>
          </p:cNvPr>
          <p:cNvPicPr>
            <a:picLocks noGrp="1" noChangeAspect="1"/>
          </p:cNvPicPr>
          <p:nvPr>
            <p:ph sz="half" idx="1"/>
          </p:nvPr>
        </p:nvPicPr>
        <p:blipFill>
          <a:blip r:embed="rId4"/>
          <a:stretch>
            <a:fillRect/>
          </a:stretch>
        </p:blipFill>
        <p:spPr>
          <a:xfrm>
            <a:off x="6308114" y="1764407"/>
            <a:ext cx="3427594" cy="4797425"/>
          </a:xfrm>
          <a:prstGeom prst="rect">
            <a:avLst/>
          </a:prstGeom>
        </p:spPr>
      </p:pic>
    </p:spTree>
    <p:extLst>
      <p:ext uri="{BB962C8B-B14F-4D97-AF65-F5344CB8AC3E}">
        <p14:creationId xmlns:p14="http://schemas.microsoft.com/office/powerpoint/2010/main" val="2441042575"/>
      </p:ext>
    </p:extLst>
  </p:cSld>
  <p:clrMapOvr>
    <a:masterClrMapping/>
  </p:clrMapOvr>
  <mc:AlternateContent xmlns:mc="http://schemas.openxmlformats.org/markup-compatibility/2006" xmlns:p14="http://schemas.microsoft.com/office/powerpoint/2010/main">
    <mc:Choice Requires="p14">
      <p:transition spd="slow" p14:dur="2000" advTm="125672"/>
    </mc:Choice>
    <mc:Fallback xmlns="">
      <p:transition spd="slow" advTm="125672"/>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cap="small" dirty="0"/>
              <a:t>Water-related Health</a:t>
            </a:r>
            <a:br>
              <a:rPr lang="en-GB" cap="small" dirty="0"/>
            </a:br>
            <a:r>
              <a:rPr lang="en-GB" sz="3400" cap="small" dirty="0"/>
              <a:t>Key Considerations</a:t>
            </a: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r>
              <a:rPr lang="en-GB" dirty="0">
                <a:solidFill>
                  <a:schemeClr val="bg1">
                    <a:lumMod val="50000"/>
                  </a:schemeClr>
                </a:solidFill>
              </a:rPr>
              <a:t>Microbial and chemical hazards</a:t>
            </a:r>
          </a:p>
          <a:p>
            <a:r>
              <a:rPr lang="en-GB" dirty="0">
                <a:solidFill>
                  <a:schemeClr val="bg1">
                    <a:lumMod val="50000"/>
                  </a:schemeClr>
                </a:solidFill>
              </a:rPr>
              <a:t>Short-term and long-term disease</a:t>
            </a:r>
          </a:p>
          <a:p>
            <a:r>
              <a:rPr lang="en-GB" dirty="0">
                <a:solidFill>
                  <a:schemeClr val="bg1">
                    <a:lumMod val="50000"/>
                  </a:schemeClr>
                </a:solidFill>
              </a:rPr>
              <a:t>Global goals</a:t>
            </a:r>
          </a:p>
          <a:p>
            <a:r>
              <a:rPr lang="en-GB" dirty="0">
                <a:solidFill>
                  <a:schemeClr val="bg1">
                    <a:lumMod val="50000"/>
                  </a:schemeClr>
                </a:solidFill>
              </a:rPr>
              <a:t>Service level inequalities</a:t>
            </a:r>
          </a:p>
          <a:p>
            <a:r>
              <a:rPr lang="en-GB" b="1" dirty="0">
                <a:solidFill>
                  <a:srgbClr val="0070C0"/>
                </a:solidFill>
              </a:rPr>
              <a:t>Water Safety Planning</a:t>
            </a:r>
          </a:p>
          <a:p>
            <a:r>
              <a:rPr lang="en-GB" dirty="0"/>
              <a:t>Transformative WASH</a:t>
            </a:r>
          </a:p>
          <a:p>
            <a:endParaRPr lang="en-GB" b="1" dirty="0">
              <a:solidFill>
                <a:srgbClr val="0070C0"/>
              </a:solidFill>
            </a:endParaRPr>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5" name="Rectangle 4">
            <a:extLst>
              <a:ext uri="{FF2B5EF4-FFF2-40B4-BE49-F238E27FC236}">
                <a16:creationId xmlns:a16="http://schemas.microsoft.com/office/drawing/2014/main" id="{C4C3BB7B-B775-4535-88DB-CABCC60DB7A1}"/>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4104012229"/>
      </p:ext>
    </p:extLst>
  </p:cSld>
  <p:clrMapOvr>
    <a:masterClrMapping/>
  </p:clrMapOvr>
  <mc:AlternateContent xmlns:mc="http://schemas.openxmlformats.org/markup-compatibility/2006" xmlns:p14="http://schemas.microsoft.com/office/powerpoint/2010/main">
    <mc:Choice Requires="p14">
      <p:transition spd="slow" p14:dur="2000" advTm="42560"/>
    </mc:Choice>
    <mc:Fallback xmlns="">
      <p:transition spd="slow" advTm="4256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E591-298C-4259-AB0B-37C9667BBECE}"/>
              </a:ext>
            </a:extLst>
          </p:cNvPr>
          <p:cNvSpPr>
            <a:spLocks noGrp="1"/>
          </p:cNvSpPr>
          <p:nvPr>
            <p:ph type="title"/>
          </p:nvPr>
        </p:nvSpPr>
        <p:spPr>
          <a:xfrm>
            <a:off x="719128" y="540271"/>
            <a:ext cx="9021783" cy="1323792"/>
          </a:xfrm>
        </p:spPr>
        <p:txBody>
          <a:bodyPr/>
          <a:lstStyle/>
          <a:p>
            <a:r>
              <a:rPr lang="en-GB" cap="small" dirty="0"/>
              <a:t>Water Safety Planning</a:t>
            </a:r>
          </a:p>
        </p:txBody>
      </p:sp>
      <p:pic>
        <p:nvPicPr>
          <p:cNvPr id="8" name="Content Placeholder 7">
            <a:extLst>
              <a:ext uri="{FF2B5EF4-FFF2-40B4-BE49-F238E27FC236}">
                <a16:creationId xmlns:a16="http://schemas.microsoft.com/office/drawing/2014/main" id="{B924AF3C-C5E8-42B5-A195-7713AED5CEBB}"/>
              </a:ext>
            </a:extLst>
          </p:cNvPr>
          <p:cNvPicPr>
            <a:picLocks noGrp="1" noChangeAspect="1"/>
          </p:cNvPicPr>
          <p:nvPr>
            <p:ph sz="half" idx="2"/>
          </p:nvPr>
        </p:nvPicPr>
        <p:blipFill rotWithShape="1">
          <a:blip r:embed="rId3"/>
          <a:srcRect/>
          <a:stretch/>
        </p:blipFill>
        <p:spPr>
          <a:xfrm>
            <a:off x="621509" y="1864063"/>
            <a:ext cx="4445000" cy="4564144"/>
          </a:xfrm>
          <a:prstGeom prst="rect">
            <a:avLst/>
          </a:prstGeom>
        </p:spPr>
      </p:pic>
      <p:pic>
        <p:nvPicPr>
          <p:cNvPr id="7" name="Content Placeholder 4">
            <a:extLst>
              <a:ext uri="{FF2B5EF4-FFF2-40B4-BE49-F238E27FC236}">
                <a16:creationId xmlns:a16="http://schemas.microsoft.com/office/drawing/2014/main" id="{B743C962-A8D8-4B67-A80C-27E5AF1D028F}"/>
              </a:ext>
            </a:extLst>
          </p:cNvPr>
          <p:cNvPicPr>
            <a:picLocks noGrp="1" noChangeAspect="1"/>
          </p:cNvPicPr>
          <p:nvPr>
            <p:ph sz="half" idx="1"/>
          </p:nvPr>
        </p:nvPicPr>
        <p:blipFill rotWithShape="1">
          <a:blip r:embed="rId4"/>
          <a:srcRect r="74519"/>
          <a:stretch/>
        </p:blipFill>
        <p:spPr>
          <a:xfrm>
            <a:off x="6401642" y="1864063"/>
            <a:ext cx="1132633" cy="4513648"/>
          </a:xfrm>
          <a:prstGeom prst="rect">
            <a:avLst/>
          </a:prstGeom>
        </p:spPr>
      </p:pic>
      <p:sp>
        <p:nvSpPr>
          <p:cNvPr id="9" name="Rectangle 8">
            <a:extLst>
              <a:ext uri="{FF2B5EF4-FFF2-40B4-BE49-F238E27FC236}">
                <a16:creationId xmlns:a16="http://schemas.microsoft.com/office/drawing/2014/main" id="{61291387-5CA9-4982-816C-E3154513ECFE}"/>
              </a:ext>
            </a:extLst>
          </p:cNvPr>
          <p:cNvSpPr/>
          <p:nvPr/>
        </p:nvSpPr>
        <p:spPr>
          <a:xfrm>
            <a:off x="719127" y="6958640"/>
            <a:ext cx="9119403" cy="246221"/>
          </a:xfrm>
          <a:prstGeom prst="rect">
            <a:avLst/>
          </a:prstGeom>
        </p:spPr>
        <p:txBody>
          <a:bodyPr wrap="square">
            <a:spAutoFit/>
          </a:bodyPr>
          <a:lstStyle/>
          <a:p>
            <a:r>
              <a:rPr lang="en-GB" sz="1000" dirty="0">
                <a:solidFill>
                  <a:schemeClr val="tx1"/>
                </a:solidFill>
                <a:latin typeface="+mj-lt"/>
              </a:rPr>
              <a:t>Source: A guide to equitable water safety planning: ensuring no one is left behind. Geneva: World Health Organization; 2019. Licence: CC BY-NC-SA 3.0 IGO.</a:t>
            </a:r>
            <a:endParaRPr lang="en-GB" sz="1000" dirty="0">
              <a:latin typeface="+mj-lt"/>
            </a:endParaRPr>
          </a:p>
        </p:txBody>
      </p:sp>
      <p:sp>
        <p:nvSpPr>
          <p:cNvPr id="3" name="Arrow: Down 2">
            <a:extLst>
              <a:ext uri="{FF2B5EF4-FFF2-40B4-BE49-F238E27FC236}">
                <a16:creationId xmlns:a16="http://schemas.microsoft.com/office/drawing/2014/main" id="{8FE456DD-1266-4158-8BF2-26E239EA1EBB}"/>
              </a:ext>
            </a:extLst>
          </p:cNvPr>
          <p:cNvSpPr/>
          <p:nvPr/>
        </p:nvSpPr>
        <p:spPr>
          <a:xfrm rot="2146560">
            <a:off x="3928179" y="1194479"/>
            <a:ext cx="792088" cy="144016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10" name="Content Placeholder 4">
            <a:extLst>
              <a:ext uri="{FF2B5EF4-FFF2-40B4-BE49-F238E27FC236}">
                <a16:creationId xmlns:a16="http://schemas.microsoft.com/office/drawing/2014/main" id="{DE1F95C5-5C81-4380-833F-3674069AA35C}"/>
              </a:ext>
            </a:extLst>
          </p:cNvPr>
          <p:cNvPicPr>
            <a:picLocks noChangeAspect="1"/>
          </p:cNvPicPr>
          <p:nvPr/>
        </p:nvPicPr>
        <p:blipFill rotWithShape="1">
          <a:blip r:embed="rId4"/>
          <a:srcRect l="62741"/>
          <a:stretch/>
        </p:blipFill>
        <p:spPr>
          <a:xfrm>
            <a:off x="7534275" y="1864063"/>
            <a:ext cx="1656183" cy="4513648"/>
          </a:xfrm>
          <a:prstGeom prst="rect">
            <a:avLst/>
          </a:prstGeom>
        </p:spPr>
      </p:pic>
    </p:spTree>
    <p:extLst>
      <p:ext uri="{BB962C8B-B14F-4D97-AF65-F5344CB8AC3E}">
        <p14:creationId xmlns:p14="http://schemas.microsoft.com/office/powerpoint/2010/main" val="301273620"/>
      </p:ext>
    </p:extLst>
  </p:cSld>
  <p:clrMapOvr>
    <a:masterClrMapping/>
  </p:clrMapOvr>
  <mc:AlternateContent xmlns:mc="http://schemas.openxmlformats.org/markup-compatibility/2006" xmlns:p14="http://schemas.microsoft.com/office/powerpoint/2010/main">
    <mc:Choice Requires="p14">
      <p:transition spd="slow" p14:dur="2000" advTm="51607"/>
    </mc:Choice>
    <mc:Fallback xmlns="">
      <p:transition spd="slow" advTm="51607"/>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E591-298C-4259-AB0B-37C9667BBECE}"/>
              </a:ext>
            </a:extLst>
          </p:cNvPr>
          <p:cNvSpPr>
            <a:spLocks noGrp="1"/>
          </p:cNvSpPr>
          <p:nvPr>
            <p:ph type="title"/>
          </p:nvPr>
        </p:nvSpPr>
        <p:spPr>
          <a:xfrm>
            <a:off x="719128" y="540271"/>
            <a:ext cx="9021783" cy="1323792"/>
          </a:xfrm>
        </p:spPr>
        <p:txBody>
          <a:bodyPr/>
          <a:lstStyle/>
          <a:p>
            <a:r>
              <a:rPr lang="en-GB" cap="small" dirty="0"/>
              <a:t>Water Safety Planning</a:t>
            </a:r>
          </a:p>
        </p:txBody>
      </p:sp>
      <p:pic>
        <p:nvPicPr>
          <p:cNvPr id="8" name="Content Placeholder 7">
            <a:extLst>
              <a:ext uri="{FF2B5EF4-FFF2-40B4-BE49-F238E27FC236}">
                <a16:creationId xmlns:a16="http://schemas.microsoft.com/office/drawing/2014/main" id="{B924AF3C-C5E8-42B5-A195-7713AED5CEBB}"/>
              </a:ext>
            </a:extLst>
          </p:cNvPr>
          <p:cNvPicPr>
            <a:picLocks noGrp="1" noChangeAspect="1"/>
          </p:cNvPicPr>
          <p:nvPr>
            <p:ph sz="half" idx="2"/>
          </p:nvPr>
        </p:nvPicPr>
        <p:blipFill rotWithShape="1">
          <a:blip r:embed="rId3"/>
          <a:srcRect/>
          <a:stretch/>
        </p:blipFill>
        <p:spPr>
          <a:xfrm>
            <a:off x="3056328" y="1864063"/>
            <a:ext cx="4445000" cy="4564144"/>
          </a:xfrm>
          <a:prstGeom prst="rect">
            <a:avLst/>
          </a:prstGeom>
        </p:spPr>
      </p:pic>
      <p:sp>
        <p:nvSpPr>
          <p:cNvPr id="9" name="Rectangle 8">
            <a:extLst>
              <a:ext uri="{FF2B5EF4-FFF2-40B4-BE49-F238E27FC236}">
                <a16:creationId xmlns:a16="http://schemas.microsoft.com/office/drawing/2014/main" id="{61291387-5CA9-4982-816C-E3154513ECFE}"/>
              </a:ext>
            </a:extLst>
          </p:cNvPr>
          <p:cNvSpPr/>
          <p:nvPr/>
        </p:nvSpPr>
        <p:spPr>
          <a:xfrm>
            <a:off x="719127" y="6958640"/>
            <a:ext cx="9119403" cy="246221"/>
          </a:xfrm>
          <a:prstGeom prst="rect">
            <a:avLst/>
          </a:prstGeom>
        </p:spPr>
        <p:txBody>
          <a:bodyPr wrap="square">
            <a:spAutoFit/>
          </a:bodyPr>
          <a:lstStyle/>
          <a:p>
            <a:r>
              <a:rPr lang="en-GB" sz="1000" dirty="0">
                <a:solidFill>
                  <a:schemeClr val="tx1"/>
                </a:solidFill>
                <a:latin typeface="+mj-lt"/>
              </a:rPr>
              <a:t>Source: A guide to equitable water safety planning: ensuring no one is left behind. Geneva: World Health Organization; 2019. Licence: CC BY-NC-SA 3.0 IGO.</a:t>
            </a:r>
            <a:endParaRPr lang="en-GB" sz="1000" dirty="0">
              <a:latin typeface="+mj-lt"/>
            </a:endParaRPr>
          </a:p>
        </p:txBody>
      </p:sp>
      <p:sp>
        <p:nvSpPr>
          <p:cNvPr id="3" name="Arrow: Down 2">
            <a:extLst>
              <a:ext uri="{FF2B5EF4-FFF2-40B4-BE49-F238E27FC236}">
                <a16:creationId xmlns:a16="http://schemas.microsoft.com/office/drawing/2014/main" id="{8FE456DD-1266-4158-8BF2-26E239EA1EBB}"/>
              </a:ext>
            </a:extLst>
          </p:cNvPr>
          <p:cNvSpPr/>
          <p:nvPr/>
        </p:nvSpPr>
        <p:spPr>
          <a:xfrm rot="6307444">
            <a:off x="7504654" y="4134810"/>
            <a:ext cx="792088" cy="144016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8440461"/>
      </p:ext>
    </p:extLst>
  </p:cSld>
  <p:clrMapOvr>
    <a:masterClrMapping/>
  </p:clrMapOvr>
  <mc:AlternateContent xmlns:mc="http://schemas.openxmlformats.org/markup-compatibility/2006" xmlns:p14="http://schemas.microsoft.com/office/powerpoint/2010/main">
    <mc:Choice Requires="p14">
      <p:transition spd="slow" p14:dur="2000" advTm="21237"/>
    </mc:Choice>
    <mc:Fallback xmlns="">
      <p:transition spd="slow" advTm="21237"/>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01BAE-77B8-4112-991E-108BA3877C17}"/>
              </a:ext>
            </a:extLst>
          </p:cNvPr>
          <p:cNvSpPr>
            <a:spLocks noGrp="1"/>
          </p:cNvSpPr>
          <p:nvPr>
            <p:ph type="title"/>
          </p:nvPr>
        </p:nvSpPr>
        <p:spPr>
          <a:xfrm>
            <a:off x="719128" y="540624"/>
            <a:ext cx="9021783" cy="1323439"/>
          </a:xfrm>
        </p:spPr>
        <p:txBody>
          <a:bodyPr/>
          <a:lstStyle/>
          <a:p>
            <a:r>
              <a:rPr lang="en-GB" cap="small" dirty="0"/>
              <a:t>Water Safety Planning</a:t>
            </a:r>
            <a:br>
              <a:rPr lang="en-GB" cap="small" dirty="0"/>
            </a:br>
            <a:r>
              <a:rPr lang="en-GB" sz="3400" cap="small" dirty="0"/>
              <a:t>Control Measures</a:t>
            </a:r>
          </a:p>
        </p:txBody>
      </p:sp>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7" y="2291108"/>
            <a:ext cx="4445516" cy="4081811"/>
          </a:xfrm>
        </p:spPr>
        <p:txBody>
          <a:bodyPr anchor="ctr"/>
          <a:lstStyle/>
          <a:p>
            <a:pPr marL="514350" indent="-514350">
              <a:spcBef>
                <a:spcPts val="1200"/>
              </a:spcBef>
              <a:spcAft>
                <a:spcPts val="1200"/>
              </a:spcAft>
              <a:buFont typeface="+mj-lt"/>
              <a:buAutoNum type="arabicPeriod"/>
            </a:pPr>
            <a:r>
              <a:rPr lang="en-GB" sz="3800" b="1" dirty="0"/>
              <a:t>Source protection</a:t>
            </a:r>
          </a:p>
          <a:p>
            <a:pPr marL="514350" indent="-514350">
              <a:spcBef>
                <a:spcPts val="1200"/>
              </a:spcBef>
              <a:spcAft>
                <a:spcPts val="1200"/>
              </a:spcAft>
              <a:buFont typeface="+mj-lt"/>
              <a:buAutoNum type="arabicPeriod"/>
            </a:pPr>
            <a:r>
              <a:rPr lang="en-GB" sz="3800" dirty="0"/>
              <a:t>Sedimentation</a:t>
            </a:r>
          </a:p>
          <a:p>
            <a:pPr marL="514350" indent="-514350">
              <a:spcBef>
                <a:spcPts val="1200"/>
              </a:spcBef>
              <a:spcAft>
                <a:spcPts val="1200"/>
              </a:spcAft>
              <a:buFont typeface="+mj-lt"/>
              <a:buAutoNum type="arabicPeriod"/>
            </a:pPr>
            <a:r>
              <a:rPr lang="en-GB" sz="3800" dirty="0"/>
              <a:t>Filtration</a:t>
            </a:r>
          </a:p>
          <a:p>
            <a:pPr marL="514350" indent="-514350">
              <a:spcBef>
                <a:spcPts val="1200"/>
              </a:spcBef>
              <a:spcAft>
                <a:spcPts val="1200"/>
              </a:spcAft>
              <a:buFont typeface="+mj-lt"/>
              <a:buAutoNum type="arabicPeriod"/>
            </a:pPr>
            <a:r>
              <a:rPr lang="en-GB" sz="3800" dirty="0"/>
              <a:t>Disinfection</a:t>
            </a:r>
          </a:p>
          <a:p>
            <a:pPr marL="514350" indent="-514350">
              <a:spcBef>
                <a:spcPts val="1200"/>
              </a:spcBef>
              <a:spcAft>
                <a:spcPts val="1200"/>
              </a:spcAft>
              <a:buFont typeface="+mj-lt"/>
              <a:buAutoNum type="arabicPeriod"/>
            </a:pPr>
            <a:r>
              <a:rPr lang="en-GB" sz="3800" dirty="0"/>
              <a:t>Safe storage</a:t>
            </a:r>
          </a:p>
        </p:txBody>
      </p:sp>
      <p:pic>
        <p:nvPicPr>
          <p:cNvPr id="5" name="Content Placeholder 4">
            <a:extLst>
              <a:ext uri="{FF2B5EF4-FFF2-40B4-BE49-F238E27FC236}">
                <a16:creationId xmlns:a16="http://schemas.microsoft.com/office/drawing/2014/main" id="{F196B13D-66F1-451F-AFB5-0A9F089C19F3}"/>
              </a:ext>
            </a:extLst>
          </p:cNvPr>
          <p:cNvPicPr>
            <a:picLocks noGrp="1" noChangeAspect="1"/>
          </p:cNvPicPr>
          <p:nvPr>
            <p:ph sz="half" idx="2"/>
          </p:nvPr>
        </p:nvPicPr>
        <p:blipFill>
          <a:blip r:embed="rId3"/>
          <a:stretch>
            <a:fillRect/>
          </a:stretch>
        </p:blipFill>
        <p:spPr>
          <a:xfrm>
            <a:off x="5295396" y="1864063"/>
            <a:ext cx="4445000" cy="4230584"/>
          </a:xfrm>
          <a:prstGeom prst="rect">
            <a:avLst/>
          </a:prstGeom>
        </p:spPr>
      </p:pic>
      <p:sp>
        <p:nvSpPr>
          <p:cNvPr id="6" name="Rectangle 5">
            <a:extLst>
              <a:ext uri="{FF2B5EF4-FFF2-40B4-BE49-F238E27FC236}">
                <a16:creationId xmlns:a16="http://schemas.microsoft.com/office/drawing/2014/main" id="{57177AF0-FDE5-4E00-837B-DC430AE0D001}"/>
              </a:ext>
            </a:extLst>
          </p:cNvPr>
          <p:cNvSpPr/>
          <p:nvPr/>
        </p:nvSpPr>
        <p:spPr>
          <a:xfrm>
            <a:off x="5230019" y="6108866"/>
            <a:ext cx="4510377" cy="1323439"/>
          </a:xfrm>
          <a:prstGeom prst="rect">
            <a:avLst/>
          </a:prstGeom>
        </p:spPr>
        <p:txBody>
          <a:bodyPr wrap="square">
            <a:spAutoFit/>
          </a:bodyPr>
          <a:lstStyle/>
          <a:p>
            <a:r>
              <a:rPr lang="en-GB" sz="1000" dirty="0">
                <a:solidFill>
                  <a:schemeClr val="tx1"/>
                </a:solidFill>
                <a:latin typeface="+mj-lt"/>
              </a:rPr>
              <a:t>Nowicki, S. and Gladstone, N. (2018) ‘The Water Module: Student resource’. Oxford, UK: School of Geography and the Environment, University of Oxford. Available at: </a:t>
            </a:r>
            <a:r>
              <a:rPr lang="en-GB" sz="1000" dirty="0">
                <a:solidFill>
                  <a:schemeClr val="tx1"/>
                </a:solidFill>
                <a:latin typeface="+mj-lt"/>
                <a:hlinkClick r:id="rId4"/>
              </a:rPr>
              <a:t>https://upgro.files.wordpress.com/2018/03/water-module-student-resource-web.pdf</a:t>
            </a:r>
            <a:r>
              <a:rPr lang="en-GB" sz="1000" dirty="0">
                <a:solidFill>
                  <a:schemeClr val="tx1"/>
                </a:solidFill>
                <a:latin typeface="+mj-lt"/>
              </a:rPr>
              <a:t>. Licence: CC BY-NC-SA 4.0</a:t>
            </a:r>
          </a:p>
          <a:p>
            <a:endParaRPr lang="en-GB" sz="1000" dirty="0">
              <a:solidFill>
                <a:schemeClr val="tx1"/>
              </a:solidFill>
              <a:latin typeface="+mj-lt"/>
            </a:endParaRPr>
          </a:p>
          <a:p>
            <a:r>
              <a:rPr lang="en-GB" sz="1000" dirty="0">
                <a:solidFill>
                  <a:schemeClr val="tx1"/>
                </a:solidFill>
                <a:latin typeface="+mj-lt"/>
              </a:rPr>
              <a:t>Adapted from: Lawrence, A. R. </a:t>
            </a:r>
            <a:r>
              <a:rPr lang="en-GB" sz="1000" i="1" dirty="0">
                <a:solidFill>
                  <a:schemeClr val="tx1"/>
                </a:solidFill>
                <a:latin typeface="+mj-lt"/>
              </a:rPr>
              <a:t>et al.</a:t>
            </a:r>
            <a:r>
              <a:rPr lang="en-GB" sz="1000" dirty="0">
                <a:solidFill>
                  <a:schemeClr val="tx1"/>
                </a:solidFill>
                <a:latin typeface="+mj-lt"/>
              </a:rPr>
              <a:t> (2001) </a:t>
            </a:r>
            <a:r>
              <a:rPr lang="en-GB" sz="1000" i="1" dirty="0">
                <a:solidFill>
                  <a:schemeClr val="tx1"/>
                </a:solidFill>
                <a:latin typeface="+mj-lt"/>
              </a:rPr>
              <a:t>Guidelines for Assessing the Risk to Groundwater from On-Site Sanitation</a:t>
            </a:r>
            <a:r>
              <a:rPr lang="en-GB" sz="1000" dirty="0">
                <a:solidFill>
                  <a:schemeClr val="tx1"/>
                </a:solidFill>
                <a:latin typeface="+mj-lt"/>
              </a:rPr>
              <a:t>, </a:t>
            </a:r>
            <a:r>
              <a:rPr lang="en-GB" sz="1000" i="1" dirty="0">
                <a:solidFill>
                  <a:schemeClr val="tx1"/>
                </a:solidFill>
                <a:latin typeface="+mj-lt"/>
              </a:rPr>
              <a:t>ARGOSS British Geological Survey Commissioned Report</a:t>
            </a:r>
            <a:r>
              <a:rPr lang="en-GB" sz="1000" dirty="0">
                <a:solidFill>
                  <a:schemeClr val="tx1"/>
                </a:solidFill>
                <a:latin typeface="+mj-lt"/>
              </a:rPr>
              <a:t>.</a:t>
            </a:r>
          </a:p>
        </p:txBody>
      </p:sp>
    </p:spTree>
    <p:extLst>
      <p:ext uri="{BB962C8B-B14F-4D97-AF65-F5344CB8AC3E}">
        <p14:creationId xmlns:p14="http://schemas.microsoft.com/office/powerpoint/2010/main" val="937369921"/>
      </p:ext>
    </p:extLst>
  </p:cSld>
  <p:clrMapOvr>
    <a:masterClrMapping/>
  </p:clrMapOvr>
  <mc:AlternateContent xmlns:mc="http://schemas.openxmlformats.org/markup-compatibility/2006" xmlns:p14="http://schemas.microsoft.com/office/powerpoint/2010/main">
    <mc:Choice Requires="p14">
      <p:transition spd="slow" p14:dur="2000" advTm="105706"/>
    </mc:Choice>
    <mc:Fallback xmlns="">
      <p:transition spd="slow" advTm="105706"/>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8" y="2276889"/>
            <a:ext cx="4445516" cy="4096030"/>
          </a:xfrm>
        </p:spPr>
        <p:txBody>
          <a:bodyPr/>
          <a:lstStyle/>
          <a:p>
            <a:pPr marL="514350" indent="-514350">
              <a:spcBef>
                <a:spcPts val="1200"/>
              </a:spcBef>
              <a:spcAft>
                <a:spcPts val="1200"/>
              </a:spcAft>
              <a:buFont typeface="+mj-lt"/>
              <a:buAutoNum type="arabicPeriod"/>
            </a:pPr>
            <a:r>
              <a:rPr lang="en-GB" sz="3800" dirty="0"/>
              <a:t>Source protection</a:t>
            </a:r>
          </a:p>
          <a:p>
            <a:pPr marL="514350" indent="-514350">
              <a:spcBef>
                <a:spcPts val="1200"/>
              </a:spcBef>
              <a:spcAft>
                <a:spcPts val="1200"/>
              </a:spcAft>
              <a:buFont typeface="+mj-lt"/>
              <a:buAutoNum type="arabicPeriod"/>
            </a:pPr>
            <a:r>
              <a:rPr lang="en-GB" sz="3800" b="1" dirty="0"/>
              <a:t>Sedimentation</a:t>
            </a:r>
          </a:p>
          <a:p>
            <a:pPr marL="514350" indent="-514350">
              <a:spcBef>
                <a:spcPts val="1200"/>
              </a:spcBef>
              <a:spcAft>
                <a:spcPts val="1200"/>
              </a:spcAft>
              <a:buFont typeface="+mj-lt"/>
              <a:buAutoNum type="arabicPeriod"/>
            </a:pPr>
            <a:r>
              <a:rPr lang="en-GB" sz="3800" dirty="0"/>
              <a:t>Filtration</a:t>
            </a:r>
          </a:p>
          <a:p>
            <a:pPr marL="514350" indent="-514350">
              <a:spcBef>
                <a:spcPts val="1200"/>
              </a:spcBef>
              <a:spcAft>
                <a:spcPts val="1200"/>
              </a:spcAft>
              <a:buFont typeface="+mj-lt"/>
              <a:buAutoNum type="arabicPeriod"/>
            </a:pPr>
            <a:r>
              <a:rPr lang="en-GB" sz="3800" dirty="0"/>
              <a:t>Disinfection</a:t>
            </a:r>
          </a:p>
          <a:p>
            <a:pPr marL="514350" indent="-514350">
              <a:spcBef>
                <a:spcPts val="1200"/>
              </a:spcBef>
              <a:spcAft>
                <a:spcPts val="1200"/>
              </a:spcAft>
              <a:buFont typeface="+mj-lt"/>
              <a:buAutoNum type="arabicPeriod"/>
            </a:pPr>
            <a:r>
              <a:rPr lang="en-GB" sz="3800" dirty="0"/>
              <a:t>Safe storage</a:t>
            </a:r>
          </a:p>
          <a:p>
            <a:pPr marL="0" indent="0">
              <a:buNone/>
            </a:pPr>
            <a:endParaRPr lang="en-GB" dirty="0"/>
          </a:p>
        </p:txBody>
      </p:sp>
      <p:sp>
        <p:nvSpPr>
          <p:cNvPr id="6" name="Rectangle 5">
            <a:extLst>
              <a:ext uri="{FF2B5EF4-FFF2-40B4-BE49-F238E27FC236}">
                <a16:creationId xmlns:a16="http://schemas.microsoft.com/office/drawing/2014/main" id="{57177AF0-FDE5-4E00-837B-DC430AE0D001}"/>
              </a:ext>
            </a:extLst>
          </p:cNvPr>
          <p:cNvSpPr/>
          <p:nvPr/>
        </p:nvSpPr>
        <p:spPr>
          <a:xfrm>
            <a:off x="5230019" y="6108866"/>
            <a:ext cx="4510377" cy="707886"/>
          </a:xfrm>
          <a:prstGeom prst="rect">
            <a:avLst/>
          </a:prstGeom>
        </p:spPr>
        <p:txBody>
          <a:bodyPr wrap="square">
            <a:spAutoFit/>
          </a:bodyPr>
          <a:lstStyle/>
          <a:p>
            <a:r>
              <a:rPr lang="en-GB" sz="1000" dirty="0">
                <a:solidFill>
                  <a:schemeClr val="tx1"/>
                </a:solidFill>
                <a:latin typeface="+mj-lt"/>
              </a:rPr>
              <a:t>Nowicki, S. and Gladstone, N. (2018) ‘The Water Module: Student resource’. Oxford, UK: School of Geography and the Environment, University of Oxford. Available at: </a:t>
            </a:r>
            <a:r>
              <a:rPr lang="en-GB" sz="1000" dirty="0">
                <a:solidFill>
                  <a:schemeClr val="tx1"/>
                </a:solidFill>
                <a:latin typeface="+mj-lt"/>
                <a:hlinkClick r:id="rId3"/>
              </a:rPr>
              <a:t>https://upgro.files.wordpress.com/2018/03/water-module-student-resource-web.pdf</a:t>
            </a:r>
            <a:r>
              <a:rPr lang="en-GB" sz="1000" dirty="0">
                <a:solidFill>
                  <a:schemeClr val="tx1"/>
                </a:solidFill>
                <a:latin typeface="+mj-lt"/>
              </a:rPr>
              <a:t>. Licence: CC BY-NC-SA 4.0</a:t>
            </a:r>
          </a:p>
        </p:txBody>
      </p:sp>
      <p:pic>
        <p:nvPicPr>
          <p:cNvPr id="8" name="Content Placeholder 7">
            <a:extLst>
              <a:ext uri="{FF2B5EF4-FFF2-40B4-BE49-F238E27FC236}">
                <a16:creationId xmlns:a16="http://schemas.microsoft.com/office/drawing/2014/main" id="{347FD41D-ADD8-4770-93EC-676BF63BEC24}"/>
              </a:ext>
            </a:extLst>
          </p:cNvPr>
          <p:cNvPicPr>
            <a:picLocks noGrp="1" noChangeAspect="1"/>
          </p:cNvPicPr>
          <p:nvPr>
            <p:ph sz="half" idx="2"/>
          </p:nvPr>
        </p:nvPicPr>
        <p:blipFill>
          <a:blip r:embed="rId4"/>
          <a:stretch>
            <a:fillRect/>
          </a:stretch>
        </p:blipFill>
        <p:spPr>
          <a:xfrm>
            <a:off x="5878091" y="2012836"/>
            <a:ext cx="2991167" cy="3935438"/>
          </a:xfrm>
          <a:prstGeom prst="rect">
            <a:avLst/>
          </a:prstGeom>
        </p:spPr>
      </p:pic>
      <p:sp>
        <p:nvSpPr>
          <p:cNvPr id="11" name="Title 1">
            <a:extLst>
              <a:ext uri="{FF2B5EF4-FFF2-40B4-BE49-F238E27FC236}">
                <a16:creationId xmlns:a16="http://schemas.microsoft.com/office/drawing/2014/main" id="{5B9CF8F9-9FE8-4168-A810-23F8249D684F}"/>
              </a:ext>
            </a:extLst>
          </p:cNvPr>
          <p:cNvSpPr>
            <a:spLocks noGrp="1"/>
          </p:cNvSpPr>
          <p:nvPr>
            <p:ph type="title"/>
          </p:nvPr>
        </p:nvSpPr>
        <p:spPr>
          <a:xfrm>
            <a:off x="719128" y="540624"/>
            <a:ext cx="9021783" cy="1323439"/>
          </a:xfrm>
        </p:spPr>
        <p:txBody>
          <a:bodyPr/>
          <a:lstStyle/>
          <a:p>
            <a:r>
              <a:rPr lang="en-GB" cap="small" dirty="0"/>
              <a:t>Water Safety Planning</a:t>
            </a:r>
            <a:br>
              <a:rPr lang="en-GB" cap="small" dirty="0"/>
            </a:br>
            <a:r>
              <a:rPr lang="en-GB" sz="3400" cap="small" dirty="0"/>
              <a:t>Control Measures</a:t>
            </a:r>
          </a:p>
        </p:txBody>
      </p:sp>
    </p:spTree>
    <p:extLst>
      <p:ext uri="{BB962C8B-B14F-4D97-AF65-F5344CB8AC3E}">
        <p14:creationId xmlns:p14="http://schemas.microsoft.com/office/powerpoint/2010/main" val="297528206"/>
      </p:ext>
    </p:extLst>
  </p:cSld>
  <p:clrMapOvr>
    <a:masterClrMapping/>
  </p:clrMapOvr>
  <mc:AlternateContent xmlns:mc="http://schemas.openxmlformats.org/markup-compatibility/2006" xmlns:p14="http://schemas.microsoft.com/office/powerpoint/2010/main">
    <mc:Choice Requires="p14">
      <p:transition spd="slow" p14:dur="2000" advTm="46053"/>
    </mc:Choice>
    <mc:Fallback xmlns="">
      <p:transition spd="slow" advTm="4605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8" y="2300868"/>
            <a:ext cx="4445516" cy="4072051"/>
          </a:xfrm>
        </p:spPr>
        <p:txBody>
          <a:bodyPr/>
          <a:lstStyle/>
          <a:p>
            <a:pPr marL="514350" indent="-514350">
              <a:spcBef>
                <a:spcPts val="1200"/>
              </a:spcBef>
              <a:spcAft>
                <a:spcPts val="1200"/>
              </a:spcAft>
              <a:buFont typeface="+mj-lt"/>
              <a:buAutoNum type="arabicPeriod"/>
            </a:pPr>
            <a:r>
              <a:rPr lang="en-GB" sz="3800" dirty="0"/>
              <a:t>Source protection</a:t>
            </a:r>
          </a:p>
          <a:p>
            <a:pPr marL="514350" indent="-514350">
              <a:spcBef>
                <a:spcPts val="1200"/>
              </a:spcBef>
              <a:spcAft>
                <a:spcPts val="1200"/>
              </a:spcAft>
              <a:buFont typeface="+mj-lt"/>
              <a:buAutoNum type="arabicPeriod"/>
            </a:pPr>
            <a:r>
              <a:rPr lang="en-GB" sz="3800" dirty="0"/>
              <a:t>Sedimentation</a:t>
            </a:r>
          </a:p>
          <a:p>
            <a:pPr marL="514350" indent="-514350">
              <a:spcBef>
                <a:spcPts val="1200"/>
              </a:spcBef>
              <a:spcAft>
                <a:spcPts val="1200"/>
              </a:spcAft>
              <a:buFont typeface="+mj-lt"/>
              <a:buAutoNum type="arabicPeriod"/>
            </a:pPr>
            <a:r>
              <a:rPr lang="en-GB" sz="3800" b="1" dirty="0"/>
              <a:t>Filtration</a:t>
            </a:r>
          </a:p>
          <a:p>
            <a:pPr marL="514350" indent="-514350">
              <a:spcBef>
                <a:spcPts val="1200"/>
              </a:spcBef>
              <a:spcAft>
                <a:spcPts val="1200"/>
              </a:spcAft>
              <a:buFont typeface="+mj-lt"/>
              <a:buAutoNum type="arabicPeriod"/>
            </a:pPr>
            <a:r>
              <a:rPr lang="en-GB" sz="3800" dirty="0"/>
              <a:t>Disinfection</a:t>
            </a:r>
          </a:p>
          <a:p>
            <a:pPr marL="514350" indent="-514350">
              <a:spcBef>
                <a:spcPts val="1200"/>
              </a:spcBef>
              <a:spcAft>
                <a:spcPts val="1200"/>
              </a:spcAft>
              <a:buFont typeface="+mj-lt"/>
              <a:buAutoNum type="arabicPeriod"/>
            </a:pPr>
            <a:r>
              <a:rPr lang="en-GB" sz="3800" dirty="0"/>
              <a:t>Safe storage</a:t>
            </a:r>
          </a:p>
          <a:p>
            <a:pPr marL="0" indent="0">
              <a:buNone/>
            </a:pPr>
            <a:endParaRPr lang="en-GB" dirty="0"/>
          </a:p>
        </p:txBody>
      </p:sp>
      <p:sp>
        <p:nvSpPr>
          <p:cNvPr id="10" name="Rectangle 9">
            <a:extLst>
              <a:ext uri="{FF2B5EF4-FFF2-40B4-BE49-F238E27FC236}">
                <a16:creationId xmlns:a16="http://schemas.microsoft.com/office/drawing/2014/main" id="{E928A765-227F-422E-8483-1A2862382927}"/>
              </a:ext>
            </a:extLst>
          </p:cNvPr>
          <p:cNvSpPr/>
          <p:nvPr/>
        </p:nvSpPr>
        <p:spPr>
          <a:xfrm>
            <a:off x="5230019" y="5746228"/>
            <a:ext cx="3463017" cy="246221"/>
          </a:xfrm>
          <a:prstGeom prst="rect">
            <a:avLst/>
          </a:prstGeom>
        </p:spPr>
        <p:txBody>
          <a:bodyPr wrap="square">
            <a:spAutoFit/>
          </a:bodyPr>
          <a:lstStyle/>
          <a:p>
            <a:r>
              <a:rPr lang="en-GB" sz="1000" dirty="0">
                <a:solidFill>
                  <a:srgbClr val="333333"/>
                </a:solidFill>
                <a:latin typeface="+mj-lt"/>
              </a:rPr>
              <a:t>“Household Filter Training, Kenya” by Saskia Nowicki</a:t>
            </a:r>
            <a:endParaRPr lang="en-GB" sz="1000" dirty="0">
              <a:latin typeface="+mj-lt"/>
            </a:endParaRPr>
          </a:p>
        </p:txBody>
      </p:sp>
      <p:pic>
        <p:nvPicPr>
          <p:cNvPr id="19" name="Content Placeholder 16">
            <a:extLst>
              <a:ext uri="{FF2B5EF4-FFF2-40B4-BE49-F238E27FC236}">
                <a16:creationId xmlns:a16="http://schemas.microsoft.com/office/drawing/2014/main" id="{DB0C1574-256F-47D6-A3FC-5F7D14F1708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7243"/>
          <a:stretch/>
        </p:blipFill>
        <p:spPr>
          <a:xfrm>
            <a:off x="5295396" y="2695718"/>
            <a:ext cx="4445000" cy="3021575"/>
          </a:xfrm>
          <a:prstGeom prst="rect">
            <a:avLst/>
          </a:prstGeom>
        </p:spPr>
      </p:pic>
      <p:sp>
        <p:nvSpPr>
          <p:cNvPr id="22" name="Title 1">
            <a:extLst>
              <a:ext uri="{FF2B5EF4-FFF2-40B4-BE49-F238E27FC236}">
                <a16:creationId xmlns:a16="http://schemas.microsoft.com/office/drawing/2014/main" id="{87C65F0A-F7CE-4512-B7C3-7DC23999604F}"/>
              </a:ext>
            </a:extLst>
          </p:cNvPr>
          <p:cNvSpPr>
            <a:spLocks noGrp="1"/>
          </p:cNvSpPr>
          <p:nvPr>
            <p:ph type="title"/>
          </p:nvPr>
        </p:nvSpPr>
        <p:spPr>
          <a:xfrm>
            <a:off x="719128" y="540624"/>
            <a:ext cx="9021783" cy="1323439"/>
          </a:xfrm>
        </p:spPr>
        <p:txBody>
          <a:bodyPr/>
          <a:lstStyle/>
          <a:p>
            <a:r>
              <a:rPr lang="en-GB" cap="small" dirty="0"/>
              <a:t>Water Safety Planning</a:t>
            </a:r>
            <a:br>
              <a:rPr lang="en-GB" cap="small" dirty="0"/>
            </a:br>
            <a:r>
              <a:rPr lang="en-GB" sz="3400" cap="small" dirty="0"/>
              <a:t>Control Measures</a:t>
            </a:r>
          </a:p>
        </p:txBody>
      </p:sp>
    </p:spTree>
    <p:extLst>
      <p:ext uri="{BB962C8B-B14F-4D97-AF65-F5344CB8AC3E}">
        <p14:creationId xmlns:p14="http://schemas.microsoft.com/office/powerpoint/2010/main" val="35343935"/>
      </p:ext>
    </p:extLst>
  </p:cSld>
  <p:clrMapOvr>
    <a:masterClrMapping/>
  </p:clrMapOvr>
  <mc:AlternateContent xmlns:mc="http://schemas.openxmlformats.org/markup-compatibility/2006" xmlns:p14="http://schemas.microsoft.com/office/powerpoint/2010/main">
    <mc:Choice Requires="p14">
      <p:transition spd="slow" p14:dur="2000" advTm="86433"/>
    </mc:Choice>
    <mc:Fallback xmlns="">
      <p:transition spd="slow" advTm="8643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8" y="2268463"/>
            <a:ext cx="4445516" cy="3979613"/>
          </a:xfrm>
        </p:spPr>
        <p:txBody>
          <a:bodyPr/>
          <a:lstStyle/>
          <a:p>
            <a:pPr marL="514350" indent="-514350">
              <a:spcBef>
                <a:spcPts val="1200"/>
              </a:spcBef>
              <a:spcAft>
                <a:spcPts val="1200"/>
              </a:spcAft>
              <a:buFont typeface="+mj-lt"/>
              <a:buAutoNum type="arabicPeriod"/>
            </a:pPr>
            <a:r>
              <a:rPr lang="en-GB" sz="3800" dirty="0"/>
              <a:t>Source protection</a:t>
            </a:r>
          </a:p>
          <a:p>
            <a:pPr marL="514350" indent="-514350">
              <a:spcBef>
                <a:spcPts val="1200"/>
              </a:spcBef>
              <a:spcAft>
                <a:spcPts val="1200"/>
              </a:spcAft>
              <a:buFont typeface="+mj-lt"/>
              <a:buAutoNum type="arabicPeriod"/>
            </a:pPr>
            <a:r>
              <a:rPr lang="en-GB" sz="3800" dirty="0"/>
              <a:t>Sedimentation</a:t>
            </a:r>
          </a:p>
          <a:p>
            <a:pPr marL="514350" indent="-514350">
              <a:spcBef>
                <a:spcPts val="1200"/>
              </a:spcBef>
              <a:spcAft>
                <a:spcPts val="1200"/>
              </a:spcAft>
              <a:buFont typeface="+mj-lt"/>
              <a:buAutoNum type="arabicPeriod"/>
            </a:pPr>
            <a:r>
              <a:rPr lang="en-GB" sz="3800" b="1" dirty="0"/>
              <a:t>Filtration</a:t>
            </a:r>
          </a:p>
          <a:p>
            <a:pPr marL="514350" indent="-514350">
              <a:spcBef>
                <a:spcPts val="1200"/>
              </a:spcBef>
              <a:spcAft>
                <a:spcPts val="1200"/>
              </a:spcAft>
              <a:buFont typeface="+mj-lt"/>
              <a:buAutoNum type="arabicPeriod"/>
            </a:pPr>
            <a:r>
              <a:rPr lang="en-GB" sz="3800" dirty="0"/>
              <a:t>Disinfection</a:t>
            </a:r>
          </a:p>
          <a:p>
            <a:pPr marL="514350" indent="-514350">
              <a:spcBef>
                <a:spcPts val="1200"/>
              </a:spcBef>
              <a:spcAft>
                <a:spcPts val="1200"/>
              </a:spcAft>
              <a:buFont typeface="+mj-lt"/>
              <a:buAutoNum type="arabicPeriod"/>
            </a:pPr>
            <a:r>
              <a:rPr lang="en-GB" sz="3800" dirty="0"/>
              <a:t>Safe storage</a:t>
            </a:r>
          </a:p>
          <a:p>
            <a:pPr marL="0" indent="0">
              <a:buNone/>
            </a:pPr>
            <a:endParaRPr lang="en-GB" dirty="0"/>
          </a:p>
        </p:txBody>
      </p:sp>
      <p:pic>
        <p:nvPicPr>
          <p:cNvPr id="9" name="Content Placeholder 8">
            <a:extLst>
              <a:ext uri="{FF2B5EF4-FFF2-40B4-BE49-F238E27FC236}">
                <a16:creationId xmlns:a16="http://schemas.microsoft.com/office/drawing/2014/main" id="{40819F07-A5FD-4DE8-85FF-F902089CA60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95900" y="2607122"/>
            <a:ext cx="4445000" cy="3333749"/>
          </a:xfrm>
        </p:spPr>
      </p:pic>
      <p:sp>
        <p:nvSpPr>
          <p:cNvPr id="10" name="Rectangle 9">
            <a:extLst>
              <a:ext uri="{FF2B5EF4-FFF2-40B4-BE49-F238E27FC236}">
                <a16:creationId xmlns:a16="http://schemas.microsoft.com/office/drawing/2014/main" id="{E928A765-227F-422E-8483-1A2862382927}"/>
              </a:ext>
            </a:extLst>
          </p:cNvPr>
          <p:cNvSpPr/>
          <p:nvPr/>
        </p:nvSpPr>
        <p:spPr>
          <a:xfrm>
            <a:off x="5230019" y="5910674"/>
            <a:ext cx="3463017" cy="246221"/>
          </a:xfrm>
          <a:prstGeom prst="rect">
            <a:avLst/>
          </a:prstGeom>
        </p:spPr>
        <p:txBody>
          <a:bodyPr wrap="square">
            <a:spAutoFit/>
          </a:bodyPr>
          <a:lstStyle/>
          <a:p>
            <a:r>
              <a:rPr lang="en-GB" sz="1000" dirty="0">
                <a:solidFill>
                  <a:srgbClr val="333333"/>
                </a:solidFill>
                <a:latin typeface="+mj-lt"/>
              </a:rPr>
              <a:t>“</a:t>
            </a:r>
            <a:r>
              <a:rPr lang="en-GB" sz="1000" dirty="0" err="1">
                <a:solidFill>
                  <a:srgbClr val="333333"/>
                </a:solidFill>
                <a:latin typeface="+mj-lt"/>
              </a:rPr>
              <a:t>Llobregat</a:t>
            </a:r>
            <a:r>
              <a:rPr lang="en-GB" sz="1000" dirty="0">
                <a:solidFill>
                  <a:srgbClr val="333333"/>
                </a:solidFill>
                <a:latin typeface="+mj-lt"/>
              </a:rPr>
              <a:t> Desalination Plant, Barcelona” by Saskia Nowicki</a:t>
            </a:r>
            <a:endParaRPr lang="en-GB" sz="1000" dirty="0">
              <a:latin typeface="+mj-lt"/>
            </a:endParaRPr>
          </a:p>
        </p:txBody>
      </p:sp>
      <p:sp>
        <p:nvSpPr>
          <p:cNvPr id="11" name="Title 1">
            <a:extLst>
              <a:ext uri="{FF2B5EF4-FFF2-40B4-BE49-F238E27FC236}">
                <a16:creationId xmlns:a16="http://schemas.microsoft.com/office/drawing/2014/main" id="{1ED25085-8625-4826-B784-A088AD63ED35}"/>
              </a:ext>
            </a:extLst>
          </p:cNvPr>
          <p:cNvSpPr>
            <a:spLocks noGrp="1"/>
          </p:cNvSpPr>
          <p:nvPr>
            <p:ph type="title"/>
          </p:nvPr>
        </p:nvSpPr>
        <p:spPr>
          <a:xfrm>
            <a:off x="719128" y="540624"/>
            <a:ext cx="9021783" cy="1323439"/>
          </a:xfrm>
        </p:spPr>
        <p:txBody>
          <a:bodyPr/>
          <a:lstStyle/>
          <a:p>
            <a:r>
              <a:rPr lang="en-GB" cap="small" dirty="0"/>
              <a:t>Water Safety Planning</a:t>
            </a:r>
            <a:br>
              <a:rPr lang="en-GB" cap="small" dirty="0"/>
            </a:br>
            <a:r>
              <a:rPr lang="en-GB" sz="3400" cap="small" dirty="0"/>
              <a:t>Control Measures</a:t>
            </a:r>
          </a:p>
        </p:txBody>
      </p:sp>
    </p:spTree>
    <p:extLst>
      <p:ext uri="{BB962C8B-B14F-4D97-AF65-F5344CB8AC3E}">
        <p14:creationId xmlns:p14="http://schemas.microsoft.com/office/powerpoint/2010/main" val="3063881795"/>
      </p:ext>
    </p:extLst>
  </p:cSld>
  <p:clrMapOvr>
    <a:masterClrMapping/>
  </p:clrMapOvr>
  <mc:AlternateContent xmlns:mc="http://schemas.openxmlformats.org/markup-compatibility/2006" xmlns:p14="http://schemas.microsoft.com/office/powerpoint/2010/main">
    <mc:Choice Requires="p14">
      <p:transition spd="slow" p14:dur="2000" advTm="55898"/>
    </mc:Choice>
    <mc:Fallback xmlns="">
      <p:transition spd="slow" advTm="55898"/>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8" y="2372876"/>
            <a:ext cx="4445516" cy="3928035"/>
          </a:xfrm>
        </p:spPr>
        <p:txBody>
          <a:bodyPr/>
          <a:lstStyle/>
          <a:p>
            <a:pPr marL="514350" indent="-514350">
              <a:spcBef>
                <a:spcPts val="1200"/>
              </a:spcBef>
              <a:spcAft>
                <a:spcPts val="1200"/>
              </a:spcAft>
              <a:buFont typeface="+mj-lt"/>
              <a:buAutoNum type="arabicPeriod"/>
            </a:pPr>
            <a:r>
              <a:rPr lang="en-GB" sz="3800" dirty="0"/>
              <a:t>Source protection</a:t>
            </a:r>
          </a:p>
          <a:p>
            <a:pPr marL="514350" indent="-514350">
              <a:spcBef>
                <a:spcPts val="1200"/>
              </a:spcBef>
              <a:spcAft>
                <a:spcPts val="1200"/>
              </a:spcAft>
              <a:buFont typeface="+mj-lt"/>
              <a:buAutoNum type="arabicPeriod"/>
            </a:pPr>
            <a:r>
              <a:rPr lang="en-GB" sz="3800" dirty="0"/>
              <a:t>Sedimentation</a:t>
            </a:r>
          </a:p>
          <a:p>
            <a:pPr marL="514350" indent="-514350">
              <a:spcBef>
                <a:spcPts val="1200"/>
              </a:spcBef>
              <a:spcAft>
                <a:spcPts val="1200"/>
              </a:spcAft>
              <a:buFont typeface="+mj-lt"/>
              <a:buAutoNum type="arabicPeriod"/>
            </a:pPr>
            <a:r>
              <a:rPr lang="en-GB" sz="3800" dirty="0"/>
              <a:t>Filtration</a:t>
            </a:r>
          </a:p>
          <a:p>
            <a:pPr marL="514350" indent="-514350">
              <a:spcBef>
                <a:spcPts val="1200"/>
              </a:spcBef>
              <a:spcAft>
                <a:spcPts val="1200"/>
              </a:spcAft>
              <a:buFont typeface="+mj-lt"/>
              <a:buAutoNum type="arabicPeriod"/>
            </a:pPr>
            <a:r>
              <a:rPr lang="en-GB" sz="3800" b="1" dirty="0"/>
              <a:t>Disinfection</a:t>
            </a:r>
          </a:p>
          <a:p>
            <a:pPr marL="514350" indent="-514350">
              <a:spcBef>
                <a:spcPts val="1200"/>
              </a:spcBef>
              <a:spcAft>
                <a:spcPts val="1200"/>
              </a:spcAft>
              <a:buFont typeface="+mj-lt"/>
              <a:buAutoNum type="arabicPeriod"/>
            </a:pPr>
            <a:r>
              <a:rPr lang="en-GB" sz="3800" dirty="0"/>
              <a:t>Safe storage</a:t>
            </a:r>
          </a:p>
          <a:p>
            <a:pPr marL="0" indent="0">
              <a:buNone/>
            </a:pPr>
            <a:endParaRPr lang="en-GB" dirty="0"/>
          </a:p>
        </p:txBody>
      </p:sp>
      <p:sp>
        <p:nvSpPr>
          <p:cNvPr id="6" name="Rectangle 5">
            <a:extLst>
              <a:ext uri="{FF2B5EF4-FFF2-40B4-BE49-F238E27FC236}">
                <a16:creationId xmlns:a16="http://schemas.microsoft.com/office/drawing/2014/main" id="{FBAD1C76-CA1D-4ED4-9497-EB0C0BB9A174}"/>
              </a:ext>
            </a:extLst>
          </p:cNvPr>
          <p:cNvSpPr/>
          <p:nvPr/>
        </p:nvSpPr>
        <p:spPr>
          <a:xfrm>
            <a:off x="5193381" y="6557040"/>
            <a:ext cx="2736304" cy="246221"/>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3"/>
              </a:rPr>
              <a:t>SODIS Pictograms</a:t>
            </a:r>
            <a:r>
              <a:rPr lang="en-GB" sz="1000" dirty="0">
                <a:solidFill>
                  <a:srgbClr val="333333"/>
                </a:solidFill>
                <a:latin typeface="+mj-lt"/>
              </a:rPr>
              <a:t>" (</a:t>
            </a:r>
            <a:r>
              <a:rPr lang="en-GB" sz="1000" dirty="0">
                <a:solidFill>
                  <a:srgbClr val="2780E3"/>
                </a:solidFill>
                <a:latin typeface="+mj-lt"/>
                <a:hlinkClick r:id="rId4"/>
              </a:rPr>
              <a:t>CC BY-SA 2.0</a:t>
            </a:r>
            <a:r>
              <a:rPr lang="en-GB" sz="1000" dirty="0">
                <a:solidFill>
                  <a:srgbClr val="333333"/>
                </a:solidFill>
                <a:latin typeface="+mj-lt"/>
              </a:rPr>
              <a:t>) by </a:t>
            </a:r>
            <a:r>
              <a:rPr lang="en-GB" sz="1000" dirty="0" err="1">
                <a:solidFill>
                  <a:srgbClr val="2780E3"/>
                </a:solidFill>
                <a:latin typeface="+mj-lt"/>
                <a:hlinkClick r:id="rId5"/>
              </a:rPr>
              <a:t>ColaLife</a:t>
            </a:r>
            <a:endParaRPr lang="en-GB" sz="1000" dirty="0">
              <a:latin typeface="+mj-lt"/>
            </a:endParaRPr>
          </a:p>
        </p:txBody>
      </p:sp>
      <p:pic>
        <p:nvPicPr>
          <p:cNvPr id="8" name="Content Placeholder 7">
            <a:extLst>
              <a:ext uri="{FF2B5EF4-FFF2-40B4-BE49-F238E27FC236}">
                <a16:creationId xmlns:a16="http://schemas.microsoft.com/office/drawing/2014/main" id="{43E3B211-5D97-4675-B3E5-372081748BA1}"/>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1" r="65740"/>
          <a:stretch/>
        </p:blipFill>
        <p:spPr>
          <a:xfrm>
            <a:off x="5197331" y="1823957"/>
            <a:ext cx="2437671" cy="1956674"/>
          </a:xfrm>
        </p:spPr>
      </p:pic>
      <p:pic>
        <p:nvPicPr>
          <p:cNvPr id="11" name="Content Placeholder 7">
            <a:extLst>
              <a:ext uri="{FF2B5EF4-FFF2-40B4-BE49-F238E27FC236}">
                <a16:creationId xmlns:a16="http://schemas.microsoft.com/office/drawing/2014/main" id="{181F9B88-B09F-4487-BC69-A7320C01641B}"/>
              </a:ext>
            </a:extLst>
          </p:cNvPr>
          <p:cNvPicPr>
            <a:picLocks noChangeAspect="1"/>
          </p:cNvPicPr>
          <p:nvPr/>
        </p:nvPicPr>
        <p:blipFill rotWithShape="1">
          <a:blip r:embed="rId6">
            <a:extLst>
              <a:ext uri="{28A0092B-C50C-407E-A947-70E740481C1C}">
                <a14:useLocalDpi xmlns:a14="http://schemas.microsoft.com/office/drawing/2010/main" val="0"/>
              </a:ext>
            </a:extLst>
          </a:blip>
          <a:srcRect l="35033" r="34865"/>
          <a:stretch/>
        </p:blipFill>
        <p:spPr>
          <a:xfrm>
            <a:off x="7667690" y="2580559"/>
            <a:ext cx="2732505" cy="2496215"/>
          </a:xfrm>
          <a:prstGeom prst="rect">
            <a:avLst/>
          </a:prstGeom>
        </p:spPr>
      </p:pic>
      <p:pic>
        <p:nvPicPr>
          <p:cNvPr id="12" name="Content Placeholder 7">
            <a:extLst>
              <a:ext uri="{FF2B5EF4-FFF2-40B4-BE49-F238E27FC236}">
                <a16:creationId xmlns:a16="http://schemas.microsoft.com/office/drawing/2014/main" id="{E60FCAB5-8524-45C9-9344-883C893AF2A7}"/>
              </a:ext>
            </a:extLst>
          </p:cNvPr>
          <p:cNvPicPr>
            <a:picLocks noChangeAspect="1"/>
          </p:cNvPicPr>
          <p:nvPr/>
        </p:nvPicPr>
        <p:blipFill rotWithShape="1">
          <a:blip r:embed="rId6">
            <a:extLst>
              <a:ext uri="{28A0092B-C50C-407E-A947-70E740481C1C}">
                <a14:useLocalDpi xmlns:a14="http://schemas.microsoft.com/office/drawing/2010/main" val="0"/>
              </a:ext>
            </a:extLst>
          </a:blip>
          <a:srcRect l="66186"/>
          <a:stretch/>
        </p:blipFill>
        <p:spPr>
          <a:xfrm>
            <a:off x="5197330" y="4524895"/>
            <a:ext cx="2437672" cy="1982480"/>
          </a:xfrm>
          <a:prstGeom prst="rect">
            <a:avLst/>
          </a:prstGeom>
        </p:spPr>
      </p:pic>
      <p:cxnSp>
        <p:nvCxnSpPr>
          <p:cNvPr id="15" name="Straight Arrow Connector 14">
            <a:extLst>
              <a:ext uri="{FF2B5EF4-FFF2-40B4-BE49-F238E27FC236}">
                <a16:creationId xmlns:a16="http://schemas.microsoft.com/office/drawing/2014/main" id="{E9575514-2EAB-49F4-8766-C65A7D848EF5}"/>
              </a:ext>
            </a:extLst>
          </p:cNvPr>
          <p:cNvCxnSpPr>
            <a:cxnSpLocks/>
          </p:cNvCxnSpPr>
          <p:nvPr/>
        </p:nvCxnSpPr>
        <p:spPr>
          <a:xfrm>
            <a:off x="7792087" y="1995078"/>
            <a:ext cx="318252" cy="432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212420D6-2AEF-4286-8EAE-092D15E7F2FD}"/>
              </a:ext>
            </a:extLst>
          </p:cNvPr>
          <p:cNvCxnSpPr>
            <a:cxnSpLocks/>
          </p:cNvCxnSpPr>
          <p:nvPr/>
        </p:nvCxnSpPr>
        <p:spPr>
          <a:xfrm flipH="1">
            <a:off x="7792087" y="5281949"/>
            <a:ext cx="316800" cy="4320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26" name="Title 1">
            <a:extLst>
              <a:ext uri="{FF2B5EF4-FFF2-40B4-BE49-F238E27FC236}">
                <a16:creationId xmlns:a16="http://schemas.microsoft.com/office/drawing/2014/main" id="{B43F92C3-5597-41CC-B83F-0ACD985166C9}"/>
              </a:ext>
            </a:extLst>
          </p:cNvPr>
          <p:cNvSpPr>
            <a:spLocks noGrp="1"/>
          </p:cNvSpPr>
          <p:nvPr>
            <p:ph type="title"/>
          </p:nvPr>
        </p:nvSpPr>
        <p:spPr>
          <a:xfrm>
            <a:off x="719128" y="540624"/>
            <a:ext cx="9021783" cy="1323439"/>
          </a:xfrm>
        </p:spPr>
        <p:txBody>
          <a:bodyPr/>
          <a:lstStyle/>
          <a:p>
            <a:r>
              <a:rPr lang="en-GB" cap="small" dirty="0"/>
              <a:t>Water Safety Planning</a:t>
            </a:r>
            <a:br>
              <a:rPr lang="en-GB" cap="small" dirty="0"/>
            </a:br>
            <a:r>
              <a:rPr lang="en-GB" sz="3400" cap="small" dirty="0"/>
              <a:t>Control Measures</a:t>
            </a:r>
          </a:p>
        </p:txBody>
      </p:sp>
    </p:spTree>
    <p:extLst>
      <p:ext uri="{BB962C8B-B14F-4D97-AF65-F5344CB8AC3E}">
        <p14:creationId xmlns:p14="http://schemas.microsoft.com/office/powerpoint/2010/main" val="3685787491"/>
      </p:ext>
    </p:extLst>
  </p:cSld>
  <p:clrMapOvr>
    <a:masterClrMapping/>
  </p:clrMapOvr>
  <mc:AlternateContent xmlns:mc="http://schemas.openxmlformats.org/markup-compatibility/2006" xmlns:p14="http://schemas.microsoft.com/office/powerpoint/2010/main">
    <mc:Choice Requires="p14">
      <p:transition spd="slow" p14:dur="2000" advTm="127640"/>
    </mc:Choice>
    <mc:Fallback xmlns="">
      <p:transition spd="slow" advTm="12764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en-GB" cap="small" dirty="0"/>
              <a:t>Hazard Classification</a:t>
            </a:r>
            <a:endParaRPr lang="en-GB" dirty="0"/>
          </a:p>
        </p:txBody>
      </p:sp>
      <p:sp>
        <p:nvSpPr>
          <p:cNvPr id="10" name="Rectangle 9">
            <a:extLst>
              <a:ext uri="{FF2B5EF4-FFF2-40B4-BE49-F238E27FC236}">
                <a16:creationId xmlns:a16="http://schemas.microsoft.com/office/drawing/2014/main" id="{B3054AB8-434B-41C7-934E-C28B76FA002B}"/>
              </a:ext>
            </a:extLst>
          </p:cNvPr>
          <p:cNvSpPr/>
          <p:nvPr/>
        </p:nvSpPr>
        <p:spPr>
          <a:xfrm>
            <a:off x="1651720" y="4644727"/>
            <a:ext cx="5495156" cy="24417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Water Resources</a:t>
            </a:r>
          </a:p>
          <a:p>
            <a:pPr algn="ctr"/>
            <a:r>
              <a:rPr lang="en-GB" sz="2000" dirty="0"/>
              <a:t>Impacts to human health via the environment.</a:t>
            </a:r>
          </a:p>
        </p:txBody>
      </p:sp>
      <p:pic>
        <p:nvPicPr>
          <p:cNvPr id="11" name="Content Placeholder 11">
            <a:extLst>
              <a:ext uri="{FF2B5EF4-FFF2-40B4-BE49-F238E27FC236}">
                <a16:creationId xmlns:a16="http://schemas.microsoft.com/office/drawing/2014/main" id="{733B73F7-6288-4B0A-B61D-FD4A0BEC2495}"/>
              </a:ext>
            </a:extLst>
          </p:cNvPr>
          <p:cNvPicPr>
            <a:picLocks noChangeAspect="1"/>
          </p:cNvPicPr>
          <p:nvPr/>
        </p:nvPicPr>
        <p:blipFill rotWithShape="1">
          <a:blip r:embed="rId3">
            <a:extLst>
              <a:ext uri="{28A0092B-C50C-407E-A947-70E740481C1C}">
                <a14:useLocalDpi xmlns:a14="http://schemas.microsoft.com/office/drawing/2010/main" val="0"/>
              </a:ext>
            </a:extLst>
          </a:blip>
          <a:srcRect r="4447"/>
          <a:stretch/>
        </p:blipFill>
        <p:spPr>
          <a:xfrm>
            <a:off x="7146876" y="4625640"/>
            <a:ext cx="3027451" cy="2448333"/>
          </a:xfrm>
          <a:prstGeom prst="rect">
            <a:avLst/>
          </a:prstGeom>
        </p:spPr>
      </p:pic>
      <p:pic>
        <p:nvPicPr>
          <p:cNvPr id="9" name="Content Placeholder 13">
            <a:extLst>
              <a:ext uri="{FF2B5EF4-FFF2-40B4-BE49-F238E27FC236}">
                <a16:creationId xmlns:a16="http://schemas.microsoft.com/office/drawing/2014/main" id="{38BFF153-C473-49D0-91A4-7EF3FCCF498D}"/>
              </a:ext>
            </a:extLst>
          </p:cNvPr>
          <p:cNvPicPr>
            <a:picLocks noChangeAspect="1"/>
          </p:cNvPicPr>
          <p:nvPr/>
        </p:nvPicPr>
        <p:blipFill rotWithShape="1">
          <a:blip r:embed="rId4">
            <a:extLst>
              <a:ext uri="{28A0092B-C50C-407E-A947-70E740481C1C}">
                <a14:useLocalDpi xmlns:a14="http://schemas.microsoft.com/office/drawing/2010/main" val="0"/>
              </a:ext>
            </a:extLst>
          </a:blip>
          <a:srcRect l="-1" t="31686" r="2847"/>
          <a:stretch/>
        </p:blipFill>
        <p:spPr>
          <a:xfrm>
            <a:off x="7155763" y="3132559"/>
            <a:ext cx="3027451" cy="1466498"/>
          </a:xfrm>
          <a:prstGeom prst="rect">
            <a:avLst/>
          </a:prstGeom>
          <a:ln>
            <a:noFill/>
          </a:ln>
        </p:spPr>
      </p:pic>
      <p:sp>
        <p:nvSpPr>
          <p:cNvPr id="13" name="Rectangle 12">
            <a:extLst>
              <a:ext uri="{FF2B5EF4-FFF2-40B4-BE49-F238E27FC236}">
                <a16:creationId xmlns:a16="http://schemas.microsoft.com/office/drawing/2014/main" id="{67994E51-92EF-429B-A718-D37C319AB5DE}"/>
              </a:ext>
            </a:extLst>
          </p:cNvPr>
          <p:cNvSpPr/>
          <p:nvPr/>
        </p:nvSpPr>
        <p:spPr>
          <a:xfrm>
            <a:off x="1660607" y="3132559"/>
            <a:ext cx="5495156" cy="148583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t>Water Supply</a:t>
            </a:r>
          </a:p>
          <a:p>
            <a:pPr algn="ctr"/>
            <a:r>
              <a:rPr lang="en-GB" sz="2000" dirty="0"/>
              <a:t>Impacts to human health through direct water use.</a:t>
            </a:r>
          </a:p>
        </p:txBody>
      </p:sp>
      <p:sp>
        <p:nvSpPr>
          <p:cNvPr id="14" name="Rectangle 13">
            <a:extLst>
              <a:ext uri="{FF2B5EF4-FFF2-40B4-BE49-F238E27FC236}">
                <a16:creationId xmlns:a16="http://schemas.microsoft.com/office/drawing/2014/main" id="{389F67CE-1AB6-495A-B360-1C8D0C9812B9}"/>
              </a:ext>
            </a:extLst>
          </p:cNvPr>
          <p:cNvSpPr/>
          <p:nvPr/>
        </p:nvSpPr>
        <p:spPr>
          <a:xfrm>
            <a:off x="255941" y="2062897"/>
            <a:ext cx="9942630" cy="4996950"/>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Content Placeholder 14">
            <a:extLst>
              <a:ext uri="{FF2B5EF4-FFF2-40B4-BE49-F238E27FC236}">
                <a16:creationId xmlns:a16="http://schemas.microsoft.com/office/drawing/2014/main" id="{7AFA5715-C1EE-483B-B4B7-B4868A79C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443" y="3780638"/>
            <a:ext cx="4424363" cy="3002245"/>
          </a:xfrm>
          <a:prstGeom prst="rect">
            <a:avLst/>
          </a:prstGeom>
        </p:spPr>
      </p:pic>
      <p:sp>
        <p:nvSpPr>
          <p:cNvPr id="16" name="Rectangle 15">
            <a:extLst>
              <a:ext uri="{FF2B5EF4-FFF2-40B4-BE49-F238E27FC236}">
                <a16:creationId xmlns:a16="http://schemas.microsoft.com/office/drawing/2014/main" id="{0AA13FD4-AF9B-4AF3-A5A4-EDB0805A720C}"/>
              </a:ext>
            </a:extLst>
          </p:cNvPr>
          <p:cNvSpPr/>
          <p:nvPr/>
        </p:nvSpPr>
        <p:spPr>
          <a:xfrm>
            <a:off x="542195" y="6782889"/>
            <a:ext cx="5229225" cy="246221"/>
          </a:xfrm>
          <a:prstGeom prst="rect">
            <a:avLst/>
          </a:prstGeom>
        </p:spPr>
        <p:txBody>
          <a:bodyPr>
            <a:spAutoFit/>
          </a:bodyPr>
          <a:lstStyle/>
          <a:p>
            <a:r>
              <a:rPr lang="pl-PL" sz="1000" dirty="0">
                <a:solidFill>
                  <a:srgbClr val="333333"/>
                </a:solidFill>
                <a:latin typeface="+mj-lt"/>
              </a:rPr>
              <a:t>"</a:t>
            </a:r>
            <a:r>
              <a:rPr lang="pl-PL" sz="1000" dirty="0">
                <a:solidFill>
                  <a:srgbClr val="2780E3"/>
                </a:solidFill>
                <a:latin typeface="+mj-lt"/>
                <a:hlinkClick r:id="rId6"/>
              </a:rPr>
              <a:t>Vibrio cholerae (Cholera)</a:t>
            </a:r>
            <a:r>
              <a:rPr lang="pl-PL" sz="1000" dirty="0">
                <a:solidFill>
                  <a:srgbClr val="333333"/>
                </a:solidFill>
                <a:latin typeface="+mj-lt"/>
              </a:rPr>
              <a:t>" (</a:t>
            </a:r>
            <a:r>
              <a:rPr lang="pl-PL" sz="1000" dirty="0">
                <a:solidFill>
                  <a:srgbClr val="2780E3"/>
                </a:solidFill>
                <a:latin typeface="+mj-lt"/>
                <a:hlinkClick r:id="rId7"/>
              </a:rPr>
              <a:t>CC BY-NC-ND 2.0</a:t>
            </a:r>
            <a:r>
              <a:rPr lang="pl-PL" sz="1000" dirty="0">
                <a:solidFill>
                  <a:srgbClr val="333333"/>
                </a:solidFill>
                <a:latin typeface="+mj-lt"/>
              </a:rPr>
              <a:t>) by </a:t>
            </a:r>
            <a:r>
              <a:rPr lang="pl-PL" sz="1000" dirty="0">
                <a:solidFill>
                  <a:srgbClr val="2780E3"/>
                </a:solidFill>
                <a:latin typeface="+mj-lt"/>
                <a:hlinkClick r:id="rId8"/>
              </a:rPr>
              <a:t>hukuzatuna</a:t>
            </a:r>
            <a:endParaRPr lang="en-GB" sz="1000" dirty="0">
              <a:latin typeface="+mj-lt"/>
            </a:endParaRPr>
          </a:p>
        </p:txBody>
      </p:sp>
      <p:sp>
        <p:nvSpPr>
          <p:cNvPr id="17" name="Text Placeholder 8">
            <a:extLst>
              <a:ext uri="{FF2B5EF4-FFF2-40B4-BE49-F238E27FC236}">
                <a16:creationId xmlns:a16="http://schemas.microsoft.com/office/drawing/2014/main" id="{8A78AADA-DD44-4239-AB08-3F5717E3874C}"/>
              </a:ext>
            </a:extLst>
          </p:cNvPr>
          <p:cNvSpPr txBox="1">
            <a:spLocks/>
          </p:cNvSpPr>
          <p:nvPr/>
        </p:nvSpPr>
        <p:spPr>
          <a:xfrm>
            <a:off x="496127" y="2318465"/>
            <a:ext cx="7974252" cy="103011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Microbial Pathogens</a:t>
            </a:r>
          </a:p>
          <a:p>
            <a:r>
              <a:rPr lang="en-GB" dirty="0"/>
              <a:t>Bacteria, viruses, protozoa, helminths (worms).</a:t>
            </a:r>
          </a:p>
        </p:txBody>
      </p:sp>
      <p:sp>
        <p:nvSpPr>
          <p:cNvPr id="18" name="Rectangle 17">
            <a:extLst>
              <a:ext uri="{FF2B5EF4-FFF2-40B4-BE49-F238E27FC236}">
                <a16:creationId xmlns:a16="http://schemas.microsoft.com/office/drawing/2014/main" id="{60CF018B-F3AB-416A-9FD6-473CD1DC4D8C}"/>
              </a:ext>
            </a:extLst>
          </p:cNvPr>
          <p:cNvSpPr/>
          <p:nvPr/>
        </p:nvSpPr>
        <p:spPr>
          <a:xfrm>
            <a:off x="5355818" y="6763802"/>
            <a:ext cx="3027451" cy="246221"/>
          </a:xfrm>
          <a:prstGeom prst="rect">
            <a:avLst/>
          </a:prstGeom>
        </p:spPr>
        <p:txBody>
          <a:bodyPr wrap="square">
            <a:spAutoFit/>
          </a:bodyPr>
          <a:lstStyle/>
          <a:p>
            <a:r>
              <a:rPr lang="en-GB" sz="1000" dirty="0">
                <a:solidFill>
                  <a:srgbClr val="333333"/>
                </a:solidFill>
                <a:latin typeface="+mj-lt"/>
              </a:rPr>
              <a:t>"</a:t>
            </a:r>
            <a:r>
              <a:rPr lang="en-GB" sz="1000" dirty="0">
                <a:solidFill>
                  <a:srgbClr val="2780E3"/>
                </a:solidFill>
                <a:latin typeface="+mj-lt"/>
                <a:hlinkClick r:id="rId9"/>
              </a:rPr>
              <a:t>Coronavirus</a:t>
            </a:r>
            <a:r>
              <a:rPr lang="en-GB" sz="1000" dirty="0">
                <a:solidFill>
                  <a:srgbClr val="333333"/>
                </a:solidFill>
                <a:latin typeface="+mj-lt"/>
              </a:rPr>
              <a:t>" (</a:t>
            </a:r>
            <a:r>
              <a:rPr lang="en-GB" sz="1000" dirty="0">
                <a:solidFill>
                  <a:srgbClr val="2780E3"/>
                </a:solidFill>
                <a:latin typeface="+mj-lt"/>
                <a:hlinkClick r:id="rId10"/>
              </a:rPr>
              <a:t>CC BY 2.0</a:t>
            </a:r>
            <a:r>
              <a:rPr lang="en-GB" sz="1000" dirty="0">
                <a:solidFill>
                  <a:srgbClr val="333333"/>
                </a:solidFill>
                <a:latin typeface="+mj-lt"/>
              </a:rPr>
              <a:t>) by </a:t>
            </a:r>
            <a:r>
              <a:rPr lang="en-GB" sz="1000" dirty="0">
                <a:solidFill>
                  <a:srgbClr val="2780E3"/>
                </a:solidFill>
                <a:latin typeface="+mj-lt"/>
                <a:hlinkClick r:id="rId11"/>
              </a:rPr>
              <a:t>Yu. </a:t>
            </a:r>
            <a:r>
              <a:rPr lang="en-GB" sz="1000" dirty="0" err="1">
                <a:solidFill>
                  <a:srgbClr val="2780E3"/>
                </a:solidFill>
                <a:latin typeface="+mj-lt"/>
                <a:hlinkClick r:id="rId11"/>
              </a:rPr>
              <a:t>Samoilov</a:t>
            </a:r>
            <a:endParaRPr lang="en-GB" sz="1000" dirty="0">
              <a:latin typeface="+mj-lt"/>
            </a:endParaRPr>
          </a:p>
        </p:txBody>
      </p:sp>
      <p:pic>
        <p:nvPicPr>
          <p:cNvPr id="19" name="Picture 18" descr="A picture containing table, flower, indoor, cake&#10;&#10;Description automatically generated">
            <a:extLst>
              <a:ext uri="{FF2B5EF4-FFF2-40B4-BE49-F238E27FC236}">
                <a16:creationId xmlns:a16="http://schemas.microsoft.com/office/drawing/2014/main" id="{31A10730-F24D-4FBC-806C-9C93F62F11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82233" y="3780483"/>
            <a:ext cx="4521261" cy="3002400"/>
          </a:xfrm>
          <a:prstGeom prst="rect">
            <a:avLst/>
          </a:prstGeom>
        </p:spPr>
      </p:pic>
    </p:spTree>
    <p:extLst>
      <p:ext uri="{BB962C8B-B14F-4D97-AF65-F5344CB8AC3E}">
        <p14:creationId xmlns:p14="http://schemas.microsoft.com/office/powerpoint/2010/main" val="2605478541"/>
      </p:ext>
    </p:extLst>
  </p:cSld>
  <p:clrMapOvr>
    <a:masterClrMapping/>
  </p:clrMapOvr>
  <mc:AlternateContent xmlns:mc="http://schemas.openxmlformats.org/markup-compatibility/2006" xmlns:p14="http://schemas.microsoft.com/office/powerpoint/2010/main">
    <mc:Choice Requires="p14">
      <p:transition spd="slow" p14:dur="2000" advTm="32372"/>
    </mc:Choice>
    <mc:Fallback xmlns="">
      <p:transition spd="slow" advTm="32372"/>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71FBF-F732-4E5D-A7D4-613DB159D12A}"/>
              </a:ext>
            </a:extLst>
          </p:cNvPr>
          <p:cNvSpPr>
            <a:spLocks noGrp="1"/>
          </p:cNvSpPr>
          <p:nvPr>
            <p:ph sz="half" idx="1"/>
          </p:nvPr>
        </p:nvSpPr>
        <p:spPr>
          <a:xfrm>
            <a:off x="719128" y="2372876"/>
            <a:ext cx="4445516" cy="3928035"/>
          </a:xfrm>
        </p:spPr>
        <p:txBody>
          <a:bodyPr/>
          <a:lstStyle/>
          <a:p>
            <a:pPr marL="514350" indent="-514350">
              <a:spcBef>
                <a:spcPts val="1200"/>
              </a:spcBef>
              <a:spcAft>
                <a:spcPts val="1200"/>
              </a:spcAft>
              <a:buFont typeface="+mj-lt"/>
              <a:buAutoNum type="arabicPeriod"/>
            </a:pPr>
            <a:r>
              <a:rPr lang="en-GB" sz="3800" dirty="0"/>
              <a:t>Source protection</a:t>
            </a:r>
          </a:p>
          <a:p>
            <a:pPr marL="514350" indent="-514350">
              <a:spcBef>
                <a:spcPts val="1200"/>
              </a:spcBef>
              <a:spcAft>
                <a:spcPts val="1200"/>
              </a:spcAft>
              <a:buFont typeface="+mj-lt"/>
              <a:buAutoNum type="arabicPeriod"/>
            </a:pPr>
            <a:r>
              <a:rPr lang="en-GB" sz="3800" dirty="0"/>
              <a:t>Sedimentation</a:t>
            </a:r>
          </a:p>
          <a:p>
            <a:pPr marL="514350" indent="-514350">
              <a:spcBef>
                <a:spcPts val="1200"/>
              </a:spcBef>
              <a:spcAft>
                <a:spcPts val="1200"/>
              </a:spcAft>
              <a:buFont typeface="+mj-lt"/>
              <a:buAutoNum type="arabicPeriod"/>
            </a:pPr>
            <a:r>
              <a:rPr lang="en-GB" sz="3800" dirty="0"/>
              <a:t>Filtration</a:t>
            </a:r>
          </a:p>
          <a:p>
            <a:pPr marL="514350" indent="-514350">
              <a:spcBef>
                <a:spcPts val="1200"/>
              </a:spcBef>
              <a:spcAft>
                <a:spcPts val="1200"/>
              </a:spcAft>
              <a:buFont typeface="+mj-lt"/>
              <a:buAutoNum type="arabicPeriod"/>
            </a:pPr>
            <a:r>
              <a:rPr lang="en-GB" sz="3800" dirty="0"/>
              <a:t>Disinfection</a:t>
            </a:r>
          </a:p>
          <a:p>
            <a:pPr marL="514350" indent="-514350">
              <a:spcBef>
                <a:spcPts val="1200"/>
              </a:spcBef>
              <a:spcAft>
                <a:spcPts val="1200"/>
              </a:spcAft>
              <a:buFont typeface="+mj-lt"/>
              <a:buAutoNum type="arabicPeriod"/>
            </a:pPr>
            <a:r>
              <a:rPr lang="en-GB" sz="3800" b="1" dirty="0"/>
              <a:t>Safe storage</a:t>
            </a:r>
          </a:p>
          <a:p>
            <a:pPr marL="0" indent="0">
              <a:buNone/>
            </a:pPr>
            <a:endParaRPr lang="en-GB" dirty="0"/>
          </a:p>
        </p:txBody>
      </p:sp>
      <p:pic>
        <p:nvPicPr>
          <p:cNvPr id="9" name="Content Placeholder 6">
            <a:extLst>
              <a:ext uri="{FF2B5EF4-FFF2-40B4-BE49-F238E27FC236}">
                <a16:creationId xmlns:a16="http://schemas.microsoft.com/office/drawing/2014/main" id="{8524660A-A41D-4F37-8945-EE76D45E7C8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58" r="4284"/>
          <a:stretch/>
        </p:blipFill>
        <p:spPr>
          <a:xfrm>
            <a:off x="5295900" y="2556495"/>
            <a:ext cx="4445000" cy="3133214"/>
          </a:xfrm>
        </p:spPr>
      </p:pic>
      <p:sp>
        <p:nvSpPr>
          <p:cNvPr id="10" name="Rectangle 9">
            <a:extLst>
              <a:ext uri="{FF2B5EF4-FFF2-40B4-BE49-F238E27FC236}">
                <a16:creationId xmlns:a16="http://schemas.microsoft.com/office/drawing/2014/main" id="{E6811223-C522-4A08-A703-1EF8815547D2}"/>
              </a:ext>
            </a:extLst>
          </p:cNvPr>
          <p:cNvSpPr/>
          <p:nvPr/>
        </p:nvSpPr>
        <p:spPr>
          <a:xfrm>
            <a:off x="5230019" y="5652839"/>
            <a:ext cx="3463017" cy="246221"/>
          </a:xfrm>
          <a:prstGeom prst="rect">
            <a:avLst/>
          </a:prstGeom>
        </p:spPr>
        <p:txBody>
          <a:bodyPr wrap="square">
            <a:spAutoFit/>
          </a:bodyPr>
          <a:lstStyle/>
          <a:p>
            <a:r>
              <a:rPr lang="en-GB" sz="1000" dirty="0">
                <a:solidFill>
                  <a:srgbClr val="333333"/>
                </a:solidFill>
                <a:latin typeface="+mj-lt"/>
              </a:rPr>
              <a:t>“Water Storage Tank, Kenya” by Saskia Nowicki</a:t>
            </a:r>
            <a:endParaRPr lang="en-GB" sz="1000" dirty="0">
              <a:latin typeface="+mj-lt"/>
            </a:endParaRPr>
          </a:p>
        </p:txBody>
      </p:sp>
      <p:sp>
        <p:nvSpPr>
          <p:cNvPr id="13" name="Title 1">
            <a:extLst>
              <a:ext uri="{FF2B5EF4-FFF2-40B4-BE49-F238E27FC236}">
                <a16:creationId xmlns:a16="http://schemas.microsoft.com/office/drawing/2014/main" id="{73A30B80-F5CA-4891-9E0C-2747793D5A64}"/>
              </a:ext>
            </a:extLst>
          </p:cNvPr>
          <p:cNvSpPr>
            <a:spLocks noGrp="1"/>
          </p:cNvSpPr>
          <p:nvPr>
            <p:ph type="title"/>
          </p:nvPr>
        </p:nvSpPr>
        <p:spPr>
          <a:xfrm>
            <a:off x="719128" y="540624"/>
            <a:ext cx="9021783" cy="1323439"/>
          </a:xfrm>
        </p:spPr>
        <p:txBody>
          <a:bodyPr/>
          <a:lstStyle/>
          <a:p>
            <a:r>
              <a:rPr lang="en-GB" cap="small" dirty="0"/>
              <a:t>Water Safety Planning</a:t>
            </a:r>
            <a:br>
              <a:rPr lang="en-GB" cap="small" dirty="0"/>
            </a:br>
            <a:r>
              <a:rPr lang="en-GB" sz="3400" cap="small" dirty="0"/>
              <a:t>Control Measures</a:t>
            </a:r>
          </a:p>
        </p:txBody>
      </p:sp>
    </p:spTree>
    <p:extLst>
      <p:ext uri="{BB962C8B-B14F-4D97-AF65-F5344CB8AC3E}">
        <p14:creationId xmlns:p14="http://schemas.microsoft.com/office/powerpoint/2010/main" val="2899210445"/>
      </p:ext>
    </p:extLst>
  </p:cSld>
  <p:clrMapOvr>
    <a:masterClrMapping/>
  </p:clrMapOvr>
  <mc:AlternateContent xmlns:mc="http://schemas.openxmlformats.org/markup-compatibility/2006" xmlns:p14="http://schemas.microsoft.com/office/powerpoint/2010/main">
    <mc:Choice Requires="p14">
      <p:transition spd="slow" p14:dur="2000" advTm="57209"/>
    </mc:Choice>
    <mc:Fallback xmlns="">
      <p:transition spd="slow" advTm="57209"/>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E591-298C-4259-AB0B-37C9667BBECE}"/>
              </a:ext>
            </a:extLst>
          </p:cNvPr>
          <p:cNvSpPr>
            <a:spLocks noGrp="1"/>
          </p:cNvSpPr>
          <p:nvPr>
            <p:ph type="title"/>
          </p:nvPr>
        </p:nvSpPr>
        <p:spPr>
          <a:xfrm>
            <a:off x="719128" y="540271"/>
            <a:ext cx="9021783" cy="1323792"/>
          </a:xfrm>
        </p:spPr>
        <p:txBody>
          <a:bodyPr/>
          <a:lstStyle/>
          <a:p>
            <a:r>
              <a:rPr lang="en-GB" cap="small" dirty="0"/>
              <a:t>Water Safety Planning</a:t>
            </a:r>
          </a:p>
        </p:txBody>
      </p:sp>
      <p:pic>
        <p:nvPicPr>
          <p:cNvPr id="8" name="Content Placeholder 7">
            <a:extLst>
              <a:ext uri="{FF2B5EF4-FFF2-40B4-BE49-F238E27FC236}">
                <a16:creationId xmlns:a16="http://schemas.microsoft.com/office/drawing/2014/main" id="{B924AF3C-C5E8-42B5-A195-7713AED5CEBB}"/>
              </a:ext>
            </a:extLst>
          </p:cNvPr>
          <p:cNvPicPr>
            <a:picLocks noGrp="1" noChangeAspect="1"/>
          </p:cNvPicPr>
          <p:nvPr>
            <p:ph sz="half" idx="2"/>
          </p:nvPr>
        </p:nvPicPr>
        <p:blipFill rotWithShape="1">
          <a:blip r:embed="rId3"/>
          <a:srcRect/>
          <a:stretch/>
        </p:blipFill>
        <p:spPr>
          <a:xfrm>
            <a:off x="3056328" y="1864063"/>
            <a:ext cx="4445000" cy="4564144"/>
          </a:xfrm>
          <a:prstGeom prst="rect">
            <a:avLst/>
          </a:prstGeom>
        </p:spPr>
      </p:pic>
      <p:sp>
        <p:nvSpPr>
          <p:cNvPr id="9" name="Rectangle 8">
            <a:extLst>
              <a:ext uri="{FF2B5EF4-FFF2-40B4-BE49-F238E27FC236}">
                <a16:creationId xmlns:a16="http://schemas.microsoft.com/office/drawing/2014/main" id="{61291387-5CA9-4982-816C-E3154513ECFE}"/>
              </a:ext>
            </a:extLst>
          </p:cNvPr>
          <p:cNvSpPr/>
          <p:nvPr/>
        </p:nvSpPr>
        <p:spPr>
          <a:xfrm>
            <a:off x="719127" y="6958640"/>
            <a:ext cx="9119403" cy="246221"/>
          </a:xfrm>
          <a:prstGeom prst="rect">
            <a:avLst/>
          </a:prstGeom>
        </p:spPr>
        <p:txBody>
          <a:bodyPr wrap="square">
            <a:spAutoFit/>
          </a:bodyPr>
          <a:lstStyle/>
          <a:p>
            <a:r>
              <a:rPr lang="en-GB" sz="1000" dirty="0">
                <a:solidFill>
                  <a:schemeClr val="tx1"/>
                </a:solidFill>
                <a:latin typeface="+mj-lt"/>
              </a:rPr>
              <a:t>Source: A guide to equitable water safety planning: ensuring no one is left behind. Geneva: World Health Organization; 2019. Licence: CC BY-NC-SA 3.0 IGO.</a:t>
            </a:r>
            <a:endParaRPr lang="en-GB" sz="1000" dirty="0">
              <a:latin typeface="+mj-lt"/>
            </a:endParaRPr>
          </a:p>
        </p:txBody>
      </p:sp>
      <p:sp>
        <p:nvSpPr>
          <p:cNvPr id="3" name="Arrow: Down 2">
            <a:extLst>
              <a:ext uri="{FF2B5EF4-FFF2-40B4-BE49-F238E27FC236}">
                <a16:creationId xmlns:a16="http://schemas.microsoft.com/office/drawing/2014/main" id="{8FE456DD-1266-4158-8BF2-26E239EA1EBB}"/>
              </a:ext>
            </a:extLst>
          </p:cNvPr>
          <p:cNvSpPr/>
          <p:nvPr/>
        </p:nvSpPr>
        <p:spPr>
          <a:xfrm rot="10800000">
            <a:off x="4882784" y="5955480"/>
            <a:ext cx="792088" cy="144016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0900924"/>
      </p:ext>
    </p:extLst>
  </p:cSld>
  <p:clrMapOvr>
    <a:masterClrMapping/>
  </p:clrMapOvr>
  <mc:AlternateContent xmlns:mc="http://schemas.openxmlformats.org/markup-compatibility/2006" xmlns:p14="http://schemas.microsoft.com/office/powerpoint/2010/main">
    <mc:Choice Requires="p14">
      <p:transition spd="slow" p14:dur="2000" advTm="25107"/>
    </mc:Choice>
    <mc:Fallback xmlns="">
      <p:transition spd="slow" advTm="25107"/>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3A30B80-F5CA-4891-9E0C-2747793D5A64}"/>
              </a:ext>
            </a:extLst>
          </p:cNvPr>
          <p:cNvSpPr>
            <a:spLocks noGrp="1"/>
          </p:cNvSpPr>
          <p:nvPr>
            <p:ph type="title"/>
          </p:nvPr>
        </p:nvSpPr>
        <p:spPr>
          <a:xfrm>
            <a:off x="719128" y="540624"/>
            <a:ext cx="9021783" cy="1323439"/>
          </a:xfrm>
        </p:spPr>
        <p:txBody>
          <a:bodyPr/>
          <a:lstStyle/>
          <a:p>
            <a:r>
              <a:rPr lang="en-GB" cap="small" dirty="0"/>
              <a:t>Water Safety Planning</a:t>
            </a:r>
            <a:br>
              <a:rPr lang="en-GB" cap="small" dirty="0"/>
            </a:br>
            <a:r>
              <a:rPr lang="en-GB" sz="3400" cap="small" dirty="0"/>
              <a:t>Monitoring</a:t>
            </a:r>
          </a:p>
        </p:txBody>
      </p:sp>
      <p:pic>
        <p:nvPicPr>
          <p:cNvPr id="14" name="Content Placeholder 13">
            <a:extLst>
              <a:ext uri="{FF2B5EF4-FFF2-40B4-BE49-F238E27FC236}">
                <a16:creationId xmlns:a16="http://schemas.microsoft.com/office/drawing/2014/main" id="{2E3D46D5-51F7-4817-95A1-D37BE0509A26}"/>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8797"/>
          <a:stretch/>
        </p:blipFill>
        <p:spPr>
          <a:xfrm>
            <a:off x="3467703" y="4602199"/>
            <a:ext cx="4053990" cy="2943720"/>
          </a:xfrm>
          <a:prstGeom prst="rect">
            <a:avLst/>
          </a:prstGeom>
        </p:spPr>
      </p:pic>
      <p:sp>
        <p:nvSpPr>
          <p:cNvPr id="16" name="Rectangle 15">
            <a:extLst>
              <a:ext uri="{FF2B5EF4-FFF2-40B4-BE49-F238E27FC236}">
                <a16:creationId xmlns:a16="http://schemas.microsoft.com/office/drawing/2014/main" id="{D96443E1-48F9-48BB-87BC-626144A3D223}"/>
              </a:ext>
            </a:extLst>
          </p:cNvPr>
          <p:cNvSpPr/>
          <p:nvPr/>
        </p:nvSpPr>
        <p:spPr>
          <a:xfrm>
            <a:off x="7485753" y="7282402"/>
            <a:ext cx="3849532" cy="246221"/>
          </a:xfrm>
          <a:prstGeom prst="rect">
            <a:avLst/>
          </a:prstGeom>
        </p:spPr>
        <p:txBody>
          <a:bodyPr wrap="square">
            <a:spAutoFit/>
          </a:bodyPr>
          <a:lstStyle/>
          <a:p>
            <a:r>
              <a:rPr lang="en-GB" sz="1000" dirty="0">
                <a:solidFill>
                  <a:srgbClr val="333333"/>
                </a:solidFill>
                <a:latin typeface="+mj-lt"/>
              </a:rPr>
              <a:t>“</a:t>
            </a:r>
            <a:r>
              <a:rPr lang="en-GB" sz="1000" i="1" dirty="0">
                <a:solidFill>
                  <a:srgbClr val="333333"/>
                </a:solidFill>
                <a:latin typeface="+mj-lt"/>
              </a:rPr>
              <a:t>E. coli </a:t>
            </a:r>
            <a:r>
              <a:rPr lang="en-GB" sz="1000" dirty="0">
                <a:solidFill>
                  <a:srgbClr val="333333"/>
                </a:solidFill>
                <a:latin typeface="+mj-lt"/>
              </a:rPr>
              <a:t>Sampling” by Saskia Nowicki</a:t>
            </a:r>
            <a:endParaRPr lang="en-GB" sz="1000" dirty="0">
              <a:latin typeface="+mj-lt"/>
            </a:endParaRPr>
          </a:p>
        </p:txBody>
      </p:sp>
      <p:sp>
        <p:nvSpPr>
          <p:cNvPr id="17" name="Rectangle 16">
            <a:extLst>
              <a:ext uri="{FF2B5EF4-FFF2-40B4-BE49-F238E27FC236}">
                <a16:creationId xmlns:a16="http://schemas.microsoft.com/office/drawing/2014/main" id="{58826FF0-F507-4BE1-8759-9E6673D94997}"/>
              </a:ext>
            </a:extLst>
          </p:cNvPr>
          <p:cNvSpPr/>
          <p:nvPr/>
        </p:nvSpPr>
        <p:spPr>
          <a:xfrm>
            <a:off x="7924281" y="4544266"/>
            <a:ext cx="2346298" cy="400110"/>
          </a:xfrm>
          <a:prstGeom prst="rect">
            <a:avLst/>
          </a:prstGeom>
        </p:spPr>
        <p:txBody>
          <a:bodyPr wrap="square">
            <a:spAutoFit/>
          </a:bodyPr>
          <a:lstStyle/>
          <a:p>
            <a:pPr algn="r"/>
            <a:r>
              <a:rPr lang="en-GB" sz="1000" dirty="0">
                <a:solidFill>
                  <a:srgbClr val="333333"/>
                </a:solidFill>
                <a:latin typeface="+mj-lt"/>
              </a:rPr>
              <a:t>“Tryptophan-like Fluorescence Sampling” by Saskia Nowicki</a:t>
            </a:r>
            <a:endParaRPr lang="en-GB" sz="1000" dirty="0">
              <a:latin typeface="+mj-lt"/>
            </a:endParaRPr>
          </a:p>
        </p:txBody>
      </p:sp>
      <p:sp>
        <p:nvSpPr>
          <p:cNvPr id="9" name="Rectangle 8">
            <a:extLst>
              <a:ext uri="{FF2B5EF4-FFF2-40B4-BE49-F238E27FC236}">
                <a16:creationId xmlns:a16="http://schemas.microsoft.com/office/drawing/2014/main" id="{D652D4A7-4CA8-4974-92AB-F1D381D72AF0}"/>
              </a:ext>
            </a:extLst>
          </p:cNvPr>
          <p:cNvSpPr/>
          <p:nvPr/>
        </p:nvSpPr>
        <p:spPr>
          <a:xfrm>
            <a:off x="529902" y="5417531"/>
            <a:ext cx="2521765" cy="861774"/>
          </a:xfrm>
          <a:prstGeom prst="rect">
            <a:avLst/>
          </a:prstGeom>
        </p:spPr>
        <p:txBody>
          <a:bodyPr wrap="square">
            <a:spAutoFit/>
          </a:bodyPr>
          <a:lstStyle/>
          <a:p>
            <a:r>
              <a:rPr lang="en-GB" sz="1000" dirty="0">
                <a:solidFill>
                  <a:schemeClr val="tx1"/>
                </a:solidFill>
                <a:latin typeface="+mj-lt"/>
              </a:rPr>
              <a:t>Based on WHO. 1997. Guidelines for drinking-water quality: Volume 3 Surveillance and control of community supplies, 2nd ed. World Health Organization, Geneva, Switzerland.</a:t>
            </a:r>
          </a:p>
        </p:txBody>
      </p:sp>
      <p:pic>
        <p:nvPicPr>
          <p:cNvPr id="15" name="Content Placeholder 14">
            <a:extLst>
              <a:ext uri="{FF2B5EF4-FFF2-40B4-BE49-F238E27FC236}">
                <a16:creationId xmlns:a16="http://schemas.microsoft.com/office/drawing/2014/main" id="{FE4D0FB8-4A56-40E0-975B-920EE1089974}"/>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2796" t="-450" r="708" b="-152"/>
          <a:stretch/>
        </p:blipFill>
        <p:spPr>
          <a:xfrm flipH="1">
            <a:off x="6007178" y="1604179"/>
            <a:ext cx="4263401" cy="2943719"/>
          </a:xfrm>
          <a:prstGeom prst="rect">
            <a:avLst/>
          </a:prstGeom>
        </p:spPr>
      </p:pic>
      <p:sp>
        <p:nvSpPr>
          <p:cNvPr id="2" name="Rectangle 1">
            <a:extLst>
              <a:ext uri="{FF2B5EF4-FFF2-40B4-BE49-F238E27FC236}">
                <a16:creationId xmlns:a16="http://schemas.microsoft.com/office/drawing/2014/main" id="{D24CD068-204A-4122-84A3-AAB3DAD490BD}"/>
              </a:ext>
            </a:extLst>
          </p:cNvPr>
          <p:cNvSpPr/>
          <p:nvPr/>
        </p:nvSpPr>
        <p:spPr>
          <a:xfrm>
            <a:off x="189459" y="2148421"/>
            <a:ext cx="2521764" cy="132343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Sanitary inspections</a:t>
            </a:r>
          </a:p>
        </p:txBody>
      </p:sp>
      <p:sp>
        <p:nvSpPr>
          <p:cNvPr id="11" name="Rectangle 10">
            <a:extLst>
              <a:ext uri="{FF2B5EF4-FFF2-40B4-BE49-F238E27FC236}">
                <a16:creationId xmlns:a16="http://schemas.microsoft.com/office/drawing/2014/main" id="{4166AE5B-15AD-4A59-9BB4-A80C847196B5}"/>
              </a:ext>
            </a:extLst>
          </p:cNvPr>
          <p:cNvSpPr/>
          <p:nvPr/>
        </p:nvSpPr>
        <p:spPr>
          <a:xfrm>
            <a:off x="2842078" y="2148421"/>
            <a:ext cx="2521764" cy="132343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Microbial and chemical water samples</a:t>
            </a:r>
          </a:p>
        </p:txBody>
      </p:sp>
      <p:sp>
        <p:nvSpPr>
          <p:cNvPr id="12" name="Rectangle 11">
            <a:extLst>
              <a:ext uri="{FF2B5EF4-FFF2-40B4-BE49-F238E27FC236}">
                <a16:creationId xmlns:a16="http://schemas.microsoft.com/office/drawing/2014/main" id="{F12CD1FA-B319-470E-BA45-364C13EBD882}"/>
              </a:ext>
            </a:extLst>
          </p:cNvPr>
          <p:cNvSpPr/>
          <p:nvPr/>
        </p:nvSpPr>
        <p:spPr>
          <a:xfrm>
            <a:off x="585149" y="4094093"/>
            <a:ext cx="2521764" cy="132343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Identify health risks</a:t>
            </a:r>
          </a:p>
        </p:txBody>
      </p:sp>
      <p:cxnSp>
        <p:nvCxnSpPr>
          <p:cNvPr id="4" name="Straight Arrow Connector 3">
            <a:extLst>
              <a:ext uri="{FF2B5EF4-FFF2-40B4-BE49-F238E27FC236}">
                <a16:creationId xmlns:a16="http://schemas.microsoft.com/office/drawing/2014/main" id="{DFD29E02-A085-49A7-9278-1760CB638D00}"/>
              </a:ext>
            </a:extLst>
          </p:cNvPr>
          <p:cNvCxnSpPr>
            <a:cxnSpLocks/>
            <a:stCxn id="2" idx="2"/>
            <a:endCxn id="12" idx="0"/>
          </p:cNvCxnSpPr>
          <p:nvPr/>
        </p:nvCxnSpPr>
        <p:spPr>
          <a:xfrm>
            <a:off x="1450341" y="3471859"/>
            <a:ext cx="395690" cy="6222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53871250-E28E-4C45-9B78-1C864A0C960A}"/>
              </a:ext>
            </a:extLst>
          </p:cNvPr>
          <p:cNvCxnSpPr>
            <a:cxnSpLocks/>
            <a:stCxn id="11" idx="2"/>
            <a:endCxn id="12" idx="0"/>
          </p:cNvCxnSpPr>
          <p:nvPr/>
        </p:nvCxnSpPr>
        <p:spPr>
          <a:xfrm flipH="1">
            <a:off x="1846031" y="3471859"/>
            <a:ext cx="2256929" cy="6222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72520764"/>
      </p:ext>
    </p:extLst>
  </p:cSld>
  <p:clrMapOvr>
    <a:masterClrMapping/>
  </p:clrMapOvr>
  <mc:AlternateContent xmlns:mc="http://schemas.openxmlformats.org/markup-compatibility/2006" xmlns:p14="http://schemas.microsoft.com/office/powerpoint/2010/main">
    <mc:Choice Requires="p14">
      <p:transition spd="slow" p14:dur="2000" advTm="74259"/>
    </mc:Choice>
    <mc:Fallback xmlns="">
      <p:transition spd="slow" advTm="74259"/>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E591-298C-4259-AB0B-37C9667BBECE}"/>
              </a:ext>
            </a:extLst>
          </p:cNvPr>
          <p:cNvSpPr>
            <a:spLocks noGrp="1"/>
          </p:cNvSpPr>
          <p:nvPr>
            <p:ph type="title"/>
          </p:nvPr>
        </p:nvSpPr>
        <p:spPr>
          <a:xfrm>
            <a:off x="719128" y="540271"/>
            <a:ext cx="9021783" cy="1323792"/>
          </a:xfrm>
        </p:spPr>
        <p:txBody>
          <a:bodyPr/>
          <a:lstStyle/>
          <a:p>
            <a:r>
              <a:rPr lang="en-GB" cap="small" dirty="0"/>
              <a:t>Water Safety Planning</a:t>
            </a:r>
          </a:p>
        </p:txBody>
      </p:sp>
      <p:pic>
        <p:nvPicPr>
          <p:cNvPr id="8" name="Content Placeholder 7">
            <a:extLst>
              <a:ext uri="{FF2B5EF4-FFF2-40B4-BE49-F238E27FC236}">
                <a16:creationId xmlns:a16="http://schemas.microsoft.com/office/drawing/2014/main" id="{B924AF3C-C5E8-42B5-A195-7713AED5CEBB}"/>
              </a:ext>
            </a:extLst>
          </p:cNvPr>
          <p:cNvPicPr>
            <a:picLocks noGrp="1" noChangeAspect="1"/>
          </p:cNvPicPr>
          <p:nvPr>
            <p:ph sz="half" idx="2"/>
          </p:nvPr>
        </p:nvPicPr>
        <p:blipFill rotWithShape="1">
          <a:blip r:embed="rId3"/>
          <a:srcRect/>
          <a:stretch/>
        </p:blipFill>
        <p:spPr>
          <a:xfrm>
            <a:off x="621509" y="1864063"/>
            <a:ext cx="4445000" cy="4564144"/>
          </a:xfrm>
          <a:prstGeom prst="rect">
            <a:avLst/>
          </a:prstGeom>
        </p:spPr>
      </p:pic>
      <p:sp>
        <p:nvSpPr>
          <p:cNvPr id="9" name="Rectangle 8">
            <a:extLst>
              <a:ext uri="{FF2B5EF4-FFF2-40B4-BE49-F238E27FC236}">
                <a16:creationId xmlns:a16="http://schemas.microsoft.com/office/drawing/2014/main" id="{61291387-5CA9-4982-816C-E3154513ECFE}"/>
              </a:ext>
            </a:extLst>
          </p:cNvPr>
          <p:cNvSpPr/>
          <p:nvPr/>
        </p:nvSpPr>
        <p:spPr>
          <a:xfrm>
            <a:off x="719127" y="6958640"/>
            <a:ext cx="9119403" cy="246221"/>
          </a:xfrm>
          <a:prstGeom prst="rect">
            <a:avLst/>
          </a:prstGeom>
        </p:spPr>
        <p:txBody>
          <a:bodyPr wrap="square">
            <a:spAutoFit/>
          </a:bodyPr>
          <a:lstStyle/>
          <a:p>
            <a:r>
              <a:rPr lang="en-GB" sz="1000" dirty="0">
                <a:solidFill>
                  <a:schemeClr val="tx1"/>
                </a:solidFill>
                <a:latin typeface="+mj-lt"/>
              </a:rPr>
              <a:t>Source: A guide to equitable water safety planning: ensuring no one is left behind. Geneva: World Health Organization; 2019. Licence: CC BY-NC-SA 3.0 IGO.</a:t>
            </a:r>
            <a:endParaRPr lang="en-GB" sz="1000" dirty="0">
              <a:latin typeface="+mj-lt"/>
            </a:endParaRPr>
          </a:p>
        </p:txBody>
      </p:sp>
      <p:sp>
        <p:nvSpPr>
          <p:cNvPr id="3" name="Arrow: Down 2">
            <a:extLst>
              <a:ext uri="{FF2B5EF4-FFF2-40B4-BE49-F238E27FC236}">
                <a16:creationId xmlns:a16="http://schemas.microsoft.com/office/drawing/2014/main" id="{8FE456DD-1266-4158-8BF2-26E239EA1EBB}"/>
              </a:ext>
            </a:extLst>
          </p:cNvPr>
          <p:cNvSpPr/>
          <p:nvPr/>
        </p:nvSpPr>
        <p:spPr>
          <a:xfrm rot="15081091">
            <a:off x="-101557" y="4056808"/>
            <a:ext cx="792088" cy="144016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11" name="Content Placeholder 4">
            <a:extLst>
              <a:ext uri="{FF2B5EF4-FFF2-40B4-BE49-F238E27FC236}">
                <a16:creationId xmlns:a16="http://schemas.microsoft.com/office/drawing/2014/main" id="{D66C55A2-872C-41A4-9F7A-BCC5CC711918}"/>
              </a:ext>
            </a:extLst>
          </p:cNvPr>
          <p:cNvPicPr>
            <a:picLocks noGrp="1" noChangeAspect="1"/>
          </p:cNvPicPr>
          <p:nvPr>
            <p:ph sz="half" idx="1"/>
          </p:nvPr>
        </p:nvPicPr>
        <p:blipFill rotWithShape="1">
          <a:blip r:embed="rId4"/>
          <a:srcRect r="74519"/>
          <a:stretch/>
        </p:blipFill>
        <p:spPr>
          <a:xfrm>
            <a:off x="6401642" y="1864063"/>
            <a:ext cx="1132633" cy="4513648"/>
          </a:xfrm>
          <a:prstGeom prst="rect">
            <a:avLst/>
          </a:prstGeom>
        </p:spPr>
      </p:pic>
      <p:pic>
        <p:nvPicPr>
          <p:cNvPr id="12" name="Content Placeholder 4">
            <a:extLst>
              <a:ext uri="{FF2B5EF4-FFF2-40B4-BE49-F238E27FC236}">
                <a16:creationId xmlns:a16="http://schemas.microsoft.com/office/drawing/2014/main" id="{1833196B-D4A8-473A-AEB1-5B6BCCE713AF}"/>
              </a:ext>
            </a:extLst>
          </p:cNvPr>
          <p:cNvPicPr>
            <a:picLocks noChangeAspect="1"/>
          </p:cNvPicPr>
          <p:nvPr/>
        </p:nvPicPr>
        <p:blipFill rotWithShape="1">
          <a:blip r:embed="rId4"/>
          <a:srcRect l="62741"/>
          <a:stretch/>
        </p:blipFill>
        <p:spPr>
          <a:xfrm>
            <a:off x="7534275" y="1864063"/>
            <a:ext cx="1656183" cy="4513648"/>
          </a:xfrm>
          <a:prstGeom prst="rect">
            <a:avLst/>
          </a:prstGeom>
        </p:spPr>
      </p:pic>
    </p:spTree>
    <p:extLst>
      <p:ext uri="{BB962C8B-B14F-4D97-AF65-F5344CB8AC3E}">
        <p14:creationId xmlns:p14="http://schemas.microsoft.com/office/powerpoint/2010/main" val="1257748739"/>
      </p:ext>
    </p:extLst>
  </p:cSld>
  <p:clrMapOvr>
    <a:masterClrMapping/>
  </p:clrMapOvr>
  <mc:AlternateContent xmlns:mc="http://schemas.openxmlformats.org/markup-compatibility/2006" xmlns:p14="http://schemas.microsoft.com/office/powerpoint/2010/main">
    <mc:Choice Requires="p14">
      <p:transition spd="slow" p14:dur="2000" advTm="14461"/>
    </mc:Choice>
    <mc:Fallback xmlns="">
      <p:transition spd="slow" advTm="14461"/>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E591-298C-4259-AB0B-37C9667BBECE}"/>
              </a:ext>
            </a:extLst>
          </p:cNvPr>
          <p:cNvSpPr>
            <a:spLocks noGrp="1"/>
          </p:cNvSpPr>
          <p:nvPr>
            <p:ph type="title"/>
          </p:nvPr>
        </p:nvSpPr>
        <p:spPr>
          <a:xfrm>
            <a:off x="719128" y="540271"/>
            <a:ext cx="9021783" cy="1323792"/>
          </a:xfrm>
        </p:spPr>
        <p:txBody>
          <a:bodyPr/>
          <a:lstStyle/>
          <a:p>
            <a:r>
              <a:rPr lang="en-GB" cap="small" dirty="0"/>
              <a:t>Water Safety Planning</a:t>
            </a:r>
          </a:p>
        </p:txBody>
      </p:sp>
      <p:pic>
        <p:nvPicPr>
          <p:cNvPr id="8" name="Content Placeholder 7">
            <a:extLst>
              <a:ext uri="{FF2B5EF4-FFF2-40B4-BE49-F238E27FC236}">
                <a16:creationId xmlns:a16="http://schemas.microsoft.com/office/drawing/2014/main" id="{B924AF3C-C5E8-42B5-A195-7713AED5CEBB}"/>
              </a:ext>
            </a:extLst>
          </p:cNvPr>
          <p:cNvPicPr>
            <a:picLocks noGrp="1" noChangeAspect="1"/>
          </p:cNvPicPr>
          <p:nvPr>
            <p:ph sz="half" idx="2"/>
          </p:nvPr>
        </p:nvPicPr>
        <p:blipFill rotWithShape="1">
          <a:blip r:embed="rId3"/>
          <a:srcRect/>
          <a:stretch/>
        </p:blipFill>
        <p:spPr>
          <a:xfrm>
            <a:off x="621509" y="1864063"/>
            <a:ext cx="4445000" cy="4564144"/>
          </a:xfrm>
          <a:prstGeom prst="rect">
            <a:avLst/>
          </a:prstGeom>
        </p:spPr>
      </p:pic>
      <p:sp>
        <p:nvSpPr>
          <p:cNvPr id="9" name="Rectangle 8">
            <a:extLst>
              <a:ext uri="{FF2B5EF4-FFF2-40B4-BE49-F238E27FC236}">
                <a16:creationId xmlns:a16="http://schemas.microsoft.com/office/drawing/2014/main" id="{61291387-5CA9-4982-816C-E3154513ECFE}"/>
              </a:ext>
            </a:extLst>
          </p:cNvPr>
          <p:cNvSpPr/>
          <p:nvPr/>
        </p:nvSpPr>
        <p:spPr>
          <a:xfrm>
            <a:off x="719127" y="6958640"/>
            <a:ext cx="9119403" cy="246221"/>
          </a:xfrm>
          <a:prstGeom prst="rect">
            <a:avLst/>
          </a:prstGeom>
        </p:spPr>
        <p:txBody>
          <a:bodyPr wrap="square">
            <a:spAutoFit/>
          </a:bodyPr>
          <a:lstStyle/>
          <a:p>
            <a:r>
              <a:rPr lang="en-GB" sz="1000" dirty="0">
                <a:solidFill>
                  <a:schemeClr val="tx1"/>
                </a:solidFill>
                <a:latin typeface="+mj-lt"/>
              </a:rPr>
              <a:t>Source: A guide to equitable water safety planning: ensuring no one is left behind. Geneva: World Health Organization; 2019. Licence: CC BY-NC-SA 3.0 IGO.</a:t>
            </a:r>
            <a:endParaRPr lang="en-GB" sz="1000" dirty="0">
              <a:latin typeface="+mj-lt"/>
            </a:endParaRPr>
          </a:p>
        </p:txBody>
      </p:sp>
      <p:sp>
        <p:nvSpPr>
          <p:cNvPr id="3" name="Arrow: Down 2">
            <a:extLst>
              <a:ext uri="{FF2B5EF4-FFF2-40B4-BE49-F238E27FC236}">
                <a16:creationId xmlns:a16="http://schemas.microsoft.com/office/drawing/2014/main" id="{8FE456DD-1266-4158-8BF2-26E239EA1EBB}"/>
              </a:ext>
            </a:extLst>
          </p:cNvPr>
          <p:cNvSpPr/>
          <p:nvPr/>
        </p:nvSpPr>
        <p:spPr>
          <a:xfrm rot="18897922">
            <a:off x="798796" y="1356504"/>
            <a:ext cx="792088" cy="144016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10" name="Content Placeholder 4">
            <a:extLst>
              <a:ext uri="{FF2B5EF4-FFF2-40B4-BE49-F238E27FC236}">
                <a16:creationId xmlns:a16="http://schemas.microsoft.com/office/drawing/2014/main" id="{76CB5DB1-C703-4341-B6DA-65AE863D6D67}"/>
              </a:ext>
            </a:extLst>
          </p:cNvPr>
          <p:cNvPicPr>
            <a:picLocks noGrp="1" noChangeAspect="1"/>
          </p:cNvPicPr>
          <p:nvPr>
            <p:ph sz="half" idx="1"/>
          </p:nvPr>
        </p:nvPicPr>
        <p:blipFill rotWithShape="1">
          <a:blip r:embed="rId4"/>
          <a:srcRect r="74519"/>
          <a:stretch/>
        </p:blipFill>
        <p:spPr>
          <a:xfrm>
            <a:off x="6401642" y="1864063"/>
            <a:ext cx="1132633" cy="4513648"/>
          </a:xfrm>
          <a:prstGeom prst="rect">
            <a:avLst/>
          </a:prstGeom>
        </p:spPr>
      </p:pic>
      <p:pic>
        <p:nvPicPr>
          <p:cNvPr id="11" name="Content Placeholder 4">
            <a:extLst>
              <a:ext uri="{FF2B5EF4-FFF2-40B4-BE49-F238E27FC236}">
                <a16:creationId xmlns:a16="http://schemas.microsoft.com/office/drawing/2014/main" id="{D41C03BA-2FA9-4C6B-A24E-5FD169387B5D}"/>
              </a:ext>
            </a:extLst>
          </p:cNvPr>
          <p:cNvPicPr>
            <a:picLocks noChangeAspect="1"/>
          </p:cNvPicPr>
          <p:nvPr/>
        </p:nvPicPr>
        <p:blipFill rotWithShape="1">
          <a:blip r:embed="rId4"/>
          <a:srcRect l="62741"/>
          <a:stretch/>
        </p:blipFill>
        <p:spPr>
          <a:xfrm>
            <a:off x="7534275" y="1864063"/>
            <a:ext cx="1656183" cy="4513648"/>
          </a:xfrm>
          <a:prstGeom prst="rect">
            <a:avLst/>
          </a:prstGeom>
        </p:spPr>
      </p:pic>
    </p:spTree>
    <p:extLst>
      <p:ext uri="{BB962C8B-B14F-4D97-AF65-F5344CB8AC3E}">
        <p14:creationId xmlns:p14="http://schemas.microsoft.com/office/powerpoint/2010/main" val="440474946"/>
      </p:ext>
    </p:extLst>
  </p:cSld>
  <p:clrMapOvr>
    <a:masterClrMapping/>
  </p:clrMapOvr>
  <mc:AlternateContent xmlns:mc="http://schemas.openxmlformats.org/markup-compatibility/2006" xmlns:p14="http://schemas.microsoft.com/office/powerpoint/2010/main">
    <mc:Choice Requires="p14">
      <p:transition spd="slow" p14:dur="2000" advTm="36402"/>
    </mc:Choice>
    <mc:Fallback xmlns="">
      <p:transition spd="slow" advTm="36402"/>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cap="small" dirty="0"/>
              <a:t>Water-related Health</a:t>
            </a:r>
            <a:br>
              <a:rPr lang="en-GB" cap="small" dirty="0"/>
            </a:br>
            <a:r>
              <a:rPr lang="en-GB" sz="3400" cap="small" dirty="0"/>
              <a:t>Key Considerations</a:t>
            </a:r>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r>
              <a:rPr lang="en-GB" dirty="0">
                <a:solidFill>
                  <a:schemeClr val="bg1">
                    <a:lumMod val="50000"/>
                  </a:schemeClr>
                </a:solidFill>
              </a:rPr>
              <a:t>Microbial and chemical hazards</a:t>
            </a:r>
          </a:p>
          <a:p>
            <a:r>
              <a:rPr lang="en-GB" dirty="0">
                <a:solidFill>
                  <a:schemeClr val="bg1">
                    <a:lumMod val="50000"/>
                  </a:schemeClr>
                </a:solidFill>
              </a:rPr>
              <a:t>Short-term and long-term disease</a:t>
            </a:r>
          </a:p>
          <a:p>
            <a:r>
              <a:rPr lang="en-GB" dirty="0">
                <a:solidFill>
                  <a:schemeClr val="bg1">
                    <a:lumMod val="50000"/>
                  </a:schemeClr>
                </a:solidFill>
              </a:rPr>
              <a:t>Global goals</a:t>
            </a:r>
          </a:p>
          <a:p>
            <a:r>
              <a:rPr lang="en-GB" dirty="0">
                <a:solidFill>
                  <a:schemeClr val="bg1">
                    <a:lumMod val="50000"/>
                  </a:schemeClr>
                </a:solidFill>
              </a:rPr>
              <a:t>Service level inequalities</a:t>
            </a:r>
          </a:p>
          <a:p>
            <a:r>
              <a:rPr lang="en-GB" dirty="0">
                <a:solidFill>
                  <a:schemeClr val="bg1">
                    <a:lumMod val="50000"/>
                  </a:schemeClr>
                </a:solidFill>
              </a:rPr>
              <a:t>Water Safety Planning</a:t>
            </a:r>
          </a:p>
          <a:p>
            <a:r>
              <a:rPr lang="en-GB" b="1" dirty="0">
                <a:solidFill>
                  <a:srgbClr val="0070C0"/>
                </a:solidFill>
              </a:rPr>
              <a:t>Transformative WASH (water, sanitation, and hygiene)</a:t>
            </a:r>
          </a:p>
          <a:p>
            <a:endParaRPr lang="en-GB" dirty="0">
              <a:solidFill>
                <a:srgbClr val="0070C0"/>
              </a:solidFill>
            </a:endParaRPr>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5" name="Rectangle 4">
            <a:extLst>
              <a:ext uri="{FF2B5EF4-FFF2-40B4-BE49-F238E27FC236}">
                <a16:creationId xmlns:a16="http://schemas.microsoft.com/office/drawing/2014/main" id="{C4C3BB7B-B775-4535-88DB-CABCC60DB7A1}"/>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3777027257"/>
      </p:ext>
    </p:extLst>
  </p:cSld>
  <p:clrMapOvr>
    <a:masterClrMapping/>
  </p:clrMapOvr>
  <mc:AlternateContent xmlns:mc="http://schemas.openxmlformats.org/markup-compatibility/2006" xmlns:p14="http://schemas.microsoft.com/office/powerpoint/2010/main">
    <mc:Choice Requires="p14">
      <p:transition spd="slow" p14:dur="2000" advTm="25666"/>
    </mc:Choice>
    <mc:Fallback xmlns="">
      <p:transition spd="slow" advTm="25666"/>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cap="small" dirty="0"/>
              <a:t>Water + Sanitation and Hygiene</a:t>
            </a:r>
          </a:p>
        </p:txBody>
      </p:sp>
      <p:pic>
        <p:nvPicPr>
          <p:cNvPr id="21" name="Content Placeholder 20">
            <a:extLst>
              <a:ext uri="{FF2B5EF4-FFF2-40B4-BE49-F238E27FC236}">
                <a16:creationId xmlns:a16="http://schemas.microsoft.com/office/drawing/2014/main" id="{A393C238-20ED-46C6-9DF7-6B7B120B95AC}"/>
              </a:ext>
            </a:extLst>
          </p:cNvPr>
          <p:cNvPicPr>
            <a:picLocks noGrp="1" noChangeAspect="1"/>
          </p:cNvPicPr>
          <p:nvPr>
            <p:ph sz="half" idx="4294967295"/>
          </p:nvPr>
        </p:nvPicPr>
        <p:blipFill rotWithShape="1">
          <a:blip r:embed="rId2"/>
          <a:srcRect t="6514"/>
          <a:stretch/>
        </p:blipFill>
        <p:spPr>
          <a:xfrm>
            <a:off x="719128" y="1991383"/>
            <a:ext cx="9021763" cy="5167312"/>
          </a:xfrm>
          <a:prstGeom prst="rect">
            <a:avLst/>
          </a:prstGeom>
        </p:spPr>
      </p:pic>
      <p:sp>
        <p:nvSpPr>
          <p:cNvPr id="22" name="Rectangle 21">
            <a:extLst>
              <a:ext uri="{FF2B5EF4-FFF2-40B4-BE49-F238E27FC236}">
                <a16:creationId xmlns:a16="http://schemas.microsoft.com/office/drawing/2014/main" id="{1D932D9B-8D56-44F0-86DA-A3D8DD0AACA4}"/>
              </a:ext>
            </a:extLst>
          </p:cNvPr>
          <p:cNvSpPr/>
          <p:nvPr/>
        </p:nvSpPr>
        <p:spPr>
          <a:xfrm>
            <a:off x="359562" y="7220031"/>
            <a:ext cx="9740911" cy="246221"/>
          </a:xfrm>
          <a:prstGeom prst="rect">
            <a:avLst/>
          </a:prstGeom>
        </p:spPr>
        <p:txBody>
          <a:bodyPr wrap="square">
            <a:spAutoFit/>
          </a:bodyPr>
          <a:lstStyle/>
          <a:p>
            <a:pPr algn="ctr"/>
            <a:r>
              <a:rPr lang="en-GB" sz="1000" dirty="0">
                <a:solidFill>
                  <a:schemeClr val="tx1"/>
                </a:solidFill>
                <a:latin typeface="+mj-lt"/>
              </a:rPr>
              <a:t>WHO. 2018. Guidelines on sanitation and health. World Health Organization. </a:t>
            </a:r>
            <a:r>
              <a:rPr lang="en-GB" sz="1000" dirty="0">
                <a:latin typeface="+mj-lt"/>
                <a:hlinkClick r:id="rId3"/>
              </a:rPr>
              <a:t>https://www.who.int/water_sanitation_health/publications/guidelines-on-sanitation-and-health/en/</a:t>
            </a:r>
            <a:endParaRPr lang="en-GB" sz="1000" dirty="0">
              <a:solidFill>
                <a:schemeClr val="tx1"/>
              </a:solidFill>
              <a:latin typeface="+mj-lt"/>
            </a:endParaRPr>
          </a:p>
        </p:txBody>
      </p:sp>
    </p:spTree>
    <p:extLst>
      <p:ext uri="{BB962C8B-B14F-4D97-AF65-F5344CB8AC3E}">
        <p14:creationId xmlns:p14="http://schemas.microsoft.com/office/powerpoint/2010/main" val="1169143907"/>
      </p:ext>
    </p:extLst>
  </p:cSld>
  <p:clrMapOvr>
    <a:masterClrMapping/>
  </p:clrMapOvr>
  <mc:AlternateContent xmlns:mc="http://schemas.openxmlformats.org/markup-compatibility/2006" xmlns:p14="http://schemas.microsoft.com/office/powerpoint/2010/main">
    <mc:Choice Requires="p14">
      <p:transition spd="slow" p14:dur="2000" advTm="112203"/>
    </mc:Choice>
    <mc:Fallback xmlns="">
      <p:transition spd="slow" advTm="112203"/>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cap="small" dirty="0"/>
              <a:t>Water + Sanitation and Hygiene</a:t>
            </a:r>
          </a:p>
        </p:txBody>
      </p:sp>
      <p:sp>
        <p:nvSpPr>
          <p:cNvPr id="5" name="Content Placeholder 11">
            <a:extLst>
              <a:ext uri="{FF2B5EF4-FFF2-40B4-BE49-F238E27FC236}">
                <a16:creationId xmlns:a16="http://schemas.microsoft.com/office/drawing/2014/main" id="{F26010C2-0DCC-499B-B020-C94362C96402}"/>
              </a:ext>
            </a:extLst>
          </p:cNvPr>
          <p:cNvSpPr txBox="1">
            <a:spLocks/>
          </p:cNvSpPr>
          <p:nvPr/>
        </p:nvSpPr>
        <p:spPr>
          <a:xfrm>
            <a:off x="3429819" y="1742093"/>
            <a:ext cx="3430771" cy="2631891"/>
          </a:xfrm>
          <a:prstGeom prst="rect">
            <a:avLst/>
          </a:prstGeom>
          <a:ln w="38100" cap="flat" cmpd="sng" algn="ctr">
            <a:solidFill>
              <a:schemeClr val="dk1"/>
            </a:solidFill>
            <a:prstDash val="solid"/>
            <a:miter lim="800000"/>
          </a:ln>
        </p:spPr>
        <p:style>
          <a:lnRef idx="2">
            <a:schemeClr val="dk1"/>
          </a:lnRef>
          <a:fillRef idx="1">
            <a:schemeClr val="lt1"/>
          </a:fillRef>
          <a:effectRef idx="0">
            <a:schemeClr val="dk1"/>
          </a:effectRef>
          <a:fontRef idx="minor">
            <a:schemeClr val="dk1"/>
          </a:fontRef>
        </p:style>
        <p:txBody>
          <a:bodyPr rtlCol="0"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dk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dk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dk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dk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a:t> </a:t>
            </a:r>
            <a:endParaRPr lang="en-GB" dirty="0"/>
          </a:p>
        </p:txBody>
      </p:sp>
      <p:sp>
        <p:nvSpPr>
          <p:cNvPr id="6" name="Freeform: Shape 5">
            <a:extLst>
              <a:ext uri="{FF2B5EF4-FFF2-40B4-BE49-F238E27FC236}">
                <a16:creationId xmlns:a16="http://schemas.microsoft.com/office/drawing/2014/main" id="{919B7AC4-0CAB-47B7-9972-DBC223089719}"/>
              </a:ext>
            </a:extLst>
          </p:cNvPr>
          <p:cNvSpPr/>
          <p:nvPr/>
        </p:nvSpPr>
        <p:spPr>
          <a:xfrm>
            <a:off x="3429819" y="2454946"/>
            <a:ext cx="3143408" cy="1893543"/>
          </a:xfrm>
          <a:custGeom>
            <a:avLst/>
            <a:gdLst>
              <a:gd name="connsiteX0" fmla="*/ 0 w 4203700"/>
              <a:gd name="connsiteY0" fmla="*/ 2008270 h 2008270"/>
              <a:gd name="connsiteX1" fmla="*/ 1143000 w 4203700"/>
              <a:gd name="connsiteY1" fmla="*/ 293770 h 2008270"/>
              <a:gd name="connsiteX2" fmla="*/ 4203700 w 4203700"/>
              <a:gd name="connsiteY2" fmla="*/ 14370 h 2008270"/>
            </a:gdLst>
            <a:ahLst/>
            <a:cxnLst>
              <a:cxn ang="0">
                <a:pos x="connsiteX0" y="connsiteY0"/>
              </a:cxn>
              <a:cxn ang="0">
                <a:pos x="connsiteX1" y="connsiteY1"/>
              </a:cxn>
              <a:cxn ang="0">
                <a:pos x="connsiteX2" y="connsiteY2"/>
              </a:cxn>
            </a:cxnLst>
            <a:rect l="l" t="t" r="r" b="b"/>
            <a:pathLst>
              <a:path w="4203700" h="2008270">
                <a:moveTo>
                  <a:pt x="0" y="2008270"/>
                </a:moveTo>
                <a:cubicBezTo>
                  <a:pt x="221191" y="1317178"/>
                  <a:pt x="442383" y="626087"/>
                  <a:pt x="1143000" y="293770"/>
                </a:cubicBezTo>
                <a:cubicBezTo>
                  <a:pt x="1843617" y="-38547"/>
                  <a:pt x="3023658" y="-12089"/>
                  <a:pt x="4203700" y="14370"/>
                </a:cubicBezTo>
              </a:path>
            </a:pathLst>
          </a:cu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sp>
        <p:nvSpPr>
          <p:cNvPr id="7" name="Multiplication Sign 6">
            <a:extLst>
              <a:ext uri="{FF2B5EF4-FFF2-40B4-BE49-F238E27FC236}">
                <a16:creationId xmlns:a16="http://schemas.microsoft.com/office/drawing/2014/main" id="{59B3CD8E-0C15-4677-B6E0-5419B53B8649}"/>
              </a:ext>
            </a:extLst>
          </p:cNvPr>
          <p:cNvSpPr/>
          <p:nvPr/>
        </p:nvSpPr>
        <p:spPr>
          <a:xfrm>
            <a:off x="6284861" y="2259342"/>
            <a:ext cx="288032" cy="43204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Multiplication Sign 7">
            <a:extLst>
              <a:ext uri="{FF2B5EF4-FFF2-40B4-BE49-F238E27FC236}">
                <a16:creationId xmlns:a16="http://schemas.microsoft.com/office/drawing/2014/main" id="{F42FA820-6102-4525-B16F-352FBB108DF0}"/>
              </a:ext>
            </a:extLst>
          </p:cNvPr>
          <p:cNvSpPr/>
          <p:nvPr/>
        </p:nvSpPr>
        <p:spPr>
          <a:xfrm>
            <a:off x="4693698" y="2298074"/>
            <a:ext cx="288032" cy="43204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ultiplication Sign 8">
            <a:extLst>
              <a:ext uri="{FF2B5EF4-FFF2-40B4-BE49-F238E27FC236}">
                <a16:creationId xmlns:a16="http://schemas.microsoft.com/office/drawing/2014/main" id="{A9075381-A593-4CB4-BDD2-3279F5C6FD4E}"/>
              </a:ext>
            </a:extLst>
          </p:cNvPr>
          <p:cNvSpPr/>
          <p:nvPr/>
        </p:nvSpPr>
        <p:spPr>
          <a:xfrm>
            <a:off x="3764915" y="2842015"/>
            <a:ext cx="288032" cy="432048"/>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06AD873-D6F5-4535-9CEE-706F65B2E794}"/>
              </a:ext>
            </a:extLst>
          </p:cNvPr>
          <p:cNvSpPr/>
          <p:nvPr/>
        </p:nvSpPr>
        <p:spPr>
          <a:xfrm>
            <a:off x="261467" y="6946271"/>
            <a:ext cx="9937104" cy="400110"/>
          </a:xfrm>
          <a:prstGeom prst="rect">
            <a:avLst/>
          </a:prstGeom>
        </p:spPr>
        <p:txBody>
          <a:bodyPr wrap="square">
            <a:spAutoFit/>
          </a:bodyPr>
          <a:lstStyle/>
          <a:p>
            <a:r>
              <a:rPr lang="en-GB" sz="1000" dirty="0">
                <a:solidFill>
                  <a:schemeClr val="tx1"/>
                </a:solidFill>
                <a:latin typeface="+mj-lt"/>
              </a:rPr>
              <a:t>Adapted from: Robb, K. </a:t>
            </a:r>
            <a:r>
              <a:rPr lang="en-GB" sz="1000" i="1" dirty="0">
                <a:solidFill>
                  <a:schemeClr val="tx1"/>
                </a:solidFill>
                <a:latin typeface="+mj-lt"/>
              </a:rPr>
              <a:t>et al.</a:t>
            </a:r>
            <a:r>
              <a:rPr lang="en-GB" sz="1000" dirty="0">
                <a:solidFill>
                  <a:schemeClr val="tx1"/>
                </a:solidFill>
                <a:latin typeface="+mj-lt"/>
              </a:rPr>
              <a:t> (2017) ‘Assessment of fecal exposure pathways in low-income urban </a:t>
            </a:r>
            <a:r>
              <a:rPr lang="en-GB" sz="1000" dirty="0" err="1">
                <a:solidFill>
                  <a:schemeClr val="tx1"/>
                </a:solidFill>
                <a:latin typeface="+mj-lt"/>
              </a:rPr>
              <a:t>neighborhoods</a:t>
            </a:r>
            <a:r>
              <a:rPr lang="en-GB" sz="1000" dirty="0">
                <a:solidFill>
                  <a:schemeClr val="tx1"/>
                </a:solidFill>
                <a:latin typeface="+mj-lt"/>
              </a:rPr>
              <a:t> in Accra, Ghana: rationale, design, methods, and key findings of the </a:t>
            </a:r>
            <a:r>
              <a:rPr lang="en-GB" sz="1000" dirty="0" err="1">
                <a:solidFill>
                  <a:schemeClr val="tx1"/>
                </a:solidFill>
                <a:latin typeface="+mj-lt"/>
              </a:rPr>
              <a:t>Sanipath</a:t>
            </a:r>
            <a:r>
              <a:rPr lang="en-GB" sz="1000" dirty="0">
                <a:solidFill>
                  <a:schemeClr val="tx1"/>
                </a:solidFill>
                <a:latin typeface="+mj-lt"/>
              </a:rPr>
              <a:t> study’, </a:t>
            </a:r>
            <a:r>
              <a:rPr lang="en-GB" sz="1000" i="1" dirty="0">
                <a:solidFill>
                  <a:schemeClr val="tx1"/>
                </a:solidFill>
                <a:latin typeface="+mj-lt"/>
              </a:rPr>
              <a:t>American Journal of Tropical Medicine and Hygiene</a:t>
            </a:r>
            <a:r>
              <a:rPr lang="en-GB" sz="1000" dirty="0">
                <a:solidFill>
                  <a:schemeClr val="tx1"/>
                </a:solidFill>
                <a:latin typeface="+mj-lt"/>
              </a:rPr>
              <a:t>, 97(4), pp. 1020–1032. </a:t>
            </a:r>
            <a:r>
              <a:rPr lang="en-GB" sz="1000" dirty="0" err="1">
                <a:solidFill>
                  <a:schemeClr val="tx1"/>
                </a:solidFill>
                <a:latin typeface="+mj-lt"/>
              </a:rPr>
              <a:t>doi</a:t>
            </a:r>
            <a:r>
              <a:rPr lang="en-GB" sz="1000" dirty="0">
                <a:solidFill>
                  <a:schemeClr val="tx1"/>
                </a:solidFill>
                <a:latin typeface="+mj-lt"/>
              </a:rPr>
              <a:t>: 10.4269/ajtmh.16-0508.</a:t>
            </a:r>
          </a:p>
        </p:txBody>
      </p:sp>
      <p:sp>
        <p:nvSpPr>
          <p:cNvPr id="11" name="Rectangle 10">
            <a:extLst>
              <a:ext uri="{FF2B5EF4-FFF2-40B4-BE49-F238E27FC236}">
                <a16:creationId xmlns:a16="http://schemas.microsoft.com/office/drawing/2014/main" id="{AFA9AA7D-CA9F-44EC-B066-5F4D658E0CF1}"/>
              </a:ext>
            </a:extLst>
          </p:cNvPr>
          <p:cNvSpPr/>
          <p:nvPr/>
        </p:nvSpPr>
        <p:spPr>
          <a:xfrm>
            <a:off x="2390131" y="4503223"/>
            <a:ext cx="6152255" cy="1938992"/>
          </a:xfrm>
          <a:prstGeom prst="rect">
            <a:avLst/>
          </a:prstGeom>
        </p:spPr>
        <p:txBody>
          <a:bodyPr wrap="square">
            <a:spAutoFit/>
          </a:bodyPr>
          <a:lstStyle/>
          <a:p>
            <a:pPr marL="342900" indent="-342900">
              <a:spcBef>
                <a:spcPts val="1200"/>
              </a:spcBef>
              <a:spcAft>
                <a:spcPts val="1200"/>
              </a:spcAft>
              <a:buFont typeface="Arial" panose="020B0604020202020204" pitchFamily="34" charset="0"/>
              <a:buChar char="•"/>
            </a:pPr>
            <a:r>
              <a:rPr lang="en-GB" sz="2000" dirty="0">
                <a:solidFill>
                  <a:schemeClr val="tx1"/>
                </a:solidFill>
                <a:latin typeface="+mn-lt"/>
                <a:cs typeface="Arial" panose="020B0604020202020204" pitchFamily="34" charset="0"/>
              </a:rPr>
              <a:t>Combined exposure from all pathways</a:t>
            </a:r>
          </a:p>
          <a:p>
            <a:pPr marL="342900" indent="-342900">
              <a:spcBef>
                <a:spcPts val="1200"/>
              </a:spcBef>
              <a:spcAft>
                <a:spcPts val="1200"/>
              </a:spcAft>
              <a:buFont typeface="Arial" panose="020B0604020202020204" pitchFamily="34" charset="0"/>
              <a:buChar char="•"/>
            </a:pPr>
            <a:r>
              <a:rPr lang="en-GB" sz="2000" dirty="0">
                <a:solidFill>
                  <a:schemeClr val="tx1"/>
                </a:solidFill>
                <a:latin typeface="+mn-lt"/>
                <a:cs typeface="Arial" panose="020B0604020202020204" pitchFamily="34" charset="0"/>
              </a:rPr>
              <a:t>Intervention reduces exposure from one pathway</a:t>
            </a:r>
          </a:p>
          <a:p>
            <a:pPr marL="342900" indent="-342900">
              <a:spcBef>
                <a:spcPts val="1200"/>
              </a:spcBef>
              <a:spcAft>
                <a:spcPts val="1200"/>
              </a:spcAft>
              <a:buFont typeface="Arial" panose="020B0604020202020204" pitchFamily="34" charset="0"/>
              <a:buChar char="•"/>
            </a:pPr>
            <a:r>
              <a:rPr lang="en-GB" sz="2000" dirty="0">
                <a:solidFill>
                  <a:schemeClr val="tx1"/>
                </a:solidFill>
                <a:latin typeface="+mn-lt"/>
                <a:cs typeface="Arial" panose="020B0604020202020204" pitchFamily="34" charset="0"/>
              </a:rPr>
              <a:t>Intervention reduces exposure from multiple pathways or most significant pathway</a:t>
            </a:r>
          </a:p>
        </p:txBody>
      </p:sp>
      <p:sp>
        <p:nvSpPr>
          <p:cNvPr id="12" name="Multiplication Sign 11">
            <a:extLst>
              <a:ext uri="{FF2B5EF4-FFF2-40B4-BE49-F238E27FC236}">
                <a16:creationId xmlns:a16="http://schemas.microsoft.com/office/drawing/2014/main" id="{8275A90D-3453-4E6C-B5EC-61170F8FF2B1}"/>
              </a:ext>
            </a:extLst>
          </p:cNvPr>
          <p:cNvSpPr/>
          <p:nvPr/>
        </p:nvSpPr>
        <p:spPr>
          <a:xfrm>
            <a:off x="2390130" y="4497206"/>
            <a:ext cx="288032" cy="43204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Multiplication Sign 12">
            <a:extLst>
              <a:ext uri="{FF2B5EF4-FFF2-40B4-BE49-F238E27FC236}">
                <a16:creationId xmlns:a16="http://schemas.microsoft.com/office/drawing/2014/main" id="{0EAD43F5-BDBE-494F-BB09-52BABE3CB4C3}"/>
              </a:ext>
            </a:extLst>
          </p:cNvPr>
          <p:cNvSpPr/>
          <p:nvPr/>
        </p:nvSpPr>
        <p:spPr>
          <a:xfrm>
            <a:off x="2390130" y="5696473"/>
            <a:ext cx="288032" cy="432048"/>
          </a:xfrm>
          <a:prstGeom prst="mathMultiply">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Multiplication Sign 13">
            <a:extLst>
              <a:ext uri="{FF2B5EF4-FFF2-40B4-BE49-F238E27FC236}">
                <a16:creationId xmlns:a16="http://schemas.microsoft.com/office/drawing/2014/main" id="{545F0632-1712-4B0A-8C15-2F0AB7CD5F54}"/>
              </a:ext>
            </a:extLst>
          </p:cNvPr>
          <p:cNvSpPr/>
          <p:nvPr/>
        </p:nvSpPr>
        <p:spPr>
          <a:xfrm>
            <a:off x="2390130" y="5073048"/>
            <a:ext cx="288032" cy="43204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6DC47C5-E528-4028-9D1B-9A9E889D72E1}"/>
              </a:ext>
            </a:extLst>
          </p:cNvPr>
          <p:cNvSpPr txBox="1"/>
          <p:nvPr/>
        </p:nvSpPr>
        <p:spPr>
          <a:xfrm>
            <a:off x="3827640" y="4072420"/>
            <a:ext cx="2633093" cy="307777"/>
          </a:xfrm>
          <a:prstGeom prst="rect">
            <a:avLst/>
          </a:prstGeom>
          <a:noFill/>
        </p:spPr>
        <p:txBody>
          <a:bodyPr wrap="none" rtlCol="0">
            <a:spAutoFit/>
          </a:bodyPr>
          <a:lstStyle/>
          <a:p>
            <a:r>
              <a:rPr lang="en-GB" sz="1400" dirty="0">
                <a:solidFill>
                  <a:schemeClr val="tx1"/>
                </a:solidFill>
                <a:latin typeface="+mj-lt"/>
              </a:rPr>
              <a:t>Exposure to Faecal Contamination</a:t>
            </a:r>
          </a:p>
        </p:txBody>
      </p:sp>
      <p:sp>
        <p:nvSpPr>
          <p:cNvPr id="16" name="TextBox 15">
            <a:extLst>
              <a:ext uri="{FF2B5EF4-FFF2-40B4-BE49-F238E27FC236}">
                <a16:creationId xmlns:a16="http://schemas.microsoft.com/office/drawing/2014/main" id="{4A771E64-D37C-4556-8F46-1E710B11D1CB}"/>
              </a:ext>
            </a:extLst>
          </p:cNvPr>
          <p:cNvSpPr txBox="1"/>
          <p:nvPr/>
        </p:nvSpPr>
        <p:spPr>
          <a:xfrm rot="16200000">
            <a:off x="2223020" y="2878054"/>
            <a:ext cx="2026837" cy="307777"/>
          </a:xfrm>
          <a:prstGeom prst="rect">
            <a:avLst/>
          </a:prstGeom>
          <a:noFill/>
        </p:spPr>
        <p:txBody>
          <a:bodyPr wrap="none" rtlCol="0">
            <a:spAutoFit/>
          </a:bodyPr>
          <a:lstStyle/>
          <a:p>
            <a:r>
              <a:rPr lang="en-GB" sz="1400" dirty="0">
                <a:solidFill>
                  <a:schemeClr val="tx1"/>
                </a:solidFill>
                <a:latin typeface="+mj-lt"/>
              </a:rPr>
              <a:t>Burden of Enteric Disease</a:t>
            </a:r>
          </a:p>
        </p:txBody>
      </p:sp>
    </p:spTree>
    <p:extLst>
      <p:ext uri="{BB962C8B-B14F-4D97-AF65-F5344CB8AC3E}">
        <p14:creationId xmlns:p14="http://schemas.microsoft.com/office/powerpoint/2010/main" val="3628848404"/>
      </p:ext>
    </p:extLst>
  </p:cSld>
  <p:clrMapOvr>
    <a:masterClrMapping/>
  </p:clrMapOvr>
  <mc:AlternateContent xmlns:mc="http://schemas.openxmlformats.org/markup-compatibility/2006" xmlns:p14="http://schemas.microsoft.com/office/powerpoint/2010/main">
    <mc:Choice Requires="p14">
      <p:transition spd="slow" p14:dur="2000" advTm="176955"/>
    </mc:Choice>
    <mc:Fallback xmlns="">
      <p:transition spd="slow" advTm="176955"/>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3A30B80-F5CA-4891-9E0C-2747793D5A64}"/>
              </a:ext>
            </a:extLst>
          </p:cNvPr>
          <p:cNvSpPr>
            <a:spLocks noGrp="1"/>
          </p:cNvSpPr>
          <p:nvPr>
            <p:ph type="title"/>
          </p:nvPr>
        </p:nvSpPr>
        <p:spPr>
          <a:xfrm>
            <a:off x="719128" y="540624"/>
            <a:ext cx="9021783" cy="1323439"/>
          </a:xfrm>
        </p:spPr>
        <p:txBody>
          <a:bodyPr/>
          <a:lstStyle/>
          <a:p>
            <a:r>
              <a:rPr lang="en-GB" cap="small" dirty="0"/>
              <a:t>Water Safety Management</a:t>
            </a:r>
            <a:br>
              <a:rPr lang="en-GB" cap="small" dirty="0"/>
            </a:br>
            <a:r>
              <a:rPr lang="en-GB" sz="3400" cap="small" dirty="0"/>
              <a:t>Key Players</a:t>
            </a:r>
          </a:p>
        </p:txBody>
      </p:sp>
      <p:sp>
        <p:nvSpPr>
          <p:cNvPr id="19" name="Isosceles Triangle 18">
            <a:extLst>
              <a:ext uri="{FF2B5EF4-FFF2-40B4-BE49-F238E27FC236}">
                <a16:creationId xmlns:a16="http://schemas.microsoft.com/office/drawing/2014/main" id="{4756612D-7D71-4C46-9131-6E2C8E75C7F4}"/>
              </a:ext>
            </a:extLst>
          </p:cNvPr>
          <p:cNvSpPr/>
          <p:nvPr/>
        </p:nvSpPr>
        <p:spPr>
          <a:xfrm rot="2519981">
            <a:off x="2947680" y="2550456"/>
            <a:ext cx="3268241" cy="2826668"/>
          </a:xfrm>
          <a:prstGeom prst="triangl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0" name="TextBox 19">
            <a:extLst>
              <a:ext uri="{FF2B5EF4-FFF2-40B4-BE49-F238E27FC236}">
                <a16:creationId xmlns:a16="http://schemas.microsoft.com/office/drawing/2014/main" id="{C69959CA-93C5-4FA0-8052-84260036BEDF}"/>
              </a:ext>
            </a:extLst>
          </p:cNvPr>
          <p:cNvSpPr txBox="1"/>
          <p:nvPr/>
        </p:nvSpPr>
        <p:spPr>
          <a:xfrm rot="20822476">
            <a:off x="4251731" y="6108364"/>
            <a:ext cx="1361270" cy="400110"/>
          </a:xfrm>
          <a:prstGeom prst="rect">
            <a:avLst/>
          </a:prstGeom>
          <a:noFill/>
        </p:spPr>
        <p:txBody>
          <a:bodyPr wrap="none" rtlCol="0">
            <a:spAutoFit/>
          </a:bodyPr>
          <a:lstStyle/>
          <a:p>
            <a:r>
              <a:rPr lang="en-GB" sz="2000" b="1" dirty="0">
                <a:solidFill>
                  <a:schemeClr val="tx1"/>
                </a:solidFill>
                <a:latin typeface="+mj-lt"/>
              </a:rPr>
              <a:t>Community</a:t>
            </a:r>
          </a:p>
        </p:txBody>
      </p:sp>
      <p:sp>
        <p:nvSpPr>
          <p:cNvPr id="21" name="TextBox 20">
            <a:extLst>
              <a:ext uri="{FF2B5EF4-FFF2-40B4-BE49-F238E27FC236}">
                <a16:creationId xmlns:a16="http://schemas.microsoft.com/office/drawing/2014/main" id="{231FEBAC-9B0A-44AA-8081-9A68E8190708}"/>
              </a:ext>
            </a:extLst>
          </p:cNvPr>
          <p:cNvSpPr txBox="1"/>
          <p:nvPr/>
        </p:nvSpPr>
        <p:spPr>
          <a:xfrm rot="2194839">
            <a:off x="4976606" y="2589094"/>
            <a:ext cx="1460785" cy="400110"/>
          </a:xfrm>
          <a:prstGeom prst="rect">
            <a:avLst/>
          </a:prstGeom>
          <a:noFill/>
        </p:spPr>
        <p:txBody>
          <a:bodyPr wrap="none" rtlCol="0">
            <a:spAutoFit/>
          </a:bodyPr>
          <a:lstStyle/>
          <a:p>
            <a:r>
              <a:rPr lang="en-GB" sz="2000" b="1" dirty="0">
                <a:solidFill>
                  <a:schemeClr val="tx1"/>
                </a:solidFill>
                <a:latin typeface="+mj-lt"/>
              </a:rPr>
              <a:t>Government</a:t>
            </a:r>
          </a:p>
        </p:txBody>
      </p:sp>
      <p:sp>
        <p:nvSpPr>
          <p:cNvPr id="22" name="TextBox 21">
            <a:extLst>
              <a:ext uri="{FF2B5EF4-FFF2-40B4-BE49-F238E27FC236}">
                <a16:creationId xmlns:a16="http://schemas.microsoft.com/office/drawing/2014/main" id="{3DA014A8-5DDD-41D7-A95C-EF4A42EE8A91}"/>
              </a:ext>
            </a:extLst>
          </p:cNvPr>
          <p:cNvSpPr txBox="1"/>
          <p:nvPr/>
        </p:nvSpPr>
        <p:spPr>
          <a:xfrm rot="17004058">
            <a:off x="1747505" y="3657280"/>
            <a:ext cx="911981" cy="400110"/>
          </a:xfrm>
          <a:prstGeom prst="rect">
            <a:avLst/>
          </a:prstGeom>
          <a:noFill/>
        </p:spPr>
        <p:txBody>
          <a:bodyPr wrap="none" rtlCol="0">
            <a:spAutoFit/>
          </a:bodyPr>
          <a:lstStyle/>
          <a:p>
            <a:r>
              <a:rPr lang="en-GB" sz="2000" b="1" dirty="0">
                <a:solidFill>
                  <a:schemeClr val="tx1"/>
                </a:solidFill>
                <a:latin typeface="+mj-lt"/>
              </a:rPr>
              <a:t>Market</a:t>
            </a:r>
          </a:p>
        </p:txBody>
      </p:sp>
      <p:sp>
        <p:nvSpPr>
          <p:cNvPr id="23" name="TextBox 22">
            <a:extLst>
              <a:ext uri="{FF2B5EF4-FFF2-40B4-BE49-F238E27FC236}">
                <a16:creationId xmlns:a16="http://schemas.microsoft.com/office/drawing/2014/main" id="{01A407AA-E4B3-4875-AEFB-835BE0678206}"/>
              </a:ext>
            </a:extLst>
          </p:cNvPr>
          <p:cNvSpPr txBox="1"/>
          <p:nvPr/>
        </p:nvSpPr>
        <p:spPr>
          <a:xfrm rot="16884715">
            <a:off x="4929630" y="4472898"/>
            <a:ext cx="859531" cy="400110"/>
          </a:xfrm>
          <a:prstGeom prst="rect">
            <a:avLst/>
          </a:prstGeom>
          <a:noFill/>
        </p:spPr>
        <p:txBody>
          <a:bodyPr wrap="none" rtlCol="0">
            <a:spAutoFit/>
          </a:bodyPr>
          <a:lstStyle/>
          <a:p>
            <a:r>
              <a:rPr lang="en-GB" sz="2000" b="1" dirty="0">
                <a:solidFill>
                  <a:srgbClr val="00AFAD"/>
                </a:solidFill>
                <a:latin typeface="+mj-lt"/>
              </a:rPr>
              <a:t>Norms</a:t>
            </a:r>
          </a:p>
        </p:txBody>
      </p:sp>
      <p:sp>
        <p:nvSpPr>
          <p:cNvPr id="24" name="TextBox 23">
            <a:extLst>
              <a:ext uri="{FF2B5EF4-FFF2-40B4-BE49-F238E27FC236}">
                <a16:creationId xmlns:a16="http://schemas.microsoft.com/office/drawing/2014/main" id="{794C81EC-941A-45C9-A869-FFBC05E4383C}"/>
              </a:ext>
            </a:extLst>
          </p:cNvPr>
          <p:cNvSpPr txBox="1"/>
          <p:nvPr/>
        </p:nvSpPr>
        <p:spPr>
          <a:xfrm rot="20580342">
            <a:off x="3254112" y="2986826"/>
            <a:ext cx="1361783" cy="400110"/>
          </a:xfrm>
          <a:prstGeom prst="rect">
            <a:avLst/>
          </a:prstGeom>
          <a:noFill/>
        </p:spPr>
        <p:txBody>
          <a:bodyPr wrap="none" rtlCol="0">
            <a:spAutoFit/>
          </a:bodyPr>
          <a:lstStyle/>
          <a:p>
            <a:r>
              <a:rPr lang="en-GB" sz="2000" b="1" dirty="0">
                <a:solidFill>
                  <a:srgbClr val="00AFAD"/>
                </a:solidFill>
                <a:latin typeface="+mj-lt"/>
              </a:rPr>
              <a:t>Regulations</a:t>
            </a:r>
          </a:p>
        </p:txBody>
      </p:sp>
      <p:sp>
        <p:nvSpPr>
          <p:cNvPr id="25" name="TextBox 24">
            <a:extLst>
              <a:ext uri="{FF2B5EF4-FFF2-40B4-BE49-F238E27FC236}">
                <a16:creationId xmlns:a16="http://schemas.microsoft.com/office/drawing/2014/main" id="{A6AF7B29-C078-426C-BAE4-B839CA4F81C8}"/>
              </a:ext>
            </a:extLst>
          </p:cNvPr>
          <p:cNvSpPr txBox="1"/>
          <p:nvPr/>
        </p:nvSpPr>
        <p:spPr>
          <a:xfrm rot="2522815">
            <a:off x="2835648" y="4936128"/>
            <a:ext cx="1151790" cy="400110"/>
          </a:xfrm>
          <a:prstGeom prst="rect">
            <a:avLst/>
          </a:prstGeom>
          <a:noFill/>
        </p:spPr>
        <p:txBody>
          <a:bodyPr wrap="none" rtlCol="0">
            <a:spAutoFit/>
          </a:bodyPr>
          <a:lstStyle/>
          <a:p>
            <a:r>
              <a:rPr lang="en-GB" sz="2000" b="1" dirty="0">
                <a:solidFill>
                  <a:srgbClr val="00AFAD"/>
                </a:solidFill>
                <a:latin typeface="+mj-lt"/>
              </a:rPr>
              <a:t>Contracts</a:t>
            </a:r>
          </a:p>
        </p:txBody>
      </p:sp>
      <p:sp>
        <p:nvSpPr>
          <p:cNvPr id="26" name="TextBox 25">
            <a:extLst>
              <a:ext uri="{FF2B5EF4-FFF2-40B4-BE49-F238E27FC236}">
                <a16:creationId xmlns:a16="http://schemas.microsoft.com/office/drawing/2014/main" id="{C6D3B77D-9BA8-4E9A-8854-9620A21879D2}"/>
              </a:ext>
            </a:extLst>
          </p:cNvPr>
          <p:cNvSpPr txBox="1"/>
          <p:nvPr/>
        </p:nvSpPr>
        <p:spPr>
          <a:xfrm>
            <a:off x="3594441" y="4114112"/>
            <a:ext cx="1398140" cy="400110"/>
          </a:xfrm>
          <a:prstGeom prst="rect">
            <a:avLst/>
          </a:prstGeom>
          <a:noFill/>
        </p:spPr>
        <p:txBody>
          <a:bodyPr wrap="none" rtlCol="0">
            <a:spAutoFit/>
          </a:bodyPr>
          <a:lstStyle/>
          <a:p>
            <a:r>
              <a:rPr lang="en-GB" sz="2000" b="1" dirty="0">
                <a:solidFill>
                  <a:schemeClr val="accent6"/>
                </a:solidFill>
                <a:latin typeface="+mj-lt"/>
              </a:rPr>
              <a:t>Risk Sharing</a:t>
            </a:r>
          </a:p>
        </p:txBody>
      </p:sp>
      <p:sp>
        <p:nvSpPr>
          <p:cNvPr id="27" name="Rectangle 26">
            <a:extLst>
              <a:ext uri="{FF2B5EF4-FFF2-40B4-BE49-F238E27FC236}">
                <a16:creationId xmlns:a16="http://schemas.microsoft.com/office/drawing/2014/main" id="{219FBCA6-45C6-404A-AC6A-70157EE35A0F}"/>
              </a:ext>
            </a:extLst>
          </p:cNvPr>
          <p:cNvSpPr/>
          <p:nvPr/>
        </p:nvSpPr>
        <p:spPr>
          <a:xfrm>
            <a:off x="585575" y="6916536"/>
            <a:ext cx="9288887" cy="449354"/>
          </a:xfrm>
          <a:prstGeom prst="rect">
            <a:avLst/>
          </a:prstGeom>
        </p:spPr>
        <p:txBody>
          <a:bodyPr wrap="square">
            <a:spAutoFit/>
          </a:bodyPr>
          <a:lstStyle/>
          <a:p>
            <a:pPr>
              <a:lnSpc>
                <a:spcPct val="120000"/>
              </a:lnSpc>
              <a:spcBef>
                <a:spcPts val="600"/>
              </a:spcBef>
            </a:pPr>
            <a:r>
              <a:rPr lang="en-GB" sz="1000" dirty="0">
                <a:solidFill>
                  <a:schemeClr val="tx1"/>
                </a:solidFill>
                <a:latin typeface="+mj-lt"/>
              </a:rPr>
              <a:t>Adapted from: Koehler, J. </a:t>
            </a:r>
            <a:r>
              <a:rPr lang="en-GB" sz="1000" i="1" dirty="0">
                <a:solidFill>
                  <a:schemeClr val="tx1"/>
                </a:solidFill>
                <a:latin typeface="+mj-lt"/>
              </a:rPr>
              <a:t>et al.</a:t>
            </a:r>
            <a:r>
              <a:rPr lang="en-GB" sz="1000" dirty="0">
                <a:solidFill>
                  <a:schemeClr val="tx1"/>
                </a:solidFill>
                <a:latin typeface="+mj-lt"/>
              </a:rPr>
              <a:t> (2018) ‘A cultural theory of drinking water risks, values and institutional change’, </a:t>
            </a:r>
            <a:r>
              <a:rPr lang="en-GB" sz="1000" i="1" dirty="0">
                <a:solidFill>
                  <a:schemeClr val="tx1"/>
                </a:solidFill>
                <a:latin typeface="+mj-lt"/>
              </a:rPr>
              <a:t>Global Environmental Change</a:t>
            </a:r>
            <a:r>
              <a:rPr lang="en-GB" sz="1000" dirty="0">
                <a:solidFill>
                  <a:schemeClr val="tx1"/>
                </a:solidFill>
                <a:latin typeface="+mj-lt"/>
              </a:rPr>
              <a:t>. Elsevier Ltd, 50(November 2017), pp. 268–277. </a:t>
            </a:r>
            <a:r>
              <a:rPr lang="en-GB" sz="1000" dirty="0" err="1">
                <a:solidFill>
                  <a:schemeClr val="tx1"/>
                </a:solidFill>
                <a:latin typeface="+mj-lt"/>
              </a:rPr>
              <a:t>doi</a:t>
            </a:r>
            <a:r>
              <a:rPr lang="en-GB" sz="1000" dirty="0">
                <a:solidFill>
                  <a:schemeClr val="tx1"/>
                </a:solidFill>
                <a:latin typeface="+mj-lt"/>
              </a:rPr>
              <a:t>: 10.1016/j.gloenvcha.2018.03.006.</a:t>
            </a:r>
          </a:p>
        </p:txBody>
      </p:sp>
      <p:sp>
        <p:nvSpPr>
          <p:cNvPr id="28" name="TextBox 27">
            <a:extLst>
              <a:ext uri="{FF2B5EF4-FFF2-40B4-BE49-F238E27FC236}">
                <a16:creationId xmlns:a16="http://schemas.microsoft.com/office/drawing/2014/main" id="{9CFA17E3-B309-4D31-9D0C-BDA1185839AE}"/>
              </a:ext>
            </a:extLst>
          </p:cNvPr>
          <p:cNvSpPr txBox="1"/>
          <p:nvPr/>
        </p:nvSpPr>
        <p:spPr>
          <a:xfrm>
            <a:off x="6238132" y="4114112"/>
            <a:ext cx="2494668" cy="1015663"/>
          </a:xfrm>
          <a:prstGeom prst="rect">
            <a:avLst/>
          </a:prstGeom>
          <a:noFill/>
        </p:spPr>
        <p:txBody>
          <a:bodyPr wrap="square" rtlCol="0">
            <a:spAutoFit/>
          </a:bodyPr>
          <a:lstStyle/>
          <a:p>
            <a:r>
              <a:rPr lang="en-GB" sz="2000" b="1" dirty="0">
                <a:solidFill>
                  <a:schemeClr val="tx1"/>
                </a:solidFill>
                <a:latin typeface="+mj-lt"/>
              </a:rPr>
              <a:t>Non-Government Organisations (NGOs) and Donors</a:t>
            </a:r>
          </a:p>
        </p:txBody>
      </p:sp>
    </p:spTree>
    <p:extLst>
      <p:ext uri="{BB962C8B-B14F-4D97-AF65-F5344CB8AC3E}">
        <p14:creationId xmlns:p14="http://schemas.microsoft.com/office/powerpoint/2010/main" val="123601303"/>
      </p:ext>
    </p:extLst>
  </p:cSld>
  <p:clrMapOvr>
    <a:masterClrMapping/>
  </p:clrMapOvr>
  <mc:AlternateContent xmlns:mc="http://schemas.openxmlformats.org/markup-compatibility/2006" xmlns:p14="http://schemas.microsoft.com/office/powerpoint/2010/main">
    <mc:Choice Requires="p14">
      <p:transition spd="slow" p14:dur="2000" advTm="62315"/>
    </mc:Choice>
    <mc:Fallback xmlns="">
      <p:transition spd="slow" advTm="62315"/>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D1A4F5-58BD-4404-BB66-370A4B29BC77}"/>
              </a:ext>
            </a:extLst>
          </p:cNvPr>
          <p:cNvSpPr>
            <a:spLocks noGrp="1"/>
          </p:cNvSpPr>
          <p:nvPr>
            <p:ph type="title"/>
          </p:nvPr>
        </p:nvSpPr>
        <p:spPr/>
        <p:txBody>
          <a:bodyPr/>
          <a:lstStyle/>
          <a:p>
            <a:r>
              <a:rPr lang="en-GB" cap="small" dirty="0"/>
              <a:t>Myanmar Government </a:t>
            </a:r>
            <a:br>
              <a:rPr lang="en-GB" cap="small" dirty="0"/>
            </a:br>
            <a:r>
              <a:rPr lang="en-GB" cap="small" dirty="0"/>
              <a:t>Mandates for Water</a:t>
            </a:r>
          </a:p>
        </p:txBody>
      </p:sp>
      <p:graphicFrame>
        <p:nvGraphicFramePr>
          <p:cNvPr id="6" name="Table 5">
            <a:extLst>
              <a:ext uri="{FF2B5EF4-FFF2-40B4-BE49-F238E27FC236}">
                <a16:creationId xmlns:a16="http://schemas.microsoft.com/office/drawing/2014/main" id="{E0FFF441-2947-4F70-B62D-C7DCB5E866CD}"/>
              </a:ext>
            </a:extLst>
          </p:cNvPr>
          <p:cNvGraphicFramePr>
            <a:graphicFrameLocks noGrp="1"/>
          </p:cNvGraphicFramePr>
          <p:nvPr>
            <p:extLst>
              <p:ext uri="{D42A27DB-BD31-4B8C-83A1-F6EECF244321}">
                <p14:modId xmlns:p14="http://schemas.microsoft.com/office/powerpoint/2010/main" val="3291395405"/>
              </p:ext>
            </p:extLst>
          </p:nvPr>
        </p:nvGraphicFramePr>
        <p:xfrm>
          <a:off x="261467" y="2051615"/>
          <a:ext cx="9952794" cy="4414520"/>
        </p:xfrm>
        <a:graphic>
          <a:graphicData uri="http://schemas.openxmlformats.org/drawingml/2006/table">
            <a:tbl>
              <a:tblPr firstRow="1" bandRow="1">
                <a:tableStyleId>{9D7B26C5-4107-4FEC-AEDC-1716B250A1EF}</a:tableStyleId>
              </a:tblPr>
              <a:tblGrid>
                <a:gridCol w="4824536">
                  <a:extLst>
                    <a:ext uri="{9D8B030D-6E8A-4147-A177-3AD203B41FA5}">
                      <a16:colId xmlns:a16="http://schemas.microsoft.com/office/drawing/2014/main" val="666639799"/>
                    </a:ext>
                  </a:extLst>
                </a:gridCol>
                <a:gridCol w="5128258">
                  <a:extLst>
                    <a:ext uri="{9D8B030D-6E8A-4147-A177-3AD203B41FA5}">
                      <a16:colId xmlns:a16="http://schemas.microsoft.com/office/drawing/2014/main" val="3373341875"/>
                    </a:ext>
                  </a:extLst>
                </a:gridCol>
              </a:tblGrid>
              <a:tr h="370840">
                <a:tc>
                  <a:txBody>
                    <a:bodyPr/>
                    <a:lstStyle/>
                    <a:p>
                      <a:r>
                        <a:rPr lang="en-GB" sz="2500" dirty="0"/>
                        <a:t>Organisation</a:t>
                      </a:r>
                    </a:p>
                  </a:txBody>
                  <a:tcPr/>
                </a:tc>
                <a:tc>
                  <a:txBody>
                    <a:bodyPr/>
                    <a:lstStyle/>
                    <a:p>
                      <a:r>
                        <a:rPr lang="en-GB" sz="2500" dirty="0"/>
                        <a:t>Role</a:t>
                      </a:r>
                    </a:p>
                  </a:txBody>
                  <a:tcPr/>
                </a:tc>
                <a:extLst>
                  <a:ext uri="{0D108BD9-81ED-4DB2-BD59-A6C34878D82A}">
                    <a16:rowId xmlns:a16="http://schemas.microsoft.com/office/drawing/2014/main" val="3611136666"/>
                  </a:ext>
                </a:extLst>
              </a:tr>
              <a:tr h="370840">
                <a:tc>
                  <a:txBody>
                    <a:bodyPr/>
                    <a:lstStyle/>
                    <a:p>
                      <a:r>
                        <a:rPr lang="en-GB" sz="2000" dirty="0"/>
                        <a:t>Ministry of Agriculture, Livestock and Irrigation</a:t>
                      </a:r>
                    </a:p>
                  </a:txBody>
                  <a:tcPr/>
                </a:tc>
                <a:tc>
                  <a:txBody>
                    <a:bodyPr/>
                    <a:lstStyle/>
                    <a:p>
                      <a:r>
                        <a:rPr lang="en-GB" sz="2000" dirty="0"/>
                        <a:t>Community water supply; strategy development</a:t>
                      </a:r>
                    </a:p>
                  </a:txBody>
                  <a:tcPr/>
                </a:tc>
                <a:extLst>
                  <a:ext uri="{0D108BD9-81ED-4DB2-BD59-A6C34878D82A}">
                    <a16:rowId xmlns:a16="http://schemas.microsoft.com/office/drawing/2014/main" val="1678549680"/>
                  </a:ext>
                </a:extLst>
              </a:tr>
              <a:tr h="370840">
                <a:tc>
                  <a:txBody>
                    <a:bodyPr/>
                    <a:lstStyle/>
                    <a:p>
                      <a:r>
                        <a:rPr lang="en-GB" sz="2000" dirty="0"/>
                        <a:t>Ministry of Health</a:t>
                      </a:r>
                    </a:p>
                  </a:txBody>
                  <a:tcPr/>
                </a:tc>
                <a:tc>
                  <a:txBody>
                    <a:bodyPr/>
                    <a:lstStyle/>
                    <a:p>
                      <a:r>
                        <a:rPr lang="en-GB" sz="2000" dirty="0"/>
                        <a:t>Guidance and promotional materials for behaviour change; environmental sanitation;  water, sanitation and hygiene in health facilities</a:t>
                      </a:r>
                    </a:p>
                  </a:txBody>
                  <a:tcPr/>
                </a:tc>
                <a:extLst>
                  <a:ext uri="{0D108BD9-81ED-4DB2-BD59-A6C34878D82A}">
                    <a16:rowId xmlns:a16="http://schemas.microsoft.com/office/drawing/2014/main" val="3811855784"/>
                  </a:ext>
                </a:extLst>
              </a:tr>
              <a:tr h="370840">
                <a:tc>
                  <a:txBody>
                    <a:bodyPr/>
                    <a:lstStyle/>
                    <a:p>
                      <a:r>
                        <a:rPr lang="en-GB" sz="2000" dirty="0"/>
                        <a:t>Ministry of Home Affairs</a:t>
                      </a:r>
                    </a:p>
                  </a:txBody>
                  <a:tcPr/>
                </a:tc>
                <a:tc>
                  <a:txBody>
                    <a:bodyPr/>
                    <a:lstStyle/>
                    <a:p>
                      <a:r>
                        <a:rPr lang="en-GB" sz="2000" dirty="0"/>
                        <a:t>Coordination of development activities</a:t>
                      </a:r>
                    </a:p>
                  </a:txBody>
                  <a:tcPr/>
                </a:tc>
                <a:extLst>
                  <a:ext uri="{0D108BD9-81ED-4DB2-BD59-A6C34878D82A}">
                    <a16:rowId xmlns:a16="http://schemas.microsoft.com/office/drawing/2014/main" val="1613350041"/>
                  </a:ext>
                </a:extLst>
              </a:tr>
              <a:tr h="370840">
                <a:tc>
                  <a:txBody>
                    <a:bodyPr/>
                    <a:lstStyle/>
                    <a:p>
                      <a:r>
                        <a:rPr lang="en-GB" sz="2000" dirty="0"/>
                        <a:t>Ministry of Social Welfare Relief</a:t>
                      </a:r>
                    </a:p>
                  </a:txBody>
                  <a:tcPr/>
                </a:tc>
                <a:tc>
                  <a:txBody>
                    <a:bodyPr/>
                    <a:lstStyle/>
                    <a:p>
                      <a:r>
                        <a:rPr lang="en-GB" sz="2000" dirty="0"/>
                        <a:t>Emergency preparedness and response; early childhood education</a:t>
                      </a:r>
                    </a:p>
                  </a:txBody>
                  <a:tcPr/>
                </a:tc>
                <a:extLst>
                  <a:ext uri="{0D108BD9-81ED-4DB2-BD59-A6C34878D82A}">
                    <a16:rowId xmlns:a16="http://schemas.microsoft.com/office/drawing/2014/main" val="2652066273"/>
                  </a:ext>
                </a:extLst>
              </a:tr>
              <a:tr h="370840">
                <a:tc>
                  <a:txBody>
                    <a:bodyPr/>
                    <a:lstStyle/>
                    <a:p>
                      <a:r>
                        <a:rPr lang="en-GB" sz="2000" dirty="0"/>
                        <a:t>National Water Resources Committee</a:t>
                      </a:r>
                    </a:p>
                  </a:txBody>
                  <a:tcPr/>
                </a:tc>
                <a:tc>
                  <a:txBody>
                    <a:bodyPr/>
                    <a:lstStyle/>
                    <a:p>
                      <a:r>
                        <a:rPr lang="en-GB" sz="2000" dirty="0"/>
                        <a:t>Water resource management coordination</a:t>
                      </a:r>
                    </a:p>
                  </a:txBody>
                  <a:tcPr/>
                </a:tc>
                <a:extLst>
                  <a:ext uri="{0D108BD9-81ED-4DB2-BD59-A6C34878D82A}">
                    <a16:rowId xmlns:a16="http://schemas.microsoft.com/office/drawing/2014/main" val="2944503764"/>
                  </a:ext>
                </a:extLst>
              </a:tr>
              <a:tr h="741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Ministry of Education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Ministry of Religious and Culture Affairs</a:t>
                      </a:r>
                    </a:p>
                  </a:txBody>
                  <a:tcPr/>
                </a:tc>
                <a:tc>
                  <a:txBody>
                    <a:bodyPr/>
                    <a:lstStyle/>
                    <a:p>
                      <a:r>
                        <a:rPr lang="en-GB" sz="2000" dirty="0"/>
                        <a:t>Curriculum development; water, sanitation and hygiene in schools </a:t>
                      </a:r>
                    </a:p>
                  </a:txBody>
                  <a:tcPr/>
                </a:tc>
                <a:extLst>
                  <a:ext uri="{0D108BD9-81ED-4DB2-BD59-A6C34878D82A}">
                    <a16:rowId xmlns:a16="http://schemas.microsoft.com/office/drawing/2014/main" val="579767599"/>
                  </a:ext>
                </a:extLst>
              </a:tr>
            </a:tbl>
          </a:graphicData>
        </a:graphic>
      </p:graphicFrame>
      <p:sp>
        <p:nvSpPr>
          <p:cNvPr id="7" name="Rectangle 6">
            <a:extLst>
              <a:ext uri="{FF2B5EF4-FFF2-40B4-BE49-F238E27FC236}">
                <a16:creationId xmlns:a16="http://schemas.microsoft.com/office/drawing/2014/main" id="{A58B88E1-C754-4355-B32C-99A4686BD360}"/>
              </a:ext>
            </a:extLst>
          </p:cNvPr>
          <p:cNvSpPr/>
          <p:nvPr/>
        </p:nvSpPr>
        <p:spPr>
          <a:xfrm>
            <a:off x="376524" y="6958640"/>
            <a:ext cx="9837737" cy="400110"/>
          </a:xfrm>
          <a:prstGeom prst="rect">
            <a:avLst/>
          </a:prstGeom>
        </p:spPr>
        <p:txBody>
          <a:bodyPr wrap="square">
            <a:spAutoFit/>
          </a:bodyPr>
          <a:lstStyle/>
          <a:p>
            <a:r>
              <a:rPr lang="en-GB" sz="1000" dirty="0">
                <a:solidFill>
                  <a:schemeClr val="tx1"/>
                </a:solidFill>
                <a:latin typeface="+mj-lt"/>
              </a:rPr>
              <a:t>Government of Myanmar (2016) ‘National Strategy for Rural Water Supply, Sanitation and Hygiene (WASH), WASH in Schools and WASH in Health Facilities 2016 - 2030’. Government of the Republic of the Union of Myanmar.</a:t>
            </a:r>
          </a:p>
        </p:txBody>
      </p:sp>
    </p:spTree>
    <p:extLst>
      <p:ext uri="{BB962C8B-B14F-4D97-AF65-F5344CB8AC3E}">
        <p14:creationId xmlns:p14="http://schemas.microsoft.com/office/powerpoint/2010/main" val="2279816997"/>
      </p:ext>
    </p:extLst>
  </p:cSld>
  <p:clrMapOvr>
    <a:masterClrMapping/>
  </p:clrMapOvr>
  <mc:AlternateContent xmlns:mc="http://schemas.openxmlformats.org/markup-compatibility/2006" xmlns:p14="http://schemas.microsoft.com/office/powerpoint/2010/main">
    <mc:Choice Requires="p14">
      <p:transition spd="slow" p14:dur="2000" advTm="57679"/>
    </mc:Choice>
    <mc:Fallback xmlns="">
      <p:transition spd="slow" advTm="5767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en-GB" cap="small" dirty="0"/>
              <a:t>Hazard Classification</a:t>
            </a:r>
            <a:endParaRPr lang="en-GB" dirty="0"/>
          </a:p>
        </p:txBody>
      </p:sp>
      <p:sp>
        <p:nvSpPr>
          <p:cNvPr id="10" name="Rectangle 9">
            <a:extLst>
              <a:ext uri="{FF2B5EF4-FFF2-40B4-BE49-F238E27FC236}">
                <a16:creationId xmlns:a16="http://schemas.microsoft.com/office/drawing/2014/main" id="{B3054AB8-434B-41C7-934E-C28B76FA002B}"/>
              </a:ext>
            </a:extLst>
          </p:cNvPr>
          <p:cNvSpPr/>
          <p:nvPr/>
        </p:nvSpPr>
        <p:spPr>
          <a:xfrm>
            <a:off x="1651720" y="4644727"/>
            <a:ext cx="5495156" cy="24417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Resources</a:t>
            </a:r>
          </a:p>
          <a:p>
            <a:pPr algn="ctr"/>
            <a:r>
              <a:rPr lang="en-GB" sz="2000" dirty="0">
                <a:solidFill>
                  <a:schemeClr val="bg1">
                    <a:lumMod val="75000"/>
                  </a:schemeClr>
                </a:solidFill>
              </a:rPr>
              <a:t>Impacts to human health via the environment.</a:t>
            </a:r>
          </a:p>
        </p:txBody>
      </p:sp>
      <p:pic>
        <p:nvPicPr>
          <p:cNvPr id="11" name="Content Placeholder 11">
            <a:extLst>
              <a:ext uri="{FF2B5EF4-FFF2-40B4-BE49-F238E27FC236}">
                <a16:creationId xmlns:a16="http://schemas.microsoft.com/office/drawing/2014/main" id="{733B73F7-6288-4B0A-B61D-FD4A0BEC2495}"/>
              </a:ext>
            </a:extLst>
          </p:cNvPr>
          <p:cNvPicPr>
            <a:picLocks noChangeAspect="1"/>
          </p:cNvPicPr>
          <p:nvPr/>
        </p:nvPicPr>
        <p:blipFill rotWithShape="1">
          <a:blip r:embed="rId3">
            <a:extLst>
              <a:ext uri="{28A0092B-C50C-407E-A947-70E740481C1C}">
                <a14:useLocalDpi xmlns:a14="http://schemas.microsoft.com/office/drawing/2010/main" val="0"/>
              </a:ext>
            </a:extLst>
          </a:blip>
          <a:srcRect r="4447"/>
          <a:stretch/>
        </p:blipFill>
        <p:spPr>
          <a:xfrm>
            <a:off x="7146876" y="4625640"/>
            <a:ext cx="3027451" cy="2448333"/>
          </a:xfrm>
          <a:prstGeom prst="rect">
            <a:avLst/>
          </a:prstGeom>
        </p:spPr>
      </p:pic>
      <p:pic>
        <p:nvPicPr>
          <p:cNvPr id="9" name="Content Placeholder 13">
            <a:extLst>
              <a:ext uri="{FF2B5EF4-FFF2-40B4-BE49-F238E27FC236}">
                <a16:creationId xmlns:a16="http://schemas.microsoft.com/office/drawing/2014/main" id="{7F9244BB-9498-4ABB-9234-3B04CAB7A501}"/>
              </a:ext>
            </a:extLst>
          </p:cNvPr>
          <p:cNvPicPr>
            <a:picLocks noChangeAspect="1"/>
          </p:cNvPicPr>
          <p:nvPr/>
        </p:nvPicPr>
        <p:blipFill rotWithShape="1">
          <a:blip r:embed="rId4">
            <a:extLst>
              <a:ext uri="{28A0092B-C50C-407E-A947-70E740481C1C}">
                <a14:useLocalDpi xmlns:a14="http://schemas.microsoft.com/office/drawing/2010/main" val="0"/>
              </a:ext>
            </a:extLst>
          </a:blip>
          <a:srcRect l="-1" t="31686" r="2847"/>
          <a:stretch/>
        </p:blipFill>
        <p:spPr>
          <a:xfrm>
            <a:off x="7155763" y="3132559"/>
            <a:ext cx="3027451" cy="1466498"/>
          </a:xfrm>
          <a:prstGeom prst="rect">
            <a:avLst/>
          </a:prstGeom>
          <a:ln>
            <a:noFill/>
          </a:ln>
        </p:spPr>
      </p:pic>
      <p:sp>
        <p:nvSpPr>
          <p:cNvPr id="13" name="Rectangle 12">
            <a:extLst>
              <a:ext uri="{FF2B5EF4-FFF2-40B4-BE49-F238E27FC236}">
                <a16:creationId xmlns:a16="http://schemas.microsoft.com/office/drawing/2014/main" id="{B36214BF-4840-42AF-8F3F-D0EE2F29EAC0}"/>
              </a:ext>
            </a:extLst>
          </p:cNvPr>
          <p:cNvSpPr/>
          <p:nvPr/>
        </p:nvSpPr>
        <p:spPr>
          <a:xfrm>
            <a:off x="1660607" y="3132559"/>
            <a:ext cx="5495156" cy="148583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Supply</a:t>
            </a:r>
          </a:p>
          <a:p>
            <a:pPr algn="ctr"/>
            <a:r>
              <a:rPr lang="en-GB" sz="2000" dirty="0">
                <a:solidFill>
                  <a:schemeClr val="bg1">
                    <a:lumMod val="75000"/>
                  </a:schemeClr>
                </a:solidFill>
              </a:rPr>
              <a:t>Impacts to human health through direct water use.</a:t>
            </a:r>
          </a:p>
        </p:txBody>
      </p:sp>
    </p:spTree>
    <p:extLst>
      <p:ext uri="{BB962C8B-B14F-4D97-AF65-F5344CB8AC3E}">
        <p14:creationId xmlns:p14="http://schemas.microsoft.com/office/powerpoint/2010/main" val="2862715822"/>
      </p:ext>
    </p:extLst>
  </p:cSld>
  <p:clrMapOvr>
    <a:masterClrMapping/>
  </p:clrMapOvr>
  <mc:AlternateContent xmlns:mc="http://schemas.openxmlformats.org/markup-compatibility/2006" xmlns:p14="http://schemas.microsoft.com/office/powerpoint/2010/main">
    <mc:Choice Requires="p14">
      <p:transition spd="slow" p14:dur="2000" advTm="30501"/>
    </mc:Choice>
    <mc:Fallback xmlns="">
      <p:transition spd="slow" advTm="30501"/>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2320-0388-442A-BFF3-05D0965C4969}"/>
              </a:ext>
            </a:extLst>
          </p:cNvPr>
          <p:cNvSpPr>
            <a:spLocks noGrp="1"/>
          </p:cNvSpPr>
          <p:nvPr>
            <p:ph type="title"/>
          </p:nvPr>
        </p:nvSpPr>
        <p:spPr>
          <a:xfrm>
            <a:off x="719128" y="396255"/>
            <a:ext cx="9021783" cy="1467808"/>
          </a:xfrm>
        </p:spPr>
        <p:txBody>
          <a:bodyPr/>
          <a:lstStyle/>
          <a:p>
            <a:r>
              <a:rPr lang="en-GB" cap="small" dirty="0"/>
              <a:t>Improving WASH in Myanmar</a:t>
            </a:r>
          </a:p>
        </p:txBody>
      </p:sp>
      <p:sp>
        <p:nvSpPr>
          <p:cNvPr id="6" name="Rectangle 5">
            <a:extLst>
              <a:ext uri="{FF2B5EF4-FFF2-40B4-BE49-F238E27FC236}">
                <a16:creationId xmlns:a16="http://schemas.microsoft.com/office/drawing/2014/main" id="{F52E5C5C-A8DF-4968-BD08-4C8689BA2EDE}"/>
              </a:ext>
            </a:extLst>
          </p:cNvPr>
          <p:cNvSpPr/>
          <p:nvPr/>
        </p:nvSpPr>
        <p:spPr>
          <a:xfrm>
            <a:off x="333476" y="2412479"/>
            <a:ext cx="9721080" cy="2215991"/>
          </a:xfrm>
          <a:prstGeom prst="rect">
            <a:avLst/>
          </a:prstGeom>
        </p:spPr>
        <p:txBody>
          <a:bodyPr wrap="square">
            <a:spAutoFit/>
          </a:bodyPr>
          <a:lstStyle/>
          <a:p>
            <a:r>
              <a:rPr lang="en-GB" dirty="0">
                <a:solidFill>
                  <a:srgbClr val="202020"/>
                </a:solidFill>
                <a:latin typeface="DinPro"/>
              </a:rPr>
              <a:t>“The good thing is Myanmar government is very serious about it and very committed. There is a political will to address [WASH issues]. And there are also policies, guidelines, and strategies in place” </a:t>
            </a:r>
            <a:r>
              <a:rPr lang="en-GB" sz="1800" dirty="0">
                <a:solidFill>
                  <a:srgbClr val="202020"/>
                </a:solidFill>
                <a:latin typeface="DinPro"/>
              </a:rPr>
              <a:t>– Olga Ghazaryan, director of international programmes for WaterAid</a:t>
            </a:r>
            <a:endParaRPr lang="en-GB" sz="1800" dirty="0"/>
          </a:p>
        </p:txBody>
      </p:sp>
      <p:sp>
        <p:nvSpPr>
          <p:cNvPr id="11" name="Rectangle 10">
            <a:extLst>
              <a:ext uri="{FF2B5EF4-FFF2-40B4-BE49-F238E27FC236}">
                <a16:creationId xmlns:a16="http://schemas.microsoft.com/office/drawing/2014/main" id="{3AB95614-99A4-4326-B70F-76C9513BC5B1}"/>
              </a:ext>
            </a:extLst>
          </p:cNvPr>
          <p:cNvSpPr/>
          <p:nvPr/>
        </p:nvSpPr>
        <p:spPr>
          <a:xfrm>
            <a:off x="333476" y="4776776"/>
            <a:ext cx="9312324" cy="246221"/>
          </a:xfrm>
          <a:prstGeom prst="rect">
            <a:avLst/>
          </a:prstGeom>
        </p:spPr>
        <p:txBody>
          <a:bodyPr wrap="square">
            <a:spAutoFit/>
          </a:bodyPr>
          <a:lstStyle/>
          <a:p>
            <a:r>
              <a:rPr lang="en-GB" sz="1000" dirty="0">
                <a:latin typeface="+mj-lt"/>
                <a:hlinkClick r:id="rId3"/>
              </a:rPr>
              <a:t>https://www.mmtimes.com/news/safe-drinking-water-key-countrys-growth.html</a:t>
            </a:r>
            <a:endParaRPr lang="en-GB" sz="1000" dirty="0">
              <a:latin typeface="+mj-lt"/>
            </a:endParaRPr>
          </a:p>
        </p:txBody>
      </p:sp>
    </p:spTree>
    <p:extLst>
      <p:ext uri="{BB962C8B-B14F-4D97-AF65-F5344CB8AC3E}">
        <p14:creationId xmlns:p14="http://schemas.microsoft.com/office/powerpoint/2010/main" val="2629863493"/>
      </p:ext>
    </p:extLst>
  </p:cSld>
  <p:clrMapOvr>
    <a:masterClrMapping/>
  </p:clrMapOvr>
  <mc:AlternateContent xmlns:mc="http://schemas.openxmlformats.org/markup-compatibility/2006" xmlns:p14="http://schemas.microsoft.com/office/powerpoint/2010/main">
    <mc:Choice Requires="p14">
      <p:transition spd="slow" p14:dur="2000" advTm="52243"/>
    </mc:Choice>
    <mc:Fallback xmlns="">
      <p:transition spd="slow" advTm="52243"/>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2320-0388-442A-BFF3-05D0965C4969}"/>
              </a:ext>
            </a:extLst>
          </p:cNvPr>
          <p:cNvSpPr>
            <a:spLocks noGrp="1"/>
          </p:cNvSpPr>
          <p:nvPr>
            <p:ph type="title"/>
          </p:nvPr>
        </p:nvSpPr>
        <p:spPr>
          <a:xfrm>
            <a:off x="719128" y="396255"/>
            <a:ext cx="9021783" cy="1467808"/>
          </a:xfrm>
        </p:spPr>
        <p:txBody>
          <a:bodyPr/>
          <a:lstStyle/>
          <a:p>
            <a:r>
              <a:rPr lang="en-GB" cap="small" dirty="0"/>
              <a:t>Principles for Improving </a:t>
            </a:r>
            <a:br>
              <a:rPr lang="en-GB" cap="small" dirty="0"/>
            </a:br>
            <a:r>
              <a:rPr lang="en-GB" cap="small" dirty="0"/>
              <a:t>WASH in Myanmar</a:t>
            </a:r>
          </a:p>
        </p:txBody>
      </p:sp>
      <p:sp>
        <p:nvSpPr>
          <p:cNvPr id="3" name="Content Placeholder 2">
            <a:extLst>
              <a:ext uri="{FF2B5EF4-FFF2-40B4-BE49-F238E27FC236}">
                <a16:creationId xmlns:a16="http://schemas.microsoft.com/office/drawing/2014/main" id="{DB882BEF-3CA8-45B1-A072-E4F68D6EB46F}"/>
              </a:ext>
            </a:extLst>
          </p:cNvPr>
          <p:cNvSpPr>
            <a:spLocks noGrp="1"/>
          </p:cNvSpPr>
          <p:nvPr>
            <p:ph sz="half" idx="1"/>
          </p:nvPr>
        </p:nvSpPr>
        <p:spPr>
          <a:xfrm>
            <a:off x="477491" y="2012836"/>
            <a:ext cx="4687153" cy="4797552"/>
          </a:xfrm>
        </p:spPr>
        <p:txBody>
          <a:bodyPr/>
          <a:lstStyle/>
          <a:p>
            <a:r>
              <a:rPr lang="en-GB" b="1" dirty="0"/>
              <a:t>Service delivery approach</a:t>
            </a:r>
          </a:p>
          <a:p>
            <a:pPr lvl="1"/>
            <a:r>
              <a:rPr lang="en-GB" dirty="0"/>
              <a:t>Capacity building</a:t>
            </a:r>
          </a:p>
          <a:p>
            <a:pPr lvl="1"/>
            <a:r>
              <a:rPr lang="en-GB" dirty="0"/>
              <a:t>Private sector involvement</a:t>
            </a:r>
          </a:p>
          <a:p>
            <a:r>
              <a:rPr lang="en-GB" b="1" dirty="0"/>
              <a:t>Sustainability</a:t>
            </a:r>
          </a:p>
          <a:p>
            <a:pPr lvl="1"/>
            <a:r>
              <a:rPr lang="en-GB" dirty="0"/>
              <a:t>Maintenance</a:t>
            </a:r>
          </a:p>
          <a:p>
            <a:pPr lvl="1"/>
            <a:r>
              <a:rPr lang="en-GB" dirty="0"/>
              <a:t>Disaster risk reduction and climate change</a:t>
            </a:r>
          </a:p>
          <a:p>
            <a:r>
              <a:rPr lang="en-GB" b="1" dirty="0"/>
              <a:t>Monitoring for management</a:t>
            </a:r>
          </a:p>
          <a:p>
            <a:r>
              <a:rPr lang="en-GB" b="1" dirty="0"/>
              <a:t>Integration and coordination</a:t>
            </a:r>
          </a:p>
          <a:p>
            <a:pPr lvl="1"/>
            <a:r>
              <a:rPr lang="en-GB" dirty="0"/>
              <a:t>Water resource management</a:t>
            </a:r>
          </a:p>
          <a:p>
            <a:pPr lvl="1"/>
            <a:r>
              <a:rPr lang="en-GB" dirty="0"/>
              <a:t>Water, sanitation and hygiene (WASH) programming</a:t>
            </a:r>
          </a:p>
          <a:p>
            <a:pPr marL="0" indent="0">
              <a:buNone/>
            </a:pPr>
            <a:endParaRPr lang="en-GB" dirty="0"/>
          </a:p>
        </p:txBody>
      </p:sp>
      <p:sp>
        <p:nvSpPr>
          <p:cNvPr id="4" name="Content Placeholder 3">
            <a:extLst>
              <a:ext uri="{FF2B5EF4-FFF2-40B4-BE49-F238E27FC236}">
                <a16:creationId xmlns:a16="http://schemas.microsoft.com/office/drawing/2014/main" id="{F4B97A6E-F199-4526-A6D2-4FE7EFD24B8E}"/>
              </a:ext>
            </a:extLst>
          </p:cNvPr>
          <p:cNvSpPr>
            <a:spLocks noGrp="1"/>
          </p:cNvSpPr>
          <p:nvPr>
            <p:ph sz="half" idx="2"/>
          </p:nvPr>
        </p:nvSpPr>
        <p:spPr>
          <a:xfrm>
            <a:off x="5295393" y="2012836"/>
            <a:ext cx="4687153" cy="4797552"/>
          </a:xfrm>
        </p:spPr>
        <p:txBody>
          <a:bodyPr/>
          <a:lstStyle/>
          <a:p>
            <a:r>
              <a:rPr lang="en-GB" b="1" dirty="0"/>
              <a:t>Decentralization of service provision </a:t>
            </a:r>
          </a:p>
          <a:p>
            <a:pPr lvl="1"/>
            <a:r>
              <a:rPr lang="en-GB" dirty="0"/>
              <a:t>User committees responsible for operational management</a:t>
            </a:r>
          </a:p>
          <a:p>
            <a:r>
              <a:rPr lang="en-GB" b="1" dirty="0"/>
              <a:t>Equity and poverty</a:t>
            </a:r>
          </a:p>
          <a:p>
            <a:pPr lvl="1"/>
            <a:r>
              <a:rPr lang="en-GB" dirty="0"/>
              <a:t>Mainstreaming gender</a:t>
            </a:r>
          </a:p>
          <a:p>
            <a:pPr lvl="1"/>
            <a:r>
              <a:rPr lang="en-GB" dirty="0"/>
              <a:t>Mainstreaming disability</a:t>
            </a:r>
          </a:p>
          <a:p>
            <a:r>
              <a:rPr lang="en-GB" b="1" dirty="0"/>
              <a:t>Accountability and transparency</a:t>
            </a:r>
          </a:p>
          <a:p>
            <a:r>
              <a:rPr lang="en-GB" b="1" dirty="0"/>
              <a:t>Financing</a:t>
            </a:r>
          </a:p>
          <a:p>
            <a:pPr lvl="1"/>
            <a:r>
              <a:rPr lang="en-GB" dirty="0"/>
              <a:t>Cost sharing for water supply</a:t>
            </a:r>
          </a:p>
          <a:p>
            <a:pPr lvl="1"/>
            <a:r>
              <a:rPr lang="en-GB" dirty="0"/>
              <a:t>Policy on sanitation subsidies</a:t>
            </a:r>
          </a:p>
          <a:p>
            <a:endParaRPr lang="en-GB" dirty="0"/>
          </a:p>
        </p:txBody>
      </p:sp>
      <p:sp>
        <p:nvSpPr>
          <p:cNvPr id="5" name="Rectangle 4">
            <a:extLst>
              <a:ext uri="{FF2B5EF4-FFF2-40B4-BE49-F238E27FC236}">
                <a16:creationId xmlns:a16="http://schemas.microsoft.com/office/drawing/2014/main" id="{F251FB9F-27C0-404B-8AEA-9065C82F2A1D}"/>
              </a:ext>
            </a:extLst>
          </p:cNvPr>
          <p:cNvSpPr/>
          <p:nvPr/>
        </p:nvSpPr>
        <p:spPr>
          <a:xfrm>
            <a:off x="376524" y="7139455"/>
            <a:ext cx="9837737" cy="400110"/>
          </a:xfrm>
          <a:prstGeom prst="rect">
            <a:avLst/>
          </a:prstGeom>
        </p:spPr>
        <p:txBody>
          <a:bodyPr wrap="square">
            <a:spAutoFit/>
          </a:bodyPr>
          <a:lstStyle/>
          <a:p>
            <a:r>
              <a:rPr lang="en-GB" sz="1000" dirty="0">
                <a:solidFill>
                  <a:schemeClr val="tx1"/>
                </a:solidFill>
                <a:latin typeface="+mj-lt"/>
              </a:rPr>
              <a:t>Government of Myanmar (2016) ‘National Strategy for Rural Water Supply, Sanitation and Hygiene (WASH), WASH in Schools and WASH in Health Facilities 2016 - 2030’. Government of the Republic of the Union of Myanmar.</a:t>
            </a:r>
          </a:p>
        </p:txBody>
      </p:sp>
    </p:spTree>
    <p:extLst>
      <p:ext uri="{BB962C8B-B14F-4D97-AF65-F5344CB8AC3E}">
        <p14:creationId xmlns:p14="http://schemas.microsoft.com/office/powerpoint/2010/main" val="1832460967"/>
      </p:ext>
    </p:extLst>
  </p:cSld>
  <p:clrMapOvr>
    <a:masterClrMapping/>
  </p:clrMapOvr>
  <mc:AlternateContent xmlns:mc="http://schemas.openxmlformats.org/markup-compatibility/2006" xmlns:p14="http://schemas.microsoft.com/office/powerpoint/2010/main">
    <mc:Choice Requires="p14">
      <p:transition spd="slow" p14:dur="2000" advTm="83217"/>
    </mc:Choice>
    <mc:Fallback xmlns="">
      <p:transition spd="slow" advTm="83217"/>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E37-CA8B-4825-BB17-053F2902F995}"/>
              </a:ext>
            </a:extLst>
          </p:cNvPr>
          <p:cNvSpPr>
            <a:spLocks noGrp="1"/>
          </p:cNvSpPr>
          <p:nvPr>
            <p:ph type="title"/>
          </p:nvPr>
        </p:nvSpPr>
        <p:spPr/>
        <p:txBody>
          <a:bodyPr/>
          <a:lstStyle/>
          <a:p>
            <a:r>
              <a:rPr lang="en-GB" cap="small"/>
              <a:t>Water-related Health</a:t>
            </a:r>
            <a:br>
              <a:rPr lang="en-GB" cap="small"/>
            </a:br>
            <a:r>
              <a:rPr lang="en-GB" sz="3400" cap="small"/>
              <a:t>Key Considerations</a:t>
            </a:r>
            <a:endParaRPr lang="en-GB" sz="3400" cap="small" dirty="0"/>
          </a:p>
        </p:txBody>
      </p:sp>
      <p:sp>
        <p:nvSpPr>
          <p:cNvPr id="3" name="Content Placeholder 2">
            <a:extLst>
              <a:ext uri="{FF2B5EF4-FFF2-40B4-BE49-F238E27FC236}">
                <a16:creationId xmlns:a16="http://schemas.microsoft.com/office/drawing/2014/main" id="{01278882-B4BD-451E-83A1-06207903AAC4}"/>
              </a:ext>
            </a:extLst>
          </p:cNvPr>
          <p:cNvSpPr>
            <a:spLocks noGrp="1"/>
          </p:cNvSpPr>
          <p:nvPr>
            <p:ph sz="half" idx="1"/>
          </p:nvPr>
        </p:nvSpPr>
        <p:spPr/>
        <p:txBody>
          <a:bodyPr/>
          <a:lstStyle/>
          <a:p>
            <a:r>
              <a:rPr lang="en-GB" dirty="0">
                <a:solidFill>
                  <a:srgbClr val="0070C0"/>
                </a:solidFill>
              </a:rPr>
              <a:t>Microbial and chemical hazards</a:t>
            </a:r>
          </a:p>
          <a:p>
            <a:r>
              <a:rPr lang="en-GB" dirty="0">
                <a:solidFill>
                  <a:srgbClr val="0070C0"/>
                </a:solidFill>
              </a:rPr>
              <a:t>Short-term and long-term disease</a:t>
            </a:r>
          </a:p>
          <a:p>
            <a:r>
              <a:rPr lang="en-GB" dirty="0">
                <a:solidFill>
                  <a:srgbClr val="0070C0"/>
                </a:solidFill>
              </a:rPr>
              <a:t>Global goals</a:t>
            </a:r>
          </a:p>
          <a:p>
            <a:r>
              <a:rPr lang="en-GB" dirty="0">
                <a:solidFill>
                  <a:srgbClr val="0070C0"/>
                </a:solidFill>
              </a:rPr>
              <a:t>Service level inequalities</a:t>
            </a:r>
          </a:p>
          <a:p>
            <a:r>
              <a:rPr lang="en-GB" dirty="0">
                <a:solidFill>
                  <a:srgbClr val="0070C0"/>
                </a:solidFill>
              </a:rPr>
              <a:t>Water Safety Planning</a:t>
            </a:r>
          </a:p>
          <a:p>
            <a:r>
              <a:rPr lang="en-GB" dirty="0">
                <a:solidFill>
                  <a:srgbClr val="0070C0"/>
                </a:solidFill>
              </a:rPr>
              <a:t>Transformative WASH (water, sanitation, and hygiene)</a:t>
            </a:r>
          </a:p>
          <a:p>
            <a:endParaRPr lang="en-GB" dirty="0">
              <a:solidFill>
                <a:srgbClr val="0070C0"/>
              </a:solidFill>
            </a:endParaRPr>
          </a:p>
        </p:txBody>
      </p:sp>
      <p:pic>
        <p:nvPicPr>
          <p:cNvPr id="22" name="Content Placeholder 21" descr="A group of people standing in front of a building&#10;&#10;Description automatically generated">
            <a:extLst>
              <a:ext uri="{FF2B5EF4-FFF2-40B4-BE49-F238E27FC236}">
                <a16:creationId xmlns:a16="http://schemas.microsoft.com/office/drawing/2014/main" id="{4C7A3180-56F6-464D-901F-E287239BEDC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877" r="18500"/>
          <a:stretch/>
        </p:blipFill>
        <p:spPr>
          <a:xfrm>
            <a:off x="5662067" y="2012836"/>
            <a:ext cx="4078843" cy="5145859"/>
          </a:xfrm>
          <a:prstGeom prst="rect">
            <a:avLst/>
          </a:prstGeom>
        </p:spPr>
      </p:pic>
      <p:sp>
        <p:nvSpPr>
          <p:cNvPr id="5" name="Rectangle 4">
            <a:extLst>
              <a:ext uri="{FF2B5EF4-FFF2-40B4-BE49-F238E27FC236}">
                <a16:creationId xmlns:a16="http://schemas.microsoft.com/office/drawing/2014/main" id="{C4C3BB7B-B775-4535-88DB-CABCC60DB7A1}"/>
              </a:ext>
            </a:extLst>
          </p:cNvPr>
          <p:cNvSpPr/>
          <p:nvPr/>
        </p:nvSpPr>
        <p:spPr>
          <a:xfrm>
            <a:off x="6212517" y="7158695"/>
            <a:ext cx="3528393" cy="246221"/>
          </a:xfrm>
          <a:prstGeom prst="rect">
            <a:avLst/>
          </a:prstGeom>
        </p:spPr>
        <p:txBody>
          <a:bodyPr wrap="square">
            <a:spAutoFit/>
          </a:bodyPr>
          <a:lstStyle/>
          <a:p>
            <a:pPr algn="r"/>
            <a:r>
              <a:rPr lang="en-GB" sz="1000" dirty="0">
                <a:solidFill>
                  <a:srgbClr val="333333"/>
                </a:solidFill>
                <a:latin typeface="+mj-lt"/>
              </a:rPr>
              <a:t>“Water Supply at </a:t>
            </a:r>
            <a:r>
              <a:rPr lang="en-GB" sz="1000" dirty="0" err="1">
                <a:solidFill>
                  <a:srgbClr val="333333"/>
                </a:solidFill>
                <a:latin typeface="+mj-lt"/>
              </a:rPr>
              <a:t>Shwedagon</a:t>
            </a:r>
            <a:r>
              <a:rPr lang="en-GB" sz="1000" dirty="0">
                <a:solidFill>
                  <a:srgbClr val="333333"/>
                </a:solidFill>
                <a:latin typeface="+mj-lt"/>
              </a:rPr>
              <a:t> Pagoda” by Saskia Nowicki</a:t>
            </a:r>
            <a:endParaRPr lang="en-GB" sz="1000" dirty="0">
              <a:latin typeface="+mj-lt"/>
            </a:endParaRPr>
          </a:p>
        </p:txBody>
      </p:sp>
    </p:spTree>
    <p:extLst>
      <p:ext uri="{BB962C8B-B14F-4D97-AF65-F5344CB8AC3E}">
        <p14:creationId xmlns:p14="http://schemas.microsoft.com/office/powerpoint/2010/main" val="3245911753"/>
      </p:ext>
    </p:extLst>
  </p:cSld>
  <p:clrMapOvr>
    <a:masterClrMapping/>
  </p:clrMapOvr>
  <mc:AlternateContent xmlns:mc="http://schemas.openxmlformats.org/markup-compatibility/2006" xmlns:p14="http://schemas.microsoft.com/office/powerpoint/2010/main">
    <mc:Choice Requires="p14">
      <p:transition spd="slow" p14:dur="2000" advTm="46927"/>
    </mc:Choice>
    <mc:Fallback xmlns="">
      <p:transition spd="slow" advTm="46927"/>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8B9DF09-E62C-468F-8BA2-489DA63C44DA}"/>
              </a:ext>
            </a:extLst>
          </p:cNvPr>
          <p:cNvSpPr>
            <a:spLocks noGrp="1"/>
          </p:cNvSpPr>
          <p:nvPr>
            <p:ph type="ctrTitle"/>
          </p:nvPr>
        </p:nvSpPr>
        <p:spPr>
          <a:xfrm>
            <a:off x="2709863" y="5218113"/>
            <a:ext cx="5935662" cy="677862"/>
          </a:xfrm>
        </p:spPr>
        <p:txBody>
          <a:bodyPr/>
          <a:lstStyle/>
          <a:p>
            <a:pPr algn="r">
              <a:lnSpc>
                <a:spcPct val="100000"/>
              </a:lnSpc>
              <a:defRPr/>
            </a:pPr>
            <a:r>
              <a:rPr lang="en-US" dirty="0"/>
              <a:t>IDO Meeting</a:t>
            </a:r>
            <a:br>
              <a:rPr lang="en-US" dirty="0"/>
            </a:br>
            <a:r>
              <a:rPr lang="en-US" sz="2895" dirty="0"/>
              <a:t>19</a:t>
            </a:r>
            <a:r>
              <a:rPr lang="en-US" sz="2895" baseline="30000" dirty="0"/>
              <a:t>th</a:t>
            </a:r>
            <a:r>
              <a:rPr lang="en-US" sz="2895" dirty="0"/>
              <a:t> December 2016</a:t>
            </a:r>
          </a:p>
        </p:txBody>
      </p:sp>
      <p:sp>
        <p:nvSpPr>
          <p:cNvPr id="5" name="TextBox 4">
            <a:extLst>
              <a:ext uri="{FF2B5EF4-FFF2-40B4-BE49-F238E27FC236}">
                <a16:creationId xmlns:a16="http://schemas.microsoft.com/office/drawing/2014/main" id="{CB913CCC-58D0-4CF8-B2A6-1C7CE46134E7}"/>
              </a:ext>
            </a:extLst>
          </p:cNvPr>
          <p:cNvSpPr txBox="1"/>
          <p:nvPr/>
        </p:nvSpPr>
        <p:spPr>
          <a:xfrm>
            <a:off x="8370888" y="1436688"/>
            <a:ext cx="550862" cy="550862"/>
          </a:xfrm>
          <a:prstGeom prst="rect">
            <a:avLst/>
          </a:prstGeom>
        </p:spPr>
        <p:txBody>
          <a:bodyPr wrap="none" lIns="0" tIns="0" rIns="0" bIns="0"/>
          <a:lstStyle/>
          <a:p>
            <a:pPr defTabSz="392128">
              <a:defRPr/>
            </a:pPr>
            <a:endParaRPr lang="en-US" sz="1206" dirty="0">
              <a:solidFill>
                <a:prstClr val="white"/>
              </a:solidFill>
            </a:endParaRPr>
          </a:p>
        </p:txBody>
      </p:sp>
      <p:pic>
        <p:nvPicPr>
          <p:cNvPr id="18436" name="Picture 7">
            <a:extLst>
              <a:ext uri="{FF2B5EF4-FFF2-40B4-BE49-F238E27FC236}">
                <a16:creationId xmlns:a16="http://schemas.microsoft.com/office/drawing/2014/main" id="{B49393EA-B50A-4E4B-A839-2AA16875B4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7075" y="1390650"/>
            <a:ext cx="15684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F119110-24E1-46C4-9410-0216F04F6505}"/>
              </a:ext>
            </a:extLst>
          </p:cNvPr>
          <p:cNvSpPr txBox="1"/>
          <p:nvPr/>
        </p:nvSpPr>
        <p:spPr>
          <a:xfrm>
            <a:off x="2376488" y="2276475"/>
            <a:ext cx="550862" cy="552450"/>
          </a:xfrm>
          <a:prstGeom prst="rect">
            <a:avLst/>
          </a:prstGeom>
        </p:spPr>
        <p:txBody>
          <a:bodyPr wrap="none" lIns="0" tIns="0" rIns="0" bIns="0"/>
          <a:lstStyle/>
          <a:p>
            <a:pPr defTabSz="392128">
              <a:defRPr/>
            </a:pPr>
            <a:endParaRPr lang="en-US" sz="1206" dirty="0">
              <a:solidFill>
                <a:prstClr val="white"/>
              </a:solidFill>
            </a:endParaRPr>
          </a:p>
        </p:txBody>
      </p:sp>
      <p:pic>
        <p:nvPicPr>
          <p:cNvPr id="18438" name="Picture 3">
            <a:extLst>
              <a:ext uri="{FF2B5EF4-FFF2-40B4-BE49-F238E27FC236}">
                <a16:creationId xmlns:a16="http://schemas.microsoft.com/office/drawing/2014/main" id="{98BC3988-2139-4F16-86CB-158BF46003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1838" y="-111125"/>
            <a:ext cx="6827837" cy="783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8F9A1F1-BD77-41F5-8A0B-1B42088ADA12}"/>
              </a:ext>
            </a:extLst>
          </p:cNvPr>
          <p:cNvSpPr/>
          <p:nvPr/>
        </p:nvSpPr>
        <p:spPr>
          <a:xfrm>
            <a:off x="7626350" y="0"/>
            <a:ext cx="2833688" cy="7561263"/>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92128">
              <a:defRPr/>
            </a:pPr>
            <a:endParaRPr lang="en-GB" sz="1568">
              <a:solidFill>
                <a:prstClr val="white"/>
              </a:solidFill>
            </a:endParaRPr>
          </a:p>
        </p:txBody>
      </p:sp>
      <p:sp>
        <p:nvSpPr>
          <p:cNvPr id="10" name="Title 1">
            <a:extLst>
              <a:ext uri="{FF2B5EF4-FFF2-40B4-BE49-F238E27FC236}">
                <a16:creationId xmlns:a16="http://schemas.microsoft.com/office/drawing/2014/main" id="{423FF27F-E158-4132-BDC9-60407245ECA3}"/>
              </a:ext>
            </a:extLst>
          </p:cNvPr>
          <p:cNvSpPr txBox="1">
            <a:spLocks/>
          </p:cNvSpPr>
          <p:nvPr/>
        </p:nvSpPr>
        <p:spPr>
          <a:xfrm>
            <a:off x="5465763" y="2771775"/>
            <a:ext cx="4740275" cy="2305050"/>
          </a:xfrm>
          <a:prstGeom prst="rect">
            <a:avLst/>
          </a:prstGeom>
        </p:spPr>
        <p:txBody>
          <a:bodyPr lIns="0" tIns="0" rIns="0" bIns="0">
            <a:normAutofit fontScale="97500"/>
          </a:bodyPr>
          <a:lstStyle>
            <a:lvl1pPr algn="l" defTabSz="650276" rtl="0" eaLnBrk="1" latinLnBrk="0" hangingPunct="1">
              <a:lnSpc>
                <a:spcPts val="5000"/>
              </a:lnSpc>
              <a:spcBef>
                <a:spcPts val="0"/>
              </a:spcBef>
              <a:buNone/>
              <a:defRPr sz="6000" b="1" kern="1200">
                <a:solidFill>
                  <a:schemeClr val="bg1"/>
                </a:solidFill>
                <a:latin typeface="+mj-lt"/>
                <a:ea typeface="+mj-ea"/>
                <a:cs typeface="+mj-cs"/>
              </a:defRPr>
            </a:lvl1pPr>
          </a:lstStyle>
          <a:p>
            <a:pPr algn="r">
              <a:lnSpc>
                <a:spcPct val="100000"/>
              </a:lnSpc>
              <a:defRPr/>
            </a:pPr>
            <a:endParaRPr lang="en-GB" sz="2895" dirty="0">
              <a:solidFill>
                <a:prstClr val="white"/>
              </a:solidFill>
              <a:latin typeface="Arial" charset="0"/>
              <a:ea typeface="Arial" charset="0"/>
              <a:cs typeface="Arial" charset="0"/>
            </a:endParaRPr>
          </a:p>
        </p:txBody>
      </p:sp>
      <p:pic>
        <p:nvPicPr>
          <p:cNvPr id="18441" name="Picture 8">
            <a:extLst>
              <a:ext uri="{FF2B5EF4-FFF2-40B4-BE49-F238E27FC236}">
                <a16:creationId xmlns:a16="http://schemas.microsoft.com/office/drawing/2014/main" id="{5A7B44B1-E4F2-4AE5-A82C-EE0F3C5E845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0313" y="871538"/>
            <a:ext cx="287972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2">
            <a:extLst>
              <a:ext uri="{FF2B5EF4-FFF2-40B4-BE49-F238E27FC236}">
                <a16:creationId xmlns:a16="http://schemas.microsoft.com/office/drawing/2014/main" id="{4554CDD8-7C89-496A-AC35-460798EAEE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1266" y="6455554"/>
            <a:ext cx="5108575"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6">
            <a:extLst>
              <a:ext uri="{FF2B5EF4-FFF2-40B4-BE49-F238E27FC236}">
                <a16:creationId xmlns:a16="http://schemas.microsoft.com/office/drawing/2014/main" id="{25A54F10-845A-4316-9B4C-5A68EC54C7B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700" y="-20638"/>
            <a:ext cx="5238750" cy="760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EDB27F1-4F50-4F77-9E20-8F77A165AADC}"/>
              </a:ext>
            </a:extLst>
          </p:cNvPr>
          <p:cNvSpPr txBox="1"/>
          <p:nvPr/>
        </p:nvSpPr>
        <p:spPr>
          <a:xfrm>
            <a:off x="5010150" y="3154363"/>
            <a:ext cx="5118100" cy="1993900"/>
          </a:xfrm>
          <a:prstGeom prst="rect">
            <a:avLst/>
          </a:prstGeom>
        </p:spPr>
        <p:txBody>
          <a:bodyPr wrap="none" lIns="0" tIns="0" rIns="0" bIns="0"/>
          <a:lstStyle/>
          <a:p>
            <a:pPr algn="r" defTabSz="392128">
              <a:defRPr/>
            </a:pPr>
            <a:r>
              <a:rPr lang="en-GB" sz="3200" b="1" dirty="0">
                <a:solidFill>
                  <a:prstClr val="white"/>
                </a:solidFill>
              </a:rPr>
              <a:t>Thank you for listening!</a:t>
            </a:r>
          </a:p>
          <a:p>
            <a:pPr algn="r" defTabSz="392128">
              <a:defRPr/>
            </a:pPr>
            <a:endParaRPr lang="en-GB" sz="2000" dirty="0">
              <a:solidFill>
                <a:prstClr val="white"/>
              </a:solidFill>
            </a:endParaRPr>
          </a:p>
          <a:p>
            <a:pPr algn="r" defTabSz="392128">
              <a:defRPr/>
            </a:pPr>
            <a:r>
              <a:rPr lang="en-GB" sz="2000" dirty="0">
                <a:solidFill>
                  <a:prstClr val="white"/>
                </a:solidFill>
              </a:rPr>
              <a:t>Saskia Nowicki </a:t>
            </a:r>
          </a:p>
          <a:p>
            <a:pPr algn="r" defTabSz="392128">
              <a:defRPr/>
            </a:pPr>
            <a:r>
              <a:rPr lang="en-GB" sz="2000" dirty="0">
                <a:solidFill>
                  <a:srgbClr val="00B1EA"/>
                </a:solidFill>
                <a:hlinkClick r:id="rId8">
                  <a:extLst>
                    <a:ext uri="{A12FA001-AC4F-418D-AE19-62706E023703}">
                      <ahyp:hlinkClr xmlns:ahyp="http://schemas.microsoft.com/office/drawing/2018/hyperlinkcolor" val="tx"/>
                    </a:ext>
                  </a:extLst>
                </a:hlinkClick>
              </a:rPr>
              <a:t>saskia.nowicki@ouce.ox.ac.uk</a:t>
            </a:r>
            <a:r>
              <a:rPr lang="en-GB" sz="2000" dirty="0">
                <a:solidFill>
                  <a:prstClr val="white"/>
                </a:solidFill>
              </a:rPr>
              <a:t> </a:t>
            </a:r>
          </a:p>
          <a:p>
            <a:pPr algn="r" defTabSz="392128">
              <a:defRPr/>
            </a:pPr>
            <a:r>
              <a:rPr lang="en-GB" sz="2000" dirty="0">
                <a:solidFill>
                  <a:prstClr val="white"/>
                </a:solidFill>
              </a:rPr>
              <a:t>@</a:t>
            </a:r>
            <a:r>
              <a:rPr lang="en-GB" sz="2000" dirty="0" err="1">
                <a:solidFill>
                  <a:prstClr val="white"/>
                </a:solidFill>
              </a:rPr>
              <a:t>SaskiaNowicki</a:t>
            </a:r>
            <a:endParaRPr lang="en-GB" sz="2000" dirty="0">
              <a:solidFill>
                <a:prstClr val="white"/>
              </a:solidFill>
            </a:endParaRPr>
          </a:p>
          <a:p>
            <a:pPr algn="r" defTabSz="392128">
              <a:defRPr/>
            </a:pPr>
            <a:endParaRPr lang="en-GB" sz="2000" dirty="0">
              <a:solidFill>
                <a:prstClr val="white"/>
              </a:solidFill>
            </a:endParaRPr>
          </a:p>
          <a:p>
            <a:pPr defTabSz="392128">
              <a:defRPr/>
            </a:pPr>
            <a:endParaRPr lang="en-GB" sz="2400" dirty="0">
              <a:solidFill>
                <a:prstClr val="white"/>
              </a:solidFill>
            </a:endParaRPr>
          </a:p>
        </p:txBody>
      </p:sp>
      <p:pic>
        <p:nvPicPr>
          <p:cNvPr id="7" name="Picture 6">
            <a:extLst>
              <a:ext uri="{FF2B5EF4-FFF2-40B4-BE49-F238E27FC236}">
                <a16:creationId xmlns:a16="http://schemas.microsoft.com/office/drawing/2014/main" id="{58972193-F418-4AA9-BFB8-57C59B4184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6684" y="4501837"/>
            <a:ext cx="457678" cy="457678"/>
          </a:xfrm>
          <a:prstGeom prst="rect">
            <a:avLst/>
          </a:prstGeom>
        </p:spPr>
      </p:pic>
    </p:spTree>
    <p:extLst>
      <p:ext uri="{BB962C8B-B14F-4D97-AF65-F5344CB8AC3E}">
        <p14:creationId xmlns:p14="http://schemas.microsoft.com/office/powerpoint/2010/main" val="2208216112"/>
      </p:ext>
    </p:extLst>
  </p:cSld>
  <p:clrMapOvr>
    <a:masterClrMapping/>
  </p:clrMapOvr>
  <mc:AlternateContent xmlns:mc="http://schemas.openxmlformats.org/markup-compatibility/2006" xmlns:p14="http://schemas.microsoft.com/office/powerpoint/2010/main">
    <mc:Choice Requires="p14">
      <p:transition spd="slow" p14:dur="2000" advTm="30732"/>
    </mc:Choice>
    <mc:Fallback xmlns="">
      <p:transition spd="slow" advTm="3073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en-GB" cap="small" dirty="0"/>
              <a:t>Hazard Classification</a:t>
            </a:r>
            <a:endParaRPr lang="en-GB" dirty="0"/>
          </a:p>
        </p:txBody>
      </p:sp>
      <p:sp>
        <p:nvSpPr>
          <p:cNvPr id="10" name="Rectangle 9">
            <a:extLst>
              <a:ext uri="{FF2B5EF4-FFF2-40B4-BE49-F238E27FC236}">
                <a16:creationId xmlns:a16="http://schemas.microsoft.com/office/drawing/2014/main" id="{B3054AB8-434B-41C7-934E-C28B76FA002B}"/>
              </a:ext>
            </a:extLst>
          </p:cNvPr>
          <p:cNvSpPr/>
          <p:nvPr/>
        </p:nvSpPr>
        <p:spPr>
          <a:xfrm>
            <a:off x="1651720" y="4644727"/>
            <a:ext cx="5495156" cy="24417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Resources</a:t>
            </a:r>
          </a:p>
          <a:p>
            <a:pPr algn="ctr"/>
            <a:r>
              <a:rPr lang="en-GB" sz="2000" dirty="0">
                <a:solidFill>
                  <a:schemeClr val="bg1">
                    <a:lumMod val="75000"/>
                  </a:schemeClr>
                </a:solidFill>
              </a:rPr>
              <a:t>Impacts to human health via the environment.</a:t>
            </a:r>
          </a:p>
        </p:txBody>
      </p:sp>
      <p:pic>
        <p:nvPicPr>
          <p:cNvPr id="11" name="Content Placeholder 11">
            <a:extLst>
              <a:ext uri="{FF2B5EF4-FFF2-40B4-BE49-F238E27FC236}">
                <a16:creationId xmlns:a16="http://schemas.microsoft.com/office/drawing/2014/main" id="{733B73F7-6288-4B0A-B61D-FD4A0BEC2495}"/>
              </a:ext>
            </a:extLst>
          </p:cNvPr>
          <p:cNvPicPr>
            <a:picLocks noChangeAspect="1"/>
          </p:cNvPicPr>
          <p:nvPr/>
        </p:nvPicPr>
        <p:blipFill rotWithShape="1">
          <a:blip r:embed="rId3">
            <a:extLst>
              <a:ext uri="{28A0092B-C50C-407E-A947-70E740481C1C}">
                <a14:useLocalDpi xmlns:a14="http://schemas.microsoft.com/office/drawing/2010/main" val="0"/>
              </a:ext>
            </a:extLst>
          </a:blip>
          <a:srcRect r="4447"/>
          <a:stretch/>
        </p:blipFill>
        <p:spPr>
          <a:xfrm>
            <a:off x="7146876" y="4625640"/>
            <a:ext cx="3027451" cy="2448333"/>
          </a:xfrm>
          <a:prstGeom prst="rect">
            <a:avLst/>
          </a:prstGeom>
        </p:spPr>
      </p:pic>
    </p:spTree>
    <p:extLst>
      <p:ext uri="{BB962C8B-B14F-4D97-AF65-F5344CB8AC3E}">
        <p14:creationId xmlns:p14="http://schemas.microsoft.com/office/powerpoint/2010/main" val="3319296576"/>
      </p:ext>
    </p:extLst>
  </p:cSld>
  <p:clrMapOvr>
    <a:masterClrMapping/>
  </p:clrMapOvr>
  <mc:AlternateContent xmlns:mc="http://schemas.openxmlformats.org/markup-compatibility/2006" xmlns:p14="http://schemas.microsoft.com/office/powerpoint/2010/main">
    <mc:Choice Requires="p14">
      <p:transition spd="slow" p14:dur="2000" advTm="45952"/>
    </mc:Choice>
    <mc:Fallback xmlns="">
      <p:transition spd="slow" advTm="4595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C1DDDEC-B4AE-4FD9-B643-B480506F6959}"/>
              </a:ext>
            </a:extLst>
          </p:cNvPr>
          <p:cNvGraphicFramePr>
            <a:graphicFrameLocks noGrp="1"/>
          </p:cNvGraphicFramePr>
          <p:nvPr>
            <p:extLst>
              <p:ext uri="{D42A27DB-BD31-4B8C-83A1-F6EECF244321}">
                <p14:modId xmlns:p14="http://schemas.microsoft.com/office/powerpoint/2010/main" val="1795017706"/>
              </p:ext>
            </p:extLst>
          </p:nvPr>
        </p:nvGraphicFramePr>
        <p:xfrm>
          <a:off x="261467" y="2062897"/>
          <a:ext cx="9942630" cy="4996950"/>
        </p:xfrm>
        <a:graphic>
          <a:graphicData uri="http://schemas.openxmlformats.org/drawingml/2006/table">
            <a:tbl>
              <a:tblPr firstRow="1" firstCol="1" bandRow="1">
                <a:tableStyleId>{5C22544A-7EE6-4342-B048-85BDC9FD1C3A}</a:tableStyleId>
              </a:tblPr>
              <a:tblGrid>
                <a:gridCol w="1408798">
                  <a:extLst>
                    <a:ext uri="{9D8B030D-6E8A-4147-A177-3AD203B41FA5}">
                      <a16:colId xmlns:a16="http://schemas.microsoft.com/office/drawing/2014/main" val="1751880251"/>
                    </a:ext>
                  </a:extLst>
                </a:gridCol>
                <a:gridCol w="2695658">
                  <a:extLst>
                    <a:ext uri="{9D8B030D-6E8A-4147-A177-3AD203B41FA5}">
                      <a16:colId xmlns:a16="http://schemas.microsoft.com/office/drawing/2014/main" val="84648176"/>
                    </a:ext>
                  </a:extLst>
                </a:gridCol>
                <a:gridCol w="3960440">
                  <a:extLst>
                    <a:ext uri="{9D8B030D-6E8A-4147-A177-3AD203B41FA5}">
                      <a16:colId xmlns:a16="http://schemas.microsoft.com/office/drawing/2014/main" val="3357223594"/>
                    </a:ext>
                  </a:extLst>
                </a:gridCol>
                <a:gridCol w="1877734">
                  <a:extLst>
                    <a:ext uri="{9D8B030D-6E8A-4147-A177-3AD203B41FA5}">
                      <a16:colId xmlns:a16="http://schemas.microsoft.com/office/drawing/2014/main" val="2930027083"/>
                    </a:ext>
                  </a:extLst>
                </a:gridCol>
              </a:tblGrid>
              <a:tr h="286645">
                <a:tc>
                  <a:txBody>
                    <a:bodyPr/>
                    <a:lstStyle/>
                    <a:p>
                      <a:pPr>
                        <a:lnSpc>
                          <a:spcPct val="100000"/>
                        </a:lnSpc>
                        <a:spcAft>
                          <a:spcPts val="0"/>
                        </a:spcAft>
                      </a:pPr>
                      <a:r>
                        <a:rPr lang="en-GB" sz="2500" dirty="0">
                          <a:effectLst/>
                        </a:rPr>
                        <a:t>Category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rPr>
                        <a:t>Definition</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Response</a:t>
                      </a:r>
                    </a:p>
                  </a:txBody>
                  <a:tcPr marL="68580" marR="68580" marT="0" marB="0"/>
                </a:tc>
                <a:tc>
                  <a:txBody>
                    <a:bodyPr/>
                    <a:lstStyle/>
                    <a:p>
                      <a:pPr>
                        <a:lnSpc>
                          <a:spcPct val="100000"/>
                        </a:lnSpc>
                        <a:spcAft>
                          <a:spcPts val="0"/>
                        </a:spcAft>
                      </a:pPr>
                      <a:r>
                        <a:rPr lang="en-GB" sz="2500" dirty="0">
                          <a:effectLst/>
                          <a:latin typeface="Calibri" panose="020F0502020204030204" pitchFamily="34" charset="0"/>
                          <a:ea typeface="Calibri" panose="020F0502020204030204" pitchFamily="34" charset="0"/>
                          <a:cs typeface="Times New Roman" panose="02020603050405020304" pitchFamily="18" charset="0"/>
                        </a:rPr>
                        <a:t>Examples</a:t>
                      </a:r>
                    </a:p>
                  </a:txBody>
                  <a:tcPr marL="68580" marR="68580" marT="0" marB="0"/>
                </a:tc>
                <a:extLst>
                  <a:ext uri="{0D108BD9-81ED-4DB2-BD59-A6C34878D82A}">
                    <a16:rowId xmlns:a16="http://schemas.microsoft.com/office/drawing/2014/main" val="2798721717"/>
                  </a:ext>
                </a:extLst>
              </a:tr>
              <a:tr h="653550">
                <a:tc>
                  <a:txBody>
                    <a:bodyPr/>
                    <a:lstStyle/>
                    <a:p>
                      <a:pPr>
                        <a:lnSpc>
                          <a:spcPct val="100000"/>
                        </a:lnSpc>
                        <a:spcAft>
                          <a:spcPts val="0"/>
                        </a:spcAft>
                      </a:pPr>
                      <a:r>
                        <a:rPr lang="en-GB" sz="2000" dirty="0">
                          <a:effectLst/>
                        </a:rPr>
                        <a:t>Water-borne</a:t>
                      </a:r>
                    </a:p>
                  </a:txBody>
                  <a:tcPr marL="68580" marR="68580" marT="0" marB="0"/>
                </a:tc>
                <a:tc>
                  <a:txBody>
                    <a:bodyPr/>
                    <a:lstStyle/>
                    <a:p>
                      <a:pPr>
                        <a:lnSpc>
                          <a:spcPct val="100000"/>
                        </a:lnSpc>
                        <a:spcAft>
                          <a:spcPts val="0"/>
                        </a:spcAft>
                      </a:pPr>
                      <a:r>
                        <a:rPr lang="en-GB" sz="2000" dirty="0">
                          <a:effectLst/>
                        </a:rPr>
                        <a:t>Pathogens are transported by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Improve water quality by protecting, treating and safely storing water.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Typhoid</a:t>
                      </a:r>
                    </a:p>
                    <a:p>
                      <a:pPr>
                        <a:lnSpc>
                          <a:spcPct val="100000"/>
                        </a:lnSpc>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Hepatitis</a:t>
                      </a:r>
                    </a:p>
                  </a:txBody>
                  <a:tcPr marL="68580" marR="68580" marT="0" marB="0"/>
                </a:tc>
                <a:extLst>
                  <a:ext uri="{0D108BD9-81ED-4DB2-BD59-A6C34878D82A}">
                    <a16:rowId xmlns:a16="http://schemas.microsoft.com/office/drawing/2014/main" val="77816445"/>
                  </a:ext>
                </a:extLst>
              </a:tr>
              <a:tr h="871400">
                <a:tc>
                  <a:txBody>
                    <a:bodyPr/>
                    <a:lstStyle/>
                    <a:p>
                      <a:pPr>
                        <a:lnSpc>
                          <a:spcPct val="100000"/>
                        </a:lnSpc>
                        <a:spcAft>
                          <a:spcPts val="0"/>
                        </a:spcAft>
                      </a:pPr>
                      <a:r>
                        <a:rPr lang="en-GB" sz="2000" dirty="0">
                          <a:effectLst/>
                        </a:rPr>
                        <a:t>Water-washed</a:t>
                      </a:r>
                    </a:p>
                  </a:txBody>
                  <a:tcPr marL="68580" marR="68580" marT="0" marB="0"/>
                </a:tc>
                <a:tc>
                  <a:txBody>
                    <a:bodyPr/>
                    <a:lstStyle/>
                    <a:p>
                      <a:pPr>
                        <a:lnSpc>
                          <a:spcPct val="100000"/>
                        </a:lnSpc>
                        <a:spcAft>
                          <a:spcPts val="0"/>
                        </a:spcAft>
                      </a:pPr>
                      <a:r>
                        <a:rPr lang="en-GB" sz="2000" dirty="0">
                          <a:effectLst/>
                        </a:rPr>
                        <a:t>Washing with water reduces infections. Water quality is less important than water quantity.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Improve access to and reliability of water supplies.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0"/>
                        </a:spcBef>
                        <a:spcAft>
                          <a:spcPts val="0"/>
                        </a:spcAft>
                      </a:pPr>
                      <a:r>
                        <a:rPr lang="en-GB" sz="2000" dirty="0">
                          <a:effectLst/>
                        </a:rPr>
                        <a:t>Trachoma</a:t>
                      </a:r>
                    </a:p>
                    <a:p>
                      <a:pPr>
                        <a:lnSpc>
                          <a:spcPct val="100000"/>
                        </a:lnSpc>
                        <a:spcBef>
                          <a:spcPts val="0"/>
                        </a:spcBef>
                        <a:spcAft>
                          <a:spcPts val="0"/>
                        </a:spcAft>
                      </a:pPr>
                      <a:r>
                        <a:rPr lang="en-GB" sz="2000" dirty="0">
                          <a:effectLst/>
                        </a:rPr>
                        <a:t>Scabies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3292555"/>
                  </a:ext>
                </a:extLst>
              </a:tr>
              <a:tr h="871400">
                <a:tc>
                  <a:txBody>
                    <a:bodyPr/>
                    <a:lstStyle/>
                    <a:p>
                      <a:pPr>
                        <a:lnSpc>
                          <a:spcPct val="100000"/>
                        </a:lnSpc>
                        <a:spcAft>
                          <a:spcPts val="0"/>
                        </a:spcAft>
                      </a:pPr>
                      <a:r>
                        <a:rPr lang="en-GB" sz="2000" dirty="0">
                          <a:effectLst/>
                        </a:rPr>
                        <a:t>Water-based</a:t>
                      </a:r>
                    </a:p>
                  </a:txBody>
                  <a:tcPr marL="68580" marR="68580" marT="0" marB="0"/>
                </a:tc>
                <a:tc>
                  <a:txBody>
                    <a:bodyPr/>
                    <a:lstStyle/>
                    <a:p>
                      <a:pPr>
                        <a:lnSpc>
                          <a:spcPct val="100000"/>
                        </a:lnSpc>
                        <a:spcAft>
                          <a:spcPts val="0"/>
                        </a:spcAft>
                      </a:pPr>
                      <a:r>
                        <a:rPr lang="en-GB" sz="2000" dirty="0">
                          <a:effectLst/>
                        </a:rPr>
                        <a:t>Pathogens must be hosted by an aquatic animal (e.g. a snail) to complete their life cycle.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Avoid polluting waterbodies with faecal waste and avoid swimming or bathing in polluted waterbodies.</a:t>
                      </a:r>
                    </a:p>
                  </a:txBody>
                  <a:tcPr marL="68580" marR="68580" marT="0" marB="0"/>
                </a:tc>
                <a:tc>
                  <a:txBody>
                    <a:bodyPr/>
                    <a:lstStyle/>
                    <a:p>
                      <a:pPr>
                        <a:lnSpc>
                          <a:spcPct val="100000"/>
                        </a:lnSpc>
                        <a:spcBef>
                          <a:spcPts val="0"/>
                        </a:spcBef>
                        <a:spcAft>
                          <a:spcPts val="0"/>
                        </a:spcAft>
                      </a:pPr>
                      <a:r>
                        <a:rPr lang="en-GB" sz="2000" dirty="0">
                          <a:effectLst/>
                        </a:rPr>
                        <a:t>Schistosomiasis</a:t>
                      </a:r>
                    </a:p>
                    <a:p>
                      <a:pPr>
                        <a:lnSpc>
                          <a:spcPct val="100000"/>
                        </a:lnSpc>
                        <a:spcBef>
                          <a:spcPts val="0"/>
                        </a:spcBef>
                        <a:spcAft>
                          <a:spcPts val="0"/>
                        </a:spcAft>
                      </a:pPr>
                      <a:r>
                        <a:rPr lang="en-GB" sz="2000" dirty="0">
                          <a:effectLst/>
                        </a:rPr>
                        <a:t>Dracunculiasis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6080134"/>
                  </a:ext>
                </a:extLst>
              </a:tr>
              <a:tr h="10508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Water-related insect vectors</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Pathogens are transported by insects that breed in or bite near water.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Bef>
                          <a:spcPts val="600"/>
                        </a:spcBef>
                        <a:spcAft>
                          <a:spcPts val="600"/>
                        </a:spcAft>
                      </a:pPr>
                      <a:r>
                        <a:rPr lang="en-GB" sz="2000" dirty="0">
                          <a:effectLst/>
                        </a:rPr>
                        <a:t>Reduce vector breeding habitat and implement vector and disease control measures (e.g. insecticides, nets, vaccines).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Trypanosomiasis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Onchocerciasis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effectLst/>
                        </a:rPr>
                        <a:t>Malaria</a:t>
                      </a:r>
                    </a:p>
                  </a:txBody>
                  <a:tcPr marL="68580" marR="68580" marT="0" marB="0"/>
                </a:tc>
                <a:extLst>
                  <a:ext uri="{0D108BD9-81ED-4DB2-BD59-A6C34878D82A}">
                    <a16:rowId xmlns:a16="http://schemas.microsoft.com/office/drawing/2014/main" val="907123063"/>
                  </a:ext>
                </a:extLst>
              </a:tr>
            </a:tbl>
          </a:graphicData>
        </a:graphic>
      </p:graphicFrame>
      <p:sp>
        <p:nvSpPr>
          <p:cNvPr id="6" name="Rectangle 5">
            <a:extLst>
              <a:ext uri="{FF2B5EF4-FFF2-40B4-BE49-F238E27FC236}">
                <a16:creationId xmlns:a16="http://schemas.microsoft.com/office/drawing/2014/main" id="{90A389F2-50FA-45EC-8874-CE077E738C98}"/>
              </a:ext>
            </a:extLst>
          </p:cNvPr>
          <p:cNvSpPr/>
          <p:nvPr/>
        </p:nvSpPr>
        <p:spPr>
          <a:xfrm>
            <a:off x="189458" y="7313571"/>
            <a:ext cx="10014639" cy="246221"/>
          </a:xfrm>
          <a:prstGeom prst="rect">
            <a:avLst/>
          </a:prstGeom>
        </p:spPr>
        <p:txBody>
          <a:bodyPr wrap="square">
            <a:spAutoFit/>
          </a:bodyPr>
          <a:lstStyle/>
          <a:p>
            <a:r>
              <a:rPr lang="en-GB" sz="1000" dirty="0">
                <a:solidFill>
                  <a:schemeClr val="tx1"/>
                </a:solidFill>
                <a:latin typeface="+mj-lt"/>
                <a:ea typeface="Times New Roman" panose="02020603050405020304" pitchFamily="18" charset="0"/>
                <a:cs typeface="Times New Roman" panose="02020603050405020304" pitchFamily="18" charset="0"/>
              </a:rPr>
              <a:t>(Adapted from: </a:t>
            </a:r>
            <a:r>
              <a:rPr lang="en-GB" sz="1000" dirty="0">
                <a:solidFill>
                  <a:schemeClr val="tx1"/>
                </a:solidFill>
                <a:latin typeface="+mj-lt"/>
              </a:rPr>
              <a:t>White, G., Bradley, D. and White, A. (1972) </a:t>
            </a:r>
            <a:r>
              <a:rPr lang="en-GB" sz="1000" i="1" dirty="0">
                <a:solidFill>
                  <a:schemeClr val="tx1"/>
                </a:solidFill>
                <a:latin typeface="+mj-lt"/>
              </a:rPr>
              <a:t>Drawers of Water. Domestic Water Use in East Africa</a:t>
            </a:r>
            <a:r>
              <a:rPr lang="en-GB" sz="1000" i="1" dirty="0">
                <a:solidFill>
                  <a:schemeClr val="tx1"/>
                </a:solidFill>
                <a:latin typeface="+mj-lt"/>
                <a:cs typeface="Times New Roman" panose="02020603050405020304" pitchFamily="18" charset="0"/>
              </a:rPr>
              <a:t>)</a:t>
            </a:r>
            <a:endParaRPr lang="en-GB" sz="1000" dirty="0">
              <a:solidFill>
                <a:schemeClr val="tx1"/>
              </a:solidFill>
              <a:latin typeface="+mj-lt"/>
            </a:endParaRPr>
          </a:p>
        </p:txBody>
      </p:sp>
      <p:sp>
        <p:nvSpPr>
          <p:cNvPr id="7" name="Title 1">
            <a:extLst>
              <a:ext uri="{FF2B5EF4-FFF2-40B4-BE49-F238E27FC236}">
                <a16:creationId xmlns:a16="http://schemas.microsoft.com/office/drawing/2014/main" id="{7D496AE3-8875-47B7-8C28-A5842E329AA3}"/>
              </a:ext>
            </a:extLst>
          </p:cNvPr>
          <p:cNvSpPr txBox="1">
            <a:spLocks/>
          </p:cNvSpPr>
          <p:nvPr/>
        </p:nvSpPr>
        <p:spPr>
          <a:xfrm>
            <a:off x="189459" y="545366"/>
            <a:ext cx="10014638" cy="8112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br>
              <a:rPr lang="en-GB" cap="small" dirty="0"/>
            </a:br>
            <a:endParaRPr lang="en-GB" sz="3400" cap="small" dirty="0"/>
          </a:p>
        </p:txBody>
      </p:sp>
      <p:sp>
        <p:nvSpPr>
          <p:cNvPr id="2" name="Title 1">
            <a:extLst>
              <a:ext uri="{FF2B5EF4-FFF2-40B4-BE49-F238E27FC236}">
                <a16:creationId xmlns:a16="http://schemas.microsoft.com/office/drawing/2014/main" id="{FD232A55-34A8-494C-ABBA-C9974B69E1F6}"/>
              </a:ext>
            </a:extLst>
          </p:cNvPr>
          <p:cNvSpPr>
            <a:spLocks noGrp="1"/>
          </p:cNvSpPr>
          <p:nvPr>
            <p:ph type="title"/>
          </p:nvPr>
        </p:nvSpPr>
        <p:spPr/>
        <p:txBody>
          <a:bodyPr/>
          <a:lstStyle/>
          <a:p>
            <a:r>
              <a:rPr lang="en-GB" cap="small" dirty="0"/>
              <a:t>Hazard Classification</a:t>
            </a:r>
            <a:endParaRPr lang="en-GB" dirty="0"/>
          </a:p>
        </p:txBody>
      </p:sp>
      <p:sp>
        <p:nvSpPr>
          <p:cNvPr id="16" name="Rectangle 15">
            <a:extLst>
              <a:ext uri="{FF2B5EF4-FFF2-40B4-BE49-F238E27FC236}">
                <a16:creationId xmlns:a16="http://schemas.microsoft.com/office/drawing/2014/main" id="{3B3B459E-1195-41BB-A3FD-74416FAB9DBE}"/>
              </a:ext>
            </a:extLst>
          </p:cNvPr>
          <p:cNvSpPr/>
          <p:nvPr/>
        </p:nvSpPr>
        <p:spPr>
          <a:xfrm>
            <a:off x="1651720" y="5868863"/>
            <a:ext cx="5495156" cy="12175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lumMod val="75000"/>
                  </a:schemeClr>
                </a:solidFill>
              </a:rPr>
              <a:t>Water Resources</a:t>
            </a:r>
          </a:p>
          <a:p>
            <a:pPr algn="ctr"/>
            <a:r>
              <a:rPr lang="en-GB" sz="2000" dirty="0">
                <a:solidFill>
                  <a:schemeClr val="bg1">
                    <a:lumMod val="75000"/>
                  </a:schemeClr>
                </a:solidFill>
              </a:rPr>
              <a:t>Impacts to human health via the environment.</a:t>
            </a:r>
          </a:p>
        </p:txBody>
      </p:sp>
      <p:pic>
        <p:nvPicPr>
          <p:cNvPr id="17" name="Content Placeholder 11">
            <a:extLst>
              <a:ext uri="{FF2B5EF4-FFF2-40B4-BE49-F238E27FC236}">
                <a16:creationId xmlns:a16="http://schemas.microsoft.com/office/drawing/2014/main" id="{2D7DBA08-67F3-4614-9845-058A94FE88BC}"/>
              </a:ext>
            </a:extLst>
          </p:cNvPr>
          <p:cNvPicPr>
            <a:picLocks noChangeAspect="1"/>
          </p:cNvPicPr>
          <p:nvPr/>
        </p:nvPicPr>
        <p:blipFill rotWithShape="1">
          <a:blip r:embed="rId3">
            <a:extLst>
              <a:ext uri="{28A0092B-C50C-407E-A947-70E740481C1C}">
                <a14:useLocalDpi xmlns:a14="http://schemas.microsoft.com/office/drawing/2010/main" val="0"/>
              </a:ext>
            </a:extLst>
          </a:blip>
          <a:srcRect t="50778" r="4447"/>
          <a:stretch/>
        </p:blipFill>
        <p:spPr>
          <a:xfrm>
            <a:off x="7146876" y="5868863"/>
            <a:ext cx="3027451" cy="1205110"/>
          </a:xfrm>
          <a:prstGeom prst="rect">
            <a:avLst/>
          </a:prstGeom>
        </p:spPr>
      </p:pic>
    </p:spTree>
    <p:extLst>
      <p:ext uri="{BB962C8B-B14F-4D97-AF65-F5344CB8AC3E}">
        <p14:creationId xmlns:p14="http://schemas.microsoft.com/office/powerpoint/2010/main" val="2937675417"/>
      </p:ext>
    </p:extLst>
  </p:cSld>
  <p:clrMapOvr>
    <a:masterClrMapping/>
  </p:clrMapOvr>
  <mc:AlternateContent xmlns:mc="http://schemas.openxmlformats.org/markup-compatibility/2006" xmlns:p14="http://schemas.microsoft.com/office/powerpoint/2010/main">
    <mc:Choice Requires="p14">
      <p:transition spd="slow" p14:dur="2000" advTm="27530"/>
    </mc:Choice>
    <mc:Fallback xmlns="">
      <p:transition spd="slow" advTm="2753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45.9"/>
</p:tagLst>
</file>

<file path=ppt/theme/theme1.xml><?xml version="1.0" encoding="utf-8"?>
<a:theme xmlns:a="http://schemas.openxmlformats.org/drawingml/2006/main" name="OU PowerPoint">
  <a:themeElements>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U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objectDefaults>
  <a:extraClrSchemeLst>
    <a:extraClrScheme>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3">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4">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5">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6">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7">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8">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9">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0">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1">
        <a:dk1>
          <a:srgbClr val="000000"/>
        </a:dk1>
        <a:lt1>
          <a:srgbClr val="8C8C8C"/>
        </a:lt1>
        <a:dk2>
          <a:srgbClr val="000000"/>
        </a:dk2>
        <a:lt2>
          <a:srgbClr val="808080"/>
        </a:lt2>
        <a:accent1>
          <a:srgbClr val="BBE0E3"/>
        </a:accent1>
        <a:accent2>
          <a:srgbClr val="333399"/>
        </a:accent2>
        <a:accent3>
          <a:srgbClr val="C5C5C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vider">
  <a:themeElements>
    <a:clrScheme name="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vid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GB" sz="3000" b="0" i="0" u="none" strike="noStrike" cap="none" normalizeH="0" baseline="0" smtClean="0">
            <a:ln>
              <a:noFill/>
            </a:ln>
            <a:solidFill>
              <a:srgbClr val="E3284A"/>
            </a:solidFill>
            <a:effectLst/>
            <a:latin typeface="Arial" charset="0"/>
          </a:defRPr>
        </a:defPPr>
      </a:lstStyle>
    </a:lnDef>
  </a:objectDefaults>
  <a:extraClrSchemeLst>
    <a:extraClrScheme>
      <a:clrScheme name="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3">
        <a:dk1>
          <a:srgbClr val="000000"/>
        </a:dk1>
        <a:lt1>
          <a:srgbClr val="92C9EB"/>
        </a:lt1>
        <a:dk2>
          <a:srgbClr val="000000"/>
        </a:dk2>
        <a:lt2>
          <a:srgbClr val="808080"/>
        </a:lt2>
        <a:accent1>
          <a:srgbClr val="BBE0E3"/>
        </a:accent1>
        <a:accent2>
          <a:srgbClr val="333399"/>
        </a:accent2>
        <a:accent3>
          <a:srgbClr val="C7E1F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4">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5">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6">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7">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8">
        <a:dk1>
          <a:srgbClr val="000000"/>
        </a:dk1>
        <a:lt1>
          <a:srgbClr val="780032"/>
        </a:lt1>
        <a:dk2>
          <a:srgbClr val="000000"/>
        </a:dk2>
        <a:lt2>
          <a:srgbClr val="808080"/>
        </a:lt2>
        <a:accent1>
          <a:srgbClr val="BBE0E3"/>
        </a:accent1>
        <a:accent2>
          <a:srgbClr val="333399"/>
        </a:accent2>
        <a:accent3>
          <a:srgbClr val="BEAAA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9">
        <a:dk1>
          <a:srgbClr val="000000"/>
        </a:dk1>
        <a:lt1>
          <a:srgbClr val="002E63"/>
        </a:lt1>
        <a:dk2>
          <a:srgbClr val="000000"/>
        </a:dk2>
        <a:lt2>
          <a:srgbClr val="808080"/>
        </a:lt2>
        <a:accent1>
          <a:srgbClr val="BBE0E3"/>
        </a:accent1>
        <a:accent2>
          <a:srgbClr val="333399"/>
        </a:accent2>
        <a:accent3>
          <a:srgbClr val="AAADB7"/>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0">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1">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2">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3">
        <a:dk1>
          <a:srgbClr val="000000"/>
        </a:dk1>
        <a:lt1>
          <a:srgbClr val="CFC285"/>
        </a:lt1>
        <a:dk2>
          <a:srgbClr val="000000"/>
        </a:dk2>
        <a:lt2>
          <a:srgbClr val="808080"/>
        </a:lt2>
        <a:accent1>
          <a:srgbClr val="BBE0E3"/>
        </a:accent1>
        <a:accent2>
          <a:srgbClr val="333399"/>
        </a:accent2>
        <a:accent3>
          <a:srgbClr val="E4DDC2"/>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4">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15">
        <a:dk1>
          <a:srgbClr val="000000"/>
        </a:dk1>
        <a:lt1>
          <a:srgbClr val="8C8C8C"/>
        </a:lt1>
        <a:dk2>
          <a:srgbClr val="000000"/>
        </a:dk2>
        <a:lt2>
          <a:srgbClr val="808080"/>
        </a:lt2>
        <a:accent1>
          <a:srgbClr val="BBE0E3"/>
        </a:accent1>
        <a:accent2>
          <a:srgbClr val="333399"/>
        </a:accent2>
        <a:accent3>
          <a:srgbClr val="C5C5C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DE PP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DE PP Template [Read-Only]" id="{8A09C1CC-9DCE-4933-BFF9-F20519C2F82B}" vid="{F93D5E99-17C0-465D-9371-27053E8CE482}"/>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DED857-A151-4F12-830F-F949A8102BE5}"/>
</file>

<file path=customXml/itemProps2.xml><?xml version="1.0" encoding="utf-8"?>
<ds:datastoreItem xmlns:ds="http://schemas.openxmlformats.org/officeDocument/2006/customXml" ds:itemID="{744A401C-4FCB-4A94-80B0-393477B308C8}"/>
</file>

<file path=customXml/itemProps3.xml><?xml version="1.0" encoding="utf-8"?>
<ds:datastoreItem xmlns:ds="http://schemas.openxmlformats.org/officeDocument/2006/customXml" ds:itemID="{588504F9-F4DE-466E-841D-AE6B56B7D361}"/>
</file>

<file path=docProps/app.xml><?xml version="1.0" encoding="utf-8"?>
<Properties xmlns="http://schemas.openxmlformats.org/officeDocument/2006/extended-properties" xmlns:vt="http://schemas.openxmlformats.org/officeDocument/2006/docPropsVTypes">
  <Template>OU PowerPoint</Template>
  <TotalTime>8871</TotalTime>
  <Words>6674</Words>
  <Application>Microsoft Office PowerPoint</Application>
  <PresentationFormat>Custom</PresentationFormat>
  <Paragraphs>908</Paragraphs>
  <Slides>73</Slides>
  <Notes>58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73</vt:i4>
      </vt:variant>
    </vt:vector>
  </HeadingPairs>
  <TitlesOfParts>
    <vt:vector size="81" baseType="lpstr">
      <vt:lpstr>Arial</vt:lpstr>
      <vt:lpstr>Calibri</vt:lpstr>
      <vt:lpstr>Calibri Light</vt:lpstr>
      <vt:lpstr>DinPro</vt:lpstr>
      <vt:lpstr>Source Sans Pro</vt:lpstr>
      <vt:lpstr>OU PowerPoint</vt:lpstr>
      <vt:lpstr>Divider</vt:lpstr>
      <vt:lpstr>TIDE PP Template</vt:lpstr>
      <vt:lpstr>IDO Meeting 19th December 2016</vt:lpstr>
      <vt:lpstr>Water-related Health Key Considerations</vt:lpstr>
      <vt:lpstr>Water-related Health Key Considerations</vt:lpstr>
      <vt:lpstr>Hazard Classification</vt:lpstr>
      <vt:lpstr>Hazard Classification</vt:lpstr>
      <vt:lpstr>Hazard Classification</vt:lpstr>
      <vt:lpstr>Hazard Classification</vt:lpstr>
      <vt:lpstr>Hazard Classification</vt:lpstr>
      <vt:lpstr>Hazard Classification</vt:lpstr>
      <vt:lpstr>Hazard Classification</vt:lpstr>
      <vt:lpstr>Hazard Classification</vt:lpstr>
      <vt:lpstr>Hazard Classification</vt:lpstr>
      <vt:lpstr>Hazard Classification</vt:lpstr>
      <vt:lpstr>Hazard Classification</vt:lpstr>
      <vt:lpstr>Classification Updates</vt:lpstr>
      <vt:lpstr>Chemical Contaminants</vt:lpstr>
      <vt:lpstr>PowerPoint Presentation</vt:lpstr>
      <vt:lpstr>PowerPoint Presentation</vt:lpstr>
      <vt:lpstr>Examples: groundwater hazard: geogenic chemical  </vt:lpstr>
      <vt:lpstr>Examples: Mining hazard: anthropogenic chemical  </vt:lpstr>
      <vt:lpstr>Examples: Industrial Wastewater hazard: anthropogenic chemical  </vt:lpstr>
      <vt:lpstr>PowerPoint Presentation</vt:lpstr>
      <vt:lpstr>Summary of categories for water-related health</vt:lpstr>
      <vt:lpstr>Water-related Health Key Considerations</vt:lpstr>
      <vt:lpstr>Short-term Disease </vt:lpstr>
      <vt:lpstr>Long-term Disease </vt:lpstr>
      <vt:lpstr>Long-term Disease Environmental Enteric Dysfunction (EED)</vt:lpstr>
      <vt:lpstr>Long-term Disease Environmental Enteric Dysfunction (EED)</vt:lpstr>
      <vt:lpstr>Long-term Disease Environmental Enteric Dysfunction (EED)</vt:lpstr>
      <vt:lpstr>Disease and DALYs</vt:lpstr>
      <vt:lpstr>Global Burden of Disease</vt:lpstr>
      <vt:lpstr>PowerPoint Presentation</vt:lpstr>
      <vt:lpstr>Myanmar Burden of Disease</vt:lpstr>
      <vt:lpstr>Myanmar Burden of Disease</vt:lpstr>
      <vt:lpstr>Myanmar Burden of Disease</vt:lpstr>
      <vt:lpstr>Myanmar Burden of Disease</vt:lpstr>
      <vt:lpstr>Water-related Health Key Considerations</vt:lpstr>
      <vt:lpstr>Global Development Goals</vt:lpstr>
      <vt:lpstr>Global Development Goals</vt:lpstr>
      <vt:lpstr>Global Development Goals</vt:lpstr>
      <vt:lpstr>Global Development Goals</vt:lpstr>
      <vt:lpstr>Global Development Goals</vt:lpstr>
      <vt:lpstr>Service Levels</vt:lpstr>
      <vt:lpstr>Water-related Health Key Considerations</vt:lpstr>
      <vt:lpstr>Global Drinking-Water Household Service Levels</vt:lpstr>
      <vt:lpstr>PowerPoint Presentation</vt:lpstr>
      <vt:lpstr>Global Drinking-Water Household Service Levels</vt:lpstr>
      <vt:lpstr>Myanmar Drinking-Water Household Service Levels 2000 – 2017 </vt:lpstr>
      <vt:lpstr>Myanmar Drinking-Water Rural vs. Urban Households</vt:lpstr>
      <vt:lpstr>Myanmar Drinking-water Uneven Service Levels</vt:lpstr>
      <vt:lpstr>Myanmar Drinking-water Uneven Service Levels</vt:lpstr>
      <vt:lpstr>Water-related Health Key Considerations</vt:lpstr>
      <vt:lpstr>Water Safety Planning</vt:lpstr>
      <vt:lpstr>Water Safety Planning</vt:lpstr>
      <vt:lpstr>Water Safety Planning Control Measures</vt:lpstr>
      <vt:lpstr>Water Safety Planning Control Measures</vt:lpstr>
      <vt:lpstr>Water Safety Planning Control Measures</vt:lpstr>
      <vt:lpstr>Water Safety Planning Control Measures</vt:lpstr>
      <vt:lpstr>Water Safety Planning Control Measures</vt:lpstr>
      <vt:lpstr>Water Safety Planning Control Measures</vt:lpstr>
      <vt:lpstr>Water Safety Planning</vt:lpstr>
      <vt:lpstr>Water Safety Planning Monitoring</vt:lpstr>
      <vt:lpstr>Water Safety Planning</vt:lpstr>
      <vt:lpstr>Water Safety Planning</vt:lpstr>
      <vt:lpstr>Water-related Health Key Considerations</vt:lpstr>
      <vt:lpstr>Water + Sanitation and Hygiene</vt:lpstr>
      <vt:lpstr>Water + Sanitation and Hygiene</vt:lpstr>
      <vt:lpstr>Water Safety Management Key Players</vt:lpstr>
      <vt:lpstr>Myanmar Government  Mandates for Water</vt:lpstr>
      <vt:lpstr>Improving WASH in Myanmar</vt:lpstr>
      <vt:lpstr>Principles for Improving  WASH in Myanmar</vt:lpstr>
      <vt:lpstr>Water-related Health Key Considerations</vt:lpstr>
      <vt:lpstr>IDO Meeting 19th December 2016</vt:lpstr>
    </vt:vector>
  </TitlesOfParts>
  <Company>Open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capacity</dc:title>
  <dc:creator>pmf3</dc:creator>
  <cp:lastModifiedBy>Saskia Nowicki</cp:lastModifiedBy>
  <cp:revision>843</cp:revision>
  <cp:lastPrinted>2019-03-22T16:43:23Z</cp:lastPrinted>
  <dcterms:created xsi:type="dcterms:W3CDTF">2012-01-25T10:17:10Z</dcterms:created>
  <dcterms:modified xsi:type="dcterms:W3CDTF">2020-05-22T18:35:12Z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