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7E64F-F0FE-F130-6FD4-C9D252FD7EC7}" v="4" dt="2026-02-09T14:28:04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delSld modSld">
      <pc:chgData name="Alexander Deliukov" userId="d5fda0f2-1d08-4016-b7e9-bb882f168707" providerId="ADAL" clId="{FE9DFF45-01DC-45CC-A80A-B50597210401}" dt="2026-01-26T16:14:34.696" v="42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6T16:13:45.462" v="29" actId="1076"/>
        <pc:sldMkLst>
          <pc:docMk/>
          <pc:sldMk cId="2182810813" sldId="490"/>
        </pc:sldMkLst>
        <pc:spChg chg="mod">
          <ac:chgData name="Alexander Deliukov" userId="d5fda0f2-1d08-4016-b7e9-bb882f168707" providerId="ADAL" clId="{FE9DFF45-01DC-45CC-A80A-B50597210401}" dt="2026-01-26T16:13:45.462" v="29" actId="1076"/>
          <ac:spMkLst>
            <pc:docMk/>
            <pc:sldMk cId="2182810813" sldId="490"/>
            <ac:spMk id="2" creationId="{35EEC36F-74B8-BC2B-21AC-F2FCB28C8A1D}"/>
          </ac:spMkLst>
        </pc:spChg>
      </pc:sldChg>
      <pc:sldChg chg="modSp mod">
        <pc:chgData name="Alexander Deliukov" userId="d5fda0f2-1d08-4016-b7e9-bb882f168707" providerId="ADAL" clId="{FE9DFF45-01DC-45CC-A80A-B50597210401}" dt="2026-01-26T16:13:47.961" v="30" actId="404"/>
        <pc:sldMkLst>
          <pc:docMk/>
          <pc:sldMk cId="3050364694" sldId="491"/>
        </pc:sldMkLst>
        <pc:spChg chg="mod">
          <ac:chgData name="Alexander Deliukov" userId="d5fda0f2-1d08-4016-b7e9-bb882f168707" providerId="ADAL" clId="{FE9DFF45-01DC-45CC-A80A-B50597210401}" dt="2026-01-26T16:13:47.961" v="30" actId="404"/>
          <ac:spMkLst>
            <pc:docMk/>
            <pc:sldMk cId="3050364694" sldId="491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6T16:11:16.900" v="14" actId="14100"/>
          <ac:spMkLst>
            <pc:docMk/>
            <pc:sldMk cId="3050364694" sldId="491"/>
            <ac:spMk id="3" creationId="{59CD2F1E-3319-746E-5C15-3467348EFCB5}"/>
          </ac:spMkLst>
        </pc:spChg>
      </pc:sldChg>
      <pc:sldChg chg="modSp mod">
        <pc:chgData name="Alexander Deliukov" userId="d5fda0f2-1d08-4016-b7e9-bb882f168707" providerId="ADAL" clId="{FE9DFF45-01DC-45CC-A80A-B50597210401}" dt="2026-01-26T16:11:24.225" v="15" actId="948"/>
        <pc:sldMkLst>
          <pc:docMk/>
          <pc:sldMk cId="2321901983" sldId="492"/>
        </pc:sldMkLst>
        <pc:spChg chg="mod">
          <ac:chgData name="Alexander Deliukov" userId="d5fda0f2-1d08-4016-b7e9-bb882f168707" providerId="ADAL" clId="{FE9DFF45-01DC-45CC-A80A-B50597210401}" dt="2026-01-26T16:11:24.225" v="15" actId="948"/>
          <ac:spMkLst>
            <pc:docMk/>
            <pc:sldMk cId="2321901983" sldId="492"/>
            <ac:spMk id="3" creationId="{90F2DB40-5F36-B6C4-2F7E-95C59498C767}"/>
          </ac:spMkLst>
        </pc:spChg>
      </pc:sldChg>
      <pc:sldChg chg="modSp mod">
        <pc:chgData name="Alexander Deliukov" userId="d5fda0f2-1d08-4016-b7e9-bb882f168707" providerId="ADAL" clId="{FE9DFF45-01DC-45CC-A80A-B50597210401}" dt="2026-01-26T16:13:52.383" v="31" actId="404"/>
        <pc:sldMkLst>
          <pc:docMk/>
          <pc:sldMk cId="350121417" sldId="493"/>
        </pc:sldMkLst>
        <pc:spChg chg="mod">
          <ac:chgData name="Alexander Deliukov" userId="d5fda0f2-1d08-4016-b7e9-bb882f168707" providerId="ADAL" clId="{FE9DFF45-01DC-45CC-A80A-B50597210401}" dt="2026-01-26T16:13:52.383" v="31" actId="404"/>
          <ac:spMkLst>
            <pc:docMk/>
            <pc:sldMk cId="350121417" sldId="493"/>
            <ac:spMk id="2" creationId="{1013318B-F51A-DE9B-4143-B6140E6B757E}"/>
          </ac:spMkLst>
        </pc:spChg>
      </pc:sldChg>
      <pc:sldChg chg="modSp">
        <pc:chgData name="Alexander Deliukov" userId="d5fda0f2-1d08-4016-b7e9-bb882f168707" providerId="ADAL" clId="{FE9DFF45-01DC-45CC-A80A-B50597210401}" dt="2026-01-26T16:13:55.893" v="32" actId="404"/>
        <pc:sldMkLst>
          <pc:docMk/>
          <pc:sldMk cId="234272375" sldId="495"/>
        </pc:sldMkLst>
        <pc:spChg chg="mod">
          <ac:chgData name="Alexander Deliukov" userId="d5fda0f2-1d08-4016-b7e9-bb882f168707" providerId="ADAL" clId="{FE9DFF45-01DC-45CC-A80A-B50597210401}" dt="2026-01-26T16:13:55.893" v="32" actId="404"/>
          <ac:spMkLst>
            <pc:docMk/>
            <pc:sldMk cId="234272375" sldId="495"/>
            <ac:spMk id="4" creationId="{CB33C395-3CC3-4B54-6421-D833B99114A3}"/>
          </ac:spMkLst>
        </pc:spChg>
      </pc:sldChg>
      <pc:sldChg chg="modSp">
        <pc:chgData name="Alexander Deliukov" userId="d5fda0f2-1d08-4016-b7e9-bb882f168707" providerId="ADAL" clId="{FE9DFF45-01DC-45CC-A80A-B50597210401}" dt="2026-01-26T16:13:58.444" v="33" actId="404"/>
        <pc:sldMkLst>
          <pc:docMk/>
          <pc:sldMk cId="1072086368" sldId="496"/>
        </pc:sldMkLst>
        <pc:spChg chg="mod">
          <ac:chgData name="Alexander Deliukov" userId="d5fda0f2-1d08-4016-b7e9-bb882f168707" providerId="ADAL" clId="{FE9DFF45-01DC-45CC-A80A-B50597210401}" dt="2026-01-26T16:13:58.444" v="33" actId="404"/>
          <ac:spMkLst>
            <pc:docMk/>
            <pc:sldMk cId="1072086368" sldId="496"/>
            <ac:spMk id="4" creationId="{C7C2E970-0435-BF0A-C4DE-9B0E5B726EAA}"/>
          </ac:spMkLst>
        </pc:spChg>
      </pc:sldChg>
      <pc:sldChg chg="modSp">
        <pc:chgData name="Alexander Deliukov" userId="d5fda0f2-1d08-4016-b7e9-bb882f168707" providerId="ADAL" clId="{FE9DFF45-01DC-45CC-A80A-B50597210401}" dt="2026-01-26T16:11:46.761" v="18" actId="113"/>
        <pc:sldMkLst>
          <pc:docMk/>
          <pc:sldMk cId="1644831567" sldId="497"/>
        </pc:sldMkLst>
        <pc:spChg chg="mod">
          <ac:chgData name="Alexander Deliukov" userId="d5fda0f2-1d08-4016-b7e9-bb882f168707" providerId="ADAL" clId="{FE9DFF45-01DC-45CC-A80A-B50597210401}" dt="2026-01-26T16:11:46.761" v="18" actId="113"/>
          <ac:spMkLst>
            <pc:docMk/>
            <pc:sldMk cId="1644831567" sldId="497"/>
            <ac:spMk id="4" creationId="{ED8AC423-6053-6115-75DE-1CF1651E26EA}"/>
          </ac:spMkLst>
        </pc:spChg>
      </pc:sldChg>
      <pc:sldChg chg="modSp">
        <pc:chgData name="Alexander Deliukov" userId="d5fda0f2-1d08-4016-b7e9-bb882f168707" providerId="ADAL" clId="{FE9DFF45-01DC-45CC-A80A-B50597210401}" dt="2026-01-26T16:14:03.140" v="34" actId="404"/>
        <pc:sldMkLst>
          <pc:docMk/>
          <pc:sldMk cId="4214327926" sldId="499"/>
        </pc:sldMkLst>
        <pc:spChg chg="mod">
          <ac:chgData name="Alexander Deliukov" userId="d5fda0f2-1d08-4016-b7e9-bb882f168707" providerId="ADAL" clId="{FE9DFF45-01DC-45CC-A80A-B50597210401}" dt="2026-01-26T16:14:03.140" v="34" actId="404"/>
          <ac:spMkLst>
            <pc:docMk/>
            <pc:sldMk cId="4214327926" sldId="499"/>
            <ac:spMk id="4" creationId="{12E9D6D4-ADBC-D7EB-E231-9A2E3FFD7EF4}"/>
          </ac:spMkLst>
        </pc:spChg>
      </pc:sldChg>
      <pc:sldChg chg="modSp">
        <pc:chgData name="Alexander Deliukov" userId="d5fda0f2-1d08-4016-b7e9-bb882f168707" providerId="ADAL" clId="{FE9DFF45-01DC-45CC-A80A-B50597210401}" dt="2026-01-26T16:14:05.879" v="35" actId="404"/>
        <pc:sldMkLst>
          <pc:docMk/>
          <pc:sldMk cId="3253696153" sldId="500"/>
        </pc:sldMkLst>
        <pc:spChg chg="mod">
          <ac:chgData name="Alexander Deliukov" userId="d5fda0f2-1d08-4016-b7e9-bb882f168707" providerId="ADAL" clId="{FE9DFF45-01DC-45CC-A80A-B50597210401}" dt="2026-01-26T16:14:05.879" v="35" actId="404"/>
          <ac:spMkLst>
            <pc:docMk/>
            <pc:sldMk cId="3253696153" sldId="500"/>
            <ac:spMk id="4" creationId="{5C0C52C0-5A7C-CDC7-4686-D3B4F7A5FCE8}"/>
          </ac:spMkLst>
        </pc:spChg>
      </pc:sldChg>
      <pc:sldChg chg="modSp">
        <pc:chgData name="Alexander Deliukov" userId="d5fda0f2-1d08-4016-b7e9-bb882f168707" providerId="ADAL" clId="{FE9DFF45-01DC-45CC-A80A-B50597210401}" dt="2026-01-26T16:14:12.014" v="36" actId="404"/>
        <pc:sldMkLst>
          <pc:docMk/>
          <pc:sldMk cId="4173983033" sldId="504"/>
        </pc:sldMkLst>
        <pc:spChg chg="mod">
          <ac:chgData name="Alexander Deliukov" userId="d5fda0f2-1d08-4016-b7e9-bb882f168707" providerId="ADAL" clId="{FE9DFF45-01DC-45CC-A80A-B50597210401}" dt="2026-01-26T16:14:12.014" v="36" actId="404"/>
          <ac:spMkLst>
            <pc:docMk/>
            <pc:sldMk cId="4173983033" sldId="504"/>
            <ac:spMk id="4" creationId="{B86F7BA3-B558-E7EE-49BC-1EDCDFCA81CE}"/>
          </ac:spMkLst>
        </pc:spChg>
      </pc:sldChg>
      <pc:sldChg chg="modSp">
        <pc:chgData name="Alexander Deliukov" userId="d5fda0f2-1d08-4016-b7e9-bb882f168707" providerId="ADAL" clId="{FE9DFF45-01DC-45CC-A80A-B50597210401}" dt="2026-01-26T16:14:17.228" v="37" actId="404"/>
        <pc:sldMkLst>
          <pc:docMk/>
          <pc:sldMk cId="1816942432" sldId="508"/>
        </pc:sldMkLst>
        <pc:spChg chg="mod">
          <ac:chgData name="Alexander Deliukov" userId="d5fda0f2-1d08-4016-b7e9-bb882f168707" providerId="ADAL" clId="{FE9DFF45-01DC-45CC-A80A-B50597210401}" dt="2026-01-26T16:14:17.228" v="37" actId="404"/>
          <ac:spMkLst>
            <pc:docMk/>
            <pc:sldMk cId="1816942432" sldId="508"/>
            <ac:spMk id="4" creationId="{B8F24D65-3C3C-DDDB-79E7-E2DA63900FA9}"/>
          </ac:spMkLst>
        </pc:spChg>
      </pc:sldChg>
      <pc:sldChg chg="modSp modNotes">
        <pc:chgData name="Alexander Deliukov" userId="d5fda0f2-1d08-4016-b7e9-bb882f168707" providerId="ADAL" clId="{FE9DFF45-01DC-45CC-A80A-B50597210401}" dt="2026-01-26T16:13:28.101" v="26"/>
        <pc:sldMkLst>
          <pc:docMk/>
          <pc:sldMk cId="3523170529" sldId="509"/>
        </pc:sldMkLst>
        <pc:spChg chg="mod">
          <ac:chgData name="Alexander Deliukov" userId="d5fda0f2-1d08-4016-b7e9-bb882f168707" providerId="ADAL" clId="{FE9DFF45-01DC-45CC-A80A-B50597210401}" dt="2026-01-26T16:13:28.101" v="26"/>
          <ac:spMkLst>
            <pc:docMk/>
            <pc:sldMk cId="3523170529" sldId="509"/>
            <ac:spMk id="2" creationId="{B2E5D389-4AB4-05CB-2627-3B5940B1F104}"/>
          </ac:spMkLst>
        </pc:spChg>
      </pc:sldChg>
      <pc:sldChg chg="modSp modNotes">
        <pc:chgData name="Alexander Deliukov" userId="d5fda0f2-1d08-4016-b7e9-bb882f168707" providerId="ADAL" clId="{FE9DFF45-01DC-45CC-A80A-B50597210401}" dt="2026-01-26T16:13:28.101" v="26"/>
        <pc:sldMkLst>
          <pc:docMk/>
          <pc:sldMk cId="3354369329" sldId="510"/>
        </pc:sldMkLst>
        <pc:spChg chg="mod">
          <ac:chgData name="Alexander Deliukov" userId="d5fda0f2-1d08-4016-b7e9-bb882f168707" providerId="ADAL" clId="{FE9DFF45-01DC-45CC-A80A-B50597210401}" dt="2026-01-26T16:13:28.101" v="26"/>
          <ac:spMkLst>
            <pc:docMk/>
            <pc:sldMk cId="3354369329" sldId="510"/>
            <ac:spMk id="2" creationId="{50A4C2ED-5847-9B13-6079-2F8B825EE275}"/>
          </ac:spMkLst>
        </pc:spChg>
      </pc:sldChg>
      <pc:sldChg chg="modSp modNotes">
        <pc:chgData name="Alexander Deliukov" userId="d5fda0f2-1d08-4016-b7e9-bb882f168707" providerId="ADAL" clId="{FE9DFF45-01DC-45CC-A80A-B50597210401}" dt="2026-01-26T16:14:21.644" v="38" actId="404"/>
        <pc:sldMkLst>
          <pc:docMk/>
          <pc:sldMk cId="4173998956" sldId="511"/>
        </pc:sldMkLst>
        <pc:spChg chg="mod">
          <ac:chgData name="Alexander Deliukov" userId="d5fda0f2-1d08-4016-b7e9-bb882f168707" providerId="ADAL" clId="{FE9DFF45-01DC-45CC-A80A-B50597210401}" dt="2026-01-26T16:13:28.101" v="26"/>
          <ac:spMkLst>
            <pc:docMk/>
            <pc:sldMk cId="4173998956" sldId="511"/>
            <ac:spMk id="2" creationId="{E469A1A5-7D62-5065-F965-71945A64433A}"/>
          </ac:spMkLst>
        </pc:spChg>
        <pc:spChg chg="mod">
          <ac:chgData name="Alexander Deliukov" userId="d5fda0f2-1d08-4016-b7e9-bb882f168707" providerId="ADAL" clId="{FE9DFF45-01DC-45CC-A80A-B50597210401}" dt="2026-01-26T16:14:21.644" v="38" actId="404"/>
          <ac:spMkLst>
            <pc:docMk/>
            <pc:sldMk cId="4173998956" sldId="511"/>
            <ac:spMk id="4" creationId="{E919E744-63E1-3887-0405-F2C7008B6293}"/>
          </ac:spMkLst>
        </pc:spChg>
      </pc:sldChg>
      <pc:sldChg chg="modSp">
        <pc:chgData name="Alexander Deliukov" userId="d5fda0f2-1d08-4016-b7e9-bb882f168707" providerId="ADAL" clId="{FE9DFF45-01DC-45CC-A80A-B50597210401}" dt="2026-01-26T16:12:55.371" v="25" actId="113"/>
        <pc:sldMkLst>
          <pc:docMk/>
          <pc:sldMk cId="1440900034" sldId="513"/>
        </pc:sldMkLst>
        <pc:spChg chg="mod">
          <ac:chgData name="Alexander Deliukov" userId="d5fda0f2-1d08-4016-b7e9-bb882f168707" providerId="ADAL" clId="{FE9DFF45-01DC-45CC-A80A-B50597210401}" dt="2026-01-26T16:12:55.371" v="25" actId="113"/>
          <ac:spMkLst>
            <pc:docMk/>
            <pc:sldMk cId="1440900034" sldId="513"/>
            <ac:spMk id="4" creationId="{EA0E44BD-06F5-8C69-BD7A-153315BF10C2}"/>
          </ac:spMkLst>
        </pc:spChg>
      </pc:sldChg>
      <pc:sldChg chg="modSp">
        <pc:chgData name="Alexander Deliukov" userId="d5fda0f2-1d08-4016-b7e9-bb882f168707" providerId="ADAL" clId="{FE9DFF45-01DC-45CC-A80A-B50597210401}" dt="2026-01-26T16:14:25.965" v="39" actId="404"/>
        <pc:sldMkLst>
          <pc:docMk/>
          <pc:sldMk cId="3909430446" sldId="514"/>
        </pc:sldMkLst>
        <pc:spChg chg="mod">
          <ac:chgData name="Alexander Deliukov" userId="d5fda0f2-1d08-4016-b7e9-bb882f168707" providerId="ADAL" clId="{FE9DFF45-01DC-45CC-A80A-B50597210401}" dt="2026-01-26T16:14:25.965" v="39" actId="404"/>
          <ac:spMkLst>
            <pc:docMk/>
            <pc:sldMk cId="3909430446" sldId="514"/>
            <ac:spMk id="4" creationId="{1882F1BB-759E-6437-0077-30B98204AE19}"/>
          </ac:spMkLst>
        </pc:spChg>
      </pc:sldChg>
      <pc:sldChg chg="modSp">
        <pc:chgData name="Alexander Deliukov" userId="d5fda0f2-1d08-4016-b7e9-bb882f168707" providerId="ADAL" clId="{FE9DFF45-01DC-45CC-A80A-B50597210401}" dt="2026-01-26T16:14:29.673" v="40" actId="404"/>
        <pc:sldMkLst>
          <pc:docMk/>
          <pc:sldMk cId="2349510205" sldId="516"/>
        </pc:sldMkLst>
        <pc:spChg chg="mod">
          <ac:chgData name="Alexander Deliukov" userId="d5fda0f2-1d08-4016-b7e9-bb882f168707" providerId="ADAL" clId="{FE9DFF45-01DC-45CC-A80A-B50597210401}" dt="2026-01-26T16:14:29.673" v="40" actId="404"/>
          <ac:spMkLst>
            <pc:docMk/>
            <pc:sldMk cId="2349510205" sldId="516"/>
            <ac:spMk id="4" creationId="{45B97449-922D-18C4-57F0-B14AA2A3A218}"/>
          </ac:spMkLst>
        </pc:spChg>
      </pc:sldChg>
      <pc:sldChg chg="modSp mod">
        <pc:chgData name="Alexander Deliukov" userId="d5fda0f2-1d08-4016-b7e9-bb882f168707" providerId="ADAL" clId="{FE9DFF45-01DC-45CC-A80A-B50597210401}" dt="2026-01-26T16:14:34.696" v="42" actId="404"/>
        <pc:sldMkLst>
          <pc:docMk/>
          <pc:sldMk cId="431303904" sldId="517"/>
        </pc:sldMkLst>
        <pc:spChg chg="mod">
          <ac:chgData name="Alexander Deliukov" userId="d5fda0f2-1d08-4016-b7e9-bb882f168707" providerId="ADAL" clId="{FE9DFF45-01DC-45CC-A80A-B50597210401}" dt="2026-01-26T16:14:34.696" v="42" actId="404"/>
          <ac:spMkLst>
            <pc:docMk/>
            <pc:sldMk cId="431303904" sldId="517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6T16:14:34.696" v="42" actId="404"/>
          <ac:spMkLst>
            <pc:docMk/>
            <pc:sldMk cId="431303904" sldId="517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6T16:14:34.696" v="42" actId="404"/>
          <ac:spMkLst>
            <pc:docMk/>
            <pc:sldMk cId="431303904" sldId="517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6T16:14:34.696" v="42" actId="404"/>
          <ac:spMkLst>
            <pc:docMk/>
            <pc:sldMk cId="431303904" sldId="517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6T16:10:45.504" v="7" actId="255"/>
        <pc:sldMkLst>
          <pc:docMk/>
          <pc:sldMk cId="3506618443" sldId="518"/>
        </pc:sldMkLst>
        <pc:spChg chg="mod">
          <ac:chgData name="Alexander Deliukov" userId="d5fda0f2-1d08-4016-b7e9-bb882f168707" providerId="ADAL" clId="{FE9DFF45-01DC-45CC-A80A-B50597210401}" dt="2026-01-26T16:10:45.504" v="7" actId="255"/>
          <ac:spMkLst>
            <pc:docMk/>
            <pc:sldMk cId="3506618443" sldId="518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69D7E64F-F0FE-F130-6FD4-C9D252FD7EC7}"/>
    <pc:docChg chg="modSld">
      <pc:chgData name="Alexander Deliukov" userId="S::alexander_think-e.be#ext#@flux50.onmicrosoft.com::bee075c1-faac-4166-8fcb-7b2057bad6f6" providerId="AD" clId="Web-{69D7E64F-F0FE-F130-6FD4-C9D252FD7EC7}" dt="2026-02-09T14:27:55.520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69D7E64F-F0FE-F130-6FD4-C9D252FD7EC7}" dt="2026-02-09T14:27:55.520" v="2" actId="14100"/>
        <pc:sldMkLst>
          <pc:docMk/>
          <pc:sldMk cId="2182810813" sldId="490"/>
        </pc:sldMkLst>
        <pc:picChg chg="add mod">
          <ac:chgData name="Alexander Deliukov" userId="S::alexander_think-e.be#ext#@flux50.onmicrosoft.com::bee075c1-faac-4166-8fcb-7b2057bad6f6" providerId="AD" clId="Web-{69D7E64F-F0FE-F130-6FD4-C9D252FD7EC7}" dt="2026-02-09T14:27:55.520" v="2" actId="14100"/>
          <ac:picMkLst>
            <pc:docMk/>
            <pc:sldMk cId="2182810813" sldId="490"/>
            <ac:picMk id="5" creationId="{1C07F2D4-D069-D450-1D89-BCE255032B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Edytowanie stylu tekstu głównego</a:t>
            </a:r>
          </a:p>
          <a:p>
            <a:pPr lvl="1"/>
            <a:r>
              <a:rPr lang="ko-KR" altLang="en-US"/>
              <a:t>Drugi poziom</a:t>
            </a:r>
          </a:p>
          <a:p>
            <a:pPr lvl="2"/>
            <a:r>
              <a:rPr lang="ko-KR" altLang="en-US"/>
              <a:t>Trzeci poziom</a:t>
            </a:r>
          </a:p>
          <a:p>
            <a:pPr lvl="3"/>
            <a:r>
              <a:rPr lang="ko-KR" altLang="en-US"/>
              <a:t>Czwarty poziom</a:t>
            </a:r>
          </a:p>
          <a:p>
            <a:pPr lvl="4"/>
            <a:r>
              <a:rPr lang="ko-KR" altLang="en-US"/>
              <a:t>Piąty poziom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energy-climate-change-environment/standards-tools-and-labels/products-labelling-rules-and-requirements/ecodesign-sustainable-products-regulation_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ea.org/policies/15696-european-raw-materials-initiative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ec.europa.eu/topics/waste-and-recycling/waste-framework-directive_e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ingle-market-economy.ec.europa.eu/sectors/raw-materials/areas-specific-interest/critical-raw-materials_en#critical-raw-materials-act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do.org/sites/default/files/unido-publications/2025-06/Circular%20Economy%20and%20Digitalization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sites/default/files/2024-02/SMART-CIRCUIT_Circular-Success-Stories_brochure_fv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1-1050/15/17/13165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interreg-central.eu/news/circularity-as-a-driver-of-the-energy-transition-in-public-transport-a-look-into-the-future/" TargetMode="External"/><Relationship Id="rId4" Type="http://schemas.openxmlformats.org/officeDocument/2006/relationships/hyperlink" Target="https://circulareconomy.europa.eu/platform/en/knowledge/lca-circular-design-comparative-study-digital-tools-built-environment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tevensnodgrass/5548193945/in/photolist-9sgWLi-5jTpcz-2feKdqn-66mxHi-9EC2pg-ig4zE9-5k4yb3-8dxN6p-7waL6b-evzM8E-61Vhgc-oDF5P5-4HcqTh-86DdbS-e4kpMs-7Neuk-dECiWm-2kSZ3Xd-Gz7Aa-2kSS5Zk-8qUzBR-2kSUvDn-2kJawxP-HTGCZg-J8Rd1G-9PymkC-6GjVzx-2kSUY37-5aueeT-ebbTvo-6oPYRA-2kSZ3WB-5pxwNk-cpcUm9-a2hsRH-4a9y5d-2oxEvHN-7NuBgq-LRrGc-2oVpDUj-9BYo5n-wuEyG-rmhfBE-aMJEiB-LaxZC-5GXQh7-4rLiiH-nzXEXQ-7WmKPi-3qjySW" TargetMode="External"/><Relationship Id="rId13" Type="http://schemas.openxmlformats.org/officeDocument/2006/relationships/hyperlink" Target="https://www.flickr.com/photos/26395486@N00/11040990083/" TargetMode="External"/><Relationship Id="rId18" Type="http://schemas.openxmlformats.org/officeDocument/2006/relationships/hyperlink" Target="https://www.flickr.com/photos/153724200@N07/40932460914/in/photolist-25n4yyJ-2odVTUR-26RhsEy-26RhsUG-28egisc-hADJ8X-9uZMt-5jhfU6-2qun34M-Mpb6X1-2qsoChq-JjjPbG-2gVgBDF-4SawTh-2oWwFwY-2gVikgB-2564itF-7S6UX7-2hy98BL-9rCDJp-2hzoRjj-2hxXktV-GN1rT4-2hzjuNi-2g5DqMg-2hy7SMX-riCyxz-rW7fzn-Q9DhTa-rXQSF1-RNKgg5-JjjPhd-2eq7vbd-RQXAm3-2hzp4eS-2cw8mMR-2hRQtUP-26rPCtp-29gMpro-2564iya-MQjyo9-2hxJzsN-qNt2Rp-MTpJLp-2ddsrwi-2hdmx5p-2gUhgNH-2gViDpA-2gViCB8-JjjPw1" TargetMode="External"/><Relationship Id="rId3" Type="http://schemas.openxmlformats.org/officeDocument/2006/relationships/hyperlink" Target="https://creativecommons.org/licenses/by-sa/4.0/deed.en" TargetMode="External"/><Relationship Id="rId21" Type="http://schemas.openxmlformats.org/officeDocument/2006/relationships/hyperlink" Target="https://unsplash.com/photos/person-planting-on-hanged-pots-TyLw3IQALMs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creativecommons.org/publicdomain/mark/1.0/" TargetMode="External"/><Relationship Id="rId17" Type="http://schemas.openxmlformats.org/officeDocument/2006/relationships/hyperlink" Target="https://www.flickr.com/photos/andyarthur/5837677046/in/photolist-dRst2P-5BWz7p-2nYFwNJ-9TRC1f-2feKdqn-3qqUHB-x15w96-ftpVb7-ftayRp-ftpVco-ftpV8E-ftayTB-ftpVhs-2pyWdn5-5aueeT-58Kvg4-8qUzBR-J8Rd1G-6mcr7C-8dxN6p-rpZcTs-5ayvXG-5auf8a-aPX2FM-5audxB-2oVpDUj-5aueCi-LaxZC-6YDcdz-4H8gnk-9AkH2j-fcbtxu-2iSxdkL-6YDcdx-7SDCtc-Suw685-KXuo4J-2fpbh9a-9sgWLi-3ZT5ED-dSCtsR-2oPqdxC-7J88iY-r1pNjt-8UA5Dg-86DdbS-7ynBCB-2TWLWf-2nYGYB8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s://unsplash.com/license" TargetMode="External"/><Relationship Id="rId20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htb/1370295502/in/photolist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-6yoGSA-2pw7keQ-91RvWm-5hvLsn-91RvWo-sfKqVM-azLuTY-QH5Ms8-7HgQwz" TargetMode="External"/><Relationship Id="rId11" Type="http://schemas.openxmlformats.org/officeDocument/2006/relationships/hyperlink" Target="https://www.flickr.com/photos/149077469@N03/30993060636/in/photolist-9RUJjr-8D38WR-8VUxZy-9AuxJA-9ErHc8-9jP27f-9hEJ6T-pra3h4-PdKx9q-8FPmHq-efSZMd-8KgGy4-9FD3oe-9g3r4Q-b9KAfB-mMzpcZ-9hHDGS-efMf16-dvgx7A-9FbkkW-8DZUDu-9Fby4L-mMzupH-9z6fSz-YK121N-9MJamz-9jP2Sb-9hEJNV-8JaB4B-a8fJwH-8WKBsr-mMzsmp-rpCN49-9RXEdA-9HvjEN-9xCD8i-7vzoVt-mMB4UC-mMB2Dq-6D43GH-9t43hg-mMB6k3-efMf4R-2mHg3uB-9hHQyL-9hHMKo-2nZHx3e-bEJGQ6-9jP42s-8PHBDs" TargetMode="External"/><Relationship Id="rId5" Type="http://schemas.openxmlformats.org/officeDocument/2006/relationships/hyperlink" Target="https://creativecommons.org/licenses/by-sa/2.0/" TargetMode="External"/><Relationship Id="rId15" Type="http://schemas.openxmlformats.org/officeDocument/2006/relationships/hyperlink" Target="https://unsplash.com/photos/a-tall-building-with-many-windows-with-bosco-verticale-in-the-background-dTQqLjGEj18" TargetMode="External"/><Relationship Id="rId10" Type="http://schemas.openxmlformats.org/officeDocument/2006/relationships/hyperlink" Target="https://www.flickr.com/photos/foilman/53171472824/in/photolist-2p1zGps-5cx3oj-2pw7keQ-5q6U5x-5hvLsn-91RvWo-sfKqVM-QH5Ms8-7HgQwz-91RvWh-puYkz-ghcNtr-2mYJbKw-5hA7s3-5hvL9H-pik8S-a9QCDx-2kZyF5o-2j5mkGM-2hDrzK3-EMm4vU-a9Qzqa-2n2w6N1-tE4bTd-FqhsCT-eNHnF4-ejnWM9-4QNXMH-dskWLS-oSFgzy-2nJy6ee-2cuMHhF-23CgCY-dhtRdC-mLwoPC-2oMJddX-kv9nn-2oBTcnS-pdwE34-moYKPc-6xqMJx-6xyACY-noC7YK-bcDtFH-5onBwK-bcDuhe-5NYeUj-bcDtYx-5MuTz3-KGPsiW" TargetMode="External"/><Relationship Id="rId19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www.flickr.com/photos/ondasderuido/7475229188/in/photolist-coyvcS-Rrtqm2-QdBjXt-5bj8NF-zbJg87-cYgCmJ-D6N11u-TGPZz5-yP3Ru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" TargetMode="External"/><Relationship Id="rId9" Type="http://schemas.openxmlformats.org/officeDocument/2006/relationships/hyperlink" Target="https://creativecommons.org/licenses/by/2.0/" TargetMode="External"/><Relationship Id="rId14" Type="http://schemas.openxmlformats.org/officeDocument/2006/relationships/hyperlink" Target="https://creativecommons.org/licenses/by-nc-nd/2.0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en/knowledge/circularity-strategies-and-sustainable-resource-management-safeguard-clean-energy-transitio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irculareconomy.europa.eu/platform/sites/default/files/2023-06/Circular-energy-transition.pdf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Cyrkulacyjność i cyfrowa transformacja energetyczna</a:t>
            </a:r>
          </a:p>
          <a:p>
            <a:pPr latinLnBrk="0"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18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2. Inicjatywy Unii Europejskiej promujące gospodarkę o obiegu zamkniętym w sektorze energetycznym</a:t>
            </a: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Projektowanie z myślą o obiegu zamkniętym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: Projektowanie technologii energetycznych z naciskiem na trwałość, możliwość naprawy i recyklingu.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Dyrektywa UE w sprawie ekoprojektu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określa minimalne normy efektywności energetycznej dla produktów związanych z energią i promuje projektowanie trwałych i łatwych do naprawy produktów.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Efektywność materiałowa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: zmniejszenie ilości materiałów wykorzystywanych w technologiach energetycznych i infrastrukturze.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Inicjatywa UE w zakresie surowców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ma na celu zapewnienie dostępu do surowców krytycznych, w tym surowców wykorzystywanych w technologiach energii odnawialnej, oraz promowanie ich efektywnego wykorzystania.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https://commission.europa.eu/energy-climate-change-environment/standards-tools-and-labels/products-labelling-rules-and-requirements/ecodesign-sustainable-products-regulation_en</a:t>
            </a:r>
          </a:p>
          <a:p>
            <a:r>
              <a:rPr lang="en-GB" dirty="0"/>
              <a:t>https://www.iea.org/policies/15696-european-raw-materials-initiative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05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2. Inicjatywy Unii Europejskiej promujące gospodarkę o obiegu zamkniętym w sektorze energetycznym</a:t>
            </a: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Ograniczanie ilości odpadów: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Minimalizacja wytwarzania odpadów podczas produkcji, eksploatacji i zarządzania technologiami energetycznymi po zakończeniu ich cyklu życia.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Dyrektywa ramowa UE w sprawie odpadów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wyznacza cele w zakresie redukcji odpadów i recyklingu, w tym odpadów pochodzących ze sprzętu elektrycznego i elektronicznego (WEEE) oraz baterii.  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Odzyskiwanie zasobów: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Odzyskiwanie wartościowych materiałów z wycofanych z eksploatacji technologii energetycznych poprzez recykling i ponowne wykorzystanie.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Ustawa UE o surowcach krytycznych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ma na celu zabezpieczenie dostaw surowców krytycznych oraz promowanie ich odzysku i recyklingu.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https://environment.ec.europa.eu/topics/waste-and-recycling/waste-framework-directive_en</a:t>
            </a:r>
          </a:p>
          <a:p>
            <a:r>
              <a:rPr lang="en-GB" dirty="0" err="1"/>
              <a:t>https://single-market-economy.ec.europa.eu/sectors/raw-materials/areas-specific-interest/critical-raw-materials_en#critical-raw-materials-act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738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Cyfrowa transformacja energetyczna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5"/>
                </a:solidFill>
              </a:rPr>
              <a:t>W jaki sposób cyfryzacja zmienia sektor energetyczny?</a:t>
            </a:r>
          </a:p>
          <a:p>
            <a:pPr algn="ctr" latinLnBrk="0"/>
            <a:endParaRPr lang="en-GB" sz="1200" i="1" noProof="0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97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3. Cyfrowa transformacja energetyczna 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+mn-lt"/>
                <a:cs typeface="+mn-lt"/>
                <a:sym typeface="Public Sans"/>
              </a:rPr>
              <a:t>Cyfryzacja zasadniczo zmienia sektor energetyczny poprzez: 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Umożliwiając rozwój inteligentnych sieci energetycznych w celu optymalizacji przepływów energii.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integrację odnawialnych źródeł energii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Zwiększając stabilność sieci.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latinLnBrk="0"/>
            <a:r>
              <a:rPr lang="en-GB" sz="1200" dirty="0">
                <a:ea typeface="+mn-lt"/>
                <a:cs typeface="+mn-lt"/>
                <a:sym typeface="Public Sans"/>
              </a:rPr>
              <a:t>Analiza danych i uczenie maszynowe odgrywają kluczową rolę w poprawie efektywności energetycznej poprzez: 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Identyfikację marnotrawstwa.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Optymalizację zużycia.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Prognozowanie zapotrzebowania.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Przewidywanie awarii sprzętu w celu usprawnienia harmonogramów konserwacji.</a:t>
            </a:r>
            <a:endParaRPr lang="en-GB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33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Synergie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W jaki sposób cykliczność i cyfryzacja współdziałają, aby osiągnąć zrównoważoną przyszłość?</a:t>
            </a:r>
            <a:endParaRPr lang="en-GB" sz="105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23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Synergie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 hangingPunct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Zarówno </a:t>
            </a:r>
            <a:r>
              <a:rPr lang="en-GB" sz="1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gospodarka o obiegu zamkniętym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jak i cyfryzacja mają zasadnicze znaczenie dla zrównoważonej przyszłości energetycznej.  Technologie cyfrowe mogą ułatwić wdrażanie zasad gospodarki o obiegu zamkniętym, a gospodarka o obiegu zamkniętym może zwiększyć korzyści płynące z cyfryzacji.  Na przykład:</a:t>
            </a:r>
          </a:p>
          <a:p>
            <a:pPr lvl="0" latinLnBrk="0" hangingPunct="0"/>
            <a:endParaRPr lang="en-GB" sz="1200" noProof="0" dirty="0"/>
          </a:p>
          <a:p>
            <a:pPr marL="34290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Platformy cyfrowe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mogą śledzić zasoby i zarządzać nimi przez cały cykl życia, umożliwiając lepsze ponowne wykorzystanie i recykling.</a:t>
            </a:r>
            <a:endParaRPr lang="en-GB" sz="1200" dirty="0">
              <a:solidFill>
                <a:srgbClr val="231F20"/>
              </a:solidFill>
              <a:ea typeface="Calibri"/>
              <a:cs typeface="Calibri"/>
              <a:sym typeface="Public Sans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Analiza danych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może zoptymalizować zużycie energii i zmniejszyć ilość odpadów.</a:t>
            </a:r>
            <a:endParaRPr lang="en-GB" sz="1200" noProof="0" dirty="0">
              <a:ea typeface="Calibri"/>
              <a:cs typeface="Calibri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Inteligentne sieci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mogą ułatwić integrację odnawialnych źródeł energii i wspierać rozwój zdecentralizowanych systemów energetycznych.</a:t>
            </a: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vl="0" latinLnBrk="0" hangingPunct="0">
              <a:buClr>
                <a:srgbClr val="000000"/>
              </a:buClr>
              <a:buSzPts val="2800"/>
            </a:pPr>
            <a:r>
              <a:rPr lang="en-GB" sz="1200" noProof="0" dirty="0"/>
              <a:t>Zapoznaj się z </a:t>
            </a:r>
            <a:r>
              <a:rPr lang="en-GB" sz="1200" noProof="0" dirty="0">
                <a:hlinkClick r:id="rId3"/>
              </a:rPr>
              <a:t>dokumentem roboczym </a:t>
            </a:r>
            <a:r>
              <a:rPr lang="en-GB" sz="1200" noProof="0" dirty="0"/>
              <a:t>Globalnego Sojuszu na rzecz Gospodarki Okrężnej i Efektywnego Wykorzystania Zasobów (GACERE) pt. </a:t>
            </a:r>
            <a:r>
              <a:rPr lang="en-GB" sz="1200" noProof="0" dirty="0">
                <a:hlinkClick r:id="rId3"/>
              </a:rPr>
              <a:t>„Gospodarka okrężna i cyfryzacja</a:t>
            </a:r>
            <a:r>
              <a:rPr lang="en-GB" sz="1200" noProof="0" dirty="0"/>
              <a:t> 2025”.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https://www.unido.org/sites/default/files/unido-publications/2025-06/Circular%20Economy%20and%20Digitalization.pdf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688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Obieg zamknięty w cyfrowym sektorze energetycznym: efektywne gospodarowanie zasobami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W jaki sposób można zastosować zasady gospodarki o obiegu zamkniętym, aby zmaksymalizować efektywność wykorzystania zasobów?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394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Obieg zamknięty w cyfrowym sektorze energetycznym: efektywne gospodarowanie zasobami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Zasady gospodarki o obiegu zamkniętym można stosować w całym procesie produkcji i zużycia energii, aby zminimalizować ilość odpadów i zmaksymalizować wykorzystanie zasobów. Obejmuje to:</a:t>
            </a:r>
          </a:p>
          <a:p>
            <a:pPr lvl="0" latinLnBrk="0"/>
            <a:endParaRPr lang="en-GB" sz="12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Projektowanie z myślą o obiegu zamkniętym.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Efektywność materiałową.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Ograniczanie ilości odpadów.</a:t>
            </a:r>
            <a:endParaRPr lang="en-GB" sz="12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Odzyskiwanie zasobów.</a:t>
            </a:r>
            <a:endParaRPr lang="en-GB" sz="1200" noProof="0" dirty="0"/>
          </a:p>
          <a:p>
            <a:pPr lvl="0" latinLnBrk="0"/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Wdrażając te strategie, sektor energetyczny może znacznie zmniejszyć swój wpływ na środowisko i poprawić efektywność wykorzystania zasobów.    </a:t>
            </a:r>
          </a:p>
          <a:p>
            <a:pPr lvl="0" latinLnBrk="0"/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Zainspiruj się </a:t>
            </a:r>
            <a:r>
              <a:rPr lang="en-GB" sz="1200" noProof="0" dirty="0">
                <a:solidFill>
                  <a:srgbClr val="2B2C30"/>
                </a:solidFill>
                <a:sym typeface="Public Sans"/>
                <a:hlinkClick r:id="rId3"/>
              </a:rPr>
              <a:t>historiami sukcesu gospodarki o obiegu zamkniętym</a:t>
            </a: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 w ramach projektu SMART CIRCUIT.</a:t>
            </a:r>
            <a:endParaRPr lang="en-GB" sz="1200" noProof="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https://circulareconomy.europa.eu/platform/sites/default/files/2024-02/SMART-CIRCUIT_Circular-Success-Stories_brochure_fv.pdf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556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Cyrkularność w cyfrowym sektorze energetycznym: energia odnawialna i magazynowanie energii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W jaki sposób można zastosować zasadę obiegu zamkniętego w odniesieniu do energii odnawialnej i technologii magazynowania energii?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0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Cyrkularność w cyfrowym sektorze energetycznym: energia odnawialna i magazynowanie energii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Okrężność można zastosować do produkcji, wdrażania i zarządzania technologiami energii odnawialnej po zakończeniu ich cyklu życia. Obejmuje to:</a:t>
            </a:r>
          </a:p>
          <a:p>
            <a:pPr lvl="0" latinLnBrk="0"/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Zrównoważoną produkcję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: wykorzystanie materiałów pochodzących z recyklingu i energii odnawialnej w procesie produkcyjnym.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Projektowanie modułowe: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projektowanie technologii energii odnawialnej z wykorzystaniem modułowych komponentów, które można łatwo naprawić lub wymienić, co wydłuża ich żywotność.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Recykling i ponowne wykorzystanie: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opracowywanie skutecznych strategii recyklingu i ponownego wykorzystania technologii energii odnawialnej po zakończeniu ich eksploatacji.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2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US" sz="1200" dirty="0"/>
              <a:t>Koncepcja obiegu zamkniętego odgrywa kluczową rolę w cyfrowej transformacji energetycznej. Stosowanie zasad obiegu zamkniętego pozwala nam efektywnie wykorzystywać zasoby i ograniczać ilość odpadów na wszystkich etapach cyklu życia zasobów. W niniejszej prezentacji omówimy:</a:t>
            </a:r>
          </a:p>
          <a:p>
            <a:pPr latinLnBrk="0"/>
            <a:r>
              <a:rPr lang="en-US" sz="1200" dirty="0"/>
              <a:t> 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Czym jest cyrkularność i jaka jest jej rola w cyfrowej transformacji energetycznej.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W jaki sposób cyrkularność może przyczynić się do zrównoważonej przyszłości.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Kilka przykładów cyrkularności i różnych rodzajów cyfrowych technologii energetycznych.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927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Cyfryzacja energetyki: inteligentne sieci i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analiza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danych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W jaki sposób technologie cyfrowe zmieniają sektor energetyczny?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289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7. Cyfryzacja energetyki: inteligentne sieci i analiza danych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Technologie cyfrowe umożliwiają rozwój inteligentnych sieci energetycznych, znanych jako </a:t>
            </a:r>
            <a:r>
              <a:rPr lang="en-GB" sz="1200" b="1" noProof="1">
                <a:latin typeface="Calibri"/>
                <a:ea typeface="Public Sans"/>
                <a:cs typeface="Public Sans"/>
                <a:sym typeface="Public Sans"/>
              </a:rPr>
              <a:t>inteligentne sieci energetyczne</a:t>
            </a: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. Inteligentne sieci energetyczne mogą: </a:t>
            </a:r>
          </a:p>
          <a:p>
            <a:pPr lvl="0" latinLnBrk="0"/>
            <a:endParaRPr lang="en-GB" sz="1200" noProof="1">
              <a:latin typeface="Calibri"/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Optymalizować przepływy energii.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Zintegrować odnawialne źródła energii.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Zwiększać stabilność sieci.</a:t>
            </a:r>
            <a:endParaRPr lang="en-GB" sz="1200" noProof="1">
              <a:latin typeface="Calibri"/>
              <a:ea typeface="Public Sans"/>
              <a:cs typeface="Public Sans"/>
            </a:endParaRPr>
          </a:p>
          <a:p>
            <a:pPr lvl="0" latinLnBrk="0"/>
            <a:endParaRPr lang="en-GB" sz="1200" noProof="1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998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7. Cyfryzacja energetyki: inteligentne sieci i analiza danych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Analiza danych i uczenie maszynowe odgrywają coraz ważniejszą rolę w sektorze energetycznym. Analiza danych i uczenie maszynowe mogą: </a:t>
            </a:r>
          </a:p>
          <a:p>
            <a:pPr lvl="0" latinLnBrk="0"/>
            <a:endParaRPr lang="en-GB" sz="1200" noProof="1">
              <a:latin typeface="Calibri"/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Zapewnić efektywność energetyczną poprzez identyfikację marnotrawstwa energii i optymalizację wzorców zużycia energii.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Wykorzystywać prognozowanie popytu w celu zapewnienia niezawodnych dostaw energii.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Wykorzystywać konserwację predykcyjną do przewidywania awarii sprzętu i optymalizacji harmonogramów konserwacji.</a:t>
            </a: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  </a:t>
            </a: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Wykorzystując analizę danych, sektor energetyczny może poprawić wydajność, obniżyć koszty i zwiększyć niezawodność usług energetycznych. </a:t>
            </a:r>
            <a:endParaRPr lang="en-GB" sz="1200" noProof="1">
              <a:latin typeface="Calibri"/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472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Cyfryzacja energetyki i technologia blockchain </a:t>
            </a:r>
            <a:endParaRPr lang="en-GB" sz="1050" noProof="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W jaki sposób technologia blockchain może przynieść korzyści sektorowi energetycznemu?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435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Cyfryzacja energetyki i technologia blockchain </a:t>
            </a:r>
            <a:endParaRPr lang="en-GB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noProof="0" dirty="0">
                <a:ea typeface="+mn-lt"/>
                <a:cs typeface="+mn-lt"/>
                <a:sym typeface="Public Sans"/>
              </a:rPr>
              <a:t>Technologie blockchain są cennym narzędziem wspierającym gospodarkę o obiegu zamkniętym poprzez: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pl-PL" sz="1200" dirty="0"/>
              <a:t>zwiększanie przejrzystości, bezpieczeństwa i wydajności </a:t>
            </a:r>
            <a:r>
              <a:rPr lang="en-GB" sz="1200" dirty="0" err="1">
                <a:ea typeface="+mn-lt"/>
                <a:cs typeface="+mn-lt"/>
                <a:sym typeface="Public Sans"/>
              </a:rPr>
              <a:t>transakcji</a:t>
            </a:r>
            <a:r>
              <a:rPr lang="en-GB" sz="1200" dirty="0">
                <a:ea typeface="+mn-lt"/>
                <a:cs typeface="+mn-lt"/>
                <a:sym typeface="Public Sans"/>
              </a:rPr>
              <a:t> </a:t>
            </a:r>
            <a:r>
              <a:rPr lang="en-GB" sz="1200" dirty="0" err="1">
                <a:ea typeface="+mn-lt"/>
                <a:cs typeface="+mn-lt"/>
                <a:sym typeface="Public Sans"/>
              </a:rPr>
              <a:t>energetycznych</a:t>
            </a:r>
            <a:r>
              <a:rPr lang="en-GB" sz="1200" dirty="0">
                <a:ea typeface="+mn-lt"/>
                <a:cs typeface="+mn-lt"/>
                <a:sym typeface="Public Sans"/>
              </a:rPr>
              <a:t> </a:t>
            </a:r>
            <a:r>
              <a:rPr lang="en-GB" sz="1200" dirty="0" err="1">
                <a:ea typeface="+mn-lt"/>
                <a:cs typeface="+mn-lt"/>
                <a:sym typeface="Public Sans"/>
              </a:rPr>
              <a:t>oraz</a:t>
            </a:r>
            <a:r>
              <a:rPr lang="en-GB" sz="1200" dirty="0">
                <a:ea typeface="+mn-lt"/>
                <a:cs typeface="+mn-lt"/>
                <a:sym typeface="Public Sans"/>
              </a:rPr>
              <a:t> </a:t>
            </a:r>
            <a:r>
              <a:rPr lang="en-GB" sz="1200" dirty="0" err="1">
                <a:ea typeface="+mn-lt"/>
                <a:cs typeface="+mn-lt"/>
                <a:sym typeface="Public Sans"/>
              </a:rPr>
              <a:t>zarządzania</a:t>
            </a:r>
            <a:r>
              <a:rPr lang="en-GB" sz="1200" dirty="0">
                <a:ea typeface="+mn-lt"/>
                <a:cs typeface="+mn-lt"/>
                <a:sym typeface="Public Sans"/>
              </a:rPr>
              <a:t> </a:t>
            </a:r>
            <a:r>
              <a:rPr lang="en-GB" sz="1200" dirty="0" err="1">
                <a:ea typeface="+mn-lt"/>
                <a:cs typeface="+mn-lt"/>
                <a:sym typeface="Public Sans"/>
              </a:rPr>
              <a:t>danymi</a:t>
            </a:r>
            <a:r>
              <a:rPr lang="en-GB" sz="1200" dirty="0">
                <a:ea typeface="+mn-lt"/>
                <a:cs typeface="+mn-lt"/>
                <a:sym typeface="Public Sans"/>
              </a:rPr>
              <a:t>. </a:t>
            </a:r>
          </a:p>
          <a:p>
            <a:pPr latinLnBrk="0"/>
            <a:endParaRPr lang="en-GB" sz="1200" noProof="0" dirty="0">
              <a:ea typeface="+mn-lt"/>
              <a:cs typeface="+mn-lt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919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Cyfryzacja energetyki i technologia blockchain 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W sektorze energetycznym technologia blockchain może być wykorzystywana do:</a:t>
            </a:r>
            <a:endParaRPr lang="en-GB" sz="1200" noProof="0" dirty="0"/>
          </a:p>
          <a:p>
            <a:pPr lvl="0" latinLnBrk="0"/>
            <a:endParaRPr lang="en-GB" sz="1200" b="1" noProof="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Handel energią typu peer-to-peer: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umożliwienie bezpośredniego handlu energią między konsumentami a prosumentami.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Śledzenie certyfikatów energii odnawialnej: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zapewnienie autentyczności i identyfikowalności certyfikatów energii odnawialnej.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Zarządzanie siecią energetyczną: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zwiększenie bezpieczeństwa i wydajności działania sieci. Dzięki zastosowaniu technologii blockchain sektor energetyczny może budować zaufanie, obniżyć koszty transakcyjne i promować innowacje.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619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9. Synergie i zintegrowane rozwiązania 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W jaki sposób w sektorze energetycznym łączy się cykliczność i cyfryzację?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30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9. Synergie i zintegrowane rozwiązania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Cyrkulacyjność i cyfryzacja są łączone w celu tworzenia innowacyjnych i zrównoważonych rozwiązań energetycznych.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Przykłady obejmują:</a:t>
            </a:r>
          </a:p>
          <a:p>
            <a:pPr lvl="0" latinLnBrk="0"/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Inteligentne systemy zarządzania energią w domu: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integracja inteligentnych liczników, urządzeń IoT i analizy danych w celu optymalizacji zużycia energii w gospodarstwach domowych.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Wirtualne elektrownie: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agregowanie rozproszonych zasobów energii, takich jak panele słoneczne na dachach i akumulatory pojazdów elektrycznych, w celu świadczenia usług sieciowych.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Społeczności energetyczne oparte na obiegu zamkniętym: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tworzenie lokalnych systemów energetycznych, które priorytetowo traktują energię odnawialną, efektywność energetyczną i współdzielenie zasobów.   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482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Kolejne kroki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Jeśli chcesz dowiedzieć się więcej na temat cyfrowej transformacji energetycznej i obiegu zamkniętego, przydatne mogą okazać się następujące zasoby: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Przeczytaj artykuł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„Odkrywanie synergii energii odnawialnej w ramach gospodarki o obiegu zamkniętym”...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Przeczytaj </a:t>
            </a:r>
            <a:r>
              <a:rPr lang="en-US" sz="1200" i="1" dirty="0">
                <a:solidFill>
                  <a:srgbClr val="373737"/>
                </a:solidFill>
                <a:ea typeface="맑은 고딕"/>
                <a:hlinkClick r:id="rId4"/>
              </a:rPr>
              <a:t>artykuł „Od LCA do projektowania cyrkularnego: studium porównawcze narzędzi cyfrowych dla środowiska zabudowanego”</a:t>
            </a:r>
            <a:endParaRPr lang="ko-KR" altLang="en-US" sz="1200" i="1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Przeczytaj </a:t>
            </a:r>
            <a:r>
              <a:rPr lang="en-GB" sz="1200" i="1" noProof="0" dirty="0">
                <a:solidFill>
                  <a:srgbClr val="373737"/>
                </a:solidFill>
                <a:hlinkClick r:id="rId5"/>
              </a:rPr>
              <a:t>„Gospodarka o obiegu zamkniętym jako motor transformacji energetycznej w transporcie publicznym – spojrzenie w przyszłość</a:t>
            </a:r>
            <a:r>
              <a:rPr lang="en-GB" sz="1200" i="1" noProof="0" dirty="0">
                <a:solidFill>
                  <a:srgbClr val="373737"/>
                </a:solidFill>
              </a:rPr>
              <a:t>”. </a:t>
            </a:r>
            <a:endParaRPr lang="en-GB" sz="1200" noProof="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Dowiedz się więcej o materiałach edukacyjnych projektu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693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Podziękowania</a:t>
            </a:r>
          </a:p>
          <a:p>
            <a:pPr latinLnBrk="0"/>
            <a:r>
              <a:rPr lang="en-GB" dirty="0"/>
              <a:t>Prezentacja </a:t>
            </a:r>
            <a:r>
              <a:rPr lang="en-GB" i="1" dirty="0"/>
              <a:t>„Cyrkularność i cyfrowa transformacja energetyczna</a:t>
            </a:r>
            <a:r>
              <a:rPr lang="en-GB" dirty="0"/>
              <a:t>” została opracowana w ramach projektu Every1 i jest objęta licencją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o ile nie zaznaczono inaczej.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W prezentacji wykorzystano następujące zdjęcia: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Circular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@ondasderuido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Circular lights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Hugh Bella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pierwsze: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Reduce Reuse Recycle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Steve'a Snodgrassa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drugie: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Circular Patterns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Henry'ego Burrowsa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trzecie: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data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Arismendy Polanco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Public Domain Mark 1.0 Universal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czwarte: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Digital City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scratch-media jest objęte licencją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CC BY-NC-ND 2.0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piąte: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Wysoki budynek z wieloma oknami i Bosco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Verticale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w tle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José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Jóvena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licencji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szóste: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7"/>
              </a:rPr>
              <a:t>Recykling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Andy'ego Arthura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siódme: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8"/>
              </a:rPr>
              <a:t>Analiza danych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Learntek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objęta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9"/>
              </a:rPr>
              <a:t>CC0 1.0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ósme: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0"/>
              </a:rPr>
              <a:t>Blockchains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Mario A.P.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dziewiąte: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1"/>
              </a:rPr>
              <a:t>osoba sadząca rośliny w wiszących doniczkach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Daniela Funesa Fuentesa jest objęte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licencją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Nasze rozważania na temat obiegu zamkniętego opierają się na dziewięciu pytaniach. Poświęć chwilę na przemyślenie każdego pytania, zanim przejdziesz do następnego slajdu.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Możesz przechodzić przez każde pytanie po kolei. Możesz też wybrać konkretne pytanie, które chcesz zbadać jako pierwsze, korzystając z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773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54B69-0203-F9BF-B499-1353677C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F9463-E3C2-00D4-71A5-CA8BF619C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25085-42F5-01C2-0689-94426CAA5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Podziękowania</a:t>
            </a: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W niniejszej prezentacji wykorzystano następujące źródła: </a:t>
            </a: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Bl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E., Bergeling, E., Watkins, E. i Marchetti, E. (czerwiec 2024 r.)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Strategie obiegu zamkniętego i zrównoważone zarządzanie zasobami w celu ochrony transformacji w kierunku czystej energii.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Instytut Europejskiej Polityki Środowiskowej (IEEP).  </a:t>
            </a:r>
            <a:r>
              <a:rPr lang="en-US" u="sng" dirty="0">
                <a:solidFill>
                  <a:schemeClr val="hlink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https://circulareconomy.europa.eu/platform/en/knowledge/circularity-strategies-and-sustainable-resource-management-safeguard-clean-energy-transition</a:t>
            </a:r>
            <a:endParaRPr lang="en-US" dirty="0">
              <a:latin typeface="Public Sans"/>
              <a:ea typeface="Public Sans"/>
              <a:cs typeface="Public Sans"/>
              <a:sym typeface="Public Sans"/>
            </a:endParaRP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Gate C &amp; Gravis, L. (2023)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rzecz przejścia na gospodarkę o obiegu zamkniętym w sektorze energetycznym: plan działania dla przemysłu, decydentów politycznych i inwestorów.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Green Purposes Company &amp; Gate C. 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https://circulareconomy.europa.eu/platform/sites/default/files/2023-06/Circular-energy-transition.pdf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DCE96-8F29-4E17-B80F-35319575A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818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Dziękuję!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96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Dziewięć pytań dotyczących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cyfryzacji 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i obiegu zamkniętego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w energetyce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Czym jest gospodarka o obiegu zamkniętym i jak ma się ona do sektora energetycznego?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W jaki sposób Unia Europejska wspiera gospodarkę o obiegu zamkniętym w sektorze energetycznym?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W jaki sposób cyfryzacja zmienia sektor energetyczny?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W jaki sposób gospodarka o obiegu zamkniętym i cyfryzacja współdziałają na rzecz zrównoważonej przyszłości?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Jak można zastosować zasady gospodarki o obiegu zamkniętym, aby zmaksymalizować efektywność wykorzystania zasobów w sektorze energetycznym?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Jak można zastosować gospodarkę o obiegu zamkniętym w odniesieniu do energii odnawialnej i technologii magazynowania energii?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W jaki sposób technologie cyfrowe zmieniają sektor energetyczny?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W jaki sposób technologia blockchain może przynieść korzyści sektorowi energetycznemu?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W jaki sposób cyrkularność i cyfryzacja są łączone w sektorze energetycznym?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58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Gospodarka o obiegu zamkniętym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Czym jest gospodarka o obiegu zamkniętym i jak ma się ona do sektora energetycznego?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48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Gospodarka o obiegu zamkniętym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W kontekście sektora energetycznego gospodarka o obiegu zamkniętym oznacza odejście od modelu „pobierania, wytwarzania, wykorzystywania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i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usuwania”.  Gospodarka o obiegu zamkniętym kładzie nacisk na minimalizację ilości odpadów i maksymalne wykorzystanie zasobów.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Żywotność technologii energetycznych można maksymalizować poprzez minimalizację wytwarzania odpadów i odzyskiwanie cennych materiałów. </a:t>
            </a:r>
            <a:r>
              <a:rPr lang="en-GB" sz="1200" dirty="0"/>
              <a:t>Obieg zamknięty pomaga zmniejszyć wpływ na środowisko i wspiera przejście na bardziej zrównoważony i odporny system energetyczny. 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Technologie cyfrowe, takie jak analiza danych, inteligentne sieci i blockchain, odgrywają kluczową rolę w umożliwianiu i optymalizacji strategii obiegu zamkniętego w sektorze energetycznym. 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45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Gospodarka o obiegu zamkniętym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Podstawowe zasady gospodarki o obiegu zamkniętym to: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noProof="0" dirty="0">
                <a:ea typeface="Public Sans"/>
                <a:cs typeface="Public Sans"/>
                <a:sym typeface="Public Sans"/>
              </a:rPr>
              <a:t>Redukcja: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Minimalizacja zużycia energii i ilości odpadów poprzez: 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Środków zwiększających efektywność </a:t>
            </a:r>
            <a:r>
              <a:rPr lang="en-GB" sz="1200" noProof="0" dirty="0" err="1">
                <a:ea typeface="Public Sans"/>
                <a:cs typeface="Public Sans"/>
                <a:sym typeface="Public Sans"/>
              </a:rPr>
              <a:t>energetyczną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.</a:t>
            </a:r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	Zachęcanie do zużywania energii poza godzinami szczytu.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1200" noProof="0" dirty="0" err="1">
                <a:ea typeface="Public Sans"/>
                <a:cs typeface="Public Sans"/>
                <a:sym typeface="Public Sans"/>
              </a:rPr>
              <a:t>Wdrażanie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zrównoważonych technologii energetycznych.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dirty="0">
                <a:ea typeface="Public Sans"/>
                <a:cs typeface="Public Sans"/>
                <a:sym typeface="Public Sans"/>
              </a:rPr>
              <a:t>Ponowne wykorzystanie: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Zmiana przeznaczenia lub znalezienie nowych zastosowań dla infrastruktury energetycznej i jej elementów. Na przykład: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Zmiana przeznaczenia wycofanych z eksploatacji łopat turbin wiatrowych na mosty dla pieszych.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Wykorzystanie akumulatorów pojazdów elektrycznych do magazynowania energii w skali sieci energetycznej.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01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Gospodarka o obiegu zamkniętym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dirty="0">
                <a:ea typeface="Public Sans"/>
                <a:cs typeface="Public Sans"/>
                <a:sym typeface="Public Sans"/>
              </a:rPr>
              <a:t>Recykling: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Odzyskaj cenne materiały z wycofanych z eksploatacji technologii energetycznych. Na przykład:  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Recykling paneli słonecznych.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Odzyskiwanie pierwiastków ziem rzadkich z turbin wiatrowych.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92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Inicjatywy Unii Europejskiej promujące gospodarkę o obiegu zamkniętym w sektorze energetycznym</a:t>
            </a: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W jaki sposób Unia Europejska wspiera gospodarkę o obiegu zamkniętym w sektorze energetycznym?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81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2DCE0-FF8D-4ED2-3C1F-16DB811E499D}"/>
              </a:ext>
            </a:extLst>
          </p:cNvPr>
          <p:cNvSpPr txBox="1"/>
          <p:nvPr userDrawn="1"/>
        </p:nvSpPr>
        <p:spPr>
          <a:xfrm>
            <a:off x="2555631" y="5992142"/>
            <a:ext cx="502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pl-PL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pl-PL" sz="10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93C6E-223C-3359-9C3B-B3EF6EFFA7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6177688"/>
            <a:ext cx="2438400" cy="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energy-climate-change-environment/standards-tools-and-labels/products-labelling-rules-and-requirements/ecodesign-sustainable-products-regulation_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s://www.iea.org/policies/15696-european-raw-materials-initiativ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ec.europa.eu/topics/waste-and-recycling/waste-framework-directive_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s://single-market-economy.ec.europa.eu/sectors/raw-materials/areas-specific-interest/critical-raw-materials_en#critical-raw-materials-ac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do.org/sites/default/files/unido-publications/2025-06/Circular%20Economy%20and%20Digitalization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sites/default/files/2024-02/SMART-CIRCUIT_Circular-Success-Stories_brochure_fv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1-1050/15/17/1316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interreg-central.eu/news/circularity-as-a-driver-of-the-energy-transition-in-public-transport-a-look-into-the-future/" TargetMode="External"/><Relationship Id="rId4" Type="http://schemas.openxmlformats.org/officeDocument/2006/relationships/hyperlink" Target="https://circulareconomy.europa.eu/platform/en/knowledge/lca-circular-design-comparative-study-digital-tools-built-environment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tevensnodgrass/5548193945/in/photolist-9sgWLi-5jTpcz-2feKdqn-66mxHi-9EC2pg-ig4zE9-5k4yb3-8dxN6p-7waL6b-evzM8E-61Vhgc-oDF5P5-4HcqTh-86DdbS-e4kpMs-7Neuk-dECiWm-2kSZ3Xd-Gz7Aa-2kSS5Zk-8qUzBR-2kSUvDn-2kJawxP-HTGCZg-J8Rd1G-9PymkC-6GjVzx-2kSUY37-5aueeT-ebbTvo-6oPYRA-2kSZ3WB-5pxwNk-cpcUm9-a2hsRH-4a9y5d-2oxEvHN-7NuBgq-LRrGc-2oVpDUj-9BYo5n-wuEyG-rmhfBE-aMJEiB-LaxZC-5GXQh7-4rLiiH-nzXEXQ-7WmKPi-3qjySW" TargetMode="External"/><Relationship Id="rId13" Type="http://schemas.openxmlformats.org/officeDocument/2006/relationships/hyperlink" Target="https://www.flickr.com/photos/26395486@N00/11040990083/" TargetMode="External"/><Relationship Id="rId18" Type="http://schemas.openxmlformats.org/officeDocument/2006/relationships/hyperlink" Target="https://www.flickr.com/photos/153724200@N07/40932460914/in/photolist-25n4yyJ-2odVTUR-26RhsEy-26RhsUG-28egisc-hADJ8X-9uZMt-5jhfU6-2qun34M-Mpb6X1-2qsoChq-JjjPbG-2gVgBDF-4SawTh-2oWwFwY-2gVikgB-2564itF-7S6UX7-2hy98BL-9rCDJp-2hzoRjj-2hxXktV-GN1rT4-2hzjuNi-2g5DqMg-2hy7SMX-riCyxz-rW7fzn-Q9DhTa-rXQSF1-RNKgg5-JjjPhd-2eq7vbd-RQXAm3-2hzp4eS-2cw8mMR-2hRQtUP-26rPCtp-29gMpro-2564iya-MQjyo9-2hxJzsN-qNt2Rp-MTpJLp-2ddsrwi-2hdmx5p-2gUhgNH-2gViDpA-2gViCB8-JjjPw1" TargetMode="External"/><Relationship Id="rId3" Type="http://schemas.openxmlformats.org/officeDocument/2006/relationships/hyperlink" Target="https://creativecommons.org/licenses/by-sa/4.0/deed.en" TargetMode="External"/><Relationship Id="rId21" Type="http://schemas.openxmlformats.org/officeDocument/2006/relationships/hyperlink" Target="https://unsplash.com/photos/person-planting-on-hanged-pots-TyLw3IQALMs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creativecommons.org/publicdomain/mark/1.0/" TargetMode="External"/><Relationship Id="rId17" Type="http://schemas.openxmlformats.org/officeDocument/2006/relationships/hyperlink" Target="https://www.flickr.com/photos/andyarthur/5837677046/in/photolist-dRst2P-5BWz7p-2nYFwNJ-9TRC1f-2feKdqn-3qqUHB-x15w96-ftpVb7-ftayRp-ftpVco-ftpV8E-ftayTB-ftpVhs-2pyWdn5-5aueeT-58Kvg4-8qUzBR-J8Rd1G-6mcr7C-8dxN6p-rpZcTs-5ayvXG-5auf8a-aPX2FM-5audxB-2oVpDUj-5aueCi-LaxZC-6YDcdz-4H8gnk-9AkH2j-fcbtxu-2iSxdkL-6YDcdx-7SDCtc-Suw685-KXuo4J-2fpbh9a-9sgWLi-3ZT5ED-dSCtsR-2oPqdxC-7J88iY-r1pNjt-8UA5Dg-86DdbS-7ynBCB-2TWLWf-2nYGYB8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unsplash.com/license" TargetMode="External"/><Relationship Id="rId20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htb/1370295502/in/photolist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-6yoGSA-2pw7keQ-91RvWm-5hvLsn-91RvWo-sfKqVM-azLuTY-QH5Ms8-7HgQwz" TargetMode="External"/><Relationship Id="rId11" Type="http://schemas.openxmlformats.org/officeDocument/2006/relationships/hyperlink" Target="https://www.flickr.com/photos/149077469@N03/30993060636/in/photolist-9RUJjr-8D38WR-8VUxZy-9AuxJA-9ErHc8-9jP27f-9hEJ6T-pra3h4-PdKx9q-8FPmHq-efSZMd-8KgGy4-9FD3oe-9g3r4Q-b9KAfB-mMzpcZ-9hHDGS-efMf16-dvgx7A-9FbkkW-8DZUDu-9Fby4L-mMzupH-9z6fSz-YK121N-9MJamz-9jP2Sb-9hEJNV-8JaB4B-a8fJwH-8WKBsr-mMzsmp-rpCN49-9RXEdA-9HvjEN-9xCD8i-7vzoVt-mMB4UC-mMB2Dq-6D43GH-9t43hg-mMB6k3-efMf4R-2mHg3uB-9hHQyL-9hHMKo-2nZHx3e-bEJGQ6-9jP42s-8PHBDs" TargetMode="External"/><Relationship Id="rId5" Type="http://schemas.openxmlformats.org/officeDocument/2006/relationships/hyperlink" Target="https://creativecommons.org/licenses/by-sa/2.0/" TargetMode="External"/><Relationship Id="rId15" Type="http://schemas.openxmlformats.org/officeDocument/2006/relationships/hyperlink" Target="https://unsplash.com/photos/a-tall-building-with-many-windows-with-bosco-verticale-in-the-background-dTQqLjGEj18" TargetMode="External"/><Relationship Id="rId10" Type="http://schemas.openxmlformats.org/officeDocument/2006/relationships/hyperlink" Target="https://www.flickr.com/photos/foilman/53171472824/in/photolist-2p1zGps-5cx3oj-2pw7keQ-5q6U5x-5hvLsn-91RvWo-sfKqVM-QH5Ms8-7HgQwz-91RvWh-puYkz-ghcNtr-2mYJbKw-5hA7s3-5hvL9H-pik8S-a9QCDx-2kZyF5o-2j5mkGM-2hDrzK3-EMm4vU-a9Qzqa-2n2w6N1-tE4bTd-FqhsCT-eNHnF4-ejnWM9-4QNXMH-dskWLS-oSFgzy-2nJy6ee-2cuMHhF-23CgCY-dhtRdC-mLwoPC-2oMJddX-kv9nn-2oBTcnS-pdwE34-moYKPc-6xqMJx-6xyACY-noC7YK-bcDtFH-5onBwK-bcDuhe-5NYeUj-bcDtYx-5MuTz3-KGPsiW" TargetMode="External"/><Relationship Id="rId19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www.flickr.com/photos/ondasderuido/7475229188/in/photolist-coyvcS-Rrtqm2-QdBjXt-5bj8NF-zbJg87-cYgCmJ-D6N11u-TGPZz5-yP3Ru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" TargetMode="External"/><Relationship Id="rId9" Type="http://schemas.openxmlformats.org/officeDocument/2006/relationships/hyperlink" Target="https://creativecommons.org/licenses/by/2.0/" TargetMode="External"/><Relationship Id="rId14" Type="http://schemas.openxmlformats.org/officeDocument/2006/relationships/hyperlink" Target="https://creativecommons.org/licenses/by-nc-nd/2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en/knowledge/circularity-strategies-and-sustainable-resource-management-safeguard-clean-energy-transi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lareconomy.europa.eu/platform/sites/default/files/2023-06/Circular-energy-transition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C36F-74B8-BC2B-21AC-F2FCB28C8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8943" y="1668780"/>
            <a:ext cx="6949440" cy="4069080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l-PL" sz="6000" noProof="1"/>
              <a:t>Cyrkularność i cyfrowa transformacja energetyczna</a:t>
            </a:r>
            <a:endParaRPr lang="pl-PL" sz="3600" noProof="1"/>
          </a:p>
        </p:txBody>
      </p:sp>
      <p:pic>
        <p:nvPicPr>
          <p:cNvPr id="3" name="Picture 2" descr="EVERY1 logo.">
            <a:extLst>
              <a:ext uri="{FF2B5EF4-FFF2-40B4-BE49-F238E27FC236}">
                <a16:creationId xmlns:a16="http://schemas.microsoft.com/office/drawing/2014/main" id="{59EE2B6D-35E4-4C91-CC80-BAA946F23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4" name="Picture 3" descr="A circular mirror reflecting the silhouette of a tree.">
            <a:extLst>
              <a:ext uri="{FF2B5EF4-FFF2-40B4-BE49-F238E27FC236}">
                <a16:creationId xmlns:a16="http://schemas.microsoft.com/office/drawing/2014/main" id="{B709A27C-2D44-C83A-FD7D-D7436894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87" y="2040882"/>
            <a:ext cx="4510213" cy="29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1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3682652" y="2182039"/>
            <a:ext cx="813186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Projektowanie z myślą o obiegu zamkniętym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: Projektowanie technologii energetycznych z naciskiem na trwałość, możliwość naprawy i recyklingu.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Dyrektywa UE w sprawie ekoprojektu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określa minimalne normy efektywności energetycznej dla produktów związanych z energią i promuje projektowanie trwałych i łatwych do naprawy produktów.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Efektywność materiałowa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: zmniejszenie ilości materiałów wykorzystywanych w technologiach energetycznych i infrastrukturze.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Inicjatywa UE w zakresie surowców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ma na celu zapewnienie dostępu do surowców krytycznych, w tym surowców wykorzystywanych w technologiach energii odnawialnej, oraz promowanie ich efektywnego wykorzystania.</a:t>
            </a:r>
            <a:endParaRPr lang="en-GB" sz="20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C0E16-9631-44D5-06E1-B08BD5C8A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1" y="3078272"/>
            <a:ext cx="3189230" cy="22989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99B5E6-89CE-0B23-B7C5-514CAFF0C2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1030" y="593725"/>
            <a:ext cx="1098042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Inicjatywy Unii Europejskiej promujące gospodarkę o obiegu zamkniętym w sektorze energetycznym: projektowanie z myślą o obiegu zamkniętym i efektywności materiałowej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2143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F767-AB8C-4235-504F-39D40423E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0C52C0-5A7C-CDC7-4686-D3B4F7A5FCE8}"/>
              </a:ext>
            </a:extLst>
          </p:cNvPr>
          <p:cNvSpPr txBox="1"/>
          <p:nvPr/>
        </p:nvSpPr>
        <p:spPr>
          <a:xfrm>
            <a:off x="3620022" y="2155729"/>
            <a:ext cx="819449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Ograniczanie ilości odpadów: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Minimalizowanie wytwarzania odpadów podczas produkcji, eksploatacji i zarządzania technologiami energetycznymi po zakończeniu ich cyklu życia.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Dyrektywa ramowa UE w sprawie odpadów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wyznacza cele w zakresie redukcji odpadów i recyklingu, w tym odpadów pochodzących ze sprzętu elektrycznego i elektronicznego (WEEE) oraz baterii.  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Odzysk zasobów: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Odzysk cennych materiałów z wycofanych z eksploatacji technologii energetycznych poprzez recykling i ponowne wykorzystanie.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Unijna ustawa o surowcach krytycznych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ma na celu zabezpieczenie dostaw surowców krytycznych oraz promowanie ich odzysku i recyklingu.</a:t>
            </a:r>
            <a:endParaRPr lang="en-GB" sz="20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AEDF3-720B-BE5D-D5E4-4B7C241B6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1" y="3078272"/>
            <a:ext cx="3189230" cy="22989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929DDF-933C-A592-312E-5B6E95BE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310" y="685165"/>
            <a:ext cx="1086612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Inicjatywy Unii Europejskiej promujące gospodarkę o obiegu zamkniętym w sektorze energetycznym: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redukcja </a:t>
            </a:r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odpadów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i odzyskiwanie zasobów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2536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0715-BE5C-83B2-F029-DCC5FBD09A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Cyfrowa transformacja energetyczna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131507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400" i="1" noProof="0" dirty="0">
                <a:solidFill>
                  <a:schemeClr val="accent5"/>
                </a:solidFill>
              </a:rPr>
              <a:t>W jaki sposób cyfryzacja zmienia sektor energetyczny?</a:t>
            </a:r>
          </a:p>
          <a:p>
            <a:pPr algn="ctr" latinLnBrk="0"/>
            <a:endParaRPr lang="en-GB" sz="4400" i="1" noProof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3444658" y="2090088"/>
            <a:ext cx="8517698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dirty="0">
                <a:ea typeface="+mn-lt"/>
                <a:cs typeface="+mn-lt"/>
                <a:sym typeface="Public Sans"/>
              </a:rPr>
              <a:t>Cyfryzacja zasadniczo zmienia sektor energetyczny poprzez: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Umożliwiając rozwój inteligentnych sieci energetycznych w celu optymalizacji przepływów energii.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Integrację odnawialnych źródeł energii.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Zwiększając stabilność sieci.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latinLnBrk="0"/>
            <a:r>
              <a:rPr lang="en-GB" sz="2400" dirty="0">
                <a:ea typeface="+mn-lt"/>
                <a:cs typeface="+mn-lt"/>
                <a:sym typeface="Public Sans"/>
              </a:rPr>
              <a:t>Analiza danych i uczenie maszynowe odgrywają kluczową rolę w poprawie efektywności energetycznej poprzez: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Identyfikację marnotrawstwa.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Optymalizację zużycia.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Prognozowanie zapotrzebowania.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Przewidywanie awarii sprzętu w celu usprawnienia harmonogramów konserwacji.</a:t>
            </a:r>
            <a:endParaRPr lang="en-GB" sz="2400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5985F-DCDC-EB0D-D8C1-BFF212942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0" y="2304788"/>
            <a:ext cx="2746952" cy="1940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94749-2180-DC0E-4625-85C5A078F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0" y="4439727"/>
            <a:ext cx="2746952" cy="194003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BF94EC-4F6A-3196-D03D-D7C025FE00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00" y="7645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Cyfrowa transformacja energetyczna: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cyfryzacja i analiza danych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0926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5410-36F1-DC78-29D1-7D7BF934A6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580" y="78803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Synergie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726511" y="3181611"/>
            <a:ext cx="1091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W jaki sposób cyrkularność i cyfryzacja współdziałają, aby osiągnąć zrównoważoną przyszłość?</a:t>
            </a:r>
            <a:endParaRPr lang="en-GB" sz="40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5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655518" y="2091846"/>
            <a:ext cx="935189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 hangingPunct="0"/>
            <a:r>
              <a:rPr lang="en-GB" sz="20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Zarówno </a:t>
            </a:r>
            <a:r>
              <a:rPr lang="en-GB" sz="20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gospodarka o obiegu zamkniętym</a:t>
            </a:r>
            <a:r>
              <a:rPr lang="en-GB" sz="20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,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jak i cyfryzacja mają zasadnicze znaczenie dla zrównoważonej przyszłości energetycznej.  Technologie cyfrowe mogą ułatwić wdrażanie zasad gospodarki o obiegu zamkniętym, a gospodarka o obiegu zamkniętym może zwiększyć korzyści płynące z cyfryzacji.  Na przykład:</a:t>
            </a:r>
            <a:endParaRPr lang="en-GB" sz="2000" noProof="0" dirty="0"/>
          </a:p>
          <a:p>
            <a:pPr marL="34290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Platformy cyfrowe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mogą śledzić zasoby i zarządzać nimi przez cały cykl życia, umożliwiając lepsze ponowne wykorzystanie i recykling.</a:t>
            </a:r>
            <a:endParaRPr lang="en-GB" sz="2000" dirty="0">
              <a:solidFill>
                <a:srgbClr val="231F20"/>
              </a:solidFill>
              <a:ea typeface="Calibri"/>
              <a:cs typeface="Calibri"/>
              <a:sym typeface="Public Sans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Analiza danych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może zoptymalizować zużycie energii i zmniejszyć ilość odpadów.</a:t>
            </a:r>
            <a:endParaRPr lang="en-GB" sz="2000" noProof="0" dirty="0">
              <a:ea typeface="Calibri"/>
              <a:cs typeface="Calibri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Inteligentne sieci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mogą ułatwić integrację odnawialnych źródeł energii i wspierać rozwój zdecentralizowanych systemów energetycznych.</a:t>
            </a: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lvl="0" latinLnBrk="0" hangingPunct="0">
              <a:buClr>
                <a:srgbClr val="000000"/>
              </a:buClr>
              <a:buSzPts val="2800"/>
            </a:pPr>
            <a:r>
              <a:rPr lang="en-GB" sz="2000" noProof="0" dirty="0"/>
              <a:t>Zapoznaj się z </a:t>
            </a:r>
            <a:r>
              <a:rPr lang="en-GB" sz="2000" noProof="0" dirty="0">
                <a:hlinkClick r:id="rId3"/>
              </a:rPr>
              <a:t>dokumentem roboczym </a:t>
            </a:r>
            <a:r>
              <a:rPr lang="en-GB" sz="2000" noProof="0" dirty="0"/>
              <a:t>Globalnego Sojuszu na rzecz Gospodarki Okrężnej i Efektywnego Wykorzystania Zasobów (GACERE) pt. </a:t>
            </a:r>
            <a:r>
              <a:rPr lang="en-GB" sz="2000" noProof="0" dirty="0">
                <a:hlinkClick r:id="rId3"/>
              </a:rPr>
              <a:t>„Gospodarka o obiegu zamkniętym i cyfryzacja</a:t>
            </a:r>
            <a:r>
              <a:rPr lang="en-GB" sz="2000" noProof="0" dirty="0"/>
              <a:t> 2025”.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B650B-665B-6639-8D8C-E9C568DF1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4" y="3429000"/>
            <a:ext cx="2410016" cy="1719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1E436-E5B9-4A54-276E-7C91E326A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66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Synergie: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więcej szczegółów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1739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BEEA-C51B-2D0C-26CC-43DD26BB00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05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Obieg zamknięty w cyfrowym sektorze energetycznym: efektywne wykorzystanie zasobów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651353" y="3181611"/>
            <a:ext cx="11163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W jaki sposób można zastosować zasady gospodarki o obiegu zamkniętym, aby zmaksymalizować efektywność wykorzystania zasobów?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4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2204581" y="2073904"/>
            <a:ext cx="9987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Zasady gospodarki o obiegu zamkniętym można stosować w całym procesie produkcji i zużycia energii, aby zminimalizować ilość odpadów i zmaksymalizować wykorzystanie zasobów. Obejmuje to:</a:t>
            </a:r>
            <a:endParaRPr lang="en-GB" sz="24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Projektowanie z myślą o obiegu zamkniętym.</a:t>
            </a:r>
            <a:endParaRPr lang="en-GB" sz="24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Efektywność materiałową.</a:t>
            </a:r>
            <a:endParaRPr lang="en-GB" sz="24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Ograniczanie ilości odpadów.</a:t>
            </a:r>
            <a:endParaRPr lang="en-GB" sz="24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Odzyskiwanie zasobów.</a:t>
            </a:r>
            <a:endParaRPr lang="en-GB" sz="2400" noProof="0" dirty="0"/>
          </a:p>
          <a:p>
            <a:pPr lvl="0" latinLnBrk="0"/>
            <a:endParaRPr lang="en-GB" sz="24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Wdrażając te strategie, sektor energetyczny może znacznie zmniejszyć swój wpływ na środowisko i poprawić efektywność wykorzystania zasobów.    </a:t>
            </a:r>
            <a:endParaRPr lang="en-GB" sz="2400" dirty="0">
              <a:solidFill>
                <a:srgbClr val="2B2C30"/>
              </a:solidFill>
              <a:sym typeface="Public Sans"/>
            </a:endParaRPr>
          </a:p>
          <a:p>
            <a:pPr lvl="0" latinLnBrk="0"/>
            <a:r>
              <a:rPr lang="en-GB" sz="2400" noProof="0" dirty="0">
                <a:solidFill>
                  <a:srgbClr val="2B2C30"/>
                </a:solidFill>
                <a:sym typeface="Public Sans"/>
              </a:rPr>
              <a:t>Zainspiruj się </a:t>
            </a:r>
            <a:r>
              <a:rPr lang="en-GB" sz="2400" noProof="0" dirty="0">
                <a:solidFill>
                  <a:srgbClr val="2B2C30"/>
                </a:solidFill>
                <a:sym typeface="Public Sans"/>
                <a:hlinkClick r:id="rId3"/>
              </a:rPr>
              <a:t>historiami sukcesu gospodarki o obiegu zamkniętym</a:t>
            </a:r>
            <a:r>
              <a:rPr lang="en-GB" sz="2400" noProof="0" dirty="0">
                <a:solidFill>
                  <a:srgbClr val="2B2C30"/>
                </a:solidFill>
                <a:sym typeface="Public Sans"/>
              </a:rPr>
              <a:t> w ramach projektu SMART CIRCUIT.</a:t>
            </a: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BA538-3B5D-EA81-7754-3E88C886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3056352"/>
            <a:ext cx="1722572" cy="2320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D34AA-40AE-AE0D-8869-608E957B43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00" y="748341"/>
            <a:ext cx="1149477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Obieg zamknięty w cyfrowym sektorze energetycznym: Efektywność wykorzystania zasobów – więcej szczegółów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7261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DB9E-8DE0-F308-0E29-9EEFB552BA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537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Cyrkularność w cyfrowym sektorze energetycznym: energia odnawialna i magazynowanie energii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676405" y="3266162"/>
            <a:ext cx="11138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W jaki sposób można zastosować zasadę obiegu zamkniętego w odniesieniu do energii odnawialnej i technologii magazynowania energii?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9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4308953" y="2267210"/>
            <a:ext cx="76032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GB" sz="2000" noProof="0" dirty="0">
                <a:ea typeface="Public Sans"/>
                <a:cs typeface="Public Sans"/>
                <a:sym typeface="Public Sans"/>
              </a:rPr>
              <a:t>Cyrkularność można zastosować w produkcji, wdrażaniu i zarządzaniu technologiami energii odnawialnej po zakończeniu ich cyklu życia. Obejmuje to:</a:t>
            </a:r>
            <a:endParaRPr lang="en-GB" sz="11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Zrównoważoną produkcję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: wykorzystanie materiałów pochodzących z recyklingu i energii odnawialnej w procesie produkcyjnym.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Projektowanie modułowe: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projektowanie technologii energii odnawialnej z wykorzystaniem modułowych komponentów, które można łatwo naprawić lub wymienić, co wydłuża ich żywotność.    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Recykling i ponowne wykorzystanie: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opracowywanie skutecznych strategii recyklingu i ponownego wykorzystania technologii energii odnawialnej po zakończeniu ich eksploatacji. </a:t>
            </a:r>
            <a:endParaRPr lang="en-GB" sz="20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3BCA5-7A1A-C5C9-2A37-22A1465AF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5" y="2858802"/>
            <a:ext cx="3962400" cy="297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F9EF5-F992-2D8D-AEDA-3763A83A7A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30" y="6623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Cyrkularność w cyfrowym sektorze energetycznym: Energia odnawialna i magazynowanie energii – więcej szczegółów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8169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06868" y="333137"/>
            <a:ext cx="767845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800" dirty="0"/>
              <a:t>Koncepcja obiegu zamkniętego odgrywa kluczową rolę w cyfrowej transformacji energetycznej. Stosowanie zasad obiegu zamkniętego pozwala nam efektywnie wykorzystywać zasoby i ograniczać ilość odpadów na wszystkich etapach cyklu życia zasobów. W niniejszej prezentacji omówimy:</a:t>
            </a:r>
          </a:p>
          <a:p>
            <a:pPr latinLnBrk="0"/>
            <a:r>
              <a:rPr lang="en-US" sz="2800" dirty="0"/>
              <a:t> </a:t>
            </a:r>
            <a:endParaRPr lang="en-GB" sz="28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2800" dirty="0"/>
              <a:t>Czym jest cyrkularność i jaka jest jej rola w cyfrowej transformacji energetycznej.</a:t>
            </a:r>
            <a:endParaRPr lang="en-GB" sz="28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2800" dirty="0"/>
              <a:t>W jaki sposób cyrkularność może przyczynić się do zrównoważonej przyszłości.</a:t>
            </a:r>
            <a:endParaRPr lang="en-GB" sz="28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2800" dirty="0"/>
              <a:t>Kilka przykładów cyrkularności i różnych rodzajów cyfrowych technologii energetycznych.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4C1C7-3EAF-E573-6656-D72E6DDEC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05"/>
            <a:ext cx="4054493" cy="2730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CD2F1E-3319-746E-5C15-3467348EF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789" y="365125"/>
            <a:ext cx="3631131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l-PL" sz="4000" noProof="1">
                <a:solidFill>
                  <a:schemeClr val="bg1"/>
                </a:solidFill>
              </a:rPr>
              <a:t>Wprowadzenie do cyrkularności</a:t>
            </a:r>
          </a:p>
        </p:txBody>
      </p:sp>
    </p:spTree>
    <p:extLst>
      <p:ext uri="{BB962C8B-B14F-4D97-AF65-F5344CB8AC3E}">
        <p14:creationId xmlns:p14="http://schemas.microsoft.com/office/powerpoint/2010/main" val="30503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D389-4AB4-05CB-2627-3B5940B1F1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150" y="705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Cyfryzacja energetyki: inteligentne sieci i analiza danych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688933" y="3181611"/>
            <a:ext cx="10847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W jaki sposób technologie cyfrowe zmieniają sektor energetyczny?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7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3995803" y="3205975"/>
            <a:ext cx="800178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Technologie cyfrowe umożliwiają rozwój inteligentnych sieci energetycznych, znanych jako </a:t>
            </a:r>
            <a:r>
              <a:rPr lang="en-GB" sz="2400" b="1" noProof="1">
                <a:latin typeface="Calibri"/>
                <a:ea typeface="Public Sans"/>
                <a:cs typeface="Public Sans"/>
                <a:sym typeface="Public Sans"/>
              </a:rPr>
              <a:t>smart grids</a:t>
            </a: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. Inteligentne sieci energetyczne mogą: </a:t>
            </a:r>
          </a:p>
          <a:p>
            <a:pPr lvl="0" latinLnBrk="0"/>
            <a:endParaRPr lang="en-GB" sz="2400" noProof="1">
              <a:latin typeface="Calibri"/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Optymalizować przepływy energii.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Zintegrować odnawialne źródła energii.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Zwiększać stabilność sieci.</a:t>
            </a:r>
            <a:endParaRPr lang="en-GB" sz="2400" noProof="1">
              <a:latin typeface="Calibri"/>
              <a:ea typeface="Public Sans"/>
              <a:cs typeface="Public Sans"/>
            </a:endParaRPr>
          </a:p>
          <a:p>
            <a:pPr lvl="0" latinLnBrk="0"/>
            <a:endParaRPr lang="en-GB" sz="2400" noProof="1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E30F7-80C2-1E84-F060-5A99F3752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5" y="3429000"/>
            <a:ext cx="3528288" cy="201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A4C2ED-5847-9B13-6079-2F8B825EE2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30" y="75005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Cyfryzacja energii: inteligentne sieci energetyczne i analiza danych – inteligentne sieci energetyczne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3543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DE889-B6D5-D09B-327A-BA3214D20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9E744-63E1-3887-0405-F2C7008B6293}"/>
              </a:ext>
            </a:extLst>
          </p:cNvPr>
          <p:cNvSpPr txBox="1"/>
          <p:nvPr/>
        </p:nvSpPr>
        <p:spPr>
          <a:xfrm>
            <a:off x="3995803" y="2190313"/>
            <a:ext cx="800178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Analiza danych i uczenie maszynowe odgrywają coraz ważniejszą rolę w sektorze energetycznym. Analiza danych i uczenie maszynowe mogą: 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Umożliwiają efektywność energetyczną poprzez identyfikację marnotrawstwa energii i optymalizację wzorców zużycia energii.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Wykorzystywać prognozowanie popytu w celu zapewnienia niezawodnych dostaw energii.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Wykorzystywać konserwację predykcyjną do przewidywania awarii sprzętu i optymalizacji harmonogramów konserwacji.</a:t>
            </a:r>
          </a:p>
          <a:p>
            <a:pPr lvl="0" latinLnBrk="0"/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  </a:t>
            </a:r>
          </a:p>
          <a:p>
            <a:pPr lvl="0" latinLnBrk="0"/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Wykorzystując analizę danych, sektor energetyczny może poprawić wydajność, obniżyć koszty i zwiększyć niezawodność usług energetycznych. </a:t>
            </a:r>
            <a:endParaRPr lang="en-GB" sz="2000" noProof="1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44F2D-9B7B-1E7C-3A7A-627C38E7C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5" y="3429000"/>
            <a:ext cx="3528288" cy="201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9A1A5-7D62-5065-F965-71945A6443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50053"/>
            <a:ext cx="110718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Cyfryzacja energetyki: inteligentne sieci i analiza danych – Analiza danych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1739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2B91-53D8-D923-E6D5-613BABE9E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F620-B929-1380-3266-8A9DCA3B77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4231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Cyfryzacja energetyki i blockchain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E8602-7EFC-B58B-3E3B-06665523C31F}"/>
              </a:ext>
            </a:extLst>
          </p:cNvPr>
          <p:cNvSpPr txBox="1"/>
          <p:nvPr/>
        </p:nvSpPr>
        <p:spPr>
          <a:xfrm>
            <a:off x="676405" y="3266162"/>
            <a:ext cx="1113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W jaki sposób technologia blockchain może przynieść korzyści sektorowi energetycznemu?</a:t>
            </a:r>
          </a:p>
        </p:txBody>
      </p:sp>
    </p:spTree>
    <p:extLst>
      <p:ext uri="{BB962C8B-B14F-4D97-AF65-F5344CB8AC3E}">
        <p14:creationId xmlns:p14="http://schemas.microsoft.com/office/powerpoint/2010/main" val="86839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A60F9-EE88-AD5C-0ED2-702F893B8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0E44BD-06F5-8C69-BD7A-153315BF10C2}"/>
              </a:ext>
            </a:extLst>
          </p:cNvPr>
          <p:cNvSpPr txBox="1"/>
          <p:nvPr/>
        </p:nvSpPr>
        <p:spPr>
          <a:xfrm>
            <a:off x="4484318" y="3248125"/>
            <a:ext cx="733019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noProof="0" dirty="0">
                <a:ea typeface="+mn-lt"/>
                <a:cs typeface="+mn-lt"/>
                <a:sym typeface="Public Sans"/>
              </a:rPr>
              <a:t>Technologie blockchain są cennym narzędziem wspierającym gospodarkę o obiegu zamkniętym poprzez:</a:t>
            </a:r>
          </a:p>
          <a:p>
            <a:pPr latinLnBrk="0"/>
            <a:endParaRPr lang="en-GB" sz="24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pl-PL" sz="2400" dirty="0"/>
              <a:t>zwiększanie przejrzystości, bezpieczeństwa i wydajności </a:t>
            </a:r>
            <a:r>
              <a:rPr lang="en-GB" sz="2400" dirty="0" err="1">
                <a:ea typeface="+mn-lt"/>
                <a:cs typeface="+mn-lt"/>
                <a:sym typeface="Public Sans"/>
              </a:rPr>
              <a:t>transakcji</a:t>
            </a:r>
            <a:r>
              <a:rPr lang="en-GB" sz="2400" dirty="0">
                <a:ea typeface="+mn-lt"/>
                <a:cs typeface="+mn-lt"/>
                <a:sym typeface="Public Sans"/>
              </a:rPr>
              <a:t> energetycznych oraz zarządzania danymi. </a:t>
            </a:r>
          </a:p>
          <a:p>
            <a:pPr latinLnBrk="0"/>
            <a:endParaRPr lang="en-GB" sz="2400" noProof="0" dirty="0">
              <a:ea typeface="+mn-lt"/>
              <a:cs typeface="+mn-lt"/>
              <a:sym typeface="Public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85008-8E10-5076-370B-3744391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" y="3429000"/>
            <a:ext cx="4142548" cy="17619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995B6D-14CF-00E9-418F-3CC7663F70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010" y="8909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Cyfryzacja energii i blockchain – Czym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jest blockchain?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4409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6E650-CA8F-9FD8-0C0B-F33E2147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2F1BB-759E-6437-0077-30B98204AE19}"/>
              </a:ext>
            </a:extLst>
          </p:cNvPr>
          <p:cNvSpPr txBox="1"/>
          <p:nvPr/>
        </p:nvSpPr>
        <p:spPr>
          <a:xfrm>
            <a:off x="4434214" y="2470136"/>
            <a:ext cx="7503090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en-GB" sz="2000" noProof="0" dirty="0">
                <a:ea typeface="Public Sans"/>
                <a:cs typeface="Public Sans"/>
                <a:sym typeface="Public Sans"/>
              </a:rPr>
              <a:t>W sektorze energetycznym technologia blockchain może być wykorzystywana do:</a:t>
            </a:r>
            <a:endParaRPr lang="en-GB" sz="2000" noProof="0" dirty="0"/>
          </a:p>
          <a:p>
            <a:pPr lvl="0" latinLnBrk="0"/>
            <a:endParaRPr lang="en-GB" sz="2000" b="1" noProof="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Handel energią typu peer-to-peer: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umożliwienie bezpośredniego handlu energią między konsumentami a prosumentami.    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Śledzenie certyfikatów energii odnawialnej: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zapewnienie autentyczności i identyfikowalności certyfikatów energii odnawialnej.    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Zarządzanie siecią energetyczną: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zwiększenie bezpieczeństwa i wydajności działania sieci. Dzięki zastosowaniu technologii blockchain sektor energetyczny może budować zaufanie, obniżyć koszty transakcyjne i promować innowacje. </a:t>
            </a:r>
            <a:endParaRPr lang="en-GB" sz="20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58612-9B27-DB79-791A-E2B9916B9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" y="3429000"/>
            <a:ext cx="4142548" cy="17619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14CFD6-4894-70FC-4603-569CE5FF38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290" y="799465"/>
            <a:ext cx="111861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Cyfryzacja energii i technologia blockchain – Technologia blockchain w sektorze energetycznym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9094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1F56F-11B3-26A9-83E7-7A0D86C4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D914-6E1D-FE2B-6DDD-D833A01DBA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405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Synergie i zintegrowane rozwiązania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4B47C-844C-9DED-88EB-FF77D79045FF}"/>
              </a:ext>
            </a:extLst>
          </p:cNvPr>
          <p:cNvSpPr txBox="1"/>
          <p:nvPr/>
        </p:nvSpPr>
        <p:spPr>
          <a:xfrm>
            <a:off x="676405" y="3266162"/>
            <a:ext cx="11138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W jaki sposób w sektorze energetycznym łączy się cykliczność i cyfryzację?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60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2C3F4-8B82-1BFC-94A6-E2AA6704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B97449-922D-18C4-57F0-B14AA2A3A218}"/>
              </a:ext>
            </a:extLst>
          </p:cNvPr>
          <p:cNvSpPr txBox="1"/>
          <p:nvPr/>
        </p:nvSpPr>
        <p:spPr>
          <a:xfrm>
            <a:off x="4171167" y="2126125"/>
            <a:ext cx="7643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GB" sz="2000" dirty="0" err="1"/>
              <a:t>Cyrkularność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 i cyfryzacja są łączone w celu tworzenia innowacyjnych i zrównoważonych rozwiązań energetycznych.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Przykłady obejmują: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Inteligentne systemy zarządzania energią w domu: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integracja inteligentnych liczników, urządzeń IoT i analizy danych w celu optymalizacji zużycia energii w gospodarstwach domowych.    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Wirtualne elektrownie: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agregowanie rozproszonych zasobów energii, takich jak panele słoneczne na dachach i akumulatory pojazdów elektrycznych, w celu świadczenia usług sieciowych.    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Społeczności energetyczne oparte na obiegu zamkniętym: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tworzenie lokalnych systemów energetycznych, które priorytetowo traktują energię odnawialną, efektywność energetyczną i współdzielenie zasobów.   </a:t>
            </a:r>
            <a:endParaRPr lang="en-GB" sz="20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68B75-F143-2F42-652B-71785676B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3" y="3106454"/>
            <a:ext cx="3845489" cy="25636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7B7387-0F4F-71AD-3DA3-FE3439A490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590" y="69659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Synergie i zintegrowane rozwiązania: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więcej szczegółów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3495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B409A3-5623-D0CF-445F-9201556440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78001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noProof="1">
                <a:solidFill>
                  <a:schemeClr val="tx2"/>
                </a:solidFill>
              </a:rPr>
              <a:t>Kolejne kroki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Jeśli chcesz dowiedzieć się więcej na temat cyfrowej transformacji energetycznej i gospodarki o obiegu zamkniętym, przydatne mogą okazać się następujące zasoby: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71951"/>
            <a:ext cx="217549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Przeczytaj artykuł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  <a:hlinkClick r:id="rId3"/>
              </a:rPr>
              <a:t>„Odkrywanie synergii energii odnawialnej w ramach gospodarki o obiegu zamkniętym”...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589297"/>
            <a:ext cx="2364667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en-US" altLang="ko-KR" dirty="0">
                <a:solidFill>
                  <a:srgbClr val="373737"/>
                </a:solidFill>
                <a:ea typeface="맑은 고딕"/>
              </a:rPr>
              <a:t>Przeczytaj </a:t>
            </a:r>
            <a:r>
              <a:rPr lang="en-US" i="1" dirty="0">
                <a:solidFill>
                  <a:srgbClr val="373737"/>
                </a:solidFill>
                <a:ea typeface="맑은 고딕"/>
                <a:hlinkClick r:id="rId4"/>
              </a:rPr>
              <a:t>„Od LCA do projektowania cyrkularnego: studium porównawcze narzędzi cyfrowych dla środowiska zabudowanego”.</a:t>
            </a:r>
            <a:endParaRPr lang="ko-KR" altLang="en-US" i="1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89297"/>
            <a:ext cx="2338969" cy="20313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noProof="0" dirty="0">
                <a:solidFill>
                  <a:srgbClr val="373737"/>
                </a:solidFill>
              </a:rPr>
              <a:t>Przeczytaj </a:t>
            </a:r>
            <a:r>
              <a:rPr lang="en-GB" i="1" noProof="0" dirty="0">
                <a:solidFill>
                  <a:srgbClr val="373737"/>
                </a:solidFill>
                <a:hlinkClick r:id="rId5"/>
              </a:rPr>
              <a:t>„Okrężność jako siła napędowa transformacji energetycznej w transporcie publicznym – spojrzenie w przyszłość</a:t>
            </a:r>
            <a:r>
              <a:rPr lang="en-GB" i="1" noProof="0" dirty="0">
                <a:solidFill>
                  <a:srgbClr val="373737"/>
                </a:solidFill>
              </a:rPr>
              <a:t>”. </a:t>
            </a:r>
            <a:endParaRPr lang="en-GB" noProof="0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1393" y="2063163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hlinkClick r:id="rId6"/>
              </a:rPr>
              <a:t>Dowiedz się więcej o materiałach edukacyjnych projektu Every1.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03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dirty="0" err="1"/>
              <a:t>Prezentacja</a:t>
            </a:r>
            <a:r>
              <a:rPr lang="en-GB" sz="1600" dirty="0"/>
              <a:t> </a:t>
            </a:r>
            <a:r>
              <a:rPr lang="en-GB" sz="1600" i="1" dirty="0"/>
              <a:t>„</a:t>
            </a:r>
            <a:r>
              <a:rPr lang="pl-PL" sz="1600" dirty="0"/>
              <a:t>Cyrkularność i cyfrowa transformacja energetyczna</a:t>
            </a:r>
            <a:r>
              <a:rPr lang="en-GB" sz="1600" dirty="0"/>
              <a:t>” została opracowana w ramach projektu Every1 i jest objęta licencją </a:t>
            </a:r>
            <a:r>
              <a:rPr lang="en-GB" sz="1600" dirty="0">
                <a:hlinkClick r:id="rId3"/>
              </a:rPr>
              <a:t>CC BY-SA 4.0</a:t>
            </a:r>
            <a:r>
              <a:rPr lang="en-GB" sz="1600" dirty="0"/>
              <a:t>, o ile nie zaznaczono inaczej. </a:t>
            </a:r>
          </a:p>
          <a:p>
            <a:pPr latinLnBrk="0"/>
            <a:endParaRPr lang="en-GB" sz="1600" dirty="0"/>
          </a:p>
          <a:p>
            <a:pPr latinLnBrk="0"/>
            <a:r>
              <a:rPr lang="en-GB" sz="1600" dirty="0"/>
              <a:t>W prezentacji wykorzystano następujące zdjęcia: </a:t>
            </a:r>
          </a:p>
          <a:p>
            <a:pPr latinLnBrk="0"/>
            <a:endParaRPr lang="en-GB" sz="160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Circular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@ondasderuido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6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Circular lights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Hugh Bella 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pierwsze: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Reduce Reuse Recycle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Steve'a Snodgrassa 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2.0.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drugie: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Circular Patterns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Henry'ego Burrowsa 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trzecie: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data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Arismendy Polanco 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Public Domain Mark 1.0 Universal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czwarte: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Digital City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scratch-media 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CC BY-NC-ND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piąte: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Wysoki budynek z wieloma oknami i Bosco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Verticale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w tle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José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Jóvena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licencji Unsplash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szóste: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7"/>
              </a:rPr>
              <a:t>Recykling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Andy'ego Arthura 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2.0.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siódme: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8"/>
              </a:rPr>
              <a:t>Analiza danych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Learntek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jest objęta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9"/>
              </a:rPr>
              <a:t>CC0 1.0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ósme: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0"/>
              </a:rPr>
              <a:t>Blockchains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Mario A.P. jest objęte licencją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Pytanie dziewiąte: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1"/>
              </a:rPr>
              <a:t>osoba sadząca rośliny w wiszących doniczkach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Daniela Funesa Fuentesa jest objęte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licencją Unsplash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75999A-CF5A-92DA-FB23-34E8AE93C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62920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3200" noProof="1">
                <a:solidFill>
                  <a:schemeClr val="bg1"/>
                </a:solidFill>
              </a:rPr>
              <a:t>Podziękowania 1</a:t>
            </a:r>
          </a:p>
        </p:txBody>
      </p:sp>
    </p:spTree>
    <p:extLst>
      <p:ext uri="{BB962C8B-B14F-4D97-AF65-F5344CB8AC3E}">
        <p14:creationId xmlns:p14="http://schemas.microsoft.com/office/powerpoint/2010/main" val="350661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86437" y="1166842"/>
            <a:ext cx="7188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Nasze rozważania na temat obiegu zamkniętego opierają się na dziewięciu pytaniach. Poświęć chwilę na przemyślenie każdego pytania, zanim przejdziesz do następnego slajdu. </a:t>
            </a:r>
          </a:p>
          <a:p>
            <a:pPr latinLnBrk="0"/>
            <a:endParaRPr lang="en-GB" sz="3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3200" dirty="0">
                <a:solidFill>
                  <a:srgbClr val="2B2C30"/>
                </a:solidFill>
                <a:sym typeface="Public Sans"/>
              </a:rPr>
              <a:t>Możesz przechodzić przez każde pytanie po kolei. Możesz też wybrać konkretne pytanie, które chcesz zbadać jako pierwsze, korzystając z menu. </a:t>
            </a:r>
            <a:endParaRPr lang="en-GB" sz="32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8A32B-C87F-B35A-1095-55F4C8E79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05"/>
            <a:ext cx="4054493" cy="2730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F2DB40-5F36-B6C4-2F7E-95C59498C7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630" y="365125"/>
            <a:ext cx="3429000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l-PL" noProof="1">
                <a:solidFill>
                  <a:schemeClr val="bg1"/>
                </a:solidFill>
              </a:rPr>
              <a:t>Cyrkularność w 9 pytaniach</a:t>
            </a:r>
          </a:p>
        </p:txBody>
      </p:sp>
    </p:spTree>
    <p:extLst>
      <p:ext uri="{BB962C8B-B14F-4D97-AF65-F5344CB8AC3E}">
        <p14:creationId xmlns:p14="http://schemas.microsoft.com/office/powerpoint/2010/main" val="23219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B5404-BA7E-0448-B30E-786DDE199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F53919-07E3-A073-6B93-029FA4FF8CD7}"/>
              </a:ext>
            </a:extLst>
          </p:cNvPr>
          <p:cNvSpPr txBox="1"/>
          <p:nvPr/>
        </p:nvSpPr>
        <p:spPr>
          <a:xfrm>
            <a:off x="4258848" y="596486"/>
            <a:ext cx="762835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W niniejszej prezentacji wykorzystano następujące źródła: </a:t>
            </a: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Bl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E., Bergeling, E., Watkins, E. i Marchetti, E. (czerwiec 2024 r.)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Strategie cyrkularności i zrównoważone zarządzanie zasobami w celu ochrony transformacji w kierunku czystej energii.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Instytut Europejskiej Polityki Środowiskowej (IEEP).  </a:t>
            </a:r>
            <a:r>
              <a:rPr lang="en-US" u="sng" dirty="0">
                <a:solidFill>
                  <a:schemeClr val="hlink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https://circulareconomy.europa.eu/platform/en/knowledge/circularity-strategies-and-sustainable-resource-management-safeguard-clean-energy-transition</a:t>
            </a:r>
            <a:endParaRPr lang="en-US" dirty="0">
              <a:latin typeface="Public Sans"/>
              <a:ea typeface="Public Sans"/>
              <a:cs typeface="Public Sans"/>
              <a:sym typeface="Public Sans"/>
            </a:endParaRP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Gate C &amp; Gravis, L. (2023)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rzecz przejścia na gospodarkę o obiegu zamkniętym w sektorze energetycznym: plan działania dla przemysłu, decydentów politycznych i inwestorów.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Green Purposes Company &amp; Gate C. 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https://circulareconomy.europa.eu/platform/sites/default/files/2023-06/Circular-energy-transition.pdf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AEBF70-853B-1EE7-4CB0-96CC741A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" y="59648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32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Podziękowania 2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129739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F57D-BB7C-BA8B-5EBF-96BF5A6CBC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7160" y="3085465"/>
            <a:ext cx="4065270" cy="1325563"/>
          </a:xfrm>
          <a:prstGeom prst="rect">
            <a:avLst/>
          </a:prstGeom>
        </p:spPr>
        <p:txBody>
          <a:bodyPr/>
          <a:lstStyle/>
          <a:p>
            <a:r>
              <a:rPr lang="pl-PL" sz="6000" noProof="1">
                <a:solidFill>
                  <a:schemeClr val="bg1"/>
                </a:solidFill>
              </a:rPr>
              <a:t>Dziękuję!</a:t>
            </a:r>
          </a:p>
        </p:txBody>
      </p:sp>
    </p:spTree>
    <p:extLst>
      <p:ext uri="{BB962C8B-B14F-4D97-AF65-F5344CB8AC3E}">
        <p14:creationId xmlns:p14="http://schemas.microsoft.com/office/powerpoint/2010/main" val="284003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C6365-AC8F-EEA3-3FFE-BEAE5378AE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6623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Dziewięć pytań dotyczących cyfryzacji i obiegu zamkniętego w energetyce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Czym jest gospodarka o obiegu zamkniętym i jak ma się ona do sektora energetycznego?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W jaki sposób Unia Europejska wspiera gospodarkę o obiegu zamkniętym w sektorze energetycznym?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W jaki sposób cyfryzacja zmienia sektor energetyczny?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W jaki sposób gospodarka o obiegu zamkniętym i cyfryzacja współdziałają na rzecz zrównoważonej przyszłości?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Jak można zastosować zasady gospodarki o obiegu zamkniętym, aby zmaksymalizować efektywność wykorzystania zasobów w sektorze energetycznym?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Jak można zastosować gospodarkę o obiegu zamkniętym w odniesieniu do energii odnawialnej i technologii magazynowania energii?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W jaki sposób technologie cyfrowe zmieniają sektor energetyczny?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W jaki sposób technologia blockchain może przynieść korzyści sektorowi energetycznemu?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W jaki sposób cyrkularność i cyfryzacja są łączone w sektorze energetycznym?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20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5012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826-8F84-B75A-61D9-AE3CD400D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870" y="71945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Gospodarka o obiegu zamkniętym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876823" y="3181611"/>
            <a:ext cx="10509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Czym jest gospodarka o obiegu zamkniętym i jak ma się ona do sektora energetycznego?</a:t>
            </a:r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3234188" y="2153725"/>
            <a:ext cx="86905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noProof="0" dirty="0">
                <a:ea typeface="Public Sans"/>
                <a:cs typeface="Public Sans"/>
                <a:sym typeface="Public Sans"/>
              </a:rPr>
              <a:t>W kontekście sektora energetycznego gospodarka o obiegu zamkniętym stanowi odejście od modelu „pobierania, wytwarzania, wykorzystywania 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i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usuwania”.  Gospodarka o obiegu zamkniętym kładzie nacisk na minimalizację ilości odpadów i maksymalne wykorzystanie zasobów.</a:t>
            </a:r>
          </a:p>
          <a:p>
            <a:pPr latinLnBrk="0"/>
            <a:endParaRPr lang="en-GB" sz="11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000" dirty="0">
                <a:ea typeface="Public Sans"/>
                <a:cs typeface="Public Sans"/>
                <a:sym typeface="Public Sans"/>
              </a:rPr>
              <a:t>Żywotność technologii energetycznych można maksymalizować poprzez minimalizację wytwarzania odpadów i odzyskiwanie cennych materiałów. </a:t>
            </a:r>
            <a:r>
              <a:rPr lang="en-GB" sz="2000" dirty="0"/>
              <a:t>Obieg zamknięty pomaga zmniejszyć wpływ na środowisko i wspiera przejście na bardziej zrównoważony i odporny system energetyczny.  </a:t>
            </a:r>
          </a:p>
          <a:p>
            <a:pPr latinLnBrk="0"/>
            <a:endParaRPr lang="en-GB" sz="1100" dirty="0"/>
          </a:p>
          <a:p>
            <a:pPr latinLnBrk="0"/>
            <a:r>
              <a:rPr lang="en-GB" sz="2000" dirty="0"/>
              <a:t>Technologie cyfrowe, takie jak analiza danych, inteligentne sieci i blockchain, odgrywają kluczową rolę w umożliwianiu i optymalizacji strategii cyrkularności w sektorze energetycznym. </a:t>
            </a:r>
          </a:p>
          <a:p>
            <a:pPr latinLnBrk="0"/>
            <a:endParaRPr lang="en-GB" sz="2000" noProof="0" dirty="0">
              <a:ea typeface="Public Sans"/>
              <a:cs typeface="Public Sans"/>
              <a:sym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BCC65-9414-544E-BB43-CAA44F617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13AF1-DB87-308C-4487-ACF7C1B85A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8281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Gospodarka o obiegu zamkniętym: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342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6174-A9F9-2227-33C1-1A71A5395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2E970-0435-BF0A-C4DE-9B0E5B726EAA}"/>
              </a:ext>
            </a:extLst>
          </p:cNvPr>
          <p:cNvSpPr txBox="1"/>
          <p:nvPr/>
        </p:nvSpPr>
        <p:spPr>
          <a:xfrm>
            <a:off x="3269292" y="2079320"/>
            <a:ext cx="87456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noProof="0" dirty="0">
                <a:ea typeface="Public Sans"/>
                <a:cs typeface="Public Sans"/>
                <a:sym typeface="Public Sans"/>
              </a:rPr>
              <a:t>Podstawowe zasady gospodarki o obiegu zamkniętym to:</a:t>
            </a:r>
          </a:p>
          <a:p>
            <a:pPr latinLnBrk="0"/>
            <a:endParaRPr lang="en-GB" sz="2000" noProof="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000" b="1" noProof="0" dirty="0">
                <a:ea typeface="Public Sans"/>
                <a:cs typeface="Public Sans"/>
                <a:sym typeface="Public Sans"/>
              </a:rPr>
              <a:t>Redukcja: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Minimalizacja zużycia energii i ilości odpadów poprzez: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Środków zwiększających efektywność 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energetyczną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.</a:t>
            </a:r>
            <a:endParaRPr lang="en-GB" sz="20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	Zachęcanie do zużywania energii poza godzinami szczytu.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Wdrażanie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zrównoważonych technologii energetycznych.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000" b="1" dirty="0">
                <a:ea typeface="Public Sans"/>
                <a:cs typeface="Public Sans"/>
                <a:sym typeface="Public Sans"/>
              </a:rPr>
              <a:t>Ponowne wykorzystanie: 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Zmiana przeznaczenia lub znalezienie nowych zastosowań dla infrastruktury energetycznej i jej elementów. Na przykład: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Zmiana przeznaczenia wycofanych z eksploatacji łopat turbin wiatrowych na mosty dla pieszych.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Wykorzystanie akumulatorów pojazdów elektrycznych do magazynowania energii w skali sieci energetycznej.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3F940-BC0C-318C-2A89-B6E315C9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961C6-79FB-7F18-2FD4-A3CDB6B4C1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860" y="75375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Gospodarka o obiegu zamkniętym: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ograniczanie, ponowne wykorzystanie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0720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D3568-8BC9-6369-048C-9B06399A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AC423-6053-6115-75DE-1CF1651E26EA}"/>
              </a:ext>
            </a:extLst>
          </p:cNvPr>
          <p:cNvSpPr txBox="1"/>
          <p:nvPr/>
        </p:nvSpPr>
        <p:spPr>
          <a:xfrm>
            <a:off x="3269293" y="3098250"/>
            <a:ext cx="8745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endParaRPr lang="en-GB" sz="24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b="1" dirty="0">
                <a:ea typeface="Public Sans"/>
                <a:cs typeface="Public Sans"/>
                <a:sym typeface="Public Sans"/>
              </a:rPr>
              <a:t>Recykling: </a:t>
            </a:r>
            <a:r>
              <a:rPr lang="en-GB" sz="2400" dirty="0" err="1"/>
              <a:t>Odzyskiwanie</a:t>
            </a:r>
            <a:r>
              <a:rPr lang="en-GB" sz="2400" dirty="0"/>
              <a:t> </a:t>
            </a:r>
            <a:r>
              <a:rPr lang="en-GB" sz="2400" dirty="0" err="1"/>
              <a:t>cennych</a:t>
            </a:r>
            <a:r>
              <a:rPr lang="en-GB" sz="2400" dirty="0"/>
              <a:t> </a:t>
            </a:r>
            <a:r>
              <a:rPr lang="en-GB" sz="2400" dirty="0" err="1"/>
              <a:t>materiałów</a:t>
            </a:r>
            <a:r>
              <a:rPr lang="en-GB" sz="2400" dirty="0"/>
              <a:t>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z wycofanych z eksploatacji technologii energetycznych. Na przykład:  </a:t>
            </a:r>
          </a:p>
          <a:p>
            <a:pPr latinLnBrk="0"/>
            <a:endParaRPr lang="en-GB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Recykling paneli słonecznych.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Odzyskiwanie pierwiastków ziem rzadkich z turbin wiatrowych.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B268F-F208-D31C-26F0-A520472AF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E9ED0-E40E-4571-2BF7-C0C78A3333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570" y="78864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Gospodarka o obiegu zamkniętym: </a:t>
            </a:r>
            <a:r>
              <a:rPr lang="pl-PL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Recykling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6448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CF2B-420A-9B63-8ABA-351FFBCB7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010" y="705283"/>
            <a:ext cx="1122045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Inicjatywy Unii Europejskiej promujące gospodarkę o obiegu zamkniętym w sektorze energetycznym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576197" y="3181611"/>
            <a:ext cx="10809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 jaki sposób Unia Europejska wspiera gospodarkę o obiegu zamkniętym w sektorze energetycznym?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27046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508F933B-7F47-491D-83F7-5BC73213B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4236</Words>
  <Application>Microsoft Macintosh PowerPoint</Application>
  <PresentationFormat>Widescreen</PresentationFormat>
  <Paragraphs>395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Public Sans</vt:lpstr>
      <vt:lpstr>Every1 slide master</vt:lpstr>
      <vt:lpstr>Cyrkularność i cyfrowa transformacja energetyczna</vt:lpstr>
      <vt:lpstr>Wprowadzenie do cyrkularności</vt:lpstr>
      <vt:lpstr>Cyrkularność w 9 pytaniach</vt:lpstr>
      <vt:lpstr>Dziewięć pytań dotyczących cyfryzacji i obiegu zamkniętego w energetyce  </vt:lpstr>
      <vt:lpstr>1. Gospodarka o obiegu zamkniętym  </vt:lpstr>
      <vt:lpstr>1. Gospodarka o obiegu zamkniętym: wprowadzenie </vt:lpstr>
      <vt:lpstr>1. Gospodarka o obiegu zamkniętym: ograniczanie, ponowne wykorzystanie </vt:lpstr>
      <vt:lpstr>1. Gospodarka o obiegu zamkniętym: Recykling </vt:lpstr>
      <vt:lpstr>2. Inicjatywy Unii Europejskiej promujące gospodarkę o obiegu zamkniętym w sektorze energetycznym </vt:lpstr>
      <vt:lpstr>2. Inicjatywy Unii Europejskiej promujące gospodarkę o obiegu zamkniętym w sektorze energetycznym: projektowanie z myślą o obiegu zamkniętym i efektywności materiałowej </vt:lpstr>
      <vt:lpstr>2. Inicjatywy Unii Europejskiej promujące gospodarkę o obiegu zamkniętym w sektorze energetycznym: redukcja odpadów i odzyskiwanie zasobów </vt:lpstr>
      <vt:lpstr>3. Cyfrowa transformacja energetyczna  </vt:lpstr>
      <vt:lpstr>3. Cyfrowa transformacja energetyczna: cyfryzacja i analiza danych </vt:lpstr>
      <vt:lpstr>4. Synergie  </vt:lpstr>
      <vt:lpstr>4. Synergie: więcej szczegółów </vt:lpstr>
      <vt:lpstr>5. Obieg zamknięty w cyfrowym sektorze energetycznym: efektywne wykorzystanie zasobów </vt:lpstr>
      <vt:lpstr>5. Obieg zamknięty w cyfrowym sektorze energetycznym: Efektywność wykorzystania zasobów – więcej szczegółów </vt:lpstr>
      <vt:lpstr>6. Cyrkularność w cyfrowym sektorze energetycznym: energia odnawialna i magazynowanie energii </vt:lpstr>
      <vt:lpstr>6. Cyrkularność w cyfrowym sektorze energetycznym: Energia odnawialna i magazynowanie energii – więcej szczegółów </vt:lpstr>
      <vt:lpstr>7. Cyfryzacja energetyki: inteligentne sieci i analiza danych </vt:lpstr>
      <vt:lpstr>7. Cyfryzacja energii: inteligentne sieci energetyczne i analiza danych – inteligentne sieci energetyczne </vt:lpstr>
      <vt:lpstr>7. Cyfryzacja energetyki: inteligentne sieci i analiza danych – Analiza danych </vt:lpstr>
      <vt:lpstr>8. Cyfryzacja energetyki i blockchain  </vt:lpstr>
      <vt:lpstr>8. Cyfryzacja energii i blockchain – Czym jest blockchain? </vt:lpstr>
      <vt:lpstr>8. Cyfryzacja energii i technologia blockchain – Technologia blockchain w sektorze energetycznym </vt:lpstr>
      <vt:lpstr>9. Synergie i zintegrowane rozwiązania  </vt:lpstr>
      <vt:lpstr>9. Synergie i zintegrowane rozwiązania: więcej szczegółów </vt:lpstr>
      <vt:lpstr>Kolejne kroki</vt:lpstr>
      <vt:lpstr>Podziękowania 1</vt:lpstr>
      <vt:lpstr>Podziękowania 2</vt:lpstr>
      <vt:lpstr>Dziękuję!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2026-03-09T11:05:10Z</dcterms:modified>
  <cp:category/>
</cp:coreProperties>
</file>