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773" r:id="rId2"/>
    <p:sldId id="280" r:id="rId3"/>
    <p:sldId id="765" r:id="rId4"/>
    <p:sldId id="789" r:id="rId5"/>
    <p:sldId id="790" r:id="rId6"/>
    <p:sldId id="791" r:id="rId7"/>
    <p:sldId id="792" r:id="rId8"/>
    <p:sldId id="793" r:id="rId9"/>
    <p:sldId id="778" r:id="rId10"/>
    <p:sldId id="795" r:id="rId11"/>
    <p:sldId id="794" r:id="rId12"/>
    <p:sldId id="796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0" autoAdjust="0"/>
    <p:restoredTop sz="62983"/>
  </p:normalViewPr>
  <p:slideViewPr>
    <p:cSldViewPr snapToGrid="0">
      <p:cViewPr varScale="1">
        <p:scale>
          <a:sx n="77" d="100"/>
          <a:sy n="77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7B4DA-A019-A74A-8CCB-43943A0DFFE3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3170C-4C35-014F-831E-FF253445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4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3170C-4C35-014F-831E-FF25344575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79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3170C-4C35-014F-831E-FF25344575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86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170C-4C35-014F-831E-FF25344575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2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3170C-4C35-014F-831E-FF25344575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8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170C-4C35-014F-831E-FF25344575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1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Paper source: </a:t>
            </a:r>
            <a:r>
              <a:rPr lang="en-US" sz="1200" dirty="0"/>
              <a:t>Shirai et al., (2018))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Communication for Efficient Water Resource Management Among Multiple Stakeholders</a:t>
            </a:r>
            <a:b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 Case Study in the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River Basin, Myanmar –  Required reading 1 for Module 3.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-webkit-standar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170C-4C35-014F-831E-FF25344575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Htein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Lim, &amp;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Zaw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(2018). The evolution of collaborative networks towards more polycentric disaster responses between the 2015 and 2016 Myanmar floods.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Journal of Disaster Risk Reduction,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964-982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3170C-4C35-014F-831E-FF25344575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70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Htein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Lim, &amp;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Zaw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(2018). The evolution of collaborative networks towards more polycentric disaster responses between the 2015 and 2016 Myanmar floods.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Journal of Disaster Risk Reduction,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964-982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3170C-4C35-014F-831E-FF25344575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64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3170C-4C35-014F-831E-FF25344575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796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(source: </a:t>
            </a:r>
            <a:r>
              <a:rPr lang="en-US" dirty="0" err="1"/>
              <a:t>Nesheim</a:t>
            </a:r>
            <a:r>
              <a:rPr lang="en-US" dirty="0"/>
              <a:t> et al., (2018) - required reading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3170C-4C35-014F-831E-FF25344575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68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Nesheim</a:t>
            </a:r>
            <a:r>
              <a:rPr lang="en-US" dirty="0"/>
              <a:t> et al., (2018) – required reading #3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3170C-4C35-014F-831E-FF25344575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4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57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71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024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0" y="1905000"/>
            <a:ext cx="4064000" cy="3505200"/>
          </a:xfr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Copyright 2010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5901" y="838200"/>
            <a:ext cx="1097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320801" y="1676400"/>
            <a:ext cx="5342673" cy="41148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067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8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39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4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12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16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60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506" y="485814"/>
            <a:ext cx="1845695" cy="7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7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BDA34F-65FE-2F41-965E-1C58D27BCFD0}"/>
              </a:ext>
            </a:extLst>
          </p:cNvPr>
          <p:cNvSpPr txBox="1"/>
          <p:nvPr/>
        </p:nvSpPr>
        <p:spPr>
          <a:xfrm>
            <a:off x="2801233" y="2862086"/>
            <a:ext cx="93907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</a:rPr>
              <a:t>Flood Management Institutions in Myanmar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</a:rPr>
              <a:t>Module 3 Lecture </a:t>
            </a:r>
          </a:p>
          <a:p>
            <a:pPr algn="r"/>
            <a:endParaRPr lang="en-US" sz="3600" b="1" dirty="0">
              <a:solidFill>
                <a:schemeClr val="bg1"/>
              </a:solidFill>
            </a:endParaRPr>
          </a:p>
          <a:p>
            <a:pPr algn="r"/>
            <a:endParaRPr lang="en-US" sz="3600" b="1" dirty="0">
              <a:solidFill>
                <a:schemeClr val="bg1"/>
              </a:solidFill>
            </a:endParaRPr>
          </a:p>
          <a:p>
            <a:pPr algn="r"/>
            <a:endParaRPr lang="en-US" sz="3600" b="1" dirty="0">
              <a:solidFill>
                <a:schemeClr val="bg1"/>
              </a:solidFill>
            </a:endParaRPr>
          </a:p>
          <a:p>
            <a:pPr algn="r"/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93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F06D-0DC4-B146-8AD3-FE034B05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4117" y="355600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/>
              <a:t>Flood Management Challenges &amp; Approaches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A35F9-1D60-6241-9A1B-89A48B733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F9C25-ED04-5A44-BF1C-C24A6FEE76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Reducing flood hazard (example: </a:t>
            </a:r>
            <a:r>
              <a:rPr lang="en-US" dirty="0" err="1"/>
              <a:t>Bago</a:t>
            </a:r>
            <a:r>
              <a:rPr lang="en-US" dirty="0"/>
              <a:t> sub-basin)</a:t>
            </a:r>
          </a:p>
          <a:p>
            <a:r>
              <a:rPr lang="en-US" dirty="0"/>
              <a:t>Sedimentation</a:t>
            </a:r>
          </a:p>
          <a:p>
            <a:r>
              <a:rPr lang="en-US" dirty="0"/>
              <a:t>Deforestation – leading to erosion and sedimentation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C5C47-2CAE-7647-A527-57CA1105E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20C96-D8E6-CF4B-8623-26822D95E78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Dredging and excavation work of natural drainages &amp; creeks within river basin</a:t>
            </a:r>
          </a:p>
          <a:p>
            <a:r>
              <a:rPr lang="en-US" dirty="0"/>
              <a:t>Reconstruction &amp; resection work for flood embankments </a:t>
            </a:r>
          </a:p>
          <a:p>
            <a:r>
              <a:rPr lang="en-US" dirty="0"/>
              <a:t>Excavation to attain sufficient water depth </a:t>
            </a:r>
          </a:p>
          <a:p>
            <a:r>
              <a:rPr lang="en-US" dirty="0"/>
              <a:t>Ban on logging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66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7BCF13-D332-104F-894A-3852DB786770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Guiding Principles of Environmental Conservation in Myanmar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" descr="page22image3816992">
            <a:extLst>
              <a:ext uri="{FF2B5EF4-FFF2-40B4-BE49-F238E27FC236}">
                <a16:creationId xmlns:a16="http://schemas.microsoft.com/office/drawing/2014/main" id="{5407E601-6D0A-2546-B812-4F4A383D1A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79" y="1323426"/>
            <a:ext cx="6553545" cy="517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1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age26image3825056">
            <a:extLst>
              <a:ext uri="{FF2B5EF4-FFF2-40B4-BE49-F238E27FC236}">
                <a16:creationId xmlns:a16="http://schemas.microsoft.com/office/drawing/2014/main" id="{022134AA-A744-B54C-9CA5-A0F473528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736CA-7287-984B-B7CB-57E49E352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Myanmar New Water Framework Directive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7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95700" y="1834342"/>
            <a:ext cx="5181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Next Module: Early Warnings Systems and Hazard Maps – Tools for Detecting Floods</a:t>
            </a:r>
          </a:p>
        </p:txBody>
      </p:sp>
      <p:pic>
        <p:nvPicPr>
          <p:cNvPr id="6" name="Picture 5" descr="Oxford - Rectangle Brand - positive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16193"/>
            <a:ext cx="2819400" cy="823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17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812" y="647759"/>
            <a:ext cx="10515600" cy="1325563"/>
          </a:xfrm>
        </p:spPr>
        <p:txBody>
          <a:bodyPr/>
          <a:lstStyle/>
          <a:p>
            <a:pPr algn="ctr"/>
            <a:r>
              <a:rPr lang="en-GB" sz="3600" b="1" dirty="0"/>
              <a:t>Lecture 3: Understanding Flood Management Techniques in Myanmar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812" y="1856944"/>
            <a:ext cx="11257742" cy="4200956"/>
          </a:xfrm>
        </p:spPr>
        <p:txBody>
          <a:bodyPr/>
          <a:lstStyle/>
          <a:p>
            <a:r>
              <a:rPr lang="en-GB" sz="4400" dirty="0"/>
              <a:t>This lecture will cover the following topics:</a:t>
            </a:r>
          </a:p>
          <a:p>
            <a:pPr lvl="1"/>
            <a:r>
              <a:rPr lang="en-GB" sz="4000" dirty="0"/>
              <a:t>Flood Management Policies and Institutions in Myanmar</a:t>
            </a:r>
          </a:p>
          <a:p>
            <a:pPr lvl="1"/>
            <a:r>
              <a:rPr lang="en-GB" sz="4000" dirty="0"/>
              <a:t>Challenges &amp; Recommendations for Flood Protection in Myanmar </a:t>
            </a:r>
          </a:p>
          <a:p>
            <a:pPr marL="457200" lvl="1" indent="0">
              <a:buNone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5305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6B7D-B7CB-EF41-9A3F-14E137B7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89" y="512708"/>
            <a:ext cx="10515600" cy="2852737"/>
          </a:xfrm>
        </p:spPr>
        <p:txBody>
          <a:bodyPr/>
          <a:lstStyle/>
          <a:p>
            <a:pPr algn="ctr"/>
            <a:r>
              <a:rPr lang="en-US" sz="4800" b="1" dirty="0"/>
              <a:t>What are the major policies and institutions for flood management in Myanmar?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85D20-E400-ED43-978A-653070FE38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030" y="3365445"/>
            <a:ext cx="4419421" cy="339173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D41B80-AD16-0F45-8AAD-B557E9F89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A7BF00-E458-7E4A-82EE-0904686548DD}"/>
              </a:ext>
            </a:extLst>
          </p:cNvPr>
          <p:cNvSpPr txBox="1"/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Flood Management Institutions in Myanmar 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19535628-0813-194B-9A87-E34F56248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516176" y="307731"/>
            <a:ext cx="11104548" cy="399763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29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ABDF-53C0-F940-AE67-AC08F403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62" y="500062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/>
              <a:t>Roles &amp; Responsibilities of Institutions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A1552-0676-F442-902B-D7AA6369B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6415"/>
            <a:ext cx="5181600" cy="5237018"/>
          </a:xfrm>
        </p:spPr>
        <p:txBody>
          <a:bodyPr/>
          <a:lstStyle/>
          <a:p>
            <a:r>
              <a:rPr lang="en-US" dirty="0"/>
              <a:t>Department of Hydropower Implementation (DHPI) (Required reading 1: Shirai et al., 2018) </a:t>
            </a:r>
          </a:p>
          <a:p>
            <a:pPr lvl="1"/>
            <a:r>
              <a:rPr lang="en-US" sz="2000" dirty="0"/>
              <a:t>Designs and constructs dams, procures necessary equipment for dam operations</a:t>
            </a:r>
          </a:p>
          <a:p>
            <a:pPr lvl="1"/>
            <a:r>
              <a:rPr lang="en-US" sz="2000" dirty="0"/>
              <a:t>In </a:t>
            </a:r>
            <a:r>
              <a:rPr lang="en-US" sz="2000" dirty="0" err="1"/>
              <a:t>Bago</a:t>
            </a:r>
            <a:r>
              <a:rPr lang="en-US" sz="2000" dirty="0"/>
              <a:t> River Basin – maintains </a:t>
            </a:r>
            <a:r>
              <a:rPr lang="en-US" sz="2000" dirty="0" err="1"/>
              <a:t>Zaung</a:t>
            </a:r>
            <a:r>
              <a:rPr lang="en-US" sz="2000" dirty="0"/>
              <a:t> Tu Dam – oversees operation – for generating electricity </a:t>
            </a:r>
          </a:p>
          <a:p>
            <a:pPr lvl="1"/>
            <a:r>
              <a:rPr lang="en-US" sz="2000" dirty="0"/>
              <a:t>Data communication among multiple stakeholders critical – to make decisions related to dam operation – dam has to discharge flood waters even when flood risk increased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3AECA-9718-9D46-AB9F-A3662737D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6415"/>
            <a:ext cx="5181600" cy="5120640"/>
          </a:xfrm>
        </p:spPr>
        <p:txBody>
          <a:bodyPr/>
          <a:lstStyle/>
          <a:p>
            <a:r>
              <a:rPr lang="en-US" dirty="0"/>
              <a:t>Department of Hydrology and Meteorology (DMH) </a:t>
            </a:r>
          </a:p>
          <a:p>
            <a:pPr lvl="1"/>
            <a:r>
              <a:rPr lang="en-US" sz="1800" dirty="0"/>
              <a:t>DMH forecasts weather &amp; water levels by analyzing metrological &amp; hydrological data from observation stations in major rivers and cities </a:t>
            </a:r>
          </a:p>
          <a:p>
            <a:pPr lvl="1"/>
            <a:r>
              <a:rPr lang="en-US" sz="1800" dirty="0"/>
              <a:t>Has authority to issue flood forecasts and early warnings; also develops hazard maps of water-related disasters </a:t>
            </a:r>
          </a:p>
          <a:p>
            <a:pPr lvl="1"/>
            <a:r>
              <a:rPr lang="en-US" sz="1800" dirty="0"/>
              <a:t>31 meteorological observation stations nationwide, two of which are in the </a:t>
            </a:r>
            <a:r>
              <a:rPr lang="en-US" sz="1800" dirty="0" err="1"/>
              <a:t>Bago</a:t>
            </a:r>
            <a:r>
              <a:rPr lang="en-US" sz="1800" dirty="0"/>
              <a:t> region </a:t>
            </a:r>
          </a:p>
          <a:p>
            <a:pPr lvl="1"/>
            <a:r>
              <a:rPr lang="en-US" sz="1800" dirty="0"/>
              <a:t>For data communication with other stakeholders, the DMH sells some observed and processed data to others, such as the IWUMD and the Department of Hydropower Implementation (DHPI) </a:t>
            </a:r>
          </a:p>
        </p:txBody>
      </p:sp>
    </p:spTree>
    <p:extLst>
      <p:ext uri="{BB962C8B-B14F-4D97-AF65-F5344CB8AC3E}">
        <p14:creationId xmlns:p14="http://schemas.microsoft.com/office/powerpoint/2010/main" val="1305568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ABDF-53C0-F940-AE67-AC08F403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62" y="500062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/>
              <a:t>Roles &amp; Responsibilities of Institutions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A1552-0676-F442-902B-D7AA6369B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1213658"/>
            <a:ext cx="5989320" cy="5469775"/>
          </a:xfrm>
        </p:spPr>
        <p:txBody>
          <a:bodyPr/>
          <a:lstStyle/>
          <a:p>
            <a:r>
              <a:rPr lang="en-US" dirty="0"/>
              <a:t>Irrigation, Water Utilization Management Department (IWUMD) </a:t>
            </a:r>
          </a:p>
          <a:p>
            <a:pPr lvl="1"/>
            <a:r>
              <a:rPr lang="en-US" sz="1800" dirty="0"/>
              <a:t>Role is to construct &amp; operate river management facilities, such as embankments, sluice gates, and canals, and it dredges river beds to improve agricultural irrigation </a:t>
            </a:r>
          </a:p>
          <a:p>
            <a:pPr lvl="1"/>
            <a:r>
              <a:rPr lang="en-US" sz="1800" dirty="0"/>
              <a:t>IWUMD has data analysis function called the Irrigation Technology Centre (ITC) - role in application of science &amp; technology for river infrastructure management </a:t>
            </a:r>
          </a:p>
          <a:p>
            <a:pPr lvl="1"/>
            <a:r>
              <a:rPr lang="en-US" sz="1800" dirty="0"/>
              <a:t>Collects data on the inflow and outflow of dams and weirs as well as water levels at those observation points </a:t>
            </a:r>
          </a:p>
          <a:p>
            <a:pPr lvl="1"/>
            <a:r>
              <a:rPr lang="en-US" sz="1800" dirty="0"/>
              <a:t>Lack of observation stations to cover entire areas of the </a:t>
            </a:r>
            <a:r>
              <a:rPr lang="en-US" sz="1800" dirty="0" err="1"/>
              <a:t>Bago</a:t>
            </a:r>
            <a:r>
              <a:rPr lang="en-US" sz="1800" dirty="0"/>
              <a:t> River Basin, especially in and around the city of </a:t>
            </a:r>
            <a:r>
              <a:rPr lang="en-US" sz="1800" dirty="0" err="1"/>
              <a:t>Bago</a:t>
            </a:r>
            <a:r>
              <a:rPr lang="en-US" sz="1800" dirty="0"/>
              <a:t> and downstream from it -  is problem. </a:t>
            </a:r>
          </a:p>
          <a:p>
            <a:pPr lvl="1"/>
            <a:r>
              <a:rPr lang="en-US" sz="1800" dirty="0"/>
              <a:t>Necessary not only to increase the number of stations but also to automate data acquisition to obtain data quickly and frequently 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3AECA-9718-9D46-AB9F-A3662737D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213658"/>
            <a:ext cx="5448993" cy="5120640"/>
          </a:xfrm>
        </p:spPr>
        <p:txBody>
          <a:bodyPr/>
          <a:lstStyle/>
          <a:p>
            <a:r>
              <a:rPr lang="en-US" dirty="0"/>
              <a:t>General Administration Department (GAD) and Relief and Resettlement Department (RRD)</a:t>
            </a:r>
          </a:p>
          <a:p>
            <a:pPr lvl="1"/>
            <a:r>
              <a:rPr lang="en-US" sz="1800" dirty="0"/>
              <a:t>GAD manages administrative works normally – during emergencies - manages disaster information, including warnings</a:t>
            </a:r>
          </a:p>
          <a:p>
            <a:pPr lvl="1"/>
            <a:r>
              <a:rPr lang="en-US" sz="1800" dirty="0"/>
              <a:t>Warnings are issued from the DMH to the Ministry of Home Affairs and transferred to the local level, from districts to townships to villages. </a:t>
            </a:r>
          </a:p>
          <a:p>
            <a:pPr lvl="1"/>
            <a:r>
              <a:rPr lang="en-US" sz="1800" dirty="0"/>
              <a:t>District-level GAD office assesses damage and manages emergency responses by leading organizations, such as police stations, fire   stations, and the local RRD </a:t>
            </a:r>
          </a:p>
          <a:p>
            <a:pPr lvl="1"/>
            <a:r>
              <a:rPr lang="en-US" sz="1800" dirty="0"/>
              <a:t>RRD manages &amp; coordinates disaster relief activities, including the operation of evacuation shelters and the distribution of stored disaster emergency aid in close partnership with the GAD 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5287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134015-D76B-5848-9DDF-A060B0856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The political system in Myanmar changed from a military regime to a democratic regime in 2011 (Source: Required reading 2 – </a:t>
            </a:r>
            <a:r>
              <a:rPr lang="en-US" sz="2200" dirty="0" err="1"/>
              <a:t>Htein</a:t>
            </a:r>
            <a:r>
              <a:rPr lang="en-US" sz="2200" dirty="0"/>
              <a:t>, Lim and </a:t>
            </a:r>
            <a:r>
              <a:rPr lang="en-US" sz="2200" dirty="0" err="1"/>
              <a:t>Zaw</a:t>
            </a:r>
            <a:r>
              <a:rPr lang="en-US" sz="2200" dirty="0"/>
              <a:t> (2018))</a:t>
            </a:r>
          </a:p>
          <a:p>
            <a:r>
              <a:rPr lang="en-US" sz="2200" dirty="0"/>
              <a:t>The new regime, the USDP government led by the first civilian President U Thein Sein, controlled a five-year cycle of state governance from 2011 to 2015 </a:t>
            </a:r>
          </a:p>
          <a:p>
            <a:r>
              <a:rPr lang="en-US" sz="2200" dirty="0"/>
              <a:t>During the USDP government - National Disaster Management Law was enacted in 2013, and the National Natural Disaster Management Central Committee (NNDMC) was formed in 2015 </a:t>
            </a:r>
          </a:p>
          <a:p>
            <a:r>
              <a:rPr lang="en-US" sz="2200" dirty="0"/>
              <a:t>Main purposes of the NNDMC - to prepare the disaster management plan systematically in a pre-disaster time and to provide effective disaster responses during disaster times </a:t>
            </a:r>
          </a:p>
          <a:p>
            <a:r>
              <a:rPr lang="en-US" sz="2200" dirty="0"/>
              <a:t>Main objective of the structural change in the NDMC was to promote quicker disaster response mechanisms for victims in disaster-affected areas. </a:t>
            </a:r>
          </a:p>
          <a:p>
            <a:r>
              <a:rPr lang="en-US" sz="2200" dirty="0"/>
              <a:t>Significant change included decentralization of authority to local governments to expedite prompt responses for rescues and humanitarian support 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7BCF13-D332-104F-894A-3852DB786770}"/>
              </a:ext>
            </a:extLst>
          </p:cNvPr>
          <p:cNvSpPr txBox="1"/>
          <p:nvPr/>
        </p:nvSpPr>
        <p:spPr>
          <a:xfrm>
            <a:off x="429004" y="1163781"/>
            <a:ext cx="11091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Change in Institutional Framework for Disaster Management in Myanmar</a:t>
            </a:r>
          </a:p>
        </p:txBody>
      </p:sp>
    </p:spTree>
    <p:extLst>
      <p:ext uri="{BB962C8B-B14F-4D97-AF65-F5344CB8AC3E}">
        <p14:creationId xmlns:p14="http://schemas.microsoft.com/office/powerpoint/2010/main" val="377005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134015-D76B-5848-9DDF-A060B0856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3411"/>
            <a:ext cx="10515600" cy="4863552"/>
          </a:xfrm>
        </p:spPr>
        <p:txBody>
          <a:bodyPr/>
          <a:lstStyle/>
          <a:p>
            <a:r>
              <a:rPr lang="en-US" sz="2200" dirty="0"/>
              <a:t>Myanmar has experienced severe disasters such as Cyclone Nargis in 2008 but 2015 floods represented the first experience of severe countrywide flooding (Source: Required reading 2 – </a:t>
            </a:r>
            <a:r>
              <a:rPr lang="en-US" sz="2200" dirty="0" err="1"/>
              <a:t>Htein</a:t>
            </a:r>
            <a:r>
              <a:rPr lang="en-US" sz="2200" dirty="0"/>
              <a:t>, Lim and </a:t>
            </a:r>
            <a:r>
              <a:rPr lang="en-US" sz="2200" dirty="0" err="1"/>
              <a:t>Zaw</a:t>
            </a:r>
            <a:r>
              <a:rPr lang="en-US" sz="2200" dirty="0"/>
              <a:t> (2018))</a:t>
            </a:r>
          </a:p>
          <a:p>
            <a:r>
              <a:rPr lang="en-US" sz="2200" dirty="0"/>
              <a:t>2016 flood response…harmony among the military, governments, and civil society organizations was much stronger and led to more collaboration in responses compared to 2015 floods</a:t>
            </a:r>
          </a:p>
          <a:p>
            <a:r>
              <a:rPr lang="en-US" sz="2200" dirty="0"/>
              <a:t>Military pivotal in 2015 flood response and continued to be one of critical participants in the 2016 flood response; that is, the overall interactive patterns of disaster management in Myanmar changed from a military-</a:t>
            </a:r>
            <a:r>
              <a:rPr lang="en-US" sz="2200" dirty="0" err="1"/>
              <a:t>centred</a:t>
            </a:r>
            <a:r>
              <a:rPr lang="en-US" sz="2200" dirty="0"/>
              <a:t> response in 2015 to a more collaborative-oriented and polycentric response in 2016. </a:t>
            </a:r>
          </a:p>
          <a:p>
            <a:r>
              <a:rPr lang="en-US" sz="2200" dirty="0"/>
              <a:t>During 2015 and 2016 floods, Myanmar military—the army, navy, and air force—still play a critical role in disaster management, especially in the activities of evacuation, search and rescue and humanitarian assistance </a:t>
            </a:r>
          </a:p>
          <a:p>
            <a:endParaRPr lang="en-US" sz="2400" dirty="0"/>
          </a:p>
          <a:p>
            <a:endParaRPr lang="en-US" sz="22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7BCF13-D332-104F-894A-3852DB786770}"/>
              </a:ext>
            </a:extLst>
          </p:cNvPr>
          <p:cNvSpPr txBox="1"/>
          <p:nvPr/>
        </p:nvSpPr>
        <p:spPr>
          <a:xfrm>
            <a:off x="1177150" y="532014"/>
            <a:ext cx="8106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Role of Military in Disaster Management in Myanmar</a:t>
            </a:r>
          </a:p>
        </p:txBody>
      </p:sp>
    </p:spTree>
    <p:extLst>
      <p:ext uri="{BB962C8B-B14F-4D97-AF65-F5344CB8AC3E}">
        <p14:creationId xmlns:p14="http://schemas.microsoft.com/office/powerpoint/2010/main" val="300089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6B7D-B7CB-EF41-9A3F-14E137B7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441941"/>
            <a:ext cx="10515600" cy="2852737"/>
          </a:xfrm>
        </p:spPr>
        <p:txBody>
          <a:bodyPr/>
          <a:lstStyle/>
          <a:p>
            <a:br>
              <a:rPr lang="en-US" sz="5400" b="1" dirty="0"/>
            </a:br>
            <a:r>
              <a:rPr lang="en-GB" sz="5400" b="1" dirty="0"/>
              <a:t>Challenges &amp; Recommendations for Flood Management</a:t>
            </a:r>
            <a:br>
              <a:rPr lang="en-GB" sz="5400" b="1" dirty="0"/>
            </a:br>
            <a:endParaRPr lang="en-US" sz="5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A5792-288F-FF4A-8AB5-643709AAE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FB49F-55FA-3C48-89CB-899F212AAC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00" y="2868310"/>
            <a:ext cx="4785316" cy="377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78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DE PP Template [Read-Only]" id="{8A09C1CC-9DCE-4933-BFF9-F20519C2F82B}" vid="{F93D5E99-17C0-465D-9371-27053E8CE4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4FDE60FF607542A8938EF5BD5BE825" ma:contentTypeVersion="6" ma:contentTypeDescription="Create a new document." ma:contentTypeScope="" ma:versionID="42333c817fbedfab4d6888ffca566e4c">
  <xsd:schema xmlns:xsd="http://www.w3.org/2001/XMLSchema" xmlns:xs="http://www.w3.org/2001/XMLSchema" xmlns:p="http://schemas.microsoft.com/office/2006/metadata/properties" xmlns:ns2="1bff5ba4-f8ce-4e5a-8d12-16d349a7a505" targetNamespace="http://schemas.microsoft.com/office/2006/metadata/properties" ma:root="true" ma:fieldsID="59c2ac20afdbb326a6dfe8cb6f114b68" ns2:_="">
    <xsd:import namespace="1bff5ba4-f8ce-4e5a-8d12-16d349a7a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f5ba4-f8ce-4e5a-8d12-16d349a7a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6298BA-66C7-46DE-A8AE-4B09B9FC8B55}"/>
</file>

<file path=customXml/itemProps2.xml><?xml version="1.0" encoding="utf-8"?>
<ds:datastoreItem xmlns:ds="http://schemas.openxmlformats.org/officeDocument/2006/customXml" ds:itemID="{80A2CCBD-4279-4B36-B6F1-22C1B2B4987B}"/>
</file>

<file path=customXml/itemProps3.xml><?xml version="1.0" encoding="utf-8"?>
<ds:datastoreItem xmlns:ds="http://schemas.openxmlformats.org/officeDocument/2006/customXml" ds:itemID="{7CA2C10F-31BB-44B6-9E84-A23E82DE5183}"/>
</file>

<file path=docProps/app.xml><?xml version="1.0" encoding="utf-8"?>
<Properties xmlns="http://schemas.openxmlformats.org/officeDocument/2006/extended-properties" xmlns:vt="http://schemas.openxmlformats.org/officeDocument/2006/docPropsVTypes">
  <Template>TIDE PP Template</Template>
  <TotalTime>4097</TotalTime>
  <Words>995</Words>
  <Application>Microsoft Macintosh PowerPoint</Application>
  <PresentationFormat>Widescreen</PresentationFormat>
  <Paragraphs>90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-webkit-standard</vt:lpstr>
      <vt:lpstr>Arial</vt:lpstr>
      <vt:lpstr>Calibri</vt:lpstr>
      <vt:lpstr>Calibri Light</vt:lpstr>
      <vt:lpstr>Office Theme</vt:lpstr>
      <vt:lpstr>PowerPoint Presentation</vt:lpstr>
      <vt:lpstr>Lecture 3: Understanding Flood Management Techniques in Myanmar</vt:lpstr>
      <vt:lpstr>What are the major policies and institutions for flood management in Myanmar?</vt:lpstr>
      <vt:lpstr>PowerPoint Presentation</vt:lpstr>
      <vt:lpstr>Roles &amp; Responsibilities of Institutions</vt:lpstr>
      <vt:lpstr>Roles &amp; Responsibilities of Institutions</vt:lpstr>
      <vt:lpstr>PowerPoint Presentation</vt:lpstr>
      <vt:lpstr>PowerPoint Presentation</vt:lpstr>
      <vt:lpstr> Challenges &amp; Recommendations for Flood Management </vt:lpstr>
      <vt:lpstr>Flood Management Challenges &amp; Approaches</vt:lpstr>
      <vt:lpstr>PowerPoint Presentation</vt:lpstr>
      <vt:lpstr>Myanmar New Water Framework Directive</vt:lpstr>
      <vt:lpstr>Next Module: Early Warnings Systems and Hazard Maps – Tools for Detecting Floods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Wheeler</dc:creator>
  <cp:lastModifiedBy>Ranu Sinha</cp:lastModifiedBy>
  <cp:revision>293</cp:revision>
  <dcterms:created xsi:type="dcterms:W3CDTF">2018-04-26T15:09:08Z</dcterms:created>
  <dcterms:modified xsi:type="dcterms:W3CDTF">2018-10-12T14:39:49Z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0x010100294FDE60FF607542A8938EF5BD5BE825</vt:lpwstr>
  </property>
</Properties>
</file>