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A3849-E2B6-C76D-C20B-61D524318E6E}" v="4" dt="2026-02-09T14:16:25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-81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custSel delSld modSld">
      <pc:chgData name="Alexander Deliukov" userId="d5fda0f2-1d08-4016-b7e9-bb882f168707" providerId="ADAL" clId="{FE9DFF45-01DC-45CC-A80A-B50597210401}" dt="2026-01-26T16:10:03.409" v="35"/>
      <pc:docMkLst>
        <pc:docMk/>
      </pc:docMkLst>
      <pc:sldChg chg="modSp mod">
        <pc:chgData name="Alexander Deliukov" userId="d5fda0f2-1d08-4016-b7e9-bb882f168707" providerId="ADAL" clId="{FE9DFF45-01DC-45CC-A80A-B50597210401}" dt="2026-01-26T16:00:03.746" v="4" actId="255"/>
        <pc:sldMkLst>
          <pc:docMk/>
          <pc:sldMk cId="2182810813" sldId="490"/>
        </pc:sldMkLst>
        <pc:spChg chg="mod">
          <ac:chgData name="Alexander Deliukov" userId="d5fda0f2-1d08-4016-b7e9-bb882f168707" providerId="ADAL" clId="{FE9DFF45-01DC-45CC-A80A-B50597210401}" dt="2026-01-26T16:00:03.746" v="4" actId="255"/>
          <ac:spMkLst>
            <pc:docMk/>
            <pc:sldMk cId="2182810813" sldId="490"/>
            <ac:spMk id="2" creationId="{35EEC36F-74B8-BC2B-21AC-F2FCB28C8A1D}"/>
          </ac:spMkLst>
        </pc:spChg>
      </pc:sldChg>
      <pc:sldChg chg="modSp mod">
        <pc:chgData name="Alexander Deliukov" userId="d5fda0f2-1d08-4016-b7e9-bb882f168707" providerId="ADAL" clId="{FE9DFF45-01DC-45CC-A80A-B50597210401}" dt="2026-01-26T16:02:25.525" v="16" actId="1076"/>
        <pc:sldMkLst>
          <pc:docMk/>
          <pc:sldMk cId="3050364694" sldId="491"/>
        </pc:sldMkLst>
        <pc:spChg chg="mod">
          <ac:chgData name="Alexander Deliukov" userId="d5fda0f2-1d08-4016-b7e9-bb882f168707" providerId="ADAL" clId="{FE9DFF45-01DC-45CC-A80A-B50597210401}" dt="2026-01-26T16:02:25.525" v="16" actId="1076"/>
          <ac:spMkLst>
            <pc:docMk/>
            <pc:sldMk cId="3050364694" sldId="491"/>
            <ac:spMk id="3" creationId="{59CD2F1E-3319-746E-5C15-3467348EFCB5}"/>
          </ac:spMkLst>
        </pc:spChg>
      </pc:sldChg>
      <pc:sldChg chg="modSp mod">
        <pc:chgData name="Alexander Deliukov" userId="d5fda0f2-1d08-4016-b7e9-bb882f168707" providerId="ADAL" clId="{FE9DFF45-01DC-45CC-A80A-B50597210401}" dt="2026-01-26T16:02:31.556" v="18" actId="404"/>
        <pc:sldMkLst>
          <pc:docMk/>
          <pc:sldMk cId="2321901983" sldId="492"/>
        </pc:sldMkLst>
        <pc:spChg chg="mod">
          <ac:chgData name="Alexander Deliukov" userId="d5fda0f2-1d08-4016-b7e9-bb882f168707" providerId="ADAL" clId="{FE9DFF45-01DC-45CC-A80A-B50597210401}" dt="2026-01-26T16:02:31.556" v="18" actId="404"/>
          <ac:spMkLst>
            <pc:docMk/>
            <pc:sldMk cId="2321901983" sldId="492"/>
            <ac:spMk id="3" creationId="{90F2DB40-5F36-B6C4-2F7E-95C59498C767}"/>
          </ac:spMkLst>
        </pc:spChg>
      </pc:sldChg>
      <pc:sldChg chg="modSp">
        <pc:chgData name="Alexander Deliukov" userId="d5fda0f2-1d08-4016-b7e9-bb882f168707" providerId="ADAL" clId="{FE9DFF45-01DC-45CC-A80A-B50597210401}" dt="2026-01-26T16:02:14.803" v="13" actId="404"/>
        <pc:sldMkLst>
          <pc:docMk/>
          <pc:sldMk cId="234272375" sldId="495"/>
        </pc:sldMkLst>
        <pc:spChg chg="mod">
          <ac:chgData name="Alexander Deliukov" userId="d5fda0f2-1d08-4016-b7e9-bb882f168707" providerId="ADAL" clId="{FE9DFF45-01DC-45CC-A80A-B50597210401}" dt="2026-01-26T16:02:14.803" v="13" actId="404"/>
          <ac:spMkLst>
            <pc:docMk/>
            <pc:sldMk cId="234272375" sldId="495"/>
            <ac:spMk id="4" creationId="{CB33C395-3CC3-4B54-6421-D833B99114A3}"/>
          </ac:spMkLst>
        </pc:spChg>
      </pc:sldChg>
      <pc:sldChg chg="modSp">
        <pc:chgData name="Alexander Deliukov" userId="d5fda0f2-1d08-4016-b7e9-bb882f168707" providerId="ADAL" clId="{FE9DFF45-01DC-45CC-A80A-B50597210401}" dt="2026-01-26T16:02:37.725" v="19" actId="404"/>
        <pc:sldMkLst>
          <pc:docMk/>
          <pc:sldMk cId="1072086368" sldId="496"/>
        </pc:sldMkLst>
        <pc:spChg chg="mod">
          <ac:chgData name="Alexander Deliukov" userId="d5fda0f2-1d08-4016-b7e9-bb882f168707" providerId="ADAL" clId="{FE9DFF45-01DC-45CC-A80A-B50597210401}" dt="2026-01-26T16:02:37.725" v="19" actId="404"/>
          <ac:spMkLst>
            <pc:docMk/>
            <pc:sldMk cId="1072086368" sldId="496"/>
            <ac:spMk id="4" creationId="{C7C2E970-0435-BF0A-C4DE-9B0E5B726EAA}"/>
          </ac:spMkLst>
        </pc:spChg>
      </pc:sldChg>
      <pc:sldChg chg="modSp">
        <pc:chgData name="Alexander Deliukov" userId="d5fda0f2-1d08-4016-b7e9-bb882f168707" providerId="ADAL" clId="{FE9DFF45-01DC-45CC-A80A-B50597210401}" dt="2026-01-26T16:02:46.423" v="20" actId="404"/>
        <pc:sldMkLst>
          <pc:docMk/>
          <pc:sldMk cId="4214327926" sldId="499"/>
        </pc:sldMkLst>
        <pc:spChg chg="mod">
          <ac:chgData name="Alexander Deliukov" userId="d5fda0f2-1d08-4016-b7e9-bb882f168707" providerId="ADAL" clId="{FE9DFF45-01DC-45CC-A80A-B50597210401}" dt="2026-01-26T16:02:46.423" v="20" actId="404"/>
          <ac:spMkLst>
            <pc:docMk/>
            <pc:sldMk cId="4214327926" sldId="499"/>
            <ac:spMk id="4" creationId="{12E9D6D4-ADBC-D7EB-E231-9A2E3FFD7EF4}"/>
          </ac:spMkLst>
        </pc:spChg>
      </pc:sldChg>
      <pc:sldChg chg="modSp">
        <pc:chgData name="Alexander Deliukov" userId="d5fda0f2-1d08-4016-b7e9-bb882f168707" providerId="ADAL" clId="{FE9DFF45-01DC-45CC-A80A-B50597210401}" dt="2026-01-26T16:02:49.877" v="21" actId="404"/>
        <pc:sldMkLst>
          <pc:docMk/>
          <pc:sldMk cId="3253696153" sldId="500"/>
        </pc:sldMkLst>
        <pc:spChg chg="mod">
          <ac:chgData name="Alexander Deliukov" userId="d5fda0f2-1d08-4016-b7e9-bb882f168707" providerId="ADAL" clId="{FE9DFF45-01DC-45CC-A80A-B50597210401}" dt="2026-01-26T16:02:49.877" v="21" actId="404"/>
          <ac:spMkLst>
            <pc:docMk/>
            <pc:sldMk cId="3253696153" sldId="500"/>
            <ac:spMk id="4" creationId="{5C0C52C0-5A7C-CDC7-4686-D3B4F7A5FCE8}"/>
          </ac:spMkLst>
        </pc:spChg>
      </pc:sldChg>
      <pc:sldChg chg="modSp">
        <pc:chgData name="Alexander Deliukov" userId="d5fda0f2-1d08-4016-b7e9-bb882f168707" providerId="ADAL" clId="{FE9DFF45-01DC-45CC-A80A-B50597210401}" dt="2026-01-26T16:02:53.206" v="22" actId="404"/>
        <pc:sldMkLst>
          <pc:docMk/>
          <pc:sldMk cId="4092620527" sldId="502"/>
        </pc:sldMkLst>
        <pc:spChg chg="mod">
          <ac:chgData name="Alexander Deliukov" userId="d5fda0f2-1d08-4016-b7e9-bb882f168707" providerId="ADAL" clId="{FE9DFF45-01DC-45CC-A80A-B50597210401}" dt="2026-01-26T16:02:53.206" v="22" actId="404"/>
          <ac:spMkLst>
            <pc:docMk/>
            <pc:sldMk cId="4092620527" sldId="502"/>
            <ac:spMk id="4" creationId="{92FE9A94-DCC1-E1C5-4D79-C962BC490CDE}"/>
          </ac:spMkLst>
        </pc:spChg>
      </pc:sldChg>
      <pc:sldChg chg="modSp">
        <pc:chgData name="Alexander Deliukov" userId="d5fda0f2-1d08-4016-b7e9-bb882f168707" providerId="ADAL" clId="{FE9DFF45-01DC-45CC-A80A-B50597210401}" dt="2026-01-26T16:02:57.416" v="23" actId="404"/>
        <pc:sldMkLst>
          <pc:docMk/>
          <pc:sldMk cId="4173983033" sldId="504"/>
        </pc:sldMkLst>
        <pc:spChg chg="mod">
          <ac:chgData name="Alexander Deliukov" userId="d5fda0f2-1d08-4016-b7e9-bb882f168707" providerId="ADAL" clId="{FE9DFF45-01DC-45CC-A80A-B50597210401}" dt="2026-01-26T16:02:57.416" v="23" actId="404"/>
          <ac:spMkLst>
            <pc:docMk/>
            <pc:sldMk cId="4173983033" sldId="504"/>
            <ac:spMk id="4" creationId="{B86F7BA3-B558-E7EE-49BC-1EDCDFCA81CE}"/>
          </ac:spMkLst>
        </pc:spChg>
      </pc:sldChg>
      <pc:sldChg chg="modNotes">
        <pc:chgData name="Alexander Deliukov" userId="d5fda0f2-1d08-4016-b7e9-bb882f168707" providerId="ADAL" clId="{FE9DFF45-01DC-45CC-A80A-B50597210401}" dt="2026-01-26T16:01:15.350" v="10"/>
        <pc:sldMkLst>
          <pc:docMk/>
          <pc:sldMk cId="2108446885" sldId="505"/>
        </pc:sldMkLst>
      </pc:sldChg>
      <pc:sldChg chg="modNotes">
        <pc:chgData name="Alexander Deliukov" userId="d5fda0f2-1d08-4016-b7e9-bb882f168707" providerId="ADAL" clId="{FE9DFF45-01DC-45CC-A80A-B50597210401}" dt="2026-01-26T16:01:15.350" v="10"/>
        <pc:sldMkLst>
          <pc:docMk/>
          <pc:sldMk cId="3726121655" sldId="506"/>
        </pc:sldMkLst>
      </pc:sldChg>
      <pc:sldChg chg="modSp mod modNotes">
        <pc:chgData name="Alexander Deliukov" userId="d5fda0f2-1d08-4016-b7e9-bb882f168707" providerId="ADAL" clId="{FE9DFF45-01DC-45CC-A80A-B50597210401}" dt="2026-01-26T16:01:15.350" v="10"/>
        <pc:sldMkLst>
          <pc:docMk/>
          <pc:sldMk cId="4129496890" sldId="507"/>
        </pc:sldMkLst>
        <pc:spChg chg="mod">
          <ac:chgData name="Alexander Deliukov" userId="d5fda0f2-1d08-4016-b7e9-bb882f168707" providerId="ADAL" clId="{FE9DFF45-01DC-45CC-A80A-B50597210401}" dt="2026-01-26T16:00:59.782" v="9" actId="20577"/>
          <ac:spMkLst>
            <pc:docMk/>
            <pc:sldMk cId="4129496890" sldId="507"/>
            <ac:spMk id="2" creationId="{38AADB9E-8DE0-F308-0E29-9EEFB552BA0A}"/>
          </ac:spMkLst>
        </pc:spChg>
      </pc:sldChg>
      <pc:sldChg chg="modNotes">
        <pc:chgData name="Alexander Deliukov" userId="d5fda0f2-1d08-4016-b7e9-bb882f168707" providerId="ADAL" clId="{FE9DFF45-01DC-45CC-A80A-B50597210401}" dt="2026-01-26T16:01:15.350" v="10"/>
        <pc:sldMkLst>
          <pc:docMk/>
          <pc:sldMk cId="1816942432" sldId="508"/>
        </pc:sldMkLst>
      </pc:sldChg>
      <pc:sldChg chg="modSp modNotes">
        <pc:chgData name="Alexander Deliukov" userId="d5fda0f2-1d08-4016-b7e9-bb882f168707" providerId="ADAL" clId="{FE9DFF45-01DC-45CC-A80A-B50597210401}" dt="2026-01-26T16:10:03.409" v="35"/>
        <pc:sldMkLst>
          <pc:docMk/>
          <pc:sldMk cId="3523170529" sldId="509"/>
        </pc:sldMkLst>
        <pc:spChg chg="mod">
          <ac:chgData name="Alexander Deliukov" userId="d5fda0f2-1d08-4016-b7e9-bb882f168707" providerId="ADAL" clId="{FE9DFF45-01DC-45CC-A80A-B50597210401}" dt="2026-01-26T16:10:03.409" v="35"/>
          <ac:spMkLst>
            <pc:docMk/>
            <pc:sldMk cId="3523170529" sldId="509"/>
            <ac:spMk id="2" creationId="{B2E5D389-4AB4-05CB-2627-3B5940B1F104}"/>
          </ac:spMkLst>
        </pc:spChg>
      </pc:sldChg>
      <pc:sldChg chg="modSp modNotes">
        <pc:chgData name="Alexander Deliukov" userId="d5fda0f2-1d08-4016-b7e9-bb882f168707" providerId="ADAL" clId="{FE9DFF45-01DC-45CC-A80A-B50597210401}" dt="2026-01-26T16:10:03.409" v="35"/>
        <pc:sldMkLst>
          <pc:docMk/>
          <pc:sldMk cId="3354369329" sldId="510"/>
        </pc:sldMkLst>
        <pc:spChg chg="mod">
          <ac:chgData name="Alexander Deliukov" userId="d5fda0f2-1d08-4016-b7e9-bb882f168707" providerId="ADAL" clId="{FE9DFF45-01DC-45CC-A80A-B50597210401}" dt="2026-01-26T16:10:03.409" v="35"/>
          <ac:spMkLst>
            <pc:docMk/>
            <pc:sldMk cId="3354369329" sldId="510"/>
            <ac:spMk id="2" creationId="{50A4C2ED-5847-9B13-6079-2F8B825EE275}"/>
          </ac:spMkLst>
        </pc:spChg>
      </pc:sldChg>
      <pc:sldChg chg="modSp modNotes">
        <pc:chgData name="Alexander Deliukov" userId="d5fda0f2-1d08-4016-b7e9-bb882f168707" providerId="ADAL" clId="{FE9DFF45-01DC-45CC-A80A-B50597210401}" dt="2026-01-26T16:10:03.409" v="35"/>
        <pc:sldMkLst>
          <pc:docMk/>
          <pc:sldMk cId="4173998956" sldId="511"/>
        </pc:sldMkLst>
        <pc:spChg chg="mod">
          <ac:chgData name="Alexander Deliukov" userId="d5fda0f2-1d08-4016-b7e9-bb882f168707" providerId="ADAL" clId="{FE9DFF45-01DC-45CC-A80A-B50597210401}" dt="2026-01-26T16:10:03.409" v="35"/>
          <ac:spMkLst>
            <pc:docMk/>
            <pc:sldMk cId="4173998956" sldId="511"/>
            <ac:spMk id="2" creationId="{E469A1A5-7D62-5065-F965-71945A64433A}"/>
          </ac:spMkLst>
        </pc:spChg>
        <pc:spChg chg="mod">
          <ac:chgData name="Alexander Deliukov" userId="d5fda0f2-1d08-4016-b7e9-bb882f168707" providerId="ADAL" clId="{FE9DFF45-01DC-45CC-A80A-B50597210401}" dt="2026-01-26T16:03:04.653" v="24" actId="404"/>
          <ac:spMkLst>
            <pc:docMk/>
            <pc:sldMk cId="4173998956" sldId="511"/>
            <ac:spMk id="4" creationId="{E919E744-63E1-3887-0405-F2C7008B6293}"/>
          </ac:spMkLst>
        </pc:spChg>
      </pc:sldChg>
      <pc:sldChg chg="modSp">
        <pc:chgData name="Alexander Deliukov" userId="d5fda0f2-1d08-4016-b7e9-bb882f168707" providerId="ADAL" clId="{FE9DFF45-01DC-45CC-A80A-B50597210401}" dt="2026-01-26T16:03:09.924" v="25" actId="404"/>
        <pc:sldMkLst>
          <pc:docMk/>
          <pc:sldMk cId="2349510205" sldId="516"/>
        </pc:sldMkLst>
        <pc:spChg chg="mod">
          <ac:chgData name="Alexander Deliukov" userId="d5fda0f2-1d08-4016-b7e9-bb882f168707" providerId="ADAL" clId="{FE9DFF45-01DC-45CC-A80A-B50597210401}" dt="2026-01-26T16:03:09.924" v="25" actId="404"/>
          <ac:spMkLst>
            <pc:docMk/>
            <pc:sldMk cId="2349510205" sldId="516"/>
            <ac:spMk id="4" creationId="{45B97449-922D-18C4-57F0-B14AA2A3A218}"/>
          </ac:spMkLst>
        </pc:spChg>
      </pc:sldChg>
      <pc:sldChg chg="modSp mod">
        <pc:chgData name="Alexander Deliukov" userId="d5fda0f2-1d08-4016-b7e9-bb882f168707" providerId="ADAL" clId="{FE9DFF45-01DC-45CC-A80A-B50597210401}" dt="2026-01-26T16:03:19.186" v="28" actId="403"/>
        <pc:sldMkLst>
          <pc:docMk/>
          <pc:sldMk cId="431303904" sldId="517"/>
        </pc:sldMkLst>
        <pc:spChg chg="mod">
          <ac:chgData name="Alexander Deliukov" userId="d5fda0f2-1d08-4016-b7e9-bb882f168707" providerId="ADAL" clId="{FE9DFF45-01DC-45CC-A80A-B50597210401}" dt="2026-01-26T16:03:19.186" v="28" actId="403"/>
          <ac:spMkLst>
            <pc:docMk/>
            <pc:sldMk cId="431303904" sldId="517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6T16:03:19.186" v="28" actId="403"/>
          <ac:spMkLst>
            <pc:docMk/>
            <pc:sldMk cId="431303904" sldId="517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6T16:03:19.186" v="28" actId="403"/>
          <ac:spMkLst>
            <pc:docMk/>
            <pc:sldMk cId="431303904" sldId="517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6T16:03:19.186" v="28" actId="403"/>
          <ac:spMkLst>
            <pc:docMk/>
            <pc:sldMk cId="431303904" sldId="517"/>
            <ac:spMk id="60" creationId="{DB6D982A-54DA-4FCC-9383-F91FC1E1D9CE}"/>
          </ac:spMkLst>
        </pc:spChg>
      </pc:sldChg>
      <pc:sldChg chg="modSp mod modNotes">
        <pc:chgData name="Alexander Deliukov" userId="d5fda0f2-1d08-4016-b7e9-bb882f168707" providerId="ADAL" clId="{FE9DFF45-01DC-45CC-A80A-B50597210401}" dt="2026-01-26T16:10:03.409" v="35"/>
        <pc:sldMkLst>
          <pc:docMk/>
          <pc:sldMk cId="3506618443" sldId="518"/>
        </pc:sldMkLst>
        <pc:spChg chg="mod">
          <ac:chgData name="Alexander Deliukov" userId="d5fda0f2-1d08-4016-b7e9-bb882f168707" providerId="ADAL" clId="{FE9DFF45-01DC-45CC-A80A-B50597210401}" dt="2026-01-26T16:00:21.263" v="5" actId="14100"/>
          <ac:spMkLst>
            <pc:docMk/>
            <pc:sldMk cId="3506618443" sldId="518"/>
            <ac:spMk id="3" creationId="{AB75999A-CF5A-92DA-FB23-34E8AE93CF71}"/>
          </ac:spMkLst>
        </pc:spChg>
        <pc:spChg chg="mod">
          <ac:chgData name="Alexander Deliukov" userId="d5fda0f2-1d08-4016-b7e9-bb882f168707" providerId="ADAL" clId="{FE9DFF45-01DC-45CC-A80A-B50597210401}" dt="2026-01-26T16:10:03.409" v="35"/>
          <ac:spMkLst>
            <pc:docMk/>
            <pc:sldMk cId="3506618443" sldId="518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8D8A3849-E2B6-C76D-C20B-61D524318E6E}"/>
    <pc:docChg chg="modSld">
      <pc:chgData name="Alexander Deliukov" userId="S::alexander_think-e.be#ext#@flux50.onmicrosoft.com::bee075c1-faac-4166-8fcb-7b2057bad6f6" providerId="AD" clId="Web-{8D8A3849-E2B6-C76D-C20B-61D524318E6E}" dt="2026-02-09T14:16:09.268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8D8A3849-E2B6-C76D-C20B-61D524318E6E}" dt="2026-02-09T14:16:09.268" v="2" actId="14100"/>
        <pc:sldMkLst>
          <pc:docMk/>
          <pc:sldMk cId="2182810813" sldId="490"/>
        </pc:sldMkLst>
        <pc:picChg chg="add mod">
          <ac:chgData name="Alexander Deliukov" userId="S::alexander_think-e.be#ext#@flux50.onmicrosoft.com::bee075c1-faac-4166-8fcb-7b2057bad6f6" providerId="AD" clId="Web-{8D8A3849-E2B6-C76D-C20B-61D524318E6E}" dt="2026-02-09T14:16:09.268" v="2" actId="14100"/>
          <ac:picMkLst>
            <pc:docMk/>
            <pc:sldMk cId="2182810813" sldId="490"/>
            <ac:picMk id="5" creationId="{905AAF4A-5F2D-E7F5-EBA0-332F9FD71E9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Modifica dello stile del testo master</a:t>
            </a:r>
          </a:p>
          <a:p>
            <a:pPr lvl="1"/>
            <a:r>
              <a:rPr lang="ko-KR" altLang="en-US"/>
              <a:t>Secondo livello</a:t>
            </a:r>
          </a:p>
          <a:p>
            <a:pPr lvl="2"/>
            <a:r>
              <a:rPr lang="ko-KR" altLang="en-US"/>
              <a:t>Terzo livello</a:t>
            </a:r>
          </a:p>
          <a:p>
            <a:pPr lvl="3"/>
            <a:r>
              <a:rPr lang="ko-KR" altLang="en-US"/>
              <a:t>Quarto livello</a:t>
            </a:r>
          </a:p>
          <a:p>
            <a:pPr lvl="4"/>
            <a:r>
              <a:rPr lang="ko-KR" altLang="en-US"/>
              <a:t>Quinto livello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energy-climate-change-environment/standards-tools-and-labels/products-labelling-rules-and-requirements/ecodesign-sustainable-products-regulation_e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ea.org/policies/15696-european-raw-materials-initiative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.ec.europa.eu/topics/waste-and-recycling/waste-framework-directive_e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ingle-market-economy.ec.europa.eu/sectors/raw-materials/areas-specific-interest/critical-raw-materials_en#critical-raw-materials-act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do.org/sites/default/files/unido-publications/2025-06/Circular%20Economy%20and%20Digitalization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sites/default/files/2024-02/SMART-CIRCUIT_Circular-Success-Stories_brochure_fv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1-1050/15/17/13165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interreg-central.eu/news/circularity-as-a-driver-of-the-energy-transition-in-public-transport-a-look-into-the-future/" TargetMode="External"/><Relationship Id="rId4" Type="http://schemas.openxmlformats.org/officeDocument/2006/relationships/hyperlink" Target="https://circulareconomy.europa.eu/platform/en/knowledge/lca-circular-design-comparative-study-digital-tools-built-environment" TargetMode="External"/></Relationships>
</file>

<file path=ppt/notesSlides/_rels/notes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tevensnodgrass/5548193945/in/photolist-9sgWLi-5jTpcz-2feKdqn-66mxHi-9EC2pg-ig4zE9-5k4yb3-8dxN6p-7waL6b-evzM8E-61Vhgc-oDF5P5-4HcqTh-86DdbS-e4kpMs-7Neuk-dECiWm-2kSZ3Xd-Gz7Aa-2kSS5Zk-8qUzBR-2kSUvDn-2kJawxP-HTGCZg-J8Rd1G-9PymkC-6GjVzx-2kSUY37-5aueeT-ebbTvo-6oPYRA-2kSZ3WB-5pxwNk-cpcUm9-a2hsRH-4a9y5d-2oxEvHN-7NuBgq-LRrGc-2oVpDUj-9BYo5n-wuEyG-rmhfBE-aMJEiB-LaxZC-5GXQh7-4rLiiH-nzXEXQ-7WmKPi-3qjySW" TargetMode="External"/><Relationship Id="rId13" Type="http://schemas.openxmlformats.org/officeDocument/2006/relationships/hyperlink" Target="https://www.flickr.com/photos/26395486@N00/11040990083/" TargetMode="External"/><Relationship Id="rId18" Type="http://schemas.openxmlformats.org/officeDocument/2006/relationships/hyperlink" Target="https://www.flickr.com/photos/153724200@N07/40932460914/in/photolist-25n4yyJ-2odVTUR-26RhsEy-26RhsUG-28egisc-hADJ8X-9uZMt-5jhfU6-2qun34M-Mpb6X1-2qsoChq-JjjPbG-2gVgBDF-4SawTh-2oWwFwY-2gVikgB-2564itF-7S6UX7-2hy98BL-9rCDJp-2hzoRjj-2hxXktV-GN1rT4-2hzjuNi-2g5DqMg-2hy7SMX-riCyxz-rW7fzn-Q9DhTa-rXQSF1-RNKgg5-JjjPhd-2eq7vbd-RQXAm3-2hzp4eS-2cw8mMR-2hRQtUP-26rPCtp-29gMpro-2564iya-MQjyo9-2hxJzsN-qNt2Rp-MTpJLp-2ddsrwi-2hdmx5p-2gUhgNH-2gViDpA-2gViCB8-JjjPw1" TargetMode="External"/><Relationship Id="rId3" Type="http://schemas.openxmlformats.org/officeDocument/2006/relationships/hyperlink" Target="https://creativecommons.org/licenses/by-sa/4.0/deed.en" TargetMode="External"/><Relationship Id="rId21" Type="http://schemas.openxmlformats.org/officeDocument/2006/relationships/hyperlink" Target="https://unsplash.com/photos/person-planting-on-hanged-pots-TyLw3IQALMs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creativecommons.org/publicdomain/mark/1.0/" TargetMode="External"/><Relationship Id="rId17" Type="http://schemas.openxmlformats.org/officeDocument/2006/relationships/hyperlink" Target="https://www.flickr.com/photos/andyarthur/5837677046/in/photolist-dRst2P-5BWz7p-2nYFwNJ-9TRC1f-2feKdqn-3qqUHB-x15w96-ftpVb7-ftayRp-ftpVco-ftpV8E-ftayTB-ftpVhs-2pyWdn5-5aueeT-58Kvg4-8qUzBR-J8Rd1G-6mcr7C-8dxN6p-rpZcTs-5ayvXG-5auf8a-aPX2FM-5audxB-2oVpDUj-5aueCi-LaxZC-6YDcdz-4H8gnk-9AkH2j-fcbtxu-2iSxdkL-6YDcdx-7SDCtc-Suw685-KXuo4J-2fpbh9a-9sgWLi-3ZT5ED-dSCtsR-2oPqdxC-7J88iY-r1pNjt-8UA5Dg-86DdbS-7ynBCB-2TWLWf-2nYGYB8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s://unsplash.com/license" TargetMode="External"/><Relationship Id="rId20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htb/1370295502/in/photolist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-6yoGSA-2pw7keQ-91RvWm-5hvLsn-91RvWo-sfKqVM-azLuTY-QH5Ms8-7HgQwz" TargetMode="External"/><Relationship Id="rId11" Type="http://schemas.openxmlformats.org/officeDocument/2006/relationships/hyperlink" Target="https://www.flickr.com/photos/149077469@N03/30993060636/in/photolist-9RUJjr-8D38WR-8VUxZy-9AuxJA-9ErHc8-9jP27f-9hEJ6T-pra3h4-PdKx9q-8FPmHq-efSZMd-8KgGy4-9FD3oe-9g3r4Q-b9KAfB-mMzpcZ-9hHDGS-efMf16-dvgx7A-9FbkkW-8DZUDu-9Fby4L-mMzupH-9z6fSz-YK121N-9MJamz-9jP2Sb-9hEJNV-8JaB4B-a8fJwH-8WKBsr-mMzsmp-rpCN49-9RXEdA-9HvjEN-9xCD8i-7vzoVt-mMB4UC-mMB2Dq-6D43GH-9t43hg-mMB6k3-efMf4R-2mHg3uB-9hHQyL-9hHMKo-2nZHx3e-bEJGQ6-9jP42s-8PHBDs" TargetMode="External"/><Relationship Id="rId5" Type="http://schemas.openxmlformats.org/officeDocument/2006/relationships/hyperlink" Target="https://creativecommons.org/licenses/by-sa/2.0/" TargetMode="External"/><Relationship Id="rId15" Type="http://schemas.openxmlformats.org/officeDocument/2006/relationships/hyperlink" Target="https://unsplash.com/photos/a-tall-building-with-many-windows-with-bosco-verticale-in-the-background-dTQqLjGEj18" TargetMode="External"/><Relationship Id="rId10" Type="http://schemas.openxmlformats.org/officeDocument/2006/relationships/hyperlink" Target="https://www.flickr.com/photos/foilman/53171472824/in/photolist-2p1zGps-5cx3oj-2pw7keQ-5q6U5x-5hvLsn-91RvWo-sfKqVM-QH5Ms8-7HgQwz-91RvWh-puYkz-ghcNtr-2mYJbKw-5hA7s3-5hvL9H-pik8S-a9QCDx-2kZyF5o-2j5mkGM-2hDrzK3-EMm4vU-a9Qzqa-2n2w6N1-tE4bTd-FqhsCT-eNHnF4-ejnWM9-4QNXMH-dskWLS-oSFgzy-2nJy6ee-2cuMHhF-23CgCY-dhtRdC-mLwoPC-2oMJddX-kv9nn-2oBTcnS-pdwE34-moYKPc-6xqMJx-6xyACY-noC7YK-bcDtFH-5onBwK-bcDuhe-5NYeUj-bcDtYx-5MuTz3-KGPsiW" TargetMode="External"/><Relationship Id="rId19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www.flickr.com/photos/ondasderuido/7475229188/in/photolist-coyvcS-Rrtqm2-QdBjXt-5bj8NF-zbJg87-cYgCmJ-D6N11u-TGPZz5-yP3Ru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" TargetMode="External"/><Relationship Id="rId9" Type="http://schemas.openxmlformats.org/officeDocument/2006/relationships/hyperlink" Target="https://creativecommons.org/licenses/by/2.0/" TargetMode="External"/><Relationship Id="rId14" Type="http://schemas.openxmlformats.org/officeDocument/2006/relationships/hyperlink" Target="https://creativecommons.org/licenses/by-nc-nd/2.0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en/knowledge/circularity-strategies-and-sustainable-resource-management-safeguard-clean-energy-transitio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irculareconomy.europa.eu/platform/sites/default/files/2023-06/Circular-energy-transition.pdf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Circolarità e transizione energetica digitale</a:t>
            </a:r>
          </a:p>
          <a:p>
            <a:pPr latinLnBrk="0"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18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2. Iniziative dell'Unione europea volte a promuovere la circolarità nel settore energetico</a:t>
            </a: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Progettazione per la circolarità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: progettare tecnologie energetiche con particolare attenzione alla durata, alla riparabilità e alla riciclabilità.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La direttiva UE sulla progettazione ecocompatibile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stabilisce standard minimi di efficienza energetica per i prodotti connessi all'energia e promuove la progettazione di prodotti durevoli e riparabili.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Efficienza dei materiali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: ridurre la quantità di materiali utilizzati nelle tecnologie e nelle infrastrutture energetiche.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L'iniziativa dell'UE sulle materie prime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mira a garantire l'accesso alle materie prime critiche, comprese quelle utilizzate nelle tecnologie delle energie rinnovabili, e a promuoverne un uso efficiente.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https://commission.europa.eu/energy-climate-change-environment/standards-tools-and-labels/products-labelling-rules-and-requirements/ecodesign-sustainable-products-regulation_en</a:t>
            </a:r>
          </a:p>
          <a:p>
            <a:r>
              <a:rPr lang="en-GB" dirty="0"/>
              <a:t>https://www.iea.org/policies/15696-european-raw-materials-initiative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05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2. Iniziative dell'Unione europea volte a promuovere la circolarità nel settore energetico</a:t>
            </a: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Riduzione dei rifiuti: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ridurre al minimo la produzione di rifiuti durante la produzione, il funzionamento e la gestione a fine vita delle tecnologie energetiche.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La direttiva quadro sui rifiuti dell'UE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fissa obiettivi di riduzione e riciclaggio dei rifiuti, compresi i rifiuti di apparecchiature elettriche ed elettroniche (RAEE) e le batterie.  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Recupero delle risorse: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recuperare materiali preziosi dalle tecnologie energetiche a fine vita attraverso il riciclaggio e il riutilizzo.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La legge dell'UE sulle materie prime critiche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mira a garantire l'approvvigionamento di materie prime critiche e a promuoverne il recupero e il riciclaggio.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https://environment.ec.europa.eu/topics/waste-and-recycling/waste-framework-directive_en</a:t>
            </a:r>
          </a:p>
          <a:p>
            <a:r>
              <a:rPr lang="en-GB" dirty="0" err="1"/>
              <a:t>https://single-market-economy.ec.europa.eu/sectors/raw-materials/areas-specific-interest/critical-raw-materials_en#critical-raw-materials-act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738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La transizione energetica digitale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5"/>
                </a:solidFill>
              </a:rPr>
              <a:t>In che modo la digitalizzazione sta trasformando il settore energetico?</a:t>
            </a:r>
          </a:p>
          <a:p>
            <a:pPr algn="ctr" latinLnBrk="0"/>
            <a:endParaRPr lang="en-GB" sz="1200" i="1" noProof="0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978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3. La transizione energetica digitale 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dirty="0">
                <a:ea typeface="+mn-lt"/>
                <a:cs typeface="+mn-lt"/>
                <a:sym typeface="Public Sans"/>
              </a:rPr>
              <a:t>La digitalizzazione sta cambiando radicalmente il settore energetico: 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Consentendo lo sviluppo di reti intelligenti per ottimizzare i flussi energetici.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Integrando le fonti di energia rinnovabile.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Migliorando la stabilità della rete.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latinLnBrk="0"/>
            <a:r>
              <a:rPr lang="en-GB" sz="1200" dirty="0">
                <a:ea typeface="+mn-lt"/>
                <a:cs typeface="+mn-lt"/>
                <a:sym typeface="Public Sans"/>
              </a:rPr>
              <a:t>L'analisi dei dati e l'apprendimento automatico svolgono un ruolo cruciale nel miglioramento dell'efficienza energetica attraverso: 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Identificando gli sprechi.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Ottimizzazione dei consumi.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Previsione della domanda.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Prevedendo i guasti alle apparecchiature per migliorare i programmi di manutenzione.</a:t>
            </a:r>
            <a:endParaRPr lang="en-GB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33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Sinergie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In che modo la circolarità e la digitalizzazione collaborano per realizzare un futuro sostenibile?</a:t>
            </a:r>
            <a:endParaRPr lang="en-GB" sz="105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23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Sinergie 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 hangingPunct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Sia </a:t>
            </a:r>
            <a:r>
              <a:rPr lang="en-GB" sz="1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circolarità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che la digitalizzazione sono essenziali per un futuro energetico sostenibile.  Le tecnologie digitali possono facilitare l'attuazione dei principi dell'economia circolare, mentre la circolarità può aumentare i vantaggi della digitalizzazione.  Ad esempio:</a:t>
            </a:r>
          </a:p>
          <a:p>
            <a:pPr lvl="0" latinLnBrk="0" hangingPunct="0"/>
            <a:endParaRPr lang="en-GB" sz="1200" noProof="0" dirty="0"/>
          </a:p>
          <a:p>
            <a:pPr marL="34290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Le piattaforme digitali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possono monitorare e gestire le risorse durante tutto il loro ciclo di vita, consentendo un migliore riutilizzo e riciclaggio.</a:t>
            </a:r>
            <a:endParaRPr lang="en-GB" sz="1200" dirty="0">
              <a:solidFill>
                <a:srgbClr val="231F20"/>
              </a:solidFill>
              <a:ea typeface="Calibri"/>
              <a:cs typeface="Calibri"/>
              <a:sym typeface="Public Sans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L'analisi dei dati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può ottimizzare il consumo energetico e ridurre gli sprechi.</a:t>
            </a:r>
            <a:endParaRPr lang="en-GB" sz="1200" noProof="0" dirty="0">
              <a:ea typeface="Calibri"/>
              <a:cs typeface="Calibri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Le reti intelligenti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possono facilitare l'integrazione delle fonti di energia rinnovabile e sostenere lo sviluppo di sistemi energetici decentralizzati.</a:t>
            </a: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vl="0" latinLnBrk="0" hangingPunct="0">
              <a:buClr>
                <a:srgbClr val="000000"/>
              </a:buClr>
              <a:buSzPts val="2800"/>
            </a:pPr>
            <a:r>
              <a:rPr lang="en-GB" sz="1200" noProof="0" dirty="0"/>
              <a:t>Leggi </a:t>
            </a:r>
            <a:r>
              <a:rPr lang="en-GB" sz="1200" noProof="0" dirty="0">
                <a:hlinkClick r:id="rId3"/>
              </a:rPr>
              <a:t>il documento di lavoro</a:t>
            </a:r>
            <a:r>
              <a:rPr lang="en-GB" sz="1200" noProof="0" dirty="0"/>
              <a:t> 2025 </a:t>
            </a:r>
            <a:r>
              <a:rPr lang="en-GB" sz="1200" noProof="0" dirty="0">
                <a:hlinkClick r:id="rId3"/>
              </a:rPr>
              <a:t>sull'economia circolare e la digitalizzazione </a:t>
            </a:r>
            <a:r>
              <a:rPr lang="en-GB" sz="1200" noProof="0" dirty="0"/>
              <a:t>della Global Alliance on Circular Economy and Resource Efficiency (GACERE).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https://www.unido.org/sites/default/files/unido-publications/2025-06/Circular%20Economy%20and%20Digitalization.pdf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688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Circolarità nel settore dell'energia digitale: efficienza delle risorse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Come si possono applicare i principi dell'economia circolare per massimizzare l'efficienza delle risorse?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394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Circolarità nel settore dell'energia digitale: efficienza delle risorse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 principi dell'economia circolare possono essere applicati all'intero processo di produzione e consumo di energia per ridurre al minimo gli sprechi e massimizzare l'uso delle risorse. Ciò include:</a:t>
            </a:r>
          </a:p>
          <a:p>
            <a:pPr lvl="0" latinLnBrk="0"/>
            <a:endParaRPr lang="en-GB" sz="12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Progettazione orientata alla circolarità.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Efficienza dei materiali.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Riduzione dei rifiuti.</a:t>
            </a:r>
            <a:endParaRPr lang="en-GB" sz="12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Recupero delle risorse.</a:t>
            </a:r>
            <a:endParaRPr lang="en-GB" sz="1200" noProof="0" dirty="0"/>
          </a:p>
          <a:p>
            <a:pPr lvl="0" latinLnBrk="0"/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Attuando queste strategie, il settore energetico può ridurre significativamente il proprio impatto ambientale e migliorare l'efficienza delle risorse.    </a:t>
            </a:r>
          </a:p>
          <a:p>
            <a:pPr lvl="0" latinLnBrk="0"/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vl="0" latinLnBrk="0"/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Lasciati ispirare dalle </a:t>
            </a:r>
            <a:r>
              <a:rPr lang="en-GB" sz="1200" noProof="0" dirty="0">
                <a:solidFill>
                  <a:srgbClr val="2B2C30"/>
                </a:solidFill>
                <a:sym typeface="Public Sans"/>
                <a:hlinkClick r:id="rId3"/>
              </a:rPr>
              <a:t>storie di successo dell'economia circolare</a:t>
            </a: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 del progetto SMART CIRCUIT.</a:t>
            </a:r>
            <a:endParaRPr lang="en-GB" sz="1200" noProof="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https://circulareconomy.europa.eu/platform/sites/default/files/2024-02/SMART-CIRCUIT_Circular-Success-Stories_brochure_fv.pdf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556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6. Circolarità nel settore dell'energia digitale: energie rinnovabili e stoccaggio dell'energia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Come si può applicare la circolarità alle tecnologie delle energie rinnovabili e dello stoccaggio dell'energia?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0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6. Circolarità nel settore dell'energia digitale: energie rinnovabili e stoccaggio dell'energia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La circolarità può essere applicata alla produzione, alla diffusione e alla gestione del fine vita delle tecnologie relative alle energie rinnovabili. Ciò include:</a:t>
            </a:r>
          </a:p>
          <a:p>
            <a:pPr lvl="0" latinLnBrk="0"/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Produzione sostenibile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: utilizzo di materiali riciclati ed energie rinnovabili nel processo di produzione.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Progettazione modulare: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progettazione di tecnologie per le energie rinnovabili con componenti modulari che possono essere facilmente riparati o sostituiti, prolungandone così la durata.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Riciclaggio e riutilizzo: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sviluppo di strategie efficaci di riciclaggio e riutilizzo per le tecnologie di energia rinnovabile a fine vita.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2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US" sz="1200" dirty="0"/>
              <a:t>Il concetto di circolarità riveste un ruolo fondamentale nella transizione energetica digitale. L'applicazione dei principi di circolarità ci consente di utilizzare le risorse in modo efficiente e ridurre gli sprechi in tutte le fasi del ciclo di vita di una risorsa. In questa presentazione approfondiamo:</a:t>
            </a:r>
          </a:p>
          <a:p>
            <a:pPr latinLnBrk="0"/>
            <a:r>
              <a:rPr lang="en-US" sz="1200" dirty="0"/>
              <a:t> </a:t>
            </a:r>
            <a:endParaRPr lang="en-GB" sz="12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1200" dirty="0"/>
              <a:t>Che cos'è la circolarità e qual è il suo ruolo nella transizione energetica digitale.</a:t>
            </a:r>
            <a:endParaRPr lang="en-GB" sz="12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1200" dirty="0"/>
              <a:t>Come la circolarità può contribuire a un futuro sostenibile.</a:t>
            </a:r>
            <a:endParaRPr lang="en-GB" sz="12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1200" dirty="0"/>
              <a:t>Alcuni esempi di circolarità e diversi tipi di tecnologie energetiche digitali.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927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Digitalizzazione dell'energia: reti intelligenti e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analisi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dei dati</a:t>
            </a:r>
            <a:endParaRPr lang="en-GB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In che modo le tecnologie digitali stanno trasformando il settore energetico?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289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7. Digitalizzazione dell'energia: reti intelligenti e analisi dei dati</a:t>
            </a:r>
            <a:endParaRPr lang="en-GB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Le tecnologie digitali stanno consentendo lo sviluppo di reti energetiche intelligenti, note come </a:t>
            </a:r>
            <a:r>
              <a:rPr lang="en-GB" sz="1200" b="1" noProof="1">
                <a:latin typeface="Calibri"/>
                <a:ea typeface="Public Sans"/>
                <a:cs typeface="Public Sans"/>
                <a:sym typeface="Public Sans"/>
              </a:rPr>
              <a:t>reti intelligenti</a:t>
            </a: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. Le reti intelligenti possono: </a:t>
            </a:r>
          </a:p>
          <a:p>
            <a:pPr lvl="0" latinLnBrk="0"/>
            <a:endParaRPr lang="en-GB" sz="1200" noProof="1">
              <a:latin typeface="Calibri"/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Ottimizzare i flussi energetici.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Integrare fonti di energia rinnovabile.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Migliorare la stabilità della rete.</a:t>
            </a:r>
            <a:endParaRPr lang="en-GB" sz="1200" noProof="1">
              <a:latin typeface="Calibri"/>
              <a:ea typeface="Public Sans"/>
              <a:cs typeface="Public Sans"/>
            </a:endParaRPr>
          </a:p>
          <a:p>
            <a:pPr lvl="0" latinLnBrk="0"/>
            <a:endParaRPr lang="en-GB" sz="1200" noProof="1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998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7. Digitalizzazione dell'energia: reti intelligenti e analisi dei dati</a:t>
            </a:r>
            <a:endParaRPr lang="en-GB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L'analisi dei dati e l'apprendimento automatico stanno assumendo un ruolo sempre più importante nel settore energetico. L'analisi dei dati e l'apprendimento automatico possono: </a:t>
            </a:r>
          </a:p>
          <a:p>
            <a:pPr lvl="0" latinLnBrk="0"/>
            <a:endParaRPr lang="en-GB" sz="1200" noProof="1">
              <a:latin typeface="Calibri"/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Consentire l'efficienza energetica identificando gli sprechi energetici e ottimizzando i modelli di consumo energetico.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Utilizzare le previsioni della domanda per garantire un approvvigionamento energetico affidabile.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Utilizzare la manutenzione predittiva per anticipare i guasti alle apparecchiature e ottimizzare i programmi di manutenzione.</a:t>
            </a: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  </a:t>
            </a: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Sfruttando l'analisi dei dati, il settore energetico può migliorare l'efficienza, ridurre i costi e aumentare l'affidabilità dei servizi energetici. </a:t>
            </a:r>
            <a:endParaRPr lang="en-GB" sz="1200" noProof="1">
              <a:latin typeface="Calibri"/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472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8. Digitalizzazione energetica e blockchain </a:t>
            </a:r>
            <a:endParaRPr lang="en-GB" sz="1050" noProof="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In che modo la tecnologia blockchain può apportare vantaggi al settore energetico?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435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8. Digitalizzazione energetica e blockchain </a:t>
            </a:r>
            <a:endParaRPr lang="en-GB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noProof="0" dirty="0">
                <a:ea typeface="+mn-lt"/>
                <a:cs typeface="+mn-lt"/>
                <a:sym typeface="Public Sans"/>
              </a:rPr>
              <a:t>Le tecnologie blockchain sono uno strumento prezioso per sostenere la circolarità attraverso: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Migliorare la trasparenza, la sicurezza e l'efficienza nelle transazioni energetiche e nella gestione dei dati. </a:t>
            </a:r>
          </a:p>
          <a:p>
            <a:pPr latinLnBrk="0"/>
            <a:endParaRPr lang="en-GB" sz="1200" noProof="0" dirty="0">
              <a:ea typeface="+mn-lt"/>
              <a:cs typeface="+mn-lt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919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8. Digitalizzazione energetica e blockchain </a:t>
            </a:r>
            <a:endParaRPr lang="en-GB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Nel settore energetico, la blockchain può essere utilizzata per:</a:t>
            </a:r>
            <a:endParaRPr lang="en-GB" sz="1200" noProof="0" dirty="0"/>
          </a:p>
          <a:p>
            <a:pPr lvl="0" latinLnBrk="0"/>
            <a:endParaRPr lang="en-GB" sz="1200" b="1" noProof="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Commercio energetico peer-to-peer: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consentire il commercio diretto di energia tra consumatori e prosumer.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Tracciabilità dei certificati di energia rinnovabile: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garantire l'autenticità e la tracciabilità dei certificati di energia rinnovabile.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Gestione della rete: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migliorare la sicurezza e l'efficienza delle operazioni di rete. Adottando la blockchain, il settore energetico può promuovere la fiducia, ridurre i costi di transazione e favorire l'innovazione.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619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9. Sinergie e soluzioni integrate 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Come si combinano circolarità e digitalizzazione nel settore energetico?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30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9. Sinergie e soluzioni integrate 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La circolarità e la digitalizzazione vengono combinate per creare soluzioni energetiche innovative e sostenibili.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Alcuni esempi:</a:t>
            </a:r>
          </a:p>
          <a:p>
            <a:pPr lvl="0" latinLnBrk="0"/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Sistemi intelligenti di gestione energetica domestica: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integrazione di contatori intelligenti, dispositivi IoT e analisi dei dati per ottimizzare il consumo energetico nelle abitazioni.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Centrali elettriche virtuali: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aggregazione di risorse energetiche distribuite, come pannelli solari sui tetti e batterie di veicoli elettrici, per fornire servizi di rete.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Comunità energetiche circolari: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creazione di sistemi energetici locali che danno priorità alle energie rinnovabili, all'efficienza energetica e alla condivisione delle risorse.   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482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Prossimi passi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desiderate saperne di più sulla transizione energetica digitale e sulla circolarità, potete trovare utili le seguenti risorse: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Leggi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Esplorare la sinergia delle energie rinnovabili nel quadro dell'economia circolare...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Leggi </a:t>
            </a:r>
            <a:r>
              <a:rPr lang="en-US" sz="1200" i="1" dirty="0">
                <a:solidFill>
                  <a:srgbClr val="373737"/>
                </a:solidFill>
                <a:ea typeface="맑은 고딕"/>
                <a:hlinkClick r:id="rId4"/>
              </a:rPr>
              <a:t>Da LCA a progettazione circolare: uno studio comparativo degli strumenti digitali per l'ambiente costruito</a:t>
            </a:r>
            <a:endParaRPr lang="ko-KR" altLang="en-US" sz="1200" i="1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Leggi </a:t>
            </a:r>
            <a:r>
              <a:rPr lang="en-GB" sz="1200" i="1" noProof="0" dirty="0">
                <a:solidFill>
                  <a:srgbClr val="373737"/>
                </a:solidFill>
                <a:hlinkClick r:id="rId5"/>
              </a:rPr>
              <a:t>La circolarità come motore della transizione energetica nel trasporto pubblico: uno sguardo al futuro</a:t>
            </a:r>
            <a:r>
              <a:rPr lang="en-GB" sz="1200" i="1" noProof="0" dirty="0">
                <a:solidFill>
                  <a:srgbClr val="373737"/>
                </a:solidFill>
              </a:rPr>
              <a:t>. </a:t>
            </a:r>
            <a:endParaRPr lang="en-GB" sz="1200" noProof="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Scopri di più sui materiali didattici del progetto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693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Ringraziamenti</a:t>
            </a:r>
          </a:p>
          <a:p>
            <a:pPr latinLnBrk="0"/>
            <a:r>
              <a:rPr lang="en-GB" dirty="0"/>
              <a:t>Questa presentazione intitolata "</a:t>
            </a:r>
            <a:r>
              <a:rPr lang="en-GB" i="1" dirty="0"/>
              <a:t>Circolarità e transizione energetica digitale" </a:t>
            </a:r>
            <a:r>
              <a:rPr lang="en-GB" dirty="0"/>
              <a:t>è stata realizzata dal progetto Every1 ed è concessa in licenza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diversa indicazione.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Le immagini utilizzate in questa presentazione sono le seguenti: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Circular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@ondasderuido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Circular lights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Hugh Bell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uno: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Reduce Reuse Recycle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Steve Snodgrass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 2.0.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due: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Circular Patterns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Henry Burrows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tre: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data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Arismendy Polanco è su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Public Domain Mark 1.0 Universal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quattro: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Digital City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scratch-media è concessa in licenza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CC BY-NC-ND 2.0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cinque: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un edificio alto con molte finestre e Bosco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Verticale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sullo sfondo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José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Jóvena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tramite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licenza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sei: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7"/>
              </a:rPr>
              <a:t>Riciclaggio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Andy Arthur è concesso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 2.0.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7.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8"/>
              </a:rPr>
              <a:t>Data-Analytics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Learntek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9"/>
              </a:rPr>
              <a:t>CC0 1.0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otto: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0"/>
              </a:rPr>
              <a:t>Blockchain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Mario A.P. è concesso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nove: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1"/>
              </a:rPr>
              <a:t>persona che pianta in vasi appesi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Daniel Funes Fuentes è su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licenza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nostra analisi della circolarità è strutturata in nove domande. Prenditi un momento per riflettere su ciascuna domanda prima di passare alla slide successiva.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Puoi rispondere a ciascuna domanda una alla volta. In alternativa, puoi selezionare una domanda specifica che desideri approfondire per prima tramite il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773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54B69-0203-F9BF-B499-1353677C4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F9463-E3C2-00D4-71A5-CA8BF619C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25085-42F5-01C2-0689-94426CAA5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Ringraziamenti</a:t>
            </a: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 la realizzazione di questa presentazione sono state utilizzate le seguenti risorse: </a:t>
            </a: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Bl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E., Bergeling, E., Watkins, E. &amp; Marchetti, E. (giugno 2024)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Strategie di circolarità e gestione sostenibile delle risorse per salvaguardare la transizione verso l'energia pulita.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Istituto per la politica ambientale europea (IEEP).  </a:t>
            </a:r>
            <a:r>
              <a:rPr lang="en-US" u="sng" dirty="0">
                <a:solidFill>
                  <a:schemeClr val="hlink"/>
                </a:solidFill>
                <a:latin typeface="Public Sans"/>
                <a:ea typeface="Public Sans"/>
                <a:cs typeface="Public Sans"/>
                <a:sym typeface="Public Sans"/>
                <a:hlinkClick r:id="rId3"/>
              </a:rPr>
              <a:t>https://circulareconomy.europa.eu/platform/en/knowledge/circularity-strategies-and-sustainable-resource-management-safeguard-clean-energy-transition</a:t>
            </a:r>
            <a:endParaRPr lang="en-US" dirty="0">
              <a:latin typeface="Public Sans"/>
              <a:ea typeface="Public Sans"/>
              <a:cs typeface="Public Sans"/>
              <a:sym typeface="Public Sans"/>
            </a:endParaRP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Gate C &amp; Gravis, L. (2023)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 una transizione energetica circolare: piano d'azione per l'industria, i responsabili politici e gli investitori.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Green Purposes Company &amp; Gate C. 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https://circulareconomy.europa.eu/platform/sites/default/files/2023-06/Circular-energy-transition.pdf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DCE96-8F29-4E17-B80F-35319575A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818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Grazie!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96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Nove domande sulla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digitalizzazione 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e la circolarità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nel settore energetico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</a:t>
            </a:r>
            <a:endParaRPr lang="en-GB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Che cos'è l'economia circolare e come si applica al settore energetico?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In che modo l'Unione europea sostiene la circolarità nel settore energetico?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In che modo la digitalizzazione sta trasformando il settore energetico?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In che modo la circolarità e la digitalizzazione collaborano per realizzare un futuro sostenibile?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Come si possono applicare i principi dell'economia circolare per massimizzare l'efficienza delle risorse nel settore energetico?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Come si può applicare la circolarità alle energie rinnovabili e alle tecnologie di stoccaggio dell'energia?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In che modo le tecnologie digitali stanno trasformando il settore energetico?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In che modo la tecnologia blockchain può apportare benefici al settore energetico?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In che modo la circolarità e la digitalizzazione vengono combinate nel settore energetico?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58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L'economia circolare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Che cos'è l'economia circolare e come si applica al settore energetico?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48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L'economia circolare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Nel contesto del settore energetico, l'economia circolare rappresenta un cambiamento rispetto al modello "prendi, produci, usa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e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getta".  L'economia circolare pone l'accento sulla riduzione al minimo dei rifiuti e sull'utilizzo ottimale delle risorse.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La durata delle tecnologie energetiche può essere massimizzata riducendo al minimo la produzione di rifiuti e recuperando materiali preziosi. </a:t>
            </a:r>
            <a:r>
              <a:rPr lang="en-GB" sz="1200" dirty="0"/>
              <a:t>La circolarità contribuisce a ridurre l'impatto ambientale e sostiene la transizione verso un sistema energetico più sostenibile e resiliente. 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Le tecnologie digitali, come l'analisi dei dati, le reti intelligenti e la blockchain, svolgono un ruolo cruciale nel consentire e ottimizzare le strategie di circolarità nel settore energetico. </a:t>
            </a:r>
          </a:p>
          <a:p>
            <a:pPr latinLnBrk="0"/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45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L'economia circolare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I principi fondamentali dell'economia circolare sono:</a:t>
            </a:r>
          </a:p>
          <a:p>
            <a:pPr latinLnBrk="0"/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b="1" noProof="0" dirty="0">
                <a:ea typeface="Public Sans"/>
                <a:cs typeface="Public Sans"/>
                <a:sym typeface="Public Sans"/>
              </a:rPr>
              <a:t>Ridurre: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Ridurre al minimo il consumo energetico e i rifiuti attraverso: </a:t>
            </a:r>
          </a:p>
          <a:p>
            <a:pPr latinLnBrk="0"/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Misure di efficienza </a:t>
            </a:r>
            <a:r>
              <a:rPr lang="en-GB" sz="1200" noProof="0" dirty="0" err="1">
                <a:ea typeface="Public Sans"/>
                <a:cs typeface="Public Sans"/>
                <a:sym typeface="Public Sans"/>
              </a:rPr>
              <a:t>energetica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.</a:t>
            </a:r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	Incentivi all'uso di energia durante i periodi non di punta.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1200" noProof="0" dirty="0" err="1">
                <a:ea typeface="Public Sans"/>
                <a:cs typeface="Public Sans"/>
                <a:sym typeface="Public Sans"/>
              </a:rPr>
              <a:t>Adozione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di tecnologie energetiche sostenibili.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b="1" dirty="0">
                <a:ea typeface="Public Sans"/>
                <a:cs typeface="Public Sans"/>
                <a:sym typeface="Public Sans"/>
              </a:rPr>
              <a:t>Riutilizzo: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riutilizzare o trovare nuove applicazioni per le infrastrutture e i componenti energetici. Ad esempio: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Riutilizzare le pale delle turbine eoliche dismesse per costruire ponti pedonali.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Utilizzare le batterie dei veicoli elettrici per lo stoccaggio di energia su scala di rete.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01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Economia circolare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b="1" dirty="0">
                <a:ea typeface="Public Sans"/>
                <a:cs typeface="Public Sans"/>
                <a:sym typeface="Public Sans"/>
              </a:rPr>
              <a:t>Riciclare: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recuperare materiali preziosi dalle tecnologie energetiche a fine vita. Ad esempio:  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Riciclaggio dei pannelli solari.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Recupero di elementi delle terre rare dalle turbine eoliche.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924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Iniziative dell'Unione europea volte a promuovere la circolarità nel settore energetico</a:t>
            </a: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In che modo l'Unione europea sostiene la circolarità nel settore energetico?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81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2DCE0-FF8D-4ED2-3C1F-16DB811E499D}"/>
              </a:ext>
            </a:extLst>
          </p:cNvPr>
          <p:cNvSpPr txBox="1"/>
          <p:nvPr userDrawn="1"/>
        </p:nvSpPr>
        <p:spPr>
          <a:xfrm>
            <a:off x="2381847" y="5828186"/>
            <a:ext cx="5202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it-I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it-IT" sz="10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1CF2C-96B4-B86B-D73A-0644711BAE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" y="6210794"/>
            <a:ext cx="2286000" cy="4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energy-climate-change-environment/standards-tools-and-labels/products-labelling-rules-and-requirements/ecodesign-sustainable-products-regulation_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hyperlink" Target="https://www.iea.org/policies/15696-european-raw-materials-initiativ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.ec.europa.eu/topics/waste-and-recycling/waste-framework-directive_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hyperlink" Target="https://single-market-economy.ec.europa.eu/sectors/raw-materials/areas-specific-interest/critical-raw-materials_en#critical-raw-materials-ac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do.org/sites/default/files/unido-publications/2025-06/Circular%20Economy%20and%20Digitalization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sites/default/files/2024-02/SMART-CIRCUIT_Circular-Success-Stories_brochure_fv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1-1050/15/17/1316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interreg-central.eu/news/circularity-as-a-driver-of-the-energy-transition-in-public-transport-a-look-into-the-future/" TargetMode="External"/><Relationship Id="rId4" Type="http://schemas.openxmlformats.org/officeDocument/2006/relationships/hyperlink" Target="https://circulareconomy.europa.eu/platform/en/knowledge/lca-circular-design-comparative-study-digital-tools-built-environment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tevensnodgrass/5548193945/in/photolist-9sgWLi-5jTpcz-2feKdqn-66mxHi-9EC2pg-ig4zE9-5k4yb3-8dxN6p-7waL6b-evzM8E-61Vhgc-oDF5P5-4HcqTh-86DdbS-e4kpMs-7Neuk-dECiWm-2kSZ3Xd-Gz7Aa-2kSS5Zk-8qUzBR-2kSUvDn-2kJawxP-HTGCZg-J8Rd1G-9PymkC-6GjVzx-2kSUY37-5aueeT-ebbTvo-6oPYRA-2kSZ3WB-5pxwNk-cpcUm9-a2hsRH-4a9y5d-2oxEvHN-7NuBgq-LRrGc-2oVpDUj-9BYo5n-wuEyG-rmhfBE-aMJEiB-LaxZC-5GXQh7-4rLiiH-nzXEXQ-7WmKPi-3qjySW" TargetMode="External"/><Relationship Id="rId13" Type="http://schemas.openxmlformats.org/officeDocument/2006/relationships/hyperlink" Target="https://www.flickr.com/photos/26395486@N00/11040990083/" TargetMode="External"/><Relationship Id="rId18" Type="http://schemas.openxmlformats.org/officeDocument/2006/relationships/hyperlink" Target="https://www.flickr.com/photos/153724200@N07/40932460914/in/photolist-25n4yyJ-2odVTUR-26RhsEy-26RhsUG-28egisc-hADJ8X-9uZMt-5jhfU6-2qun34M-Mpb6X1-2qsoChq-JjjPbG-2gVgBDF-4SawTh-2oWwFwY-2gVikgB-2564itF-7S6UX7-2hy98BL-9rCDJp-2hzoRjj-2hxXktV-GN1rT4-2hzjuNi-2g5DqMg-2hy7SMX-riCyxz-rW7fzn-Q9DhTa-rXQSF1-RNKgg5-JjjPhd-2eq7vbd-RQXAm3-2hzp4eS-2cw8mMR-2hRQtUP-26rPCtp-29gMpro-2564iya-MQjyo9-2hxJzsN-qNt2Rp-MTpJLp-2ddsrwi-2hdmx5p-2gUhgNH-2gViDpA-2gViCB8-JjjPw1" TargetMode="External"/><Relationship Id="rId3" Type="http://schemas.openxmlformats.org/officeDocument/2006/relationships/hyperlink" Target="https://creativecommons.org/licenses/by-sa/4.0/deed.en" TargetMode="External"/><Relationship Id="rId21" Type="http://schemas.openxmlformats.org/officeDocument/2006/relationships/hyperlink" Target="https://unsplash.com/photos/person-planting-on-hanged-pots-TyLw3IQALMs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creativecommons.org/publicdomain/mark/1.0/" TargetMode="External"/><Relationship Id="rId17" Type="http://schemas.openxmlformats.org/officeDocument/2006/relationships/hyperlink" Target="https://www.flickr.com/photos/andyarthur/5837677046/in/photolist-dRst2P-5BWz7p-2nYFwNJ-9TRC1f-2feKdqn-3qqUHB-x15w96-ftpVb7-ftayRp-ftpVco-ftpV8E-ftayTB-ftpVhs-2pyWdn5-5aueeT-58Kvg4-8qUzBR-J8Rd1G-6mcr7C-8dxN6p-rpZcTs-5ayvXG-5auf8a-aPX2FM-5audxB-2oVpDUj-5aueCi-LaxZC-6YDcdz-4H8gnk-9AkH2j-fcbtxu-2iSxdkL-6YDcdx-7SDCtc-Suw685-KXuo4J-2fpbh9a-9sgWLi-3ZT5ED-dSCtsR-2oPqdxC-7J88iY-r1pNjt-8UA5Dg-86DdbS-7ynBCB-2TWLWf-2nYGYB8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unsplash.com/license" TargetMode="External"/><Relationship Id="rId20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htb/1370295502/in/photolist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-6yoGSA-2pw7keQ-91RvWm-5hvLsn-91RvWo-sfKqVM-azLuTY-QH5Ms8-7HgQwz" TargetMode="External"/><Relationship Id="rId11" Type="http://schemas.openxmlformats.org/officeDocument/2006/relationships/hyperlink" Target="https://www.flickr.com/photos/149077469@N03/30993060636/in/photolist-9RUJjr-8D38WR-8VUxZy-9AuxJA-9ErHc8-9jP27f-9hEJ6T-pra3h4-PdKx9q-8FPmHq-efSZMd-8KgGy4-9FD3oe-9g3r4Q-b9KAfB-mMzpcZ-9hHDGS-efMf16-dvgx7A-9FbkkW-8DZUDu-9Fby4L-mMzupH-9z6fSz-YK121N-9MJamz-9jP2Sb-9hEJNV-8JaB4B-a8fJwH-8WKBsr-mMzsmp-rpCN49-9RXEdA-9HvjEN-9xCD8i-7vzoVt-mMB4UC-mMB2Dq-6D43GH-9t43hg-mMB6k3-efMf4R-2mHg3uB-9hHQyL-9hHMKo-2nZHx3e-bEJGQ6-9jP42s-8PHBDs" TargetMode="External"/><Relationship Id="rId5" Type="http://schemas.openxmlformats.org/officeDocument/2006/relationships/hyperlink" Target="https://creativecommons.org/licenses/by-sa/2.0/" TargetMode="External"/><Relationship Id="rId15" Type="http://schemas.openxmlformats.org/officeDocument/2006/relationships/hyperlink" Target="https://unsplash.com/photos/a-tall-building-with-many-windows-with-bosco-verticale-in-the-background-dTQqLjGEj18" TargetMode="External"/><Relationship Id="rId10" Type="http://schemas.openxmlformats.org/officeDocument/2006/relationships/hyperlink" Target="https://www.flickr.com/photos/foilman/53171472824/in/photolist-2p1zGps-5cx3oj-2pw7keQ-5q6U5x-5hvLsn-91RvWo-sfKqVM-QH5Ms8-7HgQwz-91RvWh-puYkz-ghcNtr-2mYJbKw-5hA7s3-5hvL9H-pik8S-a9QCDx-2kZyF5o-2j5mkGM-2hDrzK3-EMm4vU-a9Qzqa-2n2w6N1-tE4bTd-FqhsCT-eNHnF4-ejnWM9-4QNXMH-dskWLS-oSFgzy-2nJy6ee-2cuMHhF-23CgCY-dhtRdC-mLwoPC-2oMJddX-kv9nn-2oBTcnS-pdwE34-moYKPc-6xqMJx-6xyACY-noC7YK-bcDtFH-5onBwK-bcDuhe-5NYeUj-bcDtYx-5MuTz3-KGPsiW" TargetMode="External"/><Relationship Id="rId19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www.flickr.com/photos/ondasderuido/7475229188/in/photolist-coyvcS-Rrtqm2-QdBjXt-5bj8NF-zbJg87-cYgCmJ-D6N11u-TGPZz5-yP3Ru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" TargetMode="External"/><Relationship Id="rId9" Type="http://schemas.openxmlformats.org/officeDocument/2006/relationships/hyperlink" Target="https://creativecommons.org/licenses/by/2.0/" TargetMode="External"/><Relationship Id="rId14" Type="http://schemas.openxmlformats.org/officeDocument/2006/relationships/hyperlink" Target="https://creativecommons.org/licenses/by-nc-nd/2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en/knowledge/circularity-strategies-and-sustainable-resource-management-safeguard-clean-energy-transit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culareconomy.europa.eu/platform/sites/default/files/2023-06/Circular-energy-transition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C36F-74B8-BC2B-21AC-F2FCB28C8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1470" y="1668780"/>
            <a:ext cx="6949440" cy="4069080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it-IT" sz="6600" noProof="1"/>
              <a:t>Circolarità e la transizione energetica digitale</a:t>
            </a:r>
          </a:p>
        </p:txBody>
      </p:sp>
      <p:pic>
        <p:nvPicPr>
          <p:cNvPr id="3" name="Picture 2" descr="EVERY1 logo.">
            <a:extLst>
              <a:ext uri="{FF2B5EF4-FFF2-40B4-BE49-F238E27FC236}">
                <a16:creationId xmlns:a16="http://schemas.microsoft.com/office/drawing/2014/main" id="{59EE2B6D-35E4-4C91-CC80-BAA946F23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4" name="Picture 3" descr="A circular mirror reflecting the silhouette of a tree.">
            <a:extLst>
              <a:ext uri="{FF2B5EF4-FFF2-40B4-BE49-F238E27FC236}">
                <a16:creationId xmlns:a16="http://schemas.microsoft.com/office/drawing/2014/main" id="{B709A27C-2D44-C83A-FD7D-D74368945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87" y="2040882"/>
            <a:ext cx="4510213" cy="29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1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3682652" y="2182039"/>
            <a:ext cx="8131865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buClr>
                <a:srgbClr val="000000"/>
              </a:buClr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Progettare per la circolarità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: progettare tecnologie energetiche con particolare attenzione alla durata, alla riparabilità e alla riciclabilità.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La direttiva UE sulla progettazione ecocompatibile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stabilisce standard minimi di efficienza energetica per i prodotti connessi all'energia e promuove la progettazione di prodotti durevoli e riparabili.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Efficienza dei materiali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: ridurre la quantità di materiali utilizzati nelle tecnologie e nelle infrastrutture energetiche.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L'iniziativa dell'UE sulle materie prime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mira a garantire l'accesso alle materie prime critiche, comprese quelle utilizzate nelle tecnologie delle energie rinnovabili, e a promuoverne un uso efficiente.</a:t>
            </a:r>
            <a:endParaRPr lang="en-GB" sz="20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C0E16-9631-44D5-06E1-B08BD5C8A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1" y="3078272"/>
            <a:ext cx="3189230" cy="22989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99B5E6-89CE-0B23-B7C5-514CAFF0C2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1030" y="593725"/>
            <a:ext cx="1098042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Iniziative dell'Unione europea che promuovono la circolarità nel settore energetico: progettazione per la circolarità ed efficienza dei materiali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42143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F767-AB8C-4235-504F-39D40423E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0C52C0-5A7C-CDC7-4686-D3B4F7A5FCE8}"/>
              </a:ext>
            </a:extLst>
          </p:cNvPr>
          <p:cNvSpPr txBox="1"/>
          <p:nvPr/>
        </p:nvSpPr>
        <p:spPr>
          <a:xfrm>
            <a:off x="3620022" y="2155729"/>
            <a:ext cx="819449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buClr>
                <a:srgbClr val="000000"/>
              </a:buClr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Riduzione dei rifiuti: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ridurre al minimo la produzione di rifiuti durante la produzione, il funzionamento e la gestione a fine vita delle tecnologie energetiche.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La direttiva quadro sui rifiuti dell'UE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fissa obiettivi di riduzione e riciclaggio dei rifiuti, compresi i rifiuti di apparecchiature elettriche ed elettroniche (RAEE) e le batterie.  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Recupero delle risorse: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recuperare materiali preziosi dalle tecnologie energetiche a fine vita attraverso il riciclaggio e il riutilizzo.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20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La legge dell'UE sulle materie prime critiche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mira a garantire l'approvvigionamento di materie prime critiche e a promuoverne il recupero e il riciclaggio.</a:t>
            </a:r>
            <a:endParaRPr lang="en-GB" sz="20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AEDF3-720B-BE5D-D5E4-4B7C241B6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1" y="3078272"/>
            <a:ext cx="3189230" cy="22989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5929DDF-933C-A592-312E-5B6E95BE6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310" y="685165"/>
            <a:ext cx="1086612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Iniziative dell'Unione europea che promuovono la circolarità nel settore energetico: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riduzione </a:t>
            </a:r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dei rifiuti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e recupero delle risorse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2536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00715-BE5C-83B2-F029-DCC5FBD09A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La transizione energetica digitale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3131507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400" i="1" noProof="0" dirty="0">
                <a:solidFill>
                  <a:schemeClr val="accent5"/>
                </a:solidFill>
              </a:rPr>
              <a:t>In che modo la digitalizzazione sta trasformando il settore energetico?</a:t>
            </a:r>
          </a:p>
          <a:p>
            <a:pPr algn="ctr" latinLnBrk="0"/>
            <a:endParaRPr lang="en-GB" sz="4400" i="1" noProof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3444658" y="2090088"/>
            <a:ext cx="8517698" cy="36471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dirty="0">
                <a:ea typeface="+mn-lt"/>
                <a:cs typeface="+mn-lt"/>
                <a:sym typeface="Public Sans"/>
              </a:rPr>
              <a:t>La digitalizzazione sta cambiando radicalmente il settore energetico: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  <a:sym typeface="Public Sans"/>
              </a:rPr>
              <a:t>Consentendo lo sviluppo di reti intelligenti per ottimizzare i flussi energetici.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  <a:sym typeface="Public Sans"/>
              </a:rPr>
              <a:t>Integrando le fonti di energia rinnovabile.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  <a:sym typeface="Public Sans"/>
              </a:rPr>
              <a:t>Migliorando la stabilità della rete.</a:t>
            </a:r>
          </a:p>
          <a:p>
            <a:pPr latinLnBrk="0"/>
            <a:endParaRPr lang="en-GB" sz="1100" dirty="0">
              <a:ea typeface="+mn-lt"/>
              <a:cs typeface="+mn-lt"/>
              <a:sym typeface="Public Sans"/>
            </a:endParaRPr>
          </a:p>
          <a:p>
            <a:pPr latinLnBrk="0"/>
            <a:r>
              <a:rPr lang="en-GB" sz="2000" dirty="0">
                <a:ea typeface="+mn-lt"/>
                <a:cs typeface="+mn-lt"/>
                <a:sym typeface="Public Sans"/>
              </a:rPr>
              <a:t>L'analisi dei dati e l'apprendimento automatico svolgono un ruolo cruciale nel miglioramento dell'efficienza energetica attraverso: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  <a:sym typeface="Public Sans"/>
              </a:rPr>
              <a:t>Identificando gli sprechi.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  <a:sym typeface="Public Sans"/>
              </a:rPr>
              <a:t>Ottimizzazione dei consumi.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  <a:sym typeface="Public Sans"/>
              </a:rPr>
              <a:t>Previsione della domanda.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  <a:sym typeface="Public Sans"/>
              </a:rPr>
              <a:t>Prevedendo i guasti alle apparecchiature per migliorare i programmi di manutenzione.</a:t>
            </a:r>
            <a:endParaRPr lang="en-GB" sz="2000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5985F-DCDC-EB0D-D8C1-BFF212942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0" y="2304788"/>
            <a:ext cx="2746952" cy="1940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94749-2180-DC0E-4625-85C5A078F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0" y="4439727"/>
            <a:ext cx="2746952" cy="194003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BF94EC-4F6A-3196-D03D-D7C025FE00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300" y="7645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La transizione energetica digitale: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digitalizzazione e analisi dei dati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40926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5410-36F1-DC78-29D1-7D7BF934A6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580" y="78803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Sinergie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726511" y="3181611"/>
            <a:ext cx="10910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In che modo la circolarità e la digitalizzazione collaborano per realizzare un futuro sostenibile?</a:t>
            </a:r>
            <a:endParaRPr lang="en-GB" sz="40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5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655518" y="2091846"/>
            <a:ext cx="935189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 hangingPunct="0"/>
            <a:r>
              <a:rPr lang="en-GB" sz="20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Sia </a:t>
            </a:r>
            <a:r>
              <a:rPr lang="en-GB" sz="20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circolarità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che la digitalizzazione sono essenziali per un futuro energetico sostenibile.  Le tecnologie digitali possono facilitare l'attuazione dei principi dell'economia circolare, mentre la circolarità può aumentare i vantaggi della digitalizzazione.  Ad esempio:</a:t>
            </a:r>
            <a:endParaRPr lang="en-GB" sz="2000" noProof="0" dirty="0"/>
          </a:p>
          <a:p>
            <a:pPr marL="34290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Le piattaforme digitali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possono monitorare e gestire le risorse durante tutto il loro ciclo di vita, consentendo un migliore riutilizzo e riciclaggio.</a:t>
            </a:r>
            <a:endParaRPr lang="en-GB" sz="2000" dirty="0">
              <a:solidFill>
                <a:srgbClr val="231F20"/>
              </a:solidFill>
              <a:ea typeface="Calibri"/>
              <a:cs typeface="Calibri"/>
              <a:sym typeface="Public Sans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L'analisi dei dati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può ottimizzare il consumo energetico e ridurre gli sprechi.</a:t>
            </a:r>
            <a:endParaRPr lang="en-GB" sz="2000" noProof="0" dirty="0">
              <a:ea typeface="Calibri"/>
              <a:cs typeface="Calibri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Le reti intelligenti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possono facilitare l'integrazione delle fonti di energia rinnovabile e sostenere lo sviluppo di sistemi energetici decentralizzati.</a:t>
            </a: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2C30"/>
              </a:solidFill>
              <a:sym typeface="Public Sans"/>
            </a:endParaRPr>
          </a:p>
          <a:p>
            <a:pPr lvl="0" latinLnBrk="0" hangingPunct="0">
              <a:buClr>
                <a:srgbClr val="000000"/>
              </a:buClr>
              <a:buSzPts val="2800"/>
            </a:pPr>
            <a:r>
              <a:rPr lang="en-GB" sz="2000" noProof="0" dirty="0"/>
              <a:t>Leggi </a:t>
            </a:r>
            <a:r>
              <a:rPr lang="en-GB" sz="2000" noProof="0" dirty="0">
                <a:hlinkClick r:id="rId3"/>
              </a:rPr>
              <a:t>il documento di lavoro</a:t>
            </a:r>
            <a:r>
              <a:rPr lang="en-GB" sz="2000" noProof="0" dirty="0"/>
              <a:t> 2025 </a:t>
            </a:r>
            <a:r>
              <a:rPr lang="en-GB" sz="2000" noProof="0" dirty="0">
                <a:hlinkClick r:id="rId3"/>
              </a:rPr>
              <a:t>sull'economia circolare e la digitalizzazione </a:t>
            </a:r>
            <a:r>
              <a:rPr lang="en-GB" sz="2000" noProof="0" dirty="0"/>
              <a:t>della Global Alliance on Circular Economy and Resource Efficiency (GACERE).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B650B-665B-6639-8D8C-E9C568DF1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4" y="3429000"/>
            <a:ext cx="2410016" cy="17191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D1E436-E5B9-4A54-276E-7C91E326A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66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Sinergie: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maggiori dettagli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41739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BEEA-C51B-2D0C-26CC-43DD26BB00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05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Circolarità nel settore dell'energia digitale: efficienza delle risorse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651353" y="3181611"/>
            <a:ext cx="11163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Come si possono applicare i principi dell'economia circolare per massimizzare l'efficienza delle risorse?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4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2204581" y="2073904"/>
            <a:ext cx="9987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 principi dell'economia circolare possono essere applicati all'intero processo di produzione e consumo di energia per ridurre al minimo gli sprechi e massimizzare l'uso delle risorse. Ciò include:</a:t>
            </a:r>
            <a:endParaRPr lang="en-GB" sz="24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Progettazione orientata alla circolarità.</a:t>
            </a:r>
            <a:endParaRPr lang="en-GB" sz="24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Efficienza dei materiali.</a:t>
            </a:r>
            <a:endParaRPr lang="en-GB" sz="24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Riduzione dei rifiuti.</a:t>
            </a:r>
            <a:endParaRPr lang="en-GB" sz="24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Recupero delle risorse.</a:t>
            </a:r>
            <a:endParaRPr lang="en-GB" sz="2400" noProof="0" dirty="0"/>
          </a:p>
          <a:p>
            <a:pPr lvl="0" latinLnBrk="0"/>
            <a:endParaRPr lang="en-GB" sz="24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Attuando queste strategie, il settore energetico può ridurre significativamente il proprio impatto ambientale e migliorare l'efficienza delle risorse.    </a:t>
            </a:r>
            <a:endParaRPr lang="en-GB" sz="2400" dirty="0">
              <a:solidFill>
                <a:srgbClr val="2B2C30"/>
              </a:solidFill>
              <a:sym typeface="Public Sans"/>
            </a:endParaRPr>
          </a:p>
          <a:p>
            <a:pPr lvl="0" latinLnBrk="0"/>
            <a:r>
              <a:rPr lang="en-GB" sz="2400" noProof="0" dirty="0">
                <a:solidFill>
                  <a:srgbClr val="2B2C30"/>
                </a:solidFill>
                <a:sym typeface="Public Sans"/>
              </a:rPr>
              <a:t>Lasciati ispirare dalle </a:t>
            </a:r>
            <a:r>
              <a:rPr lang="en-GB" sz="2400" noProof="0" dirty="0">
                <a:solidFill>
                  <a:srgbClr val="2B2C30"/>
                </a:solidFill>
                <a:sym typeface="Public Sans"/>
                <a:hlinkClick r:id="rId3"/>
              </a:rPr>
              <a:t>storie di successo dell'economia circolare</a:t>
            </a:r>
            <a:r>
              <a:rPr lang="en-GB" sz="2400" noProof="0" dirty="0">
                <a:solidFill>
                  <a:srgbClr val="2B2C30"/>
                </a:solidFill>
                <a:sym typeface="Public Sans"/>
              </a:rPr>
              <a:t> del progetto SMART CIRCUIT.</a:t>
            </a:r>
            <a:endParaRPr lang="en-GB" sz="24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BA538-3B5D-EA81-7754-3E88C886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3056352"/>
            <a:ext cx="1722572" cy="2320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D34AA-40AE-AE0D-8869-608E957B43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300" y="748341"/>
            <a:ext cx="1149477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Circolarità nel settore dell'energia digitale: efficienza delle risorse – Maggiori dettagli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7261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DB9E-8DE0-F308-0E29-9EEFB552BA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537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Circolarità nel settore dell'energia digitale: energie rinnovabili e stoccaggio dell'energia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676405" y="3266162"/>
            <a:ext cx="11138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Come si può applicare la circolarità alle tecnologie delle energie rinnovabili e dello stoccaggio dell'energia?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9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4308953" y="2267210"/>
            <a:ext cx="7603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GB" sz="2400" noProof="0" dirty="0">
                <a:ea typeface="Public Sans"/>
                <a:cs typeface="Public Sans"/>
                <a:sym typeface="Public Sans"/>
              </a:rPr>
              <a:t>La circolarità può essere applicata alla produzione, all'implementazione e alla gestione del fine vita delle tecnologie per le energie rinnovabili. Ciò include: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Produzione sostenibile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: utilizzo di materiali riciclati ed energie rinnovabili nel processo di produzione.</a:t>
            </a:r>
            <a:endParaRPr lang="en-GB" sz="24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Progettazione modulare: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progettazione di tecnologie per le energie rinnovabili con componenti modulari che possono essere facilmente riparati o sostituiti, prolungandone così la durata.    </a:t>
            </a:r>
            <a:endParaRPr lang="en-GB" sz="24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Riciclaggio e riutilizzo: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sviluppo di strategie efficaci di riciclaggio e riutilizzo per le tecnologie di energia rinnovabile a fine vita. </a:t>
            </a:r>
            <a:endParaRPr lang="en-GB" sz="24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3BCA5-7A1A-C5C9-2A37-22A1465AF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5" y="2858802"/>
            <a:ext cx="3962400" cy="297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F9EF5-F992-2D8D-AEDA-3763A83A7A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730" y="6623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Circolarità nel settore dell'energia digitale: energia rinnovabile e stoccaggio dell'energia – Maggiori dettagli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8169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06868" y="333137"/>
            <a:ext cx="767845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3000" dirty="0"/>
              <a:t>Il concetto di circolarità riveste un ruolo fondamentale nella transizione energetica digitale. L'applicazione dei principi di circolarità ci consente di utilizzare le risorse in modo efficiente e ridurre gli sprechi in tutte le fasi del ciclo di vita di una risorsa. In questa presentazione approfondiamo:</a:t>
            </a:r>
          </a:p>
          <a:p>
            <a:pPr latinLnBrk="0"/>
            <a:r>
              <a:rPr lang="en-US" sz="3000" dirty="0"/>
              <a:t> </a:t>
            </a:r>
            <a:endParaRPr lang="en-GB" sz="30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3000" dirty="0"/>
              <a:t>Che cos'è la circolarità e qual è il suo ruolo nella transizione energetica digitale.</a:t>
            </a:r>
            <a:endParaRPr lang="en-GB" sz="30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3000" dirty="0"/>
              <a:t>Come la circolarità può contribuire a un futuro sostenibile.</a:t>
            </a:r>
            <a:endParaRPr lang="en-GB" sz="30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3000" dirty="0"/>
              <a:t>Alcuni esempi di circolarità e diversi tipi di tecnologie energetiche digitali.</a:t>
            </a:r>
            <a:endParaRPr lang="en-GB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4C1C7-3EAF-E573-6656-D72E6DDEC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05"/>
            <a:ext cx="4054493" cy="2730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CD2F1E-3319-746E-5C15-3467348EF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0386" y="390350"/>
            <a:ext cx="3093720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it-IT" sz="4000" noProof="1">
                <a:solidFill>
                  <a:schemeClr val="bg1"/>
                </a:solidFill>
              </a:rPr>
              <a:t>Introduzione </a:t>
            </a:r>
            <a:r>
              <a:rPr lang="it-IT" sz="4000" baseline="0" noProof="1">
                <a:solidFill>
                  <a:schemeClr val="bg1"/>
                </a:solidFill>
              </a:rPr>
              <a:t>alla circolarità</a:t>
            </a:r>
            <a:endParaRPr lang="it-IT" sz="40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D389-4AB4-05CB-2627-3B5940B1F1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150" y="705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Digitalizzazione dell'energia: reti intelligenti e analisi dei dati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688933" y="3181611"/>
            <a:ext cx="10847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In che modo le tecnologie digitali stanno trasformando il settore energetico?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7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3995803" y="3205975"/>
            <a:ext cx="800178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/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Le tecnologie digitali stanno consentendo lo sviluppo di reti energetiche intelligenti, note come </a:t>
            </a:r>
            <a:r>
              <a:rPr lang="en-GB" sz="2400" b="1" noProof="1">
                <a:latin typeface="Calibri"/>
                <a:ea typeface="Public Sans"/>
                <a:cs typeface="Public Sans"/>
                <a:sym typeface="Public Sans"/>
              </a:rPr>
              <a:t>smart grid</a:t>
            </a:r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. Le smart grid sono in grado di: </a:t>
            </a:r>
          </a:p>
          <a:p>
            <a:pPr lvl="0" latinLnBrk="0"/>
            <a:endParaRPr lang="en-GB" sz="2400" noProof="1">
              <a:latin typeface="Calibri"/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Ottimizzare i flussi energetici.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Integrare fonti di energia rinnovabile.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Migliorare la stabilità della rete.</a:t>
            </a:r>
            <a:endParaRPr lang="en-GB" sz="2400" noProof="1">
              <a:latin typeface="Calibri"/>
              <a:ea typeface="Public Sans"/>
              <a:cs typeface="Public Sans"/>
            </a:endParaRPr>
          </a:p>
          <a:p>
            <a:pPr lvl="0" latinLnBrk="0"/>
            <a:endParaRPr lang="en-GB" sz="2400" noProof="1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E30F7-80C2-1E84-F060-5A99F3752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5" y="3429000"/>
            <a:ext cx="3528288" cy="201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A4C2ED-5847-9B13-6079-2F8B825EE2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730" y="75005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Digitalizzazione dell'energia: reti intelligenti e analisi dei dati – Reti intelligenti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3543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DE889-B6D5-D09B-327A-BA3214D20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9E744-63E1-3887-0405-F2C7008B6293}"/>
              </a:ext>
            </a:extLst>
          </p:cNvPr>
          <p:cNvSpPr txBox="1"/>
          <p:nvPr/>
        </p:nvSpPr>
        <p:spPr>
          <a:xfrm>
            <a:off x="3995803" y="2190313"/>
            <a:ext cx="800178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/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L'analisi dei dati e l'apprendimento automatico stanno assumendo un ruolo sempre più importante nel settore energetico. L'analisi dei dati e l'apprendimento automatico possono: 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Consentire l'efficienza energetica identificando gli sprechi energetici e ottimizzando i modelli di consumo energetico.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Utilizzare le previsioni della domanda per garantire un approvvigionamento energetico affidabile.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Utilizzare la manutenzione predittiva per anticipare i guasti alle apparecchiature e ottimizzare i programmi di manutenzione.</a:t>
            </a:r>
          </a:p>
          <a:p>
            <a:pPr lvl="0" latinLnBrk="0"/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  </a:t>
            </a:r>
          </a:p>
          <a:p>
            <a:pPr lvl="0" latinLnBrk="0"/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Sfruttando l'analisi dei dati, il settore energetico può migliorare l'efficienza, ridurre i costi e aumentare l'affidabilità dei servizi energetici. </a:t>
            </a:r>
            <a:endParaRPr lang="en-GB" sz="2000" noProof="1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44F2D-9B7B-1E7C-3A7A-627C38E7C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5" y="3429000"/>
            <a:ext cx="3528288" cy="201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9A1A5-7D62-5065-F965-71945A6443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50053"/>
            <a:ext cx="110718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Digitalizzazione dell'energia: reti intelligenti e analisi dei dati – Analisi dei dati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41739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22B91-53D8-D923-E6D5-613BABE9E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F620-B929-1380-3266-8A9DCA3B77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4231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Digitalizzazione dell'energia e blockchain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E8602-7EFC-B58B-3E3B-06665523C31F}"/>
              </a:ext>
            </a:extLst>
          </p:cNvPr>
          <p:cNvSpPr txBox="1"/>
          <p:nvPr/>
        </p:nvSpPr>
        <p:spPr>
          <a:xfrm>
            <a:off x="676405" y="3266162"/>
            <a:ext cx="1113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In che modo la tecnologia blockchain può apportare vantaggi al settore energetico?</a:t>
            </a:r>
          </a:p>
        </p:txBody>
      </p:sp>
    </p:spTree>
    <p:extLst>
      <p:ext uri="{BB962C8B-B14F-4D97-AF65-F5344CB8AC3E}">
        <p14:creationId xmlns:p14="http://schemas.microsoft.com/office/powerpoint/2010/main" val="868390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A60F9-EE88-AD5C-0ED2-702F893B8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0E44BD-06F5-8C69-BD7A-153315BF10C2}"/>
              </a:ext>
            </a:extLst>
          </p:cNvPr>
          <p:cNvSpPr txBox="1"/>
          <p:nvPr/>
        </p:nvSpPr>
        <p:spPr>
          <a:xfrm>
            <a:off x="4484318" y="3248125"/>
            <a:ext cx="733019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400" noProof="0" dirty="0">
                <a:ea typeface="+mn-lt"/>
                <a:cs typeface="+mn-lt"/>
                <a:sym typeface="Public Sans"/>
              </a:rPr>
              <a:t>Le tecnologie blockchain sono uno strumento prezioso per sostenere la circolarità attraverso:</a:t>
            </a:r>
          </a:p>
          <a:p>
            <a:pPr latinLnBrk="0"/>
            <a:endParaRPr lang="en-GB" sz="24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Migliorare la trasparenza, la sicurezza e l'efficienza nelle transazioni energetiche e nella gestione dei dati. </a:t>
            </a:r>
          </a:p>
          <a:p>
            <a:pPr latinLnBrk="0"/>
            <a:endParaRPr lang="en-GB" sz="2400" noProof="0" dirty="0">
              <a:ea typeface="+mn-lt"/>
              <a:cs typeface="+mn-lt"/>
              <a:sym typeface="Public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85008-8E10-5076-370B-3744391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5" y="3429000"/>
            <a:ext cx="4142548" cy="17619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995B6D-14CF-00E9-418F-3CC7663F70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010" y="8909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Digitalizzazione dell'energia e blockchain – Che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cos'è la blockchain?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4409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6E650-CA8F-9FD8-0C0B-F33E2147B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82F1BB-759E-6437-0077-30B98204AE19}"/>
              </a:ext>
            </a:extLst>
          </p:cNvPr>
          <p:cNvSpPr txBox="1"/>
          <p:nvPr/>
        </p:nvSpPr>
        <p:spPr>
          <a:xfrm>
            <a:off x="4434214" y="2470136"/>
            <a:ext cx="7503090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/>
            <a:r>
              <a:rPr lang="en-GB" sz="2200" noProof="0" dirty="0">
                <a:ea typeface="Public Sans"/>
                <a:cs typeface="Public Sans"/>
                <a:sym typeface="Public Sans"/>
              </a:rPr>
              <a:t>Nel settore energetico, la blockchain può essere utilizzata per:</a:t>
            </a:r>
            <a:endParaRPr lang="en-GB" sz="2200" noProof="0" dirty="0"/>
          </a:p>
          <a:p>
            <a:pPr lvl="0" latinLnBrk="0"/>
            <a:endParaRPr lang="en-GB" sz="2200" b="1" noProof="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Commercio di energia peer-to-peer: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consentire il commercio diretto di energia tra consumatori e prosumer.    </a:t>
            </a:r>
            <a:endParaRPr lang="en-GB" sz="2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Monitoraggio dei certificati di energia rinnovabile: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garantire l'autenticità e la tracciabilità dei certificati di energia rinnovabile.    </a:t>
            </a:r>
            <a:endParaRPr lang="en-GB" sz="2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Gestione della rete: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migliorare la sicurezza e l'efficienza delle operazioni di rete. Adottando la blockchain, il settore energetico può promuovere la fiducia, ridurre i costi di transazione e favorire l'innovazione. </a:t>
            </a:r>
            <a:endParaRPr lang="en-GB" sz="22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58612-9B27-DB79-791A-E2B9916B9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5" y="3429000"/>
            <a:ext cx="4142548" cy="17619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14CFD6-4894-70FC-4603-569CE5FF38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5290" y="799465"/>
            <a:ext cx="111861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Digitalizzazione dell'energia e blockchain – La blockchain nel settore energetico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9094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1F56F-11B3-26A9-83E7-7A0D86C42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D914-6E1D-FE2B-6DDD-D833A01DBA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6405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Sinergie e soluzioni integrate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4B47C-844C-9DED-88EB-FF77D79045FF}"/>
              </a:ext>
            </a:extLst>
          </p:cNvPr>
          <p:cNvSpPr txBox="1"/>
          <p:nvPr/>
        </p:nvSpPr>
        <p:spPr>
          <a:xfrm>
            <a:off x="676405" y="3266162"/>
            <a:ext cx="11138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Come si combinano circolarità e digitalizzazione nel settore energetico?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60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2C3F4-8B82-1BFC-94A6-E2AA6704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B97449-922D-18C4-57F0-B14AA2A3A218}"/>
              </a:ext>
            </a:extLst>
          </p:cNvPr>
          <p:cNvSpPr txBox="1"/>
          <p:nvPr/>
        </p:nvSpPr>
        <p:spPr>
          <a:xfrm>
            <a:off x="4171167" y="2126125"/>
            <a:ext cx="76433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GB" sz="2000" noProof="0" dirty="0">
                <a:ea typeface="Public Sans"/>
                <a:cs typeface="Public Sans"/>
                <a:sym typeface="Public Sans"/>
              </a:rPr>
              <a:t>La circolarità e la digitalizzazione vengono combinate per creare soluzioni energetiche innovative e sostenibili.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Alcuni esempi:</a:t>
            </a:r>
            <a:endParaRPr lang="en-GB" sz="20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Sistemi intelligenti di gestione energetica domestica: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integrazione di contatori intelligenti, dispositivi IoT e analisi dei dati per ottimizzare il consumo energetico nelle abitazioni.    </a:t>
            </a:r>
            <a:endParaRPr lang="en-GB" sz="20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Centrali elettriche virtuali: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aggregazione di risorse energetiche distribuite, come pannelli solari sui tetti e batterie di veicoli elettrici, per fornire servizi di rete.    </a:t>
            </a:r>
            <a:endParaRPr lang="en-GB" sz="20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Comunità energetiche circolari: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creazione di sistemi energetici locali che danno priorità alle energie rinnovabili, all'efficienza energetica e alla condivisione delle risorse.   </a:t>
            </a:r>
            <a:endParaRPr lang="en-GB" sz="20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68B75-F143-2F42-652B-71785676B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3" y="3106454"/>
            <a:ext cx="3845489" cy="25636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7B7387-0F4F-71AD-3DA3-FE3439A490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590" y="69659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Sinergie e soluzioni integrate: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maggiori dettagli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23495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B409A3-5623-D0CF-445F-9201556440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78001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noProof="1">
                <a:solidFill>
                  <a:schemeClr val="tx2"/>
                </a:solidFill>
              </a:rPr>
              <a:t>Prossimi passi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desideri saperne di più sulla transizione energetica digitale e sulla circolarità, potresti trovare utili le seguenti risorse: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71951"/>
            <a:ext cx="217549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  <a:ea typeface="맑은 고딕"/>
              </a:rPr>
              <a:t>Leggi </a:t>
            </a:r>
            <a:r>
              <a:rPr lang="en-US" altLang="ko-KR" sz="2000" i="1" dirty="0">
                <a:solidFill>
                  <a:srgbClr val="373737"/>
                </a:solidFill>
                <a:ea typeface="맑은 고딕"/>
                <a:hlinkClick r:id="rId3"/>
              </a:rPr>
              <a:t>Esplorare la sinergia delle energie rinnovabili nel quadro dell'economia circolare...</a:t>
            </a:r>
            <a:endParaRPr lang="ko-KR" altLang="en-US" sz="20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589297"/>
            <a:ext cx="236466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 latinLnBrk="0"/>
            <a:r>
              <a:rPr lang="en-US" altLang="ko-KR" sz="2000" dirty="0">
                <a:solidFill>
                  <a:srgbClr val="373737"/>
                </a:solidFill>
                <a:ea typeface="맑은 고딕"/>
              </a:rPr>
              <a:t>Leggi </a:t>
            </a:r>
            <a:r>
              <a:rPr lang="en-US" sz="2000" i="1" dirty="0">
                <a:solidFill>
                  <a:srgbClr val="373737"/>
                </a:solidFill>
                <a:ea typeface="맑은 고딕"/>
                <a:hlinkClick r:id="rId4"/>
              </a:rPr>
              <a:t>Da LCA a progettazione circolare: uno studio comparativo degli strumenti digitali per l'ambiente costruito</a:t>
            </a:r>
            <a:endParaRPr lang="ko-KR" altLang="en-US" sz="2000" i="1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89297"/>
            <a:ext cx="2338969" cy="22467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sz="2000" noProof="0" dirty="0">
                <a:solidFill>
                  <a:srgbClr val="373737"/>
                </a:solidFill>
              </a:rPr>
              <a:t>Leggi </a:t>
            </a:r>
            <a:r>
              <a:rPr lang="en-GB" sz="2000" i="1" noProof="0" dirty="0">
                <a:solidFill>
                  <a:srgbClr val="373737"/>
                </a:solidFill>
                <a:hlinkClick r:id="rId5"/>
              </a:rPr>
              <a:t>La circolarità come motore della transizione energetica nel trasporto pubblico: uno sguardo al futuro</a:t>
            </a:r>
            <a:r>
              <a:rPr lang="en-GB" sz="2000" i="1" noProof="0" dirty="0">
                <a:solidFill>
                  <a:srgbClr val="373737"/>
                </a:solidFill>
              </a:rPr>
              <a:t>. </a:t>
            </a:r>
            <a:endParaRPr lang="en-GB" sz="2000" noProof="0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1393" y="2063163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32343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  <a:hlinkClick r:id="rId6"/>
              </a:rPr>
              <a:t>Scopri di più sui materiali didattici del progetto Every1.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03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5999A-CF5A-92DA-FB23-34E8AE93C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629203"/>
            <a:ext cx="3786554" cy="1325563"/>
          </a:xfrm>
          <a:prstGeom prst="rect">
            <a:avLst/>
          </a:prstGeom>
        </p:spPr>
        <p:txBody>
          <a:bodyPr/>
          <a:lstStyle/>
          <a:p>
            <a:r>
              <a:rPr lang="it-IT" sz="3200" noProof="1">
                <a:solidFill>
                  <a:schemeClr val="bg1"/>
                </a:solidFill>
              </a:rPr>
              <a:t>Ringraziamenti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1600" dirty="0"/>
              <a:t>Questa presentazione </a:t>
            </a:r>
            <a:r>
              <a:rPr lang="en-GB" sz="1600" dirty="0" err="1"/>
              <a:t>intitolata</a:t>
            </a:r>
            <a:r>
              <a:rPr lang="en-GB" sz="1600" dirty="0"/>
              <a:t> “</a:t>
            </a:r>
            <a:r>
              <a:rPr lang="it-IT" sz="1600" dirty="0"/>
              <a:t>Circolarità e la transizione energetica digitale</a:t>
            </a:r>
            <a:r>
              <a:rPr lang="en-GB" sz="1600" i="1" dirty="0"/>
              <a:t>” </a:t>
            </a:r>
            <a:r>
              <a:rPr lang="en-GB" sz="1600" dirty="0"/>
              <a:t>è stata realizzata dal progetto Every1 ed è concessa in licenza </a:t>
            </a:r>
            <a:r>
              <a:rPr lang="en-GB" sz="1600" dirty="0">
                <a:hlinkClick r:id="rId3"/>
              </a:rPr>
              <a:t>CC BY-SA 4.0</a:t>
            </a:r>
            <a:r>
              <a:rPr lang="en-GB" sz="1600" dirty="0"/>
              <a:t>, salvo diversa indicazione. </a:t>
            </a:r>
          </a:p>
          <a:p>
            <a:pPr latinLnBrk="0"/>
            <a:endParaRPr lang="en-GB" sz="1600" dirty="0"/>
          </a:p>
          <a:p>
            <a:pPr latinLnBrk="0"/>
            <a:r>
              <a:rPr lang="en-GB" sz="1600" dirty="0"/>
              <a:t>Le immagini utilizzate in questa presentazione sono le seguenti: </a:t>
            </a:r>
          </a:p>
          <a:p>
            <a:pPr latinLnBrk="0"/>
            <a:endParaRPr lang="en-GB" sz="160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US" sz="1600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Circular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@ondasderuido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concessa in licenza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6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</a:t>
            </a:r>
            <a:r>
              <a:rPr lang="en-US" sz="1600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Circular lights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Hugh Bell è concessa in licenza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6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uno: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Reduce Reuse Recycle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Steve Snodgrass è concessa in licenza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 2.0.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due: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Circular Patterns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Henry Burrows è concessa in licenza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tre: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data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Arismendy Polanco è su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Public Domain Mark 1.0 Universal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quattro: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Digital City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scratch-media è concessa in licenza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CC BY-NC-ND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cinque: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un edificio alto con molte finestre e Bosco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Verticale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sullo sfondo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José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Jóvena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tramite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licenza Unsplash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sei: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7"/>
              </a:rPr>
              <a:t>Riciclaggio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Andy Arthur è concesso in licenza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 2.0.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7.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8"/>
              </a:rPr>
              <a:t>Data-Analytics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Learntek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9"/>
              </a:rPr>
              <a:t>CC0 1.0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otto: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0"/>
              </a:rPr>
              <a:t>Blockchain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Mario A.P. è concesso in licenza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Domanda nove: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1"/>
              </a:rPr>
              <a:t>persona che pianta in vasi appesi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Daniel Funes Fuentes è su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licenza Unsplash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0661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86437" y="1166842"/>
            <a:ext cx="7188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nostra analisi della circolarità è strutturata in nove domande. Prenditi un momento per riflettere su ciascuna domanda prima di passare alla slide successiva. </a:t>
            </a:r>
          </a:p>
          <a:p>
            <a:pPr latinLnBrk="0"/>
            <a:endParaRPr lang="en-GB" sz="3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3200" dirty="0">
                <a:solidFill>
                  <a:srgbClr val="2B2C30"/>
                </a:solidFill>
                <a:sym typeface="Public Sans"/>
              </a:rPr>
              <a:t>Puoi rispondere a ciascuna domanda una alla volta. In alternativa, puoi selezionare una domanda specifica che desideri approfondire per prima tramite il menu. </a:t>
            </a:r>
            <a:endParaRPr lang="en-GB" sz="32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8A32B-C87F-B35A-1095-55F4C8E79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05"/>
            <a:ext cx="4054493" cy="2730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F2DB40-5F36-B6C4-2F7E-95C59498C7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630" y="365125"/>
            <a:ext cx="3429000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it-IT" sz="4000" noProof="1">
                <a:solidFill>
                  <a:schemeClr val="bg1"/>
                </a:solidFill>
              </a:rPr>
              <a:t>La circolarità in 9 domande</a:t>
            </a:r>
          </a:p>
        </p:txBody>
      </p:sp>
    </p:spTree>
    <p:extLst>
      <p:ext uri="{BB962C8B-B14F-4D97-AF65-F5344CB8AC3E}">
        <p14:creationId xmlns:p14="http://schemas.microsoft.com/office/powerpoint/2010/main" val="23219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B5404-BA7E-0448-B30E-786DDE199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F53919-07E3-A073-6B93-029FA4FF8CD7}"/>
              </a:ext>
            </a:extLst>
          </p:cNvPr>
          <p:cNvSpPr txBox="1"/>
          <p:nvPr/>
        </p:nvSpPr>
        <p:spPr>
          <a:xfrm>
            <a:off x="4258848" y="596486"/>
            <a:ext cx="762835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 la realizzazione di questa presentazione sono state utilizzate le seguenti risorse: </a:t>
            </a: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Bl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E., Bergeling, E., Watkins, E. &amp; Marchetti, E. (giugno 2024)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Strategie di circolarità e gestione sostenibile delle risorse per salvaguardare la transizione verso l'energia pulita.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Istituto per la politica ambientale europea (IEEP).  </a:t>
            </a:r>
            <a:r>
              <a:rPr lang="en-US" u="sng" dirty="0">
                <a:solidFill>
                  <a:schemeClr val="hlink"/>
                </a:solidFill>
                <a:latin typeface="Public Sans"/>
                <a:ea typeface="Public Sans"/>
                <a:cs typeface="Public Sans"/>
                <a:sym typeface="Public Sans"/>
                <a:hlinkClick r:id="rId3"/>
              </a:rPr>
              <a:t>https://circulareconomy.europa.eu/platform/en/knowledge/circularity-strategies-and-sustainable-resource-management-safeguard-clean-energy-transition</a:t>
            </a:r>
            <a:endParaRPr lang="en-US" dirty="0">
              <a:latin typeface="Public Sans"/>
              <a:ea typeface="Public Sans"/>
              <a:cs typeface="Public Sans"/>
              <a:sym typeface="Public Sans"/>
            </a:endParaRP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Gate C &amp; Gravis, L. (2023)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 una transizione energetica circolare: piano d'azione per l'industria, i responsabili politici e gli investitori.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Green Purposes Company &amp; Gate C. 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https://circulareconomy.europa.eu/platform/sites/default/files/2023-06/Circular-energy-transition.pdf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AEBF70-853B-1EE7-4CB0-96CC741A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" y="59648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32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Ringraziamenti 2</a:t>
            </a:r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2129739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F57D-BB7C-BA8B-5EBF-96BF5A6CBC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7160" y="3085465"/>
            <a:ext cx="4065270" cy="1325563"/>
          </a:xfrm>
          <a:prstGeom prst="rect">
            <a:avLst/>
          </a:prstGeom>
        </p:spPr>
        <p:txBody>
          <a:bodyPr/>
          <a:lstStyle/>
          <a:p>
            <a:r>
              <a:rPr lang="it-IT" sz="6000" noProof="1">
                <a:solidFill>
                  <a:schemeClr val="bg1"/>
                </a:solidFill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284003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C6365-AC8F-EEA3-3FFE-BEAE5378AE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450" y="6623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Nove domande sulla digitalizzazione e la circolarità nel settore energetico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Che cos'è l'economia circolare e come si applica al settore energetico?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In che modo l'Unione europea sostiene la circolarità nel settore energetico?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In che modo la digitalizzazione sta trasformando il settore energetico?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In che modo la circolarità e la digitalizzazione collaborano per realizzare un futuro sostenibile?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Come si possono applicare i principi dell'economia circolare per massimizzare l'efficienza delle risorse nel settore energetico?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Come si può applicare la circolarità alle energie rinnovabili e alle tecnologie di stoccaggio dell'energia?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In che modo le tecnologie digitali stanno trasformando il settore energetico?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In che modo la tecnologia blockchain può apportare benefici al settore energetico?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Come vengono combinate la circolarità e la digitalizzazione nel settore energetico?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5012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6826-8F84-B75A-61D9-AE3CD400D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870" y="71945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L'economia circolare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876823" y="3181611"/>
            <a:ext cx="10509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Che cos'è l'economia circolare e come si applica al settore energetico?</a:t>
            </a:r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3234188" y="2153725"/>
            <a:ext cx="86905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noProof="0" dirty="0">
                <a:ea typeface="Public Sans"/>
                <a:cs typeface="Public Sans"/>
                <a:sym typeface="Public Sans"/>
              </a:rPr>
              <a:t>Nel contesto del settore energetico, l'economia circolare rappresenta un cambiamento rispetto al modello "estrai, </a:t>
            </a:r>
            <a:r>
              <a:rPr lang="en-GB" sz="2000" noProof="0" dirty="0" err="1">
                <a:ea typeface="Public Sans"/>
                <a:cs typeface="Public Sans"/>
                <a:sym typeface="Public Sans"/>
              </a:rPr>
              <a:t>produci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, </a:t>
            </a:r>
            <a:r>
              <a:rPr lang="en-GB" sz="2000" noProof="0" dirty="0" err="1">
                <a:ea typeface="Public Sans"/>
                <a:cs typeface="Public Sans"/>
                <a:sym typeface="Public Sans"/>
              </a:rPr>
              <a:t>usa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 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e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smaltisci".  L'economia circolare pone l'accento sulla riduzione al minimo dei rifiuti e sull'utilizzo ottimale delle risorse.</a:t>
            </a:r>
          </a:p>
          <a:p>
            <a:pPr latinLnBrk="0"/>
            <a:endParaRPr lang="en-GB" sz="11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000" dirty="0">
                <a:ea typeface="Public Sans"/>
                <a:cs typeface="Public Sans"/>
                <a:sym typeface="Public Sans"/>
              </a:rPr>
              <a:t>La durata delle tecnologie energetiche può essere massimizzata riducendo al minimo la produzione di rifiuti e recuperando materiali preziosi. </a:t>
            </a:r>
            <a:r>
              <a:rPr lang="en-GB" sz="2000" dirty="0"/>
              <a:t>La circolarità contribuisce a ridurre l'impatto ambientale e sostiene la transizione verso un sistema energetico più sostenibile e resiliente.  </a:t>
            </a:r>
          </a:p>
          <a:p>
            <a:pPr latinLnBrk="0"/>
            <a:endParaRPr lang="en-GB" sz="1100" dirty="0"/>
          </a:p>
          <a:p>
            <a:pPr latinLnBrk="0"/>
            <a:r>
              <a:rPr lang="en-GB" sz="2000" dirty="0"/>
              <a:t>Le tecnologie digitali, come l'analisi dei dati, le reti intelligenti e la blockchain, svolgono un ruolo cruciale nel consentire e ottimizzare le strategie di circolarità nel settore energetico. </a:t>
            </a:r>
          </a:p>
          <a:p>
            <a:pPr latinLnBrk="0"/>
            <a:endParaRPr lang="en-GB" sz="2000" noProof="0" dirty="0">
              <a:ea typeface="Public Sans"/>
              <a:cs typeface="Public Sans"/>
              <a:sym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BCC65-9414-544E-BB43-CAA44F617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6" y="3218902"/>
            <a:ext cx="2941915" cy="200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013AF1-DB87-308C-4487-ACF7C1B85A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8281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L'economia circolare: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2342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6174-A9F9-2227-33C1-1A71A5395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2E970-0435-BF0A-C4DE-9B0E5B726EAA}"/>
              </a:ext>
            </a:extLst>
          </p:cNvPr>
          <p:cNvSpPr txBox="1"/>
          <p:nvPr/>
        </p:nvSpPr>
        <p:spPr>
          <a:xfrm>
            <a:off x="3269292" y="2079320"/>
            <a:ext cx="8745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noProof="0" dirty="0">
                <a:ea typeface="Public Sans"/>
                <a:cs typeface="Public Sans"/>
                <a:sym typeface="Public Sans"/>
              </a:rPr>
              <a:t>I principi fondamentali dell'economia circolare sono:</a:t>
            </a:r>
          </a:p>
          <a:p>
            <a:pPr latinLnBrk="0"/>
            <a:endParaRPr lang="en-GB" sz="2000" noProof="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000" b="1" noProof="0" dirty="0">
                <a:ea typeface="Public Sans"/>
                <a:cs typeface="Public Sans"/>
                <a:sym typeface="Public Sans"/>
              </a:rPr>
              <a:t>Ridurre: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minimizzare il consumo energetico e i rifiuti attraverso: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Misure di efficienza </a:t>
            </a:r>
            <a:r>
              <a:rPr lang="en-GB" sz="2000" noProof="0" dirty="0" err="1">
                <a:ea typeface="Public Sans"/>
                <a:cs typeface="Public Sans"/>
                <a:sym typeface="Public Sans"/>
              </a:rPr>
              <a:t>energetica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.</a:t>
            </a:r>
            <a:endParaRPr lang="en-GB" sz="20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	Incentivazione dell'uso di energia durante i periodi non di punta.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2000" noProof="0" dirty="0" err="1">
                <a:ea typeface="Public Sans"/>
                <a:cs typeface="Public Sans"/>
                <a:sym typeface="Public Sans"/>
              </a:rPr>
              <a:t>Adozione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di tecnologie energetiche sostenibili.</a:t>
            </a:r>
          </a:p>
          <a:p>
            <a:pPr latinLnBrk="0"/>
            <a:endParaRPr lang="en-GB" sz="20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000" b="1" dirty="0">
                <a:ea typeface="Public Sans"/>
                <a:cs typeface="Public Sans"/>
                <a:sym typeface="Public Sans"/>
              </a:rPr>
              <a:t>Riutilizzo: 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riutilizzare o trovare nuove applicazioni per le infrastrutture e i componenti energetici. Ad esempio: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Riutilizzare le pale delle turbine eoliche dismesse per costruire ponti pedonali.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Utilizzare le batterie dei veicoli elettrici per lo stoccaggio di energia su scala di rete.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3F940-BC0C-318C-2A89-B6E315C9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6" y="3218902"/>
            <a:ext cx="2941915" cy="200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961C6-79FB-7F18-2FD4-A3CDB6B4C1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860" y="75375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L'economia circolare: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ridurre, riutilizzare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0720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D3568-8BC9-6369-048C-9B06399A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AC423-6053-6115-75DE-1CF1651E26EA}"/>
              </a:ext>
            </a:extLst>
          </p:cNvPr>
          <p:cNvSpPr txBox="1"/>
          <p:nvPr/>
        </p:nvSpPr>
        <p:spPr>
          <a:xfrm>
            <a:off x="3269293" y="3098250"/>
            <a:ext cx="8745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endParaRPr lang="en-GB" sz="24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b="1" dirty="0">
                <a:ea typeface="Public Sans"/>
                <a:cs typeface="Public Sans"/>
                <a:sym typeface="Public Sans"/>
              </a:rPr>
              <a:t>Riciclare: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recuperare materiali preziosi dalle tecnologie energetiche giunte al termine del loro ciclo di vita. Ad esempio:  </a:t>
            </a:r>
          </a:p>
          <a:p>
            <a:pPr latinLnBrk="0"/>
            <a:endParaRPr lang="en-GB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Riciclare i pannelli solari.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Recupero di elementi delle terre rare dalle turbine eoliche.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B268F-F208-D31C-26F0-A520472AF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6" y="3218902"/>
            <a:ext cx="2941915" cy="200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E9ED0-E40E-4571-2BF7-C0C78A3333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570" y="78864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L'economia circolare: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riciclaggio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6448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CF2B-420A-9B63-8ABA-351FFBCB7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010" y="705283"/>
            <a:ext cx="1122045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Iniziative dell'Unione europea volte a promuovere la circolarità nel settore energetico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576197" y="3181611"/>
            <a:ext cx="10809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In che modo l'Unione europea sostiene la circolarità nel settore energetico?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27046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9210E3-B9F5-4C4B-A151-BE5A00F8A6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3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4541</Words>
  <Application>Microsoft Macintosh PowerPoint</Application>
  <PresentationFormat>Widescreen</PresentationFormat>
  <Paragraphs>395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Public Sans</vt:lpstr>
      <vt:lpstr>Every1 slide master</vt:lpstr>
      <vt:lpstr>Circolarità e la transizione energetica digitale</vt:lpstr>
      <vt:lpstr>Introduzione alla circolarità</vt:lpstr>
      <vt:lpstr>La circolarità in 9 domande</vt:lpstr>
      <vt:lpstr>Nove domande sulla digitalizzazione e la circolarità nel settore energetico  </vt:lpstr>
      <vt:lpstr>1. L'economia circolare  </vt:lpstr>
      <vt:lpstr>1. L'economia circolare: Introduzione </vt:lpstr>
      <vt:lpstr>1. L'economia circolare: ridurre, riutilizzare </vt:lpstr>
      <vt:lpstr>1. L'economia circolare: riciclaggio </vt:lpstr>
      <vt:lpstr>2. Iniziative dell'Unione europea volte a promuovere la circolarità nel settore energetico </vt:lpstr>
      <vt:lpstr>2. Iniziative dell'Unione europea che promuovono la circolarità nel settore energetico: progettazione per la circolarità ed efficienza dei materiali </vt:lpstr>
      <vt:lpstr>2. Iniziative dell'Unione europea che promuovono la circolarità nel settore energetico: riduzione dei rifiuti e recupero delle risorse </vt:lpstr>
      <vt:lpstr>3. La transizione energetica digitale  </vt:lpstr>
      <vt:lpstr>3. La transizione energetica digitale: digitalizzazione e analisi dei dati </vt:lpstr>
      <vt:lpstr>4. Sinergie  </vt:lpstr>
      <vt:lpstr>4. Sinergie: maggiori dettagli </vt:lpstr>
      <vt:lpstr>5. Circolarità nel settore dell'energia digitale: efficienza delle risorse </vt:lpstr>
      <vt:lpstr>5. Circolarità nel settore dell'energia digitale: efficienza delle risorse – Maggiori dettagli </vt:lpstr>
      <vt:lpstr>6. Circolarità nel settore dell'energia digitale: energie rinnovabili e stoccaggio dell'energia </vt:lpstr>
      <vt:lpstr>6. Circolarità nel settore dell'energia digitale: energia rinnovabile e stoccaggio dell'energia – Maggiori dettagli </vt:lpstr>
      <vt:lpstr>7. Digitalizzazione dell'energia: reti intelligenti e analisi dei dati </vt:lpstr>
      <vt:lpstr>7. Digitalizzazione dell'energia: reti intelligenti e analisi dei dati – Reti intelligenti </vt:lpstr>
      <vt:lpstr>7. Digitalizzazione dell'energia: reti intelligenti e analisi dei dati – Analisi dei dati </vt:lpstr>
      <vt:lpstr>8. Digitalizzazione dell'energia e blockchain  </vt:lpstr>
      <vt:lpstr>8. Digitalizzazione dell'energia e blockchain – Che cos'è la blockchain? </vt:lpstr>
      <vt:lpstr>8. Digitalizzazione dell'energia e blockchain – La blockchain nel settore energetico </vt:lpstr>
      <vt:lpstr>9. Sinergie e soluzioni integrate  </vt:lpstr>
      <vt:lpstr>9. Sinergie e soluzioni integrate: maggiori dettagli </vt:lpstr>
      <vt:lpstr>Prossimi passi</vt:lpstr>
      <vt:lpstr>Ringraziamenti 1</vt:lpstr>
      <vt:lpstr>Ringraziamenti 2</vt:lpstr>
      <vt:lpstr>Grazie!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51</cp:revision>
  <cp:lastPrinted>2025-03-21T11:31:47Z</cp:lastPrinted>
  <dcterms:created xsi:type="dcterms:W3CDTF">2019-04-06T05:20:47Z</dcterms:created>
  <dcterms:modified xsi:type="dcterms:W3CDTF">2026-03-09T10:59:35Z</dcterms:modified>
  <cp:category/>
</cp:coreProperties>
</file>