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56" r:id="rId5"/>
    <p:sldId id="257" r:id="rId6"/>
    <p:sldId id="263" r:id="rId7"/>
    <p:sldId id="288" r:id="rId8"/>
    <p:sldId id="289" r:id="rId9"/>
    <p:sldId id="290" r:id="rId10"/>
    <p:sldId id="291" r:id="rId11"/>
    <p:sldId id="292" r:id="rId12"/>
    <p:sldId id="293" r:id="rId13"/>
    <p:sldId id="294" r:id="rId14"/>
    <p:sldId id="295" r:id="rId15"/>
    <p:sldId id="296" r:id="rId16"/>
    <p:sldId id="297" r:id="rId17"/>
    <p:sldId id="298" r:id="rId18"/>
    <p:sldId id="299" r:id="rId19"/>
    <p:sldId id="300" r:id="rId20"/>
    <p:sldId id="301" r:id="rId21"/>
    <p:sldId id="302" r:id="rId22"/>
    <p:sldId id="303" r:id="rId23"/>
    <p:sldId id="305" r:id="rId24"/>
    <p:sldId id="304" r:id="rId25"/>
    <p:sldId id="306" r:id="rId26"/>
    <p:sldId id="262" r:id="rId27"/>
    <p:sldId id="30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vfKzkJpcedPKY9Tzi/v5WA==" hashData="TAbag1xJMc4PHk3awFq3MsVnIDv321Mm/EBg6HYMS//Xu4vnNYUSBDu08evHKr9cio4bJ5RVpMXjRTO+N31v5g=="/>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91"/>
    <p:restoredTop sz="94247" autoAdjust="0"/>
  </p:normalViewPr>
  <p:slideViewPr>
    <p:cSldViewPr snapToGrid="0">
      <p:cViewPr varScale="1">
        <p:scale>
          <a:sx n="103" d="100"/>
          <a:sy n="103" d="100"/>
        </p:scale>
        <p:origin x="1116"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omi Tan" userId="8ce5270c-ec91-47e3-b3ed-c9746ddfe401" providerId="ADAL" clId="{00592FA5-5A0E-432A-A479-78DCEB23ED37}"/>
    <pc:docChg chg="modSld">
      <pc:chgData name="Naomi Tan" userId="8ce5270c-ec91-47e3-b3ed-c9746ddfe401" providerId="ADAL" clId="{00592FA5-5A0E-432A-A479-78DCEB23ED37}" dt="2022-08-11T10:36:01.496" v="13" actId="20577"/>
      <pc:docMkLst>
        <pc:docMk/>
      </pc:docMkLst>
      <pc:sldChg chg="modSp mod">
        <pc:chgData name="Naomi Tan" userId="8ce5270c-ec91-47e3-b3ed-c9746ddfe401" providerId="ADAL" clId="{00592FA5-5A0E-432A-A479-78DCEB23ED37}" dt="2022-08-11T10:36:01.496" v="13" actId="20577"/>
        <pc:sldMkLst>
          <pc:docMk/>
          <pc:sldMk cId="3844424903" sldId="262"/>
        </pc:sldMkLst>
        <pc:spChg chg="mod">
          <ac:chgData name="Naomi Tan" userId="8ce5270c-ec91-47e3-b3ed-c9746ddfe401" providerId="ADAL" clId="{00592FA5-5A0E-432A-A479-78DCEB23ED37}" dt="2022-08-11T10:36:01.496" v="13" actId="20577"/>
          <ac:spMkLst>
            <pc:docMk/>
            <pc:sldMk cId="3844424903" sldId="262"/>
            <ac:spMk id="4" creationId="{0665CEB9-D3A4-4350-8BB2-9EA9960925BF}"/>
          </ac:spMkLst>
        </pc:spChg>
      </pc:sldChg>
    </pc:docChg>
  </pc:docChgLst>
  <pc:docChgLst>
    <pc:chgData name="Naomi Tan" userId="8ce5270c-ec91-47e3-b3ed-c9746ddfe401" providerId="ADAL" clId="{A69AD47B-DE2B-4874-A487-F3B7740C2395}"/>
    <pc:docChg chg="modSld">
      <pc:chgData name="Naomi Tan" userId="8ce5270c-ec91-47e3-b3ed-c9746ddfe401" providerId="ADAL" clId="{A69AD47B-DE2B-4874-A487-F3B7740C2395}" dt="2022-08-29T11:36:57.299" v="1" actId="20577"/>
      <pc:docMkLst>
        <pc:docMk/>
      </pc:docMkLst>
      <pc:sldChg chg="modSp mod">
        <pc:chgData name="Naomi Tan" userId="8ce5270c-ec91-47e3-b3ed-c9746ddfe401" providerId="ADAL" clId="{A69AD47B-DE2B-4874-A487-F3B7740C2395}" dt="2022-08-29T11:36:57.299" v="1" actId="20577"/>
        <pc:sldMkLst>
          <pc:docMk/>
          <pc:sldMk cId="2559802330" sldId="256"/>
        </pc:sldMkLst>
        <pc:spChg chg="mod">
          <ac:chgData name="Naomi Tan" userId="8ce5270c-ec91-47e3-b3ed-c9746ddfe401" providerId="ADAL" clId="{A69AD47B-DE2B-4874-A487-F3B7740C2395}" dt="2022-08-29T11:36:57.299" v="1" actId="20577"/>
          <ac:spMkLst>
            <pc:docMk/>
            <pc:sldMk cId="2559802330" sldId="256"/>
            <ac:spMk id="3" creationId="{72A4BC03-4AEC-4292-A338-B9F26FCEF7A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3/3/2025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Clique para editar os estilos de texto mestre</a:t>
            </a:r>
          </a:p>
          <a:p>
            <a:pPr lvl="1"/>
            <a:r>
              <a:rPr lang="en-GB"/>
              <a:t>Segundo nível</a:t>
            </a:r>
          </a:p>
          <a:p>
            <a:pPr lvl="2"/>
            <a:r>
              <a:rPr lang="en-GB"/>
              <a:t>Terceiro nível</a:t>
            </a:r>
          </a:p>
          <a:p>
            <a:pPr lvl="3"/>
            <a:r>
              <a:rPr lang="en-GB"/>
              <a:t>Quarto nível</a:t>
            </a:r>
          </a:p>
          <a:p>
            <a:pPr lvl="4"/>
            <a:r>
              <a:rPr lang="en-GB"/>
              <a:t>Quinto nível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‹nº›</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Uma das formas mais comuns de financiamento de dívida é o empréstimo sindicalizado. </a:t>
            </a:r>
            <a:endParaRPr lang="en-US" dirty="0"/>
          </a:p>
          <a:p>
            <a:pPr>
              <a:lnSpc>
                <a:spcPct val="114999"/>
              </a:lnSpc>
              <a:spcBef>
                <a:spcPts val="1000"/>
              </a:spcBef>
            </a:pPr>
            <a:r>
              <a:rPr lang="en-GB" dirty="0"/>
              <a:t>Para esse processo, vários grandes bancos comerciais se unem e cada um compartilha uma determinada parte de um valor de empréstimo acordado. Dessa forma, cada banco reduz o risco de falha no pagamento do empréstimo. </a:t>
            </a:r>
            <a:endParaRPr lang="en-US" dirty="0"/>
          </a:p>
          <a:p>
            <a:pPr>
              <a:lnSpc>
                <a:spcPct val="114999"/>
              </a:lnSpc>
              <a:spcBef>
                <a:spcPts val="1000"/>
              </a:spcBef>
            </a:pPr>
            <a:r>
              <a:rPr lang="en-GB" dirty="0"/>
              <a:t>Um desses bancos assume a liderança e é chamado de gerente principal. Ele é responsável por toda a documentação e trabalho administrativo e lida diretamente com o mutuário. O gerente líder também compartilha a maior parte do valor do empréstimo. </a:t>
            </a:r>
            <a:endParaRPr lang="en-US" dirty="0"/>
          </a:p>
          <a:p>
            <a:pPr>
              <a:lnSpc>
                <a:spcPct val="114999"/>
              </a:lnSpc>
              <a:spcBef>
                <a:spcPts val="1000"/>
              </a:spcBef>
              <a:spcAft>
                <a:spcPts val="1000"/>
              </a:spcAft>
            </a:pPr>
            <a:r>
              <a:rPr lang="en-GB" dirty="0"/>
              <a:t>Os consórcios de projetos internacionais geralmente incluem bancos multilaterais (MLBs) e agências de crédito à exportação (EACs). Seu envolvimento significa que os bancos privados podem ter status de credor privilegiado. Isso traz vantagens consideráveis do ponto de vista do risco de crédito.</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1209676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Este slide apresenta o financiamento de um pequeno projeto de energia eólica no Brasil. Trata-se de um projeto de 49 megawatts, com um custo de 92,6 milhões de dólares americanos. </a:t>
            </a:r>
            <a:endParaRPr lang="en-US" dirty="0"/>
          </a:p>
          <a:p>
            <a:pPr>
              <a:lnSpc>
                <a:spcPct val="114999"/>
              </a:lnSpc>
              <a:spcBef>
                <a:spcPts val="1000"/>
              </a:spcBef>
            </a:pPr>
            <a:r>
              <a:rPr lang="en-GB" dirty="0" err="1"/>
              <a:t>A Ibernova</a:t>
            </a:r>
            <a:r>
              <a:rPr lang="en-GB" dirty="0"/>
              <a:t>, da Espanha, é a patrocinadora do projeto, que lançou uma sociedade de propósito específico (S.P.V.) </a:t>
            </a:r>
            <a:r>
              <a:rPr lang="en-GB" dirty="0" err="1"/>
              <a:t>EnerBrasil</a:t>
            </a:r>
            <a:r>
              <a:rPr lang="en-GB" dirty="0"/>
              <a:t>, uma subsidiária integral brasileira. Mesmo o financiamento desse pequeno projeto não foi fácil. O projeto tem uma relação dívida/capital próprio de 70-30% </a:t>
            </a:r>
            <a:endParaRPr lang="en-US" dirty="0"/>
          </a:p>
          <a:p>
            <a:pPr>
              <a:lnSpc>
                <a:spcPct val="114999"/>
              </a:lnSpc>
              <a:spcBef>
                <a:spcPts val="1000"/>
              </a:spcBef>
            </a:pPr>
            <a:r>
              <a:rPr lang="en-GB" dirty="0"/>
              <a:t>O total de capital acionário exigido foi de US$ 27,78 milhões. </a:t>
            </a:r>
            <a:r>
              <a:rPr lang="en-GB" dirty="0" err="1"/>
              <a:t>A Ibernova</a:t>
            </a:r>
            <a:r>
              <a:rPr lang="en-GB" dirty="0"/>
              <a:t>, a patrocinadora, forneceu o capital acionário de US$ 22,3 milhões, enquanto a IFC, a ala de financiamento do setor privado do Grupo Banco Mundial, forneceu o capital acionário restante de US$ 5,5 milhões.</a:t>
            </a:r>
            <a:endParaRPr lang="en-US" dirty="0"/>
          </a:p>
          <a:p>
            <a:pPr>
              <a:lnSpc>
                <a:spcPct val="114999"/>
              </a:lnSpc>
              <a:spcBef>
                <a:spcPts val="1000"/>
              </a:spcBef>
              <a:spcAft>
                <a:spcPts val="1000"/>
              </a:spcAft>
            </a:pPr>
            <a:r>
              <a:rPr lang="en-GB" dirty="0"/>
              <a:t>O governo do Brasil forneceu empréstimos concessionais de 64,8 milhões de dólares, por meio do Banco Nacional de Desenvolvimento Econômico e Social (ou B.N.D.E.S.). Além disso, a Electrobras também ofereceu um contrato de compra de energia de 20 anos.</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122208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Este slide apresenta o financiamento de um projeto de energia relativamente grande, Phu My 3, no Vietnã. O governo vietnamita forneceu um contrato de Construção-Operação-Transferência ou B.O.T. à British Petroleum ou B.P. para um projeto de energia a gás de ciclo combinado de 715 megawatts. A Electricity of Vietnam (E.V.N), empresa estatal do Vietnã, forneceu um contrato de compra de energia de 20 anos. </a:t>
            </a:r>
            <a:endParaRPr lang="en-US" dirty="0"/>
          </a:p>
          <a:p>
            <a:pPr>
              <a:lnSpc>
                <a:spcPct val="114999"/>
              </a:lnSpc>
              <a:spcBef>
                <a:spcPts val="1000"/>
              </a:spcBef>
            </a:pPr>
            <a:r>
              <a:rPr lang="en-GB" dirty="0"/>
              <a:t>O custo total do projeto foi de US$ 412 milhões, consistindo em um empréstimo sindicalizado de US$ 309 milhões e um patrimônio líquido de US$ 103 milhões, com um índice de endividamento de 75% e 25%. </a:t>
            </a:r>
            <a:endParaRPr lang="en-US" dirty="0"/>
          </a:p>
          <a:p>
            <a:pPr>
              <a:lnSpc>
                <a:spcPct val="114999"/>
              </a:lnSpc>
              <a:spcBef>
                <a:spcPts val="1000"/>
              </a:spcBef>
            </a:pPr>
            <a:r>
              <a:rPr lang="en-GB" dirty="0"/>
              <a:t>A BP e outros forneceram o patrimônio líquido necessário. A dívida foi obtida de três fontes: multilateral, bilateral e comercial. Entre as multilaterais, tanto a A.D.B. quanto o M.I.G.A. apoiaram (discutido na aula 4). A A.D.B. forneceu um empréstimo de US$ 40 milhões e uma garantia de US$ 35 milhões. O M.I.G.A. forneceu uma garantia de 40 milhões de dólares. </a:t>
            </a:r>
            <a:endParaRPr lang="en-US" dirty="0"/>
          </a:p>
          <a:p>
            <a:pPr>
              <a:lnSpc>
                <a:spcPct val="114999"/>
              </a:lnSpc>
              <a:spcBef>
                <a:spcPts val="1000"/>
              </a:spcBef>
            </a:pPr>
            <a:r>
              <a:rPr lang="en-GB" dirty="0"/>
              <a:t>Entre os bilaterais, o J.B.I.C. oferece um empréstimo de US$ 99 milhões, enquanto o N.E.X.I., Nippon Export and Investment Insurance, oferece uma garantia de US$ 95 milhões. </a:t>
            </a:r>
            <a:endParaRPr lang="en-US" dirty="0"/>
          </a:p>
          <a:p>
            <a:pPr>
              <a:lnSpc>
                <a:spcPct val="114999"/>
              </a:lnSpc>
              <a:spcBef>
                <a:spcPts val="1000"/>
              </a:spcBef>
            </a:pPr>
            <a:r>
              <a:rPr lang="en-GB" dirty="0"/>
              <a:t>A parcela comercial de 170 milhões de dólares foi coberta por garantias do A.D.B., do M.I.G.A. e do N.E.X.I. Os credores comerciais foram o Bank of Tokyo-Mitsubishi, o Credit Agricole Indosuez, o Fortis Bank e o Mizuho.</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101786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b="1" dirty="0"/>
              <a:t>A modelagem financeira </a:t>
            </a:r>
            <a:r>
              <a:rPr lang="en-GB" dirty="0"/>
              <a:t>é a tarefa de criar uma </a:t>
            </a:r>
            <a:r>
              <a:rPr lang="en-GB" u="sng" dirty="0"/>
              <a:t>representação abstrata de uma situação financeira do mundo real</a:t>
            </a:r>
            <a:r>
              <a:rPr lang="en-GB" dirty="0"/>
              <a:t>. Trata-se de um modelo matemático projetado para representar o desempenho de um ativo financeiro ou portfólio de um negócio, projeto ou qualquer outro investimento. As aplicações incluem análise de fluxo de caixa, cálculo de custo de capital, planejamento de cenários, tomada de decisões de investimento, análise de risco etc. O FINPLAN é um desses modelos financeiros e, neste módulo, descreveremos o modelo.</a:t>
            </a:r>
            <a:endParaRPr lang="en-US" dirty="0"/>
          </a:p>
          <a:p>
            <a:pPr>
              <a:lnSpc>
                <a:spcPct val="114999"/>
              </a:lnSpc>
              <a:spcBef>
                <a:spcPts val="1000"/>
              </a:spcBef>
            </a:pPr>
            <a:r>
              <a:rPr lang="en-GB" dirty="0"/>
              <a:t>O FINPLAN é uma ferramenta analítica para facilitar a análise financeira de projetos de energia. Ele pode ser usado para elaborar um pacote de financiamento de um projeto de energia, avaliar opções alternativas de financiamento ou analisar várias incertezas financeiras associadas a um projeto.</a:t>
            </a:r>
            <a:endParaRPr lang="en-US" dirty="0"/>
          </a:p>
          <a:p>
            <a:pPr>
              <a:lnSpc>
                <a:spcPct val="114999"/>
              </a:lnSpc>
              <a:spcBef>
                <a:spcPts val="1000"/>
              </a:spcBef>
            </a:pPr>
            <a:r>
              <a:rPr lang="en-GB" dirty="0"/>
              <a:t>Ele também tem outros usos. O FINPLAN também pode ser usado para analisar os impactos nos projetos de vários incentivos ou desincentivos fiscais adotados pelos governos de tempos em tempos, como isenções fiscais, benefícios de carbono ou penalidades.</a:t>
            </a:r>
            <a:endParaRPr lang="en-US" dirty="0"/>
          </a:p>
          <a:p>
            <a:pPr>
              <a:lnSpc>
                <a:spcPct val="114999"/>
              </a:lnSpc>
              <a:spcBef>
                <a:spcPts val="1000"/>
              </a:spcBef>
            </a:pPr>
            <a:r>
              <a:rPr lang="en-GB" dirty="0"/>
              <a:t>O FINPLAN é um modelo contábil que segue os princípios contábeis comerciais padrão para reconhecer, registrar, medir e relatar as transações financeiras de uma entidade. </a:t>
            </a:r>
            <a:endParaRPr lang="en-US" dirty="0"/>
          </a:p>
          <a:p>
            <a:pPr>
              <a:lnSpc>
                <a:spcPct val="114999"/>
              </a:lnSpc>
              <a:spcBef>
                <a:spcPts val="1000"/>
              </a:spcBef>
              <a:spcAft>
                <a:spcPts val="1000"/>
              </a:spcAft>
            </a:pPr>
            <a:r>
              <a:rPr lang="en-GB" dirty="0"/>
              <a:t>O usuário otimiza manualmente as diferentes fontes de financiamento, a estrutura de capital, etc., para criar o melhor plano de financiamento dentre as opções fornecidas.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3140184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Por ser um modelo contábil, o FINPLAN calcula demonstrações financeiras pró-forma, balanços patrimoniais, fluxos de caixa e uma demonstração de resultados, que também é conhecida como demonstração de lucros e perdas. Eles são computados anualmente e abrangem a vida útil do projeto, desde o momento do início até o momento do descarte do projeto.</a:t>
            </a:r>
            <a:endParaRPr lang="en-US" dirty="0"/>
          </a:p>
          <a:p>
            <a:pPr>
              <a:lnSpc>
                <a:spcPct val="114999"/>
              </a:lnSpc>
              <a:spcBef>
                <a:spcPts val="1000"/>
              </a:spcBef>
            </a:pPr>
            <a:r>
              <a:rPr lang="en-GB" dirty="0"/>
              <a:t>Um conjunto de indicadores, ou índices financeiros, é derivado dessas declarações. O FINPLAN também calcula o N.P.V. e o retorno sobre o patrimônio líquido.</a:t>
            </a:r>
            <a:endParaRPr lang="en-US" dirty="0"/>
          </a:p>
          <a:p>
            <a:pPr>
              <a:lnSpc>
                <a:spcPct val="114999"/>
              </a:lnSpc>
              <a:spcBef>
                <a:spcPts val="1000"/>
              </a:spcBef>
            </a:pPr>
            <a:r>
              <a:rPr lang="en-GB" dirty="0"/>
              <a:t>Todos os cálculos são feitos e os resultados são apresentados a preços correntes e em </a:t>
            </a:r>
            <a:r>
              <a:rPr lang="en-GB" b="1" dirty="0"/>
              <a:t>moedas locais.</a:t>
            </a:r>
            <a:endParaRPr lang="en-US" dirty="0"/>
          </a:p>
          <a:p>
            <a:pPr>
              <a:lnSpc>
                <a:spcPct val="114999"/>
              </a:lnSpc>
              <a:spcBef>
                <a:spcPts val="1000"/>
              </a:spcBef>
              <a:spcAft>
                <a:spcPts val="1000"/>
              </a:spcAft>
            </a:pPr>
            <a:r>
              <a:rPr lang="en-GB" dirty="0"/>
              <a:t>As incertezas são tratadas por meio da realização de análises de sensibilidade e de cenários em parâmetros adequadamente selecionados.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1150483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Este slide apresenta o esquema operacional do FINPLAN.</a:t>
            </a:r>
            <a:endParaRPr lang="en-US" dirty="0"/>
          </a:p>
          <a:p>
            <a:pPr>
              <a:lnSpc>
                <a:spcPct val="114999"/>
              </a:lnSpc>
              <a:spcBef>
                <a:spcPts val="1000"/>
              </a:spcBef>
            </a:pPr>
            <a:r>
              <a:rPr lang="en-GB" dirty="0"/>
              <a:t>As entradas do FINPLAN são divididas em quatro seções: </a:t>
            </a:r>
            <a:br>
              <a:rPr lang="en-GB" dirty="0">
                <a:cs typeface="+mn-lt"/>
              </a:rPr>
            </a:br>
            <a:r>
              <a:rPr lang="en-GB" dirty="0"/>
              <a:t>Dados técnicos, como vida útil da planta, tempo de construção e produção. </a:t>
            </a:r>
            <a:br>
              <a:rPr lang="en-GB" dirty="0">
                <a:cs typeface="+mn-lt"/>
              </a:rPr>
            </a:br>
            <a:r>
              <a:rPr lang="en-GB" dirty="0"/>
              <a:t>Dados relacionados a custos, que incluem despesas operacionais e de investimento.</a:t>
            </a:r>
            <a:br>
              <a:rPr lang="en-GB" dirty="0">
                <a:cs typeface="+mn-lt"/>
              </a:rPr>
            </a:br>
            <a:r>
              <a:rPr lang="en-GB" dirty="0"/>
              <a:t>Dados econômicos e fiscais, como inflação, taxas de câmbio e impostos</a:t>
            </a:r>
            <a:endParaRPr lang="en-US" dirty="0"/>
          </a:p>
          <a:p>
            <a:pPr>
              <a:lnSpc>
                <a:spcPct val="114999"/>
              </a:lnSpc>
              <a:spcBef>
                <a:spcPts val="1000"/>
              </a:spcBef>
            </a:pPr>
            <a:r>
              <a:rPr lang="en-GB" dirty="0"/>
              <a:t>E, por fim, dados financeiros, como várias fontes de financiamento, empréstimos, títulos e patrimônio líquido.</a:t>
            </a:r>
            <a:endParaRPr lang="en-US" dirty="0"/>
          </a:p>
          <a:p>
            <a:pPr>
              <a:lnSpc>
                <a:spcPct val="114999"/>
              </a:lnSpc>
              <a:spcBef>
                <a:spcPts val="1000"/>
              </a:spcBef>
            </a:pPr>
            <a:r>
              <a:rPr lang="en-GB" dirty="0"/>
              <a:t>Como resultados, o FINPLAN fornece os fluxos de caixa, calcula os valores presentes líquidos e o I.R.R. Ele também calcula os demonstrativos financeiros, como o balanço patrimonial e vários índices financeiros.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2897560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 FINPLAN pode lidar com os dois tipos de financiamento, ou seja, financiamento corporativo ou de balanço e financiamento de projetos. Esses dois tipos de financiamento são discutidos na Aula 2 - Noções básicas de finanças, nos slides 19 a 22. Ao fazer o financiamento corporativo ou de balanço, o FINPLAN modela novos projetos como investimento em novos ativos da empresa existente. Para o financiamento de projetos, um novo projeto é modelado como uma nova empresa. Todos os projetos de energia independentes (I.P.P.) se enquadram nesse tipo de mecanismo de financiamento. Nos países em desenvolvimento, uma grande parte dos componentes da usina de energia é importada de um ou mais países estrangeiros, que precisam ser pagos em moeda estrangeira. Portanto, considerar a moeda estrangeira é importante na análise financeira. Além disso, empréstimos estrangeiros ou assistência financeira podem apoiar o projeto da usina de energia. Os empréstimos estrangeiros precisam ser pagos em um longo período de tempo, no qual a taxa de câmbio pode sofrer alterações significativas. Isso tem fortes implicações para a viabilidade financeira de um projeto. Por exemplo, se a moeda nacional se desvalorizar com o tempo, será necessária mais moeda nacional para pagar o mesmo valor do empréstimo estrangeiro.</a:t>
            </a:r>
            <a:endParaRPr lang="en-US" dirty="0">
              <a:cs typeface="Calibri"/>
            </a:endParaRPr>
          </a:p>
          <a:p>
            <a:pPr>
              <a:lnSpc>
                <a:spcPct val="114999"/>
              </a:lnSpc>
              <a:spcBef>
                <a:spcPts val="1000"/>
              </a:spcBef>
            </a:pPr>
            <a:r>
              <a:rPr lang="en-GB" dirty="0"/>
              <a:t>Portanto, o FINPLAN permite opções para considerar uma ou várias moedas estrangeiras na análise financeira. São necessários dados sobre as taxas de câmbio atuais e futuras. </a:t>
            </a:r>
            <a:endParaRPr lang="en-US" dirty="0"/>
          </a:p>
          <a:p>
            <a:pPr>
              <a:lnSpc>
                <a:spcPct val="114999"/>
              </a:lnSpc>
              <a:spcBef>
                <a:spcPts val="1000"/>
              </a:spcBef>
            </a:pPr>
            <a:r>
              <a:rPr lang="en-GB" dirty="0"/>
              <a:t>Todos os cálculos são feitos a preços correntes e em moeda local. Portanto, tanto para o balanço patrimonial quanto para o financiamento de projetos, são necessários dados sobre os desenvolvimentos atuais e futuros das taxas de inflação para moedas locais e estrangeiras.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3504043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Uma usina de energia obtém receita com a venda de sua produção de eletricidade. Um I.P.P.P., ou uma empresa de serviços públicos, pode vender sua produção a um cliente ou a vários grupos de consumidores a preços diferenciados. Isso pode ser modelado no FINPLAN. Portanto, dados sobre grupos de clientes, volume de vendas futuras de eletricidade a diferentes grupos de consumidores e preços correspondentes são necessários como entrada. Pode haver vários outros custos e receitas. Os dados sobre quaisquer outras despesas da usina de energia podem ser considerados como despesas gerais. Em alguns casos, há royalties envolvidos, e são necessários dados. No caso de usinas nucleares, o custo de desativação é substancial, e são necessários dados de custos. As empresas de serviços públicos podem ter alguma receita proveniente de comércio, que pode ser incluída. Qualquer outra receita, que não tenha sido categorizada em nenhum lugar, pode ser tratada na categoria de receitas diversas.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696519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Veremos agora quais são os aspectos incluídos no FINPLAN, começando pelos métodos de cálculo da depreciação. </a:t>
            </a:r>
            <a:endParaRPr lang="en-US" dirty="0"/>
          </a:p>
          <a:p>
            <a:pPr>
              <a:lnSpc>
                <a:spcPct val="114999"/>
              </a:lnSpc>
            </a:pPr>
            <a:r>
              <a:rPr lang="en-GB" dirty="0"/>
              <a:t>A depreciação precisa ser estimada para calcular os benefícios fiscais, bem como o valor do ativo líquido. O método de cálculo da depreciação é diferente em cada país. </a:t>
            </a:r>
            <a:endParaRPr lang="en-US" dirty="0">
              <a:cs typeface="Calibri"/>
            </a:endParaRPr>
          </a:p>
          <a:p>
            <a:pPr>
              <a:lnSpc>
                <a:spcPct val="114999"/>
              </a:lnSpc>
              <a:spcBef>
                <a:spcPts val="1000"/>
              </a:spcBef>
            </a:pPr>
            <a:r>
              <a:rPr lang="en-GB" dirty="0"/>
              <a:t>Quatro métodos de cálculo de depreciação padrão estão incluídos no FINPLAN. Os usuários precisam selecionar o mais adequado ao seu país. Todos esses métodos são descritos e comparados em uma palestra separada. Aqui, discutiremos apenas os requisitos de dados. Para a depreciação linear ou em linha reta, o requisito de dados é o período de depreciação. No caso do método de saldo decrescente, devem ser fornecidos dados sobre a porcentagem do valor dos ativos que se supõe serem depreciados.</a:t>
            </a:r>
            <a:endParaRPr lang="en-US" dirty="0"/>
          </a:p>
          <a:p>
            <a:pPr>
              <a:lnSpc>
                <a:spcPct val="114999"/>
              </a:lnSpc>
              <a:spcBef>
                <a:spcPts val="1000"/>
              </a:spcBef>
            </a:pPr>
            <a:r>
              <a:rPr lang="en-GB" dirty="0"/>
              <a:t>Para o método de soma dos dígitos do ano, são necessários dados sobre o período de depreciação. Para o saldo decrescente, mudando para métodos lineares, são necessários tanto a taxa de depreciação quanto o período de depreciação. Mais discussões sobre isso serão realizadas na próxima aula.</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2388320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As opções de entrada disponíveis no FINPLAN são as seguintes.  A cadeia de suprimentos do setor de eletricidade em todos os países está sujeita a vários impostos e taxas e, às vezes, também a subsídios. Os impostos incluem taxas de importação, impostos corporativos e imposto sobre valor agregado, etc. O FINPLAN os considera nas análises financeiras. Entretanto, os dados devem ser fornecidos ao modelo. Além disso, o FINPLAN oferece a opção de selecionar a possibilidade de que os prejuízos fiscais sejam transportados para o cálculo de impostos em anos futuros. </a:t>
            </a:r>
            <a:endParaRPr lang="en-US" dirty="0"/>
          </a:p>
          <a:p>
            <a:pPr>
              <a:lnSpc>
                <a:spcPct val="114999"/>
              </a:lnSpc>
              <a:spcBef>
                <a:spcPts val="1000"/>
              </a:spcBef>
            </a:pPr>
            <a:r>
              <a:rPr lang="en-GB" dirty="0"/>
              <a:t>Há várias fontes de financiamento das quais o capital necessário para a construção do projeto de energia pode ser obtido. Entre elas estão: crédito à exportação, empréstimos comerciais, títulos, patrimônio líquido etc. Cada uma tem suas próprias vantagens e limites, conforme discutido anteriormente na Aula 4. O FINPLAN tem opções para várias opções de fontes de financiamento e permite que os usuários desenvolvam uma estratégia de financiamento ideal, com base nos dados fornecidos, para cada uma dessas opções. </a:t>
            </a:r>
            <a:endParaRPr lang="en-US" dirty="0"/>
          </a:p>
          <a:p>
            <a:pPr>
              <a:lnSpc>
                <a:spcPct val="114999"/>
              </a:lnSpc>
              <a:spcBef>
                <a:spcPts val="1000"/>
              </a:spcBef>
            </a:pPr>
            <a:r>
              <a:rPr lang="en-GB" dirty="0"/>
              <a:t>Conforme mencionado anteriormente, o FINPLAN permite o financiamento corporativo ou de balanço. Entretanto, são necessários dados adicionais sobre as empresas existentes. Isso inclui informações sobre o balanço patrimonial existente, como ativos, empréstimos existentes, títulos etc., e prejuízos fiscais existentes da empresa, depreciação dos ativos existentes e alguns outros pontos de dados.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523935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palestra continuará a partir da palestra anterior para explicar:</a:t>
            </a:r>
            <a:endParaRPr lang="en-US" dirty="0"/>
          </a:p>
          <a:p>
            <a:pPr marL="457200" indent="-318770">
              <a:lnSpc>
                <a:spcPct val="114999"/>
              </a:lnSpc>
              <a:buFont typeface="Lato,Sans-Serif"/>
              <a:buChar char="●"/>
            </a:pPr>
            <a:r>
              <a:rPr lang="en-GB" dirty="0"/>
              <a:t>opções de crédito à exportação</a:t>
            </a:r>
            <a:endParaRPr lang="en-US" dirty="0"/>
          </a:p>
          <a:p>
            <a:pPr marL="457200" indent="-318770">
              <a:lnSpc>
                <a:spcPct val="114999"/>
              </a:lnSpc>
              <a:buFont typeface="Lato,Sans-Serif"/>
              <a:buChar char="●"/>
            </a:pPr>
            <a:r>
              <a:rPr lang="en-GB" dirty="0"/>
              <a:t>diretrizes de crédito à exportação</a:t>
            </a:r>
            <a:endParaRPr lang="en-US" dirty="0"/>
          </a:p>
          <a:p>
            <a:pPr marL="457200" indent="-318770">
              <a:lnSpc>
                <a:spcPct val="114999"/>
              </a:lnSpc>
              <a:buFont typeface="Lato,Sans-Serif"/>
              <a:buChar char="●"/>
            </a:pPr>
            <a:r>
              <a:rPr lang="en-GB" dirty="0"/>
              <a:t>A abordagem FINPLAN</a:t>
            </a:r>
            <a:endParaRPr lang="en-US" dirty="0"/>
          </a:p>
          <a:p>
            <a:pPr marL="457200" indent="-318770">
              <a:lnSpc>
                <a:spcPct val="114999"/>
              </a:lnSpc>
              <a:buFont typeface="Lato,Sans-Serif"/>
              <a:buChar char="●"/>
            </a:pPr>
            <a:r>
              <a:rPr lang="en-GB" dirty="0"/>
              <a:t>Aspectos incluídos no FINPLAN</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4044192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Os resultados do FINPLAN incluem demonstrações financeiras projetadas, como uma conta de lucros e perdas, e um conjunto de indicadores, como N.P.V., I.R.R. e índice de endividamento.</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1926075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Um projeto de energia tem várias partes interessadas, como patrocinadores, investidores, credores, governo e órgão regulador. Cada um deles tem interesses diferentes que, às vezes, podem ser conflitantes. Portanto, um plano financeiro aceitável deve atender a vários objetivos. Ele deve maximizar o N.P.V. e o I.R.R. do acionista e atender aos requisitos mínimos de determinados índices a um preço de eletricidade aceitável pelo governo, pelo órgão regulador ou pelo comprador.</a:t>
            </a:r>
            <a:endParaRPr lang="en-US" dirty="0"/>
          </a:p>
          <a:p>
            <a:pPr>
              <a:lnSpc>
                <a:spcPct val="114999"/>
              </a:lnSpc>
              <a:spcBef>
                <a:spcPts val="1000"/>
              </a:spcBef>
            </a:pPr>
            <a:r>
              <a:rPr lang="en-GB" dirty="0"/>
              <a:t>O FINPLAN não otimiza o plano por conta própria, e o modelador precisa fazer isso manualmente, com várias iterações. Às vezes, uma ação melhora um indicador, mas deteriora outro indicador. Por exemplo, com um patrimônio líquido mais alto, o índice de endividamento melhora, mas o N.P.V. e o I.R.R. dos acionistas diminuem. O desenvolvimento de um plano financeiro aceitável para todas as partes interessadas precisa de várias iterações, com a escolha adequada dos perfis de injeção de dívida e patrimônio líquido, seleção do tipo de dívida e assim por diante.</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20135042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O FINPLAN pode ajudar a projetar um pacote financeiro. Por exemplo, ele pode ajudar a determinar quanto capital deve ser injetado e quando, a fim de chegar a uma alavancagem adequada. Ele pode responder quanto retorno os acionistas podem esperar. Quantificará o preço da energia necessária para gerar um retorno mínimo para os acionistas. Pode ajudar a responder se o projeto é sensível a mudanças na taxa de câmbio.</a:t>
            </a:r>
            <a:endParaRPr lang="en-US" dirty="0"/>
          </a:p>
          <a:p>
            <a:pPr>
              <a:lnSpc>
                <a:spcPct val="114999"/>
              </a:lnSpc>
              <a:spcBef>
                <a:spcPts val="1000"/>
              </a:spcBef>
              <a:spcAft>
                <a:spcPts val="1000"/>
              </a:spcAft>
            </a:pPr>
            <a:r>
              <a:rPr lang="en-GB" dirty="0"/>
              <a:t>O FINPLAN é uma ferramenta de longo prazo e não pode levar em conta fatores sazonais ou mensais. Portanto, ele não pode ser usado para o planejamento das operações diárias da empresa. Ele não pode transformar um projeto econômico ruim em um projeto bem-sucedido. Ele não prevê o preço da energia nem as taxas de juros; eles são insumos do modelo.</a:t>
            </a:r>
            <a:endParaRPr lang="en-US" dirty="0">
              <a:cs typeface="Calibri" panose="020F0502020204030204"/>
            </a:endParaRPr>
          </a:p>
          <a:p>
            <a:pPr>
              <a:lnSpc>
                <a:spcPct val="114999"/>
              </a:lnSpc>
              <a:spcBef>
                <a:spcPts val="1000"/>
              </a:spcBef>
              <a:spcAft>
                <a:spcPts val="1000"/>
              </a:spcAft>
            </a:pPr>
            <a:r>
              <a:rPr lang="en-GB" dirty="0">
                <a:cs typeface="Calibri"/>
              </a:rPr>
              <a:t>Uma exploração mais aprofundada do modelo FINPLAN e seu uso estão detalhados nos Handouts.</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253766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As empresas de projetos geralmente precisam importar de outros países as instalações ou os equipamentos necessários para construir e operar um projeto. Para promover os negócios de suas próprias empresas, todos os países industrializados e algumas economias emergentes, como a China e a Rússia, que são os principais exportadores de plantas e equipamentos, oferecem facilidades de financiamento em condições favoráveis às empresas exportadoras por meio de organizações chamadas agências de crédito à exportação ou E.C.A. </a:t>
            </a:r>
            <a:endParaRPr lang="en-US" dirty="0"/>
          </a:p>
          <a:p>
            <a:pPr>
              <a:lnSpc>
                <a:spcPct val="114999"/>
              </a:lnSpc>
              <a:spcBef>
                <a:spcPts val="1000"/>
              </a:spcBef>
            </a:pPr>
            <a:r>
              <a:rPr lang="en-GB" dirty="0"/>
              <a:t>Por meio de agências de crédito à exportação, ou E.C.As, todos os países da OCDE e algumas economias emergentes fornecem financiamento concessional para promover a exportação de bens e serviços por suas próprias empresas. </a:t>
            </a:r>
            <a:endParaRPr lang="en-US" dirty="0"/>
          </a:p>
          <a:p>
            <a:pPr>
              <a:lnSpc>
                <a:spcPct val="114999"/>
              </a:lnSpc>
              <a:spcBef>
                <a:spcPts val="1000"/>
              </a:spcBef>
            </a:pPr>
            <a:r>
              <a:rPr lang="en-GB" dirty="0"/>
              <a:t>O financiamento pode assumir a forma de créditos, como empréstimos, seguro de crédito e garantias. </a:t>
            </a:r>
            <a:endParaRPr lang="en-US" dirty="0"/>
          </a:p>
          <a:p>
            <a:pPr>
              <a:lnSpc>
                <a:spcPct val="114999"/>
              </a:lnSpc>
              <a:spcBef>
                <a:spcPts val="1000"/>
              </a:spcBef>
              <a:spcAft>
                <a:spcPts val="1000"/>
              </a:spcAft>
            </a:pPr>
            <a:r>
              <a:rPr lang="en-GB" dirty="0"/>
              <a:t>O risco desses créditos, bem como o seguro e as garantias, é assumido pelo governo patrocinador. As E.C.As. limitam esse risco sendo "fechadas" para países de risco. Isso significa que elas não aceitam nenhum risco desses países.</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As E.C.As usam três métodos para fornecer fundos à entidade importadora ou exportadora.</a:t>
            </a:r>
            <a:endParaRPr lang="en-US" dirty="0"/>
          </a:p>
          <a:p>
            <a:pPr>
              <a:lnSpc>
                <a:spcPct val="114999"/>
              </a:lnSpc>
              <a:spcBef>
                <a:spcPts val="1000"/>
              </a:spcBef>
            </a:pPr>
            <a:r>
              <a:rPr lang="en-GB" dirty="0"/>
              <a:t>Empréstimo direto: a E.C.A., nesse caso, é um banco, muitas vezes chamado de banco EXIM (</a:t>
            </a:r>
            <a:r>
              <a:rPr lang="en-GB" dirty="0" err="1"/>
              <a:t>EXport-IMport</a:t>
            </a:r>
            <a:r>
              <a:rPr lang="en-GB" dirty="0"/>
              <a:t>). Semelhante a um empréstimo bancário, o empréstimo é concedido mediante a compra de bens ou serviços de empresas do país organizador. </a:t>
            </a:r>
            <a:endParaRPr lang="en-US" dirty="0"/>
          </a:p>
          <a:p>
            <a:pPr>
              <a:lnSpc>
                <a:spcPct val="114999"/>
              </a:lnSpc>
              <a:spcBef>
                <a:spcPts val="1000"/>
              </a:spcBef>
            </a:pPr>
            <a:r>
              <a:rPr lang="en-GB" dirty="0"/>
              <a:t>Empréstimos de intermediários financeiros: a E.C.A., nesse caso, empresta fundos a um intermediário financeiro, como um banco comercial, que, por sua vez, empresta os fundos à entidade importadora. </a:t>
            </a:r>
            <a:endParaRPr lang="en-US" dirty="0"/>
          </a:p>
          <a:p>
            <a:pPr>
              <a:lnSpc>
                <a:spcPct val="114999"/>
              </a:lnSpc>
              <a:spcBef>
                <a:spcPts val="1000"/>
              </a:spcBef>
              <a:spcAft>
                <a:spcPts val="1000"/>
              </a:spcAft>
            </a:pPr>
            <a:r>
              <a:rPr lang="en-GB" dirty="0"/>
              <a:t>Equalização da taxa de juros: Em uma equalização de taxa de juros, um credor comercial concede um empréstimo à entidade importadora a taxas de juros abaixo do mercado e, por sua vez, recebe uma compensação da E.C.A. pela diferença entre a taxa abaixo do mercado e a taxa de mercado vigente.</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257969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sz="1200" kern="1200" dirty="0">
                <a:solidFill>
                  <a:schemeClr val="tx1"/>
                </a:solidFill>
                <a:latin typeface="+mn-lt"/>
                <a:ea typeface="+mn-ea"/>
                <a:cs typeface="+mn-cs"/>
              </a:rPr>
              <a:t>Há dois modos de fornecer crédito, o crédito do fornecedor e o crédito do comprador. </a:t>
            </a:r>
            <a:r>
              <a:rPr lang="en-GB" dirty="0"/>
              <a:t>Este slide mostra o esquema de crédito para fornecedores. Nesse esquema, a E.C.A. concede os empréstimos à empresa exportadora ou à empresa fornecedora de equipamentos. A empresa exportadora vende equipamentos e serviços para a empresa importadora por meio de um esquema de pagamento diferido. A empresa importadora faz o pagamento ao exportador, e o exportador, por sua vez, reembolsa o E.C.A.</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382817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Este slide mostra o esquema de crédito do comprador. Nesse esquema, uma E.C.A. concede o empréstimo diretamente ao comprador ou importador do equipamento e faz o pagamento ao exportador pelo seu fornecimento. </a:t>
            </a:r>
            <a:endParaRPr lang="en-US" dirty="0"/>
          </a:p>
          <a:p>
            <a:pPr>
              <a:lnSpc>
                <a:spcPct val="114999"/>
              </a:lnSpc>
              <a:spcBef>
                <a:spcPts val="1000"/>
              </a:spcBef>
            </a:pPr>
            <a:r>
              <a:rPr lang="en-GB" dirty="0"/>
              <a:t>O importador reembolsa o empréstimo à E.C.A.</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011942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GB" dirty="0"/>
              <a:t>Aqui estão alguns exemplos de agências de exportação em todo o mundo. Entre eles estão:</a:t>
            </a:r>
            <a:endParaRPr lang="en-US" dirty="0"/>
          </a:p>
          <a:p>
            <a:pPr marL="342900" indent="-342900">
              <a:spcAft>
                <a:spcPts val="1200"/>
              </a:spcAft>
              <a:buFont typeface="Arial"/>
              <a:buChar char="•"/>
            </a:pPr>
            <a:r>
              <a:rPr lang="en-ZA" dirty="0"/>
              <a:t>O Export-Import Bank dos Estados Unidos;</a:t>
            </a:r>
            <a:endParaRPr lang="en-ZA" dirty="0">
              <a:cs typeface="Calibri"/>
            </a:endParaRPr>
          </a:p>
          <a:p>
            <a:pPr marL="342900" indent="-342900">
              <a:spcAft>
                <a:spcPts val="1200"/>
              </a:spcAft>
              <a:buFont typeface="Arial,Sans-Serif"/>
              <a:buChar char="•"/>
            </a:pPr>
            <a:r>
              <a:rPr lang="en-ZA" dirty="0"/>
              <a:t>Compagnie Française d'Assurance pour le Commerce </a:t>
            </a:r>
            <a:r>
              <a:rPr lang="en-ZA" dirty="0" err="1"/>
              <a:t>Extérieur </a:t>
            </a:r>
            <a:r>
              <a:rPr lang="en-ZA" dirty="0"/>
              <a:t>(C.O.F.A.C.E.);</a:t>
            </a:r>
            <a:endParaRPr lang="en-US" dirty="0"/>
          </a:p>
          <a:p>
            <a:pPr marL="342900" indent="-342900">
              <a:spcAft>
                <a:spcPts val="1200"/>
              </a:spcAft>
              <a:buFont typeface="Arial,Sans-Serif"/>
              <a:buChar char="•"/>
            </a:pPr>
            <a:r>
              <a:rPr lang="en-ZA" dirty="0"/>
              <a:t>Banco do Japão para Cooperação Internacional (J.B.I.C.);</a:t>
            </a:r>
            <a:endParaRPr lang="en-US" dirty="0"/>
          </a:p>
          <a:p>
            <a:pPr marL="342900" indent="-342900">
              <a:spcAft>
                <a:spcPts val="1200"/>
              </a:spcAft>
              <a:buFont typeface="Arial,Sans-Serif"/>
              <a:buChar char="•"/>
            </a:pPr>
            <a:r>
              <a:rPr lang="en-ZA" dirty="0"/>
              <a:t>Banco EXIM da Coreia;</a:t>
            </a:r>
            <a:endParaRPr lang="en-US" dirty="0"/>
          </a:p>
          <a:p>
            <a:pPr marL="342900" indent="-342900">
              <a:spcAft>
                <a:spcPts val="1200"/>
              </a:spcAft>
              <a:buFont typeface="Arial,Sans-Serif"/>
              <a:buChar char="•"/>
            </a:pPr>
            <a:r>
              <a:rPr lang="en-ZA" dirty="0"/>
              <a:t>E.X.I.A.R: Agência Russa de Crédito à Exportação e Seguro de Investimento;</a:t>
            </a:r>
            <a:endParaRPr lang="en-US" dirty="0"/>
          </a:p>
          <a:p>
            <a:pPr marL="342900" indent="-342900">
              <a:spcAft>
                <a:spcPts val="1200"/>
              </a:spcAft>
              <a:buFont typeface="Arial,Sans-Serif"/>
              <a:buChar char="•"/>
            </a:pPr>
            <a:r>
              <a:rPr lang="en-ZA" dirty="0"/>
              <a:t>Corporação de Seguros de Exportação e Crédito da China.</a:t>
            </a:r>
            <a:endParaRPr lang="en-US" dirty="0"/>
          </a:p>
          <a:p>
            <a:pPr>
              <a:spcBef>
                <a:spcPts val="1000"/>
              </a:spcBef>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752467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Agora, exploraremos as diretrizes de crédito à exportação necessárias para a tomada de decisões financeiras. Toda a atividade de financiamento de E.C.As em países da OECD é orientada por um documento assinado pelos membros da OECD. Isso é conhecido como consenso da OEDC. A O.E.C.D. é a Organização para Cooperação e Desenvolvimento Econômico e tem 37 países membros.</a:t>
            </a:r>
            <a:endParaRPr lang="en-US" dirty="0"/>
          </a:p>
          <a:p>
            <a:pPr>
              <a:lnSpc>
                <a:spcPct val="114999"/>
              </a:lnSpc>
              <a:spcBef>
                <a:spcPts val="1000"/>
              </a:spcBef>
            </a:pPr>
            <a:r>
              <a:rPr lang="en-GB" dirty="0"/>
              <a:t>O objetivo deste documento de consenso da O.E.C.D. é garantir um mercado de crédito à exportação ordenado, evitando batalhas competitivas entre vários países que buscam oferecer as condições financeiras mais favoráveis para as exportações. </a:t>
            </a:r>
            <a:endParaRPr lang="en-US" dirty="0"/>
          </a:p>
          <a:p>
            <a:pPr>
              <a:lnSpc>
                <a:spcPct val="114999"/>
              </a:lnSpc>
              <a:spcBef>
                <a:spcPts val="1000"/>
              </a:spcBef>
              <a:spcAft>
                <a:spcPts val="1000"/>
              </a:spcAft>
            </a:pPr>
            <a:r>
              <a:rPr lang="en-GB" dirty="0"/>
              <a:t>É possível ler mais detalhes no site fornecido no slide. As principais diretrizes são apresentadas no próximo slide. </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1106741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As principais diretrizes do consenso do O.E.C.D. são:</a:t>
            </a:r>
            <a:endParaRPr lang="en-US" dirty="0"/>
          </a:p>
          <a:p>
            <a:pPr>
              <a:lnSpc>
                <a:spcPct val="114999"/>
              </a:lnSpc>
              <a:spcBef>
                <a:spcPts val="1000"/>
              </a:spcBef>
            </a:pPr>
            <a:r>
              <a:rPr lang="en-GB" dirty="0"/>
              <a:t>O crédito de exportação concedido é limitado a 85% do valor do contrato e, portanto, é necessário um adiantamento em dinheiro para os 15% restantes.</a:t>
            </a:r>
            <a:endParaRPr lang="en-US" dirty="0"/>
          </a:p>
          <a:p>
            <a:pPr>
              <a:lnSpc>
                <a:spcPct val="114999"/>
              </a:lnSpc>
              <a:spcBef>
                <a:spcPts val="1000"/>
              </a:spcBef>
            </a:pPr>
            <a:r>
              <a:rPr lang="en-GB" dirty="0"/>
              <a:t>O período máximo de pagamento do empréstimo para projetos de energia não nuclear é de 12 anos, e esse período é estendido para 18 anos para projetos de energia nuclear.</a:t>
            </a:r>
            <a:endParaRPr lang="en-US" dirty="0"/>
          </a:p>
          <a:p>
            <a:pPr>
              <a:lnSpc>
                <a:spcPct val="114999"/>
              </a:lnSpc>
              <a:spcBef>
                <a:spcPts val="1000"/>
              </a:spcBef>
            </a:pPr>
            <a:r>
              <a:rPr lang="en-GB" dirty="0"/>
              <a:t>O pagamento deve ser feito em parcelas constantes, pelo menos a cada seis meses. Essas prestações devem começar no máximo no sexto mês após o teste de desempenho da fábrica.</a:t>
            </a:r>
            <a:endParaRPr lang="en-US" dirty="0"/>
          </a:p>
          <a:p>
            <a:pPr>
              <a:lnSpc>
                <a:spcPct val="114999"/>
              </a:lnSpc>
              <a:spcBef>
                <a:spcPts val="1000"/>
              </a:spcBef>
            </a:pPr>
            <a:r>
              <a:rPr lang="en-GB" dirty="0"/>
              <a:t>A taxa de juros aplicada não pode ser inferior àquela calculada mensalmente pelo O.E.C.D. Essa taxa é conhecida como C.I.R.R., ou taxa de referência de juros comerciais, e é igual a um spread de 1% sobre o retorno de títulos públicos de longo prazo na mesma moeda. Ela é revisada mensalmente e pode ser obtida no site do O.E.C.D.</a:t>
            </a:r>
            <a:endParaRPr lang="en-US" dirty="0"/>
          </a:p>
          <a:p>
            <a:pPr>
              <a:lnSpc>
                <a:spcPct val="114999"/>
              </a:lnSpc>
              <a:spcBef>
                <a:spcPts val="1000"/>
              </a:spcBef>
            </a:pPr>
            <a:endParaRPr lang="en-GB" dirty="0"/>
          </a:p>
          <a:p>
            <a:pPr>
              <a:lnSpc>
                <a:spcPct val="114999"/>
              </a:lnSpc>
              <a:spcBef>
                <a:spcPts val="1000"/>
              </a:spcBef>
            </a:pPr>
            <a:r>
              <a:rPr lang="en-GB" dirty="0"/>
              <a:t>Algumas informações adicionais: Considerando os mecanismos complicados com os quais é preciso lidar para obter apoio de uma E.C.A., ou seja, conformidade com os limites do Consenso; maior complexidade quando há um participante adicional na estrutura de financiamento do projeto; altos prêmios iniciais a serem pagos à E.C.A. Vale a pena recorrer a essas agências somente se não houver outra maneira de atrair bancos comerciais para financiar o projeto.</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2835705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3/3/2025</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‹nº›</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3/3/2025</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3/3/2025</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3/3/2025</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3/3/2025</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3/3/2025</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3/3/2025</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3/3/2025</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3/3/2025</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3/3/2025</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3/3/2025</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Clique para editar o estilo do título mestre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Clique para editar os estilos de texto mestre</a:t>
            </a:r>
          </a:p>
          <a:p>
            <a:pPr lvl="1"/>
            <a:r>
              <a:rPr lang="en-GB"/>
              <a:t>Segundo nível</a:t>
            </a:r>
          </a:p>
          <a:p>
            <a:pPr lvl="2"/>
            <a:r>
              <a:rPr lang="en-GB"/>
              <a:t>Terceiro nível</a:t>
            </a:r>
          </a:p>
          <a:p>
            <a:pPr lvl="3"/>
            <a:r>
              <a:rPr lang="en-GB"/>
              <a:t>Quarto nível</a:t>
            </a:r>
          </a:p>
          <a:p>
            <a:pPr lvl="4"/>
            <a:r>
              <a:rPr lang="en-GB"/>
              <a:t>Quinto nível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3/3/2025</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‹nº›</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0.jpe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1.pn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2.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3.jpe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4.png"/><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5.jpe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sv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sv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sv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open.edu/openlearncreate/mod/quiz/view.php?id=173531" TargetMode="External"/><Relationship Id="rId4" Type="http://schemas.openxmlformats.org/officeDocument/2006/relationships/hyperlink" Target="http://www.google.com/"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8.jpe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hyperlink" Target="https://www.oecd.org/trade/topics/export-credits/" TargetMode="External"/><Relationship Id="rId5" Type="http://schemas.openxmlformats.org/officeDocument/2006/relationships/image" Target="../media/image4.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background pattern&#10;&#10;Description automatically generated">
            <a:extLst>
              <a:ext uri="{FF2B5EF4-FFF2-40B4-BE49-F238E27FC236}">
                <a16:creationId xmlns:a16="http://schemas.microsoft.com/office/drawing/2014/main" id="{8A721693-1250-4E01-B332-9B1011D87946}"/>
              </a:ext>
            </a:extLst>
          </p:cNvPr>
          <p:cNvPicPr>
            <a:picLocks noChangeAspect="1"/>
          </p:cNvPicPr>
          <p:nvPr/>
        </p:nvPicPr>
        <p:blipFill>
          <a:blip r:embed="rId5"/>
          <a:stretch>
            <a:fillRect/>
          </a:stretch>
        </p:blipFill>
        <p:spPr>
          <a:xfrm>
            <a:off x="1675" y="-22085"/>
            <a:ext cx="12188650" cy="687705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91396" y="3972727"/>
            <a:ext cx="8050696" cy="369332"/>
          </a:xfrm>
          <a:prstGeom prst="rect">
            <a:avLst/>
          </a:prstGeom>
          <a:noFill/>
        </p:spPr>
        <p:txBody>
          <a:bodyPr wrap="square" lIns="91440" tIns="45720" rIns="91440" bIns="45720" rtlCol="0" anchor="b">
            <a:spAutoFit/>
          </a:bodyPr>
          <a:lstStyle/>
          <a:p>
            <a:r>
              <a:rPr lang="en-ZA" b="1" dirty="0">
                <a:latin typeface="Open Sans ExtraBold"/>
              </a:rPr>
              <a:t>FINPLAN</a:t>
            </a:r>
            <a:endParaRPr lang="en-US" dirty="0" err="1"/>
          </a:p>
        </p:txBody>
      </p:sp>
      <p:sp>
        <p:nvSpPr>
          <p:cNvPr id="6" name="TextBox 5">
            <a:extLst>
              <a:ext uri="{FF2B5EF4-FFF2-40B4-BE49-F238E27FC236}">
                <a16:creationId xmlns:a16="http://schemas.microsoft.com/office/drawing/2014/main" id="{99DEA05E-3DE2-714D-9D7C-D14D82DB9D79}"/>
              </a:ext>
            </a:extLst>
          </p:cNvPr>
          <p:cNvSpPr txBox="1"/>
          <p:nvPr/>
        </p:nvSpPr>
        <p:spPr>
          <a:xfrm>
            <a:off x="750292" y="4311756"/>
            <a:ext cx="7414757"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AULA 5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OPÇÕES DE CRÉDITO E METODOLOGIA FINPLAN</a:t>
            </a:r>
          </a:p>
        </p:txBody>
      </p:sp>
      <p:sp>
        <p:nvSpPr>
          <p:cNvPr id="3" name="TextBox 2">
            <a:extLst>
              <a:ext uri="{FF2B5EF4-FFF2-40B4-BE49-F238E27FC236}">
                <a16:creationId xmlns:a16="http://schemas.microsoft.com/office/drawing/2014/main" id="{72A4BC03-4AEC-4292-A338-B9F26FCEF7A6}"/>
              </a:ext>
            </a:extLst>
          </p:cNvPr>
          <p:cNvSpPr txBox="1"/>
          <p:nvPr/>
        </p:nvSpPr>
        <p:spPr>
          <a:xfrm>
            <a:off x="8969829" y="6080927"/>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b="1">
                <a:solidFill>
                  <a:schemeClr val="bg1"/>
                </a:solidFill>
                <a:latin typeface="Open Sans "/>
              </a:rPr>
              <a:t>Versão 1.1</a:t>
            </a:r>
            <a:endParaRPr lang="en-US" sz="1400" b="1">
              <a:solidFill>
                <a:schemeClr val="bg1"/>
              </a:solidFill>
              <a:latin typeface="Open Sans "/>
            </a:endParaRPr>
          </a:p>
        </p:txBody>
      </p:sp>
      <p:sp>
        <p:nvSpPr>
          <p:cNvPr id="7" name="Oval 6">
            <a:extLst>
              <a:ext uri="{FF2B5EF4-FFF2-40B4-BE49-F238E27FC236}">
                <a16:creationId xmlns:a16="http://schemas.microsoft.com/office/drawing/2014/main" id="{56434113-B689-BF42-8D9C-B592F1992DE4}"/>
              </a:ext>
            </a:extLst>
          </p:cNvPr>
          <p:cNvSpPr/>
          <p:nvPr/>
        </p:nvSpPr>
        <p:spPr>
          <a:xfrm>
            <a:off x="6641528" y="392637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5_Lecture5_Slide1.mp3" descr="Track5_Lecture5_Slide1.mp3">
            <a:hlinkClick r:id="" action="ppaction://media"/>
            <a:extLst>
              <a:ext uri="{FF2B5EF4-FFF2-40B4-BE49-F238E27FC236}">
                <a16:creationId xmlns:a16="http://schemas.microsoft.com/office/drawing/2014/main" id="{7ED73539-F928-1B43-97DE-271BABC6E8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12893" y="3997741"/>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5.2.3 Empréstimos sindicalizados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Diretrizes de crédito à exportação</a:t>
            </a:r>
          </a:p>
        </p:txBody>
      </p:sp>
      <p:sp>
        <p:nvSpPr>
          <p:cNvPr id="14" name="Rectangle 13">
            <a:extLst>
              <a:ext uri="{FF2B5EF4-FFF2-40B4-BE49-F238E27FC236}">
                <a16:creationId xmlns:a16="http://schemas.microsoft.com/office/drawing/2014/main" id="{B9CCDA65-EB88-4AF4-B415-27B7D1E7B3C6}"/>
              </a:ext>
            </a:extLst>
          </p:cNvPr>
          <p:cNvSpPr/>
          <p:nvPr/>
        </p:nvSpPr>
        <p:spPr>
          <a:xfrm>
            <a:off x="973478" y="1986484"/>
            <a:ext cx="9884145" cy="1785104"/>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Grandes bancos comerciais se unem, compartilhando um valor de empréstimo acordado</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Reduz o risco de inadimplência </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O banco que assume a liderança é o gerente principal</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Frequentemente inclui bancos multilaterais e agências de crédito à exportação </a:t>
            </a:r>
          </a:p>
        </p:txBody>
      </p:sp>
      <p:sp>
        <p:nvSpPr>
          <p:cNvPr id="7" name="Oval 6">
            <a:extLst>
              <a:ext uri="{FF2B5EF4-FFF2-40B4-BE49-F238E27FC236}">
                <a16:creationId xmlns:a16="http://schemas.microsoft.com/office/drawing/2014/main" id="{B7C82553-8198-0C4E-BF36-22E67641E97B}"/>
              </a:ext>
            </a:extLst>
          </p:cNvPr>
          <p:cNvSpPr/>
          <p:nvPr/>
        </p:nvSpPr>
        <p:spPr>
          <a:xfrm>
            <a:off x="8452328" y="67091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10.mp3" descr="Track5_Lecture5_Slide10.mp3">
            <a:hlinkClick r:id="" action="ppaction://media"/>
            <a:extLst>
              <a:ext uri="{FF2B5EF4-FFF2-40B4-BE49-F238E27FC236}">
                <a16:creationId xmlns:a16="http://schemas.microsoft.com/office/drawing/2014/main" id="{34E373FA-1154-3541-80FA-7D6147E62B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3693" y="745420"/>
            <a:ext cx="812800" cy="812800"/>
          </a:xfrm>
          <a:prstGeom prst="rect">
            <a:avLst/>
          </a:prstGeom>
        </p:spPr>
      </p:pic>
    </p:spTree>
    <p:extLst>
      <p:ext uri="{BB962C8B-B14F-4D97-AF65-F5344CB8AC3E}">
        <p14:creationId xmlns:p14="http://schemas.microsoft.com/office/powerpoint/2010/main" val="50230142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6" y="1397013"/>
            <a:ext cx="6983156"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5.2.4 Estrutura de financiamento do projeto de energia eólica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EnerBrasil </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(Brasil)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Diretrizes de crédito à exportação</a:t>
            </a:r>
          </a:p>
        </p:txBody>
      </p:sp>
      <p:pic>
        <p:nvPicPr>
          <p:cNvPr id="2" name="Picture 2" descr="Diagram&#10;&#10;Description automatically generated">
            <a:extLst>
              <a:ext uri="{FF2B5EF4-FFF2-40B4-BE49-F238E27FC236}">
                <a16:creationId xmlns:a16="http://schemas.microsoft.com/office/drawing/2014/main" id="{C8F1E9FF-17EA-469A-97D1-3762D6E87B61}"/>
              </a:ext>
            </a:extLst>
          </p:cNvPr>
          <p:cNvPicPr>
            <a:picLocks noChangeAspect="1"/>
          </p:cNvPicPr>
          <p:nvPr/>
        </p:nvPicPr>
        <p:blipFill>
          <a:blip r:embed="rId6"/>
          <a:stretch>
            <a:fillRect/>
          </a:stretch>
        </p:blipFill>
        <p:spPr>
          <a:xfrm>
            <a:off x="1805796" y="2123272"/>
            <a:ext cx="8594783" cy="3833532"/>
          </a:xfrm>
          <a:prstGeom prst="rect">
            <a:avLst/>
          </a:prstGeom>
        </p:spPr>
      </p:pic>
      <p:sp>
        <p:nvSpPr>
          <p:cNvPr id="7" name="Oval 6">
            <a:extLst>
              <a:ext uri="{FF2B5EF4-FFF2-40B4-BE49-F238E27FC236}">
                <a16:creationId xmlns:a16="http://schemas.microsoft.com/office/drawing/2014/main" id="{31422918-FD6D-1945-8A7F-F3FB48B070BE}"/>
              </a:ext>
            </a:extLst>
          </p:cNvPr>
          <p:cNvSpPr/>
          <p:nvPr/>
        </p:nvSpPr>
        <p:spPr>
          <a:xfrm>
            <a:off x="8452328" y="67091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5_Slide11.mp3" descr="Track5_Lecture5_Slide11.mp3">
            <a:hlinkClick r:id="" action="ppaction://media"/>
            <a:extLst>
              <a:ext uri="{FF2B5EF4-FFF2-40B4-BE49-F238E27FC236}">
                <a16:creationId xmlns:a16="http://schemas.microsoft.com/office/drawing/2014/main" id="{DAEB8240-702A-F44A-AEE2-3759066FDC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8519" y="742275"/>
            <a:ext cx="812800" cy="812800"/>
          </a:xfrm>
          <a:prstGeom prst="rect">
            <a:avLst/>
          </a:prstGeom>
        </p:spPr>
      </p:pic>
    </p:spTree>
    <p:extLst>
      <p:ext uri="{BB962C8B-B14F-4D97-AF65-F5344CB8AC3E}">
        <p14:creationId xmlns:p14="http://schemas.microsoft.com/office/powerpoint/2010/main" val="414168537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1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6" y="1175765"/>
            <a:ext cx="5415613"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5.2.5 Estrutura de financiamento do projeto de energia Phy My 3 (Vietnã)</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209351"/>
            <a:ext cx="992696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Diretrizes de crédito à exportação</a:t>
            </a:r>
          </a:p>
        </p:txBody>
      </p:sp>
      <p:pic>
        <p:nvPicPr>
          <p:cNvPr id="2" name="Picture 3" descr="Diagram&#10;&#10;Description automatically generated">
            <a:extLst>
              <a:ext uri="{FF2B5EF4-FFF2-40B4-BE49-F238E27FC236}">
                <a16:creationId xmlns:a16="http://schemas.microsoft.com/office/drawing/2014/main" id="{FC581107-D155-49D8-9E51-D3FF5A02A8BB}"/>
              </a:ext>
            </a:extLst>
          </p:cNvPr>
          <p:cNvPicPr>
            <a:picLocks noChangeAspect="1"/>
          </p:cNvPicPr>
          <p:nvPr/>
        </p:nvPicPr>
        <p:blipFill>
          <a:blip r:embed="rId6"/>
          <a:stretch>
            <a:fillRect/>
          </a:stretch>
        </p:blipFill>
        <p:spPr>
          <a:xfrm>
            <a:off x="1844300" y="1883651"/>
            <a:ext cx="7754318" cy="4485545"/>
          </a:xfrm>
          <a:prstGeom prst="rect">
            <a:avLst/>
          </a:prstGeom>
        </p:spPr>
      </p:pic>
      <p:sp>
        <p:nvSpPr>
          <p:cNvPr id="7" name="Oval 6">
            <a:extLst>
              <a:ext uri="{FF2B5EF4-FFF2-40B4-BE49-F238E27FC236}">
                <a16:creationId xmlns:a16="http://schemas.microsoft.com/office/drawing/2014/main" id="{FCA6A505-74C6-C847-8615-731A73665860}"/>
              </a:ext>
            </a:extLst>
          </p:cNvPr>
          <p:cNvSpPr/>
          <p:nvPr/>
        </p:nvSpPr>
        <p:spPr>
          <a:xfrm>
            <a:off x="10749428" y="56615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5_Slide12.mp3" descr="Track5_Lecture5_Slide12.mp3">
            <a:hlinkClick r:id="" action="ppaction://media"/>
            <a:extLst>
              <a:ext uri="{FF2B5EF4-FFF2-40B4-BE49-F238E27FC236}">
                <a16:creationId xmlns:a16="http://schemas.microsoft.com/office/drawing/2014/main" id="{12677ED1-A0D1-794E-A8A8-D9B3A20645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20793" y="637522"/>
            <a:ext cx="812800" cy="812800"/>
          </a:xfrm>
          <a:prstGeom prst="rect">
            <a:avLst/>
          </a:prstGeom>
        </p:spPr>
      </p:pic>
    </p:spTree>
    <p:extLst>
      <p:ext uri="{BB962C8B-B14F-4D97-AF65-F5344CB8AC3E}">
        <p14:creationId xmlns:p14="http://schemas.microsoft.com/office/powerpoint/2010/main" val="3454968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73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5.3.1 FINPLAN</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Abordagem FINPLAN</a:t>
            </a:r>
          </a:p>
        </p:txBody>
      </p:sp>
      <p:sp>
        <p:nvSpPr>
          <p:cNvPr id="2" name="Rectangle 1">
            <a:extLst>
              <a:ext uri="{FF2B5EF4-FFF2-40B4-BE49-F238E27FC236}">
                <a16:creationId xmlns:a16="http://schemas.microsoft.com/office/drawing/2014/main" id="{76B7A0CA-0E2D-4222-BCD8-916A55E3E6CF}"/>
              </a:ext>
            </a:extLst>
          </p:cNvPr>
          <p:cNvSpPr/>
          <p:nvPr/>
        </p:nvSpPr>
        <p:spPr>
          <a:xfrm>
            <a:off x="973478" y="1986484"/>
            <a:ext cx="5743466" cy="2554545"/>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Uma ferramenta analítica e contábil para facilitar a análise financeira de projetos de energia.</a:t>
            </a:r>
          </a:p>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O FINPLAN pode:</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Elaborar um pacote de financiamento</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Avaliar opções alternativas de financiamento</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Analisar as incertezas </a:t>
            </a:r>
          </a:p>
        </p:txBody>
      </p:sp>
      <p:pic>
        <p:nvPicPr>
          <p:cNvPr id="7" name="Picture 9" descr="A picture containing text&#10;&#10;Description automatically generated">
            <a:extLst>
              <a:ext uri="{FF2B5EF4-FFF2-40B4-BE49-F238E27FC236}">
                <a16:creationId xmlns:a16="http://schemas.microsoft.com/office/drawing/2014/main" id="{CFB031C1-CD0C-48E8-A6B0-44DBC5FDEB29}"/>
              </a:ext>
            </a:extLst>
          </p:cNvPr>
          <p:cNvPicPr>
            <a:picLocks noChangeAspect="1"/>
          </p:cNvPicPr>
          <p:nvPr/>
        </p:nvPicPr>
        <p:blipFill>
          <a:blip r:embed="rId6"/>
          <a:stretch>
            <a:fillRect/>
          </a:stretch>
        </p:blipFill>
        <p:spPr>
          <a:xfrm>
            <a:off x="6097773" y="2029855"/>
            <a:ext cx="4612756" cy="3152708"/>
          </a:xfrm>
          <a:prstGeom prst="rect">
            <a:avLst/>
          </a:prstGeom>
        </p:spPr>
      </p:pic>
      <p:sp>
        <p:nvSpPr>
          <p:cNvPr id="11" name="Oval 10">
            <a:extLst>
              <a:ext uri="{FF2B5EF4-FFF2-40B4-BE49-F238E27FC236}">
                <a16:creationId xmlns:a16="http://schemas.microsoft.com/office/drawing/2014/main" id="{3D1D8BF1-AAE9-EA4D-8DF6-9F272285D871}"/>
              </a:ext>
            </a:extLst>
          </p:cNvPr>
          <p:cNvSpPr/>
          <p:nvPr/>
        </p:nvSpPr>
        <p:spPr>
          <a:xfrm>
            <a:off x="8252270" y="65817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5_Slide13.mp3" descr="Track5_Lecture5_Slide13.mp3">
            <a:hlinkClick r:id="" action="ppaction://media"/>
            <a:extLst>
              <a:ext uri="{FF2B5EF4-FFF2-40B4-BE49-F238E27FC236}">
                <a16:creationId xmlns:a16="http://schemas.microsoft.com/office/drawing/2014/main" id="{A219FDAE-5EF0-BB4A-8BEF-70DCE9E7F03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23635" y="729538"/>
            <a:ext cx="812800" cy="812800"/>
          </a:xfrm>
          <a:prstGeom prst="rect">
            <a:avLst/>
          </a:prstGeom>
        </p:spPr>
      </p:pic>
    </p:spTree>
    <p:extLst>
      <p:ext uri="{BB962C8B-B14F-4D97-AF65-F5344CB8AC3E}">
        <p14:creationId xmlns:p14="http://schemas.microsoft.com/office/powerpoint/2010/main" val="40453882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51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5.3.2 Metodologia FINPLAN</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Abordagem FINPLAN</a:t>
            </a:r>
          </a:p>
        </p:txBody>
      </p:sp>
      <p:sp>
        <p:nvSpPr>
          <p:cNvPr id="2" name="Rectangle 1">
            <a:extLst>
              <a:ext uri="{FF2B5EF4-FFF2-40B4-BE49-F238E27FC236}">
                <a16:creationId xmlns:a16="http://schemas.microsoft.com/office/drawing/2014/main" id="{76B7A0CA-0E2D-4222-BCD8-916A55E3E6CF}"/>
              </a:ext>
            </a:extLst>
          </p:cNvPr>
          <p:cNvSpPr/>
          <p:nvPr/>
        </p:nvSpPr>
        <p:spPr>
          <a:xfrm>
            <a:off x="578498" y="1986484"/>
            <a:ext cx="5630447" cy="4247317"/>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Um conjunto de declarações contábeis sobre:</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Ativos e passivos (balanço patrimonial)</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Fluxo de caixa</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Receitas e despesas </a:t>
            </a:r>
            <a:br>
              <a:rPr lang="en-ZA" sz="2000" dirty="0">
                <a:solidFill>
                  <a:srgbClr val="000000"/>
                </a:solidFill>
                <a:latin typeface="Open Sans"/>
                <a:ea typeface="Open Sans" panose="020B0606030504020204" pitchFamily="34" charset="0"/>
                <a:cs typeface="Open Sans" panose="020B0606030504020204" pitchFamily="34" charset="0"/>
              </a:rPr>
            </a:br>
            <a:r>
              <a:rPr lang="en-ZA" sz="2000" dirty="0">
                <a:solidFill>
                  <a:srgbClr val="000000"/>
                </a:solidFill>
                <a:latin typeface="Open Sans"/>
                <a:ea typeface="Open Sans" panose="020B0606030504020204" pitchFamily="34" charset="0"/>
                <a:cs typeface="Open Sans" panose="020B0606030504020204" pitchFamily="34" charset="0"/>
              </a:rPr>
              <a:t>(demonstração de lucros e perdas)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Um conjunto de indicadores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VPL e IRR do patrimônio líquido</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Análise de sensibilidade</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Análise de cenários </a:t>
            </a:r>
          </a:p>
        </p:txBody>
      </p:sp>
      <p:pic>
        <p:nvPicPr>
          <p:cNvPr id="3" name="Picture 3">
            <a:extLst>
              <a:ext uri="{FF2B5EF4-FFF2-40B4-BE49-F238E27FC236}">
                <a16:creationId xmlns:a16="http://schemas.microsoft.com/office/drawing/2014/main" id="{4C6A43A2-8A27-47D7-8173-ED1C5FBA0992}"/>
              </a:ext>
            </a:extLst>
          </p:cNvPr>
          <p:cNvPicPr>
            <a:picLocks noChangeAspect="1"/>
          </p:cNvPicPr>
          <p:nvPr/>
        </p:nvPicPr>
        <p:blipFill>
          <a:blip r:embed="rId6"/>
          <a:stretch>
            <a:fillRect/>
          </a:stretch>
        </p:blipFill>
        <p:spPr>
          <a:xfrm>
            <a:off x="6467960" y="1983610"/>
            <a:ext cx="4460928" cy="3471967"/>
          </a:xfrm>
          <a:prstGeom prst="rect">
            <a:avLst/>
          </a:prstGeom>
        </p:spPr>
      </p:pic>
      <p:sp>
        <p:nvSpPr>
          <p:cNvPr id="10" name="Oval 9">
            <a:extLst>
              <a:ext uri="{FF2B5EF4-FFF2-40B4-BE49-F238E27FC236}">
                <a16:creationId xmlns:a16="http://schemas.microsoft.com/office/drawing/2014/main" id="{B52304A1-9EDC-F548-ADA8-38E405EA475C}"/>
              </a:ext>
            </a:extLst>
          </p:cNvPr>
          <p:cNvSpPr/>
          <p:nvPr/>
        </p:nvSpPr>
        <p:spPr>
          <a:xfrm>
            <a:off x="7654354" y="64808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5_Lecture5_Slide14.mp3" descr="Track5_Lecture5_Slide14.mp3">
            <a:hlinkClick r:id="" action="ppaction://media"/>
            <a:extLst>
              <a:ext uri="{FF2B5EF4-FFF2-40B4-BE49-F238E27FC236}">
                <a16:creationId xmlns:a16="http://schemas.microsoft.com/office/drawing/2014/main" id="{A107B9F8-A666-5D41-9D9C-A218A3461B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25719" y="719450"/>
            <a:ext cx="812800" cy="812800"/>
          </a:xfrm>
          <a:prstGeom prst="rect">
            <a:avLst/>
          </a:prstGeom>
        </p:spPr>
      </p:pic>
    </p:spTree>
    <p:extLst>
      <p:ext uri="{BB962C8B-B14F-4D97-AF65-F5344CB8AC3E}">
        <p14:creationId xmlns:p14="http://schemas.microsoft.com/office/powerpoint/2010/main" val="415479266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2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5.3.3 Abordagem FINPLAN</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Abordagem FINPLAN</a:t>
            </a:r>
          </a:p>
        </p:txBody>
      </p:sp>
      <p:pic>
        <p:nvPicPr>
          <p:cNvPr id="2" name="Picture 2" descr="A picture containing diagram&#10;&#10;Description automatically generated">
            <a:extLst>
              <a:ext uri="{FF2B5EF4-FFF2-40B4-BE49-F238E27FC236}">
                <a16:creationId xmlns:a16="http://schemas.microsoft.com/office/drawing/2014/main" id="{E97483CA-D120-4679-BA7A-2530BABB7471}"/>
              </a:ext>
            </a:extLst>
          </p:cNvPr>
          <p:cNvPicPr>
            <a:picLocks noChangeAspect="1"/>
          </p:cNvPicPr>
          <p:nvPr/>
        </p:nvPicPr>
        <p:blipFill rotWithShape="1">
          <a:blip r:embed="rId6"/>
          <a:srcRect l="311" t="8611" r="4199" b="10000"/>
          <a:stretch/>
        </p:blipFill>
        <p:spPr>
          <a:xfrm>
            <a:off x="1302590" y="1799489"/>
            <a:ext cx="9589842" cy="4591496"/>
          </a:xfrm>
          <a:prstGeom prst="rect">
            <a:avLst/>
          </a:prstGeom>
        </p:spPr>
      </p:pic>
      <p:sp>
        <p:nvSpPr>
          <p:cNvPr id="7" name="Oval 6">
            <a:extLst>
              <a:ext uri="{FF2B5EF4-FFF2-40B4-BE49-F238E27FC236}">
                <a16:creationId xmlns:a16="http://schemas.microsoft.com/office/drawing/2014/main" id="{8147CC59-3341-FE48-B69E-959580671551}"/>
              </a:ext>
            </a:extLst>
          </p:cNvPr>
          <p:cNvSpPr/>
          <p:nvPr/>
        </p:nvSpPr>
        <p:spPr>
          <a:xfrm>
            <a:off x="7675634" y="65814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5_Slide15.mp3" descr="Track5_Lecture5_Slide15.mp3">
            <a:hlinkClick r:id="" action="ppaction://media"/>
            <a:extLst>
              <a:ext uri="{FF2B5EF4-FFF2-40B4-BE49-F238E27FC236}">
                <a16:creationId xmlns:a16="http://schemas.microsoft.com/office/drawing/2014/main" id="{14EBD8B0-6A93-8840-89A2-4C48CB62E47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46999" y="729511"/>
            <a:ext cx="812800" cy="812800"/>
          </a:xfrm>
          <a:prstGeom prst="rect">
            <a:avLst/>
          </a:prstGeom>
        </p:spPr>
      </p:pic>
    </p:spTree>
    <p:extLst>
      <p:ext uri="{BB962C8B-B14F-4D97-AF65-F5344CB8AC3E}">
        <p14:creationId xmlns:p14="http://schemas.microsoft.com/office/powerpoint/2010/main" val="41926762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1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5.3.4 Parâmetros econômicos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Abordagem FINPLAN</a:t>
            </a:r>
          </a:p>
        </p:txBody>
      </p:sp>
      <p:sp>
        <p:nvSpPr>
          <p:cNvPr id="3" name="Rectangle 2">
            <a:extLst>
              <a:ext uri="{FF2B5EF4-FFF2-40B4-BE49-F238E27FC236}">
                <a16:creationId xmlns:a16="http://schemas.microsoft.com/office/drawing/2014/main" id="{48850B88-3365-4697-AD93-CBF127731823}"/>
              </a:ext>
            </a:extLst>
          </p:cNvPr>
          <p:cNvSpPr/>
          <p:nvPr/>
        </p:nvSpPr>
        <p:spPr>
          <a:xfrm>
            <a:off x="973478" y="1986484"/>
            <a:ext cx="5743466" cy="2554545"/>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solidFill>
                  <a:srgbClr val="000000"/>
                </a:solidFill>
                <a:latin typeface="Open Sans"/>
              </a:rPr>
              <a:t>Inclui finanças corporativas </a:t>
            </a:r>
            <a:br>
              <a:rPr lang="en-ZA" sz="2000" dirty="0">
                <a:solidFill>
                  <a:srgbClr val="000000"/>
                </a:solidFill>
                <a:latin typeface="Open Sans"/>
              </a:rPr>
            </a:br>
            <a:r>
              <a:rPr lang="en-ZA" sz="2000" dirty="0">
                <a:solidFill>
                  <a:srgbClr val="000000"/>
                </a:solidFill>
                <a:latin typeface="Open Sans"/>
              </a:rPr>
              <a:t>e Project Finance</a:t>
            </a:r>
          </a:p>
          <a:p>
            <a:pPr marL="342900" indent="-342900">
              <a:spcAft>
                <a:spcPts val="1200"/>
              </a:spcAft>
              <a:buFont typeface="Arial"/>
              <a:buChar char="•"/>
            </a:pPr>
            <a:r>
              <a:rPr lang="en-ZA" sz="2000" dirty="0">
                <a:latin typeface="Open Sans"/>
              </a:rPr>
              <a:t>Moeda estrangeira e taxas de câmbio</a:t>
            </a:r>
          </a:p>
          <a:p>
            <a:pPr marL="342900" indent="-342900">
              <a:spcAft>
                <a:spcPts val="1200"/>
              </a:spcAft>
              <a:buFont typeface="Arial"/>
              <a:buChar char="•"/>
            </a:pPr>
            <a:r>
              <a:rPr lang="en-ZA" sz="2000" dirty="0">
                <a:latin typeface="Open Sans"/>
              </a:rPr>
              <a:t>Taxas de inflação</a:t>
            </a:r>
          </a:p>
          <a:p>
            <a:pPr marL="800100" lvl="1" indent="-342900">
              <a:spcAft>
                <a:spcPts val="1200"/>
              </a:spcAft>
              <a:buFont typeface="Arial"/>
              <a:buChar char="•"/>
            </a:pPr>
            <a:r>
              <a:rPr lang="en-ZA" sz="2000" dirty="0">
                <a:latin typeface="Open Sans"/>
              </a:rPr>
              <a:t>Moeda local</a:t>
            </a:r>
          </a:p>
          <a:p>
            <a:pPr marL="800100" lvl="1" indent="-342900">
              <a:spcAft>
                <a:spcPts val="1200"/>
              </a:spcAft>
              <a:buFont typeface="Arial"/>
              <a:buChar char="•"/>
            </a:pPr>
            <a:r>
              <a:rPr lang="en-ZA" sz="2000" dirty="0">
                <a:latin typeface="Open Sans"/>
              </a:rPr>
              <a:t>Moedas estrangeiras </a:t>
            </a:r>
          </a:p>
        </p:txBody>
      </p:sp>
      <p:pic>
        <p:nvPicPr>
          <p:cNvPr id="4" name="Picture 9" descr="Text, letter&#10;&#10;Description automatically generated">
            <a:extLst>
              <a:ext uri="{FF2B5EF4-FFF2-40B4-BE49-F238E27FC236}">
                <a16:creationId xmlns:a16="http://schemas.microsoft.com/office/drawing/2014/main" id="{4EF4449F-3439-487F-98D1-27CB320AA000}"/>
              </a:ext>
            </a:extLst>
          </p:cNvPr>
          <p:cNvPicPr>
            <a:picLocks noChangeAspect="1"/>
          </p:cNvPicPr>
          <p:nvPr/>
        </p:nvPicPr>
        <p:blipFill>
          <a:blip r:embed="rId6"/>
          <a:stretch>
            <a:fillRect/>
          </a:stretch>
        </p:blipFill>
        <p:spPr>
          <a:xfrm>
            <a:off x="6018029" y="1956391"/>
            <a:ext cx="4710221" cy="3131288"/>
          </a:xfrm>
          <a:prstGeom prst="rect">
            <a:avLst/>
          </a:prstGeom>
        </p:spPr>
      </p:pic>
      <p:sp>
        <p:nvSpPr>
          <p:cNvPr id="10" name="Oval 9">
            <a:extLst>
              <a:ext uri="{FF2B5EF4-FFF2-40B4-BE49-F238E27FC236}">
                <a16:creationId xmlns:a16="http://schemas.microsoft.com/office/drawing/2014/main" id="{A56E0902-7535-DF4E-818B-9DE6A1C16530}"/>
              </a:ext>
            </a:extLst>
          </p:cNvPr>
          <p:cNvSpPr/>
          <p:nvPr/>
        </p:nvSpPr>
        <p:spPr>
          <a:xfrm>
            <a:off x="7432958" y="66212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16.mp3" descr="Track5_Lecture5_Slide16.mp3">
            <a:hlinkClick r:id="" action="ppaction://media"/>
            <a:extLst>
              <a:ext uri="{FF2B5EF4-FFF2-40B4-BE49-F238E27FC236}">
                <a16:creationId xmlns:a16="http://schemas.microsoft.com/office/drawing/2014/main" id="{27892862-2BFD-024D-BC1B-B0981964FA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04323" y="727439"/>
            <a:ext cx="812800" cy="812800"/>
          </a:xfrm>
          <a:prstGeom prst="rect">
            <a:avLst/>
          </a:prstGeom>
        </p:spPr>
      </p:pic>
    </p:spTree>
    <p:extLst>
      <p:ext uri="{BB962C8B-B14F-4D97-AF65-F5344CB8AC3E}">
        <p14:creationId xmlns:p14="http://schemas.microsoft.com/office/powerpoint/2010/main" val="350329833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33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5.3.5 Receitas e despesas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Abordagem FINPLAN</a:t>
            </a:r>
          </a:p>
        </p:txBody>
      </p:sp>
      <p:sp>
        <p:nvSpPr>
          <p:cNvPr id="3" name="Rectangle 2">
            <a:extLst>
              <a:ext uri="{FF2B5EF4-FFF2-40B4-BE49-F238E27FC236}">
                <a16:creationId xmlns:a16="http://schemas.microsoft.com/office/drawing/2014/main" id="{48850B88-3365-4697-AD93-CBF127731823}"/>
              </a:ext>
            </a:extLst>
          </p:cNvPr>
          <p:cNvSpPr/>
          <p:nvPr/>
        </p:nvSpPr>
        <p:spPr>
          <a:xfrm>
            <a:off x="973478" y="1986484"/>
            <a:ext cx="5010221" cy="2708434"/>
          </a:xfrm>
          <a:prstGeom prst="rect">
            <a:avLst/>
          </a:prstGeom>
        </p:spPr>
        <p:txBody>
          <a:bodyPr wrap="square" lIns="91440" tIns="45720" rIns="91440" bIns="45720" anchor="t">
            <a:spAutoFit/>
          </a:bodyPr>
          <a:lstStyle/>
          <a:p>
            <a:pPr>
              <a:spcAft>
                <a:spcPts val="1200"/>
              </a:spcAft>
            </a:pPr>
            <a:r>
              <a:rPr lang="en-ZA" sz="2000" b="1" dirty="0">
                <a:latin typeface="Open Sans"/>
              </a:rPr>
              <a:t>Vendas e preços de eletricidade</a:t>
            </a:r>
          </a:p>
          <a:p>
            <a:pPr marL="342900" indent="-342900">
              <a:spcAft>
                <a:spcPts val="1200"/>
              </a:spcAft>
              <a:buFont typeface="Arial"/>
              <a:buChar char="•"/>
            </a:pPr>
            <a:r>
              <a:rPr lang="en-ZA" sz="2000" u="sng" dirty="0">
                <a:latin typeface="Open Sans"/>
              </a:rPr>
              <a:t>Clientes</a:t>
            </a:r>
            <a:r>
              <a:rPr lang="en-ZA" sz="2000" dirty="0">
                <a:latin typeface="Open Sans"/>
              </a:rPr>
              <a:t>: Grupo de clientes diferenciado por preços</a:t>
            </a:r>
          </a:p>
          <a:p>
            <a:pPr marL="342900" indent="-342900">
              <a:spcAft>
                <a:spcPts val="1200"/>
              </a:spcAft>
              <a:buFont typeface="Arial"/>
              <a:buChar char="•"/>
            </a:pPr>
            <a:r>
              <a:rPr lang="en-ZA" sz="2000" u="sng" dirty="0">
                <a:latin typeface="Open Sans"/>
              </a:rPr>
              <a:t>Vendas</a:t>
            </a:r>
            <a:r>
              <a:rPr lang="en-ZA" sz="2000" dirty="0">
                <a:latin typeface="Open Sans"/>
              </a:rPr>
              <a:t>: Vendas futuras de eletricidade para diferentes clientes; </a:t>
            </a:r>
          </a:p>
          <a:p>
            <a:pPr marL="342900" indent="-342900">
              <a:spcAft>
                <a:spcPts val="1200"/>
              </a:spcAft>
              <a:buFont typeface="Arial"/>
              <a:buChar char="•"/>
            </a:pPr>
            <a:r>
              <a:rPr lang="en-ZA" sz="2000" u="sng" dirty="0">
                <a:latin typeface="Open Sans"/>
              </a:rPr>
              <a:t>Preços:</a:t>
            </a:r>
            <a:r>
              <a:rPr lang="en-ZA" sz="2000" dirty="0">
                <a:latin typeface="Open Sans"/>
              </a:rPr>
              <a:t> Preço da eletricidade por cliente e mudança no futuro </a:t>
            </a:r>
          </a:p>
        </p:txBody>
      </p:sp>
      <p:sp>
        <p:nvSpPr>
          <p:cNvPr id="10" name="Rectangle 9">
            <a:extLst>
              <a:ext uri="{FF2B5EF4-FFF2-40B4-BE49-F238E27FC236}">
                <a16:creationId xmlns:a16="http://schemas.microsoft.com/office/drawing/2014/main" id="{0160843A-262C-423E-A9A6-006ADC888ED4}"/>
              </a:ext>
            </a:extLst>
          </p:cNvPr>
          <p:cNvSpPr/>
          <p:nvPr/>
        </p:nvSpPr>
        <p:spPr>
          <a:xfrm>
            <a:off x="6422496" y="1986483"/>
            <a:ext cx="5743466" cy="2708434"/>
          </a:xfrm>
          <a:prstGeom prst="rect">
            <a:avLst/>
          </a:prstGeom>
        </p:spPr>
        <p:txBody>
          <a:bodyPr wrap="square" lIns="91440" tIns="45720" rIns="91440" bIns="45720" anchor="t">
            <a:spAutoFit/>
          </a:bodyPr>
          <a:lstStyle/>
          <a:p>
            <a:pPr>
              <a:spcAft>
                <a:spcPts val="1200"/>
              </a:spcAft>
            </a:pPr>
            <a:r>
              <a:rPr lang="en-ZA" sz="2000" b="1" dirty="0">
                <a:latin typeface="Open Sans"/>
              </a:rPr>
              <a:t>Outras despesas e receitas</a:t>
            </a:r>
          </a:p>
          <a:p>
            <a:pPr marL="342900" indent="-342900">
              <a:spcAft>
                <a:spcPts val="1200"/>
              </a:spcAft>
              <a:buFont typeface="Arial"/>
              <a:buChar char="•"/>
            </a:pPr>
            <a:r>
              <a:rPr lang="en-ZA" sz="2000" dirty="0">
                <a:latin typeface="Open Sans"/>
              </a:rPr>
              <a:t>Despesas gerais</a:t>
            </a:r>
            <a:endParaRPr lang="en-ZA" sz="2000" b="1" dirty="0">
              <a:latin typeface="Open Sans"/>
            </a:endParaRPr>
          </a:p>
          <a:p>
            <a:pPr marL="342900" indent="-342900">
              <a:spcAft>
                <a:spcPts val="1200"/>
              </a:spcAft>
              <a:buFont typeface="Arial"/>
              <a:buChar char="•"/>
            </a:pPr>
            <a:r>
              <a:rPr lang="en-ZA" sz="2000" dirty="0">
                <a:latin typeface="Open Sans"/>
              </a:rPr>
              <a:t>Royalties</a:t>
            </a:r>
          </a:p>
          <a:p>
            <a:pPr marL="342900" indent="-342900">
              <a:spcAft>
                <a:spcPts val="1200"/>
              </a:spcAft>
              <a:buFont typeface="Arial"/>
              <a:buChar char="•"/>
            </a:pPr>
            <a:r>
              <a:rPr lang="en-ZA" sz="2000" dirty="0">
                <a:latin typeface="Open Sans"/>
              </a:rPr>
              <a:t>Custos de descomissionamento</a:t>
            </a:r>
          </a:p>
          <a:p>
            <a:pPr marL="342900" indent="-342900">
              <a:spcAft>
                <a:spcPts val="1200"/>
              </a:spcAft>
              <a:buFont typeface="Arial"/>
              <a:buChar char="•"/>
            </a:pPr>
            <a:r>
              <a:rPr lang="en-ZA" sz="2000" dirty="0">
                <a:latin typeface="Open Sans"/>
              </a:rPr>
              <a:t>Receitas comerciais</a:t>
            </a:r>
          </a:p>
          <a:p>
            <a:pPr marL="342900" indent="-342900">
              <a:spcAft>
                <a:spcPts val="1200"/>
              </a:spcAft>
              <a:buFont typeface="Arial"/>
              <a:buChar char="•"/>
            </a:pPr>
            <a:r>
              <a:rPr lang="en-ZA" sz="2000" dirty="0">
                <a:latin typeface="Open Sans"/>
              </a:rPr>
              <a:t>Receitas diversas</a:t>
            </a:r>
          </a:p>
        </p:txBody>
      </p:sp>
      <p:sp>
        <p:nvSpPr>
          <p:cNvPr id="11" name="Oval 10">
            <a:extLst>
              <a:ext uri="{FF2B5EF4-FFF2-40B4-BE49-F238E27FC236}">
                <a16:creationId xmlns:a16="http://schemas.microsoft.com/office/drawing/2014/main" id="{BB5A97DC-6D8E-0441-8D5E-96EEAD41567D}"/>
              </a:ext>
            </a:extLst>
          </p:cNvPr>
          <p:cNvSpPr/>
          <p:nvPr/>
        </p:nvSpPr>
        <p:spPr>
          <a:xfrm>
            <a:off x="7582989" y="68616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17.mp3" descr="Track5_Lecture5_Slide17.mp3">
            <a:hlinkClick r:id="" action="ppaction://media"/>
            <a:extLst>
              <a:ext uri="{FF2B5EF4-FFF2-40B4-BE49-F238E27FC236}">
                <a16:creationId xmlns:a16="http://schemas.microsoft.com/office/drawing/2014/main" id="{461733D6-A514-3445-B596-10AD46315A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54354" y="757531"/>
            <a:ext cx="812800" cy="812800"/>
          </a:xfrm>
          <a:prstGeom prst="rect">
            <a:avLst/>
          </a:prstGeom>
        </p:spPr>
      </p:pic>
    </p:spTree>
    <p:extLst>
      <p:ext uri="{BB962C8B-B14F-4D97-AF65-F5344CB8AC3E}">
        <p14:creationId xmlns:p14="http://schemas.microsoft.com/office/powerpoint/2010/main" val="214433426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5.4.1 Seleção do método de cálculo de depreciação</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11897"/>
            <a:ext cx="6250704"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Aspectos incluídos no FINPLAN</a:t>
            </a:r>
          </a:p>
        </p:txBody>
      </p:sp>
      <p:sp>
        <p:nvSpPr>
          <p:cNvPr id="3" name="Rectangle 2">
            <a:extLst>
              <a:ext uri="{FF2B5EF4-FFF2-40B4-BE49-F238E27FC236}">
                <a16:creationId xmlns:a16="http://schemas.microsoft.com/office/drawing/2014/main" id="{48850B88-3365-4697-AD93-CBF127731823}"/>
              </a:ext>
            </a:extLst>
          </p:cNvPr>
          <p:cNvSpPr/>
          <p:nvPr/>
        </p:nvSpPr>
        <p:spPr>
          <a:xfrm>
            <a:off x="973478" y="1986484"/>
            <a:ext cx="7856937" cy="3631763"/>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rPr>
              <a:t>Linear/Linha reta</a:t>
            </a:r>
            <a:endParaRPr lang="en-ZA" sz="2000" b="1" dirty="0">
              <a:latin typeface="Open Sans"/>
            </a:endParaRPr>
          </a:p>
          <a:p>
            <a:pPr marL="800100" lvl="1" indent="-342900">
              <a:spcAft>
                <a:spcPts val="1200"/>
              </a:spcAft>
              <a:buFont typeface="Arial"/>
              <a:buChar char="•"/>
            </a:pPr>
            <a:r>
              <a:rPr lang="en-ZA" sz="2000" dirty="0">
                <a:latin typeface="Open Sans"/>
              </a:rPr>
              <a:t>Período de depreciação</a:t>
            </a:r>
          </a:p>
          <a:p>
            <a:pPr marL="342900" indent="-342900">
              <a:spcAft>
                <a:spcPts val="1200"/>
              </a:spcAft>
              <a:buFont typeface="Arial"/>
              <a:buChar char="•"/>
            </a:pPr>
            <a:r>
              <a:rPr lang="en-ZA" sz="2000" dirty="0">
                <a:latin typeface="Open Sans"/>
              </a:rPr>
              <a:t>Balanço decrescente</a:t>
            </a:r>
          </a:p>
          <a:p>
            <a:pPr marL="800100" lvl="1" indent="-342900">
              <a:spcAft>
                <a:spcPts val="1200"/>
              </a:spcAft>
              <a:buFont typeface="Arial"/>
              <a:buChar char="•"/>
            </a:pPr>
            <a:r>
              <a:rPr lang="en-ZA" sz="2000" dirty="0">
                <a:latin typeface="Open Sans"/>
              </a:rPr>
              <a:t>Porcentagem do valor do ativo</a:t>
            </a:r>
          </a:p>
          <a:p>
            <a:pPr marL="342900" indent="-342900">
              <a:spcAft>
                <a:spcPts val="1200"/>
              </a:spcAft>
              <a:buFont typeface="Arial"/>
              <a:buChar char="•"/>
            </a:pPr>
            <a:r>
              <a:rPr lang="en-ZA" sz="2000" dirty="0">
                <a:latin typeface="Open Sans"/>
              </a:rPr>
              <a:t>Soma dos dígitos do ano</a:t>
            </a:r>
          </a:p>
          <a:p>
            <a:pPr marL="800100" lvl="1" indent="-342900">
              <a:spcAft>
                <a:spcPts val="1200"/>
              </a:spcAft>
              <a:buFont typeface="Arial"/>
              <a:buChar char="•"/>
            </a:pPr>
            <a:r>
              <a:rPr lang="en-ZA" sz="2000" dirty="0">
                <a:latin typeface="Open Sans"/>
              </a:rPr>
              <a:t>Período de depreciação</a:t>
            </a:r>
          </a:p>
          <a:p>
            <a:pPr marL="342900" indent="-342900">
              <a:spcAft>
                <a:spcPts val="1200"/>
              </a:spcAft>
              <a:buFont typeface="Arial"/>
              <a:buChar char="•"/>
            </a:pPr>
            <a:r>
              <a:rPr lang="en-ZA" sz="2000" dirty="0">
                <a:latin typeface="Open Sans"/>
              </a:rPr>
              <a:t>Mudança decrescente para linear</a:t>
            </a:r>
          </a:p>
          <a:p>
            <a:pPr marL="800100" lvl="1" indent="-342900">
              <a:spcAft>
                <a:spcPts val="1200"/>
              </a:spcAft>
              <a:buFont typeface="Arial"/>
              <a:buChar char="•"/>
            </a:pPr>
            <a:r>
              <a:rPr lang="en-ZA" sz="2000" dirty="0">
                <a:latin typeface="Open Sans"/>
              </a:rPr>
              <a:t>Período de depreciação e taxa de depreciação</a:t>
            </a:r>
          </a:p>
        </p:txBody>
      </p:sp>
      <p:sp>
        <p:nvSpPr>
          <p:cNvPr id="7" name="Oval 6">
            <a:extLst>
              <a:ext uri="{FF2B5EF4-FFF2-40B4-BE49-F238E27FC236}">
                <a16:creationId xmlns:a16="http://schemas.microsoft.com/office/drawing/2014/main" id="{EA935456-8294-224D-810D-A0B41841B369}"/>
              </a:ext>
            </a:extLst>
          </p:cNvPr>
          <p:cNvSpPr/>
          <p:nvPr/>
        </p:nvSpPr>
        <p:spPr>
          <a:xfrm>
            <a:off x="6947766" y="32348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18.mp3" descr="Track5_Lecture5_Slide18.mp3">
            <a:hlinkClick r:id="" action="ppaction://media"/>
            <a:extLst>
              <a:ext uri="{FF2B5EF4-FFF2-40B4-BE49-F238E27FC236}">
                <a16:creationId xmlns:a16="http://schemas.microsoft.com/office/drawing/2014/main" id="{CF8B6DBF-9644-4449-A5F9-872BF2A294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19131" y="394852"/>
            <a:ext cx="812800" cy="812800"/>
          </a:xfrm>
          <a:prstGeom prst="rect">
            <a:avLst/>
          </a:prstGeom>
        </p:spPr>
      </p:pic>
    </p:spTree>
    <p:extLst>
      <p:ext uri="{BB962C8B-B14F-4D97-AF65-F5344CB8AC3E}">
        <p14:creationId xmlns:p14="http://schemas.microsoft.com/office/powerpoint/2010/main" val="55727699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1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5.4.2 Opções de entrada do FINPLAN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5921799"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Aspectos incluídos no FINPLAN</a:t>
            </a:r>
          </a:p>
        </p:txBody>
      </p:sp>
      <p:sp>
        <p:nvSpPr>
          <p:cNvPr id="3" name="Rectangle 2">
            <a:extLst>
              <a:ext uri="{FF2B5EF4-FFF2-40B4-BE49-F238E27FC236}">
                <a16:creationId xmlns:a16="http://schemas.microsoft.com/office/drawing/2014/main" id="{48850B88-3365-4697-AD93-CBF127731823}"/>
              </a:ext>
            </a:extLst>
          </p:cNvPr>
          <p:cNvSpPr/>
          <p:nvPr/>
        </p:nvSpPr>
        <p:spPr>
          <a:xfrm>
            <a:off x="887214" y="1799578"/>
            <a:ext cx="3083654" cy="2862322"/>
          </a:xfrm>
          <a:prstGeom prst="rect">
            <a:avLst/>
          </a:prstGeom>
        </p:spPr>
        <p:txBody>
          <a:bodyPr wrap="square" lIns="91440" tIns="45720" rIns="91440" bIns="45720" anchor="t">
            <a:spAutoFit/>
          </a:bodyPr>
          <a:lstStyle/>
          <a:p>
            <a:pPr>
              <a:spcAft>
                <a:spcPts val="1200"/>
              </a:spcAft>
            </a:pPr>
            <a:r>
              <a:rPr lang="en-ZA" sz="2000" b="1" dirty="0">
                <a:latin typeface="Open Sans"/>
              </a:rPr>
              <a:t>Incorporação da política fiscal:</a:t>
            </a:r>
            <a:r>
              <a:rPr lang="en-ZA" sz="2000" dirty="0">
                <a:latin typeface="Open Sans"/>
              </a:rPr>
              <a:t> Impostos e subsídios:</a:t>
            </a:r>
          </a:p>
          <a:p>
            <a:pPr marL="342900" indent="-342900">
              <a:spcAft>
                <a:spcPts val="1200"/>
              </a:spcAft>
              <a:buFont typeface="Arial"/>
              <a:buChar char="•"/>
            </a:pPr>
            <a:r>
              <a:rPr lang="en-ZA" sz="2000" dirty="0">
                <a:latin typeface="Open Sans"/>
              </a:rPr>
              <a:t>Direitos de importação</a:t>
            </a:r>
          </a:p>
          <a:p>
            <a:pPr marL="342900" indent="-342900">
              <a:spcAft>
                <a:spcPts val="1200"/>
              </a:spcAft>
              <a:buFont typeface="Arial"/>
              <a:buChar char="•"/>
            </a:pPr>
            <a:r>
              <a:rPr lang="en-ZA" sz="2000" dirty="0">
                <a:latin typeface="Open Sans"/>
              </a:rPr>
              <a:t>Imposto corporativo</a:t>
            </a:r>
          </a:p>
          <a:p>
            <a:pPr marL="342900" indent="-342900">
              <a:spcAft>
                <a:spcPts val="1200"/>
              </a:spcAft>
              <a:buFont typeface="Arial"/>
              <a:buChar char="•"/>
            </a:pPr>
            <a:r>
              <a:rPr lang="en-ZA" sz="2000" dirty="0">
                <a:latin typeface="Open Sans"/>
              </a:rPr>
              <a:t>Imposto sobre valor agregado</a:t>
            </a:r>
          </a:p>
          <a:p>
            <a:pPr marL="342900" indent="-342900">
              <a:spcAft>
                <a:spcPts val="1200"/>
              </a:spcAft>
              <a:buFont typeface="Arial"/>
              <a:buChar char="•"/>
            </a:pPr>
            <a:r>
              <a:rPr lang="en-ZA" sz="2000" dirty="0">
                <a:latin typeface="Open Sans"/>
              </a:rPr>
              <a:t>Política de cobertura de prejuízos fiscais </a:t>
            </a:r>
          </a:p>
        </p:txBody>
      </p:sp>
      <p:sp>
        <p:nvSpPr>
          <p:cNvPr id="7" name="Rectangle 6">
            <a:extLst>
              <a:ext uri="{FF2B5EF4-FFF2-40B4-BE49-F238E27FC236}">
                <a16:creationId xmlns:a16="http://schemas.microsoft.com/office/drawing/2014/main" id="{5E5A50EC-9655-44F8-97E7-3697EB2AC902}"/>
              </a:ext>
            </a:extLst>
          </p:cNvPr>
          <p:cNvSpPr/>
          <p:nvPr/>
        </p:nvSpPr>
        <p:spPr>
          <a:xfrm>
            <a:off x="4323402" y="1770823"/>
            <a:ext cx="3554719" cy="5170646"/>
          </a:xfrm>
          <a:prstGeom prst="rect">
            <a:avLst/>
          </a:prstGeom>
        </p:spPr>
        <p:txBody>
          <a:bodyPr wrap="square" lIns="91440" tIns="45720" rIns="91440" bIns="45720" anchor="t">
            <a:spAutoFit/>
          </a:bodyPr>
          <a:lstStyle/>
          <a:p>
            <a:pPr>
              <a:spcAft>
                <a:spcPts val="1200"/>
              </a:spcAft>
            </a:pPr>
            <a:r>
              <a:rPr lang="en-ZA" sz="2000" b="1" dirty="0">
                <a:latin typeface="Open Sans"/>
              </a:rPr>
              <a:t>Fontes de financiamento</a:t>
            </a:r>
            <a:r>
              <a:rPr lang="en-ZA" sz="2000" dirty="0">
                <a:latin typeface="Open Sans"/>
              </a:rPr>
              <a:t>: </a:t>
            </a:r>
          </a:p>
          <a:p>
            <a:pPr marL="342900" indent="-342900">
              <a:spcAft>
                <a:spcPts val="1200"/>
              </a:spcAft>
              <a:buFont typeface="Arial"/>
              <a:buChar char="•"/>
            </a:pPr>
            <a:r>
              <a:rPr lang="en-ZA" sz="2000" dirty="0">
                <a:latin typeface="Open Sans"/>
              </a:rPr>
              <a:t>Créditos de exportação</a:t>
            </a:r>
          </a:p>
          <a:p>
            <a:pPr marL="342900" indent="-342900">
              <a:spcAft>
                <a:spcPts val="1200"/>
              </a:spcAft>
              <a:buFont typeface="Arial"/>
              <a:buChar char="•"/>
            </a:pPr>
            <a:r>
              <a:rPr lang="en-ZA" sz="2000" dirty="0">
                <a:latin typeface="Open Sans"/>
              </a:rPr>
              <a:t>Empréstimos comerciais</a:t>
            </a:r>
          </a:p>
          <a:p>
            <a:pPr marL="800100" lvl="1" indent="-342900">
              <a:spcAft>
                <a:spcPts val="1200"/>
              </a:spcAft>
              <a:buFont typeface="Arial"/>
              <a:buChar char="•"/>
            </a:pPr>
            <a:r>
              <a:rPr lang="en-ZA" sz="2000" dirty="0">
                <a:latin typeface="Open Sans"/>
              </a:rPr>
              <a:t>Estrangeiros e locais</a:t>
            </a:r>
          </a:p>
          <a:p>
            <a:pPr marL="342900" indent="-342900">
              <a:spcAft>
                <a:spcPts val="1200"/>
              </a:spcAft>
              <a:buFont typeface="Arial"/>
              <a:buChar char="•"/>
            </a:pPr>
            <a:r>
              <a:rPr lang="en-ZA" sz="2000" dirty="0">
                <a:latin typeface="Open Sans"/>
              </a:rPr>
              <a:t>Títulos</a:t>
            </a:r>
          </a:p>
          <a:p>
            <a:pPr marL="800100" lvl="1" indent="-342900">
              <a:spcAft>
                <a:spcPts val="1200"/>
              </a:spcAft>
              <a:buFont typeface="Arial"/>
              <a:buChar char="•"/>
            </a:pPr>
            <a:r>
              <a:rPr lang="en-ZA" sz="2000" dirty="0">
                <a:latin typeface="Open Sans"/>
              </a:rPr>
              <a:t>Estrangeiros e locais</a:t>
            </a:r>
          </a:p>
          <a:p>
            <a:pPr marL="342900" indent="-342900">
              <a:spcAft>
                <a:spcPts val="1200"/>
              </a:spcAft>
              <a:buFont typeface="Arial"/>
              <a:buChar char="•"/>
            </a:pPr>
            <a:r>
              <a:rPr lang="en-ZA" sz="2000" dirty="0">
                <a:latin typeface="Open Sans"/>
              </a:rPr>
              <a:t>Empréstimos stand-by</a:t>
            </a:r>
          </a:p>
          <a:p>
            <a:pPr marL="342900" indent="-342900">
              <a:spcAft>
                <a:spcPts val="1200"/>
              </a:spcAft>
              <a:buFont typeface="Arial"/>
              <a:buChar char="•"/>
            </a:pPr>
            <a:r>
              <a:rPr lang="en-ZA" sz="2000" dirty="0">
                <a:latin typeface="Open Sans"/>
              </a:rPr>
              <a:t>Patrimônio líquido</a:t>
            </a:r>
          </a:p>
          <a:p>
            <a:pPr marL="342900" indent="-342900">
              <a:spcAft>
                <a:spcPts val="1200"/>
              </a:spcAft>
              <a:buFont typeface="Arial"/>
              <a:buChar char="•"/>
            </a:pPr>
            <a:r>
              <a:rPr lang="en-ZA" sz="2000" dirty="0">
                <a:latin typeface="Open Sans"/>
              </a:rPr>
              <a:t>Outros (contribuições/depósitos de consumidores)</a:t>
            </a:r>
          </a:p>
          <a:p>
            <a:pPr marL="800100" lvl="1" indent="-342900">
              <a:spcAft>
                <a:spcPts val="1200"/>
              </a:spcAft>
              <a:buFont typeface="Arial"/>
              <a:buChar char="•"/>
            </a:pPr>
            <a:endParaRPr lang="en-ZA" sz="2000" dirty="0">
              <a:latin typeface="Open Sans"/>
            </a:endParaRPr>
          </a:p>
        </p:txBody>
      </p:sp>
      <p:sp>
        <p:nvSpPr>
          <p:cNvPr id="10" name="Rectangle 9">
            <a:extLst>
              <a:ext uri="{FF2B5EF4-FFF2-40B4-BE49-F238E27FC236}">
                <a16:creationId xmlns:a16="http://schemas.microsoft.com/office/drawing/2014/main" id="{F85057E9-EE7E-4A41-80C2-82A10320002A}"/>
              </a:ext>
            </a:extLst>
          </p:cNvPr>
          <p:cNvSpPr/>
          <p:nvPr/>
        </p:nvSpPr>
        <p:spPr>
          <a:xfrm>
            <a:off x="7917741" y="1770823"/>
            <a:ext cx="3771941" cy="4708981"/>
          </a:xfrm>
          <a:prstGeom prst="rect">
            <a:avLst/>
          </a:prstGeom>
        </p:spPr>
        <p:txBody>
          <a:bodyPr wrap="square" lIns="91440" tIns="45720" rIns="91440" bIns="45720" anchor="t">
            <a:spAutoFit/>
          </a:bodyPr>
          <a:lstStyle/>
          <a:p>
            <a:pPr>
              <a:spcAft>
                <a:spcPts val="1200"/>
              </a:spcAft>
            </a:pPr>
            <a:r>
              <a:rPr lang="en-ZA" sz="2000" b="1" dirty="0">
                <a:latin typeface="Open Sans"/>
              </a:rPr>
              <a:t>Necessário para empresas existentes </a:t>
            </a:r>
            <a:endParaRPr lang="en-ZA" sz="2000" dirty="0">
              <a:latin typeface="Open Sans"/>
            </a:endParaRPr>
          </a:p>
          <a:p>
            <a:pPr marL="342900" indent="-342900">
              <a:spcAft>
                <a:spcPts val="1200"/>
              </a:spcAft>
              <a:buFont typeface="Arial"/>
              <a:buChar char="•"/>
            </a:pPr>
            <a:r>
              <a:rPr lang="en-ZA" sz="2000" dirty="0">
                <a:latin typeface="Open Sans"/>
              </a:rPr>
              <a:t>Balanço patrimonial</a:t>
            </a:r>
          </a:p>
          <a:p>
            <a:pPr marL="342900" indent="-342900">
              <a:spcAft>
                <a:spcPts val="1200"/>
              </a:spcAft>
              <a:buFont typeface="Arial"/>
              <a:buChar char="•"/>
            </a:pPr>
            <a:r>
              <a:rPr lang="en-ZA" sz="2000" dirty="0">
                <a:latin typeface="Open Sans"/>
              </a:rPr>
              <a:t>Empréstimos/obrigações existentes e valores pendentes</a:t>
            </a:r>
          </a:p>
          <a:p>
            <a:pPr marL="342900" indent="-342900">
              <a:spcAft>
                <a:spcPts val="1200"/>
              </a:spcAft>
              <a:buFont typeface="Arial"/>
              <a:buChar char="•"/>
            </a:pPr>
            <a:r>
              <a:rPr lang="en-ZA" sz="2000" dirty="0">
                <a:latin typeface="Open Sans"/>
              </a:rPr>
              <a:t>Patrimônio líquido, dividendos e reembolsos</a:t>
            </a:r>
          </a:p>
          <a:p>
            <a:pPr marL="342900" indent="-342900">
              <a:spcAft>
                <a:spcPts val="1200"/>
              </a:spcAft>
              <a:buFont typeface="Arial"/>
              <a:buChar char="•"/>
            </a:pPr>
            <a:r>
              <a:rPr lang="en-ZA" sz="2000" dirty="0">
                <a:latin typeface="Open Sans"/>
              </a:rPr>
              <a:t>Prejuízos fiscais existentes</a:t>
            </a:r>
          </a:p>
          <a:p>
            <a:pPr marL="342900" indent="-342900">
              <a:spcAft>
                <a:spcPts val="1200"/>
              </a:spcAft>
              <a:buFont typeface="Arial"/>
              <a:buChar char="•"/>
            </a:pPr>
            <a:r>
              <a:rPr lang="en-ZA" sz="2000" dirty="0">
                <a:latin typeface="Open Sans"/>
              </a:rPr>
              <a:t>Depreciação dos ativos existentes</a:t>
            </a:r>
          </a:p>
          <a:p>
            <a:pPr marL="342900" indent="-342900">
              <a:spcAft>
                <a:spcPts val="1200"/>
              </a:spcAft>
              <a:buFont typeface="Arial"/>
              <a:buChar char="•"/>
            </a:pPr>
            <a:r>
              <a:rPr lang="en-ZA" sz="2000" dirty="0">
                <a:latin typeface="Open Sans"/>
              </a:rPr>
              <a:t>Outros </a:t>
            </a:r>
          </a:p>
        </p:txBody>
      </p:sp>
      <p:cxnSp>
        <p:nvCxnSpPr>
          <p:cNvPr id="12" name="Google Shape;263;p35">
            <a:extLst>
              <a:ext uri="{FF2B5EF4-FFF2-40B4-BE49-F238E27FC236}">
                <a16:creationId xmlns:a16="http://schemas.microsoft.com/office/drawing/2014/main" id="{AE0D0AFD-DFA5-40EA-ADF5-F0B5F94D1591}"/>
              </a:ext>
            </a:extLst>
          </p:cNvPr>
          <p:cNvCxnSpPr>
            <a:cxnSpLocks/>
          </p:cNvCxnSpPr>
          <p:nvPr/>
        </p:nvCxnSpPr>
        <p:spPr>
          <a:xfrm>
            <a:off x="4292304" y="1880100"/>
            <a:ext cx="21577" cy="4145437"/>
          </a:xfrm>
          <a:prstGeom prst="straightConnector1">
            <a:avLst/>
          </a:prstGeom>
          <a:noFill/>
          <a:ln w="9525" cap="flat" cmpd="sng">
            <a:solidFill>
              <a:schemeClr val="dk2"/>
            </a:solidFill>
            <a:prstDash val="solid"/>
            <a:round/>
            <a:headEnd type="none" w="med" len="med"/>
            <a:tailEnd type="none" w="med" len="med"/>
          </a:ln>
        </p:spPr>
      </p:cxnSp>
      <p:cxnSp>
        <p:nvCxnSpPr>
          <p:cNvPr id="13" name="Google Shape;263;p35">
            <a:extLst>
              <a:ext uri="{FF2B5EF4-FFF2-40B4-BE49-F238E27FC236}">
                <a16:creationId xmlns:a16="http://schemas.microsoft.com/office/drawing/2014/main" id="{44C59FD9-D5A0-4E93-BD29-38136B05DC3B}"/>
              </a:ext>
            </a:extLst>
          </p:cNvPr>
          <p:cNvCxnSpPr>
            <a:cxnSpLocks/>
          </p:cNvCxnSpPr>
          <p:nvPr/>
        </p:nvCxnSpPr>
        <p:spPr>
          <a:xfrm>
            <a:off x="7899103" y="1880099"/>
            <a:ext cx="21577" cy="4145437"/>
          </a:xfrm>
          <a:prstGeom prst="straightConnector1">
            <a:avLst/>
          </a:prstGeom>
          <a:noFill/>
          <a:ln w="9525" cap="flat" cmpd="sng">
            <a:solidFill>
              <a:schemeClr val="dk2"/>
            </a:solidFill>
            <a:prstDash val="solid"/>
            <a:round/>
            <a:headEnd type="none" w="med" len="med"/>
            <a:tailEnd type="none" w="med" len="med"/>
          </a:ln>
        </p:spPr>
      </p:cxnSp>
      <p:sp>
        <p:nvSpPr>
          <p:cNvPr id="11" name="Oval 10">
            <a:extLst>
              <a:ext uri="{FF2B5EF4-FFF2-40B4-BE49-F238E27FC236}">
                <a16:creationId xmlns:a16="http://schemas.microsoft.com/office/drawing/2014/main" id="{645756C1-A00D-C344-AD3D-35E2A046D431}"/>
              </a:ext>
            </a:extLst>
          </p:cNvPr>
          <p:cNvSpPr/>
          <p:nvPr/>
        </p:nvSpPr>
        <p:spPr>
          <a:xfrm>
            <a:off x="6574542" y="34680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tsMP3.com_VoiceText_2022-8-10_21_26_17" descr="Volume with solid fill">
            <a:hlinkClick r:id="" action="ppaction://media"/>
            <a:extLst>
              <a:ext uri="{FF2B5EF4-FFF2-40B4-BE49-F238E27FC236}">
                <a16:creationId xmlns:a16="http://schemas.microsoft.com/office/drawing/2014/main" id="{DEA2FABF-05C4-6A56-4327-A8EB768E1587}"/>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96DAC541-7B7A-43D3-8B79-37D633B846F1}">
                <asvg:svgBlip xmlns:asvg="http://schemas.microsoft.com/office/drawing/2016/SVG/main" r:embed="rId7"/>
              </a:ext>
            </a:extLst>
          </a:blip>
          <a:srcRect/>
          <a:stretch/>
        </p:blipFill>
        <p:spPr>
          <a:xfrm>
            <a:off x="6674121" y="446382"/>
            <a:ext cx="756372" cy="756372"/>
          </a:xfrm>
          <a:prstGeom prst="rect">
            <a:avLst/>
          </a:prstGeom>
        </p:spPr>
      </p:pic>
    </p:spTree>
    <p:extLst>
      <p:ext uri="{BB962C8B-B14F-4D97-AF65-F5344CB8AC3E}">
        <p14:creationId xmlns:p14="http://schemas.microsoft.com/office/powerpoint/2010/main" val="345508014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5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Nome do curso</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NÚMERO E NOME DA MINI PALESTRA</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Mini-palestra Objetivo de aprendizado</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dirty="0" err="1">
                <a:latin typeface="Open Sans"/>
              </a:rPr>
              <a:t>Resultados</a:t>
            </a:r>
            <a:r>
              <a:rPr lang="en-GB" sz="4400" dirty="0">
                <a:latin typeface="Open Sans"/>
              </a:rPr>
              <a:t> de </a:t>
            </a:r>
            <a:r>
              <a:rPr lang="en-GB" sz="4400" dirty="0" err="1">
                <a:latin typeface="Open Sans"/>
              </a:rPr>
              <a:t>aprendizagem</a:t>
            </a:r>
            <a:r>
              <a:rPr lang="en-GB" sz="4400" dirty="0">
                <a:latin typeface="Open Sans"/>
              </a:rPr>
              <a:t> </a:t>
            </a:r>
            <a:r>
              <a:rPr lang="en-GB" sz="4400" dirty="0" err="1">
                <a:latin typeface="Open Sans"/>
              </a:rPr>
              <a:t>pretendidos</a:t>
            </a:r>
            <a:endParaRPr lang="en-GB" sz="4400" dirty="0">
              <a:latin typeface="Open Sans"/>
            </a:endParaRP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65021" y="1425005"/>
            <a:ext cx="5993532" cy="3490271"/>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Ao final </a:t>
            </a:r>
            <a:r>
              <a:rPr lang="en-GB" sz="2000" b="1" dirty="0" err="1">
                <a:solidFill>
                  <a:schemeClr val="accent5">
                    <a:lumMod val="60000"/>
                    <a:lumOff val="40000"/>
                  </a:schemeClr>
                </a:solidFill>
                <a:latin typeface="Open Sans"/>
                <a:ea typeface="+mn-lt"/>
                <a:cs typeface="+mn-lt"/>
              </a:rPr>
              <a:t>desta</a:t>
            </a:r>
            <a:r>
              <a:rPr lang="en-GB" sz="2000" b="1" dirty="0">
                <a:solidFill>
                  <a:schemeClr val="accent5">
                    <a:lumMod val="60000"/>
                    <a:lumOff val="40000"/>
                  </a:schemeClr>
                </a:solidFill>
                <a:latin typeface="Open Sans"/>
                <a:ea typeface="+mn-lt"/>
                <a:cs typeface="+mn-lt"/>
              </a:rPr>
              <a:t> aula, você será capaz de:</a:t>
            </a:r>
            <a:endParaRPr lang="en-US" sz="2000" b="1" dirty="0">
              <a:solidFill>
                <a:schemeClr val="accent5">
                  <a:lumMod val="60000"/>
                  <a:lumOff val="40000"/>
                </a:schemeClr>
              </a:solidFill>
              <a:latin typeface="Open Sans"/>
              <a:cs typeface="Calibri" panose="020F0502020204030204"/>
            </a:endParaRPr>
          </a:p>
          <a:p>
            <a:pPr marL="342900" indent="-342900">
              <a:spcBef>
                <a:spcPts val="1000"/>
              </a:spcBef>
              <a:buAutoNum type="arabicPeriod"/>
            </a:pPr>
            <a:r>
              <a:rPr lang="en-GB" sz="2000" dirty="0">
                <a:latin typeface="Open Sans"/>
                <a:ea typeface="+mn-lt"/>
                <a:cs typeface="+mn-lt"/>
              </a:rPr>
              <a:t>RAP1: Explorar </a:t>
            </a:r>
            <a:r>
              <a:rPr lang="en-GB" sz="2000" b="1" dirty="0">
                <a:latin typeface="Open Sans"/>
                <a:ea typeface="+mn-lt"/>
                <a:cs typeface="+mn-lt"/>
              </a:rPr>
              <a:t>opções de crédito à exportação</a:t>
            </a:r>
          </a:p>
          <a:p>
            <a:pPr marL="342900" indent="-342900">
              <a:spcBef>
                <a:spcPts val="1000"/>
              </a:spcBef>
              <a:buAutoNum type="arabicPeriod"/>
            </a:pPr>
            <a:r>
              <a:rPr lang="en-US" sz="2000" dirty="0">
                <a:latin typeface="Open Sans"/>
                <a:ea typeface="+mn-lt"/>
                <a:cs typeface="+mn-lt"/>
              </a:rPr>
              <a:t>RAP2: Compreender </a:t>
            </a:r>
            <a:r>
              <a:rPr lang="en-US" sz="2000" b="1" dirty="0">
                <a:latin typeface="Open Sans"/>
                <a:ea typeface="+mn-lt"/>
                <a:cs typeface="+mn-lt"/>
              </a:rPr>
              <a:t>as diretrizes de crédito à exportação</a:t>
            </a:r>
            <a:endParaRPr lang="en-US" b="1" dirty="0">
              <a:cs typeface="Calibri"/>
            </a:endParaRPr>
          </a:p>
          <a:p>
            <a:pPr marL="342900" indent="-342900">
              <a:spcBef>
                <a:spcPts val="1000"/>
              </a:spcBef>
              <a:buAutoNum type="arabicPeriod"/>
            </a:pPr>
            <a:r>
              <a:rPr lang="en-US" sz="2000" dirty="0">
                <a:latin typeface="Open Sans"/>
                <a:ea typeface="+mn-lt"/>
                <a:cs typeface="+mn-lt"/>
              </a:rPr>
              <a:t>RAP3: Compreender a </a:t>
            </a:r>
            <a:r>
              <a:rPr lang="en-US" sz="2000" b="1" dirty="0">
                <a:latin typeface="Open Sans"/>
                <a:ea typeface="+mn-lt"/>
                <a:cs typeface="+mn-lt"/>
              </a:rPr>
              <a:t>abordagem do FINPLAN</a:t>
            </a:r>
          </a:p>
          <a:p>
            <a:pPr marL="342900" indent="-342900">
              <a:spcBef>
                <a:spcPts val="1000"/>
              </a:spcBef>
              <a:buAutoNum type="arabicPeriod"/>
            </a:pPr>
            <a:r>
              <a:rPr lang="en-US" sz="2000" dirty="0">
                <a:latin typeface="Open Sans"/>
                <a:ea typeface="+mn-lt"/>
                <a:cs typeface="+mn-lt"/>
              </a:rPr>
              <a:t>RPA4: Aprender os aspectos incluídos no </a:t>
            </a:r>
            <a:r>
              <a:rPr lang="en-US" sz="2000" b="1" dirty="0">
                <a:latin typeface="Open Sans"/>
                <a:ea typeface="+mn-lt"/>
                <a:cs typeface="+mn-lt"/>
              </a:rPr>
              <a:t>FINPLAN</a:t>
            </a:r>
            <a:endParaRPr lang="en-US" sz="2000" b="1" dirty="0">
              <a:latin typeface="Open Sans"/>
              <a:cs typeface="Calibri"/>
            </a:endParaRPr>
          </a:p>
        </p:txBody>
      </p:sp>
      <p:sp>
        <p:nvSpPr>
          <p:cNvPr id="11" name="Oval 10">
            <a:extLst>
              <a:ext uri="{FF2B5EF4-FFF2-40B4-BE49-F238E27FC236}">
                <a16:creationId xmlns:a16="http://schemas.microsoft.com/office/drawing/2014/main" id="{96BB86D4-5362-0847-A368-213EAA53FE82}"/>
              </a:ext>
            </a:extLst>
          </p:cNvPr>
          <p:cNvSpPr/>
          <p:nvPr/>
        </p:nvSpPr>
        <p:spPr>
          <a:xfrm>
            <a:off x="9047511" y="68710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2.mp3" descr="Track5_Lecture5_Slide2.mp3">
            <a:hlinkClick r:id="" action="ppaction://media"/>
            <a:extLst>
              <a:ext uri="{FF2B5EF4-FFF2-40B4-BE49-F238E27FC236}">
                <a16:creationId xmlns:a16="http://schemas.microsoft.com/office/drawing/2014/main" id="{18211322-AA70-FA40-9FE5-4CD99AB87C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12932" y="758467"/>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5.4.3 Conjunto de saídas do FINPLAN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600344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Aspectos incluídos no FINPLAN</a:t>
            </a:r>
          </a:p>
        </p:txBody>
      </p:sp>
      <p:sp>
        <p:nvSpPr>
          <p:cNvPr id="7" name="Rectangle 6">
            <a:extLst>
              <a:ext uri="{FF2B5EF4-FFF2-40B4-BE49-F238E27FC236}">
                <a16:creationId xmlns:a16="http://schemas.microsoft.com/office/drawing/2014/main" id="{5E5A50EC-9655-44F8-97E7-3697EB2AC902}"/>
              </a:ext>
            </a:extLst>
          </p:cNvPr>
          <p:cNvSpPr/>
          <p:nvPr/>
        </p:nvSpPr>
        <p:spPr>
          <a:xfrm>
            <a:off x="887213" y="1687941"/>
            <a:ext cx="10636093" cy="3631763"/>
          </a:xfrm>
          <a:prstGeom prst="rect">
            <a:avLst/>
          </a:prstGeom>
        </p:spPr>
        <p:txBody>
          <a:bodyPr wrap="square" lIns="91440" tIns="45720" rIns="91440" bIns="45720" anchor="t">
            <a:spAutoFit/>
          </a:bodyPr>
          <a:lstStyle/>
          <a:p>
            <a:pPr>
              <a:spcAft>
                <a:spcPts val="1200"/>
              </a:spcAft>
            </a:pPr>
            <a:endParaRPr lang="en-ZA" sz="2000" b="1" dirty="0">
              <a:latin typeface="Open Sans"/>
            </a:endParaRPr>
          </a:p>
          <a:p>
            <a:pPr marL="342900" indent="-342900">
              <a:spcAft>
                <a:spcPts val="1200"/>
              </a:spcAft>
              <a:buFont typeface="Arial"/>
              <a:buChar char="•"/>
            </a:pPr>
            <a:r>
              <a:rPr lang="en-ZA" sz="2000" dirty="0">
                <a:latin typeface="Open Sans"/>
              </a:rPr>
              <a:t>Demonstração de lucros e perdas (conta operacional / demonstração de resultados)</a:t>
            </a:r>
          </a:p>
          <a:p>
            <a:pPr marL="342900" indent="-342900">
              <a:spcAft>
                <a:spcPts val="1200"/>
              </a:spcAft>
              <a:buFont typeface="Arial"/>
              <a:buChar char="•"/>
            </a:pPr>
            <a:r>
              <a:rPr lang="en-ZA" sz="2000" dirty="0">
                <a:latin typeface="Open Sans"/>
              </a:rPr>
              <a:t>Entradas e saídas de caixa</a:t>
            </a:r>
          </a:p>
          <a:p>
            <a:pPr marL="342900" indent="-342900">
              <a:spcAft>
                <a:spcPts val="1200"/>
              </a:spcAft>
              <a:buFont typeface="Arial"/>
              <a:buChar char="•"/>
            </a:pPr>
            <a:r>
              <a:rPr lang="en-ZA" sz="2000" dirty="0">
                <a:latin typeface="Open Sans"/>
              </a:rPr>
              <a:t>Balanço patrimonial (ativos e passivos em um determinado momento)</a:t>
            </a:r>
          </a:p>
          <a:p>
            <a:pPr marL="342900" indent="-342900">
              <a:spcAft>
                <a:spcPts val="1200"/>
              </a:spcAft>
              <a:buFont typeface="Arial"/>
              <a:buChar char="•"/>
            </a:pPr>
            <a:r>
              <a:rPr lang="en-ZA" sz="2000" dirty="0">
                <a:latin typeface="Open Sans"/>
              </a:rPr>
              <a:t>Índices financeiros (por exemplo, TIR, ponto de equilíbrio, índice de endividamento)</a:t>
            </a:r>
          </a:p>
          <a:p>
            <a:pPr marL="342900" indent="-342900">
              <a:spcAft>
                <a:spcPts val="1200"/>
              </a:spcAft>
              <a:buFont typeface="Arial"/>
              <a:buChar char="•"/>
            </a:pPr>
            <a:r>
              <a:rPr lang="en-ZA" sz="2000" dirty="0">
                <a:latin typeface="Open Sans"/>
              </a:rPr>
              <a:t>Retorno dos acionistas (valor presente líquido do retorno sobre o patrimônio líquido)</a:t>
            </a:r>
          </a:p>
          <a:p>
            <a:pPr marL="342900" indent="-342900">
              <a:spcAft>
                <a:spcPts val="1200"/>
              </a:spcAft>
              <a:buFont typeface="Arial"/>
              <a:buChar char="•"/>
            </a:pPr>
            <a:r>
              <a:rPr lang="en-ZA" sz="2000" dirty="0">
                <a:latin typeface="Open Sans"/>
              </a:rPr>
              <a:t>Análise de financiamento de projetos (comparação de caixa com dívida) </a:t>
            </a:r>
          </a:p>
          <a:p>
            <a:pPr marL="800100" lvl="1" indent="-342900">
              <a:spcAft>
                <a:spcPts val="1200"/>
              </a:spcAft>
              <a:buFont typeface="Arial"/>
              <a:buChar char="•"/>
            </a:pPr>
            <a:endParaRPr lang="en-ZA" sz="2000" dirty="0">
              <a:latin typeface="Open Sans"/>
            </a:endParaRPr>
          </a:p>
        </p:txBody>
      </p:sp>
      <p:sp>
        <p:nvSpPr>
          <p:cNvPr id="10" name="Oval 9">
            <a:extLst>
              <a:ext uri="{FF2B5EF4-FFF2-40B4-BE49-F238E27FC236}">
                <a16:creationId xmlns:a16="http://schemas.microsoft.com/office/drawing/2014/main" id="{D9DC76A5-1C41-2A49-99F3-504F42408BF0}"/>
              </a:ext>
            </a:extLst>
          </p:cNvPr>
          <p:cNvSpPr/>
          <p:nvPr/>
        </p:nvSpPr>
        <p:spPr>
          <a:xfrm>
            <a:off x="6963296" y="30015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tsMP3.com_VoiceText_2022-8-10_21_28_1" descr="Volume with solid fill">
            <a:hlinkClick r:id="" action="ppaction://media"/>
            <a:extLst>
              <a:ext uri="{FF2B5EF4-FFF2-40B4-BE49-F238E27FC236}">
                <a16:creationId xmlns:a16="http://schemas.microsoft.com/office/drawing/2014/main" id="{45D1CEF1-B5E9-9224-594C-92C3CA96E8DF}"/>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96DAC541-7B7A-43D3-8B79-37D633B846F1}">
                <asvg:svgBlip xmlns:asvg="http://schemas.microsoft.com/office/drawing/2016/SVG/main" r:embed="rId7"/>
              </a:ext>
            </a:extLst>
          </a:blip>
          <a:srcRect/>
          <a:stretch/>
        </p:blipFill>
        <p:spPr>
          <a:xfrm>
            <a:off x="7100685" y="432576"/>
            <a:ext cx="680752" cy="680752"/>
          </a:xfrm>
          <a:prstGeom prst="rect">
            <a:avLst/>
          </a:prstGeom>
        </p:spPr>
      </p:pic>
    </p:spTree>
    <p:extLst>
      <p:ext uri="{BB962C8B-B14F-4D97-AF65-F5344CB8AC3E}">
        <p14:creationId xmlns:p14="http://schemas.microsoft.com/office/powerpoint/2010/main" val="40750213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5.4.4 Decisões de otimização no FINPLAN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6068756"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Aspectos incluídos no FINPLAN</a:t>
            </a:r>
          </a:p>
        </p:txBody>
      </p:sp>
      <p:sp>
        <p:nvSpPr>
          <p:cNvPr id="3" name="Rectangle 2">
            <a:extLst>
              <a:ext uri="{FF2B5EF4-FFF2-40B4-BE49-F238E27FC236}">
                <a16:creationId xmlns:a16="http://schemas.microsoft.com/office/drawing/2014/main" id="{48850B88-3365-4697-AD93-CBF127731823}"/>
              </a:ext>
            </a:extLst>
          </p:cNvPr>
          <p:cNvSpPr/>
          <p:nvPr/>
        </p:nvSpPr>
        <p:spPr>
          <a:xfrm>
            <a:off x="959100" y="1876805"/>
            <a:ext cx="5326521" cy="1638473"/>
          </a:xfrm>
          <a:prstGeom prst="rect">
            <a:avLst/>
          </a:prstGeom>
        </p:spPr>
        <p:txBody>
          <a:bodyPr wrap="square" lIns="91440" tIns="45720" rIns="91440" bIns="45720" anchor="t">
            <a:spAutoFit/>
          </a:bodyPr>
          <a:lstStyle/>
          <a:p>
            <a:pPr>
              <a:spcAft>
                <a:spcPts val="1200"/>
              </a:spcAft>
            </a:pPr>
            <a:r>
              <a:rPr lang="en-ZA" sz="2000" b="1" dirty="0">
                <a:latin typeface="Open Sans"/>
              </a:rPr>
              <a:t>Várias partes interessadas</a:t>
            </a:r>
            <a:r>
              <a:rPr lang="en-ZA" sz="2000" dirty="0">
                <a:latin typeface="Open Sans"/>
              </a:rPr>
              <a:t>: </a:t>
            </a:r>
          </a:p>
          <a:p>
            <a:pPr marL="342900" indent="-342900">
              <a:spcAft>
                <a:spcPts val="1200"/>
              </a:spcAft>
              <a:buFont typeface="Arial"/>
              <a:buChar char="•"/>
            </a:pPr>
            <a:r>
              <a:rPr lang="en-ZA" sz="2000" dirty="0">
                <a:latin typeface="Open Sans"/>
              </a:rPr>
              <a:t>Maximizar o VPL e a TIR dos acionistas</a:t>
            </a:r>
          </a:p>
          <a:p>
            <a:pPr marL="342900" indent="-342900">
              <a:spcAft>
                <a:spcPts val="1200"/>
              </a:spcAft>
              <a:buFont typeface="Arial"/>
              <a:buChar char="•"/>
            </a:pPr>
            <a:r>
              <a:rPr lang="en-ZA" sz="2000" dirty="0">
                <a:latin typeface="Open Sans"/>
              </a:rPr>
              <a:t>Conformidade com o requisito mínimo </a:t>
            </a:r>
            <a:br>
              <a:rPr lang="en-ZA" sz="2000" dirty="0">
                <a:latin typeface="Open Sans"/>
              </a:rPr>
            </a:br>
            <a:r>
              <a:rPr lang="en-ZA" sz="2000" dirty="0">
                <a:latin typeface="Open Sans"/>
              </a:rPr>
              <a:t>requisitos mínimos de:</a:t>
            </a:r>
            <a:endParaRPr lang="en-ZA" sz="2000" dirty="0">
              <a:latin typeface="Open Sans"/>
              <a:cs typeface="Calibri" panose="020F0502020204030204"/>
            </a:endParaRPr>
          </a:p>
        </p:txBody>
      </p:sp>
      <p:sp>
        <p:nvSpPr>
          <p:cNvPr id="7" name="Rectangle 6">
            <a:extLst>
              <a:ext uri="{FF2B5EF4-FFF2-40B4-BE49-F238E27FC236}">
                <a16:creationId xmlns:a16="http://schemas.microsoft.com/office/drawing/2014/main" id="{5E5A50EC-9655-44F8-97E7-3697EB2AC902}"/>
              </a:ext>
            </a:extLst>
          </p:cNvPr>
          <p:cNvSpPr/>
          <p:nvPr/>
        </p:nvSpPr>
        <p:spPr>
          <a:xfrm>
            <a:off x="6364987" y="1869547"/>
            <a:ext cx="5326521" cy="3939540"/>
          </a:xfrm>
          <a:prstGeom prst="rect">
            <a:avLst/>
          </a:prstGeom>
        </p:spPr>
        <p:txBody>
          <a:bodyPr wrap="square" lIns="91440" tIns="45720" rIns="91440" bIns="45720" anchor="t">
            <a:spAutoFit/>
          </a:bodyPr>
          <a:lstStyle/>
          <a:p>
            <a:pPr>
              <a:spcAft>
                <a:spcPts val="1200"/>
              </a:spcAft>
            </a:pPr>
            <a:r>
              <a:rPr lang="en-ZA" sz="2000" b="1" dirty="0">
                <a:latin typeface="Open Sans"/>
              </a:rPr>
              <a:t>Outras opções incluem</a:t>
            </a:r>
          </a:p>
          <a:p>
            <a:pPr marL="342900" indent="-342900">
              <a:spcAft>
                <a:spcPts val="1200"/>
              </a:spcAft>
              <a:buFont typeface="Arial"/>
              <a:buChar char="•"/>
            </a:pPr>
            <a:r>
              <a:rPr lang="en-ZA" sz="2000" dirty="0">
                <a:latin typeface="Open Sans"/>
              </a:rPr>
              <a:t>Perfis de injeção de dívida e capital</a:t>
            </a:r>
          </a:p>
          <a:p>
            <a:pPr marL="342900" indent="-342900">
              <a:spcAft>
                <a:spcPts val="1200"/>
              </a:spcAft>
              <a:buFont typeface="Arial"/>
              <a:buChar char="•"/>
            </a:pPr>
            <a:r>
              <a:rPr lang="en-ZA" sz="2000" dirty="0">
                <a:latin typeface="Open Sans"/>
              </a:rPr>
              <a:t>Seleção do tipo de dívida</a:t>
            </a:r>
          </a:p>
          <a:p>
            <a:pPr marL="342900" indent="-342900">
              <a:spcAft>
                <a:spcPts val="1200"/>
              </a:spcAft>
              <a:buFont typeface="Arial"/>
              <a:buChar char="•"/>
            </a:pPr>
            <a:r>
              <a:rPr lang="en-ZA" sz="2000" dirty="0">
                <a:latin typeface="Open Sans"/>
              </a:rPr>
              <a:t>Período de pagamento da dívida dentro do limite especificado</a:t>
            </a:r>
          </a:p>
          <a:p>
            <a:pPr marL="342900" indent="-342900">
              <a:spcAft>
                <a:spcPts val="1200"/>
              </a:spcAft>
              <a:buFont typeface="Arial"/>
              <a:buChar char="•"/>
            </a:pPr>
            <a:r>
              <a:rPr lang="en-ZA" sz="2000" dirty="0">
                <a:latin typeface="Open Sans"/>
              </a:rPr>
              <a:t>Índice de pagamento de dividendos</a:t>
            </a:r>
          </a:p>
          <a:p>
            <a:pPr marL="342900" indent="-342900">
              <a:spcAft>
                <a:spcPts val="1200"/>
              </a:spcAft>
              <a:buFont typeface="Arial"/>
              <a:buChar char="•"/>
            </a:pPr>
            <a:r>
              <a:rPr lang="en-ZA" sz="2000" dirty="0">
                <a:latin typeface="Open Sans"/>
              </a:rPr>
              <a:t>Escolha do preço da eletricidade e crescimento </a:t>
            </a:r>
          </a:p>
          <a:p>
            <a:pPr marL="342900" indent="-342900">
              <a:spcAft>
                <a:spcPts val="1200"/>
              </a:spcAft>
              <a:buFont typeface="Arial"/>
              <a:buChar char="•"/>
            </a:pPr>
            <a:r>
              <a:rPr lang="en-ZA" sz="2000" dirty="0">
                <a:latin typeface="Open Sans"/>
              </a:rPr>
              <a:t>Perfil de retorno do patrimônio líquido</a:t>
            </a:r>
          </a:p>
          <a:p>
            <a:pPr marL="800100" lvl="1" indent="-342900">
              <a:spcAft>
                <a:spcPts val="1200"/>
              </a:spcAft>
              <a:buFont typeface="Arial"/>
              <a:buChar char="•"/>
            </a:pPr>
            <a:endParaRPr lang="en-ZA" sz="2000" dirty="0">
              <a:latin typeface="Open Sans"/>
            </a:endParaRPr>
          </a:p>
        </p:txBody>
      </p:sp>
      <p:sp>
        <p:nvSpPr>
          <p:cNvPr id="13" name="Rectangle 12">
            <a:extLst>
              <a:ext uri="{FF2B5EF4-FFF2-40B4-BE49-F238E27FC236}">
                <a16:creationId xmlns:a16="http://schemas.microsoft.com/office/drawing/2014/main" id="{A646197D-893C-4CAE-8ED3-EEE6D1B5DCF9}"/>
              </a:ext>
            </a:extLst>
          </p:cNvPr>
          <p:cNvSpPr/>
          <p:nvPr/>
        </p:nvSpPr>
        <p:spPr>
          <a:xfrm>
            <a:off x="959099" y="3571004"/>
            <a:ext cx="5326521" cy="2554545"/>
          </a:xfrm>
          <a:prstGeom prst="rect">
            <a:avLst/>
          </a:prstGeom>
        </p:spPr>
        <p:txBody>
          <a:bodyPr wrap="square" lIns="91440" tIns="45720" rIns="91440" bIns="45720" anchor="t">
            <a:spAutoFit/>
          </a:bodyPr>
          <a:lstStyle/>
          <a:p>
            <a:pPr marL="800100" lvl="1" indent="-342900">
              <a:spcAft>
                <a:spcPts val="1200"/>
              </a:spcAft>
              <a:buFont typeface="Arial"/>
              <a:buChar char="•"/>
            </a:pPr>
            <a:r>
              <a:rPr lang="en-ZA" sz="2000" dirty="0">
                <a:latin typeface="Open Sans"/>
              </a:rPr>
              <a:t>Índice de dívida e patrimônio líquido</a:t>
            </a:r>
            <a:endParaRPr lang="en-US" dirty="0"/>
          </a:p>
          <a:p>
            <a:pPr marL="800100" lvl="1" indent="-342900">
              <a:spcAft>
                <a:spcPts val="1200"/>
              </a:spcAft>
              <a:buFont typeface="Arial"/>
              <a:buChar char="•"/>
            </a:pPr>
            <a:r>
              <a:rPr lang="en-ZA" sz="2000" dirty="0">
                <a:latin typeface="Open Sans"/>
              </a:rPr>
              <a:t>Cobertura de risco cambial</a:t>
            </a:r>
          </a:p>
          <a:p>
            <a:pPr marL="800100" lvl="1" indent="-342900">
              <a:spcAft>
                <a:spcPts val="1200"/>
              </a:spcAft>
              <a:buFont typeface="Arial"/>
              <a:buChar char="•"/>
            </a:pPr>
            <a:r>
              <a:rPr lang="en-ZA" sz="2000" dirty="0">
                <a:latin typeface="Open Sans"/>
              </a:rPr>
              <a:t>Índice de cobertura do serviço da dívida (DSCR)</a:t>
            </a:r>
          </a:p>
          <a:p>
            <a:pPr marL="342900" indent="-342900">
              <a:spcAft>
                <a:spcPts val="1200"/>
              </a:spcAft>
              <a:buFont typeface="Arial"/>
              <a:buChar char="•"/>
            </a:pPr>
            <a:r>
              <a:rPr lang="en-ZA" sz="2000" dirty="0">
                <a:latin typeface="Open Sans"/>
              </a:rPr>
              <a:t>Preço aceitável da eletricidade</a:t>
            </a:r>
          </a:p>
          <a:p>
            <a:pPr marL="800100" lvl="1" indent="-342900">
              <a:spcAft>
                <a:spcPts val="1200"/>
              </a:spcAft>
              <a:buFont typeface="Arial"/>
              <a:buChar char="•"/>
            </a:pPr>
            <a:endParaRPr lang="en-ZA" sz="2000" dirty="0">
              <a:latin typeface="Open Sans"/>
            </a:endParaRPr>
          </a:p>
        </p:txBody>
      </p:sp>
      <p:cxnSp>
        <p:nvCxnSpPr>
          <p:cNvPr id="2" name="Google Shape;263;p35">
            <a:extLst>
              <a:ext uri="{FF2B5EF4-FFF2-40B4-BE49-F238E27FC236}">
                <a16:creationId xmlns:a16="http://schemas.microsoft.com/office/drawing/2014/main" id="{237E488A-026A-48C7-8509-00B91C6676F9}"/>
              </a:ext>
            </a:extLst>
          </p:cNvPr>
          <p:cNvCxnSpPr>
            <a:cxnSpLocks/>
          </p:cNvCxnSpPr>
          <p:nvPr/>
        </p:nvCxnSpPr>
        <p:spPr>
          <a:xfrm>
            <a:off x="6317047" y="1880100"/>
            <a:ext cx="21577" cy="4145437"/>
          </a:xfrm>
          <a:prstGeom prst="straightConnector1">
            <a:avLst/>
          </a:prstGeom>
          <a:noFill/>
          <a:ln w="9525" cap="flat" cmpd="sng">
            <a:solidFill>
              <a:schemeClr val="dk2"/>
            </a:solidFill>
            <a:prstDash val="solid"/>
            <a:round/>
            <a:headEnd type="none" w="med" len="med"/>
            <a:tailEnd type="none" w="med" len="med"/>
          </a:ln>
        </p:spPr>
      </p:cxnSp>
      <p:sp>
        <p:nvSpPr>
          <p:cNvPr id="10" name="Oval 9">
            <a:extLst>
              <a:ext uri="{FF2B5EF4-FFF2-40B4-BE49-F238E27FC236}">
                <a16:creationId xmlns:a16="http://schemas.microsoft.com/office/drawing/2014/main" id="{F329A455-9D14-3643-87B0-C1F003A73BAA}"/>
              </a:ext>
            </a:extLst>
          </p:cNvPr>
          <p:cNvSpPr/>
          <p:nvPr/>
        </p:nvSpPr>
        <p:spPr>
          <a:xfrm>
            <a:off x="7043756" y="34680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ttsMP3.com_VoiceText_2022-8-10_21_29_38" descr="Volume with solid fill">
            <a:hlinkClick r:id="" action="ppaction://media"/>
            <a:extLst>
              <a:ext uri="{FF2B5EF4-FFF2-40B4-BE49-F238E27FC236}">
                <a16:creationId xmlns:a16="http://schemas.microsoft.com/office/drawing/2014/main" id="{0654A5C5-555B-021D-586A-2067B4E39310}"/>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96DAC541-7B7A-43D3-8B79-37D633B846F1}">
                <asvg:svgBlip xmlns:asvg="http://schemas.microsoft.com/office/drawing/2016/SVG/main" r:embed="rId7"/>
              </a:ext>
            </a:extLst>
          </a:blip>
          <a:srcRect/>
          <a:stretch/>
        </p:blipFill>
        <p:spPr>
          <a:xfrm>
            <a:off x="7196290" y="497008"/>
            <a:ext cx="650461" cy="650461"/>
          </a:xfrm>
          <a:prstGeom prst="rect">
            <a:avLst/>
          </a:prstGeom>
        </p:spPr>
      </p:pic>
    </p:spTree>
    <p:extLst>
      <p:ext uri="{BB962C8B-B14F-4D97-AF65-F5344CB8AC3E}">
        <p14:creationId xmlns:p14="http://schemas.microsoft.com/office/powerpoint/2010/main" val="270885564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5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5.4.5 O FINPLAN pode e não pode fazer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6036099"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Aspectos incluídos no FINPLAN</a:t>
            </a:r>
          </a:p>
        </p:txBody>
      </p:sp>
      <p:sp>
        <p:nvSpPr>
          <p:cNvPr id="7" name="Rectangle 6">
            <a:extLst>
              <a:ext uri="{FF2B5EF4-FFF2-40B4-BE49-F238E27FC236}">
                <a16:creationId xmlns:a16="http://schemas.microsoft.com/office/drawing/2014/main" id="{5E5A50EC-9655-44F8-97E7-3697EB2AC902}"/>
              </a:ext>
            </a:extLst>
          </p:cNvPr>
          <p:cNvSpPr/>
          <p:nvPr/>
        </p:nvSpPr>
        <p:spPr>
          <a:xfrm>
            <a:off x="887213" y="2087124"/>
            <a:ext cx="5065718" cy="3939540"/>
          </a:xfrm>
          <a:prstGeom prst="rect">
            <a:avLst/>
          </a:prstGeom>
        </p:spPr>
        <p:txBody>
          <a:bodyPr wrap="square" lIns="91440" tIns="45720" rIns="91440" bIns="45720" anchor="t">
            <a:spAutoFit/>
          </a:bodyPr>
          <a:lstStyle/>
          <a:p>
            <a:pPr>
              <a:spcAft>
                <a:spcPts val="1200"/>
              </a:spcAft>
            </a:pPr>
            <a:r>
              <a:rPr lang="en-ZA" sz="2000" b="1" dirty="0">
                <a:latin typeface="Open Sans"/>
              </a:rPr>
              <a:t>O FINPLAN pode ajudar a responder</a:t>
            </a:r>
          </a:p>
          <a:p>
            <a:pPr marL="342900" indent="-342900">
              <a:spcAft>
                <a:spcPts val="1200"/>
              </a:spcAft>
              <a:buFont typeface="Arial"/>
              <a:buChar char="•"/>
            </a:pPr>
            <a:r>
              <a:rPr lang="en-ZA" sz="2000" dirty="0">
                <a:latin typeface="Open Sans"/>
              </a:rPr>
              <a:t>Patrimônio líquido necessário para ter </a:t>
            </a:r>
            <a:br>
              <a:rPr lang="en-US" dirty="0"/>
            </a:br>
            <a:r>
              <a:rPr lang="en-ZA" sz="2000" dirty="0">
                <a:latin typeface="Open Sans"/>
              </a:rPr>
              <a:t>uma alavancagem adequada</a:t>
            </a:r>
            <a:endParaRPr lang="en-ZA" sz="2000" b="1" dirty="0">
              <a:latin typeface="Open Sans"/>
            </a:endParaRPr>
          </a:p>
          <a:p>
            <a:pPr marL="342900" indent="-342900">
              <a:spcAft>
                <a:spcPts val="1200"/>
              </a:spcAft>
              <a:buFont typeface="Arial"/>
              <a:buChar char="•"/>
            </a:pPr>
            <a:r>
              <a:rPr lang="en-ZA" sz="2000" dirty="0">
                <a:latin typeface="Open Sans"/>
              </a:rPr>
              <a:t>Retorno que os acionistas podem esperar</a:t>
            </a:r>
          </a:p>
          <a:p>
            <a:pPr marL="342900" indent="-342900">
              <a:spcAft>
                <a:spcPts val="1200"/>
              </a:spcAft>
              <a:buFont typeface="Arial"/>
              <a:buChar char="•"/>
            </a:pPr>
            <a:r>
              <a:rPr lang="en-ZA" sz="2000" dirty="0">
                <a:latin typeface="Open Sans"/>
              </a:rPr>
              <a:t>Preço da energia para proporcionar um retorno mínimo aos acionistas</a:t>
            </a:r>
          </a:p>
          <a:p>
            <a:pPr marL="342900" indent="-342900">
              <a:spcAft>
                <a:spcPts val="1200"/>
              </a:spcAft>
              <a:buFont typeface="Arial"/>
              <a:buChar char="•"/>
            </a:pPr>
            <a:r>
              <a:rPr lang="en-ZA" sz="2000" dirty="0">
                <a:latin typeface="Open Sans"/>
              </a:rPr>
              <a:t>Sensibilidade do projeto a </a:t>
            </a:r>
            <a:br>
              <a:rPr lang="en-ZA" sz="2000" dirty="0">
                <a:latin typeface="Open Sans"/>
              </a:rPr>
            </a:br>
            <a:r>
              <a:rPr lang="en-ZA" sz="2000" dirty="0">
                <a:latin typeface="Open Sans"/>
              </a:rPr>
              <a:t>mudanças na taxa de câmbio...</a:t>
            </a:r>
          </a:p>
          <a:p>
            <a:pPr marL="800100" lvl="1" indent="-342900">
              <a:spcAft>
                <a:spcPts val="1200"/>
              </a:spcAft>
              <a:buFont typeface="Arial"/>
              <a:buChar char="•"/>
            </a:pPr>
            <a:endParaRPr lang="en-ZA" sz="2000" dirty="0">
              <a:latin typeface="Open Sans"/>
            </a:endParaRPr>
          </a:p>
        </p:txBody>
      </p:sp>
      <p:sp>
        <p:nvSpPr>
          <p:cNvPr id="10" name="Rectangle 9">
            <a:extLst>
              <a:ext uri="{FF2B5EF4-FFF2-40B4-BE49-F238E27FC236}">
                <a16:creationId xmlns:a16="http://schemas.microsoft.com/office/drawing/2014/main" id="{8F67DF43-EF1C-44C3-9F78-E9EB1AAE1746}"/>
              </a:ext>
            </a:extLst>
          </p:cNvPr>
          <p:cNvSpPr/>
          <p:nvPr/>
        </p:nvSpPr>
        <p:spPr>
          <a:xfrm>
            <a:off x="6019929" y="2087124"/>
            <a:ext cx="5363418" cy="2862322"/>
          </a:xfrm>
          <a:prstGeom prst="rect">
            <a:avLst/>
          </a:prstGeom>
        </p:spPr>
        <p:txBody>
          <a:bodyPr wrap="square" lIns="91440" tIns="45720" rIns="91440" bIns="45720" anchor="t">
            <a:spAutoFit/>
          </a:bodyPr>
          <a:lstStyle/>
          <a:p>
            <a:pPr>
              <a:spcAft>
                <a:spcPts val="1200"/>
              </a:spcAft>
            </a:pPr>
            <a:r>
              <a:rPr lang="en-ZA" sz="2000" b="1" dirty="0">
                <a:latin typeface="Open Sans"/>
              </a:rPr>
              <a:t>O FINPLAN não pode </a:t>
            </a:r>
          </a:p>
          <a:p>
            <a:pPr marL="342900" indent="-342900">
              <a:spcAft>
                <a:spcPts val="1200"/>
              </a:spcAft>
              <a:buFont typeface="Arial"/>
              <a:buChar char="•"/>
            </a:pPr>
            <a:r>
              <a:rPr lang="en-ZA" sz="2000" dirty="0">
                <a:latin typeface="Open Sans"/>
              </a:rPr>
              <a:t>Levar em conta fatores sazonais</a:t>
            </a:r>
            <a:endParaRPr lang="en-ZA" sz="2000" b="1" dirty="0">
              <a:latin typeface="Open Sans"/>
            </a:endParaRPr>
          </a:p>
          <a:p>
            <a:pPr marL="342900" indent="-342900">
              <a:spcAft>
                <a:spcPts val="1200"/>
              </a:spcAft>
              <a:buFont typeface="Arial"/>
              <a:buChar char="•"/>
            </a:pPr>
            <a:r>
              <a:rPr lang="en-ZA" sz="2000" dirty="0" err="1">
                <a:latin typeface="Open Sans"/>
              </a:rPr>
              <a:t>Transformar</a:t>
            </a:r>
            <a:r>
              <a:rPr lang="en-ZA" sz="2000" dirty="0">
                <a:latin typeface="Open Sans"/>
              </a:rPr>
              <a:t> um projeto econômico ruim em uma empresa de sucesso</a:t>
            </a:r>
          </a:p>
          <a:p>
            <a:pPr marL="342900" indent="-342900">
              <a:spcAft>
                <a:spcPts val="1200"/>
              </a:spcAft>
              <a:buFont typeface="Arial"/>
              <a:buChar char="•"/>
            </a:pPr>
            <a:r>
              <a:rPr lang="en-ZA" sz="2000" dirty="0">
                <a:latin typeface="Open Sans"/>
              </a:rPr>
              <a:t>Prever o preço da energia ou a taxa de juros </a:t>
            </a:r>
          </a:p>
          <a:p>
            <a:pPr marL="800100" lvl="1" indent="-342900">
              <a:spcAft>
                <a:spcPts val="1200"/>
              </a:spcAft>
              <a:buFont typeface="Arial"/>
              <a:buChar char="•"/>
            </a:pPr>
            <a:endParaRPr lang="en-ZA" sz="2000" dirty="0">
              <a:latin typeface="Open Sans"/>
            </a:endParaRPr>
          </a:p>
        </p:txBody>
      </p:sp>
      <p:sp>
        <p:nvSpPr>
          <p:cNvPr id="11" name="Oval 10">
            <a:extLst>
              <a:ext uri="{FF2B5EF4-FFF2-40B4-BE49-F238E27FC236}">
                <a16:creationId xmlns:a16="http://schemas.microsoft.com/office/drawing/2014/main" id="{AE9C81A4-595E-3A40-88D3-5E555017B64B}"/>
              </a:ext>
            </a:extLst>
          </p:cNvPr>
          <p:cNvSpPr/>
          <p:nvPr/>
        </p:nvSpPr>
        <p:spPr>
          <a:xfrm>
            <a:off x="7153040" y="36546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22.mp3" descr="Track5_Lecture5_Slide22.mp3">
            <a:hlinkClick r:id="" action="ppaction://media"/>
            <a:extLst>
              <a:ext uri="{FF2B5EF4-FFF2-40B4-BE49-F238E27FC236}">
                <a16:creationId xmlns:a16="http://schemas.microsoft.com/office/drawing/2014/main" id="{3850E310-12D8-A04F-B1AE-E21398C7E1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24405" y="436829"/>
            <a:ext cx="812800" cy="812800"/>
          </a:xfrm>
          <a:prstGeom prst="rect">
            <a:avLst/>
          </a:prstGeom>
        </p:spPr>
      </p:pic>
    </p:spTree>
    <p:extLst>
      <p:ext uri="{BB962C8B-B14F-4D97-AF65-F5344CB8AC3E}">
        <p14:creationId xmlns:p14="http://schemas.microsoft.com/office/powerpoint/2010/main" val="41891545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2D3FBE9F-79B8-C746-B3F0-7CBF61D5405E}"/>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8527E23-AB33-467B-A798-4EFBB116C815}"/>
              </a:ext>
            </a:extLst>
          </p:cNvPr>
          <p:cNvSpPr txBox="1"/>
          <p:nvPr/>
        </p:nvSpPr>
        <p:spPr>
          <a:xfrm>
            <a:off x="9907675" y="5896707"/>
            <a:ext cx="206605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latin typeface="Open Sans "/>
              </a:rPr>
              <a:t>CCG courses (isso o levará ao link do site </a:t>
            </a:r>
            <a:br>
              <a:rPr lang="en-US" sz="800" dirty="0">
                <a:solidFill>
                  <a:schemeClr val="bg1"/>
                </a:solidFill>
                <a:latin typeface="Open Sans "/>
              </a:rPr>
            </a:br>
            <a:r>
              <a:rPr lang="en-US" sz="800" dirty="0">
                <a:solidFill>
                  <a:schemeClr val="bg1"/>
                </a:solidFill>
                <a:latin typeface="Open Sans "/>
              </a:rPr>
              <a:t>http://www.ClimateCompatibleGrowth.com/teachingmaterials)</a:t>
            </a:r>
            <a:endParaRPr lang="en-GB" sz="800" dirty="0">
              <a:solidFill>
                <a:schemeClr val="bg1"/>
              </a:solidFill>
              <a:latin typeface="Open Sans "/>
              <a:ea typeface="+mn-lt"/>
              <a:cs typeface="+mn-lt"/>
            </a:endParaRPr>
          </a:p>
          <a:p>
            <a:endParaRPr lang="en-GB" sz="800" dirty="0">
              <a:latin typeface="Open Sans "/>
              <a:ea typeface="+mn-lt"/>
              <a:cs typeface="+mn-lt"/>
            </a:endParaRPr>
          </a:p>
          <a:p>
            <a:pPr algn="l"/>
            <a:endParaRPr lang="en-GB" sz="800" dirty="0">
              <a:latin typeface="Open Sans "/>
              <a:cs typeface="Calibri"/>
            </a:endParaRPr>
          </a:p>
        </p:txBody>
      </p:sp>
      <p:sp>
        <p:nvSpPr>
          <p:cNvPr id="4" name="TextBox 3">
            <a:extLst>
              <a:ext uri="{FF2B5EF4-FFF2-40B4-BE49-F238E27FC236}">
                <a16:creationId xmlns:a16="http://schemas.microsoft.com/office/drawing/2014/main" id="{0665CEB9-D3A4-4350-8BB2-9EA9960925BF}"/>
              </a:ext>
            </a:extLst>
          </p:cNvPr>
          <p:cNvSpPr txBox="1"/>
          <p:nvPr/>
        </p:nvSpPr>
        <p:spPr>
          <a:xfrm>
            <a:off x="9003323" y="4631317"/>
            <a:ext cx="268458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dirty="0">
                <a:solidFill>
                  <a:srgbClr val="FFFFFF"/>
                </a:solidFill>
                <a:latin typeface="Open Sans"/>
              </a:rPr>
              <a:t>Money A., </a:t>
            </a:r>
            <a:r>
              <a:rPr lang="en-US" sz="800" dirty="0" err="1">
                <a:solidFill>
                  <a:srgbClr val="FFFFFF"/>
                </a:solidFill>
                <a:latin typeface="Open Sans"/>
              </a:rPr>
              <a:t>Fanaian </a:t>
            </a:r>
            <a:r>
              <a:rPr lang="en-US" sz="800" dirty="0">
                <a:solidFill>
                  <a:srgbClr val="FFFFFF"/>
                </a:solidFill>
                <a:latin typeface="Open Sans"/>
              </a:rPr>
              <a:t>S. Pop M., </a:t>
            </a:r>
            <a:r>
              <a:rPr lang="en-US" sz="800" dirty="0" err="1">
                <a:solidFill>
                  <a:srgbClr val="FFFFFF"/>
                </a:solidFill>
                <a:latin typeface="Open Sans"/>
              </a:rPr>
              <a:t>Berdellans </a:t>
            </a:r>
            <a:r>
              <a:rPr lang="en-US" sz="800" dirty="0">
                <a:solidFill>
                  <a:srgbClr val="FFFFFF"/>
                </a:solidFill>
                <a:latin typeface="Open Sans"/>
              </a:rPr>
              <a:t>I., </a:t>
            </a:r>
            <a:br>
              <a:rPr lang="en-US" sz="800" dirty="0">
                <a:solidFill>
                  <a:srgbClr val="FFFFFF"/>
                </a:solidFill>
                <a:latin typeface="Open Sans"/>
              </a:rPr>
            </a:br>
            <a:r>
              <a:rPr lang="en-US" sz="800" dirty="0">
                <a:solidFill>
                  <a:srgbClr val="FFFFFF"/>
                </a:solidFill>
                <a:latin typeface="Open Sans"/>
              </a:rPr>
              <a:t>Hasanovic S., </a:t>
            </a:r>
            <a:r>
              <a:rPr lang="en-US" sz="800" dirty="0" err="1">
                <a:solidFill>
                  <a:srgbClr val="FFFFFF"/>
                </a:solidFill>
                <a:latin typeface="Open Sans"/>
              </a:rPr>
              <a:t>Gritsevskyi </a:t>
            </a:r>
            <a:r>
              <a:rPr lang="en-US" sz="800" dirty="0">
                <a:solidFill>
                  <a:srgbClr val="FFFFFF"/>
                </a:solidFill>
                <a:latin typeface="Open Sans"/>
              </a:rPr>
              <a:t>A, </a:t>
            </a:r>
            <a:r>
              <a:rPr lang="en-US" sz="800" dirty="0" err="1">
                <a:solidFill>
                  <a:srgbClr val="FFFFFF"/>
                </a:solidFill>
                <a:latin typeface="Open Sans"/>
              </a:rPr>
              <a:t>Stankeviciute </a:t>
            </a:r>
            <a:r>
              <a:rPr lang="en-US" sz="800" dirty="0">
                <a:solidFill>
                  <a:srgbClr val="FFFFFF"/>
                </a:solidFill>
                <a:latin typeface="Open Sans"/>
              </a:rPr>
              <a:t>L.</a:t>
            </a:r>
            <a:r>
              <a:rPr lang="en-GB" sz="800" dirty="0">
                <a:latin typeface="Open Sans"/>
              </a:rPr>
              <a:t>.</a:t>
            </a:r>
            <a:br>
              <a:rPr lang="en-GB" sz="800" dirty="0">
                <a:latin typeface="Open Sans"/>
              </a:rPr>
            </a:br>
            <a:r>
              <a:rPr lang="en-US" sz="800" dirty="0">
                <a:solidFill>
                  <a:srgbClr val="FFFFFF"/>
                </a:solidFill>
                <a:latin typeface="Open Sans"/>
              </a:rPr>
              <a:t>Tot M., Welsch M., Tan </a:t>
            </a:r>
            <a:r>
              <a:rPr lang="en-US" sz="800" err="1">
                <a:solidFill>
                  <a:srgbClr val="FFFFFF"/>
                </a:solidFill>
                <a:latin typeface="Open Sans"/>
              </a:rPr>
              <a:t>N</a:t>
            </a:r>
            <a:r>
              <a:rPr lang="en-US" sz="800">
                <a:solidFill>
                  <a:srgbClr val="FFFFFF"/>
                </a:solidFill>
                <a:latin typeface="Open Sans"/>
              </a:rPr>
              <a:t>., 2021</a:t>
            </a:r>
            <a:r>
              <a:rPr lang="en-US" sz="800" dirty="0">
                <a:solidFill>
                  <a:srgbClr val="FFFFFF"/>
                </a:solidFill>
                <a:latin typeface="Open Sans"/>
              </a:rPr>
              <a:t>. Palestra 5: Opções de crédito </a:t>
            </a:r>
            <a:br>
              <a:rPr lang="en-US" sz="800" dirty="0">
                <a:solidFill>
                  <a:srgbClr val="FFFFFF"/>
                </a:solidFill>
                <a:latin typeface="Open Sans"/>
              </a:rPr>
            </a:br>
            <a:r>
              <a:rPr lang="en-US" sz="800" dirty="0">
                <a:solidFill>
                  <a:srgbClr val="FFFFFF"/>
                </a:solidFill>
                <a:latin typeface="Open Sans"/>
              </a:rPr>
              <a:t>Opções de Crédito e Metodologia </a:t>
            </a:r>
            <a:r>
              <a:rPr lang="en-US" sz="800" dirty="0" err="1">
                <a:solidFill>
                  <a:srgbClr val="FFFFFF"/>
                </a:solidFill>
                <a:latin typeface="Open Sans"/>
              </a:rPr>
              <a:t>Finplan</a:t>
            </a:r>
            <a:r>
              <a:rPr lang="en-US" sz="800" dirty="0">
                <a:solidFill>
                  <a:srgbClr val="FFFFFF"/>
                </a:solidFill>
                <a:latin typeface="Open Sans"/>
              </a:rPr>
              <a:t>, </a:t>
            </a:r>
            <a:r>
              <a:rPr lang="en-US" sz="800" i="1" dirty="0" err="1">
                <a:solidFill>
                  <a:srgbClr val="FFFFFF"/>
                </a:solidFill>
                <a:latin typeface="Open Sans"/>
              </a:rPr>
              <a:t>FinPlan</a:t>
            </a:r>
            <a:r>
              <a:rPr lang="en-US" sz="800" i="1" dirty="0">
                <a:solidFill>
                  <a:srgbClr val="FFFFFF"/>
                </a:solidFill>
                <a:latin typeface="Open Sans"/>
              </a:rPr>
              <a:t>.</a:t>
            </a:r>
            <a:r>
              <a:rPr lang="en-US" sz="800" dirty="0">
                <a:solidFill>
                  <a:srgbClr val="FFFFFF"/>
                </a:solidFill>
                <a:latin typeface="Open Sans"/>
              </a:rPr>
              <a:t> Versão de lançamento 1.0.  [apresentação on-line]. </a:t>
            </a:r>
            <a:r>
              <a:rPr lang="en-US" sz="800" dirty="0" err="1">
                <a:solidFill>
                  <a:srgbClr val="FFFFFF"/>
                </a:solidFill>
                <a:latin typeface="Open Sans"/>
              </a:rPr>
              <a:t>Programa de </a:t>
            </a:r>
            <a:r>
              <a:rPr lang="en-US" sz="800" dirty="0">
                <a:solidFill>
                  <a:srgbClr val="FFFFFF"/>
                </a:solidFill>
                <a:latin typeface="Open Sans"/>
              </a:rPr>
              <a:t>Crescimento Compatível com o Clima e Agência </a:t>
            </a:r>
            <a:r>
              <a:rPr lang="en-GB" sz="800" dirty="0">
                <a:latin typeface="Open Sans"/>
              </a:rPr>
              <a:t>Internacional de</a:t>
            </a:r>
            <a:br>
              <a:rPr lang="en-GB" sz="800" dirty="0">
                <a:latin typeface="Open Sans"/>
              </a:rPr>
            </a:br>
            <a:r>
              <a:rPr lang="en-US" sz="800" dirty="0">
                <a:solidFill>
                  <a:srgbClr val="FFFFFF"/>
                </a:solidFill>
                <a:latin typeface="Open Sans"/>
              </a:rPr>
              <a:t>Agência Internacional de Energia Atômica.</a:t>
            </a:r>
            <a:endParaRPr lang="en-GB" sz="800" dirty="0">
              <a:latin typeface="Open Sans"/>
            </a:endParaRPr>
          </a:p>
        </p:txBody>
      </p:sp>
      <p:grpSp>
        <p:nvGrpSpPr>
          <p:cNvPr id="6" name="Group 5">
            <a:extLst>
              <a:ext uri="{FF2B5EF4-FFF2-40B4-BE49-F238E27FC236}">
                <a16:creationId xmlns:a16="http://schemas.microsoft.com/office/drawing/2014/main" id="{7F25666E-3D78-DE4B-BD1E-7E74FFC1B866}"/>
              </a:ext>
            </a:extLst>
          </p:cNvPr>
          <p:cNvGrpSpPr/>
          <p:nvPr/>
        </p:nvGrpSpPr>
        <p:grpSpPr>
          <a:xfrm>
            <a:off x="3339465" y="4105009"/>
            <a:ext cx="1877504" cy="558800"/>
            <a:chOff x="929196" y="5461000"/>
            <a:chExt cx="1877504" cy="558800"/>
          </a:xfrm>
        </p:grpSpPr>
        <p:sp>
          <p:nvSpPr>
            <p:cNvPr id="7" name="Rounded Rectangle 6">
              <a:hlinkClick r:id="rId4"/>
              <a:extLst>
                <a:ext uri="{FF2B5EF4-FFF2-40B4-BE49-F238E27FC236}">
                  <a16:creationId xmlns:a16="http://schemas.microsoft.com/office/drawing/2014/main" id="{3361E27C-7E1E-684B-B183-14CC6640D8B8}"/>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8579404-387D-424F-A804-15F720D468B2}"/>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Faça o teste</a:t>
              </a:r>
            </a:p>
          </p:txBody>
        </p:sp>
        <p:sp>
          <p:nvSpPr>
            <p:cNvPr id="10" name="Rounded Rectangle 9">
              <a:hlinkClick r:id="rId5"/>
              <a:extLst>
                <a:ext uri="{FF2B5EF4-FFF2-40B4-BE49-F238E27FC236}">
                  <a16:creationId xmlns:a16="http://schemas.microsoft.com/office/drawing/2014/main" id="{49899379-A4F0-5142-AB3A-537BED8D013D}"/>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44424903"/>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992660" y="2859574"/>
            <a:ext cx="6528390" cy="461665"/>
          </a:xfrm>
          <a:prstGeom prst="rect">
            <a:avLst/>
          </a:prstGeom>
          <a:noFill/>
        </p:spPr>
        <p:txBody>
          <a:bodyPr wrap="square" rtlCol="0">
            <a:spAutoFit/>
          </a:bodyPr>
          <a:lstStyle/>
          <a:p>
            <a:r>
              <a:rPr lang="en-GB" sz="2400" b="1" dirty="0">
                <a:solidFill>
                  <a:schemeClr val="accent1"/>
                </a:solidFill>
              </a:rPr>
              <a:t>Este documento foi atualizado em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5.1.1. Crédito à exportação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Opções de crédito à exportação </a:t>
            </a:r>
          </a:p>
        </p:txBody>
      </p:sp>
      <p:sp>
        <p:nvSpPr>
          <p:cNvPr id="10" name="Rectangle 9">
            <a:extLst>
              <a:ext uri="{FF2B5EF4-FFF2-40B4-BE49-F238E27FC236}">
                <a16:creationId xmlns:a16="http://schemas.microsoft.com/office/drawing/2014/main" id="{7B70A241-8C2B-48CC-85FA-DE024DC332AD}"/>
              </a:ext>
            </a:extLst>
          </p:cNvPr>
          <p:cNvSpPr/>
          <p:nvPr/>
        </p:nvSpPr>
        <p:spPr>
          <a:xfrm>
            <a:off x="973478" y="2043993"/>
            <a:ext cx="9208410" cy="1938992"/>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Agência de Crédito à Exportação (ECA)</a:t>
            </a:r>
            <a:endParaRPr lang="en-ZA" sz="2000" b="1" dirty="0">
              <a:solidFill>
                <a:srgbClr val="9DC3E6"/>
              </a:solidFill>
              <a:latin typeface="Open Sans"/>
              <a:ea typeface="Open Sans" panose="020B0606030504020204" pitchFamily="34" charset="0"/>
              <a:cs typeface="Open Sans" panose="020B0606030504020204" pitchFamily="34" charset="0"/>
            </a:endParaRP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Financiamento </a:t>
            </a:r>
            <a:r>
              <a:rPr lang="en-ZA" sz="2000" u="sng" dirty="0">
                <a:solidFill>
                  <a:srgbClr val="000000"/>
                </a:solidFill>
                <a:latin typeface="Open Sans"/>
                <a:ea typeface="Open Sans" panose="020B0606030504020204" pitchFamily="34" charset="0"/>
                <a:cs typeface="Open Sans" panose="020B0606030504020204" pitchFamily="34" charset="0"/>
              </a:rPr>
              <a:t>concessional </a:t>
            </a:r>
            <a:r>
              <a:rPr lang="en-ZA" sz="2000" dirty="0">
                <a:solidFill>
                  <a:srgbClr val="000000"/>
                </a:solidFill>
                <a:latin typeface="Open Sans"/>
                <a:ea typeface="Open Sans" panose="020B0606030504020204" pitchFamily="34" charset="0"/>
                <a:cs typeface="Open Sans" panose="020B0606030504020204" pitchFamily="34" charset="0"/>
              </a:rPr>
              <a:t>para promover a exportação de bens e serviços por suas próprias empresas</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O financiamento pode assumir a forma de créditos (por exemplo, empréstimo), seguro de crédito e garantias</a:t>
            </a:r>
          </a:p>
        </p:txBody>
      </p:sp>
      <p:sp>
        <p:nvSpPr>
          <p:cNvPr id="7" name="Oval 6">
            <a:extLst>
              <a:ext uri="{FF2B5EF4-FFF2-40B4-BE49-F238E27FC236}">
                <a16:creationId xmlns:a16="http://schemas.microsoft.com/office/drawing/2014/main" id="{743B39FB-4C88-9849-8326-CFDC1703A1C8}"/>
              </a:ext>
            </a:extLst>
          </p:cNvPr>
          <p:cNvSpPr/>
          <p:nvPr/>
        </p:nvSpPr>
        <p:spPr>
          <a:xfrm>
            <a:off x="7852735" y="7979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3.mp3" descr="Track5_Lecture5_Slide3.mp3">
            <a:hlinkClick r:id="" action="ppaction://media"/>
            <a:extLst>
              <a:ext uri="{FF2B5EF4-FFF2-40B4-BE49-F238E27FC236}">
                <a16:creationId xmlns:a16="http://schemas.microsoft.com/office/drawing/2014/main" id="{B857367A-D458-1949-8864-792AEA28AE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100" y="869304"/>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4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5.1.1 As ECAs usam três métodos: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Opções de crédito à exportação </a:t>
            </a:r>
          </a:p>
        </p:txBody>
      </p:sp>
      <p:sp>
        <p:nvSpPr>
          <p:cNvPr id="10" name="Rectangle 9">
            <a:extLst>
              <a:ext uri="{FF2B5EF4-FFF2-40B4-BE49-F238E27FC236}">
                <a16:creationId xmlns:a16="http://schemas.microsoft.com/office/drawing/2014/main" id="{7B70A241-8C2B-48CC-85FA-DE024DC332AD}"/>
              </a:ext>
            </a:extLst>
          </p:cNvPr>
          <p:cNvSpPr/>
          <p:nvPr/>
        </p:nvSpPr>
        <p:spPr>
          <a:xfrm>
            <a:off x="973478" y="2043993"/>
            <a:ext cx="8504468" cy="3170099"/>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Empréstimo direto: semelhante a um empréstimo bancário, em que o empréstimo é concedido mediante a compra de bens ou serviços de empresas no país organizador.</a:t>
            </a:r>
            <a:endParaRPr lang="en-ZA" sz="2000" b="1" dirty="0">
              <a:solidFill>
                <a:srgbClr val="9DC3E6"/>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Empréstimos de intermediários financeiros: a ECA empresta fundos a um intermediário financeiro, como um banco comercial, que, por sua vez, empresta os fundos à entidade importadora.</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Equalização da taxa de juros: um credor comercial concede um empréstimo à entidade importadora a taxas de juros abaixo do mercado e, por sua vez, recebe uma compensação do ECA pelos diferenciais de juros </a:t>
            </a:r>
          </a:p>
        </p:txBody>
      </p:sp>
      <p:sp>
        <p:nvSpPr>
          <p:cNvPr id="7" name="Oval 6">
            <a:extLst>
              <a:ext uri="{FF2B5EF4-FFF2-40B4-BE49-F238E27FC236}">
                <a16:creationId xmlns:a16="http://schemas.microsoft.com/office/drawing/2014/main" id="{EABBE07A-5174-DB43-9A2B-A5799162A384}"/>
              </a:ext>
            </a:extLst>
          </p:cNvPr>
          <p:cNvSpPr/>
          <p:nvPr/>
        </p:nvSpPr>
        <p:spPr>
          <a:xfrm>
            <a:off x="7974563" y="6964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4.mp3" descr="Track5_Lecture5_Slide4.mp3">
            <a:hlinkClick r:id="" action="ppaction://media"/>
            <a:extLst>
              <a:ext uri="{FF2B5EF4-FFF2-40B4-BE49-F238E27FC236}">
                <a16:creationId xmlns:a16="http://schemas.microsoft.com/office/drawing/2014/main" id="{59B2EE5B-22EB-D142-A08F-906F9A8199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45928" y="764186"/>
            <a:ext cx="812800" cy="812800"/>
          </a:xfrm>
          <a:prstGeom prst="rect">
            <a:avLst/>
          </a:prstGeom>
        </p:spPr>
      </p:pic>
    </p:spTree>
    <p:extLst>
      <p:ext uri="{BB962C8B-B14F-4D97-AF65-F5344CB8AC3E}">
        <p14:creationId xmlns:p14="http://schemas.microsoft.com/office/powerpoint/2010/main" val="139620579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7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5.1.3 Esquema de crédito para fornecedores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Opções de crédito à exportação </a:t>
            </a:r>
          </a:p>
        </p:txBody>
      </p:sp>
      <p:pic>
        <p:nvPicPr>
          <p:cNvPr id="2" name="Picture 2" descr="Diagram&#10;&#10;Description automatically generated">
            <a:extLst>
              <a:ext uri="{FF2B5EF4-FFF2-40B4-BE49-F238E27FC236}">
                <a16:creationId xmlns:a16="http://schemas.microsoft.com/office/drawing/2014/main" id="{5E52068E-56EA-4EAF-A549-2640AD21F57D}"/>
              </a:ext>
            </a:extLst>
          </p:cNvPr>
          <p:cNvPicPr>
            <a:picLocks noChangeAspect="1"/>
          </p:cNvPicPr>
          <p:nvPr/>
        </p:nvPicPr>
        <p:blipFill>
          <a:blip r:embed="rId6"/>
          <a:stretch>
            <a:fillRect/>
          </a:stretch>
        </p:blipFill>
        <p:spPr>
          <a:xfrm>
            <a:off x="2251495" y="2414663"/>
            <a:ext cx="7689010" cy="3049466"/>
          </a:xfrm>
          <a:prstGeom prst="rect">
            <a:avLst/>
          </a:prstGeom>
        </p:spPr>
      </p:pic>
      <p:sp>
        <p:nvSpPr>
          <p:cNvPr id="10" name="Oval 9">
            <a:extLst>
              <a:ext uri="{FF2B5EF4-FFF2-40B4-BE49-F238E27FC236}">
                <a16:creationId xmlns:a16="http://schemas.microsoft.com/office/drawing/2014/main" id="{E2B6E406-65ED-6A45-9D28-C668AFAA4958}"/>
              </a:ext>
            </a:extLst>
          </p:cNvPr>
          <p:cNvSpPr/>
          <p:nvPr/>
        </p:nvSpPr>
        <p:spPr>
          <a:xfrm>
            <a:off x="7974563" y="6964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tsMP3.com_VoiceText_2022-8-10_21_19_44" descr="Volume with solid fill">
            <a:hlinkClick r:id="" action="ppaction://media"/>
            <a:extLst>
              <a:ext uri="{FF2B5EF4-FFF2-40B4-BE49-F238E27FC236}">
                <a16:creationId xmlns:a16="http://schemas.microsoft.com/office/drawing/2014/main" id="{559819A4-C82C-FD67-516F-613BCC76D9C9}"/>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96DAC541-7B7A-43D3-8B79-37D633B846F1}">
                <asvg:svgBlip xmlns:asvg="http://schemas.microsoft.com/office/drawing/2016/SVG/main" r:embed="rId8"/>
              </a:ext>
            </a:extLst>
          </a:blip>
          <a:srcRect/>
          <a:stretch/>
        </p:blipFill>
        <p:spPr>
          <a:xfrm>
            <a:off x="8088865" y="810736"/>
            <a:ext cx="726926" cy="726926"/>
          </a:xfrm>
          <a:prstGeom prst="rect">
            <a:avLst/>
          </a:prstGeom>
        </p:spPr>
      </p:pic>
    </p:spTree>
    <p:extLst>
      <p:ext uri="{BB962C8B-B14F-4D97-AF65-F5344CB8AC3E}">
        <p14:creationId xmlns:p14="http://schemas.microsoft.com/office/powerpoint/2010/main" val="48425882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5.1.4 Esquema de crédito para compradores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Opções de crédito à exportação </a:t>
            </a:r>
          </a:p>
        </p:txBody>
      </p:sp>
      <p:pic>
        <p:nvPicPr>
          <p:cNvPr id="3" name="Picture 3" descr="Diagram&#10;&#10;Description automatically generated">
            <a:extLst>
              <a:ext uri="{FF2B5EF4-FFF2-40B4-BE49-F238E27FC236}">
                <a16:creationId xmlns:a16="http://schemas.microsoft.com/office/drawing/2014/main" id="{0AE73D06-1212-419F-8A13-19512344C41A}"/>
              </a:ext>
            </a:extLst>
          </p:cNvPr>
          <p:cNvPicPr>
            <a:picLocks noChangeAspect="1"/>
          </p:cNvPicPr>
          <p:nvPr/>
        </p:nvPicPr>
        <p:blipFill>
          <a:blip r:embed="rId6"/>
          <a:stretch>
            <a:fillRect/>
          </a:stretch>
        </p:blipFill>
        <p:spPr>
          <a:xfrm>
            <a:off x="2840966" y="2231340"/>
            <a:ext cx="6524444" cy="3257961"/>
          </a:xfrm>
          <a:prstGeom prst="rect">
            <a:avLst/>
          </a:prstGeom>
        </p:spPr>
      </p:pic>
      <p:sp>
        <p:nvSpPr>
          <p:cNvPr id="10" name="Oval 9">
            <a:extLst>
              <a:ext uri="{FF2B5EF4-FFF2-40B4-BE49-F238E27FC236}">
                <a16:creationId xmlns:a16="http://schemas.microsoft.com/office/drawing/2014/main" id="{1141BE15-71B1-7C45-8C32-A185FFA9FDB3}"/>
              </a:ext>
            </a:extLst>
          </p:cNvPr>
          <p:cNvSpPr/>
          <p:nvPr/>
        </p:nvSpPr>
        <p:spPr>
          <a:xfrm>
            <a:off x="7974563" y="6964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6.mp3" descr="Track5_Lecture5_Slide6.mp3">
            <a:hlinkClick r:id="" action="ppaction://media"/>
            <a:extLst>
              <a:ext uri="{FF2B5EF4-FFF2-40B4-BE49-F238E27FC236}">
                <a16:creationId xmlns:a16="http://schemas.microsoft.com/office/drawing/2014/main" id="{4DD5E81E-79AF-D840-B944-11A23818392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45928" y="767799"/>
            <a:ext cx="812800" cy="812800"/>
          </a:xfrm>
          <a:prstGeom prst="rect">
            <a:avLst/>
          </a:prstGeom>
        </p:spPr>
      </p:pic>
    </p:spTree>
    <p:extLst>
      <p:ext uri="{BB962C8B-B14F-4D97-AF65-F5344CB8AC3E}">
        <p14:creationId xmlns:p14="http://schemas.microsoft.com/office/powerpoint/2010/main" val="200976903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5.1.5 Agências de crédito à exportação</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Opções de crédito à exportação </a:t>
            </a:r>
          </a:p>
        </p:txBody>
      </p:sp>
      <p:sp>
        <p:nvSpPr>
          <p:cNvPr id="10" name="Rectangle 9">
            <a:extLst>
              <a:ext uri="{FF2B5EF4-FFF2-40B4-BE49-F238E27FC236}">
                <a16:creationId xmlns:a16="http://schemas.microsoft.com/office/drawing/2014/main" id="{7B70A241-8C2B-48CC-85FA-DE024DC332AD}"/>
              </a:ext>
            </a:extLst>
          </p:cNvPr>
          <p:cNvSpPr/>
          <p:nvPr/>
        </p:nvSpPr>
        <p:spPr>
          <a:xfrm>
            <a:off x="973478" y="2043993"/>
            <a:ext cx="9208410" cy="2708434"/>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Banco de Exportação-Importação dos Estados Unidos</a:t>
            </a:r>
            <a:endParaRPr lang="en-ZA" sz="2000" b="1" dirty="0">
              <a:solidFill>
                <a:srgbClr val="9DC3E6"/>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Compagnie Française d'Assurance pour le Commerce </a:t>
            </a:r>
            <a:r>
              <a:rPr lang="en-ZA" sz="2000" dirty="0" err="1">
                <a:solidFill>
                  <a:srgbClr val="000000"/>
                </a:solidFill>
                <a:latin typeface="Open Sans"/>
                <a:ea typeface="Open Sans" panose="020B0606030504020204" pitchFamily="34" charset="0"/>
                <a:cs typeface="Open Sans" panose="020B0606030504020204" pitchFamily="34" charset="0"/>
              </a:rPr>
              <a:t>Extérieur </a:t>
            </a:r>
            <a:r>
              <a:rPr lang="en-ZA" sz="2000" dirty="0">
                <a:solidFill>
                  <a:srgbClr val="000000"/>
                </a:solidFill>
                <a:latin typeface="Open Sans"/>
                <a:ea typeface="Open Sans" panose="020B0606030504020204" pitchFamily="34" charset="0"/>
                <a:cs typeface="Open Sans" panose="020B0606030504020204" pitchFamily="34" charset="0"/>
              </a:rPr>
              <a:t>(COFACE)</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Banco Japonês de Cooperação Internacional (JBIC)</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Banco EXIM da Coreia</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EXIAR: Agência Russa de Crédito à Exportação e Seguro de Investimento</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Corporação de Seguros de Exportação e Crédito da China </a:t>
            </a:r>
          </a:p>
        </p:txBody>
      </p:sp>
      <p:sp>
        <p:nvSpPr>
          <p:cNvPr id="11" name="Oval 10">
            <a:extLst>
              <a:ext uri="{FF2B5EF4-FFF2-40B4-BE49-F238E27FC236}">
                <a16:creationId xmlns:a16="http://schemas.microsoft.com/office/drawing/2014/main" id="{BBFF5D94-88BB-5C45-B914-851C572EACF1}"/>
              </a:ext>
            </a:extLst>
          </p:cNvPr>
          <p:cNvSpPr/>
          <p:nvPr/>
        </p:nvSpPr>
        <p:spPr>
          <a:xfrm>
            <a:off x="7974563" y="6964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7.mp3" descr="Track5_Lecture5_Slide7.mp3">
            <a:hlinkClick r:id="" action="ppaction://media"/>
            <a:extLst>
              <a:ext uri="{FF2B5EF4-FFF2-40B4-BE49-F238E27FC236}">
                <a16:creationId xmlns:a16="http://schemas.microsoft.com/office/drawing/2014/main" id="{B643BDD4-87D4-7143-88A1-859CBDACCB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45928" y="764186"/>
            <a:ext cx="812800" cy="812800"/>
          </a:xfrm>
          <a:prstGeom prst="rect">
            <a:avLst/>
          </a:prstGeom>
        </p:spPr>
      </p:pic>
    </p:spTree>
    <p:extLst>
      <p:ext uri="{BB962C8B-B14F-4D97-AF65-F5344CB8AC3E}">
        <p14:creationId xmlns:p14="http://schemas.microsoft.com/office/powerpoint/2010/main" val="46243724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5.2.1. Consenso da OCDE</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Diretrizes de crédito à exportação</a:t>
            </a:r>
          </a:p>
        </p:txBody>
      </p:sp>
      <p:sp>
        <p:nvSpPr>
          <p:cNvPr id="10" name="Rectangle 9">
            <a:extLst>
              <a:ext uri="{FF2B5EF4-FFF2-40B4-BE49-F238E27FC236}">
                <a16:creationId xmlns:a16="http://schemas.microsoft.com/office/drawing/2014/main" id="{7B70A241-8C2B-48CC-85FA-DE024DC332AD}"/>
              </a:ext>
            </a:extLst>
          </p:cNvPr>
          <p:cNvSpPr/>
          <p:nvPr/>
        </p:nvSpPr>
        <p:spPr>
          <a:xfrm>
            <a:off x="973478" y="2043993"/>
            <a:ext cx="10110638" cy="2092881"/>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O site da OCDE fornece o documento conhecido como consenso da OCDE em </a:t>
            </a:r>
            <a:r>
              <a:rPr lang="en-GB" sz="2000" dirty="0">
                <a:latin typeface="Open Sans"/>
                <a:ea typeface="+mn-lt"/>
                <a:cs typeface="+mn-lt"/>
                <a:hlinkClick r:id="rId6"/>
              </a:rPr>
              <a:t>https://www.oecd.org/trade/topics/export-credits/</a:t>
            </a:r>
            <a:endParaRPr lang="en-ZA" sz="2000" dirty="0">
              <a:latin typeface="Open Sans"/>
              <a:ea typeface="+mn-lt"/>
              <a:cs typeface="+mn-lt"/>
            </a:endParaRPr>
          </a:p>
          <a:p>
            <a:pPr marL="342900" indent="-342900">
              <a:spcAft>
                <a:spcPts val="1200"/>
              </a:spcAft>
              <a:buFont typeface="Arial"/>
              <a:buChar char="•"/>
            </a:pPr>
            <a:r>
              <a:rPr lang="en-GB" sz="2000" dirty="0">
                <a:solidFill>
                  <a:srgbClr val="000000"/>
                </a:solidFill>
                <a:latin typeface="Open Sans"/>
                <a:ea typeface="Open Sans" panose="020B0606030504020204" pitchFamily="34" charset="0"/>
                <a:cs typeface="Calibri"/>
              </a:rPr>
              <a:t>Nos links rápidos deste site, você pode encontrar informações importantes: </a:t>
            </a:r>
          </a:p>
          <a:p>
            <a:pPr marL="800100" lvl="1" indent="-342900">
              <a:spcAft>
                <a:spcPts val="1200"/>
              </a:spcAft>
              <a:buFont typeface="Arial"/>
              <a:buChar char="•"/>
            </a:pPr>
            <a:r>
              <a:rPr lang="en-GB" sz="2000" dirty="0">
                <a:solidFill>
                  <a:srgbClr val="000000"/>
                </a:solidFill>
                <a:latin typeface="Open Sans"/>
                <a:ea typeface="Open Sans" panose="020B0606030504020204" pitchFamily="34" charset="0"/>
                <a:cs typeface="Calibri"/>
              </a:rPr>
              <a:t>"Classificação de risco do país"</a:t>
            </a:r>
          </a:p>
          <a:p>
            <a:pPr marL="800100" lvl="1" indent="-342900">
              <a:spcAft>
                <a:spcPts val="1200"/>
              </a:spcAft>
              <a:buFont typeface="Arial"/>
              <a:buChar char="•"/>
            </a:pPr>
            <a:r>
              <a:rPr lang="en-GB" sz="2000" dirty="0">
                <a:solidFill>
                  <a:srgbClr val="000000"/>
                </a:solidFill>
                <a:latin typeface="Open Sans"/>
                <a:ea typeface="Open Sans" panose="020B0606030504020204" pitchFamily="34" charset="0"/>
                <a:cs typeface="Calibri"/>
              </a:rPr>
              <a:t>"Taxas de MPR"</a:t>
            </a:r>
          </a:p>
        </p:txBody>
      </p:sp>
      <p:sp>
        <p:nvSpPr>
          <p:cNvPr id="7" name="Oval 6">
            <a:extLst>
              <a:ext uri="{FF2B5EF4-FFF2-40B4-BE49-F238E27FC236}">
                <a16:creationId xmlns:a16="http://schemas.microsoft.com/office/drawing/2014/main" id="{05E78B23-AD96-164C-A7C9-1BBA226B8AE7}"/>
              </a:ext>
            </a:extLst>
          </p:cNvPr>
          <p:cNvSpPr/>
          <p:nvPr/>
        </p:nvSpPr>
        <p:spPr>
          <a:xfrm>
            <a:off x="8452328" y="67091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8.mp3" descr="Track5_Lecture5_Slide8.mp3">
            <a:hlinkClick r:id="" action="ppaction://media"/>
            <a:extLst>
              <a:ext uri="{FF2B5EF4-FFF2-40B4-BE49-F238E27FC236}">
                <a16:creationId xmlns:a16="http://schemas.microsoft.com/office/drawing/2014/main" id="{EAFD292D-5E59-4947-B4CA-BD6B0777E0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3693" y="742275"/>
            <a:ext cx="812800" cy="812800"/>
          </a:xfrm>
          <a:prstGeom prst="rect">
            <a:avLst/>
          </a:prstGeom>
        </p:spPr>
      </p:pic>
      <p:pic>
        <p:nvPicPr>
          <p:cNvPr id="4" name="Picture 3">
            <a:extLst>
              <a:ext uri="{FF2B5EF4-FFF2-40B4-BE49-F238E27FC236}">
                <a16:creationId xmlns:a16="http://schemas.microsoft.com/office/drawing/2014/main" id="{85ED4504-48E6-34CD-0208-34DE49A4B612}"/>
              </a:ext>
            </a:extLst>
          </p:cNvPr>
          <p:cNvPicPr>
            <a:picLocks noChangeAspect="1"/>
          </p:cNvPicPr>
          <p:nvPr/>
        </p:nvPicPr>
        <p:blipFill>
          <a:blip r:embed="rId8"/>
          <a:stretch>
            <a:fillRect/>
          </a:stretch>
        </p:blipFill>
        <p:spPr>
          <a:xfrm>
            <a:off x="3996175" y="3742786"/>
            <a:ext cx="6304646" cy="2552217"/>
          </a:xfrm>
          <a:prstGeom prst="rect">
            <a:avLst/>
          </a:prstGeom>
        </p:spPr>
      </p:pic>
      <p:cxnSp>
        <p:nvCxnSpPr>
          <p:cNvPr id="13" name="Straight Arrow Connector 12">
            <a:extLst>
              <a:ext uri="{FF2B5EF4-FFF2-40B4-BE49-F238E27FC236}">
                <a16:creationId xmlns:a16="http://schemas.microsoft.com/office/drawing/2014/main" id="{406A38FD-D27D-AD1D-9BED-CF8417DBDC50}"/>
              </a:ext>
            </a:extLst>
          </p:cNvPr>
          <p:cNvCxnSpPr/>
          <p:nvPr/>
        </p:nvCxnSpPr>
        <p:spPr>
          <a:xfrm flipH="1">
            <a:off x="9817116" y="5364112"/>
            <a:ext cx="967409" cy="26504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61115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5.2.2 Principais diretrizes para o consenso da OCDE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Diretrizes de crédito à exportação</a:t>
            </a:r>
          </a:p>
        </p:txBody>
      </p:sp>
      <p:sp>
        <p:nvSpPr>
          <p:cNvPr id="14" name="Rectangle 13">
            <a:extLst>
              <a:ext uri="{FF2B5EF4-FFF2-40B4-BE49-F238E27FC236}">
                <a16:creationId xmlns:a16="http://schemas.microsoft.com/office/drawing/2014/main" id="{B9CCDA65-EB88-4AF4-B415-27B7D1E7B3C6}"/>
              </a:ext>
            </a:extLst>
          </p:cNvPr>
          <p:cNvSpPr/>
          <p:nvPr/>
        </p:nvSpPr>
        <p:spPr>
          <a:xfrm>
            <a:off x="973478" y="1986484"/>
            <a:ext cx="9884145" cy="3631763"/>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O valor do crédito para exportação é limitado a 85% do valor do contrato, e é necessário um adiantamento em dinheiro para os 15% restantes; </a:t>
            </a:r>
            <a:endParaRPr lang="en-ZA" sz="2000" b="1" dirty="0">
              <a:solidFill>
                <a:srgbClr val="9DC3E6"/>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O período de amortização do empréstimo para projetos de energia não nuclear é de 12 anos e é estendido para 18 anos para projetos de energia nuclear</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O pagamento deve ser feito em parcelas constantes, no mínimo semestrais, que devem começar no máximo seis meses após os testes de desempenho da fábrica;</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 taxa de juros aplicada não pode ser menor do que a calculada mensalmente pela OCDE. Essa taxa é conhecida como CIRR (Commercial Interest Reference Rate) e é igual a um spread de 1% sobre o retorno dos títulos públicos de longo prazo na mesma moeda.</a:t>
            </a:r>
          </a:p>
        </p:txBody>
      </p:sp>
      <p:sp>
        <p:nvSpPr>
          <p:cNvPr id="7" name="Oval 6">
            <a:extLst>
              <a:ext uri="{FF2B5EF4-FFF2-40B4-BE49-F238E27FC236}">
                <a16:creationId xmlns:a16="http://schemas.microsoft.com/office/drawing/2014/main" id="{AD102615-F9F2-4C48-A7CA-D6D7FA780BE1}"/>
              </a:ext>
            </a:extLst>
          </p:cNvPr>
          <p:cNvSpPr/>
          <p:nvPr/>
        </p:nvSpPr>
        <p:spPr>
          <a:xfrm>
            <a:off x="8452328" y="67091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9.mp3" descr="Track5_Lecture5_Slide9.mp3">
            <a:hlinkClick r:id="" action="ppaction://media"/>
            <a:extLst>
              <a:ext uri="{FF2B5EF4-FFF2-40B4-BE49-F238E27FC236}">
                <a16:creationId xmlns:a16="http://schemas.microsoft.com/office/drawing/2014/main" id="{A1D76EA7-C7FB-C54D-8FE0-4C1636CF19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3693" y="748336"/>
            <a:ext cx="812800" cy="812800"/>
          </a:xfrm>
          <a:prstGeom prst="rect">
            <a:avLst/>
          </a:prstGeom>
        </p:spPr>
      </p:pic>
    </p:spTree>
    <p:extLst>
      <p:ext uri="{BB962C8B-B14F-4D97-AF65-F5344CB8AC3E}">
        <p14:creationId xmlns:p14="http://schemas.microsoft.com/office/powerpoint/2010/main" val="6309889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3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47F587A4-2E70-45EC-BE7D-17F9D27F3F2F}">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29B9395-97C2-4150-B149-A018FBA03C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208</TotalTime>
  <Words>4879</Words>
  <Application>Microsoft Office PowerPoint</Application>
  <PresentationFormat>Widescreen</PresentationFormat>
  <Paragraphs>289</Paragraphs>
  <Slides>24</Slides>
  <Notes>23</Notes>
  <HiddenSlides>0</HiddenSlides>
  <MMClips>22</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24</vt:i4>
      </vt:variant>
    </vt:vector>
  </HeadingPairs>
  <TitlesOfParts>
    <vt:vector size="33" baseType="lpstr">
      <vt:lpstr>Arial</vt:lpstr>
      <vt:lpstr>Arial,Sans-Serif</vt:lpstr>
      <vt:lpstr>Calibri</vt:lpstr>
      <vt:lpstr>Calibri Light</vt:lpstr>
      <vt:lpstr>Lato,Sans-Serif</vt:lpstr>
      <vt:lpstr>Open Sans</vt:lpstr>
      <vt:lpstr>Open Sans </vt:lpstr>
      <vt:lpstr>Open Sans ExtraBold</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docId:BFA1595E1B753D5EBF40E0327CABD5CF</cp:keywords>
  <cp:lastModifiedBy>Leo</cp:lastModifiedBy>
  <cp:revision>1074</cp:revision>
  <dcterms:created xsi:type="dcterms:W3CDTF">2021-02-10T16:48:02Z</dcterms:created>
  <dcterms:modified xsi:type="dcterms:W3CDTF">2025-03-03T13:21:00Z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