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6858000" cx="12192000"/>
  <p:notesSz cx="6858000" cy="9144000"/>
  <p:embeddedFontLst>
    <p:embeddedFont>
      <p:font typeface="Open Sans ExtraBold"/>
      <p:bold r:id="rId35"/>
      <p:boldItalic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h6sM6RbsjKNkFn9drctvWLLgMBa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5.xml"/><Relationship Id="rId41" Type="http://customschemas.google.com/relationships/presentationmetadata" Target="meta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OpenSansExtraBold-bold.fntdata"/><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font" Target="fonts/OpenSans-regular.fntdata"/><Relationship Id="rId14" Type="http://schemas.openxmlformats.org/officeDocument/2006/relationships/slide" Target="slides/slide9.xml"/><Relationship Id="rId36" Type="http://schemas.openxmlformats.org/officeDocument/2006/relationships/font" Target="fonts/OpenSansExtraBold-boldItalic.fntdata"/><Relationship Id="rId17" Type="http://schemas.openxmlformats.org/officeDocument/2006/relationships/slide" Target="slides/slide12.xml"/><Relationship Id="rId39" Type="http://schemas.openxmlformats.org/officeDocument/2006/relationships/font" Target="fonts/OpenSans-italic.fntdata"/><Relationship Id="rId16" Type="http://schemas.openxmlformats.org/officeDocument/2006/relationships/slide" Target="slides/slide11.xml"/><Relationship Id="rId38" Type="http://schemas.openxmlformats.org/officeDocument/2006/relationships/font" Target="fonts/OpenSans-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756000" y="5078520"/>
            <a:ext cx="6047640" cy="4811040"/>
          </a:xfrm>
          <a:prstGeom prst="rect">
            <a:avLst/>
          </a:prstGeom>
          <a:noFill/>
          <a:ln>
            <a:noFill/>
          </a:ln>
        </p:spPr>
        <p:txBody>
          <a:bodyPr anchorCtr="0" anchor="t" bIns="0" lIns="0" spcFirstLastPara="1" rIns="0" wrap="square" tIns="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5" name="Google Shape;5;n"/>
          <p:cNvSpPr txBox="1"/>
          <p:nvPr>
            <p:ph idx="3" type="hdr"/>
          </p:nvPr>
        </p:nvSpPr>
        <p:spPr>
          <a:xfrm>
            <a:off x="0" y="0"/>
            <a:ext cx="3280680" cy="534240"/>
          </a:xfrm>
          <a:prstGeom prst="rect">
            <a:avLst/>
          </a:prstGeom>
          <a:noFill/>
          <a:ln>
            <a:noFill/>
          </a:ln>
        </p:spPr>
        <p:txBody>
          <a:bodyPr anchorCtr="0" anchor="t" bIns="0" lIns="0" spcFirstLastPara="1" rIns="0" wrap="square" tIns="0">
            <a:noAutofit/>
          </a:bodyPr>
          <a:lstStyle>
            <a:lvl1pPr lvl="0" marR="0" rtl="0" algn="l">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6" name="Google Shape;6;n"/>
          <p:cNvSpPr txBox="1"/>
          <p:nvPr>
            <p:ph idx="10" type="dt"/>
          </p:nvPr>
        </p:nvSpPr>
        <p:spPr>
          <a:xfrm>
            <a:off x="4278960" y="0"/>
            <a:ext cx="3280680" cy="534240"/>
          </a:xfrm>
          <a:prstGeom prst="rect">
            <a:avLst/>
          </a:prstGeom>
          <a:noFill/>
          <a:ln>
            <a:noFill/>
          </a:ln>
        </p:spPr>
        <p:txBody>
          <a:bodyPr anchorCtr="0" anchor="t" bIns="0" lIns="0" spcFirstLastPara="1" rIns="0" wrap="square" tIns="0">
            <a:noAutofit/>
          </a:bodyPr>
          <a:lstStyle>
            <a:lvl1pPr lvl="0" marR="0" rtl="0" algn="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10157400"/>
            <a:ext cx="3280680" cy="534240"/>
          </a:xfrm>
          <a:prstGeom prst="rect">
            <a:avLst/>
          </a:prstGeom>
          <a:noFill/>
          <a:ln>
            <a:noFill/>
          </a:ln>
        </p:spPr>
        <p:txBody>
          <a:bodyPr anchorCtr="0" anchor="b" bIns="0" lIns="0" spcFirstLastPara="1" rIns="0" wrap="square" tIns="0">
            <a:noAutofit/>
          </a:bodyPr>
          <a:lstStyle>
            <a:lvl1pPr lvl="0" marR="0" rtl="0" algn="l">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4278960" y="10157400"/>
            <a:ext cx="3280680" cy="534240"/>
          </a:xfrm>
          <a:prstGeom prst="rect">
            <a:avLst/>
          </a:prstGeom>
          <a:noFill/>
          <a:ln>
            <a:noFill/>
          </a:ln>
        </p:spPr>
        <p:txBody>
          <a:bodyPr anchorCtr="0" anchor="b" bIns="0" lIns="0" spcFirstLastPara="1" rIns="0" wrap="square" tIns="0">
            <a:noAutofit/>
          </a:bodyPr>
          <a:lstStyle/>
          <a:p>
            <a:pPr indent="0" lvl="0" marL="0" marR="0" rtl="0" algn="r">
              <a:spcBef>
                <a:spcPts val="0"/>
              </a:spcBef>
              <a:spcAft>
                <a:spcPts val="0"/>
              </a:spcAft>
              <a:buClr>
                <a:srgbClr val="000000"/>
              </a:buClr>
              <a:buSzPts val="1400"/>
              <a:buFont typeface="Times New Roman"/>
              <a:buNone/>
            </a:pPr>
            <a:fld id="{00000000-1234-1234-1234-123412341234}" type="slidenum">
              <a:rPr b="0" i="0" lang="en-GB" sz="1400" u="none" cap="none" strike="noStrike">
                <a:solidFill>
                  <a:srgbClr val="000000"/>
                </a:solidFill>
                <a:latin typeface="Times New Roman"/>
                <a:ea typeface="Times New Roman"/>
                <a:cs typeface="Times New Roman"/>
                <a:sym typeface="Times New Roman"/>
              </a:rPr>
              <a:t>‹#›</a:t>
            </a:fld>
            <a:endParaRPr b="0" i="0" sz="1400" u="none" cap="none" strike="noStrike">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192" name="Google Shape;192;p1: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0: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2" name="Google Shape;282;p1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83" name="Google Shape;283;p1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3" name="Shape 293"/>
        <p:cNvGrpSpPr/>
        <p:nvPr/>
      </p:nvGrpSpPr>
      <p:grpSpPr>
        <a:xfrm>
          <a:off x="0" y="0"/>
          <a:ext cx="0" cy="0"/>
          <a:chOff x="0" y="0"/>
          <a:chExt cx="0" cy="0"/>
        </a:xfrm>
      </p:grpSpPr>
      <p:sp>
        <p:nvSpPr>
          <p:cNvPr id="294" name="Google Shape;294;p11: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1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96" name="Google Shape;296;p1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4" name="Shape 304"/>
        <p:cNvGrpSpPr/>
        <p:nvPr/>
      </p:nvGrpSpPr>
      <p:grpSpPr>
        <a:xfrm>
          <a:off x="0" y="0"/>
          <a:ext cx="0" cy="0"/>
          <a:chOff x="0" y="0"/>
          <a:chExt cx="0" cy="0"/>
        </a:xfrm>
      </p:grpSpPr>
      <p:sp>
        <p:nvSpPr>
          <p:cNvPr id="305" name="Google Shape;305;p1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6" name="Google Shape;306;p1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307" name="Google Shape;307;p1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15" name="Google Shape;315;p1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Map production is the process of arranging map elements on a sheet of paper so that, even without many words, the average person can understand what it is all about. Maps are usually produced for presentations and reports where the audience or reader is a politician, citizen or learner with no professional background in GIS.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 map has to be effective in communicating spatial information.</a:t>
            </a:r>
            <a:endParaRPr b="0" sz="1200" strike="noStrike">
              <a:solidFill>
                <a:srgbClr val="000000"/>
              </a:solidFill>
              <a:latin typeface="Open Sans"/>
              <a:ea typeface="Open Sans"/>
              <a:cs typeface="Open Sans"/>
              <a:sym typeface="Open Sans"/>
            </a:endParaRPr>
          </a:p>
        </p:txBody>
      </p:sp>
      <p:sp>
        <p:nvSpPr>
          <p:cNvPr id="316" name="Google Shape;316;p1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30" name="Google Shape;330;p1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1. Map Frame</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data frame is the portion of the map that displays the data layers. This section is the most important and central focus of the map document.</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2. Map Legend</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legend serves as the decoder for the symbology in the data frame. Therefore, it is also commonly known as the key. A map legend is used to provide a key to all the symbols used on the map. It is like a dictionary that allows you to understand the meaning of what the map shows.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3. Map Title</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title is important because it instantly gives the viewer a succinct description of the subject matter of the map.</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4. North Arrow</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purpose of the north arrow is for map orientation.</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5. Map Scale</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map scale explains the relationship of the data frame extent to the real world. The description is a ratio. This can be shown either as a unit to unit or as one measurement to another measurement.</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6. Map Citation</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citation portion of a map constitutes the metadata of the map.</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7. Border</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purpose of a map border, also known as the neatline, is purely for aesthetic reasons. A map border can be used to serve as a visual containment for all the elements of a map.</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8. Inset Map</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The inset map is a smaller map that is shown to help provide geographic context to the map reader.</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331" name="Google Shape;331;p1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p15: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44" name="Google Shape;344;p1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Arial"/>
              <a:buNone/>
            </a:pPr>
            <a:r>
              <a:rPr b="0" lang="en-GB" sz="2000" strike="noStrike">
                <a:solidFill>
                  <a:srgbClr val="000000"/>
                </a:solidFill>
                <a:latin typeface="Arial"/>
                <a:ea typeface="Arial"/>
                <a:cs typeface="Arial"/>
                <a:sym typeface="Arial"/>
              </a:rPr>
              <a:t>In addition to the 8 main map elements, a graticule is also used as a reference.</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000000"/>
              </a:buClr>
              <a:buSzPts val="2000"/>
              <a:buFont typeface="Arial"/>
              <a:buNone/>
            </a:pPr>
            <a:r>
              <a:rPr b="0" lang="en-GB" sz="2000" strike="noStrike">
                <a:solidFill>
                  <a:srgbClr val="000000"/>
                </a:solidFill>
                <a:latin typeface="Arial"/>
                <a:ea typeface="Arial"/>
                <a:cs typeface="Arial"/>
                <a:sym typeface="Arial"/>
              </a:rPr>
              <a:t>A graticule is a network of lines overlain on a map to make spatial orientation easier for the reader. The lines can be used as a reference. As an example, the lines of a graticule can represent the earth’s parallels of latitude and meridians of longitude.</a:t>
            </a:r>
            <a:endParaRPr b="0" sz="2000" strike="noStrike">
              <a:solidFill>
                <a:srgbClr val="000000"/>
              </a:solidFill>
              <a:latin typeface="Arial"/>
              <a:ea typeface="Arial"/>
              <a:cs typeface="Arial"/>
              <a:sym typeface="Arial"/>
            </a:endParaRPr>
          </a:p>
        </p:txBody>
      </p:sp>
      <p:sp>
        <p:nvSpPr>
          <p:cNvPr id="345" name="Google Shape;345;p1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56" name="Google Shape;356;p1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D1D5DB"/>
              </a:buClr>
              <a:buSzPts val="1200"/>
              <a:buFont typeface="Open Sans"/>
              <a:buNone/>
            </a:pPr>
            <a:r>
              <a:rPr b="0" lang="en-GB" sz="1200" strike="noStrike">
                <a:solidFill>
                  <a:srgbClr val="D1D5DB"/>
                </a:solidFill>
                <a:latin typeface="Open Sans"/>
                <a:ea typeface="Open Sans"/>
                <a:cs typeface="Open Sans"/>
                <a:sym typeface="Open Sans"/>
              </a:rPr>
              <a:t>GeoNode empowers users with the capability to artistically design and vividly present geospatial data that has been published within the Spatial Data Infrastructure (SDI). Through GeoNode, users can leverage a variety of tools and features to customize the visual representation of spatial information, enabling them to convey complex geographic insights in a visually engaging and informative manner</a:t>
            </a:r>
            <a:endParaRPr b="0" sz="1200" strike="noStrike">
              <a:solidFill>
                <a:srgbClr val="000000"/>
              </a:solidFill>
              <a:latin typeface="Open Sans"/>
              <a:ea typeface="Open Sans"/>
              <a:cs typeface="Open Sans"/>
              <a:sym typeface="Open Sans"/>
            </a:endParaRPr>
          </a:p>
        </p:txBody>
      </p:sp>
      <p:sp>
        <p:nvSpPr>
          <p:cNvPr id="357" name="Google Shape;357;p1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67" name="Google Shape;367;p1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D1D5DB"/>
              </a:buClr>
              <a:buSzPts val="1200"/>
              <a:buFont typeface="Open Sans"/>
              <a:buNone/>
            </a:pPr>
            <a:r>
              <a:rPr b="0" lang="en-GB" sz="1200" strike="noStrike">
                <a:solidFill>
                  <a:srgbClr val="D1D5DB"/>
                </a:solidFill>
                <a:latin typeface="Open Sans"/>
                <a:ea typeface="Open Sans"/>
                <a:cs typeface="Open Sans"/>
                <a:sym typeface="Open Sans"/>
              </a:rPr>
              <a:t>Styling in GeoNode harnesses the power of the GeoServer styling library, offering users the flexibility to choose between Styling Layer Descriptor (SLD) or Cascading Style Sheets (CSS). This robust styling system enables precise control over the appearance of spatial data, ensuring that it effectively communicates the desired information.</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368" name="Google Shape;368;p1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79" name="Google Shape;379;p1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D1D5DB"/>
              </a:buClr>
              <a:buSzPts val="1200"/>
              <a:buFont typeface="Open Sans"/>
              <a:buNone/>
            </a:pPr>
            <a:r>
              <a:rPr b="0" lang="en-GB" sz="1200" strike="noStrike">
                <a:solidFill>
                  <a:srgbClr val="D1D5DB"/>
                </a:solidFill>
                <a:latin typeface="Open Sans"/>
                <a:ea typeface="Open Sans"/>
                <a:cs typeface="Open Sans"/>
                <a:sym typeface="Open Sans"/>
              </a:rPr>
              <a:t>Metadata serves as a critical component of spatial data, offering comprehensive insights into its origin, reliability, and constraints on utilization. It encompasses an array of pertinent details, including but not limited to:</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Title</a:t>
            </a:r>
            <a:r>
              <a:rPr b="0" lang="en-GB" sz="1200" strike="noStrike">
                <a:solidFill>
                  <a:srgbClr val="D1D5DB"/>
                </a:solidFill>
                <a:latin typeface="Open Sans"/>
                <a:ea typeface="Open Sans"/>
                <a:cs typeface="Open Sans"/>
                <a:sym typeface="Open Sans"/>
              </a:rPr>
              <a:t>: A succinct identifier for the dataset.</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Abstract</a:t>
            </a:r>
            <a:r>
              <a:rPr b="0" lang="en-GB" sz="1200" strike="noStrike">
                <a:solidFill>
                  <a:srgbClr val="D1D5DB"/>
                </a:solidFill>
                <a:latin typeface="Open Sans"/>
                <a:ea typeface="Open Sans"/>
                <a:cs typeface="Open Sans"/>
                <a:sym typeface="Open Sans"/>
              </a:rPr>
              <a:t>: A concise summary providing an overview of the dataset's content and purpose.</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Keywords</a:t>
            </a:r>
            <a:r>
              <a:rPr b="0" lang="en-GB" sz="1200" strike="noStrike">
                <a:solidFill>
                  <a:srgbClr val="D1D5DB"/>
                </a:solidFill>
                <a:latin typeface="Open Sans"/>
                <a:ea typeface="Open Sans"/>
                <a:cs typeface="Open Sans"/>
                <a:sym typeface="Open Sans"/>
              </a:rPr>
              <a:t>: Relevant terms and phrases aiding in dataset discovery and categorization.</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Spatial Extent</a:t>
            </a:r>
            <a:r>
              <a:rPr b="0" lang="en-GB" sz="1200" strike="noStrike">
                <a:solidFill>
                  <a:srgbClr val="D1D5DB"/>
                </a:solidFill>
                <a:latin typeface="Open Sans"/>
                <a:ea typeface="Open Sans"/>
                <a:cs typeface="Open Sans"/>
                <a:sym typeface="Open Sans"/>
              </a:rPr>
              <a:t>: Information about the geographic coverage, specifying the dataset's boundaries.</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Temporal Coverage</a:t>
            </a:r>
            <a:r>
              <a:rPr b="0" lang="en-GB" sz="1200" strike="noStrike">
                <a:solidFill>
                  <a:srgbClr val="D1D5DB"/>
                </a:solidFill>
                <a:latin typeface="Open Sans"/>
                <a:ea typeface="Open Sans"/>
                <a:cs typeface="Open Sans"/>
                <a:sym typeface="Open Sans"/>
              </a:rPr>
              <a:t>: The timeframe during which the data is applicable, specifying the dataset's temporal limits.</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Data Attributes</a:t>
            </a:r>
            <a:r>
              <a:rPr b="0" lang="en-GB" sz="1200" strike="noStrike">
                <a:solidFill>
                  <a:srgbClr val="D1D5DB"/>
                </a:solidFill>
                <a:latin typeface="Open Sans"/>
                <a:ea typeface="Open Sans"/>
                <a:cs typeface="Open Sans"/>
                <a:sym typeface="Open Sans"/>
              </a:rPr>
              <a:t>: Detailed descriptions of the individual elements within the dataset.</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Coordinate Systems</a:t>
            </a:r>
            <a:r>
              <a:rPr b="0" lang="en-GB" sz="1200" strike="noStrike">
                <a:solidFill>
                  <a:srgbClr val="D1D5DB"/>
                </a:solidFill>
                <a:latin typeface="Open Sans"/>
                <a:ea typeface="Open Sans"/>
                <a:cs typeface="Open Sans"/>
                <a:sym typeface="Open Sans"/>
              </a:rPr>
              <a:t>: Specifications of the coordinate reference system used for geospatial data.</a:t>
            </a:r>
            <a:endParaRPr b="0" sz="1200" strike="noStrike">
              <a:solidFill>
                <a:srgbClr val="000000"/>
              </a:solidFill>
              <a:latin typeface="Open Sans"/>
              <a:ea typeface="Open Sans"/>
              <a:cs typeface="Open Sans"/>
              <a:sym typeface="Open Sans"/>
            </a:endParaRPr>
          </a:p>
          <a:p>
            <a:pPr indent="-216000" lvl="0" marL="216000" rtl="0" algn="l">
              <a:lnSpc>
                <a:spcPct val="100000"/>
              </a:lnSpc>
              <a:spcBef>
                <a:spcPts val="0"/>
              </a:spcBef>
              <a:spcAft>
                <a:spcPts val="0"/>
              </a:spcAft>
              <a:buClr>
                <a:srgbClr val="D1D5DB"/>
              </a:buClr>
              <a:buSzPts val="1200"/>
              <a:buFont typeface="Arial"/>
              <a:buChar char="•"/>
            </a:pPr>
            <a:r>
              <a:rPr b="1" lang="en-GB" sz="1200" strike="noStrike">
                <a:solidFill>
                  <a:srgbClr val="D1D5DB"/>
                </a:solidFill>
                <a:latin typeface="Open Sans"/>
                <a:ea typeface="Open Sans"/>
                <a:cs typeface="Open Sans"/>
                <a:sym typeface="Open Sans"/>
              </a:rPr>
              <a:t>Data Quality</a:t>
            </a:r>
            <a:r>
              <a:rPr b="0" lang="en-GB" sz="1200" strike="noStrike">
                <a:solidFill>
                  <a:srgbClr val="D1D5DB"/>
                </a:solidFill>
                <a:latin typeface="Open Sans"/>
                <a:ea typeface="Open Sans"/>
                <a:cs typeface="Open Sans"/>
                <a:sym typeface="Open Sans"/>
              </a:rPr>
              <a:t>: Metrics and assessments of data accuracy, completeness, and consistency.</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rgbClr val="D1D5DB"/>
              </a:buClr>
              <a:buSzPts val="2000"/>
              <a:buFont typeface="Arial"/>
              <a:buNone/>
            </a:pPr>
            <a:r>
              <a:rPr b="0" lang="en-GB" sz="2000" strike="noStrike">
                <a:solidFill>
                  <a:srgbClr val="D1D5DB"/>
                </a:solidFill>
                <a:latin typeface="Arial"/>
                <a:ea typeface="Arial"/>
                <a:cs typeface="Arial"/>
                <a:sym typeface="Arial"/>
              </a:rPr>
              <a:t>Additionally, it is crucial to establish a process for the regular updating and maintenance of metadata. As new data becomes available or alterations occur within the dataset, metadata should be promptly revised to reflect these changes. This ongoing effort ensures that metadata remains an accurate and reliable resource for users seeking to understand and utilize spatial data effectively</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380" name="Google Shape;380;p1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90" name="Google Shape;390;p1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1" lang="en-GB" sz="1200" strike="noStrike">
                <a:solidFill>
                  <a:srgbClr val="000000"/>
                </a:solidFill>
                <a:latin typeface="Open Sans"/>
                <a:ea typeface="Open Sans"/>
                <a:cs typeface="Open Sans"/>
                <a:sym typeface="Open Sans"/>
              </a:rPr>
              <a:t>Metadata: </a:t>
            </a:r>
            <a:r>
              <a:rPr b="0" lang="en-GB" sz="1200" strike="noStrike">
                <a:solidFill>
                  <a:srgbClr val="000000"/>
                </a:solidFill>
                <a:latin typeface="Open Sans"/>
                <a:ea typeface="Open Sans"/>
                <a:cs typeface="Open Sans"/>
                <a:sym typeface="Open Sans"/>
              </a:rPr>
              <a:t>information to help people find and understand the dataset, and how they can access and use it. These are properties of the data source and can live out of the QGIS project.</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391" name="Google Shape;391;p1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p2: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2" name="Google Shape;202;p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03" name="Google Shape;203;p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01" name="Google Shape;401;p20: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In the layer properties dialog, the Metadata tab provides you with options to create and edit a metadata report on your layer.</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Information to fill concern:</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data </a:t>
            </a:r>
            <a:r>
              <a:rPr b="1" lang="en-GB" sz="1200" strike="noStrike">
                <a:solidFill>
                  <a:srgbClr val="000000"/>
                </a:solidFill>
                <a:latin typeface="Open Sans"/>
                <a:ea typeface="Open Sans"/>
                <a:cs typeface="Open Sans"/>
                <a:sym typeface="Open Sans"/>
              </a:rPr>
              <a:t>Identification </a:t>
            </a:r>
            <a:r>
              <a:rPr b="0" lang="en-GB" sz="1200" strike="noStrike">
                <a:solidFill>
                  <a:srgbClr val="000000"/>
                </a:solidFill>
                <a:latin typeface="Open Sans"/>
                <a:ea typeface="Open Sans"/>
                <a:cs typeface="Open Sans"/>
                <a:sym typeface="Open Sans"/>
              </a:rPr>
              <a:t>-  basic attribution of the dataset (parent, identifier, title, abstract, language etc)</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a:t>
            </a:r>
            <a:r>
              <a:rPr b="1" lang="en-GB" sz="1200" strike="noStrike">
                <a:solidFill>
                  <a:srgbClr val="000000"/>
                </a:solidFill>
                <a:latin typeface="Open Sans"/>
                <a:ea typeface="Open Sans"/>
                <a:cs typeface="Open Sans"/>
                <a:sym typeface="Open Sans"/>
              </a:rPr>
              <a:t>Categories</a:t>
            </a:r>
            <a:r>
              <a:rPr b="0" lang="en-GB" sz="1200" strike="noStrike">
                <a:solidFill>
                  <a:srgbClr val="000000"/>
                </a:solidFill>
                <a:latin typeface="Open Sans"/>
                <a:ea typeface="Open Sans"/>
                <a:cs typeface="Open Sans"/>
                <a:sym typeface="Open Sans"/>
              </a:rPr>
              <a:t> the data belongs to. Alongside the ISO categories, you can add custom ones.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a:t>
            </a:r>
            <a:r>
              <a:rPr b="1" lang="en-GB" sz="1200" strike="noStrike">
                <a:solidFill>
                  <a:srgbClr val="000000"/>
                </a:solidFill>
                <a:latin typeface="Open Sans"/>
                <a:ea typeface="Open Sans"/>
                <a:cs typeface="Open Sans"/>
                <a:sym typeface="Open Sans"/>
              </a:rPr>
              <a:t>Keywords </a:t>
            </a:r>
            <a:r>
              <a:rPr b="0" lang="en-GB" sz="1200" strike="noStrike">
                <a:solidFill>
                  <a:srgbClr val="000000"/>
                </a:solidFill>
                <a:latin typeface="Open Sans"/>
                <a:ea typeface="Open Sans"/>
                <a:cs typeface="Open Sans"/>
                <a:sym typeface="Open Sans"/>
              </a:rPr>
              <a:t>to retrieve the data and associated concepts following a standard-based vocabulary.</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1" lang="en-GB" sz="1200" strike="noStrike">
                <a:solidFill>
                  <a:srgbClr val="000000"/>
                </a:solidFill>
                <a:latin typeface="Open Sans"/>
                <a:ea typeface="Open Sans"/>
                <a:cs typeface="Open Sans"/>
                <a:sym typeface="Open Sans"/>
              </a:rPr>
              <a:t>Access</a:t>
            </a:r>
            <a:r>
              <a:rPr b="0" lang="en-GB" sz="1200" strike="noStrike">
                <a:solidFill>
                  <a:srgbClr val="000000"/>
                </a:solidFill>
                <a:latin typeface="Open Sans"/>
                <a:ea typeface="Open Sans"/>
                <a:cs typeface="Open Sans"/>
                <a:sym typeface="Open Sans"/>
              </a:rPr>
              <a:t> to the dataset (licenses, rights, fees, and constraints).</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a:t>
            </a:r>
            <a:r>
              <a:rPr b="1" lang="en-GB" sz="1200" strike="noStrike">
                <a:solidFill>
                  <a:srgbClr val="000000"/>
                </a:solidFill>
                <a:latin typeface="Open Sans"/>
                <a:ea typeface="Open Sans"/>
                <a:cs typeface="Open Sans"/>
                <a:sym typeface="Open Sans"/>
              </a:rPr>
              <a:t>Extent </a:t>
            </a:r>
            <a:r>
              <a:rPr b="0" lang="en-GB" sz="1200" strike="noStrike">
                <a:solidFill>
                  <a:srgbClr val="000000"/>
                </a:solidFill>
                <a:latin typeface="Open Sans"/>
                <a:ea typeface="Open Sans"/>
                <a:cs typeface="Open Sans"/>
                <a:sym typeface="Open Sans"/>
              </a:rPr>
              <a:t>of the dataset, either spatial (CRS, map extent, altitudes) or temporal.</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a:t>
            </a:r>
            <a:r>
              <a:rPr b="1" lang="en-GB" sz="1200" strike="noStrike">
                <a:solidFill>
                  <a:srgbClr val="000000"/>
                </a:solidFill>
                <a:latin typeface="Open Sans"/>
                <a:ea typeface="Open Sans"/>
                <a:cs typeface="Open Sans"/>
                <a:sym typeface="Open Sans"/>
              </a:rPr>
              <a:t>Contact</a:t>
            </a:r>
            <a:r>
              <a:rPr b="0" lang="en-GB" sz="1200" strike="noStrike">
                <a:solidFill>
                  <a:srgbClr val="000000"/>
                </a:solidFill>
                <a:latin typeface="Open Sans"/>
                <a:ea typeface="Open Sans"/>
                <a:cs typeface="Open Sans"/>
                <a:sym typeface="Open Sans"/>
              </a:rPr>
              <a:t> of the owner(s) of the dataset.</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a:t>
            </a:r>
            <a:r>
              <a:rPr b="1" lang="en-GB" sz="1200" strike="noStrike">
                <a:solidFill>
                  <a:srgbClr val="000000"/>
                </a:solidFill>
                <a:latin typeface="Open Sans"/>
                <a:ea typeface="Open Sans"/>
                <a:cs typeface="Open Sans"/>
                <a:sym typeface="Open Sans"/>
              </a:rPr>
              <a:t>Links</a:t>
            </a:r>
            <a:r>
              <a:rPr b="0" lang="en-GB" sz="1200" strike="noStrike">
                <a:solidFill>
                  <a:srgbClr val="000000"/>
                </a:solidFill>
                <a:latin typeface="Open Sans"/>
                <a:ea typeface="Open Sans"/>
                <a:cs typeface="Open Sans"/>
                <a:sym typeface="Open Sans"/>
              </a:rPr>
              <a:t> to ancillary resources and related information.</a:t>
            </a:r>
            <a:endParaRPr b="0" sz="1200" strike="noStrike">
              <a:solidFill>
                <a:srgbClr val="000000"/>
              </a:solidFill>
              <a:latin typeface="Open Sans"/>
              <a:ea typeface="Open Sans"/>
              <a:cs typeface="Open Sans"/>
              <a:sym typeface="Open Sans"/>
            </a:endParaRPr>
          </a:p>
          <a:p>
            <a:pPr indent="-171360" lvl="0" marL="171360" rtl="0" algn="l">
              <a:lnSpc>
                <a:spcPct val="100000"/>
              </a:lnSpc>
              <a:spcBef>
                <a:spcPts val="0"/>
              </a:spcBef>
              <a:spcAft>
                <a:spcPts val="0"/>
              </a:spcAft>
              <a:buClr>
                <a:srgbClr val="000000"/>
              </a:buClr>
              <a:buSzPts val="1200"/>
              <a:buFont typeface="Arial"/>
              <a:buChar char="•"/>
            </a:pPr>
            <a:r>
              <a:rPr b="0" lang="en-GB" sz="1200" strike="noStrike">
                <a:solidFill>
                  <a:srgbClr val="000000"/>
                </a:solidFill>
                <a:latin typeface="Open Sans"/>
                <a:ea typeface="Open Sans"/>
                <a:cs typeface="Open Sans"/>
                <a:sym typeface="Open Sans"/>
              </a:rPr>
              <a:t>The </a:t>
            </a:r>
            <a:r>
              <a:rPr b="1" lang="en-GB" sz="1200" strike="noStrike">
                <a:solidFill>
                  <a:srgbClr val="000000"/>
                </a:solidFill>
                <a:latin typeface="Open Sans"/>
                <a:ea typeface="Open Sans"/>
                <a:cs typeface="Open Sans"/>
                <a:sym typeface="Open Sans"/>
              </a:rPr>
              <a:t>History</a:t>
            </a:r>
            <a:r>
              <a:rPr b="0" lang="en-GB" sz="1200" strike="noStrike">
                <a:solidFill>
                  <a:srgbClr val="000000"/>
                </a:solidFill>
                <a:latin typeface="Open Sans"/>
                <a:ea typeface="Open Sans"/>
                <a:cs typeface="Open Sans"/>
                <a:sym typeface="Open Sans"/>
              </a:rPr>
              <a:t> of the dataset.</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A summary of the filled information is provided in the Validation tab and helps you identify potential issues related to the form. You can then either fix them or ignore them.</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Capture metadata in QGIS’s native metadata editor which is located in the metadata tab in the layer properties dialogue. This capture method does not currently allow users to download metadata in standards-compliant formats and only supports the QGIS specific qmd format.</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402" name="Google Shape;402;p20: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13" name="Google Shape;413;p21: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Include attributes such as title, abstract, keywords, temporal coverage, data quality, and access restrictions.</a:t>
            </a:r>
            <a:endParaRPr b="0" sz="1200" strike="noStrike">
              <a:solidFill>
                <a:srgbClr val="000000"/>
              </a:solidFill>
              <a:latin typeface="Open Sans"/>
              <a:ea typeface="Open Sans"/>
              <a:cs typeface="Open Sans"/>
              <a:sym typeface="Open Sans"/>
            </a:endParaRPr>
          </a:p>
        </p:txBody>
      </p:sp>
      <p:sp>
        <p:nvSpPr>
          <p:cNvPr id="414" name="Google Shape;414;p21: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5" name="Google Shape;425;p22: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4F4D4C"/>
              </a:buClr>
              <a:buSzPts val="1200"/>
              <a:buFont typeface="Open Sans"/>
              <a:buNone/>
            </a:pPr>
            <a:r>
              <a:rPr b="0" lang="en-GB" sz="1200" strike="noStrike">
                <a:solidFill>
                  <a:srgbClr val="4F4D4C"/>
                </a:solidFill>
                <a:latin typeface="Open Sans"/>
                <a:ea typeface="Open Sans"/>
                <a:cs typeface="Open Sans"/>
                <a:sym typeface="Open Sans"/>
              </a:rPr>
              <a:t>Include metadata attributes such as title, abstract, keywords, contact information, data source, and licensing terms.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26" name="Google Shape;426;p22: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7" name="Google Shape;437;p2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D1D5DB"/>
              </a:buClr>
              <a:buSzPts val="1200"/>
              <a:buFont typeface="Open Sans"/>
              <a:buNone/>
            </a:pPr>
            <a:r>
              <a:rPr b="0" lang="en-GB" sz="1200" strike="noStrike">
                <a:solidFill>
                  <a:srgbClr val="D1D5DB"/>
                </a:solidFill>
                <a:latin typeface="Open Sans"/>
                <a:ea typeface="Open Sans"/>
                <a:cs typeface="Open Sans"/>
                <a:sym typeface="Open Sans"/>
              </a:rPr>
              <a:t>GeoCat Bridge, a Python-based plugin seamlessly integrated with QGIS, streamlines the intricate process of publishing geographic data and metadata to open-source web services. Designed with a focus on user-friendliness, it simplifies the deployment of data to platforms like GeoServer, GeoNetwork, and MapServer. By automating much of the publishing workflow, GeoCat Bridge enhances efficiency and accuracy in sharing geospatial information across various web services</a:t>
            </a:r>
            <a:endParaRPr b="0" sz="12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438" name="Google Shape;438;p2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9" name="Google Shape;449;p2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This lecture aimed at helping users to understand the key practices for populating an SDI and how to evaluate this process.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450" name="Google Shape;450;p2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25: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59" name="Google Shape;459;p2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60" name="Google Shape;460;p2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p26: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8" name="Google Shape;468;p2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69" name="Google Shape;469;p2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7: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7" name="Google Shape;477;p2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78" name="Google Shape;478;p2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6" name="Google Shape;486;p2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487" name="Google Shape;487;p2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8" name="Shape 498"/>
        <p:cNvGrpSpPr/>
        <p:nvPr/>
      </p:nvGrpSpPr>
      <p:grpSpPr>
        <a:xfrm>
          <a:off x="0" y="0"/>
          <a:ext cx="0" cy="0"/>
          <a:chOff x="0" y="0"/>
          <a:chExt cx="0" cy="0"/>
        </a:xfrm>
      </p:grpSpPr>
      <p:sp>
        <p:nvSpPr>
          <p:cNvPr id="499" name="Google Shape;499;p29:notes"/>
          <p:cNvSpPr txBox="1"/>
          <p:nvPr>
            <p:ph idx="1" type="body"/>
          </p:nvPr>
        </p:nvSpPr>
        <p:spPr>
          <a:xfrm>
            <a:off x="756000" y="5078520"/>
            <a:ext cx="6047640" cy="4811040"/>
          </a:xfrm>
          <a:prstGeom prst="rect">
            <a:avLst/>
          </a:prstGeom>
        </p:spPr>
        <p:txBody>
          <a:bodyPr anchorCtr="0" anchor="t" bIns="0" lIns="0" spcFirstLastPara="1" rIns="0" wrap="square" tIns="0">
            <a:noAutofit/>
          </a:bodyPr>
          <a:lstStyle/>
          <a:p>
            <a:pPr indent="0" lvl="0" marL="0" rtl="0" algn="l">
              <a:spcBef>
                <a:spcPts val="0"/>
              </a:spcBef>
              <a:spcAft>
                <a:spcPts val="0"/>
              </a:spcAft>
              <a:buNone/>
            </a:pPr>
            <a:r>
              <a:t/>
            </a:r>
            <a:endParaRPr/>
          </a:p>
        </p:txBody>
      </p:sp>
      <p:sp>
        <p:nvSpPr>
          <p:cNvPr id="500" name="Google Shape;500;p29:notes"/>
          <p:cNvSpPr/>
          <p:nvPr>
            <p:ph idx="2" type="sldImg"/>
          </p:nvPr>
        </p:nvSpPr>
        <p:spPr>
          <a:xfrm>
            <a:off x="216000" y="812520"/>
            <a:ext cx="7127280" cy="400896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3: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p3: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12" name="Google Shape;212;p3: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0" name="Google Shape;220;p4: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rgbClr val="000000"/>
              </a:buClr>
              <a:buSzPts val="1200"/>
              <a:buFont typeface="Open Sans"/>
              <a:buNone/>
            </a:pPr>
            <a:r>
              <a:rPr b="0" lang="en-GB" sz="1200" strike="noStrike">
                <a:solidFill>
                  <a:srgbClr val="000000"/>
                </a:solidFill>
                <a:latin typeface="Open Sans"/>
                <a:ea typeface="Open Sans"/>
                <a:cs typeface="Open Sans"/>
                <a:sym typeface="Open Sans"/>
              </a:rPr>
              <a:t>MetaSearch provides a simple and intuitive approach and a user-friendly interface for searching metadata catalogues within QGIS.</a:t>
            </a:r>
            <a:endParaRPr b="0" sz="1200" strike="noStrike">
              <a:solidFill>
                <a:srgbClr val="000000"/>
              </a:solidFill>
              <a:latin typeface="Open Sans"/>
              <a:ea typeface="Open Sans"/>
              <a:cs typeface="Open Sans"/>
              <a:sym typeface="Open Sans"/>
            </a:endParaRPr>
          </a:p>
          <a:p>
            <a:pPr indent="0" lvl="0" marL="0" rtl="0" algn="l">
              <a:lnSpc>
                <a:spcPct val="100000"/>
              </a:lnSpc>
              <a:spcBef>
                <a:spcPts val="0"/>
              </a:spcBef>
              <a:spcAft>
                <a:spcPts val="0"/>
              </a:spcAft>
              <a:buClr>
                <a:schemeClr val="dk1"/>
              </a:buClr>
              <a:buSzPts val="1200"/>
              <a:buFont typeface="Arial"/>
              <a:buNone/>
            </a:pPr>
            <a:r>
              <a:t/>
            </a:r>
            <a:endParaRPr b="0" sz="1200" strike="noStrike">
              <a:solidFill>
                <a:srgbClr val="000000"/>
              </a:solidFill>
              <a:latin typeface="Arial"/>
              <a:ea typeface="Arial"/>
              <a:cs typeface="Arial"/>
              <a:sym typeface="Arial"/>
            </a:endParaRPr>
          </a:p>
        </p:txBody>
      </p:sp>
      <p:sp>
        <p:nvSpPr>
          <p:cNvPr id="221" name="Google Shape;221;p4: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5:notes"/>
          <p:cNvSpPr/>
          <p:nvPr>
            <p:ph idx="2" type="sldImg"/>
          </p:nvPr>
        </p:nvSpPr>
        <p:spPr>
          <a:xfrm>
            <a:off x="685800" y="1143000"/>
            <a:ext cx="5486040" cy="308592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0" name="Google Shape;230;p5: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31" name="Google Shape;231;p5: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0" name="Google Shape;240;p6: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spcBef>
                <a:spcPts val="0"/>
              </a:spcBef>
              <a:spcAft>
                <a:spcPts val="0"/>
              </a:spcAft>
              <a:buClr>
                <a:schemeClr val="dk1"/>
              </a:buClr>
              <a:buSzPts val="1800"/>
              <a:buFont typeface="Arial"/>
              <a:buNone/>
            </a:pPr>
            <a:r>
              <a:t/>
            </a:r>
            <a:endParaRPr b="0" sz="1800" strike="noStrike">
              <a:solidFill>
                <a:srgbClr val="000000"/>
              </a:solidFill>
              <a:latin typeface="Arial"/>
              <a:ea typeface="Arial"/>
              <a:cs typeface="Arial"/>
              <a:sym typeface="Arial"/>
            </a:endParaRPr>
          </a:p>
        </p:txBody>
      </p:sp>
      <p:sp>
        <p:nvSpPr>
          <p:cNvPr id="241" name="Google Shape;241;p6: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1" name="Google Shape;251;p7: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Vector points, lines, and polygons can be symbolized in a variety of ways. Symbol variables include size, texture, pattern, and shape.</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Proportional symbols, which can be mathematically or perceptually scaled, are useful for representing quantitative differences within a dataset.</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252" name="Google Shape;252;p7: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2" name="Google Shape;262;p8: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Vector points, lines, and polygons can be symbolized in a variety of ways. Symbol variables include size, texture, pattern, and shape.</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Proportional symbols, which can be mathematically or perceptually scaled, are useful for representing quantitative differences within a dataset.</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263" name="Google Shape;263;p8: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72" name="Google Shape;272;p9:notes"/>
          <p:cNvSpPr txBox="1"/>
          <p:nvPr>
            <p:ph idx="1" type="body"/>
          </p:nvPr>
        </p:nvSpPr>
        <p:spPr>
          <a:xfrm>
            <a:off x="685800" y="4400640"/>
            <a:ext cx="5486040" cy="3600000"/>
          </a:xfrm>
          <a:prstGeom prst="rect">
            <a:avLst/>
          </a:prstGeom>
          <a:noFill/>
          <a:ln>
            <a:noFill/>
          </a:ln>
        </p:spPr>
        <p:txBody>
          <a:bodyPr anchorCtr="0" anchor="t" bIns="0" lIns="0" spcFirstLastPara="1" rIns="0" wrap="square" tIns="0">
            <a:noAutofit/>
          </a:bodyPr>
          <a:lstStyle/>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Vector points, lines, and polygons can be symbolized in a variety of ways. Symbol variables include size, texture, pattern, and shape.</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rgbClr val="000000"/>
              </a:buClr>
              <a:buSzPts val="2000"/>
              <a:buFont typeface="Open Sans"/>
              <a:buNone/>
            </a:pPr>
            <a:r>
              <a:rPr b="0" lang="en-GB" sz="2000" strike="noStrike">
                <a:solidFill>
                  <a:srgbClr val="000000"/>
                </a:solidFill>
                <a:latin typeface="Open Sans"/>
                <a:ea typeface="Open Sans"/>
                <a:cs typeface="Open Sans"/>
                <a:sym typeface="Open Sans"/>
              </a:rPr>
              <a:t>Proportional symbols, which can be mathematically or perceptually scaled, are useful for representing quantitative differences within a dataset.</a:t>
            </a:r>
            <a:endParaRPr b="0" sz="2000" strike="noStrike">
              <a:solidFill>
                <a:srgbClr val="000000"/>
              </a:solidFill>
              <a:latin typeface="Open Sans"/>
              <a:ea typeface="Open Sans"/>
              <a:cs typeface="Open Sans"/>
              <a:sym typeface="Open Sans"/>
            </a:endParaRPr>
          </a:p>
          <a:p>
            <a:pPr indent="0" lvl="0" marL="216000" rtl="0" algn="l">
              <a:lnSpc>
                <a:spcPct val="100000"/>
              </a:lnSpc>
              <a:spcBef>
                <a:spcPts val="0"/>
              </a:spcBef>
              <a:spcAft>
                <a:spcPts val="0"/>
              </a:spcAft>
              <a:buClr>
                <a:schemeClr val="dk1"/>
              </a:buClr>
              <a:buSzPts val="2000"/>
              <a:buFont typeface="Arial"/>
              <a:buNone/>
            </a:pPr>
            <a:r>
              <a:t/>
            </a:r>
            <a:endParaRPr b="0" sz="2000" strike="noStrike">
              <a:solidFill>
                <a:srgbClr val="000000"/>
              </a:solidFill>
              <a:latin typeface="Arial"/>
              <a:ea typeface="Arial"/>
              <a:cs typeface="Arial"/>
              <a:sym typeface="Arial"/>
            </a:endParaRPr>
          </a:p>
        </p:txBody>
      </p:sp>
      <p:sp>
        <p:nvSpPr>
          <p:cNvPr id="273" name="Google Shape;273;p9:notes"/>
          <p:cNvSpPr txBox="1"/>
          <p:nvPr>
            <p:ph idx="12" type="sldNum"/>
          </p:nvPr>
        </p:nvSpPr>
        <p:spPr>
          <a:xfrm>
            <a:off x="3884760" y="8685360"/>
            <a:ext cx="2971440" cy="458280"/>
          </a:xfrm>
          <a:prstGeom prst="rect">
            <a:avLst/>
          </a:prstGeom>
          <a:noFill/>
          <a:ln>
            <a:noFill/>
          </a:ln>
        </p:spPr>
        <p:txBody>
          <a:bodyPr anchorCtr="0" anchor="b" bIns="0" lIns="0" spcFirstLastPara="1" rIns="0" wrap="square" tIns="0">
            <a:noAutofit/>
          </a:bodyPr>
          <a:lstStyle/>
          <a:p>
            <a:pPr indent="0" lvl="0" marL="0" marR="0" rtl="0" algn="r">
              <a:lnSpc>
                <a:spcPct val="100000"/>
              </a:lnSpc>
              <a:spcBef>
                <a:spcPts val="0"/>
              </a:spcBef>
              <a:spcAft>
                <a:spcPts val="0"/>
              </a:spcAft>
              <a:buClr>
                <a:srgbClr val="000000"/>
              </a:buClr>
              <a:buSzPts val="1200"/>
              <a:buFont typeface="Times New Roman"/>
              <a:buNone/>
            </a:pPr>
            <a:fld id="{00000000-1234-1234-1234-123412341234}" type="slidenum">
              <a:rPr b="0" lang="en-GB" sz="1200" strike="noStrike">
                <a:solidFill>
                  <a:srgbClr val="000000"/>
                </a:solidFill>
                <a:latin typeface="Times New Roman"/>
                <a:ea typeface="Times New Roman"/>
                <a:cs typeface="Times New Roman"/>
                <a:sym typeface="Times New Roman"/>
              </a:rPr>
              <a:t>‹#›</a:t>
            </a:fld>
            <a:endParaRPr b="0" sz="1200" strike="noStrike">
              <a:solidFill>
                <a:srgbClr val="000000"/>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16" name="Shape 16"/>
        <p:cNvGrpSpPr/>
        <p:nvPr/>
      </p:nvGrpSpPr>
      <p:grpSpPr>
        <a:xfrm>
          <a:off x="0" y="0"/>
          <a:ext cx="0" cy="0"/>
          <a:chOff x="0" y="0"/>
          <a:chExt cx="0" cy="0"/>
        </a:xfrm>
      </p:grpSpPr>
      <p:pic>
        <p:nvPicPr>
          <p:cNvPr descr="A picture containing website&#10;&#10;Description automatically generated" id="17" name="Google Shape;17;p31"/>
          <p:cNvPicPr preferRelativeResize="0"/>
          <p:nvPr/>
        </p:nvPicPr>
        <p:blipFill rotWithShape="1">
          <a:blip r:embed="rId2">
            <a:alphaModFix/>
          </a:blip>
          <a:srcRect b="0" l="0" r="0" t="0"/>
          <a:stretch/>
        </p:blipFill>
        <p:spPr>
          <a:xfrm>
            <a:off x="0" y="0"/>
            <a:ext cx="12192000" cy="6858000"/>
          </a:xfrm>
          <a:prstGeom prst="rect">
            <a:avLst/>
          </a:prstGeom>
          <a:noFill/>
          <a:ln>
            <a:noFill/>
          </a:ln>
        </p:spPr>
      </p:pic>
      <p:sp>
        <p:nvSpPr>
          <p:cNvPr id="18" name="Google Shape;18;p31"/>
          <p:cNvSpPr txBox="1"/>
          <p:nvPr>
            <p:ph type="ctrTitle"/>
          </p:nvPr>
        </p:nvSpPr>
        <p:spPr>
          <a:xfrm>
            <a:off x="651352" y="4301318"/>
            <a:ext cx="7029608" cy="1948751"/>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ExtraBold"/>
              <a:buNone/>
              <a:defRPr b="1" i="0" sz="4400">
                <a:latin typeface="Open Sans ExtraBold"/>
                <a:ea typeface="Open Sans ExtraBold"/>
                <a:cs typeface="Open Sans ExtraBold"/>
                <a:sym typeface="Open Sans Extra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31"/>
          <p:cNvSpPr txBox="1"/>
          <p:nvPr>
            <p:ph idx="1" type="subTitle"/>
          </p:nvPr>
        </p:nvSpPr>
        <p:spPr>
          <a:xfrm>
            <a:off x="688931" y="3374796"/>
            <a:ext cx="2846121" cy="954803"/>
          </a:xfrm>
          <a:prstGeom prst="rect">
            <a:avLst/>
          </a:prstGeom>
          <a:noFill/>
          <a:ln>
            <a:noFill/>
          </a:ln>
        </p:spPr>
        <p:txBody>
          <a:bodyPr anchorCtr="0" anchor="b" bIns="0" lIns="0" spcFirstLastPara="1" rIns="0" wrap="square" tIns="0">
            <a:normAutofit/>
          </a:bodyPr>
          <a:lstStyle>
            <a:lvl1pPr lvl="0" algn="l">
              <a:lnSpc>
                <a:spcPct val="90000"/>
              </a:lnSpc>
              <a:spcBef>
                <a:spcPts val="1000"/>
              </a:spcBef>
              <a:spcAft>
                <a:spcPts val="0"/>
              </a:spcAft>
              <a:buClr>
                <a:schemeClr val="dk1"/>
              </a:buClr>
              <a:buSzPts val="1800"/>
              <a:buNone/>
              <a:defRPr b="1" i="0" sz="1800">
                <a:solidFill>
                  <a:schemeClr val="dk1"/>
                </a:solidFill>
                <a:latin typeface="Open Sans ExtraBold"/>
                <a:ea typeface="Open Sans ExtraBold"/>
                <a:cs typeface="Open Sans ExtraBold"/>
                <a:sym typeface="Open Sans ExtraBold"/>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20" name="Google Shape;20;p31"/>
          <p:cNvSpPr txBox="1"/>
          <p:nvPr>
            <p:ph idx="2" type="body"/>
          </p:nvPr>
        </p:nvSpPr>
        <p:spPr>
          <a:xfrm>
            <a:off x="8453438" y="6106160"/>
            <a:ext cx="3738562" cy="335915"/>
          </a:xfrm>
          <a:prstGeom prst="rect">
            <a:avLst/>
          </a:prstGeom>
          <a:noFill/>
          <a:ln>
            <a:noFill/>
          </a:ln>
        </p:spPr>
        <p:txBody>
          <a:bodyPr anchorCtr="0" anchor="ctr" bIns="0" lIns="0" spcFirstLastPara="1" rIns="0" wrap="square" tIns="0">
            <a:normAutofit/>
          </a:bodyPr>
          <a:lstStyle>
            <a:lvl1pPr indent="-228600" lvl="0" marL="457200" algn="ctr">
              <a:lnSpc>
                <a:spcPct val="90000"/>
              </a:lnSpc>
              <a:spcBef>
                <a:spcPts val="1000"/>
              </a:spcBef>
              <a:spcAft>
                <a:spcPts val="0"/>
              </a:spcAft>
              <a:buClr>
                <a:schemeClr val="lt1"/>
              </a:buClr>
              <a:buSzPts val="1600"/>
              <a:buNone/>
              <a:defRPr sz="1600">
                <a:solidFill>
                  <a:schemeClr val="lt1"/>
                </a:solidFill>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id="21" name="Google Shape;21;p31"/>
          <p:cNvPicPr preferRelativeResize="0"/>
          <p:nvPr/>
        </p:nvPicPr>
        <p:blipFill rotWithShape="1">
          <a:blip r:embed="rId3">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62" name="Shape 62"/>
        <p:cNvGrpSpPr/>
        <p:nvPr/>
      </p:nvGrpSpPr>
      <p:grpSpPr>
        <a:xfrm>
          <a:off x="0" y="0"/>
          <a:ext cx="0" cy="0"/>
          <a:chOff x="0" y="0"/>
          <a:chExt cx="0" cy="0"/>
        </a:xfrm>
      </p:grpSpPr>
      <p:sp>
        <p:nvSpPr>
          <p:cNvPr id="63" name="Google Shape;63;p4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4" name="Google Shape;64;p42"/>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5" name="Google Shape;65;p42"/>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42"/>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4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4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69" name="Shape 69"/>
        <p:cNvGrpSpPr/>
        <p:nvPr/>
      </p:nvGrpSpPr>
      <p:grpSpPr>
        <a:xfrm>
          <a:off x="0" y="0"/>
          <a:ext cx="0" cy="0"/>
          <a:chOff x="0" y="0"/>
          <a:chExt cx="0" cy="0"/>
        </a:xfrm>
      </p:grpSpPr>
      <p:sp>
        <p:nvSpPr>
          <p:cNvPr id="70" name="Google Shape;70;p4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1" name="Google Shape;71;p43"/>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2" name="Google Shape;72;p4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3" name="Google Shape;73;p43"/>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4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4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76" name="Shape 76"/>
        <p:cNvGrpSpPr/>
        <p:nvPr/>
      </p:nvGrpSpPr>
      <p:grpSpPr>
        <a:xfrm>
          <a:off x="0" y="0"/>
          <a:ext cx="0" cy="0"/>
          <a:chOff x="0" y="0"/>
          <a:chExt cx="0" cy="0"/>
        </a:xfrm>
      </p:grpSpPr>
      <p:sp>
        <p:nvSpPr>
          <p:cNvPr id="77" name="Google Shape;77;p4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44"/>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9" name="Google Shape;79;p44"/>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0" name="Google Shape;80;p4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4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82" name="Shape 82"/>
        <p:cNvGrpSpPr/>
        <p:nvPr/>
      </p:nvGrpSpPr>
      <p:grpSpPr>
        <a:xfrm>
          <a:off x="0" y="0"/>
          <a:ext cx="0" cy="0"/>
          <a:chOff x="0" y="0"/>
          <a:chExt cx="0" cy="0"/>
        </a:xfrm>
      </p:grpSpPr>
      <p:sp>
        <p:nvSpPr>
          <p:cNvPr id="83" name="Google Shape;83;p4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5"/>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5" name="Google Shape;85;p45"/>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45"/>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45"/>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4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4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90" name="Shape 90"/>
        <p:cNvGrpSpPr/>
        <p:nvPr/>
      </p:nvGrpSpPr>
      <p:grpSpPr>
        <a:xfrm>
          <a:off x="0" y="0"/>
          <a:ext cx="0" cy="0"/>
          <a:chOff x="0" y="0"/>
          <a:chExt cx="0" cy="0"/>
        </a:xfrm>
      </p:grpSpPr>
      <p:sp>
        <p:nvSpPr>
          <p:cNvPr id="91" name="Google Shape;91;p4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46"/>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46"/>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46"/>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5" name="Google Shape;95;p46"/>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46"/>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7" name="Google Shape;97;p46"/>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8" name="Google Shape;98;p4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106" name="Shape 106"/>
        <p:cNvGrpSpPr/>
        <p:nvPr/>
      </p:nvGrpSpPr>
      <p:grpSpPr>
        <a:xfrm>
          <a:off x="0" y="0"/>
          <a:ext cx="0" cy="0"/>
          <a:chOff x="0" y="0"/>
          <a:chExt cx="0" cy="0"/>
        </a:xfrm>
      </p:grpSpPr>
      <p:sp>
        <p:nvSpPr>
          <p:cNvPr id="107" name="Google Shape;107;p3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33"/>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3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110" name="Shape 110"/>
        <p:cNvGrpSpPr/>
        <p:nvPr/>
      </p:nvGrpSpPr>
      <p:grpSpPr>
        <a:xfrm>
          <a:off x="0" y="0"/>
          <a:ext cx="0" cy="0"/>
          <a:chOff x="0" y="0"/>
          <a:chExt cx="0" cy="0"/>
        </a:xfrm>
      </p:grpSpPr>
      <p:sp>
        <p:nvSpPr>
          <p:cNvPr id="111" name="Google Shape;111;p4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2" name="Google Shape;112;p47"/>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13" name="Google Shape;113;p4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4" name="Google Shape;114;p4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15" name="Google Shape;115;p4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type="obj">
  <p:cSld name="OBJECT">
    <p:spTree>
      <p:nvGrpSpPr>
        <p:cNvPr id="116" name="Shape 116"/>
        <p:cNvGrpSpPr/>
        <p:nvPr/>
      </p:nvGrpSpPr>
      <p:grpSpPr>
        <a:xfrm>
          <a:off x="0" y="0"/>
          <a:ext cx="0" cy="0"/>
          <a:chOff x="0" y="0"/>
          <a:chExt cx="0" cy="0"/>
        </a:xfrm>
      </p:grpSpPr>
      <p:sp>
        <p:nvSpPr>
          <p:cNvPr id="117" name="Google Shape;117;p4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48"/>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9" name="Google Shape;119;p4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0" name="Google Shape;120;p48"/>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1" name="Google Shape;121;p4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122" name="Shape 122"/>
        <p:cNvGrpSpPr/>
        <p:nvPr/>
      </p:nvGrpSpPr>
      <p:grpSpPr>
        <a:xfrm>
          <a:off x="0" y="0"/>
          <a:ext cx="0" cy="0"/>
          <a:chOff x="0" y="0"/>
          <a:chExt cx="0" cy="0"/>
        </a:xfrm>
      </p:grpSpPr>
      <p:sp>
        <p:nvSpPr>
          <p:cNvPr id="123" name="Google Shape;123;p4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4" name="Google Shape;124;p49"/>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49"/>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6" name="Google Shape;126;p4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7" name="Google Shape;127;p49"/>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28" name="Google Shape;128;p4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9" name="Shape 129"/>
        <p:cNvGrpSpPr/>
        <p:nvPr/>
      </p:nvGrpSpPr>
      <p:grpSpPr>
        <a:xfrm>
          <a:off x="0" y="0"/>
          <a:ext cx="0" cy="0"/>
          <a:chOff x="0" y="0"/>
          <a:chExt cx="0" cy="0"/>
        </a:xfrm>
      </p:grpSpPr>
      <p:sp>
        <p:nvSpPr>
          <p:cNvPr id="130" name="Google Shape;130;p50"/>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1" name="Google Shape;131;p5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50"/>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3" name="Google Shape;133;p5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x">
  <p:cSld name="TITLE_AND_BODY">
    <p:spTree>
      <p:nvGrpSpPr>
        <p:cNvPr id="22" name="Shape 22"/>
        <p:cNvGrpSpPr/>
        <p:nvPr/>
      </p:nvGrpSpPr>
      <p:grpSpPr>
        <a:xfrm>
          <a:off x="0" y="0"/>
          <a:ext cx="0" cy="0"/>
          <a:chOff x="0" y="0"/>
          <a:chExt cx="0" cy="0"/>
        </a:xfrm>
      </p:grpSpPr>
      <p:sp>
        <p:nvSpPr>
          <p:cNvPr id="23" name="Google Shape;23;p3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4"/>
          <p:cNvSpPr txBox="1"/>
          <p:nvPr>
            <p:ph idx="1" type="subTitle"/>
          </p:nvPr>
        </p:nvSpPr>
        <p:spPr>
          <a:xfrm>
            <a:off x="609480" y="1604520"/>
            <a:ext cx="10972440" cy="397728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5" name="Google Shape;25;p3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134" name="Shape 134"/>
        <p:cNvGrpSpPr/>
        <p:nvPr/>
      </p:nvGrpSpPr>
      <p:grpSpPr>
        <a:xfrm>
          <a:off x="0" y="0"/>
          <a:ext cx="0" cy="0"/>
          <a:chOff x="0" y="0"/>
          <a:chExt cx="0" cy="0"/>
        </a:xfrm>
      </p:grpSpPr>
      <p:sp>
        <p:nvSpPr>
          <p:cNvPr id="135" name="Google Shape;135;p51"/>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136" name="Google Shape;136;p5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51"/>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38" name="Google Shape;138;p5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139" name="Shape 139"/>
        <p:cNvGrpSpPr/>
        <p:nvPr/>
      </p:nvGrpSpPr>
      <p:grpSpPr>
        <a:xfrm>
          <a:off x="0" y="0"/>
          <a:ext cx="0" cy="0"/>
          <a:chOff x="0" y="0"/>
          <a:chExt cx="0" cy="0"/>
        </a:xfrm>
      </p:grpSpPr>
      <p:sp>
        <p:nvSpPr>
          <p:cNvPr id="140" name="Google Shape;140;p52"/>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1" name="Google Shape;141;p52"/>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2" name="Google Shape;142;p52"/>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3" name="Google Shape;143;p52"/>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4" name="Google Shape;144;p5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5" name="Google Shape;145;p5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46" name="Google Shape;146;p5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and 2 Content" type="objAndTwoObj">
  <p:cSld name="OBJECT_AND_TWO_OBJECTS">
    <p:spTree>
      <p:nvGrpSpPr>
        <p:cNvPr id="147" name="Shape 147"/>
        <p:cNvGrpSpPr/>
        <p:nvPr/>
      </p:nvGrpSpPr>
      <p:grpSpPr>
        <a:xfrm>
          <a:off x="0" y="0"/>
          <a:ext cx="0" cy="0"/>
          <a:chOff x="0" y="0"/>
          <a:chExt cx="0" cy="0"/>
        </a:xfrm>
      </p:grpSpPr>
      <p:sp>
        <p:nvSpPr>
          <p:cNvPr id="148" name="Google Shape;148;p53"/>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9" name="Google Shape;149;p53"/>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53"/>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1" name="Google Shape;151;p53"/>
          <p:cNvSpPr txBox="1"/>
          <p:nvPr>
            <p:ph idx="3"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2" name="Google Shape;152;p53"/>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3" name="Google Shape;153;p53"/>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54" name="Google Shape;154;p53"/>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over Content" type="twoObjOverTx">
  <p:cSld name="TWO_OBJECTS_OVER_TEXT">
    <p:spTree>
      <p:nvGrpSpPr>
        <p:cNvPr id="155" name="Shape 155"/>
        <p:cNvGrpSpPr/>
        <p:nvPr/>
      </p:nvGrpSpPr>
      <p:grpSpPr>
        <a:xfrm>
          <a:off x="0" y="0"/>
          <a:ext cx="0" cy="0"/>
          <a:chOff x="0" y="0"/>
          <a:chExt cx="0" cy="0"/>
        </a:xfrm>
      </p:grpSpPr>
      <p:sp>
        <p:nvSpPr>
          <p:cNvPr id="156" name="Google Shape;156;p54"/>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57" name="Google Shape;157;p54"/>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54"/>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9" name="Google Shape;159;p54"/>
          <p:cNvSpPr txBox="1"/>
          <p:nvPr>
            <p:ph idx="3"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0" name="Google Shape;160;p54"/>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1" name="Google Shape;161;p54"/>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2" name="Google Shape;162;p54"/>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over Content" type="objOverTx">
  <p:cSld name="OBJECT_OVER_TEXT">
    <p:spTree>
      <p:nvGrpSpPr>
        <p:cNvPr id="163" name="Shape 163"/>
        <p:cNvGrpSpPr/>
        <p:nvPr/>
      </p:nvGrpSpPr>
      <p:grpSpPr>
        <a:xfrm>
          <a:off x="0" y="0"/>
          <a:ext cx="0" cy="0"/>
          <a:chOff x="0" y="0"/>
          <a:chExt cx="0" cy="0"/>
        </a:xfrm>
      </p:grpSpPr>
      <p:sp>
        <p:nvSpPr>
          <p:cNvPr id="164" name="Google Shape;164;p55"/>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5" name="Google Shape;165;p55"/>
          <p:cNvSpPr txBox="1"/>
          <p:nvPr>
            <p:ph idx="1" type="body"/>
          </p:nvPr>
        </p:nvSpPr>
        <p:spPr>
          <a:xfrm>
            <a:off x="609480" y="160452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6" name="Google Shape;166;p55"/>
          <p:cNvSpPr txBox="1"/>
          <p:nvPr>
            <p:ph idx="2" type="body"/>
          </p:nvPr>
        </p:nvSpPr>
        <p:spPr>
          <a:xfrm>
            <a:off x="609480" y="3682080"/>
            <a:ext cx="109724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5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8" name="Google Shape;168;p55"/>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69" name="Google Shape;169;p5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4 Content" type="fourObj">
  <p:cSld name="FOUR_OBJECTS">
    <p:spTree>
      <p:nvGrpSpPr>
        <p:cNvPr id="170" name="Shape 170"/>
        <p:cNvGrpSpPr/>
        <p:nvPr/>
      </p:nvGrpSpPr>
      <p:grpSpPr>
        <a:xfrm>
          <a:off x="0" y="0"/>
          <a:ext cx="0" cy="0"/>
          <a:chOff x="0" y="0"/>
          <a:chExt cx="0" cy="0"/>
        </a:xfrm>
      </p:grpSpPr>
      <p:sp>
        <p:nvSpPr>
          <p:cNvPr id="171" name="Google Shape;171;p56"/>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2" name="Google Shape;172;p56"/>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3" name="Google Shape;173;p56"/>
          <p:cNvSpPr txBox="1"/>
          <p:nvPr>
            <p:ph idx="2" type="body"/>
          </p:nvPr>
        </p:nvSpPr>
        <p:spPr>
          <a:xfrm>
            <a:off x="623196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56"/>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56"/>
          <p:cNvSpPr txBox="1"/>
          <p:nvPr>
            <p:ph idx="4" type="body"/>
          </p:nvPr>
        </p:nvSpPr>
        <p:spPr>
          <a:xfrm>
            <a:off x="623196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6" name="Google Shape;176;p5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56"/>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78" name="Google Shape;178;p5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6 Content">
  <p:cSld name="Title, 6 Content">
    <p:spTree>
      <p:nvGrpSpPr>
        <p:cNvPr id="179" name="Shape 179"/>
        <p:cNvGrpSpPr/>
        <p:nvPr/>
      </p:nvGrpSpPr>
      <p:grpSpPr>
        <a:xfrm>
          <a:off x="0" y="0"/>
          <a:ext cx="0" cy="0"/>
          <a:chOff x="0" y="0"/>
          <a:chExt cx="0" cy="0"/>
        </a:xfrm>
      </p:grpSpPr>
      <p:sp>
        <p:nvSpPr>
          <p:cNvPr id="180" name="Google Shape;180;p5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81" name="Google Shape;181;p57"/>
          <p:cNvSpPr txBox="1"/>
          <p:nvPr>
            <p:ph idx="1" type="body"/>
          </p:nvPr>
        </p:nvSpPr>
        <p:spPr>
          <a:xfrm>
            <a:off x="60948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2" name="Google Shape;182;p57"/>
          <p:cNvSpPr txBox="1"/>
          <p:nvPr>
            <p:ph idx="2" type="body"/>
          </p:nvPr>
        </p:nvSpPr>
        <p:spPr>
          <a:xfrm>
            <a:off x="431964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3" name="Google Shape;183;p57"/>
          <p:cNvSpPr txBox="1"/>
          <p:nvPr>
            <p:ph idx="3" type="body"/>
          </p:nvPr>
        </p:nvSpPr>
        <p:spPr>
          <a:xfrm>
            <a:off x="8029800" y="160452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4" name="Google Shape;184;p57"/>
          <p:cNvSpPr txBox="1"/>
          <p:nvPr>
            <p:ph idx="4" type="body"/>
          </p:nvPr>
        </p:nvSpPr>
        <p:spPr>
          <a:xfrm>
            <a:off x="60948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57"/>
          <p:cNvSpPr txBox="1"/>
          <p:nvPr>
            <p:ph idx="5" type="body"/>
          </p:nvPr>
        </p:nvSpPr>
        <p:spPr>
          <a:xfrm>
            <a:off x="431964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6" name="Google Shape;186;p57"/>
          <p:cNvSpPr txBox="1"/>
          <p:nvPr>
            <p:ph idx="6" type="body"/>
          </p:nvPr>
        </p:nvSpPr>
        <p:spPr>
          <a:xfrm>
            <a:off x="8029800" y="3682080"/>
            <a:ext cx="353304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5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8" name="Google Shape;188;p57"/>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
        <p:nvSpPr>
          <p:cNvPr id="189" name="Google Shape;189;p5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35"/>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35"/>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0" name="Google Shape;30;p35"/>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5"/>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35"/>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lide" type="blank">
  <p:cSld name="BLANK">
    <p:spTree>
      <p:nvGrpSpPr>
        <p:cNvPr id="33" name="Shape 33"/>
        <p:cNvGrpSpPr/>
        <p:nvPr/>
      </p:nvGrpSpPr>
      <p:grpSpPr>
        <a:xfrm>
          <a:off x="0" y="0"/>
          <a:ext cx="0" cy="0"/>
          <a:chOff x="0" y="0"/>
          <a:chExt cx="0" cy="0"/>
        </a:xfrm>
      </p:grpSpPr>
      <p:sp>
        <p:nvSpPr>
          <p:cNvPr id="34" name="Google Shape;34;p36"/>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6"/>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Content">
  <p:cSld name="Title, Content">
    <p:spTree>
      <p:nvGrpSpPr>
        <p:cNvPr id="36" name="Shape 36"/>
        <p:cNvGrpSpPr/>
        <p:nvPr/>
      </p:nvGrpSpPr>
      <p:grpSpPr>
        <a:xfrm>
          <a:off x="0" y="0"/>
          <a:ext cx="0" cy="0"/>
          <a:chOff x="0" y="0"/>
          <a:chExt cx="0" cy="0"/>
        </a:xfrm>
      </p:grpSpPr>
      <p:sp>
        <p:nvSpPr>
          <p:cNvPr id="37" name="Google Shape;37;p37"/>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37"/>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9" name="Google Shape;39;p37"/>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7"/>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type="twoObj">
  <p:cSld name="TWO_OBJECTS">
    <p:spTree>
      <p:nvGrpSpPr>
        <p:cNvPr id="41" name="Shape 41"/>
        <p:cNvGrpSpPr/>
        <p:nvPr/>
      </p:nvGrpSpPr>
      <p:grpSpPr>
        <a:xfrm>
          <a:off x="0" y="0"/>
          <a:ext cx="0" cy="0"/>
          <a:chOff x="0" y="0"/>
          <a:chExt cx="0" cy="0"/>
        </a:xfrm>
      </p:grpSpPr>
      <p:sp>
        <p:nvSpPr>
          <p:cNvPr id="42" name="Google Shape;42;p38"/>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38"/>
          <p:cNvSpPr txBox="1"/>
          <p:nvPr>
            <p:ph idx="1" type="body"/>
          </p:nvPr>
        </p:nvSpPr>
        <p:spPr>
          <a:xfrm>
            <a:off x="60948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38"/>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8"/>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38"/>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7" name="Shape 47"/>
        <p:cNvGrpSpPr/>
        <p:nvPr/>
      </p:nvGrpSpPr>
      <p:grpSpPr>
        <a:xfrm>
          <a:off x="0" y="0"/>
          <a:ext cx="0" cy="0"/>
          <a:chOff x="0" y="0"/>
          <a:chExt cx="0" cy="0"/>
        </a:xfrm>
      </p:grpSpPr>
      <p:sp>
        <p:nvSpPr>
          <p:cNvPr id="48" name="Google Shape;48;p39"/>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9" name="Google Shape;49;p39"/>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9"/>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entered Text" type="objOnly">
  <p:cSld name="OBJECT_ONLY">
    <p:spTree>
      <p:nvGrpSpPr>
        <p:cNvPr id="51" name="Shape 51"/>
        <p:cNvGrpSpPr/>
        <p:nvPr/>
      </p:nvGrpSpPr>
      <p:grpSpPr>
        <a:xfrm>
          <a:off x="0" y="0"/>
          <a:ext cx="0" cy="0"/>
          <a:chOff x="0" y="0"/>
          <a:chExt cx="0" cy="0"/>
        </a:xfrm>
      </p:grpSpPr>
      <p:sp>
        <p:nvSpPr>
          <p:cNvPr id="52" name="Google Shape;52;p40"/>
          <p:cNvSpPr txBox="1"/>
          <p:nvPr>
            <p:ph idx="1" type="subTitle"/>
          </p:nvPr>
        </p:nvSpPr>
        <p:spPr>
          <a:xfrm>
            <a:off x="1523880" y="1122480"/>
            <a:ext cx="9143640" cy="11066760"/>
          </a:xfrm>
          <a:prstGeom prst="rect">
            <a:avLst/>
          </a:prstGeom>
          <a:noFill/>
          <a:ln>
            <a:noFill/>
          </a:ln>
        </p:spPr>
        <p:txBody>
          <a:bodyPr anchorCtr="0" anchor="ctr" bIns="0" lIns="0" spcFirstLastPara="1" rIns="0" wrap="square" tIns="0">
            <a:noAutofit/>
          </a:bodyPr>
          <a:lstStyle>
            <a:lvl1pPr lvl="0" algn="l">
              <a:lnSpc>
                <a:spcPct val="90000"/>
              </a:lnSpc>
              <a:spcBef>
                <a:spcPts val="1000"/>
              </a:spcBef>
              <a:spcAft>
                <a:spcPts val="0"/>
              </a:spcAft>
              <a:buClr>
                <a:schemeClr val="dk1"/>
              </a:buClr>
              <a:buSzPts val="1800"/>
              <a:buChar char="•"/>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53" name="Google Shape;53;p4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4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2 Content and Content" type="twoObjAndObj">
  <p:cSld name="TWO_OBJECTS_AND_OBJECT">
    <p:spTree>
      <p:nvGrpSpPr>
        <p:cNvPr id="55" name="Shape 55"/>
        <p:cNvGrpSpPr/>
        <p:nvPr/>
      </p:nvGrpSpPr>
      <p:grpSpPr>
        <a:xfrm>
          <a:off x="0" y="0"/>
          <a:ext cx="0" cy="0"/>
          <a:chOff x="0" y="0"/>
          <a:chExt cx="0" cy="0"/>
        </a:xfrm>
      </p:grpSpPr>
      <p:sp>
        <p:nvSpPr>
          <p:cNvPr id="56" name="Google Shape;56;p41"/>
          <p:cNvSpPr txBox="1"/>
          <p:nvPr>
            <p:ph type="title"/>
          </p:nvPr>
        </p:nvSpPr>
        <p:spPr>
          <a:xfrm>
            <a:off x="1523880" y="1122480"/>
            <a:ext cx="9143640" cy="238716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41"/>
          <p:cNvSpPr txBox="1"/>
          <p:nvPr>
            <p:ph idx="1" type="body"/>
          </p:nvPr>
        </p:nvSpPr>
        <p:spPr>
          <a:xfrm>
            <a:off x="609480" y="160452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41"/>
          <p:cNvSpPr txBox="1"/>
          <p:nvPr>
            <p:ph idx="2" type="body"/>
          </p:nvPr>
        </p:nvSpPr>
        <p:spPr>
          <a:xfrm>
            <a:off x="6231960" y="1604520"/>
            <a:ext cx="5354280" cy="397728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41"/>
          <p:cNvSpPr txBox="1"/>
          <p:nvPr>
            <p:ph idx="3" type="body"/>
          </p:nvPr>
        </p:nvSpPr>
        <p:spPr>
          <a:xfrm>
            <a:off x="609480" y="3682080"/>
            <a:ext cx="5354280" cy="1896840"/>
          </a:xfrm>
          <a:prstGeom prst="rect">
            <a:avLst/>
          </a:prstGeom>
          <a:noFill/>
          <a:ln>
            <a:noFill/>
          </a:ln>
        </p:spPr>
        <p:txBody>
          <a:bodyPr anchorCtr="0" anchor="t" bIns="0" lIns="0" spcFirstLastPara="1" rIns="0" wrap="square" tIns="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41"/>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Clr>
                <a:srgbClr val="000000"/>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1" name="Google Shape;61;p41"/>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B8B8B"/>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2.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3" Type="http://schemas.openxmlformats.org/officeDocument/2006/relationships/theme" Target="../theme/theme1.xml"/><Relationship Id="rId12" Type="http://schemas.openxmlformats.org/officeDocument/2006/relationships/slideLayout" Target="../slideLayouts/slideLayout26.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 name="Shape 9"/>
        <p:cNvGrpSpPr/>
        <p:nvPr/>
      </p:nvGrpSpPr>
      <p:grpSpPr>
        <a:xfrm>
          <a:off x="0" y="0"/>
          <a:ext cx="0" cy="0"/>
          <a:chOff x="0" y="0"/>
          <a:chExt cx="0" cy="0"/>
        </a:xfrm>
      </p:grpSpPr>
      <p:sp>
        <p:nvSpPr>
          <p:cNvPr id="10" name="Google Shape;10;p30"/>
          <p:cNvSpPr txBox="1"/>
          <p:nvPr>
            <p:ph type="title"/>
          </p:nvPr>
        </p:nvSpPr>
        <p:spPr>
          <a:xfrm>
            <a:off x="1523880" y="1122480"/>
            <a:ext cx="9143640" cy="2387160"/>
          </a:xfrm>
          <a:prstGeom prst="rect">
            <a:avLst/>
          </a:prstGeom>
          <a:noFill/>
          <a:ln>
            <a:noFill/>
          </a:ln>
        </p:spPr>
        <p:txBody>
          <a:bodyPr anchorCtr="0" anchor="b"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0"/>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i="0" sz="1200" u="none" cap="none"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2" name="Google Shape;12;p30"/>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i="0" sz="1400" u="none" cap="none"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30"/>
          <p:cNvSpPr/>
          <p:nvPr/>
        </p:nvSpPr>
        <p:spPr>
          <a:xfrm>
            <a:off x="11701800" y="6455880"/>
            <a:ext cx="45288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fld id="{00000000-1234-1234-1234-123412341234}" type="slidenum">
              <a:rPr b="1" i="0" lang="en-GB" sz="1400" u="none" cap="none" strike="noStrike">
                <a:solidFill>
                  <a:srgbClr val="FFFFFF"/>
                </a:solidFill>
                <a:latin typeface="Open Sans ExtraBold"/>
                <a:ea typeface="Open Sans ExtraBold"/>
                <a:cs typeface="Open Sans ExtraBold"/>
                <a:sym typeface="Open Sans ExtraBold"/>
              </a:rPr>
              <a:t>‹#›</a:t>
            </a:fld>
            <a:endParaRPr b="0" i="0" sz="1400" u="none" cap="none" strike="noStrike">
              <a:solidFill>
                <a:srgbClr val="000000"/>
              </a:solidFill>
              <a:latin typeface="Arial"/>
              <a:ea typeface="Arial"/>
              <a:cs typeface="Arial"/>
              <a:sym typeface="Arial"/>
            </a:endParaRPr>
          </a:p>
        </p:txBody>
      </p:sp>
      <p:sp>
        <p:nvSpPr>
          <p:cNvPr id="14" name="Google Shape;14;p30"/>
          <p:cNvSpPr/>
          <p:nvPr/>
        </p:nvSpPr>
        <p:spPr>
          <a:xfrm>
            <a:off x="11798640" y="6492960"/>
            <a:ext cx="393120" cy="364680"/>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None/>
            </a:pPr>
            <a:fld id="{00000000-1234-1234-1234-123412341234}" type="slidenum">
              <a:rPr b="0" i="0" lang="en-GB" sz="1200" u="none" cap="none" strike="noStrike">
                <a:solidFill>
                  <a:srgbClr val="8B8B8B"/>
                </a:solidFill>
                <a:latin typeface="Calibri"/>
                <a:ea typeface="Calibri"/>
                <a:cs typeface="Calibri"/>
                <a:sym typeface="Calibri"/>
              </a:rPr>
              <a:t>‹#›</a:t>
            </a:fld>
            <a:endParaRPr b="0" i="0" sz="1200" u="none" cap="none" strike="noStrike">
              <a:solidFill>
                <a:srgbClr val="000000"/>
              </a:solidFill>
              <a:latin typeface="Arial"/>
              <a:ea typeface="Arial"/>
              <a:cs typeface="Arial"/>
              <a:sym typeface="Arial"/>
            </a:endParaRPr>
          </a:p>
        </p:txBody>
      </p:sp>
      <p:sp>
        <p:nvSpPr>
          <p:cNvPr id="15" name="Google Shape;15;p30"/>
          <p:cNvSpPr txBox="1"/>
          <p:nvPr>
            <p:ph idx="1" type="body"/>
          </p:nvPr>
        </p:nvSpPr>
        <p:spPr>
          <a:xfrm>
            <a:off x="609480" y="1604520"/>
            <a:ext cx="10972440" cy="3977280"/>
          </a:xfrm>
          <a:prstGeom prst="rect">
            <a:avLst/>
          </a:prstGeom>
          <a:noFill/>
          <a:ln>
            <a:noFill/>
          </a:ln>
        </p:spPr>
        <p:txBody>
          <a:bodyPr anchorCtr="0" anchor="t" bIns="0" lIns="0" spcFirstLastPara="1" rIns="0" wrap="square" tIns="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00" name="Shape 100"/>
        <p:cNvGrpSpPr/>
        <p:nvPr/>
      </p:nvGrpSpPr>
      <p:grpSpPr>
        <a:xfrm>
          <a:off x="0" y="0"/>
          <a:ext cx="0" cy="0"/>
          <a:chOff x="0" y="0"/>
          <a:chExt cx="0" cy="0"/>
        </a:xfrm>
      </p:grpSpPr>
      <p:sp>
        <p:nvSpPr>
          <p:cNvPr id="101" name="Google Shape;101;p32"/>
          <p:cNvSpPr txBox="1"/>
          <p:nvPr>
            <p:ph type="title"/>
          </p:nvPr>
        </p:nvSpPr>
        <p:spPr>
          <a:xfrm>
            <a:off x="838080" y="365040"/>
            <a:ext cx="10515240" cy="132516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2" name="Google Shape;102;p32"/>
          <p:cNvSpPr txBox="1"/>
          <p:nvPr>
            <p:ph idx="1" type="body"/>
          </p:nvPr>
        </p:nvSpPr>
        <p:spPr>
          <a:xfrm>
            <a:off x="838080" y="1825560"/>
            <a:ext cx="10515240" cy="435096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32"/>
          <p:cNvSpPr txBox="1"/>
          <p:nvPr>
            <p:ph idx="10" type="dt"/>
          </p:nvPr>
        </p:nvSpPr>
        <p:spPr>
          <a:xfrm>
            <a:off x="838080" y="6356520"/>
            <a:ext cx="2742840" cy="36468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8B8B8B"/>
              </a:buClr>
              <a:buSzPts val="1200"/>
              <a:buFont typeface="Calibri"/>
              <a:buNone/>
              <a:defRPr b="0" sz="1200" strike="noStrike">
                <a:solidFill>
                  <a:srgbClr val="8B8B8B"/>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4" name="Google Shape;104;p32"/>
          <p:cNvSpPr txBox="1"/>
          <p:nvPr>
            <p:ph idx="11" type="ftr"/>
          </p:nvPr>
        </p:nvSpPr>
        <p:spPr>
          <a:xfrm>
            <a:off x="4038480" y="6356520"/>
            <a:ext cx="4114440" cy="36468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Clr>
                <a:srgbClr val="000000"/>
              </a:buClr>
              <a:buSzPts val="1400"/>
              <a:buFont typeface="Times New Roman"/>
              <a:buNone/>
              <a:defRPr b="0" sz="1400" strike="noStrike">
                <a:solidFill>
                  <a:srgbClr val="000000"/>
                </a:solidFill>
                <a:latin typeface="Times New Roman"/>
                <a:ea typeface="Times New Roman"/>
                <a:cs typeface="Times New Roman"/>
                <a:sym typeface="Times New Roman"/>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05" name="Google Shape;105;p32"/>
          <p:cNvSpPr txBox="1"/>
          <p:nvPr>
            <p:ph idx="12" type="sldNum"/>
          </p:nvPr>
        </p:nvSpPr>
        <p:spPr>
          <a:xfrm>
            <a:off x="11786400" y="6498000"/>
            <a:ext cx="405360" cy="36468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1pPr>
            <a:lvl2pPr indent="0" lvl="1"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2pPr>
            <a:lvl3pPr indent="0" lvl="2"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3pPr>
            <a:lvl4pPr indent="0" lvl="3"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4pPr>
            <a:lvl5pPr indent="0" lvl="4"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5pPr>
            <a:lvl6pPr indent="0" lvl="5"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6pPr>
            <a:lvl7pPr indent="0" lvl="6"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7pPr>
            <a:lvl8pPr indent="0" lvl="7"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8pPr>
            <a:lvl9pPr indent="0" lvl="8" marL="0" marR="0" rtl="0" algn="r">
              <a:lnSpc>
                <a:spcPct val="100000"/>
              </a:lnSpc>
              <a:spcBef>
                <a:spcPts val="0"/>
              </a:spcBef>
              <a:buClr>
                <a:srgbClr val="8B8B8B"/>
              </a:buClr>
              <a:buSzPts val="1200"/>
              <a:buFont typeface="Calibri"/>
              <a:buNone/>
              <a:defRPr b="0" sz="1200" strike="noStrike">
                <a:solidFill>
                  <a:srgbClr val="8B8B8B"/>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solidFill>
                <a:srgbClr val="000000"/>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17.png"/><Relationship Id="rId5" Type="http://schemas.openxmlformats.org/officeDocument/2006/relationships/hyperlink" Target="https://docs.geoserver.org/stable/en/user/styling/qgis/index.html" TargetMode="External"/><Relationship Id="rId6" Type="http://schemas.openxmlformats.org/officeDocument/2006/relationships/hyperlink" Target="https://www.geocat.net/docs/bridge/qgis/lates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hyperlink" Target="https://www.geocat.net/docs/bridge/qgis/latest/" TargetMode="External"/><Relationship Id="rId5"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hyperlink" Target="https://www.gislounge.com/whats-in-a-map/" TargetMode="External"/><Relationship Id="rId9" Type="http://schemas.openxmlformats.org/officeDocument/2006/relationships/hyperlink" Target="https://www.gislounge.com/wp-content/uploads/2011/06/parts-of-map-united-states.png" TargetMode="External"/><Relationship Id="rId5" Type="http://schemas.openxmlformats.org/officeDocument/2006/relationships/hyperlink" Target="https://docs.qgis.org/3.28/en/docs/gentle_gis_introduction/map_production.html" TargetMode="External"/><Relationship Id="rId6" Type="http://schemas.openxmlformats.org/officeDocument/2006/relationships/image" Target="../media/image12.png"/><Relationship Id="rId7" Type="http://schemas.openxmlformats.org/officeDocument/2006/relationships/image" Target="../media/image27.png"/><Relationship Id="rId8" Type="http://schemas.openxmlformats.org/officeDocument/2006/relationships/hyperlink" Target="https://docs.qgis.org/3.28/en/_images/map_elements.pn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2.png"/><Relationship Id="rId9" Type="http://schemas.openxmlformats.org/officeDocument/2006/relationships/hyperlink" Target="https://docs.qgis.org/3.28/en/docs/gentle_gis_introduction/map_production.html" TargetMode="External"/><Relationship Id="rId5" Type="http://schemas.openxmlformats.org/officeDocument/2006/relationships/image" Target="../media/image27.png"/><Relationship Id="rId6" Type="http://schemas.openxmlformats.org/officeDocument/2006/relationships/hyperlink" Target="https://www.gislounge.com/wp-content/uploads/2011/06/parts-of-map-united-states.png" TargetMode="External"/><Relationship Id="rId7" Type="http://schemas.openxmlformats.org/officeDocument/2006/relationships/hyperlink" Target="https://docs.qgis.org/3.28/en/_images/map_elements.png" TargetMode="External"/><Relationship Id="rId8" Type="http://schemas.openxmlformats.org/officeDocument/2006/relationships/hyperlink" Target="https://www.gislounge.com/whats-in-a-map/"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hyperlink" Target="https://docs.qgis.org/3.28/en/_images/map_graticule.png" TargetMode="External"/><Relationship Id="rId5" Type="http://schemas.openxmlformats.org/officeDocument/2006/relationships/hyperlink" Target="https://www.gislounge.com/whats-in-a-map/" TargetMode="External"/><Relationship Id="rId6" Type="http://schemas.openxmlformats.org/officeDocument/2006/relationships/hyperlink" Target="https://docs.qgis.org/3.28/en/docs/gentle_gis_introduction/map_production.html" TargetMode="External"/><Relationship Id="rId7"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hyperlink" Target="https://docs.geonode.org/en/3.3.x/usage/managing_layers/layer_styling.html" TargetMode="External"/><Relationship Id="rId5"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5.pn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image" Target="../media/image18.png"/><Relationship Id="rId5" Type="http://schemas.openxmlformats.org/officeDocument/2006/relationships/hyperlink" Target="https://docs.geonode.org/en/master/usage/managing_datasets/dataset_metadata.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9.xml"/><Relationship Id="rId3" Type="http://schemas.openxmlformats.org/officeDocument/2006/relationships/image" Target="../media/image3.jpg"/><Relationship Id="rId4" Type="http://schemas.openxmlformats.org/officeDocument/2006/relationships/hyperlink" Target="https://docs.qgis.org/3.28/en/docs/user_manual/introduction/general_tools.html?highlight=metadata#metadat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0.xml"/><Relationship Id="rId3" Type="http://schemas.openxmlformats.org/officeDocument/2006/relationships/image" Target="../media/image3.jpg"/><Relationship Id="rId4" Type="http://schemas.openxmlformats.org/officeDocument/2006/relationships/hyperlink" Target="https://docs.qgis.org/3.28/en/docs/user_manual/introduction/general_tools.html?highlight=metadata#metadata" TargetMode="External"/><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 Id="rId3" Type="http://schemas.openxmlformats.org/officeDocument/2006/relationships/image" Target="../media/image3.jpg"/><Relationship Id="rId4" Type="http://schemas.openxmlformats.org/officeDocument/2006/relationships/hyperlink" Target="https://docs.geonode.org/en/master/usage/managing_datasets/dataset_metadata.html" TargetMode="External"/><Relationship Id="rId5" Type="http://schemas.openxmlformats.org/officeDocument/2006/relationships/image" Target="../media/image22.png"/><Relationship Id="rId6" Type="http://schemas.openxmlformats.org/officeDocument/2006/relationships/hyperlink" Target="https://docs.geonode.org/en/master/usage/managing_datasets/dataset_metadata.htm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image" Target="../media/image3.jpg"/><Relationship Id="rId4" Type="http://schemas.openxmlformats.org/officeDocument/2006/relationships/hyperlink" Target="https://docs.geoserver.org/stable/en/user/extensions/metadata/user.html" TargetMode="External"/><Relationship Id="rId5" Type="http://schemas.openxmlformats.org/officeDocument/2006/relationships/hyperlink" Target="https://docs.geoserver.org/stable/en/user/extensions/metadata/user.html" TargetMode="External"/><Relationship Id="rId6"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3.xml"/><Relationship Id="rId3" Type="http://schemas.openxmlformats.org/officeDocument/2006/relationships/image" Target="../media/image3.jpg"/><Relationship Id="rId4" Type="http://schemas.openxmlformats.org/officeDocument/2006/relationships/hyperlink" Target="https://www.geocat.net/docs/bridge/qgis/v4.3/publish.html" TargetMode="External"/><Relationship Id="rId5" Type="http://schemas.openxmlformats.org/officeDocument/2006/relationships/hyperlink" Target="https://www.geocat.net/docs/bridge/qgis/v4.3/metadata_editing.html" TargetMode="External"/><Relationship Id="rId6"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4.xml"/><Relationship Id="rId3" Type="http://schemas.openxmlformats.org/officeDocument/2006/relationships/image" Target="../media/image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5.xml"/><Relationship Id="rId3" Type="http://schemas.openxmlformats.org/officeDocument/2006/relationships/image" Target="../media/image3.jpg"/><Relationship Id="rId4" Type="http://schemas.openxmlformats.org/officeDocument/2006/relationships/hyperlink" Target="https://docs.qgis.org/3.28/en/docs/user_manual/plugins/core_plugins/plugins_metasearch.html" TargetMode="External"/><Relationship Id="rId5" Type="http://schemas.openxmlformats.org/officeDocument/2006/relationships/hyperlink" Target="https://docs.qgis.org/3.28/en/docs/training_manual/basic_map/symbology.html" TargetMode="External"/><Relationship Id="rId6" Type="http://schemas.openxmlformats.org/officeDocument/2006/relationships/hyperlink" Target="https://www.qgistutorials.com/en/docs/basic_vector_styling.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6.xml"/><Relationship Id="rId3" Type="http://schemas.openxmlformats.org/officeDocument/2006/relationships/image" Target="../media/image3.jpg"/><Relationship Id="rId4" Type="http://schemas.openxmlformats.org/officeDocument/2006/relationships/hyperlink" Target="https://docs.qgis.org/3.28/en/docs/training_manual/vector_classification/label_tool.html" TargetMode="External"/><Relationship Id="rId5" Type="http://schemas.openxmlformats.org/officeDocument/2006/relationships/hyperlink" Target="https://gistbok.ucgis.org/bok-topics/visual-hierarchy-and-layout" TargetMode="External"/><Relationship Id="rId6" Type="http://schemas.openxmlformats.org/officeDocument/2006/relationships/hyperlink" Target="http://wiki.gis.com/wiki/index.php/Color_Harmony" TargetMode="External"/><Relationship Id="rId7" Type="http://schemas.openxmlformats.org/officeDocument/2006/relationships/hyperlink" Target="https://docs.geoserver.org/stable/en/user/styling/qgis/index.html" TargetMode="External"/><Relationship Id="rId8" Type="http://schemas.openxmlformats.org/officeDocument/2006/relationships/hyperlink" Target="https://www.geocat.net/docs/bridge/qgis/latest/"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7.xml"/><Relationship Id="rId3" Type="http://schemas.openxmlformats.org/officeDocument/2006/relationships/image" Target="../media/image3.jpg"/><Relationship Id="rId4" Type="http://schemas.openxmlformats.org/officeDocument/2006/relationships/hyperlink" Target="https://www.qgistutorials.com/en/docs/3/making_a_map.html" TargetMode="External"/><Relationship Id="rId5" Type="http://schemas.openxmlformats.org/officeDocument/2006/relationships/hyperlink" Target="https://docs.geonode.org/en/3.3.x/usage/managing_layers/layer_styling.html" TargetMode="External"/><Relationship Id="rId6" Type="http://schemas.openxmlformats.org/officeDocument/2006/relationships/hyperlink" Target="https://docs.geonode.org/en/master/usage/managing_datasets/dataset_metadata.html" TargetMode="External"/><Relationship Id="rId7" Type="http://schemas.openxmlformats.org/officeDocument/2006/relationships/hyperlink" Target="https://docs.geoserver.org/stable/en/user/extensions/metadata/user.html"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8.jpg"/><Relationship Id="rId4" Type="http://schemas.openxmlformats.org/officeDocument/2006/relationships/image" Target="../media/image24.png"/><Relationship Id="rId5"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hyperlink" Target="https://docs.qgis.org/3.28/en/docs/user_manual/plugins/core_plugins/plugins_metasearch.html" TargetMode="External"/><Relationship Id="rId5"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hyperlink" Target="https://docs.qgis.org/3.28/en/docs/training_manual/basic_map/symbology.html" TargetMode="External"/><Relationship Id="rId5"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hyperlink" Target="https://docs.qgis.org/3.28/en/docs/training_manual/basic_map/symbology.html" TargetMode="External"/><Relationship Id="rId5" Type="http://schemas.openxmlformats.org/officeDocument/2006/relationships/hyperlink" Target="https://www.qgistutorials.com/en/docs/basic_vector_styling.html" TargetMode="External"/><Relationship Id="rId6" Type="http://schemas.openxmlformats.org/officeDocument/2006/relationships/hyperlink" Target="https://docs.qgis.org/3.28/en/docs/training_manual/vector_classification/label_tool.html" TargetMode="External"/><Relationship Id="rId7"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
          <p:cNvSpPr txBox="1"/>
          <p:nvPr>
            <p:ph type="ctrTitle"/>
          </p:nvPr>
        </p:nvSpPr>
        <p:spPr>
          <a:xfrm>
            <a:off x="651352" y="4301317"/>
            <a:ext cx="7029608" cy="2140757"/>
          </a:xfrm>
          <a:prstGeom prst="rect">
            <a:avLst/>
          </a:prstGeom>
          <a:noFill/>
          <a:ln>
            <a:noFill/>
          </a:ln>
        </p:spPr>
        <p:txBody>
          <a:bodyPr anchorCtr="0" anchor="b" bIns="45700" lIns="91425" spcFirstLastPara="1" rIns="91425" wrap="square" tIns="45700">
            <a:normAutofit fontScale="90000"/>
          </a:bodyPr>
          <a:lstStyle/>
          <a:p>
            <a:pPr indent="0" lvl="0" marL="0" rtl="0" algn="l">
              <a:lnSpc>
                <a:spcPct val="100000"/>
              </a:lnSpc>
              <a:spcBef>
                <a:spcPts val="0"/>
              </a:spcBef>
              <a:spcAft>
                <a:spcPts val="0"/>
              </a:spcAft>
              <a:buClr>
                <a:srgbClr val="FFFFFF"/>
              </a:buClr>
              <a:buSzPct val="100000"/>
              <a:buFont typeface="Open Sans ExtraBold"/>
              <a:buNone/>
            </a:pPr>
            <a:r>
              <a:rPr b="1" lang="en-GB" sz="4900" strike="noStrike">
                <a:solidFill>
                  <a:srgbClr val="FFFFFF"/>
                </a:solidFill>
                <a:latin typeface="Open Sans ExtraBold"/>
                <a:ea typeface="Open Sans ExtraBold"/>
                <a:cs typeface="Open Sans ExtraBold"/>
                <a:sym typeface="Open Sans ExtraBold"/>
              </a:rPr>
              <a:t>LECTURE 8</a:t>
            </a:r>
            <a:br>
              <a:rPr b="0" lang="en-GB" sz="7200">
                <a:solidFill>
                  <a:srgbClr val="000000"/>
                </a:solidFill>
                <a:latin typeface="Arial"/>
                <a:ea typeface="Arial"/>
                <a:cs typeface="Arial"/>
                <a:sym typeface="Arial"/>
              </a:rPr>
            </a:br>
            <a:r>
              <a:rPr b="1" lang="en-GB" sz="3600" strike="noStrike">
                <a:solidFill>
                  <a:srgbClr val="000000"/>
                </a:solidFill>
                <a:latin typeface="Open Sans ExtraBold"/>
                <a:ea typeface="Open Sans ExtraBold"/>
                <a:cs typeface="Open Sans ExtraBold"/>
                <a:sym typeface="Open Sans ExtraBold"/>
              </a:rPr>
              <a:t>SETTING UP AN SDI ECOSYSTEM FROM THE BEGINNING</a:t>
            </a:r>
            <a:br>
              <a:rPr b="0" lang="en-GB" sz="3600" strike="noStrike">
                <a:solidFill>
                  <a:srgbClr val="000000"/>
                </a:solidFill>
                <a:latin typeface="Arial"/>
                <a:ea typeface="Arial"/>
                <a:cs typeface="Arial"/>
                <a:sym typeface="Arial"/>
              </a:rPr>
            </a:br>
            <a:r>
              <a:rPr b="1" lang="en-GB" sz="3600" strike="noStrike">
                <a:solidFill>
                  <a:srgbClr val="FFFFFF"/>
                </a:solidFill>
                <a:latin typeface="Open Sans ExtraBold"/>
                <a:ea typeface="Open Sans ExtraBold"/>
                <a:cs typeface="Open Sans ExtraBold"/>
                <a:sym typeface="Open Sans ExtraBold"/>
              </a:rPr>
              <a:t>Part B</a:t>
            </a:r>
            <a:endParaRPr/>
          </a:p>
        </p:txBody>
      </p:sp>
      <p:sp>
        <p:nvSpPr>
          <p:cNvPr id="195" name="Google Shape;195;p1"/>
          <p:cNvSpPr txBox="1"/>
          <p:nvPr>
            <p:ph idx="1" type="subTitle"/>
          </p:nvPr>
        </p:nvSpPr>
        <p:spPr>
          <a:xfrm>
            <a:off x="688931" y="3374796"/>
            <a:ext cx="4187869" cy="954803"/>
          </a:xfrm>
          <a:prstGeom prst="rect">
            <a:avLst/>
          </a:prstGeom>
          <a:noFill/>
          <a:ln>
            <a:noFill/>
          </a:ln>
        </p:spPr>
        <p:txBody>
          <a:bodyPr anchorCtr="0" anchor="b" bIns="0" lIns="0" spcFirstLastPara="1" rIns="0" wrap="square" tIns="0">
            <a:normAutofit/>
          </a:bodyPr>
          <a:lstStyle/>
          <a:p>
            <a:pPr indent="0" lvl="0" marL="0" rtl="0" algn="l">
              <a:lnSpc>
                <a:spcPct val="90000"/>
              </a:lnSpc>
              <a:spcBef>
                <a:spcPts val="0"/>
              </a:spcBef>
              <a:spcAft>
                <a:spcPts val="0"/>
              </a:spcAft>
              <a:buClr>
                <a:srgbClr val="000000"/>
              </a:buClr>
              <a:buSzPts val="1800"/>
              <a:buNone/>
            </a:pPr>
            <a:r>
              <a:rPr b="1" lang="en-GB" sz="1800" strike="noStrike">
                <a:solidFill>
                  <a:srgbClr val="000000"/>
                </a:solidFill>
                <a:latin typeface="Open Sans ExtraBold"/>
                <a:ea typeface="Open Sans ExtraBold"/>
                <a:cs typeface="Open Sans ExtraBold"/>
                <a:sym typeface="Open Sans ExtraBold"/>
              </a:rPr>
              <a:t>GEOSPATIAL DATA MANAGEMENT FOR ENERGY ACCESS</a:t>
            </a:r>
            <a:endParaRPr b="0" sz="1800" strike="noStrike">
              <a:solidFill>
                <a:srgbClr val="000000"/>
              </a:solidFill>
              <a:latin typeface="Arial"/>
              <a:ea typeface="Arial"/>
              <a:cs typeface="Arial"/>
              <a:sym typeface="Arial"/>
            </a:endParaRPr>
          </a:p>
        </p:txBody>
      </p:sp>
      <p:sp>
        <p:nvSpPr>
          <p:cNvPr id="196" name="Google Shape;196;p1"/>
          <p:cNvSpPr txBox="1"/>
          <p:nvPr>
            <p:ph idx="2" type="body"/>
          </p:nvPr>
        </p:nvSpPr>
        <p:spPr>
          <a:xfrm>
            <a:off x="8707582" y="6106160"/>
            <a:ext cx="3484418" cy="335915"/>
          </a:xfrm>
          <a:prstGeom prst="rect">
            <a:avLst/>
          </a:prstGeom>
          <a:noFill/>
          <a:ln>
            <a:noFill/>
          </a:ln>
        </p:spPr>
        <p:txBody>
          <a:bodyPr anchorCtr="0" anchor="ctr" bIns="0" lIns="0" spcFirstLastPara="1" rIns="0" wrap="square" tIns="0">
            <a:normAutofit/>
          </a:bodyPr>
          <a:lstStyle/>
          <a:p>
            <a:pPr indent="0" lvl="0" marL="0" rtl="0" algn="ctr">
              <a:lnSpc>
                <a:spcPct val="90000"/>
              </a:lnSpc>
              <a:spcBef>
                <a:spcPts val="0"/>
              </a:spcBef>
              <a:spcAft>
                <a:spcPts val="0"/>
              </a:spcAft>
              <a:buClr>
                <a:schemeClr val="lt1"/>
              </a:buClr>
              <a:buSzPts val="1600"/>
              <a:buNone/>
            </a:pPr>
            <a:r>
              <a:rPr lang="en-GB"/>
              <a:t>Version 1.0</a:t>
            </a:r>
            <a:endParaRPr/>
          </a:p>
        </p:txBody>
      </p:sp>
      <p:sp>
        <p:nvSpPr>
          <p:cNvPr id="197" name="Google Shape;197;p1"/>
          <p:cNvSpPr txBox="1"/>
          <p:nvPr/>
        </p:nvSpPr>
        <p:spPr>
          <a:xfrm>
            <a:off x="8788857" y="3367815"/>
            <a:ext cx="1690830"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900" u="none" cap="none" strike="noStrike">
                <a:solidFill>
                  <a:schemeClr val="lt1"/>
                </a:solidFill>
                <a:latin typeface="Open Sans"/>
                <a:ea typeface="Open Sans"/>
                <a:cs typeface="Open Sans"/>
                <a:sym typeface="Open Sans"/>
              </a:rPr>
              <a:t>Supported by and in collaboration with Sustainable Energy for All. Consolidated by Kartoza</a:t>
            </a:r>
            <a:endParaRPr b="1" sz="900">
              <a:solidFill>
                <a:schemeClr val="lt1"/>
              </a:solidFill>
              <a:latin typeface="Open Sans"/>
              <a:ea typeface="Open Sans"/>
              <a:cs typeface="Open Sans"/>
              <a:sym typeface="Open Sans"/>
            </a:endParaRPr>
          </a:p>
        </p:txBody>
      </p:sp>
      <p:pic>
        <p:nvPicPr>
          <p:cNvPr descr="A white circle with white text&#10;&#10;Description automatically generated" id="198" name="Google Shape;198;p1"/>
          <p:cNvPicPr preferRelativeResize="0"/>
          <p:nvPr/>
        </p:nvPicPr>
        <p:blipFill rotWithShape="1">
          <a:blip r:embed="rId3">
            <a:alphaModFix/>
          </a:blip>
          <a:srcRect b="0" l="0" r="0" t="0"/>
          <a:stretch/>
        </p:blipFill>
        <p:spPr>
          <a:xfrm>
            <a:off x="10479687" y="3481710"/>
            <a:ext cx="482722" cy="485636"/>
          </a:xfrm>
          <a:prstGeom prst="rect">
            <a:avLst/>
          </a:prstGeom>
          <a:noFill/>
          <a:ln>
            <a:noFill/>
          </a:ln>
        </p:spPr>
      </p:pic>
      <p:pic>
        <p:nvPicPr>
          <p:cNvPr id="199" name="Google Shape;199;p1"/>
          <p:cNvPicPr preferRelativeResize="0"/>
          <p:nvPr/>
        </p:nvPicPr>
        <p:blipFill rotWithShape="1">
          <a:blip r:embed="rId4">
            <a:alphaModFix/>
          </a:blip>
          <a:srcRect b="0" l="0" r="0" t="0"/>
          <a:stretch/>
        </p:blipFill>
        <p:spPr>
          <a:xfrm>
            <a:off x="11076962" y="3621295"/>
            <a:ext cx="747893" cy="243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pic>
        <p:nvPicPr>
          <p:cNvPr descr="Graphical user interface, sunburst chart&#10;&#10;Description automatically generated" id="285" name="Google Shape;285;p10"/>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286" name="Google Shape;286;p1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9</a:t>
            </a:r>
            <a:endParaRPr b="0" sz="1400" strike="noStrike">
              <a:solidFill>
                <a:srgbClr val="000000"/>
              </a:solidFill>
              <a:latin typeface="Arial"/>
              <a:ea typeface="Arial"/>
              <a:cs typeface="Arial"/>
              <a:sym typeface="Arial"/>
            </a:endParaRPr>
          </a:p>
        </p:txBody>
      </p:sp>
      <p:sp>
        <p:nvSpPr>
          <p:cNvPr id="287" name="Google Shape;287;p10"/>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8.1 Map Layer Styling and Cartography</a:t>
            </a:r>
            <a:endParaRPr b="0" sz="4400" strike="noStrike">
              <a:solidFill>
                <a:srgbClr val="000000"/>
              </a:solidFill>
              <a:latin typeface="Arial"/>
              <a:ea typeface="Arial"/>
              <a:cs typeface="Arial"/>
              <a:sym typeface="Arial"/>
            </a:endParaRPr>
          </a:p>
        </p:txBody>
      </p:sp>
      <p:sp>
        <p:nvSpPr>
          <p:cNvPr id="288" name="Google Shape;288;p10"/>
          <p:cNvSpPr txBox="1"/>
          <p:nvPr>
            <p:ph idx="4294967295" type="body"/>
          </p:nvPr>
        </p:nvSpPr>
        <p:spPr>
          <a:xfrm>
            <a:off x="403200" y="2224800"/>
            <a:ext cx="5403600" cy="348588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QGIS includes a sophisticated style editor with many map rendering possibilities. Styles generated with QGIS can then be exported (with limitations) to SLD for usage with GeoServer.</a:t>
            </a:r>
            <a:endParaRPr b="0" i="0" sz="2000" u="none" cap="none" strike="noStrike">
              <a:solidFill>
                <a:srgbClr val="000000"/>
              </a:solidFill>
              <a:latin typeface="Calibri"/>
              <a:ea typeface="Calibri"/>
              <a:cs typeface="Calibri"/>
              <a:sym typeface="Calibri"/>
            </a:endParaRPr>
          </a:p>
        </p:txBody>
      </p:sp>
      <p:sp>
        <p:nvSpPr>
          <p:cNvPr id="289" name="Google Shape;289;p10"/>
          <p:cNvSpPr/>
          <p:nvPr/>
        </p:nvSpPr>
        <p:spPr>
          <a:xfrm>
            <a:off x="403200" y="1664280"/>
            <a:ext cx="76334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Using Styled Layer Descriptor (SLD) files from QGIS</a:t>
            </a:r>
            <a:endParaRPr b="0" sz="2000" strike="noStrike">
              <a:solidFill>
                <a:srgbClr val="000000"/>
              </a:solidFill>
              <a:latin typeface="Arial"/>
              <a:ea typeface="Arial"/>
              <a:cs typeface="Arial"/>
              <a:sym typeface="Arial"/>
            </a:endParaRPr>
          </a:p>
        </p:txBody>
      </p:sp>
      <p:pic>
        <p:nvPicPr>
          <p:cNvPr id="290" name="Google Shape;290;p10"/>
          <p:cNvPicPr preferRelativeResize="0"/>
          <p:nvPr/>
        </p:nvPicPr>
        <p:blipFill rotWithShape="1">
          <a:blip r:embed="rId4">
            <a:alphaModFix/>
          </a:blip>
          <a:srcRect b="0" l="0" r="0" t="0"/>
          <a:stretch/>
        </p:blipFill>
        <p:spPr>
          <a:xfrm>
            <a:off x="7048080" y="1525680"/>
            <a:ext cx="4095360" cy="4704840"/>
          </a:xfrm>
          <a:prstGeom prst="rect">
            <a:avLst/>
          </a:prstGeom>
          <a:noFill/>
          <a:ln>
            <a:noFill/>
          </a:ln>
        </p:spPr>
      </p:pic>
      <p:sp>
        <p:nvSpPr>
          <p:cNvPr id="291" name="Google Shape;291;p10"/>
          <p:cNvSpPr/>
          <p:nvPr/>
        </p:nvSpPr>
        <p:spPr>
          <a:xfrm>
            <a:off x="219240" y="4516920"/>
            <a:ext cx="62078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Read more on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generating SLD styles with QGIS.</a:t>
            </a:r>
            <a:endParaRPr b="0" sz="1200" strike="noStrike">
              <a:solidFill>
                <a:srgbClr val="000000"/>
              </a:solidFill>
              <a:latin typeface="Arial"/>
              <a:ea typeface="Arial"/>
              <a:cs typeface="Arial"/>
              <a:sym typeface="Arial"/>
            </a:endParaRPr>
          </a:p>
        </p:txBody>
      </p:sp>
      <p:sp>
        <p:nvSpPr>
          <p:cNvPr id="292" name="Google Shape;292;p10"/>
          <p:cNvSpPr/>
          <p:nvPr/>
        </p:nvSpPr>
        <p:spPr>
          <a:xfrm>
            <a:off x="219240" y="5387760"/>
            <a:ext cx="6389640" cy="699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2000" u="sng" strike="noStrike">
                <a:solidFill>
                  <a:srgbClr val="0563C1"/>
                </a:solidFill>
                <a:latin typeface="Open Sans"/>
                <a:ea typeface="Open Sans"/>
                <a:cs typeface="Open Sans"/>
                <a:sym typeface="Open Sans"/>
                <a:hlinkClick r:id="rId6">
                  <a:extLst>
                    <a:ext uri="{A12FA001-AC4F-418D-AE19-62706E023703}">
                      <ahyp:hlinkClr val="tx"/>
                    </a:ext>
                  </a:extLst>
                </a:hlinkClick>
              </a:rPr>
              <a:t>GeoCat Bridge </a:t>
            </a:r>
            <a:r>
              <a:rPr b="0" lang="en-GB" sz="2000" strike="noStrike">
                <a:solidFill>
                  <a:srgbClr val="000000"/>
                </a:solidFill>
                <a:latin typeface="Open Sans"/>
                <a:ea typeface="Open Sans"/>
                <a:cs typeface="Open Sans"/>
                <a:sym typeface="Open Sans"/>
              </a:rPr>
              <a:t>plugin: Also exports SLD which can be used in GeoNode</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pic>
        <p:nvPicPr>
          <p:cNvPr descr="Graphical user interface, sunburst chart&#10;&#10;Description automatically generated" id="298" name="Google Shape;298;p11"/>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299" name="Google Shape;299;p1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10</a:t>
            </a:r>
            <a:endParaRPr b="0" sz="1400" strike="noStrike">
              <a:solidFill>
                <a:srgbClr val="000000"/>
              </a:solidFill>
              <a:latin typeface="Arial"/>
              <a:ea typeface="Arial"/>
              <a:cs typeface="Arial"/>
              <a:sym typeface="Arial"/>
            </a:endParaRPr>
          </a:p>
        </p:txBody>
      </p:sp>
      <p:sp>
        <p:nvSpPr>
          <p:cNvPr id="300" name="Google Shape;300;p11"/>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8.1 Map Layer Styling and Cartography</a:t>
            </a:r>
            <a:endParaRPr b="0" sz="4400" strike="noStrike">
              <a:solidFill>
                <a:srgbClr val="000000"/>
              </a:solidFill>
              <a:latin typeface="Arial"/>
              <a:ea typeface="Arial"/>
              <a:cs typeface="Arial"/>
              <a:sym typeface="Arial"/>
            </a:endParaRPr>
          </a:p>
        </p:txBody>
      </p:sp>
      <p:sp>
        <p:nvSpPr>
          <p:cNvPr id="301" name="Google Shape;301;p11"/>
          <p:cNvSpPr/>
          <p:nvPr/>
        </p:nvSpPr>
        <p:spPr>
          <a:xfrm>
            <a:off x="403200" y="1664280"/>
            <a:ext cx="76334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Using Styled Layer Descriptor (SLD) files from QGIS</a:t>
            </a:r>
            <a:endParaRPr b="0" sz="2000" strike="noStrike">
              <a:solidFill>
                <a:srgbClr val="000000"/>
              </a:solidFill>
              <a:latin typeface="Arial"/>
              <a:ea typeface="Arial"/>
              <a:cs typeface="Arial"/>
              <a:sym typeface="Arial"/>
            </a:endParaRPr>
          </a:p>
        </p:txBody>
      </p:sp>
      <p:sp>
        <p:nvSpPr>
          <p:cNvPr id="302" name="Google Shape;302;p11"/>
          <p:cNvSpPr/>
          <p:nvPr/>
        </p:nvSpPr>
        <p:spPr>
          <a:xfrm>
            <a:off x="403200" y="2354760"/>
            <a:ext cx="1101816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2000" u="sng" strike="noStrike">
                <a:solidFill>
                  <a:srgbClr val="0563C1"/>
                </a:solidFill>
                <a:latin typeface="Open Sans"/>
                <a:ea typeface="Open Sans"/>
                <a:cs typeface="Open Sans"/>
                <a:sym typeface="Open Sans"/>
                <a:hlinkClick r:id="rId4">
                  <a:extLst>
                    <a:ext uri="{A12FA001-AC4F-418D-AE19-62706E023703}">
                      <ahyp:hlinkClr val="tx"/>
                    </a:ext>
                  </a:extLst>
                </a:hlinkClick>
              </a:rPr>
              <a:t>GeoCat Bridge </a:t>
            </a:r>
            <a:r>
              <a:rPr b="0" lang="en-GB" sz="2000" strike="noStrike">
                <a:solidFill>
                  <a:srgbClr val="000000"/>
                </a:solidFill>
                <a:latin typeface="Open Sans"/>
                <a:ea typeface="Open Sans"/>
                <a:cs typeface="Open Sans"/>
                <a:sym typeface="Open Sans"/>
              </a:rPr>
              <a:t>plugin: Also exports SLD which can be used in GeoNode.</a:t>
            </a:r>
            <a:endParaRPr b="0" sz="2000" strike="noStrike">
              <a:solidFill>
                <a:srgbClr val="000000"/>
              </a:solidFill>
              <a:latin typeface="Arial"/>
              <a:ea typeface="Arial"/>
              <a:cs typeface="Arial"/>
              <a:sym typeface="Arial"/>
            </a:endParaRPr>
          </a:p>
        </p:txBody>
      </p:sp>
      <p:pic>
        <p:nvPicPr>
          <p:cNvPr id="303" name="Google Shape;303;p11"/>
          <p:cNvPicPr preferRelativeResize="0"/>
          <p:nvPr/>
        </p:nvPicPr>
        <p:blipFill rotWithShape="1">
          <a:blip r:embed="rId5">
            <a:alphaModFix/>
          </a:blip>
          <a:srcRect b="0" l="0" r="0" t="0"/>
          <a:stretch/>
        </p:blipFill>
        <p:spPr>
          <a:xfrm>
            <a:off x="1096920" y="3105720"/>
            <a:ext cx="9997920" cy="3081240"/>
          </a:xfrm>
          <a:prstGeom prst="rect">
            <a:avLst/>
          </a:prstGeom>
          <a:noFill/>
          <a:ln>
            <a:noFill/>
          </a:ln>
        </p:spPr>
      </p:pic>
    </p:spTree>
  </p:cSld>
  <p:clrMapOvr>
    <a:masterClrMapping/>
  </p:clrMapOvr>
  <p:transition spd="slow">
    <p:push dir="r"/>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8" name="Shape 308"/>
        <p:cNvGrpSpPr/>
        <p:nvPr/>
      </p:nvGrpSpPr>
      <p:grpSpPr>
        <a:xfrm>
          <a:off x="0" y="0"/>
          <a:ext cx="0" cy="0"/>
          <a:chOff x="0" y="0"/>
          <a:chExt cx="0" cy="0"/>
        </a:xfrm>
      </p:grpSpPr>
      <p:pic>
        <p:nvPicPr>
          <p:cNvPr descr="Graphical user interface, sunburst chart&#10;&#10;Description automatically generated" id="309" name="Google Shape;309;p12"/>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310" name="Google Shape;310;p1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11</a:t>
            </a:r>
            <a:endParaRPr b="0" sz="1400" strike="noStrike">
              <a:solidFill>
                <a:srgbClr val="000000"/>
              </a:solidFill>
              <a:latin typeface="Arial"/>
              <a:ea typeface="Arial"/>
              <a:cs typeface="Arial"/>
              <a:sym typeface="Arial"/>
            </a:endParaRPr>
          </a:p>
        </p:txBody>
      </p:sp>
      <p:sp>
        <p:nvSpPr>
          <p:cNvPr id="311" name="Google Shape;311;p12"/>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8.2 Map Layouts</a:t>
            </a:r>
            <a:endParaRPr b="0" sz="4400" strike="noStrike">
              <a:solidFill>
                <a:srgbClr val="000000"/>
              </a:solidFill>
              <a:latin typeface="Arial"/>
              <a:ea typeface="Arial"/>
              <a:cs typeface="Arial"/>
              <a:sym typeface="Arial"/>
            </a:endParaRPr>
          </a:p>
        </p:txBody>
      </p:sp>
      <p:sp>
        <p:nvSpPr>
          <p:cNvPr id="312" name="Google Shape;312;p12"/>
          <p:cNvSpPr/>
          <p:nvPr/>
        </p:nvSpPr>
        <p:spPr>
          <a:xfrm>
            <a:off x="772920" y="1648800"/>
            <a:ext cx="10183680" cy="39301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400" strike="noStrike">
                <a:solidFill>
                  <a:srgbClr val="000000"/>
                </a:solidFill>
                <a:latin typeface="Open Sans"/>
                <a:ea typeface="Open Sans"/>
                <a:cs typeface="Open Sans"/>
                <a:sym typeface="Open Sans"/>
              </a:rPr>
              <a:t>Map layout can be done in QGIS using layers from the SDI. This has many advantages as QGIS offers:</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Advanced cartography which is not directly translated to SDI.</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QGIS offers the ability to interact with data sources which are not available in an SDI.</a:t>
            </a:r>
            <a:endParaRPr b="0" sz="2400" strike="noStrike">
              <a:solidFill>
                <a:srgbClr val="000000"/>
              </a:solidFill>
              <a:latin typeface="Arial"/>
              <a:ea typeface="Arial"/>
              <a:cs typeface="Arial"/>
              <a:sym typeface="Arial"/>
            </a:endParaRPr>
          </a:p>
          <a:p>
            <a:pPr indent="-343080" lvl="0" marL="343080" marR="0" rtl="0" algn="l">
              <a:lnSpc>
                <a:spcPct val="150000"/>
              </a:lnSpc>
              <a:spcBef>
                <a:spcPts val="0"/>
              </a:spcBef>
              <a:spcAft>
                <a:spcPts val="0"/>
              </a:spcAft>
              <a:buClr>
                <a:srgbClr val="000000"/>
              </a:buClr>
              <a:buSzPts val="2400"/>
              <a:buFont typeface="Arial"/>
              <a:buChar char="•"/>
            </a:pPr>
            <a:r>
              <a:rPr b="0" lang="en-GB" sz="2400" strike="noStrike">
                <a:solidFill>
                  <a:srgbClr val="000000"/>
                </a:solidFill>
                <a:latin typeface="Open Sans"/>
                <a:ea typeface="Open Sans"/>
                <a:cs typeface="Open Sans"/>
                <a:sym typeface="Open Sans"/>
              </a:rPr>
              <a:t>The map layout can then be exported to an SDI as a static map and linked to a GeoNode layer or map resource.</a:t>
            </a:r>
            <a:endParaRPr b="0" sz="24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descr="Graphical user interface, sunburst chart&#10;&#10;Description automatically generated" id="318" name="Google Shape;318;p13"/>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319" name="Google Shape;319;p1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12</a:t>
            </a:r>
            <a:endParaRPr b="0" sz="1400" strike="noStrike">
              <a:solidFill>
                <a:srgbClr val="000000"/>
              </a:solidFill>
              <a:latin typeface="Arial"/>
              <a:ea typeface="Arial"/>
              <a:cs typeface="Arial"/>
              <a:sym typeface="Arial"/>
            </a:endParaRPr>
          </a:p>
        </p:txBody>
      </p:sp>
      <p:sp>
        <p:nvSpPr>
          <p:cNvPr id="320" name="Google Shape;320;p13"/>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8.2 Map Layouts</a:t>
            </a:r>
            <a:endParaRPr b="0" sz="4400" strike="noStrike">
              <a:solidFill>
                <a:srgbClr val="000000"/>
              </a:solidFill>
              <a:latin typeface="Arial"/>
              <a:ea typeface="Arial"/>
              <a:cs typeface="Arial"/>
              <a:sym typeface="Arial"/>
            </a:endParaRPr>
          </a:p>
        </p:txBody>
      </p:sp>
      <p:sp>
        <p:nvSpPr>
          <p:cNvPr id="321" name="Google Shape;321;p13"/>
          <p:cNvSpPr/>
          <p:nvPr/>
        </p:nvSpPr>
        <p:spPr>
          <a:xfrm>
            <a:off x="946440" y="14691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Map Production - Key Elements of a Map</a:t>
            </a:r>
            <a:endParaRPr b="0" sz="2000" strike="noStrike">
              <a:solidFill>
                <a:srgbClr val="000000"/>
              </a:solidFill>
              <a:latin typeface="Arial"/>
              <a:ea typeface="Arial"/>
              <a:cs typeface="Arial"/>
              <a:sym typeface="Arial"/>
            </a:endParaRPr>
          </a:p>
        </p:txBody>
      </p:sp>
      <p:sp>
        <p:nvSpPr>
          <p:cNvPr id="322" name="Google Shape;322;p13"/>
          <p:cNvSpPr/>
          <p:nvPr/>
        </p:nvSpPr>
        <p:spPr>
          <a:xfrm>
            <a:off x="184320" y="2000520"/>
            <a:ext cx="3472920" cy="338148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400" strike="noStrike">
                <a:solidFill>
                  <a:srgbClr val="000000"/>
                </a:solidFill>
                <a:latin typeface="Open Sans"/>
                <a:ea typeface="Open Sans"/>
                <a:cs typeface="Open Sans"/>
                <a:sym typeface="Open Sans"/>
              </a:rPr>
              <a:t>Legend</a:t>
            </a:r>
            <a:endParaRPr b="0" sz="2400"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Map frame</a:t>
            </a:r>
            <a:endParaRPr b="0" i="0" sz="2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Map legend</a:t>
            </a:r>
            <a:endParaRPr b="0" i="0" sz="2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Map title</a:t>
            </a:r>
            <a:endParaRPr b="0" i="0" sz="2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North arrow</a:t>
            </a:r>
            <a:endParaRPr b="0" i="0" sz="2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Map scale bar</a:t>
            </a:r>
            <a:endParaRPr b="0" i="0" sz="2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Map citation</a:t>
            </a:r>
            <a:endParaRPr b="0" i="0" sz="2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Border</a:t>
            </a:r>
            <a:endParaRPr b="0" i="0" sz="2400" u="none" cap="none" strike="noStrike">
              <a:solidFill>
                <a:srgbClr val="000000"/>
              </a:solidFill>
              <a:latin typeface="Arial"/>
              <a:ea typeface="Arial"/>
              <a:cs typeface="Arial"/>
              <a:sym typeface="Arial"/>
            </a:endParaRPr>
          </a:p>
          <a:p>
            <a:pPr indent="-457200" lvl="1" marL="914400" marR="0" rtl="0" algn="l">
              <a:lnSpc>
                <a:spcPct val="100000"/>
              </a:lnSpc>
              <a:spcBef>
                <a:spcPts val="0"/>
              </a:spcBef>
              <a:spcAft>
                <a:spcPts val="0"/>
              </a:spcAft>
              <a:buClr>
                <a:srgbClr val="000000"/>
              </a:buClr>
              <a:buSzPts val="2400"/>
              <a:buFont typeface="Calibri"/>
              <a:buAutoNum type="arabicPeriod"/>
            </a:pPr>
            <a:r>
              <a:rPr b="0" i="0" lang="en-GB" sz="2400" u="none" cap="none" strike="noStrike">
                <a:solidFill>
                  <a:srgbClr val="000000"/>
                </a:solidFill>
                <a:latin typeface="Open Sans"/>
                <a:ea typeface="Open Sans"/>
                <a:cs typeface="Open Sans"/>
                <a:sym typeface="Open Sans"/>
              </a:rPr>
              <a:t>Inset map.</a:t>
            </a:r>
            <a:endParaRPr b="0" i="0" sz="2400" u="none" cap="none" strike="noStrike">
              <a:solidFill>
                <a:srgbClr val="000000"/>
              </a:solidFill>
              <a:latin typeface="Arial"/>
              <a:ea typeface="Arial"/>
              <a:cs typeface="Arial"/>
              <a:sym typeface="Arial"/>
            </a:endParaRPr>
          </a:p>
        </p:txBody>
      </p:sp>
      <p:sp>
        <p:nvSpPr>
          <p:cNvPr id="323" name="Google Shape;323;p13"/>
          <p:cNvSpPr/>
          <p:nvPr/>
        </p:nvSpPr>
        <p:spPr>
          <a:xfrm>
            <a:off x="184320" y="6043680"/>
            <a:ext cx="3650040" cy="272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Elements of a Map</a:t>
            </a:r>
            <a:r>
              <a:rPr b="0" i="1" lang="en-GB" sz="1200" strike="noStrike">
                <a:solidFill>
                  <a:srgbClr val="000000"/>
                </a:solidFill>
                <a:latin typeface="Open Sans"/>
                <a:ea typeface="Open Sans"/>
                <a:cs typeface="Open Sans"/>
                <a:sym typeface="Open Sans"/>
              </a:rPr>
              <a:t> and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Map Production</a:t>
            </a:r>
            <a:endParaRPr b="0" sz="1200" strike="noStrike">
              <a:solidFill>
                <a:srgbClr val="000000"/>
              </a:solidFill>
              <a:latin typeface="Arial"/>
              <a:ea typeface="Arial"/>
              <a:cs typeface="Arial"/>
              <a:sym typeface="Arial"/>
            </a:endParaRPr>
          </a:p>
        </p:txBody>
      </p:sp>
      <p:pic>
        <p:nvPicPr>
          <p:cNvPr descr="A diagram with numbered labels for all the areas of a map layout." id="324" name="Google Shape;324;p13"/>
          <p:cNvPicPr preferRelativeResize="0"/>
          <p:nvPr/>
        </p:nvPicPr>
        <p:blipFill rotWithShape="1">
          <a:blip r:embed="rId6">
            <a:alphaModFix/>
          </a:blip>
          <a:srcRect b="0" l="0" r="0" t="0"/>
          <a:stretch/>
        </p:blipFill>
        <p:spPr>
          <a:xfrm>
            <a:off x="3445920" y="1964520"/>
            <a:ext cx="4076280" cy="2718720"/>
          </a:xfrm>
          <a:prstGeom prst="rect">
            <a:avLst/>
          </a:prstGeom>
          <a:noFill/>
          <a:ln>
            <a:noFill/>
          </a:ln>
        </p:spPr>
      </p:pic>
      <p:pic>
        <p:nvPicPr>
          <p:cNvPr id="325" name="Google Shape;325;p13"/>
          <p:cNvPicPr preferRelativeResize="0"/>
          <p:nvPr/>
        </p:nvPicPr>
        <p:blipFill rotWithShape="1">
          <a:blip r:embed="rId7">
            <a:alphaModFix/>
          </a:blip>
          <a:srcRect b="0" l="0" r="0" t="0"/>
          <a:stretch/>
        </p:blipFill>
        <p:spPr>
          <a:xfrm>
            <a:off x="7697160" y="3601800"/>
            <a:ext cx="3846240" cy="2718720"/>
          </a:xfrm>
          <a:prstGeom prst="rect">
            <a:avLst/>
          </a:prstGeom>
          <a:noFill/>
          <a:ln>
            <a:noFill/>
          </a:ln>
        </p:spPr>
      </p:pic>
      <p:sp>
        <p:nvSpPr>
          <p:cNvPr id="326" name="Google Shape;326;p13"/>
          <p:cNvSpPr/>
          <p:nvPr/>
        </p:nvSpPr>
        <p:spPr>
          <a:xfrm>
            <a:off x="7490160" y="3274560"/>
            <a:ext cx="428544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8">
                  <a:extLst>
                    <a:ext uri="{A12FA001-AC4F-418D-AE19-62706E023703}">
                      <ahyp:hlinkClr val="tx"/>
                    </a:ext>
                  </a:extLst>
                </a:hlinkClick>
              </a:rPr>
              <a:t>Map Production - Common Map elements</a:t>
            </a:r>
            <a:endParaRPr b="0" sz="1200" strike="noStrike">
              <a:solidFill>
                <a:srgbClr val="000000"/>
              </a:solidFill>
              <a:latin typeface="Arial"/>
              <a:ea typeface="Arial"/>
              <a:cs typeface="Arial"/>
              <a:sym typeface="Arial"/>
            </a:endParaRPr>
          </a:p>
        </p:txBody>
      </p:sp>
      <p:sp>
        <p:nvSpPr>
          <p:cNvPr id="327" name="Google Shape;327;p13"/>
          <p:cNvSpPr/>
          <p:nvPr/>
        </p:nvSpPr>
        <p:spPr>
          <a:xfrm>
            <a:off x="3242160" y="4716360"/>
            <a:ext cx="435456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9">
                  <a:extLst>
                    <a:ext uri="{A12FA001-AC4F-418D-AE19-62706E023703}">
                      <ahyp:hlinkClr val="tx"/>
                    </a:ext>
                  </a:extLst>
                </a:hlinkClick>
              </a:rPr>
              <a:t>Elements of a Map - Caitlin Dempsey</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2" name="Shape 332"/>
        <p:cNvGrpSpPr/>
        <p:nvPr/>
      </p:nvGrpSpPr>
      <p:grpSpPr>
        <a:xfrm>
          <a:off x="0" y="0"/>
          <a:ext cx="0" cy="0"/>
          <a:chOff x="0" y="0"/>
          <a:chExt cx="0" cy="0"/>
        </a:xfrm>
      </p:grpSpPr>
      <p:pic>
        <p:nvPicPr>
          <p:cNvPr descr="Graphical user interface, sunburst chart&#10;&#10;Description automatically generated" id="333" name="Google Shape;333;p14"/>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334" name="Google Shape;334;p1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13</a:t>
            </a:r>
            <a:endParaRPr b="0" sz="1400" strike="noStrike">
              <a:solidFill>
                <a:srgbClr val="000000"/>
              </a:solidFill>
              <a:latin typeface="Arial"/>
              <a:ea typeface="Arial"/>
              <a:cs typeface="Arial"/>
              <a:sym typeface="Arial"/>
            </a:endParaRPr>
          </a:p>
        </p:txBody>
      </p:sp>
      <p:sp>
        <p:nvSpPr>
          <p:cNvPr id="335" name="Google Shape;335;p14"/>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8.2 Map Layouts</a:t>
            </a:r>
            <a:endParaRPr b="0" sz="4400" strike="noStrike">
              <a:solidFill>
                <a:srgbClr val="000000"/>
              </a:solidFill>
              <a:latin typeface="Arial"/>
              <a:ea typeface="Arial"/>
              <a:cs typeface="Arial"/>
              <a:sym typeface="Arial"/>
            </a:endParaRPr>
          </a:p>
        </p:txBody>
      </p:sp>
      <p:sp>
        <p:nvSpPr>
          <p:cNvPr id="336" name="Google Shape;336;p14"/>
          <p:cNvSpPr/>
          <p:nvPr/>
        </p:nvSpPr>
        <p:spPr>
          <a:xfrm>
            <a:off x="946440" y="14691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Map Production - Key Elements of a Map</a:t>
            </a:r>
            <a:endParaRPr b="0" sz="2000" strike="noStrike">
              <a:solidFill>
                <a:srgbClr val="000000"/>
              </a:solidFill>
              <a:latin typeface="Arial"/>
              <a:ea typeface="Arial"/>
              <a:cs typeface="Arial"/>
              <a:sym typeface="Arial"/>
            </a:endParaRPr>
          </a:p>
        </p:txBody>
      </p:sp>
      <p:pic>
        <p:nvPicPr>
          <p:cNvPr descr="A map of the united states&#10;&#10;Description automatically generated" id="337" name="Google Shape;337;p14"/>
          <p:cNvPicPr preferRelativeResize="0"/>
          <p:nvPr/>
        </p:nvPicPr>
        <p:blipFill rotWithShape="1">
          <a:blip r:embed="rId4">
            <a:alphaModFix/>
          </a:blip>
          <a:srcRect b="0" l="0" r="0" t="0"/>
          <a:stretch/>
        </p:blipFill>
        <p:spPr>
          <a:xfrm>
            <a:off x="0" y="2006280"/>
            <a:ext cx="5956920" cy="3972960"/>
          </a:xfrm>
          <a:prstGeom prst="rect">
            <a:avLst/>
          </a:prstGeom>
          <a:noFill/>
          <a:ln>
            <a:noFill/>
          </a:ln>
        </p:spPr>
      </p:pic>
      <p:pic>
        <p:nvPicPr>
          <p:cNvPr id="338" name="Google Shape;338;p14"/>
          <p:cNvPicPr preferRelativeResize="0"/>
          <p:nvPr/>
        </p:nvPicPr>
        <p:blipFill rotWithShape="1">
          <a:blip r:embed="rId5">
            <a:alphaModFix/>
          </a:blip>
          <a:srcRect b="0" l="0" r="0" t="0"/>
          <a:stretch/>
        </p:blipFill>
        <p:spPr>
          <a:xfrm>
            <a:off x="5957280" y="1991880"/>
            <a:ext cx="5641200" cy="3987720"/>
          </a:xfrm>
          <a:prstGeom prst="rect">
            <a:avLst/>
          </a:prstGeom>
          <a:noFill/>
          <a:ln>
            <a:noFill/>
          </a:ln>
        </p:spPr>
      </p:pic>
      <p:sp>
        <p:nvSpPr>
          <p:cNvPr id="339" name="Google Shape;339;p14"/>
          <p:cNvSpPr/>
          <p:nvPr/>
        </p:nvSpPr>
        <p:spPr>
          <a:xfrm>
            <a:off x="592920" y="5994360"/>
            <a:ext cx="435456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Elements of a Map - Caitlin Dempsey</a:t>
            </a:r>
            <a:endParaRPr b="0" sz="1200" strike="noStrike">
              <a:solidFill>
                <a:srgbClr val="000000"/>
              </a:solidFill>
              <a:latin typeface="Arial"/>
              <a:ea typeface="Arial"/>
              <a:cs typeface="Arial"/>
              <a:sym typeface="Arial"/>
            </a:endParaRPr>
          </a:p>
        </p:txBody>
      </p:sp>
      <p:sp>
        <p:nvSpPr>
          <p:cNvPr id="340" name="Google Shape;340;p14"/>
          <p:cNvSpPr/>
          <p:nvPr/>
        </p:nvSpPr>
        <p:spPr>
          <a:xfrm>
            <a:off x="6635160" y="5979960"/>
            <a:ext cx="428544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7">
                  <a:extLst>
                    <a:ext uri="{A12FA001-AC4F-418D-AE19-62706E023703}">
                      <ahyp:hlinkClr val="tx"/>
                    </a:ext>
                  </a:extLst>
                </a:hlinkClick>
              </a:rPr>
              <a:t>Map Production - Common Map elements</a:t>
            </a:r>
            <a:endParaRPr b="0" sz="1200" strike="noStrike">
              <a:solidFill>
                <a:srgbClr val="000000"/>
              </a:solidFill>
              <a:latin typeface="Arial"/>
              <a:ea typeface="Arial"/>
              <a:cs typeface="Arial"/>
              <a:sym typeface="Arial"/>
            </a:endParaRPr>
          </a:p>
        </p:txBody>
      </p:sp>
      <p:sp>
        <p:nvSpPr>
          <p:cNvPr id="341" name="Google Shape;341;p14"/>
          <p:cNvSpPr/>
          <p:nvPr/>
        </p:nvSpPr>
        <p:spPr>
          <a:xfrm>
            <a:off x="8322120" y="1639440"/>
            <a:ext cx="3650040" cy="272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8">
                  <a:extLst>
                    <a:ext uri="{A12FA001-AC4F-418D-AE19-62706E023703}">
                      <ahyp:hlinkClr val="tx"/>
                    </a:ext>
                  </a:extLst>
                </a:hlinkClick>
              </a:rPr>
              <a:t>Elements of a Map</a:t>
            </a:r>
            <a:r>
              <a:rPr b="0" i="1" lang="en-GB" sz="1200" strike="noStrike">
                <a:solidFill>
                  <a:srgbClr val="000000"/>
                </a:solidFill>
                <a:latin typeface="Open Sans"/>
                <a:ea typeface="Open Sans"/>
                <a:cs typeface="Open Sans"/>
                <a:sym typeface="Open Sans"/>
              </a:rPr>
              <a:t> and </a:t>
            </a:r>
            <a:r>
              <a:rPr b="0" i="1" lang="en-GB" sz="1200" u="sng" strike="noStrike">
                <a:solidFill>
                  <a:srgbClr val="0563C1"/>
                </a:solidFill>
                <a:latin typeface="Open Sans"/>
                <a:ea typeface="Open Sans"/>
                <a:cs typeface="Open Sans"/>
                <a:sym typeface="Open Sans"/>
                <a:hlinkClick r:id="rId9">
                  <a:extLst>
                    <a:ext uri="{A12FA001-AC4F-418D-AE19-62706E023703}">
                      <ahyp:hlinkClr val="tx"/>
                    </a:ext>
                  </a:extLst>
                </a:hlinkClick>
              </a:rPr>
              <a:t>Map Production</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pic>
        <p:nvPicPr>
          <p:cNvPr descr="Graphical user interface, sunburst chart&#10;&#10;Description automatically generated" id="347" name="Google Shape;347;p15"/>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348" name="Google Shape;348;p1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14</a:t>
            </a:r>
            <a:endParaRPr b="0" sz="1400" strike="noStrike">
              <a:solidFill>
                <a:srgbClr val="000000"/>
              </a:solidFill>
              <a:latin typeface="Arial"/>
              <a:ea typeface="Arial"/>
              <a:cs typeface="Arial"/>
              <a:sym typeface="Arial"/>
            </a:endParaRPr>
          </a:p>
        </p:txBody>
      </p:sp>
      <p:sp>
        <p:nvSpPr>
          <p:cNvPr id="349" name="Google Shape;349;p15"/>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8.2 Map Layouts</a:t>
            </a:r>
            <a:endParaRPr b="0" sz="4400" strike="noStrike">
              <a:solidFill>
                <a:srgbClr val="000000"/>
              </a:solidFill>
              <a:latin typeface="Arial"/>
              <a:ea typeface="Arial"/>
              <a:cs typeface="Arial"/>
              <a:sym typeface="Arial"/>
            </a:endParaRPr>
          </a:p>
        </p:txBody>
      </p:sp>
      <p:sp>
        <p:nvSpPr>
          <p:cNvPr id="350" name="Google Shape;350;p15"/>
          <p:cNvSpPr/>
          <p:nvPr/>
        </p:nvSpPr>
        <p:spPr>
          <a:xfrm>
            <a:off x="946440" y="1469160"/>
            <a:ext cx="609552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Map Production - Key Elements of a Map</a:t>
            </a:r>
            <a:endParaRPr b="0" sz="2000" strike="noStrike">
              <a:solidFill>
                <a:srgbClr val="000000"/>
              </a:solidFill>
              <a:latin typeface="Arial"/>
              <a:ea typeface="Arial"/>
              <a:cs typeface="Arial"/>
              <a:sym typeface="Arial"/>
            </a:endParaRPr>
          </a:p>
        </p:txBody>
      </p:sp>
      <p:sp>
        <p:nvSpPr>
          <p:cNvPr id="351" name="Google Shape;351;p15"/>
          <p:cNvSpPr/>
          <p:nvPr/>
        </p:nvSpPr>
        <p:spPr>
          <a:xfrm>
            <a:off x="3994560" y="5974560"/>
            <a:ext cx="4285440" cy="27216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Picture 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Map Production - Graticule in Detail</a:t>
            </a:r>
            <a:endParaRPr b="0" sz="1200" strike="noStrike">
              <a:solidFill>
                <a:srgbClr val="000000"/>
              </a:solidFill>
              <a:latin typeface="Arial"/>
              <a:ea typeface="Arial"/>
              <a:cs typeface="Arial"/>
              <a:sym typeface="Arial"/>
            </a:endParaRPr>
          </a:p>
        </p:txBody>
      </p:sp>
      <p:sp>
        <p:nvSpPr>
          <p:cNvPr id="352" name="Google Shape;352;p15"/>
          <p:cNvSpPr/>
          <p:nvPr/>
        </p:nvSpPr>
        <p:spPr>
          <a:xfrm>
            <a:off x="8322120" y="1639440"/>
            <a:ext cx="3650040" cy="2721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Elements of a Map</a:t>
            </a:r>
            <a:r>
              <a:rPr b="0" i="1" lang="en-GB" sz="1200" strike="noStrike">
                <a:solidFill>
                  <a:srgbClr val="000000"/>
                </a:solidFill>
                <a:latin typeface="Open Sans"/>
                <a:ea typeface="Open Sans"/>
                <a:cs typeface="Open Sans"/>
                <a:sym typeface="Open Sans"/>
              </a:rPr>
              <a:t> and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Map Production</a:t>
            </a:r>
            <a:endParaRPr b="0" sz="1200" strike="noStrike">
              <a:solidFill>
                <a:srgbClr val="000000"/>
              </a:solidFill>
              <a:latin typeface="Arial"/>
              <a:ea typeface="Arial"/>
              <a:cs typeface="Arial"/>
              <a:sym typeface="Arial"/>
            </a:endParaRPr>
          </a:p>
        </p:txBody>
      </p:sp>
      <p:pic>
        <p:nvPicPr>
          <p:cNvPr id="353" name="Google Shape;353;p15"/>
          <p:cNvPicPr preferRelativeResize="0"/>
          <p:nvPr/>
        </p:nvPicPr>
        <p:blipFill rotWithShape="1">
          <a:blip r:embed="rId7">
            <a:alphaModFix/>
          </a:blip>
          <a:srcRect b="0" l="0" r="0" t="0"/>
          <a:stretch/>
        </p:blipFill>
        <p:spPr>
          <a:xfrm>
            <a:off x="2848680" y="1964520"/>
            <a:ext cx="5949000" cy="4053240"/>
          </a:xfrm>
          <a:prstGeom prst="rect">
            <a:avLst/>
          </a:prstGeom>
          <a:noFill/>
          <a:ln>
            <a:noFill/>
          </a:ln>
        </p:spPr>
      </p:pic>
    </p:spTree>
  </p:cSld>
  <p:clrMapOvr>
    <a:masterClrMapping/>
  </p:clrMapOvr>
  <p:transition spd="slow">
    <p:push dir="r"/>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pic>
        <p:nvPicPr>
          <p:cNvPr descr="Graphical user interface, sunburst chart&#10;&#10;Description automatically generated" id="359" name="Google Shape;359;p16"/>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360" name="Google Shape;360;p1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15</a:t>
            </a:r>
            <a:endParaRPr b="0" sz="1400" strike="noStrike">
              <a:solidFill>
                <a:srgbClr val="000000"/>
              </a:solidFill>
              <a:latin typeface="Arial"/>
              <a:ea typeface="Arial"/>
              <a:cs typeface="Arial"/>
              <a:sym typeface="Arial"/>
            </a:endParaRPr>
          </a:p>
        </p:txBody>
      </p:sp>
      <p:sp>
        <p:nvSpPr>
          <p:cNvPr id="361" name="Google Shape;361;p16"/>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8.3 Cartography in GeoNode</a:t>
            </a:r>
            <a:endParaRPr b="0" sz="4400" strike="noStrike">
              <a:solidFill>
                <a:srgbClr val="000000"/>
              </a:solidFill>
              <a:latin typeface="Arial"/>
              <a:ea typeface="Arial"/>
              <a:cs typeface="Arial"/>
              <a:sym typeface="Arial"/>
            </a:endParaRPr>
          </a:p>
        </p:txBody>
      </p:sp>
      <p:sp>
        <p:nvSpPr>
          <p:cNvPr id="362" name="Google Shape;362;p16"/>
          <p:cNvSpPr/>
          <p:nvPr/>
        </p:nvSpPr>
        <p:spPr>
          <a:xfrm>
            <a:off x="946440" y="1540440"/>
            <a:ext cx="928800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Map Layer Styling and Cartography in GeoNode</a:t>
            </a:r>
            <a:endParaRPr b="0" sz="2000" strike="noStrike">
              <a:solidFill>
                <a:srgbClr val="000000"/>
              </a:solidFill>
              <a:latin typeface="Arial"/>
              <a:ea typeface="Arial"/>
              <a:cs typeface="Arial"/>
              <a:sym typeface="Arial"/>
            </a:endParaRPr>
          </a:p>
        </p:txBody>
      </p:sp>
      <p:sp>
        <p:nvSpPr>
          <p:cNvPr id="363" name="Google Shape;363;p16"/>
          <p:cNvSpPr/>
          <p:nvPr/>
        </p:nvSpPr>
        <p:spPr>
          <a:xfrm>
            <a:off x="946440" y="2216160"/>
            <a:ext cx="4957920" cy="41101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200" strike="noStrike">
                <a:solidFill>
                  <a:srgbClr val="000000"/>
                </a:solidFill>
                <a:latin typeface="Open Sans"/>
                <a:ea typeface="Open Sans"/>
                <a:cs typeface="Open Sans"/>
                <a:sym typeface="Open Sans"/>
              </a:rPr>
              <a:t>GeoNode allows users to style and visualise spatial data published within the SDI.</a:t>
            </a:r>
            <a:endParaRPr b="0" sz="22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t/>
            </a:r>
            <a:endParaRPr b="0" sz="2200"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None/>
            </a:pPr>
            <a:r>
              <a:rPr b="0" lang="en-GB" sz="2200" strike="noStrike">
                <a:solidFill>
                  <a:srgbClr val="000000"/>
                </a:solidFill>
                <a:latin typeface="Open Sans"/>
                <a:ea typeface="Open Sans"/>
                <a:cs typeface="Open Sans"/>
                <a:sym typeface="Open Sans"/>
              </a:rPr>
              <a:t>Use the </a:t>
            </a:r>
            <a:r>
              <a:rPr b="0" lang="en-GB" sz="2200" u="sng" strike="noStrike">
                <a:solidFill>
                  <a:srgbClr val="0563C1"/>
                </a:solidFill>
                <a:latin typeface="Open Sans"/>
                <a:ea typeface="Open Sans"/>
                <a:cs typeface="Open Sans"/>
                <a:sym typeface="Open Sans"/>
                <a:hlinkClick r:id="rId4">
                  <a:extLst>
                    <a:ext uri="{A12FA001-AC4F-418D-AE19-62706E023703}">
                      <ahyp:hlinkClr val="tx"/>
                    </a:ext>
                  </a:extLst>
                </a:hlinkClick>
              </a:rPr>
              <a:t>built-in styling tools in GeoNode </a:t>
            </a:r>
            <a:r>
              <a:rPr b="0" lang="en-GB" sz="2200" strike="noStrike">
                <a:solidFill>
                  <a:srgbClr val="000000"/>
                </a:solidFill>
                <a:latin typeface="Open Sans"/>
                <a:ea typeface="Open Sans"/>
                <a:cs typeface="Open Sans"/>
                <a:sym typeface="Open Sans"/>
              </a:rPr>
              <a:t>to define symbology, colour schemes, labels, and transparency settings.</a:t>
            </a:r>
            <a:endParaRPr b="0" sz="2200" strike="noStrike">
              <a:solidFill>
                <a:srgbClr val="000000"/>
              </a:solidFill>
              <a:latin typeface="Arial"/>
              <a:ea typeface="Arial"/>
              <a:cs typeface="Arial"/>
              <a:sym typeface="Arial"/>
            </a:endParaRPr>
          </a:p>
        </p:txBody>
      </p:sp>
      <p:pic>
        <p:nvPicPr>
          <p:cNvPr id="364" name="Google Shape;364;p16"/>
          <p:cNvPicPr preferRelativeResize="0"/>
          <p:nvPr/>
        </p:nvPicPr>
        <p:blipFill rotWithShape="1">
          <a:blip r:embed="rId5">
            <a:alphaModFix/>
          </a:blip>
          <a:srcRect b="0" l="0" r="0" t="0"/>
          <a:stretch/>
        </p:blipFill>
        <p:spPr>
          <a:xfrm>
            <a:off x="5845320" y="2373840"/>
            <a:ext cx="5753160" cy="3785400"/>
          </a:xfrm>
          <a:prstGeom prst="rect">
            <a:avLst/>
          </a:prstGeom>
          <a:noFill/>
          <a:ln>
            <a:noFill/>
          </a:ln>
        </p:spPr>
      </p:pic>
    </p:spTree>
  </p:cSld>
  <p:clrMapOvr>
    <a:masterClrMapping/>
  </p:clrMapOvr>
  <p:transition spd="slow">
    <p:push dir="r"/>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pic>
        <p:nvPicPr>
          <p:cNvPr descr="Graphical user interface, sunburst chart&#10;&#10;Description automatically generated" id="370" name="Google Shape;370;p17"/>
          <p:cNvPicPr preferRelativeResize="0"/>
          <p:nvPr/>
        </p:nvPicPr>
        <p:blipFill rotWithShape="1">
          <a:blip r:embed="rId3">
            <a:alphaModFix/>
          </a:blip>
          <a:srcRect b="0" l="0" r="0" t="0"/>
          <a:stretch/>
        </p:blipFill>
        <p:spPr>
          <a:xfrm>
            <a:off x="1440" y="37800"/>
            <a:ext cx="12188880" cy="6854760"/>
          </a:xfrm>
          <a:prstGeom prst="rect">
            <a:avLst/>
          </a:prstGeom>
          <a:noFill/>
          <a:ln>
            <a:noFill/>
          </a:ln>
        </p:spPr>
      </p:pic>
      <p:sp>
        <p:nvSpPr>
          <p:cNvPr id="371" name="Google Shape;371;p1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16</a:t>
            </a:r>
            <a:endParaRPr b="0" sz="1400" strike="noStrike">
              <a:solidFill>
                <a:srgbClr val="000000"/>
              </a:solidFill>
              <a:latin typeface="Arial"/>
              <a:ea typeface="Arial"/>
              <a:cs typeface="Arial"/>
              <a:sym typeface="Arial"/>
            </a:endParaRPr>
          </a:p>
        </p:txBody>
      </p:sp>
      <p:sp>
        <p:nvSpPr>
          <p:cNvPr id="372" name="Google Shape;372;p17"/>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8.3 Cartography in GeoNode</a:t>
            </a:r>
            <a:endParaRPr b="0" sz="4400" strike="noStrike">
              <a:solidFill>
                <a:srgbClr val="000000"/>
              </a:solidFill>
              <a:latin typeface="Arial"/>
              <a:ea typeface="Arial"/>
              <a:cs typeface="Arial"/>
              <a:sym typeface="Arial"/>
            </a:endParaRPr>
          </a:p>
        </p:txBody>
      </p:sp>
      <p:sp>
        <p:nvSpPr>
          <p:cNvPr id="373" name="Google Shape;373;p17"/>
          <p:cNvSpPr/>
          <p:nvPr/>
        </p:nvSpPr>
        <p:spPr>
          <a:xfrm>
            <a:off x="946440" y="1469160"/>
            <a:ext cx="827748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Map Layer Styling</a:t>
            </a:r>
            <a:endParaRPr b="0" sz="2000" strike="noStrike">
              <a:solidFill>
                <a:srgbClr val="000000"/>
              </a:solidFill>
              <a:latin typeface="Arial"/>
              <a:ea typeface="Arial"/>
              <a:cs typeface="Arial"/>
              <a:sym typeface="Arial"/>
            </a:endParaRPr>
          </a:p>
        </p:txBody>
      </p:sp>
      <p:sp>
        <p:nvSpPr>
          <p:cNvPr id="374" name="Google Shape;374;p17"/>
          <p:cNvSpPr/>
          <p:nvPr/>
        </p:nvSpPr>
        <p:spPr>
          <a:xfrm>
            <a:off x="887040" y="2085120"/>
            <a:ext cx="10711440" cy="5468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000" strike="noStrike">
                <a:solidFill>
                  <a:srgbClr val="000000"/>
                </a:solidFill>
                <a:latin typeface="Open Sans"/>
                <a:ea typeface="Open Sans"/>
                <a:cs typeface="Open Sans"/>
                <a:sym typeface="Open Sans"/>
              </a:rPr>
              <a:t>Styling in GeoNode is powered by GeoServer styling library (SLD or CSS)</a:t>
            </a:r>
            <a:endParaRPr b="0" sz="2000" strike="noStrike">
              <a:solidFill>
                <a:srgbClr val="000000"/>
              </a:solidFill>
              <a:latin typeface="Arial"/>
              <a:ea typeface="Arial"/>
              <a:cs typeface="Arial"/>
              <a:sym typeface="Arial"/>
            </a:endParaRPr>
          </a:p>
        </p:txBody>
      </p:sp>
      <p:pic>
        <p:nvPicPr>
          <p:cNvPr id="375" name="Google Shape;375;p17"/>
          <p:cNvPicPr preferRelativeResize="0"/>
          <p:nvPr/>
        </p:nvPicPr>
        <p:blipFill rotWithShape="1">
          <a:blip r:embed="rId4">
            <a:alphaModFix/>
          </a:blip>
          <a:srcRect b="0" l="0" r="0" t="0"/>
          <a:stretch/>
        </p:blipFill>
        <p:spPr>
          <a:xfrm>
            <a:off x="887040" y="2805840"/>
            <a:ext cx="4941720" cy="3475080"/>
          </a:xfrm>
          <a:prstGeom prst="rect">
            <a:avLst/>
          </a:prstGeom>
          <a:noFill/>
          <a:ln>
            <a:noFill/>
          </a:ln>
        </p:spPr>
      </p:pic>
      <p:pic>
        <p:nvPicPr>
          <p:cNvPr id="376" name="Google Shape;376;p17"/>
          <p:cNvPicPr preferRelativeResize="0"/>
          <p:nvPr/>
        </p:nvPicPr>
        <p:blipFill rotWithShape="1">
          <a:blip r:embed="rId5">
            <a:alphaModFix/>
          </a:blip>
          <a:srcRect b="0" l="0" r="0" t="0"/>
          <a:stretch/>
        </p:blipFill>
        <p:spPr>
          <a:xfrm>
            <a:off x="6243120" y="2827440"/>
            <a:ext cx="4941720" cy="3453840"/>
          </a:xfrm>
          <a:prstGeom prst="rect">
            <a:avLst/>
          </a:prstGeom>
          <a:noFill/>
          <a:ln>
            <a:noFill/>
          </a:ln>
        </p:spPr>
      </p:pic>
    </p:spTree>
  </p:cSld>
  <p:clrMapOvr>
    <a:masterClrMapping/>
  </p:clrMapOvr>
  <p:transition spd="slow">
    <p:push dir="r"/>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descr="Graphical user interface, sunburst chart&#10;&#10;Description automatically generated" id="382" name="Google Shape;382;p18"/>
          <p:cNvPicPr preferRelativeResize="0"/>
          <p:nvPr/>
        </p:nvPicPr>
        <p:blipFill rotWithShape="1">
          <a:blip r:embed="rId3">
            <a:alphaModFix/>
          </a:blip>
          <a:srcRect b="0" l="0" r="0" t="0"/>
          <a:stretch/>
        </p:blipFill>
        <p:spPr>
          <a:xfrm>
            <a:off x="1440" y="0"/>
            <a:ext cx="12188880" cy="6854760"/>
          </a:xfrm>
          <a:prstGeom prst="rect">
            <a:avLst/>
          </a:prstGeom>
          <a:noFill/>
          <a:ln>
            <a:noFill/>
          </a:ln>
        </p:spPr>
      </p:pic>
      <p:sp>
        <p:nvSpPr>
          <p:cNvPr id="383" name="Google Shape;383;p1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17</a:t>
            </a:r>
            <a:endParaRPr b="0" sz="1400" strike="noStrike">
              <a:solidFill>
                <a:srgbClr val="000000"/>
              </a:solidFill>
              <a:latin typeface="Arial"/>
              <a:ea typeface="Arial"/>
              <a:cs typeface="Arial"/>
              <a:sym typeface="Arial"/>
            </a:endParaRPr>
          </a:p>
        </p:txBody>
      </p:sp>
      <p:sp>
        <p:nvSpPr>
          <p:cNvPr id="384" name="Google Shape;384;p18"/>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8.4 Metadata Capture</a:t>
            </a:r>
            <a:endParaRPr b="0" sz="4400" strike="noStrike">
              <a:solidFill>
                <a:srgbClr val="000000"/>
              </a:solidFill>
              <a:latin typeface="Arial"/>
              <a:ea typeface="Arial"/>
              <a:cs typeface="Arial"/>
              <a:sym typeface="Arial"/>
            </a:endParaRPr>
          </a:p>
        </p:txBody>
      </p:sp>
      <p:sp>
        <p:nvSpPr>
          <p:cNvPr id="385" name="Google Shape;385;p18"/>
          <p:cNvSpPr/>
          <p:nvPr/>
        </p:nvSpPr>
        <p:spPr>
          <a:xfrm>
            <a:off x="785520" y="1787760"/>
            <a:ext cx="4493160" cy="3015720"/>
          </a:xfrm>
          <a:prstGeom prst="rect">
            <a:avLst/>
          </a:prstGeom>
          <a:noFill/>
          <a:ln>
            <a:noFill/>
          </a:ln>
        </p:spPr>
        <p:txBody>
          <a:bodyPr anchorCtr="0" anchor="t" bIns="45000" lIns="90000" spcFirstLastPara="1" rIns="90000" wrap="square" tIns="45000">
            <a:spAutoFit/>
          </a:bodyPr>
          <a:lstStyle/>
          <a:p>
            <a:pPr indent="0" lvl="0" marL="0" marR="0" rtl="0" algn="l">
              <a:lnSpc>
                <a:spcPct val="200000"/>
              </a:lnSpc>
              <a:spcBef>
                <a:spcPts val="0"/>
              </a:spcBef>
              <a:spcAft>
                <a:spcPts val="0"/>
              </a:spcAft>
              <a:buNone/>
            </a:pPr>
            <a:r>
              <a:rPr b="0" lang="en-GB" sz="2400" strike="noStrike">
                <a:solidFill>
                  <a:srgbClr val="000000"/>
                </a:solidFill>
                <a:latin typeface="Open Sans"/>
                <a:ea typeface="Open Sans"/>
                <a:cs typeface="Open Sans"/>
                <a:sym typeface="Open Sans"/>
              </a:rPr>
              <a:t>Metadata provides essential information about spatial data, including its source, quality, and usage restrictions.</a:t>
            </a:r>
            <a:endParaRPr b="0" sz="2400" strike="noStrike">
              <a:solidFill>
                <a:srgbClr val="000000"/>
              </a:solidFill>
              <a:latin typeface="Arial"/>
              <a:ea typeface="Arial"/>
              <a:cs typeface="Arial"/>
              <a:sym typeface="Arial"/>
            </a:endParaRPr>
          </a:p>
        </p:txBody>
      </p:sp>
      <p:pic>
        <p:nvPicPr>
          <p:cNvPr descr="Datasets Metadata — GeoNode master documentation" id="386" name="Google Shape;386;p18"/>
          <p:cNvPicPr preferRelativeResize="0"/>
          <p:nvPr/>
        </p:nvPicPr>
        <p:blipFill rotWithShape="1">
          <a:blip r:embed="rId4">
            <a:alphaModFix/>
          </a:blip>
          <a:srcRect b="0" l="0" r="0" t="0"/>
          <a:stretch/>
        </p:blipFill>
        <p:spPr>
          <a:xfrm>
            <a:off x="5380920" y="1297800"/>
            <a:ext cx="5756400" cy="4848120"/>
          </a:xfrm>
          <a:prstGeom prst="rect">
            <a:avLst/>
          </a:prstGeom>
          <a:noFill/>
          <a:ln>
            <a:noFill/>
          </a:ln>
        </p:spPr>
      </p:pic>
      <p:sp>
        <p:nvSpPr>
          <p:cNvPr id="387" name="Google Shape;387;p18"/>
          <p:cNvSpPr/>
          <p:nvPr/>
        </p:nvSpPr>
        <p:spPr>
          <a:xfrm>
            <a:off x="6705720" y="6146280"/>
            <a:ext cx="3106440" cy="257040"/>
          </a:xfrm>
          <a:prstGeom prst="rect">
            <a:avLst/>
          </a:prstGeom>
          <a:noFill/>
          <a:ln>
            <a:noFill/>
          </a:ln>
        </p:spPr>
        <p:txBody>
          <a:bodyPr anchorCtr="0" anchor="t" bIns="45000" lIns="90000" spcFirstLastPara="1" rIns="90000" wrap="square" tIns="45000">
            <a:spAutoFit/>
          </a:bodyPr>
          <a:lstStyle/>
          <a:p>
            <a:pPr indent="0" lvl="0" marL="0" marR="0" rtl="0" algn="ctr">
              <a:lnSpc>
                <a:spcPct val="100000"/>
              </a:lnSpc>
              <a:spcBef>
                <a:spcPts val="0"/>
              </a:spcBef>
              <a:spcAft>
                <a:spcPts val="0"/>
              </a:spcAft>
              <a:buNone/>
            </a:pPr>
            <a:r>
              <a:rPr b="0" i="1" lang="en-GB" sz="1100" strike="noStrike">
                <a:solidFill>
                  <a:srgbClr val="000000"/>
                </a:solidFill>
                <a:latin typeface="Open Sans"/>
                <a:ea typeface="Open Sans"/>
                <a:cs typeface="Open Sans"/>
                <a:sym typeface="Open Sans"/>
              </a:rPr>
              <a:t>Image source: </a:t>
            </a:r>
            <a:r>
              <a:rPr b="0" i="1" lang="en-GB" sz="1100" u="sng" strike="noStrike">
                <a:solidFill>
                  <a:srgbClr val="0563C1"/>
                </a:solidFill>
                <a:latin typeface="Open Sans"/>
                <a:ea typeface="Open Sans"/>
                <a:cs typeface="Open Sans"/>
                <a:sym typeface="Open Sans"/>
                <a:hlinkClick r:id="rId5">
                  <a:extLst>
                    <a:ext uri="{A12FA001-AC4F-418D-AE19-62706E023703}">
                      <ahyp:hlinkClr val="tx"/>
                    </a:ext>
                  </a:extLst>
                </a:hlinkClick>
              </a:rPr>
              <a:t>Basic Dataset Metadata</a:t>
            </a:r>
            <a:endParaRPr b="0" sz="11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pic>
        <p:nvPicPr>
          <p:cNvPr descr="Graphical user interface, sunburst chart&#10;&#10;Description automatically generated" id="393" name="Google Shape;393;p19"/>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394" name="Google Shape;394;p1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18</a:t>
            </a:r>
            <a:endParaRPr b="0" sz="1400" strike="noStrike">
              <a:solidFill>
                <a:srgbClr val="000000"/>
              </a:solidFill>
              <a:latin typeface="Arial"/>
              <a:ea typeface="Arial"/>
              <a:cs typeface="Arial"/>
              <a:sym typeface="Arial"/>
            </a:endParaRPr>
          </a:p>
        </p:txBody>
      </p:sp>
      <p:sp>
        <p:nvSpPr>
          <p:cNvPr id="395" name="Google Shape;395;p19"/>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8.4 Metadata Capture</a:t>
            </a:r>
            <a:endParaRPr b="0" sz="4400" strike="noStrike">
              <a:solidFill>
                <a:srgbClr val="000000"/>
              </a:solidFill>
              <a:latin typeface="Arial"/>
              <a:ea typeface="Arial"/>
              <a:cs typeface="Arial"/>
              <a:sym typeface="Arial"/>
            </a:endParaRPr>
          </a:p>
        </p:txBody>
      </p:sp>
      <p:sp>
        <p:nvSpPr>
          <p:cNvPr id="396" name="Google Shape;396;p19"/>
          <p:cNvSpPr/>
          <p:nvPr/>
        </p:nvSpPr>
        <p:spPr>
          <a:xfrm>
            <a:off x="1064160" y="2608560"/>
            <a:ext cx="10534320" cy="3015720"/>
          </a:xfrm>
          <a:prstGeom prst="rect">
            <a:avLst/>
          </a:prstGeom>
          <a:noFill/>
          <a:ln>
            <a:noFill/>
          </a:ln>
        </p:spPr>
        <p:txBody>
          <a:bodyPr anchorCtr="0" anchor="t" bIns="45000" lIns="90000" spcFirstLastPara="1" rIns="90000" wrap="square" tIns="45000">
            <a:spAutoFit/>
          </a:bodyPr>
          <a:lstStyle/>
          <a:p>
            <a:pPr indent="0" lvl="0" marL="0" marR="0" rtl="0" algn="l">
              <a:lnSpc>
                <a:spcPct val="200000"/>
              </a:lnSpc>
              <a:spcBef>
                <a:spcPts val="0"/>
              </a:spcBef>
              <a:spcAft>
                <a:spcPts val="0"/>
              </a:spcAft>
              <a:buNone/>
            </a:pPr>
            <a:r>
              <a:rPr b="0" lang="en-GB" sz="2400" strike="noStrike">
                <a:solidFill>
                  <a:srgbClr val="000000"/>
                </a:solidFill>
                <a:latin typeface="Open Sans"/>
                <a:ea typeface="Open Sans"/>
                <a:cs typeface="Open Sans"/>
                <a:sym typeface="Open Sans"/>
              </a:rPr>
              <a:t>Metadata can be directly documented within the GIS software, such as QGIS, to capture information about the individual layers and projects. Users can include attributes like layer name, data source, attribute descriptions, symbology, and spatial reference system.</a:t>
            </a:r>
            <a:endParaRPr b="0" sz="2400" strike="noStrike">
              <a:solidFill>
                <a:srgbClr val="000000"/>
              </a:solidFill>
              <a:latin typeface="Arial"/>
              <a:ea typeface="Arial"/>
              <a:cs typeface="Arial"/>
              <a:sym typeface="Arial"/>
            </a:endParaRPr>
          </a:p>
        </p:txBody>
      </p:sp>
      <p:sp>
        <p:nvSpPr>
          <p:cNvPr id="397" name="Google Shape;397;p19"/>
          <p:cNvSpPr/>
          <p:nvPr/>
        </p:nvSpPr>
        <p:spPr>
          <a:xfrm>
            <a:off x="1064160" y="180648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Metadata Capture in QGIS</a:t>
            </a:r>
            <a:endParaRPr b="0" sz="2000" strike="noStrike">
              <a:solidFill>
                <a:srgbClr val="000000"/>
              </a:solidFill>
              <a:latin typeface="Arial"/>
              <a:ea typeface="Arial"/>
              <a:cs typeface="Arial"/>
              <a:sym typeface="Arial"/>
            </a:endParaRPr>
          </a:p>
        </p:txBody>
      </p:sp>
      <p:sp>
        <p:nvSpPr>
          <p:cNvPr id="398" name="Google Shape;398;p19"/>
          <p:cNvSpPr/>
          <p:nvPr/>
        </p:nvSpPr>
        <p:spPr>
          <a:xfrm>
            <a:off x="5374440" y="6065640"/>
            <a:ext cx="62240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Documenting your data – Metadata</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pic>
        <p:nvPicPr>
          <p:cNvPr descr="Graphical user interface, sunburst chart&#10;&#10;Description automatically generated" id="205" name="Google Shape;205;p2"/>
          <p:cNvPicPr preferRelativeResize="0"/>
          <p:nvPr/>
        </p:nvPicPr>
        <p:blipFill rotWithShape="1">
          <a:blip r:embed="rId3">
            <a:alphaModFix/>
          </a:blip>
          <a:srcRect b="0" l="0" r="0" t="0"/>
          <a:stretch/>
        </p:blipFill>
        <p:spPr>
          <a:xfrm>
            <a:off x="-19800" y="1440"/>
            <a:ext cx="12188880" cy="6854760"/>
          </a:xfrm>
          <a:prstGeom prst="rect">
            <a:avLst/>
          </a:prstGeom>
          <a:noFill/>
          <a:ln>
            <a:noFill/>
          </a:ln>
        </p:spPr>
      </p:pic>
      <p:sp>
        <p:nvSpPr>
          <p:cNvPr id="206" name="Google Shape;206;p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a:t>
            </a:r>
            <a:endParaRPr b="0" sz="1400" strike="noStrike">
              <a:solidFill>
                <a:srgbClr val="000000"/>
              </a:solidFill>
              <a:latin typeface="Arial"/>
              <a:ea typeface="Arial"/>
              <a:cs typeface="Arial"/>
              <a:sym typeface="Arial"/>
            </a:endParaRPr>
          </a:p>
        </p:txBody>
      </p:sp>
      <p:sp>
        <p:nvSpPr>
          <p:cNvPr id="207" name="Google Shape;207;p2"/>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Learning Outcome</a:t>
            </a:r>
            <a:endParaRPr b="0" sz="4400" strike="noStrike">
              <a:solidFill>
                <a:srgbClr val="000000"/>
              </a:solidFill>
              <a:latin typeface="Arial"/>
              <a:ea typeface="Arial"/>
              <a:cs typeface="Arial"/>
              <a:sym typeface="Arial"/>
            </a:endParaRPr>
          </a:p>
        </p:txBody>
      </p:sp>
      <p:sp>
        <p:nvSpPr>
          <p:cNvPr id="208" name="Google Shape;208;p2"/>
          <p:cNvSpPr txBox="1"/>
          <p:nvPr>
            <p:ph idx="4294967295" type="body"/>
          </p:nvPr>
        </p:nvSpPr>
        <p:spPr>
          <a:xfrm>
            <a:off x="838080" y="1825560"/>
            <a:ext cx="10487160" cy="406152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2200"/>
              <a:buFont typeface="Arial"/>
              <a:buNone/>
            </a:pPr>
            <a:r>
              <a:rPr b="0" i="0" lang="en-GB" sz="2200" u="none" cap="none" strike="noStrike">
                <a:solidFill>
                  <a:srgbClr val="000000"/>
                </a:solidFill>
                <a:latin typeface="Open Sans"/>
                <a:ea typeface="Open Sans"/>
                <a:cs typeface="Open Sans"/>
                <a:sym typeface="Open Sans"/>
              </a:rPr>
              <a:t>In this lecture we will continue to set up an SDI ecosystem from the beginning and continue to develop the project through:</a:t>
            </a:r>
            <a:endParaRPr b="0" i="0" sz="22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200"/>
              <a:buFont typeface="Arial"/>
              <a:buChar char="•"/>
            </a:pPr>
            <a:r>
              <a:rPr b="0" i="0" lang="en-GB" sz="2200" u="none" cap="none" strike="noStrike">
                <a:solidFill>
                  <a:srgbClr val="000000"/>
                </a:solidFill>
                <a:latin typeface="Open Sans"/>
                <a:ea typeface="Open Sans"/>
                <a:cs typeface="Open Sans"/>
                <a:sym typeface="Open Sans"/>
              </a:rPr>
              <a:t>Map layouts</a:t>
            </a:r>
            <a:endParaRPr b="0" i="0" sz="22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200"/>
              <a:buFont typeface="Arial"/>
              <a:buChar char="•"/>
            </a:pPr>
            <a:r>
              <a:rPr b="0" i="0" lang="en-GB" sz="2200" u="none" cap="none" strike="noStrike">
                <a:solidFill>
                  <a:srgbClr val="000000"/>
                </a:solidFill>
                <a:latin typeface="Open Sans"/>
                <a:ea typeface="Open Sans"/>
                <a:cs typeface="Open Sans"/>
                <a:sym typeface="Open Sans"/>
              </a:rPr>
              <a:t>Map layer styling and cartography</a:t>
            </a:r>
            <a:endParaRPr b="0" i="0" sz="2200" u="none" cap="none" strike="noStrike">
              <a:solidFill>
                <a:srgbClr val="000000"/>
              </a:solidFill>
              <a:latin typeface="Calibri"/>
              <a:ea typeface="Calibri"/>
              <a:cs typeface="Calibri"/>
              <a:sym typeface="Calibri"/>
            </a:endParaRPr>
          </a:p>
          <a:p>
            <a:pPr indent="-228600" lvl="0" marL="228600" marR="0" rtl="0" algn="l">
              <a:lnSpc>
                <a:spcPct val="150000"/>
              </a:lnSpc>
              <a:spcBef>
                <a:spcPts val="1001"/>
              </a:spcBef>
              <a:spcAft>
                <a:spcPts val="0"/>
              </a:spcAft>
              <a:buClr>
                <a:srgbClr val="000000"/>
              </a:buClr>
              <a:buSzPts val="2200"/>
              <a:buFont typeface="Arial"/>
              <a:buChar char="•"/>
            </a:pPr>
            <a:r>
              <a:rPr b="0" i="0" lang="en-GB" sz="2200" u="none" cap="none" strike="noStrike">
                <a:solidFill>
                  <a:srgbClr val="000000"/>
                </a:solidFill>
                <a:latin typeface="Open Sans"/>
                <a:ea typeface="Open Sans"/>
                <a:cs typeface="Open Sans"/>
                <a:sym typeface="Open Sans"/>
              </a:rPr>
              <a:t>Metadata capture</a:t>
            </a:r>
            <a:endParaRPr b="0" i="0" sz="22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200"/>
              <a:buFont typeface="Arial"/>
              <a:buNone/>
            </a:pPr>
            <a:r>
              <a:rPr b="0" i="0" lang="en-GB" sz="2200" u="none" cap="none" strike="noStrike">
                <a:solidFill>
                  <a:srgbClr val="000000"/>
                </a:solidFill>
                <a:latin typeface="Open Sans"/>
                <a:ea typeface="Open Sans"/>
                <a:cs typeface="Open Sans"/>
                <a:sym typeface="Open Sans"/>
              </a:rPr>
              <a:t>By the end of this lecture participants need to be able to understand the key practices for populating an SDI and how to evaluate this process.</a:t>
            </a:r>
            <a:endParaRPr b="0" i="0" sz="22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pic>
        <p:nvPicPr>
          <p:cNvPr descr="Graphical user interface, sunburst chart&#10;&#10;Description automatically generated" id="404" name="Google Shape;404;p20"/>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05" name="Google Shape;405;p20"/>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19</a:t>
            </a:r>
            <a:endParaRPr b="0" sz="1400" strike="noStrike">
              <a:solidFill>
                <a:srgbClr val="000000"/>
              </a:solidFill>
              <a:latin typeface="Arial"/>
              <a:ea typeface="Arial"/>
              <a:cs typeface="Arial"/>
              <a:sym typeface="Arial"/>
            </a:endParaRPr>
          </a:p>
        </p:txBody>
      </p:sp>
      <p:sp>
        <p:nvSpPr>
          <p:cNvPr id="406" name="Google Shape;406;p20"/>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8.4 Metadata Capture</a:t>
            </a:r>
            <a:endParaRPr b="0" sz="4400" strike="noStrike">
              <a:solidFill>
                <a:srgbClr val="000000"/>
              </a:solidFill>
              <a:latin typeface="Arial"/>
              <a:ea typeface="Arial"/>
              <a:cs typeface="Arial"/>
              <a:sym typeface="Arial"/>
            </a:endParaRPr>
          </a:p>
        </p:txBody>
      </p:sp>
      <p:sp>
        <p:nvSpPr>
          <p:cNvPr id="407" name="Google Shape;407;p20"/>
          <p:cNvSpPr/>
          <p:nvPr/>
        </p:nvSpPr>
        <p:spPr>
          <a:xfrm>
            <a:off x="850320" y="2172240"/>
            <a:ext cx="5149800" cy="396612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800" strike="noStrike">
                <a:solidFill>
                  <a:srgbClr val="000000"/>
                </a:solidFill>
                <a:latin typeface="Open Sans"/>
                <a:ea typeface="Open Sans"/>
                <a:cs typeface="Open Sans"/>
                <a:sym typeface="Open Sans"/>
              </a:rPr>
              <a:t>In the layer properties dialogue, the Metadata tab provides you with options to create and edit a metadata report on your layer. Information to fill concern:</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Identification</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Categories</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Keywords</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Access</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Extent</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Contact</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Links</a:t>
            </a:r>
            <a:endParaRPr b="0" sz="1800" strike="noStrike">
              <a:solidFill>
                <a:srgbClr val="000000"/>
              </a:solidFill>
              <a:latin typeface="Arial"/>
              <a:ea typeface="Arial"/>
              <a:cs typeface="Arial"/>
              <a:sym typeface="Arial"/>
            </a:endParaRPr>
          </a:p>
          <a:p>
            <a:pPr indent="-285840" lvl="0" marL="285840" marR="0" rtl="0" algn="l">
              <a:lnSpc>
                <a:spcPct val="100000"/>
              </a:lnSpc>
              <a:spcBef>
                <a:spcPts val="575"/>
              </a:spcBef>
              <a:spcAft>
                <a:spcPts val="0"/>
              </a:spcAft>
              <a:buClr>
                <a:srgbClr val="000000"/>
              </a:buClr>
              <a:buSzPts val="1800"/>
              <a:buFont typeface="Arial"/>
              <a:buChar char="•"/>
            </a:pPr>
            <a:r>
              <a:rPr b="0" lang="en-GB" sz="1800" strike="noStrike">
                <a:solidFill>
                  <a:srgbClr val="000000"/>
                </a:solidFill>
                <a:latin typeface="Open Sans"/>
                <a:ea typeface="Open Sans"/>
                <a:cs typeface="Open Sans"/>
                <a:sym typeface="Open Sans"/>
              </a:rPr>
              <a:t>History</a:t>
            </a:r>
            <a:endParaRPr b="0" sz="1800" strike="noStrike">
              <a:solidFill>
                <a:srgbClr val="000000"/>
              </a:solidFill>
              <a:latin typeface="Arial"/>
              <a:ea typeface="Arial"/>
              <a:cs typeface="Arial"/>
              <a:sym typeface="Arial"/>
            </a:endParaRPr>
          </a:p>
        </p:txBody>
      </p:sp>
      <p:sp>
        <p:nvSpPr>
          <p:cNvPr id="408" name="Google Shape;408;p20"/>
          <p:cNvSpPr/>
          <p:nvPr/>
        </p:nvSpPr>
        <p:spPr>
          <a:xfrm>
            <a:off x="850320" y="157788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Metadata Capture in QGIS</a:t>
            </a:r>
            <a:endParaRPr b="0" sz="2000" strike="noStrike">
              <a:solidFill>
                <a:srgbClr val="000000"/>
              </a:solidFill>
              <a:latin typeface="Arial"/>
              <a:ea typeface="Arial"/>
              <a:cs typeface="Arial"/>
              <a:sym typeface="Arial"/>
            </a:endParaRPr>
          </a:p>
        </p:txBody>
      </p:sp>
      <p:sp>
        <p:nvSpPr>
          <p:cNvPr id="409" name="Google Shape;409;p20"/>
          <p:cNvSpPr/>
          <p:nvPr/>
        </p:nvSpPr>
        <p:spPr>
          <a:xfrm>
            <a:off x="5374440" y="6065640"/>
            <a:ext cx="62240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Documenting your data – Metadata</a:t>
            </a:r>
            <a:endParaRPr b="0" sz="1200" strike="noStrike">
              <a:solidFill>
                <a:srgbClr val="000000"/>
              </a:solidFill>
              <a:latin typeface="Arial"/>
              <a:ea typeface="Arial"/>
              <a:cs typeface="Arial"/>
              <a:sym typeface="Arial"/>
            </a:endParaRPr>
          </a:p>
        </p:txBody>
      </p:sp>
      <p:pic>
        <p:nvPicPr>
          <p:cNvPr id="410" name="Google Shape;410;p20"/>
          <p:cNvPicPr preferRelativeResize="0"/>
          <p:nvPr/>
        </p:nvPicPr>
        <p:blipFill rotWithShape="1">
          <a:blip r:embed="rId5">
            <a:alphaModFix/>
          </a:blip>
          <a:srcRect b="0" l="0" r="0" t="0"/>
          <a:stretch/>
        </p:blipFill>
        <p:spPr>
          <a:xfrm>
            <a:off x="5549040" y="2873160"/>
            <a:ext cx="6049440" cy="3101760"/>
          </a:xfrm>
          <a:prstGeom prst="rect">
            <a:avLst/>
          </a:prstGeom>
          <a:noFill/>
          <a:ln>
            <a:noFill/>
          </a:ln>
        </p:spPr>
      </p:pic>
    </p:spTree>
  </p:cSld>
  <p:clrMapOvr>
    <a:masterClrMapping/>
  </p:clrMapOvr>
  <p:transition spd="slow">
    <p:push dir="r"/>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descr="Graphical user interface, sunburst chart&#10;&#10;Description automatically generated" id="416" name="Google Shape;416;p21"/>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17" name="Google Shape;417;p21"/>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20</a:t>
            </a:r>
            <a:endParaRPr b="0" sz="1400" strike="noStrike">
              <a:solidFill>
                <a:srgbClr val="000000"/>
              </a:solidFill>
              <a:latin typeface="Arial"/>
              <a:ea typeface="Arial"/>
              <a:cs typeface="Arial"/>
              <a:sym typeface="Arial"/>
            </a:endParaRPr>
          </a:p>
        </p:txBody>
      </p:sp>
      <p:sp>
        <p:nvSpPr>
          <p:cNvPr id="418" name="Google Shape;418;p21"/>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8.4 Metadata Capture</a:t>
            </a:r>
            <a:endParaRPr b="0" sz="4400" strike="noStrike">
              <a:solidFill>
                <a:srgbClr val="000000"/>
              </a:solidFill>
              <a:latin typeface="Arial"/>
              <a:ea typeface="Arial"/>
              <a:cs typeface="Arial"/>
              <a:sym typeface="Arial"/>
            </a:endParaRPr>
          </a:p>
        </p:txBody>
      </p:sp>
      <p:sp>
        <p:nvSpPr>
          <p:cNvPr id="419" name="Google Shape;419;p21"/>
          <p:cNvSpPr/>
          <p:nvPr/>
        </p:nvSpPr>
        <p:spPr>
          <a:xfrm>
            <a:off x="850320" y="2159280"/>
            <a:ext cx="10506960" cy="3639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0" lang="en-GB" sz="1800" strike="noStrike">
                <a:solidFill>
                  <a:srgbClr val="000000"/>
                </a:solidFill>
                <a:latin typeface="Open Sans"/>
                <a:ea typeface="Open Sans"/>
                <a:cs typeface="Open Sans"/>
                <a:sym typeface="Open Sans"/>
              </a:rPr>
              <a:t>Metadata can be </a:t>
            </a:r>
            <a:r>
              <a:rPr b="0" lang="en-GB" sz="1800" u="sng" strike="noStrike">
                <a:solidFill>
                  <a:srgbClr val="0563C1"/>
                </a:solidFill>
                <a:latin typeface="Open Sans"/>
                <a:ea typeface="Open Sans"/>
                <a:cs typeface="Open Sans"/>
                <a:sym typeface="Open Sans"/>
                <a:hlinkClick r:id="rId4">
                  <a:extLst>
                    <a:ext uri="{A12FA001-AC4F-418D-AE19-62706E023703}">
                      <ahyp:hlinkClr val="tx"/>
                    </a:ext>
                  </a:extLst>
                </a:hlinkClick>
              </a:rPr>
              <a:t>captured</a:t>
            </a:r>
            <a:r>
              <a:rPr b="0" lang="en-GB" sz="1800" strike="noStrike">
                <a:solidFill>
                  <a:srgbClr val="000000"/>
                </a:solidFill>
                <a:latin typeface="Open Sans"/>
                <a:ea typeface="Open Sans"/>
                <a:cs typeface="Open Sans"/>
                <a:sym typeface="Open Sans"/>
              </a:rPr>
              <a:t> within GeoNode for each spatial dataset hosted on the platform.</a:t>
            </a:r>
            <a:endParaRPr b="0" sz="1800" strike="noStrike">
              <a:solidFill>
                <a:srgbClr val="000000"/>
              </a:solidFill>
              <a:latin typeface="Arial"/>
              <a:ea typeface="Arial"/>
              <a:cs typeface="Arial"/>
              <a:sym typeface="Arial"/>
            </a:endParaRPr>
          </a:p>
        </p:txBody>
      </p:sp>
      <p:sp>
        <p:nvSpPr>
          <p:cNvPr id="420" name="Google Shape;420;p21"/>
          <p:cNvSpPr/>
          <p:nvPr/>
        </p:nvSpPr>
        <p:spPr>
          <a:xfrm>
            <a:off x="850320" y="157788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Metadata Capture in GeoNode</a:t>
            </a:r>
            <a:endParaRPr b="0" sz="2000" strike="noStrike">
              <a:solidFill>
                <a:srgbClr val="000000"/>
              </a:solidFill>
              <a:latin typeface="Arial"/>
              <a:ea typeface="Arial"/>
              <a:cs typeface="Arial"/>
              <a:sym typeface="Arial"/>
            </a:endParaRPr>
          </a:p>
        </p:txBody>
      </p:sp>
      <p:pic>
        <p:nvPicPr>
          <p:cNvPr id="421" name="Google Shape;421;p21"/>
          <p:cNvPicPr preferRelativeResize="0"/>
          <p:nvPr/>
        </p:nvPicPr>
        <p:blipFill rotWithShape="1">
          <a:blip r:embed="rId5">
            <a:alphaModFix/>
          </a:blip>
          <a:srcRect b="0" l="0" r="0" t="0"/>
          <a:stretch/>
        </p:blipFill>
        <p:spPr>
          <a:xfrm>
            <a:off x="1945800" y="2704320"/>
            <a:ext cx="6540480" cy="3250080"/>
          </a:xfrm>
          <a:prstGeom prst="rect">
            <a:avLst/>
          </a:prstGeom>
          <a:noFill/>
          <a:ln>
            <a:noFill/>
          </a:ln>
        </p:spPr>
      </p:pic>
      <p:sp>
        <p:nvSpPr>
          <p:cNvPr id="422" name="Google Shape;422;p21"/>
          <p:cNvSpPr/>
          <p:nvPr/>
        </p:nvSpPr>
        <p:spPr>
          <a:xfrm>
            <a:off x="5374440" y="6065640"/>
            <a:ext cx="62240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6">
                  <a:extLst>
                    <a:ext uri="{A12FA001-AC4F-418D-AE19-62706E023703}">
                      <ahyp:hlinkClr val="tx"/>
                    </a:ext>
                  </a:extLst>
                </a:hlinkClick>
              </a:rPr>
              <a:t>Datasets Metadata</a:t>
            </a:r>
            <a:endParaRPr b="0" sz="12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pic>
        <p:nvPicPr>
          <p:cNvPr descr="Graphical user interface, sunburst chart&#10;&#10;Description automatically generated" id="428" name="Google Shape;428;p22"/>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29" name="Google Shape;429;p22"/>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21</a:t>
            </a:r>
            <a:endParaRPr b="0" sz="1400" strike="noStrike">
              <a:solidFill>
                <a:srgbClr val="000000"/>
              </a:solidFill>
              <a:latin typeface="Arial"/>
              <a:ea typeface="Arial"/>
              <a:cs typeface="Arial"/>
              <a:sym typeface="Arial"/>
            </a:endParaRPr>
          </a:p>
        </p:txBody>
      </p:sp>
      <p:sp>
        <p:nvSpPr>
          <p:cNvPr id="430" name="Google Shape;430;p22"/>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8.4 Metadata Capture</a:t>
            </a:r>
            <a:endParaRPr b="0" sz="4400" strike="noStrike">
              <a:solidFill>
                <a:srgbClr val="000000"/>
              </a:solidFill>
              <a:latin typeface="Arial"/>
              <a:ea typeface="Arial"/>
              <a:cs typeface="Arial"/>
              <a:sym typeface="Arial"/>
            </a:endParaRPr>
          </a:p>
        </p:txBody>
      </p:sp>
      <p:sp>
        <p:nvSpPr>
          <p:cNvPr id="431" name="Google Shape;431;p22"/>
          <p:cNvSpPr/>
          <p:nvPr/>
        </p:nvSpPr>
        <p:spPr>
          <a:xfrm>
            <a:off x="850320" y="2159280"/>
            <a:ext cx="4957560" cy="28328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400" strike="noStrike">
                <a:solidFill>
                  <a:srgbClr val="000000"/>
                </a:solidFill>
                <a:latin typeface="Open Sans"/>
                <a:ea typeface="Open Sans"/>
                <a:cs typeface="Open Sans"/>
                <a:sym typeface="Open Sans"/>
              </a:rPr>
              <a:t>The </a:t>
            </a:r>
            <a:r>
              <a:rPr b="0" lang="en-GB" sz="2400" u="sng" strike="noStrike">
                <a:solidFill>
                  <a:srgbClr val="0563C1"/>
                </a:solidFill>
                <a:latin typeface="Open Sans"/>
                <a:ea typeface="Open Sans"/>
                <a:cs typeface="Open Sans"/>
                <a:sym typeface="Open Sans"/>
                <a:hlinkClick r:id="rId4">
                  <a:extLst>
                    <a:ext uri="{A12FA001-AC4F-418D-AE19-62706E023703}">
                      <ahyp:hlinkClr val="tx"/>
                    </a:ext>
                  </a:extLst>
                </a:hlinkClick>
              </a:rPr>
              <a:t>metadata capabilities </a:t>
            </a:r>
            <a:r>
              <a:rPr b="0" lang="en-GB" sz="2400" strike="noStrike">
                <a:solidFill>
                  <a:srgbClr val="000000"/>
                </a:solidFill>
                <a:latin typeface="Open Sans"/>
                <a:ea typeface="Open Sans"/>
                <a:cs typeface="Open Sans"/>
                <a:sym typeface="Open Sans"/>
              </a:rPr>
              <a:t>provided by GeoServer can be utilised to capture essential information about published layers and services.</a:t>
            </a:r>
            <a:endParaRPr b="0" sz="2400" strike="noStrike">
              <a:solidFill>
                <a:srgbClr val="000000"/>
              </a:solidFill>
              <a:latin typeface="Arial"/>
              <a:ea typeface="Arial"/>
              <a:cs typeface="Arial"/>
              <a:sym typeface="Arial"/>
            </a:endParaRPr>
          </a:p>
        </p:txBody>
      </p:sp>
      <p:sp>
        <p:nvSpPr>
          <p:cNvPr id="432" name="Google Shape;432;p22"/>
          <p:cNvSpPr/>
          <p:nvPr/>
        </p:nvSpPr>
        <p:spPr>
          <a:xfrm>
            <a:off x="850320" y="157788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Metadata Capture in GeoServer</a:t>
            </a:r>
            <a:endParaRPr b="0" sz="2000" strike="noStrike">
              <a:solidFill>
                <a:srgbClr val="000000"/>
              </a:solidFill>
              <a:latin typeface="Arial"/>
              <a:ea typeface="Arial"/>
              <a:cs typeface="Arial"/>
              <a:sym typeface="Arial"/>
            </a:endParaRPr>
          </a:p>
        </p:txBody>
      </p:sp>
      <p:sp>
        <p:nvSpPr>
          <p:cNvPr id="433" name="Google Shape;433;p22"/>
          <p:cNvSpPr/>
          <p:nvPr/>
        </p:nvSpPr>
        <p:spPr>
          <a:xfrm>
            <a:off x="5374440" y="6065640"/>
            <a:ext cx="62240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Adding Metadata to Layer</a:t>
            </a:r>
            <a:endParaRPr b="0" sz="1200" strike="noStrike">
              <a:solidFill>
                <a:srgbClr val="000000"/>
              </a:solidFill>
              <a:latin typeface="Arial"/>
              <a:ea typeface="Arial"/>
              <a:cs typeface="Arial"/>
              <a:sym typeface="Arial"/>
            </a:endParaRPr>
          </a:p>
        </p:txBody>
      </p:sp>
      <p:pic>
        <p:nvPicPr>
          <p:cNvPr id="434" name="Google Shape;434;p22"/>
          <p:cNvPicPr preferRelativeResize="0"/>
          <p:nvPr/>
        </p:nvPicPr>
        <p:blipFill rotWithShape="1">
          <a:blip r:embed="rId6">
            <a:alphaModFix/>
          </a:blip>
          <a:srcRect b="0" l="0" r="0" t="0"/>
          <a:stretch/>
        </p:blipFill>
        <p:spPr>
          <a:xfrm>
            <a:off x="6881040" y="1208880"/>
            <a:ext cx="3819600" cy="4856400"/>
          </a:xfrm>
          <a:prstGeom prst="rect">
            <a:avLst/>
          </a:prstGeom>
          <a:noFill/>
          <a:ln>
            <a:noFill/>
          </a:ln>
        </p:spPr>
      </p:pic>
    </p:spTree>
  </p:cSld>
  <p:clrMapOvr>
    <a:masterClrMapping/>
  </p:clrMapOvr>
  <p:transition spd="slow">
    <p:push dir="r"/>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descr="Graphical user interface, sunburst chart&#10;&#10;Description automatically generated" id="440" name="Google Shape;440;p23"/>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41" name="Google Shape;441;p2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22</a:t>
            </a:r>
            <a:endParaRPr b="0" sz="1400" strike="noStrike">
              <a:solidFill>
                <a:srgbClr val="000000"/>
              </a:solidFill>
              <a:latin typeface="Arial"/>
              <a:ea typeface="Arial"/>
              <a:cs typeface="Arial"/>
              <a:sym typeface="Arial"/>
            </a:endParaRPr>
          </a:p>
        </p:txBody>
      </p:sp>
      <p:sp>
        <p:nvSpPr>
          <p:cNvPr id="442" name="Google Shape;442;p23"/>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8.4 Metadata Capture</a:t>
            </a:r>
            <a:endParaRPr b="0" sz="4400" strike="noStrike">
              <a:solidFill>
                <a:srgbClr val="000000"/>
              </a:solidFill>
              <a:latin typeface="Arial"/>
              <a:ea typeface="Arial"/>
              <a:cs typeface="Arial"/>
              <a:sym typeface="Arial"/>
            </a:endParaRPr>
          </a:p>
        </p:txBody>
      </p:sp>
      <p:sp>
        <p:nvSpPr>
          <p:cNvPr id="443" name="Google Shape;443;p23"/>
          <p:cNvSpPr/>
          <p:nvPr/>
        </p:nvSpPr>
        <p:spPr>
          <a:xfrm>
            <a:off x="850320" y="2159280"/>
            <a:ext cx="4957560" cy="447876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400" strike="noStrike">
                <a:solidFill>
                  <a:srgbClr val="000000"/>
                </a:solidFill>
                <a:latin typeface="Open Sans"/>
                <a:ea typeface="Open Sans"/>
                <a:cs typeface="Open Sans"/>
                <a:sym typeface="Open Sans"/>
              </a:rPr>
              <a:t>GeoCat Bridge is a Python plugin for QGIS, that has been designed to simplify the publishing processing of geographic data and metadata to open source web services like GeoServer, GeoNetwork, and MapServer.</a:t>
            </a:r>
            <a:endParaRPr b="0" sz="2400" strike="noStrike">
              <a:solidFill>
                <a:srgbClr val="000000"/>
              </a:solidFill>
              <a:latin typeface="Arial"/>
              <a:ea typeface="Arial"/>
              <a:cs typeface="Arial"/>
              <a:sym typeface="Arial"/>
            </a:endParaRPr>
          </a:p>
        </p:txBody>
      </p:sp>
      <p:sp>
        <p:nvSpPr>
          <p:cNvPr id="444" name="Google Shape;444;p23"/>
          <p:cNvSpPr/>
          <p:nvPr/>
        </p:nvSpPr>
        <p:spPr>
          <a:xfrm>
            <a:off x="850320" y="157788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Metadata Capture in GeoCatBridge</a:t>
            </a:r>
            <a:endParaRPr b="0" sz="2000" strike="noStrike">
              <a:solidFill>
                <a:srgbClr val="000000"/>
              </a:solidFill>
              <a:latin typeface="Arial"/>
              <a:ea typeface="Arial"/>
              <a:cs typeface="Arial"/>
              <a:sym typeface="Arial"/>
            </a:endParaRPr>
          </a:p>
        </p:txBody>
      </p:sp>
      <p:sp>
        <p:nvSpPr>
          <p:cNvPr id="445" name="Google Shape;445;p23"/>
          <p:cNvSpPr/>
          <p:nvPr/>
        </p:nvSpPr>
        <p:spPr>
          <a:xfrm>
            <a:off x="5374440" y="6065640"/>
            <a:ext cx="6224040" cy="272160"/>
          </a:xfrm>
          <a:prstGeom prst="rect">
            <a:avLst/>
          </a:prstGeom>
          <a:noFill/>
          <a:ln>
            <a:noFill/>
          </a:ln>
        </p:spPr>
        <p:txBody>
          <a:bodyPr anchorCtr="0" anchor="t" bIns="45000" lIns="90000" spcFirstLastPara="1" rIns="90000" wrap="square" tIns="45000">
            <a:spAutoFit/>
          </a:bodyPr>
          <a:lstStyle/>
          <a:p>
            <a:pPr indent="0" lvl="0" marL="0" marR="0" rtl="0" algn="r">
              <a:lnSpc>
                <a:spcPct val="100000"/>
              </a:lnSpc>
              <a:spcBef>
                <a:spcPts val="0"/>
              </a:spcBef>
              <a:spcAft>
                <a:spcPts val="0"/>
              </a:spcAft>
              <a:buNone/>
            </a:pPr>
            <a:r>
              <a:rPr b="0" i="1" lang="en-GB" sz="1200" strike="noStrike">
                <a:solidFill>
                  <a:srgbClr val="000000"/>
                </a:solidFill>
                <a:latin typeface="Open Sans"/>
                <a:ea typeface="Open Sans"/>
                <a:cs typeface="Open Sans"/>
                <a:sym typeface="Open Sans"/>
              </a:rPr>
              <a:t>Source: </a:t>
            </a:r>
            <a:r>
              <a:rPr b="0" i="1" lang="en-GB" sz="1200" u="sng" strike="noStrike">
                <a:solidFill>
                  <a:srgbClr val="0563C1"/>
                </a:solidFill>
                <a:latin typeface="Open Sans"/>
                <a:ea typeface="Open Sans"/>
                <a:cs typeface="Open Sans"/>
                <a:sym typeface="Open Sans"/>
                <a:hlinkClick r:id="rId4">
                  <a:extLst>
                    <a:ext uri="{A12FA001-AC4F-418D-AE19-62706E023703}">
                      <ahyp:hlinkClr val="tx"/>
                    </a:ext>
                  </a:extLst>
                </a:hlinkClick>
              </a:rPr>
              <a:t>GeoCat Bridge - Publishing Data</a:t>
            </a:r>
            <a:r>
              <a:rPr b="0" i="1" lang="en-GB" sz="1200" strike="noStrike">
                <a:solidFill>
                  <a:srgbClr val="000000"/>
                </a:solidFill>
                <a:latin typeface="Open Sans"/>
                <a:ea typeface="Open Sans"/>
                <a:cs typeface="Open Sans"/>
                <a:sym typeface="Open Sans"/>
              </a:rPr>
              <a:t> and  </a:t>
            </a:r>
            <a:r>
              <a:rPr b="0" i="1" lang="en-GB" sz="1200" u="sng" strike="noStrike">
                <a:solidFill>
                  <a:srgbClr val="0563C1"/>
                </a:solidFill>
                <a:latin typeface="Open Sans"/>
                <a:ea typeface="Open Sans"/>
                <a:cs typeface="Open Sans"/>
                <a:sym typeface="Open Sans"/>
                <a:hlinkClick r:id="rId5">
                  <a:extLst>
                    <a:ext uri="{A12FA001-AC4F-418D-AE19-62706E023703}">
                      <ahyp:hlinkClr val="tx"/>
                    </a:ext>
                  </a:extLst>
                </a:hlinkClick>
              </a:rPr>
              <a:t>GeoCat Bridge – Metadata Editing</a:t>
            </a:r>
            <a:endParaRPr b="0" sz="1200" strike="noStrike">
              <a:solidFill>
                <a:srgbClr val="000000"/>
              </a:solidFill>
              <a:latin typeface="Arial"/>
              <a:ea typeface="Arial"/>
              <a:cs typeface="Arial"/>
              <a:sym typeface="Arial"/>
            </a:endParaRPr>
          </a:p>
        </p:txBody>
      </p:sp>
      <p:pic>
        <p:nvPicPr>
          <p:cNvPr id="446" name="Google Shape;446;p23"/>
          <p:cNvPicPr preferRelativeResize="0"/>
          <p:nvPr/>
        </p:nvPicPr>
        <p:blipFill rotWithShape="1">
          <a:blip r:embed="rId6">
            <a:alphaModFix/>
          </a:blip>
          <a:srcRect b="0" l="0" r="0" t="0"/>
          <a:stretch/>
        </p:blipFill>
        <p:spPr>
          <a:xfrm>
            <a:off x="6383880" y="1973160"/>
            <a:ext cx="5006160" cy="3911040"/>
          </a:xfrm>
          <a:prstGeom prst="rect">
            <a:avLst/>
          </a:prstGeom>
          <a:noFill/>
          <a:ln>
            <a:noFill/>
          </a:ln>
        </p:spPr>
      </p:pic>
    </p:spTree>
  </p:cSld>
  <p:clrMapOvr>
    <a:masterClrMapping/>
  </p:clrMapOvr>
  <p:transition spd="slow">
    <p:push dir="r"/>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pic>
        <p:nvPicPr>
          <p:cNvPr descr="Graphical user interface, sunburst chart&#10;&#10;Description automatically generated" id="452" name="Google Shape;452;p24"/>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53" name="Google Shape;453;p2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23</a:t>
            </a:r>
            <a:endParaRPr b="0" sz="1400" strike="noStrike">
              <a:solidFill>
                <a:srgbClr val="000000"/>
              </a:solidFill>
              <a:latin typeface="Arial"/>
              <a:ea typeface="Arial"/>
              <a:cs typeface="Arial"/>
              <a:sym typeface="Arial"/>
            </a:endParaRPr>
          </a:p>
        </p:txBody>
      </p:sp>
      <p:sp>
        <p:nvSpPr>
          <p:cNvPr id="454" name="Google Shape;454;p24"/>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Summary</a:t>
            </a:r>
            <a:endParaRPr b="0" sz="4400" strike="noStrike">
              <a:solidFill>
                <a:srgbClr val="000000"/>
              </a:solidFill>
              <a:latin typeface="Arial"/>
              <a:ea typeface="Arial"/>
              <a:cs typeface="Arial"/>
              <a:sym typeface="Arial"/>
            </a:endParaRPr>
          </a:p>
        </p:txBody>
      </p:sp>
      <p:sp>
        <p:nvSpPr>
          <p:cNvPr id="455" name="Google Shape;455;p24"/>
          <p:cNvSpPr/>
          <p:nvPr/>
        </p:nvSpPr>
        <p:spPr>
          <a:xfrm>
            <a:off x="850320" y="2159280"/>
            <a:ext cx="10314720" cy="367380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0" lang="en-GB" sz="2400" strike="noStrike">
                <a:solidFill>
                  <a:srgbClr val="000000"/>
                </a:solidFill>
                <a:latin typeface="Open Sans"/>
                <a:ea typeface="Open Sans"/>
                <a:cs typeface="Open Sans"/>
                <a:sym typeface="Open Sans"/>
              </a:rPr>
              <a:t>The lecture covered the visual aspects involved in the development of an SDI.</a:t>
            </a:r>
            <a:endParaRPr b="0" sz="2400" strike="noStrike">
              <a:solidFill>
                <a:srgbClr val="000000"/>
              </a:solidFill>
              <a:latin typeface="Arial"/>
              <a:ea typeface="Arial"/>
              <a:cs typeface="Arial"/>
              <a:sym typeface="Arial"/>
            </a:endParaRPr>
          </a:p>
          <a:p>
            <a:pPr indent="-343079" lvl="1" marL="800280" marR="0" rtl="0" algn="l">
              <a:lnSpc>
                <a:spcPct val="150000"/>
              </a:lnSpc>
              <a:spcBef>
                <a:spcPts val="575"/>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Map layouts</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575"/>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Map layer styling and cartography</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575"/>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Cartography in GeoNode</a:t>
            </a:r>
            <a:endParaRPr b="0" i="0" sz="2400" u="none" cap="none" strike="noStrike">
              <a:solidFill>
                <a:srgbClr val="000000"/>
              </a:solidFill>
              <a:latin typeface="Arial"/>
              <a:ea typeface="Arial"/>
              <a:cs typeface="Arial"/>
              <a:sym typeface="Arial"/>
            </a:endParaRPr>
          </a:p>
          <a:p>
            <a:pPr indent="-343079" lvl="1" marL="800280" marR="0" rtl="0" algn="l">
              <a:lnSpc>
                <a:spcPct val="150000"/>
              </a:lnSpc>
              <a:spcBef>
                <a:spcPts val="575"/>
              </a:spcBef>
              <a:spcAft>
                <a:spcPts val="0"/>
              </a:spcAft>
              <a:buClr>
                <a:srgbClr val="000000"/>
              </a:buClr>
              <a:buSzPts val="2400"/>
              <a:buFont typeface="Arial"/>
              <a:buChar char="•"/>
            </a:pPr>
            <a:r>
              <a:rPr b="0" i="0" lang="en-GB" sz="2400" u="none" cap="none" strike="noStrike">
                <a:solidFill>
                  <a:srgbClr val="000000"/>
                </a:solidFill>
                <a:latin typeface="Open Sans"/>
                <a:ea typeface="Open Sans"/>
                <a:cs typeface="Open Sans"/>
                <a:sym typeface="Open Sans"/>
              </a:rPr>
              <a:t>Metadata capture</a:t>
            </a:r>
            <a:endParaRPr b="0" i="0" sz="2400" u="none" cap="none" strike="noStrike">
              <a:solidFill>
                <a:srgbClr val="000000"/>
              </a:solidFill>
              <a:latin typeface="Arial"/>
              <a:ea typeface="Arial"/>
              <a:cs typeface="Arial"/>
              <a:sym typeface="Arial"/>
            </a:endParaRPr>
          </a:p>
        </p:txBody>
      </p:sp>
      <p:sp>
        <p:nvSpPr>
          <p:cNvPr id="456" name="Google Shape;456;p24"/>
          <p:cNvSpPr/>
          <p:nvPr/>
        </p:nvSpPr>
        <p:spPr>
          <a:xfrm>
            <a:off x="850320" y="1577880"/>
            <a:ext cx="62240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Key Concepts of the Lecture</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descr="Graphical user interface, sunburst chart&#10;&#10;Description automatically generated" id="462" name="Google Shape;462;p25"/>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63" name="Google Shape;463;p2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24</a:t>
            </a:r>
            <a:endParaRPr b="0" sz="1400" strike="noStrike">
              <a:solidFill>
                <a:srgbClr val="000000"/>
              </a:solidFill>
              <a:latin typeface="Arial"/>
              <a:ea typeface="Arial"/>
              <a:cs typeface="Arial"/>
              <a:sym typeface="Arial"/>
            </a:endParaRPr>
          </a:p>
        </p:txBody>
      </p:sp>
      <p:sp>
        <p:nvSpPr>
          <p:cNvPr id="464" name="Google Shape;464;p25"/>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465" name="Google Shape;465;p25"/>
          <p:cNvSpPr/>
          <p:nvPr/>
        </p:nvSpPr>
        <p:spPr>
          <a:xfrm>
            <a:off x="887040" y="1565640"/>
            <a:ext cx="10711440" cy="385524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900" strike="noStrike">
                <a:solidFill>
                  <a:srgbClr val="000000"/>
                </a:solidFill>
                <a:latin typeface="Open Sans"/>
                <a:ea typeface="Open Sans"/>
                <a:cs typeface="Open Sans"/>
                <a:sym typeface="Open Sans"/>
              </a:rPr>
              <a:t>Linking GeoNode to a GIS</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MetaSearch Plugin. URL </a:t>
            </a:r>
            <a:r>
              <a:rPr b="0" lang="en-GB" sz="1900" u="sng" strike="noStrike">
                <a:solidFill>
                  <a:srgbClr val="0563C1"/>
                </a:solidFill>
                <a:latin typeface="Open Sans"/>
                <a:ea typeface="Open Sans"/>
                <a:cs typeface="Open Sans"/>
                <a:sym typeface="Open Sans"/>
                <a:hlinkClick r:id="rId4">
                  <a:extLst>
                    <a:ext uri="{A12FA001-AC4F-418D-AE19-62706E023703}">
                      <ahyp:hlinkClr val="tx"/>
                    </a:ext>
                  </a:extLst>
                </a:hlinkClick>
              </a:rPr>
              <a:t>https://docs.qgis.org/3.28/en/docs/user_manual/plugins/core_plugins/plugins_metasearch.html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0" lvl="0" marL="0" marR="0" rtl="0" algn="l">
              <a:lnSpc>
                <a:spcPct val="150000"/>
              </a:lnSpc>
              <a:spcBef>
                <a:spcPts val="575"/>
              </a:spcBef>
              <a:spcAft>
                <a:spcPts val="0"/>
              </a:spcAft>
              <a:buNone/>
            </a:pPr>
            <a:r>
              <a:rPr b="1" lang="en-GB" sz="1900" strike="noStrike">
                <a:solidFill>
                  <a:srgbClr val="000000"/>
                </a:solidFill>
                <a:latin typeface="Open Sans"/>
                <a:ea typeface="Open Sans"/>
                <a:cs typeface="Open Sans"/>
                <a:sym typeface="Open Sans"/>
              </a:rPr>
              <a:t>Map Layer Styling and Cartography</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Symbology in QGIS. URL </a:t>
            </a:r>
            <a:r>
              <a:rPr b="0" lang="en-GB" sz="1900" u="sng" strike="noStrike">
                <a:solidFill>
                  <a:srgbClr val="0563C1"/>
                </a:solidFill>
                <a:latin typeface="Open Sans"/>
                <a:ea typeface="Open Sans"/>
                <a:cs typeface="Open Sans"/>
                <a:sym typeface="Open Sans"/>
                <a:hlinkClick r:id="rId5">
                  <a:extLst>
                    <a:ext uri="{A12FA001-AC4F-418D-AE19-62706E023703}">
                      <ahyp:hlinkClr val="tx"/>
                    </a:ext>
                  </a:extLst>
                </a:hlinkClick>
              </a:rPr>
              <a:t>https://docs.qgis.org/3.28/en/docs/training_manual/basic_map/symbology.html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Basic Vector Styling in QGIS. URL </a:t>
            </a:r>
            <a:r>
              <a:rPr b="0" lang="en-GB" sz="1900" u="sng" strike="noStrike">
                <a:solidFill>
                  <a:srgbClr val="0563C1"/>
                </a:solidFill>
                <a:latin typeface="Open Sans"/>
                <a:ea typeface="Open Sans"/>
                <a:cs typeface="Open Sans"/>
                <a:sym typeface="Open Sans"/>
                <a:hlinkClick r:id="rId6">
                  <a:extLst>
                    <a:ext uri="{A12FA001-AC4F-418D-AE19-62706E023703}">
                      <ahyp:hlinkClr val="tx"/>
                    </a:ext>
                  </a:extLst>
                </a:hlinkClick>
              </a:rPr>
              <a:t>https://www.qgistutorials.com/en/docs/basic_vector_styling.html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0" name="Shape 470"/>
        <p:cNvGrpSpPr/>
        <p:nvPr/>
      </p:nvGrpSpPr>
      <p:grpSpPr>
        <a:xfrm>
          <a:off x="0" y="0"/>
          <a:ext cx="0" cy="0"/>
          <a:chOff x="0" y="0"/>
          <a:chExt cx="0" cy="0"/>
        </a:xfrm>
      </p:grpSpPr>
      <p:pic>
        <p:nvPicPr>
          <p:cNvPr descr="Graphical user interface, sunburst chart&#10;&#10;Description automatically generated" id="471" name="Google Shape;471;p26"/>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72" name="Google Shape;472;p2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25</a:t>
            </a:r>
            <a:endParaRPr b="0" sz="1400" strike="noStrike">
              <a:solidFill>
                <a:srgbClr val="000000"/>
              </a:solidFill>
              <a:latin typeface="Arial"/>
              <a:ea typeface="Arial"/>
              <a:cs typeface="Arial"/>
              <a:sym typeface="Arial"/>
            </a:endParaRPr>
          </a:p>
        </p:txBody>
      </p:sp>
      <p:sp>
        <p:nvSpPr>
          <p:cNvPr id="473" name="Google Shape;473;p26"/>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474" name="Google Shape;474;p26"/>
          <p:cNvSpPr/>
          <p:nvPr/>
        </p:nvSpPr>
        <p:spPr>
          <a:xfrm>
            <a:off x="887040" y="1565640"/>
            <a:ext cx="10711440" cy="3855240"/>
          </a:xfrm>
          <a:prstGeom prst="rect">
            <a:avLst/>
          </a:prstGeom>
          <a:noFill/>
          <a:ln>
            <a:noFill/>
          </a:ln>
        </p:spPr>
        <p:txBody>
          <a:bodyPr anchorCtr="0" anchor="t" bIns="45000" lIns="90000" spcFirstLastPara="1" rIns="90000" wrap="square" tIns="45000">
            <a:spAutoFit/>
          </a:bodyPr>
          <a:lstStyle/>
          <a:p>
            <a:pPr indent="-343080" lvl="0" marL="343080" marR="0" rtl="0" algn="l">
              <a:lnSpc>
                <a:spcPct val="150000"/>
              </a:lnSpc>
              <a:spcBef>
                <a:spcPts val="0"/>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Labelling in QGIS. URL </a:t>
            </a:r>
            <a:r>
              <a:rPr b="0" lang="en-GB" sz="1900" u="sng" strike="noStrike">
                <a:solidFill>
                  <a:srgbClr val="0563C1"/>
                </a:solidFill>
                <a:latin typeface="Open Sans"/>
                <a:ea typeface="Open Sans"/>
                <a:cs typeface="Open Sans"/>
                <a:sym typeface="Open Sans"/>
                <a:hlinkClick r:id="rId4">
                  <a:extLst>
                    <a:ext uri="{A12FA001-AC4F-418D-AE19-62706E023703}">
                      <ahyp:hlinkClr val="tx"/>
                    </a:ext>
                  </a:extLst>
                </a:hlinkClick>
              </a:rPr>
              <a:t>https://docs.qgis.org/3.28/en/docs/training_manual/vector_classification/label_tool.html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Visual Hierarchy and Layout. URL </a:t>
            </a:r>
            <a:r>
              <a:rPr b="0" lang="en-GB" sz="1900" u="sng" strike="noStrike">
                <a:solidFill>
                  <a:srgbClr val="0563C1"/>
                </a:solidFill>
                <a:latin typeface="Open Sans"/>
                <a:ea typeface="Open Sans"/>
                <a:cs typeface="Open Sans"/>
                <a:sym typeface="Open Sans"/>
                <a:hlinkClick r:id="rId5">
                  <a:extLst>
                    <a:ext uri="{A12FA001-AC4F-418D-AE19-62706E023703}">
                      <ahyp:hlinkClr val="tx"/>
                    </a:ext>
                  </a:extLst>
                </a:hlinkClick>
              </a:rPr>
              <a:t>https://gistbok.ucgis.org/bok-topics/visual-hierarchy-and-layout</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Colour Harmony. URL </a:t>
            </a:r>
            <a:r>
              <a:rPr b="0" lang="en-GB" sz="1900" u="sng" strike="noStrike">
                <a:solidFill>
                  <a:srgbClr val="0563C1"/>
                </a:solidFill>
                <a:latin typeface="Open Sans"/>
                <a:ea typeface="Open Sans"/>
                <a:cs typeface="Open Sans"/>
                <a:sym typeface="Open Sans"/>
                <a:hlinkClick r:id="rId6">
                  <a:extLst>
                    <a:ext uri="{A12FA001-AC4F-418D-AE19-62706E023703}">
                      <ahyp:hlinkClr val="tx"/>
                    </a:ext>
                  </a:extLst>
                </a:hlinkClick>
              </a:rPr>
              <a:t>http://wiki.gis.com/wiki/index.php/Color_Harmony</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Generating SLD Styles with QGIS. URL </a:t>
            </a:r>
            <a:r>
              <a:rPr b="0" lang="en-GB" sz="1900" u="sng" strike="noStrike">
                <a:solidFill>
                  <a:srgbClr val="0563C1"/>
                </a:solidFill>
                <a:latin typeface="Open Sans"/>
                <a:ea typeface="Open Sans"/>
                <a:cs typeface="Open Sans"/>
                <a:sym typeface="Open Sans"/>
                <a:hlinkClick r:id="rId7">
                  <a:extLst>
                    <a:ext uri="{A12FA001-AC4F-418D-AE19-62706E023703}">
                      <ahyp:hlinkClr val="tx"/>
                    </a:ext>
                  </a:extLst>
                </a:hlinkClick>
              </a:rPr>
              <a:t>https://docs.geoserver.org/stable/en/user/styling/qgis/index.html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GeoCat Bridge Plugin. URL </a:t>
            </a:r>
            <a:r>
              <a:rPr b="0" lang="en-GB" sz="1900" u="sng" strike="noStrike">
                <a:solidFill>
                  <a:srgbClr val="0563C1"/>
                </a:solidFill>
                <a:latin typeface="Open Sans"/>
                <a:ea typeface="Open Sans"/>
                <a:cs typeface="Open Sans"/>
                <a:sym typeface="Open Sans"/>
                <a:hlinkClick r:id="rId8">
                  <a:extLst>
                    <a:ext uri="{A12FA001-AC4F-418D-AE19-62706E023703}">
                      <ahyp:hlinkClr val="tx"/>
                    </a:ext>
                  </a:extLst>
                </a:hlinkClick>
              </a:rPr>
              <a:t>https://www.geocat.net/docs/bridge/qgis/latest/</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9" name="Shape 479"/>
        <p:cNvGrpSpPr/>
        <p:nvPr/>
      </p:nvGrpSpPr>
      <p:grpSpPr>
        <a:xfrm>
          <a:off x="0" y="0"/>
          <a:ext cx="0" cy="0"/>
          <a:chOff x="0" y="0"/>
          <a:chExt cx="0" cy="0"/>
        </a:xfrm>
      </p:grpSpPr>
      <p:pic>
        <p:nvPicPr>
          <p:cNvPr descr="Graphical user interface, sunburst chart&#10;&#10;Description automatically generated" id="480" name="Google Shape;480;p27"/>
          <p:cNvPicPr preferRelativeResize="0"/>
          <p:nvPr/>
        </p:nvPicPr>
        <p:blipFill rotWithShape="1">
          <a:blip r:embed="rId3">
            <a:alphaModFix/>
          </a:blip>
          <a:srcRect b="0" l="0" r="0" t="0"/>
          <a:stretch/>
        </p:blipFill>
        <p:spPr>
          <a:xfrm>
            <a:off x="1440" y="2880"/>
            <a:ext cx="12188880" cy="6854760"/>
          </a:xfrm>
          <a:prstGeom prst="rect">
            <a:avLst/>
          </a:prstGeom>
          <a:noFill/>
          <a:ln>
            <a:noFill/>
          </a:ln>
        </p:spPr>
      </p:pic>
      <p:sp>
        <p:nvSpPr>
          <p:cNvPr id="481" name="Google Shape;481;p2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26</a:t>
            </a:r>
            <a:endParaRPr b="0" sz="1400" strike="noStrike">
              <a:solidFill>
                <a:srgbClr val="000000"/>
              </a:solidFill>
              <a:latin typeface="Arial"/>
              <a:ea typeface="Arial"/>
              <a:cs typeface="Arial"/>
              <a:sym typeface="Arial"/>
            </a:endParaRPr>
          </a:p>
        </p:txBody>
      </p:sp>
      <p:sp>
        <p:nvSpPr>
          <p:cNvPr id="482" name="Google Shape;482;p27"/>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References</a:t>
            </a:r>
            <a:endParaRPr b="0" sz="4400" strike="noStrike">
              <a:solidFill>
                <a:srgbClr val="000000"/>
              </a:solidFill>
              <a:latin typeface="Arial"/>
              <a:ea typeface="Arial"/>
              <a:cs typeface="Arial"/>
              <a:sym typeface="Arial"/>
            </a:endParaRPr>
          </a:p>
        </p:txBody>
      </p:sp>
      <p:sp>
        <p:nvSpPr>
          <p:cNvPr id="483" name="Google Shape;483;p27"/>
          <p:cNvSpPr/>
          <p:nvPr/>
        </p:nvSpPr>
        <p:spPr>
          <a:xfrm>
            <a:off x="887040" y="1565640"/>
            <a:ext cx="10711440" cy="4869720"/>
          </a:xfrm>
          <a:prstGeom prst="rect">
            <a:avLst/>
          </a:prstGeom>
          <a:noFill/>
          <a:ln>
            <a:noFill/>
          </a:ln>
        </p:spPr>
        <p:txBody>
          <a:bodyPr anchorCtr="0" anchor="t" bIns="45000" lIns="90000" spcFirstLastPara="1" rIns="90000" wrap="square" tIns="45000">
            <a:spAutoFit/>
          </a:bodyPr>
          <a:lstStyle/>
          <a:p>
            <a:pPr indent="0" lvl="0" marL="0" marR="0" rtl="0" algn="l">
              <a:lnSpc>
                <a:spcPct val="150000"/>
              </a:lnSpc>
              <a:spcBef>
                <a:spcPts val="0"/>
              </a:spcBef>
              <a:spcAft>
                <a:spcPts val="0"/>
              </a:spcAft>
              <a:buNone/>
            </a:pPr>
            <a:r>
              <a:rPr b="1" lang="en-GB" sz="1900" strike="noStrike">
                <a:solidFill>
                  <a:srgbClr val="000000"/>
                </a:solidFill>
                <a:latin typeface="Open Sans"/>
                <a:ea typeface="Open Sans"/>
                <a:cs typeface="Open Sans"/>
                <a:sym typeface="Open Sans"/>
              </a:rPr>
              <a:t>Map Layouts</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Making a Map in QGIS. URL </a:t>
            </a:r>
            <a:r>
              <a:rPr b="0" lang="en-GB" sz="1900" u="sng" strike="noStrike">
                <a:solidFill>
                  <a:srgbClr val="0563C1"/>
                </a:solidFill>
                <a:latin typeface="Open Sans"/>
                <a:ea typeface="Open Sans"/>
                <a:cs typeface="Open Sans"/>
                <a:sym typeface="Open Sans"/>
                <a:hlinkClick r:id="rId4">
                  <a:extLst>
                    <a:ext uri="{A12FA001-AC4F-418D-AE19-62706E023703}">
                      <ahyp:hlinkClr val="tx"/>
                    </a:ext>
                  </a:extLst>
                </a:hlinkClick>
              </a:rPr>
              <a:t>https://www.qgistutorials.com/en/docs/3/making_a_map.html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0" lvl="0" marL="0" marR="0" rtl="0" algn="l">
              <a:lnSpc>
                <a:spcPct val="150000"/>
              </a:lnSpc>
              <a:spcBef>
                <a:spcPts val="575"/>
              </a:spcBef>
              <a:spcAft>
                <a:spcPts val="0"/>
              </a:spcAft>
              <a:buNone/>
            </a:pPr>
            <a:r>
              <a:rPr b="1" lang="en-GB" sz="1900" strike="noStrike">
                <a:solidFill>
                  <a:srgbClr val="000000"/>
                </a:solidFill>
                <a:latin typeface="Open Sans"/>
                <a:ea typeface="Open Sans"/>
                <a:cs typeface="Open Sans"/>
                <a:sym typeface="Open Sans"/>
              </a:rPr>
              <a:t>Cartography in GeoNode</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Built-in Styling Tools in GeoNode. URL  </a:t>
            </a:r>
            <a:r>
              <a:rPr b="0" lang="en-GB" sz="1900" u="sng" strike="noStrike">
                <a:solidFill>
                  <a:srgbClr val="0563C1"/>
                </a:solidFill>
                <a:latin typeface="Open Sans"/>
                <a:ea typeface="Open Sans"/>
                <a:cs typeface="Open Sans"/>
                <a:sym typeface="Open Sans"/>
                <a:hlinkClick r:id="rId5">
                  <a:extLst>
                    <a:ext uri="{A12FA001-AC4F-418D-AE19-62706E023703}">
                      <ahyp:hlinkClr val="tx"/>
                    </a:ext>
                  </a:extLst>
                </a:hlinkClick>
              </a:rPr>
              <a:t>https://docs.geonode.org/en/3.3.x/usage/managing_layers/layer_styling.html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0" lvl="0" marL="0" marR="0" rtl="0" algn="l">
              <a:lnSpc>
                <a:spcPct val="150000"/>
              </a:lnSpc>
              <a:spcBef>
                <a:spcPts val="575"/>
              </a:spcBef>
              <a:spcAft>
                <a:spcPts val="0"/>
              </a:spcAft>
              <a:buNone/>
            </a:pPr>
            <a:r>
              <a:rPr b="1" lang="en-GB" sz="1900" strike="noStrike">
                <a:solidFill>
                  <a:srgbClr val="000000"/>
                </a:solidFill>
                <a:latin typeface="Open Sans"/>
                <a:ea typeface="Open Sans"/>
                <a:cs typeface="Open Sans"/>
                <a:sym typeface="Open Sans"/>
              </a:rPr>
              <a:t>Metadata Capture</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Managing Datasets in GeoNode. URL </a:t>
            </a:r>
            <a:r>
              <a:rPr b="0" lang="en-GB" sz="1900" u="sng" strike="noStrike">
                <a:solidFill>
                  <a:srgbClr val="0563C1"/>
                </a:solidFill>
                <a:latin typeface="Open Sans"/>
                <a:ea typeface="Open Sans"/>
                <a:cs typeface="Open Sans"/>
                <a:sym typeface="Open Sans"/>
                <a:hlinkClick r:id="rId6">
                  <a:extLst>
                    <a:ext uri="{A12FA001-AC4F-418D-AE19-62706E023703}">
                      <ahyp:hlinkClr val="tx"/>
                    </a:ext>
                  </a:extLst>
                </a:hlinkClick>
              </a:rPr>
              <a:t>https://docs.geonode.org/en/master/usage/managing_datasets/dataset_metadata.html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a:p>
            <a:pPr indent="-343080" lvl="0" marL="343080" marR="0" rtl="0" algn="l">
              <a:lnSpc>
                <a:spcPct val="150000"/>
              </a:lnSpc>
              <a:spcBef>
                <a:spcPts val="575"/>
              </a:spcBef>
              <a:spcAft>
                <a:spcPts val="0"/>
              </a:spcAft>
              <a:buClr>
                <a:srgbClr val="000000"/>
              </a:buClr>
              <a:buSzPts val="1900"/>
              <a:buFont typeface="Arial"/>
              <a:buChar char="•"/>
            </a:pPr>
            <a:r>
              <a:rPr b="0" lang="en-GB" sz="1900" strike="noStrike">
                <a:solidFill>
                  <a:srgbClr val="000000"/>
                </a:solidFill>
                <a:latin typeface="Open Sans"/>
                <a:ea typeface="Open Sans"/>
                <a:cs typeface="Open Sans"/>
                <a:sym typeface="Open Sans"/>
              </a:rPr>
              <a:t>Adding Metadata to Layer in GeoServer. URL  </a:t>
            </a:r>
            <a:r>
              <a:rPr b="0" lang="en-GB" sz="1900" u="sng" strike="noStrike">
                <a:solidFill>
                  <a:srgbClr val="0563C1"/>
                </a:solidFill>
                <a:latin typeface="Open Sans"/>
                <a:ea typeface="Open Sans"/>
                <a:cs typeface="Open Sans"/>
                <a:sym typeface="Open Sans"/>
                <a:hlinkClick r:id="rId7">
                  <a:extLst>
                    <a:ext uri="{A12FA001-AC4F-418D-AE19-62706E023703}">
                      <ahyp:hlinkClr val="tx"/>
                    </a:ext>
                  </a:extLst>
                </a:hlinkClick>
              </a:rPr>
              <a:t>https://docs.geoserver.org/stable/en/user/extensions/metadata/user.html</a:t>
            </a:r>
            <a:r>
              <a:rPr b="0" lang="en-GB" sz="1900" strike="noStrike">
                <a:solidFill>
                  <a:srgbClr val="000000"/>
                </a:solidFill>
                <a:latin typeface="Open Sans"/>
                <a:ea typeface="Open Sans"/>
                <a:cs typeface="Open Sans"/>
                <a:sym typeface="Open Sans"/>
              </a:rPr>
              <a:t> </a:t>
            </a:r>
            <a:endParaRPr b="0" sz="19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8" name="Shape 488"/>
        <p:cNvGrpSpPr/>
        <p:nvPr/>
      </p:nvGrpSpPr>
      <p:grpSpPr>
        <a:xfrm>
          <a:off x="0" y="0"/>
          <a:ext cx="0" cy="0"/>
          <a:chOff x="0" y="0"/>
          <a:chExt cx="0" cy="0"/>
        </a:xfrm>
      </p:grpSpPr>
      <p:sp>
        <p:nvSpPr>
          <p:cNvPr id="489" name="Google Shape;489;p28"/>
          <p:cNvSpPr/>
          <p:nvPr/>
        </p:nvSpPr>
        <p:spPr>
          <a:xfrm>
            <a:off x="9919440" y="5892480"/>
            <a:ext cx="1866600" cy="577800"/>
          </a:xfrm>
          <a:prstGeom prst="rect">
            <a:avLst/>
          </a:prstGeom>
          <a:noFill/>
          <a:ln>
            <a:noFill/>
          </a:ln>
        </p:spPr>
        <p:txBody>
          <a:bodyPr anchorCtr="0" anchor="b" bIns="45700" lIns="91425" spcFirstLastPara="1" rIns="91425" wrap="square" tIns="45700">
            <a:spAutoFit/>
          </a:bodyPr>
          <a:lstStyle/>
          <a:p>
            <a:pPr indent="0" lvl="0" marL="0" marR="0" rtl="0" algn="l">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CCG courses (this will take </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you to the website link http://www.ClimateCompatibleGrowth.com/teachingmaterials)</a:t>
            </a:r>
            <a:endParaRPr b="0" sz="800" strike="noStrike">
              <a:solidFill>
                <a:srgbClr val="000000"/>
              </a:solidFill>
              <a:latin typeface="Arial"/>
              <a:ea typeface="Arial"/>
              <a:cs typeface="Arial"/>
              <a:sym typeface="Arial"/>
            </a:endParaRPr>
          </a:p>
        </p:txBody>
      </p:sp>
      <p:sp>
        <p:nvSpPr>
          <p:cNvPr id="490" name="Google Shape;490;p28"/>
          <p:cNvSpPr/>
          <p:nvPr/>
        </p:nvSpPr>
        <p:spPr>
          <a:xfrm>
            <a:off x="9108360" y="4845960"/>
            <a:ext cx="2371680" cy="82116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lang="en-GB" sz="800" strike="noStrike">
                <a:solidFill>
                  <a:srgbClr val="FFFFFF"/>
                </a:solidFill>
                <a:latin typeface="Open Sans"/>
                <a:ea typeface="Open Sans"/>
                <a:cs typeface="Open Sans"/>
                <a:sym typeface="Open Sans"/>
              </a:rPr>
              <a:t>Moksnes N., Sahlberg A., Khavari B. 2021.</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Lecture 1: OnSSET/Global Electrification</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Platform. Release Version 1.0. [online</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presentation]. Climate Compatible Growth</a:t>
            </a:r>
            <a:br>
              <a:rPr lang="en-GB" sz="800">
                <a:solidFill>
                  <a:schemeClr val="dk1"/>
                </a:solidFill>
                <a:latin typeface="Arial"/>
                <a:ea typeface="Arial"/>
                <a:cs typeface="Arial"/>
                <a:sym typeface="Arial"/>
              </a:rPr>
            </a:br>
            <a:r>
              <a:rPr b="0" lang="en-GB" sz="800" strike="noStrike">
                <a:solidFill>
                  <a:srgbClr val="FFFFFF"/>
                </a:solidFill>
                <a:latin typeface="Open Sans"/>
                <a:ea typeface="Open Sans"/>
                <a:cs typeface="Open Sans"/>
                <a:sym typeface="Open Sans"/>
              </a:rPr>
              <a:t>Programme, Energy Sector Management Assistance Program and World Bank Group</a:t>
            </a:r>
            <a:endParaRPr b="0" sz="800" strike="noStrike">
              <a:solidFill>
                <a:srgbClr val="000000"/>
              </a:solidFill>
              <a:latin typeface="Arial"/>
              <a:ea typeface="Arial"/>
              <a:cs typeface="Arial"/>
              <a:sym typeface="Arial"/>
            </a:endParaRPr>
          </a:p>
        </p:txBody>
      </p:sp>
      <p:grpSp>
        <p:nvGrpSpPr>
          <p:cNvPr id="491" name="Google Shape;491;p28"/>
          <p:cNvGrpSpPr/>
          <p:nvPr/>
        </p:nvGrpSpPr>
        <p:grpSpPr>
          <a:xfrm>
            <a:off x="0" y="0"/>
            <a:ext cx="12192000" cy="6858000"/>
            <a:chOff x="0" y="0"/>
            <a:chExt cx="12192000" cy="6858000"/>
          </a:xfrm>
        </p:grpSpPr>
        <p:pic>
          <p:nvPicPr>
            <p:cNvPr id="492" name="Google Shape;492;p28"/>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493" name="Google Shape;493;p28"/>
            <p:cNvSpPr txBox="1"/>
            <p:nvPr/>
          </p:nvSpPr>
          <p:spPr>
            <a:xfrm>
              <a:off x="9013602" y="2439464"/>
              <a:ext cx="2831431"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Supported by and in collaboration with </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1" i="1" lang="en-GB" sz="900" u="none" strike="noStrike">
                  <a:solidFill>
                    <a:srgbClr val="FFFFFF"/>
                  </a:solidFill>
                  <a:latin typeface="Open Sans"/>
                  <a:ea typeface="Open Sans"/>
                  <a:cs typeface="Open Sans"/>
                  <a:sym typeface="Open Sans"/>
                </a:rPr>
                <a:t>Sustainable Energy for All</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descr="A white circle with white text&#10;&#10;Description automatically generated" id="494" name="Google Shape;494;p28"/>
            <p:cNvPicPr preferRelativeResize="0"/>
            <p:nvPr/>
          </p:nvPicPr>
          <p:blipFill rotWithShape="1">
            <a:blip r:embed="rId4">
              <a:alphaModFix/>
            </a:blip>
            <a:srcRect b="0" l="0" r="0" t="0"/>
            <a:stretch/>
          </p:blipFill>
          <p:spPr>
            <a:xfrm>
              <a:off x="9984649" y="2912648"/>
              <a:ext cx="945982" cy="951932"/>
            </a:xfrm>
            <a:prstGeom prst="rect">
              <a:avLst/>
            </a:prstGeom>
            <a:noFill/>
            <a:ln>
              <a:noFill/>
            </a:ln>
          </p:spPr>
        </p:pic>
        <p:sp>
          <p:nvSpPr>
            <p:cNvPr id="495" name="Google Shape;495;p28"/>
            <p:cNvSpPr txBox="1"/>
            <p:nvPr/>
          </p:nvSpPr>
          <p:spPr>
            <a:xfrm>
              <a:off x="9189625" y="4020847"/>
              <a:ext cx="2518611" cy="1015663"/>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Consolidated by Admire Nyakudya, Seabilwe Tilodi and Thiasha Vythilingam</a:t>
              </a:r>
              <a:endParaRPr b="0" sz="1800">
                <a:solidFill>
                  <a:schemeClr val="dk1"/>
                </a:solidFill>
                <a:latin typeface="Arial"/>
                <a:ea typeface="Arial"/>
                <a:cs typeface="Arial"/>
                <a:sym typeface="Arial"/>
              </a:endParaRPr>
            </a:p>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 from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pic>
          <p:nvPicPr>
            <p:cNvPr id="496" name="Google Shape;496;p28"/>
            <p:cNvPicPr preferRelativeResize="0"/>
            <p:nvPr/>
          </p:nvPicPr>
          <p:blipFill rotWithShape="1">
            <a:blip r:embed="rId5">
              <a:alphaModFix/>
            </a:blip>
            <a:srcRect b="0" l="0" r="0" t="0"/>
            <a:stretch/>
          </p:blipFill>
          <p:spPr>
            <a:xfrm>
              <a:off x="9672330" y="4522633"/>
              <a:ext cx="1513974" cy="492922"/>
            </a:xfrm>
            <a:prstGeom prst="rect">
              <a:avLst/>
            </a:prstGeom>
            <a:noFill/>
            <a:ln>
              <a:noFill/>
            </a:ln>
          </p:spPr>
        </p:pic>
        <p:sp>
          <p:nvSpPr>
            <p:cNvPr id="497" name="Google Shape;497;p28"/>
            <p:cNvSpPr txBox="1"/>
            <p:nvPr/>
          </p:nvSpPr>
          <p:spPr>
            <a:xfrm>
              <a:off x="8845408" y="5160411"/>
              <a:ext cx="3224463" cy="126188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GB" sz="800" u="none" strike="noStrike">
                  <a:solidFill>
                    <a:srgbClr val="FFFFFF"/>
                  </a:solidFill>
                  <a:latin typeface="Open Sans"/>
                  <a:ea typeface="Open Sans"/>
                  <a:cs typeface="Open Sans"/>
                  <a:sym typeface="Open Sans"/>
                </a:rPr>
                <a:t>Nyakudya A., Tilodi S., Vythilingam T., 2023.</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Lecture 8: Geospatial Data Management for Energy Access. Release Version 1.0</a:t>
              </a:r>
              <a:br>
                <a:rPr b="0" i="0" lang="en-GB" sz="800" u="none" strike="noStrike">
                  <a:solidFill>
                    <a:srgbClr val="FFFFFF"/>
                  </a:solidFill>
                  <a:latin typeface="Open Sans"/>
                  <a:ea typeface="Open Sans"/>
                  <a:cs typeface="Open Sans"/>
                  <a:sym typeface="Open Sans"/>
                </a:rPr>
              </a:br>
              <a:r>
                <a:rPr b="0" i="0" lang="en-GB" sz="800" u="none" strike="noStrike">
                  <a:solidFill>
                    <a:srgbClr val="FFFFFF"/>
                  </a:solidFill>
                  <a:latin typeface="Open Sans"/>
                  <a:ea typeface="Open Sans"/>
                  <a:cs typeface="Open Sans"/>
                  <a:sym typeface="Open Sans"/>
                </a:rPr>
                <a:t>[online presentation]. Climate Compatible Growth Programme, Sustainable Energy for All, Kartoza</a:t>
              </a:r>
              <a:endParaRPr b="0" sz="1800">
                <a:solidFill>
                  <a:schemeClr val="dk1"/>
                </a:solidFill>
                <a:latin typeface="Arial"/>
                <a:ea typeface="Arial"/>
                <a:cs typeface="Arial"/>
                <a:sym typeface="Arial"/>
              </a:endParaRPr>
            </a:p>
            <a:p>
              <a:pPr indent="0" lvl="0" marL="0" marR="0" rtl="0" algn="l">
                <a:spcBef>
                  <a:spcPts val="0"/>
                </a:spcBef>
                <a:spcAft>
                  <a:spcPts val="0"/>
                </a:spcAft>
                <a:buNone/>
              </a:pPr>
              <a:br>
                <a:rPr lang="en-GB" sz="1800">
                  <a:solidFill>
                    <a:schemeClr val="dk1"/>
                  </a:solidFill>
                  <a:latin typeface="Arial"/>
                  <a:ea typeface="Arial"/>
                  <a:cs typeface="Arial"/>
                  <a:sym typeface="Arial"/>
                </a:rPr>
              </a:br>
              <a:endParaRPr sz="1800">
                <a:solidFill>
                  <a:schemeClr val="dk1"/>
                </a:solidFill>
                <a:latin typeface="Arial"/>
                <a:ea typeface="Arial"/>
                <a:cs typeface="Arial"/>
                <a:sym typeface="Arial"/>
              </a:endParaRPr>
            </a:p>
          </p:txBody>
        </p:sp>
      </p:grpSp>
    </p:spTree>
  </p:cSld>
  <p:clrMapOvr>
    <a:masterClrMapping/>
  </p:clrMapOvr>
  <p:transition spd="slow">
    <p:push dir="r"/>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1" name="Shape 501"/>
        <p:cNvGrpSpPr/>
        <p:nvPr/>
      </p:nvGrpSpPr>
      <p:grpSpPr>
        <a:xfrm>
          <a:off x="0" y="0"/>
          <a:ext cx="0" cy="0"/>
          <a:chOff x="0" y="0"/>
          <a:chExt cx="0" cy="0"/>
        </a:xfrm>
      </p:grpSpPr>
      <p:pic>
        <p:nvPicPr>
          <p:cNvPr descr="Graphical user interface, text" id="502" name="Google Shape;502;p2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503" name="Google Shape;503;p29"/>
          <p:cNvSpPr txBox="1"/>
          <p:nvPr/>
        </p:nvSpPr>
        <p:spPr>
          <a:xfrm>
            <a:off x="2480931" y="2817629"/>
            <a:ext cx="6528390"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accent1"/>
                </a:solidFill>
                <a:latin typeface="Arial"/>
                <a:ea typeface="Arial"/>
                <a:cs typeface="Arial"/>
                <a:sym typeface="Arial"/>
              </a:rPr>
              <a:t>This document was updated on </a:t>
            </a:r>
            <a:r>
              <a:rPr b="1" lang="en-GB" sz="2400">
                <a:solidFill>
                  <a:schemeClr val="accent1"/>
                </a:solidFill>
              </a:rPr>
              <a:t>1</a:t>
            </a:r>
            <a:r>
              <a:rPr b="1" lang="en-GB" sz="2400">
                <a:solidFill>
                  <a:schemeClr val="accent1"/>
                </a:solidFill>
                <a:latin typeface="Arial"/>
                <a:ea typeface="Arial"/>
                <a:cs typeface="Arial"/>
                <a:sym typeface="Arial"/>
              </a:rPr>
              <a:t>1.1</a:t>
            </a:r>
            <a:r>
              <a:rPr b="1" lang="en-GB" sz="2400">
                <a:solidFill>
                  <a:schemeClr val="accent1"/>
                </a:solidFill>
              </a:rPr>
              <a:t>0</a:t>
            </a:r>
            <a:r>
              <a:rPr b="1" lang="en-GB" sz="2400">
                <a:solidFill>
                  <a:schemeClr val="accent1"/>
                </a:solidFill>
                <a:latin typeface="Arial"/>
                <a:ea typeface="Arial"/>
                <a:cs typeface="Arial"/>
                <a:sym typeface="Arial"/>
              </a:rPr>
              <a:t>.202</a:t>
            </a:r>
            <a:r>
              <a:rPr b="1" lang="en-GB" sz="2400">
                <a:solidFill>
                  <a:schemeClr val="accent1"/>
                </a:solidFill>
              </a:rPr>
              <a:t>5</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descr="Graphical user interface, sunburst chart&#10;&#10;Description automatically generated" id="214" name="Google Shape;214;p3"/>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15" name="Google Shape;215;p3"/>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2</a:t>
            </a:r>
            <a:endParaRPr b="0" sz="1400" strike="noStrike">
              <a:solidFill>
                <a:srgbClr val="000000"/>
              </a:solidFill>
              <a:latin typeface="Arial"/>
              <a:ea typeface="Arial"/>
              <a:cs typeface="Arial"/>
              <a:sym typeface="Arial"/>
            </a:endParaRPr>
          </a:p>
        </p:txBody>
      </p:sp>
      <p:sp>
        <p:nvSpPr>
          <p:cNvPr id="216" name="Google Shape;216;p3"/>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Linking GeoNode to a GIS</a:t>
            </a:r>
            <a:endParaRPr b="0" sz="4400" strike="noStrike">
              <a:solidFill>
                <a:srgbClr val="000000"/>
              </a:solidFill>
              <a:latin typeface="Arial"/>
              <a:ea typeface="Arial"/>
              <a:cs typeface="Arial"/>
              <a:sym typeface="Arial"/>
            </a:endParaRPr>
          </a:p>
        </p:txBody>
      </p:sp>
      <p:sp>
        <p:nvSpPr>
          <p:cNvPr id="217" name="Google Shape;217;p3"/>
          <p:cNvSpPr txBox="1"/>
          <p:nvPr>
            <p:ph idx="4294967295" type="body"/>
          </p:nvPr>
        </p:nvSpPr>
        <p:spPr>
          <a:xfrm>
            <a:off x="838080" y="1825560"/>
            <a:ext cx="10647720" cy="3868920"/>
          </a:xfrm>
          <a:prstGeom prst="rect">
            <a:avLst/>
          </a:prstGeom>
          <a:noFill/>
          <a:ln>
            <a:noFill/>
          </a:ln>
        </p:spPr>
        <p:txBody>
          <a:bodyPr anchorCtr="0" anchor="t" bIns="45700" lIns="91425" spcFirstLastPara="1" rIns="91425" wrap="square" tIns="45700">
            <a:normAutofit/>
          </a:bodyPr>
          <a:lstStyle/>
          <a:p>
            <a:pPr indent="0" lvl="0" marL="228600" marR="0" rtl="0" algn="l">
              <a:lnSpc>
                <a:spcPct val="150000"/>
              </a:lnSpc>
              <a:spcBef>
                <a:spcPts val="0"/>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In the previous lecture you learnt about connecting an SDI platform (GeoNode) with a GIS software platform such as QGIS.</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ts val="2000"/>
              <a:buFont typeface="Arial"/>
              <a:buNone/>
            </a:pPr>
            <a:r>
              <a:rPr b="0" i="0" lang="en-GB" sz="2000" u="none" cap="none" strike="noStrike">
                <a:solidFill>
                  <a:srgbClr val="000000"/>
                </a:solidFill>
                <a:latin typeface="Open Sans"/>
                <a:ea typeface="Open Sans"/>
                <a:cs typeface="Open Sans"/>
                <a:sym typeface="Open Sans"/>
              </a:rPr>
              <a:t>The GeoNode plugin in QGIS is not the only option available to connect with your SDI platform. Connecting to GeoNode through QGIS can also be done through the MetaSearch plugin. Metadata Capture can also be done in QGIS and exported to a format that is usable for ingestion in GeoNode or natively in GeoNode.</a:t>
            </a:r>
            <a:endParaRPr b="0" i="0" sz="2000" u="none" cap="none" strike="noStrike">
              <a:solidFill>
                <a:srgbClr val="000000"/>
              </a:solidFill>
              <a:latin typeface="Calibri"/>
              <a:ea typeface="Calibri"/>
              <a:cs typeface="Calibri"/>
              <a:sym typeface="Calibri"/>
            </a:endParaRPr>
          </a:p>
        </p:txBody>
      </p:sp>
    </p:spTree>
  </p:cSld>
  <p:clrMapOvr>
    <a:masterClrMapping/>
  </p:clrMapOvr>
  <p:transition spd="slow">
    <p:push dir="r"/>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pic>
        <p:nvPicPr>
          <p:cNvPr descr="Graphical user interface, sunburst chart&#10;&#10;Description automatically generated" id="223" name="Google Shape;223;p4"/>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24" name="Google Shape;224;p4"/>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3</a:t>
            </a:r>
            <a:endParaRPr b="0" sz="1400" strike="noStrike">
              <a:solidFill>
                <a:srgbClr val="000000"/>
              </a:solidFill>
              <a:latin typeface="Arial"/>
              <a:ea typeface="Arial"/>
              <a:cs typeface="Arial"/>
              <a:sym typeface="Arial"/>
            </a:endParaRPr>
          </a:p>
        </p:txBody>
      </p:sp>
      <p:sp>
        <p:nvSpPr>
          <p:cNvPr id="225" name="Google Shape;225;p4"/>
          <p:cNvSpPr/>
          <p:nvPr/>
        </p:nvSpPr>
        <p:spPr>
          <a:xfrm>
            <a:off x="887040" y="4680"/>
            <a:ext cx="765108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Linking GeoNode to a GIS</a:t>
            </a:r>
            <a:endParaRPr b="0" sz="4400" strike="noStrike">
              <a:solidFill>
                <a:srgbClr val="000000"/>
              </a:solidFill>
              <a:latin typeface="Arial"/>
              <a:ea typeface="Arial"/>
              <a:cs typeface="Arial"/>
              <a:sym typeface="Arial"/>
            </a:endParaRPr>
          </a:p>
        </p:txBody>
      </p:sp>
      <p:sp>
        <p:nvSpPr>
          <p:cNvPr id="226" name="Google Shape;226;p4"/>
          <p:cNvSpPr txBox="1"/>
          <p:nvPr>
            <p:ph idx="4294967295" type="body"/>
          </p:nvPr>
        </p:nvSpPr>
        <p:spPr>
          <a:xfrm>
            <a:off x="403200" y="2323800"/>
            <a:ext cx="4407120" cy="3243240"/>
          </a:xfrm>
          <a:prstGeom prst="rect">
            <a:avLst/>
          </a:prstGeom>
          <a:noFill/>
          <a:ln>
            <a:noFill/>
          </a:ln>
        </p:spPr>
        <p:txBody>
          <a:bodyPr anchorCtr="0" anchor="t" bIns="45700" lIns="91425" spcFirstLastPara="1" rIns="91425" wrap="square" tIns="45700">
            <a:normAutofit/>
          </a:bodyPr>
          <a:lstStyle/>
          <a:p>
            <a:pPr indent="0" lvl="0" marL="228600" marR="0" rtl="0" algn="l">
              <a:lnSpc>
                <a:spcPct val="150000"/>
              </a:lnSpc>
              <a:spcBef>
                <a:spcPts val="0"/>
              </a:spcBef>
              <a:spcAft>
                <a:spcPts val="0"/>
              </a:spcAft>
              <a:buClr>
                <a:srgbClr val="0563C1"/>
              </a:buClr>
              <a:buSzPts val="2000"/>
              <a:buFont typeface="Arial"/>
              <a:buNone/>
            </a:pP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MetaSearch</a:t>
            </a:r>
            <a:r>
              <a:rPr b="0" i="0" lang="en-GB" sz="2000" u="none" cap="none" strike="noStrike">
                <a:solidFill>
                  <a:srgbClr val="000000"/>
                </a:solidFill>
                <a:latin typeface="Open Sans"/>
                <a:ea typeface="Open Sans"/>
                <a:cs typeface="Open Sans"/>
                <a:sym typeface="Open Sans"/>
              </a:rPr>
              <a:t> is a plugin in QGIS used to interact with metadata catalogue services, that support both the OGC API – Records and OGC Catalogue Service for the Web (CSW) standards.</a:t>
            </a:r>
            <a:endParaRPr b="0" i="0" sz="2000" u="none" cap="none" strike="noStrike">
              <a:solidFill>
                <a:srgbClr val="000000"/>
              </a:solidFill>
              <a:latin typeface="Calibri"/>
              <a:ea typeface="Calibri"/>
              <a:cs typeface="Calibri"/>
              <a:sym typeface="Calibri"/>
            </a:endParaRPr>
          </a:p>
        </p:txBody>
      </p:sp>
      <p:pic>
        <p:nvPicPr>
          <p:cNvPr id="227" name="Google Shape;227;p4"/>
          <p:cNvPicPr preferRelativeResize="0"/>
          <p:nvPr/>
        </p:nvPicPr>
        <p:blipFill rotWithShape="1">
          <a:blip r:embed="rId5">
            <a:alphaModFix/>
          </a:blip>
          <a:srcRect b="0" l="0" r="0" t="0"/>
          <a:stretch/>
        </p:blipFill>
        <p:spPr>
          <a:xfrm>
            <a:off x="5074560" y="2039040"/>
            <a:ext cx="6523920" cy="3441960"/>
          </a:xfrm>
          <a:prstGeom prst="rect">
            <a:avLst/>
          </a:prstGeom>
          <a:noFill/>
          <a:ln>
            <a:noFill/>
          </a:ln>
        </p:spPr>
      </p:pic>
    </p:spTree>
  </p:cSld>
  <p:clrMapOvr>
    <a:masterClrMapping/>
  </p:clrMapOvr>
  <p:transition spd="slow">
    <p:push dir="r"/>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pic>
        <p:nvPicPr>
          <p:cNvPr descr="Graphical user interface, sunburst chart&#10;&#10;Description automatically generated" id="233" name="Google Shape;233;p5"/>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34" name="Google Shape;234;p5"/>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4</a:t>
            </a:r>
            <a:endParaRPr b="0" sz="1400" strike="noStrike">
              <a:solidFill>
                <a:srgbClr val="000000"/>
              </a:solidFill>
              <a:latin typeface="Arial"/>
              <a:ea typeface="Arial"/>
              <a:cs typeface="Arial"/>
              <a:sym typeface="Arial"/>
            </a:endParaRPr>
          </a:p>
        </p:txBody>
      </p:sp>
      <p:sp>
        <p:nvSpPr>
          <p:cNvPr id="235" name="Google Shape;235;p5"/>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8.1 Map Layer Styling and Cartography</a:t>
            </a:r>
            <a:endParaRPr b="0" sz="4400" strike="noStrike">
              <a:solidFill>
                <a:srgbClr val="000000"/>
              </a:solidFill>
              <a:latin typeface="Arial"/>
              <a:ea typeface="Arial"/>
              <a:cs typeface="Arial"/>
              <a:sym typeface="Arial"/>
            </a:endParaRPr>
          </a:p>
        </p:txBody>
      </p:sp>
      <p:sp>
        <p:nvSpPr>
          <p:cNvPr id="236" name="Google Shape;236;p5"/>
          <p:cNvSpPr txBox="1"/>
          <p:nvPr>
            <p:ph idx="4294967295" type="body"/>
          </p:nvPr>
        </p:nvSpPr>
        <p:spPr>
          <a:xfrm>
            <a:off x="403200" y="2323800"/>
            <a:ext cx="11082600" cy="3243240"/>
          </a:xfrm>
          <a:prstGeom prst="rect">
            <a:avLst/>
          </a:prstGeom>
          <a:noFill/>
          <a:ln>
            <a:noFill/>
          </a:ln>
        </p:spPr>
        <p:txBody>
          <a:bodyPr anchorCtr="0" anchor="t" bIns="45700" lIns="91425" spcFirstLastPara="1" rIns="91425" wrap="square" tIns="45700">
            <a:normAutofit fontScale="87000"/>
          </a:bodyPr>
          <a:lstStyle/>
          <a:p>
            <a:pPr indent="0" lvl="0" marL="228600" marR="0" rtl="0" algn="l">
              <a:lnSpc>
                <a:spcPct val="150000"/>
              </a:lnSpc>
              <a:spcBef>
                <a:spcPts val="0"/>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You can establish a connection between your SDI and QGIS using the MetaSearch or GeoNode plugin providers. QGIS provides the following functionality:</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 Loading a vector layer (WFS) from the service endpoint of your SDI instance.</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 Inspecting the vector layer using the tools available in QGIS.</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 Determining a suitable symbology to apply to your vector layer.</a:t>
            </a:r>
            <a:endParaRPr b="0" i="0" sz="2000" u="none" cap="none" strike="noStrike">
              <a:solidFill>
                <a:srgbClr val="000000"/>
              </a:solidFill>
              <a:latin typeface="Calibri"/>
              <a:ea typeface="Calibri"/>
              <a:cs typeface="Calibri"/>
              <a:sym typeface="Calibri"/>
            </a:endParaRPr>
          </a:p>
          <a:p>
            <a:pPr indent="0" lvl="0" marL="228600" marR="0" rtl="0" algn="l">
              <a:lnSpc>
                <a:spcPct val="150000"/>
              </a:lnSpc>
              <a:spcBef>
                <a:spcPts val="1001"/>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    • Exporting the symbology rules to a format (Styled Layer Descriptor(SLD)) that is usable in GeoNode.</a:t>
            </a:r>
            <a:endParaRPr b="0" i="0" sz="2000" u="none" cap="none" strike="noStrike">
              <a:solidFill>
                <a:srgbClr val="000000"/>
              </a:solidFill>
              <a:latin typeface="Calibri"/>
              <a:ea typeface="Calibri"/>
              <a:cs typeface="Calibri"/>
              <a:sym typeface="Calibri"/>
            </a:endParaRPr>
          </a:p>
        </p:txBody>
      </p:sp>
      <p:sp>
        <p:nvSpPr>
          <p:cNvPr id="237" name="Google Shape;237;p5"/>
          <p:cNvSpPr/>
          <p:nvPr/>
        </p:nvSpPr>
        <p:spPr>
          <a:xfrm>
            <a:off x="403200" y="166428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Cartography in QGIS</a:t>
            </a:r>
            <a:endParaRPr b="0" sz="2000" strike="noStrike">
              <a:solidFill>
                <a:srgbClr val="000000"/>
              </a:solidFill>
              <a:latin typeface="Arial"/>
              <a:ea typeface="Arial"/>
              <a:cs typeface="Arial"/>
              <a:sym typeface="Arial"/>
            </a:endParaRPr>
          </a:p>
        </p:txBody>
      </p:sp>
    </p:spTree>
  </p:cSld>
  <p:clrMapOvr>
    <a:masterClrMapping/>
  </p:clrMapOvr>
  <p:transition spd="slow">
    <p:push dir="r"/>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descr="Graphical user interface, sunburst chart&#10;&#10;Description automatically generated" id="243" name="Google Shape;243;p6"/>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44" name="Google Shape;244;p6"/>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5</a:t>
            </a:r>
            <a:endParaRPr b="0" sz="1400" strike="noStrike">
              <a:solidFill>
                <a:srgbClr val="000000"/>
              </a:solidFill>
              <a:latin typeface="Arial"/>
              <a:ea typeface="Arial"/>
              <a:cs typeface="Arial"/>
              <a:sym typeface="Arial"/>
            </a:endParaRPr>
          </a:p>
        </p:txBody>
      </p:sp>
      <p:sp>
        <p:nvSpPr>
          <p:cNvPr id="245" name="Google Shape;245;p6"/>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8.1 Map Layer Styling and Cartography</a:t>
            </a:r>
            <a:endParaRPr b="0" sz="4400" strike="noStrike">
              <a:solidFill>
                <a:srgbClr val="000000"/>
              </a:solidFill>
              <a:latin typeface="Arial"/>
              <a:ea typeface="Arial"/>
              <a:cs typeface="Arial"/>
              <a:sym typeface="Arial"/>
            </a:endParaRPr>
          </a:p>
        </p:txBody>
      </p:sp>
      <p:sp>
        <p:nvSpPr>
          <p:cNvPr id="246" name="Google Shape;246;p6"/>
          <p:cNvSpPr txBox="1"/>
          <p:nvPr>
            <p:ph idx="4294967295" type="body"/>
          </p:nvPr>
        </p:nvSpPr>
        <p:spPr>
          <a:xfrm>
            <a:off x="403200" y="2323800"/>
            <a:ext cx="5291280" cy="3243240"/>
          </a:xfrm>
          <a:prstGeom prst="rect">
            <a:avLst/>
          </a:prstGeom>
          <a:noFill/>
          <a:ln>
            <a:noFill/>
          </a:ln>
        </p:spPr>
        <p:txBody>
          <a:bodyPr anchorCtr="0" anchor="t" bIns="45700" lIns="91425" spcFirstLastPara="1" rIns="91425" wrap="square" tIns="45700">
            <a:normAutofit fontScale="99500" lnSpcReduction="10000"/>
          </a:bodyPr>
          <a:lstStyle/>
          <a:p>
            <a:pPr indent="0" lvl="0" marL="228600" marR="0" rtl="0" algn="l">
              <a:lnSpc>
                <a:spcPct val="150000"/>
              </a:lnSpc>
              <a:spcBef>
                <a:spcPts val="0"/>
              </a:spcBef>
              <a:spcAft>
                <a:spcPts val="0"/>
              </a:spcAft>
              <a:buClr>
                <a:srgbClr val="000000"/>
              </a:buClr>
              <a:buSzPct val="100000"/>
              <a:buFont typeface="Arial"/>
              <a:buNone/>
            </a:pPr>
            <a:r>
              <a:rPr b="0" i="0" lang="en-GB" sz="2000" u="none" cap="none" strike="noStrike">
                <a:solidFill>
                  <a:srgbClr val="000000"/>
                </a:solidFill>
                <a:latin typeface="Open Sans"/>
                <a:ea typeface="Open Sans"/>
                <a:cs typeface="Open Sans"/>
                <a:sym typeface="Open Sans"/>
              </a:rPr>
              <a:t>The </a:t>
            </a:r>
            <a:r>
              <a:rPr b="0" i="0" lang="en-GB" sz="20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symbology</a:t>
            </a:r>
            <a:r>
              <a:rPr b="0" i="0" lang="en-GB" sz="2000" u="none" cap="none" strike="noStrike">
                <a:solidFill>
                  <a:srgbClr val="000000"/>
                </a:solidFill>
                <a:latin typeface="Open Sans"/>
                <a:ea typeface="Open Sans"/>
                <a:cs typeface="Open Sans"/>
                <a:sym typeface="Open Sans"/>
              </a:rPr>
              <a:t> of a layer is its visual appearance on the map. The basic strength of GIS over other ways of representing data with spatial aspects is that with GIS, you have a dynamic visual representation of the data you’re working with.</a:t>
            </a:r>
            <a:endParaRPr b="0" i="0" sz="2000" u="none" cap="none" strike="noStrike">
              <a:solidFill>
                <a:srgbClr val="000000"/>
              </a:solidFill>
              <a:latin typeface="Calibri"/>
              <a:ea typeface="Calibri"/>
              <a:cs typeface="Calibri"/>
              <a:sym typeface="Calibri"/>
            </a:endParaRPr>
          </a:p>
        </p:txBody>
      </p:sp>
      <p:sp>
        <p:nvSpPr>
          <p:cNvPr id="247" name="Google Shape;247;p6"/>
          <p:cNvSpPr/>
          <p:nvPr/>
        </p:nvSpPr>
        <p:spPr>
          <a:xfrm>
            <a:off x="403200" y="166428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Symbology Types in QGIS</a:t>
            </a:r>
            <a:endParaRPr b="0" sz="2000" strike="noStrike">
              <a:solidFill>
                <a:srgbClr val="000000"/>
              </a:solidFill>
              <a:latin typeface="Arial"/>
              <a:ea typeface="Arial"/>
              <a:cs typeface="Arial"/>
              <a:sym typeface="Arial"/>
            </a:endParaRPr>
          </a:p>
        </p:txBody>
      </p:sp>
      <p:pic>
        <p:nvPicPr>
          <p:cNvPr id="248" name="Google Shape;248;p6"/>
          <p:cNvPicPr preferRelativeResize="0"/>
          <p:nvPr/>
        </p:nvPicPr>
        <p:blipFill rotWithShape="1">
          <a:blip r:embed="rId5">
            <a:alphaModFix/>
          </a:blip>
          <a:srcRect b="0" l="0" r="0" t="0"/>
          <a:stretch/>
        </p:blipFill>
        <p:spPr>
          <a:xfrm>
            <a:off x="5546160" y="1690920"/>
            <a:ext cx="6052320" cy="4071960"/>
          </a:xfrm>
          <a:prstGeom prst="rect">
            <a:avLst/>
          </a:prstGeom>
          <a:noFill/>
          <a:ln>
            <a:noFill/>
          </a:ln>
        </p:spPr>
      </p:pic>
    </p:spTree>
  </p:cSld>
  <p:clrMapOvr>
    <a:masterClrMapping/>
  </p:clrMapOvr>
  <p:transition spd="slow">
    <p:push dir="r"/>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pic>
        <p:nvPicPr>
          <p:cNvPr descr="Graphical user interface, sunburst chart&#10;&#10;Description automatically generated" id="254" name="Google Shape;254;p7"/>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55" name="Google Shape;255;p7"/>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6</a:t>
            </a:r>
            <a:endParaRPr b="0" sz="1400" strike="noStrike">
              <a:solidFill>
                <a:srgbClr val="000000"/>
              </a:solidFill>
              <a:latin typeface="Arial"/>
              <a:ea typeface="Arial"/>
              <a:cs typeface="Arial"/>
              <a:sym typeface="Arial"/>
            </a:endParaRPr>
          </a:p>
        </p:txBody>
      </p:sp>
      <p:sp>
        <p:nvSpPr>
          <p:cNvPr id="256" name="Google Shape;256;p7"/>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8.1 Map Layer Styling and Cartography</a:t>
            </a:r>
            <a:endParaRPr b="0" sz="4400" strike="noStrike">
              <a:solidFill>
                <a:srgbClr val="000000"/>
              </a:solidFill>
              <a:latin typeface="Arial"/>
              <a:ea typeface="Arial"/>
              <a:cs typeface="Arial"/>
              <a:sym typeface="Arial"/>
            </a:endParaRPr>
          </a:p>
        </p:txBody>
      </p:sp>
      <p:sp>
        <p:nvSpPr>
          <p:cNvPr id="257" name="Google Shape;257;p7"/>
          <p:cNvSpPr txBox="1"/>
          <p:nvPr>
            <p:ph idx="4294967295" type="body"/>
          </p:nvPr>
        </p:nvSpPr>
        <p:spPr>
          <a:xfrm>
            <a:off x="403200" y="2224800"/>
            <a:ext cx="11372400" cy="1384200"/>
          </a:xfrm>
          <a:prstGeom prst="rect">
            <a:avLst/>
          </a:prstGeom>
          <a:noFill/>
          <a:ln>
            <a:noFill/>
          </a:ln>
        </p:spPr>
        <p:txBody>
          <a:bodyPr anchorCtr="0" anchor="t" bIns="45700" lIns="91425" spcFirstLastPara="1" rIns="91425" wrap="square" tIns="45700">
            <a:noAutofit/>
          </a:bodyPr>
          <a:lstStyle/>
          <a:p>
            <a:pPr indent="0" lvl="0" marL="228600" marR="0" rtl="0" algn="l">
              <a:lnSpc>
                <a:spcPct val="150000"/>
              </a:lnSpc>
              <a:spcBef>
                <a:spcPts val="0"/>
              </a:spcBef>
              <a:spcAft>
                <a:spcPts val="0"/>
              </a:spcAft>
              <a:buClr>
                <a:srgbClr val="000000"/>
              </a:buClr>
              <a:buSzPts val="1800"/>
              <a:buFont typeface="Arial"/>
              <a:buNone/>
            </a:pPr>
            <a:r>
              <a:rPr b="0" i="0" lang="en-GB" sz="1800" u="none" cap="none" strike="noStrike">
                <a:solidFill>
                  <a:srgbClr val="000000"/>
                </a:solidFill>
                <a:latin typeface="Open Sans"/>
                <a:ea typeface="Open Sans"/>
                <a:cs typeface="Open Sans"/>
                <a:sym typeface="Open Sans"/>
              </a:rPr>
              <a:t>Choose appropriate </a:t>
            </a:r>
            <a:r>
              <a:rPr b="0" i="0" lang="en-GB" sz="1800" u="sng" cap="none" strike="noStrike">
                <a:solidFill>
                  <a:srgbClr val="0563C1"/>
                </a:solidFill>
                <a:latin typeface="Open Sans"/>
                <a:ea typeface="Open Sans"/>
                <a:cs typeface="Open Sans"/>
                <a:sym typeface="Open Sans"/>
                <a:hlinkClick r:id="rId4">
                  <a:extLst>
                    <a:ext uri="{A12FA001-AC4F-418D-AE19-62706E023703}">
                      <ahyp:hlinkClr val="tx"/>
                    </a:ext>
                  </a:extLst>
                </a:hlinkClick>
              </a:rPr>
              <a:t>symbology</a:t>
            </a:r>
            <a:r>
              <a:rPr b="0" i="0" lang="en-GB" sz="1800" u="none" cap="none" strike="noStrike">
                <a:solidFill>
                  <a:srgbClr val="000000"/>
                </a:solidFill>
                <a:latin typeface="Open Sans"/>
                <a:ea typeface="Open Sans"/>
                <a:cs typeface="Open Sans"/>
                <a:sym typeface="Open Sans"/>
              </a:rPr>
              <a:t>, </a:t>
            </a:r>
            <a:r>
              <a:rPr b="0" i="0" lang="en-GB" sz="1800" u="sng" cap="none" strike="noStrike">
                <a:solidFill>
                  <a:srgbClr val="0563C1"/>
                </a:solidFill>
                <a:latin typeface="Open Sans"/>
                <a:ea typeface="Open Sans"/>
                <a:cs typeface="Open Sans"/>
                <a:sym typeface="Open Sans"/>
                <a:hlinkClick r:id="rId5">
                  <a:extLst>
                    <a:ext uri="{A12FA001-AC4F-418D-AE19-62706E023703}">
                      <ahyp:hlinkClr val="tx"/>
                    </a:ext>
                  </a:extLst>
                </a:hlinkClick>
              </a:rPr>
              <a:t>colour schemes</a:t>
            </a:r>
            <a:r>
              <a:rPr b="0" i="0" lang="en-GB" sz="1800" u="none" cap="none" strike="noStrike">
                <a:solidFill>
                  <a:srgbClr val="000000"/>
                </a:solidFill>
                <a:latin typeface="Open Sans"/>
                <a:ea typeface="Open Sans"/>
                <a:cs typeface="Open Sans"/>
                <a:sym typeface="Open Sans"/>
              </a:rPr>
              <a:t>, and </a:t>
            </a:r>
            <a:r>
              <a:rPr b="0" i="0" lang="en-GB" sz="1800" u="sng" cap="none" strike="noStrike">
                <a:solidFill>
                  <a:srgbClr val="0563C1"/>
                </a:solidFill>
                <a:latin typeface="Open Sans"/>
                <a:ea typeface="Open Sans"/>
                <a:cs typeface="Open Sans"/>
                <a:sym typeface="Open Sans"/>
                <a:hlinkClick r:id="rId6">
                  <a:extLst>
                    <a:ext uri="{A12FA001-AC4F-418D-AE19-62706E023703}">
                      <ahyp:hlinkClr val="tx"/>
                    </a:ext>
                  </a:extLst>
                </a:hlinkClick>
              </a:rPr>
              <a:t>labelling techniques </a:t>
            </a:r>
            <a:r>
              <a:rPr b="0" i="0" lang="en-GB" sz="1800" u="none" cap="none" strike="noStrike">
                <a:solidFill>
                  <a:srgbClr val="000000"/>
                </a:solidFill>
                <a:latin typeface="Open Sans"/>
                <a:ea typeface="Open Sans"/>
                <a:cs typeface="Open Sans"/>
                <a:sym typeface="Open Sans"/>
              </a:rPr>
              <a:t>for map layers to effectively communicate spatial information.</a:t>
            </a:r>
            <a:endParaRPr b="0" i="0" sz="1800" u="none" cap="none" strike="noStrike">
              <a:solidFill>
                <a:srgbClr val="000000"/>
              </a:solidFill>
              <a:latin typeface="Calibri"/>
              <a:ea typeface="Calibri"/>
              <a:cs typeface="Calibri"/>
              <a:sym typeface="Calibri"/>
            </a:endParaRPr>
          </a:p>
        </p:txBody>
      </p:sp>
      <p:sp>
        <p:nvSpPr>
          <p:cNvPr id="258" name="Google Shape;258;p7"/>
          <p:cNvSpPr/>
          <p:nvPr/>
        </p:nvSpPr>
        <p:spPr>
          <a:xfrm>
            <a:off x="403200" y="166428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Symbology Types in QGIS</a:t>
            </a:r>
            <a:endParaRPr b="0" sz="2000" strike="noStrike">
              <a:solidFill>
                <a:srgbClr val="000000"/>
              </a:solidFill>
              <a:latin typeface="Arial"/>
              <a:ea typeface="Arial"/>
              <a:cs typeface="Arial"/>
              <a:sym typeface="Arial"/>
            </a:endParaRPr>
          </a:p>
        </p:txBody>
      </p:sp>
      <p:pic>
        <p:nvPicPr>
          <p:cNvPr id="259" name="Google Shape;259;p7"/>
          <p:cNvPicPr preferRelativeResize="0"/>
          <p:nvPr/>
        </p:nvPicPr>
        <p:blipFill rotWithShape="1">
          <a:blip r:embed="rId7">
            <a:alphaModFix/>
          </a:blip>
          <a:srcRect b="0" l="0" r="0" t="0"/>
          <a:stretch/>
        </p:blipFill>
        <p:spPr>
          <a:xfrm>
            <a:off x="4502520" y="2915280"/>
            <a:ext cx="5593680" cy="3395160"/>
          </a:xfrm>
          <a:prstGeom prst="rect">
            <a:avLst/>
          </a:prstGeom>
          <a:noFill/>
          <a:ln>
            <a:noFill/>
          </a:ln>
        </p:spPr>
      </p:pic>
    </p:spTree>
  </p:cSld>
  <p:clrMapOvr>
    <a:masterClrMapping/>
  </p:clrMapOvr>
  <p:transition spd="slow">
    <p:push dir="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descr="Graphical user interface, sunburst chart&#10;&#10;Description automatically generated" id="265" name="Google Shape;265;p8"/>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66" name="Google Shape;266;p8"/>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7</a:t>
            </a:r>
            <a:endParaRPr b="0" sz="1400" strike="noStrike">
              <a:solidFill>
                <a:srgbClr val="000000"/>
              </a:solidFill>
              <a:latin typeface="Arial"/>
              <a:ea typeface="Arial"/>
              <a:cs typeface="Arial"/>
              <a:sym typeface="Arial"/>
            </a:endParaRPr>
          </a:p>
        </p:txBody>
      </p:sp>
      <p:sp>
        <p:nvSpPr>
          <p:cNvPr id="267" name="Google Shape;267;p8"/>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8.1 Map Layer Styling and Cartography</a:t>
            </a:r>
            <a:endParaRPr b="0" sz="4400" strike="noStrike">
              <a:solidFill>
                <a:srgbClr val="000000"/>
              </a:solidFill>
              <a:latin typeface="Arial"/>
              <a:ea typeface="Arial"/>
              <a:cs typeface="Arial"/>
              <a:sym typeface="Arial"/>
            </a:endParaRPr>
          </a:p>
        </p:txBody>
      </p:sp>
      <p:sp>
        <p:nvSpPr>
          <p:cNvPr id="268" name="Google Shape;268;p8"/>
          <p:cNvSpPr/>
          <p:nvPr/>
        </p:nvSpPr>
        <p:spPr>
          <a:xfrm>
            <a:off x="403200" y="166428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Symbology Types in QGIS</a:t>
            </a:r>
            <a:endParaRPr b="0" sz="2000" strike="noStrike">
              <a:solidFill>
                <a:srgbClr val="000000"/>
              </a:solidFill>
              <a:latin typeface="Arial"/>
              <a:ea typeface="Arial"/>
              <a:cs typeface="Arial"/>
              <a:sym typeface="Arial"/>
            </a:endParaRPr>
          </a:p>
        </p:txBody>
      </p:sp>
      <p:pic>
        <p:nvPicPr>
          <p:cNvPr id="269" name="Google Shape;269;p8"/>
          <p:cNvPicPr preferRelativeResize="0"/>
          <p:nvPr/>
        </p:nvPicPr>
        <p:blipFill rotWithShape="1">
          <a:blip r:embed="rId4">
            <a:alphaModFix/>
          </a:blip>
          <a:srcRect b="0" l="0" r="0" t="0"/>
          <a:stretch/>
        </p:blipFill>
        <p:spPr>
          <a:xfrm>
            <a:off x="3255120" y="2133000"/>
            <a:ext cx="6712560" cy="4014000"/>
          </a:xfrm>
          <a:prstGeom prst="rect">
            <a:avLst/>
          </a:prstGeom>
          <a:noFill/>
          <a:ln>
            <a:noFill/>
          </a:ln>
        </p:spPr>
      </p:pic>
    </p:spTree>
  </p:cSld>
  <p:clrMapOvr>
    <a:masterClrMapping/>
  </p:clrMapOvr>
  <p:transition spd="slow">
    <p:push dir="r"/>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descr="Graphical user interface, sunburst chart&#10;&#10;Description automatically generated" id="275" name="Google Shape;275;p9"/>
          <p:cNvPicPr preferRelativeResize="0"/>
          <p:nvPr/>
        </p:nvPicPr>
        <p:blipFill rotWithShape="1">
          <a:blip r:embed="rId3">
            <a:alphaModFix/>
          </a:blip>
          <a:srcRect b="0" l="0" r="0" t="0"/>
          <a:stretch/>
        </p:blipFill>
        <p:spPr>
          <a:xfrm>
            <a:off x="1440" y="1440"/>
            <a:ext cx="12188880" cy="6854760"/>
          </a:xfrm>
          <a:prstGeom prst="rect">
            <a:avLst/>
          </a:prstGeom>
          <a:noFill/>
          <a:ln>
            <a:noFill/>
          </a:ln>
        </p:spPr>
      </p:pic>
      <p:sp>
        <p:nvSpPr>
          <p:cNvPr id="276" name="Google Shape;276;p9"/>
          <p:cNvSpPr/>
          <p:nvPr/>
        </p:nvSpPr>
        <p:spPr>
          <a:xfrm>
            <a:off x="11775960" y="6455160"/>
            <a:ext cx="393120" cy="36468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1" lang="en-GB" sz="1400" strike="noStrike">
                <a:solidFill>
                  <a:srgbClr val="FFFFFF"/>
                </a:solidFill>
                <a:latin typeface="Open Sans ExtraBold"/>
                <a:ea typeface="Open Sans ExtraBold"/>
                <a:cs typeface="Open Sans ExtraBold"/>
                <a:sym typeface="Open Sans ExtraBold"/>
              </a:rPr>
              <a:t>8</a:t>
            </a:r>
            <a:endParaRPr b="0" sz="1400" strike="noStrike">
              <a:solidFill>
                <a:srgbClr val="000000"/>
              </a:solidFill>
              <a:latin typeface="Arial"/>
              <a:ea typeface="Arial"/>
              <a:cs typeface="Arial"/>
              <a:sym typeface="Arial"/>
            </a:endParaRPr>
          </a:p>
        </p:txBody>
      </p:sp>
      <p:sp>
        <p:nvSpPr>
          <p:cNvPr id="277" name="Google Shape;277;p9"/>
          <p:cNvSpPr/>
          <p:nvPr/>
        </p:nvSpPr>
        <p:spPr>
          <a:xfrm>
            <a:off x="887040" y="4680"/>
            <a:ext cx="10711440" cy="136872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0" lang="en-GB" sz="4400" strike="noStrike">
                <a:solidFill>
                  <a:srgbClr val="000000"/>
                </a:solidFill>
                <a:latin typeface="Open Sans"/>
                <a:ea typeface="Open Sans"/>
                <a:cs typeface="Open Sans"/>
                <a:sym typeface="Open Sans"/>
              </a:rPr>
              <a:t>8.1 Map Layer Styling and Cartography</a:t>
            </a:r>
            <a:endParaRPr b="0" sz="4400" strike="noStrike">
              <a:solidFill>
                <a:srgbClr val="000000"/>
              </a:solidFill>
              <a:latin typeface="Arial"/>
              <a:ea typeface="Arial"/>
              <a:cs typeface="Arial"/>
              <a:sym typeface="Arial"/>
            </a:endParaRPr>
          </a:p>
        </p:txBody>
      </p:sp>
      <p:sp>
        <p:nvSpPr>
          <p:cNvPr id="278" name="Google Shape;278;p9"/>
          <p:cNvSpPr/>
          <p:nvPr/>
        </p:nvSpPr>
        <p:spPr>
          <a:xfrm>
            <a:off x="403200" y="1664280"/>
            <a:ext cx="6207840" cy="394560"/>
          </a:xfrm>
          <a:prstGeom prst="rect">
            <a:avLst/>
          </a:prstGeom>
          <a:noFill/>
          <a:ln>
            <a:noFill/>
          </a:ln>
        </p:spPr>
        <p:txBody>
          <a:bodyPr anchorCtr="0" anchor="t" bIns="45000" lIns="90000" spcFirstLastPara="1" rIns="90000" wrap="square" tIns="45000">
            <a:spAutoFit/>
          </a:bodyPr>
          <a:lstStyle/>
          <a:p>
            <a:pPr indent="0" lvl="0" marL="0" marR="0" rtl="0" algn="l">
              <a:lnSpc>
                <a:spcPct val="100000"/>
              </a:lnSpc>
              <a:spcBef>
                <a:spcPts val="0"/>
              </a:spcBef>
              <a:spcAft>
                <a:spcPts val="0"/>
              </a:spcAft>
              <a:buNone/>
            </a:pPr>
            <a:r>
              <a:rPr b="1" lang="en-GB" sz="2000" strike="noStrike">
                <a:solidFill>
                  <a:srgbClr val="9CC2E5"/>
                </a:solidFill>
                <a:latin typeface="Open Sans"/>
                <a:ea typeface="Open Sans"/>
                <a:cs typeface="Open Sans"/>
                <a:sym typeface="Open Sans"/>
              </a:rPr>
              <a:t>Symbology Types in QGIS</a:t>
            </a:r>
            <a:endParaRPr b="0" sz="2000" strike="noStrike">
              <a:solidFill>
                <a:srgbClr val="000000"/>
              </a:solidFill>
              <a:latin typeface="Arial"/>
              <a:ea typeface="Arial"/>
              <a:cs typeface="Arial"/>
              <a:sym typeface="Arial"/>
            </a:endParaRPr>
          </a:p>
        </p:txBody>
      </p:sp>
      <p:pic>
        <p:nvPicPr>
          <p:cNvPr id="279" name="Google Shape;279;p9"/>
          <p:cNvPicPr preferRelativeResize="0"/>
          <p:nvPr/>
        </p:nvPicPr>
        <p:blipFill rotWithShape="1">
          <a:blip r:embed="rId4">
            <a:alphaModFix/>
          </a:blip>
          <a:srcRect b="0" l="0" r="0" t="0"/>
          <a:stretch/>
        </p:blipFill>
        <p:spPr>
          <a:xfrm>
            <a:off x="2939040" y="2194920"/>
            <a:ext cx="6547320" cy="4015440"/>
          </a:xfrm>
          <a:prstGeom prst="rect">
            <a:avLst/>
          </a:prstGeom>
          <a:noFill/>
          <a:ln>
            <a:noFill/>
          </a:ln>
        </p:spPr>
      </p:pic>
    </p:spTree>
  </p:cSld>
  <p:clrMapOvr>
    <a:masterClrMapping/>
  </p:clrMapOvr>
  <p:transition spd="slow">
    <p:push dir="r"/>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2021-02-10T16:48:02Z</dcterms:created>
  <dc:creator>Sarel Greyling</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0x010100633F727AA7180443A862CD9A25741398</vt:lpwstr>
  </property>
  <property fmtid="{D5CDD505-2E9C-101B-9397-08002B2CF9AE}" pid="3" name="Notes">
    <vt:i4>28</vt:i4>
  </property>
  <property fmtid="{D5CDD505-2E9C-101B-9397-08002B2CF9AE}" pid="4" name="PresentationFormat">
    <vt:lpwstr>Widescreen</vt:lpwstr>
  </property>
  <property fmtid="{D5CDD505-2E9C-101B-9397-08002B2CF9AE}" pid="5" name="Slides">
    <vt:i4>28</vt:i4>
  </property>
</Properties>
</file>