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8" r:id="rId5"/>
  </p:sldMasterIdLst>
  <p:notesMasterIdLst>
    <p:notesMasterId r:id="rId19"/>
  </p:notesMasterIdLst>
  <p:sldIdLst>
    <p:sldId id="257" r:id="rId6"/>
    <p:sldId id="276" r:id="rId7"/>
    <p:sldId id="284" r:id="rId8"/>
    <p:sldId id="333" r:id="rId9"/>
    <p:sldId id="338" r:id="rId10"/>
    <p:sldId id="337" r:id="rId11"/>
    <p:sldId id="334" r:id="rId12"/>
    <p:sldId id="335" r:id="rId13"/>
    <p:sldId id="339" r:id="rId14"/>
    <p:sldId id="340" r:id="rId15"/>
    <p:sldId id="270" r:id="rId16"/>
    <p:sldId id="325" r:id="rId17"/>
    <p:sldId id="273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.Roberts" initials="J" lastIdx="1" clrIdx="0">
    <p:extLst>
      <p:ext uri="{19B8F6BF-5375-455C-9EA6-DF929625EA0E}">
        <p15:presenceInfo xmlns:p15="http://schemas.microsoft.com/office/powerpoint/2012/main" userId="S::sjr6@open.ac.uk::8723cb85-f2c8-4e5d-91c7-4d525437d5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9" autoAdjust="0"/>
    <p:restoredTop sz="88306" autoAdjust="0"/>
  </p:normalViewPr>
  <p:slideViewPr>
    <p:cSldViewPr snapToGrid="0">
      <p:cViewPr varScale="1">
        <p:scale>
          <a:sx n="93" d="100"/>
          <a:sy n="93" d="100"/>
        </p:scale>
        <p:origin x="10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1556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684E6-6917-4BC4-B001-755A81958AD4}" type="datetimeFigureOut">
              <a:rPr lang="en-GB" smtClean="0"/>
              <a:t>05/04/2021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3DA62-D820-4354-AC8A-CDA0698682DB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06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EB07-C2F8-2C48-8B7E-66B2468E546C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7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1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3ACB7-17F5-4FE7-96DD-F787BD19254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4671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403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99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1425"/>
            <a:ext cx="44672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656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510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138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2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73ACB7-17F5-4FE7-96DD-F787BD19254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5469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753" y="2081216"/>
            <a:ext cx="8394719" cy="3271410"/>
          </a:xfrm>
        </p:spPr>
        <p:txBody>
          <a:bodyPr/>
          <a:lstStyle>
            <a:lvl1pPr>
              <a:lnSpc>
                <a:spcPts val="2636"/>
              </a:lnSpc>
              <a:defRPr sz="316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737" y="258878"/>
            <a:ext cx="909812" cy="6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5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6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9597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8FBFD44-BCA6-419F-99DF-41C10DFF8311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36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9260CA8-06F3-4B31-92BE-57B94EF52C01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710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08C381E4-6CF8-473E-8684-F6CBC1DB20C9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0772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4AE8DFA-510F-4257-9A82-C58DE7BD92D8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712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B6A7DE6-FE1A-4C5E-B9D8-4EE577653EC3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7740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748437A-A571-418F-8774-4FBF40CDDC0A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924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6EBCA56-63F5-4309-9521-9A3D8DF5564E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642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A5A9E6F-5658-4629-81FD-58B71AC5EEC2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708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925"/>
            <a:ext cx="9144000" cy="686092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09"/>
            <a:endParaRPr lang="en-GB" sz="1371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2753" y="2081216"/>
            <a:ext cx="8394719" cy="3271410"/>
          </a:xfrm>
        </p:spPr>
        <p:txBody>
          <a:bodyPr/>
          <a:lstStyle>
            <a:lvl1pPr>
              <a:lnSpc>
                <a:spcPts val="2636"/>
              </a:lnSpc>
              <a:defRPr sz="316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81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61B1F209-91AC-42D9-AEFC-C6E28605A69A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32230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D98B70-1DF5-4DF9-BA7A-B8CB8B91F1D2}" type="datetime1">
              <a:rPr lang="en-GB" smtClean="0"/>
              <a:t>05/04/2021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18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D79BA80-1E7F-4F47-AF07-7A70474A6C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5316" y="3179701"/>
            <a:ext cx="5400000" cy="49859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1FAF16-A8F7-4BA6-B2B7-5BF7AFA61E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75317" y="4186692"/>
            <a:ext cx="5400000" cy="498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 dirty="0"/>
              <a:t>A brief overview of what you will</a:t>
            </a:r>
            <a:br>
              <a:rPr lang="en-US" dirty="0"/>
            </a:br>
            <a:r>
              <a:rPr lang="en-US" dirty="0"/>
              <a:t>be talking about in this section</a:t>
            </a:r>
          </a:p>
        </p:txBody>
      </p:sp>
    </p:spTree>
    <p:extLst>
      <p:ext uri="{BB962C8B-B14F-4D97-AF65-F5344CB8AC3E}">
        <p14:creationId xmlns:p14="http://schemas.microsoft.com/office/powerpoint/2010/main" val="4281096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753" y="2081216"/>
            <a:ext cx="8394719" cy="3271410"/>
          </a:xfrm>
        </p:spPr>
        <p:txBody>
          <a:bodyPr/>
          <a:lstStyle>
            <a:lvl1pPr>
              <a:lnSpc>
                <a:spcPts val="2636"/>
              </a:lnSpc>
              <a:defRPr sz="3163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737" y="258878"/>
            <a:ext cx="909812" cy="6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87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28803" y="6277313"/>
            <a:ext cx="483731" cy="567934"/>
          </a:xfrm>
          <a:prstGeom prst="rect">
            <a:avLst/>
          </a:prstGeo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1884" y="256646"/>
            <a:ext cx="5543645" cy="9317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5646" y="256646"/>
            <a:ext cx="1410767" cy="8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8531259" y="6484198"/>
            <a:ext cx="205901" cy="20580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09"/>
            <a:endParaRPr lang="en-GB" sz="1371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2624" y="6398506"/>
            <a:ext cx="353919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527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1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628803" y="6277313"/>
            <a:ext cx="483731" cy="567934"/>
          </a:xfr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1884" y="256646"/>
            <a:ext cx="5543645" cy="9317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95646" y="256646"/>
            <a:ext cx="1410767" cy="8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5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27E0-871C-47E6-82B4-289DEE7D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AE6D-4F27-4FB3-AE57-3FA424F7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F9B5-1B04-41C1-8BC3-B120CA59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2D667-8966-4D1A-A19A-DF628160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9E83-9AFC-40B4-8503-B032FFEA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95F31-D847-4DDC-A4D3-AD27803E7AA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425320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8531258" y="6484198"/>
            <a:ext cx="205901" cy="20580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49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2624" y="6398506"/>
            <a:ext cx="353919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527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3585" y="1"/>
            <a:ext cx="2100414" cy="2091077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718" y="255157"/>
            <a:ext cx="534311" cy="623886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506958" y="1087057"/>
            <a:ext cx="6685085" cy="227113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76">
                <a:solidFill>
                  <a:schemeClr val="tx1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03237" y="293043"/>
            <a:ext cx="6687665" cy="581174"/>
          </a:xfrm>
        </p:spPr>
        <p:txBody>
          <a:bodyPr/>
          <a:lstStyle>
            <a:lvl1pPr>
              <a:defRPr>
                <a:solidFill>
                  <a:srgbClr val="0B55A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06956" y="1915050"/>
            <a:ext cx="8139757" cy="43739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00503" y="892976"/>
            <a:ext cx="6329895" cy="0"/>
          </a:xfrm>
          <a:prstGeom prst="line">
            <a:avLst/>
          </a:prstGeom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42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8652294" y="6364967"/>
            <a:ext cx="491706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8801" y="761442"/>
            <a:ext cx="7418105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544317"/>
            <a:ext cx="126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1" y="1150618"/>
            <a:ext cx="8263493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3234237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303425"/>
            <a:ext cx="9144000" cy="55457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09"/>
            <a:endParaRPr lang="en-GB" sz="1371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792" y="265254"/>
            <a:ext cx="7835558" cy="530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5513" y="2187436"/>
            <a:ext cx="8211143" cy="2403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8615" y="6480123"/>
            <a:ext cx="353919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527">
                <a:solidFill>
                  <a:srgbClr val="FFFFFF"/>
                </a:solidFill>
              </a:defRPr>
            </a:lvl1pPr>
          </a:lstStyle>
          <a:p>
            <a:pPr algn="ctr" defTabSz="342809"/>
            <a:fld id="{C0BADC3D-1509-2C4E-AB5E-AF0356668A88}" type="slidenum">
              <a:rPr lang="en-GB" smtClean="0"/>
              <a:pPr algn="ctr" defTabSz="342809"/>
              <a:t>‹#›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14" y="235361"/>
            <a:ext cx="788585" cy="7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88" r:id="rId8"/>
    <p:sldLayoutId id="2147483689" r:id="rId9"/>
  </p:sldLayoutIdLst>
  <p:hf hdr="0" ftr="0" dt="0"/>
  <p:txStyles>
    <p:titleStyle>
      <a:lvl1pPr algn="l" defTabSz="342809" rtl="0" eaLnBrk="1" latinLnBrk="0" hangingPunct="1">
        <a:lnSpc>
          <a:spcPts val="2741"/>
        </a:lnSpc>
        <a:spcBef>
          <a:spcPts val="0"/>
        </a:spcBef>
        <a:buNone/>
        <a:defRPr sz="2372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924" indent="-138924" algn="l" defTabSz="342809" rtl="0" eaLnBrk="1" latinLnBrk="0" hangingPunct="1">
        <a:lnSpc>
          <a:spcPts val="1371"/>
        </a:lnSpc>
        <a:spcBef>
          <a:spcPts val="580"/>
        </a:spcBef>
        <a:spcAft>
          <a:spcPts val="422"/>
        </a:spcAft>
        <a:buClr>
          <a:schemeClr val="accent3"/>
        </a:buClr>
        <a:buSzPct val="90000"/>
        <a:buFont typeface="Lucida Grande"/>
        <a:buChar char="●"/>
        <a:defRPr sz="1265" kern="1200">
          <a:solidFill>
            <a:schemeClr val="tx1"/>
          </a:solidFill>
          <a:latin typeface="+mn-lt"/>
          <a:ea typeface="+mn-ea"/>
          <a:cs typeface="+mn-cs"/>
        </a:defRPr>
      </a:lvl1pPr>
      <a:lvl2pPr marL="292075" indent="-117165" algn="l" defTabSz="342809" rtl="0" eaLnBrk="1" latinLnBrk="0" hangingPunct="1">
        <a:lnSpc>
          <a:spcPts val="1371"/>
        </a:lnSpc>
        <a:spcBef>
          <a:spcPts val="0"/>
        </a:spcBef>
        <a:buClr>
          <a:schemeClr val="accent3"/>
        </a:buClr>
        <a:buSzPct val="90000"/>
        <a:buFont typeface="Lucida Grande"/>
        <a:buChar char="●"/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180768" indent="-180768" algn="l" defTabSz="342809" rtl="0" eaLnBrk="1" latinLnBrk="0" hangingPunct="1">
        <a:lnSpc>
          <a:spcPts val="1371"/>
        </a:lnSpc>
        <a:spcBef>
          <a:spcPts val="1002"/>
        </a:spcBef>
        <a:buClr>
          <a:schemeClr val="accent3"/>
        </a:buClr>
        <a:buSzPct val="90000"/>
        <a:buFont typeface="Lucida Grande"/>
        <a:buChar char="●"/>
        <a:defRPr sz="1265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342809" rtl="0" eaLnBrk="1" latinLnBrk="0" hangingPunct="1">
        <a:lnSpc>
          <a:spcPts val="1371"/>
        </a:lnSpc>
        <a:spcBef>
          <a:spcPts val="0"/>
        </a:spcBef>
        <a:buClr>
          <a:schemeClr val="accent3"/>
        </a:buClr>
        <a:buFont typeface="Lucida Grande"/>
        <a:buNone/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342809" rtl="0" eaLnBrk="1" latinLnBrk="0" hangingPunct="1">
        <a:lnSpc>
          <a:spcPts val="1371"/>
        </a:lnSpc>
        <a:spcBef>
          <a:spcPts val="0"/>
        </a:spcBef>
        <a:buClr>
          <a:schemeClr val="accent3"/>
        </a:buClr>
        <a:buFont typeface="Lucida Grande"/>
        <a:buNone/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885450" indent="-171405" algn="l" defTabSz="342809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8" indent="-171405" algn="l" defTabSz="342809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8" indent="-171405" algn="l" defTabSz="342809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7" indent="-171405" algn="l" defTabSz="342809" rtl="0" eaLnBrk="1" latinLnBrk="0" hangingPunct="1">
        <a:spcBef>
          <a:spcPct val="20000"/>
        </a:spcBef>
        <a:buFont typeface="Arial"/>
        <a:buChar char="•"/>
        <a:defRPr sz="14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2pPr>
      <a:lvl3pPr marL="685618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7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6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6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4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3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8pPr>
      <a:lvl9pPr marL="2742472" algn="l" defTabSz="342809" rtl="0" eaLnBrk="1" latinLnBrk="0" hangingPunct="1">
        <a:defRPr sz="137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879" y="485814"/>
            <a:ext cx="1384271" cy="77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4" r:id="rId13"/>
    <p:sldLayoutId id="2147483686" r:id="rId14"/>
    <p:sldLayoutId id="2147483687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hyperlink" Target="https://www.open.edu/openlearncreate/course/view.php?id=4009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9.xml"/><Relationship Id="rId4" Type="http://schemas.microsoft.com/office/2007/relationships/media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academy.ac.uk/knowledge-hub/defining-and-supporting-scholarship-teaching-and-learning-sotl-sector-wide-stud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icheck.com/blog/getting-student-feedback" TargetMode="External"/><Relationship Id="rId4" Type="http://schemas.openxmlformats.org/officeDocument/2006/relationships/hyperlink" Target="https://www.cultofpedagogy.com/student-feedback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NULL" TargetMode="External"/><Relationship Id="rId7" Type="http://schemas.openxmlformats.org/officeDocument/2006/relationships/image" Target="../media/image1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14286569@N05/3041415830" TargetMode="External"/><Relationship Id="rId3" Type="http://schemas.microsoft.com/office/2007/relationships/media" Target="../media/media5.m4a"/><Relationship Id="rId7" Type="http://schemas.openxmlformats.org/officeDocument/2006/relationships/image" Target="../media/image14.jpg"/><Relationship Id="rId12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5.jpg"/><Relationship Id="rId5" Type="http://schemas.openxmlformats.org/officeDocument/2006/relationships/slideLayout" Target="../slideLayouts/slideLayout15.xml"/><Relationship Id="rId10" Type="http://schemas.openxmlformats.org/officeDocument/2006/relationships/hyperlink" Target="https://creativecommons.org/licenses/by/2.0/?ref=ccsearch&amp;atype=rich" TargetMode="External"/><Relationship Id="rId4" Type="http://schemas.openxmlformats.org/officeDocument/2006/relationships/audio" Target="../media/media5.m4a"/><Relationship Id="rId9" Type="http://schemas.openxmlformats.org/officeDocument/2006/relationships/hyperlink" Target="https://www.flickr.com/photos/14286569@N05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hyperlink" Target="https://www.cultofpedagogy.com/student-feedbac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2368334" y="4685926"/>
            <a:ext cx="5190094" cy="592031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IDO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2531" b="0" dirty="0"/>
              <a:t>19</a:t>
            </a:r>
            <a:r>
              <a:rPr lang="en-US" sz="2531" b="0" baseline="30000" dirty="0"/>
              <a:t>th</a:t>
            </a:r>
            <a:r>
              <a:rPr lang="en-US" sz="2531" b="0" dirty="0"/>
              <a:t> December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7404" y="1379467"/>
            <a:ext cx="482046" cy="48204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342809"/>
            <a:endParaRPr lang="en-US" sz="1055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653" y="1339298"/>
            <a:ext cx="1371774" cy="9391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77189" y="2114762"/>
            <a:ext cx="482046" cy="482046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342809"/>
            <a:endParaRPr lang="en-US" sz="1055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75" y="799070"/>
            <a:ext cx="5983275" cy="52929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5789" y="854326"/>
            <a:ext cx="2477218" cy="5143500"/>
          </a:xfrm>
          <a:prstGeom prst="rect">
            <a:avLst/>
          </a:prstGeom>
          <a:solidFill>
            <a:srgbClr val="EB6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09"/>
            <a:endParaRPr lang="en-GB" sz="1371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78460" y="2546789"/>
            <a:ext cx="4142949" cy="2015654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50276" rtl="0" eaLnBrk="1" latinLnBrk="0" hangingPunct="1">
              <a:lnSpc>
                <a:spcPts val="5000"/>
              </a:lnSpc>
              <a:spcBef>
                <a:spcPts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GB" sz="2531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006" y="860174"/>
            <a:ext cx="2517912" cy="11032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6348" y="4958261"/>
            <a:ext cx="4466147" cy="9526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" y="857251"/>
            <a:ext cx="4553262" cy="51434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46348" y="1984996"/>
            <a:ext cx="4368053" cy="2336711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/>
          <a:p>
            <a:pPr defTabSz="342809"/>
            <a:r>
              <a:rPr lang="en-AU" sz="2800" dirty="0">
                <a:solidFill>
                  <a:schemeClr val="bg2"/>
                </a:solidFill>
              </a:rPr>
              <a:t>Academic Professional </a:t>
            </a:r>
          </a:p>
          <a:p>
            <a:pPr defTabSz="342809"/>
            <a:r>
              <a:rPr lang="en-AU" sz="2800" dirty="0">
                <a:solidFill>
                  <a:schemeClr val="bg2"/>
                </a:solidFill>
              </a:rPr>
              <a:t>Practice: </a:t>
            </a:r>
          </a:p>
          <a:p>
            <a:pPr defTabSz="342809"/>
            <a:endParaRPr lang="en-AU" sz="2800" dirty="0">
              <a:solidFill>
                <a:schemeClr val="bg2"/>
              </a:solidFill>
            </a:endParaRPr>
          </a:p>
          <a:p>
            <a:pPr defTabSz="342809"/>
            <a:r>
              <a:rPr lang="en-AU" sz="2800" dirty="0">
                <a:solidFill>
                  <a:schemeClr val="bg2"/>
                </a:solidFill>
              </a:rPr>
              <a:t>Using student feedback</a:t>
            </a:r>
            <a:endParaRPr lang="en-GB" sz="2000" dirty="0">
              <a:solidFill>
                <a:schemeClr val="bg2"/>
              </a:solidFill>
            </a:endParaRPr>
          </a:p>
          <a:p>
            <a:pPr defTabSz="342809"/>
            <a:endParaRPr lang="en-GB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CC7EA-47ED-4597-99B2-E9349A75E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A01065-650D-4390-817B-DBF747A101D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59813" y="6276975"/>
            <a:ext cx="484187" cy="568325"/>
          </a:xfrm>
          <a:prstGeom prst="rect">
            <a:avLst/>
          </a:prstGeo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4BBBDB-74FB-4EFB-921B-4E0714644A6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8941" y="490778"/>
            <a:ext cx="7013575" cy="931863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ABC123 module results 2020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FC6DD3-BA59-4F8F-9E8C-9FFE6A74F5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494885"/>
              </p:ext>
            </p:extLst>
          </p:nvPr>
        </p:nvGraphicFramePr>
        <p:xfrm>
          <a:off x="441883" y="2316481"/>
          <a:ext cx="8186917" cy="2500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207">
                  <a:extLst>
                    <a:ext uri="{9D8B030D-6E8A-4147-A177-3AD203B41FA5}">
                      <a16:colId xmlns:a16="http://schemas.microsoft.com/office/drawing/2014/main" val="3380143653"/>
                    </a:ext>
                  </a:extLst>
                </a:gridCol>
                <a:gridCol w="1213766">
                  <a:extLst>
                    <a:ext uri="{9D8B030D-6E8A-4147-A177-3AD203B41FA5}">
                      <a16:colId xmlns:a16="http://schemas.microsoft.com/office/drawing/2014/main" val="3160735236"/>
                    </a:ext>
                  </a:extLst>
                </a:gridCol>
                <a:gridCol w="1364486">
                  <a:extLst>
                    <a:ext uri="{9D8B030D-6E8A-4147-A177-3AD203B41FA5}">
                      <a16:colId xmlns:a16="http://schemas.microsoft.com/office/drawing/2014/main" val="1020172522"/>
                    </a:ext>
                  </a:extLst>
                </a:gridCol>
                <a:gridCol w="1364486">
                  <a:extLst>
                    <a:ext uri="{9D8B030D-6E8A-4147-A177-3AD203B41FA5}">
                      <a16:colId xmlns:a16="http://schemas.microsoft.com/office/drawing/2014/main" val="147738825"/>
                    </a:ext>
                  </a:extLst>
                </a:gridCol>
                <a:gridCol w="1364486">
                  <a:extLst>
                    <a:ext uri="{9D8B030D-6E8A-4147-A177-3AD203B41FA5}">
                      <a16:colId xmlns:a16="http://schemas.microsoft.com/office/drawing/2014/main" val="4258360265"/>
                    </a:ext>
                  </a:extLst>
                </a:gridCol>
                <a:gridCol w="1364486">
                  <a:extLst>
                    <a:ext uri="{9D8B030D-6E8A-4147-A177-3AD203B41FA5}">
                      <a16:colId xmlns:a16="http://schemas.microsoft.com/office/drawing/2014/main" val="610006806"/>
                    </a:ext>
                  </a:extLst>
                </a:gridCol>
              </a:tblGrid>
              <a:tr h="760775">
                <a:tc>
                  <a:txBody>
                    <a:bodyPr/>
                    <a:lstStyle/>
                    <a:p>
                      <a:pPr algn="l"/>
                      <a:endParaRPr lang="en-GB" sz="14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0-25 (fail)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26-50 (fail)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51-75 (pass)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76-100 (distinction)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Total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81053166"/>
                  </a:ext>
                </a:extLst>
              </a:tr>
              <a:tr h="434984"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Essay  </a:t>
                      </a:r>
                      <a:r>
                        <a:rPr lang="en-GB" sz="800" dirty="0"/>
                        <a:t>50% of marks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41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77884608"/>
                  </a:ext>
                </a:extLst>
              </a:tr>
              <a:tr h="434984"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Presentation </a:t>
                      </a:r>
                    </a:p>
                    <a:p>
                      <a:pPr algn="l"/>
                      <a:r>
                        <a:rPr lang="en-GB" sz="700" dirty="0"/>
                        <a:t>30% of marks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6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9402069"/>
                  </a:ext>
                </a:extLst>
              </a:tr>
              <a:tr h="434984">
                <a:tc>
                  <a:txBody>
                    <a:bodyPr/>
                    <a:lstStyle/>
                    <a:p>
                      <a:pPr algn="l"/>
                      <a:r>
                        <a:rPr lang="en-GB" sz="1400" dirty="0"/>
                        <a:t>Test </a:t>
                      </a:r>
                      <a:r>
                        <a:rPr lang="en-GB" sz="700" dirty="0"/>
                        <a:t>20% of marks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13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37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57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73515526"/>
                  </a:ext>
                </a:extLst>
              </a:tr>
              <a:tr h="434984">
                <a:tc>
                  <a:txBody>
                    <a:bodyPr/>
                    <a:lstStyle/>
                    <a:p>
                      <a:pPr algn="l"/>
                      <a:r>
                        <a:rPr lang="en-GB" sz="1400" b="1" dirty="0"/>
                        <a:t>Module result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22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24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9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/>
                        <a:t>57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569344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DA2F2AE-F8C5-4CCC-A9A9-5110020DC4FD}"/>
              </a:ext>
            </a:extLst>
          </p:cNvPr>
          <p:cNvSpPr txBox="1"/>
          <p:nvPr/>
        </p:nvSpPr>
        <p:spPr>
          <a:xfrm>
            <a:off x="573062" y="1305296"/>
            <a:ext cx="5962036" cy="4471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1500" dirty="0"/>
              <a:t>57 students on the module</a:t>
            </a:r>
          </a:p>
        </p:txBody>
      </p:sp>
      <p:pic>
        <p:nvPicPr>
          <p:cNvPr id="7" name="ABC123 results">
            <a:hlinkClick r:id="" action="ppaction://media"/>
            <a:extLst>
              <a:ext uri="{FF2B5EF4-FFF2-40B4-BE49-F238E27FC236}">
                <a16:creationId xmlns:a16="http://schemas.microsoft.com/office/drawing/2014/main" id="{5F80FBC1-422F-4173-8E11-7A83F5A8B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2475" y="6131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9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0253" y="1509660"/>
            <a:ext cx="8263493" cy="4600444"/>
          </a:xfrm>
        </p:spPr>
        <p:txBody>
          <a:bodyPr/>
          <a:lstStyle/>
          <a:p>
            <a:r>
              <a:rPr lang="en-GB" sz="2400" dirty="0"/>
              <a:t>You are asked to: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Use the </a:t>
            </a:r>
            <a:r>
              <a:rPr lang="en-GB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000" dirty="0"/>
              <a:t>at least once to write about a change you have made to your teaching as a result of student feedback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GB" sz="2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If you have time, you may also want to have a look at: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7"/>
              </a:rPr>
              <a:t>TIDE Case Studies </a:t>
            </a:r>
            <a:r>
              <a:rPr lang="en-GB" sz="2000" dirty="0"/>
              <a:t>written by previous participants in the TIDE programme  -  which of them refer to student feedback?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Brookfield's Four Lenses: Becoming a Critically Reflective Teacher</a:t>
            </a:r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620688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Between now and Step 4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CCBFD3-D62F-472D-A87C-AD59029F5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5595" y="5790325"/>
            <a:ext cx="609600" cy="609600"/>
          </a:xfrm>
          <a:prstGeom prst="rect">
            <a:avLst/>
          </a:prstGeom>
        </p:spPr>
      </p:pic>
      <p:pic>
        <p:nvPicPr>
          <p:cNvPr id="6" name="Between now and March">
            <a:hlinkClick r:id="" action="ppaction://media"/>
            <a:extLst>
              <a:ext uri="{FF2B5EF4-FFF2-40B4-BE49-F238E27FC236}">
                <a16:creationId xmlns:a16="http://schemas.microsoft.com/office/drawing/2014/main" id="{5BFB9C2D-0A47-4982-9516-87E3E17756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257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3125" y="5803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3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8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809AEC-5638-4C77-97C0-A4ACD0F87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290072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GB" sz="2400" dirty="0"/>
              <a:t>During this session you have learnt how to :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Understand how writing about your teaching is a form of reflection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Use the 4 lenses model of reflection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/>
              <a:t>Use student feedback and student performance data in reflective writing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9B46B0-88E8-4592-803A-0609D517CD22}"/>
              </a:ext>
            </a:extLst>
          </p:cNvPr>
          <p:cNvSpPr txBox="1"/>
          <p:nvPr/>
        </p:nvSpPr>
        <p:spPr>
          <a:xfrm>
            <a:off x="628650" y="614582"/>
            <a:ext cx="6391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In conclusion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9B2C72-C566-48D7-9DC4-AC9A4305334C}"/>
              </a:ext>
            </a:extLst>
          </p:cNvPr>
          <p:cNvSpPr txBox="1">
            <a:spLocks/>
          </p:cNvSpPr>
          <p:nvPr/>
        </p:nvSpPr>
        <p:spPr>
          <a:xfrm>
            <a:off x="2699950" y="5497132"/>
            <a:ext cx="3744099" cy="49859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THANK YOU!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DAE809-7139-40D3-BB29-73815777BC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6054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7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13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6646" y="864622"/>
            <a:ext cx="5543645" cy="698800"/>
          </a:xfrm>
        </p:spPr>
        <p:txBody>
          <a:bodyPr/>
          <a:lstStyle/>
          <a:p>
            <a:r>
              <a:rPr lang="en-GB" dirty="0"/>
              <a:t>References and further reading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86646" y="1744343"/>
            <a:ext cx="7281659" cy="345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405289" algn="l"/>
              </a:tabLst>
            </a:pPr>
            <a:r>
              <a:rPr lang="en-AU" sz="1400" dirty="0"/>
              <a:t>Brookfield, S. (2017). </a:t>
            </a:r>
            <a:r>
              <a:rPr lang="en-AU" sz="1400" i="1" dirty="0"/>
              <a:t>Becoming a critically reflective teacher</a:t>
            </a:r>
            <a:r>
              <a:rPr lang="en-AU" sz="1400" dirty="0"/>
              <a:t>. San Francisco, CA: Jossey-Bass.</a:t>
            </a:r>
            <a:endParaRPr lang="pt-BR" sz="1400" dirty="0"/>
          </a:p>
          <a:p>
            <a:pPr>
              <a:tabLst>
                <a:tab pos="405289" algn="l"/>
              </a:tabLst>
            </a:pPr>
            <a:endParaRPr lang="en-US" sz="1350" dirty="0"/>
          </a:p>
          <a:p>
            <a:pPr>
              <a:tabLst>
                <a:tab pos="405289" algn="l"/>
              </a:tabLst>
            </a:pPr>
            <a:r>
              <a:rPr lang="en-US" sz="1350" dirty="0"/>
              <a:t>Higher Education Academy (2015). </a:t>
            </a:r>
            <a:r>
              <a:rPr lang="en-US" sz="1350" i="1" dirty="0"/>
              <a:t>Defining and supporting the Scholarship of Teaching and Learning (SoTL): A sector wide study  </a:t>
            </a:r>
            <a:r>
              <a:rPr lang="en-US" sz="1350" dirty="0"/>
              <a:t>[online] Available at: </a:t>
            </a:r>
            <a:r>
              <a:rPr lang="en-US" sz="1350" dirty="0">
                <a:hlinkClick r:id="rId3"/>
              </a:rPr>
              <a:t>https://www.heacademy.ac.uk/knowledge-hub/defining-and-supporting-scholarship-teaching-and-learning-sotl-sector-wide-study</a:t>
            </a:r>
            <a:r>
              <a:rPr lang="en-US" sz="1350" dirty="0"/>
              <a:t> </a:t>
            </a:r>
          </a:p>
          <a:p>
            <a:pPr>
              <a:tabLst>
                <a:tab pos="405289" algn="l"/>
              </a:tabLst>
            </a:pPr>
            <a:endParaRPr lang="en-US" sz="1350" i="1" dirty="0"/>
          </a:p>
          <a:p>
            <a:pPr>
              <a:tabLst>
                <a:tab pos="405289" algn="l"/>
              </a:tabLst>
            </a:pPr>
            <a:r>
              <a:rPr lang="en-GB" sz="1350" i="1" dirty="0"/>
              <a:t>5 Reasons You Should Seek Your OWN Student Feedback - </a:t>
            </a:r>
            <a:r>
              <a:rPr lang="en-GB" sz="1400" dirty="0">
                <a:hlinkClick r:id="rId4"/>
              </a:rPr>
              <a:t>https://www.cultofpedagogy.com/student-feedback/</a:t>
            </a:r>
            <a:endParaRPr lang="en-GB" sz="1400" dirty="0"/>
          </a:p>
          <a:p>
            <a:pPr>
              <a:tabLst>
                <a:tab pos="405289" algn="l"/>
              </a:tabLst>
            </a:pPr>
            <a:endParaRPr lang="en-GB" sz="1400" i="1" dirty="0"/>
          </a:p>
          <a:p>
            <a:pPr>
              <a:tabLst>
                <a:tab pos="405289" algn="l"/>
              </a:tabLst>
            </a:pPr>
            <a:r>
              <a:rPr lang="en-GB" sz="1350" i="1" dirty="0"/>
              <a:t>4 Easy Ways to Get Student Feedback to Improve Your Teaching - </a:t>
            </a:r>
            <a:r>
              <a:rPr lang="en-GB" sz="1400" dirty="0">
                <a:hlinkClick r:id="rId5"/>
              </a:rPr>
              <a:t>https://unicheck.com/blog/getting-student-feedback</a:t>
            </a:r>
            <a:endParaRPr lang="en-US" sz="1350" i="1" dirty="0"/>
          </a:p>
          <a:p>
            <a:pPr>
              <a:tabLst>
                <a:tab pos="405289" algn="l"/>
              </a:tabLst>
            </a:pPr>
            <a:endParaRPr lang="en-GB" sz="13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05289" algn="l"/>
              </a:tabLst>
            </a:pPr>
            <a:endParaRPr lang="en-GB" sz="13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tabLst>
                <a:tab pos="405289" algn="l"/>
              </a:tabLst>
            </a:pPr>
            <a:endParaRPr lang="en-GB" sz="135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226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1E3F-C292-4C68-A640-BB7BBC9FBE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576" y="836712"/>
            <a:ext cx="5400000" cy="498598"/>
          </a:xfrm>
        </p:spPr>
        <p:txBody>
          <a:bodyPr/>
          <a:lstStyle/>
          <a:p>
            <a:r>
              <a:rPr lang="en-GB" dirty="0"/>
              <a:t>Aims of the Step 3 session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3F83CE-F699-48AA-B3FF-9CB86487A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9592" y="1988840"/>
            <a:ext cx="7466642" cy="3625608"/>
          </a:xfrm>
        </p:spPr>
        <p:txBody>
          <a:bodyPr/>
          <a:lstStyle/>
          <a:p>
            <a:r>
              <a:rPr lang="en-GB" sz="2800" dirty="0"/>
              <a:t>By the end of the session you should be able to:</a:t>
            </a:r>
          </a:p>
          <a:p>
            <a:endParaRPr lang="en-GB" sz="2800" dirty="0"/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Understand how the 4 lenses model can help you to develop your teaching practice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/>
              <a:t>Develop an understanding of how reflection and feedback from students can improve and develop your teaching</a:t>
            </a:r>
          </a:p>
          <a:p>
            <a:endParaRPr lang="en-GB" sz="2800" dirty="0"/>
          </a:p>
        </p:txBody>
      </p:sp>
      <p:pic>
        <p:nvPicPr>
          <p:cNvPr id="4" name="Aims">
            <a:hlinkClick r:id="" action="ppaction://media"/>
            <a:extLst>
              <a:ext uri="{FF2B5EF4-FFF2-40B4-BE49-F238E27FC236}">
                <a16:creationId xmlns:a16="http://schemas.microsoft.com/office/drawing/2014/main" id="{B0D7F230-0173-4631-A836-76B132F33F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8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1434" y="59467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2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D607D0-065A-4989-940A-895517D90B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7AAE9D-E66D-422B-A1D7-34BA04CC7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84" y="1049734"/>
            <a:ext cx="6845883" cy="698800"/>
          </a:xfrm>
        </p:spPr>
        <p:txBody>
          <a:bodyPr/>
          <a:lstStyle/>
          <a:p>
            <a:r>
              <a:rPr lang="en-GB" dirty="0"/>
              <a:t>Using the reflective cycle to reflect on practice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A254E-AE6D-4E5C-B9BD-56609261C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62" y="1748534"/>
            <a:ext cx="5973698" cy="34475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784E20-573E-46BC-B5CD-9A28B8D4FDA5}"/>
              </a:ext>
            </a:extLst>
          </p:cNvPr>
          <p:cNvSpPr txBox="1"/>
          <p:nvPr/>
        </p:nvSpPr>
        <p:spPr>
          <a:xfrm>
            <a:off x="6309360" y="1850765"/>
            <a:ext cx="2647188" cy="31564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By writing we: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Think hard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Make links between different teaching 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100" dirty="0"/>
              <a:t>Create a record for future reflections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1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71300-7932-4610-BEFB-17DEA49C3893}"/>
              </a:ext>
            </a:extLst>
          </p:cNvPr>
          <p:cNvSpPr/>
          <p:nvPr/>
        </p:nvSpPr>
        <p:spPr>
          <a:xfrm>
            <a:off x="441884" y="4931596"/>
            <a:ext cx="585532" cy="2645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7F08355-6486-46B8-AE8B-6FE1AAD03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82967" y="5667713"/>
            <a:ext cx="609600" cy="609600"/>
          </a:xfrm>
          <a:prstGeom prst="rect">
            <a:avLst/>
          </a:prstGeom>
        </p:spPr>
      </p:pic>
      <p:pic>
        <p:nvPicPr>
          <p:cNvPr id="10" name="Using reflection cycle">
            <a:hlinkClick r:id="" action="ppaction://media"/>
            <a:extLst>
              <a:ext uri="{FF2B5EF4-FFF2-40B4-BE49-F238E27FC236}">
                <a16:creationId xmlns:a16="http://schemas.microsoft.com/office/drawing/2014/main" id="{93DD054A-5C01-4948-B33A-BA0D433B03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9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6948" y="57520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69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A2A1350-5E20-4C92-B3F1-FF71522612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288" y="1410464"/>
            <a:ext cx="5230504" cy="4848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F6C06-A5DD-4094-9C51-4041C342055C}"/>
              </a:ext>
            </a:extLst>
          </p:cNvPr>
          <p:cNvSpPr txBox="1"/>
          <p:nvPr/>
        </p:nvSpPr>
        <p:spPr>
          <a:xfrm>
            <a:off x="609600" y="5994117"/>
            <a:ext cx="8220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dirty="0">
                <a:solidFill>
                  <a:srgbClr val="E23600"/>
                </a:solidFill>
                <a:effectLst/>
                <a:latin typeface="Source Sans Pro" panose="020B0503030403020204" pitchFamily="34" charset="0"/>
                <a:hlinkClick r:id="rId8"/>
              </a:rPr>
              <a:t>"Day 5 : Focussing on the focussed !"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by </a:t>
            </a:r>
            <a:r>
              <a:rPr lang="en-US" sz="1000" b="0" i="0" u="none" strike="noStrike" dirty="0">
                <a:solidFill>
                  <a:srgbClr val="E23600"/>
                </a:solidFill>
                <a:effectLst/>
                <a:latin typeface="Source Sans Pro" panose="020B0503030403020204" pitchFamily="34" charset="0"/>
                <a:hlinkClick r:id="rId9"/>
              </a:rPr>
              <a:t>Stuti ~</a:t>
            </a:r>
            <a:r>
              <a:rPr lang="en-US" sz="1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 is licensed under </a:t>
            </a:r>
            <a:r>
              <a:rPr lang="en-US" sz="1000" b="0" i="0" u="none" strike="noStrike" dirty="0">
                <a:solidFill>
                  <a:srgbClr val="E23600"/>
                </a:solidFill>
                <a:effectLst/>
                <a:latin typeface="Source Sans Pro" panose="020B0503030403020204" pitchFamily="34" charset="0"/>
                <a:hlinkClick r:id="rId10"/>
              </a:rPr>
              <a:t>CC BY 2.0</a:t>
            </a:r>
            <a:r>
              <a:rPr lang="en-US" sz="1000" b="0" i="0" u="none" strike="noStrike" dirty="0">
                <a:solidFill>
                  <a:srgbClr val="E23600"/>
                </a:solidFill>
                <a:effectLst/>
                <a:latin typeface="Source Sans Pro" panose="020B0503030403020204" pitchFamily="34" charset="0"/>
              </a:rPr>
              <a:t>        </a:t>
            </a:r>
            <a:r>
              <a:rPr lang="en-AU" sz="1000" dirty="0"/>
              <a:t>http://www.sdduonline.leeds.ac.uk/reflection/ways-of-reflecting/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86211D-7A63-4216-A3AF-22A0064D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192" y="599377"/>
            <a:ext cx="7886700" cy="725431"/>
          </a:xfrm>
        </p:spPr>
        <p:txBody>
          <a:bodyPr/>
          <a:lstStyle/>
          <a:p>
            <a: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Reflection and the four lenses </a:t>
            </a:r>
            <a:br>
              <a:rPr lang="en-US" sz="3200" b="1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(Brookfield 2017) </a:t>
            </a:r>
            <a:endParaRPr lang="en-GB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BCBD31F-A27F-4F3E-A959-5389A9EC8D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92789"/>
            <a:ext cx="2537254" cy="3786946"/>
          </a:xfrm>
          <a:prstGeom prst="rect">
            <a:avLst/>
          </a:prstGeom>
        </p:spPr>
      </p:pic>
      <p:pic>
        <p:nvPicPr>
          <p:cNvPr id="8" name="Reflection &amp; 4 lenses">
            <a:hlinkClick r:id="" action="ppaction://media"/>
            <a:extLst>
              <a:ext uri="{FF2B5EF4-FFF2-40B4-BE49-F238E27FC236}">
                <a16:creationId xmlns:a16="http://schemas.microsoft.com/office/drawing/2014/main" id="{ABAFCB5E-BB4D-4B37-A362-003C1238CF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77892" y="5689317"/>
            <a:ext cx="609600" cy="609600"/>
          </a:xfrm>
          <a:prstGeom prst="rect">
            <a:avLst/>
          </a:prstGeom>
        </p:spPr>
      </p:pic>
      <p:pic>
        <p:nvPicPr>
          <p:cNvPr id="9" name="Creative Commons">
            <a:hlinkClick r:id="" action="ppaction://media"/>
            <a:extLst>
              <a:ext uri="{FF2B5EF4-FFF2-40B4-BE49-F238E27FC236}">
                <a16:creationId xmlns:a16="http://schemas.microsoft.com/office/drawing/2014/main" id="{DFC21D24-8FDD-4ADD-AC4F-EF1735F168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20192" y="6477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5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3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A1FE4A-4BA9-4308-B3CB-7C93F89C1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4F2A16-D673-486D-BABE-2CA0A6DDEE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2464" y="1062662"/>
            <a:ext cx="3860503" cy="698500"/>
          </a:xfrm>
          <a:prstGeom prst="rect">
            <a:avLst/>
          </a:prstGeo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cs typeface="Times New Roman" panose="02020603050405020304" pitchFamily="18" charset="0"/>
              </a:rPr>
              <a:t>Activity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575B96-D754-4A2E-BD13-19E34BCB64E2}"/>
              </a:ext>
            </a:extLst>
          </p:cNvPr>
          <p:cNvSpPr/>
          <p:nvPr/>
        </p:nvSpPr>
        <p:spPr>
          <a:xfrm>
            <a:off x="1223963" y="2133600"/>
            <a:ext cx="669607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r>
              <a:rPr lang="en-GB" sz="2000" dirty="0"/>
              <a:t>You overhear two students talking about your module.  One of them says “I was so interested to study this subject, but the lectures are hard and I don’t know how to start the assessment”.  The other says “I agree”.  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en-GB" sz="2000" dirty="0"/>
              <a:t>Please pause this presentation and take a few moment to make some notes about your interpretation of this conversation and how you would act or change in order to help your students.</a:t>
            </a:r>
          </a:p>
        </p:txBody>
      </p:sp>
      <p:pic>
        <p:nvPicPr>
          <p:cNvPr id="4" name="Activity 1">
            <a:hlinkClick r:id="" action="ppaction://media"/>
            <a:extLst>
              <a:ext uri="{FF2B5EF4-FFF2-40B4-BE49-F238E27FC236}">
                <a16:creationId xmlns:a16="http://schemas.microsoft.com/office/drawing/2014/main" id="{F8441598-403E-4D44-95FB-E5E27085A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61118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C60700A5-A6A0-480E-A0AF-71711EB0E09E}"/>
              </a:ext>
            </a:extLst>
          </p:cNvPr>
          <p:cNvSpPr txBox="1">
            <a:spLocks/>
          </p:cNvSpPr>
          <p:nvPr/>
        </p:nvSpPr>
        <p:spPr>
          <a:xfrm>
            <a:off x="628650" y="681088"/>
            <a:ext cx="7886700" cy="71014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from student feedback (1)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6D40A6-6940-4374-9F90-1D784C2CF971}"/>
              </a:ext>
            </a:extLst>
          </p:cNvPr>
          <p:cNvSpPr txBox="1"/>
          <p:nvPr/>
        </p:nvSpPr>
        <p:spPr>
          <a:xfrm>
            <a:off x="5029200" y="6038850"/>
            <a:ext cx="4029075" cy="3173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hlinkClick r:id="rId4"/>
              </a:rPr>
              <a:t>https://www.cultofpedagogy.com/student-feedback/</a:t>
            </a:r>
            <a:endParaRPr lang="en-US" sz="1400" dirty="0"/>
          </a:p>
        </p:txBody>
      </p:sp>
      <p:sp>
        <p:nvSpPr>
          <p:cNvPr id="5" name="Vertical Text Placeholder 4">
            <a:extLst>
              <a:ext uri="{FF2B5EF4-FFF2-40B4-BE49-F238E27FC236}">
                <a16:creationId xmlns:a16="http://schemas.microsoft.com/office/drawing/2014/main" id="{6FA11091-E9B9-4446-83C4-CACAE64A7E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/>
              <a:t>Why is student feedback important?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en-GB" sz="18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To increase student engagement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To have an understanding of the “full picture” in relation to students’ learning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To build trust and create open and honest conversations between students and teachers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It helps to improve our teaching practice</a:t>
            </a:r>
          </a:p>
          <a:p>
            <a:endParaRPr lang="en-GB" dirty="0"/>
          </a:p>
        </p:txBody>
      </p:sp>
      <p:pic>
        <p:nvPicPr>
          <p:cNvPr id="4" name="Learning from feedback">
            <a:hlinkClick r:id="" action="ppaction://media"/>
            <a:extLst>
              <a:ext uri="{FF2B5EF4-FFF2-40B4-BE49-F238E27FC236}">
                <a16:creationId xmlns:a16="http://schemas.microsoft.com/office/drawing/2014/main" id="{A26E5AE9-AA9B-4D11-A884-9C6CA6CE9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881" y="6197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0700A5-A6A0-480E-A0AF-71711EB0E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672842"/>
          </a:xfrm>
        </p:spPr>
        <p:txBody>
          <a:bodyPr/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 from student feedback (2)</a:t>
            </a:r>
          </a:p>
        </p:txBody>
      </p:sp>
      <p:sp>
        <p:nvSpPr>
          <p:cNvPr id="2" name="Vertical Text Placeholder 1">
            <a:extLst>
              <a:ext uri="{FF2B5EF4-FFF2-40B4-BE49-F238E27FC236}">
                <a16:creationId xmlns:a16="http://schemas.microsoft.com/office/drawing/2014/main" id="{829544E8-A3C3-4015-A6FD-833E1CA691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horz"/>
          <a:lstStyle/>
          <a:p>
            <a:pPr marL="0" indent="0">
              <a:buNone/>
            </a:pPr>
            <a:r>
              <a:rPr lang="en-GB" dirty="0"/>
              <a:t>How do we get feedback from our students?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Observe the students in class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Talk to students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Paper or online survey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1 minute paper strategy after a class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Anonymous notes (Suggestion Box)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Focus groups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/>
              <a:t>Make sure that you seek some anonymous feedback to ensure that you find out the truth.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GB" dirty="0"/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8F1663-894D-4AA3-BB04-A6CD97111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6039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9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CB063D-F5B0-4133-8969-198B5460F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13" y="574677"/>
            <a:ext cx="7886700" cy="606424"/>
          </a:xfrm>
        </p:spPr>
        <p:txBody>
          <a:bodyPr/>
          <a:lstStyle/>
          <a:p>
            <a:r>
              <a:rPr lang="en-GB" sz="3200" b="1" dirty="0">
                <a:latin typeface="Calibri" panose="020F0502020204030204" pitchFamily="34" charset="0"/>
                <a:cs typeface="Times New Roman" panose="02020603050405020304" pitchFamily="18" charset="0"/>
              </a:rPr>
              <a:t>Learning from student feedback (3)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BE93D-399F-4172-908C-E1DC46D48C5D}"/>
              </a:ext>
            </a:extLst>
          </p:cNvPr>
          <p:cNvSpPr txBox="1"/>
          <p:nvPr/>
        </p:nvSpPr>
        <p:spPr>
          <a:xfrm>
            <a:off x="700548" y="2634359"/>
            <a:ext cx="7742903" cy="340049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1950" dirty="0"/>
              <a:t>ABC123 is a new module.  It has just finished its first run and the results of the anonymous online module evaluation are in.  </a:t>
            </a:r>
          </a:p>
          <a:p>
            <a:endParaRPr lang="en-GB" sz="1950" dirty="0"/>
          </a:p>
          <a:p>
            <a:r>
              <a:rPr lang="en-GB" sz="1950" dirty="0"/>
              <a:t>Read the report on the next slide, then pause the presentation and make notes on these questions:</a:t>
            </a:r>
          </a:p>
          <a:p>
            <a:endParaRPr lang="en-GB" sz="19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Was the module successful?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Was the evaluation questionnaire well-designed?  Could it be improved?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What should the tutor learn from this evaluation?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Are there changes to the module which should be considered?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GB" dirty="0"/>
              <a:t>What other information should be taken into account before deciding if and how to change the module?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93AAAF-6A9F-46DA-B906-04F44C1D79E0}"/>
              </a:ext>
            </a:extLst>
          </p:cNvPr>
          <p:cNvSpPr/>
          <p:nvPr/>
        </p:nvSpPr>
        <p:spPr>
          <a:xfrm>
            <a:off x="619563" y="1676897"/>
            <a:ext cx="1380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Activity 2</a:t>
            </a:r>
            <a:endParaRPr lang="en-GB" sz="2400" dirty="0"/>
          </a:p>
        </p:txBody>
      </p:sp>
      <p:pic>
        <p:nvPicPr>
          <p:cNvPr id="5" name="Activity 2">
            <a:hlinkClick r:id="" action="ppaction://media"/>
            <a:extLst>
              <a:ext uri="{FF2B5EF4-FFF2-40B4-BE49-F238E27FC236}">
                <a16:creationId xmlns:a16="http://schemas.microsoft.com/office/drawing/2014/main" id="{426C533A-E3A1-4AC1-B0C7-EAD21A8AA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5413" y="6192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5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E66041-8722-427E-9D19-D94949F1C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10593"/>
          </a:xfrm>
        </p:spPr>
        <p:txBody>
          <a:bodyPr/>
          <a:lstStyle/>
          <a:p>
            <a:r>
              <a:rPr lang="en-GB" sz="18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ABC123 Environmental Science </a:t>
            </a:r>
            <a:br>
              <a:rPr lang="en-GB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en-GB" sz="18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Evaluation 2020</a:t>
            </a:r>
            <a:br>
              <a:rPr lang="en-GB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r>
              <a:rPr lang="en-GB" sz="1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57 students were registered on the module.  Each was emailed with at the end of </a:t>
            </a:r>
            <a:br>
              <a:rPr lang="en-GB" sz="1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</a:br>
            <a:r>
              <a:rPr lang="en-GB" sz="14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semester with a request to complete an online survey.  28 responded</a:t>
            </a:r>
            <a:r>
              <a:rPr lang="en-GB" sz="18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.</a:t>
            </a:r>
            <a:br>
              <a:rPr lang="en-GB" sz="1800" dirty="0">
                <a:effectLst/>
                <a:latin typeface="Arial Unicode MS" panose="020B0604020202020204" pitchFamily="34" charset="-128"/>
                <a:ea typeface="Arial Unicode MS" panose="020B0604020202020204" pitchFamily="34" charset="-128"/>
              </a:rPr>
            </a:b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DE9B68-FA69-43BD-916E-7DD49495A6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66335"/>
            <a:ext cx="3886200" cy="471062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266E4-7A9D-4FFB-90EB-7D656520B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66335"/>
            <a:ext cx="3886200" cy="4710628"/>
          </a:xfrm>
        </p:spPr>
        <p:txBody>
          <a:bodyPr/>
          <a:lstStyle/>
          <a:p>
            <a:pPr marL="0" indent="0">
              <a:buNone/>
            </a:pPr>
            <a:r>
              <a:rPr lang="en-GB" sz="1000" i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Q4.  What did you enjoy most about the module?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Learning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Learning about environmental issues x 6 responses; 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science x 4 responses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Assignments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 liked it that some assessments came early in the module; 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variety of assignments (x2); 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test was good for finding out what I thought I'd learned. 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i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i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Q.5  What did you enjoy least?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Essay</a:t>
            </a: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- i</a:t>
            </a: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 was difficult to keep to the word limit (x3)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Too much information in the textbook - difficult to work out what was needed for the assessments 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 found the subject matter very hard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Presentation  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Presentation skills were required but were not taught in the module (x 8).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 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b="1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Test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1000" dirty="0">
                <a:effectLst/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The test was too difficult (x 15)</a:t>
            </a:r>
            <a:endParaRPr lang="en-GB" sz="1000" dirty="0">
              <a:effectLst/>
              <a:latin typeface="Arial Unicode MS" panose="020B0604020202020204" pitchFamily="34" charset="-128"/>
              <a:ea typeface="Arial Unicode MS" panose="020B0604020202020204" pitchFamily="34" charset="-128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9FC0AA-1432-4756-AD47-338A2CAB71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2254511"/>
            <a:ext cx="4000500" cy="2348978"/>
          </a:xfrm>
          <a:prstGeom prst="rect">
            <a:avLst/>
          </a:prstGeom>
        </p:spPr>
      </p:pic>
      <p:pic>
        <p:nvPicPr>
          <p:cNvPr id="13" name="ABC123 evaluation">
            <a:hlinkClick r:id="" action="ppaction://media"/>
            <a:extLst>
              <a:ext uri="{FF2B5EF4-FFF2-40B4-BE49-F238E27FC236}">
                <a16:creationId xmlns:a16="http://schemas.microsoft.com/office/drawing/2014/main" id="{5F7DD5A0-AD6F-4127-84F9-0F08F61D0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5962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U">
      <a:dk1>
        <a:sysClr val="windowText" lastClr="000000"/>
      </a:dk1>
      <a:lt1>
        <a:sysClr val="window" lastClr="FFFFFF"/>
      </a:lt1>
      <a:dk2>
        <a:srgbClr val="75AAE5"/>
      </a:dk2>
      <a:lt2>
        <a:srgbClr val="FFFFFF"/>
      </a:lt2>
      <a:accent1>
        <a:srgbClr val="75AAE5"/>
      </a:accent1>
      <a:accent2>
        <a:srgbClr val="0B55A8"/>
      </a:accent2>
      <a:accent3>
        <a:srgbClr val="E80074"/>
      </a:accent3>
      <a:accent4>
        <a:srgbClr val="630031"/>
      </a:accent4>
      <a:accent5>
        <a:srgbClr val="FFC23D"/>
      </a:accent5>
      <a:accent6>
        <a:srgbClr val="A4A400"/>
      </a:accent6>
      <a:hlink>
        <a:srgbClr val="000000"/>
      </a:hlink>
      <a:folHlink>
        <a:srgbClr val="000000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marL="0" indent="0">
          <a:buNone/>
          <a:defRPr sz="2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TIDE PP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DE PP Template [Read-Only]" id="{8A09C1CC-9DCE-4933-BFF9-F20519C2F82B}" vid="{F93D5E99-17C0-465D-9371-27053E8CE48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E8235944309A4AA4F872C255E57801" ma:contentTypeVersion="11" ma:contentTypeDescription="Create a new document." ma:contentTypeScope="" ma:versionID="a4f5737cb54d82963f3f0e7ac36f9567">
  <xsd:schema xmlns:xsd="http://www.w3.org/2001/XMLSchema" xmlns:xs="http://www.w3.org/2001/XMLSchema" xmlns:p="http://schemas.microsoft.com/office/2006/metadata/properties" xmlns:ns3="ef146f03-bb22-44a6-a0fb-86da09596b48" xmlns:ns4="1f3211ad-7e14-42e0-8a45-3a641f52389b" targetNamespace="http://schemas.microsoft.com/office/2006/metadata/properties" ma:root="true" ma:fieldsID="f6afd5b22e6a1a4d2d840bfbd0bbdafc" ns3:_="" ns4:_="">
    <xsd:import namespace="ef146f03-bb22-44a6-a0fb-86da09596b48"/>
    <xsd:import namespace="1f3211ad-7e14-42e0-8a45-3a641f5238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46f03-bb22-44a6-a0fb-86da09596b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3211ad-7e14-42e0-8a45-3a641f52389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3A337A5-DC53-4E38-8A59-6E568C487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146f03-bb22-44a6-a0fb-86da09596b48"/>
    <ds:schemaRef ds:uri="1f3211ad-7e14-42e0-8a45-3a641f5238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42A5E7-0D99-41C5-9DA5-979AC538AF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656ABE-3D97-4835-9DE5-87AA40971D4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dcmitype/"/>
    <ds:schemaRef ds:uri="ef146f03-bb22-44a6-a0fb-86da09596b48"/>
    <ds:schemaRef ds:uri="http://schemas.microsoft.com/office/infopath/2007/PartnerControls"/>
    <ds:schemaRef ds:uri="http://schemas.openxmlformats.org/package/2006/metadata/core-properties"/>
    <ds:schemaRef ds:uri="1f3211ad-7e14-42e0-8a45-3a641f52389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20399</TotalTime>
  <Words>925</Words>
  <Application>Microsoft Office PowerPoint</Application>
  <PresentationFormat>On-screen Show (4:3)</PresentationFormat>
  <Paragraphs>146</Paragraphs>
  <Slides>13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 Unicode MS</vt:lpstr>
      <vt:lpstr>Arial</vt:lpstr>
      <vt:lpstr>Calibri</vt:lpstr>
      <vt:lpstr>Calibri Light</vt:lpstr>
      <vt:lpstr>Helvetica</vt:lpstr>
      <vt:lpstr>Lucida Grande</vt:lpstr>
      <vt:lpstr>Source Sans Pro</vt:lpstr>
      <vt:lpstr>Times New Roman</vt:lpstr>
      <vt:lpstr>1_Office Theme</vt:lpstr>
      <vt:lpstr>TIDE PP Template</vt:lpstr>
      <vt:lpstr>IDO Meeting 19th December 2016</vt:lpstr>
      <vt:lpstr>Aims of the Step 3 session</vt:lpstr>
      <vt:lpstr>Using the reflective cycle to reflect on practice</vt:lpstr>
      <vt:lpstr>Reflection and the four lenses  (Brookfield 2017) </vt:lpstr>
      <vt:lpstr>Activity 1</vt:lpstr>
      <vt:lpstr>PowerPoint Presentation</vt:lpstr>
      <vt:lpstr>Learning from student feedback (2)</vt:lpstr>
      <vt:lpstr>Learning from student feedback (3)</vt:lpstr>
      <vt:lpstr>ABC123 Environmental Science  Evaluation 2020 57 students were registered on the module.  Each was emailed with at the end of  the semester with a request to complete an online survey.  28 responded. </vt:lpstr>
      <vt:lpstr>ABC123 module results 2020</vt:lpstr>
      <vt:lpstr>PowerPoint Presentation</vt:lpstr>
      <vt:lpstr>PowerPoint Presentation</vt:lpstr>
      <vt:lpstr>References and 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 Meeting 19th December 2016</dc:title>
  <dc:creator>Jane.Roberts</dc:creator>
  <cp:lastModifiedBy>Jane Roberts</cp:lastModifiedBy>
  <cp:revision>122</cp:revision>
  <dcterms:created xsi:type="dcterms:W3CDTF">2018-09-30T17:43:46Z</dcterms:created>
  <dcterms:modified xsi:type="dcterms:W3CDTF">2021-04-05T16:37:45Z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0x01010018E8235944309A4AA4F872C255E57801</vt:lpwstr>
  </property>
</Properties>
</file>