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4"/>
  </p:sldMasterIdLst>
  <p:notesMasterIdLst>
    <p:notesMasterId r:id="rId33"/>
  </p:notesMasterIdLst>
  <p:handoutMasterIdLst>
    <p:handoutMasterId r:id="rId34"/>
  </p:handoutMasterIdLst>
  <p:sldIdLst>
    <p:sldId id="652" r:id="rId5"/>
    <p:sldId id="653" r:id="rId6"/>
    <p:sldId id="654" r:id="rId7"/>
    <p:sldId id="655" r:id="rId8"/>
    <p:sldId id="656" r:id="rId9"/>
    <p:sldId id="657" r:id="rId10"/>
    <p:sldId id="658" r:id="rId11"/>
    <p:sldId id="659" r:id="rId12"/>
    <p:sldId id="660" r:id="rId13"/>
    <p:sldId id="661" r:id="rId14"/>
    <p:sldId id="662" r:id="rId15"/>
    <p:sldId id="663" r:id="rId16"/>
    <p:sldId id="664" r:id="rId17"/>
    <p:sldId id="665" r:id="rId18"/>
    <p:sldId id="666" r:id="rId19"/>
    <p:sldId id="667" r:id="rId20"/>
    <p:sldId id="668" r:id="rId21"/>
    <p:sldId id="669" r:id="rId22"/>
    <p:sldId id="670" r:id="rId23"/>
    <p:sldId id="671" r:id="rId24"/>
    <p:sldId id="672" r:id="rId25"/>
    <p:sldId id="673" r:id="rId26"/>
    <p:sldId id="674" r:id="rId27"/>
    <p:sldId id="675" r:id="rId28"/>
    <p:sldId id="676" r:id="rId29"/>
    <p:sldId id="677" r:id="rId30"/>
    <p:sldId id="678" r:id="rId31"/>
    <p:sldId id="679" r:id="rId32"/>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3F7DB-7419-9C79-D4D1-5F5117578549}" name="Claudia Winkler" initials="CW" userId="S::claudia.winkler_joanneum.at#ext#@flux50.onmicrosoft.com::52be4535-67a9-4335-aabe-f2d5892662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4C04F"/>
    <a:srgbClr val="EDEDED"/>
    <a:srgbClr val="D8B05A"/>
    <a:srgbClr val="F8F8F8"/>
    <a:srgbClr val="59BDAA"/>
    <a:srgbClr val="FEE880"/>
    <a:srgbClr val="FCE501"/>
    <a:srgbClr val="F1E400"/>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0617F8-182B-FA3B-96C2-24EBF16AC8F4}" v="5" dt="2026-02-09T13:59:22.3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25" autoAdjust="0"/>
    <p:restoredTop sz="86422" autoAdjust="0"/>
  </p:normalViewPr>
  <p:slideViewPr>
    <p:cSldViewPr snapToGrid="0">
      <p:cViewPr varScale="1">
        <p:scale>
          <a:sx n="92" d="100"/>
          <a:sy n="92" d="100"/>
        </p:scale>
        <p:origin x="416" y="184"/>
      </p:cViewPr>
      <p:guideLst/>
    </p:cSldViewPr>
  </p:slideViewPr>
  <p:outlineViewPr>
    <p:cViewPr>
      <p:scale>
        <a:sx n="33" d="100"/>
        <a:sy n="33" d="100"/>
      </p:scale>
      <p:origin x="0" y="-7328"/>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Deliukov" userId="S::alexander_think-e.be#ext#@flux50.onmicrosoft.com::bee075c1-faac-4166-8fcb-7b2057bad6f6" providerId="AD" clId="Web-{EF0617F8-182B-FA3B-96C2-24EBF16AC8F4}"/>
    <pc:docChg chg="modSld">
      <pc:chgData name="Alexander Deliukov" userId="S::alexander_think-e.be#ext#@flux50.onmicrosoft.com::bee075c1-faac-4166-8fcb-7b2057bad6f6" providerId="AD" clId="Web-{EF0617F8-182B-FA3B-96C2-24EBF16AC8F4}" dt="2026-02-09T13:59:22.343" v="3" actId="14100"/>
      <pc:docMkLst>
        <pc:docMk/>
      </pc:docMkLst>
      <pc:sldChg chg="addSp modSp">
        <pc:chgData name="Alexander Deliukov" userId="S::alexander_think-e.be#ext#@flux50.onmicrosoft.com::bee075c1-faac-4166-8fcb-7b2057bad6f6" providerId="AD" clId="Web-{EF0617F8-182B-FA3B-96C2-24EBF16AC8F4}" dt="2026-02-09T13:59:22.343" v="3" actId="14100"/>
        <pc:sldMkLst>
          <pc:docMk/>
          <pc:sldMk cId="2340336029" sldId="652"/>
        </pc:sldMkLst>
        <pc:picChg chg="add mod">
          <ac:chgData name="Alexander Deliukov" userId="S::alexander_think-e.be#ext#@flux50.onmicrosoft.com::bee075c1-faac-4166-8fcb-7b2057bad6f6" providerId="AD" clId="Web-{EF0617F8-182B-FA3B-96C2-24EBF16AC8F4}" dt="2026-02-09T13:59:22.343" v="3" actId="14100"/>
          <ac:picMkLst>
            <pc:docMk/>
            <pc:sldMk cId="2340336029" sldId="652"/>
            <ac:picMk id="5" creationId="{27ADF089-B3AF-D0C9-5E75-33C74AF3792F}"/>
          </ac:picMkLst>
        </pc:picChg>
      </pc:sldChg>
    </pc:docChg>
  </pc:docChgLst>
  <pc:docChgLst>
    <pc:chgData name="Alexander Deliukov" userId="d5fda0f2-1d08-4016-b7e9-bb882f168707" providerId="ADAL" clId="{FE9DFF45-01DC-45CC-A80A-B50597210401}"/>
    <pc:docChg chg="undo custSel delSld modSld">
      <pc:chgData name="Alexander Deliukov" userId="d5fda0f2-1d08-4016-b7e9-bb882f168707" providerId="ADAL" clId="{FE9DFF45-01DC-45CC-A80A-B50597210401}" dt="2026-01-27T15:42:49.613" v="50" actId="1076"/>
      <pc:docMkLst>
        <pc:docMk/>
      </pc:docMkLst>
      <pc:sldChg chg="modSp mod">
        <pc:chgData name="Alexander Deliukov" userId="d5fda0f2-1d08-4016-b7e9-bb882f168707" providerId="ADAL" clId="{FE9DFF45-01DC-45CC-A80A-B50597210401}" dt="2026-01-27T15:40:58.918" v="11" actId="948"/>
        <pc:sldMkLst>
          <pc:docMk/>
          <pc:sldMk cId="2340336029" sldId="652"/>
        </pc:sldMkLst>
        <pc:spChg chg="mod">
          <ac:chgData name="Alexander Deliukov" userId="d5fda0f2-1d08-4016-b7e9-bb882f168707" providerId="ADAL" clId="{FE9DFF45-01DC-45CC-A80A-B50597210401}" dt="2026-01-27T15:40:58.918" v="11" actId="948"/>
          <ac:spMkLst>
            <pc:docMk/>
            <pc:sldMk cId="2340336029" sldId="652"/>
            <ac:spMk id="2" creationId="{8D2DE0A9-F37C-2EF1-ACC3-F03C3C6A8D71}"/>
          </ac:spMkLst>
        </pc:spChg>
      </pc:sldChg>
      <pc:sldChg chg="modSp">
        <pc:chgData name="Alexander Deliukov" userId="d5fda0f2-1d08-4016-b7e9-bb882f168707" providerId="ADAL" clId="{FE9DFF45-01DC-45CC-A80A-B50597210401}" dt="2026-01-27T15:41:40.140" v="26" actId="404"/>
        <pc:sldMkLst>
          <pc:docMk/>
          <pc:sldMk cId="3952518507" sldId="653"/>
        </pc:sldMkLst>
        <pc:spChg chg="mod">
          <ac:chgData name="Alexander Deliukov" userId="d5fda0f2-1d08-4016-b7e9-bb882f168707" providerId="ADAL" clId="{FE9DFF45-01DC-45CC-A80A-B50597210401}" dt="2026-01-27T15:41:40.140" v="26" actId="404"/>
          <ac:spMkLst>
            <pc:docMk/>
            <pc:sldMk cId="3952518507" sldId="653"/>
            <ac:spMk id="2" creationId="{0FE65402-2D24-4C0B-3A9B-70B199ADCEA8}"/>
          </ac:spMkLst>
        </pc:spChg>
      </pc:sldChg>
      <pc:sldChg chg="modSp mod">
        <pc:chgData name="Alexander Deliukov" userId="d5fda0f2-1d08-4016-b7e9-bb882f168707" providerId="ADAL" clId="{FE9DFF45-01DC-45CC-A80A-B50597210401}" dt="2026-01-27T15:41:29.182" v="25" actId="948"/>
        <pc:sldMkLst>
          <pc:docMk/>
          <pc:sldMk cId="351199493" sldId="654"/>
        </pc:sldMkLst>
        <pc:spChg chg="mod">
          <ac:chgData name="Alexander Deliukov" userId="d5fda0f2-1d08-4016-b7e9-bb882f168707" providerId="ADAL" clId="{FE9DFF45-01DC-45CC-A80A-B50597210401}" dt="2026-01-27T15:41:29.182" v="25" actId="948"/>
          <ac:spMkLst>
            <pc:docMk/>
            <pc:sldMk cId="351199493" sldId="654"/>
            <ac:spMk id="3" creationId="{71142B5F-9C88-7421-8D82-C9889D0BEA31}"/>
          </ac:spMkLst>
        </pc:spChg>
      </pc:sldChg>
      <pc:sldChg chg="modSp mod">
        <pc:chgData name="Alexander Deliukov" userId="d5fda0f2-1d08-4016-b7e9-bb882f168707" providerId="ADAL" clId="{FE9DFF45-01DC-45CC-A80A-B50597210401}" dt="2026-01-27T15:41:44.710" v="27" actId="1076"/>
        <pc:sldMkLst>
          <pc:docMk/>
          <pc:sldMk cId="1745320727" sldId="656"/>
        </pc:sldMkLst>
        <pc:spChg chg="mod">
          <ac:chgData name="Alexander Deliukov" userId="d5fda0f2-1d08-4016-b7e9-bb882f168707" providerId="ADAL" clId="{FE9DFF45-01DC-45CC-A80A-B50597210401}" dt="2026-01-27T15:41:44.710" v="27" actId="1076"/>
          <ac:spMkLst>
            <pc:docMk/>
            <pc:sldMk cId="1745320727" sldId="656"/>
            <ac:spMk id="4" creationId="{3ECF41D1-D927-3D59-52A9-A0E9BBB94037}"/>
          </ac:spMkLst>
        </pc:spChg>
      </pc:sldChg>
      <pc:sldChg chg="modSp mod">
        <pc:chgData name="Alexander Deliukov" userId="d5fda0f2-1d08-4016-b7e9-bb882f168707" providerId="ADAL" clId="{FE9DFF45-01DC-45CC-A80A-B50597210401}" dt="2026-01-27T15:41:48.085" v="29" actId="1076"/>
        <pc:sldMkLst>
          <pc:docMk/>
          <pc:sldMk cId="2542077266" sldId="657"/>
        </pc:sldMkLst>
        <pc:spChg chg="mod">
          <ac:chgData name="Alexander Deliukov" userId="d5fda0f2-1d08-4016-b7e9-bb882f168707" providerId="ADAL" clId="{FE9DFF45-01DC-45CC-A80A-B50597210401}" dt="2026-01-27T15:41:48.085" v="29" actId="1076"/>
          <ac:spMkLst>
            <pc:docMk/>
            <pc:sldMk cId="2542077266" sldId="657"/>
            <ac:spMk id="4" creationId="{CB33C395-3CC3-4B54-6421-D833B99114A3}"/>
          </ac:spMkLst>
        </pc:spChg>
      </pc:sldChg>
      <pc:sldChg chg="modSp mod">
        <pc:chgData name="Alexander Deliukov" userId="d5fda0f2-1d08-4016-b7e9-bb882f168707" providerId="ADAL" clId="{FE9DFF45-01DC-45CC-A80A-B50597210401}" dt="2026-01-27T15:41:52.477" v="30" actId="1076"/>
        <pc:sldMkLst>
          <pc:docMk/>
          <pc:sldMk cId="3310764134" sldId="659"/>
        </pc:sldMkLst>
        <pc:spChg chg="mod">
          <ac:chgData name="Alexander Deliukov" userId="d5fda0f2-1d08-4016-b7e9-bb882f168707" providerId="ADAL" clId="{FE9DFF45-01DC-45CC-A80A-B50597210401}" dt="2026-01-27T15:41:52.477" v="30" actId="1076"/>
          <ac:spMkLst>
            <pc:docMk/>
            <pc:sldMk cId="3310764134" sldId="659"/>
            <ac:spMk id="4" creationId="{12E9D6D4-ADBC-D7EB-E231-9A2E3FFD7EF4}"/>
          </ac:spMkLst>
        </pc:spChg>
      </pc:sldChg>
      <pc:sldChg chg="modSp mod">
        <pc:chgData name="Alexander Deliukov" userId="d5fda0f2-1d08-4016-b7e9-bb882f168707" providerId="ADAL" clId="{FE9DFF45-01DC-45CC-A80A-B50597210401}" dt="2026-01-27T15:41:55.015" v="31" actId="1076"/>
        <pc:sldMkLst>
          <pc:docMk/>
          <pc:sldMk cId="2651338207" sldId="660"/>
        </pc:sldMkLst>
        <pc:spChg chg="mod">
          <ac:chgData name="Alexander Deliukov" userId="d5fda0f2-1d08-4016-b7e9-bb882f168707" providerId="ADAL" clId="{FE9DFF45-01DC-45CC-A80A-B50597210401}" dt="2026-01-27T15:41:55.015" v="31" actId="1076"/>
          <ac:spMkLst>
            <pc:docMk/>
            <pc:sldMk cId="2651338207" sldId="660"/>
            <ac:spMk id="4" creationId="{3578E889-170D-661A-C4C9-37B6BB6336A3}"/>
          </ac:spMkLst>
        </pc:spChg>
      </pc:sldChg>
      <pc:sldChg chg="modSp mod">
        <pc:chgData name="Alexander Deliukov" userId="d5fda0f2-1d08-4016-b7e9-bb882f168707" providerId="ADAL" clId="{FE9DFF45-01DC-45CC-A80A-B50597210401}" dt="2026-01-27T15:41:59.447" v="32" actId="1076"/>
        <pc:sldMkLst>
          <pc:docMk/>
          <pc:sldMk cId="3754770913" sldId="661"/>
        </pc:sldMkLst>
        <pc:spChg chg="mod">
          <ac:chgData name="Alexander Deliukov" userId="d5fda0f2-1d08-4016-b7e9-bb882f168707" providerId="ADAL" clId="{FE9DFF45-01DC-45CC-A80A-B50597210401}" dt="2026-01-27T15:41:59.447" v="32" actId="1076"/>
          <ac:spMkLst>
            <pc:docMk/>
            <pc:sldMk cId="3754770913" sldId="661"/>
            <ac:spMk id="4" creationId="{92FE9A94-DCC1-E1C5-4D79-C962BC490CDE}"/>
          </ac:spMkLst>
        </pc:spChg>
      </pc:sldChg>
      <pc:sldChg chg="modSp mod">
        <pc:chgData name="Alexander Deliukov" userId="d5fda0f2-1d08-4016-b7e9-bb882f168707" providerId="ADAL" clId="{FE9DFF45-01DC-45CC-A80A-B50597210401}" dt="2026-01-27T15:42:02.860" v="33" actId="1076"/>
        <pc:sldMkLst>
          <pc:docMk/>
          <pc:sldMk cId="1379260638" sldId="663"/>
        </pc:sldMkLst>
        <pc:spChg chg="mod">
          <ac:chgData name="Alexander Deliukov" userId="d5fda0f2-1d08-4016-b7e9-bb882f168707" providerId="ADAL" clId="{FE9DFF45-01DC-45CC-A80A-B50597210401}" dt="2026-01-27T15:42:02.860" v="33" actId="1076"/>
          <ac:spMkLst>
            <pc:docMk/>
            <pc:sldMk cId="1379260638" sldId="663"/>
            <ac:spMk id="4" creationId="{5B37293F-24F8-0380-1F80-AE575BD0E6B4}"/>
          </ac:spMkLst>
        </pc:spChg>
      </pc:sldChg>
      <pc:sldChg chg="modSp mod">
        <pc:chgData name="Alexander Deliukov" userId="d5fda0f2-1d08-4016-b7e9-bb882f168707" providerId="ADAL" clId="{FE9DFF45-01DC-45CC-A80A-B50597210401}" dt="2026-01-27T15:42:09.093" v="34" actId="1076"/>
        <pc:sldMkLst>
          <pc:docMk/>
          <pc:sldMk cId="1021193289" sldId="665"/>
        </pc:sldMkLst>
        <pc:spChg chg="mod">
          <ac:chgData name="Alexander Deliukov" userId="d5fda0f2-1d08-4016-b7e9-bb882f168707" providerId="ADAL" clId="{FE9DFF45-01DC-45CC-A80A-B50597210401}" dt="2026-01-27T15:42:09.093" v="34" actId="1076"/>
          <ac:spMkLst>
            <pc:docMk/>
            <pc:sldMk cId="1021193289" sldId="665"/>
            <ac:spMk id="4" creationId="{C48B4B3E-49EA-5666-7C14-9015697F413B}"/>
          </ac:spMkLst>
        </pc:spChg>
      </pc:sldChg>
      <pc:sldChg chg="modSp mod">
        <pc:chgData name="Alexander Deliukov" userId="d5fda0f2-1d08-4016-b7e9-bb882f168707" providerId="ADAL" clId="{FE9DFF45-01DC-45CC-A80A-B50597210401}" dt="2026-01-27T15:42:12.630" v="35" actId="1076"/>
        <pc:sldMkLst>
          <pc:docMk/>
          <pc:sldMk cId="3160540007" sldId="667"/>
        </pc:sldMkLst>
        <pc:spChg chg="mod">
          <ac:chgData name="Alexander Deliukov" userId="d5fda0f2-1d08-4016-b7e9-bb882f168707" providerId="ADAL" clId="{FE9DFF45-01DC-45CC-A80A-B50597210401}" dt="2026-01-27T15:42:12.630" v="35" actId="1076"/>
          <ac:spMkLst>
            <pc:docMk/>
            <pc:sldMk cId="3160540007" sldId="667"/>
            <ac:spMk id="4" creationId="{B8F24D65-3C3C-DDDB-79E7-E2DA63900FA9}"/>
          </ac:spMkLst>
        </pc:spChg>
      </pc:sldChg>
      <pc:sldChg chg="modSp mod">
        <pc:chgData name="Alexander Deliukov" userId="d5fda0f2-1d08-4016-b7e9-bb882f168707" providerId="ADAL" clId="{FE9DFF45-01DC-45CC-A80A-B50597210401}" dt="2026-01-27T15:42:17.522" v="36" actId="1076"/>
        <pc:sldMkLst>
          <pc:docMk/>
          <pc:sldMk cId="4161409751" sldId="669"/>
        </pc:sldMkLst>
        <pc:spChg chg="mod">
          <ac:chgData name="Alexander Deliukov" userId="d5fda0f2-1d08-4016-b7e9-bb882f168707" providerId="ADAL" clId="{FE9DFF45-01DC-45CC-A80A-B50597210401}" dt="2026-01-27T15:42:17.522" v="36" actId="1076"/>
          <ac:spMkLst>
            <pc:docMk/>
            <pc:sldMk cId="4161409751" sldId="669"/>
            <ac:spMk id="4" creationId="{C6FF838B-BFE6-EDA6-76BC-6105074602D6}"/>
          </ac:spMkLst>
        </pc:spChg>
      </pc:sldChg>
      <pc:sldChg chg="modSp mod">
        <pc:chgData name="Alexander Deliukov" userId="d5fda0f2-1d08-4016-b7e9-bb882f168707" providerId="ADAL" clId="{FE9DFF45-01DC-45CC-A80A-B50597210401}" dt="2026-01-27T15:42:20.502" v="37" actId="1076"/>
        <pc:sldMkLst>
          <pc:docMk/>
          <pc:sldMk cId="2510157298" sldId="671"/>
        </pc:sldMkLst>
        <pc:spChg chg="mod">
          <ac:chgData name="Alexander Deliukov" userId="d5fda0f2-1d08-4016-b7e9-bb882f168707" providerId="ADAL" clId="{FE9DFF45-01DC-45CC-A80A-B50597210401}" dt="2026-01-27T15:42:20.502" v="37" actId="1076"/>
          <ac:spMkLst>
            <pc:docMk/>
            <pc:sldMk cId="2510157298" sldId="671"/>
            <ac:spMk id="4" creationId="{18C55726-5E4A-A0F6-F79D-6164468DD29C}"/>
          </ac:spMkLst>
        </pc:spChg>
      </pc:sldChg>
      <pc:sldChg chg="modSp mod">
        <pc:chgData name="Alexander Deliukov" userId="d5fda0f2-1d08-4016-b7e9-bb882f168707" providerId="ADAL" clId="{FE9DFF45-01DC-45CC-A80A-B50597210401}" dt="2026-01-27T15:42:26.062" v="39" actId="1076"/>
        <pc:sldMkLst>
          <pc:docMk/>
          <pc:sldMk cId="1442533396" sldId="673"/>
        </pc:sldMkLst>
        <pc:spChg chg="mod">
          <ac:chgData name="Alexander Deliukov" userId="d5fda0f2-1d08-4016-b7e9-bb882f168707" providerId="ADAL" clId="{FE9DFF45-01DC-45CC-A80A-B50597210401}" dt="2026-01-27T15:42:26.062" v="39" actId="1076"/>
          <ac:spMkLst>
            <pc:docMk/>
            <pc:sldMk cId="1442533396" sldId="673"/>
            <ac:spMk id="4" creationId="{B86F7BA3-B558-E7EE-49BC-1EDCDFCA81CE}"/>
          </ac:spMkLst>
        </pc:spChg>
      </pc:sldChg>
      <pc:sldChg chg="modSp mod">
        <pc:chgData name="Alexander Deliukov" userId="d5fda0f2-1d08-4016-b7e9-bb882f168707" providerId="ADAL" clId="{FE9DFF45-01DC-45CC-A80A-B50597210401}" dt="2026-01-27T15:42:29.775" v="40" actId="1076"/>
        <pc:sldMkLst>
          <pc:docMk/>
          <pc:sldMk cId="3900238749" sldId="675"/>
        </pc:sldMkLst>
        <pc:spChg chg="mod">
          <ac:chgData name="Alexander Deliukov" userId="d5fda0f2-1d08-4016-b7e9-bb882f168707" providerId="ADAL" clId="{FE9DFF45-01DC-45CC-A80A-B50597210401}" dt="2026-01-27T15:42:29.775" v="40" actId="1076"/>
          <ac:spMkLst>
            <pc:docMk/>
            <pc:sldMk cId="3900238749" sldId="675"/>
            <ac:spMk id="4" creationId="{98F002ED-7076-C12C-76BA-4FEBBC6F2705}"/>
          </ac:spMkLst>
        </pc:spChg>
      </pc:sldChg>
      <pc:sldChg chg="modSp mod">
        <pc:chgData name="Alexander Deliukov" userId="d5fda0f2-1d08-4016-b7e9-bb882f168707" providerId="ADAL" clId="{FE9DFF45-01DC-45CC-A80A-B50597210401}" dt="2026-01-27T15:42:45.930" v="49" actId="1076"/>
        <pc:sldMkLst>
          <pc:docMk/>
          <pc:sldMk cId="3354913082" sldId="676"/>
        </pc:sldMkLst>
        <pc:spChg chg="mod">
          <ac:chgData name="Alexander Deliukov" userId="d5fda0f2-1d08-4016-b7e9-bb882f168707" providerId="ADAL" clId="{FE9DFF45-01DC-45CC-A80A-B50597210401}" dt="2026-01-27T15:42:32.843" v="42" actId="1076"/>
          <ac:spMkLst>
            <pc:docMk/>
            <pc:sldMk cId="3354913082" sldId="676"/>
            <ac:spMk id="19" creationId="{8DC1423C-2E75-48AE-A98F-626668954196}"/>
          </ac:spMkLst>
        </pc:spChg>
        <pc:spChg chg="mod">
          <ac:chgData name="Alexander Deliukov" userId="d5fda0f2-1d08-4016-b7e9-bb882f168707" providerId="ADAL" clId="{FE9DFF45-01DC-45CC-A80A-B50597210401}" dt="2026-01-27T15:42:37.571" v="45" actId="1076"/>
          <ac:spMkLst>
            <pc:docMk/>
            <pc:sldMk cId="3354913082" sldId="676"/>
            <ac:spMk id="29" creationId="{4ECDE187-04E2-45C2-AB71-3163282F7484}"/>
          </ac:spMkLst>
        </pc:spChg>
        <pc:spChg chg="mod">
          <ac:chgData name="Alexander Deliukov" userId="d5fda0f2-1d08-4016-b7e9-bb882f168707" providerId="ADAL" clId="{FE9DFF45-01DC-45CC-A80A-B50597210401}" dt="2026-01-27T15:42:41.245" v="47" actId="404"/>
          <ac:spMkLst>
            <pc:docMk/>
            <pc:sldMk cId="3354913082" sldId="676"/>
            <ac:spMk id="41" creationId="{D9C87595-16A2-4A0F-9DBB-4AF40FA3BA2C}"/>
          </ac:spMkLst>
        </pc:spChg>
        <pc:spChg chg="mod">
          <ac:chgData name="Alexander Deliukov" userId="d5fda0f2-1d08-4016-b7e9-bb882f168707" providerId="ADAL" clId="{FE9DFF45-01DC-45CC-A80A-B50597210401}" dt="2026-01-27T15:42:44.554" v="48" actId="1076"/>
          <ac:spMkLst>
            <pc:docMk/>
            <pc:sldMk cId="3354913082" sldId="676"/>
            <ac:spMk id="49" creationId="{E8F01505-D47E-4B07-82B8-EC043F5EC813}"/>
          </ac:spMkLst>
        </pc:spChg>
        <pc:spChg chg="mod">
          <ac:chgData name="Alexander Deliukov" userId="d5fda0f2-1d08-4016-b7e9-bb882f168707" providerId="ADAL" clId="{FE9DFF45-01DC-45CC-A80A-B50597210401}" dt="2026-01-27T15:42:45.930" v="49" actId="1076"/>
          <ac:spMkLst>
            <pc:docMk/>
            <pc:sldMk cId="3354913082" sldId="676"/>
            <ac:spMk id="60" creationId="{DB6D982A-54DA-4FCC-9383-F91FC1E1D9CE}"/>
          </ac:spMkLst>
        </pc:spChg>
      </pc:sldChg>
      <pc:sldChg chg="modSp mod">
        <pc:chgData name="Alexander Deliukov" userId="d5fda0f2-1d08-4016-b7e9-bb882f168707" providerId="ADAL" clId="{FE9DFF45-01DC-45CC-A80A-B50597210401}" dt="2026-01-27T15:42:49.613" v="50" actId="1076"/>
        <pc:sldMkLst>
          <pc:docMk/>
          <pc:sldMk cId="579631938" sldId="677"/>
        </pc:sldMkLst>
        <pc:spChg chg="mod">
          <ac:chgData name="Alexander Deliukov" userId="d5fda0f2-1d08-4016-b7e9-bb882f168707" providerId="ADAL" clId="{FE9DFF45-01DC-45CC-A80A-B50597210401}" dt="2026-01-27T15:42:49.613" v="50" actId="1076"/>
          <ac:spMkLst>
            <pc:docMk/>
            <pc:sldMk cId="579631938" sldId="677"/>
            <ac:spMk id="4" creationId="{B6E2F0C4-3708-062E-837B-49F21B8E51C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2026. 3. 15.</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Modification du style du texte maître</a:t>
            </a:r>
          </a:p>
          <a:p>
            <a:pPr lvl="1"/>
            <a:r>
              <a:rPr lang="ko-KR" altLang="en-US"/>
              <a:t>Deuxième niveau</a:t>
            </a:r>
          </a:p>
          <a:p>
            <a:pPr lvl="2"/>
            <a:r>
              <a:rPr lang="ko-KR" altLang="en-US"/>
              <a:t>Troisième niveau</a:t>
            </a:r>
          </a:p>
          <a:p>
            <a:pPr lvl="3"/>
            <a:r>
              <a:rPr lang="ko-KR" altLang="en-US"/>
              <a:t>Quatrième niveau</a:t>
            </a:r>
          </a:p>
          <a:p>
            <a:pPr lvl="4"/>
            <a:r>
              <a:rPr lang="ko-KR" altLang="en-US"/>
              <a:t>Cinquième niveau</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8b75d0b6e56042db759308de25b428c2%7C0e2ed45596af4100bed3a8e5fd981685%7C0%7C0%7C638989652911880494%7CUnknown%7CTWFpbGZsb3d8eyJFbXB0eU1hcGkiOnRydWUsIlYiOiIwLjAuMDAwMCIsIlAiOiJXaW4zMiIsIkFOIjoiTWFpbCIsIldUIjoyfQ%3D%3D%7C0%7C%7C%7C&amp;sdata=%2FITZkt%2BIetR6zgRVbzpDpm%2Fe6Dlg1L5kh3Mm8lyobao%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ergy-efficient-products.ec.europa.eu/ecodesign-and-energy-label/understanding-energy-label_e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which.co.uk/reviews/fridge-freezers/article/how-to-defrost-your-fridge-freezer-axDiH1G0Zd4i"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science.howstuffworks.com/environmental/green-tech/sustainable/smart-power-strip.ht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rescoop.eu/"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open.edu/openlearncreate/course/index.php?categoryid=1459"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every1.energy/learning-materials" TargetMode="External"/><Relationship Id="rId5" Type="http://schemas.openxmlformats.org/officeDocument/2006/relationships/hyperlink" Target="https://www.energymonitor.ai/opinion/opinion-dispelling-myths-around-renewable-energy-technologies/?cf-view" TargetMode="External"/><Relationship Id="rId4" Type="http://schemas.openxmlformats.org/officeDocument/2006/relationships/hyperlink" Target="https://every1.energy/learning-materials/what-energy-community-and-why-should-i-join" TargetMode="Externa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s://commons.wikimedia.org/wiki/File:Vorarlberger_Kraftwerke-Energy_meter_(electro)-smart_meter-02ASD.jpg" TargetMode="External"/><Relationship Id="rId13" Type="http://schemas.openxmlformats.org/officeDocument/2006/relationships/hyperlink" Target="https://creativecommons.org/publicdomain/zero/1.0/"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creativecommons.org/licenses/by-sa/2.0/" TargetMode="External"/><Relationship Id="rId12" Type="http://schemas.openxmlformats.org/officeDocument/2006/relationships/hyperlink" Target="https://www.flickr.com/photos/dennissylvesterhurd/14425711711/in/photolist-nYKxvr-ae584u-rmB7jz-6EV3kZ-r5hbgV-Zc9CcY-XbvGTW-s3ZXqC-2nm2k68-8AN3SK-hcvJv-doMV6t-moh9jW-ftZ4iY-KpcKT-ceme3-2cd59s-douphm-8twuwn-4H3HYX-9MScDZ-XMzjLr-XMyFLK-vzL8iF-8RSYpk-a6526e-fQDqrz-o5g5Y-gHGmt-9zqsMe-9zqsHV-2Gexsp-96bC4t-2pknfb6-9uiLJ8-r7SVqA-9uiLAV-2nyHGon-bBwXK-4EffyG-92R5Du-79YGDx-7EtaN7-z7XgLu-4aFPxi-zng5GS-pfb6jT-zqqYTe-5SpzgV-z84m8H"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www.flickr.com/photos/runasun/4531010970/in/photolist-A22YkS-7UoBGN-yoC18r-8Pco9t-5F64Yh-47UmLv-8zeaRX-cAuqrJ-cfpbU-8kvbRu-53QL3o-b4FmCP-8yaPuZ-29X6Ey-busgmk-NMx9Yg-31Krp8-edA7rR-2yUoaZ-5UjNoL-89B1bV-6fC1GJ-2D8m2p-3i6Qar-C9fQW-7wPmj-2AZgnA-8WLNZp-5D8zX-a1B3aL-5d7Fab-dGHwQ2-2DcQCd-8R1qa3-6vWc6-98YTMT-4c7Di8-k52dG-bFWRP-9oC7Cq-eyB4P-duFqnJ-b7F9bz-MBFob-27cHUML-9EwpBG-f1WV9R" TargetMode="External"/><Relationship Id="rId11" Type="http://schemas.openxmlformats.org/officeDocument/2006/relationships/hyperlink" Target="https://www.flickr.com/photos/codeofthenew/15011000448/" TargetMode="External"/><Relationship Id="rId5" Type="http://schemas.openxmlformats.org/officeDocument/2006/relationships/hyperlink" Target="https://creativecommons.org/licenses/by-nc-nd/2.0/" TargetMode="External"/><Relationship Id="rId15" Type="http://schemas.openxmlformats.org/officeDocument/2006/relationships/hyperlink" Target="https://www.flickr.com/photos/87547772@N00/539175921" TargetMode="External"/><Relationship Id="rId10" Type="http://schemas.openxmlformats.org/officeDocument/2006/relationships/hyperlink" Target="https://creativecommons.org/licenses/by/2.0/" TargetMode="External"/><Relationship Id="rId4" Type="http://schemas.openxmlformats.org/officeDocument/2006/relationships/hyperlink" Target="https://www.flickr.com/photos/60486986@N05/23388097312/" TargetMode="External"/><Relationship Id="rId9" Type="http://schemas.openxmlformats.org/officeDocument/2006/relationships/hyperlink" Target="https://www.flickr.com/photos/193030246@N04/51185443459/in/photolist-2kZ5M4R-YHoUDo-2gVhBWm-EHmde9-EdduiC-Bbtyo8-FaVAcR-FaVAwD-F8C5U9-F8C7tG-EHmdTL-bmrWfT-EHme8U-FaVzkk-F8C7Bs-EHmfAU-EZekkJ-EHmeyU-FaVCeg-gmHV8W-FaVzxz-EZenzy-F2wv2F-o68auJ-F2wuor-EHmfLU-EZemMG-2gViDpA-LEdN9a-ABXbz-2pVvMsu-EZeqrf-Edyai2-FaVGaH-EddCAu-F8CcVy-21fHMqa-EZeqSq-Edybpk-EHmjKL-EdyaKe-2kZ2TrW-8WooS2-7k9nHa-BaGwqh-7kdh2Y-ezxMh4-2nBQC5a-4QjWQ2-riod3" TargetMode="External"/><Relationship Id="rId14" Type="http://schemas.openxmlformats.org/officeDocument/2006/relationships/hyperlink" Target="https://www.flickr.com/photos/jirka_matousek/50749644658/" TargetMode="External"/></Relationships>
</file>

<file path=ppt/notesSlides/_rels/notesSlide27.xml.rels><?xml version="1.0" encoding="UTF-8" standalone="yes"?>
<Relationships xmlns="http://schemas.openxmlformats.org/package/2006/relationships"><Relationship Id="rId8" Type="http://schemas.openxmlformats.org/officeDocument/2006/relationships/hyperlink" Target="https://creativecommons.org/licenses/by-sa/2.0/" TargetMode="External"/><Relationship Id="rId3" Type="http://schemas.openxmlformats.org/officeDocument/2006/relationships/hyperlink" Target="https://www.flickr.com/photos/151653494@N04/32459482564/in/photolist-Rskki7" TargetMode="External"/><Relationship Id="rId7" Type="http://schemas.openxmlformats.org/officeDocument/2006/relationships/hyperlink" Target="https://www.flickr.com/photos/vizpix/4544572654/"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creativecommons.org/licenses/by-sa/4.0/deed.en" TargetMode="External"/><Relationship Id="rId5" Type="http://schemas.openxmlformats.org/officeDocument/2006/relationships/hyperlink" Target="https://commons.wikimedia.org/w/index.php?curid=106631515" TargetMode="External"/><Relationship Id="rId4" Type="http://schemas.openxmlformats.org/officeDocument/2006/relationships/hyperlink" Target="https://creativecommons.org/licenses/by/2.0/" TargetMode="External"/><Relationship Id="rId9" Type="http://schemas.openxmlformats.org/officeDocument/2006/relationships/hyperlink" Target="https://www.flickr.com/photos/dfid/21375818360/in/photolist-yyUE5q-8fsNLX-TodgT1-28zYvnc-2mGzX8W-VY1H1F-7dzWrF-atbVgq-2o1yhrw-2o1yhqQ-286BAUy-Af3ujk-2mGzWYH-2o4Eh8X-2o6bJBg-c19xwG-2887yFi-x7kE7x-2o694Hw-tvptVY-2kRFrfz-uaQve5-MwsBjH-XV7ZC7-SobHar-8fwbVG-MwsBhD-L4tjGf-2887yQg-nWw1KG-c1cead-nqjvL3-dj4quJ-2mPVTn7-2o1wS1v-Lc6pve-2hiCYHV-c1cecy-Jtbgnx-c19xVQ-dj4qfW-2nHDTEu-MfTHPr-nZmA2U-nHSJ3Y-c19xUj-P89Vmy-Xc9uog-dj4pA1-nMf2gx"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martenergygb.org/smart-living/smart-energy-tips/switching-appliances-off-stand-b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latin typeface="+mn-lt"/>
                <a:ea typeface="+mn-ea"/>
                <a:cs typeface="Arial" panose="020B0604020202020204" pitchFamily="34" charset="0"/>
              </a:rPr>
              <a:t>Participez à la transition énergétique numérique :</a:t>
            </a:r>
            <a:r>
              <a:rPr lang="en-US" altLang="ko-KR" sz="1200" dirty="0">
                <a:solidFill>
                  <a:schemeClr val="tx2"/>
                </a:solidFill>
                <a:cs typeface="Arial" panose="020B0604020202020204" pitchFamily="34" charset="0"/>
              </a:rPr>
              <a:t> 10 mesures simples que vous pouvez prendre dès aujourd'hui !</a:t>
            </a:r>
            <a:endParaRPr lang="ko-KR" altLang="en-US" sz="1200" dirty="0">
              <a:solidFill>
                <a:schemeClr val="tx2"/>
              </a:solidFill>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200" kern="1200" dirty="0">
              <a:solidFill>
                <a:schemeClr val="tx1"/>
              </a:solidFill>
              <a:latin typeface="+mn-lt"/>
              <a:ea typeface="+mn-ea"/>
              <a:cs typeface="Arial" panose="020B0604020202020204" pitchFamily="34" charset="0"/>
            </a:endParaRPr>
          </a:p>
          <a:p>
            <a:r>
              <a:rPr lang="en-GB" sz="1200" b="0" i="0" kern="1200" dirty="0">
                <a:solidFill>
                  <a:schemeClr val="tx1"/>
                </a:solidFill>
                <a:effectLst/>
                <a:latin typeface="+mn-lt"/>
                <a:ea typeface="+mn-ea"/>
                <a:cs typeface="+mn-cs"/>
              </a:rPr>
              <a:t>Ce projet a reçu un financement du programme Horizon pour la recherche et l'innovation (2021-2027) de l'Union européenne dans le cadre de la convention de subvention n° 101075596. La responsabilité du contenu de ce document incombe uniquement au projet Every1 et ne reflète pas nécessairement l'opinion de l'Union européenne. La présentation est sous licence </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CC BY-SA 4.0, </a:t>
            </a:r>
            <a:r>
              <a:rPr lang="en-GB" sz="1200" b="0" i="0" kern="1200" dirty="0">
                <a:solidFill>
                  <a:schemeClr val="tx1"/>
                </a:solidFill>
                <a:effectLst/>
                <a:latin typeface="+mn-lt"/>
                <a:ea typeface="+mn-ea"/>
                <a:cs typeface="+mn-cs"/>
              </a:rPr>
              <a:t>sauf indication contraire. </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a:t>
            </a:fld>
            <a:endParaRPr lang="ko-KR" altLang="en-US"/>
          </a:p>
        </p:txBody>
      </p:sp>
    </p:spTree>
    <p:extLst>
      <p:ext uri="{BB962C8B-B14F-4D97-AF65-F5344CB8AC3E}">
        <p14:creationId xmlns:p14="http://schemas.microsoft.com/office/powerpoint/2010/main" val="861773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3. Augmenter l'efficacité : investir dans des appareils électroménagers</a:t>
            </a:r>
            <a:endParaRPr lang="en-US" sz="1050" kern="1200" dirty="0">
              <a:solidFill>
                <a:schemeClr val="bg1"/>
              </a:solidFill>
              <a:latin typeface="+mn-lt"/>
              <a:ea typeface="+mn-ea"/>
              <a:cs typeface="+mn-cs"/>
            </a:endParaRPr>
          </a:p>
          <a:p>
            <a:pPr marL="457200" indent="-457200" latinLnBrk="0">
              <a:buChar char="•"/>
            </a:pPr>
            <a:r>
              <a:rPr lang="en-US" sz="1200" dirty="0">
                <a:solidFill>
                  <a:srgbClr val="2B2C30"/>
                </a:solidFill>
                <a:ea typeface="Public Sans"/>
                <a:cs typeface="Segoe UI"/>
              </a:rPr>
              <a:t>Lorsque vous achetez de nouveaux appareils électroménagers (tels que des réfrigérateurs, des lave-linge et des lave-vaisselle), choisissez des modèles à faible consommation d'énergie.</a:t>
            </a:r>
            <a:endParaRPr lang="en-US" sz="1200" b="1" dirty="0">
              <a:solidFill>
                <a:srgbClr val="2B2C30"/>
              </a:solidFill>
              <a:ea typeface="Public Sans"/>
              <a:cs typeface="Segoe UI"/>
            </a:endParaRPr>
          </a:p>
          <a:p>
            <a:pPr marL="457200" indent="-457200" latinLnBrk="0">
              <a:buChar char="•"/>
            </a:pPr>
            <a:r>
              <a:rPr lang="en-US" sz="1200" dirty="0">
                <a:solidFill>
                  <a:srgbClr val="2B2C30"/>
                </a:solidFill>
                <a:ea typeface="Public Sans"/>
                <a:cs typeface="Segoe UI"/>
                <a:hlinkClick r:id="rId3"/>
              </a:rPr>
              <a:t>Les étiquettes énergétiques de l'UE </a:t>
            </a:r>
            <a:r>
              <a:rPr lang="en-US" sz="1200" dirty="0">
                <a:solidFill>
                  <a:srgbClr val="2B2C30"/>
                </a:solidFill>
                <a:ea typeface="Public Sans"/>
                <a:cs typeface="Segoe UI"/>
              </a:rPr>
              <a:t>vous aident à choisir des appareils plus économes en énergie. </a:t>
            </a:r>
          </a:p>
          <a:p>
            <a:pPr marL="457200" indent="-457200" latinLnBrk="0">
              <a:buChar char="•"/>
            </a:pPr>
            <a:r>
              <a:rPr lang="en-US" sz="1200" dirty="0">
                <a:solidFill>
                  <a:srgbClr val="2B2C30"/>
                </a:solidFill>
                <a:ea typeface="Public Sans"/>
                <a:cs typeface="Segoe UI"/>
              </a:rPr>
              <a:t>Pensez aux économies à long terme que vous réaliserez sur vos factures d'énergie en investissant dans des appareils plus efficaces.</a:t>
            </a:r>
            <a:endParaRPr lang="en-US" sz="1200" b="1" dirty="0">
              <a:solidFill>
                <a:srgbClr val="2B2C30"/>
              </a:solidFill>
              <a:ea typeface="Public Sans"/>
              <a:cs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10</a:t>
            </a:fld>
            <a:endParaRPr lang="ko-KR" altLang="en-US"/>
          </a:p>
        </p:txBody>
      </p:sp>
    </p:spTree>
    <p:extLst>
      <p:ext uri="{BB962C8B-B14F-4D97-AF65-F5344CB8AC3E}">
        <p14:creationId xmlns:p14="http://schemas.microsoft.com/office/powerpoint/2010/main" val="635193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4. Dégivrez régulièrement votre congélateur</a:t>
            </a:r>
            <a:endParaRPr lang="en-US" sz="1050" kern="1200" dirty="0">
              <a:solidFill>
                <a:schemeClr val="bg1"/>
              </a:solidFill>
              <a:latin typeface="+mn-lt"/>
              <a:ea typeface="+mn-ea"/>
              <a:cs typeface="+mn-cs"/>
            </a:endParaRPr>
          </a:p>
          <a:p>
            <a:pPr algn="ctr" latinLnBrk="0"/>
            <a:r>
              <a:rPr lang="en-US" sz="1200" i="1" dirty="0">
                <a:solidFill>
                  <a:schemeClr val="accent2"/>
                </a:solidFill>
              </a:rPr>
              <a:t>Pourquoi est-il important de dégivrer régulièrement votre congélateur ?</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1753043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4. Dégivrez régulièrement votre congélateur</a:t>
            </a:r>
            <a:endParaRPr lang="en-US" sz="1050" kern="1200" dirty="0">
              <a:solidFill>
                <a:schemeClr val="bg1"/>
              </a:solidFill>
              <a:latin typeface="+mn-lt"/>
              <a:ea typeface="+mn-ea"/>
              <a:cs typeface="+mn-cs"/>
            </a:endParaRPr>
          </a:p>
          <a:p>
            <a:pPr marL="457200" indent="-457200" latinLnBrk="0">
              <a:buChar char="•"/>
            </a:pPr>
            <a:r>
              <a:rPr lang="en-US" sz="1200" dirty="0">
                <a:solidFill>
                  <a:srgbClr val="2B2C30"/>
                </a:solidFill>
                <a:ea typeface="Public Sans"/>
                <a:cs typeface="Segoe UI"/>
              </a:rPr>
              <a:t>L'accumulation de glace dans votre congélateur peut entraîner une augmentation de la consommation d'énergie. En effet, votre congélateur doit fournir plus d'efforts pour maintenir vos aliments au frais.</a:t>
            </a:r>
          </a:p>
          <a:p>
            <a:pPr marL="457200" indent="-457200" latinLnBrk="0">
              <a:buChar char="•"/>
            </a:pPr>
            <a:r>
              <a:rPr lang="en-US" sz="1200" dirty="0">
                <a:solidFill>
                  <a:srgbClr val="2B2C30"/>
                </a:solidFill>
                <a:ea typeface="Public Sans"/>
                <a:cs typeface="Segoe UI"/>
                <a:hlinkClick r:id="rId3"/>
              </a:rPr>
              <a:t>Dégivrer régulièrement votre congélateur permet d'éviter l'accumulation de glace. </a:t>
            </a:r>
          </a:p>
          <a:p>
            <a:pPr marL="457200" indent="-457200" latinLnBrk="0">
              <a:buChar char="•"/>
            </a:pPr>
            <a:r>
              <a:rPr lang="en-US" sz="1200" dirty="0">
                <a:solidFill>
                  <a:srgbClr val="2B2C30"/>
                </a:solidFill>
                <a:ea typeface="Public Sans"/>
                <a:cs typeface="Segoe UI"/>
                <a:hlinkClick r:id="rId3"/>
              </a:rPr>
              <a:t>Découvrez comment dégivrer un congélateur</a:t>
            </a:r>
            <a:r>
              <a:rPr lang="en-US" sz="1200" dirty="0">
                <a:solidFill>
                  <a:srgbClr val="2B2C30"/>
                </a:solidFill>
                <a:ea typeface="Public Sans"/>
                <a:cs typeface="Segoe UI"/>
              </a:rPr>
              <a:t>.</a:t>
            </a:r>
          </a:p>
          <a:p>
            <a:endParaRPr lang="en-GB" dirty="0"/>
          </a:p>
          <a:p>
            <a:r>
              <a:rPr lang="en-GB" dirty="0"/>
              <a:t>https://www.which.co.uk/reviews/fridge-freezers/article/how-to-defrost-your-fridge-freezer-axDiH1G0Zd4i</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12</a:t>
            </a:fld>
            <a:endParaRPr lang="ko-KR" altLang="en-US"/>
          </a:p>
        </p:txBody>
      </p:sp>
    </p:spTree>
    <p:extLst>
      <p:ext uri="{BB962C8B-B14F-4D97-AF65-F5344CB8AC3E}">
        <p14:creationId xmlns:p14="http://schemas.microsoft.com/office/powerpoint/2010/main" val="2867896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Public Sans"/>
                <a:ea typeface="Public Sans"/>
                <a:cs typeface="Public Sans"/>
                <a:sym typeface="Public Sans"/>
              </a:rPr>
              <a:t>4. Débranchez les appareils électroniques inutilisés </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Qu'est-ce que l'énergie « fantôme » ?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13</a:t>
            </a:fld>
            <a:endParaRPr lang="ko-KR" altLang="en-US"/>
          </a:p>
        </p:txBody>
      </p:sp>
    </p:spTree>
    <p:extLst>
      <p:ext uri="{BB962C8B-B14F-4D97-AF65-F5344CB8AC3E}">
        <p14:creationId xmlns:p14="http://schemas.microsoft.com/office/powerpoint/2010/main" val="3929791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Public Sans"/>
                <a:ea typeface="Public Sans"/>
                <a:cs typeface="Public Sans"/>
                <a:sym typeface="Public Sans"/>
              </a:rPr>
              <a:t>4. Débranchez les appareils électroniques inutilisés </a:t>
            </a:r>
            <a:endParaRPr lang="en-US" sz="1050" dirty="0">
              <a:solidFill>
                <a:schemeClr val="bg1"/>
              </a:solidFill>
            </a:endParaRPr>
          </a:p>
          <a:p>
            <a:pPr marL="457200" indent="-457200" latinLnBrk="0">
              <a:buChar char="•"/>
            </a:pPr>
            <a:r>
              <a:rPr lang="en-US" sz="1200" dirty="0">
                <a:solidFill>
                  <a:srgbClr val="2B2C30"/>
                </a:solidFill>
                <a:ea typeface="Public Sans"/>
                <a:cs typeface="Segoe UI"/>
              </a:rPr>
              <a:t>L'énergie « fantôme » ou « en veille » correspond à l'énergie consommée par les appareils lorsqu'ils ne sont pas utilisés.</a:t>
            </a:r>
          </a:p>
          <a:p>
            <a:pPr marL="457200" indent="-457200" latinLnBrk="0">
              <a:buChar char="•"/>
            </a:pPr>
            <a:r>
              <a:rPr lang="en-US" sz="1200" dirty="0">
                <a:solidFill>
                  <a:srgbClr val="2B2C30"/>
                </a:solidFill>
                <a:ea typeface="Public Sans"/>
                <a:cs typeface="Segoe UI"/>
              </a:rPr>
              <a:t>Vous pouvez utiliser les relevés de votre compteur intelligent pour vérifier la consommation d'énergie « invisible ».</a:t>
            </a:r>
          </a:p>
          <a:p>
            <a:pPr marL="457200" indent="-457200" latinLnBrk="0">
              <a:buChar char="•"/>
            </a:pPr>
            <a:r>
              <a:rPr lang="en-US" sz="1200" dirty="0">
                <a:solidFill>
                  <a:srgbClr val="2B2C30"/>
                </a:solidFill>
                <a:ea typeface="Public Sans"/>
                <a:cs typeface="Segoe UI"/>
              </a:rPr>
              <a:t>Pensez à débrancher les appareils électroniques et électroménagers qui ne sont pas utilisés, tels que les chargeurs, les téléviseurs et les appareils de cuisine. </a:t>
            </a:r>
          </a:p>
          <a:p>
            <a:pPr marL="457200" indent="-457200" latinLnBrk="0">
              <a:buChar char="•"/>
            </a:pPr>
            <a:r>
              <a:rPr lang="en-US" sz="1200" dirty="0">
                <a:solidFill>
                  <a:srgbClr val="2B2C30"/>
                </a:solidFill>
                <a:ea typeface="Public Sans"/>
                <a:cs typeface="Segoe UI"/>
              </a:rPr>
              <a:t>Vous pouvez envisager d'utiliser </a:t>
            </a:r>
            <a:r>
              <a:rPr lang="en-US" sz="1200" dirty="0">
                <a:solidFill>
                  <a:srgbClr val="2B2C30"/>
                </a:solidFill>
                <a:ea typeface="Public Sans"/>
                <a:cs typeface="Segoe UI"/>
                <a:hlinkClick r:id="rId3"/>
              </a:rPr>
              <a:t>des multiprises intelligentes </a:t>
            </a:r>
            <a:r>
              <a:rPr lang="en-US" sz="1200" dirty="0">
                <a:solidFill>
                  <a:srgbClr val="2B2C30"/>
                </a:solidFill>
                <a:ea typeface="Public Sans"/>
                <a:cs typeface="Segoe UI"/>
              </a:rPr>
              <a:t>pour gérer plusieurs appareils.</a:t>
            </a:r>
            <a:endParaRPr lang="en-US" sz="1200" dirty="0"/>
          </a:p>
          <a:p>
            <a:endParaRPr lang="en-GB" dirty="0"/>
          </a:p>
          <a:p>
            <a:r>
              <a:rPr lang="en-GB" dirty="0"/>
              <a:t>https://science.howstuffworks.com/environmental/green-tech/sustainable/smart-power-strip.htm</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14</a:t>
            </a:fld>
            <a:endParaRPr lang="ko-KR" altLang="en-US"/>
          </a:p>
        </p:txBody>
      </p:sp>
    </p:spTree>
    <p:extLst>
      <p:ext uri="{BB962C8B-B14F-4D97-AF65-F5344CB8AC3E}">
        <p14:creationId xmlns:p14="http://schemas.microsoft.com/office/powerpoint/2010/main" val="809638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noProof="0" dirty="0">
                <a:solidFill>
                  <a:schemeClr val="bg1"/>
                </a:solidFill>
                <a:ea typeface="Public Sans"/>
                <a:cs typeface="Public Sans"/>
                <a:sym typeface="Public Sans"/>
              </a:rPr>
              <a:t>5. Mettre en place une maison intelligente</a:t>
            </a:r>
            <a:endParaRPr lang="en-GB" sz="1050" noProof="0" dirty="0">
              <a:solidFill>
                <a:schemeClr val="bg1"/>
              </a:solidFill>
            </a:endParaRPr>
          </a:p>
          <a:p>
            <a:pPr algn="ctr" latinLnBrk="0"/>
            <a:r>
              <a:rPr lang="en-GB" sz="1200" i="1" noProof="0" dirty="0">
                <a:solidFill>
                  <a:schemeClr val="accent2"/>
                </a:solidFill>
              </a:rPr>
              <a:t>Quelles technologies domotiques peuvent vous aider à économiser de l'énergie et comment fonctionnent-elles ?</a:t>
            </a:r>
          </a:p>
          <a:p>
            <a:pPr algn="ctr" latinLnBrk="0"/>
            <a:endParaRPr lang="en-GB" sz="1200" i="1" noProof="0"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1908245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noProof="0" dirty="0">
                <a:solidFill>
                  <a:schemeClr val="bg1"/>
                </a:solidFill>
                <a:ea typeface="Public Sans"/>
                <a:cs typeface="Public Sans"/>
                <a:sym typeface="Public Sans"/>
              </a:rPr>
              <a:t>5. Mettre en place une maison intelligente</a:t>
            </a:r>
            <a:endParaRPr lang="en-GB" sz="1050" noProof="0" dirty="0">
              <a:solidFill>
                <a:schemeClr val="bg1"/>
              </a:solidFill>
            </a:endParaRPr>
          </a:p>
          <a:p>
            <a:pPr marL="457200" indent="-457200" latinLnBrk="0">
              <a:buChar char="•"/>
            </a:pPr>
            <a:r>
              <a:rPr lang="en-GB" sz="1200" noProof="0" dirty="0">
                <a:solidFill>
                  <a:srgbClr val="2B2C30"/>
                </a:solidFill>
                <a:ea typeface="Public Sans"/>
                <a:cs typeface="Segoe UI"/>
              </a:rPr>
              <a:t>Les prises, éclairages et thermostats intelligents permettent d'automatiser et d'optimiser la consommation d'énergie.</a:t>
            </a:r>
            <a:endParaRPr lang="en-GB" sz="1200" noProof="0" dirty="0">
              <a:solidFill>
                <a:srgbClr val="242424"/>
              </a:solidFill>
              <a:ea typeface="Public Sans"/>
              <a:cs typeface="Segoe UI"/>
            </a:endParaRPr>
          </a:p>
          <a:p>
            <a:pPr marL="457200" indent="-457200" latinLnBrk="0">
              <a:buChar char="•"/>
            </a:pPr>
            <a:r>
              <a:rPr lang="en-GB" sz="1200" noProof="0" dirty="0">
                <a:solidFill>
                  <a:srgbClr val="2B2C30"/>
                </a:solidFill>
                <a:ea typeface="Public Sans"/>
                <a:cs typeface="Segoe UI"/>
              </a:rPr>
              <a:t>Ces appareils </a:t>
            </a:r>
            <a:r>
              <a:rPr lang="en-GB" sz="1200" dirty="0">
                <a:solidFill>
                  <a:srgbClr val="2B2C30"/>
                </a:solidFill>
                <a:ea typeface="Public Sans"/>
                <a:cs typeface="Segoe UI"/>
              </a:rPr>
              <a:t>sont </a:t>
            </a:r>
            <a:r>
              <a:rPr lang="en-GB" sz="1200" noProof="0" dirty="0">
                <a:solidFill>
                  <a:srgbClr val="2B2C30"/>
                </a:solidFill>
                <a:ea typeface="Public Sans"/>
                <a:cs typeface="Segoe UI"/>
              </a:rPr>
              <a:t>contrôlés à distance via des applications pour smartphone, ce qui vous permet de surveiller et d'ajuster votre consommation d'énergie en temps réel. </a:t>
            </a:r>
            <a:endParaRPr lang="en-GB" sz="1200" noProof="0" dirty="0">
              <a:solidFill>
                <a:srgbClr val="242424"/>
              </a:solidFill>
              <a:ea typeface="Public Sans"/>
              <a:cs typeface="Segoe UI"/>
            </a:endParaRPr>
          </a:p>
          <a:p>
            <a:pPr marL="457200" indent="-457200" latinLnBrk="0">
              <a:buChar char="•"/>
            </a:pPr>
            <a:r>
              <a:rPr lang="en-GB" sz="1200" noProof="0" dirty="0">
                <a:solidFill>
                  <a:srgbClr val="2B2C30"/>
                </a:solidFill>
                <a:ea typeface="Public Sans"/>
                <a:cs typeface="Segoe UI"/>
              </a:rPr>
              <a:t>Vous pouvez programmer l'allumage et l'extinction des lumières et des appareils électroménagers selon vos besoins.</a:t>
            </a:r>
          </a:p>
          <a:p>
            <a:pPr marL="457200" indent="-457200" latinLnBrk="0">
              <a:buChar char="•"/>
            </a:pPr>
            <a:r>
              <a:rPr lang="en-GB" sz="1200" noProof="0" dirty="0">
                <a:solidFill>
                  <a:srgbClr val="2B2C30"/>
                </a:solidFill>
                <a:ea typeface="Public Sans"/>
                <a:cs typeface="Segoe UI"/>
              </a:rPr>
              <a:t>Les thermostats intelligents peuvent être utilisés pour maintenir un chauffage et une climatisation efficaces.</a:t>
            </a:r>
            <a:endParaRPr lang="en-GB" sz="1200" noProof="0" dirty="0">
              <a:solidFill>
                <a:srgbClr val="242424"/>
              </a:solidFill>
              <a:ea typeface="Public Sans"/>
              <a:cs typeface="Segoe U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16</a:t>
            </a:fld>
            <a:endParaRPr lang="ko-KR" altLang="en-US"/>
          </a:p>
        </p:txBody>
      </p:sp>
    </p:spTree>
    <p:extLst>
      <p:ext uri="{BB962C8B-B14F-4D97-AF65-F5344CB8AC3E}">
        <p14:creationId xmlns:p14="http://schemas.microsoft.com/office/powerpoint/2010/main" val="2226914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7. Utilisez des thermostats intelligents</a:t>
            </a:r>
            <a:endParaRPr lang="en-US" sz="1050" kern="1200" dirty="0">
              <a:solidFill>
                <a:schemeClr val="bg1"/>
              </a:solidFill>
              <a:latin typeface="+mn-lt"/>
              <a:ea typeface="+mn-ea"/>
              <a:cs typeface="+mn-cs"/>
            </a:endParaRPr>
          </a:p>
          <a:p>
            <a:pPr algn="ctr" latinLnBrk="0"/>
            <a:r>
              <a:rPr lang="en-US" sz="1200" i="1" dirty="0">
                <a:solidFill>
                  <a:schemeClr val="accent2"/>
                </a:solidFill>
              </a:rPr>
              <a:t>Qu'est-ce qu'un thermostat intelligent et comment peut-il aider à économiser de l'énergie ?</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17</a:t>
            </a:fld>
            <a:endParaRPr lang="ko-KR" altLang="en-US"/>
          </a:p>
        </p:txBody>
      </p:sp>
    </p:spTree>
    <p:extLst>
      <p:ext uri="{BB962C8B-B14F-4D97-AF65-F5344CB8AC3E}">
        <p14:creationId xmlns:p14="http://schemas.microsoft.com/office/powerpoint/2010/main" val="1858622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7. Utilisez des thermostats intelligents</a:t>
            </a:r>
            <a:endParaRPr lang="en-US" sz="1050" kern="1200" dirty="0">
              <a:solidFill>
                <a:schemeClr val="bg1"/>
              </a:solidFill>
              <a:latin typeface="+mn-lt"/>
              <a:ea typeface="+mn-ea"/>
              <a:cs typeface="+mn-cs"/>
            </a:endParaRPr>
          </a:p>
          <a:p>
            <a:pPr marL="457200" indent="-457200" latinLnBrk="0">
              <a:buFontTx/>
              <a:buChar char="•"/>
            </a:pPr>
            <a:r>
              <a:rPr lang="en-GB" sz="1200" noProof="0" dirty="0">
                <a:solidFill>
                  <a:srgbClr val="2B2C30"/>
                </a:solidFill>
                <a:ea typeface="Public Sans"/>
                <a:cs typeface="Segoe UI"/>
              </a:rPr>
              <a:t>Les thermostats intelligents vous permettent de gérer à distance la température de votre maison via </a:t>
            </a:r>
            <a:r>
              <a:rPr lang="en-GB" sz="1200" dirty="0">
                <a:solidFill>
                  <a:srgbClr val="2B2C30"/>
                </a:solidFill>
                <a:ea typeface="Public Sans"/>
                <a:cs typeface="Segoe UI"/>
              </a:rPr>
              <a:t>des applications</a:t>
            </a:r>
            <a:r>
              <a:rPr lang="en-GB" sz="1200" noProof="0" dirty="0">
                <a:solidFill>
                  <a:srgbClr val="2B2C30"/>
                </a:solidFill>
                <a:ea typeface="Public Sans"/>
                <a:cs typeface="Segoe UI"/>
              </a:rPr>
              <a:t> pour smartphone</a:t>
            </a:r>
            <a:r>
              <a:rPr lang="en-GB" sz="1200" dirty="0">
                <a:solidFill>
                  <a:srgbClr val="2B2C30"/>
                </a:solidFill>
                <a:ea typeface="Public Sans"/>
                <a:cs typeface="Segoe UI"/>
              </a:rPr>
              <a:t>.</a:t>
            </a:r>
          </a:p>
          <a:p>
            <a:pPr marL="457200" indent="-457200" latinLnBrk="0">
              <a:buFontTx/>
              <a:buChar char="•"/>
            </a:pPr>
            <a:r>
              <a:rPr lang="en-GB" sz="1200" noProof="0" dirty="0">
                <a:solidFill>
                  <a:srgbClr val="2B2C30"/>
                </a:solidFill>
                <a:ea typeface="Public Sans"/>
                <a:cs typeface="Segoe UI"/>
              </a:rPr>
              <a:t>Les thermostats intelligents peuvent apprendre vos habitudes et optimiser le chauffage et la climatisation afin d'économiser de l'énergie. </a:t>
            </a:r>
            <a:r>
              <a:rPr lang="en-GB" sz="1200" dirty="0">
                <a:solidFill>
                  <a:srgbClr val="2B2C30"/>
                </a:solidFill>
                <a:ea typeface="Public Sans"/>
                <a:cs typeface="Segoe UI"/>
              </a:rPr>
              <a:t>Vous pouvez également </a:t>
            </a:r>
            <a:r>
              <a:rPr lang="en-GB" sz="1200" noProof="0" dirty="0">
                <a:solidFill>
                  <a:srgbClr val="2B2C30"/>
                </a:solidFill>
                <a:ea typeface="Public Sans"/>
                <a:cs typeface="Segoe UI"/>
              </a:rPr>
              <a:t>définir des programmes de température afin de réduire le chauffage et la climatisation lorsque vous dormez ou que vous êtes absent.</a:t>
            </a:r>
            <a:endParaRPr lang="en-GB" sz="1200" noProof="0" dirty="0">
              <a:solidFill>
                <a:srgbClr val="242424"/>
              </a:solidFill>
              <a:ea typeface="Public Sans"/>
              <a:cs typeface="Segoe U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18</a:t>
            </a:fld>
            <a:endParaRPr lang="ko-KR" altLang="en-US"/>
          </a:p>
        </p:txBody>
      </p:sp>
    </p:spTree>
    <p:extLst>
      <p:ext uri="{BB962C8B-B14F-4D97-AF65-F5344CB8AC3E}">
        <p14:creationId xmlns:p14="http://schemas.microsoft.com/office/powerpoint/2010/main" val="4150321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8. Utilisez des multiprises </a:t>
            </a:r>
            <a:endParaRPr lang="en-US" sz="1050" kern="1200" dirty="0">
              <a:solidFill>
                <a:schemeClr val="bg1"/>
              </a:solidFill>
              <a:latin typeface="+mn-lt"/>
              <a:ea typeface="+mn-ea"/>
              <a:cs typeface="+mn-cs"/>
            </a:endParaRPr>
          </a:p>
          <a:p>
            <a:pPr algn="ctr" latinLnBrk="0"/>
            <a:r>
              <a:rPr lang="en-US" sz="1200" i="1" dirty="0">
                <a:solidFill>
                  <a:schemeClr val="accent2"/>
                </a:solidFill>
              </a:rPr>
              <a:t>Quels sont les avantages des multiprises intelligentes et comment peuvent-elles contribuer à réduire la consommation d'énergie ?</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19</a:t>
            </a:fld>
            <a:endParaRPr lang="ko-KR" altLang="en-US"/>
          </a:p>
        </p:txBody>
      </p:sp>
    </p:spTree>
    <p:extLst>
      <p:ext uri="{BB962C8B-B14F-4D97-AF65-F5344CB8AC3E}">
        <p14:creationId xmlns:p14="http://schemas.microsoft.com/office/powerpoint/2010/main" val="3420815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t>La transition énergétique numérique offre à chacun la possibilité de mieux comprendre sa propre consommation d'énergie. En comprenant notre consommation d'énergie, nous pouvons prendre des décisions éclairées sur la manière d'économiser l'énergie, sans inconvénient ni sacrifice de confort. De petits changements peuvent également se traduire par d'importantes économies !  </a:t>
            </a:r>
          </a:p>
          <a:p>
            <a:pPr latinLnBrk="0"/>
            <a:endParaRPr lang="en-GB" sz="1200" dirty="0"/>
          </a:p>
          <a:p>
            <a:pPr latinLnBrk="0"/>
            <a:r>
              <a:rPr lang="en-GB" sz="1200" dirty="0"/>
              <a:t>Dans cette brève présentation, nous aborderons les points suivants : </a:t>
            </a:r>
          </a:p>
          <a:p>
            <a:endParaRPr lang="en-GB" sz="1200" dirty="0"/>
          </a:p>
          <a:p>
            <a:pPr marL="457200" indent="-457200" latinLnBrk="0">
              <a:buChar char="•"/>
            </a:pPr>
            <a:r>
              <a:rPr lang="en-GB" sz="1200" dirty="0"/>
              <a:t>Des mesures simples que vous pouvez prendre pour comprendre votre consommation d'énergie.</a:t>
            </a:r>
          </a:p>
          <a:p>
            <a:pPr marL="457200" indent="-457200" latinLnBrk="0">
              <a:buChar char="•"/>
            </a:pPr>
            <a:r>
              <a:rPr lang="en-GB" sz="1200" dirty="0"/>
              <a:t>Les choix positifs que vous pouvez faire pour réduire votre consommation d'énergie et potentiellement économiser de l'argent.</a:t>
            </a:r>
          </a:p>
          <a:p>
            <a:pPr latinLnBrk="0"/>
            <a:endParaRPr lang="en-GB" sz="1200" dirty="0"/>
          </a:p>
          <a:p>
            <a:pPr latinLnBrk="0"/>
            <a:r>
              <a:rPr lang="en-GB" sz="1200" dirty="0"/>
              <a:t>Que vous viviez dans une maison ou un appartement, que vous soyez locataire, que vous viviez dans un logement social ou que vous soyez propriétaire, cette présentation vous donnera des conseils utiles.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a:t>
            </a:fld>
            <a:endParaRPr lang="ko-KR" altLang="en-US"/>
          </a:p>
        </p:txBody>
      </p:sp>
    </p:spTree>
    <p:extLst>
      <p:ext uri="{BB962C8B-B14F-4D97-AF65-F5344CB8AC3E}">
        <p14:creationId xmlns:p14="http://schemas.microsoft.com/office/powerpoint/2010/main" val="3245792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8. Utilisez des multiprises </a:t>
            </a:r>
            <a:endParaRPr lang="en-US" sz="1050" kern="1200" dirty="0">
              <a:solidFill>
                <a:schemeClr val="bg1"/>
              </a:solidFill>
              <a:latin typeface="+mn-lt"/>
              <a:ea typeface="+mn-ea"/>
              <a:cs typeface="+mn-cs"/>
            </a:endParaRPr>
          </a:p>
          <a:p>
            <a:pPr marL="457200" indent="-457200" latinLnBrk="0">
              <a:buChar char="•"/>
            </a:pPr>
            <a:r>
              <a:rPr lang="en-US" sz="1200" dirty="0">
                <a:solidFill>
                  <a:srgbClr val="2B2C30"/>
                </a:solidFill>
                <a:ea typeface="Public Sans"/>
                <a:cs typeface="Segoe UI"/>
              </a:rPr>
              <a:t>Les multiprises vous permettent d'éteindre plusieurs appareils à la fois. </a:t>
            </a:r>
          </a:p>
          <a:p>
            <a:pPr marL="457200" indent="-457200" latinLnBrk="0">
              <a:buChar char="•"/>
            </a:pPr>
            <a:r>
              <a:rPr lang="en-US" sz="1200" dirty="0">
                <a:solidFill>
                  <a:srgbClr val="2B2C30"/>
                </a:solidFill>
                <a:ea typeface="Public Sans"/>
                <a:cs typeface="Segoe UI"/>
              </a:rPr>
              <a:t>Les multiprises intelligentes peuvent couper automatiquement l'alimentation des appareils qui ne sont pas utilisés. Vous pouvez également gérer les multiprises intelligentes à distance via des applications pour smartphone.</a:t>
            </a:r>
          </a:p>
          <a:p>
            <a:pPr marL="457200" indent="-457200" latinLnBrk="0">
              <a:buFontTx/>
              <a:buChar char="•"/>
            </a:pPr>
            <a:r>
              <a:rPr lang="en-US" sz="1200" dirty="0">
                <a:solidFill>
                  <a:srgbClr val="2B2C30"/>
                </a:solidFill>
                <a:ea typeface="Public Sans"/>
                <a:cs typeface="Segoe UI"/>
              </a:rPr>
              <a:t>Les multiprises permettent de réduire la consommation d'énergie en mode veille sans nuire au confort ni à la commodité. </a:t>
            </a:r>
          </a:p>
          <a:p>
            <a:pPr marL="457200" indent="-457200" latinLnBrk="0">
              <a:buChar char="•"/>
            </a:pPr>
            <a:endParaRPr lang="en-US" sz="1200" dirty="0">
              <a:solidFill>
                <a:srgbClr val="2B2C30"/>
              </a:solidFill>
              <a:ea typeface="Public Sans"/>
              <a:cs typeface="Segoe U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20</a:t>
            </a:fld>
            <a:endParaRPr lang="ko-KR" altLang="en-US"/>
          </a:p>
        </p:txBody>
      </p:sp>
    </p:spTree>
    <p:extLst>
      <p:ext uri="{BB962C8B-B14F-4D97-AF65-F5344CB8AC3E}">
        <p14:creationId xmlns:p14="http://schemas.microsoft.com/office/powerpoint/2010/main" val="2442537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Calibri"/>
                <a:ea typeface="Public Sans"/>
                <a:cs typeface="Public Sans"/>
                <a:sym typeface="Public Sans"/>
              </a:rPr>
              <a:t>9. Travailler ensemble : le rôle des communautés énergétiques </a:t>
            </a:r>
            <a:endParaRPr lang="en-US" sz="1050" dirty="0">
              <a:solidFill>
                <a:schemeClr val="bg1"/>
              </a:solidFill>
              <a:latin typeface="Calibri"/>
              <a:ea typeface="Calibri"/>
              <a:cs typeface="Calibri"/>
            </a:endParaRPr>
          </a:p>
          <a:p>
            <a:pPr algn="ctr" latinLnBrk="0"/>
            <a:r>
              <a:rPr lang="en-GB" sz="1200" i="1" noProof="0" dirty="0">
                <a:solidFill>
                  <a:schemeClr val="accent2"/>
                </a:solidFill>
              </a:rPr>
              <a:t>En quoi la participation à une communauté énergétique peut-elle vous aider, vous et vos voisins ?</a:t>
            </a:r>
          </a:p>
          <a:p>
            <a:pPr algn="ctr" latinLnBrk="0"/>
            <a:endParaRPr lang="en-GB" sz="1200" i="1" noProof="0"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21</a:t>
            </a:fld>
            <a:endParaRPr lang="ko-KR" altLang="en-US"/>
          </a:p>
        </p:txBody>
      </p:sp>
    </p:spTree>
    <p:extLst>
      <p:ext uri="{BB962C8B-B14F-4D97-AF65-F5344CB8AC3E}">
        <p14:creationId xmlns:p14="http://schemas.microsoft.com/office/powerpoint/2010/main" val="4103615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Calibri"/>
                <a:ea typeface="Public Sans"/>
                <a:cs typeface="Public Sans"/>
                <a:sym typeface="Public Sans"/>
              </a:rPr>
              <a:t>9. Travailler ensemble : le rôle des communautés énergétiques </a:t>
            </a:r>
            <a:endParaRPr lang="en-US" sz="1050" dirty="0">
              <a:solidFill>
                <a:schemeClr val="bg1"/>
              </a:solidFill>
              <a:latin typeface="Calibri"/>
              <a:ea typeface="Calibri"/>
              <a:cs typeface="Calibri"/>
            </a:endParaRPr>
          </a:p>
          <a:p>
            <a:pPr marL="457200" indent="-457200" latinLnBrk="0">
              <a:buChar char="•"/>
            </a:pPr>
            <a:r>
              <a:rPr lang="en-US" sz="1200" dirty="0">
                <a:solidFill>
                  <a:srgbClr val="2B2C30"/>
                </a:solidFill>
                <a:ea typeface="Public Sans"/>
                <a:cs typeface="Segoe UI"/>
              </a:rPr>
              <a:t>Les communautés énergétiques investissent collectivement dans des projets d'énergie renouvelable, partagent leurs ressources et s'entraident pour réduire leur consommation d'énergie. </a:t>
            </a:r>
          </a:p>
          <a:p>
            <a:pPr marL="457200" indent="-457200" latinLnBrk="0">
              <a:buChar char="•"/>
            </a:pPr>
            <a:r>
              <a:rPr lang="en-US" sz="1200" dirty="0">
                <a:solidFill>
                  <a:srgbClr val="2B2C30"/>
                </a:solidFill>
                <a:ea typeface="Public Sans"/>
                <a:cs typeface="Segoe UI"/>
                <a:hlinkClick r:id="rId3"/>
              </a:rPr>
              <a:t>Il existe des milliers de communautés énergétiques à travers l'Europe</a:t>
            </a:r>
            <a:r>
              <a:rPr lang="en-US" sz="1200" dirty="0">
                <a:solidFill>
                  <a:srgbClr val="2B2C30"/>
                </a:solidFill>
                <a:ea typeface="Public Sans"/>
                <a:cs typeface="Segoe UI"/>
              </a:rPr>
              <a:t>.</a:t>
            </a:r>
          </a:p>
          <a:p>
            <a:pPr marL="457200" indent="-457200" latinLnBrk="0">
              <a:buFontTx/>
              <a:buChar char="•"/>
            </a:pPr>
            <a:r>
              <a:rPr lang="en-US" sz="1200" dirty="0">
                <a:solidFill>
                  <a:srgbClr val="2B2C30"/>
                </a:solidFill>
                <a:ea typeface="Public Sans"/>
                <a:cs typeface="Segoe UI"/>
              </a:rPr>
              <a:t>Rejoignez ou créez une communauté énergétique pour collaborer avec vos voisins sur des initiatives d'économie d'énergie. </a:t>
            </a:r>
            <a:endParaRPr lang="en-US" sz="1200" dirty="0">
              <a:ea typeface="Public Sans"/>
            </a:endParaRPr>
          </a:p>
          <a:p>
            <a:pPr marL="457200" indent="-457200" latinLnBrk="0">
              <a:buChar char="•"/>
            </a:pPr>
            <a:r>
              <a:rPr lang="en-US" sz="1200" dirty="0">
                <a:solidFill>
                  <a:srgbClr val="2B2C30"/>
                </a:solidFill>
                <a:ea typeface="Public Sans"/>
                <a:cs typeface="Segoe UI"/>
              </a:rPr>
              <a:t>En travaillant ensemble, les membres peuvent bénéficier d'un partage des connaissances, d'un pouvoir d'achat groupé et de négociations collectives pour obtenir de meilleurs tarifs énergétiques.</a:t>
            </a:r>
            <a:r>
              <a:rPr lang="en-US" sz="1200" dirty="0">
                <a:solidFill>
                  <a:srgbClr val="2B2C30"/>
                </a:solidFill>
                <a:ea typeface="Public Sans"/>
                <a:cs typeface="Public Sans"/>
              </a:rPr>
              <a:t> </a:t>
            </a:r>
            <a:endParaRPr lang="en-US" sz="1200" dirty="0"/>
          </a:p>
          <a:p>
            <a:endParaRPr lang="en-GB" dirty="0"/>
          </a:p>
          <a:p>
            <a:endParaRPr lang="en-GB" dirty="0"/>
          </a:p>
          <a:p>
            <a:r>
              <a:rPr lang="en-GB" dirty="0"/>
              <a:t>https://www.rescoop.eu</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22</a:t>
            </a:fld>
            <a:endParaRPr lang="ko-KR" altLang="en-US"/>
          </a:p>
        </p:txBody>
      </p:sp>
    </p:spTree>
    <p:extLst>
      <p:ext uri="{BB962C8B-B14F-4D97-AF65-F5344CB8AC3E}">
        <p14:creationId xmlns:p14="http://schemas.microsoft.com/office/powerpoint/2010/main" val="1395737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10. Découvrez où vous pouvez obtenir de l'aide </a:t>
            </a:r>
            <a:endParaRPr lang="en-US" sz="1050" kern="1200" dirty="0">
              <a:solidFill>
                <a:schemeClr val="bg1"/>
              </a:solidFill>
              <a:latin typeface="+mn-lt"/>
              <a:ea typeface="+mn-ea"/>
              <a:cs typeface="+mn-cs"/>
            </a:endParaRPr>
          </a:p>
          <a:p>
            <a:pPr algn="ctr" latinLnBrk="0"/>
            <a:r>
              <a:rPr lang="en-GB" sz="1200" i="1" noProof="0" dirty="0">
                <a:solidFill>
                  <a:schemeClr val="accent2"/>
                </a:solidFill>
              </a:rPr>
              <a:t>Comment les groupes et organisations locaux liés à l'énergie peuvent-ils vous aider à atteindre vos objectifs d'économies d'énergie ?</a:t>
            </a:r>
          </a:p>
          <a:p>
            <a:pPr algn="ctr" latinLnBrk="0"/>
            <a:endParaRPr lang="en-GB" sz="1200" i="1" noProof="0"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23</a:t>
            </a:fld>
            <a:endParaRPr lang="ko-KR" altLang="en-US"/>
          </a:p>
        </p:txBody>
      </p:sp>
    </p:spTree>
    <p:extLst>
      <p:ext uri="{BB962C8B-B14F-4D97-AF65-F5344CB8AC3E}">
        <p14:creationId xmlns:p14="http://schemas.microsoft.com/office/powerpoint/2010/main" val="14419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10. Découvrez où vous pouvez obtenir de l'aide </a:t>
            </a:r>
            <a:endParaRPr lang="en-US" sz="1050" kern="1200" dirty="0">
              <a:solidFill>
                <a:schemeClr val="bg1"/>
              </a:solidFill>
              <a:latin typeface="+mn-lt"/>
              <a:ea typeface="+mn-ea"/>
              <a:cs typeface="+mn-cs"/>
            </a:endParaRPr>
          </a:p>
          <a:p>
            <a:pPr marL="457200" indent="-457200" latinLnBrk="0">
              <a:buChar char="•"/>
            </a:pPr>
            <a:r>
              <a:rPr lang="en-GB" sz="1200" noProof="0" dirty="0">
                <a:solidFill>
                  <a:srgbClr val="2B2C30"/>
                </a:solidFill>
                <a:ea typeface="Public Sans"/>
                <a:cs typeface="Segoe UI"/>
              </a:rPr>
              <a:t>Recherchez les groupes, organisations et programmes gouvernementaux locaux liés à l'énergie qui offrent des ressources et un soutien pour les initiatives d'économie d'énergie. </a:t>
            </a:r>
          </a:p>
          <a:p>
            <a:pPr marL="457200" indent="-457200" latinLnBrk="0">
              <a:buChar char="•"/>
            </a:pPr>
            <a:r>
              <a:rPr lang="en-GB" sz="1200" noProof="0" dirty="0">
                <a:solidFill>
                  <a:srgbClr val="2B2C30"/>
                </a:solidFill>
                <a:ea typeface="Public Sans"/>
                <a:cs typeface="Segoe UI"/>
              </a:rPr>
              <a:t>Ces groupes peuvent vous fournir des informations précieuses, une assistance technique et parfois même des incitations financières pour vous aider à mettre en œuvre des pratiques écoénergétiques. </a:t>
            </a:r>
          </a:p>
          <a:p>
            <a:pPr marL="457200" indent="-457200" latinLnBrk="0">
              <a:buChar char="•"/>
            </a:pPr>
            <a:r>
              <a:rPr lang="en-GB" sz="1200" noProof="0" dirty="0">
                <a:solidFill>
                  <a:srgbClr val="2B2C30"/>
                </a:solidFill>
                <a:ea typeface="Public Sans"/>
                <a:cs typeface="Segoe UI"/>
              </a:rPr>
              <a:t>Consultez les bases de données en ligne, les panneaux d'affichage communautaires et les sites web des administrations locales pour connaître les ressources disponibles.</a:t>
            </a:r>
            <a:endParaRPr lang="en-GB" sz="1200" noProof="0" dirty="0">
              <a:solidFill>
                <a:srgbClr val="2B2C30"/>
              </a:solidFill>
              <a:ea typeface="Public Sans"/>
              <a:cs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24</a:t>
            </a:fld>
            <a:endParaRPr lang="ko-KR" altLang="en-US"/>
          </a:p>
        </p:txBody>
      </p:sp>
    </p:spTree>
    <p:extLst>
      <p:ext uri="{BB962C8B-B14F-4D97-AF65-F5344CB8AC3E}">
        <p14:creationId xmlns:p14="http://schemas.microsoft.com/office/powerpoint/2010/main" val="42238856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Prochaines étapes</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Si vous souhaitez en savoir plus sur la transition énergétique numérique, les ressources suivantes pourraient vous être utiles :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rPr>
              <a:t> Consultez la série de cours courts proposés par Every1 : </a:t>
            </a:r>
            <a:r>
              <a:rPr lang="en-US" altLang="ko-KR" sz="1200" i="1" dirty="0">
                <a:solidFill>
                  <a:srgbClr val="373737"/>
                </a:solidFill>
                <a:ea typeface="맑은 고딕"/>
                <a:hlinkClick r:id="rId3"/>
              </a:rPr>
              <a:t>Digital Energy Essentials</a:t>
            </a:r>
            <a:r>
              <a:rPr lang="en-US" altLang="ko-KR" sz="1200" i="1" dirty="0">
                <a:solidFill>
                  <a:srgbClr val="373737"/>
                </a:solidFill>
                <a:ea typeface="맑은 고딕"/>
              </a:rPr>
              <a:t>.</a:t>
            </a:r>
            <a:endParaRPr lang="ko-KR" altLang="en-US" sz="1200" dirty="0">
              <a:solidFill>
                <a:srgbClr val="373737"/>
              </a:solidFill>
              <a:ea typeface="맑은 고딕"/>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Lisez la brochure d'information d'Every1 intitulée « </a:t>
            </a:r>
            <a:r>
              <a:rPr lang="en-US" altLang="ko-KR" sz="1200" i="1" dirty="0">
                <a:solidFill>
                  <a:srgbClr val="373737"/>
                </a:solidFill>
                <a:hlinkClick r:id="rId4"/>
              </a:rPr>
              <a:t>Qu'est-ce qu'une communauté énergétique et pourquoi devrais-je y adhérer ?</a:t>
            </a:r>
            <a:endParaRPr lang="ko-KR" altLang="en-US" sz="1200"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Lisez l'article d'Energy Monitor intitulé « </a:t>
            </a:r>
            <a:r>
              <a:rPr lang="en-US" altLang="ko-KR" sz="1200" i="1" dirty="0">
                <a:solidFill>
                  <a:srgbClr val="373737"/>
                </a:solidFill>
                <a:hlinkClick r:id="rId5"/>
              </a:rPr>
              <a:t>Dissiper les mythes autour des technologies d'énergie renouvelable </a:t>
            </a:r>
            <a:r>
              <a:rPr lang="en-US" altLang="ko-KR" sz="1200" i="1" dirty="0">
                <a:solidFill>
                  <a:srgbClr val="373737"/>
                </a:solidFill>
              </a:rPr>
              <a:t>».</a:t>
            </a:r>
            <a:endParaRPr lang="ko-KR" altLang="en-US" sz="1200" i="1"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hlinkClick r:id="rId6"/>
              </a:rPr>
              <a:t>Découvrez les supports pédagogiques du projet Every1.</a:t>
            </a:r>
            <a:endParaRPr lang="ko-KR" altLang="en-US" sz="1200" dirty="0">
              <a:solidFill>
                <a:srgbClr val="373737"/>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25</a:t>
            </a:fld>
            <a:endParaRPr lang="ko-KR" altLang="en-US"/>
          </a:p>
        </p:txBody>
      </p:sp>
    </p:spTree>
    <p:extLst>
      <p:ext uri="{BB962C8B-B14F-4D97-AF65-F5344CB8AC3E}">
        <p14:creationId xmlns:p14="http://schemas.microsoft.com/office/powerpoint/2010/main" val="4780035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Remerciements</a:t>
            </a:r>
          </a:p>
          <a:p>
            <a:pPr latinLnBrk="0"/>
            <a:r>
              <a:rPr lang="en-GB" dirty="0"/>
              <a:t>Cette présentation intitulée « </a:t>
            </a:r>
            <a:r>
              <a:rPr lang="en-GB" i="1" dirty="0"/>
              <a:t>Participez à la transition énergétique numérique : 10 mesures simples que vous pouvez prendre dès aujourd'hui ! » </a:t>
            </a:r>
            <a:r>
              <a:rPr lang="en-GB" dirty="0"/>
              <a:t>a été réalisée par le projet Every1 et est soumise à la licence </a:t>
            </a:r>
            <a:r>
              <a:rPr lang="en-GB" dirty="0">
                <a:hlinkClick r:id="rId3"/>
              </a:rPr>
              <a:t>CC BY-SA 4.0</a:t>
            </a:r>
            <a:r>
              <a:rPr lang="en-GB" dirty="0"/>
              <a:t>, sauf indication contraire. </a:t>
            </a:r>
          </a:p>
          <a:p>
            <a:pPr latinLnBrk="0"/>
            <a:endParaRPr lang="en-GB" dirty="0"/>
          </a:p>
          <a:p>
            <a:pPr latinLnBrk="0"/>
            <a:r>
              <a:rPr lang="en-GB" dirty="0"/>
              <a:t>Les images utilisées dans cette présentation sont les suivantes :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Image de couverture : </a:t>
            </a:r>
            <a:r>
              <a:rPr lang="en-US" dirty="0">
                <a:solidFill>
                  <a:schemeClr val="dk1"/>
                </a:solidFill>
                <a:ea typeface="Public Sans"/>
                <a:cs typeface="Public Sans"/>
                <a:sym typeface="Public Sans"/>
                <a:hlinkClick r:id="rId4"/>
              </a:rPr>
              <a:t>P1010139_smartphone </a:t>
            </a:r>
            <a:r>
              <a:rPr lang="en-US" dirty="0">
                <a:solidFill>
                  <a:schemeClr val="dk1"/>
                </a:solidFill>
                <a:ea typeface="Public Sans"/>
                <a:cs typeface="Public Sans"/>
                <a:sym typeface="Public Sans"/>
              </a:rPr>
              <a:t>par </a:t>
            </a:r>
            <a:r>
              <a:rPr lang="en-US" dirty="0" err="1">
                <a:solidFill>
                  <a:schemeClr val="dk1"/>
                </a:solidFill>
                <a:ea typeface="Public Sans"/>
                <a:cs typeface="Public Sans"/>
                <a:sym typeface="Public Sans"/>
              </a:rPr>
              <a:t>stekelbes </a:t>
            </a:r>
            <a:r>
              <a:rPr lang="en-US" dirty="0">
                <a:solidFill>
                  <a:schemeClr val="dk1"/>
                </a:solidFill>
                <a:ea typeface="Public Sans"/>
                <a:cs typeface="Public Sans"/>
                <a:sym typeface="Public Sans"/>
              </a:rPr>
              <a:t>est sous licence </a:t>
            </a:r>
            <a:r>
              <a:rPr lang="en-US" dirty="0">
                <a:solidFill>
                  <a:schemeClr val="dk1"/>
                </a:solidFill>
                <a:ea typeface="Public Sans"/>
                <a:cs typeface="Public Sans"/>
                <a:sym typeface="Public Sans"/>
                <a:hlinkClick r:id="rId5"/>
              </a:rPr>
              <a:t>CC BY-NC-ND 2.0.</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Image du texte d'introduction : </a:t>
            </a:r>
            <a:r>
              <a:rPr lang="en-US" i="1" dirty="0">
                <a:solidFill>
                  <a:schemeClr val="dk1"/>
                </a:solidFill>
                <a:ea typeface="Public Sans"/>
                <a:cs typeface="Public Sans"/>
                <a:sym typeface="Public Sans"/>
                <a:hlinkClick r:id="rId6"/>
              </a:rPr>
              <a:t>home </a:t>
            </a:r>
            <a:r>
              <a:rPr lang="en-US" dirty="0">
                <a:solidFill>
                  <a:schemeClr val="dk1"/>
                </a:solidFill>
                <a:ea typeface="Public Sans"/>
                <a:cs typeface="Public Sans"/>
                <a:sym typeface="Public Sans"/>
              </a:rPr>
              <a:t>par Loraine et Mark est sous licence </a:t>
            </a:r>
            <a:r>
              <a:rPr lang="en-US" dirty="0">
                <a:solidFill>
                  <a:schemeClr val="dk1"/>
                </a:solidFill>
                <a:ea typeface="Public Sans"/>
                <a:cs typeface="Public Sans"/>
                <a:sym typeface="Public Sans"/>
                <a:hlinkClick r:id="rId7"/>
              </a:rPr>
              <a:t>CC BY-SA 2.0</a:t>
            </a:r>
            <a:r>
              <a:rPr lang="en-US" dirty="0">
                <a:solidFill>
                  <a:schemeClr val="dk1"/>
                </a:solidFill>
                <a:ea typeface="Public Sans"/>
                <a:cs typeface="Public Sans"/>
                <a:sym typeface="Public Sans"/>
              </a:rPr>
              <a:t>.</a:t>
            </a:r>
            <a:endParaRPr lang="en-US" sz="12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Comprenez votre propre consommation d'énergie : </a:t>
            </a:r>
            <a:r>
              <a:rPr lang="en-GB" b="0" i="0" dirty="0" err="1">
                <a:solidFill>
                  <a:srgbClr val="242424"/>
                </a:solidFill>
                <a:effectLst/>
                <a:hlinkClick r:id="rId8"/>
              </a:rPr>
              <a:t>Vorarlberger </a:t>
            </a:r>
            <a:r>
              <a:rPr lang="en-GB" b="0" i="0" dirty="0">
                <a:solidFill>
                  <a:srgbClr val="242424"/>
                </a:solidFill>
                <a:effectLst/>
                <a:hlinkClick r:id="rId8"/>
              </a:rPr>
              <a:t>Kraftwerke-Energy meter (electro)-smart meter-02ASD </a:t>
            </a:r>
            <a:r>
              <a:rPr lang="en-GB" b="0" i="0" dirty="0">
                <a:solidFill>
                  <a:srgbClr val="242424"/>
                </a:solidFill>
                <a:effectLst/>
              </a:rPr>
              <a:t>par </a:t>
            </a:r>
            <a:r>
              <a:rPr lang="en-GB" b="0" i="0" dirty="0" err="1">
                <a:solidFill>
                  <a:srgbClr val="242424"/>
                </a:solidFill>
                <a:effectLst/>
              </a:rPr>
              <a:t>Asurnipal </a:t>
            </a:r>
            <a:r>
              <a:rPr lang="en-GB" b="0" i="0" dirty="0">
                <a:solidFill>
                  <a:srgbClr val="242424"/>
                </a:solidFill>
                <a:effectLst/>
              </a:rPr>
              <a:t>est sous licence </a:t>
            </a:r>
            <a:r>
              <a:rPr lang="en-GB" b="0" i="0" dirty="0">
                <a:solidFill>
                  <a:srgbClr val="242424"/>
                </a:solidFill>
                <a:effectLst/>
                <a:hlinkClick r:id="rId3"/>
              </a:rPr>
              <a:t>CC BY-SA 4.0</a:t>
            </a:r>
            <a:r>
              <a:rPr lang="en-GB" b="0" i="0" dirty="0">
                <a:solidFill>
                  <a:srgbClr val="242424"/>
                </a:solidFill>
                <a:effectLst/>
              </a:rPr>
              <a:t>.</a:t>
            </a:r>
          </a:p>
          <a:p>
            <a:pPr marL="285750" indent="-285750" latinLnBrk="0">
              <a:buFont typeface="Arial" panose="020B0604020202020204" pitchFamily="34" charset="0"/>
              <a:buChar char="•"/>
            </a:pPr>
            <a:r>
              <a:rPr lang="en-GB" dirty="0">
                <a:solidFill>
                  <a:srgbClr val="242424"/>
                </a:solidFill>
              </a:rPr>
              <a:t>Choisissez un contrat d'énergie : </a:t>
            </a:r>
            <a:r>
              <a:rPr lang="en-GB" sz="1200" dirty="0">
                <a:solidFill>
                  <a:srgbClr val="242424"/>
                </a:solidFill>
                <a:ea typeface="Public Sans"/>
                <a:cs typeface="Public Sans"/>
                <a:sym typeface="Public Sans"/>
                <a:hlinkClick r:id="rId9"/>
              </a:rPr>
              <a:t>factures d'électricité avec ampoule et calculatrice </a:t>
            </a:r>
            <a:r>
              <a:rPr lang="en-GB" sz="1200" dirty="0">
                <a:solidFill>
                  <a:srgbClr val="242424"/>
                </a:solidFill>
                <a:ea typeface="Public Sans"/>
                <a:cs typeface="Public Sans"/>
                <a:sym typeface="Public Sans"/>
              </a:rPr>
              <a:t>par Uswitch.com Images </a:t>
            </a:r>
            <a:r>
              <a:rPr lang="en-GB" dirty="0">
                <a:solidFill>
                  <a:srgbClr val="242424"/>
                </a:solidFill>
              </a:rPr>
              <a:t>sous licence </a:t>
            </a:r>
            <a:r>
              <a:rPr lang="en-GB" noProof="0" dirty="0">
                <a:solidFill>
                  <a:schemeClr val="dk1"/>
                </a:solidFill>
                <a:ea typeface="Public Sans"/>
                <a:cs typeface="Public Sans"/>
                <a:sym typeface="Public Sans"/>
                <a:hlinkClick r:id="rId10"/>
              </a:rPr>
              <a:t>CC BY 2.0</a:t>
            </a:r>
            <a:r>
              <a:rPr lang="en-GB" dirty="0">
                <a:solidFill>
                  <a:srgbClr val="242424"/>
                </a:solidFill>
              </a:rPr>
              <a:t>. Cette image a été recadrée.</a:t>
            </a:r>
          </a:p>
          <a:p>
            <a:pPr marL="285750" indent="-285750" latinLnBrk="0">
              <a:buFont typeface="Arial" panose="020B0604020202020204" pitchFamily="34" charset="0"/>
              <a:buChar char="•"/>
            </a:pPr>
            <a:r>
              <a:rPr lang="en-GB" dirty="0">
                <a:solidFill>
                  <a:srgbClr val="242424"/>
                </a:solidFill>
              </a:rPr>
              <a:t>Augmentez votre efficacité : investir dans des appareils électroménagers : </a:t>
            </a:r>
            <a:r>
              <a:rPr lang="en-GB" dirty="0">
                <a:solidFill>
                  <a:srgbClr val="242424"/>
                </a:solidFill>
                <a:hlinkClick r:id="rId11"/>
              </a:rPr>
              <a:t>Samsung </a:t>
            </a:r>
            <a:r>
              <a:rPr lang="en-GB" dirty="0">
                <a:solidFill>
                  <a:srgbClr val="242424"/>
                </a:solidFill>
              </a:rPr>
              <a:t>par </a:t>
            </a:r>
            <a:r>
              <a:rPr lang="en-GB" dirty="0" err="1">
                <a:solidFill>
                  <a:srgbClr val="242424"/>
                </a:solidFill>
              </a:rPr>
              <a:t>CODE_n </a:t>
            </a:r>
            <a:r>
              <a:rPr lang="en-GB" dirty="0">
                <a:solidFill>
                  <a:srgbClr val="242424"/>
                </a:solidFill>
              </a:rPr>
              <a:t>est sous licence </a:t>
            </a:r>
            <a:r>
              <a:rPr lang="en-GB" dirty="0">
                <a:solidFill>
                  <a:srgbClr val="242424"/>
                </a:solidFill>
                <a:hlinkClick r:id="rId10"/>
              </a:rPr>
              <a:t>CC BY 2.0</a:t>
            </a:r>
            <a:r>
              <a:rPr lang="en-GB" dirty="0">
                <a:solidFill>
                  <a:srgbClr val="242424"/>
                </a:solidFill>
              </a:rPr>
              <a:t>. </a:t>
            </a:r>
          </a:p>
          <a:p>
            <a:pPr marL="285750" indent="-285750" latinLnBrk="0">
              <a:buFont typeface="Arial" panose="020B0604020202020204" pitchFamily="34" charset="0"/>
              <a:buChar char="•"/>
            </a:pPr>
            <a:r>
              <a:rPr lang="en-GB" dirty="0">
                <a:solidFill>
                  <a:srgbClr val="242424"/>
                </a:solidFill>
              </a:rPr>
              <a:t>Débranchez les appareils électroniques inutilisés : </a:t>
            </a:r>
            <a:r>
              <a:rPr lang="en-GB" dirty="0">
                <a:solidFill>
                  <a:srgbClr val="242424"/>
                </a:solidFill>
                <a:hlinkClick r:id="rId12"/>
              </a:rPr>
              <a:t>bouilloire </a:t>
            </a:r>
            <a:r>
              <a:rPr lang="en-GB" dirty="0">
                <a:solidFill>
                  <a:srgbClr val="242424"/>
                </a:solidFill>
              </a:rPr>
              <a:t>par Denis Sylvester Hurd est sous licence </a:t>
            </a:r>
            <a:r>
              <a:rPr lang="en-GB" dirty="0">
                <a:solidFill>
                  <a:srgbClr val="242424"/>
                </a:solidFill>
                <a:hlinkClick r:id="rId13"/>
              </a:rPr>
              <a:t>CC0 1.0</a:t>
            </a:r>
            <a:r>
              <a:rPr lang="en-GB" dirty="0">
                <a:solidFill>
                  <a:srgbClr val="242424"/>
                </a:solidFill>
              </a:rPr>
              <a:t>.</a:t>
            </a:r>
          </a:p>
          <a:p>
            <a:pPr marL="285750" indent="-285750" latinLnBrk="0">
              <a:buFont typeface="Arial" panose="020B0604020202020204" pitchFamily="34" charset="0"/>
              <a:buChar char="•"/>
            </a:pPr>
            <a:r>
              <a:rPr lang="en-GB" dirty="0">
                <a:solidFill>
                  <a:srgbClr val="242424"/>
                </a:solidFill>
              </a:rPr>
              <a:t>Mettez en place une maison intelligente : </a:t>
            </a:r>
            <a:r>
              <a:rPr lang="en-GB" noProof="0" dirty="0">
                <a:solidFill>
                  <a:schemeClr val="dk1"/>
                </a:solidFill>
                <a:ea typeface="Public Sans"/>
                <a:cs typeface="Public Sans"/>
                <a:sym typeface="Public Sans"/>
                <a:hlinkClick r:id="rId14"/>
              </a:rPr>
              <a:t>ampoule </a:t>
            </a:r>
            <a:r>
              <a:rPr lang="en-GB" noProof="0" dirty="0" err="1">
                <a:solidFill>
                  <a:schemeClr val="dk1"/>
                </a:solidFill>
                <a:ea typeface="Public Sans"/>
                <a:cs typeface="Public Sans"/>
                <a:sym typeface="Public Sans"/>
                <a:hlinkClick r:id="rId14"/>
              </a:rPr>
              <a:t>Wi-Fi</a:t>
            </a:r>
            <a:r>
              <a:rPr lang="en-GB" noProof="0" dirty="0">
                <a:solidFill>
                  <a:schemeClr val="dk1"/>
                </a:solidFill>
                <a:ea typeface="Public Sans"/>
                <a:cs typeface="Public Sans"/>
                <a:sym typeface="Public Sans"/>
                <a:hlinkClick r:id="rId14"/>
              </a:rPr>
              <a:t> UMAX U-Smart </a:t>
            </a:r>
            <a:r>
              <a:rPr lang="en-GB" noProof="0" dirty="0">
                <a:solidFill>
                  <a:schemeClr val="dk1"/>
                </a:solidFill>
                <a:ea typeface="Public Sans"/>
                <a:cs typeface="Public Sans"/>
                <a:sym typeface="Public Sans"/>
              </a:rPr>
              <a:t>par Jirka Matousek est sous licence </a:t>
            </a:r>
            <a:r>
              <a:rPr lang="en-GB" noProof="0" dirty="0">
                <a:solidFill>
                  <a:schemeClr val="dk1"/>
                </a:solidFill>
                <a:ea typeface="Public Sans"/>
                <a:cs typeface="Public Sans"/>
                <a:sym typeface="Public Sans"/>
                <a:hlinkClick r:id="rId10"/>
              </a:rPr>
              <a:t>CC BY 2.0</a:t>
            </a:r>
            <a:r>
              <a:rPr lang="en-GB" noProof="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dirty="0">
                <a:solidFill>
                  <a:schemeClr val="dk1"/>
                </a:solidFill>
                <a:sym typeface="Public Sans"/>
              </a:rPr>
              <a:t>Dégivrez régulièrement votre congélateur : </a:t>
            </a:r>
            <a:r>
              <a:rPr lang="en-GB" dirty="0">
                <a:solidFill>
                  <a:schemeClr val="dk1"/>
                </a:solidFill>
                <a:sym typeface="Public Sans"/>
                <a:hlinkClick r:id="rId15"/>
              </a:rPr>
              <a:t>Stalactites dans le congélateur </a:t>
            </a:r>
            <a:r>
              <a:rPr lang="en-GB" dirty="0">
                <a:solidFill>
                  <a:schemeClr val="dk1"/>
                </a:solidFill>
                <a:sym typeface="Public Sans"/>
              </a:rPr>
              <a:t>par Anders Sandberg est </a:t>
            </a:r>
            <a:r>
              <a:rPr lang="en-GB" dirty="0">
                <a:solidFill>
                  <a:srgbClr val="242424"/>
                </a:solidFill>
              </a:rPr>
              <a:t>sous licence </a:t>
            </a:r>
            <a:r>
              <a:rPr lang="en-GB" dirty="0">
                <a:solidFill>
                  <a:srgbClr val="242424"/>
                </a:solidFill>
                <a:hlinkClick r:id="rId10"/>
              </a:rPr>
              <a:t>CC BY 2.0</a:t>
            </a:r>
            <a:r>
              <a:rPr lang="en-GB" dirty="0">
                <a:solidFill>
                  <a:srgbClr val="242424"/>
                </a:solidFill>
              </a:rPr>
              <a:t>. </a:t>
            </a:r>
          </a:p>
          <a:p>
            <a:pPr marL="285750" indent="-285750" latinLnBrk="0">
              <a:buFont typeface="Arial" panose="020B0604020202020204" pitchFamily="34" charset="0"/>
              <a:buChar char="•"/>
            </a:pPr>
            <a:endParaRPr lang="en-GB" noProof="0" dirty="0">
              <a:solidFill>
                <a:schemeClr val="dk1"/>
              </a:solidFill>
              <a:ea typeface="Public Sans"/>
              <a:cs typeface="Public Sans"/>
              <a:sym typeface="Public Sans"/>
            </a:endParaRPr>
          </a:p>
          <a:p>
            <a:endParaRPr lang="en-BE"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26</a:t>
            </a:fld>
            <a:endParaRPr lang="ko-KR" altLang="en-US"/>
          </a:p>
        </p:txBody>
      </p:sp>
    </p:spTree>
    <p:extLst>
      <p:ext uri="{BB962C8B-B14F-4D97-AF65-F5344CB8AC3E}">
        <p14:creationId xmlns:p14="http://schemas.microsoft.com/office/powerpoint/2010/main" val="33041359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2C076-5568-11C7-637A-4FC27F0AB2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378696-0E21-77A1-9189-23747D4FCA8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5BF1581-5471-3531-8D5E-1126FB2C687C}"/>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Remerciements</a:t>
            </a:r>
          </a:p>
          <a:p>
            <a:pPr marL="285750" indent="-285750" latinLnBrk="0">
              <a:buFont typeface="Arial" panose="020B0604020202020204" pitchFamily="34" charset="0"/>
              <a:buChar char="•"/>
            </a:pPr>
            <a:r>
              <a:rPr lang="en-GB" dirty="0">
                <a:solidFill>
                  <a:srgbClr val="242424"/>
                </a:solidFill>
              </a:rPr>
              <a:t>Utilisez des thermostats intelligents : promouvoir les comportements économes en énergie : </a:t>
            </a:r>
            <a:r>
              <a:rPr lang="en-GB" dirty="0">
                <a:solidFill>
                  <a:srgbClr val="242424"/>
                </a:solidFill>
                <a:hlinkClick r:id="rId3"/>
              </a:rPr>
              <a:t>réglez le thermostat </a:t>
            </a:r>
            <a:r>
              <a:rPr lang="en-GB" dirty="0">
                <a:solidFill>
                  <a:srgbClr val="242424"/>
                </a:solidFill>
              </a:rPr>
              <a:t>par CORGI </a:t>
            </a:r>
            <a:r>
              <a:rPr lang="en-GB" dirty="0" err="1">
                <a:solidFill>
                  <a:srgbClr val="242424"/>
                </a:solidFill>
              </a:rPr>
              <a:t>HomePlan </a:t>
            </a:r>
            <a:r>
              <a:rPr lang="en-GB" dirty="0">
                <a:solidFill>
                  <a:srgbClr val="242424"/>
                </a:solidFill>
              </a:rPr>
              <a:t>est sous licence </a:t>
            </a:r>
            <a:r>
              <a:rPr lang="en-GB" noProof="0" dirty="0">
                <a:solidFill>
                  <a:schemeClr val="dk1"/>
                </a:solidFill>
                <a:ea typeface="Public Sans"/>
                <a:cs typeface="Public Sans"/>
                <a:sym typeface="Public Sans"/>
                <a:hlinkClick r:id="rId4"/>
              </a:rPr>
              <a:t>CC BY 2.0</a:t>
            </a:r>
            <a:r>
              <a:rPr lang="en-GB" noProof="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dirty="0">
                <a:solidFill>
                  <a:schemeClr val="dk1"/>
                </a:solidFill>
                <a:sym typeface="Public Sans"/>
              </a:rPr>
              <a:t>Utilisez des multiprises : </a:t>
            </a:r>
            <a:r>
              <a:rPr lang="en-GB" dirty="0">
                <a:solidFill>
                  <a:schemeClr val="dk1"/>
                </a:solidFill>
                <a:sym typeface="Public Sans"/>
                <a:hlinkClick r:id="rId5"/>
              </a:rPr>
              <a:t>Multiprises avec rallonge.jpg </a:t>
            </a:r>
            <a:r>
              <a:rPr lang="en-GB" dirty="0">
                <a:solidFill>
                  <a:schemeClr val="dk1"/>
                </a:solidFill>
                <a:sym typeface="Public Sans"/>
              </a:rPr>
              <a:t>par Dmitry Makeev est sous licence </a:t>
            </a:r>
            <a:r>
              <a:rPr lang="en-GB" dirty="0">
                <a:solidFill>
                  <a:schemeClr val="dk1"/>
                </a:solidFill>
                <a:sym typeface="Public Sans"/>
                <a:hlinkClick r:id="rId6"/>
              </a:rPr>
              <a:t>CC BY-SA 4.0</a:t>
            </a:r>
            <a:r>
              <a:rPr lang="en-GB" dirty="0">
                <a:solidFill>
                  <a:schemeClr val="dk1"/>
                </a:solidFill>
                <a:sym typeface="Public Sans"/>
              </a:rPr>
              <a:t>.</a:t>
            </a:r>
            <a:endParaRPr lang="en-GB" dirty="0">
              <a:solidFill>
                <a:srgbClr val="242424"/>
              </a:solidFill>
            </a:endParaRPr>
          </a:p>
          <a:p>
            <a:pPr marL="285750" indent="-285750" latinLnBrk="0">
              <a:buFont typeface="Arial" panose="020B0604020202020204" pitchFamily="34" charset="0"/>
              <a:buChar char="•"/>
            </a:pPr>
            <a:r>
              <a:rPr lang="en-GB" dirty="0">
                <a:solidFill>
                  <a:srgbClr val="242424"/>
                </a:solidFill>
              </a:rPr>
              <a:t>Travailler ensemble : le rôle des communautés énergétiques : </a:t>
            </a:r>
            <a:r>
              <a:rPr lang="en-GB" dirty="0">
                <a:solidFill>
                  <a:schemeClr val="dk1"/>
                </a:solidFill>
                <a:ea typeface="Public Sans"/>
                <a:cs typeface="Public Sans"/>
                <a:sym typeface="Public Sans"/>
                <a:hlinkClick r:id="rId7"/>
              </a:rPr>
              <a:t>l'énergie propre au travail pour </a:t>
            </a:r>
            <a:r>
              <a:rPr lang="en-GB" dirty="0" err="1">
                <a:solidFill>
                  <a:schemeClr val="dk1"/>
                </a:solidFill>
                <a:ea typeface="Public Sans"/>
                <a:cs typeface="Public Sans"/>
                <a:sym typeface="Public Sans"/>
                <a:hlinkClick r:id="rId7"/>
              </a:rPr>
              <a:t>la Journée de la Terre </a:t>
            </a:r>
            <a:r>
              <a:rPr lang="en-GB" dirty="0">
                <a:solidFill>
                  <a:schemeClr val="dk1"/>
                </a:solidFill>
                <a:ea typeface="Public Sans"/>
                <a:cs typeface="Public Sans"/>
                <a:sym typeface="Public Sans"/>
                <a:hlinkClick r:id="rId7"/>
              </a:rPr>
              <a:t>! </a:t>
            </a:r>
            <a:r>
              <a:rPr lang="en-GB" dirty="0">
                <a:solidFill>
                  <a:schemeClr val="dk1"/>
                </a:solidFill>
                <a:ea typeface="Public Sans"/>
                <a:cs typeface="Public Sans"/>
                <a:sym typeface="Public Sans"/>
              </a:rPr>
              <a:t>par </a:t>
            </a:r>
            <a:r>
              <a:rPr lang="en-GB" dirty="0" err="1">
                <a:solidFill>
                  <a:schemeClr val="dk1"/>
                </a:solidFill>
                <a:ea typeface="Public Sans"/>
                <a:cs typeface="Public Sans"/>
                <a:sym typeface="Public Sans"/>
              </a:rPr>
              <a:t>naturalflow </a:t>
            </a:r>
            <a:r>
              <a:rPr lang="en-GB" dirty="0">
                <a:solidFill>
                  <a:schemeClr val="dk1"/>
                </a:solidFill>
                <a:ea typeface="Public Sans"/>
                <a:cs typeface="Public Sans"/>
                <a:sym typeface="Public Sans"/>
              </a:rPr>
              <a:t>est sous licence </a:t>
            </a:r>
            <a:r>
              <a:rPr lang="en-US" dirty="0">
                <a:solidFill>
                  <a:schemeClr val="dk1"/>
                </a:solidFill>
                <a:ea typeface="Public Sans"/>
                <a:cs typeface="Public Sans"/>
                <a:sym typeface="Public Sans"/>
                <a:hlinkClick r:id="rId8"/>
              </a:rPr>
              <a:t>CC BY-SA 2.0</a:t>
            </a:r>
            <a:r>
              <a:rPr lang="en-US"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Découvrez où vous pouvez obtenir de l'aide : </a:t>
            </a:r>
            <a:r>
              <a:rPr lang="en-US" dirty="0" err="1">
                <a:solidFill>
                  <a:schemeClr val="dk1"/>
                </a:solidFill>
                <a:ea typeface="Public Sans"/>
                <a:cs typeface="Public Sans"/>
                <a:sym typeface="Public Sans"/>
                <a:hlinkClick r:id="rId9"/>
              </a:rPr>
              <a:t>Mecktilda </a:t>
            </a:r>
            <a:r>
              <a:rPr lang="en-US" dirty="0">
                <a:solidFill>
                  <a:schemeClr val="dk1"/>
                </a:solidFill>
                <a:ea typeface="Public Sans"/>
                <a:cs typeface="Public Sans"/>
                <a:sym typeface="Public Sans"/>
                <a:hlinkClick r:id="rId9"/>
              </a:rPr>
              <a:t>et Stefano - agents commerciaux pour les systèmes d'énergie solaire Global Cycle Solutions </a:t>
            </a:r>
            <a:r>
              <a:rPr lang="en-US" dirty="0">
                <a:solidFill>
                  <a:schemeClr val="dk1"/>
                </a:solidFill>
                <a:ea typeface="Public Sans"/>
                <a:cs typeface="Public Sans"/>
                <a:sym typeface="Public Sans"/>
              </a:rPr>
              <a:t>par DIFD – Département britannique pour le développement international est </a:t>
            </a:r>
            <a:r>
              <a:rPr lang="en-GB" dirty="0">
                <a:solidFill>
                  <a:srgbClr val="242424"/>
                </a:solidFill>
              </a:rPr>
              <a:t>sous licence </a:t>
            </a:r>
            <a:r>
              <a:rPr lang="en-GB" noProof="0" dirty="0">
                <a:solidFill>
                  <a:schemeClr val="dk1"/>
                </a:solidFill>
                <a:ea typeface="Public Sans"/>
                <a:cs typeface="Public Sans"/>
                <a:sym typeface="Public Sans"/>
                <a:hlinkClick r:id="rId4"/>
              </a:rPr>
              <a:t>CC BY 2.0</a:t>
            </a:r>
            <a:r>
              <a:rPr lang="en-GB" noProof="0" dirty="0">
                <a:solidFill>
                  <a:schemeClr val="dk1"/>
                </a:solidFill>
                <a:ea typeface="Public Sans"/>
                <a:cs typeface="Public Sans"/>
                <a:sym typeface="Public Sans"/>
              </a:rPr>
              <a:t>. Cette image a été recadrée.</a:t>
            </a:r>
            <a:endParaRPr lang="en-US" dirty="0">
              <a:solidFill>
                <a:schemeClr val="dk1"/>
              </a:solidFill>
              <a:ea typeface="Public Sans"/>
              <a:cs typeface="Public Sans"/>
              <a:sym typeface="Public Sans"/>
            </a:endParaRPr>
          </a:p>
          <a:p>
            <a:endParaRPr lang="en-BE" dirty="0"/>
          </a:p>
        </p:txBody>
      </p:sp>
      <p:sp>
        <p:nvSpPr>
          <p:cNvPr id="4" name="Slide Number Placeholder 3">
            <a:extLst>
              <a:ext uri="{FF2B5EF4-FFF2-40B4-BE49-F238E27FC236}">
                <a16:creationId xmlns:a16="http://schemas.microsoft.com/office/drawing/2014/main" id="{B40D3E98-DD98-53AF-BD13-DD97A5DDEBA3}"/>
              </a:ext>
            </a:extLst>
          </p:cNvPr>
          <p:cNvSpPr>
            <a:spLocks noGrp="1"/>
          </p:cNvSpPr>
          <p:nvPr>
            <p:ph type="sldNum" sz="quarter" idx="5"/>
          </p:nvPr>
        </p:nvSpPr>
        <p:spPr/>
        <p:txBody>
          <a:bodyPr/>
          <a:lstStyle/>
          <a:p>
            <a:fld id="{F08FC7D2-309F-4B1D-AF63-DB3D4B544859}" type="slidenum">
              <a:rPr lang="ko-KR" altLang="en-US" smtClean="0"/>
              <a:t>27</a:t>
            </a:fld>
            <a:endParaRPr lang="ko-KR" altLang="en-US"/>
          </a:p>
        </p:txBody>
      </p:sp>
    </p:spTree>
    <p:extLst>
      <p:ext uri="{BB962C8B-B14F-4D97-AF65-F5344CB8AC3E}">
        <p14:creationId xmlns:p14="http://schemas.microsoft.com/office/powerpoint/2010/main" val="24128444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rPr>
              <a:t>Merci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28</a:t>
            </a:fld>
            <a:endParaRPr lang="ko-KR" altLang="en-US"/>
          </a:p>
        </p:txBody>
      </p:sp>
    </p:spTree>
    <p:extLst>
      <p:ext uri="{BB962C8B-B14F-4D97-AF65-F5344CB8AC3E}">
        <p14:creationId xmlns:p14="http://schemas.microsoft.com/office/powerpoint/2010/main" val="18967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Notre exploration de chaque étape commence par une question de réflexion. Prenez le temps de réfléchir à chaque question avant de passer à la diapositive suivante.</a:t>
            </a:r>
          </a:p>
          <a:p>
            <a:pPr latinLnBrk="0"/>
            <a:endParaRPr lang="en-GB" sz="1200" noProof="0" dirty="0">
              <a:solidFill>
                <a:srgbClr val="2B2C30"/>
              </a:solidFill>
              <a:sym typeface="Public Sans"/>
            </a:endParaRPr>
          </a:p>
          <a:p>
            <a:pPr latinLnBrk="0"/>
            <a:r>
              <a:rPr lang="en-GB" sz="1200" dirty="0">
                <a:solidFill>
                  <a:srgbClr val="2B2C30"/>
                </a:solidFill>
                <a:sym typeface="Public Sans"/>
              </a:rPr>
              <a:t>Vous pouvez suivre chaque étape dans l'ordre. Vous pouvez également sélectionner une étape particulière que vous souhaitez explorer en premier via le menu.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a:t>
            </a:fld>
            <a:endParaRPr lang="ko-KR" altLang="en-US"/>
          </a:p>
        </p:txBody>
      </p:sp>
    </p:spTree>
    <p:extLst>
      <p:ext uri="{BB962C8B-B14F-4D97-AF65-F5344CB8AC3E}">
        <p14:creationId xmlns:p14="http://schemas.microsoft.com/office/powerpoint/2010/main" val="1811473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10 mesures simples que vous pouvez prendre dès aujourd'hui </a:t>
            </a:r>
            <a:endParaRPr lang="en-US" sz="1050" kern="1200" dirty="0">
              <a:solidFill>
                <a:schemeClr val="bg1"/>
              </a:solidFill>
              <a:latin typeface="+mn-lt"/>
              <a:ea typeface="+mn-ea"/>
              <a:cs typeface="+mn-cs"/>
            </a:endParaRPr>
          </a:p>
          <a:p>
            <a:pPr marL="342900" indent="-342900" latinLnBrk="0">
              <a:buFont typeface="+mj-lt"/>
              <a:buAutoNum type="arabicPeriod"/>
            </a:pPr>
            <a:r>
              <a:rPr lang="en-GB" sz="1200" noProof="0" dirty="0">
                <a:ea typeface="Public Sans"/>
                <a:cs typeface="Public Sans"/>
                <a:sym typeface="Public Sans"/>
              </a:rPr>
              <a:t>Comprenez votre propre consommation d'énergie.</a:t>
            </a:r>
          </a:p>
          <a:p>
            <a:pPr marL="342900" indent="-342900" latinLnBrk="0">
              <a:buFont typeface="+mj-lt"/>
              <a:buAutoNum type="arabicPeriod"/>
            </a:pPr>
            <a:r>
              <a:rPr lang="en-GB" sz="1200" dirty="0">
                <a:ea typeface="Public Sans"/>
                <a:cs typeface="Public Sans"/>
                <a:sym typeface="Public Sans"/>
              </a:rPr>
              <a:t>Choisissez un contrat d'énergie.</a:t>
            </a:r>
          </a:p>
          <a:p>
            <a:pPr marL="342900" indent="-342900" latinLnBrk="0">
              <a:buFont typeface="+mj-lt"/>
              <a:buAutoNum type="arabicPeriod"/>
            </a:pPr>
            <a:r>
              <a:rPr lang="en-GB" sz="1200" noProof="0" dirty="0">
                <a:ea typeface="Public Sans"/>
                <a:cs typeface="Public Sans"/>
                <a:sym typeface="Public Sans"/>
              </a:rPr>
              <a:t>Augmentez votre efficacité énergétique : investissez dans des appareils électroménagers.</a:t>
            </a:r>
          </a:p>
          <a:p>
            <a:pPr marL="342900" indent="-342900" latinLnBrk="0">
              <a:buFont typeface="+mj-lt"/>
              <a:buAutoNum type="arabicPeriod"/>
            </a:pPr>
            <a:r>
              <a:rPr lang="en-GB" sz="1200" dirty="0">
                <a:ea typeface="Public Sans"/>
                <a:cs typeface="Public Sans"/>
                <a:sym typeface="Public Sans"/>
              </a:rPr>
              <a:t>Dégivrez régulièrement votre congélateur.</a:t>
            </a:r>
          </a:p>
          <a:p>
            <a:pPr marL="342900" indent="-342900" latinLnBrk="0">
              <a:buFont typeface="+mj-lt"/>
              <a:buAutoNum type="arabicPeriod"/>
            </a:pPr>
            <a:r>
              <a:rPr lang="en-GB" sz="1200" dirty="0">
                <a:ea typeface="Public Sans"/>
                <a:cs typeface="Public Sans"/>
                <a:sym typeface="Public Sans"/>
              </a:rPr>
              <a:t>Débranchez les appareils électroniques inutilisés.</a:t>
            </a:r>
          </a:p>
          <a:p>
            <a:pPr marL="342900" indent="-342900" latinLnBrk="0">
              <a:buFont typeface="+mj-lt"/>
              <a:buAutoNum type="arabicPeriod"/>
            </a:pPr>
            <a:r>
              <a:rPr lang="en-GB" sz="1200" noProof="0" dirty="0">
                <a:ea typeface="Public Sans"/>
                <a:cs typeface="Public Sans"/>
                <a:sym typeface="Public Sans"/>
              </a:rPr>
              <a:t>Mettez en place une maison intelligente.</a:t>
            </a:r>
          </a:p>
          <a:p>
            <a:pPr marL="342900" indent="-342900" latinLnBrk="0">
              <a:buFont typeface="+mj-lt"/>
              <a:buAutoNum type="arabicPeriod"/>
            </a:pPr>
            <a:r>
              <a:rPr lang="en-GB" sz="1200" noProof="0" dirty="0">
                <a:ea typeface="Public Sans"/>
                <a:cs typeface="Public Sans"/>
                <a:sym typeface="Public Sans"/>
              </a:rPr>
              <a:t>Utilisez </a:t>
            </a:r>
            <a:r>
              <a:rPr lang="en-GB" sz="1200" dirty="0">
                <a:ea typeface="Public Sans"/>
                <a:cs typeface="Public Sans"/>
                <a:sym typeface="Public Sans"/>
              </a:rPr>
              <a:t>des thermostats</a:t>
            </a:r>
            <a:r>
              <a:rPr lang="en-GB" sz="1200" noProof="0" dirty="0">
                <a:ea typeface="Public Sans"/>
                <a:cs typeface="Public Sans"/>
                <a:sym typeface="Public Sans"/>
              </a:rPr>
              <a:t> intelligents</a:t>
            </a:r>
            <a:r>
              <a:rPr lang="en-GB" sz="1200" dirty="0">
                <a:ea typeface="Public Sans"/>
                <a:cs typeface="Public Sans"/>
                <a:sym typeface="Public Sans"/>
              </a:rPr>
              <a:t>.</a:t>
            </a:r>
          </a:p>
          <a:p>
            <a:pPr marL="342900" indent="-342900" latinLnBrk="0">
              <a:buFont typeface="+mj-lt"/>
              <a:buAutoNum type="arabicPeriod"/>
            </a:pPr>
            <a:r>
              <a:rPr lang="en-GB" sz="1200" noProof="0" dirty="0">
                <a:ea typeface="Public Sans"/>
                <a:cs typeface="Public Sans"/>
                <a:sym typeface="Public Sans"/>
              </a:rPr>
              <a:t>Utilisez </a:t>
            </a:r>
            <a:r>
              <a:rPr lang="en-GB" sz="1200" dirty="0">
                <a:ea typeface="Public Sans"/>
                <a:cs typeface="Public Sans"/>
                <a:sym typeface="Public Sans"/>
              </a:rPr>
              <a:t>des multiprises.</a:t>
            </a:r>
            <a:endParaRPr lang="en-GB" sz="1200" noProof="0" dirty="0">
              <a:ea typeface="Public Sans"/>
              <a:cs typeface="Public Sans"/>
              <a:sym typeface="Public Sans"/>
            </a:endParaRPr>
          </a:p>
          <a:p>
            <a:pPr marL="342900" indent="-342900" latinLnBrk="0">
              <a:buFont typeface="+mj-lt"/>
              <a:buAutoNum type="arabicPeriod"/>
            </a:pPr>
            <a:r>
              <a:rPr lang="en-GB" sz="1200" noProof="0" dirty="0">
                <a:ea typeface="Public Sans"/>
                <a:cs typeface="Public Sans"/>
                <a:sym typeface="Public Sans"/>
              </a:rPr>
              <a:t>Travailler ensemble : le rôle des communautés énergétiques.</a:t>
            </a:r>
          </a:p>
          <a:p>
            <a:pPr marL="342900" indent="-342900" latinLnBrk="0">
              <a:buFont typeface="+mj-lt"/>
              <a:buAutoNum type="arabicPeriod"/>
            </a:pPr>
            <a:r>
              <a:rPr lang="en-GB" sz="1200" dirty="0">
                <a:ea typeface="Public Sans"/>
                <a:cs typeface="Public Sans"/>
                <a:sym typeface="Public Sans"/>
              </a:rPr>
              <a:t> Découvrez où vous pouvez obtenir de l'aide.</a:t>
            </a:r>
          </a:p>
          <a:p>
            <a:pPr marL="342900" indent="-342900" latinLnBrk="0">
              <a:buFont typeface="+mj-lt"/>
              <a:buAutoNum type="arabicPeriod"/>
            </a:pPr>
            <a:endParaRPr lang="en-GB" sz="1200" noProof="0" dirty="0">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1159969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Comprenez votre propre consommation d'énergie</a:t>
            </a:r>
            <a:endParaRPr lang="en-US" sz="1050" kern="1200" dirty="0">
              <a:solidFill>
                <a:schemeClr val="bg1"/>
              </a:solidFill>
              <a:latin typeface="+mn-lt"/>
              <a:ea typeface="+mn-ea"/>
              <a:cs typeface="+mn-cs"/>
            </a:endParaRPr>
          </a:p>
          <a:p>
            <a:pPr algn="ctr" latinLnBrk="0"/>
            <a:r>
              <a:rPr lang="en-GB" sz="1200" i="1" noProof="0" dirty="0">
                <a:solidFill>
                  <a:schemeClr val="accent5"/>
                </a:solidFill>
              </a:rPr>
              <a:t>En quoi le fait de comprendre votre consommation d'énergie peut-il vous aider à économiser de l'énergie et à réduire votre facture d'électricité ?</a:t>
            </a:r>
          </a:p>
          <a:p>
            <a:pPr algn="ctr" latinLnBrk="0"/>
            <a:endParaRPr lang="en-GB" sz="1200" i="1" noProof="0"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5</a:t>
            </a:fld>
            <a:endParaRPr lang="ko-KR" altLang="en-US"/>
          </a:p>
        </p:txBody>
      </p:sp>
    </p:spTree>
    <p:extLst>
      <p:ext uri="{BB962C8B-B14F-4D97-AF65-F5344CB8AC3E}">
        <p14:creationId xmlns:p14="http://schemas.microsoft.com/office/powerpoint/2010/main" val="3623851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Comprenez votre propre consommation d'énergie</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GB" dirty="0"/>
          </a:p>
          <a:p>
            <a:pPr marL="457200" indent="-457200" latinLnBrk="0">
              <a:buChar char="•"/>
            </a:pPr>
            <a:r>
              <a:rPr lang="en-GB" sz="1200" noProof="0" dirty="0">
                <a:solidFill>
                  <a:srgbClr val="2B2C30"/>
                </a:solidFill>
                <a:cs typeface="Segoe UI"/>
              </a:rPr>
              <a:t>Un compteur intelligent vous permet, ainsi qu'à votre fournisseur d'énergie, de surveiller et d'analyser vos habitudes de consommation d'énergie en temps réel. </a:t>
            </a:r>
          </a:p>
          <a:p>
            <a:pPr marL="457200" indent="-457200" latinLnBrk="0">
              <a:buFontTx/>
              <a:buChar char="•"/>
            </a:pPr>
            <a:r>
              <a:rPr lang="en-GB" sz="1200" dirty="0">
                <a:solidFill>
                  <a:srgbClr val="2B2C30"/>
                </a:solidFill>
                <a:cs typeface="Segoe UI"/>
              </a:rPr>
              <a:t>Vérifiez si vous disposez d'un compteur intelligent ou d'un compteur numérique (analogique).</a:t>
            </a:r>
          </a:p>
          <a:p>
            <a:pPr marL="457200" indent="-457200" latinLnBrk="0">
              <a:buFontTx/>
              <a:buChar char="•"/>
            </a:pPr>
            <a:r>
              <a:rPr lang="en-GB" sz="1200" noProof="0" dirty="0">
                <a:solidFill>
                  <a:srgbClr val="2B2C30"/>
                </a:solidFill>
                <a:cs typeface="Segoe UI"/>
              </a:rPr>
              <a:t>Si vous disposez d'un compteur intelligent, vous pouvez vérifier votre consommation d'énergie à différents moments de la journée. Cela vous aidera à identifier les moments de la journée où vous consommez le plus d'énergie. </a:t>
            </a:r>
          </a:p>
          <a:p>
            <a:pPr marL="457200" indent="-457200" latinLnBrk="0">
              <a:buChar char="•"/>
            </a:pPr>
            <a:r>
              <a:rPr lang="en-GB" sz="1200" dirty="0">
                <a:solidFill>
                  <a:srgbClr val="2B2C30"/>
                </a:solidFill>
                <a:cs typeface="Segoe UI"/>
              </a:rPr>
              <a:t>Y a-t-il des moments de la journée où vous consommez plus d'énergie ? Recherchez les tendances et les possibilités de </a:t>
            </a:r>
            <a:r>
              <a:rPr lang="en-GB" sz="1200" noProof="0" dirty="0">
                <a:solidFill>
                  <a:srgbClr val="2B2C30"/>
                </a:solidFill>
                <a:cs typeface="Segoe UI"/>
              </a:rPr>
              <a:t>réduire votre consommation. Par exemple, </a:t>
            </a:r>
            <a:r>
              <a:rPr lang="en-GB" sz="1200" noProof="0" dirty="0">
                <a:solidFill>
                  <a:srgbClr val="2B2C30"/>
                </a:solidFill>
                <a:cs typeface="Segoe UI"/>
                <a:hlinkClick r:id="rId3"/>
              </a:rPr>
              <a:t>débrancher les appareils lorsqu'ils ne sont pas utilisés, plutôt que de les laisser en veille</a:t>
            </a:r>
            <a:r>
              <a:rPr lang="en-GB" sz="1200" noProof="0" dirty="0">
                <a:solidFill>
                  <a:srgbClr val="2B2C30"/>
                </a:solidFill>
                <a:cs typeface="Segoe UI"/>
              </a:rPr>
              <a:t>, permet de réduire la consommation d'énergie. </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1" hangingPunct="1">
              <a:lnSpc>
                <a:spcPct val="100000"/>
              </a:lnSpc>
              <a:spcBef>
                <a:spcPts val="0"/>
              </a:spcBef>
              <a:spcAft>
                <a:spcPts val="0"/>
              </a:spcAft>
              <a:buClrTx/>
              <a:buSzTx/>
              <a:buFontTx/>
              <a:buNone/>
              <a:tabLst/>
              <a:defRPr/>
            </a:pPr>
            <a:r>
              <a:rPr lang="en-GB" dirty="0"/>
              <a:t>https://www.smartenergygb.org/smart-living/smart-energy-tips/switching-appliances-off-stand-by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214347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2. Choisissez un contrat d'énergie </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i="1" noProof="0" dirty="0">
                <a:solidFill>
                  <a:schemeClr val="accent2"/>
                </a:solidFill>
              </a:rPr>
              <a:t>Comment changer de contrat d'énergie peut-il vous aider à faire des économies et à optimiser votre consommation d'énergie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7</a:t>
            </a:fld>
            <a:endParaRPr lang="ko-KR" altLang="en-US"/>
          </a:p>
        </p:txBody>
      </p:sp>
    </p:spTree>
    <p:extLst>
      <p:ext uri="{BB962C8B-B14F-4D97-AF65-F5344CB8AC3E}">
        <p14:creationId xmlns:p14="http://schemas.microsoft.com/office/powerpoint/2010/main" val="1574940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2. Choisissez un contrat d'énergie </a:t>
            </a:r>
            <a:endParaRPr lang="en-US" sz="1050" kern="1200" dirty="0">
              <a:solidFill>
                <a:schemeClr val="bg1"/>
              </a:solidFill>
              <a:latin typeface="+mn-lt"/>
              <a:ea typeface="+mn-ea"/>
              <a:cs typeface="+mn-cs"/>
            </a:endParaRPr>
          </a:p>
          <a:p>
            <a:pPr marL="457200" indent="-457200" latinLnBrk="0">
              <a:buChar char="•"/>
            </a:pPr>
            <a:r>
              <a:rPr lang="en-US" sz="1200" dirty="0">
                <a:solidFill>
                  <a:srgbClr val="2B2C30"/>
                </a:solidFill>
              </a:rPr>
              <a:t>Recherchez et comparez différents contrats d'énergie qui offrent des options flexibles et une tarification dynamique. La tarification dynamique signifie que le prix de votre énergie fluctue en fonction de la demande globale. </a:t>
            </a:r>
          </a:p>
          <a:p>
            <a:pPr marL="457200" indent="-457200" latinLnBrk="0">
              <a:buChar char="•"/>
            </a:pPr>
            <a:r>
              <a:rPr lang="en-US" sz="1200" dirty="0">
                <a:solidFill>
                  <a:srgbClr val="2B2C30"/>
                </a:solidFill>
              </a:rPr>
              <a:t>Envisagez les plans qui vous permettent de profiter de tarifs plus bas pendant les heures creuses ou qui offrent des incitations à réduire votre consommation pendant les heures de pointe. </a:t>
            </a:r>
            <a:endParaRPr lang="en-US" sz="1200" dirty="0"/>
          </a:p>
          <a:p>
            <a:pPr marL="457200" indent="-457200" latinLnBrk="0">
              <a:buChar char="•"/>
            </a:pPr>
            <a:r>
              <a:rPr lang="en-US" sz="1200" dirty="0">
                <a:solidFill>
                  <a:srgbClr val="2B2C30"/>
                </a:solidFill>
              </a:rPr>
              <a:t>Certains types de contrats peuvent proposer des options d'énergie renouvelable ou des récompenses pour les comportements économes en énergie.</a:t>
            </a:r>
            <a:endParaRPr lang="en-US" sz="120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8</a:t>
            </a:fld>
            <a:endParaRPr lang="ko-KR" altLang="en-US"/>
          </a:p>
        </p:txBody>
      </p:sp>
    </p:spTree>
    <p:extLst>
      <p:ext uri="{BB962C8B-B14F-4D97-AF65-F5344CB8AC3E}">
        <p14:creationId xmlns:p14="http://schemas.microsoft.com/office/powerpoint/2010/main" val="1256300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3. Augmenter l'efficacité : investir dans les appareils électroménagers</a:t>
            </a:r>
            <a:endParaRPr lang="en-US" sz="1050" kern="1200" dirty="0">
              <a:solidFill>
                <a:schemeClr val="bg1"/>
              </a:solidFill>
              <a:latin typeface="+mn-lt"/>
              <a:ea typeface="+mn-ea"/>
              <a:cs typeface="+mn-cs"/>
            </a:endParaRPr>
          </a:p>
          <a:p>
            <a:pPr algn="ctr" latinLnBrk="0"/>
            <a:r>
              <a:rPr lang="en-US" sz="1200" i="1" dirty="0">
                <a:solidFill>
                  <a:schemeClr val="accent5"/>
                </a:solidFill>
              </a:rPr>
              <a:t>Comment investir dans des appareils électroménagers peut-il vous permettre de réaliser des économies à long terme sur vos factures d'énergie ?</a:t>
            </a:r>
          </a:p>
          <a:p>
            <a:pPr algn="ctr" latinLnBrk="0"/>
            <a:endParaRPr lang="en-US"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9</a:t>
            </a:fld>
            <a:endParaRPr lang="ko-KR" altLang="en-US"/>
          </a:p>
        </p:txBody>
      </p:sp>
    </p:spTree>
    <p:extLst>
      <p:ext uri="{BB962C8B-B14F-4D97-AF65-F5344CB8AC3E}">
        <p14:creationId xmlns:p14="http://schemas.microsoft.com/office/powerpoint/2010/main" val="14154189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1 slide a">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6968694B-CBC0-4CFA-92E7-007B856E5C2E}"/>
              </a:ext>
            </a:extLst>
          </p:cNvPr>
          <p:cNvSpPr/>
          <p:nvPr userDrawn="1"/>
        </p:nvSpPr>
        <p:spPr>
          <a:xfrm>
            <a:off x="7678057" y="1"/>
            <a:ext cx="4513943"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pic>
        <p:nvPicPr>
          <p:cNvPr id="2" name="Picture 1">
            <a:extLst>
              <a:ext uri="{FF2B5EF4-FFF2-40B4-BE49-F238E27FC236}">
                <a16:creationId xmlns:a16="http://schemas.microsoft.com/office/drawing/2014/main" id="{95FF8FAC-CA3D-D985-2D00-0665579779A9}"/>
              </a:ext>
            </a:extLst>
          </p:cNvPr>
          <p:cNvPicPr>
            <a:picLocks noChangeAspect="1"/>
          </p:cNvPicPr>
          <p:nvPr userDrawn="1"/>
        </p:nvPicPr>
        <p:blipFill>
          <a:blip r:embed="rId2"/>
          <a:stretch>
            <a:fillRect/>
          </a:stretch>
        </p:blipFill>
        <p:spPr>
          <a:xfrm>
            <a:off x="11553029" y="6210794"/>
            <a:ext cx="377098" cy="391886"/>
          </a:xfrm>
          <a:prstGeom prst="rect">
            <a:avLst/>
          </a:prstGeom>
        </p:spPr>
      </p:pic>
      <p:sp>
        <p:nvSpPr>
          <p:cNvPr id="5" name="TextBox 4">
            <a:extLst>
              <a:ext uri="{FF2B5EF4-FFF2-40B4-BE49-F238E27FC236}">
                <a16:creationId xmlns:a16="http://schemas.microsoft.com/office/drawing/2014/main" id="{0D0B0EA9-CDDE-689C-515F-CD0F3C97A327}"/>
              </a:ext>
            </a:extLst>
          </p:cNvPr>
          <p:cNvSpPr txBox="1"/>
          <p:nvPr userDrawn="1"/>
        </p:nvSpPr>
        <p:spPr>
          <a:xfrm>
            <a:off x="2173650" y="5996226"/>
            <a:ext cx="5411181" cy="861774"/>
          </a:xfrm>
          <a:prstGeom prst="rect">
            <a:avLst/>
          </a:prstGeom>
          <a:noFill/>
        </p:spPr>
        <p:txBody>
          <a:bodyPr wrap="square" rtlCol="0">
            <a:spAutoFit/>
          </a:bodyPr>
          <a:lstStyle/>
          <a:p>
            <a:pPr latinLnBrk="0" hangingPunct="0"/>
            <a:r>
              <a:rPr lang="fr-FR" sz="1000" b="0" i="0" kern="1200" noProof="1">
                <a:solidFill>
                  <a:schemeClr val="tx1"/>
                </a:solidFill>
                <a:effectLst/>
                <a:latin typeface="+mn-lt"/>
                <a:ea typeface="+mn-ea"/>
                <a:cs typeface="+mn-cs"/>
              </a:rPr>
              <a:t>Ce projet a reçu un financement du programme Horizon pour la recherche et l'innovation (2021-2027) de l'Union européenne dans le cadre de la convention de subvention n° 101075596. La responsabilité du contenu de ce document incombe uniquement au projet Every1 et ne reflète pas nécessairement l'opinion de l'Union européenne. La présentation est sous licence </a:t>
            </a:r>
            <a:r>
              <a:rPr lang="fr-FR" sz="1000" b="0" i="0" u="sng" kern="1200" noProof="1">
                <a:solidFill>
                  <a:schemeClr val="tx1"/>
                </a:solidFill>
                <a:effectLst/>
                <a:latin typeface="+mn-lt"/>
                <a:ea typeface="+mn-ea"/>
                <a:cs typeface="+mn-cs"/>
                <a:hlinkClick r:id="rId3" tooltip="Original URL: https://creativecommons.org/licenses/by-sa/4.0/deed.en. Click or tap if you trust this link."/>
              </a:rPr>
              <a:t>CC BY-SA 4.0, </a:t>
            </a:r>
            <a:r>
              <a:rPr lang="fr-FR" sz="1000" b="0" i="0" kern="1200" noProof="1">
                <a:solidFill>
                  <a:schemeClr val="tx1"/>
                </a:solidFill>
                <a:effectLst/>
                <a:latin typeface="+mn-lt"/>
                <a:ea typeface="+mn-ea"/>
                <a:cs typeface="+mn-cs"/>
              </a:rPr>
              <a:t>sauf indication contraire. </a:t>
            </a:r>
            <a:endParaRPr lang="fr-FR" sz="1000" noProof="1"/>
          </a:p>
        </p:txBody>
      </p:sp>
      <p:pic>
        <p:nvPicPr>
          <p:cNvPr id="6" name="Picture 5">
            <a:extLst>
              <a:ext uri="{FF2B5EF4-FFF2-40B4-BE49-F238E27FC236}">
                <a16:creationId xmlns:a16="http://schemas.microsoft.com/office/drawing/2014/main" id="{90AE35CC-B1BE-711A-ED06-45B97EA3E76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5155" y="6210793"/>
            <a:ext cx="2048495" cy="429383"/>
          </a:xfrm>
          <a:prstGeom prst="rect">
            <a:avLst/>
          </a:prstGeom>
        </p:spPr>
      </p:pic>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ry1 slide b">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F53AAD2-4525-46D4-8AD1-5B650C307416}"/>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4093558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ry1 slide 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37D69E15-8DEB-4A6D-B2E4-0E1069D88945}"/>
              </a:ext>
            </a:extLst>
          </p:cNvPr>
          <p:cNvSpPr/>
          <p:nvPr userDrawn="1"/>
        </p:nvSpPr>
        <p:spPr>
          <a:xfrm>
            <a:off x="0" y="0"/>
            <a:ext cx="12192000" cy="194936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800">
              <a:solidFill>
                <a:srgbClr val="1A1941"/>
              </a:solidFill>
              <a:latin typeface="+mj-lt"/>
            </a:endParaRPr>
          </a:p>
        </p:txBody>
      </p:sp>
    </p:spTree>
    <p:extLst>
      <p:ext uri="{BB962C8B-B14F-4D97-AF65-F5344CB8AC3E}">
        <p14:creationId xmlns:p14="http://schemas.microsoft.com/office/powerpoint/2010/main" val="195765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very1 slide f">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328BE74-3A9A-407A-80A7-F26E850A55BA}"/>
              </a:ext>
            </a:extLst>
          </p:cNvPr>
          <p:cNvSpPr/>
          <p:nvPr userDrawn="1"/>
        </p:nvSpPr>
        <p:spPr>
          <a:xfrm>
            <a:off x="487680" y="457200"/>
            <a:ext cx="11216640" cy="59436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Tree>
    <p:extLst>
      <p:ext uri="{BB962C8B-B14F-4D97-AF65-F5344CB8AC3E}">
        <p14:creationId xmlns:p14="http://schemas.microsoft.com/office/powerpoint/2010/main" val="365700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1 slide 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1257739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ery1 slide 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BD2F4-2B9E-45E4-DE4F-FE14DB8557CB}"/>
              </a:ext>
            </a:extLst>
          </p:cNvPr>
          <p:cNvPicPr>
            <a:picLocks noChangeAspect="1"/>
          </p:cNvPicPr>
          <p:nvPr userDrawn="1"/>
        </p:nvPicPr>
        <p:blipFill>
          <a:blip r:embed="rId8"/>
          <a:stretch>
            <a:fillRect/>
          </a:stretch>
        </p:blipFill>
        <p:spPr>
          <a:xfrm>
            <a:off x="11499503" y="6159639"/>
            <a:ext cx="482322" cy="482322"/>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8" r:id="rId2"/>
    <p:sldLayoutId id="2147483690" r:id="rId3"/>
    <p:sldLayoutId id="2147483692" r:id="rId4"/>
    <p:sldLayoutId id="2147483693" r:id="rId5"/>
    <p:sldLayoutId id="2147483687" r:id="rId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hyperlink" Target="https://energy-efficient-products.ec.europa.eu/ecodesign-and-energy-label/understanding-energy-label_en"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which.co.uk/reviews/fridge-freezers/article/how-to-defrost-your-fridge-freezer-axDiH1G0Zd4i"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science.howstuffworks.com/environmental/green-tech/sustainable/smart-power-strip.htm"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rescoop.eu/"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open.edu/openlearncreate/course/index.php?categoryid=1459"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hyperlink" Target="https://every1.energy/learning-materials" TargetMode="External"/><Relationship Id="rId5" Type="http://schemas.openxmlformats.org/officeDocument/2006/relationships/hyperlink" Target="https://www.energymonitor.ai/opinion/opinion-dispelling-myths-around-renewable-energy-technologies/?cf-view" TargetMode="External"/><Relationship Id="rId4" Type="http://schemas.openxmlformats.org/officeDocument/2006/relationships/hyperlink" Target="https://every1.energy/learning-materials/what-energy-community-and-why-should-i-join"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commons.wikimedia.org/wiki/File:Vorarlberger_Kraftwerke-Energy_meter_(electro)-smart_meter-02ASD.jpg" TargetMode="External"/><Relationship Id="rId13" Type="http://schemas.openxmlformats.org/officeDocument/2006/relationships/hyperlink" Target="https://creativecommons.org/publicdomain/zero/1.0/"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creativecommons.org/licenses/by-sa/2.0/" TargetMode="External"/><Relationship Id="rId12" Type="http://schemas.openxmlformats.org/officeDocument/2006/relationships/hyperlink" Target="https://www.flickr.com/photos/dennissylvesterhurd/14425711711/in/photolist-nYKxvr-ae584u-rmB7jz-6EV3kZ-r5hbgV-Zc9CcY-XbvGTW-s3ZXqC-2nm2k68-8AN3SK-hcvJv-doMV6t-moh9jW-ftZ4iY-KpcKT-ceme3-2cd59s-douphm-8twuwn-4H3HYX-9MScDZ-XMzjLr-XMyFLK-vzL8iF-8RSYpk-a6526e-fQDqrz-o5g5Y-gHGmt-9zqsMe-9zqsHV-2Gexsp-96bC4t-2pknfb6-9uiLJ8-r7SVqA-9uiLAV-2nyHGon-bBwXK-4EffyG-92R5Du-79YGDx-7EtaN7-z7XgLu-4aFPxi-zng5GS-pfb6jT-zqqYTe-5SpzgV-z84m8H"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flickr.com/photos/runasun/4531010970/in/photolist-A22YkS-7UoBGN-yoC18r-8Pco9t-5F64Yh-47UmLv-8zeaRX-cAuqrJ-cfpbU-8kvbRu-53QL3o-b4FmCP-8yaPuZ-29X6Ey-busgmk-NMx9Yg-31Krp8-edA7rR-2yUoaZ-5UjNoL-89B1bV-6fC1GJ-2D8m2p-3i6Qar-C9fQW-7wPmj-2AZgnA-8WLNZp-5D8zX-a1B3aL-5d7Fab-dGHwQ2-2DcQCd-8R1qa3-6vWc6-98YTMT-4c7Di8-k52dG-bFWRP-9oC7Cq-eyB4P-duFqnJ-b7F9bz-MBFob-27cHUML-9EwpBG-f1WV9R" TargetMode="External"/><Relationship Id="rId11" Type="http://schemas.openxmlformats.org/officeDocument/2006/relationships/hyperlink" Target="https://www.flickr.com/photos/codeofthenew/15011000448/" TargetMode="External"/><Relationship Id="rId5" Type="http://schemas.openxmlformats.org/officeDocument/2006/relationships/hyperlink" Target="https://creativecommons.org/licenses/by-nc-nd/2.0/" TargetMode="External"/><Relationship Id="rId15" Type="http://schemas.openxmlformats.org/officeDocument/2006/relationships/hyperlink" Target="https://www.flickr.com/photos/87547772@N00/539175921" TargetMode="External"/><Relationship Id="rId10" Type="http://schemas.openxmlformats.org/officeDocument/2006/relationships/hyperlink" Target="https://creativecommons.org/licenses/by/2.0/" TargetMode="External"/><Relationship Id="rId4" Type="http://schemas.openxmlformats.org/officeDocument/2006/relationships/hyperlink" Target="https://www.flickr.com/photos/60486986@N05/23388097312/" TargetMode="External"/><Relationship Id="rId9" Type="http://schemas.openxmlformats.org/officeDocument/2006/relationships/hyperlink" Target="https://www.flickr.com/photos/193030246@N04/51185443459/in/photolist-2kZ5M4R-YHoUDo-2gVhBWm-EHmde9-EdduiC-Bbtyo8-FaVAcR-FaVAwD-F8C5U9-F8C7tG-EHmdTL-bmrWfT-EHme8U-FaVzkk-F8C7Bs-EHmfAU-EZekkJ-EHmeyU-FaVCeg-gmHV8W-FaVzxz-EZenzy-F2wv2F-o68auJ-F2wuor-EHmfLU-EZemMG-2gViDpA-LEdN9a-ABXbz-2pVvMsu-EZeqrf-Edyai2-FaVGaH-EddCAu-F8CcVy-21fHMqa-EZeqSq-Edybpk-EHmjKL-EdyaKe-2kZ2TrW-8WooS2-7k9nHa-BaGwqh-7kdh2Y-ezxMh4-2nBQC5a-4QjWQ2-riod3" TargetMode="External"/><Relationship Id="rId14" Type="http://schemas.openxmlformats.org/officeDocument/2006/relationships/hyperlink" Target="https://www.flickr.com/photos/jirka_matousek/50749644658/"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creativecommons.org/licenses/by-sa/2.0/" TargetMode="External"/><Relationship Id="rId3" Type="http://schemas.openxmlformats.org/officeDocument/2006/relationships/hyperlink" Target="https://www.flickr.com/photos/151653494@N04/32459482564/in/photolist-Rskki7" TargetMode="External"/><Relationship Id="rId7" Type="http://schemas.openxmlformats.org/officeDocument/2006/relationships/hyperlink" Target="https://www.flickr.com/photos/vizpix/4544572654/"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creativecommons.org/licenses/by-sa/4.0/deed.en" TargetMode="External"/><Relationship Id="rId5" Type="http://schemas.openxmlformats.org/officeDocument/2006/relationships/hyperlink" Target="https://commons.wikimedia.org/w/index.php?curid=106631515" TargetMode="External"/><Relationship Id="rId4" Type="http://schemas.openxmlformats.org/officeDocument/2006/relationships/hyperlink" Target="https://creativecommons.org/licenses/by/2.0/" TargetMode="External"/><Relationship Id="rId9" Type="http://schemas.openxmlformats.org/officeDocument/2006/relationships/hyperlink" Target="https://www.flickr.com/photos/dfid/21375818360/in/photolist-yyUE5q-8fsNLX-TodgT1-28zYvnc-2mGzX8W-VY1H1F-7dzWrF-atbVgq-2o1yhrw-2o1yhqQ-286BAUy-Af3ujk-2mGzWYH-2o4Eh8X-2o6bJBg-c19xwG-2887yFi-x7kE7x-2o694Hw-tvptVY-2kRFrfz-uaQve5-MwsBjH-XV7ZC7-SobHar-8fwbVG-MwsBhD-L4tjGf-2887yQg-nWw1KG-c1cead-nqjvL3-dj4quJ-2mPVTn7-2o1wS1v-Lc6pve-2hiCYHV-c1cecy-Jtbgnx-c19xVQ-dj4qfW-2nHDTEu-MfTHPr-nZmA2U-nHSJ3Y-c19xUj-P89Vmy-Xc9uog-dj4pA1-nMf2gx"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smartenergygb.org/smart-living/smart-energy-tips/switching-appliances-off-stand-by"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E2B6D-35E4-4C91-CC80-BAA946F23B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748" y="420576"/>
            <a:ext cx="2547257" cy="836349"/>
          </a:xfrm>
          <a:prstGeom prst="rect">
            <a:avLst/>
          </a:prstGeom>
        </p:spPr>
      </p:pic>
      <p:pic>
        <p:nvPicPr>
          <p:cNvPr id="4" name="Picture 3">
            <a:extLst>
              <a:ext uri="{FF2B5EF4-FFF2-40B4-BE49-F238E27FC236}">
                <a16:creationId xmlns:a16="http://schemas.microsoft.com/office/drawing/2014/main" id="{CC7CD423-36EE-D0A8-45FD-F7D2FBAF83D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5929" y="1954877"/>
            <a:ext cx="4526071" cy="3394553"/>
          </a:xfrm>
          <a:prstGeom prst="rect">
            <a:avLst/>
          </a:prstGeom>
        </p:spPr>
      </p:pic>
      <p:sp>
        <p:nvSpPr>
          <p:cNvPr id="2" name="Title 1">
            <a:extLst>
              <a:ext uri="{FF2B5EF4-FFF2-40B4-BE49-F238E27FC236}">
                <a16:creationId xmlns:a16="http://schemas.microsoft.com/office/drawing/2014/main" id="{8D2DE0A9-F37C-2EF1-ACC3-F03C3C6A8D71}"/>
              </a:ext>
            </a:extLst>
          </p:cNvPr>
          <p:cNvSpPr>
            <a:spLocks noGrp="1"/>
          </p:cNvSpPr>
          <p:nvPr>
            <p:ph type="title" idx="4294967295"/>
          </p:nvPr>
        </p:nvSpPr>
        <p:spPr>
          <a:xfrm>
            <a:off x="427995" y="536488"/>
            <a:ext cx="6965582" cy="5470773"/>
          </a:xfrm>
          <a:prstGeom prst="rect">
            <a:avLst/>
          </a:prstGeom>
        </p:spPr>
        <p:txBody>
          <a:bodyPr/>
          <a:lstStyle/>
          <a:p>
            <a:pPr lvl="0" latinLnBrk="0">
              <a:defRPr/>
            </a:pPr>
            <a:r>
              <a:rPr lang="fr-FR" sz="6000" noProof="1"/>
              <a:t>Participez à la Transition énergétique : 10 étapes faciles que vous pouvez prendre dès aujourd'hui !</a:t>
            </a:r>
            <a:endParaRPr lang="fr-FR" sz="6000" noProof="1">
              <a:effectLst/>
            </a:endParaRPr>
          </a:p>
        </p:txBody>
      </p:sp>
    </p:spTree>
    <p:extLst>
      <p:ext uri="{BB962C8B-B14F-4D97-AF65-F5344CB8AC3E}">
        <p14:creationId xmlns:p14="http://schemas.microsoft.com/office/powerpoint/2010/main" val="2340336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42BB5-58B6-278B-E025-E6AA0528F6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22001C-3374-C331-455C-B0772C2ED4A4}"/>
              </a:ext>
            </a:extLst>
          </p:cNvPr>
          <p:cNvSpPr>
            <a:spLocks noGrp="1"/>
          </p:cNvSpPr>
          <p:nvPr>
            <p:ph type="title" idx="4294967295"/>
          </p:nvPr>
        </p:nvSpPr>
        <p:spPr>
          <a:xfrm>
            <a:off x="563880" y="764187"/>
            <a:ext cx="1051560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3. Augmenter l'efficacité : investir dans des appareils électroménagers</a:t>
            </a:r>
            <a:endParaRPr lang="fr-FR" noProof="1">
              <a:effectLst/>
            </a:endParaRPr>
          </a:p>
          <a:p>
            <a:endParaRPr lang="fr-FR" noProof="1"/>
          </a:p>
        </p:txBody>
      </p:sp>
      <p:sp>
        <p:nvSpPr>
          <p:cNvPr id="4" name="TextBox 3">
            <a:extLst>
              <a:ext uri="{FF2B5EF4-FFF2-40B4-BE49-F238E27FC236}">
                <a16:creationId xmlns:a16="http://schemas.microsoft.com/office/drawing/2014/main" id="{92FE9A94-DCC1-E1C5-4D79-C962BC490CDE}"/>
              </a:ext>
            </a:extLst>
          </p:cNvPr>
          <p:cNvSpPr txBox="1"/>
          <p:nvPr/>
        </p:nvSpPr>
        <p:spPr>
          <a:xfrm>
            <a:off x="5229401" y="2299121"/>
            <a:ext cx="6317116" cy="3416320"/>
          </a:xfrm>
          <a:prstGeom prst="rect">
            <a:avLst/>
          </a:prstGeom>
          <a:noFill/>
        </p:spPr>
        <p:txBody>
          <a:bodyPr wrap="square" rtlCol="0">
            <a:spAutoFit/>
          </a:bodyPr>
          <a:lstStyle/>
          <a:p>
            <a:pPr marL="457200" indent="-457200" latinLnBrk="0">
              <a:buChar char="•"/>
            </a:pPr>
            <a:r>
              <a:rPr lang="en-US" sz="2400" dirty="0">
                <a:solidFill>
                  <a:srgbClr val="2B2C30"/>
                </a:solidFill>
                <a:ea typeface="Public Sans"/>
                <a:cs typeface="Segoe UI"/>
              </a:rPr>
              <a:t>Lorsque vous achetez de nouveaux appareils électroménagers (tels que des réfrigérateurs, des lave-linge et des lave-vaisselle), choisissez des modèles à faible consommation d'énergie.</a:t>
            </a:r>
            <a:endParaRPr lang="en-US" sz="2400" b="1" dirty="0">
              <a:solidFill>
                <a:srgbClr val="2B2C30"/>
              </a:solidFill>
              <a:ea typeface="Public Sans"/>
              <a:cs typeface="Segoe UI"/>
            </a:endParaRPr>
          </a:p>
          <a:p>
            <a:pPr marL="457200" indent="-457200" latinLnBrk="0">
              <a:buChar char="•"/>
            </a:pPr>
            <a:r>
              <a:rPr lang="en-US" sz="2400" dirty="0">
                <a:solidFill>
                  <a:srgbClr val="2B2C30"/>
                </a:solidFill>
                <a:ea typeface="Public Sans"/>
                <a:cs typeface="Segoe UI"/>
                <a:hlinkClick r:id="rId3"/>
              </a:rPr>
              <a:t>Les étiquettes énergétiques de l'UE </a:t>
            </a:r>
            <a:r>
              <a:rPr lang="en-US" sz="2400" dirty="0">
                <a:solidFill>
                  <a:srgbClr val="2B2C30"/>
                </a:solidFill>
                <a:ea typeface="Public Sans"/>
                <a:cs typeface="Segoe UI"/>
              </a:rPr>
              <a:t>vous aident à choisir des appareils plus économes en énergie. </a:t>
            </a:r>
          </a:p>
          <a:p>
            <a:pPr marL="457200" indent="-457200" latinLnBrk="0">
              <a:buChar char="•"/>
            </a:pPr>
            <a:r>
              <a:rPr lang="en-US" sz="2400" dirty="0">
                <a:solidFill>
                  <a:srgbClr val="2B2C30"/>
                </a:solidFill>
                <a:ea typeface="Public Sans"/>
                <a:cs typeface="Segoe UI"/>
              </a:rPr>
              <a:t>Pensez aux économies à long terme que vous réaliserez sur vos factures d'énergie en investissant dans des appareils plus efficaces.</a:t>
            </a:r>
            <a:endParaRPr lang="en-US" sz="2400" b="1" dirty="0">
              <a:solidFill>
                <a:srgbClr val="2B2C30"/>
              </a:solidFill>
              <a:ea typeface="Public Sans"/>
              <a:cs typeface="Public Sans"/>
            </a:endParaRPr>
          </a:p>
        </p:txBody>
      </p:sp>
      <p:pic>
        <p:nvPicPr>
          <p:cNvPr id="6" name="Picture 5">
            <a:extLst>
              <a:ext uri="{FF2B5EF4-FFF2-40B4-BE49-F238E27FC236}">
                <a16:creationId xmlns:a16="http://schemas.microsoft.com/office/drawing/2014/main" id="{38305BAD-95D5-66C6-8821-6DF7E30A102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073" y="2188878"/>
            <a:ext cx="4868814" cy="4393550"/>
          </a:xfrm>
          <a:prstGeom prst="rect">
            <a:avLst/>
          </a:prstGeom>
        </p:spPr>
      </p:pic>
    </p:spTree>
    <p:extLst>
      <p:ext uri="{BB962C8B-B14F-4D97-AF65-F5344CB8AC3E}">
        <p14:creationId xmlns:p14="http://schemas.microsoft.com/office/powerpoint/2010/main" val="375477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F056E-0271-F698-8409-4BDD9B02D5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76477C-AAD7-33A1-849A-56CFC2C285F7}"/>
              </a:ext>
            </a:extLst>
          </p:cNvPr>
          <p:cNvSpPr>
            <a:spLocks noGrp="1"/>
          </p:cNvSpPr>
          <p:nvPr>
            <p:ph type="title" idx="4294967295"/>
          </p:nvPr>
        </p:nvSpPr>
        <p:spPr>
          <a:xfrm>
            <a:off x="472440" y="848451"/>
            <a:ext cx="1051560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4. Dégivrez régulièrement votre congélateur - Introduction</a:t>
            </a:r>
            <a:endParaRPr lang="fr-FR" noProof="1">
              <a:effectLst/>
            </a:endParaRPr>
          </a:p>
          <a:p>
            <a:endParaRPr lang="fr-FR" noProof="1"/>
          </a:p>
        </p:txBody>
      </p:sp>
      <p:sp>
        <p:nvSpPr>
          <p:cNvPr id="4" name="TextBox 3">
            <a:extLst>
              <a:ext uri="{FF2B5EF4-FFF2-40B4-BE49-F238E27FC236}">
                <a16:creationId xmlns:a16="http://schemas.microsoft.com/office/drawing/2014/main" id="{F7523C7B-772E-CFDB-6B1C-08434537B540}"/>
              </a:ext>
            </a:extLst>
          </p:cNvPr>
          <p:cNvSpPr txBox="1"/>
          <p:nvPr/>
        </p:nvSpPr>
        <p:spPr>
          <a:xfrm>
            <a:off x="1079325" y="3263226"/>
            <a:ext cx="10033348" cy="2308324"/>
          </a:xfrm>
          <a:prstGeom prst="rect">
            <a:avLst/>
          </a:prstGeom>
          <a:noFill/>
        </p:spPr>
        <p:txBody>
          <a:bodyPr wrap="square" rtlCol="0">
            <a:spAutoFit/>
          </a:bodyPr>
          <a:lstStyle/>
          <a:p>
            <a:pPr algn="ctr" latinLnBrk="0"/>
            <a:r>
              <a:rPr lang="en-US" sz="4800" i="1" dirty="0">
                <a:solidFill>
                  <a:schemeClr val="accent2"/>
                </a:solidFill>
              </a:rPr>
              <a:t>Pourquoi est-il important de dégivrer régulièrement votre congélateur ?</a:t>
            </a:r>
          </a:p>
          <a:p>
            <a:pPr algn="ctr" latinLnBrk="0"/>
            <a:endParaRPr lang="en-US" sz="4800" i="1" dirty="0">
              <a:solidFill>
                <a:schemeClr val="accent2"/>
              </a:solidFill>
            </a:endParaRPr>
          </a:p>
        </p:txBody>
      </p:sp>
    </p:spTree>
    <p:extLst>
      <p:ext uri="{BB962C8B-B14F-4D97-AF65-F5344CB8AC3E}">
        <p14:creationId xmlns:p14="http://schemas.microsoft.com/office/powerpoint/2010/main" val="4081466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76CAE-69B9-36A4-D379-2D2350CAB73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E71436C-D8D6-71F9-2005-F28335AA19C8}"/>
              </a:ext>
            </a:extLst>
          </p:cNvPr>
          <p:cNvSpPr>
            <a:spLocks noGrp="1"/>
          </p:cNvSpPr>
          <p:nvPr>
            <p:ph type="title" idx="4294967295"/>
          </p:nvPr>
        </p:nvSpPr>
        <p:spPr>
          <a:xfrm>
            <a:off x="485503" y="783136"/>
            <a:ext cx="1051560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4. Dégivrez régulièrement votre congélateur</a:t>
            </a:r>
            <a:endParaRPr lang="fr-FR" noProof="1">
              <a:effectLst/>
            </a:endParaRPr>
          </a:p>
          <a:p>
            <a:endParaRPr lang="fr-FR" noProof="1"/>
          </a:p>
        </p:txBody>
      </p:sp>
      <p:sp>
        <p:nvSpPr>
          <p:cNvPr id="4" name="TextBox 3">
            <a:extLst>
              <a:ext uri="{FF2B5EF4-FFF2-40B4-BE49-F238E27FC236}">
                <a16:creationId xmlns:a16="http://schemas.microsoft.com/office/drawing/2014/main" id="{5B37293F-24F8-0380-1F80-AE575BD0E6B4}"/>
              </a:ext>
            </a:extLst>
          </p:cNvPr>
          <p:cNvSpPr txBox="1"/>
          <p:nvPr/>
        </p:nvSpPr>
        <p:spPr>
          <a:xfrm>
            <a:off x="5567690" y="2514621"/>
            <a:ext cx="6075123" cy="2677656"/>
          </a:xfrm>
          <a:prstGeom prst="rect">
            <a:avLst/>
          </a:prstGeom>
          <a:noFill/>
        </p:spPr>
        <p:txBody>
          <a:bodyPr wrap="square" rtlCol="0">
            <a:spAutoFit/>
          </a:bodyPr>
          <a:lstStyle/>
          <a:p>
            <a:pPr marL="457200" indent="-457200" latinLnBrk="0">
              <a:buChar char="•"/>
            </a:pPr>
            <a:r>
              <a:rPr lang="en-US" sz="2400" dirty="0">
                <a:solidFill>
                  <a:srgbClr val="2B2C30"/>
                </a:solidFill>
                <a:ea typeface="Public Sans"/>
                <a:cs typeface="Segoe UI"/>
              </a:rPr>
              <a:t>L'accumulation de glace dans votre congélateur peut entraîner une augmentation de la consommation d'énergie. En effet, votre congélateur doit fournir plus d'efforts pour maintenir vos aliments au frais.</a:t>
            </a:r>
          </a:p>
          <a:p>
            <a:pPr marL="457200" indent="-457200" latinLnBrk="0">
              <a:buChar char="•"/>
            </a:pPr>
            <a:r>
              <a:rPr lang="en-US" sz="2400" dirty="0">
                <a:solidFill>
                  <a:srgbClr val="2B2C30"/>
                </a:solidFill>
                <a:ea typeface="Public Sans"/>
                <a:cs typeface="Segoe UI"/>
                <a:hlinkClick r:id="rId3"/>
              </a:rPr>
              <a:t>Dégivrer régulièrement votre congélateur permet d'éviter l'accumulation de glace. </a:t>
            </a:r>
          </a:p>
          <a:p>
            <a:pPr marL="457200" indent="-457200" latinLnBrk="0">
              <a:buChar char="•"/>
            </a:pPr>
            <a:r>
              <a:rPr lang="en-US" sz="2400" dirty="0">
                <a:solidFill>
                  <a:srgbClr val="2B2C30"/>
                </a:solidFill>
                <a:ea typeface="Public Sans"/>
                <a:cs typeface="Segoe UI"/>
                <a:hlinkClick r:id="rId3"/>
              </a:rPr>
              <a:t>Découvrez comment dégivrer un congélateur</a:t>
            </a:r>
            <a:r>
              <a:rPr lang="en-US" sz="2400" dirty="0">
                <a:solidFill>
                  <a:srgbClr val="2B2C30"/>
                </a:solidFill>
                <a:ea typeface="Public Sans"/>
                <a:cs typeface="Segoe UI"/>
              </a:rPr>
              <a:t>.</a:t>
            </a:r>
          </a:p>
        </p:txBody>
      </p:sp>
      <p:pic>
        <p:nvPicPr>
          <p:cNvPr id="6" name="Picture 5">
            <a:extLst>
              <a:ext uri="{FF2B5EF4-FFF2-40B4-BE49-F238E27FC236}">
                <a16:creationId xmlns:a16="http://schemas.microsoft.com/office/drawing/2014/main" id="{400FEF6D-8487-406A-19D2-5A7C019E343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230" y="3272166"/>
            <a:ext cx="5246643" cy="1974049"/>
          </a:xfrm>
          <a:prstGeom prst="rect">
            <a:avLst/>
          </a:prstGeom>
        </p:spPr>
      </p:pic>
    </p:spTree>
    <p:extLst>
      <p:ext uri="{BB962C8B-B14F-4D97-AF65-F5344CB8AC3E}">
        <p14:creationId xmlns:p14="http://schemas.microsoft.com/office/powerpoint/2010/main" val="137926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EB5A1-B4A9-64BD-61B2-652C301C15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DD82BC-0743-05BB-1A6A-DF5BB929A333}"/>
              </a:ext>
            </a:extLst>
          </p:cNvPr>
          <p:cNvSpPr>
            <a:spLocks noGrp="1"/>
          </p:cNvSpPr>
          <p:nvPr>
            <p:ph type="title" idx="4294967295"/>
          </p:nvPr>
        </p:nvSpPr>
        <p:spPr>
          <a:xfrm>
            <a:off x="537755" y="730885"/>
            <a:ext cx="10515600" cy="1325563"/>
          </a:xfrm>
          <a:prstGeom prst="rect">
            <a:avLst/>
          </a:prstGeom>
        </p:spPr>
        <p:txBody>
          <a:bodyPr/>
          <a:lstStyle/>
          <a:p>
            <a:pPr rtl="0" eaLnBrk="1" latinLnBrk="0" hangingPunct="1"/>
            <a:r>
              <a:rPr lang="fr-FR" sz="2800" b="1" kern="1200" noProof="1">
                <a:solidFill>
                  <a:srgbClr val="FFFFFF"/>
                </a:solidFill>
                <a:effectLst/>
                <a:latin typeface="Public Sans"/>
                <a:ea typeface="Public Sans"/>
                <a:cs typeface="Public Sans"/>
              </a:rPr>
              <a:t>5. Débranchez les appareils électroniques inutilisés - Introduction</a:t>
            </a:r>
            <a:endParaRPr lang="fr-FR" noProof="1">
              <a:effectLst/>
            </a:endParaRPr>
          </a:p>
          <a:p>
            <a:endParaRPr lang="fr-FR" noProof="1"/>
          </a:p>
        </p:txBody>
      </p:sp>
      <p:sp>
        <p:nvSpPr>
          <p:cNvPr id="4" name="TextBox 3">
            <a:extLst>
              <a:ext uri="{FF2B5EF4-FFF2-40B4-BE49-F238E27FC236}">
                <a16:creationId xmlns:a16="http://schemas.microsoft.com/office/drawing/2014/main" id="{4377BFF2-33C6-968B-4039-27829257A520}"/>
              </a:ext>
            </a:extLst>
          </p:cNvPr>
          <p:cNvSpPr txBox="1"/>
          <p:nvPr/>
        </p:nvSpPr>
        <p:spPr>
          <a:xfrm>
            <a:off x="814193" y="3227801"/>
            <a:ext cx="10797434" cy="830997"/>
          </a:xfrm>
          <a:prstGeom prst="rect">
            <a:avLst/>
          </a:prstGeom>
          <a:noFill/>
        </p:spPr>
        <p:txBody>
          <a:bodyPr wrap="square" rtlCol="0">
            <a:spAutoFit/>
          </a:bodyPr>
          <a:lstStyle/>
          <a:p>
            <a:pPr algn="ctr" latinLnBrk="0"/>
            <a:r>
              <a:rPr lang="en-US" sz="4800" i="1" dirty="0">
                <a:solidFill>
                  <a:schemeClr val="accent2"/>
                </a:solidFill>
              </a:rPr>
              <a:t>Qu'est-ce que l'énergie « fantôme » ? </a:t>
            </a:r>
          </a:p>
        </p:txBody>
      </p:sp>
    </p:spTree>
    <p:extLst>
      <p:ext uri="{BB962C8B-B14F-4D97-AF65-F5344CB8AC3E}">
        <p14:creationId xmlns:p14="http://schemas.microsoft.com/office/powerpoint/2010/main" val="807927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94D80-25C1-4CFD-EC45-A3D4E808EA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7F0DD8-CB38-0AEE-BEE0-6FB08602A9C7}"/>
              </a:ext>
            </a:extLst>
          </p:cNvPr>
          <p:cNvSpPr>
            <a:spLocks noGrp="1"/>
          </p:cNvSpPr>
          <p:nvPr>
            <p:ph type="title" idx="4294967295"/>
          </p:nvPr>
        </p:nvSpPr>
        <p:spPr>
          <a:xfrm>
            <a:off x="621252" y="770074"/>
            <a:ext cx="10515600" cy="1325563"/>
          </a:xfrm>
          <a:prstGeom prst="rect">
            <a:avLst/>
          </a:prstGeom>
        </p:spPr>
        <p:txBody>
          <a:bodyPr/>
          <a:lstStyle/>
          <a:p>
            <a:pPr rtl="0" eaLnBrk="1" latinLnBrk="0" hangingPunct="1"/>
            <a:r>
              <a:rPr lang="fr-FR" sz="2800" b="1" kern="1200" noProof="1">
                <a:solidFill>
                  <a:srgbClr val="FFFFFF"/>
                </a:solidFill>
                <a:effectLst/>
                <a:latin typeface="Public Sans"/>
                <a:ea typeface="Public Sans"/>
                <a:cs typeface="Public Sans"/>
              </a:rPr>
              <a:t>5. Débranchez les appareils électroniques inutilisés </a:t>
            </a:r>
            <a:endParaRPr lang="fr-FR" noProof="1">
              <a:effectLst/>
            </a:endParaRPr>
          </a:p>
          <a:p>
            <a:endParaRPr lang="fr-FR" noProof="1"/>
          </a:p>
        </p:txBody>
      </p:sp>
      <p:sp>
        <p:nvSpPr>
          <p:cNvPr id="4" name="TextBox 3">
            <a:extLst>
              <a:ext uri="{FF2B5EF4-FFF2-40B4-BE49-F238E27FC236}">
                <a16:creationId xmlns:a16="http://schemas.microsoft.com/office/drawing/2014/main" id="{C48B4B3E-49EA-5666-7C14-9015697F413B}"/>
              </a:ext>
            </a:extLst>
          </p:cNvPr>
          <p:cNvSpPr txBox="1"/>
          <p:nvPr/>
        </p:nvSpPr>
        <p:spPr>
          <a:xfrm>
            <a:off x="4107004" y="2337492"/>
            <a:ext cx="7675982" cy="3046988"/>
          </a:xfrm>
          <a:prstGeom prst="rect">
            <a:avLst/>
          </a:prstGeom>
          <a:noFill/>
        </p:spPr>
        <p:txBody>
          <a:bodyPr wrap="square" rtlCol="0">
            <a:spAutoFit/>
          </a:bodyPr>
          <a:lstStyle/>
          <a:p>
            <a:pPr marL="457200" indent="-457200" latinLnBrk="0">
              <a:buChar char="•"/>
            </a:pPr>
            <a:r>
              <a:rPr lang="en-US" sz="2400" dirty="0">
                <a:solidFill>
                  <a:srgbClr val="2B2C30"/>
                </a:solidFill>
                <a:ea typeface="Public Sans"/>
                <a:cs typeface="Segoe UI"/>
              </a:rPr>
              <a:t>L'énergie « fantôme » ou « en veille » correspond à l'énergie consommée par les appareils lorsqu'ils ne sont pas utilisés.</a:t>
            </a:r>
          </a:p>
          <a:p>
            <a:pPr marL="457200" indent="-457200" latinLnBrk="0">
              <a:buChar char="•"/>
            </a:pPr>
            <a:r>
              <a:rPr lang="en-US" sz="2400" dirty="0">
                <a:solidFill>
                  <a:srgbClr val="2B2C30"/>
                </a:solidFill>
                <a:ea typeface="Public Sans"/>
                <a:cs typeface="Segoe UI"/>
              </a:rPr>
              <a:t>Vous pouvez utiliser les relevés de votre compteur intelligent pour vérifier votre consommation d'énergie « invisible ».</a:t>
            </a:r>
          </a:p>
          <a:p>
            <a:pPr marL="457200" indent="-457200" latinLnBrk="0">
              <a:buChar char="•"/>
            </a:pPr>
            <a:r>
              <a:rPr lang="en-US" sz="2400" dirty="0">
                <a:solidFill>
                  <a:srgbClr val="2B2C30"/>
                </a:solidFill>
                <a:ea typeface="Public Sans"/>
                <a:cs typeface="Segoe UI"/>
              </a:rPr>
              <a:t>Pensez à débrancher les appareils électroniques et électroménagers qui ne sont pas utilisés, tels que les chargeurs, les téléviseurs et les appareils de cuisine. </a:t>
            </a:r>
          </a:p>
          <a:p>
            <a:pPr marL="457200" indent="-457200" latinLnBrk="0">
              <a:buChar char="•"/>
            </a:pPr>
            <a:r>
              <a:rPr lang="en-US" sz="2400" dirty="0">
                <a:solidFill>
                  <a:srgbClr val="2B2C30"/>
                </a:solidFill>
                <a:ea typeface="Public Sans"/>
                <a:cs typeface="Segoe UI"/>
              </a:rPr>
              <a:t>Vous pouvez également envisager d'utiliser </a:t>
            </a:r>
            <a:r>
              <a:rPr lang="en-US" sz="2400" dirty="0">
                <a:solidFill>
                  <a:srgbClr val="2B2C30"/>
                </a:solidFill>
                <a:ea typeface="Public Sans"/>
                <a:cs typeface="Segoe UI"/>
                <a:hlinkClick r:id="rId3"/>
              </a:rPr>
              <a:t>des multiprises intelligentes </a:t>
            </a:r>
            <a:r>
              <a:rPr lang="en-US" sz="2400" dirty="0">
                <a:solidFill>
                  <a:srgbClr val="2B2C30"/>
                </a:solidFill>
                <a:ea typeface="Public Sans"/>
                <a:cs typeface="Segoe UI"/>
              </a:rPr>
              <a:t>pour gérer plusieurs appareils.</a:t>
            </a:r>
            <a:endParaRPr lang="en-US" sz="2400" dirty="0"/>
          </a:p>
        </p:txBody>
      </p:sp>
      <p:pic>
        <p:nvPicPr>
          <p:cNvPr id="7" name="Picture 6">
            <a:extLst>
              <a:ext uri="{FF2B5EF4-FFF2-40B4-BE49-F238E27FC236}">
                <a16:creationId xmlns:a16="http://schemas.microsoft.com/office/drawing/2014/main" id="{7D2CD309-D920-BF91-A61A-D2AE629DF0E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252" y="2219716"/>
            <a:ext cx="3174135" cy="4278921"/>
          </a:xfrm>
          <a:prstGeom prst="rect">
            <a:avLst/>
          </a:prstGeom>
        </p:spPr>
      </p:pic>
    </p:spTree>
    <p:extLst>
      <p:ext uri="{BB962C8B-B14F-4D97-AF65-F5344CB8AC3E}">
        <p14:creationId xmlns:p14="http://schemas.microsoft.com/office/powerpoint/2010/main" val="102119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24449-55D8-2FC8-5533-C7D7C25899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DA153C-356E-4C67-30E7-EC80DE9A22CE}"/>
              </a:ext>
            </a:extLst>
          </p:cNvPr>
          <p:cNvSpPr>
            <a:spLocks noGrp="1"/>
          </p:cNvSpPr>
          <p:nvPr>
            <p:ph type="title" idx="4294967295"/>
          </p:nvPr>
        </p:nvSpPr>
        <p:spPr>
          <a:xfrm>
            <a:off x="521916" y="678634"/>
            <a:ext cx="1051560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6. Mettre en place une maison intelligente - Introduction</a:t>
            </a:r>
            <a:endParaRPr lang="fr-FR" noProof="1">
              <a:effectLst/>
            </a:endParaRPr>
          </a:p>
          <a:p>
            <a:endParaRPr lang="fr-FR" noProof="1"/>
          </a:p>
        </p:txBody>
      </p:sp>
      <p:sp>
        <p:nvSpPr>
          <p:cNvPr id="4" name="TextBox 3">
            <a:extLst>
              <a:ext uri="{FF2B5EF4-FFF2-40B4-BE49-F238E27FC236}">
                <a16:creationId xmlns:a16="http://schemas.microsoft.com/office/drawing/2014/main" id="{E9CF9DF6-E166-5036-F30B-43DE1E958B64}"/>
              </a:ext>
            </a:extLst>
          </p:cNvPr>
          <p:cNvSpPr txBox="1"/>
          <p:nvPr/>
        </p:nvSpPr>
        <p:spPr>
          <a:xfrm>
            <a:off x="521916" y="2898244"/>
            <a:ext cx="11148165" cy="2308324"/>
          </a:xfrm>
          <a:prstGeom prst="rect">
            <a:avLst/>
          </a:prstGeom>
          <a:noFill/>
        </p:spPr>
        <p:txBody>
          <a:bodyPr wrap="square" rtlCol="0">
            <a:spAutoFit/>
          </a:bodyPr>
          <a:lstStyle/>
          <a:p>
            <a:pPr algn="ctr" latinLnBrk="0"/>
            <a:r>
              <a:rPr lang="en-GB" sz="4800" i="1" noProof="0" dirty="0">
                <a:solidFill>
                  <a:schemeClr val="accent2"/>
                </a:solidFill>
              </a:rPr>
              <a:t>Quelles technologies domotiques peuvent vous aider à économiser de l'énergie, et comment fonctionnent-elles ?</a:t>
            </a:r>
          </a:p>
          <a:p>
            <a:pPr algn="ctr" latinLnBrk="0"/>
            <a:endParaRPr lang="en-GB" sz="4800" i="1" noProof="0" dirty="0">
              <a:solidFill>
                <a:schemeClr val="accent2"/>
              </a:solidFill>
            </a:endParaRPr>
          </a:p>
        </p:txBody>
      </p:sp>
    </p:spTree>
    <p:extLst>
      <p:ext uri="{BB962C8B-B14F-4D97-AF65-F5344CB8AC3E}">
        <p14:creationId xmlns:p14="http://schemas.microsoft.com/office/powerpoint/2010/main" val="1801661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84A55-3301-C7C4-A4A7-34966C0987B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292C0E8-044C-54EA-9DA3-11294AE3327B}"/>
              </a:ext>
            </a:extLst>
          </p:cNvPr>
          <p:cNvSpPr>
            <a:spLocks noGrp="1"/>
          </p:cNvSpPr>
          <p:nvPr>
            <p:ph type="title" idx="4294967295"/>
          </p:nvPr>
        </p:nvSpPr>
        <p:spPr>
          <a:xfrm>
            <a:off x="403964" y="743948"/>
            <a:ext cx="1051560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6. Mettre en place une maison intelligente</a:t>
            </a:r>
            <a:endParaRPr lang="fr-FR" noProof="1">
              <a:effectLst/>
            </a:endParaRPr>
          </a:p>
          <a:p>
            <a:endParaRPr lang="fr-FR" noProof="1"/>
          </a:p>
        </p:txBody>
      </p:sp>
      <p:sp>
        <p:nvSpPr>
          <p:cNvPr id="4" name="TextBox 3">
            <a:extLst>
              <a:ext uri="{FF2B5EF4-FFF2-40B4-BE49-F238E27FC236}">
                <a16:creationId xmlns:a16="http://schemas.microsoft.com/office/drawing/2014/main" id="{B8F24D65-3C3C-DDDB-79E7-E2DA63900FA9}"/>
              </a:ext>
            </a:extLst>
          </p:cNvPr>
          <p:cNvSpPr txBox="1"/>
          <p:nvPr/>
        </p:nvSpPr>
        <p:spPr>
          <a:xfrm>
            <a:off x="5661764" y="1979425"/>
            <a:ext cx="6152753" cy="3785652"/>
          </a:xfrm>
          <a:prstGeom prst="rect">
            <a:avLst/>
          </a:prstGeom>
          <a:noFill/>
        </p:spPr>
        <p:txBody>
          <a:bodyPr wrap="square" rtlCol="0">
            <a:spAutoFit/>
          </a:bodyPr>
          <a:lstStyle/>
          <a:p>
            <a:pPr marL="457200" indent="-457200" latinLnBrk="0">
              <a:buChar char="•"/>
            </a:pPr>
            <a:r>
              <a:rPr lang="en-GB" sz="2400" noProof="0" dirty="0">
                <a:solidFill>
                  <a:srgbClr val="2B2C30"/>
                </a:solidFill>
                <a:ea typeface="Public Sans"/>
                <a:cs typeface="Segoe UI"/>
              </a:rPr>
              <a:t>Les prises, lampes et thermostats intelligents peuvent automatiser et faciliter l'optimisation énergétique.</a:t>
            </a:r>
            <a:endParaRPr lang="en-GB" sz="2400" noProof="0" dirty="0">
              <a:solidFill>
                <a:srgbClr val="242424"/>
              </a:solidFill>
              <a:ea typeface="Public Sans"/>
              <a:cs typeface="Segoe UI"/>
            </a:endParaRPr>
          </a:p>
          <a:p>
            <a:pPr marL="457200" indent="-457200" latinLnBrk="0">
              <a:buChar char="•"/>
            </a:pPr>
            <a:r>
              <a:rPr lang="en-GB" sz="2400" noProof="0" dirty="0">
                <a:solidFill>
                  <a:srgbClr val="2B2C30"/>
                </a:solidFill>
                <a:ea typeface="Public Sans"/>
                <a:cs typeface="Segoe UI"/>
              </a:rPr>
              <a:t>Ces appareils </a:t>
            </a:r>
            <a:r>
              <a:rPr lang="en-GB" sz="2400" dirty="0">
                <a:solidFill>
                  <a:srgbClr val="2B2C30"/>
                </a:solidFill>
                <a:ea typeface="Public Sans"/>
                <a:cs typeface="Segoe UI"/>
              </a:rPr>
              <a:t>sont </a:t>
            </a:r>
            <a:r>
              <a:rPr lang="en-GB" sz="2400" noProof="0" dirty="0">
                <a:solidFill>
                  <a:srgbClr val="2B2C30"/>
                </a:solidFill>
                <a:ea typeface="Public Sans"/>
                <a:cs typeface="Segoe UI"/>
              </a:rPr>
              <a:t>contrôlés à distance via des applications pour smartphone, ce qui vous permet de surveiller et d'ajuster votre consommation d'énergie en temps réel. </a:t>
            </a:r>
            <a:endParaRPr lang="en-GB" sz="2400" noProof="0" dirty="0">
              <a:solidFill>
                <a:srgbClr val="242424"/>
              </a:solidFill>
              <a:ea typeface="Public Sans"/>
              <a:cs typeface="Segoe UI"/>
            </a:endParaRPr>
          </a:p>
          <a:p>
            <a:pPr marL="457200" indent="-457200" latinLnBrk="0">
              <a:buChar char="•"/>
            </a:pPr>
            <a:r>
              <a:rPr lang="en-GB" sz="2400" noProof="0" dirty="0">
                <a:solidFill>
                  <a:srgbClr val="2B2C30"/>
                </a:solidFill>
                <a:ea typeface="Public Sans"/>
                <a:cs typeface="Segoe UI"/>
              </a:rPr>
              <a:t>Vous pouvez programmer l'allumage et l'extinction des lumières et des appareils électroménagers selon vos besoins.</a:t>
            </a:r>
          </a:p>
          <a:p>
            <a:pPr marL="457200" indent="-457200" latinLnBrk="0">
              <a:buChar char="•"/>
            </a:pPr>
            <a:r>
              <a:rPr lang="en-GB" sz="2400" noProof="0" dirty="0">
                <a:solidFill>
                  <a:srgbClr val="2B2C30"/>
                </a:solidFill>
                <a:ea typeface="Public Sans"/>
                <a:cs typeface="Segoe UI"/>
              </a:rPr>
              <a:t>Les thermostats intelligents peuvent être utilisés pour maintenir un chauffage et une climatisation efficaces.</a:t>
            </a:r>
            <a:endParaRPr lang="en-GB" sz="2400" noProof="0" dirty="0">
              <a:solidFill>
                <a:srgbClr val="242424"/>
              </a:solidFill>
              <a:ea typeface="Public Sans"/>
              <a:cs typeface="Segoe UI"/>
            </a:endParaRPr>
          </a:p>
        </p:txBody>
      </p:sp>
      <p:pic>
        <p:nvPicPr>
          <p:cNvPr id="5" name="Picture 4">
            <a:extLst>
              <a:ext uri="{FF2B5EF4-FFF2-40B4-BE49-F238E27FC236}">
                <a16:creationId xmlns:a16="http://schemas.microsoft.com/office/drawing/2014/main" id="{68A943D0-DCC0-7212-ABAE-8566648C0EE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170" y="2490228"/>
            <a:ext cx="5252581" cy="3939436"/>
          </a:xfrm>
          <a:prstGeom prst="rect">
            <a:avLst/>
          </a:prstGeom>
        </p:spPr>
      </p:pic>
    </p:spTree>
    <p:extLst>
      <p:ext uri="{BB962C8B-B14F-4D97-AF65-F5344CB8AC3E}">
        <p14:creationId xmlns:p14="http://schemas.microsoft.com/office/powerpoint/2010/main" val="316054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6C88A-4827-E78F-6E46-7015F147CC0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25EEBFB-F30D-3E76-627E-620DBF4964C9}"/>
              </a:ext>
            </a:extLst>
          </p:cNvPr>
          <p:cNvSpPr>
            <a:spLocks noGrp="1"/>
          </p:cNvSpPr>
          <p:nvPr>
            <p:ph type="title" idx="4294967295"/>
          </p:nvPr>
        </p:nvSpPr>
        <p:spPr>
          <a:xfrm>
            <a:off x="485503" y="757011"/>
            <a:ext cx="1051560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7. Utiliser des thermostats intelligents - Introduction</a:t>
            </a:r>
            <a:endParaRPr lang="fr-FR" noProof="1">
              <a:effectLst/>
            </a:endParaRPr>
          </a:p>
          <a:p>
            <a:endParaRPr lang="fr-FR" noProof="1"/>
          </a:p>
        </p:txBody>
      </p:sp>
      <p:sp>
        <p:nvSpPr>
          <p:cNvPr id="4" name="TextBox 3">
            <a:extLst>
              <a:ext uri="{FF2B5EF4-FFF2-40B4-BE49-F238E27FC236}">
                <a16:creationId xmlns:a16="http://schemas.microsoft.com/office/drawing/2014/main" id="{C3AB2072-28EA-1A3F-E8BA-84B26C31EC0A}"/>
              </a:ext>
            </a:extLst>
          </p:cNvPr>
          <p:cNvSpPr txBox="1"/>
          <p:nvPr/>
        </p:nvSpPr>
        <p:spPr>
          <a:xfrm>
            <a:off x="691019" y="3286516"/>
            <a:ext cx="10809961" cy="2308324"/>
          </a:xfrm>
          <a:prstGeom prst="rect">
            <a:avLst/>
          </a:prstGeom>
          <a:noFill/>
        </p:spPr>
        <p:txBody>
          <a:bodyPr wrap="square" rtlCol="0">
            <a:spAutoFit/>
          </a:bodyPr>
          <a:lstStyle/>
          <a:p>
            <a:pPr algn="ctr" latinLnBrk="0"/>
            <a:r>
              <a:rPr lang="en-US" sz="4800" i="1" dirty="0">
                <a:solidFill>
                  <a:schemeClr val="accent2"/>
                </a:solidFill>
              </a:rPr>
              <a:t>Qu'est-ce qu'un thermostat intelligent et comment peut-il aider à économiser de l'énergie ?</a:t>
            </a:r>
          </a:p>
          <a:p>
            <a:pPr algn="ctr" latinLnBrk="0"/>
            <a:endParaRPr lang="en-US" sz="4800" i="1" dirty="0">
              <a:solidFill>
                <a:schemeClr val="accent2"/>
              </a:solidFill>
            </a:endParaRPr>
          </a:p>
        </p:txBody>
      </p:sp>
    </p:spTree>
    <p:extLst>
      <p:ext uri="{BB962C8B-B14F-4D97-AF65-F5344CB8AC3E}">
        <p14:creationId xmlns:p14="http://schemas.microsoft.com/office/powerpoint/2010/main" val="3534414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7DC49-6DA9-659C-DAE8-BA0B96A6BCF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5E236C3-86D3-8196-6B48-9C8BB411CFBF}"/>
              </a:ext>
            </a:extLst>
          </p:cNvPr>
          <p:cNvSpPr>
            <a:spLocks noGrp="1"/>
          </p:cNvSpPr>
          <p:nvPr>
            <p:ph type="title" idx="4294967295"/>
          </p:nvPr>
        </p:nvSpPr>
        <p:spPr>
          <a:xfrm>
            <a:off x="420188" y="770074"/>
            <a:ext cx="1051560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7. Utilisez des thermostats intelligents</a:t>
            </a:r>
            <a:endParaRPr lang="fr-FR" noProof="1">
              <a:effectLst/>
            </a:endParaRPr>
          </a:p>
          <a:p>
            <a:endParaRPr lang="fr-FR" noProof="1"/>
          </a:p>
        </p:txBody>
      </p:sp>
      <p:sp>
        <p:nvSpPr>
          <p:cNvPr id="4" name="TextBox 3">
            <a:extLst>
              <a:ext uri="{FF2B5EF4-FFF2-40B4-BE49-F238E27FC236}">
                <a16:creationId xmlns:a16="http://schemas.microsoft.com/office/drawing/2014/main" id="{C6FF838B-BFE6-EDA6-76BC-6105074602D6}"/>
              </a:ext>
            </a:extLst>
          </p:cNvPr>
          <p:cNvSpPr txBox="1"/>
          <p:nvPr/>
        </p:nvSpPr>
        <p:spPr>
          <a:xfrm>
            <a:off x="4947782" y="2444357"/>
            <a:ext cx="6726476" cy="2677656"/>
          </a:xfrm>
          <a:prstGeom prst="rect">
            <a:avLst/>
          </a:prstGeom>
          <a:noFill/>
        </p:spPr>
        <p:txBody>
          <a:bodyPr wrap="square" rtlCol="0">
            <a:spAutoFit/>
          </a:bodyPr>
          <a:lstStyle/>
          <a:p>
            <a:pPr marL="457200" indent="-457200" latinLnBrk="0">
              <a:buFontTx/>
              <a:buChar char="•"/>
            </a:pPr>
            <a:r>
              <a:rPr lang="en-GB" sz="2400" noProof="0" dirty="0">
                <a:solidFill>
                  <a:srgbClr val="2B2C30"/>
                </a:solidFill>
                <a:ea typeface="Public Sans"/>
                <a:cs typeface="Segoe UI"/>
              </a:rPr>
              <a:t>Les thermostats intelligents vous permettent de gérer à distance la température de votre maison via </a:t>
            </a:r>
            <a:r>
              <a:rPr lang="en-GB" sz="2400" dirty="0">
                <a:solidFill>
                  <a:srgbClr val="2B2C30"/>
                </a:solidFill>
                <a:ea typeface="Public Sans"/>
                <a:cs typeface="Segoe UI"/>
              </a:rPr>
              <a:t>des applications</a:t>
            </a:r>
            <a:r>
              <a:rPr lang="en-GB" sz="2400" noProof="0" dirty="0">
                <a:solidFill>
                  <a:srgbClr val="2B2C30"/>
                </a:solidFill>
                <a:ea typeface="Public Sans"/>
                <a:cs typeface="Segoe UI"/>
              </a:rPr>
              <a:t> pour smartphone</a:t>
            </a:r>
            <a:r>
              <a:rPr lang="en-GB" sz="2400" dirty="0">
                <a:solidFill>
                  <a:srgbClr val="2B2C30"/>
                </a:solidFill>
                <a:ea typeface="Public Sans"/>
                <a:cs typeface="Segoe UI"/>
              </a:rPr>
              <a:t>.</a:t>
            </a:r>
          </a:p>
          <a:p>
            <a:pPr marL="457200" indent="-457200" latinLnBrk="0">
              <a:buFontTx/>
              <a:buChar char="•"/>
            </a:pPr>
            <a:r>
              <a:rPr lang="en-GB" sz="2400" noProof="0" dirty="0">
                <a:solidFill>
                  <a:srgbClr val="2B2C30"/>
                </a:solidFill>
                <a:ea typeface="Public Sans"/>
                <a:cs typeface="Segoe UI"/>
              </a:rPr>
              <a:t>Les thermostats intelligents peuvent apprendre vos habitudes et optimiser le chauffage et la climatisation afin d'économiser de l'énergie. </a:t>
            </a:r>
            <a:r>
              <a:rPr lang="en-GB" sz="2400" dirty="0">
                <a:solidFill>
                  <a:srgbClr val="2B2C30"/>
                </a:solidFill>
                <a:ea typeface="Public Sans"/>
                <a:cs typeface="Segoe UI"/>
              </a:rPr>
              <a:t>Vous pouvez également </a:t>
            </a:r>
            <a:r>
              <a:rPr lang="en-GB" sz="2400" noProof="0" dirty="0">
                <a:solidFill>
                  <a:srgbClr val="2B2C30"/>
                </a:solidFill>
                <a:ea typeface="Public Sans"/>
                <a:cs typeface="Segoe UI"/>
              </a:rPr>
              <a:t>définir des programmes de température afin de réduire le chauffage et la climatisation lorsque vous dormez ou que vous êtes absent.</a:t>
            </a:r>
            <a:endParaRPr lang="en-GB" sz="2400" noProof="0" dirty="0">
              <a:solidFill>
                <a:srgbClr val="242424"/>
              </a:solidFill>
              <a:ea typeface="Public Sans"/>
              <a:cs typeface="Segoe UI"/>
            </a:endParaRPr>
          </a:p>
        </p:txBody>
      </p:sp>
      <p:pic>
        <p:nvPicPr>
          <p:cNvPr id="7" name="Picture 6">
            <a:extLst>
              <a:ext uri="{FF2B5EF4-FFF2-40B4-BE49-F238E27FC236}">
                <a16:creationId xmlns:a16="http://schemas.microsoft.com/office/drawing/2014/main" id="{B5FFB9B3-808A-DD03-7867-D4662A50D9F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537" y="2730674"/>
            <a:ext cx="4815245" cy="3202302"/>
          </a:xfrm>
          <a:prstGeom prst="rect">
            <a:avLst/>
          </a:prstGeom>
        </p:spPr>
      </p:pic>
    </p:spTree>
    <p:extLst>
      <p:ext uri="{BB962C8B-B14F-4D97-AF65-F5344CB8AC3E}">
        <p14:creationId xmlns:p14="http://schemas.microsoft.com/office/powerpoint/2010/main" val="416140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6D807-DAB9-1AB0-3541-504CB006F4F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9C3AB92-2D4E-842C-F549-47A00A1287E3}"/>
              </a:ext>
            </a:extLst>
          </p:cNvPr>
          <p:cNvSpPr>
            <a:spLocks noGrp="1"/>
          </p:cNvSpPr>
          <p:nvPr>
            <p:ph type="title" idx="4294967295"/>
          </p:nvPr>
        </p:nvSpPr>
        <p:spPr>
          <a:xfrm>
            <a:off x="446314" y="783137"/>
            <a:ext cx="1051560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8. Utilisez des multiprises - Introduction</a:t>
            </a:r>
            <a:endParaRPr lang="fr-FR" noProof="1">
              <a:effectLst/>
            </a:endParaRPr>
          </a:p>
          <a:p>
            <a:endParaRPr lang="fr-FR" noProof="1"/>
          </a:p>
        </p:txBody>
      </p:sp>
      <p:sp>
        <p:nvSpPr>
          <p:cNvPr id="4" name="TextBox 3">
            <a:extLst>
              <a:ext uri="{FF2B5EF4-FFF2-40B4-BE49-F238E27FC236}">
                <a16:creationId xmlns:a16="http://schemas.microsoft.com/office/drawing/2014/main" id="{3DEE6772-2864-A659-EF4C-1D84F481CA30}"/>
              </a:ext>
            </a:extLst>
          </p:cNvPr>
          <p:cNvSpPr txBox="1"/>
          <p:nvPr/>
        </p:nvSpPr>
        <p:spPr>
          <a:xfrm>
            <a:off x="563671" y="2906038"/>
            <a:ext cx="11085534" cy="3046988"/>
          </a:xfrm>
          <a:prstGeom prst="rect">
            <a:avLst/>
          </a:prstGeom>
          <a:noFill/>
        </p:spPr>
        <p:txBody>
          <a:bodyPr wrap="square" rtlCol="0">
            <a:spAutoFit/>
          </a:bodyPr>
          <a:lstStyle/>
          <a:p>
            <a:pPr algn="ctr" latinLnBrk="0"/>
            <a:r>
              <a:rPr lang="en-US" sz="4800" i="1" dirty="0">
                <a:solidFill>
                  <a:schemeClr val="accent2"/>
                </a:solidFill>
              </a:rPr>
              <a:t>Quels sont les avantages des multiprises intelligentes et comment peuvent-elles contribuer à réduire la consommation d'énergie ?</a:t>
            </a:r>
          </a:p>
          <a:p>
            <a:pPr algn="ctr" latinLnBrk="0"/>
            <a:endParaRPr lang="en-US" sz="4800" i="1" dirty="0">
              <a:solidFill>
                <a:schemeClr val="accent2"/>
              </a:solidFill>
            </a:endParaRPr>
          </a:p>
        </p:txBody>
      </p:sp>
    </p:spTree>
    <p:extLst>
      <p:ext uri="{BB962C8B-B14F-4D97-AF65-F5344CB8AC3E}">
        <p14:creationId xmlns:p14="http://schemas.microsoft.com/office/powerpoint/2010/main" val="590018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73FC5A-BE47-10F2-248A-2CDC9EB65C63}"/>
              </a:ext>
            </a:extLst>
          </p:cNvPr>
          <p:cNvSpPr>
            <a:spLocks noGrp="1"/>
          </p:cNvSpPr>
          <p:nvPr>
            <p:ph type="title" idx="4294967295"/>
          </p:nvPr>
        </p:nvSpPr>
        <p:spPr>
          <a:xfrm>
            <a:off x="668383" y="691126"/>
            <a:ext cx="10515600" cy="1325563"/>
          </a:xfrm>
          <a:prstGeom prst="rect">
            <a:avLst/>
          </a:prstGeom>
        </p:spPr>
        <p:txBody>
          <a:bodyPr/>
          <a:lstStyle/>
          <a:p>
            <a:pPr rtl="0" eaLnBrk="1" latinLnBrk="1" hangingPunct="1"/>
            <a:r>
              <a:rPr lang="fr-FR" sz="2800" b="1" kern="1200" noProof="1">
                <a:solidFill>
                  <a:srgbClr val="FFFFFF"/>
                </a:solidFill>
                <a:effectLst/>
                <a:latin typeface="Calibri" panose="020F0502020204030204" pitchFamily="34" charset="0"/>
              </a:rPr>
              <a:t>Introduction</a:t>
            </a:r>
            <a:endParaRPr lang="fr-FR" noProof="1">
              <a:effectLst/>
            </a:endParaRPr>
          </a:p>
          <a:p>
            <a:endParaRPr lang="fr-FR" noProof="1"/>
          </a:p>
        </p:txBody>
      </p:sp>
      <p:sp>
        <p:nvSpPr>
          <p:cNvPr id="2" name="TextBox 1">
            <a:extLst>
              <a:ext uri="{FF2B5EF4-FFF2-40B4-BE49-F238E27FC236}">
                <a16:creationId xmlns:a16="http://schemas.microsoft.com/office/drawing/2014/main" id="{0FE65402-2D24-4C0B-3A9B-70B199ADCEA8}"/>
              </a:ext>
            </a:extLst>
          </p:cNvPr>
          <p:cNvSpPr txBox="1"/>
          <p:nvPr/>
        </p:nvSpPr>
        <p:spPr>
          <a:xfrm>
            <a:off x="4249116" y="243512"/>
            <a:ext cx="7678453" cy="5632311"/>
          </a:xfrm>
          <a:prstGeom prst="rect">
            <a:avLst/>
          </a:prstGeom>
          <a:noFill/>
        </p:spPr>
        <p:txBody>
          <a:bodyPr wrap="square" lIns="91440" tIns="45720" rIns="91440" bIns="45720" rtlCol="0" anchor="t">
            <a:spAutoFit/>
          </a:bodyPr>
          <a:lstStyle/>
          <a:p>
            <a:pPr latinLnBrk="0"/>
            <a:r>
              <a:rPr lang="en-GB" sz="2000" dirty="0"/>
              <a:t>La transition énergétique numérique offre à chacun la possibilité de mieux comprendre sa propre consommation d'énergie. En comprenant notre consommation d'énergie, nous pouvons prendre des décisions éclairées sur la manière d'économiser l'énergie, sans inconvénient ni sacrifice de confort. De petits changements peuvent également se traduire par d'importantes économies !  </a:t>
            </a:r>
          </a:p>
          <a:p>
            <a:pPr latinLnBrk="0"/>
            <a:endParaRPr lang="en-GB" sz="2000" dirty="0"/>
          </a:p>
          <a:p>
            <a:pPr latinLnBrk="0"/>
            <a:r>
              <a:rPr lang="en-GB" sz="2000" dirty="0"/>
              <a:t>Dans cette brève présentation, nous aborderons les points suivants : </a:t>
            </a:r>
          </a:p>
          <a:p>
            <a:endParaRPr lang="en-GB" sz="2000" dirty="0"/>
          </a:p>
          <a:p>
            <a:pPr marL="457200" indent="-457200" latinLnBrk="0">
              <a:buChar char="•"/>
            </a:pPr>
            <a:r>
              <a:rPr lang="en-GB" sz="2000" dirty="0"/>
              <a:t>Des mesures simples que vous pouvez prendre pour comprendre votre consommation d'énergie.</a:t>
            </a:r>
          </a:p>
          <a:p>
            <a:pPr marL="457200" indent="-457200" latinLnBrk="0">
              <a:buChar char="•"/>
            </a:pPr>
            <a:r>
              <a:rPr lang="en-GB" sz="2000" dirty="0"/>
              <a:t>Les choix positifs que vous pouvez faire pour réduire votre consommation d'énergie et potentiellement économiser de l'argent.</a:t>
            </a:r>
          </a:p>
          <a:p>
            <a:pPr latinLnBrk="0"/>
            <a:endParaRPr lang="en-GB" sz="2000" dirty="0"/>
          </a:p>
          <a:p>
            <a:pPr latinLnBrk="0"/>
            <a:r>
              <a:rPr lang="en-GB" sz="2000" dirty="0"/>
              <a:t>Que vous viviez dans une maison ou un appartement, que vous soyez locataire, que vous viviez dans un logement social ou que vous soyez propriétaire, cette présentation vous donnera des conseils utiles. </a:t>
            </a:r>
          </a:p>
        </p:txBody>
      </p:sp>
      <p:pic>
        <p:nvPicPr>
          <p:cNvPr id="4" name="Picture 3">
            <a:extLst>
              <a:ext uri="{FF2B5EF4-FFF2-40B4-BE49-F238E27FC236}">
                <a16:creationId xmlns:a16="http://schemas.microsoft.com/office/drawing/2014/main" id="{F1392AF9-1687-9CED-BE66-94B674F95D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16689"/>
            <a:ext cx="4029245" cy="3022705"/>
          </a:xfrm>
          <a:prstGeom prst="rect">
            <a:avLst/>
          </a:prstGeom>
        </p:spPr>
      </p:pic>
    </p:spTree>
    <p:extLst>
      <p:ext uri="{BB962C8B-B14F-4D97-AF65-F5344CB8AC3E}">
        <p14:creationId xmlns:p14="http://schemas.microsoft.com/office/powerpoint/2010/main" val="395251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92EE8-091B-0FE0-B4BE-A7D17AA556B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311A378-DA55-6A4F-BA41-E2B34762FBDA}"/>
              </a:ext>
            </a:extLst>
          </p:cNvPr>
          <p:cNvSpPr>
            <a:spLocks noGrp="1"/>
          </p:cNvSpPr>
          <p:nvPr>
            <p:ph type="title" idx="4294967295"/>
          </p:nvPr>
        </p:nvSpPr>
        <p:spPr>
          <a:xfrm>
            <a:off x="485502" y="743948"/>
            <a:ext cx="1051560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8. Utilisez des multiprises </a:t>
            </a:r>
            <a:endParaRPr lang="fr-FR" noProof="1">
              <a:effectLst/>
            </a:endParaRPr>
          </a:p>
          <a:p>
            <a:endParaRPr lang="fr-FR" noProof="1"/>
          </a:p>
        </p:txBody>
      </p:sp>
      <p:sp>
        <p:nvSpPr>
          <p:cNvPr id="4" name="TextBox 3">
            <a:extLst>
              <a:ext uri="{FF2B5EF4-FFF2-40B4-BE49-F238E27FC236}">
                <a16:creationId xmlns:a16="http://schemas.microsoft.com/office/drawing/2014/main" id="{18C55726-5E4A-A0F6-F79D-6164468DD29C}"/>
              </a:ext>
            </a:extLst>
          </p:cNvPr>
          <p:cNvSpPr txBox="1"/>
          <p:nvPr/>
        </p:nvSpPr>
        <p:spPr>
          <a:xfrm>
            <a:off x="5566675" y="2328400"/>
            <a:ext cx="6132808" cy="3785652"/>
          </a:xfrm>
          <a:prstGeom prst="rect">
            <a:avLst/>
          </a:prstGeom>
          <a:noFill/>
        </p:spPr>
        <p:txBody>
          <a:bodyPr wrap="square" rtlCol="0">
            <a:spAutoFit/>
          </a:bodyPr>
          <a:lstStyle/>
          <a:p>
            <a:pPr marL="457200" indent="-457200" latinLnBrk="0">
              <a:buChar char="•"/>
            </a:pPr>
            <a:r>
              <a:rPr lang="en-US" sz="2400" dirty="0">
                <a:solidFill>
                  <a:srgbClr val="2B2C30"/>
                </a:solidFill>
                <a:ea typeface="Public Sans"/>
                <a:cs typeface="Segoe UI"/>
              </a:rPr>
              <a:t>Les multiprises vous permettent d'éteindre plusieurs appareils à la fois. </a:t>
            </a:r>
          </a:p>
          <a:p>
            <a:pPr marL="457200" indent="-457200" latinLnBrk="0">
              <a:buChar char="•"/>
            </a:pPr>
            <a:r>
              <a:rPr lang="en-US" sz="2400" dirty="0">
                <a:solidFill>
                  <a:srgbClr val="2B2C30"/>
                </a:solidFill>
                <a:ea typeface="Public Sans"/>
                <a:cs typeface="Segoe UI"/>
              </a:rPr>
              <a:t>Les multiprises intelligentes peuvent couper automatiquement l'alimentation des appareils qui ne sont pas utilisés. Vous pouvez également gérer les multiprises intelligentes à distance via des applications pour smartphone.</a:t>
            </a:r>
          </a:p>
          <a:p>
            <a:pPr marL="457200" indent="-457200" latinLnBrk="0">
              <a:buFontTx/>
              <a:buChar char="•"/>
            </a:pPr>
            <a:r>
              <a:rPr lang="en-US" sz="2400" dirty="0">
                <a:solidFill>
                  <a:srgbClr val="2B2C30"/>
                </a:solidFill>
                <a:ea typeface="Public Sans"/>
                <a:cs typeface="Segoe UI"/>
              </a:rPr>
              <a:t>Les multiprises peuvent réduire la consommation d'énergie en veille sans nuire au confort ni à la commodité. </a:t>
            </a:r>
          </a:p>
          <a:p>
            <a:pPr marL="457200" indent="-457200" latinLnBrk="0">
              <a:buChar char="•"/>
            </a:pPr>
            <a:endParaRPr lang="en-US" sz="2400" dirty="0">
              <a:solidFill>
                <a:srgbClr val="2B2C30"/>
              </a:solidFill>
              <a:ea typeface="Public Sans"/>
              <a:cs typeface="Segoe UI"/>
            </a:endParaRPr>
          </a:p>
        </p:txBody>
      </p:sp>
      <p:pic>
        <p:nvPicPr>
          <p:cNvPr id="7" name="Picture 6">
            <a:extLst>
              <a:ext uri="{FF2B5EF4-FFF2-40B4-BE49-F238E27FC236}">
                <a16:creationId xmlns:a16="http://schemas.microsoft.com/office/drawing/2014/main" id="{61785334-AAEB-F3E5-3E51-01273EE5F01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482" y="2457681"/>
            <a:ext cx="4921028" cy="3964161"/>
          </a:xfrm>
          <a:prstGeom prst="rect">
            <a:avLst/>
          </a:prstGeom>
        </p:spPr>
      </p:pic>
    </p:spTree>
    <p:extLst>
      <p:ext uri="{BB962C8B-B14F-4D97-AF65-F5344CB8AC3E}">
        <p14:creationId xmlns:p14="http://schemas.microsoft.com/office/powerpoint/2010/main" val="251015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0B598-3C59-58D5-BCCF-5F94FB98C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AEAC63-C46E-AFD3-8AD2-ABA511DAD7A3}"/>
              </a:ext>
            </a:extLst>
          </p:cNvPr>
          <p:cNvSpPr>
            <a:spLocks noGrp="1"/>
          </p:cNvSpPr>
          <p:nvPr>
            <p:ph type="title" idx="4294967295"/>
          </p:nvPr>
        </p:nvSpPr>
        <p:spPr>
          <a:xfrm>
            <a:off x="537755" y="730885"/>
            <a:ext cx="1051560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9. Travailler ensemble : le rôle des communautés énergétiques - Introduction</a:t>
            </a:r>
            <a:endParaRPr lang="fr-FR" noProof="1">
              <a:effectLst/>
            </a:endParaRPr>
          </a:p>
          <a:p>
            <a:endParaRPr lang="fr-FR" noProof="1"/>
          </a:p>
        </p:txBody>
      </p:sp>
      <p:sp>
        <p:nvSpPr>
          <p:cNvPr id="4" name="TextBox 3">
            <a:extLst>
              <a:ext uri="{FF2B5EF4-FFF2-40B4-BE49-F238E27FC236}">
                <a16:creationId xmlns:a16="http://schemas.microsoft.com/office/drawing/2014/main" id="{03AC321A-ECC1-6F77-28D3-B93794C698A1}"/>
              </a:ext>
            </a:extLst>
          </p:cNvPr>
          <p:cNvSpPr txBox="1"/>
          <p:nvPr/>
        </p:nvSpPr>
        <p:spPr>
          <a:xfrm>
            <a:off x="377483" y="2718148"/>
            <a:ext cx="11196566" cy="2308324"/>
          </a:xfrm>
          <a:prstGeom prst="rect">
            <a:avLst/>
          </a:prstGeom>
          <a:noFill/>
        </p:spPr>
        <p:txBody>
          <a:bodyPr wrap="square" rtlCol="0">
            <a:spAutoFit/>
          </a:bodyPr>
          <a:lstStyle/>
          <a:p>
            <a:pPr algn="ctr" latinLnBrk="0"/>
            <a:r>
              <a:rPr lang="en-GB" sz="4800" i="1" noProof="0" dirty="0">
                <a:solidFill>
                  <a:schemeClr val="accent2"/>
                </a:solidFill>
              </a:rPr>
              <a:t>En quoi participer à une communauté énergétique peut-il vous aider, vous et vos voisins ?</a:t>
            </a:r>
          </a:p>
          <a:p>
            <a:pPr algn="ctr" latinLnBrk="0"/>
            <a:endParaRPr lang="en-GB" sz="4800" i="1" noProof="0" dirty="0">
              <a:solidFill>
                <a:schemeClr val="accent2"/>
              </a:solidFill>
            </a:endParaRPr>
          </a:p>
        </p:txBody>
      </p:sp>
    </p:spTree>
    <p:extLst>
      <p:ext uri="{BB962C8B-B14F-4D97-AF65-F5344CB8AC3E}">
        <p14:creationId xmlns:p14="http://schemas.microsoft.com/office/powerpoint/2010/main" val="2605909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8971A-92A2-1549-E68D-21610F539B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B02933-3F28-4A46-6511-A3E9C79C2F4D}"/>
              </a:ext>
            </a:extLst>
          </p:cNvPr>
          <p:cNvSpPr>
            <a:spLocks noGrp="1"/>
          </p:cNvSpPr>
          <p:nvPr>
            <p:ph type="title" idx="4294967295"/>
          </p:nvPr>
        </p:nvSpPr>
        <p:spPr>
          <a:xfrm>
            <a:off x="485503" y="836940"/>
            <a:ext cx="1051560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9. Travailler ensemble : le rôle des communautés énergétiques </a:t>
            </a:r>
            <a:endParaRPr lang="fr-FR" noProof="1">
              <a:effectLst/>
            </a:endParaRPr>
          </a:p>
          <a:p>
            <a:endParaRPr lang="fr-FR" noProof="1"/>
          </a:p>
        </p:txBody>
      </p:sp>
      <p:sp>
        <p:nvSpPr>
          <p:cNvPr id="4" name="TextBox 3">
            <a:extLst>
              <a:ext uri="{FF2B5EF4-FFF2-40B4-BE49-F238E27FC236}">
                <a16:creationId xmlns:a16="http://schemas.microsoft.com/office/drawing/2014/main" id="{B86F7BA3-B558-E7EE-49BC-1EDCDFCA81CE}"/>
              </a:ext>
            </a:extLst>
          </p:cNvPr>
          <p:cNvSpPr txBox="1"/>
          <p:nvPr/>
        </p:nvSpPr>
        <p:spPr>
          <a:xfrm>
            <a:off x="5561556" y="2210295"/>
            <a:ext cx="6516009" cy="4093428"/>
          </a:xfrm>
          <a:prstGeom prst="rect">
            <a:avLst/>
          </a:prstGeom>
          <a:noFill/>
        </p:spPr>
        <p:txBody>
          <a:bodyPr wrap="square" rtlCol="0">
            <a:spAutoFit/>
          </a:bodyPr>
          <a:lstStyle/>
          <a:p>
            <a:pPr marL="457200" indent="-457200" latinLnBrk="0">
              <a:buChar char="•"/>
            </a:pPr>
            <a:r>
              <a:rPr lang="en-US" sz="2000" dirty="0">
                <a:solidFill>
                  <a:srgbClr val="2B2C30"/>
                </a:solidFill>
                <a:ea typeface="Public Sans"/>
                <a:cs typeface="Segoe UI"/>
              </a:rPr>
              <a:t>Les communautés énergétiques investissent collectivement dans des projets d'énergie renouvelable, partagent leurs ressources et s'entraident pour réduire leur consommation d'énergie. </a:t>
            </a:r>
          </a:p>
          <a:p>
            <a:pPr marL="457200" indent="-457200" latinLnBrk="0">
              <a:buChar char="•"/>
            </a:pPr>
            <a:r>
              <a:rPr lang="en-US" sz="2000" dirty="0">
                <a:solidFill>
                  <a:srgbClr val="2B2C30"/>
                </a:solidFill>
                <a:ea typeface="Public Sans"/>
                <a:cs typeface="Segoe UI"/>
                <a:hlinkClick r:id="rId3"/>
              </a:rPr>
              <a:t>Il existe des milliers de communautés énergétiques à travers l'Europe</a:t>
            </a:r>
            <a:r>
              <a:rPr lang="en-US" sz="2000" dirty="0">
                <a:solidFill>
                  <a:srgbClr val="2B2C30"/>
                </a:solidFill>
                <a:ea typeface="Public Sans"/>
                <a:cs typeface="Segoe UI"/>
              </a:rPr>
              <a:t>.</a:t>
            </a:r>
          </a:p>
          <a:p>
            <a:pPr marL="457200" indent="-457200" latinLnBrk="0">
              <a:buFontTx/>
              <a:buChar char="•"/>
            </a:pPr>
            <a:r>
              <a:rPr lang="en-US" sz="2000" dirty="0">
                <a:solidFill>
                  <a:srgbClr val="2B2C30"/>
                </a:solidFill>
                <a:ea typeface="Public Sans"/>
                <a:cs typeface="Segoe UI"/>
              </a:rPr>
              <a:t>Rejoignez ou créez une communauté énergétique pour collaborer avec vos voisins à des initiatives d'économie d'énergie. </a:t>
            </a:r>
            <a:endParaRPr lang="en-US" sz="2000" dirty="0">
              <a:ea typeface="Public Sans"/>
            </a:endParaRPr>
          </a:p>
          <a:p>
            <a:pPr marL="457200" indent="-457200" latinLnBrk="0">
              <a:buChar char="•"/>
            </a:pPr>
            <a:r>
              <a:rPr lang="en-US" sz="2000" dirty="0">
                <a:solidFill>
                  <a:srgbClr val="2B2C30"/>
                </a:solidFill>
                <a:ea typeface="Public Sans"/>
                <a:cs typeface="Segoe UI"/>
              </a:rPr>
              <a:t>En travaillant ensemble, les membres peuvent bénéficier d'un partage des connaissances, d'un pouvoir d'achat groupé et de négociations collectives pour obtenir de meilleurs tarifs énergétiques.</a:t>
            </a:r>
            <a:r>
              <a:rPr lang="en-US" sz="2000" dirty="0">
                <a:solidFill>
                  <a:srgbClr val="2B2C30"/>
                </a:solidFill>
                <a:ea typeface="Public Sans"/>
                <a:cs typeface="Public Sans"/>
              </a:rPr>
              <a:t> </a:t>
            </a:r>
            <a:endParaRPr lang="en-US" sz="2000" dirty="0"/>
          </a:p>
        </p:txBody>
      </p:sp>
      <p:pic>
        <p:nvPicPr>
          <p:cNvPr id="5" name="Picture 4">
            <a:extLst>
              <a:ext uri="{FF2B5EF4-FFF2-40B4-BE49-F238E27FC236}">
                <a16:creationId xmlns:a16="http://schemas.microsoft.com/office/drawing/2014/main" id="{A39DF4FF-C69C-8F4F-9CED-2B1D3198480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435" y="2617940"/>
            <a:ext cx="5343742" cy="3403120"/>
          </a:xfrm>
          <a:prstGeom prst="rect">
            <a:avLst/>
          </a:prstGeom>
        </p:spPr>
      </p:pic>
    </p:spTree>
    <p:extLst>
      <p:ext uri="{BB962C8B-B14F-4D97-AF65-F5344CB8AC3E}">
        <p14:creationId xmlns:p14="http://schemas.microsoft.com/office/powerpoint/2010/main" val="144253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F82FF-2403-0C51-C25B-F241635855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71C5FC-B098-3578-4C68-C439D3941AB4}"/>
              </a:ext>
            </a:extLst>
          </p:cNvPr>
          <p:cNvSpPr>
            <a:spLocks noGrp="1"/>
          </p:cNvSpPr>
          <p:nvPr>
            <p:ph type="title" idx="4294967295"/>
          </p:nvPr>
        </p:nvSpPr>
        <p:spPr>
          <a:xfrm>
            <a:off x="537754" y="822325"/>
            <a:ext cx="1051560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10. Découvrez où vous pouvez obtenir de l'aide - Introduction</a:t>
            </a:r>
            <a:endParaRPr lang="fr-FR" noProof="1">
              <a:effectLst/>
            </a:endParaRPr>
          </a:p>
          <a:p>
            <a:endParaRPr lang="fr-FR" noProof="1"/>
          </a:p>
        </p:txBody>
      </p:sp>
      <p:sp>
        <p:nvSpPr>
          <p:cNvPr id="4" name="TextBox 3">
            <a:extLst>
              <a:ext uri="{FF2B5EF4-FFF2-40B4-BE49-F238E27FC236}">
                <a16:creationId xmlns:a16="http://schemas.microsoft.com/office/drawing/2014/main" id="{25E5C836-0C4E-2B70-2559-800920D4B8CB}"/>
              </a:ext>
            </a:extLst>
          </p:cNvPr>
          <p:cNvSpPr txBox="1"/>
          <p:nvPr/>
        </p:nvSpPr>
        <p:spPr>
          <a:xfrm>
            <a:off x="377482" y="2693096"/>
            <a:ext cx="11259196" cy="3046988"/>
          </a:xfrm>
          <a:prstGeom prst="rect">
            <a:avLst/>
          </a:prstGeom>
          <a:noFill/>
        </p:spPr>
        <p:txBody>
          <a:bodyPr wrap="square" rtlCol="0">
            <a:spAutoFit/>
          </a:bodyPr>
          <a:lstStyle/>
          <a:p>
            <a:pPr algn="ctr" latinLnBrk="0"/>
            <a:r>
              <a:rPr lang="en-GB" sz="4800" i="1" noProof="0" dirty="0">
                <a:solidFill>
                  <a:schemeClr val="accent2"/>
                </a:solidFill>
              </a:rPr>
              <a:t>Comment les groupes et organisations locaux liés à l'énergie peuvent-ils vous aider à atteindre vos objectifs d'économies d'énergie ?</a:t>
            </a:r>
          </a:p>
          <a:p>
            <a:pPr algn="ctr" latinLnBrk="0"/>
            <a:endParaRPr lang="en-GB" sz="4800" i="1" noProof="0" dirty="0">
              <a:solidFill>
                <a:schemeClr val="accent2"/>
              </a:solidFill>
            </a:endParaRPr>
          </a:p>
        </p:txBody>
      </p:sp>
    </p:spTree>
    <p:extLst>
      <p:ext uri="{BB962C8B-B14F-4D97-AF65-F5344CB8AC3E}">
        <p14:creationId xmlns:p14="http://schemas.microsoft.com/office/powerpoint/2010/main" val="2759686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8F51B-8541-BED7-1085-2608B37A20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1022DF-46A0-CD2B-47B4-326D7D001C44}"/>
              </a:ext>
            </a:extLst>
          </p:cNvPr>
          <p:cNvSpPr>
            <a:spLocks noGrp="1"/>
          </p:cNvSpPr>
          <p:nvPr>
            <p:ph type="title" idx="4294967295"/>
          </p:nvPr>
        </p:nvSpPr>
        <p:spPr>
          <a:xfrm>
            <a:off x="745073" y="691696"/>
            <a:ext cx="1051560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10. Découvrez où vous pouvez obtenir de l'aide </a:t>
            </a:r>
            <a:endParaRPr lang="fr-FR" noProof="1">
              <a:effectLst/>
            </a:endParaRPr>
          </a:p>
          <a:p>
            <a:endParaRPr lang="fr-FR" noProof="1"/>
          </a:p>
        </p:txBody>
      </p:sp>
      <p:sp>
        <p:nvSpPr>
          <p:cNvPr id="4" name="TextBox 3">
            <a:extLst>
              <a:ext uri="{FF2B5EF4-FFF2-40B4-BE49-F238E27FC236}">
                <a16:creationId xmlns:a16="http://schemas.microsoft.com/office/drawing/2014/main" id="{98F002ED-7076-C12C-76BA-4FEBBC6F2705}"/>
              </a:ext>
            </a:extLst>
          </p:cNvPr>
          <p:cNvSpPr txBox="1"/>
          <p:nvPr/>
        </p:nvSpPr>
        <p:spPr>
          <a:xfrm>
            <a:off x="4415206" y="2407244"/>
            <a:ext cx="7315199" cy="3416320"/>
          </a:xfrm>
          <a:prstGeom prst="rect">
            <a:avLst/>
          </a:prstGeom>
          <a:noFill/>
        </p:spPr>
        <p:txBody>
          <a:bodyPr wrap="square" rtlCol="0">
            <a:spAutoFit/>
          </a:bodyPr>
          <a:lstStyle/>
          <a:p>
            <a:pPr marL="457200" indent="-457200" latinLnBrk="0">
              <a:buChar char="•"/>
            </a:pPr>
            <a:r>
              <a:rPr lang="en-GB" sz="2400" noProof="0" dirty="0">
                <a:solidFill>
                  <a:srgbClr val="2B2C30"/>
                </a:solidFill>
                <a:ea typeface="Public Sans"/>
                <a:cs typeface="Segoe UI"/>
              </a:rPr>
              <a:t>Recherchez les groupes, organisations et programmes gouvernementaux locaux liés à l'énergie qui offrent des ressources et un soutien pour les initiatives d'économie d'énergie. </a:t>
            </a:r>
          </a:p>
          <a:p>
            <a:pPr marL="457200" indent="-457200" latinLnBrk="0">
              <a:buChar char="•"/>
            </a:pPr>
            <a:r>
              <a:rPr lang="en-GB" sz="2400" noProof="0" dirty="0">
                <a:solidFill>
                  <a:srgbClr val="2B2C30"/>
                </a:solidFill>
                <a:ea typeface="Public Sans"/>
                <a:cs typeface="Segoe UI"/>
              </a:rPr>
              <a:t>Ces groupes peuvent vous fournir des informations précieuses, une assistance technique et parfois même des incitations financières pour vous aider à mettre en œuvre des pratiques écoénergétiques. </a:t>
            </a:r>
          </a:p>
          <a:p>
            <a:pPr marL="457200" indent="-457200" latinLnBrk="0">
              <a:buChar char="•"/>
            </a:pPr>
            <a:r>
              <a:rPr lang="en-GB" sz="2400" noProof="0" dirty="0">
                <a:solidFill>
                  <a:srgbClr val="2B2C30"/>
                </a:solidFill>
                <a:ea typeface="Public Sans"/>
                <a:cs typeface="Segoe UI"/>
              </a:rPr>
              <a:t>Consultez les bases de données en ligne, les forums communautaires et les sites web des administrations locales pour connaître les ressources disponibles.</a:t>
            </a:r>
            <a:endParaRPr lang="en-GB" sz="2400" noProof="0" dirty="0">
              <a:solidFill>
                <a:srgbClr val="2B2C30"/>
              </a:solidFill>
              <a:ea typeface="Public Sans"/>
              <a:cs typeface="Public Sans"/>
            </a:endParaRPr>
          </a:p>
        </p:txBody>
      </p:sp>
      <p:pic>
        <p:nvPicPr>
          <p:cNvPr id="7" name="Picture 6">
            <a:extLst>
              <a:ext uri="{FF2B5EF4-FFF2-40B4-BE49-F238E27FC236}">
                <a16:creationId xmlns:a16="http://schemas.microsoft.com/office/drawing/2014/main" id="{0CE6F499-8F9F-EE20-76AB-3EBE93D6F45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073" y="2349757"/>
            <a:ext cx="3253109" cy="4277638"/>
          </a:xfrm>
          <a:prstGeom prst="rect">
            <a:avLst/>
          </a:prstGeom>
        </p:spPr>
      </p:pic>
    </p:spTree>
    <p:extLst>
      <p:ext uri="{BB962C8B-B14F-4D97-AF65-F5344CB8AC3E}">
        <p14:creationId xmlns:p14="http://schemas.microsoft.com/office/powerpoint/2010/main" val="390023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직사각형 42">
            <a:extLst>
              <a:ext uri="{FF2B5EF4-FFF2-40B4-BE49-F238E27FC236}">
                <a16:creationId xmlns:a16="http://schemas.microsoft.com/office/drawing/2014/main" id="{D8C4E46F-1B05-476B-90D3-800B8F061E5E}"/>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31" name="직사각형 30">
            <a:extLst>
              <a:ext uri="{FF2B5EF4-FFF2-40B4-BE49-F238E27FC236}">
                <a16:creationId xmlns:a16="http://schemas.microsoft.com/office/drawing/2014/main" id="{054E5D47-4CA2-42D3-88F2-36300092A0B6}"/>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19" name="직사각형 18">
            <a:extLst>
              <a:ext uri="{FF2B5EF4-FFF2-40B4-BE49-F238E27FC236}">
                <a16:creationId xmlns:a16="http://schemas.microsoft.com/office/drawing/2014/main" id="{8DC1423C-2E75-48AE-A98F-626668954196}"/>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4" name="Title 3">
            <a:extLst>
              <a:ext uri="{FF2B5EF4-FFF2-40B4-BE49-F238E27FC236}">
                <a16:creationId xmlns:a16="http://schemas.microsoft.com/office/drawing/2014/main" id="{1CB3AB17-8875-D3B2-DE3D-43F70B766127}"/>
              </a:ext>
            </a:extLst>
          </p:cNvPr>
          <p:cNvSpPr>
            <a:spLocks noGrp="1"/>
          </p:cNvSpPr>
          <p:nvPr>
            <p:ph type="title" idx="4294967295"/>
          </p:nvPr>
        </p:nvSpPr>
        <p:spPr>
          <a:xfrm>
            <a:off x="746139" y="680377"/>
            <a:ext cx="10515600" cy="1325563"/>
          </a:xfrm>
          <a:prstGeom prst="rect">
            <a:avLst/>
          </a:prstGeom>
        </p:spPr>
        <p:txBody>
          <a:bodyPr/>
          <a:lstStyle/>
          <a:p>
            <a:pPr rtl="0" eaLnBrk="1" latinLnBrk="1" hangingPunct="1"/>
            <a:r>
              <a:rPr lang="fr-FR" sz="2800" kern="1200" noProof="1">
                <a:solidFill>
                  <a:srgbClr val="0E3AF0"/>
                </a:solidFill>
                <a:effectLst/>
                <a:latin typeface="Calibri" panose="020F0502020204030204" pitchFamily="34" charset="0"/>
                <a:ea typeface="맑은 고딕" panose="020B0503020000020004" pitchFamily="34" charset="-127"/>
                <a:cs typeface="Arial" panose="020B0604020202020204" pitchFamily="34" charset="0"/>
              </a:rPr>
              <a:t>Prochaines étapes</a:t>
            </a:r>
            <a:endParaRPr lang="fr-FR" noProof="1">
              <a:effectLst/>
            </a:endParaRPr>
          </a:p>
          <a:p>
            <a:endParaRPr lang="fr-FR" noProof="1"/>
          </a:p>
        </p:txBody>
      </p:sp>
      <p:grpSp>
        <p:nvGrpSpPr>
          <p:cNvPr id="20" name="그룹 19">
            <a:extLst>
              <a:ext uri="{FF2B5EF4-FFF2-40B4-BE49-F238E27FC236}">
                <a16:creationId xmlns:a16="http://schemas.microsoft.com/office/drawing/2014/main" id="{5AD01B13-396A-4A4F-8EA6-968460F8AFEB}"/>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2C42074F-0750-4FD2-8807-D7FBE2B0EA4D}"/>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A864822C-C010-4224-BC0B-E7C41C5EB6A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28A61F9F-621E-4119-801E-4C5936CAB216}"/>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A3DBB9BC-07EE-46AC-8758-87D3A16759EA}"/>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BA07292B-02E8-4BAA-BC44-60528F7C3EF0}"/>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A77F8A80-C421-46CC-B4C9-0528FE07E9FE}"/>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04DD1AD9-583D-4367-A3C5-55A5C0766C8C}"/>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C95811B-B365-4F32-93F0-776B8143B392}"/>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3" name="TextBox 2">
            <a:extLst>
              <a:ext uri="{FF2B5EF4-FFF2-40B4-BE49-F238E27FC236}">
                <a16:creationId xmlns:a16="http://schemas.microsoft.com/office/drawing/2014/main" id="{A285EDEE-0D89-AE70-0953-34055524EF0D}"/>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Si vous souhaitez en savoir plus sur la transition énergétique numérique, les ressources suivantes peuvent vous être utiles : </a:t>
            </a:r>
          </a:p>
        </p:txBody>
      </p:sp>
      <p:sp>
        <p:nvSpPr>
          <p:cNvPr id="29" name="TextBox 28">
            <a:extLst>
              <a:ext uri="{FF2B5EF4-FFF2-40B4-BE49-F238E27FC236}">
                <a16:creationId xmlns:a16="http://schemas.microsoft.com/office/drawing/2014/main" id="{4ECDE187-04E2-45C2-AB71-3163282F7484}"/>
              </a:ext>
            </a:extLst>
          </p:cNvPr>
          <p:cNvSpPr txBox="1"/>
          <p:nvPr/>
        </p:nvSpPr>
        <p:spPr>
          <a:xfrm>
            <a:off x="972693" y="3244411"/>
            <a:ext cx="2312170" cy="2123658"/>
          </a:xfrm>
          <a:prstGeom prst="rect">
            <a:avLst/>
          </a:prstGeom>
          <a:noFill/>
        </p:spPr>
        <p:txBody>
          <a:bodyPr wrap="square" lIns="91440" tIns="45720" rIns="91440" bIns="45720" rtlCol="0" anchor="t" anchorCtr="0">
            <a:spAutoFit/>
          </a:bodyPr>
          <a:lstStyle/>
          <a:p>
            <a:pPr algn="ctr"/>
            <a:r>
              <a:rPr lang="en-US" altLang="ko-KR" sz="2200" dirty="0">
                <a:solidFill>
                  <a:srgbClr val="373737"/>
                </a:solidFill>
                <a:ea typeface="맑은 고딕"/>
              </a:rPr>
              <a:t> Consultez la série de cours courts proposés par Every1 : </a:t>
            </a:r>
            <a:r>
              <a:rPr lang="en-US" altLang="ko-KR" sz="2200" i="1" dirty="0">
                <a:solidFill>
                  <a:srgbClr val="373737"/>
                </a:solidFill>
                <a:ea typeface="맑은 고딕"/>
                <a:hlinkClick r:id="rId3"/>
              </a:rPr>
              <a:t>Les bases de l'énergie numérique</a:t>
            </a:r>
            <a:r>
              <a:rPr lang="en-US" altLang="ko-KR" sz="2200" i="1" dirty="0">
                <a:solidFill>
                  <a:srgbClr val="373737"/>
                </a:solidFill>
                <a:ea typeface="맑은 고딕"/>
              </a:rPr>
              <a:t>.</a:t>
            </a:r>
            <a:endParaRPr lang="ko-KR" altLang="en-US" sz="2200" dirty="0">
              <a:solidFill>
                <a:srgbClr val="373737"/>
              </a:solidFill>
              <a:ea typeface="맑은 고딕"/>
            </a:endParaRPr>
          </a:p>
        </p:txBody>
      </p:sp>
      <p:grpSp>
        <p:nvGrpSpPr>
          <p:cNvPr id="32" name="그룹 31">
            <a:extLst>
              <a:ext uri="{FF2B5EF4-FFF2-40B4-BE49-F238E27FC236}">
                <a16:creationId xmlns:a16="http://schemas.microsoft.com/office/drawing/2014/main" id="{9AA80F0D-EBB3-4C6C-AADE-CFFA66F10EDB}"/>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CB5A7904-CAC3-45AF-AD1B-B88536EFABA4}"/>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07FD3683-124B-4FC8-BC8A-82E8EDA88594}"/>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2A91A445-0E3B-4298-8F85-60E5F18D4600}"/>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00C46BB7-2B24-4F61-B68C-D6C6C84CAE81}"/>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31CACC48-9DB5-4E01-9F86-D656492A4064}"/>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BF68F072-6072-44B5-962D-CD5C2BCA3F02}"/>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A2BDE4CF-280A-4584-8667-43095FCB7679}"/>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6C3D891F-4EAA-4258-8585-3FD65753E409}"/>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D9C87595-16A2-4A0F-9DBB-4AF40FA3BA2C}"/>
              </a:ext>
            </a:extLst>
          </p:cNvPr>
          <p:cNvSpPr txBox="1"/>
          <p:nvPr/>
        </p:nvSpPr>
        <p:spPr>
          <a:xfrm>
            <a:off x="3607495" y="3218021"/>
            <a:ext cx="2364667" cy="2554545"/>
          </a:xfrm>
          <a:prstGeom prst="rect">
            <a:avLst/>
          </a:prstGeom>
          <a:noFill/>
        </p:spPr>
        <p:txBody>
          <a:bodyPr wrap="square" rtlCol="0" anchor="t" anchorCtr="0">
            <a:spAutoFit/>
          </a:bodyPr>
          <a:lstStyle/>
          <a:p>
            <a:pPr algn="ctr"/>
            <a:r>
              <a:rPr lang="en-US" altLang="ko-KR" sz="2000" dirty="0">
                <a:solidFill>
                  <a:srgbClr val="373737"/>
                </a:solidFill>
              </a:rPr>
              <a:t>Lisez la brochure d'information d'Every1 intitulée « </a:t>
            </a:r>
            <a:r>
              <a:rPr lang="en-US" altLang="ko-KR" sz="2000" i="1" dirty="0">
                <a:solidFill>
                  <a:srgbClr val="373737"/>
                </a:solidFill>
                <a:hlinkClick r:id="rId4"/>
              </a:rPr>
              <a:t>Qu'est-ce qu'une communauté énergétique et pourquoi devrais-je y adhérer ?</a:t>
            </a:r>
            <a:endParaRPr lang="ko-KR" altLang="en-US" sz="2000" dirty="0">
              <a:solidFill>
                <a:srgbClr val="373737"/>
              </a:solidFill>
            </a:endParaRPr>
          </a:p>
        </p:txBody>
      </p:sp>
      <p:grpSp>
        <p:nvGrpSpPr>
          <p:cNvPr id="44" name="그룹 43">
            <a:extLst>
              <a:ext uri="{FF2B5EF4-FFF2-40B4-BE49-F238E27FC236}">
                <a16:creationId xmlns:a16="http://schemas.microsoft.com/office/drawing/2014/main" id="{3A90AFA9-BBC6-4A1F-852A-2034796C8128}"/>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0BDCFC98-590A-4D8E-A462-BAE1BE13ACC2}"/>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EF5FBB8A-E465-44D4-B8D1-F10F2F7522EE}"/>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E2B08763-62DC-4077-9578-8D7722FB6B96}"/>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E0A40E80-BEFD-48A6-84AE-6697C6935653}"/>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49" name="TextBox 48">
            <a:extLst>
              <a:ext uri="{FF2B5EF4-FFF2-40B4-BE49-F238E27FC236}">
                <a16:creationId xmlns:a16="http://schemas.microsoft.com/office/drawing/2014/main" id="{E8F01505-D47E-4B07-82B8-EC043F5EC813}"/>
              </a:ext>
            </a:extLst>
          </p:cNvPr>
          <p:cNvSpPr txBox="1"/>
          <p:nvPr/>
        </p:nvSpPr>
        <p:spPr>
          <a:xfrm>
            <a:off x="6270165" y="3263930"/>
            <a:ext cx="2338969" cy="2123658"/>
          </a:xfrm>
          <a:prstGeom prst="rect">
            <a:avLst/>
          </a:prstGeom>
          <a:noFill/>
        </p:spPr>
        <p:txBody>
          <a:bodyPr wrap="square" rtlCol="0" anchor="t" anchorCtr="0">
            <a:spAutoFit/>
          </a:bodyPr>
          <a:lstStyle/>
          <a:p>
            <a:pPr algn="ctr"/>
            <a:r>
              <a:rPr lang="en-US" altLang="ko-KR" sz="2200" dirty="0">
                <a:solidFill>
                  <a:srgbClr val="373737"/>
                </a:solidFill>
              </a:rPr>
              <a:t>Lisez l'article d'Energy Monitor intitulé « </a:t>
            </a:r>
            <a:r>
              <a:rPr lang="en-US" altLang="ko-KR" sz="2200" i="1" dirty="0">
                <a:solidFill>
                  <a:srgbClr val="373737"/>
                </a:solidFill>
                <a:hlinkClick r:id="rId5"/>
              </a:rPr>
              <a:t>Dissiper les mythes autour des technologies d'énergie renouvelable </a:t>
            </a:r>
            <a:r>
              <a:rPr lang="en-US" altLang="ko-KR" sz="2200" i="1" dirty="0">
                <a:solidFill>
                  <a:srgbClr val="373737"/>
                </a:solidFill>
              </a:rPr>
              <a:t>».</a:t>
            </a:r>
            <a:endParaRPr lang="ko-KR" altLang="en-US" sz="2200" i="1" dirty="0">
              <a:solidFill>
                <a:srgbClr val="373737"/>
              </a:solidFill>
            </a:endParaRPr>
          </a:p>
        </p:txBody>
      </p:sp>
      <p:sp>
        <p:nvSpPr>
          <p:cNvPr id="51" name="직사각형 50">
            <a:extLst>
              <a:ext uri="{FF2B5EF4-FFF2-40B4-BE49-F238E27FC236}">
                <a16:creationId xmlns:a16="http://schemas.microsoft.com/office/drawing/2014/main" id="{27655039-CC5E-4A6C-B955-BA8E42F25249}"/>
              </a:ext>
              <a:ext uri="{C183D7F6-B498-43B3-948B-1728B52AA6E4}">
                <adec:decorative xmlns:adec="http://schemas.microsoft.com/office/drawing/2017/decorative" val="1"/>
              </a:ext>
            </a:extLst>
          </p:cNvPr>
          <p:cNvSpPr/>
          <p:nvPr/>
        </p:nvSpPr>
        <p:spPr>
          <a:xfrm>
            <a:off x="8886984"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52" name="그룹 51">
            <a:extLst>
              <a:ext uri="{FF2B5EF4-FFF2-40B4-BE49-F238E27FC236}">
                <a16:creationId xmlns:a16="http://schemas.microsoft.com/office/drawing/2014/main" id="{60FBB8CB-27AD-447B-BBCA-ED5A88C17E7D}"/>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6D27B5B0-8EA5-4314-8D40-901A71EC91C2}"/>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8ADF8768-6762-4083-BD0C-23C359F0C680}"/>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DF82C772-CBA9-4C34-A2F6-4913D95D0A8B}"/>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BB3C32CE-37D2-4FD8-B7EA-222700C3C02A}"/>
                </a:ext>
                <a:ext uri="{C183D7F6-B498-43B3-948B-1728B52AA6E4}">
                  <adec:decorative xmlns:adec="http://schemas.microsoft.com/office/drawing/2017/decorative" val="1"/>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dirty="0"/>
            </a:p>
          </p:txBody>
        </p:sp>
        <p:sp>
          <p:nvSpPr>
            <p:cNvPr id="57" name="자유형: 도형 56">
              <a:extLst>
                <a:ext uri="{FF2B5EF4-FFF2-40B4-BE49-F238E27FC236}">
                  <a16:creationId xmlns:a16="http://schemas.microsoft.com/office/drawing/2014/main" id="{A00B855A-7C5F-48DF-84E9-802AD90D1BF6}"/>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210DBF81-707D-4B03-A053-6E220B52166B}"/>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CDA4C86D-A84A-43D2-9577-9E3AAB8FEC1C}"/>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60" name="TextBox 59">
            <a:extLst>
              <a:ext uri="{FF2B5EF4-FFF2-40B4-BE49-F238E27FC236}">
                <a16:creationId xmlns:a16="http://schemas.microsoft.com/office/drawing/2014/main" id="{DB6D982A-54DA-4FCC-9383-F91FC1E1D9CE}"/>
              </a:ext>
            </a:extLst>
          </p:cNvPr>
          <p:cNvSpPr txBox="1"/>
          <p:nvPr/>
        </p:nvSpPr>
        <p:spPr>
          <a:xfrm>
            <a:off x="9102884" y="3750189"/>
            <a:ext cx="2071376" cy="1785104"/>
          </a:xfrm>
          <a:prstGeom prst="rect">
            <a:avLst/>
          </a:prstGeom>
          <a:noFill/>
        </p:spPr>
        <p:txBody>
          <a:bodyPr wrap="square" rtlCol="0" anchor="t" anchorCtr="0">
            <a:spAutoFit/>
          </a:bodyPr>
          <a:lstStyle/>
          <a:p>
            <a:pPr algn="ctr"/>
            <a:r>
              <a:rPr lang="en-US" altLang="ko-KR" sz="2200" dirty="0">
                <a:solidFill>
                  <a:srgbClr val="373737"/>
                </a:solidFill>
                <a:hlinkClick r:id="rId6"/>
              </a:rPr>
              <a:t>Découvrez les supports pédagogiques du projet Every1.</a:t>
            </a:r>
            <a:endParaRPr lang="ko-KR" altLang="en-US" sz="2200" dirty="0">
              <a:solidFill>
                <a:srgbClr val="373737"/>
              </a:solidFill>
            </a:endParaRPr>
          </a:p>
        </p:txBody>
      </p:sp>
    </p:spTree>
    <p:extLst>
      <p:ext uri="{BB962C8B-B14F-4D97-AF65-F5344CB8AC3E}">
        <p14:creationId xmlns:p14="http://schemas.microsoft.com/office/powerpoint/2010/main" val="3354913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2128D5-002D-4FE4-6C5F-2491E28731FD}"/>
              </a:ext>
            </a:extLst>
          </p:cNvPr>
          <p:cNvSpPr>
            <a:spLocks noGrp="1"/>
          </p:cNvSpPr>
          <p:nvPr>
            <p:ph type="title" idx="4294967295"/>
          </p:nvPr>
        </p:nvSpPr>
        <p:spPr>
          <a:xfrm>
            <a:off x="381000" y="913765"/>
            <a:ext cx="10515600" cy="1325563"/>
          </a:xfrm>
          <a:prstGeom prst="rect">
            <a:avLst/>
          </a:prstGeom>
        </p:spPr>
        <p:txBody>
          <a:bodyPr/>
          <a:lstStyle/>
          <a:p>
            <a:pPr rtl="0" eaLnBrk="1" latinLnBrk="1" hangingPunct="1"/>
            <a:r>
              <a:rPr lang="fr-FR"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Remerciements 1</a:t>
            </a:r>
            <a:endParaRPr lang="fr-FR" noProof="1">
              <a:effectLst/>
            </a:endParaRPr>
          </a:p>
          <a:p>
            <a:endParaRPr lang="fr-FR" noProof="1"/>
          </a:p>
        </p:txBody>
      </p:sp>
      <p:sp>
        <p:nvSpPr>
          <p:cNvPr id="4" name="TextBox 3">
            <a:extLst>
              <a:ext uri="{FF2B5EF4-FFF2-40B4-BE49-F238E27FC236}">
                <a16:creationId xmlns:a16="http://schemas.microsoft.com/office/drawing/2014/main" id="{B6E2F0C4-3708-062E-837B-49F21B8E51C4}"/>
              </a:ext>
            </a:extLst>
          </p:cNvPr>
          <p:cNvSpPr txBox="1"/>
          <p:nvPr/>
        </p:nvSpPr>
        <p:spPr>
          <a:xfrm>
            <a:off x="4283900" y="108585"/>
            <a:ext cx="7628351" cy="7017306"/>
          </a:xfrm>
          <a:prstGeom prst="rect">
            <a:avLst/>
          </a:prstGeom>
          <a:noFill/>
        </p:spPr>
        <p:txBody>
          <a:bodyPr wrap="square" lIns="91440" tIns="45720" rIns="91440" bIns="45720" rtlCol="0" anchor="t">
            <a:spAutoFit/>
          </a:bodyPr>
          <a:lstStyle/>
          <a:p>
            <a:pPr latinLnBrk="0"/>
            <a:r>
              <a:rPr lang="en-GB" dirty="0"/>
              <a:t>Cette présentation </a:t>
            </a:r>
            <a:r>
              <a:rPr lang="en-GB" dirty="0" err="1"/>
              <a:t>intitulée</a:t>
            </a:r>
            <a:r>
              <a:rPr lang="en-GB" dirty="0"/>
              <a:t> «</a:t>
            </a:r>
            <a:r>
              <a:rPr lang="fr-FR" dirty="0"/>
              <a:t>Participez à la Transition énergétique : 10 étapes faciles que vous pouvez prendre dès aujourd'hui </a:t>
            </a:r>
            <a:r>
              <a:rPr lang="en-GB" i="1" dirty="0"/>
              <a:t>! » </a:t>
            </a:r>
            <a:r>
              <a:rPr lang="en-GB" dirty="0"/>
              <a:t>a été réalisée par le projet Every1 et est soumise à la licence </a:t>
            </a:r>
            <a:r>
              <a:rPr lang="en-GB" dirty="0">
                <a:hlinkClick r:id="rId3"/>
              </a:rPr>
              <a:t>CC BY-SA 4.0</a:t>
            </a:r>
            <a:r>
              <a:rPr lang="en-GB" dirty="0"/>
              <a:t>, sauf indication contraire. </a:t>
            </a:r>
          </a:p>
          <a:p>
            <a:pPr latinLnBrk="0"/>
            <a:endParaRPr lang="en-GB" dirty="0"/>
          </a:p>
          <a:p>
            <a:pPr latinLnBrk="0"/>
            <a:r>
              <a:rPr lang="en-GB" dirty="0"/>
              <a:t>Les images utilisées dans cette présentation sont les suivantes :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Image de couverture : </a:t>
            </a:r>
            <a:r>
              <a:rPr lang="en-US" dirty="0">
                <a:solidFill>
                  <a:schemeClr val="dk1"/>
                </a:solidFill>
                <a:ea typeface="Public Sans"/>
                <a:cs typeface="Public Sans"/>
                <a:sym typeface="Public Sans"/>
                <a:hlinkClick r:id="rId4"/>
              </a:rPr>
              <a:t>P1010139_smartphone </a:t>
            </a:r>
            <a:r>
              <a:rPr lang="en-US" dirty="0">
                <a:solidFill>
                  <a:schemeClr val="dk1"/>
                </a:solidFill>
                <a:ea typeface="Public Sans"/>
                <a:cs typeface="Public Sans"/>
                <a:sym typeface="Public Sans"/>
              </a:rPr>
              <a:t>par </a:t>
            </a:r>
            <a:r>
              <a:rPr lang="en-US" dirty="0" err="1">
                <a:solidFill>
                  <a:schemeClr val="dk1"/>
                </a:solidFill>
                <a:ea typeface="Public Sans"/>
                <a:cs typeface="Public Sans"/>
                <a:sym typeface="Public Sans"/>
              </a:rPr>
              <a:t>stekelbes </a:t>
            </a:r>
            <a:r>
              <a:rPr lang="en-US" dirty="0">
                <a:solidFill>
                  <a:schemeClr val="dk1"/>
                </a:solidFill>
                <a:ea typeface="Public Sans"/>
                <a:cs typeface="Public Sans"/>
                <a:sym typeface="Public Sans"/>
              </a:rPr>
              <a:t>est sous licence </a:t>
            </a:r>
            <a:r>
              <a:rPr lang="en-US" dirty="0">
                <a:solidFill>
                  <a:schemeClr val="dk1"/>
                </a:solidFill>
                <a:ea typeface="Public Sans"/>
                <a:cs typeface="Public Sans"/>
                <a:sym typeface="Public Sans"/>
                <a:hlinkClick r:id="rId5"/>
              </a:rPr>
              <a:t>CC BY-NC-ND 2.0.</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Image du texte d'introduction : </a:t>
            </a:r>
            <a:r>
              <a:rPr lang="en-US" i="1" dirty="0">
                <a:solidFill>
                  <a:schemeClr val="dk1"/>
                </a:solidFill>
                <a:ea typeface="Public Sans"/>
                <a:cs typeface="Public Sans"/>
                <a:sym typeface="Public Sans"/>
                <a:hlinkClick r:id="rId6"/>
              </a:rPr>
              <a:t>home </a:t>
            </a:r>
            <a:r>
              <a:rPr lang="en-US" dirty="0">
                <a:solidFill>
                  <a:schemeClr val="dk1"/>
                </a:solidFill>
                <a:ea typeface="Public Sans"/>
                <a:cs typeface="Public Sans"/>
                <a:sym typeface="Public Sans"/>
              </a:rPr>
              <a:t>par Loraine et Mark est sous licence </a:t>
            </a:r>
            <a:r>
              <a:rPr lang="en-US" dirty="0">
                <a:solidFill>
                  <a:schemeClr val="dk1"/>
                </a:solidFill>
                <a:ea typeface="Public Sans"/>
                <a:cs typeface="Public Sans"/>
                <a:sym typeface="Public Sans"/>
                <a:hlinkClick r:id="rId7"/>
              </a:rPr>
              <a:t>CC BY-SA 2.0</a:t>
            </a:r>
            <a:r>
              <a:rPr lang="en-US" dirty="0">
                <a:solidFill>
                  <a:schemeClr val="dk1"/>
                </a:solidFill>
                <a:ea typeface="Public Sans"/>
                <a:cs typeface="Public Sans"/>
                <a:sym typeface="Public Sans"/>
              </a:rPr>
              <a:t>.</a:t>
            </a:r>
            <a:endParaRPr lang="en-US" sz="18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Comprenez votre propre consommation d'énergie : </a:t>
            </a:r>
            <a:r>
              <a:rPr lang="en-GB" b="0" i="0" dirty="0">
                <a:solidFill>
                  <a:srgbClr val="242424"/>
                </a:solidFill>
                <a:effectLst/>
                <a:hlinkClick r:id="rId8"/>
              </a:rPr>
              <a:t>Vorarlberger Kraftwerke-Energy meter (electro)-smart meter-02ASD </a:t>
            </a:r>
            <a:r>
              <a:rPr lang="en-GB" b="0" i="0" dirty="0">
                <a:solidFill>
                  <a:srgbClr val="242424"/>
                </a:solidFill>
                <a:effectLst/>
              </a:rPr>
              <a:t>par </a:t>
            </a:r>
            <a:r>
              <a:rPr lang="en-GB" b="0" i="0" dirty="0" err="1">
                <a:solidFill>
                  <a:srgbClr val="242424"/>
                </a:solidFill>
                <a:effectLst/>
              </a:rPr>
              <a:t>Asurnipal </a:t>
            </a:r>
            <a:r>
              <a:rPr lang="en-GB" b="0" i="0" dirty="0">
                <a:solidFill>
                  <a:srgbClr val="242424"/>
                </a:solidFill>
                <a:effectLst/>
              </a:rPr>
              <a:t>est sous licence </a:t>
            </a:r>
            <a:r>
              <a:rPr lang="en-GB" b="0" i="0" dirty="0">
                <a:solidFill>
                  <a:srgbClr val="242424"/>
                </a:solidFill>
                <a:effectLst/>
                <a:hlinkClick r:id="rId3"/>
              </a:rPr>
              <a:t>CC BY-SA 4.0</a:t>
            </a:r>
            <a:r>
              <a:rPr lang="en-GB" b="0" i="0" dirty="0">
                <a:solidFill>
                  <a:srgbClr val="242424"/>
                </a:solidFill>
                <a:effectLst/>
              </a:rPr>
              <a:t>.</a:t>
            </a:r>
          </a:p>
          <a:p>
            <a:pPr marL="285750" indent="-285750" latinLnBrk="0">
              <a:buFont typeface="Arial" panose="020B0604020202020204" pitchFamily="34" charset="0"/>
              <a:buChar char="•"/>
            </a:pPr>
            <a:r>
              <a:rPr lang="en-GB" dirty="0">
                <a:solidFill>
                  <a:srgbClr val="242424"/>
                </a:solidFill>
              </a:rPr>
              <a:t>Choisissez un contrat d'énergie : </a:t>
            </a:r>
            <a:r>
              <a:rPr lang="en-GB" sz="1800" dirty="0">
                <a:solidFill>
                  <a:srgbClr val="242424"/>
                </a:solidFill>
                <a:ea typeface="Public Sans"/>
                <a:cs typeface="Public Sans"/>
                <a:sym typeface="Public Sans"/>
                <a:hlinkClick r:id="rId9"/>
              </a:rPr>
              <a:t>factures d'électricité avec ampoule et calculatrice </a:t>
            </a:r>
            <a:r>
              <a:rPr lang="en-GB" sz="1800" dirty="0">
                <a:solidFill>
                  <a:srgbClr val="242424"/>
                </a:solidFill>
                <a:ea typeface="Public Sans"/>
                <a:cs typeface="Public Sans"/>
                <a:sym typeface="Public Sans"/>
              </a:rPr>
              <a:t>par </a:t>
            </a:r>
            <a:r>
              <a:rPr lang="en-GB" sz="1800" dirty="0" err="1">
                <a:solidFill>
                  <a:srgbClr val="242424"/>
                </a:solidFill>
                <a:ea typeface="Public Sans"/>
                <a:cs typeface="Public Sans"/>
                <a:sym typeface="Public Sans"/>
              </a:rPr>
              <a:t>Uswitch.com </a:t>
            </a:r>
            <a:r>
              <a:rPr lang="en-GB" sz="1800" dirty="0">
                <a:solidFill>
                  <a:srgbClr val="242424"/>
                </a:solidFill>
                <a:ea typeface="Public Sans"/>
                <a:cs typeface="Public Sans"/>
                <a:sym typeface="Public Sans"/>
              </a:rPr>
              <a:t>Images est </a:t>
            </a:r>
            <a:r>
              <a:rPr lang="en-GB" dirty="0">
                <a:solidFill>
                  <a:srgbClr val="242424"/>
                </a:solidFill>
              </a:rPr>
              <a:t>sous licence </a:t>
            </a:r>
            <a:r>
              <a:rPr lang="en-GB" noProof="0" dirty="0">
                <a:solidFill>
                  <a:schemeClr val="dk1"/>
                </a:solidFill>
                <a:ea typeface="Public Sans"/>
                <a:cs typeface="Public Sans"/>
                <a:sym typeface="Public Sans"/>
                <a:hlinkClick r:id="rId10"/>
              </a:rPr>
              <a:t>CC BY 2.0</a:t>
            </a:r>
            <a:r>
              <a:rPr lang="en-GB" dirty="0">
                <a:solidFill>
                  <a:srgbClr val="242424"/>
                </a:solidFill>
              </a:rPr>
              <a:t>. Cette image a été recadrée.</a:t>
            </a:r>
          </a:p>
          <a:p>
            <a:pPr marL="285750" indent="-285750" latinLnBrk="0">
              <a:buFont typeface="Arial" panose="020B0604020202020204" pitchFamily="34" charset="0"/>
              <a:buChar char="•"/>
            </a:pPr>
            <a:r>
              <a:rPr lang="en-GB" dirty="0">
                <a:solidFill>
                  <a:srgbClr val="242424"/>
                </a:solidFill>
              </a:rPr>
              <a:t>Augmentez votre efficacité : investir dans des appareils électroménagers : </a:t>
            </a:r>
            <a:r>
              <a:rPr lang="en-GB" dirty="0">
                <a:solidFill>
                  <a:srgbClr val="242424"/>
                </a:solidFill>
                <a:hlinkClick r:id="rId11"/>
              </a:rPr>
              <a:t>Samsung </a:t>
            </a:r>
            <a:r>
              <a:rPr lang="en-GB" dirty="0">
                <a:solidFill>
                  <a:srgbClr val="242424"/>
                </a:solidFill>
              </a:rPr>
              <a:t>par </a:t>
            </a:r>
            <a:r>
              <a:rPr lang="en-GB" dirty="0" err="1">
                <a:solidFill>
                  <a:srgbClr val="242424"/>
                </a:solidFill>
              </a:rPr>
              <a:t>CODE_n </a:t>
            </a:r>
            <a:r>
              <a:rPr lang="en-GB" dirty="0">
                <a:solidFill>
                  <a:srgbClr val="242424"/>
                </a:solidFill>
              </a:rPr>
              <a:t>est sous licence </a:t>
            </a:r>
            <a:r>
              <a:rPr lang="en-GB" dirty="0">
                <a:solidFill>
                  <a:srgbClr val="242424"/>
                </a:solidFill>
                <a:hlinkClick r:id="rId10"/>
              </a:rPr>
              <a:t>CC BY 2.0</a:t>
            </a:r>
            <a:r>
              <a:rPr lang="en-GB" dirty="0">
                <a:solidFill>
                  <a:srgbClr val="242424"/>
                </a:solidFill>
              </a:rPr>
              <a:t>. </a:t>
            </a:r>
          </a:p>
          <a:p>
            <a:pPr marL="285750" indent="-285750" latinLnBrk="0">
              <a:buFont typeface="Arial" panose="020B0604020202020204" pitchFamily="34" charset="0"/>
              <a:buChar char="•"/>
            </a:pPr>
            <a:r>
              <a:rPr lang="en-GB" dirty="0">
                <a:solidFill>
                  <a:srgbClr val="242424"/>
                </a:solidFill>
              </a:rPr>
              <a:t>Débranchez les appareils électroniques inutilisés : </a:t>
            </a:r>
            <a:r>
              <a:rPr lang="en-GB" dirty="0">
                <a:solidFill>
                  <a:srgbClr val="242424"/>
                </a:solidFill>
                <a:hlinkClick r:id="rId12"/>
              </a:rPr>
              <a:t>bouilloire </a:t>
            </a:r>
            <a:r>
              <a:rPr lang="en-GB" dirty="0">
                <a:solidFill>
                  <a:srgbClr val="242424"/>
                </a:solidFill>
              </a:rPr>
              <a:t>par Denis Sylvester Hurd est sous licence </a:t>
            </a:r>
            <a:r>
              <a:rPr lang="en-GB" dirty="0">
                <a:solidFill>
                  <a:srgbClr val="242424"/>
                </a:solidFill>
                <a:hlinkClick r:id="rId13"/>
              </a:rPr>
              <a:t>CC0 1.0</a:t>
            </a:r>
            <a:r>
              <a:rPr lang="en-GB" dirty="0">
                <a:solidFill>
                  <a:srgbClr val="242424"/>
                </a:solidFill>
              </a:rPr>
              <a:t>.</a:t>
            </a:r>
          </a:p>
          <a:p>
            <a:pPr marL="285750" indent="-285750" latinLnBrk="0">
              <a:buFont typeface="Arial" panose="020B0604020202020204" pitchFamily="34" charset="0"/>
              <a:buChar char="•"/>
            </a:pPr>
            <a:r>
              <a:rPr lang="en-GB" dirty="0">
                <a:solidFill>
                  <a:srgbClr val="242424"/>
                </a:solidFill>
              </a:rPr>
              <a:t>Mettez en place une maison intelligente : </a:t>
            </a:r>
            <a:r>
              <a:rPr lang="en-GB" noProof="0" dirty="0">
                <a:solidFill>
                  <a:schemeClr val="dk1"/>
                </a:solidFill>
                <a:ea typeface="Public Sans"/>
                <a:cs typeface="Public Sans"/>
                <a:sym typeface="Public Sans"/>
                <a:hlinkClick r:id="rId14"/>
              </a:rPr>
              <a:t>ampoule Wi-Fi UMAX U-Smart </a:t>
            </a:r>
            <a:r>
              <a:rPr lang="en-GB" noProof="0" dirty="0">
                <a:solidFill>
                  <a:schemeClr val="dk1"/>
                </a:solidFill>
                <a:ea typeface="Public Sans"/>
                <a:cs typeface="Public Sans"/>
                <a:sym typeface="Public Sans"/>
              </a:rPr>
              <a:t>par Jirka Matousek est sous licence </a:t>
            </a:r>
            <a:r>
              <a:rPr lang="en-GB" noProof="0" dirty="0">
                <a:solidFill>
                  <a:schemeClr val="dk1"/>
                </a:solidFill>
                <a:ea typeface="Public Sans"/>
                <a:cs typeface="Public Sans"/>
                <a:sym typeface="Public Sans"/>
                <a:hlinkClick r:id="rId10"/>
              </a:rPr>
              <a:t>CC BY 2.0</a:t>
            </a:r>
            <a:r>
              <a:rPr lang="en-GB" noProof="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dirty="0">
                <a:solidFill>
                  <a:schemeClr val="dk1"/>
                </a:solidFill>
                <a:sym typeface="Public Sans"/>
              </a:rPr>
              <a:t>Dégivrez régulièrement votre congélateur : </a:t>
            </a:r>
            <a:r>
              <a:rPr lang="en-GB" dirty="0">
                <a:solidFill>
                  <a:schemeClr val="dk1"/>
                </a:solidFill>
                <a:sym typeface="Public Sans"/>
                <a:hlinkClick r:id="rId15"/>
              </a:rPr>
              <a:t>Stalactites dans le congélateur </a:t>
            </a:r>
            <a:r>
              <a:rPr lang="en-GB" dirty="0">
                <a:solidFill>
                  <a:schemeClr val="dk1"/>
                </a:solidFill>
                <a:sym typeface="Public Sans"/>
              </a:rPr>
              <a:t>par Anders Sandberg est </a:t>
            </a:r>
            <a:r>
              <a:rPr lang="en-GB" dirty="0">
                <a:solidFill>
                  <a:srgbClr val="242424"/>
                </a:solidFill>
              </a:rPr>
              <a:t>sous licence </a:t>
            </a:r>
            <a:r>
              <a:rPr lang="en-GB" dirty="0">
                <a:solidFill>
                  <a:srgbClr val="242424"/>
                </a:solidFill>
                <a:hlinkClick r:id="rId10"/>
              </a:rPr>
              <a:t>CC BY 2.0</a:t>
            </a:r>
            <a:r>
              <a:rPr lang="en-GB" dirty="0">
                <a:solidFill>
                  <a:srgbClr val="242424"/>
                </a:solidFill>
              </a:rPr>
              <a:t>. </a:t>
            </a:r>
          </a:p>
          <a:p>
            <a:pPr marL="285750" indent="-285750" latinLnBrk="0">
              <a:buFont typeface="Arial" panose="020B0604020202020204" pitchFamily="34" charset="0"/>
              <a:buChar char="•"/>
            </a:pPr>
            <a:endParaRPr lang="en-GB" noProof="0" dirty="0">
              <a:solidFill>
                <a:schemeClr val="dk1"/>
              </a:solidFill>
              <a:ea typeface="Public Sans"/>
              <a:cs typeface="Public Sans"/>
              <a:sym typeface="Public Sans"/>
            </a:endParaRPr>
          </a:p>
        </p:txBody>
      </p:sp>
    </p:spTree>
    <p:extLst>
      <p:ext uri="{BB962C8B-B14F-4D97-AF65-F5344CB8AC3E}">
        <p14:creationId xmlns:p14="http://schemas.microsoft.com/office/powerpoint/2010/main" val="579631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93706-38C2-DA73-1F48-3591D20800F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A24405C-1E82-C28A-BB3C-97DE3D44DA53}"/>
              </a:ext>
            </a:extLst>
          </p:cNvPr>
          <p:cNvSpPr>
            <a:spLocks noGrp="1"/>
          </p:cNvSpPr>
          <p:nvPr>
            <p:ph type="title" idx="4294967295"/>
          </p:nvPr>
        </p:nvSpPr>
        <p:spPr>
          <a:xfrm>
            <a:off x="304801" y="874576"/>
            <a:ext cx="10515600" cy="1325563"/>
          </a:xfrm>
          <a:prstGeom prst="rect">
            <a:avLst/>
          </a:prstGeom>
        </p:spPr>
        <p:txBody>
          <a:bodyPr/>
          <a:lstStyle/>
          <a:p>
            <a:pPr rtl="0" eaLnBrk="1" latinLnBrk="1" hangingPunct="1"/>
            <a:r>
              <a:rPr lang="fr-FR"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Remerciements 2</a:t>
            </a:r>
            <a:endParaRPr lang="fr-FR" noProof="1">
              <a:effectLst/>
            </a:endParaRPr>
          </a:p>
          <a:p>
            <a:endParaRPr lang="fr-FR" noProof="1"/>
          </a:p>
        </p:txBody>
      </p:sp>
      <p:sp>
        <p:nvSpPr>
          <p:cNvPr id="4" name="TextBox 3">
            <a:extLst>
              <a:ext uri="{FF2B5EF4-FFF2-40B4-BE49-F238E27FC236}">
                <a16:creationId xmlns:a16="http://schemas.microsoft.com/office/drawing/2014/main" id="{FABA671B-4366-A68A-28DD-76DB95051182}"/>
              </a:ext>
            </a:extLst>
          </p:cNvPr>
          <p:cNvSpPr txBox="1"/>
          <p:nvPr/>
        </p:nvSpPr>
        <p:spPr>
          <a:xfrm>
            <a:off x="4258848" y="458700"/>
            <a:ext cx="7628351" cy="2862322"/>
          </a:xfrm>
          <a:prstGeom prst="rect">
            <a:avLst/>
          </a:prstGeom>
          <a:noFill/>
        </p:spPr>
        <p:txBody>
          <a:bodyPr wrap="square" lIns="91440" tIns="45720" rIns="91440" bIns="45720" rtlCol="0" anchor="t">
            <a:spAutoFit/>
          </a:bodyPr>
          <a:lstStyle/>
          <a:p>
            <a:pPr marL="285750" indent="-285750" latinLnBrk="0">
              <a:buFont typeface="Arial" panose="020B0604020202020204" pitchFamily="34" charset="0"/>
              <a:buChar char="•"/>
            </a:pPr>
            <a:r>
              <a:rPr lang="en-GB" dirty="0">
                <a:solidFill>
                  <a:srgbClr val="242424"/>
                </a:solidFill>
              </a:rPr>
              <a:t>Utilisez des thermostats intelligents : encouragez les comportements économes en énergie : </a:t>
            </a:r>
            <a:r>
              <a:rPr lang="en-GB" dirty="0">
                <a:solidFill>
                  <a:srgbClr val="242424"/>
                </a:solidFill>
                <a:hlinkClick r:id="rId3"/>
              </a:rPr>
              <a:t>réglez le thermostat </a:t>
            </a:r>
            <a:r>
              <a:rPr lang="en-GB" dirty="0">
                <a:solidFill>
                  <a:srgbClr val="242424"/>
                </a:solidFill>
              </a:rPr>
              <a:t>par CORGI </a:t>
            </a:r>
            <a:r>
              <a:rPr lang="en-GB" dirty="0" err="1">
                <a:solidFill>
                  <a:srgbClr val="242424"/>
                </a:solidFill>
              </a:rPr>
              <a:t>HomePlan </a:t>
            </a:r>
            <a:r>
              <a:rPr lang="en-GB" dirty="0">
                <a:solidFill>
                  <a:srgbClr val="242424"/>
                </a:solidFill>
              </a:rPr>
              <a:t>est sous licence </a:t>
            </a:r>
            <a:r>
              <a:rPr lang="en-GB" noProof="0" dirty="0">
                <a:solidFill>
                  <a:schemeClr val="dk1"/>
                </a:solidFill>
                <a:ea typeface="Public Sans"/>
                <a:cs typeface="Public Sans"/>
                <a:sym typeface="Public Sans"/>
                <a:hlinkClick r:id="rId4"/>
              </a:rPr>
              <a:t>CC BY 2.0</a:t>
            </a:r>
            <a:r>
              <a:rPr lang="en-GB" noProof="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dirty="0">
                <a:solidFill>
                  <a:schemeClr val="dk1"/>
                </a:solidFill>
                <a:sym typeface="Public Sans"/>
              </a:rPr>
              <a:t>Utilisez des multiprises : </a:t>
            </a:r>
            <a:r>
              <a:rPr lang="en-GB" dirty="0">
                <a:solidFill>
                  <a:schemeClr val="dk1"/>
                </a:solidFill>
                <a:sym typeface="Public Sans"/>
                <a:hlinkClick r:id="rId5"/>
              </a:rPr>
              <a:t>Multiprises avec rallonge.jpg </a:t>
            </a:r>
            <a:r>
              <a:rPr lang="en-GB" dirty="0">
                <a:solidFill>
                  <a:schemeClr val="dk1"/>
                </a:solidFill>
                <a:sym typeface="Public Sans"/>
              </a:rPr>
              <a:t>par Dmitry Makeev est sous licence </a:t>
            </a:r>
            <a:r>
              <a:rPr lang="en-GB" dirty="0">
                <a:solidFill>
                  <a:schemeClr val="dk1"/>
                </a:solidFill>
                <a:sym typeface="Public Sans"/>
                <a:hlinkClick r:id="rId6"/>
              </a:rPr>
              <a:t>CC BY-SA 4.0</a:t>
            </a:r>
            <a:r>
              <a:rPr lang="en-GB" dirty="0">
                <a:solidFill>
                  <a:schemeClr val="dk1"/>
                </a:solidFill>
                <a:sym typeface="Public Sans"/>
              </a:rPr>
              <a:t>.</a:t>
            </a:r>
            <a:endParaRPr lang="en-GB" dirty="0">
              <a:solidFill>
                <a:srgbClr val="242424"/>
              </a:solidFill>
            </a:endParaRPr>
          </a:p>
          <a:p>
            <a:pPr marL="285750" indent="-285750" latinLnBrk="0">
              <a:buFont typeface="Arial" panose="020B0604020202020204" pitchFamily="34" charset="0"/>
              <a:buChar char="•"/>
            </a:pPr>
            <a:r>
              <a:rPr lang="en-GB" dirty="0">
                <a:solidFill>
                  <a:srgbClr val="242424"/>
                </a:solidFill>
              </a:rPr>
              <a:t>Travailler ensemble : le rôle des communautés énergétiques : </a:t>
            </a:r>
            <a:r>
              <a:rPr lang="en-GB" dirty="0">
                <a:solidFill>
                  <a:schemeClr val="dk1"/>
                </a:solidFill>
                <a:ea typeface="Public Sans"/>
                <a:cs typeface="Public Sans"/>
                <a:sym typeface="Public Sans"/>
                <a:hlinkClick r:id="rId7"/>
              </a:rPr>
              <a:t>l'énergie propre au travail pour la Journée de la Terre ! </a:t>
            </a:r>
            <a:r>
              <a:rPr lang="en-GB" dirty="0">
                <a:solidFill>
                  <a:schemeClr val="dk1"/>
                </a:solidFill>
                <a:ea typeface="Public Sans"/>
                <a:cs typeface="Public Sans"/>
                <a:sym typeface="Public Sans"/>
              </a:rPr>
              <a:t>par </a:t>
            </a:r>
            <a:r>
              <a:rPr lang="en-GB" dirty="0" err="1">
                <a:solidFill>
                  <a:schemeClr val="dk1"/>
                </a:solidFill>
                <a:ea typeface="Public Sans"/>
                <a:cs typeface="Public Sans"/>
                <a:sym typeface="Public Sans"/>
              </a:rPr>
              <a:t>naturalflow </a:t>
            </a:r>
            <a:r>
              <a:rPr lang="en-GB" dirty="0">
                <a:solidFill>
                  <a:schemeClr val="dk1"/>
                </a:solidFill>
                <a:ea typeface="Public Sans"/>
                <a:cs typeface="Public Sans"/>
                <a:sym typeface="Public Sans"/>
              </a:rPr>
              <a:t>est sous licence </a:t>
            </a:r>
            <a:r>
              <a:rPr lang="en-US" dirty="0">
                <a:solidFill>
                  <a:schemeClr val="dk1"/>
                </a:solidFill>
                <a:ea typeface="Public Sans"/>
                <a:cs typeface="Public Sans"/>
                <a:sym typeface="Public Sans"/>
                <a:hlinkClick r:id="rId8"/>
              </a:rPr>
              <a:t>CC BY-SA 2.0</a:t>
            </a:r>
            <a:r>
              <a:rPr lang="en-US"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Découvrez où vous pouvez obtenir de l'aide : </a:t>
            </a:r>
            <a:r>
              <a:rPr lang="en-US" dirty="0">
                <a:solidFill>
                  <a:schemeClr val="dk1"/>
                </a:solidFill>
                <a:ea typeface="Public Sans"/>
                <a:cs typeface="Public Sans"/>
                <a:sym typeface="Public Sans"/>
                <a:hlinkClick r:id="rId9"/>
              </a:rPr>
              <a:t>Mecktilda et Stefano - agents commerciaux pour les systèmes d'énergie solaire Global Cycle Solutions </a:t>
            </a:r>
            <a:r>
              <a:rPr lang="en-US" dirty="0">
                <a:solidFill>
                  <a:schemeClr val="dk1"/>
                </a:solidFill>
                <a:ea typeface="Public Sans"/>
                <a:cs typeface="Public Sans"/>
                <a:sym typeface="Public Sans"/>
              </a:rPr>
              <a:t>par DIFD – Département britannique pour le développement international est </a:t>
            </a:r>
            <a:r>
              <a:rPr lang="en-GB" dirty="0">
                <a:solidFill>
                  <a:srgbClr val="242424"/>
                </a:solidFill>
              </a:rPr>
              <a:t>sous licence </a:t>
            </a:r>
            <a:r>
              <a:rPr lang="en-GB" noProof="0" dirty="0">
                <a:solidFill>
                  <a:schemeClr val="dk1"/>
                </a:solidFill>
                <a:ea typeface="Public Sans"/>
                <a:cs typeface="Public Sans"/>
                <a:sym typeface="Public Sans"/>
                <a:hlinkClick r:id="rId4"/>
              </a:rPr>
              <a:t>CC BY 2.0</a:t>
            </a:r>
            <a:r>
              <a:rPr lang="en-GB" noProof="0" dirty="0">
                <a:solidFill>
                  <a:schemeClr val="dk1"/>
                </a:solidFill>
                <a:ea typeface="Public Sans"/>
                <a:cs typeface="Public Sans"/>
                <a:sym typeface="Public Sans"/>
              </a:rPr>
              <a:t>. Cette image a été recadrée.</a:t>
            </a:r>
            <a:endParaRPr lang="en-US" dirty="0">
              <a:solidFill>
                <a:schemeClr val="dk1"/>
              </a:solidFill>
              <a:ea typeface="Public Sans"/>
              <a:cs typeface="Public Sans"/>
              <a:sym typeface="Public Sans"/>
            </a:endParaRPr>
          </a:p>
        </p:txBody>
      </p:sp>
    </p:spTree>
    <p:extLst>
      <p:ext uri="{BB962C8B-B14F-4D97-AF65-F5344CB8AC3E}">
        <p14:creationId xmlns:p14="http://schemas.microsoft.com/office/powerpoint/2010/main" val="2247235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65A24-158F-333C-F8AC-4929D63A1DE7}"/>
              </a:ext>
            </a:extLst>
          </p:cNvPr>
          <p:cNvSpPr>
            <a:spLocks noGrp="1"/>
          </p:cNvSpPr>
          <p:nvPr>
            <p:ph type="title" idx="4294967295"/>
          </p:nvPr>
        </p:nvSpPr>
        <p:spPr>
          <a:xfrm>
            <a:off x="4359728" y="2977697"/>
            <a:ext cx="3961312" cy="1325563"/>
          </a:xfrm>
          <a:prstGeom prst="rect">
            <a:avLst/>
          </a:prstGeom>
        </p:spPr>
        <p:txBody>
          <a:bodyPr/>
          <a:lstStyle/>
          <a:p>
            <a:pPr marL="0" marR="0" lvl="0" indent="0" algn="l" defTabSz="914400" rtl="0" eaLnBrk="1" fontAlgn="auto" latinLnBrk="1" hangingPunct="1">
              <a:lnSpc>
                <a:spcPct val="90000"/>
              </a:lnSpc>
              <a:spcBef>
                <a:spcPct val="0"/>
              </a:spcBef>
              <a:spcAft>
                <a:spcPts val="0"/>
              </a:spcAft>
              <a:buClrTx/>
              <a:buSzTx/>
              <a:buFontTx/>
              <a:buNone/>
              <a:tabLst/>
              <a:defRPr/>
            </a:pPr>
            <a:r>
              <a:rPr lang="fr-FR" sz="6000" b="0" kern="1200" noProof="1">
                <a:solidFill>
                  <a:schemeClr val="bg1"/>
                </a:solidFill>
                <a:effectLst/>
              </a:rPr>
              <a:t>Merci !</a:t>
            </a:r>
            <a:endParaRPr lang="fr-FR" sz="6000" noProof="1">
              <a:solidFill>
                <a:schemeClr val="bg1"/>
              </a:solidFill>
              <a:effectLst/>
            </a:endParaRPr>
          </a:p>
          <a:p>
            <a:endParaRPr lang="fr-FR" sz="6000" noProof="1">
              <a:solidFill>
                <a:schemeClr val="bg1"/>
              </a:solidFill>
            </a:endParaRPr>
          </a:p>
        </p:txBody>
      </p:sp>
    </p:spTree>
    <p:extLst>
      <p:ext uri="{BB962C8B-B14F-4D97-AF65-F5344CB8AC3E}">
        <p14:creationId xmlns:p14="http://schemas.microsoft.com/office/powerpoint/2010/main" val="3809241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165D3-66A4-7667-AC58-4749B4B19BE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1142B5F-9C88-7421-8D82-C9889D0BEA31}"/>
              </a:ext>
            </a:extLst>
          </p:cNvPr>
          <p:cNvSpPr>
            <a:spLocks noGrp="1"/>
          </p:cNvSpPr>
          <p:nvPr>
            <p:ph type="title" idx="4294967295"/>
          </p:nvPr>
        </p:nvSpPr>
        <p:spPr>
          <a:xfrm>
            <a:off x="576943" y="691126"/>
            <a:ext cx="3174442"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mj-ea"/>
                <a:cs typeface="+mj-cs"/>
              </a:rPr>
              <a:t>Cette </a:t>
            </a:r>
            <a:r>
              <a:rPr lang="fr-FR" sz="2800" b="1" kern="1200" baseline="0" noProof="1">
                <a:solidFill>
                  <a:srgbClr val="FFFFFF"/>
                </a:solidFill>
                <a:effectLst/>
                <a:latin typeface="Calibri" panose="020F0502020204030204" pitchFamily="34" charset="0"/>
                <a:ea typeface="+mj-ea"/>
                <a:cs typeface="+mj-cs"/>
              </a:rPr>
              <a:t>presentation aborde</a:t>
            </a:r>
            <a:endParaRPr lang="fr-FR" noProof="1">
              <a:effectLst/>
            </a:endParaRPr>
          </a:p>
          <a:p>
            <a:pPr latinLnBrk="0"/>
            <a:endParaRPr lang="fr-FR" noProof="1"/>
          </a:p>
        </p:txBody>
      </p:sp>
      <p:sp>
        <p:nvSpPr>
          <p:cNvPr id="2" name="TextBox 1">
            <a:extLst>
              <a:ext uri="{FF2B5EF4-FFF2-40B4-BE49-F238E27FC236}">
                <a16:creationId xmlns:a16="http://schemas.microsoft.com/office/drawing/2014/main" id="{4D366B55-7ACA-91FD-62DA-6FBF6BEC8E01}"/>
              </a:ext>
            </a:extLst>
          </p:cNvPr>
          <p:cNvSpPr txBox="1"/>
          <p:nvPr/>
        </p:nvSpPr>
        <p:spPr>
          <a:xfrm>
            <a:off x="4511072" y="2197893"/>
            <a:ext cx="6944367" cy="2677656"/>
          </a:xfrm>
          <a:prstGeom prst="rect">
            <a:avLst/>
          </a:prstGeom>
          <a:noFill/>
        </p:spPr>
        <p:txBody>
          <a:bodyPr wrap="square" rtlCol="0">
            <a:spAutoFit/>
          </a:bodyPr>
          <a:lstStyle/>
          <a:p>
            <a:pPr latinLnBrk="0"/>
            <a:r>
              <a:rPr lang="en-GB" sz="2400" dirty="0">
                <a:solidFill>
                  <a:srgbClr val="2B2C30"/>
                </a:solidFill>
                <a:ea typeface="Public Sans"/>
                <a:cs typeface="Public Sans"/>
                <a:sym typeface="Public Sans"/>
              </a:rPr>
              <a:t>Notre exploration de chaque étape commence par une question de réflexion. Prenez le temps de réfléchir à chaque question avant de passer à la diapositive suivante.</a:t>
            </a:r>
          </a:p>
          <a:p>
            <a:pPr latinLnBrk="0"/>
            <a:endParaRPr lang="en-GB" sz="2400" noProof="0" dirty="0">
              <a:solidFill>
                <a:srgbClr val="2B2C30"/>
              </a:solidFill>
              <a:sym typeface="Public Sans"/>
            </a:endParaRPr>
          </a:p>
          <a:p>
            <a:pPr latinLnBrk="0"/>
            <a:r>
              <a:rPr lang="en-GB" sz="2400" dirty="0">
                <a:solidFill>
                  <a:srgbClr val="2B2C30"/>
                </a:solidFill>
                <a:sym typeface="Public Sans"/>
              </a:rPr>
              <a:t>Vous pouvez suivre chaque étape dans l'ordre. Vous pouvez également sélectionner une étape particulière que vous souhaitez explorer en premier via le menu. </a:t>
            </a:r>
            <a:endParaRPr lang="en-GB" sz="2400" noProof="0" dirty="0"/>
          </a:p>
        </p:txBody>
      </p:sp>
      <p:pic>
        <p:nvPicPr>
          <p:cNvPr id="4" name="Picture 3">
            <a:extLst>
              <a:ext uri="{FF2B5EF4-FFF2-40B4-BE49-F238E27FC236}">
                <a16:creationId xmlns:a16="http://schemas.microsoft.com/office/drawing/2014/main" id="{6DCB2999-080F-8ABF-1BEF-700A8461BC0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16689"/>
            <a:ext cx="4029245" cy="3022705"/>
          </a:xfrm>
          <a:prstGeom prst="rect">
            <a:avLst/>
          </a:prstGeom>
        </p:spPr>
      </p:pic>
    </p:spTree>
    <p:extLst>
      <p:ext uri="{BB962C8B-B14F-4D97-AF65-F5344CB8AC3E}">
        <p14:creationId xmlns:p14="http://schemas.microsoft.com/office/powerpoint/2010/main" val="35119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C27791-A2C9-75C8-3B91-943DC1C287E3}"/>
              </a:ext>
            </a:extLst>
          </p:cNvPr>
          <p:cNvSpPr>
            <a:spLocks noGrp="1"/>
          </p:cNvSpPr>
          <p:nvPr>
            <p:ph type="title" idx="4294967295"/>
          </p:nvPr>
        </p:nvSpPr>
        <p:spPr>
          <a:xfrm>
            <a:off x="384131" y="823456"/>
            <a:ext cx="10515600" cy="1325563"/>
          </a:xfrm>
          <a:prstGeom prst="rect">
            <a:avLst/>
          </a:prstGeom>
        </p:spPr>
        <p:txBody>
          <a:bodyPr/>
          <a:lstStyle/>
          <a:p>
            <a:pPr rtl="0" eaLnBrk="1" latinLnBrk="1" hangingPunct="1"/>
            <a:r>
              <a:rPr lang="fr-FR" sz="2800" b="1" kern="1200" noProof="1">
                <a:solidFill>
                  <a:srgbClr val="FFFFFF"/>
                </a:solidFill>
                <a:effectLst/>
                <a:latin typeface="Calibri" panose="020F0502020204030204" pitchFamily="34" charset="0"/>
                <a:ea typeface="Public Sans"/>
                <a:cs typeface="Public Sans"/>
              </a:rPr>
              <a:t>10 mesures simples que vous pouvez prendre dès aujourd'hui </a:t>
            </a:r>
            <a:endParaRPr lang="fr-FR" noProof="1">
              <a:effectLst/>
            </a:endParaRPr>
          </a:p>
          <a:p>
            <a:endParaRPr lang="fr-FR" noProof="1"/>
          </a:p>
        </p:txBody>
      </p:sp>
      <p:sp>
        <p:nvSpPr>
          <p:cNvPr id="2" name="TextBox 1">
            <a:extLst>
              <a:ext uri="{FF2B5EF4-FFF2-40B4-BE49-F238E27FC236}">
                <a16:creationId xmlns:a16="http://schemas.microsoft.com/office/drawing/2014/main" id="{1013318B-F51A-DE9B-4143-B6140E6B757E}"/>
              </a:ext>
            </a:extLst>
          </p:cNvPr>
          <p:cNvSpPr txBox="1"/>
          <p:nvPr/>
        </p:nvSpPr>
        <p:spPr>
          <a:xfrm>
            <a:off x="384131" y="2149019"/>
            <a:ext cx="11423738" cy="4154984"/>
          </a:xfrm>
          <a:prstGeom prst="rect">
            <a:avLst/>
          </a:prstGeom>
          <a:noFill/>
        </p:spPr>
        <p:txBody>
          <a:bodyPr wrap="square" rtlCol="0">
            <a:spAutoFit/>
          </a:bodyPr>
          <a:lstStyle/>
          <a:p>
            <a:pPr marL="342900" indent="-342900" latinLnBrk="0">
              <a:buFont typeface="+mj-lt"/>
              <a:buAutoNum type="arabicPeriod"/>
            </a:pPr>
            <a:r>
              <a:rPr lang="en-GB" sz="2400" noProof="0" dirty="0">
                <a:ea typeface="Public Sans"/>
                <a:cs typeface="Public Sans"/>
                <a:sym typeface="Public Sans"/>
              </a:rPr>
              <a:t>Comprenez votre propre consommation d'énergie.</a:t>
            </a:r>
          </a:p>
          <a:p>
            <a:pPr marL="342900" indent="-342900" latinLnBrk="0">
              <a:buFont typeface="+mj-lt"/>
              <a:buAutoNum type="arabicPeriod"/>
            </a:pPr>
            <a:r>
              <a:rPr lang="en-GB" sz="2400" dirty="0">
                <a:ea typeface="Public Sans"/>
                <a:cs typeface="Public Sans"/>
                <a:sym typeface="Public Sans"/>
              </a:rPr>
              <a:t>Choisissez un contrat d'énergie.</a:t>
            </a:r>
          </a:p>
          <a:p>
            <a:pPr marL="342900" indent="-342900" latinLnBrk="0">
              <a:buFont typeface="+mj-lt"/>
              <a:buAutoNum type="arabicPeriod"/>
            </a:pPr>
            <a:r>
              <a:rPr lang="en-GB" sz="2400" noProof="0" dirty="0">
                <a:ea typeface="Public Sans"/>
                <a:cs typeface="Public Sans"/>
                <a:sym typeface="Public Sans"/>
              </a:rPr>
              <a:t>Augmentez votre efficacité énergétique : investissez dans des appareils électroménagers.</a:t>
            </a:r>
          </a:p>
          <a:p>
            <a:pPr marL="342900" indent="-342900" latinLnBrk="0">
              <a:buFont typeface="+mj-lt"/>
              <a:buAutoNum type="arabicPeriod"/>
            </a:pPr>
            <a:r>
              <a:rPr lang="en-GB" sz="2400" dirty="0">
                <a:ea typeface="Public Sans"/>
                <a:cs typeface="Public Sans"/>
                <a:sym typeface="Public Sans"/>
              </a:rPr>
              <a:t>Dégivrez régulièrement votre congélateur.</a:t>
            </a:r>
          </a:p>
          <a:p>
            <a:pPr marL="342900" indent="-342900" latinLnBrk="0">
              <a:buFont typeface="+mj-lt"/>
              <a:buAutoNum type="arabicPeriod"/>
            </a:pPr>
            <a:r>
              <a:rPr lang="en-GB" sz="2400" dirty="0">
                <a:ea typeface="Public Sans"/>
                <a:cs typeface="Public Sans"/>
                <a:sym typeface="Public Sans"/>
              </a:rPr>
              <a:t>Débranchez les appareils électroniques inutilisés.</a:t>
            </a:r>
          </a:p>
          <a:p>
            <a:pPr marL="342900" indent="-342900" latinLnBrk="0">
              <a:buFont typeface="+mj-lt"/>
              <a:buAutoNum type="arabicPeriod"/>
            </a:pPr>
            <a:r>
              <a:rPr lang="en-GB" sz="2400" noProof="0" dirty="0">
                <a:ea typeface="Public Sans"/>
                <a:cs typeface="Public Sans"/>
                <a:sym typeface="Public Sans"/>
              </a:rPr>
              <a:t>Mettez en place une maison intelligente.</a:t>
            </a:r>
          </a:p>
          <a:p>
            <a:pPr marL="342900" indent="-342900" latinLnBrk="0">
              <a:buFont typeface="+mj-lt"/>
              <a:buAutoNum type="arabicPeriod"/>
            </a:pPr>
            <a:r>
              <a:rPr lang="en-GB" sz="2400" noProof="0" dirty="0">
                <a:ea typeface="Public Sans"/>
                <a:cs typeface="Public Sans"/>
                <a:sym typeface="Public Sans"/>
              </a:rPr>
              <a:t>Utilisez </a:t>
            </a:r>
            <a:r>
              <a:rPr lang="en-GB" sz="2400" dirty="0">
                <a:ea typeface="Public Sans"/>
                <a:cs typeface="Public Sans"/>
                <a:sym typeface="Public Sans"/>
              </a:rPr>
              <a:t>des thermostats</a:t>
            </a:r>
            <a:r>
              <a:rPr lang="en-GB" sz="2400" noProof="0" dirty="0">
                <a:ea typeface="Public Sans"/>
                <a:cs typeface="Public Sans"/>
                <a:sym typeface="Public Sans"/>
              </a:rPr>
              <a:t> intelligents</a:t>
            </a:r>
            <a:r>
              <a:rPr lang="en-GB" sz="2400" dirty="0">
                <a:ea typeface="Public Sans"/>
                <a:cs typeface="Public Sans"/>
                <a:sym typeface="Public Sans"/>
              </a:rPr>
              <a:t>.</a:t>
            </a:r>
          </a:p>
          <a:p>
            <a:pPr marL="342900" indent="-342900" latinLnBrk="0">
              <a:buFont typeface="+mj-lt"/>
              <a:buAutoNum type="arabicPeriod"/>
            </a:pPr>
            <a:r>
              <a:rPr lang="en-GB" sz="2400" noProof="0" dirty="0">
                <a:ea typeface="Public Sans"/>
                <a:cs typeface="Public Sans"/>
                <a:sym typeface="Public Sans"/>
              </a:rPr>
              <a:t>Utilisez </a:t>
            </a:r>
            <a:r>
              <a:rPr lang="en-GB" sz="2400" dirty="0">
                <a:ea typeface="Public Sans"/>
                <a:cs typeface="Public Sans"/>
                <a:sym typeface="Public Sans"/>
              </a:rPr>
              <a:t>des multiprises.</a:t>
            </a:r>
            <a:endParaRPr lang="en-GB" sz="2400" noProof="0" dirty="0">
              <a:ea typeface="Public Sans"/>
              <a:cs typeface="Public Sans"/>
              <a:sym typeface="Public Sans"/>
            </a:endParaRPr>
          </a:p>
          <a:p>
            <a:pPr marL="342900" indent="-342900" latinLnBrk="0">
              <a:buFont typeface="+mj-lt"/>
              <a:buAutoNum type="arabicPeriod"/>
            </a:pPr>
            <a:r>
              <a:rPr lang="en-GB" sz="2400" noProof="0" dirty="0">
                <a:ea typeface="Public Sans"/>
                <a:cs typeface="Public Sans"/>
                <a:sym typeface="Public Sans"/>
              </a:rPr>
              <a:t>Travailler ensemble : le rôle des communautés énergétiques.</a:t>
            </a:r>
          </a:p>
          <a:p>
            <a:pPr marL="342900" indent="-342900" latinLnBrk="0">
              <a:buFont typeface="+mj-lt"/>
              <a:buAutoNum type="arabicPeriod"/>
            </a:pPr>
            <a:r>
              <a:rPr lang="en-GB" sz="2400" dirty="0">
                <a:ea typeface="Public Sans"/>
                <a:cs typeface="Public Sans"/>
                <a:sym typeface="Public Sans"/>
              </a:rPr>
              <a:t> Découvrez où vous pouvez obtenir de l'aide.</a:t>
            </a:r>
          </a:p>
          <a:p>
            <a:pPr marL="342900" indent="-342900" latinLnBrk="0">
              <a:buFont typeface="+mj-lt"/>
              <a:buAutoNum type="arabicPeriod"/>
            </a:pPr>
            <a:endParaRPr lang="en-GB" sz="2400" noProof="0" dirty="0">
              <a:ea typeface="Public Sans"/>
              <a:cs typeface="Public Sans"/>
              <a:sym typeface="Public Sans"/>
            </a:endParaRPr>
          </a:p>
        </p:txBody>
      </p:sp>
    </p:spTree>
    <p:extLst>
      <p:ext uri="{BB962C8B-B14F-4D97-AF65-F5344CB8AC3E}">
        <p14:creationId xmlns:p14="http://schemas.microsoft.com/office/powerpoint/2010/main" val="3171775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82A1E-C13D-D5FE-F008-35AF50F92142}"/>
              </a:ext>
            </a:extLst>
          </p:cNvPr>
          <p:cNvSpPr>
            <a:spLocks noGrp="1"/>
          </p:cNvSpPr>
          <p:nvPr>
            <p:ph type="title" idx="4294967295"/>
          </p:nvPr>
        </p:nvSpPr>
        <p:spPr>
          <a:xfrm>
            <a:off x="485503" y="730885"/>
            <a:ext cx="10515600" cy="1325563"/>
          </a:xfrm>
          <a:prstGeom prst="rect">
            <a:avLst/>
          </a:prstGeom>
        </p:spPr>
        <p:txBody>
          <a:bodyPr/>
          <a:lstStyle/>
          <a:p>
            <a:pPr rtl="0" eaLnBrk="1" latinLnBrk="1" hangingPunct="1"/>
            <a:r>
              <a:rPr lang="fr-FR" sz="2800" b="1" kern="1200" noProof="1">
                <a:solidFill>
                  <a:srgbClr val="FFFFFF"/>
                </a:solidFill>
                <a:effectLst/>
                <a:latin typeface="Calibri" panose="020F0502020204030204" pitchFamily="34" charset="0"/>
                <a:ea typeface="Public Sans"/>
                <a:cs typeface="Public Sans"/>
              </a:rPr>
              <a:t>1. Comprendre votre propre consommation d'énergie - Introduction</a:t>
            </a:r>
            <a:endParaRPr lang="fr-FR" noProof="1">
              <a:effectLst/>
            </a:endParaRPr>
          </a:p>
          <a:p>
            <a:endParaRPr lang="fr-FR" noProof="1"/>
          </a:p>
        </p:txBody>
      </p:sp>
      <p:sp>
        <p:nvSpPr>
          <p:cNvPr id="4" name="TextBox 3">
            <a:extLst>
              <a:ext uri="{FF2B5EF4-FFF2-40B4-BE49-F238E27FC236}">
                <a16:creationId xmlns:a16="http://schemas.microsoft.com/office/drawing/2014/main" id="{3ECF41D1-D927-3D59-52A9-A0E9BBB94037}"/>
              </a:ext>
            </a:extLst>
          </p:cNvPr>
          <p:cNvSpPr txBox="1"/>
          <p:nvPr/>
        </p:nvSpPr>
        <p:spPr>
          <a:xfrm>
            <a:off x="377483" y="2628976"/>
            <a:ext cx="11437034" cy="2308324"/>
          </a:xfrm>
          <a:prstGeom prst="rect">
            <a:avLst/>
          </a:prstGeom>
          <a:noFill/>
        </p:spPr>
        <p:txBody>
          <a:bodyPr wrap="square" rtlCol="0">
            <a:spAutoFit/>
          </a:bodyPr>
          <a:lstStyle/>
          <a:p>
            <a:pPr algn="ctr" latinLnBrk="0"/>
            <a:r>
              <a:rPr lang="en-GB" sz="4800" i="1" noProof="0" dirty="0">
                <a:solidFill>
                  <a:schemeClr val="accent5"/>
                </a:solidFill>
              </a:rPr>
              <a:t>Comment la compréhension de votre consommation d'énergie peut-elle vous aider à économiser de l'énergie et à réduire votre facture d'électricité ?</a:t>
            </a:r>
          </a:p>
          <a:p>
            <a:pPr algn="ctr" latinLnBrk="0"/>
            <a:endParaRPr lang="en-GB" sz="4800" i="1" noProof="0" dirty="0">
              <a:solidFill>
                <a:schemeClr val="accent5"/>
              </a:solidFill>
            </a:endParaRPr>
          </a:p>
        </p:txBody>
      </p:sp>
    </p:spTree>
    <p:extLst>
      <p:ext uri="{BB962C8B-B14F-4D97-AF65-F5344CB8AC3E}">
        <p14:creationId xmlns:p14="http://schemas.microsoft.com/office/powerpoint/2010/main" val="1745320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EC3C3-1BE7-2437-BBE9-6BB97A57151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833E00E-A43A-8486-4825-3F0C2F8306DF}"/>
              </a:ext>
            </a:extLst>
          </p:cNvPr>
          <p:cNvSpPr>
            <a:spLocks noGrp="1"/>
          </p:cNvSpPr>
          <p:nvPr>
            <p:ph type="title" idx="4294967295"/>
          </p:nvPr>
        </p:nvSpPr>
        <p:spPr>
          <a:xfrm>
            <a:off x="838200" y="365125"/>
            <a:ext cx="10515600" cy="1325563"/>
          </a:xfrm>
          <a:prstGeom prst="rect">
            <a:avLst/>
          </a:prstGeom>
        </p:spPr>
        <p:txBody>
          <a:bodyPr/>
          <a:lstStyle/>
          <a:p>
            <a:pPr rtl="0" eaLnBrk="1" latinLnBrk="1" hangingPunct="1"/>
            <a:r>
              <a:rPr lang="fr-FR" sz="2800" b="1" kern="1200" noProof="1">
                <a:solidFill>
                  <a:srgbClr val="FFFFFF"/>
                </a:solidFill>
                <a:effectLst/>
                <a:latin typeface="Calibri" panose="020F0502020204030204" pitchFamily="34" charset="0"/>
                <a:ea typeface="Public Sans"/>
                <a:cs typeface="Public Sans"/>
              </a:rPr>
              <a:t>1. Comprenez votre propre consommation d'énergie</a:t>
            </a:r>
            <a:endParaRPr lang="fr-FR" noProof="1">
              <a:effectLst/>
            </a:endParaRPr>
          </a:p>
          <a:p>
            <a:endParaRPr lang="fr-FR" noProof="1"/>
          </a:p>
        </p:txBody>
      </p:sp>
      <p:sp>
        <p:nvSpPr>
          <p:cNvPr id="4" name="TextBox 3">
            <a:extLst>
              <a:ext uri="{FF2B5EF4-FFF2-40B4-BE49-F238E27FC236}">
                <a16:creationId xmlns:a16="http://schemas.microsoft.com/office/drawing/2014/main" id="{CB33C395-3CC3-4B54-6421-D833B99114A3}"/>
              </a:ext>
            </a:extLst>
          </p:cNvPr>
          <p:cNvSpPr txBox="1"/>
          <p:nvPr/>
        </p:nvSpPr>
        <p:spPr>
          <a:xfrm>
            <a:off x="3908121" y="2091670"/>
            <a:ext cx="7906396" cy="4401205"/>
          </a:xfrm>
          <a:prstGeom prst="rect">
            <a:avLst/>
          </a:prstGeom>
          <a:noFill/>
        </p:spPr>
        <p:txBody>
          <a:bodyPr wrap="square" rtlCol="0">
            <a:spAutoFit/>
          </a:bodyPr>
          <a:lstStyle/>
          <a:p>
            <a:pPr marL="457200" indent="-457200" latinLnBrk="0">
              <a:buChar char="•"/>
            </a:pPr>
            <a:r>
              <a:rPr lang="en-GB" sz="2000" noProof="0" dirty="0">
                <a:solidFill>
                  <a:srgbClr val="2B2C30"/>
                </a:solidFill>
                <a:cs typeface="Segoe UI"/>
              </a:rPr>
              <a:t>Un compteur intelligent vous permet, ainsi qu'à votre fournisseur d'énergie, de surveiller et d'analyser vos habitudes de consommation d'énergie en temps réel. </a:t>
            </a:r>
          </a:p>
          <a:p>
            <a:pPr marL="457200" indent="-457200" latinLnBrk="0">
              <a:buFontTx/>
              <a:buChar char="•"/>
            </a:pPr>
            <a:r>
              <a:rPr lang="en-GB" sz="2000" dirty="0">
                <a:solidFill>
                  <a:srgbClr val="2B2C30"/>
                </a:solidFill>
                <a:cs typeface="Segoe UI"/>
              </a:rPr>
              <a:t>Vérifiez si vous disposez d'un compteur intelligent ou d'un compteur numérique (analogique).</a:t>
            </a:r>
          </a:p>
          <a:p>
            <a:pPr marL="457200" indent="-457200" latinLnBrk="0">
              <a:buFontTx/>
              <a:buChar char="•"/>
            </a:pPr>
            <a:r>
              <a:rPr lang="en-GB" sz="2000" noProof="0" dirty="0">
                <a:solidFill>
                  <a:srgbClr val="2B2C30"/>
                </a:solidFill>
                <a:cs typeface="Segoe UI"/>
              </a:rPr>
              <a:t>Si vous disposez d'un compteur intelligent, vous pouvez vérifier votre consommation d'énergie à différents moments de la journée. Cela vous aidera à identifier les moments de la journée où vous consommez le plus d'énergie. </a:t>
            </a:r>
          </a:p>
          <a:p>
            <a:pPr marL="457200" indent="-457200" latinLnBrk="0">
              <a:buChar char="•"/>
            </a:pPr>
            <a:r>
              <a:rPr lang="en-GB" sz="2000" dirty="0">
                <a:solidFill>
                  <a:srgbClr val="2B2C30"/>
                </a:solidFill>
                <a:cs typeface="Segoe UI"/>
              </a:rPr>
              <a:t>Y a-t-il des moments de la journée où vous consommez plus d'énergie ? Recherchez les tendances et les possibilités de </a:t>
            </a:r>
            <a:r>
              <a:rPr lang="en-GB" sz="2000" noProof="0" dirty="0">
                <a:solidFill>
                  <a:srgbClr val="2B2C30"/>
                </a:solidFill>
                <a:cs typeface="Segoe UI"/>
              </a:rPr>
              <a:t>réduire votre consommation. Par exemple, </a:t>
            </a:r>
            <a:r>
              <a:rPr lang="en-GB" sz="2000" noProof="0" dirty="0">
                <a:solidFill>
                  <a:srgbClr val="2B2C30"/>
                </a:solidFill>
                <a:cs typeface="Segoe UI"/>
                <a:hlinkClick r:id="rId3"/>
              </a:rPr>
              <a:t>débrancher les appareils lorsqu'ils ne sont pas utilisés, plutôt que de les laisser en veille</a:t>
            </a:r>
            <a:r>
              <a:rPr lang="en-GB" sz="2000" noProof="0" dirty="0">
                <a:solidFill>
                  <a:srgbClr val="2B2C30"/>
                </a:solidFill>
                <a:cs typeface="Segoe UI"/>
              </a:rPr>
              <a:t>, permet de réduire la consommation d'énergie. </a:t>
            </a:r>
          </a:p>
        </p:txBody>
      </p:sp>
      <p:pic>
        <p:nvPicPr>
          <p:cNvPr id="7" name="Picture 6">
            <a:extLst>
              <a:ext uri="{FF2B5EF4-FFF2-40B4-BE49-F238E27FC236}">
                <a16:creationId xmlns:a16="http://schemas.microsoft.com/office/drawing/2014/main" id="{2BA414CB-E4FB-3249-B22D-6AE5311A8B6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435" y="2119407"/>
            <a:ext cx="2803801" cy="4555012"/>
          </a:xfrm>
          <a:prstGeom prst="rect">
            <a:avLst/>
          </a:prstGeom>
        </p:spPr>
      </p:pic>
    </p:spTree>
    <p:extLst>
      <p:ext uri="{BB962C8B-B14F-4D97-AF65-F5344CB8AC3E}">
        <p14:creationId xmlns:p14="http://schemas.microsoft.com/office/powerpoint/2010/main" val="254207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7F9A5-B6BE-2DCD-6B42-42A3DD8C7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6ACF01-3D52-65FA-226E-49F21BB2F04E}"/>
              </a:ext>
            </a:extLst>
          </p:cNvPr>
          <p:cNvSpPr>
            <a:spLocks noGrp="1"/>
          </p:cNvSpPr>
          <p:nvPr>
            <p:ph type="title" idx="4294967295"/>
          </p:nvPr>
        </p:nvSpPr>
        <p:spPr>
          <a:xfrm>
            <a:off x="446315" y="717823"/>
            <a:ext cx="1051560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2. Choisir un contrat d'énergie - Introduction</a:t>
            </a:r>
            <a:endParaRPr lang="fr-FR" noProof="1">
              <a:effectLst/>
            </a:endParaRPr>
          </a:p>
          <a:p>
            <a:endParaRPr lang="fr-FR" noProof="1"/>
          </a:p>
        </p:txBody>
      </p:sp>
      <p:sp>
        <p:nvSpPr>
          <p:cNvPr id="4" name="TextBox 3">
            <a:extLst>
              <a:ext uri="{FF2B5EF4-FFF2-40B4-BE49-F238E27FC236}">
                <a16:creationId xmlns:a16="http://schemas.microsoft.com/office/drawing/2014/main" id="{B190F597-7B51-9EB6-1253-74AAF241D190}"/>
              </a:ext>
            </a:extLst>
          </p:cNvPr>
          <p:cNvSpPr txBox="1"/>
          <p:nvPr/>
        </p:nvSpPr>
        <p:spPr>
          <a:xfrm>
            <a:off x="553231" y="2768252"/>
            <a:ext cx="11085535" cy="2308324"/>
          </a:xfrm>
          <a:prstGeom prst="rect">
            <a:avLst/>
          </a:prstGeom>
          <a:noFill/>
        </p:spPr>
        <p:txBody>
          <a:bodyPr wrap="square" rtlCol="0">
            <a:spAutoFit/>
          </a:bodyPr>
          <a:lstStyle/>
          <a:p>
            <a:pPr algn="ctr" latinLnBrk="0"/>
            <a:r>
              <a:rPr lang="en-GB" sz="4800" i="1" noProof="0" dirty="0">
                <a:solidFill>
                  <a:schemeClr val="accent2"/>
                </a:solidFill>
              </a:rPr>
              <a:t>Comment changer de contrat d'énergie peut-il vous aider à économiser de l'argent et à optimiser votre consommation d'énergie ?</a:t>
            </a:r>
          </a:p>
        </p:txBody>
      </p:sp>
    </p:spTree>
    <p:extLst>
      <p:ext uri="{BB962C8B-B14F-4D97-AF65-F5344CB8AC3E}">
        <p14:creationId xmlns:p14="http://schemas.microsoft.com/office/powerpoint/2010/main" val="1083258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A0FC-3697-BA58-3181-7ABAA11BC9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EF1249-E2F2-0249-3260-7E3CB78ADDA8}"/>
              </a:ext>
            </a:extLst>
          </p:cNvPr>
          <p:cNvSpPr>
            <a:spLocks noGrp="1"/>
          </p:cNvSpPr>
          <p:nvPr>
            <p:ph type="title" idx="4294967295"/>
          </p:nvPr>
        </p:nvSpPr>
        <p:spPr>
          <a:xfrm>
            <a:off x="583376" y="764667"/>
            <a:ext cx="1051560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2. Choisissez un contrat d'énergie </a:t>
            </a:r>
            <a:endParaRPr lang="fr-FR" noProof="1">
              <a:effectLst/>
            </a:endParaRPr>
          </a:p>
          <a:p>
            <a:endParaRPr lang="fr-FR" noProof="1"/>
          </a:p>
        </p:txBody>
      </p:sp>
      <p:sp>
        <p:nvSpPr>
          <p:cNvPr id="4" name="TextBox 3">
            <a:extLst>
              <a:ext uri="{FF2B5EF4-FFF2-40B4-BE49-F238E27FC236}">
                <a16:creationId xmlns:a16="http://schemas.microsoft.com/office/drawing/2014/main" id="{12E9D6D4-ADBC-D7EB-E231-9A2E3FFD7EF4}"/>
              </a:ext>
            </a:extLst>
          </p:cNvPr>
          <p:cNvSpPr txBox="1"/>
          <p:nvPr/>
        </p:nvSpPr>
        <p:spPr>
          <a:xfrm>
            <a:off x="4421243" y="2195040"/>
            <a:ext cx="7405886" cy="3416320"/>
          </a:xfrm>
          <a:prstGeom prst="rect">
            <a:avLst/>
          </a:prstGeom>
          <a:noFill/>
        </p:spPr>
        <p:txBody>
          <a:bodyPr wrap="square" rtlCol="0">
            <a:spAutoFit/>
          </a:bodyPr>
          <a:lstStyle/>
          <a:p>
            <a:pPr marL="457200" indent="-457200" latinLnBrk="0">
              <a:buChar char="•"/>
            </a:pPr>
            <a:r>
              <a:rPr lang="en-US" sz="2400" dirty="0">
                <a:solidFill>
                  <a:srgbClr val="2B2C30"/>
                </a:solidFill>
              </a:rPr>
              <a:t>Recherchez et comparez différents contrats énergétiques qui offrent des options flexibles et une tarification dynamique. La tarification dynamique signifie que le prix de votre énergie fluctue en fonction de la demande globale. </a:t>
            </a:r>
          </a:p>
          <a:p>
            <a:pPr marL="457200" indent="-457200" latinLnBrk="0">
              <a:buChar char="•"/>
            </a:pPr>
            <a:r>
              <a:rPr lang="en-US" sz="2400" dirty="0">
                <a:solidFill>
                  <a:srgbClr val="2B2C30"/>
                </a:solidFill>
              </a:rPr>
              <a:t>Envisagez des plans qui vous permettent de profiter de tarifs plus bas pendant les heures creuses ou qui offrent des incitations à réduire votre consommation pendant les heures de pointe. </a:t>
            </a:r>
            <a:endParaRPr lang="en-US" sz="2400" dirty="0"/>
          </a:p>
          <a:p>
            <a:pPr marL="457200" indent="-457200" latinLnBrk="0">
              <a:buChar char="•"/>
            </a:pPr>
            <a:r>
              <a:rPr lang="en-US" sz="2400" dirty="0">
                <a:solidFill>
                  <a:srgbClr val="2B2C30"/>
                </a:solidFill>
              </a:rPr>
              <a:t>Certains types de contrats peuvent proposer des options d'énergie renouvelable ou des récompenses pour les comportements économes en énergie.</a:t>
            </a:r>
            <a:endParaRPr lang="en-US" sz="2400" dirty="0"/>
          </a:p>
        </p:txBody>
      </p:sp>
      <p:pic>
        <p:nvPicPr>
          <p:cNvPr id="5" name="Picture 4">
            <a:extLst>
              <a:ext uri="{FF2B5EF4-FFF2-40B4-BE49-F238E27FC236}">
                <a16:creationId xmlns:a16="http://schemas.microsoft.com/office/drawing/2014/main" id="{013F9013-B925-266E-9CF5-488DE299184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376" y="2090230"/>
            <a:ext cx="3249588" cy="4559734"/>
          </a:xfrm>
          <a:prstGeom prst="rect">
            <a:avLst/>
          </a:prstGeom>
        </p:spPr>
      </p:pic>
    </p:spTree>
    <p:extLst>
      <p:ext uri="{BB962C8B-B14F-4D97-AF65-F5344CB8AC3E}">
        <p14:creationId xmlns:p14="http://schemas.microsoft.com/office/powerpoint/2010/main" val="331076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B3927-D115-407C-E584-86BC989C7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F4DB7F-AD8A-51A4-5BD2-1A8B57D972B4}"/>
              </a:ext>
            </a:extLst>
          </p:cNvPr>
          <p:cNvSpPr>
            <a:spLocks noGrp="1"/>
          </p:cNvSpPr>
          <p:nvPr>
            <p:ph type="title" idx="4294967295"/>
          </p:nvPr>
        </p:nvSpPr>
        <p:spPr>
          <a:xfrm>
            <a:off x="550818" y="809263"/>
            <a:ext cx="1051560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3. Augmenter l'efficacité : investir dans les appareils électroménagers - Introduction</a:t>
            </a:r>
            <a:endParaRPr lang="fr-FR" noProof="1">
              <a:effectLst/>
            </a:endParaRPr>
          </a:p>
          <a:p>
            <a:endParaRPr lang="fr-FR" noProof="1"/>
          </a:p>
        </p:txBody>
      </p:sp>
      <p:sp>
        <p:nvSpPr>
          <p:cNvPr id="4" name="TextBox 3">
            <a:extLst>
              <a:ext uri="{FF2B5EF4-FFF2-40B4-BE49-F238E27FC236}">
                <a16:creationId xmlns:a16="http://schemas.microsoft.com/office/drawing/2014/main" id="{3578E889-170D-661A-C4C9-37B6BB6336A3}"/>
              </a:ext>
            </a:extLst>
          </p:cNvPr>
          <p:cNvSpPr txBox="1"/>
          <p:nvPr/>
        </p:nvSpPr>
        <p:spPr>
          <a:xfrm>
            <a:off x="885172" y="2817298"/>
            <a:ext cx="10421655" cy="2123658"/>
          </a:xfrm>
          <a:prstGeom prst="rect">
            <a:avLst/>
          </a:prstGeom>
          <a:noFill/>
        </p:spPr>
        <p:txBody>
          <a:bodyPr wrap="square" rtlCol="0">
            <a:spAutoFit/>
          </a:bodyPr>
          <a:lstStyle/>
          <a:p>
            <a:pPr algn="ctr" latinLnBrk="0"/>
            <a:r>
              <a:rPr lang="en-US" sz="4400" i="1" dirty="0">
                <a:solidFill>
                  <a:schemeClr val="accent5"/>
                </a:solidFill>
              </a:rPr>
              <a:t>Comment investir dans des appareils électroménagers peut-il vous permettre de réaliser des économies à long terme sur vos factures d'énergie ?</a:t>
            </a:r>
          </a:p>
          <a:p>
            <a:pPr algn="ctr" latinLnBrk="0"/>
            <a:endParaRPr lang="en-US" sz="4400" i="1" dirty="0">
              <a:solidFill>
                <a:schemeClr val="accent5"/>
              </a:solidFill>
            </a:endParaRPr>
          </a:p>
        </p:txBody>
      </p:sp>
    </p:spTree>
    <p:extLst>
      <p:ext uri="{BB962C8B-B14F-4D97-AF65-F5344CB8AC3E}">
        <p14:creationId xmlns:p14="http://schemas.microsoft.com/office/powerpoint/2010/main" val="2651338207"/>
      </p:ext>
    </p:extLst>
  </p:cSld>
  <p:clrMapOvr>
    <a:masterClrMapping/>
  </p:clrMapOvr>
</p:sld>
</file>

<file path=ppt/theme/theme1.xml><?xml version="1.0" encoding="utf-8"?>
<a:theme xmlns:a="http://schemas.openxmlformats.org/drawingml/2006/main" name="Every1 slide master">
  <a:themeElements>
    <a:clrScheme name="0E3AF0">
      <a:dk1>
        <a:srgbClr val="231F20"/>
      </a:dk1>
      <a:lt1>
        <a:srgbClr val="FFFFFF"/>
      </a:lt1>
      <a:dk2>
        <a:srgbClr val="0E3AF0"/>
      </a:dk2>
      <a:lt2>
        <a:srgbClr val="D3D3D3"/>
      </a:lt2>
      <a:accent1>
        <a:srgbClr val="BDF03A"/>
      </a:accent1>
      <a:accent2>
        <a:srgbClr val="0E3AF0"/>
      </a:accent2>
      <a:accent3>
        <a:srgbClr val="A5A5A5"/>
      </a:accent3>
      <a:accent4>
        <a:srgbClr val="808080"/>
      </a:accent4>
      <a:accent5>
        <a:srgbClr val="0E3AF0"/>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838" cap="flat">
          <a:noFill/>
          <a:prstDash val="solid"/>
          <a:miter/>
        </a:ln>
        <a:effectLst/>
      </a:spPr>
      <a:bodyPr rtlCol="0" anchor="ctr"/>
      <a:lstStyle>
        <a:defPPr algn="ctr">
          <a:defRPr sz="2800" dirty="0" smtClean="0">
            <a:solidFill>
              <a:srgbClr val="1A194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C0EDCDBA201B409A2395B9861151A1" ma:contentTypeVersion="15" ma:contentTypeDescription="Een nieuw document maken." ma:contentTypeScope="" ma:versionID="50c7f522389424b49c6918a8f642ccca">
  <xsd:schema xmlns:xsd="http://www.w3.org/2001/XMLSchema" xmlns:xs="http://www.w3.org/2001/XMLSchema" xmlns:p="http://schemas.microsoft.com/office/2006/metadata/properties" xmlns:ns2="c67c0ac7-78b5-4864-aca3-db9996adcf66" xmlns:ns3="59c2b11d-9272-4eed-95ac-95725493c81f" targetNamespace="http://schemas.microsoft.com/office/2006/metadata/properties" ma:root="true" ma:fieldsID="bb5fd8cc14943147fc1cd49a2979817f" ns2:_="" ns3:_="">
    <xsd:import namespace="c67c0ac7-78b5-4864-aca3-db9996adcf66"/>
    <xsd:import namespace="59c2b11d-9272-4eed-95ac-95725493c8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0ac7-78b5-4864-aca3-db9996adc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9249fec-8619-4602-8705-1823ced1ad9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c2b11d-9272-4eed-95ac-95725493c8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8e361e-f706-48d1-9f52-00535f2db59c}" ma:internalName="TaxCatchAll" ma:showField="CatchAllData" ma:web="59c2b11d-9272-4eed-95ac-95725493c8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9c2b11d-9272-4eed-95ac-95725493c81f" xsi:nil="true"/>
    <lcf76f155ced4ddcb4097134ff3c332f xmlns="c67c0ac7-78b5-4864-aca3-db9996adcf6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6B92696-A2EE-4FE2-9303-B282A55A21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0ac7-78b5-4864-aca3-db9996adcf66"/>
    <ds:schemaRef ds:uri="59c2b11d-9272-4eed-95ac-95725493c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3774D8-BCA8-4A02-93E0-3307429344AA}">
  <ds:schemaRefs>
    <ds:schemaRef ds:uri="http://schemas.microsoft.com/sharepoint/v3/contenttype/forms"/>
  </ds:schemaRefs>
</ds:datastoreItem>
</file>

<file path=customXml/itemProps3.xml><?xml version="1.0" encoding="utf-8"?>
<ds:datastoreItem xmlns:ds="http://schemas.openxmlformats.org/officeDocument/2006/customXml" ds:itemID="{93CA0DD0-504F-4EB9-B60E-59D0E157F7B9}">
  <ds:schemaRefs>
    <ds:schemaRef ds:uri="577805d4-8e47-4788-b8ec-5b1290b6ebfb"/>
    <ds:schemaRef ds:uri="59c2b11d-9272-4eed-95ac-95725493c81f"/>
    <ds:schemaRef ds:uri="75a85b04-3e87-4e6d-8e61-343b36998706"/>
    <ds:schemaRef ds:uri="c67c0ac7-78b5-4864-aca3-db9996adcf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45ef3b6-e1f8-4ba6-89ba-26b48c006428"/>
    <ds:schemaRef ds:uri="7b26517a-e12b-4b49-bcfd-51642f3fdde0"/>
  </ds:schemaRefs>
</ds:datastoreItem>
</file>

<file path=docProps/app.xml><?xml version="1.0" encoding="utf-8"?>
<Properties xmlns="http://schemas.openxmlformats.org/officeDocument/2006/extended-properties" xmlns:vt="http://schemas.openxmlformats.org/officeDocument/2006/docPropsVTypes">
  <TotalTime>370</TotalTime>
  <Words>3679</Words>
  <Application>Microsoft Macintosh PowerPoint</Application>
  <PresentationFormat>Widescreen</PresentationFormat>
  <Paragraphs>264</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맑은 고딕</vt:lpstr>
      <vt:lpstr>Arial</vt:lpstr>
      <vt:lpstr>Calibri</vt:lpstr>
      <vt:lpstr>Public Sans</vt:lpstr>
      <vt:lpstr>Segoe UI</vt:lpstr>
      <vt:lpstr>Every1 slide master</vt:lpstr>
      <vt:lpstr>Participez à la Transition énergétique : 10 étapes faciles que vous pouvez prendre dès aujourd'hui !</vt:lpstr>
      <vt:lpstr>Introduction </vt:lpstr>
      <vt:lpstr>Cette presentation aborde </vt:lpstr>
      <vt:lpstr>10 mesures simples que vous pouvez prendre dès aujourd'hui  </vt:lpstr>
      <vt:lpstr>1. Comprendre votre propre consommation d'énergie - Introduction </vt:lpstr>
      <vt:lpstr>1. Comprenez votre propre consommation d'énergie </vt:lpstr>
      <vt:lpstr>2. Choisir un contrat d'énergie - Introduction </vt:lpstr>
      <vt:lpstr>2. Choisissez un contrat d'énergie  </vt:lpstr>
      <vt:lpstr>3. Augmenter l'efficacité : investir dans les appareils électroménagers - Introduction </vt:lpstr>
      <vt:lpstr>3. Augmenter l'efficacité : investir dans des appareils électroménagers </vt:lpstr>
      <vt:lpstr>4. Dégivrez régulièrement votre congélateur - Introduction </vt:lpstr>
      <vt:lpstr>4. Dégivrez régulièrement votre congélateur </vt:lpstr>
      <vt:lpstr>5. Débranchez les appareils électroniques inutilisés - Introduction </vt:lpstr>
      <vt:lpstr>5. Débranchez les appareils électroniques inutilisés  </vt:lpstr>
      <vt:lpstr>6. Mettre en place une maison intelligente - Introduction </vt:lpstr>
      <vt:lpstr>6. Mettre en place une maison intelligente </vt:lpstr>
      <vt:lpstr>7. Utiliser des thermostats intelligents - Introduction </vt:lpstr>
      <vt:lpstr>7. Utilisez des thermostats intelligents </vt:lpstr>
      <vt:lpstr>8. Utilisez des multiprises - Introduction </vt:lpstr>
      <vt:lpstr>8. Utilisez des multiprises  </vt:lpstr>
      <vt:lpstr>9. Travailler ensemble : le rôle des communautés énergétiques - Introduction </vt:lpstr>
      <vt:lpstr>9. Travailler ensemble : le rôle des communautés énergétiques  </vt:lpstr>
      <vt:lpstr>10. Découvrez où vous pouvez obtenir de l'aide - Introduction </vt:lpstr>
      <vt:lpstr>10. Découvrez où vous pouvez obtenir de l'aide  </vt:lpstr>
      <vt:lpstr>Prochaines étapes </vt:lpstr>
      <vt:lpstr>Remerciements 1 </vt:lpstr>
      <vt:lpstr>Remerciements 2 </vt:lpstr>
      <vt:lpstr>Merci !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Beck.Pitt</cp:lastModifiedBy>
  <cp:revision>50</cp:revision>
  <cp:lastPrinted>2025-03-21T11:31:47Z</cp:lastPrinted>
  <dcterms:created xsi:type="dcterms:W3CDTF">2019-04-06T05:20:47Z</dcterms:created>
  <dcterms:modified xsi:type="dcterms:W3CDTF">2026-03-15T14:20:02Z</dcterms:modified>
  <cp:category/>
</cp:coreProperties>
</file>