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5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62" r:id="rId15"/>
    <p:sldId id="264" r:id="rId16"/>
    <p:sldId id="278" r:id="rId17"/>
    <p:sldId id="265" r:id="rId18"/>
    <p:sldId id="26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42A"/>
    <a:srgbClr val="E55C1F"/>
    <a:srgbClr val="EC701C"/>
    <a:srgbClr val="DF6613"/>
    <a:srgbClr val="D76213"/>
    <a:srgbClr val="EB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84844" autoAdjust="0"/>
  </p:normalViewPr>
  <p:slideViewPr>
    <p:cSldViewPr snapToGrid="0">
      <p:cViewPr varScale="1">
        <p:scale>
          <a:sx n="93" d="100"/>
          <a:sy n="93" d="100"/>
        </p:scale>
        <p:origin x="1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7C4C8-EB33-405F-BF77-55DCE027347B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853B-CB67-4893-9E62-67B4313A3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8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Question: What does it mean to you?</a:t>
            </a:r>
          </a:p>
          <a:p>
            <a:pPr marL="0" indent="0">
              <a:buNone/>
            </a:pPr>
            <a:r>
              <a:rPr lang="en-GB" dirty="0"/>
              <a:t>You might have heard of other terms PLE (personal learning environment), VLE (virtual learning environment), LMS (learning management system)</a:t>
            </a:r>
          </a:p>
          <a:p>
            <a:pPr marL="0" indent="0">
              <a:buNone/>
            </a:pPr>
            <a:r>
              <a:rPr lang="en-GB" dirty="0"/>
              <a:t>PLE could be a collection of different applications</a:t>
            </a:r>
          </a:p>
          <a:p>
            <a:pPr marL="0" indent="0">
              <a:buNone/>
            </a:pPr>
            <a:r>
              <a:rPr lang="en-GB" dirty="0"/>
              <a:t>VLE could be similar but replace virtual with online, what might environment mean (contained in one place)?</a:t>
            </a:r>
          </a:p>
          <a:p>
            <a:pPr marL="0" indent="0">
              <a:buNone/>
            </a:pPr>
            <a:r>
              <a:rPr lang="en-GB" dirty="0"/>
              <a:t>LMS has connotations of something more technical and storage focussed (management)</a:t>
            </a:r>
          </a:p>
          <a:p>
            <a:pPr marL="0" indent="0">
              <a:buNone/>
            </a:pPr>
            <a:r>
              <a:rPr lang="en-GB" dirty="0"/>
              <a:t>We have focussed on the platform as a single space where you might deliver or engage in learning, and online to signify that this is primarily a web based space.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11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</a:t>
            </a:r>
            <a:r>
              <a:rPr lang="en-GB" baseline="0" dirty="0"/>
              <a:t> Christian aid using SharePoint and Skype for business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0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will now be getting to know the openlearn create platform from the Open University</a:t>
            </a:r>
            <a:r>
              <a:rPr lang="en-GB" baseline="0" dirty="0"/>
              <a:t> http://www.open.edu/openlearncreate/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4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67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will now present an example we have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70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will provide a link to OLC to demonstrate setting up a course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320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6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many different platforms available and many different technologies used to develop learning platforms. One of the more popular platforms</a:t>
            </a:r>
            <a:r>
              <a:rPr lang="en-GB" baseline="0" dirty="0"/>
              <a:t> use din educational institutions is Moodle. In these next three examples you can see how different the same platform can look</a:t>
            </a:r>
          </a:p>
          <a:p>
            <a:endParaRPr lang="en-GB" baseline="0" dirty="0"/>
          </a:p>
          <a:p>
            <a:r>
              <a:rPr lang="en-GB" baseline="0" dirty="0"/>
              <a:t>This is from the University of London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2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Humanitarian leadership academy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8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Open University (UK)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9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Learning platforms are also used to deliver MOOCs (massive Open Online Courses) which you will have come across before. This one is from </a:t>
            </a:r>
            <a:r>
              <a:rPr lang="en-GB" dirty="0" err="1"/>
              <a:t>edX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8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FutureLearn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6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Platforms can also be cross functional in this respect, CANVAS is used openly</a:t>
            </a:r>
            <a:r>
              <a:rPr lang="en-GB" baseline="0" dirty="0"/>
              <a:t> for MOOCs but also by some as more formal and closed learning delivery. In this same respect Coursera a popular MOOC platform also offers a paid for enterprise version which organisations can use as a VLE.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8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</a:t>
            </a:r>
            <a:r>
              <a:rPr lang="en-GB" baseline="0" dirty="0"/>
              <a:t> we have an example from the Open University (UK). Again using </a:t>
            </a:r>
            <a:r>
              <a:rPr lang="en-GB" baseline="0" dirty="0" err="1"/>
              <a:t>moodle</a:t>
            </a:r>
            <a:r>
              <a:rPr lang="en-GB" baseline="0" dirty="0"/>
              <a:t> but </a:t>
            </a:r>
            <a:r>
              <a:rPr lang="en-GB" baseline="0" dirty="0" err="1"/>
              <a:t>devliering</a:t>
            </a:r>
            <a:r>
              <a:rPr lang="en-GB" baseline="0" dirty="0"/>
              <a:t> open learning for free via </a:t>
            </a:r>
            <a:r>
              <a:rPr lang="en-GB" baseline="0" dirty="0" err="1"/>
              <a:t>OpenLearn</a:t>
            </a:r>
            <a:r>
              <a:rPr lang="en-GB" baseline="0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5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Question: Do you think</a:t>
            </a:r>
            <a:r>
              <a:rPr lang="en-GB" baseline="0" dirty="0"/>
              <a:t> YouTube is an online learning platform?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853B-CB67-4893-9E62-67B4313A31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7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6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1E364C-7A60-441E-A2D9-A74E275456E1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67F7D7-1491-4D41-89DD-ED5053B22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0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506" y="485814"/>
            <a:ext cx="1845694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edu/openlearncreat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edu/openlearncreate/course/view.php?id=330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igephotos/32782356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566" y="-175867"/>
            <a:ext cx="12475029" cy="7237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477FC-1DC6-46C5-999B-063EE5F4B680}"/>
              </a:ext>
            </a:extLst>
          </p:cNvPr>
          <p:cNvSpPr txBox="1"/>
          <p:nvPr/>
        </p:nvSpPr>
        <p:spPr>
          <a:xfrm>
            <a:off x="5900519" y="1889512"/>
            <a:ext cx="6082288" cy="3631763"/>
          </a:xfrm>
          <a:prstGeom prst="rect">
            <a:avLst/>
          </a:prstGeom>
          <a:solidFill>
            <a:srgbClr val="EE6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4400" dirty="0">
                <a:solidFill>
                  <a:schemeClr val="bg1"/>
                </a:solidFill>
              </a:rPr>
              <a:t>May 2019</a:t>
            </a:r>
          </a:p>
          <a:p>
            <a:pPr algn="r"/>
            <a:r>
              <a:rPr lang="en-GB" sz="4400" dirty="0">
                <a:solidFill>
                  <a:schemeClr val="bg1"/>
                </a:solidFill>
              </a:rPr>
              <a:t>Residential School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Yangon University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20 – 24 May 2019</a:t>
            </a:r>
          </a:p>
          <a:p>
            <a:pPr algn="r"/>
            <a:r>
              <a:rPr lang="en-GB" sz="3200" dirty="0">
                <a:solidFill>
                  <a:schemeClr val="bg1"/>
                </a:solidFill>
              </a:rPr>
              <a:t>Day 3 – Session 2 – Cohort 2019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Open Platforms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7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13361" y="-29497"/>
            <a:ext cx="12618720" cy="6902245"/>
            <a:chOff x="-213361" y="-29497"/>
            <a:chExt cx="12618720" cy="69022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8749" r="5632" b="1648"/>
            <a:stretch/>
          </p:blipFill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13361" y="-29497"/>
              <a:ext cx="12618720" cy="156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2"/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>
                  <a:latin typeface="Arial Black" panose="020B0A04020102020204" pitchFamily="34" charset="0"/>
                </a:rPr>
                <a:t>Online learning platforms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10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641" y="406293"/>
              <a:ext cx="1845694" cy="77988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99" y="1690688"/>
            <a:ext cx="8763001" cy="489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362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3361" y="-29497"/>
            <a:ext cx="12618720" cy="6902245"/>
            <a:chOff x="-213361" y="-29497"/>
            <a:chExt cx="12618720" cy="6902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8749" r="5632" b="1648"/>
            <a:stretch/>
          </p:blipFill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13361" y="-29497"/>
              <a:ext cx="12618720" cy="156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>
                  <a:latin typeface="Arial Black" panose="020B0A04020102020204" pitchFamily="34" charset="0"/>
                </a:rPr>
                <a:t>Online learning platforms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641" y="406293"/>
              <a:ext cx="1845694" cy="77988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906" y="1690688"/>
            <a:ext cx="8358188" cy="5081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313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13361" y="-29497"/>
            <a:ext cx="12618720" cy="6902245"/>
            <a:chOff x="-213361" y="-29497"/>
            <a:chExt cx="12618720" cy="69022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8749" r="5632" b="1648"/>
            <a:stretch/>
          </p:blipFill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Rectangle 5"/>
            <p:cNvSpPr/>
            <p:nvPr/>
          </p:nvSpPr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13361" y="-29497"/>
              <a:ext cx="12618720" cy="156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2"/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latin typeface="Arial Black" panose="020B0A04020102020204" pitchFamily="34" charset="0"/>
                </a:rPr>
                <a:t>Is this a learning platform?</a:t>
              </a:r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641" y="406293"/>
              <a:ext cx="1845694" cy="77988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2" y="1690688"/>
            <a:ext cx="9172575" cy="503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828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groups think about what you use the internet for at work and outside of work.</a:t>
            </a:r>
          </a:p>
          <a:p>
            <a:r>
              <a:rPr lang="en-GB" dirty="0"/>
              <a:t>Is there anything you use that is or might be considered an online learning platform?</a:t>
            </a:r>
          </a:p>
          <a:p>
            <a:r>
              <a:rPr lang="en-GB" dirty="0"/>
              <a:t>Discuss in your groups </a:t>
            </a:r>
          </a:p>
          <a:p>
            <a:r>
              <a:rPr lang="en-GB" dirty="0"/>
              <a:t>Write your ideas on post it notes and place on the wall.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38541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Arial Black" panose="020B0A04020102020204" pitchFamily="34" charset="0"/>
              </a:rPr>
              <a:t>OpenLearn</a:t>
            </a:r>
            <a:r>
              <a:rPr lang="en-GB" dirty="0">
                <a:latin typeface="Arial Black" panose="020B0A04020102020204" pitchFamily="34" charset="0"/>
              </a:rPr>
              <a:t> Create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366834"/>
            <a:ext cx="10239375" cy="539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236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Go to </a:t>
            </a:r>
            <a:r>
              <a:rPr lang="en-GB" sz="4000" dirty="0">
                <a:hlinkClick r:id="rId3"/>
              </a:rPr>
              <a:t>http://www.open.edu/openlearncreate/</a:t>
            </a:r>
            <a:r>
              <a:rPr lang="en-GB" sz="4000" dirty="0"/>
              <a:t> </a:t>
            </a:r>
          </a:p>
          <a:p>
            <a:r>
              <a:rPr lang="en-GB" sz="4000" dirty="0"/>
              <a:t>Create an account</a:t>
            </a:r>
          </a:p>
          <a:p>
            <a:r>
              <a:rPr lang="en-GB" sz="4000" dirty="0"/>
              <a:t>Find and enrol on the course ‘How to make an open online course’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49102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/>
              <a:t>Go to your user profile on </a:t>
            </a:r>
            <a:r>
              <a:rPr lang="en-GB" sz="4000" dirty="0" err="1"/>
              <a:t>OpenLearn</a:t>
            </a:r>
            <a:r>
              <a:rPr lang="en-GB" sz="4000" dirty="0"/>
              <a:t> Create and:</a:t>
            </a:r>
          </a:p>
          <a:p>
            <a:r>
              <a:rPr lang="en-GB" sz="4000" dirty="0"/>
              <a:t>Update your profile</a:t>
            </a:r>
          </a:p>
          <a:p>
            <a:pPr lvl="1" fontAlgn="base"/>
            <a:r>
              <a:rPr lang="en-GB" sz="4000" dirty="0"/>
              <a:t>Add description</a:t>
            </a:r>
          </a:p>
          <a:p>
            <a:pPr lvl="1" fontAlgn="base"/>
            <a:r>
              <a:rPr lang="en-GB" sz="4000" dirty="0"/>
              <a:t>Add picture</a:t>
            </a:r>
          </a:p>
          <a:p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EE9F1-CCD2-4DF1-8D84-011A6DC3D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C461"/>
              </a:clrFrom>
              <a:clrTo>
                <a:srgbClr val="FFC461">
                  <a:alpha val="0"/>
                </a:srgbClr>
              </a:clrTo>
            </a:clrChange>
          </a:blip>
          <a:srcRect b="24264"/>
          <a:stretch/>
        </p:blipFill>
        <p:spPr>
          <a:xfrm>
            <a:off x="5676900" y="2799416"/>
            <a:ext cx="5676900" cy="369345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94987B-355C-4137-804A-308020B1DADF}"/>
              </a:ext>
            </a:extLst>
          </p:cNvPr>
          <p:cNvSpPr/>
          <p:nvPr/>
        </p:nvSpPr>
        <p:spPr>
          <a:xfrm>
            <a:off x="5676899" y="2799416"/>
            <a:ext cx="5676899" cy="369345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F524B-34CC-4F66-A21D-1C833B675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C461"/>
              </a:clrFrom>
              <a:clrTo>
                <a:srgbClr val="FFC461">
                  <a:alpha val="0"/>
                </a:srgbClr>
              </a:clrTo>
            </a:clrChange>
          </a:blip>
          <a:srcRect l="67493" t="7264" b="65555"/>
          <a:stretch/>
        </p:blipFill>
        <p:spPr>
          <a:xfrm>
            <a:off x="9502326" y="3158656"/>
            <a:ext cx="1845365" cy="132556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11411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Additional Activity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" y="1366834"/>
            <a:ext cx="10239375" cy="539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34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sz="3600" b="1" dirty="0"/>
              <a:t>Create a course on </a:t>
            </a:r>
            <a:r>
              <a:rPr lang="en-GB" sz="3600" b="1" dirty="0" err="1"/>
              <a:t>OpenLearn</a:t>
            </a:r>
            <a:r>
              <a:rPr lang="en-GB" sz="3600" b="1" dirty="0"/>
              <a:t> Create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/>
              <a:t>Create a </a:t>
            </a:r>
            <a:r>
              <a:rPr lang="en-GB" dirty="0"/>
              <a:t>course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Insert course image and banner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Provide description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Provide learning outcomes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Upload your OER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/>
              <a:t>Set up an activity related to your OER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275635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presentation is licenced CC-BY-SA</a:t>
            </a:r>
          </a:p>
          <a:p>
            <a:r>
              <a:rPr lang="en-GB" dirty="0"/>
              <a:t>The background image on slides 4 – 12 are attributed to Michael </a:t>
            </a:r>
            <a:r>
              <a:rPr lang="en-GB" dirty="0" err="1"/>
              <a:t>Pereckas</a:t>
            </a:r>
            <a:r>
              <a:rPr lang="en-GB" dirty="0"/>
              <a:t> and licensed CC-BY. The original image can be found here </a:t>
            </a:r>
            <a:r>
              <a:rPr lang="en-GB" dirty="0">
                <a:hlinkClick r:id="rId3"/>
              </a:rPr>
              <a:t>https://www.flickr.com/photos/beigephotos/327823561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358913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Platforms	</a:t>
            </a:r>
          </a:p>
        </p:txBody>
      </p:sp>
    </p:spTree>
    <p:extLst>
      <p:ext uri="{BB962C8B-B14F-4D97-AF65-F5344CB8AC3E}">
        <p14:creationId xmlns:p14="http://schemas.microsoft.com/office/powerpoint/2010/main" val="296819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/>
              <a:t>By the end of this session you will be:</a:t>
            </a:r>
          </a:p>
          <a:p>
            <a:pPr marL="0" indent="0" fontAlgn="base">
              <a:buNone/>
            </a:pPr>
            <a:endParaRPr lang="en-GB" dirty="0"/>
          </a:p>
          <a:p>
            <a:pPr lvl="0"/>
            <a:r>
              <a:rPr lang="en-GB" dirty="0"/>
              <a:t>Aware of a range of online learning platforms</a:t>
            </a:r>
          </a:p>
          <a:p>
            <a:pPr lvl="0"/>
            <a:r>
              <a:rPr lang="en-GB" dirty="0"/>
              <a:t>Able to understand the basic features of the </a:t>
            </a:r>
            <a:r>
              <a:rPr lang="en-GB" dirty="0" err="1"/>
              <a:t>OpenLearn</a:t>
            </a:r>
            <a:r>
              <a:rPr lang="en-GB" dirty="0"/>
              <a:t> Create platform</a:t>
            </a:r>
          </a:p>
          <a:p>
            <a:r>
              <a:rPr lang="en-GB" dirty="0"/>
              <a:t>Be able to register for an account on the </a:t>
            </a:r>
            <a:r>
              <a:rPr lang="en-GB" dirty="0" err="1"/>
              <a:t>OpenLearn</a:t>
            </a:r>
            <a:r>
              <a:rPr lang="en-GB" dirty="0"/>
              <a:t> Create platform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1180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28749" r="5632" b="1648"/>
          <a:stretch/>
        </p:blipFill>
        <p:spPr>
          <a:xfrm>
            <a:off x="-29498" y="-29497"/>
            <a:ext cx="12270659" cy="6902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-29498" y="-29497"/>
            <a:ext cx="12270659" cy="690224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2715" y="2557220"/>
            <a:ext cx="105110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latin typeface="Arial Black" panose="020B0A04020102020204" pitchFamily="34" charset="0"/>
              </a:rPr>
              <a:t>What is an online </a:t>
            </a:r>
          </a:p>
          <a:p>
            <a:r>
              <a:rPr lang="en-GB" sz="8000" dirty="0">
                <a:latin typeface="Arial Black" panose="020B0A04020102020204" pitchFamily="34" charset="0"/>
              </a:rPr>
              <a:t>learning platform?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641" y="406293"/>
            <a:ext cx="1845694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28749" r="5632" b="1648"/>
          <a:stretch/>
        </p:blipFill>
        <p:spPr>
          <a:xfrm>
            <a:off x="-29498" y="-29497"/>
            <a:ext cx="12270659" cy="6902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-29498" y="-29497"/>
            <a:ext cx="12270659" cy="690224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213361" y="-29497"/>
            <a:ext cx="12618720" cy="156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Online learning platforms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2267B-BB97-4873-B8E6-E1FADBA14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49" r="1520" b="5905"/>
          <a:stretch/>
        </p:blipFill>
        <p:spPr>
          <a:xfrm>
            <a:off x="2185105" y="1690688"/>
            <a:ext cx="7821789" cy="485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641" y="406293"/>
            <a:ext cx="1845694" cy="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13361" y="-29497"/>
            <a:ext cx="12618720" cy="6902245"/>
            <a:chOff x="-213361" y="-29497"/>
            <a:chExt cx="12618720" cy="69022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8749" r="5632" b="1648"/>
            <a:stretch/>
          </p:blipFill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13361" y="-29497"/>
              <a:ext cx="12618720" cy="156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itle 2"/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>
                  <a:latin typeface="Arial Black" panose="020B0A04020102020204" pitchFamily="34" charset="0"/>
                </a:rPr>
                <a:t>Online learning platforms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15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641" y="406293"/>
              <a:ext cx="1845694" cy="77988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523" y="1690688"/>
            <a:ext cx="7272953" cy="470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273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28749" r="5632" b="1648"/>
          <a:stretch/>
        </p:blipFill>
        <p:spPr>
          <a:xfrm>
            <a:off x="-29498" y="-29497"/>
            <a:ext cx="12270659" cy="690224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-29498" y="-29497"/>
            <a:ext cx="12270659" cy="690224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213361" y="-29497"/>
            <a:ext cx="12618720" cy="1565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Online learning platforms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641" y="406293"/>
            <a:ext cx="1845694" cy="7798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01080" y="1690688"/>
            <a:ext cx="7189839" cy="5003945"/>
            <a:chOff x="2501080" y="1690688"/>
            <a:chExt cx="7189839" cy="50039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1080" y="1690688"/>
              <a:ext cx="7189839" cy="50039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5943600" y="1690688"/>
              <a:ext cx="800100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557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3361" y="-29497"/>
            <a:ext cx="12618720" cy="6902245"/>
            <a:chOff x="-213361" y="-29497"/>
            <a:chExt cx="12618720" cy="69022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8749" r="5632" b="1648"/>
            <a:stretch/>
          </p:blipFill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213361" y="-29497"/>
              <a:ext cx="12618720" cy="156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itle 2"/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>
                  <a:latin typeface="Arial Black" panose="020B0A04020102020204" pitchFamily="34" charset="0"/>
                </a:rPr>
                <a:t>Online learning platforms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641" y="406293"/>
              <a:ext cx="1845694" cy="77988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68" y="1690688"/>
            <a:ext cx="8729663" cy="48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13361" y="-29497"/>
            <a:ext cx="12618720" cy="6902245"/>
            <a:chOff x="-213361" y="-29497"/>
            <a:chExt cx="12618720" cy="69022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8749" r="5632" b="1648"/>
            <a:stretch/>
          </p:blipFill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29498" y="-29497"/>
              <a:ext cx="12270659" cy="690224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13361" y="-29497"/>
              <a:ext cx="12618720" cy="156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2"/>
            <p:cNvSpPr txBox="1">
              <a:spLocks/>
            </p:cNvSpPr>
            <p:nvPr/>
          </p:nvSpPr>
          <p:spPr>
            <a:xfrm>
              <a:off x="838200" y="365125"/>
              <a:ext cx="105156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>
                  <a:latin typeface="Arial Black" panose="020B0A04020102020204" pitchFamily="34" charset="0"/>
                </a:rPr>
                <a:t>Online learning platforms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  <p:pic>
          <p:nvPicPr>
            <p:cNvPr id="10" name="Content Placeholder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4641" y="406293"/>
              <a:ext cx="1845694" cy="77988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787" y="1690688"/>
            <a:ext cx="8734426" cy="4857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644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DE PP Template [Read-Only]" id="{8A09C1CC-9DCE-4933-BFF9-F20519C2F82B}" vid="{F93D5E99-17C0-465D-9371-27053E8CE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640</Words>
  <Application>Microsoft Macintosh PowerPoint</Application>
  <PresentationFormat>Widescreen</PresentationFormat>
  <Paragraphs>86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Open Platforms </vt:lpstr>
      <vt:lpstr>Learning objectives</vt:lpstr>
      <vt:lpstr>PowerPoint Presentation</vt:lpstr>
      <vt:lpstr>Online learning platforms</vt:lpstr>
      <vt:lpstr>PowerPoint Presentation</vt:lpstr>
      <vt:lpstr>Online learning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OpenLearn Create</vt:lpstr>
      <vt:lpstr>Activity 2</vt:lpstr>
      <vt:lpstr>Activity 3</vt:lpstr>
      <vt:lpstr>Additional Activity</vt:lpstr>
      <vt:lpstr>Activity 4</vt:lpstr>
      <vt:lpstr>Credits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Claire.Wymer</dc:creator>
  <cp:lastModifiedBy>Beck.Pitt</cp:lastModifiedBy>
  <cp:revision>53</cp:revision>
  <dcterms:created xsi:type="dcterms:W3CDTF">2018-04-12T10:43:44Z</dcterms:created>
  <dcterms:modified xsi:type="dcterms:W3CDTF">2021-05-24T16:53:43Z</dcterms:modified>
</cp:coreProperties>
</file>