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3"/>
  </p:notesMasterIdLst>
  <p:handoutMasterIdLst>
    <p:handoutMasterId r:id="rId34"/>
  </p:handoutMasterIdLst>
  <p:sldIdLst>
    <p:sldId id="419" r:id="rId5"/>
    <p:sldId id="389" r:id="rId6"/>
    <p:sldId id="484" r:id="rId7"/>
    <p:sldId id="478" r:id="rId8"/>
    <p:sldId id="464" r:id="rId9"/>
    <p:sldId id="465" r:id="rId10"/>
    <p:sldId id="486" r:id="rId11"/>
    <p:sldId id="466" r:id="rId12"/>
    <p:sldId id="467" r:id="rId13"/>
    <p:sldId id="468" r:id="rId14"/>
    <p:sldId id="469" r:id="rId15"/>
    <p:sldId id="470" r:id="rId16"/>
    <p:sldId id="471" r:id="rId17"/>
    <p:sldId id="472" r:id="rId18"/>
    <p:sldId id="473" r:id="rId19"/>
    <p:sldId id="474" r:id="rId20"/>
    <p:sldId id="475" r:id="rId21"/>
    <p:sldId id="476" r:id="rId22"/>
    <p:sldId id="477" r:id="rId23"/>
    <p:sldId id="480" r:id="rId24"/>
    <p:sldId id="481" r:id="rId25"/>
    <p:sldId id="482" r:id="rId26"/>
    <p:sldId id="483" r:id="rId27"/>
    <p:sldId id="457" r:id="rId28"/>
    <p:sldId id="485" r:id="rId29"/>
    <p:sldId id="448" r:id="rId30"/>
    <p:sldId id="479" r:id="rId31"/>
    <p:sldId id="293" r:id="rId32"/>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084722-C9A1-4FA4-89AD-525379E1CC52}" v="8" dt="2025-11-10T15:00:47.9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99" autoAdjust="0"/>
    <p:restoredTop sz="86342" autoAdjust="0"/>
  </p:normalViewPr>
  <p:slideViewPr>
    <p:cSldViewPr snapToGrid="0">
      <p:cViewPr varScale="1">
        <p:scale>
          <a:sx n="92" d="100"/>
          <a:sy n="92" d="100"/>
        </p:scale>
        <p:origin x="1512" y="184"/>
      </p:cViewPr>
      <p:guideLst/>
    </p:cSldViewPr>
  </p:slideViewPr>
  <p:outlineViewPr>
    <p:cViewPr>
      <p:scale>
        <a:sx n="33" d="100"/>
        <a:sy n="33" d="100"/>
      </p:scale>
      <p:origin x="0" y="-800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06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2026. 3. 17.</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creativecommons.org%2Flicenses%2Fby-sa%2F4.0%2Fdeed.en&amp;data=05%7C02%7Csimon.ball%40open.ac.uk%7C8b75d0b6e56042db759308de25b428c2%7C0e2ed45596af4100bed3a8e5fd981685%7C0%7C0%7C638989652911880494%7CUnknown%7CTWFpbGZsb3d8eyJFbXB0eU1hcGkiOnRydWUsIlYiOiIwLjAuMDAwMCIsIlAiOiJXaW4zMiIsIkFOIjoiTWFpbCIsIldUIjoyfQ%3D%3D%7C0%7C%7C%7C&amp;sdata=%2FITZkt%2BIetR6zgRVbzpDpm%2Fe6Dlg1L5kh3Mm8lyobao%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open.edu/openlearncreate/course/view.php?id=17128"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sam.nrel.gov/" TargetMode="External"/><Relationship Id="rId5" Type="http://schemas.openxmlformats.org/officeDocument/2006/relationships/hyperlink" Target="https://globalwindatlas.info/en/" TargetMode="External"/><Relationship Id="rId4" Type="http://schemas.openxmlformats.org/officeDocument/2006/relationships/hyperlink" Target="https://joint-research-centre.ec.europa.eu/photovoltaic-geographical-information-system-pvgis_en"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ergiegemeinschaften.gv.at/online-guide/"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smart-cities-marketplace.ec.europa.eu/insights/solutions/solution-booklet-energy-communities" TargetMode="External"/><Relationship Id="rId5" Type="http://schemas.openxmlformats.org/officeDocument/2006/relationships/hyperlink" Target="https://decide4energy.eu/fileadmin/user_upload/Resources/PREVIEW-A5-WP3_Case_studies-Booklet.pdf" TargetMode="External"/><Relationship Id="rId4" Type="http://schemas.openxmlformats.org/officeDocument/2006/relationships/hyperlink" Target="https://decide4energy.eu/fileadmin/user_upload/Materials/Business_Models_Infographic_final_02.png"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flickr.com/photos/howardlake/6238256033/in/photolist-w23rMr-DNKbE-7FU5Zv-8RJ7as-8REYjk-avfGbv-J98b4A-2nYfE8G-9H7jk4-AgukoC-5CPPh9-kNhBtZ-eSzwYo-ew3DRE-gpzKGw-553ujC-8EV2r9-8B4K1P-oqMiNU-TyuMPb-7Nsqrs-23kSphE-ejrVgd-eeHbjV-8iMtBa-u3iDQ-3KufnR-bBEkmV-5GAnJ2-6Z1XhG-2nYeegB-8bXfhU-9ttQTs-2jNUAua-2jDHP1t-iS64h-NFRXgj-2nYbGyz-6Z1Xoy-2iNdag6-2iGVpFn-2nYbKBU-4FkQe1-2jmWhkq-5jYmeg-27PcpUG-2nYh5yY-aWjvEt-6hJjTL-2nYgBFB" TargetMode="External"/><Relationship Id="rId13" Type="http://schemas.openxmlformats.org/officeDocument/2006/relationships/hyperlink" Target="https://commons.wikimedia.org/wiki/File:Vorarlberger_Kraftwerke-Energy_meter_(electro)-smart_meter-02ASD.jpg"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reativecommons.org/licenses/by-nc-nd/2.0/" TargetMode="External"/><Relationship Id="rId12" Type="http://schemas.openxmlformats.org/officeDocument/2006/relationships/hyperlink" Target="https://www.flickr.com/photos/luigimengato/41193109401/in/photolist-bGVEuK-HYSiBG-msBknz-msA8Pt-msBaRa-msCm6h-msBLwy-msBJ8q-msAGLi-bGVDgP-msBDmG-25L6sha-msBAaS-J8CvTT-msB5BT-msCdv7-HcGibd-J5zfN7-J5zfAd-HH3aGN-J8CxPg-nCPDVc-J8Cvf8-J8J568-J8HLPp-psCxnU-J8HJfX-J5zhQo-J5zhtS-J5zhU1-J8CvYn-J29hc2-J8CvL8-J8CwXr-ch3NQU-J5zfES-ch3Pu3-PvkhKg-J8CxAR-tVJ6iY-J8Cw8F-J5zgUL-sWgr3-J5zf8Q-J8CwPv-HH6kPq-J2bEsv-HH3bMy-2kU3szT-J8Cxwn"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flickr.com/photos/bcgovphotos/31002313633/in/photolist-PeyXJR-7VA87W-2mGvwpG-H4EJex-6HPouy-28wmsim-fkZi52-2qGetRz-SL4BmJ-2pFs1aw-2g6T7nQ-LcXLhM-2pzq4Wt-27NYoQe-2o4EhfW-2oikY9P-2gpgBWu-TodhL3-22RjYSg-2pznRFg-2qFvV9b-28wmpLs-4pBY8H-nTux14-oaTEP3-28zYuvn-2887yop-QbGhiR-gV96xy-eXwQ2G-2mGvw7s-28zYv8p-2o1SVM1-uq682d-cVwxTY-2bhpyUx-2qG3r4s-uaQca1-2q73nSx-8fsNLX-2nSs8S8-usCvdD-us1sWh-2pFZMXg-atbVgq-nKuAaC-4Pwhx9-uq61xw-7dzWrF-uaXDt8" TargetMode="External"/><Relationship Id="rId11" Type="http://schemas.openxmlformats.org/officeDocument/2006/relationships/hyperlink" Target="https://creativecommons.org/licenses/by-nd/2.0/" TargetMode="External"/><Relationship Id="rId5" Type="http://schemas.openxmlformats.org/officeDocument/2006/relationships/hyperlink" Target="https://creativecommons.org/licenses/by/2.0/" TargetMode="External"/><Relationship Id="rId10" Type="http://schemas.openxmlformats.org/officeDocument/2006/relationships/hyperlink" Target="https://www.flickr.com/photos/greenmambagreenmamba/2049993321/in/photolist-489KAr-3YfCcV-2kVRpJS-DzMyYS-6L6BY-5DCCBi-8oWbQt-3JPbNK-57faN7-62npjg-35NkU6-SD3i1c-4X9AaL-r1kacD-aNd9Xr-e5HioZ-8Maoye-EGj7Cd-DTexmv-RxhniS-S7SJaR-8E29fJ-2iEVdzZ-S7SHZF-6khfo5-bxcGmt-2j5ypZi-QPMHZB-eJqw8g-bjX8y-66sojC-bRTB2v-dwFX9J-4VhgWY-s2Qy5j-8jMywr-559jxT-8XzkXJ-apU25d-9a91xa-brYqtU-egQyFv-7NS6TP-7cKAeK-dyKRqc-5Gvacj-diuZw7-ACHE-arrRui-efCR5y" TargetMode="External"/><Relationship Id="rId4" Type="http://schemas.openxmlformats.org/officeDocument/2006/relationships/hyperlink" Target="https://www.flickr.com/photos/tentenuk/18672186072/" TargetMode="External"/><Relationship Id="rId9" Type="http://schemas.openxmlformats.org/officeDocument/2006/relationships/hyperlink" Target="https://creativecommons.org/licenses/by-sa/2.0/"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flickr.com/photos/tentenuk/18672186072/" TargetMode="External"/><Relationship Id="rId4" Type="http://schemas.openxmlformats.org/officeDocument/2006/relationships/hyperlink" Target="https://www.flickr.com/photos/193030246@N04/51185443459/in/photolist-2kZ5M4R-YHoUDo-2gVhBWm-EHmde9-EdduiC-Bbtyo8-FaVAcR-FaVAwD-F8C5U9-F8C7tG-EHmdTL-bmrWfT-EHme8U-FaVzkk-F8C7Bs-EHmfAU-EZekkJ-EHmeyU-FaVCeg-gmHV8W-FaVzxz-EZenzy-F2wv2F-o68auJ-F2wuor-EHmfLU-EZemMG-2gViDpA-LEdN9a-ABXbz-2pVvMsu-EZeqrf-Edyai2-FaVGaH-EddCAu-F8CcVy-21fHMqa-EZeqSq-Edybpk-EHmjKL-EdyaKe-2kZ2TrW-8WooS2-7k9nHa-BaGwqh-7kdh2Y-ezxMh4-2nBQC5a-4QjWQ2-riod3"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ergy.ec.europa.eu/topics/markets-and-consumers/energy-consumers-and-prosumers/energy-communities_e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energy.ec.europa.eu/topics/renewable-energy/enabling-framework-renewables_en#renewable-energy-communitie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Arial" panose="020B0604020202020204" pitchFamily="34" charset="0"/>
              </a:rPr>
              <a:t>Helpful Tips, Tricks and Tools…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chemeClr val="tx2"/>
                </a:solidFill>
                <a:cs typeface="Arial" panose="020B0604020202020204" pitchFamily="34" charset="0"/>
              </a:rPr>
              <a:t>To support setting up your energy community </a:t>
            </a:r>
            <a:endParaRPr lang="ko-KR" altLang="en-US" sz="1200" dirty="0">
              <a:solidFill>
                <a:schemeClr val="tx2"/>
              </a:solidFill>
              <a:cs typeface="Arial" panose="020B0604020202020204" pitchFamily="34" charset="0"/>
            </a:endParaRPr>
          </a:p>
          <a:p>
            <a:r>
              <a:rPr lang="en-GB" sz="1200" b="0" i="0" kern="1200" dirty="0">
                <a:solidFill>
                  <a:schemeClr val="tx1"/>
                </a:solidFill>
                <a:effectLst/>
                <a:latin typeface="+mn-lt"/>
                <a:ea typeface="+mn-ea"/>
                <a:cs typeface="+mn-cs"/>
              </a:rPr>
              <a:t>This project has received funding from the European Union’s Horizon Programme for Research and Innovation (2021-2027) under grant agreement No 101075596. Responsibility for this material’s content lies solely with the Every1 project and does not necessarily reflect the opinion of the European Union. The presentation is licensed </a:t>
            </a:r>
            <a:r>
              <a:rPr lang="en-GB" sz="1200" b="0" i="0" u="sng" kern="1200" dirty="0">
                <a:solidFill>
                  <a:schemeClr val="tx1"/>
                </a:solidFill>
                <a:effectLst/>
                <a:latin typeface="+mn-lt"/>
                <a:ea typeface="+mn-ea"/>
                <a:cs typeface="+mn-cs"/>
                <a:hlinkClick r:id="rId3" tooltip="Original URL: https://creativecommons.org/licenses/by-sa/4.0/deed.en. Click or tap if you trust this link."/>
              </a:rPr>
              <a:t>CC BY-SA 4.0,</a:t>
            </a:r>
            <a:r>
              <a:rPr lang="en-GB" sz="1200" b="0" i="0" u="sng"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unless otherwise stated. </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3056424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kern="1200" noProof="0" dirty="0">
                <a:solidFill>
                  <a:schemeClr val="bg1"/>
                </a:solidFill>
                <a:latin typeface="+mn-lt"/>
                <a:ea typeface="Public Sans"/>
                <a:cs typeface="Public Sans"/>
                <a:sym typeface="Public Sans"/>
              </a:rPr>
              <a:t>Starting an energy </a:t>
            </a:r>
            <a:r>
              <a:rPr lang="en-GB" sz="1200" b="1" kern="1200" dirty="0">
                <a:solidFill>
                  <a:schemeClr val="bg1"/>
                </a:solidFill>
                <a:latin typeface="+mn-lt"/>
                <a:ea typeface="Public Sans"/>
                <a:cs typeface="Public Sans"/>
                <a:sym typeface="Public Sans"/>
              </a:rPr>
              <a:t>c</a:t>
            </a:r>
            <a:r>
              <a:rPr lang="en-GB" sz="1200" b="1" kern="1200" noProof="0" dirty="0" err="1">
                <a:solidFill>
                  <a:schemeClr val="bg1"/>
                </a:solidFill>
                <a:latin typeface="+mn-lt"/>
                <a:ea typeface="Public Sans"/>
                <a:cs typeface="Public Sans"/>
                <a:sym typeface="Public Sans"/>
              </a:rPr>
              <a:t>ommunity</a:t>
            </a:r>
            <a:r>
              <a:rPr lang="en-GB" sz="1200" b="1" kern="1200" noProof="0" dirty="0">
                <a:solidFill>
                  <a:schemeClr val="bg1"/>
                </a:solidFill>
                <a:latin typeface="+mn-lt"/>
                <a:ea typeface="Public Sans"/>
                <a:cs typeface="Public Sans"/>
                <a:sym typeface="Public Sans"/>
              </a:rPr>
              <a:t>: formal </a:t>
            </a:r>
            <a:r>
              <a:rPr lang="en-GB" sz="1200" b="1" kern="1200" dirty="0">
                <a:solidFill>
                  <a:schemeClr val="bg1"/>
                </a:solidFill>
                <a:latin typeface="+mn-lt"/>
                <a:ea typeface="Public Sans"/>
                <a:cs typeface="Public Sans"/>
                <a:sym typeface="Public Sans"/>
              </a:rPr>
              <a:t>o</a:t>
            </a:r>
            <a:r>
              <a:rPr lang="en-GB" sz="1200" b="1" kern="1200" noProof="0" dirty="0" err="1">
                <a:solidFill>
                  <a:schemeClr val="bg1"/>
                </a:solidFill>
                <a:latin typeface="+mn-lt"/>
                <a:ea typeface="Public Sans"/>
                <a:cs typeface="Public Sans"/>
                <a:sym typeface="Public Sans"/>
              </a:rPr>
              <a:t>rganisation</a:t>
            </a:r>
            <a:endParaRPr lang="en-GB" sz="1200" b="1" kern="1200" noProof="0" dirty="0">
              <a:solidFill>
                <a:schemeClr val="bg1"/>
              </a:solidFill>
              <a:latin typeface="+mn-lt"/>
              <a:ea typeface="Public Sans"/>
              <a:cs typeface="Public Sans"/>
              <a:sym typeface="Public San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are the formalities for setting up a energy community?</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113209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dirty="0">
                <a:solidFill>
                  <a:schemeClr val="bg1"/>
                </a:solidFill>
                <a:ea typeface="Public Sans"/>
                <a:cs typeface="Public Sans"/>
                <a:sym typeface="Public Sans"/>
              </a:rPr>
              <a:t>Starting an energy community: formal organisation</a:t>
            </a:r>
          </a:p>
          <a:p>
            <a:pPr marL="457200" indent="-457200" latinLnBrk="0">
              <a:buFont typeface="Arial,Sans-Serif"/>
              <a:buChar char="•"/>
            </a:pPr>
            <a:r>
              <a:rPr lang="en-US" sz="1200" dirty="0">
                <a:solidFill>
                  <a:srgbClr val="2B2C30"/>
                </a:solidFill>
                <a:ea typeface="Public Sans"/>
                <a:cs typeface="Public Sans"/>
              </a:rPr>
              <a:t>Create a detailed </a:t>
            </a:r>
            <a:r>
              <a:rPr lang="en-US" sz="1200" b="1" dirty="0">
                <a:solidFill>
                  <a:srgbClr val="2B2C30"/>
                </a:solidFill>
                <a:ea typeface="Public Sans"/>
                <a:cs typeface="Public Sans"/>
              </a:rPr>
              <a:t>project outline</a:t>
            </a:r>
            <a:r>
              <a:rPr lang="en-US" sz="1200" dirty="0">
                <a:solidFill>
                  <a:srgbClr val="2B2C30"/>
                </a:solidFill>
                <a:ea typeface="Public Sans"/>
                <a:cs typeface="Public Sans"/>
              </a:rPr>
              <a:t>, including all available information and timelines.</a:t>
            </a:r>
            <a:endParaRPr lang="en-US" sz="1200" dirty="0">
              <a:solidFill>
                <a:srgbClr val="2B2C30"/>
              </a:solidFill>
              <a:ea typeface="Public Sans"/>
            </a:endParaRPr>
          </a:p>
          <a:p>
            <a:pPr marL="457200" indent="-457200" latinLnBrk="0">
              <a:buFont typeface="Arial"/>
              <a:buChar char="•"/>
            </a:pPr>
            <a:r>
              <a:rPr lang="en-US" sz="1200" dirty="0">
                <a:solidFill>
                  <a:srgbClr val="2B2C30"/>
                </a:solidFill>
                <a:ea typeface="Public Sans"/>
                <a:cs typeface="Public Sans"/>
              </a:rPr>
              <a:t>Ensure legal compliance by checking the </a:t>
            </a:r>
            <a:r>
              <a:rPr lang="en-US" sz="1200" b="1" dirty="0">
                <a:solidFill>
                  <a:srgbClr val="2B2C30"/>
                </a:solidFill>
                <a:ea typeface="Public Sans"/>
                <a:cs typeface="Public Sans"/>
              </a:rPr>
              <a:t>legal requirements </a:t>
            </a:r>
            <a:r>
              <a:rPr lang="en-US" sz="1200" dirty="0">
                <a:solidFill>
                  <a:srgbClr val="2B2C30"/>
                </a:solidFill>
                <a:ea typeface="Public Sans"/>
                <a:cs typeface="Public Sans"/>
              </a:rPr>
              <a:t>that apply to your type of energy community. Check for all applicable regulations – these could include national, regional, local or municipality regulations.</a:t>
            </a:r>
            <a:endParaRPr lang="en-US" sz="1200" dirty="0">
              <a:ea typeface="Public Sans"/>
            </a:endParaRPr>
          </a:p>
          <a:p>
            <a:pPr marL="457200" indent="-457200" latinLnBrk="0">
              <a:buFont typeface="Arial"/>
              <a:buChar char="•"/>
            </a:pPr>
            <a:r>
              <a:rPr lang="en-US" sz="1200" dirty="0">
                <a:solidFill>
                  <a:srgbClr val="2B2C30"/>
                </a:solidFill>
                <a:ea typeface="Public Sans"/>
                <a:cs typeface="Public Sans"/>
              </a:rPr>
              <a:t>Check if you need to </a:t>
            </a:r>
            <a:r>
              <a:rPr lang="en-US" sz="1200" b="1" dirty="0">
                <a:solidFill>
                  <a:srgbClr val="2B2C30"/>
                </a:solidFill>
                <a:ea typeface="Public Sans"/>
                <a:cs typeface="Public Sans"/>
              </a:rPr>
              <a:t>formally register</a:t>
            </a:r>
            <a:r>
              <a:rPr lang="en-US" sz="1200" dirty="0">
                <a:solidFill>
                  <a:srgbClr val="2B2C30"/>
                </a:solidFill>
                <a:ea typeface="Public Sans"/>
                <a:cs typeface="Public Sans"/>
              </a:rPr>
              <a:t> your energy community.</a:t>
            </a:r>
            <a:endParaRPr lang="en-US" sz="1200" dirty="0"/>
          </a:p>
          <a:p>
            <a:pPr marL="457200" indent="-457200" latinLnBrk="0">
              <a:buFont typeface="Arial"/>
              <a:buChar char="•"/>
            </a:pPr>
            <a:r>
              <a:rPr lang="en-US" sz="1200" dirty="0">
                <a:solidFill>
                  <a:srgbClr val="2B2C30"/>
                </a:solidFill>
                <a:ea typeface="Public Sans"/>
              </a:rPr>
              <a:t>Clarify the procedure and requirements of </a:t>
            </a:r>
            <a:r>
              <a:rPr lang="en" sz="1200" dirty="0">
                <a:solidFill>
                  <a:srgbClr val="2B2C30"/>
                </a:solidFill>
                <a:ea typeface="Public Sans"/>
              </a:rPr>
              <a:t>registration with the </a:t>
            </a:r>
            <a:r>
              <a:rPr lang="en" sz="1200" b="1" dirty="0">
                <a:solidFill>
                  <a:srgbClr val="2B2C30"/>
                </a:solidFill>
                <a:ea typeface="Public Sans"/>
              </a:rPr>
              <a:t>network operator</a:t>
            </a:r>
            <a:r>
              <a:rPr lang="en" sz="1200" dirty="0">
                <a:solidFill>
                  <a:srgbClr val="2B2C30"/>
                </a:solidFill>
                <a:ea typeface="Public Sans"/>
              </a:rPr>
              <a:t>.</a:t>
            </a:r>
            <a:endParaRPr lang="en-US" sz="1200" dirty="0">
              <a:solidFill>
                <a:srgbClr val="2B2C30"/>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1599276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Calibri"/>
                <a:ea typeface="Public Sans"/>
                <a:cs typeface="Public Sans"/>
                <a:sym typeface="Public Sans"/>
              </a:rPr>
              <a:t>Starting an energy community: Leadership</a:t>
            </a:r>
            <a:endParaRPr lang="en-US" sz="1050" dirty="0">
              <a:solidFill>
                <a:schemeClr val="bg1"/>
              </a:solidFill>
              <a:latin typeface="Calibri"/>
              <a:ea typeface="Calibri"/>
              <a:cs typeface="Calibri"/>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How can I effectively lead an energy community?</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3151703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Starting an energy community: Leadership</a:t>
            </a:r>
            <a:endParaRPr lang="en-US" sz="1050" dirty="0">
              <a:solidFill>
                <a:schemeClr val="bg1"/>
              </a:solidFill>
              <a:ea typeface="Calibri"/>
              <a:cs typeface="Calibri"/>
            </a:endParaRPr>
          </a:p>
          <a:p>
            <a:pPr marL="457200" indent="-457200" latinLnBrk="0">
              <a:buChar char="•"/>
            </a:pPr>
            <a:r>
              <a:rPr lang="en-US" sz="1200" dirty="0">
                <a:solidFill>
                  <a:srgbClr val="2B2C30"/>
                </a:solidFill>
                <a:latin typeface="Calibri"/>
                <a:ea typeface="Public Sans"/>
                <a:cs typeface="Public Sans"/>
              </a:rPr>
              <a:t>Establish a </a:t>
            </a:r>
            <a:r>
              <a:rPr lang="en-US" sz="1200" b="1" dirty="0">
                <a:solidFill>
                  <a:srgbClr val="2B2C30"/>
                </a:solidFill>
                <a:latin typeface="Calibri"/>
                <a:ea typeface="Public Sans"/>
                <a:cs typeface="Public Sans"/>
              </a:rPr>
              <a:t>core team</a:t>
            </a:r>
            <a:r>
              <a:rPr lang="en-US" sz="1200" dirty="0">
                <a:solidFill>
                  <a:srgbClr val="2B2C30"/>
                </a:solidFill>
                <a:latin typeface="Calibri"/>
                <a:ea typeface="Public Sans"/>
                <a:cs typeface="Public Sans"/>
              </a:rPr>
              <a:t>: This group should be reliable, active and not too big.</a:t>
            </a:r>
            <a:endParaRPr lang="en-US" sz="1200" b="1" dirty="0">
              <a:solidFill>
                <a:srgbClr val="2B2C30"/>
              </a:solidFill>
              <a:latin typeface="Calibri"/>
              <a:ea typeface="Public Sans"/>
              <a:cs typeface="Public Sans"/>
            </a:endParaRPr>
          </a:p>
          <a:p>
            <a:pPr marL="457200" indent="-457200" latinLnBrk="0">
              <a:buChar char="•"/>
            </a:pPr>
            <a:r>
              <a:rPr lang="en-US" sz="1200" dirty="0">
                <a:solidFill>
                  <a:srgbClr val="2B2C30"/>
                </a:solidFill>
                <a:latin typeface="Calibri"/>
                <a:ea typeface="Public Sans"/>
                <a:cs typeface="Public Sans"/>
              </a:rPr>
              <a:t>Share</a:t>
            </a:r>
            <a:r>
              <a:rPr lang="en-US" sz="1200" dirty="0">
                <a:solidFill>
                  <a:srgbClr val="2B2C30"/>
                </a:solidFill>
                <a:latin typeface="Calibri"/>
                <a:ea typeface="Calibri"/>
                <a:cs typeface="Calibri"/>
              </a:rPr>
              <a:t> tasks: Be clear on who is leading on what task. For example, billing, monitoring or communication. </a:t>
            </a:r>
            <a:r>
              <a:rPr lang="en-US" sz="1200" b="1" dirty="0">
                <a:solidFill>
                  <a:srgbClr val="2B2C30"/>
                </a:solidFill>
                <a:latin typeface="Calibri"/>
                <a:ea typeface="Calibri"/>
                <a:cs typeface="Calibri"/>
              </a:rPr>
              <a:t>Clarifying tasks and responsibilities</a:t>
            </a:r>
            <a:r>
              <a:rPr lang="en-US" sz="1200" dirty="0">
                <a:solidFill>
                  <a:srgbClr val="2B2C30"/>
                </a:solidFill>
                <a:latin typeface="Calibri"/>
                <a:ea typeface="Calibri"/>
                <a:cs typeface="Calibri"/>
              </a:rPr>
              <a:t> early on helps to avoid friction!</a:t>
            </a:r>
          </a:p>
          <a:p>
            <a:pPr marL="457200" indent="-457200" latinLnBrk="0">
              <a:buChar char="•"/>
            </a:pPr>
            <a:r>
              <a:rPr lang="en-US" sz="1200" dirty="0">
                <a:solidFill>
                  <a:srgbClr val="2B2C30"/>
                </a:solidFill>
                <a:latin typeface="Calibri"/>
                <a:ea typeface="Calibri"/>
                <a:cs typeface="Calibri"/>
              </a:rPr>
              <a:t>Realistically estimate your </a:t>
            </a:r>
            <a:r>
              <a:rPr lang="en-US" sz="1200" b="1" dirty="0">
                <a:solidFill>
                  <a:srgbClr val="2B2C30"/>
                </a:solidFill>
                <a:latin typeface="Calibri"/>
                <a:ea typeface="Calibri"/>
                <a:cs typeface="Calibri"/>
              </a:rPr>
              <a:t>available time</a:t>
            </a:r>
            <a:r>
              <a:rPr lang="en-US" sz="1200" dirty="0">
                <a:solidFill>
                  <a:srgbClr val="2B2C30"/>
                </a:solidFill>
                <a:latin typeface="Calibri"/>
                <a:ea typeface="Calibri"/>
                <a:cs typeface="Calibri"/>
              </a:rPr>
              <a:t>: Is it enough for your planned activities? Consider building in contingency for unexpected tasks or delays.</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1589864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Calibri"/>
                <a:ea typeface="Public Sans"/>
                <a:cs typeface="Public Sans"/>
                <a:sym typeface="Public Sans"/>
              </a:rPr>
              <a:t>Starting an energy community: Resources </a:t>
            </a:r>
            <a:endParaRPr lang="en-US" sz="1050" dirty="0">
              <a:solidFill>
                <a:schemeClr val="bg1"/>
              </a:solidFill>
              <a:latin typeface="Calibri"/>
              <a:ea typeface="Calibri"/>
              <a:cs typeface="Calibri"/>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equipment do I need to set-up an energy community?</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2075261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Calibri"/>
                <a:ea typeface="Public Sans"/>
                <a:cs typeface="Public Sans"/>
                <a:sym typeface="Public Sans"/>
              </a:rPr>
              <a:t>Starting an energy community: Resources </a:t>
            </a:r>
            <a:endParaRPr lang="en-US" sz="1050" dirty="0">
              <a:solidFill>
                <a:schemeClr val="bg1"/>
              </a:solidFill>
              <a:latin typeface="Calibri"/>
              <a:ea typeface="Calibri"/>
              <a:cs typeface="Calibri"/>
            </a:endParaRPr>
          </a:p>
          <a:p>
            <a:pPr latinLnBrk="0"/>
            <a:r>
              <a:rPr lang="en-US" sz="1200" dirty="0">
                <a:solidFill>
                  <a:srgbClr val="2B2C30"/>
                </a:solidFill>
              </a:rPr>
              <a:t>Establishing an energy community involves deploying and maintaining  equipment to enable the generation, storage, management, and distribution of energy among community members. For example: </a:t>
            </a:r>
          </a:p>
          <a:p>
            <a:pPr latinLnBrk="0"/>
            <a:endParaRPr lang="en-US" sz="1200" dirty="0"/>
          </a:p>
          <a:p>
            <a:pPr marL="457200" indent="-457200" latinLnBrk="0">
              <a:buFont typeface="Arial"/>
              <a:buChar char="•"/>
            </a:pPr>
            <a:r>
              <a:rPr lang="en-US" sz="1200" dirty="0">
                <a:solidFill>
                  <a:srgbClr val="2B2C30"/>
                </a:solidFill>
                <a:sym typeface="Public Sans"/>
              </a:rPr>
              <a:t>Renewable Energy Generation: PV panels, wind turbines, micro-hydro.</a:t>
            </a:r>
            <a:endParaRPr lang="en-US" sz="1200" dirty="0">
              <a:solidFill>
                <a:srgbClr val="2B2C30"/>
              </a:solidFill>
            </a:endParaRPr>
          </a:p>
          <a:p>
            <a:pPr marL="457200" indent="-457200" latinLnBrk="0">
              <a:buFont typeface="Arial"/>
              <a:buChar char="•"/>
            </a:pPr>
            <a:r>
              <a:rPr lang="en-US" sz="1200" dirty="0">
                <a:solidFill>
                  <a:srgbClr val="2B2C30"/>
                </a:solidFill>
                <a:sym typeface="Public Sans"/>
              </a:rPr>
              <a:t>Energy storage: Battery systems, thermal energy storage.</a:t>
            </a:r>
            <a:endParaRPr lang="en-US" sz="1200" dirty="0">
              <a:solidFill>
                <a:srgbClr val="2B2C30"/>
              </a:solidFill>
            </a:endParaRPr>
          </a:p>
          <a:p>
            <a:pPr marL="457200" indent="-457200" latinLnBrk="0">
              <a:buFont typeface="Arial"/>
              <a:buChar char="•"/>
            </a:pPr>
            <a:r>
              <a:rPr lang="en-US" sz="1200" dirty="0">
                <a:solidFill>
                  <a:srgbClr val="2B2C30"/>
                </a:solidFill>
                <a:sym typeface="Public Sans"/>
              </a:rPr>
              <a:t>Energy management and monitoring: </a:t>
            </a:r>
            <a:r>
              <a:rPr lang="en-US" sz="1200" dirty="0">
                <a:solidFill>
                  <a:srgbClr val="2B2C30"/>
                </a:solidFill>
              </a:rPr>
              <a:t>Smart meters; energy management systems (EMS).</a:t>
            </a:r>
          </a:p>
          <a:p>
            <a:pPr marL="457200" indent="-457200" latinLnBrk="0">
              <a:buFont typeface="Arial"/>
              <a:buChar char="•"/>
            </a:pPr>
            <a:r>
              <a:rPr lang="en-US" sz="1200" dirty="0">
                <a:solidFill>
                  <a:srgbClr val="2B2C30"/>
                </a:solidFill>
              </a:rPr>
              <a:t>Grid integration and safety: Inverters; safety devices.</a:t>
            </a:r>
          </a:p>
          <a:p>
            <a:pPr marL="457200" indent="-457200" latinLnBrk="0">
              <a:buFont typeface="Arial"/>
              <a:buChar char="•"/>
            </a:pPr>
            <a:r>
              <a:rPr lang="en-US" sz="1200" dirty="0">
                <a:solidFill>
                  <a:srgbClr val="2B2C30"/>
                </a:solidFill>
              </a:rPr>
              <a:t>Communication and control: SCADA systems, IoT sensors; smart grid tech.</a:t>
            </a:r>
          </a:p>
          <a:p>
            <a:pPr marL="457200" indent="-457200" latinLnBrk="0">
              <a:buFont typeface="Arial"/>
              <a:buChar char="•"/>
            </a:pPr>
            <a:r>
              <a:rPr lang="en-US" sz="1200" dirty="0">
                <a:solidFill>
                  <a:srgbClr val="2B2C30"/>
                </a:solidFill>
              </a:rPr>
              <a:t>EV Integration: Charging stations; Vehicle-to-grid (V2G) systems.</a:t>
            </a:r>
          </a:p>
          <a:p>
            <a:pPr marL="457200" indent="-457200" latinLnBrk="0">
              <a:buFont typeface="Arial"/>
              <a:buChar char="•"/>
            </a:pPr>
            <a:endParaRPr lang="en-US" sz="1200" dirty="0">
              <a:solidFill>
                <a:srgbClr val="2B2C30"/>
              </a:solidFill>
            </a:endParaRPr>
          </a:p>
          <a:p>
            <a:pPr latinLnBrk="0"/>
            <a:r>
              <a:rPr lang="en-US" sz="1200" b="1" dirty="0">
                <a:solidFill>
                  <a:srgbClr val="2B2C30"/>
                </a:solidFill>
              </a:rPr>
              <a:t>Implementation and use depends on your country’s legal framework</a:t>
            </a:r>
            <a:r>
              <a:rPr lang="en-US" sz="1200" dirty="0">
                <a:solidFill>
                  <a:srgbClr val="2B2C30"/>
                </a:solidFill>
              </a:rPr>
              <a:t>.</a:t>
            </a:r>
          </a:p>
          <a:p>
            <a:pPr latinLnBrk="0"/>
            <a:endParaRPr lang="en-US" sz="1200" dirty="0">
              <a:solidFill>
                <a:srgbClr val="2B2C30"/>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4265957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Starting an energy community: Your members </a:t>
            </a:r>
            <a:endParaRPr lang="en-US" sz="1050" dirty="0">
              <a:solidFill>
                <a:schemeClr val="bg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does membership of an energy community look like?</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1083218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Starting an energy community: Your members </a:t>
            </a:r>
            <a:endParaRPr lang="en-US" sz="1050" dirty="0">
              <a:solidFill>
                <a:schemeClr val="bg1"/>
              </a:solidFill>
            </a:endParaRPr>
          </a:p>
          <a:p>
            <a:pPr latinLnBrk="0"/>
            <a:r>
              <a:rPr lang="en-US" sz="1200" dirty="0">
                <a:solidFill>
                  <a:srgbClr val="2B2C30"/>
                </a:solidFill>
              </a:rPr>
              <a:t>When thinking about membership terms for an energy community, you should: </a:t>
            </a:r>
          </a:p>
          <a:p>
            <a:pPr latinLnBrk="0"/>
            <a:endParaRPr lang="en-US" sz="1200" b="1" dirty="0">
              <a:solidFill>
                <a:srgbClr val="2B2C30"/>
              </a:solidFill>
            </a:endParaRPr>
          </a:p>
          <a:p>
            <a:pPr marL="342900" indent="-342900" latinLnBrk="0">
              <a:buFont typeface="Arial" panose="020B0604020202020204" pitchFamily="34" charset="0"/>
              <a:buChar char="•"/>
            </a:pPr>
            <a:r>
              <a:rPr lang="en-US" sz="1200" dirty="0">
                <a:solidFill>
                  <a:srgbClr val="2B2C30"/>
                </a:solidFill>
              </a:rPr>
              <a:t>Consider</a:t>
            </a:r>
            <a:r>
              <a:rPr lang="en-US" sz="1200" b="1" dirty="0">
                <a:solidFill>
                  <a:srgbClr val="2B2C30"/>
                </a:solidFill>
              </a:rPr>
              <a:t> membership fees </a:t>
            </a:r>
            <a:r>
              <a:rPr lang="en-US" sz="1200" dirty="0">
                <a:solidFill>
                  <a:srgbClr val="2B2C30"/>
                </a:solidFill>
              </a:rPr>
              <a:t>- where relevant - to cover administrative tasks.</a:t>
            </a:r>
          </a:p>
          <a:p>
            <a:pPr marL="342900" indent="-342900" latinLnBrk="0">
              <a:buFont typeface="Arial" panose="020B0604020202020204" pitchFamily="34" charset="0"/>
              <a:buChar char="•"/>
            </a:pPr>
            <a:r>
              <a:rPr lang="en-US" sz="1200" dirty="0">
                <a:solidFill>
                  <a:srgbClr val="2B2C30"/>
                </a:solidFill>
              </a:rPr>
              <a:t>Define </a:t>
            </a:r>
            <a:r>
              <a:rPr lang="en-US" sz="1200" b="1" dirty="0">
                <a:solidFill>
                  <a:srgbClr val="2B2C30"/>
                </a:solidFill>
              </a:rPr>
              <a:t>sharing keys</a:t>
            </a:r>
            <a:r>
              <a:rPr lang="en-US" sz="1200" dirty="0">
                <a:solidFill>
                  <a:srgbClr val="2B2C30"/>
                </a:solidFill>
              </a:rPr>
              <a:t> among your members (who gets how much at which hour of the day).</a:t>
            </a:r>
          </a:p>
          <a:p>
            <a:pPr marL="342900" indent="-342900" latinLnBrk="0">
              <a:buFont typeface="Arial" panose="020B0604020202020204" pitchFamily="34" charset="0"/>
              <a:buChar char="•"/>
            </a:pPr>
            <a:r>
              <a:rPr lang="en" sz="1200" dirty="0">
                <a:solidFill>
                  <a:srgbClr val="2B2C30"/>
                </a:solidFill>
              </a:rPr>
              <a:t>Determine the </a:t>
            </a:r>
            <a:r>
              <a:rPr lang="en" sz="1200" b="1" dirty="0">
                <a:solidFill>
                  <a:srgbClr val="2B2C30"/>
                </a:solidFill>
              </a:rPr>
              <a:t>degree of flexibility</a:t>
            </a:r>
            <a:r>
              <a:rPr lang="en" sz="1200" dirty="0">
                <a:solidFill>
                  <a:srgbClr val="2B2C30"/>
                </a:solidFill>
              </a:rPr>
              <a:t> for members (entry and exit terms).</a:t>
            </a:r>
            <a:endParaRPr lang="en-US" sz="1200" dirty="0">
              <a:solidFill>
                <a:srgbClr val="2B2C30"/>
              </a:solidFill>
            </a:endParaRPr>
          </a:p>
          <a:p>
            <a:pPr marL="342900" indent="-342900" latinLnBrk="0">
              <a:buFont typeface="Arial" panose="020B0604020202020204" pitchFamily="34" charset="0"/>
              <a:buChar char="•"/>
            </a:pPr>
            <a:r>
              <a:rPr lang="en-US" sz="1200" dirty="0">
                <a:solidFill>
                  <a:srgbClr val="2B2C30"/>
                </a:solidFill>
              </a:rPr>
              <a:t>Establish </a:t>
            </a:r>
            <a:r>
              <a:rPr lang="en-US" sz="1200" b="1" dirty="0">
                <a:solidFill>
                  <a:srgbClr val="2B2C30"/>
                </a:solidFill>
              </a:rPr>
              <a:t>communication channels</a:t>
            </a:r>
            <a:r>
              <a:rPr lang="en-US" sz="1200" dirty="0">
                <a:solidFill>
                  <a:srgbClr val="2B2C30"/>
                </a:solidFill>
              </a:rPr>
              <a:t> for members (e.g. newsletters, regular meetings).</a:t>
            </a:r>
            <a:endParaRPr lang="en-US" sz="1200" dirty="0"/>
          </a:p>
          <a:p>
            <a:pPr marL="342900" indent="-342900" latinLnBrk="0">
              <a:buFont typeface="Arial" panose="020B0604020202020204" pitchFamily="34" charset="0"/>
              <a:buChar char="•"/>
            </a:pPr>
            <a:r>
              <a:rPr lang="en-US" sz="1200" dirty="0">
                <a:solidFill>
                  <a:srgbClr val="2B2C30"/>
                </a:solidFill>
              </a:rPr>
              <a:t>Ensure </a:t>
            </a:r>
            <a:r>
              <a:rPr lang="en-US" sz="1200" b="1" dirty="0">
                <a:solidFill>
                  <a:srgbClr val="2B2C30"/>
                </a:solidFill>
              </a:rPr>
              <a:t>transparency </a:t>
            </a:r>
            <a:r>
              <a:rPr lang="en-US" sz="1200" dirty="0">
                <a:solidFill>
                  <a:srgbClr val="2B2C30"/>
                </a:solidFill>
              </a:rPr>
              <a:t>and keep energy community members up-to-date. </a:t>
            </a:r>
          </a:p>
          <a:p>
            <a:pPr marL="457200" indent="-457200" latinLnBrk="0">
              <a:buChar char="•"/>
            </a:pPr>
            <a:endParaRPr lang="en-US" sz="1200" dirty="0">
              <a:solidFill>
                <a:srgbClr val="2B2C30"/>
              </a:solidFill>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2475848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Starting an energy community: Funding </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funding is available to support energy communities?</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4155187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Starting an energy community: Funding </a:t>
            </a:r>
            <a:endParaRPr lang="en-US" sz="1050" dirty="0">
              <a:solidFill>
                <a:schemeClr val="bg1"/>
              </a:solidFill>
            </a:endParaRPr>
          </a:p>
          <a:p>
            <a:pPr algn="just" latinLnBrk="0"/>
            <a:r>
              <a:rPr lang="en-US" sz="1200" dirty="0">
                <a:solidFill>
                  <a:srgbClr val="2B2C30"/>
                </a:solidFill>
              </a:rPr>
              <a:t>Securing adequate funding and revenue streams is essential for long-term viability of your energy community. Some questions to consider: </a:t>
            </a:r>
          </a:p>
          <a:p>
            <a:pPr algn="just" latinLnBrk="0"/>
            <a:endParaRPr lang="en-US" sz="1200" b="1" dirty="0">
              <a:solidFill>
                <a:srgbClr val="2B2C30"/>
              </a:solidFill>
            </a:endParaRPr>
          </a:p>
          <a:p>
            <a:pPr marL="800100" indent="-342900" algn="just" latinLnBrk="0">
              <a:buFont typeface="Arial" panose="020B0604020202020204" pitchFamily="34" charset="0"/>
              <a:buChar char="•"/>
            </a:pPr>
            <a:r>
              <a:rPr lang="en-US" sz="1200" dirty="0">
                <a:solidFill>
                  <a:srgbClr val="2B2C30"/>
                </a:solidFill>
              </a:rPr>
              <a:t>What is the initial capital investment required?</a:t>
            </a:r>
          </a:p>
          <a:p>
            <a:pPr marL="800100" indent="-342900" algn="just" latinLnBrk="0">
              <a:buFont typeface="Arial" panose="020B0604020202020204" pitchFamily="34" charset="0"/>
              <a:buChar char="•"/>
            </a:pPr>
            <a:r>
              <a:rPr lang="en-US" sz="1200" dirty="0">
                <a:solidFill>
                  <a:srgbClr val="2B2C30"/>
                </a:solidFill>
              </a:rPr>
              <a:t>Are there grants, subsidies, or tax incentives available?</a:t>
            </a:r>
          </a:p>
          <a:p>
            <a:pPr marL="800100" indent="-342900" algn="just" latinLnBrk="0">
              <a:buFont typeface="Arial" panose="020B0604020202020204" pitchFamily="34" charset="0"/>
              <a:buChar char="•"/>
            </a:pPr>
            <a:r>
              <a:rPr lang="en-US" sz="1200" dirty="0">
                <a:solidFill>
                  <a:srgbClr val="2B2C30"/>
                </a:solidFill>
              </a:rPr>
              <a:t>How will members contribute financially (one-time fees, monthly subscriptions, pay-per-use)?</a:t>
            </a:r>
          </a:p>
          <a:p>
            <a:pPr marL="800100" indent="-342900" algn="just" latinLnBrk="0">
              <a:buFont typeface="Arial" panose="020B0604020202020204" pitchFamily="34" charset="0"/>
              <a:buChar char="•"/>
            </a:pPr>
            <a:r>
              <a:rPr lang="en-US" sz="1200" dirty="0">
                <a:solidFill>
                  <a:srgbClr val="2B2C30"/>
                </a:solidFill>
              </a:rPr>
              <a:t>What is the expected return on investment (ROI)?</a:t>
            </a:r>
            <a:endParaRPr lang="en-US" sz="1200" b="1" i="1" dirty="0">
              <a:solidFill>
                <a:srgbClr val="2B2C30"/>
              </a:solidFill>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19</a:t>
            </a:fld>
            <a:endParaRPr lang="ko-KR" altLang="en-US"/>
          </a:p>
        </p:txBody>
      </p:sp>
    </p:spTree>
    <p:extLst>
      <p:ext uri="{BB962C8B-B14F-4D97-AF65-F5344CB8AC3E}">
        <p14:creationId xmlns:p14="http://schemas.microsoft.com/office/powerpoint/2010/main" val="1005732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t>Setting up and leading an energy community is an exciting time. However, if you're working mainly on your own, it can be daunting. What are the key things you need to consider? Where can you go to get support? How can you best use your limited time and resources?</a:t>
            </a:r>
          </a:p>
          <a:p>
            <a:pPr latinLnBrk="0"/>
            <a:endParaRPr lang="en-GB" sz="1200" dirty="0"/>
          </a:p>
          <a:p>
            <a:pPr latinLnBrk="0"/>
            <a:r>
              <a:rPr lang="en-GB" sz="1200" dirty="0"/>
              <a:t>In this short presentation, we'll explore: </a:t>
            </a:r>
          </a:p>
          <a:p>
            <a:pPr latinLnBrk="0"/>
            <a:endParaRPr lang="en-GB" sz="1200" dirty="0"/>
          </a:p>
          <a:p>
            <a:pPr marL="457200" indent="-457200" latinLnBrk="0">
              <a:buChar char="•"/>
            </a:pPr>
            <a:r>
              <a:rPr lang="en-GB" sz="1200" dirty="0"/>
              <a:t>Key considerations when setting up and/or leading an energy community. </a:t>
            </a:r>
          </a:p>
          <a:p>
            <a:pPr marL="457200" indent="-457200" latinLnBrk="0">
              <a:buChar char="•"/>
            </a:pPr>
            <a:r>
              <a:rPr lang="en-GB" sz="1200" dirty="0"/>
              <a:t>How to engage effectively with your community and other stakeholders.</a:t>
            </a:r>
          </a:p>
          <a:p>
            <a:pPr marL="457200" indent="-457200" latinLnBrk="0">
              <a:buChar char="•"/>
            </a:pPr>
            <a:r>
              <a:rPr lang="en-GB" sz="1200" dirty="0"/>
              <a:t>Where to go when you need support.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1697334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Starting an energy community: Funding </a:t>
            </a:r>
            <a:endParaRPr lang="en-US" sz="1050" dirty="0">
              <a:solidFill>
                <a:schemeClr val="bg1"/>
              </a:solidFill>
            </a:endParaRPr>
          </a:p>
          <a:p>
            <a:pPr marL="457200" algn="just" latinLnBrk="0"/>
            <a:endParaRPr lang="en-US" sz="1200" dirty="0">
              <a:solidFill>
                <a:srgbClr val="2B2C30"/>
              </a:solidFill>
            </a:endParaRPr>
          </a:p>
          <a:p>
            <a:pPr algn="just" latinLnBrk="0"/>
            <a:r>
              <a:rPr lang="en-US" sz="1200" dirty="0">
                <a:solidFill>
                  <a:srgbClr val="2B2C30"/>
                </a:solidFill>
              </a:rPr>
              <a:t>Funding options include:</a:t>
            </a:r>
          </a:p>
          <a:p>
            <a:pPr algn="just" latinLnBrk="0"/>
            <a:endParaRPr lang="en-US" sz="1200" b="1" dirty="0">
              <a:solidFill>
                <a:srgbClr val="2B2C30"/>
              </a:solidFill>
            </a:endParaRPr>
          </a:p>
          <a:p>
            <a:pPr marL="800100" indent="-342900" algn="just" latinLnBrk="0">
              <a:buFont typeface="Arial" panose="020B0604020202020204" pitchFamily="34" charset="0"/>
              <a:buChar char="•"/>
            </a:pPr>
            <a:r>
              <a:rPr lang="en-US" sz="1200" dirty="0">
                <a:solidFill>
                  <a:srgbClr val="2B2C30"/>
                </a:solidFill>
              </a:rPr>
              <a:t>EU and government grants (e.g. Horizon Europe).</a:t>
            </a:r>
          </a:p>
          <a:p>
            <a:pPr marL="800100" indent="-342900" algn="just" latinLnBrk="0">
              <a:buFont typeface="Arial" panose="020B0604020202020204" pitchFamily="34" charset="0"/>
              <a:buChar char="•"/>
            </a:pPr>
            <a:r>
              <a:rPr lang="en-US" sz="1200" dirty="0">
                <a:solidFill>
                  <a:srgbClr val="2B2C30"/>
                </a:solidFill>
              </a:rPr>
              <a:t>Crowdfunding and community investment.</a:t>
            </a:r>
          </a:p>
          <a:p>
            <a:pPr marL="800100" indent="-342900" algn="just" latinLnBrk="0">
              <a:buFont typeface="Arial" panose="020B0604020202020204" pitchFamily="34" charset="0"/>
              <a:buChar char="•"/>
            </a:pPr>
            <a:r>
              <a:rPr lang="en-US" sz="1200" dirty="0">
                <a:solidFill>
                  <a:srgbClr val="2B2C30"/>
                </a:solidFill>
              </a:rPr>
              <a:t>Bank loans and green bonds.</a:t>
            </a:r>
          </a:p>
          <a:p>
            <a:pPr marL="800100" indent="-342900" algn="just" latinLnBrk="0">
              <a:buFont typeface="Arial" panose="020B0604020202020204" pitchFamily="34" charset="0"/>
              <a:buChar char="•"/>
            </a:pPr>
            <a:r>
              <a:rPr lang="en-US" sz="1200" dirty="0">
                <a:solidFill>
                  <a:srgbClr val="2B2C30"/>
                </a:solidFill>
              </a:rPr>
              <a:t>Public-private partnerships (PPPs).</a:t>
            </a:r>
            <a:endParaRPr lang="en-US" sz="1200" b="1" i="1" dirty="0">
              <a:solidFill>
                <a:srgbClr val="2B2C30"/>
              </a:solidFill>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467489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Starting an energy community: Community and stakeholder engagement</a:t>
            </a:r>
            <a:endParaRPr lang="en-US" sz="1050" dirty="0">
              <a:solidFill>
                <a:schemeClr val="bg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How do I effectively engage with the wider community and our stakeholders?</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1611218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Starting an energy community: Community and stakeholder engagement</a:t>
            </a:r>
            <a:endParaRPr lang="en-US" sz="1050" dirty="0">
              <a:solidFill>
                <a:schemeClr val="bg1"/>
              </a:solidFill>
            </a:endParaRPr>
          </a:p>
          <a:p>
            <a:pPr latinLnBrk="0"/>
            <a:r>
              <a:rPr lang="en-GB" sz="1200" noProof="0" dirty="0">
                <a:solidFill>
                  <a:srgbClr val="2B2C30"/>
                </a:solidFill>
                <a:sym typeface="Public Sans"/>
              </a:rPr>
              <a:t>A successful energy community relies on active participation and stakeholder trust. Key questions to consider: </a:t>
            </a:r>
            <a:endParaRPr lang="en-GB" sz="1200" dirty="0">
              <a:solidFill>
                <a:srgbClr val="2B2C30"/>
              </a:solidFill>
              <a:sym typeface="Public Sans"/>
            </a:endParaRPr>
          </a:p>
          <a:p>
            <a:pPr latinLnBrk="0"/>
            <a:endParaRPr lang="en-GB" sz="1200" noProof="0" dirty="0">
              <a:solidFill>
                <a:srgbClr val="2B2C30"/>
              </a:solidFill>
              <a:sym typeface="Public Sans"/>
            </a:endParaRPr>
          </a:p>
          <a:p>
            <a:pPr marL="342900" indent="-342900" latinLnBrk="0">
              <a:buFont typeface="Arial" panose="020B0604020202020204" pitchFamily="34" charset="0"/>
              <a:buChar char="•"/>
            </a:pPr>
            <a:r>
              <a:rPr lang="en-GB" sz="1200" noProof="0" dirty="0">
                <a:solidFill>
                  <a:srgbClr val="2B2C30"/>
                </a:solidFill>
                <a:sym typeface="Public Sans"/>
              </a:rPr>
              <a:t>Who are the core stakeholders (residents, businesses, municipalities, non-governmental organisations (NGOs)?</a:t>
            </a:r>
            <a:endParaRPr lang="en-GB" sz="1200" dirty="0">
              <a:solidFill>
                <a:srgbClr val="2B2C30"/>
              </a:solidFill>
              <a:sym typeface="Public Sans"/>
            </a:endParaRPr>
          </a:p>
          <a:p>
            <a:pPr marL="342900" indent="-342900" latinLnBrk="0">
              <a:buFont typeface="Arial" panose="020B0604020202020204" pitchFamily="34" charset="0"/>
              <a:buChar char="•"/>
            </a:pPr>
            <a:r>
              <a:rPr lang="en-GB" sz="1200" noProof="0" dirty="0">
                <a:solidFill>
                  <a:srgbClr val="2B2C30"/>
                </a:solidFill>
                <a:sym typeface="Public Sans"/>
              </a:rPr>
              <a:t>How will you engage and educate the community about your energy community?</a:t>
            </a:r>
            <a:endParaRPr lang="en-GB" sz="1200" dirty="0">
              <a:solidFill>
                <a:srgbClr val="2B2C30"/>
              </a:solidFill>
              <a:sym typeface="Public Sans"/>
            </a:endParaRPr>
          </a:p>
          <a:p>
            <a:pPr marL="342900" indent="-342900" latinLnBrk="0">
              <a:buFont typeface="Arial" panose="020B0604020202020204" pitchFamily="34" charset="0"/>
              <a:buChar char="•"/>
            </a:pPr>
            <a:r>
              <a:rPr lang="en-GB" sz="1200" noProof="0" dirty="0">
                <a:solidFill>
                  <a:srgbClr val="2B2C30"/>
                </a:solidFill>
                <a:sym typeface="Public Sans"/>
              </a:rPr>
              <a:t>What governance structure will be in place for decision-making and dispute resolution?</a:t>
            </a:r>
            <a:endParaRPr lang="en-GB" sz="1200" dirty="0">
              <a:solidFill>
                <a:srgbClr val="2B2C30"/>
              </a:solidFill>
              <a:sym typeface="Public Sans"/>
            </a:endParaRPr>
          </a:p>
          <a:p>
            <a:pPr marL="342900" indent="-342900" latinLnBrk="0">
              <a:buFont typeface="Arial" panose="020B0604020202020204" pitchFamily="34" charset="0"/>
              <a:buChar char="•"/>
            </a:pPr>
            <a:r>
              <a:rPr lang="en-GB" sz="1200" noProof="0" dirty="0">
                <a:solidFill>
                  <a:srgbClr val="2B2C30"/>
                </a:solidFill>
              </a:rPr>
              <a:t>What are member roles and responsibilities?</a:t>
            </a:r>
          </a:p>
          <a:p>
            <a:pPr marL="342900" indent="-342900" latinLnBrk="0">
              <a:buFont typeface="Arial" panose="020B0604020202020204" pitchFamily="34" charset="0"/>
              <a:buChar char="•"/>
            </a:pPr>
            <a:r>
              <a:rPr lang="en-GB" sz="1200" noProof="0" dirty="0">
                <a:solidFill>
                  <a:srgbClr val="2B2C30"/>
                </a:solidFill>
              </a:rPr>
              <a:t>Can new members easily join and benefit from the community?</a:t>
            </a:r>
            <a:endParaRPr lang="en-GB" sz="1200" b="1" noProof="0" dirty="0">
              <a:solidFill>
                <a:srgbClr val="000066"/>
              </a:solidFill>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2842555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Starting an energy community: Community and stakeholder engagement</a:t>
            </a:r>
            <a:endParaRPr lang="en-US" sz="1050" dirty="0">
              <a:solidFill>
                <a:schemeClr val="bg1"/>
              </a:solidFill>
            </a:endParaRPr>
          </a:p>
          <a:p>
            <a:pPr latinLnBrk="0"/>
            <a:r>
              <a:rPr lang="en-US" sz="1200" dirty="0">
                <a:solidFill>
                  <a:srgbClr val="2B2C30"/>
                </a:solidFill>
                <a:sym typeface="Public Sans"/>
              </a:rPr>
              <a:t>Good practices include:</a:t>
            </a:r>
          </a:p>
          <a:p>
            <a:pPr latinLnBrk="0"/>
            <a:endParaRPr lang="en-US" sz="1200" dirty="0">
              <a:solidFill>
                <a:srgbClr val="2B2C30"/>
              </a:solidFill>
              <a:sym typeface="Public Sans"/>
            </a:endParaRPr>
          </a:p>
          <a:p>
            <a:pPr marL="342900" indent="-342900" latinLnBrk="0">
              <a:buFont typeface="Arial" panose="020B0604020202020204" pitchFamily="34" charset="0"/>
              <a:buChar char="•"/>
            </a:pPr>
            <a:r>
              <a:rPr lang="en-US" sz="1200" dirty="0">
                <a:solidFill>
                  <a:srgbClr val="2B2C30"/>
                </a:solidFill>
              </a:rPr>
              <a:t>Conducting community meetings to gauge interest and gain support.</a:t>
            </a:r>
          </a:p>
          <a:p>
            <a:pPr marL="342900" indent="-342900" latinLnBrk="0">
              <a:buFont typeface="Arial" panose="020B0604020202020204" pitchFamily="34" charset="0"/>
              <a:buChar char="•"/>
            </a:pPr>
            <a:r>
              <a:rPr lang="en-US" sz="1200" dirty="0">
                <a:solidFill>
                  <a:srgbClr val="2B2C30"/>
                </a:solidFill>
              </a:rPr>
              <a:t>Establishing a clear membership model (e.g., cooperative, association, company).</a:t>
            </a:r>
            <a:endParaRPr lang="en-US" sz="1200" dirty="0"/>
          </a:p>
          <a:p>
            <a:pPr marL="342900" indent="-342900" latinLnBrk="0">
              <a:buFont typeface="Arial" panose="020B0604020202020204" pitchFamily="34" charset="0"/>
              <a:buChar char="•"/>
            </a:pPr>
            <a:r>
              <a:rPr lang="en-US" sz="1200" dirty="0">
                <a:solidFill>
                  <a:srgbClr val="2B2C30"/>
                </a:solidFill>
              </a:rPr>
              <a:t>Offering financial incentives or benefits to encourage participation.</a:t>
            </a:r>
          </a:p>
          <a:p>
            <a:pPr marL="342900" indent="-342900" latinLnBrk="0">
              <a:buFont typeface="Arial" panose="020B0604020202020204" pitchFamily="34" charset="0"/>
              <a:buChar char="•"/>
            </a:pPr>
            <a:r>
              <a:rPr lang="en-US" sz="1200" dirty="0">
                <a:solidFill>
                  <a:srgbClr val="2B2C30"/>
                </a:solidFill>
              </a:rPr>
              <a:t>Starting small with pilot projects, then expanding based on demand.</a:t>
            </a:r>
            <a:endParaRPr lang="en-US" sz="1200" dirty="0"/>
          </a:p>
          <a:p>
            <a:pPr marL="342900" indent="-342900" latinLnBrk="0">
              <a:buFont typeface="Arial" panose="020B0604020202020204" pitchFamily="34" charset="0"/>
              <a:buChar char="•"/>
            </a:pPr>
            <a:r>
              <a:rPr lang="en-US" sz="1200" dirty="0">
                <a:solidFill>
                  <a:srgbClr val="2B2C30"/>
                </a:solidFill>
              </a:rPr>
              <a:t>Partnering with local businesses and municipalities for larger-scale adoption.</a:t>
            </a:r>
            <a:endParaRPr lang="en-US" sz="1200" b="1" dirty="0">
              <a:solidFill>
                <a:srgbClr val="000066"/>
              </a:solidFill>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3936865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setting up an energy community,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 Review Every1’s slide deck on </a:t>
            </a:r>
            <a:r>
              <a:rPr lang="en-US" altLang="ko-KR" sz="1200" i="1" dirty="0">
                <a:solidFill>
                  <a:srgbClr val="373737"/>
                </a:solidFill>
                <a:ea typeface="맑은 고딕"/>
                <a:hlinkClick r:id="rId3"/>
              </a:rPr>
              <a:t>Energy Communities: IT Basics</a:t>
            </a:r>
            <a:endParaRPr lang="ko-KR" altLang="en-US" sz="1200" dirty="0">
              <a:solidFill>
                <a:srgbClr val="373737"/>
              </a:solidFill>
              <a:ea typeface="맑은 고딕"/>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Explore some tools: </a:t>
            </a:r>
            <a:r>
              <a:rPr lang="en-US" altLang="ko-KR" sz="1200" dirty="0">
                <a:solidFill>
                  <a:srgbClr val="373737"/>
                </a:solidFill>
                <a:hlinkClick r:id="rId4"/>
              </a:rPr>
              <a:t>Photovoltaic Geographical Information System (PVGIS)</a:t>
            </a:r>
            <a:r>
              <a:rPr lang="en-US" altLang="ko-KR" sz="1200" dirty="0">
                <a:solidFill>
                  <a:srgbClr val="373737"/>
                </a:solidFill>
              </a:rPr>
              <a:t> estimates solar energy potential worldwide.</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Explore some tools: </a:t>
            </a:r>
            <a:r>
              <a:rPr lang="en-US" altLang="ko-KR" sz="1200" dirty="0">
                <a:solidFill>
                  <a:srgbClr val="373737"/>
                </a:solidFill>
                <a:hlinkClick r:id="rId5"/>
              </a:rPr>
              <a:t>Global Wind Atlas </a:t>
            </a:r>
            <a:r>
              <a:rPr lang="en-US" altLang="ko-KR" sz="1200" dirty="0">
                <a:solidFill>
                  <a:srgbClr val="373737"/>
                </a:solidFill>
              </a:rPr>
              <a:t>maps wind resources for feasibility studies.</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Explore some tools: </a:t>
            </a:r>
            <a:r>
              <a:rPr lang="en-US" altLang="ko-KR" sz="1200" dirty="0">
                <a:solidFill>
                  <a:srgbClr val="373737"/>
                </a:solidFill>
                <a:hlinkClick r:id="rId6"/>
              </a:rPr>
              <a:t>NREL System Advisor Model </a:t>
            </a:r>
            <a:r>
              <a:rPr lang="en-US" altLang="ko-KR" sz="1200" dirty="0">
                <a:solidFill>
                  <a:srgbClr val="373737"/>
                </a:solidFill>
              </a:rPr>
              <a:t>(SAM) provides financial and technical analysis for solar, wind &amp; storage.</a:t>
            </a:r>
            <a:endParaRPr lang="ko-KR" altLang="en-US" sz="1200" dirty="0">
              <a:solidFill>
                <a:srgbClr val="373737"/>
              </a:solidFill>
            </a:endParaRPr>
          </a:p>
          <a:p>
            <a:endParaRPr lang="en-GB" dirty="0"/>
          </a:p>
          <a:p>
            <a:endParaRPr lang="en-GB" dirty="0"/>
          </a:p>
          <a:p>
            <a:r>
              <a:rPr lang="en-GB" dirty="0"/>
              <a:t>https://www.open.edu/openlearncreate/course/view.php?id=17128</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24</a:t>
            </a:fld>
            <a:endParaRPr lang="ko-KR" altLang="en-US"/>
          </a:p>
        </p:txBody>
      </p:sp>
    </p:spTree>
    <p:extLst>
      <p:ext uri="{BB962C8B-B14F-4D97-AF65-F5344CB8AC3E}">
        <p14:creationId xmlns:p14="http://schemas.microsoft.com/office/powerpoint/2010/main" val="1499473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F7F34-17EC-B3D2-0EF6-4277C94AC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13B3F-67E3-846D-336E-191664F60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49B939-00B7-B970-46AA-7C1354FABDA5}"/>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setting up an energy community,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 Read an </a:t>
            </a:r>
            <a:r>
              <a:rPr lang="en-US" altLang="ko-KR" sz="1200" dirty="0">
                <a:solidFill>
                  <a:srgbClr val="373737"/>
                </a:solidFill>
                <a:ea typeface="맑은 고딕"/>
                <a:hlinkClick r:id="rId3"/>
              </a:rPr>
              <a:t>Online Guide for founding an Energy Community </a:t>
            </a:r>
            <a:r>
              <a:rPr lang="en-US" altLang="ko-KR" sz="1200" dirty="0">
                <a:solidFill>
                  <a:srgbClr val="373737"/>
                </a:solidFill>
                <a:ea typeface="맑은 고딕"/>
              </a:rPr>
              <a:t>(German language)</a:t>
            </a:r>
            <a:endParaRPr lang="ko-KR" altLang="en-US" sz="1200" dirty="0">
              <a:solidFill>
                <a:srgbClr val="373737"/>
              </a:solidFill>
              <a:ea typeface="맑은 고딕"/>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Explore </a:t>
            </a:r>
            <a:r>
              <a:rPr lang="en-US" altLang="ko-KR" sz="1200" i="1" dirty="0">
                <a:solidFill>
                  <a:srgbClr val="373737"/>
                </a:solidFill>
                <a:hlinkClick r:id="rId4"/>
              </a:rPr>
              <a:t>7 types of energy communities and collective actions</a:t>
            </a:r>
            <a:r>
              <a:rPr lang="en-US" altLang="ko-KR" sz="1200" i="1" dirty="0">
                <a:solidFill>
                  <a:srgbClr val="373737"/>
                </a:solidFill>
              </a:rPr>
              <a:t> </a:t>
            </a:r>
            <a:r>
              <a:rPr lang="en-US" altLang="ko-KR" sz="1200" dirty="0">
                <a:solidFill>
                  <a:srgbClr val="373737"/>
                </a:solidFill>
              </a:rPr>
              <a:t>in this resource from the DECIDE project.</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Check out the ENCLUDE project’s </a:t>
            </a:r>
            <a:r>
              <a:rPr lang="en-US" altLang="ko-KR" sz="1200" i="1" dirty="0">
                <a:solidFill>
                  <a:srgbClr val="373737"/>
                </a:solidFill>
                <a:hlinkClick r:id="rId5"/>
              </a:rPr>
              <a:t>This may surprise you: Things we have learnt from taking about energy with 68 initiatives</a:t>
            </a:r>
            <a:r>
              <a:rPr lang="en-US" altLang="ko-KR" sz="1200" i="1" dirty="0">
                <a:solidFill>
                  <a:srgbClr val="373737"/>
                </a:solidFill>
              </a:rPr>
              <a:t>.</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the Smart Cities Marketplace 2020 </a:t>
            </a:r>
            <a:r>
              <a:rPr lang="en-US" altLang="ko-KR" sz="1200" i="1" dirty="0">
                <a:solidFill>
                  <a:srgbClr val="373737"/>
                </a:solidFill>
                <a:hlinkClick r:id="rId6"/>
              </a:rPr>
              <a:t>Energy Communities: Solution Booklet</a:t>
            </a:r>
            <a:r>
              <a:rPr lang="en-US" altLang="ko-KR" sz="1200" i="1" dirty="0">
                <a:solidFill>
                  <a:srgbClr val="373737"/>
                </a:solidFill>
              </a:rPr>
              <a:t>.</a:t>
            </a:r>
            <a:endParaRPr lang="ko-KR" altLang="en-US" sz="1200" dirty="0">
              <a:solidFill>
                <a:srgbClr val="373737"/>
              </a:solidFill>
            </a:endParaRPr>
          </a:p>
          <a:p>
            <a:endParaRPr lang="en-GB" dirty="0"/>
          </a:p>
        </p:txBody>
      </p:sp>
      <p:sp>
        <p:nvSpPr>
          <p:cNvPr id="4" name="Slide Number Placeholder 3">
            <a:extLst>
              <a:ext uri="{FF2B5EF4-FFF2-40B4-BE49-F238E27FC236}">
                <a16:creationId xmlns:a16="http://schemas.microsoft.com/office/drawing/2014/main" id="{5A6D265A-E206-FE5F-D200-1461B1EA733C}"/>
              </a:ext>
            </a:extLst>
          </p:cNvPr>
          <p:cNvSpPr>
            <a:spLocks noGrp="1"/>
          </p:cNvSpPr>
          <p:nvPr>
            <p:ph type="sldNum" sz="quarter" idx="5"/>
          </p:nvPr>
        </p:nvSpPr>
        <p:spPr/>
        <p:txBody>
          <a:bodyPr/>
          <a:lstStyle/>
          <a:p>
            <a:fld id="{F08FC7D2-309F-4B1D-AF63-DB3D4B544859}" type="slidenum">
              <a:rPr lang="ko-KR" altLang="en-US" smtClean="0"/>
              <a:t>25</a:t>
            </a:fld>
            <a:endParaRPr lang="ko-KR" altLang="en-US"/>
          </a:p>
        </p:txBody>
      </p:sp>
    </p:spTree>
    <p:extLst>
      <p:ext uri="{BB962C8B-B14F-4D97-AF65-F5344CB8AC3E}">
        <p14:creationId xmlns:p14="http://schemas.microsoft.com/office/powerpoint/2010/main" val="3800543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r>
              <a:rPr lang="en-GB" noProof="0" dirty="0"/>
              <a:t>This slide deck </a:t>
            </a:r>
            <a:r>
              <a:rPr lang="en-GB" i="1" noProof="0" dirty="0"/>
              <a:t>Helpful, Tricks, </a:t>
            </a:r>
            <a:r>
              <a:rPr lang="en-GB" i="1" dirty="0"/>
              <a:t>Tips and Tools to support setting up your local Energy Community </a:t>
            </a:r>
            <a:r>
              <a:rPr lang="en-GB" noProof="0" dirty="0"/>
              <a:t>was produced by the Every1 project and is licensed </a:t>
            </a:r>
            <a:r>
              <a:rPr lang="en-GB" noProof="0" dirty="0">
                <a:hlinkClick r:id="rId3"/>
              </a:rPr>
              <a:t>CC BY-SA 4.0</a:t>
            </a:r>
            <a:r>
              <a:rPr lang="en-GB" noProof="0" dirty="0"/>
              <a:t>, unless otherwise stated. </a:t>
            </a:r>
          </a:p>
          <a:p>
            <a:pPr latinLnBrk="0"/>
            <a:endParaRPr lang="en-GB" noProof="0" dirty="0"/>
          </a:p>
          <a:p>
            <a:pPr latinLnBrk="0"/>
            <a:r>
              <a:rPr lang="en-GB" noProof="0" dirty="0"/>
              <a:t>The images used in this presentation are as follows: </a:t>
            </a:r>
          </a:p>
          <a:p>
            <a:pPr latinLnBrk="0"/>
            <a:endParaRPr lang="en-GB" noProof="0" dirty="0"/>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Cover image: </a:t>
            </a:r>
            <a:r>
              <a:rPr lang="en-GB" noProof="0" dirty="0">
                <a:solidFill>
                  <a:schemeClr val="dk1"/>
                </a:solidFill>
                <a:ea typeface="Public Sans"/>
                <a:cs typeface="Public Sans"/>
                <a:sym typeface="Public Sans"/>
                <a:hlinkClick r:id="rId4"/>
              </a:rPr>
              <a:t>Moss Community Energy Launch (DIY Solar Panel Workshop) </a:t>
            </a:r>
            <a:r>
              <a:rPr lang="en-GB" noProof="0" dirty="0">
                <a:solidFill>
                  <a:schemeClr val="dk1"/>
                </a:solidFill>
                <a:ea typeface="Public Sans"/>
                <a:cs typeface="Public Sans"/>
                <a:sym typeface="Public Sans"/>
              </a:rPr>
              <a:t>by 10 10 is licensed </a:t>
            </a:r>
            <a:r>
              <a:rPr lang="en-GB" noProof="0" dirty="0">
                <a:solidFill>
                  <a:schemeClr val="dk1"/>
                </a:solidFill>
                <a:ea typeface="Public Sans"/>
                <a:cs typeface="Public Sans"/>
                <a:sym typeface="Public Sans"/>
                <a:hlinkClick r:id="rId5"/>
              </a:rPr>
              <a:t>CC BY 2.0</a:t>
            </a:r>
            <a:r>
              <a:rPr lang="en-GB" noProof="0" dirty="0">
                <a:solidFill>
                  <a:schemeClr val="dk1"/>
                </a:solidFill>
                <a:ea typeface="Public Sans"/>
                <a:cs typeface="Public Sans"/>
                <a:sym typeface="Public Sans"/>
              </a:rPr>
              <a:t>. </a:t>
            </a:r>
            <a:endParaRPr lang="en-GB" sz="1200" b="0" i="0" u="sng" strike="noStrike" cap="none" noProof="0" dirty="0">
              <a:solidFill>
                <a:srgbClr val="000000"/>
              </a:solidFill>
              <a:ea typeface="Public Sans"/>
              <a:cs typeface="Public Sans"/>
            </a:endParaRP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Introduction text image: Starting an Energy Community: Further Considerations: </a:t>
            </a:r>
            <a:r>
              <a:rPr lang="en-GB" noProof="0" dirty="0">
                <a:solidFill>
                  <a:schemeClr val="dk1"/>
                </a:solidFill>
                <a:ea typeface="Public Sans"/>
                <a:cs typeface="Public Sans"/>
                <a:sym typeface="Public Sans"/>
                <a:hlinkClick r:id="rId6"/>
              </a:rPr>
              <a:t>Clean-energy fund shines light on renewables </a:t>
            </a:r>
            <a:r>
              <a:rPr lang="en-GB" noProof="0" dirty="0">
                <a:solidFill>
                  <a:schemeClr val="dk1"/>
                </a:solidFill>
                <a:ea typeface="Public Sans"/>
                <a:cs typeface="Public Sans"/>
                <a:sym typeface="Public Sans"/>
              </a:rPr>
              <a:t>by Province of British Columbia is licensed </a:t>
            </a:r>
            <a:r>
              <a:rPr lang="en-GB" noProof="0" dirty="0">
                <a:solidFill>
                  <a:schemeClr val="dk1"/>
                </a:solidFill>
                <a:ea typeface="Public Sans"/>
                <a:cs typeface="Public Sans"/>
                <a:sym typeface="Public Sans"/>
                <a:hlinkClick r:id="rId7"/>
              </a:rPr>
              <a:t>CC BY-NC-ND 2.0</a:t>
            </a:r>
            <a:r>
              <a:rPr lang="en-GB" noProof="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Starting an energy community: First Steps and Considerations: </a:t>
            </a:r>
            <a:r>
              <a:rPr lang="en-GB" noProof="0" dirty="0">
                <a:solidFill>
                  <a:schemeClr val="dk1"/>
                </a:solidFill>
                <a:ea typeface="Public Sans"/>
                <a:cs typeface="Public Sans"/>
                <a:sym typeface="Public Sans"/>
                <a:hlinkClick r:id="rId8"/>
              </a:rPr>
              <a:t>Knowledge, experience, narrative, collaborative</a:t>
            </a:r>
            <a:r>
              <a:rPr lang="en-GB" noProof="0" dirty="0">
                <a:solidFill>
                  <a:schemeClr val="dk1"/>
                </a:solidFill>
                <a:ea typeface="Public Sans"/>
                <a:cs typeface="Public Sans"/>
                <a:sym typeface="Public Sans"/>
              </a:rPr>
              <a:t> by Howard Lake is licensed </a:t>
            </a:r>
            <a:r>
              <a:rPr lang="en-GB" noProof="0" dirty="0">
                <a:solidFill>
                  <a:schemeClr val="dk1"/>
                </a:solidFill>
                <a:ea typeface="Public Sans"/>
                <a:cs typeface="Public Sans"/>
                <a:sym typeface="Public Sans"/>
                <a:hlinkClick r:id="rId9"/>
              </a:rPr>
              <a:t>CC BY-SA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Starting an Energy Community: Further Considerations: </a:t>
            </a:r>
            <a:r>
              <a:rPr lang="en-GB" noProof="0" dirty="0">
                <a:solidFill>
                  <a:schemeClr val="dk1"/>
                </a:solidFill>
                <a:ea typeface="Public Sans"/>
                <a:cs typeface="Public Sans"/>
                <a:sym typeface="Public Sans"/>
                <a:hlinkClick r:id="rId6"/>
              </a:rPr>
              <a:t>Clean-energy fund shines light on renewables </a:t>
            </a:r>
            <a:r>
              <a:rPr lang="en-GB" noProof="0" dirty="0">
                <a:solidFill>
                  <a:schemeClr val="dk1"/>
                </a:solidFill>
                <a:ea typeface="Public Sans"/>
                <a:cs typeface="Public Sans"/>
                <a:sym typeface="Public Sans"/>
              </a:rPr>
              <a:t>by Province of British Columbia is licensed </a:t>
            </a:r>
            <a:r>
              <a:rPr lang="en-GB" noProof="0" dirty="0">
                <a:solidFill>
                  <a:schemeClr val="dk1"/>
                </a:solidFill>
                <a:ea typeface="Public Sans"/>
                <a:cs typeface="Public Sans"/>
                <a:sym typeface="Public Sans"/>
                <a:hlinkClick r:id="rId7"/>
              </a:rPr>
              <a:t>CC BY-NC-ND 2.0</a:t>
            </a:r>
            <a:r>
              <a:rPr lang="en-GB" noProof="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Starting an Energy Community: Formal Organisation: </a:t>
            </a:r>
            <a:r>
              <a:rPr lang="en-GB" noProof="0" dirty="0" err="1">
                <a:solidFill>
                  <a:schemeClr val="dk1"/>
                </a:solidFill>
                <a:ea typeface="Public Sans"/>
                <a:cs typeface="Public Sans"/>
                <a:sym typeface="Public Sans"/>
                <a:hlinkClick r:id="rId10"/>
              </a:rPr>
              <a:t>Afternoon_Planning</a:t>
            </a:r>
            <a:r>
              <a:rPr lang="en-GB" noProof="0" dirty="0">
                <a:solidFill>
                  <a:schemeClr val="dk1"/>
                </a:solidFill>
                <a:ea typeface="Public Sans"/>
                <a:cs typeface="Public Sans"/>
                <a:sym typeface="Public Sans"/>
              </a:rPr>
              <a:t> by Green Mamba :)--&lt; is licensed </a:t>
            </a:r>
            <a:r>
              <a:rPr lang="en-GB" noProof="0" dirty="0">
                <a:solidFill>
                  <a:schemeClr val="dk1"/>
                </a:solidFill>
                <a:ea typeface="Public Sans"/>
                <a:cs typeface="Public Sans"/>
                <a:sym typeface="Public Sans"/>
                <a:hlinkClick r:id="rId11"/>
              </a:rPr>
              <a:t>CC BY-ND 2.0</a:t>
            </a:r>
            <a:r>
              <a:rPr lang="en-GB" noProof="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Starting an Energy Community: Leadership: </a:t>
            </a:r>
            <a:r>
              <a:rPr lang="en-GB" noProof="0" dirty="0">
                <a:solidFill>
                  <a:schemeClr val="dk1"/>
                </a:solidFill>
                <a:ea typeface="Public Sans"/>
                <a:cs typeface="Public Sans"/>
                <a:sym typeface="Public Sans"/>
                <a:hlinkClick r:id="rId12"/>
              </a:rPr>
              <a:t>Leadership</a:t>
            </a:r>
            <a:r>
              <a:rPr lang="en-GB" noProof="0" dirty="0">
                <a:solidFill>
                  <a:schemeClr val="dk1"/>
                </a:solidFill>
                <a:ea typeface="Public Sans"/>
                <a:cs typeface="Public Sans"/>
                <a:sym typeface="Public Sans"/>
              </a:rPr>
              <a:t> by Luigi </a:t>
            </a:r>
            <a:r>
              <a:rPr lang="en-GB" noProof="0" dirty="0" err="1">
                <a:solidFill>
                  <a:schemeClr val="dk1"/>
                </a:solidFill>
                <a:ea typeface="Public Sans"/>
                <a:cs typeface="Public Sans"/>
                <a:sym typeface="Public Sans"/>
              </a:rPr>
              <a:t>Mengato</a:t>
            </a:r>
            <a:r>
              <a:rPr lang="en-GB" noProof="0" dirty="0">
                <a:solidFill>
                  <a:schemeClr val="dk1"/>
                </a:solidFill>
                <a:ea typeface="Public Sans"/>
                <a:cs typeface="Public Sans"/>
                <a:sym typeface="Public Sans"/>
              </a:rPr>
              <a:t> is licensed </a:t>
            </a:r>
            <a:r>
              <a:rPr lang="en-GB" noProof="0" dirty="0">
                <a:solidFill>
                  <a:schemeClr val="dk1"/>
                </a:solidFill>
                <a:ea typeface="Public Sans"/>
                <a:cs typeface="Public Sans"/>
                <a:sym typeface="Public Sans"/>
                <a:hlinkClick r:id="rId9"/>
              </a:rPr>
              <a:t>CC BY-SA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ea typeface="Public Sans"/>
                <a:cs typeface="Public Sans"/>
                <a:sym typeface="Public Sans"/>
              </a:rPr>
              <a:t>Starting an Energy Community: Resources: </a:t>
            </a:r>
            <a:r>
              <a:rPr lang="en-GB" b="0" i="0" dirty="0" err="1">
                <a:solidFill>
                  <a:srgbClr val="242424"/>
                </a:solidFill>
                <a:effectLst/>
                <a:hlinkClick r:id="rId13"/>
              </a:rPr>
              <a:t>Vorarlberger</a:t>
            </a:r>
            <a:r>
              <a:rPr lang="en-GB" b="0" i="0" dirty="0">
                <a:solidFill>
                  <a:srgbClr val="242424"/>
                </a:solidFill>
                <a:effectLst/>
                <a:hlinkClick r:id="rId13"/>
              </a:rPr>
              <a:t> </a:t>
            </a:r>
            <a:r>
              <a:rPr lang="en-GB" b="0" i="0" dirty="0" err="1">
                <a:solidFill>
                  <a:srgbClr val="242424"/>
                </a:solidFill>
                <a:effectLst/>
                <a:hlinkClick r:id="rId13"/>
              </a:rPr>
              <a:t>Kraftwerke</a:t>
            </a:r>
            <a:r>
              <a:rPr lang="en-GB" b="0" i="0" dirty="0">
                <a:solidFill>
                  <a:srgbClr val="242424"/>
                </a:solidFill>
                <a:effectLst/>
                <a:hlinkClick r:id="rId13"/>
              </a:rPr>
              <a:t>-Energy meter (electro)-smart meter-02ASD</a:t>
            </a:r>
            <a:r>
              <a:rPr lang="en-GB" b="0" i="0" dirty="0">
                <a:solidFill>
                  <a:srgbClr val="242424"/>
                </a:solidFill>
                <a:effectLst/>
              </a:rPr>
              <a:t> by </a:t>
            </a:r>
            <a:r>
              <a:rPr lang="en-GB" b="0" i="0" dirty="0" err="1">
                <a:solidFill>
                  <a:srgbClr val="242424"/>
                </a:solidFill>
                <a:effectLst/>
              </a:rPr>
              <a:t>Asurnipal</a:t>
            </a:r>
            <a:r>
              <a:rPr lang="en-GB" b="0" i="0" dirty="0">
                <a:solidFill>
                  <a:srgbClr val="242424"/>
                </a:solidFill>
                <a:effectLst/>
              </a:rPr>
              <a:t> is licensed </a:t>
            </a:r>
            <a:r>
              <a:rPr lang="en-GB" b="0" i="0" dirty="0">
                <a:solidFill>
                  <a:srgbClr val="242424"/>
                </a:solidFill>
                <a:effectLst/>
                <a:hlinkClick r:id="rId3"/>
              </a:rPr>
              <a:t>CC BY-SA 4.0</a:t>
            </a:r>
            <a:r>
              <a:rPr lang="en-GB" b="0" i="0" dirty="0">
                <a:solidFill>
                  <a:srgbClr val="242424"/>
                </a:solidFill>
                <a:effectLst/>
              </a:rPr>
              <a:t>.</a:t>
            </a:r>
          </a:p>
          <a:p>
            <a:pPr latinLnBrk="0"/>
            <a:endParaRPr lang="en-GB" noProof="0" dirty="0"/>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939D8-6392-CFDE-A218-892CC91CC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EEF26-1033-A449-F64C-2561A37FF3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F8651B-FE2F-9CF6-0D77-55F29B4AD616}"/>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marL="285750" indent="-285750" latinLnBrk="0">
              <a:buFont typeface="Arial" panose="020B0604020202020204" pitchFamily="34" charset="0"/>
              <a:buChar char="•"/>
            </a:pPr>
            <a:r>
              <a:rPr lang="en-GB" dirty="0">
                <a:solidFill>
                  <a:srgbClr val="242424"/>
                </a:solidFill>
              </a:rPr>
              <a:t>Starting an Energy Community: Your Members: “Realising Potential” by Beck Pitt is licensed </a:t>
            </a:r>
            <a:r>
              <a:rPr lang="en-GB" noProof="0" dirty="0">
                <a:solidFill>
                  <a:schemeClr val="dk1"/>
                </a:solidFill>
                <a:ea typeface="Public Sans"/>
                <a:cs typeface="Public Sans"/>
                <a:sym typeface="Public Sans"/>
                <a:hlinkClick r:id="rId3"/>
              </a:rPr>
              <a:t>CC BY 2.0</a:t>
            </a:r>
            <a:r>
              <a:rPr lang="en-GB" dirty="0">
                <a:solidFill>
                  <a:srgbClr val="242424"/>
                </a:solidFill>
              </a:rPr>
              <a:t>.  </a:t>
            </a:r>
            <a:r>
              <a:rPr lang="en-GB" b="0" i="0" dirty="0">
                <a:solidFill>
                  <a:srgbClr val="242424"/>
                </a:solidFill>
                <a:effectLst/>
              </a:rPr>
              <a:t> </a:t>
            </a:r>
          </a:p>
          <a:p>
            <a:pPr marL="285750" indent="-285750" latinLnBrk="0">
              <a:buFont typeface="Arial" panose="020B0604020202020204" pitchFamily="34" charset="0"/>
              <a:buChar char="•"/>
            </a:pPr>
            <a:r>
              <a:rPr lang="en-GB" sz="1200" dirty="0">
                <a:solidFill>
                  <a:srgbClr val="242424"/>
                </a:solidFill>
                <a:ea typeface="Public Sans"/>
                <a:cs typeface="Public Sans"/>
                <a:sym typeface="Public Sans"/>
              </a:rPr>
              <a:t>Starting an Energy Community: Funding: </a:t>
            </a:r>
            <a:r>
              <a:rPr lang="en-GB" sz="1200" dirty="0">
                <a:solidFill>
                  <a:srgbClr val="242424"/>
                </a:solidFill>
                <a:ea typeface="Public Sans"/>
                <a:cs typeface="Public Sans"/>
                <a:sym typeface="Public Sans"/>
                <a:hlinkClick r:id="rId4"/>
              </a:rPr>
              <a:t>Electricity bills with lightbulb and calculator</a:t>
            </a:r>
            <a:r>
              <a:rPr lang="en-GB" sz="1200" dirty="0">
                <a:solidFill>
                  <a:srgbClr val="242424"/>
                </a:solidFill>
                <a:ea typeface="Public Sans"/>
                <a:cs typeface="Public Sans"/>
                <a:sym typeface="Public Sans"/>
              </a:rPr>
              <a:t> by Uswitch.com Images is </a:t>
            </a:r>
            <a:r>
              <a:rPr lang="en-GB" dirty="0">
                <a:solidFill>
                  <a:srgbClr val="242424"/>
                </a:solidFill>
              </a:rPr>
              <a:t>licensed </a:t>
            </a:r>
            <a:r>
              <a:rPr lang="en-GB" noProof="0" dirty="0">
                <a:solidFill>
                  <a:schemeClr val="dk1"/>
                </a:solidFill>
                <a:ea typeface="Public Sans"/>
                <a:cs typeface="Public Sans"/>
                <a:sym typeface="Public Sans"/>
                <a:hlinkClick r:id="rId3"/>
              </a:rPr>
              <a:t>CC BY 2.0</a:t>
            </a:r>
            <a:r>
              <a:rPr lang="en-GB" dirty="0">
                <a:solidFill>
                  <a:srgbClr val="242424"/>
                </a:solidFill>
              </a:rPr>
              <a:t>.  </a:t>
            </a:r>
            <a:r>
              <a:rPr lang="en-GB" b="0" i="0" dirty="0">
                <a:solidFill>
                  <a:srgbClr val="242424"/>
                </a:solidFill>
                <a:effectLst/>
              </a:rPr>
              <a:t> </a:t>
            </a:r>
          </a:p>
          <a:p>
            <a:pPr marL="285750" indent="-285750" latinLnBrk="0">
              <a:buFont typeface="Arial" panose="020B0604020202020204" pitchFamily="34" charset="0"/>
              <a:buChar char="•"/>
            </a:pPr>
            <a:r>
              <a:rPr lang="en-GB" dirty="0">
                <a:solidFill>
                  <a:srgbClr val="242424"/>
                </a:solidFill>
              </a:rPr>
              <a:t>Starting and Energy Community: Community and Stakeholder Engagement: </a:t>
            </a:r>
            <a:r>
              <a:rPr lang="en-GB" noProof="0" dirty="0">
                <a:solidFill>
                  <a:schemeClr val="dk1"/>
                </a:solidFill>
                <a:ea typeface="Public Sans"/>
                <a:cs typeface="Public Sans"/>
                <a:sym typeface="Public Sans"/>
                <a:hlinkClick r:id="rId5"/>
              </a:rPr>
              <a:t>Moss Community Energy Launch (DIY Solar Panel Workshop) </a:t>
            </a:r>
            <a:r>
              <a:rPr lang="en-GB" noProof="0" dirty="0">
                <a:solidFill>
                  <a:schemeClr val="dk1"/>
                </a:solidFill>
                <a:ea typeface="Public Sans"/>
                <a:cs typeface="Public Sans"/>
                <a:sym typeface="Public Sans"/>
              </a:rPr>
              <a:t>by 10 10 is licensed </a:t>
            </a:r>
            <a:r>
              <a:rPr lang="en-GB" noProof="0" dirty="0">
                <a:solidFill>
                  <a:schemeClr val="dk1"/>
                </a:solidFill>
                <a:ea typeface="Public Sans"/>
                <a:cs typeface="Public Sans"/>
                <a:sym typeface="Public Sans"/>
                <a:hlinkClick r:id="rId3"/>
              </a:rPr>
              <a:t>CC BY 2.0</a:t>
            </a:r>
            <a:r>
              <a:rPr lang="en-GB" noProof="0" dirty="0">
                <a:solidFill>
                  <a:schemeClr val="dk1"/>
                </a:solidFill>
                <a:ea typeface="Public Sans"/>
                <a:cs typeface="Public Sans"/>
                <a:sym typeface="Public Sans"/>
              </a:rPr>
              <a:t>. </a:t>
            </a:r>
            <a:endParaRPr lang="en-GB" sz="1200" b="0" i="0" u="sng" strike="noStrike" cap="none" noProof="0" dirty="0">
              <a:solidFill>
                <a:srgbClr val="000000"/>
              </a:solidFill>
              <a:ea typeface="Public Sans"/>
              <a:cs typeface="Public Sans"/>
            </a:endParaRPr>
          </a:p>
          <a:p>
            <a:pPr marL="285750" indent="-285750" latinLnBrk="0">
              <a:buFont typeface="Arial" panose="020B0604020202020204" pitchFamily="34" charset="0"/>
              <a:buChar char="•"/>
            </a:pPr>
            <a:endParaRPr lang="en-GB" b="0" i="0" dirty="0">
              <a:solidFill>
                <a:srgbClr val="242424"/>
              </a:solidFill>
              <a:effectLst/>
            </a:endParaRPr>
          </a:p>
          <a:p>
            <a:pPr marL="285750" indent="-285750" latinLnBrk="0">
              <a:buFont typeface="Arial" panose="020B0604020202020204" pitchFamily="34" charset="0"/>
              <a:buChar char="•"/>
            </a:pPr>
            <a:endParaRPr lang="en-US" sz="120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noProof="0" dirty="0">
              <a:solidFill>
                <a:schemeClr val="dk1"/>
              </a:solidFill>
              <a:ea typeface="Public Sans"/>
              <a:cs typeface="Public Sans"/>
              <a:sym typeface="Public Sans"/>
            </a:endParaRPr>
          </a:p>
          <a:p>
            <a:pPr latinLnBrk="0"/>
            <a:endParaRPr lang="en-GB" sz="1200" noProof="0" dirty="0">
              <a:solidFill>
                <a:schemeClr val="dk1"/>
              </a:solidFill>
              <a:ea typeface="Public Sans"/>
              <a:cs typeface="Public Sans"/>
            </a:endParaRPr>
          </a:p>
          <a:p>
            <a:pPr latinLnBrk="0"/>
            <a:endParaRPr lang="en-GB" sz="1200" noProof="0" dirty="0">
              <a:solidFill>
                <a:schemeClr val="dk1"/>
              </a:solidFill>
              <a:ea typeface="Public Sans"/>
              <a:cs typeface="Public Sans"/>
              <a:sym typeface="Public Sans"/>
            </a:endParaRPr>
          </a:p>
          <a:p>
            <a:pPr marL="0" marR="0" lvl="0" indent="0" algn="l" rtl="0" latinLnBrk="0">
              <a:spcBef>
                <a:spcPts val="0"/>
              </a:spcBef>
              <a:spcAft>
                <a:spcPts val="0"/>
              </a:spcAft>
              <a:buNone/>
            </a:pPr>
            <a:endParaRPr lang="en-GB" sz="1200" noProof="0" dirty="0">
              <a:solidFill>
                <a:srgbClr val="000000"/>
              </a:solidFill>
              <a:ea typeface="Public Sans"/>
              <a:cs typeface="Public Sans"/>
              <a:sym typeface="Public Sans"/>
            </a:endParaRPr>
          </a:p>
          <a:p>
            <a:pPr marL="0" marR="0" lvl="0" indent="0" algn="l" rtl="0" latinLnBrk="0">
              <a:spcBef>
                <a:spcPts val="0"/>
              </a:spcBef>
              <a:spcAft>
                <a:spcPts val="0"/>
              </a:spcAft>
              <a:buNone/>
            </a:pPr>
            <a:endParaRPr lang="en-GB" sz="2000" noProof="0" dirty="0">
              <a:solidFill>
                <a:schemeClr val="dk1"/>
              </a:solidFill>
              <a:ea typeface="Calibri"/>
              <a:cs typeface="Calibri"/>
              <a:sym typeface="Calibri"/>
            </a:endParaRPr>
          </a:p>
          <a:p>
            <a:pPr latinLnBrk="0"/>
            <a:endParaRPr lang="en-GB" noProof="0" dirty="0"/>
          </a:p>
          <a:p>
            <a:endParaRPr lang="en-BE" dirty="0"/>
          </a:p>
        </p:txBody>
      </p:sp>
      <p:sp>
        <p:nvSpPr>
          <p:cNvPr id="4" name="Slide Number Placeholder 3">
            <a:extLst>
              <a:ext uri="{FF2B5EF4-FFF2-40B4-BE49-F238E27FC236}">
                <a16:creationId xmlns:a16="http://schemas.microsoft.com/office/drawing/2014/main" id="{91C297F8-F54B-CDCE-28DF-70A97B624ABD}"/>
              </a:ext>
            </a:extLst>
          </p:cNvPr>
          <p:cNvSpPr>
            <a:spLocks noGrp="1"/>
          </p:cNvSpPr>
          <p:nvPr>
            <p:ph type="sldNum" sz="quarter" idx="5"/>
          </p:nvPr>
        </p:nvSpPr>
        <p:spPr/>
        <p:txBody>
          <a:bodyPr/>
          <a:lstStyle/>
          <a:p>
            <a:fld id="{F08FC7D2-309F-4B1D-AF63-DB3D4B544859}" type="slidenum">
              <a:rPr lang="ko-KR" altLang="en-US" smtClean="0"/>
              <a:t>27</a:t>
            </a:fld>
            <a:endParaRPr lang="ko-KR" altLang="en-US"/>
          </a:p>
        </p:txBody>
      </p:sp>
    </p:spTree>
    <p:extLst>
      <p:ext uri="{BB962C8B-B14F-4D97-AF65-F5344CB8AC3E}">
        <p14:creationId xmlns:p14="http://schemas.microsoft.com/office/powerpoint/2010/main" val="3478607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rPr>
              <a:t>Thank you!</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28</a:t>
            </a:fld>
            <a:endParaRPr lang="ko-KR" altLang="en-US"/>
          </a:p>
        </p:txBody>
      </p:sp>
    </p:spTree>
    <p:extLst>
      <p:ext uri="{BB962C8B-B14F-4D97-AF65-F5344CB8AC3E}">
        <p14:creationId xmlns:p14="http://schemas.microsoft.com/office/powerpoint/2010/main" val="3505039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We begin each section with a reflective question. Take a moment to consider each question, before moving on to the next slide. </a:t>
            </a:r>
          </a:p>
          <a:p>
            <a:pPr latinLnBrk="0"/>
            <a:endParaRPr lang="en-GB" sz="1200" dirty="0">
              <a:solidFill>
                <a:srgbClr val="2B2C30"/>
              </a:solidFill>
              <a:sym typeface="Public Sans"/>
            </a:endParaRPr>
          </a:p>
          <a:p>
            <a:pPr latinLnBrk="0"/>
            <a:r>
              <a:rPr lang="en-GB" sz="1200" dirty="0">
                <a:solidFill>
                  <a:srgbClr val="2B2C30"/>
                </a:solidFill>
                <a:sym typeface="Public Sans"/>
              </a:rPr>
              <a:t>You can work through each question in turn. </a:t>
            </a:r>
          </a:p>
          <a:p>
            <a:pPr latinLnBrk="0"/>
            <a:r>
              <a:rPr lang="en-GB" sz="1200" dirty="0">
                <a:solidFill>
                  <a:srgbClr val="2B2C30"/>
                </a:solidFill>
                <a:sym typeface="Public Sans"/>
              </a:rPr>
              <a:t>Alternatively, you can select a particular question you’d like to explore first via the menu. </a:t>
            </a:r>
            <a:endParaRPr lang="en-GB" sz="120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4173555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Get started today! </a:t>
            </a:r>
            <a:endParaRPr lang="en-US" sz="1050" kern="1200" dirty="0">
              <a:solidFill>
                <a:schemeClr val="bg1"/>
              </a:solidFill>
              <a:latin typeface="+mn-lt"/>
              <a:ea typeface="+mn-ea"/>
              <a:cs typeface="+mn-cs"/>
            </a:endParaRPr>
          </a:p>
          <a:p>
            <a:pPr marL="342900" indent="-342900" latinLnBrk="0">
              <a:buFont typeface="+mj-lt"/>
              <a:buAutoNum type="arabicPeriod"/>
            </a:pPr>
            <a:r>
              <a:rPr lang="en-US" sz="1200" dirty="0">
                <a:ea typeface="Public Sans"/>
                <a:cs typeface="Public Sans"/>
                <a:sym typeface="Public Sans"/>
              </a:rPr>
              <a:t>What do I need to consider when I want to start an energy community?</a:t>
            </a:r>
          </a:p>
          <a:p>
            <a:pPr marL="342900" indent="-342900" latinLnBrk="0">
              <a:buFont typeface="+mj-lt"/>
              <a:buAutoNum type="arabicPeriod"/>
            </a:pPr>
            <a:r>
              <a:rPr lang="en-US" sz="1200" dirty="0">
                <a:ea typeface="Public Sans"/>
                <a:cs typeface="Public Sans"/>
                <a:sym typeface="Public Sans"/>
              </a:rPr>
              <a:t>What other things do I need to consider when starting a energy community?</a:t>
            </a:r>
          </a:p>
          <a:p>
            <a:pPr marL="342900" indent="-342900" latinLnBrk="0">
              <a:buFont typeface="+mj-lt"/>
              <a:buAutoNum type="arabicPeriod"/>
            </a:pPr>
            <a:r>
              <a:rPr lang="en-US" sz="1200" dirty="0">
                <a:ea typeface="Public Sans"/>
                <a:cs typeface="Public Sans"/>
                <a:sym typeface="Public Sans"/>
              </a:rPr>
              <a:t>What are the key formalities for setting up an energy community?</a:t>
            </a:r>
          </a:p>
          <a:p>
            <a:pPr marL="342900" indent="-342900" latinLnBrk="0">
              <a:buFont typeface="+mj-lt"/>
              <a:buAutoNum type="arabicPeriod"/>
            </a:pPr>
            <a:r>
              <a:rPr lang="en-US" sz="1200" dirty="0">
                <a:ea typeface="Public Sans"/>
                <a:cs typeface="Public Sans"/>
                <a:sym typeface="Public Sans"/>
              </a:rPr>
              <a:t>How can I effectively lead an energy community?</a:t>
            </a:r>
          </a:p>
          <a:p>
            <a:pPr marL="342900" indent="-342900" latinLnBrk="0">
              <a:buFont typeface="+mj-lt"/>
              <a:buAutoNum type="arabicPeriod"/>
            </a:pPr>
            <a:r>
              <a:rPr lang="en-US" sz="1200" dirty="0">
                <a:ea typeface="Public Sans"/>
                <a:cs typeface="Public Sans"/>
                <a:sym typeface="Public Sans"/>
              </a:rPr>
              <a:t>What equipment do I need to set-up an energy community?</a:t>
            </a:r>
          </a:p>
          <a:p>
            <a:pPr marL="342900" indent="-342900" latinLnBrk="0">
              <a:buFont typeface="+mj-lt"/>
              <a:buAutoNum type="arabicPeriod"/>
            </a:pPr>
            <a:r>
              <a:rPr lang="en-US" sz="1200" dirty="0">
                <a:ea typeface="Public Sans"/>
                <a:cs typeface="Public Sans"/>
                <a:sym typeface="Public Sans"/>
              </a:rPr>
              <a:t>What does membership of an energy community look like? </a:t>
            </a:r>
          </a:p>
          <a:p>
            <a:pPr marL="342900" indent="-342900" latinLnBrk="0">
              <a:buFont typeface="+mj-lt"/>
              <a:buAutoNum type="arabicPeriod"/>
            </a:pPr>
            <a:r>
              <a:rPr lang="en-US" sz="1200" dirty="0">
                <a:ea typeface="Public Sans"/>
                <a:cs typeface="Public Sans"/>
                <a:sym typeface="Public Sans"/>
              </a:rPr>
              <a:t>What funding might be available to support my energy community?</a:t>
            </a:r>
          </a:p>
          <a:p>
            <a:pPr marL="342900" indent="-342900" latinLnBrk="0">
              <a:buFont typeface="+mj-lt"/>
              <a:buAutoNum type="arabicPeriod"/>
            </a:pPr>
            <a:r>
              <a:rPr lang="en-US" sz="1200" dirty="0">
                <a:ea typeface="Public Sans"/>
                <a:cs typeface="Public Sans"/>
                <a:sym typeface="Public Sans"/>
              </a:rPr>
              <a:t>How do I effectively engage with the wider community and our stakeholders?</a:t>
            </a:r>
          </a:p>
          <a:p>
            <a:pPr marL="342900" indent="-342900" latinLnBrk="0">
              <a:buFont typeface="+mj-lt"/>
              <a:buAutoNum type="arabicPeriod"/>
            </a:pPr>
            <a:endParaRPr lang="en-US" sz="1200" dirty="0">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1336729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Starting an energy community: First steps and considerations</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do I need to consider when I want to start an energy community?</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609015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Starting an energy community: First steps and considerations</a:t>
            </a:r>
            <a:endParaRPr lang="en-US" sz="1050" dirty="0">
              <a:solidFill>
                <a:schemeClr val="bg1"/>
              </a:solidFill>
            </a:endParaRPr>
          </a:p>
          <a:p>
            <a:pPr marL="342900" indent="-342900" latinLnBrk="0">
              <a:buFont typeface="Arial" panose="020B0604020202020204" pitchFamily="34" charset="0"/>
              <a:buChar char="•"/>
            </a:pPr>
            <a:r>
              <a:rPr lang="en-GB" sz="2200" dirty="0">
                <a:solidFill>
                  <a:srgbClr val="2B2C30"/>
                </a:solidFill>
                <a:ea typeface="Public Sans"/>
                <a:cs typeface="Public Sans"/>
              </a:rPr>
              <a:t>Think about what kind of energy community you want to establish. Who will participate? What is the motivation for the energy community?</a:t>
            </a:r>
          </a:p>
          <a:p>
            <a:pPr marL="342900" indent="-342900" latinLnBrk="0">
              <a:buFont typeface="Arial" panose="020B0604020202020204" pitchFamily="34" charset="0"/>
              <a:buChar char="•"/>
            </a:pPr>
            <a:r>
              <a:rPr lang="en-GB" sz="2200" dirty="0">
                <a:solidFill>
                  <a:srgbClr val="2B2C30"/>
                </a:solidFill>
                <a:ea typeface="Public Sans"/>
                <a:cs typeface="Public Sans"/>
              </a:rPr>
              <a:t>Find out more about different types of energy community including </a:t>
            </a:r>
            <a:r>
              <a:rPr lang="en-GB" sz="2200" dirty="0">
                <a:solidFill>
                  <a:srgbClr val="2B2C30"/>
                </a:solidFill>
                <a:ea typeface="Public Sans"/>
                <a:cs typeface="Public Sans"/>
                <a:hlinkClick r:id="rId3"/>
              </a:rPr>
              <a:t>Citizen-led Energy Communities</a:t>
            </a:r>
            <a:r>
              <a:rPr lang="en-GB" sz="2200" dirty="0">
                <a:solidFill>
                  <a:srgbClr val="2B2C30"/>
                </a:solidFill>
                <a:ea typeface="Public Sans"/>
                <a:cs typeface="Public Sans"/>
              </a:rPr>
              <a:t> and </a:t>
            </a:r>
            <a:r>
              <a:rPr lang="en-GB" sz="2200" dirty="0">
                <a:solidFill>
                  <a:srgbClr val="2B2C30"/>
                </a:solidFill>
                <a:ea typeface="Public Sans"/>
                <a:cs typeface="Public Sans"/>
                <a:hlinkClick r:id="rId4"/>
              </a:rPr>
              <a:t>Renewable Energy Communities</a:t>
            </a:r>
            <a:r>
              <a:rPr lang="en-GB" sz="2200" dirty="0">
                <a:solidFill>
                  <a:srgbClr val="2B2C30"/>
                </a:solidFill>
                <a:ea typeface="Public Sans"/>
                <a:cs typeface="Public Sans"/>
              </a:rPr>
              <a:t>.</a:t>
            </a:r>
          </a:p>
          <a:p>
            <a:pPr marL="342900" indent="-342900" latinLnBrk="0">
              <a:buFont typeface="Arial" panose="020B0604020202020204" pitchFamily="34" charset="0"/>
              <a:buChar char="•"/>
            </a:pPr>
            <a:r>
              <a:rPr lang="en-GB" sz="2200" dirty="0">
                <a:solidFill>
                  <a:srgbClr val="2B2C30"/>
                </a:solidFill>
              </a:rPr>
              <a:t>Which technologies are already in place or are planned?</a:t>
            </a:r>
          </a:p>
          <a:p>
            <a:pPr marL="800100" lvl="1" indent="-342900" latinLnBrk="0">
              <a:buFont typeface="Arial" panose="020B0604020202020204" pitchFamily="34" charset="0"/>
              <a:buChar char="•"/>
            </a:pPr>
            <a:r>
              <a:rPr lang="en-GB" sz="2200" dirty="0">
                <a:solidFill>
                  <a:srgbClr val="2B2C30"/>
                </a:solidFill>
              </a:rPr>
              <a:t>Consider photovoltaics (PV) or solar panels, storage, smart meters.</a:t>
            </a:r>
          </a:p>
          <a:p>
            <a:endParaRPr lang="en-GB" dirty="0"/>
          </a:p>
          <a:p>
            <a:endParaRPr lang="en-GB" dirty="0"/>
          </a:p>
          <a:p>
            <a:r>
              <a:rPr lang="en-GB" dirty="0"/>
              <a:t>https://energy.ec.europa.eu/topics/markets-and-consumers/energy-consumers-and-prosumers/energy-communities_en</a:t>
            </a:r>
          </a:p>
          <a:p>
            <a:r>
              <a:rPr lang="en-GB" dirty="0"/>
              <a:t>https://</a:t>
            </a:r>
            <a:r>
              <a:rPr lang="en-GB" dirty="0" err="1"/>
              <a:t>energy.ec.europa.eu</a:t>
            </a:r>
            <a:r>
              <a:rPr lang="en-GB" dirty="0"/>
              <a:t>/topics/renewable-energy/</a:t>
            </a:r>
            <a:r>
              <a:rPr lang="en-GB" dirty="0" err="1"/>
              <a:t>enabling-framework-renewables_en#renewable-energy-communities</a:t>
            </a:r>
            <a:endParaRPr lang="en-GB"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3020330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62BD5-666E-10B2-59DD-B436353DF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56B13-C6BC-710A-AA70-7989105F1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189BE6-3B5F-61F6-EF58-E2F8033B7F62}"/>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Starting an energy community: First steps and considerations</a:t>
            </a:r>
            <a:endParaRPr lang="en-US" sz="1050" dirty="0">
              <a:solidFill>
                <a:schemeClr val="bg1"/>
              </a:solidFill>
            </a:endParaRPr>
          </a:p>
          <a:p>
            <a:pPr marL="342900" indent="-342900" latinLnBrk="0">
              <a:buFont typeface="Arial" panose="020B0604020202020204" pitchFamily="34" charset="0"/>
              <a:buChar char="•"/>
            </a:pPr>
            <a:r>
              <a:rPr lang="en-GB" sz="2200" dirty="0">
                <a:solidFill>
                  <a:srgbClr val="2B2C30"/>
                </a:solidFill>
                <a:ea typeface="Public Sans"/>
                <a:cs typeface="Public Sans"/>
              </a:rPr>
              <a:t>Who will manage the energy community? </a:t>
            </a:r>
          </a:p>
          <a:p>
            <a:pPr marL="800100" lvl="1" indent="-342900" latinLnBrk="0">
              <a:buFont typeface="Arial" panose="020B0604020202020204" pitchFamily="34" charset="0"/>
              <a:buChar char="•"/>
            </a:pPr>
            <a:r>
              <a:rPr lang="en-GB" sz="2200" dirty="0">
                <a:solidFill>
                  <a:srgbClr val="2B2C30"/>
                </a:solidFill>
              </a:rPr>
              <a:t>Will you manage it yourself - or would you prefer an external contractor?</a:t>
            </a:r>
          </a:p>
          <a:p>
            <a:pPr marL="342900" indent="-342900" latinLnBrk="0">
              <a:buFont typeface="Arial" panose="020B0604020202020204" pitchFamily="34" charset="0"/>
              <a:buChar char="•"/>
            </a:pPr>
            <a:r>
              <a:rPr lang="en-GB" sz="2200" dirty="0">
                <a:solidFill>
                  <a:srgbClr val="2B2C30"/>
                </a:solidFill>
                <a:ea typeface="Public Sans"/>
                <a:cs typeface="Public Sans"/>
              </a:rPr>
              <a:t>Who can support you?</a:t>
            </a:r>
            <a:endParaRPr lang="en-GB" sz="2200" dirty="0"/>
          </a:p>
          <a:p>
            <a:pPr marL="800100" lvl="1" indent="-342900" latinLnBrk="0">
              <a:buFont typeface="Arial" panose="020B0604020202020204" pitchFamily="34" charset="0"/>
              <a:buChar char="•"/>
            </a:pPr>
            <a:r>
              <a:rPr lang="en-GB" sz="2200" dirty="0">
                <a:solidFill>
                  <a:srgbClr val="2B2C30"/>
                </a:solidFill>
              </a:rPr>
              <a:t>There may be regional or national energy or funding agencies and best practice examples you can use for inspiration and/or support. </a:t>
            </a:r>
          </a:p>
          <a:p>
            <a:endParaRPr lang="en-GB"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054FFF8-46CF-ADEC-8334-5F4EF772CC72}"/>
              </a:ext>
            </a:extLst>
          </p:cNvPr>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2624016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Starting an energy community: Further considerations</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else do I need to consider when starting an energy community?</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3727136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Starting an energy community: Further considerations</a:t>
            </a:r>
            <a:endParaRPr lang="en-US" sz="1050" dirty="0">
              <a:solidFill>
                <a:schemeClr val="bg1"/>
              </a:solidFill>
            </a:endParaRPr>
          </a:p>
          <a:p>
            <a:pPr latinLnBrk="0"/>
            <a:r>
              <a:rPr lang="en-GB" sz="1200" dirty="0">
                <a:ea typeface="Public Sans"/>
                <a:cs typeface="Public Sans"/>
                <a:sym typeface="Public Sans"/>
              </a:rPr>
              <a:t>It is crucial to consider how you will manage your energy community. Keep the following key areas in mind:</a:t>
            </a:r>
          </a:p>
          <a:p>
            <a:pPr latinLnBrk="0"/>
            <a:endParaRPr lang="en-GB" sz="1200" dirty="0">
              <a:ea typeface="Public Sans"/>
              <a:cs typeface="Public Sans"/>
            </a:endParaRPr>
          </a:p>
          <a:p>
            <a:pPr marL="342900" indent="-342900" latinLnBrk="0">
              <a:buFont typeface="Arial" panose="020B0604020202020204" pitchFamily="34" charset="0"/>
              <a:buChar char="•"/>
            </a:pPr>
            <a:r>
              <a:rPr lang="en-GB" sz="1200" dirty="0"/>
              <a:t>A robust and clear framework.</a:t>
            </a:r>
          </a:p>
          <a:p>
            <a:pPr marL="342900" indent="-342900" latinLnBrk="0">
              <a:buFont typeface="Arial" panose="020B0604020202020204" pitchFamily="34" charset="0"/>
              <a:buChar char="•"/>
            </a:pPr>
            <a:r>
              <a:rPr lang="en-GB" sz="1200" dirty="0"/>
              <a:t>Financial assets.</a:t>
            </a:r>
          </a:p>
          <a:p>
            <a:pPr marL="342900" indent="-342900" latinLnBrk="0">
              <a:buFont typeface="Arial" panose="020B0604020202020204" pitchFamily="34" charset="0"/>
              <a:buChar char="•"/>
            </a:pPr>
            <a:r>
              <a:rPr lang="en-GB" sz="1200" dirty="0"/>
              <a:t>Community engagement and stakeholder involvement.</a:t>
            </a:r>
          </a:p>
          <a:p>
            <a:pPr marL="342900" indent="-342900" latinLnBrk="0">
              <a:buFont typeface="Arial" panose="020B0604020202020204" pitchFamily="34" charset="0"/>
              <a:buChar char="•"/>
            </a:pPr>
            <a:r>
              <a:rPr lang="en-GB" sz="1200" dirty="0"/>
              <a:t>Operational management?</a:t>
            </a:r>
          </a:p>
          <a:p>
            <a:pPr marL="342900" indent="-342900" latinLnBrk="0">
              <a:buFont typeface="Arial" panose="020B0604020202020204" pitchFamily="34" charset="0"/>
              <a:buChar char="•"/>
            </a:pPr>
            <a:r>
              <a:rPr lang="en-GB" sz="1200" dirty="0"/>
              <a:t>Scalability &amp; future growth.</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647765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hyperlink" Target="https://creativecommons.org/licenses/by-sa/4.0/deed.en"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pic>
        <p:nvPicPr>
          <p:cNvPr id="5" name="Picture 4">
            <a:extLst>
              <a:ext uri="{FF2B5EF4-FFF2-40B4-BE49-F238E27FC236}">
                <a16:creationId xmlns:a16="http://schemas.microsoft.com/office/drawing/2014/main" id="{DDAF542B-6D89-6CE8-3185-6CC0A3ADAD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307" y="6174064"/>
            <a:ext cx="2220070" cy="465346"/>
          </a:xfrm>
          <a:prstGeom prst="rect">
            <a:avLst/>
          </a:prstGeom>
        </p:spPr>
      </p:pic>
      <p:sp>
        <p:nvSpPr>
          <p:cNvPr id="6" name="TextBox 5">
            <a:extLst>
              <a:ext uri="{FF2B5EF4-FFF2-40B4-BE49-F238E27FC236}">
                <a16:creationId xmlns:a16="http://schemas.microsoft.com/office/drawing/2014/main" id="{86027FFE-4A61-A2EF-FBD8-0B5AF94622E5}"/>
              </a:ext>
            </a:extLst>
          </p:cNvPr>
          <p:cNvSpPr txBox="1"/>
          <p:nvPr userDrawn="1"/>
        </p:nvSpPr>
        <p:spPr>
          <a:xfrm>
            <a:off x="2364377" y="6052794"/>
            <a:ext cx="5220454" cy="70788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sz="1000" dirty="0">
                <a:solidFill>
                  <a:schemeClr val="bg2">
                    <a:lumMod val="75000"/>
                  </a:schemeClr>
                </a:solidFill>
                <a:effectLst/>
                <a:latin typeface="+mn-lt"/>
                <a:cs typeface="Calibri" panose="020F0502020204030204" pitchFamily="34" charset="0"/>
              </a:rPr>
              <a:t>This project has received funding from the European Union’s Horizon Programme for Research and Innovation (2021-2027) under grant agreement No 101075596. </a:t>
            </a:r>
            <a:r>
              <a:rPr lang="en-US" sz="1000" dirty="0">
                <a:solidFill>
                  <a:schemeClr val="bg2">
                    <a:lumMod val="75000"/>
                  </a:schemeClr>
                </a:solidFill>
                <a:latin typeface="+mn-lt"/>
                <a:ea typeface="Public Sans"/>
                <a:cs typeface="Public Sans"/>
                <a:sym typeface="Public Sans"/>
              </a:rPr>
              <a:t>Responsibility for this material’s content lies solely with the Every1 project</a:t>
            </a:r>
            <a:r>
              <a:rPr lang="en-US" sz="1000" b="0" i="0" u="none" strike="noStrike" cap="none" dirty="0">
                <a:solidFill>
                  <a:schemeClr val="bg2">
                    <a:lumMod val="75000"/>
                  </a:schemeClr>
                </a:solidFill>
                <a:latin typeface="+mn-lt"/>
                <a:ea typeface="Public Sans"/>
                <a:cs typeface="Public Sans"/>
                <a:sym typeface="Public Sans"/>
              </a:rPr>
              <a:t> and does not necessarily reflect the opinion of the European Union. The presentation is licensed </a:t>
            </a:r>
            <a:r>
              <a:rPr lang="en-US" sz="1000" b="0" i="0" u="sng" strike="noStrike" cap="none" dirty="0">
                <a:solidFill>
                  <a:schemeClr val="bg2">
                    <a:lumMod val="75000"/>
                  </a:schemeClr>
                </a:solidFill>
                <a:latin typeface="+mn-lt"/>
                <a:ea typeface="Public Sans"/>
                <a:cs typeface="Public Sans"/>
                <a:sym typeface="Public Sans"/>
                <a:hlinkClick r:id="rId4">
                  <a:extLst>
                    <a:ext uri="{A12FA001-AC4F-418D-AE19-62706E023703}">
                      <ahyp:hlinkClr xmlns:ahyp="http://schemas.microsoft.com/office/drawing/2018/hyperlinkcolor" val="tx"/>
                    </a:ext>
                  </a:extLst>
                </a:hlinkClick>
              </a:rPr>
              <a:t>CC BY-SA 4.0,</a:t>
            </a:r>
            <a:r>
              <a:rPr lang="en-US" sz="1000" b="0" i="0" u="none" strike="noStrike" cap="none" dirty="0">
                <a:solidFill>
                  <a:schemeClr val="bg2">
                    <a:lumMod val="75000"/>
                  </a:schemeClr>
                </a:solidFill>
                <a:latin typeface="+mn-lt"/>
                <a:ea typeface="Public Sans"/>
                <a:cs typeface="Public Sans"/>
                <a:sym typeface="Public Sans"/>
              </a:rPr>
              <a:t> unless otherwise stated.</a:t>
            </a:r>
            <a:endParaRPr lang="en-GB" sz="1000" dirty="0">
              <a:solidFill>
                <a:schemeClr val="bg2">
                  <a:lumMod val="75000"/>
                </a:schemeClr>
              </a:solidFill>
              <a:effectLst/>
              <a:latin typeface="+mn-lt"/>
              <a:cs typeface="Calibri" panose="020F0502020204030204" pitchFamily="34" charset="0"/>
            </a:endParaRPr>
          </a:p>
        </p:txBody>
      </p:sp>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open.edu/openlearncreate/course/view.php?id=17128"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https://sam.nrel.gov/" TargetMode="External"/><Relationship Id="rId5" Type="http://schemas.openxmlformats.org/officeDocument/2006/relationships/hyperlink" Target="https://globalwindatlas.info/en/" TargetMode="External"/><Relationship Id="rId4" Type="http://schemas.openxmlformats.org/officeDocument/2006/relationships/hyperlink" Target="https://joint-research-centre.ec.europa.eu/photovoltaic-geographical-information-system-pvgis_en"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energiegemeinschaften.gv.at/online-guide/"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s://smart-cities-marketplace.ec.europa.eu/insights/solutions/solution-booklet-energy-communities" TargetMode="External"/><Relationship Id="rId5" Type="http://schemas.openxmlformats.org/officeDocument/2006/relationships/hyperlink" Target="https://decide4energy.eu/fileadmin/user_upload/Resources/PREVIEW-A5-WP3_Case_studies-Booklet.pdf" TargetMode="External"/><Relationship Id="rId4" Type="http://schemas.openxmlformats.org/officeDocument/2006/relationships/hyperlink" Target="https://decide4energy.eu/fileadmin/user_upload/Materials/Business_Models_Infographic_final_02.png"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flickr.com/photos/howardlake/6238256033/in/photolist-w23rMr-DNKbE-7FU5Zv-8RJ7as-8REYjk-avfGbv-J98b4A-2nYfE8G-9H7jk4-AgukoC-5CPPh9-kNhBtZ-eSzwYo-ew3DRE-gpzKGw-553ujC-8EV2r9-8B4K1P-oqMiNU-TyuMPb-7Nsqrs-23kSphE-ejrVgd-eeHbjV-8iMtBa-u3iDQ-3KufnR-bBEkmV-5GAnJ2-6Z1XhG-2nYeegB-8bXfhU-9ttQTs-2jNUAua-2jDHP1t-iS64h-NFRXgj-2nYbGyz-6Z1Xoy-2iNdag6-2iGVpFn-2nYbKBU-4FkQe1-2jmWhkq-5jYmeg-27PcpUG-2nYh5yY-aWjvEt-6hJjTL-2nYgBFB" TargetMode="External"/><Relationship Id="rId13" Type="http://schemas.openxmlformats.org/officeDocument/2006/relationships/hyperlink" Target="https://commons.wikimedia.org/wiki/File:Vorarlberger_Kraftwerke-Energy_meter_(electro)-smart_meter-02ASD.jpg"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reativecommons.org/licenses/by-nc-nd/2.0/" TargetMode="External"/><Relationship Id="rId12" Type="http://schemas.openxmlformats.org/officeDocument/2006/relationships/hyperlink" Target="https://www.flickr.com/photos/luigimengato/41193109401/in/photolist-bGVEuK-HYSiBG-msBknz-msA8Pt-msBaRa-msCm6h-msBLwy-msBJ8q-msAGLi-bGVDgP-msBDmG-25L6sha-msBAaS-J8CvTT-msB5BT-msCdv7-HcGibd-J5zfN7-J5zfAd-HH3aGN-J8CxPg-nCPDVc-J8Cvf8-J8J568-J8HLPp-psCxnU-J8HJfX-J5zhQo-J5zhtS-J5zhU1-J8CvYn-J29hc2-J8CvL8-J8CwXr-ch3NQU-J5zfES-ch3Pu3-PvkhKg-J8CxAR-tVJ6iY-J8Cw8F-J5zgUL-sWgr3-J5zf8Q-J8CwPv-HH6kPq-J2bEsv-HH3bMy-2kU3szT-J8Cxw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flickr.com/photos/bcgovphotos/31002313633/in/photolist-PeyXJR-7VA87W-2mGvwpG-H4EJex-6HPouy-28wmsim-fkZi52-2qGetRz-SL4BmJ-2pFs1aw-2g6T7nQ-LcXLhM-2pzq4Wt-27NYoQe-2o4EhfW-2oikY9P-2gpgBWu-TodhL3-22RjYSg-2pznRFg-2qFvV9b-28wmpLs-4pBY8H-nTux14-oaTEP3-28zYuvn-2887yop-QbGhiR-gV96xy-eXwQ2G-2mGvw7s-28zYv8p-2o1SVM1-uq682d-cVwxTY-2bhpyUx-2qG3r4s-uaQca1-2q73nSx-8fsNLX-2nSs8S8-usCvdD-us1sWh-2pFZMXg-atbVgq-nKuAaC-4Pwhx9-uq61xw-7dzWrF-uaXDt8" TargetMode="External"/><Relationship Id="rId11" Type="http://schemas.openxmlformats.org/officeDocument/2006/relationships/hyperlink" Target="https://creativecommons.org/licenses/by-nd/2.0/" TargetMode="External"/><Relationship Id="rId5" Type="http://schemas.openxmlformats.org/officeDocument/2006/relationships/hyperlink" Target="https://creativecommons.org/licenses/by/2.0/" TargetMode="External"/><Relationship Id="rId10" Type="http://schemas.openxmlformats.org/officeDocument/2006/relationships/hyperlink" Target="https://www.flickr.com/photos/greenmambagreenmamba/2049993321/in/photolist-489KAr-3YfCcV-2kVRpJS-DzMyYS-6L6BY-5DCCBi-8oWbQt-3JPbNK-57faN7-62npjg-35NkU6-SD3i1c-4X9AaL-r1kacD-aNd9Xr-e5HioZ-8Maoye-EGj7Cd-DTexmv-RxhniS-S7SJaR-8E29fJ-2iEVdzZ-S7SHZF-6khfo5-bxcGmt-2j5ypZi-QPMHZB-eJqw8g-bjX8y-66sojC-bRTB2v-dwFX9J-4VhgWY-s2Qy5j-8jMywr-559jxT-8XzkXJ-apU25d-9a91xa-brYqtU-egQyFv-7NS6TP-7cKAeK-dyKRqc-5Gvacj-diuZw7-ACHE-arrRui-efCR5y" TargetMode="External"/><Relationship Id="rId4" Type="http://schemas.openxmlformats.org/officeDocument/2006/relationships/hyperlink" Target="https://www.flickr.com/photos/tentenuk/18672186072/" TargetMode="External"/><Relationship Id="rId9" Type="http://schemas.openxmlformats.org/officeDocument/2006/relationships/hyperlink" Target="https://creativecommons.org/licenses/by-sa/2.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flickr.com/photos/tentenuk/18672186072/" TargetMode="External"/><Relationship Id="rId4" Type="http://schemas.openxmlformats.org/officeDocument/2006/relationships/hyperlink" Target="https://www.flickr.com/photos/193030246@N04/51185443459/in/photolist-2kZ5M4R-YHoUDo-2gVhBWm-EHmde9-EdduiC-Bbtyo8-FaVAcR-FaVAwD-F8C5U9-F8C7tG-EHmdTL-bmrWfT-EHme8U-FaVzkk-F8C7Bs-EHmfAU-EZekkJ-EHmeyU-FaVCeg-gmHV8W-FaVzxz-EZenzy-F2wv2F-o68auJ-F2wuor-EHmfLU-EZemMG-2gViDpA-LEdN9a-ABXbz-2pVvMsu-EZeqrf-Edyai2-FaVGaH-EddCAu-F8CcVy-21fHMqa-EZeqSq-Edybpk-EHmjKL-EdyaKe-2kZ2TrW-8WooS2-7k9nHa-BaGwqh-7kdh2Y-ezxMh4-2nBQC5a-4QjWQ2-riod3"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energy.ec.europa.eu/topics/markets-and-consumers/energy-consumers-and-prosumers/energy-communities_en"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hyperlink" Target="https://energy.ec.europa.eu/topics/renewable-energy/enabling-framework-renewables_en#renewable-energy-communiti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E2B6D-35E4-4C91-CC80-BAA946F23B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6" name="Picture 5">
            <a:extLst>
              <a:ext uri="{FF2B5EF4-FFF2-40B4-BE49-F238E27FC236}">
                <a16:creationId xmlns:a16="http://schemas.microsoft.com/office/drawing/2014/main" id="{118E81CD-AD80-81A8-462B-7E8DD186C9B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981" y="1893014"/>
            <a:ext cx="4501019" cy="3375765"/>
          </a:xfrm>
          <a:prstGeom prst="rect">
            <a:avLst/>
          </a:prstGeom>
        </p:spPr>
      </p:pic>
      <p:sp>
        <p:nvSpPr>
          <p:cNvPr id="2" name="Title 1">
            <a:extLst>
              <a:ext uri="{FF2B5EF4-FFF2-40B4-BE49-F238E27FC236}">
                <a16:creationId xmlns:a16="http://schemas.microsoft.com/office/drawing/2014/main" id="{2CB092E2-1A2A-9EE6-F777-B7C9EC86D0F3}"/>
              </a:ext>
            </a:extLst>
          </p:cNvPr>
          <p:cNvSpPr>
            <a:spLocks noGrp="1"/>
          </p:cNvSpPr>
          <p:nvPr>
            <p:ph type="title" idx="4294967295"/>
          </p:nvPr>
        </p:nvSpPr>
        <p:spPr>
          <a:xfrm>
            <a:off x="427995" y="567451"/>
            <a:ext cx="6861079" cy="5284709"/>
          </a:xfrm>
          <a:prstGeom prst="rect">
            <a:avLst/>
          </a:prstGeom>
        </p:spPr>
        <p:txBody>
          <a:bodyPr/>
          <a:lstStyle/>
          <a:p>
            <a:pPr marL="0" marR="0" lvl="0" indent="0" defTabSz="914400" rtl="0" eaLnBrk="1" fontAlgn="auto" latinLnBrk="1" hangingPunct="1">
              <a:lnSpc>
                <a:spcPct val="90000"/>
              </a:lnSpc>
              <a:spcBef>
                <a:spcPct val="0"/>
              </a:spcBef>
              <a:spcAft>
                <a:spcPts val="0"/>
              </a:spcAft>
              <a:buClrTx/>
              <a:buSzTx/>
              <a:buFontTx/>
              <a:buNone/>
              <a:tabLst/>
              <a:defRPr/>
            </a:pPr>
            <a:r>
              <a:rPr lang="en-US" sz="54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Helpful Tips, Tricks </a:t>
            </a:r>
            <a:br>
              <a:rPr lang="en-US" sz="54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54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and Tools…</a:t>
            </a:r>
            <a:br>
              <a:rPr lang="en-US" sz="54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5400" kern="1200" dirty="0">
                <a:solidFill>
                  <a:schemeClr val="tx1"/>
                </a:solidFill>
                <a:effectLst/>
              </a:rPr>
              <a:t>To support </a:t>
            </a:r>
            <a:br>
              <a:rPr lang="en-US" sz="5400" kern="1200" dirty="0">
                <a:solidFill>
                  <a:schemeClr val="tx1"/>
                </a:solidFill>
                <a:effectLst/>
              </a:rPr>
            </a:br>
            <a:r>
              <a:rPr lang="en-US" sz="5400" kern="1200" dirty="0">
                <a:solidFill>
                  <a:schemeClr val="tx1"/>
                </a:solidFill>
                <a:effectLst/>
              </a:rPr>
              <a:t>setting up your </a:t>
            </a:r>
            <a:br>
              <a:rPr lang="en-US" sz="5400" kern="1200" dirty="0">
                <a:solidFill>
                  <a:schemeClr val="tx1"/>
                </a:solidFill>
                <a:effectLst/>
              </a:rPr>
            </a:br>
            <a:r>
              <a:rPr lang="en-US" sz="5400" kern="1200" dirty="0">
                <a:solidFill>
                  <a:schemeClr val="tx1"/>
                </a:solidFill>
                <a:effectLst/>
              </a:rPr>
              <a:t>energy community </a:t>
            </a:r>
            <a:endParaRPr lang="en-GB" sz="5400" dirty="0">
              <a:effectLst/>
            </a:endParaRPr>
          </a:p>
          <a:p>
            <a:pPr rtl="0" eaLnBrk="1" latinLnBrk="1" hangingPunct="1"/>
            <a:endParaRPr lang="en-GB" sz="5400" dirty="0">
              <a:effectLst/>
            </a:endParaRPr>
          </a:p>
          <a:p>
            <a:endParaRPr lang="en-GB" sz="5400" dirty="0"/>
          </a:p>
        </p:txBody>
      </p:sp>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3927-D115-407C-E584-86BC989C7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D7B66C-1DD6-E51A-BFA0-68FD14A99FC2}"/>
              </a:ext>
            </a:extLst>
          </p:cNvPr>
          <p:cNvSpPr>
            <a:spLocks noGrp="1"/>
          </p:cNvSpPr>
          <p:nvPr>
            <p:ph type="title" idx="4294967295"/>
          </p:nvPr>
        </p:nvSpPr>
        <p:spPr>
          <a:xfrm>
            <a:off x="511629" y="730885"/>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Starting an energy community: formal organisation - Introduction</a:t>
            </a:r>
            <a:endParaRPr lang="en-GB" dirty="0">
              <a:effectLst/>
            </a:endParaRPr>
          </a:p>
          <a:p>
            <a:endParaRPr lang="en-GB" dirty="0"/>
          </a:p>
        </p:txBody>
      </p:sp>
      <p:sp>
        <p:nvSpPr>
          <p:cNvPr id="4" name="TextBox 3">
            <a:extLst>
              <a:ext uri="{FF2B5EF4-FFF2-40B4-BE49-F238E27FC236}">
                <a16:creationId xmlns:a16="http://schemas.microsoft.com/office/drawing/2014/main" id="{3578E889-170D-661A-C4C9-37B6BB6336A3}"/>
              </a:ext>
            </a:extLst>
          </p:cNvPr>
          <p:cNvSpPr txBox="1"/>
          <p:nvPr/>
        </p:nvSpPr>
        <p:spPr>
          <a:xfrm>
            <a:off x="885169" y="3194137"/>
            <a:ext cx="10421655" cy="1446550"/>
          </a:xfrm>
          <a:prstGeom prst="rect">
            <a:avLst/>
          </a:prstGeom>
          <a:noFill/>
        </p:spPr>
        <p:txBody>
          <a:bodyPr wrap="square" rtlCol="0">
            <a:spAutoFit/>
          </a:bodyPr>
          <a:lstStyle/>
          <a:p>
            <a:pPr algn="ctr" latinLnBrk="0"/>
            <a:r>
              <a:rPr lang="en-US" sz="4400" i="1" dirty="0">
                <a:solidFill>
                  <a:schemeClr val="accent5"/>
                </a:solidFill>
              </a:rPr>
              <a:t>What are the formalities for setting up a energy community?</a:t>
            </a:r>
          </a:p>
        </p:txBody>
      </p:sp>
    </p:spTree>
    <p:extLst>
      <p:ext uri="{BB962C8B-B14F-4D97-AF65-F5344CB8AC3E}">
        <p14:creationId xmlns:p14="http://schemas.microsoft.com/office/powerpoint/2010/main" val="69654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2BB5-58B6-278B-E025-E6AA0528F6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CF6284-8BB3-547A-45B1-1F04A85CF410}"/>
              </a:ext>
            </a:extLst>
          </p:cNvPr>
          <p:cNvSpPr>
            <a:spLocks noGrp="1"/>
          </p:cNvSpPr>
          <p:nvPr>
            <p:ph type="title" idx="4294967295"/>
          </p:nvPr>
        </p:nvSpPr>
        <p:spPr>
          <a:xfrm>
            <a:off x="576942" y="730885"/>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Starting an energy community: formal organisation</a:t>
            </a:r>
            <a:endParaRPr lang="en-GB" dirty="0">
              <a:effectLst/>
            </a:endParaRPr>
          </a:p>
          <a:p>
            <a:endParaRPr lang="en-GB" dirty="0"/>
          </a:p>
        </p:txBody>
      </p:sp>
      <p:sp>
        <p:nvSpPr>
          <p:cNvPr id="4" name="TextBox 3">
            <a:extLst>
              <a:ext uri="{FF2B5EF4-FFF2-40B4-BE49-F238E27FC236}">
                <a16:creationId xmlns:a16="http://schemas.microsoft.com/office/drawing/2014/main" id="{92FE9A94-DCC1-E1C5-4D79-C962BC490CDE}"/>
              </a:ext>
            </a:extLst>
          </p:cNvPr>
          <p:cNvSpPr txBox="1"/>
          <p:nvPr/>
        </p:nvSpPr>
        <p:spPr>
          <a:xfrm>
            <a:off x="5323562" y="2281016"/>
            <a:ext cx="6640971" cy="4154984"/>
          </a:xfrm>
          <a:prstGeom prst="rect">
            <a:avLst/>
          </a:prstGeom>
          <a:noFill/>
        </p:spPr>
        <p:txBody>
          <a:bodyPr wrap="square" lIns="91440" tIns="45720" rIns="91440" bIns="45720" rtlCol="0" anchor="t">
            <a:spAutoFit/>
          </a:bodyPr>
          <a:lstStyle/>
          <a:p>
            <a:pPr marL="457200" indent="-457200" latinLnBrk="0">
              <a:buFont typeface="Arial,Sans-Serif"/>
              <a:buChar char="•"/>
            </a:pPr>
            <a:r>
              <a:rPr lang="en-US" sz="2400" dirty="0">
                <a:solidFill>
                  <a:srgbClr val="2B2C30"/>
                </a:solidFill>
                <a:ea typeface="Public Sans"/>
                <a:cs typeface="Public Sans"/>
              </a:rPr>
              <a:t>Create a detailed </a:t>
            </a:r>
            <a:r>
              <a:rPr lang="en-US" sz="2400" b="1" dirty="0">
                <a:solidFill>
                  <a:srgbClr val="2B2C30"/>
                </a:solidFill>
                <a:ea typeface="Public Sans"/>
                <a:cs typeface="Public Sans"/>
              </a:rPr>
              <a:t>project outline</a:t>
            </a:r>
            <a:r>
              <a:rPr lang="en-US" sz="2400" dirty="0">
                <a:solidFill>
                  <a:srgbClr val="2B2C30"/>
                </a:solidFill>
                <a:ea typeface="Public Sans"/>
                <a:cs typeface="Public Sans"/>
              </a:rPr>
              <a:t>, including all available information and timelines.</a:t>
            </a:r>
            <a:endParaRPr lang="en-US" sz="2400" dirty="0">
              <a:solidFill>
                <a:srgbClr val="2B2C30"/>
              </a:solidFill>
              <a:ea typeface="Public Sans"/>
            </a:endParaRPr>
          </a:p>
          <a:p>
            <a:pPr marL="457200" indent="-457200" latinLnBrk="0">
              <a:buFont typeface="Arial"/>
              <a:buChar char="•"/>
            </a:pPr>
            <a:r>
              <a:rPr lang="en-US" sz="2400" dirty="0">
                <a:solidFill>
                  <a:srgbClr val="2B2C30"/>
                </a:solidFill>
                <a:ea typeface="Public Sans"/>
                <a:cs typeface="Public Sans"/>
              </a:rPr>
              <a:t>Ensure legal compliance by checking the </a:t>
            </a:r>
            <a:r>
              <a:rPr lang="en-US" sz="2400" b="1" dirty="0">
                <a:solidFill>
                  <a:srgbClr val="2B2C30"/>
                </a:solidFill>
                <a:ea typeface="Public Sans"/>
                <a:cs typeface="Public Sans"/>
              </a:rPr>
              <a:t>legal requirements </a:t>
            </a:r>
            <a:r>
              <a:rPr lang="en-US" sz="2400" dirty="0">
                <a:solidFill>
                  <a:srgbClr val="2B2C30"/>
                </a:solidFill>
                <a:ea typeface="Public Sans"/>
                <a:cs typeface="Public Sans"/>
              </a:rPr>
              <a:t>that apply to your type of energy community. Check for all applicable regulations – these could include national, regional, local or municipality regulations.</a:t>
            </a:r>
            <a:endParaRPr lang="en-US" sz="2400" dirty="0">
              <a:ea typeface="Public Sans"/>
            </a:endParaRPr>
          </a:p>
          <a:p>
            <a:pPr marL="457200" indent="-457200" latinLnBrk="0">
              <a:buFont typeface="Arial"/>
              <a:buChar char="•"/>
            </a:pPr>
            <a:r>
              <a:rPr lang="en-US" sz="2400" dirty="0">
                <a:solidFill>
                  <a:srgbClr val="2B2C30"/>
                </a:solidFill>
                <a:ea typeface="Public Sans"/>
                <a:cs typeface="Public Sans"/>
              </a:rPr>
              <a:t>Check if you need to </a:t>
            </a:r>
            <a:r>
              <a:rPr lang="en-US" sz="2400" b="1" dirty="0">
                <a:solidFill>
                  <a:srgbClr val="2B2C30"/>
                </a:solidFill>
                <a:ea typeface="Public Sans"/>
                <a:cs typeface="Public Sans"/>
              </a:rPr>
              <a:t>formally register</a:t>
            </a:r>
            <a:r>
              <a:rPr lang="en-US" sz="2400" dirty="0">
                <a:solidFill>
                  <a:srgbClr val="2B2C30"/>
                </a:solidFill>
                <a:ea typeface="Public Sans"/>
                <a:cs typeface="Public Sans"/>
              </a:rPr>
              <a:t> your energy community.</a:t>
            </a:r>
            <a:endParaRPr lang="en-US" sz="2400" dirty="0"/>
          </a:p>
          <a:p>
            <a:pPr marL="457200" indent="-457200" latinLnBrk="0">
              <a:buFont typeface="Arial"/>
              <a:buChar char="•"/>
            </a:pPr>
            <a:r>
              <a:rPr lang="en-US" sz="2400" dirty="0">
                <a:solidFill>
                  <a:srgbClr val="2B2C30"/>
                </a:solidFill>
                <a:ea typeface="Public Sans"/>
              </a:rPr>
              <a:t>Clarify the procedure and requirements of </a:t>
            </a:r>
            <a:r>
              <a:rPr lang="en" sz="2400" dirty="0">
                <a:solidFill>
                  <a:srgbClr val="2B2C30"/>
                </a:solidFill>
                <a:ea typeface="Public Sans"/>
              </a:rPr>
              <a:t>registration with the </a:t>
            </a:r>
            <a:r>
              <a:rPr lang="en" sz="2400" b="1" dirty="0">
                <a:solidFill>
                  <a:srgbClr val="2B2C30"/>
                </a:solidFill>
                <a:ea typeface="Public Sans"/>
              </a:rPr>
              <a:t>network operator</a:t>
            </a:r>
            <a:r>
              <a:rPr lang="en" sz="2400" dirty="0">
                <a:solidFill>
                  <a:srgbClr val="2B2C30"/>
                </a:solidFill>
                <a:ea typeface="Public Sans"/>
              </a:rPr>
              <a:t>.</a:t>
            </a:r>
            <a:endParaRPr lang="en-US" sz="2400" dirty="0">
              <a:solidFill>
                <a:srgbClr val="2B2C30"/>
              </a:solidFill>
            </a:endParaRPr>
          </a:p>
        </p:txBody>
      </p:sp>
      <p:pic>
        <p:nvPicPr>
          <p:cNvPr id="7" name="Picture 6">
            <a:extLst>
              <a:ext uri="{FF2B5EF4-FFF2-40B4-BE49-F238E27FC236}">
                <a16:creationId xmlns:a16="http://schemas.microsoft.com/office/drawing/2014/main" id="{A3CE70EB-6BB7-60DE-6A16-DBC3B82199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67" y="2730674"/>
            <a:ext cx="4881515" cy="3255668"/>
          </a:xfrm>
          <a:prstGeom prst="rect">
            <a:avLst/>
          </a:prstGeom>
        </p:spPr>
      </p:pic>
    </p:spTree>
    <p:extLst>
      <p:ext uri="{BB962C8B-B14F-4D97-AF65-F5344CB8AC3E}">
        <p14:creationId xmlns:p14="http://schemas.microsoft.com/office/powerpoint/2010/main" val="328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B598-3C59-58D5-BCCF-5F94FB98C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B77A4-E21F-44F8-B284-2CD9FE549DE2}"/>
              </a:ext>
            </a:extLst>
          </p:cNvPr>
          <p:cNvSpPr>
            <a:spLocks noGrp="1"/>
          </p:cNvSpPr>
          <p:nvPr>
            <p:ph type="title" idx="4294967295"/>
          </p:nvPr>
        </p:nvSpPr>
        <p:spPr>
          <a:xfrm>
            <a:off x="569934" y="743948"/>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Leadership -  Introduction</a:t>
            </a:r>
            <a:endParaRPr lang="en-GB" dirty="0">
              <a:effectLst/>
            </a:endParaRPr>
          </a:p>
          <a:p>
            <a:endParaRPr lang="en-GB" dirty="0"/>
          </a:p>
        </p:txBody>
      </p:sp>
      <p:sp>
        <p:nvSpPr>
          <p:cNvPr id="4" name="TextBox 3">
            <a:extLst>
              <a:ext uri="{FF2B5EF4-FFF2-40B4-BE49-F238E27FC236}">
                <a16:creationId xmlns:a16="http://schemas.microsoft.com/office/drawing/2014/main" id="{03AC321A-ECC1-6F77-28D3-B93794C698A1}"/>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How can I effectively lead an energy community?</a:t>
            </a:r>
            <a:endParaRPr lang="en-US" sz="4000" i="1" dirty="0">
              <a:solidFill>
                <a:schemeClr val="accent2"/>
              </a:solidFill>
            </a:endParaRPr>
          </a:p>
        </p:txBody>
      </p:sp>
    </p:spTree>
    <p:extLst>
      <p:ext uri="{BB962C8B-B14F-4D97-AF65-F5344CB8AC3E}">
        <p14:creationId xmlns:p14="http://schemas.microsoft.com/office/powerpoint/2010/main" val="3685211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8971A-92A2-1549-E68D-21610F539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FBB5B-33C8-185E-AEBB-165BBB8E98D9}"/>
              </a:ext>
            </a:extLst>
          </p:cNvPr>
          <p:cNvSpPr>
            <a:spLocks noGrp="1"/>
          </p:cNvSpPr>
          <p:nvPr>
            <p:ph type="title" idx="4294967295"/>
          </p:nvPr>
        </p:nvSpPr>
        <p:spPr>
          <a:xfrm>
            <a:off x="550817" y="809262"/>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Leadership</a:t>
            </a:r>
            <a:endParaRPr lang="en-GB" dirty="0">
              <a:effectLst/>
            </a:endParaRPr>
          </a:p>
          <a:p>
            <a:endParaRPr lang="en-GB" dirty="0"/>
          </a:p>
        </p:txBody>
      </p:sp>
      <p:pic>
        <p:nvPicPr>
          <p:cNvPr id="7" name="Picture 6">
            <a:extLst>
              <a:ext uri="{FF2B5EF4-FFF2-40B4-BE49-F238E27FC236}">
                <a16:creationId xmlns:a16="http://schemas.microsoft.com/office/drawing/2014/main" id="{511FBD15-B2C1-AC0C-EA32-5D94F17B18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17940"/>
            <a:ext cx="5386939" cy="3593470"/>
          </a:xfrm>
          <a:prstGeom prst="rect">
            <a:avLst/>
          </a:prstGeom>
        </p:spPr>
      </p:pic>
      <p:sp>
        <p:nvSpPr>
          <p:cNvPr id="4" name="TextBox 3">
            <a:extLst>
              <a:ext uri="{FF2B5EF4-FFF2-40B4-BE49-F238E27FC236}">
                <a16:creationId xmlns:a16="http://schemas.microsoft.com/office/drawing/2014/main" id="{B86F7BA3-B558-E7EE-49BC-1EDCDFCA81CE}"/>
              </a:ext>
            </a:extLst>
          </p:cNvPr>
          <p:cNvSpPr txBox="1"/>
          <p:nvPr/>
        </p:nvSpPr>
        <p:spPr>
          <a:xfrm>
            <a:off x="4935255" y="2678417"/>
            <a:ext cx="6879262" cy="3785652"/>
          </a:xfrm>
          <a:prstGeom prst="rect">
            <a:avLst/>
          </a:prstGeom>
          <a:noFill/>
        </p:spPr>
        <p:txBody>
          <a:bodyPr wrap="square" lIns="91440" tIns="45720" rIns="91440" bIns="45720" rtlCol="0" anchor="t">
            <a:spAutoFit/>
          </a:bodyPr>
          <a:lstStyle/>
          <a:p>
            <a:pPr marL="457200" indent="-457200" latinLnBrk="0">
              <a:buChar char="•"/>
            </a:pPr>
            <a:r>
              <a:rPr lang="en-US" sz="2400" dirty="0">
                <a:solidFill>
                  <a:srgbClr val="2B2C30"/>
                </a:solidFill>
                <a:latin typeface="Calibri"/>
                <a:ea typeface="Public Sans"/>
                <a:cs typeface="Public Sans"/>
              </a:rPr>
              <a:t>Establish a </a:t>
            </a:r>
            <a:r>
              <a:rPr lang="en-US" sz="2400" b="1" dirty="0">
                <a:solidFill>
                  <a:srgbClr val="2B2C30"/>
                </a:solidFill>
                <a:latin typeface="Calibri"/>
                <a:ea typeface="Public Sans"/>
                <a:cs typeface="Public Sans"/>
              </a:rPr>
              <a:t>core team</a:t>
            </a:r>
            <a:r>
              <a:rPr lang="en-US" sz="2400" dirty="0">
                <a:solidFill>
                  <a:srgbClr val="2B2C30"/>
                </a:solidFill>
                <a:latin typeface="Calibri"/>
                <a:ea typeface="Public Sans"/>
                <a:cs typeface="Public Sans"/>
              </a:rPr>
              <a:t>: This group should be reliable, active and not too big.</a:t>
            </a:r>
            <a:endParaRPr lang="en-US" sz="2400" b="1" dirty="0">
              <a:solidFill>
                <a:srgbClr val="2B2C30"/>
              </a:solidFill>
              <a:latin typeface="Calibri"/>
              <a:ea typeface="Public Sans"/>
              <a:cs typeface="Public Sans"/>
            </a:endParaRPr>
          </a:p>
          <a:p>
            <a:pPr marL="457200" indent="-457200" latinLnBrk="0">
              <a:buChar char="•"/>
            </a:pPr>
            <a:r>
              <a:rPr lang="en-US" sz="2400" dirty="0">
                <a:solidFill>
                  <a:srgbClr val="2B2C30"/>
                </a:solidFill>
                <a:latin typeface="Calibri"/>
                <a:ea typeface="Public Sans"/>
                <a:cs typeface="Public Sans"/>
              </a:rPr>
              <a:t>Share</a:t>
            </a:r>
            <a:r>
              <a:rPr lang="en-US" sz="2400" dirty="0">
                <a:solidFill>
                  <a:srgbClr val="2B2C30"/>
                </a:solidFill>
                <a:latin typeface="Calibri"/>
                <a:ea typeface="Calibri"/>
                <a:cs typeface="Calibri"/>
              </a:rPr>
              <a:t> tasks: Be clear on who is leading on what task. For example, billing, monitoring or communication. </a:t>
            </a:r>
            <a:r>
              <a:rPr lang="en-US" sz="2400" b="1" dirty="0">
                <a:solidFill>
                  <a:srgbClr val="2B2C30"/>
                </a:solidFill>
                <a:latin typeface="Calibri"/>
                <a:ea typeface="Calibri"/>
                <a:cs typeface="Calibri"/>
              </a:rPr>
              <a:t>Clarifying tasks and responsibilities</a:t>
            </a:r>
            <a:r>
              <a:rPr lang="en-US" sz="2400" dirty="0">
                <a:solidFill>
                  <a:srgbClr val="2B2C30"/>
                </a:solidFill>
                <a:latin typeface="Calibri"/>
                <a:ea typeface="Calibri"/>
                <a:cs typeface="Calibri"/>
              </a:rPr>
              <a:t> early on helps to avoid friction!</a:t>
            </a:r>
          </a:p>
          <a:p>
            <a:pPr marL="457200" indent="-457200" latinLnBrk="0">
              <a:buChar char="•"/>
            </a:pPr>
            <a:r>
              <a:rPr lang="en-US" sz="2400" dirty="0">
                <a:solidFill>
                  <a:srgbClr val="2B2C30"/>
                </a:solidFill>
                <a:latin typeface="Calibri"/>
                <a:ea typeface="Calibri"/>
                <a:cs typeface="Calibri"/>
              </a:rPr>
              <a:t>Realistically estimate your </a:t>
            </a:r>
            <a:r>
              <a:rPr lang="en-US" sz="2400" b="1" dirty="0">
                <a:solidFill>
                  <a:srgbClr val="2B2C30"/>
                </a:solidFill>
                <a:latin typeface="Calibri"/>
                <a:ea typeface="Calibri"/>
                <a:cs typeface="Calibri"/>
              </a:rPr>
              <a:t>available time</a:t>
            </a:r>
            <a:r>
              <a:rPr lang="en-US" sz="2400" dirty="0">
                <a:solidFill>
                  <a:srgbClr val="2B2C30"/>
                </a:solidFill>
                <a:latin typeface="Calibri"/>
                <a:ea typeface="Calibri"/>
                <a:cs typeface="Calibri"/>
              </a:rPr>
              <a:t>: Is it enough for your planned activities? Consider building in contingency for unexpected tasks or delays.</a:t>
            </a:r>
          </a:p>
        </p:txBody>
      </p:sp>
    </p:spTree>
    <p:extLst>
      <p:ext uri="{BB962C8B-B14F-4D97-AF65-F5344CB8AC3E}">
        <p14:creationId xmlns:p14="http://schemas.microsoft.com/office/powerpoint/2010/main" val="3395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B5A1-B4A9-64BD-61B2-652C301C15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E48A3D5-C5A4-1A8A-D223-4BBCFF008BDA}"/>
              </a:ext>
            </a:extLst>
          </p:cNvPr>
          <p:cNvSpPr>
            <a:spLocks noGrp="1"/>
          </p:cNvSpPr>
          <p:nvPr>
            <p:ph type="title" idx="4294967295"/>
          </p:nvPr>
        </p:nvSpPr>
        <p:spPr>
          <a:xfrm>
            <a:off x="569934" y="704759"/>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Resources - Introduction</a:t>
            </a:r>
            <a:endParaRPr lang="en-GB" dirty="0">
              <a:effectLst/>
            </a:endParaRPr>
          </a:p>
          <a:p>
            <a:endParaRPr lang="en-GB" dirty="0"/>
          </a:p>
        </p:txBody>
      </p:sp>
      <p:sp>
        <p:nvSpPr>
          <p:cNvPr id="4" name="TextBox 3">
            <a:extLst>
              <a:ext uri="{FF2B5EF4-FFF2-40B4-BE49-F238E27FC236}">
                <a16:creationId xmlns:a16="http://schemas.microsoft.com/office/drawing/2014/main" id="{4377BFF2-33C6-968B-4039-27829257A52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What equipment do I need to set-up an energy community?</a:t>
            </a:r>
            <a:endParaRPr lang="en-US" sz="4000" i="1" dirty="0">
              <a:solidFill>
                <a:schemeClr val="accent2"/>
              </a:solidFill>
            </a:endParaRPr>
          </a:p>
        </p:txBody>
      </p:sp>
    </p:spTree>
    <p:extLst>
      <p:ext uri="{BB962C8B-B14F-4D97-AF65-F5344CB8AC3E}">
        <p14:creationId xmlns:p14="http://schemas.microsoft.com/office/powerpoint/2010/main" val="899269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4D80-25C1-4CFD-EC45-A3D4E808EA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E520AD-FF2D-3896-5F9E-947FACFEDEA6}"/>
              </a:ext>
            </a:extLst>
          </p:cNvPr>
          <p:cNvSpPr>
            <a:spLocks noGrp="1"/>
          </p:cNvSpPr>
          <p:nvPr>
            <p:ph type="title" idx="4294967295"/>
          </p:nvPr>
        </p:nvSpPr>
        <p:spPr>
          <a:xfrm>
            <a:off x="498566" y="668804"/>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Resources </a:t>
            </a:r>
            <a:endParaRPr lang="en-GB" dirty="0">
              <a:effectLst/>
            </a:endParaRPr>
          </a:p>
          <a:p>
            <a:endParaRPr lang="en-GB" dirty="0"/>
          </a:p>
        </p:txBody>
      </p:sp>
      <p:sp>
        <p:nvSpPr>
          <p:cNvPr id="4" name="TextBox 3">
            <a:extLst>
              <a:ext uri="{FF2B5EF4-FFF2-40B4-BE49-F238E27FC236}">
                <a16:creationId xmlns:a16="http://schemas.microsoft.com/office/drawing/2014/main" id="{C48B4B3E-49EA-5666-7C14-9015697F413B}"/>
              </a:ext>
            </a:extLst>
          </p:cNvPr>
          <p:cNvSpPr txBox="1"/>
          <p:nvPr/>
        </p:nvSpPr>
        <p:spPr>
          <a:xfrm>
            <a:off x="2646716" y="1994367"/>
            <a:ext cx="9448828" cy="4893647"/>
          </a:xfrm>
          <a:prstGeom prst="rect">
            <a:avLst/>
          </a:prstGeom>
          <a:noFill/>
        </p:spPr>
        <p:txBody>
          <a:bodyPr wrap="square" rtlCol="0">
            <a:spAutoFit/>
          </a:bodyPr>
          <a:lstStyle/>
          <a:p>
            <a:pPr latinLnBrk="0"/>
            <a:r>
              <a:rPr lang="en-US" sz="2400" dirty="0">
                <a:solidFill>
                  <a:srgbClr val="2B2C30"/>
                </a:solidFill>
              </a:rPr>
              <a:t>Establishing an energy community involves deploying and maintaining  equipment to enable the generation, storage, management, and distribution of energy among community members. For example: </a:t>
            </a:r>
            <a:endParaRPr lang="en-US" sz="2400" dirty="0"/>
          </a:p>
          <a:p>
            <a:pPr marL="457200" indent="-457200" latinLnBrk="0">
              <a:buFont typeface="Arial"/>
              <a:buChar char="•"/>
            </a:pPr>
            <a:r>
              <a:rPr lang="en-US" sz="2400" dirty="0">
                <a:solidFill>
                  <a:srgbClr val="2B2C30"/>
                </a:solidFill>
                <a:sym typeface="Public Sans"/>
              </a:rPr>
              <a:t>Renewable Energy Generation: PV panels, wind turbines, micro-hydro.</a:t>
            </a:r>
            <a:endParaRPr lang="en-US" sz="2400" dirty="0">
              <a:solidFill>
                <a:srgbClr val="2B2C30"/>
              </a:solidFill>
            </a:endParaRPr>
          </a:p>
          <a:p>
            <a:pPr marL="457200" indent="-457200" latinLnBrk="0">
              <a:buFont typeface="Arial"/>
              <a:buChar char="•"/>
            </a:pPr>
            <a:r>
              <a:rPr lang="en-US" sz="2400" dirty="0">
                <a:solidFill>
                  <a:srgbClr val="2B2C30"/>
                </a:solidFill>
                <a:sym typeface="Public Sans"/>
              </a:rPr>
              <a:t>Energy storage: Battery systems, thermal energy storage.</a:t>
            </a:r>
            <a:endParaRPr lang="en-US" sz="2400" dirty="0">
              <a:solidFill>
                <a:srgbClr val="2B2C30"/>
              </a:solidFill>
            </a:endParaRPr>
          </a:p>
          <a:p>
            <a:pPr marL="457200" indent="-457200" latinLnBrk="0">
              <a:buFont typeface="Arial"/>
              <a:buChar char="•"/>
            </a:pPr>
            <a:r>
              <a:rPr lang="en-US" sz="2400" dirty="0">
                <a:solidFill>
                  <a:srgbClr val="2B2C30"/>
                </a:solidFill>
                <a:sym typeface="Public Sans"/>
              </a:rPr>
              <a:t>Energy management and monitoring: </a:t>
            </a:r>
            <a:r>
              <a:rPr lang="en-US" sz="2400" dirty="0">
                <a:solidFill>
                  <a:srgbClr val="2B2C30"/>
                </a:solidFill>
              </a:rPr>
              <a:t>Smart meters; energy management systems (EMS).</a:t>
            </a:r>
          </a:p>
          <a:p>
            <a:pPr marL="457200" indent="-457200" latinLnBrk="0">
              <a:buFont typeface="Arial"/>
              <a:buChar char="•"/>
            </a:pPr>
            <a:r>
              <a:rPr lang="en-US" sz="2400" dirty="0">
                <a:solidFill>
                  <a:srgbClr val="2B2C30"/>
                </a:solidFill>
              </a:rPr>
              <a:t>Grid integration and safety: Inverters; safety devices.</a:t>
            </a:r>
          </a:p>
          <a:p>
            <a:pPr marL="457200" indent="-457200" latinLnBrk="0">
              <a:buFont typeface="Arial"/>
              <a:buChar char="•"/>
            </a:pPr>
            <a:r>
              <a:rPr lang="en-US" sz="2400" dirty="0">
                <a:solidFill>
                  <a:srgbClr val="2B2C30"/>
                </a:solidFill>
              </a:rPr>
              <a:t>Communication and control: SCADA systems, IoT sensors; smart grid tech.</a:t>
            </a:r>
          </a:p>
          <a:p>
            <a:pPr marL="457200" indent="-457200" latinLnBrk="0">
              <a:buFont typeface="Arial"/>
              <a:buChar char="•"/>
            </a:pPr>
            <a:r>
              <a:rPr lang="en-US" sz="2400" dirty="0">
                <a:solidFill>
                  <a:srgbClr val="2B2C30"/>
                </a:solidFill>
              </a:rPr>
              <a:t>EV Integration: Charging stations; Vehicle-to-grid (V2G) systems.</a:t>
            </a:r>
          </a:p>
          <a:p>
            <a:pPr latinLnBrk="0"/>
            <a:r>
              <a:rPr lang="en-US" sz="2400" b="1" dirty="0">
                <a:solidFill>
                  <a:srgbClr val="2B2C30"/>
                </a:solidFill>
              </a:rPr>
              <a:t>Implementation and use depends on your country’s legal framework</a:t>
            </a:r>
            <a:r>
              <a:rPr lang="en-US" sz="2400" dirty="0">
                <a:solidFill>
                  <a:srgbClr val="2B2C30"/>
                </a:solidFill>
              </a:rPr>
              <a:t>.</a:t>
            </a:r>
          </a:p>
          <a:p>
            <a:pPr latinLnBrk="0"/>
            <a:endParaRPr lang="en-US" sz="2400" dirty="0">
              <a:solidFill>
                <a:srgbClr val="2B2C30"/>
              </a:solidFill>
            </a:endParaRPr>
          </a:p>
        </p:txBody>
      </p:sp>
      <p:pic>
        <p:nvPicPr>
          <p:cNvPr id="7" name="Picture 6">
            <a:extLst>
              <a:ext uri="{FF2B5EF4-FFF2-40B4-BE49-F238E27FC236}">
                <a16:creationId xmlns:a16="http://schemas.microsoft.com/office/drawing/2014/main" id="{06953836-0F13-3611-FC8F-B2C49940B26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03" y="2518083"/>
            <a:ext cx="2273398" cy="3693327"/>
          </a:xfrm>
          <a:prstGeom prst="rect">
            <a:avLst/>
          </a:prstGeom>
        </p:spPr>
      </p:pic>
    </p:spTree>
    <p:extLst>
      <p:ext uri="{BB962C8B-B14F-4D97-AF65-F5344CB8AC3E}">
        <p14:creationId xmlns:p14="http://schemas.microsoft.com/office/powerpoint/2010/main" val="29148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4449-55D8-2FC8-5533-C7D7C25899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783DA8-FCA3-4165-4727-5FF30387C1D9}"/>
              </a:ext>
            </a:extLst>
          </p:cNvPr>
          <p:cNvSpPr>
            <a:spLocks noGrp="1"/>
          </p:cNvSpPr>
          <p:nvPr>
            <p:ph type="title" idx="4294967295"/>
          </p:nvPr>
        </p:nvSpPr>
        <p:spPr>
          <a:xfrm>
            <a:off x="446314" y="861514"/>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Your members - Introduction </a:t>
            </a:r>
            <a:endParaRPr lang="en-GB" dirty="0">
              <a:effectLst/>
            </a:endParaRPr>
          </a:p>
          <a:p>
            <a:endParaRPr lang="en-GB" dirty="0"/>
          </a:p>
        </p:txBody>
      </p:sp>
      <p:sp>
        <p:nvSpPr>
          <p:cNvPr id="4" name="TextBox 3">
            <a:extLst>
              <a:ext uri="{FF2B5EF4-FFF2-40B4-BE49-F238E27FC236}">
                <a16:creationId xmlns:a16="http://schemas.microsoft.com/office/drawing/2014/main" id="{E9CF9DF6-E166-5036-F30B-43DE1E958B64}"/>
              </a:ext>
            </a:extLst>
          </p:cNvPr>
          <p:cNvSpPr txBox="1"/>
          <p:nvPr/>
        </p:nvSpPr>
        <p:spPr>
          <a:xfrm>
            <a:off x="1490597" y="3429000"/>
            <a:ext cx="9857984" cy="1569660"/>
          </a:xfrm>
          <a:prstGeom prst="rect">
            <a:avLst/>
          </a:prstGeom>
          <a:noFill/>
        </p:spPr>
        <p:txBody>
          <a:bodyPr wrap="square" rtlCol="0">
            <a:spAutoFit/>
          </a:bodyPr>
          <a:lstStyle/>
          <a:p>
            <a:pPr algn="ctr" latinLnBrk="0"/>
            <a:r>
              <a:rPr lang="en-US" sz="4800" i="1" dirty="0">
                <a:solidFill>
                  <a:schemeClr val="accent2"/>
                </a:solidFill>
              </a:rPr>
              <a:t>What does membership of an energy community look like?</a:t>
            </a:r>
            <a:endParaRPr lang="en-US" sz="4000" i="1" dirty="0">
              <a:solidFill>
                <a:schemeClr val="accent2"/>
              </a:solidFill>
            </a:endParaRPr>
          </a:p>
        </p:txBody>
      </p:sp>
    </p:spTree>
    <p:extLst>
      <p:ext uri="{BB962C8B-B14F-4D97-AF65-F5344CB8AC3E}">
        <p14:creationId xmlns:p14="http://schemas.microsoft.com/office/powerpoint/2010/main" val="3051036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84A55-3301-C7C4-A4A7-34966C098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AF6892-8B06-979D-0860-9079ACA9142C}"/>
              </a:ext>
            </a:extLst>
          </p:cNvPr>
          <p:cNvSpPr>
            <a:spLocks noGrp="1"/>
          </p:cNvSpPr>
          <p:nvPr>
            <p:ph type="title" idx="4294967295"/>
          </p:nvPr>
        </p:nvSpPr>
        <p:spPr>
          <a:xfrm>
            <a:off x="498566" y="80731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Your members </a:t>
            </a:r>
            <a:endParaRPr lang="en-GB" dirty="0">
              <a:effectLst/>
            </a:endParaRPr>
          </a:p>
          <a:p>
            <a:endParaRPr lang="en-GB" dirty="0"/>
          </a:p>
        </p:txBody>
      </p:sp>
      <p:sp>
        <p:nvSpPr>
          <p:cNvPr id="4" name="TextBox 3">
            <a:extLst>
              <a:ext uri="{FF2B5EF4-FFF2-40B4-BE49-F238E27FC236}">
                <a16:creationId xmlns:a16="http://schemas.microsoft.com/office/drawing/2014/main" id="{B8F24D65-3C3C-DDDB-79E7-E2DA63900FA9}"/>
              </a:ext>
            </a:extLst>
          </p:cNvPr>
          <p:cNvSpPr txBox="1"/>
          <p:nvPr/>
        </p:nvSpPr>
        <p:spPr>
          <a:xfrm>
            <a:off x="4822521" y="2132878"/>
            <a:ext cx="7198290" cy="4893647"/>
          </a:xfrm>
          <a:prstGeom prst="rect">
            <a:avLst/>
          </a:prstGeom>
          <a:noFill/>
        </p:spPr>
        <p:txBody>
          <a:bodyPr wrap="square" rtlCol="0">
            <a:spAutoFit/>
          </a:bodyPr>
          <a:lstStyle/>
          <a:p>
            <a:pPr latinLnBrk="0"/>
            <a:r>
              <a:rPr lang="en-US" sz="2400" dirty="0">
                <a:solidFill>
                  <a:srgbClr val="2B2C30"/>
                </a:solidFill>
              </a:rPr>
              <a:t>When thinking about membership terms for an energy community, you should: </a:t>
            </a:r>
            <a:endParaRPr lang="en-US" sz="2400" b="1" dirty="0">
              <a:solidFill>
                <a:srgbClr val="2B2C30"/>
              </a:solidFill>
            </a:endParaRPr>
          </a:p>
          <a:p>
            <a:pPr marL="342900" indent="-342900" latinLnBrk="0">
              <a:buFont typeface="Arial" panose="020B0604020202020204" pitchFamily="34" charset="0"/>
              <a:buChar char="•"/>
            </a:pPr>
            <a:r>
              <a:rPr lang="en-US" sz="2400" dirty="0">
                <a:solidFill>
                  <a:srgbClr val="2B2C30"/>
                </a:solidFill>
              </a:rPr>
              <a:t>Consider</a:t>
            </a:r>
            <a:r>
              <a:rPr lang="en-US" sz="2400" b="1" dirty="0">
                <a:solidFill>
                  <a:srgbClr val="2B2C30"/>
                </a:solidFill>
              </a:rPr>
              <a:t> membership fees </a:t>
            </a:r>
            <a:r>
              <a:rPr lang="en-US" sz="2400" dirty="0">
                <a:solidFill>
                  <a:srgbClr val="2B2C30"/>
                </a:solidFill>
              </a:rPr>
              <a:t>- where relevant - to cover administrative tasks.</a:t>
            </a:r>
          </a:p>
          <a:p>
            <a:pPr marL="342900" indent="-342900" latinLnBrk="0">
              <a:buFont typeface="Arial" panose="020B0604020202020204" pitchFamily="34" charset="0"/>
              <a:buChar char="•"/>
            </a:pPr>
            <a:r>
              <a:rPr lang="en-US" sz="2400" dirty="0">
                <a:solidFill>
                  <a:srgbClr val="2B2C30"/>
                </a:solidFill>
              </a:rPr>
              <a:t>Define </a:t>
            </a:r>
            <a:r>
              <a:rPr lang="en-US" sz="2400" b="1" dirty="0">
                <a:solidFill>
                  <a:srgbClr val="2B2C30"/>
                </a:solidFill>
              </a:rPr>
              <a:t>sharing keys</a:t>
            </a:r>
            <a:r>
              <a:rPr lang="en-US" sz="2400" dirty="0">
                <a:solidFill>
                  <a:srgbClr val="2B2C30"/>
                </a:solidFill>
              </a:rPr>
              <a:t> among your members (who gets how much at which hour of the day).</a:t>
            </a:r>
          </a:p>
          <a:p>
            <a:pPr marL="342900" indent="-342900" latinLnBrk="0">
              <a:buFont typeface="Arial" panose="020B0604020202020204" pitchFamily="34" charset="0"/>
              <a:buChar char="•"/>
            </a:pPr>
            <a:r>
              <a:rPr lang="en" sz="2400" dirty="0">
                <a:solidFill>
                  <a:srgbClr val="2B2C30"/>
                </a:solidFill>
              </a:rPr>
              <a:t>Determine the </a:t>
            </a:r>
            <a:r>
              <a:rPr lang="en" sz="2400" b="1" dirty="0">
                <a:solidFill>
                  <a:srgbClr val="2B2C30"/>
                </a:solidFill>
              </a:rPr>
              <a:t>degree of flexibility</a:t>
            </a:r>
            <a:r>
              <a:rPr lang="en" sz="2400" dirty="0">
                <a:solidFill>
                  <a:srgbClr val="2B2C30"/>
                </a:solidFill>
              </a:rPr>
              <a:t> for members (entry and exit terms).</a:t>
            </a:r>
            <a:endParaRPr lang="en-US" sz="2400" dirty="0">
              <a:solidFill>
                <a:srgbClr val="2B2C30"/>
              </a:solidFill>
            </a:endParaRPr>
          </a:p>
          <a:p>
            <a:pPr marL="342900" indent="-342900" latinLnBrk="0">
              <a:buFont typeface="Arial" panose="020B0604020202020204" pitchFamily="34" charset="0"/>
              <a:buChar char="•"/>
            </a:pPr>
            <a:r>
              <a:rPr lang="en-US" sz="2400" dirty="0">
                <a:solidFill>
                  <a:srgbClr val="2B2C30"/>
                </a:solidFill>
              </a:rPr>
              <a:t>Establish </a:t>
            </a:r>
            <a:r>
              <a:rPr lang="en-US" sz="2400" b="1" dirty="0">
                <a:solidFill>
                  <a:srgbClr val="2B2C30"/>
                </a:solidFill>
              </a:rPr>
              <a:t>communication channels</a:t>
            </a:r>
            <a:r>
              <a:rPr lang="en-US" sz="2400" dirty="0">
                <a:solidFill>
                  <a:srgbClr val="2B2C30"/>
                </a:solidFill>
              </a:rPr>
              <a:t> for members (e.g. newsletters, regular meetings).</a:t>
            </a:r>
            <a:endParaRPr lang="en-US" sz="2400" dirty="0"/>
          </a:p>
          <a:p>
            <a:pPr marL="342900" indent="-342900" latinLnBrk="0">
              <a:buFont typeface="Arial" panose="020B0604020202020204" pitchFamily="34" charset="0"/>
              <a:buChar char="•"/>
            </a:pPr>
            <a:r>
              <a:rPr lang="en-US" sz="2400" dirty="0">
                <a:solidFill>
                  <a:srgbClr val="2B2C30"/>
                </a:solidFill>
              </a:rPr>
              <a:t>Ensure </a:t>
            </a:r>
            <a:r>
              <a:rPr lang="en-US" sz="2400" b="1" dirty="0">
                <a:solidFill>
                  <a:srgbClr val="2B2C30"/>
                </a:solidFill>
              </a:rPr>
              <a:t>transparency </a:t>
            </a:r>
            <a:r>
              <a:rPr lang="en-US" sz="2400" dirty="0">
                <a:solidFill>
                  <a:srgbClr val="2B2C30"/>
                </a:solidFill>
              </a:rPr>
              <a:t>and keep energy community members up-to-date. </a:t>
            </a:r>
          </a:p>
          <a:p>
            <a:pPr marL="457200" indent="-457200" latinLnBrk="0">
              <a:buChar char="•"/>
            </a:pPr>
            <a:endParaRPr lang="en-US" sz="2400" dirty="0">
              <a:solidFill>
                <a:srgbClr val="2B2C30"/>
              </a:solidFill>
              <a:ea typeface="Public Sans"/>
              <a:cs typeface="Public Sans"/>
            </a:endParaRPr>
          </a:p>
        </p:txBody>
      </p:sp>
      <p:pic>
        <p:nvPicPr>
          <p:cNvPr id="7" name="Picture 6">
            <a:extLst>
              <a:ext uri="{FF2B5EF4-FFF2-40B4-BE49-F238E27FC236}">
                <a16:creationId xmlns:a16="http://schemas.microsoft.com/office/drawing/2014/main" id="{D06E88D3-C166-85E1-26CC-8BD7F61086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89" y="2597584"/>
            <a:ext cx="4325655" cy="3244241"/>
          </a:xfrm>
          <a:prstGeom prst="rect">
            <a:avLst/>
          </a:prstGeom>
        </p:spPr>
      </p:pic>
    </p:spTree>
    <p:extLst>
      <p:ext uri="{BB962C8B-B14F-4D97-AF65-F5344CB8AC3E}">
        <p14:creationId xmlns:p14="http://schemas.microsoft.com/office/powerpoint/2010/main" val="22103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056E-0271-F698-8409-4BDD9B02D5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601604-3A94-9624-E485-640AE0B9C5FC}"/>
              </a:ext>
            </a:extLst>
          </p:cNvPr>
          <p:cNvSpPr>
            <a:spLocks noGrp="1"/>
          </p:cNvSpPr>
          <p:nvPr>
            <p:ph type="title" idx="4294967295"/>
          </p:nvPr>
        </p:nvSpPr>
        <p:spPr>
          <a:xfrm>
            <a:off x="569934" y="743948"/>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Funding - Introduction</a:t>
            </a:r>
            <a:endParaRPr lang="en-GB" dirty="0">
              <a:effectLst/>
            </a:endParaRPr>
          </a:p>
          <a:p>
            <a:endParaRPr lang="en-GB" dirty="0"/>
          </a:p>
        </p:txBody>
      </p:sp>
      <p:sp>
        <p:nvSpPr>
          <p:cNvPr id="4" name="TextBox 3">
            <a:extLst>
              <a:ext uri="{FF2B5EF4-FFF2-40B4-BE49-F238E27FC236}">
                <a16:creationId xmlns:a16="http://schemas.microsoft.com/office/drawing/2014/main" id="{F7523C7B-772E-CFDB-6B1C-08434537B54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What funding is available to support energy communities?</a:t>
            </a:r>
            <a:endParaRPr lang="en-US" sz="4000" i="1" dirty="0">
              <a:solidFill>
                <a:schemeClr val="accent2"/>
              </a:solidFill>
            </a:endParaRPr>
          </a:p>
        </p:txBody>
      </p:sp>
    </p:spTree>
    <p:extLst>
      <p:ext uri="{BB962C8B-B14F-4D97-AF65-F5344CB8AC3E}">
        <p14:creationId xmlns:p14="http://schemas.microsoft.com/office/powerpoint/2010/main" val="1471272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6CAE-69B9-36A4-D379-2D2350CAB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EB12DB-F7AD-69D0-60C2-90FDFA4B9E36}"/>
              </a:ext>
            </a:extLst>
          </p:cNvPr>
          <p:cNvSpPr>
            <a:spLocks noGrp="1"/>
          </p:cNvSpPr>
          <p:nvPr>
            <p:ph type="title" idx="4294967295"/>
          </p:nvPr>
        </p:nvSpPr>
        <p:spPr>
          <a:xfrm>
            <a:off x="485503" y="691696"/>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Funding - Questions</a:t>
            </a:r>
            <a:endParaRPr lang="en-GB" dirty="0">
              <a:effectLst/>
            </a:endParaRPr>
          </a:p>
          <a:p>
            <a:endParaRPr lang="en-GB" dirty="0"/>
          </a:p>
        </p:txBody>
      </p:sp>
      <p:sp>
        <p:nvSpPr>
          <p:cNvPr id="4" name="TextBox 3">
            <a:extLst>
              <a:ext uri="{FF2B5EF4-FFF2-40B4-BE49-F238E27FC236}">
                <a16:creationId xmlns:a16="http://schemas.microsoft.com/office/drawing/2014/main" id="{5B37293F-24F8-0380-1F80-AE575BD0E6B4}"/>
              </a:ext>
            </a:extLst>
          </p:cNvPr>
          <p:cNvSpPr txBox="1"/>
          <p:nvPr/>
        </p:nvSpPr>
        <p:spPr>
          <a:xfrm>
            <a:off x="4596714" y="2532535"/>
            <a:ext cx="7006281" cy="4154984"/>
          </a:xfrm>
          <a:prstGeom prst="rect">
            <a:avLst/>
          </a:prstGeom>
          <a:noFill/>
        </p:spPr>
        <p:txBody>
          <a:bodyPr wrap="square" rtlCol="0">
            <a:spAutoFit/>
          </a:bodyPr>
          <a:lstStyle/>
          <a:p>
            <a:pPr latinLnBrk="0"/>
            <a:r>
              <a:rPr lang="en-US" sz="2400" dirty="0">
                <a:solidFill>
                  <a:srgbClr val="2B2C30"/>
                </a:solidFill>
              </a:rPr>
              <a:t>Securing adequate funding and revenue streams is essential for long-term viability of your energy community. Some questions to consider: </a:t>
            </a:r>
          </a:p>
          <a:p>
            <a:pPr algn="just" latinLnBrk="0"/>
            <a:endParaRPr lang="en-US" sz="2400" b="1" dirty="0">
              <a:solidFill>
                <a:srgbClr val="2B2C30"/>
              </a:solidFill>
            </a:endParaRPr>
          </a:p>
          <a:p>
            <a:pPr marL="800100" indent="-342900" algn="just" latinLnBrk="0">
              <a:buFont typeface="Arial" panose="020B0604020202020204" pitchFamily="34" charset="0"/>
              <a:buChar char="•"/>
            </a:pPr>
            <a:r>
              <a:rPr lang="en-US" sz="2400" dirty="0">
                <a:solidFill>
                  <a:srgbClr val="2B2C30"/>
                </a:solidFill>
              </a:rPr>
              <a:t>What is the initial capital investment required?</a:t>
            </a:r>
          </a:p>
          <a:p>
            <a:pPr marL="800100" indent="-342900" algn="just" latinLnBrk="0">
              <a:buFont typeface="Arial" panose="020B0604020202020204" pitchFamily="34" charset="0"/>
              <a:buChar char="•"/>
            </a:pPr>
            <a:r>
              <a:rPr lang="en-US" sz="2400" dirty="0">
                <a:solidFill>
                  <a:srgbClr val="2B2C30"/>
                </a:solidFill>
              </a:rPr>
              <a:t>Are there grants, subsidies, or tax incentives available?</a:t>
            </a:r>
          </a:p>
          <a:p>
            <a:pPr marL="800100" indent="-342900" algn="just" latinLnBrk="0">
              <a:buFont typeface="Arial" panose="020B0604020202020204" pitchFamily="34" charset="0"/>
              <a:buChar char="•"/>
            </a:pPr>
            <a:r>
              <a:rPr lang="en-US" sz="2400" dirty="0">
                <a:solidFill>
                  <a:srgbClr val="2B2C30"/>
                </a:solidFill>
              </a:rPr>
              <a:t>How will members contribute financially (one-time fees, monthly subscriptions, pay-per-use)?</a:t>
            </a:r>
          </a:p>
          <a:p>
            <a:pPr marL="800100" indent="-342900" latinLnBrk="0">
              <a:buFont typeface="Arial" panose="020B0604020202020204" pitchFamily="34" charset="0"/>
              <a:buChar char="•"/>
            </a:pPr>
            <a:r>
              <a:rPr lang="en-US" sz="2400" dirty="0">
                <a:solidFill>
                  <a:srgbClr val="2B2C30"/>
                </a:solidFill>
              </a:rPr>
              <a:t>What is the expected return on investment (ROI)?</a:t>
            </a:r>
            <a:endParaRPr lang="en-US" sz="2400" b="1" i="1" dirty="0">
              <a:solidFill>
                <a:srgbClr val="2B2C30"/>
              </a:solidFill>
              <a:ea typeface="Public Sans"/>
              <a:cs typeface="Public Sans"/>
            </a:endParaRPr>
          </a:p>
        </p:txBody>
      </p:sp>
      <p:pic>
        <p:nvPicPr>
          <p:cNvPr id="8" name="Picture 7">
            <a:extLst>
              <a:ext uri="{FF2B5EF4-FFF2-40B4-BE49-F238E27FC236}">
                <a16:creationId xmlns:a16="http://schemas.microsoft.com/office/drawing/2014/main" id="{24063084-F625-6ACE-25D3-D1E7346DC13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35" y="3027406"/>
            <a:ext cx="4105196" cy="2736113"/>
          </a:xfrm>
          <a:prstGeom prst="rect">
            <a:avLst/>
          </a:prstGeom>
        </p:spPr>
      </p:pic>
    </p:spTree>
    <p:extLst>
      <p:ext uri="{BB962C8B-B14F-4D97-AF65-F5344CB8AC3E}">
        <p14:creationId xmlns:p14="http://schemas.microsoft.com/office/powerpoint/2010/main" val="12891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83D20B-2801-6B4E-D109-BC11B582C021}"/>
              </a:ext>
            </a:extLst>
          </p:cNvPr>
          <p:cNvSpPr>
            <a:spLocks noGrp="1"/>
          </p:cNvSpPr>
          <p:nvPr>
            <p:ph type="title" idx="4294967295"/>
          </p:nvPr>
        </p:nvSpPr>
        <p:spPr>
          <a:xfrm>
            <a:off x="838200" y="741561"/>
            <a:ext cx="10515600" cy="1325563"/>
          </a:xfrm>
          <a:prstGeom prst="rect">
            <a:avLst/>
          </a:prstGeom>
        </p:spPr>
        <p:txBody>
          <a:bodyPr/>
          <a:lstStyle/>
          <a:p>
            <a:r>
              <a:rPr lang="en-GB" sz="2800" b="1" dirty="0">
                <a:solidFill>
                  <a:schemeClr val="bg1"/>
                </a:solidFill>
              </a:rPr>
              <a:t>Introduction</a:t>
            </a:r>
          </a:p>
        </p:txBody>
      </p:sp>
      <p:sp>
        <p:nvSpPr>
          <p:cNvPr id="2" name="TextBox 1">
            <a:extLst>
              <a:ext uri="{FF2B5EF4-FFF2-40B4-BE49-F238E27FC236}">
                <a16:creationId xmlns:a16="http://schemas.microsoft.com/office/drawing/2014/main" id="{0FE65402-2D24-4C0B-3A9B-70B199ADCEA8}"/>
              </a:ext>
            </a:extLst>
          </p:cNvPr>
          <p:cNvSpPr txBox="1"/>
          <p:nvPr/>
        </p:nvSpPr>
        <p:spPr>
          <a:xfrm>
            <a:off x="4514398" y="982176"/>
            <a:ext cx="7288445" cy="4893647"/>
          </a:xfrm>
          <a:prstGeom prst="rect">
            <a:avLst/>
          </a:prstGeom>
          <a:noFill/>
        </p:spPr>
        <p:txBody>
          <a:bodyPr wrap="square" rtlCol="0">
            <a:spAutoFit/>
          </a:bodyPr>
          <a:lstStyle/>
          <a:p>
            <a:pPr latinLnBrk="0"/>
            <a:r>
              <a:rPr lang="en-GB" sz="2400" dirty="0"/>
              <a:t>Setting up and leading an energy community is an exciting time. However, if you're working mainly on your own, it can be daunting. What are the key things you need to consider? Where can you go to get support? How can you best use your limited time and resources?</a:t>
            </a:r>
          </a:p>
          <a:p>
            <a:pPr latinLnBrk="0"/>
            <a:endParaRPr lang="en-GB" sz="2400" dirty="0"/>
          </a:p>
          <a:p>
            <a:pPr latinLnBrk="0"/>
            <a:r>
              <a:rPr lang="en-GB" sz="2400" dirty="0"/>
              <a:t>In this short presentation, we'll explore: </a:t>
            </a:r>
          </a:p>
          <a:p>
            <a:pPr latinLnBrk="0"/>
            <a:endParaRPr lang="en-GB" sz="2400" dirty="0"/>
          </a:p>
          <a:p>
            <a:pPr marL="457200" indent="-457200" latinLnBrk="0">
              <a:buChar char="•"/>
            </a:pPr>
            <a:r>
              <a:rPr lang="en-GB" sz="2400" dirty="0"/>
              <a:t>Key considerations when setting up and/or leading an energy community. </a:t>
            </a:r>
          </a:p>
          <a:p>
            <a:pPr marL="457200" indent="-457200" latinLnBrk="0">
              <a:buChar char="•"/>
            </a:pPr>
            <a:r>
              <a:rPr lang="en-GB" sz="2400" dirty="0"/>
              <a:t>How to engage effectively with your community and other stakeholders.</a:t>
            </a:r>
          </a:p>
          <a:p>
            <a:pPr marL="457200" indent="-457200" latinLnBrk="0">
              <a:buChar char="•"/>
            </a:pPr>
            <a:r>
              <a:rPr lang="en-GB" sz="2400" dirty="0"/>
              <a:t>Where to go when you need support. </a:t>
            </a:r>
          </a:p>
        </p:txBody>
      </p:sp>
      <p:pic>
        <p:nvPicPr>
          <p:cNvPr id="5" name="Picture 4">
            <a:extLst>
              <a:ext uri="{FF2B5EF4-FFF2-40B4-BE49-F238E27FC236}">
                <a16:creationId xmlns:a16="http://schemas.microsoft.com/office/drawing/2014/main" id="{343FFEE2-4F0D-9405-EE0D-F00F756193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7124"/>
            <a:ext cx="4033381" cy="2957813"/>
          </a:xfrm>
          <a:prstGeom prst="rect">
            <a:avLst/>
          </a:prstGeom>
        </p:spPr>
      </p:pic>
    </p:spTree>
    <p:extLst>
      <p:ext uri="{BB962C8B-B14F-4D97-AF65-F5344CB8AC3E}">
        <p14:creationId xmlns:p14="http://schemas.microsoft.com/office/powerpoint/2010/main" val="42491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F256F-61EB-5450-6FB6-810C1C16805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BEF2CC0-197A-7BE8-7327-20E1B5DA08E1}"/>
              </a:ext>
            </a:extLst>
          </p:cNvPr>
          <p:cNvSpPr>
            <a:spLocks noGrp="1"/>
          </p:cNvSpPr>
          <p:nvPr>
            <p:ph type="title" idx="4294967295"/>
          </p:nvPr>
        </p:nvSpPr>
        <p:spPr>
          <a:xfrm>
            <a:off x="550817" y="678633"/>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Funding - Options</a:t>
            </a:r>
            <a:endParaRPr lang="en-GB" dirty="0">
              <a:effectLst/>
            </a:endParaRPr>
          </a:p>
          <a:p>
            <a:endParaRPr lang="en-GB" dirty="0"/>
          </a:p>
        </p:txBody>
      </p:sp>
      <p:sp>
        <p:nvSpPr>
          <p:cNvPr id="4" name="TextBox 3">
            <a:extLst>
              <a:ext uri="{FF2B5EF4-FFF2-40B4-BE49-F238E27FC236}">
                <a16:creationId xmlns:a16="http://schemas.microsoft.com/office/drawing/2014/main" id="{1ECEFC4C-0B69-0558-9888-BD4D20B48878}"/>
              </a:ext>
            </a:extLst>
          </p:cNvPr>
          <p:cNvSpPr txBox="1"/>
          <p:nvPr/>
        </p:nvSpPr>
        <p:spPr>
          <a:xfrm>
            <a:off x="4852818" y="3164355"/>
            <a:ext cx="6715187" cy="2677656"/>
          </a:xfrm>
          <a:prstGeom prst="rect">
            <a:avLst/>
          </a:prstGeom>
          <a:noFill/>
        </p:spPr>
        <p:txBody>
          <a:bodyPr wrap="square" rtlCol="0">
            <a:spAutoFit/>
          </a:bodyPr>
          <a:lstStyle/>
          <a:p>
            <a:pPr algn="just" latinLnBrk="0"/>
            <a:r>
              <a:rPr lang="en-US" sz="2400" dirty="0">
                <a:solidFill>
                  <a:srgbClr val="2B2C30"/>
                </a:solidFill>
              </a:rPr>
              <a:t>Funding options include:</a:t>
            </a:r>
          </a:p>
          <a:p>
            <a:pPr algn="just" latinLnBrk="0"/>
            <a:endParaRPr lang="en-US" sz="2400" b="1" dirty="0">
              <a:solidFill>
                <a:srgbClr val="2B2C30"/>
              </a:solidFill>
            </a:endParaRPr>
          </a:p>
          <a:p>
            <a:pPr marL="800100" indent="-342900" algn="just" latinLnBrk="0">
              <a:buFont typeface="Arial" panose="020B0604020202020204" pitchFamily="34" charset="0"/>
              <a:buChar char="•"/>
            </a:pPr>
            <a:r>
              <a:rPr lang="en-US" sz="2400" dirty="0">
                <a:solidFill>
                  <a:srgbClr val="2B2C30"/>
                </a:solidFill>
              </a:rPr>
              <a:t>EU and government grants (e.g. Horizon Europe).</a:t>
            </a:r>
          </a:p>
          <a:p>
            <a:pPr marL="800100" indent="-342900" algn="just" latinLnBrk="0">
              <a:buFont typeface="Arial" panose="020B0604020202020204" pitchFamily="34" charset="0"/>
              <a:buChar char="•"/>
            </a:pPr>
            <a:r>
              <a:rPr lang="en-US" sz="2400" dirty="0">
                <a:solidFill>
                  <a:srgbClr val="2B2C30"/>
                </a:solidFill>
              </a:rPr>
              <a:t>Crowdfunding and community investment.</a:t>
            </a:r>
          </a:p>
          <a:p>
            <a:pPr marL="800100" indent="-342900" algn="just" latinLnBrk="0">
              <a:buFont typeface="Arial" panose="020B0604020202020204" pitchFamily="34" charset="0"/>
              <a:buChar char="•"/>
            </a:pPr>
            <a:r>
              <a:rPr lang="en-US" sz="2400" dirty="0">
                <a:solidFill>
                  <a:srgbClr val="2B2C30"/>
                </a:solidFill>
              </a:rPr>
              <a:t>Bank loans and green bonds.</a:t>
            </a:r>
          </a:p>
          <a:p>
            <a:pPr marL="800100" indent="-342900" algn="just" latinLnBrk="0">
              <a:buFont typeface="Arial" panose="020B0604020202020204" pitchFamily="34" charset="0"/>
              <a:buChar char="•"/>
            </a:pPr>
            <a:r>
              <a:rPr lang="en-US" sz="2400" dirty="0">
                <a:solidFill>
                  <a:srgbClr val="2B2C30"/>
                </a:solidFill>
              </a:rPr>
              <a:t>Public-private partnerships (PPPs).</a:t>
            </a:r>
            <a:endParaRPr lang="en-US" sz="2400" b="1" i="1" dirty="0">
              <a:solidFill>
                <a:srgbClr val="2B2C30"/>
              </a:solidFill>
              <a:ea typeface="Public Sans"/>
              <a:cs typeface="Public Sans"/>
            </a:endParaRPr>
          </a:p>
        </p:txBody>
      </p:sp>
      <p:pic>
        <p:nvPicPr>
          <p:cNvPr id="2" name="Picture 1">
            <a:extLst>
              <a:ext uri="{FF2B5EF4-FFF2-40B4-BE49-F238E27FC236}">
                <a16:creationId xmlns:a16="http://schemas.microsoft.com/office/drawing/2014/main" id="{40619C0D-64EF-5C51-0ECB-B2170F4F38A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35" y="3027406"/>
            <a:ext cx="4105196" cy="2736113"/>
          </a:xfrm>
          <a:prstGeom prst="rect">
            <a:avLst/>
          </a:prstGeom>
        </p:spPr>
      </p:pic>
    </p:spTree>
    <p:extLst>
      <p:ext uri="{BB962C8B-B14F-4D97-AF65-F5344CB8AC3E}">
        <p14:creationId xmlns:p14="http://schemas.microsoft.com/office/powerpoint/2010/main" val="181663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6B4EA-E88A-A59B-B141-AFF8A33D6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525260-EEC3-07D7-E3B8-F6F0FFDD0403}"/>
              </a:ext>
            </a:extLst>
          </p:cNvPr>
          <p:cNvSpPr>
            <a:spLocks noGrp="1"/>
          </p:cNvSpPr>
          <p:nvPr>
            <p:ph type="title" idx="4294967295"/>
          </p:nvPr>
        </p:nvSpPr>
        <p:spPr>
          <a:xfrm>
            <a:off x="563879" y="600256"/>
            <a:ext cx="11062063"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Community and stakeholder engagement - Introduction</a:t>
            </a:r>
            <a:endParaRPr lang="en-GB" dirty="0">
              <a:effectLst/>
            </a:endParaRPr>
          </a:p>
          <a:p>
            <a:endParaRPr lang="en-GB" dirty="0"/>
          </a:p>
        </p:txBody>
      </p:sp>
      <p:sp>
        <p:nvSpPr>
          <p:cNvPr id="4" name="TextBox 3">
            <a:extLst>
              <a:ext uri="{FF2B5EF4-FFF2-40B4-BE49-F238E27FC236}">
                <a16:creationId xmlns:a16="http://schemas.microsoft.com/office/drawing/2014/main" id="{E64583EB-9E5A-D9E5-5E25-30CE3A95CE9A}"/>
              </a:ext>
            </a:extLst>
          </p:cNvPr>
          <p:cNvSpPr txBox="1"/>
          <p:nvPr/>
        </p:nvSpPr>
        <p:spPr>
          <a:xfrm>
            <a:off x="742950" y="3429000"/>
            <a:ext cx="10605631" cy="1569660"/>
          </a:xfrm>
          <a:prstGeom prst="rect">
            <a:avLst/>
          </a:prstGeom>
          <a:noFill/>
        </p:spPr>
        <p:txBody>
          <a:bodyPr wrap="square" rtlCol="0">
            <a:spAutoFit/>
          </a:bodyPr>
          <a:lstStyle/>
          <a:p>
            <a:pPr algn="ctr" latinLnBrk="0"/>
            <a:r>
              <a:rPr lang="en-US" sz="4800" i="1" dirty="0">
                <a:solidFill>
                  <a:schemeClr val="accent2"/>
                </a:solidFill>
              </a:rPr>
              <a:t>How do I effectively engage with the wider community and our stakeholders?</a:t>
            </a:r>
            <a:endParaRPr lang="en-US" sz="4000" i="1" dirty="0">
              <a:solidFill>
                <a:schemeClr val="accent2"/>
              </a:solidFill>
            </a:endParaRPr>
          </a:p>
        </p:txBody>
      </p:sp>
    </p:spTree>
    <p:extLst>
      <p:ext uri="{BB962C8B-B14F-4D97-AF65-F5344CB8AC3E}">
        <p14:creationId xmlns:p14="http://schemas.microsoft.com/office/powerpoint/2010/main" val="2442328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DCCC5-E2C2-A7BE-4F88-95CB17D539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0849EE-0AE7-CC1B-B7F5-C80FDA2798D1}"/>
              </a:ext>
            </a:extLst>
          </p:cNvPr>
          <p:cNvSpPr>
            <a:spLocks noGrp="1"/>
          </p:cNvSpPr>
          <p:nvPr>
            <p:ph type="title" idx="4294967295"/>
          </p:nvPr>
        </p:nvSpPr>
        <p:spPr>
          <a:xfrm>
            <a:off x="629193" y="636786"/>
            <a:ext cx="11022875"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Community and stakeholder engagement - Questions</a:t>
            </a:r>
            <a:endParaRPr lang="en-GB" dirty="0">
              <a:effectLst/>
            </a:endParaRPr>
          </a:p>
          <a:p>
            <a:endParaRPr lang="en-GB" dirty="0"/>
          </a:p>
        </p:txBody>
      </p:sp>
      <p:sp>
        <p:nvSpPr>
          <p:cNvPr id="4" name="TextBox 3">
            <a:extLst>
              <a:ext uri="{FF2B5EF4-FFF2-40B4-BE49-F238E27FC236}">
                <a16:creationId xmlns:a16="http://schemas.microsoft.com/office/drawing/2014/main" id="{4E507AF0-D257-E3D0-87DD-E138B5C70D1C}"/>
              </a:ext>
            </a:extLst>
          </p:cNvPr>
          <p:cNvSpPr txBox="1"/>
          <p:nvPr/>
        </p:nvSpPr>
        <p:spPr>
          <a:xfrm>
            <a:off x="4634630" y="1962349"/>
            <a:ext cx="7398707" cy="4893647"/>
          </a:xfrm>
          <a:prstGeom prst="rect">
            <a:avLst/>
          </a:prstGeom>
          <a:noFill/>
        </p:spPr>
        <p:txBody>
          <a:bodyPr wrap="square" rtlCol="0">
            <a:spAutoFit/>
          </a:bodyPr>
          <a:lstStyle/>
          <a:p>
            <a:pPr latinLnBrk="0"/>
            <a:r>
              <a:rPr lang="en-GB" sz="2400" noProof="0" dirty="0">
                <a:solidFill>
                  <a:srgbClr val="2B2C30"/>
                </a:solidFill>
                <a:sym typeface="Public Sans"/>
              </a:rPr>
              <a:t>A successful energy community relies on active participation and stakeholder trust. Key questions to consider: </a:t>
            </a:r>
          </a:p>
          <a:p>
            <a:pPr marL="342900" indent="-342900" latinLnBrk="0">
              <a:buFont typeface="Arial" panose="020B0604020202020204" pitchFamily="34" charset="0"/>
              <a:buChar char="•"/>
            </a:pPr>
            <a:r>
              <a:rPr lang="en-GB" sz="2400" noProof="0" dirty="0">
                <a:solidFill>
                  <a:srgbClr val="2B2C30"/>
                </a:solidFill>
                <a:sym typeface="Public Sans"/>
              </a:rPr>
              <a:t>Who are the core stakeholders (residents, businesses, municipalities, non-governmental organisations (NGOs)?</a:t>
            </a:r>
            <a:endParaRPr lang="en-GB" sz="2400" dirty="0">
              <a:solidFill>
                <a:srgbClr val="2B2C30"/>
              </a:solidFill>
              <a:sym typeface="Public Sans"/>
            </a:endParaRPr>
          </a:p>
          <a:p>
            <a:pPr marL="342900" indent="-342900" latinLnBrk="0">
              <a:buFont typeface="Arial" panose="020B0604020202020204" pitchFamily="34" charset="0"/>
              <a:buChar char="•"/>
            </a:pPr>
            <a:r>
              <a:rPr lang="en-GB" sz="2400" noProof="0" dirty="0">
                <a:solidFill>
                  <a:srgbClr val="2B2C30"/>
                </a:solidFill>
                <a:sym typeface="Public Sans"/>
              </a:rPr>
              <a:t>How will you engage and educate the community about your energy community?</a:t>
            </a:r>
            <a:endParaRPr lang="en-GB" sz="2400" dirty="0">
              <a:solidFill>
                <a:srgbClr val="2B2C30"/>
              </a:solidFill>
              <a:sym typeface="Public Sans"/>
            </a:endParaRPr>
          </a:p>
          <a:p>
            <a:pPr marL="342900" indent="-342900" latinLnBrk="0">
              <a:buFont typeface="Arial" panose="020B0604020202020204" pitchFamily="34" charset="0"/>
              <a:buChar char="•"/>
            </a:pPr>
            <a:r>
              <a:rPr lang="en-GB" sz="2400" noProof="0" dirty="0">
                <a:solidFill>
                  <a:srgbClr val="2B2C30"/>
                </a:solidFill>
                <a:sym typeface="Public Sans"/>
              </a:rPr>
              <a:t>What governance structure will be in place for decision-making and dispute resolution?</a:t>
            </a:r>
            <a:endParaRPr lang="en-GB" sz="2400" dirty="0">
              <a:solidFill>
                <a:srgbClr val="2B2C30"/>
              </a:solidFill>
              <a:sym typeface="Public Sans"/>
            </a:endParaRPr>
          </a:p>
          <a:p>
            <a:pPr marL="342900" indent="-342900" latinLnBrk="0">
              <a:buFont typeface="Arial" panose="020B0604020202020204" pitchFamily="34" charset="0"/>
              <a:buChar char="•"/>
            </a:pPr>
            <a:r>
              <a:rPr lang="en-GB" sz="2400" noProof="0" dirty="0">
                <a:solidFill>
                  <a:srgbClr val="2B2C30"/>
                </a:solidFill>
              </a:rPr>
              <a:t>What are member roles and responsibilities?</a:t>
            </a:r>
          </a:p>
          <a:p>
            <a:pPr marL="342900" indent="-342900" latinLnBrk="0">
              <a:buFont typeface="Arial" panose="020B0604020202020204" pitchFamily="34" charset="0"/>
              <a:buChar char="•"/>
            </a:pPr>
            <a:r>
              <a:rPr lang="en-GB" sz="2400" noProof="0" dirty="0">
                <a:solidFill>
                  <a:srgbClr val="2B2C30"/>
                </a:solidFill>
              </a:rPr>
              <a:t>Can new members easily join and benefit from the community?</a:t>
            </a:r>
            <a:endParaRPr lang="en-GB" sz="2400" b="1" noProof="0" dirty="0">
              <a:solidFill>
                <a:srgbClr val="000066"/>
              </a:solidFill>
              <a:ea typeface="Public Sans"/>
              <a:cs typeface="Public Sans"/>
            </a:endParaRPr>
          </a:p>
        </p:txBody>
      </p:sp>
      <p:pic>
        <p:nvPicPr>
          <p:cNvPr id="6" name="Picture 5">
            <a:extLst>
              <a:ext uri="{FF2B5EF4-FFF2-40B4-BE49-F238E27FC236}">
                <a16:creationId xmlns:a16="http://schemas.microsoft.com/office/drawing/2014/main" id="{03D9F45F-55D4-D1E1-DB5A-53095F92A5B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63" y="2903837"/>
            <a:ext cx="4014229" cy="3010672"/>
          </a:xfrm>
          <a:prstGeom prst="rect">
            <a:avLst/>
          </a:prstGeom>
        </p:spPr>
      </p:pic>
    </p:spTree>
    <p:extLst>
      <p:ext uri="{BB962C8B-B14F-4D97-AF65-F5344CB8AC3E}">
        <p14:creationId xmlns:p14="http://schemas.microsoft.com/office/powerpoint/2010/main" val="129964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32476-9825-C616-B10F-FF5C273FCF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3FD7E0-A44A-5E2E-A0A7-583378729300}"/>
              </a:ext>
            </a:extLst>
          </p:cNvPr>
          <p:cNvSpPr>
            <a:spLocks noGrp="1"/>
          </p:cNvSpPr>
          <p:nvPr>
            <p:ph type="title" idx="4294967295"/>
          </p:nvPr>
        </p:nvSpPr>
        <p:spPr>
          <a:xfrm>
            <a:off x="590005" y="665571"/>
            <a:ext cx="11035938"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Community and stakeholder engagement – Good practices</a:t>
            </a:r>
            <a:endParaRPr lang="en-GB" dirty="0">
              <a:effectLst/>
            </a:endParaRPr>
          </a:p>
          <a:p>
            <a:endParaRPr lang="en-GB" dirty="0"/>
          </a:p>
        </p:txBody>
      </p:sp>
      <p:sp>
        <p:nvSpPr>
          <p:cNvPr id="4" name="TextBox 3">
            <a:extLst>
              <a:ext uri="{FF2B5EF4-FFF2-40B4-BE49-F238E27FC236}">
                <a16:creationId xmlns:a16="http://schemas.microsoft.com/office/drawing/2014/main" id="{D2DFE19F-BC61-4815-CDCD-FC1E3CEC799D}"/>
              </a:ext>
            </a:extLst>
          </p:cNvPr>
          <p:cNvSpPr txBox="1"/>
          <p:nvPr/>
        </p:nvSpPr>
        <p:spPr>
          <a:xfrm>
            <a:off x="4493034" y="2331681"/>
            <a:ext cx="7321484" cy="4154984"/>
          </a:xfrm>
          <a:prstGeom prst="rect">
            <a:avLst/>
          </a:prstGeom>
          <a:noFill/>
        </p:spPr>
        <p:txBody>
          <a:bodyPr wrap="square" rtlCol="0">
            <a:spAutoFit/>
          </a:bodyPr>
          <a:lstStyle/>
          <a:p>
            <a:pPr latinLnBrk="0"/>
            <a:r>
              <a:rPr lang="en-US" sz="2400" dirty="0">
                <a:solidFill>
                  <a:srgbClr val="2B2C30"/>
                </a:solidFill>
                <a:sym typeface="Public Sans"/>
              </a:rPr>
              <a:t>Good practices include:</a:t>
            </a:r>
          </a:p>
          <a:p>
            <a:pPr marL="342900" indent="-342900" latinLnBrk="0">
              <a:buFont typeface="Arial" panose="020B0604020202020204" pitchFamily="34" charset="0"/>
              <a:buChar char="•"/>
            </a:pPr>
            <a:r>
              <a:rPr lang="en-US" sz="2400" dirty="0">
                <a:solidFill>
                  <a:srgbClr val="2B2C30"/>
                </a:solidFill>
              </a:rPr>
              <a:t>Conducting community meetings to gauge interest and gain support.</a:t>
            </a:r>
          </a:p>
          <a:p>
            <a:pPr marL="342900" indent="-342900" latinLnBrk="0">
              <a:buFont typeface="Arial" panose="020B0604020202020204" pitchFamily="34" charset="0"/>
              <a:buChar char="•"/>
            </a:pPr>
            <a:r>
              <a:rPr lang="en-US" sz="2400" dirty="0">
                <a:solidFill>
                  <a:srgbClr val="2B2C30"/>
                </a:solidFill>
              </a:rPr>
              <a:t>Establishing a clear membership model (e.g., cooperative, association, company).</a:t>
            </a:r>
            <a:endParaRPr lang="en-US" sz="2400" dirty="0"/>
          </a:p>
          <a:p>
            <a:pPr marL="342900" indent="-342900" latinLnBrk="0">
              <a:buFont typeface="Arial" panose="020B0604020202020204" pitchFamily="34" charset="0"/>
              <a:buChar char="•"/>
            </a:pPr>
            <a:r>
              <a:rPr lang="en-US" sz="2400" dirty="0">
                <a:solidFill>
                  <a:srgbClr val="2B2C30"/>
                </a:solidFill>
              </a:rPr>
              <a:t>Offering financial incentives or benefits to encourage participation.</a:t>
            </a:r>
          </a:p>
          <a:p>
            <a:pPr marL="342900" indent="-342900" latinLnBrk="0">
              <a:buFont typeface="Arial" panose="020B0604020202020204" pitchFamily="34" charset="0"/>
              <a:buChar char="•"/>
            </a:pPr>
            <a:r>
              <a:rPr lang="en-US" sz="2400" dirty="0">
                <a:solidFill>
                  <a:srgbClr val="2B2C30"/>
                </a:solidFill>
              </a:rPr>
              <a:t>Starting small with pilot projects, then expanding based on demand.</a:t>
            </a:r>
            <a:endParaRPr lang="en-US" sz="2400" dirty="0"/>
          </a:p>
          <a:p>
            <a:pPr marL="342900" indent="-342900" latinLnBrk="0">
              <a:buFont typeface="Arial" panose="020B0604020202020204" pitchFamily="34" charset="0"/>
              <a:buChar char="•"/>
            </a:pPr>
            <a:r>
              <a:rPr lang="en-US" sz="2400" dirty="0">
                <a:solidFill>
                  <a:srgbClr val="2B2C30"/>
                </a:solidFill>
              </a:rPr>
              <a:t>Partnering with local businesses and municipalities for larger-scale adoption.</a:t>
            </a:r>
            <a:endParaRPr lang="en-US" sz="2400" b="1" dirty="0">
              <a:solidFill>
                <a:srgbClr val="000066"/>
              </a:solidFill>
              <a:ea typeface="Public Sans"/>
              <a:cs typeface="Public Sans"/>
            </a:endParaRPr>
          </a:p>
        </p:txBody>
      </p:sp>
      <p:pic>
        <p:nvPicPr>
          <p:cNvPr id="5" name="Picture 4">
            <a:extLst>
              <a:ext uri="{FF2B5EF4-FFF2-40B4-BE49-F238E27FC236}">
                <a16:creationId xmlns:a16="http://schemas.microsoft.com/office/drawing/2014/main" id="{368EF0DD-7DF1-CB20-C3C0-EDE5A0EAD4D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63" y="2903837"/>
            <a:ext cx="4014229" cy="3010672"/>
          </a:xfrm>
          <a:prstGeom prst="rect">
            <a:avLst/>
          </a:prstGeom>
        </p:spPr>
      </p:pic>
    </p:spTree>
    <p:extLst>
      <p:ext uri="{BB962C8B-B14F-4D97-AF65-F5344CB8AC3E}">
        <p14:creationId xmlns:p14="http://schemas.microsoft.com/office/powerpoint/2010/main" val="147572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a:extLst>
              <a:ext uri="{FF2B5EF4-FFF2-40B4-BE49-F238E27FC236}">
                <a16:creationId xmlns:a16="http://schemas.microsoft.com/office/drawing/2014/main" id="{D8C4E46F-1B05-476B-90D3-800B8F061E5E}"/>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31" name="직사각형 30">
            <a:extLst>
              <a:ext uri="{FF2B5EF4-FFF2-40B4-BE49-F238E27FC236}">
                <a16:creationId xmlns:a16="http://schemas.microsoft.com/office/drawing/2014/main" id="{054E5D47-4CA2-42D3-88F2-36300092A0B6}"/>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19" name="직사각형 18">
            <a:extLst>
              <a:ext uri="{FF2B5EF4-FFF2-40B4-BE49-F238E27FC236}">
                <a16:creationId xmlns:a16="http://schemas.microsoft.com/office/drawing/2014/main" id="{8DC1423C-2E75-48AE-A98F-626668954196}"/>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5" name="Title 4">
            <a:extLst>
              <a:ext uri="{FF2B5EF4-FFF2-40B4-BE49-F238E27FC236}">
                <a16:creationId xmlns:a16="http://schemas.microsoft.com/office/drawing/2014/main" id="{9603ACAD-D302-3A56-2494-7FE959907361}"/>
              </a:ext>
            </a:extLst>
          </p:cNvPr>
          <p:cNvSpPr>
            <a:spLocks noGrp="1"/>
          </p:cNvSpPr>
          <p:nvPr>
            <p:ph type="title" idx="4294967295"/>
          </p:nvPr>
        </p:nvSpPr>
        <p:spPr>
          <a:xfrm>
            <a:off x="746139" y="547611"/>
            <a:ext cx="10515600" cy="1325563"/>
          </a:xfrm>
          <a:prstGeom prst="rect">
            <a:avLst/>
          </a:prstGeom>
        </p:spPr>
        <p:txBody>
          <a:bodyPr/>
          <a:lstStyle/>
          <a:p>
            <a:pPr rtl="0" eaLnBrk="1" latinLnBrk="1" hangingPunct="1"/>
            <a:r>
              <a:rPr lang="en-US" sz="2800" kern="1200" dirty="0">
                <a:solidFill>
                  <a:srgbClr val="0E3AF0"/>
                </a:solidFill>
                <a:effectLst/>
                <a:latin typeface="Calibri" panose="020F0502020204030204" pitchFamily="34" charset="0"/>
                <a:ea typeface="맑은 고딕" panose="020B0503020000020004" pitchFamily="34" charset="-127"/>
                <a:cs typeface="Arial" panose="020B0604020202020204" pitchFamily="34" charset="0"/>
              </a:rPr>
              <a:t>Next Steps 1</a:t>
            </a:r>
            <a:endParaRPr lang="en-GB" dirty="0">
              <a:effectLst/>
            </a:endParaRPr>
          </a:p>
          <a:p>
            <a:endParaRPr lang="en-GB" dirty="0"/>
          </a:p>
        </p:txBody>
      </p:sp>
      <p:grpSp>
        <p:nvGrpSpPr>
          <p:cNvPr id="20" name="그룹 19">
            <a:extLst>
              <a:ext uri="{FF2B5EF4-FFF2-40B4-BE49-F238E27FC236}">
                <a16:creationId xmlns:a16="http://schemas.microsoft.com/office/drawing/2014/main" id="{5AD01B13-396A-4A4F-8EA6-968460F8AFEB}"/>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3" name="TextBox 2">
            <a:extLst>
              <a:ext uri="{FF2B5EF4-FFF2-40B4-BE49-F238E27FC236}">
                <a16:creationId xmlns:a16="http://schemas.microsoft.com/office/drawing/2014/main" id="{A285EDEE-0D89-AE70-0953-34055524EF0D}"/>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setting up an energy community, you may find the following resources useful: </a:t>
            </a:r>
          </a:p>
        </p:txBody>
      </p:sp>
      <p:sp>
        <p:nvSpPr>
          <p:cNvPr id="29" name="TextBox 28">
            <a:extLst>
              <a:ext uri="{FF2B5EF4-FFF2-40B4-BE49-F238E27FC236}">
                <a16:creationId xmlns:a16="http://schemas.microsoft.com/office/drawing/2014/main" id="{4ECDE187-04E2-45C2-AB71-3163282F7484}"/>
              </a:ext>
            </a:extLst>
          </p:cNvPr>
          <p:cNvSpPr txBox="1"/>
          <p:nvPr/>
        </p:nvSpPr>
        <p:spPr>
          <a:xfrm>
            <a:off x="1006119" y="3768042"/>
            <a:ext cx="2175491" cy="1785104"/>
          </a:xfrm>
          <a:prstGeom prst="rect">
            <a:avLst/>
          </a:prstGeom>
          <a:noFill/>
        </p:spPr>
        <p:txBody>
          <a:bodyPr wrap="square" lIns="91440" tIns="45720" rIns="91440" bIns="45720" rtlCol="0" anchor="t" anchorCtr="0">
            <a:spAutoFit/>
          </a:bodyPr>
          <a:lstStyle/>
          <a:p>
            <a:pPr algn="ctr"/>
            <a:r>
              <a:rPr lang="en-US" altLang="ko-KR" sz="2200" dirty="0">
                <a:solidFill>
                  <a:srgbClr val="373737"/>
                </a:solidFill>
                <a:ea typeface="맑은 고딕"/>
              </a:rPr>
              <a:t> Review Every1’s slide deck on </a:t>
            </a:r>
            <a:r>
              <a:rPr lang="en-US" altLang="ko-KR" sz="2200" i="1" dirty="0">
                <a:solidFill>
                  <a:srgbClr val="373737"/>
                </a:solidFill>
                <a:ea typeface="맑은 고딕"/>
                <a:hlinkClick r:id="rId3"/>
              </a:rPr>
              <a:t>Energy Communities: IT Basics</a:t>
            </a:r>
            <a:endParaRPr lang="ko-KR" altLang="en-US" sz="2200" dirty="0">
              <a:solidFill>
                <a:srgbClr val="373737"/>
              </a:solidFill>
              <a:ea typeface="맑은 고딕"/>
            </a:endParaRPr>
          </a:p>
        </p:txBody>
      </p:sp>
      <p:grpSp>
        <p:nvGrpSpPr>
          <p:cNvPr id="32" name="그룹 31">
            <a:extLst>
              <a:ext uri="{FF2B5EF4-FFF2-40B4-BE49-F238E27FC236}">
                <a16:creationId xmlns:a16="http://schemas.microsoft.com/office/drawing/2014/main" id="{9AA80F0D-EBB3-4C6C-AADE-CFFA66F10EDB}"/>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D9C87595-16A2-4A0F-9DBB-4AF40FA3BA2C}"/>
              </a:ext>
            </a:extLst>
          </p:cNvPr>
          <p:cNvSpPr txBox="1"/>
          <p:nvPr/>
        </p:nvSpPr>
        <p:spPr>
          <a:xfrm>
            <a:off x="3522135" y="3251586"/>
            <a:ext cx="2498463" cy="2462213"/>
          </a:xfrm>
          <a:prstGeom prst="rect">
            <a:avLst/>
          </a:prstGeom>
          <a:noFill/>
        </p:spPr>
        <p:txBody>
          <a:bodyPr wrap="square" rtlCol="0" anchor="t" anchorCtr="0">
            <a:spAutoFit/>
          </a:bodyPr>
          <a:lstStyle/>
          <a:p>
            <a:pPr algn="ctr"/>
            <a:r>
              <a:rPr lang="en-US" altLang="ko-KR" sz="2200" dirty="0">
                <a:solidFill>
                  <a:srgbClr val="373737"/>
                </a:solidFill>
              </a:rPr>
              <a:t>Explore some tools: </a:t>
            </a:r>
            <a:r>
              <a:rPr lang="en-US" altLang="ko-KR" sz="2200" dirty="0">
                <a:solidFill>
                  <a:srgbClr val="373737"/>
                </a:solidFill>
                <a:hlinkClick r:id="rId4"/>
              </a:rPr>
              <a:t>Photovoltaic Geographical Information System (PVGIS)</a:t>
            </a:r>
            <a:r>
              <a:rPr lang="en-US" altLang="ko-KR" sz="2200" dirty="0">
                <a:solidFill>
                  <a:srgbClr val="373737"/>
                </a:solidFill>
              </a:rPr>
              <a:t> estimates solar energy potential worldwide.</a:t>
            </a:r>
            <a:endParaRPr lang="ko-KR" altLang="en-US" sz="2200" dirty="0">
              <a:solidFill>
                <a:srgbClr val="373737"/>
              </a:solidFill>
            </a:endParaRPr>
          </a:p>
        </p:txBody>
      </p:sp>
      <p:grpSp>
        <p:nvGrpSpPr>
          <p:cNvPr id="44" name="그룹 43">
            <a:extLst>
              <a:ext uri="{FF2B5EF4-FFF2-40B4-BE49-F238E27FC236}">
                <a16:creationId xmlns:a16="http://schemas.microsoft.com/office/drawing/2014/main" id="{3A90AFA9-BBC6-4A1F-852A-2034796C8128}"/>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51" name="직사각형 50">
            <a:extLst>
              <a:ext uri="{FF2B5EF4-FFF2-40B4-BE49-F238E27FC236}">
                <a16:creationId xmlns:a16="http://schemas.microsoft.com/office/drawing/2014/main" id="{27655039-CC5E-4A6C-B955-BA8E42F25249}"/>
              </a:ext>
              <a:ext uri="{C183D7F6-B498-43B3-948B-1728B52AA6E4}">
                <adec:decorative xmlns:adec="http://schemas.microsoft.com/office/drawing/2017/decorative" val="1"/>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60FBB8CB-27AD-447B-BBCA-ED5A88C17E7D}"/>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4" name="TextBox 3">
            <a:extLst>
              <a:ext uri="{FF2B5EF4-FFF2-40B4-BE49-F238E27FC236}">
                <a16:creationId xmlns:a16="http://schemas.microsoft.com/office/drawing/2014/main" id="{070F12FB-7F14-7FF3-449C-2811541DD8D2}"/>
              </a:ext>
            </a:extLst>
          </p:cNvPr>
          <p:cNvSpPr txBox="1"/>
          <p:nvPr/>
        </p:nvSpPr>
        <p:spPr>
          <a:xfrm>
            <a:off x="6236498" y="3917770"/>
            <a:ext cx="2498463" cy="1785104"/>
          </a:xfrm>
          <a:prstGeom prst="rect">
            <a:avLst/>
          </a:prstGeom>
          <a:noFill/>
        </p:spPr>
        <p:txBody>
          <a:bodyPr wrap="square" rtlCol="0" anchor="t" anchorCtr="0">
            <a:spAutoFit/>
          </a:bodyPr>
          <a:lstStyle/>
          <a:p>
            <a:pPr algn="ctr"/>
            <a:r>
              <a:rPr lang="en-US" altLang="ko-KR" sz="2200" dirty="0">
                <a:solidFill>
                  <a:srgbClr val="373737"/>
                </a:solidFill>
              </a:rPr>
              <a:t>Explore some tools: </a:t>
            </a:r>
            <a:r>
              <a:rPr lang="en-US" altLang="ko-KR" sz="2200" dirty="0">
                <a:solidFill>
                  <a:srgbClr val="373737"/>
                </a:solidFill>
                <a:hlinkClick r:id="rId5"/>
              </a:rPr>
              <a:t>Global Wind Atlas </a:t>
            </a:r>
            <a:r>
              <a:rPr lang="en-US" altLang="ko-KR" sz="2200" dirty="0">
                <a:solidFill>
                  <a:srgbClr val="373737"/>
                </a:solidFill>
              </a:rPr>
              <a:t>maps wind resources for feasibility studies.</a:t>
            </a:r>
            <a:endParaRPr lang="ko-KR" altLang="en-US" sz="2200" dirty="0">
              <a:solidFill>
                <a:srgbClr val="373737"/>
              </a:solidFill>
            </a:endParaRPr>
          </a:p>
        </p:txBody>
      </p:sp>
      <p:sp>
        <p:nvSpPr>
          <p:cNvPr id="60" name="TextBox 59">
            <a:extLst>
              <a:ext uri="{FF2B5EF4-FFF2-40B4-BE49-F238E27FC236}">
                <a16:creationId xmlns:a16="http://schemas.microsoft.com/office/drawing/2014/main" id="{DB6D982A-54DA-4FCC-9383-F91FC1E1D9CE}"/>
              </a:ext>
            </a:extLst>
          </p:cNvPr>
          <p:cNvSpPr txBox="1"/>
          <p:nvPr/>
        </p:nvSpPr>
        <p:spPr>
          <a:xfrm>
            <a:off x="8866219" y="3240661"/>
            <a:ext cx="2559233" cy="2462213"/>
          </a:xfrm>
          <a:prstGeom prst="rect">
            <a:avLst/>
          </a:prstGeom>
          <a:noFill/>
        </p:spPr>
        <p:txBody>
          <a:bodyPr wrap="square" rtlCol="0" anchor="t" anchorCtr="0">
            <a:spAutoFit/>
          </a:bodyPr>
          <a:lstStyle/>
          <a:p>
            <a:pPr algn="ctr"/>
            <a:r>
              <a:rPr lang="en-US" altLang="ko-KR" sz="2200" dirty="0">
                <a:solidFill>
                  <a:srgbClr val="373737"/>
                </a:solidFill>
              </a:rPr>
              <a:t>Explore some tools: </a:t>
            </a:r>
            <a:r>
              <a:rPr lang="en-US" altLang="ko-KR" sz="2200" dirty="0">
                <a:solidFill>
                  <a:srgbClr val="373737"/>
                </a:solidFill>
                <a:hlinkClick r:id="rId6"/>
              </a:rPr>
              <a:t>NREL System Advisor Model </a:t>
            </a:r>
            <a:r>
              <a:rPr lang="en-US" altLang="ko-KR" sz="2200" dirty="0">
                <a:solidFill>
                  <a:srgbClr val="373737"/>
                </a:solidFill>
              </a:rPr>
              <a:t>(SAM) provides financial and technical analysis for solar, wind &amp; storage.</a:t>
            </a:r>
            <a:endParaRPr lang="ko-KR" altLang="en-US" sz="2200" dirty="0">
              <a:solidFill>
                <a:srgbClr val="373737"/>
              </a:solidFill>
            </a:endParaRPr>
          </a:p>
        </p:txBody>
      </p:sp>
    </p:spTree>
    <p:extLst>
      <p:ext uri="{BB962C8B-B14F-4D97-AF65-F5344CB8AC3E}">
        <p14:creationId xmlns:p14="http://schemas.microsoft.com/office/powerpoint/2010/main" val="418412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16C11-A302-F826-7ED3-77B5271C748B}"/>
            </a:ext>
          </a:extLst>
        </p:cNvPr>
        <p:cNvGrpSpPr/>
        <p:nvPr/>
      </p:nvGrpSpPr>
      <p:grpSpPr>
        <a:xfrm>
          <a:off x="0" y="0"/>
          <a:ext cx="0" cy="0"/>
          <a:chOff x="0" y="0"/>
          <a:chExt cx="0" cy="0"/>
        </a:xfrm>
      </p:grpSpPr>
      <p:sp>
        <p:nvSpPr>
          <p:cNvPr id="43" name="직사각형 42">
            <a:extLst>
              <a:ext uri="{FF2B5EF4-FFF2-40B4-BE49-F238E27FC236}">
                <a16:creationId xmlns:a16="http://schemas.microsoft.com/office/drawing/2014/main" id="{91892399-B628-5725-B089-EA64E9C5C23C}"/>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31" name="직사각형 30">
            <a:extLst>
              <a:ext uri="{FF2B5EF4-FFF2-40B4-BE49-F238E27FC236}">
                <a16:creationId xmlns:a16="http://schemas.microsoft.com/office/drawing/2014/main" id="{B1DD0A8C-3121-9796-BB5E-FE6249047D4B}"/>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19" name="직사각형 18">
            <a:extLst>
              <a:ext uri="{FF2B5EF4-FFF2-40B4-BE49-F238E27FC236}">
                <a16:creationId xmlns:a16="http://schemas.microsoft.com/office/drawing/2014/main" id="{C757F972-1DE2-6FDC-1478-601E045532A2}"/>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5" name="Title 4">
            <a:extLst>
              <a:ext uri="{FF2B5EF4-FFF2-40B4-BE49-F238E27FC236}">
                <a16:creationId xmlns:a16="http://schemas.microsoft.com/office/drawing/2014/main" id="{9081C46F-6E5D-9B36-3F68-74ADA10808B0}"/>
              </a:ext>
            </a:extLst>
          </p:cNvPr>
          <p:cNvSpPr>
            <a:spLocks noGrp="1"/>
          </p:cNvSpPr>
          <p:nvPr>
            <p:ph type="title" idx="4294967295"/>
          </p:nvPr>
        </p:nvSpPr>
        <p:spPr>
          <a:xfrm>
            <a:off x="746139" y="586566"/>
            <a:ext cx="10515600" cy="1325563"/>
          </a:xfrm>
          <a:prstGeom prst="rect">
            <a:avLst/>
          </a:prstGeom>
        </p:spPr>
        <p:txBody>
          <a:bodyPr/>
          <a:lstStyle/>
          <a:p>
            <a:pPr rtl="0" eaLnBrk="1" latinLnBrk="1" hangingPunct="1"/>
            <a:r>
              <a:rPr lang="en-US" sz="2800" kern="1200" dirty="0">
                <a:solidFill>
                  <a:srgbClr val="0E3AF0"/>
                </a:solidFill>
                <a:effectLst/>
                <a:latin typeface="Calibri" panose="020F0502020204030204" pitchFamily="34" charset="0"/>
                <a:ea typeface="맑은 고딕" panose="020B0503020000020004" pitchFamily="34" charset="-127"/>
                <a:cs typeface="Arial" panose="020B0604020202020204" pitchFamily="34" charset="0"/>
              </a:rPr>
              <a:t>Next Steps 2</a:t>
            </a:r>
            <a:endParaRPr lang="en-GB" dirty="0">
              <a:effectLst/>
            </a:endParaRPr>
          </a:p>
          <a:p>
            <a:endParaRPr lang="en-GB" dirty="0"/>
          </a:p>
        </p:txBody>
      </p:sp>
      <p:sp>
        <p:nvSpPr>
          <p:cNvPr id="3" name="TextBox 2">
            <a:extLst>
              <a:ext uri="{FF2B5EF4-FFF2-40B4-BE49-F238E27FC236}">
                <a16:creationId xmlns:a16="http://schemas.microsoft.com/office/drawing/2014/main" id="{4A9B85D5-6648-6351-B9BC-437B1478940E}"/>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setting up an energy community, you may find the following resources useful: </a:t>
            </a:r>
          </a:p>
        </p:txBody>
      </p:sp>
      <p:grpSp>
        <p:nvGrpSpPr>
          <p:cNvPr id="20" name="그룹 19">
            <a:extLst>
              <a:ext uri="{FF2B5EF4-FFF2-40B4-BE49-F238E27FC236}">
                <a16:creationId xmlns:a16="http://schemas.microsoft.com/office/drawing/2014/main" id="{ECD1871A-3CAA-5A0C-835E-2981C15C8B28}"/>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5CD263B0-7B54-57B2-15F1-395895FA99E0}"/>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E3CF78EB-2B19-6E9F-7EC5-04B9C8805F8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B0AA3EF9-B14B-E4C0-72D0-A574352DBD04}"/>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28CCC17E-D26E-13EA-CDA4-33B54AB7A5BD}"/>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72C91BA3-140D-731D-E520-4F98A0C91607}"/>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4867FC8D-A317-4FB5-3257-5F80A846E28C}"/>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97EDECC7-B413-35F7-63CC-9A80E567E7A2}"/>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4B6114D-563C-9506-D4F3-4F3288B8FDF7}"/>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29" name="TextBox 28">
            <a:extLst>
              <a:ext uri="{FF2B5EF4-FFF2-40B4-BE49-F238E27FC236}">
                <a16:creationId xmlns:a16="http://schemas.microsoft.com/office/drawing/2014/main" id="{6B73D3C3-E637-3F00-3A95-BADA91A3F4D5}"/>
              </a:ext>
            </a:extLst>
          </p:cNvPr>
          <p:cNvSpPr txBox="1"/>
          <p:nvPr/>
        </p:nvSpPr>
        <p:spPr>
          <a:xfrm>
            <a:off x="746497" y="3768042"/>
            <a:ext cx="2435113" cy="1785104"/>
          </a:xfrm>
          <a:prstGeom prst="rect">
            <a:avLst/>
          </a:prstGeom>
          <a:noFill/>
        </p:spPr>
        <p:txBody>
          <a:bodyPr wrap="square" lIns="91440" tIns="45720" rIns="91440" bIns="45720" rtlCol="0" anchor="t" anchorCtr="0">
            <a:spAutoFit/>
          </a:bodyPr>
          <a:lstStyle/>
          <a:p>
            <a:pPr algn="ctr"/>
            <a:r>
              <a:rPr lang="en-US" altLang="ko-KR" sz="2200" dirty="0">
                <a:solidFill>
                  <a:srgbClr val="373737"/>
                </a:solidFill>
                <a:ea typeface="맑은 고딕"/>
              </a:rPr>
              <a:t> Read an </a:t>
            </a:r>
            <a:r>
              <a:rPr lang="en-US" altLang="ko-KR" sz="2200" dirty="0">
                <a:solidFill>
                  <a:srgbClr val="373737"/>
                </a:solidFill>
                <a:ea typeface="맑은 고딕"/>
                <a:hlinkClick r:id="rId3"/>
              </a:rPr>
              <a:t>Online Guide for founding an Energy Community </a:t>
            </a:r>
            <a:r>
              <a:rPr lang="en-US" altLang="ko-KR" sz="2200" dirty="0">
                <a:solidFill>
                  <a:srgbClr val="373737"/>
                </a:solidFill>
                <a:ea typeface="맑은 고딕"/>
              </a:rPr>
              <a:t>(German language)</a:t>
            </a:r>
            <a:endParaRPr lang="ko-KR" altLang="en-US" sz="2200" dirty="0">
              <a:solidFill>
                <a:srgbClr val="373737"/>
              </a:solidFill>
              <a:ea typeface="맑은 고딕"/>
            </a:endParaRPr>
          </a:p>
        </p:txBody>
      </p:sp>
      <p:grpSp>
        <p:nvGrpSpPr>
          <p:cNvPr id="32" name="그룹 31">
            <a:extLst>
              <a:ext uri="{FF2B5EF4-FFF2-40B4-BE49-F238E27FC236}">
                <a16:creationId xmlns:a16="http://schemas.microsoft.com/office/drawing/2014/main" id="{FB73CFA9-DA76-659A-2E08-DACFDABB71EA}"/>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2DF5295F-FA7B-041B-4B65-BD2CBFE9D2EB}"/>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696ECED6-997C-FD9F-5B9E-2BBD3490F3B7}"/>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C3AD1BE5-ABB3-125B-DBC8-5B826E347DFE}"/>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EC6748BC-5BEC-F61C-F7EE-E58453BD39AA}"/>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B5A710BB-FA3D-C2C3-3F12-B0BD2C63556F}"/>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6C627640-B942-7D7A-99A8-7F15B72B8EB4}"/>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32EF29BF-6B8C-D11B-7F1E-C1AB8C525011}"/>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C0F42510-4F31-57AC-36F3-6D6097541638}"/>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55AA21B9-2EBE-A254-CB04-9CA3132F9779}"/>
              </a:ext>
            </a:extLst>
          </p:cNvPr>
          <p:cNvSpPr txBox="1"/>
          <p:nvPr/>
        </p:nvSpPr>
        <p:spPr>
          <a:xfrm>
            <a:off x="3505476" y="3518824"/>
            <a:ext cx="2498463" cy="2123658"/>
          </a:xfrm>
          <a:prstGeom prst="rect">
            <a:avLst/>
          </a:prstGeom>
          <a:noFill/>
        </p:spPr>
        <p:txBody>
          <a:bodyPr wrap="square" rtlCol="0" anchor="t" anchorCtr="0">
            <a:spAutoFit/>
          </a:bodyPr>
          <a:lstStyle/>
          <a:p>
            <a:pPr algn="ctr"/>
            <a:r>
              <a:rPr lang="en-US" altLang="ko-KR" sz="2200" dirty="0">
                <a:solidFill>
                  <a:srgbClr val="373737"/>
                </a:solidFill>
              </a:rPr>
              <a:t>Explore </a:t>
            </a:r>
            <a:r>
              <a:rPr lang="en-US" altLang="ko-KR" sz="2200" i="1" dirty="0">
                <a:solidFill>
                  <a:srgbClr val="373737"/>
                </a:solidFill>
                <a:hlinkClick r:id="rId4"/>
              </a:rPr>
              <a:t>7 types of energy communities and collective actions</a:t>
            </a:r>
            <a:r>
              <a:rPr lang="en-US" altLang="ko-KR" sz="2200" i="1" dirty="0">
                <a:solidFill>
                  <a:srgbClr val="373737"/>
                </a:solidFill>
              </a:rPr>
              <a:t> </a:t>
            </a:r>
            <a:r>
              <a:rPr lang="en-US" altLang="ko-KR" sz="2200" dirty="0">
                <a:solidFill>
                  <a:srgbClr val="373737"/>
                </a:solidFill>
              </a:rPr>
              <a:t>in this resource from the DECIDE project.</a:t>
            </a:r>
            <a:endParaRPr lang="ko-KR" altLang="en-US" sz="2200" dirty="0">
              <a:solidFill>
                <a:srgbClr val="373737"/>
              </a:solidFill>
            </a:endParaRPr>
          </a:p>
        </p:txBody>
      </p:sp>
      <p:grpSp>
        <p:nvGrpSpPr>
          <p:cNvPr id="44" name="그룹 43">
            <a:extLst>
              <a:ext uri="{FF2B5EF4-FFF2-40B4-BE49-F238E27FC236}">
                <a16:creationId xmlns:a16="http://schemas.microsoft.com/office/drawing/2014/main" id="{57F23B4A-303B-4875-C524-4AFF1EA10101}"/>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7A6DA5DE-A93D-A825-E218-4CF0B081221C}"/>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7C6AB8E3-1B78-F66A-82A7-473FFAADB6F7}"/>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5FD5C716-C84A-0DE8-A52F-B0165FF05A02}"/>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2E77EB08-1A07-5815-25F2-083E33B13171}"/>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51" name="직사각형 50">
            <a:extLst>
              <a:ext uri="{FF2B5EF4-FFF2-40B4-BE49-F238E27FC236}">
                <a16:creationId xmlns:a16="http://schemas.microsoft.com/office/drawing/2014/main" id="{D6E42073-9D5B-D6B7-292A-71C0178D71E7}"/>
              </a:ext>
              <a:ext uri="{C183D7F6-B498-43B3-948B-1728B52AA6E4}">
                <adec:decorative xmlns:adec="http://schemas.microsoft.com/office/drawing/2017/decorative" val="1"/>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E9641799-1F54-76E5-7BAF-FBC78E2A6AB5}"/>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4E9BF988-2C0D-1833-C8AC-3CA8EC60859E}"/>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5B5817B3-C383-AD2B-6FAF-D8F099FDD66F}"/>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F502D670-5175-35D8-6543-56183160A0F4}"/>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9260FDE1-DD8A-27AA-5841-F0208C6C0A84}"/>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D71FF631-6866-79E1-48C8-4B575D31D90B}"/>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5C50AA1B-779B-F287-B97D-F87A908B96AC}"/>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6AF45D02-B38E-E14B-6536-9454EA64DF10}"/>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4" name="TextBox 3">
            <a:extLst>
              <a:ext uri="{FF2B5EF4-FFF2-40B4-BE49-F238E27FC236}">
                <a16:creationId xmlns:a16="http://schemas.microsoft.com/office/drawing/2014/main" id="{8C3DE06E-3BC0-3D03-DD67-6053C9DC5EE0}"/>
              </a:ext>
            </a:extLst>
          </p:cNvPr>
          <p:cNvSpPr txBox="1"/>
          <p:nvPr/>
        </p:nvSpPr>
        <p:spPr>
          <a:xfrm>
            <a:off x="6210421" y="3213888"/>
            <a:ext cx="2498463" cy="2462213"/>
          </a:xfrm>
          <a:prstGeom prst="rect">
            <a:avLst/>
          </a:prstGeom>
          <a:noFill/>
        </p:spPr>
        <p:txBody>
          <a:bodyPr wrap="square" rtlCol="0" anchor="t" anchorCtr="0">
            <a:spAutoFit/>
          </a:bodyPr>
          <a:lstStyle/>
          <a:p>
            <a:pPr algn="ctr"/>
            <a:r>
              <a:rPr lang="en-US" altLang="ko-KR" sz="2200" dirty="0">
                <a:solidFill>
                  <a:srgbClr val="373737"/>
                </a:solidFill>
              </a:rPr>
              <a:t>Check out the ENCLUDE project’s </a:t>
            </a:r>
            <a:r>
              <a:rPr lang="en-US" altLang="ko-KR" sz="2200" i="1" dirty="0">
                <a:solidFill>
                  <a:srgbClr val="373737"/>
                </a:solidFill>
                <a:hlinkClick r:id="rId5"/>
              </a:rPr>
              <a:t>This may surprise you: Things we have learnt from taking about energy with 68 initiatives</a:t>
            </a:r>
            <a:r>
              <a:rPr lang="en-US" altLang="ko-KR" sz="2200" i="1" dirty="0">
                <a:solidFill>
                  <a:srgbClr val="373737"/>
                </a:solidFill>
              </a:rPr>
              <a:t>.</a:t>
            </a:r>
            <a:endParaRPr lang="ko-KR" altLang="en-US" sz="2200" dirty="0">
              <a:solidFill>
                <a:srgbClr val="373737"/>
              </a:solidFill>
            </a:endParaRPr>
          </a:p>
        </p:txBody>
      </p:sp>
      <p:sp>
        <p:nvSpPr>
          <p:cNvPr id="60" name="TextBox 59">
            <a:extLst>
              <a:ext uri="{FF2B5EF4-FFF2-40B4-BE49-F238E27FC236}">
                <a16:creationId xmlns:a16="http://schemas.microsoft.com/office/drawing/2014/main" id="{7AF9A874-71FF-E153-A712-CB58ABED3B1C}"/>
              </a:ext>
            </a:extLst>
          </p:cNvPr>
          <p:cNvSpPr txBox="1"/>
          <p:nvPr/>
        </p:nvSpPr>
        <p:spPr>
          <a:xfrm>
            <a:off x="8875361" y="3800196"/>
            <a:ext cx="2559233" cy="1785104"/>
          </a:xfrm>
          <a:prstGeom prst="rect">
            <a:avLst/>
          </a:prstGeom>
          <a:noFill/>
        </p:spPr>
        <p:txBody>
          <a:bodyPr wrap="square" rtlCol="0" anchor="t" anchorCtr="0">
            <a:spAutoFit/>
          </a:bodyPr>
          <a:lstStyle/>
          <a:p>
            <a:pPr algn="ctr"/>
            <a:r>
              <a:rPr lang="en-US" altLang="ko-KR" sz="2200" dirty="0">
                <a:solidFill>
                  <a:srgbClr val="373737"/>
                </a:solidFill>
              </a:rPr>
              <a:t>Read the Smart Cities Marketplace 2020 </a:t>
            </a:r>
            <a:r>
              <a:rPr lang="en-US" altLang="ko-KR" sz="2200" i="1" dirty="0">
                <a:solidFill>
                  <a:srgbClr val="373737"/>
                </a:solidFill>
                <a:hlinkClick r:id="rId6"/>
              </a:rPr>
              <a:t>Energy Communities: Solution Booklet</a:t>
            </a:r>
            <a:r>
              <a:rPr lang="en-US" altLang="ko-KR" sz="2200" i="1" dirty="0">
                <a:solidFill>
                  <a:srgbClr val="373737"/>
                </a:solidFill>
              </a:rPr>
              <a:t>.</a:t>
            </a:r>
            <a:endParaRPr lang="ko-KR" altLang="en-US" sz="2200" dirty="0">
              <a:solidFill>
                <a:srgbClr val="373737"/>
              </a:solidFill>
            </a:endParaRPr>
          </a:p>
        </p:txBody>
      </p:sp>
    </p:spTree>
    <p:extLst>
      <p:ext uri="{BB962C8B-B14F-4D97-AF65-F5344CB8AC3E}">
        <p14:creationId xmlns:p14="http://schemas.microsoft.com/office/powerpoint/2010/main" val="3350335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736316-BA79-732F-93B8-AF6255D08F81}"/>
              </a:ext>
            </a:extLst>
          </p:cNvPr>
          <p:cNvSpPr>
            <a:spLocks noGrp="1"/>
          </p:cNvSpPr>
          <p:nvPr>
            <p:ph type="title" idx="4294967295"/>
          </p:nvPr>
        </p:nvSpPr>
        <p:spPr>
          <a:xfrm>
            <a:off x="304801" y="926828"/>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1</a:t>
            </a:r>
            <a:endParaRPr lang="en-GB" dirty="0">
              <a:effectLst/>
            </a:endParaRPr>
          </a:p>
          <a:p>
            <a:endParaRPr lang="en-GB" dirty="0"/>
          </a:p>
        </p:txBody>
      </p:sp>
      <p:sp>
        <p:nvSpPr>
          <p:cNvPr id="4" name="TextBox 3">
            <a:extLst>
              <a:ext uri="{FF2B5EF4-FFF2-40B4-BE49-F238E27FC236}">
                <a16:creationId xmlns:a16="http://schemas.microsoft.com/office/drawing/2014/main" id="{B6E2F0C4-3708-062E-837B-49F21B8E51C4}"/>
              </a:ext>
            </a:extLst>
          </p:cNvPr>
          <p:cNvSpPr txBox="1"/>
          <p:nvPr/>
        </p:nvSpPr>
        <p:spPr>
          <a:xfrm>
            <a:off x="4258848" y="258284"/>
            <a:ext cx="7628351" cy="6463308"/>
          </a:xfrm>
          <a:prstGeom prst="rect">
            <a:avLst/>
          </a:prstGeom>
          <a:noFill/>
        </p:spPr>
        <p:txBody>
          <a:bodyPr wrap="square" lIns="91440" tIns="45720" rIns="91440" bIns="45720" rtlCol="0" anchor="t">
            <a:spAutoFit/>
          </a:bodyPr>
          <a:lstStyle/>
          <a:p>
            <a:pPr latinLnBrk="0"/>
            <a:r>
              <a:rPr lang="en-GB" noProof="0" dirty="0"/>
              <a:t>This slide deck </a:t>
            </a:r>
            <a:r>
              <a:rPr lang="en-GB" i="1" noProof="0" dirty="0"/>
              <a:t>Helpful, Tricks, </a:t>
            </a:r>
            <a:r>
              <a:rPr lang="en-GB" i="1" dirty="0"/>
              <a:t>Tips and Tools to support setting up your local Energy Community </a:t>
            </a:r>
            <a:r>
              <a:rPr lang="en-GB" noProof="0" dirty="0"/>
              <a:t>was produced by the Every1 project and is licensed </a:t>
            </a:r>
            <a:r>
              <a:rPr lang="en-GB" noProof="0" dirty="0">
                <a:hlinkClick r:id="rId3"/>
              </a:rPr>
              <a:t>CC BY-SA 4.0</a:t>
            </a:r>
            <a:r>
              <a:rPr lang="en-GB" noProof="0" dirty="0"/>
              <a:t>, unless otherwise stated. </a:t>
            </a:r>
          </a:p>
          <a:p>
            <a:pPr latinLnBrk="0"/>
            <a:endParaRPr lang="en-GB" noProof="0" dirty="0"/>
          </a:p>
          <a:p>
            <a:pPr latinLnBrk="0"/>
            <a:r>
              <a:rPr lang="en-GB" noProof="0" dirty="0"/>
              <a:t>The images used in this presentation are as follows: </a:t>
            </a:r>
          </a:p>
          <a:p>
            <a:pPr latinLnBrk="0"/>
            <a:endParaRPr lang="en-GB" noProof="0" dirty="0"/>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Cover image: </a:t>
            </a:r>
            <a:r>
              <a:rPr lang="en-GB" noProof="0" dirty="0">
                <a:solidFill>
                  <a:schemeClr val="dk1"/>
                </a:solidFill>
                <a:ea typeface="Public Sans"/>
                <a:cs typeface="Public Sans"/>
                <a:sym typeface="Public Sans"/>
                <a:hlinkClick r:id="rId4"/>
              </a:rPr>
              <a:t>Moss Community Energy Launch (DIY Solar Panel Workshop) </a:t>
            </a:r>
            <a:r>
              <a:rPr lang="en-GB" noProof="0" dirty="0">
                <a:solidFill>
                  <a:schemeClr val="dk1"/>
                </a:solidFill>
                <a:ea typeface="Public Sans"/>
                <a:cs typeface="Public Sans"/>
                <a:sym typeface="Public Sans"/>
              </a:rPr>
              <a:t>by 10 10 is licensed </a:t>
            </a:r>
            <a:r>
              <a:rPr lang="en-GB" noProof="0" dirty="0">
                <a:solidFill>
                  <a:schemeClr val="dk1"/>
                </a:solidFill>
                <a:ea typeface="Public Sans"/>
                <a:cs typeface="Public Sans"/>
                <a:sym typeface="Public Sans"/>
                <a:hlinkClick r:id="rId5"/>
              </a:rPr>
              <a:t>CC BY 2.0</a:t>
            </a:r>
            <a:r>
              <a:rPr lang="en-GB" noProof="0" dirty="0">
                <a:solidFill>
                  <a:schemeClr val="dk1"/>
                </a:solidFill>
                <a:ea typeface="Public Sans"/>
                <a:cs typeface="Public Sans"/>
                <a:sym typeface="Public Sans"/>
              </a:rPr>
              <a:t>. </a:t>
            </a:r>
            <a:endParaRPr lang="en-GB" sz="1800" b="0" i="0" u="sng" strike="noStrike" cap="none" noProof="0" dirty="0">
              <a:solidFill>
                <a:srgbClr val="000000"/>
              </a:solidFill>
              <a:ea typeface="Public Sans"/>
              <a:cs typeface="Public Sans"/>
            </a:endParaRP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Introduction text image: Starting an Energy Community: Further Considerations: </a:t>
            </a:r>
            <a:r>
              <a:rPr lang="en-GB" noProof="0" dirty="0">
                <a:solidFill>
                  <a:schemeClr val="dk1"/>
                </a:solidFill>
                <a:ea typeface="Public Sans"/>
                <a:cs typeface="Public Sans"/>
                <a:sym typeface="Public Sans"/>
                <a:hlinkClick r:id="rId6"/>
              </a:rPr>
              <a:t>Clean-energy fund shines light on renewables </a:t>
            </a:r>
            <a:r>
              <a:rPr lang="en-GB" noProof="0" dirty="0">
                <a:solidFill>
                  <a:schemeClr val="dk1"/>
                </a:solidFill>
                <a:ea typeface="Public Sans"/>
                <a:cs typeface="Public Sans"/>
                <a:sym typeface="Public Sans"/>
              </a:rPr>
              <a:t>by Province of British Columbia is licensed </a:t>
            </a:r>
            <a:r>
              <a:rPr lang="en-GB" noProof="0" dirty="0">
                <a:solidFill>
                  <a:schemeClr val="dk1"/>
                </a:solidFill>
                <a:ea typeface="Public Sans"/>
                <a:cs typeface="Public Sans"/>
                <a:sym typeface="Public Sans"/>
                <a:hlinkClick r:id="rId7"/>
              </a:rPr>
              <a:t>CC BY-NC-ND 2.0</a:t>
            </a:r>
            <a:r>
              <a:rPr lang="en-GB" noProof="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Starting an energy community: First Steps and Considerations: </a:t>
            </a:r>
            <a:r>
              <a:rPr lang="en-GB" noProof="0" dirty="0">
                <a:solidFill>
                  <a:schemeClr val="dk1"/>
                </a:solidFill>
                <a:ea typeface="Public Sans"/>
                <a:cs typeface="Public Sans"/>
                <a:sym typeface="Public Sans"/>
                <a:hlinkClick r:id="rId8"/>
              </a:rPr>
              <a:t>Knowledge, experience, narrative, collaborative</a:t>
            </a:r>
            <a:r>
              <a:rPr lang="en-GB" noProof="0" dirty="0">
                <a:solidFill>
                  <a:schemeClr val="dk1"/>
                </a:solidFill>
                <a:ea typeface="Public Sans"/>
                <a:cs typeface="Public Sans"/>
                <a:sym typeface="Public Sans"/>
              </a:rPr>
              <a:t> by Howard Lake is licensed </a:t>
            </a:r>
            <a:r>
              <a:rPr lang="en-GB" noProof="0" dirty="0">
                <a:solidFill>
                  <a:schemeClr val="dk1"/>
                </a:solidFill>
                <a:ea typeface="Public Sans"/>
                <a:cs typeface="Public Sans"/>
                <a:sym typeface="Public Sans"/>
                <a:hlinkClick r:id="rId9"/>
              </a:rPr>
              <a:t>CC BY-SA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Starting an Energy Community: Further Considerations: </a:t>
            </a:r>
            <a:r>
              <a:rPr lang="en-GB" noProof="0" dirty="0">
                <a:solidFill>
                  <a:schemeClr val="dk1"/>
                </a:solidFill>
                <a:ea typeface="Public Sans"/>
                <a:cs typeface="Public Sans"/>
                <a:sym typeface="Public Sans"/>
                <a:hlinkClick r:id="rId6"/>
              </a:rPr>
              <a:t>Clean-energy fund shines light on renewables </a:t>
            </a:r>
            <a:r>
              <a:rPr lang="en-GB" noProof="0" dirty="0">
                <a:solidFill>
                  <a:schemeClr val="dk1"/>
                </a:solidFill>
                <a:ea typeface="Public Sans"/>
                <a:cs typeface="Public Sans"/>
                <a:sym typeface="Public Sans"/>
              </a:rPr>
              <a:t>by Province of British Columbia is licensed </a:t>
            </a:r>
            <a:r>
              <a:rPr lang="en-GB" noProof="0" dirty="0">
                <a:solidFill>
                  <a:schemeClr val="dk1"/>
                </a:solidFill>
                <a:ea typeface="Public Sans"/>
                <a:cs typeface="Public Sans"/>
                <a:sym typeface="Public Sans"/>
                <a:hlinkClick r:id="rId7"/>
              </a:rPr>
              <a:t>CC BY-NC-ND 2.0</a:t>
            </a:r>
            <a:r>
              <a:rPr lang="en-GB" noProof="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Starting an Energy Community: Formal Organisation: </a:t>
            </a:r>
            <a:r>
              <a:rPr lang="en-GB" noProof="0" dirty="0">
                <a:solidFill>
                  <a:schemeClr val="dk1"/>
                </a:solidFill>
                <a:ea typeface="Public Sans"/>
                <a:cs typeface="Public Sans"/>
                <a:sym typeface="Public Sans"/>
                <a:hlinkClick r:id="rId10"/>
              </a:rPr>
              <a:t>Afternoon_Planning</a:t>
            </a:r>
            <a:r>
              <a:rPr lang="en-GB" noProof="0" dirty="0">
                <a:solidFill>
                  <a:schemeClr val="dk1"/>
                </a:solidFill>
                <a:ea typeface="Public Sans"/>
                <a:cs typeface="Public Sans"/>
                <a:sym typeface="Public Sans"/>
              </a:rPr>
              <a:t> by Green Mamba :)--&lt; is licensed </a:t>
            </a:r>
            <a:r>
              <a:rPr lang="en-GB" noProof="0" dirty="0">
                <a:solidFill>
                  <a:schemeClr val="dk1"/>
                </a:solidFill>
                <a:ea typeface="Public Sans"/>
                <a:cs typeface="Public Sans"/>
                <a:sym typeface="Public Sans"/>
                <a:hlinkClick r:id="rId11"/>
              </a:rPr>
              <a:t>CC BY-ND 2.0</a:t>
            </a:r>
            <a:r>
              <a:rPr lang="en-GB" noProof="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Starting an Energy Community: Leadership: </a:t>
            </a:r>
            <a:r>
              <a:rPr lang="en-GB" noProof="0" dirty="0">
                <a:solidFill>
                  <a:schemeClr val="dk1"/>
                </a:solidFill>
                <a:ea typeface="Public Sans"/>
                <a:cs typeface="Public Sans"/>
                <a:sym typeface="Public Sans"/>
                <a:hlinkClick r:id="rId12"/>
              </a:rPr>
              <a:t>Leadership</a:t>
            </a:r>
            <a:r>
              <a:rPr lang="en-GB" noProof="0" dirty="0">
                <a:solidFill>
                  <a:schemeClr val="dk1"/>
                </a:solidFill>
                <a:ea typeface="Public Sans"/>
                <a:cs typeface="Public Sans"/>
                <a:sym typeface="Public Sans"/>
              </a:rPr>
              <a:t> by Luigi </a:t>
            </a:r>
            <a:r>
              <a:rPr lang="en-GB" noProof="0" dirty="0" err="1">
                <a:solidFill>
                  <a:schemeClr val="dk1"/>
                </a:solidFill>
                <a:ea typeface="Public Sans"/>
                <a:cs typeface="Public Sans"/>
                <a:sym typeface="Public Sans"/>
              </a:rPr>
              <a:t>Mengato</a:t>
            </a:r>
            <a:r>
              <a:rPr lang="en-GB" noProof="0" dirty="0">
                <a:solidFill>
                  <a:schemeClr val="dk1"/>
                </a:solidFill>
                <a:ea typeface="Public Sans"/>
                <a:cs typeface="Public Sans"/>
                <a:sym typeface="Public Sans"/>
              </a:rPr>
              <a:t> is licensed </a:t>
            </a:r>
            <a:r>
              <a:rPr lang="en-GB" noProof="0" dirty="0">
                <a:solidFill>
                  <a:schemeClr val="dk1"/>
                </a:solidFill>
                <a:ea typeface="Public Sans"/>
                <a:cs typeface="Public Sans"/>
                <a:sym typeface="Public Sans"/>
                <a:hlinkClick r:id="rId9"/>
              </a:rPr>
              <a:t>CC BY-SA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ea typeface="Public Sans"/>
                <a:cs typeface="Public Sans"/>
                <a:sym typeface="Public Sans"/>
              </a:rPr>
              <a:t>Starting an Energy Community: Resources: </a:t>
            </a:r>
            <a:r>
              <a:rPr lang="en-GB" b="0" i="0" dirty="0">
                <a:solidFill>
                  <a:srgbClr val="242424"/>
                </a:solidFill>
                <a:effectLst/>
                <a:hlinkClick r:id="rId13"/>
              </a:rPr>
              <a:t>Vorarlberger Kraftwerke-Energy meter (electro)-smart meter-02ASD</a:t>
            </a:r>
            <a:r>
              <a:rPr lang="en-GB" b="0" i="0" dirty="0">
                <a:solidFill>
                  <a:srgbClr val="242424"/>
                </a:solidFill>
                <a:effectLst/>
              </a:rPr>
              <a:t> by </a:t>
            </a:r>
            <a:r>
              <a:rPr lang="en-GB" b="0" i="0" dirty="0" err="1">
                <a:solidFill>
                  <a:srgbClr val="242424"/>
                </a:solidFill>
                <a:effectLst/>
              </a:rPr>
              <a:t>Asurnipal</a:t>
            </a:r>
            <a:r>
              <a:rPr lang="en-GB" b="0" i="0" dirty="0">
                <a:solidFill>
                  <a:srgbClr val="242424"/>
                </a:solidFill>
                <a:effectLst/>
              </a:rPr>
              <a:t> is licensed </a:t>
            </a:r>
            <a:r>
              <a:rPr lang="en-GB" b="0" i="0" dirty="0">
                <a:solidFill>
                  <a:srgbClr val="242424"/>
                </a:solidFill>
                <a:effectLst/>
                <a:hlinkClick r:id="rId3"/>
              </a:rPr>
              <a:t>CC BY-SA 4.0</a:t>
            </a:r>
            <a:r>
              <a:rPr lang="en-GB" b="0" i="0" dirty="0">
                <a:solidFill>
                  <a:srgbClr val="242424"/>
                </a:solidFill>
                <a:effectLst/>
              </a:rPr>
              <a:t>.</a:t>
            </a:r>
          </a:p>
          <a:p>
            <a:pPr latinLnBrk="0"/>
            <a:endParaRPr lang="en-GB" noProof="0" dirty="0"/>
          </a:p>
        </p:txBody>
      </p:sp>
    </p:spTree>
    <p:extLst>
      <p:ext uri="{BB962C8B-B14F-4D97-AF65-F5344CB8AC3E}">
        <p14:creationId xmlns:p14="http://schemas.microsoft.com/office/powerpoint/2010/main" val="2177672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A0CC6-6EAF-2A2C-4ECA-D722635FC3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07673F-4D55-416E-9E02-2CB4DF979A94}"/>
              </a:ext>
            </a:extLst>
          </p:cNvPr>
          <p:cNvSpPr>
            <a:spLocks noGrp="1"/>
          </p:cNvSpPr>
          <p:nvPr>
            <p:ph type="title" idx="4294967295"/>
          </p:nvPr>
        </p:nvSpPr>
        <p:spPr>
          <a:xfrm>
            <a:off x="317327" y="874577"/>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2</a:t>
            </a:r>
            <a:endParaRPr lang="en-GB" dirty="0">
              <a:effectLst/>
            </a:endParaRPr>
          </a:p>
          <a:p>
            <a:endParaRPr lang="en-GB" dirty="0"/>
          </a:p>
        </p:txBody>
      </p:sp>
      <p:sp>
        <p:nvSpPr>
          <p:cNvPr id="4" name="TextBox 3">
            <a:extLst>
              <a:ext uri="{FF2B5EF4-FFF2-40B4-BE49-F238E27FC236}">
                <a16:creationId xmlns:a16="http://schemas.microsoft.com/office/drawing/2014/main" id="{0DF31CA2-E734-7798-CE66-D89BA1985CE3}"/>
              </a:ext>
            </a:extLst>
          </p:cNvPr>
          <p:cNvSpPr txBox="1"/>
          <p:nvPr/>
        </p:nvSpPr>
        <p:spPr>
          <a:xfrm>
            <a:off x="4246322" y="383544"/>
            <a:ext cx="7628351" cy="4739759"/>
          </a:xfrm>
          <a:prstGeom prst="rect">
            <a:avLst/>
          </a:prstGeom>
          <a:noFill/>
        </p:spPr>
        <p:txBody>
          <a:bodyPr wrap="square" lIns="91440" tIns="45720" rIns="91440" bIns="45720" rtlCol="0" anchor="t">
            <a:spAutoFit/>
          </a:bodyPr>
          <a:lstStyle/>
          <a:p>
            <a:pPr marL="285750" indent="-285750" latinLnBrk="0">
              <a:buFont typeface="Arial" panose="020B0604020202020204" pitchFamily="34" charset="0"/>
              <a:buChar char="•"/>
            </a:pPr>
            <a:r>
              <a:rPr lang="en-GB" dirty="0">
                <a:solidFill>
                  <a:srgbClr val="242424"/>
                </a:solidFill>
              </a:rPr>
              <a:t>Starting an Energy Community: Your Members: “Realising Potential” by Beck Pitt is licensed </a:t>
            </a:r>
            <a:r>
              <a:rPr lang="en-GB" noProof="0" dirty="0">
                <a:solidFill>
                  <a:schemeClr val="dk1"/>
                </a:solidFill>
                <a:ea typeface="Public Sans"/>
                <a:cs typeface="Public Sans"/>
                <a:sym typeface="Public Sans"/>
                <a:hlinkClick r:id="rId3"/>
              </a:rPr>
              <a:t>CC BY 2.0</a:t>
            </a:r>
            <a:r>
              <a:rPr lang="en-GB" dirty="0">
                <a:solidFill>
                  <a:srgbClr val="242424"/>
                </a:solidFill>
              </a:rPr>
              <a:t>.  </a:t>
            </a:r>
            <a:r>
              <a:rPr lang="en-GB" b="0" i="0" dirty="0">
                <a:solidFill>
                  <a:srgbClr val="242424"/>
                </a:solidFill>
                <a:effectLst/>
              </a:rPr>
              <a:t> </a:t>
            </a:r>
          </a:p>
          <a:p>
            <a:pPr marL="285750" indent="-285750" latinLnBrk="0">
              <a:buFont typeface="Arial" panose="020B0604020202020204" pitchFamily="34" charset="0"/>
              <a:buChar char="•"/>
            </a:pPr>
            <a:r>
              <a:rPr lang="en-GB" sz="1800" dirty="0">
                <a:solidFill>
                  <a:srgbClr val="242424"/>
                </a:solidFill>
                <a:ea typeface="Public Sans"/>
                <a:cs typeface="Public Sans"/>
                <a:sym typeface="Public Sans"/>
              </a:rPr>
              <a:t>Starting an Energy Community: Funding: </a:t>
            </a:r>
            <a:r>
              <a:rPr lang="en-GB" sz="1800" dirty="0">
                <a:solidFill>
                  <a:srgbClr val="242424"/>
                </a:solidFill>
                <a:ea typeface="Public Sans"/>
                <a:cs typeface="Public Sans"/>
                <a:sym typeface="Public Sans"/>
                <a:hlinkClick r:id="rId4"/>
              </a:rPr>
              <a:t>Electricity bills with lightbulb and calculator</a:t>
            </a:r>
            <a:r>
              <a:rPr lang="en-GB" sz="1800" dirty="0">
                <a:solidFill>
                  <a:srgbClr val="242424"/>
                </a:solidFill>
                <a:ea typeface="Public Sans"/>
                <a:cs typeface="Public Sans"/>
                <a:sym typeface="Public Sans"/>
              </a:rPr>
              <a:t> by </a:t>
            </a:r>
            <a:r>
              <a:rPr lang="en-GB" sz="1800" dirty="0" err="1">
                <a:solidFill>
                  <a:srgbClr val="242424"/>
                </a:solidFill>
                <a:ea typeface="Public Sans"/>
                <a:cs typeface="Public Sans"/>
                <a:sym typeface="Public Sans"/>
              </a:rPr>
              <a:t>Uswitch.com</a:t>
            </a:r>
            <a:r>
              <a:rPr lang="en-GB" sz="1800" dirty="0">
                <a:solidFill>
                  <a:srgbClr val="242424"/>
                </a:solidFill>
                <a:ea typeface="Public Sans"/>
                <a:cs typeface="Public Sans"/>
                <a:sym typeface="Public Sans"/>
              </a:rPr>
              <a:t> Images is </a:t>
            </a:r>
            <a:r>
              <a:rPr lang="en-GB" dirty="0">
                <a:solidFill>
                  <a:srgbClr val="242424"/>
                </a:solidFill>
              </a:rPr>
              <a:t>licensed </a:t>
            </a:r>
            <a:r>
              <a:rPr lang="en-GB" noProof="0" dirty="0">
                <a:solidFill>
                  <a:schemeClr val="dk1"/>
                </a:solidFill>
                <a:ea typeface="Public Sans"/>
                <a:cs typeface="Public Sans"/>
                <a:sym typeface="Public Sans"/>
                <a:hlinkClick r:id="rId3"/>
              </a:rPr>
              <a:t>CC BY 2.0</a:t>
            </a:r>
            <a:r>
              <a:rPr lang="en-GB" dirty="0">
                <a:solidFill>
                  <a:srgbClr val="242424"/>
                </a:solidFill>
              </a:rPr>
              <a:t>.  </a:t>
            </a:r>
            <a:r>
              <a:rPr lang="en-GB" b="0" i="0" dirty="0">
                <a:solidFill>
                  <a:srgbClr val="242424"/>
                </a:solidFill>
                <a:effectLst/>
              </a:rPr>
              <a:t> </a:t>
            </a:r>
          </a:p>
          <a:p>
            <a:pPr marL="285750" indent="-285750" latinLnBrk="0">
              <a:buFont typeface="Arial" panose="020B0604020202020204" pitchFamily="34" charset="0"/>
              <a:buChar char="•"/>
            </a:pPr>
            <a:r>
              <a:rPr lang="en-GB" dirty="0">
                <a:solidFill>
                  <a:srgbClr val="242424"/>
                </a:solidFill>
              </a:rPr>
              <a:t>Starting and Energy Community: Community and Stakeholder Engagement: </a:t>
            </a:r>
            <a:r>
              <a:rPr lang="en-GB" noProof="0" dirty="0">
                <a:solidFill>
                  <a:schemeClr val="dk1"/>
                </a:solidFill>
                <a:ea typeface="Public Sans"/>
                <a:cs typeface="Public Sans"/>
                <a:sym typeface="Public Sans"/>
                <a:hlinkClick r:id="rId5"/>
              </a:rPr>
              <a:t>Moss Community Energy Launch (DIY Solar Panel Workshop) </a:t>
            </a:r>
            <a:r>
              <a:rPr lang="en-GB" noProof="0" dirty="0">
                <a:solidFill>
                  <a:schemeClr val="dk1"/>
                </a:solidFill>
                <a:ea typeface="Public Sans"/>
                <a:cs typeface="Public Sans"/>
                <a:sym typeface="Public Sans"/>
              </a:rPr>
              <a:t>by 10 10 is licensed </a:t>
            </a:r>
            <a:r>
              <a:rPr lang="en-GB" noProof="0" dirty="0">
                <a:solidFill>
                  <a:schemeClr val="dk1"/>
                </a:solidFill>
                <a:ea typeface="Public Sans"/>
                <a:cs typeface="Public Sans"/>
                <a:sym typeface="Public Sans"/>
                <a:hlinkClick r:id="rId3"/>
              </a:rPr>
              <a:t>CC BY 2.0</a:t>
            </a:r>
            <a:r>
              <a:rPr lang="en-GB" noProof="0" dirty="0">
                <a:solidFill>
                  <a:schemeClr val="dk1"/>
                </a:solidFill>
                <a:ea typeface="Public Sans"/>
                <a:cs typeface="Public Sans"/>
                <a:sym typeface="Public Sans"/>
              </a:rPr>
              <a:t>. </a:t>
            </a:r>
            <a:endParaRPr lang="en-GB" sz="1800" b="0" i="0" u="sng" strike="noStrike" cap="none" noProof="0" dirty="0">
              <a:solidFill>
                <a:srgbClr val="000000"/>
              </a:solidFill>
              <a:ea typeface="Public Sans"/>
              <a:cs typeface="Public Sans"/>
            </a:endParaRPr>
          </a:p>
          <a:p>
            <a:pPr marL="285750" indent="-285750" latinLnBrk="0">
              <a:buFont typeface="Arial" panose="020B0604020202020204" pitchFamily="34" charset="0"/>
              <a:buChar char="•"/>
            </a:pPr>
            <a:endParaRPr lang="en-GB" b="0" i="0" dirty="0">
              <a:solidFill>
                <a:srgbClr val="242424"/>
              </a:solidFill>
              <a:effectLst/>
            </a:endParaRPr>
          </a:p>
          <a:p>
            <a:pPr marL="285750" indent="-285750" latinLnBrk="0">
              <a:buFont typeface="Arial" panose="020B0604020202020204" pitchFamily="34" charset="0"/>
              <a:buChar char="•"/>
            </a:pPr>
            <a:endParaRPr lang="en-US" sz="180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noProof="0" dirty="0">
              <a:solidFill>
                <a:schemeClr val="dk1"/>
              </a:solidFill>
              <a:ea typeface="Public Sans"/>
              <a:cs typeface="Public Sans"/>
              <a:sym typeface="Public Sans"/>
            </a:endParaRPr>
          </a:p>
          <a:p>
            <a:pPr latinLnBrk="0"/>
            <a:endParaRPr lang="en-GB" sz="1800" noProof="0" dirty="0">
              <a:solidFill>
                <a:schemeClr val="dk1"/>
              </a:solidFill>
              <a:ea typeface="Public Sans"/>
              <a:cs typeface="Public Sans"/>
            </a:endParaRPr>
          </a:p>
          <a:p>
            <a:pPr latinLnBrk="0"/>
            <a:endParaRPr lang="en-GB" sz="1800" noProof="0" dirty="0">
              <a:solidFill>
                <a:schemeClr val="dk1"/>
              </a:solidFill>
              <a:ea typeface="Public Sans"/>
              <a:cs typeface="Public Sans"/>
              <a:sym typeface="Public Sans"/>
            </a:endParaRPr>
          </a:p>
          <a:p>
            <a:pPr marL="0" marR="0" lvl="0" indent="0" algn="l" rtl="0" latinLnBrk="0">
              <a:spcBef>
                <a:spcPts val="0"/>
              </a:spcBef>
              <a:spcAft>
                <a:spcPts val="0"/>
              </a:spcAft>
              <a:buNone/>
            </a:pPr>
            <a:endParaRPr lang="en-GB" sz="1800" noProof="0" dirty="0">
              <a:solidFill>
                <a:srgbClr val="000000"/>
              </a:solidFill>
              <a:ea typeface="Public Sans"/>
              <a:cs typeface="Public Sans"/>
              <a:sym typeface="Public Sans"/>
            </a:endParaRPr>
          </a:p>
          <a:p>
            <a:pPr marL="0" marR="0" lvl="0" indent="0" algn="l" rtl="0" latinLnBrk="0">
              <a:spcBef>
                <a:spcPts val="0"/>
              </a:spcBef>
              <a:spcAft>
                <a:spcPts val="0"/>
              </a:spcAft>
              <a:buNone/>
            </a:pPr>
            <a:endParaRPr lang="en-GB" sz="3200" noProof="0" dirty="0">
              <a:solidFill>
                <a:schemeClr val="dk1"/>
              </a:solidFill>
              <a:ea typeface="Calibri"/>
              <a:cs typeface="Calibri"/>
              <a:sym typeface="Calibri"/>
            </a:endParaRPr>
          </a:p>
          <a:p>
            <a:pPr latinLnBrk="0"/>
            <a:endParaRPr lang="en-GB" noProof="0" dirty="0"/>
          </a:p>
        </p:txBody>
      </p:sp>
    </p:spTree>
    <p:extLst>
      <p:ext uri="{BB962C8B-B14F-4D97-AF65-F5344CB8AC3E}">
        <p14:creationId xmlns:p14="http://schemas.microsoft.com/office/powerpoint/2010/main" val="2809345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7E577-F9E8-E772-0082-6AD59B81C637}"/>
              </a:ext>
            </a:extLst>
          </p:cNvPr>
          <p:cNvSpPr>
            <a:spLocks noGrp="1"/>
          </p:cNvSpPr>
          <p:nvPr>
            <p:ph type="title" idx="4294967295"/>
          </p:nvPr>
        </p:nvSpPr>
        <p:spPr>
          <a:xfrm>
            <a:off x="3868782" y="2951570"/>
            <a:ext cx="4112623" cy="1325563"/>
          </a:xfrm>
          <a:prstGeom prst="rect">
            <a:avLst/>
          </a:prstGeom>
        </p:spPr>
        <p:txBody>
          <a:bodyPr/>
          <a:lstStyle/>
          <a:p>
            <a:pPr rtl="0" eaLnBrk="1" latinLnBrk="1" hangingPunct="1"/>
            <a:r>
              <a:rPr lang="en-US" sz="6000" b="0" kern="1200" dirty="0">
                <a:solidFill>
                  <a:srgbClr val="FFFFFF"/>
                </a:solidFill>
                <a:effectLst/>
                <a:latin typeface="Calibri" panose="020F0502020204030204" pitchFamily="34" charset="0"/>
                <a:ea typeface="맑은 고딕" panose="020B0503020000020004" pitchFamily="34" charset="-127"/>
                <a:cs typeface="+mn-cs"/>
              </a:rPr>
              <a:t>Thank you!</a:t>
            </a:r>
            <a:endParaRPr lang="en-GB" dirty="0">
              <a:effectLst/>
            </a:endParaRPr>
          </a:p>
          <a:p>
            <a:endParaRPr lang="en-GB" dirty="0"/>
          </a:p>
        </p:txBody>
      </p:sp>
    </p:spTree>
    <p:extLst>
      <p:ext uri="{BB962C8B-B14F-4D97-AF65-F5344CB8AC3E}">
        <p14:creationId xmlns:p14="http://schemas.microsoft.com/office/powerpoint/2010/main" val="190762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D3787-681C-24F1-E899-7691B8461E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D2B176-6AED-274A-27BF-46ABE6A8E2DD}"/>
              </a:ext>
            </a:extLst>
          </p:cNvPr>
          <p:cNvSpPr>
            <a:spLocks noGrp="1"/>
          </p:cNvSpPr>
          <p:nvPr>
            <p:ph type="title" idx="4294967295"/>
          </p:nvPr>
        </p:nvSpPr>
        <p:spPr>
          <a:xfrm>
            <a:off x="537755" y="741561"/>
            <a:ext cx="10515600" cy="1325563"/>
          </a:xfrm>
          <a:prstGeom prst="rect">
            <a:avLst/>
          </a:prstGeom>
        </p:spPr>
        <p:txBody>
          <a:bodyPr/>
          <a:lstStyle/>
          <a:p>
            <a:r>
              <a:rPr lang="en-GB" sz="2800" b="1" dirty="0">
                <a:solidFill>
                  <a:schemeClr val="bg1"/>
                </a:solidFill>
              </a:rPr>
              <a:t>This presentation</a:t>
            </a:r>
          </a:p>
        </p:txBody>
      </p:sp>
      <p:sp>
        <p:nvSpPr>
          <p:cNvPr id="2" name="TextBox 1">
            <a:extLst>
              <a:ext uri="{FF2B5EF4-FFF2-40B4-BE49-F238E27FC236}">
                <a16:creationId xmlns:a16="http://schemas.microsoft.com/office/drawing/2014/main" id="{1AD5EAF7-D0A5-E4F6-3484-8E0122B30E82}"/>
              </a:ext>
            </a:extLst>
          </p:cNvPr>
          <p:cNvSpPr txBox="1"/>
          <p:nvPr/>
        </p:nvSpPr>
        <p:spPr>
          <a:xfrm>
            <a:off x="4514398" y="2067124"/>
            <a:ext cx="7288445" cy="2677656"/>
          </a:xfrm>
          <a:prstGeom prst="rect">
            <a:avLst/>
          </a:prstGeom>
          <a:noFill/>
        </p:spPr>
        <p:txBody>
          <a:bodyPr wrap="square" rtlCol="0">
            <a:spAutoFit/>
          </a:bodyPr>
          <a:lstStyle/>
          <a:p>
            <a:pPr latinLnBrk="0"/>
            <a:r>
              <a:rPr lang="en-GB" sz="2400" dirty="0">
                <a:solidFill>
                  <a:srgbClr val="2B2C30"/>
                </a:solidFill>
                <a:ea typeface="Public Sans"/>
                <a:cs typeface="Public Sans"/>
                <a:sym typeface="Public Sans"/>
              </a:rPr>
              <a:t>We begin each section with a reflective question. Take a moment to consider each question, before moving on to the next slide. </a:t>
            </a:r>
          </a:p>
          <a:p>
            <a:pPr latinLnBrk="0"/>
            <a:endParaRPr lang="en-GB" sz="2400" dirty="0">
              <a:solidFill>
                <a:srgbClr val="2B2C30"/>
              </a:solidFill>
              <a:sym typeface="Public Sans"/>
            </a:endParaRPr>
          </a:p>
          <a:p>
            <a:pPr latinLnBrk="0"/>
            <a:r>
              <a:rPr lang="en-GB" sz="2400" dirty="0">
                <a:solidFill>
                  <a:srgbClr val="2B2C30"/>
                </a:solidFill>
                <a:sym typeface="Public Sans"/>
              </a:rPr>
              <a:t>You can work through each question in turn. </a:t>
            </a:r>
          </a:p>
          <a:p>
            <a:pPr latinLnBrk="0"/>
            <a:r>
              <a:rPr lang="en-GB" sz="2400" dirty="0">
                <a:solidFill>
                  <a:srgbClr val="2B2C30"/>
                </a:solidFill>
                <a:sym typeface="Public Sans"/>
              </a:rPr>
              <a:t>Alternatively, you can select a particular question you’d like to explore first via the menu. </a:t>
            </a:r>
            <a:endParaRPr lang="en-GB" sz="2400" dirty="0"/>
          </a:p>
        </p:txBody>
      </p:sp>
      <p:pic>
        <p:nvPicPr>
          <p:cNvPr id="5" name="Picture 4">
            <a:extLst>
              <a:ext uri="{FF2B5EF4-FFF2-40B4-BE49-F238E27FC236}">
                <a16:creationId xmlns:a16="http://schemas.microsoft.com/office/drawing/2014/main" id="{A4C256F3-09EF-4B3F-5D37-3C8766B7D4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7124"/>
            <a:ext cx="4033381" cy="2957813"/>
          </a:xfrm>
          <a:prstGeom prst="rect">
            <a:avLst/>
          </a:prstGeom>
        </p:spPr>
      </p:pic>
    </p:spTree>
    <p:extLst>
      <p:ext uri="{BB962C8B-B14F-4D97-AF65-F5344CB8AC3E}">
        <p14:creationId xmlns:p14="http://schemas.microsoft.com/office/powerpoint/2010/main" val="139591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4157F1-9A51-28D8-852E-7C7C9DFA5F31}"/>
              </a:ext>
            </a:extLst>
          </p:cNvPr>
          <p:cNvSpPr>
            <a:spLocks noGrp="1"/>
          </p:cNvSpPr>
          <p:nvPr>
            <p:ph type="title" idx="4294967295"/>
          </p:nvPr>
        </p:nvSpPr>
        <p:spPr>
          <a:xfrm>
            <a:off x="563880" y="730885"/>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Get started today! </a:t>
            </a:r>
            <a:endParaRPr lang="en-GB" dirty="0">
              <a:effectLst/>
            </a:endParaRPr>
          </a:p>
          <a:p>
            <a:endParaRPr lang="en-GB" dirty="0"/>
          </a:p>
        </p:txBody>
      </p:sp>
      <p:sp>
        <p:nvSpPr>
          <p:cNvPr id="2" name="TextBox 1">
            <a:extLst>
              <a:ext uri="{FF2B5EF4-FFF2-40B4-BE49-F238E27FC236}">
                <a16:creationId xmlns:a16="http://schemas.microsoft.com/office/drawing/2014/main" id="{1013318B-F51A-DE9B-4143-B6140E6B757E}"/>
              </a:ext>
            </a:extLst>
          </p:cNvPr>
          <p:cNvSpPr txBox="1"/>
          <p:nvPr/>
        </p:nvSpPr>
        <p:spPr>
          <a:xfrm>
            <a:off x="390779" y="2425758"/>
            <a:ext cx="11423738" cy="3416320"/>
          </a:xfrm>
          <a:prstGeom prst="rect">
            <a:avLst/>
          </a:prstGeom>
          <a:noFill/>
        </p:spPr>
        <p:txBody>
          <a:bodyPr wrap="square" rtlCol="0">
            <a:spAutoFit/>
          </a:bodyPr>
          <a:lstStyle/>
          <a:p>
            <a:pPr marL="342900" indent="-342900" latinLnBrk="0">
              <a:buFont typeface="+mj-lt"/>
              <a:buAutoNum type="arabicPeriod"/>
            </a:pPr>
            <a:r>
              <a:rPr lang="en-US" sz="2400" dirty="0">
                <a:ea typeface="Public Sans"/>
                <a:cs typeface="Public Sans"/>
                <a:sym typeface="Public Sans"/>
              </a:rPr>
              <a:t>What do I need to consider when I want to start an energy community?</a:t>
            </a:r>
          </a:p>
          <a:p>
            <a:pPr marL="342900" indent="-342900" latinLnBrk="0">
              <a:buFont typeface="+mj-lt"/>
              <a:buAutoNum type="arabicPeriod"/>
            </a:pPr>
            <a:r>
              <a:rPr lang="en-US" sz="2400" dirty="0">
                <a:ea typeface="Public Sans"/>
                <a:cs typeface="Public Sans"/>
                <a:sym typeface="Public Sans"/>
              </a:rPr>
              <a:t>What other things do I need to consider when starting a energy community?</a:t>
            </a:r>
          </a:p>
          <a:p>
            <a:pPr marL="342900" indent="-342900" latinLnBrk="0">
              <a:buFont typeface="+mj-lt"/>
              <a:buAutoNum type="arabicPeriod"/>
            </a:pPr>
            <a:r>
              <a:rPr lang="en-US" sz="2400" dirty="0">
                <a:ea typeface="Public Sans"/>
                <a:cs typeface="Public Sans"/>
                <a:sym typeface="Public Sans"/>
              </a:rPr>
              <a:t>What are the key formalities for setting up an energy community?</a:t>
            </a:r>
          </a:p>
          <a:p>
            <a:pPr marL="342900" indent="-342900" latinLnBrk="0">
              <a:buFont typeface="+mj-lt"/>
              <a:buAutoNum type="arabicPeriod"/>
            </a:pPr>
            <a:r>
              <a:rPr lang="en-US" sz="2400" dirty="0">
                <a:ea typeface="Public Sans"/>
                <a:cs typeface="Public Sans"/>
                <a:sym typeface="Public Sans"/>
              </a:rPr>
              <a:t>How can I effectively lead an energy community?</a:t>
            </a:r>
          </a:p>
          <a:p>
            <a:pPr marL="342900" indent="-342900" latinLnBrk="0">
              <a:buFont typeface="+mj-lt"/>
              <a:buAutoNum type="arabicPeriod"/>
            </a:pPr>
            <a:r>
              <a:rPr lang="en-US" sz="2400" dirty="0">
                <a:ea typeface="Public Sans"/>
                <a:cs typeface="Public Sans"/>
                <a:sym typeface="Public Sans"/>
              </a:rPr>
              <a:t>What equipment do I need to set-up an energy community?</a:t>
            </a:r>
          </a:p>
          <a:p>
            <a:pPr marL="342900" indent="-342900" latinLnBrk="0">
              <a:buFont typeface="+mj-lt"/>
              <a:buAutoNum type="arabicPeriod"/>
            </a:pPr>
            <a:r>
              <a:rPr lang="en-US" sz="2400" dirty="0">
                <a:ea typeface="Public Sans"/>
                <a:cs typeface="Public Sans"/>
                <a:sym typeface="Public Sans"/>
              </a:rPr>
              <a:t>What does membership of an energy community look like? </a:t>
            </a:r>
          </a:p>
          <a:p>
            <a:pPr marL="342900" indent="-342900" latinLnBrk="0">
              <a:buFont typeface="+mj-lt"/>
              <a:buAutoNum type="arabicPeriod"/>
            </a:pPr>
            <a:r>
              <a:rPr lang="en-US" sz="2400" dirty="0">
                <a:ea typeface="Public Sans"/>
                <a:cs typeface="Public Sans"/>
                <a:sym typeface="Public Sans"/>
              </a:rPr>
              <a:t>What funding might be available to support my energy community?</a:t>
            </a:r>
          </a:p>
          <a:p>
            <a:pPr marL="342900" indent="-342900" latinLnBrk="0">
              <a:buFont typeface="+mj-lt"/>
              <a:buAutoNum type="arabicPeriod"/>
            </a:pPr>
            <a:r>
              <a:rPr lang="en-US" sz="2400" dirty="0">
                <a:ea typeface="Public Sans"/>
                <a:cs typeface="Public Sans"/>
                <a:sym typeface="Public Sans"/>
              </a:rPr>
              <a:t>How do I effectively engage with the wider community and our stakeholders?</a:t>
            </a:r>
          </a:p>
          <a:p>
            <a:pPr marL="342900" indent="-342900" latinLnBrk="0">
              <a:buFont typeface="+mj-lt"/>
              <a:buAutoNum type="arabicPeriod"/>
            </a:pPr>
            <a:endParaRPr lang="en-US" sz="2400" dirty="0">
              <a:ea typeface="Public Sans"/>
              <a:cs typeface="Public Sans"/>
              <a:sym typeface="Public Sans"/>
            </a:endParaRPr>
          </a:p>
        </p:txBody>
      </p:sp>
    </p:spTree>
    <p:extLst>
      <p:ext uri="{BB962C8B-B14F-4D97-AF65-F5344CB8AC3E}">
        <p14:creationId xmlns:p14="http://schemas.microsoft.com/office/powerpoint/2010/main" val="13984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4FB96-1212-A54D-1C3D-0A4FD2673A27}"/>
              </a:ext>
            </a:extLst>
          </p:cNvPr>
          <p:cNvSpPr>
            <a:spLocks noGrp="1"/>
          </p:cNvSpPr>
          <p:nvPr>
            <p:ph type="title" idx="4294967295"/>
          </p:nvPr>
        </p:nvSpPr>
        <p:spPr>
          <a:xfrm>
            <a:off x="472440" y="691696"/>
            <a:ext cx="1171956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Starting an energy community: First steps and considerations - Introduction</a:t>
            </a:r>
            <a:endParaRPr lang="en-GB" dirty="0">
              <a:effectLst/>
            </a:endParaRPr>
          </a:p>
          <a:p>
            <a:endParaRPr lang="en-GB" dirty="0"/>
          </a:p>
        </p:txBody>
      </p:sp>
      <p:sp>
        <p:nvSpPr>
          <p:cNvPr id="4" name="TextBox 3">
            <a:extLst>
              <a:ext uri="{FF2B5EF4-FFF2-40B4-BE49-F238E27FC236}">
                <a16:creationId xmlns:a16="http://schemas.microsoft.com/office/drawing/2014/main" id="{3ECF41D1-D927-3D59-52A9-A0E9BBB94037}"/>
              </a:ext>
            </a:extLst>
          </p:cNvPr>
          <p:cNvSpPr txBox="1"/>
          <p:nvPr/>
        </p:nvSpPr>
        <p:spPr>
          <a:xfrm>
            <a:off x="851771" y="3256767"/>
            <a:ext cx="10233764" cy="1569660"/>
          </a:xfrm>
          <a:prstGeom prst="rect">
            <a:avLst/>
          </a:prstGeom>
          <a:noFill/>
        </p:spPr>
        <p:txBody>
          <a:bodyPr wrap="square" rtlCol="0">
            <a:spAutoFit/>
          </a:bodyPr>
          <a:lstStyle/>
          <a:p>
            <a:pPr algn="ctr" latinLnBrk="0"/>
            <a:r>
              <a:rPr lang="en-US" sz="4800" i="1" dirty="0">
                <a:solidFill>
                  <a:schemeClr val="accent5"/>
                </a:solidFill>
              </a:rPr>
              <a:t>What do I need to consider when I want to start an energy community?</a:t>
            </a:r>
          </a:p>
        </p:txBody>
      </p:sp>
    </p:spTree>
    <p:extLst>
      <p:ext uri="{BB962C8B-B14F-4D97-AF65-F5344CB8AC3E}">
        <p14:creationId xmlns:p14="http://schemas.microsoft.com/office/powerpoint/2010/main" val="2163527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0AF436A-F8FD-90A8-9480-CEDE0958B44B}"/>
              </a:ext>
            </a:extLst>
          </p:cNvPr>
          <p:cNvSpPr>
            <a:spLocks noGrp="1"/>
          </p:cNvSpPr>
          <p:nvPr>
            <p:ph type="title" idx="4294967295"/>
          </p:nvPr>
        </p:nvSpPr>
        <p:spPr>
          <a:xfrm>
            <a:off x="381000" y="616350"/>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Starting an energy community: First steps and considerations – </a:t>
            </a:r>
            <a:br>
              <a:rPr lang="en-US" sz="2800" b="1" kern="1200" dirty="0">
                <a:solidFill>
                  <a:srgbClr val="FFFFFF"/>
                </a:solidFill>
                <a:effectLst/>
                <a:latin typeface="Calibri" panose="020F0502020204030204" pitchFamily="34" charset="0"/>
                <a:ea typeface="+mn-ea"/>
                <a:cs typeface="+mn-cs"/>
              </a:rPr>
            </a:br>
            <a:r>
              <a:rPr lang="en-US" sz="2800" b="1" kern="1200" dirty="0">
                <a:solidFill>
                  <a:srgbClr val="FFFFFF"/>
                </a:solidFill>
                <a:effectLst/>
                <a:latin typeface="Calibri" panose="020F0502020204030204" pitchFamily="34" charset="0"/>
                <a:ea typeface="+mn-ea"/>
                <a:cs typeface="+mn-cs"/>
              </a:rPr>
              <a:t>Initial questions</a:t>
            </a:r>
            <a:endParaRPr lang="en-GB" dirty="0">
              <a:effectLst/>
            </a:endParaRPr>
          </a:p>
          <a:p>
            <a:endParaRPr lang="en-GB" dirty="0"/>
          </a:p>
        </p:txBody>
      </p:sp>
      <p:sp>
        <p:nvSpPr>
          <p:cNvPr id="4" name="TextBox 3">
            <a:extLst>
              <a:ext uri="{FF2B5EF4-FFF2-40B4-BE49-F238E27FC236}">
                <a16:creationId xmlns:a16="http://schemas.microsoft.com/office/drawing/2014/main" id="{CB33C395-3CC3-4B54-6421-D833B99114A3}"/>
              </a:ext>
            </a:extLst>
          </p:cNvPr>
          <p:cNvSpPr txBox="1"/>
          <p:nvPr/>
        </p:nvSpPr>
        <p:spPr>
          <a:xfrm>
            <a:off x="4188942" y="2825330"/>
            <a:ext cx="7625576" cy="3416320"/>
          </a:xfrm>
          <a:prstGeom prst="rect">
            <a:avLst/>
          </a:prstGeom>
          <a:noFill/>
        </p:spPr>
        <p:txBody>
          <a:bodyPr wrap="square" rtlCol="0">
            <a:spAutoFit/>
          </a:bodyPr>
          <a:lstStyle/>
          <a:p>
            <a:pPr marL="342900" indent="-342900" latinLnBrk="0">
              <a:buFont typeface="Arial" panose="020B0604020202020204" pitchFamily="34" charset="0"/>
              <a:buChar char="•"/>
            </a:pPr>
            <a:r>
              <a:rPr lang="en-GB" sz="2400" dirty="0">
                <a:solidFill>
                  <a:srgbClr val="2B2C30"/>
                </a:solidFill>
                <a:ea typeface="Public Sans"/>
                <a:cs typeface="Public Sans"/>
              </a:rPr>
              <a:t>Think about what kind of energy community you want to establish. Who will participate? What is the motivation for the energy community?</a:t>
            </a:r>
          </a:p>
          <a:p>
            <a:pPr marL="342900" indent="-342900" latinLnBrk="0">
              <a:buFont typeface="Arial" panose="020B0604020202020204" pitchFamily="34" charset="0"/>
              <a:buChar char="•"/>
            </a:pPr>
            <a:r>
              <a:rPr lang="en-GB" sz="2400" dirty="0">
                <a:solidFill>
                  <a:srgbClr val="2B2C30"/>
                </a:solidFill>
                <a:ea typeface="Public Sans"/>
                <a:cs typeface="Public Sans"/>
              </a:rPr>
              <a:t>Find out more about different types of energy community including </a:t>
            </a:r>
            <a:r>
              <a:rPr lang="en-GB" sz="2400" dirty="0">
                <a:solidFill>
                  <a:srgbClr val="2B2C30"/>
                </a:solidFill>
                <a:ea typeface="Public Sans"/>
                <a:cs typeface="Public Sans"/>
                <a:hlinkClick r:id="rId3"/>
              </a:rPr>
              <a:t>Citizen-led Energy Communities</a:t>
            </a:r>
            <a:r>
              <a:rPr lang="en-GB" sz="2400" dirty="0">
                <a:solidFill>
                  <a:srgbClr val="2B2C30"/>
                </a:solidFill>
                <a:ea typeface="Public Sans"/>
                <a:cs typeface="Public Sans"/>
              </a:rPr>
              <a:t> and </a:t>
            </a:r>
            <a:r>
              <a:rPr lang="en-GB" sz="2400" dirty="0">
                <a:solidFill>
                  <a:srgbClr val="2B2C30"/>
                </a:solidFill>
                <a:ea typeface="Public Sans"/>
                <a:cs typeface="Public Sans"/>
                <a:hlinkClick r:id="rId4"/>
              </a:rPr>
              <a:t>Renewable Energy Communities</a:t>
            </a:r>
            <a:r>
              <a:rPr lang="en-GB" sz="2400" dirty="0">
                <a:solidFill>
                  <a:srgbClr val="2B2C30"/>
                </a:solidFill>
                <a:ea typeface="Public Sans"/>
                <a:cs typeface="Public Sans"/>
              </a:rPr>
              <a:t>.</a:t>
            </a:r>
          </a:p>
          <a:p>
            <a:pPr marL="342900" indent="-342900" latinLnBrk="0">
              <a:buFont typeface="Arial" panose="020B0604020202020204" pitchFamily="34" charset="0"/>
              <a:buChar char="•"/>
            </a:pPr>
            <a:r>
              <a:rPr lang="en-GB" sz="2400" dirty="0">
                <a:solidFill>
                  <a:srgbClr val="2B2C30"/>
                </a:solidFill>
              </a:rPr>
              <a:t>Which technologies are already in place or are planned?</a:t>
            </a:r>
          </a:p>
          <a:p>
            <a:pPr marL="800100" lvl="1" indent="-342900" latinLnBrk="0">
              <a:buFont typeface="Arial" panose="020B0604020202020204" pitchFamily="34" charset="0"/>
              <a:buChar char="•"/>
            </a:pPr>
            <a:r>
              <a:rPr lang="en-GB" sz="2400" dirty="0">
                <a:solidFill>
                  <a:srgbClr val="2B2C30"/>
                </a:solidFill>
              </a:rPr>
              <a:t>Consider photovoltaics (PV) or solar panels, storage, smart meters.</a:t>
            </a:r>
          </a:p>
        </p:txBody>
      </p:sp>
      <p:pic>
        <p:nvPicPr>
          <p:cNvPr id="2" name="Picture 1">
            <a:extLst>
              <a:ext uri="{FF2B5EF4-FFF2-40B4-BE49-F238E27FC236}">
                <a16:creationId xmlns:a16="http://schemas.microsoft.com/office/drawing/2014/main" id="{24149038-5011-C8F0-F47D-7E5C1A506BD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592" y="3050065"/>
            <a:ext cx="3601289" cy="2689852"/>
          </a:xfrm>
          <a:prstGeom prst="rect">
            <a:avLst/>
          </a:prstGeom>
        </p:spPr>
      </p:pic>
    </p:spTree>
    <p:extLst>
      <p:ext uri="{BB962C8B-B14F-4D97-AF65-F5344CB8AC3E}">
        <p14:creationId xmlns:p14="http://schemas.microsoft.com/office/powerpoint/2010/main" val="3210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4809D-C8A6-2A87-0BA9-524CFB1CCA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65D04-7611-CCEC-C1DF-2BE83FB8C3B9}"/>
              </a:ext>
            </a:extLst>
          </p:cNvPr>
          <p:cNvSpPr>
            <a:spLocks noGrp="1"/>
          </p:cNvSpPr>
          <p:nvPr>
            <p:ph type="title" idx="4294967295"/>
          </p:nvPr>
        </p:nvSpPr>
        <p:spPr>
          <a:xfrm>
            <a:off x="446314" y="605402"/>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Starting an energy community: First steps and considerations – </a:t>
            </a:r>
            <a:br>
              <a:rPr lang="en-US" sz="2800" b="1" kern="1200" dirty="0">
                <a:solidFill>
                  <a:srgbClr val="FFFFFF"/>
                </a:solidFill>
                <a:effectLst/>
                <a:latin typeface="Calibri" panose="020F0502020204030204" pitchFamily="34" charset="0"/>
                <a:ea typeface="+mn-ea"/>
                <a:cs typeface="+mn-cs"/>
              </a:rPr>
            </a:br>
            <a:r>
              <a:rPr lang="en-US" sz="2800" b="1" kern="1200" dirty="0">
                <a:solidFill>
                  <a:srgbClr val="FFFFFF"/>
                </a:solidFill>
                <a:effectLst/>
                <a:latin typeface="Calibri" panose="020F0502020204030204" pitchFamily="34" charset="0"/>
                <a:ea typeface="+mn-ea"/>
                <a:cs typeface="+mn-cs"/>
              </a:rPr>
              <a:t>More questions</a:t>
            </a:r>
            <a:endParaRPr lang="en-GB" dirty="0">
              <a:effectLst/>
            </a:endParaRPr>
          </a:p>
          <a:p>
            <a:endParaRPr lang="en-GB" dirty="0"/>
          </a:p>
        </p:txBody>
      </p:sp>
      <p:sp>
        <p:nvSpPr>
          <p:cNvPr id="4" name="TextBox 3">
            <a:extLst>
              <a:ext uri="{FF2B5EF4-FFF2-40B4-BE49-F238E27FC236}">
                <a16:creationId xmlns:a16="http://schemas.microsoft.com/office/drawing/2014/main" id="{C3B0539B-57A9-C3C8-B593-2F231507816A}"/>
              </a:ext>
            </a:extLst>
          </p:cNvPr>
          <p:cNvSpPr txBox="1"/>
          <p:nvPr/>
        </p:nvSpPr>
        <p:spPr>
          <a:xfrm>
            <a:off x="4040658" y="3164663"/>
            <a:ext cx="7773859" cy="2677656"/>
          </a:xfrm>
          <a:prstGeom prst="rect">
            <a:avLst/>
          </a:prstGeom>
          <a:noFill/>
        </p:spPr>
        <p:txBody>
          <a:bodyPr wrap="square" rtlCol="0">
            <a:spAutoFit/>
          </a:bodyPr>
          <a:lstStyle/>
          <a:p>
            <a:pPr marL="342900" indent="-342900" latinLnBrk="0">
              <a:buFont typeface="Arial" panose="020B0604020202020204" pitchFamily="34" charset="0"/>
              <a:buChar char="•"/>
            </a:pPr>
            <a:r>
              <a:rPr lang="en-GB" sz="2400" dirty="0">
                <a:solidFill>
                  <a:srgbClr val="2B2C30"/>
                </a:solidFill>
                <a:ea typeface="Public Sans"/>
                <a:cs typeface="Public Sans"/>
              </a:rPr>
              <a:t>Who will manage the energy community? </a:t>
            </a:r>
          </a:p>
          <a:p>
            <a:pPr marL="800100" lvl="1" indent="-342900" latinLnBrk="0">
              <a:buFont typeface="Arial" panose="020B0604020202020204" pitchFamily="34" charset="0"/>
              <a:buChar char="•"/>
            </a:pPr>
            <a:r>
              <a:rPr lang="en-GB" sz="2400" dirty="0">
                <a:solidFill>
                  <a:srgbClr val="2B2C30"/>
                </a:solidFill>
              </a:rPr>
              <a:t>Will you manage it yourself - or would you prefer an external contractor?</a:t>
            </a:r>
          </a:p>
          <a:p>
            <a:pPr marL="342900" indent="-342900" latinLnBrk="0">
              <a:buFont typeface="Arial" panose="020B0604020202020204" pitchFamily="34" charset="0"/>
              <a:buChar char="•"/>
            </a:pPr>
            <a:r>
              <a:rPr lang="en-GB" sz="2400" dirty="0">
                <a:solidFill>
                  <a:srgbClr val="2B2C30"/>
                </a:solidFill>
                <a:ea typeface="Public Sans"/>
                <a:cs typeface="Public Sans"/>
              </a:rPr>
              <a:t>Who can support you?</a:t>
            </a:r>
            <a:endParaRPr lang="en-GB" sz="2400" dirty="0"/>
          </a:p>
          <a:p>
            <a:pPr marL="800100" lvl="1" indent="-342900" latinLnBrk="0">
              <a:buFont typeface="Arial" panose="020B0604020202020204" pitchFamily="34" charset="0"/>
              <a:buChar char="•"/>
            </a:pPr>
            <a:r>
              <a:rPr lang="en-GB" sz="2400" dirty="0">
                <a:solidFill>
                  <a:srgbClr val="2B2C30"/>
                </a:solidFill>
              </a:rPr>
              <a:t>There may be regional or national energy or funding agencies and best practice examples you can use for inspiration and/or support. </a:t>
            </a:r>
          </a:p>
        </p:txBody>
      </p:sp>
      <p:pic>
        <p:nvPicPr>
          <p:cNvPr id="7" name="Picture 6">
            <a:extLst>
              <a:ext uri="{FF2B5EF4-FFF2-40B4-BE49-F238E27FC236}">
                <a16:creationId xmlns:a16="http://schemas.microsoft.com/office/drawing/2014/main" id="{5B741DAB-D366-E8FD-C3A8-F8E35D05079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92" y="3050065"/>
            <a:ext cx="3601289" cy="2689852"/>
          </a:xfrm>
          <a:prstGeom prst="rect">
            <a:avLst/>
          </a:prstGeom>
        </p:spPr>
      </p:pic>
    </p:spTree>
    <p:extLst>
      <p:ext uri="{BB962C8B-B14F-4D97-AF65-F5344CB8AC3E}">
        <p14:creationId xmlns:p14="http://schemas.microsoft.com/office/powerpoint/2010/main" val="154642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F9A5-B6BE-2DCD-6B42-42A3DD8C71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D8E7AF-C56F-5EE8-0B9B-321E906062A9}"/>
              </a:ext>
            </a:extLst>
          </p:cNvPr>
          <p:cNvSpPr>
            <a:spLocks noGrp="1"/>
          </p:cNvSpPr>
          <p:nvPr>
            <p:ph type="title" idx="4294967295"/>
          </p:nvPr>
        </p:nvSpPr>
        <p:spPr>
          <a:xfrm>
            <a:off x="569934" y="757011"/>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Starting an energy community: Further considerations - Introduction</a:t>
            </a:r>
            <a:endParaRPr lang="en-GB" dirty="0">
              <a:effectLst/>
            </a:endParaRPr>
          </a:p>
          <a:p>
            <a:endParaRPr lang="en-GB" dirty="0"/>
          </a:p>
        </p:txBody>
      </p:sp>
      <p:sp>
        <p:nvSpPr>
          <p:cNvPr id="4" name="TextBox 3">
            <a:extLst>
              <a:ext uri="{FF2B5EF4-FFF2-40B4-BE49-F238E27FC236}">
                <a16:creationId xmlns:a16="http://schemas.microsoft.com/office/drawing/2014/main" id="{B190F597-7B51-9EB6-1253-74AAF241D19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What else do I need to consider when starting an energy community?</a:t>
            </a:r>
          </a:p>
        </p:txBody>
      </p:sp>
    </p:spTree>
    <p:extLst>
      <p:ext uri="{BB962C8B-B14F-4D97-AF65-F5344CB8AC3E}">
        <p14:creationId xmlns:p14="http://schemas.microsoft.com/office/powerpoint/2010/main" val="515079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A0FC-3697-BA58-3181-7ABAA11BC9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A25029-9170-CE05-89C0-3167A1411914}"/>
              </a:ext>
            </a:extLst>
          </p:cNvPr>
          <p:cNvSpPr>
            <a:spLocks noGrp="1"/>
          </p:cNvSpPr>
          <p:nvPr>
            <p:ph type="title" idx="4294967295"/>
          </p:nvPr>
        </p:nvSpPr>
        <p:spPr>
          <a:xfrm>
            <a:off x="508345" y="743948"/>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Starting an energy community: Further considerations</a:t>
            </a:r>
            <a:endParaRPr lang="en-GB" dirty="0">
              <a:effectLst/>
            </a:endParaRPr>
          </a:p>
          <a:p>
            <a:endParaRPr lang="en-GB" dirty="0"/>
          </a:p>
        </p:txBody>
      </p:sp>
      <p:sp>
        <p:nvSpPr>
          <p:cNvPr id="4" name="TextBox 3">
            <a:extLst>
              <a:ext uri="{FF2B5EF4-FFF2-40B4-BE49-F238E27FC236}">
                <a16:creationId xmlns:a16="http://schemas.microsoft.com/office/drawing/2014/main" id="{12E9D6D4-ADBC-D7EB-E231-9A2E3FFD7EF4}"/>
              </a:ext>
            </a:extLst>
          </p:cNvPr>
          <p:cNvSpPr txBox="1"/>
          <p:nvPr/>
        </p:nvSpPr>
        <p:spPr>
          <a:xfrm>
            <a:off x="6237962" y="2481016"/>
            <a:ext cx="5576555" cy="3785652"/>
          </a:xfrm>
          <a:prstGeom prst="rect">
            <a:avLst/>
          </a:prstGeom>
          <a:noFill/>
        </p:spPr>
        <p:txBody>
          <a:bodyPr wrap="square" rtlCol="0">
            <a:spAutoFit/>
          </a:bodyPr>
          <a:lstStyle/>
          <a:p>
            <a:pPr latinLnBrk="0"/>
            <a:r>
              <a:rPr lang="en-GB" sz="2400" dirty="0">
                <a:ea typeface="Public Sans"/>
                <a:cs typeface="Public Sans"/>
                <a:sym typeface="Public Sans"/>
              </a:rPr>
              <a:t>It is crucial to consider how you will manage your energy community. Keep the following key areas in mind:</a:t>
            </a:r>
          </a:p>
          <a:p>
            <a:pPr latinLnBrk="0"/>
            <a:endParaRPr lang="en-GB" sz="2400" dirty="0">
              <a:ea typeface="Public Sans"/>
              <a:cs typeface="Public Sans"/>
            </a:endParaRPr>
          </a:p>
          <a:p>
            <a:pPr marL="342900" indent="-342900" latinLnBrk="0">
              <a:buFont typeface="Arial" panose="020B0604020202020204" pitchFamily="34" charset="0"/>
              <a:buChar char="•"/>
            </a:pPr>
            <a:r>
              <a:rPr lang="en-GB" sz="2400" dirty="0"/>
              <a:t>A robust and clear framework.</a:t>
            </a:r>
          </a:p>
          <a:p>
            <a:pPr marL="342900" indent="-342900" latinLnBrk="0">
              <a:buFont typeface="Arial" panose="020B0604020202020204" pitchFamily="34" charset="0"/>
              <a:buChar char="•"/>
            </a:pPr>
            <a:r>
              <a:rPr lang="en-GB" sz="2400" dirty="0"/>
              <a:t>Financial assets.</a:t>
            </a:r>
          </a:p>
          <a:p>
            <a:pPr marL="342900" indent="-342900" latinLnBrk="0">
              <a:buFont typeface="Arial" panose="020B0604020202020204" pitchFamily="34" charset="0"/>
              <a:buChar char="•"/>
            </a:pPr>
            <a:r>
              <a:rPr lang="en-GB" sz="2400" dirty="0"/>
              <a:t>Community engagement and stakeholder involvement.</a:t>
            </a:r>
          </a:p>
          <a:p>
            <a:pPr marL="342900" indent="-342900" latinLnBrk="0">
              <a:buFont typeface="Arial" panose="020B0604020202020204" pitchFamily="34" charset="0"/>
              <a:buChar char="•"/>
            </a:pPr>
            <a:r>
              <a:rPr lang="en-GB" sz="2400" dirty="0"/>
              <a:t>Operational management?</a:t>
            </a:r>
          </a:p>
          <a:p>
            <a:pPr marL="342900" indent="-342900" latinLnBrk="0">
              <a:buFont typeface="Arial" panose="020B0604020202020204" pitchFamily="34" charset="0"/>
              <a:buChar char="•"/>
            </a:pPr>
            <a:r>
              <a:rPr lang="en-GB" sz="2400" dirty="0"/>
              <a:t>Scalability &amp; future growth.</a:t>
            </a:r>
          </a:p>
        </p:txBody>
      </p:sp>
      <p:pic>
        <p:nvPicPr>
          <p:cNvPr id="7" name="Picture 6">
            <a:extLst>
              <a:ext uri="{FF2B5EF4-FFF2-40B4-BE49-F238E27FC236}">
                <a16:creationId xmlns:a16="http://schemas.microsoft.com/office/drawing/2014/main" id="{9AAB25C1-AB87-5A13-0B39-9DD224FE80A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81" y="2397999"/>
            <a:ext cx="5388664" cy="3951687"/>
          </a:xfrm>
          <a:prstGeom prst="rect">
            <a:avLst/>
          </a:prstGeom>
        </p:spPr>
      </p:pic>
    </p:spTree>
    <p:extLst>
      <p:ext uri="{BB962C8B-B14F-4D97-AF65-F5344CB8AC3E}">
        <p14:creationId xmlns:p14="http://schemas.microsoft.com/office/powerpoint/2010/main" val="13328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9c2b11d-9272-4eed-95ac-95725493c81f" xsi:nil="true"/>
    <lcf76f155ced4ddcb4097134ff3c332f xmlns="c67c0ac7-78b5-4864-aca3-db9996adcf6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C0EDCDBA201B409A2395B9861151A1" ma:contentTypeVersion="15" ma:contentTypeDescription="Create a new document." ma:contentTypeScope="" ma:versionID="d7b704e02a6f4df70b832825b3db7aa0">
  <xsd:schema xmlns:xsd="http://www.w3.org/2001/XMLSchema" xmlns:xs="http://www.w3.org/2001/XMLSchema" xmlns:p="http://schemas.microsoft.com/office/2006/metadata/properties" xmlns:ns2="c67c0ac7-78b5-4864-aca3-db9996adcf66" xmlns:ns3="59c2b11d-9272-4eed-95ac-95725493c81f" targetNamespace="http://schemas.microsoft.com/office/2006/metadata/properties" ma:root="true" ma:fieldsID="f3bd6d414d30b12d2dfe1bd1fa025680" ns2:_="" ns3:_="">
    <xsd:import namespace="c67c0ac7-78b5-4864-aca3-db9996adcf66"/>
    <xsd:import namespace="59c2b11d-9272-4eed-95ac-95725493c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0ac7-78b5-4864-aca3-db9996adc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249fec-8619-4602-8705-1823ced1ad9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2b11d-9272-4eed-95ac-95725493c8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e361e-f706-48d1-9f52-00535f2db59c}" ma:internalName="TaxCatchAll" ma:showField="CatchAllData" ma:web="59c2b11d-9272-4eed-95ac-95725493c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CA0DD0-504F-4EB9-B60E-59D0E157F7B9}">
  <ds:schemaRefs>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http://purl.org/dc/elements/1.1/"/>
    <ds:schemaRef ds:uri="http://schemas.openxmlformats.org/package/2006/metadata/core-properties"/>
    <ds:schemaRef ds:uri="75a85b04-3e87-4e6d-8e61-343b36998706"/>
    <ds:schemaRef ds:uri="577805d4-8e47-4788-b8ec-5b1290b6ebfb"/>
    <ds:schemaRef ds:uri="http://purl.org/dc/dcmitype/"/>
    <ds:schemaRef ds:uri="59c2b11d-9272-4eed-95ac-95725493c81f"/>
    <ds:schemaRef ds:uri="c67c0ac7-78b5-4864-aca3-db9996adcf66"/>
    <ds:schemaRef ds:uri="f45ef3b6-e1f8-4ba6-89ba-26b48c006428"/>
    <ds:schemaRef ds:uri="7b26517a-e12b-4b49-bcfd-51642f3fdde0"/>
  </ds:schemaRefs>
</ds:datastoreItem>
</file>

<file path=customXml/itemProps2.xml><?xml version="1.0" encoding="utf-8"?>
<ds:datastoreItem xmlns:ds="http://schemas.openxmlformats.org/officeDocument/2006/customXml" ds:itemID="{8E3774D8-BCA8-4A02-93E0-3307429344AA}">
  <ds:schemaRefs>
    <ds:schemaRef ds:uri="http://schemas.microsoft.com/sharepoint/v3/contenttype/forms"/>
  </ds:schemaRefs>
</ds:datastoreItem>
</file>

<file path=customXml/itemProps3.xml><?xml version="1.0" encoding="utf-8"?>
<ds:datastoreItem xmlns:ds="http://schemas.openxmlformats.org/officeDocument/2006/customXml" ds:itemID="{846C3ED9-BEB4-490F-9657-E7E6840B85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0ac7-78b5-4864-aca3-db9996adcf66"/>
    <ds:schemaRef ds:uri="59c2b11d-9272-4eed-95ac-95725493c8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290</TotalTime>
  <Words>3560</Words>
  <Application>Microsoft Macintosh PowerPoint</Application>
  <PresentationFormat>Widescreen</PresentationFormat>
  <Paragraphs>334</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맑은 고딕</vt:lpstr>
      <vt:lpstr>Arial</vt:lpstr>
      <vt:lpstr>Arial,Sans-Serif</vt:lpstr>
      <vt:lpstr>Calibri</vt:lpstr>
      <vt:lpstr>Public Sans</vt:lpstr>
      <vt:lpstr>Every1 slide master</vt:lpstr>
      <vt:lpstr>Helpful Tips, Tricks  and Tools… To support  setting up your  energy community   </vt:lpstr>
      <vt:lpstr>Introduction</vt:lpstr>
      <vt:lpstr>This presentation</vt:lpstr>
      <vt:lpstr>Get started today!  </vt:lpstr>
      <vt:lpstr>Starting an energy community: First steps and considerations - Introduction </vt:lpstr>
      <vt:lpstr>Starting an energy community: First steps and considerations –  Initial questions </vt:lpstr>
      <vt:lpstr>Starting an energy community: First steps and considerations –  More questions </vt:lpstr>
      <vt:lpstr>Starting an energy community: Further considerations - Introduction </vt:lpstr>
      <vt:lpstr>Starting an energy community: Further considerations </vt:lpstr>
      <vt:lpstr>Starting an energy community: formal organisation - Introduction </vt:lpstr>
      <vt:lpstr>Starting an energy community: formal organisation </vt:lpstr>
      <vt:lpstr>Starting an energy community: Leadership -  Introduction </vt:lpstr>
      <vt:lpstr>Starting an energy community: Leadership </vt:lpstr>
      <vt:lpstr>Starting an energy community: Resources - Introduction </vt:lpstr>
      <vt:lpstr>Starting an energy community: Resources  </vt:lpstr>
      <vt:lpstr>Starting an energy community: Your members - Introduction  </vt:lpstr>
      <vt:lpstr>Starting an energy community: Your members  </vt:lpstr>
      <vt:lpstr>Starting an energy community: Funding - Introduction </vt:lpstr>
      <vt:lpstr>Starting an energy community: Funding - Questions </vt:lpstr>
      <vt:lpstr>Starting an energy community: Funding - Options </vt:lpstr>
      <vt:lpstr>Starting an energy community: Community and stakeholder engagement - Introduction </vt:lpstr>
      <vt:lpstr>Starting an energy community: Community and stakeholder engagement - Questions </vt:lpstr>
      <vt:lpstr>Starting an energy community: Community and stakeholder engagement – Good practices </vt:lpstr>
      <vt:lpstr>Next Steps 1 </vt:lpstr>
      <vt:lpstr>Next Steps 2 </vt:lpstr>
      <vt:lpstr>Acknowledgements 1 </vt:lpstr>
      <vt:lpstr>Acknowledgements 2 </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Beck.Pitt</cp:lastModifiedBy>
  <cp:revision>400</cp:revision>
  <dcterms:created xsi:type="dcterms:W3CDTF">2019-04-06T05:20:47Z</dcterms:created>
  <dcterms:modified xsi:type="dcterms:W3CDTF">2026-03-17T07:47:30Z</dcterms:modified>
  <cp:category/>
</cp:coreProperties>
</file>