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2"/>
  </p:notesMasterIdLst>
  <p:sldIdLst>
    <p:sldId id="609" r:id="rId5"/>
    <p:sldId id="613" r:id="rId6"/>
    <p:sldId id="623" r:id="rId7"/>
    <p:sldId id="610" r:id="rId8"/>
    <p:sldId id="626" r:id="rId9"/>
    <p:sldId id="620" r:id="rId10"/>
    <p:sldId id="628" r:id="rId11"/>
    <p:sldId id="624" r:id="rId12"/>
    <p:sldId id="622" r:id="rId13"/>
    <p:sldId id="625" r:id="rId14"/>
    <p:sldId id="621" r:id="rId15"/>
    <p:sldId id="619" r:id="rId16"/>
    <p:sldId id="574" r:id="rId17"/>
    <p:sldId id="575" r:id="rId18"/>
    <p:sldId id="627" r:id="rId19"/>
    <p:sldId id="292" r:id="rId20"/>
    <p:sldId id="60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2237"/>
  </p:normalViewPr>
  <p:slideViewPr>
    <p:cSldViewPr snapToGrid="0" snapToObjects="1">
      <p:cViewPr varScale="1">
        <p:scale>
          <a:sx n="42" d="100"/>
          <a:sy n="42" d="100"/>
        </p:scale>
        <p:origin x="219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43147-D0D9-EA40-994A-39564D95009B}"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A01EE812-3775-4443-ADA7-48BF476D0325}">
      <dgm:prSet phldrT="[Text]"/>
      <dgm:spPr>
        <a:solidFill>
          <a:schemeClr val="accent1">
            <a:hueOff val="0"/>
            <a:satOff val="0"/>
            <a:lumOff val="0"/>
            <a:alpha val="50000"/>
          </a:schemeClr>
        </a:solidFill>
      </dgm:spPr>
      <dgm:t>
        <a:bodyPr/>
        <a:lstStyle/>
        <a:p>
          <a:r>
            <a:rPr lang="en-GB" dirty="0">
              <a:solidFill>
                <a:schemeClr val="bg1"/>
              </a:solidFill>
              <a:effectLst/>
              <a:latin typeface="+mn-lt"/>
              <a:ea typeface="+mn-ea"/>
              <a:cs typeface="+mn-cs"/>
            </a:rPr>
            <a:t>Long-term change in normal climate conditions</a:t>
          </a:r>
          <a:endParaRPr lang="en-GB" dirty="0">
            <a:solidFill>
              <a:schemeClr val="bg1"/>
            </a:solidFill>
          </a:endParaRPr>
        </a:p>
      </dgm:t>
    </dgm:pt>
    <dgm:pt modelId="{984E80C7-52A6-FD4A-AB76-AA97BEFFAE9C}" type="parTrans" cxnId="{272DFFCB-D44A-6449-B044-65FAE4B5F2B5}">
      <dgm:prSet/>
      <dgm:spPr/>
      <dgm:t>
        <a:bodyPr/>
        <a:lstStyle/>
        <a:p>
          <a:endParaRPr lang="en-GB"/>
        </a:p>
      </dgm:t>
    </dgm:pt>
    <dgm:pt modelId="{DE217289-7F16-9441-8F4F-5217FEF99824}" type="sibTrans" cxnId="{272DFFCB-D44A-6449-B044-65FAE4B5F2B5}">
      <dgm:prSet/>
      <dgm:spPr/>
      <dgm:t>
        <a:bodyPr/>
        <a:lstStyle/>
        <a:p>
          <a:endParaRPr lang="en-GB"/>
        </a:p>
      </dgm:t>
    </dgm:pt>
    <dgm:pt modelId="{D1DD3814-68D5-6A4D-A201-A58B7B7F500B}">
      <dgm:prSet/>
      <dgm:spPr>
        <a:solidFill>
          <a:schemeClr val="accent1">
            <a:hueOff val="0"/>
            <a:satOff val="0"/>
            <a:lumOff val="0"/>
            <a:alpha val="49000"/>
          </a:schemeClr>
        </a:solidFill>
      </dgm:spPr>
      <dgm:t>
        <a:bodyPr/>
        <a:lstStyle/>
        <a:p>
          <a:r>
            <a:rPr lang="en-GB" dirty="0"/>
            <a:t>Agricultural practices</a:t>
          </a:r>
        </a:p>
      </dgm:t>
    </dgm:pt>
    <dgm:pt modelId="{06285214-47D3-BC44-86EC-474551044C17}" type="parTrans" cxnId="{7BB4213E-628B-2443-BAEA-C175DC62BCFC}">
      <dgm:prSet/>
      <dgm:spPr/>
      <dgm:t>
        <a:bodyPr/>
        <a:lstStyle/>
        <a:p>
          <a:endParaRPr lang="en-GB"/>
        </a:p>
      </dgm:t>
    </dgm:pt>
    <dgm:pt modelId="{3DFE48DB-4744-174F-9F14-AC844ACE3722}" type="sibTrans" cxnId="{7BB4213E-628B-2443-BAEA-C175DC62BCFC}">
      <dgm:prSet/>
      <dgm:spPr/>
      <dgm:t>
        <a:bodyPr/>
        <a:lstStyle/>
        <a:p>
          <a:endParaRPr lang="en-GB"/>
        </a:p>
      </dgm:t>
    </dgm:pt>
    <dgm:pt modelId="{BDE2795D-BAD5-E746-B5C7-BF134216CF74}">
      <dgm:prSet/>
      <dgm:spPr>
        <a:solidFill>
          <a:schemeClr val="accent1">
            <a:hueOff val="0"/>
            <a:satOff val="0"/>
            <a:lumOff val="0"/>
            <a:alpha val="54000"/>
          </a:schemeClr>
        </a:solidFill>
      </dgm:spPr>
      <dgm:t>
        <a:bodyPr/>
        <a:lstStyle/>
        <a:p>
          <a:r>
            <a:rPr lang="en-GB" dirty="0">
              <a:solidFill>
                <a:schemeClr val="bg1"/>
              </a:solidFill>
              <a:effectLst/>
              <a:latin typeface="+mn-lt"/>
              <a:ea typeface="+mn-ea"/>
              <a:cs typeface="+mn-cs"/>
            </a:rPr>
            <a:t>Extreme weather conditions</a:t>
          </a:r>
          <a:endParaRPr lang="en-US" dirty="0">
            <a:solidFill>
              <a:schemeClr val="bg1"/>
            </a:solidFill>
          </a:endParaRPr>
        </a:p>
      </dgm:t>
    </dgm:pt>
    <dgm:pt modelId="{5BFB3620-814B-AC47-9B67-46852FEE2ABB}" type="parTrans" cxnId="{0926FF45-2A04-4844-9069-97B099952EA0}">
      <dgm:prSet/>
      <dgm:spPr/>
      <dgm:t>
        <a:bodyPr/>
        <a:lstStyle/>
        <a:p>
          <a:endParaRPr lang="en-GB"/>
        </a:p>
      </dgm:t>
    </dgm:pt>
    <dgm:pt modelId="{C8B9AD23-6382-4540-85FE-2F7309657DD1}" type="sibTrans" cxnId="{0926FF45-2A04-4844-9069-97B099952EA0}">
      <dgm:prSet/>
      <dgm:spPr/>
      <dgm:t>
        <a:bodyPr/>
        <a:lstStyle/>
        <a:p>
          <a:endParaRPr lang="en-GB"/>
        </a:p>
      </dgm:t>
    </dgm:pt>
    <dgm:pt modelId="{48DCEC71-E727-9C4F-A740-9C2EFC9835DE}">
      <dgm:prSet/>
      <dgm:spPr>
        <a:solidFill>
          <a:schemeClr val="accent1">
            <a:hueOff val="0"/>
            <a:satOff val="0"/>
            <a:lumOff val="0"/>
            <a:alpha val="39000"/>
          </a:schemeClr>
        </a:solidFill>
      </dgm:spPr>
      <dgm:t>
        <a:bodyPr/>
        <a:lstStyle/>
        <a:p>
          <a:r>
            <a:rPr lang="en-GB" b="0" i="0" dirty="0">
              <a:solidFill>
                <a:schemeClr val="bg1"/>
              </a:solidFill>
              <a:effectLst/>
              <a:latin typeface="+mn-lt"/>
              <a:ea typeface="+mn-ea"/>
              <a:cs typeface="+mn-cs"/>
            </a:rPr>
            <a:t>Global warming due to human activities</a:t>
          </a:r>
          <a:endParaRPr lang="en-US" dirty="0">
            <a:solidFill>
              <a:schemeClr val="bg1"/>
            </a:solidFill>
          </a:endParaRPr>
        </a:p>
      </dgm:t>
    </dgm:pt>
    <dgm:pt modelId="{39C208BC-3F99-BA49-8417-CDAFB512CD52}" type="parTrans" cxnId="{D311D7A6-7BD4-934D-AC22-72B1F156E98D}">
      <dgm:prSet/>
      <dgm:spPr/>
      <dgm:t>
        <a:bodyPr/>
        <a:lstStyle/>
        <a:p>
          <a:endParaRPr lang="en-GB"/>
        </a:p>
      </dgm:t>
    </dgm:pt>
    <dgm:pt modelId="{AB094918-33E2-FC4E-87FF-3E362415A2EE}" type="sibTrans" cxnId="{D311D7A6-7BD4-934D-AC22-72B1F156E98D}">
      <dgm:prSet/>
      <dgm:spPr/>
      <dgm:t>
        <a:bodyPr/>
        <a:lstStyle/>
        <a:p>
          <a:endParaRPr lang="en-GB"/>
        </a:p>
      </dgm:t>
    </dgm:pt>
    <dgm:pt modelId="{34396C2A-5FDC-214B-B7DF-58BE442DE08A}" type="pres">
      <dgm:prSet presAssocID="{7DA43147-D0D9-EA40-994A-39564D95009B}" presName="Name0" presStyleCnt="0">
        <dgm:presLayoutVars>
          <dgm:chMax val="7"/>
          <dgm:chPref val="7"/>
          <dgm:dir/>
        </dgm:presLayoutVars>
      </dgm:prSet>
      <dgm:spPr/>
    </dgm:pt>
    <dgm:pt modelId="{0B437EEE-085A-8D41-82FC-88B3BD019A76}" type="pres">
      <dgm:prSet presAssocID="{7DA43147-D0D9-EA40-994A-39564D95009B}" presName="Name1" presStyleCnt="0"/>
      <dgm:spPr/>
    </dgm:pt>
    <dgm:pt modelId="{2B32A35F-D72D-5446-BE05-34DAB430B874}" type="pres">
      <dgm:prSet presAssocID="{7DA43147-D0D9-EA40-994A-39564D95009B}" presName="cycle" presStyleCnt="0"/>
      <dgm:spPr/>
    </dgm:pt>
    <dgm:pt modelId="{1324D8F5-C078-A34C-BDB1-AE9C392A894E}" type="pres">
      <dgm:prSet presAssocID="{7DA43147-D0D9-EA40-994A-39564D95009B}" presName="srcNode" presStyleLbl="node1" presStyleIdx="0" presStyleCnt="4"/>
      <dgm:spPr/>
    </dgm:pt>
    <dgm:pt modelId="{35CA8087-09C7-F34E-84BF-65962F4C1E57}" type="pres">
      <dgm:prSet presAssocID="{7DA43147-D0D9-EA40-994A-39564D95009B}" presName="conn" presStyleLbl="parChTrans1D2" presStyleIdx="0" presStyleCnt="1"/>
      <dgm:spPr/>
    </dgm:pt>
    <dgm:pt modelId="{3E2B744B-C662-7348-B0F6-F06421443E3E}" type="pres">
      <dgm:prSet presAssocID="{7DA43147-D0D9-EA40-994A-39564D95009B}" presName="extraNode" presStyleLbl="node1" presStyleIdx="0" presStyleCnt="4"/>
      <dgm:spPr/>
    </dgm:pt>
    <dgm:pt modelId="{3A754746-149A-1945-9C12-B1F81F73E8BA}" type="pres">
      <dgm:prSet presAssocID="{7DA43147-D0D9-EA40-994A-39564D95009B}" presName="dstNode" presStyleLbl="node1" presStyleIdx="0" presStyleCnt="4"/>
      <dgm:spPr/>
    </dgm:pt>
    <dgm:pt modelId="{3CE1C23D-2A52-4743-82E5-3C37E1C4BDA4}" type="pres">
      <dgm:prSet presAssocID="{A01EE812-3775-4443-ADA7-48BF476D0325}" presName="text_1" presStyleLbl="node1" presStyleIdx="0" presStyleCnt="4">
        <dgm:presLayoutVars>
          <dgm:bulletEnabled val="1"/>
        </dgm:presLayoutVars>
      </dgm:prSet>
      <dgm:spPr/>
    </dgm:pt>
    <dgm:pt modelId="{464CB7ED-45DF-1F47-9099-D67F6CA23274}" type="pres">
      <dgm:prSet presAssocID="{A01EE812-3775-4443-ADA7-48BF476D0325}" presName="accent_1" presStyleCnt="0"/>
      <dgm:spPr/>
    </dgm:pt>
    <dgm:pt modelId="{2B3A79A7-4F04-C349-8696-CA064B38B1C7}" type="pres">
      <dgm:prSet presAssocID="{A01EE812-3775-4443-ADA7-48BF476D0325}" presName="accentRepeatNode" presStyleLbl="solidFgAcc1" presStyleIdx="0" presStyleCnt="4"/>
      <dgm:spPr/>
    </dgm:pt>
    <dgm:pt modelId="{AFE5E6EB-6E84-C04F-BFCE-3EE158447179}" type="pres">
      <dgm:prSet presAssocID="{48DCEC71-E727-9C4F-A740-9C2EFC9835DE}" presName="text_2" presStyleLbl="node1" presStyleIdx="1" presStyleCnt="4">
        <dgm:presLayoutVars>
          <dgm:bulletEnabled val="1"/>
        </dgm:presLayoutVars>
      </dgm:prSet>
      <dgm:spPr/>
    </dgm:pt>
    <dgm:pt modelId="{D16EB7D5-69A9-2748-BC91-07D428837268}" type="pres">
      <dgm:prSet presAssocID="{48DCEC71-E727-9C4F-A740-9C2EFC9835DE}" presName="accent_2" presStyleCnt="0"/>
      <dgm:spPr/>
    </dgm:pt>
    <dgm:pt modelId="{CE16EB19-4587-6744-ADDD-1F2EB3C514E8}" type="pres">
      <dgm:prSet presAssocID="{48DCEC71-E727-9C4F-A740-9C2EFC9835DE}" presName="accentRepeatNode" presStyleLbl="solidFgAcc1" presStyleIdx="1" presStyleCnt="4"/>
      <dgm:spPr/>
    </dgm:pt>
    <dgm:pt modelId="{15E401F7-42A5-2D47-B298-E556BF043584}" type="pres">
      <dgm:prSet presAssocID="{BDE2795D-BAD5-E746-B5C7-BF134216CF74}" presName="text_3" presStyleLbl="node1" presStyleIdx="2" presStyleCnt="4">
        <dgm:presLayoutVars>
          <dgm:bulletEnabled val="1"/>
        </dgm:presLayoutVars>
      </dgm:prSet>
      <dgm:spPr/>
    </dgm:pt>
    <dgm:pt modelId="{3A65AD45-E48E-F141-A821-1016000F5E73}" type="pres">
      <dgm:prSet presAssocID="{BDE2795D-BAD5-E746-B5C7-BF134216CF74}" presName="accent_3" presStyleCnt="0"/>
      <dgm:spPr/>
    </dgm:pt>
    <dgm:pt modelId="{0F5AB68F-7FE4-9448-83EE-39ACFB836E77}" type="pres">
      <dgm:prSet presAssocID="{BDE2795D-BAD5-E746-B5C7-BF134216CF74}" presName="accentRepeatNode" presStyleLbl="solidFgAcc1" presStyleIdx="2" presStyleCnt="4"/>
      <dgm:spPr/>
    </dgm:pt>
    <dgm:pt modelId="{157F0FFC-8177-0141-8C24-790F65C67488}" type="pres">
      <dgm:prSet presAssocID="{D1DD3814-68D5-6A4D-A201-A58B7B7F500B}" presName="text_4" presStyleLbl="node1" presStyleIdx="3" presStyleCnt="4">
        <dgm:presLayoutVars>
          <dgm:bulletEnabled val="1"/>
        </dgm:presLayoutVars>
      </dgm:prSet>
      <dgm:spPr/>
    </dgm:pt>
    <dgm:pt modelId="{A1A7E9C1-DB19-2B4D-8A22-00E9A42EE426}" type="pres">
      <dgm:prSet presAssocID="{D1DD3814-68D5-6A4D-A201-A58B7B7F500B}" presName="accent_4" presStyleCnt="0"/>
      <dgm:spPr/>
    </dgm:pt>
    <dgm:pt modelId="{2522AF3A-647D-5C44-A89C-AE2B8254533A}" type="pres">
      <dgm:prSet presAssocID="{D1DD3814-68D5-6A4D-A201-A58B7B7F500B}" presName="accentRepeatNode" presStyleLbl="solidFgAcc1" presStyleIdx="3" presStyleCnt="4"/>
      <dgm:spPr/>
    </dgm:pt>
  </dgm:ptLst>
  <dgm:cxnLst>
    <dgm:cxn modelId="{021FBF27-ABB2-EF48-92DE-736EBC84BBC8}" type="presOf" srcId="{DE217289-7F16-9441-8F4F-5217FEF99824}" destId="{35CA8087-09C7-F34E-84BF-65962F4C1E57}" srcOrd="0" destOrd="0" presId="urn:microsoft.com/office/officeart/2008/layout/VerticalCurvedList"/>
    <dgm:cxn modelId="{7BB4213E-628B-2443-BAEA-C175DC62BCFC}" srcId="{7DA43147-D0D9-EA40-994A-39564D95009B}" destId="{D1DD3814-68D5-6A4D-A201-A58B7B7F500B}" srcOrd="3" destOrd="0" parTransId="{06285214-47D3-BC44-86EC-474551044C17}" sibTransId="{3DFE48DB-4744-174F-9F14-AC844ACE3722}"/>
    <dgm:cxn modelId="{0926FF45-2A04-4844-9069-97B099952EA0}" srcId="{7DA43147-D0D9-EA40-994A-39564D95009B}" destId="{BDE2795D-BAD5-E746-B5C7-BF134216CF74}" srcOrd="2" destOrd="0" parTransId="{5BFB3620-814B-AC47-9B67-46852FEE2ABB}" sibTransId="{C8B9AD23-6382-4540-85FE-2F7309657DD1}"/>
    <dgm:cxn modelId="{65DCD166-A1EB-2A43-99F1-08DA0BF71FA3}" type="presOf" srcId="{BDE2795D-BAD5-E746-B5C7-BF134216CF74}" destId="{15E401F7-42A5-2D47-B298-E556BF043584}" srcOrd="0" destOrd="0" presId="urn:microsoft.com/office/officeart/2008/layout/VerticalCurvedList"/>
    <dgm:cxn modelId="{4A4F8F4B-1ADA-5949-8EB3-982BA4D74F8E}" type="presOf" srcId="{D1DD3814-68D5-6A4D-A201-A58B7B7F500B}" destId="{157F0FFC-8177-0141-8C24-790F65C67488}" srcOrd="0" destOrd="0" presId="urn:microsoft.com/office/officeart/2008/layout/VerticalCurvedList"/>
    <dgm:cxn modelId="{D311D7A6-7BD4-934D-AC22-72B1F156E98D}" srcId="{7DA43147-D0D9-EA40-994A-39564D95009B}" destId="{48DCEC71-E727-9C4F-A740-9C2EFC9835DE}" srcOrd="1" destOrd="0" parTransId="{39C208BC-3F99-BA49-8417-CDAFB512CD52}" sibTransId="{AB094918-33E2-FC4E-87FF-3E362415A2EE}"/>
    <dgm:cxn modelId="{272DFFCB-D44A-6449-B044-65FAE4B5F2B5}" srcId="{7DA43147-D0D9-EA40-994A-39564D95009B}" destId="{A01EE812-3775-4443-ADA7-48BF476D0325}" srcOrd="0" destOrd="0" parTransId="{984E80C7-52A6-FD4A-AB76-AA97BEFFAE9C}" sibTransId="{DE217289-7F16-9441-8F4F-5217FEF99824}"/>
    <dgm:cxn modelId="{193F94EF-31FF-9C41-9AB9-BBD32F861BA9}" type="presOf" srcId="{7DA43147-D0D9-EA40-994A-39564D95009B}" destId="{34396C2A-5FDC-214B-B7DF-58BE442DE08A}" srcOrd="0" destOrd="0" presId="urn:microsoft.com/office/officeart/2008/layout/VerticalCurvedList"/>
    <dgm:cxn modelId="{F3D951F7-465D-0D47-B2D1-84F4FFF8A9AC}" type="presOf" srcId="{48DCEC71-E727-9C4F-A740-9C2EFC9835DE}" destId="{AFE5E6EB-6E84-C04F-BFCE-3EE158447179}" srcOrd="0" destOrd="0" presId="urn:microsoft.com/office/officeart/2008/layout/VerticalCurvedList"/>
    <dgm:cxn modelId="{5B5E11F9-3E41-CF4A-9B94-8E03EFAC4F8C}" type="presOf" srcId="{A01EE812-3775-4443-ADA7-48BF476D0325}" destId="{3CE1C23D-2A52-4743-82E5-3C37E1C4BDA4}" srcOrd="0" destOrd="0" presId="urn:microsoft.com/office/officeart/2008/layout/VerticalCurvedList"/>
    <dgm:cxn modelId="{DD75CFD1-F87C-CB42-A34B-9EDDF693843E}" type="presParOf" srcId="{34396C2A-5FDC-214B-B7DF-58BE442DE08A}" destId="{0B437EEE-085A-8D41-82FC-88B3BD019A76}" srcOrd="0" destOrd="0" presId="urn:microsoft.com/office/officeart/2008/layout/VerticalCurvedList"/>
    <dgm:cxn modelId="{85AFCAB3-8450-F040-9330-07C72B3B93FF}" type="presParOf" srcId="{0B437EEE-085A-8D41-82FC-88B3BD019A76}" destId="{2B32A35F-D72D-5446-BE05-34DAB430B874}" srcOrd="0" destOrd="0" presId="urn:microsoft.com/office/officeart/2008/layout/VerticalCurvedList"/>
    <dgm:cxn modelId="{C4952EDC-B026-7547-A0F7-E52C1BF76ECA}" type="presParOf" srcId="{2B32A35F-D72D-5446-BE05-34DAB430B874}" destId="{1324D8F5-C078-A34C-BDB1-AE9C392A894E}" srcOrd="0" destOrd="0" presId="urn:microsoft.com/office/officeart/2008/layout/VerticalCurvedList"/>
    <dgm:cxn modelId="{E8FD3BB7-06F5-2049-A9D9-B0C4295D65F7}" type="presParOf" srcId="{2B32A35F-D72D-5446-BE05-34DAB430B874}" destId="{35CA8087-09C7-F34E-84BF-65962F4C1E57}" srcOrd="1" destOrd="0" presId="urn:microsoft.com/office/officeart/2008/layout/VerticalCurvedList"/>
    <dgm:cxn modelId="{E69559F2-327B-7448-A505-74106C79F84C}" type="presParOf" srcId="{2B32A35F-D72D-5446-BE05-34DAB430B874}" destId="{3E2B744B-C662-7348-B0F6-F06421443E3E}" srcOrd="2" destOrd="0" presId="urn:microsoft.com/office/officeart/2008/layout/VerticalCurvedList"/>
    <dgm:cxn modelId="{BF219B63-7F31-8E48-BBBC-F9D322CDCD6A}" type="presParOf" srcId="{2B32A35F-D72D-5446-BE05-34DAB430B874}" destId="{3A754746-149A-1945-9C12-B1F81F73E8BA}" srcOrd="3" destOrd="0" presId="urn:microsoft.com/office/officeart/2008/layout/VerticalCurvedList"/>
    <dgm:cxn modelId="{84E39B8C-162E-F045-880C-B40C685BBA40}" type="presParOf" srcId="{0B437EEE-085A-8D41-82FC-88B3BD019A76}" destId="{3CE1C23D-2A52-4743-82E5-3C37E1C4BDA4}" srcOrd="1" destOrd="0" presId="urn:microsoft.com/office/officeart/2008/layout/VerticalCurvedList"/>
    <dgm:cxn modelId="{E0E9B76C-E2EC-9F47-93AB-76E4720B95A5}" type="presParOf" srcId="{0B437EEE-085A-8D41-82FC-88B3BD019A76}" destId="{464CB7ED-45DF-1F47-9099-D67F6CA23274}" srcOrd="2" destOrd="0" presId="urn:microsoft.com/office/officeart/2008/layout/VerticalCurvedList"/>
    <dgm:cxn modelId="{DFB40554-5DF8-4343-80F1-65C2C5BB4E9A}" type="presParOf" srcId="{464CB7ED-45DF-1F47-9099-D67F6CA23274}" destId="{2B3A79A7-4F04-C349-8696-CA064B38B1C7}" srcOrd="0" destOrd="0" presId="urn:microsoft.com/office/officeart/2008/layout/VerticalCurvedList"/>
    <dgm:cxn modelId="{A5DAAC83-71E2-9046-9754-90A95A014F41}" type="presParOf" srcId="{0B437EEE-085A-8D41-82FC-88B3BD019A76}" destId="{AFE5E6EB-6E84-C04F-BFCE-3EE158447179}" srcOrd="3" destOrd="0" presId="urn:microsoft.com/office/officeart/2008/layout/VerticalCurvedList"/>
    <dgm:cxn modelId="{1B0F6112-46EC-8748-B360-2BF4995F5740}" type="presParOf" srcId="{0B437EEE-085A-8D41-82FC-88B3BD019A76}" destId="{D16EB7D5-69A9-2748-BC91-07D428837268}" srcOrd="4" destOrd="0" presId="urn:microsoft.com/office/officeart/2008/layout/VerticalCurvedList"/>
    <dgm:cxn modelId="{C4F8370A-FF60-9142-A2F9-D55635C35620}" type="presParOf" srcId="{D16EB7D5-69A9-2748-BC91-07D428837268}" destId="{CE16EB19-4587-6744-ADDD-1F2EB3C514E8}" srcOrd="0" destOrd="0" presId="urn:microsoft.com/office/officeart/2008/layout/VerticalCurvedList"/>
    <dgm:cxn modelId="{44431695-365A-BC42-AF9B-0B8C797E8641}" type="presParOf" srcId="{0B437EEE-085A-8D41-82FC-88B3BD019A76}" destId="{15E401F7-42A5-2D47-B298-E556BF043584}" srcOrd="5" destOrd="0" presId="urn:microsoft.com/office/officeart/2008/layout/VerticalCurvedList"/>
    <dgm:cxn modelId="{3F2C5CB8-238D-8D4A-8F19-9008D742894D}" type="presParOf" srcId="{0B437EEE-085A-8D41-82FC-88B3BD019A76}" destId="{3A65AD45-E48E-F141-A821-1016000F5E73}" srcOrd="6" destOrd="0" presId="urn:microsoft.com/office/officeart/2008/layout/VerticalCurvedList"/>
    <dgm:cxn modelId="{F4B8E67E-4937-434D-B0CA-ECF14671DDE6}" type="presParOf" srcId="{3A65AD45-E48E-F141-A821-1016000F5E73}" destId="{0F5AB68F-7FE4-9448-83EE-39ACFB836E77}" srcOrd="0" destOrd="0" presId="urn:microsoft.com/office/officeart/2008/layout/VerticalCurvedList"/>
    <dgm:cxn modelId="{958D5C95-2F83-6C47-A0B1-AF501F958AB2}" type="presParOf" srcId="{0B437EEE-085A-8D41-82FC-88B3BD019A76}" destId="{157F0FFC-8177-0141-8C24-790F65C67488}" srcOrd="7" destOrd="0" presId="urn:microsoft.com/office/officeart/2008/layout/VerticalCurvedList"/>
    <dgm:cxn modelId="{D2F86F2B-E5F4-D445-9105-64D56C4815D0}" type="presParOf" srcId="{0B437EEE-085A-8D41-82FC-88B3BD019A76}" destId="{A1A7E9C1-DB19-2B4D-8A22-00E9A42EE426}" srcOrd="8" destOrd="0" presId="urn:microsoft.com/office/officeart/2008/layout/VerticalCurvedList"/>
    <dgm:cxn modelId="{588191BA-2872-1945-8B06-3B99C2B70751}" type="presParOf" srcId="{A1A7E9C1-DB19-2B4D-8A22-00E9A42EE426}" destId="{2522AF3A-647D-5C44-A89C-AE2B8254533A}"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8DF2B2-7AD4-0B4A-A347-026BC439B80D}" type="doc">
      <dgm:prSet loTypeId="urn:microsoft.com/office/officeart/2005/8/layout/vList3" loCatId="" qsTypeId="urn:microsoft.com/office/officeart/2005/8/quickstyle/simple1" qsCatId="simple" csTypeId="urn:microsoft.com/office/officeart/2005/8/colors/accent4_3" csCatId="accent4" phldr="1"/>
      <dgm:spPr/>
      <dgm:t>
        <a:bodyPr/>
        <a:lstStyle/>
        <a:p>
          <a:endParaRPr lang="en-GB"/>
        </a:p>
      </dgm:t>
    </dgm:pt>
    <dgm:pt modelId="{50A77514-8256-9F48-A66A-F4A9FA482550}">
      <dgm:prSet phldrT="[Text]"/>
      <dgm:spPr/>
      <dgm:t>
        <a:bodyPr/>
        <a:lstStyle/>
        <a:p>
          <a:r>
            <a:rPr lang="en-GB" dirty="0"/>
            <a:t>Global warming</a:t>
          </a:r>
        </a:p>
      </dgm:t>
    </dgm:pt>
    <dgm:pt modelId="{FD8CB7B9-4E46-A744-860A-FBA9787015AA}" type="parTrans" cxnId="{9B720D69-95D0-3249-B9D6-CF2F2D7E1643}">
      <dgm:prSet/>
      <dgm:spPr/>
      <dgm:t>
        <a:bodyPr/>
        <a:lstStyle/>
        <a:p>
          <a:endParaRPr lang="en-GB"/>
        </a:p>
      </dgm:t>
    </dgm:pt>
    <dgm:pt modelId="{C37ECF67-77E1-2345-8A30-89F1634ABD2F}" type="sibTrans" cxnId="{9B720D69-95D0-3249-B9D6-CF2F2D7E1643}">
      <dgm:prSet/>
      <dgm:spPr/>
      <dgm:t>
        <a:bodyPr/>
        <a:lstStyle/>
        <a:p>
          <a:endParaRPr lang="en-GB"/>
        </a:p>
      </dgm:t>
    </dgm:pt>
    <dgm:pt modelId="{4D3409C7-B6EA-4E43-9854-6BD6C96BBF3A}">
      <dgm:prSet phldrT="[Text]"/>
      <dgm:spPr/>
      <dgm:t>
        <a:bodyPr/>
        <a:lstStyle/>
        <a:p>
          <a:r>
            <a:rPr lang="en-GB" dirty="0"/>
            <a:t>Ocean levels rising</a:t>
          </a:r>
        </a:p>
      </dgm:t>
    </dgm:pt>
    <dgm:pt modelId="{516D0DD3-D5C5-FB48-93ED-BC8A51FDD87F}" type="parTrans" cxnId="{B9F840E1-46EC-6D4D-BFA5-4E28B9CAFCAE}">
      <dgm:prSet/>
      <dgm:spPr/>
      <dgm:t>
        <a:bodyPr/>
        <a:lstStyle/>
        <a:p>
          <a:endParaRPr lang="en-GB"/>
        </a:p>
      </dgm:t>
    </dgm:pt>
    <dgm:pt modelId="{D8AF386B-6F10-4A44-87B7-C2D37DC18B5B}" type="sibTrans" cxnId="{B9F840E1-46EC-6D4D-BFA5-4E28B9CAFCAE}">
      <dgm:prSet/>
      <dgm:spPr/>
      <dgm:t>
        <a:bodyPr/>
        <a:lstStyle/>
        <a:p>
          <a:endParaRPr lang="en-GB"/>
        </a:p>
      </dgm:t>
    </dgm:pt>
    <dgm:pt modelId="{F8EDDAEC-A2C4-6446-A6BA-C9D0A860F37B}">
      <dgm:prSet/>
      <dgm:spPr/>
      <dgm:t>
        <a:bodyPr/>
        <a:lstStyle/>
        <a:p>
          <a:r>
            <a:rPr lang="en-US"/>
            <a:t>Generalized decrease in the cryosphere</a:t>
          </a:r>
          <a:endParaRPr lang="en-GB" dirty="0"/>
        </a:p>
      </dgm:t>
    </dgm:pt>
    <dgm:pt modelId="{98F49DDA-AAF5-C442-BE4A-3EB0B9531839}" type="parTrans" cxnId="{E2FBA574-5440-6348-9CBF-81785946AD97}">
      <dgm:prSet/>
      <dgm:spPr/>
      <dgm:t>
        <a:bodyPr/>
        <a:lstStyle/>
        <a:p>
          <a:endParaRPr lang="en-GB"/>
        </a:p>
      </dgm:t>
    </dgm:pt>
    <dgm:pt modelId="{53A5F02D-5467-E84A-B83B-9BA4BF6BD07A}" type="sibTrans" cxnId="{E2FBA574-5440-6348-9CBF-81785946AD97}">
      <dgm:prSet/>
      <dgm:spPr/>
      <dgm:t>
        <a:bodyPr/>
        <a:lstStyle/>
        <a:p>
          <a:endParaRPr lang="en-GB"/>
        </a:p>
      </dgm:t>
    </dgm:pt>
    <dgm:pt modelId="{3376F1DE-5764-7647-913A-20C30415EC99}" type="pres">
      <dgm:prSet presAssocID="{048DF2B2-7AD4-0B4A-A347-026BC439B80D}" presName="linearFlow" presStyleCnt="0">
        <dgm:presLayoutVars>
          <dgm:dir/>
          <dgm:resizeHandles val="exact"/>
        </dgm:presLayoutVars>
      </dgm:prSet>
      <dgm:spPr/>
    </dgm:pt>
    <dgm:pt modelId="{FD115465-31C7-694C-B983-5DCB63CCD20E}" type="pres">
      <dgm:prSet presAssocID="{50A77514-8256-9F48-A66A-F4A9FA482550}" presName="composite" presStyleCnt="0"/>
      <dgm:spPr/>
    </dgm:pt>
    <dgm:pt modelId="{D8068885-84F5-1E4F-8585-6E5DDCAD7DC7}" type="pres">
      <dgm:prSet presAssocID="{50A77514-8256-9F48-A66A-F4A9FA48255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AD5D7EDC-A176-CC4F-9350-9CD9D6FE6506}" type="pres">
      <dgm:prSet presAssocID="{50A77514-8256-9F48-A66A-F4A9FA482550}" presName="txShp" presStyleLbl="node1" presStyleIdx="0" presStyleCnt="3">
        <dgm:presLayoutVars>
          <dgm:bulletEnabled val="1"/>
        </dgm:presLayoutVars>
      </dgm:prSet>
      <dgm:spPr/>
    </dgm:pt>
    <dgm:pt modelId="{BBE66041-E354-4348-A4BF-787DE52017E7}" type="pres">
      <dgm:prSet presAssocID="{C37ECF67-77E1-2345-8A30-89F1634ABD2F}" presName="spacing" presStyleCnt="0"/>
      <dgm:spPr/>
    </dgm:pt>
    <dgm:pt modelId="{CCF8E90E-3A62-A04A-9D31-3D9AEA269285}" type="pres">
      <dgm:prSet presAssocID="{F8EDDAEC-A2C4-6446-A6BA-C9D0A860F37B}" presName="composite" presStyleCnt="0"/>
      <dgm:spPr/>
    </dgm:pt>
    <dgm:pt modelId="{6842F9EF-63F6-C249-94AB-33155304F674}" type="pres">
      <dgm:prSet presAssocID="{F8EDDAEC-A2C4-6446-A6BA-C9D0A860F37B}"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89DB92C-E55F-024E-8448-C8DD2F0CDD05}" type="pres">
      <dgm:prSet presAssocID="{F8EDDAEC-A2C4-6446-A6BA-C9D0A860F37B}" presName="txShp" presStyleLbl="node1" presStyleIdx="1" presStyleCnt="3">
        <dgm:presLayoutVars>
          <dgm:bulletEnabled val="1"/>
        </dgm:presLayoutVars>
      </dgm:prSet>
      <dgm:spPr/>
    </dgm:pt>
    <dgm:pt modelId="{98F37E2E-6563-B44E-A7EF-B8563DF960E4}" type="pres">
      <dgm:prSet presAssocID="{53A5F02D-5467-E84A-B83B-9BA4BF6BD07A}" presName="spacing" presStyleCnt="0"/>
      <dgm:spPr/>
    </dgm:pt>
    <dgm:pt modelId="{3FAE4F75-227B-8243-97DE-3C49B22E6856}" type="pres">
      <dgm:prSet presAssocID="{4D3409C7-B6EA-4E43-9854-6BD6C96BBF3A}" presName="composite" presStyleCnt="0"/>
      <dgm:spPr/>
    </dgm:pt>
    <dgm:pt modelId="{C7AB3183-7C45-8240-A4F6-3742CF0039B2}" type="pres">
      <dgm:prSet presAssocID="{4D3409C7-B6EA-4E43-9854-6BD6C96BBF3A}" presName="imgShp" presStyleLbl="fgImgPlace1" presStyleIdx="2" presStyleCnt="3" custLinFactNeighborX="-6464" custLinFactNeighborY="-4423"/>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E115123D-EC13-7449-BA85-7E46B77E3B6D}" type="pres">
      <dgm:prSet presAssocID="{4D3409C7-B6EA-4E43-9854-6BD6C96BBF3A}" presName="txShp" presStyleLbl="node1" presStyleIdx="2" presStyleCnt="3">
        <dgm:presLayoutVars>
          <dgm:bulletEnabled val="1"/>
        </dgm:presLayoutVars>
      </dgm:prSet>
      <dgm:spPr/>
    </dgm:pt>
  </dgm:ptLst>
  <dgm:cxnLst>
    <dgm:cxn modelId="{9B720D69-95D0-3249-B9D6-CF2F2D7E1643}" srcId="{048DF2B2-7AD4-0B4A-A347-026BC439B80D}" destId="{50A77514-8256-9F48-A66A-F4A9FA482550}" srcOrd="0" destOrd="0" parTransId="{FD8CB7B9-4E46-A744-860A-FBA9787015AA}" sibTransId="{C37ECF67-77E1-2345-8A30-89F1634ABD2F}"/>
    <dgm:cxn modelId="{E2FBA574-5440-6348-9CBF-81785946AD97}" srcId="{048DF2B2-7AD4-0B4A-A347-026BC439B80D}" destId="{F8EDDAEC-A2C4-6446-A6BA-C9D0A860F37B}" srcOrd="1" destOrd="0" parTransId="{98F49DDA-AAF5-C442-BE4A-3EB0B9531839}" sibTransId="{53A5F02D-5467-E84A-B83B-9BA4BF6BD07A}"/>
    <dgm:cxn modelId="{1FE9A892-4FFC-0345-9F05-AABCA306705A}" type="presOf" srcId="{4D3409C7-B6EA-4E43-9854-6BD6C96BBF3A}" destId="{E115123D-EC13-7449-BA85-7E46B77E3B6D}" srcOrd="0" destOrd="0" presId="urn:microsoft.com/office/officeart/2005/8/layout/vList3"/>
    <dgm:cxn modelId="{02927ADB-4913-A144-96ED-76F12306D1DC}" type="presOf" srcId="{50A77514-8256-9F48-A66A-F4A9FA482550}" destId="{AD5D7EDC-A176-CC4F-9350-9CD9D6FE6506}" srcOrd="0" destOrd="0" presId="urn:microsoft.com/office/officeart/2005/8/layout/vList3"/>
    <dgm:cxn modelId="{B9F840E1-46EC-6D4D-BFA5-4E28B9CAFCAE}" srcId="{048DF2B2-7AD4-0B4A-A347-026BC439B80D}" destId="{4D3409C7-B6EA-4E43-9854-6BD6C96BBF3A}" srcOrd="2" destOrd="0" parTransId="{516D0DD3-D5C5-FB48-93ED-BC8A51FDD87F}" sibTransId="{D8AF386B-6F10-4A44-87B7-C2D37DC18B5B}"/>
    <dgm:cxn modelId="{BEC4A9F8-F90E-CB47-BA2D-12F4135EE328}" type="presOf" srcId="{F8EDDAEC-A2C4-6446-A6BA-C9D0A860F37B}" destId="{989DB92C-E55F-024E-8448-C8DD2F0CDD05}" srcOrd="0" destOrd="0" presId="urn:microsoft.com/office/officeart/2005/8/layout/vList3"/>
    <dgm:cxn modelId="{ED8DF3FC-BB0F-0B4C-B43F-2CF30BB50531}" type="presOf" srcId="{048DF2B2-7AD4-0B4A-A347-026BC439B80D}" destId="{3376F1DE-5764-7647-913A-20C30415EC99}" srcOrd="0" destOrd="0" presId="urn:microsoft.com/office/officeart/2005/8/layout/vList3"/>
    <dgm:cxn modelId="{02FA888E-8676-3A44-A403-A86D69B5FD50}" type="presParOf" srcId="{3376F1DE-5764-7647-913A-20C30415EC99}" destId="{FD115465-31C7-694C-B983-5DCB63CCD20E}" srcOrd="0" destOrd="0" presId="urn:microsoft.com/office/officeart/2005/8/layout/vList3"/>
    <dgm:cxn modelId="{0733A929-B77B-F44A-B1C0-58FDEE71B1D4}" type="presParOf" srcId="{FD115465-31C7-694C-B983-5DCB63CCD20E}" destId="{D8068885-84F5-1E4F-8585-6E5DDCAD7DC7}" srcOrd="0" destOrd="0" presId="urn:microsoft.com/office/officeart/2005/8/layout/vList3"/>
    <dgm:cxn modelId="{3B3D7530-7F26-624F-8AEA-485F6B879C2A}" type="presParOf" srcId="{FD115465-31C7-694C-B983-5DCB63CCD20E}" destId="{AD5D7EDC-A176-CC4F-9350-9CD9D6FE6506}" srcOrd="1" destOrd="0" presId="urn:microsoft.com/office/officeart/2005/8/layout/vList3"/>
    <dgm:cxn modelId="{BD354D4B-4A26-1F46-8A81-68C4939A9A15}" type="presParOf" srcId="{3376F1DE-5764-7647-913A-20C30415EC99}" destId="{BBE66041-E354-4348-A4BF-787DE52017E7}" srcOrd="1" destOrd="0" presId="urn:microsoft.com/office/officeart/2005/8/layout/vList3"/>
    <dgm:cxn modelId="{DE9C1382-D544-A04D-8661-E29F2597A43D}" type="presParOf" srcId="{3376F1DE-5764-7647-913A-20C30415EC99}" destId="{CCF8E90E-3A62-A04A-9D31-3D9AEA269285}" srcOrd="2" destOrd="0" presId="urn:microsoft.com/office/officeart/2005/8/layout/vList3"/>
    <dgm:cxn modelId="{FF94203A-8CDD-2F42-873F-AC40F5F3A8EF}" type="presParOf" srcId="{CCF8E90E-3A62-A04A-9D31-3D9AEA269285}" destId="{6842F9EF-63F6-C249-94AB-33155304F674}" srcOrd="0" destOrd="0" presId="urn:microsoft.com/office/officeart/2005/8/layout/vList3"/>
    <dgm:cxn modelId="{2823B279-3C6E-A844-ACF7-005E32806B35}" type="presParOf" srcId="{CCF8E90E-3A62-A04A-9D31-3D9AEA269285}" destId="{989DB92C-E55F-024E-8448-C8DD2F0CDD05}" srcOrd="1" destOrd="0" presId="urn:microsoft.com/office/officeart/2005/8/layout/vList3"/>
    <dgm:cxn modelId="{BE756AD5-5F23-B649-B277-7B80A89DA351}" type="presParOf" srcId="{3376F1DE-5764-7647-913A-20C30415EC99}" destId="{98F37E2E-6563-B44E-A7EF-B8563DF960E4}" srcOrd="3" destOrd="0" presId="urn:microsoft.com/office/officeart/2005/8/layout/vList3"/>
    <dgm:cxn modelId="{933035E8-BFD7-164F-8584-5330F1A494C5}" type="presParOf" srcId="{3376F1DE-5764-7647-913A-20C30415EC99}" destId="{3FAE4F75-227B-8243-97DE-3C49B22E6856}" srcOrd="4" destOrd="0" presId="urn:microsoft.com/office/officeart/2005/8/layout/vList3"/>
    <dgm:cxn modelId="{EE389F58-F438-5A4E-B28F-49ADF18AA862}" type="presParOf" srcId="{3FAE4F75-227B-8243-97DE-3C49B22E6856}" destId="{C7AB3183-7C45-8240-A4F6-3742CF0039B2}" srcOrd="0" destOrd="0" presId="urn:microsoft.com/office/officeart/2005/8/layout/vList3"/>
    <dgm:cxn modelId="{1DA536A9-1407-9948-AD9C-136EFB7A3234}" type="presParOf" srcId="{3FAE4F75-227B-8243-97DE-3C49B22E6856}" destId="{E115123D-EC13-7449-BA85-7E46B77E3B6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9478E6-442B-D546-A948-FF2CA6102767}" type="doc">
      <dgm:prSet loTypeId="urn:microsoft.com/office/officeart/2005/8/layout/radial5" loCatId="" qsTypeId="urn:microsoft.com/office/officeart/2005/8/quickstyle/3d1" qsCatId="3D" csTypeId="urn:microsoft.com/office/officeart/2005/8/colors/colorful5" csCatId="colorful" phldr="1"/>
      <dgm:spPr/>
      <dgm:t>
        <a:bodyPr/>
        <a:lstStyle/>
        <a:p>
          <a:endParaRPr lang="en-GB"/>
        </a:p>
      </dgm:t>
    </dgm:pt>
    <dgm:pt modelId="{55534778-E15E-3B44-B24E-6C191EB377E8}">
      <dgm:prSet phldrT="[Text]"/>
      <dgm:spPr/>
      <dgm:t>
        <a:bodyPr/>
        <a:lstStyle/>
        <a:p>
          <a:r>
            <a:rPr lang="en-GB" dirty="0"/>
            <a:t>Planetary Health</a:t>
          </a:r>
        </a:p>
      </dgm:t>
    </dgm:pt>
    <dgm:pt modelId="{10026EDA-4792-034B-AE8E-5292D72452CD}" type="parTrans" cxnId="{037B76BF-224E-2949-9C31-1E9C117619BE}">
      <dgm:prSet/>
      <dgm:spPr/>
      <dgm:t>
        <a:bodyPr/>
        <a:lstStyle/>
        <a:p>
          <a:endParaRPr lang="en-GB"/>
        </a:p>
      </dgm:t>
    </dgm:pt>
    <dgm:pt modelId="{D2D6C407-D625-7546-9389-43009DB2718F}" type="sibTrans" cxnId="{037B76BF-224E-2949-9C31-1E9C117619BE}">
      <dgm:prSet/>
      <dgm:spPr/>
      <dgm:t>
        <a:bodyPr/>
        <a:lstStyle/>
        <a:p>
          <a:endParaRPr lang="en-GB"/>
        </a:p>
      </dgm:t>
    </dgm:pt>
    <dgm:pt modelId="{2A33B2F9-EE32-D04E-847E-BCC1BA9F39D2}">
      <dgm:prSet phldrT="[Text]"/>
      <dgm:spPr/>
      <dgm:t>
        <a:bodyPr/>
        <a:lstStyle/>
        <a:p>
          <a:r>
            <a:rPr lang="en-GB" dirty="0"/>
            <a:t>Transdisciplinary</a:t>
          </a:r>
        </a:p>
      </dgm:t>
    </dgm:pt>
    <dgm:pt modelId="{4061FD65-26A8-A44F-A10B-B8E7878A04BE}" type="parTrans" cxnId="{B730E9FF-5D8A-1245-93CA-74C3FAB81E73}">
      <dgm:prSet/>
      <dgm:spPr/>
      <dgm:t>
        <a:bodyPr/>
        <a:lstStyle/>
        <a:p>
          <a:endParaRPr lang="en-GB"/>
        </a:p>
      </dgm:t>
    </dgm:pt>
    <dgm:pt modelId="{9EBF46D3-6B5D-994B-A301-B4EBC3C773EA}" type="sibTrans" cxnId="{B730E9FF-5D8A-1245-93CA-74C3FAB81E73}">
      <dgm:prSet/>
      <dgm:spPr/>
      <dgm:t>
        <a:bodyPr/>
        <a:lstStyle/>
        <a:p>
          <a:endParaRPr lang="en-GB"/>
        </a:p>
      </dgm:t>
    </dgm:pt>
    <dgm:pt modelId="{8169B254-1AB1-1C4E-B13A-2E6DCCD3DEB9}">
      <dgm:prSet phldrT="[Text]"/>
      <dgm:spPr/>
      <dgm:t>
        <a:bodyPr/>
        <a:lstStyle/>
        <a:p>
          <a:r>
            <a:rPr lang="en-GB" dirty="0"/>
            <a:t>Human Health</a:t>
          </a:r>
        </a:p>
      </dgm:t>
    </dgm:pt>
    <dgm:pt modelId="{EA0354EE-72FB-A542-AF08-D3527D9EADB7}" type="parTrans" cxnId="{A334374D-6B80-E047-835F-94C9D6546E7B}">
      <dgm:prSet/>
      <dgm:spPr/>
      <dgm:t>
        <a:bodyPr/>
        <a:lstStyle/>
        <a:p>
          <a:endParaRPr lang="en-GB"/>
        </a:p>
      </dgm:t>
    </dgm:pt>
    <dgm:pt modelId="{31863704-C169-494E-8C97-10C0751A3612}" type="sibTrans" cxnId="{A334374D-6B80-E047-835F-94C9D6546E7B}">
      <dgm:prSet/>
      <dgm:spPr/>
      <dgm:t>
        <a:bodyPr/>
        <a:lstStyle/>
        <a:p>
          <a:endParaRPr lang="en-GB"/>
        </a:p>
      </dgm:t>
    </dgm:pt>
    <dgm:pt modelId="{2F0D7CA8-AD28-814E-80CB-FF8B6A7AA664}">
      <dgm:prSet phldrT="[Text]"/>
      <dgm:spPr/>
      <dgm:t>
        <a:bodyPr/>
        <a:lstStyle/>
        <a:p>
          <a:r>
            <a:rPr lang="en-GB" dirty="0"/>
            <a:t>Environmental Changes</a:t>
          </a:r>
        </a:p>
      </dgm:t>
    </dgm:pt>
    <dgm:pt modelId="{C9E51DEF-6BAB-3541-ABFC-DD47AC894E43}" type="parTrans" cxnId="{8DB507F0-CE55-F549-AF14-9EEB2DC7A5A6}">
      <dgm:prSet/>
      <dgm:spPr/>
      <dgm:t>
        <a:bodyPr/>
        <a:lstStyle/>
        <a:p>
          <a:endParaRPr lang="en-GB"/>
        </a:p>
      </dgm:t>
    </dgm:pt>
    <dgm:pt modelId="{A82F0AA5-DAD3-4C41-AB98-ABFE08EEB849}" type="sibTrans" cxnId="{8DB507F0-CE55-F549-AF14-9EEB2DC7A5A6}">
      <dgm:prSet/>
      <dgm:spPr/>
      <dgm:t>
        <a:bodyPr/>
        <a:lstStyle/>
        <a:p>
          <a:endParaRPr lang="en-GB"/>
        </a:p>
      </dgm:t>
    </dgm:pt>
    <dgm:pt modelId="{D1F02AEB-DEDA-A24F-81C5-77D6995695A2}" type="pres">
      <dgm:prSet presAssocID="{B09478E6-442B-D546-A948-FF2CA6102767}" presName="Name0" presStyleCnt="0">
        <dgm:presLayoutVars>
          <dgm:chMax val="1"/>
          <dgm:dir/>
          <dgm:animLvl val="ctr"/>
          <dgm:resizeHandles val="exact"/>
        </dgm:presLayoutVars>
      </dgm:prSet>
      <dgm:spPr/>
    </dgm:pt>
    <dgm:pt modelId="{E5EAA9F9-3D38-6C4C-BE4E-FC42B501A85B}" type="pres">
      <dgm:prSet presAssocID="{55534778-E15E-3B44-B24E-6C191EB377E8}" presName="centerShape" presStyleLbl="node0" presStyleIdx="0" presStyleCnt="1"/>
      <dgm:spPr/>
    </dgm:pt>
    <dgm:pt modelId="{BB94FA88-F566-FE42-B1A0-F6A77F25F2B7}" type="pres">
      <dgm:prSet presAssocID="{4061FD65-26A8-A44F-A10B-B8E7878A04BE}" presName="parTrans" presStyleLbl="sibTrans2D1" presStyleIdx="0" presStyleCnt="3"/>
      <dgm:spPr/>
    </dgm:pt>
    <dgm:pt modelId="{4CF893E8-49C8-B740-802F-C1BE91F4C191}" type="pres">
      <dgm:prSet presAssocID="{4061FD65-26A8-A44F-A10B-B8E7878A04BE}" presName="connectorText" presStyleLbl="sibTrans2D1" presStyleIdx="0" presStyleCnt="3"/>
      <dgm:spPr/>
    </dgm:pt>
    <dgm:pt modelId="{8FFBB83A-4C8A-7241-ABB6-F5934CDDC525}" type="pres">
      <dgm:prSet presAssocID="{2A33B2F9-EE32-D04E-847E-BCC1BA9F39D2}" presName="node" presStyleLbl="node1" presStyleIdx="0" presStyleCnt="3">
        <dgm:presLayoutVars>
          <dgm:bulletEnabled val="1"/>
        </dgm:presLayoutVars>
      </dgm:prSet>
      <dgm:spPr/>
    </dgm:pt>
    <dgm:pt modelId="{FA06D386-71C3-2F49-82AE-F2D889908E07}" type="pres">
      <dgm:prSet presAssocID="{EA0354EE-72FB-A542-AF08-D3527D9EADB7}" presName="parTrans" presStyleLbl="sibTrans2D1" presStyleIdx="1" presStyleCnt="3"/>
      <dgm:spPr/>
    </dgm:pt>
    <dgm:pt modelId="{66B57478-0FFD-094F-90E3-2CEF7BD19A5C}" type="pres">
      <dgm:prSet presAssocID="{EA0354EE-72FB-A542-AF08-D3527D9EADB7}" presName="connectorText" presStyleLbl="sibTrans2D1" presStyleIdx="1" presStyleCnt="3"/>
      <dgm:spPr/>
    </dgm:pt>
    <dgm:pt modelId="{4C6477A0-38FD-D04B-A437-E4764B1E1629}" type="pres">
      <dgm:prSet presAssocID="{8169B254-1AB1-1C4E-B13A-2E6DCCD3DEB9}" presName="node" presStyleLbl="node1" presStyleIdx="1" presStyleCnt="3" custRadScaleRad="98802" custRadScaleInc="1314">
        <dgm:presLayoutVars>
          <dgm:bulletEnabled val="1"/>
        </dgm:presLayoutVars>
      </dgm:prSet>
      <dgm:spPr/>
    </dgm:pt>
    <dgm:pt modelId="{3AC3AFF2-75CB-4F42-ABE0-DD618E29F981}" type="pres">
      <dgm:prSet presAssocID="{C9E51DEF-6BAB-3541-ABFC-DD47AC894E43}" presName="parTrans" presStyleLbl="sibTrans2D1" presStyleIdx="2" presStyleCnt="3"/>
      <dgm:spPr/>
    </dgm:pt>
    <dgm:pt modelId="{F5FA69C7-0537-FA46-99C8-E7F462A2D108}" type="pres">
      <dgm:prSet presAssocID="{C9E51DEF-6BAB-3541-ABFC-DD47AC894E43}" presName="connectorText" presStyleLbl="sibTrans2D1" presStyleIdx="2" presStyleCnt="3"/>
      <dgm:spPr/>
    </dgm:pt>
    <dgm:pt modelId="{A4C4B060-2A01-2D49-8347-15B73342F625}" type="pres">
      <dgm:prSet presAssocID="{2F0D7CA8-AD28-814E-80CB-FF8B6A7AA664}" presName="node" presStyleLbl="node1" presStyleIdx="2" presStyleCnt="3">
        <dgm:presLayoutVars>
          <dgm:bulletEnabled val="1"/>
        </dgm:presLayoutVars>
      </dgm:prSet>
      <dgm:spPr/>
    </dgm:pt>
  </dgm:ptLst>
  <dgm:cxnLst>
    <dgm:cxn modelId="{E4E9EC09-15D2-E342-8F7A-64864A8B38ED}" type="presOf" srcId="{4061FD65-26A8-A44F-A10B-B8E7878A04BE}" destId="{BB94FA88-F566-FE42-B1A0-F6A77F25F2B7}" srcOrd="0" destOrd="0" presId="urn:microsoft.com/office/officeart/2005/8/layout/radial5"/>
    <dgm:cxn modelId="{A5B62264-BA81-224B-AC3D-956D341F621D}" type="presOf" srcId="{55534778-E15E-3B44-B24E-6C191EB377E8}" destId="{E5EAA9F9-3D38-6C4C-BE4E-FC42B501A85B}" srcOrd="0" destOrd="0" presId="urn:microsoft.com/office/officeart/2005/8/layout/radial5"/>
    <dgm:cxn modelId="{8772074A-1CE7-BF45-AF5A-4E2463B0D609}" type="presOf" srcId="{8169B254-1AB1-1C4E-B13A-2E6DCCD3DEB9}" destId="{4C6477A0-38FD-D04B-A437-E4764B1E1629}" srcOrd="0" destOrd="0" presId="urn:microsoft.com/office/officeart/2005/8/layout/radial5"/>
    <dgm:cxn modelId="{A334374D-6B80-E047-835F-94C9D6546E7B}" srcId="{55534778-E15E-3B44-B24E-6C191EB377E8}" destId="{8169B254-1AB1-1C4E-B13A-2E6DCCD3DEB9}" srcOrd="1" destOrd="0" parTransId="{EA0354EE-72FB-A542-AF08-D3527D9EADB7}" sibTransId="{31863704-C169-494E-8C97-10C0751A3612}"/>
    <dgm:cxn modelId="{B5526093-E99C-C347-A9E6-DAC822357761}" type="presOf" srcId="{C9E51DEF-6BAB-3541-ABFC-DD47AC894E43}" destId="{3AC3AFF2-75CB-4F42-ABE0-DD618E29F981}" srcOrd="0" destOrd="0" presId="urn:microsoft.com/office/officeart/2005/8/layout/radial5"/>
    <dgm:cxn modelId="{9D96C798-7B11-BE4F-9370-FFE76F211DF7}" type="presOf" srcId="{4061FD65-26A8-A44F-A10B-B8E7878A04BE}" destId="{4CF893E8-49C8-B740-802F-C1BE91F4C191}" srcOrd="1" destOrd="0" presId="urn:microsoft.com/office/officeart/2005/8/layout/radial5"/>
    <dgm:cxn modelId="{72538DA8-58B8-7E41-9B9A-27374CF6263D}" type="presOf" srcId="{EA0354EE-72FB-A542-AF08-D3527D9EADB7}" destId="{FA06D386-71C3-2F49-82AE-F2D889908E07}" srcOrd="0" destOrd="0" presId="urn:microsoft.com/office/officeart/2005/8/layout/radial5"/>
    <dgm:cxn modelId="{B2B50AB3-BA5D-174E-BAAF-F3A13586F2E0}" type="presOf" srcId="{2F0D7CA8-AD28-814E-80CB-FF8B6A7AA664}" destId="{A4C4B060-2A01-2D49-8347-15B73342F625}" srcOrd="0" destOrd="0" presId="urn:microsoft.com/office/officeart/2005/8/layout/radial5"/>
    <dgm:cxn modelId="{037B76BF-224E-2949-9C31-1E9C117619BE}" srcId="{B09478E6-442B-D546-A948-FF2CA6102767}" destId="{55534778-E15E-3B44-B24E-6C191EB377E8}" srcOrd="0" destOrd="0" parTransId="{10026EDA-4792-034B-AE8E-5292D72452CD}" sibTransId="{D2D6C407-D625-7546-9389-43009DB2718F}"/>
    <dgm:cxn modelId="{BD024EDB-8E0C-DA45-A2DC-3575E22D7DCB}" type="presOf" srcId="{C9E51DEF-6BAB-3541-ABFC-DD47AC894E43}" destId="{F5FA69C7-0537-FA46-99C8-E7F462A2D108}" srcOrd="1" destOrd="0" presId="urn:microsoft.com/office/officeart/2005/8/layout/radial5"/>
    <dgm:cxn modelId="{E16DF6EE-FA38-774C-8EF8-3A23CC0E4C67}" type="presOf" srcId="{2A33B2F9-EE32-D04E-847E-BCC1BA9F39D2}" destId="{8FFBB83A-4C8A-7241-ABB6-F5934CDDC525}" srcOrd="0" destOrd="0" presId="urn:microsoft.com/office/officeart/2005/8/layout/radial5"/>
    <dgm:cxn modelId="{8DB507F0-CE55-F549-AF14-9EEB2DC7A5A6}" srcId="{55534778-E15E-3B44-B24E-6C191EB377E8}" destId="{2F0D7CA8-AD28-814E-80CB-FF8B6A7AA664}" srcOrd="2" destOrd="0" parTransId="{C9E51DEF-6BAB-3541-ABFC-DD47AC894E43}" sibTransId="{A82F0AA5-DAD3-4C41-AB98-ABFE08EEB849}"/>
    <dgm:cxn modelId="{2F2121F7-934E-BC47-B826-E6527C6CC871}" type="presOf" srcId="{B09478E6-442B-D546-A948-FF2CA6102767}" destId="{D1F02AEB-DEDA-A24F-81C5-77D6995695A2}" srcOrd="0" destOrd="0" presId="urn:microsoft.com/office/officeart/2005/8/layout/radial5"/>
    <dgm:cxn modelId="{5F23F9F8-9190-5B4D-A7BF-D672DD5F3678}" type="presOf" srcId="{EA0354EE-72FB-A542-AF08-D3527D9EADB7}" destId="{66B57478-0FFD-094F-90E3-2CEF7BD19A5C}" srcOrd="1" destOrd="0" presId="urn:microsoft.com/office/officeart/2005/8/layout/radial5"/>
    <dgm:cxn modelId="{B730E9FF-5D8A-1245-93CA-74C3FAB81E73}" srcId="{55534778-E15E-3B44-B24E-6C191EB377E8}" destId="{2A33B2F9-EE32-D04E-847E-BCC1BA9F39D2}" srcOrd="0" destOrd="0" parTransId="{4061FD65-26A8-A44F-A10B-B8E7878A04BE}" sibTransId="{9EBF46D3-6B5D-994B-A301-B4EBC3C773EA}"/>
    <dgm:cxn modelId="{F869564D-7972-BD45-B517-1EB88A4FAA12}" type="presParOf" srcId="{D1F02AEB-DEDA-A24F-81C5-77D6995695A2}" destId="{E5EAA9F9-3D38-6C4C-BE4E-FC42B501A85B}" srcOrd="0" destOrd="0" presId="urn:microsoft.com/office/officeart/2005/8/layout/radial5"/>
    <dgm:cxn modelId="{5D07C824-C1FB-9548-8889-C31400583128}" type="presParOf" srcId="{D1F02AEB-DEDA-A24F-81C5-77D6995695A2}" destId="{BB94FA88-F566-FE42-B1A0-F6A77F25F2B7}" srcOrd="1" destOrd="0" presId="urn:microsoft.com/office/officeart/2005/8/layout/radial5"/>
    <dgm:cxn modelId="{5445CA10-5E09-D44A-93FD-45F0F29996BC}" type="presParOf" srcId="{BB94FA88-F566-FE42-B1A0-F6A77F25F2B7}" destId="{4CF893E8-49C8-B740-802F-C1BE91F4C191}" srcOrd="0" destOrd="0" presId="urn:microsoft.com/office/officeart/2005/8/layout/radial5"/>
    <dgm:cxn modelId="{9CCBE46E-9669-DC45-96C9-A9C1121826D5}" type="presParOf" srcId="{D1F02AEB-DEDA-A24F-81C5-77D6995695A2}" destId="{8FFBB83A-4C8A-7241-ABB6-F5934CDDC525}" srcOrd="2" destOrd="0" presId="urn:microsoft.com/office/officeart/2005/8/layout/radial5"/>
    <dgm:cxn modelId="{650107B4-E917-6E4A-8343-D725F83F48C9}" type="presParOf" srcId="{D1F02AEB-DEDA-A24F-81C5-77D6995695A2}" destId="{FA06D386-71C3-2F49-82AE-F2D889908E07}" srcOrd="3" destOrd="0" presId="urn:microsoft.com/office/officeart/2005/8/layout/radial5"/>
    <dgm:cxn modelId="{D0813BD1-DD35-7E49-B3C2-04B54DD777DA}" type="presParOf" srcId="{FA06D386-71C3-2F49-82AE-F2D889908E07}" destId="{66B57478-0FFD-094F-90E3-2CEF7BD19A5C}" srcOrd="0" destOrd="0" presId="urn:microsoft.com/office/officeart/2005/8/layout/radial5"/>
    <dgm:cxn modelId="{F8690840-8327-4344-AA5E-CF80C71A4B51}" type="presParOf" srcId="{D1F02AEB-DEDA-A24F-81C5-77D6995695A2}" destId="{4C6477A0-38FD-D04B-A437-E4764B1E1629}" srcOrd="4" destOrd="0" presId="urn:microsoft.com/office/officeart/2005/8/layout/radial5"/>
    <dgm:cxn modelId="{F562C8F9-90AE-9F45-A059-8B37A4CEE946}" type="presParOf" srcId="{D1F02AEB-DEDA-A24F-81C5-77D6995695A2}" destId="{3AC3AFF2-75CB-4F42-ABE0-DD618E29F981}" srcOrd="5" destOrd="0" presId="urn:microsoft.com/office/officeart/2005/8/layout/radial5"/>
    <dgm:cxn modelId="{F8E973DF-5D6D-FC45-967C-7BC41DA7F2B3}" type="presParOf" srcId="{3AC3AFF2-75CB-4F42-ABE0-DD618E29F981}" destId="{F5FA69C7-0537-FA46-99C8-E7F462A2D108}" srcOrd="0" destOrd="0" presId="urn:microsoft.com/office/officeart/2005/8/layout/radial5"/>
    <dgm:cxn modelId="{AEE79743-E809-9046-AC56-B8AF17FB52DB}" type="presParOf" srcId="{D1F02AEB-DEDA-A24F-81C5-77D6995695A2}" destId="{A4C4B060-2A01-2D49-8347-15B73342F625}" srcOrd="6"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F1D805-7550-4840-907F-5084FAC72CD6}" type="doc">
      <dgm:prSet loTypeId="urn:microsoft.com/office/officeart/2005/8/layout/hierarchy3" loCatId="" qsTypeId="urn:microsoft.com/office/officeart/2005/8/quickstyle/3d3" qsCatId="3D" csTypeId="urn:microsoft.com/office/officeart/2005/8/colors/colorful4" csCatId="colorful" phldr="1"/>
      <dgm:spPr/>
      <dgm:t>
        <a:bodyPr/>
        <a:lstStyle/>
        <a:p>
          <a:endParaRPr lang="en-GB"/>
        </a:p>
      </dgm:t>
    </dgm:pt>
    <dgm:pt modelId="{815838BF-7B2A-8E47-B7D2-A0ADD7BAE018}">
      <dgm:prSet phldrT="[Text]"/>
      <dgm:spPr/>
      <dgm:t>
        <a:bodyPr/>
        <a:lstStyle/>
        <a:p>
          <a:r>
            <a:rPr lang="en-GB" dirty="0"/>
            <a:t>Planetary Health</a:t>
          </a:r>
        </a:p>
      </dgm:t>
    </dgm:pt>
    <dgm:pt modelId="{E2FD5BCF-053E-0B45-BF52-49CCC2666E7B}" type="parTrans" cxnId="{0529CB28-F5B8-B545-8922-B4FCEF3F7DD6}">
      <dgm:prSet/>
      <dgm:spPr/>
      <dgm:t>
        <a:bodyPr/>
        <a:lstStyle/>
        <a:p>
          <a:endParaRPr lang="en-GB"/>
        </a:p>
      </dgm:t>
    </dgm:pt>
    <dgm:pt modelId="{2FCD582D-22B6-AF4C-949A-3530CFEBCA95}" type="sibTrans" cxnId="{0529CB28-F5B8-B545-8922-B4FCEF3F7DD6}">
      <dgm:prSet/>
      <dgm:spPr/>
      <dgm:t>
        <a:bodyPr/>
        <a:lstStyle/>
        <a:p>
          <a:endParaRPr lang="en-GB"/>
        </a:p>
      </dgm:t>
    </dgm:pt>
    <dgm:pt modelId="{D7BD04FE-2534-C643-8531-23C146F357A3}">
      <dgm:prSet phldrT="[Text]"/>
      <dgm:spPr/>
      <dgm:t>
        <a:bodyPr/>
        <a:lstStyle/>
        <a:p>
          <a:r>
            <a:rPr lang="en-GB" dirty="0"/>
            <a:t>Human health risk</a:t>
          </a:r>
        </a:p>
      </dgm:t>
    </dgm:pt>
    <dgm:pt modelId="{44673207-C198-BE4F-A15B-C631EB3C6008}" type="parTrans" cxnId="{95744FED-947C-DB44-8CE6-C20FEDD53D2C}">
      <dgm:prSet/>
      <dgm:spPr/>
      <dgm:t>
        <a:bodyPr/>
        <a:lstStyle/>
        <a:p>
          <a:endParaRPr lang="en-GB"/>
        </a:p>
      </dgm:t>
    </dgm:pt>
    <dgm:pt modelId="{D4569C98-6D81-BE40-944F-C59D1FC5E945}" type="sibTrans" cxnId="{95744FED-947C-DB44-8CE6-C20FEDD53D2C}">
      <dgm:prSet/>
      <dgm:spPr/>
      <dgm:t>
        <a:bodyPr/>
        <a:lstStyle/>
        <a:p>
          <a:endParaRPr lang="en-GB"/>
        </a:p>
      </dgm:t>
    </dgm:pt>
    <dgm:pt modelId="{B36BA383-EED9-1D45-8E36-591C6214B6B3}">
      <dgm:prSet phldrT="[Text]"/>
      <dgm:spPr/>
      <dgm:t>
        <a:bodyPr/>
        <a:lstStyle/>
        <a:p>
          <a:r>
            <a:rPr lang="en-GB" dirty="0"/>
            <a:t>Well-known pathogens</a:t>
          </a:r>
        </a:p>
      </dgm:t>
    </dgm:pt>
    <dgm:pt modelId="{2E1CD490-3AAE-E847-BDA4-1E460AC18457}" type="parTrans" cxnId="{0BC2FD4C-9417-434B-9206-28E0C54EB337}">
      <dgm:prSet/>
      <dgm:spPr/>
      <dgm:t>
        <a:bodyPr/>
        <a:lstStyle/>
        <a:p>
          <a:endParaRPr lang="en-GB"/>
        </a:p>
      </dgm:t>
    </dgm:pt>
    <dgm:pt modelId="{86210BA8-817E-8145-9E1D-AC472B910CCD}" type="sibTrans" cxnId="{0BC2FD4C-9417-434B-9206-28E0C54EB337}">
      <dgm:prSet/>
      <dgm:spPr/>
      <dgm:t>
        <a:bodyPr/>
        <a:lstStyle/>
        <a:p>
          <a:endParaRPr lang="en-GB"/>
        </a:p>
      </dgm:t>
    </dgm:pt>
    <dgm:pt modelId="{3D100544-F949-8F4F-AE85-DDB8B17BF8B2}">
      <dgm:prSet phldrT="[Text]"/>
      <dgm:spPr/>
      <dgm:t>
        <a:bodyPr/>
        <a:lstStyle/>
        <a:p>
          <a:r>
            <a:rPr lang="en-GB" dirty="0"/>
            <a:t>Environmental Health</a:t>
          </a:r>
        </a:p>
      </dgm:t>
    </dgm:pt>
    <dgm:pt modelId="{10215906-ADFC-9B44-A964-E1F4F655CA55}" type="parTrans" cxnId="{52AFD960-BFA4-3243-9C93-DD8AB2DCCD5F}">
      <dgm:prSet/>
      <dgm:spPr/>
      <dgm:t>
        <a:bodyPr/>
        <a:lstStyle/>
        <a:p>
          <a:endParaRPr lang="en-GB"/>
        </a:p>
      </dgm:t>
    </dgm:pt>
    <dgm:pt modelId="{50D6348F-511A-B544-8EA1-18AA24ED388C}" type="sibTrans" cxnId="{52AFD960-BFA4-3243-9C93-DD8AB2DCCD5F}">
      <dgm:prSet/>
      <dgm:spPr/>
      <dgm:t>
        <a:bodyPr/>
        <a:lstStyle/>
        <a:p>
          <a:endParaRPr lang="en-GB"/>
        </a:p>
      </dgm:t>
    </dgm:pt>
    <dgm:pt modelId="{0583B6DB-4270-1C48-A4E1-BD5B85723613}">
      <dgm:prSet phldrT="[Text]"/>
      <dgm:spPr/>
      <dgm:t>
        <a:bodyPr/>
        <a:lstStyle/>
        <a:p>
          <a:r>
            <a:rPr lang="en-GB" dirty="0"/>
            <a:t>Human health + planet’s conditions</a:t>
          </a:r>
        </a:p>
      </dgm:t>
    </dgm:pt>
    <dgm:pt modelId="{C03925A0-88FC-9E4C-A43E-42CA430EB325}" type="parTrans" cxnId="{72FF54FB-6D79-E744-B612-7F782CC52977}">
      <dgm:prSet/>
      <dgm:spPr/>
      <dgm:t>
        <a:bodyPr/>
        <a:lstStyle/>
        <a:p>
          <a:endParaRPr lang="en-GB"/>
        </a:p>
      </dgm:t>
    </dgm:pt>
    <dgm:pt modelId="{75740E92-3522-4D4C-9574-B5CFD4E91562}" type="sibTrans" cxnId="{72FF54FB-6D79-E744-B612-7F782CC52977}">
      <dgm:prSet/>
      <dgm:spPr/>
      <dgm:t>
        <a:bodyPr/>
        <a:lstStyle/>
        <a:p>
          <a:endParaRPr lang="en-GB"/>
        </a:p>
      </dgm:t>
    </dgm:pt>
    <dgm:pt modelId="{281B5C60-1307-FB4E-BCF9-BCC55DEAD99D}">
      <dgm:prSet phldrT="[Text]"/>
      <dgm:spPr/>
      <dgm:t>
        <a:bodyPr/>
        <a:lstStyle/>
        <a:p>
          <a:r>
            <a:rPr lang="en-GB" dirty="0"/>
            <a:t>Systems-based approach</a:t>
          </a:r>
        </a:p>
      </dgm:t>
    </dgm:pt>
    <dgm:pt modelId="{D0E368AD-35B2-2C47-A276-641EBBAA1BE9}" type="parTrans" cxnId="{B39AE2F1-99CF-AF49-B534-734AE546311C}">
      <dgm:prSet/>
      <dgm:spPr/>
      <dgm:t>
        <a:bodyPr/>
        <a:lstStyle/>
        <a:p>
          <a:endParaRPr lang="en-GB"/>
        </a:p>
      </dgm:t>
    </dgm:pt>
    <dgm:pt modelId="{D6A4134A-D538-074C-BB74-FCABF3B59ACE}" type="sibTrans" cxnId="{B39AE2F1-99CF-AF49-B534-734AE546311C}">
      <dgm:prSet/>
      <dgm:spPr/>
      <dgm:t>
        <a:bodyPr/>
        <a:lstStyle/>
        <a:p>
          <a:endParaRPr lang="en-GB"/>
        </a:p>
      </dgm:t>
    </dgm:pt>
    <dgm:pt modelId="{3EF51611-7D6A-7545-9E4D-CF4F62788D23}">
      <dgm:prSet/>
      <dgm:spPr/>
      <dgm:t>
        <a:bodyPr/>
        <a:lstStyle/>
        <a:p>
          <a:r>
            <a:rPr lang="en-GB" dirty="0"/>
            <a:t>Toxicological pathways</a:t>
          </a:r>
        </a:p>
      </dgm:t>
    </dgm:pt>
    <dgm:pt modelId="{333B2D86-B253-D543-8D56-091BD92A10BF}" type="parTrans" cxnId="{2A3BCA15-C009-7E45-8ADB-ED1DB93CE1BA}">
      <dgm:prSet/>
      <dgm:spPr/>
      <dgm:t>
        <a:bodyPr/>
        <a:lstStyle/>
        <a:p>
          <a:endParaRPr lang="en-GB"/>
        </a:p>
      </dgm:t>
    </dgm:pt>
    <dgm:pt modelId="{DBABFF60-DD8E-AC43-BF9D-4BA494E25100}" type="sibTrans" cxnId="{2A3BCA15-C009-7E45-8ADB-ED1DB93CE1BA}">
      <dgm:prSet/>
      <dgm:spPr/>
      <dgm:t>
        <a:bodyPr/>
        <a:lstStyle/>
        <a:p>
          <a:endParaRPr lang="en-GB"/>
        </a:p>
      </dgm:t>
    </dgm:pt>
    <dgm:pt modelId="{884FF8CF-EDF7-0949-BD0F-14F90A6E9FAF}">
      <dgm:prSet/>
      <dgm:spPr/>
      <dgm:t>
        <a:bodyPr/>
        <a:lstStyle/>
        <a:p>
          <a:r>
            <a:rPr lang="en-GB"/>
            <a:t>Solutions-oriented focus</a:t>
          </a:r>
          <a:endParaRPr lang="en-GB" dirty="0"/>
        </a:p>
      </dgm:t>
    </dgm:pt>
    <dgm:pt modelId="{F7C14032-EB38-604C-B92B-F36F3524F81C}" type="parTrans" cxnId="{84B68B9A-1C7B-614C-A3CB-1B08CBD750D5}">
      <dgm:prSet/>
      <dgm:spPr/>
      <dgm:t>
        <a:bodyPr/>
        <a:lstStyle/>
        <a:p>
          <a:endParaRPr lang="en-GB"/>
        </a:p>
      </dgm:t>
    </dgm:pt>
    <dgm:pt modelId="{9AC4E2AB-C08C-3B4B-A587-6A64933F8938}" type="sibTrans" cxnId="{84B68B9A-1C7B-614C-A3CB-1B08CBD750D5}">
      <dgm:prSet/>
      <dgm:spPr/>
      <dgm:t>
        <a:bodyPr/>
        <a:lstStyle/>
        <a:p>
          <a:endParaRPr lang="en-GB"/>
        </a:p>
      </dgm:t>
    </dgm:pt>
    <dgm:pt modelId="{CFF7318E-F963-E74B-A241-9C1C39C1CEEF}" type="pres">
      <dgm:prSet presAssocID="{CBF1D805-7550-4840-907F-5084FAC72CD6}" presName="diagram" presStyleCnt="0">
        <dgm:presLayoutVars>
          <dgm:chPref val="1"/>
          <dgm:dir/>
          <dgm:animOne val="branch"/>
          <dgm:animLvl val="lvl"/>
          <dgm:resizeHandles/>
        </dgm:presLayoutVars>
      </dgm:prSet>
      <dgm:spPr/>
    </dgm:pt>
    <dgm:pt modelId="{533D188F-46E4-8949-AC89-FDC3FDD58FC1}" type="pres">
      <dgm:prSet presAssocID="{815838BF-7B2A-8E47-B7D2-A0ADD7BAE018}" presName="root" presStyleCnt="0"/>
      <dgm:spPr/>
    </dgm:pt>
    <dgm:pt modelId="{1EB332F7-8883-8146-8916-F3E761B94665}" type="pres">
      <dgm:prSet presAssocID="{815838BF-7B2A-8E47-B7D2-A0ADD7BAE018}" presName="rootComposite" presStyleCnt="0"/>
      <dgm:spPr/>
    </dgm:pt>
    <dgm:pt modelId="{35DA4307-7154-484A-8919-75A836048CEB}" type="pres">
      <dgm:prSet presAssocID="{815838BF-7B2A-8E47-B7D2-A0ADD7BAE018}" presName="rootText" presStyleLbl="node1" presStyleIdx="0" presStyleCnt="2" custScaleX="113726"/>
      <dgm:spPr/>
    </dgm:pt>
    <dgm:pt modelId="{E88BF1B1-9DCA-B64E-8204-4E8446D53F30}" type="pres">
      <dgm:prSet presAssocID="{815838BF-7B2A-8E47-B7D2-A0ADD7BAE018}" presName="rootConnector" presStyleLbl="node1" presStyleIdx="0" presStyleCnt="2"/>
      <dgm:spPr/>
    </dgm:pt>
    <dgm:pt modelId="{E92D10BF-1180-0944-AAB4-E6BC53B99552}" type="pres">
      <dgm:prSet presAssocID="{815838BF-7B2A-8E47-B7D2-A0ADD7BAE018}" presName="childShape" presStyleCnt="0"/>
      <dgm:spPr/>
    </dgm:pt>
    <dgm:pt modelId="{36F277A2-694C-6A4D-85C6-3605C5DAFB5F}" type="pres">
      <dgm:prSet presAssocID="{44673207-C198-BE4F-A15B-C631EB3C6008}" presName="Name13" presStyleLbl="parChTrans1D2" presStyleIdx="0" presStyleCnt="6"/>
      <dgm:spPr/>
    </dgm:pt>
    <dgm:pt modelId="{6D2931C7-9CD7-ED49-85AE-A25FC62DAF4C}" type="pres">
      <dgm:prSet presAssocID="{D7BD04FE-2534-C643-8531-23C146F357A3}" presName="childText" presStyleLbl="bgAcc1" presStyleIdx="0" presStyleCnt="6" custScaleX="123867">
        <dgm:presLayoutVars>
          <dgm:bulletEnabled val="1"/>
        </dgm:presLayoutVars>
      </dgm:prSet>
      <dgm:spPr/>
    </dgm:pt>
    <dgm:pt modelId="{8D5A6DFF-4A0C-3941-B9E3-118CD2E335E1}" type="pres">
      <dgm:prSet presAssocID="{2E1CD490-3AAE-E847-BDA4-1E460AC18457}" presName="Name13" presStyleLbl="parChTrans1D2" presStyleIdx="1" presStyleCnt="6"/>
      <dgm:spPr/>
    </dgm:pt>
    <dgm:pt modelId="{4B312637-6053-9F4B-AABB-7B17A8A2E02A}" type="pres">
      <dgm:prSet presAssocID="{B36BA383-EED9-1D45-8E36-591C6214B6B3}" presName="childText" presStyleLbl="bgAcc1" presStyleIdx="1" presStyleCnt="6" custScaleX="123867">
        <dgm:presLayoutVars>
          <dgm:bulletEnabled val="1"/>
        </dgm:presLayoutVars>
      </dgm:prSet>
      <dgm:spPr/>
    </dgm:pt>
    <dgm:pt modelId="{5CE72C88-F4F3-9248-A708-D4D702B32201}" type="pres">
      <dgm:prSet presAssocID="{333B2D86-B253-D543-8D56-091BD92A10BF}" presName="Name13" presStyleLbl="parChTrans1D2" presStyleIdx="2" presStyleCnt="6"/>
      <dgm:spPr/>
    </dgm:pt>
    <dgm:pt modelId="{9AD5C641-7E58-6443-8E75-4A6430DC137A}" type="pres">
      <dgm:prSet presAssocID="{3EF51611-7D6A-7545-9E4D-CF4F62788D23}" presName="childText" presStyleLbl="bgAcc1" presStyleIdx="2" presStyleCnt="6" custScaleX="123867">
        <dgm:presLayoutVars>
          <dgm:bulletEnabled val="1"/>
        </dgm:presLayoutVars>
      </dgm:prSet>
      <dgm:spPr/>
    </dgm:pt>
    <dgm:pt modelId="{1047BFCB-4910-AD47-A8B7-AC0719536E9F}" type="pres">
      <dgm:prSet presAssocID="{3D100544-F949-8F4F-AE85-DDB8B17BF8B2}" presName="root" presStyleCnt="0"/>
      <dgm:spPr/>
    </dgm:pt>
    <dgm:pt modelId="{07BB54AF-9A38-C14C-B58D-2BA83FE7D73D}" type="pres">
      <dgm:prSet presAssocID="{3D100544-F949-8F4F-AE85-DDB8B17BF8B2}" presName="rootComposite" presStyleCnt="0"/>
      <dgm:spPr/>
    </dgm:pt>
    <dgm:pt modelId="{169B1598-8DED-2444-ACA9-ADBF2534790E}" type="pres">
      <dgm:prSet presAssocID="{3D100544-F949-8F4F-AE85-DDB8B17BF8B2}" presName="rootText" presStyleLbl="node1" presStyleIdx="1" presStyleCnt="2" custScaleX="113001"/>
      <dgm:spPr/>
    </dgm:pt>
    <dgm:pt modelId="{A76D3E5B-9856-DF41-81C7-5FA374BB8BDB}" type="pres">
      <dgm:prSet presAssocID="{3D100544-F949-8F4F-AE85-DDB8B17BF8B2}" presName="rootConnector" presStyleLbl="node1" presStyleIdx="1" presStyleCnt="2"/>
      <dgm:spPr/>
    </dgm:pt>
    <dgm:pt modelId="{F1C7ECEA-8497-AA48-8191-1D61E580946D}" type="pres">
      <dgm:prSet presAssocID="{3D100544-F949-8F4F-AE85-DDB8B17BF8B2}" presName="childShape" presStyleCnt="0"/>
      <dgm:spPr/>
    </dgm:pt>
    <dgm:pt modelId="{D153313E-395D-2C4A-A4E7-C224F4BC3C9E}" type="pres">
      <dgm:prSet presAssocID="{C03925A0-88FC-9E4C-A43E-42CA430EB325}" presName="Name13" presStyleLbl="parChTrans1D2" presStyleIdx="3" presStyleCnt="6"/>
      <dgm:spPr/>
    </dgm:pt>
    <dgm:pt modelId="{FA3D35C8-3D3D-C343-A39A-3C753E18BE95}" type="pres">
      <dgm:prSet presAssocID="{0583B6DB-4270-1C48-A4E1-BD5B85723613}" presName="childText" presStyleLbl="bgAcc1" presStyleIdx="3" presStyleCnt="6" custScaleX="131218">
        <dgm:presLayoutVars>
          <dgm:bulletEnabled val="1"/>
        </dgm:presLayoutVars>
      </dgm:prSet>
      <dgm:spPr/>
    </dgm:pt>
    <dgm:pt modelId="{7F6004F6-B29F-EE4D-B86E-223A3613FF63}" type="pres">
      <dgm:prSet presAssocID="{D0E368AD-35B2-2C47-A276-641EBBAA1BE9}" presName="Name13" presStyleLbl="parChTrans1D2" presStyleIdx="4" presStyleCnt="6"/>
      <dgm:spPr/>
    </dgm:pt>
    <dgm:pt modelId="{59324844-0337-164C-B2AC-35F3A2C9458E}" type="pres">
      <dgm:prSet presAssocID="{281B5C60-1307-FB4E-BCF9-BCC55DEAD99D}" presName="childText" presStyleLbl="bgAcc1" presStyleIdx="4" presStyleCnt="6" custScaleX="131218">
        <dgm:presLayoutVars>
          <dgm:bulletEnabled val="1"/>
        </dgm:presLayoutVars>
      </dgm:prSet>
      <dgm:spPr/>
    </dgm:pt>
    <dgm:pt modelId="{2E326B2D-E53D-ED42-A0C0-5988688AA53B}" type="pres">
      <dgm:prSet presAssocID="{F7C14032-EB38-604C-B92B-F36F3524F81C}" presName="Name13" presStyleLbl="parChTrans1D2" presStyleIdx="5" presStyleCnt="6"/>
      <dgm:spPr/>
    </dgm:pt>
    <dgm:pt modelId="{18C22B70-9296-2C44-B8CB-F244FD9BB4D4}" type="pres">
      <dgm:prSet presAssocID="{884FF8CF-EDF7-0949-BD0F-14F90A6E9FAF}" presName="childText" presStyleLbl="bgAcc1" presStyleIdx="5" presStyleCnt="6" custScaleX="131218">
        <dgm:presLayoutVars>
          <dgm:bulletEnabled val="1"/>
        </dgm:presLayoutVars>
      </dgm:prSet>
      <dgm:spPr/>
    </dgm:pt>
  </dgm:ptLst>
  <dgm:cxnLst>
    <dgm:cxn modelId="{6A9F5B02-3814-7F47-814B-C8A4721D52EB}" type="presOf" srcId="{D7BD04FE-2534-C643-8531-23C146F357A3}" destId="{6D2931C7-9CD7-ED49-85AE-A25FC62DAF4C}" srcOrd="0" destOrd="0" presId="urn:microsoft.com/office/officeart/2005/8/layout/hierarchy3"/>
    <dgm:cxn modelId="{2A3BCA15-C009-7E45-8ADB-ED1DB93CE1BA}" srcId="{815838BF-7B2A-8E47-B7D2-A0ADD7BAE018}" destId="{3EF51611-7D6A-7545-9E4D-CF4F62788D23}" srcOrd="2" destOrd="0" parTransId="{333B2D86-B253-D543-8D56-091BD92A10BF}" sibTransId="{DBABFF60-DD8E-AC43-BF9D-4BA494E25100}"/>
    <dgm:cxn modelId="{4DCE2721-909D-EB4C-8297-7C96744D5EFE}" type="presOf" srcId="{281B5C60-1307-FB4E-BCF9-BCC55DEAD99D}" destId="{59324844-0337-164C-B2AC-35F3A2C9458E}" srcOrd="0" destOrd="0" presId="urn:microsoft.com/office/officeart/2005/8/layout/hierarchy3"/>
    <dgm:cxn modelId="{0529CB28-F5B8-B545-8922-B4FCEF3F7DD6}" srcId="{CBF1D805-7550-4840-907F-5084FAC72CD6}" destId="{815838BF-7B2A-8E47-B7D2-A0ADD7BAE018}" srcOrd="0" destOrd="0" parTransId="{E2FD5BCF-053E-0B45-BF52-49CCC2666E7B}" sibTransId="{2FCD582D-22B6-AF4C-949A-3530CFEBCA95}"/>
    <dgm:cxn modelId="{EB014231-F92E-1A4C-B30C-9F19C159815A}" type="presOf" srcId="{3D100544-F949-8F4F-AE85-DDB8B17BF8B2}" destId="{169B1598-8DED-2444-ACA9-ADBF2534790E}" srcOrd="0" destOrd="0" presId="urn:microsoft.com/office/officeart/2005/8/layout/hierarchy3"/>
    <dgm:cxn modelId="{721F625C-980C-E64F-9474-46670445ADAB}" type="presOf" srcId="{815838BF-7B2A-8E47-B7D2-A0ADD7BAE018}" destId="{E88BF1B1-9DCA-B64E-8204-4E8446D53F30}" srcOrd="1" destOrd="0" presId="urn:microsoft.com/office/officeart/2005/8/layout/hierarchy3"/>
    <dgm:cxn modelId="{52AFD960-BFA4-3243-9C93-DD8AB2DCCD5F}" srcId="{CBF1D805-7550-4840-907F-5084FAC72CD6}" destId="{3D100544-F949-8F4F-AE85-DDB8B17BF8B2}" srcOrd="1" destOrd="0" parTransId="{10215906-ADFC-9B44-A964-E1F4F655CA55}" sibTransId="{50D6348F-511A-B544-8EA1-18AA24ED388C}"/>
    <dgm:cxn modelId="{88314746-383B-694B-BDC3-FCF61497BC57}" type="presOf" srcId="{B36BA383-EED9-1D45-8E36-591C6214B6B3}" destId="{4B312637-6053-9F4B-AABB-7B17A8A2E02A}" srcOrd="0" destOrd="0" presId="urn:microsoft.com/office/officeart/2005/8/layout/hierarchy3"/>
    <dgm:cxn modelId="{6F284547-14BE-7048-84E1-3F89DEE8EF6F}" type="presOf" srcId="{2E1CD490-3AAE-E847-BDA4-1E460AC18457}" destId="{8D5A6DFF-4A0C-3941-B9E3-118CD2E335E1}" srcOrd="0" destOrd="0" presId="urn:microsoft.com/office/officeart/2005/8/layout/hierarchy3"/>
    <dgm:cxn modelId="{0BC2FD4C-9417-434B-9206-28E0C54EB337}" srcId="{815838BF-7B2A-8E47-B7D2-A0ADD7BAE018}" destId="{B36BA383-EED9-1D45-8E36-591C6214B6B3}" srcOrd="1" destOrd="0" parTransId="{2E1CD490-3AAE-E847-BDA4-1E460AC18457}" sibTransId="{86210BA8-817E-8145-9E1D-AC472B910CCD}"/>
    <dgm:cxn modelId="{445C5171-564E-374F-89A3-D7E3BAC31AD9}" type="presOf" srcId="{F7C14032-EB38-604C-B92B-F36F3524F81C}" destId="{2E326B2D-E53D-ED42-A0C0-5988688AA53B}" srcOrd="0" destOrd="0" presId="urn:microsoft.com/office/officeart/2005/8/layout/hierarchy3"/>
    <dgm:cxn modelId="{1F08C983-1554-814F-84E6-A324529C34E5}" type="presOf" srcId="{815838BF-7B2A-8E47-B7D2-A0ADD7BAE018}" destId="{35DA4307-7154-484A-8919-75A836048CEB}" srcOrd="0" destOrd="0" presId="urn:microsoft.com/office/officeart/2005/8/layout/hierarchy3"/>
    <dgm:cxn modelId="{43D2F593-5828-3243-86B6-ED19F1671584}" type="presOf" srcId="{CBF1D805-7550-4840-907F-5084FAC72CD6}" destId="{CFF7318E-F963-E74B-A241-9C1C39C1CEEF}" srcOrd="0" destOrd="0" presId="urn:microsoft.com/office/officeart/2005/8/layout/hierarchy3"/>
    <dgm:cxn modelId="{CC156F96-1E49-F245-AEEE-FA3F57AD75FE}" type="presOf" srcId="{3EF51611-7D6A-7545-9E4D-CF4F62788D23}" destId="{9AD5C641-7E58-6443-8E75-4A6430DC137A}" srcOrd="0" destOrd="0" presId="urn:microsoft.com/office/officeart/2005/8/layout/hierarchy3"/>
    <dgm:cxn modelId="{84B68B9A-1C7B-614C-A3CB-1B08CBD750D5}" srcId="{3D100544-F949-8F4F-AE85-DDB8B17BF8B2}" destId="{884FF8CF-EDF7-0949-BD0F-14F90A6E9FAF}" srcOrd="2" destOrd="0" parTransId="{F7C14032-EB38-604C-B92B-F36F3524F81C}" sibTransId="{9AC4E2AB-C08C-3B4B-A587-6A64933F8938}"/>
    <dgm:cxn modelId="{D622CDAE-CC29-0944-ABC6-BBF15D4F831B}" type="presOf" srcId="{C03925A0-88FC-9E4C-A43E-42CA430EB325}" destId="{D153313E-395D-2C4A-A4E7-C224F4BC3C9E}" srcOrd="0" destOrd="0" presId="urn:microsoft.com/office/officeart/2005/8/layout/hierarchy3"/>
    <dgm:cxn modelId="{716A63C2-F207-ED4A-B957-A4BCB01E8366}" type="presOf" srcId="{44673207-C198-BE4F-A15B-C631EB3C6008}" destId="{36F277A2-694C-6A4D-85C6-3605C5DAFB5F}" srcOrd="0" destOrd="0" presId="urn:microsoft.com/office/officeart/2005/8/layout/hierarchy3"/>
    <dgm:cxn modelId="{94AD74D0-A835-1F4B-95A1-5815A2576589}" type="presOf" srcId="{333B2D86-B253-D543-8D56-091BD92A10BF}" destId="{5CE72C88-F4F3-9248-A708-D4D702B32201}" srcOrd="0" destOrd="0" presId="urn:microsoft.com/office/officeart/2005/8/layout/hierarchy3"/>
    <dgm:cxn modelId="{FC0994D4-34E5-5945-9FEA-AD22FEA585E2}" type="presOf" srcId="{884FF8CF-EDF7-0949-BD0F-14F90A6E9FAF}" destId="{18C22B70-9296-2C44-B8CB-F244FD9BB4D4}" srcOrd="0" destOrd="0" presId="urn:microsoft.com/office/officeart/2005/8/layout/hierarchy3"/>
    <dgm:cxn modelId="{C97EDADE-2E67-CE4A-8661-93A18DABD71E}" type="presOf" srcId="{0583B6DB-4270-1C48-A4E1-BD5B85723613}" destId="{FA3D35C8-3D3D-C343-A39A-3C753E18BE95}" srcOrd="0" destOrd="0" presId="urn:microsoft.com/office/officeart/2005/8/layout/hierarchy3"/>
    <dgm:cxn modelId="{22FECFEB-11EE-5141-86B9-BB9C9BFA112F}" type="presOf" srcId="{D0E368AD-35B2-2C47-A276-641EBBAA1BE9}" destId="{7F6004F6-B29F-EE4D-B86E-223A3613FF63}" srcOrd="0" destOrd="0" presId="urn:microsoft.com/office/officeart/2005/8/layout/hierarchy3"/>
    <dgm:cxn modelId="{95744FED-947C-DB44-8CE6-C20FEDD53D2C}" srcId="{815838BF-7B2A-8E47-B7D2-A0ADD7BAE018}" destId="{D7BD04FE-2534-C643-8531-23C146F357A3}" srcOrd="0" destOrd="0" parTransId="{44673207-C198-BE4F-A15B-C631EB3C6008}" sibTransId="{D4569C98-6D81-BE40-944F-C59D1FC5E945}"/>
    <dgm:cxn modelId="{E66197F1-C4A1-8944-ADE2-CF97B39262FB}" type="presOf" srcId="{3D100544-F949-8F4F-AE85-DDB8B17BF8B2}" destId="{A76D3E5B-9856-DF41-81C7-5FA374BB8BDB}" srcOrd="1" destOrd="0" presId="urn:microsoft.com/office/officeart/2005/8/layout/hierarchy3"/>
    <dgm:cxn modelId="{B39AE2F1-99CF-AF49-B534-734AE546311C}" srcId="{3D100544-F949-8F4F-AE85-DDB8B17BF8B2}" destId="{281B5C60-1307-FB4E-BCF9-BCC55DEAD99D}" srcOrd="1" destOrd="0" parTransId="{D0E368AD-35B2-2C47-A276-641EBBAA1BE9}" sibTransId="{D6A4134A-D538-074C-BB74-FCABF3B59ACE}"/>
    <dgm:cxn modelId="{72FF54FB-6D79-E744-B612-7F782CC52977}" srcId="{3D100544-F949-8F4F-AE85-DDB8B17BF8B2}" destId="{0583B6DB-4270-1C48-A4E1-BD5B85723613}" srcOrd="0" destOrd="0" parTransId="{C03925A0-88FC-9E4C-A43E-42CA430EB325}" sibTransId="{75740E92-3522-4D4C-9574-B5CFD4E91562}"/>
    <dgm:cxn modelId="{EECABBA1-19DA-994F-9182-96568CC1FA32}" type="presParOf" srcId="{CFF7318E-F963-E74B-A241-9C1C39C1CEEF}" destId="{533D188F-46E4-8949-AC89-FDC3FDD58FC1}" srcOrd="0" destOrd="0" presId="urn:microsoft.com/office/officeart/2005/8/layout/hierarchy3"/>
    <dgm:cxn modelId="{88262C98-5592-E34A-80B1-911801550830}" type="presParOf" srcId="{533D188F-46E4-8949-AC89-FDC3FDD58FC1}" destId="{1EB332F7-8883-8146-8916-F3E761B94665}" srcOrd="0" destOrd="0" presId="urn:microsoft.com/office/officeart/2005/8/layout/hierarchy3"/>
    <dgm:cxn modelId="{DFBC9101-EE26-7E42-ABAC-29E86EA38427}" type="presParOf" srcId="{1EB332F7-8883-8146-8916-F3E761B94665}" destId="{35DA4307-7154-484A-8919-75A836048CEB}" srcOrd="0" destOrd="0" presId="urn:microsoft.com/office/officeart/2005/8/layout/hierarchy3"/>
    <dgm:cxn modelId="{968210F4-0F60-174A-8402-D7584CF13164}" type="presParOf" srcId="{1EB332F7-8883-8146-8916-F3E761B94665}" destId="{E88BF1B1-9DCA-B64E-8204-4E8446D53F30}" srcOrd="1" destOrd="0" presId="urn:microsoft.com/office/officeart/2005/8/layout/hierarchy3"/>
    <dgm:cxn modelId="{356497AB-8C9A-CD48-969E-CBB469B79265}" type="presParOf" srcId="{533D188F-46E4-8949-AC89-FDC3FDD58FC1}" destId="{E92D10BF-1180-0944-AAB4-E6BC53B99552}" srcOrd="1" destOrd="0" presId="urn:microsoft.com/office/officeart/2005/8/layout/hierarchy3"/>
    <dgm:cxn modelId="{C92CC956-73CD-8745-BF04-3488C4C9CE61}" type="presParOf" srcId="{E92D10BF-1180-0944-AAB4-E6BC53B99552}" destId="{36F277A2-694C-6A4D-85C6-3605C5DAFB5F}" srcOrd="0" destOrd="0" presId="urn:microsoft.com/office/officeart/2005/8/layout/hierarchy3"/>
    <dgm:cxn modelId="{F85AEB05-CC69-4A41-AFBE-CF3BF34AF41E}" type="presParOf" srcId="{E92D10BF-1180-0944-AAB4-E6BC53B99552}" destId="{6D2931C7-9CD7-ED49-85AE-A25FC62DAF4C}" srcOrd="1" destOrd="0" presId="urn:microsoft.com/office/officeart/2005/8/layout/hierarchy3"/>
    <dgm:cxn modelId="{EE0F2B9D-9122-CE4A-856B-216E7F1881D2}" type="presParOf" srcId="{E92D10BF-1180-0944-AAB4-E6BC53B99552}" destId="{8D5A6DFF-4A0C-3941-B9E3-118CD2E335E1}" srcOrd="2" destOrd="0" presId="urn:microsoft.com/office/officeart/2005/8/layout/hierarchy3"/>
    <dgm:cxn modelId="{E8EDB40B-0BD8-0D4E-B619-2F8D8C0E4FB5}" type="presParOf" srcId="{E92D10BF-1180-0944-AAB4-E6BC53B99552}" destId="{4B312637-6053-9F4B-AABB-7B17A8A2E02A}" srcOrd="3" destOrd="0" presId="urn:microsoft.com/office/officeart/2005/8/layout/hierarchy3"/>
    <dgm:cxn modelId="{598D5F32-B761-2746-A8A2-DC6884D25CEB}" type="presParOf" srcId="{E92D10BF-1180-0944-AAB4-E6BC53B99552}" destId="{5CE72C88-F4F3-9248-A708-D4D702B32201}" srcOrd="4" destOrd="0" presId="urn:microsoft.com/office/officeart/2005/8/layout/hierarchy3"/>
    <dgm:cxn modelId="{FB5D1EDE-766E-C847-A62F-9BDA07EF5A90}" type="presParOf" srcId="{E92D10BF-1180-0944-AAB4-E6BC53B99552}" destId="{9AD5C641-7E58-6443-8E75-4A6430DC137A}" srcOrd="5" destOrd="0" presId="urn:microsoft.com/office/officeart/2005/8/layout/hierarchy3"/>
    <dgm:cxn modelId="{67CCF55D-C38C-5C4B-A03D-ABB64249168C}" type="presParOf" srcId="{CFF7318E-F963-E74B-A241-9C1C39C1CEEF}" destId="{1047BFCB-4910-AD47-A8B7-AC0719536E9F}" srcOrd="1" destOrd="0" presId="urn:microsoft.com/office/officeart/2005/8/layout/hierarchy3"/>
    <dgm:cxn modelId="{54304BB5-558F-5A41-97FC-F9A21DC9A8DF}" type="presParOf" srcId="{1047BFCB-4910-AD47-A8B7-AC0719536E9F}" destId="{07BB54AF-9A38-C14C-B58D-2BA83FE7D73D}" srcOrd="0" destOrd="0" presId="urn:microsoft.com/office/officeart/2005/8/layout/hierarchy3"/>
    <dgm:cxn modelId="{7C6E1697-34F8-084B-9FF0-0DCF73759494}" type="presParOf" srcId="{07BB54AF-9A38-C14C-B58D-2BA83FE7D73D}" destId="{169B1598-8DED-2444-ACA9-ADBF2534790E}" srcOrd="0" destOrd="0" presId="urn:microsoft.com/office/officeart/2005/8/layout/hierarchy3"/>
    <dgm:cxn modelId="{BE099191-56B7-E44B-A5F7-339AC441E9E5}" type="presParOf" srcId="{07BB54AF-9A38-C14C-B58D-2BA83FE7D73D}" destId="{A76D3E5B-9856-DF41-81C7-5FA374BB8BDB}" srcOrd="1" destOrd="0" presId="urn:microsoft.com/office/officeart/2005/8/layout/hierarchy3"/>
    <dgm:cxn modelId="{A15561E1-2E60-5A40-9C45-FF1435F42B0D}" type="presParOf" srcId="{1047BFCB-4910-AD47-A8B7-AC0719536E9F}" destId="{F1C7ECEA-8497-AA48-8191-1D61E580946D}" srcOrd="1" destOrd="0" presId="urn:microsoft.com/office/officeart/2005/8/layout/hierarchy3"/>
    <dgm:cxn modelId="{6ECDD41D-1BD4-F74C-884B-7044B90C61BC}" type="presParOf" srcId="{F1C7ECEA-8497-AA48-8191-1D61E580946D}" destId="{D153313E-395D-2C4A-A4E7-C224F4BC3C9E}" srcOrd="0" destOrd="0" presId="urn:microsoft.com/office/officeart/2005/8/layout/hierarchy3"/>
    <dgm:cxn modelId="{42A3D306-87DF-5F4E-83F8-915AE7A4CE23}" type="presParOf" srcId="{F1C7ECEA-8497-AA48-8191-1D61E580946D}" destId="{FA3D35C8-3D3D-C343-A39A-3C753E18BE95}" srcOrd="1" destOrd="0" presId="urn:microsoft.com/office/officeart/2005/8/layout/hierarchy3"/>
    <dgm:cxn modelId="{CCDAA2B5-31ED-EF46-A4E3-01B770699305}" type="presParOf" srcId="{F1C7ECEA-8497-AA48-8191-1D61E580946D}" destId="{7F6004F6-B29F-EE4D-B86E-223A3613FF63}" srcOrd="2" destOrd="0" presId="urn:microsoft.com/office/officeart/2005/8/layout/hierarchy3"/>
    <dgm:cxn modelId="{7DDDA025-7F50-9643-BDBD-691E2C26AE99}" type="presParOf" srcId="{F1C7ECEA-8497-AA48-8191-1D61E580946D}" destId="{59324844-0337-164C-B2AC-35F3A2C9458E}" srcOrd="3" destOrd="0" presId="urn:microsoft.com/office/officeart/2005/8/layout/hierarchy3"/>
    <dgm:cxn modelId="{CE3E40AD-A1B8-6547-8DBF-5B4FBD09A0F6}" type="presParOf" srcId="{F1C7ECEA-8497-AA48-8191-1D61E580946D}" destId="{2E326B2D-E53D-ED42-A0C0-5988688AA53B}" srcOrd="4" destOrd="0" presId="urn:microsoft.com/office/officeart/2005/8/layout/hierarchy3"/>
    <dgm:cxn modelId="{888C2B47-080C-4F47-97F0-A13930126940}" type="presParOf" srcId="{F1C7ECEA-8497-AA48-8191-1D61E580946D}" destId="{18C22B70-9296-2C44-B8CB-F244FD9BB4D4}"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CEA63F-7E81-4A4E-86FE-12F46D6ABAAC}" type="doc">
      <dgm:prSet loTypeId="urn:microsoft.com/office/officeart/2005/8/layout/cycle6" loCatId="relationship" qsTypeId="urn:microsoft.com/office/officeart/2005/8/quickstyle/simple4" qsCatId="simple" csTypeId="urn:microsoft.com/office/officeart/2005/8/colors/colorful4" csCatId="colorful" phldr="1"/>
      <dgm:spPr/>
      <dgm:t>
        <a:bodyPr/>
        <a:lstStyle/>
        <a:p>
          <a:endParaRPr lang="en-GB"/>
        </a:p>
      </dgm:t>
    </dgm:pt>
    <dgm:pt modelId="{EE264DAF-632A-4249-AFC3-F89697B1D34F}">
      <dgm:prSet phldrT="[Text]"/>
      <dgm:spPr/>
      <dgm:t>
        <a:bodyPr/>
        <a:lstStyle/>
        <a:p>
          <a:r>
            <a:rPr lang="en-GB" dirty="0"/>
            <a:t>Environment</a:t>
          </a:r>
        </a:p>
      </dgm:t>
    </dgm:pt>
    <dgm:pt modelId="{70737C5C-7588-A940-8650-89FD2160461E}" type="parTrans" cxnId="{D26DCB8F-48B9-FA49-824A-5BDB6A7DAD3E}">
      <dgm:prSet/>
      <dgm:spPr/>
      <dgm:t>
        <a:bodyPr/>
        <a:lstStyle/>
        <a:p>
          <a:endParaRPr lang="en-GB"/>
        </a:p>
      </dgm:t>
    </dgm:pt>
    <dgm:pt modelId="{FE9BAA9E-A571-9D47-A397-77ACC5955CF3}" type="sibTrans" cxnId="{D26DCB8F-48B9-FA49-824A-5BDB6A7DAD3E}">
      <dgm:prSet/>
      <dgm:spPr>
        <a:solidFill>
          <a:schemeClr val="accent4">
            <a:lumMod val="20000"/>
            <a:lumOff val="80000"/>
          </a:schemeClr>
        </a:solidFill>
      </dgm:spPr>
      <dgm:t>
        <a:bodyPr/>
        <a:lstStyle/>
        <a:p>
          <a:endParaRPr lang="en-GB"/>
        </a:p>
      </dgm:t>
    </dgm:pt>
    <dgm:pt modelId="{2F6EE1A5-BB0D-1443-944C-670A84B671CD}">
      <dgm:prSet phldrT="[Text]"/>
      <dgm:spPr/>
      <dgm:t>
        <a:bodyPr/>
        <a:lstStyle/>
        <a:p>
          <a:r>
            <a:rPr lang="en-GB" dirty="0"/>
            <a:t>Food production</a:t>
          </a:r>
        </a:p>
      </dgm:t>
    </dgm:pt>
    <dgm:pt modelId="{013E68A8-933C-D843-BAE4-5DF9E02C6516}" type="parTrans" cxnId="{210975CE-3B85-5548-9C0C-49C4BDEAC1D5}">
      <dgm:prSet/>
      <dgm:spPr/>
      <dgm:t>
        <a:bodyPr/>
        <a:lstStyle/>
        <a:p>
          <a:endParaRPr lang="en-GB"/>
        </a:p>
      </dgm:t>
    </dgm:pt>
    <dgm:pt modelId="{9D931F43-487B-AE45-80BC-2BFB0DF95930}" type="sibTrans" cxnId="{210975CE-3B85-5548-9C0C-49C4BDEAC1D5}">
      <dgm:prSet/>
      <dgm:spPr/>
      <dgm:t>
        <a:bodyPr/>
        <a:lstStyle/>
        <a:p>
          <a:endParaRPr lang="en-GB"/>
        </a:p>
      </dgm:t>
    </dgm:pt>
    <dgm:pt modelId="{6F82FAA2-DAC3-D544-8D88-E3EF2219AC9F}">
      <dgm:prSet phldrT="[Text]"/>
      <dgm:spPr/>
      <dgm:t>
        <a:bodyPr/>
        <a:lstStyle/>
        <a:p>
          <a:r>
            <a:rPr lang="en-GB" dirty="0"/>
            <a:t>Natural habitat fragmentation</a:t>
          </a:r>
        </a:p>
      </dgm:t>
    </dgm:pt>
    <dgm:pt modelId="{DA3FA47D-9356-D64B-93BA-F58044FE6E2B}" type="parTrans" cxnId="{C9A2E692-3313-B045-B899-BD1BFA0EFB39}">
      <dgm:prSet/>
      <dgm:spPr/>
      <dgm:t>
        <a:bodyPr/>
        <a:lstStyle/>
        <a:p>
          <a:endParaRPr lang="en-GB"/>
        </a:p>
      </dgm:t>
    </dgm:pt>
    <dgm:pt modelId="{9A5985A2-B145-4140-ABE2-D0DE9CB5985D}" type="sibTrans" cxnId="{C9A2E692-3313-B045-B899-BD1BFA0EFB39}">
      <dgm:prSet/>
      <dgm:spPr/>
      <dgm:t>
        <a:bodyPr/>
        <a:lstStyle/>
        <a:p>
          <a:endParaRPr lang="en-GB"/>
        </a:p>
      </dgm:t>
    </dgm:pt>
    <dgm:pt modelId="{78F66B11-2C96-1E4D-8CA1-89BD5D664292}">
      <dgm:prSet phldrT="[Text]"/>
      <dgm:spPr/>
      <dgm:t>
        <a:bodyPr/>
        <a:lstStyle/>
        <a:p>
          <a:r>
            <a:rPr lang="en-GB" dirty="0"/>
            <a:t>Climate Change</a:t>
          </a:r>
        </a:p>
      </dgm:t>
    </dgm:pt>
    <dgm:pt modelId="{8A9B4012-C9E7-9240-89CB-8CB5948D64DD}" type="parTrans" cxnId="{0D00DF4E-C8ED-9041-9013-7CB205D41DFC}">
      <dgm:prSet/>
      <dgm:spPr/>
      <dgm:t>
        <a:bodyPr/>
        <a:lstStyle/>
        <a:p>
          <a:endParaRPr lang="en-GB"/>
        </a:p>
      </dgm:t>
    </dgm:pt>
    <dgm:pt modelId="{F178956F-714C-D34C-8779-7679009397EA}" type="sibTrans" cxnId="{0D00DF4E-C8ED-9041-9013-7CB205D41DFC}">
      <dgm:prSet/>
      <dgm:spPr/>
      <dgm:t>
        <a:bodyPr/>
        <a:lstStyle/>
        <a:p>
          <a:endParaRPr lang="en-GB"/>
        </a:p>
      </dgm:t>
    </dgm:pt>
    <dgm:pt modelId="{E6FE8A1A-DFB0-E84A-8250-5904AA4E2566}">
      <dgm:prSet phldrT="[Text]"/>
      <dgm:spPr/>
      <dgm:t>
        <a:bodyPr/>
        <a:lstStyle/>
        <a:p>
          <a:r>
            <a:rPr lang="en-GB" dirty="0"/>
            <a:t>Pandemic risk</a:t>
          </a:r>
        </a:p>
      </dgm:t>
    </dgm:pt>
    <dgm:pt modelId="{41424BCB-3051-EA45-A539-42F9BA9A8946}" type="parTrans" cxnId="{00A3671E-15F1-9F47-9413-681A9EE5E696}">
      <dgm:prSet/>
      <dgm:spPr/>
      <dgm:t>
        <a:bodyPr/>
        <a:lstStyle/>
        <a:p>
          <a:endParaRPr lang="en-GB"/>
        </a:p>
      </dgm:t>
    </dgm:pt>
    <dgm:pt modelId="{5EA5814D-C5EE-4E40-A008-92B2D8F33BE2}" type="sibTrans" cxnId="{00A3671E-15F1-9F47-9413-681A9EE5E696}">
      <dgm:prSet/>
      <dgm:spPr/>
      <dgm:t>
        <a:bodyPr/>
        <a:lstStyle/>
        <a:p>
          <a:endParaRPr lang="en-GB"/>
        </a:p>
      </dgm:t>
    </dgm:pt>
    <dgm:pt modelId="{3F156AFF-6DA0-0046-8DD4-B9792E539B96}" type="pres">
      <dgm:prSet presAssocID="{2ECEA63F-7E81-4A4E-86FE-12F46D6ABAAC}" presName="cycle" presStyleCnt="0">
        <dgm:presLayoutVars>
          <dgm:dir/>
          <dgm:resizeHandles val="exact"/>
        </dgm:presLayoutVars>
      </dgm:prSet>
      <dgm:spPr/>
    </dgm:pt>
    <dgm:pt modelId="{6B819CAB-AE60-734F-969B-95BEE6C03C49}" type="pres">
      <dgm:prSet presAssocID="{EE264DAF-632A-4249-AFC3-F89697B1D34F}" presName="node" presStyleLbl="node1" presStyleIdx="0" presStyleCnt="5">
        <dgm:presLayoutVars>
          <dgm:bulletEnabled val="1"/>
        </dgm:presLayoutVars>
      </dgm:prSet>
      <dgm:spPr/>
    </dgm:pt>
    <dgm:pt modelId="{3A1B95DE-4B96-8340-9409-2CAF22005B56}" type="pres">
      <dgm:prSet presAssocID="{EE264DAF-632A-4249-AFC3-F89697B1D34F}" presName="spNode" presStyleCnt="0"/>
      <dgm:spPr/>
    </dgm:pt>
    <dgm:pt modelId="{169FA1B8-F3ED-5940-B2F4-992AF12C2A75}" type="pres">
      <dgm:prSet presAssocID="{FE9BAA9E-A571-9D47-A397-77ACC5955CF3}" presName="sibTrans" presStyleLbl="sibTrans1D1" presStyleIdx="0" presStyleCnt="5"/>
      <dgm:spPr/>
    </dgm:pt>
    <dgm:pt modelId="{36343E2C-4C1D-9D47-98FD-5CAE122A1841}" type="pres">
      <dgm:prSet presAssocID="{2F6EE1A5-BB0D-1443-944C-670A84B671CD}" presName="node" presStyleLbl="node1" presStyleIdx="1" presStyleCnt="5">
        <dgm:presLayoutVars>
          <dgm:bulletEnabled val="1"/>
        </dgm:presLayoutVars>
      </dgm:prSet>
      <dgm:spPr/>
    </dgm:pt>
    <dgm:pt modelId="{FE3FF5DD-4C92-734F-A6C9-2D8674C21228}" type="pres">
      <dgm:prSet presAssocID="{2F6EE1A5-BB0D-1443-944C-670A84B671CD}" presName="spNode" presStyleCnt="0"/>
      <dgm:spPr/>
    </dgm:pt>
    <dgm:pt modelId="{291199A9-4C50-BE4F-AD2E-997E517CD85D}" type="pres">
      <dgm:prSet presAssocID="{9D931F43-487B-AE45-80BC-2BFB0DF95930}" presName="sibTrans" presStyleLbl="sibTrans1D1" presStyleIdx="1" presStyleCnt="5"/>
      <dgm:spPr/>
    </dgm:pt>
    <dgm:pt modelId="{5F1CAA0A-8BF0-D842-BCE8-F8E264B8FB3C}" type="pres">
      <dgm:prSet presAssocID="{6F82FAA2-DAC3-D544-8D88-E3EF2219AC9F}" presName="node" presStyleLbl="node1" presStyleIdx="2" presStyleCnt="5" custScaleX="109093">
        <dgm:presLayoutVars>
          <dgm:bulletEnabled val="1"/>
        </dgm:presLayoutVars>
      </dgm:prSet>
      <dgm:spPr/>
    </dgm:pt>
    <dgm:pt modelId="{8CDC31BA-2F47-194F-9B7F-43F4879C716E}" type="pres">
      <dgm:prSet presAssocID="{6F82FAA2-DAC3-D544-8D88-E3EF2219AC9F}" presName="spNode" presStyleCnt="0"/>
      <dgm:spPr/>
    </dgm:pt>
    <dgm:pt modelId="{FF84BCB0-716A-CA47-B0C3-FB6E4CB15AA1}" type="pres">
      <dgm:prSet presAssocID="{9A5985A2-B145-4140-ABE2-D0DE9CB5985D}" presName="sibTrans" presStyleLbl="sibTrans1D1" presStyleIdx="2" presStyleCnt="5"/>
      <dgm:spPr/>
    </dgm:pt>
    <dgm:pt modelId="{97E91D82-34F5-894B-90B0-67CE2516B552}" type="pres">
      <dgm:prSet presAssocID="{78F66B11-2C96-1E4D-8CA1-89BD5D664292}" presName="node" presStyleLbl="node1" presStyleIdx="3" presStyleCnt="5">
        <dgm:presLayoutVars>
          <dgm:bulletEnabled val="1"/>
        </dgm:presLayoutVars>
      </dgm:prSet>
      <dgm:spPr/>
    </dgm:pt>
    <dgm:pt modelId="{B77FB4E6-C1E0-EE45-89DB-39C70F3CF666}" type="pres">
      <dgm:prSet presAssocID="{78F66B11-2C96-1E4D-8CA1-89BD5D664292}" presName="spNode" presStyleCnt="0"/>
      <dgm:spPr/>
    </dgm:pt>
    <dgm:pt modelId="{965424AC-E93D-9847-B9BA-6D69353C9B1B}" type="pres">
      <dgm:prSet presAssocID="{F178956F-714C-D34C-8779-7679009397EA}" presName="sibTrans" presStyleLbl="sibTrans1D1" presStyleIdx="3" presStyleCnt="5"/>
      <dgm:spPr/>
    </dgm:pt>
    <dgm:pt modelId="{A0D8C420-6E28-5347-8E2F-1087354ADBEB}" type="pres">
      <dgm:prSet presAssocID="{E6FE8A1A-DFB0-E84A-8250-5904AA4E2566}" presName="node" presStyleLbl="node1" presStyleIdx="4" presStyleCnt="5">
        <dgm:presLayoutVars>
          <dgm:bulletEnabled val="1"/>
        </dgm:presLayoutVars>
      </dgm:prSet>
      <dgm:spPr/>
    </dgm:pt>
    <dgm:pt modelId="{749D192C-87EE-834E-BC9E-5F8E7BD1CC8F}" type="pres">
      <dgm:prSet presAssocID="{E6FE8A1A-DFB0-E84A-8250-5904AA4E2566}" presName="spNode" presStyleCnt="0"/>
      <dgm:spPr/>
    </dgm:pt>
    <dgm:pt modelId="{3525BAB1-FAAF-F743-83E8-B4ADE41A3B87}" type="pres">
      <dgm:prSet presAssocID="{5EA5814D-C5EE-4E40-A008-92B2D8F33BE2}" presName="sibTrans" presStyleLbl="sibTrans1D1" presStyleIdx="4" presStyleCnt="5"/>
      <dgm:spPr/>
    </dgm:pt>
  </dgm:ptLst>
  <dgm:cxnLst>
    <dgm:cxn modelId="{928A9103-56B7-C143-911E-D905CEA86482}" type="presOf" srcId="{78F66B11-2C96-1E4D-8CA1-89BD5D664292}" destId="{97E91D82-34F5-894B-90B0-67CE2516B552}" srcOrd="0" destOrd="0" presId="urn:microsoft.com/office/officeart/2005/8/layout/cycle6"/>
    <dgm:cxn modelId="{00A3671E-15F1-9F47-9413-681A9EE5E696}" srcId="{2ECEA63F-7E81-4A4E-86FE-12F46D6ABAAC}" destId="{E6FE8A1A-DFB0-E84A-8250-5904AA4E2566}" srcOrd="4" destOrd="0" parTransId="{41424BCB-3051-EA45-A539-42F9BA9A8946}" sibTransId="{5EA5814D-C5EE-4E40-A008-92B2D8F33BE2}"/>
    <dgm:cxn modelId="{AA769B1E-7E21-F34E-9A98-388540858B10}" type="presOf" srcId="{F178956F-714C-D34C-8779-7679009397EA}" destId="{965424AC-E93D-9847-B9BA-6D69353C9B1B}" srcOrd="0" destOrd="0" presId="urn:microsoft.com/office/officeart/2005/8/layout/cycle6"/>
    <dgm:cxn modelId="{4FCC0C22-20E6-4D45-A74F-25F8B7C84588}" type="presOf" srcId="{5EA5814D-C5EE-4E40-A008-92B2D8F33BE2}" destId="{3525BAB1-FAAF-F743-83E8-B4ADE41A3B87}" srcOrd="0" destOrd="0" presId="urn:microsoft.com/office/officeart/2005/8/layout/cycle6"/>
    <dgm:cxn modelId="{EB2E8025-4B0D-6C48-A012-993E955DDE9F}" type="presOf" srcId="{E6FE8A1A-DFB0-E84A-8250-5904AA4E2566}" destId="{A0D8C420-6E28-5347-8E2F-1087354ADBEB}" srcOrd="0" destOrd="0" presId="urn:microsoft.com/office/officeart/2005/8/layout/cycle6"/>
    <dgm:cxn modelId="{DF69943D-C556-4C43-B111-AC163E62D7D0}" type="presOf" srcId="{2F6EE1A5-BB0D-1443-944C-670A84B671CD}" destId="{36343E2C-4C1D-9D47-98FD-5CAE122A1841}" srcOrd="0" destOrd="0" presId="urn:microsoft.com/office/officeart/2005/8/layout/cycle6"/>
    <dgm:cxn modelId="{36D9C568-B436-0B41-9734-24E7AB0A4C22}" type="presOf" srcId="{6F82FAA2-DAC3-D544-8D88-E3EF2219AC9F}" destId="{5F1CAA0A-8BF0-D842-BCE8-F8E264B8FB3C}" srcOrd="0" destOrd="0" presId="urn:microsoft.com/office/officeart/2005/8/layout/cycle6"/>
    <dgm:cxn modelId="{0D00DF4E-C8ED-9041-9013-7CB205D41DFC}" srcId="{2ECEA63F-7E81-4A4E-86FE-12F46D6ABAAC}" destId="{78F66B11-2C96-1E4D-8CA1-89BD5D664292}" srcOrd="3" destOrd="0" parTransId="{8A9B4012-C9E7-9240-89CB-8CB5948D64DD}" sibTransId="{F178956F-714C-D34C-8779-7679009397EA}"/>
    <dgm:cxn modelId="{4ADBB756-CAE5-3D48-B80E-E34F0B64D60A}" type="presOf" srcId="{FE9BAA9E-A571-9D47-A397-77ACC5955CF3}" destId="{169FA1B8-F3ED-5940-B2F4-992AF12C2A75}" srcOrd="0" destOrd="0" presId="urn:microsoft.com/office/officeart/2005/8/layout/cycle6"/>
    <dgm:cxn modelId="{D26DCB8F-48B9-FA49-824A-5BDB6A7DAD3E}" srcId="{2ECEA63F-7E81-4A4E-86FE-12F46D6ABAAC}" destId="{EE264DAF-632A-4249-AFC3-F89697B1D34F}" srcOrd="0" destOrd="0" parTransId="{70737C5C-7588-A940-8650-89FD2160461E}" sibTransId="{FE9BAA9E-A571-9D47-A397-77ACC5955CF3}"/>
    <dgm:cxn modelId="{C4807B91-8A0F-3146-AEEF-653EF363E2EB}" type="presOf" srcId="{EE264DAF-632A-4249-AFC3-F89697B1D34F}" destId="{6B819CAB-AE60-734F-969B-95BEE6C03C49}" srcOrd="0" destOrd="0" presId="urn:microsoft.com/office/officeart/2005/8/layout/cycle6"/>
    <dgm:cxn modelId="{C9A2E692-3313-B045-B899-BD1BFA0EFB39}" srcId="{2ECEA63F-7E81-4A4E-86FE-12F46D6ABAAC}" destId="{6F82FAA2-DAC3-D544-8D88-E3EF2219AC9F}" srcOrd="2" destOrd="0" parTransId="{DA3FA47D-9356-D64B-93BA-F58044FE6E2B}" sibTransId="{9A5985A2-B145-4140-ABE2-D0DE9CB5985D}"/>
    <dgm:cxn modelId="{5CBF9DB1-B336-8B4B-8EC8-A45FCAED81DE}" type="presOf" srcId="{2ECEA63F-7E81-4A4E-86FE-12F46D6ABAAC}" destId="{3F156AFF-6DA0-0046-8DD4-B9792E539B96}" srcOrd="0" destOrd="0" presId="urn:microsoft.com/office/officeart/2005/8/layout/cycle6"/>
    <dgm:cxn modelId="{210975CE-3B85-5548-9C0C-49C4BDEAC1D5}" srcId="{2ECEA63F-7E81-4A4E-86FE-12F46D6ABAAC}" destId="{2F6EE1A5-BB0D-1443-944C-670A84B671CD}" srcOrd="1" destOrd="0" parTransId="{013E68A8-933C-D843-BAE4-5DF9E02C6516}" sibTransId="{9D931F43-487B-AE45-80BC-2BFB0DF95930}"/>
    <dgm:cxn modelId="{E16E9CE2-98E8-9043-ACFC-9433A7FBE6E2}" type="presOf" srcId="{9A5985A2-B145-4140-ABE2-D0DE9CB5985D}" destId="{FF84BCB0-716A-CA47-B0C3-FB6E4CB15AA1}" srcOrd="0" destOrd="0" presId="urn:microsoft.com/office/officeart/2005/8/layout/cycle6"/>
    <dgm:cxn modelId="{A7C26DE7-5AFB-184B-A8DE-492F213075D1}" type="presOf" srcId="{9D931F43-487B-AE45-80BC-2BFB0DF95930}" destId="{291199A9-4C50-BE4F-AD2E-997E517CD85D}" srcOrd="0" destOrd="0" presId="urn:microsoft.com/office/officeart/2005/8/layout/cycle6"/>
    <dgm:cxn modelId="{42F2B1E8-845B-4E4E-B5DA-44164078D605}" type="presParOf" srcId="{3F156AFF-6DA0-0046-8DD4-B9792E539B96}" destId="{6B819CAB-AE60-734F-969B-95BEE6C03C49}" srcOrd="0" destOrd="0" presId="urn:microsoft.com/office/officeart/2005/8/layout/cycle6"/>
    <dgm:cxn modelId="{A0ECC5BC-9250-A540-8908-AAC9E35F8903}" type="presParOf" srcId="{3F156AFF-6DA0-0046-8DD4-B9792E539B96}" destId="{3A1B95DE-4B96-8340-9409-2CAF22005B56}" srcOrd="1" destOrd="0" presId="urn:microsoft.com/office/officeart/2005/8/layout/cycle6"/>
    <dgm:cxn modelId="{E33B783E-3D53-B742-AB9E-B644ECFDEAA9}" type="presParOf" srcId="{3F156AFF-6DA0-0046-8DD4-B9792E539B96}" destId="{169FA1B8-F3ED-5940-B2F4-992AF12C2A75}" srcOrd="2" destOrd="0" presId="urn:microsoft.com/office/officeart/2005/8/layout/cycle6"/>
    <dgm:cxn modelId="{B788328E-83B9-3C42-A37D-0C3E49AC84F8}" type="presParOf" srcId="{3F156AFF-6DA0-0046-8DD4-B9792E539B96}" destId="{36343E2C-4C1D-9D47-98FD-5CAE122A1841}" srcOrd="3" destOrd="0" presId="urn:microsoft.com/office/officeart/2005/8/layout/cycle6"/>
    <dgm:cxn modelId="{43D1195C-B513-FA45-ACFE-4B700929C71B}" type="presParOf" srcId="{3F156AFF-6DA0-0046-8DD4-B9792E539B96}" destId="{FE3FF5DD-4C92-734F-A6C9-2D8674C21228}" srcOrd="4" destOrd="0" presId="urn:microsoft.com/office/officeart/2005/8/layout/cycle6"/>
    <dgm:cxn modelId="{A5504078-AEAF-384A-9C0C-B5C53A1D00C1}" type="presParOf" srcId="{3F156AFF-6DA0-0046-8DD4-B9792E539B96}" destId="{291199A9-4C50-BE4F-AD2E-997E517CD85D}" srcOrd="5" destOrd="0" presId="urn:microsoft.com/office/officeart/2005/8/layout/cycle6"/>
    <dgm:cxn modelId="{77F2F0D1-05B7-204B-B1EC-A61594BE92BF}" type="presParOf" srcId="{3F156AFF-6DA0-0046-8DD4-B9792E539B96}" destId="{5F1CAA0A-8BF0-D842-BCE8-F8E264B8FB3C}" srcOrd="6" destOrd="0" presId="urn:microsoft.com/office/officeart/2005/8/layout/cycle6"/>
    <dgm:cxn modelId="{47ABD7D2-9484-8F4A-B5ED-0D5C10B26283}" type="presParOf" srcId="{3F156AFF-6DA0-0046-8DD4-B9792E539B96}" destId="{8CDC31BA-2F47-194F-9B7F-43F4879C716E}" srcOrd="7" destOrd="0" presId="urn:microsoft.com/office/officeart/2005/8/layout/cycle6"/>
    <dgm:cxn modelId="{710C3F0D-3E2F-8E49-9F12-367707FCC79D}" type="presParOf" srcId="{3F156AFF-6DA0-0046-8DD4-B9792E539B96}" destId="{FF84BCB0-716A-CA47-B0C3-FB6E4CB15AA1}" srcOrd="8" destOrd="0" presId="urn:microsoft.com/office/officeart/2005/8/layout/cycle6"/>
    <dgm:cxn modelId="{EF135355-9E2C-EC4B-9E5E-758842E4EC79}" type="presParOf" srcId="{3F156AFF-6DA0-0046-8DD4-B9792E539B96}" destId="{97E91D82-34F5-894B-90B0-67CE2516B552}" srcOrd="9" destOrd="0" presId="urn:microsoft.com/office/officeart/2005/8/layout/cycle6"/>
    <dgm:cxn modelId="{64E39E44-4085-A744-8CA4-D900D137C25D}" type="presParOf" srcId="{3F156AFF-6DA0-0046-8DD4-B9792E539B96}" destId="{B77FB4E6-C1E0-EE45-89DB-39C70F3CF666}" srcOrd="10" destOrd="0" presId="urn:microsoft.com/office/officeart/2005/8/layout/cycle6"/>
    <dgm:cxn modelId="{366DD55E-FA70-054C-8A5E-143CA69121B2}" type="presParOf" srcId="{3F156AFF-6DA0-0046-8DD4-B9792E539B96}" destId="{965424AC-E93D-9847-B9BA-6D69353C9B1B}" srcOrd="11" destOrd="0" presId="urn:microsoft.com/office/officeart/2005/8/layout/cycle6"/>
    <dgm:cxn modelId="{723036A8-BD84-4449-8FAC-96176DA25EB9}" type="presParOf" srcId="{3F156AFF-6DA0-0046-8DD4-B9792E539B96}" destId="{A0D8C420-6E28-5347-8E2F-1087354ADBEB}" srcOrd="12" destOrd="0" presId="urn:microsoft.com/office/officeart/2005/8/layout/cycle6"/>
    <dgm:cxn modelId="{EE6ECCB2-BFD0-D842-8FAF-B59448D753A8}" type="presParOf" srcId="{3F156AFF-6DA0-0046-8DD4-B9792E539B96}" destId="{749D192C-87EE-834E-BC9E-5F8E7BD1CC8F}" srcOrd="13" destOrd="0" presId="urn:microsoft.com/office/officeart/2005/8/layout/cycle6"/>
    <dgm:cxn modelId="{8CC65398-35BF-AF40-8AEB-99B17622662F}" type="presParOf" srcId="{3F156AFF-6DA0-0046-8DD4-B9792E539B96}" destId="{3525BAB1-FAAF-F743-83E8-B4ADE41A3B87}"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5DE57C-E18B-7F4F-ACC9-AB9A69DB1319}" type="doc">
      <dgm:prSet loTypeId="urn:microsoft.com/office/officeart/2008/layout/AlternatingHexagons" loCatId="" qsTypeId="urn:microsoft.com/office/officeart/2005/8/quickstyle/simple1" qsCatId="simple" csTypeId="urn:microsoft.com/office/officeart/2005/8/colors/accent1_2" csCatId="accent1" phldr="1"/>
      <dgm:spPr/>
      <dgm:t>
        <a:bodyPr/>
        <a:lstStyle/>
        <a:p>
          <a:endParaRPr lang="en-GB"/>
        </a:p>
      </dgm:t>
    </dgm:pt>
    <dgm:pt modelId="{BAC7E73A-5A33-9D44-B09F-EE808133DB3E}">
      <dgm:prSet phldrT="[Text]" custT="1"/>
      <dgm:spPr>
        <a:solidFill>
          <a:schemeClr val="accent4">
            <a:lumMod val="60000"/>
            <a:lumOff val="40000"/>
            <a:alpha val="68000"/>
          </a:schemeClr>
        </a:solidFill>
      </dgm:spPr>
      <dgm:t>
        <a:bodyPr/>
        <a:lstStyle/>
        <a:p>
          <a:r>
            <a:rPr lang="en-GB" sz="1900" b="1" dirty="0">
              <a:solidFill>
                <a:srgbClr val="4F2270"/>
              </a:solidFill>
              <a:effectLst/>
              <a:latin typeface="+mn-lt"/>
              <a:ea typeface="+mn-ea"/>
              <a:cs typeface="+mn-cs"/>
            </a:rPr>
            <a:t>Increased average temperature</a:t>
          </a:r>
          <a:endParaRPr lang="en-GB" sz="1900" b="1" dirty="0">
            <a:solidFill>
              <a:srgbClr val="4F2270"/>
            </a:solidFill>
          </a:endParaRPr>
        </a:p>
      </dgm:t>
    </dgm:pt>
    <dgm:pt modelId="{2B2928CD-404A-8044-838E-2B8FBCF3B53D}" type="parTrans" cxnId="{3F4B220A-E891-6A46-9BB3-44155235B389}">
      <dgm:prSet/>
      <dgm:spPr/>
      <dgm:t>
        <a:bodyPr/>
        <a:lstStyle/>
        <a:p>
          <a:endParaRPr lang="en-GB"/>
        </a:p>
      </dgm:t>
    </dgm:pt>
    <dgm:pt modelId="{71902885-A92B-304F-B2EE-CFE08F6E8FE8}" type="sibTrans" cxnId="{3F4B220A-E891-6A46-9BB3-44155235B389}">
      <dgm:prSet/>
      <dgm:spPr>
        <a:solidFill>
          <a:schemeClr val="accent4">
            <a:lumMod val="60000"/>
            <a:lumOff val="40000"/>
            <a:alpha val="50000"/>
          </a:schemeClr>
        </a:solidFill>
        <a:ln>
          <a:solidFill>
            <a:schemeClr val="accent4">
              <a:lumMod val="60000"/>
              <a:lumOff val="40000"/>
            </a:schemeClr>
          </a:solidFill>
        </a:ln>
      </dgm:spPr>
      <dgm:t>
        <a:bodyPr/>
        <a:lstStyle/>
        <a:p>
          <a:endParaRPr lang="en-GB"/>
        </a:p>
      </dgm:t>
    </dgm:pt>
    <dgm:pt modelId="{121A4210-FC65-F242-8F8F-4D4EF47F94B2}">
      <dgm:prSet phldrT="[Text]" custT="1"/>
      <dgm:spPr>
        <a:solidFill>
          <a:schemeClr val="accent4">
            <a:lumMod val="60000"/>
            <a:lumOff val="40000"/>
            <a:alpha val="67000"/>
          </a:schemeClr>
        </a:solidFill>
      </dgm:spPr>
      <dgm:t>
        <a:bodyPr/>
        <a:lstStyle/>
        <a:p>
          <a:r>
            <a:rPr lang="en-GB" sz="3200" b="1" dirty="0">
              <a:solidFill>
                <a:schemeClr val="bg1"/>
              </a:solidFill>
            </a:rPr>
            <a:t>one of the countries</a:t>
          </a:r>
          <a:br>
            <a:rPr lang="en-GB" sz="3200" b="1" dirty="0">
              <a:solidFill>
                <a:schemeClr val="bg1"/>
              </a:solidFill>
            </a:rPr>
          </a:br>
          <a:r>
            <a:rPr lang="en-GB" sz="3200" b="1" dirty="0">
              <a:solidFill>
                <a:schemeClr val="bg1"/>
              </a:solidFill>
            </a:rPr>
            <a:t>most affected</a:t>
          </a:r>
        </a:p>
      </dgm:t>
    </dgm:pt>
    <dgm:pt modelId="{6F3C0426-E449-4640-A575-BF2990756EBE}" type="parTrans" cxnId="{7B1FC392-A326-444E-9B8F-CAFE00D972AA}">
      <dgm:prSet/>
      <dgm:spPr/>
      <dgm:t>
        <a:bodyPr/>
        <a:lstStyle/>
        <a:p>
          <a:endParaRPr lang="en-GB"/>
        </a:p>
      </dgm:t>
    </dgm:pt>
    <dgm:pt modelId="{5B6C3AFA-3DFB-BF44-8F90-F59C90FAB5F2}" type="sibTrans" cxnId="{7B1FC392-A326-444E-9B8F-CAFE00D972AA}">
      <dgm:prSet/>
      <dgm:spPr/>
      <dgm:t>
        <a:bodyPr/>
        <a:lstStyle/>
        <a:p>
          <a:endParaRPr lang="en-GB"/>
        </a:p>
      </dgm:t>
    </dgm:pt>
    <dgm:pt modelId="{5A73C1A2-A37B-7147-B581-165AF7DD33F2}">
      <dgm:prSet phldrT="[Text]" custT="1"/>
      <dgm:spPr>
        <a:solidFill>
          <a:schemeClr val="accent4">
            <a:lumMod val="60000"/>
            <a:lumOff val="40000"/>
            <a:alpha val="68000"/>
          </a:schemeClr>
        </a:solidFill>
      </dgm:spPr>
      <dgm:t>
        <a:bodyPr/>
        <a:lstStyle/>
        <a:p>
          <a:r>
            <a:rPr lang="en-GB" sz="2400" b="1" dirty="0">
              <a:solidFill>
                <a:srgbClr val="4F2270"/>
              </a:solidFill>
              <a:effectLst/>
              <a:latin typeface="+mn-lt"/>
              <a:ea typeface="+mn-ea"/>
              <a:cs typeface="+mn-cs"/>
            </a:rPr>
            <a:t>Faster warming in inland</a:t>
          </a:r>
          <a:endParaRPr lang="en-GB" sz="2400" b="1" dirty="0">
            <a:solidFill>
              <a:srgbClr val="4F2270"/>
            </a:solidFill>
          </a:endParaRPr>
        </a:p>
      </dgm:t>
    </dgm:pt>
    <dgm:pt modelId="{A7C9BB42-BB13-F34E-B7BA-68B625C61F04}" type="parTrans" cxnId="{BA6CE45F-94A5-B446-9CAE-7EDC2BFEC651}">
      <dgm:prSet/>
      <dgm:spPr/>
      <dgm:t>
        <a:bodyPr/>
        <a:lstStyle/>
        <a:p>
          <a:endParaRPr lang="en-GB"/>
        </a:p>
      </dgm:t>
    </dgm:pt>
    <dgm:pt modelId="{A499B8B3-C80E-CD46-A231-3B849EDA7978}" type="sibTrans" cxnId="{BA6CE45F-94A5-B446-9CAE-7EDC2BFEC651}">
      <dgm:prSet/>
      <dgm:spPr>
        <a:solidFill>
          <a:schemeClr val="accent4">
            <a:lumMod val="60000"/>
            <a:lumOff val="40000"/>
            <a:alpha val="68000"/>
          </a:schemeClr>
        </a:solidFill>
      </dgm:spPr>
      <dgm:t>
        <a:bodyPr/>
        <a:lstStyle/>
        <a:p>
          <a:endParaRPr lang="en-GB" dirty="0"/>
        </a:p>
      </dgm:t>
    </dgm:pt>
    <dgm:pt modelId="{F0649A55-8345-1146-A44D-4781CCCA89D9}">
      <dgm:prSet phldrT="[Text]" custT="1"/>
      <dgm:spPr/>
      <dgm:t>
        <a:bodyPr/>
        <a:lstStyle/>
        <a:p>
          <a:r>
            <a:rPr lang="en-GB" sz="4000" b="1">
              <a:solidFill>
                <a:schemeClr val="bg1"/>
              </a:solidFill>
            </a:rPr>
            <a:t>Myanmar</a:t>
          </a:r>
          <a:endParaRPr lang="en-GB" sz="4000" b="1" dirty="0">
            <a:solidFill>
              <a:schemeClr val="bg1"/>
            </a:solidFill>
          </a:endParaRPr>
        </a:p>
      </dgm:t>
    </dgm:pt>
    <dgm:pt modelId="{715CD1A5-4D55-774A-B3AB-4D1D8DE4B4EE}" type="parTrans" cxnId="{5CBE0E83-E796-A44C-BB62-371D8AA87AD9}">
      <dgm:prSet/>
      <dgm:spPr/>
      <dgm:t>
        <a:bodyPr/>
        <a:lstStyle/>
        <a:p>
          <a:endParaRPr lang="en-GB"/>
        </a:p>
      </dgm:t>
    </dgm:pt>
    <dgm:pt modelId="{86CF50EB-60C9-2A40-AAE1-677FEA507984}" type="sibTrans" cxnId="{5CBE0E83-E796-A44C-BB62-371D8AA87AD9}">
      <dgm:prSet/>
      <dgm:spPr/>
      <dgm:t>
        <a:bodyPr/>
        <a:lstStyle/>
        <a:p>
          <a:endParaRPr lang="en-GB"/>
        </a:p>
      </dgm:t>
    </dgm:pt>
    <dgm:pt modelId="{94634813-EA25-5444-AC82-0DF9612D3136}">
      <dgm:prSet phldrT="[Text]" custT="1"/>
      <dgm:spPr>
        <a:solidFill>
          <a:schemeClr val="accent4">
            <a:lumMod val="60000"/>
            <a:lumOff val="40000"/>
            <a:alpha val="68000"/>
          </a:schemeClr>
        </a:solidFill>
      </dgm:spPr>
      <dgm:t>
        <a:bodyPr/>
        <a:lstStyle/>
        <a:p>
          <a:r>
            <a:rPr lang="en-GB" sz="2400" b="1" dirty="0">
              <a:solidFill>
                <a:srgbClr val="4F2270"/>
              </a:solidFill>
            </a:rPr>
            <a:t>Increased rainfall</a:t>
          </a:r>
        </a:p>
      </dgm:t>
    </dgm:pt>
    <dgm:pt modelId="{50901E2D-B5FC-4547-B350-01E8ED5B4447}" type="parTrans" cxnId="{4A518578-F5AE-1B41-B630-5FA17121D7B5}">
      <dgm:prSet/>
      <dgm:spPr/>
      <dgm:t>
        <a:bodyPr/>
        <a:lstStyle/>
        <a:p>
          <a:endParaRPr lang="en-GB"/>
        </a:p>
      </dgm:t>
    </dgm:pt>
    <dgm:pt modelId="{A558D4A3-D010-0246-AC29-4747FC96006D}" type="sibTrans" cxnId="{4A518578-F5AE-1B41-B630-5FA17121D7B5}">
      <dgm:prSet/>
      <dgm:spPr>
        <a:solidFill>
          <a:schemeClr val="accent4">
            <a:lumMod val="60000"/>
            <a:lumOff val="40000"/>
            <a:alpha val="68000"/>
          </a:schemeClr>
        </a:solidFill>
      </dgm:spPr>
      <dgm:t>
        <a:bodyPr/>
        <a:lstStyle/>
        <a:p>
          <a:endParaRPr lang="en-GB"/>
        </a:p>
      </dgm:t>
    </dgm:pt>
    <dgm:pt modelId="{1ECED482-FA46-3F40-821C-F3142F278F4F}">
      <dgm:prSet phldrT="[Text]" custT="1"/>
      <dgm:spPr/>
      <dgm:t>
        <a:bodyPr/>
        <a:lstStyle/>
        <a:p>
          <a:pPr algn="ctr"/>
          <a:r>
            <a:rPr lang="en-GB" sz="3600" b="1" dirty="0">
              <a:solidFill>
                <a:schemeClr val="bg1"/>
              </a:solidFill>
            </a:rPr>
            <a:t>extreme weather events</a:t>
          </a:r>
        </a:p>
      </dgm:t>
    </dgm:pt>
    <dgm:pt modelId="{1494B4A8-F91F-CE4D-9D7E-DD4622E11968}" type="parTrans" cxnId="{F906F772-3A2A-004C-B707-35722ADD1661}">
      <dgm:prSet/>
      <dgm:spPr/>
      <dgm:t>
        <a:bodyPr/>
        <a:lstStyle/>
        <a:p>
          <a:endParaRPr lang="en-GB"/>
        </a:p>
      </dgm:t>
    </dgm:pt>
    <dgm:pt modelId="{D444BCE4-F364-F84F-BE98-15B1A1DDBC2D}" type="sibTrans" cxnId="{F906F772-3A2A-004C-B707-35722ADD1661}">
      <dgm:prSet/>
      <dgm:spPr/>
      <dgm:t>
        <a:bodyPr/>
        <a:lstStyle/>
        <a:p>
          <a:endParaRPr lang="en-GB"/>
        </a:p>
      </dgm:t>
    </dgm:pt>
    <dgm:pt modelId="{8B8BFF74-4F08-BC40-AB49-033B6E939DFA}" type="pres">
      <dgm:prSet presAssocID="{F45DE57C-E18B-7F4F-ACC9-AB9A69DB1319}" presName="Name0" presStyleCnt="0">
        <dgm:presLayoutVars>
          <dgm:chMax/>
          <dgm:chPref/>
          <dgm:dir/>
          <dgm:animLvl val="lvl"/>
        </dgm:presLayoutVars>
      </dgm:prSet>
      <dgm:spPr/>
    </dgm:pt>
    <dgm:pt modelId="{F0020C2F-56FE-C644-B66C-14B6BF3E9925}" type="pres">
      <dgm:prSet presAssocID="{BAC7E73A-5A33-9D44-B09F-EE808133DB3E}" presName="composite" presStyleCnt="0"/>
      <dgm:spPr/>
    </dgm:pt>
    <dgm:pt modelId="{DF9DA9AE-705E-7D45-ADEF-8F03B855CF8E}" type="pres">
      <dgm:prSet presAssocID="{BAC7E73A-5A33-9D44-B09F-EE808133DB3E}" presName="Parent1" presStyleLbl="node1" presStyleIdx="0" presStyleCnt="6">
        <dgm:presLayoutVars>
          <dgm:chMax val="1"/>
          <dgm:chPref val="1"/>
          <dgm:bulletEnabled val="1"/>
        </dgm:presLayoutVars>
      </dgm:prSet>
      <dgm:spPr/>
    </dgm:pt>
    <dgm:pt modelId="{AE67EAD5-D461-8C44-8878-B518A147FE33}" type="pres">
      <dgm:prSet presAssocID="{BAC7E73A-5A33-9D44-B09F-EE808133DB3E}" presName="Childtext1" presStyleLbl="revTx" presStyleIdx="0" presStyleCnt="3" custLinFactNeighborX="1073" custLinFactNeighborY="-2848">
        <dgm:presLayoutVars>
          <dgm:chMax val="0"/>
          <dgm:chPref val="0"/>
          <dgm:bulletEnabled val="1"/>
        </dgm:presLayoutVars>
      </dgm:prSet>
      <dgm:spPr/>
    </dgm:pt>
    <dgm:pt modelId="{7D07E242-7DB8-A64F-85DD-0DC65175B2C5}" type="pres">
      <dgm:prSet presAssocID="{BAC7E73A-5A33-9D44-B09F-EE808133DB3E}" presName="BalanceSpacing" presStyleCnt="0"/>
      <dgm:spPr/>
    </dgm:pt>
    <dgm:pt modelId="{75422270-E92E-2849-88C8-2DD08285B75A}" type="pres">
      <dgm:prSet presAssocID="{BAC7E73A-5A33-9D44-B09F-EE808133DB3E}" presName="BalanceSpacing1" presStyleCnt="0"/>
      <dgm:spPr/>
    </dgm:pt>
    <dgm:pt modelId="{65A725C5-C838-6F42-B935-D90BE8CB040C}" type="pres">
      <dgm:prSet presAssocID="{71902885-A92B-304F-B2EE-CFE08F6E8FE8}" presName="Accent1Text" presStyleLbl="node1" presStyleIdx="1" presStyleCnt="6"/>
      <dgm:spPr/>
    </dgm:pt>
    <dgm:pt modelId="{86E28290-E0AC-6C4F-831E-507752B0BF8E}" type="pres">
      <dgm:prSet presAssocID="{71902885-A92B-304F-B2EE-CFE08F6E8FE8}" presName="spaceBetweenRectangles" presStyleCnt="0"/>
      <dgm:spPr/>
    </dgm:pt>
    <dgm:pt modelId="{63E22267-B821-EC4A-B7A1-B2CF4976432D}" type="pres">
      <dgm:prSet presAssocID="{5A73C1A2-A37B-7147-B581-165AF7DD33F2}" presName="composite" presStyleCnt="0"/>
      <dgm:spPr/>
    </dgm:pt>
    <dgm:pt modelId="{03F43074-4242-484F-9986-740C43195B65}" type="pres">
      <dgm:prSet presAssocID="{5A73C1A2-A37B-7147-B581-165AF7DD33F2}" presName="Parent1" presStyleLbl="node1" presStyleIdx="2" presStyleCnt="6">
        <dgm:presLayoutVars>
          <dgm:chMax val="1"/>
          <dgm:chPref val="1"/>
          <dgm:bulletEnabled val="1"/>
        </dgm:presLayoutVars>
      </dgm:prSet>
      <dgm:spPr/>
    </dgm:pt>
    <dgm:pt modelId="{77DE3929-646F-4D44-BD07-43ABAFA17E5C}" type="pres">
      <dgm:prSet presAssocID="{5A73C1A2-A37B-7147-B581-165AF7DD33F2}" presName="Childtext1" presStyleLbl="revTx" presStyleIdx="1" presStyleCnt="3">
        <dgm:presLayoutVars>
          <dgm:chMax val="0"/>
          <dgm:chPref val="0"/>
          <dgm:bulletEnabled val="1"/>
        </dgm:presLayoutVars>
      </dgm:prSet>
      <dgm:spPr/>
    </dgm:pt>
    <dgm:pt modelId="{44D2BA11-01B1-1A49-AC8A-C34E62D8F870}" type="pres">
      <dgm:prSet presAssocID="{5A73C1A2-A37B-7147-B581-165AF7DD33F2}" presName="BalanceSpacing" presStyleCnt="0"/>
      <dgm:spPr/>
    </dgm:pt>
    <dgm:pt modelId="{B51C2600-EBF0-1942-8819-9471D0DC4428}" type="pres">
      <dgm:prSet presAssocID="{5A73C1A2-A37B-7147-B581-165AF7DD33F2}" presName="BalanceSpacing1" presStyleCnt="0"/>
      <dgm:spPr/>
    </dgm:pt>
    <dgm:pt modelId="{E97D3ACA-9D7B-8C45-AF87-026BEC1BDCAE}" type="pres">
      <dgm:prSet presAssocID="{A499B8B3-C80E-CD46-A231-3B849EDA7978}" presName="Accent1Text" presStyleLbl="node1" presStyleIdx="3" presStyleCnt="6"/>
      <dgm:spPr/>
    </dgm:pt>
    <dgm:pt modelId="{CA6C557E-7E8F-C84A-B6E4-F73CF989C1CD}" type="pres">
      <dgm:prSet presAssocID="{A499B8B3-C80E-CD46-A231-3B849EDA7978}" presName="spaceBetweenRectangles" presStyleCnt="0"/>
      <dgm:spPr/>
    </dgm:pt>
    <dgm:pt modelId="{BB3748EB-380A-7549-924E-73668C1E5AE3}" type="pres">
      <dgm:prSet presAssocID="{94634813-EA25-5444-AC82-0DF9612D3136}" presName="composite" presStyleCnt="0"/>
      <dgm:spPr/>
    </dgm:pt>
    <dgm:pt modelId="{749E9828-82FE-694C-AF85-EFC66452A75A}" type="pres">
      <dgm:prSet presAssocID="{94634813-EA25-5444-AC82-0DF9612D3136}" presName="Parent1" presStyleLbl="node1" presStyleIdx="4" presStyleCnt="6">
        <dgm:presLayoutVars>
          <dgm:chMax val="1"/>
          <dgm:chPref val="1"/>
          <dgm:bulletEnabled val="1"/>
        </dgm:presLayoutVars>
      </dgm:prSet>
      <dgm:spPr/>
    </dgm:pt>
    <dgm:pt modelId="{AC854755-B95E-0541-B9FA-EFFE6486987B}" type="pres">
      <dgm:prSet presAssocID="{94634813-EA25-5444-AC82-0DF9612D3136}" presName="Childtext1" presStyleLbl="revTx" presStyleIdx="2" presStyleCnt="3" custScaleX="85353">
        <dgm:presLayoutVars>
          <dgm:chMax val="0"/>
          <dgm:chPref val="0"/>
          <dgm:bulletEnabled val="1"/>
        </dgm:presLayoutVars>
      </dgm:prSet>
      <dgm:spPr/>
    </dgm:pt>
    <dgm:pt modelId="{9D70084C-EC32-BF45-ACA2-D7C41A1C021F}" type="pres">
      <dgm:prSet presAssocID="{94634813-EA25-5444-AC82-0DF9612D3136}" presName="BalanceSpacing" presStyleCnt="0"/>
      <dgm:spPr/>
    </dgm:pt>
    <dgm:pt modelId="{E53C2DFA-C630-4D41-ADB9-134103EE4413}" type="pres">
      <dgm:prSet presAssocID="{94634813-EA25-5444-AC82-0DF9612D3136}" presName="BalanceSpacing1" presStyleCnt="0"/>
      <dgm:spPr/>
    </dgm:pt>
    <dgm:pt modelId="{7DAC8887-299D-9A40-AD9C-EC98789F61F7}" type="pres">
      <dgm:prSet presAssocID="{A558D4A3-D010-0246-AC29-4747FC96006D}" presName="Accent1Text" presStyleLbl="node1" presStyleIdx="5" presStyleCnt="6"/>
      <dgm:spPr/>
    </dgm:pt>
  </dgm:ptLst>
  <dgm:cxnLst>
    <dgm:cxn modelId="{3F4B220A-E891-6A46-9BB3-44155235B389}" srcId="{F45DE57C-E18B-7F4F-ACC9-AB9A69DB1319}" destId="{BAC7E73A-5A33-9D44-B09F-EE808133DB3E}" srcOrd="0" destOrd="0" parTransId="{2B2928CD-404A-8044-838E-2B8FBCF3B53D}" sibTransId="{71902885-A92B-304F-B2EE-CFE08F6E8FE8}"/>
    <dgm:cxn modelId="{8B701D0F-9E1E-FC4B-B806-4F35088077C1}" type="presOf" srcId="{5A73C1A2-A37B-7147-B581-165AF7DD33F2}" destId="{03F43074-4242-484F-9986-740C43195B65}" srcOrd="0" destOrd="0" presId="urn:microsoft.com/office/officeart/2008/layout/AlternatingHexagons"/>
    <dgm:cxn modelId="{D405551C-70A7-B442-9D5B-1B878120B974}" type="presOf" srcId="{A558D4A3-D010-0246-AC29-4747FC96006D}" destId="{7DAC8887-299D-9A40-AD9C-EC98789F61F7}" srcOrd="0" destOrd="0" presId="urn:microsoft.com/office/officeart/2008/layout/AlternatingHexagons"/>
    <dgm:cxn modelId="{10C5FF2B-90EA-4F4F-84BB-0FFDAF3C1971}" type="presOf" srcId="{94634813-EA25-5444-AC82-0DF9612D3136}" destId="{749E9828-82FE-694C-AF85-EFC66452A75A}" srcOrd="0" destOrd="0" presId="urn:microsoft.com/office/officeart/2008/layout/AlternatingHexagons"/>
    <dgm:cxn modelId="{44C1362D-3539-1E4B-80D1-1E7A6AAC3A44}" type="presOf" srcId="{F45DE57C-E18B-7F4F-ACC9-AB9A69DB1319}" destId="{8B8BFF74-4F08-BC40-AB49-033B6E939DFA}" srcOrd="0" destOrd="0" presId="urn:microsoft.com/office/officeart/2008/layout/AlternatingHexagons"/>
    <dgm:cxn modelId="{BA6CE45F-94A5-B446-9CAE-7EDC2BFEC651}" srcId="{F45DE57C-E18B-7F4F-ACC9-AB9A69DB1319}" destId="{5A73C1A2-A37B-7147-B581-165AF7DD33F2}" srcOrd="1" destOrd="0" parTransId="{A7C9BB42-BB13-F34E-B7BA-68B625C61F04}" sibTransId="{A499B8B3-C80E-CD46-A231-3B849EDA7978}"/>
    <dgm:cxn modelId="{98A79F6F-E2BB-9047-9D30-37833259D630}" type="presOf" srcId="{BAC7E73A-5A33-9D44-B09F-EE808133DB3E}" destId="{DF9DA9AE-705E-7D45-ADEF-8F03B855CF8E}" srcOrd="0" destOrd="0" presId="urn:microsoft.com/office/officeart/2008/layout/AlternatingHexagons"/>
    <dgm:cxn modelId="{F906F772-3A2A-004C-B707-35722ADD1661}" srcId="{94634813-EA25-5444-AC82-0DF9612D3136}" destId="{1ECED482-FA46-3F40-821C-F3142F278F4F}" srcOrd="0" destOrd="0" parTransId="{1494B4A8-F91F-CE4D-9D7E-DD4622E11968}" sibTransId="{D444BCE4-F364-F84F-BE98-15B1A1DDBC2D}"/>
    <dgm:cxn modelId="{4A518578-F5AE-1B41-B630-5FA17121D7B5}" srcId="{F45DE57C-E18B-7F4F-ACC9-AB9A69DB1319}" destId="{94634813-EA25-5444-AC82-0DF9612D3136}" srcOrd="2" destOrd="0" parTransId="{50901E2D-B5FC-4547-B350-01E8ED5B4447}" sibTransId="{A558D4A3-D010-0246-AC29-4747FC96006D}"/>
    <dgm:cxn modelId="{5CBE0E83-E796-A44C-BB62-371D8AA87AD9}" srcId="{5A73C1A2-A37B-7147-B581-165AF7DD33F2}" destId="{F0649A55-8345-1146-A44D-4781CCCA89D9}" srcOrd="0" destOrd="0" parTransId="{715CD1A5-4D55-774A-B3AB-4D1D8DE4B4EE}" sibTransId="{86CF50EB-60C9-2A40-AAE1-677FEA507984}"/>
    <dgm:cxn modelId="{853D3E8F-C09F-9244-A49A-3CAC8BB852AF}" type="presOf" srcId="{A499B8B3-C80E-CD46-A231-3B849EDA7978}" destId="{E97D3ACA-9D7B-8C45-AF87-026BEC1BDCAE}" srcOrd="0" destOrd="0" presId="urn:microsoft.com/office/officeart/2008/layout/AlternatingHexagons"/>
    <dgm:cxn modelId="{7B1FC392-A326-444E-9B8F-CAFE00D972AA}" srcId="{BAC7E73A-5A33-9D44-B09F-EE808133DB3E}" destId="{121A4210-FC65-F242-8F8F-4D4EF47F94B2}" srcOrd="0" destOrd="0" parTransId="{6F3C0426-E449-4640-A575-BF2990756EBE}" sibTransId="{5B6C3AFA-3DFB-BF44-8F90-F59C90FAB5F2}"/>
    <dgm:cxn modelId="{244C439F-E5C9-4443-B20A-D7D5D96336D5}" type="presOf" srcId="{1ECED482-FA46-3F40-821C-F3142F278F4F}" destId="{AC854755-B95E-0541-B9FA-EFFE6486987B}" srcOrd="0" destOrd="0" presId="urn:microsoft.com/office/officeart/2008/layout/AlternatingHexagons"/>
    <dgm:cxn modelId="{4A3F32AB-E01C-EC41-9F0F-BDC76E170448}" type="presOf" srcId="{121A4210-FC65-F242-8F8F-4D4EF47F94B2}" destId="{AE67EAD5-D461-8C44-8878-B518A147FE33}" srcOrd="0" destOrd="0" presId="urn:microsoft.com/office/officeart/2008/layout/AlternatingHexagons"/>
    <dgm:cxn modelId="{834FF5AE-BE06-7641-979D-843F30C232DF}" type="presOf" srcId="{71902885-A92B-304F-B2EE-CFE08F6E8FE8}" destId="{65A725C5-C838-6F42-B935-D90BE8CB040C}" srcOrd="0" destOrd="0" presId="urn:microsoft.com/office/officeart/2008/layout/AlternatingHexagons"/>
    <dgm:cxn modelId="{BE4E73C6-52F7-1548-BA87-AD09D3408B62}" type="presOf" srcId="{F0649A55-8345-1146-A44D-4781CCCA89D9}" destId="{77DE3929-646F-4D44-BD07-43ABAFA17E5C}" srcOrd="0" destOrd="0" presId="urn:microsoft.com/office/officeart/2008/layout/AlternatingHexagons"/>
    <dgm:cxn modelId="{00108A5B-3AD5-7E4B-95B5-9218FC29B4B9}" type="presParOf" srcId="{8B8BFF74-4F08-BC40-AB49-033B6E939DFA}" destId="{F0020C2F-56FE-C644-B66C-14B6BF3E9925}" srcOrd="0" destOrd="0" presId="urn:microsoft.com/office/officeart/2008/layout/AlternatingHexagons"/>
    <dgm:cxn modelId="{0C45A745-2887-8D49-809D-3284D7AF7982}" type="presParOf" srcId="{F0020C2F-56FE-C644-B66C-14B6BF3E9925}" destId="{DF9DA9AE-705E-7D45-ADEF-8F03B855CF8E}" srcOrd="0" destOrd="0" presId="urn:microsoft.com/office/officeart/2008/layout/AlternatingHexagons"/>
    <dgm:cxn modelId="{B8B6EA59-8716-7643-AF51-FDEA305E0F5E}" type="presParOf" srcId="{F0020C2F-56FE-C644-B66C-14B6BF3E9925}" destId="{AE67EAD5-D461-8C44-8878-B518A147FE33}" srcOrd="1" destOrd="0" presId="urn:microsoft.com/office/officeart/2008/layout/AlternatingHexagons"/>
    <dgm:cxn modelId="{8035E2B2-2A5C-AB4B-8966-8AAF1695C91A}" type="presParOf" srcId="{F0020C2F-56FE-C644-B66C-14B6BF3E9925}" destId="{7D07E242-7DB8-A64F-85DD-0DC65175B2C5}" srcOrd="2" destOrd="0" presId="urn:microsoft.com/office/officeart/2008/layout/AlternatingHexagons"/>
    <dgm:cxn modelId="{38DEEA3E-5972-E443-BF21-D1EBA0E48FBA}" type="presParOf" srcId="{F0020C2F-56FE-C644-B66C-14B6BF3E9925}" destId="{75422270-E92E-2849-88C8-2DD08285B75A}" srcOrd="3" destOrd="0" presId="urn:microsoft.com/office/officeart/2008/layout/AlternatingHexagons"/>
    <dgm:cxn modelId="{4590CE0B-0CA0-E047-890E-2396B0FC17B0}" type="presParOf" srcId="{F0020C2F-56FE-C644-B66C-14B6BF3E9925}" destId="{65A725C5-C838-6F42-B935-D90BE8CB040C}" srcOrd="4" destOrd="0" presId="urn:microsoft.com/office/officeart/2008/layout/AlternatingHexagons"/>
    <dgm:cxn modelId="{E89EE9DB-2E68-E145-99E7-CC2C984D5BEF}" type="presParOf" srcId="{8B8BFF74-4F08-BC40-AB49-033B6E939DFA}" destId="{86E28290-E0AC-6C4F-831E-507752B0BF8E}" srcOrd="1" destOrd="0" presId="urn:microsoft.com/office/officeart/2008/layout/AlternatingHexagons"/>
    <dgm:cxn modelId="{2BF6B77C-A3CF-0240-B22F-F673C5982C1E}" type="presParOf" srcId="{8B8BFF74-4F08-BC40-AB49-033B6E939DFA}" destId="{63E22267-B821-EC4A-B7A1-B2CF4976432D}" srcOrd="2" destOrd="0" presId="urn:microsoft.com/office/officeart/2008/layout/AlternatingHexagons"/>
    <dgm:cxn modelId="{52520E02-9E73-DF48-A4BB-07690DD41EEA}" type="presParOf" srcId="{63E22267-B821-EC4A-B7A1-B2CF4976432D}" destId="{03F43074-4242-484F-9986-740C43195B65}" srcOrd="0" destOrd="0" presId="urn:microsoft.com/office/officeart/2008/layout/AlternatingHexagons"/>
    <dgm:cxn modelId="{6304FAE0-B3D4-DD4E-8346-AC50CB8C1368}" type="presParOf" srcId="{63E22267-B821-EC4A-B7A1-B2CF4976432D}" destId="{77DE3929-646F-4D44-BD07-43ABAFA17E5C}" srcOrd="1" destOrd="0" presId="urn:microsoft.com/office/officeart/2008/layout/AlternatingHexagons"/>
    <dgm:cxn modelId="{9A1896D9-99B7-0045-9FD0-72C5A607D63E}" type="presParOf" srcId="{63E22267-B821-EC4A-B7A1-B2CF4976432D}" destId="{44D2BA11-01B1-1A49-AC8A-C34E62D8F870}" srcOrd="2" destOrd="0" presId="urn:microsoft.com/office/officeart/2008/layout/AlternatingHexagons"/>
    <dgm:cxn modelId="{82EE712C-E919-B741-BBFE-822C2113E691}" type="presParOf" srcId="{63E22267-B821-EC4A-B7A1-B2CF4976432D}" destId="{B51C2600-EBF0-1942-8819-9471D0DC4428}" srcOrd="3" destOrd="0" presId="urn:microsoft.com/office/officeart/2008/layout/AlternatingHexagons"/>
    <dgm:cxn modelId="{95933C11-C4BA-854F-9CA6-E36361C7D7DA}" type="presParOf" srcId="{63E22267-B821-EC4A-B7A1-B2CF4976432D}" destId="{E97D3ACA-9D7B-8C45-AF87-026BEC1BDCAE}" srcOrd="4" destOrd="0" presId="urn:microsoft.com/office/officeart/2008/layout/AlternatingHexagons"/>
    <dgm:cxn modelId="{6EF3A19F-93BE-4B49-9756-9DBA5F44EF91}" type="presParOf" srcId="{8B8BFF74-4F08-BC40-AB49-033B6E939DFA}" destId="{CA6C557E-7E8F-C84A-B6E4-F73CF989C1CD}" srcOrd="3" destOrd="0" presId="urn:microsoft.com/office/officeart/2008/layout/AlternatingHexagons"/>
    <dgm:cxn modelId="{59ED7B99-5404-F24C-AB2F-84CE1000FDE7}" type="presParOf" srcId="{8B8BFF74-4F08-BC40-AB49-033B6E939DFA}" destId="{BB3748EB-380A-7549-924E-73668C1E5AE3}" srcOrd="4" destOrd="0" presId="urn:microsoft.com/office/officeart/2008/layout/AlternatingHexagons"/>
    <dgm:cxn modelId="{E0B37030-8C2F-F644-A076-D5CD42B8831C}" type="presParOf" srcId="{BB3748EB-380A-7549-924E-73668C1E5AE3}" destId="{749E9828-82FE-694C-AF85-EFC66452A75A}" srcOrd="0" destOrd="0" presId="urn:microsoft.com/office/officeart/2008/layout/AlternatingHexagons"/>
    <dgm:cxn modelId="{A6823C2B-7378-0C42-8658-9EA9A806D2AB}" type="presParOf" srcId="{BB3748EB-380A-7549-924E-73668C1E5AE3}" destId="{AC854755-B95E-0541-B9FA-EFFE6486987B}" srcOrd="1" destOrd="0" presId="urn:microsoft.com/office/officeart/2008/layout/AlternatingHexagons"/>
    <dgm:cxn modelId="{C579E4D4-2BD8-894B-8D78-0440B3444BB6}" type="presParOf" srcId="{BB3748EB-380A-7549-924E-73668C1E5AE3}" destId="{9D70084C-EC32-BF45-ACA2-D7C41A1C021F}" srcOrd="2" destOrd="0" presId="urn:microsoft.com/office/officeart/2008/layout/AlternatingHexagons"/>
    <dgm:cxn modelId="{A907B4F2-0AB2-9C4B-AD27-E72DD00FEAF2}" type="presParOf" srcId="{BB3748EB-380A-7549-924E-73668C1E5AE3}" destId="{E53C2DFA-C630-4D41-ADB9-134103EE4413}" srcOrd="3" destOrd="0" presId="urn:microsoft.com/office/officeart/2008/layout/AlternatingHexagons"/>
    <dgm:cxn modelId="{1230578F-EA57-2A4A-81EA-B3EBC4532BED}" type="presParOf" srcId="{BB3748EB-380A-7549-924E-73668C1E5AE3}" destId="{7DAC8887-299D-9A40-AD9C-EC98789F61F7}"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B90FED-B3D1-7C44-B06E-24409E8EEB7D}" type="doc">
      <dgm:prSet loTypeId="urn:microsoft.com/office/officeart/2005/8/layout/pyramid2" loCatId="relationship" qsTypeId="urn:microsoft.com/office/officeart/2005/8/quickstyle/simple1" qsCatId="simple" csTypeId="urn:microsoft.com/office/officeart/2005/8/colors/accent1_2" csCatId="accent1" phldr="1"/>
      <dgm:spPr/>
      <dgm:t>
        <a:bodyPr/>
        <a:lstStyle/>
        <a:p>
          <a:endParaRPr lang="en-GB"/>
        </a:p>
      </dgm:t>
    </dgm:pt>
    <dgm:pt modelId="{0F890D6F-FB40-3C40-ACB3-C0AC839D91C1}">
      <dgm:prSet/>
      <dgm:spPr/>
      <dgm:t>
        <a:bodyPr/>
        <a:lstStyle/>
        <a:p>
          <a:r>
            <a:rPr lang="en-GB" dirty="0">
              <a:solidFill>
                <a:srgbClr val="7030A0"/>
              </a:solidFill>
              <a:latin typeface="+mj-lt"/>
            </a:rPr>
            <a:t>1. </a:t>
          </a:r>
          <a:r>
            <a:rPr lang="en-GB" b="0" i="0" dirty="0">
              <a:solidFill>
                <a:srgbClr val="7030A0"/>
              </a:solidFill>
              <a:effectLst/>
              <a:latin typeface="+mn-lt"/>
              <a:ea typeface="+mn-ea"/>
              <a:cs typeface="+mn-cs"/>
            </a:rPr>
            <a:t>Climate change affects many of the the social and environmental determinants of health </a:t>
          </a:r>
          <a:endParaRPr lang="en-GB" dirty="0">
            <a:solidFill>
              <a:srgbClr val="7030A0"/>
            </a:solidFill>
            <a:latin typeface="+mj-lt"/>
          </a:endParaRPr>
        </a:p>
      </dgm:t>
    </dgm:pt>
    <dgm:pt modelId="{CCDA2C30-0820-2141-AB4A-27DEC451A61A}" type="parTrans" cxnId="{B60D764E-55F5-EF49-B59D-4F7B1DBD18E9}">
      <dgm:prSet/>
      <dgm:spPr/>
      <dgm:t>
        <a:bodyPr/>
        <a:lstStyle/>
        <a:p>
          <a:endParaRPr lang="en-GB"/>
        </a:p>
      </dgm:t>
    </dgm:pt>
    <dgm:pt modelId="{E6DA8847-2EB5-F74D-A5C1-070C61E3879F}" type="sibTrans" cxnId="{B60D764E-55F5-EF49-B59D-4F7B1DBD18E9}">
      <dgm:prSet/>
      <dgm:spPr/>
      <dgm:t>
        <a:bodyPr/>
        <a:lstStyle/>
        <a:p>
          <a:endParaRPr lang="en-GB"/>
        </a:p>
      </dgm:t>
    </dgm:pt>
    <dgm:pt modelId="{466A458F-193A-724C-9C67-81E886085441}">
      <dgm:prSet/>
      <dgm:spPr/>
      <dgm:t>
        <a:bodyPr/>
        <a:lstStyle/>
        <a:p>
          <a:pPr algn="l"/>
          <a:r>
            <a:rPr lang="en-GB" dirty="0">
              <a:solidFill>
                <a:srgbClr val="00B050"/>
              </a:solidFill>
            </a:rPr>
            <a:t>2. Countries most affected</a:t>
          </a:r>
        </a:p>
      </dgm:t>
    </dgm:pt>
    <dgm:pt modelId="{AA89E50B-17B7-2C4B-BD45-597A36612C7D}" type="parTrans" cxnId="{42256631-CD31-3945-B4A6-EA0E83EA2808}">
      <dgm:prSet/>
      <dgm:spPr/>
      <dgm:t>
        <a:bodyPr/>
        <a:lstStyle/>
        <a:p>
          <a:endParaRPr lang="en-GB"/>
        </a:p>
      </dgm:t>
    </dgm:pt>
    <dgm:pt modelId="{0ADE02CB-06BA-7A47-9690-E6FF52D25DD2}" type="sibTrans" cxnId="{42256631-CD31-3945-B4A6-EA0E83EA2808}">
      <dgm:prSet/>
      <dgm:spPr/>
      <dgm:t>
        <a:bodyPr/>
        <a:lstStyle/>
        <a:p>
          <a:endParaRPr lang="en-GB"/>
        </a:p>
      </dgm:t>
    </dgm:pt>
    <dgm:pt modelId="{982192F2-D99D-9C43-BA48-FD9C582F2044}">
      <dgm:prSet/>
      <dgm:spPr/>
      <dgm:t>
        <a:bodyPr/>
        <a:lstStyle/>
        <a:p>
          <a:pPr algn="l"/>
          <a:r>
            <a:rPr lang="en-GB" b="0" dirty="0">
              <a:solidFill>
                <a:srgbClr val="FC732A"/>
              </a:solidFill>
            </a:rPr>
            <a:t>3. Planetary Health vs Environmental Health</a:t>
          </a:r>
        </a:p>
      </dgm:t>
    </dgm:pt>
    <dgm:pt modelId="{FA47C3EF-2C3F-D145-A2B2-1729B13FD611}" type="parTrans" cxnId="{2FD2E2D8-8B19-0649-9E0D-3F67A36B550F}">
      <dgm:prSet/>
      <dgm:spPr/>
      <dgm:t>
        <a:bodyPr/>
        <a:lstStyle/>
        <a:p>
          <a:endParaRPr lang="en-GB"/>
        </a:p>
      </dgm:t>
    </dgm:pt>
    <dgm:pt modelId="{57B3C987-2EB5-3E47-B8FE-29A692DE7FFC}" type="sibTrans" cxnId="{2FD2E2D8-8B19-0649-9E0D-3F67A36B550F}">
      <dgm:prSet/>
      <dgm:spPr/>
      <dgm:t>
        <a:bodyPr/>
        <a:lstStyle/>
        <a:p>
          <a:endParaRPr lang="en-GB"/>
        </a:p>
      </dgm:t>
    </dgm:pt>
    <dgm:pt modelId="{19B3008C-838D-1341-9212-63D9F6A959A4}">
      <dgm:prSet/>
      <dgm:spPr/>
      <dgm:t>
        <a:bodyPr/>
        <a:lstStyle/>
        <a:p>
          <a:pPr algn="l"/>
          <a:r>
            <a:rPr lang="en-GB" dirty="0">
              <a:solidFill>
                <a:srgbClr val="0070C0"/>
              </a:solidFill>
            </a:rPr>
            <a:t>4. Climate Action – United Nation Global Goals</a:t>
          </a:r>
        </a:p>
      </dgm:t>
    </dgm:pt>
    <dgm:pt modelId="{D08A4B04-D999-424E-9C6D-4BEE94961E0D}" type="parTrans" cxnId="{821EDD50-3E2F-0E43-A2E8-E66EADAFEA3B}">
      <dgm:prSet/>
      <dgm:spPr/>
      <dgm:t>
        <a:bodyPr/>
        <a:lstStyle/>
        <a:p>
          <a:endParaRPr lang="en-GB"/>
        </a:p>
      </dgm:t>
    </dgm:pt>
    <dgm:pt modelId="{3D207E0E-1F22-7F46-9E08-023451F64FD4}" type="sibTrans" cxnId="{821EDD50-3E2F-0E43-A2E8-E66EADAFEA3B}">
      <dgm:prSet/>
      <dgm:spPr/>
      <dgm:t>
        <a:bodyPr/>
        <a:lstStyle/>
        <a:p>
          <a:endParaRPr lang="en-GB"/>
        </a:p>
      </dgm:t>
    </dgm:pt>
    <dgm:pt modelId="{DBE1AF2B-BB90-054D-B235-BB4EDED96DB3}">
      <dgm:prSet/>
      <dgm:spPr/>
      <dgm:t>
        <a:bodyPr/>
        <a:lstStyle/>
        <a:p>
          <a:pPr algn="l"/>
          <a:r>
            <a:rPr lang="en-GB" dirty="0">
              <a:solidFill>
                <a:schemeClr val="accent5">
                  <a:lumMod val="75000"/>
                </a:schemeClr>
              </a:solidFill>
            </a:rPr>
            <a:t>5. Practical Impacts in Myanmar</a:t>
          </a:r>
        </a:p>
      </dgm:t>
    </dgm:pt>
    <dgm:pt modelId="{0093E805-CA59-124B-AEDB-61368B12D9CC}" type="parTrans" cxnId="{CC515544-2C11-0143-82E8-0A6B5F5D84C7}">
      <dgm:prSet/>
      <dgm:spPr/>
      <dgm:t>
        <a:bodyPr/>
        <a:lstStyle/>
        <a:p>
          <a:endParaRPr lang="en-GB"/>
        </a:p>
      </dgm:t>
    </dgm:pt>
    <dgm:pt modelId="{548BBE22-95B3-054C-ACCC-18FD48C85D91}" type="sibTrans" cxnId="{CC515544-2C11-0143-82E8-0A6B5F5D84C7}">
      <dgm:prSet/>
      <dgm:spPr/>
      <dgm:t>
        <a:bodyPr/>
        <a:lstStyle/>
        <a:p>
          <a:endParaRPr lang="en-GB"/>
        </a:p>
      </dgm:t>
    </dgm:pt>
    <dgm:pt modelId="{B4962F8A-6498-214C-87C9-2A3EA0F9180E}" type="pres">
      <dgm:prSet presAssocID="{F5B90FED-B3D1-7C44-B06E-24409E8EEB7D}" presName="compositeShape" presStyleCnt="0">
        <dgm:presLayoutVars>
          <dgm:dir/>
          <dgm:resizeHandles/>
        </dgm:presLayoutVars>
      </dgm:prSet>
      <dgm:spPr/>
    </dgm:pt>
    <dgm:pt modelId="{5C7E7E40-F835-B645-AAB0-9ADA17AD625F}" type="pres">
      <dgm:prSet presAssocID="{F5B90FED-B3D1-7C44-B06E-24409E8EEB7D}" presName="pyramid" presStyleLbl="node1" presStyleIdx="0" presStyleCnt="1"/>
      <dgm:spPr>
        <a:solidFill>
          <a:schemeClr val="accent4">
            <a:lumMod val="60000"/>
            <a:lumOff val="40000"/>
          </a:schemeClr>
        </a:solidFill>
      </dgm:spPr>
    </dgm:pt>
    <dgm:pt modelId="{1EB5DAC3-E7A2-DE4A-ADE7-0472CE6197C1}" type="pres">
      <dgm:prSet presAssocID="{F5B90FED-B3D1-7C44-B06E-24409E8EEB7D}" presName="theList" presStyleCnt="0"/>
      <dgm:spPr/>
    </dgm:pt>
    <dgm:pt modelId="{11D351C6-1732-D046-B454-4F61A954E543}" type="pres">
      <dgm:prSet presAssocID="{0F890D6F-FB40-3C40-ACB3-C0AC839D91C1}" presName="aNode" presStyleLbl="fgAcc1" presStyleIdx="0" presStyleCnt="5" custScaleX="140828">
        <dgm:presLayoutVars>
          <dgm:bulletEnabled val="1"/>
        </dgm:presLayoutVars>
      </dgm:prSet>
      <dgm:spPr/>
    </dgm:pt>
    <dgm:pt modelId="{14A3A26A-68D1-1B4C-90AF-0EFCA9D21E77}" type="pres">
      <dgm:prSet presAssocID="{0F890D6F-FB40-3C40-ACB3-C0AC839D91C1}" presName="aSpace" presStyleCnt="0"/>
      <dgm:spPr/>
    </dgm:pt>
    <dgm:pt modelId="{14D21194-3B52-B74B-BA9F-9D10C9D5485D}" type="pres">
      <dgm:prSet presAssocID="{466A458F-193A-724C-9C67-81E886085441}" presName="aNode" presStyleLbl="fgAcc1" presStyleIdx="1" presStyleCnt="5" custScaleX="142308">
        <dgm:presLayoutVars>
          <dgm:bulletEnabled val="1"/>
        </dgm:presLayoutVars>
      </dgm:prSet>
      <dgm:spPr/>
    </dgm:pt>
    <dgm:pt modelId="{94E19CE3-55B4-6643-8AA8-C6A40DA8B5C8}" type="pres">
      <dgm:prSet presAssocID="{466A458F-193A-724C-9C67-81E886085441}" presName="aSpace" presStyleCnt="0"/>
      <dgm:spPr/>
    </dgm:pt>
    <dgm:pt modelId="{15DADA86-DBF6-8944-A93C-D24414701520}" type="pres">
      <dgm:prSet presAssocID="{982192F2-D99D-9C43-BA48-FD9C582F2044}" presName="aNode" presStyleLbl="fgAcc1" presStyleIdx="2" presStyleCnt="5" custScaleX="143048">
        <dgm:presLayoutVars>
          <dgm:bulletEnabled val="1"/>
        </dgm:presLayoutVars>
      </dgm:prSet>
      <dgm:spPr/>
    </dgm:pt>
    <dgm:pt modelId="{AC69B27F-5C72-8F4C-AE2D-3D533AAA896D}" type="pres">
      <dgm:prSet presAssocID="{982192F2-D99D-9C43-BA48-FD9C582F2044}" presName="aSpace" presStyleCnt="0"/>
      <dgm:spPr/>
    </dgm:pt>
    <dgm:pt modelId="{816D5614-1612-634C-A8BF-FEC8E7375D74}" type="pres">
      <dgm:prSet presAssocID="{19B3008C-838D-1341-9212-63D9F6A959A4}" presName="aNode" presStyleLbl="fgAcc1" presStyleIdx="3" presStyleCnt="5" custScaleX="143418">
        <dgm:presLayoutVars>
          <dgm:bulletEnabled val="1"/>
        </dgm:presLayoutVars>
      </dgm:prSet>
      <dgm:spPr/>
    </dgm:pt>
    <dgm:pt modelId="{EC92B6BE-C226-7341-9F1E-94AFEE2DC01A}" type="pres">
      <dgm:prSet presAssocID="{19B3008C-838D-1341-9212-63D9F6A959A4}" presName="aSpace" presStyleCnt="0"/>
      <dgm:spPr/>
    </dgm:pt>
    <dgm:pt modelId="{27A97B99-5A1C-CC4E-A65D-A76641A61F1A}" type="pres">
      <dgm:prSet presAssocID="{DBE1AF2B-BB90-054D-B235-BB4EDED96DB3}" presName="aNode" presStyleLbl="fgAcc1" presStyleIdx="4" presStyleCnt="5" custScaleX="141678">
        <dgm:presLayoutVars>
          <dgm:bulletEnabled val="1"/>
        </dgm:presLayoutVars>
      </dgm:prSet>
      <dgm:spPr/>
    </dgm:pt>
    <dgm:pt modelId="{3FBF1BE6-F06E-D345-A2EF-CB2C9B0408F3}" type="pres">
      <dgm:prSet presAssocID="{DBE1AF2B-BB90-054D-B235-BB4EDED96DB3}" presName="aSpace" presStyleCnt="0"/>
      <dgm:spPr/>
    </dgm:pt>
  </dgm:ptLst>
  <dgm:cxnLst>
    <dgm:cxn modelId="{42256631-CD31-3945-B4A6-EA0E83EA2808}" srcId="{F5B90FED-B3D1-7C44-B06E-24409E8EEB7D}" destId="{466A458F-193A-724C-9C67-81E886085441}" srcOrd="1" destOrd="0" parTransId="{AA89E50B-17B7-2C4B-BD45-597A36612C7D}" sibTransId="{0ADE02CB-06BA-7A47-9690-E6FF52D25DD2}"/>
    <dgm:cxn modelId="{31E96F3E-7AA8-C248-AF27-12E3255FA1F0}" type="presOf" srcId="{19B3008C-838D-1341-9212-63D9F6A959A4}" destId="{816D5614-1612-634C-A8BF-FEC8E7375D74}" srcOrd="0" destOrd="0" presId="urn:microsoft.com/office/officeart/2005/8/layout/pyramid2"/>
    <dgm:cxn modelId="{C85CC23E-7C99-AD42-83B3-E14A688C622D}" type="presOf" srcId="{F5B90FED-B3D1-7C44-B06E-24409E8EEB7D}" destId="{B4962F8A-6498-214C-87C9-2A3EA0F9180E}" srcOrd="0" destOrd="0" presId="urn:microsoft.com/office/officeart/2005/8/layout/pyramid2"/>
    <dgm:cxn modelId="{CC515544-2C11-0143-82E8-0A6B5F5D84C7}" srcId="{F5B90FED-B3D1-7C44-B06E-24409E8EEB7D}" destId="{DBE1AF2B-BB90-054D-B235-BB4EDED96DB3}" srcOrd="4" destOrd="0" parTransId="{0093E805-CA59-124B-AEDB-61368B12D9CC}" sibTransId="{548BBE22-95B3-054C-ACCC-18FD48C85D91}"/>
    <dgm:cxn modelId="{F7379965-F171-184A-826F-8F9E5BF9EB91}" type="presOf" srcId="{0F890D6F-FB40-3C40-ACB3-C0AC839D91C1}" destId="{11D351C6-1732-D046-B454-4F61A954E543}" srcOrd="0" destOrd="0" presId="urn:microsoft.com/office/officeart/2005/8/layout/pyramid2"/>
    <dgm:cxn modelId="{B60D764E-55F5-EF49-B59D-4F7B1DBD18E9}" srcId="{F5B90FED-B3D1-7C44-B06E-24409E8EEB7D}" destId="{0F890D6F-FB40-3C40-ACB3-C0AC839D91C1}" srcOrd="0" destOrd="0" parTransId="{CCDA2C30-0820-2141-AB4A-27DEC451A61A}" sibTransId="{E6DA8847-2EB5-F74D-A5C1-070C61E3879F}"/>
    <dgm:cxn modelId="{821EDD50-3E2F-0E43-A2E8-E66EADAFEA3B}" srcId="{F5B90FED-B3D1-7C44-B06E-24409E8EEB7D}" destId="{19B3008C-838D-1341-9212-63D9F6A959A4}" srcOrd="3" destOrd="0" parTransId="{D08A4B04-D999-424E-9C6D-4BEE94961E0D}" sibTransId="{3D207E0E-1F22-7F46-9E08-023451F64FD4}"/>
    <dgm:cxn modelId="{28F74DB2-8EAA-924A-BC44-8FF61648BCA4}" type="presOf" srcId="{DBE1AF2B-BB90-054D-B235-BB4EDED96DB3}" destId="{27A97B99-5A1C-CC4E-A65D-A76641A61F1A}" srcOrd="0" destOrd="0" presId="urn:microsoft.com/office/officeart/2005/8/layout/pyramid2"/>
    <dgm:cxn modelId="{407B47C1-F499-FE4C-87F2-58153FD45F0E}" type="presOf" srcId="{982192F2-D99D-9C43-BA48-FD9C582F2044}" destId="{15DADA86-DBF6-8944-A93C-D24414701520}" srcOrd="0" destOrd="0" presId="urn:microsoft.com/office/officeart/2005/8/layout/pyramid2"/>
    <dgm:cxn modelId="{2FD2E2D8-8B19-0649-9E0D-3F67A36B550F}" srcId="{F5B90FED-B3D1-7C44-B06E-24409E8EEB7D}" destId="{982192F2-D99D-9C43-BA48-FD9C582F2044}" srcOrd="2" destOrd="0" parTransId="{FA47C3EF-2C3F-D145-A2B2-1729B13FD611}" sibTransId="{57B3C987-2EB5-3E47-B8FE-29A692DE7FFC}"/>
    <dgm:cxn modelId="{87F2A2ED-33B9-7E41-B0EF-F9D9339CABE9}" type="presOf" srcId="{466A458F-193A-724C-9C67-81E886085441}" destId="{14D21194-3B52-B74B-BA9F-9D10C9D5485D}" srcOrd="0" destOrd="0" presId="urn:microsoft.com/office/officeart/2005/8/layout/pyramid2"/>
    <dgm:cxn modelId="{AE7EFEA4-6F2E-BE43-A173-540DB93360C4}" type="presParOf" srcId="{B4962F8A-6498-214C-87C9-2A3EA0F9180E}" destId="{5C7E7E40-F835-B645-AAB0-9ADA17AD625F}" srcOrd="0" destOrd="0" presId="urn:microsoft.com/office/officeart/2005/8/layout/pyramid2"/>
    <dgm:cxn modelId="{C6793D01-0802-5645-9A50-0B0B996E714A}" type="presParOf" srcId="{B4962F8A-6498-214C-87C9-2A3EA0F9180E}" destId="{1EB5DAC3-E7A2-DE4A-ADE7-0472CE6197C1}" srcOrd="1" destOrd="0" presId="urn:microsoft.com/office/officeart/2005/8/layout/pyramid2"/>
    <dgm:cxn modelId="{FB7819E2-FA6C-4B4B-B34D-D67E4CBC059C}" type="presParOf" srcId="{1EB5DAC3-E7A2-DE4A-ADE7-0472CE6197C1}" destId="{11D351C6-1732-D046-B454-4F61A954E543}" srcOrd="0" destOrd="0" presId="urn:microsoft.com/office/officeart/2005/8/layout/pyramid2"/>
    <dgm:cxn modelId="{60729F68-C981-4D42-84CE-C2BF3F11900E}" type="presParOf" srcId="{1EB5DAC3-E7A2-DE4A-ADE7-0472CE6197C1}" destId="{14A3A26A-68D1-1B4C-90AF-0EFCA9D21E77}" srcOrd="1" destOrd="0" presId="urn:microsoft.com/office/officeart/2005/8/layout/pyramid2"/>
    <dgm:cxn modelId="{45296D4F-F0EA-3147-8526-1FF431F778C0}" type="presParOf" srcId="{1EB5DAC3-E7A2-DE4A-ADE7-0472CE6197C1}" destId="{14D21194-3B52-B74B-BA9F-9D10C9D5485D}" srcOrd="2" destOrd="0" presId="urn:microsoft.com/office/officeart/2005/8/layout/pyramid2"/>
    <dgm:cxn modelId="{A823A3D1-38F8-4C45-9DD8-DD96A70EAF88}" type="presParOf" srcId="{1EB5DAC3-E7A2-DE4A-ADE7-0472CE6197C1}" destId="{94E19CE3-55B4-6643-8AA8-C6A40DA8B5C8}" srcOrd="3" destOrd="0" presId="urn:microsoft.com/office/officeart/2005/8/layout/pyramid2"/>
    <dgm:cxn modelId="{A9C5708C-ED6C-7B47-8ABF-874E5A3C7247}" type="presParOf" srcId="{1EB5DAC3-E7A2-DE4A-ADE7-0472CE6197C1}" destId="{15DADA86-DBF6-8944-A93C-D24414701520}" srcOrd="4" destOrd="0" presId="urn:microsoft.com/office/officeart/2005/8/layout/pyramid2"/>
    <dgm:cxn modelId="{CDD2B668-702B-1B43-8BD3-35A696587BB0}" type="presParOf" srcId="{1EB5DAC3-E7A2-DE4A-ADE7-0472CE6197C1}" destId="{AC69B27F-5C72-8F4C-AE2D-3D533AAA896D}" srcOrd="5" destOrd="0" presId="urn:microsoft.com/office/officeart/2005/8/layout/pyramid2"/>
    <dgm:cxn modelId="{2C4A03D7-8759-3940-88CF-B200C7DC2FF8}" type="presParOf" srcId="{1EB5DAC3-E7A2-DE4A-ADE7-0472CE6197C1}" destId="{816D5614-1612-634C-A8BF-FEC8E7375D74}" srcOrd="6" destOrd="0" presId="urn:microsoft.com/office/officeart/2005/8/layout/pyramid2"/>
    <dgm:cxn modelId="{812AE406-6AEC-FC41-AE23-27164E2B6D6D}" type="presParOf" srcId="{1EB5DAC3-E7A2-DE4A-ADE7-0472CE6197C1}" destId="{EC92B6BE-C226-7341-9F1E-94AFEE2DC01A}" srcOrd="7" destOrd="0" presId="urn:microsoft.com/office/officeart/2005/8/layout/pyramid2"/>
    <dgm:cxn modelId="{DE7174FC-ABCE-CC4F-AE1D-506BB55893BA}" type="presParOf" srcId="{1EB5DAC3-E7A2-DE4A-ADE7-0472CE6197C1}" destId="{27A97B99-5A1C-CC4E-A65D-A76641A61F1A}" srcOrd="8" destOrd="0" presId="urn:microsoft.com/office/officeart/2005/8/layout/pyramid2"/>
    <dgm:cxn modelId="{4A4C1D4C-0879-7B4C-9527-4F687CE56B9C}" type="presParOf" srcId="{1EB5DAC3-E7A2-DE4A-ADE7-0472CE6197C1}" destId="{3FBF1BE6-F06E-D345-A2EF-CB2C9B0408F3}"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A8087-09C7-F34E-84BF-65962F4C1E57}">
      <dsp:nvSpPr>
        <dsp:cNvPr id="0" name=""/>
        <dsp:cNvSpPr/>
      </dsp:nvSpPr>
      <dsp:spPr>
        <a:xfrm>
          <a:off x="-6010523" y="-919706"/>
          <a:ext cx="7155145" cy="7155145"/>
        </a:xfrm>
        <a:prstGeom prst="blockArc">
          <a:avLst>
            <a:gd name="adj1" fmla="val 18900000"/>
            <a:gd name="adj2" fmla="val 2700000"/>
            <a:gd name="adj3" fmla="val 30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E1C23D-2A52-4743-82E5-3C37E1C4BDA4}">
      <dsp:nvSpPr>
        <dsp:cNvPr id="0" name=""/>
        <dsp:cNvSpPr/>
      </dsp:nvSpPr>
      <dsp:spPr>
        <a:xfrm>
          <a:off x="599078" y="408673"/>
          <a:ext cx="6691469" cy="817772"/>
        </a:xfrm>
        <a:prstGeom prst="rect">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10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bg1"/>
              </a:solidFill>
              <a:effectLst/>
              <a:latin typeface="+mn-lt"/>
              <a:ea typeface="+mn-ea"/>
              <a:cs typeface="+mn-cs"/>
            </a:rPr>
            <a:t>Long-term change in normal climate conditions</a:t>
          </a:r>
          <a:endParaRPr lang="en-GB" sz="2400" kern="1200" dirty="0">
            <a:solidFill>
              <a:schemeClr val="bg1"/>
            </a:solidFill>
          </a:endParaRPr>
        </a:p>
      </dsp:txBody>
      <dsp:txXfrm>
        <a:off x="599078" y="408673"/>
        <a:ext cx="6691469" cy="817772"/>
      </dsp:txXfrm>
    </dsp:sp>
    <dsp:sp modelId="{2B3A79A7-4F04-C349-8696-CA064B38B1C7}">
      <dsp:nvSpPr>
        <dsp:cNvPr id="0" name=""/>
        <dsp:cNvSpPr/>
      </dsp:nvSpPr>
      <dsp:spPr>
        <a:xfrm>
          <a:off x="87970" y="306452"/>
          <a:ext cx="1022215" cy="102221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E5E6EB-6E84-C04F-BFCE-3EE158447179}">
      <dsp:nvSpPr>
        <dsp:cNvPr id="0" name=""/>
        <dsp:cNvSpPr/>
      </dsp:nvSpPr>
      <dsp:spPr>
        <a:xfrm>
          <a:off x="1067926" y="1635544"/>
          <a:ext cx="6222621" cy="817772"/>
        </a:xfrm>
        <a:prstGeom prst="rect">
          <a:avLst/>
        </a:prstGeom>
        <a:solidFill>
          <a:schemeClr val="accent1">
            <a:hueOff val="0"/>
            <a:satOff val="0"/>
            <a:lumOff val="0"/>
            <a:alpha val="3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10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b="0" i="0" kern="1200" dirty="0">
              <a:solidFill>
                <a:schemeClr val="bg1"/>
              </a:solidFill>
              <a:effectLst/>
              <a:latin typeface="+mn-lt"/>
              <a:ea typeface="+mn-ea"/>
              <a:cs typeface="+mn-cs"/>
            </a:rPr>
            <a:t>Global warming due to human activities</a:t>
          </a:r>
          <a:endParaRPr lang="en-US" sz="2400" kern="1200" dirty="0">
            <a:solidFill>
              <a:schemeClr val="bg1"/>
            </a:solidFill>
          </a:endParaRPr>
        </a:p>
      </dsp:txBody>
      <dsp:txXfrm>
        <a:off x="1067926" y="1635544"/>
        <a:ext cx="6222621" cy="817772"/>
      </dsp:txXfrm>
    </dsp:sp>
    <dsp:sp modelId="{CE16EB19-4587-6744-ADDD-1F2EB3C514E8}">
      <dsp:nvSpPr>
        <dsp:cNvPr id="0" name=""/>
        <dsp:cNvSpPr/>
      </dsp:nvSpPr>
      <dsp:spPr>
        <a:xfrm>
          <a:off x="556818" y="1533323"/>
          <a:ext cx="1022215" cy="102221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E401F7-42A5-2D47-B298-E556BF043584}">
      <dsp:nvSpPr>
        <dsp:cNvPr id="0" name=""/>
        <dsp:cNvSpPr/>
      </dsp:nvSpPr>
      <dsp:spPr>
        <a:xfrm>
          <a:off x="1067926" y="2862415"/>
          <a:ext cx="6222621" cy="817772"/>
        </a:xfrm>
        <a:prstGeom prst="rect">
          <a:avLst/>
        </a:prstGeom>
        <a:solidFill>
          <a:schemeClr val="accent1">
            <a:hueOff val="0"/>
            <a:satOff val="0"/>
            <a:lumOff val="0"/>
            <a:alpha val="5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10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bg1"/>
              </a:solidFill>
              <a:effectLst/>
              <a:latin typeface="+mn-lt"/>
              <a:ea typeface="+mn-ea"/>
              <a:cs typeface="+mn-cs"/>
            </a:rPr>
            <a:t>Extreme weather conditions</a:t>
          </a:r>
          <a:endParaRPr lang="en-US" sz="2400" kern="1200" dirty="0">
            <a:solidFill>
              <a:schemeClr val="bg1"/>
            </a:solidFill>
          </a:endParaRPr>
        </a:p>
      </dsp:txBody>
      <dsp:txXfrm>
        <a:off x="1067926" y="2862415"/>
        <a:ext cx="6222621" cy="817772"/>
      </dsp:txXfrm>
    </dsp:sp>
    <dsp:sp modelId="{0F5AB68F-7FE4-9448-83EE-39ACFB836E77}">
      <dsp:nvSpPr>
        <dsp:cNvPr id="0" name=""/>
        <dsp:cNvSpPr/>
      </dsp:nvSpPr>
      <dsp:spPr>
        <a:xfrm>
          <a:off x="556818" y="2760194"/>
          <a:ext cx="1022215" cy="102221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7F0FFC-8177-0141-8C24-790F65C67488}">
      <dsp:nvSpPr>
        <dsp:cNvPr id="0" name=""/>
        <dsp:cNvSpPr/>
      </dsp:nvSpPr>
      <dsp:spPr>
        <a:xfrm>
          <a:off x="599078" y="4089287"/>
          <a:ext cx="6691469" cy="817772"/>
        </a:xfrm>
        <a:prstGeom prst="rect">
          <a:avLst/>
        </a:prstGeom>
        <a:solidFill>
          <a:schemeClr val="accent1">
            <a:hueOff val="0"/>
            <a:satOff val="0"/>
            <a:lumOff val="0"/>
            <a:alpha val="4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10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Agricultural practices</a:t>
          </a:r>
        </a:p>
      </dsp:txBody>
      <dsp:txXfrm>
        <a:off x="599078" y="4089287"/>
        <a:ext cx="6691469" cy="817772"/>
      </dsp:txXfrm>
    </dsp:sp>
    <dsp:sp modelId="{2522AF3A-647D-5C44-A89C-AE2B8254533A}">
      <dsp:nvSpPr>
        <dsp:cNvPr id="0" name=""/>
        <dsp:cNvSpPr/>
      </dsp:nvSpPr>
      <dsp:spPr>
        <a:xfrm>
          <a:off x="87970" y="3987065"/>
          <a:ext cx="1022215" cy="102221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D7EDC-A176-CC4F-9350-9CD9D6FE6506}">
      <dsp:nvSpPr>
        <dsp:cNvPr id="0" name=""/>
        <dsp:cNvSpPr/>
      </dsp:nvSpPr>
      <dsp:spPr>
        <a:xfrm rot="10800000">
          <a:off x="1622246" y="1955"/>
          <a:ext cx="4979339" cy="1472208"/>
        </a:xfrm>
        <a:prstGeom prst="homePlat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203" tIns="125730" rIns="234696"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Global warming</a:t>
          </a:r>
        </a:p>
      </dsp:txBody>
      <dsp:txXfrm rot="10800000">
        <a:off x="1990298" y="1955"/>
        <a:ext cx="4611287" cy="1472208"/>
      </dsp:txXfrm>
    </dsp:sp>
    <dsp:sp modelId="{D8068885-84F5-1E4F-8585-6E5DDCAD7DC7}">
      <dsp:nvSpPr>
        <dsp:cNvPr id="0" name=""/>
        <dsp:cNvSpPr/>
      </dsp:nvSpPr>
      <dsp:spPr>
        <a:xfrm>
          <a:off x="886142" y="1955"/>
          <a:ext cx="1472208" cy="14722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9DB92C-E55F-024E-8448-C8DD2F0CDD05}">
      <dsp:nvSpPr>
        <dsp:cNvPr id="0" name=""/>
        <dsp:cNvSpPr/>
      </dsp:nvSpPr>
      <dsp:spPr>
        <a:xfrm rot="10800000">
          <a:off x="1622246" y="1913629"/>
          <a:ext cx="4979339" cy="1472208"/>
        </a:xfrm>
        <a:prstGeom prst="homePlate">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203" tIns="125730" rIns="234696" bIns="125730" numCol="1" spcCol="1270" anchor="ctr" anchorCtr="0">
          <a:noAutofit/>
        </a:bodyPr>
        <a:lstStyle/>
        <a:p>
          <a:pPr marL="0" lvl="0" indent="0" algn="ctr" defTabSz="1466850">
            <a:lnSpc>
              <a:spcPct val="90000"/>
            </a:lnSpc>
            <a:spcBef>
              <a:spcPct val="0"/>
            </a:spcBef>
            <a:spcAft>
              <a:spcPct val="35000"/>
            </a:spcAft>
            <a:buNone/>
          </a:pPr>
          <a:r>
            <a:rPr lang="en-US" sz="3300" kern="1200"/>
            <a:t>Generalized decrease in the cryosphere</a:t>
          </a:r>
          <a:endParaRPr lang="en-GB" sz="3300" kern="1200" dirty="0"/>
        </a:p>
      </dsp:txBody>
      <dsp:txXfrm rot="10800000">
        <a:off x="1990298" y="1913629"/>
        <a:ext cx="4611287" cy="1472208"/>
      </dsp:txXfrm>
    </dsp:sp>
    <dsp:sp modelId="{6842F9EF-63F6-C249-94AB-33155304F674}">
      <dsp:nvSpPr>
        <dsp:cNvPr id="0" name=""/>
        <dsp:cNvSpPr/>
      </dsp:nvSpPr>
      <dsp:spPr>
        <a:xfrm>
          <a:off x="886142" y="1913629"/>
          <a:ext cx="1472208" cy="14722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15123D-EC13-7449-BA85-7E46B77E3B6D}">
      <dsp:nvSpPr>
        <dsp:cNvPr id="0" name=""/>
        <dsp:cNvSpPr/>
      </dsp:nvSpPr>
      <dsp:spPr>
        <a:xfrm rot="10800000">
          <a:off x="1622246" y="3825303"/>
          <a:ext cx="4979339" cy="1472208"/>
        </a:xfrm>
        <a:prstGeom prst="homePlate">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203" tIns="125730" rIns="234696"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Ocean levels rising</a:t>
          </a:r>
        </a:p>
      </dsp:txBody>
      <dsp:txXfrm rot="10800000">
        <a:off x="1990298" y="3825303"/>
        <a:ext cx="4611287" cy="1472208"/>
      </dsp:txXfrm>
    </dsp:sp>
    <dsp:sp modelId="{C7AB3183-7C45-8240-A4F6-3742CF0039B2}">
      <dsp:nvSpPr>
        <dsp:cNvPr id="0" name=""/>
        <dsp:cNvSpPr/>
      </dsp:nvSpPr>
      <dsp:spPr>
        <a:xfrm>
          <a:off x="790978" y="3760187"/>
          <a:ext cx="1472208" cy="147220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AA9F9-3D38-6C4C-BE4E-FC42B501A85B}">
      <dsp:nvSpPr>
        <dsp:cNvPr id="0" name=""/>
        <dsp:cNvSpPr/>
      </dsp:nvSpPr>
      <dsp:spPr>
        <a:xfrm>
          <a:off x="3258331" y="2857679"/>
          <a:ext cx="2038546" cy="203854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Planetary Health</a:t>
          </a:r>
        </a:p>
      </dsp:txBody>
      <dsp:txXfrm>
        <a:off x="3556869" y="3156217"/>
        <a:ext cx="1441470" cy="1441470"/>
      </dsp:txXfrm>
    </dsp:sp>
    <dsp:sp modelId="{BB94FA88-F566-FE42-B1A0-F6A77F25F2B7}">
      <dsp:nvSpPr>
        <dsp:cNvPr id="0" name=""/>
        <dsp:cNvSpPr/>
      </dsp:nvSpPr>
      <dsp:spPr>
        <a:xfrm rot="16200000">
          <a:off x="4061397" y="2115425"/>
          <a:ext cx="432415" cy="693105"/>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126259" y="2318908"/>
        <a:ext cx="302691" cy="415863"/>
      </dsp:txXfrm>
    </dsp:sp>
    <dsp:sp modelId="{8FFBB83A-4C8A-7241-ABB6-F5934CDDC525}">
      <dsp:nvSpPr>
        <dsp:cNvPr id="0" name=""/>
        <dsp:cNvSpPr/>
      </dsp:nvSpPr>
      <dsp:spPr>
        <a:xfrm>
          <a:off x="3258331" y="3255"/>
          <a:ext cx="2038546" cy="203854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Transdisciplinary</a:t>
          </a:r>
        </a:p>
      </dsp:txBody>
      <dsp:txXfrm>
        <a:off x="3556869" y="301793"/>
        <a:ext cx="1441470" cy="1441470"/>
      </dsp:txXfrm>
    </dsp:sp>
    <dsp:sp modelId="{FA06D386-71C3-2F49-82AE-F2D889908E07}">
      <dsp:nvSpPr>
        <dsp:cNvPr id="0" name=""/>
        <dsp:cNvSpPr/>
      </dsp:nvSpPr>
      <dsp:spPr>
        <a:xfrm rot="1833532">
          <a:off x="5273600" y="4239723"/>
          <a:ext cx="410744" cy="693105"/>
        </a:xfrm>
        <a:prstGeom prst="rightArrow">
          <a:avLst>
            <a:gd name="adj1" fmla="val 60000"/>
            <a:gd name="adj2" fmla="val 5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282157" y="4347019"/>
        <a:ext cx="287521" cy="415863"/>
      </dsp:txXfrm>
    </dsp:sp>
    <dsp:sp modelId="{4C6477A0-38FD-D04B-A437-E4764B1E1629}">
      <dsp:nvSpPr>
        <dsp:cNvPr id="0" name=""/>
        <dsp:cNvSpPr/>
      </dsp:nvSpPr>
      <dsp:spPr>
        <a:xfrm>
          <a:off x="5681087" y="4288146"/>
          <a:ext cx="2038546" cy="2038546"/>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Human Health</a:t>
          </a:r>
        </a:p>
      </dsp:txBody>
      <dsp:txXfrm>
        <a:off x="5979625" y="4586684"/>
        <a:ext cx="1441470" cy="1441470"/>
      </dsp:txXfrm>
    </dsp:sp>
    <dsp:sp modelId="{3AC3AFF2-75CB-4F42-ABE0-DD618E29F981}">
      <dsp:nvSpPr>
        <dsp:cNvPr id="0" name=""/>
        <dsp:cNvSpPr/>
      </dsp:nvSpPr>
      <dsp:spPr>
        <a:xfrm rot="9000000">
          <a:off x="2835993" y="4237886"/>
          <a:ext cx="432415" cy="693105"/>
        </a:xfrm>
        <a:prstGeom prst="rightArrow">
          <a:avLst>
            <a:gd name="adj1" fmla="val 60000"/>
            <a:gd name="adj2" fmla="val 5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957027" y="4344076"/>
        <a:ext cx="302691" cy="415863"/>
      </dsp:txXfrm>
    </dsp:sp>
    <dsp:sp modelId="{A4C4B060-2A01-2D49-8347-15B73342F625}">
      <dsp:nvSpPr>
        <dsp:cNvPr id="0" name=""/>
        <dsp:cNvSpPr/>
      </dsp:nvSpPr>
      <dsp:spPr>
        <a:xfrm>
          <a:off x="786327" y="4284891"/>
          <a:ext cx="2038546" cy="2038546"/>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Environmental Changes</a:t>
          </a:r>
        </a:p>
      </dsp:txBody>
      <dsp:txXfrm>
        <a:off x="1084865" y="4583429"/>
        <a:ext cx="1441470" cy="1441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A4307-7154-484A-8919-75A836048CEB}">
      <dsp:nvSpPr>
        <dsp:cNvPr id="0" name=""/>
        <dsp:cNvSpPr/>
      </dsp:nvSpPr>
      <dsp:spPr>
        <a:xfrm>
          <a:off x="837572" y="4386"/>
          <a:ext cx="3051474" cy="1341590"/>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GB" sz="3700" kern="1200" dirty="0"/>
            <a:t>Planetary Health</a:t>
          </a:r>
        </a:p>
      </dsp:txBody>
      <dsp:txXfrm>
        <a:off x="876866" y="43680"/>
        <a:ext cx="2972886" cy="1263002"/>
      </dsp:txXfrm>
    </dsp:sp>
    <dsp:sp modelId="{36F277A2-694C-6A4D-85C6-3605C5DAFB5F}">
      <dsp:nvSpPr>
        <dsp:cNvPr id="0" name=""/>
        <dsp:cNvSpPr/>
      </dsp:nvSpPr>
      <dsp:spPr>
        <a:xfrm>
          <a:off x="1142720" y="1345977"/>
          <a:ext cx="305147" cy="1006192"/>
        </a:xfrm>
        <a:custGeom>
          <a:avLst/>
          <a:gdLst/>
          <a:ahLst/>
          <a:cxnLst/>
          <a:rect l="0" t="0" r="0" b="0"/>
          <a:pathLst>
            <a:path>
              <a:moveTo>
                <a:pt x="0" y="0"/>
              </a:moveTo>
              <a:lnTo>
                <a:pt x="0" y="1006192"/>
              </a:lnTo>
              <a:lnTo>
                <a:pt x="305147" y="1006192"/>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D2931C7-9CD7-ED49-85AE-A25FC62DAF4C}">
      <dsp:nvSpPr>
        <dsp:cNvPr id="0" name=""/>
        <dsp:cNvSpPr/>
      </dsp:nvSpPr>
      <dsp:spPr>
        <a:xfrm>
          <a:off x="1447867" y="1681374"/>
          <a:ext cx="2658860" cy="134159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Human health risk</a:t>
          </a:r>
        </a:p>
      </dsp:txBody>
      <dsp:txXfrm>
        <a:off x="1487161" y="1720668"/>
        <a:ext cx="2580272" cy="1263002"/>
      </dsp:txXfrm>
    </dsp:sp>
    <dsp:sp modelId="{8D5A6DFF-4A0C-3941-B9E3-118CD2E335E1}">
      <dsp:nvSpPr>
        <dsp:cNvPr id="0" name=""/>
        <dsp:cNvSpPr/>
      </dsp:nvSpPr>
      <dsp:spPr>
        <a:xfrm>
          <a:off x="1142720" y="1345977"/>
          <a:ext cx="305147" cy="2683180"/>
        </a:xfrm>
        <a:custGeom>
          <a:avLst/>
          <a:gdLst/>
          <a:ahLst/>
          <a:cxnLst/>
          <a:rect l="0" t="0" r="0" b="0"/>
          <a:pathLst>
            <a:path>
              <a:moveTo>
                <a:pt x="0" y="0"/>
              </a:moveTo>
              <a:lnTo>
                <a:pt x="0" y="2683180"/>
              </a:lnTo>
              <a:lnTo>
                <a:pt x="305147" y="2683180"/>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B312637-6053-9F4B-AABB-7B17A8A2E02A}">
      <dsp:nvSpPr>
        <dsp:cNvPr id="0" name=""/>
        <dsp:cNvSpPr/>
      </dsp:nvSpPr>
      <dsp:spPr>
        <a:xfrm>
          <a:off x="1447867" y="3358362"/>
          <a:ext cx="2658860" cy="134159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Well-known pathogens</a:t>
          </a:r>
        </a:p>
      </dsp:txBody>
      <dsp:txXfrm>
        <a:off x="1487161" y="3397656"/>
        <a:ext cx="2580272" cy="1263002"/>
      </dsp:txXfrm>
    </dsp:sp>
    <dsp:sp modelId="{5CE72C88-F4F3-9248-A708-D4D702B32201}">
      <dsp:nvSpPr>
        <dsp:cNvPr id="0" name=""/>
        <dsp:cNvSpPr/>
      </dsp:nvSpPr>
      <dsp:spPr>
        <a:xfrm>
          <a:off x="1142720" y="1345977"/>
          <a:ext cx="305147" cy="4360168"/>
        </a:xfrm>
        <a:custGeom>
          <a:avLst/>
          <a:gdLst/>
          <a:ahLst/>
          <a:cxnLst/>
          <a:rect l="0" t="0" r="0" b="0"/>
          <a:pathLst>
            <a:path>
              <a:moveTo>
                <a:pt x="0" y="0"/>
              </a:moveTo>
              <a:lnTo>
                <a:pt x="0" y="4360168"/>
              </a:lnTo>
              <a:lnTo>
                <a:pt x="305147" y="4360168"/>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AD5C641-7E58-6443-8E75-4A6430DC137A}">
      <dsp:nvSpPr>
        <dsp:cNvPr id="0" name=""/>
        <dsp:cNvSpPr/>
      </dsp:nvSpPr>
      <dsp:spPr>
        <a:xfrm>
          <a:off x="1447867" y="5035350"/>
          <a:ext cx="2658860" cy="134159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Toxicological pathways</a:t>
          </a:r>
        </a:p>
      </dsp:txBody>
      <dsp:txXfrm>
        <a:off x="1487161" y="5074644"/>
        <a:ext cx="2580272" cy="1263002"/>
      </dsp:txXfrm>
    </dsp:sp>
    <dsp:sp modelId="{169B1598-8DED-2444-ACA9-ADBF2534790E}">
      <dsp:nvSpPr>
        <dsp:cNvPr id="0" name=""/>
        <dsp:cNvSpPr/>
      </dsp:nvSpPr>
      <dsp:spPr>
        <a:xfrm>
          <a:off x="4559842" y="4386"/>
          <a:ext cx="3032021" cy="1341590"/>
        </a:xfrm>
        <a:prstGeom prst="roundRect">
          <a:avLst>
            <a:gd name="adj" fmla="val 1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GB" sz="3700" kern="1200" dirty="0"/>
            <a:t>Environmental Health</a:t>
          </a:r>
        </a:p>
      </dsp:txBody>
      <dsp:txXfrm>
        <a:off x="4599136" y="43680"/>
        <a:ext cx="2953433" cy="1263002"/>
      </dsp:txXfrm>
    </dsp:sp>
    <dsp:sp modelId="{D153313E-395D-2C4A-A4E7-C224F4BC3C9E}">
      <dsp:nvSpPr>
        <dsp:cNvPr id="0" name=""/>
        <dsp:cNvSpPr/>
      </dsp:nvSpPr>
      <dsp:spPr>
        <a:xfrm>
          <a:off x="4863044" y="1345977"/>
          <a:ext cx="303202" cy="1006192"/>
        </a:xfrm>
        <a:custGeom>
          <a:avLst/>
          <a:gdLst/>
          <a:ahLst/>
          <a:cxnLst/>
          <a:rect l="0" t="0" r="0" b="0"/>
          <a:pathLst>
            <a:path>
              <a:moveTo>
                <a:pt x="0" y="0"/>
              </a:moveTo>
              <a:lnTo>
                <a:pt x="0" y="1006192"/>
              </a:lnTo>
              <a:lnTo>
                <a:pt x="303202" y="1006192"/>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A3D35C8-3D3D-C343-A39A-3C753E18BE95}">
      <dsp:nvSpPr>
        <dsp:cNvPr id="0" name=""/>
        <dsp:cNvSpPr/>
      </dsp:nvSpPr>
      <dsp:spPr>
        <a:xfrm>
          <a:off x="5166246" y="1681374"/>
          <a:ext cx="2816652" cy="134159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Human health + planet’s conditions</a:t>
          </a:r>
        </a:p>
      </dsp:txBody>
      <dsp:txXfrm>
        <a:off x="5205540" y="1720668"/>
        <a:ext cx="2738064" cy="1263002"/>
      </dsp:txXfrm>
    </dsp:sp>
    <dsp:sp modelId="{7F6004F6-B29F-EE4D-B86E-223A3613FF63}">
      <dsp:nvSpPr>
        <dsp:cNvPr id="0" name=""/>
        <dsp:cNvSpPr/>
      </dsp:nvSpPr>
      <dsp:spPr>
        <a:xfrm>
          <a:off x="4863044" y="1345977"/>
          <a:ext cx="303202" cy="2683180"/>
        </a:xfrm>
        <a:custGeom>
          <a:avLst/>
          <a:gdLst/>
          <a:ahLst/>
          <a:cxnLst/>
          <a:rect l="0" t="0" r="0" b="0"/>
          <a:pathLst>
            <a:path>
              <a:moveTo>
                <a:pt x="0" y="0"/>
              </a:moveTo>
              <a:lnTo>
                <a:pt x="0" y="2683180"/>
              </a:lnTo>
              <a:lnTo>
                <a:pt x="303202" y="2683180"/>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9324844-0337-164C-B2AC-35F3A2C9458E}">
      <dsp:nvSpPr>
        <dsp:cNvPr id="0" name=""/>
        <dsp:cNvSpPr/>
      </dsp:nvSpPr>
      <dsp:spPr>
        <a:xfrm>
          <a:off x="5166246" y="3358362"/>
          <a:ext cx="2816652" cy="134159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Systems-based approach</a:t>
          </a:r>
        </a:p>
      </dsp:txBody>
      <dsp:txXfrm>
        <a:off x="5205540" y="3397656"/>
        <a:ext cx="2738064" cy="1263002"/>
      </dsp:txXfrm>
    </dsp:sp>
    <dsp:sp modelId="{2E326B2D-E53D-ED42-A0C0-5988688AA53B}">
      <dsp:nvSpPr>
        <dsp:cNvPr id="0" name=""/>
        <dsp:cNvSpPr/>
      </dsp:nvSpPr>
      <dsp:spPr>
        <a:xfrm>
          <a:off x="4863044" y="1345977"/>
          <a:ext cx="303202" cy="4360168"/>
        </a:xfrm>
        <a:custGeom>
          <a:avLst/>
          <a:gdLst/>
          <a:ahLst/>
          <a:cxnLst/>
          <a:rect l="0" t="0" r="0" b="0"/>
          <a:pathLst>
            <a:path>
              <a:moveTo>
                <a:pt x="0" y="0"/>
              </a:moveTo>
              <a:lnTo>
                <a:pt x="0" y="4360168"/>
              </a:lnTo>
              <a:lnTo>
                <a:pt x="303202" y="4360168"/>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8C22B70-9296-2C44-B8CB-F244FD9BB4D4}">
      <dsp:nvSpPr>
        <dsp:cNvPr id="0" name=""/>
        <dsp:cNvSpPr/>
      </dsp:nvSpPr>
      <dsp:spPr>
        <a:xfrm>
          <a:off x="5166246" y="5035350"/>
          <a:ext cx="2816652" cy="134159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a:t>Solutions-oriented focus</a:t>
          </a:r>
          <a:endParaRPr lang="en-GB" sz="2800" kern="1200" dirty="0"/>
        </a:p>
      </dsp:txBody>
      <dsp:txXfrm>
        <a:off x="5205540" y="5074644"/>
        <a:ext cx="2738064" cy="1263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19CAB-AE60-734F-969B-95BEE6C03C49}">
      <dsp:nvSpPr>
        <dsp:cNvPr id="0" name=""/>
        <dsp:cNvSpPr/>
      </dsp:nvSpPr>
      <dsp:spPr>
        <a:xfrm>
          <a:off x="2360726" y="2962"/>
          <a:ext cx="1494899" cy="97168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Environment</a:t>
          </a:r>
        </a:p>
      </dsp:txBody>
      <dsp:txXfrm>
        <a:off x="2408160" y="50396"/>
        <a:ext cx="1400031" cy="876816"/>
      </dsp:txXfrm>
    </dsp:sp>
    <dsp:sp modelId="{169FA1B8-F3ED-5940-B2F4-992AF12C2A75}">
      <dsp:nvSpPr>
        <dsp:cNvPr id="0" name=""/>
        <dsp:cNvSpPr/>
      </dsp:nvSpPr>
      <dsp:spPr>
        <a:xfrm>
          <a:off x="1167613" y="488805"/>
          <a:ext cx="3881124" cy="3881124"/>
        </a:xfrm>
        <a:custGeom>
          <a:avLst/>
          <a:gdLst/>
          <a:ahLst/>
          <a:cxnLst/>
          <a:rect l="0" t="0" r="0" b="0"/>
          <a:pathLst>
            <a:path>
              <a:moveTo>
                <a:pt x="2698271" y="154040"/>
              </a:moveTo>
              <a:arcTo wR="1940562" hR="1940562" stAng="17578983" swAng="1960529"/>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6343E2C-4C1D-9D47-98FD-5CAE122A1841}">
      <dsp:nvSpPr>
        <dsp:cNvPr id="0" name=""/>
        <dsp:cNvSpPr/>
      </dsp:nvSpPr>
      <dsp:spPr>
        <a:xfrm>
          <a:off x="4206310" y="1343858"/>
          <a:ext cx="1494899" cy="971684"/>
        </a:xfrm>
        <a:prstGeom prst="roundRect">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Food production</a:t>
          </a:r>
        </a:p>
      </dsp:txBody>
      <dsp:txXfrm>
        <a:off x="4253744" y="1391292"/>
        <a:ext cx="1400031" cy="876816"/>
      </dsp:txXfrm>
    </dsp:sp>
    <dsp:sp modelId="{291199A9-4C50-BE4F-AD2E-997E517CD85D}">
      <dsp:nvSpPr>
        <dsp:cNvPr id="0" name=""/>
        <dsp:cNvSpPr/>
      </dsp:nvSpPr>
      <dsp:spPr>
        <a:xfrm>
          <a:off x="1167613" y="488805"/>
          <a:ext cx="3881124" cy="3881124"/>
        </a:xfrm>
        <a:custGeom>
          <a:avLst/>
          <a:gdLst/>
          <a:ahLst/>
          <a:cxnLst/>
          <a:rect l="0" t="0" r="0" b="0"/>
          <a:pathLst>
            <a:path>
              <a:moveTo>
                <a:pt x="3878472" y="1839138"/>
              </a:moveTo>
              <a:arcTo wR="1940562" hR="1940562" stAng="21420243" swAng="2195527"/>
            </a:path>
          </a:pathLst>
        </a:custGeom>
        <a:noFill/>
        <a:ln w="9525" cap="flat" cmpd="sng" algn="ctr">
          <a:solidFill>
            <a:schemeClr val="accent4">
              <a:hueOff val="-1116192"/>
              <a:satOff val="6725"/>
              <a:lumOff val="539"/>
              <a:alphaOff val="0"/>
            </a:schemeClr>
          </a:solidFill>
          <a:prstDash val="solid"/>
        </a:ln>
        <a:effectLst/>
      </dsp:spPr>
      <dsp:style>
        <a:lnRef idx="1">
          <a:scrgbClr r="0" g="0" b="0"/>
        </a:lnRef>
        <a:fillRef idx="0">
          <a:scrgbClr r="0" g="0" b="0"/>
        </a:fillRef>
        <a:effectRef idx="0">
          <a:scrgbClr r="0" g="0" b="0"/>
        </a:effectRef>
        <a:fontRef idx="minor"/>
      </dsp:style>
    </dsp:sp>
    <dsp:sp modelId="{5F1CAA0A-8BF0-D842-BCE8-F8E264B8FB3C}">
      <dsp:nvSpPr>
        <dsp:cNvPr id="0" name=""/>
        <dsp:cNvSpPr/>
      </dsp:nvSpPr>
      <dsp:spPr>
        <a:xfrm>
          <a:off x="3433394" y="3513472"/>
          <a:ext cx="1630830" cy="971684"/>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Natural habitat fragmentation</a:t>
          </a:r>
        </a:p>
      </dsp:txBody>
      <dsp:txXfrm>
        <a:off x="3480828" y="3560906"/>
        <a:ext cx="1535962" cy="876816"/>
      </dsp:txXfrm>
    </dsp:sp>
    <dsp:sp modelId="{FF84BCB0-716A-CA47-B0C3-FB6E4CB15AA1}">
      <dsp:nvSpPr>
        <dsp:cNvPr id="0" name=""/>
        <dsp:cNvSpPr/>
      </dsp:nvSpPr>
      <dsp:spPr>
        <a:xfrm>
          <a:off x="1167613" y="488805"/>
          <a:ext cx="3881124" cy="3881124"/>
        </a:xfrm>
        <a:custGeom>
          <a:avLst/>
          <a:gdLst/>
          <a:ahLst/>
          <a:cxnLst/>
          <a:rect l="0" t="0" r="0" b="0"/>
          <a:pathLst>
            <a:path>
              <a:moveTo>
                <a:pt x="2258695" y="3854869"/>
              </a:moveTo>
              <a:arcTo wR="1940562" hR="1940562" stAng="4833865" swAng="1254796"/>
            </a:path>
          </a:pathLst>
        </a:custGeom>
        <a:noFill/>
        <a:ln w="9525" cap="flat" cmpd="sng" algn="ctr">
          <a:solidFill>
            <a:schemeClr val="accent4">
              <a:hueOff val="-2232385"/>
              <a:satOff val="13449"/>
              <a:lumOff val="1078"/>
              <a:alphaOff val="0"/>
            </a:schemeClr>
          </a:solidFill>
          <a:prstDash val="solid"/>
        </a:ln>
        <a:effectLst/>
      </dsp:spPr>
      <dsp:style>
        <a:lnRef idx="1">
          <a:scrgbClr r="0" g="0" b="0"/>
        </a:lnRef>
        <a:fillRef idx="0">
          <a:scrgbClr r="0" g="0" b="0"/>
        </a:fillRef>
        <a:effectRef idx="0">
          <a:scrgbClr r="0" g="0" b="0"/>
        </a:effectRef>
        <a:fontRef idx="minor"/>
      </dsp:style>
    </dsp:sp>
    <dsp:sp modelId="{97E91D82-34F5-894B-90B0-67CE2516B552}">
      <dsp:nvSpPr>
        <dsp:cNvPr id="0" name=""/>
        <dsp:cNvSpPr/>
      </dsp:nvSpPr>
      <dsp:spPr>
        <a:xfrm>
          <a:off x="1220092" y="3513472"/>
          <a:ext cx="1494899" cy="971684"/>
        </a:xfrm>
        <a:prstGeom prst="roundRect">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Climate Change</a:t>
          </a:r>
        </a:p>
      </dsp:txBody>
      <dsp:txXfrm>
        <a:off x="1267526" y="3560906"/>
        <a:ext cx="1400031" cy="876816"/>
      </dsp:txXfrm>
    </dsp:sp>
    <dsp:sp modelId="{965424AC-E93D-9847-B9BA-6D69353C9B1B}">
      <dsp:nvSpPr>
        <dsp:cNvPr id="0" name=""/>
        <dsp:cNvSpPr/>
      </dsp:nvSpPr>
      <dsp:spPr>
        <a:xfrm>
          <a:off x="1167613" y="488805"/>
          <a:ext cx="3881124" cy="3881124"/>
        </a:xfrm>
        <a:custGeom>
          <a:avLst/>
          <a:gdLst/>
          <a:ahLst/>
          <a:cxnLst/>
          <a:rect l="0" t="0" r="0" b="0"/>
          <a:pathLst>
            <a:path>
              <a:moveTo>
                <a:pt x="324154" y="3014344"/>
              </a:moveTo>
              <a:arcTo wR="1940562" hR="1940562" stAng="8784230" swAng="2195527"/>
            </a:path>
          </a:pathLst>
        </a:custGeom>
        <a:noFill/>
        <a:ln w="9525" cap="flat" cmpd="sng" algn="ctr">
          <a:solidFill>
            <a:schemeClr val="accent4">
              <a:hueOff val="-3348577"/>
              <a:satOff val="20174"/>
              <a:lumOff val="1617"/>
              <a:alphaOff val="0"/>
            </a:schemeClr>
          </a:solidFill>
          <a:prstDash val="solid"/>
        </a:ln>
        <a:effectLst/>
      </dsp:spPr>
      <dsp:style>
        <a:lnRef idx="1">
          <a:scrgbClr r="0" g="0" b="0"/>
        </a:lnRef>
        <a:fillRef idx="0">
          <a:scrgbClr r="0" g="0" b="0"/>
        </a:fillRef>
        <a:effectRef idx="0">
          <a:scrgbClr r="0" g="0" b="0"/>
        </a:effectRef>
        <a:fontRef idx="minor"/>
      </dsp:style>
    </dsp:sp>
    <dsp:sp modelId="{A0D8C420-6E28-5347-8E2F-1087354ADBEB}">
      <dsp:nvSpPr>
        <dsp:cNvPr id="0" name=""/>
        <dsp:cNvSpPr/>
      </dsp:nvSpPr>
      <dsp:spPr>
        <a:xfrm>
          <a:off x="515142" y="1343858"/>
          <a:ext cx="1494899" cy="971684"/>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Pandemic risk</a:t>
          </a:r>
        </a:p>
      </dsp:txBody>
      <dsp:txXfrm>
        <a:off x="562576" y="1391292"/>
        <a:ext cx="1400031" cy="876816"/>
      </dsp:txXfrm>
    </dsp:sp>
    <dsp:sp modelId="{3525BAB1-FAAF-F743-83E8-B4ADE41A3B87}">
      <dsp:nvSpPr>
        <dsp:cNvPr id="0" name=""/>
        <dsp:cNvSpPr/>
      </dsp:nvSpPr>
      <dsp:spPr>
        <a:xfrm>
          <a:off x="1167613" y="488805"/>
          <a:ext cx="3881124" cy="3881124"/>
        </a:xfrm>
        <a:custGeom>
          <a:avLst/>
          <a:gdLst/>
          <a:ahLst/>
          <a:cxnLst/>
          <a:rect l="0" t="0" r="0" b="0"/>
          <a:pathLst>
            <a:path>
              <a:moveTo>
                <a:pt x="338259" y="845844"/>
              </a:moveTo>
              <a:arcTo wR="1940562" hR="1940562" stAng="12860489" swAng="1960529"/>
            </a:path>
          </a:pathLst>
        </a:custGeom>
        <a:noFill/>
        <a:ln w="9525" cap="flat" cmpd="sng" algn="ctr">
          <a:solidFill>
            <a:schemeClr val="accent4">
              <a:hueOff val="-4464770"/>
              <a:satOff val="26899"/>
              <a:lumOff val="215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DA9AE-705E-7D45-ADEF-8F03B855CF8E}">
      <dsp:nvSpPr>
        <dsp:cNvPr id="0" name=""/>
        <dsp:cNvSpPr/>
      </dsp:nvSpPr>
      <dsp:spPr>
        <a:xfrm rot="5400000">
          <a:off x="3908000" y="156023"/>
          <a:ext cx="2393652" cy="2082477"/>
        </a:xfrm>
        <a:prstGeom prst="hexagon">
          <a:avLst>
            <a:gd name="adj" fmla="val 25000"/>
            <a:gd name="vf" fmla="val 115470"/>
          </a:avLst>
        </a:prstGeom>
        <a:solidFill>
          <a:schemeClr val="accent4">
            <a:lumMod val="60000"/>
            <a:lumOff val="40000"/>
            <a:alpha val="6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solidFill>
                <a:srgbClr val="4F2270"/>
              </a:solidFill>
              <a:effectLst/>
              <a:latin typeface="+mn-lt"/>
              <a:ea typeface="+mn-ea"/>
              <a:cs typeface="+mn-cs"/>
            </a:rPr>
            <a:t>Increased average temperature</a:t>
          </a:r>
          <a:endParaRPr lang="en-GB" sz="1900" b="1" kern="1200" dirty="0">
            <a:solidFill>
              <a:srgbClr val="4F2270"/>
            </a:solidFill>
          </a:endParaRPr>
        </a:p>
      </dsp:txBody>
      <dsp:txXfrm rot="-5400000">
        <a:off x="4388106" y="373447"/>
        <a:ext cx="1433439" cy="1647630"/>
      </dsp:txXfrm>
    </dsp:sp>
    <dsp:sp modelId="{AE67EAD5-D461-8C44-8878-B518A147FE33}">
      <dsp:nvSpPr>
        <dsp:cNvPr id="0" name=""/>
        <dsp:cNvSpPr/>
      </dsp:nvSpPr>
      <dsp:spPr>
        <a:xfrm>
          <a:off x="6237921" y="438263"/>
          <a:ext cx="2671316" cy="1436191"/>
        </a:xfrm>
        <a:prstGeom prst="rect">
          <a:avLst/>
        </a:prstGeom>
        <a:solidFill>
          <a:schemeClr val="accent4">
            <a:lumMod val="60000"/>
            <a:lumOff val="40000"/>
            <a:alpha val="67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solidFill>
                <a:schemeClr val="bg1"/>
              </a:solidFill>
            </a:rPr>
            <a:t>one of the countries</a:t>
          </a:r>
          <a:br>
            <a:rPr lang="en-GB" sz="3200" b="1" kern="1200" dirty="0">
              <a:solidFill>
                <a:schemeClr val="bg1"/>
              </a:solidFill>
            </a:rPr>
          </a:br>
          <a:r>
            <a:rPr lang="en-GB" sz="3200" b="1" kern="1200" dirty="0">
              <a:solidFill>
                <a:schemeClr val="bg1"/>
              </a:solidFill>
            </a:rPr>
            <a:t>most affected</a:t>
          </a:r>
        </a:p>
      </dsp:txBody>
      <dsp:txXfrm>
        <a:off x="6237921" y="438263"/>
        <a:ext cx="2671316" cy="1436191"/>
      </dsp:txXfrm>
    </dsp:sp>
    <dsp:sp modelId="{65A725C5-C838-6F42-B935-D90BE8CB040C}">
      <dsp:nvSpPr>
        <dsp:cNvPr id="0" name=""/>
        <dsp:cNvSpPr/>
      </dsp:nvSpPr>
      <dsp:spPr>
        <a:xfrm rot="5400000">
          <a:off x="1658925" y="156023"/>
          <a:ext cx="2393652" cy="2082477"/>
        </a:xfrm>
        <a:prstGeom prst="hexagon">
          <a:avLst>
            <a:gd name="adj" fmla="val 25000"/>
            <a:gd name="vf" fmla="val 115470"/>
          </a:avLst>
        </a:prstGeom>
        <a:solidFill>
          <a:schemeClr val="accent4">
            <a:lumMod val="60000"/>
            <a:lumOff val="40000"/>
            <a:alpha val="5000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2139031" y="373447"/>
        <a:ext cx="1433439" cy="1647630"/>
      </dsp:txXfrm>
    </dsp:sp>
    <dsp:sp modelId="{03F43074-4242-484F-9986-740C43195B65}">
      <dsp:nvSpPr>
        <dsp:cNvPr id="0" name=""/>
        <dsp:cNvSpPr/>
      </dsp:nvSpPr>
      <dsp:spPr>
        <a:xfrm rot="5400000">
          <a:off x="2779154" y="2187755"/>
          <a:ext cx="2393652" cy="2082477"/>
        </a:xfrm>
        <a:prstGeom prst="hexagon">
          <a:avLst>
            <a:gd name="adj" fmla="val 25000"/>
            <a:gd name="vf" fmla="val 115470"/>
          </a:avLst>
        </a:prstGeom>
        <a:solidFill>
          <a:schemeClr val="accent4">
            <a:lumMod val="60000"/>
            <a:lumOff val="40000"/>
            <a:alpha val="6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4F2270"/>
              </a:solidFill>
              <a:effectLst/>
              <a:latin typeface="+mn-lt"/>
              <a:ea typeface="+mn-ea"/>
              <a:cs typeface="+mn-cs"/>
            </a:rPr>
            <a:t>Faster warming in inland</a:t>
          </a:r>
          <a:endParaRPr lang="en-GB" sz="2400" b="1" kern="1200" dirty="0">
            <a:solidFill>
              <a:srgbClr val="4F2270"/>
            </a:solidFill>
          </a:endParaRPr>
        </a:p>
      </dsp:txBody>
      <dsp:txXfrm rot="-5400000">
        <a:off x="3259260" y="2405179"/>
        <a:ext cx="1433439" cy="1647630"/>
      </dsp:txXfrm>
    </dsp:sp>
    <dsp:sp modelId="{77DE3929-646F-4D44-BD07-43ABAFA17E5C}">
      <dsp:nvSpPr>
        <dsp:cNvPr id="0" name=""/>
        <dsp:cNvSpPr/>
      </dsp:nvSpPr>
      <dsp:spPr>
        <a:xfrm>
          <a:off x="263425" y="2510898"/>
          <a:ext cx="2585144" cy="1436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r" defTabSz="1778000">
            <a:lnSpc>
              <a:spcPct val="90000"/>
            </a:lnSpc>
            <a:spcBef>
              <a:spcPct val="0"/>
            </a:spcBef>
            <a:spcAft>
              <a:spcPct val="35000"/>
            </a:spcAft>
            <a:buNone/>
          </a:pPr>
          <a:r>
            <a:rPr lang="en-GB" sz="4000" b="1" kern="1200">
              <a:solidFill>
                <a:schemeClr val="bg1"/>
              </a:solidFill>
            </a:rPr>
            <a:t>Myanmar</a:t>
          </a:r>
          <a:endParaRPr lang="en-GB" sz="4000" b="1" kern="1200" dirty="0">
            <a:solidFill>
              <a:schemeClr val="bg1"/>
            </a:solidFill>
          </a:endParaRPr>
        </a:p>
      </dsp:txBody>
      <dsp:txXfrm>
        <a:off x="263425" y="2510898"/>
        <a:ext cx="2585144" cy="1436191"/>
      </dsp:txXfrm>
    </dsp:sp>
    <dsp:sp modelId="{E97D3ACA-9D7B-8C45-AF87-026BEC1BDCAE}">
      <dsp:nvSpPr>
        <dsp:cNvPr id="0" name=""/>
        <dsp:cNvSpPr/>
      </dsp:nvSpPr>
      <dsp:spPr>
        <a:xfrm rot="5400000">
          <a:off x="5028230" y="2187755"/>
          <a:ext cx="2393652" cy="2082477"/>
        </a:xfrm>
        <a:prstGeom prst="hexagon">
          <a:avLst>
            <a:gd name="adj" fmla="val 25000"/>
            <a:gd name="vf" fmla="val 115470"/>
          </a:avLst>
        </a:prstGeom>
        <a:solidFill>
          <a:schemeClr val="accent4">
            <a:lumMod val="60000"/>
            <a:lumOff val="40000"/>
            <a:alpha val="6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rot="-5400000">
        <a:off x="5508336" y="2405179"/>
        <a:ext cx="1433439" cy="1647630"/>
      </dsp:txXfrm>
    </dsp:sp>
    <dsp:sp modelId="{749E9828-82FE-694C-AF85-EFC66452A75A}">
      <dsp:nvSpPr>
        <dsp:cNvPr id="0" name=""/>
        <dsp:cNvSpPr/>
      </dsp:nvSpPr>
      <dsp:spPr>
        <a:xfrm rot="5400000">
          <a:off x="3908000" y="4219487"/>
          <a:ext cx="2393652" cy="2082477"/>
        </a:xfrm>
        <a:prstGeom prst="hexagon">
          <a:avLst>
            <a:gd name="adj" fmla="val 25000"/>
            <a:gd name="vf" fmla="val 115470"/>
          </a:avLst>
        </a:prstGeom>
        <a:solidFill>
          <a:schemeClr val="accent4">
            <a:lumMod val="60000"/>
            <a:lumOff val="40000"/>
            <a:alpha val="6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4F2270"/>
              </a:solidFill>
            </a:rPr>
            <a:t>Increased rainfall</a:t>
          </a:r>
        </a:p>
      </dsp:txBody>
      <dsp:txXfrm rot="-5400000">
        <a:off x="4388106" y="4436911"/>
        <a:ext cx="1433439" cy="1647630"/>
      </dsp:txXfrm>
    </dsp:sp>
    <dsp:sp modelId="{AC854755-B95E-0541-B9FA-EFFE6486987B}">
      <dsp:nvSpPr>
        <dsp:cNvPr id="0" name=""/>
        <dsp:cNvSpPr/>
      </dsp:nvSpPr>
      <dsp:spPr>
        <a:xfrm>
          <a:off x="6404892" y="4542630"/>
          <a:ext cx="2280048" cy="1436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solidFill>
                <a:schemeClr val="bg1"/>
              </a:solidFill>
            </a:rPr>
            <a:t>extreme weather events</a:t>
          </a:r>
        </a:p>
      </dsp:txBody>
      <dsp:txXfrm>
        <a:off x="6404892" y="4542630"/>
        <a:ext cx="2280048" cy="1436191"/>
      </dsp:txXfrm>
    </dsp:sp>
    <dsp:sp modelId="{7DAC8887-299D-9A40-AD9C-EC98789F61F7}">
      <dsp:nvSpPr>
        <dsp:cNvPr id="0" name=""/>
        <dsp:cNvSpPr/>
      </dsp:nvSpPr>
      <dsp:spPr>
        <a:xfrm rot="5400000">
          <a:off x="1658925" y="4219487"/>
          <a:ext cx="2393652" cy="2082477"/>
        </a:xfrm>
        <a:prstGeom prst="hexagon">
          <a:avLst>
            <a:gd name="adj" fmla="val 25000"/>
            <a:gd name="vf" fmla="val 115470"/>
          </a:avLst>
        </a:prstGeom>
        <a:solidFill>
          <a:schemeClr val="accent4">
            <a:lumMod val="60000"/>
            <a:lumOff val="40000"/>
            <a:alpha val="6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2139031" y="4436911"/>
        <a:ext cx="1433439" cy="16476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E7E40-F835-B645-AAB0-9ADA17AD625F}">
      <dsp:nvSpPr>
        <dsp:cNvPr id="0" name=""/>
        <dsp:cNvSpPr/>
      </dsp:nvSpPr>
      <dsp:spPr>
        <a:xfrm>
          <a:off x="1039134" y="0"/>
          <a:ext cx="5472608" cy="5472608"/>
        </a:xfrm>
        <a:prstGeom prst="triangl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D351C6-1732-D046-B454-4F61A954E543}">
      <dsp:nvSpPr>
        <dsp:cNvPr id="0" name=""/>
        <dsp:cNvSpPr/>
      </dsp:nvSpPr>
      <dsp:spPr>
        <a:xfrm>
          <a:off x="3049272" y="547795"/>
          <a:ext cx="5009526" cy="7781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7030A0"/>
              </a:solidFill>
              <a:latin typeface="+mj-lt"/>
            </a:rPr>
            <a:t>1. </a:t>
          </a:r>
          <a:r>
            <a:rPr lang="en-GB" sz="1900" b="0" i="0" kern="1200" dirty="0">
              <a:solidFill>
                <a:srgbClr val="7030A0"/>
              </a:solidFill>
              <a:effectLst/>
              <a:latin typeface="+mn-lt"/>
              <a:ea typeface="+mn-ea"/>
              <a:cs typeface="+mn-cs"/>
            </a:rPr>
            <a:t>Climate change affects many of the the social and environmental determinants of health </a:t>
          </a:r>
          <a:endParaRPr lang="en-GB" sz="1900" kern="1200" dirty="0">
            <a:solidFill>
              <a:srgbClr val="7030A0"/>
            </a:solidFill>
            <a:latin typeface="+mj-lt"/>
          </a:endParaRPr>
        </a:p>
      </dsp:txBody>
      <dsp:txXfrm>
        <a:off x="3087257" y="585780"/>
        <a:ext cx="4933556" cy="702166"/>
      </dsp:txXfrm>
    </dsp:sp>
    <dsp:sp modelId="{14D21194-3B52-B74B-BA9F-9D10C9D5485D}">
      <dsp:nvSpPr>
        <dsp:cNvPr id="0" name=""/>
        <dsp:cNvSpPr/>
      </dsp:nvSpPr>
      <dsp:spPr>
        <a:xfrm>
          <a:off x="3022949" y="1423198"/>
          <a:ext cx="5062173" cy="7781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solidFill>
                <a:srgbClr val="00B050"/>
              </a:solidFill>
            </a:rPr>
            <a:t>2. Countries most affected</a:t>
          </a:r>
        </a:p>
      </dsp:txBody>
      <dsp:txXfrm>
        <a:off x="3060934" y="1461183"/>
        <a:ext cx="4986203" cy="702166"/>
      </dsp:txXfrm>
    </dsp:sp>
    <dsp:sp modelId="{15DADA86-DBF6-8944-A93C-D24414701520}">
      <dsp:nvSpPr>
        <dsp:cNvPr id="0" name=""/>
        <dsp:cNvSpPr/>
      </dsp:nvSpPr>
      <dsp:spPr>
        <a:xfrm>
          <a:off x="3009787" y="2298602"/>
          <a:ext cx="5088496" cy="7781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kern="1200" dirty="0">
              <a:solidFill>
                <a:srgbClr val="FC732A"/>
              </a:solidFill>
            </a:rPr>
            <a:t>3. Planetary Health vs Environmental Health</a:t>
          </a:r>
        </a:p>
      </dsp:txBody>
      <dsp:txXfrm>
        <a:off x="3047772" y="2336587"/>
        <a:ext cx="5012526" cy="702166"/>
      </dsp:txXfrm>
    </dsp:sp>
    <dsp:sp modelId="{816D5614-1612-634C-A8BF-FEC8E7375D74}">
      <dsp:nvSpPr>
        <dsp:cNvPr id="0" name=""/>
        <dsp:cNvSpPr/>
      </dsp:nvSpPr>
      <dsp:spPr>
        <a:xfrm>
          <a:off x="3003207" y="3174005"/>
          <a:ext cx="5101658" cy="7781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solidFill>
                <a:srgbClr val="0070C0"/>
              </a:solidFill>
            </a:rPr>
            <a:t>4. Climate Action – United Nation Global Goals</a:t>
          </a:r>
        </a:p>
      </dsp:txBody>
      <dsp:txXfrm>
        <a:off x="3041192" y="3211990"/>
        <a:ext cx="5025688" cy="702166"/>
      </dsp:txXfrm>
    </dsp:sp>
    <dsp:sp modelId="{27A97B99-5A1C-CC4E-A65D-A76641A61F1A}">
      <dsp:nvSpPr>
        <dsp:cNvPr id="0" name=""/>
        <dsp:cNvSpPr/>
      </dsp:nvSpPr>
      <dsp:spPr>
        <a:xfrm>
          <a:off x="3034154" y="4049409"/>
          <a:ext cx="5039763" cy="7781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solidFill>
                <a:schemeClr val="accent5">
                  <a:lumMod val="75000"/>
                </a:schemeClr>
              </a:solidFill>
            </a:rPr>
            <a:t>5. Practical Impacts in Myanmar</a:t>
          </a:r>
        </a:p>
      </dsp:txBody>
      <dsp:txXfrm>
        <a:off x="3072139" y="4087394"/>
        <a:ext cx="4963793" cy="7021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261FC-A6A8-944F-B110-0814FC5058A2}" type="datetimeFigureOut">
              <a:rPr lang="en-US" smtClean="0"/>
              <a:t>5/21/2021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B28D9-051C-7847-BDCC-2850842D1E38}" type="slidenum">
              <a:rPr lang="en-US" smtClean="0"/>
              <a:t>‹#›</a:t>
            </a:fld>
            <a:endParaRPr lang="en-US"/>
          </a:p>
        </p:txBody>
      </p:sp>
    </p:spTree>
    <p:extLst>
      <p:ext uri="{BB962C8B-B14F-4D97-AF65-F5344CB8AC3E}">
        <p14:creationId xmlns:p14="http://schemas.microsoft.com/office/powerpoint/2010/main" val="3933280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helancet.com/commissions/planetary-healt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While human health has progressed, the depletion of our natural systems threatens our ability to maintain these improvements. Planetary health challenges current barriers between disciplines and explores the connections between them. Now, The Lancet is launching a new journal, Planetary health brings together a wide range of existing disciplines to ensure a healthy and sustainable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Five years ago, the University College London Commission concluded that climate change is the biggest threat to human health in the 21</a:t>
            </a:r>
            <a:r>
              <a:rPr lang="en-GB" sz="1200" b="0" i="0" kern="1200" baseline="30000" dirty="0">
                <a:solidFill>
                  <a:schemeClr val="tx1"/>
                </a:solidFill>
                <a:effectLst/>
                <a:latin typeface="+mn-lt"/>
                <a:ea typeface="+mn-ea"/>
                <a:cs typeface="+mn-cs"/>
              </a:rPr>
              <a:t>st</a:t>
            </a:r>
            <a:r>
              <a:rPr lang="en-GB" sz="1200" b="0" i="0" kern="1200" dirty="0">
                <a:solidFill>
                  <a:schemeClr val="tx1"/>
                </a:solidFill>
                <a:effectLst/>
                <a:latin typeface="+mn-lt"/>
                <a:ea typeface="+mn-ea"/>
                <a:cs typeface="+mn-cs"/>
              </a:rPr>
              <a:t> century. Health has entered a new epoch in which environmental factors, under adverse human influence, must become the focus worldwide.  This recognition sparked the </a:t>
            </a:r>
            <a:r>
              <a:rPr lang="en-GB" sz="1200" b="0" i="1" kern="1200" dirty="0">
                <a:solidFill>
                  <a:schemeClr val="tx1"/>
                </a:solidFill>
                <a:effectLst/>
                <a:latin typeface="+mn-lt"/>
                <a:ea typeface="+mn-ea"/>
                <a:cs typeface="+mn-cs"/>
              </a:rPr>
              <a:t>planetary health</a:t>
            </a:r>
            <a:r>
              <a:rPr lang="en-GB" sz="1200" b="0" i="0" kern="1200" dirty="0">
                <a:solidFill>
                  <a:schemeClr val="tx1"/>
                </a:solidFill>
                <a:effectLst/>
                <a:latin typeface="+mn-lt"/>
                <a:ea typeface="+mn-ea"/>
                <a:cs typeface="+mn-cs"/>
              </a:rPr>
              <a:t> initiative, spearheaded by </a:t>
            </a:r>
            <a:r>
              <a:rPr lang="en-GB" sz="1200" b="0" i="1" kern="1200" dirty="0">
                <a:solidFill>
                  <a:schemeClr val="tx1"/>
                </a:solidFill>
                <a:effectLst/>
                <a:latin typeface="+mn-lt"/>
                <a:ea typeface="+mn-ea"/>
                <a:cs typeface="+mn-cs"/>
              </a:rPr>
              <a:t>The Lancet</a:t>
            </a:r>
            <a:r>
              <a:rPr lang="en-GB" sz="1200" b="0" i="0" kern="1200" dirty="0">
                <a:solidFill>
                  <a:schemeClr val="tx1"/>
                </a:solidFill>
                <a:effectLst/>
                <a:latin typeface="+mn-lt"/>
                <a:ea typeface="+mn-ea"/>
                <a:cs typeface="+mn-cs"/>
              </a:rPr>
              <a:t>, which is motivated by acceptance of the fundamental need for collective achievement of a world “that nourishes and sustains the diversity of life with which we coexist and on which we depend” (Horton 2014).  </a:t>
            </a:r>
            <a:endParaRPr lang="en-US"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this lecture we will learn the concepts of planetary health and how they are connected with climate change.</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8139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 Nations launched in 2015 the Agenda 2030 to promote sustainable development by through a global agreement. The agenda has seventeen Sustainable Development Goals (SDGs) and each of them has specific goals to help countries end with poverty and other deprivations, improve health and education, reduce inequality and stimulate growth economic growth, in addition to combating climate change and work to preserve the oceans and forests.</a:t>
            </a:r>
          </a:p>
          <a:p>
            <a:r>
              <a:rPr lang="en-US" dirty="0" err="1"/>
              <a:t>Especifically</a:t>
            </a:r>
            <a:r>
              <a:rPr lang="en-US" dirty="0"/>
              <a:t>, the SDG 13 dealt with action against global climate change. Climate change is an urgent issue worldwide. However, this concern is not new: in 1988 the Intergovernmental Panel on Climate Change (IPCC) was founded, which gathers scientific information on climate events and proposes mitigation solutions and alternatives for adapting to natural or man-made phenomena. The IPCC represents the world's greatest authority on the issue and has been used as a basis for guiding government decision-making.</a:t>
            </a:r>
          </a:p>
          <a:p>
            <a:r>
              <a:rPr lang="en-US" dirty="0"/>
              <a:t>According to the 2018 IPCC report, global warming is likely to reach 1.5 ° C between 2030 and 2052, if it continues to increase at the current rate. The consequences of this warming are unprecedented and their impacts are priceless (4).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311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transport systems are inefficient, polluting and drive CO2 into the atmosphere, which directly harms the environment and our people’s health. The same can be said of our energy and food systems. The livestock sector is responsible for significant greenhouse gas emissions.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can we do about climate change?</a:t>
            </a:r>
          </a:p>
          <a:p>
            <a:r>
              <a:rPr lang="en-GB" sz="1200" kern="1200" dirty="0">
                <a:solidFill>
                  <a:schemeClr val="tx1"/>
                </a:solidFill>
                <a:effectLst/>
                <a:latin typeface="+mn-lt"/>
                <a:ea typeface="+mn-ea"/>
                <a:cs typeface="+mn-cs"/>
              </a:rPr>
              <a:t>We can do so much to protect ourselves and future generations. Everyone can help. For example:</a:t>
            </a:r>
          </a:p>
          <a:p>
            <a:r>
              <a:rPr lang="en-GB" sz="1200" kern="1200" dirty="0">
                <a:solidFill>
                  <a:schemeClr val="tx1"/>
                </a:solidFill>
                <a:effectLst/>
                <a:latin typeface="+mn-lt"/>
                <a:ea typeface="+mn-ea"/>
                <a:cs typeface="+mn-cs"/>
              </a:rPr>
              <a:t>. reduce deforestation and grow more trees;</a:t>
            </a:r>
          </a:p>
          <a:p>
            <a:r>
              <a:rPr lang="en-GB" sz="1200" kern="1200" dirty="0">
                <a:solidFill>
                  <a:schemeClr val="tx1"/>
                </a:solidFill>
                <a:effectLst/>
                <a:latin typeface="+mn-lt"/>
                <a:ea typeface="+mn-ea"/>
                <a:cs typeface="+mn-cs"/>
              </a:rPr>
              <a:t>. reduce carbon by adopting clean energy and also:</a:t>
            </a:r>
          </a:p>
          <a:p>
            <a:r>
              <a:rPr lang="en-GB" sz="1200" kern="1200" dirty="0">
                <a:solidFill>
                  <a:schemeClr val="tx1"/>
                </a:solidFill>
                <a:effectLst/>
                <a:latin typeface="+mn-lt"/>
                <a:ea typeface="+mn-ea"/>
                <a:cs typeface="+mn-cs"/>
              </a:rPr>
              <a:t>●● turn off lights, computers, engines when not needed;</a:t>
            </a:r>
          </a:p>
          <a:p>
            <a:r>
              <a:rPr lang="en-GB" sz="1200" kern="1200" dirty="0">
                <a:solidFill>
                  <a:schemeClr val="tx1"/>
                </a:solidFill>
                <a:effectLst/>
                <a:latin typeface="+mn-lt"/>
                <a:ea typeface="+mn-ea"/>
                <a:cs typeface="+mn-cs"/>
              </a:rPr>
              <a:t>●● unplug electronic gadgets when they are off;</a:t>
            </a:r>
          </a:p>
          <a:p>
            <a:r>
              <a:rPr lang="en-GB" sz="1200" kern="1200" dirty="0">
                <a:solidFill>
                  <a:schemeClr val="tx1"/>
                </a:solidFill>
                <a:effectLst/>
                <a:latin typeface="+mn-lt"/>
                <a:ea typeface="+mn-ea"/>
                <a:cs typeface="+mn-cs"/>
              </a:rPr>
              <a:t>●● walk or ride a bike, and use public transport. This will clean the air, increase physical activity, and reduce additional diseases, such as obesity.</a:t>
            </a:r>
          </a:p>
          <a:p>
            <a:r>
              <a:rPr lang="en-GB" sz="1200" kern="1200" dirty="0">
                <a:solidFill>
                  <a:schemeClr val="tx1"/>
                </a:solidFill>
                <a:effectLst/>
                <a:latin typeface="+mn-lt"/>
                <a:ea typeface="+mn-ea"/>
                <a:cs typeface="+mn-cs"/>
              </a:rPr>
              <a:t>. reduce, reuse, recycle paper and waste materials to improve environmental management;</a:t>
            </a:r>
          </a:p>
          <a:p>
            <a:r>
              <a:rPr lang="en-GB" sz="1200" kern="1200" dirty="0">
                <a:solidFill>
                  <a:schemeClr val="tx1"/>
                </a:solidFill>
                <a:effectLst/>
                <a:latin typeface="+mn-lt"/>
                <a:ea typeface="+mn-ea"/>
                <a:cs typeface="+mn-cs"/>
              </a:rPr>
              <a:t>. avoid using plastic;</a:t>
            </a:r>
          </a:p>
          <a:p>
            <a:r>
              <a:rPr lang="en-GB" sz="1200" kern="1200" dirty="0">
                <a:solidFill>
                  <a:schemeClr val="tx1"/>
                </a:solidFill>
                <a:effectLst/>
                <a:latin typeface="+mn-lt"/>
                <a:ea typeface="+mn-ea"/>
                <a:cs typeface="+mn-cs"/>
              </a:rPr>
              <a:t>. save water;</a:t>
            </a:r>
          </a:p>
          <a:p>
            <a:r>
              <a:rPr lang="en-GB" sz="1200" kern="1200" dirty="0">
                <a:solidFill>
                  <a:schemeClr val="tx1"/>
                </a:solidFill>
                <a:effectLst/>
                <a:latin typeface="+mn-lt"/>
                <a:ea typeface="+mn-ea"/>
                <a:cs typeface="+mn-cs"/>
              </a:rPr>
              <a:t>. promote natural ventilation and reduce aircon</a:t>
            </a:r>
          </a:p>
          <a:p>
            <a:r>
              <a:rPr lang="en-GB" sz="1200" kern="1200" dirty="0">
                <a:solidFill>
                  <a:schemeClr val="tx1"/>
                </a:solidFill>
                <a:effectLst/>
                <a:latin typeface="+mn-lt"/>
                <a:ea typeface="+mn-ea"/>
                <a:cs typeface="+mn-cs"/>
              </a:rPr>
              <a:t>. plant and conserve mangrove forests to protect coastal communities from frequent floods;</a:t>
            </a:r>
          </a:p>
          <a:p>
            <a:r>
              <a:rPr lang="en-GB" sz="1200" kern="1200" dirty="0">
                <a:solidFill>
                  <a:schemeClr val="tx1"/>
                </a:solidFill>
                <a:effectLst/>
                <a:latin typeface="+mn-lt"/>
                <a:ea typeface="+mn-ea"/>
                <a:cs typeface="+mn-cs"/>
              </a:rPr>
              <a:t>. promote environmentally friendly business practice</a:t>
            </a:r>
          </a:p>
          <a:p>
            <a:r>
              <a:rPr lang="en-GB" sz="1200" kern="1200" dirty="0">
                <a:solidFill>
                  <a:schemeClr val="tx1"/>
                </a:solidFill>
                <a:effectLst/>
                <a:latin typeface="+mn-lt"/>
                <a:ea typeface="+mn-ea"/>
                <a:cs typeface="+mn-cs"/>
              </a:rPr>
              <a:t>. apply disaster preparedness strategies addressing heat stresses and extreme weather events.</a:t>
            </a: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is the impact of climate change on human health?</a:t>
            </a:r>
          </a:p>
          <a:p>
            <a:r>
              <a:rPr lang="en-GB" sz="1200" kern="1200" dirty="0">
                <a:solidFill>
                  <a:schemeClr val="tx1"/>
                </a:solidFill>
                <a:effectLst/>
                <a:latin typeface="+mn-lt"/>
                <a:ea typeface="+mn-ea"/>
                <a:cs typeface="+mn-cs"/>
              </a:rPr>
              <a:t>. Climate change affects health determinants: clean air, safe drinking water, sufficient food and secure shelter.</a:t>
            </a:r>
          </a:p>
          <a:p>
            <a:r>
              <a:rPr lang="en-GB" sz="1200" kern="1200" dirty="0">
                <a:solidFill>
                  <a:schemeClr val="tx1"/>
                </a:solidFill>
                <a:effectLst/>
                <a:latin typeface="+mn-lt"/>
                <a:ea typeface="+mn-ea"/>
                <a:cs typeface="+mn-cs"/>
              </a:rPr>
              <a:t>. High temperatures raise the levels of ozone and other pollutants in the air that increase cardiovascular, respiratory and other noncommunicable diseases.</a:t>
            </a:r>
          </a:p>
          <a:p>
            <a:r>
              <a:rPr lang="en-GB" sz="1200" kern="1200" dirty="0">
                <a:solidFill>
                  <a:schemeClr val="tx1"/>
                </a:solidFill>
                <a:effectLst/>
                <a:latin typeface="+mn-lt"/>
                <a:ea typeface="+mn-ea"/>
                <a:cs typeface="+mn-cs"/>
              </a:rPr>
              <a:t>. Rising sea levels and extreme weather events destroy homes, medical facilities and other services.</a:t>
            </a:r>
          </a:p>
          <a:p>
            <a:r>
              <a:rPr lang="en-GB" sz="1200" kern="1200" dirty="0">
                <a:solidFill>
                  <a:schemeClr val="tx1"/>
                </a:solidFill>
                <a:effectLst/>
                <a:latin typeface="+mn-lt"/>
                <a:ea typeface="+mn-ea"/>
                <a:cs typeface="+mn-cs"/>
              </a:rPr>
              <a:t>. High precipitation &amp; floods lead to:</a:t>
            </a:r>
          </a:p>
          <a:p>
            <a:r>
              <a:rPr lang="en-GB" sz="1200" kern="1200" dirty="0">
                <a:solidFill>
                  <a:schemeClr val="tx1"/>
                </a:solidFill>
                <a:effectLst/>
                <a:latin typeface="+mn-lt"/>
                <a:ea typeface="+mn-ea"/>
                <a:cs typeface="+mn-cs"/>
              </a:rPr>
              <a:t>●● increased water- and vector- borne diseases;</a:t>
            </a:r>
          </a:p>
          <a:p>
            <a:r>
              <a:rPr lang="en-GB" sz="1200" kern="1200" dirty="0">
                <a:solidFill>
                  <a:schemeClr val="tx1"/>
                </a:solidFill>
                <a:effectLst/>
                <a:latin typeface="+mn-lt"/>
                <a:ea typeface="+mn-ea"/>
                <a:cs typeface="+mn-cs"/>
              </a:rPr>
              <a:t>●● increased breeding places for vectors (e.g. mosquitoes);</a:t>
            </a:r>
          </a:p>
          <a:p>
            <a:r>
              <a:rPr lang="en-GB" sz="1200" kern="1200" dirty="0">
                <a:solidFill>
                  <a:schemeClr val="tx1"/>
                </a:solidFill>
                <a:effectLst/>
                <a:latin typeface="+mn-lt"/>
                <a:ea typeface="+mn-ea"/>
                <a:cs typeface="+mn-cs"/>
              </a:rPr>
              <a:t>●● longer disease transmission seasons;</a:t>
            </a:r>
          </a:p>
          <a:p>
            <a:r>
              <a:rPr lang="en-GB" sz="1200" kern="1200" dirty="0">
                <a:solidFill>
                  <a:schemeClr val="tx1"/>
                </a:solidFill>
                <a:effectLst/>
                <a:latin typeface="+mn-lt"/>
                <a:ea typeface="+mn-ea"/>
                <a:cs typeface="+mn-cs"/>
              </a:rPr>
              <a:t>●● reduced safe water supply.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are the causes of climate change?</a:t>
            </a:r>
          </a:p>
          <a:p>
            <a:r>
              <a:rPr lang="en-GB" sz="1200" kern="1200" dirty="0">
                <a:solidFill>
                  <a:schemeClr val="tx1"/>
                </a:solidFill>
                <a:effectLst/>
                <a:latin typeface="+mn-lt"/>
                <a:ea typeface="+mn-ea"/>
                <a:cs typeface="+mn-cs"/>
              </a:rPr>
              <a:t>Many human activities are contributing to climate change, such as:</a:t>
            </a:r>
          </a:p>
          <a:p>
            <a:r>
              <a:rPr lang="en-GB" sz="1200" kern="1200" dirty="0">
                <a:solidFill>
                  <a:schemeClr val="tx1"/>
                </a:solidFill>
                <a:effectLst/>
                <a:latin typeface="+mn-lt"/>
                <a:ea typeface="+mn-ea"/>
                <a:cs typeface="+mn-cs"/>
              </a:rPr>
              <a:t>. burning fossil fuels</a:t>
            </a:r>
          </a:p>
          <a:p>
            <a:r>
              <a:rPr lang="en-GB" sz="1200" kern="1200" dirty="0">
                <a:solidFill>
                  <a:schemeClr val="tx1"/>
                </a:solidFill>
                <a:effectLst/>
                <a:latin typeface="+mn-lt"/>
                <a:ea typeface="+mn-ea"/>
                <a:cs typeface="+mn-cs"/>
              </a:rPr>
              <a:t>. cutting down rainforests and forests</a:t>
            </a:r>
          </a:p>
          <a:p>
            <a:r>
              <a:rPr lang="en-GB" sz="1200" kern="1200" dirty="0">
                <a:solidFill>
                  <a:schemeClr val="tx1"/>
                </a:solidFill>
                <a:effectLst/>
                <a:latin typeface="+mn-lt"/>
                <a:ea typeface="+mn-ea"/>
                <a:cs typeface="+mn-cs"/>
              </a:rPr>
              <a:t>. livestock farming</a:t>
            </a:r>
          </a:p>
          <a:p>
            <a:r>
              <a:rPr lang="en-GB" sz="1200" kern="1200" dirty="0">
                <a:solidFill>
                  <a:schemeClr val="tx1"/>
                </a:solidFill>
                <a:effectLst/>
                <a:latin typeface="+mn-lt"/>
                <a:ea typeface="+mn-ea"/>
                <a:cs typeface="+mn-cs"/>
              </a:rPr>
              <a:t>. using nitrogen containing fertilizers, and</a:t>
            </a:r>
          </a:p>
          <a:p>
            <a:r>
              <a:rPr lang="en-GB" sz="1200" kern="1200" dirty="0">
                <a:solidFill>
                  <a:schemeClr val="tx1"/>
                </a:solidFill>
                <a:effectLst/>
                <a:latin typeface="+mn-lt"/>
                <a:ea typeface="+mn-ea"/>
                <a:cs typeface="+mn-cs"/>
              </a:rPr>
              <a:t>. emission from vehicles and industries.</a:t>
            </a:r>
          </a:p>
          <a:p>
            <a:r>
              <a:rPr lang="en-GB" sz="1200" kern="1200" dirty="0">
                <a:solidFill>
                  <a:schemeClr val="tx1"/>
                </a:solidFill>
                <a:effectLst/>
                <a:latin typeface="+mn-lt"/>
                <a:ea typeface="+mn-ea"/>
                <a:cs typeface="+mn-cs"/>
              </a:rPr>
              <a:t>Such activities add enormous amounts of greenhouse gases, CO2, methane and others, into the atmosphere. Increased amounts of greenhouse gases warm the planet, thus changing the climate.</a:t>
            </a:r>
          </a:p>
          <a:p>
            <a:r>
              <a:rPr lang="en-GB" sz="1200" kern="1200" dirty="0">
                <a:solidFill>
                  <a:schemeClr val="tx1"/>
                </a:solidFill>
                <a:effectLst/>
                <a:latin typeface="+mn-lt"/>
                <a:ea typeface="+mn-ea"/>
                <a:cs typeface="+mn-cs"/>
              </a:rPr>
              <a:t>We can tackle climate change by adopting sustainable food systems and healthy diets: for this we may reduce red and processed meat and increase the consumption of fruit and vegetables. Keep this information for later on when we will discuss in details healthy diets.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772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climate in Myanmar is already changing</a:t>
            </a:r>
          </a:p>
          <a:p>
            <a:r>
              <a:rPr lang="en-GB" sz="1200" kern="1200" dirty="0">
                <a:solidFill>
                  <a:schemeClr val="tx1"/>
                </a:solidFill>
                <a:effectLst/>
                <a:latin typeface="+mn-lt"/>
                <a:ea typeface="+mn-ea"/>
                <a:cs typeface="+mn-cs"/>
              </a:rPr>
              <a:t>. Between 1981 and 2010, average temperature increased by 0.25°C.</a:t>
            </a:r>
          </a:p>
          <a:p>
            <a:r>
              <a:rPr lang="en-GB" sz="1200" kern="1200" dirty="0">
                <a:solidFill>
                  <a:schemeClr val="tx1"/>
                </a:solidFill>
                <a:effectLst/>
                <a:latin typeface="+mn-lt"/>
                <a:ea typeface="+mn-ea"/>
                <a:cs typeface="+mn-cs"/>
              </a:rPr>
              <a:t>. The pace of warming has been faster in inland than in coastal areas.</a:t>
            </a:r>
          </a:p>
          <a:p>
            <a:r>
              <a:rPr lang="en-GB" sz="1200" kern="1200" dirty="0">
                <a:solidFill>
                  <a:schemeClr val="tx1"/>
                </a:solidFill>
                <a:effectLst/>
                <a:latin typeface="+mn-lt"/>
                <a:ea typeface="+mn-ea"/>
                <a:cs typeface="+mn-cs"/>
              </a:rPr>
              <a:t>. Annual total rainfall increased slightly between 1981 and 2010, with a greater rate of increase in coastal areas than in inland.</a:t>
            </a:r>
          </a:p>
          <a:p>
            <a:r>
              <a:rPr lang="en-GB" sz="1200" kern="1200" dirty="0">
                <a:solidFill>
                  <a:schemeClr val="tx1"/>
                </a:solidFill>
                <a:effectLst/>
                <a:latin typeface="+mn-lt"/>
                <a:ea typeface="+mn-ea"/>
                <a:cs typeface="+mn-cs"/>
              </a:rPr>
              <a:t>Recent events such as Cyclone Nargis in 2008, </a:t>
            </a:r>
            <a:r>
              <a:rPr lang="en-GB" sz="1200" kern="1200" dirty="0" err="1">
                <a:solidFill>
                  <a:schemeClr val="tx1"/>
                </a:solidFill>
                <a:effectLst/>
                <a:latin typeface="+mn-lt"/>
                <a:ea typeface="+mn-ea"/>
                <a:cs typeface="+mn-cs"/>
              </a:rPr>
              <a:t>Giri</a:t>
            </a:r>
            <a:r>
              <a:rPr lang="en-GB" sz="1200" kern="1200" dirty="0">
                <a:solidFill>
                  <a:schemeClr val="tx1"/>
                </a:solidFill>
                <a:effectLst/>
                <a:latin typeface="+mn-lt"/>
                <a:ea typeface="+mn-ea"/>
                <a:cs typeface="+mn-cs"/>
              </a:rPr>
              <a:t> in 2010, the extreme heat waves in 2010, and flooding in 2015, and 2018, garbage fire in township of Yangon have had disastrous impacts on Myanmar people, environment, and economy.</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50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Myanmar is highly vulnerable to the negative effects of a changing climate. Projected impacts are viewed through the lens of the most recent IPCC reports and climate models, and discussed in relation to vulnerable areas in Burmese society and governance. Myanmar’s environment, people and society are at a significant risk; higher temperatures, altered precipitation rates and predictability, and higher sea levels will lead to habitability issues </a:t>
            </a:r>
            <a:r>
              <a:rPr lang="en-GB" dirty="0"/>
              <a:t>of low-lying and coastal areas</a:t>
            </a:r>
            <a:r>
              <a:rPr lang="en-GB" sz="1200" kern="1200" dirty="0">
                <a:solidFill>
                  <a:schemeClr val="tx1"/>
                </a:solidFill>
                <a:effectLst/>
                <a:latin typeface="+mn-lt"/>
                <a:ea typeface="+mn-ea"/>
                <a:cs typeface="+mn-cs"/>
              </a:rPr>
              <a:t> reduced and agriculture output that will affect food production. Will also have impact on the prevalence and spread of vector-borne disease</a:t>
            </a:r>
            <a:r>
              <a:rPr lang="en-GB" dirty="0"/>
              <a:t>, </a:t>
            </a:r>
            <a:r>
              <a:rPr lang="en-GB" sz="1200" kern="1200" dirty="0">
                <a:solidFill>
                  <a:schemeClr val="tx1"/>
                </a:solidFill>
                <a:effectLst/>
                <a:latin typeface="+mn-lt"/>
                <a:ea typeface="+mn-ea"/>
                <a:cs typeface="+mn-cs"/>
              </a:rPr>
              <a:t>and loss of habitable land.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88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How do people in Myanmar live with climate change now? How will its impacts shape people’s future, and how will they, in turn, shape their environment? What are the most effective ways to support people to adapt to climate change, and how best can the media, governments, organisations and businesses communicate with them around this issue?</a:t>
            </a:r>
          </a:p>
          <a:p>
            <a:r>
              <a:rPr lang="en-GB" sz="1200" b="0" i="0" kern="1200" dirty="0">
                <a:solidFill>
                  <a:schemeClr val="tx1"/>
                </a:solidFill>
                <a:effectLst/>
                <a:latin typeface="+mn-lt"/>
                <a:ea typeface="+mn-ea"/>
                <a:cs typeface="+mn-cs"/>
              </a:rPr>
              <a:t>These are some of the questions that BBC Media Action’s regional research and communication project Climate Asia attempts to answer. In 2012 BBC Media Action conducted a large-scale study of people’s everyday experience of climate change, funded by the UK Department for International Development (DFID). </a:t>
            </a:r>
          </a:p>
          <a:p>
            <a:r>
              <a:rPr lang="en-GB" sz="1200" b="0" i="0" kern="1200" dirty="0">
                <a:solidFill>
                  <a:schemeClr val="tx1"/>
                </a:solidFill>
                <a:effectLst/>
                <a:latin typeface="+mn-lt"/>
                <a:ea typeface="+mn-ea"/>
                <a:cs typeface="+mn-cs"/>
              </a:rPr>
              <a:t>In 2015, as part of the Building Resilience and Adaptation to Climate Extremes and Disasters (BRACED) project also funded by UK Department for International Development , BBC Media Action carried out a survey with people in Myanmar. Researchers interviewed 3,000 people between July and September 2015 in five geographic zones in Myanmar: Coastal, Delta, Dry, Hilly and Plain.</a:t>
            </a:r>
          </a:p>
          <a:p>
            <a:r>
              <a:rPr lang="en-GB" sz="1200" b="0" i="0" kern="1200" dirty="0">
                <a:solidFill>
                  <a:schemeClr val="tx1"/>
                </a:solidFill>
                <a:effectLst/>
                <a:latin typeface="+mn-lt"/>
                <a:ea typeface="+mn-ea"/>
                <a:cs typeface="+mn-cs"/>
              </a:rPr>
              <a:t>Using findings from the quantitative study, BBC Media Action has built a nationally representative picture of how people in Myanmar live and deal with changes in the weather and environment. Understanding a number of key topics is essential for creating communication that motivates people to take action. These include people’s concerns in life, their perception of changes in the climate, ways of adapting to these changes, preparations for extreme weather events, media access and the most trusted sources on issues relating to changes in the weather and environment.</a:t>
            </a:r>
          </a:p>
          <a:p>
            <a:r>
              <a:rPr lang="en-GB" sz="1200" kern="1200" dirty="0">
                <a:solidFill>
                  <a:schemeClr val="tx1"/>
                </a:solidFill>
                <a:effectLst/>
                <a:latin typeface="+mn-lt"/>
                <a:ea typeface="+mn-ea"/>
                <a:cs typeface="+mn-cs"/>
              </a:rPr>
              <a:t>People interviewed in Myanmar have perceived widespread changes in the weather over the last 10 years. Many feel that temperatures are on the rise, while half feel that rainfall has increased. </a:t>
            </a:r>
          </a:p>
          <a:p>
            <a:r>
              <a:rPr lang="en-GB" sz="1200" kern="1200" dirty="0">
                <a:solidFill>
                  <a:schemeClr val="tx1"/>
                </a:solidFill>
                <a:effectLst/>
                <a:latin typeface="+mn-lt"/>
                <a:ea typeface="+mn-ea"/>
                <a:cs typeface="+mn-cs"/>
              </a:rPr>
              <a:t>They also feel that the environment has changed. Eighty per cent of respondents believe that the number of insects and pests has increased and three in five respondents perceive that the number of trees has decreased in the country. Many also note pressure on agricultural production in the country: over a quarter (28%) feel that this has decreased over the past decade.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5207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this lecture we’ve learnt: </a:t>
            </a:r>
          </a:p>
          <a:p>
            <a:pPr marL="228600" indent="-228600">
              <a:buAutoNum type="arabicPeriod"/>
            </a:pPr>
            <a:endParaRPr lang="en-GB" sz="1200" dirty="0">
              <a:latin typeface="Arial" panose="020B0604020202020204" pitchFamily="34" charset="0"/>
            </a:endParaRPr>
          </a:p>
          <a:p>
            <a:r>
              <a:rPr lang="en-GB" sz="1200" b="0" i="0" kern="1200" dirty="0">
                <a:solidFill>
                  <a:schemeClr val="tx1"/>
                </a:solidFill>
                <a:effectLst/>
                <a:latin typeface="+mn-lt"/>
                <a:ea typeface="+mn-ea"/>
                <a:cs typeface="+mn-cs"/>
              </a:rPr>
              <a:t>1. Although global warming may bring some localized benefits, such as fewer winter deaths in temperate climates and increased food production in certain areas, the overall health effects of a changing climate are overwhelmingly negative. Climate change affects many of the the social and environmental determinants of health – clean air, safe drinking water, sufficient food and secure shelter.</a:t>
            </a:r>
          </a:p>
          <a:p>
            <a:r>
              <a:rPr lang="en-GB" sz="1200" b="0" i="0" kern="1200" dirty="0">
                <a:solidFill>
                  <a:schemeClr val="tx1"/>
                </a:solidFill>
                <a:effectLst/>
                <a:latin typeface="+mn-lt"/>
                <a:ea typeface="+mn-ea"/>
                <a:cs typeface="+mn-cs"/>
              </a:rPr>
              <a:t>A </a:t>
            </a:r>
            <a:r>
              <a:rPr lang="en-GB" sz="1200" b="0" i="0" u="none" strike="noStrike" kern="1200" dirty="0">
                <a:solidFill>
                  <a:schemeClr val="tx1"/>
                </a:solidFill>
                <a:effectLst/>
                <a:latin typeface="+mn-lt"/>
                <a:ea typeface="+mn-ea"/>
                <a:cs typeface="+mn-cs"/>
                <a:hlinkClick r:id="rId3"/>
              </a:rPr>
              <a:t>new report released by The Rockefeller Foundation-</a:t>
            </a:r>
            <a:r>
              <a:rPr lang="en-GB" sz="1200" b="0" i="1" u="none" strike="noStrike" kern="1200" dirty="0">
                <a:solidFill>
                  <a:schemeClr val="tx1"/>
                </a:solidFill>
                <a:effectLst/>
                <a:latin typeface="+mn-lt"/>
                <a:ea typeface="+mn-ea"/>
                <a:cs typeface="+mn-cs"/>
                <a:hlinkClick r:id="rId3"/>
              </a:rPr>
              <a:t>Lancet </a:t>
            </a:r>
            <a:r>
              <a:rPr lang="en-GB" sz="1200" b="0" i="0" u="none" strike="noStrike" kern="1200" dirty="0">
                <a:solidFill>
                  <a:schemeClr val="tx1"/>
                </a:solidFill>
                <a:effectLst/>
                <a:latin typeface="+mn-lt"/>
                <a:ea typeface="+mn-ea"/>
                <a:cs typeface="+mn-cs"/>
                <a:hlinkClick r:id="rId3"/>
              </a:rPr>
              <a:t>Commission on Planetary Health</a:t>
            </a:r>
            <a:r>
              <a:rPr lang="en-GB" sz="1200" b="0" i="0" kern="1200" dirty="0">
                <a:solidFill>
                  <a:schemeClr val="tx1"/>
                </a:solidFill>
                <a:effectLst/>
                <a:latin typeface="+mn-lt"/>
                <a:ea typeface="+mn-ea"/>
                <a:cs typeface="+mn-cs"/>
              </a:rPr>
              <a:t>, calls for immediate, global action to protect the health of human civilisation and the natural systems on which it depends. The report provides the first ever comprehensive examination of evidence showing how the health and well-being of future generations is being jeopardised by the unprecedented degradation of the planet's natural resources and ecological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The impact of climate change in the countries of the Global South (usually with less financial resources and more vulnerable to the climate crisis) is quite complex given the lower capacity to respond to extreme weather events, which can affect local agriculture and food security.</a:t>
            </a:r>
          </a:p>
          <a:p>
            <a:r>
              <a:rPr lang="en-US" dirty="0"/>
              <a:t>3. Environmental health focuses on human exposure to the environment as a health risk, rather than on the health of the environment itself. Planetary health though, is a transdisciplinary and systems-based approach that takes into account the health of people as it relates to our planet’s changing conditions: environmental, sociocultural, economic, political, and more.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United Nations launched in 2015 the Agenda 2030 to promote sustainable development by through a global agreement. The agenda has seventeen Sustainable Development Goals (SDGs) and each of them has specific goals to help countries end with poverty and other deprivations, improve health and education, reduce inequality and stimulate growth economic growth, in addition to combating climate change and work to preserve the oceans and forests.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GB" sz="1200" kern="1200" dirty="0">
                <a:solidFill>
                  <a:schemeClr val="tx1"/>
                </a:solidFill>
                <a:effectLst/>
                <a:latin typeface="+mn-lt"/>
                <a:ea typeface="+mn-ea"/>
                <a:cs typeface="+mn-cs"/>
              </a:rPr>
              <a:t>Myanmar’s environment, people and society are at a significant risk; higher temperatures, altered precipitation rates and predictability, and higher sea levels will lead to habitability issues </a:t>
            </a:r>
            <a:r>
              <a:rPr lang="en-GB" dirty="0"/>
              <a:t>of low-lying and coastal areas</a:t>
            </a:r>
            <a:r>
              <a:rPr lang="en-GB" sz="1200" kern="1200" dirty="0">
                <a:solidFill>
                  <a:schemeClr val="tx1"/>
                </a:solidFill>
                <a:effectLst/>
                <a:latin typeface="+mn-lt"/>
                <a:ea typeface="+mn-ea"/>
                <a:cs typeface="+mn-cs"/>
              </a:rPr>
              <a:t> reduced and agriculture output that will affect food production. Will also have impact on the prevalence and spread of vector-borne disease</a:t>
            </a:r>
            <a:r>
              <a:rPr lang="en-GB" dirty="0"/>
              <a:t>, </a:t>
            </a:r>
            <a:r>
              <a:rPr lang="en-GB" sz="1200" kern="1200" dirty="0">
                <a:solidFill>
                  <a:schemeClr val="tx1"/>
                </a:solidFill>
                <a:effectLst/>
                <a:latin typeface="+mn-lt"/>
                <a:ea typeface="+mn-ea"/>
                <a:cs typeface="+mn-cs"/>
              </a:rPr>
              <a:t>and loss of habitable 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report was written by a Commission of 15 leading academics and policymakers from institutions in eight countries, and was chaired by Professor Sir Andy Haines of the London School of Hygiene &amp; Tropical Medicine. It demonstrates how human activity and development have pushed to near breaking point the boundaries of the natural systems that support and sustain human civilisations.</a:t>
            </a:r>
          </a:p>
          <a:p>
            <a:r>
              <a:rPr lang="en-GB" sz="1200" b="0" i="0" kern="1200" dirty="0">
                <a:solidFill>
                  <a:schemeClr val="tx1"/>
                </a:solidFill>
                <a:effectLst/>
                <a:latin typeface="+mn-lt"/>
                <a:ea typeface="+mn-ea"/>
                <a:cs typeface="+mn-cs"/>
              </a:rPr>
              <a:t>Prof Haines said: "We are on the verge of triggering irreversible, global effects, ranging from ocean acidification to biodiversity loss. These environmental changes - which include, but extend far beyond climate change - threaten the gains in health that have been achieved over recent decades and increase the risks to health arising from major challenges as diverse as under-nutrition and food insecurity, freshwater shortages, emerging infectious diseases, and extreme weather events."</a:t>
            </a:r>
          </a:p>
          <a:p>
            <a:r>
              <a:rPr lang="en-GB" sz="1200" b="0" i="0" kern="1200" dirty="0">
                <a:solidFill>
                  <a:schemeClr val="tx1"/>
                </a:solidFill>
                <a:effectLst/>
                <a:latin typeface="+mn-lt"/>
                <a:ea typeface="+mn-ea"/>
                <a:cs typeface="+mn-cs"/>
              </a:rPr>
              <a:t>The Commission warns that a rising population, unsustainable consumption and the over-use of natural resources will exacerbate these health challenges in the future. The world's poorest communities will be among those at greatest risk, as they live in areas that are most strongly affected and have greater sensitivity to disease and poor health.</a:t>
            </a:r>
          </a:p>
          <a:p>
            <a:r>
              <a:rPr lang="en-GB" sz="1200" b="0" i="0" kern="1200" dirty="0">
                <a:solidFill>
                  <a:schemeClr val="tx1"/>
                </a:solidFill>
                <a:effectLst/>
                <a:latin typeface="+mn-lt"/>
                <a:ea typeface="+mn-ea"/>
                <a:cs typeface="+mn-cs"/>
              </a:rPr>
              <a:t>The report, </a:t>
            </a:r>
            <a:r>
              <a:rPr lang="en-GB" sz="1200" b="0" i="1" u="none" strike="noStrike" kern="1200" dirty="0">
                <a:solidFill>
                  <a:schemeClr val="tx1"/>
                </a:solidFill>
                <a:effectLst/>
                <a:latin typeface="+mn-lt"/>
                <a:ea typeface="+mn-ea"/>
                <a:cs typeface="+mn-cs"/>
                <a:hlinkClick r:id="rId3"/>
              </a:rPr>
              <a:t>Safeguarding Human Health in the Anthropocene Epoch</a:t>
            </a:r>
            <a:r>
              <a:rPr lang="en-GB" sz="1200" b="0" i="0" kern="1200" dirty="0">
                <a:solidFill>
                  <a:schemeClr val="tx1"/>
                </a:solidFill>
                <a:effectLst/>
                <a:latin typeface="+mn-lt"/>
                <a:ea typeface="+mn-ea"/>
                <a:cs typeface="+mn-cs"/>
              </a:rPr>
              <a:t>, outlines a range of beneficial policies and actions that can be taken by governments, international organisations, researchers, health professionals and citizens that are good for both health and the environment.</a:t>
            </a:r>
          </a:p>
          <a:p>
            <a:r>
              <a:rPr lang="en-GB" sz="1200" b="0" i="0" kern="1200" dirty="0">
                <a:solidFill>
                  <a:schemeClr val="tx1"/>
                </a:solidFill>
                <a:effectLst/>
                <a:latin typeface="+mn-lt"/>
                <a:ea typeface="+mn-ea"/>
                <a:cs typeface="+mn-cs"/>
              </a:rPr>
              <a:t>Examples include benefits from reduced air pollution, healthy diets with more fruit and vegetables, active transport (walking and cycling), reduced urban heat stress from green spaces, and increased resilience to coastal flooding from intact wetlands and mangroves. In addition, the report identifies some major gaps in evidence and the research that is needed. </a:t>
            </a:r>
          </a:p>
          <a:p>
            <a:r>
              <a:rPr lang="en-GB" sz="1200" b="0" i="0" kern="1200" dirty="0">
                <a:solidFill>
                  <a:schemeClr val="tx1"/>
                </a:solidFill>
                <a:effectLst/>
                <a:latin typeface="+mn-lt"/>
                <a:ea typeface="+mn-ea"/>
                <a:cs typeface="+mn-cs"/>
              </a:rPr>
              <a:t>Some of the recommendations include: </a:t>
            </a:r>
          </a:p>
          <a:p>
            <a:r>
              <a:rPr lang="en-GB" sz="1200" b="0" i="0" kern="1200" dirty="0">
                <a:solidFill>
                  <a:schemeClr val="tx1"/>
                </a:solidFill>
                <a:effectLst/>
                <a:latin typeface="+mn-lt"/>
                <a:ea typeface="+mn-ea"/>
                <a:cs typeface="+mn-cs"/>
              </a:rPr>
              <a:t>Integrated social, economic and environmental policies: Policies and initiatives need to be designed to promote more efficient use of current resources to allow for the replenishment of natural systems. They should also spur innovation and make sustainable practices more mainstream, such as reducing waste and developing resilient cities.</a:t>
            </a:r>
          </a:p>
          <a:p>
            <a:r>
              <a:rPr lang="en-GB" sz="1200" b="0" i="0" kern="1200" dirty="0">
                <a:solidFill>
                  <a:schemeClr val="tx1"/>
                </a:solidFill>
                <a:effectLst/>
                <a:latin typeface="+mn-lt"/>
                <a:ea typeface="+mn-ea"/>
                <a:cs typeface="+mn-cs"/>
              </a:rPr>
              <a:t>Better governance: Leaders need to take initiatives to reduce the risks to health and vital ecosystems, and implement policies to reduce subsidies that block sustainable practices, encourage behavioural change, incentivise the private sector, support research, and promote public discourse. To help ensure that Planetary Health is at the centre of national policy, governments should give responsibility for monitoring trends and developing policies to a body that answers directly to the Head of State.</a:t>
            </a:r>
          </a:p>
          <a:p>
            <a:r>
              <a:rPr lang="en-GB" sz="1200" b="0" i="0" kern="1200" dirty="0">
                <a:solidFill>
                  <a:schemeClr val="tx1"/>
                </a:solidFill>
                <a:effectLst/>
                <a:latin typeface="+mn-lt"/>
                <a:ea typeface="+mn-ea"/>
                <a:cs typeface="+mn-cs"/>
              </a:rPr>
              <a:t>Improved health systems:</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Environmental health needs must be integrated into health budgeting and purchasing. In addition, as environmental threats will be characterised by surprise and uncertainty, health systems must be designed for resilience, planning for potential risks and adapting quickly to meet challenges and restore services. </a:t>
            </a:r>
          </a:p>
          <a:p>
            <a:r>
              <a:rPr lang="en-GB" sz="1200" b="0" i="0" kern="1200" dirty="0">
                <a:solidFill>
                  <a:schemeClr val="tx1"/>
                </a:solidFill>
                <a:effectLst/>
                <a:latin typeface="+mn-lt"/>
                <a:ea typeface="+mn-ea"/>
                <a:cs typeface="+mn-cs"/>
              </a:rPr>
              <a:t>A reorganisation and expansion of our knowledge on Planetary Health: There are substantial gaps in knowledge that can be closed with the expansion of research, improved understanding of the links between health and environmental change and potential adaptation strategies, building integrated surveillance systems and reporting on progress nationally and internationally.</a:t>
            </a:r>
          </a:p>
          <a:p>
            <a:pPr marL="228600" indent="-228600">
              <a:buAutoNum type="arabicPeriod"/>
            </a:pPr>
            <a:endParaRPr lang="en-GB" sz="1200" dirty="0">
              <a:latin typeface="Arial" panose="020B0604020202020204" pitchFamily="34"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90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this first hand on activity I invite you to read this report which I will give information in one moment and work out the questions that you will find on the guide notes of this course.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2012 BBC Media Action conducted a large-scale study of people’s everyday experience of climate change, funded by the UK Department for International Development (DFID). </a:t>
            </a:r>
          </a:p>
          <a:p>
            <a:r>
              <a:rPr lang="en-GB" sz="1200" b="0" i="0" kern="1200" dirty="0">
                <a:solidFill>
                  <a:schemeClr val="tx1"/>
                </a:solidFill>
                <a:effectLst/>
                <a:latin typeface="+mn-lt"/>
                <a:ea typeface="+mn-ea"/>
                <a:cs typeface="+mn-cs"/>
              </a:rPr>
              <a:t>And some of the questions that this report attempts to answer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How do people in Myanmar live with climate change now? How will its impacts shape people’s future, and how will they, in turn, shape their environment? What are the most effective ways to support people to adapt to climate change, and how best can the media, governments, organisations and businesses communicate with them around this issue?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 please download the report and hands-on-activity!!! With this activity we finish the first module of our course.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716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Climate change refers to any significant long-term change in normal climate conditions, such as temperature, precipitation, extreme weather events, wind pattern, snow cover and sea level rise. </a:t>
            </a:r>
            <a:r>
              <a:rPr lang="en-GB" sz="1200" b="0" i="0" kern="1200" dirty="0">
                <a:solidFill>
                  <a:schemeClr val="tx1"/>
                </a:solidFill>
                <a:effectLst/>
                <a:latin typeface="+mn-lt"/>
                <a:ea typeface="+mn-ea"/>
                <a:cs typeface="+mn-cs"/>
              </a:rPr>
              <a:t>This refers to global warming due to human emissions of greenhouse gases and the resulting large-scale shifts in weather patterns around the globe.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causes of climate change have accelerated due to human activity over the past century, for example with land-use for food production.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Climate change is a global problem -- impacting on human lives and health. as well as eco-systems. in a variety of ways.</a:t>
            </a:r>
          </a:p>
          <a:p>
            <a:r>
              <a:rPr lang="en-GB" sz="1200" kern="1200" dirty="0">
                <a:solidFill>
                  <a:schemeClr val="tx1"/>
                </a:solidFill>
                <a:effectLst/>
                <a:latin typeface="+mn-lt"/>
                <a:ea typeface="+mn-ea"/>
                <a:cs typeface="+mn-cs"/>
              </a:rPr>
              <a:t>. Over 150,000 deaths are estimated to occur annually as a result of extreme weather conditions.</a:t>
            </a:r>
          </a:p>
          <a:p>
            <a:r>
              <a:rPr lang="en-GB" sz="1200" kern="1200" dirty="0">
                <a:solidFill>
                  <a:schemeClr val="tx1"/>
                </a:solidFill>
                <a:effectLst/>
                <a:latin typeface="+mn-lt"/>
                <a:ea typeface="+mn-ea"/>
                <a:cs typeface="+mn-cs"/>
              </a:rPr>
              <a:t>. Between 2030 and 2050, climate change is expected to cause approximately 250,000 additional deaths per year from malnutrition, malaria, diarrhoea and heat stress.</a:t>
            </a:r>
          </a:p>
          <a:p>
            <a:r>
              <a:rPr lang="en-GB" sz="1200" kern="1200" dirty="0">
                <a:solidFill>
                  <a:schemeClr val="tx1"/>
                </a:solidFill>
                <a:effectLst/>
                <a:latin typeface="+mn-lt"/>
                <a:ea typeface="+mn-ea"/>
                <a:cs typeface="+mn-cs"/>
              </a:rPr>
              <a:t>. The direct impact costs to health are currently estimated to be between USD 2 - 4 billion per year.</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66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climate change in the countries of the Global South (usually with less financial resources and more vulnerable to the climate crisis) is quite complex given the lower capacity to respond to extreme weather events, which can affect local agriculture and food security.</a:t>
            </a:r>
          </a:p>
          <a:p>
            <a:r>
              <a:rPr lang="en-US" dirty="0"/>
              <a:t>In addition, they can also intensify migratory movements, forcing families to look for other regions with better living conditions and opportunities. Throughout this transition process, there may be food insecurity, among other risk factors for the health of individuals.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812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started to discus on the previous lecture, whether you live in a rural village, a small island or a coastal town, a big city, climate change threatens your health.</a:t>
            </a:r>
          </a:p>
          <a:p>
            <a:r>
              <a:rPr lang="en-US" dirty="0"/>
              <a:t>How? Droughts, floods and heat waves will increase. Vector-borne diseases like malaria and dengue virus will increase due to the changes on the climate.</a:t>
            </a:r>
          </a:p>
          <a:p>
            <a:r>
              <a:rPr lang="en-US" dirty="0"/>
              <a:t>Thought basic necessities will be disrupted…</a:t>
            </a:r>
          </a:p>
          <a:p>
            <a:r>
              <a:rPr lang="en-US" dirty="0"/>
              <a:t>Hunger and famine will increase as food production is destabilized by drought.</a:t>
            </a:r>
          </a:p>
          <a:p>
            <a:r>
              <a:rPr lang="en-US" dirty="0"/>
              <a:t>Pollution and pollen seasons will increase leading to more allergies and asthma.</a:t>
            </a:r>
          </a:p>
          <a:p>
            <a:r>
              <a:rPr lang="en-US" dirty="0"/>
              <a:t>And warmer waters and flooding will increase exposures to diseases in drinking and recreational waters.</a:t>
            </a:r>
          </a:p>
          <a:p>
            <a:r>
              <a:rPr lang="en-US" dirty="0"/>
              <a:t>Finally, between 2030 and 2050 climate change is expected to cause 250.000 thousand additional deaths per year due to malaria, malnutrition (we are going to discuss all forms of malnutrition later on), diarrhea and heat stress.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Although global warming may bring some localized benefits, such as fewer winter deaths in temperate climates and increased food production in certain areas, the overall health effects of a changing climate are overwhelmingly negative. Climate change affects many of the the social and environmental determinants of health – clean air, safe drinking water, sufficient food and secure shelter.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94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warming is estimated to reach 1.5 ° C between 2030 and 2052, if it continues to increase at the current rate (4).</a:t>
            </a:r>
          </a:p>
          <a:p>
            <a:r>
              <a:rPr lang="en-US" dirty="0"/>
              <a:t>Global warming is identified as the biggest cause of long-term changes in the climate system, and is mainly related to the oceans and the cryosphere (5):</a:t>
            </a:r>
          </a:p>
          <a:p>
            <a:r>
              <a:rPr lang="en-US" dirty="0"/>
              <a:t>- The cryosphere gathers the frozen components of the system terrestrial. About 10% of the land area is covered by glaciers or ice sheets;</a:t>
            </a:r>
          </a:p>
          <a:p>
            <a:r>
              <a:rPr lang="en-US" dirty="0"/>
              <a:t>- The ocean and the cryosphere support unique habitats, and are interconnected with other components of the climate system through the global exchange of water, energy and carbon. In recent decades, global warming has led to a generalized decrease in the cryosphere;</a:t>
            </a:r>
          </a:p>
          <a:p>
            <a:r>
              <a:rPr lang="en-US" dirty="0"/>
              <a:t>- The oceans have warmed uninterruptedly since 1970 and its levels are rising, with acceleration in the last few decades;</a:t>
            </a:r>
          </a:p>
          <a:p>
            <a:r>
              <a:rPr lang="en-US" dirty="0"/>
              <a:t>- These </a:t>
            </a:r>
            <a:r>
              <a:rPr lang="en-US" dirty="0" err="1"/>
              <a:t>cryospheric</a:t>
            </a:r>
            <a:r>
              <a:rPr lang="en-US" dirty="0"/>
              <a:t> changes are designed to further increase in the second half of the 21st century in a scenario of high emission of greenhouse gases, such as the current. If nothing is done, the consequences of these changes will be inevitable, abrupt and irreversible, lasting decades to millennia.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25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planetary health?</a:t>
            </a:r>
          </a:p>
          <a:p>
            <a:endParaRPr lang="en-US" dirty="0"/>
          </a:p>
          <a:p>
            <a:r>
              <a:rPr lang="en-US" dirty="0"/>
              <a:t>Planetary health is the idea that the health of the planet isn’t separate from our own human health. It’s a new and transdisciplinary field of study that focuses on the impacts of global environmental changes on human health. It investigates how humans are changing the natural world – as our expanding population, changes in technology, and consumption and production patterns are substantially changing the land, atmosphere, oceans, and more – and seeks to find solutions that simultaneously improve the health of humans and the natural systems and biodiversity upon which humanity depends.</a:t>
            </a:r>
          </a:p>
          <a:p>
            <a:endParaRPr lang="en-US" dirty="0"/>
          </a:p>
          <a:p>
            <a:r>
              <a:rPr lang="en-US" dirty="0"/>
              <a:t>Planetary health assesses how global pollution, climate change, biodiversity loss, altered biogeochemical cycles, and changes in land use and resource scarcity are decreasing the quality of the air we breathe, the water we drink and the food the we cultivate, which in turns is exposing us to new diseases, decreasing our access to fresh water and other resources and increasing the incidence of socio-environmental disasters. All of these results have negative consequences for our nutrition, mental health and susceptibility to injury and illness.</a:t>
            </a:r>
          </a:p>
          <a:p>
            <a:endParaRPr lang="en-US" dirty="0"/>
          </a:p>
          <a:p>
            <a:r>
              <a:rPr lang="en-US" dirty="0"/>
              <a:t>Planetary health is the achievement of the highest attainable standard of heath, wellbeing, and equity worldwide through judicious attention to the human systems – political, economic, and social – that shape the future of humanity and the Earth’s natural systems that define the safe environmental limits within which humanity can flourish.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37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video is less than 5 minute-video produced by the Planetary Health Alliance. It discusses the rapid human-caused transformation of our natural environment and its health impacts, as well as the field of planetary health. After watching, share the video to get others interested in planetary health!</a:t>
            </a:r>
            <a:endParaRPr lang="en-GB"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2041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health focuses on human exposure to the environment as a health risk, rather than on the health of the environment itself (expect when it creates a risk to human health). While an important component of planetary health, environmental health typically studies well-known pathogens or toxicological pathways (e.g. air and water pollution), rather than seeking to understand and address complex human health impacts of anthropogenic environmental change.</a:t>
            </a:r>
          </a:p>
          <a:p>
            <a:r>
              <a:rPr lang="en-US" dirty="0"/>
              <a:t>Planetary health though, is a transdisciplinary and systems-based approach that takes into account the health of people as it relates to our planet’s changing conditions: environmental, sociocultural, economic, political, and more. Additionally, planetary health has a global and solutions-oriented focus that aims to evaluate and develop evidence-based strategies for not only sustaining life on earth, but regenerating and equitably protecting the health and well-being of all humans, biodiversity, and natural systems. The historical evolution of the term planetary health indicates a paradigm shift in both fields from more reductionist concepts of environmental health, focused on occupational health and classic toxicology, to a more holistic and action-oriented science.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750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way we interact with the environment can have several negative consequences, and COVID-19 is one of them. New outbreaks like this can occur if there is no change in the way humanity produces food, feeds and coexists with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Covid19 has impacted the whole world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Ways of producing food not only impact a higher risk of obesity and malnutrition, but also an increased risk for infectious diseases. COVID-19 is a zoonosis. According to UNEP (United Nations Environment Program), the frequency with which pathogenic microorganisms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bacteria and viruses) are transmitted from animals to humans is increasing due to the unsustainability of human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UNEP also points out at least seven main factors that lead to the emergence of zoonotic diseases, including increased demand for animal protein, unsustainable agricultural intensification, climate change, unsustainable management of natural resources and the exploitation of wildlife. Thus, the relationship between COVID-19 and environmental degradation is remarkable,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clear the need for urgent adoption of sustainable practices that help to reduce environmental degradation.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 recent examples of these diseases are </a:t>
            </a:r>
            <a:r>
              <a:rPr lang="en-GB" sz="1200" kern="1200" dirty="0" err="1">
                <a:solidFill>
                  <a:schemeClr val="tx1"/>
                </a:solidFill>
                <a:effectLst/>
                <a:latin typeface="+mn-lt"/>
                <a:ea typeface="+mn-ea"/>
                <a:cs typeface="+mn-cs"/>
              </a:rPr>
              <a:t>ebola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zyka</a:t>
            </a:r>
            <a:r>
              <a:rPr lang="en-GB" sz="1200" kern="1200" dirty="0">
                <a:solidFill>
                  <a:schemeClr val="tx1"/>
                </a:solidFill>
                <a:effectLst/>
                <a:latin typeface="+mn-lt"/>
                <a:ea typeface="+mn-ea"/>
                <a:cs typeface="+mn-cs"/>
              </a:rPr>
              <a:t>, avian flu, respiratory syndrome Middle East (MERS) and West Nile fever.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way we eat also produces critical environmental impacts and provides the appearance of zoonotic diseases. The continuous degradation of the environment and climate change interfere with ecosystems, contributing to the elimination of resources that allow the survival of a species in a given location. This causes the animals to migrate to other regions that have </a:t>
            </a:r>
            <a:r>
              <a:rPr lang="en-GB" sz="1200" kern="1200" dirty="0" err="1">
                <a:solidFill>
                  <a:schemeClr val="tx1"/>
                </a:solidFill>
                <a:effectLst/>
                <a:latin typeface="+mn-lt"/>
                <a:ea typeface="+mn-ea"/>
                <a:cs typeface="+mn-cs"/>
              </a:rPr>
              <a:t>favorable</a:t>
            </a:r>
            <a:r>
              <a:rPr lang="en-GB" sz="1200" kern="1200" dirty="0">
                <a:solidFill>
                  <a:schemeClr val="tx1"/>
                </a:solidFill>
                <a:effectLst/>
                <a:latin typeface="+mn-lt"/>
                <a:ea typeface="+mn-ea"/>
                <a:cs typeface="+mn-cs"/>
              </a:rPr>
              <a:t>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although these areas serve as a refuge for these animals, they are already occupied by other living beings. Thus, animals tend to suffer from these changes, as there is an increased competition for resources, such as food, water and physical space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addition, the probability of transmitting parasites between species and, mainly, adapting viruses and bacteria, increases the possibility of transmitting these parasites to other species that were not previously considered hosts, such as the new coronavirus (</a:t>
            </a:r>
            <a:r>
              <a:rPr lang="en-GB" sz="1200" kern="1200" dirty="0" err="1">
                <a:solidFill>
                  <a:schemeClr val="tx1"/>
                </a:solidFill>
                <a:effectLst/>
                <a:latin typeface="+mn-lt"/>
                <a:ea typeface="+mn-ea"/>
                <a:cs typeface="+mn-cs"/>
              </a:rPr>
              <a:t>Sars</a:t>
            </a:r>
            <a:r>
              <a:rPr lang="en-GB" sz="1200" kern="1200" dirty="0">
                <a:solidFill>
                  <a:schemeClr val="tx1"/>
                </a:solidFill>
                <a:effectLst/>
                <a:latin typeface="+mn-lt"/>
                <a:ea typeface="+mn-ea"/>
                <a:cs typeface="+mn-cs"/>
              </a:rPr>
              <a:t> -Cov-2). Plantations, mainly monocultures and pastures are responsible for a large part of deforestation and soil degradation, in addition to the release of carbon. This deforestation contributes not only to the emission of greenhouse gases, but also to the rapprochement between humans and wild animals. As a result, there is an increase in viral </a:t>
            </a:r>
            <a:r>
              <a:rPr lang="en-GB" sz="1200" kern="1200" dirty="0" err="1">
                <a:solidFill>
                  <a:schemeClr val="tx1"/>
                </a:solidFill>
                <a:effectLst/>
                <a:latin typeface="+mn-lt"/>
                <a:ea typeface="+mn-ea"/>
                <a:cs typeface="+mn-cs"/>
              </a:rPr>
              <a:t>spillover</a:t>
            </a:r>
            <a:r>
              <a:rPr lang="en-GB" sz="1200" kern="1200" dirty="0">
                <a:solidFill>
                  <a:schemeClr val="tx1"/>
                </a:solidFill>
                <a:effectLst/>
                <a:latin typeface="+mn-lt"/>
                <a:ea typeface="+mn-ea"/>
                <a:cs typeface="+mn-cs"/>
              </a:rPr>
              <a:t>, of virus or bacteria managing to adapt and migrate from one species to another. Another important aspect is the relationship between urban and wild environments, as the fragmentation of natural habitats as a result of human actions generates areas of greater contact between animals, microorganisms and humans. Furthermore, by making the soil infertile, food and nutrition security can be put at risk. This increases the demand for food in other regions, which leads to more deforestation, perpetuating this vicious cycle.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09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rgbClr val="7030A0"/>
          </a:solidFill>
        </p:spPr>
        <p:txBody>
          <a:bodyPr/>
          <a:lstStyle>
            <a:lvl1pPr>
              <a:defRPr>
                <a:solidFill>
                  <a:schemeClr val="bg1"/>
                </a:solidFill>
                <a:latin typeface="Rockwell" panose="02060603020205020403"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75678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49391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6634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7030A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636334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5576" y="4005064"/>
            <a:ext cx="7772400" cy="1362075"/>
          </a:xfrm>
          <a:solidFill>
            <a:srgbClr val="7030A0"/>
          </a:solidFill>
        </p:spPr>
        <p:txBody>
          <a:bodyPr anchor="t"/>
          <a:lstStyle>
            <a:lvl1pPr algn="l">
              <a:defRPr sz="4000" b="1"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55576" y="2492896"/>
            <a:ext cx="7772400" cy="1500187"/>
          </a:xfrm>
        </p:spPr>
        <p:txBody>
          <a:bodyPr anchor="b">
            <a:normAutofit/>
          </a:bodyPr>
          <a:lstStyle>
            <a:lvl1pPr marL="0" indent="0">
              <a:buNone/>
              <a:defRPr sz="2400" b="1">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12883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69549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2D0921-3DBD-4D7F-9B08-CA346E81D443}" type="datetimeFigureOut">
              <a:rPr lang="en-GB" smtClean="0"/>
              <a:t>21/05/2021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32657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602D0921-3DBD-4D7F-9B08-CA346E81D443}" type="datetimeFigureOut">
              <a:rPr lang="en-GB" smtClean="0"/>
              <a:t>21/05/2021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190470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D0921-3DBD-4D7F-9B08-CA346E81D443}" type="datetimeFigureOut">
              <a:rPr lang="en-GB" smtClean="0"/>
              <a:t>21/05/2021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66886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492238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182608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D0921-3DBD-4D7F-9B08-CA346E81D443}" type="datetimeFigureOut">
              <a:rPr lang="en-GB" smtClean="0"/>
              <a:t>21/05/2021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0E9B1-6D6E-455F-8EF8-3A81EF1EE55D}" type="slidenum">
              <a:rPr lang="en-GB" smtClean="0"/>
              <a:t>‹#›</a:t>
            </a:fld>
            <a:endParaRPr lang="en-GB"/>
          </a:p>
        </p:txBody>
      </p:sp>
    </p:spTree>
    <p:extLst>
      <p:ext uri="{BB962C8B-B14F-4D97-AF65-F5344CB8AC3E}">
        <p14:creationId xmlns:p14="http://schemas.microsoft.com/office/powerpoint/2010/main" val="36552120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1" kern="1200">
          <a:solidFill>
            <a:srgbClr val="7030A0"/>
          </a:solidFill>
          <a:latin typeface="Rockwell" panose="020606030202050204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s://www.thelancet.com/infographics/what-is-planetary-health?dgcid=twitter_social_lanpla&amp;sf68454411=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tiff"/><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QuickStyle" Target="../diagrams/quickStyle6.xml"/><Relationship Id="rId11" Type="http://schemas.openxmlformats.org/officeDocument/2006/relationships/image" Target="../media/image3.png"/><Relationship Id="rId5" Type="http://schemas.openxmlformats.org/officeDocument/2006/relationships/diagramLayout" Target="../diagrams/layout6.xml"/><Relationship Id="rId10" Type="http://schemas.openxmlformats.org/officeDocument/2006/relationships/image" Target="../media/image2.emf"/><Relationship Id="rId4" Type="http://schemas.openxmlformats.org/officeDocument/2006/relationships/diagramData" Target="../diagrams/data6.xml"/><Relationship Id="rId9" Type="http://schemas.openxmlformats.org/officeDocument/2006/relationships/hyperlink" Target="https://www.worldwildlife.org/publications/assessing-climate-risk-in-myanmar-technical-report"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notesSlide" Target="../notesSlides/notesSlide13.xml"/><Relationship Id="rId7" Type="http://schemas.openxmlformats.org/officeDocument/2006/relationships/image" Target="../media/image20.tif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hyperlink" Target="https://calhoun.nps.edu/bitstream/handle/10945/44672/14Dec_Slagle_John.pdf?sequence=1&amp;isAllowed=y" TargetMode="Externa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www.braced.org/resources/i/?id=46bb299b-a312-46f0-8899-ae1f4bc24797"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www.braced.org/contentAsset/raw-data/46bb299b-a312-46f0-8899-ae1f4bc24797/attachmentFile"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Data" Target="../diagrams/data1.xml"/><Relationship Id="rId11" Type="http://schemas.openxmlformats.org/officeDocument/2006/relationships/hyperlink" Target="https://youmatter.world/en/definition/climate-change-meaning-definition-causes-and-consequences/" TargetMode="Externa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emf"/><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hyperlink" Target="https://www.unhcr.org/news/latest/2006/7/44b262dd4/high-commissioner-guterres-unveils-action-plan-protect-rights-migratory.html" TargetMode="External"/><Relationship Id="rId3" Type="http://schemas.openxmlformats.org/officeDocument/2006/relationships/image" Target="../media/image2.em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hyperlink" Target="https://tolife.org/blog/food-insecurity-and-breast-canc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hyperlink" Target="https://www.thelancet.com/journals/lancet/article/PIIS0140-6736(16)32590-9/fulltext" TargetMode="External"/><Relationship Id="rId5" Type="http://schemas.openxmlformats.org/officeDocument/2006/relationships/diagramLayout" Target="../diagrams/layout3.xml"/><Relationship Id="rId10" Type="http://schemas.openxmlformats.org/officeDocument/2006/relationships/image" Target="../media/image3.png"/><Relationship Id="rId4" Type="http://schemas.openxmlformats.org/officeDocument/2006/relationships/diagramData" Target="../diagrams/data3.xml"/><Relationship Id="rId9"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planetaryhealthalliance.org/multimedia"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youtu.be/atAU0OJWFi0" TargetMode="External"/><Relationship Id="rId5" Type="http://schemas.openxmlformats.org/officeDocument/2006/relationships/image" Target="../media/image3.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4.jpeg"/><Relationship Id="rId7" Type="http://schemas.openxmlformats.org/officeDocument/2006/relationships/diagramData" Target="../diagrams/data5.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png"/><Relationship Id="rId11" Type="http://schemas.microsoft.com/office/2007/relationships/diagramDrawing" Target="../diagrams/drawing5.xml"/><Relationship Id="rId5" Type="http://schemas.openxmlformats.org/officeDocument/2006/relationships/image" Target="../media/image2.emf"/><Relationship Id="rId10" Type="http://schemas.openxmlformats.org/officeDocument/2006/relationships/diagramColors" Target="../diagrams/colors5.xml"/><Relationship Id="rId4" Type="http://schemas.openxmlformats.org/officeDocument/2006/relationships/hyperlink" Target="https://www.unbrussels.org/un-information-on-covid-19/" TargetMode="External"/><Relationship Id="rId9"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07D59B3-9247-D947-826F-6747A2DB21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53" b="3657"/>
          <a:stretch/>
        </p:blipFill>
        <p:spPr bwMode="auto">
          <a:xfrm>
            <a:off x="0" y="860078"/>
            <a:ext cx="9144000" cy="4297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323528" y="5229200"/>
            <a:ext cx="8576468" cy="504056"/>
          </a:xfrm>
        </p:spPr>
        <p:txBody>
          <a:bodyPr/>
          <a:lstStyle/>
          <a:p>
            <a:r>
              <a:rPr lang="en-GB" dirty="0">
                <a:solidFill>
                  <a:srgbClr val="0070C0"/>
                </a:solidFill>
              </a:rPr>
              <a:t>Lecture 2: Planetary Health and Climate Change</a:t>
            </a:r>
          </a:p>
        </p:txBody>
      </p:sp>
      <p:sp>
        <p:nvSpPr>
          <p:cNvPr id="5" name="Rectangle 4">
            <a:extLst>
              <a:ext uri="{FF2B5EF4-FFF2-40B4-BE49-F238E27FC236}">
                <a16:creationId xmlns:a16="http://schemas.microsoft.com/office/drawing/2014/main" id="{711328BB-7D9A-9042-87D5-1553C27CFB82}"/>
              </a:ext>
            </a:extLst>
          </p:cNvPr>
          <p:cNvSpPr/>
          <p:nvPr/>
        </p:nvSpPr>
        <p:spPr>
          <a:xfrm>
            <a:off x="107504" y="6629290"/>
            <a:ext cx="71287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1" u="none" strike="noStrike" kern="1200" cap="none" spc="0" normalizeH="0" baseline="0" noProof="0" dirty="0">
                <a:ln>
                  <a:noFill/>
                </a:ln>
                <a:solidFill>
                  <a:prstClr val="black"/>
                </a:solidFill>
                <a:effectLst/>
                <a:uLnTx/>
                <a:uFillTx/>
                <a:latin typeface="Calibri"/>
                <a:ea typeface="+mn-ea"/>
                <a:cs typeface="+mn-cs"/>
                <a:hlinkClick r:id="rId4"/>
              </a:rPr>
              <a:t>https://www.thelancet.com/infographics/what-is-planetary-health?dgcid=twitter_social_lanpla&amp;sf68454411=1</a:t>
            </a:r>
            <a:endParaRPr kumimoji="0" lang="en-GB" sz="10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TAB_col_white_background.eps">
            <a:extLst>
              <a:ext uri="{FF2B5EF4-FFF2-40B4-BE49-F238E27FC236}">
                <a16:creationId xmlns:a16="http://schemas.microsoft.com/office/drawing/2014/main" id="{B3500B31-4A28-4B42-98B6-92F2EDCB2B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125512"/>
            <a:ext cx="1663700" cy="711200"/>
          </a:xfrm>
          <a:prstGeom prst="rect">
            <a:avLst/>
          </a:prstGeom>
          <a:noFill/>
          <a:ln w="9525">
            <a:noFill/>
            <a:miter lim="800000"/>
            <a:headEnd/>
            <a:tailEnd/>
          </a:ln>
        </p:spPr>
      </p:pic>
      <p:pic>
        <p:nvPicPr>
          <p:cNvPr id="7" name="Picture 6">
            <a:extLst>
              <a:ext uri="{FF2B5EF4-FFF2-40B4-BE49-F238E27FC236}">
                <a16:creationId xmlns:a16="http://schemas.microsoft.com/office/drawing/2014/main" id="{7A46C6E0-B5B1-1643-A763-5557A1952426}"/>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5868144" y="125512"/>
            <a:ext cx="1231652" cy="61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0FD72ABB-31CE-6749-83EB-70511F07951F}"/>
              </a:ext>
            </a:extLst>
          </p:cNvPr>
          <p:cNvSpPr/>
          <p:nvPr/>
        </p:nvSpPr>
        <p:spPr>
          <a:xfrm>
            <a:off x="311756" y="5805264"/>
            <a:ext cx="8588240" cy="830997"/>
          </a:xfrm>
          <a:prstGeom prst="rect">
            <a:avLst/>
          </a:prstGeom>
          <a:solidFill>
            <a:srgbClr val="0070C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UNDERSTANDING THE INTERSECTIONS OF PLANETARY HEALTH AND CLIMATE CHANGE</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619998036"/>
      </p:ext>
    </p:extLst>
  </p:cSld>
  <p:clrMapOvr>
    <a:masterClrMapping/>
  </p:clrMapOvr>
  <mc:AlternateContent xmlns:mc="http://schemas.openxmlformats.org/markup-compatibility/2006" xmlns:p14="http://schemas.microsoft.com/office/powerpoint/2010/main">
    <mc:Choice Requires="p14">
      <p:transition spd="slow" p14:dur="2000" advTm="101446"/>
    </mc:Choice>
    <mc:Fallback xmlns="">
      <p:transition spd="slow" advTm="10144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tates, the UN and Climate Change Policy | The Journal of Diplomacy and  International Relations">
            <a:extLst>
              <a:ext uri="{FF2B5EF4-FFF2-40B4-BE49-F238E27FC236}">
                <a16:creationId xmlns:a16="http://schemas.microsoft.com/office/drawing/2014/main" id="{15E11521-6998-4848-8D03-9C5D7866E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4752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B_col_white_background.eps">
            <a:extLst>
              <a:ext uri="{FF2B5EF4-FFF2-40B4-BE49-F238E27FC236}">
                <a16:creationId xmlns:a16="http://schemas.microsoft.com/office/drawing/2014/main" id="{FE76B05B-F617-EE4E-B219-27779D5CE6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7" name="Picture 6">
            <a:extLst>
              <a:ext uri="{FF2B5EF4-FFF2-40B4-BE49-F238E27FC236}">
                <a16:creationId xmlns:a16="http://schemas.microsoft.com/office/drawing/2014/main" id="{15BEEF4B-2906-A647-971E-FB6A39B64E8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910501"/>
      </p:ext>
    </p:extLst>
  </p:cSld>
  <p:clrMapOvr>
    <a:masterClrMapping/>
  </p:clrMapOvr>
  <mc:AlternateContent xmlns:mc="http://schemas.openxmlformats.org/markup-compatibility/2006" xmlns:p14="http://schemas.microsoft.com/office/powerpoint/2010/main">
    <mc:Choice Requires="p14">
      <p:transition spd="slow" p14:dur="2000" advTm="116707"/>
    </mc:Choice>
    <mc:Fallback xmlns="">
      <p:transition spd="slow" advTm="1167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A071D-65C1-9247-A21C-CE042783B97D}"/>
              </a:ext>
            </a:extLst>
          </p:cNvPr>
          <p:cNvPicPr>
            <a:picLocks noChangeAspect="1"/>
          </p:cNvPicPr>
          <p:nvPr/>
        </p:nvPicPr>
        <p:blipFill>
          <a:blip r:embed="rId3"/>
          <a:stretch>
            <a:fillRect/>
          </a:stretch>
        </p:blipFill>
        <p:spPr>
          <a:xfrm>
            <a:off x="755576" y="599"/>
            <a:ext cx="6870458" cy="6857424"/>
          </a:xfrm>
          <a:prstGeom prst="rect">
            <a:avLst/>
          </a:prstGeom>
        </p:spPr>
      </p:pic>
      <p:pic>
        <p:nvPicPr>
          <p:cNvPr id="4" name="Picture 5" descr="TAB_col_white_background.eps">
            <a:extLst>
              <a:ext uri="{FF2B5EF4-FFF2-40B4-BE49-F238E27FC236}">
                <a16:creationId xmlns:a16="http://schemas.microsoft.com/office/drawing/2014/main" id="{46544AF6-932B-3D49-834C-9AFD05665C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19B5BB1B-9085-4C4B-88A9-59268E5B70F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513D8F4E-6E6E-5641-8988-9B507A771C18}"/>
              </a:ext>
            </a:extLst>
          </p:cNvPr>
          <p:cNvSpPr/>
          <p:nvPr/>
        </p:nvSpPr>
        <p:spPr>
          <a:xfrm>
            <a:off x="0" y="6670857"/>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Helvetica" pitchFamily="2" charset="0"/>
                <a:ea typeface="+mn-ea"/>
                <a:cs typeface="+mn-cs"/>
              </a:rPr>
              <a:t>Source:  </a:t>
            </a:r>
            <a:r>
              <a:rPr kumimoji="0" lang="en-GB" sz="800" b="0" i="0" u="none" strike="noStrike" kern="1200" cap="none" spc="0" normalizeH="0" baseline="0" noProof="0" dirty="0">
                <a:ln>
                  <a:noFill/>
                </a:ln>
                <a:solidFill>
                  <a:srgbClr val="0070C0"/>
                </a:solidFill>
                <a:effectLst/>
                <a:uLnTx/>
                <a:uFillTx/>
                <a:latin typeface="Helvetica" pitchFamily="2" charset="0"/>
                <a:ea typeface="+mn-ea"/>
                <a:cs typeface="+mn-cs"/>
              </a:rPr>
              <a:t>Climate change and human health, WHO </a:t>
            </a:r>
            <a:r>
              <a:rPr kumimoji="0" lang="en-GB" sz="800" b="0" i="0" u="none" strike="noStrike" kern="1200" cap="none" spc="0" normalizeH="0" baseline="0" noProof="0" dirty="0">
                <a:ln>
                  <a:noFill/>
                </a:ln>
                <a:solidFill>
                  <a:srgbClr val="2277FF"/>
                </a:solidFill>
                <a:effectLst/>
                <a:uLnTx/>
                <a:uFillTx/>
                <a:latin typeface="Helvetica" pitchFamily="2" charset="0"/>
                <a:ea typeface="+mn-ea"/>
                <a:cs typeface="+mn-cs"/>
              </a:rPr>
              <a:t>https://</a:t>
            </a:r>
            <a:r>
              <a:rPr kumimoji="0" lang="en-GB" sz="800" b="0" i="0" u="none" strike="noStrike" kern="1200" cap="none" spc="0" normalizeH="0" baseline="0" noProof="0" dirty="0" err="1">
                <a:ln>
                  <a:noFill/>
                </a:ln>
                <a:solidFill>
                  <a:srgbClr val="2277FF"/>
                </a:solidFill>
                <a:effectLst/>
                <a:uLnTx/>
                <a:uFillTx/>
                <a:latin typeface="Helvetica" pitchFamily="2" charset="0"/>
                <a:ea typeface="+mn-ea"/>
                <a:cs typeface="+mn-cs"/>
              </a:rPr>
              <a:t>bit.ly</a:t>
            </a:r>
            <a:r>
              <a:rPr kumimoji="0" lang="en-GB" sz="800" b="0" i="0" u="none" strike="noStrike" kern="1200" cap="none" spc="0" normalizeH="0" baseline="0" noProof="0" dirty="0">
                <a:ln>
                  <a:noFill/>
                </a:ln>
                <a:solidFill>
                  <a:srgbClr val="2277FF"/>
                </a:solidFill>
                <a:effectLst/>
                <a:uLnTx/>
                <a:uFillTx/>
                <a:latin typeface="Helvetica" pitchFamily="2" charset="0"/>
                <a:ea typeface="+mn-ea"/>
                <a:cs typeface="+mn-cs"/>
              </a:rPr>
              <a:t>/394SnBo</a:t>
            </a:r>
          </a:p>
        </p:txBody>
      </p:sp>
    </p:spTree>
    <p:extLst>
      <p:ext uri="{BB962C8B-B14F-4D97-AF65-F5344CB8AC3E}">
        <p14:creationId xmlns:p14="http://schemas.microsoft.com/office/powerpoint/2010/main" val="3449231549"/>
      </p:ext>
    </p:extLst>
  </p:cSld>
  <p:clrMapOvr>
    <a:masterClrMapping/>
  </p:clrMapOvr>
  <mc:AlternateContent xmlns:mc="http://schemas.openxmlformats.org/markup-compatibility/2006" xmlns:p14="http://schemas.microsoft.com/office/powerpoint/2010/main">
    <mc:Choice Requires="p14">
      <p:transition spd="slow" p14:dur="2000" advTm="69195"/>
    </mc:Choice>
    <mc:Fallback xmlns="">
      <p:transition spd="slow" advTm="6919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4A9C3A-A4E8-3942-A833-72BA8A1FAF2B}"/>
              </a:ext>
            </a:extLst>
          </p:cNvPr>
          <p:cNvPicPr>
            <a:picLocks noChangeAspect="1"/>
          </p:cNvPicPr>
          <p:nvPr/>
        </p:nvPicPr>
        <p:blipFill>
          <a:blip r:embed="rId3"/>
          <a:stretch>
            <a:fillRect/>
          </a:stretch>
        </p:blipFill>
        <p:spPr>
          <a:xfrm>
            <a:off x="0" y="0"/>
            <a:ext cx="9143999" cy="6457989"/>
          </a:xfrm>
          <a:prstGeom prst="rect">
            <a:avLst/>
          </a:prstGeom>
        </p:spPr>
      </p:pic>
      <p:graphicFrame>
        <p:nvGraphicFramePr>
          <p:cNvPr id="11" name="Diagram 10">
            <a:extLst>
              <a:ext uri="{FF2B5EF4-FFF2-40B4-BE49-F238E27FC236}">
                <a16:creationId xmlns:a16="http://schemas.microsoft.com/office/drawing/2014/main" id="{7858966A-E61C-B04A-B5E3-D703C0FCE9AA}"/>
              </a:ext>
            </a:extLst>
          </p:cNvPr>
          <p:cNvGraphicFramePr/>
          <p:nvPr>
            <p:extLst>
              <p:ext uri="{D42A27DB-BD31-4B8C-83A1-F6EECF244321}">
                <p14:modId xmlns:p14="http://schemas.microsoft.com/office/powerpoint/2010/main" val="969689750"/>
              </p:ext>
            </p:extLst>
          </p:nvPr>
        </p:nvGraphicFramePr>
        <p:xfrm>
          <a:off x="0" y="17621"/>
          <a:ext cx="9144000" cy="6457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438D4293-F773-6343-A09B-FE33FED04A15}"/>
              </a:ext>
            </a:extLst>
          </p:cNvPr>
          <p:cNvSpPr/>
          <p:nvPr/>
        </p:nvSpPr>
        <p:spPr>
          <a:xfrm>
            <a:off x="217356" y="6624935"/>
            <a:ext cx="6298860"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a:ea typeface="+mn-ea"/>
                <a:cs typeface="+mn-cs"/>
              </a:rPr>
              <a:t>Source</a:t>
            </a:r>
            <a:r>
              <a:rPr kumimoji="0" lang="en-US" sz="800" b="0" i="0" u="none" strike="noStrike" kern="1200" cap="none" spc="0" normalizeH="0" baseline="0" noProof="0" dirty="0">
                <a:ln>
                  <a:noFill/>
                </a:ln>
                <a:solidFill>
                  <a:prstClr val="black"/>
                </a:solidFill>
                <a:effectLst/>
                <a:uLnTx/>
                <a:uFillTx/>
                <a:latin typeface="Calibri"/>
                <a:ea typeface="+mn-ea"/>
                <a:cs typeface="+mn-cs"/>
              </a:rPr>
              <a:t>: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9"/>
              </a:rPr>
              <a:t>https://www.worldwildlife.org/publications/assessing-climate-risk-in-myanmar-technical-report</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5" descr="TAB_col_white_background.eps">
            <a:extLst>
              <a:ext uri="{FF2B5EF4-FFF2-40B4-BE49-F238E27FC236}">
                <a16:creationId xmlns:a16="http://schemas.microsoft.com/office/drawing/2014/main" id="{A963C4CD-4A43-CE42-AB7C-9468B72D5D6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10" name="Picture 9">
            <a:extLst>
              <a:ext uri="{FF2B5EF4-FFF2-40B4-BE49-F238E27FC236}">
                <a16:creationId xmlns:a16="http://schemas.microsoft.com/office/drawing/2014/main" id="{5A515CAA-4B96-2544-A732-C776A852CD5A}"/>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491565"/>
      </p:ext>
    </p:extLst>
  </p:cSld>
  <p:clrMapOvr>
    <a:masterClrMapping/>
  </p:clrMapOvr>
  <mc:AlternateContent xmlns:mc="http://schemas.openxmlformats.org/markup-compatibility/2006" xmlns:p14="http://schemas.microsoft.com/office/powerpoint/2010/main">
    <mc:Choice Requires="p14">
      <p:transition spd="slow" p14:dur="2000" advTm="107245"/>
    </mc:Choice>
    <mc:Fallback xmlns="">
      <p:transition spd="slow" advTm="1072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9421FD-8908-6C45-99ED-62551EF73D9B}"/>
              </a:ext>
            </a:extLst>
          </p:cNvPr>
          <p:cNvSpPr>
            <a:spLocks noGrp="1"/>
          </p:cNvSpPr>
          <p:nvPr>
            <p:ph idx="1"/>
          </p:nvPr>
        </p:nvSpPr>
        <p:spPr>
          <a:xfrm>
            <a:off x="230832" y="1495325"/>
            <a:ext cx="8229600" cy="4525963"/>
          </a:xfrm>
        </p:spPr>
        <p:txBody>
          <a:bodyPr>
            <a:normAutofit fontScale="92500"/>
          </a:bodyPr>
          <a:lstStyle/>
          <a:p>
            <a:r>
              <a:rPr lang="en-GB" b="1" dirty="0">
                <a:solidFill>
                  <a:srgbClr val="00B050"/>
                </a:solidFill>
              </a:rPr>
              <a:t>natural environment</a:t>
            </a:r>
            <a:r>
              <a:rPr lang="en-GB" dirty="0"/>
              <a:t> </a:t>
            </a:r>
          </a:p>
          <a:p>
            <a:pPr lvl="1"/>
            <a:r>
              <a:rPr lang="en-GB" dirty="0"/>
              <a:t>changes to the sea level </a:t>
            </a:r>
          </a:p>
          <a:p>
            <a:pPr lvl="1"/>
            <a:r>
              <a:rPr lang="en-GB" dirty="0"/>
              <a:t>changes in temperature norms</a:t>
            </a:r>
          </a:p>
          <a:p>
            <a:pPr lvl="1"/>
            <a:r>
              <a:rPr lang="en-GB" dirty="0"/>
              <a:t>precipitation rates and predictability </a:t>
            </a:r>
          </a:p>
          <a:p>
            <a:r>
              <a:rPr lang="en-GB" b="1" dirty="0">
                <a:solidFill>
                  <a:srgbClr val="FFC000"/>
                </a:solidFill>
              </a:rPr>
              <a:t>human</a:t>
            </a:r>
            <a:r>
              <a:rPr lang="en-GB" dirty="0"/>
              <a:t> </a:t>
            </a:r>
          </a:p>
          <a:p>
            <a:pPr lvl="1"/>
            <a:r>
              <a:rPr lang="en-GB" dirty="0"/>
              <a:t>food production </a:t>
            </a:r>
          </a:p>
          <a:p>
            <a:pPr lvl="1"/>
            <a:r>
              <a:rPr lang="en-GB" dirty="0"/>
              <a:t>habitability</a:t>
            </a:r>
          </a:p>
          <a:p>
            <a:pPr lvl="1"/>
            <a:r>
              <a:rPr lang="en-GB" dirty="0"/>
              <a:t>potable water</a:t>
            </a:r>
          </a:p>
          <a:p>
            <a:pPr lvl="1"/>
            <a:r>
              <a:rPr lang="en-GB" dirty="0"/>
              <a:t>prevalence and spread of vector-borne disease </a:t>
            </a:r>
          </a:p>
          <a:p>
            <a:pPr marL="0" indent="0">
              <a:buNone/>
            </a:pPr>
            <a:endParaRPr lang="en-US" dirty="0"/>
          </a:p>
        </p:txBody>
      </p:sp>
      <p:sp>
        <p:nvSpPr>
          <p:cNvPr id="2" name="Title 1">
            <a:extLst>
              <a:ext uri="{FF2B5EF4-FFF2-40B4-BE49-F238E27FC236}">
                <a16:creationId xmlns:a16="http://schemas.microsoft.com/office/drawing/2014/main" id="{688CCF0F-0F73-1B4E-BA8E-A5A80B94BA55}"/>
              </a:ext>
            </a:extLst>
          </p:cNvPr>
          <p:cNvSpPr>
            <a:spLocks noGrp="1"/>
          </p:cNvSpPr>
          <p:nvPr>
            <p:ph type="title"/>
          </p:nvPr>
        </p:nvSpPr>
        <p:spPr>
          <a:xfrm>
            <a:off x="-324544" y="44624"/>
            <a:ext cx="8229600" cy="1143000"/>
          </a:xfrm>
        </p:spPr>
        <p:txBody>
          <a:bodyPr/>
          <a:lstStyle/>
          <a:p>
            <a:r>
              <a:rPr lang="en-US" dirty="0"/>
              <a:t>Practical Impacts in Myanmar</a:t>
            </a:r>
          </a:p>
        </p:txBody>
      </p:sp>
      <p:sp>
        <p:nvSpPr>
          <p:cNvPr id="4" name="Rectangle 3">
            <a:extLst>
              <a:ext uri="{FF2B5EF4-FFF2-40B4-BE49-F238E27FC236}">
                <a16:creationId xmlns:a16="http://schemas.microsoft.com/office/drawing/2014/main" id="{BA0B1F1B-C61B-0C46-A545-5A4E9628954C}"/>
              </a:ext>
            </a:extLst>
          </p:cNvPr>
          <p:cNvSpPr/>
          <p:nvPr/>
        </p:nvSpPr>
        <p:spPr>
          <a:xfrm>
            <a:off x="261864" y="6396245"/>
            <a:ext cx="705678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4"/>
              </a:rPr>
              <a:t>https://calhoun.nps.edu/bitstream/handle/10945/44672/14Dec_Slagle_John.pdf?sequence=1&amp;isAllowed=y</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DE4DBA32-4675-2940-A1A2-58503C6A9941}"/>
              </a:ext>
            </a:extLst>
          </p:cNvPr>
          <p:cNvPicPr>
            <a:picLocks noChangeAspect="1"/>
          </p:cNvPicPr>
          <p:nvPr/>
        </p:nvPicPr>
        <p:blipFill>
          <a:blip r:embed="rId5"/>
          <a:stretch>
            <a:fillRect/>
          </a:stretch>
        </p:blipFill>
        <p:spPr>
          <a:xfrm>
            <a:off x="6804613" y="1424907"/>
            <a:ext cx="2088324" cy="1390856"/>
          </a:xfrm>
          <a:prstGeom prst="rect">
            <a:avLst/>
          </a:prstGeom>
        </p:spPr>
      </p:pic>
      <p:pic>
        <p:nvPicPr>
          <p:cNvPr id="7" name="Picture 6">
            <a:extLst>
              <a:ext uri="{FF2B5EF4-FFF2-40B4-BE49-F238E27FC236}">
                <a16:creationId xmlns:a16="http://schemas.microsoft.com/office/drawing/2014/main" id="{8533924B-7507-914E-A437-F87472838BCB}"/>
              </a:ext>
            </a:extLst>
          </p:cNvPr>
          <p:cNvPicPr>
            <a:picLocks noChangeAspect="1"/>
          </p:cNvPicPr>
          <p:nvPr/>
        </p:nvPicPr>
        <p:blipFill>
          <a:blip r:embed="rId6"/>
          <a:stretch>
            <a:fillRect/>
          </a:stretch>
        </p:blipFill>
        <p:spPr>
          <a:xfrm>
            <a:off x="7032214" y="2830584"/>
            <a:ext cx="1860723" cy="1237381"/>
          </a:xfrm>
          <a:prstGeom prst="rect">
            <a:avLst/>
          </a:prstGeom>
        </p:spPr>
      </p:pic>
      <p:pic>
        <p:nvPicPr>
          <p:cNvPr id="8" name="Picture 7">
            <a:extLst>
              <a:ext uri="{FF2B5EF4-FFF2-40B4-BE49-F238E27FC236}">
                <a16:creationId xmlns:a16="http://schemas.microsoft.com/office/drawing/2014/main" id="{A5FB4B2C-7F7F-6540-9CE9-F79C6359AB4C}"/>
              </a:ext>
            </a:extLst>
          </p:cNvPr>
          <p:cNvPicPr>
            <a:picLocks noChangeAspect="1"/>
          </p:cNvPicPr>
          <p:nvPr/>
        </p:nvPicPr>
        <p:blipFill>
          <a:blip r:embed="rId7"/>
          <a:stretch>
            <a:fillRect/>
          </a:stretch>
        </p:blipFill>
        <p:spPr>
          <a:xfrm>
            <a:off x="7207242" y="4138539"/>
            <a:ext cx="1685695" cy="1224136"/>
          </a:xfrm>
          <a:prstGeom prst="rect">
            <a:avLst/>
          </a:prstGeom>
        </p:spPr>
      </p:pic>
      <p:pic>
        <p:nvPicPr>
          <p:cNvPr id="9" name="Picture 5" descr="TAB_col_white_background.eps">
            <a:extLst>
              <a:ext uri="{FF2B5EF4-FFF2-40B4-BE49-F238E27FC236}">
                <a16:creationId xmlns:a16="http://schemas.microsoft.com/office/drawing/2014/main" id="{EAADDB3A-0C05-D449-BE4F-30571D5DE08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86156"/>
            <a:ext cx="1296144" cy="554077"/>
          </a:xfrm>
          <a:prstGeom prst="rect">
            <a:avLst/>
          </a:prstGeom>
          <a:noFill/>
          <a:ln w="9525">
            <a:noFill/>
            <a:miter lim="800000"/>
            <a:headEnd/>
            <a:tailEnd/>
          </a:ln>
        </p:spPr>
      </p:pic>
      <p:pic>
        <p:nvPicPr>
          <p:cNvPr id="10" name="Picture 9">
            <a:extLst>
              <a:ext uri="{FF2B5EF4-FFF2-40B4-BE49-F238E27FC236}">
                <a16:creationId xmlns:a16="http://schemas.microsoft.com/office/drawing/2014/main" id="{BE8F6106-F487-6049-B483-D3B7E8906552}"/>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77834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02170795"/>
      </p:ext>
    </p:extLst>
  </p:cSld>
  <p:clrMapOvr>
    <a:masterClrMapping/>
  </p:clrMapOvr>
  <mc:AlternateContent xmlns:mc="http://schemas.openxmlformats.org/markup-compatibility/2006" xmlns:p14="http://schemas.microsoft.com/office/powerpoint/2010/main">
    <mc:Choice Requires="p14">
      <p:transition spd="slow" p14:dur="2000" advTm="111836"/>
    </mc:Choice>
    <mc:Fallback xmlns="">
      <p:transition spd="slow" advTm="1118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heckerboard(across)">
                                      <p:cBhvr>
                                        <p:cTn id="16" dur="500"/>
                                        <p:tgtEl>
                                          <p:spTgt spid="3">
                                            <p:txEl>
                                              <p:pRg st="1" end="1"/>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heckerboard(across)">
                                      <p:cBhvr>
                                        <p:cTn id="19" dur="500"/>
                                        <p:tgtEl>
                                          <p:spTgt spid="3">
                                            <p:txEl>
                                              <p:pRg st="2" end="2"/>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heckerboard(across)">
                                      <p:cBhvr>
                                        <p:cTn id="30" dur="500"/>
                                        <p:tgtEl>
                                          <p:spTgt spid="3">
                                            <p:txEl>
                                              <p:pRg st="5" end="5"/>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checkerboard(across)">
                                      <p:cBhvr>
                                        <p:cTn id="33" dur="500"/>
                                        <p:tgtEl>
                                          <p:spTgt spid="3">
                                            <p:txEl>
                                              <p:pRg st="6" end="6"/>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checkerboard(across)">
                                      <p:cBhvr>
                                        <p:cTn id="36" dur="500"/>
                                        <p:tgtEl>
                                          <p:spTgt spid="3">
                                            <p:txEl>
                                              <p:pRg st="7" end="7"/>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checkerboard(across)">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068592-50E7-3742-94C3-2601B7CD7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0"/>
            <a:ext cx="6470476" cy="6550358"/>
          </a:xfrm>
          <a:prstGeom prst="rect">
            <a:avLst/>
          </a:prstGeom>
        </p:spPr>
      </p:pic>
      <p:sp>
        <p:nvSpPr>
          <p:cNvPr id="6" name="Rectangle 5">
            <a:extLst>
              <a:ext uri="{FF2B5EF4-FFF2-40B4-BE49-F238E27FC236}">
                <a16:creationId xmlns:a16="http://schemas.microsoft.com/office/drawing/2014/main" id="{13990239-73D2-0745-A75E-D302699FB205}"/>
              </a:ext>
            </a:extLst>
          </p:cNvPr>
          <p:cNvSpPr/>
          <p:nvPr/>
        </p:nvSpPr>
        <p:spPr>
          <a:xfrm>
            <a:off x="179513" y="6568015"/>
            <a:ext cx="878497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0" u="none" strike="noStrike" kern="1200" cap="none" spc="0" normalizeH="0" baseline="0" noProof="0" dirty="0">
                <a:ln>
                  <a:noFill/>
                </a:ln>
                <a:solidFill>
                  <a:prstClr val="black"/>
                </a:solidFill>
                <a:effectLst/>
                <a:uLnTx/>
                <a:uFillTx/>
                <a:latin typeface="Calibri"/>
                <a:ea typeface="+mn-ea"/>
                <a:cs typeface="+mn-cs"/>
                <a:hlinkClick r:id="rId4"/>
              </a:rPr>
              <a:t>http://www.braced.org/resources/i/?id=46bb299b-a312-46f0-8899-ae1f4bc24797</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5" descr="TAB_col_white_background.eps">
            <a:extLst>
              <a:ext uri="{FF2B5EF4-FFF2-40B4-BE49-F238E27FC236}">
                <a16:creationId xmlns:a16="http://schemas.microsoft.com/office/drawing/2014/main" id="{255CB738-4630-3C48-B648-2469DD791F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86156"/>
            <a:ext cx="1296144" cy="554077"/>
          </a:xfrm>
          <a:prstGeom prst="rect">
            <a:avLst/>
          </a:prstGeom>
          <a:noFill/>
          <a:ln w="9525">
            <a:noFill/>
            <a:miter lim="800000"/>
            <a:headEnd/>
            <a:tailEnd/>
          </a:ln>
        </p:spPr>
      </p:pic>
      <p:pic>
        <p:nvPicPr>
          <p:cNvPr id="7" name="Picture 6">
            <a:extLst>
              <a:ext uri="{FF2B5EF4-FFF2-40B4-BE49-F238E27FC236}">
                <a16:creationId xmlns:a16="http://schemas.microsoft.com/office/drawing/2014/main" id="{E152E578-E265-4142-B99F-92FC0DB0147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77834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784532"/>
      </p:ext>
    </p:extLst>
  </p:cSld>
  <p:clrMapOvr>
    <a:masterClrMapping/>
  </p:clrMapOvr>
  <mc:AlternateContent xmlns:mc="http://schemas.openxmlformats.org/markup-compatibility/2006" xmlns:p14="http://schemas.microsoft.com/office/powerpoint/2010/main">
    <mc:Choice Requires="p14">
      <p:transition spd="slow" p14:dur="2000" advTm="160825"/>
    </mc:Choice>
    <mc:Fallback xmlns="">
      <p:transition spd="slow" advTm="16082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9F14AE5-D315-F340-B2A7-1494CA6DB848}"/>
              </a:ext>
            </a:extLst>
          </p:cNvPr>
          <p:cNvGraphicFramePr/>
          <p:nvPr>
            <p:extLst>
              <p:ext uri="{D42A27DB-BD31-4B8C-83A1-F6EECF244321}">
                <p14:modId xmlns:p14="http://schemas.microsoft.com/office/powerpoint/2010/main" val="3553063166"/>
              </p:ext>
            </p:extLst>
          </p:nvPr>
        </p:nvGraphicFramePr>
        <p:xfrm>
          <a:off x="0" y="1124744"/>
          <a:ext cx="9144000"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BC226C7-E18D-C64A-ADBF-AD9673EEBF6A}"/>
              </a:ext>
            </a:extLst>
          </p:cNvPr>
          <p:cNvSpPr txBox="1"/>
          <p:nvPr/>
        </p:nvSpPr>
        <p:spPr>
          <a:xfrm>
            <a:off x="467544" y="692696"/>
            <a:ext cx="25202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2270"/>
                </a:solidFill>
                <a:effectLst/>
                <a:uLnTx/>
                <a:uFillTx/>
                <a:latin typeface="Calibri"/>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2270"/>
                </a:solidFill>
                <a:effectLst/>
                <a:uLnTx/>
                <a:uFillTx/>
                <a:latin typeface="Calibri"/>
                <a:ea typeface="+mn-ea"/>
                <a:cs typeface="+mn-cs"/>
              </a:rPr>
              <a:t>TAKEAWAYS</a:t>
            </a:r>
          </a:p>
        </p:txBody>
      </p:sp>
      <p:pic>
        <p:nvPicPr>
          <p:cNvPr id="9" name="Picture 5" descr="TAB_col_white_background.eps">
            <a:extLst>
              <a:ext uri="{FF2B5EF4-FFF2-40B4-BE49-F238E27FC236}">
                <a16:creationId xmlns:a16="http://schemas.microsoft.com/office/drawing/2014/main" id="{69ABEC2A-E15F-DE45-9C7F-BC1486DC8E3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59424"/>
            <a:ext cx="1296144" cy="554077"/>
          </a:xfrm>
          <a:prstGeom prst="rect">
            <a:avLst/>
          </a:prstGeom>
          <a:noFill/>
          <a:ln w="9525">
            <a:noFill/>
            <a:miter lim="800000"/>
            <a:headEnd/>
            <a:tailEnd/>
          </a:ln>
        </p:spPr>
      </p:pic>
      <p:pic>
        <p:nvPicPr>
          <p:cNvPr id="10" name="Picture 9">
            <a:extLst>
              <a:ext uri="{FF2B5EF4-FFF2-40B4-BE49-F238E27FC236}">
                <a16:creationId xmlns:a16="http://schemas.microsoft.com/office/drawing/2014/main" id="{BABADB6C-FA2E-094C-97D2-DA4A9B1605C5}"/>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5728553"/>
      </p:ext>
    </p:extLst>
  </p:cSld>
  <p:clrMapOvr>
    <a:masterClrMapping/>
  </p:clrMapOvr>
  <mc:AlternateContent xmlns:mc="http://schemas.openxmlformats.org/markup-compatibility/2006" xmlns:p14="http://schemas.microsoft.com/office/powerpoint/2010/main">
    <mc:Choice Requires="p14">
      <p:transition spd="slow" p14:dur="2000" advTm="213498"/>
    </mc:Choice>
    <mc:Fallback xmlns="">
      <p:transition spd="slow" advTm="21349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132855"/>
            <a:ext cx="7772400" cy="1944217"/>
          </a:xfrm>
        </p:spPr>
        <p:txBody>
          <a:bodyPr>
            <a:normAutofit fontScale="90000"/>
          </a:bodyPr>
          <a:lstStyle/>
          <a:p>
            <a:pPr algn="ctr"/>
            <a:r>
              <a:rPr lang="en-GB" i="1" cap="none" dirty="0"/>
              <a:t>”Myanmar - How the people of Myanmar live with climate change and what communication can do”</a:t>
            </a:r>
            <a:endParaRPr lang="en-GB" cap="none" dirty="0"/>
          </a:p>
        </p:txBody>
      </p:sp>
      <p:sp>
        <p:nvSpPr>
          <p:cNvPr id="3" name="Text Placeholder 2"/>
          <p:cNvSpPr>
            <a:spLocks noGrp="1"/>
          </p:cNvSpPr>
          <p:nvPr>
            <p:ph type="body" idx="1"/>
          </p:nvPr>
        </p:nvSpPr>
        <p:spPr>
          <a:xfrm>
            <a:off x="755576" y="548680"/>
            <a:ext cx="7772400" cy="1500187"/>
          </a:xfrm>
        </p:spPr>
        <p:txBody>
          <a:bodyPr>
            <a:normAutofit/>
          </a:bodyPr>
          <a:lstStyle/>
          <a:p>
            <a:r>
              <a:rPr lang="en-GB" sz="3200" b="1" dirty="0">
                <a:solidFill>
                  <a:srgbClr val="7030A0"/>
                </a:solidFill>
              </a:rPr>
              <a:t>Activity #1: Read the below report</a:t>
            </a:r>
          </a:p>
        </p:txBody>
      </p:sp>
      <p:sp>
        <p:nvSpPr>
          <p:cNvPr id="5" name="TextBox 4">
            <a:extLst>
              <a:ext uri="{FF2B5EF4-FFF2-40B4-BE49-F238E27FC236}">
                <a16:creationId xmlns:a16="http://schemas.microsoft.com/office/drawing/2014/main" id="{D0FC5BC9-BBC4-EE44-8BBC-EA44F83F0891}"/>
              </a:ext>
            </a:extLst>
          </p:cNvPr>
          <p:cNvSpPr txBox="1"/>
          <p:nvPr/>
        </p:nvSpPr>
        <p:spPr>
          <a:xfrm>
            <a:off x="935596" y="4188121"/>
            <a:ext cx="7556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F2270"/>
                </a:solidFill>
                <a:effectLst/>
                <a:uLnTx/>
                <a:uFillTx/>
                <a:latin typeface="Calibri"/>
                <a:ea typeface="+mn-ea"/>
                <a:cs typeface="+mn-cs"/>
              </a:rPr>
              <a:t> Anna Colquhoun, Henning Goransson Sandberg and </a:t>
            </a:r>
            <a:r>
              <a:rPr kumimoji="0" lang="en-GB" sz="1800" b="0" i="0" u="none" strike="noStrike" kern="1200" cap="none" spc="0" normalizeH="0" baseline="0" noProof="0" dirty="0" err="1">
                <a:ln>
                  <a:noFill/>
                </a:ln>
                <a:solidFill>
                  <a:srgbClr val="4F2270"/>
                </a:solidFill>
                <a:effectLst/>
                <a:uLnTx/>
                <a:uFillTx/>
                <a:latin typeface="Calibri"/>
                <a:ea typeface="+mn-ea"/>
                <a:cs typeface="+mn-cs"/>
              </a:rPr>
              <a:t>Muk</a:t>
            </a:r>
            <a:r>
              <a:rPr kumimoji="0" lang="en-GB" sz="1800" b="0" i="0" u="none" strike="noStrike" kern="1200" cap="none" spc="0" normalizeH="0" baseline="0" noProof="0" dirty="0">
                <a:ln>
                  <a:noFill/>
                </a:ln>
                <a:solidFill>
                  <a:srgbClr val="4F2270"/>
                </a:solidFill>
                <a:effectLst/>
                <a:uLnTx/>
                <a:uFillTx/>
                <a:latin typeface="Calibri"/>
                <a:ea typeface="+mn-ea"/>
                <a:cs typeface="+mn-cs"/>
              </a:rPr>
              <a:t> Yin </a:t>
            </a:r>
            <a:r>
              <a:rPr kumimoji="0" lang="en-GB" sz="1800" b="0" i="0" u="none" strike="noStrike" kern="1200" cap="none" spc="0" normalizeH="0" baseline="0" noProof="0" dirty="0" err="1">
                <a:ln>
                  <a:noFill/>
                </a:ln>
                <a:solidFill>
                  <a:srgbClr val="4F2270"/>
                </a:solidFill>
                <a:effectLst/>
                <a:uLnTx/>
                <a:uFillTx/>
                <a:latin typeface="Calibri"/>
                <a:ea typeface="+mn-ea"/>
                <a:cs typeface="+mn-cs"/>
              </a:rPr>
              <a:t>Haung</a:t>
            </a:r>
            <a:r>
              <a:rPr kumimoji="0" lang="en-GB" sz="1800" b="0" i="0" u="none" strike="noStrike" kern="1200" cap="none" spc="0" normalizeH="0" baseline="0" noProof="0" dirty="0">
                <a:ln>
                  <a:noFill/>
                </a:ln>
                <a:solidFill>
                  <a:srgbClr val="4F2270"/>
                </a:solidFill>
                <a:effectLst/>
                <a:uLnTx/>
                <a:uFillTx/>
                <a:latin typeface="Calibri"/>
                <a:ea typeface="+mn-ea"/>
                <a:cs typeface="+mn-cs"/>
              </a:rPr>
              <a:t> </a:t>
            </a:r>
            <a:r>
              <a:rPr kumimoji="0" lang="en-GB" sz="1800" b="0" i="0" u="none" strike="noStrike" kern="1200" cap="none" spc="0" normalizeH="0" baseline="0" noProof="0" dirty="0" err="1">
                <a:ln>
                  <a:noFill/>
                </a:ln>
                <a:solidFill>
                  <a:srgbClr val="4F2270"/>
                </a:solidFill>
                <a:effectLst/>
                <a:uLnTx/>
                <a:uFillTx/>
                <a:latin typeface="Calibri"/>
                <a:ea typeface="+mn-ea"/>
                <a:cs typeface="+mn-cs"/>
              </a:rPr>
              <a:t>Nyoi</a:t>
            </a:r>
            <a:endParaRPr kumimoji="0" lang="en-GB" sz="1800" b="0" i="0" u="none" strike="noStrike" kern="1200" cap="none" spc="0" normalizeH="0" baseline="0" noProof="0" dirty="0">
              <a:ln>
                <a:noFill/>
              </a:ln>
              <a:solidFill>
                <a:srgbClr val="4F2270"/>
              </a:solidFill>
              <a:effectLst/>
              <a:uLnTx/>
              <a:uFillTx/>
              <a:latin typeface="Calibri"/>
              <a:ea typeface="+mn-ea"/>
              <a:cs typeface="+mn-cs"/>
            </a:endParaRPr>
          </a:p>
        </p:txBody>
      </p:sp>
      <p:pic>
        <p:nvPicPr>
          <p:cNvPr id="6" name="Picture 5" descr="TAB_col_white_background.eps">
            <a:extLst>
              <a:ext uri="{FF2B5EF4-FFF2-40B4-BE49-F238E27FC236}">
                <a16:creationId xmlns:a16="http://schemas.microsoft.com/office/drawing/2014/main" id="{C185B085-892B-9742-BEAD-E5C5503365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159424"/>
            <a:ext cx="1296144" cy="554077"/>
          </a:xfrm>
          <a:prstGeom prst="rect">
            <a:avLst/>
          </a:prstGeom>
          <a:noFill/>
          <a:ln w="9525">
            <a:noFill/>
            <a:miter lim="800000"/>
            <a:headEnd/>
            <a:tailEnd/>
          </a:ln>
        </p:spPr>
      </p:pic>
      <p:pic>
        <p:nvPicPr>
          <p:cNvPr id="7" name="Picture 6">
            <a:extLst>
              <a:ext uri="{FF2B5EF4-FFF2-40B4-BE49-F238E27FC236}">
                <a16:creationId xmlns:a16="http://schemas.microsoft.com/office/drawing/2014/main" id="{91B66FB2-EE3F-4A48-92B6-B0E29A5378A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4AD50DBC-8EAF-4143-B308-BEC76B36A53D}"/>
              </a:ext>
            </a:extLst>
          </p:cNvPr>
          <p:cNvSpPr txBox="1"/>
          <p:nvPr/>
        </p:nvSpPr>
        <p:spPr>
          <a:xfrm>
            <a:off x="960243" y="5494297"/>
            <a:ext cx="75563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F2270"/>
                </a:solidFill>
                <a:effectLst/>
                <a:uLnTx/>
                <a:uFillTx/>
                <a:latin typeface="Calibri"/>
                <a:ea typeface="+mn-ea"/>
                <a:cs typeface="+mn-cs"/>
              </a:rPr>
              <a:t> * Detail of this activity is on the guidance notes </a:t>
            </a:r>
          </a:p>
        </p:txBody>
      </p:sp>
      <p:sp>
        <p:nvSpPr>
          <p:cNvPr id="9" name="Rectangle 8">
            <a:extLst>
              <a:ext uri="{FF2B5EF4-FFF2-40B4-BE49-F238E27FC236}">
                <a16:creationId xmlns:a16="http://schemas.microsoft.com/office/drawing/2014/main" id="{666C2EE4-9833-224E-9724-7B5538983C2C}"/>
              </a:ext>
            </a:extLst>
          </p:cNvPr>
          <p:cNvSpPr/>
          <p:nvPr/>
        </p:nvSpPr>
        <p:spPr>
          <a:xfrm>
            <a:off x="544016" y="4819887"/>
            <a:ext cx="84924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Link to access the report: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 http://www.braced.org/contentAsset/raw-data/46bb299b-a312-46f0-8899-ae1f4bc24797/attachmentFile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17718"/>
      </p:ext>
    </p:extLst>
  </p:cSld>
  <p:clrMapOvr>
    <a:masterClrMapping/>
  </p:clrMapOvr>
  <mc:AlternateContent xmlns:mc="http://schemas.openxmlformats.org/markup-compatibility/2006" xmlns:p14="http://schemas.microsoft.com/office/powerpoint/2010/main">
    <mc:Choice Requires="p14">
      <p:transition spd="slow" p14:dur="1500" advTm="70338">
        <p:split orient="vert"/>
      </p:transition>
    </mc:Choice>
    <mc:Fallback xmlns="">
      <p:transition spd="slow" advTm="70338">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DA52F76-8005-6A4B-A520-EB0BDCF6A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05" y="908720"/>
            <a:ext cx="8177990"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descr="TAB_col_white_background.eps">
            <a:extLst>
              <a:ext uri="{FF2B5EF4-FFF2-40B4-BE49-F238E27FC236}">
                <a16:creationId xmlns:a16="http://schemas.microsoft.com/office/drawing/2014/main" id="{64EAB028-08C7-9942-9406-242AA0BCEE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404664"/>
            <a:ext cx="1347578" cy="576064"/>
          </a:xfrm>
          <a:prstGeom prst="rect">
            <a:avLst/>
          </a:prstGeom>
          <a:noFill/>
          <a:ln w="9525">
            <a:noFill/>
            <a:miter lim="800000"/>
            <a:headEnd/>
            <a:tailEnd/>
          </a:ln>
        </p:spPr>
      </p:pic>
    </p:spTree>
    <p:extLst>
      <p:ext uri="{BB962C8B-B14F-4D97-AF65-F5344CB8AC3E}">
        <p14:creationId xmlns:p14="http://schemas.microsoft.com/office/powerpoint/2010/main" val="2624801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limate Change: Meaning, Definition, Causes, Examples And Consequences -  Youmatter">
            <a:extLst>
              <a:ext uri="{FF2B5EF4-FFF2-40B4-BE49-F238E27FC236}">
                <a16:creationId xmlns:a16="http://schemas.microsoft.com/office/drawing/2014/main" id="{FA89AA03-BCF1-BC4F-8856-0195F344C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3194"/>
            <a:ext cx="9144000" cy="56048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A0215F-6EA9-3E45-A1E4-DCA3CA7A65AA}"/>
              </a:ext>
            </a:extLst>
          </p:cNvPr>
          <p:cNvSpPr>
            <a:spLocks noGrp="1"/>
          </p:cNvSpPr>
          <p:nvPr>
            <p:ph type="title"/>
          </p:nvPr>
        </p:nvSpPr>
        <p:spPr>
          <a:xfrm>
            <a:off x="-36512" y="116632"/>
            <a:ext cx="8229600" cy="1143000"/>
          </a:xfrm>
        </p:spPr>
        <p:txBody>
          <a:bodyPr/>
          <a:lstStyle/>
          <a:p>
            <a:r>
              <a:rPr lang="en-US" dirty="0"/>
              <a:t>What is climate change</a:t>
            </a:r>
          </a:p>
        </p:txBody>
      </p:sp>
      <p:pic>
        <p:nvPicPr>
          <p:cNvPr id="3" name="Picture 5" descr="TAB_col_white_background.eps">
            <a:extLst>
              <a:ext uri="{FF2B5EF4-FFF2-40B4-BE49-F238E27FC236}">
                <a16:creationId xmlns:a16="http://schemas.microsoft.com/office/drawing/2014/main" id="{65B4E1E6-9A22-6E44-B71D-7DB038FF26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4" name="Picture 3">
            <a:extLst>
              <a:ext uri="{FF2B5EF4-FFF2-40B4-BE49-F238E27FC236}">
                <a16:creationId xmlns:a16="http://schemas.microsoft.com/office/drawing/2014/main" id="{60009F59-D846-8E48-B398-D0FBFEE9E068}"/>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Diagram 4">
            <a:extLst>
              <a:ext uri="{FF2B5EF4-FFF2-40B4-BE49-F238E27FC236}">
                <a16:creationId xmlns:a16="http://schemas.microsoft.com/office/drawing/2014/main" id="{CD71A3D3-5B7E-5C48-B100-0FA4677EB852}"/>
              </a:ext>
            </a:extLst>
          </p:cNvPr>
          <p:cNvGraphicFramePr/>
          <p:nvPr/>
        </p:nvGraphicFramePr>
        <p:xfrm>
          <a:off x="827585" y="1281619"/>
          <a:ext cx="7365504" cy="53157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a:extLst>
              <a:ext uri="{FF2B5EF4-FFF2-40B4-BE49-F238E27FC236}">
                <a16:creationId xmlns:a16="http://schemas.microsoft.com/office/drawing/2014/main" id="{B491284B-1241-5B4A-8825-1C7793311695}"/>
              </a:ext>
            </a:extLst>
          </p:cNvPr>
          <p:cNvSpPr/>
          <p:nvPr/>
        </p:nvSpPr>
        <p:spPr>
          <a:xfrm>
            <a:off x="-36512" y="6478536"/>
            <a:ext cx="518457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Calibri"/>
                <a:ea typeface="+mn-ea"/>
                <a:cs typeface="+mn-cs"/>
              </a:rPr>
              <a:t>Source: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11"/>
              </a:rPr>
              <a:t>https://youmatter.world/en/definition/climate-change-meaning-definition-causes-and-consequences/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530859"/>
      </p:ext>
    </p:extLst>
  </p:cSld>
  <p:clrMapOvr>
    <a:masterClrMapping/>
  </p:clrMapOvr>
  <mc:AlternateContent xmlns:mc="http://schemas.openxmlformats.org/markup-compatibility/2006" xmlns:p14="http://schemas.microsoft.com/office/powerpoint/2010/main">
    <mc:Choice Requires="p14">
      <p:transition spd="slow" p14:dur="2000" advTm="150926"/>
    </mc:Choice>
    <mc:Fallback xmlns="">
      <p:transition spd="slow" advTm="15092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F0002028-1908-47CC-81A5-0ABFA60B0A58}"/>
              </a:ext>
            </a:extLst>
          </p:cNvPr>
          <p:cNvSpPr/>
          <p:nvPr/>
        </p:nvSpPr>
        <p:spPr>
          <a:xfrm>
            <a:off x="3838506" y="4924894"/>
            <a:ext cx="3314521" cy="1499105"/>
          </a:xfrm>
          <a:custGeom>
            <a:avLst/>
            <a:gdLst>
              <a:gd name="connsiteX0" fmla="*/ 0 w 3314521"/>
              <a:gd name="connsiteY0" fmla="*/ 0 h 1499105"/>
              <a:gd name="connsiteX1" fmla="*/ 3314521 w 3314521"/>
              <a:gd name="connsiteY1" fmla="*/ 0 h 1499105"/>
              <a:gd name="connsiteX2" fmla="*/ 3314521 w 3314521"/>
              <a:gd name="connsiteY2" fmla="*/ 1499105 h 1499105"/>
              <a:gd name="connsiteX3" fmla="*/ 0 w 3314521"/>
              <a:gd name="connsiteY3" fmla="*/ 1499105 h 1499105"/>
              <a:gd name="connsiteX4" fmla="*/ 0 w 3314521"/>
              <a:gd name="connsiteY4" fmla="*/ 0 h 1499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521" h="1499105">
                <a:moveTo>
                  <a:pt x="0" y="0"/>
                </a:moveTo>
                <a:lnTo>
                  <a:pt x="3314521" y="0"/>
                </a:lnTo>
                <a:lnTo>
                  <a:pt x="3314521" y="1499105"/>
                </a:lnTo>
                <a:lnTo>
                  <a:pt x="0" y="149910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Food Insecurity</a:t>
            </a:r>
          </a:p>
        </p:txBody>
      </p:sp>
      <p:sp>
        <p:nvSpPr>
          <p:cNvPr id="2" name="Title 1">
            <a:extLst>
              <a:ext uri="{FF2B5EF4-FFF2-40B4-BE49-F238E27FC236}">
                <a16:creationId xmlns:a16="http://schemas.microsoft.com/office/drawing/2014/main" id="{B81AAB6F-BD82-FE45-88C2-2A908E6971A5}"/>
              </a:ext>
            </a:extLst>
          </p:cNvPr>
          <p:cNvSpPr>
            <a:spLocks noGrp="1"/>
          </p:cNvSpPr>
          <p:nvPr>
            <p:ph type="title"/>
          </p:nvPr>
        </p:nvSpPr>
        <p:spPr>
          <a:xfrm>
            <a:off x="383876" y="300693"/>
            <a:ext cx="7463980" cy="1143000"/>
          </a:xfrm>
        </p:spPr>
        <p:txBody>
          <a:bodyPr>
            <a:normAutofit/>
          </a:bodyPr>
          <a:lstStyle/>
          <a:p>
            <a:r>
              <a:rPr lang="en-US" dirty="0"/>
              <a:t>Climate change will most affect</a:t>
            </a:r>
          </a:p>
        </p:txBody>
      </p:sp>
      <p:pic>
        <p:nvPicPr>
          <p:cNvPr id="3" name="Picture 5" descr="TAB_col_white_background.eps">
            <a:extLst>
              <a:ext uri="{FF2B5EF4-FFF2-40B4-BE49-F238E27FC236}">
                <a16:creationId xmlns:a16="http://schemas.microsoft.com/office/drawing/2014/main" id="{8402EDC2-DE2A-1F41-9976-E0B858BC76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7856" y="80486"/>
            <a:ext cx="1296144" cy="554077"/>
          </a:xfrm>
          <a:prstGeom prst="rect">
            <a:avLst/>
          </a:prstGeom>
          <a:noFill/>
          <a:ln w="9525">
            <a:noFill/>
            <a:miter lim="800000"/>
            <a:headEnd/>
            <a:tailEnd/>
          </a:ln>
        </p:spPr>
      </p:pic>
      <p:pic>
        <p:nvPicPr>
          <p:cNvPr id="4" name="Picture 3">
            <a:extLst>
              <a:ext uri="{FF2B5EF4-FFF2-40B4-BE49-F238E27FC236}">
                <a16:creationId xmlns:a16="http://schemas.microsoft.com/office/drawing/2014/main" id="{6A9B426F-5EFA-CA40-AAC8-08362408F7F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181428" y="634563"/>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eeform: Shape 10">
            <a:extLst>
              <a:ext uri="{FF2B5EF4-FFF2-40B4-BE49-F238E27FC236}">
                <a16:creationId xmlns:a16="http://schemas.microsoft.com/office/drawing/2014/main" id="{51A42E4E-C000-4745-B8BC-C2AB2A219588}"/>
              </a:ext>
            </a:extLst>
          </p:cNvPr>
          <p:cNvSpPr/>
          <p:nvPr/>
        </p:nvSpPr>
        <p:spPr>
          <a:xfrm>
            <a:off x="3830998" y="1429315"/>
            <a:ext cx="3324531" cy="1499105"/>
          </a:xfrm>
          <a:custGeom>
            <a:avLst/>
            <a:gdLst>
              <a:gd name="connsiteX0" fmla="*/ 0 w 3324531"/>
              <a:gd name="connsiteY0" fmla="*/ 0 h 1499105"/>
              <a:gd name="connsiteX1" fmla="*/ 3324531 w 3324531"/>
              <a:gd name="connsiteY1" fmla="*/ 0 h 1499105"/>
              <a:gd name="connsiteX2" fmla="*/ 3324531 w 3324531"/>
              <a:gd name="connsiteY2" fmla="*/ 1499105 h 1499105"/>
              <a:gd name="connsiteX3" fmla="*/ 0 w 3324531"/>
              <a:gd name="connsiteY3" fmla="*/ 1499105 h 1499105"/>
              <a:gd name="connsiteX4" fmla="*/ 0 w 3324531"/>
              <a:gd name="connsiteY4" fmla="*/ 0 h 1499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531" h="1499105">
                <a:moveTo>
                  <a:pt x="0" y="0"/>
                </a:moveTo>
                <a:lnTo>
                  <a:pt x="3324531" y="0"/>
                </a:lnTo>
                <a:lnTo>
                  <a:pt x="3324531" y="1499105"/>
                </a:lnTo>
                <a:lnTo>
                  <a:pt x="0" y="149910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Countries of the Global South</a:t>
            </a:r>
            <a:endParaRPr lang="en-GB" sz="3600" kern="1200" dirty="0"/>
          </a:p>
        </p:txBody>
      </p:sp>
      <p:sp>
        <p:nvSpPr>
          <p:cNvPr id="12" name="Rectangle 11">
            <a:extLst>
              <a:ext uri="{FF2B5EF4-FFF2-40B4-BE49-F238E27FC236}">
                <a16:creationId xmlns:a16="http://schemas.microsoft.com/office/drawing/2014/main" id="{3ABEDD4B-2880-4349-A1F8-841003F7B309}"/>
              </a:ext>
            </a:extLst>
          </p:cNvPr>
          <p:cNvSpPr/>
          <p:nvPr/>
        </p:nvSpPr>
        <p:spPr>
          <a:xfrm>
            <a:off x="2203478" y="1429315"/>
            <a:ext cx="1484114" cy="1499105"/>
          </a:xfrm>
          <a:prstGeom prst="rect">
            <a:avLst/>
          </a:prstGeom>
          <a:blipFill>
            <a:blip r:embed="rId5">
              <a:extLst>
                <a:ext uri="{28A0092B-C50C-407E-A947-70E740481C1C}">
                  <a14:useLocalDpi xmlns:a14="http://schemas.microsoft.com/office/drawing/2010/main" val="0"/>
                </a:ext>
              </a:extLst>
            </a:blip>
            <a:srcRect/>
            <a:stretch>
              <a:fillRect l="-26000" r="-26000"/>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96743DA2-931F-4D70-A680-6F99282DC31F}"/>
              </a:ext>
            </a:extLst>
          </p:cNvPr>
          <p:cNvSpPr/>
          <p:nvPr/>
        </p:nvSpPr>
        <p:spPr>
          <a:xfrm>
            <a:off x="2205980" y="3175772"/>
            <a:ext cx="3314521" cy="1499105"/>
          </a:xfrm>
          <a:custGeom>
            <a:avLst/>
            <a:gdLst>
              <a:gd name="connsiteX0" fmla="*/ 0 w 3314521"/>
              <a:gd name="connsiteY0" fmla="*/ 0 h 1499105"/>
              <a:gd name="connsiteX1" fmla="*/ 3314521 w 3314521"/>
              <a:gd name="connsiteY1" fmla="*/ 0 h 1499105"/>
              <a:gd name="connsiteX2" fmla="*/ 3314521 w 3314521"/>
              <a:gd name="connsiteY2" fmla="*/ 1499105 h 1499105"/>
              <a:gd name="connsiteX3" fmla="*/ 0 w 3314521"/>
              <a:gd name="connsiteY3" fmla="*/ 1499105 h 1499105"/>
              <a:gd name="connsiteX4" fmla="*/ 0 w 3314521"/>
              <a:gd name="connsiteY4" fmla="*/ 0 h 1499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521" h="1499105">
                <a:moveTo>
                  <a:pt x="0" y="0"/>
                </a:moveTo>
                <a:lnTo>
                  <a:pt x="3314521" y="0"/>
                </a:lnTo>
                <a:lnTo>
                  <a:pt x="3314521" y="1499105"/>
                </a:lnTo>
                <a:lnTo>
                  <a:pt x="0" y="149910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Migratory Movements</a:t>
            </a:r>
            <a:endParaRPr lang="en-GB" sz="3600" kern="1200" dirty="0"/>
          </a:p>
        </p:txBody>
      </p:sp>
      <p:sp>
        <p:nvSpPr>
          <p:cNvPr id="14" name="Rectangle 13">
            <a:extLst>
              <a:ext uri="{FF2B5EF4-FFF2-40B4-BE49-F238E27FC236}">
                <a16:creationId xmlns:a16="http://schemas.microsoft.com/office/drawing/2014/main" id="{BA0D3F4B-04C7-491F-B86F-3617BCE58F37}"/>
              </a:ext>
            </a:extLst>
          </p:cNvPr>
          <p:cNvSpPr/>
          <p:nvPr/>
        </p:nvSpPr>
        <p:spPr>
          <a:xfrm>
            <a:off x="5668913" y="3175772"/>
            <a:ext cx="1484114" cy="1499105"/>
          </a:xfrm>
          <a:prstGeom prst="rect">
            <a:avLst/>
          </a:prstGeom>
          <a:blipFill>
            <a:blip r:embed="rId6">
              <a:extLst>
                <a:ext uri="{28A0092B-C50C-407E-A947-70E740481C1C}">
                  <a14:useLocalDpi xmlns:a14="http://schemas.microsoft.com/office/drawing/2010/main" val="0"/>
                </a:ext>
              </a:extLst>
            </a:blip>
            <a:srcRect/>
            <a:stretch>
              <a:fillRect l="-40000" r="-40000"/>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4">
              <a:hueOff val="-2232385"/>
              <a:satOff val="13449"/>
              <a:lumOff val="1078"/>
              <a:alphaOff val="0"/>
            </a:schemeClr>
          </a:effectRef>
          <a:fontRef idx="minor">
            <a:schemeClr val="lt1"/>
          </a:fontRef>
        </p:style>
      </p:sp>
      <p:sp>
        <p:nvSpPr>
          <p:cNvPr id="16" name="Rectangle 15">
            <a:extLst>
              <a:ext uri="{FF2B5EF4-FFF2-40B4-BE49-F238E27FC236}">
                <a16:creationId xmlns:a16="http://schemas.microsoft.com/office/drawing/2014/main" id="{B1DC5444-4C9C-4C12-87DD-3460A6B41769}"/>
              </a:ext>
            </a:extLst>
          </p:cNvPr>
          <p:cNvSpPr/>
          <p:nvPr/>
        </p:nvSpPr>
        <p:spPr>
          <a:xfrm>
            <a:off x="2205980" y="4924894"/>
            <a:ext cx="1484114" cy="1499105"/>
          </a:xfrm>
          <a:prstGeom prst="rect">
            <a:avLst/>
          </a:prstGeom>
          <a:blipFill>
            <a:blip r:embed="rId7">
              <a:extLst>
                <a:ext uri="{28A0092B-C50C-407E-A947-70E740481C1C}">
                  <a14:useLocalDpi xmlns:a14="http://schemas.microsoft.com/office/drawing/2010/main" val="0"/>
                </a:ext>
              </a:extLst>
            </a:blip>
            <a:srcRect/>
            <a:stretch>
              <a:fillRect l="-24000" r="-24000"/>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1">
            <a:schemeClr val="accent4">
              <a:hueOff val="-4464770"/>
              <a:satOff val="26899"/>
              <a:lumOff val="2156"/>
              <a:alphaOff val="0"/>
            </a:schemeClr>
          </a:effectRef>
          <a:fontRef idx="minor">
            <a:schemeClr val="lt1"/>
          </a:fontRef>
        </p:style>
      </p:sp>
      <p:sp>
        <p:nvSpPr>
          <p:cNvPr id="8" name="Rectangle 7">
            <a:extLst>
              <a:ext uri="{FF2B5EF4-FFF2-40B4-BE49-F238E27FC236}">
                <a16:creationId xmlns:a16="http://schemas.microsoft.com/office/drawing/2014/main" id="{1FF0F8BF-77F3-FA42-8C5B-975F34B6A579}"/>
              </a:ext>
            </a:extLst>
          </p:cNvPr>
          <p:cNvSpPr/>
          <p:nvPr/>
        </p:nvSpPr>
        <p:spPr>
          <a:xfrm>
            <a:off x="2303240" y="2938819"/>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Source: </a:t>
            </a:r>
            <a:r>
              <a:rPr kumimoji="0" lang="en-GB" sz="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www.rgs.org</a:t>
            </a:r>
            <a:r>
              <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/schools</a:t>
            </a:r>
          </a:p>
        </p:txBody>
      </p:sp>
      <p:sp>
        <p:nvSpPr>
          <p:cNvPr id="9" name="Rectangle 8">
            <a:extLst>
              <a:ext uri="{FF2B5EF4-FFF2-40B4-BE49-F238E27FC236}">
                <a16:creationId xmlns:a16="http://schemas.microsoft.com/office/drawing/2014/main" id="{874F29F7-0B2F-3A49-890F-9D6B66C041F7}"/>
              </a:ext>
            </a:extLst>
          </p:cNvPr>
          <p:cNvSpPr/>
          <p:nvPr/>
        </p:nvSpPr>
        <p:spPr>
          <a:xfrm>
            <a:off x="2259149" y="4637394"/>
            <a:ext cx="484071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Source: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8"/>
              </a:rPr>
              <a:t>https://www.unhcr.org/news/latest/2006/7/44b262dd4/high-commissioner-guterres-unveils-action-plan-protect-rights-migratory.html</a:t>
            </a: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2865E52-3200-2644-ABE8-96B7A62016B9}"/>
              </a:ext>
            </a:extLst>
          </p:cNvPr>
          <p:cNvSpPr/>
          <p:nvPr/>
        </p:nvSpPr>
        <p:spPr>
          <a:xfrm>
            <a:off x="2229721" y="6467211"/>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Source: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9"/>
              </a:rPr>
              <a:t>https://tolife.org/blog/food-insecurity-and-breast-cancer</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569603"/>
      </p:ext>
    </p:extLst>
  </p:cSld>
  <p:clrMapOvr>
    <a:masterClrMapping/>
  </p:clrMapOvr>
  <mc:AlternateContent xmlns:mc="http://schemas.openxmlformats.org/markup-compatibility/2006" xmlns:p14="http://schemas.microsoft.com/office/powerpoint/2010/main">
    <mc:Choice Requires="p14">
      <p:transition spd="slow" p14:dur="2000" advTm="69991"/>
    </mc:Choice>
    <mc:Fallback xmlns="">
      <p:transition spd="slow" advTm="6999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710045-5A15-214D-AF99-01E3E8BE06D4}"/>
              </a:ext>
            </a:extLst>
          </p:cNvPr>
          <p:cNvPicPr>
            <a:picLocks noChangeAspect="1"/>
          </p:cNvPicPr>
          <p:nvPr/>
        </p:nvPicPr>
        <p:blipFill>
          <a:blip r:embed="rId3"/>
          <a:stretch>
            <a:fillRect/>
          </a:stretch>
        </p:blipFill>
        <p:spPr>
          <a:xfrm>
            <a:off x="1187623" y="16064"/>
            <a:ext cx="6784681" cy="6841936"/>
          </a:xfrm>
          <a:prstGeom prst="rect">
            <a:avLst/>
          </a:prstGeom>
        </p:spPr>
      </p:pic>
      <p:sp>
        <p:nvSpPr>
          <p:cNvPr id="3" name="Rectangle 2">
            <a:extLst>
              <a:ext uri="{FF2B5EF4-FFF2-40B4-BE49-F238E27FC236}">
                <a16:creationId xmlns:a16="http://schemas.microsoft.com/office/drawing/2014/main" id="{09AC8296-0B0F-5044-9F66-1C0B6771D029}"/>
              </a:ext>
            </a:extLst>
          </p:cNvPr>
          <p:cNvSpPr/>
          <p:nvPr/>
        </p:nvSpPr>
        <p:spPr>
          <a:xfrm>
            <a:off x="21058" y="6647179"/>
            <a:ext cx="777686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Helvetica" pitchFamily="2" charset="0"/>
                <a:ea typeface="+mn-ea"/>
                <a:cs typeface="+mn-cs"/>
              </a:rPr>
              <a:t>Source: </a:t>
            </a:r>
            <a:r>
              <a:rPr kumimoji="0" lang="en-GB" sz="800" b="0" i="0" u="none" strike="noStrike" kern="1200" cap="none" spc="0" normalizeH="0" baseline="0" noProof="0" dirty="0">
                <a:ln>
                  <a:noFill/>
                </a:ln>
                <a:solidFill>
                  <a:srgbClr val="007100"/>
                </a:solidFill>
                <a:effectLst/>
                <a:uLnTx/>
                <a:uFillTx/>
                <a:latin typeface="Helvetica" pitchFamily="2" charset="0"/>
                <a:ea typeface="+mn-ea"/>
                <a:cs typeface="+mn-cs"/>
              </a:rPr>
              <a:t>Climate change and human health, WHO </a:t>
            </a:r>
            <a:r>
              <a:rPr kumimoji="0" lang="en-GB" sz="800" b="0" i="0" u="none" strike="noStrike" kern="1200" cap="none" spc="0" normalizeH="0" baseline="0" noProof="0" dirty="0">
                <a:ln>
                  <a:noFill/>
                </a:ln>
                <a:solidFill>
                  <a:srgbClr val="000000"/>
                </a:solidFill>
                <a:effectLst/>
                <a:uLnTx/>
                <a:uFillTx/>
                <a:latin typeface="Helvetica" pitchFamily="2" charset="0"/>
                <a:ea typeface="+mn-ea"/>
                <a:cs typeface="+mn-cs"/>
              </a:rPr>
              <a:t>(</a:t>
            </a:r>
            <a:r>
              <a:rPr kumimoji="0" lang="en-GB" sz="800" b="0" i="0" u="none" strike="noStrike" kern="1200" cap="none" spc="0" normalizeH="0" baseline="0" noProof="0" dirty="0">
                <a:ln>
                  <a:noFill/>
                </a:ln>
                <a:solidFill>
                  <a:srgbClr val="2277FF"/>
                </a:solidFill>
                <a:effectLst/>
                <a:uLnTx/>
                <a:uFillTx/>
                <a:latin typeface="Helvetica" pitchFamily="2" charset="0"/>
                <a:ea typeface="+mn-ea"/>
                <a:cs typeface="+mn-cs"/>
              </a:rPr>
              <a:t>https://</a:t>
            </a:r>
            <a:r>
              <a:rPr kumimoji="0" lang="en-GB" sz="800" b="0" i="0" u="none" strike="noStrike" kern="1200" cap="none" spc="0" normalizeH="0" baseline="0" noProof="0" dirty="0" err="1">
                <a:ln>
                  <a:noFill/>
                </a:ln>
                <a:solidFill>
                  <a:srgbClr val="2277FF"/>
                </a:solidFill>
                <a:effectLst/>
                <a:uLnTx/>
                <a:uFillTx/>
                <a:latin typeface="Helvetica" pitchFamily="2" charset="0"/>
                <a:ea typeface="+mn-ea"/>
                <a:cs typeface="+mn-cs"/>
              </a:rPr>
              <a:t>bit.ly</a:t>
            </a:r>
            <a:r>
              <a:rPr kumimoji="0" lang="en-GB" sz="800" b="0" i="0" u="none" strike="noStrike" kern="1200" cap="none" spc="0" normalizeH="0" baseline="0" noProof="0" dirty="0">
                <a:ln>
                  <a:noFill/>
                </a:ln>
                <a:solidFill>
                  <a:srgbClr val="2277FF"/>
                </a:solidFill>
                <a:effectLst/>
                <a:uLnTx/>
                <a:uFillTx/>
                <a:latin typeface="Helvetica" pitchFamily="2" charset="0"/>
                <a:ea typeface="+mn-ea"/>
                <a:cs typeface="+mn-cs"/>
              </a:rPr>
              <a:t>/394SnBo</a:t>
            </a:r>
            <a:r>
              <a:rPr kumimoji="0" lang="en-GB" sz="800" b="0" i="0" u="none" strike="noStrike" kern="1200" cap="none" spc="0" normalizeH="0" baseline="0" noProof="0" dirty="0">
                <a:ln>
                  <a:noFill/>
                </a:ln>
                <a:solidFill>
                  <a:srgbClr val="000000"/>
                </a:solidFill>
                <a:effectLst/>
                <a:uLnTx/>
                <a:uFillTx/>
                <a:latin typeface="Helvetica" pitchFamily="2" charset="0"/>
                <a:ea typeface="+mn-ea"/>
                <a:cs typeface="+mn-cs"/>
              </a:rPr>
              <a:t>)</a:t>
            </a:r>
            <a:endParaRPr kumimoji="0" lang="en-GB" sz="800" b="0" i="0" u="none" strike="noStrike" kern="1200" cap="none" spc="0" normalizeH="0" baseline="0" noProof="0" dirty="0">
              <a:ln>
                <a:noFill/>
              </a:ln>
              <a:solidFill>
                <a:srgbClr val="2277FF"/>
              </a:solidFill>
              <a:effectLst/>
              <a:uLnTx/>
              <a:uFillTx/>
              <a:latin typeface="Helvetica" pitchFamily="2" charset="0"/>
              <a:ea typeface="+mn-ea"/>
              <a:cs typeface="+mn-cs"/>
            </a:endParaRPr>
          </a:p>
        </p:txBody>
      </p:sp>
      <p:pic>
        <p:nvPicPr>
          <p:cNvPr id="4" name="Picture 5" descr="TAB_col_white_background.eps">
            <a:extLst>
              <a:ext uri="{FF2B5EF4-FFF2-40B4-BE49-F238E27FC236}">
                <a16:creationId xmlns:a16="http://schemas.microsoft.com/office/drawing/2014/main" id="{6C045A45-109A-2E4B-87DB-3D33C23C4A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7087782A-D7C7-7944-95B0-1942EA246D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51626"/>
      </p:ext>
    </p:extLst>
  </p:cSld>
  <p:clrMapOvr>
    <a:masterClrMapping/>
  </p:clrMapOvr>
  <mc:AlternateContent xmlns:mc="http://schemas.openxmlformats.org/markup-compatibility/2006" xmlns:p14="http://schemas.microsoft.com/office/powerpoint/2010/main">
    <mc:Choice Requires="p14">
      <p:transition spd="slow" p14:dur="2000" advTm="152404"/>
    </mc:Choice>
    <mc:Fallback xmlns="">
      <p:transition spd="slow" advTm="15240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510AA7C-AED5-404E-A9E7-74803C5773C0}"/>
              </a:ext>
            </a:extLst>
          </p:cNvPr>
          <p:cNvGraphicFramePr/>
          <p:nvPr>
            <p:extLst>
              <p:ext uri="{D42A27DB-BD31-4B8C-83A1-F6EECF244321}">
                <p14:modId xmlns:p14="http://schemas.microsoft.com/office/powerpoint/2010/main" val="3834852244"/>
              </p:ext>
            </p:extLst>
          </p:nvPr>
        </p:nvGraphicFramePr>
        <p:xfrm>
          <a:off x="900696" y="1397000"/>
          <a:ext cx="7487728" cy="5299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5732480-54F0-FD42-8B1B-6071F5B45042}"/>
              </a:ext>
            </a:extLst>
          </p:cNvPr>
          <p:cNvSpPr>
            <a:spLocks noGrp="1"/>
          </p:cNvSpPr>
          <p:nvPr>
            <p:ph type="title"/>
          </p:nvPr>
        </p:nvSpPr>
        <p:spPr>
          <a:xfrm>
            <a:off x="13704" y="332656"/>
            <a:ext cx="8229600" cy="1143000"/>
          </a:xfrm>
        </p:spPr>
        <p:txBody>
          <a:bodyPr>
            <a:normAutofit/>
          </a:bodyPr>
          <a:lstStyle/>
          <a:p>
            <a:r>
              <a:rPr lang="en-US" dirty="0"/>
              <a:t>Consequences of Climate Change</a:t>
            </a:r>
          </a:p>
        </p:txBody>
      </p:sp>
      <p:pic>
        <p:nvPicPr>
          <p:cNvPr id="3" name="Picture 5" descr="TAB_col_white_background.eps">
            <a:extLst>
              <a:ext uri="{FF2B5EF4-FFF2-40B4-BE49-F238E27FC236}">
                <a16:creationId xmlns:a16="http://schemas.microsoft.com/office/drawing/2014/main" id="{274A40DC-4341-0546-B1E8-8D10133F20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61532"/>
            <a:ext cx="1296144" cy="554077"/>
          </a:xfrm>
          <a:prstGeom prst="rect">
            <a:avLst/>
          </a:prstGeom>
          <a:noFill/>
          <a:ln w="9525">
            <a:noFill/>
            <a:miter lim="800000"/>
            <a:headEnd/>
            <a:tailEnd/>
          </a:ln>
        </p:spPr>
      </p:pic>
      <p:pic>
        <p:nvPicPr>
          <p:cNvPr id="4" name="Picture 3">
            <a:extLst>
              <a:ext uri="{FF2B5EF4-FFF2-40B4-BE49-F238E27FC236}">
                <a16:creationId xmlns:a16="http://schemas.microsoft.com/office/drawing/2014/main" id="{47887DDF-6E63-2B4D-9FEA-61D299374904}"/>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044671"/>
      </p:ext>
    </p:extLst>
  </p:cSld>
  <p:clrMapOvr>
    <a:masterClrMapping/>
  </p:clrMapOvr>
  <mc:AlternateContent xmlns:mc="http://schemas.openxmlformats.org/markup-compatibility/2006" xmlns:p14="http://schemas.microsoft.com/office/powerpoint/2010/main">
    <mc:Choice Requires="p14">
      <p:transition spd="slow" p14:dur="2000" advTm="135021"/>
    </mc:Choice>
    <mc:Fallback xmlns="">
      <p:transition spd="slow" advTm="13502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pic>
        <p:nvPicPr>
          <p:cNvPr id="16386" name="Picture 2" descr="The Lancet Planetary Health: a new journal for a new discipline—a call for  papers - The Lancet">
            <a:extLst>
              <a:ext uri="{FF2B5EF4-FFF2-40B4-BE49-F238E27FC236}">
                <a16:creationId xmlns:a16="http://schemas.microsoft.com/office/drawing/2014/main" id="{80F29B9D-5643-BF4B-996D-CAEF85FC5935}"/>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p:spPr>
      </p:pic>
      <p:graphicFrame>
        <p:nvGraphicFramePr>
          <p:cNvPr id="6" name="Diagram 5">
            <a:extLst>
              <a:ext uri="{FF2B5EF4-FFF2-40B4-BE49-F238E27FC236}">
                <a16:creationId xmlns:a16="http://schemas.microsoft.com/office/drawing/2014/main" id="{0E527353-5FC8-AA44-A518-669650916306}"/>
              </a:ext>
            </a:extLst>
          </p:cNvPr>
          <p:cNvGraphicFramePr/>
          <p:nvPr>
            <p:extLst>
              <p:ext uri="{D42A27DB-BD31-4B8C-83A1-F6EECF244321}">
                <p14:modId xmlns:p14="http://schemas.microsoft.com/office/powerpoint/2010/main" val="1489336154"/>
              </p:ext>
            </p:extLst>
          </p:nvPr>
        </p:nvGraphicFramePr>
        <p:xfrm>
          <a:off x="294395" y="265653"/>
          <a:ext cx="8555210" cy="63266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5" descr="TAB_col_white_background.eps">
            <a:extLst>
              <a:ext uri="{FF2B5EF4-FFF2-40B4-BE49-F238E27FC236}">
                <a16:creationId xmlns:a16="http://schemas.microsoft.com/office/drawing/2014/main" id="{CF068151-8186-F84B-AC92-37C9DBFA973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4" name="Picture 3">
            <a:extLst>
              <a:ext uri="{FF2B5EF4-FFF2-40B4-BE49-F238E27FC236}">
                <a16:creationId xmlns:a16="http://schemas.microsoft.com/office/drawing/2014/main" id="{D6478480-118C-D440-A0FD-6C95D6F24C12}"/>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152C63CE-2B89-1A4A-98D5-8B52A51CD75B}"/>
              </a:ext>
            </a:extLst>
          </p:cNvPr>
          <p:cNvSpPr/>
          <p:nvPr/>
        </p:nvSpPr>
        <p:spPr>
          <a:xfrm>
            <a:off x="123874" y="6573332"/>
            <a:ext cx="4572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Calibri"/>
                <a:ea typeface="+mn-ea"/>
                <a:cs typeface="+mn-cs"/>
              </a:rPr>
              <a:t>Source: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11"/>
              </a:rPr>
              <a:t>https://www.thelancet.com/journals/lancet/article/PIIS0140-6736(16)32590-9/fulltext</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127207"/>
      </p:ext>
    </p:extLst>
  </p:cSld>
  <p:clrMapOvr>
    <a:masterClrMapping/>
  </p:clrMapOvr>
  <mc:AlternateContent xmlns:mc="http://schemas.openxmlformats.org/markup-compatibility/2006" xmlns:p14="http://schemas.microsoft.com/office/powerpoint/2010/main">
    <mc:Choice Requires="p14">
      <p:transition spd="slow" p14:dur="2000" advTm="153789"/>
    </mc:Choice>
    <mc:Fallback xmlns="">
      <p:transition spd="slow" advTm="15378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B5BD8CE8-50F4-C640-B79B-788EF4C98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152" y="1494102"/>
            <a:ext cx="6515200" cy="4703368"/>
          </a:xfrm>
          <a:prstGeom prst="rect">
            <a:avLst/>
          </a:prstGeom>
        </p:spPr>
      </p:pic>
      <p:sp>
        <p:nvSpPr>
          <p:cNvPr id="2" name="Title 1">
            <a:extLst>
              <a:ext uri="{FF2B5EF4-FFF2-40B4-BE49-F238E27FC236}">
                <a16:creationId xmlns:a16="http://schemas.microsoft.com/office/drawing/2014/main" id="{72BE040A-36A1-874D-BE96-AA0B1A47BA5F}"/>
              </a:ext>
            </a:extLst>
          </p:cNvPr>
          <p:cNvSpPr>
            <a:spLocks noGrp="1"/>
          </p:cNvSpPr>
          <p:nvPr>
            <p:ph type="title"/>
          </p:nvPr>
        </p:nvSpPr>
        <p:spPr>
          <a:xfrm>
            <a:off x="71638" y="361839"/>
            <a:ext cx="8229600" cy="1143000"/>
          </a:xfrm>
        </p:spPr>
        <p:txBody>
          <a:bodyPr/>
          <a:lstStyle/>
          <a:p>
            <a:r>
              <a:rPr lang="en-US" dirty="0"/>
              <a:t>Planetary Health Alliance</a:t>
            </a:r>
          </a:p>
        </p:txBody>
      </p:sp>
      <p:pic>
        <p:nvPicPr>
          <p:cNvPr id="3" name="Picture 5" descr="TAB_col_white_background.eps">
            <a:extLst>
              <a:ext uri="{FF2B5EF4-FFF2-40B4-BE49-F238E27FC236}">
                <a16:creationId xmlns:a16="http://schemas.microsoft.com/office/drawing/2014/main" id="{1AA249D1-EF6B-2D4F-AA5B-FDFB24ED21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4" name="Picture 3">
            <a:extLst>
              <a:ext uri="{FF2B5EF4-FFF2-40B4-BE49-F238E27FC236}">
                <a16:creationId xmlns:a16="http://schemas.microsoft.com/office/drawing/2014/main" id="{5B5CE8CF-D047-0D48-823C-5ABB833EC17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E6E79AC9-DA1A-864C-8E69-427A5357E64E}"/>
              </a:ext>
            </a:extLst>
          </p:cNvPr>
          <p:cNvSpPr/>
          <p:nvPr/>
        </p:nvSpPr>
        <p:spPr>
          <a:xfrm>
            <a:off x="4186438" y="1382915"/>
            <a:ext cx="311527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https://youtu.be/atAU0OJWFi0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79B59148-3CDD-8C4D-A0F5-2597A6E426F8}"/>
              </a:ext>
            </a:extLst>
          </p:cNvPr>
          <p:cNvSpPr txBox="1"/>
          <p:nvPr/>
        </p:nvSpPr>
        <p:spPr>
          <a:xfrm>
            <a:off x="2508553" y="6308657"/>
            <a:ext cx="4126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Watch the video to visualize the concept</a:t>
            </a:r>
          </a:p>
        </p:txBody>
      </p:sp>
      <p:sp>
        <p:nvSpPr>
          <p:cNvPr id="9" name="Rectangle 8">
            <a:extLst>
              <a:ext uri="{FF2B5EF4-FFF2-40B4-BE49-F238E27FC236}">
                <a16:creationId xmlns:a16="http://schemas.microsoft.com/office/drawing/2014/main" id="{55114953-4043-E44F-983F-6B244FF31952}"/>
              </a:ext>
            </a:extLst>
          </p:cNvPr>
          <p:cNvSpPr/>
          <p:nvPr/>
        </p:nvSpPr>
        <p:spPr>
          <a:xfrm>
            <a:off x="222553" y="6626318"/>
            <a:ext cx="4572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Calibri"/>
                <a:ea typeface="+mn-ea"/>
                <a:cs typeface="+mn-cs"/>
              </a:rPr>
              <a:t>Source:   </a:t>
            </a: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7"/>
              </a:rPr>
              <a:t>https://www.planetaryhealthalliance.org/multimedia</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329353"/>
      </p:ext>
    </p:extLst>
  </p:cSld>
  <p:clrMapOvr>
    <a:masterClrMapping/>
  </p:clrMapOvr>
  <mc:AlternateContent xmlns:mc="http://schemas.openxmlformats.org/markup-compatibility/2006" xmlns:p14="http://schemas.microsoft.com/office/powerpoint/2010/main">
    <mc:Choice Requires="p14">
      <p:transition spd="slow" p14:dur="2000" advTm="43406"/>
    </mc:Choice>
    <mc:Fallback xmlns="">
      <p:transition spd="slow" advTm="434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3DDB00B-E27A-5048-920A-85FAABB9F3AA}"/>
              </a:ext>
            </a:extLst>
          </p:cNvPr>
          <p:cNvGraphicFramePr/>
          <p:nvPr>
            <p:extLst>
              <p:ext uri="{D42A27DB-BD31-4B8C-83A1-F6EECF244321}">
                <p14:modId xmlns:p14="http://schemas.microsoft.com/office/powerpoint/2010/main" val="1347473343"/>
              </p:ext>
            </p:extLst>
          </p:nvPr>
        </p:nvGraphicFramePr>
        <p:xfrm>
          <a:off x="-180528" y="338053"/>
          <a:ext cx="8820472" cy="638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5" descr="TAB_col_white_background.eps">
            <a:extLst>
              <a:ext uri="{FF2B5EF4-FFF2-40B4-BE49-F238E27FC236}">
                <a16:creationId xmlns:a16="http://schemas.microsoft.com/office/drawing/2014/main" id="{281A035C-070C-A645-85C5-B7AD8B23798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619CB3E2-2148-7947-BC47-1CFCE208548B}"/>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308857"/>
      </p:ext>
    </p:extLst>
  </p:cSld>
  <p:clrMapOvr>
    <a:masterClrMapping/>
  </p:clrMapOvr>
  <mc:AlternateContent xmlns:mc="http://schemas.openxmlformats.org/markup-compatibility/2006" xmlns:p14="http://schemas.microsoft.com/office/powerpoint/2010/main">
    <mc:Choice Requires="p14">
      <p:transition spd="slow" p14:dur="2000" advTm="124823"/>
    </mc:Choice>
    <mc:Fallback xmlns="">
      <p:transition spd="slow" advTm="12482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UN Information on Covid-19 - » UN Brussels">
            <a:extLst>
              <a:ext uri="{FF2B5EF4-FFF2-40B4-BE49-F238E27FC236}">
                <a16:creationId xmlns:a16="http://schemas.microsoft.com/office/drawing/2014/main" id="{3CAAABBE-1FDF-B642-A2EE-DC363845C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4F2F08-8813-1E47-AA74-5CF885F8DF7B}"/>
              </a:ext>
            </a:extLst>
          </p:cNvPr>
          <p:cNvSpPr>
            <a:spLocks noGrp="1"/>
          </p:cNvSpPr>
          <p:nvPr>
            <p:ph type="title"/>
          </p:nvPr>
        </p:nvSpPr>
        <p:spPr>
          <a:xfrm>
            <a:off x="-324544" y="-27384"/>
            <a:ext cx="8229600" cy="1143000"/>
          </a:xfrm>
        </p:spPr>
        <p:txBody>
          <a:bodyPr/>
          <a:lstStyle/>
          <a:p>
            <a:r>
              <a:rPr lang="en-GB" dirty="0"/>
              <a:t>Covid – 19 and Planetary Health</a:t>
            </a:r>
            <a:endParaRPr lang="en-US" dirty="0"/>
          </a:p>
        </p:txBody>
      </p:sp>
      <p:sp>
        <p:nvSpPr>
          <p:cNvPr id="4" name="Rectangle 3">
            <a:extLst>
              <a:ext uri="{FF2B5EF4-FFF2-40B4-BE49-F238E27FC236}">
                <a16:creationId xmlns:a16="http://schemas.microsoft.com/office/drawing/2014/main" id="{67C502EB-5F06-B847-8737-103C7824AC09}"/>
              </a:ext>
            </a:extLst>
          </p:cNvPr>
          <p:cNvSpPr/>
          <p:nvPr/>
        </p:nvSpPr>
        <p:spPr>
          <a:xfrm>
            <a:off x="72425" y="6564348"/>
            <a:ext cx="4572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4"/>
              </a:rPr>
              <a:t>https://www.unbrussels.org/un-information-on-covid-19/</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5" descr="TAB_col_white_background.eps">
            <a:extLst>
              <a:ext uri="{FF2B5EF4-FFF2-40B4-BE49-F238E27FC236}">
                <a16:creationId xmlns:a16="http://schemas.microsoft.com/office/drawing/2014/main" id="{26ED47DE-C6B9-7944-97B4-ECBB99B3CA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8" name="Picture 7">
            <a:extLst>
              <a:ext uri="{FF2B5EF4-FFF2-40B4-BE49-F238E27FC236}">
                <a16:creationId xmlns:a16="http://schemas.microsoft.com/office/drawing/2014/main" id="{B03A940E-B86F-494F-8739-460483170EA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Diagram 5">
            <a:extLst>
              <a:ext uri="{FF2B5EF4-FFF2-40B4-BE49-F238E27FC236}">
                <a16:creationId xmlns:a16="http://schemas.microsoft.com/office/drawing/2014/main" id="{454BA720-49C2-384B-AF00-C5EBD9F846FF}"/>
              </a:ext>
            </a:extLst>
          </p:cNvPr>
          <p:cNvGraphicFramePr/>
          <p:nvPr/>
        </p:nvGraphicFramePr>
        <p:xfrm>
          <a:off x="1524000" y="1397000"/>
          <a:ext cx="6216352" cy="45522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53406722"/>
      </p:ext>
    </p:extLst>
  </p:cSld>
  <p:clrMapOvr>
    <a:masterClrMapping/>
  </p:clrMapOvr>
  <mc:AlternateContent xmlns:mc="http://schemas.openxmlformats.org/markup-compatibility/2006" xmlns:p14="http://schemas.microsoft.com/office/powerpoint/2010/main">
    <mc:Choice Requires="p14">
      <p:transition spd="slow" p14:dur="2000" advTm="81302"/>
    </mc:Choice>
    <mc:Fallback xmlns="">
      <p:transition spd="slow" advTm="8130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3.1|11.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95A443-B766-4D1B-813D-BE1B01856D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f5ba4-f8ce-4e5a-8d12-16d349a7a5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095B22-8A36-42E4-8771-CE1FA618EB5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C513C83-5E60-4A1B-A985-1A69A1F69D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2545</TotalTime>
  <Words>4806</Words>
  <Application>Microsoft Office PowerPoint</Application>
  <PresentationFormat>On-screen Show (4:3)</PresentationFormat>
  <Paragraphs>232</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Helvetica</vt:lpstr>
      <vt:lpstr>Rockwell</vt:lpstr>
      <vt:lpstr>Segoe UI</vt:lpstr>
      <vt:lpstr>1_Office Theme</vt:lpstr>
      <vt:lpstr>PowerPoint Presentation</vt:lpstr>
      <vt:lpstr>What is climate change</vt:lpstr>
      <vt:lpstr>Climate change will most affect</vt:lpstr>
      <vt:lpstr>PowerPoint Presentation</vt:lpstr>
      <vt:lpstr>Consequences of Climate Change</vt:lpstr>
      <vt:lpstr>PowerPoint Presentation</vt:lpstr>
      <vt:lpstr>Planetary Health Alliance</vt:lpstr>
      <vt:lpstr>PowerPoint Presentation</vt:lpstr>
      <vt:lpstr>Covid – 19 and Planetary Health</vt:lpstr>
      <vt:lpstr>PowerPoint Presentation</vt:lpstr>
      <vt:lpstr>PowerPoint Presentation</vt:lpstr>
      <vt:lpstr>PowerPoint Presentation</vt:lpstr>
      <vt:lpstr>Practical Impacts in Myanmar</vt:lpstr>
      <vt:lpstr>PowerPoint Presentation</vt:lpstr>
      <vt:lpstr>PowerPoint Presentation</vt:lpstr>
      <vt:lpstr>”Myanmar - How the people of Myanmar live with climate change and what communication can 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 Rodrigues galdino kluczkovski</dc:creator>
  <cp:lastModifiedBy>Rachel.Rogers</cp:lastModifiedBy>
  <cp:revision>8</cp:revision>
  <dcterms:created xsi:type="dcterms:W3CDTF">2021-04-12T14:40:43Z</dcterms:created>
  <dcterms:modified xsi:type="dcterms:W3CDTF">2021-05-21T12:51:52Z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