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9kaO+6IceMXge1TQwBZQ==" hashData="KYTLlt+vD/6wdhhArShn7jWzbg+V5n0k3dwMTeDhq4YrM09Oukt1BL2tW6slklQq0bkV6OiGs3PfkhFiseVl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7"/>
    <p:restoredTop sz="77741"/>
  </p:normalViewPr>
  <p:slideViewPr>
    <p:cSldViewPr snapToGrid="0">
      <p:cViewPr varScale="1">
        <p:scale>
          <a:sx n="85" d="100"/>
          <a:sy n="85" d="100"/>
        </p:scale>
        <p:origin x="170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64EEC16A-9E78-4838-A533-567A61CD572D}"/>
    <pc:docChg chg="modSld">
      <pc:chgData name="Naomi Tan" userId="8ce5270c-ec91-47e3-b3ed-c9746ddfe401" providerId="ADAL" clId="{64EEC16A-9E78-4838-A533-567A61CD572D}" dt="2022-08-29T11:36:44.921" v="1" actId="20577"/>
      <pc:docMkLst>
        <pc:docMk/>
      </pc:docMkLst>
      <pc:sldChg chg="modSp mod">
        <pc:chgData name="Naomi Tan" userId="8ce5270c-ec91-47e3-b3ed-c9746ddfe401" providerId="ADAL" clId="{64EEC16A-9E78-4838-A533-567A61CD572D}" dt="2022-08-29T11:36:44.921" v="1" actId="20577"/>
        <pc:sldMkLst>
          <pc:docMk/>
          <pc:sldMk cId="2559802330" sldId="256"/>
        </pc:sldMkLst>
        <pc:spChg chg="mod">
          <ac:chgData name="Naomi Tan" userId="8ce5270c-ec91-47e3-b3ed-c9746ddfe401" providerId="ADAL" clId="{64EEC16A-9E78-4838-A533-567A61CD572D}" dt="2022-08-29T11:36:44.921" v="1" actId="20577"/>
          <ac:spMkLst>
            <pc:docMk/>
            <pc:sldMk cId="2559802330" sldId="256"/>
            <ac:spMk id="11" creationId="{5CAD42FF-2612-4F84-AF7B-46FE1FA866CA}"/>
          </ac:spMkLst>
        </pc:spChg>
      </pc:sldChg>
    </pc:docChg>
  </pc:docChgLst>
  <pc:docChgLst>
    <pc:chgData name="Naomi Tan" userId="8ce5270c-ec91-47e3-b3ed-c9746ddfe401" providerId="ADAL" clId="{10CA4403-BD77-44E0-A5FE-6D9723AF86C6}"/>
    <pc:docChg chg="modSld">
      <pc:chgData name="Naomi Tan" userId="8ce5270c-ec91-47e3-b3ed-c9746ddfe401" providerId="ADAL" clId="{10CA4403-BD77-44E0-A5FE-6D9723AF86C6}" dt="2022-08-11T10:35:32.647" v="9" actId="20577"/>
      <pc:docMkLst>
        <pc:docMk/>
      </pc:docMkLst>
      <pc:sldChg chg="modSp mod">
        <pc:chgData name="Naomi Tan" userId="8ce5270c-ec91-47e3-b3ed-c9746ddfe401" providerId="ADAL" clId="{10CA4403-BD77-44E0-A5FE-6D9723AF86C6}" dt="2022-08-11T10:35:32.647" v="9" actId="20577"/>
        <pc:sldMkLst>
          <pc:docMk/>
          <pc:sldMk cId="3844424903" sldId="262"/>
        </pc:sldMkLst>
        <pc:spChg chg="mod">
          <ac:chgData name="Naomi Tan" userId="8ce5270c-ec91-47e3-b3ed-c9746ddfe401" providerId="ADAL" clId="{10CA4403-BD77-44E0-A5FE-6D9723AF86C6}" dt="2022-08-11T10:35:32.647" v="9" actId="20577"/>
          <ac:spMkLst>
            <pc:docMk/>
            <pc:sldMk cId="3844424903" sldId="262"/>
            <ac:spMk id="4" creationId="{0F049C69-7550-4EF0-8FFC-B4AF4DC40A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Uma alternativa importante à abordagem N.P.V. é a Taxa Interna de Retorno, ou I.R.R. </a:t>
            </a:r>
            <a:endParaRPr lang="en-US" dirty="0"/>
          </a:p>
          <a:p>
            <a:pPr>
              <a:lnSpc>
                <a:spcPct val="114999"/>
              </a:lnSpc>
              <a:spcBef>
                <a:spcPts val="1000"/>
              </a:spcBef>
            </a:pPr>
            <a:r>
              <a:rPr lang="en-GB" dirty="0"/>
              <a:t>A TIR está intimamente relacionada ao N.P.V. </a:t>
            </a:r>
            <a:endParaRPr lang="en-US" dirty="0"/>
          </a:p>
          <a:p>
            <a:pPr>
              <a:lnSpc>
                <a:spcPct val="114999"/>
              </a:lnSpc>
              <a:spcBef>
                <a:spcPts val="1000"/>
              </a:spcBef>
            </a:pPr>
            <a:r>
              <a:rPr lang="en-GB" dirty="0"/>
              <a:t>A TIR é a taxa de desconto que faz com que o VPL de um projeto seja zero. Portanto, o uso da fórmula do VPL e a solução para uma taxa de desconto que torna o VPL zero fornecerá a TIR do projeto.</a:t>
            </a:r>
            <a:endParaRPr lang="en-US" dirty="0"/>
          </a:p>
          <a:p>
            <a:pPr>
              <a:lnSpc>
                <a:spcPct val="114999"/>
              </a:lnSpc>
              <a:spcBef>
                <a:spcPts val="1000"/>
              </a:spcBef>
              <a:spcAft>
                <a:spcPts val="1000"/>
              </a:spcAft>
            </a:pPr>
            <a:r>
              <a:rPr lang="en-GB" dirty="0"/>
              <a:t>Uma interpretação do I.R.R. é que ele é o mesmo que a taxa de juros composta anual, o investimento obtido com a receita do projeto.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 base na regra do I.R.R., um projeto é aceitável se o I.R.R. exceder o retorno exigido pelo investidor. Caso contrário, ele será rejeitado.</a:t>
            </a:r>
            <a:endParaRPr lang="en-US" dirty="0"/>
          </a:p>
          <a:p>
            <a:r>
              <a:rPr lang="en-GB" dirty="0"/>
              <a:t>Se você tiver dois projetos para escolher, aceite o que tiver um I.R.R. mais alto. </a:t>
            </a:r>
            <a:endParaRPr lang="en-GB" dirty="0">
              <a:cs typeface="Calibri"/>
            </a:endParaRPr>
          </a:p>
          <a:p>
            <a:r>
              <a:rPr lang="en-GB" dirty="0"/>
              <a:t>O I.R.R. é, em geral, mais popular do que o N.P.V. nos processos de tomada de decisão de investimento.</a:t>
            </a:r>
            <a:endParaRPr lang="en-GB" dirty="0">
              <a:cs typeface="Calibri"/>
            </a:endParaRPr>
          </a:p>
          <a:p>
            <a:r>
              <a:rPr lang="en-GB" dirty="0"/>
              <a:t>O I.R.R. pode ter vantagens práticas sobre o N.P.V. Não podemos estimar o N.P.V., a menos que saibamos a taxa de desconto apropriada, mas ainda podemos estimar o I.R.R.</a:t>
            </a:r>
            <a:endParaRPr lang="en-GB" dirty="0">
              <a:cs typeface="Calibri"/>
            </a:endParaRPr>
          </a:p>
          <a:p>
            <a:r>
              <a:rPr lang="en-GB" dirty="0"/>
              <a:t>Suponhamos que não saibamos o retorno exigido em um investimento, mas descobrimos, por exemplo, que o I.R.R. é de 40%, o que é muito alto. Provavelmente aceitaríamos o projeto. </a:t>
            </a:r>
            <a:endParaRPr lang="en-GB" dirty="0">
              <a:cs typeface="Calibri"/>
            </a:endParaRPr>
          </a:p>
          <a:p>
            <a:r>
              <a:rPr lang="en-GB" dirty="0"/>
              <a:t>Pode acontecer de o I.R.R. e o N.P.V. levarem a decisões contraditórias. Isso significa que um projeto tem um I.R.R. menor, mas um N.P.V. maior do que outro projeto. Nesse caso, escolha o projeto com o N.P.V. mais alto.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abordagem I.R.R. também tem algumas desvantagens. Pode haver mais de uma taxa de desconto que faça com que o V.N.P. seja zero, gerando vários valores de I.R.R. O problema surge quando um projeto tem um fluxo de caixa não normal (padrão de fluxo de caixa não convencional). </a:t>
            </a:r>
          </a:p>
          <a:p>
            <a:r>
              <a:rPr lang="en-GB" dirty="0"/>
              <a:t>Para referência, os fluxos de caixa convencionais (também chamados de fluxos de caixa normais) são um padrão de fluxo de caixa no qual os fluxos de caixa mudam de sinal apenas uma vez, ou seja, todas as saídas líquidas de caixa ocorrem no início do projeto, seguidas por todas as entradas líquidas de caixa. Em outras palavras, há fluxos contínuos de entradas ou saídas líquidas de caixa. Não convencionais (também chamados de fluxos de caixa não normais) são fluxos de caixa que têm fluxos não contínuos de saídas e entradas líquidas de caixa, ou seja, as saídas líquidas de caixa podem ocorrer no início do projeto, seguidas de entradas líquidas de caixa, seguidas de outras saídas líquidas de caixa.</a:t>
            </a:r>
          </a:p>
          <a:p>
            <a:r>
              <a:rPr lang="en-GB" dirty="0"/>
              <a:t>No caso de vários valores de I.R.R., concentre-se no N.P.V. </a:t>
            </a:r>
            <a:endParaRPr lang="en-US" dirty="0"/>
          </a:p>
          <a:p>
            <a:r>
              <a:rPr lang="en-GB" dirty="0"/>
              <a:t>Tanto a abordagem I.R.R. quanto a N.P.V. dominam o processo de tomada de decisões de investimento.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Em aulas anteriores, você aprendeu sobre dívida e capital próprio para financiar projetos de energia e diferentes fontes para obtê-los. As condições de financiamento variam de organização para organização. Esta seção descreve algumas dessas fontes em mais detalhes. </a:t>
            </a:r>
            <a:endParaRPr lang="en-US" dirty="0"/>
          </a:p>
          <a:p>
            <a:pPr>
              <a:lnSpc>
                <a:spcPct val="114999"/>
              </a:lnSpc>
              <a:spcBef>
                <a:spcPts val="1000"/>
              </a:spcBef>
            </a:pPr>
            <a:r>
              <a:rPr lang="en-GB" dirty="0"/>
              <a:t>Devido às circunstâncias do mercado e à grande necessidade de capital da maioria dos projetos de energia, um patrocinador de projeto, seja uma entidade estatal, uma corporação bem estabelecida ou uma nova empresa de projeto, deve considerar todas as fontes de financiamento.</a:t>
            </a:r>
            <a:endParaRPr lang="en-US" dirty="0"/>
          </a:p>
          <a:p>
            <a:pPr>
              <a:lnSpc>
                <a:spcPct val="114999"/>
              </a:lnSpc>
              <a:spcBef>
                <a:spcPts val="1000"/>
              </a:spcBef>
            </a:pPr>
            <a:r>
              <a:rPr lang="en-GB" dirty="0"/>
              <a:t>Isso inclui,</a:t>
            </a:r>
            <a:endParaRPr lang="en-US" dirty="0"/>
          </a:p>
          <a:p>
            <a:pPr>
              <a:lnSpc>
                <a:spcPct val="114999"/>
              </a:lnSpc>
              <a:spcBef>
                <a:spcPts val="1000"/>
              </a:spcBef>
            </a:pPr>
            <a:r>
              <a:rPr lang="en-GB" dirty="0"/>
              <a:t>Instituições financeiras internacionais e bancos multilaterais de desenvolvimento.</a:t>
            </a:r>
            <a:endParaRPr lang="en-US" dirty="0"/>
          </a:p>
          <a:p>
            <a:pPr>
              <a:lnSpc>
                <a:spcPct val="114999"/>
              </a:lnSpc>
              <a:spcBef>
                <a:spcPts val="1000"/>
              </a:spcBef>
            </a:pPr>
            <a:r>
              <a:rPr lang="en-GB" dirty="0"/>
              <a:t>Agências bilaterais, como os bancos de exportação e importação de países industrializados.</a:t>
            </a:r>
            <a:endParaRPr lang="en-US" dirty="0">
              <a:cs typeface="Calibri" panose="020F0502020204030204"/>
            </a:endParaRPr>
          </a:p>
          <a:p>
            <a:pPr>
              <a:lnSpc>
                <a:spcPct val="114999"/>
              </a:lnSpc>
              <a:spcBef>
                <a:spcPts val="1000"/>
              </a:spcBef>
            </a:pPr>
            <a:r>
              <a:rPr lang="en-GB" dirty="0"/>
              <a:t>Bancos comerciais localizados no país anfitrião e no exterior, além de provedores institucionais, mercado de ações, títulos e fundos especializados em energia e infraestrutura.</a:t>
            </a:r>
            <a:endParaRPr lang="en-US" dirty="0"/>
          </a:p>
          <a:p>
            <a:pPr>
              <a:lnSpc>
                <a:spcPct val="114999"/>
              </a:lnSpc>
              <a:spcBef>
                <a:spcPts val="1000"/>
              </a:spcBef>
            </a:pPr>
            <a:r>
              <a:rPr lang="en-GB" dirty="0"/>
              <a:t>As fontes ad hoc são os créditos dos fornecedores de equipamentos, as contribuições financeiras dos contratantes do projeto e o financiamento de capital e dívida pelos compradores da produção do projeto.</a:t>
            </a:r>
            <a:endParaRPr lang="en-US" dirty="0"/>
          </a:p>
          <a:p>
            <a:pPr>
              <a:lnSpc>
                <a:spcPct val="114999"/>
              </a:lnSpc>
              <a:spcBef>
                <a:spcPts val="1000"/>
              </a:spcBef>
              <a:spcAft>
                <a:spcPts val="1000"/>
              </a:spcAft>
            </a:pPr>
            <a:r>
              <a:rPr lang="en-GB" dirty="0"/>
              <a:t>Nos próximos slides, descreveremos algumas dessas fontes.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As instituições financeiras internacionais, I.F.Is, </a:t>
            </a:r>
            <a:r>
              <a:rPr lang="en-GB" dirty="0"/>
              <a:t>são instituições financeiras que foram estabelecidas ou licenciadas por mais de um país e, portanto, estão sujeitas ao direito internacional. Seus proprietários ou acionistas geralmente são governos nacionais. Muitas delas são </a:t>
            </a:r>
            <a:r>
              <a:rPr lang="en-GB" b="1" dirty="0"/>
              <a:t>bancos multilaterais de desenvolvimento ou, de forma abreviada, BMD</a:t>
            </a:r>
            <a:r>
              <a:rPr lang="en-GB" dirty="0"/>
              <a:t>.</a:t>
            </a:r>
            <a:endParaRPr lang="en-US" dirty="0"/>
          </a:p>
          <a:p>
            <a:pPr>
              <a:spcBef>
                <a:spcPts val="1000"/>
              </a:spcBef>
            </a:pPr>
            <a:r>
              <a:rPr lang="en-GB" dirty="0"/>
              <a:t>Um </a:t>
            </a:r>
            <a:r>
              <a:rPr lang="en-GB" b="1" dirty="0"/>
              <a:t>banco multilateral de desenvolvimento </a:t>
            </a:r>
            <a:r>
              <a:rPr lang="en-GB" dirty="0"/>
              <a:t>é uma instituição criada por um grupo de países que fornece financiamento e consultoria profissional para fins de desenvolvimento. Os bancos multilaterais de desenvolvimento têm grandes membros, incluindo tanto países doadores desenvolvidos quanto países mutuários em desenvolvimento. Os bancos multilaterais de desenvolvimento financiam projetos na forma de empréstimos de longo prazo a taxas de mercado, empréstimos de muito longo prazo a taxas abaixo das de mercado e subsídios, que geralmente não têm juros.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Alguns M.D.Bs importantes são:</a:t>
            </a:r>
            <a:endParaRPr lang="en-US" dirty="0"/>
          </a:p>
          <a:p>
            <a:pPr>
              <a:lnSpc>
                <a:spcPct val="114999"/>
              </a:lnSpc>
              <a:spcBef>
                <a:spcPts val="1000"/>
              </a:spcBef>
            </a:pPr>
            <a:r>
              <a:rPr lang="en-GB" dirty="0"/>
              <a:t>Banco Mundial, </a:t>
            </a:r>
            <a:endParaRPr lang="en-US" dirty="0"/>
          </a:p>
          <a:p>
            <a:pPr>
              <a:lnSpc>
                <a:spcPct val="114999"/>
              </a:lnSpc>
              <a:spcBef>
                <a:spcPts val="1000"/>
              </a:spcBef>
            </a:pPr>
            <a:r>
              <a:rPr lang="en-GB" dirty="0"/>
              <a:t>Banco Europeu de Investimento,</a:t>
            </a:r>
            <a:endParaRPr lang="en-US" dirty="0"/>
          </a:p>
          <a:p>
            <a:pPr>
              <a:lnSpc>
                <a:spcPct val="114999"/>
              </a:lnSpc>
              <a:spcBef>
                <a:spcPts val="1000"/>
              </a:spcBef>
            </a:pPr>
            <a:r>
              <a:rPr lang="en-GB" dirty="0"/>
              <a:t>Banco Europeu para Reconstrução e Desenvolvimento,</a:t>
            </a:r>
            <a:endParaRPr lang="en-US" dirty="0"/>
          </a:p>
          <a:p>
            <a:pPr>
              <a:lnSpc>
                <a:spcPct val="114999"/>
              </a:lnSpc>
              <a:spcBef>
                <a:spcPts val="1000"/>
              </a:spcBef>
            </a:pPr>
            <a:r>
              <a:rPr lang="en-GB" dirty="0"/>
              <a:t>Banco Asiático de Desenvolvimento, </a:t>
            </a:r>
            <a:endParaRPr lang="en-US" dirty="0"/>
          </a:p>
          <a:p>
            <a:pPr>
              <a:lnSpc>
                <a:spcPct val="114999"/>
              </a:lnSpc>
              <a:spcBef>
                <a:spcPts val="1000"/>
              </a:spcBef>
            </a:pPr>
            <a:r>
              <a:rPr lang="en-GB" dirty="0"/>
              <a:t>Banco Africano de Desenvolvimento,</a:t>
            </a:r>
            <a:endParaRPr lang="en-US" dirty="0"/>
          </a:p>
          <a:p>
            <a:pPr>
              <a:lnSpc>
                <a:spcPct val="114999"/>
              </a:lnSpc>
              <a:spcBef>
                <a:spcPts val="1000"/>
              </a:spcBef>
            </a:pPr>
            <a:r>
              <a:rPr lang="en-GB" dirty="0"/>
              <a:t>Banco Interamericano de Desenvolvimento, </a:t>
            </a:r>
            <a:endParaRPr lang="en-US" dirty="0"/>
          </a:p>
          <a:p>
            <a:pPr>
              <a:lnSpc>
                <a:spcPct val="114999"/>
              </a:lnSpc>
              <a:spcBef>
                <a:spcPts val="1000"/>
              </a:spcBef>
            </a:pPr>
            <a:r>
              <a:rPr lang="en-GB" dirty="0"/>
              <a:t>Banco Islâmico de Desenvolvimento,</a:t>
            </a:r>
            <a:endParaRPr lang="en-US" dirty="0"/>
          </a:p>
          <a:p>
            <a:pPr>
              <a:lnSpc>
                <a:spcPct val="114999"/>
              </a:lnSpc>
              <a:spcBef>
                <a:spcPts val="1000"/>
              </a:spcBef>
            </a:pPr>
            <a:r>
              <a:rPr lang="en-GB" dirty="0"/>
              <a:t>Com exceção do Banco Mundial, os demais são bancos regionais e atuam em uma região específica. Nos próximos slides, descreveremos mais detalhadamente as atividades de alguns desses bancos.</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Entre as organizações financeiras multilaterais, a mais importante, em termos de peso político e volume de financiamento, é o Grupo Banco Mundial. </a:t>
            </a:r>
            <a:endParaRPr lang="en-US" dirty="0"/>
          </a:p>
          <a:p>
            <a:pPr>
              <a:lnSpc>
                <a:spcPct val="114999"/>
              </a:lnSpc>
              <a:spcBef>
                <a:spcPts val="1000"/>
              </a:spcBef>
            </a:pPr>
            <a:r>
              <a:rPr lang="en-GB" dirty="0"/>
              <a:t>As partes interessadas são os governos dos países membros que têm o poder de tomar as decisões finais. </a:t>
            </a:r>
            <a:endParaRPr lang="en-US" dirty="0"/>
          </a:p>
          <a:p>
            <a:pPr>
              <a:lnSpc>
                <a:spcPct val="114999"/>
              </a:lnSpc>
              <a:spcBef>
                <a:spcPts val="1000"/>
              </a:spcBef>
            </a:pPr>
            <a:r>
              <a:rPr lang="en-GB" dirty="0"/>
              <a:t>As principais metas do Grupo Banco Mundial são o desenvolvimento socioeconômico e a redução da pobreza. O Grupo Banco Mundial é composto por quatro agências principais, por meio das quais contribui para o desenvolvimento dos países membros de diversas maneiras, trabalhando em conjunto com entidades públicas e privadas.</a:t>
            </a:r>
            <a:endParaRPr lang="en-US" dirty="0"/>
          </a:p>
          <a:p>
            <a:pPr>
              <a:lnSpc>
                <a:spcPct val="114999"/>
              </a:lnSpc>
              <a:spcBef>
                <a:spcPts val="1000"/>
              </a:spcBef>
            </a:pPr>
            <a:r>
              <a:rPr lang="en-GB" dirty="0">
                <a:cs typeface="Calibri"/>
              </a:rPr>
              <a:t>São elas:</a:t>
            </a:r>
            <a:endParaRPr lang="en-GB" dirty="0"/>
          </a:p>
          <a:p>
            <a:pPr>
              <a:lnSpc>
                <a:spcPct val="114999"/>
              </a:lnSpc>
              <a:spcBef>
                <a:spcPts val="1000"/>
              </a:spcBef>
            </a:pPr>
            <a:r>
              <a:rPr lang="en-GB" dirty="0"/>
              <a:t>o I.B.R.D., Banco Internacional para Reconstrução e Desenvolvimento, </a:t>
            </a:r>
            <a:endParaRPr lang="en-US" dirty="0"/>
          </a:p>
          <a:p>
            <a:pPr>
              <a:lnSpc>
                <a:spcPct val="114999"/>
              </a:lnSpc>
              <a:spcBef>
                <a:spcPts val="1000"/>
              </a:spcBef>
            </a:pPr>
            <a:r>
              <a:rPr lang="en-GB" dirty="0"/>
              <a:t>I.D.A., Associação Internacional de Desenvolvimento, </a:t>
            </a:r>
            <a:endParaRPr lang="en-US" dirty="0"/>
          </a:p>
          <a:p>
            <a:pPr>
              <a:lnSpc>
                <a:spcPct val="114999"/>
              </a:lnSpc>
              <a:spcBef>
                <a:spcPts val="1000"/>
              </a:spcBef>
            </a:pPr>
            <a:r>
              <a:rPr lang="en-GB" dirty="0"/>
              <a:t>I.F.C., Corporação Financeira Internacional, e,</a:t>
            </a:r>
            <a:endParaRPr lang="en-US" dirty="0"/>
          </a:p>
          <a:p>
            <a:pPr>
              <a:lnSpc>
                <a:spcPct val="114999"/>
              </a:lnSpc>
              <a:spcBef>
                <a:spcPts val="1000"/>
              </a:spcBef>
            </a:pPr>
            <a:r>
              <a:rPr lang="en-GB" dirty="0"/>
              <a:t>Miga, Agência Multilateral de Garantia de Investimentos. </a:t>
            </a:r>
            <a:endParaRPr lang="en-US" dirty="0"/>
          </a:p>
          <a:p>
            <a:pPr>
              <a:lnSpc>
                <a:spcPct val="114999"/>
              </a:lnSpc>
              <a:spcBef>
                <a:spcPts val="1000"/>
              </a:spcBef>
            </a:pPr>
            <a:r>
              <a:rPr lang="en-GB" dirty="0"/>
              <a:t>Cada agência tem uma função distinta na missão comum de combater a pobreza e promover o crescimento sustentável em países menos desenvolvidos. No próximo slide, faremos uma breve descrição de cada uma dessas agências.</a:t>
            </a:r>
            <a:endParaRPr lang="en-US" dirty="0"/>
          </a:p>
          <a:p>
            <a:pPr>
              <a:lnSpc>
                <a:spcPct val="114999"/>
              </a:lnSpc>
              <a:spcBef>
                <a:spcPts val="1000"/>
              </a:spcBef>
              <a:spcAft>
                <a:spcPts val="1000"/>
              </a:spcAft>
            </a:pPr>
            <a:r>
              <a:rPr lang="en-GB" dirty="0"/>
              <a:t>O Banco Mundial não financia projetos de energia nuclear e, recentemente, adotou a estratégia de só financiar novas usinas de carvão em raras circunstâncias.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I.B.R.D. oferece empréstimos diretos, garantias parciais de risco, garantias parciais de crédito e garantias de enclave. Os empréstimos diretos estão disponíveis somente para governos. Para financiar projetos no setor privado, ele usa governos como intermediários. Ele fornece um empréstimo ao governo, que, por sua vez, financia as partes do projeto. </a:t>
            </a:r>
            <a:endParaRPr lang="en-US" dirty="0"/>
          </a:p>
          <a:p>
            <a:pPr>
              <a:lnSpc>
                <a:spcPct val="114999"/>
              </a:lnSpc>
              <a:spcBef>
                <a:spcPts val="1000"/>
              </a:spcBef>
            </a:pPr>
            <a:r>
              <a:rPr lang="en-GB" dirty="0"/>
              <a:t>No caso de empresas estatais de serviços públicos, ele fornece um empréstimo diretamente à empresa com garantia do governo. No entanto, os projetos estão sujeitos a limites e regras rigorosos estabelecidos pelo I.B.R.D. Outros instrumentos disponíveis no I.B.R.D. estão relacionados à cobertura de riscos e, portanto, serão discutidos em uma palestra separada</a:t>
            </a:r>
            <a:endParaRPr lang="en-US" dirty="0"/>
          </a:p>
          <a:p>
            <a:pPr>
              <a:lnSpc>
                <a:spcPct val="114999"/>
              </a:lnSpc>
              <a:spcBef>
                <a:spcPts val="1000"/>
              </a:spcBef>
            </a:pPr>
            <a:r>
              <a:rPr lang="en-GB" dirty="0"/>
              <a:t>O I.D.A. fornece apoio financeiro aos países mais pobres que não conseguem cumprir o financiamento do I.B.R.D.. Ele se apresenta na forma de empréstimos de longo prazo, de 35 a 40 anos, com longos períodos de carência de até 10 anos e sem pagamento de juros; no entanto, há uma taxa de serviço anual de 0,75%.</a:t>
            </a:r>
            <a:endParaRPr lang="en-US" dirty="0"/>
          </a:p>
          <a:p>
            <a:pPr>
              <a:lnSpc>
                <a:spcPct val="114999"/>
              </a:lnSpc>
              <a:spcBef>
                <a:spcPts val="1000"/>
              </a:spcBef>
            </a:pPr>
            <a:r>
              <a:rPr lang="en-GB" dirty="0"/>
              <a:t>O I.F.C. fornece empréstimos e capital para projetos do setor privado. Essa é a única agência que não exige intervenção direta ou garantia do governo anfitrião para se envolver em um empreendimento financeiro.</a:t>
            </a:r>
            <a:endParaRPr lang="en-US" dirty="0"/>
          </a:p>
          <a:p>
            <a:pPr>
              <a:lnSpc>
                <a:spcPct val="114999"/>
              </a:lnSpc>
              <a:spcBef>
                <a:spcPts val="1000"/>
              </a:spcBef>
            </a:pPr>
            <a:r>
              <a:rPr lang="en-GB" dirty="0"/>
              <a:t>Além dos empréstimos e da garantia, o I.F.C. também pode deter uma participação acionária minoritária (geralmente entre 5 e 20%, até um máximo de 35%) na empresa do projeto como investidor passivo, de modo que não intervenha nas decisões estratégicas e operacionais da empresa.</a:t>
            </a:r>
            <a:endParaRPr lang="en-US" dirty="0"/>
          </a:p>
          <a:p>
            <a:pPr>
              <a:lnSpc>
                <a:spcPct val="114999"/>
              </a:lnSpc>
              <a:spcBef>
                <a:spcPts val="1000"/>
              </a:spcBef>
            </a:pPr>
            <a:r>
              <a:rPr lang="en-GB" dirty="0"/>
              <a:t>O M.I.G.A. oferece garantia contra riscos políticos e será tratado em um módulo sobre riscos.</a:t>
            </a:r>
          </a:p>
          <a:p>
            <a:pPr>
              <a:lnSpc>
                <a:spcPct val="114999"/>
              </a:lnSpc>
              <a:spcBef>
                <a:spcPts val="1000"/>
              </a:spcBef>
            </a:pPr>
            <a:r>
              <a:rPr lang="en-GB" dirty="0"/>
              <a:t>No ano fiscal de 2021, o Banco Mundial aprovou US$ 10,9 bilhões em empréstimos para o Sul da Ásia, incluindo US$ 3,7 bilhões em compromissos de I.B.R.D. e US$ 7,1 bilhões em compromissos de I.D.A. O Banco Mundial considera a energia renovável como uma área de prioridade e apoia especialmente esses projetos, desde que sejam econômica e tecnicamente viáveis. Como mencionado anteriormente, o Banco Mundial não financia energia nuclear.</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Os bancos regionais de desenvolvimento também são organizações financeiras multilaterais, mas operam em uma área geográfica mais restrita do que o Banco Mundial. Seu capital social é detido pelos governos dos países da área em questão.</a:t>
            </a:r>
            <a:endParaRPr lang="en-US" dirty="0"/>
          </a:p>
          <a:p>
            <a:pPr>
              <a:lnSpc>
                <a:spcPct val="114999"/>
              </a:lnSpc>
              <a:spcBef>
                <a:spcPts val="1000"/>
              </a:spcBef>
            </a:pPr>
            <a:r>
              <a:rPr lang="en-GB" dirty="0"/>
              <a:t>O Banco Europeu de Investimento, BEI, é a agência financeira da União Europeia. Os membros do BEI são países membros da UE que subscrevem o capital acionário do banco. Ele oferece financiamento de longo prazo para projetos específicos que atendem a critérios rigorosos em termos de avaliação e seleção. Para receber o apoio do E.I.B., os projetos devem ser viáveis dos pontos de vista econômico, técnico, ambiental e financeiro. Assim como o I.F.C., o E.I.B. busca continuamente envolver o capital privado nos projetos que financia, atuando como um catalisador para os credores privados a fim de expandir os fundos disponíveis.</a:t>
            </a:r>
            <a:endParaRPr lang="en-US" dirty="0"/>
          </a:p>
          <a:p>
            <a:pPr>
              <a:lnSpc>
                <a:spcPct val="114999"/>
              </a:lnSpc>
              <a:spcBef>
                <a:spcPts val="1000"/>
              </a:spcBef>
            </a:pPr>
            <a:r>
              <a:rPr lang="en-GB" dirty="0"/>
              <a:t>O Banco Africano de Desenvolvimento, </a:t>
            </a:r>
            <a:r>
              <a:rPr lang="en-GB" dirty="0" err="1"/>
              <a:t>A.f.D.B</a:t>
            </a:r>
            <a:r>
              <a:rPr lang="en-GB" dirty="0"/>
              <a:t>., é um banco multilateral de desenvolvimento, cujas partes interessadas são as 53 nações africanas e 24 países não africanos das Américas, Europa e Ásia. O setor de infraestrutura, incluindo energia, é uma das principais áreas de intervenção do Banco no continente. Além de fornecer assistência financeira, na forma de empréstimos e investimentos de capital, o banco também presta serviços de consultoria a partes privadas, com relação à estruturação de negócios financeiros.</a:t>
            </a:r>
            <a:endParaRPr lang="en-US" dirty="0"/>
          </a:p>
          <a:p>
            <a:pPr>
              <a:lnSpc>
                <a:spcPct val="114999"/>
              </a:lnSpc>
              <a:spcBef>
                <a:spcPts val="1000"/>
              </a:spcBef>
            </a:pPr>
            <a:r>
              <a:rPr lang="en-GB" dirty="0"/>
              <a:t>O Banco Asiático de Desenvolvimento (ou A.D.B.) tem uma função semelhante à do </a:t>
            </a:r>
            <a:r>
              <a:rPr lang="en-GB" dirty="0" err="1"/>
              <a:t>A.f.D.B</a:t>
            </a:r>
            <a:r>
              <a:rPr lang="en-GB" dirty="0"/>
              <a:t>., mas na região asiática. Como catalisador de investimentos privados, o A.D.B. fornece assistência financeira direta a projetos do setor privado. O preço é baseado em um spread acima da Libor e da Euribor, embora também possam ser feitos empréstimos com taxas fixas.  A Libor e a Euribor serão discutidas em mais detalhes na próxima palestra.  Ele também pode fazer investimentos de capital privado até um máximo de 25% do capital social da empresa do projeto de energia. </a:t>
            </a:r>
            <a:endParaRPr lang="en-US" dirty="0"/>
          </a:p>
          <a:p>
            <a:pPr>
              <a:lnSpc>
                <a:spcPct val="114999"/>
              </a:lnSpc>
              <a:spcBef>
                <a:spcPts val="1000"/>
              </a:spcBef>
              <a:spcAft>
                <a:spcPts val="1000"/>
              </a:spcAft>
            </a:pPr>
            <a:r>
              <a:rPr lang="en-GB" dirty="0"/>
              <a:t>Sugerimos que você acesse o site de cada uma dessas organizações para saber mais sobre suas atividades.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Os países que estão considerando construir usinas nucleares devem observar que os bancos multilaterais de desenvolvimento não financiam a construção de novas usinas nucleares.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palestra começará explicando como avaliar o valor de um projeto para entender e avaliar a compensação entre o retorno em dólares hoje e o retorno em dólares em um momento futuro. Em palestras anteriores, você aprendeu sobre projetos de energia financiados por dívida e capital próprio. Esta palestra continua explicando as diferentes fontes para obter o financiamento.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Os títulos são uma fonte alternativa de financiamento de dívida. Quando uma corporação, ou empresa de projetos, deseja tomar dinheiro emprestado do público em longo prazo, ela geralmente o faz emitindo ou vendendo títulos de dívida chamados de bônus. Um título é uma forma de empréstimo. </a:t>
            </a:r>
            <a:r>
              <a:rPr lang="en-GB" i="1" dirty="0"/>
              <a:t>O detentor </a:t>
            </a:r>
            <a:r>
              <a:rPr lang="en-GB" dirty="0"/>
              <a:t>do título é o credor ou emprestador, e o </a:t>
            </a:r>
            <a:r>
              <a:rPr lang="en-GB" i="1" dirty="0"/>
              <a:t>emissor </a:t>
            </a:r>
            <a:r>
              <a:rPr lang="en-GB" dirty="0"/>
              <a:t>do título é o tomador ou devedor.</a:t>
            </a:r>
            <a:endParaRPr lang="en-US" dirty="0"/>
          </a:p>
          <a:p>
            <a:pPr>
              <a:lnSpc>
                <a:spcPct val="114999"/>
              </a:lnSpc>
              <a:spcBef>
                <a:spcPts val="1000"/>
              </a:spcBef>
            </a:pPr>
            <a:r>
              <a:rPr lang="en-GB" dirty="0"/>
              <a:t>Dependendo dos termos do título, o emissor é obrigado a pagar juros, também conhecidos como cupons, e a reembolsar o principal em uma data posterior, denominada vencimento. O período de vencimento pode ser muito longo, de até 30 anos. Os juros geralmente são pagos em intervalos fixos: semestral ou trimestralmente, semestralmente ou a cada seis meses, ou anualmente.</a:t>
            </a:r>
            <a:endParaRPr lang="en-US" dirty="0"/>
          </a:p>
          <a:p>
            <a:pPr>
              <a:lnSpc>
                <a:spcPct val="114999"/>
              </a:lnSpc>
              <a:spcBef>
                <a:spcPts val="1000"/>
              </a:spcBef>
              <a:spcAft>
                <a:spcPts val="1000"/>
              </a:spcAft>
            </a:pPr>
            <a:r>
              <a:rPr lang="en-GB" dirty="0"/>
              <a:t>Muitas vezes, o título pode ser negociado no mercado, chamado de mercado de títulos, e a propriedade do instrumento pode ser transferida para quem o estiver comprando. Porém, pouquíssimos países em desenvolvimento têm um mercado doméstico de títulos.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é uma imagem de um título do tesouro típico emitido pelo governo dos EUA.  </a:t>
            </a:r>
            <a:endParaRPr lang="en-US" dirty="0"/>
          </a:p>
          <a:p>
            <a:pPr>
              <a:lnSpc>
                <a:spcPct val="114999"/>
              </a:lnSpc>
              <a:spcBef>
                <a:spcPts val="1000"/>
              </a:spcBef>
            </a:pPr>
            <a:r>
              <a:rPr lang="en-GB" dirty="0"/>
              <a:t>Se você observar com atenção, na parte inferior estão escritas as palavras "one thousand dollars" (mil dólares). Esse é o chamado valor de face ou valor nominal do título. Esse é o valor que será pago no vencimento. </a:t>
            </a:r>
            <a:endParaRPr lang="en-US" dirty="0"/>
          </a:p>
          <a:p>
            <a:pPr>
              <a:lnSpc>
                <a:spcPct val="114999"/>
              </a:lnSpc>
              <a:spcBef>
                <a:spcPts val="1000"/>
              </a:spcBef>
            </a:pPr>
            <a:r>
              <a:rPr lang="en-GB" dirty="0"/>
              <a:t>Esse título específico foi emitido em 16 de novembro de 1981 e vence em 15 de novembro de 2011, o que significa que é um título do tesouro de 30 anos, com um período de vencimento de 30 anos. Após 30 anos, os detentores do título receberão 1.000 dólares.</a:t>
            </a:r>
            <a:endParaRPr lang="en-US" dirty="0"/>
          </a:p>
          <a:p>
            <a:pPr>
              <a:lnSpc>
                <a:spcPct val="114999"/>
              </a:lnSpc>
              <a:spcBef>
                <a:spcPts val="1000"/>
              </a:spcBef>
              <a:spcAft>
                <a:spcPts val="1000"/>
              </a:spcAft>
            </a:pPr>
            <a:r>
              <a:rPr lang="en-GB" dirty="0"/>
              <a:t>A taxa de cupom é a taxa de juros que será paga regularmente ao longo de 30 anos. Esse título específico tem uma taxa de juros de 14%, que será paga anualmente. Portanto, a taxa de cupom é de 14%.</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capital acionário é o capital do proprietário. Ou seja, o capital contribuído pelo proprietário. No estágio inicial, as fontes de capital incluem o promotor do projeto, a empreiteira de Engenharia, Suprimentos e Construção (E.P.C.) e os compradores do resultado do projeto que desejam que o projeto seja realizado. A função do capital acionário, nos estágios iniciais, é muito importante. Ele torna o projeto mais seguro para os credores. </a:t>
            </a:r>
            <a:endParaRPr lang="en-US" dirty="0"/>
          </a:p>
          <a:p>
            <a:pPr>
              <a:lnSpc>
                <a:spcPct val="114999"/>
              </a:lnSpc>
              <a:spcBef>
                <a:spcPts val="1000"/>
              </a:spcBef>
            </a:pPr>
            <a:r>
              <a:rPr lang="en-GB" dirty="0"/>
              <a:t>Em algum momento, uma empresa de projetos também pode levantar capital emitindo ações no mercado de ações. O mercado de ações, também conhecido como mercado acionário, é o mercado em que as ações são emitidas pelo proprietário de uma empresa e negociadas. </a:t>
            </a:r>
            <a:endParaRPr lang="en-US" dirty="0"/>
          </a:p>
          <a:p>
            <a:pPr>
              <a:lnSpc>
                <a:spcPct val="114999"/>
              </a:lnSpc>
              <a:spcBef>
                <a:spcPts val="1000"/>
              </a:spcBef>
            </a:pPr>
            <a:r>
              <a:rPr lang="en-GB" dirty="0"/>
              <a:t>Esse processo dá às empresas acesso ao capital e dá aos investidores uma fatia da propriedade de uma empresa. No entanto, ele envolve a diluição da propriedade e uma quantidade significativa de custos e complexidades. </a:t>
            </a:r>
            <a:endParaRPr lang="en-US" dirty="0"/>
          </a:p>
          <a:p>
            <a:pPr>
              <a:lnSpc>
                <a:spcPct val="114999"/>
              </a:lnSpc>
              <a:spcBef>
                <a:spcPts val="1000"/>
              </a:spcBef>
              <a:spcAft>
                <a:spcPts val="1000"/>
              </a:spcAft>
            </a:pPr>
            <a:r>
              <a:rPr lang="en-GB" dirty="0"/>
              <a:t>Quanto maior o patrimônio líquido, maior o risco assumido pelos patrocinadores. Isso significa menos risco para os credores e, portanto, o custo do empréstimo pode ser reduzido. Entretanto, isso tem um impacto negativo sobre o I.R.R. dos patrocinadores. </a:t>
            </a:r>
            <a:endParaRPr lang="en-GB" dirty="0">
              <a:cs typeface="Calibri"/>
            </a:endParaRPr>
          </a:p>
          <a:p>
            <a:pPr>
              <a:lnSpc>
                <a:spcPct val="114999"/>
              </a:lnSpc>
              <a:spcBef>
                <a:spcPts val="1000"/>
              </a:spcBef>
              <a:spcAft>
                <a:spcPts val="1000"/>
              </a:spcAft>
            </a:pPr>
            <a:r>
              <a:rPr lang="en-GB" dirty="0">
                <a:cs typeface="Calibri"/>
              </a:rPr>
              <a:t>A próxima palestra abordará essas questões mais detalhadamente.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Qualquer empresa possui um grande número de possibilidades de investimento. A principal questão do financiamento é: qual projeto escolher para investimento? Isso é chamado de decisão de orçamento de capital. </a:t>
            </a:r>
            <a:endParaRPr lang="en-US" dirty="0"/>
          </a:p>
          <a:p>
            <a:pPr>
              <a:lnSpc>
                <a:spcPct val="114999"/>
              </a:lnSpc>
              <a:spcBef>
                <a:spcPts val="1000"/>
              </a:spcBef>
            </a:pPr>
            <a:r>
              <a:rPr lang="en-GB" dirty="0"/>
              <a:t>Portanto, precisamos de técnicas para analisar possíveis empreendimentos comerciais a fim de decidir quais valem a pena. Na prática, são usadas várias abordagens diferentes.  Entre as mais importantes estão o período de payback, o valor presente líquido (ou VPL) e a taxa interna de retorno (TIR). </a:t>
            </a:r>
            <a:endParaRPr lang="en-US" dirty="0"/>
          </a:p>
          <a:p>
            <a:pPr>
              <a:lnSpc>
                <a:spcPct val="114999"/>
              </a:lnSpc>
              <a:spcBef>
                <a:spcPts val="1000"/>
              </a:spcBef>
              <a:spcAft>
                <a:spcPts val="1000"/>
              </a:spcAft>
            </a:pPr>
            <a:r>
              <a:rPr lang="en-GB" dirty="0"/>
              <a:t>Apresentamos os conceitos e as vantagens e desvantagens dessas abordagens. O FINPLAN calcula o N.P.V. e o I.R.R., portanto, limitamos nossas discussões apenas a essas duas abordagens.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Descrevemos a abordagem do Valor Presente Líquido (VPL) neste slide e nos slides seguintes. Em geral, vale a pena realizar um projeto se ele criar valor para seus proprietários. Ele gera valor se ganhar mais do que os custos de aquisição e operação. A diferença entre os ganhos de um projeto e seu custo é chamada de valor presente líquido. </a:t>
            </a:r>
            <a:endParaRPr lang="en-US" dirty="0">
              <a:cs typeface="Calibri" panose="020F0502020204030204"/>
            </a:endParaRPr>
          </a:p>
          <a:p>
            <a:pPr>
              <a:lnSpc>
                <a:spcPct val="114999"/>
              </a:lnSpc>
              <a:spcBef>
                <a:spcPts val="1000"/>
              </a:spcBef>
            </a:pPr>
            <a:r>
              <a:rPr lang="en-GB" dirty="0"/>
              <a:t>O valor presente líquido é uma medida de quanto valor é criado, ou adicionado hoje, pela realização do projeto.</a:t>
            </a:r>
            <a:endParaRPr lang="en-US" dirty="0"/>
          </a:p>
          <a:p>
            <a:pPr>
              <a:lnSpc>
                <a:spcPct val="114999"/>
              </a:lnSpc>
              <a:spcBef>
                <a:spcPts val="1000"/>
              </a:spcBef>
            </a:pPr>
            <a:r>
              <a:rPr lang="en-GB" dirty="0"/>
              <a:t>Como o custo e os ganhos ocorrem em vários momentos, o aspecto do valor do tempo, que aprendemos na última aula, torna-se aplicável. </a:t>
            </a:r>
            <a:endParaRPr lang="en-US" dirty="0"/>
          </a:p>
          <a:p>
            <a:pPr>
              <a:lnSpc>
                <a:spcPct val="114999"/>
              </a:lnSpc>
              <a:spcBef>
                <a:spcPts val="1000"/>
              </a:spcBef>
            </a:pPr>
            <a:r>
              <a:rPr lang="en-GB" dirty="0"/>
              <a:t>O valor presente líquido é a diferença entre o valor presente da entrada de caixa, que é o lucro do projeto, e a saída de caixa, que é o custo ou a despesa do projeto. </a:t>
            </a:r>
            <a:endParaRPr lang="en-US" dirty="0"/>
          </a:p>
          <a:p>
            <a:pPr>
              <a:lnSpc>
                <a:spcPct val="114999"/>
              </a:lnSpc>
              <a:spcBef>
                <a:spcPts val="1000"/>
              </a:spcBef>
              <a:spcAft>
                <a:spcPts val="1000"/>
              </a:spcAft>
            </a:pPr>
            <a:r>
              <a:rPr lang="en-GB" dirty="0"/>
              <a:t>Esta tabela apresenta um fluxo de caixa típico de um projeto com um período de cinco anos. As despesas c1, c2, etc., ocorrem no ano 1, no ano 2 e assim por diante, enquanto os ganhos r3 , r4, r5 começam a partir do ano 3. Apresentamos a fórmula do valor presente líquido para esse projeto no próximo slide.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valor presente líquido é definido como a diferença entre o valor presente dos ganhos e das despesas durante toda a vida útil do projeto. Na aula anterior, aprendemos a calcular o valor presente de um fluxo de caixa. O cálculo do valor presente precisa de uma taxa de desconto, que denotamos por r. </a:t>
            </a:r>
            <a:endParaRPr lang="en-US" dirty="0"/>
          </a:p>
          <a:p>
            <a:pPr>
              <a:lnSpc>
                <a:spcPct val="114999"/>
              </a:lnSpc>
              <a:spcBef>
                <a:spcPts val="1000"/>
              </a:spcBef>
            </a:pPr>
            <a:r>
              <a:rPr lang="en-GB" dirty="0"/>
              <a:t>Portanto, o valor presente líquido do projeto, com o fluxo de caixa apresentado no último slide, é calculado por essa fórmula.</a:t>
            </a:r>
            <a:endParaRPr lang="en-US" dirty="0"/>
          </a:p>
          <a:p>
            <a:pPr>
              <a:lnSpc>
                <a:spcPct val="114999"/>
              </a:lnSpc>
              <a:spcBef>
                <a:spcPts val="1000"/>
              </a:spcBef>
            </a:pPr>
            <a:r>
              <a:rPr lang="en-GB" dirty="0"/>
              <a:t>Onde R de capital é a receita, r pequeno é a taxa de desconto, N é a vida útil do projeto, C é o custo e t é o tempo.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Como o objetivo da gestão financeira é maximizar o valor do projeto, portanto, um projeto deve ser aceito se o valor presente líquido for positivo e rejeitado se for negativo. Se o valor presente líquido (ou VPL) for zero, então devemos ser indiferentes.</a:t>
            </a:r>
            <a:endParaRPr lang="en-US" dirty="0"/>
          </a:p>
          <a:p>
            <a:pPr>
              <a:lnSpc>
                <a:spcPct val="114999"/>
              </a:lnSpc>
              <a:spcBef>
                <a:spcPts val="1000"/>
              </a:spcBef>
            </a:pPr>
            <a:r>
              <a:rPr lang="en-GB" dirty="0"/>
              <a:t>Agora, se tivermos que selecionar um de dois projetos, A e B, o critério de aceitação é entender qual projeto tem o maior N.P.V. </a:t>
            </a:r>
            <a:endParaRPr lang="en-US" dirty="0"/>
          </a:p>
          <a:p>
            <a:pPr>
              <a:lnSpc>
                <a:spcPct val="114999"/>
              </a:lnSpc>
              <a:spcBef>
                <a:spcPts val="1000"/>
              </a:spcBef>
            </a:pPr>
            <a:r>
              <a:rPr lang="en-GB" dirty="0"/>
              <a:t>Portanto, aceitamos o projeto A se o V.P.N. de A for maior que o V.P.N. de B.</a:t>
            </a:r>
            <a:endParaRPr lang="en-US" dirty="0"/>
          </a:p>
          <a:p>
            <a:pPr>
              <a:lnSpc>
                <a:spcPct val="114999"/>
              </a:lnSpc>
              <a:spcBef>
                <a:spcPts val="1000"/>
              </a:spcBef>
            </a:pPr>
            <a:r>
              <a:rPr lang="en-GB" dirty="0"/>
              <a:t>Por outro lado, rejeitamos o projeto A se o V.P.N. de A for menor que o V.P.N. de B. </a:t>
            </a:r>
            <a:endParaRPr lang="en-US" dirty="0"/>
          </a:p>
          <a:p>
            <a:pPr>
              <a:lnSpc>
                <a:spcPct val="114999"/>
              </a:lnSpc>
              <a:spcBef>
                <a:spcPts val="1000"/>
              </a:spcBef>
            </a:pPr>
            <a:r>
              <a:rPr lang="en-GB" dirty="0"/>
              <a:t>O caso da aquisição de um dos projetos é neutro se o VPL de A e o VPL de B forem iguais.</a:t>
            </a:r>
            <a:endParaRPr lang="en-US" dirty="0"/>
          </a:p>
          <a:p>
            <a:pPr>
              <a:lnSpc>
                <a:spcPct val="114999"/>
              </a:lnSpc>
              <a:spcBef>
                <a:spcPts val="1000"/>
              </a:spcBef>
            </a:pPr>
            <a:r>
              <a:rPr lang="en-GB" dirty="0"/>
              <a:t>Nesse caso, você pode analisar outros indicadores, como a Taxa Interna de Retorno, que discutiremos nos próximos slides.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Agora vamos considerar um exemplo mais detalhado sobre a escolha entre dois projetos. Aqui estão alguns exemplos de fluxos de caixa. Os dois projetos têm o mesmo custo e ocorrem ao mesmo tempo. Portanto, de acordo com a receita, o projeto 2 tem o maior ganho e é a melhor escolha.</a:t>
            </a:r>
            <a:endParaRPr lang="en-US" dirty="0"/>
          </a:p>
          <a:p>
            <a:pPr>
              <a:lnSpc>
                <a:spcPct val="114999"/>
              </a:lnSpc>
              <a:spcBef>
                <a:spcPts val="1000"/>
              </a:spcBef>
            </a:pPr>
            <a:r>
              <a:rPr lang="en-GB" dirty="0"/>
              <a:t>Para calcular o N.P.V., precisamos de uma taxa de desconto. Consideramos a taxa de desconto de 5%. Com essa taxa de desconto, aplicamos a fórmula do N.P.V., conforme apresentado no Slide 4.1.3. O N.P.V desses projetos é mostrado na tabela. </a:t>
            </a:r>
            <a:endParaRPr lang="en-US" dirty="0"/>
          </a:p>
          <a:p>
            <a:pPr>
              <a:lnSpc>
                <a:spcPct val="114999"/>
              </a:lnSpc>
              <a:spcBef>
                <a:spcPts val="1000"/>
              </a:spcBef>
              <a:spcAft>
                <a:spcPts val="1000"/>
              </a:spcAft>
            </a:pPr>
            <a:r>
              <a:rPr lang="en-GB" dirty="0"/>
              <a:t>O VPL do projeto 1 é de 6.464, enquanto o VPL do projeto 2 é de 6.728. Portanto, o projeto 2 agrega mais valor ao patrimônio do investidor e, por isso, é preferível. Entretanto, o V.P.N. de um projeto muda com a taxa de desconto. Isso pode afetar a decisão de investimento, conforme mostrado na próxima seção.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 figura mostra o VPL de dois projetos para diferentes taxas de desconto. Se a taxa de desconto for menor que 7%, o VPL do projeto 2 será maior que o VPL do projeto 1. Portanto, o projeto 2 é preferível. No entanto, se a taxa de desconto for de 8% ou mais, o VPL do projeto 1 será maior do que o do projeto 2. Nesse caso, portanto, o projeto 1 se torna preferível. Assim, uma decisão baseada nos critérios de VPL depende da escolha da taxa de desconto. O mesmo projeto pode ser rejeitado ou aceito dependendo da escolha da taxa de desconto.</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Embora o cálculo do N.P.V. seja simples, a decisão é orientada pela escolha da taxa de desconto. A escolha da taxa de desconto adequada é importante. Agora, passaremos à segunda abordagem, a Taxa Interna de Retorno, ou I.R.R.</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mestre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10"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Versão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Versão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47853" y="3311520"/>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10" name="Oval 9">
            <a:extLst>
              <a:ext uri="{FF2B5EF4-FFF2-40B4-BE49-F238E27FC236}">
                <a16:creationId xmlns:a16="http://schemas.microsoft.com/office/drawing/2014/main" id="{0906FD3D-3596-5644-ADF2-7A143E7E25EF}"/>
              </a:ext>
            </a:extLst>
          </p:cNvPr>
          <p:cNvSpPr/>
          <p:nvPr/>
        </p:nvSpPr>
        <p:spPr>
          <a:xfrm>
            <a:off x="6613819" y="28457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mp3" descr="Track5_Lecture4_Slide1.mp3">
            <a:hlinkClick r:id="" action="ppaction://media"/>
            <a:extLst>
              <a:ext uri="{FF2B5EF4-FFF2-40B4-BE49-F238E27FC236}">
                <a16:creationId xmlns:a16="http://schemas.microsoft.com/office/drawing/2014/main" id="{C257B1D7-8A08-2F40-8DB9-D9E7AA9AA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2917076"/>
            <a:ext cx="812800" cy="812800"/>
          </a:xfrm>
          <a:prstGeom prst="rect">
            <a:avLst/>
          </a:prstGeom>
        </p:spPr>
      </p:pic>
      <p:sp>
        <p:nvSpPr>
          <p:cNvPr id="3" name="TextBox 5">
            <a:extLst>
              <a:ext uri="{FF2B5EF4-FFF2-40B4-BE49-F238E27FC236}">
                <a16:creationId xmlns:a16="http://schemas.microsoft.com/office/drawing/2014/main" id="{408A3535-6799-8678-3B05-A291CB7D4261}"/>
              </a:ext>
            </a:extLst>
          </p:cNvPr>
          <p:cNvSpPr txBox="1"/>
          <p:nvPr/>
        </p:nvSpPr>
        <p:spPr>
          <a:xfrm>
            <a:off x="750292" y="3559837"/>
            <a:ext cx="7724723"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4 </a:t>
            </a:r>
            <a:endParaRPr lang="en-US" dirty="0">
              <a:solidFill>
                <a:schemeClr val="bg1"/>
              </a:solidFill>
            </a:endParaRPr>
          </a:p>
          <a:p>
            <a:r>
              <a:rPr lang="en-ZA" sz="4400" b="1" dirty="0">
                <a:latin typeface="Open Sans ExtraBold"/>
                <a:ea typeface="Open Sans ExtraBold" panose="020B0606030504020204" pitchFamily="34" charset="0"/>
                <a:cs typeface="Open Sans ExtraBold" panose="020B0606030504020204" pitchFamily="34" charset="0"/>
              </a:rPr>
              <a:t>AVALIAÇÃO DO PROJETO E FONTES DE FINANCIAMENTO</a:t>
            </a: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Critérios baseados no rendimento: Critério da taxa interna de retorno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Critérios de avaliação de projetos - II</a:t>
            </a:r>
          </a:p>
        </p:txBody>
      </p:sp>
      <p:sp>
        <p:nvSpPr>
          <p:cNvPr id="3" name="Rectangle 2">
            <a:extLst>
              <a:ext uri="{FF2B5EF4-FFF2-40B4-BE49-F238E27FC236}">
                <a16:creationId xmlns:a16="http://schemas.microsoft.com/office/drawing/2014/main" id="{EC488B47-500E-4D1B-BB86-C2700CB61FBB}"/>
              </a:ext>
            </a:extLst>
          </p:cNvPr>
          <p:cNvSpPr/>
          <p:nvPr/>
        </p:nvSpPr>
        <p:spPr>
          <a:xfrm>
            <a:off x="988815" y="3100489"/>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Taxa interna de </a:t>
            </a:r>
            <a:r>
              <a:rPr lang="en-ZA" sz="2000" dirty="0" err="1">
                <a:solidFill>
                  <a:srgbClr val="000000"/>
                </a:solidFill>
                <a:latin typeface="Open Sans"/>
                <a:ea typeface="Open Sans" panose="020B0606030504020204" pitchFamily="34" charset="0"/>
                <a:cs typeface="Open Sans" panose="020B0606030504020204" pitchFamily="34" charset="0"/>
              </a:rPr>
              <a:t>retorno</a:t>
            </a:r>
            <a:r>
              <a:rPr lang="en-ZA" sz="2000" dirty="0">
                <a:solidFill>
                  <a:srgbClr val="000000"/>
                </a:solidFill>
                <a:latin typeface="Open Sans"/>
                <a:ea typeface="Open Sans" panose="020B0606030504020204" pitchFamily="34" charset="0"/>
                <a:cs typeface="Open Sans" panose="020B0606030504020204" pitchFamily="34" charset="0"/>
              </a:rPr>
              <a:t> (TIR) = </a:t>
            </a: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Onde "r" é a taxa de desconto na qual o valor presente líquido do projeto se torna zero. Isso é chamado de TIR.</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6"/>
          <a:stretch>
            <a:fillRect/>
          </a:stretch>
        </p:blipFill>
        <p:spPr>
          <a:xfrm>
            <a:off x="4845050" y="2546350"/>
            <a:ext cx="3035300" cy="1765300"/>
          </a:xfrm>
          <a:prstGeom prst="rect">
            <a:avLst/>
          </a:prstGeom>
        </p:spPr>
      </p:pic>
      <p:sp>
        <p:nvSpPr>
          <p:cNvPr id="10" name="Oval 9">
            <a:extLst>
              <a:ext uri="{FF2B5EF4-FFF2-40B4-BE49-F238E27FC236}">
                <a16:creationId xmlns:a16="http://schemas.microsoft.com/office/drawing/2014/main" id="{4B642F18-9192-9945-BE80-EF61D6943927}"/>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10.mp3" descr="Track5_Lecture4_Slide10.mp3">
            <a:hlinkClick r:id="" action="ppaction://media"/>
            <a:extLst>
              <a:ext uri="{FF2B5EF4-FFF2-40B4-BE49-F238E27FC236}">
                <a16:creationId xmlns:a16="http://schemas.microsoft.com/office/drawing/2014/main" id="{2DD46067-C968-2D40-8598-FAE88F9A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836" y="642417"/>
            <a:ext cx="812800" cy="8128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Critérios de TIR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Critérios de avaliação de projetos - 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Um projeto é aceitável se a TIR exceder o retorno exigido e rejeitado caso contrário</a:t>
            </a:r>
          </a:p>
          <a:p>
            <a:pPr marL="342900" indent="-342900">
              <a:spcAft>
                <a:spcPts val="1200"/>
              </a:spcAft>
              <a:buFont typeface="Arial"/>
              <a:buChar char="•"/>
            </a:pPr>
            <a:r>
              <a:rPr lang="en-ZA" sz="2000">
                <a:latin typeface="Open Sans"/>
              </a:rPr>
              <a:t>Para dois projetos A e B, aceite o que tiver a TIR mais alta</a:t>
            </a:r>
          </a:p>
          <a:p>
            <a:pPr marL="342900" indent="-342900">
              <a:spcAft>
                <a:spcPts val="1200"/>
              </a:spcAft>
              <a:buFont typeface="Arial"/>
              <a:buChar char="•"/>
            </a:pPr>
            <a:r>
              <a:rPr lang="en-ZA" sz="2000">
                <a:latin typeface="Open Sans"/>
              </a:rPr>
              <a:t>A TIR é mais popular do que o VPL</a:t>
            </a:r>
          </a:p>
          <a:p>
            <a:pPr marL="342900" indent="-342900">
              <a:spcAft>
                <a:spcPts val="1200"/>
              </a:spcAft>
              <a:buFont typeface="Arial"/>
              <a:buChar char="•"/>
            </a:pPr>
            <a:r>
              <a:rPr lang="en-ZA" sz="2000">
                <a:latin typeface="Open Sans"/>
              </a:rPr>
              <a:t>A TIR e o VPL podem levar a decisões contraditórias</a:t>
            </a:r>
          </a:p>
        </p:txBody>
      </p:sp>
      <p:sp>
        <p:nvSpPr>
          <p:cNvPr id="7" name="Oval 6">
            <a:extLst>
              <a:ext uri="{FF2B5EF4-FFF2-40B4-BE49-F238E27FC236}">
                <a16:creationId xmlns:a16="http://schemas.microsoft.com/office/drawing/2014/main" id="{547D64FF-CC44-7F42-92E2-45551EDFC3A2}"/>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1.mp3" descr="Track5_Lecture4_Slide11.mp3">
            <a:hlinkClick r:id="" action="ppaction://media"/>
            <a:extLst>
              <a:ext uri="{FF2B5EF4-FFF2-40B4-BE49-F238E27FC236}">
                <a16:creationId xmlns:a16="http://schemas.microsoft.com/office/drawing/2014/main" id="{01935AFD-611A-5D40-BDA0-1152EFF5A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246" y="649980"/>
            <a:ext cx="812800" cy="812800"/>
          </a:xfrm>
          <a:prstGeom prst="rect">
            <a:avLst/>
          </a:prstGeom>
        </p:spPr>
      </p:pic>
    </p:spTree>
    <p:extLst>
      <p:ext uri="{BB962C8B-B14F-4D97-AF65-F5344CB8AC3E}">
        <p14:creationId xmlns:p14="http://schemas.microsoft.com/office/powerpoint/2010/main" val="2531567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Desvantagem do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critério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TIR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Critérios de avaliação de projetos - 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Valores múltiplos de TIR</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Tanto a TIR quanto o VPL são critérios dominantes </a:t>
            </a:r>
          </a:p>
        </p:txBody>
      </p:sp>
      <p:sp>
        <p:nvSpPr>
          <p:cNvPr id="7" name="Oval 6">
            <a:extLst>
              <a:ext uri="{FF2B5EF4-FFF2-40B4-BE49-F238E27FC236}">
                <a16:creationId xmlns:a16="http://schemas.microsoft.com/office/drawing/2014/main" id="{5F37130F-E2FC-C54E-9DD6-618BA257DC29}"/>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1_20" descr="Volume with solid fill">
            <a:hlinkClick r:id="" action="ppaction://media"/>
            <a:extLst>
              <a:ext uri="{FF2B5EF4-FFF2-40B4-BE49-F238E27FC236}">
                <a16:creationId xmlns:a16="http://schemas.microsoft.com/office/drawing/2014/main" id="{AB569433-D38C-102A-0FC8-7D6C7D15764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526571" y="703622"/>
            <a:ext cx="691726" cy="691726"/>
          </a:xfrm>
          <a:prstGeom prst="rect">
            <a:avLst/>
          </a:prstGeom>
        </p:spPr>
      </p:pic>
    </p:spTree>
    <p:extLst>
      <p:ext uri="{BB962C8B-B14F-4D97-AF65-F5344CB8AC3E}">
        <p14:creationId xmlns:p14="http://schemas.microsoft.com/office/powerpoint/2010/main" val="3125421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Dívida e patrimônio líquido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Fontes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1943773"/>
            <a:ext cx="5892800" cy="4401205"/>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Fontes de dívida</a:t>
            </a:r>
          </a:p>
          <a:p>
            <a:pPr marL="342900" indent="-342900">
              <a:spcAft>
                <a:spcPts val="1200"/>
              </a:spcAft>
              <a:buFont typeface="Arial"/>
              <a:buChar char="•"/>
            </a:pPr>
            <a:r>
              <a:rPr lang="en-ZA" sz="2000" dirty="0">
                <a:latin typeface="Open Sans"/>
                <a:cs typeface="Calibri" panose="020F0502020204030204"/>
              </a:rPr>
              <a:t>Bancos de desenvolvimento multilaterais e regionais</a:t>
            </a:r>
          </a:p>
          <a:p>
            <a:pPr marL="342900" indent="-342900">
              <a:spcAft>
                <a:spcPts val="1200"/>
              </a:spcAft>
              <a:buFont typeface="Arial"/>
              <a:buChar char="•"/>
            </a:pPr>
            <a:r>
              <a:rPr lang="en-ZA" sz="2000" dirty="0">
                <a:latin typeface="Open Sans"/>
                <a:cs typeface="Calibri" panose="020F0502020204030204"/>
              </a:rPr>
              <a:t>Bancos de exportação e importação</a:t>
            </a:r>
          </a:p>
          <a:p>
            <a:pPr marL="342900" indent="-342900">
              <a:spcAft>
                <a:spcPts val="1200"/>
              </a:spcAft>
              <a:buFont typeface="Arial"/>
              <a:buChar char="•"/>
            </a:pPr>
            <a:r>
              <a:rPr lang="en-ZA" sz="2000" dirty="0">
                <a:latin typeface="Open Sans"/>
                <a:cs typeface="Calibri" panose="020F0502020204030204"/>
              </a:rPr>
              <a:t>Emissão de títulos</a:t>
            </a:r>
          </a:p>
          <a:p>
            <a:pPr marL="342900" indent="-342900">
              <a:spcAft>
                <a:spcPts val="1200"/>
              </a:spcAft>
              <a:buFont typeface="Arial"/>
              <a:buChar char="•"/>
            </a:pPr>
            <a:r>
              <a:rPr lang="en-ZA" sz="2000" dirty="0">
                <a:latin typeface="Open Sans"/>
                <a:cs typeface="Calibri" panose="020F0502020204030204"/>
              </a:rPr>
              <a:t>Bancos comerciais locais e internacionais</a:t>
            </a:r>
          </a:p>
          <a:p>
            <a:pPr marL="342900" indent="-342900">
              <a:spcAft>
                <a:spcPts val="1200"/>
              </a:spcAft>
              <a:buFont typeface="Arial"/>
              <a:buChar char="•"/>
            </a:pPr>
            <a:r>
              <a:rPr lang="en-ZA" sz="2000" dirty="0">
                <a:latin typeface="Open Sans"/>
                <a:cs typeface="Calibri" panose="020F0502020204030204"/>
              </a:rPr>
              <a:t>Créditos dos fornecedores de equipamentos, contribuições financeiras dos contratantes do projeto e </a:t>
            </a:r>
          </a:p>
          <a:p>
            <a:pPr marL="342900" indent="-342900">
              <a:spcAft>
                <a:spcPts val="1200"/>
              </a:spcAft>
              <a:buFont typeface="Arial"/>
              <a:buChar char="•"/>
            </a:pPr>
            <a:r>
              <a:rPr lang="en-ZA" sz="2000" dirty="0">
                <a:latin typeface="Open Sans"/>
                <a:cs typeface="Calibri" panose="020F0502020204030204"/>
              </a:rPr>
              <a:t>Financiamento de dívidas por compradores de produtos do projeto</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943772"/>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Fontes de patrimônio líquido</a:t>
            </a:r>
          </a:p>
          <a:p>
            <a:pPr marL="342900" indent="-342900">
              <a:spcAft>
                <a:spcPts val="1200"/>
              </a:spcAft>
              <a:buFont typeface="Arial"/>
              <a:buChar char="•"/>
            </a:pPr>
            <a:r>
              <a:rPr lang="en-ZA" sz="2000" dirty="0">
                <a:latin typeface="Open Sans"/>
                <a:cs typeface="Calibri" panose="020F0502020204030204"/>
              </a:rPr>
              <a:t>Projetos de investimento de capital do patrocinador</a:t>
            </a:r>
          </a:p>
          <a:p>
            <a:pPr marL="342900" indent="-342900">
              <a:spcAft>
                <a:spcPts val="1200"/>
              </a:spcAft>
              <a:buFont typeface="Arial"/>
              <a:buChar char="•"/>
            </a:pPr>
            <a:r>
              <a:rPr lang="en-ZA" sz="2000" dirty="0">
                <a:latin typeface="Open Sans"/>
                <a:cs typeface="Calibri" panose="020F0502020204030204"/>
              </a:rPr>
              <a:t>Levantamento de capital por meio do mercado de ações</a:t>
            </a:r>
          </a:p>
          <a:p>
            <a:pPr marL="342900" indent="-342900">
              <a:spcAft>
                <a:spcPts val="1200"/>
              </a:spcAft>
              <a:buFont typeface="Arial"/>
              <a:buChar char="•"/>
            </a:pPr>
            <a:r>
              <a:rPr lang="en-ZA" sz="2000" dirty="0">
                <a:latin typeface="Open Sans"/>
                <a:cs typeface="Calibri" panose="020F0502020204030204"/>
              </a:rPr>
              <a:t>Outros investidores, e</a:t>
            </a:r>
          </a:p>
          <a:p>
            <a:pPr marL="342900" indent="-342900">
              <a:spcAft>
                <a:spcPts val="1200"/>
              </a:spcAft>
              <a:buFont typeface="Arial"/>
              <a:buChar char="•"/>
            </a:pPr>
            <a:r>
              <a:rPr lang="en-ZA" sz="2000" dirty="0">
                <a:latin typeface="Open Sans"/>
                <a:cs typeface="Calibri" panose="020F0502020204030204"/>
              </a:rPr>
              <a:t>Financiamento de capital por compradores da produção do projeto </a:t>
            </a:r>
          </a:p>
        </p:txBody>
      </p:sp>
      <p:sp>
        <p:nvSpPr>
          <p:cNvPr id="10" name="Oval 9">
            <a:extLst>
              <a:ext uri="{FF2B5EF4-FFF2-40B4-BE49-F238E27FC236}">
                <a16:creationId xmlns:a16="http://schemas.microsoft.com/office/drawing/2014/main" id="{338C3B16-9B7C-2F43-BF7D-04E78088B464}"/>
              </a:ext>
            </a:extLst>
          </p:cNvPr>
          <p:cNvSpPr/>
          <p:nvPr/>
        </p:nvSpPr>
        <p:spPr>
          <a:xfrm>
            <a:off x="8599670" y="60590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4_12" descr="Volume with solid fill">
            <a:hlinkClick r:id="" action="ppaction://media"/>
            <a:extLst>
              <a:ext uri="{FF2B5EF4-FFF2-40B4-BE49-F238E27FC236}">
                <a16:creationId xmlns:a16="http://schemas.microsoft.com/office/drawing/2014/main" id="{E0A0392E-DB70-F445-B595-C28EA95EB69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8778163" y="757778"/>
            <a:ext cx="651072" cy="651072"/>
          </a:xfrm>
          <a:prstGeom prst="rect">
            <a:avLst/>
          </a:prstGeom>
        </p:spPr>
      </p:pic>
    </p:spTree>
    <p:extLst>
      <p:ext uri="{BB962C8B-B14F-4D97-AF65-F5344CB8AC3E}">
        <p14:creationId xmlns:p14="http://schemas.microsoft.com/office/powerpoint/2010/main" val="396893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Instituições financeiras internacionais e bancos multilaterais de desenvolvimento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Fontes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Instituições financeiras internacionais (IFIs)</a:t>
            </a:r>
          </a:p>
          <a:p>
            <a:pPr marL="800100" lvl="1" indent="-342900">
              <a:spcAft>
                <a:spcPts val="1200"/>
              </a:spcAft>
              <a:buFont typeface="Arial"/>
              <a:buChar char="•"/>
            </a:pPr>
            <a:r>
              <a:rPr lang="en-ZA" sz="2000" dirty="0">
                <a:latin typeface="Open Sans"/>
                <a:cs typeface="Calibri" panose="020F0502020204030204"/>
              </a:rPr>
              <a:t>Bancos multilaterais de desenvolvimento (MDBs)</a:t>
            </a:r>
          </a:p>
        </p:txBody>
      </p:sp>
      <p:sp>
        <p:nvSpPr>
          <p:cNvPr id="10" name="Oval 9">
            <a:extLst>
              <a:ext uri="{FF2B5EF4-FFF2-40B4-BE49-F238E27FC236}">
                <a16:creationId xmlns:a16="http://schemas.microsoft.com/office/drawing/2014/main" id="{22883049-8194-A641-B37E-AC9877B0BCD0}"/>
              </a:ext>
            </a:extLst>
          </p:cNvPr>
          <p:cNvSpPr/>
          <p:nvPr/>
        </p:nvSpPr>
        <p:spPr>
          <a:xfrm>
            <a:off x="9018781" y="5246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4.mp3" descr="Track5_Lecture4_Slide14.mp3">
            <a:hlinkClick r:id="" action="ppaction://media"/>
            <a:extLst>
              <a:ext uri="{FF2B5EF4-FFF2-40B4-BE49-F238E27FC236}">
                <a16:creationId xmlns:a16="http://schemas.microsoft.com/office/drawing/2014/main" id="{DEE4D4AA-53AD-2E41-BCD8-11D632C12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8635" y="596050"/>
            <a:ext cx="812800" cy="812800"/>
          </a:xfrm>
          <a:prstGeom prst="rect">
            <a:avLst/>
          </a:prstGeom>
        </p:spPr>
      </p:pic>
    </p:spTree>
    <p:extLst>
      <p:ext uri="{BB962C8B-B14F-4D97-AF65-F5344CB8AC3E}">
        <p14:creationId xmlns:p14="http://schemas.microsoft.com/office/powerpoint/2010/main" val="28281900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Bancos Multilaterais de Desenvolvimento (MDBs)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Fontes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panose="020F0502020204030204"/>
              </a:rPr>
              <a:t>Alguns MDBs importantes:</a:t>
            </a:r>
          </a:p>
          <a:p>
            <a:pPr marL="800100" lvl="1" indent="-342900">
              <a:spcAft>
                <a:spcPts val="1200"/>
              </a:spcAft>
              <a:buFont typeface="Arial"/>
              <a:buChar char="•"/>
            </a:pPr>
            <a:r>
              <a:rPr lang="en-ZA" sz="2000">
                <a:latin typeface="Open Sans"/>
                <a:cs typeface="Calibri" panose="020F0502020204030204"/>
              </a:rPr>
              <a:t>Banco Mundial</a:t>
            </a:r>
          </a:p>
          <a:p>
            <a:pPr marL="800100" lvl="1" indent="-342900">
              <a:spcAft>
                <a:spcPts val="1200"/>
              </a:spcAft>
              <a:buFont typeface="Arial"/>
              <a:buChar char="•"/>
            </a:pPr>
            <a:r>
              <a:rPr lang="en-ZA" sz="2000">
                <a:latin typeface="Open Sans"/>
                <a:cs typeface="Calibri" panose="020F0502020204030204"/>
              </a:rPr>
              <a:t>Banco Europeu de Investimento</a:t>
            </a:r>
          </a:p>
          <a:p>
            <a:pPr marL="800100" lvl="1" indent="-342900">
              <a:spcAft>
                <a:spcPts val="1200"/>
              </a:spcAft>
              <a:buFont typeface="Arial"/>
              <a:buChar char="•"/>
            </a:pPr>
            <a:r>
              <a:rPr lang="en-ZA" sz="2000">
                <a:latin typeface="Open Sans"/>
                <a:cs typeface="Calibri" panose="020F0502020204030204"/>
              </a:rPr>
              <a:t>Banco Europeu de Reconstrução e Desenvolvimento</a:t>
            </a:r>
          </a:p>
          <a:p>
            <a:pPr marL="800100" lvl="1" indent="-342900">
              <a:spcAft>
                <a:spcPts val="1200"/>
              </a:spcAft>
              <a:buFont typeface="Arial"/>
              <a:buChar char="•"/>
            </a:pPr>
            <a:r>
              <a:rPr lang="en-ZA" sz="2000">
                <a:latin typeface="Open Sans"/>
                <a:cs typeface="Calibri" panose="020F0502020204030204"/>
              </a:rPr>
              <a:t>Banco Asiático de Desenvolvimento</a:t>
            </a:r>
          </a:p>
          <a:p>
            <a:pPr marL="800100" lvl="1" indent="-342900">
              <a:spcAft>
                <a:spcPts val="1200"/>
              </a:spcAft>
              <a:buFont typeface="Arial"/>
              <a:buChar char="•"/>
            </a:pPr>
            <a:r>
              <a:rPr lang="en-ZA" sz="2000">
                <a:latin typeface="Open Sans"/>
                <a:cs typeface="Calibri" panose="020F0502020204030204"/>
              </a:rPr>
              <a:t>Banco Africano de Desenvolvimento</a:t>
            </a:r>
          </a:p>
          <a:p>
            <a:pPr marL="800100" lvl="1" indent="-342900">
              <a:spcAft>
                <a:spcPts val="1200"/>
              </a:spcAft>
              <a:buFont typeface="Arial"/>
              <a:buChar char="•"/>
            </a:pPr>
            <a:r>
              <a:rPr lang="en-ZA" sz="2000">
                <a:latin typeface="Open Sans"/>
                <a:cs typeface="Calibri" panose="020F0502020204030204"/>
              </a:rPr>
              <a:t>Banco Interamericano de Desenvolvimento</a:t>
            </a:r>
          </a:p>
          <a:p>
            <a:pPr marL="800100" lvl="1" indent="-342900">
              <a:spcAft>
                <a:spcPts val="1200"/>
              </a:spcAft>
              <a:buFont typeface="Arial"/>
              <a:buChar char="•"/>
            </a:pPr>
            <a:r>
              <a:rPr lang="en-ZA" sz="2000">
                <a:latin typeface="Open Sans"/>
                <a:cs typeface="Calibri" panose="020F0502020204030204"/>
              </a:rPr>
              <a:t>Banco Islâmico de Desenvolvimento</a:t>
            </a:r>
          </a:p>
        </p:txBody>
      </p:sp>
      <p:sp>
        <p:nvSpPr>
          <p:cNvPr id="7" name="Oval 6">
            <a:extLst>
              <a:ext uri="{FF2B5EF4-FFF2-40B4-BE49-F238E27FC236}">
                <a16:creationId xmlns:a16="http://schemas.microsoft.com/office/drawing/2014/main" id="{9CD3CE80-AC70-8C4C-B767-6822A98F2A44}"/>
              </a:ext>
            </a:extLst>
          </p:cNvPr>
          <p:cNvSpPr/>
          <p:nvPr/>
        </p:nvSpPr>
        <p:spPr>
          <a:xfrm>
            <a:off x="8870141" y="6439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5.mp3" descr="Track5_Lecture4_Slide15.mp3">
            <a:hlinkClick r:id="" action="ppaction://media"/>
            <a:extLst>
              <a:ext uri="{FF2B5EF4-FFF2-40B4-BE49-F238E27FC236}">
                <a16:creationId xmlns:a16="http://schemas.microsoft.com/office/drawing/2014/main" id="{60135C70-7E93-004E-ACD8-BAF4F24D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1506" y="704226"/>
            <a:ext cx="812800" cy="812800"/>
          </a:xfrm>
          <a:prstGeom prst="rect">
            <a:avLst/>
          </a:prstGeom>
        </p:spPr>
      </p:pic>
    </p:spTree>
    <p:extLst>
      <p:ext uri="{BB962C8B-B14F-4D97-AF65-F5344CB8AC3E}">
        <p14:creationId xmlns:p14="http://schemas.microsoft.com/office/powerpoint/2010/main" val="15934735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Organizações financeiras multilaterais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Fontes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Grupo do Banco Mundial</a:t>
            </a:r>
          </a:p>
          <a:p>
            <a:pPr marL="800100" lvl="1" indent="-342900">
              <a:spcAft>
                <a:spcPts val="1200"/>
              </a:spcAft>
              <a:buFont typeface="Arial"/>
              <a:buChar char="•"/>
            </a:pPr>
            <a:r>
              <a:rPr lang="en-ZA" sz="2000">
                <a:latin typeface="Open Sans"/>
                <a:cs typeface="Calibri"/>
              </a:rPr>
              <a:t>Banco Internacional para Reconstrução e Desenvolvimento (BIRD)</a:t>
            </a:r>
          </a:p>
          <a:p>
            <a:pPr marL="800100" lvl="1" indent="-342900">
              <a:spcAft>
                <a:spcPts val="1200"/>
              </a:spcAft>
              <a:buFont typeface="Arial"/>
              <a:buChar char="•"/>
            </a:pPr>
            <a:r>
              <a:rPr lang="en-ZA" sz="2000">
                <a:latin typeface="Open Sans"/>
                <a:cs typeface="Calibri"/>
              </a:rPr>
              <a:t>Associação Internacional de Desenvolvimento (IDA)</a:t>
            </a:r>
          </a:p>
          <a:p>
            <a:pPr marL="800100" lvl="1" indent="-342900">
              <a:spcAft>
                <a:spcPts val="1200"/>
              </a:spcAft>
              <a:buFont typeface="Arial"/>
              <a:buChar char="•"/>
            </a:pPr>
            <a:r>
              <a:rPr lang="en-ZA" sz="2000">
                <a:latin typeface="Open Sans"/>
                <a:cs typeface="Calibri"/>
              </a:rPr>
              <a:t>Corporação Financeira Internacional (IFC)</a:t>
            </a:r>
          </a:p>
          <a:p>
            <a:pPr marL="800100" lvl="1" indent="-342900">
              <a:spcAft>
                <a:spcPts val="1200"/>
              </a:spcAft>
              <a:buFont typeface="Arial"/>
              <a:buChar char="•"/>
            </a:pPr>
            <a:r>
              <a:rPr lang="en-ZA" sz="2000">
                <a:latin typeface="Open Sans"/>
                <a:cs typeface="Calibri"/>
              </a:rPr>
              <a:t>Agência Multilateral de Garantia de Investimentos (MIGA)</a:t>
            </a:r>
          </a:p>
          <a:p>
            <a:pPr marL="342900" indent="-342900">
              <a:spcAft>
                <a:spcPts val="1200"/>
              </a:spcAft>
              <a:buFont typeface="Arial"/>
              <a:buChar char="•"/>
            </a:pPr>
            <a:r>
              <a:rPr lang="en-ZA" sz="2000">
                <a:latin typeface="Open Sans"/>
                <a:cs typeface="Calibri"/>
              </a:rPr>
              <a:t>A energia nuclear está fora dos limites</a:t>
            </a:r>
          </a:p>
          <a:p>
            <a:pPr marL="342900" indent="-342900">
              <a:spcAft>
                <a:spcPts val="1200"/>
              </a:spcAft>
              <a:buFont typeface="Arial"/>
              <a:buChar char="•"/>
            </a:pPr>
            <a:r>
              <a:rPr lang="en-ZA" sz="2000">
                <a:latin typeface="Open Sans"/>
                <a:cs typeface="Calibri"/>
              </a:rPr>
              <a:t>Nova usina de carvão em circunstâncias raras</a:t>
            </a:r>
          </a:p>
        </p:txBody>
      </p:sp>
      <p:sp>
        <p:nvSpPr>
          <p:cNvPr id="7" name="Oval 6">
            <a:extLst>
              <a:ext uri="{FF2B5EF4-FFF2-40B4-BE49-F238E27FC236}">
                <a16:creationId xmlns:a16="http://schemas.microsoft.com/office/drawing/2014/main" id="{CB55EB0A-4440-BA43-9418-97CC1D220D7B}"/>
              </a:ext>
            </a:extLst>
          </p:cNvPr>
          <p:cNvSpPr/>
          <p:nvPr/>
        </p:nvSpPr>
        <p:spPr>
          <a:xfrm>
            <a:off x="8870141" y="6439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6.mp3" descr="Track5_Lecture4_Slide16.mp3">
            <a:hlinkClick r:id="" action="ppaction://media"/>
            <a:extLst>
              <a:ext uri="{FF2B5EF4-FFF2-40B4-BE49-F238E27FC236}">
                <a16:creationId xmlns:a16="http://schemas.microsoft.com/office/drawing/2014/main" id="{16075A83-ACE9-2844-B00D-526D3064D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1506" y="723690"/>
            <a:ext cx="812800" cy="812800"/>
          </a:xfrm>
          <a:prstGeom prst="rect">
            <a:avLst/>
          </a:prstGeom>
        </p:spPr>
      </p:pic>
    </p:spTree>
    <p:extLst>
      <p:ext uri="{BB962C8B-B14F-4D97-AF65-F5344CB8AC3E}">
        <p14:creationId xmlns:p14="http://schemas.microsoft.com/office/powerpoint/2010/main" val="32544707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O Grupo do Banco Mundial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Fontes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Banco Internacional para Reconstrução e Desenvolvimento (BIRD)</a:t>
            </a:r>
          </a:p>
          <a:p>
            <a:pPr marL="800100" lvl="1" indent="-342900">
              <a:spcAft>
                <a:spcPts val="1200"/>
              </a:spcAft>
              <a:buFont typeface="Arial"/>
              <a:buChar char="•"/>
            </a:pPr>
            <a:r>
              <a:rPr lang="en-ZA" sz="2000">
                <a:latin typeface="Open Sans"/>
                <a:cs typeface="Calibri"/>
              </a:rPr>
              <a:t>Empréstimos diretos</a:t>
            </a:r>
          </a:p>
          <a:p>
            <a:pPr marL="800100" lvl="1" indent="-342900">
              <a:spcAft>
                <a:spcPts val="1200"/>
              </a:spcAft>
              <a:buFont typeface="Arial"/>
              <a:buChar char="•"/>
            </a:pPr>
            <a:r>
              <a:rPr lang="en-ZA" sz="2000">
                <a:latin typeface="Open Sans"/>
                <a:cs typeface="Calibri"/>
              </a:rPr>
              <a:t>Garantias parciais de risco</a:t>
            </a:r>
          </a:p>
          <a:p>
            <a:pPr marL="800100" lvl="1" indent="-342900">
              <a:spcAft>
                <a:spcPts val="1200"/>
              </a:spcAft>
              <a:buFont typeface="Arial"/>
              <a:buChar char="•"/>
            </a:pPr>
            <a:r>
              <a:rPr lang="en-ZA" sz="2000">
                <a:latin typeface="Open Sans"/>
                <a:cs typeface="Calibri"/>
              </a:rPr>
              <a:t>Garantias parciais de crédito</a:t>
            </a:r>
          </a:p>
          <a:p>
            <a:pPr marL="800100" lvl="1" indent="-342900">
              <a:spcAft>
                <a:spcPts val="1200"/>
              </a:spcAft>
              <a:buFont typeface="Arial"/>
              <a:buChar char="•"/>
            </a:pPr>
            <a:r>
              <a:rPr lang="en-ZA" sz="2000">
                <a:latin typeface="Open Sans"/>
                <a:cs typeface="Calibri"/>
              </a:rPr>
              <a:t>Garantias do Enclave</a:t>
            </a:r>
          </a:p>
          <a:p>
            <a:pPr marL="342900" indent="-342900">
              <a:spcAft>
                <a:spcPts val="1200"/>
              </a:spcAft>
              <a:buFont typeface="Arial"/>
              <a:buChar char="•"/>
            </a:pPr>
            <a:r>
              <a:rPr lang="en-ZA" sz="2000">
                <a:latin typeface="Open Sans"/>
                <a:cs typeface="Calibri"/>
              </a:rPr>
              <a:t>Associação Internacional de Desenvolvimento (IDA)</a:t>
            </a:r>
          </a:p>
          <a:p>
            <a:pPr marL="342900" indent="-342900">
              <a:spcAft>
                <a:spcPts val="1200"/>
              </a:spcAft>
              <a:buFont typeface="Arial"/>
              <a:buChar char="•"/>
            </a:pPr>
            <a:r>
              <a:rPr lang="en-ZA" sz="2000">
                <a:latin typeface="Open Sans"/>
                <a:cs typeface="Calibri"/>
              </a:rPr>
              <a:t>Corporação Financeira Internacional (IFC)</a:t>
            </a:r>
          </a:p>
          <a:p>
            <a:pPr marL="342900" indent="-342900">
              <a:spcAft>
                <a:spcPts val="1200"/>
              </a:spcAft>
              <a:buFont typeface="Arial"/>
              <a:buChar char="•"/>
            </a:pPr>
            <a:r>
              <a:rPr lang="en-ZA" sz="2000">
                <a:latin typeface="Open Sans"/>
                <a:cs typeface="Calibri"/>
              </a:rPr>
              <a:t>Agência Multilateral de Garantia de Investimentos (MIGA)</a:t>
            </a:r>
          </a:p>
        </p:txBody>
      </p:sp>
      <p:sp>
        <p:nvSpPr>
          <p:cNvPr id="7" name="Oval 6">
            <a:extLst>
              <a:ext uri="{FF2B5EF4-FFF2-40B4-BE49-F238E27FC236}">
                <a16:creationId xmlns:a16="http://schemas.microsoft.com/office/drawing/2014/main" id="{8AC0A2C4-97EF-CD49-828D-AC3B6460E045}"/>
              </a:ext>
            </a:extLst>
          </p:cNvPr>
          <p:cNvSpPr/>
          <p:nvPr/>
        </p:nvSpPr>
        <p:spPr>
          <a:xfrm>
            <a:off x="9007105" y="5667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56_39" descr="Volume with solid fill">
            <a:hlinkClick r:id="" action="ppaction://media"/>
            <a:extLst>
              <a:ext uri="{FF2B5EF4-FFF2-40B4-BE49-F238E27FC236}">
                <a16:creationId xmlns:a16="http://schemas.microsoft.com/office/drawing/2014/main" id="{339BE4E8-495D-1F14-5EB6-930E03C3A38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154420" y="714080"/>
            <a:ext cx="660900" cy="660900"/>
          </a:xfrm>
          <a:prstGeom prst="rect">
            <a:avLst/>
          </a:prstGeom>
        </p:spPr>
      </p:pic>
    </p:spTree>
    <p:extLst>
      <p:ext uri="{BB962C8B-B14F-4D97-AF65-F5344CB8AC3E}">
        <p14:creationId xmlns:p14="http://schemas.microsoft.com/office/powerpoint/2010/main" val="35139601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Bancos de desenvolvimento regional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Bancos e opções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Banco Europeu de Investimento (BEI), Luxemburgo</a:t>
            </a:r>
          </a:p>
          <a:p>
            <a:pPr marL="342900" indent="-342900">
              <a:spcAft>
                <a:spcPts val="1200"/>
              </a:spcAft>
              <a:buFont typeface="Arial"/>
              <a:buChar char="•"/>
            </a:pPr>
            <a:r>
              <a:rPr lang="en-ZA" sz="2000" dirty="0">
                <a:latin typeface="Open Sans"/>
                <a:cs typeface="Calibri"/>
              </a:rPr>
              <a:t>Banco Africano de Desenvolvimento (AfDB), Abidjan</a:t>
            </a:r>
          </a:p>
          <a:p>
            <a:pPr marL="342900" indent="-342900">
              <a:spcAft>
                <a:spcPts val="1200"/>
              </a:spcAft>
              <a:buFont typeface="Arial"/>
              <a:buChar char="•"/>
            </a:pPr>
            <a:r>
              <a:rPr lang="en-ZA" sz="2000" dirty="0">
                <a:latin typeface="Open Sans"/>
                <a:cs typeface="Calibri"/>
              </a:rPr>
              <a:t>Banco Asiático de Desenvolvimento (ADB), Manila</a:t>
            </a:r>
          </a:p>
          <a:p>
            <a:pPr marL="342900" indent="-342900">
              <a:spcAft>
                <a:spcPts val="1200"/>
              </a:spcAft>
              <a:buFont typeface="Arial"/>
              <a:buChar char="•"/>
            </a:pPr>
            <a:r>
              <a:rPr lang="en-ZA" sz="2000" dirty="0">
                <a:latin typeface="Open Sans"/>
                <a:cs typeface="Calibri"/>
              </a:rPr>
              <a:t>Banco Interamericano de Desenvolvimento (BID), Washington</a:t>
            </a:r>
          </a:p>
          <a:p>
            <a:pPr marL="342900" indent="-342900">
              <a:spcAft>
                <a:spcPts val="1200"/>
              </a:spcAft>
              <a:buFont typeface="Arial"/>
              <a:buChar char="•"/>
            </a:pPr>
            <a:r>
              <a:rPr lang="en-ZA" sz="2000" dirty="0">
                <a:latin typeface="Open Sans"/>
                <a:cs typeface="Calibri"/>
              </a:rPr>
              <a:t>Banco Europeu para Reconstrução e Desenvolvimento (EBRD), Londres</a:t>
            </a:r>
          </a:p>
        </p:txBody>
      </p:sp>
      <p:sp>
        <p:nvSpPr>
          <p:cNvPr id="7" name="Oval 6">
            <a:extLst>
              <a:ext uri="{FF2B5EF4-FFF2-40B4-BE49-F238E27FC236}">
                <a16:creationId xmlns:a16="http://schemas.microsoft.com/office/drawing/2014/main" id="{D5F6C750-D190-1945-9687-0ADFDBDFF6C6}"/>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8.mp3" descr="Track5_Lecture4_Slide18.mp3">
            <a:hlinkClick r:id="" action="ppaction://media"/>
            <a:extLst>
              <a:ext uri="{FF2B5EF4-FFF2-40B4-BE49-F238E27FC236}">
                <a16:creationId xmlns:a16="http://schemas.microsoft.com/office/drawing/2014/main" id="{78E9C9FB-AD50-F04A-83B2-71D4E683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54316"/>
            <a:ext cx="812800" cy="812800"/>
          </a:xfrm>
          <a:prstGeom prst="rect">
            <a:avLst/>
          </a:prstGeom>
        </p:spPr>
      </p:pic>
    </p:spTree>
    <p:extLst>
      <p:ext uri="{BB962C8B-B14F-4D97-AF65-F5344CB8AC3E}">
        <p14:creationId xmlns:p14="http://schemas.microsoft.com/office/powerpoint/2010/main" val="6825540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Política nuclear e dos MDBs sobre disponibilidade de crédito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Bancos e opções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MDBs com política de não financiamento nuclear:</a:t>
            </a:r>
            <a:endParaRPr lang="en-US" dirty="0">
              <a:latin typeface="Calibri" panose="020F0502020204030204"/>
              <a:cs typeface="Calibri"/>
            </a:endParaRPr>
          </a:p>
          <a:p>
            <a:pPr marL="800100" lvl="1" indent="-342900">
              <a:spcAft>
                <a:spcPts val="1200"/>
              </a:spcAft>
              <a:buFont typeface="Arial"/>
              <a:buChar char="•"/>
            </a:pPr>
            <a:r>
              <a:rPr lang="en-ZA" sz="2000" dirty="0">
                <a:latin typeface="Open Sans"/>
                <a:cs typeface="Calibri"/>
              </a:rPr>
              <a:t>Banco Asiático de Desenvolvimento</a:t>
            </a:r>
          </a:p>
          <a:p>
            <a:pPr marL="800100" lvl="1" indent="-342900">
              <a:spcAft>
                <a:spcPts val="1200"/>
              </a:spcAft>
              <a:buFont typeface="Arial"/>
              <a:buChar char="•"/>
            </a:pPr>
            <a:r>
              <a:rPr lang="en-ZA" sz="2000" dirty="0">
                <a:latin typeface="Open Sans"/>
                <a:cs typeface="Calibri"/>
              </a:rPr>
              <a:t>Banco Interamericano de Desenvolvimento</a:t>
            </a:r>
          </a:p>
          <a:p>
            <a:pPr marL="800100" lvl="1" indent="-342900">
              <a:spcAft>
                <a:spcPts val="1200"/>
              </a:spcAft>
              <a:buFont typeface="Arial"/>
              <a:buChar char="•"/>
            </a:pPr>
            <a:r>
              <a:rPr lang="en-ZA" sz="2000" dirty="0">
                <a:latin typeface="Open Sans"/>
                <a:cs typeface="Calibri"/>
              </a:rPr>
              <a:t>Banco Europeu para Reconstrução e Desenvolvimento (fornece subsídios para segurança nuclear, mas não para financiar novos reatores nucleares)</a:t>
            </a:r>
          </a:p>
          <a:p>
            <a:pPr marL="800100" lvl="1" indent="-342900">
              <a:spcAft>
                <a:spcPts val="1200"/>
              </a:spcAft>
              <a:buFont typeface="Arial"/>
              <a:buChar char="•"/>
            </a:pPr>
            <a:r>
              <a:rPr lang="en-ZA" sz="2000" dirty="0">
                <a:latin typeface="Open Sans"/>
                <a:cs typeface="Calibri"/>
              </a:rPr>
              <a:t>Banco Africano de Desenvolvimento</a:t>
            </a:r>
          </a:p>
          <a:p>
            <a:pPr marL="342900" indent="-342900">
              <a:spcAft>
                <a:spcPts val="1200"/>
              </a:spcAft>
              <a:buFont typeface="Arial"/>
              <a:buChar char="•"/>
            </a:pPr>
            <a:r>
              <a:rPr lang="en-ZA" sz="2000" dirty="0">
                <a:latin typeface="Open Sans"/>
                <a:cs typeface="Calibri"/>
              </a:rPr>
              <a:t>MDB sem política escrita, mas não financia o setor nuclear há algum tempo:</a:t>
            </a:r>
          </a:p>
          <a:p>
            <a:pPr marL="800100" lvl="1" indent="-342900">
              <a:spcAft>
                <a:spcPts val="1200"/>
              </a:spcAft>
              <a:buFont typeface="Arial"/>
              <a:buChar char="•"/>
            </a:pPr>
            <a:r>
              <a:rPr lang="en-ZA" sz="2000" dirty="0">
                <a:latin typeface="Open Sans"/>
                <a:cs typeface="Calibri"/>
              </a:rPr>
              <a:t>Bancos Mundiais</a:t>
            </a:r>
          </a:p>
        </p:txBody>
      </p:sp>
      <p:sp>
        <p:nvSpPr>
          <p:cNvPr id="7" name="Oval 6">
            <a:extLst>
              <a:ext uri="{FF2B5EF4-FFF2-40B4-BE49-F238E27FC236}">
                <a16:creationId xmlns:a16="http://schemas.microsoft.com/office/drawing/2014/main" id="{47116FBB-8E9D-EA43-A48D-46ED06B81E7A}"/>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9.mp3" descr="Track5_Lecture4_Slide19.mp3">
            <a:hlinkClick r:id="" action="ppaction://media"/>
            <a:extLst>
              <a:ext uri="{FF2B5EF4-FFF2-40B4-BE49-F238E27FC236}">
                <a16:creationId xmlns:a16="http://schemas.microsoft.com/office/drawing/2014/main" id="{ED483996-E81C-F84A-B4B4-452A8C3BC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60636"/>
            <a:ext cx="812800" cy="812800"/>
          </a:xfrm>
          <a:prstGeom prst="rect">
            <a:avLst/>
          </a:prstGeom>
        </p:spPr>
      </p:pic>
    </p:spTree>
    <p:extLst>
      <p:ext uri="{BB962C8B-B14F-4D97-AF65-F5344CB8AC3E}">
        <p14:creationId xmlns:p14="http://schemas.microsoft.com/office/powerpoint/2010/main" val="21203866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r>
              <a:rPr lang="en-GB" sz="4400" dirty="0">
                <a:latin typeface="Open Sans"/>
              </a:rPr>
              <a:t> </a:t>
            </a:r>
            <a:r>
              <a:rPr lang="en-GB" sz="4400" dirty="0" err="1">
                <a:latin typeface="Open Sans"/>
              </a:rPr>
              <a:t>pretendidos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Ao final </a:t>
            </a:r>
            <a:r>
              <a:rPr lang="en-GB" sz="2000" b="1" dirty="0" err="1">
                <a:solidFill>
                  <a:schemeClr val="accent5">
                    <a:lumMod val="60000"/>
                    <a:lumOff val="40000"/>
                  </a:schemeClr>
                </a:solidFill>
                <a:latin typeface="Open Sans"/>
                <a:ea typeface="+mn-lt"/>
                <a:cs typeface="+mn-lt"/>
              </a:rPr>
              <a:t>desta</a:t>
            </a:r>
            <a:r>
              <a:rPr lang="en-GB" sz="2000" b="1" dirty="0">
                <a:solidFill>
                  <a:schemeClr val="accent5">
                    <a:lumMod val="60000"/>
                    <a:lumOff val="40000"/>
                  </a:schemeClr>
                </a:solidFill>
                <a:latin typeface="Open Sans"/>
                <a:ea typeface="+mn-lt"/>
                <a:cs typeface="+mn-lt"/>
              </a:rPr>
              <a:t> aula, </a:t>
            </a:r>
            <a:r>
              <a:rPr lang="en-GB" sz="2000" b="1" dirty="0" err="1">
                <a:solidFill>
                  <a:schemeClr val="accent5">
                    <a:lumMod val="60000"/>
                    <a:lumOff val="40000"/>
                  </a:schemeClr>
                </a:solidFill>
                <a:latin typeface="Open Sans"/>
                <a:ea typeface="+mn-lt"/>
                <a:cs typeface="+mn-lt"/>
              </a:rPr>
              <a:t>você</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será</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capaz</a:t>
            </a:r>
            <a:r>
              <a:rPr lang="en-GB" sz="2000" b="1" dirty="0">
                <a:solidFill>
                  <a:schemeClr val="accent5">
                    <a:lumMod val="60000"/>
                    <a:lumOff val="40000"/>
                  </a:schemeClr>
                </a:solidFill>
                <a:latin typeface="Open Sans"/>
                <a:ea typeface="+mn-lt"/>
                <a:cs typeface="+mn-lt"/>
              </a:rPr>
              <a:t> de:</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RAP1: </a:t>
            </a:r>
            <a:r>
              <a:rPr lang="en-GB" sz="2000" dirty="0" err="1">
                <a:latin typeface="Open Sans"/>
                <a:ea typeface="+mn-lt"/>
                <a:cs typeface="+mn-lt"/>
              </a:rPr>
              <a:t>Compreender</a:t>
            </a:r>
            <a:r>
              <a:rPr lang="en-GB" sz="2000" dirty="0">
                <a:latin typeface="Open Sans"/>
                <a:ea typeface="+mn-lt"/>
                <a:cs typeface="+mn-lt"/>
              </a:rPr>
              <a:t> </a:t>
            </a:r>
            <a:r>
              <a:rPr lang="en-GB" sz="2000" dirty="0" err="1">
                <a:latin typeface="Open Sans"/>
                <a:ea typeface="+mn-lt"/>
                <a:cs typeface="+mn-lt"/>
              </a:rPr>
              <a:t>os</a:t>
            </a:r>
            <a:r>
              <a:rPr lang="en-GB" sz="2000" dirty="0">
                <a:latin typeface="Open Sans"/>
                <a:ea typeface="+mn-lt"/>
                <a:cs typeface="+mn-lt"/>
              </a:rPr>
              <a:t> </a:t>
            </a:r>
            <a:r>
              <a:rPr lang="en-GB" sz="2000" b="1" dirty="0" err="1">
                <a:latin typeface="Open Sans"/>
                <a:ea typeface="+mn-lt"/>
                <a:cs typeface="+mn-lt"/>
              </a:rPr>
              <a:t>critérios</a:t>
            </a:r>
            <a:r>
              <a:rPr lang="en-GB" sz="2000" b="1" dirty="0">
                <a:latin typeface="Open Sans"/>
                <a:ea typeface="+mn-lt"/>
                <a:cs typeface="+mn-lt"/>
              </a:rPr>
              <a:t> de </a:t>
            </a:r>
            <a:r>
              <a:rPr lang="en-GB" sz="2000" b="1" dirty="0" err="1">
                <a:latin typeface="Open Sans"/>
                <a:ea typeface="+mn-lt"/>
                <a:cs typeface="+mn-lt"/>
              </a:rPr>
              <a:t>avaliação</a:t>
            </a:r>
            <a:r>
              <a:rPr lang="en-GB" sz="2000" b="1" dirty="0">
                <a:latin typeface="Open Sans"/>
                <a:ea typeface="+mn-lt"/>
                <a:cs typeface="+mn-lt"/>
              </a:rPr>
              <a:t> de </a:t>
            </a:r>
            <a:r>
              <a:rPr lang="en-GB" sz="2000" b="1" dirty="0" err="1">
                <a:latin typeface="Open Sans"/>
                <a:ea typeface="+mn-lt"/>
                <a:cs typeface="+mn-lt"/>
              </a:rPr>
              <a:t>projetos</a:t>
            </a:r>
            <a:r>
              <a:rPr lang="en-GB" sz="2000" b="1" dirty="0">
                <a:latin typeface="Open Sans"/>
                <a:ea typeface="+mn-lt"/>
                <a:cs typeface="+mn-lt"/>
              </a:rPr>
              <a:t> - I</a:t>
            </a:r>
          </a:p>
          <a:p>
            <a:pPr marL="342900" indent="-342900">
              <a:spcBef>
                <a:spcPts val="1000"/>
              </a:spcBef>
              <a:buAutoNum type="arabicPeriod"/>
            </a:pPr>
            <a:r>
              <a:rPr lang="en-US" sz="2000" dirty="0">
                <a:latin typeface="Open Sans"/>
                <a:ea typeface="+mn-lt"/>
                <a:cs typeface="+mn-lt"/>
              </a:rPr>
              <a:t>RAP2:  </a:t>
            </a:r>
            <a:r>
              <a:rPr lang="en-US" sz="2000" dirty="0" err="1">
                <a:latin typeface="Open Sans"/>
                <a:ea typeface="+mn-lt"/>
                <a:cs typeface="+mn-lt"/>
              </a:rPr>
              <a:t>Compreender</a:t>
            </a:r>
            <a:r>
              <a:rPr lang="en-US" sz="2000" dirty="0">
                <a:latin typeface="Open Sans"/>
                <a:ea typeface="+mn-lt"/>
                <a:cs typeface="+mn-lt"/>
              </a:rPr>
              <a:t> </a:t>
            </a:r>
            <a:r>
              <a:rPr lang="en-US" sz="2000" dirty="0" err="1">
                <a:latin typeface="Open Sans"/>
                <a:ea typeface="+mn-lt"/>
                <a:cs typeface="+mn-lt"/>
              </a:rPr>
              <a:t>os</a:t>
            </a:r>
            <a:r>
              <a:rPr lang="en-US" sz="2000" dirty="0">
                <a:latin typeface="Open Sans"/>
                <a:ea typeface="+mn-lt"/>
                <a:cs typeface="+mn-lt"/>
              </a:rPr>
              <a:t> </a:t>
            </a:r>
            <a:r>
              <a:rPr lang="en-US" sz="2000" b="1" dirty="0" err="1">
                <a:latin typeface="Open Sans"/>
                <a:ea typeface="+mn-lt"/>
                <a:cs typeface="+mn-lt"/>
              </a:rPr>
              <a:t>critérios</a:t>
            </a:r>
            <a:r>
              <a:rPr lang="en-US" sz="2000" b="1" dirty="0">
                <a:latin typeface="Open Sans"/>
                <a:ea typeface="+mn-lt"/>
                <a:cs typeface="+mn-lt"/>
              </a:rPr>
              <a:t> de </a:t>
            </a:r>
            <a:r>
              <a:rPr lang="en-US" sz="2000" b="1" dirty="0" err="1">
                <a:latin typeface="Open Sans"/>
                <a:ea typeface="+mn-lt"/>
                <a:cs typeface="+mn-lt"/>
              </a:rPr>
              <a:t>avaliação</a:t>
            </a:r>
            <a:r>
              <a:rPr lang="en-US" sz="2000" b="1" dirty="0">
                <a:latin typeface="Open Sans"/>
                <a:ea typeface="+mn-lt"/>
                <a:cs typeface="+mn-lt"/>
              </a:rPr>
              <a:t> de </a:t>
            </a:r>
            <a:r>
              <a:rPr lang="en-US" sz="2000" b="1" dirty="0" err="1">
                <a:latin typeface="Open Sans"/>
                <a:ea typeface="+mn-lt"/>
                <a:cs typeface="+mn-lt"/>
              </a:rPr>
              <a:t>projetos</a:t>
            </a:r>
            <a:r>
              <a:rPr lang="en-US" sz="2000" b="1" dirty="0">
                <a:latin typeface="Open Sans"/>
                <a:ea typeface="+mn-lt"/>
                <a:cs typeface="+mn-lt"/>
              </a:rPr>
              <a:t> - II</a:t>
            </a:r>
            <a:endParaRPr lang="en-US" b="1" dirty="0">
              <a:latin typeface="Calibri" panose="020F0502020204030204"/>
              <a:ea typeface="+mn-lt"/>
              <a:cs typeface="+mn-lt"/>
            </a:endParaRPr>
          </a:p>
          <a:p>
            <a:pPr marL="342900" indent="-342900">
              <a:spcBef>
                <a:spcPts val="1000"/>
              </a:spcBef>
              <a:buAutoNum type="arabicPeriod"/>
            </a:pPr>
            <a:r>
              <a:rPr lang="en-US" sz="2000" dirty="0">
                <a:latin typeface="Open Sans"/>
                <a:ea typeface="+mn-lt"/>
                <a:cs typeface="+mn-lt"/>
              </a:rPr>
              <a:t>RAP3:  </a:t>
            </a:r>
            <a:r>
              <a:rPr lang="en-US" sz="2000" dirty="0" err="1">
                <a:latin typeface="Open Sans"/>
                <a:ea typeface="+mn-lt"/>
                <a:cs typeface="+mn-lt"/>
              </a:rPr>
              <a:t>Explorar</a:t>
            </a:r>
            <a:r>
              <a:rPr lang="en-US" sz="2000" dirty="0">
                <a:latin typeface="Open Sans"/>
                <a:ea typeface="+mn-lt"/>
                <a:cs typeface="+mn-lt"/>
              </a:rPr>
              <a:t> as </a:t>
            </a:r>
            <a:r>
              <a:rPr lang="en-US" sz="2000" b="1" dirty="0" err="1">
                <a:latin typeface="Open Sans"/>
                <a:ea typeface="+mn-lt"/>
                <a:cs typeface="+mn-lt"/>
              </a:rPr>
              <a:t>fontes</a:t>
            </a:r>
            <a:r>
              <a:rPr lang="en-US" sz="2000" b="1" dirty="0">
                <a:latin typeface="Open Sans"/>
                <a:ea typeface="+mn-lt"/>
                <a:cs typeface="+mn-lt"/>
              </a:rPr>
              <a:t> de </a:t>
            </a:r>
            <a:r>
              <a:rPr lang="en-US" sz="2000" b="1" dirty="0" err="1">
                <a:latin typeface="Open Sans"/>
                <a:ea typeface="+mn-lt"/>
                <a:cs typeface="+mn-lt"/>
              </a:rPr>
              <a:t>financiamento</a:t>
            </a:r>
            <a:endParaRPr lang="en-US" sz="2000" b="1" dirty="0">
              <a:latin typeface="Open Sans"/>
              <a:ea typeface="+mn-lt"/>
              <a:cs typeface="+mn-lt"/>
            </a:endParaRPr>
          </a:p>
          <a:p>
            <a:pPr marL="342900" indent="-342900">
              <a:spcBef>
                <a:spcPts val="1000"/>
              </a:spcBef>
              <a:buAutoNum type="arabicPeriod"/>
            </a:pPr>
            <a:r>
              <a:rPr lang="en-US" sz="2000" dirty="0">
                <a:latin typeface="Open Sans"/>
                <a:ea typeface="+mn-lt"/>
                <a:cs typeface="+mn-lt"/>
              </a:rPr>
              <a:t>RAP4: </a:t>
            </a:r>
            <a:r>
              <a:rPr lang="en-US" sz="2000" dirty="0" err="1">
                <a:latin typeface="Open Sans"/>
                <a:ea typeface="+mn-lt"/>
                <a:cs typeface="+mn-lt"/>
              </a:rPr>
              <a:t>Explorar</a:t>
            </a:r>
            <a:r>
              <a:rPr lang="en-US" sz="2000" dirty="0">
                <a:latin typeface="Open Sans"/>
                <a:ea typeface="+mn-lt"/>
                <a:cs typeface="+mn-lt"/>
              </a:rPr>
              <a:t> </a:t>
            </a:r>
            <a:r>
              <a:rPr lang="en-US" sz="2000" dirty="0" err="1">
                <a:latin typeface="Open Sans"/>
                <a:ea typeface="+mn-lt"/>
                <a:cs typeface="+mn-lt"/>
              </a:rPr>
              <a:t>os</a:t>
            </a:r>
            <a:r>
              <a:rPr lang="en-US" sz="2000" dirty="0">
                <a:latin typeface="Open Sans"/>
                <a:ea typeface="+mn-lt"/>
                <a:cs typeface="+mn-lt"/>
              </a:rPr>
              <a:t> </a:t>
            </a:r>
            <a:r>
              <a:rPr lang="en-US" sz="2000" b="1" dirty="0" err="1">
                <a:latin typeface="Open Sans"/>
                <a:ea typeface="+mn-lt"/>
                <a:cs typeface="+mn-lt"/>
              </a:rPr>
              <a:t>bancos</a:t>
            </a:r>
            <a:r>
              <a:rPr lang="en-US" sz="2000" b="1" dirty="0">
                <a:latin typeface="Open Sans"/>
                <a:ea typeface="+mn-lt"/>
                <a:cs typeface="+mn-lt"/>
              </a:rPr>
              <a:t> </a:t>
            </a:r>
            <a:r>
              <a:rPr lang="en-US" sz="2000" dirty="0">
                <a:latin typeface="Open Sans"/>
                <a:ea typeface="+mn-lt"/>
                <a:cs typeface="+mn-lt"/>
              </a:rPr>
              <a:t>e </a:t>
            </a:r>
            <a:r>
              <a:rPr lang="en-US" sz="2000" b="1" dirty="0">
                <a:latin typeface="Open Sans"/>
                <a:ea typeface="+mn-lt"/>
                <a:cs typeface="+mn-lt"/>
              </a:rPr>
              <a:t>as </a:t>
            </a:r>
            <a:r>
              <a:rPr lang="en-US" sz="2000" b="1" dirty="0" err="1">
                <a:latin typeface="Open Sans"/>
                <a:ea typeface="+mn-lt"/>
                <a:cs typeface="+mn-lt"/>
              </a:rPr>
              <a:t>opções</a:t>
            </a:r>
            <a:r>
              <a:rPr lang="en-US" sz="2000" b="1" dirty="0">
                <a:latin typeface="Open Sans"/>
                <a:ea typeface="+mn-lt"/>
                <a:cs typeface="+mn-lt"/>
              </a:rPr>
              <a:t> de </a:t>
            </a:r>
            <a:r>
              <a:rPr lang="en-US" sz="2000" b="1" dirty="0" err="1">
                <a:latin typeface="Open Sans"/>
                <a:ea typeface="+mn-lt"/>
                <a:cs typeface="+mn-lt"/>
              </a:rPr>
              <a:t>financiamento</a:t>
            </a:r>
            <a:endParaRPr lang="en-US" sz="2000" b="1" dirty="0">
              <a:latin typeface="Open Sans"/>
              <a:cs typeface="Calibri"/>
            </a:endParaRPr>
          </a:p>
        </p:txBody>
      </p:sp>
      <p:sp>
        <p:nvSpPr>
          <p:cNvPr id="11" name="Oval 10">
            <a:extLst>
              <a:ext uri="{FF2B5EF4-FFF2-40B4-BE49-F238E27FC236}">
                <a16:creationId xmlns:a16="http://schemas.microsoft.com/office/drawing/2014/main" id="{1151DA56-AC48-9C40-86E5-51B74112B113}"/>
              </a:ext>
            </a:extLst>
          </p:cNvPr>
          <p:cNvSpPr/>
          <p:nvPr/>
        </p:nvSpPr>
        <p:spPr>
          <a:xfrm>
            <a:off x="8126088"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mp3" descr="Track5_Lecture4_Slide2.mp3">
            <a:hlinkClick r:id="" action="ppaction://media"/>
            <a:extLst>
              <a:ext uri="{FF2B5EF4-FFF2-40B4-BE49-F238E27FC236}">
                <a16:creationId xmlns:a16="http://schemas.microsoft.com/office/drawing/2014/main" id="{B5B62451-66D7-2E43-8AEF-9F61B750E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1509"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Fontes de financiamento da dívida - Títulos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Bancos e opções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Instrumento de dívida</a:t>
            </a:r>
            <a:endParaRPr lang="en-US" dirty="0">
              <a:latin typeface="Calibri" panose="020F0502020204030204"/>
              <a:cs typeface="Calibri"/>
            </a:endParaRPr>
          </a:p>
          <a:p>
            <a:pPr marL="342900" indent="-342900">
              <a:spcAft>
                <a:spcPts val="1200"/>
              </a:spcAft>
              <a:buFont typeface="Arial"/>
              <a:buChar char="•"/>
            </a:pPr>
            <a:r>
              <a:rPr lang="en-ZA" sz="2000" dirty="0">
                <a:latin typeface="Open Sans"/>
                <a:cs typeface="Calibri"/>
              </a:rPr>
              <a:t>Emitido pelo governo/corporação/empresa do projeto para levantar fundos</a:t>
            </a:r>
          </a:p>
          <a:p>
            <a:pPr marL="342900" indent="-342900">
              <a:spcAft>
                <a:spcPts val="1200"/>
              </a:spcAft>
              <a:buFont typeface="Arial"/>
              <a:buChar char="•"/>
            </a:pPr>
            <a:r>
              <a:rPr lang="en-ZA" sz="2000" dirty="0">
                <a:latin typeface="Open Sans"/>
                <a:cs typeface="Calibri"/>
              </a:rPr>
              <a:t>Taxa de cupom e vencimento</a:t>
            </a:r>
          </a:p>
          <a:p>
            <a:pPr marL="342900" indent="-342900">
              <a:spcAft>
                <a:spcPts val="1200"/>
              </a:spcAft>
              <a:buFont typeface="Arial"/>
              <a:buChar char="•"/>
            </a:pPr>
            <a:r>
              <a:rPr lang="en-ZA" sz="2000" dirty="0">
                <a:latin typeface="Open Sans"/>
                <a:cs typeface="Calibri"/>
              </a:rPr>
              <a:t>Negociado no mercado de títulos</a:t>
            </a:r>
          </a:p>
        </p:txBody>
      </p:sp>
      <p:sp>
        <p:nvSpPr>
          <p:cNvPr id="7" name="Oval 6">
            <a:extLst>
              <a:ext uri="{FF2B5EF4-FFF2-40B4-BE49-F238E27FC236}">
                <a16:creationId xmlns:a16="http://schemas.microsoft.com/office/drawing/2014/main" id="{1F8546C1-384F-DA4B-A5C1-2F9CDE2B6C4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0.mp3" descr="Track5_Lecture4_Slide20.mp3">
            <a:hlinkClick r:id="" action="ppaction://media"/>
            <a:extLst>
              <a:ext uri="{FF2B5EF4-FFF2-40B4-BE49-F238E27FC236}">
                <a16:creationId xmlns:a16="http://schemas.microsoft.com/office/drawing/2014/main" id="{6153DB94-1008-FA45-A0CD-17FFB95EFE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687646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Obrigações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Bancos e opções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30556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cs typeface="Calibri"/>
              </a:rPr>
              <a:t>Valor de face ou valor nominal: </a:t>
            </a:r>
            <a:r>
              <a:rPr lang="en-ZA" sz="2000" dirty="0">
                <a:latin typeface="Open Sans"/>
                <a:cs typeface="Calibri"/>
              </a:rPr>
              <a:t>valor que será reembolsado no final do período do empréstimo</a:t>
            </a:r>
          </a:p>
          <a:p>
            <a:pPr marL="342900" indent="-342900">
              <a:spcAft>
                <a:spcPts val="1200"/>
              </a:spcAft>
              <a:buFont typeface="Arial"/>
              <a:buChar char="•"/>
            </a:pPr>
            <a:r>
              <a:rPr lang="en-ZA" sz="2000" b="1" dirty="0">
                <a:latin typeface="Open Sans"/>
                <a:cs typeface="Calibri"/>
              </a:rPr>
              <a:t>Vencimento: </a:t>
            </a:r>
            <a:r>
              <a:rPr lang="en-ZA" sz="2000" dirty="0">
                <a:latin typeface="Open Sans"/>
                <a:cs typeface="Calibri"/>
              </a:rPr>
              <a:t>número de anos até que o valor nominal seja reembolsado</a:t>
            </a:r>
          </a:p>
          <a:p>
            <a:pPr marL="342900" indent="-342900">
              <a:spcAft>
                <a:spcPts val="1200"/>
              </a:spcAft>
              <a:buFont typeface="Arial"/>
              <a:buChar char="•"/>
            </a:pPr>
            <a:r>
              <a:rPr lang="en-ZA" sz="2000" b="1" dirty="0">
                <a:latin typeface="Open Sans"/>
                <a:cs typeface="Calibri"/>
              </a:rPr>
              <a:t>Cupom: </a:t>
            </a:r>
            <a:r>
              <a:rPr lang="en-ZA" sz="2000" dirty="0">
                <a:latin typeface="Open Sans"/>
                <a:cs typeface="Calibri"/>
              </a:rPr>
              <a:t>um pagamento regular de juros fixos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6"/>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313062" y="6083268"/>
            <a:ext cx="65300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Direitos autorais da imagem: Coleção Memorial Joe I. Herbstman de Finanças Americanas </a:t>
            </a:r>
          </a:p>
        </p:txBody>
      </p:sp>
      <p:sp>
        <p:nvSpPr>
          <p:cNvPr id="11" name="Oval 10">
            <a:extLst>
              <a:ext uri="{FF2B5EF4-FFF2-40B4-BE49-F238E27FC236}">
                <a16:creationId xmlns:a16="http://schemas.microsoft.com/office/drawing/2014/main" id="{32FFCB61-5C8F-4549-8AD3-41558BE4FC25}"/>
              </a:ext>
            </a:extLst>
          </p:cNvPr>
          <p:cNvSpPr/>
          <p:nvPr/>
        </p:nvSpPr>
        <p:spPr>
          <a:xfrm>
            <a:off x="9007105" y="3639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21.mp3" descr="Track5_Lecture4_Slide21.mp3">
            <a:hlinkClick r:id="" action="ppaction://media"/>
            <a:extLst>
              <a:ext uri="{FF2B5EF4-FFF2-40B4-BE49-F238E27FC236}">
                <a16:creationId xmlns:a16="http://schemas.microsoft.com/office/drawing/2014/main" id="{1BA82D1F-5315-F746-90F0-E42100960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8470" y="443076"/>
            <a:ext cx="812800" cy="812800"/>
          </a:xfrm>
          <a:prstGeom prst="rect">
            <a:avLst/>
          </a:prstGeom>
        </p:spPr>
      </p:pic>
    </p:spTree>
    <p:extLst>
      <p:ext uri="{BB962C8B-B14F-4D97-AF65-F5344CB8AC3E}">
        <p14:creationId xmlns:p14="http://schemas.microsoft.com/office/powerpoint/2010/main" val="34344093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4.4.5 Mercado de ações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Bancos e opções de financiamento</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046389"/>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O capital social é a contribuição do proprietário</a:t>
            </a:r>
          </a:p>
          <a:p>
            <a:pPr marL="342900" indent="-342900">
              <a:spcAft>
                <a:spcPts val="1200"/>
              </a:spcAft>
              <a:buFont typeface="Arial"/>
              <a:buChar char="•"/>
            </a:pPr>
            <a:r>
              <a:rPr lang="en-ZA" sz="2000">
                <a:latin typeface="Open Sans"/>
                <a:cs typeface="Calibri"/>
              </a:rPr>
              <a:t>O mercado onde as ações são emitidas e negociadas</a:t>
            </a:r>
          </a:p>
          <a:p>
            <a:pPr marL="342900" indent="-342900">
              <a:spcAft>
                <a:spcPts val="1200"/>
              </a:spcAft>
              <a:buFont typeface="Arial"/>
              <a:buChar char="•"/>
            </a:pPr>
            <a:r>
              <a:rPr lang="en-ZA" sz="2000">
                <a:latin typeface="Open Sans"/>
                <a:cs typeface="Calibri"/>
              </a:rPr>
              <a:t>Dá às empresas acesso ao capital e aos investidores uma fatia da propriedade de uma empresa </a:t>
            </a:r>
          </a:p>
        </p:txBody>
      </p:sp>
      <p:sp>
        <p:nvSpPr>
          <p:cNvPr id="7" name="Oval 6">
            <a:extLst>
              <a:ext uri="{FF2B5EF4-FFF2-40B4-BE49-F238E27FC236}">
                <a16:creationId xmlns:a16="http://schemas.microsoft.com/office/drawing/2014/main" id="{29C7B514-2631-7A44-9D79-D3938B218E6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2.mp3" descr="Track5_Lecture4_Slide22.mp3">
            <a:hlinkClick r:id="" action="ppaction://media"/>
            <a:extLst>
              <a:ext uri="{FF2B5EF4-FFF2-40B4-BE49-F238E27FC236}">
                <a16:creationId xmlns:a16="http://schemas.microsoft.com/office/drawing/2014/main" id="{0828E86F-5151-C142-A443-8489C4B1A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854613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Palestra 4: Avaliação de projetos e fontes de financiamento,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Versão de lançamento 1.0. [apresentação on-line]. </a:t>
            </a:r>
            <a:r>
              <a:rPr lang="en-US" sz="800" dirty="0" err="1">
                <a:solidFill>
                  <a:schemeClr val="bg1"/>
                </a:solidFill>
                <a:latin typeface="Open Sans"/>
              </a:rPr>
              <a:t>Programa de </a:t>
            </a:r>
            <a:r>
              <a:rPr lang="en-US" sz="800" dirty="0">
                <a:solidFill>
                  <a:schemeClr val="bg1"/>
                </a:solidFill>
                <a:latin typeface="Open Sans"/>
              </a:rPr>
              <a:t>Crescimento Compatível com o Clima e Agência Internacional de Energia Atômica.</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Cursos do CCG (isso o levará ao link do site http://www.ClimateCompatibleGrowth.</a:t>
            </a:r>
            <a:br>
              <a:rPr lang="en-US" sz="800" dirty="0">
                <a:solidFill>
                  <a:schemeClr val="bg1"/>
                </a:solidFill>
                <a:latin typeface="Open Sans"/>
              </a:rPr>
            </a:br>
            <a:r>
              <a:rPr lang="en-US" sz="800" dirty="0" err="1">
                <a:solidFill>
                  <a:schemeClr val="bg1"/>
                </a:solidFill>
                <a:latin typeface="Open Sans"/>
              </a:rPr>
              <a:t>com/teachingmaterials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D4D28627-5E15-1643-8CB1-3F7DB798DD13}"/>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91BA9B0A-0BB0-D148-8FC5-0BBECFEE31D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4794A-105A-1B42-A167-C768BCC2704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Faça o teste</a:t>
              </a:r>
            </a:p>
          </p:txBody>
        </p:sp>
        <p:sp>
          <p:nvSpPr>
            <p:cNvPr id="10" name="Rounded Rectangle 9">
              <a:hlinkClick r:id="rId5"/>
              <a:extLst>
                <a:ext uri="{FF2B5EF4-FFF2-40B4-BE49-F238E27FC236}">
                  <a16:creationId xmlns:a16="http://schemas.microsoft.com/office/drawing/2014/main" id="{84DFD90C-7C53-7D49-995E-CDA075B1461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Este documento foi atualizado em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Por que critérios de avaliação de projetos?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Critérios de avaliação do projeto 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Qual projeto escolher para investimento?</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Técnicas/abordagens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Tempo de retorno do investimento</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Valor Presente Líquido (VPL)</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Taxa interna de retorno (TIR)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Outros</a:t>
            </a:r>
          </a:p>
        </p:txBody>
      </p:sp>
      <p:sp>
        <p:nvSpPr>
          <p:cNvPr id="14" name="Oval 13">
            <a:extLst>
              <a:ext uri="{FF2B5EF4-FFF2-40B4-BE49-F238E27FC236}">
                <a16:creationId xmlns:a16="http://schemas.microsoft.com/office/drawing/2014/main" id="{2D9EF852-2ACE-0A44-8E2D-EA945070E744}"/>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3.mp3" descr="Track5_Lecture4_Slide3.mp3">
            <a:hlinkClick r:id="" action="ppaction://media"/>
            <a:extLst>
              <a:ext uri="{FF2B5EF4-FFF2-40B4-BE49-F238E27FC236}">
                <a16:creationId xmlns:a16="http://schemas.microsoft.com/office/drawing/2014/main" id="{277AFC2D-5200-8F41-9C9F-6500A6B6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475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Valor presente líquido (VPL)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Critérios de avaliação do projeto 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Abordagem do valor presente líquido</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Valor presente líquido = diferença entre o valor presente da entrada e da saída de caixa</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6"/>
          <a:stretch>
            <a:fillRect/>
          </a:stretch>
        </p:blipFill>
        <p:spPr>
          <a:xfrm>
            <a:off x="5041900" y="3345770"/>
            <a:ext cx="5156200" cy="2515961"/>
          </a:xfrm>
          <a:prstGeom prst="rect">
            <a:avLst/>
          </a:prstGeom>
        </p:spPr>
      </p:pic>
      <p:sp>
        <p:nvSpPr>
          <p:cNvPr id="15" name="Oval 14">
            <a:extLst>
              <a:ext uri="{FF2B5EF4-FFF2-40B4-BE49-F238E27FC236}">
                <a16:creationId xmlns:a16="http://schemas.microsoft.com/office/drawing/2014/main" id="{5B96C7B2-FF99-6547-9739-B0192820AEC2}"/>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4.mp3" descr="Track5_Lecture4_Slide4.mp3">
            <a:hlinkClick r:id="" action="ppaction://media"/>
            <a:extLst>
              <a:ext uri="{FF2B5EF4-FFF2-40B4-BE49-F238E27FC236}">
                <a16:creationId xmlns:a16="http://schemas.microsoft.com/office/drawing/2014/main" id="{68D94F15-4DC1-4B43-A8FA-23653794F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Cálculo do VPL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Critérios de avaliação do projeto I </a:t>
            </a:r>
          </a:p>
        </p:txBody>
      </p:sp>
      <p:sp>
        <p:nvSpPr>
          <p:cNvPr id="10" name="Rectangle 9">
            <a:extLst>
              <a:ext uri="{FF2B5EF4-FFF2-40B4-BE49-F238E27FC236}">
                <a16:creationId xmlns:a16="http://schemas.microsoft.com/office/drawing/2014/main" id="{79E66812-0CEA-42E6-B1C4-05555E048E3B}"/>
              </a:ext>
            </a:extLst>
          </p:cNvPr>
          <p:cNvSpPr/>
          <p:nvPr/>
        </p:nvSpPr>
        <p:spPr>
          <a:xfrm>
            <a:off x="938015" y="2630589"/>
            <a:ext cx="8935720"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Valor presente líquido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Onde R é a receita, r é a taxa de desconto, N é a vida útil do projeto, C é o custo, t é o tempo</a:t>
            </a: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6"/>
          <a:stretch>
            <a:fillRect/>
          </a:stretch>
        </p:blipFill>
        <p:spPr>
          <a:xfrm>
            <a:off x="3685821" y="2065553"/>
            <a:ext cx="2743200" cy="1634695"/>
          </a:xfrm>
          <a:prstGeom prst="rect">
            <a:avLst/>
          </a:prstGeom>
        </p:spPr>
      </p:pic>
      <p:sp>
        <p:nvSpPr>
          <p:cNvPr id="14" name="Oval 13">
            <a:extLst>
              <a:ext uri="{FF2B5EF4-FFF2-40B4-BE49-F238E27FC236}">
                <a16:creationId xmlns:a16="http://schemas.microsoft.com/office/drawing/2014/main" id="{E4D1F20F-8C90-6A4D-9A4A-08F00C52557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5.mp3" descr="Track5_Lecture4_Slide5.mp3">
            <a:hlinkClick r:id="" action="ppaction://media"/>
            <a:extLst>
              <a:ext uri="{FF2B5EF4-FFF2-40B4-BE49-F238E27FC236}">
                <a16:creationId xmlns:a16="http://schemas.microsoft.com/office/drawing/2014/main" id="{6940926B-C290-EF47-85FE-CB5C698EC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471" y="651552"/>
            <a:ext cx="812800" cy="812800"/>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Critérios de valor presente líquido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Critérios de avaliação do projeto I </a:t>
            </a:r>
          </a:p>
        </p:txBody>
      </p:sp>
      <p:sp>
        <p:nvSpPr>
          <p:cNvPr id="10" name="Rectangle 9">
            <a:extLst>
              <a:ext uri="{FF2B5EF4-FFF2-40B4-BE49-F238E27FC236}">
                <a16:creationId xmlns:a16="http://schemas.microsoft.com/office/drawing/2014/main" id="{79E66812-0CEA-42E6-B1C4-05555E048E3B}"/>
              </a:ext>
            </a:extLst>
          </p:cNvPr>
          <p:cNvSpPr/>
          <p:nvPr/>
        </p:nvSpPr>
        <p:spPr>
          <a:xfrm>
            <a:off x="963415" y="1995589"/>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Um projeto deve ser aceito se o valor presente líquido for positivo e rejeitado se for negativo</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Para dois projetos A e B, aceite o projeto com maior VPL. Aceite o projeto A se</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NPV (A) &gt;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Rejeitar A se VPL (A) &lt; VPL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Se o VPL (A) = VPL (B), seja neutro</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8AB0DED-929D-9345-A19E-10AAFD129F8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6.mp3" descr="Track5_Lecture4_Slide6.mp3">
            <a:hlinkClick r:id="" action="ppaction://media"/>
            <a:extLst>
              <a:ext uri="{FF2B5EF4-FFF2-40B4-BE49-F238E27FC236}">
                <a16:creationId xmlns:a16="http://schemas.microsoft.com/office/drawing/2014/main" id="{21DA52C9-3D8D-DC4D-BCF2-17B0B4A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72246"/>
            <a:ext cx="812800" cy="812800"/>
          </a:xfrm>
          <a:prstGeom prst="rect">
            <a:avLst/>
          </a:prstGeom>
        </p:spPr>
      </p:pic>
    </p:spTree>
    <p:extLst>
      <p:ext uri="{BB962C8B-B14F-4D97-AF65-F5344CB8AC3E}">
        <p14:creationId xmlns:p14="http://schemas.microsoft.com/office/powerpoint/2010/main" val="31381025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VPL dos projetos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Critérios de avaliação do projeto 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6"/>
          <a:stretch>
            <a:fillRect/>
          </a:stretch>
        </p:blipFill>
        <p:spPr>
          <a:xfrm>
            <a:off x="1600200" y="2291557"/>
            <a:ext cx="7543800" cy="3341685"/>
          </a:xfrm>
          <a:prstGeom prst="rect">
            <a:avLst/>
          </a:prstGeom>
        </p:spPr>
      </p:pic>
      <p:sp>
        <p:nvSpPr>
          <p:cNvPr id="7" name="Oval 6">
            <a:extLst>
              <a:ext uri="{FF2B5EF4-FFF2-40B4-BE49-F238E27FC236}">
                <a16:creationId xmlns:a16="http://schemas.microsoft.com/office/drawing/2014/main" id="{881D7E9E-96EE-F049-A1AE-7CC1830183D3}"/>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7.mp3" descr="Track5_Lecture4_Slide7.mp3">
            <a:hlinkClick r:id="" action="ppaction://media"/>
            <a:extLst>
              <a:ext uri="{FF2B5EF4-FFF2-40B4-BE49-F238E27FC236}">
                <a16:creationId xmlns:a16="http://schemas.microsoft.com/office/drawing/2014/main" id="{157F106F-D29B-3E43-B895-28228A09F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VPL com diferentes taxas de desconto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Critérios de avaliação de projetos - 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6"/>
          <a:stretch>
            <a:fillRect/>
          </a:stretch>
        </p:blipFill>
        <p:spPr>
          <a:xfrm>
            <a:off x="2654300" y="2065439"/>
            <a:ext cx="6159500" cy="4009822"/>
          </a:xfrm>
          <a:prstGeom prst="rect">
            <a:avLst/>
          </a:prstGeom>
        </p:spPr>
      </p:pic>
      <p:sp>
        <p:nvSpPr>
          <p:cNvPr id="7" name="Oval 6">
            <a:extLst>
              <a:ext uri="{FF2B5EF4-FFF2-40B4-BE49-F238E27FC236}">
                <a16:creationId xmlns:a16="http://schemas.microsoft.com/office/drawing/2014/main" id="{8F9E29FA-CFD3-B84B-A00A-29EA0F52A646}"/>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8.mp3" descr="Track5_Lecture4_Slide8.mp3">
            <a:hlinkClick r:id="" action="ppaction://media"/>
            <a:extLst>
              <a:ext uri="{FF2B5EF4-FFF2-40B4-BE49-F238E27FC236}">
                <a16:creationId xmlns:a16="http://schemas.microsoft.com/office/drawing/2014/main" id="{D6916E24-6FC8-B643-AB4A-C0CB0ECC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1469" y="651724"/>
            <a:ext cx="812800" cy="812800"/>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Desvantagens do VPL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Critérios de avaliação de projetos - II</a:t>
            </a:r>
          </a:p>
        </p:txBody>
      </p:sp>
      <p:sp>
        <p:nvSpPr>
          <p:cNvPr id="3" name="Rectangle 2">
            <a:extLst>
              <a:ext uri="{FF2B5EF4-FFF2-40B4-BE49-F238E27FC236}">
                <a16:creationId xmlns:a16="http://schemas.microsoft.com/office/drawing/2014/main" id="{EC488B47-500E-4D1B-BB86-C2700CB61FBB}"/>
              </a:ext>
            </a:extLst>
          </p:cNvPr>
          <p:cNvSpPr/>
          <p:nvPr/>
        </p:nvSpPr>
        <p:spPr>
          <a:xfrm>
            <a:off x="925315" y="2071789"/>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Escolha da taxa de desconto</a:t>
            </a:r>
          </a:p>
        </p:txBody>
      </p:sp>
      <p:sp>
        <p:nvSpPr>
          <p:cNvPr id="7" name="Oval 6">
            <a:extLst>
              <a:ext uri="{FF2B5EF4-FFF2-40B4-BE49-F238E27FC236}">
                <a16:creationId xmlns:a16="http://schemas.microsoft.com/office/drawing/2014/main" id="{038495DC-BBEF-5946-9E5C-B9CF91375B48}"/>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9.mp3" descr="Track5_Lecture4_Slide9.mp3">
            <a:hlinkClick r:id="" action="ppaction://media"/>
            <a:extLst>
              <a:ext uri="{FF2B5EF4-FFF2-40B4-BE49-F238E27FC236}">
                <a16:creationId xmlns:a16="http://schemas.microsoft.com/office/drawing/2014/main" id="{90ED25B6-9ECD-004B-BCD7-EDC011095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9" y="647594"/>
            <a:ext cx="812800" cy="812800"/>
          </a:xfrm>
          <a:prstGeom prst="rect">
            <a:avLst/>
          </a:prstGeom>
        </p:spPr>
      </p:pic>
    </p:spTree>
    <p:extLst>
      <p:ext uri="{BB962C8B-B14F-4D97-AF65-F5344CB8AC3E}">
        <p14:creationId xmlns:p14="http://schemas.microsoft.com/office/powerpoint/2010/main" val="193963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236</TotalTime>
  <Words>4880</Words>
  <Application>Microsoft Office PowerPoint</Application>
  <PresentationFormat>Widescreen</PresentationFormat>
  <Paragraphs>287</Paragraphs>
  <Slides>24</Slides>
  <Notes>23</Notes>
  <HiddenSlides>0</HiddenSlides>
  <MMClips>22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Arial</vt:lpstr>
      <vt:lpstr>Calibri</vt:lpstr>
      <vt:lpstr>Calibri Light</vt:lpstr>
      <vt:lpstr>Open Sans</vt:lpstr>
      <vt:lpstr>Open Sans ExtraBold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docId:10C11D53EB55E62B2C415ED78C09D65B</cp:keywords>
  <cp:lastModifiedBy>Leo</cp:lastModifiedBy>
  <cp:revision>538</cp:revision>
  <dcterms:created xsi:type="dcterms:W3CDTF">2021-02-10T16:48:02Z</dcterms:created>
  <dcterms:modified xsi:type="dcterms:W3CDTF">2025-03-03T13:12:42Z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