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Open Sans ExtraBold" panose="020B0906030804020204" pitchFamily="34" charset="0"/>
      <p:bold r:id="rId38"/>
      <p:italic r:id="rId39"/>
      <p:boldItalic r:id="rId40"/>
    </p:embeddedFont>
    <p:embeddedFont>
      <p:font typeface="Open Sans SemiBold" panose="020B0706030804020204" pitchFamily="34" charset="0"/>
      <p:regular r:id="rId41"/>
      <p:bold r:id="rId42"/>
      <p:italic r:id="rId43"/>
      <p:boldItalic r:id="rId44"/>
    </p:embeddedFont>
    <p:embeddedFont>
      <p:font typeface="Quattrocento Sans" panose="020B0502050000020003" pitchFamily="34" charset="0"/>
      <p:regular r:id="rId45"/>
      <p:bold r:id="rId46"/>
      <p:italic r:id="rId47"/>
      <p:boldItalic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629xBPdBUlEmWZjaZccAdg==" hashData="PmSmGvcq34MWvyp1nCEp2qXPO4Nx98sf6IirZ09BB20ptMdTHlWOyLMAQ3zjSeydSeqXLX+BfTOniD4NGgb1uQ=="/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geGR4WZsfwp5B0Fo3VaxNWhumS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83237"/>
  </p:normalViewPr>
  <p:slideViewPr>
    <p:cSldViewPr snapToGrid="0">
      <p:cViewPr varScale="1">
        <p:scale>
          <a:sx n="92" d="100"/>
          <a:sy n="92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/>
                <a:ea typeface="+mn-ea"/>
                <a:cs typeface="+mn-cs"/>
              </a:defRPr>
            </a:pPr>
            <a:r>
              <a:rPr lang="en-US" sz="2000" baseline="0" dirty="0">
                <a:latin typeface="Roboto" panose="02000000000000000000"/>
              </a:rPr>
              <a:t>Emissões</a:t>
            </a:r>
            <a:r>
              <a:rPr lang="en-US" sz="2000" dirty="0">
                <a:latin typeface="Roboto" panose="02000000000000000000"/>
              </a:rPr>
              <a:t> de GEE </a:t>
            </a:r>
            <a:r>
              <a:rPr lang="en-US" sz="2000" baseline="0" dirty="0">
                <a:latin typeface="Roboto" panose="02000000000000000000"/>
              </a:rPr>
              <a:t>por setor</a:t>
            </a:r>
            <a:endParaRPr lang="en-US" sz="2000" dirty="0">
              <a:latin typeface="Roboto" panose="02000000000000000000"/>
            </a:endParaRPr>
          </a:p>
        </c:rich>
      </c:tx>
      <c:layout>
        <c:manualLayout>
          <c:xMode val="edge"/>
          <c:yMode val="edge"/>
          <c:x val="0.26093786506335664"/>
          <c:y val="1.1433260480057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1-4C3B-43DD-9B39-42A5C2A8B3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3-4C3B-43DD-9B39-42A5C2A8B3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5-4C3B-43DD-9B39-42A5C2A8B3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7-4C3B-43DD-9B39-42A5C2A8B35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9-4C3B-43DD-9B39-42A5C2A8B35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B-4C3B-43DD-9B39-42A5C2A8B352}"/>
              </c:ext>
            </c:extLst>
          </c:dPt>
          <c:dLbls>
            <c:dLbl>
              <c:idx val="0"/>
              <c:layout>
                <c:manualLayout>
                  <c:x val="-6.770102392110143E-3"/>
                  <c:y val="-1.4429314879870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3B-43DD-9B39-42A5C2A8B352}"/>
                </c:ext>
              </c:extLst>
            </c:dLbl>
            <c:dLbl>
              <c:idx val="1"/>
              <c:layout>
                <c:manualLayout>
                  <c:x val="1.4193194147789063E-2"/>
                  <c:y val="4.02639822811470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3B-43DD-9B39-42A5C2A8B352}"/>
                </c:ext>
              </c:extLst>
            </c:dLbl>
            <c:dLbl>
              <c:idx val="2"/>
              <c:layout>
                <c:manualLayout>
                  <c:x val="1.9158136482939632E-2"/>
                  <c:y val="4.562919218431029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3B-43DD-9B39-42A5C2A8B352}"/>
                </c:ext>
              </c:extLst>
            </c:dLbl>
            <c:dLbl>
              <c:idx val="3"/>
              <c:layout>
                <c:manualLayout>
                  <c:x val="1.0938757655293089E-2"/>
                  <c:y val="7.11504811898512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3B-43DD-9B39-42A5C2A8B352}"/>
                </c:ext>
              </c:extLst>
            </c:dLbl>
            <c:dLbl>
              <c:idx val="4"/>
              <c:layout>
                <c:manualLayout>
                  <c:x val="3.1592300962379701E-3"/>
                  <c:y val="2.14468503937007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3B-43DD-9B39-42A5C2A8B352}"/>
                </c:ext>
              </c:extLst>
            </c:dLbl>
            <c:dLbl>
              <c:idx val="5"/>
              <c:layout>
                <c:manualLayout>
                  <c:x val="-1.5798118985126865E-2"/>
                  <c:y val="1.29228638086905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3B-43DD-9B39-42A5C2A8B3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5="http://schemas.microsoft.com/office/drawing/2012/chart" uri="{CE6537A1-D6FC-4f65-9D91-7224C49458BB}"/>
            </c:extLst>
          </c:dLbls>
          <c:cat>
            <c:strRef>
              <c:f>Sheet1!$L$3:$L$8</c:f>
              <c:strCache>
                <c:ptCount val="6"/>
                <c:pt idx="0">
                  <c:v>Bunkers internacionais</c:v>
                </c:pt>
                <c:pt idx="1">
                  <c:v>Resíduos</c:v>
                </c:pt>
                <c:pt idx="2">
                  <c:v>Mudança no uso da terra e silvicultura</c:v>
                </c:pt>
                <c:pt idx="3">
                  <c:v>Agricultura</c:v>
                </c:pt>
                <c:pt idx="4">
                  <c:v>Setor</c:v>
                </c:pt>
                <c:pt idx="5">
                  <c:v>Energia</c:v>
                </c:pt>
              </c:strCache>
            </c:strRef>
          </c:cat>
          <c:val>
            <c:numRef>
              <c:f>Sheet1!$M$3:$M$8</c:f>
              <c:numCache>
                <c:formatCode>General</c:formatCode>
                <c:ptCount val="6"/>
                <c:pt idx="0">
                  <c:v>2.1</c:v>
                </c:pt>
                <c:pt idx="1">
                  <c:v>3.2</c:v>
                </c:pt>
                <c:pt idx="2">
                  <c:v>12.2</c:v>
                </c:pt>
                <c:pt idx="3">
                  <c:v>13.8</c:v>
                </c:pt>
                <c:pt idx="4">
                  <c:v>4.3</c:v>
                </c:pt>
                <c:pt idx="5">
                  <c:v>64.400000000000006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0C-4C3B-43DD-9B39-42A5C2A8B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38874795873112"/>
          <c:y val="0.34253913359742366"/>
          <c:w val="0.35860380364307376"/>
          <c:h val="0.406387591581429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 setor industrial é responsável por aproximadamente 20% da captação de água em todo o mundo. Essa participação tende a ser menor nos países de baixa renda com uma base industrial mais limitada e maior nos países de alta renda. A maior parte disso é para o setor de energia, conforme discutido no slide anterior, mas outras aplicações relacionadas à energia também exigem água de resfriamento. Da mesma forma que a água é usada para resfriamento em usinas térmicas, outros usos térmicos industriais, como o calor do vapor no setor de manufatura, também requerem água para resfriamento. As aplicações do setor de energia </a:t>
            </a:r>
            <a:r>
              <a:rPr lang="en-US"/>
              <a:t>podem ser particularmente intensivas em vapor,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como refinarias de petróleo que convertem petróleo bruto em produtos petrolíferos e refinarias de biocombustíveis.  A água também é necessária para a extração de combustível primário, como em minas de carvão, na extração de petróleo - em especial para a recuperação aprimorada de petróleo </a:t>
            </a:r>
            <a:r>
              <a:rPr lang="en-US"/>
              <a:t>-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 na produção de gás natural. A água também é necessária para o controle de emissões, como a dessulfurização do gás de combustão proveniente da queima de combustíveis fósseis. 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Por outro lado, a energia, em especial a eletricidade, é necessária para operar a infraestrutura hídrica. Aproximadamente 4% da demanda de eletricidade em todo o mundo - e parcelas significativamente maiores em algumas regiões </a:t>
            </a:r>
            <a:r>
              <a:rPr lang="en-US"/>
              <a:t>-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é usada na cadeia de abastecimento de água. 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Um componente importante disso é o transporte de água da fonte até o centro de demanda. A necessidade de energia é determinada em grande parte pela distância e pelo terreno em que a água precisa ser transportada e, portanto, varia muito de um sistema para outro. Em particular, para sistemas em que a água precisa ser elevada a altitudes maiores, o custo de energia do abastecimento de água será alto. Por outro lado, se a fonte de água for mais alta do que o centro de demanda, as forças gravitacionais podem ser suficientes para o fornecimento.  Se a água subterrânea for usada como fonte de água, seja para abastecimento público ou irrigação, a água precisa primeiro ser bombeada para a superfície, com a correspondente demanda de energia proporcional à profundidade da fonte de água. 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Uma vez que a água é fornecida a um sistema público de abastecimento de água ou a outra rede de distribuição de água, a energia para bombeamento geralmente ainda será necessária para entregá-la aos usuários finais. O custo de energia da distribuição de água é altamente específico para cada local, sendo a topografia e a distância os principais determinantes.  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energia também é usada para tratar a água, tornando-a segura para o consumo humano. A necessidade de energia é determinada em grande parte pela qualidade da fonte de água, sendo que as fontes de água de alta qualidade exigem relativamente pouca energia, enquanto a demanda de energia aumenta progressivamente com fontes de qualidade inferior. Um caso extremo é o da água do mar, que exige dessalinização antes de ser usada para o abastecimento público de água.  Em determinadas áreas com escassez de água, como o Oriente Médio, esse </a:t>
            </a: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processo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altamente </a:t>
            </a: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intensivo em energia é usado para garantir o abastecimento de água suficiente para a população. Diferentes tecnologias de dessalinização estão em uso. Elas se baseiam principalmente em dois processos. O primeiro é a destilação, como a destilação flash em vários estágios, que requer energia para aquecer a água e produzir vapor de água. O segundo são os processos de membrana, como a osmose reversa, que são mais eficientes em termos de energia e a tecnologia mais usada atualmente.  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energia também é necessária para tratar as águas residuais de sistemas de água públicos e industriais antes que elas sejam devolvidas ao meio ambiente.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Essas interligações destacam uma série de impactos intersetoriais que os tomadores de decisão precisam considerar ao formular políticas e estratégias, para que as metas de segurança energética e hídrica sejam gerenciadas com eficácia.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Uma lista não exaustiva desses usos pode incluir a retirada de água para fins energéticos. Elas precisam ser consideradas em relação a outros usos com os quais possam estar competindo por recursos escassos. A água para aplicações energéticas pode ser retirada de fontes que também atendem a usos agrícolas ou ao abastecimento público de água. Isso pode comprometer a segurança alimentar se o abastecimento geral for insuficiente.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Além da concorrência direta, pode haver outras formas de interações prejudiciais.  Esse pode ser o caso, por exemplo, de represas que são usadas tanto para geração de energia quanto para fornecer água para irrigação. O momento ideal de liberação da água pode ser diferente para as várias aplicações e, portanto, significa que há compensações que os operadores precisam gerenciar.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Além disso, há uma importante conexão entre a escolha da tecnologia na geração de eletricidade e a intensidade da água. Conforme destacado anteriormente, as tecnologias de energia de baixo carbono podem ser tanto eficientes quanto intensivas em termos de água. O tipo de tecnologia de geração de energia escolhido, portanto, ajudará a determinar se a mudança para a energia limpa melhorará a segurança hídrica ou será prejudicial a ela. 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Além disso, várias tendências estão aumentando a intensidade energética do abastecimento de água. A urbanização envolve a congregação de pessoas em centros de demanda, levando a uma concentração da demanda, geralmente longe dos recursos hídricos. Isso aumenta a distância que a água precisará ser transportada. Da mesma forma, os níveis mais altos de demanda e a concentração da demanda podem exigir o uso de recursos hídricos de qualidade inferior, cujo tratamento demandará mais energia. Por fim, a expansão do acesso à água potável, bem como as preocupações com o meio ambiente, provavelmente aumentarão o nível e a extensão do tratamento da água.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bioenergia é uma importante fonte de energia, o que, por extensão, significa que a terra é importante para o fornecimento de energia. Cerca de 10 exajoules de energia - o equivalente a aproximadamente 10% do suprimento total de energia primária do mundo </a:t>
            </a:r>
            <a:r>
              <a:rPr lang="en-US"/>
              <a:t>-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estão na forma de bioenergia. A biomassa é usada para uma ampla gama de aplicações de energia por residências, indústrias e empresas de energia.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Por exemplo, quase dois terços da população mundial não têm acesso a combustíveis modernos e seguros para cozinhar. Muitas dessas pessoas dependem da biomassa na forma de combustível de madeira ou carvão vegetal para atender às suas necessidades energéticas. Em muitos países em desenvolvimento, a biomassa é a maior fonte de energia, dominada por usos residenciais. 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biomassa é usada para gerar cerca de 500 Terawatts-hora de eletricidade, o que corresponde a cerca de 2% do fornecimento mundial de eletricidade. A cogeração de eletricidade a partir de instalações industriais, como usinas de açúcar ou de papel e celulose, é uma parte importante desse processo. No entanto, a co-combustão em usinas elétricas movidas a carvão ou usinas elétricas dedicadas à biomassa também contribuem.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Um aspecto da bioenergia que tem recebido muita atenção é o aumento do uso de biocombustíveis líquidos para serem misturados à gasolina e ao diesel.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Nas últimas duas décadas, muitos países pressionaram por um aumento na produção de biocombustíveis por meio de mandatos, subsídios ou outras medidas de apoio. O objetivo dessas políticas tem sido reduzir a dependência de combustíveis de petróleo importados, como gasolina, diesel e combustível de aviação, melhorando assim a balança de pagamentos e a segurança energética. A redução das emissões de gases de efeito estufa também tem sido um fator importante em alguns casos, assim como o desejo de apoiar a renda dos agricultores, proporcionando-lhes um mercado adicional para suas colheitas.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Cerca de 15% do milho e 20% da cana-de-açúcar são usados atualmente para produzir bioetanol como substituto da gasolina, e cerca de 15% das sementes oleaginosas são usadas atualmente para produzir biodiesel como substituto. Essa é uma evidência de uma crescente pegada de terra e de uma ligação entre os mercados de terra, culturas e energia.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energia é necessária para produzir colheitas, gado e outros produtos agrícolas, como fibras e combustível. Um dos principais fatores por trás dos grandes aumentos de produtividade na agricultura no século passado foi a mecanização e o uso de insumos com uso intensivo de energia, como fertilizantes e pesticidas.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Os combustíveis de petróleo, a eletricidade e a biomassa são usados para acionar máquinas agrícolas, como tratores, colheitadeiras e outros equipamentos para a preparação do campo, colheita, secagem e processamento das safras. A eletricidade também é necessária para acionar as bombas que elevam, transportam e pressurizam a água para irrigar os campos. Além disso, a energia também é necessária para aquecer ou resfriar os edifícios agrícolas e para fornecer iluminação interna e externa.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Embora consumam significativamente menos energia do que a produção agrícola em todo o mundo, as operações de pecuária exigem insumos energéticos para sistemas de ventilação, refrigeração, iluminação, aquecimento, irrigação, motores e manuseio de resíduos,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No total, isso representa cerca de 9 exajoules de energia, o que equivale a 2,2% da demanda global de energia final.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Além dos usos diretos na agricultura, a energia também é usada em todo o restante da cadeia de valor dos alimentos. 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Muitos dos insumos da agricultura moderna são intensivos em energia. A produção de fertilizantes, por exemplo, requer grandes quantidades de energia e é responsável por cerca de 1,2% da demanda global de energia. A fabricação de outros insumos, como pesticidas, também requer uma quantidade significativa de energia.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energia na forma de combustíveis líquidos é necessária para o transporte de culturas e produtos alimentícios em vários estágios da cadeia de valor. Isso pode incluir o transporte das fazendas para os mercados ou para processamento adicional e, em seguida, para os atacadistas ou varejistas e, finalmente, para as casas das pessoas.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 setor de fabricação de alimentos, que transforma a produção agrícola em produtos para consumo intermediário ou final, também requer energia para as operações. Isso inclui laticínios, moinhos de farinha, fábricas de processamento de carne, padarias e muitas outras instalações.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Ao longo dos vários estágios, a energia é necessária para a refrigeração, a fim de evitar que os produtos estraguem, bem como para outros serviços do edifício, como ventilação, aquecimento e iluminação.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Por fim, a energia é necessária para a preparação e o cozimento dos alimentos.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No total, a Organização das Nações Unidas para Agricultura e Alimentação estima que toda a cadeia de valor dos alimentos consome cerca de 30% da demanda global de energia final. 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Uma das principais preocupações da política de terra e energia é o uso de terras agrícolas e culturas alimentícias para a produção de biocombustíveis. Muitas vezes chamado de "debate sobre alimentos versus combustíveis", a preocupação é que as políticas de biocombustíveis estejam aumentando as pressões comerciais sobre as terras agrícolas e criando uma competição direta por terras cultiváveis entre energia e alimentos, o que pode comprometer a segurança alimentar. A questão de saber se é estratégico e ético desviar alimentos para usos energéticos dessa forma fez com que muitos países reduzissem ou revertessem o impulso aos biocombustíveis.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Como a colheita sustentável de bioenergia, em princípio, pode ser neutra em termos de carbono, a bioenergia é considerada uma opção de redução de emissões para muitos setores e aplicações. Ao usar biomassa e terras que não são utilizadas para a produção de alimentos, os impactos negativos sobre a segurança alimentar podem ser gerenciados.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Cerca de 14% dos alimentos produzidos são perdidos entre a colheita e o varejo. Quantidades significativas também são desperdiçadas no setor de varejo ou no nível de consumo. Considerando a contribuição significativa da cadeia de valor de alimentos para a demanda de energia e para as emissões de gases de efeito estufa, a redução da perda e do desperdício de alimentos pode trazer benefícios significativos para a segurança energética e para o clima também.  </a:t>
            </a:r>
            <a:endParaRPr sz="1800" b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bioenergia tem uma grande pegada de terra em relação à maioria das outras fontes de energia e pode ter um impacto significativo no uso e na cobertura da terra. A exploração excessiva de recursos de combustível de madeira ou o desmatamento de florestas para plantações de dendê ou outras operações de biocombustível podem ser fatores significativos de desmatamento.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Ao final </a:t>
            </a:r>
            <a:r>
              <a:rPr lang="en-US" dirty="0" err="1"/>
              <a:t>desta</a:t>
            </a:r>
            <a:r>
              <a:rPr lang="en-US" dirty="0"/>
              <a:t> aula,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poderá</a:t>
            </a:r>
            <a:r>
              <a:rPr lang="en-US" dirty="0"/>
              <a:t>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1: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Familiarizar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-se com a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contribuição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do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uso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da terra, das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mudanças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no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uso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da terra e do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setor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energético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nas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mudanças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climáticas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,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bem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como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com a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vulnerabilidade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dos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sistemas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de terra,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energia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e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água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às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mudanças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climáticas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2: </a:t>
            </a:r>
            <a:r>
              <a:rPr lang="en-US" dirty="0" err="1"/>
              <a:t>Aprender</a:t>
            </a:r>
            <a:r>
              <a:rPr lang="en-US" dirty="0"/>
              <a:t> as </a:t>
            </a:r>
            <a:r>
              <a:rPr lang="en-US" dirty="0" err="1"/>
              <a:t>maneiras</a:t>
            </a:r>
            <a:r>
              <a:rPr lang="en-US" dirty="0"/>
              <a:t> </a:t>
            </a:r>
            <a:r>
              <a:rPr lang="en-US" dirty="0" err="1"/>
              <a:t>pelas</a:t>
            </a:r>
            <a:r>
              <a:rPr lang="en-US" dirty="0"/>
              <a:t> quais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energético</a:t>
            </a:r>
            <a:r>
              <a:rPr lang="en-US" dirty="0"/>
              <a:t> e </a:t>
            </a:r>
            <a:r>
              <a:rPr lang="en-US" dirty="0" err="1"/>
              <a:t>hídrico</a:t>
            </a:r>
            <a:r>
              <a:rPr lang="en-US" dirty="0"/>
              <a:t>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interligados</a:t>
            </a:r>
            <a:r>
              <a:rPr lang="en-US" dirty="0"/>
              <a:t> e quais </a:t>
            </a:r>
            <a:r>
              <a:rPr lang="en-US" dirty="0" err="1"/>
              <a:t>são</a:t>
            </a:r>
            <a:r>
              <a:rPr lang="en-US" dirty="0"/>
              <a:t> as </a:t>
            </a:r>
            <a:r>
              <a:rPr lang="en-US" dirty="0" err="1"/>
              <a:t>questões</a:t>
            </a:r>
            <a:r>
              <a:rPr lang="en-US" dirty="0"/>
              <a:t> </a:t>
            </a:r>
            <a:r>
              <a:rPr lang="en-US" dirty="0" err="1"/>
              <a:t>políticas</a:t>
            </a:r>
            <a:r>
              <a:rPr lang="en-US" dirty="0"/>
              <a:t> </a:t>
            </a:r>
            <a:r>
              <a:rPr lang="en-US" dirty="0" err="1"/>
              <a:t>associadas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3: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Aprender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as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maneiras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pelas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quais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os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sistemas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energético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e de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uso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da terra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estão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interligados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e quais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são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as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questões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políticas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associadas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4: </a:t>
            </a:r>
            <a:r>
              <a:rPr lang="en-US" dirty="0" err="1"/>
              <a:t>Aprender</a:t>
            </a:r>
            <a:r>
              <a:rPr lang="en-US" dirty="0"/>
              <a:t> as </a:t>
            </a:r>
            <a:r>
              <a:rPr lang="en-US" dirty="0" err="1"/>
              <a:t>maneiras</a:t>
            </a:r>
            <a:r>
              <a:rPr lang="en-US" dirty="0"/>
              <a:t> </a:t>
            </a:r>
            <a:r>
              <a:rPr lang="en-US" dirty="0" err="1"/>
              <a:t>pelas</a:t>
            </a:r>
            <a:r>
              <a:rPr lang="en-US" dirty="0"/>
              <a:t> quais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hídrico</a:t>
            </a:r>
            <a:r>
              <a:rPr lang="en-US" dirty="0"/>
              <a:t> e de </a:t>
            </a:r>
            <a:r>
              <a:rPr lang="en-US" dirty="0" err="1"/>
              <a:t>uso</a:t>
            </a:r>
            <a:r>
              <a:rPr lang="en-US" dirty="0"/>
              <a:t> da terra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interligados</a:t>
            </a:r>
            <a:r>
              <a:rPr lang="en-US" dirty="0"/>
              <a:t> e quais </a:t>
            </a:r>
            <a:r>
              <a:rPr lang="en-US" dirty="0" err="1"/>
              <a:t>são</a:t>
            </a:r>
            <a:r>
              <a:rPr lang="en-US" dirty="0"/>
              <a:t> as </a:t>
            </a:r>
            <a:r>
              <a:rPr lang="en-US" dirty="0" err="1"/>
              <a:t>questões</a:t>
            </a:r>
            <a:r>
              <a:rPr lang="en-US" dirty="0"/>
              <a:t> </a:t>
            </a:r>
            <a:r>
              <a:rPr lang="en-US" dirty="0" err="1"/>
              <a:t>políticas</a:t>
            </a:r>
            <a:r>
              <a:rPr lang="en-US" dirty="0"/>
              <a:t> </a:t>
            </a:r>
            <a:r>
              <a:rPr lang="en-US" dirty="0" err="1"/>
              <a:t>associadas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Uma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ligação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entre a terra e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cobertura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terra para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hidrologia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bacia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hidrográfica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Conforme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discutido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aula 7,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coberturas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terra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terão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balanços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hídricos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portanto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cobertura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terra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afetará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fluxos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exemplo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cobertura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natural da terra,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bosques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pastagens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propriedades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hidrológicas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muito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terras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construídas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cidades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estradas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outras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infraestruturas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onde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superfície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coberta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asfalto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concreto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Terrenos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vegetação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consumirão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evapotranspiração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sustentar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crescimento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plantas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permitirão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seja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armazenada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solo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infiltre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lençol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freático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Em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terrenos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construídos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superfície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permeável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evapotranspiração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;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entanto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isso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escoamento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pois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absorvida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solo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pelas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plantas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cidades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geralmente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têm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infraestrutura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dedicada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gerenciar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chuvas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descarregar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escoamento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evitar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inundações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Praticamente todos os elementos centrais do gerenciamento de bacias hidrográficas, como hidrologia, disponibilidade de água, qualidade da água, funções do ecossistema, produtividade da terra, morfologia do canal do córrego e proteção contra inundações, são afetados pelo uso da terra e pelas mudanças no uso da terra. Portanto, o gerenciamento sustentável de bacias hidrográficas exige uma visão ampla e integrada das atividades em uma bacia hidrográfica, inclusive como a terra é usada e convertida.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Entretanto, o gerenciamento da bacia hidrográfica não é uma ação de uma única entidade ou ator. Os órgãos governamentais, os municípios e os atores e entidades privados e individuais realizam atividades que influenciam a cobertura da terra e a hidrologia na bacia hidrográfica. O desafio, portanto, não é apenas gerenciar os elementos hidrológicos e biofísicos da bacia hidrográfica, mas também a interação entre uma série de diferentes partes interessadas com diferentes pontos de vista e prioridades. Ferramentas e ações físicas, regulatórias e econômicas podem ser usadas para gerenciar e influenciar o comportamento e as decisões dessas partes interessadas na busca do uso sustentável da terra e dos recursos hídricos da bacia hidrográfica.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Além dos vínculos entre a cobertura da terra e o gerenciamento de bacias hidrográficas, os usos da terra, em especial o cultivo, são grandes usuários de água. Cerca de 70% das captações de água em todo o mundo são para fins agrícolas. A maior parte é para irrigação de plantações, embora a água para sustentar as populações de gado também seja um importante contribuinte.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Cerca de 20% da área de cultivo global é irrigada e 40% de todas as culturas são cultivadas em terras cultivadas, ilustrando tanto a extensão da irrigação como uma ferramenta para melhorar a produtividade da terra quanto a eficácia dela. O suprimento de água é essencial para o crescimento das plantas, e a irrigação pode garantir o suprimento adequado de água para apoiar o crescimento das plantas, mesmo em clima seco.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água para irrigação pode ser retirada de recursos hídricos superficiais, como rios, córregos ou lagos. As represas são frequentemente construídas para ajudar a fornecer água para irrigação quando necessário. Em áreas onde a água de superfície não está disponível, ou onde é mais barato ou mais conveniente usar água subterrânea, poços podem ser usados para fornecer água.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questão central no gerenciamento das interligações entre terra e água é a estreita relação entre o uso da terra e a hidrologia e a função integral que o uso da terra desempenha no gerenciamento integrado de bacias hidrográficas, na proteção de recursos naturais e no desenvolvimento sustentável de forma mais ampla, conforme discutido nos slides anteriores e na aula 7.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>
                <a:latin typeface="Calibri"/>
                <a:ea typeface="Calibri"/>
                <a:cs typeface="Calibri"/>
                <a:sym typeface="Calibri"/>
              </a:rPr>
              <a:t>Além disso, um ponto central é que há concorrência pela água entre a agricultura, que geralmente detém direitos de uso da água, e outros usos. Esses outros usos geralmente têm um valor mais alto, se o valor for medido em termos do valor monetário marginal para usos produtivos ou pela disposição de pagar por ele. </a:t>
            </a:r>
            <a:endParaRPr sz="1800" b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Relacionado a isso, também temos compensações na segurança hídrica versus segurança alimentar, em que a produção adicional de alimentos ou a segurança da produção podem ser obtidas às custas da segurança e da disponibilidade da água para usos alternativos.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degradação da terra resultante do uso insustentável da terra também pode causar impactos em uma bacia hidrográfica. A erosão e a degradação da terra podem afetar negativamente a qualidade da água, causar danos aos habitats da vida selvagem, aumentar as taxas de fluxo de sedimentos e assoreamento e reduzir a proteção natural contra enchentes.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As aulas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anteriores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introduziram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temas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centrais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análise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política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terra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Esta aula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explorou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maneiras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pelas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quais esses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interligados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decisões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tomadas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busca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metas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setor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consequências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outros.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principais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conclusões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seguintes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Energia,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agricultura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terra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silvicultura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principais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gases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efeito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estufa,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compreendendo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90% do total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antropogênicas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Portanto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significativa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reduzir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limitar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climáticas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precisará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direcionada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esses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setores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terra,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altamente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vulneráveis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às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clima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alteração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padrões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precipitação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aumento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temperatura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frequência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eventos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climáticos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extremos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elevação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nível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do mar.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tornar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nossas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sociedades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economias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resilientes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enfrentar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climáticas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necessárias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nesses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setores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se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adaptarem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essas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terra,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interligados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dependem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dos outros.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necessária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tratar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fornecer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necessária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converter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necessária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cultivar, a terra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necessária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fornecer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bioenergia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terra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elemento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essencial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gerenciamento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bacias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hidrográficas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dos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hídricos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Portanto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segurança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alimentar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energética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hídrica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inseparavelmente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ligada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desenvolvimento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sustentável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exige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abordagem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integrada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coerente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formulação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políticas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estratégias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Isso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conclui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aula 8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interligações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clima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terra,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A aula 9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examinará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perto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climática</a:t>
            </a:r>
            <a:endParaRPr dirty="0"/>
          </a:p>
        </p:txBody>
      </p:sp>
      <p:sp>
        <p:nvSpPr>
          <p:cNvPr id="279" name="Google Shape;27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central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análise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com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modelo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CLEWs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estudo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terra,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impacto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climática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vulnerabilidade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climática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Isso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usado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informar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políticas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estratégias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coerentes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coesas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nessas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áreas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Em aulas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anteriores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esses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foram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abordados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individualmente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enquanto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nesta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aula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interligações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serão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exploradas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detalhes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interligações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referem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-se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às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entre esses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desenvolvimentos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setor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afetam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desenvolvimentos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outro. Como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veremos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nesta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aula,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essas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sinérgicas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seja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intervenção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impacto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positivo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haver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compensações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-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funciona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contra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metas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política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outra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final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realizar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análise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CLEWs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procurar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maneiras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aproveitar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sinergias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minimizar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compensações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busca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estratégias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gerais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coerentes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eficazes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desenvolvimento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sustentável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Esse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diagrama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ilustra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muitas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interligações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serão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abordadas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detalhes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nesta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aula. Ele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mostra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interligados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um deles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depende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dos outros.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preparo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terra e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processamento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culturas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operar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infraestrutura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hídrica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A terra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intimamente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relacionada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meio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ligação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entre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cobertura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terra e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hidrologia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fornece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bioenergia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combustível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aplicações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energéticas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irrigação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agricultura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também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hidrelétrica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resfriamento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outras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aplicações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sistema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energético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Ao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mesmo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tempo, esses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setores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contribuindo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climática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principais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gases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efeito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estufa,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além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serem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altamente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vulneráveis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clima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claro,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então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que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perturbações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introduzidas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implicações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outras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e esses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impactos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propagarão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pelos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integrados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Essas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dependências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intersetoriais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sinérgicas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antagônicas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o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tomadas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busca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metas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políticas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setor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favoráveis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prejudiciais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progresso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outro.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desta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aula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ajudar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detalhar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principais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interligações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existem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entre esses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setores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fornecer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base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abordagem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sistemática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interligações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relevantes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setores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domínios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política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intervenção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específica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consideração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diagrama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slide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mostra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detalhamento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gases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efeito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estufa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setor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setores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agricultura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terra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principais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contribuintes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antropogênicas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gases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efeito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estufa,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qualquer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estratégia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eficaz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obter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grandes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reduções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terá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visar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esses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setores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Juntos,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responsáveis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90% das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individual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gases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efeito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estufa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setor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responsável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quase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dois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terços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dióxido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carbono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liberado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combustão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combustíveis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fósseis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carvão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gás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natural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derivados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petróleo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agrícolas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representam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cerca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14% do total.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manejo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do solo, mas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fermentação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entérica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-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liberação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gás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metano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produzido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processo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digestivo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gado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manejo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esterco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-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também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Ao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contrário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setor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dióxido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carbono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constituem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maioria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gases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efeito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estufa,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metano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óxido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nitroso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constituem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agricultura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Quando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sumidouros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naturais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carbono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florestas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áreas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úmidas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destruídos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carbono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armazenado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liberado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atmosfera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Essas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atribuíveis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terra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representam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cerca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12% do total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gases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efeito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estufa.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mesmo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tempo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maneira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grau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exploração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terra,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dos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hídricos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contribuindo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climática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relacionados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também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altamente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vulneráveis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às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clima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Um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aspecto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climática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provavelmente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sentida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meio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impacto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ciclo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dirty="0"/>
              <a:t>-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visto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nesta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aula </a:t>
            </a:r>
            <a:r>
              <a:rPr lang="en-US" dirty="0"/>
              <a:t>-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também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terá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efeitos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indiretos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outros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setores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ciclo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afetar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magnitude e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precipitação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com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sérias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ramificações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gerenciamento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bacias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hidrográficas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produção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agrícola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geração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hidrelétrica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Eventos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climáticos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extremos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ameaçar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infraestrutura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e tanto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inundações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quanto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danificar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plantações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comprometer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segurança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alimentar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meios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subsistência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mudanças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temperatura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afetar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adequação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produtividade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culturas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demanda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resfriamento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aquecimento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edifícios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aumento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nível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do mar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grandes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impactos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terra, pois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regiões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costeiras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inundadas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precisam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protegidas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Isso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estenderá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infraestrutura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hídricos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também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afetados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pois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do mar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empurrada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cima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rios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trazendo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salgada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rios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lagos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atualmente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usados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hídricos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Isso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também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levar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intrusão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salina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aquíferos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As políticas relacionadas às mudanças climáticas geralmente se dividem em duas categorias: mitigação e adaptação.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mitigação tem como objetivo evitar ou limitar as mudanças em nosso clima por meio da redução das emissões. A principal estratégia para isso é reduzir a combustão de combustíveis fósseis, mudando para alternativas de baixo ou zero carbono na geração de eletricidade, no transporte, no setor industrial, na agricultura e nos edifícios. Um melhor gerenciamento do solo e práticas agrícolas sustentáveis, limitando a destruição de sumidouros naturais de carbono, como florestas e áreas úmidas, e a adoção de dietas mais baseadas em vegetais também são estratégias que podem ajudar a reduzir as emissões. O sequestro - a remoção de carbono da atmosfera por meio do reflorestamento e da promoção de outros sumidouros naturais ou meios artificiais </a:t>
            </a:r>
            <a:r>
              <a:rPr lang="en-US"/>
              <a:t>-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é outra estratégia viável para a mitigação do clima.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adaptação climática refere-se a estratégias e ações para se preparar e se ajustar às mudanças climáticas. Isso pode significar o fortalecimento da infraestrutura e das residências para lidar com eventos climáticos extremos, investimento na preparação para desastres naturais, desenvolvimento de variantes de culturas e práticas agrícolas mais bem ajustadas para lidar com temperaturas mais altas e chuvas mais irregulares, além de uma série de outras medidas. O objetivo é tornar nossas economias e sociedades mais resilientes e robustas em face das mudanças climáticas.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necessária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conversão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exemplo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claro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disso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hidrelétrica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geração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eletricidade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usinas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hidrelétricas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produzem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cerca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16%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eletricidade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mas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dependência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varia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muito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país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país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pois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potencial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depende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muito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disponibilidade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topografia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Quando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existe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potencial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hidrelétrica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costuma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ser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preferida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eletricidade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Em 51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países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hidrelétrica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contribui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50% do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fornecimento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23, com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75%. Em 5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países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praticamente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única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eletricidade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entanto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também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necessária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outros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tipos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geração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usinas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térmicas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ciclo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vapor,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usinas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carvão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gás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natural, solar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térmica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geotérmica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nuclear,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precisam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grandes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quantidades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resfriamento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quantidade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necessária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varia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acordo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com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tecnologia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Uma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usina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moderna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ciclo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combinado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exemplo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usar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apenas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terço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usina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subcrítica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movida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carvão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unidade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eletricidade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produzida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Portanto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ligação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clara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entre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escolha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tecnologia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setor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pegada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hídrica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geração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eletricidade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9" descr="A picture containing webs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651352" y="4301318"/>
            <a:ext cx="6663847" cy="194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ExtraBold"/>
              <a:buNone/>
              <a:defRPr sz="4000" b="1" i="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688931" y="3374796"/>
            <a:ext cx="2846121" cy="95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9"/>
          <p:cNvSpPr txBox="1"/>
          <p:nvPr/>
        </p:nvSpPr>
        <p:spPr>
          <a:xfrm>
            <a:off x="8455068" y="6112701"/>
            <a:ext cx="37369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Version 1.0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8" descr="Graphical user interface,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8" name="Google Shape;68;p38"/>
          <p:cNvGrpSpPr/>
          <p:nvPr/>
        </p:nvGrpSpPr>
        <p:grpSpPr>
          <a:xfrm>
            <a:off x="10464504" y="866053"/>
            <a:ext cx="955530" cy="955530"/>
            <a:chOff x="9022202" y="727174"/>
            <a:chExt cx="955530" cy="955530"/>
          </a:xfrm>
        </p:grpSpPr>
        <p:sp>
          <p:nvSpPr>
            <p:cNvPr id="69" name="Google Shape;69;p38"/>
            <p:cNvSpPr/>
            <p:nvPr/>
          </p:nvSpPr>
          <p:spPr>
            <a:xfrm>
              <a:off x="9022202" y="727174"/>
              <a:ext cx="955530" cy="9555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0" name="Google Shape;70;p38" descr="Track5_Lecture1_Slide25.m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93567" y="798539"/>
              <a:ext cx="812800" cy="812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 txBox="1"/>
          <p:nvPr/>
        </p:nvSpPr>
        <p:spPr>
          <a:xfrm>
            <a:off x="9836954" y="5970068"/>
            <a:ext cx="20710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CCG courses (this will take </a:t>
            </a:r>
            <a:br>
              <a:rPr lang="en-US" sz="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to the website link http://www.ClimateCompatibleGrowth.com/teachingmaterials)</a:t>
            </a:r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body" idx="1"/>
          </p:nvPr>
        </p:nvSpPr>
        <p:spPr>
          <a:xfrm>
            <a:off x="9069867" y="4619674"/>
            <a:ext cx="2441575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i="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i="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i="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i="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>
            <a:spLocks noGrp="1"/>
          </p:cNvSpPr>
          <p:nvPr>
            <p:ph type="pic" idx="2"/>
          </p:nvPr>
        </p:nvSpPr>
        <p:spPr>
          <a:xfrm>
            <a:off x="9069866" y="5674936"/>
            <a:ext cx="753583" cy="79730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9"/>
          <p:cNvSpPr>
            <a:spLocks noGrp="1"/>
          </p:cNvSpPr>
          <p:nvPr>
            <p:ph type="pic" idx="3"/>
          </p:nvPr>
        </p:nvSpPr>
        <p:spPr>
          <a:xfrm>
            <a:off x="9899650" y="2865438"/>
            <a:ext cx="931863" cy="8207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title"/>
          </p:nvPr>
        </p:nvSpPr>
        <p:spPr>
          <a:xfrm>
            <a:off x="663880" y="681037"/>
            <a:ext cx="94571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body" idx="1"/>
          </p:nvPr>
        </p:nvSpPr>
        <p:spPr>
          <a:xfrm>
            <a:off x="663880" y="2582945"/>
            <a:ext cx="10514556" cy="342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1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2"/>
          </p:nvPr>
        </p:nvSpPr>
        <p:spPr>
          <a:xfrm>
            <a:off x="663575" y="2016027"/>
            <a:ext cx="4389438" cy="439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CC2E5"/>
              </a:buClr>
              <a:buSzPts val="2000"/>
              <a:buNone/>
              <a:defRPr b="1" i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3"/>
          </p:nvPr>
        </p:nvSpPr>
        <p:spPr>
          <a:xfrm>
            <a:off x="8455844" y="5788058"/>
            <a:ext cx="3262886" cy="60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663575" y="675243"/>
            <a:ext cx="94231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663575" y="2455273"/>
            <a:ext cx="10626096" cy="45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2"/>
          </p:nvPr>
        </p:nvSpPr>
        <p:spPr>
          <a:xfrm>
            <a:off x="663575" y="2910427"/>
            <a:ext cx="10626096" cy="316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Char char="•"/>
              <a:defRPr sz="2000" b="1" i="0">
                <a:solidFill>
                  <a:srgbClr val="2E75B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3"/>
          </p:nvPr>
        </p:nvSpPr>
        <p:spPr>
          <a:xfrm>
            <a:off x="8465269" y="5750351"/>
            <a:ext cx="3262821" cy="641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body" idx="4"/>
          </p:nvPr>
        </p:nvSpPr>
        <p:spPr>
          <a:xfrm>
            <a:off x="663575" y="2016028"/>
            <a:ext cx="4171950" cy="439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CC2E5"/>
              </a:buClr>
              <a:buSzPts val="2000"/>
              <a:buFont typeface="Open Sans SemiBold"/>
              <a:buNone/>
              <a:defRPr b="1" i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5"/>
          </p:nvPr>
        </p:nvSpPr>
        <p:spPr>
          <a:xfrm>
            <a:off x="663575" y="6127955"/>
            <a:ext cx="2500158" cy="26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1C1D"/>
              </a:buClr>
              <a:buSzPts val="1000"/>
              <a:buFont typeface="Open Sans"/>
              <a:buNone/>
              <a:defRPr sz="1000" b="0" i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>
            <a:spLocks noGrp="1"/>
          </p:cNvSpPr>
          <p:nvPr>
            <p:ph type="pic" idx="2"/>
          </p:nvPr>
        </p:nvSpPr>
        <p:spPr>
          <a:xfrm>
            <a:off x="0" y="1306513"/>
            <a:ext cx="12192000" cy="55514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33" descr="Graphical user interface, sunburst ch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663880" y="681037"/>
            <a:ext cx="96019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663575" y="2082799"/>
            <a:ext cx="5432425" cy="400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  <a:defRPr sz="16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p34" descr="Graphical user interface, webs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4" descr="A screenshot of a compute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5" descr="Graphical user interface,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641023" y="707009"/>
            <a:ext cx="10793690" cy="509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Open Sans"/>
              <a:buNone/>
              <a:defRPr sz="5800" b="0" i="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>
            <a:spLocks noGrp="1"/>
          </p:cNvSpPr>
          <p:nvPr>
            <p:ph type="body" idx="1"/>
          </p:nvPr>
        </p:nvSpPr>
        <p:spPr>
          <a:xfrm>
            <a:off x="663574" y="2158738"/>
            <a:ext cx="5181600" cy="391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2"/>
          </p:nvPr>
        </p:nvSpPr>
        <p:spPr>
          <a:xfrm>
            <a:off x="5997574" y="2158738"/>
            <a:ext cx="5181600" cy="391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title"/>
          </p:nvPr>
        </p:nvSpPr>
        <p:spPr>
          <a:xfrm>
            <a:off x="663574" y="675243"/>
            <a:ext cx="94231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3"/>
          </p:nvPr>
        </p:nvSpPr>
        <p:spPr>
          <a:xfrm>
            <a:off x="8465269" y="5750351"/>
            <a:ext cx="3262821" cy="641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4"/>
          </p:nvPr>
        </p:nvSpPr>
        <p:spPr>
          <a:xfrm>
            <a:off x="663575" y="6127955"/>
            <a:ext cx="2500158" cy="26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1C1D"/>
              </a:buClr>
              <a:buSzPts val="1000"/>
              <a:buFont typeface="Open Sans"/>
              <a:buNone/>
              <a:defRPr sz="1000" b="0" i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>
            <a:off x="663575" y="675243"/>
            <a:ext cx="94231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1"/>
          </p:nvPr>
        </p:nvSpPr>
        <p:spPr>
          <a:xfrm>
            <a:off x="663575" y="2455273"/>
            <a:ext cx="5157787" cy="45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2"/>
          </p:nvPr>
        </p:nvSpPr>
        <p:spPr>
          <a:xfrm>
            <a:off x="663575" y="2910427"/>
            <a:ext cx="5157787" cy="316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 sz="2000" b="1" i="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3"/>
          </p:nvPr>
        </p:nvSpPr>
        <p:spPr>
          <a:xfrm>
            <a:off x="6172200" y="2455273"/>
            <a:ext cx="5183188" cy="45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4"/>
          </p:nvPr>
        </p:nvSpPr>
        <p:spPr>
          <a:xfrm>
            <a:off x="6172200" y="2910427"/>
            <a:ext cx="5183188" cy="316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Char char="•"/>
              <a:defRPr>
                <a:solidFill>
                  <a:srgbClr val="2E75B5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5"/>
          </p:nvPr>
        </p:nvSpPr>
        <p:spPr>
          <a:xfrm>
            <a:off x="8465269" y="5750351"/>
            <a:ext cx="3262821" cy="641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6"/>
          </p:nvPr>
        </p:nvSpPr>
        <p:spPr>
          <a:xfrm>
            <a:off x="663575" y="2016028"/>
            <a:ext cx="4171950" cy="439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CC2E5"/>
              </a:buClr>
              <a:buSzPts val="2000"/>
              <a:buFont typeface="Open Sans SemiBold"/>
              <a:buNone/>
              <a:defRPr b="1" i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7"/>
          </p:nvPr>
        </p:nvSpPr>
        <p:spPr>
          <a:xfrm>
            <a:off x="663575" y="6127955"/>
            <a:ext cx="2500158" cy="26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1C1D"/>
              </a:buClr>
              <a:buSzPts val="1000"/>
              <a:buFont typeface="Open Sans"/>
              <a:buNone/>
              <a:defRPr sz="1000" b="0" i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Graphical user interface, text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63880" y="681037"/>
            <a:ext cx="10689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63880" y="2558970"/>
            <a:ext cx="10689920" cy="37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0816734@N03/820674160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hyperlink" Target="https://creativecommons.org/licenses/by-nc-nd/2.0/?ref=ccsearch&amp;atype=rich" TargetMode="External"/><Relationship Id="rId4" Type="http://schemas.openxmlformats.org/officeDocument/2006/relationships/hyperlink" Target="https://www.flickr.com/photos/10816734@N0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mber-climate.org/dat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sdgs/indicators/databas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mmons.wikimedia.org/wiki/File:Natural_%26_impervious_cover_diagrams_EPA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0534569@N00/120697592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hyperlink" Target="https://creativecommons.org/licenses/by-nc-nd/2.0/?ref=ccsearch&amp;atype=rich" TargetMode="External"/><Relationship Id="rId4" Type="http://schemas.openxmlformats.org/officeDocument/2006/relationships/hyperlink" Target="https://www.flickr.com/photos/50534569@N0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atural_%26_impervious_cover_diagrams_EPA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aquastat/statistics/query/results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watchdata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en-US" dirty="0">
                <a:solidFill>
                  <a:schemeClr val="lt1"/>
                </a:solidFill>
              </a:rPr>
              <a:t>AULA 8</a:t>
            </a:r>
            <a:br>
              <a:rPr lang="en-US" dirty="0"/>
            </a:br>
            <a:r>
              <a:rPr lang="en-US" dirty="0"/>
              <a:t>INTERLIGAÇÕES</a:t>
            </a:r>
            <a:endParaRPr dirty="0"/>
          </a:p>
        </p:txBody>
      </p:sp>
      <p:sp>
        <p:nvSpPr>
          <p:cNvPr id="81" name="Google Shape;81;p1"/>
          <p:cNvSpPr txBox="1"/>
          <p:nvPr/>
        </p:nvSpPr>
        <p:spPr>
          <a:xfrm>
            <a:off x="688931" y="4572000"/>
            <a:ext cx="2846121" cy="38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Introdução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CLEWs</a:t>
            </a:r>
            <a:endParaRPr sz="1800" b="1" i="0" u="none" strike="noStrike" cap="none" dirty="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663576" y="675243"/>
            <a:ext cx="60166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8.2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Interligações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água</a:t>
            </a:r>
            <a:endParaRPr dirty="0"/>
          </a:p>
        </p:txBody>
      </p:sp>
      <p:sp>
        <p:nvSpPr>
          <p:cNvPr id="157" name="Google Shape;157;p10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58" name="Google Shape;158;p10"/>
          <p:cNvSpPr/>
          <p:nvPr/>
        </p:nvSpPr>
        <p:spPr>
          <a:xfrm>
            <a:off x="694050" y="2067495"/>
            <a:ext cx="9769198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A água é necessária para a conversão de energia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Aproximadamente 20% das retiradas de água doce em todo o mundo são para fins industriais, sendo que a maioria está relacionada ao uso e à conversão de energia. 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Processos térmicos de resfriamento no setor de manufatura, 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Refino e conversão de combustível,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Produção de biocombustível 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Extração de combustível primário, 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Controle de emissões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>
            <a:spLocks noGrp="1"/>
          </p:cNvSpPr>
          <p:nvPr>
            <p:ph type="title"/>
          </p:nvPr>
        </p:nvSpPr>
        <p:spPr>
          <a:xfrm>
            <a:off x="663575" y="675243"/>
            <a:ext cx="60801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8.2 Interligações entre energia e água</a:t>
            </a:r>
            <a:endParaRPr/>
          </a:p>
        </p:txBody>
      </p:sp>
      <p:sp>
        <p:nvSpPr>
          <p:cNvPr id="165" name="Google Shape;165;p11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694049" y="2067495"/>
            <a:ext cx="10852367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A energia é necessária para o abastecimento e o transporte de água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 cadeia de abastecimento de água consome muita energia (4% do consumo de eletricidade em todo o mundo, até 10% no Oriente Médio e na Índia)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Fornecimento: </a:t>
            </a:r>
            <a:endParaRPr/>
          </a:p>
          <a:p>
            <a:pPr marL="799465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Água de superfície: 0-2.400 kWh por milhão de litros para transporte, dependendo da distância e da mudança na elevação [3]</a:t>
            </a:r>
            <a:endParaRPr/>
          </a:p>
          <a:p>
            <a:pPr marL="799465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Água subterrânea: Varia de acordo com a profundidade (por exemplo, 140 kWh por milhão de litros a 35 metros e 530 kWh por milhão de litros a 120 metros) [3]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Distribuição: </a:t>
            </a:r>
            <a:endParaRPr/>
          </a:p>
          <a:p>
            <a:pPr marL="799465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Média de 290 kWh por milhão de litros, mas varia muito dependendo da distância e da mudança de elevação [3]</a:t>
            </a:r>
            <a:endParaRPr sz="2000" b="0" i="0" u="none" strike="noStrike" cap="none">
              <a:solidFill>
                <a:srgbClr val="0213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663576" y="675243"/>
            <a:ext cx="61055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8.2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Interligações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água</a:t>
            </a:r>
            <a:endParaRPr dirty="0"/>
          </a:p>
        </p:txBody>
      </p:sp>
      <p:sp>
        <p:nvSpPr>
          <p:cNvPr id="173" name="Google Shape;173;p12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74" name="Google Shape;174;p12"/>
          <p:cNvSpPr txBox="1"/>
          <p:nvPr/>
        </p:nvSpPr>
        <p:spPr>
          <a:xfrm>
            <a:off x="7413253" y="5814467"/>
            <a:ext cx="4310743" cy="58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r>
              <a:rPr lang="en-US" sz="10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da foto: </a:t>
            </a:r>
            <a:r>
              <a:rPr lang="en-US" sz="1000" b="0" i="0" u="sng" strike="noStrike" cap="none">
                <a:solidFill>
                  <a:srgbClr val="0563C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"National Water and Sanitation Program brings better water and sanitation services to rural parts of Azerbaijan" </a:t>
            </a:r>
            <a:r>
              <a:rPr lang="en-US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by </a:t>
            </a:r>
            <a:r>
              <a:rPr lang="en-US" sz="10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Bank Photo Collection </a:t>
            </a:r>
            <a:r>
              <a:rPr lang="en-US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 licensed under </a:t>
            </a:r>
            <a:r>
              <a:rPr lang="en-US" sz="10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 2.0</a:t>
            </a:r>
            <a:endParaRPr sz="1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5" name="Google Shape;17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01043" y="2944151"/>
            <a:ext cx="4236931" cy="288417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/>
          <p:nvPr/>
        </p:nvSpPr>
        <p:spPr>
          <a:xfrm>
            <a:off x="694050" y="2067495"/>
            <a:ext cx="620205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US" sz="2000" b="1" i="0" u="none" strike="noStrike" cap="none" dirty="0" err="1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US" sz="2000" b="1" i="0" u="none" strike="noStrike" cap="none" dirty="0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-US" sz="2000" b="1" i="0" u="none" strike="noStrike" cap="none" dirty="0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necessária</a:t>
            </a:r>
            <a:r>
              <a:rPr lang="en-US" sz="2000" b="1" i="0" u="none" strike="noStrike" cap="none" dirty="0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 para o </a:t>
            </a:r>
            <a:r>
              <a:rPr lang="en-US" sz="2000" b="1" i="0" u="none" strike="noStrike" cap="none" dirty="0" err="1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tratamento</a:t>
            </a:r>
            <a:r>
              <a:rPr lang="en-US" sz="2000" b="1" i="0" u="none" strike="noStrike" cap="none" dirty="0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2000" b="1" i="0" u="none" strike="noStrike" cap="none" dirty="0" err="1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Tratamento</a:t>
            </a:r>
            <a:r>
              <a:rPr lang="en-US" sz="2000" b="1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dirty="0"/>
          </a:p>
          <a:p>
            <a:pPr marL="799465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26 kWh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milhão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litros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águas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subterrâneas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alta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qualidade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799465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300-1400 kWh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milhão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litros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dessalinização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subterrânea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salobra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 b="0" i="0" u="none" strike="noStrike" cap="none" dirty="0">
              <a:solidFill>
                <a:srgbClr val="0213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99465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3.600 a 4.500 kwh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milhão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litros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dessalinização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do mar </a:t>
            </a:r>
            <a:endParaRPr sz="2000" b="0" i="0" u="none" strike="noStrike" cap="none" dirty="0">
              <a:solidFill>
                <a:srgbClr val="0213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663575" y="78343"/>
            <a:ext cx="100552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8.2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Interligações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água</a:t>
            </a:r>
            <a:endParaRPr dirty="0"/>
          </a:p>
        </p:txBody>
      </p:sp>
      <p:sp>
        <p:nvSpPr>
          <p:cNvPr id="183" name="Google Shape;183;p13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663576" y="1429141"/>
            <a:ext cx="1111287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Questões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políticas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selecionadas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para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interligações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entre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energia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e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água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D4FFA-E802-9A32-B77B-08D65689B0C7}"/>
              </a:ext>
            </a:extLst>
          </p:cNvPr>
          <p:cNvSpPr txBox="1"/>
          <p:nvPr/>
        </p:nvSpPr>
        <p:spPr>
          <a:xfrm>
            <a:off x="-98047" y="1854201"/>
            <a:ext cx="11874501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285750"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tempo e a magnitude das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retiradas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liberações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aplicações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podem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competir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com outros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usos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interrompê-los</a:t>
            </a:r>
            <a:endParaRPr lang="en-US" dirty="0"/>
          </a:p>
          <a:p>
            <a:pPr marL="742950" indent="-285750"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Existem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vínculos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importantes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entre 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escolha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tecnologia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setor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demanda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US" dirty="0"/>
          </a:p>
          <a:p>
            <a:pPr marL="1200150" lvl="1" indent="-285750"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Algumas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tecnologias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baixo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carbono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exemplo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solar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fotovoltaica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eólica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têm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pequena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pegada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hídrica</a:t>
            </a:r>
            <a:endParaRPr lang="en-US" dirty="0"/>
          </a:p>
          <a:p>
            <a:pPr marL="1200150" lvl="1" indent="-285750"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Outros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têm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grande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pegada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exemplo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nuclear,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geotérmica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solar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térmica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lang="en-US" dirty="0"/>
          </a:p>
          <a:p>
            <a:pPr marL="742950" indent="-285750"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Vários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fatores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podem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levar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aumento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intensidade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energética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abastecimento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endParaRPr lang="en-US" dirty="0"/>
          </a:p>
          <a:p>
            <a:pPr marL="1200150" lvl="1" indent="-285750"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Urbanização</a:t>
            </a:r>
            <a:endParaRPr lang="en-US" dirty="0"/>
          </a:p>
          <a:p>
            <a:pPr marL="1200150" lvl="1" indent="-285750"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Fontes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qualidade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inferior</a:t>
            </a:r>
            <a:endParaRPr lang="en-US" dirty="0"/>
          </a:p>
          <a:p>
            <a:pPr marL="1200150" lvl="1" indent="-285750"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Mais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tratamento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endParaRPr lang="en-US" dirty="0"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title"/>
          </p:nvPr>
        </p:nvSpPr>
        <p:spPr>
          <a:xfrm>
            <a:off x="663880" y="681037"/>
            <a:ext cx="96019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/>
              <a:t>Aula 8.2 Referências</a:t>
            </a:r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663575" y="2082799"/>
            <a:ext cx="5432425" cy="400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/>
              <a:t>BP (2021), </a:t>
            </a:r>
            <a:r>
              <a:rPr lang="en-US" b="0" i="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BP Statistical Review of World Energy 2021 e Ember </a:t>
            </a:r>
            <a:r>
              <a:rPr lang="en-US" b="0" i="0" u="sng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https://ember-climate.org/data/</a:t>
            </a:r>
            <a:endParaRPr b="0" i="0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Calibri"/>
              <a:buAutoNum type="arabicPeriod"/>
            </a:pPr>
            <a:r>
              <a:rPr lang="en-US" b="0" i="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Fórum Econômico Mundial (2011), Water Security: The Water-Food-Energy-Climate Nexus (O nexo água-alimentos-energia-clima)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>
            <a:spLocks noGrp="1"/>
          </p:cNvSpPr>
          <p:nvPr>
            <p:ph type="title"/>
          </p:nvPr>
        </p:nvSpPr>
        <p:spPr>
          <a:xfrm>
            <a:off x="663575" y="675243"/>
            <a:ext cx="72612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8.3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Interligações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 terra?</a:t>
            </a:r>
            <a:endParaRPr dirty="0"/>
          </a:p>
        </p:txBody>
      </p:sp>
      <p:sp>
        <p:nvSpPr>
          <p:cNvPr id="198" name="Google Shape;198;p15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99" name="Google Shape;199;p15"/>
          <p:cNvSpPr/>
          <p:nvPr/>
        </p:nvSpPr>
        <p:spPr>
          <a:xfrm>
            <a:off x="683777" y="2067495"/>
            <a:ext cx="966779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A terra é usada para fornecer energia na forma de biomassa sólida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bioenergia é responsável por um pouco mais de 10% (60 EJ) do suprimento total de energia primária do mundo [1]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35% da população mundial </a:t>
            </a:r>
            <a:r>
              <a:rPr lang="en-US"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não tem acesso a energia limpa e segura </a:t>
            </a: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cozinhar e muitos dependem de lenha e carvão para suprir suas necessidades energéticas [2,3]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A terra é usada para fornecer bioenergia para a geração de eletricidade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Cerca de 500 TWh de eletricidade são produzidos anualmente a partir da biomassa. Isso equivale a cerca de 2% da geração mundial de eletricidade [1]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663575" y="675243"/>
            <a:ext cx="60801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8.3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Interligações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 terra</a:t>
            </a:r>
            <a:endParaRPr dirty="0"/>
          </a:p>
        </p:txBody>
      </p:sp>
      <p:sp>
        <p:nvSpPr>
          <p:cNvPr id="206" name="Google Shape;206;p16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07" name="Google Shape;207;p16"/>
          <p:cNvSpPr/>
          <p:nvPr/>
        </p:nvSpPr>
        <p:spPr>
          <a:xfrm>
            <a:off x="683777" y="2067495"/>
            <a:ext cx="966779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A terra é usada para fornecer energia na forma de biocombustíveis líquidos 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Muitos países têm buscado mandatos, subsídios ou outras medidas de apoio para aumentar a produção de biocombustíveis com o objetivo de: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Reduzir a dependência da importação de combustíveis líquidos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Reduzir as emissões de GEE 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Aumentar a renda dos agricultores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Aproximadamente 15% do milho colhido e mais de 20% da cana-de-açúcar são usados para produzir bioetanol 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Aproximadamente 15% das sementes oleaginosas colhidas são usadas para produzir biodiesel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title"/>
          </p:nvPr>
        </p:nvSpPr>
        <p:spPr>
          <a:xfrm>
            <a:off x="663576" y="586343"/>
            <a:ext cx="61817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8.3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Interligações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 terra</a:t>
            </a:r>
            <a:endParaRPr dirty="0"/>
          </a:p>
        </p:txBody>
      </p:sp>
      <p:sp>
        <p:nvSpPr>
          <p:cNvPr id="214" name="Google Shape;214;p17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15" name="Google Shape;215;p17"/>
          <p:cNvSpPr/>
          <p:nvPr/>
        </p:nvSpPr>
        <p:spPr>
          <a:xfrm>
            <a:off x="536576" y="1911529"/>
            <a:ext cx="11249024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energia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na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forma de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eletricidade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ou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combustível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é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usada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diretamente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na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agricultura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para: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Acionamento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máquinas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agrícolas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preparação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campos,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colheita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secagem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processamento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culturas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Bomba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irrigação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Aquecimento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resfriamento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edifícios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Iluminação</a:t>
            </a:r>
            <a:endParaRPr dirty="0"/>
          </a:p>
          <a:p>
            <a:pPr marL="342900" marR="0" lvl="0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213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As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operações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pecuária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consomem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direta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sistemas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ventilação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refrigeração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iluminação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aquecimento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irrigação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motores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manuseio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resíduos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213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Em 2018,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cerca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2,2% da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demanda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final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foi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usada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diretamente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agricultura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[1]</a:t>
            </a:r>
            <a:endParaRPr sz="2000" b="0" i="0" u="none" strike="noStrike" cap="none" dirty="0">
              <a:solidFill>
                <a:srgbClr val="0213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 txBox="1">
            <a:spLocks noGrp="1"/>
          </p:cNvSpPr>
          <p:nvPr>
            <p:ph type="title"/>
          </p:nvPr>
        </p:nvSpPr>
        <p:spPr>
          <a:xfrm>
            <a:off x="663576" y="675243"/>
            <a:ext cx="62071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8.3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Interligações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 terra</a:t>
            </a:r>
            <a:endParaRPr dirty="0"/>
          </a:p>
        </p:txBody>
      </p:sp>
      <p:sp>
        <p:nvSpPr>
          <p:cNvPr id="222" name="Google Shape;222;p18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683777" y="2067495"/>
            <a:ext cx="9667790" cy="340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 energia na forma de eletricidade e combustível é usada na cadeia de valor dos alimentos para: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Produzir fertilizantes, pesticidas e outros insumos agrícolas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Transporte de culturas e produtos alimentícios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Alimentos processados (por exemplo, laticínios, moagem, etc.)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Refrigeração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Preparação/cozimento </a:t>
            </a:r>
            <a:endParaRPr sz="2000" b="0" i="0" u="none" strike="noStrike" cap="none">
              <a:solidFill>
                <a:srgbClr val="0213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213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No total, a FAO estima que o uso direto e indireto de energia relacionado à cadeia de valor dos alimentos é responsável por cerca de 30% do consumo total de energia [4]</a:t>
            </a:r>
            <a:endParaRPr sz="2000" b="0" i="0" u="none" strike="noStrike" cap="none">
              <a:solidFill>
                <a:srgbClr val="0213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 txBox="1">
            <a:spLocks noGrp="1"/>
          </p:cNvSpPr>
          <p:nvPr>
            <p:ph type="title"/>
          </p:nvPr>
        </p:nvSpPr>
        <p:spPr>
          <a:xfrm>
            <a:off x="663575" y="675243"/>
            <a:ext cx="62452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8.3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Interligações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 terra</a:t>
            </a:r>
            <a:endParaRPr dirty="0"/>
          </a:p>
        </p:txBody>
      </p:sp>
      <p:sp>
        <p:nvSpPr>
          <p:cNvPr id="230" name="Google Shape;230;p19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31" name="Google Shape;231;p19"/>
          <p:cNvSpPr/>
          <p:nvPr/>
        </p:nvSpPr>
        <p:spPr>
          <a:xfrm>
            <a:off x="683777" y="2067495"/>
            <a:ext cx="966779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Questões políticas selecionadas para interligações entre energia e terra: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Alimentos versus combustível. Competição por terra (e água) entre energia e outros usos e possíveis impactos prejudiciais à segurança alimentar (e hídrica)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 bioenergia como estratégia para reduzir a emissão de carbono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Perda/desperdício de alimentos e impacto no uso de energia e nas emissões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Desmatamento devido à colheita insustentável de biomassa ou à conversão de terras para aplicações de energia</a:t>
            </a:r>
            <a:endParaRPr sz="2000" b="0" i="0" u="none" strike="noStrike" cap="none">
              <a:solidFill>
                <a:srgbClr val="0213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663880" y="681037"/>
            <a:ext cx="94571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 err="1"/>
              <a:t>Resultados</a:t>
            </a:r>
            <a:r>
              <a:rPr lang="en-US" dirty="0"/>
              <a:t> da </a:t>
            </a:r>
            <a:r>
              <a:rPr lang="en-US" dirty="0" err="1"/>
              <a:t>aprendizagem</a:t>
            </a:r>
            <a:endParaRPr dirty="0"/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663880" y="2582945"/>
            <a:ext cx="10514556" cy="342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OIT1: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Familiarizar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-se com a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contribuição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do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uso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da terra, das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mudanças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no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uso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da terra e do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setor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energético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para as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mudanças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climáticas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,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bem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como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com a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vulnerabilidade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dos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sistemas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de terra,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energia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e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água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às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mudanças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climáticas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ILO2: </a:t>
            </a:r>
            <a:r>
              <a:rPr lang="en-US" dirty="0" err="1"/>
              <a:t>Aprender</a:t>
            </a:r>
            <a:r>
              <a:rPr lang="en-US" dirty="0"/>
              <a:t> as </a:t>
            </a:r>
            <a:r>
              <a:rPr lang="en-US" dirty="0" err="1"/>
              <a:t>maneiras</a:t>
            </a:r>
            <a:r>
              <a:rPr lang="en-US" dirty="0"/>
              <a:t> </a:t>
            </a:r>
            <a:r>
              <a:rPr lang="en-US" dirty="0" err="1"/>
              <a:t>pelas</a:t>
            </a:r>
            <a:r>
              <a:rPr lang="en-US" dirty="0"/>
              <a:t> quais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energético</a:t>
            </a:r>
            <a:r>
              <a:rPr lang="en-US" dirty="0"/>
              <a:t> e </a:t>
            </a:r>
            <a:r>
              <a:rPr lang="en-US" dirty="0" err="1"/>
              <a:t>hídrico</a:t>
            </a:r>
            <a:r>
              <a:rPr lang="en-US" dirty="0"/>
              <a:t>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interligados</a:t>
            </a:r>
            <a:r>
              <a:rPr lang="en-US" dirty="0"/>
              <a:t> e quais </a:t>
            </a:r>
            <a:r>
              <a:rPr lang="en-US" dirty="0" err="1"/>
              <a:t>são</a:t>
            </a:r>
            <a:r>
              <a:rPr lang="en-US" dirty="0"/>
              <a:t> as </a:t>
            </a:r>
            <a:r>
              <a:rPr lang="en-US" dirty="0" err="1"/>
              <a:t>questões</a:t>
            </a:r>
            <a:r>
              <a:rPr lang="en-US" dirty="0"/>
              <a:t> </a:t>
            </a:r>
            <a:r>
              <a:rPr lang="en-US" dirty="0" err="1"/>
              <a:t>políticas</a:t>
            </a:r>
            <a:r>
              <a:rPr lang="en-US" dirty="0"/>
              <a:t> </a:t>
            </a:r>
            <a:r>
              <a:rPr lang="en-US" dirty="0" err="1"/>
              <a:t>associadas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ILO3: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Aprender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as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maneiras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pelas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quais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os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sistemas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energético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e de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uso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da terra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estão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interligados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e quais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são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as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questões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políticas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associadas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OIT4: </a:t>
            </a:r>
            <a:r>
              <a:rPr lang="en-US" dirty="0" err="1"/>
              <a:t>Aprender</a:t>
            </a:r>
            <a:r>
              <a:rPr lang="en-US" dirty="0"/>
              <a:t> as </a:t>
            </a:r>
            <a:r>
              <a:rPr lang="en-US" dirty="0" err="1"/>
              <a:t>maneiras</a:t>
            </a:r>
            <a:r>
              <a:rPr lang="en-US" dirty="0"/>
              <a:t> </a:t>
            </a:r>
            <a:r>
              <a:rPr lang="en-US" dirty="0" err="1"/>
              <a:t>pelas</a:t>
            </a:r>
            <a:r>
              <a:rPr lang="en-US" dirty="0"/>
              <a:t> quais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hídrico</a:t>
            </a:r>
            <a:r>
              <a:rPr lang="en-US" dirty="0"/>
              <a:t> e de </a:t>
            </a:r>
            <a:r>
              <a:rPr lang="en-US" dirty="0" err="1"/>
              <a:t>uso</a:t>
            </a:r>
            <a:r>
              <a:rPr lang="en-US" dirty="0"/>
              <a:t> da terra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interligados</a:t>
            </a:r>
            <a:r>
              <a:rPr lang="en-US" dirty="0"/>
              <a:t> e quais </a:t>
            </a:r>
            <a:r>
              <a:rPr lang="en-US" dirty="0" err="1"/>
              <a:t>são</a:t>
            </a:r>
            <a:r>
              <a:rPr lang="en-US" dirty="0"/>
              <a:t> as </a:t>
            </a:r>
            <a:r>
              <a:rPr lang="en-US" dirty="0" err="1"/>
              <a:t>questões</a:t>
            </a:r>
            <a:r>
              <a:rPr lang="en-US" dirty="0"/>
              <a:t> </a:t>
            </a:r>
            <a:r>
              <a:rPr lang="en-US" dirty="0" err="1"/>
              <a:t>políticas</a:t>
            </a:r>
            <a:r>
              <a:rPr lang="en-US" dirty="0"/>
              <a:t> </a:t>
            </a:r>
            <a:r>
              <a:rPr lang="en-US" dirty="0" err="1"/>
              <a:t>associadas</a:t>
            </a: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89" name="Google Shape;89;p2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0" name="Google Shape;90;p2"/>
          <p:cNvSpPr txBox="1">
            <a:spLocks noGrp="1"/>
          </p:cNvSpPr>
          <p:nvPr>
            <p:ph type="body" idx="2"/>
          </p:nvPr>
        </p:nvSpPr>
        <p:spPr>
          <a:xfrm>
            <a:off x="663575" y="2016125"/>
            <a:ext cx="4766984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C2E5"/>
              </a:buClr>
              <a:buSzPts val="2000"/>
              <a:buNone/>
            </a:pPr>
            <a:r>
              <a:rPr lang="en-US" dirty="0"/>
              <a:t>Ao final </a:t>
            </a:r>
            <a:r>
              <a:rPr lang="en-US" dirty="0" err="1"/>
              <a:t>desta</a:t>
            </a:r>
            <a:r>
              <a:rPr lang="en-US" dirty="0"/>
              <a:t> aula,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poderá</a:t>
            </a:r>
            <a:r>
              <a:rPr lang="en-US" dirty="0"/>
              <a:t>: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 txBox="1">
            <a:spLocks noGrp="1"/>
          </p:cNvSpPr>
          <p:nvPr>
            <p:ph type="title"/>
          </p:nvPr>
        </p:nvSpPr>
        <p:spPr>
          <a:xfrm>
            <a:off x="663880" y="681037"/>
            <a:ext cx="96019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/>
              <a:t>Aula 8.3 Referências</a:t>
            </a:r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1"/>
          </p:nvPr>
        </p:nvSpPr>
        <p:spPr>
          <a:xfrm>
            <a:off x="663575" y="2082799"/>
            <a:ext cx="5432425" cy="400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/>
              <a:t>Agência Internacional de Energia (2020), World Energy Balances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/>
              <a:t>Nações Unidas (2020), The Sustainable Development Goals Report 2020, https://unstats.un.org/sdgs/report/2020/The-Sustainable-Development-Goals-Report-2020.pdf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/>
              <a:t>Nações Unidas, Indicadores de ODS - Banco de dados global de ODS das Nações Unidas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https://unstats.un.org/sdgs/indicators/database/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Organização das Nações Unidas para Alimentação e Agricultura (2011), "Energy-Smart" Food For People And Climate http://www.fao.org/3/i2454e/i2454e.pdf </a:t>
            </a:r>
            <a:endParaRPr/>
          </a:p>
          <a:p>
            <a:pPr marL="3429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/>
          </a:p>
          <a:p>
            <a:pPr marL="3429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/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"/>
          <p:cNvSpPr txBox="1">
            <a:spLocks noGrp="1"/>
          </p:cNvSpPr>
          <p:nvPr>
            <p:ph type="title"/>
          </p:nvPr>
        </p:nvSpPr>
        <p:spPr>
          <a:xfrm>
            <a:off x="663575" y="675243"/>
            <a:ext cx="60674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8.4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Interligações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entre terra 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água</a:t>
            </a:r>
            <a:endParaRPr dirty="0"/>
          </a:p>
        </p:txBody>
      </p:sp>
      <p:sp>
        <p:nvSpPr>
          <p:cNvPr id="245" name="Google Shape;245;p21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46" name="Google Shape;246;p21"/>
          <p:cNvSpPr/>
          <p:nvPr/>
        </p:nvSpPr>
        <p:spPr>
          <a:xfrm>
            <a:off x="683038" y="2064441"/>
            <a:ext cx="10917159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 uso da terra está intimamente ligado ao uso da água e ao ciclo da água: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O balanço hídrico está intimamente ligado ao uso da terra (consulte a aula 7)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 evapotranspiração, o escoamento, a infiltração de água subterrânea e a capacidade de armazenamento dependem da cobertura do solo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O tipo de uso da terra e a mudança no uso da terra terão, consequentemente, grandes impactos sobre a hidrologia em uma bacia hidrográfica</a:t>
            </a:r>
            <a:endParaRPr sz="2000" b="0" i="0" u="none" strike="noStrike" cap="none">
              <a:solidFill>
                <a:srgbClr val="0213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7" name="Google Shape;247;p21"/>
          <p:cNvPicPr preferRelativeResize="0"/>
          <p:nvPr/>
        </p:nvPicPr>
        <p:blipFill rotWithShape="1">
          <a:blip r:embed="rId3">
            <a:alphaModFix/>
          </a:blip>
          <a:srcRect t="10754"/>
          <a:stretch/>
        </p:blipFill>
        <p:spPr>
          <a:xfrm>
            <a:off x="7080285" y="4226557"/>
            <a:ext cx="4519912" cy="194279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1"/>
          <p:cNvSpPr txBox="1"/>
          <p:nvPr/>
        </p:nvSpPr>
        <p:spPr>
          <a:xfrm>
            <a:off x="2896534" y="5736128"/>
            <a:ext cx="4674293" cy="4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</a:t>
            </a:r>
            <a:r>
              <a:rPr lang="en-US" sz="1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foto</a:t>
            </a:r>
            <a:r>
              <a:rPr lang="en-US" sz="1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U.S. Environmental Protection Agency, 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diagramas de cobertura natural e impermeável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domínio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público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via Wikimedia Commons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>
            <a:spLocks noGrp="1"/>
          </p:cNvSpPr>
          <p:nvPr>
            <p:ph type="title"/>
          </p:nvPr>
        </p:nvSpPr>
        <p:spPr>
          <a:xfrm>
            <a:off x="663576" y="675243"/>
            <a:ext cx="63722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8.4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Interligações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entre terra 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água</a:t>
            </a:r>
            <a:endParaRPr dirty="0"/>
          </a:p>
        </p:txBody>
      </p:sp>
      <p:sp>
        <p:nvSpPr>
          <p:cNvPr id="255" name="Google Shape;255;p22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56" name="Google Shape;256;p22"/>
          <p:cNvSpPr txBox="1"/>
          <p:nvPr/>
        </p:nvSpPr>
        <p:spPr>
          <a:xfrm>
            <a:off x="7751078" y="4736713"/>
            <a:ext cx="3664528" cy="41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foto:  </a:t>
            </a:r>
            <a:r>
              <a:rPr lang="en-US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en-US" sz="10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Hola Valley, Norway</a:t>
            </a:r>
            <a:r>
              <a:rPr lang="en-US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" por </a:t>
            </a:r>
            <a:r>
              <a:rPr lang="en-US" sz="10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 Ragnarsson </a:t>
            </a:r>
            <a:r>
              <a:rPr lang="en-US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está licenciado sob </a:t>
            </a:r>
            <a:r>
              <a:rPr lang="en-US" sz="10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 2.0</a:t>
            </a:r>
            <a:endParaRPr sz="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7" name="Google Shape;257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2392" y="2172667"/>
            <a:ext cx="3406060" cy="255454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2"/>
          <p:cNvSpPr/>
          <p:nvPr/>
        </p:nvSpPr>
        <p:spPr>
          <a:xfrm>
            <a:off x="683038" y="2064441"/>
            <a:ext cx="7012199" cy="2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 uso da terra é parte integrante do gerenciamento de bacias hidrográficas</a:t>
            </a:r>
            <a:endParaRPr sz="2000" b="1" i="0" u="none" strike="noStrike" cap="none">
              <a:solidFill>
                <a:srgbClr val="9CC2E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O uso da terra influencia a hidrologia, a disponibilidade de água, a qualidade da água, as funções do ecossistema, a produtividade da terra, a morfologia do canal do riacho e a proteção contra inundações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O gerenciamento sustentável de bacias hidrográficas exige uma visão ampla e integrada das atividades em uma bacia hidrográfica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Isso inclui a regulamentação e o gerenciamento do uso e da cobertura da terra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title"/>
          </p:nvPr>
        </p:nvSpPr>
        <p:spPr>
          <a:xfrm>
            <a:off x="663576" y="675243"/>
            <a:ext cx="64992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8.4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Interligações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entre terra 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água</a:t>
            </a:r>
            <a:endParaRPr dirty="0"/>
          </a:p>
        </p:txBody>
      </p:sp>
      <p:sp>
        <p:nvSpPr>
          <p:cNvPr id="265" name="Google Shape;265;p23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66" name="Google Shape;266;p23"/>
          <p:cNvSpPr txBox="1"/>
          <p:nvPr/>
        </p:nvSpPr>
        <p:spPr>
          <a:xfrm>
            <a:off x="7432605" y="5959997"/>
            <a:ext cx="4594197" cy="4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foto:  </a:t>
            </a:r>
            <a:r>
              <a:rPr lang="en-US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U.S. Environmental Protection Agency, </a:t>
            </a:r>
            <a:r>
              <a:rPr lang="en-US" sz="10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diagramas de cobertura natural e impermeável</a:t>
            </a:r>
            <a:r>
              <a:rPr lang="en-US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domínio público, via Wikimedia Commons</a:t>
            </a:r>
            <a:endParaRPr/>
          </a:p>
        </p:txBody>
      </p:sp>
      <p:sp>
        <p:nvSpPr>
          <p:cNvPr id="267" name="Google Shape;267;p23"/>
          <p:cNvSpPr/>
          <p:nvPr/>
        </p:nvSpPr>
        <p:spPr>
          <a:xfrm>
            <a:off x="683038" y="2064441"/>
            <a:ext cx="8753061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agricultura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é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responsável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por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uma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grande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parte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de: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Aproximadamente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70% das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retiradas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doce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todo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mundo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são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destinadas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agricultura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[1]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maior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parte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desse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valor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destinada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irrigação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terras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agrícolas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aumentar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produtividade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proteger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contra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secas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agricultura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irrigada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representa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20% das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terras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cultivadas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responsável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40% da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produção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global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alimentos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[2]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As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captações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são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provenientes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hídricos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superficiais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subterrâneos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também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retirada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sustentar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as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populações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gado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"/>
          <p:cNvSpPr txBox="1">
            <a:spLocks noGrp="1"/>
          </p:cNvSpPr>
          <p:nvPr>
            <p:ph type="title"/>
          </p:nvPr>
        </p:nvSpPr>
        <p:spPr>
          <a:xfrm>
            <a:off x="663576" y="675243"/>
            <a:ext cx="67024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8.4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Interligações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entre terra 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água</a:t>
            </a:r>
            <a:endParaRPr dirty="0"/>
          </a:p>
        </p:txBody>
      </p:sp>
      <p:sp>
        <p:nvSpPr>
          <p:cNvPr id="274" name="Google Shape;274;p24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75" name="Google Shape;275;p24"/>
          <p:cNvSpPr/>
          <p:nvPr/>
        </p:nvSpPr>
        <p:spPr>
          <a:xfrm>
            <a:off x="683039" y="2064441"/>
            <a:ext cx="794026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Questões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de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políticas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selecionadas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para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interligações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entre terra e </a:t>
            </a:r>
            <a:r>
              <a:rPr lang="en-US" sz="2000" b="1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água</a:t>
            </a:r>
            <a:r>
              <a:rPr lang="en-US" sz="2000" b="1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: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Hidrologia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disponibilidade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qualidade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funções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ecossistema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produtividade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da terra,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morfologia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do canal do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riacho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uso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da terra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partes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integrantes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gerenciamento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bacia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hidrográfica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Competição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Compensações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segurança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alimentar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segurança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hídrica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Degradação</a:t>
            </a:r>
            <a:r>
              <a:rPr lang="en-US" sz="2000" b="0" i="0" u="none" strike="noStrike" cap="none" dirty="0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 da terra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>
            <a:spLocks noGrp="1"/>
          </p:cNvSpPr>
          <p:nvPr>
            <p:ph type="title"/>
          </p:nvPr>
        </p:nvSpPr>
        <p:spPr>
          <a:xfrm>
            <a:off x="663576" y="675243"/>
            <a:ext cx="60420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8.4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Interligações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entre terra 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água</a:t>
            </a:r>
            <a:endParaRPr dirty="0"/>
          </a:p>
        </p:txBody>
      </p:sp>
      <p:sp>
        <p:nvSpPr>
          <p:cNvPr id="282" name="Google Shape;282;p25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83" name="Google Shape;283;p25"/>
          <p:cNvSpPr/>
          <p:nvPr/>
        </p:nvSpPr>
        <p:spPr>
          <a:xfrm>
            <a:off x="683039" y="2064441"/>
            <a:ext cx="7525621" cy="293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Resumo da aula 8 sobre interligações: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A energia, o uso da terra e a mudança no uso da terra são os principais contribuintes para as mudanças climáticas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Os sistemas de terra, energia e água são altamente vulneráveis às mudanças no clima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2131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21318"/>
                </a:solidFill>
                <a:latin typeface="Open Sans"/>
                <a:ea typeface="Open Sans"/>
                <a:cs typeface="Open Sans"/>
                <a:sym typeface="Open Sans"/>
              </a:rPr>
              <a:t>Os sistemas de terra, energia e água estão intimamente interligados </a:t>
            </a:r>
            <a:endParaRPr/>
          </a:p>
          <a:p>
            <a:pPr marL="342900" marR="0" lvl="0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213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213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>
            <a:spLocks noGrp="1"/>
          </p:cNvSpPr>
          <p:nvPr>
            <p:ph type="title"/>
          </p:nvPr>
        </p:nvSpPr>
        <p:spPr>
          <a:xfrm>
            <a:off x="663880" y="681037"/>
            <a:ext cx="96019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/>
              <a:t>Aula 8.4 Referências</a:t>
            </a:r>
            <a:endParaRPr/>
          </a:p>
        </p:txBody>
      </p:sp>
      <p:sp>
        <p:nvSpPr>
          <p:cNvPr id="289" name="Google Shape;289;p26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body" idx="1"/>
          </p:nvPr>
        </p:nvSpPr>
        <p:spPr>
          <a:xfrm>
            <a:off x="663575" y="2082799"/>
            <a:ext cx="5432425" cy="400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/>
              <a:t>Organização das Nações Unidas para Agricultura e Alimentação, Banco de Dados AquaStat,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http://www.fao.org/aquastat/statistics/query/results.html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/>
              <a:t>UNESCO (2014), The United Nations world water development report 2014: water and energy; facts and figures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/>
          <p:nvPr/>
        </p:nvSpPr>
        <p:spPr>
          <a:xfrm>
            <a:off x="8850829" y="4918751"/>
            <a:ext cx="30084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Alfstad T., Shivakumar A. (UNDESA), Niet T. (SFU), Gardumi F., Sridharan V. (KTH), 2021. Aula 8: Interligações. Versão de lançamento 1.0.  [apresentação on-line]. Programa de Crescimento Compatível com o Clima, Programa de Desenvolvimento das Nações Unidas e Departamento de Assuntos Econômicos e Sociais das Nações Unidas.</a:t>
            </a:r>
            <a:endParaRPr/>
          </a:p>
        </p:txBody>
      </p:sp>
      <p:sp>
        <p:nvSpPr>
          <p:cNvPr id="297" name="Google Shape;297;p27"/>
          <p:cNvSpPr txBox="1"/>
          <p:nvPr/>
        </p:nvSpPr>
        <p:spPr>
          <a:xfrm>
            <a:off x="9899301" y="5884143"/>
            <a:ext cx="20437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Cursos do CCG (isso o levará </a:t>
            </a:r>
            <a:br>
              <a:rPr lang="en-US" sz="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para o link do site http://www.ClimateCompatibleGrowth.com/teachingmaterials)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663575" y="675243"/>
            <a:ext cx="94231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/>
              <a:t>8.1 </a:t>
            </a:r>
            <a:r>
              <a:rPr lang="en-US" dirty="0" err="1"/>
              <a:t>Interligações</a:t>
            </a:r>
            <a:r>
              <a:rPr lang="en-US" dirty="0"/>
              <a:t> no CLEWs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4"/>
          </p:nvPr>
        </p:nvSpPr>
        <p:spPr>
          <a:xfrm>
            <a:off x="663575" y="2016028"/>
            <a:ext cx="9806654" cy="7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C2E5"/>
              </a:buClr>
              <a:buSzPts val="2000"/>
              <a:buFont typeface="Open Sans SemiBold"/>
              <a:buNone/>
            </a:pPr>
            <a:r>
              <a:rPr lang="en-US" b="0">
                <a:latin typeface="Open Sans SemiBold"/>
                <a:ea typeface="Open Sans SemiBold"/>
                <a:cs typeface="Open Sans SemiBold"/>
                <a:sym typeface="Open Sans SemiBold"/>
              </a:rPr>
              <a:t>Existem interligações entre os sistemas de clima, terra, energia e água. </a:t>
            </a:r>
            <a:endParaRPr b="0"/>
          </a:p>
        </p:txBody>
      </p:sp>
      <p:sp>
        <p:nvSpPr>
          <p:cNvPr id="99" name="Google Shape;99;p3"/>
          <p:cNvSpPr/>
          <p:nvPr/>
        </p:nvSpPr>
        <p:spPr>
          <a:xfrm>
            <a:off x="217500" y="2786899"/>
            <a:ext cx="1018292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Pode haver feedback positivo e negativo entre as metas de diferentes setores</a:t>
            </a:r>
            <a:endParaRPr/>
          </a:p>
          <a:p>
            <a:pPr marL="742950" marR="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objetivo da análise do CLEW é estudar e avaliar essas interligações para ajudar a gerenciá-las de modo a proteger melhor nosso meio ambiente e, ao mesmo tempo, garantir a segurança alimentar, energética e hídrica 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663575" y="675243"/>
            <a:ext cx="94231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/>
              <a:t>8.1 </a:t>
            </a:r>
            <a:r>
              <a:rPr lang="en-US" dirty="0" err="1"/>
              <a:t>Interligações</a:t>
            </a:r>
            <a:r>
              <a:rPr lang="en-US" dirty="0"/>
              <a:t> no CLEWs</a:t>
            </a:r>
            <a:endParaRPr dirty="0"/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9412" y="2520804"/>
            <a:ext cx="6199689" cy="380613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663575" y="2016028"/>
            <a:ext cx="9806654" cy="7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C2E5"/>
              </a:buClr>
              <a:buSzPts val="2000"/>
              <a:buFont typeface="Open Sans SemiBold"/>
              <a:buNone/>
            </a:pPr>
            <a:r>
              <a:rPr lang="en-US" sz="2000" b="0" i="0" u="none" strike="noStrike" cap="none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Existem interligações entre os sistemas de clima, terra, energia e água. </a:t>
            </a:r>
            <a:endParaRPr sz="2000" b="0" i="0" u="none" strike="noStrike" cap="none">
              <a:solidFill>
                <a:srgbClr val="9CC2E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/>
        </p:nvSpPr>
        <p:spPr>
          <a:xfrm>
            <a:off x="172616" y="1273146"/>
            <a:ext cx="6394439" cy="228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21318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5" name="Google Shape;115;p5"/>
          <p:cNvGraphicFramePr/>
          <p:nvPr>
            <p:extLst>
              <p:ext uri="{D42A27DB-BD31-4B8C-83A1-F6EECF244321}">
                <p14:modId xmlns:p14="http://schemas.microsoft.com/office/powerpoint/2010/main" val="895317947"/>
              </p:ext>
            </p:extLst>
          </p:nvPr>
        </p:nvGraphicFramePr>
        <p:xfrm>
          <a:off x="1337930" y="3241813"/>
          <a:ext cx="9516140" cy="3454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6" name="Google Shape;116;p5"/>
          <p:cNvSpPr/>
          <p:nvPr/>
        </p:nvSpPr>
        <p:spPr>
          <a:xfrm>
            <a:off x="681295" y="2598708"/>
            <a:ext cx="110450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Energia, agricultura, mudança no uso da terra e silvicultura são responsáveis por mais de 90% das emissões de GEE [1]</a:t>
            </a:r>
            <a:endParaRPr/>
          </a:p>
        </p:txBody>
      </p:sp>
      <p:sp>
        <p:nvSpPr>
          <p:cNvPr id="117" name="Google Shape;117;p5"/>
          <p:cNvSpPr txBox="1"/>
          <p:nvPr/>
        </p:nvSpPr>
        <p:spPr>
          <a:xfrm>
            <a:off x="663575" y="674688"/>
            <a:ext cx="94234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8.1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Interligações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no CLEWs</a:t>
            </a:r>
            <a:endParaRPr dirty="0"/>
          </a:p>
        </p:txBody>
      </p:sp>
      <p:sp>
        <p:nvSpPr>
          <p:cNvPr id="118" name="Google Shape;118;p5"/>
          <p:cNvSpPr txBox="1"/>
          <p:nvPr/>
        </p:nvSpPr>
        <p:spPr>
          <a:xfrm>
            <a:off x="663575" y="2016028"/>
            <a:ext cx="9806654" cy="7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C2E5"/>
              </a:buClr>
              <a:buSzPts val="2000"/>
              <a:buFont typeface="Open Sans SemiBold"/>
              <a:buNone/>
            </a:pPr>
            <a:r>
              <a:rPr lang="en-US" sz="2000" b="0" i="0" u="none" strike="noStrike" cap="none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Existem interligações entre os sistemas de clima, terra, energia e água. </a:t>
            </a:r>
            <a:endParaRPr sz="2000" b="0" i="0" u="none" strike="noStrike" cap="none">
              <a:solidFill>
                <a:srgbClr val="9CC2E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663575" y="675243"/>
            <a:ext cx="94231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/>
              <a:t>8.1 </a:t>
            </a:r>
            <a:r>
              <a:rPr lang="en-US" dirty="0" err="1"/>
              <a:t>Interligações</a:t>
            </a:r>
            <a:r>
              <a:rPr lang="en-US" dirty="0"/>
              <a:t> no CLEWs</a:t>
            </a:r>
            <a:endParaRPr dirty="0"/>
          </a:p>
        </p:txBody>
      </p:sp>
      <p:sp>
        <p:nvSpPr>
          <p:cNvPr id="125" name="Google Shape;125;p6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26" name="Google Shape;126;p6"/>
          <p:cNvSpPr/>
          <p:nvPr/>
        </p:nvSpPr>
        <p:spPr>
          <a:xfrm>
            <a:off x="607175" y="2362465"/>
            <a:ext cx="9260726" cy="44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Ciclo</a:t>
            </a:r>
            <a:r>
              <a:rPr lang="en-US" sz="2000" b="0" i="0" u="none" strike="noStrike" cap="none" dirty="0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2000" b="0" i="0" u="none" strike="noStrike" cap="none" dirty="0" err="1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água</a:t>
            </a:r>
            <a:endParaRPr sz="20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magnitude e o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momento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precipitação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podem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mudar 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Aumento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frequência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eventos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climáticos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extremos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Impactos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adequação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produtividade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das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culturas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Impactos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hidrelétrica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Mudanças</a:t>
            </a:r>
            <a:r>
              <a:rPr lang="en-US" sz="2000" b="0" i="0" u="none" strike="noStrike" cap="none" dirty="0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b="0" i="0" u="none" strike="noStrike" cap="none" dirty="0" err="1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temperatura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Impacto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adequação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produtividade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das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culturas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Impacto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demanda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Aumento</a:t>
            </a:r>
            <a:r>
              <a:rPr lang="en-US" sz="2000" b="0" i="0" u="none" strike="noStrike" cap="none" dirty="0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000" b="0" i="0" u="none" strike="noStrike" cap="none" dirty="0" err="1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nível</a:t>
            </a:r>
            <a:r>
              <a:rPr lang="en-US" sz="2000" b="0" i="0" u="none" strike="noStrike" cap="none" dirty="0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 do mar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Impacto no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terra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Impacto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infraestrutura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Impacto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hídricos</a:t>
            </a:r>
            <a:endParaRPr dirty="0"/>
          </a:p>
          <a:p>
            <a:pPr marL="742950" marR="0" lvl="1" indent="-158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607174" y="1804089"/>
            <a:ext cx="10137026" cy="7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C2E5"/>
              </a:buClr>
              <a:buSzPts val="2000"/>
              <a:buFont typeface="Open Sans SemiBold"/>
              <a:buNone/>
            </a:pPr>
            <a:r>
              <a:rPr lang="en-US" sz="2000" b="0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Impacto das </a:t>
            </a:r>
            <a:r>
              <a:rPr lang="en-US" sz="2000" b="0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mudanças</a:t>
            </a:r>
            <a:r>
              <a:rPr lang="en-US" sz="2000" b="0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0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climáticas</a:t>
            </a:r>
            <a:r>
              <a:rPr lang="en-US" sz="2000" b="0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0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na</a:t>
            </a:r>
            <a:r>
              <a:rPr lang="en-US" sz="2000" b="0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0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segurança</a:t>
            </a:r>
            <a:r>
              <a:rPr lang="en-US" sz="2000" b="0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000" b="0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alimentar</a:t>
            </a:r>
            <a:r>
              <a:rPr lang="en-US" sz="2000" b="0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, </a:t>
            </a:r>
            <a:r>
              <a:rPr lang="en-US" sz="2000" b="0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energética</a:t>
            </a:r>
            <a:r>
              <a:rPr lang="en-US" sz="2000" b="0" i="0" u="none" strike="noStrike" cap="none" dirty="0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e </a:t>
            </a:r>
            <a:r>
              <a:rPr lang="en-US" sz="2000" b="0" i="0" u="none" strike="noStrike" cap="none" dirty="0" err="1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hídrica</a:t>
            </a:r>
            <a:endParaRPr sz="2000" b="0" i="0" u="none" strike="noStrike" cap="none" dirty="0">
              <a:solidFill>
                <a:srgbClr val="9CC2E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663575" y="675243"/>
            <a:ext cx="94231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/>
              <a:t>8.1 </a:t>
            </a:r>
            <a:r>
              <a:rPr lang="en-US" dirty="0" err="1"/>
              <a:t>Interligações</a:t>
            </a:r>
            <a:r>
              <a:rPr lang="en-US" dirty="0"/>
              <a:t> no CLEWs</a:t>
            </a:r>
            <a:endParaRPr dirty="0"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35" name="Google Shape;135;p7"/>
          <p:cNvSpPr/>
          <p:nvPr/>
        </p:nvSpPr>
        <p:spPr>
          <a:xfrm>
            <a:off x="663574" y="2000250"/>
            <a:ext cx="10852367" cy="386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9CC2E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Questões políticas selecionadas para a interação do clima com os sistemas de terra, energia e água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9CC2E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Mitigação das mudanças climáticas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Reduzir as emissões de combustíveis fósseis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Reduzir as emissões provenientes do uso da terra e da mudança no uso da terra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Sequestrar carbono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Adaptação às mudanças climáticas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Reduzir a vulnerabilidade da infraestrutura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Aumentar a resistência ao clima</a:t>
            </a:r>
            <a:endParaRPr/>
          </a:p>
          <a:p>
            <a:pPr marL="742950" marR="0" lvl="1" indent="-158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663880" y="681037"/>
            <a:ext cx="96019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/>
              <a:t>Aula 8.1 </a:t>
            </a:r>
            <a:r>
              <a:rPr lang="en-US" dirty="0" err="1"/>
              <a:t>Referências</a:t>
            </a:r>
            <a:endParaRPr dirty="0"/>
          </a:p>
        </p:txBody>
      </p:sp>
      <p:sp>
        <p:nvSpPr>
          <p:cNvPr id="141" name="Google Shape;141;p8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body" idx="1"/>
          </p:nvPr>
        </p:nvSpPr>
        <p:spPr>
          <a:xfrm>
            <a:off x="663575" y="2082799"/>
            <a:ext cx="5432425" cy="400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/>
              <a:t>World Resources Institute,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ClimateWatch</a:t>
            </a:r>
            <a:r>
              <a:rPr lang="en-US"/>
              <a:t>, https://www.climatewatchdata.org/ </a:t>
            </a:r>
            <a:endParaRPr/>
          </a:p>
          <a:p>
            <a:pPr marL="3429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663576" y="675243"/>
            <a:ext cx="61563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8.2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Interligações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água</a:t>
            </a:r>
            <a:endParaRPr dirty="0"/>
          </a:p>
        </p:txBody>
      </p:sp>
      <p:sp>
        <p:nvSpPr>
          <p:cNvPr id="149" name="Google Shape;149;p9"/>
          <p:cNvSpPr txBox="1">
            <a:spLocks noGrp="1"/>
          </p:cNvSpPr>
          <p:nvPr>
            <p:ph type="sldNum" idx="12"/>
          </p:nvPr>
        </p:nvSpPr>
        <p:spPr>
          <a:xfrm>
            <a:off x="11738529" y="6457571"/>
            <a:ext cx="453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694049" y="2067495"/>
            <a:ext cx="1085236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12169"/>
                </a:solidFill>
                <a:latin typeface="Open Sans"/>
                <a:ea typeface="Open Sans"/>
                <a:cs typeface="Open Sans"/>
                <a:sym typeface="Open Sans"/>
              </a:rPr>
              <a:t>A água é necessária para a conversão de energia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energia hidrelétrica é um dos principais contribuintes para a produção global de eletricidade [1]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Contribui com 16% do fornecimento global de eletricidade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Contribui com mais de 50% do fornecimento de eletricidade em 51 países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Contribui com mais de 75% do fornecimento de eletricidade em 23 países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 a única fonte de eletricidade (&gt;99%) em 5 países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água é necessária para resfriar as tecnologias de geração de energia térmica, como carvão, gás natural, energia solar térmica, geotérmica e usinas nucleares.  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intensidade da água varia muito entre as tecnologias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7145</Words>
  <Application>Microsoft Office PowerPoint</Application>
  <PresentationFormat>Widescreen</PresentationFormat>
  <Paragraphs>318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Open Sans</vt:lpstr>
      <vt:lpstr>Quattrocento Sans</vt:lpstr>
      <vt:lpstr>Open Sans ExtraBold</vt:lpstr>
      <vt:lpstr>Arial</vt:lpstr>
      <vt:lpstr>Lato</vt:lpstr>
      <vt:lpstr>Roboto</vt:lpstr>
      <vt:lpstr>Calibri</vt:lpstr>
      <vt:lpstr>Open Sans SemiBold</vt:lpstr>
      <vt:lpstr>Office Theme</vt:lpstr>
      <vt:lpstr>AULA 8 INTERLIGAÇÕES</vt:lpstr>
      <vt:lpstr>Resultados da aprendizagem</vt:lpstr>
      <vt:lpstr>8.1 Interligações no CLEWs</vt:lpstr>
      <vt:lpstr>8.1 Interligações no CLEWs</vt:lpstr>
      <vt:lpstr>PowerPoint Presentation</vt:lpstr>
      <vt:lpstr>8.1 Interligações no CLEWs</vt:lpstr>
      <vt:lpstr>8.1 Interligações no CLEWs</vt:lpstr>
      <vt:lpstr>Aula 8.1 Referências</vt:lpstr>
      <vt:lpstr>8.2 Interligações entre energia e água</vt:lpstr>
      <vt:lpstr>8.2 Interligações entre energia e água</vt:lpstr>
      <vt:lpstr>8.2 Interligações entre energia e água</vt:lpstr>
      <vt:lpstr>8.2 Interligações entre energia e água</vt:lpstr>
      <vt:lpstr>8.2 Interligações entre energia e água</vt:lpstr>
      <vt:lpstr>Aula 8.2 Referências</vt:lpstr>
      <vt:lpstr>8.3 Interligações entre energia e terra?</vt:lpstr>
      <vt:lpstr>8.3 Interligações entre energia e terra</vt:lpstr>
      <vt:lpstr>8.3 Interligações entre energia e terra</vt:lpstr>
      <vt:lpstr>8.3 Interligações entre energia e terra</vt:lpstr>
      <vt:lpstr>8.3 Interligações entre energia e terra</vt:lpstr>
      <vt:lpstr>Aula 8.3 Referências</vt:lpstr>
      <vt:lpstr>8.4 Interligações entre terra e água</vt:lpstr>
      <vt:lpstr>8.4 Interligações entre terra e água</vt:lpstr>
      <vt:lpstr>8.4 Interligações entre terra e água</vt:lpstr>
      <vt:lpstr>8.4 Interligações entre terra e água</vt:lpstr>
      <vt:lpstr>8.4 Interligações entre terra e água</vt:lpstr>
      <vt:lpstr>Aula 8.4 Referências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Sarel Greyling</dc:creator>
  <cp:keywords>, docId:DACF5E189817406372846FED7EAD42FF</cp:keywords>
  <cp:lastModifiedBy>Ashutosh.Bhagurkar</cp:lastModifiedBy>
  <cp:revision>4</cp:revision>
  <dcterms:created xsi:type="dcterms:W3CDTF">2021-04-22T09:38:07Z</dcterms:created>
  <dcterms:modified xsi:type="dcterms:W3CDTF">2025-08-13T12:15:46Z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</Properties>
</file>