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8"/>
  </p:notesMasterIdLst>
  <p:sldIdLst>
    <p:sldId id="309" r:id="rId5"/>
    <p:sldId id="264" r:id="rId6"/>
    <p:sldId id="272" r:id="rId7"/>
    <p:sldId id="295" r:id="rId8"/>
    <p:sldId id="296" r:id="rId9"/>
    <p:sldId id="297" r:id="rId10"/>
    <p:sldId id="277" r:id="rId11"/>
    <p:sldId id="278" r:id="rId12"/>
    <p:sldId id="299" r:id="rId13"/>
    <p:sldId id="300" r:id="rId14"/>
    <p:sldId id="301" r:id="rId15"/>
    <p:sldId id="285" r:id="rId16"/>
    <p:sldId id="280" r:id="rId17"/>
    <p:sldId id="302" r:id="rId18"/>
    <p:sldId id="303" r:id="rId19"/>
    <p:sldId id="308" r:id="rId20"/>
    <p:sldId id="311" r:id="rId21"/>
    <p:sldId id="289" r:id="rId22"/>
    <p:sldId id="290" r:id="rId23"/>
    <p:sldId id="305" r:id="rId24"/>
    <p:sldId id="306" r:id="rId25"/>
    <p:sldId id="294" r:id="rId26"/>
    <p:sldId id="310"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6E0M7BjE5ClWbJvmqhc25Q==" hashData="3SpH85MZcmcpSQDUY27/4W4jhayBt0nyJsQxr1YAK7Con2obvXJqlSbvaCvvHetPFY+F/j4vJHx8Ql+cUcc4J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6" autoAdjust="0"/>
    <p:restoredTop sz="49011" autoAdjust="0"/>
  </p:normalViewPr>
  <p:slideViewPr>
    <p:cSldViewPr snapToGrid="0">
      <p:cViewPr varScale="1">
        <p:scale>
          <a:sx n="21" d="100"/>
          <a:sy n="21" d="100"/>
        </p:scale>
        <p:origin x="2372" y="2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custSel modSld">
      <pc:chgData name="Fernando Antonio Plazas Niño" userId="3d3d64c24e009e97" providerId="LiveId" clId="{39828657-D055-4FFE-B629-2DD8EFAA0651}" dt="2026-01-26T03:21:02.185" v="50" actId="1076"/>
      <pc:docMkLst>
        <pc:docMk/>
      </pc:docMkLst>
      <pc:sldChg chg="addSp delSp modSp mod delAnim modAnim modNotesTx">
        <pc:chgData name="Fernando Antonio Plazas Niño" userId="3d3d64c24e009e97" providerId="LiveId" clId="{39828657-D055-4FFE-B629-2DD8EFAA0651}" dt="2026-01-26T03:03:12.981" v="7" actId="1076"/>
        <pc:sldMkLst>
          <pc:docMk/>
          <pc:sldMk cId="1972824460" sldId="272"/>
        </pc:sldMkLst>
        <pc:picChg chg="del">
          <ac:chgData name="Fernando Antonio Plazas Niño" userId="3d3d64c24e009e97" providerId="LiveId" clId="{39828657-D055-4FFE-B629-2DD8EFAA0651}" dt="2026-01-26T03:02:09.405" v="1" actId="478"/>
          <ac:picMkLst>
            <pc:docMk/>
            <pc:sldMk cId="1972824460" sldId="272"/>
            <ac:picMk id="2" creationId="{E9C82A50-A74C-67A1-CC6D-532381A17760}"/>
          </ac:picMkLst>
        </pc:picChg>
        <pc:picChg chg="add mod">
          <ac:chgData name="Fernando Antonio Plazas Niño" userId="3d3d64c24e009e97" providerId="LiveId" clId="{39828657-D055-4FFE-B629-2DD8EFAA0651}" dt="2026-01-26T03:03:12.981" v="7" actId="1076"/>
          <ac:picMkLst>
            <pc:docMk/>
            <pc:sldMk cId="1972824460" sldId="272"/>
            <ac:picMk id="5" creationId="{E03E2586-8707-7BFF-D246-7BAFDAD95EF8}"/>
          </ac:picMkLst>
        </pc:picChg>
      </pc:sldChg>
      <pc:sldChg chg="addSp delSp modSp mod delAnim modAnim modNotesTx">
        <pc:chgData name="Fernando Antonio Plazas Niño" userId="3d3d64c24e009e97" providerId="LiveId" clId="{39828657-D055-4FFE-B629-2DD8EFAA0651}" dt="2026-01-26T03:06:14.773" v="20" actId="1076"/>
        <pc:sldMkLst>
          <pc:docMk/>
          <pc:sldMk cId="2747939466" sldId="296"/>
        </pc:sldMkLst>
        <pc:picChg chg="del">
          <ac:chgData name="Fernando Antonio Plazas Niño" userId="3d3d64c24e009e97" providerId="LiveId" clId="{39828657-D055-4FFE-B629-2DD8EFAA0651}" dt="2026-01-26T03:05:59.260" v="17" actId="478"/>
          <ac:picMkLst>
            <pc:docMk/>
            <pc:sldMk cId="2747939466" sldId="296"/>
            <ac:picMk id="6" creationId="{CCFBF86D-B9CB-1B19-9268-126EF30E5E3D}"/>
          </ac:picMkLst>
        </pc:picChg>
        <pc:picChg chg="add mod">
          <ac:chgData name="Fernando Antonio Plazas Niño" userId="3d3d64c24e009e97" providerId="LiveId" clId="{39828657-D055-4FFE-B629-2DD8EFAA0651}" dt="2026-01-26T03:06:14.773" v="20" actId="1076"/>
          <ac:picMkLst>
            <pc:docMk/>
            <pc:sldMk cId="2747939466" sldId="296"/>
            <ac:picMk id="9" creationId="{9B6D6056-2178-8A74-C13B-1FBAAAB9758F}"/>
          </ac:picMkLst>
        </pc:picChg>
      </pc:sldChg>
      <pc:sldChg chg="addSp delSp modSp mod delAnim modAnim">
        <pc:chgData name="Fernando Antonio Plazas Niño" userId="3d3d64c24e009e97" providerId="LiveId" clId="{39828657-D055-4FFE-B629-2DD8EFAA0651}" dt="2026-01-26T03:07:10.016" v="24" actId="1076"/>
        <pc:sldMkLst>
          <pc:docMk/>
          <pc:sldMk cId="668511623" sldId="297"/>
        </pc:sldMkLst>
        <pc:picChg chg="del">
          <ac:chgData name="Fernando Antonio Plazas Niño" userId="3d3d64c24e009e97" providerId="LiveId" clId="{39828657-D055-4FFE-B629-2DD8EFAA0651}" dt="2026-01-26T03:06:29.754" v="21" actId="478"/>
          <ac:picMkLst>
            <pc:docMk/>
            <pc:sldMk cId="668511623" sldId="297"/>
            <ac:picMk id="4" creationId="{BADEA0BA-4A5B-642D-F6E6-D76C9267B458}"/>
          </ac:picMkLst>
        </pc:picChg>
        <pc:picChg chg="add mod">
          <ac:chgData name="Fernando Antonio Plazas Niño" userId="3d3d64c24e009e97" providerId="LiveId" clId="{39828657-D055-4FFE-B629-2DD8EFAA0651}" dt="2026-01-26T03:07:10.016" v="24" actId="1076"/>
          <ac:picMkLst>
            <pc:docMk/>
            <pc:sldMk cId="668511623" sldId="297"/>
            <ac:picMk id="5" creationId="{BA721198-A213-577B-2AA2-A9C7C8E6B283}"/>
          </ac:picMkLst>
        </pc:picChg>
      </pc:sldChg>
      <pc:sldChg chg="addSp delSp modSp mod delAnim modAnim modNotesTx">
        <pc:chgData name="Fernando Antonio Plazas Niño" userId="3d3d64c24e009e97" providerId="LiveId" clId="{39828657-D055-4FFE-B629-2DD8EFAA0651}" dt="2026-01-26T03:11:08.084" v="39" actId="1076"/>
        <pc:sldMkLst>
          <pc:docMk/>
          <pc:sldMk cId="1096392681" sldId="300"/>
        </pc:sldMkLst>
        <pc:picChg chg="del">
          <ac:chgData name="Fernando Antonio Plazas Niño" userId="3d3d64c24e009e97" providerId="LiveId" clId="{39828657-D055-4FFE-B629-2DD8EFAA0651}" dt="2026-01-26T03:10:06.638" v="36" actId="478"/>
          <ac:picMkLst>
            <pc:docMk/>
            <pc:sldMk cId="1096392681" sldId="300"/>
            <ac:picMk id="6" creationId="{F8A42EA4-0467-AD92-AD9A-88CD5A055E51}"/>
          </ac:picMkLst>
        </pc:picChg>
        <pc:picChg chg="add mod">
          <ac:chgData name="Fernando Antonio Plazas Niño" userId="3d3d64c24e009e97" providerId="LiveId" clId="{39828657-D055-4FFE-B629-2DD8EFAA0651}" dt="2026-01-26T03:11:08.084" v="39" actId="1076"/>
          <ac:picMkLst>
            <pc:docMk/>
            <pc:sldMk cId="1096392681" sldId="300"/>
            <ac:picMk id="7" creationId="{16C1E44A-4A85-BD03-BFE5-1EEDF83BACA1}"/>
          </ac:picMkLst>
        </pc:picChg>
      </pc:sldChg>
      <pc:sldChg chg="addSp delSp modSp mod delAnim modAnim modNotesTx">
        <pc:chgData name="Fernando Antonio Plazas Niño" userId="3d3d64c24e009e97" providerId="LiveId" clId="{39828657-D055-4FFE-B629-2DD8EFAA0651}" dt="2026-01-26T03:11:57.574" v="43" actId="1076"/>
        <pc:sldMkLst>
          <pc:docMk/>
          <pc:sldMk cId="197814690" sldId="301"/>
        </pc:sldMkLst>
        <pc:picChg chg="del">
          <ac:chgData name="Fernando Antonio Plazas Niño" userId="3d3d64c24e009e97" providerId="LiveId" clId="{39828657-D055-4FFE-B629-2DD8EFAA0651}" dt="2026-01-26T03:11:17.529" v="40" actId="478"/>
          <ac:picMkLst>
            <pc:docMk/>
            <pc:sldMk cId="197814690" sldId="301"/>
            <ac:picMk id="6" creationId="{C69FEAF2-8CF2-A270-74B9-F1CFC47CBAA6}"/>
          </ac:picMkLst>
        </pc:picChg>
        <pc:picChg chg="add mod">
          <ac:chgData name="Fernando Antonio Plazas Niño" userId="3d3d64c24e009e97" providerId="LiveId" clId="{39828657-D055-4FFE-B629-2DD8EFAA0651}" dt="2026-01-26T03:11:57.574" v="43" actId="1076"/>
          <ac:picMkLst>
            <pc:docMk/>
            <pc:sldMk cId="197814690" sldId="301"/>
            <ac:picMk id="7" creationId="{76985345-F3AD-995F-36D2-57D0BA7FE20B}"/>
          </ac:picMkLst>
        </pc:picChg>
      </pc:sldChg>
      <pc:sldChg chg="addSp delSp modSp mod delAnim modAnim">
        <pc:chgData name="Fernando Antonio Plazas Niño" userId="3d3d64c24e009e97" providerId="LiveId" clId="{39828657-D055-4FFE-B629-2DD8EFAA0651}" dt="2026-01-26T03:21:02.185" v="50" actId="1076"/>
        <pc:sldMkLst>
          <pc:docMk/>
          <pc:sldMk cId="963372617" sldId="305"/>
        </pc:sldMkLst>
        <pc:picChg chg="del">
          <ac:chgData name="Fernando Antonio Plazas Niño" userId="3d3d64c24e009e97" providerId="LiveId" clId="{39828657-D055-4FFE-B629-2DD8EFAA0651}" dt="2026-01-26T03:20:30.340" v="47" actId="478"/>
          <ac:picMkLst>
            <pc:docMk/>
            <pc:sldMk cId="963372617" sldId="305"/>
            <ac:picMk id="10" creationId="{490F0F0D-878B-1E45-C95E-B3CE64ADAD90}"/>
          </ac:picMkLst>
        </pc:picChg>
        <pc:picChg chg="add mod">
          <ac:chgData name="Fernando Antonio Plazas Niño" userId="3d3d64c24e009e97" providerId="LiveId" clId="{39828657-D055-4FFE-B629-2DD8EFAA0651}" dt="2026-01-26T03:21:02.185" v="50" actId="1076"/>
          <ac:picMkLst>
            <pc:docMk/>
            <pc:sldMk cId="963372617" sldId="305"/>
            <ac:picMk id="11" creationId="{E3F8B2D1-92D6-6B22-D4C6-5D29B220F947}"/>
          </ac:picMkLst>
        </pc:picChg>
      </pc:sldChg>
      <pc:sldChg chg="addSp modSp mod modAnim">
        <pc:chgData name="Fernando Antonio Plazas Niño" userId="3d3d64c24e009e97" providerId="LiveId" clId="{39828657-D055-4FFE-B629-2DD8EFAA0651}" dt="2026-01-26T03:19:40.732" v="46" actId="1076"/>
        <pc:sldMkLst>
          <pc:docMk/>
          <pc:sldMk cId="3984850360" sldId="311"/>
        </pc:sldMkLst>
        <pc:picChg chg="add mod">
          <ac:chgData name="Fernando Antonio Plazas Niño" userId="3d3d64c24e009e97" providerId="LiveId" clId="{39828657-D055-4FFE-B629-2DD8EFAA0651}" dt="2026-01-26T03:19:40.732" v="46" actId="1076"/>
          <ac:picMkLst>
            <pc:docMk/>
            <pc:sldMk cId="3984850360" sldId="311"/>
            <ac:picMk id="2" creationId="{A9C4195A-DB14-679B-560D-7EFA4E9999C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D5-4EB3-A9F1-CCA2DB2ED2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D5-4EB3-A9F1-CCA2DB2ED2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3D5-4EB3-A9F1-CCA2DB2ED2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3D5-4EB3-A9F1-CCA2DB2ED2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3D5-4EB3-A9F1-CCA2DB2ED2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3D5-4EB3-A9F1-CCA2DB2ED28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3D5-4EB3-A9F1-CCA2DB2ED28C}"/>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73D5-4EB3-A9F1-CCA2DB2ED28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b="1" dirty="0"/>
              <a:t>Energy Consumption in Colombia 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Residencial!$B$13</c:f>
              <c:strCache>
                <c:ptCount val="1"/>
                <c:pt idx="0">
                  <c:v>Coal</c:v>
                </c:pt>
              </c:strCache>
            </c:strRef>
          </c:tx>
          <c:spPr>
            <a:solidFill>
              <a:schemeClr val="tx1"/>
            </a:solidFill>
            <a:ln>
              <a:noFill/>
            </a:ln>
            <a:effectLst/>
          </c:spPr>
          <c:invertIfNegative val="0"/>
          <c:cat>
            <c:strRef>
              <c:f>Residencial!$C$12:$D$12</c:f>
              <c:strCache>
                <c:ptCount val="2"/>
                <c:pt idx="0">
                  <c:v>Urban</c:v>
                </c:pt>
                <c:pt idx="1">
                  <c:v>Rural</c:v>
                </c:pt>
              </c:strCache>
            </c:strRef>
          </c:cat>
          <c:val>
            <c:numRef>
              <c:f>Residencial!$C$13:$D$13</c:f>
              <c:numCache>
                <c:formatCode>General</c:formatCode>
                <c:ptCount val="2"/>
                <c:pt idx="0">
                  <c:v>0.80500000000000005</c:v>
                </c:pt>
                <c:pt idx="1">
                  <c:v>1.5820000000000001</c:v>
                </c:pt>
              </c:numCache>
            </c:numRef>
          </c:val>
          <c:extLst>
            <c:ext xmlns:c16="http://schemas.microsoft.com/office/drawing/2014/chart" uri="{C3380CC4-5D6E-409C-BE32-E72D297353CC}">
              <c16:uniqueId val="{00000000-4778-404D-8A12-1337D7B9FB62}"/>
            </c:ext>
          </c:extLst>
        </c:ser>
        <c:ser>
          <c:idx val="1"/>
          <c:order val="1"/>
          <c:tx>
            <c:strRef>
              <c:f>Residencial!$B$14</c:f>
              <c:strCache>
                <c:ptCount val="1"/>
                <c:pt idx="0">
                  <c:v>Natural gas</c:v>
                </c:pt>
              </c:strCache>
            </c:strRef>
          </c:tx>
          <c:spPr>
            <a:solidFill>
              <a:schemeClr val="tx1">
                <a:lumMod val="50000"/>
                <a:lumOff val="50000"/>
              </a:schemeClr>
            </a:solidFill>
            <a:ln>
              <a:noFill/>
            </a:ln>
            <a:effectLst/>
          </c:spPr>
          <c:invertIfNegative val="0"/>
          <c:cat>
            <c:strRef>
              <c:f>Residencial!$C$12:$D$12</c:f>
              <c:strCache>
                <c:ptCount val="2"/>
                <c:pt idx="0">
                  <c:v>Urban</c:v>
                </c:pt>
                <c:pt idx="1">
                  <c:v>Rural</c:v>
                </c:pt>
              </c:strCache>
            </c:strRef>
          </c:cat>
          <c:val>
            <c:numRef>
              <c:f>Residencial!$C$14:$D$14</c:f>
              <c:numCache>
                <c:formatCode>General</c:formatCode>
                <c:ptCount val="2"/>
                <c:pt idx="0">
                  <c:v>55.401000000000003</c:v>
                </c:pt>
                <c:pt idx="1">
                  <c:v>1.006</c:v>
                </c:pt>
              </c:numCache>
            </c:numRef>
          </c:val>
          <c:extLst>
            <c:ext xmlns:c16="http://schemas.microsoft.com/office/drawing/2014/chart" uri="{C3380CC4-5D6E-409C-BE32-E72D297353CC}">
              <c16:uniqueId val="{00000001-4778-404D-8A12-1337D7B9FB62}"/>
            </c:ext>
          </c:extLst>
        </c:ser>
        <c:ser>
          <c:idx val="2"/>
          <c:order val="2"/>
          <c:tx>
            <c:strRef>
              <c:f>Residencial!$B$15</c:f>
              <c:strCache>
                <c:ptCount val="1"/>
                <c:pt idx="0">
                  <c:v>Firewood</c:v>
                </c:pt>
              </c:strCache>
            </c:strRef>
          </c:tx>
          <c:spPr>
            <a:solidFill>
              <a:schemeClr val="accent6"/>
            </a:solidFill>
            <a:ln>
              <a:noFill/>
            </a:ln>
            <a:effectLst/>
          </c:spPr>
          <c:invertIfNegative val="0"/>
          <c:cat>
            <c:strRef>
              <c:f>Residencial!$C$12:$D$12</c:f>
              <c:strCache>
                <c:ptCount val="2"/>
                <c:pt idx="0">
                  <c:v>Urban</c:v>
                </c:pt>
                <c:pt idx="1">
                  <c:v>Rural</c:v>
                </c:pt>
              </c:strCache>
            </c:strRef>
          </c:cat>
          <c:val>
            <c:numRef>
              <c:f>Residencial!$C$15:$D$15</c:f>
              <c:numCache>
                <c:formatCode>General</c:formatCode>
                <c:ptCount val="2"/>
                <c:pt idx="0">
                  <c:v>8.1389999999999993</c:v>
                </c:pt>
                <c:pt idx="1">
                  <c:v>83.944000000000003</c:v>
                </c:pt>
              </c:numCache>
            </c:numRef>
          </c:val>
          <c:extLst>
            <c:ext xmlns:c16="http://schemas.microsoft.com/office/drawing/2014/chart" uri="{C3380CC4-5D6E-409C-BE32-E72D297353CC}">
              <c16:uniqueId val="{00000002-4778-404D-8A12-1337D7B9FB62}"/>
            </c:ext>
          </c:extLst>
        </c:ser>
        <c:ser>
          <c:idx val="3"/>
          <c:order val="3"/>
          <c:tx>
            <c:strRef>
              <c:f>Residencial!$B$16</c:f>
              <c:strCache>
                <c:ptCount val="1"/>
                <c:pt idx="0">
                  <c:v>Electricity</c:v>
                </c:pt>
              </c:strCache>
            </c:strRef>
          </c:tx>
          <c:spPr>
            <a:solidFill>
              <a:schemeClr val="accent4"/>
            </a:solidFill>
            <a:ln>
              <a:noFill/>
            </a:ln>
            <a:effectLst/>
          </c:spPr>
          <c:invertIfNegative val="0"/>
          <c:cat>
            <c:strRef>
              <c:f>Residencial!$C$12:$D$12</c:f>
              <c:strCache>
                <c:ptCount val="2"/>
                <c:pt idx="0">
                  <c:v>Urban</c:v>
                </c:pt>
                <c:pt idx="1">
                  <c:v>Rural</c:v>
                </c:pt>
              </c:strCache>
            </c:strRef>
          </c:cat>
          <c:val>
            <c:numRef>
              <c:f>Residencial!$C$16:$D$16</c:f>
              <c:numCache>
                <c:formatCode>General</c:formatCode>
                <c:ptCount val="2"/>
                <c:pt idx="0">
                  <c:v>74.378</c:v>
                </c:pt>
                <c:pt idx="1">
                  <c:v>12.778</c:v>
                </c:pt>
              </c:numCache>
            </c:numRef>
          </c:val>
          <c:extLst>
            <c:ext xmlns:c16="http://schemas.microsoft.com/office/drawing/2014/chart" uri="{C3380CC4-5D6E-409C-BE32-E72D297353CC}">
              <c16:uniqueId val="{00000003-4778-404D-8A12-1337D7B9FB62}"/>
            </c:ext>
          </c:extLst>
        </c:ser>
        <c:ser>
          <c:idx val="4"/>
          <c:order val="4"/>
          <c:tx>
            <c:strRef>
              <c:f>Residencial!$B$17</c:f>
              <c:strCache>
                <c:ptCount val="1"/>
                <c:pt idx="0">
                  <c:v>LPG</c:v>
                </c:pt>
              </c:strCache>
            </c:strRef>
          </c:tx>
          <c:spPr>
            <a:solidFill>
              <a:srgbClr val="0070C0"/>
            </a:solidFill>
            <a:ln>
              <a:noFill/>
            </a:ln>
            <a:effectLst/>
          </c:spPr>
          <c:invertIfNegative val="0"/>
          <c:cat>
            <c:strRef>
              <c:f>Residencial!$C$12:$D$12</c:f>
              <c:strCache>
                <c:ptCount val="2"/>
                <c:pt idx="0">
                  <c:v>Urban</c:v>
                </c:pt>
                <c:pt idx="1">
                  <c:v>Rural</c:v>
                </c:pt>
              </c:strCache>
            </c:strRef>
          </c:cat>
          <c:val>
            <c:numRef>
              <c:f>Residencial!$C$17:$D$17</c:f>
              <c:numCache>
                <c:formatCode>General</c:formatCode>
                <c:ptCount val="2"/>
                <c:pt idx="0">
                  <c:v>12.353999999999999</c:v>
                </c:pt>
                <c:pt idx="1">
                  <c:v>10.096</c:v>
                </c:pt>
              </c:numCache>
            </c:numRef>
          </c:val>
          <c:extLst>
            <c:ext xmlns:c16="http://schemas.microsoft.com/office/drawing/2014/chart" uri="{C3380CC4-5D6E-409C-BE32-E72D297353CC}">
              <c16:uniqueId val="{00000004-4778-404D-8A12-1337D7B9FB62}"/>
            </c:ext>
          </c:extLst>
        </c:ser>
        <c:ser>
          <c:idx val="5"/>
          <c:order val="5"/>
          <c:tx>
            <c:strRef>
              <c:f>Residencial!$B$18</c:f>
              <c:strCache>
                <c:ptCount val="1"/>
                <c:pt idx="0">
                  <c:v>Kerosene</c:v>
                </c:pt>
              </c:strCache>
            </c:strRef>
          </c:tx>
          <c:spPr>
            <a:solidFill>
              <a:srgbClr val="C00000"/>
            </a:solidFill>
            <a:ln>
              <a:noFill/>
            </a:ln>
            <a:effectLst/>
          </c:spPr>
          <c:invertIfNegative val="0"/>
          <c:cat>
            <c:strRef>
              <c:f>Residencial!$C$12:$D$12</c:f>
              <c:strCache>
                <c:ptCount val="2"/>
                <c:pt idx="0">
                  <c:v>Urban</c:v>
                </c:pt>
                <c:pt idx="1">
                  <c:v>Rural</c:v>
                </c:pt>
              </c:strCache>
            </c:strRef>
          </c:cat>
          <c:val>
            <c:numRef>
              <c:f>Residencial!$C$18:$D$18</c:f>
              <c:numCache>
                <c:formatCode>General</c:formatCode>
                <c:ptCount val="2"/>
                <c:pt idx="0">
                  <c:v>6.3E-2</c:v>
                </c:pt>
                <c:pt idx="1">
                  <c:v>0.252</c:v>
                </c:pt>
              </c:numCache>
            </c:numRef>
          </c:val>
          <c:extLst>
            <c:ext xmlns:c16="http://schemas.microsoft.com/office/drawing/2014/chart" uri="{C3380CC4-5D6E-409C-BE32-E72D297353CC}">
              <c16:uniqueId val="{00000005-4778-404D-8A12-1337D7B9FB62}"/>
            </c:ext>
          </c:extLst>
        </c:ser>
        <c:dLbls>
          <c:showLegendKey val="0"/>
          <c:showVal val="0"/>
          <c:showCatName val="0"/>
          <c:showSerName val="0"/>
          <c:showPercent val="0"/>
          <c:showBubbleSize val="0"/>
        </c:dLbls>
        <c:gapWidth val="219"/>
        <c:overlap val="-27"/>
        <c:axId val="1726838111"/>
        <c:axId val="1726836863"/>
      </c:barChart>
      <c:catAx>
        <c:axId val="172683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6863"/>
        <c:crosses val="autoZero"/>
        <c:auto val="1"/>
        <c:lblAlgn val="ctr"/>
        <c:lblOffset val="100"/>
        <c:noMultiLvlLbl val="0"/>
      </c:catAx>
      <c:valAx>
        <c:axId val="17268368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noFill/>
    <a:ln>
      <a:noFill/>
    </a:ln>
    <a:effectLst/>
  </c:spPr>
  <c:txPr>
    <a:bodyPr/>
    <a:lstStyle/>
    <a:p>
      <a:pPr>
        <a:defRPr sz="2000">
          <a:solidFill>
            <a:sysClr val="windowText" lastClr="000000"/>
          </a:solidFill>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E9-4656-933E-E03901648C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E9-4656-933E-E03901648C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E9-4656-933E-E03901648C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E9-4656-933E-E03901648C5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E9-4656-933E-E03901648C5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E9-4656-933E-E03901648C5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E9-4656-933E-E03901648C53}"/>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EBE9-4656-933E-E03901648C53}"/>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Population</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traditional</a:t>
          </a:r>
          <a:r>
            <a:rPr lang="es-CO" dirty="0"/>
            <a:t> </a:t>
          </a:r>
          <a:r>
            <a:rPr lang="es-CO" dirty="0" err="1"/>
            <a:t>biomass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Decarbonization</a:t>
          </a:r>
          <a:r>
            <a:rPr lang="es-CO" dirty="0"/>
            <a:t> </a:t>
          </a:r>
          <a:r>
            <a:rPr lang="es-CO" dirty="0" err="1"/>
            <a:t>of</a:t>
          </a:r>
          <a:r>
            <a:rPr lang="es-CO" dirty="0"/>
            <a:t> </a:t>
          </a:r>
          <a:r>
            <a:rPr lang="es-CO" dirty="0" err="1"/>
            <a:t>space</a:t>
          </a:r>
          <a:r>
            <a:rPr lang="es-CO" dirty="0"/>
            <a:t> </a:t>
          </a:r>
          <a:r>
            <a:rPr lang="es-CO" dirty="0" err="1"/>
            <a:t>heating</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Technological</a:t>
          </a:r>
          <a:r>
            <a:rPr lang="es-CO" dirty="0"/>
            <a:t> </a:t>
          </a:r>
          <a:r>
            <a:rPr lang="es-CO" dirty="0" err="1"/>
            <a:t>advancement</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Income</a:t>
          </a:r>
          <a:r>
            <a:rPr lang="es-CO" dirty="0"/>
            <a:t> </a:t>
          </a:r>
          <a:r>
            <a:rPr lang="es-CO" dirty="0" err="1"/>
            <a:t>level</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Economic</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variability</a:t>
          </a:r>
          <a:r>
            <a:rPr lang="es-CO" dirty="0"/>
            <a:t> in </a:t>
          </a:r>
          <a:r>
            <a:rPr lang="es-CO" dirty="0" err="1"/>
            <a:t>services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Aging</a:t>
          </a:r>
          <a:r>
            <a:rPr lang="es-CO" dirty="0"/>
            <a:t> </a:t>
          </a:r>
          <a:r>
            <a:rPr lang="es-CO" dirty="0" err="1"/>
            <a:t>infrastructure</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Population</a:t>
          </a:r>
          <a:r>
            <a:rPr lang="es-CO" dirty="0"/>
            <a:t> </a:t>
          </a:r>
          <a:r>
            <a:rPr lang="es-CO" dirty="0" err="1"/>
            <a:t>growth</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Outdated</a:t>
          </a:r>
          <a:r>
            <a:rPr lang="es-CO" dirty="0"/>
            <a:t> </a:t>
          </a:r>
          <a:r>
            <a:rPr lang="es-CO" dirty="0" err="1"/>
            <a:t>building</a:t>
          </a:r>
          <a:r>
            <a:rPr lang="es-CO" dirty="0"/>
            <a:t> </a:t>
          </a:r>
          <a:r>
            <a:rPr lang="es-CO" dirty="0" err="1"/>
            <a:t>design</a:t>
          </a:r>
          <a:r>
            <a:rPr lang="es-CO" dirty="0"/>
            <a:t> </a:t>
          </a:r>
          <a:r>
            <a:rPr lang="es-CO" dirty="0" err="1"/>
            <a:t>policy</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Digitalization</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Population</a:t>
          </a:r>
          <a:r>
            <a:rPr lang="es-CO" sz="2600" kern="1200" dirty="0"/>
            <a:t> </a:t>
          </a:r>
          <a:r>
            <a:rPr lang="es-CO" sz="2600" kern="1200" dirty="0" err="1"/>
            <a:t>growth</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Income</a:t>
          </a:r>
          <a:r>
            <a:rPr lang="es-CO" sz="2600" kern="1200" dirty="0"/>
            <a:t> </a:t>
          </a:r>
          <a:r>
            <a:rPr lang="es-CO" sz="2600" kern="1200" dirty="0" err="1"/>
            <a:t>level</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advancement</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traditional</a:t>
          </a:r>
          <a:r>
            <a:rPr lang="es-CO" sz="2600" kern="1200" dirty="0"/>
            <a:t> </a:t>
          </a:r>
          <a:r>
            <a:rPr lang="es-CO" sz="2600" kern="1200" dirty="0" err="1"/>
            <a:t>biomass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Decarbonization</a:t>
          </a:r>
          <a:r>
            <a:rPr lang="es-CO" sz="2600" kern="1200" dirty="0"/>
            <a:t> </a:t>
          </a:r>
          <a:r>
            <a:rPr lang="es-CO" sz="2600" kern="1200" dirty="0" err="1"/>
            <a:t>of</a:t>
          </a:r>
          <a:r>
            <a:rPr lang="es-CO" sz="2600" kern="1200" dirty="0"/>
            <a:t> </a:t>
          </a:r>
          <a:r>
            <a:rPr lang="es-CO" sz="2600" kern="1200" dirty="0" err="1"/>
            <a:t>space</a:t>
          </a:r>
          <a:r>
            <a:rPr lang="es-CO" sz="2600" kern="1200" dirty="0"/>
            <a:t> </a:t>
          </a:r>
          <a:r>
            <a:rPr lang="es-CO" sz="2600" kern="1200" dirty="0" err="1"/>
            <a:t>heating</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Increasing</a:t>
          </a:r>
          <a:r>
            <a:rPr lang="es-CO" sz="2600" kern="1200" dirty="0"/>
            <a:t> </a:t>
          </a:r>
          <a:r>
            <a:rPr lang="es-CO" sz="2600" kern="1200" dirty="0" err="1"/>
            <a:t>demand</a:t>
          </a:r>
          <a:r>
            <a:rPr lang="es-CO" sz="2600" kern="1200" dirty="0"/>
            <a:t> </a:t>
          </a:r>
          <a:r>
            <a:rPr lang="es-CO" sz="2600" kern="1200" dirty="0" err="1"/>
            <a:t>for</a:t>
          </a:r>
          <a:r>
            <a:rPr lang="es-CO" sz="2600" kern="1200" dirty="0"/>
            <a:t> </a:t>
          </a:r>
          <a:r>
            <a:rPr lang="es-CO" sz="2600" kern="1200" dirty="0" err="1"/>
            <a:t>cooling</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693756" y="2782"/>
          <a:ext cx="3805912" cy="7569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715926" y="24952"/>
        <a:ext cx="3761572" cy="712606"/>
      </dsp:txXfrm>
    </dsp:sp>
    <dsp:sp modelId="{AF6B8F4D-5197-42D8-A5F2-28401A720B04}">
      <dsp:nvSpPr>
        <dsp:cNvPr id="0" name=""/>
        <dsp:cNvSpPr/>
      </dsp:nvSpPr>
      <dsp:spPr>
        <a:xfrm>
          <a:off x="2074347"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454938"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Economic</a:t>
          </a:r>
          <a:r>
            <a:rPr lang="es-CO" sz="2400" kern="1200" dirty="0"/>
            <a:t> </a:t>
          </a:r>
          <a:r>
            <a:rPr lang="es-CO" sz="2400" kern="1200" dirty="0" err="1"/>
            <a:t>growth</a:t>
          </a:r>
          <a:endParaRPr lang="es-CO" sz="2400" kern="1200" dirty="0"/>
        </a:p>
      </dsp:txBody>
      <dsp:txXfrm>
        <a:off x="2477108" y="971135"/>
        <a:ext cx="3000390" cy="712606"/>
      </dsp:txXfrm>
    </dsp:sp>
    <dsp:sp modelId="{8A0CEC3E-B5BE-4728-9C57-9335455F24E8}">
      <dsp:nvSpPr>
        <dsp:cNvPr id="0" name=""/>
        <dsp:cNvSpPr/>
      </dsp:nvSpPr>
      <dsp:spPr>
        <a:xfrm>
          <a:off x="2074347"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454938"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Urbanization</a:t>
          </a:r>
          <a:endParaRPr lang="es-CO" sz="2400" kern="1200" dirty="0"/>
        </a:p>
      </dsp:txBody>
      <dsp:txXfrm>
        <a:off x="2477108" y="1917319"/>
        <a:ext cx="3000390" cy="712606"/>
      </dsp:txXfrm>
    </dsp:sp>
    <dsp:sp modelId="{5163349E-BB44-486A-A483-B5BF604832E4}">
      <dsp:nvSpPr>
        <dsp:cNvPr id="0" name=""/>
        <dsp:cNvSpPr/>
      </dsp:nvSpPr>
      <dsp:spPr>
        <a:xfrm>
          <a:off x="2074347"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454938"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Digitalization</a:t>
          </a:r>
          <a:endParaRPr lang="es-CO" sz="2400" kern="1200" dirty="0"/>
        </a:p>
      </dsp:txBody>
      <dsp:txXfrm>
        <a:off x="2477108" y="2863502"/>
        <a:ext cx="3000390" cy="712606"/>
      </dsp:txXfrm>
    </dsp:sp>
    <dsp:sp modelId="{CCC73930-0316-4D66-8A6D-44562CF56B0D}">
      <dsp:nvSpPr>
        <dsp:cNvPr id="0" name=""/>
        <dsp:cNvSpPr/>
      </dsp:nvSpPr>
      <dsp:spPr>
        <a:xfrm>
          <a:off x="2074347"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454938"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Population</a:t>
          </a:r>
          <a:r>
            <a:rPr lang="es-CO" sz="2400" kern="1200" dirty="0"/>
            <a:t> </a:t>
          </a:r>
          <a:r>
            <a:rPr lang="es-CO" sz="2400" kern="1200" dirty="0" err="1"/>
            <a:t>growth</a:t>
          </a:r>
          <a:endParaRPr lang="es-CO" sz="2400" kern="1200" dirty="0"/>
        </a:p>
      </dsp:txBody>
      <dsp:txXfrm>
        <a:off x="2477108" y="3809685"/>
        <a:ext cx="3000390" cy="712606"/>
      </dsp:txXfrm>
    </dsp:sp>
    <dsp:sp modelId="{B99FC748-28D1-4EDE-B72B-52E16ED5EC46}">
      <dsp:nvSpPr>
        <dsp:cNvPr id="0" name=""/>
        <dsp:cNvSpPr/>
      </dsp:nvSpPr>
      <dsp:spPr>
        <a:xfrm>
          <a:off x="5878142" y="2782"/>
          <a:ext cx="3805912" cy="756946"/>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5900312" y="24952"/>
        <a:ext cx="3761572" cy="712606"/>
      </dsp:txXfrm>
    </dsp:sp>
    <dsp:sp modelId="{141F766A-CFC8-415D-AEDC-FDF06C92D9CD}">
      <dsp:nvSpPr>
        <dsp:cNvPr id="0" name=""/>
        <dsp:cNvSpPr/>
      </dsp:nvSpPr>
      <dsp:spPr>
        <a:xfrm>
          <a:off x="6258733"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639325"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High </a:t>
          </a:r>
          <a:r>
            <a:rPr lang="es-CO" sz="2400" kern="1200" dirty="0" err="1"/>
            <a:t>variability</a:t>
          </a:r>
          <a:r>
            <a:rPr lang="es-CO" sz="2400" kern="1200" dirty="0"/>
            <a:t> in </a:t>
          </a:r>
          <a:r>
            <a:rPr lang="es-CO" sz="2400" kern="1200" dirty="0" err="1"/>
            <a:t>services</a:t>
          </a:r>
          <a:endParaRPr lang="es-CO" sz="2400" kern="1200" dirty="0"/>
        </a:p>
      </dsp:txBody>
      <dsp:txXfrm>
        <a:off x="6661495" y="971135"/>
        <a:ext cx="3000390" cy="712606"/>
      </dsp:txXfrm>
    </dsp:sp>
    <dsp:sp modelId="{759F0B1B-69A1-4B81-9C47-7FDDBD6D2173}">
      <dsp:nvSpPr>
        <dsp:cNvPr id="0" name=""/>
        <dsp:cNvSpPr/>
      </dsp:nvSpPr>
      <dsp:spPr>
        <a:xfrm>
          <a:off x="6258733"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639325"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Aging</a:t>
          </a:r>
          <a:r>
            <a:rPr lang="es-CO" sz="2400" kern="1200" dirty="0"/>
            <a:t> </a:t>
          </a:r>
          <a:r>
            <a:rPr lang="es-CO" sz="2400" kern="1200" dirty="0" err="1"/>
            <a:t>infrastructure</a:t>
          </a:r>
          <a:endParaRPr lang="es-CO" sz="2400" kern="1200" dirty="0"/>
        </a:p>
      </dsp:txBody>
      <dsp:txXfrm>
        <a:off x="6661495" y="1917319"/>
        <a:ext cx="3000390" cy="712606"/>
      </dsp:txXfrm>
    </dsp:sp>
    <dsp:sp modelId="{6A181C0E-5DBF-456A-BAC4-C47010B17A59}">
      <dsp:nvSpPr>
        <dsp:cNvPr id="0" name=""/>
        <dsp:cNvSpPr/>
      </dsp:nvSpPr>
      <dsp:spPr>
        <a:xfrm>
          <a:off x="6258733"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639325"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Increasing</a:t>
          </a:r>
          <a:r>
            <a:rPr lang="es-CO" sz="2400" kern="1200" dirty="0"/>
            <a:t> </a:t>
          </a:r>
          <a:r>
            <a:rPr lang="es-CO" sz="2400" kern="1200" dirty="0" err="1"/>
            <a:t>demand</a:t>
          </a:r>
          <a:r>
            <a:rPr lang="es-CO" sz="2400" kern="1200" dirty="0"/>
            <a:t> </a:t>
          </a:r>
          <a:r>
            <a:rPr lang="es-CO" sz="2400" kern="1200" dirty="0" err="1"/>
            <a:t>for</a:t>
          </a:r>
          <a:r>
            <a:rPr lang="es-CO" sz="2400" kern="1200" dirty="0"/>
            <a:t> </a:t>
          </a:r>
          <a:r>
            <a:rPr lang="es-CO" sz="2400" kern="1200" dirty="0" err="1"/>
            <a:t>cooling</a:t>
          </a:r>
          <a:endParaRPr lang="es-CO" sz="2400" kern="1200" dirty="0"/>
        </a:p>
      </dsp:txBody>
      <dsp:txXfrm>
        <a:off x="6661495" y="2863502"/>
        <a:ext cx="3000390" cy="712606"/>
      </dsp:txXfrm>
    </dsp:sp>
    <dsp:sp modelId="{9462A31F-5667-4082-ADF1-C592D0FEC891}">
      <dsp:nvSpPr>
        <dsp:cNvPr id="0" name=""/>
        <dsp:cNvSpPr/>
      </dsp:nvSpPr>
      <dsp:spPr>
        <a:xfrm>
          <a:off x="6258733"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639325"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Outdated</a:t>
          </a:r>
          <a:r>
            <a:rPr lang="es-CO" sz="2400" kern="1200" dirty="0"/>
            <a:t> </a:t>
          </a:r>
          <a:r>
            <a:rPr lang="es-CO" sz="2400" kern="1200" dirty="0" err="1"/>
            <a:t>building</a:t>
          </a:r>
          <a:r>
            <a:rPr lang="es-CO" sz="2400" kern="1200" dirty="0"/>
            <a:t> </a:t>
          </a:r>
          <a:r>
            <a:rPr lang="es-CO" sz="2400" kern="1200" dirty="0" err="1"/>
            <a:t>design</a:t>
          </a:r>
          <a:r>
            <a:rPr lang="es-CO" sz="2400" kern="1200" dirty="0"/>
            <a:t> </a:t>
          </a:r>
          <a:r>
            <a:rPr lang="es-CO" sz="2400" kern="1200" dirty="0" err="1"/>
            <a:t>policy</a:t>
          </a:r>
          <a:endParaRPr lang="es-CO" sz="2400" kern="1200" dirty="0"/>
        </a:p>
      </dsp:txBody>
      <dsp:txXfrm>
        <a:off x="6661495" y="3809685"/>
        <a:ext cx="3000390" cy="7126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0.6546</cdr:x>
      <cdr:y>0.35284</cdr:y>
    </cdr:from>
    <cdr:to>
      <cdr:x>0.83299</cdr:x>
      <cdr:y>0.43466</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80788" y="1663601"/>
          <a:ext cx="1357313" cy="385763"/>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0.06416</cdr:x>
      <cdr:y>0.77822</cdr:y>
    </cdr:from>
    <cdr:to>
      <cdr:x>0.18141</cdr:x>
      <cdr:y>0.8589</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88163" y="3669197"/>
          <a:ext cx="892175" cy="380418"/>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drawings/drawing2.xml><?xml version="1.0" encoding="utf-8"?>
<c:userShapes xmlns:c="http://schemas.openxmlformats.org/drawingml/2006/chart">
  <cdr:relSizeAnchor xmlns:cdr="http://schemas.openxmlformats.org/drawingml/2006/chartDrawing">
    <cdr:from>
      <cdr:x>0.65272</cdr:x>
      <cdr:y>0.46692</cdr:y>
    </cdr:from>
    <cdr:to>
      <cdr:x>0.97382</cdr:x>
      <cdr:y>0.59829</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66491" y="2201482"/>
          <a:ext cx="2443172" cy="61940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0.05798</cdr:x>
      <cdr:y>0.46749</cdr:y>
    </cdr:from>
    <cdr:to>
      <cdr:x>0.13635</cdr:x>
      <cdr:y>0.55235</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41179" y="2204171"/>
          <a:ext cx="596259" cy="400110"/>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7722FF-2C58-EA1C-8733-3A3D29B3C8C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33168AD-46C0-243F-3299-285AB18F3F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66AEBD7-25B0-A955-563E-D4BF790BA7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Several factors drive energy demand in the commercial and public services sector. Economic growth and urbanization are among the most significant drivers, leading to the construction of new buildings and facilities to support expanding service-based economies. The proliferation of digital technologies, such as data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centers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office equipment, further increases electricity consumption. Additionally, population growth and rising expectations for public services, such as healthcare and education, contribute to increasing energy demand in this sector. These drivers highlight the growing importance of addressing energy consumption patterns in commercial and public buildings.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Decarbonizing the commercial and public services sector faces several challenges. One major obstacle is the high variability in energy use across subsectors, which makes it difficult to implement one-size-fits-all solutions. Aging infrastructure and outdated building designs also hinder efforts to improve energy efficiency. Furthermore, meeting the rising demand for cooling due to global warming poses significant energy and environmental challenges. Addressing these barriers requires a combination of policy measures, investment in retrofitting existing buildings, and the adoption of innovative technologies, such as smart energy management systems and renewable energy integration.</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list is not exhaustive.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88229F-15D6-07ED-BB78-AC969FB181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67330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can be either secondary energy carriers (e.g., LPG, electricity) or primary energy carriers (e.g., biomass, natural gas), depending on the technology, while the output commodity corresponds to the final energy demand.</a:t>
            </a:r>
          </a:p>
          <a:p>
            <a:r>
              <a:rPr lang="en-US" dirty="0"/>
              <a:t>The examples shown on the slide illustrate three final energy demands previously described: cooking, water heating, and refrigeration. Note that refrigeration is an additional split within electrical appliances for cases where a more detailed analysis is needed.</a:t>
            </a:r>
          </a:p>
          <a:p>
            <a:r>
              <a:rPr lang="en-US" dirty="0"/>
              <a:t>Additional technological alternatives for meeting these final energy demands can be included, as we will explore in the next slide, to analyze future energy transition pathways. If you need a refresher on the naming conventions, refer to the material from Lecture 3.</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48E69C5-E89B-AB2F-8521-0915645896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CDF49C9-09FC-4F55-3C46-4D25B84ECA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A7085D6-0EDB-5812-6CA6-725BEED3AC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strategy for modeling final energy demands focuses on analyzing potential energy transition pathways. These future optimal pathways are determined by a mix of different technological choices. The range of technological options is defined by the modeler based on system-specific conditions, such as resource availability, affordability, and stated policies.</a:t>
            </a:r>
          </a:p>
          <a:p>
            <a:r>
              <a:rPr lang="en-US" dirty="0"/>
              <a:t>For example, in a country without natural gas reserves or infrastructure, it would be unrealistic to include natural gas stoves or water heaters as options—unless a neighboring country is a significant natural gas exporter with plans to support pipeline deployment and trade. This highlights why the selection of technologies to model must be highly case-specific.</a:t>
            </a:r>
          </a:p>
          <a:p>
            <a:r>
              <a:rPr lang="en-US" dirty="0"/>
              <a:t>In general, three approaches can be used for modeling technological choices: fuel switching, efficiency improvements, or a combination of both.</a:t>
            </a:r>
          </a:p>
          <a:p>
            <a:pPr>
              <a:buFont typeface="Arial" panose="020B0604020202020204" pitchFamily="34" charset="0"/>
              <a:buChar char="•"/>
            </a:pPr>
            <a:r>
              <a:rPr lang="en-US" dirty="0"/>
              <a:t>In the first example (on the left), the same cooking demand can be met by different fuels: biomass, LPG, or electricity. This allows for an analysis of potential fuel switching between different energy carriers.</a:t>
            </a:r>
          </a:p>
          <a:p>
            <a:pPr>
              <a:buFont typeface="Arial" panose="020B0604020202020204" pitchFamily="34" charset="0"/>
              <a:buChar char="•"/>
            </a:pPr>
            <a:r>
              <a:rPr lang="en-US" dirty="0"/>
              <a:t>In the second example (on the right), the input fuel (electricity) remains the same, but the technologies differ in their efficiencies for meeting refrigeration demand. This enables an assessment of the impacts of efficiency improvements.</a:t>
            </a:r>
          </a:p>
        </p:txBody>
      </p:sp>
      <p:sp>
        <p:nvSpPr>
          <p:cNvPr id="165" name="Google Shape;165;p13:notes">
            <a:extLst>
              <a:ext uri="{FF2B5EF4-FFF2-40B4-BE49-F238E27FC236}">
                <a16:creationId xmlns:a16="http://schemas.microsoft.com/office/drawing/2014/main" id="{453A6BEB-6C63-41E2-D69F-97472748A0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564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5616C7-54E2-4CB0-6362-0565FBFA23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8AEFCE-EE2D-DEDF-7BC5-17CFB04A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21CAC0-9022-068E-2858-169309CB34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residential and commercial-public services sectors,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br>
              <a:rPr lang="en-US" dirty="0"/>
            </a:br>
            <a:r>
              <a:rPr lang="en-US" dirty="0"/>
              <a:t>Energy efficiency is particularly important in the buildings sector. For explicitly represented technologies (e.g. different heating boilers) we change the efficiency directly over time but for ‘all other electrical appliances’ we would just reduce the demand exogenously rather than tweaking the input activity ratio if we are assuming some efficiency gains.</a:t>
            </a:r>
          </a:p>
          <a:p>
            <a:pPr>
              <a:buFont typeface="+mj-lt"/>
              <a:buAutoNum type="arabicPeriod"/>
            </a:pPr>
            <a:r>
              <a:rPr lang="en-US" b="1" dirty="0"/>
              <a:t>Capital Cost:</a:t>
            </a:r>
            <a:r>
              <a:rPr lang="en-US" dirty="0"/>
              <a:t> This is critical as it reflects the commercial price of appliances or technologies. Capital cost is particularly significant from a behavioral perspective in these sectors, as people often prioritize price over quality, efficiency, durability, or other features.</a:t>
            </a:r>
          </a:p>
          <a:p>
            <a:pPr>
              <a:buFont typeface="+mj-lt"/>
              <a:buAutoNum type="arabicPeriod"/>
            </a:pPr>
            <a:r>
              <a:rPr lang="en-US" b="1" dirty="0"/>
              <a:t>Fixed Cost:</a:t>
            </a:r>
            <a:r>
              <a:rPr lang="en-US" dirty="0"/>
              <a:t> Applicable to technologies requiring periodic maintenance.</a:t>
            </a:r>
          </a:p>
          <a:p>
            <a:pPr>
              <a:buFont typeface="+mj-lt"/>
              <a:buAutoNum type="arabicPeriod"/>
            </a:pPr>
            <a:r>
              <a:rPr lang="en-US" b="1" dirty="0"/>
              <a:t>Residual Capacity:</a:t>
            </a:r>
            <a:r>
              <a:rPr lang="en-US" dirty="0"/>
              <a:t> Represents the installed capacity of each technology, typically based on the number of devices or appliances in these sectors.</a:t>
            </a:r>
          </a:p>
          <a:p>
            <a:pPr>
              <a:buFont typeface="+mj-lt"/>
              <a:buAutoNum type="arabicPeriod"/>
            </a:pPr>
            <a:r>
              <a:rPr lang="en-US" b="1" dirty="0"/>
              <a:t>Operational Life:</a:t>
            </a:r>
            <a:r>
              <a:rPr lang="en-US" dirty="0"/>
              <a:t> Denotes the lifespan of each technology, usually provided by the manufacturer.</a:t>
            </a:r>
          </a:p>
          <a:p>
            <a:r>
              <a:rPr lang="en-US" dirty="0"/>
              <a:t>In the next section, we will explore some basic calculations to estimate these parameters when data is unavailable.</a:t>
            </a:r>
          </a:p>
        </p:txBody>
      </p:sp>
      <p:sp>
        <p:nvSpPr>
          <p:cNvPr id="165" name="Google Shape;165;p13:notes">
            <a:extLst>
              <a:ext uri="{FF2B5EF4-FFF2-40B4-BE49-F238E27FC236}">
                <a16:creationId xmlns:a16="http://schemas.microsoft.com/office/drawing/2014/main" id="{120DB60E-5F7D-433A-F7FE-4DDE52B2A6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2959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C4178A-86EC-1DBC-5F53-C362D40D80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80BB10-EB91-76C5-8053-C5DEB4F8CA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18AB6C-2E1D-128C-063A-1D37181B9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presents example data for a natural gas stove, sourced from a 2023 paper that used </a:t>
            </a:r>
            <a:r>
              <a:rPr lang="en-US" dirty="0" err="1"/>
              <a:t>OSeMOSYS</a:t>
            </a:r>
            <a:r>
              <a:rPr lang="en-US" dirty="0"/>
              <a:t> to model the Colombian energy system.</a:t>
            </a:r>
          </a:p>
          <a:p>
            <a:r>
              <a:rPr lang="en-US" dirty="0"/>
              <a:t>The capital cost is 175 USD per kW, while there is no fixed cost, as it assumes no need for periodic maintenance or annual taxes for a conventional stove. The residual capacity is provided in MW; however, we’ll later see how this value directly correlates to the total number of stoves, which is a more intuitive measure. The operational life is set at 19 years, which is relatively high for this type of technology but reflects the reality in Colombia, where devices are used beyond the standard manufacturer lifespan.</a:t>
            </a:r>
          </a:p>
          <a:p>
            <a:r>
              <a:rPr lang="en-US" dirty="0"/>
              <a:t>This slide also includes an example calculation for the input activity ratio. The output fuel is cooking demand, and the output activity ratio is set to a default value of 1, as in previous examples. The input activity ratio can be calculated by dividing 1 by the efficiency. In this case, dividing 1 by 0.41 yields an input activity ratio of approximately 2.44. This value would be assigned to natural gas, as it is the input fuel for a natural gas stove</a:t>
            </a:r>
          </a:p>
          <a:p>
            <a:endParaRPr lang="en-US" dirty="0"/>
          </a:p>
        </p:txBody>
      </p:sp>
      <p:sp>
        <p:nvSpPr>
          <p:cNvPr id="165" name="Google Shape;165;p13:notes">
            <a:extLst>
              <a:ext uri="{FF2B5EF4-FFF2-40B4-BE49-F238E27FC236}">
                <a16:creationId xmlns:a16="http://schemas.microsoft.com/office/drawing/2014/main" id="{5A880214-39BD-C68B-BE4B-E25F1157873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35406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this slide we want to emphasise the many different fuel switching heating option technologies there could be in the model for the buildings sector. </a:t>
            </a:r>
            <a:br>
              <a:rPr lang="en-GB" dirty="0"/>
            </a:br>
            <a:br>
              <a:rPr lang="en-GB" dirty="0"/>
            </a:br>
            <a:r>
              <a:rPr lang="en-GB" dirty="0"/>
              <a:t>There can be many different types of boilers:</a:t>
            </a:r>
            <a:br>
              <a:rPr lang="en-GB" dirty="0"/>
            </a:br>
            <a:br>
              <a:rPr lang="en-GB" dirty="0"/>
            </a:br>
            <a:r>
              <a:rPr lang="en-GB" dirty="0"/>
              <a:t>BIOM = Biomass</a:t>
            </a:r>
          </a:p>
          <a:p>
            <a:r>
              <a:rPr lang="en-GB" dirty="0"/>
              <a:t>      COAL = Coal </a:t>
            </a:r>
          </a:p>
          <a:p>
            <a:r>
              <a:rPr lang="en-GB" dirty="0"/>
              <a:t>      NG   = Natural gas</a:t>
            </a:r>
          </a:p>
          <a:p>
            <a:r>
              <a:rPr lang="en-GB" dirty="0"/>
              <a:t>      OIL = Oil</a:t>
            </a:r>
            <a:br>
              <a:rPr lang="en-GB" dirty="0"/>
            </a:br>
            <a:r>
              <a:rPr lang="en-GB" dirty="0"/>
              <a:t>ELE = Heat pumps</a:t>
            </a:r>
            <a:br>
              <a:rPr lang="en-GB" dirty="0"/>
            </a:br>
            <a:r>
              <a:rPr lang="en-GB" dirty="0"/>
              <a:t>RES = Resistive heaters</a:t>
            </a:r>
          </a:p>
          <a:p>
            <a:r>
              <a:rPr lang="en-GB" dirty="0"/>
              <a:t>      DH  = District heating </a:t>
            </a:r>
            <a:br>
              <a:rPr lang="en-GB" dirty="0"/>
            </a:br>
            <a:br>
              <a:rPr lang="en-GB" dirty="0"/>
            </a:br>
            <a:r>
              <a:rPr lang="en-GB" dirty="0"/>
              <a:t>This shows how detailed heating can be and how technologies are modelled explicitly if they provide a fuel switching option.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41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we studied earlier, energy balances are fundamental for energy system modelling. However, these balances do not provide insights into losses occurring in the final stage of energy consumption within end-use technologies. To address this gap, we can use useful energy balances, which are developed for each sector by analyzing the technologies in use and accounting for energy losses during consumption. These losses help calculate the useful energy demands and can also be used to estimate technology efficiencies.</a:t>
            </a:r>
          </a:p>
          <a:p>
            <a:r>
              <a:rPr lang="en-US" dirty="0"/>
              <a:t>For example, if 100 PJ of biomass is used for cooking and the final useful energy is 8 PJ, it indicates a 92% loss and an average efficiency of 8% for biomass stoves.</a:t>
            </a:r>
          </a:p>
          <a:p>
            <a:r>
              <a:rPr lang="en-US" dirty="0"/>
              <a:t>In cases where useful energy balances are unavailable, and data is missing, a workaround is to use standard efficiencies from literature or industry benchmarks. For instance, if 48 PJ of biomass is used for cooking and the average efficiency of biomass stoves is estimated at 5%, the energy demand for cooking would be 2.4 PJ.</a:t>
            </a:r>
          </a:p>
          <a:p>
            <a:r>
              <a:rPr lang="en-US" dirty="0"/>
              <a:t>These examples are applicable to any other energy demand in the residential or commercial and public services sectors.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A4D1B6-FF3B-A785-BFBE-0F2AF30BA2F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06FA04-A93D-25A9-8EBA-5EEC1411D9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7CB5BD-ACD7-93E4-7D70-3DFE7D29A3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common appliances such as refrigerators, air conditioners, and light bulbs, the capital cost represents the unit commercial price available in the market. These values vary based on the region, manufacturer, and size. Since modeling at such a detailed level often adds limited value, we can work with average values from well-known brands for different appliances.</a:t>
            </a:r>
          </a:p>
          <a:p>
            <a:r>
              <a:rPr lang="en-US" dirty="0"/>
              <a:t>The slide presents a basic formula to calculate capital cost using available data on commercial prices per unit and the capacity of the device. When multiple data points on prices and capacities are available, an arithmetic average can be performed to determine a representative value for the model.</a:t>
            </a:r>
          </a:p>
          <a:p>
            <a:r>
              <a:rPr lang="en-US" dirty="0"/>
              <a:t>In the example provided, the case of an air conditioner involves some preliminary unit conversions to complete the calculation. This type of analysis and data collection is part of the data processing stage.</a:t>
            </a:r>
            <a:endParaRPr dirty="0"/>
          </a:p>
        </p:txBody>
      </p:sp>
      <p:sp>
        <p:nvSpPr>
          <p:cNvPr id="165" name="Google Shape;165;p13:notes">
            <a:extLst>
              <a:ext uri="{FF2B5EF4-FFF2-40B4-BE49-F238E27FC236}">
                <a16:creationId xmlns:a16="http://schemas.microsoft.com/office/drawing/2014/main" id="{B9EA11DC-A898-F324-B643-A4D8CD840A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02936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residential sector encompasses all energy consumption within households, including single-family homes, apartments, and other living spaces. This sector plays a crucial role in global energy systems, accounting for almost one fifth of total energy demand. Energy use in this sector is highly diverse and influenced by factors such as geography, climate, income levels, and urbanization. In many regions, the residential sector represents a critical area for addressing energy access, improving efficiency, and reducing emissions, particularly in the transition to cleaner energy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Energy demands in the residential sector are driven by essential activities, including space heating, water heating, cooking, lighting, and the operation of household appliances. These demands vary considerably across regions, with heating dominating in colder climates and cooling becoming increasingly significant in warmer areas. The sector’s energy consumption is also shaped by technological advancements, lifestyle changes, and government policies promoting efficiency and clean energy adoption. </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Disclaimer: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lecture is not a resource to enable one to go from an energy balance to modelling the sector but rather provides an overview of the sector.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6CDE7E-6895-0DD2-D09C-5D27604CD1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F3B8FE-BEDE-50A9-74E2-7835D53C5B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BAB520-E59C-A08B-B887-F13A94F1E2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Residual capacity represents the installed capacity of a technology, as studied with power plants. However, in the case of residential or commercial-public services sectors, this definition is less intuitive. To clarify, consider the example of refrigerators. In a region with 2,000 refrigerators averaging 200 W each, we can calculate the aggregated capacity as 400,000 W, or 400 kW. For </a:t>
            </a:r>
            <a:r>
              <a:rPr lang="en-US" dirty="0" err="1"/>
              <a:t>OSeMOSYS</a:t>
            </a:r>
            <a:r>
              <a:rPr lang="en-US" dirty="0"/>
              <a:t>, this 400 kW can be used as the residual capacity.</a:t>
            </a:r>
          </a:p>
          <a:p>
            <a:r>
              <a:rPr lang="en-US" dirty="0"/>
              <a:t>When accurate regional data on technological inventories is available, these capacities can be estimated directly. However, such data is often difficult to obtain. An alternative approach is to use information from the final energy balance and the efficiency of the specific technology to estimate residual capacity, as illustrated in the example. Residual capacity depends on the energy produced, which is why it must be multiplied by the technology's efficiency.</a:t>
            </a:r>
          </a:p>
          <a:p>
            <a:r>
              <a:rPr lang="en-US" dirty="0"/>
              <a:t>Typically, we assume a capacity factor of 1 for end-use technologies, as they are generally considered fully available at all times. If the capacity factor is different from 1, the equation should include a division by the capacity factor to account for this adjustment.</a:t>
            </a:r>
          </a:p>
        </p:txBody>
      </p:sp>
      <p:sp>
        <p:nvSpPr>
          <p:cNvPr id="165" name="Google Shape;165;p13:notes">
            <a:extLst>
              <a:ext uri="{FF2B5EF4-FFF2-40B4-BE49-F238E27FC236}">
                <a16:creationId xmlns:a16="http://schemas.microsoft.com/office/drawing/2014/main" id="{BA49F6CA-68DF-3F4F-E5A0-084E0BFF51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565524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FE046FD-E9C3-27AB-FCCC-D97C7ECB0A2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0C32D0-19EB-7E3F-A7DD-D1DD35CB21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07DD68-70E6-B46C-7BE2-4B02F6F4A0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Modelling the residential sector often requires dividing it into urban and rural areas to capture key differences in energy demand patterns, technology access, and resource availability. Urban households generally exhibit higher energy consumption due to better access to electricity, advanced appliances, and modern heating and cooling systems. In contrast, rural areas often rely more on traditional fuels, such as biomass, for cooking and heating, particularly in developing regions. These distinctions are crucial for understanding energy use and designing effective policies, as urbanization trends typically lead to shifts in energy demand profiles.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the figure on the slide, we see energy consumption in the urban and rural subsectors for Colombia in 2021. Urban areas demonstrate significant access to electricity and natural gas, whereas biomass remains the dominant fuel in rural areas.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subdivision is highly dependent on data availability and enables models like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account for the unique challenges and opportunities in each area. Urban settings often present opportunities for energy efficiency measures, electrification, and district heating systems. Meanwhile, rural areas may benefit from solutions that improve access to clean cooking technologies and decentralized energy systems, such as solar home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By capturing these variations, energy models can deliver more accurate projections and support tailored strategies to meet energy needs and achieve sustainability goals across both urban and rural populations.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AE045B87-C56B-9C47-9A1A-BA47886CD3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940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005AA0F-E4E2-2BFB-FE1C-8FCA2385BC2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C54428C-2CB1-0F28-22F9-158CB943AE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3048591-C950-90DC-8041-CC65E5494E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residential sector’s energy demand is driven by essential end-uses that support daily living, with the most significant being space heating, water heating, cooking, lighting, and the operation of household appliances. Space heating dominates in colder climates, often accounting for the largest share of energy use, while cooling demands are rapidly growing in warmer regions due to climate change and urbanization. Cooking remains a vital energy use, particularly in regions where traditional biomass is still widely used. Lighting and appliances, though smaller in share, are growing contributors to residential energy consumption, driven by increasing electrification, rising incomes, and expanded appliance ownership.</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Energy demands in the residential sector vary significantly across regions and income levels. In high-income countries, the focus is on improving energy efficiency and transitioning to renewable energy for heating and cooling. In contrast, in low- and middle-income regions, the priority is often expanding access to clean energy for cooking and electrifying homes. Emerging trends such as smart home technologies, energy-efficient appliances, and renewable energy integration are reshaping residential energy use globally. Understanding these diverse demands and trends is essential for designing effective energy policies and achieving sustainability targets.</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Most of these demands would be ‘Specified Annual Demands’ because they varying depending on the time of year. For example, you will see more space heating in the colder seasons and more air conditioning in the warmer ones. Similarly, you might see more lighting use in the residential sector during the mornings and evenings but less in the daytime. Due to this the ‘Specified Demand Profile’ for each country and service is very important to consider.</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is important to note that both residential and commercial sectors we model explicit services where fuel switching is an option like cooking, where you could have gas stoves, electric stoves and so on. We wouldn’t really model demands like ‘Vacuum cleaners demand’ explicitly because there is no fuel switching choice, vacuum cleaners simply use electricity so all appliances like this are grouped under ‘Other Electricity’ or ‘Other Electrical Appliances’.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9AEC1B04-0D2B-FEF6-F63D-89839540B7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251858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D3071B5-4DAE-135D-E702-90FF961BFD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CB7D06-CAC0-DF83-7EA1-BA61936D59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DF3F128-B949-7463-6F17-DB421C958E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Several factors drive energy demand in the residential sector, including population growth, urbanization, income levels, and technological advancements. As populations grow and urbanize, the number of households and their energy needs increase, particularly in rapidly developing regions. Rising incomes often lead to greater ownership of energy-consuming appliances and improved access to heating, cooling, and other services, further driving energy demand. Technological innovation is also a critical driver, enabling energy efficiency improvements and the adoption of renewable energy systems like solar water heaters and heat pumps, which can help decouple energy consumption from emissions growth.</a:t>
            </a:r>
          </a:p>
          <a:p>
            <a:pPr marL="0" lvl="0" indent="0" algn="l" rtl="0">
              <a:lnSpc>
                <a:spcPct val="100000"/>
              </a:lnSpc>
              <a:spcBef>
                <a:spcPts val="0"/>
              </a:spcBef>
              <a:spcAft>
                <a:spcPts val="0"/>
              </a:spcAft>
              <a:buClr>
                <a:schemeClr val="dk1"/>
              </a:buClr>
              <a:buSzPts val="1200"/>
              <a:buFont typeface="Calibri"/>
              <a:buNone/>
            </a:pPr>
            <a:r>
              <a:rPr lang="en-US" dirty="0"/>
              <a:t>Despite these advancements, significant challenges remain in transitioning the residential sector to sustainable energy use. In many low- and middle-income regions, reliance on traditional biomass for cooking and heating persists, contributing to health issues and environmental degradation. Additionally, the decarbonization of space heating and cooling remains complex, particularly in areas with aging infrastructure or limited access to clean energy sources. Addressing the rising demand for cooling due to climate change and urbanization is another pressing challenge. Furthermore, behavioral and cultural barriers often hinder the adoption of energy-efficient technologies, as consumers may prioritize upfront costs over long-term savings or lack awareness about cleaner alternatives. Overcoming these barriers requires coordinated efforts, including policy incentives, technological innovation, and public awareness campaigns to promote energy efficiency and renewable energy adoption.</a:t>
            </a:r>
            <a:br>
              <a:rPr lang="en-US" dirty="0"/>
            </a:br>
            <a:br>
              <a:rPr lang="en-US" dirty="0"/>
            </a:br>
            <a:r>
              <a:rPr lang="en-US" dirty="0"/>
              <a:t>The list of drivers and challenges is not exhaustive.</a:t>
            </a:r>
            <a:endParaRPr dirty="0"/>
          </a:p>
        </p:txBody>
      </p:sp>
      <p:sp>
        <p:nvSpPr>
          <p:cNvPr id="165" name="Google Shape;165;p13:notes">
            <a:extLst>
              <a:ext uri="{FF2B5EF4-FFF2-40B4-BE49-F238E27FC236}">
                <a16:creationId xmlns:a16="http://schemas.microsoft.com/office/drawing/2014/main" id="{9CDBD26B-C8B4-80E4-3DC9-E53553C2EA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3973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commercial and public services sector encompasses energy use in buildings and facilities dedicated to commerce, education, healthcare, government, and other non-residential activities. This sector accounts for almost one tenth of total energy demand. This sector is diverse, covering a wide range of energy demands, including space heating and cooling, lighting, water heating, and the operation of equipment such as computers and industrial-grade machinery. In many regions, the sector accounts for a significant share of electricity consumption due to its reliance on lighting, cooling, and electronic devices, particularly in densely populated urban areas. As economies grow and service-based industries expand, energy use in this sector is expected to rise.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r>
              <a:rPr lang="en-US" dirty="0"/>
              <a:t>The commercial and public services sector is characterized by its diverse building types and functions, ranging from small retail shops to large hospitals, schools, and office complexes. Energy demand patterns in this sector are highly variable, influenced by factors such as building size, occupancy, operational hours, and the intensity of energy services required. For example, hospitals and data centers have constant, high energy demands, while schools and offices may have more predictable and time-limited usage. This sector is crucial not only for its economic contributions but also for its role in supporting social infrastructure, such as education, healthcare, and governance. Its energy use also offers significant opportunities for efficiency improvements and renewable energy integration, making it a key focus area for achieving sustainability goals.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F575A48-899D-4B74-E4FD-EB507503CC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B7118F-E69E-E8D3-F16C-7E8F431BF4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CA9B057-5C4E-406E-DBB5-850C367AD98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If data is available, disaggregating the commercial and public services sector involves dividing it into subsectors based on the primary activities and energy demands of different building types and facilities. Key criteria for this disaggregation include building function (e.g., retail, healthcare, education), operational characteristics (e.g., hours of operation, energy intensity), and energy end-uses (e.g., heating, cooling, lighting). For instance, retail buildings may be further split into large shopping malls and small shops due to differences in size and energy consumption patterns. Similarly, public services can be categorized into government buildings, schools, and hospitals, each with distinct energy demands and usage profiles. This structured approach helps capture the diversity within the sector and ensures that models accurately reflect real-world energy consumption.</a:t>
            </a:r>
          </a:p>
          <a:p>
            <a:pPr marL="0" lvl="0" indent="0" algn="l" rtl="0">
              <a:lnSpc>
                <a:spcPct val="100000"/>
              </a:lnSpc>
              <a:spcBef>
                <a:spcPts val="0"/>
              </a:spcBef>
              <a:spcAft>
                <a:spcPts val="0"/>
              </a:spcAft>
              <a:buClr>
                <a:schemeClr val="dk1"/>
              </a:buClr>
              <a:buSzPts val="1200"/>
              <a:buFont typeface="Calibri"/>
              <a:buNone/>
            </a:pPr>
            <a:r>
              <a:rPr lang="en-US" dirty="0"/>
              <a:t>The process of disaggregation often starts with data collection and classification based on national energy surveys, building codes, or economic activity data. Common frameworks, such as the International Energy Agency (IEA) or IPCC guidelines, provide standardized categories for subsector classification. Advanced approaches may also incorporate regional or climatic variations, distinguishing between air-conditioned offices in hot climates and naturally ventilated buildings in temperate zones. For energy modeling, each subsector is assigned specific energy demand profiles, technologies, and efficiency parameters, enabling precise scenario analysis and policy evaluation. This level of detail is crucial for identifying targeted interventions, such as retrofitting energy-intensive hospitals or improving efficiency in underperforming school buildings.</a:t>
            </a:r>
            <a:endParaRPr dirty="0"/>
          </a:p>
        </p:txBody>
      </p:sp>
      <p:sp>
        <p:nvSpPr>
          <p:cNvPr id="165" name="Google Shape;165;p13:notes">
            <a:extLst>
              <a:ext uri="{FF2B5EF4-FFF2-40B4-BE49-F238E27FC236}">
                <a16:creationId xmlns:a16="http://schemas.microsoft.com/office/drawing/2014/main" id="{4EA6C341-4689-CBB3-53A5-9CF455F6DA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384247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4AE8DE5-8F67-DD3E-86F1-41F4265739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9854544-ED55-62E0-2637-30EE2B7144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8BB5296-8AFB-699B-3623-F62D3CE847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commercial and public services sector exhibits a very similar set of final energy demands to the residential sector. Space heating and air conditioning are among the most significant energy uses, particularly in regions with extreme temperatures, where maintaining indoor comfort is a priority. Thermal energy is also vital for specific applications, such as water heating in hotels, steam generation in hospitals, and cooking in restaurants. Motive power is another key demand in facilities such as elevators, escalators, and industrial-grade equipment used in some commercial operations. These varied demands result in a complex energy profile that requires tailored solutions for each application.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Electricity is a dominant energy source in this sector, powering lighting, air conditioning, and electrical appliances, such as computers, servers, and medical equipment. Lighting alone represents a significant share of electricity use, especially in offices, retail spaces, and educational facilities. Other fuels, such as natural gas or biomass, play an essential role in thermal applications like space heating or cooking. The demand for cooling and air conditioning is rising rapidly in response to urbanization, economic growth, and climate change, increasing electricity consumption in warmer regions. Accurately modelling these demands is crucial to identifying opportunities for energy efficiency, electrification, and the integration of renewable energy solutions.</a:t>
            </a:r>
            <a:br>
              <a:rPr lang="en-US" dirty="0"/>
            </a:br>
            <a:br>
              <a:rPr lang="en-US" dirty="0"/>
            </a:br>
            <a:r>
              <a:rPr lang="en-US" dirty="0"/>
              <a:t>Most of these demands would be ‘Specified Annual Demands’ since they are likely to vary based on the time of year it is. For example, you are likely to see more space heating in the colder seasons and more air conditioning in the warmer seasons. Similarly, commercial services are likely to use lighting during the day and less during the evenings depending on the service. Consequently, it is important to determined the ‘Specified Demand Profile’ of the services in the commercial and public services sector.</a:t>
            </a:r>
            <a:endParaRPr dirty="0"/>
          </a:p>
        </p:txBody>
      </p:sp>
      <p:sp>
        <p:nvSpPr>
          <p:cNvPr id="165" name="Google Shape;165;p13:notes">
            <a:extLst>
              <a:ext uri="{FF2B5EF4-FFF2-40B4-BE49-F238E27FC236}">
                <a16:creationId xmlns:a16="http://schemas.microsoft.com/office/drawing/2014/main" id="{84E58AA1-D9AF-6E00-4D8C-A914A6348E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047934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5169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22999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sv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esr.2023.101226"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31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8.svg"/><Relationship Id="rId12" Type="http://schemas.openxmlformats.org/officeDocument/2006/relationships/hyperlink" Target="https://www.statista.com/statistics/482733/energy-consumption-worldwide-sector/"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chart" Target="../charts/chart1.xml"/><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chart" Target="../charts/chart2.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hyperlink" Target="https://www1.upme.gov.co/DemandayEficiencia/Paginas/BECO.asp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doi.org/10.1016/j.esr.2023.10122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statista.com/statistics/482733/energy-consumption-worldwide-sector/" TargetMode="External"/><Relationship Id="rId5" Type="http://schemas.openxmlformats.org/officeDocument/2006/relationships/chart" Target="../charts/chart3.xml"/><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22CE061-F3FC-EE4B-11DE-B5CF04E1FD2F}"/>
              </a:ext>
            </a:extLst>
          </p:cNvPr>
          <p:cNvSpPr txBox="1"/>
          <p:nvPr/>
        </p:nvSpPr>
        <p:spPr>
          <a:xfrm>
            <a:off x="162811" y="345429"/>
            <a:ext cx="4594539" cy="307777"/>
          </a:xfrm>
          <a:prstGeom prst="rect">
            <a:avLst/>
          </a:prstGeom>
          <a:noFill/>
        </p:spPr>
        <p:txBody>
          <a:bodyPr wrap="square" lIns="91440" tIns="45720" rIns="91440" bIns="45720" rtlCol="0" anchor="b">
            <a:spAutoFit/>
          </a:bodyPr>
          <a:lstStyle/>
          <a:p>
            <a:r>
              <a:rPr lang="en-ZA" b="1" u="sng"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u="sng"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u="sng"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77951CE2-DC00-A0EA-8179-F50D0AD6357A}"/>
              </a:ext>
            </a:extLst>
          </p:cNvPr>
          <p:cNvSpPr txBox="1"/>
          <p:nvPr/>
        </p:nvSpPr>
        <p:spPr>
          <a:xfrm>
            <a:off x="162812" y="788033"/>
            <a:ext cx="8465146" cy="3477875"/>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11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MODELLING OF THE RESIDENTIAL AND COMMERCIAL AND PUBLIC SERVICES SECTORS</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549192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BFDF78F-BB6F-F659-0472-3C1CAD81FB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D9B3747-FFCA-89B7-61A9-CCD3BD1112F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1C136413-636D-18BA-FBDB-DEE2056C0201}"/>
              </a:ext>
            </a:extLst>
          </p:cNvPr>
          <p:cNvSpPr/>
          <p:nvPr/>
        </p:nvSpPr>
        <p:spPr>
          <a:xfrm>
            <a:off x="582415" y="1510595"/>
            <a:ext cx="96298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Energy demands in the commercial-public services sector </a:t>
            </a:r>
          </a:p>
        </p:txBody>
      </p:sp>
      <p:sp>
        <p:nvSpPr>
          <p:cNvPr id="4" name="Title 10">
            <a:extLst>
              <a:ext uri="{FF2B5EF4-FFF2-40B4-BE49-F238E27FC236}">
                <a16:creationId xmlns:a16="http://schemas.microsoft.com/office/drawing/2014/main" id="{0E6E88BD-AEA5-50B8-28F8-D1694ADD22E2}"/>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sp>
        <p:nvSpPr>
          <p:cNvPr id="5" name="TextBox 4">
            <a:extLst>
              <a:ext uri="{FF2B5EF4-FFF2-40B4-BE49-F238E27FC236}">
                <a16:creationId xmlns:a16="http://schemas.microsoft.com/office/drawing/2014/main" id="{D2AD291E-59AC-AD06-AA7C-291E360B38AA}"/>
              </a:ext>
            </a:extLst>
          </p:cNvPr>
          <p:cNvSpPr txBox="1"/>
          <p:nvPr/>
        </p:nvSpPr>
        <p:spPr>
          <a:xfrm>
            <a:off x="381947" y="1910705"/>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8" name="Picture 6" descr="Heating Icons No Attribution PNG Transparent Background, Free Download  #8420 - FreeIconsPNG">
            <a:extLst>
              <a:ext uri="{FF2B5EF4-FFF2-40B4-BE49-F238E27FC236}">
                <a16:creationId xmlns:a16="http://schemas.microsoft.com/office/drawing/2014/main" id="{B902FB3B-D512-B1D1-2B90-B0D6AB487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5" y="2771685"/>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uscar en la consulta  de la barra lateral">
            <a:extLst>
              <a:ext uri="{FF2B5EF4-FFF2-40B4-BE49-F238E27FC236}">
                <a16:creationId xmlns:a16="http://schemas.microsoft.com/office/drawing/2014/main" id="{5B0EDAA7-547E-809B-7663-AFCBCF4D6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193" y="4749467"/>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A8997E-E009-A089-4D36-B497E84E9F6B}"/>
              </a:ext>
            </a:extLst>
          </p:cNvPr>
          <p:cNvSpPr txBox="1"/>
          <p:nvPr/>
        </p:nvSpPr>
        <p:spPr>
          <a:xfrm>
            <a:off x="1554906" y="2925662"/>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1" name="Group 10">
            <a:extLst>
              <a:ext uri="{FF2B5EF4-FFF2-40B4-BE49-F238E27FC236}">
                <a16:creationId xmlns:a16="http://schemas.microsoft.com/office/drawing/2014/main" id="{10A45DB5-BC32-EE98-6108-F79107C66D3F}"/>
              </a:ext>
            </a:extLst>
          </p:cNvPr>
          <p:cNvGrpSpPr/>
          <p:nvPr/>
        </p:nvGrpSpPr>
        <p:grpSpPr>
          <a:xfrm>
            <a:off x="7368684" y="4481298"/>
            <a:ext cx="1750285" cy="1840490"/>
            <a:chOff x="9636006" y="2111386"/>
            <a:chExt cx="2201930" cy="2106836"/>
          </a:xfrm>
        </p:grpSpPr>
        <p:pic>
          <p:nvPicPr>
            <p:cNvPr id="12" name="Picture 14" descr="Fridge - Free electronics icons">
              <a:extLst>
                <a:ext uri="{FF2B5EF4-FFF2-40B4-BE49-F238E27FC236}">
                  <a16:creationId xmlns:a16="http://schemas.microsoft.com/office/drawing/2014/main" id="{4A359DA3-3221-2593-8716-FA8140958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006" y="2561442"/>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3CACB41E-D5F3-5B88-BAAC-94C678F496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7109" y="3097395"/>
              <a:ext cx="1120827" cy="1120827"/>
            </a:xfrm>
            <a:prstGeom prst="rect">
              <a:avLst/>
            </a:prstGeom>
          </p:spPr>
        </p:pic>
        <p:pic>
          <p:nvPicPr>
            <p:cNvPr id="14" name="Picture 16" descr="Buscar en la consulta  de la barra lateral">
              <a:extLst>
                <a:ext uri="{FF2B5EF4-FFF2-40B4-BE49-F238E27FC236}">
                  <a16:creationId xmlns:a16="http://schemas.microsoft.com/office/drawing/2014/main" id="{ED6AAB72-D2D1-1EA5-DB67-4C715F52A0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7467" y="2111386"/>
              <a:ext cx="900113" cy="9001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F63E037-1F3D-4193-7A4D-AF4E615DE308}"/>
              </a:ext>
            </a:extLst>
          </p:cNvPr>
          <p:cNvSpPr txBox="1"/>
          <p:nvPr/>
        </p:nvSpPr>
        <p:spPr>
          <a:xfrm>
            <a:off x="1591295" y="4913179"/>
            <a:ext cx="2265877" cy="954107"/>
          </a:xfrm>
          <a:prstGeom prst="rect">
            <a:avLst/>
          </a:prstGeom>
          <a:noFill/>
        </p:spPr>
        <p:txBody>
          <a:bodyPr wrap="square">
            <a:spAutoFit/>
          </a:bodyPr>
          <a:lstStyle/>
          <a:p>
            <a:pPr algn="ctr"/>
            <a:r>
              <a:rPr lang="en-US" sz="2800" b="1" dirty="0">
                <a:latin typeface="Aptos" panose="020B0004020202020204" pitchFamily="34" charset="0"/>
              </a:rPr>
              <a:t>Air conditioning</a:t>
            </a:r>
            <a:endParaRPr lang="es-CO" sz="2800" b="1" dirty="0">
              <a:latin typeface="Aptos" panose="020B0004020202020204" pitchFamily="34" charset="0"/>
            </a:endParaRPr>
          </a:p>
        </p:txBody>
      </p:sp>
      <p:sp>
        <p:nvSpPr>
          <p:cNvPr id="18" name="TextBox 17">
            <a:extLst>
              <a:ext uri="{FF2B5EF4-FFF2-40B4-BE49-F238E27FC236}">
                <a16:creationId xmlns:a16="http://schemas.microsoft.com/office/drawing/2014/main" id="{77E5DC97-68C6-7ED6-1228-A5BE59AE1786}"/>
              </a:ext>
            </a:extLst>
          </p:cNvPr>
          <p:cNvSpPr txBox="1"/>
          <p:nvPr/>
        </p:nvSpPr>
        <p:spPr>
          <a:xfrm>
            <a:off x="5075640" y="5390233"/>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20A3543-808C-3EBF-B74C-2E237E1E54C9}"/>
              </a:ext>
            </a:extLst>
          </p:cNvPr>
          <p:cNvSpPr txBox="1"/>
          <p:nvPr/>
        </p:nvSpPr>
        <p:spPr>
          <a:xfrm>
            <a:off x="5208946" y="2980558"/>
            <a:ext cx="2265877" cy="954107"/>
          </a:xfrm>
          <a:prstGeom prst="rect">
            <a:avLst/>
          </a:prstGeom>
          <a:noFill/>
        </p:spPr>
        <p:txBody>
          <a:bodyPr wrap="square">
            <a:spAutoFit/>
          </a:bodyPr>
          <a:lstStyle/>
          <a:p>
            <a:pPr algn="ctr"/>
            <a:r>
              <a:rPr lang="en-US" sz="2800" b="1" dirty="0">
                <a:latin typeface="Aptos" panose="020B0004020202020204" pitchFamily="34" charset="0"/>
              </a:rPr>
              <a:t>Motive power</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13C86952-CA27-BF1C-902B-6DD242951DCA}"/>
              </a:ext>
            </a:extLst>
          </p:cNvPr>
          <p:cNvSpPr txBox="1"/>
          <p:nvPr/>
        </p:nvSpPr>
        <p:spPr>
          <a:xfrm>
            <a:off x="8865028" y="506767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21" name="Picture 20">
            <a:extLst>
              <a:ext uri="{FF2B5EF4-FFF2-40B4-BE49-F238E27FC236}">
                <a16:creationId xmlns:a16="http://schemas.microsoft.com/office/drawing/2014/main" id="{0BE4B27D-E2F6-DAF8-E94B-B58FB1CB40F1}"/>
              </a:ext>
            </a:extLst>
          </p:cNvPr>
          <p:cNvPicPr>
            <a:picLocks noChangeAspect="1"/>
          </p:cNvPicPr>
          <p:nvPr/>
        </p:nvPicPr>
        <p:blipFill>
          <a:blip r:embed="rId11"/>
          <a:stretch>
            <a:fillRect/>
          </a:stretch>
        </p:blipFill>
        <p:spPr>
          <a:xfrm>
            <a:off x="3941858" y="2590670"/>
            <a:ext cx="1582120" cy="1582120"/>
          </a:xfrm>
          <a:prstGeom prst="rect">
            <a:avLst/>
          </a:prstGeom>
        </p:spPr>
      </p:pic>
      <p:pic>
        <p:nvPicPr>
          <p:cNvPr id="22" name="Picture 18" descr="Buscar en la consulta  de la barra lateral">
            <a:extLst>
              <a:ext uri="{FF2B5EF4-FFF2-40B4-BE49-F238E27FC236}">
                <a16:creationId xmlns:a16="http://schemas.microsoft.com/office/drawing/2014/main" id="{424C0AA9-3D2A-468E-26BE-146DDE30DF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844" y="4803109"/>
            <a:ext cx="1295997" cy="1295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Water heater - Free technology icons">
            <a:extLst>
              <a:ext uri="{FF2B5EF4-FFF2-40B4-BE49-F238E27FC236}">
                <a16:creationId xmlns:a16="http://schemas.microsoft.com/office/drawing/2014/main" id="{AFFE487B-4E11-06E0-1607-87FDBD3564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0962" y="2763342"/>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6148370-0F3F-F419-9559-A61D1D41DE64}"/>
              </a:ext>
            </a:extLst>
          </p:cNvPr>
          <p:cNvSpPr txBox="1"/>
          <p:nvPr/>
        </p:nvSpPr>
        <p:spPr>
          <a:xfrm>
            <a:off x="9207468" y="2980557"/>
            <a:ext cx="2479707" cy="954107"/>
          </a:xfrm>
          <a:prstGeom prst="rect">
            <a:avLst/>
          </a:prstGeom>
          <a:noFill/>
        </p:spPr>
        <p:txBody>
          <a:bodyPr wrap="square">
            <a:spAutoFit/>
          </a:bodyPr>
          <a:lstStyle/>
          <a:p>
            <a:pPr algn="ctr"/>
            <a:r>
              <a:rPr lang="en-US" sz="2800" b="1" dirty="0">
                <a:latin typeface="Aptos" panose="020B0004020202020204" pitchFamily="34" charset="0"/>
              </a:rPr>
              <a:t>Other thermal uses</a:t>
            </a:r>
            <a:endParaRPr lang="es-CO" sz="2800" b="1" dirty="0">
              <a:latin typeface="Aptos" panose="020B0004020202020204" pitchFamily="34" charset="0"/>
            </a:endParaRPr>
          </a:p>
        </p:txBody>
      </p:sp>
      <p:pic>
        <p:nvPicPr>
          <p:cNvPr id="7" name="synthesize (7)">
            <a:hlinkClick r:id="" action="ppaction://media"/>
            <a:extLst>
              <a:ext uri="{FF2B5EF4-FFF2-40B4-BE49-F238E27FC236}">
                <a16:creationId xmlns:a16="http://schemas.microsoft.com/office/drawing/2014/main" id="{16C1E44A-4A85-BD03-BFE5-1EEDF83BAC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78135" y="301555"/>
            <a:ext cx="1209040" cy="1209040"/>
          </a:xfrm>
          <a:prstGeom prst="rect">
            <a:avLst/>
          </a:prstGeom>
        </p:spPr>
      </p:pic>
    </p:spTree>
    <p:extLst>
      <p:ext uri="{BB962C8B-B14F-4D97-AF65-F5344CB8AC3E}">
        <p14:creationId xmlns:p14="http://schemas.microsoft.com/office/powerpoint/2010/main" val="10963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5922DA9-9F57-0888-24EB-D2E3B960E1A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26A0760-80B0-70A0-5641-A875A43630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12FF11CB-7040-A0BB-54BF-034059933068}"/>
              </a:ext>
            </a:extLst>
          </p:cNvPr>
          <p:cNvSpPr/>
          <p:nvPr/>
        </p:nvSpPr>
        <p:spPr>
          <a:xfrm>
            <a:off x="582414" y="1510595"/>
            <a:ext cx="103618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commercial-public services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A2FC522A-F7D2-5CCC-B948-6CC4F9258F9A}"/>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Diagram 4">
            <a:extLst>
              <a:ext uri="{FF2B5EF4-FFF2-40B4-BE49-F238E27FC236}">
                <a16:creationId xmlns:a16="http://schemas.microsoft.com/office/drawing/2014/main" id="{D264E1C4-00A6-BC79-84A8-CACCA93CD6BB}"/>
              </a:ext>
            </a:extLst>
          </p:cNvPr>
          <p:cNvGraphicFramePr/>
          <p:nvPr>
            <p:extLst>
              <p:ext uri="{D42A27DB-BD31-4B8C-83A1-F6EECF244321}">
                <p14:modId xmlns:p14="http://schemas.microsoft.com/office/powerpoint/2010/main" val="1356809866"/>
              </p:ext>
            </p:extLst>
          </p:nvPr>
        </p:nvGraphicFramePr>
        <p:xfrm>
          <a:off x="231775" y="1939279"/>
          <a:ext cx="11377812" cy="4547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synthesize (8)">
            <a:hlinkClick r:id="" action="ppaction://media"/>
            <a:extLst>
              <a:ext uri="{FF2B5EF4-FFF2-40B4-BE49-F238E27FC236}">
                <a16:creationId xmlns:a16="http://schemas.microsoft.com/office/drawing/2014/main" id="{76985345-F3AD-995F-36D2-57D0BA7FE2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0545" y="207251"/>
            <a:ext cx="1209040" cy="1209040"/>
          </a:xfrm>
          <a:prstGeom prst="rect">
            <a:avLst/>
          </a:prstGeom>
        </p:spPr>
      </p:pic>
    </p:spTree>
    <p:extLst>
      <p:ext uri="{BB962C8B-B14F-4D97-AF65-F5344CB8AC3E}">
        <p14:creationId xmlns:p14="http://schemas.microsoft.com/office/powerpoint/2010/main" val="1978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11.2 References</a:t>
            </a:r>
          </a:p>
        </p:txBody>
      </p:sp>
      <p:sp>
        <p:nvSpPr>
          <p:cNvPr id="6" name="TextBox 5">
            <a:extLst>
              <a:ext uri="{FF2B5EF4-FFF2-40B4-BE49-F238E27FC236}">
                <a16:creationId xmlns:a16="http://schemas.microsoft.com/office/drawing/2014/main" id="{DEDDDB6C-3055-002C-5AB0-063D952F2E6A}"/>
              </a:ext>
            </a:extLst>
          </p:cNvPr>
          <p:cNvSpPr txBox="1"/>
          <p:nvPr/>
        </p:nvSpPr>
        <p:spPr>
          <a:xfrm>
            <a:off x="887215" y="1867490"/>
            <a:ext cx="10642798" cy="2054665"/>
          </a:xfrm>
          <a:prstGeom prst="rect">
            <a:avLst/>
          </a:prstGeom>
          <a:noFill/>
        </p:spPr>
        <p:txBody>
          <a:bodyPr wrap="square">
            <a:spAutoFit/>
          </a:bodyPr>
          <a:lstStyle/>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78856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85" name="Rectangle 84">
            <a:extLst>
              <a:ext uri="{FF2B5EF4-FFF2-40B4-BE49-F238E27FC236}">
                <a16:creationId xmlns:a16="http://schemas.microsoft.com/office/drawing/2014/main" id="{9F508E51-1BC6-D80A-E355-A0562F5D321F}"/>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6" name="Straight Arrow Connector 85">
            <a:extLst>
              <a:ext uri="{FF2B5EF4-FFF2-40B4-BE49-F238E27FC236}">
                <a16:creationId xmlns:a16="http://schemas.microsoft.com/office/drawing/2014/main" id="{127525AB-4B39-CE41-D423-EA4610214BCE}"/>
              </a:ext>
            </a:extLst>
          </p:cNvPr>
          <p:cNvCxnSpPr>
            <a:cxnSpLocks/>
            <a:stCxn id="8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A20516F-9AF3-C483-CF20-57A499DF1347}"/>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water</a:t>
            </a:r>
            <a:r>
              <a:rPr lang="es-CO" sz="1800" dirty="0">
                <a:solidFill>
                  <a:sysClr val="windowText" lastClr="000000"/>
                </a:solidFill>
              </a:rPr>
              <a:t> </a:t>
            </a:r>
            <a:r>
              <a:rPr lang="es-CO" sz="1800" dirty="0" err="1">
                <a:solidFill>
                  <a:sysClr val="windowText" lastClr="000000"/>
                </a:solidFill>
              </a:rPr>
              <a:t>heater</a:t>
            </a:r>
            <a:endParaRPr lang="es-CO" sz="1800" dirty="0">
              <a:solidFill>
                <a:sysClr val="windowText" lastClr="000000"/>
              </a:solidFill>
            </a:endParaRPr>
          </a:p>
        </p:txBody>
      </p:sp>
      <p:cxnSp>
        <p:nvCxnSpPr>
          <p:cNvPr id="88" name="Straight Arrow Connector 87">
            <a:extLst>
              <a:ext uri="{FF2B5EF4-FFF2-40B4-BE49-F238E27FC236}">
                <a16:creationId xmlns:a16="http://schemas.microsoft.com/office/drawing/2014/main" id="{9AF061E4-7FAF-7961-0FBA-9A0D8156B42C}"/>
              </a:ext>
            </a:extLst>
          </p:cNvPr>
          <p:cNvCxnSpPr>
            <a:cxnSpLocks/>
            <a:stCxn id="8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282C700-15CF-1592-5583-CEFF71223922}"/>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90" name="Straight Arrow Connector 89">
            <a:extLst>
              <a:ext uri="{FF2B5EF4-FFF2-40B4-BE49-F238E27FC236}">
                <a16:creationId xmlns:a16="http://schemas.microsoft.com/office/drawing/2014/main" id="{DE7B6DF4-4894-4E61-316D-3FC5075337DA}"/>
              </a:ext>
            </a:extLst>
          </p:cNvPr>
          <p:cNvCxnSpPr>
            <a:cxnSpLocks/>
            <a:stCxn id="8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8B41975-297F-C448-D88E-3CD577836B3E}"/>
              </a:ext>
            </a:extLst>
          </p:cNvPr>
          <p:cNvSpPr txBox="1"/>
          <p:nvPr/>
        </p:nvSpPr>
        <p:spPr>
          <a:xfrm>
            <a:off x="4489440" y="221002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92" name="Straight Arrow Connector 91">
            <a:extLst>
              <a:ext uri="{FF2B5EF4-FFF2-40B4-BE49-F238E27FC236}">
                <a16:creationId xmlns:a16="http://schemas.microsoft.com/office/drawing/2014/main" id="{38F46202-9DCF-67C8-D901-ACB1C166F075}"/>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08A4452-4F03-F29A-C021-6AD975BD9425}"/>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1F24980-B01F-9F42-9469-0A68C5FE1B7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0657601-E617-0FD2-4DBE-CF07CA1DFCA8}"/>
              </a:ext>
            </a:extLst>
          </p:cNvPr>
          <p:cNvSpPr txBox="1"/>
          <p:nvPr/>
        </p:nvSpPr>
        <p:spPr>
          <a:xfrm>
            <a:off x="399663" y="2497979"/>
            <a:ext cx="1126733" cy="369332"/>
          </a:xfrm>
          <a:prstGeom prst="rect">
            <a:avLst/>
          </a:prstGeom>
          <a:noFill/>
        </p:spPr>
        <p:txBody>
          <a:bodyPr wrap="square" rtlCol="0">
            <a:spAutoFit/>
          </a:bodyPr>
          <a:lstStyle/>
          <a:p>
            <a:r>
              <a:rPr lang="es-CO" sz="1800" dirty="0" err="1"/>
              <a:t>Biomass</a:t>
            </a:r>
            <a:endParaRPr lang="es-CO" sz="1800" dirty="0"/>
          </a:p>
        </p:txBody>
      </p:sp>
      <p:sp>
        <p:nvSpPr>
          <p:cNvPr id="96" name="TextBox 95">
            <a:extLst>
              <a:ext uri="{FF2B5EF4-FFF2-40B4-BE49-F238E27FC236}">
                <a16:creationId xmlns:a16="http://schemas.microsoft.com/office/drawing/2014/main" id="{90C9543A-4174-EAE6-4FB6-E4609D349236}"/>
              </a:ext>
            </a:extLst>
          </p:cNvPr>
          <p:cNvSpPr txBox="1"/>
          <p:nvPr/>
        </p:nvSpPr>
        <p:spPr>
          <a:xfrm>
            <a:off x="65100" y="3987667"/>
            <a:ext cx="1503035" cy="369332"/>
          </a:xfrm>
          <a:prstGeom prst="rect">
            <a:avLst/>
          </a:prstGeom>
          <a:noFill/>
        </p:spPr>
        <p:txBody>
          <a:bodyPr wrap="square" rtlCol="0">
            <a:spAutoFit/>
          </a:bodyPr>
          <a:lstStyle/>
          <a:p>
            <a:r>
              <a:rPr lang="es-CO" sz="1800" dirty="0"/>
              <a:t>Natural gas</a:t>
            </a:r>
          </a:p>
        </p:txBody>
      </p:sp>
      <p:sp>
        <p:nvSpPr>
          <p:cNvPr id="97" name="TextBox 96">
            <a:extLst>
              <a:ext uri="{FF2B5EF4-FFF2-40B4-BE49-F238E27FC236}">
                <a16:creationId xmlns:a16="http://schemas.microsoft.com/office/drawing/2014/main" id="{AB213F86-DDA0-89FD-F314-06AD1C25F3A7}"/>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98" name="TextBox 97">
            <a:extLst>
              <a:ext uri="{FF2B5EF4-FFF2-40B4-BE49-F238E27FC236}">
                <a16:creationId xmlns:a16="http://schemas.microsoft.com/office/drawing/2014/main" id="{FF128443-EA21-D7A8-1B37-17FE3DAB90E7}"/>
              </a:ext>
            </a:extLst>
          </p:cNvPr>
          <p:cNvSpPr txBox="1"/>
          <p:nvPr/>
        </p:nvSpPr>
        <p:spPr>
          <a:xfrm>
            <a:off x="4496108" y="3401886"/>
            <a:ext cx="1250192" cy="923330"/>
          </a:xfrm>
          <a:prstGeom prst="rect">
            <a:avLst/>
          </a:prstGeom>
          <a:noFill/>
        </p:spPr>
        <p:txBody>
          <a:bodyPr wrap="square" rtlCol="0">
            <a:spAutoFit/>
          </a:bodyPr>
          <a:lstStyle/>
          <a:p>
            <a:pPr algn="ctr"/>
            <a:r>
              <a:rPr lang="es-CO" sz="1800" dirty="0" err="1"/>
              <a:t>Water</a:t>
            </a:r>
            <a:r>
              <a:rPr lang="es-CO" sz="1800" dirty="0"/>
              <a:t> </a:t>
            </a:r>
            <a:r>
              <a:rPr lang="es-CO" sz="1800" dirty="0" err="1"/>
              <a:t>heating</a:t>
            </a:r>
            <a:r>
              <a:rPr lang="es-CO" sz="1800" dirty="0"/>
              <a:t> </a:t>
            </a:r>
            <a:r>
              <a:rPr lang="es-CO" sz="1800" dirty="0" err="1"/>
              <a:t>demand</a:t>
            </a:r>
            <a:endParaRPr lang="es-CO" sz="1800" dirty="0"/>
          </a:p>
        </p:txBody>
      </p:sp>
      <p:sp>
        <p:nvSpPr>
          <p:cNvPr id="99" name="TextBox 98">
            <a:extLst>
              <a:ext uri="{FF2B5EF4-FFF2-40B4-BE49-F238E27FC236}">
                <a16:creationId xmlns:a16="http://schemas.microsoft.com/office/drawing/2014/main" id="{AF18C46C-29C1-790F-A1F7-AAAD29166335}"/>
              </a:ext>
            </a:extLst>
          </p:cNvPr>
          <p:cNvSpPr txBox="1"/>
          <p:nvPr/>
        </p:nvSpPr>
        <p:spPr>
          <a:xfrm>
            <a:off x="4452746" y="5102602"/>
            <a:ext cx="1643254"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100" name="Rectangle 99">
            <a:extLst>
              <a:ext uri="{FF2B5EF4-FFF2-40B4-BE49-F238E27FC236}">
                <a16:creationId xmlns:a16="http://schemas.microsoft.com/office/drawing/2014/main" id="{3016F4CD-08B8-0F0C-5FA4-EC8FBE36DD54}"/>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DEMRESCKNBIO</a:t>
            </a:r>
          </a:p>
        </p:txBody>
      </p:sp>
      <p:cxnSp>
        <p:nvCxnSpPr>
          <p:cNvPr id="101" name="Straight Arrow Connector 100">
            <a:extLst>
              <a:ext uri="{FF2B5EF4-FFF2-40B4-BE49-F238E27FC236}">
                <a16:creationId xmlns:a16="http://schemas.microsoft.com/office/drawing/2014/main" id="{517DF40B-60CB-2B30-9E18-9FE6E3A5F230}"/>
              </a:ext>
            </a:extLst>
          </p:cNvPr>
          <p:cNvCxnSpPr>
            <a:cxnSpLocks/>
            <a:stCxn id="10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06132AA-4600-2967-630D-6A817B097743}"/>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DEMRESWHENGS</a:t>
            </a:r>
          </a:p>
        </p:txBody>
      </p:sp>
      <p:cxnSp>
        <p:nvCxnSpPr>
          <p:cNvPr id="103" name="Straight Arrow Connector 102">
            <a:extLst>
              <a:ext uri="{FF2B5EF4-FFF2-40B4-BE49-F238E27FC236}">
                <a16:creationId xmlns:a16="http://schemas.microsoft.com/office/drawing/2014/main" id="{8F83EE6B-BF8C-D944-32AC-87827B92B389}"/>
              </a:ext>
            </a:extLst>
          </p:cNvPr>
          <p:cNvCxnSpPr>
            <a:cxnSpLocks/>
            <a:stCxn id="10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212F9921-7D40-795E-4962-90BA76070D03}"/>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DEMCOMREFLOW</a:t>
            </a:r>
          </a:p>
        </p:txBody>
      </p:sp>
      <p:cxnSp>
        <p:nvCxnSpPr>
          <p:cNvPr id="105" name="Straight Arrow Connector 104">
            <a:extLst>
              <a:ext uri="{FF2B5EF4-FFF2-40B4-BE49-F238E27FC236}">
                <a16:creationId xmlns:a16="http://schemas.microsoft.com/office/drawing/2014/main" id="{2A542465-72B7-0756-0C2D-9954D2BF385C}"/>
              </a:ext>
            </a:extLst>
          </p:cNvPr>
          <p:cNvCxnSpPr>
            <a:cxnSpLocks/>
            <a:stCxn id="10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D4C8EE6-2388-50DF-C3C1-3022F5AEF351}"/>
              </a:ext>
            </a:extLst>
          </p:cNvPr>
          <p:cNvSpPr txBox="1"/>
          <p:nvPr/>
        </p:nvSpPr>
        <p:spPr>
          <a:xfrm>
            <a:off x="10473327" y="2495815"/>
            <a:ext cx="1324973" cy="369332"/>
          </a:xfrm>
          <a:prstGeom prst="rect">
            <a:avLst/>
          </a:prstGeom>
          <a:noFill/>
        </p:spPr>
        <p:txBody>
          <a:bodyPr wrap="square" rtlCol="0">
            <a:spAutoFit/>
          </a:bodyPr>
          <a:lstStyle/>
          <a:p>
            <a:r>
              <a:rPr lang="es-CO" sz="1800" dirty="0"/>
              <a:t>RESCKN</a:t>
            </a:r>
          </a:p>
        </p:txBody>
      </p:sp>
      <p:cxnSp>
        <p:nvCxnSpPr>
          <p:cNvPr id="107" name="Straight Arrow Connector 106">
            <a:extLst>
              <a:ext uri="{FF2B5EF4-FFF2-40B4-BE49-F238E27FC236}">
                <a16:creationId xmlns:a16="http://schemas.microsoft.com/office/drawing/2014/main" id="{974AF7E3-5C6F-665F-1200-B63B13AF4F64}"/>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DB0C1A7-5EB8-763B-4CE4-015DB8C06914}"/>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8021FDC-CE64-5C54-3113-5920B8EBD39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F80C070-028C-AF6B-1FDA-D46302F59A90}"/>
              </a:ext>
            </a:extLst>
          </p:cNvPr>
          <p:cNvSpPr txBox="1"/>
          <p:nvPr/>
        </p:nvSpPr>
        <p:spPr>
          <a:xfrm>
            <a:off x="6284951" y="2497979"/>
            <a:ext cx="784352" cy="369332"/>
          </a:xfrm>
          <a:prstGeom prst="rect">
            <a:avLst/>
          </a:prstGeom>
          <a:noFill/>
        </p:spPr>
        <p:txBody>
          <a:bodyPr wrap="square" rtlCol="0">
            <a:spAutoFit/>
          </a:bodyPr>
          <a:lstStyle/>
          <a:p>
            <a:r>
              <a:rPr lang="es-CO" sz="1800" dirty="0"/>
              <a:t>BIO</a:t>
            </a:r>
          </a:p>
        </p:txBody>
      </p:sp>
      <p:sp>
        <p:nvSpPr>
          <p:cNvPr id="111" name="TextBox 110">
            <a:extLst>
              <a:ext uri="{FF2B5EF4-FFF2-40B4-BE49-F238E27FC236}">
                <a16:creationId xmlns:a16="http://schemas.microsoft.com/office/drawing/2014/main" id="{EF6AB745-1AA4-7003-66FC-EC1E6E30131C}"/>
              </a:ext>
            </a:extLst>
          </p:cNvPr>
          <p:cNvSpPr txBox="1"/>
          <p:nvPr/>
        </p:nvSpPr>
        <p:spPr>
          <a:xfrm>
            <a:off x="6252571" y="3987667"/>
            <a:ext cx="1015107" cy="369332"/>
          </a:xfrm>
          <a:prstGeom prst="rect">
            <a:avLst/>
          </a:prstGeom>
          <a:noFill/>
        </p:spPr>
        <p:txBody>
          <a:bodyPr wrap="square" rtlCol="0">
            <a:spAutoFit/>
          </a:bodyPr>
          <a:lstStyle/>
          <a:p>
            <a:r>
              <a:rPr lang="es-CO" sz="1800" dirty="0"/>
              <a:t>NGS</a:t>
            </a:r>
          </a:p>
        </p:txBody>
      </p:sp>
      <p:sp>
        <p:nvSpPr>
          <p:cNvPr id="112" name="TextBox 111">
            <a:extLst>
              <a:ext uri="{FF2B5EF4-FFF2-40B4-BE49-F238E27FC236}">
                <a16:creationId xmlns:a16="http://schemas.microsoft.com/office/drawing/2014/main" id="{C0D38EEA-1CFB-AE41-27FE-D382CC1514D2}"/>
              </a:ext>
            </a:extLst>
          </p:cNvPr>
          <p:cNvSpPr txBox="1"/>
          <p:nvPr/>
        </p:nvSpPr>
        <p:spPr>
          <a:xfrm>
            <a:off x="6313528" y="5405286"/>
            <a:ext cx="1383914" cy="369332"/>
          </a:xfrm>
          <a:prstGeom prst="rect">
            <a:avLst/>
          </a:prstGeom>
          <a:noFill/>
        </p:spPr>
        <p:txBody>
          <a:bodyPr wrap="square" rtlCol="0">
            <a:spAutoFit/>
          </a:bodyPr>
          <a:lstStyle/>
          <a:p>
            <a:r>
              <a:rPr lang="es-CO" sz="1800" dirty="0"/>
              <a:t>ELC003</a:t>
            </a:r>
          </a:p>
        </p:txBody>
      </p:sp>
      <p:sp>
        <p:nvSpPr>
          <p:cNvPr id="113" name="TextBox 112">
            <a:extLst>
              <a:ext uri="{FF2B5EF4-FFF2-40B4-BE49-F238E27FC236}">
                <a16:creationId xmlns:a16="http://schemas.microsoft.com/office/drawing/2014/main" id="{1E9F9241-622A-7DA1-4213-7675599A1166}"/>
              </a:ext>
            </a:extLst>
          </p:cNvPr>
          <p:cNvSpPr txBox="1"/>
          <p:nvPr/>
        </p:nvSpPr>
        <p:spPr>
          <a:xfrm>
            <a:off x="10475478" y="3944814"/>
            <a:ext cx="1324973" cy="369332"/>
          </a:xfrm>
          <a:prstGeom prst="rect">
            <a:avLst/>
          </a:prstGeom>
          <a:noFill/>
        </p:spPr>
        <p:txBody>
          <a:bodyPr wrap="square" rtlCol="0">
            <a:spAutoFit/>
          </a:bodyPr>
          <a:lstStyle/>
          <a:p>
            <a:r>
              <a:rPr lang="es-CO" sz="1800" dirty="0"/>
              <a:t>RESWHE</a:t>
            </a:r>
          </a:p>
        </p:txBody>
      </p:sp>
      <p:sp>
        <p:nvSpPr>
          <p:cNvPr id="114" name="TextBox 113">
            <a:extLst>
              <a:ext uri="{FF2B5EF4-FFF2-40B4-BE49-F238E27FC236}">
                <a16:creationId xmlns:a16="http://schemas.microsoft.com/office/drawing/2014/main" id="{FD12053A-AEA7-2C0A-0056-06E63218323B}"/>
              </a:ext>
            </a:extLst>
          </p:cNvPr>
          <p:cNvSpPr txBox="1"/>
          <p:nvPr/>
        </p:nvSpPr>
        <p:spPr>
          <a:xfrm>
            <a:off x="10517846" y="5359781"/>
            <a:ext cx="1383914" cy="369332"/>
          </a:xfrm>
          <a:prstGeom prst="rect">
            <a:avLst/>
          </a:prstGeom>
          <a:noFill/>
        </p:spPr>
        <p:txBody>
          <a:bodyPr wrap="square" rtlCol="0">
            <a:spAutoFit/>
          </a:bodyPr>
          <a:lstStyle/>
          <a:p>
            <a:r>
              <a:rPr lang="es-CO" sz="1800" dirty="0"/>
              <a:t>COMREF</a:t>
            </a:r>
          </a:p>
        </p:txBody>
      </p:sp>
      <p:pic>
        <p:nvPicPr>
          <p:cNvPr id="2" name="synthesize - 2025-02-14T001420.600">
            <a:hlinkClick r:id="" action="ppaction://media"/>
            <a:extLst>
              <a:ext uri="{FF2B5EF4-FFF2-40B4-BE49-F238E27FC236}">
                <a16:creationId xmlns:a16="http://schemas.microsoft.com/office/drawing/2014/main" id="{208BEAB7-9AD4-D267-18D0-3D0C8B74C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3737" y="387408"/>
            <a:ext cx="1176503" cy="11765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00A7BD1-837A-F857-444A-20838A2304A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563BC90-FCCB-75C1-EB0F-1A75AB23D34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0BAE911A-7C1E-0242-6ACC-BC9423BB85FB}"/>
              </a:ext>
            </a:extLst>
          </p:cNvPr>
          <p:cNvSpPr/>
          <p:nvPr/>
        </p:nvSpPr>
        <p:spPr>
          <a:xfrm>
            <a:off x="472545" y="1643063"/>
            <a:ext cx="8014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Technological choices</a:t>
            </a:r>
          </a:p>
        </p:txBody>
      </p:sp>
      <p:sp>
        <p:nvSpPr>
          <p:cNvPr id="6" name="Title 10">
            <a:extLst>
              <a:ext uri="{FF2B5EF4-FFF2-40B4-BE49-F238E27FC236}">
                <a16:creationId xmlns:a16="http://schemas.microsoft.com/office/drawing/2014/main" id="{400E8839-E9A8-EE1C-B7F1-FC5C01A5FBFF}"/>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5BA0765-D36B-D3D1-70E9-8AC4C2B847FB}"/>
              </a:ext>
            </a:extLst>
          </p:cNvPr>
          <p:cNvSpPr txBox="1"/>
          <p:nvPr/>
        </p:nvSpPr>
        <p:spPr>
          <a:xfrm>
            <a:off x="1207822" y="2148542"/>
            <a:ext cx="3607066" cy="553998"/>
          </a:xfrm>
          <a:prstGeom prst="rect">
            <a:avLst/>
          </a:prstGeom>
          <a:solidFill>
            <a:schemeClr val="accent1">
              <a:lumMod val="60000"/>
              <a:lumOff val="40000"/>
            </a:schemeClr>
          </a:solidFill>
        </p:spPr>
        <p:txBody>
          <a:bodyPr wrap="square" rtlCol="0">
            <a:spAutoFit/>
          </a:bodyPr>
          <a:lstStyle/>
          <a:p>
            <a:pPr algn="ctr"/>
            <a:r>
              <a:rPr lang="es-CO" sz="3000" b="1" dirty="0">
                <a:solidFill>
                  <a:schemeClr val="bg1"/>
                </a:solidFill>
                <a:latin typeface="Aptos" panose="020B0004020202020204" pitchFamily="34" charset="0"/>
              </a:rPr>
              <a:t>Fuel </a:t>
            </a:r>
            <a:r>
              <a:rPr lang="es-CO" sz="3000" b="1" dirty="0" err="1">
                <a:solidFill>
                  <a:schemeClr val="bg1"/>
                </a:solidFill>
                <a:latin typeface="Aptos" panose="020B0004020202020204" pitchFamily="34" charset="0"/>
              </a:rPr>
              <a:t>switching</a:t>
            </a:r>
            <a:endParaRPr lang="es-CO" sz="3000" b="1" dirty="0">
              <a:solidFill>
                <a:schemeClr val="bg1"/>
              </a:solidFill>
              <a:latin typeface="Aptos" panose="020B0004020202020204" pitchFamily="34" charset="0"/>
            </a:endParaRPr>
          </a:p>
        </p:txBody>
      </p:sp>
      <p:sp>
        <p:nvSpPr>
          <p:cNvPr id="4" name="TextBox 3">
            <a:extLst>
              <a:ext uri="{FF2B5EF4-FFF2-40B4-BE49-F238E27FC236}">
                <a16:creationId xmlns:a16="http://schemas.microsoft.com/office/drawing/2014/main" id="{A16E5B4E-CACC-2E45-5ABE-E3B84C61D7DC}"/>
              </a:ext>
            </a:extLst>
          </p:cNvPr>
          <p:cNvSpPr txBox="1"/>
          <p:nvPr/>
        </p:nvSpPr>
        <p:spPr>
          <a:xfrm>
            <a:off x="6440354" y="2148542"/>
            <a:ext cx="4889634" cy="553998"/>
          </a:xfrm>
          <a:prstGeom prst="rect">
            <a:avLst/>
          </a:prstGeom>
          <a:solidFill>
            <a:schemeClr val="accent1">
              <a:lumMod val="60000"/>
              <a:lumOff val="40000"/>
            </a:schemeClr>
          </a:solidFill>
        </p:spPr>
        <p:txBody>
          <a:bodyPr wrap="square" rtlCol="0">
            <a:spAutoFit/>
          </a:bodyPr>
          <a:lstStyle/>
          <a:p>
            <a:pPr algn="ctr"/>
            <a:r>
              <a:rPr lang="es-CO" sz="3000" b="1" dirty="0" err="1">
                <a:solidFill>
                  <a:schemeClr val="bg1"/>
                </a:solidFill>
                <a:latin typeface="Aptos" panose="020B0004020202020204" pitchFamily="34" charset="0"/>
              </a:rPr>
              <a:t>Efficiency</a:t>
            </a:r>
            <a:r>
              <a:rPr lang="es-CO" sz="3000" b="1" dirty="0">
                <a:solidFill>
                  <a:schemeClr val="bg1"/>
                </a:solidFill>
                <a:latin typeface="Aptos" panose="020B0004020202020204" pitchFamily="34" charset="0"/>
              </a:rPr>
              <a:t> </a:t>
            </a:r>
            <a:r>
              <a:rPr lang="es-CO" sz="3000" b="1" dirty="0" err="1">
                <a:solidFill>
                  <a:schemeClr val="bg1"/>
                </a:solidFill>
                <a:latin typeface="Aptos" panose="020B0004020202020204" pitchFamily="34" charset="0"/>
              </a:rPr>
              <a:t>improvement</a:t>
            </a:r>
            <a:endParaRPr lang="es-CO" sz="3000" b="1"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DDF7AAD2-1E3F-F3D0-2B2D-12FBBEBB338A}"/>
              </a:ext>
            </a:extLst>
          </p:cNvPr>
          <p:cNvSpPr/>
          <p:nvPr/>
        </p:nvSpPr>
        <p:spPr>
          <a:xfrm>
            <a:off x="1571928" y="3300135"/>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0FFD4B72-B620-1362-61D3-3F1FA9C81664}"/>
              </a:ext>
            </a:extLst>
          </p:cNvPr>
          <p:cNvCxnSpPr>
            <a:cxnSpLocks/>
            <a:stCxn id="7" idx="3"/>
          </p:cNvCxnSpPr>
          <p:nvPr/>
        </p:nvCxnSpPr>
        <p:spPr>
          <a:xfrm>
            <a:off x="4163686" y="359188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E10D4E-4769-2FFA-6182-37FE29E83FEC}"/>
              </a:ext>
            </a:extLst>
          </p:cNvPr>
          <p:cNvSpPr/>
          <p:nvPr/>
        </p:nvSpPr>
        <p:spPr>
          <a:xfrm>
            <a:off x="1571928" y="440668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LPG </a:t>
            </a:r>
            <a:r>
              <a:rPr lang="es-CO" sz="1800" dirty="0" err="1">
                <a:solidFill>
                  <a:sysClr val="windowText" lastClr="000000"/>
                </a:solidFill>
              </a:rPr>
              <a:t>stove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D7198FE-77B6-BB72-CC47-F25E712C6BF5}"/>
              </a:ext>
            </a:extLst>
          </p:cNvPr>
          <p:cNvCxnSpPr>
            <a:cxnSpLocks/>
            <a:stCxn id="9" idx="3"/>
          </p:cNvCxnSpPr>
          <p:nvPr/>
        </p:nvCxnSpPr>
        <p:spPr>
          <a:xfrm>
            <a:off x="4163686" y="469843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8E53EB-DB8C-9EEA-B06F-4062BD72F073}"/>
              </a:ext>
            </a:extLst>
          </p:cNvPr>
          <p:cNvSpPr/>
          <p:nvPr/>
        </p:nvSpPr>
        <p:spPr>
          <a:xfrm>
            <a:off x="1575732" y="566806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Electrical</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12" name="Straight Arrow Connector 11">
            <a:extLst>
              <a:ext uri="{FF2B5EF4-FFF2-40B4-BE49-F238E27FC236}">
                <a16:creationId xmlns:a16="http://schemas.microsoft.com/office/drawing/2014/main" id="{00706911-C93F-8DC2-BE81-A71F6C0CE719}"/>
              </a:ext>
            </a:extLst>
          </p:cNvPr>
          <p:cNvCxnSpPr>
            <a:cxnSpLocks/>
            <a:stCxn id="11" idx="3"/>
          </p:cNvCxnSpPr>
          <p:nvPr/>
        </p:nvCxnSpPr>
        <p:spPr>
          <a:xfrm>
            <a:off x="4167490" y="595981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E5B7F1-812B-19CA-9EE8-E13C14BE0E15}"/>
              </a:ext>
            </a:extLst>
          </p:cNvPr>
          <p:cNvSpPr txBox="1"/>
          <p:nvPr/>
        </p:nvSpPr>
        <p:spPr>
          <a:xfrm>
            <a:off x="4417998" y="2848898"/>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4" name="Straight Arrow Connector 13">
            <a:extLst>
              <a:ext uri="{FF2B5EF4-FFF2-40B4-BE49-F238E27FC236}">
                <a16:creationId xmlns:a16="http://schemas.microsoft.com/office/drawing/2014/main" id="{73118DC1-71FD-D03B-0FC6-734AB8BE328C}"/>
              </a:ext>
            </a:extLst>
          </p:cNvPr>
          <p:cNvCxnSpPr>
            <a:cxnSpLocks/>
          </p:cNvCxnSpPr>
          <p:nvPr/>
        </p:nvCxnSpPr>
        <p:spPr>
          <a:xfrm>
            <a:off x="688019" y="3620927"/>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6CDB43-BC9E-6261-5AD2-4DF73439882B}"/>
              </a:ext>
            </a:extLst>
          </p:cNvPr>
          <p:cNvCxnSpPr>
            <a:cxnSpLocks/>
          </p:cNvCxnSpPr>
          <p:nvPr/>
        </p:nvCxnSpPr>
        <p:spPr>
          <a:xfrm>
            <a:off x="688019" y="472747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B48E2B-9D6A-1D9F-1104-0E8BB953664D}"/>
              </a:ext>
            </a:extLst>
          </p:cNvPr>
          <p:cNvCxnSpPr>
            <a:cxnSpLocks/>
          </p:cNvCxnSpPr>
          <p:nvPr/>
        </p:nvCxnSpPr>
        <p:spPr>
          <a:xfrm>
            <a:off x="748975" y="598885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864F76-2AA7-0CFB-40B6-04BBCC2B8F17}"/>
              </a:ext>
            </a:extLst>
          </p:cNvPr>
          <p:cNvSpPr txBox="1"/>
          <p:nvPr/>
        </p:nvSpPr>
        <p:spPr>
          <a:xfrm>
            <a:off x="328221" y="3136853"/>
            <a:ext cx="1126733" cy="369332"/>
          </a:xfrm>
          <a:prstGeom prst="rect">
            <a:avLst/>
          </a:prstGeom>
          <a:noFill/>
        </p:spPr>
        <p:txBody>
          <a:bodyPr wrap="square" rtlCol="0">
            <a:spAutoFit/>
          </a:bodyPr>
          <a:lstStyle/>
          <a:p>
            <a:r>
              <a:rPr lang="es-CO" sz="1800" dirty="0" err="1"/>
              <a:t>Biomass</a:t>
            </a:r>
            <a:endParaRPr lang="es-CO" sz="1800" dirty="0"/>
          </a:p>
        </p:txBody>
      </p:sp>
      <p:sp>
        <p:nvSpPr>
          <p:cNvPr id="18" name="TextBox 17">
            <a:extLst>
              <a:ext uri="{FF2B5EF4-FFF2-40B4-BE49-F238E27FC236}">
                <a16:creationId xmlns:a16="http://schemas.microsoft.com/office/drawing/2014/main" id="{C63CC9A0-2A18-96E2-04E7-0189DE402579}"/>
              </a:ext>
            </a:extLst>
          </p:cNvPr>
          <p:cNvSpPr txBox="1"/>
          <p:nvPr/>
        </p:nvSpPr>
        <p:spPr>
          <a:xfrm>
            <a:off x="436575" y="4269346"/>
            <a:ext cx="880106" cy="369323"/>
          </a:xfrm>
          <a:prstGeom prst="rect">
            <a:avLst/>
          </a:prstGeom>
          <a:noFill/>
        </p:spPr>
        <p:txBody>
          <a:bodyPr wrap="square" rtlCol="0">
            <a:spAutoFit/>
          </a:bodyPr>
          <a:lstStyle/>
          <a:p>
            <a:r>
              <a:rPr lang="es-CO" sz="1800" dirty="0"/>
              <a:t>LPG</a:t>
            </a:r>
          </a:p>
        </p:txBody>
      </p:sp>
      <p:sp>
        <p:nvSpPr>
          <p:cNvPr id="19" name="TextBox 18">
            <a:extLst>
              <a:ext uri="{FF2B5EF4-FFF2-40B4-BE49-F238E27FC236}">
                <a16:creationId xmlns:a16="http://schemas.microsoft.com/office/drawing/2014/main" id="{EC3AA352-BB39-F696-41A9-C738CB71E926}"/>
              </a:ext>
            </a:extLst>
          </p:cNvPr>
          <p:cNvSpPr txBox="1"/>
          <p:nvPr/>
        </p:nvSpPr>
        <p:spPr>
          <a:xfrm>
            <a:off x="71041" y="5544085"/>
            <a:ext cx="1383914" cy="369332"/>
          </a:xfrm>
          <a:prstGeom prst="rect">
            <a:avLst/>
          </a:prstGeom>
          <a:noFill/>
        </p:spPr>
        <p:txBody>
          <a:bodyPr wrap="square" rtlCol="0">
            <a:spAutoFit/>
          </a:bodyPr>
          <a:lstStyle/>
          <a:p>
            <a:r>
              <a:rPr lang="es-CO" sz="1800" dirty="0" err="1"/>
              <a:t>Electricity</a:t>
            </a:r>
            <a:endParaRPr lang="es-CO" sz="1800" dirty="0"/>
          </a:p>
        </p:txBody>
      </p:sp>
      <p:sp>
        <p:nvSpPr>
          <p:cNvPr id="37" name="TextBox 36">
            <a:extLst>
              <a:ext uri="{FF2B5EF4-FFF2-40B4-BE49-F238E27FC236}">
                <a16:creationId xmlns:a16="http://schemas.microsoft.com/office/drawing/2014/main" id="{F934E386-154B-4789-5B6E-C0D9BFE0233B}"/>
              </a:ext>
            </a:extLst>
          </p:cNvPr>
          <p:cNvSpPr txBox="1"/>
          <p:nvPr/>
        </p:nvSpPr>
        <p:spPr>
          <a:xfrm>
            <a:off x="4477602" y="396625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8" name="TextBox 37">
            <a:extLst>
              <a:ext uri="{FF2B5EF4-FFF2-40B4-BE49-F238E27FC236}">
                <a16:creationId xmlns:a16="http://schemas.microsoft.com/office/drawing/2014/main" id="{81D87715-F2CA-02DE-07D3-D74DEBEF6B58}"/>
              </a:ext>
            </a:extLst>
          </p:cNvPr>
          <p:cNvSpPr txBox="1"/>
          <p:nvPr/>
        </p:nvSpPr>
        <p:spPr>
          <a:xfrm>
            <a:off x="4470405" y="5220919"/>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9" name="Rectangle 38">
            <a:extLst>
              <a:ext uri="{FF2B5EF4-FFF2-40B4-BE49-F238E27FC236}">
                <a16:creationId xmlns:a16="http://schemas.microsoft.com/office/drawing/2014/main" id="{797BE9C4-AA06-BB9D-3858-C4633FD8B862}"/>
              </a:ext>
            </a:extLst>
          </p:cNvPr>
          <p:cNvSpPr/>
          <p:nvPr/>
        </p:nvSpPr>
        <p:spPr>
          <a:xfrm>
            <a:off x="7487208" y="325043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0" name="Straight Arrow Connector 39">
            <a:extLst>
              <a:ext uri="{FF2B5EF4-FFF2-40B4-BE49-F238E27FC236}">
                <a16:creationId xmlns:a16="http://schemas.microsoft.com/office/drawing/2014/main" id="{F150792A-36D8-6BEA-531A-B90E57AF2E37}"/>
              </a:ext>
            </a:extLst>
          </p:cNvPr>
          <p:cNvCxnSpPr>
            <a:cxnSpLocks/>
            <a:stCxn id="39" idx="3"/>
          </p:cNvCxnSpPr>
          <p:nvPr/>
        </p:nvCxnSpPr>
        <p:spPr>
          <a:xfrm>
            <a:off x="10078966" y="354218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7138E51-8036-9A34-0646-416E18A1AFD4}"/>
              </a:ext>
            </a:extLst>
          </p:cNvPr>
          <p:cNvSpPr/>
          <p:nvPr/>
        </p:nvSpPr>
        <p:spPr>
          <a:xfrm>
            <a:off x="7487208" y="435698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Medium-</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2" name="Straight Arrow Connector 41">
            <a:extLst>
              <a:ext uri="{FF2B5EF4-FFF2-40B4-BE49-F238E27FC236}">
                <a16:creationId xmlns:a16="http://schemas.microsoft.com/office/drawing/2014/main" id="{A8232008-4E82-7B38-5890-1BE672ACD20C}"/>
              </a:ext>
            </a:extLst>
          </p:cNvPr>
          <p:cNvCxnSpPr>
            <a:cxnSpLocks/>
            <a:stCxn id="41" idx="3"/>
          </p:cNvCxnSpPr>
          <p:nvPr/>
        </p:nvCxnSpPr>
        <p:spPr>
          <a:xfrm>
            <a:off x="10078966" y="464873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F1CF83B-7E3F-E2E5-85A6-44C20DBCA95A}"/>
              </a:ext>
            </a:extLst>
          </p:cNvPr>
          <p:cNvSpPr/>
          <p:nvPr/>
        </p:nvSpPr>
        <p:spPr>
          <a:xfrm>
            <a:off x="7491012" y="56183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High-</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4" name="Straight Arrow Connector 43">
            <a:extLst>
              <a:ext uri="{FF2B5EF4-FFF2-40B4-BE49-F238E27FC236}">
                <a16:creationId xmlns:a16="http://schemas.microsoft.com/office/drawing/2014/main" id="{FD3C11FE-B893-666C-716C-888D3B03F3B6}"/>
              </a:ext>
            </a:extLst>
          </p:cNvPr>
          <p:cNvCxnSpPr>
            <a:cxnSpLocks/>
            <a:stCxn id="43" idx="3"/>
          </p:cNvCxnSpPr>
          <p:nvPr/>
        </p:nvCxnSpPr>
        <p:spPr>
          <a:xfrm>
            <a:off x="10082770" y="59101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1A8AE98-FD76-D223-32DA-10A5221091F8}"/>
              </a:ext>
            </a:extLst>
          </p:cNvPr>
          <p:cNvSpPr txBox="1"/>
          <p:nvPr/>
        </p:nvSpPr>
        <p:spPr>
          <a:xfrm>
            <a:off x="10247550" y="2856347"/>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cxnSp>
        <p:nvCxnSpPr>
          <p:cNvPr id="46" name="Straight Arrow Connector 45">
            <a:extLst>
              <a:ext uri="{FF2B5EF4-FFF2-40B4-BE49-F238E27FC236}">
                <a16:creationId xmlns:a16="http://schemas.microsoft.com/office/drawing/2014/main" id="{A4AB6073-8928-015D-09D1-CF67DA5370A5}"/>
              </a:ext>
            </a:extLst>
          </p:cNvPr>
          <p:cNvCxnSpPr>
            <a:cxnSpLocks/>
          </p:cNvCxnSpPr>
          <p:nvPr/>
        </p:nvCxnSpPr>
        <p:spPr>
          <a:xfrm>
            <a:off x="6603299" y="357122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CD0114A-1C3D-DC73-7F9C-C88C7CABC8E5}"/>
              </a:ext>
            </a:extLst>
          </p:cNvPr>
          <p:cNvCxnSpPr>
            <a:cxnSpLocks/>
          </p:cNvCxnSpPr>
          <p:nvPr/>
        </p:nvCxnSpPr>
        <p:spPr>
          <a:xfrm>
            <a:off x="6603299" y="467777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1FE9EAA-D4F2-C811-738C-730828EA9D2C}"/>
              </a:ext>
            </a:extLst>
          </p:cNvPr>
          <p:cNvCxnSpPr>
            <a:cxnSpLocks/>
          </p:cNvCxnSpPr>
          <p:nvPr/>
        </p:nvCxnSpPr>
        <p:spPr>
          <a:xfrm>
            <a:off x="6664255" y="59391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0DE7BB5-85AC-3DDC-844A-E78B49F429EC}"/>
              </a:ext>
            </a:extLst>
          </p:cNvPr>
          <p:cNvSpPr txBox="1"/>
          <p:nvPr/>
        </p:nvSpPr>
        <p:spPr>
          <a:xfrm>
            <a:off x="6113375" y="3087150"/>
            <a:ext cx="1256859" cy="369332"/>
          </a:xfrm>
          <a:prstGeom prst="rect">
            <a:avLst/>
          </a:prstGeom>
          <a:noFill/>
        </p:spPr>
        <p:txBody>
          <a:bodyPr wrap="square" rtlCol="0">
            <a:spAutoFit/>
          </a:bodyPr>
          <a:lstStyle/>
          <a:p>
            <a:r>
              <a:rPr lang="es-CO" sz="1800" dirty="0" err="1"/>
              <a:t>Electricity</a:t>
            </a:r>
            <a:endParaRPr lang="es-CO" sz="1800" dirty="0"/>
          </a:p>
        </p:txBody>
      </p:sp>
      <p:sp>
        <p:nvSpPr>
          <p:cNvPr id="50" name="TextBox 49">
            <a:extLst>
              <a:ext uri="{FF2B5EF4-FFF2-40B4-BE49-F238E27FC236}">
                <a16:creationId xmlns:a16="http://schemas.microsoft.com/office/drawing/2014/main" id="{8545D3DA-9405-A812-660F-22D216B49874}"/>
              </a:ext>
            </a:extLst>
          </p:cNvPr>
          <p:cNvSpPr txBox="1"/>
          <p:nvPr/>
        </p:nvSpPr>
        <p:spPr>
          <a:xfrm>
            <a:off x="6048377" y="4219643"/>
            <a:ext cx="1183584" cy="369332"/>
          </a:xfrm>
          <a:prstGeom prst="rect">
            <a:avLst/>
          </a:prstGeom>
          <a:noFill/>
        </p:spPr>
        <p:txBody>
          <a:bodyPr wrap="square" rtlCol="0">
            <a:spAutoFit/>
          </a:bodyPr>
          <a:lstStyle/>
          <a:p>
            <a:r>
              <a:rPr lang="es-CO" sz="1800" dirty="0" err="1"/>
              <a:t>Electricity</a:t>
            </a:r>
            <a:endParaRPr lang="es-CO" sz="1800" dirty="0"/>
          </a:p>
        </p:txBody>
      </p:sp>
      <p:sp>
        <p:nvSpPr>
          <p:cNvPr id="51" name="TextBox 50">
            <a:extLst>
              <a:ext uri="{FF2B5EF4-FFF2-40B4-BE49-F238E27FC236}">
                <a16:creationId xmlns:a16="http://schemas.microsoft.com/office/drawing/2014/main" id="{F9C8D650-1BBC-1D53-A0E6-B549F073E31D}"/>
              </a:ext>
            </a:extLst>
          </p:cNvPr>
          <p:cNvSpPr txBox="1"/>
          <p:nvPr/>
        </p:nvSpPr>
        <p:spPr>
          <a:xfrm>
            <a:off x="6072049" y="5494382"/>
            <a:ext cx="1383914" cy="369332"/>
          </a:xfrm>
          <a:prstGeom prst="rect">
            <a:avLst/>
          </a:prstGeom>
          <a:noFill/>
        </p:spPr>
        <p:txBody>
          <a:bodyPr wrap="square" rtlCol="0">
            <a:spAutoFit/>
          </a:bodyPr>
          <a:lstStyle/>
          <a:p>
            <a:r>
              <a:rPr lang="es-CO" sz="1800" dirty="0" err="1"/>
              <a:t>Electricity</a:t>
            </a:r>
            <a:endParaRPr lang="es-CO" sz="1800" dirty="0"/>
          </a:p>
        </p:txBody>
      </p:sp>
      <p:sp>
        <p:nvSpPr>
          <p:cNvPr id="54" name="TextBox 53">
            <a:extLst>
              <a:ext uri="{FF2B5EF4-FFF2-40B4-BE49-F238E27FC236}">
                <a16:creationId xmlns:a16="http://schemas.microsoft.com/office/drawing/2014/main" id="{1B720869-B419-998F-FD36-01CECEA8D469}"/>
              </a:ext>
            </a:extLst>
          </p:cNvPr>
          <p:cNvSpPr txBox="1"/>
          <p:nvPr/>
        </p:nvSpPr>
        <p:spPr>
          <a:xfrm>
            <a:off x="10247550" y="3910985"/>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55" name="TextBox 54">
            <a:extLst>
              <a:ext uri="{FF2B5EF4-FFF2-40B4-BE49-F238E27FC236}">
                <a16:creationId xmlns:a16="http://schemas.microsoft.com/office/drawing/2014/main" id="{33423B4D-68FB-B1DB-E406-1E3C6543EF11}"/>
              </a:ext>
            </a:extLst>
          </p:cNvPr>
          <p:cNvSpPr txBox="1"/>
          <p:nvPr/>
        </p:nvSpPr>
        <p:spPr>
          <a:xfrm>
            <a:off x="10259681" y="5178122"/>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pic>
        <p:nvPicPr>
          <p:cNvPr id="20" name="synthesize - 2025-02-14T001458.608">
            <a:hlinkClick r:id="" action="ppaction://media"/>
            <a:extLst>
              <a:ext uri="{FF2B5EF4-FFF2-40B4-BE49-F238E27FC236}">
                <a16:creationId xmlns:a16="http://schemas.microsoft.com/office/drawing/2014/main" id="{9B33F557-23B7-6A65-17DC-DD8689CF2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6908" y="311863"/>
            <a:ext cx="1183583" cy="1183583"/>
          </a:xfrm>
          <a:prstGeom prst="rect">
            <a:avLst/>
          </a:prstGeom>
        </p:spPr>
      </p:pic>
    </p:spTree>
    <p:extLst>
      <p:ext uri="{BB962C8B-B14F-4D97-AF65-F5344CB8AC3E}">
        <p14:creationId xmlns:p14="http://schemas.microsoft.com/office/powerpoint/2010/main" val="23590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0E20D4-E034-D8E4-066D-B019386CDD7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9B56C8-303C-0DF0-A77E-B1053BC63D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DDE60B42-34E9-FF01-E843-4D81A47D3301}"/>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D3FB72D-C56F-2C94-4D7D-411C551869C5}"/>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D228A7-8E82-8EAE-7431-7052013D5A7A}"/>
              </a:ext>
            </a:extLst>
          </p:cNvPr>
          <p:cNvSpPr/>
          <p:nvPr/>
        </p:nvSpPr>
        <p:spPr>
          <a:xfrm>
            <a:off x="472546" y="2193402"/>
            <a:ext cx="10542785" cy="409342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residential and commercial-public services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p:txBody>
      </p:sp>
      <p:pic>
        <p:nvPicPr>
          <p:cNvPr id="4" name="synthesize - 2025-02-14T001550.005">
            <a:hlinkClick r:id="" action="ppaction://media"/>
            <a:extLst>
              <a:ext uri="{FF2B5EF4-FFF2-40B4-BE49-F238E27FC236}">
                <a16:creationId xmlns:a16="http://schemas.microsoft.com/office/drawing/2014/main" id="{D43E4EDB-1264-FF8C-5F36-90AFD0027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594" y="330163"/>
            <a:ext cx="1180860" cy="1180860"/>
          </a:xfrm>
          <a:prstGeom prst="rect">
            <a:avLst/>
          </a:prstGeom>
        </p:spPr>
      </p:pic>
    </p:spTree>
    <p:extLst>
      <p:ext uri="{BB962C8B-B14F-4D97-AF65-F5344CB8AC3E}">
        <p14:creationId xmlns:p14="http://schemas.microsoft.com/office/powerpoint/2010/main" val="36021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EB18DE9-6B1A-8E16-BA0B-9A1F6E6B97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E299160-40E6-8365-443D-9DE7633EC9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A4238545-8CB3-EF9D-67C7-E596DC8B028B}"/>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C5FC70FC-F36C-0AFB-EB8D-DA5D31B367E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3A47381D-5755-E497-02B3-67C1134A315C}"/>
              </a:ext>
            </a:extLst>
          </p:cNvPr>
          <p:cNvSpPr/>
          <p:nvPr/>
        </p:nvSpPr>
        <p:spPr>
          <a:xfrm>
            <a:off x="251619" y="2422002"/>
            <a:ext cx="4299479"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2.44</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173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0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725 MW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19 years</a:t>
            </a:r>
          </a:p>
        </p:txBody>
      </p:sp>
      <p:sp>
        <p:nvSpPr>
          <p:cNvPr id="4" name="Rectangle 3">
            <a:extLst>
              <a:ext uri="{FF2B5EF4-FFF2-40B4-BE49-F238E27FC236}">
                <a16:creationId xmlns:a16="http://schemas.microsoft.com/office/drawing/2014/main" id="{641371B2-D617-B0EE-634B-5437A9BD3861}"/>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stove</a:t>
            </a:r>
            <a:endParaRPr lang="es-CO" sz="1800" dirty="0">
              <a:solidFill>
                <a:sysClr val="windowText" lastClr="000000"/>
              </a:solidFill>
            </a:endParaRPr>
          </a:p>
        </p:txBody>
      </p:sp>
      <p:cxnSp>
        <p:nvCxnSpPr>
          <p:cNvPr id="7" name="Straight Arrow Connector 6">
            <a:extLst>
              <a:ext uri="{FF2B5EF4-FFF2-40B4-BE49-F238E27FC236}">
                <a16:creationId xmlns:a16="http://schemas.microsoft.com/office/drawing/2014/main" id="{CB766903-EACB-98CF-B1BF-0AFD396637EA}"/>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ACC1F82-FF2A-3BD2-6458-2DA8BE532ABB}"/>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DEMRESCKNNGS</a:t>
            </a:r>
          </a:p>
        </p:txBody>
      </p:sp>
      <p:cxnSp>
        <p:nvCxnSpPr>
          <p:cNvPr id="9" name="Straight Arrow Connector 8">
            <a:extLst>
              <a:ext uri="{FF2B5EF4-FFF2-40B4-BE49-F238E27FC236}">
                <a16:creationId xmlns:a16="http://schemas.microsoft.com/office/drawing/2014/main" id="{CBCD08B8-26C1-8331-70D7-ABA3003648CF}"/>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474422-C2EA-231F-4681-D0A95C50793D}"/>
              </a:ext>
            </a:extLst>
          </p:cNvPr>
          <p:cNvSpPr txBox="1"/>
          <p:nvPr/>
        </p:nvSpPr>
        <p:spPr>
          <a:xfrm>
            <a:off x="9818673" y="2264835"/>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E6CF2440-CF73-C9BA-3480-9DCC1B02749D}"/>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4883CAE-84E6-3C9C-80FA-0A6722539D35}"/>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FA21A-7E8D-A1C8-2C1C-D20666E55CBF}"/>
              </a:ext>
            </a:extLst>
          </p:cNvPr>
          <p:cNvSpPr txBox="1"/>
          <p:nvPr/>
        </p:nvSpPr>
        <p:spPr>
          <a:xfrm>
            <a:off x="5237164" y="2552790"/>
            <a:ext cx="1618465" cy="369332"/>
          </a:xfrm>
          <a:prstGeom prst="rect">
            <a:avLst/>
          </a:prstGeom>
          <a:noFill/>
        </p:spPr>
        <p:txBody>
          <a:bodyPr wrap="square" rtlCol="0">
            <a:spAutoFit/>
          </a:bodyPr>
          <a:lstStyle/>
          <a:p>
            <a:r>
              <a:rPr lang="es-CO" sz="1800" dirty="0"/>
              <a:t>Natural gas</a:t>
            </a:r>
          </a:p>
        </p:txBody>
      </p:sp>
      <p:sp>
        <p:nvSpPr>
          <p:cNvPr id="15" name="TextBox 14">
            <a:extLst>
              <a:ext uri="{FF2B5EF4-FFF2-40B4-BE49-F238E27FC236}">
                <a16:creationId xmlns:a16="http://schemas.microsoft.com/office/drawing/2014/main" id="{C61E6197-2D8B-504E-3AB0-92D99A09C188}"/>
              </a:ext>
            </a:extLst>
          </p:cNvPr>
          <p:cNvSpPr txBox="1"/>
          <p:nvPr/>
        </p:nvSpPr>
        <p:spPr>
          <a:xfrm>
            <a:off x="9818673" y="3629429"/>
            <a:ext cx="1256859" cy="369332"/>
          </a:xfrm>
          <a:prstGeom prst="rect">
            <a:avLst/>
          </a:prstGeom>
          <a:noFill/>
        </p:spPr>
        <p:txBody>
          <a:bodyPr wrap="square" rtlCol="0">
            <a:spAutoFit/>
          </a:bodyPr>
          <a:lstStyle/>
          <a:p>
            <a:pPr algn="ctr"/>
            <a:r>
              <a:rPr lang="es-CO" sz="1800" dirty="0"/>
              <a:t>RESCKN</a:t>
            </a:r>
          </a:p>
        </p:txBody>
      </p:sp>
      <p:sp>
        <p:nvSpPr>
          <p:cNvPr id="16" name="TextBox 15">
            <a:extLst>
              <a:ext uri="{FF2B5EF4-FFF2-40B4-BE49-F238E27FC236}">
                <a16:creationId xmlns:a16="http://schemas.microsoft.com/office/drawing/2014/main" id="{1A814187-2315-A57C-F2F6-11F8F41629A3}"/>
              </a:ext>
            </a:extLst>
          </p:cNvPr>
          <p:cNvSpPr txBox="1"/>
          <p:nvPr/>
        </p:nvSpPr>
        <p:spPr>
          <a:xfrm>
            <a:off x="5772150" y="3665217"/>
            <a:ext cx="1065713" cy="369332"/>
          </a:xfrm>
          <a:prstGeom prst="rect">
            <a:avLst/>
          </a:prstGeom>
          <a:noFill/>
        </p:spPr>
        <p:txBody>
          <a:bodyPr wrap="square" rtlCol="0">
            <a:spAutoFit/>
          </a:bodyPr>
          <a:lstStyle/>
          <a:p>
            <a:r>
              <a:rPr lang="es-CO" sz="1800" dirty="0"/>
              <a:t>NGS</a:t>
            </a:r>
          </a:p>
        </p:txBody>
      </p:sp>
      <p:sp>
        <p:nvSpPr>
          <p:cNvPr id="18" name="TextBox 17">
            <a:extLst>
              <a:ext uri="{FF2B5EF4-FFF2-40B4-BE49-F238E27FC236}">
                <a16:creationId xmlns:a16="http://schemas.microsoft.com/office/drawing/2014/main" id="{2CFA3A11-1B85-8A81-8DDE-508F3A260054}"/>
              </a:ext>
            </a:extLst>
          </p:cNvPr>
          <p:cNvSpPr txBox="1"/>
          <p:nvPr/>
        </p:nvSpPr>
        <p:spPr>
          <a:xfrm>
            <a:off x="5027496" y="4777644"/>
            <a:ext cx="6093618"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41%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(RESCKN)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0.41 </a:t>
            </a:r>
            <a:r>
              <a:rPr lang="en-ZA" sz="2400" dirty="0">
                <a:latin typeface="Aptos" panose="020B0004020202020204" pitchFamily="34" charset="0"/>
                <a:ea typeface="Open Sans" panose="020B0606030504020204" pitchFamily="34" charset="0"/>
                <a:cs typeface="Open Sans" panose="020B0606030504020204" pitchFamily="34" charset="0"/>
              </a:rPr>
              <a:t>= 2.44 (NGS) </a:t>
            </a:r>
          </a:p>
        </p:txBody>
      </p:sp>
      <p:pic>
        <p:nvPicPr>
          <p:cNvPr id="14" name="synthesize - 2025-02-14T001625.958">
            <a:hlinkClick r:id="" action="ppaction://media"/>
            <a:extLst>
              <a:ext uri="{FF2B5EF4-FFF2-40B4-BE49-F238E27FC236}">
                <a16:creationId xmlns:a16="http://schemas.microsoft.com/office/drawing/2014/main" id="{14DF75E1-8A30-B859-FBF4-2F56B23F2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5891" y="243439"/>
            <a:ext cx="1075999" cy="1075999"/>
          </a:xfrm>
          <a:prstGeom prst="rect">
            <a:avLst/>
          </a:prstGeom>
        </p:spPr>
      </p:pic>
    </p:spTree>
    <p:extLst>
      <p:ext uri="{BB962C8B-B14F-4D97-AF65-F5344CB8AC3E}">
        <p14:creationId xmlns:p14="http://schemas.microsoft.com/office/powerpoint/2010/main" val="81897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D8E012-8A57-26A0-CF90-0B66D436F564}"/>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11.3.5 Different Heating Technologies</a:t>
            </a:r>
          </a:p>
        </p:txBody>
      </p:sp>
      <p:sp>
        <p:nvSpPr>
          <p:cNvPr id="5" name="Title 10">
            <a:extLst>
              <a:ext uri="{FF2B5EF4-FFF2-40B4-BE49-F238E27FC236}">
                <a16:creationId xmlns:a16="http://schemas.microsoft.com/office/drawing/2014/main" id="{6149F409-5590-69BD-F80C-1DD1CAD317CC}"/>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80E1A315-D84B-3F1C-D9D6-C8F10957013F}"/>
              </a:ext>
            </a:extLst>
          </p:cNvPr>
          <p:cNvPicPr>
            <a:picLocks noChangeAspect="1"/>
          </p:cNvPicPr>
          <p:nvPr/>
        </p:nvPicPr>
        <p:blipFill>
          <a:blip r:embed="rId5"/>
          <a:stretch>
            <a:fillRect/>
          </a:stretch>
        </p:blipFill>
        <p:spPr>
          <a:xfrm>
            <a:off x="873917" y="2236395"/>
            <a:ext cx="4875734" cy="3920354"/>
          </a:xfrm>
          <a:prstGeom prst="rect">
            <a:avLst/>
          </a:prstGeom>
        </p:spPr>
      </p:pic>
      <p:pic>
        <p:nvPicPr>
          <p:cNvPr id="7" name="Picture 6">
            <a:extLst>
              <a:ext uri="{FF2B5EF4-FFF2-40B4-BE49-F238E27FC236}">
                <a16:creationId xmlns:a16="http://schemas.microsoft.com/office/drawing/2014/main" id="{6E4A3DCA-671F-7BEE-57DF-9E9582D8DD85}"/>
              </a:ext>
            </a:extLst>
          </p:cNvPr>
          <p:cNvPicPr>
            <a:picLocks noChangeAspect="1"/>
          </p:cNvPicPr>
          <p:nvPr/>
        </p:nvPicPr>
        <p:blipFill>
          <a:blip r:embed="rId6"/>
          <a:stretch>
            <a:fillRect/>
          </a:stretch>
        </p:blipFill>
        <p:spPr>
          <a:xfrm>
            <a:off x="5941217" y="2043173"/>
            <a:ext cx="5376866" cy="4306799"/>
          </a:xfrm>
          <a:prstGeom prst="rect">
            <a:avLst/>
          </a:prstGeom>
        </p:spPr>
      </p:pic>
      <p:pic>
        <p:nvPicPr>
          <p:cNvPr id="2" name="synthesize (9)">
            <a:hlinkClick r:id="" action="ppaction://media"/>
            <a:extLst>
              <a:ext uri="{FF2B5EF4-FFF2-40B4-BE49-F238E27FC236}">
                <a16:creationId xmlns:a16="http://schemas.microsoft.com/office/drawing/2014/main" id="{A9C4195A-DB14-679B-560D-7EFA4E9999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8494" y="198124"/>
            <a:ext cx="1330960" cy="1330960"/>
          </a:xfrm>
          <a:prstGeom prst="rect">
            <a:avLst/>
          </a:prstGeom>
        </p:spPr>
      </p:pic>
    </p:spTree>
    <p:extLst>
      <p:ext uri="{BB962C8B-B14F-4D97-AF65-F5344CB8AC3E}">
        <p14:creationId xmlns:p14="http://schemas.microsoft.com/office/powerpoint/2010/main" val="39848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11.3 References</a:t>
            </a:r>
          </a:p>
        </p:txBody>
      </p:sp>
      <p:sp>
        <p:nvSpPr>
          <p:cNvPr id="4" name="TextBox 3">
            <a:extLst>
              <a:ext uri="{FF2B5EF4-FFF2-40B4-BE49-F238E27FC236}">
                <a16:creationId xmlns:a16="http://schemas.microsoft.com/office/drawing/2014/main" id="{4D081CE5-8E2E-51EC-87FC-840A864B0782}"/>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Final energy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p:sp>
        <p:nvSpPr>
          <p:cNvPr id="6" name="TextBox 5">
            <a:extLst>
              <a:ext uri="{FF2B5EF4-FFF2-40B4-BE49-F238E27FC236}">
                <a16:creationId xmlns:a16="http://schemas.microsoft.com/office/drawing/2014/main" id="{92B82030-4228-1B98-72B0-805FA71C9935}"/>
              </a:ext>
            </a:extLst>
          </p:cNvPr>
          <p:cNvSpPr txBox="1"/>
          <p:nvPr/>
        </p:nvSpPr>
        <p:spPr>
          <a:xfrm>
            <a:off x="221415" y="1610048"/>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1: We have the useful energy balance and know the losses in consumption</a:t>
            </a:r>
          </a:p>
        </p:txBody>
      </p:sp>
      <p:sp>
        <p:nvSpPr>
          <p:cNvPr id="7" name="TextBox 6">
            <a:extLst>
              <a:ext uri="{FF2B5EF4-FFF2-40B4-BE49-F238E27FC236}">
                <a16:creationId xmlns:a16="http://schemas.microsoft.com/office/drawing/2014/main" id="{9F8C3482-1C81-1B2D-5B14-98E6E8C6AE0E}"/>
              </a:ext>
            </a:extLst>
          </p:cNvPr>
          <p:cNvSpPr txBox="1"/>
          <p:nvPr/>
        </p:nvSpPr>
        <p:spPr>
          <a:xfrm>
            <a:off x="175002" y="4199686"/>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2: We have the final energy balance and know the technology efficiency</a:t>
            </a:r>
          </a:p>
        </p:txBody>
      </p:sp>
      <p:pic>
        <p:nvPicPr>
          <p:cNvPr id="8" name="Picture 2" descr="Stove - Free electronics icons">
            <a:extLst>
              <a:ext uri="{FF2B5EF4-FFF2-40B4-BE49-F238E27FC236}">
                <a16:creationId xmlns:a16="http://schemas.microsoft.com/office/drawing/2014/main" id="{56EEB7B9-379D-16C2-C7AA-CEE8F9ADA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CCE1C470-3836-C669-3269-1201783D8087}"/>
              </a:ext>
            </a:extLst>
          </p:cNvPr>
          <p:cNvSpPr/>
          <p:nvPr/>
        </p:nvSpPr>
        <p:spPr>
          <a:xfrm>
            <a:off x="6167239" y="2816857"/>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TextBox 10">
            <a:extLst>
              <a:ext uri="{FF2B5EF4-FFF2-40B4-BE49-F238E27FC236}">
                <a16:creationId xmlns:a16="http://schemas.microsoft.com/office/drawing/2014/main" id="{3E157CF5-FCCD-4809-BC07-FACDE63E182B}"/>
              </a:ext>
            </a:extLst>
          </p:cNvPr>
          <p:cNvSpPr txBox="1"/>
          <p:nvPr/>
        </p:nvSpPr>
        <p:spPr>
          <a:xfrm>
            <a:off x="1528767" y="2409507"/>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100 PJ</a:t>
            </a:r>
          </a:p>
        </p:txBody>
      </p:sp>
      <p:sp>
        <p:nvSpPr>
          <p:cNvPr id="12" name="TextBox 11">
            <a:extLst>
              <a:ext uri="{FF2B5EF4-FFF2-40B4-BE49-F238E27FC236}">
                <a16:creationId xmlns:a16="http://schemas.microsoft.com/office/drawing/2014/main" id="{2348323A-6C5D-10A7-8704-A6A4E01742A8}"/>
              </a:ext>
            </a:extLst>
          </p:cNvPr>
          <p:cNvSpPr txBox="1"/>
          <p:nvPr/>
        </p:nvSpPr>
        <p:spPr>
          <a:xfrm>
            <a:off x="4680432" y="3655184"/>
            <a:ext cx="2662629" cy="461665"/>
          </a:xfrm>
          <a:prstGeom prst="rect">
            <a:avLst/>
          </a:prstGeom>
          <a:noFill/>
        </p:spPr>
        <p:txBody>
          <a:bodyPr wrap="square" rtlCol="0">
            <a:spAutoFit/>
          </a:bodyPr>
          <a:lstStyle/>
          <a:p>
            <a:r>
              <a:rPr lang="es-CO" sz="2400" b="1" dirty="0" err="1">
                <a:latin typeface="Aptos" panose="020B0004020202020204" pitchFamily="34" charset="0"/>
              </a:rPr>
              <a:t>Losses</a:t>
            </a:r>
            <a:r>
              <a:rPr lang="es-CO" sz="2400" b="1" dirty="0">
                <a:latin typeface="Aptos" panose="020B0004020202020204" pitchFamily="34" charset="0"/>
              </a:rPr>
              <a:t>: 92%</a:t>
            </a:r>
          </a:p>
        </p:txBody>
      </p:sp>
      <p:sp>
        <p:nvSpPr>
          <p:cNvPr id="13" name="Arrow: Right 12">
            <a:extLst>
              <a:ext uri="{FF2B5EF4-FFF2-40B4-BE49-F238E27FC236}">
                <a16:creationId xmlns:a16="http://schemas.microsoft.com/office/drawing/2014/main" id="{7D7C2C7A-99E7-42EB-349F-21655BB0F741}"/>
              </a:ext>
            </a:extLst>
          </p:cNvPr>
          <p:cNvSpPr/>
          <p:nvPr/>
        </p:nvSpPr>
        <p:spPr>
          <a:xfrm>
            <a:off x="2930709" y="2794350"/>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TextBox 13">
            <a:extLst>
              <a:ext uri="{FF2B5EF4-FFF2-40B4-BE49-F238E27FC236}">
                <a16:creationId xmlns:a16="http://schemas.microsoft.com/office/drawing/2014/main" id="{82EB6DC3-3178-881E-CA0B-8A499CBA87CC}"/>
              </a:ext>
            </a:extLst>
          </p:cNvPr>
          <p:cNvSpPr txBox="1"/>
          <p:nvPr/>
        </p:nvSpPr>
        <p:spPr>
          <a:xfrm>
            <a:off x="6656766" y="2410005"/>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8 PJ</a:t>
            </a:r>
          </a:p>
        </p:txBody>
      </p:sp>
      <p:pic>
        <p:nvPicPr>
          <p:cNvPr id="15" name="Picture 2" descr="Stove - Free electronics icons">
            <a:extLst>
              <a:ext uri="{FF2B5EF4-FFF2-40B4-BE49-F238E27FC236}">
                <a16:creationId xmlns:a16="http://schemas.microsoft.com/office/drawing/2014/main" id="{B1FECF04-4D48-8874-AC3F-5AFE05E43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4784538"/>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68ABF553-8752-63D6-EB9B-271A761BB596}"/>
              </a:ext>
            </a:extLst>
          </p:cNvPr>
          <p:cNvSpPr/>
          <p:nvPr/>
        </p:nvSpPr>
        <p:spPr>
          <a:xfrm>
            <a:off x="6167239" y="5227688"/>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TextBox 16">
            <a:extLst>
              <a:ext uri="{FF2B5EF4-FFF2-40B4-BE49-F238E27FC236}">
                <a16:creationId xmlns:a16="http://schemas.microsoft.com/office/drawing/2014/main" id="{1FCA8895-D61E-4394-75CC-529F4097311A}"/>
              </a:ext>
            </a:extLst>
          </p:cNvPr>
          <p:cNvSpPr txBox="1"/>
          <p:nvPr/>
        </p:nvSpPr>
        <p:spPr>
          <a:xfrm>
            <a:off x="1528767" y="4820338"/>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48 PJ</a:t>
            </a:r>
          </a:p>
        </p:txBody>
      </p:sp>
      <p:sp>
        <p:nvSpPr>
          <p:cNvPr id="18" name="TextBox 17">
            <a:extLst>
              <a:ext uri="{FF2B5EF4-FFF2-40B4-BE49-F238E27FC236}">
                <a16:creationId xmlns:a16="http://schemas.microsoft.com/office/drawing/2014/main" id="{29C2367E-A164-CEFD-2D55-1E77ADDDE8A4}"/>
              </a:ext>
            </a:extLst>
          </p:cNvPr>
          <p:cNvSpPr txBox="1"/>
          <p:nvPr/>
        </p:nvSpPr>
        <p:spPr>
          <a:xfrm>
            <a:off x="3959409" y="6067078"/>
            <a:ext cx="3828336" cy="461665"/>
          </a:xfrm>
          <a:prstGeom prst="rect">
            <a:avLst/>
          </a:prstGeom>
          <a:noFill/>
        </p:spPr>
        <p:txBody>
          <a:bodyPr wrap="square" rtlCol="0">
            <a:spAutoFit/>
          </a:bodyPr>
          <a:lstStyle/>
          <a:p>
            <a:r>
              <a:rPr lang="es-CO" sz="2400" b="1" dirty="0">
                <a:latin typeface="Aptos" panose="020B0004020202020204" pitchFamily="34" charset="0"/>
              </a:rPr>
              <a:t>Standard </a:t>
            </a:r>
            <a:r>
              <a:rPr lang="es-CO" sz="2400" b="1" dirty="0" err="1">
                <a:latin typeface="Aptos" panose="020B0004020202020204" pitchFamily="34" charset="0"/>
              </a:rPr>
              <a:t>efficiency</a:t>
            </a:r>
            <a:r>
              <a:rPr lang="es-CO" sz="2400" b="1" dirty="0">
                <a:latin typeface="Aptos" panose="020B0004020202020204" pitchFamily="34" charset="0"/>
              </a:rPr>
              <a:t>: 5%</a:t>
            </a:r>
          </a:p>
        </p:txBody>
      </p:sp>
      <p:sp>
        <p:nvSpPr>
          <p:cNvPr id="19" name="Arrow: Right 18">
            <a:extLst>
              <a:ext uri="{FF2B5EF4-FFF2-40B4-BE49-F238E27FC236}">
                <a16:creationId xmlns:a16="http://schemas.microsoft.com/office/drawing/2014/main" id="{A9002193-0BFA-4202-3C2C-1657961AC9E9}"/>
              </a:ext>
            </a:extLst>
          </p:cNvPr>
          <p:cNvSpPr/>
          <p:nvPr/>
        </p:nvSpPr>
        <p:spPr>
          <a:xfrm>
            <a:off x="2930709" y="5205181"/>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TextBox 19">
            <a:extLst>
              <a:ext uri="{FF2B5EF4-FFF2-40B4-BE49-F238E27FC236}">
                <a16:creationId xmlns:a16="http://schemas.microsoft.com/office/drawing/2014/main" id="{257B638D-2097-0E5D-FE3F-698F41AF81F8}"/>
              </a:ext>
            </a:extLst>
          </p:cNvPr>
          <p:cNvSpPr txBox="1"/>
          <p:nvPr/>
        </p:nvSpPr>
        <p:spPr>
          <a:xfrm>
            <a:off x="6656766" y="4820836"/>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2.4 PJ</a:t>
            </a:r>
          </a:p>
        </p:txBody>
      </p:sp>
      <p:pic>
        <p:nvPicPr>
          <p:cNvPr id="5" name="synthesize - 2025-02-14T001702.455">
            <a:hlinkClick r:id="" action="ppaction://media"/>
            <a:extLst>
              <a:ext uri="{FF2B5EF4-FFF2-40B4-BE49-F238E27FC236}">
                <a16:creationId xmlns:a16="http://schemas.microsoft.com/office/drawing/2014/main" id="{90E8BE74-09E9-5C44-88D1-3ACED779C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2045" y="276213"/>
            <a:ext cx="1046156" cy="1046156"/>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residential sector</a:t>
            </a:r>
          </a:p>
          <a:p>
            <a:pPr>
              <a:spcBef>
                <a:spcPts val="1000"/>
              </a:spcBef>
            </a:pPr>
            <a:r>
              <a:rPr lang="en-US" sz="2400" dirty="0">
                <a:latin typeface="Open Sans"/>
                <a:ea typeface="+mn-lt"/>
                <a:cs typeface="+mn-lt"/>
              </a:rPr>
              <a:t>ILO2: Learn about the energy consumption in the commercial and public services sector</a:t>
            </a:r>
          </a:p>
          <a:p>
            <a:pPr>
              <a:spcBef>
                <a:spcPts val="1000"/>
              </a:spcBef>
            </a:pPr>
            <a:r>
              <a:rPr lang="en-US" sz="2400" dirty="0">
                <a:latin typeface="Open Sans"/>
                <a:ea typeface="+mn-lt"/>
                <a:cs typeface="+mn-lt"/>
              </a:rPr>
              <a:t>ILO3: Understand how to model end-use technologies in the residential and commercial and public services sectors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03FE63F-E05C-0F8E-2E65-CF9BBBABCDB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7A3504-0CE6-F016-8BD1-97B0543FA1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F14AE628-7397-109B-D2E6-B1FBB4B48B87}"/>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Capital cost </a:t>
            </a:r>
          </a:p>
        </p:txBody>
      </p:sp>
      <p:sp>
        <p:nvSpPr>
          <p:cNvPr id="4" name="Title 10">
            <a:extLst>
              <a:ext uri="{FF2B5EF4-FFF2-40B4-BE49-F238E27FC236}">
                <a16:creationId xmlns:a16="http://schemas.microsoft.com/office/drawing/2014/main" id="{186D9A9A-FCB2-0821-0B55-096C8A26F1C7}"/>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FCC538-FC20-D6C0-2447-A05FA33B86F5}"/>
                  </a:ext>
                </a:extLst>
              </p:cNvPr>
              <p:cNvSpPr txBox="1"/>
              <p:nvPr/>
            </p:nvSpPr>
            <p:spPr>
              <a:xfrm>
                <a:off x="1050778" y="2772699"/>
                <a:ext cx="9326977" cy="1027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𝑇𝑒𝑐h𝑛𝑜𝑙𝑜𝑔𝑦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d>
                        <m:dPr>
                          <m:begChr m:val="["/>
                          <m:endChr m:val="]"/>
                          <m:ctrlPr>
                            <a:rPr lang="es-CO" sz="3000" b="0" i="1" smtClean="0">
                              <a:latin typeface="Cambria Math" panose="02040503050406030204" pitchFamily="18" charset="0"/>
                            </a:rPr>
                          </m:ctrlPr>
                        </m:dPr>
                        <m:e>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𝑈𝑆𝐷</m:t>
                              </m:r>
                            </m:num>
                            <m:den>
                              <m:r>
                                <a:rPr lang="es-CO" sz="3000" b="0" i="1" smtClean="0">
                                  <a:latin typeface="Cambria Math" panose="02040503050406030204" pitchFamily="18" charset="0"/>
                                </a:rPr>
                                <m:t>𝑘𝑊</m:t>
                              </m:r>
                            </m:den>
                          </m:f>
                        </m:e>
                      </m:d>
                      <m:r>
                        <a:rPr lang="es-CO" sz="3000" b="0" i="1" smtClean="0">
                          <a:latin typeface="Cambria Math" panose="02040503050406030204" pitchFamily="18" charset="0"/>
                        </a:rPr>
                        <m:t>=</m:t>
                      </m:r>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𝑈𝑛𝑖𝑡</m:t>
                          </m:r>
                          <m:r>
                            <a:rPr lang="es-CO" sz="3000" b="0" i="1" smtClean="0">
                              <a:latin typeface="Cambria Math" panose="02040503050406030204" pitchFamily="18" charset="0"/>
                            </a:rPr>
                            <m:t> </m:t>
                          </m:r>
                          <m:r>
                            <a:rPr lang="es-CO" sz="3000" b="0" i="1" smtClean="0">
                              <a:latin typeface="Cambria Math" panose="02040503050406030204" pitchFamily="18" charset="0"/>
                            </a:rPr>
                            <m:t>𝑡𝑒𝑐h𝑛𝑜𝑙𝑜𝑔𝑦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r>
                            <a:rPr lang="es-CO" sz="3000" b="0" i="1" smtClean="0">
                              <a:latin typeface="Cambria Math" panose="02040503050406030204" pitchFamily="18" charset="0"/>
                            </a:rPr>
                            <m:t>𝑈𝑆𝐷</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𝑟𝑎𝑡𝑖𝑛𝑔</m:t>
                          </m:r>
                          <m:r>
                            <a:rPr lang="es-CO" sz="3000" b="0" i="1" smtClean="0">
                              <a:latin typeface="Cambria Math" panose="02040503050406030204" pitchFamily="18" charset="0"/>
                            </a:rPr>
                            <m:t> [</m:t>
                          </m:r>
                          <m:r>
                            <a:rPr lang="es-CO" sz="3000" b="0" i="1" smtClean="0">
                              <a:latin typeface="Cambria Math" panose="02040503050406030204" pitchFamily="18" charset="0"/>
                            </a:rPr>
                            <m:t>𝑘𝑊</m:t>
                          </m:r>
                          <m:r>
                            <a:rPr lang="es-CO" sz="3000" b="0" i="1" smtClean="0">
                              <a:latin typeface="Cambria Math" panose="02040503050406030204" pitchFamily="18" charset="0"/>
                            </a:rPr>
                            <m:t>]</m:t>
                          </m:r>
                        </m:den>
                      </m:f>
                    </m:oMath>
                  </m:oMathPara>
                </a14:m>
                <a:endParaRPr lang="es-CO" sz="3000" dirty="0"/>
              </a:p>
            </p:txBody>
          </p:sp>
        </mc:Choice>
        <mc:Fallback xmlns="">
          <p:sp>
            <p:nvSpPr>
              <p:cNvPr id="5" name="TextBox 4">
                <a:extLst>
                  <a:ext uri="{FF2B5EF4-FFF2-40B4-BE49-F238E27FC236}">
                    <a16:creationId xmlns:a16="http://schemas.microsoft.com/office/drawing/2014/main" id="{02FCC538-FC20-D6C0-2447-A05FA33B86F5}"/>
                  </a:ext>
                </a:extLst>
              </p:cNvPr>
              <p:cNvSpPr txBox="1">
                <a:spLocks noRot="1" noChangeAspect="1" noMove="1" noResize="1" noEditPoints="1" noAdjustHandles="1" noChangeArrowheads="1" noChangeShapeType="1" noTextEdit="1"/>
              </p:cNvSpPr>
              <p:nvPr/>
            </p:nvSpPr>
            <p:spPr>
              <a:xfrm>
                <a:off x="1050778" y="2772699"/>
                <a:ext cx="9326977" cy="1027397"/>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3508907C-CC76-FCC6-A96E-A773D7A89AF2}"/>
              </a:ext>
            </a:extLst>
          </p:cNvPr>
          <p:cNvSpPr txBox="1"/>
          <p:nvPr/>
        </p:nvSpPr>
        <p:spPr>
          <a:xfrm>
            <a:off x="350005" y="4067498"/>
            <a:ext cx="11037133" cy="86177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An air conditioner costs 450 USD and has a power rating of 1800 W. What is the cost in USD per kW?</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0DDFA7F-0277-A8A6-07F4-032BDCF87A1C}"/>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capital cost can be estimated using data on unit commercial prices and power ratings.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C8EFAA-B8D0-BC76-9955-A5406744D046}"/>
                  </a:ext>
                </a:extLst>
              </p:cNvPr>
              <p:cNvSpPr txBox="1"/>
              <p:nvPr/>
            </p:nvSpPr>
            <p:spPr>
              <a:xfrm>
                <a:off x="5067862" y="5160090"/>
                <a:ext cx="6254981" cy="856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𝑇𝑒𝑐h𝑛𝑜𝑙𝑜𝑔𝑦</m:t>
                      </m:r>
                      <m:r>
                        <a:rPr lang="es-CO" sz="2500" b="0" i="1" smtClean="0">
                          <a:latin typeface="Cambria Math" panose="02040503050406030204" pitchFamily="18" charset="0"/>
                        </a:rPr>
                        <m:t> </m:t>
                      </m:r>
                      <m:r>
                        <a:rPr lang="es-CO" sz="2500" b="0" i="1" smtClean="0">
                          <a:latin typeface="Cambria Math" panose="02040503050406030204" pitchFamily="18" charset="0"/>
                        </a:rPr>
                        <m:t>𝑐𝑜𝑠𝑡</m:t>
                      </m:r>
                      <m:r>
                        <a:rPr lang="es-CO" sz="2500" b="0" i="1" smtClean="0">
                          <a:latin typeface="Cambria Math" panose="02040503050406030204" pitchFamily="18" charset="0"/>
                        </a:rPr>
                        <m:t> </m:t>
                      </m:r>
                      <m:d>
                        <m:dPr>
                          <m:begChr m:val="["/>
                          <m:endChr m:val="]"/>
                          <m:ctrlPr>
                            <a:rPr lang="es-CO" sz="2500" b="0" i="1" smtClean="0">
                              <a:latin typeface="Cambria Math" panose="02040503050406030204" pitchFamily="18" charset="0"/>
                            </a:rPr>
                          </m:ctrlPr>
                        </m:dPr>
                        <m:e>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𝑈𝑆𝐷</m:t>
                              </m:r>
                            </m:num>
                            <m:den>
                              <m:r>
                                <a:rPr lang="es-CO" sz="2500" b="0" i="1" smtClean="0">
                                  <a:latin typeface="Cambria Math" panose="02040503050406030204" pitchFamily="18" charset="0"/>
                                </a:rPr>
                                <m:t>𝑘𝑊</m:t>
                              </m:r>
                            </m:den>
                          </m:f>
                        </m:e>
                      </m:d>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450 [</m:t>
                          </m:r>
                          <m:r>
                            <a:rPr lang="es-CO" sz="2500" b="0" i="1" smtClean="0">
                              <a:latin typeface="Cambria Math" panose="02040503050406030204" pitchFamily="18" charset="0"/>
                            </a:rPr>
                            <m:t>𝑈𝑆𝐷</m:t>
                          </m:r>
                          <m:r>
                            <a:rPr lang="es-CO" sz="2500" b="0" i="1" smtClean="0">
                              <a:latin typeface="Cambria Math" panose="02040503050406030204" pitchFamily="18" charset="0"/>
                            </a:rPr>
                            <m:t>]</m:t>
                          </m:r>
                        </m:num>
                        <m:den>
                          <m:r>
                            <a:rPr lang="es-CO" sz="2500" b="0" i="1" smtClean="0">
                              <a:latin typeface="Cambria Math" panose="02040503050406030204" pitchFamily="18" charset="0"/>
                            </a:rPr>
                            <m:t>1.8[</m:t>
                          </m:r>
                          <m:r>
                            <a:rPr lang="es-CO" sz="2500" b="0" i="1" smtClean="0">
                              <a:latin typeface="Cambria Math" panose="02040503050406030204" pitchFamily="18" charset="0"/>
                            </a:rPr>
                            <m:t>𝑘𝑊</m:t>
                          </m:r>
                          <m:r>
                            <a:rPr lang="es-CO" sz="2500" b="0" i="1" smtClean="0">
                              <a:latin typeface="Cambria Math" panose="02040503050406030204" pitchFamily="18" charset="0"/>
                            </a:rPr>
                            <m:t>]</m:t>
                          </m:r>
                        </m:den>
                      </m:f>
                      <m:r>
                        <a:rPr lang="es-CO" sz="2500" b="0" i="1" smtClean="0">
                          <a:latin typeface="Cambria Math" panose="02040503050406030204" pitchFamily="18" charset="0"/>
                        </a:rPr>
                        <m:t>=250</m:t>
                      </m:r>
                    </m:oMath>
                  </m:oMathPara>
                </a14:m>
                <a:endParaRPr lang="es-CO" sz="2500" dirty="0"/>
              </a:p>
            </p:txBody>
          </p:sp>
        </mc:Choice>
        <mc:Fallback xmlns="">
          <p:sp>
            <p:nvSpPr>
              <p:cNvPr id="8" name="TextBox 7">
                <a:extLst>
                  <a:ext uri="{FF2B5EF4-FFF2-40B4-BE49-F238E27FC236}">
                    <a16:creationId xmlns:a16="http://schemas.microsoft.com/office/drawing/2014/main" id="{85C8EFAA-B8D0-BC76-9955-A5406744D046}"/>
                  </a:ext>
                </a:extLst>
              </p:cNvPr>
              <p:cNvSpPr txBox="1">
                <a:spLocks noRot="1" noChangeAspect="1" noMove="1" noResize="1" noEditPoints="1" noAdjustHandles="1" noChangeArrowheads="1" noChangeShapeType="1" noTextEdit="1"/>
              </p:cNvSpPr>
              <p:nvPr/>
            </p:nvSpPr>
            <p:spPr>
              <a:xfrm>
                <a:off x="5067862" y="5160090"/>
                <a:ext cx="6254981" cy="856132"/>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FF9EFA8-7E38-2F11-EFA2-E23A7F412172}"/>
                  </a:ext>
                </a:extLst>
              </p:cNvPr>
              <p:cNvSpPr txBox="1"/>
              <p:nvPr/>
            </p:nvSpPr>
            <p:spPr>
              <a:xfrm>
                <a:off x="184004" y="5222960"/>
                <a:ext cx="3988912" cy="73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1800 </m:t>
                      </m:r>
                      <m:r>
                        <a:rPr lang="es-CO" sz="2500" b="0" i="1" smtClean="0">
                          <a:latin typeface="Cambria Math" panose="02040503050406030204" pitchFamily="18" charset="0"/>
                        </a:rPr>
                        <m:t>𝑊</m:t>
                      </m:r>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1 </m:t>
                          </m:r>
                          <m:r>
                            <a:rPr lang="es-CO" sz="2500" b="0" i="1" smtClean="0">
                              <a:latin typeface="Cambria Math" panose="02040503050406030204" pitchFamily="18" charset="0"/>
                            </a:rPr>
                            <m:t>𝑘𝑊</m:t>
                          </m:r>
                        </m:num>
                        <m:den>
                          <m:r>
                            <a:rPr lang="es-CO" sz="2500" b="0" i="1" smtClean="0">
                              <a:latin typeface="Cambria Math" panose="02040503050406030204" pitchFamily="18" charset="0"/>
                            </a:rPr>
                            <m:t>1000 </m:t>
                          </m:r>
                          <m:r>
                            <a:rPr lang="es-CO" sz="2500" b="0" i="1" smtClean="0">
                              <a:latin typeface="Cambria Math" panose="02040503050406030204" pitchFamily="18" charset="0"/>
                            </a:rPr>
                            <m:t>𝑊</m:t>
                          </m:r>
                        </m:den>
                      </m:f>
                      <m:r>
                        <a:rPr lang="es-CO" sz="2500" b="0" i="1" smtClean="0">
                          <a:latin typeface="Cambria Math" panose="02040503050406030204" pitchFamily="18" charset="0"/>
                        </a:rPr>
                        <m:t>=1.8 </m:t>
                      </m:r>
                      <m:r>
                        <a:rPr lang="es-CO" sz="2500" b="0" i="1" smtClean="0">
                          <a:latin typeface="Cambria Math" panose="02040503050406030204" pitchFamily="18" charset="0"/>
                        </a:rPr>
                        <m:t>𝑘𝑊</m:t>
                      </m:r>
                    </m:oMath>
                  </m:oMathPara>
                </a14:m>
                <a:endParaRPr lang="es-CO" sz="2500" dirty="0"/>
              </a:p>
            </p:txBody>
          </p:sp>
        </mc:Choice>
        <mc:Fallback xmlns="">
          <p:sp>
            <p:nvSpPr>
              <p:cNvPr id="9" name="TextBox 8">
                <a:extLst>
                  <a:ext uri="{FF2B5EF4-FFF2-40B4-BE49-F238E27FC236}">
                    <a16:creationId xmlns:a16="http://schemas.microsoft.com/office/drawing/2014/main" id="{1FF9EFA8-7E38-2F11-EFA2-E23A7F412172}"/>
                  </a:ext>
                </a:extLst>
              </p:cNvPr>
              <p:cNvSpPr txBox="1">
                <a:spLocks noRot="1" noChangeAspect="1" noMove="1" noResize="1" noEditPoints="1" noAdjustHandles="1" noChangeArrowheads="1" noChangeShapeType="1" noTextEdit="1"/>
              </p:cNvSpPr>
              <p:nvPr/>
            </p:nvSpPr>
            <p:spPr>
              <a:xfrm>
                <a:off x="184004" y="5222960"/>
                <a:ext cx="3988912" cy="730393"/>
              </a:xfrm>
              <a:prstGeom prst="rect">
                <a:avLst/>
              </a:prstGeom>
              <a:blipFill>
                <a:blip r:embed="rId7"/>
                <a:stretch>
                  <a:fillRect/>
                </a:stretch>
              </a:blipFill>
            </p:spPr>
            <p:txBody>
              <a:bodyPr/>
              <a:lstStyle/>
              <a:p>
                <a:r>
                  <a:rPr lang="es-CO">
                    <a:noFill/>
                  </a:rPr>
                  <a:t> </a:t>
                </a:r>
              </a:p>
            </p:txBody>
          </p:sp>
        </mc:Fallback>
      </mc:AlternateContent>
      <p:pic>
        <p:nvPicPr>
          <p:cNvPr id="11" name="synthesize (10)">
            <a:hlinkClick r:id="" action="ppaction://media"/>
            <a:extLst>
              <a:ext uri="{FF2B5EF4-FFF2-40B4-BE49-F238E27FC236}">
                <a16:creationId xmlns:a16="http://schemas.microsoft.com/office/drawing/2014/main" id="{E3F8B2D1-92D6-6B22-D4C6-5D29B220F9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06560" y="248962"/>
            <a:ext cx="1391920" cy="1391920"/>
          </a:xfrm>
          <a:prstGeom prst="rect">
            <a:avLst/>
          </a:prstGeom>
        </p:spPr>
      </p:pic>
    </p:spTree>
    <p:extLst>
      <p:ext uri="{BB962C8B-B14F-4D97-AF65-F5344CB8AC3E}">
        <p14:creationId xmlns:p14="http://schemas.microsoft.com/office/powerpoint/2010/main" val="9633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9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19328AC-71F3-0ABD-2E3B-19E3E8167B1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8DB416-C51B-4EB4-27B0-0F29EC2AEF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3B867972-FD13-2D56-35F1-A314DD216A1C}"/>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Residual capacity </a:t>
            </a:r>
          </a:p>
        </p:txBody>
      </p:sp>
      <p:sp>
        <p:nvSpPr>
          <p:cNvPr id="4" name="Title 10">
            <a:extLst>
              <a:ext uri="{FF2B5EF4-FFF2-40B4-BE49-F238E27FC236}">
                <a16:creationId xmlns:a16="http://schemas.microsoft.com/office/drawing/2014/main" id="{728874B8-F6B0-23B1-1937-8EE399A9DF9D}"/>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2209F6-2345-B65D-E15E-F05C3BD5A349}"/>
                  </a:ext>
                </a:extLst>
              </p:cNvPr>
              <p:cNvSpPr txBox="1"/>
              <p:nvPr/>
            </p:nvSpPr>
            <p:spPr>
              <a:xfrm>
                <a:off x="198011" y="2790172"/>
                <a:ext cx="11341118"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𝐸𝑛𝑒𝑟𝑔𝑦</m:t>
                          </m:r>
                          <m:r>
                            <a:rPr lang="es-CO" sz="2200" b="0" i="1" smtClean="0">
                              <a:latin typeface="Cambria Math" panose="02040503050406030204" pitchFamily="18" charset="0"/>
                            </a:rPr>
                            <m:t> </m:t>
                          </m:r>
                          <m:r>
                            <a:rPr lang="es-CO" sz="2200" b="0" i="1" smtClean="0">
                              <a:latin typeface="Cambria Math" panose="02040503050406030204" pitchFamily="18" charset="0"/>
                            </a:rPr>
                            <m:t>𝑐𝑜𝑛𝑠𝑢𝑚𝑒𝑑</m:t>
                          </m:r>
                          <m:r>
                            <a:rPr lang="es-CO" sz="2200" b="0" i="1" smtClean="0">
                              <a:latin typeface="Cambria Math" panose="02040503050406030204" pitchFamily="18" charset="0"/>
                            </a:rPr>
                            <m:t> </m:t>
                          </m:r>
                          <m:r>
                            <a:rPr lang="es-CO" sz="2200" b="0" i="1" smtClean="0">
                              <a:latin typeface="Cambria Math" panose="02040503050406030204" pitchFamily="18" charset="0"/>
                            </a:rPr>
                            <m:t>𝑏𝑦</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m:t>
                          </m:r>
                          <m:r>
                            <a:rPr lang="es-CO" sz="2200" b="0" i="1" smtClean="0">
                              <a:latin typeface="Cambria Math" panose="02040503050406030204" pitchFamily="18" charset="0"/>
                            </a:rPr>
                            <m:t>𝑇𝑒𝑐h𝑛𝑜𝑙𝑜𝑔𝑦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oMath>
                  </m:oMathPara>
                </a14:m>
                <a:endParaRPr lang="es-CO" sz="2200" i="1" dirty="0"/>
              </a:p>
            </p:txBody>
          </p:sp>
        </mc:Choice>
        <mc:Fallback xmlns="">
          <p:sp>
            <p:nvSpPr>
              <p:cNvPr id="5" name="TextBox 4">
                <a:extLst>
                  <a:ext uri="{FF2B5EF4-FFF2-40B4-BE49-F238E27FC236}">
                    <a16:creationId xmlns:a16="http://schemas.microsoft.com/office/drawing/2014/main" id="{BA2209F6-2345-B65D-E15E-F05C3BD5A349}"/>
                  </a:ext>
                </a:extLst>
              </p:cNvPr>
              <p:cNvSpPr txBox="1">
                <a:spLocks noRot="1" noChangeAspect="1" noMove="1" noResize="1" noEditPoints="1" noAdjustHandles="1" noChangeArrowheads="1" noChangeShapeType="1" noTextEdit="1"/>
              </p:cNvSpPr>
              <p:nvPr/>
            </p:nvSpPr>
            <p:spPr>
              <a:xfrm>
                <a:off x="198011" y="2790172"/>
                <a:ext cx="11341118" cy="992451"/>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794DFF91-5A38-64C4-8E77-C3071F6BB772}"/>
              </a:ext>
            </a:extLst>
          </p:cNvPr>
          <p:cNvSpPr txBox="1"/>
          <p:nvPr/>
        </p:nvSpPr>
        <p:spPr>
          <a:xfrm>
            <a:off x="350003" y="3967982"/>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Energy consumed by refrigerators is estimated at 55 PJ. If we consider a refrigerator efficiency equal to 30%, what is the approximate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6C076338-E7D5-706D-B211-FA8F1E54A8DF}"/>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residual capacity can be estimated using data of the final energy balance and technology efficiency.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A3DFC0-BE76-31F2-0242-4BDD61036238}"/>
                  </a:ext>
                </a:extLst>
              </p:cNvPr>
              <p:cNvSpPr txBox="1"/>
              <p:nvPr/>
            </p:nvSpPr>
            <p:spPr>
              <a:xfrm>
                <a:off x="2386721" y="5399836"/>
                <a:ext cx="6655092"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55</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∗0.3</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r>
                        <a:rPr lang="es-CO" sz="2200" i="1">
                          <a:latin typeface="Cambria Math" panose="02040503050406030204" pitchFamily="18" charset="0"/>
                          <a:ea typeface="Cambria Math" panose="02040503050406030204" pitchFamily="18" charset="0"/>
                        </a:rPr>
                        <m:t>≈</m:t>
                      </m:r>
                      <m:r>
                        <a:rPr lang="es-CO" sz="2200" b="0" i="1" smtClean="0">
                          <a:latin typeface="Cambria Math" panose="02040503050406030204" pitchFamily="18" charset="0"/>
                          <a:ea typeface="Cambria Math" panose="02040503050406030204" pitchFamily="18" charset="0"/>
                        </a:rPr>
                        <m:t>0.523 </m:t>
                      </m:r>
                      <m:r>
                        <a:rPr lang="es-CO" sz="2200" b="0" i="1" smtClean="0">
                          <a:latin typeface="Cambria Math" panose="02040503050406030204" pitchFamily="18" charset="0"/>
                          <a:ea typeface="Cambria Math" panose="02040503050406030204" pitchFamily="18" charset="0"/>
                        </a:rPr>
                        <m:t>𝐺𝑊</m:t>
                      </m:r>
                    </m:oMath>
                  </m:oMathPara>
                </a14:m>
                <a:endParaRPr lang="es-CO" sz="2200" i="1" dirty="0"/>
              </a:p>
            </p:txBody>
          </p:sp>
        </mc:Choice>
        <mc:Fallback xmlns="">
          <p:sp>
            <p:nvSpPr>
              <p:cNvPr id="8" name="TextBox 7">
                <a:extLst>
                  <a:ext uri="{FF2B5EF4-FFF2-40B4-BE49-F238E27FC236}">
                    <a16:creationId xmlns:a16="http://schemas.microsoft.com/office/drawing/2014/main" id="{6EA3DFC0-BE76-31F2-0242-4BDD61036238}"/>
                  </a:ext>
                </a:extLst>
              </p:cNvPr>
              <p:cNvSpPr txBox="1">
                <a:spLocks noRot="1" noChangeAspect="1" noMove="1" noResize="1" noEditPoints="1" noAdjustHandles="1" noChangeArrowheads="1" noChangeShapeType="1" noTextEdit="1"/>
              </p:cNvSpPr>
              <p:nvPr/>
            </p:nvSpPr>
            <p:spPr>
              <a:xfrm>
                <a:off x="2386721" y="5399836"/>
                <a:ext cx="6655092" cy="992451"/>
              </a:xfrm>
              <a:prstGeom prst="rect">
                <a:avLst/>
              </a:prstGeom>
              <a:blipFill>
                <a:blip r:embed="rId6"/>
                <a:stretch>
                  <a:fillRect/>
                </a:stretch>
              </a:blipFill>
            </p:spPr>
            <p:txBody>
              <a:bodyPr/>
              <a:lstStyle/>
              <a:p>
                <a:r>
                  <a:rPr lang="es-CO">
                    <a:noFill/>
                  </a:rPr>
                  <a:t> </a:t>
                </a:r>
              </a:p>
            </p:txBody>
          </p:sp>
        </mc:Fallback>
      </mc:AlternateContent>
      <p:pic>
        <p:nvPicPr>
          <p:cNvPr id="9" name="synthesize - 2025-02-14T001811.568">
            <a:hlinkClick r:id="" action="ppaction://media"/>
            <a:extLst>
              <a:ext uri="{FF2B5EF4-FFF2-40B4-BE49-F238E27FC236}">
                <a16:creationId xmlns:a16="http://schemas.microsoft.com/office/drawing/2014/main" id="{FA045FBD-DEBC-B3DE-4FD0-9D198502AB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1813" y="330141"/>
            <a:ext cx="1077343" cy="1077343"/>
          </a:xfrm>
          <a:prstGeom prst="rect">
            <a:avLst/>
          </a:prstGeom>
        </p:spPr>
      </p:pic>
    </p:spTree>
    <p:extLst>
      <p:ext uri="{BB962C8B-B14F-4D97-AF65-F5344CB8AC3E}">
        <p14:creationId xmlns:p14="http://schemas.microsoft.com/office/powerpoint/2010/main" val="20131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11.4 References</a:t>
            </a:r>
          </a:p>
        </p:txBody>
      </p:sp>
      <p:sp>
        <p:nvSpPr>
          <p:cNvPr id="6" name="TextBox 5">
            <a:extLst>
              <a:ext uri="{FF2B5EF4-FFF2-40B4-BE49-F238E27FC236}">
                <a16:creationId xmlns:a16="http://schemas.microsoft.com/office/drawing/2014/main" id="{BF21AFF5-1E9E-C019-34A8-E2AD7ABC9339}"/>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Fynn Kiley</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Chart 3">
            <a:extLst>
              <a:ext uri="{FF2B5EF4-FFF2-40B4-BE49-F238E27FC236}">
                <a16:creationId xmlns:a16="http://schemas.microsoft.com/office/drawing/2014/main" id="{08076052-AE5C-2E21-CF5F-E91A2F2DC688}"/>
              </a:ext>
            </a:extLst>
          </p:cNvPr>
          <p:cNvGraphicFramePr>
            <a:graphicFrameLocks/>
          </p:cNvGraphicFramePr>
          <p:nvPr>
            <p:extLst>
              <p:ext uri="{D42A27DB-BD31-4B8C-83A1-F6EECF244321}">
                <p14:modId xmlns:p14="http://schemas.microsoft.com/office/powerpoint/2010/main" val="2405707134"/>
              </p:ext>
            </p:extLst>
          </p:nvPr>
        </p:nvGraphicFramePr>
        <p:xfrm>
          <a:off x="-351638"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48038180-A5ED-BB65-2BAC-CE4E0FFA332F}"/>
              </a:ext>
            </a:extLst>
          </p:cNvPr>
          <p:cNvGrpSpPr/>
          <p:nvPr/>
        </p:nvGrpSpPr>
        <p:grpSpPr>
          <a:xfrm>
            <a:off x="7811693" y="3730305"/>
            <a:ext cx="3193256" cy="2852796"/>
            <a:chOff x="8317744" y="1396096"/>
            <a:chExt cx="3193256" cy="2852796"/>
          </a:xfrm>
        </p:grpSpPr>
        <p:pic>
          <p:nvPicPr>
            <p:cNvPr id="6" name="Graphic 5" descr="House with solid fill">
              <a:extLst>
                <a:ext uri="{FF2B5EF4-FFF2-40B4-BE49-F238E27FC236}">
                  <a16:creationId xmlns:a16="http://schemas.microsoft.com/office/drawing/2014/main" id="{D736FA3C-FDFC-3176-AA13-98FA9A3342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7744" y="1807368"/>
              <a:ext cx="1257300" cy="1257300"/>
            </a:xfrm>
            <a:prstGeom prst="rect">
              <a:avLst/>
            </a:prstGeom>
          </p:spPr>
        </p:pic>
        <p:pic>
          <p:nvPicPr>
            <p:cNvPr id="10" name="Graphic 9" descr="Barn with solid fill">
              <a:extLst>
                <a:ext uri="{FF2B5EF4-FFF2-40B4-BE49-F238E27FC236}">
                  <a16:creationId xmlns:a16="http://schemas.microsoft.com/office/drawing/2014/main" id="{37952CFA-AB18-D502-E7F4-9DD9E3897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6658" y="2891579"/>
              <a:ext cx="1357313" cy="1357313"/>
            </a:xfrm>
            <a:prstGeom prst="rect">
              <a:avLst/>
            </a:prstGeom>
          </p:spPr>
        </p:pic>
        <p:pic>
          <p:nvPicPr>
            <p:cNvPr id="12" name="Graphic 11" descr="Building with solid fill">
              <a:extLst>
                <a:ext uri="{FF2B5EF4-FFF2-40B4-BE49-F238E27FC236}">
                  <a16:creationId xmlns:a16="http://schemas.microsoft.com/office/drawing/2014/main" id="{8852877F-5E7C-F929-4A0C-514BC45602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0295" y="1396096"/>
              <a:ext cx="1690705" cy="1690705"/>
            </a:xfrm>
            <a:prstGeom prst="rect">
              <a:avLst/>
            </a:prstGeom>
          </p:spPr>
        </p:pic>
      </p:grpSp>
      <p:sp>
        <p:nvSpPr>
          <p:cNvPr id="14" name="TextBox 13">
            <a:extLst>
              <a:ext uri="{FF2B5EF4-FFF2-40B4-BE49-F238E27FC236}">
                <a16:creationId xmlns:a16="http://schemas.microsoft.com/office/drawing/2014/main" id="{951541E6-ACC2-DDE7-958B-801EE89D9190}"/>
              </a:ext>
            </a:extLst>
          </p:cNvPr>
          <p:cNvSpPr txBox="1"/>
          <p:nvPr/>
        </p:nvSpPr>
        <p:spPr>
          <a:xfrm>
            <a:off x="7015163" y="1585913"/>
            <a:ext cx="4672012" cy="2308324"/>
          </a:xfrm>
          <a:prstGeom prst="rect">
            <a:avLst/>
          </a:prstGeom>
          <a:noFill/>
        </p:spPr>
        <p:txBody>
          <a:bodyPr wrap="square" rtlCol="0">
            <a:spAutoFit/>
          </a:bodyPr>
          <a:lstStyle/>
          <a:p>
            <a:pPr algn="just"/>
            <a:r>
              <a:rPr lang="en-US" sz="2400" dirty="0">
                <a:latin typeface="Aptos" panose="020B0004020202020204" pitchFamily="34" charset="0"/>
              </a:rPr>
              <a:t>The residential sector encompasses all energy consumption within households, including single-family homes, apartments, and other living spaces.</a:t>
            </a:r>
            <a:endParaRPr lang="es-CO" sz="2400" dirty="0">
              <a:latin typeface="Aptos" panose="020B0004020202020204" pitchFamily="34" charset="0"/>
            </a:endParaRPr>
          </a:p>
        </p:txBody>
      </p:sp>
      <p:sp>
        <p:nvSpPr>
          <p:cNvPr id="15" name="TextBox 14">
            <a:extLst>
              <a:ext uri="{FF2B5EF4-FFF2-40B4-BE49-F238E27FC236}">
                <a16:creationId xmlns:a16="http://schemas.microsoft.com/office/drawing/2014/main" id="{1D05BE9E-33F7-5952-F25B-A0C02903C364}"/>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12"/>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4)">
            <a:hlinkClick r:id="" action="ppaction://media"/>
            <a:extLst>
              <a:ext uri="{FF2B5EF4-FFF2-40B4-BE49-F238E27FC236}">
                <a16:creationId xmlns:a16="http://schemas.microsoft.com/office/drawing/2014/main" id="{E03E2586-8707-7BFF-D246-7BAFDAD95E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76533" y="59140"/>
            <a:ext cx="1330008" cy="1330008"/>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2C337A-936D-BF98-A649-857E1F7F4CF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E2F1D-5AD1-7C87-E9D7-9C7E401BCF2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CD5FA626-FCA2-DD33-5AAC-01D4400A6B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Urban and rural areas </a:t>
            </a:r>
          </a:p>
        </p:txBody>
      </p:sp>
      <p:sp>
        <p:nvSpPr>
          <p:cNvPr id="8" name="Title 10">
            <a:extLst>
              <a:ext uri="{FF2B5EF4-FFF2-40B4-BE49-F238E27FC236}">
                <a16:creationId xmlns:a16="http://schemas.microsoft.com/office/drawing/2014/main" id="{448E39BA-EF66-8FCB-C5D5-3089C07062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C6ADE1C3-6674-B0FF-BCD4-4FA7EC992413}"/>
              </a:ext>
            </a:extLst>
          </p:cNvPr>
          <p:cNvGraphicFramePr>
            <a:graphicFrameLocks/>
          </p:cNvGraphicFramePr>
          <p:nvPr>
            <p:extLst>
              <p:ext uri="{D42A27DB-BD31-4B8C-83A1-F6EECF244321}">
                <p14:modId xmlns:p14="http://schemas.microsoft.com/office/powerpoint/2010/main" val="1768377412"/>
              </p:ext>
            </p:extLst>
          </p:nvPr>
        </p:nvGraphicFramePr>
        <p:xfrm>
          <a:off x="4087178" y="912661"/>
          <a:ext cx="7728591" cy="527382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A208772-5E71-44F7-DD5F-ABC1D7C72673}"/>
              </a:ext>
            </a:extLst>
          </p:cNvPr>
          <p:cNvSpPr txBox="1"/>
          <p:nvPr/>
        </p:nvSpPr>
        <p:spPr>
          <a:xfrm>
            <a:off x="10027241" y="6186488"/>
            <a:ext cx="1967909"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UPME (2022)</a:t>
            </a:r>
          </a:p>
        </p:txBody>
      </p:sp>
      <p:sp>
        <p:nvSpPr>
          <p:cNvPr id="9" name="TextBox 8">
            <a:extLst>
              <a:ext uri="{FF2B5EF4-FFF2-40B4-BE49-F238E27FC236}">
                <a16:creationId xmlns:a16="http://schemas.microsoft.com/office/drawing/2014/main" id="{C3AC3B76-AE0A-8C3B-BCE9-D73AC9DF7ACE}"/>
              </a:ext>
            </a:extLst>
          </p:cNvPr>
          <p:cNvSpPr txBox="1"/>
          <p:nvPr/>
        </p:nvSpPr>
        <p:spPr>
          <a:xfrm>
            <a:off x="289326" y="1845226"/>
            <a:ext cx="3582590" cy="3970318"/>
          </a:xfrm>
          <a:prstGeom prst="rect">
            <a:avLst/>
          </a:prstGeom>
          <a:noFill/>
        </p:spPr>
        <p:txBody>
          <a:bodyPr wrap="square">
            <a:spAutoFit/>
          </a:bodyPr>
          <a:lstStyle/>
          <a:p>
            <a:pPr algn="just"/>
            <a:r>
              <a:rPr lang="en-US" sz="2800" dirty="0">
                <a:latin typeface="Aptos" panose="020B0004020202020204" pitchFamily="34" charset="0"/>
              </a:rPr>
              <a:t>Urban and rural households have distinct energy needs and challenges, requiring tailored solutions to achieve sustainable and inclusive energy transitions.</a:t>
            </a:r>
            <a:endParaRPr lang="es-CO" sz="2800" dirty="0">
              <a:latin typeface="Aptos" panose="020B0004020202020204" pitchFamily="34" charset="0"/>
            </a:endParaRPr>
          </a:p>
        </p:txBody>
      </p:sp>
      <p:pic>
        <p:nvPicPr>
          <p:cNvPr id="2" name="synthesize - 2025-02-14T000931.136">
            <a:hlinkClick r:id="" action="ppaction://media"/>
            <a:extLst>
              <a:ext uri="{FF2B5EF4-FFF2-40B4-BE49-F238E27FC236}">
                <a16:creationId xmlns:a16="http://schemas.microsoft.com/office/drawing/2014/main" id="{E8BEF72D-6563-F9A4-9C43-9AE8BBC15D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1767" y="123754"/>
            <a:ext cx="937523" cy="937523"/>
          </a:xfrm>
          <a:prstGeom prst="rect">
            <a:avLst/>
          </a:prstGeom>
        </p:spPr>
      </p:pic>
    </p:spTree>
    <p:extLst>
      <p:ext uri="{BB962C8B-B14F-4D97-AF65-F5344CB8AC3E}">
        <p14:creationId xmlns:p14="http://schemas.microsoft.com/office/powerpoint/2010/main" val="38121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B55D-7B91-A7E1-D456-4378F56965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DC88EC9-1005-C2AD-BBCD-6EBBA20F8C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048BC934-B6CD-D3F3-CBF5-17BB33F747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Energy demands in the residential sector </a:t>
            </a:r>
          </a:p>
        </p:txBody>
      </p:sp>
      <p:sp>
        <p:nvSpPr>
          <p:cNvPr id="8" name="Title 10">
            <a:extLst>
              <a:ext uri="{FF2B5EF4-FFF2-40B4-BE49-F238E27FC236}">
                <a16:creationId xmlns:a16="http://schemas.microsoft.com/office/drawing/2014/main" id="{09707EE2-8A38-EBC3-4ADD-D01C955951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sp>
        <p:nvSpPr>
          <p:cNvPr id="2" name="TextBox 1">
            <a:extLst>
              <a:ext uri="{FF2B5EF4-FFF2-40B4-BE49-F238E27FC236}">
                <a16:creationId xmlns:a16="http://schemas.microsoft.com/office/drawing/2014/main" id="{5F483796-6957-1455-F9A8-71CC4D3F3724}"/>
              </a:ext>
            </a:extLst>
          </p:cNvPr>
          <p:cNvSpPr txBox="1"/>
          <p:nvPr/>
        </p:nvSpPr>
        <p:spPr>
          <a:xfrm>
            <a:off x="339084" y="1529331"/>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1026" name="Picture 2" descr="Stove - Free electronics icons">
            <a:extLst>
              <a:ext uri="{FF2B5EF4-FFF2-40B4-BE49-F238E27FC236}">
                <a16:creationId xmlns:a16="http://schemas.microsoft.com/office/drawing/2014/main" id="{51532333-2F94-F234-B434-950C9D070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839"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 heater - Free technology icons">
            <a:extLst>
              <a:ext uri="{FF2B5EF4-FFF2-40B4-BE49-F238E27FC236}">
                <a16:creationId xmlns:a16="http://schemas.microsoft.com/office/drawing/2014/main" id="{30D34600-508A-F58C-465C-05D23ED77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32" y="4318625"/>
            <a:ext cx="1435367" cy="1435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ting Icons No Attribution PNG Transparent Background, Free Download  #8420 - FreeIconsPNG">
            <a:extLst>
              <a:ext uri="{FF2B5EF4-FFF2-40B4-BE49-F238E27FC236}">
                <a16:creationId xmlns:a16="http://schemas.microsoft.com/office/drawing/2014/main" id="{4DDD4ADB-4AB2-39DE-83C7-F9B47C0EB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174" y="2390311"/>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scar en la consulta  de la barra lateral">
            <a:extLst>
              <a:ext uri="{FF2B5EF4-FFF2-40B4-BE49-F238E27FC236}">
                <a16:creationId xmlns:a16="http://schemas.microsoft.com/office/drawing/2014/main" id="{4780EC5A-8C06-165B-6E52-26CD1F66E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747" y="4368093"/>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0AD56E-AB0D-49DF-A56A-BCA490D53055}"/>
              </a:ext>
            </a:extLst>
          </p:cNvPr>
          <p:cNvSpPr txBox="1"/>
          <p:nvPr/>
        </p:nvSpPr>
        <p:spPr>
          <a:xfrm>
            <a:off x="1261905" y="2571455"/>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7" name="Group 16">
            <a:extLst>
              <a:ext uri="{FF2B5EF4-FFF2-40B4-BE49-F238E27FC236}">
                <a16:creationId xmlns:a16="http://schemas.microsoft.com/office/drawing/2014/main" id="{B5D496DA-E5BE-1A88-6070-74DF5B0E00F9}"/>
              </a:ext>
            </a:extLst>
          </p:cNvPr>
          <p:cNvGrpSpPr/>
          <p:nvPr/>
        </p:nvGrpSpPr>
        <p:grpSpPr>
          <a:xfrm>
            <a:off x="7184817" y="4230736"/>
            <a:ext cx="1783445" cy="1970314"/>
            <a:chOff x="8610200" y="1651438"/>
            <a:chExt cx="2304919" cy="2651124"/>
          </a:xfrm>
        </p:grpSpPr>
        <p:pic>
          <p:nvPicPr>
            <p:cNvPr id="1038" name="Picture 14" descr="Fridge - Free electronics icons">
              <a:extLst>
                <a:ext uri="{FF2B5EF4-FFF2-40B4-BE49-F238E27FC236}">
                  <a16:creationId xmlns:a16="http://schemas.microsoft.com/office/drawing/2014/main" id="{F4F1C281-EFA6-FECD-C3FE-C7C91F035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6222" y="1651438"/>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9E5C4ABC-3CC2-A615-144F-B3A1B85945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0200" y="1805916"/>
              <a:ext cx="1142629" cy="1142629"/>
            </a:xfrm>
            <a:prstGeom prst="rect">
              <a:avLst/>
            </a:prstGeom>
          </p:spPr>
        </p:pic>
        <p:pic>
          <p:nvPicPr>
            <p:cNvPr id="1040" name="Picture 16" descr="Buscar en la consulta  de la barra lateral">
              <a:extLst>
                <a:ext uri="{FF2B5EF4-FFF2-40B4-BE49-F238E27FC236}">
                  <a16:creationId xmlns:a16="http://schemas.microsoft.com/office/drawing/2014/main" id="{29C421BA-ABF7-6302-F73C-B43193C51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0853" y="3223315"/>
              <a:ext cx="900113" cy="900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CDCAF68-A641-6B07-5ABE-4D8AE4EB3087}"/>
                </a:ext>
              </a:extLst>
            </p:cNvPr>
            <p:cNvPicPr>
              <a:picLocks noChangeAspect="1"/>
            </p:cNvPicPr>
            <p:nvPr/>
          </p:nvPicPr>
          <p:blipFill>
            <a:blip r:embed="rId13"/>
            <a:stretch>
              <a:fillRect/>
            </a:stretch>
          </p:blipFill>
          <p:spPr>
            <a:xfrm>
              <a:off x="9679978" y="3216712"/>
              <a:ext cx="1085850" cy="1085850"/>
            </a:xfrm>
            <a:prstGeom prst="rect">
              <a:avLst/>
            </a:prstGeom>
          </p:spPr>
        </p:pic>
      </p:grpSp>
      <p:sp>
        <p:nvSpPr>
          <p:cNvPr id="18" name="TextBox 17">
            <a:extLst>
              <a:ext uri="{FF2B5EF4-FFF2-40B4-BE49-F238E27FC236}">
                <a16:creationId xmlns:a16="http://schemas.microsoft.com/office/drawing/2014/main" id="{C511C229-A865-A5A2-EDCD-C25434F0BDC6}"/>
              </a:ext>
            </a:extLst>
          </p:cNvPr>
          <p:cNvSpPr txBox="1"/>
          <p:nvPr/>
        </p:nvSpPr>
        <p:spPr>
          <a:xfrm>
            <a:off x="1318849" y="4559254"/>
            <a:ext cx="2265877" cy="954107"/>
          </a:xfrm>
          <a:prstGeom prst="rect">
            <a:avLst/>
          </a:prstGeom>
          <a:noFill/>
        </p:spPr>
        <p:txBody>
          <a:bodyPr wrap="square">
            <a:spAutoFit/>
          </a:bodyPr>
          <a:lstStyle/>
          <a:p>
            <a:pPr algn="ctr"/>
            <a:r>
              <a:rPr lang="en-US" sz="2800" b="1" dirty="0">
                <a:latin typeface="Aptos" panose="020B0004020202020204" pitchFamily="34" charset="0"/>
              </a:rPr>
              <a:t>Water heating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632C130-303C-4612-B21E-2FB87FF0C994}"/>
              </a:ext>
            </a:extLst>
          </p:cNvPr>
          <p:cNvSpPr txBox="1"/>
          <p:nvPr/>
        </p:nvSpPr>
        <p:spPr>
          <a:xfrm>
            <a:off x="4759435" y="5008859"/>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BC59668C-14F7-AACF-1138-BD4116A06A8C}"/>
              </a:ext>
            </a:extLst>
          </p:cNvPr>
          <p:cNvSpPr txBox="1"/>
          <p:nvPr/>
        </p:nvSpPr>
        <p:spPr>
          <a:xfrm>
            <a:off x="4757824" y="2808548"/>
            <a:ext cx="2265877" cy="523220"/>
          </a:xfrm>
          <a:prstGeom prst="rect">
            <a:avLst/>
          </a:prstGeom>
          <a:noFill/>
        </p:spPr>
        <p:txBody>
          <a:bodyPr wrap="square">
            <a:spAutoFit/>
          </a:bodyPr>
          <a:lstStyle/>
          <a:p>
            <a:pPr algn="ctr"/>
            <a:r>
              <a:rPr lang="en-US" sz="2800" b="1" dirty="0">
                <a:latin typeface="Aptos" panose="020B0004020202020204" pitchFamily="34" charset="0"/>
              </a:rPr>
              <a:t>Cooking</a:t>
            </a:r>
            <a:endParaRPr lang="es-CO" sz="2800" b="1" dirty="0">
              <a:latin typeface="Aptos" panose="020B0004020202020204" pitchFamily="34" charset="0"/>
            </a:endParaRPr>
          </a:p>
        </p:txBody>
      </p:sp>
      <p:sp>
        <p:nvSpPr>
          <p:cNvPr id="21" name="TextBox 20">
            <a:extLst>
              <a:ext uri="{FF2B5EF4-FFF2-40B4-BE49-F238E27FC236}">
                <a16:creationId xmlns:a16="http://schemas.microsoft.com/office/drawing/2014/main" id="{E4B60F36-3A73-E0C1-C181-DFE0A136DDF7}"/>
              </a:ext>
            </a:extLst>
          </p:cNvPr>
          <p:cNvSpPr txBox="1"/>
          <p:nvPr/>
        </p:nvSpPr>
        <p:spPr>
          <a:xfrm>
            <a:off x="8751075" y="480820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4" name="Picture 18" descr="Buscar en la consulta  de la barra lateral">
            <a:extLst>
              <a:ext uri="{FF2B5EF4-FFF2-40B4-BE49-F238E27FC236}">
                <a16:creationId xmlns:a16="http://schemas.microsoft.com/office/drawing/2014/main" id="{3567D2C9-B473-C5F8-5789-A73C5666E4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57734" y="2414346"/>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74B892-A95F-16BF-842F-AB4E591638DF}"/>
              </a:ext>
            </a:extLst>
          </p:cNvPr>
          <p:cNvSpPr txBox="1"/>
          <p:nvPr/>
        </p:nvSpPr>
        <p:spPr>
          <a:xfrm>
            <a:off x="9050068" y="2535443"/>
            <a:ext cx="2522022" cy="954107"/>
          </a:xfrm>
          <a:prstGeom prst="rect">
            <a:avLst/>
          </a:prstGeom>
          <a:noFill/>
        </p:spPr>
        <p:txBody>
          <a:bodyPr wrap="square">
            <a:spAutoFit/>
          </a:bodyPr>
          <a:lstStyle/>
          <a:p>
            <a:pPr algn="ctr"/>
            <a:r>
              <a:rPr lang="es-CO" sz="2800" b="1" dirty="0">
                <a:latin typeface="Aptos" panose="020B0004020202020204" pitchFamily="34" charset="0"/>
              </a:rPr>
              <a:t>Air </a:t>
            </a:r>
            <a:r>
              <a:rPr lang="es-CO" sz="2800" b="1" dirty="0" err="1">
                <a:latin typeface="Aptos" panose="020B0004020202020204" pitchFamily="34" charset="0"/>
              </a:rPr>
              <a:t>conditioning</a:t>
            </a:r>
            <a:endParaRPr lang="es-CO" sz="2800" b="1" dirty="0">
              <a:latin typeface="Aptos" panose="020B0004020202020204" pitchFamily="34" charset="0"/>
            </a:endParaRPr>
          </a:p>
        </p:txBody>
      </p:sp>
      <p:pic>
        <p:nvPicPr>
          <p:cNvPr id="9" name="synthesize (5)">
            <a:hlinkClick r:id="" action="ppaction://media"/>
            <a:extLst>
              <a:ext uri="{FF2B5EF4-FFF2-40B4-BE49-F238E27FC236}">
                <a16:creationId xmlns:a16="http://schemas.microsoft.com/office/drawing/2014/main" id="{9B6D6056-2178-8A74-C13B-1FBAAAB9758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127024" y="204496"/>
            <a:ext cx="1242878" cy="1242878"/>
          </a:xfrm>
          <a:prstGeom prst="rect">
            <a:avLst/>
          </a:prstGeom>
        </p:spPr>
      </p:pic>
    </p:spTree>
    <p:extLst>
      <p:ext uri="{BB962C8B-B14F-4D97-AF65-F5344CB8AC3E}">
        <p14:creationId xmlns:p14="http://schemas.microsoft.com/office/powerpoint/2010/main" val="27479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6CA6BF4-AE4D-3EF9-29A6-2DA5A528B3F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CE171E4-D468-8163-5FAE-C820C03470C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49883C78-2133-69FE-CDFC-C5F415086C8A}"/>
              </a:ext>
            </a:extLst>
          </p:cNvPr>
          <p:cNvSpPr/>
          <p:nvPr/>
        </p:nvSpPr>
        <p:spPr>
          <a:xfrm>
            <a:off x="343847" y="995986"/>
            <a:ext cx="101003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residential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C613A292-5CF1-292D-67BA-457C59FF3C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0C80DFE0-C958-8183-F2E2-D2959E833906}"/>
              </a:ext>
            </a:extLst>
          </p:cNvPr>
          <p:cNvGraphicFramePr/>
          <p:nvPr>
            <p:extLst>
              <p:ext uri="{D42A27DB-BD31-4B8C-83A1-F6EECF244321}">
                <p14:modId xmlns:p14="http://schemas.microsoft.com/office/powerpoint/2010/main" val="3425152723"/>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6)">
            <a:hlinkClick r:id="" action="ppaction://media"/>
            <a:extLst>
              <a:ext uri="{FF2B5EF4-FFF2-40B4-BE49-F238E27FC236}">
                <a16:creationId xmlns:a16="http://schemas.microsoft.com/office/drawing/2014/main" id="{BA721198-A213-577B-2AA2-A9C7C8E6B2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70240" y="82892"/>
            <a:ext cx="1422400" cy="1422400"/>
          </a:xfrm>
          <a:prstGeom prst="rect">
            <a:avLst/>
          </a:prstGeom>
        </p:spPr>
      </p:pic>
    </p:spTree>
    <p:extLst>
      <p:ext uri="{BB962C8B-B14F-4D97-AF65-F5344CB8AC3E}">
        <p14:creationId xmlns:p14="http://schemas.microsoft.com/office/powerpoint/2010/main" val="6685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80511"/>
            <a:ext cx="9719514" cy="3930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04800">
              <a:lnSpc>
                <a:spcPct val="107000"/>
              </a:lnSpc>
              <a:spcAft>
                <a:spcPts val="800"/>
              </a:spcAft>
            </a:pP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UPME. (2022).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Balance Energético Colombiano 2021</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https://www1.upme.gov.co/DemandayEficiencia/Paginas/BECO.aspx</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latin typeface="Aptos" panose="020B0004020202020204" pitchFamily="34" charset="0"/>
              <a:ea typeface="Calibri" panose="020F0502020204030204" pitchFamily="34" charset="0"/>
              <a:cs typeface="Times New Roman" panose="02020603050405020304" pitchFamily="18" charset="0"/>
            </a:endParaRPr>
          </a:p>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Introduction</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Chart 4">
            <a:extLst>
              <a:ext uri="{FF2B5EF4-FFF2-40B4-BE49-F238E27FC236}">
                <a16:creationId xmlns:a16="http://schemas.microsoft.com/office/drawing/2014/main" id="{218234A4-40BF-A6EF-BA07-8FD8D698DE8D}"/>
              </a:ext>
            </a:extLst>
          </p:cNvPr>
          <p:cNvGraphicFramePr>
            <a:graphicFrameLocks/>
          </p:cNvGraphicFramePr>
          <p:nvPr>
            <p:extLst>
              <p:ext uri="{D42A27DB-BD31-4B8C-83A1-F6EECF244321}">
                <p14:modId xmlns:p14="http://schemas.microsoft.com/office/powerpoint/2010/main" val="4106735072"/>
              </p:ext>
            </p:extLst>
          </p:nvPr>
        </p:nvGraphicFramePr>
        <p:xfrm>
          <a:off x="-351638" y="1836841"/>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CCD3D5D-8DE3-FFF2-6717-D01DAC1C2CD2}"/>
              </a:ext>
            </a:extLst>
          </p:cNvPr>
          <p:cNvSpPr txBox="1"/>
          <p:nvPr/>
        </p:nvSpPr>
        <p:spPr>
          <a:xfrm>
            <a:off x="535613" y="6320998"/>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DFE4ADA-3E4C-D53E-F167-F3E25DAD5327}"/>
              </a:ext>
            </a:extLst>
          </p:cNvPr>
          <p:cNvSpPr txBox="1"/>
          <p:nvPr/>
        </p:nvSpPr>
        <p:spPr>
          <a:xfrm>
            <a:off x="7179662" y="1166075"/>
            <a:ext cx="4429923" cy="2677656"/>
          </a:xfrm>
          <a:prstGeom prst="rect">
            <a:avLst/>
          </a:prstGeom>
          <a:noFill/>
        </p:spPr>
        <p:txBody>
          <a:bodyPr wrap="square" rtlCol="0">
            <a:spAutoFit/>
          </a:bodyPr>
          <a:lstStyle/>
          <a:p>
            <a:pPr algn="just"/>
            <a:r>
              <a:rPr lang="en-US" sz="2400" dirty="0">
                <a:latin typeface="Aptos" panose="020B0004020202020204" pitchFamily="34" charset="0"/>
              </a:rPr>
              <a:t>The commercial and public services sector encompasses energy use in buildings and facilities dedicated to commerce, education, healthcare, government, and other non-residential activities.</a:t>
            </a:r>
            <a:endParaRPr lang="es-CO" sz="2400" dirty="0">
              <a:latin typeface="Aptos" panose="020B0004020202020204" pitchFamily="34" charset="0"/>
            </a:endParaRPr>
          </a:p>
        </p:txBody>
      </p:sp>
      <p:pic>
        <p:nvPicPr>
          <p:cNvPr id="8" name="Picture 7">
            <a:extLst>
              <a:ext uri="{FF2B5EF4-FFF2-40B4-BE49-F238E27FC236}">
                <a16:creationId xmlns:a16="http://schemas.microsoft.com/office/drawing/2014/main" id="{EC7298C8-6352-37FE-F1A5-517EE0683E69}"/>
              </a:ext>
            </a:extLst>
          </p:cNvPr>
          <p:cNvPicPr>
            <a:picLocks noChangeAspect="1"/>
          </p:cNvPicPr>
          <p:nvPr/>
        </p:nvPicPr>
        <p:blipFill>
          <a:blip r:embed="rId7"/>
          <a:stretch>
            <a:fillRect/>
          </a:stretch>
        </p:blipFill>
        <p:spPr>
          <a:xfrm>
            <a:off x="7821545" y="3815155"/>
            <a:ext cx="1497569" cy="1497569"/>
          </a:xfrm>
          <a:prstGeom prst="rect">
            <a:avLst/>
          </a:prstGeom>
        </p:spPr>
      </p:pic>
      <p:pic>
        <p:nvPicPr>
          <p:cNvPr id="17" name="Picture 16">
            <a:extLst>
              <a:ext uri="{FF2B5EF4-FFF2-40B4-BE49-F238E27FC236}">
                <a16:creationId xmlns:a16="http://schemas.microsoft.com/office/drawing/2014/main" id="{A662D93B-304A-396B-0D85-FF9C57F48564}"/>
              </a:ext>
            </a:extLst>
          </p:cNvPr>
          <p:cNvPicPr>
            <a:picLocks noChangeAspect="1"/>
          </p:cNvPicPr>
          <p:nvPr/>
        </p:nvPicPr>
        <p:blipFill>
          <a:blip r:embed="rId8"/>
          <a:stretch>
            <a:fillRect/>
          </a:stretch>
        </p:blipFill>
        <p:spPr>
          <a:xfrm>
            <a:off x="10010497" y="4147041"/>
            <a:ext cx="1210225" cy="1008521"/>
          </a:xfrm>
          <a:prstGeom prst="rect">
            <a:avLst/>
          </a:prstGeom>
        </p:spPr>
      </p:pic>
      <p:pic>
        <p:nvPicPr>
          <p:cNvPr id="18" name="Picture 17">
            <a:extLst>
              <a:ext uri="{FF2B5EF4-FFF2-40B4-BE49-F238E27FC236}">
                <a16:creationId xmlns:a16="http://schemas.microsoft.com/office/drawing/2014/main" id="{089DF657-2AC2-88B7-69BB-042055852C53}"/>
              </a:ext>
            </a:extLst>
          </p:cNvPr>
          <p:cNvPicPr>
            <a:picLocks noChangeAspect="1"/>
          </p:cNvPicPr>
          <p:nvPr/>
        </p:nvPicPr>
        <p:blipFill>
          <a:blip r:embed="rId9"/>
          <a:stretch>
            <a:fillRect/>
          </a:stretch>
        </p:blipFill>
        <p:spPr>
          <a:xfrm>
            <a:off x="8855892" y="5035877"/>
            <a:ext cx="1497569" cy="1497569"/>
          </a:xfrm>
          <a:prstGeom prst="rect">
            <a:avLst/>
          </a:prstGeom>
        </p:spPr>
      </p:pic>
      <p:pic>
        <p:nvPicPr>
          <p:cNvPr id="9" name="synthesize - 2025-02-14T001134.340">
            <a:hlinkClick r:id="" action="ppaction://media"/>
            <a:extLst>
              <a:ext uri="{FF2B5EF4-FFF2-40B4-BE49-F238E27FC236}">
                <a16:creationId xmlns:a16="http://schemas.microsoft.com/office/drawing/2014/main" id="{1EEAED29-1D5F-FEEA-0B6D-50053CD238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84499" y="848288"/>
            <a:ext cx="907535" cy="9075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B0459F-38F2-252E-A76B-192BB26570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30A6309-BCC8-9EC6-29BC-C3B346207D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3CF3ECBC-3C46-2CF3-B7D3-97340E3A04FE}"/>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Subsectors</a:t>
            </a:r>
          </a:p>
        </p:txBody>
      </p:sp>
      <p:sp>
        <p:nvSpPr>
          <p:cNvPr id="4" name="Title 10">
            <a:extLst>
              <a:ext uri="{FF2B5EF4-FFF2-40B4-BE49-F238E27FC236}">
                <a16:creationId xmlns:a16="http://schemas.microsoft.com/office/drawing/2014/main" id="{9C2017CF-35AD-0B5E-7C03-A8D0F230D0EF}"/>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pic>
        <p:nvPicPr>
          <p:cNvPr id="5" name="Picture 4">
            <a:extLst>
              <a:ext uri="{FF2B5EF4-FFF2-40B4-BE49-F238E27FC236}">
                <a16:creationId xmlns:a16="http://schemas.microsoft.com/office/drawing/2014/main" id="{B8621207-6128-2409-D6CC-2ABA536913AD}"/>
              </a:ext>
            </a:extLst>
          </p:cNvPr>
          <p:cNvPicPr>
            <a:picLocks noChangeAspect="1"/>
          </p:cNvPicPr>
          <p:nvPr/>
        </p:nvPicPr>
        <p:blipFill>
          <a:blip r:embed="rId5"/>
          <a:stretch>
            <a:fillRect/>
          </a:stretch>
        </p:blipFill>
        <p:spPr>
          <a:xfrm>
            <a:off x="6800335" y="3114890"/>
            <a:ext cx="1806897" cy="1806897"/>
          </a:xfrm>
          <a:prstGeom prst="rect">
            <a:avLst/>
          </a:prstGeom>
        </p:spPr>
      </p:pic>
      <p:grpSp>
        <p:nvGrpSpPr>
          <p:cNvPr id="11" name="Group 10">
            <a:extLst>
              <a:ext uri="{FF2B5EF4-FFF2-40B4-BE49-F238E27FC236}">
                <a16:creationId xmlns:a16="http://schemas.microsoft.com/office/drawing/2014/main" id="{1386C06D-E527-ABCE-03AF-2890C4CA7B8E}"/>
              </a:ext>
            </a:extLst>
          </p:cNvPr>
          <p:cNvGrpSpPr/>
          <p:nvPr/>
        </p:nvGrpSpPr>
        <p:grpSpPr>
          <a:xfrm>
            <a:off x="476739" y="3021069"/>
            <a:ext cx="2546548" cy="2240611"/>
            <a:chOff x="625277" y="2223761"/>
            <a:chExt cx="3066098" cy="2624148"/>
          </a:xfrm>
        </p:grpSpPr>
        <p:pic>
          <p:nvPicPr>
            <p:cNvPr id="1026" name="Picture 2" descr="Travel and tourism Generic Mixed icon | Freepik">
              <a:extLst>
                <a:ext uri="{FF2B5EF4-FFF2-40B4-BE49-F238E27FC236}">
                  <a16:creationId xmlns:a16="http://schemas.microsoft.com/office/drawing/2014/main" id="{F6628D60-9A82-9B9E-70D9-1B68A67A5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368" y="3069902"/>
              <a:ext cx="1778007" cy="1778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AF2221-8AC5-719F-62E6-D43C592ADDC2}"/>
                </a:ext>
              </a:extLst>
            </p:cNvPr>
            <p:cNvPicPr>
              <a:picLocks noChangeAspect="1"/>
            </p:cNvPicPr>
            <p:nvPr/>
          </p:nvPicPr>
          <p:blipFill>
            <a:blip r:embed="rId7"/>
            <a:stretch>
              <a:fillRect/>
            </a:stretch>
          </p:blipFill>
          <p:spPr>
            <a:xfrm>
              <a:off x="625277" y="2223761"/>
              <a:ext cx="1735145" cy="1735145"/>
            </a:xfrm>
            <a:prstGeom prst="rect">
              <a:avLst/>
            </a:prstGeom>
          </p:spPr>
        </p:pic>
      </p:grpSp>
      <p:pic>
        <p:nvPicPr>
          <p:cNvPr id="9" name="Picture 8">
            <a:extLst>
              <a:ext uri="{FF2B5EF4-FFF2-40B4-BE49-F238E27FC236}">
                <a16:creationId xmlns:a16="http://schemas.microsoft.com/office/drawing/2014/main" id="{FE73358F-D536-3DDB-9D53-852AD5479DFF}"/>
              </a:ext>
            </a:extLst>
          </p:cNvPr>
          <p:cNvPicPr>
            <a:picLocks noChangeAspect="1"/>
          </p:cNvPicPr>
          <p:nvPr/>
        </p:nvPicPr>
        <p:blipFill>
          <a:blip r:embed="rId8"/>
          <a:srcRect l="23838" t="24072" r="25286" b="22786"/>
          <a:stretch/>
        </p:blipFill>
        <p:spPr>
          <a:xfrm>
            <a:off x="3642743" y="2760347"/>
            <a:ext cx="2453257" cy="2562552"/>
          </a:xfrm>
          <a:prstGeom prst="rect">
            <a:avLst/>
          </a:prstGeom>
        </p:spPr>
      </p:pic>
      <p:pic>
        <p:nvPicPr>
          <p:cNvPr id="10" name="Picture 9">
            <a:extLst>
              <a:ext uri="{FF2B5EF4-FFF2-40B4-BE49-F238E27FC236}">
                <a16:creationId xmlns:a16="http://schemas.microsoft.com/office/drawing/2014/main" id="{15F5CC28-A44A-2410-AD4C-3D8F65856C0A}"/>
              </a:ext>
            </a:extLst>
          </p:cNvPr>
          <p:cNvPicPr>
            <a:picLocks noChangeAspect="1"/>
          </p:cNvPicPr>
          <p:nvPr/>
        </p:nvPicPr>
        <p:blipFill>
          <a:blip r:embed="rId9"/>
          <a:srcRect b="9571"/>
          <a:stretch/>
        </p:blipFill>
        <p:spPr>
          <a:xfrm>
            <a:off x="9387721" y="2974326"/>
            <a:ext cx="2154072" cy="2097737"/>
          </a:xfrm>
          <a:prstGeom prst="rect">
            <a:avLst/>
          </a:prstGeom>
        </p:spPr>
      </p:pic>
      <p:sp>
        <p:nvSpPr>
          <p:cNvPr id="12" name="TextBox 11">
            <a:extLst>
              <a:ext uri="{FF2B5EF4-FFF2-40B4-BE49-F238E27FC236}">
                <a16:creationId xmlns:a16="http://schemas.microsoft.com/office/drawing/2014/main" id="{BC81C0C2-A697-B735-E0E8-AF2A2C30197F}"/>
              </a:ext>
            </a:extLst>
          </p:cNvPr>
          <p:cNvSpPr txBox="1"/>
          <p:nvPr/>
        </p:nvSpPr>
        <p:spPr>
          <a:xfrm>
            <a:off x="622956" y="5481606"/>
            <a:ext cx="2377655" cy="853837"/>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Commercial</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tourism</a:t>
            </a:r>
            <a:endParaRPr lang="es-CO" sz="2500" b="1" dirty="0">
              <a:solidFill>
                <a:schemeClr val="bg1"/>
              </a:solidFill>
              <a:latin typeface="Aptos" panose="020B0004020202020204" pitchFamily="34" charset="0"/>
            </a:endParaRPr>
          </a:p>
        </p:txBody>
      </p:sp>
      <p:sp>
        <p:nvSpPr>
          <p:cNvPr id="13" name="TextBox 12">
            <a:extLst>
              <a:ext uri="{FF2B5EF4-FFF2-40B4-BE49-F238E27FC236}">
                <a16:creationId xmlns:a16="http://schemas.microsoft.com/office/drawing/2014/main" id="{44E419BF-938B-2442-F271-CBAE3FB9C54C}"/>
              </a:ext>
            </a:extLst>
          </p:cNvPr>
          <p:cNvSpPr txBox="1"/>
          <p:nvPr/>
        </p:nvSpPr>
        <p:spPr>
          <a:xfrm>
            <a:off x="3742750" y="549589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Public</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44BDBC1A-3B8B-ABCE-272B-170226655932}"/>
              </a:ext>
            </a:extLst>
          </p:cNvPr>
          <p:cNvSpPr txBox="1"/>
          <p:nvPr/>
        </p:nvSpPr>
        <p:spPr>
          <a:xfrm>
            <a:off x="6591475" y="5481608"/>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Finance</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business</a:t>
            </a:r>
            <a:endParaRPr lang="es-CO" sz="2500" b="1"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4CD38ABA-D3C7-1EC0-5F73-BD4BDA2C8B9D}"/>
              </a:ext>
            </a:extLst>
          </p:cNvPr>
          <p:cNvSpPr txBox="1"/>
          <p:nvPr/>
        </p:nvSpPr>
        <p:spPr>
          <a:xfrm>
            <a:off x="9340178" y="548160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Other</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091CEC30-344B-5064-461C-3BCEF3DDACC5}"/>
              </a:ext>
            </a:extLst>
          </p:cNvPr>
          <p:cNvSpPr txBox="1"/>
          <p:nvPr/>
        </p:nvSpPr>
        <p:spPr>
          <a:xfrm>
            <a:off x="379731" y="1857153"/>
            <a:ext cx="10767175" cy="954107"/>
          </a:xfrm>
          <a:prstGeom prst="rect">
            <a:avLst/>
          </a:prstGeom>
          <a:noFill/>
        </p:spPr>
        <p:txBody>
          <a:bodyPr wrap="square">
            <a:spAutoFit/>
          </a:bodyPr>
          <a:lstStyle/>
          <a:p>
            <a:pPr algn="just"/>
            <a:r>
              <a:rPr lang="en-US" sz="2800" dirty="0">
                <a:latin typeface="Aptos" panose="020B0004020202020204" pitchFamily="34" charset="0"/>
              </a:rPr>
              <a:t>Disaggregation into subsectors is typically based on the primary activity that defines the energy demand profile.</a:t>
            </a:r>
            <a:endParaRPr lang="es-CO" sz="2800" dirty="0">
              <a:latin typeface="Aptos" panose="020B0004020202020204" pitchFamily="34" charset="0"/>
            </a:endParaRPr>
          </a:p>
        </p:txBody>
      </p:sp>
      <p:pic>
        <p:nvPicPr>
          <p:cNvPr id="7" name="synthesize - 2025-02-14T001221.071">
            <a:hlinkClick r:id="" action="ppaction://media"/>
            <a:extLst>
              <a:ext uri="{FF2B5EF4-FFF2-40B4-BE49-F238E27FC236}">
                <a16:creationId xmlns:a16="http://schemas.microsoft.com/office/drawing/2014/main" id="{30DAB505-5D4D-37CE-C773-F9B2B65EFA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50905" y="839508"/>
            <a:ext cx="983689" cy="983689"/>
          </a:xfrm>
          <a:prstGeom prst="rect">
            <a:avLst/>
          </a:prstGeom>
        </p:spPr>
      </p:pic>
    </p:spTree>
    <p:extLst>
      <p:ext uri="{BB962C8B-B14F-4D97-AF65-F5344CB8AC3E}">
        <p14:creationId xmlns:p14="http://schemas.microsoft.com/office/powerpoint/2010/main" val="14296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6D0625-63F4-4524-B81F-481EBF79A027}"/>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8489</TotalTime>
  <Words>4886</Words>
  <Application>Microsoft Office PowerPoint</Application>
  <PresentationFormat>Widescreen</PresentationFormat>
  <Paragraphs>277</Paragraphs>
  <Slides>23</Slides>
  <Notes>22</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124</cp:revision>
  <dcterms:created xsi:type="dcterms:W3CDTF">2019-06-09T10:25:43Z</dcterms:created>
  <dcterms:modified xsi:type="dcterms:W3CDTF">2026-01-26T03:22:19Z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