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57" r:id="rId6"/>
    <p:sldId id="263"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262" r:id="rId27"/>
    <p:sldId id="30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apmkJeTLkz6MYwXsSUG2Q==" hashData="DHgayYykLtVuztarxOy38U07FZm15tI9qZzvan+SqhyxAOTRLzfbeYQk2tFc7HQ1SruYLXyoQK+/2yOmqr+tw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96"/>
    <p:restoredTop sz="64734"/>
  </p:normalViewPr>
  <p:slideViewPr>
    <p:cSldViewPr snapToGrid="0">
      <p:cViewPr varScale="1">
        <p:scale>
          <a:sx n="71" d="100"/>
          <a:sy n="71" d="100"/>
        </p:scale>
        <p:origin x="218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Tan" userId="8ce5270c-ec91-47e3-b3ed-c9746ddfe401" providerId="ADAL" clId="{338ABC70-47DA-4470-9DB5-2090780626A3}"/>
    <pc:docChg chg="modSld">
      <pc:chgData name="Naomi Tan" userId="8ce5270c-ec91-47e3-b3ed-c9746ddfe401" providerId="ADAL" clId="{338ABC70-47DA-4470-9DB5-2090780626A3}" dt="2022-08-11T10:35:07.270" v="11" actId="20577"/>
      <pc:docMkLst>
        <pc:docMk/>
      </pc:docMkLst>
      <pc:sldChg chg="modSp mod">
        <pc:chgData name="Naomi Tan" userId="8ce5270c-ec91-47e3-b3ed-c9746ddfe401" providerId="ADAL" clId="{338ABC70-47DA-4470-9DB5-2090780626A3}" dt="2022-08-11T10:35:07.270" v="11" actId="20577"/>
        <pc:sldMkLst>
          <pc:docMk/>
          <pc:sldMk cId="3844424903" sldId="262"/>
        </pc:sldMkLst>
        <pc:spChg chg="mod">
          <ac:chgData name="Naomi Tan" userId="8ce5270c-ec91-47e3-b3ed-c9746ddfe401" providerId="ADAL" clId="{338ABC70-47DA-4470-9DB5-2090780626A3}" dt="2022-08-11T10:35:07.270" v="11" actId="20577"/>
          <ac:spMkLst>
            <pc:docMk/>
            <pc:sldMk cId="3844424903" sldId="262"/>
            <ac:spMk id="11" creationId="{A974AFAB-6A8F-4E68-8C1B-B75394454FC9}"/>
          </ac:spMkLst>
        </pc:spChg>
      </pc:sldChg>
    </pc:docChg>
  </pc:docChgLst>
  <pc:docChgLst>
    <pc:chgData name="Naomi Tan" userId="8ce5270c-ec91-47e3-b3ed-c9746ddfe401" providerId="ADAL" clId="{A42D8809-44BA-4FC6-91E1-2F2D0C0AD9C7}"/>
    <pc:docChg chg="custSel modSld">
      <pc:chgData name="Naomi Tan" userId="8ce5270c-ec91-47e3-b3ed-c9746ddfe401" providerId="ADAL" clId="{A42D8809-44BA-4FC6-91E1-2F2D0C0AD9C7}" dt="2022-08-29T11:36:29.404" v="5" actId="20577"/>
      <pc:docMkLst>
        <pc:docMk/>
      </pc:docMkLst>
      <pc:sldChg chg="delSp modSp mod">
        <pc:chgData name="Naomi Tan" userId="8ce5270c-ec91-47e3-b3ed-c9746ddfe401" providerId="ADAL" clId="{A42D8809-44BA-4FC6-91E1-2F2D0C0AD9C7}" dt="2022-08-29T11:36:29.404" v="5" actId="20577"/>
        <pc:sldMkLst>
          <pc:docMk/>
          <pc:sldMk cId="2559802330" sldId="256"/>
        </pc:sldMkLst>
        <pc:spChg chg="del mod">
          <ac:chgData name="Naomi Tan" userId="8ce5270c-ec91-47e3-b3ed-c9746ddfe401" providerId="ADAL" clId="{A42D8809-44BA-4FC6-91E1-2F2D0C0AD9C7}" dt="2022-08-29T11:36:28.012" v="3" actId="478"/>
          <ac:spMkLst>
            <pc:docMk/>
            <pc:sldMk cId="2559802330" sldId="256"/>
            <ac:spMk id="8" creationId="{FCD026FD-E29A-4C77-841F-C7E5AE81166E}"/>
          </ac:spMkLst>
        </pc:spChg>
        <pc:spChg chg="mod">
          <ac:chgData name="Naomi Tan" userId="8ce5270c-ec91-47e3-b3ed-c9746ddfe401" providerId="ADAL" clId="{A42D8809-44BA-4FC6-91E1-2F2D0C0AD9C7}" dt="2022-08-29T11:36:29.404" v="5" actId="20577"/>
          <ac:spMkLst>
            <pc:docMk/>
            <pc:sldMk cId="2559802330" sldId="256"/>
            <ac:spMk id="11" creationId="{FCD026FD-E29A-4C77-841F-C7E5AE81166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 para editar os estilos de texto mestre</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Bem-vindo de volta ao curso de e-learning sobre financiamento e ao modelo de financiamento FINPLAN da I.A.E.A. Esse curso de treinamento fornecerá conhecimentos básicos sobre teoria financeira, como o financiamento é feito no setor de energia em todo o mundo, com foco principal nos países em desenvolvimento e, por fim, demonstrará como realizar a análise financeira do projeto de energia usando o FINPLAN. Observe que este curso é destinado ao treinamento preliminar sobre finanças e uso do FIN PLAN e, portanto, é simples. Questões complexas serão abordadas no curso de treinamento presencial. O próximo slide detalha o conteúdo do curso.</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Construir, possuir, operar, transferir, ou B.O.O.T. para abreviar, é uma forma de financiamento de projetos, em que uma entidade privada recebe um contrato da entidade pública para fornecer um serviço de infraestrutura por um determinado período de tempo a um preço acordado. </a:t>
            </a:r>
            <a:endParaRPr lang="en-US" dirty="0"/>
          </a:p>
          <a:p>
            <a:pPr>
              <a:lnSpc>
                <a:spcPct val="114999"/>
              </a:lnSpc>
              <a:spcBef>
                <a:spcPts val="1000"/>
              </a:spcBef>
            </a:pPr>
            <a:r>
              <a:rPr lang="en-GB" dirty="0"/>
              <a:t>O contrato também é chamado de concessão e é obtido com base em um processo de negociação ou licitação competitiva. A empresa recebe o contrato e é responsável por financiar, projetar, construir e operar a instalação, conforme estabelecido no contrato, e recupera seu investimento durante o período da concessão. </a:t>
            </a:r>
            <a:endParaRPr lang="en-US" dirty="0"/>
          </a:p>
          <a:p>
            <a:pPr>
              <a:lnSpc>
                <a:spcPct val="114999"/>
              </a:lnSpc>
              <a:spcBef>
                <a:spcPts val="1000"/>
              </a:spcBef>
              <a:spcAft>
                <a:spcPts val="1000"/>
              </a:spcAft>
            </a:pPr>
            <a:r>
              <a:rPr lang="en-GB" dirty="0"/>
              <a:t>O ativo ou serviço de infraestrutura deve ser devolvido à entidade pública após o término do período de concessão. Nas duas últimas décadas, o conceito de B.O.O.T. tornou-se mais flexível, permitindo que o setor privado mantenha a propriedade das instalações por meio de esquemas de construção, operação e propriedade ou, em resumo, esquemas de B.O.O. O B.O.T. é usado para desenvolver um ativo específico em vez de um projeto inteiro e geralmente é totalmente novo (às vezes envolve reforma). Em um esquema B.O.T., a empresa privada ou a operadora privada geralmente obtém suas receitas por meio de uma taxa cobrada da concessionária/governo em vez de cobrar tarifas dos consumidores.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480620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Este slide mostra o financiamento tradicional de projetos de energia em países em desenvolvimento. Tradicionalmente, o financiamento de projetos de energia nos países em desenvolvimento envolveu a captação de recursos por empresas de serviços públicos por meio de orçamentos governamentais ou por meio de empréstimos oficiais garantidos ou apoiados pelo governo. Os empréstimos oficiais eram financiados por agências multilaterais e bilaterais e por algumas fontes comerciais.</a:t>
            </a:r>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469416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Na década de 1990, os governos da maioria dos países decidiram limitar seu envolvimento e suas obrigações de financiar o setor de energia, permitindo que o setor privado realizasse parte dos investimentos necessários. Isso levou ao surgimento dos Produtores Independentes de Energia ou I.P.Ps. </a:t>
            </a:r>
            <a:endParaRPr lang="en-US" dirty="0"/>
          </a:p>
          <a:p>
            <a:pPr>
              <a:lnSpc>
                <a:spcPct val="114999"/>
              </a:lnSpc>
              <a:spcBef>
                <a:spcPts val="1000"/>
              </a:spcBef>
            </a:pPr>
            <a:r>
              <a:rPr lang="en-GB" dirty="0"/>
              <a:t>Os governos também incentivaram as concessionárias públicas estaduais a obter capital privado e financiamento. Como resultado, várias usinas de energia foram financiadas com fundos privados, embora muitas usinas ainda fossem construídas por instalações estatais. </a:t>
            </a:r>
            <a:endParaRPr lang="en-US" dirty="0"/>
          </a:p>
          <a:p>
            <a:pPr>
              <a:lnSpc>
                <a:spcPct val="114999"/>
              </a:lnSpc>
              <a:spcBef>
                <a:spcPts val="1000"/>
              </a:spcBef>
            </a:pPr>
            <a:r>
              <a:rPr lang="en-GB" dirty="0"/>
              <a:t>Espera-se que a propriedade e o investimento do setor público permaneçam dominantes no setor de energia, enquanto a participação do setor privado é incentivada, quando adequado. Essa abordagem ampliou as fontes e os métodos de financiamento. </a:t>
            </a:r>
            <a:endParaRPr lang="en-US" dirty="0"/>
          </a:p>
          <a:p>
            <a:pPr>
              <a:lnSpc>
                <a:spcPct val="114999"/>
              </a:lnSpc>
              <a:spcBef>
                <a:spcPts val="1000"/>
              </a:spcBef>
              <a:spcAft>
                <a:spcPts val="1000"/>
              </a:spcAft>
            </a:pPr>
            <a:r>
              <a:rPr lang="en-GB" dirty="0"/>
              <a:t>Entretanto, os métodos de financiamento de investimentos em energia se tornaram mais sofisticados. Os serviços públicos de propriedade do governo utilizam várias fontes de financiamento, e o mesmo ocorre com as IPPs. As várias fontes de financiamento serão discutidas na próxima seção.</a:t>
            </a:r>
            <a:endParaRPr lang="en-US" dirty="0"/>
          </a:p>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621664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Um dos problemas básicos do financiamento é que o investimento é feito hoje, enquanto a receita será obtida no futuro. Isso também se estende por vários anos. A frase "valor do dinheiro no tempo" refere-se ao fato de que um dólar em mãos hoje vale mais do que um dólar prometido em algum momento no futuro. </a:t>
            </a:r>
            <a:endParaRPr lang="en-US" dirty="0"/>
          </a:p>
          <a:p>
            <a:pPr>
              <a:lnSpc>
                <a:spcPct val="114999"/>
              </a:lnSpc>
              <a:spcBef>
                <a:spcPts val="1000"/>
              </a:spcBef>
            </a:pPr>
            <a:r>
              <a:rPr lang="en-GB" dirty="0"/>
              <a:t>Para compensar esse período de espera, a pessoa ganha juros; portanto, um dólar hoje cresceria mais do que um dólar mais tarde. Portanto, a compensação entre dinheiro agora e dinheiro mais tarde depende, entre outras coisas, da taxa que você pode ganhar investindo. Portanto, esta seção avalia essa troca entre dólares hoje e dólares em algum momento futuro.</a:t>
            </a:r>
            <a:endParaRPr lang="en-US" dirty="0"/>
          </a:p>
          <a:p>
            <a:pPr>
              <a:lnSpc>
                <a:spcPct val="114999"/>
              </a:lnSpc>
              <a:spcBef>
                <a:spcPts val="1000"/>
              </a:spcBef>
            </a:pPr>
            <a:endParaRPr lang="en-GB" dirty="0"/>
          </a:p>
          <a:p>
            <a:pPr>
              <a:lnSpc>
                <a:spcPct val="114999"/>
              </a:lnSpc>
              <a:spcBef>
                <a:spcPts val="1000"/>
              </a:spcBef>
              <a:spcAft>
                <a:spcPts val="1000"/>
              </a:spcAft>
            </a:pPr>
            <a:r>
              <a:rPr lang="en-GB" dirty="0"/>
              <a:t>Não é usado aqui, mas vale a pena saber que uma taxa de desconto é usada para converter fluxos de caixa futuros em dólares atuais, levando em conta fatores (como a inflação esperada e a capacidade de ganhar juros) que fazem com que um dólar amanhã valha menos do que um dólar hoje. A taxa de desconto permite compensações intertemporais e representa o valor do dinheiro no tempo ajustado ao risco.</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1803215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Suponha que você tenha 10.000 dólares à sua disposição. Você deseja investir esse valor de forma a maximizar os ganhos. Uma maneira simples é depositá-lo em um banco e ganhar a taxa de juros vigente. Há também muitas outras opções disponíveis. Por exemplo, você pode criar seu próprio negócio. Você reduziu as escolhas a duas opções de negócios. Para tomar sua decisão de investimento, você precisa saber qual negócio trará o máximo de ganhos. Vamos chamar essas duas oportunidades de negócios de projeto 1 e projeto 2. </a:t>
            </a:r>
            <a:endParaRPr lang="en-US" dirty="0"/>
          </a:p>
          <a:p>
            <a:pPr>
              <a:lnSpc>
                <a:spcPct val="114999"/>
              </a:lnSpc>
              <a:spcBef>
                <a:spcPts val="1000"/>
              </a:spcBef>
            </a:pPr>
            <a:r>
              <a:rPr lang="en-GB" dirty="0"/>
              <a:t>O fluxo de caixa de um projeto é um fluxo de receitas e despesas em um determinado período. As entradas de caixa surgem devido a ganhos, como receitas, enquanto as saídas de caixa resultam de despesas ou investimentos. Esta tabela apresenta o fluxo de caixa de dois projetos em um período de 6 anos. Ambos os projetos precisam de um investimento de US$ 10.000, que serão gastos em um ano de construção. A receita começa no ano 2 e dura os próximos cinco anos. Entretanto, os padrões de receita são diferentes. No primeiro projeto, a receita inicial é maior e depois começa a diminuir, enquanto o padrão é oposto no segundo projeto. Se a receita for somada ao longo da vida útil, o primeiro projeto ganha 19.000 dólares, enquanto o segundo projeto ganha 20.000. Como ambos os projetos custam US$ 10.000, a conclusão natural é que o segundo projeto é mais lucrativo e deve ser realizado. Entretanto, não é tão simples assim, como será explicado no slide a seguir.</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142407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Este slide mostra como o dólar americano perdeu seu valor ao longo dos anos. 1 dólar em 1913 vale apenas alguns centavos em 2011. Em outras palavras, o que poderia ser comprado por 1 dólar em 2011 poderia ter sido comprado com menos de alguns centavos em 1913. </a:t>
            </a:r>
            <a:endParaRPr lang="en-US" dirty="0"/>
          </a:p>
          <a:p>
            <a:pPr>
              <a:lnSpc>
                <a:spcPct val="114999"/>
              </a:lnSpc>
              <a:spcBef>
                <a:spcPts val="1000"/>
              </a:spcBef>
            </a:pPr>
            <a:r>
              <a:rPr lang="en-GB" dirty="0"/>
              <a:t>Encontramos isso em nossa vida diária. Um pão que custaria cerca de um dólar hoje custará mais de um dólar no ano seguinte, talvez 1,1 ou 1,2 dólares. Em outras palavras, o dólar perde seu poder de compra com o tempo. Isso se deve à inflação, um fenômeno econômico. </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3668822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O conceito de valor temporal surge quando o dinheiro perde seu poder de compra com o tempo. Além disso, devido à natureza normal dos seres humanos, as pessoas preferem ter dinheiro hoje em vez de no futuro. Alguém pode deixar de ter dinheiro hoje para tê-lo no futuro e ser compensado por essa espera. Essa compensação é, na verdade, os juros. Isso também protege o poder de compra do dinheiro, de modo que ele possa ser usado para comprar pelo menos a mesma quantidade de bens no futuro. </a:t>
            </a:r>
            <a:endParaRPr lang="en-US" dirty="0"/>
          </a:p>
          <a:p>
            <a:pPr>
              <a:lnSpc>
                <a:spcPct val="114999"/>
              </a:lnSpc>
              <a:spcBef>
                <a:spcPts val="1000"/>
              </a:spcBef>
            </a:pPr>
            <a:r>
              <a:rPr lang="en-GB" dirty="0"/>
              <a:t>Portanto, um dólar hoje não é igual a um dólar recebido daqui a um ano. Na verdade, um dólar recebido hoje é mais valioso do que se for recebido daqui a um ano. Esse é o conceito de valor temporal do dinheiro.</a:t>
            </a:r>
            <a:endParaRPr lang="en-US" dirty="0"/>
          </a:p>
          <a:p>
            <a:pPr>
              <a:lnSpc>
                <a:spcPct val="114999"/>
              </a:lnSpc>
              <a:spcBef>
                <a:spcPts val="1000"/>
              </a:spcBef>
              <a:spcAft>
                <a:spcPts val="1000"/>
              </a:spcAft>
            </a:pPr>
            <a:r>
              <a:rPr lang="en-GB" dirty="0"/>
              <a:t>Na análise financeira, o investimento ocorre em um ponto do tempo, enquanto que a obtenção de receita se estende por muitos anos no futuro. Se você voltar ao fluxo de caixa do projeto apresentado no slide anterior, você investe 10.000 dólares hoje, mas recebe a receita somente a partir do próximo ano, abrangendo os próximos cinco anos. Portanto, é necessário um mecanismo para que o fluxo de caixa em diferentes momentos possa ser comparado, adicionado ou subtraído. Explicaremos esse mecanismo nos próximos slides.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4183467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Para ilustrar o conceito de valor temporal, começamos com o valor futuro do dólar. Se você tiver 100 dólares e os mantiver em um banco a uma taxa de juros r%, após um ano, receberá 100 dólares mais os juros de um ano sobre 100 dólares. Portanto, você recebe 100 mais 100 multiplicado por r, ou 100 multiplicado por (1+r). </a:t>
            </a:r>
            <a:endParaRPr lang="en-US" dirty="0"/>
          </a:p>
          <a:p>
            <a:pPr>
              <a:lnSpc>
                <a:spcPct val="114999"/>
              </a:lnSpc>
              <a:spcBef>
                <a:spcPts val="1000"/>
              </a:spcBef>
            </a:pPr>
            <a:r>
              <a:rPr lang="en-GB" dirty="0"/>
              <a:t>Em termos gerais, 100 dólares após n anos se tornam 100 multiplicados por (1+r)n</a:t>
            </a:r>
            <a:endParaRPr lang="en-US" dirty="0"/>
          </a:p>
          <a:p>
            <a:pPr>
              <a:lnSpc>
                <a:spcPct val="114999"/>
              </a:lnSpc>
              <a:spcBef>
                <a:spcPts val="1000"/>
              </a:spcBef>
            </a:pPr>
            <a:r>
              <a:rPr lang="en-GB" dirty="0"/>
              <a:t>100 dólares, ou o valor que temos hoje, é chamado de Valor Presente (V.P.). Seu valor no futuro, após um ano, ou n anos, é chamado de Valor Futuro (V.F.). Portanto, o valor futuro do dinheiro de hoje, ou valor presente, após n anos é obtido por esta fórmula.</a:t>
            </a:r>
            <a:endParaRPr lang="en-US" dirty="0"/>
          </a:p>
          <a:p>
            <a:pPr>
              <a:lnSpc>
                <a:spcPct val="114999"/>
              </a:lnSpc>
              <a:spcBef>
                <a:spcPts val="1000"/>
              </a:spcBef>
              <a:spcAft>
                <a:spcPts val="1000"/>
              </a:spcAft>
            </a:pPr>
            <a:r>
              <a:rPr lang="en-GB" dirty="0"/>
              <a:t>Esse processo é chamado de composição. Portanto, temos um método para calcular o valor futuro de uma quantia de dinheiro que temos hoje. </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719300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Com base na equação de Valor Futuro da seção anterior, vamos considerar a taxa de juros r como 10% ao ano e que os juros são pagos anualmente. Se tivermos 100 dólares hoje, eles se tornarão 110 dólares após um ano. Depois de dois anos, ele se tornará 121 dólares. Depois de 5 anos, ele se tornará 161 dólares. Portanto, se alguém receber 161 dólares daqui a 5 anos, é o mesmo que receber 100 dólares hoje. Em outras palavras, o valor de hoje, ou o valor presente, de 161 dólares é 100 dólares. </a:t>
            </a:r>
            <a:endParaRPr lang="en-US" dirty="0"/>
          </a:p>
          <a:p>
            <a:pPr>
              <a:lnSpc>
                <a:spcPct val="114999"/>
              </a:lnSpc>
              <a:spcBef>
                <a:spcPts val="1000"/>
              </a:spcBef>
            </a:pPr>
            <a:r>
              <a:rPr lang="en-GB" dirty="0"/>
              <a:t>Na análise financeira, o dinheiro é recebido em anos futuros, e é preciso saber qual é o valor desse ganho no momento. </a:t>
            </a:r>
            <a:endParaRPr lang="en-US" dirty="0"/>
          </a:p>
          <a:p>
            <a:pPr>
              <a:lnSpc>
                <a:spcPct val="114999"/>
              </a:lnSpc>
              <a:spcBef>
                <a:spcPts val="1000"/>
              </a:spcBef>
              <a:spcAft>
                <a:spcPts val="1000"/>
              </a:spcAft>
            </a:pPr>
            <a:r>
              <a:rPr lang="en-GB" dirty="0"/>
              <a:t>Voltando ao fluxo de caixa do nosso projeto do slide 3.3.2, no segundo projeto obtemos 5.000 dólares após 5 anos. Se a taxa de juros for de 10% e a pessoa mantiver 3.105 dólares no banco, depois de 5 anos, eles se tornarão 5.000 dólares.  Portanto, se a taxa de juros vigente for de 10%, receber 3.105 dólares hoje é o mesmo que receber 5.000 dólares daqui a cinco anos. Isso significa que o valor presente de 5.000 dólares recebidos daqui a cinco anos é de 3.105 dólares. Portanto, ao reverter o processo de composição, podemos criar um mecanismo para obter o valor presente de um fluxo de caixa futuro. No próximo slide, discutiremos isso.</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1065850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Quando tomamos uma decisão de investimento hoje e o fluxo de caixa ocorre no futuro, estamos interessados em saber qual é o valor desse fluxo de caixa hoje, ou seu valor presente. </a:t>
            </a:r>
            <a:endParaRPr lang="en-US" dirty="0"/>
          </a:p>
          <a:p>
            <a:pPr>
              <a:lnSpc>
                <a:spcPct val="114999"/>
              </a:lnSpc>
              <a:spcBef>
                <a:spcPts val="1000"/>
              </a:spcBef>
            </a:pPr>
            <a:r>
              <a:rPr lang="en-GB" dirty="0"/>
              <a:t>Neste slide, demonstramos um mecanismo para calcular o valor presente do fluxo de caixa futuro.</a:t>
            </a:r>
            <a:endParaRPr lang="en-US" dirty="0"/>
          </a:p>
          <a:p>
            <a:pPr>
              <a:lnSpc>
                <a:spcPct val="114999"/>
              </a:lnSpc>
              <a:spcBef>
                <a:spcPts val="1000"/>
              </a:spcBef>
            </a:pPr>
            <a:r>
              <a:rPr lang="en-GB" dirty="0"/>
              <a:t>Os slides anteriores mostraram a fórmula para calcular o valor futuro (ou V.F.) do dinheiro de hoje, que também é chamado de composição. Para o processo de desconto na direção inversa, quando o valor futuro é conhecido, é usada a segunda fórmula para o cálculo do valor presente (ou PV).</a:t>
            </a:r>
            <a:endParaRPr lang="en-US" dirty="0"/>
          </a:p>
          <a:p>
            <a:pPr>
              <a:lnSpc>
                <a:spcPct val="114999"/>
              </a:lnSpc>
              <a:spcBef>
                <a:spcPts val="1000"/>
              </a:spcBef>
              <a:spcAft>
                <a:spcPts val="1000"/>
              </a:spcAft>
            </a:pPr>
            <a:r>
              <a:rPr lang="en-GB" dirty="0"/>
              <a:t>r é chamado de taxa de desconto. Portanto, se soubermos a taxa de desconto, poderemos encontrar o valor presente da receita futura, como aparece no fluxo de caixa</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907951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Este módulo explicará a história do setor de energia, além de enfocar os diferentes modos de contrato para permitir o financiamento alternativo. A aula também aborda conceitos sobre o valor do dinheiro no tempo para construir uma compreensão dos retornos sobre o investimento.</a:t>
            </a:r>
            <a:endParaRPr lang="en-US" dirty="0"/>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4274198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Neste slide, voltamos ao fluxo de caixa de dois projetos hipotéticos que nos foram apresentados. </a:t>
            </a:r>
            <a:endParaRPr lang="en-US" dirty="0"/>
          </a:p>
          <a:p>
            <a:pPr>
              <a:lnSpc>
                <a:spcPct val="114999"/>
              </a:lnSpc>
              <a:spcBef>
                <a:spcPts val="1000"/>
              </a:spcBef>
            </a:pPr>
            <a:r>
              <a:rPr lang="en-GB" dirty="0"/>
              <a:t>Agora temos uma fórmula que poderia ajudar a traduzir todo o fluxo de caixa que ocorre em diferentes momentos para o valor atual, que poderíamos adicionar ou subtrair para calcular o benefício líquido. Entretanto, precisamos de uma taxa de desconto para isso. Vamos supor que a taxa de desconto seja de 10%. </a:t>
            </a:r>
          </a:p>
          <a:p>
            <a:pPr>
              <a:lnSpc>
                <a:spcPct val="114999"/>
              </a:lnSpc>
              <a:spcBef>
                <a:spcPts val="1000"/>
              </a:spcBef>
            </a:pPr>
            <a:endParaRPr lang="en-US" dirty="0"/>
          </a:p>
          <a:p>
            <a:pPr>
              <a:lnSpc>
                <a:spcPct val="114999"/>
              </a:lnSpc>
              <a:spcBef>
                <a:spcPts val="1000"/>
              </a:spcBef>
            </a:pPr>
            <a:r>
              <a:rPr lang="en-GB" dirty="0"/>
              <a:t>1. Para o projeto 1, o valor presente de 5.000 dólares, que seriam recebidos daqui a um ano, é de 4.545 dólares. O valor presente de 5.000 dólares, que seriam recebidos daqui a dois anos, é de 4.132 dólares.</a:t>
            </a:r>
            <a:endParaRPr lang="en-US" dirty="0"/>
          </a:p>
          <a:p>
            <a:pPr>
              <a:lnSpc>
                <a:spcPct val="114999"/>
              </a:lnSpc>
              <a:spcBef>
                <a:spcPts val="1000"/>
              </a:spcBef>
            </a:pPr>
            <a:r>
              <a:rPr lang="en-GB" dirty="0"/>
              <a:t>Dessa forma, calculamos o valor presente de todo o fluxo de caixa do projeto 1, bem como do projeto 2. Isso é mostrado na tabela. </a:t>
            </a:r>
            <a:endParaRPr lang="en-US" dirty="0"/>
          </a:p>
          <a:p>
            <a:pPr>
              <a:lnSpc>
                <a:spcPct val="114999"/>
              </a:lnSpc>
              <a:spcBef>
                <a:spcPts val="1000"/>
              </a:spcBef>
            </a:pPr>
            <a:r>
              <a:rPr lang="en-US" dirty="0"/>
              <a:t>2. </a:t>
            </a:r>
            <a:r>
              <a:rPr lang="en-GB" dirty="0"/>
              <a:t>Como eles têm os mesmos pontos de referência, podem ser comparados e também podem ser somados. Portanto, o valor presente do fluxo de caixa do primeiro projeto é de US$ 14.974, e o do segundo projeto é de US$ 14.732. </a:t>
            </a:r>
            <a:endParaRPr lang="en-US" dirty="0"/>
          </a:p>
          <a:p>
            <a:pPr>
              <a:lnSpc>
                <a:spcPct val="114999"/>
              </a:lnSpc>
              <a:spcBef>
                <a:spcPts val="1000"/>
              </a:spcBef>
            </a:pPr>
            <a:endParaRPr lang="en-GB" dirty="0"/>
          </a:p>
          <a:p>
            <a:pPr>
              <a:lnSpc>
                <a:spcPct val="114999"/>
              </a:lnSpc>
              <a:spcBef>
                <a:spcPts val="1000"/>
              </a:spcBef>
            </a:pPr>
            <a:r>
              <a:rPr lang="en-GB" dirty="0"/>
              <a:t>Assim, ao considerar o valor presente a uma taxa de desconto de 10%, o primeiro projeto traz ganhos maiores do que o segundo e, portanto, é preferível. Esse não seria o caso se o método do valor presente não fosse aplicado. Portanto, agora temos um mecanismo que pode trazer o fluxo de caixa futuro de qualquer projeto para o mesmo ponto de referência e tornar os projetos comparáveis.</a:t>
            </a:r>
            <a:endParaRPr lang="en-US" dirty="0"/>
          </a:p>
          <a:p>
            <a:pPr>
              <a:lnSpc>
                <a:spcPct val="114999"/>
              </a:lnSpc>
              <a:spcBef>
                <a:spcPts val="1000"/>
              </a:spcBef>
              <a:spcAft>
                <a:spcPts val="1000"/>
              </a:spcAft>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3003172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Entretanto, o método do valor presente é sensível à taxa de desconto escolhida. O valor presente da mesma quantia de dinheiro é diferente para diferentes taxas de desconto. Este slide mostra o valor presente de um dólar, recebido em anos diferentes, com taxas de desconto diferentes. </a:t>
            </a:r>
            <a:endParaRPr lang="en-US" dirty="0"/>
          </a:p>
          <a:p>
            <a:pPr>
              <a:lnSpc>
                <a:spcPct val="114999"/>
              </a:lnSpc>
              <a:spcBef>
                <a:spcPts val="1000"/>
              </a:spcBef>
            </a:pPr>
            <a:r>
              <a:rPr lang="en-GB" dirty="0"/>
              <a:t>Há alguns pontos a serem observados:</a:t>
            </a:r>
            <a:endParaRPr lang="en-US" dirty="0"/>
          </a:p>
          <a:p>
            <a:pPr>
              <a:lnSpc>
                <a:spcPct val="114999"/>
              </a:lnSpc>
              <a:spcBef>
                <a:spcPts val="1000"/>
              </a:spcBef>
            </a:pPr>
            <a:r>
              <a:rPr lang="en-GB" dirty="0"/>
              <a:t>Quanto maior a taxa de desconto, menor o valor presente. Quanto maior o período de tempo, menor o valor presente. O valor presente de um dólar recebido daqui a 60 anos é quase zero. Isso é importante para projetos como projetos hidrelétricos e nucleares, que têm vida útil longa. Nesses casos, a receita pode ocorrer mesmo depois de 50 anos; no entanto, o valor presente é pequeno.</a:t>
            </a:r>
            <a:endParaRPr lang="en-US" dirty="0"/>
          </a:p>
          <a:p>
            <a:pPr>
              <a:lnSpc>
                <a:spcPct val="114999"/>
              </a:lnSpc>
              <a:spcBef>
                <a:spcPts val="1000"/>
              </a:spcBef>
              <a:spcAft>
                <a:spcPts val="1000"/>
              </a:spcAft>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493292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 conclusão, a análise do valor presente é uma ferramenta que permite a correção dos aspectos do valor temporal do fluxo de caixa que ocorrem em diferentes momentos. Esse método torna comparáveis diferentes fluxos de caixa. Entretanto, ele é sensível à escolha do fator de desconto.</a:t>
            </a:r>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050384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 importância da eletricidade no desenvolvimento socioeconômico é reconhecida há muito tempo. Consequentemente, o fornecimento de energia tem sido considerado uma questão socioeconômica e estratégica. </a:t>
            </a:r>
            <a:endParaRPr lang="en-US" dirty="0"/>
          </a:p>
          <a:p>
            <a:pPr>
              <a:lnSpc>
                <a:spcPct val="114999"/>
              </a:lnSpc>
              <a:spcBef>
                <a:spcPts val="1000"/>
              </a:spcBef>
            </a:pPr>
            <a:r>
              <a:rPr lang="en-GB" dirty="0"/>
              <a:t>O setor de energia tem características de monopólio natural e também características técnicas específicas. Monopólio natural significa que o custo de produção do produto é menor quando produzido em larga escala por um único produtor, em vez de ser produzido por vários produtores concorrentes. </a:t>
            </a:r>
            <a:endParaRPr lang="en-US" dirty="0"/>
          </a:p>
          <a:p>
            <a:pPr>
              <a:lnSpc>
                <a:spcPct val="114999"/>
              </a:lnSpc>
              <a:spcBef>
                <a:spcPts val="1000"/>
              </a:spcBef>
            </a:pPr>
            <a:r>
              <a:rPr lang="en-GB" dirty="0"/>
              <a:t>Além disso, o setor de fornecimento de energia é altamente intensivo em capital. As grandes necessidades de capital dificultam a existência de muitos produtores. O longo período de construção também torna o financiamento arriscado.</a:t>
            </a:r>
            <a:endParaRPr lang="en-US" dirty="0"/>
          </a:p>
          <a:p>
            <a:pPr>
              <a:lnSpc>
                <a:spcPct val="114999"/>
              </a:lnSpc>
              <a:spcBef>
                <a:spcPts val="1000"/>
              </a:spcBef>
            </a:pPr>
            <a:r>
              <a:rPr lang="en-GB" dirty="0"/>
              <a:t>Ela tem algumas características técnicas. A energia não pode ser armazenada e deve ser produzida somente quando necessário. Além disso, assim como o fornecimento de energia, a capacidade também precisa ser garantida. Isso exige a existência de capacidade de reserva no sistema, cuja manutenção é cara. Portanto, é necessária uma coordenação sofisticada entre a oferta e a demanda.</a:t>
            </a:r>
            <a:endParaRPr lang="en-US" dirty="0"/>
          </a:p>
          <a:p>
            <a:pPr>
              <a:lnSpc>
                <a:spcPct val="114999"/>
              </a:lnSpc>
              <a:spcBef>
                <a:spcPts val="1000"/>
              </a:spcBef>
            </a:pPr>
            <a:r>
              <a:rPr lang="en-GB" dirty="0"/>
              <a:t>Portanto, tradicionalmente, o setor de energia consiste em concessionárias estatais integradas verticalmente, responsáveis pela geração, transmissão e distribuição de energia.</a:t>
            </a:r>
            <a:endParaRPr lang="en-US" dirty="0"/>
          </a:p>
          <a:p>
            <a:pPr>
              <a:lnSpc>
                <a:spcPct val="114999"/>
              </a:lnSpc>
              <a:spcBef>
                <a:spcPts val="1000"/>
              </a:spcBef>
              <a:spcAft>
                <a:spcPts val="1000"/>
              </a:spcAft>
            </a:pPr>
            <a:r>
              <a:rPr lang="en-GB" dirty="0"/>
              <a:t>Em geral, os investimentos necessários são financiados por meio de recursos internos das empresas de serviços públicos e empréstimos garantidos pelo governo de agências multilaterais e bilaterais. Além disso, em muitos casos, os fundos das empresas de serviços públicos são complementados por orçamentos governamentais.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O aumento da intensidade de capital da infraestrutura de energia e a falta de financiamento no setor público levaram à reestruturação do setor de energia em todo o mundo. As funções anteriormente desempenhadas pelos governos, por meio de empresas estatais, estão sendo cada vez mais transferidas para o setor privado. </a:t>
            </a:r>
            <a:endParaRPr lang="en-US" dirty="0"/>
          </a:p>
          <a:p>
            <a:pPr>
              <a:lnSpc>
                <a:spcPct val="114999"/>
              </a:lnSpc>
              <a:spcBef>
                <a:spcPts val="1000"/>
              </a:spcBef>
            </a:pPr>
            <a:r>
              <a:rPr lang="en-GB" dirty="0"/>
              <a:t>O principal objetivo dessa mudança, além de alcançar maior eficiência nesse setor, é introduzir fontes alternativas de financiamento para aliviar a pressão sobre os orçamentos públicos.</a:t>
            </a:r>
            <a:endParaRPr lang="en-US" dirty="0"/>
          </a:p>
          <a:p>
            <a:pPr>
              <a:lnSpc>
                <a:spcPct val="114999"/>
              </a:lnSpc>
              <a:spcBef>
                <a:spcPts val="1000"/>
              </a:spcBef>
            </a:pPr>
            <a:r>
              <a:rPr lang="en-GB" dirty="0"/>
              <a:t>Em alguns países, os ativos do setor de energia estão sendo privatizados. Em outros, as concessionárias de energia continuam sendo empresas governamentais, mas o setor privado foi convidado a construir novos projetos de energia.</a:t>
            </a:r>
            <a:endParaRPr lang="en-US" dirty="0"/>
          </a:p>
          <a:p>
            <a:pPr>
              <a:spcBef>
                <a:spcPts val="1000"/>
              </a:spcBef>
            </a:pPr>
            <a:r>
              <a:rPr lang="en-GB" dirty="0"/>
              <a:t>Muitas vezes, o setor privado constrói uma usina de geração de energia, conhecida como produtor independente de energia, ou I.P.P., para abreviar. O I.P.P. vende sua produção para a concessionária pública, que mantém o controle das instalações de transmissão e distribuição de energia. Dada a complexidade e a importância do setor, as instalações de energia continuarão sujeitas à propriedade pública e privada em um futuro próximo.</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759567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propriedade tem fortes implicações para o financiamento da infraestrutura de energia. Há dois tipos de propriedade observados: a propriedade estatal e a parceria público-privada. </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228690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 propriedade estatal é o mecanismo mais conveniente. Em muitos países, inclusive nos desenvolvidos, grande parte das instalações de produção de energia é de propriedade do Estado. </a:t>
            </a:r>
            <a:endParaRPr lang="en-US" dirty="0"/>
          </a:p>
          <a:p>
            <a:pPr>
              <a:lnSpc>
                <a:spcPct val="114999"/>
              </a:lnSpc>
              <a:spcBef>
                <a:spcPts val="1000"/>
              </a:spcBef>
            </a:pPr>
            <a:r>
              <a:rPr lang="en-GB" dirty="0"/>
              <a:t>Os projetos de energia foram financiados por fontes públicas, privadas e bilaterais/multilaterais com garantias estatais implícitas ou explícitas. </a:t>
            </a:r>
            <a:endParaRPr lang="en-US" dirty="0"/>
          </a:p>
          <a:p>
            <a:pPr>
              <a:lnSpc>
                <a:spcPct val="114999"/>
              </a:lnSpc>
              <a:spcBef>
                <a:spcPts val="1000"/>
              </a:spcBef>
            </a:pPr>
            <a:r>
              <a:rPr lang="en-GB" dirty="0"/>
              <a:t>No entanto, as ineficiências da maioria das empresas estatais de serviços públicos, em termos de superação de custos e cronogramas de construção, bem como de operação e manutenção da usina, têm sido uma preocupação. Essas preocupações fizeram com que muitos financiadores hesitassem em financiar projetos de propriedade integral do Estado. A magnitude e as consequências dessa hesitação variam de acordo com as circunstâncias do país anfitrião e o tipo de projeto de energia.  </a:t>
            </a:r>
            <a:endParaRPr lang="en-US" dirty="0"/>
          </a:p>
          <a:p>
            <a:pPr>
              <a:lnSpc>
                <a:spcPct val="114999"/>
              </a:lnSpc>
              <a:spcBef>
                <a:spcPts val="1000"/>
              </a:spcBef>
            </a:pPr>
            <a:r>
              <a:rPr lang="en-GB" dirty="0"/>
              <a:t>A maioria dos financiadores bilaterais e multilaterais desestimula a propriedade estatal total dos projetos de energia e enfatiza a participação do setor privado.</a:t>
            </a:r>
            <a:endParaRPr lang="en-US" dirty="0"/>
          </a:p>
          <a:p>
            <a:pPr>
              <a:spcBef>
                <a:spcPts val="1000"/>
              </a:spcBef>
            </a:pPr>
            <a:endParaRPr lang="en-US" dirty="0"/>
          </a:p>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135971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ZA" dirty="0"/>
              <a:t>A Parceria Público-Privada (P.P.P.) </a:t>
            </a:r>
            <a:r>
              <a:rPr lang="en-GB" dirty="0"/>
              <a:t>envolve um contrato entre uma autoridade do setor público e uma parte privada, no qual a parte privada fornece um serviço público ou projeto e assume um risco financeiro, técnico e operacional substancial no projeto. Os P.P.P. podem ser divididos em duas categorias. Propriedade privada e propriedade conjunta, que inclui partes estatais e privadas. Explicaremos as duas categorias na próxima seção.</a:t>
            </a:r>
            <a:endParaRPr lang="en-US" dirty="0">
              <a:cs typeface="Calibri"/>
            </a:endParaRPr>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856325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Um Produtor Independente de Energia, ou popularmente conhecido como I.P.P., é uma entidade privada de propriedade total de uma empresa de propósito específico ou de corporações confiáveis, locais ou estrangeiras. Um I.P.P. possui e/ou opera instalações para gerar energia elétrica para venda a uma empresa de serviços públicos, a um comprador do governo central e/ou a usuários finais sob um contrato de compra de energia de longo prazo, ou P.P.A.</a:t>
            </a:r>
            <a:endParaRPr lang="en-US" dirty="0"/>
          </a:p>
          <a:p>
            <a:pPr>
              <a:lnSpc>
                <a:spcPct val="114999"/>
              </a:lnSpc>
              <a:spcBef>
                <a:spcPts val="1000"/>
              </a:spcBef>
            </a:pPr>
            <a:r>
              <a:rPr lang="en-GB" dirty="0"/>
              <a:t>Os I.P.Ps também estão envolvidos em acordos do tipo B.O.O.T. ou B.O.O., que são explicados em um próximo slide, 3.2.3.</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570745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 energia é um assunto político; portanto, o risco é alto. Ela também precisa de várias autorizações governamentais para combustível, água, meio ambiente etc. </a:t>
            </a:r>
            <a:endParaRPr lang="en-US" dirty="0"/>
          </a:p>
          <a:p>
            <a:pPr>
              <a:lnSpc>
                <a:spcPct val="114999"/>
              </a:lnSpc>
              <a:spcBef>
                <a:spcPts val="1000"/>
              </a:spcBef>
            </a:pPr>
            <a:r>
              <a:rPr lang="en-GB" dirty="0"/>
              <a:t>Uma possível solução é integrar capital privado e conhecimento especializado em projetos destinados a desempenhar funções do setor público. </a:t>
            </a:r>
            <a:endParaRPr lang="en-US" dirty="0"/>
          </a:p>
          <a:p>
            <a:pPr>
              <a:lnSpc>
                <a:spcPct val="114999"/>
              </a:lnSpc>
              <a:spcBef>
                <a:spcPts val="1000"/>
              </a:spcBef>
            </a:pPr>
            <a:r>
              <a:rPr lang="en-GB" dirty="0"/>
              <a:t>Os projetos de Parceria Público-Privada (P.P.P.) são, portanto, realizados em conjunto por autoridades públicas e empresas privadas. As autoridades públicas podem ou não fazer contribuições financeiras.</a:t>
            </a:r>
            <a:endParaRPr lang="en-US" dirty="0"/>
          </a:p>
          <a:p>
            <a:pPr>
              <a:lnSpc>
                <a:spcPct val="114999"/>
              </a:lnSpc>
              <a:spcBef>
                <a:spcPts val="1000"/>
              </a:spcBef>
              <a:spcAft>
                <a:spcPts val="1000"/>
              </a:spcAft>
            </a:pPr>
            <a:r>
              <a:rPr lang="en-GB" dirty="0"/>
              <a:t>Esse tipo de propriedade está se tornando cada vez mais popular, pois oferece uma estrutura flexível para compartilhar os riscos do projeto e uma ampla gama de opções de financiamento de capital e dívida.</a:t>
            </a:r>
            <a:endParaRPr lang="en-US" dirty="0">
              <a:cs typeface="Calibri" panose="020F0502020204030204"/>
            </a:endParaRPr>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1363484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 para editar o estilo do título mestre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 para editar os estilos de texto mestre</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3/3/2025</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17.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1.jpe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3.jpe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449" TargetMode="External"/><Relationship Id="rId4" Type="http://schemas.openxmlformats.org/officeDocument/2006/relationships/hyperlink" Target="http://www.google.com/"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B22345D3-3247-4DF0-8949-AC6FC0EF8A89}"/>
              </a:ext>
            </a:extLst>
          </p:cNvPr>
          <p:cNvPicPr>
            <a:picLocks noChangeAspect="1"/>
          </p:cNvPicPr>
          <p:nvPr/>
        </p:nvPicPr>
        <p:blipFill>
          <a:blip r:embed="rId5"/>
          <a:stretch>
            <a:fillRect/>
          </a:stretch>
        </p:blipFill>
        <p:spPr>
          <a:xfrm>
            <a:off x="-30726" y="1444"/>
            <a:ext cx="12225067" cy="6869861"/>
          </a:xfrm>
          <a:prstGeom prst="rect">
            <a:avLst/>
          </a:prstGeom>
        </p:spPr>
      </p:pic>
      <p:sp>
        <p:nvSpPr>
          <p:cNvPr id="11" name="TextBox 1">
            <a:extLst>
              <a:ext uri="{FF2B5EF4-FFF2-40B4-BE49-F238E27FC236}">
                <a16:creationId xmlns:a16="http://schemas.microsoft.com/office/drawing/2014/main" id="{FCD026FD-E29A-4C77-841F-C7E5AE81166E}"/>
              </a:ext>
            </a:extLst>
          </p:cNvPr>
          <p:cNvSpPr txBox="1"/>
          <p:nvPr/>
        </p:nvSpPr>
        <p:spPr>
          <a:xfrm>
            <a:off x="8836380" y="616115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Versão 1.1</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78091" y="3943698"/>
            <a:ext cx="8050696" cy="369332"/>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FINPLAN</a:t>
            </a:r>
          </a:p>
        </p:txBody>
      </p:sp>
      <p:sp>
        <p:nvSpPr>
          <p:cNvPr id="6" name="TextBox 5">
            <a:extLst>
              <a:ext uri="{FF2B5EF4-FFF2-40B4-BE49-F238E27FC236}">
                <a16:creationId xmlns:a16="http://schemas.microsoft.com/office/drawing/2014/main" id="{99DEA05E-3DE2-714D-9D7C-D14D82DB9D79}"/>
              </a:ext>
            </a:extLst>
          </p:cNvPr>
          <p:cNvSpPr txBox="1"/>
          <p:nvPr/>
        </p:nvSpPr>
        <p:spPr>
          <a:xfrm>
            <a:off x="750292" y="4249861"/>
            <a:ext cx="6639842"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AULA 3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FINANCIAMENTO DE PROJETOS DE ENERGIA</a:t>
            </a:r>
            <a:endParaRPr lang="en-ZA"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2" name="Oval 11">
            <a:extLst>
              <a:ext uri="{FF2B5EF4-FFF2-40B4-BE49-F238E27FC236}">
                <a16:creationId xmlns:a16="http://schemas.microsoft.com/office/drawing/2014/main" id="{86078255-6C92-C640-97D4-4F4454551A0B}"/>
              </a:ext>
            </a:extLst>
          </p:cNvPr>
          <p:cNvSpPr/>
          <p:nvPr/>
        </p:nvSpPr>
        <p:spPr>
          <a:xfrm>
            <a:off x="7019778" y="48655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mp3" descr="Track5_Lecture3_Slide1.mp3">
            <a:hlinkClick r:id="" action="ppaction://media"/>
            <a:extLst>
              <a:ext uri="{FF2B5EF4-FFF2-40B4-BE49-F238E27FC236}">
                <a16:creationId xmlns:a16="http://schemas.microsoft.com/office/drawing/2014/main" id="{1C1EB9C2-B586-4445-AA83-13B8DD61F6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1143" y="4936874"/>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3.2.3 Principal esquema contratual de parceria público-privada: BOOT/BOO/BOT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7278087"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Esquemas contratuais e financiamento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2288410"/>
            <a:ext cx="8537192" cy="224676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Esquemas de construção, propriedade, operação e transferência (BOOT) / construção, propriedade e operação (BOO) / construção, operação e transferência (BOT)</a:t>
            </a:r>
          </a:p>
          <a:p>
            <a:pPr marL="800100" lvl="1" indent="-342900">
              <a:spcAft>
                <a:spcPts val="1200"/>
              </a:spcAft>
              <a:buFont typeface="Arial"/>
              <a:buChar char="•"/>
            </a:pPr>
            <a:r>
              <a:rPr lang="en-ZA" sz="2000" dirty="0">
                <a:latin typeface="Open Sans"/>
                <a:cs typeface="Calibri" panose="020F0502020204030204"/>
              </a:rPr>
              <a:t>A empresa privada recebe um contrato para fornecer um serviço de infraestrutura por um determinado período de tempo a um preço acordado</a:t>
            </a:r>
          </a:p>
          <a:p>
            <a:pPr marL="800100" lvl="1" indent="-342900">
              <a:spcAft>
                <a:spcPts val="1200"/>
              </a:spcAft>
              <a:buFont typeface="Arial"/>
              <a:buChar char="•"/>
            </a:pPr>
            <a:r>
              <a:rPr lang="en-ZA" sz="2000" dirty="0">
                <a:latin typeface="Open Sans"/>
                <a:cs typeface="Calibri" panose="020F0502020204030204"/>
              </a:rPr>
              <a:t>Ganhou com base em negociação ou em um processo de licitação competitivo </a:t>
            </a:r>
          </a:p>
        </p:txBody>
      </p:sp>
      <p:sp>
        <p:nvSpPr>
          <p:cNvPr id="7" name="Oval 6">
            <a:extLst>
              <a:ext uri="{FF2B5EF4-FFF2-40B4-BE49-F238E27FC236}">
                <a16:creationId xmlns:a16="http://schemas.microsoft.com/office/drawing/2014/main" id="{095E6BEB-43D2-A446-92D0-FE2C24856CBB}"/>
              </a:ext>
            </a:extLst>
          </p:cNvPr>
          <p:cNvSpPr/>
          <p:nvPr/>
        </p:nvSpPr>
        <p:spPr>
          <a:xfrm>
            <a:off x="8108315" y="3293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10.mp3" descr="Track5_Lecture3_Slide10.mp3">
            <a:hlinkClick r:id="" action="ppaction://media"/>
            <a:extLst>
              <a:ext uri="{FF2B5EF4-FFF2-40B4-BE49-F238E27FC236}">
                <a16:creationId xmlns:a16="http://schemas.microsoft.com/office/drawing/2014/main" id="{D5163148-1DA7-024B-B692-9611D1B5B5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9680" y="400702"/>
            <a:ext cx="812800" cy="812800"/>
          </a:xfrm>
          <a:prstGeom prst="rect">
            <a:avLst/>
          </a:prstGeom>
        </p:spPr>
      </p:pic>
    </p:spTree>
    <p:extLst>
      <p:ext uri="{BB962C8B-B14F-4D97-AF65-F5344CB8AC3E}">
        <p14:creationId xmlns:p14="http://schemas.microsoft.com/office/powerpoint/2010/main" val="408588863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9882"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3.2.4 Financiamento tradicional de projetos de energia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7016948"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Esquemas contratuais e financiamento </a:t>
            </a:r>
          </a:p>
        </p:txBody>
      </p:sp>
      <p:pic>
        <p:nvPicPr>
          <p:cNvPr id="3" name="Picture 3" descr="Diagram&#10;&#10;Description automatically generated">
            <a:extLst>
              <a:ext uri="{FF2B5EF4-FFF2-40B4-BE49-F238E27FC236}">
                <a16:creationId xmlns:a16="http://schemas.microsoft.com/office/drawing/2014/main" id="{1D707EE1-212D-408F-A226-835AA0AC58A7}"/>
              </a:ext>
            </a:extLst>
          </p:cNvPr>
          <p:cNvPicPr>
            <a:picLocks noChangeAspect="1"/>
          </p:cNvPicPr>
          <p:nvPr/>
        </p:nvPicPr>
        <p:blipFill>
          <a:blip r:embed="rId6"/>
          <a:stretch>
            <a:fillRect/>
          </a:stretch>
        </p:blipFill>
        <p:spPr>
          <a:xfrm>
            <a:off x="2309004" y="2235882"/>
            <a:ext cx="8048443" cy="3637066"/>
          </a:xfrm>
          <a:prstGeom prst="rect">
            <a:avLst/>
          </a:prstGeom>
        </p:spPr>
      </p:pic>
      <p:sp>
        <p:nvSpPr>
          <p:cNvPr id="7" name="Oval 6">
            <a:extLst>
              <a:ext uri="{FF2B5EF4-FFF2-40B4-BE49-F238E27FC236}">
                <a16:creationId xmlns:a16="http://schemas.microsoft.com/office/drawing/2014/main" id="{2E378CC4-2221-5B49-8806-8F006A8F3313}"/>
              </a:ext>
            </a:extLst>
          </p:cNvPr>
          <p:cNvSpPr/>
          <p:nvPr/>
        </p:nvSpPr>
        <p:spPr>
          <a:xfrm>
            <a:off x="7989906" y="22388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1.mp3" descr="Track5_Lecture3_Slide11.mp3">
            <a:hlinkClick r:id="" action="ppaction://media"/>
            <a:extLst>
              <a:ext uri="{FF2B5EF4-FFF2-40B4-BE49-F238E27FC236}">
                <a16:creationId xmlns:a16="http://schemas.microsoft.com/office/drawing/2014/main" id="{A5F0D8B8-ADB8-5B4C-8E59-21187EA514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61271" y="293469"/>
            <a:ext cx="812800" cy="812800"/>
          </a:xfrm>
          <a:prstGeom prst="rect">
            <a:avLst/>
          </a:prstGeom>
        </p:spPr>
      </p:pic>
    </p:spTree>
    <p:extLst>
      <p:ext uri="{BB962C8B-B14F-4D97-AF65-F5344CB8AC3E}">
        <p14:creationId xmlns:p14="http://schemas.microsoft.com/office/powerpoint/2010/main" val="100523465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3766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3.2.5 Complexidade no financiamento de projetos de energia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4" y="11897"/>
            <a:ext cx="7350504"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Esquemas contratuais e financiamento </a:t>
            </a:r>
          </a:p>
        </p:txBody>
      </p:sp>
      <p:sp>
        <p:nvSpPr>
          <p:cNvPr id="7" name="Oval 6">
            <a:extLst>
              <a:ext uri="{FF2B5EF4-FFF2-40B4-BE49-F238E27FC236}">
                <a16:creationId xmlns:a16="http://schemas.microsoft.com/office/drawing/2014/main" id="{7251C66F-963B-0647-BCCC-7374BE729DDC}"/>
              </a:ext>
            </a:extLst>
          </p:cNvPr>
          <p:cNvSpPr/>
          <p:nvPr/>
        </p:nvSpPr>
        <p:spPr>
          <a:xfrm>
            <a:off x="8657180" y="29525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12.mp3" descr="Track5_Lecture3_Slide12.mp3">
            <a:hlinkClick r:id="" action="ppaction://media"/>
            <a:extLst>
              <a:ext uri="{FF2B5EF4-FFF2-40B4-BE49-F238E27FC236}">
                <a16:creationId xmlns:a16="http://schemas.microsoft.com/office/drawing/2014/main" id="{93957476-CFF2-C744-B1A7-6277988E20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1445" y="366618"/>
            <a:ext cx="812800" cy="812800"/>
          </a:xfrm>
          <a:prstGeom prst="rect">
            <a:avLst/>
          </a:prstGeom>
        </p:spPr>
      </p:pic>
      <p:sp>
        <p:nvSpPr>
          <p:cNvPr id="4" name="TextBox 3">
            <a:extLst>
              <a:ext uri="{FF2B5EF4-FFF2-40B4-BE49-F238E27FC236}">
                <a16:creationId xmlns:a16="http://schemas.microsoft.com/office/drawing/2014/main" id="{A7B93B2A-5DC0-D87F-484B-B0D65A1B7643}"/>
              </a:ext>
            </a:extLst>
          </p:cNvPr>
          <p:cNvSpPr txBox="1"/>
          <p:nvPr/>
        </p:nvSpPr>
        <p:spPr>
          <a:xfrm>
            <a:off x="1115005" y="1886108"/>
            <a:ext cx="1712890" cy="338554"/>
          </a:xfrm>
          <a:prstGeom prst="rect">
            <a:avLst/>
          </a:prstGeom>
          <a:solidFill>
            <a:schemeClr val="accent1"/>
          </a:solidFill>
        </p:spPr>
        <p:txBody>
          <a:bodyPr wrap="square" rtlCol="0">
            <a:spAutoFit/>
          </a:bodyPr>
          <a:lstStyle/>
          <a:p>
            <a:pPr algn="ctr"/>
            <a:r>
              <a:rPr lang="en-GB" sz="1600" dirty="0"/>
              <a:t>Governo</a:t>
            </a:r>
          </a:p>
        </p:txBody>
      </p:sp>
      <p:sp>
        <p:nvSpPr>
          <p:cNvPr id="10" name="TextBox 9">
            <a:extLst>
              <a:ext uri="{FF2B5EF4-FFF2-40B4-BE49-F238E27FC236}">
                <a16:creationId xmlns:a16="http://schemas.microsoft.com/office/drawing/2014/main" id="{27662E16-7AD3-0C85-DF37-C9504CF982E6}"/>
              </a:ext>
            </a:extLst>
          </p:cNvPr>
          <p:cNvSpPr txBox="1"/>
          <p:nvPr/>
        </p:nvSpPr>
        <p:spPr>
          <a:xfrm>
            <a:off x="2081111" y="2468993"/>
            <a:ext cx="1313836" cy="584775"/>
          </a:xfrm>
          <a:prstGeom prst="rect">
            <a:avLst/>
          </a:prstGeom>
          <a:solidFill>
            <a:schemeClr val="accent1"/>
          </a:solidFill>
        </p:spPr>
        <p:txBody>
          <a:bodyPr wrap="square" rtlCol="0">
            <a:spAutoFit/>
          </a:bodyPr>
          <a:lstStyle/>
          <a:p>
            <a:pPr algn="ctr"/>
            <a:r>
              <a:rPr lang="en-GB" sz="1600" dirty="0"/>
              <a:t>Empréstimo oficial</a:t>
            </a:r>
          </a:p>
        </p:txBody>
      </p:sp>
      <p:sp>
        <p:nvSpPr>
          <p:cNvPr id="11" name="TextBox 10">
            <a:extLst>
              <a:ext uri="{FF2B5EF4-FFF2-40B4-BE49-F238E27FC236}">
                <a16:creationId xmlns:a16="http://schemas.microsoft.com/office/drawing/2014/main" id="{7EABE5C7-219C-EF23-62C9-AAD510A0388D}"/>
              </a:ext>
            </a:extLst>
          </p:cNvPr>
          <p:cNvSpPr txBox="1"/>
          <p:nvPr/>
        </p:nvSpPr>
        <p:spPr>
          <a:xfrm>
            <a:off x="5049487" y="2455025"/>
            <a:ext cx="2454834" cy="584775"/>
          </a:xfrm>
          <a:prstGeom prst="rect">
            <a:avLst/>
          </a:prstGeom>
          <a:solidFill>
            <a:schemeClr val="accent1"/>
          </a:solidFill>
        </p:spPr>
        <p:txBody>
          <a:bodyPr wrap="square" rtlCol="0">
            <a:spAutoFit/>
          </a:bodyPr>
          <a:lstStyle/>
          <a:p>
            <a:pPr algn="ctr"/>
            <a:r>
              <a:rPr lang="en-GB" sz="1600" dirty="0"/>
              <a:t>Agências multilaterais e bilaterais</a:t>
            </a:r>
          </a:p>
        </p:txBody>
      </p:sp>
      <p:sp>
        <p:nvSpPr>
          <p:cNvPr id="12" name="TextBox 11">
            <a:extLst>
              <a:ext uri="{FF2B5EF4-FFF2-40B4-BE49-F238E27FC236}">
                <a16:creationId xmlns:a16="http://schemas.microsoft.com/office/drawing/2014/main" id="{8D345190-87B6-71B3-6229-F03D47EDC5D2}"/>
              </a:ext>
            </a:extLst>
          </p:cNvPr>
          <p:cNvSpPr txBox="1"/>
          <p:nvPr/>
        </p:nvSpPr>
        <p:spPr>
          <a:xfrm>
            <a:off x="2471862" y="3655965"/>
            <a:ext cx="1712890" cy="584775"/>
          </a:xfrm>
          <a:prstGeom prst="rect">
            <a:avLst/>
          </a:prstGeom>
          <a:solidFill>
            <a:schemeClr val="accent1"/>
          </a:solidFill>
        </p:spPr>
        <p:txBody>
          <a:bodyPr wrap="square" rtlCol="0">
            <a:spAutoFit/>
          </a:bodyPr>
          <a:lstStyle/>
          <a:p>
            <a:pPr algn="ctr"/>
            <a:r>
              <a:rPr lang="en-GB" sz="1600" dirty="0"/>
              <a:t>Utilidade pública</a:t>
            </a:r>
          </a:p>
          <a:p>
            <a:pPr algn="ctr"/>
            <a:endParaRPr lang="en-GB" sz="1600" dirty="0"/>
          </a:p>
        </p:txBody>
      </p:sp>
      <p:sp>
        <p:nvSpPr>
          <p:cNvPr id="13" name="TextBox 12">
            <a:extLst>
              <a:ext uri="{FF2B5EF4-FFF2-40B4-BE49-F238E27FC236}">
                <a16:creationId xmlns:a16="http://schemas.microsoft.com/office/drawing/2014/main" id="{EBC3FDF8-61CA-F2F3-B381-867A97E2C7BB}"/>
              </a:ext>
            </a:extLst>
          </p:cNvPr>
          <p:cNvSpPr txBox="1"/>
          <p:nvPr/>
        </p:nvSpPr>
        <p:spPr>
          <a:xfrm>
            <a:off x="367369" y="4687257"/>
            <a:ext cx="1712890" cy="338554"/>
          </a:xfrm>
          <a:prstGeom prst="rect">
            <a:avLst/>
          </a:prstGeom>
          <a:solidFill>
            <a:schemeClr val="accent1"/>
          </a:solidFill>
        </p:spPr>
        <p:txBody>
          <a:bodyPr wrap="square" rtlCol="0">
            <a:spAutoFit/>
          </a:bodyPr>
          <a:lstStyle/>
          <a:p>
            <a:pPr algn="ctr"/>
            <a:r>
              <a:rPr lang="en-GB" sz="1600" dirty="0"/>
              <a:t>Projeto 1</a:t>
            </a:r>
          </a:p>
        </p:txBody>
      </p:sp>
      <p:sp>
        <p:nvSpPr>
          <p:cNvPr id="14" name="TextBox 13">
            <a:extLst>
              <a:ext uri="{FF2B5EF4-FFF2-40B4-BE49-F238E27FC236}">
                <a16:creationId xmlns:a16="http://schemas.microsoft.com/office/drawing/2014/main" id="{11F7CE81-6634-5E91-3A4C-D5FC0DBAA343}"/>
              </a:ext>
            </a:extLst>
          </p:cNvPr>
          <p:cNvSpPr txBox="1"/>
          <p:nvPr/>
        </p:nvSpPr>
        <p:spPr>
          <a:xfrm>
            <a:off x="2471862" y="4694023"/>
            <a:ext cx="1712890" cy="338554"/>
          </a:xfrm>
          <a:prstGeom prst="rect">
            <a:avLst/>
          </a:prstGeom>
          <a:solidFill>
            <a:schemeClr val="accent1"/>
          </a:solidFill>
        </p:spPr>
        <p:txBody>
          <a:bodyPr wrap="square" rtlCol="0">
            <a:spAutoFit/>
          </a:bodyPr>
          <a:lstStyle/>
          <a:p>
            <a:pPr algn="ctr"/>
            <a:r>
              <a:rPr lang="en-GB" sz="1600" dirty="0"/>
              <a:t>Projeto 2</a:t>
            </a:r>
          </a:p>
        </p:txBody>
      </p:sp>
      <p:sp>
        <p:nvSpPr>
          <p:cNvPr id="15" name="TextBox 14">
            <a:extLst>
              <a:ext uri="{FF2B5EF4-FFF2-40B4-BE49-F238E27FC236}">
                <a16:creationId xmlns:a16="http://schemas.microsoft.com/office/drawing/2014/main" id="{7E309665-FEC8-1680-7369-9FA8E961B89F}"/>
              </a:ext>
            </a:extLst>
          </p:cNvPr>
          <p:cNvSpPr txBox="1"/>
          <p:nvPr/>
        </p:nvSpPr>
        <p:spPr>
          <a:xfrm>
            <a:off x="405787" y="2487145"/>
            <a:ext cx="1526011" cy="738664"/>
          </a:xfrm>
          <a:prstGeom prst="rect">
            <a:avLst/>
          </a:prstGeom>
          <a:solidFill>
            <a:schemeClr val="accent5"/>
          </a:solidFill>
        </p:spPr>
        <p:txBody>
          <a:bodyPr wrap="square" rtlCol="0">
            <a:spAutoFit/>
          </a:bodyPr>
          <a:lstStyle/>
          <a:p>
            <a:pPr algn="ctr"/>
            <a:r>
              <a:rPr lang="en-GB" sz="1400" dirty="0"/>
              <a:t>Orçamento de desenvolvimento do governo</a:t>
            </a:r>
          </a:p>
        </p:txBody>
      </p:sp>
      <p:sp>
        <p:nvSpPr>
          <p:cNvPr id="16" name="TextBox 15">
            <a:extLst>
              <a:ext uri="{FF2B5EF4-FFF2-40B4-BE49-F238E27FC236}">
                <a16:creationId xmlns:a16="http://schemas.microsoft.com/office/drawing/2014/main" id="{A660BC14-D23D-8B9A-DF15-AB30D2E5E40D}"/>
              </a:ext>
            </a:extLst>
          </p:cNvPr>
          <p:cNvSpPr txBox="1"/>
          <p:nvPr/>
        </p:nvSpPr>
        <p:spPr>
          <a:xfrm>
            <a:off x="5294220" y="3873673"/>
            <a:ext cx="1712890" cy="584775"/>
          </a:xfrm>
          <a:prstGeom prst="rect">
            <a:avLst/>
          </a:prstGeom>
          <a:solidFill>
            <a:schemeClr val="accent2"/>
          </a:solidFill>
        </p:spPr>
        <p:txBody>
          <a:bodyPr wrap="square" rtlCol="0">
            <a:spAutoFit/>
          </a:bodyPr>
          <a:lstStyle/>
          <a:p>
            <a:pPr algn="ctr"/>
            <a:r>
              <a:rPr lang="en-GB" sz="1600" dirty="0"/>
              <a:t>Projeto 3</a:t>
            </a:r>
          </a:p>
          <a:p>
            <a:pPr algn="ctr"/>
            <a:r>
              <a:rPr lang="en-GB" sz="1600" dirty="0"/>
              <a:t>IPP</a:t>
            </a:r>
          </a:p>
        </p:txBody>
      </p:sp>
      <p:sp>
        <p:nvSpPr>
          <p:cNvPr id="17" name="TextBox 16">
            <a:extLst>
              <a:ext uri="{FF2B5EF4-FFF2-40B4-BE49-F238E27FC236}">
                <a16:creationId xmlns:a16="http://schemas.microsoft.com/office/drawing/2014/main" id="{1ACE1D26-BB39-601B-C131-C0BC131A90F0}"/>
              </a:ext>
            </a:extLst>
          </p:cNvPr>
          <p:cNvSpPr txBox="1"/>
          <p:nvPr/>
        </p:nvSpPr>
        <p:spPr>
          <a:xfrm>
            <a:off x="4405036" y="4676156"/>
            <a:ext cx="3626778" cy="1815882"/>
          </a:xfrm>
          <a:prstGeom prst="rect">
            <a:avLst/>
          </a:prstGeom>
          <a:solidFill>
            <a:schemeClr val="accent4"/>
          </a:solidFill>
        </p:spPr>
        <p:txBody>
          <a:bodyPr wrap="square" rtlCol="0">
            <a:spAutoFit/>
          </a:bodyPr>
          <a:lstStyle/>
          <a:p>
            <a:r>
              <a:rPr lang="en-GB" sz="1600" dirty="0"/>
              <a:t>Fontes de patrimônio</a:t>
            </a:r>
          </a:p>
          <a:p>
            <a:pPr marL="285750" indent="-285750">
              <a:buFont typeface="Arial" panose="020B0604020202020204" pitchFamily="34" charset="0"/>
              <a:buChar char="•"/>
            </a:pPr>
            <a:r>
              <a:rPr lang="en-GB" sz="1600" dirty="0"/>
              <a:t>Capital dos patrocinadores</a:t>
            </a:r>
          </a:p>
          <a:p>
            <a:pPr marL="285750" indent="-285750">
              <a:buFont typeface="Arial" panose="020B0604020202020204" pitchFamily="34" charset="0"/>
              <a:buChar char="•"/>
            </a:pPr>
            <a:r>
              <a:rPr lang="en-GB" sz="1600" dirty="0"/>
              <a:t>Mercados de ações locais/internacionais</a:t>
            </a:r>
          </a:p>
          <a:p>
            <a:pPr marL="285750" indent="-285750">
              <a:buFont typeface="Arial" panose="020B0604020202020204" pitchFamily="34" charset="0"/>
              <a:buChar char="•"/>
            </a:pPr>
            <a:r>
              <a:rPr lang="en-GB" sz="1600" dirty="0"/>
              <a:t>Fundos de investimento</a:t>
            </a:r>
          </a:p>
          <a:p>
            <a:pPr marL="285750" indent="-285750">
              <a:buFont typeface="Arial" panose="020B0604020202020204" pitchFamily="34" charset="0"/>
              <a:buChar char="•"/>
            </a:pPr>
            <a:r>
              <a:rPr lang="en-GB" sz="1600" dirty="0"/>
              <a:t>Corporação Financeira Internacional</a:t>
            </a:r>
          </a:p>
          <a:p>
            <a:pPr marL="285750" indent="-285750">
              <a:buFont typeface="Arial" panose="020B0604020202020204" pitchFamily="34" charset="0"/>
              <a:buChar char="•"/>
            </a:pPr>
            <a:r>
              <a:rPr lang="en-GB" sz="1600" dirty="0"/>
              <a:t>Bancos de Desenvolvimento Regional</a:t>
            </a:r>
          </a:p>
        </p:txBody>
      </p:sp>
      <p:sp>
        <p:nvSpPr>
          <p:cNvPr id="18" name="TextBox 17">
            <a:extLst>
              <a:ext uri="{FF2B5EF4-FFF2-40B4-BE49-F238E27FC236}">
                <a16:creationId xmlns:a16="http://schemas.microsoft.com/office/drawing/2014/main" id="{6FB7C1B5-46CB-9575-15D4-C336D542EFF8}"/>
              </a:ext>
            </a:extLst>
          </p:cNvPr>
          <p:cNvSpPr txBox="1"/>
          <p:nvPr/>
        </p:nvSpPr>
        <p:spPr>
          <a:xfrm>
            <a:off x="8252098" y="2878141"/>
            <a:ext cx="3330040" cy="2308324"/>
          </a:xfrm>
          <a:prstGeom prst="rect">
            <a:avLst/>
          </a:prstGeom>
          <a:solidFill>
            <a:schemeClr val="accent4"/>
          </a:solidFill>
        </p:spPr>
        <p:txBody>
          <a:bodyPr wrap="square" rtlCol="0">
            <a:spAutoFit/>
          </a:bodyPr>
          <a:lstStyle/>
          <a:p>
            <a:r>
              <a:rPr lang="en-GB" sz="1600" dirty="0"/>
              <a:t>Fontes de dívida</a:t>
            </a:r>
          </a:p>
          <a:p>
            <a:pPr marL="285750" indent="-285750">
              <a:buFont typeface="Arial" panose="020B0604020202020204" pitchFamily="34" charset="0"/>
              <a:buChar char="•"/>
            </a:pPr>
            <a:r>
              <a:rPr lang="en-GB" sz="1600" dirty="0"/>
              <a:t>Bancos comerciais internacionais</a:t>
            </a:r>
          </a:p>
          <a:p>
            <a:pPr marL="285750" indent="-285750">
              <a:buFont typeface="Arial" panose="020B0604020202020204" pitchFamily="34" charset="0"/>
              <a:buChar char="•"/>
            </a:pPr>
            <a:r>
              <a:rPr lang="en-GB" sz="1600" dirty="0"/>
              <a:t>Mercado de títulos</a:t>
            </a:r>
          </a:p>
          <a:p>
            <a:pPr marL="285750" indent="-285750">
              <a:buFont typeface="Arial" panose="020B0604020202020204" pitchFamily="34" charset="0"/>
              <a:buChar char="•"/>
            </a:pPr>
            <a:r>
              <a:rPr lang="en-GB" sz="1600" dirty="0"/>
              <a:t>Crédito do fornecedor</a:t>
            </a:r>
          </a:p>
          <a:p>
            <a:pPr marL="285750" indent="-285750">
              <a:buFont typeface="Arial" panose="020B0604020202020204" pitchFamily="34" charset="0"/>
              <a:buChar char="•"/>
            </a:pPr>
            <a:r>
              <a:rPr lang="en-GB" sz="1600" dirty="0"/>
              <a:t>Corporação Financeira Internacional</a:t>
            </a:r>
          </a:p>
          <a:p>
            <a:pPr marL="285750" indent="-285750">
              <a:buFont typeface="Arial" panose="020B0604020202020204" pitchFamily="34" charset="0"/>
              <a:buChar char="•"/>
            </a:pPr>
            <a:r>
              <a:rPr lang="en-GB" sz="1600" dirty="0"/>
              <a:t>Bancos de Desenvolvimento Regional</a:t>
            </a:r>
          </a:p>
          <a:p>
            <a:pPr marL="285750" indent="-285750">
              <a:buFont typeface="Arial" panose="020B0604020202020204" pitchFamily="34" charset="0"/>
              <a:buChar char="•"/>
            </a:pPr>
            <a:r>
              <a:rPr lang="en-GB" sz="1600" dirty="0"/>
              <a:t>Bancos locais</a:t>
            </a:r>
          </a:p>
        </p:txBody>
      </p:sp>
      <p:sp>
        <p:nvSpPr>
          <p:cNvPr id="19" name="Rectangle 18">
            <a:extLst>
              <a:ext uri="{FF2B5EF4-FFF2-40B4-BE49-F238E27FC236}">
                <a16:creationId xmlns:a16="http://schemas.microsoft.com/office/drawing/2014/main" id="{592CC64D-FD4D-51B2-A325-4A6EC269218F}"/>
              </a:ext>
            </a:extLst>
          </p:cNvPr>
          <p:cNvSpPr/>
          <p:nvPr/>
        </p:nvSpPr>
        <p:spPr>
          <a:xfrm>
            <a:off x="214220" y="2359121"/>
            <a:ext cx="3330040" cy="1110431"/>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9F5F185C-A487-103E-1741-E18A4511F1D0}"/>
              </a:ext>
            </a:extLst>
          </p:cNvPr>
          <p:cNvCxnSpPr>
            <a:cxnSpLocks/>
          </p:cNvCxnSpPr>
          <p:nvPr/>
        </p:nvCxnSpPr>
        <p:spPr>
          <a:xfrm flipH="1">
            <a:off x="3544260" y="2784619"/>
            <a:ext cx="1505227" cy="139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93DFEC1-05AC-C63B-E26B-A9DE85A6B5ED}"/>
              </a:ext>
            </a:extLst>
          </p:cNvPr>
          <p:cNvCxnSpPr>
            <a:stCxn id="19" idx="2"/>
            <a:endCxn id="12" idx="1"/>
          </p:cNvCxnSpPr>
          <p:nvPr/>
        </p:nvCxnSpPr>
        <p:spPr>
          <a:xfrm>
            <a:off x="1879240" y="3469552"/>
            <a:ext cx="592622" cy="4788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C2DAC02-A0CF-457E-9B76-80AA8C14834F}"/>
              </a:ext>
            </a:extLst>
          </p:cNvPr>
          <p:cNvCxnSpPr>
            <a:cxnSpLocks/>
          </p:cNvCxnSpPr>
          <p:nvPr/>
        </p:nvCxnSpPr>
        <p:spPr>
          <a:xfrm flipH="1">
            <a:off x="1223814" y="4031550"/>
            <a:ext cx="1248048" cy="6446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8A86CA6-9A6F-F8F0-AB3D-B41EB174DD11}"/>
              </a:ext>
            </a:extLst>
          </p:cNvPr>
          <p:cNvCxnSpPr>
            <a:stCxn id="12" idx="2"/>
            <a:endCxn id="14" idx="0"/>
          </p:cNvCxnSpPr>
          <p:nvPr/>
        </p:nvCxnSpPr>
        <p:spPr>
          <a:xfrm>
            <a:off x="3328307" y="4240740"/>
            <a:ext cx="0" cy="4354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B186BD1-128E-AF48-AA9D-42BF7F251023}"/>
              </a:ext>
            </a:extLst>
          </p:cNvPr>
          <p:cNvCxnSpPr/>
          <p:nvPr/>
        </p:nvCxnSpPr>
        <p:spPr>
          <a:xfrm flipH="1">
            <a:off x="4184752" y="3786082"/>
            <a:ext cx="406734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7E3A6BF-BB41-8AB2-2817-BA28179AD2DE}"/>
              </a:ext>
            </a:extLst>
          </p:cNvPr>
          <p:cNvCxnSpPr/>
          <p:nvPr/>
        </p:nvCxnSpPr>
        <p:spPr>
          <a:xfrm flipH="1">
            <a:off x="7021765" y="4101641"/>
            <a:ext cx="123033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390BE2B-780A-6F0B-1E2B-CA8D3B105890}"/>
              </a:ext>
            </a:extLst>
          </p:cNvPr>
          <p:cNvCxnSpPr>
            <a:cxnSpLocks/>
            <a:stCxn id="17" idx="0"/>
          </p:cNvCxnSpPr>
          <p:nvPr/>
        </p:nvCxnSpPr>
        <p:spPr>
          <a:xfrm flipV="1">
            <a:off x="6218425" y="4458448"/>
            <a:ext cx="0" cy="2177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DB5FB37-A704-F581-1467-3496A0117D65}"/>
              </a:ext>
            </a:extLst>
          </p:cNvPr>
          <p:cNvCxnSpPr/>
          <p:nvPr/>
        </p:nvCxnSpPr>
        <p:spPr>
          <a:xfrm>
            <a:off x="4184752" y="4101641"/>
            <a:ext cx="110946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384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3.3.1 Problema de financiamento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Conceito de valor temporal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471878" cy="209288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O investimento é feito hoje; a receita será obtida no futuro (ao longo de vários anos)</a:t>
            </a:r>
          </a:p>
          <a:p>
            <a:pPr marL="342900" indent="-342900">
              <a:spcAft>
                <a:spcPts val="1200"/>
              </a:spcAft>
              <a:buFont typeface="Arial"/>
              <a:buChar char="•"/>
            </a:pPr>
            <a:r>
              <a:rPr lang="en-ZA" sz="2000" dirty="0">
                <a:latin typeface="Open Sans"/>
                <a:cs typeface="Calibri" panose="020F0502020204030204"/>
              </a:rPr>
              <a:t>Valor temporal do dinheiro</a:t>
            </a:r>
          </a:p>
          <a:p>
            <a:pPr>
              <a:spcAft>
                <a:spcPts val="1200"/>
              </a:spcAft>
            </a:pPr>
            <a:endParaRPr lang="en-ZA" sz="2000" dirty="0">
              <a:latin typeface="Open Sans"/>
              <a:cs typeface="Calibri" panose="020F0502020204030204"/>
            </a:endParaRPr>
          </a:p>
          <a:p>
            <a:pPr>
              <a:spcAft>
                <a:spcPts val="1200"/>
              </a:spcAft>
            </a:pPr>
            <a:r>
              <a:rPr lang="en-ZA" sz="2000" dirty="0">
                <a:latin typeface="Open Sans"/>
                <a:cs typeface="Calibri" panose="020F0502020204030204"/>
              </a:rPr>
              <a:t>É necessária uma avaliação de compensação entre os dólares de hoje e os de algum momento futuro</a:t>
            </a:r>
          </a:p>
        </p:txBody>
      </p:sp>
      <p:sp>
        <p:nvSpPr>
          <p:cNvPr id="7" name="Oval 6">
            <a:extLst>
              <a:ext uri="{FF2B5EF4-FFF2-40B4-BE49-F238E27FC236}">
                <a16:creationId xmlns:a16="http://schemas.microsoft.com/office/drawing/2014/main" id="{7BB37CF9-5FB4-DB48-A13E-25EC01242459}"/>
              </a:ext>
            </a:extLst>
          </p:cNvPr>
          <p:cNvSpPr/>
          <p:nvPr/>
        </p:nvSpPr>
        <p:spPr>
          <a:xfrm>
            <a:off x="9465901" y="58604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13.mp3" descr="Track5_Lecture3_Slide13.mp3">
            <a:hlinkClick r:id="" action="ppaction://media"/>
            <a:extLst>
              <a:ext uri="{FF2B5EF4-FFF2-40B4-BE49-F238E27FC236}">
                <a16:creationId xmlns:a16="http://schemas.microsoft.com/office/drawing/2014/main" id="{EF214347-E1F0-AC49-96B4-8C945E6E68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37266" y="657413"/>
            <a:ext cx="812800" cy="812800"/>
          </a:xfrm>
          <a:prstGeom prst="rect">
            <a:avLst/>
          </a:prstGeom>
        </p:spPr>
      </p:pic>
    </p:spTree>
    <p:extLst>
      <p:ext uri="{BB962C8B-B14F-4D97-AF65-F5344CB8AC3E}">
        <p14:creationId xmlns:p14="http://schemas.microsoft.com/office/powerpoint/2010/main" val="24292873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3.3.2 O que fazer com 10.000 dólares?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Conceito de valor temporal </a:t>
            </a:r>
          </a:p>
        </p:txBody>
      </p:sp>
      <p:pic>
        <p:nvPicPr>
          <p:cNvPr id="3" name="Picture 3" descr="Table&#10;&#10;Description automatically generated">
            <a:extLst>
              <a:ext uri="{FF2B5EF4-FFF2-40B4-BE49-F238E27FC236}">
                <a16:creationId xmlns:a16="http://schemas.microsoft.com/office/drawing/2014/main" id="{60216F25-1297-4D3D-B1CC-09AA7A178125}"/>
              </a:ext>
            </a:extLst>
          </p:cNvPr>
          <p:cNvPicPr>
            <a:picLocks noChangeAspect="1"/>
          </p:cNvPicPr>
          <p:nvPr/>
        </p:nvPicPr>
        <p:blipFill>
          <a:blip r:embed="rId6"/>
          <a:stretch>
            <a:fillRect/>
          </a:stretch>
        </p:blipFill>
        <p:spPr>
          <a:xfrm>
            <a:off x="1130061" y="2177705"/>
            <a:ext cx="6351916" cy="3278969"/>
          </a:xfrm>
          <a:prstGeom prst="rect">
            <a:avLst/>
          </a:prstGeom>
        </p:spPr>
      </p:pic>
      <p:sp>
        <p:nvSpPr>
          <p:cNvPr id="7" name="Oval 6">
            <a:extLst>
              <a:ext uri="{FF2B5EF4-FFF2-40B4-BE49-F238E27FC236}">
                <a16:creationId xmlns:a16="http://schemas.microsoft.com/office/drawing/2014/main" id="{860E7F0E-2B7D-3B46-95D2-4D1DFAD43510}"/>
              </a:ext>
            </a:extLst>
          </p:cNvPr>
          <p:cNvSpPr/>
          <p:nvPr/>
        </p:nvSpPr>
        <p:spPr>
          <a:xfrm>
            <a:off x="9314739" y="52168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4.mp3" descr="Track5_Lecture3_Slide14.mp3">
            <a:hlinkClick r:id="" action="ppaction://media"/>
            <a:extLst>
              <a:ext uri="{FF2B5EF4-FFF2-40B4-BE49-F238E27FC236}">
                <a16:creationId xmlns:a16="http://schemas.microsoft.com/office/drawing/2014/main" id="{9E8A9910-B990-A145-960F-204F6FCF1F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86855" y="596050"/>
            <a:ext cx="812800" cy="812800"/>
          </a:xfrm>
          <a:prstGeom prst="rect">
            <a:avLst/>
          </a:prstGeom>
        </p:spPr>
      </p:pic>
    </p:spTree>
    <p:extLst>
      <p:ext uri="{BB962C8B-B14F-4D97-AF65-F5344CB8AC3E}">
        <p14:creationId xmlns:p14="http://schemas.microsoft.com/office/powerpoint/2010/main" val="6887506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3.3.3 Mudanças no valor do dinheiro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Conceito de valor temporal </a:t>
            </a:r>
          </a:p>
        </p:txBody>
      </p:sp>
      <p:pic>
        <p:nvPicPr>
          <p:cNvPr id="3" name="Picture 3" descr="Chart, line chart&#10;&#10;Description automatically generated">
            <a:extLst>
              <a:ext uri="{FF2B5EF4-FFF2-40B4-BE49-F238E27FC236}">
                <a16:creationId xmlns:a16="http://schemas.microsoft.com/office/drawing/2014/main" id="{15B89FB0-8529-4C52-9039-9BE1E6758264}"/>
              </a:ext>
            </a:extLst>
          </p:cNvPr>
          <p:cNvPicPr>
            <a:picLocks noChangeAspect="1"/>
          </p:cNvPicPr>
          <p:nvPr/>
        </p:nvPicPr>
        <p:blipFill>
          <a:blip r:embed="rId6"/>
          <a:stretch>
            <a:fillRect/>
          </a:stretch>
        </p:blipFill>
        <p:spPr>
          <a:xfrm>
            <a:off x="1295401" y="1979070"/>
            <a:ext cx="8989827" cy="3475790"/>
          </a:xfrm>
          <a:prstGeom prst="rect">
            <a:avLst/>
          </a:prstGeom>
        </p:spPr>
      </p:pic>
      <p:sp>
        <p:nvSpPr>
          <p:cNvPr id="7" name="Oval 6">
            <a:extLst>
              <a:ext uri="{FF2B5EF4-FFF2-40B4-BE49-F238E27FC236}">
                <a16:creationId xmlns:a16="http://schemas.microsoft.com/office/drawing/2014/main" id="{72955D3B-84E0-CD4C-BC24-DEB8A568FC52}"/>
              </a:ext>
            </a:extLst>
          </p:cNvPr>
          <p:cNvSpPr/>
          <p:nvPr/>
        </p:nvSpPr>
        <p:spPr>
          <a:xfrm>
            <a:off x="9386855" y="7446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5.mp3" descr="Track5_Lecture3_Slide15.mp3">
            <a:hlinkClick r:id="" action="ppaction://media"/>
            <a:extLst>
              <a:ext uri="{FF2B5EF4-FFF2-40B4-BE49-F238E27FC236}">
                <a16:creationId xmlns:a16="http://schemas.microsoft.com/office/drawing/2014/main" id="{E08502E0-81B8-8A4F-8046-FA34B6BF61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25920" y="805550"/>
            <a:ext cx="812800" cy="812800"/>
          </a:xfrm>
          <a:prstGeom prst="rect">
            <a:avLst/>
          </a:prstGeom>
        </p:spPr>
      </p:pic>
    </p:spTree>
    <p:extLst>
      <p:ext uri="{BB962C8B-B14F-4D97-AF65-F5344CB8AC3E}">
        <p14:creationId xmlns:p14="http://schemas.microsoft.com/office/powerpoint/2010/main" val="290016993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3.3.4 A importância do conceito de valor temporal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Conceito de valor temporal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708434"/>
          </a:xfrm>
          <a:prstGeom prst="rect">
            <a:avLst/>
          </a:prstGeom>
        </p:spPr>
        <p:txBody>
          <a:bodyPr wrap="square" lIns="91440" tIns="45720" rIns="91440" bIns="45720" anchor="t">
            <a:spAutoFit/>
          </a:bodyPr>
          <a:lstStyle/>
          <a:p>
            <a:pPr>
              <a:spcAft>
                <a:spcPts val="1200"/>
              </a:spcAft>
            </a:pPr>
            <a:r>
              <a:rPr lang="en-ZA" sz="2000" dirty="0">
                <a:latin typeface="Open Sans"/>
                <a:cs typeface="Calibri" panose="020F0502020204030204"/>
              </a:rPr>
              <a:t>O conceito de valor temporal afeta o:</a:t>
            </a:r>
            <a:br>
              <a:rPr lang="en-ZA" sz="2000" dirty="0">
                <a:latin typeface="Open Sans"/>
                <a:cs typeface="Calibri" panose="020F0502020204030204"/>
              </a:rPr>
            </a:br>
            <a:endParaRPr lang="en-ZA" sz="2000" dirty="0">
              <a:latin typeface="Open Sans"/>
              <a:cs typeface="Calibri" panose="020F0502020204030204"/>
            </a:endParaRPr>
          </a:p>
          <a:p>
            <a:pPr marL="342900" indent="-342900">
              <a:spcAft>
                <a:spcPts val="1200"/>
              </a:spcAft>
              <a:buFont typeface="Arial"/>
              <a:buChar char="•"/>
            </a:pPr>
            <a:r>
              <a:rPr lang="en-ZA" sz="2000" dirty="0">
                <a:latin typeface="Open Sans"/>
                <a:cs typeface="Calibri" panose="020F0502020204030204"/>
              </a:rPr>
              <a:t>Poder de compra do dinheiro</a:t>
            </a:r>
            <a:endParaRPr lang="en-ZA" dirty="0"/>
          </a:p>
          <a:p>
            <a:pPr marL="342900" indent="-342900">
              <a:spcAft>
                <a:spcPts val="1200"/>
              </a:spcAft>
              <a:buFont typeface="Arial"/>
              <a:buChar char="•"/>
            </a:pPr>
            <a:r>
              <a:rPr lang="en-ZA" sz="2000" dirty="0">
                <a:latin typeface="Open Sans"/>
                <a:cs typeface="Calibri" panose="020F0502020204030204"/>
              </a:rPr>
              <a:t>Capacidade do dinheiro de render juros</a:t>
            </a:r>
            <a:br>
              <a:rPr lang="en-ZA" sz="2000" dirty="0">
                <a:latin typeface="Open Sans"/>
                <a:cs typeface="Calibri" panose="020F0502020204030204"/>
              </a:rPr>
            </a:br>
            <a:endParaRPr lang="en-ZA" sz="2000" dirty="0">
              <a:latin typeface="Open Sans"/>
              <a:cs typeface="Calibri" panose="020F0502020204030204"/>
            </a:endParaRPr>
          </a:p>
          <a:p>
            <a:pPr>
              <a:spcAft>
                <a:spcPts val="1200"/>
              </a:spcAft>
            </a:pPr>
            <a:r>
              <a:rPr lang="en-ZA" sz="2000" dirty="0">
                <a:latin typeface="Open Sans"/>
                <a:cs typeface="Calibri" panose="020F0502020204030204"/>
              </a:rPr>
              <a:t>Um dólar em mãos hoje vale mais do que um dólar prometido no futuro</a:t>
            </a:r>
          </a:p>
        </p:txBody>
      </p:sp>
      <p:sp>
        <p:nvSpPr>
          <p:cNvPr id="7" name="Oval 6">
            <a:extLst>
              <a:ext uri="{FF2B5EF4-FFF2-40B4-BE49-F238E27FC236}">
                <a16:creationId xmlns:a16="http://schemas.microsoft.com/office/drawing/2014/main" id="{CB8E3F57-9CA3-9245-AAA3-579EA8129159}"/>
              </a:ext>
            </a:extLst>
          </p:cNvPr>
          <p:cNvSpPr/>
          <p:nvPr/>
        </p:nvSpPr>
        <p:spPr>
          <a:xfrm>
            <a:off x="9611405" y="43981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16.mp3" descr="Track5_Lecture3_Slide16.mp3">
            <a:hlinkClick r:id="" action="ppaction://media"/>
            <a:extLst>
              <a:ext uri="{FF2B5EF4-FFF2-40B4-BE49-F238E27FC236}">
                <a16:creationId xmlns:a16="http://schemas.microsoft.com/office/drawing/2014/main" id="{8812AEC4-A722-214B-BEA0-0A1BC0AC78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82770" y="511183"/>
            <a:ext cx="812800" cy="812800"/>
          </a:xfrm>
          <a:prstGeom prst="rect">
            <a:avLst/>
          </a:prstGeom>
        </p:spPr>
      </p:pic>
    </p:spTree>
    <p:extLst>
      <p:ext uri="{BB962C8B-B14F-4D97-AF65-F5344CB8AC3E}">
        <p14:creationId xmlns:p14="http://schemas.microsoft.com/office/powerpoint/2010/main" val="17248012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3.3.5 Valor futuro do dólar atual de 100</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Conceito de valor temporal </a:t>
            </a:r>
          </a:p>
        </p:txBody>
      </p:sp>
      <p:sp>
        <p:nvSpPr>
          <p:cNvPr id="3" name="TextBox 2">
            <a:extLst>
              <a:ext uri="{FF2B5EF4-FFF2-40B4-BE49-F238E27FC236}">
                <a16:creationId xmlns:a16="http://schemas.microsoft.com/office/drawing/2014/main" id="{A66D11B8-BD0E-49CA-B985-25A3DFA384C6}"/>
              </a:ext>
            </a:extLst>
          </p:cNvPr>
          <p:cNvSpPr txBox="1"/>
          <p:nvPr/>
        </p:nvSpPr>
        <p:spPr>
          <a:xfrm>
            <a:off x="934720" y="2174240"/>
            <a:ext cx="87884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Segoe UI"/>
              </a:rPr>
              <a:t>Com uma taxa de juros de r%, o valor futuro dos 100 </a:t>
            </a:r>
            <a:r>
              <a:rPr lang="en-US" dirty="0">
                <a:cs typeface="Segoe UI"/>
              </a:rPr>
              <a:t>dólares</a:t>
            </a:r>
            <a:r>
              <a:rPr lang="en-GB" dirty="0">
                <a:cs typeface="Segoe UI"/>
              </a:rPr>
              <a:t> de hoje </a:t>
            </a:r>
          </a:p>
          <a:p>
            <a:endParaRPr lang="en-US" dirty="0">
              <a:cs typeface="Segoe UI"/>
            </a:endParaRPr>
          </a:p>
          <a:p>
            <a:r>
              <a:rPr lang="en-GB" dirty="0">
                <a:cs typeface="Segoe UI"/>
              </a:rPr>
              <a:t>Após 1 ano, você recebe      </a:t>
            </a:r>
            <a:endParaRPr lang="en-US" dirty="0">
              <a:cs typeface="Segoe UI"/>
            </a:endParaRPr>
          </a:p>
          <a:p>
            <a:r>
              <a:rPr lang="en-GB" dirty="0">
                <a:cs typeface="Segoe UI"/>
              </a:rPr>
              <a:t>Após 2 anos, você recebe      </a:t>
            </a:r>
          </a:p>
          <a:p>
            <a:r>
              <a:rPr lang="en-GB" dirty="0">
                <a:cs typeface="Segoe UI"/>
              </a:rPr>
              <a:t>Após 10 anos, você recebe      </a:t>
            </a:r>
            <a:endParaRPr lang="en-US" dirty="0">
              <a:cs typeface="Calibri" panose="020F0502020204030204"/>
            </a:endParaRPr>
          </a:p>
          <a:p>
            <a:r>
              <a:rPr lang="en-GB" dirty="0">
                <a:cs typeface="Segoe UI"/>
              </a:rPr>
              <a:t>Após n anos, você recebe </a:t>
            </a:r>
            <a:endParaRPr lang="en-ZA" dirty="0">
              <a:cs typeface="Segoe UI"/>
            </a:endParaRPr>
          </a:p>
          <a:p>
            <a:endParaRPr lang="en-GB" dirty="0">
              <a:cs typeface="Segoe UI"/>
            </a:endParaRPr>
          </a:p>
          <a:p>
            <a:r>
              <a:rPr lang="en-GB" dirty="0">
                <a:cs typeface="Segoe UI"/>
              </a:rPr>
              <a:t>           </a:t>
            </a:r>
            <a:endParaRPr lang="en-ZA">
              <a:cs typeface="Segoe UI"/>
            </a:endParaRPr>
          </a:p>
        </p:txBody>
      </p:sp>
      <p:pic>
        <p:nvPicPr>
          <p:cNvPr id="10" name="Picture 17" descr="A picture containing logo&#10;&#10;Description automatically generated">
            <a:extLst>
              <a:ext uri="{FF2B5EF4-FFF2-40B4-BE49-F238E27FC236}">
                <a16:creationId xmlns:a16="http://schemas.microsoft.com/office/drawing/2014/main" id="{BE106BBF-EB76-4BB5-8EF7-DA59A759C151}"/>
              </a:ext>
            </a:extLst>
          </p:cNvPr>
          <p:cNvPicPr>
            <a:picLocks noChangeAspect="1"/>
          </p:cNvPicPr>
          <p:nvPr/>
        </p:nvPicPr>
        <p:blipFill>
          <a:blip r:embed="rId6"/>
          <a:stretch>
            <a:fillRect/>
          </a:stretch>
        </p:blipFill>
        <p:spPr>
          <a:xfrm>
            <a:off x="7502716" y="2174240"/>
            <a:ext cx="1442720" cy="350065"/>
          </a:xfrm>
          <a:prstGeom prst="rect">
            <a:avLst/>
          </a:prstGeom>
        </p:spPr>
      </p:pic>
      <p:pic>
        <p:nvPicPr>
          <p:cNvPr id="19" name="Picture 19" descr="Logo&#10;&#10;Description automatically generated">
            <a:extLst>
              <a:ext uri="{FF2B5EF4-FFF2-40B4-BE49-F238E27FC236}">
                <a16:creationId xmlns:a16="http://schemas.microsoft.com/office/drawing/2014/main" id="{EBFBAF22-3808-4950-ABB7-FB853A3006F0}"/>
              </a:ext>
            </a:extLst>
          </p:cNvPr>
          <p:cNvPicPr>
            <a:picLocks noChangeAspect="1"/>
          </p:cNvPicPr>
          <p:nvPr/>
        </p:nvPicPr>
        <p:blipFill>
          <a:blip r:embed="rId7"/>
          <a:stretch>
            <a:fillRect/>
          </a:stretch>
        </p:blipFill>
        <p:spPr>
          <a:xfrm>
            <a:off x="3370998" y="2744089"/>
            <a:ext cx="3835021" cy="1085493"/>
          </a:xfrm>
          <a:prstGeom prst="rect">
            <a:avLst/>
          </a:prstGeom>
        </p:spPr>
      </p:pic>
      <p:pic>
        <p:nvPicPr>
          <p:cNvPr id="20" name="Picture 20">
            <a:extLst>
              <a:ext uri="{FF2B5EF4-FFF2-40B4-BE49-F238E27FC236}">
                <a16:creationId xmlns:a16="http://schemas.microsoft.com/office/drawing/2014/main" id="{A4256275-5E88-469B-A728-D7D190F55764}"/>
              </a:ext>
            </a:extLst>
          </p:cNvPr>
          <p:cNvPicPr>
            <a:picLocks noChangeAspect="1"/>
          </p:cNvPicPr>
          <p:nvPr/>
        </p:nvPicPr>
        <p:blipFill>
          <a:blip r:embed="rId8"/>
          <a:stretch>
            <a:fillRect/>
          </a:stretch>
        </p:blipFill>
        <p:spPr>
          <a:xfrm>
            <a:off x="1232848" y="4076982"/>
            <a:ext cx="2743200" cy="614723"/>
          </a:xfrm>
          <a:prstGeom prst="rect">
            <a:avLst/>
          </a:prstGeom>
        </p:spPr>
      </p:pic>
      <p:sp>
        <p:nvSpPr>
          <p:cNvPr id="11" name="Oval 10">
            <a:extLst>
              <a:ext uri="{FF2B5EF4-FFF2-40B4-BE49-F238E27FC236}">
                <a16:creationId xmlns:a16="http://schemas.microsoft.com/office/drawing/2014/main" id="{D95ED923-8A4B-C740-A750-5BBF6AC27AA6}"/>
              </a:ext>
            </a:extLst>
          </p:cNvPr>
          <p:cNvSpPr/>
          <p:nvPr/>
        </p:nvSpPr>
        <p:spPr>
          <a:xfrm>
            <a:off x="10089170" y="53821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7.mp3" descr="Track5_Lecture3_Slide17.mp3">
            <a:hlinkClick r:id="" action="ppaction://media"/>
            <a:extLst>
              <a:ext uri="{FF2B5EF4-FFF2-40B4-BE49-F238E27FC236}">
                <a16:creationId xmlns:a16="http://schemas.microsoft.com/office/drawing/2014/main" id="{E7AD6887-1BEC-DB45-AD65-80F8F34888F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60535" y="596050"/>
            <a:ext cx="812800" cy="812800"/>
          </a:xfrm>
          <a:prstGeom prst="rect">
            <a:avLst/>
          </a:prstGeom>
        </p:spPr>
      </p:pic>
    </p:spTree>
    <p:extLst>
      <p:ext uri="{BB962C8B-B14F-4D97-AF65-F5344CB8AC3E}">
        <p14:creationId xmlns:p14="http://schemas.microsoft.com/office/powerpoint/2010/main" val="387515988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3.4.1 De FV para PV</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Valor presente do dinheiro </a:t>
            </a:r>
          </a:p>
        </p:txBody>
      </p:sp>
      <p:pic>
        <p:nvPicPr>
          <p:cNvPr id="3" name="Picture 3" descr="Table&#10;&#10;Description automatically generated">
            <a:extLst>
              <a:ext uri="{FF2B5EF4-FFF2-40B4-BE49-F238E27FC236}">
                <a16:creationId xmlns:a16="http://schemas.microsoft.com/office/drawing/2014/main" id="{767C5D88-672D-41F2-9DCD-EF939EAA366D}"/>
              </a:ext>
            </a:extLst>
          </p:cNvPr>
          <p:cNvPicPr>
            <a:picLocks noChangeAspect="1"/>
          </p:cNvPicPr>
          <p:nvPr/>
        </p:nvPicPr>
        <p:blipFill>
          <a:blip r:embed="rId6"/>
          <a:stretch>
            <a:fillRect/>
          </a:stretch>
        </p:blipFill>
        <p:spPr>
          <a:xfrm>
            <a:off x="1187570" y="2433707"/>
            <a:ext cx="6811992" cy="2738210"/>
          </a:xfrm>
          <a:prstGeom prst="rect">
            <a:avLst/>
          </a:prstGeom>
        </p:spPr>
      </p:pic>
      <p:sp>
        <p:nvSpPr>
          <p:cNvPr id="7" name="Oval 6">
            <a:extLst>
              <a:ext uri="{FF2B5EF4-FFF2-40B4-BE49-F238E27FC236}">
                <a16:creationId xmlns:a16="http://schemas.microsoft.com/office/drawing/2014/main" id="{E5682BB8-2115-DA4B-B78A-68E5F31E0248}"/>
              </a:ext>
            </a:extLst>
          </p:cNvPr>
          <p:cNvSpPr/>
          <p:nvPr/>
        </p:nvSpPr>
        <p:spPr>
          <a:xfrm>
            <a:off x="9480279" y="69017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18.mp3" descr="Track5_Lecture3_Slide18.mp3">
            <a:hlinkClick r:id="" action="ppaction://media"/>
            <a:extLst>
              <a:ext uri="{FF2B5EF4-FFF2-40B4-BE49-F238E27FC236}">
                <a16:creationId xmlns:a16="http://schemas.microsoft.com/office/drawing/2014/main" id="{002B7404-B08D-DC49-9E80-AD8BE6B5B9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51644" y="761540"/>
            <a:ext cx="812800" cy="812800"/>
          </a:xfrm>
          <a:prstGeom prst="rect">
            <a:avLst/>
          </a:prstGeom>
        </p:spPr>
      </p:pic>
    </p:spTree>
    <p:extLst>
      <p:ext uri="{BB962C8B-B14F-4D97-AF65-F5344CB8AC3E}">
        <p14:creationId xmlns:p14="http://schemas.microsoft.com/office/powerpoint/2010/main" val="42508823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3.4.2 Valor presente do dinheiro e desconto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Valor presente do dinheiro </a:t>
            </a:r>
          </a:p>
        </p:txBody>
      </p:sp>
      <p:sp>
        <p:nvSpPr>
          <p:cNvPr id="2" name="Rectangle 1">
            <a:extLst>
              <a:ext uri="{FF2B5EF4-FFF2-40B4-BE49-F238E27FC236}">
                <a16:creationId xmlns:a16="http://schemas.microsoft.com/office/drawing/2014/main" id="{372AE592-FCBF-4FAD-86D5-208344AEA11F}"/>
              </a:ext>
            </a:extLst>
          </p:cNvPr>
          <p:cNvSpPr/>
          <p:nvPr/>
        </p:nvSpPr>
        <p:spPr>
          <a:xfrm>
            <a:off x="901593" y="2676598"/>
            <a:ext cx="8058221" cy="1384995"/>
          </a:xfrm>
          <a:prstGeom prst="rect">
            <a:avLst/>
          </a:prstGeom>
        </p:spPr>
        <p:txBody>
          <a:bodyPr wrap="square" lIns="91440" tIns="45720" rIns="91440" bIns="45720" anchor="t">
            <a:spAutoFit/>
          </a:bodyPr>
          <a:lstStyle/>
          <a:p>
            <a:pPr>
              <a:spcAft>
                <a:spcPts val="1200"/>
              </a:spcAft>
            </a:pPr>
            <a:endParaRPr lang="en-ZA" sz="3200" baseline="30000" dirty="0">
              <a:latin typeface="Open Sans"/>
              <a:cs typeface="Calibri" panose="020F0502020204030204"/>
            </a:endParaRPr>
          </a:p>
          <a:p>
            <a:pPr>
              <a:spcAft>
                <a:spcPts val="1200"/>
              </a:spcAft>
            </a:pPr>
            <a:endParaRPr lang="en-ZA" sz="3200" baseline="30000" dirty="0">
              <a:latin typeface="Open Sans"/>
              <a:cs typeface="Calibri" panose="020F0502020204030204"/>
            </a:endParaRPr>
          </a:p>
          <a:p>
            <a:pPr>
              <a:spcAft>
                <a:spcPts val="1200"/>
              </a:spcAft>
            </a:pPr>
            <a:endParaRPr lang="en-ZA" sz="3200" baseline="30000" dirty="0">
              <a:latin typeface="Open Sans"/>
              <a:cs typeface="Calibri" panose="020F0502020204030204"/>
            </a:endParaRPr>
          </a:p>
        </p:txBody>
      </p:sp>
      <p:pic>
        <p:nvPicPr>
          <p:cNvPr id="3" name="Picture 20" descr="Black text on a white background&#10;&#10;Description automatically generated">
            <a:extLst>
              <a:ext uri="{FF2B5EF4-FFF2-40B4-BE49-F238E27FC236}">
                <a16:creationId xmlns:a16="http://schemas.microsoft.com/office/drawing/2014/main" id="{1CDDF490-8188-4894-AC0E-DFE94D2558B6}"/>
              </a:ext>
            </a:extLst>
          </p:cNvPr>
          <p:cNvPicPr>
            <a:picLocks noChangeAspect="1"/>
          </p:cNvPicPr>
          <p:nvPr/>
        </p:nvPicPr>
        <p:blipFill>
          <a:blip r:embed="rId6"/>
          <a:stretch>
            <a:fillRect/>
          </a:stretch>
        </p:blipFill>
        <p:spPr>
          <a:xfrm>
            <a:off x="891655" y="2564356"/>
            <a:ext cx="3653049" cy="796693"/>
          </a:xfrm>
          <a:prstGeom prst="rect">
            <a:avLst/>
          </a:prstGeom>
        </p:spPr>
      </p:pic>
      <p:pic>
        <p:nvPicPr>
          <p:cNvPr id="4" name="Picture 9" descr="Text&#10;&#10;Description automatically generated">
            <a:extLst>
              <a:ext uri="{FF2B5EF4-FFF2-40B4-BE49-F238E27FC236}">
                <a16:creationId xmlns:a16="http://schemas.microsoft.com/office/drawing/2014/main" id="{2BC37270-80FE-4F98-9AC4-B017893352FB}"/>
              </a:ext>
            </a:extLst>
          </p:cNvPr>
          <p:cNvPicPr>
            <a:picLocks noChangeAspect="1"/>
          </p:cNvPicPr>
          <p:nvPr/>
        </p:nvPicPr>
        <p:blipFill>
          <a:blip r:embed="rId7"/>
          <a:stretch>
            <a:fillRect/>
          </a:stretch>
        </p:blipFill>
        <p:spPr>
          <a:xfrm>
            <a:off x="903027" y="3749409"/>
            <a:ext cx="2743200" cy="1156138"/>
          </a:xfrm>
          <a:prstGeom prst="rect">
            <a:avLst/>
          </a:prstGeom>
        </p:spPr>
      </p:pic>
      <p:sp>
        <p:nvSpPr>
          <p:cNvPr id="10" name="Oval 9">
            <a:extLst>
              <a:ext uri="{FF2B5EF4-FFF2-40B4-BE49-F238E27FC236}">
                <a16:creationId xmlns:a16="http://schemas.microsoft.com/office/drawing/2014/main" id="{01736682-17B3-2A4C-AB76-C7622FC08B9A}"/>
              </a:ext>
            </a:extLst>
          </p:cNvPr>
          <p:cNvSpPr/>
          <p:nvPr/>
        </p:nvSpPr>
        <p:spPr>
          <a:xfrm>
            <a:off x="9358451" y="60267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5_Lecture3_Slide19.mp3" descr="Track5_Lecture3_Slide19.mp3">
            <a:hlinkClick r:id="" action="ppaction://media"/>
            <a:extLst>
              <a:ext uri="{FF2B5EF4-FFF2-40B4-BE49-F238E27FC236}">
                <a16:creationId xmlns:a16="http://schemas.microsoft.com/office/drawing/2014/main" id="{60ABBC4A-EE78-B94D-95FA-506E6507A36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29816" y="674043"/>
            <a:ext cx="812800" cy="812800"/>
          </a:xfrm>
          <a:prstGeom prst="rect">
            <a:avLst/>
          </a:prstGeom>
        </p:spPr>
      </p:pic>
    </p:spTree>
    <p:extLst>
      <p:ext uri="{BB962C8B-B14F-4D97-AF65-F5344CB8AC3E}">
        <p14:creationId xmlns:p14="http://schemas.microsoft.com/office/powerpoint/2010/main" val="259795499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4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Nome do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E NOME DA MINI PALESTRA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Mini-palestra Objetivo de aprendizado</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dirty="0" err="1">
                <a:latin typeface="Open Sans"/>
              </a:rPr>
              <a:t>Resultados</a:t>
            </a:r>
            <a:r>
              <a:rPr lang="en-GB" sz="4400" dirty="0">
                <a:latin typeface="Open Sans"/>
              </a:rPr>
              <a:t> de </a:t>
            </a:r>
            <a:r>
              <a:rPr lang="en-GB" sz="4400" dirty="0" err="1">
                <a:latin typeface="Open Sans"/>
              </a:rPr>
              <a:t>aprendizagem</a:t>
            </a:r>
            <a:r>
              <a:rPr lang="en-GB" sz="4400" dirty="0">
                <a:latin typeface="Open Sans"/>
              </a:rPr>
              <a:t> </a:t>
            </a:r>
            <a:r>
              <a:rPr lang="en-GB" sz="4400" dirty="0" err="1">
                <a:latin typeface="Open Sans"/>
              </a:rPr>
              <a:t>pretendidos</a:t>
            </a:r>
            <a:endParaRPr lang="en-GB" sz="4400" dirty="0">
              <a:latin typeface="Open Sans"/>
            </a:endParaRP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Ao final desta palestra, você será capaz de:</a:t>
            </a:r>
            <a:endParaRPr lang="en-US" sz="2000" b="1" dirty="0">
              <a:solidFill>
                <a:schemeClr val="accent5">
                  <a:lumMod val="60000"/>
                  <a:lumOff val="40000"/>
                </a:schemeClr>
              </a:solidFill>
              <a:latin typeface="Open Sans"/>
              <a:cs typeface="Calibri" panose="020F0502020204030204"/>
            </a:endParaRPr>
          </a:p>
          <a:p>
            <a:pPr marL="342900" indent="-342900">
              <a:spcBef>
                <a:spcPts val="1000"/>
              </a:spcBef>
              <a:buAutoNum type="arabicPeriod"/>
            </a:pPr>
            <a:r>
              <a:rPr lang="en-GB" sz="2000" dirty="0">
                <a:latin typeface="Open Sans"/>
                <a:ea typeface="+mn-lt"/>
                <a:cs typeface="+mn-lt"/>
              </a:rPr>
              <a:t>RAP1: Compreender </a:t>
            </a:r>
            <a:r>
              <a:rPr lang="en-GB" sz="2000" b="1" dirty="0">
                <a:latin typeface="Open Sans"/>
                <a:ea typeface="+mn-lt"/>
                <a:cs typeface="+mn-lt"/>
              </a:rPr>
              <a:t>a história e a estrutura de propriedade </a:t>
            </a:r>
            <a:r>
              <a:rPr lang="en-GB" sz="2000" dirty="0">
                <a:latin typeface="Open Sans"/>
                <a:ea typeface="+mn-lt"/>
                <a:cs typeface="+mn-lt"/>
              </a:rPr>
              <a:t>do setor de energia</a:t>
            </a:r>
          </a:p>
          <a:p>
            <a:pPr marL="342900" indent="-342900">
              <a:spcBef>
                <a:spcPts val="1000"/>
              </a:spcBef>
              <a:buAutoNum type="arabicPeriod"/>
            </a:pPr>
            <a:r>
              <a:rPr lang="en-US" sz="2000" dirty="0">
                <a:latin typeface="Open Sans"/>
                <a:ea typeface="+mn-lt"/>
                <a:cs typeface="+mn-lt"/>
              </a:rPr>
              <a:t>RAP2: Explorar </a:t>
            </a:r>
            <a:r>
              <a:rPr lang="en-US" sz="2000" b="1" dirty="0">
                <a:latin typeface="Open Sans"/>
                <a:ea typeface="+mn-lt"/>
                <a:cs typeface="+mn-lt"/>
              </a:rPr>
              <a:t>esquemas contratuais e financiamento</a:t>
            </a:r>
            <a:endParaRPr lang="en-US" b="1" dirty="0">
              <a:cs typeface="Calibri"/>
            </a:endParaRPr>
          </a:p>
          <a:p>
            <a:pPr marL="342900" indent="-342900">
              <a:spcBef>
                <a:spcPts val="1000"/>
              </a:spcBef>
              <a:buAutoNum type="arabicPeriod"/>
            </a:pPr>
            <a:r>
              <a:rPr lang="en-US" sz="2000" dirty="0">
                <a:latin typeface="Open Sans"/>
                <a:ea typeface="+mn-lt"/>
                <a:cs typeface="+mn-lt"/>
              </a:rPr>
              <a:t>RAP3: Compreender o </a:t>
            </a:r>
            <a:r>
              <a:rPr lang="en-US" sz="2000" b="1" dirty="0">
                <a:latin typeface="Open Sans"/>
                <a:ea typeface="+mn-lt"/>
                <a:cs typeface="+mn-lt"/>
              </a:rPr>
              <a:t>conceito de valor temporal</a:t>
            </a:r>
          </a:p>
          <a:p>
            <a:pPr marL="342900" indent="-342900">
              <a:spcBef>
                <a:spcPts val="1000"/>
              </a:spcBef>
              <a:buAutoNum type="arabicPeriod"/>
            </a:pPr>
            <a:r>
              <a:rPr lang="en-US" sz="2000" dirty="0">
                <a:latin typeface="Open Sans"/>
                <a:ea typeface="+mn-lt"/>
                <a:cs typeface="+mn-lt"/>
              </a:rPr>
              <a:t>RAP4: Compreender </a:t>
            </a:r>
            <a:r>
              <a:rPr lang="en-US" sz="2000" b="1" dirty="0">
                <a:latin typeface="Open Sans"/>
                <a:ea typeface="+mn-lt"/>
                <a:cs typeface="+mn-lt"/>
              </a:rPr>
              <a:t>o valor presente do dinheiro </a:t>
            </a:r>
            <a:endParaRPr lang="en-US" sz="2000" b="1" dirty="0">
              <a:latin typeface="Open Sans"/>
              <a:cs typeface="Calibri"/>
            </a:endParaRPr>
          </a:p>
        </p:txBody>
      </p:sp>
      <p:sp>
        <p:nvSpPr>
          <p:cNvPr id="13" name="Oval 12">
            <a:extLst>
              <a:ext uri="{FF2B5EF4-FFF2-40B4-BE49-F238E27FC236}">
                <a16:creationId xmlns:a16="http://schemas.microsoft.com/office/drawing/2014/main" id="{D13FF8B3-6983-8E4F-B431-B878EB89F1A5}"/>
              </a:ext>
            </a:extLst>
          </p:cNvPr>
          <p:cNvSpPr/>
          <p:nvPr/>
        </p:nvSpPr>
        <p:spPr>
          <a:xfrm>
            <a:off x="8471609" y="35418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2.mp3" descr="Track5_Lecture3_Slide2.mp3">
            <a:hlinkClick r:id="" action="ppaction://media"/>
            <a:extLst>
              <a:ext uri="{FF2B5EF4-FFF2-40B4-BE49-F238E27FC236}">
                <a16:creationId xmlns:a16="http://schemas.microsoft.com/office/drawing/2014/main" id="{C50EAFA7-22C6-734C-8EE1-D1C12BCBDB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9362" y="425551"/>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3.4.3 Fluxo de receita descontado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Valor presente do dinheiro </a:t>
            </a:r>
          </a:p>
        </p:txBody>
      </p:sp>
      <p:pic>
        <p:nvPicPr>
          <p:cNvPr id="3" name="Picture 3" descr="Table&#10;&#10;Description automatically generated">
            <a:extLst>
              <a:ext uri="{FF2B5EF4-FFF2-40B4-BE49-F238E27FC236}">
                <a16:creationId xmlns:a16="http://schemas.microsoft.com/office/drawing/2014/main" id="{3FA51C62-3620-446F-9736-237BE2A5916D}"/>
              </a:ext>
            </a:extLst>
          </p:cNvPr>
          <p:cNvPicPr>
            <a:picLocks noChangeAspect="1"/>
          </p:cNvPicPr>
          <p:nvPr/>
        </p:nvPicPr>
        <p:blipFill>
          <a:blip r:embed="rId6"/>
          <a:stretch>
            <a:fillRect/>
          </a:stretch>
        </p:blipFill>
        <p:spPr>
          <a:xfrm>
            <a:off x="1216325" y="2325649"/>
            <a:ext cx="7415841" cy="3126852"/>
          </a:xfrm>
          <a:prstGeom prst="rect">
            <a:avLst/>
          </a:prstGeom>
        </p:spPr>
      </p:pic>
      <p:sp>
        <p:nvSpPr>
          <p:cNvPr id="7" name="Oval 6">
            <a:extLst>
              <a:ext uri="{FF2B5EF4-FFF2-40B4-BE49-F238E27FC236}">
                <a16:creationId xmlns:a16="http://schemas.microsoft.com/office/drawing/2014/main" id="{818C1199-D13D-8248-BF46-E0BB69BC4C12}"/>
              </a:ext>
            </a:extLst>
          </p:cNvPr>
          <p:cNvSpPr/>
          <p:nvPr/>
        </p:nvSpPr>
        <p:spPr>
          <a:xfrm>
            <a:off x="9611405" y="62294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70598E2-A717-3F53-14E1-F3C075F699F8}"/>
              </a:ext>
            </a:extLst>
          </p:cNvPr>
          <p:cNvSpPr/>
          <p:nvPr/>
        </p:nvSpPr>
        <p:spPr>
          <a:xfrm>
            <a:off x="6096000" y="3657600"/>
            <a:ext cx="1167685" cy="5795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9A5BA52-3F4B-0410-4271-4DDDBC25EA01}"/>
              </a:ext>
            </a:extLst>
          </p:cNvPr>
          <p:cNvSpPr/>
          <p:nvPr/>
        </p:nvSpPr>
        <p:spPr>
          <a:xfrm>
            <a:off x="6092435" y="5125791"/>
            <a:ext cx="2539731" cy="3138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E913BF4A-00BF-5D1B-D974-FACDD677502C}"/>
              </a:ext>
            </a:extLst>
          </p:cNvPr>
          <p:cNvSpPr txBox="1"/>
          <p:nvPr/>
        </p:nvSpPr>
        <p:spPr>
          <a:xfrm>
            <a:off x="5840223" y="3370986"/>
            <a:ext cx="368123" cy="369332"/>
          </a:xfrm>
          <a:prstGeom prst="rect">
            <a:avLst/>
          </a:prstGeom>
          <a:noFill/>
        </p:spPr>
        <p:txBody>
          <a:bodyPr wrap="square" rtlCol="0">
            <a:spAutoFit/>
          </a:bodyPr>
          <a:lstStyle/>
          <a:p>
            <a:r>
              <a:rPr lang="en-GB" b="1" dirty="0">
                <a:solidFill>
                  <a:srgbClr val="FF0000"/>
                </a:solidFill>
              </a:rPr>
              <a:t>1</a:t>
            </a:r>
          </a:p>
        </p:txBody>
      </p:sp>
      <p:sp>
        <p:nvSpPr>
          <p:cNvPr id="12" name="TextBox 11">
            <a:extLst>
              <a:ext uri="{FF2B5EF4-FFF2-40B4-BE49-F238E27FC236}">
                <a16:creationId xmlns:a16="http://schemas.microsoft.com/office/drawing/2014/main" id="{5D3B71BE-26D5-82B3-AC0A-F5C63E983A65}"/>
              </a:ext>
            </a:extLst>
          </p:cNvPr>
          <p:cNvSpPr txBox="1"/>
          <p:nvPr/>
        </p:nvSpPr>
        <p:spPr>
          <a:xfrm>
            <a:off x="5851839" y="4794459"/>
            <a:ext cx="368123" cy="369332"/>
          </a:xfrm>
          <a:prstGeom prst="rect">
            <a:avLst/>
          </a:prstGeom>
          <a:noFill/>
        </p:spPr>
        <p:txBody>
          <a:bodyPr wrap="square" rtlCol="0">
            <a:spAutoFit/>
          </a:bodyPr>
          <a:lstStyle/>
          <a:p>
            <a:r>
              <a:rPr lang="en-GB" b="1" dirty="0">
                <a:solidFill>
                  <a:srgbClr val="FF0000"/>
                </a:solidFill>
              </a:rPr>
              <a:t>2</a:t>
            </a:r>
          </a:p>
        </p:txBody>
      </p:sp>
      <p:pic>
        <p:nvPicPr>
          <p:cNvPr id="13" name="ttsMP3.com_VoiceText_2022-8-11_9_44_8" descr="Volume with solid fill">
            <a:hlinkClick r:id="" action="ppaction://media"/>
            <a:extLst>
              <a:ext uri="{FF2B5EF4-FFF2-40B4-BE49-F238E27FC236}">
                <a16:creationId xmlns:a16="http://schemas.microsoft.com/office/drawing/2014/main" id="{6C73A974-8075-2E12-BF39-CB53E4CD96D3}"/>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9739961" y="715150"/>
            <a:ext cx="771110" cy="771110"/>
          </a:xfrm>
          <a:prstGeom prst="rect">
            <a:avLst/>
          </a:prstGeom>
        </p:spPr>
      </p:pic>
    </p:spTree>
    <p:extLst>
      <p:ext uri="{BB962C8B-B14F-4D97-AF65-F5344CB8AC3E}">
        <p14:creationId xmlns:p14="http://schemas.microsoft.com/office/powerpoint/2010/main" val="39215440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0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45817" y="11897"/>
            <a:ext cx="12237817" cy="6883772"/>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3.4.4 Propriedades do valor presente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Valor presente do dinheiro </a:t>
            </a:r>
          </a:p>
        </p:txBody>
      </p:sp>
      <p:pic>
        <p:nvPicPr>
          <p:cNvPr id="2" name="Picture 3" descr="Chart, line chart&#10;&#10;Description automatically generated">
            <a:extLst>
              <a:ext uri="{FF2B5EF4-FFF2-40B4-BE49-F238E27FC236}">
                <a16:creationId xmlns:a16="http://schemas.microsoft.com/office/drawing/2014/main" id="{714E3528-8853-463F-B51E-20597F15FD3E}"/>
              </a:ext>
            </a:extLst>
          </p:cNvPr>
          <p:cNvPicPr>
            <a:picLocks noChangeAspect="1"/>
          </p:cNvPicPr>
          <p:nvPr/>
        </p:nvPicPr>
        <p:blipFill>
          <a:blip r:embed="rId6"/>
          <a:stretch>
            <a:fillRect/>
          </a:stretch>
        </p:blipFill>
        <p:spPr>
          <a:xfrm>
            <a:off x="4609383" y="1938897"/>
            <a:ext cx="6064368" cy="3756581"/>
          </a:xfrm>
          <a:prstGeom prst="rect">
            <a:avLst/>
          </a:prstGeom>
        </p:spPr>
      </p:pic>
      <p:sp>
        <p:nvSpPr>
          <p:cNvPr id="4" name="Rectangle 3">
            <a:extLst>
              <a:ext uri="{FF2B5EF4-FFF2-40B4-BE49-F238E27FC236}">
                <a16:creationId xmlns:a16="http://schemas.microsoft.com/office/drawing/2014/main" id="{28CD38EF-EFF0-45BC-BF31-8F01028F6BE0}"/>
              </a:ext>
            </a:extLst>
          </p:cNvPr>
          <p:cNvSpPr/>
          <p:nvPr/>
        </p:nvSpPr>
        <p:spPr>
          <a:xfrm>
            <a:off x="1002234" y="1937306"/>
            <a:ext cx="3395623" cy="3176146"/>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Quanto maior a taxa de desconto, menor o valor presente</a:t>
            </a:r>
            <a:endParaRPr lang="en-US" dirty="0">
              <a:latin typeface="Calibri" panose="020F0502020204030204"/>
              <a:cs typeface="Calibri" panose="020F0502020204030204"/>
            </a:endParaRPr>
          </a:p>
          <a:p>
            <a:pPr marL="342900" indent="-342900">
              <a:spcAft>
                <a:spcPts val="1200"/>
              </a:spcAft>
              <a:buFont typeface="Arial"/>
              <a:buChar char="•"/>
            </a:pPr>
            <a:r>
              <a:rPr lang="en-ZA" sz="2000" dirty="0">
                <a:latin typeface="Open Sans"/>
                <a:cs typeface="Calibri" panose="020F0502020204030204"/>
              </a:rPr>
              <a:t>À medida que o período de tempo até o pagamento aumenta, o valor presente diminui</a:t>
            </a:r>
          </a:p>
          <a:p>
            <a:pPr marL="342900" indent="-342900">
              <a:spcAft>
                <a:spcPts val="1200"/>
              </a:spcAft>
              <a:buFont typeface="Arial"/>
              <a:buChar char="•"/>
            </a:pPr>
            <a:r>
              <a:rPr lang="en-ZA" sz="2000" dirty="0">
                <a:latin typeface="Open Sans"/>
                <a:cs typeface="Calibri" panose="020F0502020204030204"/>
              </a:rPr>
              <a:t>Quando o período de tempo é longo o suficiente, o valor presente se aproxima de zero</a:t>
            </a:r>
          </a:p>
        </p:txBody>
      </p:sp>
      <p:sp>
        <p:nvSpPr>
          <p:cNvPr id="10" name="Oval 9">
            <a:extLst>
              <a:ext uri="{FF2B5EF4-FFF2-40B4-BE49-F238E27FC236}">
                <a16:creationId xmlns:a16="http://schemas.microsoft.com/office/drawing/2014/main" id="{3AD9CA0A-6525-D640-AA40-36C907AA7DD2}"/>
              </a:ext>
            </a:extLst>
          </p:cNvPr>
          <p:cNvSpPr/>
          <p:nvPr/>
        </p:nvSpPr>
        <p:spPr>
          <a:xfrm>
            <a:off x="8431325" y="7036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21.mp3" descr="Track5_Lecture3_Slide21.mp3">
            <a:hlinkClick r:id="" action="ppaction://media"/>
            <a:extLst>
              <a:ext uri="{FF2B5EF4-FFF2-40B4-BE49-F238E27FC236}">
                <a16:creationId xmlns:a16="http://schemas.microsoft.com/office/drawing/2014/main" id="{758135F1-C687-DC4B-B252-DD9716BF3F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2690" y="772123"/>
            <a:ext cx="812800" cy="812800"/>
          </a:xfrm>
          <a:prstGeom prst="rect">
            <a:avLst/>
          </a:prstGeom>
        </p:spPr>
      </p:pic>
    </p:spTree>
    <p:extLst>
      <p:ext uri="{BB962C8B-B14F-4D97-AF65-F5344CB8AC3E}">
        <p14:creationId xmlns:p14="http://schemas.microsoft.com/office/powerpoint/2010/main" val="274390861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9280" y="0"/>
            <a:ext cx="12208732" cy="6867412"/>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3.4.5 Análise do valor presente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944847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Valor presente do dinheiro </a:t>
            </a:r>
          </a:p>
        </p:txBody>
      </p:sp>
      <p:sp>
        <p:nvSpPr>
          <p:cNvPr id="4" name="Rectangle 3">
            <a:extLst>
              <a:ext uri="{FF2B5EF4-FFF2-40B4-BE49-F238E27FC236}">
                <a16:creationId xmlns:a16="http://schemas.microsoft.com/office/drawing/2014/main" id="{28CD38EF-EFF0-45BC-BF31-8F01028F6BE0}"/>
              </a:ext>
            </a:extLst>
          </p:cNvPr>
          <p:cNvSpPr/>
          <p:nvPr/>
        </p:nvSpPr>
        <p:spPr>
          <a:xfrm>
            <a:off x="1002234" y="1943353"/>
            <a:ext cx="8058222" cy="116955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cs typeface="Calibri"/>
              </a:rPr>
              <a:t>Todos os fluxos de caixa são convertidos para o valor presente no mesmo ponto no tempo</a:t>
            </a:r>
          </a:p>
          <a:p>
            <a:pPr marL="342900" indent="-342900">
              <a:spcAft>
                <a:spcPts val="1200"/>
              </a:spcAft>
              <a:buFont typeface="Arial"/>
              <a:buChar char="•"/>
            </a:pPr>
            <a:r>
              <a:rPr lang="en-ZA" sz="2000">
                <a:latin typeface="Open Sans"/>
                <a:cs typeface="Calibri"/>
              </a:rPr>
              <a:t>Depende da escolha do fator de desconto</a:t>
            </a:r>
            <a:endParaRPr lang="en-ZA" sz="2000" dirty="0">
              <a:latin typeface="Open Sans"/>
              <a:cs typeface="Calibri"/>
            </a:endParaRPr>
          </a:p>
        </p:txBody>
      </p:sp>
      <p:sp>
        <p:nvSpPr>
          <p:cNvPr id="7" name="Oval 6">
            <a:extLst>
              <a:ext uri="{FF2B5EF4-FFF2-40B4-BE49-F238E27FC236}">
                <a16:creationId xmlns:a16="http://schemas.microsoft.com/office/drawing/2014/main" id="{4C49D8C4-2F7D-BB48-B9A5-E8010D8AE069}"/>
              </a:ext>
            </a:extLst>
          </p:cNvPr>
          <p:cNvSpPr/>
          <p:nvPr/>
        </p:nvSpPr>
        <p:spPr>
          <a:xfrm>
            <a:off x="9210514" y="52308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22.mp3" descr="Track5_Lecture3_Slide22.mp3">
            <a:hlinkClick r:id="" action="ppaction://media"/>
            <a:extLst>
              <a:ext uri="{FF2B5EF4-FFF2-40B4-BE49-F238E27FC236}">
                <a16:creationId xmlns:a16="http://schemas.microsoft.com/office/drawing/2014/main" id="{6E1FCE17-20D4-C04C-A050-519F3B33E4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81879" y="594445"/>
            <a:ext cx="812800" cy="812800"/>
          </a:xfrm>
          <a:prstGeom prst="rect">
            <a:avLst/>
          </a:prstGeom>
        </p:spPr>
      </p:pic>
    </p:spTree>
    <p:extLst>
      <p:ext uri="{BB962C8B-B14F-4D97-AF65-F5344CB8AC3E}">
        <p14:creationId xmlns:p14="http://schemas.microsoft.com/office/powerpoint/2010/main" val="33340167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website&#10;&#10;Description automatically generated">
            <a:extLst>
              <a:ext uri="{FF2B5EF4-FFF2-40B4-BE49-F238E27FC236}">
                <a16:creationId xmlns:a16="http://schemas.microsoft.com/office/drawing/2014/main" id="{C33F0972-26C0-9945-A676-909042B2CB48}"/>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3">
            <a:extLst>
              <a:ext uri="{FF2B5EF4-FFF2-40B4-BE49-F238E27FC236}">
                <a16:creationId xmlns:a16="http://schemas.microsoft.com/office/drawing/2014/main" id="{A974AFAB-6A8F-4E68-8C1B-B75394454FC9}"/>
              </a:ext>
            </a:extLst>
          </p:cNvPr>
          <p:cNvSpPr txBox="1"/>
          <p:nvPr/>
        </p:nvSpPr>
        <p:spPr>
          <a:xfrm>
            <a:off x="9199448" y="4589947"/>
            <a:ext cx="2407883"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Money A., </a:t>
            </a:r>
            <a:r>
              <a:rPr lang="en-US" sz="800" dirty="0" err="1">
                <a:solidFill>
                  <a:schemeClr val="bg1"/>
                </a:solidFill>
                <a:latin typeface="Open Sans"/>
                <a:ea typeface="+mn-lt"/>
                <a:cs typeface="+mn-lt"/>
              </a:rPr>
              <a:t>Fanaian </a:t>
            </a:r>
            <a:r>
              <a:rPr lang="en-US" sz="800" dirty="0">
                <a:solidFill>
                  <a:schemeClr val="bg1"/>
                </a:solidFill>
                <a:latin typeface="Open Sans"/>
                <a:ea typeface="+mn-lt"/>
                <a:cs typeface="+mn-lt"/>
              </a:rPr>
              <a:t>S. Pop M., </a:t>
            </a:r>
            <a:r>
              <a:rPr lang="en-US" sz="800" dirty="0" err="1">
                <a:solidFill>
                  <a:schemeClr val="bg1"/>
                </a:solidFill>
                <a:latin typeface="Open Sans"/>
                <a:ea typeface="+mn-lt"/>
                <a:cs typeface="+mn-lt"/>
              </a:rPr>
              <a:t>Berdellans </a:t>
            </a:r>
            <a:r>
              <a:rPr lang="en-US" sz="800" dirty="0">
                <a:solidFill>
                  <a:schemeClr val="bg1"/>
                </a:solidFill>
                <a:latin typeface="Open Sans"/>
                <a:ea typeface="+mn-lt"/>
                <a:cs typeface="+mn-lt"/>
              </a:rPr>
              <a:t>I., Hasanovic S., </a:t>
            </a:r>
            <a:r>
              <a:rPr lang="en-US" sz="800" dirty="0" err="1">
                <a:solidFill>
                  <a:schemeClr val="bg1"/>
                </a:solidFill>
                <a:latin typeface="Open Sans"/>
                <a:ea typeface="+mn-lt"/>
                <a:cs typeface="+mn-lt"/>
              </a:rPr>
              <a:t>Gritsevskyi </a:t>
            </a:r>
            <a:r>
              <a:rPr lang="en-US" sz="800" dirty="0">
                <a:solidFill>
                  <a:schemeClr val="bg1"/>
                </a:solidFill>
                <a:latin typeface="Open Sans"/>
                <a:ea typeface="+mn-lt"/>
                <a:cs typeface="+mn-lt"/>
              </a:rPr>
              <a:t>A, </a:t>
            </a:r>
            <a:r>
              <a:rPr lang="en-US" sz="800" dirty="0" err="1">
                <a:solidFill>
                  <a:schemeClr val="bg1"/>
                </a:solidFill>
                <a:latin typeface="Open Sans"/>
                <a:ea typeface="+mn-lt"/>
                <a:cs typeface="+mn-lt"/>
              </a:rPr>
              <a:t>Stankeviciute </a:t>
            </a:r>
            <a:r>
              <a:rPr lang="en-US" sz="800" dirty="0">
                <a:solidFill>
                  <a:schemeClr val="bg1"/>
                </a:solidFill>
                <a:latin typeface="Open Sans"/>
                <a:ea typeface="+mn-lt"/>
                <a:cs typeface="+mn-lt"/>
              </a:rPr>
              <a:t>L.,</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a:t>
            </a:r>
            <a:r>
              <a:rPr lang="en-US" sz="800">
                <a:solidFill>
                  <a:schemeClr val="bg1"/>
                </a:solidFill>
                <a:latin typeface="Open Sans"/>
                <a:ea typeface="+mn-lt"/>
                <a:cs typeface="+mn-lt"/>
              </a:rPr>
              <a:t>M., </a:t>
            </a:r>
            <a:r>
              <a:rPr lang="en-US" sz="800" dirty="0">
                <a:solidFill>
                  <a:schemeClr val="bg1"/>
                </a:solidFill>
                <a:latin typeface="Open Sans"/>
                <a:ea typeface="+mn-lt"/>
                <a:cs typeface="+mn-lt"/>
              </a:rPr>
              <a:t>Welsch M</a:t>
            </a:r>
            <a:r>
              <a:rPr lang="en-US" sz="800">
                <a:solidFill>
                  <a:schemeClr val="bg1"/>
                </a:solidFill>
                <a:latin typeface="Open Sans"/>
                <a:ea typeface="+mn-lt"/>
                <a:cs typeface="+mn-lt"/>
              </a:rPr>
              <a:t>., Tan N., 2021</a:t>
            </a:r>
            <a:r>
              <a:rPr lang="en-US" sz="800" dirty="0">
                <a:solidFill>
                  <a:schemeClr val="bg1"/>
                </a:solidFill>
                <a:latin typeface="Open Sans"/>
                <a:ea typeface="+mn-lt"/>
                <a:cs typeface="+mn-lt"/>
              </a:rPr>
              <a:t>. Palestra 3: Financiamento de projetos de energia, </a:t>
            </a:r>
            <a:r>
              <a:rPr lang="en-US" sz="800" i="1" dirty="0" err="1">
                <a:solidFill>
                  <a:schemeClr val="bg1"/>
                </a:solidFill>
                <a:latin typeface="Open Sans"/>
                <a:ea typeface="+mn-lt"/>
                <a:cs typeface="+mn-lt"/>
              </a:rPr>
              <a:t>FinPlan</a:t>
            </a:r>
            <a:r>
              <a:rPr lang="en-US" sz="800" i="1" dirty="0">
                <a:solidFill>
                  <a:schemeClr val="bg1"/>
                </a:solidFill>
                <a:latin typeface="Open Sans"/>
                <a:ea typeface="+mn-lt"/>
                <a:cs typeface="+mn-lt"/>
              </a:rPr>
              <a:t>.</a:t>
            </a:r>
            <a:r>
              <a:rPr lang="en-US" sz="800" dirty="0">
                <a:solidFill>
                  <a:schemeClr val="bg1"/>
                </a:solidFill>
                <a:latin typeface="Open Sans"/>
                <a:ea typeface="+mn-lt"/>
                <a:cs typeface="+mn-lt"/>
              </a:rPr>
              <a:t> Versão de lançamento 1.0.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[apresentação on-line]. </a:t>
            </a:r>
            <a:r>
              <a:rPr lang="en-US" sz="800" dirty="0" err="1">
                <a:solidFill>
                  <a:schemeClr val="bg1"/>
                </a:solidFill>
                <a:latin typeface="Open Sans"/>
                <a:ea typeface="+mn-lt"/>
                <a:cs typeface="+mn-lt"/>
              </a:rPr>
              <a:t>Programa de </a:t>
            </a:r>
            <a:r>
              <a:rPr lang="en-US" sz="800" dirty="0">
                <a:solidFill>
                  <a:schemeClr val="bg1"/>
                </a:solidFill>
                <a:latin typeface="Open Sans"/>
                <a:ea typeface="+mn-lt"/>
                <a:cs typeface="+mn-lt"/>
              </a:rPr>
              <a:t>Crescimento Compatível com o Clima e Agência Internacional de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Agência Internacional de Energia Atômica.</a:t>
            </a:r>
            <a:endParaRPr lang="en-US" dirty="0">
              <a:solidFill>
                <a:schemeClr val="bg1"/>
              </a:solidFill>
            </a:endParaRPr>
          </a:p>
        </p:txBody>
      </p:sp>
      <p:sp>
        <p:nvSpPr>
          <p:cNvPr id="12" name="TextBox 4">
            <a:extLst>
              <a:ext uri="{FF2B5EF4-FFF2-40B4-BE49-F238E27FC236}">
                <a16:creationId xmlns:a16="http://schemas.microsoft.com/office/drawing/2014/main" id="{CFF3FBBC-C60F-492D-8430-CE580323F5C3}"/>
              </a:ext>
            </a:extLst>
          </p:cNvPr>
          <p:cNvSpPr txBox="1"/>
          <p:nvPr/>
        </p:nvSpPr>
        <p:spPr>
          <a:xfrm>
            <a:off x="9903081" y="5884672"/>
            <a:ext cx="205022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Cursos do CCG (isso o levará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para o link do site http://www.ClimateCompatibleGrowth.com/teachingmaterials)</a:t>
            </a:r>
          </a:p>
        </p:txBody>
      </p:sp>
      <p:grpSp>
        <p:nvGrpSpPr>
          <p:cNvPr id="6" name="Group 5">
            <a:extLst>
              <a:ext uri="{FF2B5EF4-FFF2-40B4-BE49-F238E27FC236}">
                <a16:creationId xmlns:a16="http://schemas.microsoft.com/office/drawing/2014/main" id="{AD3BD754-F144-514A-B89D-866BD4D7F8C8}"/>
              </a:ext>
            </a:extLst>
          </p:cNvPr>
          <p:cNvGrpSpPr/>
          <p:nvPr/>
        </p:nvGrpSpPr>
        <p:grpSpPr>
          <a:xfrm>
            <a:off x="3339465" y="4105009"/>
            <a:ext cx="1877504" cy="558800"/>
            <a:chOff x="929196" y="5461000"/>
            <a:chExt cx="1877504" cy="558800"/>
          </a:xfrm>
        </p:grpSpPr>
        <p:sp>
          <p:nvSpPr>
            <p:cNvPr id="7" name="Rounded Rectangle 6">
              <a:hlinkClick r:id="rId4"/>
              <a:extLst>
                <a:ext uri="{FF2B5EF4-FFF2-40B4-BE49-F238E27FC236}">
                  <a16:creationId xmlns:a16="http://schemas.microsoft.com/office/drawing/2014/main" id="{8708103E-6E7E-1144-A717-49380B24660D}"/>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9E2AFB-9CBD-B54F-91F8-E8B96DB3DF92}"/>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Faça o teste</a:t>
              </a:r>
            </a:p>
          </p:txBody>
        </p:sp>
        <p:sp>
          <p:nvSpPr>
            <p:cNvPr id="10" name="Rounded Rectangle 9">
              <a:hlinkClick r:id="rId5"/>
              <a:extLst>
                <a:ext uri="{FF2B5EF4-FFF2-40B4-BE49-F238E27FC236}">
                  <a16:creationId xmlns:a16="http://schemas.microsoft.com/office/drawing/2014/main" id="{D585D3A1-6262-7E4A-AA0B-358CC772B60B}"/>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Este documento foi atualizado em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5220"/>
            <a:ext cx="12199452" cy="6862192"/>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3.1.1 O fornecimento de energia é uma questão socioeconômica e estratégica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Histórico e propriedade </a:t>
            </a:r>
          </a:p>
        </p:txBody>
      </p:sp>
      <p:sp>
        <p:nvSpPr>
          <p:cNvPr id="10" name="Rectangle 9">
            <a:extLst>
              <a:ext uri="{FF2B5EF4-FFF2-40B4-BE49-F238E27FC236}">
                <a16:creationId xmlns:a16="http://schemas.microsoft.com/office/drawing/2014/main" id="{97853E1A-CFE0-49D5-95A1-B6631D1DB3B4}"/>
              </a:ext>
            </a:extLst>
          </p:cNvPr>
          <p:cNvSpPr/>
          <p:nvPr/>
        </p:nvSpPr>
        <p:spPr>
          <a:xfrm>
            <a:off x="1002234" y="1943353"/>
            <a:ext cx="8058221" cy="4093428"/>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O setor de energia é caracterizado por:</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Monopólio natural</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Alta intensidade de capital, longo período de construção</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Necessita de coordenação técnica</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Serviços públicos tradicionalmente integrados verticalmente</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Os investimentos são financiados por meio de:</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Recursos internos das concessionárias</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Empréstimos oficiais de agências multilaterais e bilaterais</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Orçamentos governamentais</a:t>
            </a:r>
          </a:p>
        </p:txBody>
      </p:sp>
      <p:sp>
        <p:nvSpPr>
          <p:cNvPr id="11" name="Oval 10">
            <a:extLst>
              <a:ext uri="{FF2B5EF4-FFF2-40B4-BE49-F238E27FC236}">
                <a16:creationId xmlns:a16="http://schemas.microsoft.com/office/drawing/2014/main" id="{54631C43-DEEE-214F-A2D8-4B40F01432C0}"/>
              </a:ext>
            </a:extLst>
          </p:cNvPr>
          <p:cNvSpPr/>
          <p:nvPr/>
        </p:nvSpPr>
        <p:spPr>
          <a:xfrm>
            <a:off x="8743862"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3_Slide3.mp3" descr="Track5_Lecture3_Slide3.mp3">
            <a:hlinkClick r:id="" action="ppaction://media"/>
            <a:extLst>
              <a:ext uri="{FF2B5EF4-FFF2-40B4-BE49-F238E27FC236}">
                <a16:creationId xmlns:a16="http://schemas.microsoft.com/office/drawing/2014/main" id="{16F06A2F-D6BB-694E-B361-6CC5ACA4E0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15227" y="86930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6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9882"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3.1.2 Transições no setor de energia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Histórico e propriedade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193899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rPr>
              <a:t>Reestruturação do setor de energia</a:t>
            </a:r>
          </a:p>
          <a:p>
            <a:pPr marL="342900" indent="-342900">
              <a:spcAft>
                <a:spcPts val="1200"/>
              </a:spcAft>
              <a:buFont typeface="Arial"/>
              <a:buChar char="•"/>
            </a:pPr>
            <a:r>
              <a:rPr lang="en-ZA" sz="2000" dirty="0">
                <a:latin typeface="Open Sans"/>
              </a:rPr>
              <a:t>Privatização para melhorar a eficiência e introduzir fontes alternativas de financiamento para complementar o orçamento do Estado</a:t>
            </a:r>
          </a:p>
          <a:p>
            <a:pPr marL="342900" indent="-342900">
              <a:spcAft>
                <a:spcPts val="1200"/>
              </a:spcAft>
              <a:buFont typeface="Arial"/>
              <a:buChar char="•"/>
            </a:pPr>
            <a:r>
              <a:rPr lang="en-ZA" sz="2000" dirty="0">
                <a:latin typeface="Open Sans"/>
              </a:rPr>
              <a:t>As concessionárias de energia continuam sendo empresas governamentais, mas o setor privado foi convidado a construir novos projetos de energia </a:t>
            </a:r>
          </a:p>
        </p:txBody>
      </p:sp>
      <p:sp>
        <p:nvSpPr>
          <p:cNvPr id="7" name="Oval 6">
            <a:extLst>
              <a:ext uri="{FF2B5EF4-FFF2-40B4-BE49-F238E27FC236}">
                <a16:creationId xmlns:a16="http://schemas.microsoft.com/office/drawing/2014/main" id="{3E10E643-93A4-2240-896C-4B5976743E7A}"/>
              </a:ext>
            </a:extLst>
          </p:cNvPr>
          <p:cNvSpPr/>
          <p:nvPr/>
        </p:nvSpPr>
        <p:spPr>
          <a:xfrm>
            <a:off x="8930182" y="55626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4.mp3" descr="Track5_Lecture3_Slide4.mp3">
            <a:hlinkClick r:id="" action="ppaction://media"/>
            <a:extLst>
              <a:ext uri="{FF2B5EF4-FFF2-40B4-BE49-F238E27FC236}">
                <a16:creationId xmlns:a16="http://schemas.microsoft.com/office/drawing/2014/main" id="{D9044D0E-2EB2-8547-8F24-E06BFE54A4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01547" y="627633"/>
            <a:ext cx="812800" cy="812800"/>
          </a:xfrm>
          <a:prstGeom prst="rect">
            <a:avLst/>
          </a:prstGeom>
        </p:spPr>
      </p:pic>
    </p:spTree>
    <p:extLst>
      <p:ext uri="{BB962C8B-B14F-4D97-AF65-F5344CB8AC3E}">
        <p14:creationId xmlns:p14="http://schemas.microsoft.com/office/powerpoint/2010/main" val="23325311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9882"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3.1.3 Estruturas de propriedade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Histórico e propriedade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1323439"/>
          </a:xfrm>
          <a:prstGeom prst="rect">
            <a:avLst/>
          </a:prstGeom>
        </p:spPr>
        <p:txBody>
          <a:bodyPr wrap="square" lIns="91440" tIns="45720" rIns="91440" bIns="45720" anchor="t">
            <a:spAutoFit/>
          </a:bodyPr>
          <a:lstStyle/>
          <a:p>
            <a:pPr>
              <a:spcAft>
                <a:spcPts val="1200"/>
              </a:spcAft>
            </a:pPr>
            <a:r>
              <a:rPr lang="en-ZA" sz="2000" dirty="0">
                <a:ea typeface="+mn-lt"/>
                <a:cs typeface="+mn-lt"/>
              </a:rPr>
              <a:t>Existem dois tipos de estruturas de propriedade:</a:t>
            </a:r>
            <a:endParaRPr lang="en-US" dirty="0"/>
          </a:p>
          <a:p>
            <a:pPr marL="342900" indent="-342900">
              <a:spcAft>
                <a:spcPts val="1200"/>
              </a:spcAft>
              <a:buFont typeface="Arial"/>
              <a:buChar char="•"/>
            </a:pPr>
            <a:r>
              <a:rPr lang="en-ZA" sz="2000" dirty="0">
                <a:latin typeface="Open Sans"/>
              </a:rPr>
              <a:t>Propriedade do Estado</a:t>
            </a:r>
            <a:endParaRPr lang="en-US" dirty="0">
              <a:latin typeface="Calibri" panose="020F0502020204030204"/>
              <a:cs typeface="Calibri" panose="020F0502020204030204"/>
            </a:endParaRPr>
          </a:p>
          <a:p>
            <a:pPr marL="342900" indent="-342900">
              <a:spcAft>
                <a:spcPts val="1200"/>
              </a:spcAft>
              <a:buFont typeface="Arial"/>
              <a:buChar char="•"/>
            </a:pPr>
            <a:r>
              <a:rPr lang="en-ZA" sz="2000" dirty="0">
                <a:latin typeface="Open Sans"/>
              </a:rPr>
              <a:t>Parceria público-privada (PPP) </a:t>
            </a:r>
          </a:p>
        </p:txBody>
      </p:sp>
      <p:sp>
        <p:nvSpPr>
          <p:cNvPr id="7" name="Oval 6">
            <a:extLst>
              <a:ext uri="{FF2B5EF4-FFF2-40B4-BE49-F238E27FC236}">
                <a16:creationId xmlns:a16="http://schemas.microsoft.com/office/drawing/2014/main" id="{3E4D7894-C027-4540-BB1F-FB2764150F26}"/>
              </a:ext>
            </a:extLst>
          </p:cNvPr>
          <p:cNvSpPr/>
          <p:nvPr/>
        </p:nvSpPr>
        <p:spPr>
          <a:xfrm>
            <a:off x="8336024" y="569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5.mp3" descr="Track5_Lecture3_Slide5.mp3">
            <a:hlinkClick r:id="" action="ppaction://media"/>
            <a:extLst>
              <a:ext uri="{FF2B5EF4-FFF2-40B4-BE49-F238E27FC236}">
                <a16:creationId xmlns:a16="http://schemas.microsoft.com/office/drawing/2014/main" id="{FAC593B2-1730-454E-976B-9B98591CB28C}"/>
              </a:ext>
            </a:extLst>
          </p:cNvPr>
          <p:cNvPicPr>
            <a:picLocks noChangeAspect="1"/>
          </p:cNvPicPr>
          <p:nvPr>
            <a:audioFile r:link="rId1"/>
            <p:extLst>
              <p:ext uri="{DAA4B4D4-6D71-4841-9C94-3DE7FCFB9230}">
                <p14:media xmlns:p14="http://schemas.microsoft.com/office/powerpoint/2010/main" r:embed="rId2">
                  <p14:trim end="10390.6666"/>
                </p14:media>
              </p:ext>
            </p:extLst>
          </p:nvPr>
        </p:nvPicPr>
        <p:blipFill>
          <a:blip r:embed="rId6"/>
          <a:stretch>
            <a:fillRect/>
          </a:stretch>
        </p:blipFill>
        <p:spPr>
          <a:xfrm>
            <a:off x="8407389" y="641080"/>
            <a:ext cx="812800" cy="812800"/>
          </a:xfrm>
          <a:prstGeom prst="rect">
            <a:avLst/>
          </a:prstGeom>
        </p:spPr>
      </p:pic>
    </p:spTree>
    <p:extLst>
      <p:ext uri="{BB962C8B-B14F-4D97-AF65-F5344CB8AC3E}">
        <p14:creationId xmlns:p14="http://schemas.microsoft.com/office/powerpoint/2010/main" val="302743584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9882"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3.1.4 Propriedade do Estado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Histórico e propriedade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55454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Mais conveniente</a:t>
            </a:r>
          </a:p>
          <a:p>
            <a:pPr marL="342900" indent="-342900">
              <a:spcAft>
                <a:spcPts val="1200"/>
              </a:spcAft>
              <a:buFont typeface="Arial"/>
              <a:buChar char="•"/>
            </a:pPr>
            <a:r>
              <a:rPr lang="en-ZA" sz="2000" dirty="0">
                <a:latin typeface="Open Sans"/>
                <a:cs typeface="Calibri" panose="020F0502020204030204"/>
              </a:rPr>
              <a:t>Financiado por fontes públicas, privadas e bilaterais/multilaterais</a:t>
            </a:r>
          </a:p>
          <a:p>
            <a:pPr marL="342900" indent="-342900">
              <a:spcAft>
                <a:spcPts val="1200"/>
              </a:spcAft>
              <a:buFont typeface="Arial"/>
              <a:buChar char="•"/>
            </a:pPr>
            <a:r>
              <a:rPr lang="en-ZA" sz="2000" dirty="0">
                <a:latin typeface="Open Sans"/>
                <a:cs typeface="Calibri" panose="020F0502020204030204"/>
              </a:rPr>
              <a:t>Desvantagens:</a:t>
            </a:r>
          </a:p>
          <a:p>
            <a:pPr marL="800100" lvl="1" indent="-342900">
              <a:spcAft>
                <a:spcPts val="1200"/>
              </a:spcAft>
              <a:buFont typeface="Arial"/>
              <a:buChar char="•"/>
            </a:pPr>
            <a:r>
              <a:rPr lang="en-ZA" sz="2000" dirty="0">
                <a:latin typeface="Open Sans"/>
                <a:cs typeface="Calibri" panose="020F0502020204030204"/>
              </a:rPr>
              <a:t>Ineficiência </a:t>
            </a:r>
          </a:p>
          <a:p>
            <a:pPr marL="800100" lvl="1" indent="-342900">
              <a:spcAft>
                <a:spcPts val="1200"/>
              </a:spcAft>
              <a:buFont typeface="Arial"/>
              <a:buChar char="•"/>
            </a:pPr>
            <a:r>
              <a:rPr lang="en-ZA" sz="2000" dirty="0">
                <a:latin typeface="Open Sans"/>
                <a:cs typeface="Calibri" panose="020F0502020204030204"/>
              </a:rPr>
              <a:t>Muitos financiadores hesitam em financiar projetos de propriedade total do Estado</a:t>
            </a:r>
          </a:p>
        </p:txBody>
      </p:sp>
      <p:sp>
        <p:nvSpPr>
          <p:cNvPr id="7" name="Oval 6">
            <a:extLst>
              <a:ext uri="{FF2B5EF4-FFF2-40B4-BE49-F238E27FC236}">
                <a16:creationId xmlns:a16="http://schemas.microsoft.com/office/drawing/2014/main" id="{A51D8D2A-9526-8746-BBE8-922EF69CD75D}"/>
              </a:ext>
            </a:extLst>
          </p:cNvPr>
          <p:cNvSpPr/>
          <p:nvPr/>
        </p:nvSpPr>
        <p:spPr>
          <a:xfrm>
            <a:off x="8473769" y="64303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6.mp3" descr="Track5_Lecture3_Slide6.mp3">
            <a:hlinkClick r:id="" action="ppaction://media"/>
            <a:extLst>
              <a:ext uri="{FF2B5EF4-FFF2-40B4-BE49-F238E27FC236}">
                <a16:creationId xmlns:a16="http://schemas.microsoft.com/office/drawing/2014/main" id="{7F01AA8F-52C9-3B4F-ACD1-0F5C2D4AAC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43542" y="714401"/>
            <a:ext cx="812800" cy="812800"/>
          </a:xfrm>
          <a:prstGeom prst="rect">
            <a:avLst/>
          </a:prstGeom>
        </p:spPr>
      </p:pic>
    </p:spTree>
    <p:extLst>
      <p:ext uri="{BB962C8B-B14F-4D97-AF65-F5344CB8AC3E}">
        <p14:creationId xmlns:p14="http://schemas.microsoft.com/office/powerpoint/2010/main" val="27080934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9882"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3.1.5 Parceria Público-Privada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Histórico e propriedade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24676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Envolve uma autoridade do setor público e uma parte privada</a:t>
            </a:r>
          </a:p>
          <a:p>
            <a:pPr marL="342900" indent="-342900">
              <a:spcAft>
                <a:spcPts val="1200"/>
              </a:spcAft>
              <a:buFont typeface="Arial"/>
              <a:buChar char="•"/>
            </a:pPr>
            <a:r>
              <a:rPr lang="en-ZA" sz="2000" dirty="0">
                <a:latin typeface="Open Sans"/>
                <a:cs typeface="Calibri" panose="020F0502020204030204"/>
              </a:rPr>
              <a:t>Os riscos são compartilhados</a:t>
            </a:r>
          </a:p>
          <a:p>
            <a:pPr marL="342900" indent="-342900">
              <a:spcAft>
                <a:spcPts val="1200"/>
              </a:spcAft>
              <a:buFont typeface="Arial"/>
              <a:buChar char="•"/>
            </a:pPr>
            <a:r>
              <a:rPr lang="en-ZA" sz="2000" dirty="0">
                <a:latin typeface="Open Sans"/>
                <a:cs typeface="Calibri" panose="020F0502020204030204"/>
              </a:rPr>
              <a:t>Dividido em</a:t>
            </a:r>
          </a:p>
          <a:p>
            <a:pPr marL="800100" lvl="1" indent="-342900">
              <a:spcAft>
                <a:spcPts val="1200"/>
              </a:spcAft>
              <a:buFont typeface="Arial"/>
              <a:buChar char="•"/>
            </a:pPr>
            <a:r>
              <a:rPr lang="en-ZA" sz="2000" dirty="0">
                <a:latin typeface="Open Sans"/>
                <a:cs typeface="Calibri" panose="020F0502020204030204"/>
              </a:rPr>
              <a:t>Propriedade privada</a:t>
            </a:r>
          </a:p>
          <a:p>
            <a:pPr marL="800100" lvl="1" indent="-342900">
              <a:spcAft>
                <a:spcPts val="1200"/>
              </a:spcAft>
              <a:buFont typeface="Arial"/>
              <a:buChar char="•"/>
            </a:pPr>
            <a:r>
              <a:rPr lang="en-ZA" sz="2000" dirty="0">
                <a:latin typeface="Open Sans"/>
                <a:cs typeface="Calibri" panose="020F0502020204030204"/>
              </a:rPr>
              <a:t>Propriedade conjunta do Estado e de partes privadas</a:t>
            </a:r>
          </a:p>
        </p:txBody>
      </p:sp>
      <p:sp>
        <p:nvSpPr>
          <p:cNvPr id="7" name="Oval 6">
            <a:extLst>
              <a:ext uri="{FF2B5EF4-FFF2-40B4-BE49-F238E27FC236}">
                <a16:creationId xmlns:a16="http://schemas.microsoft.com/office/drawing/2014/main" id="{14E72DDA-F41D-724F-8C67-2356ADE973D2}"/>
              </a:ext>
            </a:extLst>
          </p:cNvPr>
          <p:cNvSpPr/>
          <p:nvPr/>
        </p:nvSpPr>
        <p:spPr>
          <a:xfrm>
            <a:off x="8467154" y="5293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7.mp3" descr="Track5_Lecture3_Slide7.mp3">
            <a:hlinkClick r:id="" action="ppaction://media"/>
            <a:extLst>
              <a:ext uri="{FF2B5EF4-FFF2-40B4-BE49-F238E27FC236}">
                <a16:creationId xmlns:a16="http://schemas.microsoft.com/office/drawing/2014/main" id="{FC1BF755-2A69-9B47-85AE-78E40E5F7C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8519" y="600739"/>
            <a:ext cx="812800" cy="812800"/>
          </a:xfrm>
          <a:prstGeom prst="rect">
            <a:avLst/>
          </a:prstGeom>
        </p:spPr>
      </p:pic>
    </p:spTree>
    <p:extLst>
      <p:ext uri="{BB962C8B-B14F-4D97-AF65-F5344CB8AC3E}">
        <p14:creationId xmlns:p14="http://schemas.microsoft.com/office/powerpoint/2010/main" val="2485711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9882"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3.2.1 PPP: Parceria Público-Privada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4" y="11897"/>
            <a:ext cx="7381794"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Esquemas contratuais e financiamento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209288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Produtor independente de energia (IPP)</a:t>
            </a:r>
            <a:endParaRPr lang="en-US" dirty="0">
              <a:latin typeface="Calibri" panose="020F0502020204030204"/>
              <a:cs typeface="Calibri" panose="020F0502020204030204"/>
            </a:endParaRPr>
          </a:p>
          <a:p>
            <a:pPr marL="342900" indent="-342900">
              <a:spcAft>
                <a:spcPts val="1200"/>
              </a:spcAft>
              <a:buFont typeface="Arial"/>
              <a:buChar char="•"/>
            </a:pPr>
            <a:r>
              <a:rPr lang="en-ZA" sz="2000" dirty="0">
                <a:latin typeface="Open Sans"/>
                <a:cs typeface="Calibri"/>
              </a:rPr>
              <a:t>Totalmente de propriedade de uma empresa de propósito especial ou de uma corporação confiável (local ou estrangeira ou ambas)</a:t>
            </a:r>
          </a:p>
          <a:p>
            <a:pPr marL="342900" indent="-342900">
              <a:spcAft>
                <a:spcPts val="1200"/>
              </a:spcAft>
              <a:buFont typeface="Arial"/>
              <a:buChar char="•"/>
            </a:pPr>
            <a:r>
              <a:rPr lang="en-ZA" sz="2000" dirty="0">
                <a:latin typeface="Open Sans"/>
                <a:cs typeface="Calibri"/>
              </a:rPr>
              <a:t>Acordos de contratos de compra de energia (PPA)</a:t>
            </a:r>
          </a:p>
          <a:p>
            <a:pPr marL="342900" indent="-342900">
              <a:spcAft>
                <a:spcPts val="1200"/>
              </a:spcAft>
              <a:buFont typeface="Arial"/>
              <a:buChar char="•"/>
            </a:pPr>
            <a:r>
              <a:rPr lang="en-ZA" sz="2000" dirty="0">
                <a:latin typeface="Open Sans"/>
                <a:cs typeface="Calibri"/>
              </a:rPr>
              <a:t>As IPPs também estão envolvidas em acordos do tipo BOOT ou BOO</a:t>
            </a:r>
          </a:p>
        </p:txBody>
      </p:sp>
      <p:sp>
        <p:nvSpPr>
          <p:cNvPr id="7" name="Oval 6">
            <a:extLst>
              <a:ext uri="{FF2B5EF4-FFF2-40B4-BE49-F238E27FC236}">
                <a16:creationId xmlns:a16="http://schemas.microsoft.com/office/drawing/2014/main" id="{30A2E8ED-9AA0-524B-8EC0-C4B9923E9AED}"/>
              </a:ext>
            </a:extLst>
          </p:cNvPr>
          <p:cNvSpPr/>
          <p:nvPr/>
        </p:nvSpPr>
        <p:spPr>
          <a:xfrm>
            <a:off x="8582690" y="36349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8.mp3" descr="Track5_Lecture3_Slide8.mp3">
            <a:hlinkClick r:id="" action="ppaction://media"/>
            <a:extLst>
              <a:ext uri="{FF2B5EF4-FFF2-40B4-BE49-F238E27FC236}">
                <a16:creationId xmlns:a16="http://schemas.microsoft.com/office/drawing/2014/main" id="{A8547921-B07B-924C-ACB3-73E9D52D0D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4055" y="434855"/>
            <a:ext cx="812800" cy="812800"/>
          </a:xfrm>
          <a:prstGeom prst="rect">
            <a:avLst/>
          </a:prstGeom>
        </p:spPr>
      </p:pic>
    </p:spTree>
    <p:extLst>
      <p:ext uri="{BB962C8B-B14F-4D97-AF65-F5344CB8AC3E}">
        <p14:creationId xmlns:p14="http://schemas.microsoft.com/office/powerpoint/2010/main" val="34267622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9882"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8058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3.2.2 PPP: Parceria público-privada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1593" y="11897"/>
            <a:ext cx="7005278"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Esquemas contratuais e financiamento </a:t>
            </a:r>
          </a:p>
        </p:txBody>
      </p:sp>
      <p:sp>
        <p:nvSpPr>
          <p:cNvPr id="2" name="Rectangle 1">
            <a:extLst>
              <a:ext uri="{FF2B5EF4-FFF2-40B4-BE49-F238E27FC236}">
                <a16:creationId xmlns:a16="http://schemas.microsoft.com/office/drawing/2014/main" id="{65D3378F-C815-47B4-99F4-E2B3682A5D0E}"/>
              </a:ext>
            </a:extLst>
          </p:cNvPr>
          <p:cNvSpPr/>
          <p:nvPr/>
        </p:nvSpPr>
        <p:spPr>
          <a:xfrm>
            <a:off x="1002234" y="1943353"/>
            <a:ext cx="8058221" cy="193899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Os projetos de energia precisam de várias autorizações do governo</a:t>
            </a:r>
            <a:endParaRPr lang="en-US" dirty="0">
              <a:latin typeface="Calibri" panose="020F0502020204030204"/>
              <a:cs typeface="Calibri" panose="020F0502020204030204"/>
            </a:endParaRPr>
          </a:p>
          <a:p>
            <a:pPr marL="342900" indent="-342900">
              <a:spcAft>
                <a:spcPts val="1200"/>
              </a:spcAft>
              <a:buFont typeface="Arial"/>
              <a:buChar char="•"/>
            </a:pPr>
            <a:r>
              <a:rPr lang="en-ZA" sz="2000" dirty="0">
                <a:latin typeface="Open Sans"/>
                <a:cs typeface="Calibri" panose="020F0502020204030204"/>
              </a:rPr>
              <a:t>Um contrato entre uma autoridade do setor público e uma autoridade do setor privado</a:t>
            </a:r>
          </a:p>
          <a:p>
            <a:pPr marL="342900" indent="-342900">
              <a:spcAft>
                <a:spcPts val="1200"/>
              </a:spcAft>
              <a:buFont typeface="Arial"/>
              <a:buChar char="•"/>
            </a:pPr>
            <a:r>
              <a:rPr lang="en-ZA" sz="2000" dirty="0">
                <a:latin typeface="Open Sans"/>
                <a:cs typeface="Calibri" panose="020F0502020204030204"/>
              </a:rPr>
              <a:t>Estrutura flexível para compartilhar os riscos do projeto e uma ampla gama de opções para financiamento de capital e dívida </a:t>
            </a:r>
          </a:p>
        </p:txBody>
      </p:sp>
      <p:sp>
        <p:nvSpPr>
          <p:cNvPr id="7" name="Oval 6">
            <a:extLst>
              <a:ext uri="{FF2B5EF4-FFF2-40B4-BE49-F238E27FC236}">
                <a16:creationId xmlns:a16="http://schemas.microsoft.com/office/drawing/2014/main" id="{6CF3A638-6A94-904B-B380-606F405B862F}"/>
              </a:ext>
            </a:extLst>
          </p:cNvPr>
          <p:cNvSpPr/>
          <p:nvPr/>
        </p:nvSpPr>
        <p:spPr>
          <a:xfrm>
            <a:off x="7883394" y="18916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3_Slide9.mp3" descr="Track5_Lecture3_Slide9.mp3">
            <a:hlinkClick r:id="" action="ppaction://media"/>
            <a:extLst>
              <a:ext uri="{FF2B5EF4-FFF2-40B4-BE49-F238E27FC236}">
                <a16:creationId xmlns:a16="http://schemas.microsoft.com/office/drawing/2014/main" id="{787ED491-6911-9B41-AAD5-5438C23C48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4759" y="260526"/>
            <a:ext cx="812800" cy="812800"/>
          </a:xfrm>
          <a:prstGeom prst="rect">
            <a:avLst/>
          </a:prstGeom>
        </p:spPr>
      </p:pic>
    </p:spTree>
    <p:extLst>
      <p:ext uri="{BB962C8B-B14F-4D97-AF65-F5344CB8AC3E}">
        <p14:creationId xmlns:p14="http://schemas.microsoft.com/office/powerpoint/2010/main" val="196260946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63730B55-2D4A-4CC6-B51D-F474A525CA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300</TotalTime>
  <Words>4557</Words>
  <Application>Microsoft Office PowerPoint</Application>
  <PresentationFormat>Widescreen</PresentationFormat>
  <Paragraphs>250</Paragraphs>
  <Slides>24</Slides>
  <Notes>23</Notes>
  <HiddenSlides>0</HiddenSlides>
  <MMClips>22</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24</vt:i4>
      </vt:variant>
    </vt:vector>
  </HeadingPairs>
  <TitlesOfParts>
    <vt:vector size="30" baseType="lpstr">
      <vt:lpstr>Arial</vt:lpstr>
      <vt:lpstr>Calibri</vt:lpstr>
      <vt:lpstr>Calibri Light</vt:lpstr>
      <vt:lpstr>Open Sans</vt:lpstr>
      <vt:lpstr>Open Sans ExtraBold</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docId:A860DB0E9B7EDC2BF56A777E950F03B8</cp:keywords>
  <cp:lastModifiedBy>Leo</cp:lastModifiedBy>
  <cp:revision>924</cp:revision>
  <dcterms:created xsi:type="dcterms:W3CDTF">2021-02-10T16:48:02Z</dcterms:created>
  <dcterms:modified xsi:type="dcterms:W3CDTF">2025-03-03T13:01:53Z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