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54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101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1417320"/>
            <a:ext cx="109718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6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SELF-PACED PRE-COURSE   ·   MODULE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9905" y="182880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Data Aggregators,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09905" y="2542032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Platforms &amp; Quality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09905" y="3364992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to find, evaluate, and critically assess open energy data -</a:t>
            </a:r>
            <a:endParaRPr lang="en-US" sz="15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platforms you will use throughout this programme.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5" y="4434840"/>
            <a:ext cx="2011680" cy="0"/>
          </a:xfrm>
          <a:prstGeom prst="line">
            <a:avLst/>
          </a:prstGeom>
          <a:noFill/>
          <a:ln w="25400">
            <a:solidFill>
              <a:srgbClr val="EDB348"/>
            </a:solidFill>
            <a:prstDash val="solid"/>
          </a:ln>
        </p:spPr>
      </p:sp>
      <p:pic>
        <p:nvPicPr>
          <p:cNvPr id="8" name="Image 0" descr="/mnt/user-data/uploads/2__Kartoza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" y="6016752"/>
            <a:ext cx="1554480" cy="5283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575865" y="59893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B0B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Commissioned by SEforALL   ·   Maintained &amp; updated by Kartoza   ·   Hosted by CCG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9052560" y="502920"/>
            <a:ext cx="2532888" cy="777240"/>
          </a:xfrm>
          <a:prstGeom prst="roundRect">
            <a:avLst>
              <a:gd name="adj" fmla="val 9412"/>
            </a:avLst>
          </a:prstGeom>
          <a:solidFill>
            <a:srgbClr val="2A3742"/>
          </a:solidFill>
          <a:ln w="12700">
            <a:solidFill>
              <a:srgbClr val="3A4A5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89720" y="594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ESTIMATED TIME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9189720" y="80467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45 minutes</a:t>
            </a:r>
            <a:endParaRPr lang="en-US" sz="2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9B0207E-DCE8-69D7-9019-5DAF3B696AAC}"/>
              </a:ext>
            </a:extLst>
          </p:cNvPr>
          <p:cNvGrpSpPr/>
          <p:nvPr/>
        </p:nvGrpSpPr>
        <p:grpSpPr>
          <a:xfrm>
            <a:off x="609905" y="4691636"/>
            <a:ext cx="5943295" cy="452626"/>
            <a:chOff x="609904" y="4549140"/>
            <a:chExt cx="5943295" cy="452626"/>
          </a:xfrm>
        </p:grpSpPr>
        <p:sp>
          <p:nvSpPr>
            <p:cNvPr id="14" name="Shape 7">
              <a:extLst>
                <a:ext uri="{FF2B5EF4-FFF2-40B4-BE49-F238E27FC236}">
                  <a16:creationId xmlns:a16="http://schemas.microsoft.com/office/drawing/2014/main" id="{2BF21708-1FCD-E2B9-B081-822904AAD3D2}"/>
                </a:ext>
              </a:extLst>
            </p:cNvPr>
            <p:cNvSpPr/>
            <p:nvPr/>
          </p:nvSpPr>
          <p:spPr>
            <a:xfrm>
              <a:off x="609904" y="4549140"/>
              <a:ext cx="5943295" cy="452626"/>
            </a:xfrm>
            <a:prstGeom prst="roundRect">
              <a:avLst/>
            </a:prstGeom>
            <a:solidFill>
              <a:srgbClr val="2A3742"/>
            </a:solidFill>
            <a:ln w="12700">
              <a:solidFill>
                <a:srgbClr val="3A4A56"/>
              </a:solidFill>
              <a:prstDash val="solid"/>
            </a:ln>
          </p:spPr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9693BF7C-F1B9-8B7A-E272-534ADDFDB9BC}"/>
                </a:ext>
              </a:extLst>
            </p:cNvPr>
            <p:cNvSpPr/>
            <p:nvPr/>
          </p:nvSpPr>
          <p:spPr>
            <a:xfrm>
              <a:off x="609905" y="4617720"/>
              <a:ext cx="585757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9FB0B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Geospatial Data Management for Energy Access, Planning and Modelling</a:t>
              </a:r>
              <a:endParaRPr lang="en-US" sz="13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 · DATA AGGREGATORS, PLATFORMS &amp; QUALITY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Module Is Organised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Five units build the evaluation skills you need before Week 1. Work through them in order.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79D02D1-96D6-E328-D662-7BDB86D32AE3}"/>
              </a:ext>
            </a:extLst>
          </p:cNvPr>
          <p:cNvGrpSpPr/>
          <p:nvPr/>
        </p:nvGrpSpPr>
        <p:grpSpPr>
          <a:xfrm>
            <a:off x="609905" y="1920240"/>
            <a:ext cx="5348783" cy="868680"/>
            <a:chOff x="609905" y="1920240"/>
            <a:chExt cx="5348783" cy="868680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11073" y="209854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11073" y="209854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451153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Is a Data Aggregator?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451153" y="2432304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raw sources become one searchable repository</a:t>
              </a:r>
              <a:endParaRPr lang="en-US" sz="95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5181448" y="1920240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2272320-FC7E-C58E-6441-4D1FA4BBF712}"/>
              </a:ext>
            </a:extLst>
          </p:cNvPr>
          <p:cNvGrpSpPr/>
          <p:nvPr/>
        </p:nvGrpSpPr>
        <p:grpSpPr>
          <a:xfrm>
            <a:off x="609905" y="3460469"/>
            <a:ext cx="5348783" cy="868680"/>
            <a:chOff x="609905" y="2916936"/>
            <a:chExt cx="5348783" cy="868680"/>
          </a:xfrm>
        </p:grpSpPr>
        <p:sp>
          <p:nvSpPr>
            <p:cNvPr id="11" name="Shape 9"/>
            <p:cNvSpPr/>
            <p:nvPr/>
          </p:nvSpPr>
          <p:spPr>
            <a:xfrm>
              <a:off x="609905" y="2916936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2" name="Shape 10"/>
            <p:cNvSpPr/>
            <p:nvPr/>
          </p:nvSpPr>
          <p:spPr>
            <a:xfrm>
              <a:off x="811073" y="3095244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811073" y="3095244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451153" y="3008376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Five Key Platforms</a:t>
              </a:r>
              <a:endParaRPr lang="en-US" sz="1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451153" y="3429000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energydata.info, HDX, OSM, WorldPop Hub, GEP</a:t>
              </a:r>
              <a:endParaRPr lang="en-US" sz="9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181448" y="2916936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60C174-7CBC-5D50-09E6-DD8E003FB9DC}"/>
              </a:ext>
            </a:extLst>
          </p:cNvPr>
          <p:cNvGrpSpPr/>
          <p:nvPr/>
        </p:nvGrpSpPr>
        <p:grpSpPr>
          <a:xfrm>
            <a:off x="609905" y="4778907"/>
            <a:ext cx="5348783" cy="868680"/>
            <a:chOff x="609905" y="3913632"/>
            <a:chExt cx="5348783" cy="868680"/>
          </a:xfrm>
        </p:grpSpPr>
        <p:sp>
          <p:nvSpPr>
            <p:cNvPr id="17" name="Shape 15"/>
            <p:cNvSpPr/>
            <p:nvPr/>
          </p:nvSpPr>
          <p:spPr>
            <a:xfrm>
              <a:off x="609905" y="3913632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11073" y="4091940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811073" y="409194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451153" y="4005072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to Evaluate a Data Platform</a:t>
              </a:r>
              <a:endParaRPr lang="en-US" sz="1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451153" y="4425696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The six-criteria framework for scoring sources</a:t>
              </a:r>
              <a:endParaRPr lang="en-US" sz="95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5181448" y="3913632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603ED8A-EF22-025C-67C5-78BB52A3D3E0}"/>
              </a:ext>
            </a:extLst>
          </p:cNvPr>
          <p:cNvGrpSpPr/>
          <p:nvPr/>
        </p:nvGrpSpPr>
        <p:grpSpPr>
          <a:xfrm>
            <a:off x="6233008" y="1920240"/>
            <a:ext cx="5348783" cy="868680"/>
            <a:chOff x="6233008" y="1920240"/>
            <a:chExt cx="5348783" cy="868680"/>
          </a:xfrm>
        </p:grpSpPr>
        <p:sp>
          <p:nvSpPr>
            <p:cNvPr id="23" name="Shape 21"/>
            <p:cNvSpPr/>
            <p:nvPr/>
          </p:nvSpPr>
          <p:spPr>
            <a:xfrm>
              <a:off x="6233008" y="1920240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4" name="Shape 22"/>
            <p:cNvSpPr/>
            <p:nvPr/>
          </p:nvSpPr>
          <p:spPr>
            <a:xfrm>
              <a:off x="6434176" y="2098548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6434176" y="2098548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8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7074256" y="2011680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Quality - Six Dimensions</a:t>
              </a:r>
              <a:endParaRPr lang="en-US" sz="12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7074256" y="2432304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Completeness, consistency, accuracy and more</a:t>
              </a:r>
              <a:endParaRPr lang="en-US" sz="95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10804550" y="1920240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8 min</a:t>
              </a:r>
              <a:endParaRPr lang="en-US" sz="105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BEF00B-1011-9F8F-2550-D18C551DA59B}"/>
              </a:ext>
            </a:extLst>
          </p:cNvPr>
          <p:cNvGrpSpPr/>
          <p:nvPr/>
        </p:nvGrpSpPr>
        <p:grpSpPr>
          <a:xfrm>
            <a:off x="6233008" y="3460469"/>
            <a:ext cx="5348783" cy="868680"/>
            <a:chOff x="6233008" y="2916936"/>
            <a:chExt cx="5348783" cy="868680"/>
          </a:xfrm>
        </p:grpSpPr>
        <p:sp>
          <p:nvSpPr>
            <p:cNvPr id="29" name="Shape 27"/>
            <p:cNvSpPr/>
            <p:nvPr/>
          </p:nvSpPr>
          <p:spPr>
            <a:xfrm>
              <a:off x="6233008" y="2916936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0" name="Shape 28"/>
            <p:cNvSpPr/>
            <p:nvPr/>
          </p:nvSpPr>
          <p:spPr>
            <a:xfrm>
              <a:off x="6434176" y="3095244"/>
              <a:ext cx="512064" cy="512064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1" name="Text 29"/>
            <p:cNvSpPr/>
            <p:nvPr/>
          </p:nvSpPr>
          <p:spPr>
            <a:xfrm>
              <a:off x="6434176" y="3095244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8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7074256" y="3008376"/>
              <a:ext cx="3611423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2000"/>
                </a:lnSpc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Quality Red Flags</a:t>
              </a:r>
              <a:endParaRPr lang="en-US" sz="12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7074256" y="3429000"/>
              <a:ext cx="361142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9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Warning signs to check before you trust a dataset</a:t>
              </a:r>
              <a:endParaRPr lang="en-US" sz="95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10804550" y="2916936"/>
              <a:ext cx="6858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 min</a:t>
              </a:r>
              <a:endParaRPr lang="en-US" sz="105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1C247F-FBD7-537B-CC0B-D65D52CFEFB0}"/>
              </a:ext>
            </a:extLst>
          </p:cNvPr>
          <p:cNvGrpSpPr/>
          <p:nvPr/>
        </p:nvGrpSpPr>
        <p:grpSpPr>
          <a:xfrm>
            <a:off x="6233008" y="4778907"/>
            <a:ext cx="5348783" cy="868680"/>
            <a:chOff x="6233008" y="3913632"/>
            <a:chExt cx="5348783" cy="868680"/>
          </a:xfrm>
        </p:grpSpPr>
        <p:sp>
          <p:nvSpPr>
            <p:cNvPr id="35" name="Shape 33"/>
            <p:cNvSpPr/>
            <p:nvPr/>
          </p:nvSpPr>
          <p:spPr>
            <a:xfrm>
              <a:off x="6233008" y="3913632"/>
              <a:ext cx="5348783" cy="868680"/>
            </a:xfrm>
            <a:prstGeom prst="roundRect">
              <a:avLst>
                <a:gd name="adj" fmla="val 8421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36" name="Text 34"/>
            <p:cNvSpPr/>
            <p:nvPr/>
          </p:nvSpPr>
          <p:spPr>
            <a:xfrm>
              <a:off x="6461608" y="3913632"/>
              <a:ext cx="4891583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10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Each unit closes with a references slide - five or more sources you can return to while writing your governance plan.</a:t>
              </a:r>
              <a:endParaRPr lang="en-US" sz="1100" dirty="0"/>
            </a:p>
          </p:txBody>
        </p:sp>
      </p:grpSp>
      <p:sp>
        <p:nvSpPr>
          <p:cNvPr id="37" name="Text 35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Is a Data Aggregator?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dozens of primary sources become one searchable repository.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1 · DATA AGGREGATORS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From Scattered Sources to One Repository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A data aggregator collects, standardizes, and redistributes datasets from multiple sources into a single searchable platform.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5BF7032-BD04-8D34-1E27-607D97381944}"/>
              </a:ext>
            </a:extLst>
          </p:cNvPr>
          <p:cNvGrpSpPr/>
          <p:nvPr/>
        </p:nvGrpSpPr>
        <p:grpSpPr>
          <a:xfrm>
            <a:off x="609905" y="1874520"/>
            <a:ext cx="10971886" cy="777240"/>
            <a:chOff x="609905" y="1874520"/>
            <a:chExt cx="10971886" cy="777240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10971886" cy="777240"/>
            </a:xfrm>
            <a:prstGeom prst="roundRect">
              <a:avLst>
                <a:gd name="adj" fmla="val 9412"/>
              </a:avLst>
            </a:prstGeom>
            <a:solidFill>
              <a:srgbClr val="DDEEF6"/>
            </a:solidFill>
            <a:ln w="12700">
              <a:solidFill>
                <a:srgbClr val="CFE3EF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884225" y="1874520"/>
              <a:ext cx="1042416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2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Definition: </a:t>
              </a:r>
              <a:r>
                <a:rPr lang="en-US" sz="12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 data aggregator is a platform that collects, standardises, and redistributes datasets from multiple sources into a single searchable repository, saving you from tracking down dozens of primary sources one by one.</a:t>
              </a:r>
              <a:endParaRPr lang="en-US" sz="12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CF0C06-8371-F642-EBAC-BA40AB564DFD}"/>
              </a:ext>
            </a:extLst>
          </p:cNvPr>
          <p:cNvGrpSpPr/>
          <p:nvPr/>
        </p:nvGrpSpPr>
        <p:grpSpPr>
          <a:xfrm>
            <a:off x="609905" y="3063240"/>
            <a:ext cx="1783080" cy="1371600"/>
            <a:chOff x="609905" y="3063240"/>
            <a:chExt cx="1783080" cy="1371600"/>
          </a:xfrm>
        </p:grpSpPr>
        <p:sp>
          <p:nvSpPr>
            <p:cNvPr id="7" name="Shape 5"/>
            <p:cNvSpPr/>
            <p:nvPr/>
          </p:nvSpPr>
          <p:spPr>
            <a:xfrm>
              <a:off x="609905" y="306324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8" name="Shape 6"/>
            <p:cNvSpPr/>
            <p:nvPr/>
          </p:nvSpPr>
          <p:spPr>
            <a:xfrm>
              <a:off x="1272845" y="3273552"/>
              <a:ext cx="457200" cy="457200"/>
            </a:xfrm>
            <a:prstGeom prst="ellipse">
              <a:avLst/>
            </a:prstGeom>
            <a:solidFill>
              <a:srgbClr val="8A8B8B"/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1272845" y="3273552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7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683057" y="3886200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Raw data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sources</a:t>
              </a:r>
              <a:endParaRPr lang="en-US" sz="1100" dirty="0"/>
            </a:p>
          </p:txBody>
        </p:sp>
      </p:grpSp>
      <p:sp>
        <p:nvSpPr>
          <p:cNvPr id="11" name="Shape 9"/>
          <p:cNvSpPr/>
          <p:nvPr/>
        </p:nvSpPr>
        <p:spPr>
          <a:xfrm>
            <a:off x="2470103" y="3611880"/>
            <a:ext cx="359885" cy="274320"/>
          </a:xfrm>
          <a:prstGeom prst="chevron">
            <a:avLst/>
          </a:prstGeom>
          <a:solidFill>
            <a:srgbClr val="EDB348"/>
          </a:solidFill>
          <a:ln/>
        </p:spPr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DED2CD4-D806-B4B9-1B33-70A2488C4295}"/>
              </a:ext>
            </a:extLst>
          </p:cNvPr>
          <p:cNvGrpSpPr/>
          <p:nvPr/>
        </p:nvGrpSpPr>
        <p:grpSpPr>
          <a:xfrm>
            <a:off x="2907106" y="3063240"/>
            <a:ext cx="1783080" cy="1371600"/>
            <a:chOff x="2907106" y="3063240"/>
            <a:chExt cx="1783080" cy="1371600"/>
          </a:xfrm>
        </p:grpSpPr>
        <p:sp>
          <p:nvSpPr>
            <p:cNvPr id="12" name="Shape 10"/>
            <p:cNvSpPr/>
            <p:nvPr/>
          </p:nvSpPr>
          <p:spPr>
            <a:xfrm>
              <a:off x="2907106" y="306324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3570046" y="3273552"/>
              <a:ext cx="457200" cy="45720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3570046" y="3273552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7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2980258" y="3886200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Aggregator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platform</a:t>
              </a:r>
              <a:endParaRPr lang="en-US" sz="1100" dirty="0"/>
            </a:p>
          </p:txBody>
        </p:sp>
      </p:grpSp>
      <p:sp>
        <p:nvSpPr>
          <p:cNvPr id="16" name="Shape 14"/>
          <p:cNvSpPr/>
          <p:nvPr/>
        </p:nvSpPr>
        <p:spPr>
          <a:xfrm>
            <a:off x="4767304" y="3611880"/>
            <a:ext cx="359885" cy="274320"/>
          </a:xfrm>
          <a:prstGeom prst="chevron">
            <a:avLst/>
          </a:prstGeom>
          <a:solidFill>
            <a:srgbClr val="EDB348"/>
          </a:solidFill>
          <a:ln/>
        </p:spPr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4419C5-8A32-8F60-30B9-48FEF5D6490B}"/>
              </a:ext>
            </a:extLst>
          </p:cNvPr>
          <p:cNvGrpSpPr/>
          <p:nvPr/>
        </p:nvGrpSpPr>
        <p:grpSpPr>
          <a:xfrm>
            <a:off x="5204308" y="3063240"/>
            <a:ext cx="1783080" cy="1371600"/>
            <a:chOff x="5204308" y="3063240"/>
            <a:chExt cx="1783080" cy="1371600"/>
          </a:xfrm>
        </p:grpSpPr>
        <p:sp>
          <p:nvSpPr>
            <p:cNvPr id="17" name="Shape 15"/>
            <p:cNvSpPr/>
            <p:nvPr/>
          </p:nvSpPr>
          <p:spPr>
            <a:xfrm>
              <a:off x="5204308" y="306324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5867248" y="3273552"/>
              <a:ext cx="457200" cy="457200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5867248" y="3273552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7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5277460" y="3886200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Standardised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repository</a:t>
              </a:r>
              <a:endParaRPr lang="en-US" sz="1100" dirty="0"/>
            </a:p>
          </p:txBody>
        </p:sp>
      </p:grpSp>
      <p:sp>
        <p:nvSpPr>
          <p:cNvPr id="21" name="Shape 19"/>
          <p:cNvSpPr/>
          <p:nvPr/>
        </p:nvSpPr>
        <p:spPr>
          <a:xfrm>
            <a:off x="7064506" y="3611880"/>
            <a:ext cx="359885" cy="274320"/>
          </a:xfrm>
          <a:prstGeom prst="chevron">
            <a:avLst/>
          </a:prstGeom>
          <a:solidFill>
            <a:srgbClr val="EDB348"/>
          </a:solidFill>
          <a:ln/>
        </p:spPr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ECB3A40-D6F2-2F17-CDBB-B1DA44FF1937}"/>
              </a:ext>
            </a:extLst>
          </p:cNvPr>
          <p:cNvGrpSpPr/>
          <p:nvPr/>
        </p:nvGrpSpPr>
        <p:grpSpPr>
          <a:xfrm>
            <a:off x="7501509" y="3063240"/>
            <a:ext cx="1783080" cy="1371600"/>
            <a:chOff x="7501509" y="3063240"/>
            <a:chExt cx="1783080" cy="1371600"/>
          </a:xfrm>
        </p:grpSpPr>
        <p:sp>
          <p:nvSpPr>
            <p:cNvPr id="22" name="Shape 20"/>
            <p:cNvSpPr/>
            <p:nvPr/>
          </p:nvSpPr>
          <p:spPr>
            <a:xfrm>
              <a:off x="7501509" y="306324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3" name="Shape 21"/>
            <p:cNvSpPr/>
            <p:nvPr/>
          </p:nvSpPr>
          <p:spPr>
            <a:xfrm>
              <a:off x="8164449" y="3273552"/>
              <a:ext cx="457200" cy="457200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4" name="Text 22"/>
            <p:cNvSpPr/>
            <p:nvPr/>
          </p:nvSpPr>
          <p:spPr>
            <a:xfrm>
              <a:off x="8164449" y="3273552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7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7574661" y="3886200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APIs &amp;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downloads</a:t>
              </a:r>
              <a:endParaRPr lang="en-US" sz="1100" dirty="0"/>
            </a:p>
          </p:txBody>
        </p:sp>
      </p:grpSp>
      <p:sp>
        <p:nvSpPr>
          <p:cNvPr id="26" name="Shape 24"/>
          <p:cNvSpPr/>
          <p:nvPr/>
        </p:nvSpPr>
        <p:spPr>
          <a:xfrm>
            <a:off x="9361707" y="3611880"/>
            <a:ext cx="359885" cy="274320"/>
          </a:xfrm>
          <a:prstGeom prst="chevron">
            <a:avLst/>
          </a:prstGeom>
          <a:solidFill>
            <a:srgbClr val="EDB348"/>
          </a:solidFill>
          <a:ln/>
        </p:spPr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22B8A6-D829-16BD-1668-E82EE0E2147E}"/>
              </a:ext>
            </a:extLst>
          </p:cNvPr>
          <p:cNvGrpSpPr/>
          <p:nvPr/>
        </p:nvGrpSpPr>
        <p:grpSpPr>
          <a:xfrm>
            <a:off x="9798710" y="3063240"/>
            <a:ext cx="1783080" cy="1371600"/>
            <a:chOff x="9798710" y="3063240"/>
            <a:chExt cx="1783080" cy="1371600"/>
          </a:xfrm>
        </p:grpSpPr>
        <p:sp>
          <p:nvSpPr>
            <p:cNvPr id="27" name="Shape 25"/>
            <p:cNvSpPr/>
            <p:nvPr/>
          </p:nvSpPr>
          <p:spPr>
            <a:xfrm>
              <a:off x="9798710" y="306324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8" name="Shape 26"/>
            <p:cNvSpPr/>
            <p:nvPr/>
          </p:nvSpPr>
          <p:spPr>
            <a:xfrm>
              <a:off x="10461650" y="3273552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10461650" y="3273552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7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9871862" y="3886200"/>
              <a:ext cx="16367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Your GIS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workflow</a:t>
              </a:r>
              <a:endParaRPr lang="en-US" sz="11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FD03C53-2DD6-A568-43C0-53EB73EE5D7C}"/>
              </a:ext>
            </a:extLst>
          </p:cNvPr>
          <p:cNvGrpSpPr/>
          <p:nvPr/>
        </p:nvGrpSpPr>
        <p:grpSpPr>
          <a:xfrm>
            <a:off x="609905" y="4663440"/>
            <a:ext cx="10971886" cy="1444752"/>
            <a:chOff x="609905" y="4663440"/>
            <a:chExt cx="10971886" cy="1444752"/>
          </a:xfrm>
        </p:grpSpPr>
        <p:sp>
          <p:nvSpPr>
            <p:cNvPr id="31" name="Shape 29"/>
            <p:cNvSpPr/>
            <p:nvPr/>
          </p:nvSpPr>
          <p:spPr>
            <a:xfrm>
              <a:off x="609905" y="4663440"/>
              <a:ext cx="10971886" cy="1417320"/>
            </a:xfrm>
            <a:prstGeom prst="roundRect">
              <a:avLst>
                <a:gd name="adj" fmla="val 516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2" name="Text 30"/>
            <p:cNvSpPr/>
            <p:nvPr/>
          </p:nvSpPr>
          <p:spPr>
            <a:xfrm>
              <a:off x="883768" y="4748849"/>
              <a:ext cx="1042416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Why this matters for energy planning</a:t>
              </a:r>
              <a:endParaRPr lang="en-US" sz="13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86415" y="5120640"/>
              <a:ext cx="5120640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You cannot run field surveys for all 54 countries - aggregators provide the baseline</a:t>
              </a:r>
              <a:endParaRPr lang="en-US" sz="10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6233465" y="5134161"/>
              <a:ext cx="5120640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Aggregated data is often pre-standardised: common projections, field names, consistent updates</a:t>
              </a:r>
              <a:endParaRPr lang="en-US" sz="100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884225" y="5660136"/>
              <a:ext cx="5120640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Many aggregators provide APIs, making automated data retrieval possible</a:t>
              </a:r>
              <a:endParaRPr lang="en-US" sz="10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6252227" y="5687568"/>
              <a:ext cx="5120640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•  Understanding a platform's governance tells you how much to trust its data</a:t>
              </a:r>
              <a:endParaRPr lang="en-US" sz="1000" dirty="0"/>
            </a:p>
          </p:txBody>
        </p:sp>
      </p:grpSp>
      <p:sp>
        <p:nvSpPr>
          <p:cNvPr id="37" name="Text 35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1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1 Reference List</a:t>
            </a:r>
            <a:endParaRPr lang="en-US" sz="2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897938-16D0-D653-840C-C7225AA3B780}"/>
              </a:ext>
            </a:extLst>
          </p:cNvPr>
          <p:cNvGrpSpPr/>
          <p:nvPr/>
        </p:nvGrpSpPr>
        <p:grpSpPr>
          <a:xfrm>
            <a:off x="609905" y="1507236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235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235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Bank / ESMAP (2024) energydata.info: Open Data for Sustainable Energy. Washington, DC: World Bank. Available at: https://energydata.info (Accessed: 15 July 2026).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66395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293979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293979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68224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Arderne, C., Zorn, C., Nicolas, C. and Koks, E.E. (2020) 'Predictive mapping of the global power system using open data', Scientific Data, 7, article 19.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38023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365607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365607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39852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Mentis, D., Howells, M., Rogner, H., Korkovelos, A., Arderne, C., Zepeda, E., Siyal, S.H., Taliotis, C., Bazilian, M., De Roo, A., Tanvez, Y., Oudalov, A. and Scholtz, E. (2017) 'Lighting the world: the first application of an open source, spatial electrification tool (OnSSET) on Sub-Saharan Africa', Environmental Research Letters, 12(8), 085003.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09651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37235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37235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11480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WorldPop (2020) Global High Resolution Population Denominators Project. Southampton: University of Southampton. Available at: https://www.worldpop.org (Accessed: 15 July 2026).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481279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08863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08863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483108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Office for the Coordination of Humanitarian Affairs (2026) Humanitarian Data Exchange (HDX) Data Catalogue. Geneva: UN OCHA. Available at: https://data.humdata.org (Accessed: 15 July 2026).</a:t>
              </a:r>
              <a:endParaRPr lang="en-US" sz="1150" dirty="0"/>
            </a:p>
          </p:txBody>
        </p:sp>
        <p:sp>
          <p:nvSpPr>
            <p:cNvPr id="24" name="Shape 22"/>
            <p:cNvSpPr/>
            <p:nvPr/>
          </p:nvSpPr>
          <p:spPr>
            <a:xfrm>
              <a:off x="993953" y="5529072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5" name="Shape 23"/>
            <p:cNvSpPr/>
            <p:nvPr/>
          </p:nvSpPr>
          <p:spPr>
            <a:xfrm>
              <a:off x="609905" y="58049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609905" y="58049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9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993953" y="5547360"/>
              <a:ext cx="10587838" cy="716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</p:grpSp>
      <p:sp>
        <p:nvSpPr>
          <p:cNvPr id="28" name="Text 2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Five Key Platforms - An Overview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3941064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 will explore one of these in the Module 3 activity. Familiarise yourself with all five.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2 · KEY PLATFORMS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Five Platforms You Will Rely 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Each platform has a distinct strength. Knowing which one to reach for first saves hours of searching.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E2C3C24-791B-5E22-AB57-08532EDD5CEB}"/>
              </a:ext>
            </a:extLst>
          </p:cNvPr>
          <p:cNvGrpSpPr/>
          <p:nvPr/>
        </p:nvGrpSpPr>
        <p:grpSpPr>
          <a:xfrm>
            <a:off x="609905" y="1874520"/>
            <a:ext cx="3535345" cy="1965960"/>
            <a:chOff x="609905" y="1874520"/>
            <a:chExt cx="3535345" cy="1965960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3535345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609905" y="1874520"/>
              <a:ext cx="3535345" cy="457200"/>
            </a:xfrm>
            <a:prstGeom prst="roundRect">
              <a:avLst>
                <a:gd name="adj" fmla="val 16000"/>
              </a:avLst>
            </a:prstGeom>
            <a:solidFill>
              <a:srgbClr val="EDB34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47065" y="1874520"/>
              <a:ext cx="32610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Energydata.info</a:t>
              </a:r>
              <a:endParaRPr lang="en-US" sz="13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74497" y="24231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IRENA / WORLD BANK</a:t>
              </a:r>
              <a:endParaRPr lang="en-US" sz="8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774497" y="2697480"/>
              <a:ext cx="3206161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Dedicated energy-access datasets: surveys, grid layers, solar/wind rasters, country profiles. Best for energy-specific data.</a:t>
              </a:r>
              <a:endParaRPr lang="en-US" sz="10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D386F2-4428-E1EC-8D19-763301B944F3}"/>
              </a:ext>
            </a:extLst>
          </p:cNvPr>
          <p:cNvGrpSpPr/>
          <p:nvPr/>
        </p:nvGrpSpPr>
        <p:grpSpPr>
          <a:xfrm>
            <a:off x="4328130" y="1874520"/>
            <a:ext cx="3535345" cy="1965960"/>
            <a:chOff x="4328130" y="1874520"/>
            <a:chExt cx="3535345" cy="1965960"/>
          </a:xfrm>
        </p:grpSpPr>
        <p:sp>
          <p:nvSpPr>
            <p:cNvPr id="10" name="Shape 8"/>
            <p:cNvSpPr/>
            <p:nvPr/>
          </p:nvSpPr>
          <p:spPr>
            <a:xfrm>
              <a:off x="4328130" y="1874520"/>
              <a:ext cx="3535345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4328130" y="1874520"/>
              <a:ext cx="3535345" cy="457200"/>
            </a:xfrm>
            <a:prstGeom prst="roundRect">
              <a:avLst>
                <a:gd name="adj" fmla="val 16000"/>
              </a:avLst>
            </a:prstGeom>
            <a:solidFill>
              <a:srgbClr val="53A2CC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4465290" y="1874520"/>
              <a:ext cx="32610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HDX</a:t>
              </a:r>
              <a:endParaRPr lang="en-US" sz="13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4492722" y="24231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OCHA</a:t>
              </a:r>
              <a:endParaRPr lang="en-US" sz="8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492722" y="2697480"/>
              <a:ext cx="3206161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Population, boundaries, displacement, and crisis data. Excellent COD boundaries. Filter by country and theme.</a:t>
              </a:r>
              <a:endParaRPr lang="en-US" sz="10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56A363-5FF9-437B-3C7F-C4713F88B4FF}"/>
              </a:ext>
            </a:extLst>
          </p:cNvPr>
          <p:cNvGrpSpPr/>
          <p:nvPr/>
        </p:nvGrpSpPr>
        <p:grpSpPr>
          <a:xfrm>
            <a:off x="8046354" y="1874520"/>
            <a:ext cx="3535345" cy="1965960"/>
            <a:chOff x="8046354" y="1874520"/>
            <a:chExt cx="3535345" cy="1965960"/>
          </a:xfrm>
        </p:grpSpPr>
        <p:sp>
          <p:nvSpPr>
            <p:cNvPr id="15" name="Shape 13"/>
            <p:cNvSpPr/>
            <p:nvPr/>
          </p:nvSpPr>
          <p:spPr>
            <a:xfrm>
              <a:off x="8046354" y="1874520"/>
              <a:ext cx="3535345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8046354" y="1874520"/>
              <a:ext cx="3535345" cy="457200"/>
            </a:xfrm>
            <a:prstGeom prst="roundRect">
              <a:avLst>
                <a:gd name="adj" fmla="val 16000"/>
              </a:avLst>
            </a:prstGeom>
            <a:solidFill>
              <a:srgbClr val="8A8B8B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183514" y="1874520"/>
              <a:ext cx="32610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OpenStreetMap</a:t>
              </a:r>
              <a:endParaRPr lang="en-US" sz="13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210946" y="24231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OSM COMMUNITY</a:t>
              </a:r>
              <a:endParaRPr lang="en-US" sz="8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210946" y="2697480"/>
              <a:ext cx="3206161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Crowd-sourced roads, buildings, and power lines. Free. Quality varies by country - always assess coverage before use.</a:t>
              </a:r>
              <a:endParaRPr lang="en-US" sz="10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6A42878-4DAC-9A2F-845B-A72550B526FA}"/>
              </a:ext>
            </a:extLst>
          </p:cNvPr>
          <p:cNvGrpSpPr/>
          <p:nvPr/>
        </p:nvGrpSpPr>
        <p:grpSpPr>
          <a:xfrm>
            <a:off x="2469017" y="4041648"/>
            <a:ext cx="3535345" cy="1965960"/>
            <a:chOff x="2469017" y="4041648"/>
            <a:chExt cx="3535345" cy="1965960"/>
          </a:xfrm>
        </p:grpSpPr>
        <p:sp>
          <p:nvSpPr>
            <p:cNvPr id="20" name="Shape 18"/>
            <p:cNvSpPr/>
            <p:nvPr/>
          </p:nvSpPr>
          <p:spPr>
            <a:xfrm>
              <a:off x="2469017" y="4041648"/>
              <a:ext cx="3535345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2469017" y="4041648"/>
              <a:ext cx="3535345" cy="457200"/>
            </a:xfrm>
            <a:prstGeom prst="roundRect">
              <a:avLst>
                <a:gd name="adj" fmla="val 16000"/>
              </a:avLst>
            </a:prstGeom>
            <a:solidFill>
              <a:srgbClr val="EDB348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2606177" y="4041648"/>
              <a:ext cx="32610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WorldPop Hub</a:t>
              </a:r>
              <a:endParaRPr lang="en-US" sz="13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2633609" y="45902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UNIV. SOUTHAMPTON</a:t>
              </a:r>
              <a:endParaRPr lang="en-US" sz="8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2633609" y="4864608"/>
              <a:ext cx="3206161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High-resolution population rasters (100m), demographic breakdowns, gridded poverty estimates. Essential for demand modelling.</a:t>
              </a:r>
              <a:endParaRPr lang="en-US" sz="10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3EB6D1F-5B55-8593-46B5-74222C53E5BB}"/>
              </a:ext>
            </a:extLst>
          </p:cNvPr>
          <p:cNvGrpSpPr/>
          <p:nvPr/>
        </p:nvGrpSpPr>
        <p:grpSpPr>
          <a:xfrm>
            <a:off x="6187242" y="4041648"/>
            <a:ext cx="3535345" cy="1965960"/>
            <a:chOff x="6187242" y="4041648"/>
            <a:chExt cx="3535345" cy="1965960"/>
          </a:xfrm>
        </p:grpSpPr>
        <p:sp>
          <p:nvSpPr>
            <p:cNvPr id="25" name="Shape 23"/>
            <p:cNvSpPr/>
            <p:nvPr/>
          </p:nvSpPr>
          <p:spPr>
            <a:xfrm>
              <a:off x="6187242" y="4041648"/>
              <a:ext cx="3535345" cy="1965960"/>
            </a:xfrm>
            <a:prstGeom prst="roundRect">
              <a:avLst>
                <a:gd name="adj" fmla="val 3721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6187242" y="4041648"/>
              <a:ext cx="3535345" cy="457200"/>
            </a:xfrm>
            <a:prstGeom prst="roundRect">
              <a:avLst>
                <a:gd name="adj" fmla="val 16000"/>
              </a:avLst>
            </a:prstGeom>
            <a:solidFill>
              <a:srgbClr val="53A2CC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6324402" y="4041648"/>
              <a:ext cx="326102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Global Electrification Platform</a:t>
              </a:r>
              <a:endParaRPr lang="en-US" sz="13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6351834" y="45902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kern="0" spc="100" dirty="0">
                  <a:solidFill>
                    <a:srgbClr val="8A8B8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KTH / WORLD BANK</a:t>
              </a:r>
              <a:endParaRPr lang="en-US" sz="8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6351834" y="4864608"/>
              <a:ext cx="3206161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00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Electrification scenario explorer. Run least-cost models online. Download input layers (population, grid, demand).</a:t>
              </a:r>
              <a:endParaRPr lang="en-US" sz="1000" dirty="0"/>
            </a:p>
          </p:txBody>
        </p:sp>
      </p:grpSp>
      <p:sp>
        <p:nvSpPr>
          <p:cNvPr id="30" name="Text 28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2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2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BB01E1-3985-F8A7-1202-11E4B0EF4DD7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 Bank / ESMAP / IRENA (2024) energydata.info: Open Data for Sustainable Energy. Washington, DC: World Bank. Available at: https://energydata.info (Accessed: 15 July 2026).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Office for the Coordination of Humanitarian Affairs (2026) Humanitarian Data Exchange (HDX) Data Catalogue. Geneva: UN OCHA. Available at: https://data.humdata.org (Accessed: 15 July 2026).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OpenStreetMap Foundation (2026) OpenStreetMap. Cambridge: OSM Foundation. Available at: https://www.openstreetmap.org (Accessed: 15 July 2026).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WorldPop (2020) Global High Resolution Population Denominators Project. Southampton: University of Southampton. Available at: https://www.worldpop.org (Accessed: 15 July 2026).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KTH Royal Institute of Technology / World Bank (2023) Global Electrification Platform. Stockholm / Washington, DC: KTH dESA. Available at: https://electrifynow.energydata.info (Accessed: 15 July 2026).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to Evaluate a Data Platform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3822192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criteria you apply whenever you assess whether a platform is suitable for your project.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3 · EVALUATING PLATFORMS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The Six-Criteria Framework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Apply these criteria to every new platform. Together they produce a scored comparison you can defend to stakeholders.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68187E2-0D31-5BB7-DC7B-268D1A19AD05}"/>
              </a:ext>
            </a:extLst>
          </p:cNvPr>
          <p:cNvGrpSpPr/>
          <p:nvPr/>
        </p:nvGrpSpPr>
        <p:grpSpPr>
          <a:xfrm>
            <a:off x="609905" y="1847088"/>
            <a:ext cx="3535345" cy="1481328"/>
            <a:chOff x="609905" y="1847088"/>
            <a:chExt cx="3535345" cy="1481328"/>
          </a:xfrm>
        </p:grpSpPr>
        <p:sp>
          <p:nvSpPr>
            <p:cNvPr id="5" name="Shape 3"/>
            <p:cNvSpPr/>
            <p:nvPr/>
          </p:nvSpPr>
          <p:spPr>
            <a:xfrm>
              <a:off x="609905" y="184708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65353" y="198424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65353" y="198424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17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323137" y="199339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Content scope</a:t>
              </a:r>
              <a:endParaRPr lang="en-US" sz="12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11073" y="259689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Does the platform host the data types you need? Check layers for energy, population, boundaries, infrastructure.</a:t>
              </a:r>
              <a:endParaRPr lang="en-US" sz="92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C1716B6-78D9-D23F-5089-4545843E18DA}"/>
              </a:ext>
            </a:extLst>
          </p:cNvPr>
          <p:cNvGrpSpPr/>
          <p:nvPr/>
        </p:nvGrpSpPr>
        <p:grpSpPr>
          <a:xfrm>
            <a:off x="4328130" y="1847088"/>
            <a:ext cx="3535345" cy="1481328"/>
            <a:chOff x="4328130" y="1847088"/>
            <a:chExt cx="3535345" cy="1481328"/>
          </a:xfrm>
        </p:grpSpPr>
        <p:sp>
          <p:nvSpPr>
            <p:cNvPr id="10" name="Shape 8"/>
            <p:cNvSpPr/>
            <p:nvPr/>
          </p:nvSpPr>
          <p:spPr>
            <a:xfrm>
              <a:off x="4328130" y="184708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4483578" y="198424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4483578" y="198424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17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5041362" y="199339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quality</a:t>
              </a:r>
              <a:endParaRPr lang="en-US" sz="12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529298" y="259689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complete, current, and accurate are the datasets? Is there a documented QA process? When was the data last updated?</a:t>
              </a:r>
              <a:endParaRPr lang="en-US" sz="92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32C7BD-7F1E-5BBE-A5DA-058069EC5C94}"/>
              </a:ext>
            </a:extLst>
          </p:cNvPr>
          <p:cNvGrpSpPr/>
          <p:nvPr/>
        </p:nvGrpSpPr>
        <p:grpSpPr>
          <a:xfrm>
            <a:off x="8046354" y="1847088"/>
            <a:ext cx="3535345" cy="1481328"/>
            <a:chOff x="8046354" y="1847088"/>
            <a:chExt cx="3535345" cy="1481328"/>
          </a:xfrm>
        </p:grpSpPr>
        <p:sp>
          <p:nvSpPr>
            <p:cNvPr id="15" name="Shape 13"/>
            <p:cNvSpPr/>
            <p:nvPr/>
          </p:nvSpPr>
          <p:spPr>
            <a:xfrm>
              <a:off x="8046354" y="1847088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8201802" y="1984248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201802" y="1984248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17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8759586" y="1993392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Accessibility</a:t>
              </a:r>
              <a:endParaRPr lang="en-US" sz="12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247522" y="2596896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Are data freely downloadable? Is there an API? What formats are available - shapefiles, GeoTIFF, CSV, GeoJSON?</a:t>
              </a:r>
              <a:endParaRPr lang="en-US" sz="92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897229F-84D6-4AA3-51C4-EE65301F05D7}"/>
              </a:ext>
            </a:extLst>
          </p:cNvPr>
          <p:cNvGrpSpPr/>
          <p:nvPr/>
        </p:nvGrpSpPr>
        <p:grpSpPr>
          <a:xfrm>
            <a:off x="609905" y="3511296"/>
            <a:ext cx="3535345" cy="1481328"/>
            <a:chOff x="609905" y="3511296"/>
            <a:chExt cx="3535345" cy="1481328"/>
          </a:xfrm>
        </p:grpSpPr>
        <p:sp>
          <p:nvSpPr>
            <p:cNvPr id="20" name="Shape 18"/>
            <p:cNvSpPr/>
            <p:nvPr/>
          </p:nvSpPr>
          <p:spPr>
            <a:xfrm>
              <a:off x="609905" y="3511296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765353" y="3648456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765353" y="3648456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17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1323137" y="3657600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Sustainability</a:t>
              </a:r>
              <a:endParaRPr lang="en-US" sz="12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811073" y="4261104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Who maintains the platform? Is it institutionally backed? Has it been stable for 3+ years?</a:t>
              </a:r>
              <a:endParaRPr lang="en-US" sz="92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8E7A36-24A1-1CFB-3FC9-2F608C9B5D3C}"/>
              </a:ext>
            </a:extLst>
          </p:cNvPr>
          <p:cNvGrpSpPr/>
          <p:nvPr/>
        </p:nvGrpSpPr>
        <p:grpSpPr>
          <a:xfrm>
            <a:off x="4328130" y="3511296"/>
            <a:ext cx="3535345" cy="1481328"/>
            <a:chOff x="4328130" y="3511296"/>
            <a:chExt cx="3535345" cy="1481328"/>
          </a:xfrm>
        </p:grpSpPr>
        <p:sp>
          <p:nvSpPr>
            <p:cNvPr id="25" name="Shape 23"/>
            <p:cNvSpPr/>
            <p:nvPr/>
          </p:nvSpPr>
          <p:spPr>
            <a:xfrm>
              <a:off x="4328130" y="3511296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4483578" y="3648456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4483578" y="3648456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17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041362" y="3657600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Documentation</a:t>
              </a:r>
              <a:endParaRPr lang="en-US" sz="12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4529298" y="4261104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Are there user guides, metadata records, and technical specs? Can you cite the data with confidence?</a:t>
              </a:r>
              <a:endParaRPr lang="en-US" sz="92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E5449E4-78D2-E372-9317-944D566DB3CD}"/>
              </a:ext>
            </a:extLst>
          </p:cNvPr>
          <p:cNvGrpSpPr/>
          <p:nvPr/>
        </p:nvGrpSpPr>
        <p:grpSpPr>
          <a:xfrm>
            <a:off x="8046354" y="3511296"/>
            <a:ext cx="3535345" cy="1481328"/>
            <a:chOff x="8046354" y="3511296"/>
            <a:chExt cx="3535345" cy="1481328"/>
          </a:xfrm>
        </p:grpSpPr>
        <p:sp>
          <p:nvSpPr>
            <p:cNvPr id="30" name="Shape 28"/>
            <p:cNvSpPr/>
            <p:nvPr/>
          </p:nvSpPr>
          <p:spPr>
            <a:xfrm>
              <a:off x="8046354" y="3511296"/>
              <a:ext cx="3535345" cy="1481328"/>
            </a:xfrm>
            <a:prstGeom prst="roundRect">
              <a:avLst>
                <a:gd name="adj" fmla="val 4938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1" name="Shape 29"/>
            <p:cNvSpPr/>
            <p:nvPr/>
          </p:nvSpPr>
          <p:spPr>
            <a:xfrm>
              <a:off x="8201802" y="3648456"/>
              <a:ext cx="457200" cy="45720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32" name="Text 30"/>
            <p:cNvSpPr/>
            <p:nvPr/>
          </p:nvSpPr>
          <p:spPr>
            <a:xfrm>
              <a:off x="8201802" y="3648456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</a:t>
              </a:r>
              <a:endParaRPr lang="en-US" sz="17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759586" y="3657600"/>
              <a:ext cx="2639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Interoperability</a:t>
              </a:r>
              <a:endParaRPr lang="en-US" sz="125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8247522" y="4261104"/>
              <a:ext cx="3133009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2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Does the platform expose OGC services (WMS, WFS)? Does it use standard projections (EPSG:4326, UTM)?</a:t>
              </a:r>
              <a:endParaRPr lang="en-US" sz="92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1D19F3-0C00-E793-E3FA-899C728A6B38}"/>
              </a:ext>
            </a:extLst>
          </p:cNvPr>
          <p:cNvGrpSpPr/>
          <p:nvPr/>
        </p:nvGrpSpPr>
        <p:grpSpPr>
          <a:xfrm>
            <a:off x="609905" y="5248656"/>
            <a:ext cx="10971886" cy="868680"/>
            <a:chOff x="609905" y="5248656"/>
            <a:chExt cx="10971886" cy="868680"/>
          </a:xfrm>
        </p:grpSpPr>
        <p:sp>
          <p:nvSpPr>
            <p:cNvPr id="35" name="Shape 33"/>
            <p:cNvSpPr/>
            <p:nvPr/>
          </p:nvSpPr>
          <p:spPr>
            <a:xfrm>
              <a:off x="609905" y="5248656"/>
              <a:ext cx="10971886" cy="868680"/>
            </a:xfrm>
            <a:prstGeom prst="roundRect">
              <a:avLst>
                <a:gd name="adj" fmla="val 8421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36" name="Text 34"/>
            <p:cNvSpPr/>
            <p:nvPr/>
          </p:nvSpPr>
          <p:spPr>
            <a:xfrm>
              <a:off x="884225" y="5248656"/>
              <a:ext cx="1042416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11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 practice: </a:t>
              </a:r>
              <a:r>
                <a:rPr lang="en-US" sz="110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score each criterion 1-5 and total out of 30. Above 24 = suitable as a primary source. 15-23 = usable with caveats. Below 15 = supplementary source only. The scoring matters less than the justification - write a sentence for each criterion.</a:t>
              </a:r>
              <a:endParaRPr lang="en-US" sz="1100" dirty="0"/>
            </a:p>
          </p:txBody>
        </p:sp>
      </p:grpSp>
      <p:sp>
        <p:nvSpPr>
          <p:cNvPr id="37" name="Text 35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3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3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7DDCCF-C9B3-AC9F-E8E6-F51B7D6AC87E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(2013) ISO 19157:2013 Geographic Information - Data Quality. Geneva: ISO.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I.J., Appleton, G., Axton, M., Baak, A. et al. (2016) 'The FAIR Guiding Principles for scientific data management and stewardship', Scientific Data, 3, 160018.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Open Geospatial Consortium (2020) OGC Standards Baseline: Web Map Service and Web Feature Service. Wayland, MA: OGC.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Wang, R.Y. and Strong, D.M. (1996) 'Beyond accuracy: what data quality means to data consumers', Journal of Management Information Systems, 12(4), pp. 5-33.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Data Quality - Six Dimensions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4087368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Poor data quality leads to wrong locations, wrong costs, and plans that fail in the field. Quality is a technical requirement, not a preference.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4 · DATA QUALITY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Six Dimensions of Data Quality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138496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Quality is not one property - it is six independent dimensions. A dataset can score well on one and poorly on another.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15CD390-502D-2D52-AE46-EE96813A96F1}"/>
              </a:ext>
            </a:extLst>
          </p:cNvPr>
          <p:cNvGrpSpPr/>
          <p:nvPr/>
        </p:nvGrpSpPr>
        <p:grpSpPr>
          <a:xfrm>
            <a:off x="3146949" y="1705424"/>
            <a:ext cx="5802177" cy="2901628"/>
            <a:chOff x="3535985" y="2048256"/>
            <a:chExt cx="5157378" cy="2587752"/>
          </a:xfrm>
        </p:grpSpPr>
        <p:sp>
          <p:nvSpPr>
            <p:cNvPr id="58" name="Shape 4">
              <a:extLst>
                <a:ext uri="{FF2B5EF4-FFF2-40B4-BE49-F238E27FC236}">
                  <a16:creationId xmlns:a16="http://schemas.microsoft.com/office/drawing/2014/main" id="{8EE1DB1A-EDB0-50A4-C98B-36608B4635FB}"/>
                </a:ext>
              </a:extLst>
            </p:cNvPr>
            <p:cNvSpPr/>
            <p:nvPr/>
          </p:nvSpPr>
          <p:spPr>
            <a:xfrm flipH="1">
              <a:off x="5364479" y="3328414"/>
              <a:ext cx="412866" cy="27432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4" name="Shape 4">
              <a:extLst>
                <a:ext uri="{FF2B5EF4-FFF2-40B4-BE49-F238E27FC236}">
                  <a16:creationId xmlns:a16="http://schemas.microsoft.com/office/drawing/2014/main" id="{51D106B0-C370-C8E6-71DE-6654CFE2A351}"/>
                </a:ext>
              </a:extLst>
            </p:cNvPr>
            <p:cNvSpPr/>
            <p:nvPr/>
          </p:nvSpPr>
          <p:spPr>
            <a:xfrm flipH="1" flipV="1">
              <a:off x="5364479" y="2767788"/>
              <a:ext cx="482128" cy="29829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6" name="Shape 4">
              <a:extLst>
                <a:ext uri="{FF2B5EF4-FFF2-40B4-BE49-F238E27FC236}">
                  <a16:creationId xmlns:a16="http://schemas.microsoft.com/office/drawing/2014/main" id="{DA0C52A9-F855-D836-8CA9-2E0E702BD562}"/>
                </a:ext>
              </a:extLst>
            </p:cNvPr>
            <p:cNvSpPr/>
            <p:nvPr/>
          </p:nvSpPr>
          <p:spPr>
            <a:xfrm flipV="1">
              <a:off x="6311408" y="2779773"/>
              <a:ext cx="456677" cy="286305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99E4F9A7-8A63-2E46-B3BE-ADEAE5510E8F}"/>
                </a:ext>
              </a:extLst>
            </p:cNvPr>
            <p:cNvSpPr/>
            <p:nvPr/>
          </p:nvSpPr>
          <p:spPr>
            <a:xfrm flipH="1" flipV="1">
              <a:off x="6095848" y="2361991"/>
              <a:ext cx="0" cy="616736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5" name="Shape 3"/>
            <p:cNvSpPr/>
            <p:nvPr/>
          </p:nvSpPr>
          <p:spPr>
            <a:xfrm>
              <a:off x="6095848" y="3200400"/>
              <a:ext cx="0" cy="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7" name="Shape 5"/>
            <p:cNvSpPr/>
            <p:nvPr/>
          </p:nvSpPr>
          <p:spPr>
            <a:xfrm>
              <a:off x="6095848" y="3200400"/>
              <a:ext cx="831488" cy="48006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8" name="Shape 6"/>
            <p:cNvSpPr/>
            <p:nvPr/>
          </p:nvSpPr>
          <p:spPr>
            <a:xfrm>
              <a:off x="6095848" y="3200400"/>
              <a:ext cx="0" cy="96012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5848" y="3200400"/>
              <a:ext cx="0" cy="48006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10" name="Shape 8"/>
            <p:cNvSpPr/>
            <p:nvPr/>
          </p:nvSpPr>
          <p:spPr>
            <a:xfrm>
              <a:off x="6095848" y="3200400"/>
              <a:ext cx="0" cy="0"/>
            </a:xfrm>
            <a:prstGeom prst="line">
              <a:avLst/>
            </a:prstGeom>
            <a:noFill/>
            <a:ln w="19050">
              <a:solidFill>
                <a:srgbClr val="E5E8EB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5638648" y="2743200"/>
              <a:ext cx="914400" cy="914400"/>
            </a:xfrm>
            <a:prstGeom prst="ellipse">
              <a:avLst/>
            </a:prstGeom>
            <a:solidFill>
              <a:srgbClr val="1F2A33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5638648" y="2743200"/>
              <a:ext cx="914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</a:t>
              </a:r>
              <a:endParaRPr lang="en-US" sz="1100" dirty="0"/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QUALITY</a:t>
              </a:r>
              <a:endParaRPr lang="en-US" sz="11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5903824" y="2048256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5903824" y="204825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6218676" y="2087671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  Completeness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6735312" y="2528316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735312" y="252831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⇄</a:t>
              </a:r>
              <a:endParaRPr lang="en-US" sz="1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7234586" y="2583180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  Consistency</a:t>
              </a:r>
              <a:endParaRPr lang="en-US" sz="115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6735312" y="3488436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6735312" y="348843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◎</a:t>
              </a:r>
              <a:endParaRPr lang="en-US" sz="14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7276043" y="3543300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  Accuracy</a:t>
              </a:r>
              <a:endParaRPr lang="en-US" sz="115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5903824" y="3968496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5903824" y="396849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◷</a:t>
              </a:r>
              <a:endParaRPr lang="en-US" sz="14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5387188" y="4361688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  Timeliness</a:t>
              </a:r>
              <a:endParaRPr lang="en-US" sz="115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5072335" y="3488436"/>
              <a:ext cx="384048" cy="384048"/>
            </a:xfrm>
            <a:prstGeom prst="ellipse">
              <a:avLst/>
            </a:prstGeom>
            <a:solidFill>
              <a:srgbClr val="53A2CC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5072335" y="348843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☰</a:t>
              </a:r>
              <a:endParaRPr lang="en-US" sz="1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3535985" y="3536442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  Lineage</a:t>
              </a:r>
              <a:endParaRPr lang="en-US" sz="1150" dirty="0"/>
            </a:p>
          </p:txBody>
        </p:sp>
        <p:sp>
          <p:nvSpPr>
            <p:cNvPr id="28" name="Shape 26"/>
            <p:cNvSpPr/>
            <p:nvPr/>
          </p:nvSpPr>
          <p:spPr>
            <a:xfrm>
              <a:off x="5072335" y="2528316"/>
              <a:ext cx="384048" cy="384048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5072335" y="252831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🔓</a:t>
              </a:r>
              <a:endParaRPr lang="en-US" sz="14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3541497" y="2586367"/>
              <a:ext cx="14173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15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  Accessibility</a:t>
              </a:r>
              <a:endParaRPr lang="en-US" sz="1150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A6084A8-724B-7B53-04A3-DD0E2B448DD6}"/>
              </a:ext>
            </a:extLst>
          </p:cNvPr>
          <p:cNvGrpSpPr/>
          <p:nvPr/>
        </p:nvGrpSpPr>
        <p:grpSpPr>
          <a:xfrm>
            <a:off x="609905" y="4754880"/>
            <a:ext cx="3535345" cy="713232"/>
            <a:chOff x="609905" y="4754880"/>
            <a:chExt cx="3535345" cy="713232"/>
          </a:xfrm>
        </p:grpSpPr>
        <p:sp>
          <p:nvSpPr>
            <p:cNvPr id="31" name="Shape 29"/>
            <p:cNvSpPr/>
            <p:nvPr/>
          </p:nvSpPr>
          <p:spPr>
            <a:xfrm>
              <a:off x="609905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2" name="Text 30"/>
            <p:cNvSpPr/>
            <p:nvPr/>
          </p:nvSpPr>
          <p:spPr>
            <a:xfrm>
              <a:off x="774497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1. Completeness</a:t>
              </a:r>
              <a:endParaRPr lang="en-US" sz="10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774497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All required features and attributes are present. No missing villages, no blank population fields.</a:t>
              </a:r>
              <a:endParaRPr lang="en-US" sz="830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8723D12-33EE-041F-D91B-CC16E2A4F988}"/>
              </a:ext>
            </a:extLst>
          </p:cNvPr>
          <p:cNvGrpSpPr/>
          <p:nvPr/>
        </p:nvGrpSpPr>
        <p:grpSpPr>
          <a:xfrm>
            <a:off x="4328130" y="4754880"/>
            <a:ext cx="3535345" cy="713232"/>
            <a:chOff x="4328130" y="4754880"/>
            <a:chExt cx="3535345" cy="713232"/>
          </a:xfrm>
        </p:grpSpPr>
        <p:sp>
          <p:nvSpPr>
            <p:cNvPr id="34" name="Shape 32"/>
            <p:cNvSpPr/>
            <p:nvPr/>
          </p:nvSpPr>
          <p:spPr>
            <a:xfrm>
              <a:off x="4328130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5" name="Text 33"/>
            <p:cNvSpPr/>
            <p:nvPr/>
          </p:nvSpPr>
          <p:spPr>
            <a:xfrm>
              <a:off x="4492722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2. Consistency</a:t>
              </a:r>
              <a:endParaRPr lang="en-US" sz="105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4492722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matches across sources. Village names match between the grid survey and the census shapefile.</a:t>
              </a:r>
              <a:endParaRPr lang="en-US" sz="83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F16491C-77E2-13A1-12FC-2209063D7B62}"/>
              </a:ext>
            </a:extLst>
          </p:cNvPr>
          <p:cNvGrpSpPr/>
          <p:nvPr/>
        </p:nvGrpSpPr>
        <p:grpSpPr>
          <a:xfrm>
            <a:off x="8046354" y="4754880"/>
            <a:ext cx="3535345" cy="713232"/>
            <a:chOff x="8046354" y="4754880"/>
            <a:chExt cx="3535345" cy="713232"/>
          </a:xfrm>
        </p:grpSpPr>
        <p:sp>
          <p:nvSpPr>
            <p:cNvPr id="37" name="Shape 35"/>
            <p:cNvSpPr/>
            <p:nvPr/>
          </p:nvSpPr>
          <p:spPr>
            <a:xfrm>
              <a:off x="8046354" y="4754880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38" name="Text 36"/>
            <p:cNvSpPr/>
            <p:nvPr/>
          </p:nvSpPr>
          <p:spPr>
            <a:xfrm>
              <a:off x="8210946" y="4818888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3. Accuracy</a:t>
              </a:r>
              <a:endParaRPr lang="en-US" sz="105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8210946" y="5038344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Features are in the right location with correct attribute values. Substation coordinates verified against imagery.</a:t>
              </a:r>
              <a:endParaRPr lang="en-US" sz="830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8123A90-B2BF-DA2D-BF66-7FF905904C39}"/>
              </a:ext>
            </a:extLst>
          </p:cNvPr>
          <p:cNvGrpSpPr/>
          <p:nvPr/>
        </p:nvGrpSpPr>
        <p:grpSpPr>
          <a:xfrm>
            <a:off x="609905" y="5559552"/>
            <a:ext cx="3535345" cy="713232"/>
            <a:chOff x="609905" y="5559552"/>
            <a:chExt cx="3535345" cy="713232"/>
          </a:xfrm>
        </p:grpSpPr>
        <p:sp>
          <p:nvSpPr>
            <p:cNvPr id="40" name="Shape 38"/>
            <p:cNvSpPr/>
            <p:nvPr/>
          </p:nvSpPr>
          <p:spPr>
            <a:xfrm>
              <a:off x="609905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1" name="Text 39"/>
            <p:cNvSpPr/>
            <p:nvPr/>
          </p:nvSpPr>
          <p:spPr>
            <a:xfrm>
              <a:off x="774497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4. Timeliness</a:t>
              </a:r>
              <a:endParaRPr lang="en-US" sz="1050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774497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is current enough for its purpose. A 2012 grid shapefile may miss recent rural electrification projects.</a:t>
              </a:r>
              <a:endParaRPr lang="en-US" sz="83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5E07CD1-5532-257F-25BD-2E33DA93291C}"/>
              </a:ext>
            </a:extLst>
          </p:cNvPr>
          <p:cNvGrpSpPr/>
          <p:nvPr/>
        </p:nvGrpSpPr>
        <p:grpSpPr>
          <a:xfrm>
            <a:off x="4328130" y="5559552"/>
            <a:ext cx="3535345" cy="713232"/>
            <a:chOff x="4328130" y="5559552"/>
            <a:chExt cx="3535345" cy="713232"/>
          </a:xfrm>
        </p:grpSpPr>
        <p:sp>
          <p:nvSpPr>
            <p:cNvPr id="43" name="Shape 41"/>
            <p:cNvSpPr/>
            <p:nvPr/>
          </p:nvSpPr>
          <p:spPr>
            <a:xfrm>
              <a:off x="4328130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4" name="Text 42"/>
            <p:cNvSpPr/>
            <p:nvPr/>
          </p:nvSpPr>
          <p:spPr>
            <a:xfrm>
              <a:off x="4492722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5. Lineage</a:t>
              </a:r>
              <a:endParaRPr lang="en-US" sz="10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4492722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You know where the data came from, who collected it, and how it was processed. Traceable to a primary source.</a:t>
              </a:r>
              <a:endParaRPr lang="en-US" sz="830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838476C-176F-8BF8-E880-03B827165389}"/>
              </a:ext>
            </a:extLst>
          </p:cNvPr>
          <p:cNvGrpSpPr/>
          <p:nvPr/>
        </p:nvGrpSpPr>
        <p:grpSpPr>
          <a:xfrm>
            <a:off x="8046354" y="5559552"/>
            <a:ext cx="3535345" cy="713232"/>
            <a:chOff x="8046354" y="5559552"/>
            <a:chExt cx="3535345" cy="713232"/>
          </a:xfrm>
        </p:grpSpPr>
        <p:sp>
          <p:nvSpPr>
            <p:cNvPr id="46" name="Shape 44"/>
            <p:cNvSpPr/>
            <p:nvPr/>
          </p:nvSpPr>
          <p:spPr>
            <a:xfrm>
              <a:off x="8046354" y="5559552"/>
              <a:ext cx="3535345" cy="713232"/>
            </a:xfrm>
            <a:prstGeom prst="roundRect">
              <a:avLst>
                <a:gd name="adj" fmla="val 10256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47" name="Text 45"/>
            <p:cNvSpPr/>
            <p:nvPr/>
          </p:nvSpPr>
          <p:spPr>
            <a:xfrm>
              <a:off x="8210946" y="5623560"/>
              <a:ext cx="3206161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6. Accessibility</a:t>
              </a:r>
              <a:endParaRPr lang="en-US" sz="105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8210946" y="5843016"/>
              <a:ext cx="320616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83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Data is in a format and projection that your tools can use without complex conversion. Documented and machine-readable.</a:t>
              </a:r>
              <a:endParaRPr lang="en-US" sz="830" dirty="0"/>
            </a:p>
          </p:txBody>
        </p:sp>
      </p:grpSp>
      <p:sp>
        <p:nvSpPr>
          <p:cNvPr id="49" name="Text 47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Access, Planning and Modelling - Pre-Course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4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4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58DEE7-5312-2D0C-0A27-C3A808E578A7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(2013) ISO 19157:2013 Geographic Information - Data Quality. Geneva: ISO.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Wang, R.Y. and Strong, D.M. (1996) 'Beyond accuracy: what data quality means to data consumers', Journal of Management Information Systems, 12(4), pp. 5-33.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Batini, C. and Scannapieco, M. (2016) Data and Information Quality: Dimensions, Principles and Techniques. Cham: Springer.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Wilkinson, M.D., Dumontier, M., Aalbersberg, I.J. et al. (2016) 'The FAIR Guiding Principles for scientific data management and stewardship', Scientific Data, 3, 160018.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548640"/>
            <a:ext cx="512064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0" b="1" dirty="0">
                <a:solidFill>
                  <a:srgbClr val="EDB348">
                    <a:alpha val="14000"/>
                  </a:srgbClr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43000" dirty="0"/>
          </a:p>
        </p:txBody>
      </p:sp>
      <p:sp>
        <p:nvSpPr>
          <p:cNvPr id="3" name="Shape 1"/>
          <p:cNvSpPr/>
          <p:nvPr/>
        </p:nvSpPr>
        <p:spPr>
          <a:xfrm>
            <a:off x="5440680" y="2606040"/>
            <a:ext cx="118872" cy="1508760"/>
          </a:xfrm>
          <a:prstGeom prst="roundRect">
            <a:avLst>
              <a:gd name="adj" fmla="val 50000"/>
            </a:avLst>
          </a:prstGeom>
          <a:solidFill>
            <a:srgbClr val="EDB348"/>
          </a:solidFill>
          <a:ln/>
        </p:spPr>
      </p:sp>
      <p:sp>
        <p:nvSpPr>
          <p:cNvPr id="4" name="Text 2"/>
          <p:cNvSpPr/>
          <p:nvPr/>
        </p:nvSpPr>
        <p:spPr>
          <a:xfrm>
            <a:off x="5806440" y="2450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6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806440" y="2770632"/>
            <a:ext cx="5852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Data Quality Red Flags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806440" y="3941064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Before using any dataset, run a quick quality check. These are warning signs that should prompt a deeper investigation.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8064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5 · RED FLAGS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What to Watch For Before You Trust a Dataset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Any one of these should stop you before you build an analysis on top of the data.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F212301-52A8-EBE7-1038-FDD4889E7DA4}"/>
              </a:ext>
            </a:extLst>
          </p:cNvPr>
          <p:cNvGrpSpPr/>
          <p:nvPr/>
        </p:nvGrpSpPr>
        <p:grpSpPr>
          <a:xfrm>
            <a:off x="609905" y="1874520"/>
            <a:ext cx="5348783" cy="1234440"/>
            <a:chOff x="609905" y="1874520"/>
            <a:chExt cx="5348783" cy="1234440"/>
          </a:xfrm>
        </p:grpSpPr>
        <p:sp>
          <p:nvSpPr>
            <p:cNvPr id="5" name="Shape 3"/>
            <p:cNvSpPr/>
            <p:nvPr/>
          </p:nvSpPr>
          <p:spPr>
            <a:xfrm>
              <a:off x="609905" y="1874520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792785" y="2057400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792785" y="2057400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323137" y="2057400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 metadata</a:t>
              </a:r>
              <a:endParaRPr lang="en-US" sz="13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884225" y="2532888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If a dataset has no title, date, source, or projection information, stop. You have no basis for trusting or citing it.</a:t>
              </a:r>
              <a:endParaRPr lang="en-US" sz="98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A616A2-C6CF-D267-57CC-35D247A8A7E8}"/>
              </a:ext>
            </a:extLst>
          </p:cNvPr>
          <p:cNvGrpSpPr/>
          <p:nvPr/>
        </p:nvGrpSpPr>
        <p:grpSpPr>
          <a:xfrm>
            <a:off x="6233008" y="1874520"/>
            <a:ext cx="5348783" cy="1234440"/>
            <a:chOff x="6233008" y="1874520"/>
            <a:chExt cx="5348783" cy="1234440"/>
          </a:xfrm>
        </p:grpSpPr>
        <p:sp>
          <p:nvSpPr>
            <p:cNvPr id="10" name="Shape 8"/>
            <p:cNvSpPr/>
            <p:nvPr/>
          </p:nvSpPr>
          <p:spPr>
            <a:xfrm>
              <a:off x="6233008" y="1874520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11" name="Shape 9"/>
            <p:cNvSpPr/>
            <p:nvPr/>
          </p:nvSpPr>
          <p:spPr>
            <a:xfrm>
              <a:off x="6415888" y="2057400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415888" y="2057400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6946240" y="2057400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Projection unknown</a:t>
              </a:r>
              <a:endParaRPr lang="en-US" sz="13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507328" y="2532888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If the layer opens but does not align with basemap data, the CRS is wrong or undefined. Do not use until resolved.</a:t>
              </a:r>
              <a:endParaRPr lang="en-US" sz="98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07A39B2-ED7E-7FA6-9626-C669032F662A}"/>
              </a:ext>
            </a:extLst>
          </p:cNvPr>
          <p:cNvGrpSpPr/>
          <p:nvPr/>
        </p:nvGrpSpPr>
        <p:grpSpPr>
          <a:xfrm>
            <a:off x="609905" y="3273552"/>
            <a:ext cx="5348783" cy="1234440"/>
            <a:chOff x="609905" y="3273552"/>
            <a:chExt cx="5348783" cy="1234440"/>
          </a:xfrm>
        </p:grpSpPr>
        <p:sp>
          <p:nvSpPr>
            <p:cNvPr id="15" name="Shape 13"/>
            <p:cNvSpPr/>
            <p:nvPr/>
          </p:nvSpPr>
          <p:spPr>
            <a:xfrm>
              <a:off x="609905" y="3273552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16" name="Shape 14"/>
            <p:cNvSpPr/>
            <p:nvPr/>
          </p:nvSpPr>
          <p:spPr>
            <a:xfrm>
              <a:off x="792785" y="3456432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792785" y="3456432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323137" y="3456432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No update date</a:t>
              </a:r>
              <a:endParaRPr lang="en-US" sz="13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84225" y="3931920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old is the data? Grid shapefiles from 2015 may be dangerously wrong for current electrification planning.</a:t>
              </a:r>
              <a:endParaRPr lang="en-US" sz="98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10A119F-D07B-F2BB-994D-7717F2493824}"/>
              </a:ext>
            </a:extLst>
          </p:cNvPr>
          <p:cNvGrpSpPr/>
          <p:nvPr/>
        </p:nvGrpSpPr>
        <p:grpSpPr>
          <a:xfrm>
            <a:off x="6233008" y="3273552"/>
            <a:ext cx="5348783" cy="1234440"/>
            <a:chOff x="6233008" y="3273552"/>
            <a:chExt cx="5348783" cy="1234440"/>
          </a:xfrm>
        </p:grpSpPr>
        <p:sp>
          <p:nvSpPr>
            <p:cNvPr id="20" name="Shape 18"/>
            <p:cNvSpPr/>
            <p:nvPr/>
          </p:nvSpPr>
          <p:spPr>
            <a:xfrm>
              <a:off x="6233008" y="3273552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415888" y="3456432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415888" y="3456432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6946240" y="3456432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Suspiciously round numbers</a:t>
              </a:r>
              <a:endParaRPr lang="en-US" sz="13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507328" y="3931920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Population counts of exactly 1,000, 5,000, or 10,000 usually indicate estimated or interpolated data, not field surveys.</a:t>
              </a:r>
              <a:endParaRPr lang="en-US" sz="98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DDDFE3C-4231-7BE3-0150-5ABC0CB82860}"/>
              </a:ext>
            </a:extLst>
          </p:cNvPr>
          <p:cNvGrpSpPr/>
          <p:nvPr/>
        </p:nvGrpSpPr>
        <p:grpSpPr>
          <a:xfrm>
            <a:off x="609905" y="4672584"/>
            <a:ext cx="5348783" cy="1234440"/>
            <a:chOff x="609905" y="4672584"/>
            <a:chExt cx="5348783" cy="1234440"/>
          </a:xfrm>
        </p:grpSpPr>
        <p:sp>
          <p:nvSpPr>
            <p:cNvPr id="25" name="Shape 23"/>
            <p:cNvSpPr/>
            <p:nvPr/>
          </p:nvSpPr>
          <p:spPr>
            <a:xfrm>
              <a:off x="609905" y="4672584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792785" y="4855464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792785" y="485546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1323137" y="4855464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Duplicate features</a:t>
              </a:r>
              <a:endParaRPr lang="en-US" sz="13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884225" y="5330952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If a spatial join produces more rows than expected, there are likely duplicate geometries. Check with a spatial index query.</a:t>
              </a:r>
              <a:endParaRPr lang="en-US" sz="98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7CC7C6D-3681-BABC-B294-6DE31A1D4E2F}"/>
              </a:ext>
            </a:extLst>
          </p:cNvPr>
          <p:cNvGrpSpPr/>
          <p:nvPr/>
        </p:nvGrpSpPr>
        <p:grpSpPr>
          <a:xfrm>
            <a:off x="6233008" y="4672584"/>
            <a:ext cx="5348783" cy="1234440"/>
            <a:chOff x="6233008" y="4672584"/>
            <a:chExt cx="5348783" cy="1234440"/>
          </a:xfrm>
        </p:grpSpPr>
        <p:sp>
          <p:nvSpPr>
            <p:cNvPr id="30" name="Shape 28"/>
            <p:cNvSpPr/>
            <p:nvPr/>
          </p:nvSpPr>
          <p:spPr>
            <a:xfrm>
              <a:off x="6233008" y="4672584"/>
              <a:ext cx="5348783" cy="1234440"/>
            </a:xfrm>
            <a:prstGeom prst="roundRect">
              <a:avLst>
                <a:gd name="adj" fmla="val 5926"/>
              </a:avLst>
            </a:prstGeom>
            <a:solidFill>
              <a:srgbClr val="FBF4E4"/>
            </a:solidFill>
            <a:ln w="12700">
              <a:solidFill>
                <a:srgbClr val="F0DFB6"/>
              </a:solidFill>
              <a:prstDash val="solid"/>
            </a:ln>
          </p:spPr>
        </p:sp>
        <p:sp>
          <p:nvSpPr>
            <p:cNvPr id="31" name="Shape 29"/>
            <p:cNvSpPr/>
            <p:nvPr/>
          </p:nvSpPr>
          <p:spPr>
            <a:xfrm>
              <a:off x="6415888" y="4855464"/>
              <a:ext cx="402336" cy="40233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32" name="Text 30"/>
            <p:cNvSpPr/>
            <p:nvPr/>
          </p:nvSpPr>
          <p:spPr>
            <a:xfrm>
              <a:off x="6415888" y="4855464"/>
              <a:ext cx="402336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!</a:t>
              </a:r>
              <a:endParaRPr lang="en-US" sz="18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6946240" y="4855464"/>
              <a:ext cx="443438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All nulls in a column</a:t>
              </a:r>
              <a:endParaRPr lang="en-US" sz="13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6507328" y="5330952"/>
              <a:ext cx="480014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98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 column that is entirely empty often means the field was never populated. Do not include it in analysis.</a:t>
              </a:r>
              <a:endParaRPr lang="en-US" sz="980" dirty="0"/>
            </a:p>
          </p:txBody>
        </p:sp>
      </p:grpSp>
      <p:sp>
        <p:nvSpPr>
          <p:cNvPr id="35" name="Text 33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SECTION 5 · REFERENCES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4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Unit 5 Reference List</a:t>
            </a:r>
            <a:endParaRPr 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A4E3F5-F129-6818-1F56-16AB7A5EB743}"/>
              </a:ext>
            </a:extLst>
          </p:cNvPr>
          <p:cNvGrpSpPr/>
          <p:nvPr/>
        </p:nvGrpSpPr>
        <p:grpSpPr>
          <a:xfrm>
            <a:off x="609905" y="1280160"/>
            <a:ext cx="10971886" cy="4297680"/>
            <a:chOff x="609905" y="1965960"/>
            <a:chExt cx="10971886" cy="4297680"/>
          </a:xfrm>
        </p:grpSpPr>
        <p:sp>
          <p:nvSpPr>
            <p:cNvPr id="5" name="Shape 3"/>
            <p:cNvSpPr/>
            <p:nvPr/>
          </p:nvSpPr>
          <p:spPr>
            <a:xfrm>
              <a:off x="609905" y="2295144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09905" y="2295144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93953" y="1965960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DAMA International (2017) DAMA-DMBOK: Data Management Body of Knowledge. 2nd edn. Basking Ridge, NJ: Technics Publications.</a:t>
              </a:r>
              <a:endParaRPr lang="en-US" sz="115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993953" y="2807208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9" name="Shape 7"/>
            <p:cNvSpPr/>
            <p:nvPr/>
          </p:nvSpPr>
          <p:spPr>
            <a:xfrm>
              <a:off x="609905" y="3154680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609905" y="3154680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993953" y="2825496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International Organization for Standardization (2013) ISO 19157:2013 Geographic Information - Data Quality. Geneva: ISO.</a:t>
              </a:r>
              <a:endParaRPr lang="en-US" sz="11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993953" y="3666744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3" name="Shape 11"/>
            <p:cNvSpPr/>
            <p:nvPr/>
          </p:nvSpPr>
          <p:spPr>
            <a:xfrm>
              <a:off x="609905" y="4014216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4014216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93953" y="3685032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QGIS.org (2026) QGIS Desktop User Guide: Check Validity and Geometry Tools. QGIS Documentation. Available at: https://docs.qgis.org (Accessed: 15 July 2026).</a:t>
              </a:r>
              <a:endParaRPr lang="en-US" sz="11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993953" y="4526280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17" name="Shape 15"/>
            <p:cNvSpPr/>
            <p:nvPr/>
          </p:nvSpPr>
          <p:spPr>
            <a:xfrm>
              <a:off x="609905" y="4873752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609905" y="4873752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93953" y="4544568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UN Office for the Coordination of Humanitarian Affairs (2026) Humanitarian Data Exchange (HDX) Data Catalogue. Geneva: UN OCHA. Available at: https://data.humdata.org (Accessed: 15 July 2026).</a:t>
              </a:r>
              <a:endParaRPr lang="en-US" sz="115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993953" y="5385816"/>
              <a:ext cx="10587838" cy="0"/>
            </a:xfrm>
            <a:prstGeom prst="line">
              <a:avLst/>
            </a:prstGeom>
            <a:noFill/>
            <a:ln w="9525">
              <a:solidFill>
                <a:srgbClr val="E5E8EB"/>
              </a:solidFill>
              <a:prstDash val="solid"/>
            </a:ln>
          </p:spPr>
        </p:sp>
        <p:sp>
          <p:nvSpPr>
            <p:cNvPr id="21" name="Shape 19"/>
            <p:cNvSpPr/>
            <p:nvPr/>
          </p:nvSpPr>
          <p:spPr>
            <a:xfrm>
              <a:off x="609905" y="5733288"/>
              <a:ext cx="201168" cy="201168"/>
            </a:xfrm>
            <a:prstGeom prst="ellipse">
              <a:avLst/>
            </a:prstGeom>
            <a:solidFill>
              <a:srgbClr val="DDEEF6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609905" y="573328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53A2CC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5</a:t>
              </a:r>
              <a:endParaRPr lang="en-US" sz="9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93953" y="5404104"/>
              <a:ext cx="10587838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(2024) GIS Academy: Data Quality Assurance in QGIS. Cape Town: Kartoza.</a:t>
              </a:r>
              <a:endParaRPr lang="en-US" sz="1150" dirty="0"/>
            </a:p>
          </p:txBody>
        </p:sp>
      </p:grpSp>
      <p:sp>
        <p:nvSpPr>
          <p:cNvPr id="24" name="Text 22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  Geospatial Data Management for Energy Access - Pre-Course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 · ACTIVITY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Platform Exploration (15 Minutes)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971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C6166"/>
                </a:solidFill>
                <a:latin typeface="Nunito Light" panose="00000400000000000000" pitchFamily="2" charset="0"/>
                <a:ea typeface="Nunito" pitchFamily="34" charset="-122"/>
                <a:cs typeface="Nunito" pitchFamily="34" charset="-120"/>
              </a:rPr>
              <a:t>Select ONE platform from the five introduced in this module. Spend 15 minutes exploring it, then answer the reflection questions below.</a:t>
            </a:r>
            <a:endParaRPr lang="en-US" sz="1350" dirty="0">
              <a:latin typeface="Nunito Light" panose="00000400000000000000" pitchFamily="2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F23424-E89F-F843-B192-936248B693A5}"/>
              </a:ext>
            </a:extLst>
          </p:cNvPr>
          <p:cNvGrpSpPr/>
          <p:nvPr/>
        </p:nvGrpSpPr>
        <p:grpSpPr>
          <a:xfrm>
            <a:off x="609905" y="1920240"/>
            <a:ext cx="10971886" cy="566928"/>
            <a:chOff x="609905" y="1920240"/>
            <a:chExt cx="10971886" cy="566928"/>
          </a:xfrm>
        </p:grpSpPr>
        <p:sp>
          <p:nvSpPr>
            <p:cNvPr id="5" name="Shape 3"/>
            <p:cNvSpPr/>
            <p:nvPr/>
          </p:nvSpPr>
          <p:spPr>
            <a:xfrm>
              <a:off x="609905" y="192024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6" name="Shape 4"/>
            <p:cNvSpPr/>
            <p:nvPr/>
          </p:nvSpPr>
          <p:spPr>
            <a:xfrm>
              <a:off x="811073" y="202082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11073" y="202082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Q1</a:t>
              </a:r>
              <a:endParaRPr lang="en-US" sz="1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1323137" y="192024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is the platform's stated purpose and who is the primary intended user?</a:t>
              </a:r>
              <a:endParaRPr lang="en-US" sz="115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BE5B587-49A4-C247-6564-4834741872C4}"/>
              </a:ext>
            </a:extLst>
          </p:cNvPr>
          <p:cNvGrpSpPr/>
          <p:nvPr/>
        </p:nvGrpSpPr>
        <p:grpSpPr>
          <a:xfrm>
            <a:off x="609905" y="2560320"/>
            <a:ext cx="10971886" cy="566928"/>
            <a:chOff x="609905" y="2560320"/>
            <a:chExt cx="10971886" cy="566928"/>
          </a:xfrm>
        </p:grpSpPr>
        <p:sp>
          <p:nvSpPr>
            <p:cNvPr id="9" name="Shape 7"/>
            <p:cNvSpPr/>
            <p:nvPr/>
          </p:nvSpPr>
          <p:spPr>
            <a:xfrm>
              <a:off x="609905" y="256032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0" name="Shape 8"/>
            <p:cNvSpPr/>
            <p:nvPr/>
          </p:nvSpPr>
          <p:spPr>
            <a:xfrm>
              <a:off x="811073" y="266090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811073" y="266090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Q2</a:t>
              </a:r>
              <a:endParaRPr lang="en-US" sz="12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1323137" y="256032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energy-relevant datasets can you find for your country or a country of interest? List at least three.</a:t>
              </a:r>
              <a:endParaRPr lang="en-US" sz="115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E1DFC5F-0C8C-5422-B4BA-52AD6FF5A9F1}"/>
              </a:ext>
            </a:extLst>
          </p:cNvPr>
          <p:cNvGrpSpPr/>
          <p:nvPr/>
        </p:nvGrpSpPr>
        <p:grpSpPr>
          <a:xfrm>
            <a:off x="609905" y="3200400"/>
            <a:ext cx="10971886" cy="566928"/>
            <a:chOff x="609905" y="3200400"/>
            <a:chExt cx="10971886" cy="566928"/>
          </a:xfrm>
        </p:grpSpPr>
        <p:sp>
          <p:nvSpPr>
            <p:cNvPr id="13" name="Shape 11"/>
            <p:cNvSpPr/>
            <p:nvPr/>
          </p:nvSpPr>
          <p:spPr>
            <a:xfrm>
              <a:off x="609905" y="320040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4" name="Shape 12"/>
            <p:cNvSpPr/>
            <p:nvPr/>
          </p:nvSpPr>
          <p:spPr>
            <a:xfrm>
              <a:off x="811073" y="330098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811073" y="330098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Q3</a:t>
              </a:r>
              <a:endParaRPr lang="en-US" sz="12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323137" y="320040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How current is the most important dataset you found? What is the last update date?</a:t>
              </a:r>
              <a:endParaRPr lang="en-US" sz="11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1F6688-68A8-E8BA-CFB3-B5F756715C10}"/>
              </a:ext>
            </a:extLst>
          </p:cNvPr>
          <p:cNvGrpSpPr/>
          <p:nvPr/>
        </p:nvGrpSpPr>
        <p:grpSpPr>
          <a:xfrm>
            <a:off x="609905" y="3840480"/>
            <a:ext cx="10971886" cy="566928"/>
            <a:chOff x="609905" y="3840480"/>
            <a:chExt cx="10971886" cy="566928"/>
          </a:xfrm>
        </p:grpSpPr>
        <p:sp>
          <p:nvSpPr>
            <p:cNvPr id="17" name="Shape 15"/>
            <p:cNvSpPr/>
            <p:nvPr/>
          </p:nvSpPr>
          <p:spPr>
            <a:xfrm>
              <a:off x="609905" y="384048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18" name="Shape 16"/>
            <p:cNvSpPr/>
            <p:nvPr/>
          </p:nvSpPr>
          <p:spPr>
            <a:xfrm>
              <a:off x="811073" y="394106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811073" y="394106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Q4</a:t>
              </a:r>
              <a:endParaRPr lang="en-US" sz="12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323137" y="384048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What file formats can you download data in? Is there an API?</a:t>
              </a:r>
              <a:endParaRPr lang="en-US" sz="115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EF618FB-C6E6-F23C-40DF-1A23CA0AF313}"/>
              </a:ext>
            </a:extLst>
          </p:cNvPr>
          <p:cNvGrpSpPr/>
          <p:nvPr/>
        </p:nvGrpSpPr>
        <p:grpSpPr>
          <a:xfrm>
            <a:off x="609905" y="4480560"/>
            <a:ext cx="10971886" cy="566928"/>
            <a:chOff x="609905" y="4480560"/>
            <a:chExt cx="10971886" cy="566928"/>
          </a:xfrm>
        </p:grpSpPr>
        <p:sp>
          <p:nvSpPr>
            <p:cNvPr id="21" name="Shape 19"/>
            <p:cNvSpPr/>
            <p:nvPr/>
          </p:nvSpPr>
          <p:spPr>
            <a:xfrm>
              <a:off x="609905" y="448056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2" name="Shape 20"/>
            <p:cNvSpPr/>
            <p:nvPr/>
          </p:nvSpPr>
          <p:spPr>
            <a:xfrm>
              <a:off x="811073" y="458114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811073" y="458114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Q5</a:t>
              </a:r>
              <a:endParaRPr lang="en-US" sz="12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1323137" y="448056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Rate the platform's documentation from 1 (poor) to 5 (excellent) and explain your rating.</a:t>
              </a:r>
              <a:endParaRPr lang="en-US" sz="115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D955890-EE0C-F5A3-18D0-07886BE619DA}"/>
              </a:ext>
            </a:extLst>
          </p:cNvPr>
          <p:cNvGrpSpPr/>
          <p:nvPr/>
        </p:nvGrpSpPr>
        <p:grpSpPr>
          <a:xfrm>
            <a:off x="609905" y="5120640"/>
            <a:ext cx="10971886" cy="566928"/>
            <a:chOff x="609905" y="5120640"/>
            <a:chExt cx="10971886" cy="566928"/>
          </a:xfrm>
        </p:grpSpPr>
        <p:sp>
          <p:nvSpPr>
            <p:cNvPr id="25" name="Shape 23"/>
            <p:cNvSpPr/>
            <p:nvPr/>
          </p:nvSpPr>
          <p:spPr>
            <a:xfrm>
              <a:off x="609905" y="512064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F6F7F8"/>
            </a:solidFill>
            <a:ln w="12700">
              <a:solidFill>
                <a:srgbClr val="E5E8EB"/>
              </a:solidFill>
              <a:prstDash val="solid"/>
            </a:ln>
          </p:spPr>
        </p:sp>
        <p:sp>
          <p:nvSpPr>
            <p:cNvPr id="26" name="Shape 24"/>
            <p:cNvSpPr/>
            <p:nvPr/>
          </p:nvSpPr>
          <p:spPr>
            <a:xfrm>
              <a:off x="811073" y="5221224"/>
              <a:ext cx="365760" cy="365760"/>
            </a:xfrm>
            <a:prstGeom prst="ellipse">
              <a:avLst/>
            </a:prstGeom>
            <a:solidFill>
              <a:srgbClr val="2B2F33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811073" y="5221224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EDB348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Q6</a:t>
              </a:r>
              <a:endParaRPr lang="en-US" sz="12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1323137" y="5120640"/>
              <a:ext cx="99669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150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Would you recommend this platform for your energy access planning context? Why or why not?</a:t>
              </a:r>
              <a:endParaRPr lang="en-US" sz="115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7A5B57C-CE91-C571-0266-89FC9856B59F}"/>
              </a:ext>
            </a:extLst>
          </p:cNvPr>
          <p:cNvGrpSpPr/>
          <p:nvPr/>
        </p:nvGrpSpPr>
        <p:grpSpPr>
          <a:xfrm>
            <a:off x="609905" y="5806440"/>
            <a:ext cx="10971886" cy="566928"/>
            <a:chOff x="609905" y="5806440"/>
            <a:chExt cx="10971886" cy="566928"/>
          </a:xfrm>
        </p:grpSpPr>
        <p:sp>
          <p:nvSpPr>
            <p:cNvPr id="29" name="Shape 27"/>
            <p:cNvSpPr/>
            <p:nvPr/>
          </p:nvSpPr>
          <p:spPr>
            <a:xfrm>
              <a:off x="609905" y="5806440"/>
              <a:ext cx="10971886" cy="566928"/>
            </a:xfrm>
            <a:prstGeom prst="roundRect">
              <a:avLst>
                <a:gd name="adj" fmla="val 12903"/>
              </a:avLst>
            </a:prstGeom>
            <a:solidFill>
              <a:srgbClr val="DDEEF6"/>
            </a:solidFill>
            <a:ln w="12700">
              <a:solidFill>
                <a:srgbClr val="CFE3EF"/>
              </a:solidFill>
              <a:prstDash val="solid"/>
            </a:ln>
          </p:spPr>
        </p:sp>
        <p:sp>
          <p:nvSpPr>
            <p:cNvPr id="30" name="Text 28"/>
            <p:cNvSpPr/>
            <p:nvPr/>
          </p:nvSpPr>
          <p:spPr>
            <a:xfrm>
              <a:off x="884225" y="5806440"/>
              <a:ext cx="104241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2B2F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See the Exercise M3 document for the full structured template and submission instructions.</a:t>
              </a:r>
              <a:endParaRPr lang="en-US" sz="1100" dirty="0"/>
            </a:p>
          </p:txBody>
        </p:sp>
      </p:grpSp>
      <p:sp>
        <p:nvSpPr>
          <p:cNvPr id="31" name="Text 29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F2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2926080" cy="2926080"/>
          </a:xfrm>
          <a:prstGeom prst="ellipse">
            <a:avLst/>
          </a:prstGeom>
          <a:solidFill>
            <a:srgbClr val="53A2CC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22960" y="5120640"/>
            <a:ext cx="2377440" cy="2377440"/>
          </a:xfrm>
          <a:prstGeom prst="ellipse">
            <a:avLst/>
          </a:prstGeom>
          <a:solidFill>
            <a:srgbClr val="EDB348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09905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40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09905" y="80467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09905" y="1371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You should now be able to:</a:t>
            </a:r>
            <a:endParaRPr lang="en-US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D388A2-93A5-3A9F-B277-642114C2F9EE}"/>
              </a:ext>
            </a:extLst>
          </p:cNvPr>
          <p:cNvGrpSpPr/>
          <p:nvPr/>
        </p:nvGrpSpPr>
        <p:grpSpPr>
          <a:xfrm>
            <a:off x="609905" y="1965960"/>
            <a:ext cx="11137392" cy="2029968"/>
            <a:chOff x="609905" y="1965960"/>
            <a:chExt cx="11137392" cy="2029968"/>
          </a:xfrm>
        </p:grpSpPr>
        <p:sp>
          <p:nvSpPr>
            <p:cNvPr id="7" name="Shape 5"/>
            <p:cNvSpPr/>
            <p:nvPr/>
          </p:nvSpPr>
          <p:spPr>
            <a:xfrm>
              <a:off x="609905" y="2039112"/>
              <a:ext cx="310896" cy="31089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609905" y="2039112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3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048817" y="1965960"/>
              <a:ext cx="5074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Define what a data aggregator is and explain its role in energy access planning workflows</a:t>
              </a:r>
              <a:endParaRPr lang="en-US" sz="105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6233465" y="2039112"/>
              <a:ext cx="310896" cy="31089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6233465" y="2039112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3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6672377" y="1965960"/>
              <a:ext cx="5074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Describe the purpose and main content of each of the five key platforms</a:t>
              </a:r>
              <a:endParaRPr lang="en-US" sz="105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09905" y="2752344"/>
              <a:ext cx="310896" cy="31089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609905" y="2752344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3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048817" y="2679192"/>
              <a:ext cx="5074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Apply the six-criteria framework to evaluate a data platform</a:t>
              </a:r>
              <a:endParaRPr lang="en-US" sz="105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6233465" y="2752344"/>
              <a:ext cx="310896" cy="31089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233465" y="2752344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3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72377" y="2679192"/>
              <a:ext cx="5074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Identify the six dimensions of data quality and give energy-context examples</a:t>
              </a:r>
              <a:endParaRPr lang="en-US" sz="105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609905" y="3465576"/>
              <a:ext cx="310896" cy="310896"/>
            </a:xfrm>
            <a:prstGeom prst="ellipse">
              <a:avLst/>
            </a:prstGeom>
            <a:solidFill>
              <a:srgbClr val="EDB348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609905" y="3465576"/>
              <a:ext cx="310896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F2A33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✓</a:t>
              </a:r>
              <a:endParaRPr lang="en-US" sz="13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048817" y="3392424"/>
              <a:ext cx="5074920" cy="6035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E5E8EB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Recognise common quality red flags when inspecting a dataset</a:t>
              </a:r>
              <a:endParaRPr lang="en-US" sz="1050" dirty="0"/>
            </a:p>
          </p:txBody>
        </p:sp>
      </p:grpSp>
      <p:sp>
        <p:nvSpPr>
          <p:cNvPr id="22" name="Shape 20"/>
          <p:cNvSpPr/>
          <p:nvPr/>
        </p:nvSpPr>
        <p:spPr>
          <a:xfrm>
            <a:off x="609905" y="4709160"/>
            <a:ext cx="10971886" cy="0"/>
          </a:xfrm>
          <a:prstGeom prst="line">
            <a:avLst/>
          </a:prstGeom>
          <a:noFill/>
          <a:ln w="12700">
            <a:solidFill>
              <a:srgbClr val="3A4A5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9905" y="4892040"/>
            <a:ext cx="1097188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DB34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Next:  </a:t>
            </a:r>
            <a:r>
              <a:rPr lang="en-US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4 - SDI, FAIR Principles &amp; Data Governance   ·   </a:t>
            </a:r>
            <a:r>
              <a:rPr lang="en-GB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r>
              <a:rPr lang="en-US" sz="1200" dirty="0">
                <a:solidFill>
                  <a:srgbClr val="C7CDD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- Pre-Course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09905" y="654710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 complete  · 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Access, Planning and Modelling 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919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905" y="400782"/>
            <a:ext cx="10971886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40" dirty="0">
                <a:solidFill>
                  <a:srgbClr val="53A2C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CREDITS &amp; ATTRIBUTION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905" y="644652"/>
            <a:ext cx="1097188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2F33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How This Material Came Together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09905" y="1237183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C616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This module is part of an open educational programme. The organisations below hold distinct roles in its creation, maintenance, and delivery.</a:t>
            </a:r>
            <a:endParaRPr lang="en-US" sz="135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EEF647-E86B-C3DE-2F8B-46FEEDAF9E5B}"/>
              </a:ext>
            </a:extLst>
          </p:cNvPr>
          <p:cNvGrpSpPr/>
          <p:nvPr/>
        </p:nvGrpSpPr>
        <p:grpSpPr>
          <a:xfrm>
            <a:off x="609905" y="1965960"/>
            <a:ext cx="3535345" cy="3246120"/>
            <a:chOff x="609905" y="1965960"/>
            <a:chExt cx="3535345" cy="3246120"/>
          </a:xfrm>
        </p:grpSpPr>
        <p:sp>
          <p:nvSpPr>
            <p:cNvPr id="5" name="Shape 3"/>
            <p:cNvSpPr/>
            <p:nvPr/>
          </p:nvSpPr>
          <p:spPr>
            <a:xfrm>
              <a:off x="609905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118885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EDB34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18885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COMMISSIONED BY</a:t>
              </a:r>
              <a:endParaRPr lang="en-US" sz="1000" dirty="0"/>
            </a:p>
          </p:txBody>
        </p:sp>
        <p:pic>
          <p:nvPicPr>
            <p:cNvPr id="8" name="Image 0" descr="/mnt/claude/seforall_log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6017" y="3108172"/>
              <a:ext cx="2103120" cy="870257"/>
            </a:xfrm>
            <a:prstGeom prst="rect">
              <a:avLst/>
            </a:prstGeom>
          </p:spPr>
        </p:pic>
        <p:sp>
          <p:nvSpPr>
            <p:cNvPr id="9" name="Text 6"/>
            <p:cNvSpPr/>
            <p:nvPr/>
          </p:nvSpPr>
          <p:spPr>
            <a:xfrm>
              <a:off x="884225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Sustainable Energy for All - commissioning body.</a:t>
              </a:r>
              <a:endParaRPr lang="en-US" sz="105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452F89-D8D2-0DD0-0E47-9D8D9D5DEE73}"/>
              </a:ext>
            </a:extLst>
          </p:cNvPr>
          <p:cNvGrpSpPr/>
          <p:nvPr/>
        </p:nvGrpSpPr>
        <p:grpSpPr>
          <a:xfrm>
            <a:off x="4328130" y="1965960"/>
            <a:ext cx="3535345" cy="3246120"/>
            <a:chOff x="4328130" y="1965960"/>
            <a:chExt cx="3535345" cy="3246120"/>
          </a:xfrm>
        </p:grpSpPr>
        <p:sp>
          <p:nvSpPr>
            <p:cNvPr id="10" name="Shape 7"/>
            <p:cNvSpPr/>
            <p:nvPr/>
          </p:nvSpPr>
          <p:spPr>
            <a:xfrm>
              <a:off x="4328130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1" name="Shape 8"/>
            <p:cNvSpPr/>
            <p:nvPr/>
          </p:nvSpPr>
          <p:spPr>
            <a:xfrm>
              <a:off x="4907082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53A2CC"/>
            </a:solidFill>
            <a:ln/>
          </p:spPr>
        </p:sp>
        <p:sp>
          <p:nvSpPr>
            <p:cNvPr id="12" name="Text 9"/>
            <p:cNvSpPr/>
            <p:nvPr/>
          </p:nvSpPr>
          <p:spPr>
            <a:xfrm>
              <a:off x="4907082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MAINTAINED &amp; UPDATED BY</a:t>
              </a:r>
              <a:endParaRPr lang="en-US" sz="1000" dirty="0"/>
            </a:p>
          </p:txBody>
        </p:sp>
        <p:pic>
          <p:nvPicPr>
            <p:cNvPr id="13" name="Image 1" descr="/mnt/user-data/uploads/1__Kartoza_horizontal_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4242" y="3185870"/>
              <a:ext cx="2103120" cy="714861"/>
            </a:xfrm>
            <a:prstGeom prst="rect">
              <a:avLst/>
            </a:prstGeom>
          </p:spPr>
        </p:pic>
        <p:sp>
          <p:nvSpPr>
            <p:cNvPr id="14" name="Text 10"/>
            <p:cNvSpPr/>
            <p:nvPr/>
          </p:nvSpPr>
          <p:spPr>
            <a:xfrm>
              <a:off x="4602450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Kartoza - open-source geospatial solutions; content updates and delivery.</a:t>
              </a:r>
              <a:endParaRPr lang="en-US" sz="10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8CC1AD2-73BF-77ED-C945-70730093DF69}"/>
              </a:ext>
            </a:extLst>
          </p:cNvPr>
          <p:cNvGrpSpPr/>
          <p:nvPr/>
        </p:nvGrpSpPr>
        <p:grpSpPr>
          <a:xfrm>
            <a:off x="8046354" y="1965960"/>
            <a:ext cx="3535345" cy="3246120"/>
            <a:chOff x="8046354" y="1965960"/>
            <a:chExt cx="3535345" cy="3246120"/>
          </a:xfrm>
        </p:grpSpPr>
        <p:sp>
          <p:nvSpPr>
            <p:cNvPr id="15" name="Shape 11"/>
            <p:cNvSpPr/>
            <p:nvPr/>
          </p:nvSpPr>
          <p:spPr>
            <a:xfrm>
              <a:off x="8046354" y="1965960"/>
              <a:ext cx="3535345" cy="3246120"/>
            </a:xfrm>
            <a:prstGeom prst="roundRect">
              <a:avLst>
                <a:gd name="adj" fmla="val 2254"/>
              </a:avLst>
            </a:prstGeom>
            <a:solidFill>
              <a:srgbClr val="FFFFFF"/>
            </a:solidFill>
            <a:ln w="12700">
              <a:solidFill>
                <a:srgbClr val="E5E8EB"/>
              </a:solidFill>
              <a:prstDash val="solid"/>
            </a:ln>
            <a:effectLst>
              <a:outerShdw blurRad="76200" dist="25400" dir="5400000" algn="bl" rotWithShape="0">
                <a:srgbClr val="1F2A33">
                  <a:alpha val="8000"/>
                </a:srgbClr>
              </a:outerShdw>
            </a:effectLst>
          </p:spPr>
        </p:sp>
        <p:sp>
          <p:nvSpPr>
            <p:cNvPr id="16" name="Shape 12"/>
            <p:cNvSpPr/>
            <p:nvPr/>
          </p:nvSpPr>
          <p:spPr>
            <a:xfrm>
              <a:off x="8625307" y="2286000"/>
              <a:ext cx="2377440" cy="384048"/>
            </a:xfrm>
            <a:prstGeom prst="roundRect">
              <a:avLst>
                <a:gd name="adj" fmla="val 50000"/>
              </a:avLst>
            </a:prstGeom>
            <a:solidFill>
              <a:srgbClr val="8A8B8B"/>
            </a:solidFill>
            <a:ln/>
          </p:spPr>
        </p:sp>
        <p:sp>
          <p:nvSpPr>
            <p:cNvPr id="17" name="Text 13"/>
            <p:cNvSpPr/>
            <p:nvPr/>
          </p:nvSpPr>
          <p:spPr>
            <a:xfrm>
              <a:off x="8625307" y="2286000"/>
              <a:ext cx="23774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 kern="0" spc="60" dirty="0">
                  <a:solidFill>
                    <a:srgbClr val="FFFFFF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HOSTED BY</a:t>
              </a:r>
              <a:endParaRPr lang="en-US" sz="1000" dirty="0"/>
            </a:p>
          </p:txBody>
        </p:sp>
        <p:pic>
          <p:nvPicPr>
            <p:cNvPr id="18" name="Image 2" descr="/mnt/user-data/uploads/ccg_red_logo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8247" y="3017520"/>
              <a:ext cx="1051560" cy="1051560"/>
            </a:xfrm>
            <a:prstGeom prst="rect">
              <a:avLst/>
            </a:prstGeom>
          </p:spPr>
        </p:pic>
        <p:sp>
          <p:nvSpPr>
            <p:cNvPr id="19" name="Text 14"/>
            <p:cNvSpPr/>
            <p:nvPr/>
          </p:nvSpPr>
          <p:spPr>
            <a:xfrm>
              <a:off x="8320674" y="4480560"/>
              <a:ext cx="2986705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050" dirty="0">
                  <a:solidFill>
                    <a:srgbClr val="5C6166"/>
                  </a:solidFill>
                  <a:latin typeface="Nunito" pitchFamily="34" charset="0"/>
                  <a:ea typeface="Nunito" pitchFamily="34" charset="-122"/>
                  <a:cs typeface="Nunito" pitchFamily="34" charset="-120"/>
                </a:rPr>
                <a:t>Climate Compatible Growth - hosting and platform delivery.</a:t>
              </a:r>
              <a:endParaRPr lang="en-US" sz="1050" dirty="0"/>
            </a:p>
          </p:txBody>
        </p:sp>
      </p:grpSp>
      <p:sp>
        <p:nvSpPr>
          <p:cNvPr id="20" name="Text 15"/>
          <p:cNvSpPr/>
          <p:nvPr/>
        </p:nvSpPr>
        <p:spPr>
          <a:xfrm>
            <a:off x="609905" y="5806440"/>
            <a:ext cx="1097188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Geospatial Data Management for Energy Access  ·  Pre-Course  ·  Module 3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9905" y="6547104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Module 3: Data Aggregators, Platforms &amp; Quality</a:t>
            </a:r>
            <a:r>
              <a:rPr lang="en-US" sz="850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 · Geospatial Data Management for Energy Access, Planning and Modelling - Pre-Course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10971886" y="6547104"/>
            <a:ext cx="6099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A8B8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2907</Words>
  <Application>Microsoft Office PowerPoint</Application>
  <PresentationFormat>Widescreen</PresentationFormat>
  <Paragraphs>322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Nunito</vt:lpstr>
      <vt:lpstr>Nunito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Data Aggregators, Platforms &amp; Quality</dc:title>
  <dc:subject>PptxGenJS Presentation</dc:subject>
  <dc:creator>Seabilwe Tilodi</dc:creator>
  <cp:lastModifiedBy>Seabilwe Tilodi</cp:lastModifiedBy>
  <cp:revision>28</cp:revision>
  <dcterms:created xsi:type="dcterms:W3CDTF">2026-07-15T09:27:44Z</dcterms:created>
  <dcterms:modified xsi:type="dcterms:W3CDTF">2026-07-15T16:01:54Z</dcterms:modified>
</cp:coreProperties>
</file>