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304" r:id="rId3"/>
    <p:sldId id="256" r:id="rId4"/>
    <p:sldId id="257" r:id="rId5"/>
    <p:sldId id="265" r:id="rId6"/>
    <p:sldId id="279" r:id="rId7"/>
    <p:sldId id="266" r:id="rId8"/>
    <p:sldId id="281" r:id="rId9"/>
    <p:sldId id="280" r:id="rId10"/>
    <p:sldId id="268" r:id="rId11"/>
    <p:sldId id="267" r:id="rId12"/>
    <p:sldId id="269" r:id="rId13"/>
    <p:sldId id="283" r:id="rId14"/>
    <p:sldId id="258" r:id="rId15"/>
    <p:sldId id="276" r:id="rId16"/>
    <p:sldId id="277" r:id="rId17"/>
    <p:sldId id="278" r:id="rId18"/>
    <p:sldId id="282" r:id="rId19"/>
    <p:sldId id="259" r:id="rId20"/>
    <p:sldId id="270" r:id="rId21"/>
    <p:sldId id="273" r:id="rId22"/>
    <p:sldId id="271" r:id="rId23"/>
    <p:sldId id="272" r:id="rId24"/>
    <p:sldId id="260" r:id="rId25"/>
    <p:sldId id="264" r:id="rId26"/>
    <p:sldId id="263" r:id="rId27"/>
    <p:sldId id="274" r:id="rId28"/>
    <p:sldId id="27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A5F7EA-6169-4367-BCA0-D7D5BF9AA1C6}" v="1" dt="2021-05-11T20:30:48.4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6" autoAdjust="0"/>
    <p:restoredTop sz="79386" autoAdjust="0"/>
  </p:normalViewPr>
  <p:slideViewPr>
    <p:cSldViewPr snapToGrid="0">
      <p:cViewPr varScale="1">
        <p:scale>
          <a:sx n="43" d="100"/>
          <a:sy n="43" d="100"/>
        </p:scale>
        <p:origin x="42" y="6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Harvey" userId="6c8f5bcc-6372-430f-9774-4498d9d8aa03" providerId="ADAL" clId="{8EA5F7EA-6169-4367-BCA0-D7D5BF9AA1C6}"/>
    <pc:docChg chg="modSld">
      <pc:chgData name="Nicholas Harvey" userId="6c8f5bcc-6372-430f-9774-4498d9d8aa03" providerId="ADAL" clId="{8EA5F7EA-6169-4367-BCA0-D7D5BF9AA1C6}" dt="2021-05-11T20:40:59.927" v="41" actId="20577"/>
      <pc:docMkLst>
        <pc:docMk/>
      </pc:docMkLst>
      <pc:sldChg chg="modSp mod">
        <pc:chgData name="Nicholas Harvey" userId="6c8f5bcc-6372-430f-9774-4498d9d8aa03" providerId="ADAL" clId="{8EA5F7EA-6169-4367-BCA0-D7D5BF9AA1C6}" dt="2021-05-11T20:40:59.927" v="41" actId="20577"/>
        <pc:sldMkLst>
          <pc:docMk/>
          <pc:sldMk cId="1039711339" sldId="304"/>
        </pc:sldMkLst>
        <pc:spChg chg="mod">
          <ac:chgData name="Nicholas Harvey" userId="6c8f5bcc-6372-430f-9774-4498d9d8aa03" providerId="ADAL" clId="{8EA5F7EA-6169-4367-BCA0-D7D5BF9AA1C6}" dt="2021-05-11T20:40:59.927" v="41" actId="20577"/>
          <ac:spMkLst>
            <pc:docMk/>
            <pc:sldMk cId="1039711339" sldId="304"/>
            <ac:spMk id="4" creationId="{2872186B-9D18-1947-AF81-A057AE538664}"/>
          </ac:spMkLst>
        </pc:spChg>
        <pc:spChg chg="mod">
          <ac:chgData name="Nicholas Harvey" userId="6c8f5bcc-6372-430f-9774-4498d9d8aa03" providerId="ADAL" clId="{8EA5F7EA-6169-4367-BCA0-D7D5BF9AA1C6}" dt="2021-05-11T20:40:49.768" v="0"/>
          <ac:spMkLst>
            <pc:docMk/>
            <pc:sldMk cId="1039711339" sldId="304"/>
            <ac:spMk id="6" creationId="{D98CA6AC-AF6D-ED4D-A561-6ED549640C4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A9535B-6DA5-4AB0-8DDB-10BA72A44D93}" type="datetimeFigureOut">
              <a:rPr lang="en-GB" smtClean="0"/>
              <a:t>11/05/2021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F8F112-07DF-46D4-83CA-C03F00844EA8}" type="slidenum">
              <a:rPr lang="en-GB" smtClean="0"/>
              <a:t>‹#›</a:t>
            </a:fld>
            <a:endParaRPr lang="en-GB"/>
          </a:p>
        </p:txBody>
      </p:sp>
    </p:spTree>
    <p:extLst>
      <p:ext uri="{BB962C8B-B14F-4D97-AF65-F5344CB8AC3E}">
        <p14:creationId xmlns:p14="http://schemas.microsoft.com/office/powerpoint/2010/main" val="2865172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7519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22222"/>
                </a:solidFill>
                <a:effectLst/>
                <a:latin typeface="Arial" panose="020B0604020202020204" pitchFamily="34" charset="0"/>
              </a:rPr>
              <a:t>Rode, J., Gómez-</a:t>
            </a:r>
            <a:r>
              <a:rPr lang="en-GB" b="0" i="0" dirty="0" err="1">
                <a:solidFill>
                  <a:srgbClr val="222222"/>
                </a:solidFill>
                <a:effectLst/>
                <a:latin typeface="Arial" panose="020B0604020202020204" pitchFamily="34" charset="0"/>
              </a:rPr>
              <a:t>Baggethun</a:t>
            </a:r>
            <a:r>
              <a:rPr lang="en-GB" b="0" i="0" dirty="0">
                <a:solidFill>
                  <a:srgbClr val="222222"/>
                </a:solidFill>
                <a:effectLst/>
                <a:latin typeface="Arial" panose="020B0604020202020204" pitchFamily="34" charset="0"/>
              </a:rPr>
              <a:t>, E. and Krause, T., 2015. Motivation crowding by economic incentives in conservation policy: A review of the empirical evidence. </a:t>
            </a:r>
            <a:r>
              <a:rPr lang="en-GB" b="0" i="1" dirty="0">
                <a:solidFill>
                  <a:srgbClr val="222222"/>
                </a:solidFill>
                <a:effectLst/>
                <a:latin typeface="Arial" panose="020B0604020202020204" pitchFamily="34" charset="0"/>
              </a:rPr>
              <a:t>Ecological Economics</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117</a:t>
            </a:r>
            <a:r>
              <a:rPr lang="en-GB" b="0" i="0" dirty="0">
                <a:solidFill>
                  <a:srgbClr val="222222"/>
                </a:solidFill>
                <a:effectLst/>
                <a:latin typeface="Arial" panose="020B0604020202020204" pitchFamily="34" charset="0"/>
              </a:rPr>
              <a:t>, pp.270-282.</a:t>
            </a:r>
            <a:endParaRPr lang="en-GB" dirty="0"/>
          </a:p>
          <a:p>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3</a:t>
            </a:fld>
            <a:endParaRPr lang="en-GB"/>
          </a:p>
        </p:txBody>
      </p:sp>
    </p:spTree>
    <p:extLst>
      <p:ext uri="{BB962C8B-B14F-4D97-AF65-F5344CB8AC3E}">
        <p14:creationId xmlns:p14="http://schemas.microsoft.com/office/powerpoint/2010/main" val="3646737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err="1">
                <a:solidFill>
                  <a:srgbClr val="222222"/>
                </a:solidFill>
                <a:effectLst/>
                <a:latin typeface="Arial" panose="020B0604020202020204" pitchFamily="34" charset="0"/>
              </a:rPr>
              <a:t>Cetas</a:t>
            </a:r>
            <a:r>
              <a:rPr lang="en-GB" b="0" i="0" dirty="0">
                <a:solidFill>
                  <a:srgbClr val="222222"/>
                </a:solidFill>
                <a:effectLst/>
                <a:latin typeface="Arial" panose="020B0604020202020204" pitchFamily="34" charset="0"/>
              </a:rPr>
              <a:t>, E.R. and </a:t>
            </a:r>
            <a:r>
              <a:rPr lang="en-GB" b="0" i="0" dirty="0" err="1">
                <a:solidFill>
                  <a:srgbClr val="222222"/>
                </a:solidFill>
                <a:effectLst/>
                <a:latin typeface="Arial" panose="020B0604020202020204" pitchFamily="34" charset="0"/>
              </a:rPr>
              <a:t>Yasué</a:t>
            </a:r>
            <a:r>
              <a:rPr lang="en-GB" b="0" i="0" dirty="0">
                <a:solidFill>
                  <a:srgbClr val="222222"/>
                </a:solidFill>
                <a:effectLst/>
                <a:latin typeface="Arial" panose="020B0604020202020204" pitchFamily="34" charset="0"/>
              </a:rPr>
              <a:t>, M., 2017. A systematic review of motivational values and conservation success in and around protected areas. </a:t>
            </a:r>
            <a:r>
              <a:rPr lang="en-GB" b="0" i="1" dirty="0">
                <a:solidFill>
                  <a:srgbClr val="222222"/>
                </a:solidFill>
                <a:effectLst/>
                <a:latin typeface="Arial" panose="020B0604020202020204" pitchFamily="34" charset="0"/>
              </a:rPr>
              <a:t>Conservation Biology</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31</a:t>
            </a:r>
            <a:r>
              <a:rPr lang="en-GB" b="0" i="0" dirty="0">
                <a:solidFill>
                  <a:srgbClr val="222222"/>
                </a:solidFill>
                <a:effectLst/>
                <a:latin typeface="Arial" panose="020B0604020202020204" pitchFamily="34" charset="0"/>
              </a:rPr>
              <a:t>(1), pp.203-212.</a:t>
            </a:r>
          </a:p>
          <a:p>
            <a:endParaRPr lang="en-GB" b="0" i="0" dirty="0">
              <a:solidFill>
                <a:srgbClr val="222222"/>
              </a:solidFill>
              <a:effectLst/>
              <a:latin typeface="Arial" panose="020B0604020202020204" pitchFamily="34" charset="0"/>
            </a:endParaRPr>
          </a:p>
          <a:p>
            <a:r>
              <a:rPr lang="en-GB" dirty="0"/>
              <a:t>https://tapirlodge.com/10-reason-must-visit-cuyabeno-wild-life-reserve/</a:t>
            </a:r>
          </a:p>
        </p:txBody>
      </p:sp>
      <p:sp>
        <p:nvSpPr>
          <p:cNvPr id="4" name="Slide Number Placeholder 3"/>
          <p:cNvSpPr>
            <a:spLocks noGrp="1"/>
          </p:cNvSpPr>
          <p:nvPr>
            <p:ph type="sldNum" sz="quarter" idx="5"/>
          </p:nvPr>
        </p:nvSpPr>
        <p:spPr/>
        <p:txBody>
          <a:bodyPr/>
          <a:lstStyle/>
          <a:p>
            <a:fld id="{4BF8F112-07DF-46D4-83CA-C03F00844EA8}" type="slidenum">
              <a:rPr lang="en-GB" smtClean="0"/>
              <a:t>4</a:t>
            </a:fld>
            <a:endParaRPr lang="en-GB"/>
          </a:p>
        </p:txBody>
      </p:sp>
    </p:spTree>
    <p:extLst>
      <p:ext uri="{BB962C8B-B14F-4D97-AF65-F5344CB8AC3E}">
        <p14:creationId xmlns:p14="http://schemas.microsoft.com/office/powerpoint/2010/main" val="3443160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err="1">
                <a:solidFill>
                  <a:srgbClr val="222222"/>
                </a:solidFill>
                <a:effectLst/>
                <a:latin typeface="Arial" panose="020B0604020202020204" pitchFamily="34" charset="0"/>
              </a:rPr>
              <a:t>Cetas</a:t>
            </a:r>
            <a:r>
              <a:rPr lang="en-GB" b="0" i="0" dirty="0">
                <a:solidFill>
                  <a:srgbClr val="222222"/>
                </a:solidFill>
                <a:effectLst/>
                <a:latin typeface="Arial" panose="020B0604020202020204" pitchFamily="34" charset="0"/>
              </a:rPr>
              <a:t>, E.R. and </a:t>
            </a:r>
            <a:r>
              <a:rPr lang="en-GB" b="0" i="0" dirty="0" err="1">
                <a:solidFill>
                  <a:srgbClr val="222222"/>
                </a:solidFill>
                <a:effectLst/>
                <a:latin typeface="Arial" panose="020B0604020202020204" pitchFamily="34" charset="0"/>
              </a:rPr>
              <a:t>Yasué</a:t>
            </a:r>
            <a:r>
              <a:rPr lang="en-GB" b="0" i="0" dirty="0">
                <a:solidFill>
                  <a:srgbClr val="222222"/>
                </a:solidFill>
                <a:effectLst/>
                <a:latin typeface="Arial" panose="020B0604020202020204" pitchFamily="34" charset="0"/>
              </a:rPr>
              <a:t>, M., 2017. A systematic review of motivational values and conservation success in and around protected areas. </a:t>
            </a:r>
            <a:r>
              <a:rPr lang="en-GB" b="0" i="1" dirty="0">
                <a:solidFill>
                  <a:srgbClr val="222222"/>
                </a:solidFill>
                <a:effectLst/>
                <a:latin typeface="Arial" panose="020B0604020202020204" pitchFamily="34" charset="0"/>
              </a:rPr>
              <a:t>Conservation Biology</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31</a:t>
            </a:r>
            <a:r>
              <a:rPr lang="en-GB" b="0" i="0" dirty="0">
                <a:solidFill>
                  <a:srgbClr val="222222"/>
                </a:solidFill>
                <a:effectLst/>
                <a:latin typeface="Arial" panose="020B0604020202020204" pitchFamily="34" charset="0"/>
              </a:rPr>
              <a:t>(1), pp.203-212.</a:t>
            </a:r>
          </a:p>
          <a:p>
            <a:endParaRPr lang="en-GB" b="0" i="0" dirty="0">
              <a:solidFill>
                <a:srgbClr val="222222"/>
              </a:solidFill>
              <a:effectLst/>
              <a:latin typeface="Arial" panose="020B0604020202020204" pitchFamily="34" charset="0"/>
            </a:endParaRPr>
          </a:p>
          <a:p>
            <a:r>
              <a:rPr lang="en-GB" dirty="0"/>
              <a:t>https://tapirlodge.com/10-reason-must-visit-cuyabeno-wild-life-reserve/</a:t>
            </a:r>
          </a:p>
        </p:txBody>
      </p:sp>
      <p:sp>
        <p:nvSpPr>
          <p:cNvPr id="4" name="Slide Number Placeholder 3"/>
          <p:cNvSpPr>
            <a:spLocks noGrp="1"/>
          </p:cNvSpPr>
          <p:nvPr>
            <p:ph type="sldNum" sz="quarter" idx="5"/>
          </p:nvPr>
        </p:nvSpPr>
        <p:spPr/>
        <p:txBody>
          <a:bodyPr/>
          <a:lstStyle/>
          <a:p>
            <a:fld id="{4BF8F112-07DF-46D4-83CA-C03F00844EA8}" type="slidenum">
              <a:rPr lang="en-GB" smtClean="0"/>
              <a:t>5</a:t>
            </a:fld>
            <a:endParaRPr lang="en-GB"/>
          </a:p>
        </p:txBody>
      </p:sp>
    </p:spTree>
    <p:extLst>
      <p:ext uri="{BB962C8B-B14F-4D97-AF65-F5344CB8AC3E}">
        <p14:creationId xmlns:p14="http://schemas.microsoft.com/office/powerpoint/2010/main" val="1855888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Society and Water Related Ecosystem Services October 2015 DOI: 10.18235/0000163 In book: Watershed Management for Ecosystem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ServicesEdition</a:t>
            </a:r>
            <a:r>
              <a:rPr lang="en-GB" sz="1800" dirty="0">
                <a:effectLst/>
                <a:latin typeface="Calibri" panose="020F0502020204030204" pitchFamily="34" charset="0"/>
                <a:ea typeface="Calibri" panose="020F0502020204030204" pitchFamily="34" charset="0"/>
                <a:cs typeface="Times New Roman" panose="02020603050405020304" pitchFamily="18" charset="0"/>
              </a:rPr>
              <a:t>: 1Chapter: Society and Water Related Ecosystem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Services.Publisher</a:t>
            </a:r>
            <a:r>
              <a:rPr lang="en-GB" sz="1800" dirty="0">
                <a:effectLst/>
                <a:latin typeface="Calibri" panose="020F0502020204030204" pitchFamily="34" charset="0"/>
                <a:ea typeface="Calibri" panose="020F0502020204030204" pitchFamily="34" charset="0"/>
                <a:cs typeface="Times New Roman" panose="02020603050405020304" pitchFamily="18" charset="0"/>
              </a:rPr>
              <a:t>: Inter-American Development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BankEditors</a:t>
            </a:r>
            <a:r>
              <a:rPr lang="en-GB" sz="1800" dirty="0">
                <a:effectLst/>
                <a:latin typeface="Calibri" panose="020F0502020204030204" pitchFamily="34" charset="0"/>
                <a:ea typeface="Calibri" panose="020F0502020204030204" pitchFamily="34" charset="0"/>
                <a:cs typeface="Times New Roman" panose="02020603050405020304" pitchFamily="18" charset="0"/>
              </a:rPr>
              <a:t>: Jefferson S. Hall, Vanessa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Kirn</a:t>
            </a:r>
            <a:r>
              <a:rPr lang="en-GB" sz="1800" dirty="0">
                <a:effectLst/>
                <a:latin typeface="Calibri" panose="020F0502020204030204" pitchFamily="34" charset="0"/>
                <a:ea typeface="Calibri" panose="020F0502020204030204" pitchFamily="34" charset="0"/>
                <a:cs typeface="Times New Roman" panose="02020603050405020304" pitchFamily="18" charset="0"/>
              </a:rPr>
              <a:t>, Estrella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Yanguas</a:t>
            </a:r>
            <a:r>
              <a:rPr lang="en-GB" sz="1800" dirty="0">
                <a:effectLst/>
                <a:latin typeface="Calibri" panose="020F0502020204030204" pitchFamily="34" charset="0"/>
                <a:ea typeface="Calibri" panose="020F0502020204030204" pitchFamily="34" charset="0"/>
                <a:cs typeface="Times New Roman" panose="02020603050405020304" pitchFamily="18" charset="0"/>
              </a:rPr>
              <a:t> Fernández</a:t>
            </a:r>
          </a:p>
          <a:p>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6</a:t>
            </a:fld>
            <a:endParaRPr lang="en-GB"/>
          </a:p>
        </p:txBody>
      </p:sp>
    </p:spTree>
    <p:extLst>
      <p:ext uri="{BB962C8B-B14F-4D97-AF65-F5344CB8AC3E}">
        <p14:creationId xmlns:p14="http://schemas.microsoft.com/office/powerpoint/2010/main" val="4287308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7</a:t>
            </a:fld>
            <a:endParaRPr lang="en-GB"/>
          </a:p>
        </p:txBody>
      </p:sp>
    </p:spTree>
    <p:extLst>
      <p:ext uri="{BB962C8B-B14F-4D97-AF65-F5344CB8AC3E}">
        <p14:creationId xmlns:p14="http://schemas.microsoft.com/office/powerpoint/2010/main" val="1045872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Society and Water Related Ecosystem Services October 2015 DOI: 10.18235/0000163 In book: Watershed Management for Ecosystem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ServicesEdition</a:t>
            </a:r>
            <a:r>
              <a:rPr lang="en-GB" sz="1800" dirty="0">
                <a:effectLst/>
                <a:latin typeface="Calibri" panose="020F0502020204030204" pitchFamily="34" charset="0"/>
                <a:ea typeface="Calibri" panose="020F0502020204030204" pitchFamily="34" charset="0"/>
                <a:cs typeface="Times New Roman" panose="02020603050405020304" pitchFamily="18" charset="0"/>
              </a:rPr>
              <a:t>: 1Chapter: Society and Water Related Ecosystem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Services.Publisher</a:t>
            </a:r>
            <a:r>
              <a:rPr lang="en-GB" sz="1800" dirty="0">
                <a:effectLst/>
                <a:latin typeface="Calibri" panose="020F0502020204030204" pitchFamily="34" charset="0"/>
                <a:ea typeface="Calibri" panose="020F0502020204030204" pitchFamily="34" charset="0"/>
                <a:cs typeface="Times New Roman" panose="02020603050405020304" pitchFamily="18" charset="0"/>
              </a:rPr>
              <a:t>: Inter-American Development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BankEditors</a:t>
            </a:r>
            <a:r>
              <a:rPr lang="en-GB" sz="1800" dirty="0">
                <a:effectLst/>
                <a:latin typeface="Calibri" panose="020F0502020204030204" pitchFamily="34" charset="0"/>
                <a:ea typeface="Calibri" panose="020F0502020204030204" pitchFamily="34" charset="0"/>
                <a:cs typeface="Times New Roman" panose="02020603050405020304" pitchFamily="18" charset="0"/>
              </a:rPr>
              <a:t>: Jefferson S. Hall, Vanessa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Kirn</a:t>
            </a:r>
            <a:r>
              <a:rPr lang="en-GB" sz="1800" dirty="0">
                <a:effectLst/>
                <a:latin typeface="Calibri" panose="020F0502020204030204" pitchFamily="34" charset="0"/>
                <a:ea typeface="Calibri" panose="020F0502020204030204" pitchFamily="34" charset="0"/>
                <a:cs typeface="Times New Roman" panose="02020603050405020304" pitchFamily="18" charset="0"/>
              </a:rPr>
              <a:t>, Estrella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Yanguas</a:t>
            </a:r>
            <a:r>
              <a:rPr lang="en-GB" sz="1800" dirty="0">
                <a:effectLst/>
                <a:latin typeface="Calibri" panose="020F0502020204030204" pitchFamily="34" charset="0"/>
                <a:ea typeface="Calibri" panose="020F0502020204030204" pitchFamily="34" charset="0"/>
                <a:cs typeface="Times New Roman" panose="02020603050405020304" pitchFamily="18" charset="0"/>
              </a:rPr>
              <a:t> Fernández</a:t>
            </a:r>
          </a:p>
          <a:p>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8</a:t>
            </a:fld>
            <a:endParaRPr lang="en-GB"/>
          </a:p>
        </p:txBody>
      </p:sp>
    </p:spTree>
    <p:extLst>
      <p:ext uri="{BB962C8B-B14F-4D97-AF65-F5344CB8AC3E}">
        <p14:creationId xmlns:p14="http://schemas.microsoft.com/office/powerpoint/2010/main" val="282779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Picture: Gabriele </a:t>
            </a:r>
            <a:r>
              <a:rPr lang="en-GB" dirty="0" err="1"/>
              <a:t>Kothe</a:t>
            </a:r>
            <a:r>
              <a:rPr lang="en-GB" dirty="0"/>
              <a:t>-Heinrich https://commons.wikimedia.org/wiki/File:Quercus_bumelioides_Savegre.jpg</a:t>
            </a:r>
          </a:p>
          <a:p>
            <a:endParaRPr lang="en-GB" dirty="0"/>
          </a:p>
          <a:p>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9</a:t>
            </a:fld>
            <a:endParaRPr lang="en-GB"/>
          </a:p>
        </p:txBody>
      </p:sp>
    </p:spTree>
    <p:extLst>
      <p:ext uri="{BB962C8B-B14F-4D97-AF65-F5344CB8AC3E}">
        <p14:creationId xmlns:p14="http://schemas.microsoft.com/office/powerpoint/2010/main" val="1441403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10</a:t>
            </a:fld>
            <a:endParaRPr lang="en-GB"/>
          </a:p>
        </p:txBody>
      </p:sp>
    </p:spTree>
    <p:extLst>
      <p:ext uri="{BB962C8B-B14F-4D97-AF65-F5344CB8AC3E}">
        <p14:creationId xmlns:p14="http://schemas.microsoft.com/office/powerpoint/2010/main" val="3908130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11</a:t>
            </a:fld>
            <a:endParaRPr lang="en-GB"/>
          </a:p>
        </p:txBody>
      </p:sp>
    </p:spTree>
    <p:extLst>
      <p:ext uri="{BB962C8B-B14F-4D97-AF65-F5344CB8AC3E}">
        <p14:creationId xmlns:p14="http://schemas.microsoft.com/office/powerpoint/2010/main" val="2068497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12</a:t>
            </a:fld>
            <a:endParaRPr lang="en-GB"/>
          </a:p>
        </p:txBody>
      </p:sp>
    </p:spTree>
    <p:extLst>
      <p:ext uri="{BB962C8B-B14F-4D97-AF65-F5344CB8AC3E}">
        <p14:creationId xmlns:p14="http://schemas.microsoft.com/office/powerpoint/2010/main" val="1989070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Myers, N., Mittermeier, R.A., Mittermeier, C.G., Da Fonseca, G.A. and Kent, J., 2000. Biodiversity hotspots for conservation priorities. </a:t>
            </a:r>
            <a:r>
              <a:rPr lang="en-GB" b="0" i="1" dirty="0">
                <a:solidFill>
                  <a:srgbClr val="222222"/>
                </a:solidFill>
                <a:effectLst/>
                <a:latin typeface="Arial" panose="020B0604020202020204" pitchFamily="34" charset="0"/>
              </a:rPr>
              <a:t>Nature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403</a:t>
            </a:r>
            <a:r>
              <a:rPr lang="en-GB" b="0" i="0" dirty="0">
                <a:solidFill>
                  <a:srgbClr val="222222"/>
                </a:solidFill>
                <a:effectLst/>
                <a:latin typeface="Arial" panose="020B0604020202020204" pitchFamily="34" charset="0"/>
              </a:rPr>
              <a:t>(6772), pp.853-858.</a:t>
            </a:r>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13</a:t>
            </a:fld>
            <a:endParaRPr lang="en-GB"/>
          </a:p>
        </p:txBody>
      </p:sp>
    </p:spTree>
    <p:extLst>
      <p:ext uri="{BB962C8B-B14F-4D97-AF65-F5344CB8AC3E}">
        <p14:creationId xmlns:p14="http://schemas.microsoft.com/office/powerpoint/2010/main" val="4002697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Myers, N., Mittermeier, R.A., Mittermeier, C.G., Da Fonseca, G.A. and Kent, J., 2000. Biodiversity hotspots for conservation priorities. </a:t>
            </a:r>
            <a:r>
              <a:rPr lang="en-GB" b="0" i="1" dirty="0">
                <a:solidFill>
                  <a:srgbClr val="222222"/>
                </a:solidFill>
                <a:effectLst/>
                <a:latin typeface="Arial" panose="020B0604020202020204" pitchFamily="34" charset="0"/>
              </a:rPr>
              <a:t>Nature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403</a:t>
            </a:r>
            <a:r>
              <a:rPr lang="en-GB" b="0" i="0" dirty="0">
                <a:solidFill>
                  <a:srgbClr val="222222"/>
                </a:solidFill>
                <a:effectLst/>
                <a:latin typeface="Arial" panose="020B0604020202020204" pitchFamily="34" charset="0"/>
              </a:rPr>
              <a:t>(6772), pp.853-858.</a:t>
            </a:r>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14</a:t>
            </a:fld>
            <a:endParaRPr lang="en-GB"/>
          </a:p>
        </p:txBody>
      </p:sp>
    </p:spTree>
    <p:extLst>
      <p:ext uri="{BB962C8B-B14F-4D97-AF65-F5344CB8AC3E}">
        <p14:creationId xmlns:p14="http://schemas.microsoft.com/office/powerpoint/2010/main" val="4213844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Brakes, P., Dall, S.R., </a:t>
            </a:r>
            <a:r>
              <a:rPr lang="en-GB" b="0" i="0" dirty="0" err="1">
                <a:solidFill>
                  <a:srgbClr val="222222"/>
                </a:solidFill>
                <a:effectLst/>
                <a:latin typeface="Arial" panose="020B0604020202020204" pitchFamily="34" charset="0"/>
              </a:rPr>
              <a:t>Aplin</a:t>
            </a:r>
            <a:r>
              <a:rPr lang="en-GB" b="0" i="0" dirty="0">
                <a:solidFill>
                  <a:srgbClr val="222222"/>
                </a:solidFill>
                <a:effectLst/>
                <a:latin typeface="Arial" panose="020B0604020202020204" pitchFamily="34" charset="0"/>
              </a:rPr>
              <a:t>, L.M., </a:t>
            </a:r>
            <a:r>
              <a:rPr lang="en-GB" b="0" i="0" dirty="0" err="1">
                <a:solidFill>
                  <a:srgbClr val="222222"/>
                </a:solidFill>
                <a:effectLst/>
                <a:latin typeface="Arial" panose="020B0604020202020204" pitchFamily="34" charset="0"/>
              </a:rPr>
              <a:t>Bearhop</a:t>
            </a:r>
            <a:r>
              <a:rPr lang="en-GB" b="0" i="0" dirty="0">
                <a:solidFill>
                  <a:srgbClr val="222222"/>
                </a:solidFill>
                <a:effectLst/>
                <a:latin typeface="Arial" panose="020B0604020202020204" pitchFamily="34" charset="0"/>
              </a:rPr>
              <a:t>, S., Carroll, E.L., </a:t>
            </a:r>
            <a:r>
              <a:rPr lang="en-GB" b="0" i="0" dirty="0" err="1">
                <a:solidFill>
                  <a:srgbClr val="222222"/>
                </a:solidFill>
                <a:effectLst/>
                <a:latin typeface="Arial" panose="020B0604020202020204" pitchFamily="34" charset="0"/>
              </a:rPr>
              <a:t>Ciucci</a:t>
            </a:r>
            <a:r>
              <a:rPr lang="en-GB" b="0" i="0" dirty="0">
                <a:solidFill>
                  <a:srgbClr val="222222"/>
                </a:solidFill>
                <a:effectLst/>
                <a:latin typeface="Arial" panose="020B0604020202020204" pitchFamily="34" charset="0"/>
              </a:rPr>
              <a:t>, P., </a:t>
            </a:r>
            <a:r>
              <a:rPr lang="en-GB" b="0" i="0" dirty="0" err="1">
                <a:solidFill>
                  <a:srgbClr val="222222"/>
                </a:solidFill>
                <a:effectLst/>
                <a:latin typeface="Arial" panose="020B0604020202020204" pitchFamily="34" charset="0"/>
              </a:rPr>
              <a:t>Fishlock</a:t>
            </a:r>
            <a:r>
              <a:rPr lang="en-GB" b="0" i="0" dirty="0">
                <a:solidFill>
                  <a:srgbClr val="222222"/>
                </a:solidFill>
                <a:effectLst/>
                <a:latin typeface="Arial" panose="020B0604020202020204" pitchFamily="34" charset="0"/>
              </a:rPr>
              <a:t>, V., Ford, J.K., Garland, E.C., Keith, S.A. and McGregor, P.K., 2019. Animal cultures matter for conservation. </a:t>
            </a:r>
            <a:r>
              <a:rPr lang="en-GB" b="0" i="1" dirty="0">
                <a:solidFill>
                  <a:srgbClr val="222222"/>
                </a:solidFill>
                <a:effectLst/>
                <a:latin typeface="Arial" panose="020B0604020202020204" pitchFamily="34" charset="0"/>
              </a:rPr>
              <a:t>Science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363</a:t>
            </a:r>
            <a:r>
              <a:rPr lang="en-GB" b="0" i="0" dirty="0">
                <a:solidFill>
                  <a:srgbClr val="222222"/>
                </a:solidFill>
                <a:effectLst/>
                <a:latin typeface="Arial" panose="020B0604020202020204" pitchFamily="34" charset="0"/>
              </a:rPr>
              <a:t>(6431), pp.1032-1034.</a:t>
            </a:r>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15</a:t>
            </a:fld>
            <a:endParaRPr lang="en-GB"/>
          </a:p>
        </p:txBody>
      </p:sp>
    </p:spTree>
    <p:extLst>
      <p:ext uri="{BB962C8B-B14F-4D97-AF65-F5344CB8AC3E}">
        <p14:creationId xmlns:p14="http://schemas.microsoft.com/office/powerpoint/2010/main" val="1084805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https://www.edgeofexistence.org/</a:t>
            </a:r>
          </a:p>
        </p:txBody>
      </p:sp>
      <p:sp>
        <p:nvSpPr>
          <p:cNvPr id="4" name="Slide Number Placeholder 3"/>
          <p:cNvSpPr>
            <a:spLocks noGrp="1"/>
          </p:cNvSpPr>
          <p:nvPr>
            <p:ph type="sldNum" sz="quarter" idx="5"/>
          </p:nvPr>
        </p:nvSpPr>
        <p:spPr/>
        <p:txBody>
          <a:bodyPr/>
          <a:lstStyle/>
          <a:p>
            <a:fld id="{4BF8F112-07DF-46D4-83CA-C03F00844EA8}" type="slidenum">
              <a:rPr lang="en-GB" smtClean="0"/>
              <a:t>18</a:t>
            </a:fld>
            <a:endParaRPr lang="en-GB"/>
          </a:p>
        </p:txBody>
      </p:sp>
    </p:spTree>
    <p:extLst>
      <p:ext uri="{BB962C8B-B14F-4D97-AF65-F5344CB8AC3E}">
        <p14:creationId xmlns:p14="http://schemas.microsoft.com/office/powerpoint/2010/main" val="2703373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Gumbs, R., Gray, C.L., </a:t>
            </a:r>
            <a:r>
              <a:rPr lang="en-GB" b="0" i="0" dirty="0" err="1">
                <a:solidFill>
                  <a:srgbClr val="222222"/>
                </a:solidFill>
                <a:effectLst/>
                <a:latin typeface="Arial" panose="020B0604020202020204" pitchFamily="34" charset="0"/>
              </a:rPr>
              <a:t>Böhm</a:t>
            </a:r>
            <a:r>
              <a:rPr lang="en-GB" b="0" i="0" dirty="0">
                <a:solidFill>
                  <a:srgbClr val="222222"/>
                </a:solidFill>
                <a:effectLst/>
                <a:latin typeface="Arial" panose="020B0604020202020204" pitchFamily="34" charset="0"/>
              </a:rPr>
              <a:t>, M., Hoffmann, M., </a:t>
            </a:r>
            <a:r>
              <a:rPr lang="en-GB" b="0" i="0" dirty="0" err="1">
                <a:solidFill>
                  <a:srgbClr val="222222"/>
                </a:solidFill>
                <a:effectLst/>
                <a:latin typeface="Arial" panose="020B0604020202020204" pitchFamily="34" charset="0"/>
              </a:rPr>
              <a:t>Grenyer</a:t>
            </a:r>
            <a:r>
              <a:rPr lang="en-GB" b="0" i="0" dirty="0">
                <a:solidFill>
                  <a:srgbClr val="222222"/>
                </a:solidFill>
                <a:effectLst/>
                <a:latin typeface="Arial" panose="020B0604020202020204" pitchFamily="34" charset="0"/>
              </a:rPr>
              <a:t>, R., </a:t>
            </a:r>
            <a:r>
              <a:rPr lang="en-GB" b="0" i="0" dirty="0" err="1">
                <a:solidFill>
                  <a:srgbClr val="222222"/>
                </a:solidFill>
                <a:effectLst/>
                <a:latin typeface="Arial" panose="020B0604020202020204" pitchFamily="34" charset="0"/>
              </a:rPr>
              <a:t>Jetz</a:t>
            </a:r>
            <a:r>
              <a:rPr lang="en-GB" b="0" i="0" dirty="0">
                <a:solidFill>
                  <a:srgbClr val="222222"/>
                </a:solidFill>
                <a:effectLst/>
                <a:latin typeface="Arial" panose="020B0604020202020204" pitchFamily="34" charset="0"/>
              </a:rPr>
              <a:t>, W., </a:t>
            </a:r>
            <a:r>
              <a:rPr lang="en-GB" b="0" i="0" dirty="0" err="1">
                <a:solidFill>
                  <a:srgbClr val="222222"/>
                </a:solidFill>
                <a:effectLst/>
                <a:latin typeface="Arial" panose="020B0604020202020204" pitchFamily="34" charset="0"/>
              </a:rPr>
              <a:t>Meiri</a:t>
            </a:r>
            <a:r>
              <a:rPr lang="en-GB" b="0" i="0" dirty="0">
                <a:solidFill>
                  <a:srgbClr val="222222"/>
                </a:solidFill>
                <a:effectLst/>
                <a:latin typeface="Arial" panose="020B0604020202020204" pitchFamily="34" charset="0"/>
              </a:rPr>
              <a:t>, S., Roll, U., Owen, N.R. and </a:t>
            </a:r>
            <a:r>
              <a:rPr lang="en-GB" b="0" i="0" dirty="0" err="1">
                <a:solidFill>
                  <a:srgbClr val="222222"/>
                </a:solidFill>
                <a:effectLst/>
                <a:latin typeface="Arial" panose="020B0604020202020204" pitchFamily="34" charset="0"/>
              </a:rPr>
              <a:t>Rosindell</a:t>
            </a:r>
            <a:r>
              <a:rPr lang="en-GB" b="0" i="0" dirty="0">
                <a:solidFill>
                  <a:srgbClr val="222222"/>
                </a:solidFill>
                <a:effectLst/>
                <a:latin typeface="Arial" panose="020B0604020202020204" pitchFamily="34" charset="0"/>
              </a:rPr>
              <a:t>, J., 2020. Global priorities for conservation of reptilian phylogenetic diversity in the face of human impacts. </a:t>
            </a:r>
            <a:r>
              <a:rPr lang="en-GB" b="0" i="1" dirty="0">
                <a:solidFill>
                  <a:srgbClr val="222222"/>
                </a:solidFill>
                <a:effectLst/>
                <a:latin typeface="Arial" panose="020B0604020202020204" pitchFamily="34" charset="0"/>
              </a:rPr>
              <a:t>Nature communications</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11</a:t>
            </a:r>
            <a:r>
              <a:rPr lang="en-GB" b="0" i="0" dirty="0">
                <a:solidFill>
                  <a:srgbClr val="222222"/>
                </a:solidFill>
                <a:effectLst/>
                <a:latin typeface="Arial" panose="020B0604020202020204" pitchFamily="34" charset="0"/>
              </a:rPr>
              <a:t>(1), pp.1-13.</a:t>
            </a:r>
          </a:p>
          <a:p>
            <a:endParaRPr lang="en-GB" b="0" i="0" dirty="0">
              <a:solidFill>
                <a:srgbClr val="222222"/>
              </a:solidFill>
              <a:effectLst/>
              <a:latin typeface="Arial" panose="020B0604020202020204" pitchFamily="34" charset="0"/>
            </a:endParaRPr>
          </a:p>
          <a:p>
            <a:r>
              <a:rPr lang="en-GB" b="1" i="0" dirty="0">
                <a:solidFill>
                  <a:srgbClr val="5A5A5A"/>
                </a:solidFill>
                <a:effectLst/>
                <a:latin typeface="Open Sans"/>
              </a:rPr>
              <a:t>Global distribution of the unique and endemic evolutionary history of terrestrial vertebrates. Red grid cells have the highest concentrations of endemic biodiversity, whereas blue have the lowest.</a:t>
            </a:r>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19</a:t>
            </a:fld>
            <a:endParaRPr lang="en-GB"/>
          </a:p>
        </p:txBody>
      </p:sp>
    </p:spTree>
    <p:extLst>
      <p:ext uri="{BB962C8B-B14F-4D97-AF65-F5344CB8AC3E}">
        <p14:creationId xmlns:p14="http://schemas.microsoft.com/office/powerpoint/2010/main" val="1154487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err="1">
                <a:solidFill>
                  <a:srgbClr val="222222"/>
                </a:solidFill>
                <a:effectLst/>
                <a:latin typeface="Arial" panose="020B0604020202020204" pitchFamily="34" charset="0"/>
              </a:rPr>
              <a:t>Callicott</a:t>
            </a:r>
            <a:r>
              <a:rPr lang="en-GB" b="0" i="0" dirty="0">
                <a:solidFill>
                  <a:srgbClr val="222222"/>
                </a:solidFill>
                <a:effectLst/>
                <a:latin typeface="Arial" panose="020B0604020202020204" pitchFamily="34" charset="0"/>
              </a:rPr>
              <a:t>, J.B., Crowder, L.B. and Mumford, K., 1999. Current normative concepts in conservation. </a:t>
            </a:r>
            <a:r>
              <a:rPr lang="en-GB" b="0" i="1" dirty="0">
                <a:solidFill>
                  <a:srgbClr val="222222"/>
                </a:solidFill>
                <a:effectLst/>
                <a:latin typeface="Arial" panose="020B0604020202020204" pitchFamily="34" charset="0"/>
              </a:rPr>
              <a:t>Conservation biology</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13</a:t>
            </a:r>
            <a:r>
              <a:rPr lang="en-GB" b="0" i="0" dirty="0">
                <a:solidFill>
                  <a:srgbClr val="222222"/>
                </a:solidFill>
                <a:effectLst/>
                <a:latin typeface="Arial" panose="020B0604020202020204" pitchFamily="34" charset="0"/>
              </a:rPr>
              <a:t>(1), pp.22-35.</a:t>
            </a:r>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20</a:t>
            </a:fld>
            <a:endParaRPr lang="en-GB"/>
          </a:p>
        </p:txBody>
      </p:sp>
    </p:spTree>
    <p:extLst>
      <p:ext uri="{BB962C8B-B14F-4D97-AF65-F5344CB8AC3E}">
        <p14:creationId xmlns:p14="http://schemas.microsoft.com/office/powerpoint/2010/main" val="1577691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Estes, J.A., Tinker, M.T., Williams, T.M. and </a:t>
            </a:r>
            <a:r>
              <a:rPr lang="en-GB" b="0" i="0" dirty="0" err="1">
                <a:solidFill>
                  <a:srgbClr val="222222"/>
                </a:solidFill>
                <a:effectLst/>
                <a:latin typeface="Arial" panose="020B0604020202020204" pitchFamily="34" charset="0"/>
              </a:rPr>
              <a:t>Doak</a:t>
            </a:r>
            <a:r>
              <a:rPr lang="en-GB" b="0" i="0" dirty="0">
                <a:solidFill>
                  <a:srgbClr val="222222"/>
                </a:solidFill>
                <a:effectLst/>
                <a:latin typeface="Arial" panose="020B0604020202020204" pitchFamily="34" charset="0"/>
              </a:rPr>
              <a:t>, D.F., 1998. Killer whale predation on sea otters linking oceanic and nearshore ecosystems. </a:t>
            </a:r>
            <a:r>
              <a:rPr lang="en-GB" b="0" i="1" dirty="0">
                <a:solidFill>
                  <a:srgbClr val="222222"/>
                </a:solidFill>
                <a:effectLst/>
                <a:latin typeface="Arial" panose="020B0604020202020204" pitchFamily="34" charset="0"/>
              </a:rPr>
              <a:t>science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282</a:t>
            </a:r>
            <a:r>
              <a:rPr lang="en-GB" b="0" i="0" dirty="0">
                <a:solidFill>
                  <a:srgbClr val="222222"/>
                </a:solidFill>
                <a:effectLst/>
                <a:latin typeface="Arial" panose="020B0604020202020204" pitchFamily="34" charset="0"/>
              </a:rPr>
              <a:t>(5388), pp.473-476.</a:t>
            </a:r>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21</a:t>
            </a:fld>
            <a:endParaRPr lang="en-GB"/>
          </a:p>
        </p:txBody>
      </p:sp>
    </p:spTree>
    <p:extLst>
      <p:ext uri="{BB962C8B-B14F-4D97-AF65-F5344CB8AC3E}">
        <p14:creationId xmlns:p14="http://schemas.microsoft.com/office/powerpoint/2010/main" val="3102718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Picture: </a:t>
            </a:r>
            <a:r>
              <a:rPr lang="az-Cyrl-AZ" dirty="0"/>
              <a:t>Эдуард Косарев</a:t>
            </a:r>
            <a:r>
              <a:rPr lang="en-GB" dirty="0"/>
              <a:t> https://commons.wikimedia.org/wiki/File:Beaver_Dam_On_Rozhdestvenka_River.jpg</a:t>
            </a:r>
          </a:p>
        </p:txBody>
      </p:sp>
      <p:sp>
        <p:nvSpPr>
          <p:cNvPr id="4" name="Slide Number Placeholder 3"/>
          <p:cNvSpPr>
            <a:spLocks noGrp="1"/>
          </p:cNvSpPr>
          <p:nvPr>
            <p:ph type="sldNum" sz="quarter" idx="5"/>
          </p:nvPr>
        </p:nvSpPr>
        <p:spPr/>
        <p:txBody>
          <a:bodyPr/>
          <a:lstStyle/>
          <a:p>
            <a:fld id="{4BF8F112-07DF-46D4-83CA-C03F00844EA8}" type="slidenum">
              <a:rPr lang="en-GB" smtClean="0"/>
              <a:t>22</a:t>
            </a:fld>
            <a:endParaRPr lang="en-GB"/>
          </a:p>
        </p:txBody>
      </p:sp>
    </p:spTree>
    <p:extLst>
      <p:ext uri="{BB962C8B-B14F-4D97-AF65-F5344CB8AC3E}">
        <p14:creationId xmlns:p14="http://schemas.microsoft.com/office/powerpoint/2010/main" val="4273462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Ripple, W.J. and </a:t>
            </a:r>
            <a:r>
              <a:rPr lang="en-GB" b="0" i="0" dirty="0" err="1">
                <a:solidFill>
                  <a:srgbClr val="222222"/>
                </a:solidFill>
                <a:effectLst/>
                <a:latin typeface="Arial" panose="020B0604020202020204" pitchFamily="34" charset="0"/>
              </a:rPr>
              <a:t>Beschta</a:t>
            </a:r>
            <a:r>
              <a:rPr lang="en-GB" b="0" i="0" dirty="0">
                <a:solidFill>
                  <a:srgbClr val="222222"/>
                </a:solidFill>
                <a:effectLst/>
                <a:latin typeface="Arial" panose="020B0604020202020204" pitchFamily="34" charset="0"/>
              </a:rPr>
              <a:t>, R.L., 2012. Trophic cascades in Yellowstone: the first 15 years after wolf reintroduction. </a:t>
            </a:r>
            <a:r>
              <a:rPr lang="en-GB" b="0" i="1" dirty="0">
                <a:solidFill>
                  <a:srgbClr val="222222"/>
                </a:solidFill>
                <a:effectLst/>
                <a:latin typeface="Arial" panose="020B0604020202020204" pitchFamily="34" charset="0"/>
              </a:rPr>
              <a:t>Biological Conservation</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145</a:t>
            </a:r>
            <a:r>
              <a:rPr lang="en-GB" b="0" i="0" dirty="0">
                <a:solidFill>
                  <a:srgbClr val="222222"/>
                </a:solidFill>
                <a:effectLst/>
                <a:latin typeface="Arial" panose="020B0604020202020204" pitchFamily="34" charset="0"/>
              </a:rPr>
              <a:t>(1), pp.205-213.</a:t>
            </a:r>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23</a:t>
            </a:fld>
            <a:endParaRPr lang="en-GB"/>
          </a:p>
        </p:txBody>
      </p:sp>
    </p:spTree>
    <p:extLst>
      <p:ext uri="{BB962C8B-B14F-4D97-AF65-F5344CB8AC3E}">
        <p14:creationId xmlns:p14="http://schemas.microsoft.com/office/powerpoint/2010/main" val="42883257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Lorimer, J., 2007. Nonhuman charisma. </a:t>
            </a:r>
            <a:r>
              <a:rPr lang="en-GB" b="0" i="1" dirty="0">
                <a:solidFill>
                  <a:srgbClr val="222222"/>
                </a:solidFill>
                <a:effectLst/>
                <a:latin typeface="Arial" panose="020B0604020202020204" pitchFamily="34" charset="0"/>
              </a:rPr>
              <a:t>Environment and Planning D: Society and Space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25</a:t>
            </a:r>
            <a:r>
              <a:rPr lang="en-GB" b="0" i="0" dirty="0">
                <a:solidFill>
                  <a:srgbClr val="222222"/>
                </a:solidFill>
                <a:effectLst/>
                <a:latin typeface="Arial" panose="020B0604020202020204" pitchFamily="34" charset="0"/>
              </a:rPr>
              <a:t>(5), pp.911-93</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Albert, C., </a:t>
            </a:r>
            <a:r>
              <a:rPr lang="en-GB" b="0" i="0" dirty="0" err="1">
                <a:solidFill>
                  <a:srgbClr val="222222"/>
                </a:solidFill>
                <a:effectLst/>
                <a:latin typeface="Arial" panose="020B0604020202020204" pitchFamily="34" charset="0"/>
              </a:rPr>
              <a:t>Luque</a:t>
            </a:r>
            <a:r>
              <a:rPr lang="en-GB" b="0" i="0" dirty="0">
                <a:solidFill>
                  <a:srgbClr val="222222"/>
                </a:solidFill>
                <a:effectLst/>
                <a:latin typeface="Arial" panose="020B0604020202020204" pitchFamily="34" charset="0"/>
              </a:rPr>
              <a:t>, G.M. and </a:t>
            </a:r>
            <a:r>
              <a:rPr lang="en-GB" b="0" i="0" dirty="0" err="1">
                <a:solidFill>
                  <a:srgbClr val="222222"/>
                </a:solidFill>
                <a:effectLst/>
                <a:latin typeface="Arial" panose="020B0604020202020204" pitchFamily="34" charset="0"/>
              </a:rPr>
              <a:t>Courchamp</a:t>
            </a:r>
            <a:r>
              <a:rPr lang="en-GB" b="0" i="0" dirty="0">
                <a:solidFill>
                  <a:srgbClr val="222222"/>
                </a:solidFill>
                <a:effectLst/>
                <a:latin typeface="Arial" panose="020B0604020202020204" pitchFamily="34" charset="0"/>
              </a:rPr>
              <a:t>, F., 2018. The twenty most charismatic species. </a:t>
            </a:r>
            <a:r>
              <a:rPr lang="en-GB" b="0" i="1" dirty="0" err="1">
                <a:solidFill>
                  <a:srgbClr val="222222"/>
                </a:solidFill>
                <a:effectLst/>
                <a:latin typeface="Arial" panose="020B0604020202020204" pitchFamily="34" charset="0"/>
              </a:rPr>
              <a:t>PloS</a:t>
            </a:r>
            <a:r>
              <a:rPr lang="en-GB" b="0" i="1" dirty="0">
                <a:solidFill>
                  <a:srgbClr val="222222"/>
                </a:solidFill>
                <a:effectLst/>
                <a:latin typeface="Arial" panose="020B0604020202020204" pitchFamily="34" charset="0"/>
              </a:rPr>
              <a:t> one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13</a:t>
            </a:r>
            <a:r>
              <a:rPr lang="en-GB" b="0" i="0" dirty="0">
                <a:solidFill>
                  <a:srgbClr val="222222"/>
                </a:solidFill>
                <a:effectLst/>
                <a:latin typeface="Arial" panose="020B0604020202020204" pitchFamily="34" charset="0"/>
              </a:rPr>
              <a:t>(7), p.e0199149.2.</a:t>
            </a:r>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24</a:t>
            </a:fld>
            <a:endParaRPr lang="en-GB"/>
          </a:p>
        </p:txBody>
      </p:sp>
    </p:spTree>
    <p:extLst>
      <p:ext uri="{BB962C8B-B14F-4D97-AF65-F5344CB8AC3E}">
        <p14:creationId xmlns:p14="http://schemas.microsoft.com/office/powerpoint/2010/main" val="2588180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Watson, J.E., Shanahan, D.F., Di Marco, M., Allan, J., Laurance, W.F., Sanderson, E.W., Mackey, B. and Venter, O., 2016. Catastrophic declines in wilderness areas undermine global environment targets. </a:t>
            </a:r>
            <a:r>
              <a:rPr lang="en-GB" b="0" i="1" dirty="0">
                <a:solidFill>
                  <a:srgbClr val="222222"/>
                </a:solidFill>
                <a:effectLst/>
                <a:latin typeface="Arial" panose="020B0604020202020204" pitchFamily="34" charset="0"/>
              </a:rPr>
              <a:t>Current Biology</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26</a:t>
            </a:r>
            <a:r>
              <a:rPr lang="en-GB" b="0" i="0" dirty="0">
                <a:solidFill>
                  <a:srgbClr val="222222"/>
                </a:solidFill>
                <a:effectLst/>
                <a:latin typeface="Arial" panose="020B0604020202020204" pitchFamily="34" charset="0"/>
              </a:rPr>
              <a:t>(21), pp.2929-2934.</a:t>
            </a:r>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26</a:t>
            </a:fld>
            <a:endParaRPr lang="en-GB"/>
          </a:p>
        </p:txBody>
      </p:sp>
    </p:spTree>
    <p:extLst>
      <p:ext uri="{BB962C8B-B14F-4D97-AF65-F5344CB8AC3E}">
        <p14:creationId xmlns:p14="http://schemas.microsoft.com/office/powerpoint/2010/main" val="2999086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err="1">
                <a:solidFill>
                  <a:srgbClr val="222222"/>
                </a:solidFill>
                <a:effectLst/>
                <a:latin typeface="Arial" panose="020B0604020202020204" pitchFamily="34" charset="0"/>
              </a:rPr>
              <a:t>Büscher</a:t>
            </a:r>
            <a:r>
              <a:rPr lang="en-GB" b="0" i="0" dirty="0">
                <a:solidFill>
                  <a:srgbClr val="222222"/>
                </a:solidFill>
                <a:effectLst/>
                <a:latin typeface="Arial" panose="020B0604020202020204" pitchFamily="34" charset="0"/>
              </a:rPr>
              <a:t>, B., Fletcher, R., Brockington, D., Sandbrook, C., Adams, W.M., Campbell, L., </a:t>
            </a:r>
            <a:r>
              <a:rPr lang="en-GB" b="0" i="0" dirty="0" err="1">
                <a:solidFill>
                  <a:srgbClr val="222222"/>
                </a:solidFill>
                <a:effectLst/>
                <a:latin typeface="Arial" panose="020B0604020202020204" pitchFamily="34" charset="0"/>
              </a:rPr>
              <a:t>Corson</a:t>
            </a:r>
            <a:r>
              <a:rPr lang="en-GB" b="0" i="0" dirty="0">
                <a:solidFill>
                  <a:srgbClr val="222222"/>
                </a:solidFill>
                <a:effectLst/>
                <a:latin typeface="Arial" panose="020B0604020202020204" pitchFamily="34" charset="0"/>
              </a:rPr>
              <a:t>, C., Dressler, W., Duffy, R., Gray, N. and Holmes, G., 2017. Half-Earth or Whole Earth? Radical ideas for conservation, and their implications. </a:t>
            </a:r>
            <a:r>
              <a:rPr lang="en-GB" b="0" i="1" dirty="0">
                <a:solidFill>
                  <a:srgbClr val="222222"/>
                </a:solidFill>
                <a:effectLst/>
                <a:latin typeface="Arial" panose="020B0604020202020204" pitchFamily="34" charset="0"/>
              </a:rPr>
              <a:t>Oryx</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51</a:t>
            </a:r>
            <a:r>
              <a:rPr lang="en-GB" b="0" i="0" dirty="0">
                <a:solidFill>
                  <a:srgbClr val="222222"/>
                </a:solidFill>
                <a:effectLst/>
                <a:latin typeface="Arial" panose="020B0604020202020204" pitchFamily="34" charset="0"/>
              </a:rPr>
              <a:t>(3), pp.407-410.</a:t>
            </a:r>
          </a:p>
          <a:p>
            <a:endParaRPr lang="en-GB" b="0" i="0" dirty="0">
              <a:solidFill>
                <a:srgbClr val="222222"/>
              </a:solidFill>
              <a:effectLst/>
              <a:latin typeface="Arial" panose="020B0604020202020204" pitchFamily="34" charset="0"/>
            </a:endParaRPr>
          </a:p>
          <a:p>
            <a:r>
              <a:rPr lang="en-GB" b="0" i="0" dirty="0" err="1">
                <a:solidFill>
                  <a:srgbClr val="222222"/>
                </a:solidFill>
                <a:effectLst/>
                <a:latin typeface="Arial" panose="020B0604020202020204" pitchFamily="34" charset="0"/>
              </a:rPr>
              <a:t>Schleicher</a:t>
            </a:r>
            <a:r>
              <a:rPr lang="en-GB" b="0" i="0" dirty="0">
                <a:solidFill>
                  <a:srgbClr val="222222"/>
                </a:solidFill>
                <a:effectLst/>
                <a:latin typeface="Arial" panose="020B0604020202020204" pitchFamily="34" charset="0"/>
              </a:rPr>
              <a:t>, J., </a:t>
            </a:r>
            <a:r>
              <a:rPr lang="en-GB" b="0" i="0" dirty="0" err="1">
                <a:solidFill>
                  <a:srgbClr val="222222"/>
                </a:solidFill>
                <a:effectLst/>
                <a:latin typeface="Arial" panose="020B0604020202020204" pitchFamily="34" charset="0"/>
              </a:rPr>
              <a:t>Zaehringer</a:t>
            </a:r>
            <a:r>
              <a:rPr lang="en-GB" b="0" i="0" dirty="0">
                <a:solidFill>
                  <a:srgbClr val="222222"/>
                </a:solidFill>
                <a:effectLst/>
                <a:latin typeface="Arial" panose="020B0604020202020204" pitchFamily="34" charset="0"/>
              </a:rPr>
              <a:t>, J.G., </a:t>
            </a:r>
            <a:r>
              <a:rPr lang="en-GB" b="0" i="0" dirty="0" err="1">
                <a:solidFill>
                  <a:srgbClr val="222222"/>
                </a:solidFill>
                <a:effectLst/>
                <a:latin typeface="Arial" panose="020B0604020202020204" pitchFamily="34" charset="0"/>
              </a:rPr>
              <a:t>Fastré</a:t>
            </a:r>
            <a:r>
              <a:rPr lang="en-GB" b="0" i="0" dirty="0">
                <a:solidFill>
                  <a:srgbClr val="222222"/>
                </a:solidFill>
                <a:effectLst/>
                <a:latin typeface="Arial" panose="020B0604020202020204" pitchFamily="34" charset="0"/>
              </a:rPr>
              <a:t>, C., </a:t>
            </a:r>
            <a:r>
              <a:rPr lang="en-GB" b="0" i="0" dirty="0" err="1">
                <a:solidFill>
                  <a:srgbClr val="222222"/>
                </a:solidFill>
                <a:effectLst/>
                <a:latin typeface="Arial" panose="020B0604020202020204" pitchFamily="34" charset="0"/>
              </a:rPr>
              <a:t>Vira</a:t>
            </a:r>
            <a:r>
              <a:rPr lang="en-GB" b="0" i="0" dirty="0">
                <a:solidFill>
                  <a:srgbClr val="222222"/>
                </a:solidFill>
                <a:effectLst/>
                <a:latin typeface="Arial" panose="020B0604020202020204" pitchFamily="34" charset="0"/>
              </a:rPr>
              <a:t>, B., Visconti, P. and Sandbrook, C., 2019. Protecting half of the planet could directly affect over one billion people. </a:t>
            </a:r>
            <a:r>
              <a:rPr lang="en-GB" b="0" i="1" dirty="0">
                <a:solidFill>
                  <a:srgbClr val="222222"/>
                </a:solidFill>
                <a:effectLst/>
                <a:latin typeface="Arial" panose="020B0604020202020204" pitchFamily="34" charset="0"/>
              </a:rPr>
              <a:t>Nature Sustainability</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a:t>
            </a:r>
            <a:r>
              <a:rPr lang="en-GB" b="0" i="0" dirty="0">
                <a:solidFill>
                  <a:srgbClr val="222222"/>
                </a:solidFill>
                <a:effectLst/>
                <a:latin typeface="Arial" panose="020B0604020202020204" pitchFamily="34" charset="0"/>
              </a:rPr>
              <a:t>(12), pp.1094-1096.</a:t>
            </a:r>
          </a:p>
          <a:p>
            <a:endParaRPr lang="en-GB" b="0" i="0" dirty="0">
              <a:solidFill>
                <a:srgbClr val="222222"/>
              </a:solidFill>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4BF8F112-07DF-46D4-83CA-C03F00844EA8}" type="slidenum">
              <a:rPr lang="en-GB" smtClean="0"/>
              <a:t>27</a:t>
            </a:fld>
            <a:endParaRPr lang="en-GB"/>
          </a:p>
        </p:txBody>
      </p:sp>
    </p:spTree>
    <p:extLst>
      <p:ext uri="{BB962C8B-B14F-4D97-AF65-F5344CB8AC3E}">
        <p14:creationId xmlns:p14="http://schemas.microsoft.com/office/powerpoint/2010/main" val="1820953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25703-2057-40FE-A5AB-966986AF39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1734F02-F652-439A-8B35-9FDA3698DC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96F5A98-22B9-447A-86BE-E755B635B9FA}"/>
              </a:ext>
            </a:extLst>
          </p:cNvPr>
          <p:cNvSpPr>
            <a:spLocks noGrp="1"/>
          </p:cNvSpPr>
          <p:nvPr>
            <p:ph type="dt" sz="half" idx="10"/>
          </p:nvPr>
        </p:nvSpPr>
        <p:spPr/>
        <p:txBody>
          <a:bodyPr/>
          <a:lstStyle/>
          <a:p>
            <a:fld id="{D826437D-DBA5-4FBA-B2F1-0BC1F48C2B21}" type="datetimeFigureOut">
              <a:rPr lang="en-GB" smtClean="0"/>
              <a:t>11/05/2021</a:t>
            </a:fld>
            <a:endParaRPr lang="en-GB"/>
          </a:p>
        </p:txBody>
      </p:sp>
      <p:sp>
        <p:nvSpPr>
          <p:cNvPr id="5" name="Footer Placeholder 4">
            <a:extLst>
              <a:ext uri="{FF2B5EF4-FFF2-40B4-BE49-F238E27FC236}">
                <a16:creationId xmlns:a16="http://schemas.microsoft.com/office/drawing/2014/main" id="{74A1E315-C3AA-4BC7-80B3-0F8296BD37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15B317-E287-40AE-920E-49E77A854287}"/>
              </a:ext>
            </a:extLst>
          </p:cNvPr>
          <p:cNvSpPr>
            <a:spLocks noGrp="1"/>
          </p:cNvSpPr>
          <p:nvPr>
            <p:ph type="sldNum" sz="quarter" idx="12"/>
          </p:nvPr>
        </p:nvSpPr>
        <p:spPr/>
        <p:txBody>
          <a:bodyPr/>
          <a:lstStyle/>
          <a:p>
            <a:fld id="{67550F4B-0980-4A31-8A77-084FDE35CA10}" type="slidenum">
              <a:rPr lang="en-GB" smtClean="0"/>
              <a:t>‹#›</a:t>
            </a:fld>
            <a:endParaRPr lang="en-GB"/>
          </a:p>
        </p:txBody>
      </p:sp>
    </p:spTree>
    <p:extLst>
      <p:ext uri="{BB962C8B-B14F-4D97-AF65-F5344CB8AC3E}">
        <p14:creationId xmlns:p14="http://schemas.microsoft.com/office/powerpoint/2010/main" val="2817264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0FC21-F955-43AB-AA83-527FC490207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F11FA8-FC56-42B7-9876-4AD0AD8565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2FC775-79CA-4EE4-888D-92F11D92DB16}"/>
              </a:ext>
            </a:extLst>
          </p:cNvPr>
          <p:cNvSpPr>
            <a:spLocks noGrp="1"/>
          </p:cNvSpPr>
          <p:nvPr>
            <p:ph type="dt" sz="half" idx="10"/>
          </p:nvPr>
        </p:nvSpPr>
        <p:spPr/>
        <p:txBody>
          <a:bodyPr/>
          <a:lstStyle/>
          <a:p>
            <a:fld id="{D826437D-DBA5-4FBA-B2F1-0BC1F48C2B21}" type="datetimeFigureOut">
              <a:rPr lang="en-GB" smtClean="0"/>
              <a:t>11/05/2021</a:t>
            </a:fld>
            <a:endParaRPr lang="en-GB"/>
          </a:p>
        </p:txBody>
      </p:sp>
      <p:sp>
        <p:nvSpPr>
          <p:cNvPr id="5" name="Footer Placeholder 4">
            <a:extLst>
              <a:ext uri="{FF2B5EF4-FFF2-40B4-BE49-F238E27FC236}">
                <a16:creationId xmlns:a16="http://schemas.microsoft.com/office/drawing/2014/main" id="{9D545DE9-D7CC-4922-A2B8-BA9B5A248B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8936BE-1CC8-4B19-8E0D-904B1927EE61}"/>
              </a:ext>
            </a:extLst>
          </p:cNvPr>
          <p:cNvSpPr>
            <a:spLocks noGrp="1"/>
          </p:cNvSpPr>
          <p:nvPr>
            <p:ph type="sldNum" sz="quarter" idx="12"/>
          </p:nvPr>
        </p:nvSpPr>
        <p:spPr/>
        <p:txBody>
          <a:bodyPr/>
          <a:lstStyle/>
          <a:p>
            <a:fld id="{67550F4B-0980-4A31-8A77-084FDE35CA10}" type="slidenum">
              <a:rPr lang="en-GB" smtClean="0"/>
              <a:t>‹#›</a:t>
            </a:fld>
            <a:endParaRPr lang="en-GB"/>
          </a:p>
        </p:txBody>
      </p:sp>
    </p:spTree>
    <p:extLst>
      <p:ext uri="{BB962C8B-B14F-4D97-AF65-F5344CB8AC3E}">
        <p14:creationId xmlns:p14="http://schemas.microsoft.com/office/powerpoint/2010/main" val="774933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18FD9-CB45-48F1-AE69-ABE7C6D807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777F958-B1D1-44B0-B44B-FF813D51FC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A2B7A-7B58-4BA8-B1D3-8FEE90D2B08A}"/>
              </a:ext>
            </a:extLst>
          </p:cNvPr>
          <p:cNvSpPr>
            <a:spLocks noGrp="1"/>
          </p:cNvSpPr>
          <p:nvPr>
            <p:ph type="dt" sz="half" idx="10"/>
          </p:nvPr>
        </p:nvSpPr>
        <p:spPr/>
        <p:txBody>
          <a:bodyPr/>
          <a:lstStyle/>
          <a:p>
            <a:fld id="{D826437D-DBA5-4FBA-B2F1-0BC1F48C2B21}" type="datetimeFigureOut">
              <a:rPr lang="en-GB" smtClean="0"/>
              <a:t>11/05/2021</a:t>
            </a:fld>
            <a:endParaRPr lang="en-GB"/>
          </a:p>
        </p:txBody>
      </p:sp>
      <p:sp>
        <p:nvSpPr>
          <p:cNvPr id="5" name="Footer Placeholder 4">
            <a:extLst>
              <a:ext uri="{FF2B5EF4-FFF2-40B4-BE49-F238E27FC236}">
                <a16:creationId xmlns:a16="http://schemas.microsoft.com/office/drawing/2014/main" id="{BD183200-7985-4EF8-86C5-842F921934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A6516C-4B7D-47D9-A1FE-EF8B2FBDAD51}"/>
              </a:ext>
            </a:extLst>
          </p:cNvPr>
          <p:cNvSpPr>
            <a:spLocks noGrp="1"/>
          </p:cNvSpPr>
          <p:nvPr>
            <p:ph type="sldNum" sz="quarter" idx="12"/>
          </p:nvPr>
        </p:nvSpPr>
        <p:spPr/>
        <p:txBody>
          <a:bodyPr/>
          <a:lstStyle/>
          <a:p>
            <a:fld id="{67550F4B-0980-4A31-8A77-084FDE35CA10}" type="slidenum">
              <a:rPr lang="en-GB" smtClean="0"/>
              <a:t>‹#›</a:t>
            </a:fld>
            <a:endParaRPr lang="en-GB"/>
          </a:p>
        </p:txBody>
      </p:sp>
    </p:spTree>
    <p:extLst>
      <p:ext uri="{BB962C8B-B14F-4D97-AF65-F5344CB8AC3E}">
        <p14:creationId xmlns:p14="http://schemas.microsoft.com/office/powerpoint/2010/main" val="1907550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3AC1B-6F55-4D9F-9C6B-8C69C1B0685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0A0FC1C-18D1-4BA1-942D-2D342BFD89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96FFC6C-4FA3-4869-B5D4-98424546B3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E292AD9-A512-441E-855D-AF00061E5CA9}"/>
              </a:ext>
            </a:extLst>
          </p:cNvPr>
          <p:cNvSpPr>
            <a:spLocks noGrp="1"/>
          </p:cNvSpPr>
          <p:nvPr>
            <p:ph type="dt" sz="half" idx="10"/>
          </p:nvPr>
        </p:nvSpPr>
        <p:spPr/>
        <p:txBody>
          <a:bodyPr/>
          <a:lstStyle/>
          <a:p>
            <a:fld id="{D826437D-DBA5-4FBA-B2F1-0BC1F48C2B21}" type="datetimeFigureOut">
              <a:rPr lang="en-GB" smtClean="0"/>
              <a:t>11/05/2021</a:t>
            </a:fld>
            <a:endParaRPr lang="en-GB"/>
          </a:p>
        </p:txBody>
      </p:sp>
      <p:sp>
        <p:nvSpPr>
          <p:cNvPr id="6" name="Footer Placeholder 5">
            <a:extLst>
              <a:ext uri="{FF2B5EF4-FFF2-40B4-BE49-F238E27FC236}">
                <a16:creationId xmlns:a16="http://schemas.microsoft.com/office/drawing/2014/main" id="{2B8CC949-9D55-4549-AA20-E72763E733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691A0F-AD82-48E0-8796-2582CE1F0DB1}"/>
              </a:ext>
            </a:extLst>
          </p:cNvPr>
          <p:cNvSpPr>
            <a:spLocks noGrp="1"/>
          </p:cNvSpPr>
          <p:nvPr>
            <p:ph type="sldNum" sz="quarter" idx="12"/>
          </p:nvPr>
        </p:nvSpPr>
        <p:spPr/>
        <p:txBody>
          <a:bodyPr/>
          <a:lstStyle/>
          <a:p>
            <a:fld id="{67550F4B-0980-4A31-8A77-084FDE35CA10}" type="slidenum">
              <a:rPr lang="en-GB" smtClean="0"/>
              <a:t>‹#›</a:t>
            </a:fld>
            <a:endParaRPr lang="en-GB"/>
          </a:p>
        </p:txBody>
      </p:sp>
    </p:spTree>
    <p:extLst>
      <p:ext uri="{BB962C8B-B14F-4D97-AF65-F5344CB8AC3E}">
        <p14:creationId xmlns:p14="http://schemas.microsoft.com/office/powerpoint/2010/main" val="105765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29704-526E-4BDE-808E-9086C678FF9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5B6D12F-E724-47C6-ADAD-E5D4569DD8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F7B00C-57E4-4AD7-9535-D28DB5E310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1C067DC-0194-4CD7-AEF9-6C028FA730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FCAFAE-9859-4B40-BF76-64CEE3169A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FC6ED3E-7ACE-4BFD-93B4-48E56B36FFC4}"/>
              </a:ext>
            </a:extLst>
          </p:cNvPr>
          <p:cNvSpPr>
            <a:spLocks noGrp="1"/>
          </p:cNvSpPr>
          <p:nvPr>
            <p:ph type="dt" sz="half" idx="10"/>
          </p:nvPr>
        </p:nvSpPr>
        <p:spPr/>
        <p:txBody>
          <a:bodyPr/>
          <a:lstStyle/>
          <a:p>
            <a:fld id="{D826437D-DBA5-4FBA-B2F1-0BC1F48C2B21}" type="datetimeFigureOut">
              <a:rPr lang="en-GB" smtClean="0"/>
              <a:t>11/05/2021</a:t>
            </a:fld>
            <a:endParaRPr lang="en-GB"/>
          </a:p>
        </p:txBody>
      </p:sp>
      <p:sp>
        <p:nvSpPr>
          <p:cNvPr id="8" name="Footer Placeholder 7">
            <a:extLst>
              <a:ext uri="{FF2B5EF4-FFF2-40B4-BE49-F238E27FC236}">
                <a16:creationId xmlns:a16="http://schemas.microsoft.com/office/drawing/2014/main" id="{00B32144-EE3F-4C46-AF03-52CC87C316A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59B4D40-3A45-473B-B1B0-3BB5EF82361F}"/>
              </a:ext>
            </a:extLst>
          </p:cNvPr>
          <p:cNvSpPr>
            <a:spLocks noGrp="1"/>
          </p:cNvSpPr>
          <p:nvPr>
            <p:ph type="sldNum" sz="quarter" idx="12"/>
          </p:nvPr>
        </p:nvSpPr>
        <p:spPr/>
        <p:txBody>
          <a:bodyPr/>
          <a:lstStyle/>
          <a:p>
            <a:fld id="{67550F4B-0980-4A31-8A77-084FDE35CA10}" type="slidenum">
              <a:rPr lang="en-GB" smtClean="0"/>
              <a:t>‹#›</a:t>
            </a:fld>
            <a:endParaRPr lang="en-GB"/>
          </a:p>
        </p:txBody>
      </p:sp>
    </p:spTree>
    <p:extLst>
      <p:ext uri="{BB962C8B-B14F-4D97-AF65-F5344CB8AC3E}">
        <p14:creationId xmlns:p14="http://schemas.microsoft.com/office/powerpoint/2010/main" val="3170648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2F21A-D696-4CBB-842B-D4C9214736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70290B4-28E5-4227-B9E9-62D7A907C47F}"/>
              </a:ext>
            </a:extLst>
          </p:cNvPr>
          <p:cNvSpPr>
            <a:spLocks noGrp="1"/>
          </p:cNvSpPr>
          <p:nvPr>
            <p:ph type="dt" sz="half" idx="10"/>
          </p:nvPr>
        </p:nvSpPr>
        <p:spPr/>
        <p:txBody>
          <a:bodyPr/>
          <a:lstStyle/>
          <a:p>
            <a:fld id="{D826437D-DBA5-4FBA-B2F1-0BC1F48C2B21}" type="datetimeFigureOut">
              <a:rPr lang="en-GB" smtClean="0"/>
              <a:t>11/05/2021</a:t>
            </a:fld>
            <a:endParaRPr lang="en-GB"/>
          </a:p>
        </p:txBody>
      </p:sp>
      <p:sp>
        <p:nvSpPr>
          <p:cNvPr id="4" name="Footer Placeholder 3">
            <a:extLst>
              <a:ext uri="{FF2B5EF4-FFF2-40B4-BE49-F238E27FC236}">
                <a16:creationId xmlns:a16="http://schemas.microsoft.com/office/drawing/2014/main" id="{EA099D68-3E9B-4670-B5E0-B644C6570AD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2F85771-2B4C-42E0-83F4-D2F56D376757}"/>
              </a:ext>
            </a:extLst>
          </p:cNvPr>
          <p:cNvSpPr>
            <a:spLocks noGrp="1"/>
          </p:cNvSpPr>
          <p:nvPr>
            <p:ph type="sldNum" sz="quarter" idx="12"/>
          </p:nvPr>
        </p:nvSpPr>
        <p:spPr/>
        <p:txBody>
          <a:bodyPr/>
          <a:lstStyle/>
          <a:p>
            <a:fld id="{67550F4B-0980-4A31-8A77-084FDE35CA10}" type="slidenum">
              <a:rPr lang="en-GB" smtClean="0"/>
              <a:t>‹#›</a:t>
            </a:fld>
            <a:endParaRPr lang="en-GB"/>
          </a:p>
        </p:txBody>
      </p:sp>
    </p:spTree>
    <p:extLst>
      <p:ext uri="{BB962C8B-B14F-4D97-AF65-F5344CB8AC3E}">
        <p14:creationId xmlns:p14="http://schemas.microsoft.com/office/powerpoint/2010/main" val="1684737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6ACEEE-59BB-4354-B1D7-E9E8AF6F3FA9}"/>
              </a:ext>
            </a:extLst>
          </p:cNvPr>
          <p:cNvSpPr>
            <a:spLocks noGrp="1"/>
          </p:cNvSpPr>
          <p:nvPr>
            <p:ph type="dt" sz="half" idx="10"/>
          </p:nvPr>
        </p:nvSpPr>
        <p:spPr/>
        <p:txBody>
          <a:bodyPr/>
          <a:lstStyle/>
          <a:p>
            <a:fld id="{D826437D-DBA5-4FBA-B2F1-0BC1F48C2B21}" type="datetimeFigureOut">
              <a:rPr lang="en-GB" smtClean="0"/>
              <a:t>11/05/2021</a:t>
            </a:fld>
            <a:endParaRPr lang="en-GB"/>
          </a:p>
        </p:txBody>
      </p:sp>
      <p:sp>
        <p:nvSpPr>
          <p:cNvPr id="3" name="Footer Placeholder 2">
            <a:extLst>
              <a:ext uri="{FF2B5EF4-FFF2-40B4-BE49-F238E27FC236}">
                <a16:creationId xmlns:a16="http://schemas.microsoft.com/office/drawing/2014/main" id="{858B78FB-41E6-45B7-852D-7D4904B57DE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35304BD-BA16-48EE-8DE4-B200BB70F2B5}"/>
              </a:ext>
            </a:extLst>
          </p:cNvPr>
          <p:cNvSpPr>
            <a:spLocks noGrp="1"/>
          </p:cNvSpPr>
          <p:nvPr>
            <p:ph type="sldNum" sz="quarter" idx="12"/>
          </p:nvPr>
        </p:nvSpPr>
        <p:spPr/>
        <p:txBody>
          <a:bodyPr/>
          <a:lstStyle/>
          <a:p>
            <a:fld id="{67550F4B-0980-4A31-8A77-084FDE35CA10}" type="slidenum">
              <a:rPr lang="en-GB" smtClean="0"/>
              <a:t>‹#›</a:t>
            </a:fld>
            <a:endParaRPr lang="en-GB"/>
          </a:p>
        </p:txBody>
      </p:sp>
    </p:spTree>
    <p:extLst>
      <p:ext uri="{BB962C8B-B14F-4D97-AF65-F5344CB8AC3E}">
        <p14:creationId xmlns:p14="http://schemas.microsoft.com/office/powerpoint/2010/main" val="1464662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E872-98EF-4C2C-88BC-38602C14D3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1227AE-211A-4D3D-84DE-010D68BCBC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42232DB-F4D6-4CE4-AD58-23F733CD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E8C910-FF48-4525-ABFA-78A7175FAA89}"/>
              </a:ext>
            </a:extLst>
          </p:cNvPr>
          <p:cNvSpPr>
            <a:spLocks noGrp="1"/>
          </p:cNvSpPr>
          <p:nvPr>
            <p:ph type="dt" sz="half" idx="10"/>
          </p:nvPr>
        </p:nvSpPr>
        <p:spPr/>
        <p:txBody>
          <a:bodyPr/>
          <a:lstStyle/>
          <a:p>
            <a:fld id="{D826437D-DBA5-4FBA-B2F1-0BC1F48C2B21}" type="datetimeFigureOut">
              <a:rPr lang="en-GB" smtClean="0"/>
              <a:t>11/05/2021</a:t>
            </a:fld>
            <a:endParaRPr lang="en-GB"/>
          </a:p>
        </p:txBody>
      </p:sp>
      <p:sp>
        <p:nvSpPr>
          <p:cNvPr id="6" name="Footer Placeholder 5">
            <a:extLst>
              <a:ext uri="{FF2B5EF4-FFF2-40B4-BE49-F238E27FC236}">
                <a16:creationId xmlns:a16="http://schemas.microsoft.com/office/drawing/2014/main" id="{89B9CB34-DE53-4730-9975-0CBB2D3E42C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FF9E95-45C0-4641-A18A-6ED68F044A39}"/>
              </a:ext>
            </a:extLst>
          </p:cNvPr>
          <p:cNvSpPr>
            <a:spLocks noGrp="1"/>
          </p:cNvSpPr>
          <p:nvPr>
            <p:ph type="sldNum" sz="quarter" idx="12"/>
          </p:nvPr>
        </p:nvSpPr>
        <p:spPr/>
        <p:txBody>
          <a:bodyPr/>
          <a:lstStyle/>
          <a:p>
            <a:fld id="{67550F4B-0980-4A31-8A77-084FDE35CA10}" type="slidenum">
              <a:rPr lang="en-GB" smtClean="0"/>
              <a:t>‹#›</a:t>
            </a:fld>
            <a:endParaRPr lang="en-GB"/>
          </a:p>
        </p:txBody>
      </p:sp>
    </p:spTree>
    <p:extLst>
      <p:ext uri="{BB962C8B-B14F-4D97-AF65-F5344CB8AC3E}">
        <p14:creationId xmlns:p14="http://schemas.microsoft.com/office/powerpoint/2010/main" val="107591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94E0A-D695-4236-89FF-1B1EF3EF7A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69B08CA-7F7B-42DF-A792-DB83FB836F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BE779BE-1784-40A7-B1DE-FA8EF79F8F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65C6F9-1463-429A-9049-02BE04036B2B}"/>
              </a:ext>
            </a:extLst>
          </p:cNvPr>
          <p:cNvSpPr>
            <a:spLocks noGrp="1"/>
          </p:cNvSpPr>
          <p:nvPr>
            <p:ph type="dt" sz="half" idx="10"/>
          </p:nvPr>
        </p:nvSpPr>
        <p:spPr/>
        <p:txBody>
          <a:bodyPr/>
          <a:lstStyle/>
          <a:p>
            <a:fld id="{D826437D-DBA5-4FBA-B2F1-0BC1F48C2B21}" type="datetimeFigureOut">
              <a:rPr lang="en-GB" smtClean="0"/>
              <a:t>11/05/2021</a:t>
            </a:fld>
            <a:endParaRPr lang="en-GB"/>
          </a:p>
        </p:txBody>
      </p:sp>
      <p:sp>
        <p:nvSpPr>
          <p:cNvPr id="6" name="Footer Placeholder 5">
            <a:extLst>
              <a:ext uri="{FF2B5EF4-FFF2-40B4-BE49-F238E27FC236}">
                <a16:creationId xmlns:a16="http://schemas.microsoft.com/office/drawing/2014/main" id="{738AB86D-C0C3-4760-9CE5-6BAA395579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5C3B0B-6730-4272-8F03-585BC5715B65}"/>
              </a:ext>
            </a:extLst>
          </p:cNvPr>
          <p:cNvSpPr>
            <a:spLocks noGrp="1"/>
          </p:cNvSpPr>
          <p:nvPr>
            <p:ph type="sldNum" sz="quarter" idx="12"/>
          </p:nvPr>
        </p:nvSpPr>
        <p:spPr/>
        <p:txBody>
          <a:bodyPr/>
          <a:lstStyle/>
          <a:p>
            <a:fld id="{67550F4B-0980-4A31-8A77-084FDE35CA10}" type="slidenum">
              <a:rPr lang="en-GB" smtClean="0"/>
              <a:t>‹#›</a:t>
            </a:fld>
            <a:endParaRPr lang="en-GB"/>
          </a:p>
        </p:txBody>
      </p:sp>
    </p:spTree>
    <p:extLst>
      <p:ext uri="{BB962C8B-B14F-4D97-AF65-F5344CB8AC3E}">
        <p14:creationId xmlns:p14="http://schemas.microsoft.com/office/powerpoint/2010/main" val="344675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83A83-0892-47BA-824D-00056BC2733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8A80EE-CE68-416E-96AD-D7C673EBBA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CC0FBC-BAF8-4AAB-8006-2D16499FEB13}"/>
              </a:ext>
            </a:extLst>
          </p:cNvPr>
          <p:cNvSpPr>
            <a:spLocks noGrp="1"/>
          </p:cNvSpPr>
          <p:nvPr>
            <p:ph type="dt" sz="half" idx="10"/>
          </p:nvPr>
        </p:nvSpPr>
        <p:spPr/>
        <p:txBody>
          <a:bodyPr/>
          <a:lstStyle/>
          <a:p>
            <a:fld id="{D826437D-DBA5-4FBA-B2F1-0BC1F48C2B21}" type="datetimeFigureOut">
              <a:rPr lang="en-GB" smtClean="0"/>
              <a:t>11/05/2021</a:t>
            </a:fld>
            <a:endParaRPr lang="en-GB"/>
          </a:p>
        </p:txBody>
      </p:sp>
      <p:sp>
        <p:nvSpPr>
          <p:cNvPr id="5" name="Footer Placeholder 4">
            <a:extLst>
              <a:ext uri="{FF2B5EF4-FFF2-40B4-BE49-F238E27FC236}">
                <a16:creationId xmlns:a16="http://schemas.microsoft.com/office/drawing/2014/main" id="{B83F4BCF-F74E-4962-8655-59D2A941BA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DADB3E-7404-4CEE-A8E8-F4A074F1F143}"/>
              </a:ext>
            </a:extLst>
          </p:cNvPr>
          <p:cNvSpPr>
            <a:spLocks noGrp="1"/>
          </p:cNvSpPr>
          <p:nvPr>
            <p:ph type="sldNum" sz="quarter" idx="12"/>
          </p:nvPr>
        </p:nvSpPr>
        <p:spPr/>
        <p:txBody>
          <a:bodyPr/>
          <a:lstStyle/>
          <a:p>
            <a:fld id="{67550F4B-0980-4A31-8A77-084FDE35CA10}" type="slidenum">
              <a:rPr lang="en-GB" smtClean="0"/>
              <a:t>‹#›</a:t>
            </a:fld>
            <a:endParaRPr lang="en-GB"/>
          </a:p>
        </p:txBody>
      </p:sp>
    </p:spTree>
    <p:extLst>
      <p:ext uri="{BB962C8B-B14F-4D97-AF65-F5344CB8AC3E}">
        <p14:creationId xmlns:p14="http://schemas.microsoft.com/office/powerpoint/2010/main" val="1308741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A343B5-322D-4190-A2ED-AFF7E375C7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177F1C-97A1-4FFA-8B4C-BB0D67C0C5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3430E2-62F2-4EFC-930B-C15C482FB1AF}"/>
              </a:ext>
            </a:extLst>
          </p:cNvPr>
          <p:cNvSpPr>
            <a:spLocks noGrp="1"/>
          </p:cNvSpPr>
          <p:nvPr>
            <p:ph type="dt" sz="half" idx="10"/>
          </p:nvPr>
        </p:nvSpPr>
        <p:spPr/>
        <p:txBody>
          <a:bodyPr/>
          <a:lstStyle/>
          <a:p>
            <a:fld id="{D826437D-DBA5-4FBA-B2F1-0BC1F48C2B21}" type="datetimeFigureOut">
              <a:rPr lang="en-GB" smtClean="0"/>
              <a:t>11/05/2021</a:t>
            </a:fld>
            <a:endParaRPr lang="en-GB"/>
          </a:p>
        </p:txBody>
      </p:sp>
      <p:sp>
        <p:nvSpPr>
          <p:cNvPr id="5" name="Footer Placeholder 4">
            <a:extLst>
              <a:ext uri="{FF2B5EF4-FFF2-40B4-BE49-F238E27FC236}">
                <a16:creationId xmlns:a16="http://schemas.microsoft.com/office/drawing/2014/main" id="{6E9C139D-729B-4411-A43B-12246E0CCC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7DFA9F-7B18-4952-B7B0-EE3B304CBA7A}"/>
              </a:ext>
            </a:extLst>
          </p:cNvPr>
          <p:cNvSpPr>
            <a:spLocks noGrp="1"/>
          </p:cNvSpPr>
          <p:nvPr>
            <p:ph type="sldNum" sz="quarter" idx="12"/>
          </p:nvPr>
        </p:nvSpPr>
        <p:spPr/>
        <p:txBody>
          <a:bodyPr/>
          <a:lstStyle/>
          <a:p>
            <a:fld id="{67550F4B-0980-4A31-8A77-084FDE35CA10}" type="slidenum">
              <a:rPr lang="en-GB" smtClean="0"/>
              <a:t>‹#›</a:t>
            </a:fld>
            <a:endParaRPr lang="en-GB"/>
          </a:p>
        </p:txBody>
      </p:sp>
    </p:spTree>
    <p:extLst>
      <p:ext uri="{BB962C8B-B14F-4D97-AF65-F5344CB8AC3E}">
        <p14:creationId xmlns:p14="http://schemas.microsoft.com/office/powerpoint/2010/main" val="1387011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9" name="Picture 18" descr="1_TheOU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27649" y="258878"/>
            <a:ext cx="1213083" cy="623852"/>
          </a:xfrm>
          <a:prstGeom prst="rect">
            <a:avLst/>
          </a:prstGeom>
        </p:spPr>
      </p:pic>
      <p:sp>
        <p:nvSpPr>
          <p:cNvPr id="3" name="Rectangle 2">
            <a:extLst>
              <a:ext uri="{FF2B5EF4-FFF2-40B4-BE49-F238E27FC236}">
                <a16:creationId xmlns:a16="http://schemas.microsoft.com/office/drawing/2014/main" id="{FD07A26B-FB91-4268-AE80-63214307C03F}"/>
              </a:ext>
            </a:extLst>
          </p:cNvPr>
          <p:cNvSpPr/>
          <p:nvPr userDrawn="1"/>
        </p:nvSpPr>
        <p:spPr>
          <a:xfrm>
            <a:off x="0" y="6482692"/>
            <a:ext cx="12192000" cy="375309"/>
          </a:xfrm>
          <a:prstGeom prst="rect">
            <a:avLst/>
          </a:prstGeom>
          <a:solidFill>
            <a:srgbClr val="EB60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984"/>
          </a:p>
        </p:txBody>
      </p:sp>
      <p:sp>
        <p:nvSpPr>
          <p:cNvPr id="4" name="Title 3">
            <a:extLst>
              <a:ext uri="{FF2B5EF4-FFF2-40B4-BE49-F238E27FC236}">
                <a16:creationId xmlns:a16="http://schemas.microsoft.com/office/drawing/2014/main" id="{BF84B4DE-83A6-4726-9008-0C7F75D02D1F}"/>
              </a:ext>
            </a:extLst>
          </p:cNvPr>
          <p:cNvSpPr>
            <a:spLocks noGrp="1"/>
          </p:cNvSpPr>
          <p:nvPr>
            <p:ph type="title"/>
          </p:nvPr>
        </p:nvSpPr>
        <p:spPr>
          <a:xfrm>
            <a:off x="838020" y="364883"/>
            <a:ext cx="10515963" cy="623852"/>
          </a:xfrm>
          <a:prstGeom prst="rect">
            <a:avLst/>
          </a:prstGeom>
        </p:spPr>
        <p:txBody>
          <a:bodyPr/>
          <a:lstStyle>
            <a:lvl1pPr>
              <a:defRPr sz="2531">
                <a:latin typeface="Arial" panose="020B0604020202020204" pitchFamily="34" charset="0"/>
                <a:cs typeface="Arial" panose="020B0604020202020204" pitchFamily="34" charset="0"/>
              </a:defRPr>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F645E500-E4D1-47B6-8A49-38CF5EF7DA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3254" y="210364"/>
            <a:ext cx="1287479" cy="544365"/>
          </a:xfrm>
          <a:prstGeom prst="rect">
            <a:avLst/>
          </a:prstGeom>
        </p:spPr>
      </p:pic>
    </p:spTree>
    <p:extLst>
      <p:ext uri="{BB962C8B-B14F-4D97-AF65-F5344CB8AC3E}">
        <p14:creationId xmlns:p14="http://schemas.microsoft.com/office/powerpoint/2010/main" val="4137874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0" y="-2925"/>
            <a:ext cx="12192000" cy="6860925"/>
          </a:xfrm>
          <a:prstGeom prst="rect">
            <a:avLst/>
          </a:prstGeom>
          <a:solidFill>
            <a:srgbClr val="EF6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28"/>
          </a:p>
        </p:txBody>
      </p:sp>
      <p:sp>
        <p:nvSpPr>
          <p:cNvPr id="6" name="Title 1"/>
          <p:cNvSpPr>
            <a:spLocks noGrp="1"/>
          </p:cNvSpPr>
          <p:nvPr>
            <p:ph type="ctrTitle" hasCustomPrompt="1"/>
          </p:nvPr>
        </p:nvSpPr>
        <p:spPr>
          <a:xfrm>
            <a:off x="497005" y="2081216"/>
            <a:ext cx="11192959" cy="3271411"/>
          </a:xfrm>
          <a:prstGeom prst="rect">
            <a:avLst/>
          </a:prstGeom>
        </p:spPr>
        <p:txBody>
          <a:bodyPr/>
          <a:lstStyle>
            <a:lvl1pPr algn="ctr">
              <a:lnSpc>
                <a:spcPts val="3515"/>
              </a:lnSpc>
              <a:defRPr lang="en-GB" dirty="0">
                <a:solidFill>
                  <a:schemeClr val="bg1"/>
                </a:solidFill>
              </a:defRPr>
            </a:lvl1pPr>
          </a:lstStyle>
          <a:p>
            <a:br>
              <a:rPr lang="en-GB" dirty="0"/>
            </a:br>
            <a:br>
              <a:rPr lang="en-GB" dirty="0"/>
            </a:br>
            <a:br>
              <a:rPr lang="en-GB" dirty="0"/>
            </a:br>
            <a:endParaRPr lang="en-GB" dirty="0"/>
          </a:p>
        </p:txBody>
      </p:sp>
    </p:spTree>
    <p:extLst>
      <p:ext uri="{BB962C8B-B14F-4D97-AF65-F5344CB8AC3E}">
        <p14:creationId xmlns:p14="http://schemas.microsoft.com/office/powerpoint/2010/main" val="2979258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505071" y="6277314"/>
            <a:ext cx="644975" cy="567935"/>
          </a:xfrm>
          <a:prstGeom prst="rect">
            <a:avLst/>
          </a:prstGeom>
        </p:spPr>
        <p:txBody>
          <a:bodyPr/>
          <a:lstStyle/>
          <a:p>
            <a:pPr algn="ctr"/>
            <a:fld id="{C0BADC3D-1509-2C4E-AB5E-AF0356668A88}" type="slidenum">
              <a:rPr lang="en-GB" smtClean="0"/>
              <a:pPr algn="ctr"/>
              <a:t>‹#›</a:t>
            </a:fld>
            <a:endParaRPr lang="en-GB" dirty="0"/>
          </a:p>
        </p:txBody>
      </p:sp>
      <p:sp>
        <p:nvSpPr>
          <p:cNvPr id="6" name="Title 1">
            <a:extLst>
              <a:ext uri="{FF2B5EF4-FFF2-40B4-BE49-F238E27FC236}">
                <a16:creationId xmlns:a16="http://schemas.microsoft.com/office/drawing/2014/main" id="{7EEEF48D-AAD9-49BB-8D9F-21813F6D70FC}"/>
              </a:ext>
            </a:extLst>
          </p:cNvPr>
          <p:cNvSpPr txBox="1">
            <a:spLocks/>
          </p:cNvSpPr>
          <p:nvPr userDrawn="1"/>
        </p:nvSpPr>
        <p:spPr>
          <a:xfrm>
            <a:off x="4758520" y="5188887"/>
            <a:ext cx="6456851" cy="730735"/>
          </a:xfrm>
          <a:prstGeom prst="rect">
            <a:avLst/>
          </a:prstGeom>
        </p:spPr>
        <p:txBody>
          <a:bodyPr/>
          <a:lstStyle>
            <a:lvl1pPr algn="l" defTabSz="650276" rtl="0" eaLnBrk="1" latinLnBrk="0" hangingPunct="1">
              <a:lnSpc>
                <a:spcPts val="5200"/>
              </a:lnSpc>
              <a:spcBef>
                <a:spcPts val="0"/>
              </a:spcBef>
              <a:buNone/>
              <a:defRPr sz="4500" b="1" kern="1200">
                <a:solidFill>
                  <a:schemeClr val="tx1"/>
                </a:solidFill>
                <a:latin typeface="+mj-lt"/>
                <a:ea typeface="+mj-ea"/>
                <a:cs typeface="+mj-cs"/>
              </a:defRPr>
            </a:lvl1pPr>
          </a:lstStyle>
          <a:p>
            <a:endParaRPr lang="en-GB" sz="3163" dirty="0"/>
          </a:p>
        </p:txBody>
      </p:sp>
    </p:spTree>
    <p:extLst>
      <p:ext uri="{BB962C8B-B14F-4D97-AF65-F5344CB8AC3E}">
        <p14:creationId xmlns:p14="http://schemas.microsoft.com/office/powerpoint/2010/main" val="3563569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734F11-9176-4C6B-9B76-FC776D69EA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B356D90-180D-4376-971F-A693417CC3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C922FA-8FA3-4FD4-91F5-56131F2FBA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26437D-DBA5-4FBA-B2F1-0BC1F48C2B21}" type="datetimeFigureOut">
              <a:rPr lang="en-GB" smtClean="0"/>
              <a:t>11/05/2021</a:t>
            </a:fld>
            <a:endParaRPr lang="en-GB"/>
          </a:p>
        </p:txBody>
      </p:sp>
      <p:sp>
        <p:nvSpPr>
          <p:cNvPr id="5" name="Footer Placeholder 4">
            <a:extLst>
              <a:ext uri="{FF2B5EF4-FFF2-40B4-BE49-F238E27FC236}">
                <a16:creationId xmlns:a16="http://schemas.microsoft.com/office/drawing/2014/main" id="{93CF5006-1D0F-44E5-89AF-B3025ED542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18E0A16-811A-4D06-BD5E-CA6E9B10C1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50F4B-0980-4A31-8A77-084FDE35CA10}" type="slidenum">
              <a:rPr lang="en-GB" smtClean="0"/>
              <a:t>‹#›</a:t>
            </a:fld>
            <a:endParaRPr lang="en-GB"/>
          </a:p>
        </p:txBody>
      </p:sp>
    </p:spTree>
    <p:extLst>
      <p:ext uri="{BB962C8B-B14F-4D97-AF65-F5344CB8AC3E}">
        <p14:creationId xmlns:p14="http://schemas.microsoft.com/office/powerpoint/2010/main" val="2433222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DADA9AC-09FD-7C48-9CDC-8BC3FBDEF118}"/>
              </a:ext>
            </a:extLst>
          </p:cNvPr>
          <p:cNvSpPr/>
          <p:nvPr userDrawn="1"/>
        </p:nvSpPr>
        <p:spPr>
          <a:xfrm>
            <a:off x="0" y="-1"/>
            <a:ext cx="12192000" cy="5782804"/>
          </a:xfrm>
          <a:prstGeom prst="rect">
            <a:avLst/>
          </a:prstGeom>
          <a:solidFill>
            <a:srgbClr val="EA530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Oval 9">
            <a:extLst>
              <a:ext uri="{FF2B5EF4-FFF2-40B4-BE49-F238E27FC236}">
                <a16:creationId xmlns:a16="http://schemas.microsoft.com/office/drawing/2014/main" id="{4C279D9C-41B5-407B-BB25-D4AD402308AC}"/>
              </a:ext>
            </a:extLst>
          </p:cNvPr>
          <p:cNvSpPr/>
          <p:nvPr userDrawn="1"/>
        </p:nvSpPr>
        <p:spPr>
          <a:xfrm rot="12190506">
            <a:off x="-2562994" y="-396098"/>
            <a:ext cx="7025655" cy="7191228"/>
          </a:xfrm>
          <a:prstGeom prst="chord">
            <a:avLst>
              <a:gd name="adj1" fmla="val 2776418"/>
              <a:gd name="adj2" fmla="val 16002289"/>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84" dirty="0"/>
          </a:p>
        </p:txBody>
      </p:sp>
      <p:sp>
        <p:nvSpPr>
          <p:cNvPr id="12" name="TextBox 11">
            <a:extLst>
              <a:ext uri="{FF2B5EF4-FFF2-40B4-BE49-F238E27FC236}">
                <a16:creationId xmlns:a16="http://schemas.microsoft.com/office/drawing/2014/main" id="{D3932AFB-98BB-47E6-A66A-42A8B2216A6E}"/>
              </a:ext>
            </a:extLst>
          </p:cNvPr>
          <p:cNvSpPr txBox="1"/>
          <p:nvPr userDrawn="1"/>
        </p:nvSpPr>
        <p:spPr>
          <a:xfrm>
            <a:off x="7396526" y="667260"/>
            <a:ext cx="4731308" cy="784574"/>
          </a:xfrm>
          <a:prstGeom prst="rect">
            <a:avLst/>
          </a:prstGeom>
          <a:noFill/>
        </p:spPr>
        <p:txBody>
          <a:bodyPr wrap="square" rtlCol="0">
            <a:spAutoFit/>
          </a:bodyPr>
          <a:lstStyle/>
          <a:p>
            <a:r>
              <a:rPr lang="en-GB" sz="2249" b="1" dirty="0">
                <a:solidFill>
                  <a:schemeClr val="bg1"/>
                </a:solidFill>
                <a:latin typeface="Arial" panose="020B0604020202020204" pitchFamily="34" charset="0"/>
                <a:cs typeface="Arial" panose="020B0604020202020204" pitchFamily="34" charset="0"/>
              </a:rPr>
              <a:t>Transformation by Innovation </a:t>
            </a:r>
          </a:p>
          <a:p>
            <a:r>
              <a:rPr lang="en-GB" sz="2249" b="1" dirty="0">
                <a:solidFill>
                  <a:schemeClr val="bg1"/>
                </a:solidFill>
                <a:latin typeface="Arial" panose="020B0604020202020204" pitchFamily="34" charset="0"/>
                <a:cs typeface="Arial" panose="020B0604020202020204" pitchFamily="34" charset="0"/>
              </a:rPr>
              <a:t>in Distance Education</a:t>
            </a:r>
          </a:p>
        </p:txBody>
      </p:sp>
      <p:pic>
        <p:nvPicPr>
          <p:cNvPr id="13" name="Picture 12">
            <a:extLst>
              <a:ext uri="{FF2B5EF4-FFF2-40B4-BE49-F238E27FC236}">
                <a16:creationId xmlns:a16="http://schemas.microsoft.com/office/drawing/2014/main" id="{53C559C2-8C6E-45A5-9148-D5B12B0EEC2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3432" b="-4056"/>
          <a:stretch/>
        </p:blipFill>
        <p:spPr>
          <a:xfrm>
            <a:off x="-180109" y="-232871"/>
            <a:ext cx="3940469" cy="7198452"/>
          </a:xfrm>
          <a:prstGeom prst="rect">
            <a:avLst/>
          </a:prstGeom>
        </p:spPr>
      </p:pic>
      <p:sp>
        <p:nvSpPr>
          <p:cNvPr id="16" name="TextBox 15">
            <a:extLst>
              <a:ext uri="{FF2B5EF4-FFF2-40B4-BE49-F238E27FC236}">
                <a16:creationId xmlns:a16="http://schemas.microsoft.com/office/drawing/2014/main" id="{9D980B62-A8DC-41B1-BFA4-DF6E668D2134}"/>
              </a:ext>
            </a:extLst>
          </p:cNvPr>
          <p:cNvSpPr txBox="1"/>
          <p:nvPr userDrawn="1"/>
        </p:nvSpPr>
        <p:spPr>
          <a:xfrm>
            <a:off x="4934947" y="4292119"/>
            <a:ext cx="6209535" cy="566472"/>
          </a:xfrm>
          <a:prstGeom prst="rect">
            <a:avLst/>
          </a:prstGeom>
        </p:spPr>
        <p:txBody>
          <a:bodyPr vert="horz" wrap="square" lIns="0" tIns="0" rIns="0" bIns="0" rtlCol="0">
            <a:noAutofit/>
          </a:bodyPr>
          <a:lstStyle/>
          <a:p>
            <a:pPr marL="0" indent="0">
              <a:buNone/>
            </a:pPr>
            <a:endParaRPr lang="en-GB" sz="1407" dirty="0">
              <a:solidFill>
                <a:schemeClr val="bg1"/>
              </a:solidFill>
            </a:endParaRPr>
          </a:p>
        </p:txBody>
      </p:sp>
      <p:pic>
        <p:nvPicPr>
          <p:cNvPr id="21" name="Content Placeholder 7" descr="Logo&#10;&#10;Description automatically generated">
            <a:extLst>
              <a:ext uri="{FF2B5EF4-FFF2-40B4-BE49-F238E27FC236}">
                <a16:creationId xmlns:a16="http://schemas.microsoft.com/office/drawing/2014/main" id="{AF325590-A6D4-9741-870B-736FC1574C76}"/>
              </a:ext>
            </a:extLst>
          </p:cNvPr>
          <p:cNvPicPr>
            <a:picLocks noChangeAspect="1"/>
          </p:cNvPicPr>
          <p:nvPr userDrawn="1"/>
        </p:nvPicPr>
        <p:blipFill>
          <a:blip r:embed="rId6"/>
          <a:stretch>
            <a:fillRect/>
          </a:stretch>
        </p:blipFill>
        <p:spPr>
          <a:xfrm>
            <a:off x="4899511" y="591448"/>
            <a:ext cx="2290739" cy="967065"/>
          </a:xfrm>
          <a:prstGeom prst="rect">
            <a:avLst/>
          </a:prstGeom>
        </p:spPr>
      </p:pic>
      <p:pic>
        <p:nvPicPr>
          <p:cNvPr id="3" name="Picture 2">
            <a:extLst>
              <a:ext uri="{FF2B5EF4-FFF2-40B4-BE49-F238E27FC236}">
                <a16:creationId xmlns:a16="http://schemas.microsoft.com/office/drawing/2014/main" id="{1EF659DC-9D8F-B740-94AA-02A6A02D1E51}"/>
              </a:ext>
            </a:extLst>
          </p:cNvPr>
          <p:cNvPicPr>
            <a:picLocks noChangeAspect="1"/>
          </p:cNvPicPr>
          <p:nvPr userDrawn="1"/>
        </p:nvPicPr>
        <p:blipFill>
          <a:blip r:embed="rId7"/>
          <a:stretch>
            <a:fillRect/>
          </a:stretch>
        </p:blipFill>
        <p:spPr>
          <a:xfrm>
            <a:off x="3012318" y="5861229"/>
            <a:ext cx="9115515" cy="922555"/>
          </a:xfrm>
          <a:prstGeom prst="rect">
            <a:avLst/>
          </a:prstGeom>
        </p:spPr>
      </p:pic>
    </p:spTree>
    <p:extLst>
      <p:ext uri="{BB962C8B-B14F-4D97-AF65-F5344CB8AC3E}">
        <p14:creationId xmlns:p14="http://schemas.microsoft.com/office/powerpoint/2010/main" val="29638550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457067" rtl="0" eaLnBrk="1" latinLnBrk="0" hangingPunct="1">
        <a:lnSpc>
          <a:spcPts val="3655"/>
        </a:lnSpc>
        <a:spcBef>
          <a:spcPts val="0"/>
        </a:spcBef>
        <a:buNone/>
        <a:defRPr sz="3163" b="1" kern="1200">
          <a:solidFill>
            <a:schemeClr val="tx1"/>
          </a:solidFill>
          <a:latin typeface="+mj-lt"/>
          <a:ea typeface="+mj-ea"/>
          <a:cs typeface="+mj-cs"/>
        </a:defRPr>
      </a:lvl1pPr>
    </p:titleStyle>
    <p:bodyStyle>
      <a:lvl1pPr marL="185227" indent="-185227" algn="l" defTabSz="457067" rtl="0" eaLnBrk="1" latinLnBrk="0" hangingPunct="1">
        <a:lnSpc>
          <a:spcPts val="1828"/>
        </a:lnSpc>
        <a:spcBef>
          <a:spcPts val="773"/>
        </a:spcBef>
        <a:spcAft>
          <a:spcPts val="563"/>
        </a:spcAft>
        <a:buClr>
          <a:schemeClr val="accent3"/>
        </a:buClr>
        <a:buSzPct val="90000"/>
        <a:buFont typeface="Lucida Grande"/>
        <a:buChar char="●"/>
        <a:defRPr sz="1687" kern="1200">
          <a:solidFill>
            <a:schemeClr val="tx1"/>
          </a:solidFill>
          <a:latin typeface="+mn-lt"/>
          <a:ea typeface="+mn-ea"/>
          <a:cs typeface="+mn-cs"/>
        </a:defRPr>
      </a:lvl1pPr>
      <a:lvl2pPr marL="389424" indent="-156216" algn="l" defTabSz="457067" rtl="0" eaLnBrk="1" latinLnBrk="0" hangingPunct="1">
        <a:lnSpc>
          <a:spcPts val="1828"/>
        </a:lnSpc>
        <a:spcBef>
          <a:spcPts val="0"/>
        </a:spcBef>
        <a:buClr>
          <a:schemeClr val="accent3"/>
        </a:buClr>
        <a:buSzPct val="90000"/>
        <a:buFont typeface="Lucida Grande"/>
        <a:buChar char="●"/>
        <a:defRPr sz="1265" kern="1200">
          <a:solidFill>
            <a:schemeClr val="tx1"/>
          </a:solidFill>
          <a:latin typeface="+mn-lt"/>
          <a:ea typeface="+mn-ea"/>
          <a:cs typeface="+mn-cs"/>
        </a:defRPr>
      </a:lvl2pPr>
      <a:lvl3pPr marL="241018" indent="-241018" algn="l" defTabSz="457067" rtl="0" eaLnBrk="1" latinLnBrk="0" hangingPunct="1">
        <a:lnSpc>
          <a:spcPts val="1828"/>
        </a:lnSpc>
        <a:spcBef>
          <a:spcPts val="1336"/>
        </a:spcBef>
        <a:buClr>
          <a:schemeClr val="accent3"/>
        </a:buClr>
        <a:buSzPct val="90000"/>
        <a:buFont typeface="Lucida Grande"/>
        <a:buChar char="●"/>
        <a:defRPr sz="1687" kern="1200">
          <a:solidFill>
            <a:schemeClr val="tx1"/>
          </a:solidFill>
          <a:latin typeface="+mn-lt"/>
          <a:ea typeface="+mn-ea"/>
          <a:cs typeface="+mn-cs"/>
        </a:defRPr>
      </a:lvl3pPr>
      <a:lvl4pPr marL="0" indent="0" algn="l" defTabSz="457067" rtl="0" eaLnBrk="1" latinLnBrk="0" hangingPunct="1">
        <a:lnSpc>
          <a:spcPts val="1828"/>
        </a:lnSpc>
        <a:spcBef>
          <a:spcPts val="0"/>
        </a:spcBef>
        <a:buClr>
          <a:schemeClr val="accent3"/>
        </a:buClr>
        <a:buFont typeface="Lucida Grande"/>
        <a:buNone/>
        <a:defRPr sz="1265" kern="1200">
          <a:solidFill>
            <a:schemeClr val="tx1"/>
          </a:solidFill>
          <a:latin typeface="+mn-lt"/>
          <a:ea typeface="+mn-ea"/>
          <a:cs typeface="+mn-cs"/>
        </a:defRPr>
      </a:lvl4pPr>
      <a:lvl5pPr marL="0" indent="0" algn="l" defTabSz="457067" rtl="0" eaLnBrk="1" latinLnBrk="0" hangingPunct="1">
        <a:lnSpc>
          <a:spcPts val="1828"/>
        </a:lnSpc>
        <a:spcBef>
          <a:spcPts val="0"/>
        </a:spcBef>
        <a:buClr>
          <a:schemeClr val="accent3"/>
        </a:buClr>
        <a:buFont typeface="Lucida Grande"/>
        <a:buNone/>
        <a:defRPr sz="1265" kern="1200">
          <a:solidFill>
            <a:schemeClr val="tx1"/>
          </a:solidFill>
          <a:latin typeface="+mn-lt"/>
          <a:ea typeface="+mn-ea"/>
          <a:cs typeface="+mn-cs"/>
        </a:defRPr>
      </a:lvl5pPr>
      <a:lvl6pPr marL="2513870" indent="-228534" algn="l" defTabSz="457067" rtl="0" eaLnBrk="1" latinLnBrk="0" hangingPunct="1">
        <a:spcBef>
          <a:spcPct val="20000"/>
        </a:spcBef>
        <a:buFont typeface="Arial"/>
        <a:buChar char="•"/>
        <a:defRPr sz="1968" kern="1200">
          <a:solidFill>
            <a:schemeClr val="tx1"/>
          </a:solidFill>
          <a:latin typeface="+mn-lt"/>
          <a:ea typeface="+mn-ea"/>
          <a:cs typeface="+mn-cs"/>
        </a:defRPr>
      </a:lvl6pPr>
      <a:lvl7pPr marL="2970936" indent="-228534" algn="l" defTabSz="457067" rtl="0" eaLnBrk="1" latinLnBrk="0" hangingPunct="1">
        <a:spcBef>
          <a:spcPct val="20000"/>
        </a:spcBef>
        <a:buFont typeface="Arial"/>
        <a:buChar char="•"/>
        <a:defRPr sz="1968" kern="1200">
          <a:solidFill>
            <a:schemeClr val="tx1"/>
          </a:solidFill>
          <a:latin typeface="+mn-lt"/>
          <a:ea typeface="+mn-ea"/>
          <a:cs typeface="+mn-cs"/>
        </a:defRPr>
      </a:lvl7pPr>
      <a:lvl8pPr marL="3428005" indent="-228534" algn="l" defTabSz="457067" rtl="0" eaLnBrk="1" latinLnBrk="0" hangingPunct="1">
        <a:spcBef>
          <a:spcPct val="20000"/>
        </a:spcBef>
        <a:buFont typeface="Arial"/>
        <a:buChar char="•"/>
        <a:defRPr sz="1968" kern="1200">
          <a:solidFill>
            <a:schemeClr val="tx1"/>
          </a:solidFill>
          <a:latin typeface="+mn-lt"/>
          <a:ea typeface="+mn-ea"/>
          <a:cs typeface="+mn-cs"/>
        </a:defRPr>
      </a:lvl8pPr>
      <a:lvl9pPr marL="3885072" indent="-228534" algn="l" defTabSz="457067" rtl="0" eaLnBrk="1" latinLnBrk="0" hangingPunct="1">
        <a:spcBef>
          <a:spcPct val="20000"/>
        </a:spcBef>
        <a:buFont typeface="Arial"/>
        <a:buChar char="•"/>
        <a:defRPr sz="1968" kern="1200">
          <a:solidFill>
            <a:schemeClr val="tx1"/>
          </a:solidFill>
          <a:latin typeface="+mn-lt"/>
          <a:ea typeface="+mn-ea"/>
          <a:cs typeface="+mn-cs"/>
        </a:defRPr>
      </a:lvl9pPr>
    </p:bodyStyle>
    <p:otherStyle>
      <a:defPPr>
        <a:defRPr lang="en-US"/>
      </a:defPPr>
      <a:lvl1pPr marL="0" algn="l" defTabSz="457067" rtl="0" eaLnBrk="1" latinLnBrk="0" hangingPunct="1">
        <a:defRPr sz="1828" kern="1200">
          <a:solidFill>
            <a:schemeClr val="tx1"/>
          </a:solidFill>
          <a:latin typeface="+mn-lt"/>
          <a:ea typeface="+mn-ea"/>
          <a:cs typeface="+mn-cs"/>
        </a:defRPr>
      </a:lvl1pPr>
      <a:lvl2pPr marL="457067" algn="l" defTabSz="457067" rtl="0" eaLnBrk="1" latinLnBrk="0" hangingPunct="1">
        <a:defRPr sz="1828" kern="1200">
          <a:solidFill>
            <a:schemeClr val="tx1"/>
          </a:solidFill>
          <a:latin typeface="+mn-lt"/>
          <a:ea typeface="+mn-ea"/>
          <a:cs typeface="+mn-cs"/>
        </a:defRPr>
      </a:lvl2pPr>
      <a:lvl3pPr marL="914134" algn="l" defTabSz="457067" rtl="0" eaLnBrk="1" latinLnBrk="0" hangingPunct="1">
        <a:defRPr sz="1828" kern="1200">
          <a:solidFill>
            <a:schemeClr val="tx1"/>
          </a:solidFill>
          <a:latin typeface="+mn-lt"/>
          <a:ea typeface="+mn-ea"/>
          <a:cs typeface="+mn-cs"/>
        </a:defRPr>
      </a:lvl3pPr>
      <a:lvl4pPr marL="1371202" algn="l" defTabSz="457067" rtl="0" eaLnBrk="1" latinLnBrk="0" hangingPunct="1">
        <a:defRPr sz="1828" kern="1200">
          <a:solidFill>
            <a:schemeClr val="tx1"/>
          </a:solidFill>
          <a:latin typeface="+mn-lt"/>
          <a:ea typeface="+mn-ea"/>
          <a:cs typeface="+mn-cs"/>
        </a:defRPr>
      </a:lvl4pPr>
      <a:lvl5pPr marL="1828269" algn="l" defTabSz="457067" rtl="0" eaLnBrk="1" latinLnBrk="0" hangingPunct="1">
        <a:defRPr sz="1828" kern="1200">
          <a:solidFill>
            <a:schemeClr val="tx1"/>
          </a:solidFill>
          <a:latin typeface="+mn-lt"/>
          <a:ea typeface="+mn-ea"/>
          <a:cs typeface="+mn-cs"/>
        </a:defRPr>
      </a:lvl5pPr>
      <a:lvl6pPr marL="2285338" algn="l" defTabSz="457067" rtl="0" eaLnBrk="1" latinLnBrk="0" hangingPunct="1">
        <a:defRPr sz="1828" kern="1200">
          <a:solidFill>
            <a:schemeClr val="tx1"/>
          </a:solidFill>
          <a:latin typeface="+mn-lt"/>
          <a:ea typeface="+mn-ea"/>
          <a:cs typeface="+mn-cs"/>
        </a:defRPr>
      </a:lvl6pPr>
      <a:lvl7pPr marL="2742403" algn="l" defTabSz="457067" rtl="0" eaLnBrk="1" latinLnBrk="0" hangingPunct="1">
        <a:defRPr sz="1828" kern="1200">
          <a:solidFill>
            <a:schemeClr val="tx1"/>
          </a:solidFill>
          <a:latin typeface="+mn-lt"/>
          <a:ea typeface="+mn-ea"/>
          <a:cs typeface="+mn-cs"/>
        </a:defRPr>
      </a:lvl7pPr>
      <a:lvl8pPr marL="3199471" algn="l" defTabSz="457067" rtl="0" eaLnBrk="1" latinLnBrk="0" hangingPunct="1">
        <a:defRPr sz="1828" kern="1200">
          <a:solidFill>
            <a:schemeClr val="tx1"/>
          </a:solidFill>
          <a:latin typeface="+mn-lt"/>
          <a:ea typeface="+mn-ea"/>
          <a:cs typeface="+mn-cs"/>
        </a:defRPr>
      </a:lvl8pPr>
      <a:lvl9pPr marL="3656538" algn="l" defTabSz="457067" rtl="0" eaLnBrk="1" latinLnBrk="0" hangingPunct="1">
        <a:defRPr sz="182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72186B-9D18-1947-AF81-A057AE538664}"/>
              </a:ext>
            </a:extLst>
          </p:cNvPr>
          <p:cNvSpPr txBox="1"/>
          <p:nvPr/>
        </p:nvSpPr>
        <p:spPr>
          <a:xfrm flipH="1">
            <a:off x="5000685" y="3971682"/>
            <a:ext cx="6123815" cy="397564"/>
          </a:xfrm>
          <a:prstGeom prst="rect">
            <a:avLst/>
          </a:prstGeom>
        </p:spPr>
        <p:txBody>
          <a:bodyPr vert="horz" wrap="none" lIns="0" tIns="0" rIns="0" bIns="0" rtlCol="0">
            <a:noAutofit/>
          </a:bodyPr>
          <a:lstStyle/>
          <a:p>
            <a:pPr defTabSz="914377"/>
            <a:r>
              <a:rPr lang="en-US" sz="2133">
                <a:solidFill>
                  <a:prstClr val="white"/>
                </a:solidFill>
                <a:latin typeface="Helvetica"/>
              </a:rPr>
              <a:t>Nick Harvey</a:t>
            </a:r>
            <a:endParaRPr lang="en-US" sz="2133" dirty="0">
              <a:solidFill>
                <a:prstClr val="white"/>
              </a:solidFill>
              <a:latin typeface="Helvetica"/>
            </a:endParaRPr>
          </a:p>
        </p:txBody>
      </p:sp>
      <p:sp>
        <p:nvSpPr>
          <p:cNvPr id="6" name="Title 5">
            <a:extLst>
              <a:ext uri="{FF2B5EF4-FFF2-40B4-BE49-F238E27FC236}">
                <a16:creationId xmlns:a16="http://schemas.microsoft.com/office/drawing/2014/main" id="{D98CA6AC-AF6D-ED4D-A561-6ED549640C49}"/>
              </a:ext>
            </a:extLst>
          </p:cNvPr>
          <p:cNvSpPr>
            <a:spLocks noGrp="1"/>
          </p:cNvSpPr>
          <p:nvPr>
            <p:ph type="title" idx="4294967295"/>
          </p:nvPr>
        </p:nvSpPr>
        <p:spPr>
          <a:xfrm>
            <a:off x="4867937" y="1957919"/>
            <a:ext cx="8773257" cy="730735"/>
          </a:xfrm>
          <a:prstGeom prst="rect">
            <a:avLst/>
          </a:prstGeom>
        </p:spPr>
        <p:txBody>
          <a:bodyPr/>
          <a:lstStyle/>
          <a:p>
            <a:pPr>
              <a:lnSpc>
                <a:spcPct val="100000"/>
              </a:lnSpc>
            </a:pPr>
            <a:r>
              <a:rPr lang="en-GB" sz="5400" dirty="0">
                <a:solidFill>
                  <a:srgbClr val="FFFFFF"/>
                </a:solidFill>
              </a:rPr>
              <a:t>Motivation and prioritisation</a:t>
            </a:r>
            <a:endParaRPr lang="en-US" sz="4800" dirty="0">
              <a:solidFill>
                <a:schemeClr val="bg1"/>
              </a:solidFill>
            </a:endParaRPr>
          </a:p>
        </p:txBody>
      </p:sp>
      <p:sp>
        <p:nvSpPr>
          <p:cNvPr id="2" name="Rectangle 1">
            <a:extLst>
              <a:ext uri="{FF2B5EF4-FFF2-40B4-BE49-F238E27FC236}">
                <a16:creationId xmlns:a16="http://schemas.microsoft.com/office/drawing/2014/main" id="{091B274E-D604-3240-A618-B29F15A3F9F6}"/>
              </a:ext>
            </a:extLst>
          </p:cNvPr>
          <p:cNvSpPr/>
          <p:nvPr/>
        </p:nvSpPr>
        <p:spPr>
          <a:xfrm>
            <a:off x="4867936" y="4762996"/>
            <a:ext cx="6960648" cy="810158"/>
          </a:xfrm>
          <a:prstGeom prst="rect">
            <a:avLst/>
          </a:prstGeom>
        </p:spPr>
        <p:txBody>
          <a:bodyPr wrap="square">
            <a:spAutoFit/>
          </a:bodyPr>
          <a:lstStyle/>
          <a:p>
            <a:pPr defTabSz="914377"/>
            <a:r>
              <a:rPr lang="en-GB" sz="933" dirty="0">
                <a:solidFill>
                  <a:prstClr val="white"/>
                </a:solidFill>
                <a:latin typeface="Arial" panose="020B0604020202020204" pitchFamily="34" charset="0"/>
                <a:cs typeface="Arial" panose="020B0604020202020204" pitchFamily="34" charset="0"/>
              </a:rPr>
              <a:t>The Transformation by Innovation in Distance Education (TIDE) project is enhancing distance learning in Myanmar by building the capacity of Higher Education staff and students, enhancing programmes of study, and strengthening systems that support Higher Educational Institutions in Myanmar. TIDE is part of the UK-Aid-funded Strategic Partnerships for Higher Education Innovation and Reform (SPHEIR) programme(</a:t>
            </a:r>
            <a:r>
              <a:rPr lang="en-GB" sz="933" u="sng" dirty="0">
                <a:solidFill>
                  <a:prstClr val="white"/>
                </a:solidFill>
                <a:latin typeface="Arial" panose="020B0604020202020204" pitchFamily="34" charset="0"/>
                <a:cs typeface="Arial" panose="020B0604020202020204" pitchFamily="34" charset="0"/>
                <a:hlinkClick r:id="rId3" tooltip="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a:extLst>
                    <a:ext uri="{A12FA001-AC4F-418D-AE19-62706E023703}">
                      <ahyp:hlinkClr xmlns:ahyp="http://schemas.microsoft.com/office/drawing/2018/hyperlinkcolor" val="tx"/>
                    </a:ext>
                  </a:extLst>
                </a:hlinkClick>
              </a:rPr>
              <a:t>www.spheir.org.uk</a:t>
            </a:r>
            <a:r>
              <a:rPr lang="en-GB" sz="933" dirty="0">
                <a:solidFill>
                  <a:prstClr val="white"/>
                </a:solidFill>
                <a:latin typeface="Arial" panose="020B0604020202020204" pitchFamily="34" charset="0"/>
                <a:cs typeface="Arial" panose="020B0604020202020204" pitchFamily="34" charset="0"/>
              </a:rPr>
              <a:t>). SPHEIR is managed on behalf of FCDO by a consortium led by the British Council that includes PwC and Universities UK International. The TIDE project will close in May 2021.</a:t>
            </a:r>
            <a:endParaRPr lang="en-US" sz="933"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971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outdoor, tree, mammal, sitting&#10;&#10;Description automatically generated">
            <a:extLst>
              <a:ext uri="{FF2B5EF4-FFF2-40B4-BE49-F238E27FC236}">
                <a16:creationId xmlns:a16="http://schemas.microsoft.com/office/drawing/2014/main" id="{DA58148D-F2BA-45F5-A060-C647CBAE2EFB}"/>
              </a:ext>
            </a:extLst>
          </p:cNvPr>
          <p:cNvPicPr>
            <a:picLocks noChangeAspect="1"/>
          </p:cNvPicPr>
          <p:nvPr/>
        </p:nvPicPr>
        <p:blipFill rotWithShape="1">
          <a:blip r:embed="rId2">
            <a:extLst>
              <a:ext uri="{28A0092B-C50C-407E-A947-70E740481C1C}">
                <a14:useLocalDpi xmlns:a14="http://schemas.microsoft.com/office/drawing/2010/main" val="0"/>
              </a:ext>
            </a:extLst>
          </a:blip>
          <a:srcRect t="6886" b="8844"/>
          <a:stretch/>
        </p:blipFill>
        <p:spPr>
          <a:xfrm>
            <a:off x="-3047" y="10"/>
            <a:ext cx="12191999" cy="6857990"/>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CECE64-84F1-48A2-98D7-C3DADF6706E6}"/>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5200" dirty="0">
                <a:solidFill>
                  <a:srgbClr val="FFFFFF"/>
                </a:solidFill>
              </a:rPr>
              <a:t>Motivation and prioritisation</a:t>
            </a:r>
          </a:p>
        </p:txBody>
      </p:sp>
    </p:spTree>
    <p:extLst>
      <p:ext uri="{BB962C8B-B14F-4D97-AF65-F5344CB8AC3E}">
        <p14:creationId xmlns:p14="http://schemas.microsoft.com/office/powerpoint/2010/main" val="2166662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AF3F8-08B4-4AC0-A2C0-29B663ADD8AC}"/>
              </a:ext>
            </a:extLst>
          </p:cNvPr>
          <p:cNvSpPr>
            <a:spLocks noGrp="1"/>
          </p:cNvSpPr>
          <p:nvPr>
            <p:ph type="title"/>
          </p:nvPr>
        </p:nvSpPr>
        <p:spPr/>
        <p:txBody>
          <a:bodyPr/>
          <a:lstStyle/>
          <a:p>
            <a:r>
              <a:rPr lang="en-GB" dirty="0"/>
              <a:t>Intrinsic vs extrinsic values</a:t>
            </a:r>
          </a:p>
        </p:txBody>
      </p:sp>
      <p:sp>
        <p:nvSpPr>
          <p:cNvPr id="3" name="Content Placeholder 2">
            <a:extLst>
              <a:ext uri="{FF2B5EF4-FFF2-40B4-BE49-F238E27FC236}">
                <a16:creationId xmlns:a16="http://schemas.microsoft.com/office/drawing/2014/main" id="{2F44AE25-760C-48F2-8B8A-C8595A9ED4B7}"/>
              </a:ext>
            </a:extLst>
          </p:cNvPr>
          <p:cNvSpPr>
            <a:spLocks noGrp="1"/>
          </p:cNvSpPr>
          <p:nvPr>
            <p:ph idx="1"/>
          </p:nvPr>
        </p:nvSpPr>
        <p:spPr/>
        <p:txBody>
          <a:bodyPr>
            <a:normAutofit lnSpcReduction="10000"/>
          </a:bodyPr>
          <a:lstStyle/>
          <a:p>
            <a:r>
              <a:rPr lang="en-GB" b="1" dirty="0"/>
              <a:t>Intrinsic motivation </a:t>
            </a:r>
            <a:r>
              <a:rPr lang="en-GB" dirty="0"/>
              <a:t>– Doing something for its own sake, because it is inherently rewarding</a:t>
            </a:r>
          </a:p>
          <a:p>
            <a:endParaRPr lang="en-GB" dirty="0"/>
          </a:p>
          <a:p>
            <a:r>
              <a:rPr lang="en-GB" dirty="0"/>
              <a:t>Many people think that species are inherently valuable</a:t>
            </a:r>
          </a:p>
          <a:p>
            <a:endParaRPr lang="en-GB" dirty="0"/>
          </a:p>
          <a:p>
            <a:r>
              <a:rPr lang="en-GB" b="1" dirty="0"/>
              <a:t>Extrinsic motivation </a:t>
            </a:r>
            <a:r>
              <a:rPr lang="en-GB" dirty="0"/>
              <a:t>– Doing something to earn a reward or avoid a punishment </a:t>
            </a:r>
          </a:p>
          <a:p>
            <a:endParaRPr lang="en-GB" dirty="0"/>
          </a:p>
          <a:p>
            <a:r>
              <a:rPr lang="en-GB" dirty="0"/>
              <a:t>Harmful activities can be banned (punishment) or people paid to carry out beneficial activities (reward)</a:t>
            </a:r>
          </a:p>
        </p:txBody>
      </p:sp>
    </p:spTree>
    <p:extLst>
      <p:ext uri="{BB962C8B-B14F-4D97-AF65-F5344CB8AC3E}">
        <p14:creationId xmlns:p14="http://schemas.microsoft.com/office/powerpoint/2010/main" val="85625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CF485-F386-42C8-8089-1FB9820D40E5}"/>
              </a:ext>
            </a:extLst>
          </p:cNvPr>
          <p:cNvSpPr>
            <a:spLocks noGrp="1"/>
          </p:cNvSpPr>
          <p:nvPr>
            <p:ph type="title"/>
          </p:nvPr>
        </p:nvSpPr>
        <p:spPr/>
        <p:txBody>
          <a:bodyPr/>
          <a:lstStyle/>
          <a:p>
            <a:r>
              <a:rPr lang="en-GB" dirty="0"/>
              <a:t>Intrinsic motivations in conservation</a:t>
            </a:r>
          </a:p>
        </p:txBody>
      </p:sp>
      <p:sp>
        <p:nvSpPr>
          <p:cNvPr id="5" name="Content Placeholder 4">
            <a:extLst>
              <a:ext uri="{FF2B5EF4-FFF2-40B4-BE49-F238E27FC236}">
                <a16:creationId xmlns:a16="http://schemas.microsoft.com/office/drawing/2014/main" id="{A2016524-88A2-42E7-91E1-E719946C005C}"/>
              </a:ext>
            </a:extLst>
          </p:cNvPr>
          <p:cNvSpPr>
            <a:spLocks noGrp="1"/>
          </p:cNvSpPr>
          <p:nvPr>
            <p:ph idx="1"/>
          </p:nvPr>
        </p:nvSpPr>
        <p:spPr>
          <a:xfrm>
            <a:off x="838200" y="1825625"/>
            <a:ext cx="4680284" cy="4351338"/>
          </a:xfrm>
        </p:spPr>
        <p:txBody>
          <a:bodyPr/>
          <a:lstStyle/>
          <a:p>
            <a:r>
              <a:rPr lang="en-GB" dirty="0"/>
              <a:t>Some people are more connected to nature than others so will be more motivated to protect it</a:t>
            </a:r>
          </a:p>
          <a:p>
            <a:endParaRPr lang="en-GB" dirty="0"/>
          </a:p>
          <a:p>
            <a:r>
              <a:rPr lang="en-GB" dirty="0"/>
              <a:t>The difficulty lies in trying to connect more people to nature so they will be motivated to protect it</a:t>
            </a:r>
          </a:p>
        </p:txBody>
      </p:sp>
      <p:pic>
        <p:nvPicPr>
          <p:cNvPr id="7" name="Picture 6" descr="Two people walking in a desert&#10;&#10;Description automatically generated with low confidence">
            <a:extLst>
              <a:ext uri="{FF2B5EF4-FFF2-40B4-BE49-F238E27FC236}">
                <a16:creationId xmlns:a16="http://schemas.microsoft.com/office/drawing/2014/main" id="{7DED04A8-317E-4063-9F98-6DEE97503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0402" y="1825625"/>
            <a:ext cx="5123398" cy="3842084"/>
          </a:xfrm>
          <a:prstGeom prst="rect">
            <a:avLst/>
          </a:prstGeom>
        </p:spPr>
      </p:pic>
    </p:spTree>
    <p:extLst>
      <p:ext uri="{BB962C8B-B14F-4D97-AF65-F5344CB8AC3E}">
        <p14:creationId xmlns:p14="http://schemas.microsoft.com/office/powerpoint/2010/main" val="3421805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CF485-F386-42C8-8089-1FB9820D40E5}"/>
              </a:ext>
            </a:extLst>
          </p:cNvPr>
          <p:cNvSpPr>
            <a:spLocks noGrp="1"/>
          </p:cNvSpPr>
          <p:nvPr>
            <p:ph type="title"/>
          </p:nvPr>
        </p:nvSpPr>
        <p:spPr/>
        <p:txBody>
          <a:bodyPr/>
          <a:lstStyle/>
          <a:p>
            <a:r>
              <a:rPr lang="en-GB" dirty="0"/>
              <a:t>Intrinsic motivations in conservation</a:t>
            </a:r>
          </a:p>
        </p:txBody>
      </p:sp>
      <p:sp>
        <p:nvSpPr>
          <p:cNvPr id="3" name="Content Placeholder 2">
            <a:extLst>
              <a:ext uri="{FF2B5EF4-FFF2-40B4-BE49-F238E27FC236}">
                <a16:creationId xmlns:a16="http://schemas.microsoft.com/office/drawing/2014/main" id="{6DF92FDC-D6A0-4885-A1BE-8A608E8E862C}"/>
              </a:ext>
            </a:extLst>
          </p:cNvPr>
          <p:cNvSpPr>
            <a:spLocks noGrp="1"/>
          </p:cNvSpPr>
          <p:nvPr>
            <p:ph idx="1"/>
          </p:nvPr>
        </p:nvSpPr>
        <p:spPr>
          <a:xfrm>
            <a:off x="838200" y="1825625"/>
            <a:ext cx="5685263" cy="4351338"/>
          </a:xfrm>
        </p:spPr>
        <p:txBody>
          <a:bodyPr/>
          <a:lstStyle/>
          <a:p>
            <a:r>
              <a:rPr lang="en-GB" dirty="0"/>
              <a:t>Enhanced when three needs are met; autonomy, competence and relatedness</a:t>
            </a:r>
          </a:p>
          <a:p>
            <a:endParaRPr lang="en-GB" dirty="0"/>
          </a:p>
          <a:p>
            <a:r>
              <a:rPr lang="en-GB" dirty="0"/>
              <a:t>For example, in the </a:t>
            </a:r>
            <a:r>
              <a:rPr lang="en-GB" dirty="0" err="1"/>
              <a:t>Cuyabeno</a:t>
            </a:r>
            <a:r>
              <a:rPr lang="en-GB" dirty="0"/>
              <a:t> Wildlife Reserve in Ecuador, goals and methods of forest management were decided by stakeholder meetings, and communities offered opportunities for diverse livelihoods</a:t>
            </a:r>
          </a:p>
        </p:txBody>
      </p:sp>
      <p:pic>
        <p:nvPicPr>
          <p:cNvPr id="1026" name="Picture 2" descr="10 Reason to Visit Cuyabeno Wildlife Reserve | By Tapir Lodge">
            <a:extLst>
              <a:ext uri="{FF2B5EF4-FFF2-40B4-BE49-F238E27FC236}">
                <a16:creationId xmlns:a16="http://schemas.microsoft.com/office/drawing/2014/main" id="{77551F54-87BF-4D70-B140-95E0F6467C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1621" y="1885525"/>
            <a:ext cx="5141911" cy="3428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031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CF485-F386-42C8-8089-1FB9820D40E5}"/>
              </a:ext>
            </a:extLst>
          </p:cNvPr>
          <p:cNvSpPr>
            <a:spLocks noGrp="1"/>
          </p:cNvSpPr>
          <p:nvPr>
            <p:ph type="title"/>
          </p:nvPr>
        </p:nvSpPr>
        <p:spPr/>
        <p:txBody>
          <a:bodyPr/>
          <a:lstStyle/>
          <a:p>
            <a:r>
              <a:rPr lang="en-GB" dirty="0"/>
              <a:t>Extrinsic motivations in conservation</a:t>
            </a:r>
          </a:p>
        </p:txBody>
      </p:sp>
      <p:sp>
        <p:nvSpPr>
          <p:cNvPr id="3" name="Content Placeholder 2">
            <a:extLst>
              <a:ext uri="{FF2B5EF4-FFF2-40B4-BE49-F238E27FC236}">
                <a16:creationId xmlns:a16="http://schemas.microsoft.com/office/drawing/2014/main" id="{6DF92FDC-D6A0-4885-A1BE-8A608E8E862C}"/>
              </a:ext>
            </a:extLst>
          </p:cNvPr>
          <p:cNvSpPr>
            <a:spLocks noGrp="1"/>
          </p:cNvSpPr>
          <p:nvPr>
            <p:ph idx="1"/>
          </p:nvPr>
        </p:nvSpPr>
        <p:spPr>
          <a:xfrm>
            <a:off x="838199" y="1825625"/>
            <a:ext cx="10515599" cy="4351338"/>
          </a:xfrm>
        </p:spPr>
        <p:txBody>
          <a:bodyPr>
            <a:normAutofit/>
          </a:bodyPr>
          <a:lstStyle/>
          <a:p>
            <a:r>
              <a:rPr lang="en-GB" dirty="0"/>
              <a:t>Avoid punishment - Laws to ban particular activities -  Convention on the Trade in Endangered Species - Illegal to trade particular species </a:t>
            </a:r>
          </a:p>
          <a:p>
            <a:pPr marL="0" indent="0">
              <a:buNone/>
            </a:pPr>
            <a:endParaRPr lang="en-GB" dirty="0"/>
          </a:p>
          <a:p>
            <a:r>
              <a:rPr lang="en-GB" dirty="0"/>
              <a:t>Earn a reward </a:t>
            </a:r>
          </a:p>
          <a:p>
            <a:pPr lvl="1"/>
            <a:r>
              <a:rPr lang="en-GB" dirty="0"/>
              <a:t>Governmental – subsidies</a:t>
            </a:r>
          </a:p>
          <a:p>
            <a:pPr lvl="1"/>
            <a:r>
              <a:rPr lang="en-GB" dirty="0"/>
              <a:t>Private sector - ecolabels, Payments for Ecosystem Services (PES) schemes</a:t>
            </a:r>
          </a:p>
        </p:txBody>
      </p:sp>
    </p:spTree>
    <p:extLst>
      <p:ext uri="{BB962C8B-B14F-4D97-AF65-F5344CB8AC3E}">
        <p14:creationId xmlns:p14="http://schemas.microsoft.com/office/powerpoint/2010/main" val="2997007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CF485-F386-42C8-8089-1FB9820D40E5}"/>
              </a:ext>
            </a:extLst>
          </p:cNvPr>
          <p:cNvSpPr>
            <a:spLocks noGrp="1"/>
          </p:cNvSpPr>
          <p:nvPr>
            <p:ph type="title"/>
          </p:nvPr>
        </p:nvSpPr>
        <p:spPr/>
        <p:txBody>
          <a:bodyPr/>
          <a:lstStyle/>
          <a:p>
            <a:r>
              <a:rPr lang="en-GB" dirty="0"/>
              <a:t>Externalities</a:t>
            </a:r>
          </a:p>
        </p:txBody>
      </p:sp>
      <p:sp>
        <p:nvSpPr>
          <p:cNvPr id="3" name="Content Placeholder 2">
            <a:extLst>
              <a:ext uri="{FF2B5EF4-FFF2-40B4-BE49-F238E27FC236}">
                <a16:creationId xmlns:a16="http://schemas.microsoft.com/office/drawing/2014/main" id="{6DF92FDC-D6A0-4885-A1BE-8A608E8E862C}"/>
              </a:ext>
            </a:extLst>
          </p:cNvPr>
          <p:cNvSpPr>
            <a:spLocks noGrp="1"/>
          </p:cNvSpPr>
          <p:nvPr>
            <p:ph idx="1"/>
          </p:nvPr>
        </p:nvSpPr>
        <p:spPr>
          <a:xfrm>
            <a:off x="838199" y="1825625"/>
            <a:ext cx="5626769" cy="4667250"/>
          </a:xfrm>
        </p:spPr>
        <p:txBody>
          <a:bodyPr>
            <a:normAutofit fontScale="85000" lnSpcReduction="10000"/>
          </a:bodyPr>
          <a:lstStyle/>
          <a:p>
            <a:r>
              <a:rPr lang="en-GB" dirty="0"/>
              <a:t>Why are lots of industries/businesses so damaging to the environment?</a:t>
            </a:r>
          </a:p>
          <a:p>
            <a:endParaRPr lang="en-GB" dirty="0"/>
          </a:p>
          <a:p>
            <a:r>
              <a:rPr lang="en-GB" dirty="0"/>
              <a:t>Externalities - Greenhouse gas emissions</a:t>
            </a:r>
          </a:p>
          <a:p>
            <a:pPr marL="0" indent="0">
              <a:buNone/>
            </a:pPr>
            <a:endParaRPr lang="en-GB" dirty="0"/>
          </a:p>
          <a:p>
            <a:r>
              <a:rPr lang="en-GB" dirty="0"/>
              <a:t>In a transaction there are two parties, a producer and a consumer. An externality is a cost or a benefit that is imposed on a third party who did not agree to incur it </a:t>
            </a:r>
          </a:p>
          <a:p>
            <a:endParaRPr lang="en-GB" dirty="0"/>
          </a:p>
          <a:p>
            <a:r>
              <a:rPr lang="en-GB" dirty="0"/>
              <a:t>Taxes and ecolabels can be a way of ‘internalising’ the externality</a:t>
            </a:r>
          </a:p>
        </p:txBody>
      </p:sp>
      <p:pic>
        <p:nvPicPr>
          <p:cNvPr id="4" name="Picture 3">
            <a:extLst>
              <a:ext uri="{FF2B5EF4-FFF2-40B4-BE49-F238E27FC236}">
                <a16:creationId xmlns:a16="http://schemas.microsoft.com/office/drawing/2014/main" id="{37B77B13-E4B0-4009-8D0B-C0529DA885B0}"/>
              </a:ext>
            </a:extLst>
          </p:cNvPr>
          <p:cNvPicPr>
            <a:picLocks noChangeAspect="1"/>
          </p:cNvPicPr>
          <p:nvPr/>
        </p:nvPicPr>
        <p:blipFill>
          <a:blip r:embed="rId3"/>
          <a:stretch>
            <a:fillRect/>
          </a:stretch>
        </p:blipFill>
        <p:spPr>
          <a:xfrm>
            <a:off x="7093562" y="1325563"/>
            <a:ext cx="4426099" cy="5167312"/>
          </a:xfrm>
          <a:prstGeom prst="rect">
            <a:avLst/>
          </a:prstGeom>
        </p:spPr>
      </p:pic>
    </p:spTree>
    <p:extLst>
      <p:ext uri="{BB962C8B-B14F-4D97-AF65-F5344CB8AC3E}">
        <p14:creationId xmlns:p14="http://schemas.microsoft.com/office/powerpoint/2010/main" val="3959234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CF485-F386-42C8-8089-1FB9820D40E5}"/>
              </a:ext>
            </a:extLst>
          </p:cNvPr>
          <p:cNvSpPr>
            <a:spLocks noGrp="1"/>
          </p:cNvSpPr>
          <p:nvPr>
            <p:ph type="title"/>
          </p:nvPr>
        </p:nvSpPr>
        <p:spPr/>
        <p:txBody>
          <a:bodyPr/>
          <a:lstStyle/>
          <a:p>
            <a:r>
              <a:rPr lang="en-GB" dirty="0"/>
              <a:t>Payments for Ecosystem Services (PES)</a:t>
            </a:r>
          </a:p>
        </p:txBody>
      </p:sp>
      <p:sp>
        <p:nvSpPr>
          <p:cNvPr id="3" name="Content Placeholder 2">
            <a:extLst>
              <a:ext uri="{FF2B5EF4-FFF2-40B4-BE49-F238E27FC236}">
                <a16:creationId xmlns:a16="http://schemas.microsoft.com/office/drawing/2014/main" id="{6DF92FDC-D6A0-4885-A1BE-8A608E8E862C}"/>
              </a:ext>
            </a:extLst>
          </p:cNvPr>
          <p:cNvSpPr>
            <a:spLocks noGrp="1"/>
          </p:cNvSpPr>
          <p:nvPr>
            <p:ph idx="1"/>
          </p:nvPr>
        </p:nvSpPr>
        <p:spPr>
          <a:xfrm>
            <a:off x="838200" y="1825625"/>
            <a:ext cx="3298902" cy="4351338"/>
          </a:xfrm>
        </p:spPr>
        <p:txBody>
          <a:bodyPr>
            <a:normAutofit/>
          </a:bodyPr>
          <a:lstStyle/>
          <a:p>
            <a:r>
              <a:rPr lang="en-GB" dirty="0"/>
              <a:t>Users of an ecosystem service pay for it to be supplied by a landowner other person</a:t>
            </a:r>
          </a:p>
        </p:txBody>
      </p:sp>
      <p:pic>
        <p:nvPicPr>
          <p:cNvPr id="1026" name="Picture 2">
            <a:extLst>
              <a:ext uri="{FF2B5EF4-FFF2-40B4-BE49-F238E27FC236}">
                <a16:creationId xmlns:a16="http://schemas.microsoft.com/office/drawing/2014/main" id="{7C47E286-8DC5-4683-8066-B915DFABBD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706" y="1534570"/>
            <a:ext cx="5718046" cy="4806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807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F92FDC-D6A0-4885-A1BE-8A608E8E862C}"/>
              </a:ext>
            </a:extLst>
          </p:cNvPr>
          <p:cNvSpPr>
            <a:spLocks noGrp="1"/>
          </p:cNvSpPr>
          <p:nvPr>
            <p:ph idx="1"/>
          </p:nvPr>
        </p:nvSpPr>
        <p:spPr>
          <a:xfrm>
            <a:off x="838200" y="1825625"/>
            <a:ext cx="6242824" cy="4351338"/>
          </a:xfrm>
        </p:spPr>
        <p:txBody>
          <a:bodyPr/>
          <a:lstStyle/>
          <a:p>
            <a:r>
              <a:rPr lang="en-GB" dirty="0"/>
              <a:t>Not usually provided by private sector due to free-rider problem</a:t>
            </a:r>
          </a:p>
          <a:p>
            <a:endParaRPr lang="en-GB" dirty="0"/>
          </a:p>
          <a:p>
            <a:r>
              <a:rPr lang="en-GB" dirty="0"/>
              <a:t>Key principles:</a:t>
            </a:r>
          </a:p>
          <a:p>
            <a:pPr lvl="1"/>
            <a:r>
              <a:rPr lang="en-GB" dirty="0"/>
              <a:t>Participation is voluntary</a:t>
            </a:r>
          </a:p>
          <a:p>
            <a:pPr lvl="1"/>
            <a:r>
              <a:rPr lang="en-GB" dirty="0"/>
              <a:t>Additionality</a:t>
            </a:r>
          </a:p>
          <a:p>
            <a:pPr lvl="1"/>
            <a:r>
              <a:rPr lang="en-GB" dirty="0"/>
              <a:t>Conditionality</a:t>
            </a:r>
          </a:p>
          <a:p>
            <a:pPr lvl="1"/>
            <a:r>
              <a:rPr lang="en-GB" dirty="0"/>
              <a:t>Ensuring permanence</a:t>
            </a:r>
          </a:p>
          <a:p>
            <a:pPr lvl="1"/>
            <a:r>
              <a:rPr lang="en-GB" dirty="0"/>
              <a:t>Avoiding leakage</a:t>
            </a:r>
          </a:p>
        </p:txBody>
      </p:sp>
      <p:pic>
        <p:nvPicPr>
          <p:cNvPr id="2050" name="Picture 2">
            <a:extLst>
              <a:ext uri="{FF2B5EF4-FFF2-40B4-BE49-F238E27FC236}">
                <a16:creationId xmlns:a16="http://schemas.microsoft.com/office/drawing/2014/main" id="{C5308A0C-2EB0-413B-9D7A-F375D32C92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1024" y="1690687"/>
            <a:ext cx="4192860" cy="4802187"/>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88EC9169-4C93-4BE1-8494-B8705E5700BE}"/>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Payments for Ecosystem Services (PES)</a:t>
            </a:r>
            <a:endParaRPr lang="en-GB" dirty="0"/>
          </a:p>
        </p:txBody>
      </p:sp>
    </p:spTree>
    <p:extLst>
      <p:ext uri="{BB962C8B-B14F-4D97-AF65-F5344CB8AC3E}">
        <p14:creationId xmlns:p14="http://schemas.microsoft.com/office/powerpoint/2010/main" val="3723962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CF485-F386-42C8-8089-1FB9820D40E5}"/>
              </a:ext>
            </a:extLst>
          </p:cNvPr>
          <p:cNvSpPr>
            <a:spLocks noGrp="1"/>
          </p:cNvSpPr>
          <p:nvPr>
            <p:ph type="title"/>
          </p:nvPr>
        </p:nvSpPr>
        <p:spPr/>
        <p:txBody>
          <a:bodyPr/>
          <a:lstStyle/>
          <a:p>
            <a:r>
              <a:rPr lang="en-GB" dirty="0"/>
              <a:t>Payments for ecosystem services</a:t>
            </a:r>
          </a:p>
        </p:txBody>
      </p:sp>
      <p:sp>
        <p:nvSpPr>
          <p:cNvPr id="3" name="Content Placeholder 2">
            <a:extLst>
              <a:ext uri="{FF2B5EF4-FFF2-40B4-BE49-F238E27FC236}">
                <a16:creationId xmlns:a16="http://schemas.microsoft.com/office/drawing/2014/main" id="{6DF92FDC-D6A0-4885-A1BE-8A608E8E862C}"/>
              </a:ext>
            </a:extLst>
          </p:cNvPr>
          <p:cNvSpPr>
            <a:spLocks noGrp="1"/>
          </p:cNvSpPr>
          <p:nvPr>
            <p:ph idx="1"/>
          </p:nvPr>
        </p:nvSpPr>
        <p:spPr>
          <a:xfrm>
            <a:off x="838199" y="1825625"/>
            <a:ext cx="10379927" cy="4351338"/>
          </a:xfrm>
        </p:spPr>
        <p:txBody>
          <a:bodyPr/>
          <a:lstStyle/>
          <a:p>
            <a:r>
              <a:rPr lang="en-GB" dirty="0"/>
              <a:t>Most famous example is the national scheme in Costa Rica</a:t>
            </a:r>
          </a:p>
          <a:p>
            <a:endParaRPr lang="en-GB" dirty="0"/>
          </a:p>
          <a:p>
            <a:r>
              <a:rPr lang="en-GB" dirty="0"/>
              <a:t>Four services included; carbon sequestration, biodiversity protection, water regulation and landscape beauty</a:t>
            </a:r>
          </a:p>
          <a:p>
            <a:endParaRPr lang="en-GB" dirty="0"/>
          </a:p>
          <a:p>
            <a:r>
              <a:rPr lang="en-GB" dirty="0"/>
              <a:t>Direct cash transfers to private landowners for 5-year contracts for different modalities of forest protection, reforestation, sustainable forest management and agroforestry</a:t>
            </a:r>
          </a:p>
        </p:txBody>
      </p:sp>
    </p:spTree>
    <p:extLst>
      <p:ext uri="{BB962C8B-B14F-4D97-AF65-F5344CB8AC3E}">
        <p14:creationId xmlns:p14="http://schemas.microsoft.com/office/powerpoint/2010/main" val="2005007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CF485-F386-42C8-8089-1FB9820D40E5}"/>
              </a:ext>
            </a:extLst>
          </p:cNvPr>
          <p:cNvSpPr>
            <a:spLocks noGrp="1"/>
          </p:cNvSpPr>
          <p:nvPr>
            <p:ph type="title"/>
          </p:nvPr>
        </p:nvSpPr>
        <p:spPr/>
        <p:txBody>
          <a:bodyPr/>
          <a:lstStyle/>
          <a:p>
            <a:r>
              <a:rPr lang="en-GB" dirty="0"/>
              <a:t>Prioritisation</a:t>
            </a:r>
          </a:p>
        </p:txBody>
      </p:sp>
      <p:sp>
        <p:nvSpPr>
          <p:cNvPr id="5" name="Content Placeholder 4">
            <a:extLst>
              <a:ext uri="{FF2B5EF4-FFF2-40B4-BE49-F238E27FC236}">
                <a16:creationId xmlns:a16="http://schemas.microsoft.com/office/drawing/2014/main" id="{CC5075E7-D693-4CD8-A9D5-DCE6DD35A0DF}"/>
              </a:ext>
            </a:extLst>
          </p:cNvPr>
          <p:cNvSpPr>
            <a:spLocks noGrp="1"/>
          </p:cNvSpPr>
          <p:nvPr>
            <p:ph idx="1"/>
          </p:nvPr>
        </p:nvSpPr>
        <p:spPr>
          <a:xfrm>
            <a:off x="838200" y="1825625"/>
            <a:ext cx="4793166" cy="4351338"/>
          </a:xfrm>
        </p:spPr>
        <p:txBody>
          <a:bodyPr/>
          <a:lstStyle/>
          <a:p>
            <a:r>
              <a:rPr lang="en-GB" dirty="0"/>
              <a:t>What are we seeking to protect or restore?</a:t>
            </a:r>
          </a:p>
          <a:p>
            <a:endParaRPr lang="en-GB" dirty="0"/>
          </a:p>
          <a:p>
            <a:r>
              <a:rPr lang="en-GB" dirty="0"/>
              <a:t>We have limited resources, what species or places should we prioritise?</a:t>
            </a:r>
          </a:p>
        </p:txBody>
      </p:sp>
      <p:pic>
        <p:nvPicPr>
          <p:cNvPr id="4100" name="Picture 4" descr="A Quick Guide on the Evolution of Different Species : coolguides">
            <a:extLst>
              <a:ext uri="{FF2B5EF4-FFF2-40B4-BE49-F238E27FC236}">
                <a16:creationId xmlns:a16="http://schemas.microsoft.com/office/drawing/2014/main" id="{ED78E22D-8277-4E1B-8666-3EB913D678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2968" y="423746"/>
            <a:ext cx="4327009" cy="6010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312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CF485-F386-42C8-8089-1FB9820D40E5}"/>
              </a:ext>
            </a:extLst>
          </p:cNvPr>
          <p:cNvSpPr>
            <a:spLocks noGrp="1"/>
          </p:cNvSpPr>
          <p:nvPr>
            <p:ph type="title"/>
          </p:nvPr>
        </p:nvSpPr>
        <p:spPr/>
        <p:txBody>
          <a:bodyPr/>
          <a:lstStyle/>
          <a:p>
            <a:r>
              <a:rPr lang="en-GB" dirty="0"/>
              <a:t>Prioritisation</a:t>
            </a:r>
          </a:p>
        </p:txBody>
      </p:sp>
      <p:pic>
        <p:nvPicPr>
          <p:cNvPr id="4100" name="Picture 4" descr="A Quick Guide on the Evolution of Different Species : coolguides">
            <a:extLst>
              <a:ext uri="{FF2B5EF4-FFF2-40B4-BE49-F238E27FC236}">
                <a16:creationId xmlns:a16="http://schemas.microsoft.com/office/drawing/2014/main" id="{ED78E22D-8277-4E1B-8666-3EB913D678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2968" y="423746"/>
            <a:ext cx="4327009" cy="6010507"/>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5029B715-FE59-4994-A506-52C00EF348A8}"/>
              </a:ext>
            </a:extLst>
          </p:cNvPr>
          <p:cNvSpPr>
            <a:spLocks noGrp="1"/>
          </p:cNvSpPr>
          <p:nvPr>
            <p:ph idx="1"/>
          </p:nvPr>
        </p:nvSpPr>
        <p:spPr/>
        <p:txBody>
          <a:bodyPr>
            <a:normAutofit fontScale="85000" lnSpcReduction="20000"/>
          </a:bodyPr>
          <a:lstStyle/>
          <a:p>
            <a:r>
              <a:rPr lang="en-GB" dirty="0"/>
              <a:t>Biodiversity</a:t>
            </a:r>
          </a:p>
          <a:p>
            <a:endParaRPr lang="en-GB" dirty="0"/>
          </a:p>
          <a:p>
            <a:r>
              <a:rPr lang="en-GB" dirty="0"/>
              <a:t>Species or other units?</a:t>
            </a:r>
          </a:p>
          <a:p>
            <a:endParaRPr lang="en-GB" dirty="0"/>
          </a:p>
          <a:p>
            <a:r>
              <a:rPr lang="en-GB" dirty="0"/>
              <a:t>Evolutionary distinctiveness</a:t>
            </a:r>
          </a:p>
          <a:p>
            <a:endParaRPr lang="en-GB" dirty="0"/>
          </a:p>
          <a:p>
            <a:r>
              <a:rPr lang="en-GB" dirty="0"/>
              <a:t>Ecological function</a:t>
            </a:r>
          </a:p>
          <a:p>
            <a:endParaRPr lang="en-GB" dirty="0"/>
          </a:p>
          <a:p>
            <a:r>
              <a:rPr lang="en-GB" dirty="0"/>
              <a:t>Charismas</a:t>
            </a:r>
          </a:p>
          <a:p>
            <a:endParaRPr lang="en-GB" dirty="0"/>
          </a:p>
          <a:p>
            <a:r>
              <a:rPr lang="en-GB" dirty="0"/>
              <a:t>Wilderness</a:t>
            </a:r>
          </a:p>
          <a:p>
            <a:endParaRPr lang="en-GB" dirty="0"/>
          </a:p>
          <a:p>
            <a:endParaRPr lang="en-GB" dirty="0"/>
          </a:p>
        </p:txBody>
      </p:sp>
    </p:spTree>
    <p:extLst>
      <p:ext uri="{BB962C8B-B14F-4D97-AF65-F5344CB8AC3E}">
        <p14:creationId xmlns:p14="http://schemas.microsoft.com/office/powerpoint/2010/main" val="3064740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A98CF-63E3-40E5-9578-051F5E9D720A}"/>
              </a:ext>
            </a:extLst>
          </p:cNvPr>
          <p:cNvSpPr>
            <a:spLocks noGrp="1"/>
          </p:cNvSpPr>
          <p:nvPr>
            <p:ph type="title"/>
          </p:nvPr>
        </p:nvSpPr>
        <p:spPr/>
        <p:txBody>
          <a:bodyPr/>
          <a:lstStyle/>
          <a:p>
            <a:r>
              <a:rPr lang="en-GB" dirty="0"/>
              <a:t>Biomes</a:t>
            </a:r>
          </a:p>
        </p:txBody>
      </p:sp>
      <p:sp>
        <p:nvSpPr>
          <p:cNvPr id="5" name="Content Placeholder 4">
            <a:extLst>
              <a:ext uri="{FF2B5EF4-FFF2-40B4-BE49-F238E27FC236}">
                <a16:creationId xmlns:a16="http://schemas.microsoft.com/office/drawing/2014/main" id="{4628244E-C2AA-4124-B0D1-08AB4D17AC19}"/>
              </a:ext>
            </a:extLst>
          </p:cNvPr>
          <p:cNvSpPr>
            <a:spLocks noGrp="1"/>
          </p:cNvSpPr>
          <p:nvPr>
            <p:ph idx="1"/>
          </p:nvPr>
        </p:nvSpPr>
        <p:spPr/>
        <p:txBody>
          <a:bodyPr/>
          <a:lstStyle/>
          <a:p>
            <a:endParaRPr lang="en-GB"/>
          </a:p>
        </p:txBody>
      </p:sp>
      <p:pic>
        <p:nvPicPr>
          <p:cNvPr id="5124" name="Picture 4" descr="Biome - Wikipedia">
            <a:extLst>
              <a:ext uri="{FF2B5EF4-FFF2-40B4-BE49-F238E27FC236}">
                <a16:creationId xmlns:a16="http://schemas.microsoft.com/office/drawing/2014/main" id="{47E05EDF-8CA3-4475-98B9-AB1E08D2A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58900"/>
            <a:ext cx="11430000" cy="513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894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A98CF-63E3-40E5-9578-051F5E9D720A}"/>
              </a:ext>
            </a:extLst>
          </p:cNvPr>
          <p:cNvSpPr>
            <a:spLocks noGrp="1"/>
          </p:cNvSpPr>
          <p:nvPr>
            <p:ph type="title"/>
          </p:nvPr>
        </p:nvSpPr>
        <p:spPr/>
        <p:txBody>
          <a:bodyPr/>
          <a:lstStyle/>
          <a:p>
            <a:r>
              <a:rPr lang="en-GB" dirty="0"/>
              <a:t>Biodiversity</a:t>
            </a:r>
          </a:p>
        </p:txBody>
      </p:sp>
      <p:sp>
        <p:nvSpPr>
          <p:cNvPr id="3" name="Content Placeholder 2">
            <a:extLst>
              <a:ext uri="{FF2B5EF4-FFF2-40B4-BE49-F238E27FC236}">
                <a16:creationId xmlns:a16="http://schemas.microsoft.com/office/drawing/2014/main" id="{70EA264C-110D-4E05-9B12-C3B9656A9AF2}"/>
              </a:ext>
            </a:extLst>
          </p:cNvPr>
          <p:cNvSpPr>
            <a:spLocks noGrp="1"/>
          </p:cNvSpPr>
          <p:nvPr>
            <p:ph idx="1"/>
          </p:nvPr>
        </p:nvSpPr>
        <p:spPr>
          <a:xfrm>
            <a:off x="708093" y="1847927"/>
            <a:ext cx="2719039" cy="4351338"/>
          </a:xfrm>
        </p:spPr>
        <p:txBody>
          <a:bodyPr/>
          <a:lstStyle/>
          <a:p>
            <a:r>
              <a:rPr lang="en-GB" dirty="0"/>
              <a:t>Sheer number of species</a:t>
            </a:r>
          </a:p>
          <a:p>
            <a:endParaRPr lang="en-GB" dirty="0"/>
          </a:p>
          <a:p>
            <a:r>
              <a:rPr lang="en-GB" dirty="0"/>
              <a:t>Latitudinal gradient of species richness</a:t>
            </a:r>
          </a:p>
          <a:p>
            <a:endParaRPr lang="en-GB" dirty="0"/>
          </a:p>
          <a:p>
            <a:r>
              <a:rPr lang="en-GB" dirty="0"/>
              <a:t>Hotspots</a:t>
            </a:r>
          </a:p>
        </p:txBody>
      </p:sp>
      <p:pic>
        <p:nvPicPr>
          <p:cNvPr id="5122" name="Picture 2" descr="figure1">
            <a:extLst>
              <a:ext uri="{FF2B5EF4-FFF2-40B4-BE49-F238E27FC236}">
                <a16:creationId xmlns:a16="http://schemas.microsoft.com/office/drawing/2014/main" id="{AE321B1B-1E8E-46F1-90A9-9869F80DE4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7132" y="1571528"/>
            <a:ext cx="8235971"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89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54543-1880-41A9-B44D-20135065BAF9}"/>
              </a:ext>
            </a:extLst>
          </p:cNvPr>
          <p:cNvSpPr>
            <a:spLocks noGrp="1"/>
          </p:cNvSpPr>
          <p:nvPr>
            <p:ph type="title"/>
          </p:nvPr>
        </p:nvSpPr>
        <p:spPr/>
        <p:txBody>
          <a:bodyPr/>
          <a:lstStyle/>
          <a:p>
            <a:r>
              <a:rPr lang="en-GB" dirty="0"/>
              <a:t>Species or other units?</a:t>
            </a:r>
          </a:p>
        </p:txBody>
      </p:sp>
      <p:sp>
        <p:nvSpPr>
          <p:cNvPr id="12" name="Content Placeholder 11">
            <a:extLst>
              <a:ext uri="{FF2B5EF4-FFF2-40B4-BE49-F238E27FC236}">
                <a16:creationId xmlns:a16="http://schemas.microsoft.com/office/drawing/2014/main" id="{6AE49100-C8C3-450C-B170-08CA7F68B97C}"/>
              </a:ext>
            </a:extLst>
          </p:cNvPr>
          <p:cNvSpPr>
            <a:spLocks noGrp="1"/>
          </p:cNvSpPr>
          <p:nvPr>
            <p:ph idx="1"/>
          </p:nvPr>
        </p:nvSpPr>
        <p:spPr>
          <a:xfrm>
            <a:off x="838200" y="1825625"/>
            <a:ext cx="3878179" cy="4351338"/>
          </a:xfrm>
        </p:spPr>
        <p:txBody>
          <a:bodyPr>
            <a:normAutofit fontScale="92500" lnSpcReduction="10000"/>
          </a:bodyPr>
          <a:lstStyle/>
          <a:p>
            <a:r>
              <a:rPr lang="en-GB" dirty="0"/>
              <a:t>Species are often considered to be the basic unit of diversity</a:t>
            </a:r>
          </a:p>
          <a:p>
            <a:endParaRPr lang="en-GB" dirty="0"/>
          </a:p>
          <a:p>
            <a:r>
              <a:rPr lang="en-GB" dirty="0"/>
              <a:t>But if we just conserve species then we miss intraspecies variation, adaptive, ecological or genetic</a:t>
            </a:r>
          </a:p>
          <a:p>
            <a:endParaRPr lang="en-GB" dirty="0"/>
          </a:p>
          <a:p>
            <a:r>
              <a:rPr lang="en-GB" dirty="0"/>
              <a:t>Animal cultures</a:t>
            </a:r>
          </a:p>
          <a:p>
            <a:endParaRPr lang="en-GB" dirty="0"/>
          </a:p>
          <a:p>
            <a:endParaRPr lang="en-GB" dirty="0"/>
          </a:p>
          <a:p>
            <a:endParaRPr lang="en-GB" dirty="0"/>
          </a:p>
          <a:p>
            <a:endParaRPr lang="en-GB" dirty="0"/>
          </a:p>
        </p:txBody>
      </p:sp>
      <p:pic>
        <p:nvPicPr>
          <p:cNvPr id="1026" name="Picture 2" descr="Chimps have local culture differences when it comes to eating termites |  New Scientist">
            <a:extLst>
              <a:ext uri="{FF2B5EF4-FFF2-40B4-BE49-F238E27FC236}">
                <a16:creationId xmlns:a16="http://schemas.microsoft.com/office/drawing/2014/main" id="{9524E5F1-42B5-42CD-A1B8-57046552E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105" y="1825625"/>
            <a:ext cx="5979695" cy="3986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249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54543-1880-41A9-B44D-20135065BAF9}"/>
              </a:ext>
            </a:extLst>
          </p:cNvPr>
          <p:cNvSpPr>
            <a:spLocks noGrp="1"/>
          </p:cNvSpPr>
          <p:nvPr>
            <p:ph type="title"/>
          </p:nvPr>
        </p:nvSpPr>
        <p:spPr/>
        <p:txBody>
          <a:bodyPr/>
          <a:lstStyle/>
          <a:p>
            <a:r>
              <a:rPr lang="en-GB" dirty="0"/>
              <a:t>Species or other units?</a:t>
            </a:r>
          </a:p>
        </p:txBody>
      </p:sp>
      <p:sp>
        <p:nvSpPr>
          <p:cNvPr id="6" name="Isosceles Triangle 5">
            <a:extLst>
              <a:ext uri="{FF2B5EF4-FFF2-40B4-BE49-F238E27FC236}">
                <a16:creationId xmlns:a16="http://schemas.microsoft.com/office/drawing/2014/main" id="{DB2D70A3-AFC9-4D4C-9FC9-84A218A2CF26}"/>
              </a:ext>
            </a:extLst>
          </p:cNvPr>
          <p:cNvSpPr/>
          <p:nvPr/>
        </p:nvSpPr>
        <p:spPr>
          <a:xfrm rot="10800000">
            <a:off x="1073885" y="2282383"/>
            <a:ext cx="5022113" cy="4210492"/>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7FAC8D0D-05C0-4EF1-BF77-8A71DF22A521}"/>
              </a:ext>
            </a:extLst>
          </p:cNvPr>
          <p:cNvCxnSpPr>
            <a:cxnSpLocks/>
          </p:cNvCxnSpPr>
          <p:nvPr/>
        </p:nvCxnSpPr>
        <p:spPr>
          <a:xfrm>
            <a:off x="1073887" y="1952886"/>
            <a:ext cx="5022112" cy="0"/>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86B17A2-8D67-4BF6-83D9-2CF0F0F8DDD2}"/>
              </a:ext>
            </a:extLst>
          </p:cNvPr>
          <p:cNvSpPr txBox="1"/>
          <p:nvPr/>
        </p:nvSpPr>
        <p:spPr>
          <a:xfrm>
            <a:off x="1477924" y="1506022"/>
            <a:ext cx="4210493" cy="369332"/>
          </a:xfrm>
          <a:prstGeom prst="rect">
            <a:avLst/>
          </a:prstGeom>
          <a:noFill/>
        </p:spPr>
        <p:txBody>
          <a:bodyPr wrap="square" rtlCol="0">
            <a:spAutoFit/>
          </a:bodyPr>
          <a:lstStyle/>
          <a:p>
            <a:pPr algn="ctr"/>
            <a:r>
              <a:rPr lang="en-GB" dirty="0"/>
              <a:t>Number of individuals</a:t>
            </a:r>
          </a:p>
        </p:txBody>
      </p:sp>
      <p:sp>
        <p:nvSpPr>
          <p:cNvPr id="10" name="Content Placeholder 2">
            <a:extLst>
              <a:ext uri="{FF2B5EF4-FFF2-40B4-BE49-F238E27FC236}">
                <a16:creationId xmlns:a16="http://schemas.microsoft.com/office/drawing/2014/main" id="{6C7F8FA6-1319-4001-AEB2-F868AF77E849}"/>
              </a:ext>
            </a:extLst>
          </p:cNvPr>
          <p:cNvSpPr>
            <a:spLocks noGrp="1"/>
          </p:cNvSpPr>
          <p:nvPr>
            <p:ph idx="1"/>
          </p:nvPr>
        </p:nvSpPr>
        <p:spPr>
          <a:xfrm>
            <a:off x="6317795" y="2282383"/>
            <a:ext cx="4703879" cy="4351338"/>
          </a:xfrm>
        </p:spPr>
        <p:txBody>
          <a:bodyPr>
            <a:normAutofit/>
          </a:bodyPr>
          <a:lstStyle/>
          <a:p>
            <a:pPr marL="0" indent="0">
              <a:buNone/>
            </a:pPr>
            <a:r>
              <a:rPr lang="en-GB" sz="2400" dirty="0"/>
              <a:t>Ecosystems</a:t>
            </a:r>
          </a:p>
          <a:p>
            <a:pPr marL="0" indent="0">
              <a:buNone/>
            </a:pPr>
            <a:endParaRPr lang="en-GB" sz="2400" dirty="0"/>
          </a:p>
          <a:p>
            <a:pPr marL="0" indent="0">
              <a:buNone/>
            </a:pPr>
            <a:r>
              <a:rPr lang="en-GB" sz="2400" dirty="0"/>
              <a:t>Communities</a:t>
            </a:r>
          </a:p>
          <a:p>
            <a:pPr marL="0" indent="0">
              <a:buNone/>
            </a:pPr>
            <a:endParaRPr lang="en-GB" sz="2400" dirty="0"/>
          </a:p>
          <a:p>
            <a:pPr marL="0" indent="0">
              <a:buNone/>
            </a:pPr>
            <a:r>
              <a:rPr lang="en-GB" sz="2400" dirty="0"/>
              <a:t>Species</a:t>
            </a:r>
          </a:p>
          <a:p>
            <a:pPr marL="0" indent="0">
              <a:buNone/>
            </a:pPr>
            <a:endParaRPr lang="en-GB" sz="2400" dirty="0"/>
          </a:p>
          <a:p>
            <a:pPr marL="0" indent="0">
              <a:buNone/>
            </a:pPr>
            <a:r>
              <a:rPr lang="en-GB" sz="2400" dirty="0"/>
              <a:t>Evolutionary Significant Units (ESUs)</a:t>
            </a:r>
          </a:p>
          <a:p>
            <a:pPr marL="0" indent="0">
              <a:buNone/>
            </a:pPr>
            <a:endParaRPr lang="en-GB" sz="2400" dirty="0"/>
          </a:p>
          <a:p>
            <a:pPr marL="0" indent="0">
              <a:buNone/>
            </a:pPr>
            <a:r>
              <a:rPr lang="en-GB" sz="2400" dirty="0"/>
              <a:t>Management Units (MUs)</a:t>
            </a:r>
          </a:p>
        </p:txBody>
      </p:sp>
    </p:spTree>
    <p:extLst>
      <p:ext uri="{BB962C8B-B14F-4D97-AF65-F5344CB8AC3E}">
        <p14:creationId xmlns:p14="http://schemas.microsoft.com/office/powerpoint/2010/main" val="232891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CF0E9-AC6F-4426-A3D2-7C0920F202DA}"/>
              </a:ext>
            </a:extLst>
          </p:cNvPr>
          <p:cNvSpPr>
            <a:spLocks noGrp="1"/>
          </p:cNvSpPr>
          <p:nvPr>
            <p:ph type="title"/>
          </p:nvPr>
        </p:nvSpPr>
        <p:spPr/>
        <p:txBody>
          <a:bodyPr/>
          <a:lstStyle/>
          <a:p>
            <a:r>
              <a:rPr lang="en-GB" dirty="0"/>
              <a:t>ESUs and MUs</a:t>
            </a:r>
          </a:p>
        </p:txBody>
      </p:sp>
      <p:sp>
        <p:nvSpPr>
          <p:cNvPr id="3" name="Content Placeholder 2">
            <a:extLst>
              <a:ext uri="{FF2B5EF4-FFF2-40B4-BE49-F238E27FC236}">
                <a16:creationId xmlns:a16="http://schemas.microsoft.com/office/drawing/2014/main" id="{44E9B0D5-1F61-4F7E-9FC8-7ED0C419BEFE}"/>
              </a:ext>
            </a:extLst>
          </p:cNvPr>
          <p:cNvSpPr>
            <a:spLocks noGrp="1"/>
          </p:cNvSpPr>
          <p:nvPr>
            <p:ph idx="1"/>
          </p:nvPr>
        </p:nvSpPr>
        <p:spPr/>
        <p:txBody>
          <a:bodyPr>
            <a:normAutofit/>
          </a:bodyPr>
          <a:lstStyle/>
          <a:p>
            <a:r>
              <a:rPr lang="en-GB" dirty="0"/>
              <a:t>ESU - genetically differentiated populations that have a high priority for separate management and conservation</a:t>
            </a:r>
          </a:p>
          <a:p>
            <a:endParaRPr lang="en-GB" dirty="0"/>
          </a:p>
          <a:p>
            <a:r>
              <a:rPr lang="en-GB" dirty="0"/>
              <a:t>MU – significant divergence in allele frequencies regardless of the regardless of the phylogeny of the alleles </a:t>
            </a:r>
          </a:p>
          <a:p>
            <a:pPr lvl="1"/>
            <a:r>
              <a:rPr lang="en-GB" dirty="0"/>
              <a:t>Allele frequencies will respond to population isolation more rapidly than phylogenetic patterns</a:t>
            </a:r>
          </a:p>
          <a:p>
            <a:pPr lvl="1"/>
            <a:r>
              <a:rPr lang="en-GB" dirty="0" err="1"/>
              <a:t>mtDNA</a:t>
            </a:r>
            <a:r>
              <a:rPr lang="en-GB" dirty="0"/>
              <a:t> is especially useful for detecting boundaries between MUs</a:t>
            </a:r>
          </a:p>
        </p:txBody>
      </p:sp>
    </p:spTree>
    <p:extLst>
      <p:ext uri="{BB962C8B-B14F-4D97-AF65-F5344CB8AC3E}">
        <p14:creationId xmlns:p14="http://schemas.microsoft.com/office/powerpoint/2010/main" val="1804303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9D526-C8D7-4BBC-A902-0E3C1012805D}"/>
              </a:ext>
            </a:extLst>
          </p:cNvPr>
          <p:cNvSpPr>
            <a:spLocks noGrp="1"/>
          </p:cNvSpPr>
          <p:nvPr>
            <p:ph type="title"/>
          </p:nvPr>
        </p:nvSpPr>
        <p:spPr/>
        <p:txBody>
          <a:bodyPr/>
          <a:lstStyle/>
          <a:p>
            <a:r>
              <a:rPr lang="en-GB" dirty="0"/>
              <a:t>Evolutionary distinctiveness</a:t>
            </a:r>
          </a:p>
        </p:txBody>
      </p:sp>
      <p:sp>
        <p:nvSpPr>
          <p:cNvPr id="3" name="Content Placeholder 2">
            <a:extLst>
              <a:ext uri="{FF2B5EF4-FFF2-40B4-BE49-F238E27FC236}">
                <a16:creationId xmlns:a16="http://schemas.microsoft.com/office/drawing/2014/main" id="{C4289B38-87E3-4378-9B87-5C2D9238226D}"/>
              </a:ext>
            </a:extLst>
          </p:cNvPr>
          <p:cNvSpPr>
            <a:spLocks noGrp="1"/>
          </p:cNvSpPr>
          <p:nvPr>
            <p:ph idx="1"/>
          </p:nvPr>
        </p:nvSpPr>
        <p:spPr>
          <a:xfrm>
            <a:off x="838200" y="1825625"/>
            <a:ext cx="6733478" cy="4351338"/>
          </a:xfrm>
        </p:spPr>
        <p:txBody>
          <a:bodyPr>
            <a:normAutofit lnSpcReduction="10000"/>
          </a:bodyPr>
          <a:lstStyle/>
          <a:p>
            <a:r>
              <a:rPr lang="en-GB" dirty="0"/>
              <a:t>Endemic species. If a population disappears then the species will go extinct globally</a:t>
            </a:r>
          </a:p>
          <a:p>
            <a:endParaRPr lang="en-GB" dirty="0"/>
          </a:p>
          <a:p>
            <a:r>
              <a:rPr lang="en-GB" dirty="0"/>
              <a:t>Species that are not alike any other. Often on islands or places that have been isolated from big landmasses for a long time</a:t>
            </a:r>
          </a:p>
          <a:p>
            <a:endParaRPr lang="en-GB" dirty="0"/>
          </a:p>
          <a:p>
            <a:r>
              <a:rPr lang="en-GB" dirty="0"/>
              <a:t>EDGE of Existence programme at Zoological Society London – Evolutionarily Distinct and Globally Endangered. </a:t>
            </a:r>
          </a:p>
          <a:p>
            <a:endParaRPr lang="en-GB" dirty="0"/>
          </a:p>
        </p:txBody>
      </p:sp>
      <p:pic>
        <p:nvPicPr>
          <p:cNvPr id="6146" name="Picture 2">
            <a:extLst>
              <a:ext uri="{FF2B5EF4-FFF2-40B4-BE49-F238E27FC236}">
                <a16:creationId xmlns:a16="http://schemas.microsoft.com/office/drawing/2014/main" id="{AFAE4455-8E8F-4691-AB1B-B1149C4C11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58" t="26621" r="38366"/>
          <a:stretch/>
        </p:blipFill>
        <p:spPr bwMode="auto">
          <a:xfrm>
            <a:off x="7993358" y="1984916"/>
            <a:ext cx="3739583" cy="3315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327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421E1743-654C-409B-B968-DB9156F99D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3225"/>
            <a:ext cx="12192000" cy="6049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694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B0772-D9F4-429D-827F-D7AE36F72DF3}"/>
              </a:ext>
            </a:extLst>
          </p:cNvPr>
          <p:cNvSpPr>
            <a:spLocks noGrp="1"/>
          </p:cNvSpPr>
          <p:nvPr>
            <p:ph type="title"/>
          </p:nvPr>
        </p:nvSpPr>
        <p:spPr/>
        <p:txBody>
          <a:bodyPr/>
          <a:lstStyle/>
          <a:p>
            <a:r>
              <a:rPr lang="en-GB" dirty="0"/>
              <a:t>Ecological function</a:t>
            </a:r>
          </a:p>
        </p:txBody>
      </p:sp>
      <p:sp>
        <p:nvSpPr>
          <p:cNvPr id="3" name="Content Placeholder 2">
            <a:extLst>
              <a:ext uri="{FF2B5EF4-FFF2-40B4-BE49-F238E27FC236}">
                <a16:creationId xmlns:a16="http://schemas.microsoft.com/office/drawing/2014/main" id="{80318D01-45D4-4046-930F-B3358FFD5726}"/>
              </a:ext>
            </a:extLst>
          </p:cNvPr>
          <p:cNvSpPr>
            <a:spLocks noGrp="1"/>
          </p:cNvSpPr>
          <p:nvPr>
            <p:ph idx="1"/>
          </p:nvPr>
        </p:nvSpPr>
        <p:spPr/>
        <p:txBody>
          <a:bodyPr/>
          <a:lstStyle/>
          <a:p>
            <a:r>
              <a:rPr lang="en-GB" dirty="0" err="1"/>
              <a:t>Compositionalists</a:t>
            </a:r>
            <a:r>
              <a:rPr lang="en-GB" dirty="0"/>
              <a:t>  perceive the world through the lens of evolutionary ecology, an essentially entity-oriented, biological approach to ecology that begins with organisms aggregated into populations.</a:t>
            </a:r>
          </a:p>
          <a:p>
            <a:endParaRPr lang="en-GB" dirty="0"/>
          </a:p>
          <a:p>
            <a:r>
              <a:rPr lang="en-GB" dirty="0"/>
              <a:t>Functionalists  perceive the world through the lens of ecosystem ecology, an essentially process-oriented, thermodynamical approach to ecology that begins with solar energy coursing through a physical system that includes but is not limited to the biota</a:t>
            </a:r>
          </a:p>
        </p:txBody>
      </p:sp>
    </p:spTree>
    <p:extLst>
      <p:ext uri="{BB962C8B-B14F-4D97-AF65-F5344CB8AC3E}">
        <p14:creationId xmlns:p14="http://schemas.microsoft.com/office/powerpoint/2010/main" val="139806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318D01-45D4-4046-930F-B3358FFD5726}"/>
              </a:ext>
            </a:extLst>
          </p:cNvPr>
          <p:cNvSpPr>
            <a:spLocks noGrp="1"/>
          </p:cNvSpPr>
          <p:nvPr>
            <p:ph idx="1"/>
          </p:nvPr>
        </p:nvSpPr>
        <p:spPr>
          <a:xfrm>
            <a:off x="838200" y="713678"/>
            <a:ext cx="3644590" cy="5463285"/>
          </a:xfrm>
        </p:spPr>
        <p:txBody>
          <a:bodyPr/>
          <a:lstStyle/>
          <a:p>
            <a:r>
              <a:rPr lang="en-GB" b="1" dirty="0"/>
              <a:t>Keystone species </a:t>
            </a:r>
            <a:r>
              <a:rPr lang="en-GB" dirty="0"/>
              <a:t>are particularly important to an ecosystem, disproportionate their biomass</a:t>
            </a:r>
          </a:p>
          <a:p>
            <a:pPr marL="0" indent="0">
              <a:buNone/>
            </a:pPr>
            <a:endParaRPr lang="en-GB" dirty="0"/>
          </a:p>
          <a:p>
            <a:r>
              <a:rPr lang="en-GB" dirty="0"/>
              <a:t>Sea otters and kelp forest</a:t>
            </a:r>
          </a:p>
        </p:txBody>
      </p:sp>
      <p:pic>
        <p:nvPicPr>
          <p:cNvPr id="8196" name="Picture 4" descr="Killer Whale Predation on Sea Otters Linking Oceanic and Nearshore  Ecosystems | Science">
            <a:extLst>
              <a:ext uri="{FF2B5EF4-FFF2-40B4-BE49-F238E27FC236}">
                <a16:creationId xmlns:a16="http://schemas.microsoft.com/office/drawing/2014/main" id="{8673CEE4-AC8E-4466-BD9B-FA8947FF5F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625" y="365125"/>
            <a:ext cx="4884477" cy="6266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051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318D01-45D4-4046-930F-B3358FFD5726}"/>
              </a:ext>
            </a:extLst>
          </p:cNvPr>
          <p:cNvSpPr>
            <a:spLocks noGrp="1"/>
          </p:cNvSpPr>
          <p:nvPr>
            <p:ph idx="1"/>
          </p:nvPr>
        </p:nvSpPr>
        <p:spPr>
          <a:xfrm>
            <a:off x="838201" y="713678"/>
            <a:ext cx="3075878" cy="5463285"/>
          </a:xfrm>
        </p:spPr>
        <p:txBody>
          <a:bodyPr/>
          <a:lstStyle/>
          <a:p>
            <a:r>
              <a:rPr lang="en-GB" b="1" dirty="0"/>
              <a:t>Ecological engineers </a:t>
            </a:r>
            <a:r>
              <a:rPr lang="en-GB" dirty="0"/>
              <a:t>are any animal that creates, significantly modifies, maintains or destroys a habitat</a:t>
            </a:r>
          </a:p>
          <a:p>
            <a:endParaRPr lang="en-GB" dirty="0"/>
          </a:p>
          <a:p>
            <a:r>
              <a:rPr lang="en-GB" dirty="0"/>
              <a:t>Beavers</a:t>
            </a:r>
          </a:p>
          <a:p>
            <a:pPr marL="0" indent="0">
              <a:buNone/>
            </a:pPr>
            <a:endParaRPr lang="en-GB" dirty="0"/>
          </a:p>
        </p:txBody>
      </p:sp>
      <p:pic>
        <p:nvPicPr>
          <p:cNvPr id="3074" name="Picture 2">
            <a:extLst>
              <a:ext uri="{FF2B5EF4-FFF2-40B4-BE49-F238E27FC236}">
                <a16:creationId xmlns:a16="http://schemas.microsoft.com/office/drawing/2014/main" id="{9546B3A2-5445-4E7B-9F48-3DD201DE8A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6741" y="812033"/>
            <a:ext cx="7537388" cy="503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774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318D01-45D4-4046-930F-B3358FFD5726}"/>
              </a:ext>
            </a:extLst>
          </p:cNvPr>
          <p:cNvSpPr>
            <a:spLocks noGrp="1"/>
          </p:cNvSpPr>
          <p:nvPr>
            <p:ph idx="1"/>
          </p:nvPr>
        </p:nvSpPr>
        <p:spPr>
          <a:xfrm>
            <a:off x="838200" y="747132"/>
            <a:ext cx="3243146" cy="5429831"/>
          </a:xfrm>
        </p:spPr>
        <p:txBody>
          <a:bodyPr/>
          <a:lstStyle/>
          <a:p>
            <a:r>
              <a:rPr lang="en-GB" b="1" dirty="0"/>
              <a:t>Apex predators</a:t>
            </a:r>
          </a:p>
          <a:p>
            <a:endParaRPr lang="en-GB" b="1" dirty="0"/>
          </a:p>
          <a:p>
            <a:r>
              <a:rPr lang="en-GB" dirty="0"/>
              <a:t>Trophic cascade that followed after the reintroductions of wolves to Yellowstone National Park</a:t>
            </a:r>
          </a:p>
          <a:p>
            <a:endParaRPr lang="en-GB" b="1" dirty="0"/>
          </a:p>
        </p:txBody>
      </p:sp>
      <p:pic>
        <p:nvPicPr>
          <p:cNvPr id="10242" name="Picture 2" descr="Trophic cascades in Yellowstone: The first 15 years after wolf  reintroduction - ScienceDirect">
            <a:extLst>
              <a:ext uri="{FF2B5EF4-FFF2-40B4-BE49-F238E27FC236}">
                <a16:creationId xmlns:a16="http://schemas.microsoft.com/office/drawing/2014/main" id="{91628D4B-5705-4941-ACA0-C23D5B013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6213" y="322362"/>
            <a:ext cx="6950694" cy="6170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763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BF16B-13D5-4B71-BED7-A5E3F85F71C6}"/>
              </a:ext>
            </a:extLst>
          </p:cNvPr>
          <p:cNvSpPr>
            <a:spLocks noGrp="1"/>
          </p:cNvSpPr>
          <p:nvPr>
            <p:ph type="title"/>
          </p:nvPr>
        </p:nvSpPr>
        <p:spPr/>
        <p:txBody>
          <a:bodyPr/>
          <a:lstStyle/>
          <a:p>
            <a:r>
              <a:rPr lang="en-GB"/>
              <a:t>Charisma</a:t>
            </a:r>
          </a:p>
        </p:txBody>
      </p:sp>
      <p:pic>
        <p:nvPicPr>
          <p:cNvPr id="13314" name="Picture 2">
            <a:extLst>
              <a:ext uri="{FF2B5EF4-FFF2-40B4-BE49-F238E27FC236}">
                <a16:creationId xmlns:a16="http://schemas.microsoft.com/office/drawing/2014/main" id="{C5980000-2A46-4F2F-AC90-32320AC639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044" y="1400179"/>
            <a:ext cx="8932127" cy="5457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462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93403-D5D1-469D-AF36-AE7D58DE2B62}"/>
              </a:ext>
            </a:extLst>
          </p:cNvPr>
          <p:cNvSpPr>
            <a:spLocks noGrp="1"/>
          </p:cNvSpPr>
          <p:nvPr>
            <p:ph type="title"/>
          </p:nvPr>
        </p:nvSpPr>
        <p:spPr/>
        <p:txBody>
          <a:bodyPr/>
          <a:lstStyle/>
          <a:p>
            <a:r>
              <a:rPr lang="en-GB" dirty="0"/>
              <a:t>Wilderness</a:t>
            </a:r>
          </a:p>
        </p:txBody>
      </p:sp>
      <p:sp>
        <p:nvSpPr>
          <p:cNvPr id="4" name="Content Placeholder 2">
            <a:extLst>
              <a:ext uri="{FF2B5EF4-FFF2-40B4-BE49-F238E27FC236}">
                <a16:creationId xmlns:a16="http://schemas.microsoft.com/office/drawing/2014/main" id="{D7009447-5027-4CA6-B232-661303C2DF63}"/>
              </a:ext>
            </a:extLst>
          </p:cNvPr>
          <p:cNvSpPr>
            <a:spLocks noGrp="1"/>
          </p:cNvSpPr>
          <p:nvPr>
            <p:ph idx="1"/>
          </p:nvPr>
        </p:nvSpPr>
        <p:spPr>
          <a:xfrm>
            <a:off x="838200" y="1825625"/>
            <a:ext cx="5529146" cy="4351338"/>
          </a:xfrm>
        </p:spPr>
        <p:txBody>
          <a:bodyPr>
            <a:normAutofit fontScale="92500"/>
          </a:bodyPr>
          <a:lstStyle/>
          <a:p>
            <a:r>
              <a:rPr lang="en-GB" dirty="0"/>
              <a:t>Controversy over its definition, but it is largely considered to be the lack of human presence or influence</a:t>
            </a:r>
          </a:p>
          <a:p>
            <a:endParaRPr lang="en-GB" dirty="0"/>
          </a:p>
          <a:p>
            <a:r>
              <a:rPr lang="en-GB" dirty="0"/>
              <a:t>Are humans separate of nature or part of it?</a:t>
            </a:r>
          </a:p>
          <a:p>
            <a:endParaRPr lang="en-GB" dirty="0"/>
          </a:p>
          <a:p>
            <a:r>
              <a:rPr lang="en-GB" dirty="0"/>
              <a:t>By protecting nature ‘somewhere else’ do we further separate ourselves from it?</a:t>
            </a:r>
          </a:p>
        </p:txBody>
      </p:sp>
      <p:pic>
        <p:nvPicPr>
          <p:cNvPr id="6" name="Picture 5" descr="A picture containing mountain, sky, outdoor, nature&#10;&#10;Description automatically generated">
            <a:extLst>
              <a:ext uri="{FF2B5EF4-FFF2-40B4-BE49-F238E27FC236}">
                <a16:creationId xmlns:a16="http://schemas.microsoft.com/office/drawing/2014/main" id="{3560EDCE-6743-4480-95CD-02BBE680BC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4350" y="1291062"/>
            <a:ext cx="5255942" cy="3503961"/>
          </a:xfrm>
          <a:prstGeom prst="rect">
            <a:avLst/>
          </a:prstGeom>
        </p:spPr>
      </p:pic>
    </p:spTree>
    <p:extLst>
      <p:ext uri="{BB962C8B-B14F-4D97-AF65-F5344CB8AC3E}">
        <p14:creationId xmlns:p14="http://schemas.microsoft.com/office/powerpoint/2010/main" val="3275640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igure 1">
            <a:extLst>
              <a:ext uri="{FF2B5EF4-FFF2-40B4-BE49-F238E27FC236}">
                <a16:creationId xmlns:a16="http://schemas.microsoft.com/office/drawing/2014/main" id="{64469118-2A1F-42CD-8F55-D40EFD42C1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1426" y="297646"/>
            <a:ext cx="8329147" cy="6262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0854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26C70-F764-4457-8202-9E0BD3D6E993}"/>
              </a:ext>
            </a:extLst>
          </p:cNvPr>
          <p:cNvSpPr>
            <a:spLocks noGrp="1"/>
          </p:cNvSpPr>
          <p:nvPr>
            <p:ph type="title"/>
          </p:nvPr>
        </p:nvSpPr>
        <p:spPr/>
        <p:txBody>
          <a:bodyPr/>
          <a:lstStyle/>
          <a:p>
            <a:r>
              <a:rPr lang="en-GB" dirty="0"/>
              <a:t>Wilderness</a:t>
            </a:r>
          </a:p>
        </p:txBody>
      </p:sp>
      <p:sp>
        <p:nvSpPr>
          <p:cNvPr id="3" name="Content Placeholder 2">
            <a:extLst>
              <a:ext uri="{FF2B5EF4-FFF2-40B4-BE49-F238E27FC236}">
                <a16:creationId xmlns:a16="http://schemas.microsoft.com/office/drawing/2014/main" id="{D4C01B47-35AB-45DE-8646-BD0D74A2241D}"/>
              </a:ext>
            </a:extLst>
          </p:cNvPr>
          <p:cNvSpPr>
            <a:spLocks noGrp="1"/>
          </p:cNvSpPr>
          <p:nvPr>
            <p:ph idx="1"/>
          </p:nvPr>
        </p:nvSpPr>
        <p:spPr/>
        <p:txBody>
          <a:bodyPr/>
          <a:lstStyle/>
          <a:p>
            <a:r>
              <a:rPr lang="en-GB" dirty="0"/>
              <a:t>Half-earth vs Rambunctious Garden</a:t>
            </a:r>
          </a:p>
        </p:txBody>
      </p:sp>
      <p:pic>
        <p:nvPicPr>
          <p:cNvPr id="12290" name="Picture 2" descr="Half-Earth: Our Planet's Fight for Life: Amazon.co.uk: Edward O. Wilson:  9781631490828: Books">
            <a:extLst>
              <a:ext uri="{FF2B5EF4-FFF2-40B4-BE49-F238E27FC236}">
                <a16:creationId xmlns:a16="http://schemas.microsoft.com/office/drawing/2014/main" id="{81407CDF-DB57-4743-B6D2-24F7E3BEAF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607" y="2609386"/>
            <a:ext cx="2522407" cy="382577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Rambunctious Garden: Saving Nature in a Post-Wild World: Amazon.co.uk:  Marris, Emma: 9781608190324: Books">
            <a:extLst>
              <a:ext uri="{FF2B5EF4-FFF2-40B4-BE49-F238E27FC236}">
                <a16:creationId xmlns:a16="http://schemas.microsoft.com/office/drawing/2014/main" id="{17340C6C-243E-4D51-85C1-A4DA7A21A4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6813" y="2609387"/>
            <a:ext cx="2522407" cy="3825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9333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U">
      <a:dk1>
        <a:sysClr val="windowText" lastClr="000000"/>
      </a:dk1>
      <a:lt1>
        <a:sysClr val="window" lastClr="FFFFFF"/>
      </a:lt1>
      <a:dk2>
        <a:srgbClr val="75AAE5"/>
      </a:dk2>
      <a:lt2>
        <a:srgbClr val="FFFFFF"/>
      </a:lt2>
      <a:accent1>
        <a:srgbClr val="75AAE5"/>
      </a:accent1>
      <a:accent2>
        <a:srgbClr val="0B55A8"/>
      </a:accent2>
      <a:accent3>
        <a:srgbClr val="E80074"/>
      </a:accent3>
      <a:accent4>
        <a:srgbClr val="630031"/>
      </a:accent4>
      <a:accent5>
        <a:srgbClr val="FFC23D"/>
      </a:accent5>
      <a:accent6>
        <a:srgbClr val="A4A400"/>
      </a:accent6>
      <a:hlink>
        <a:srgbClr val="000000"/>
      </a:hlink>
      <a:folHlink>
        <a:srgbClr val="000000"/>
      </a:folHlink>
    </a:clrScheme>
    <a:fontScheme name="Office 2">
      <a:majorFont>
        <a:latin typeface="Helvetica"/>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rnd">
          <a:prstDash val="sysDot"/>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Autofit/>
      </a:bodyPr>
      <a:lstStyle>
        <a:defPPr marL="0" indent="0">
          <a:buNone/>
          <a:defRPr sz="2000" dirty="0"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401</TotalTime>
  <Words>1781</Words>
  <Application>Microsoft Office PowerPoint</Application>
  <PresentationFormat>Widescreen</PresentationFormat>
  <Paragraphs>178</Paragraphs>
  <Slides>27</Slides>
  <Notes>23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Calibri</vt:lpstr>
      <vt:lpstr>Calibri Light</vt:lpstr>
      <vt:lpstr>Helvetica</vt:lpstr>
      <vt:lpstr>Lucida Grande</vt:lpstr>
      <vt:lpstr>Open Sans</vt:lpstr>
      <vt:lpstr>Office Theme</vt:lpstr>
      <vt:lpstr>1_Office Theme</vt:lpstr>
      <vt:lpstr>Motivation and prioritisation</vt:lpstr>
      <vt:lpstr>Motivation and prioritisation</vt:lpstr>
      <vt:lpstr>Intrinsic vs extrinsic values</vt:lpstr>
      <vt:lpstr>Intrinsic motivations in conservation</vt:lpstr>
      <vt:lpstr>Intrinsic motivations in conservation</vt:lpstr>
      <vt:lpstr>Extrinsic motivations in conservation</vt:lpstr>
      <vt:lpstr>Externalities</vt:lpstr>
      <vt:lpstr>Payments for Ecosystem Services (PES)</vt:lpstr>
      <vt:lpstr>PowerPoint Presentation</vt:lpstr>
      <vt:lpstr>Payments for ecosystem services</vt:lpstr>
      <vt:lpstr>Prioritisation</vt:lpstr>
      <vt:lpstr>Prioritisation</vt:lpstr>
      <vt:lpstr>Biomes</vt:lpstr>
      <vt:lpstr>Biodiversity</vt:lpstr>
      <vt:lpstr>Species or other units?</vt:lpstr>
      <vt:lpstr>Species or other units?</vt:lpstr>
      <vt:lpstr>ESUs and MUs</vt:lpstr>
      <vt:lpstr>Evolutionary distinctiveness</vt:lpstr>
      <vt:lpstr>PowerPoint Presentation</vt:lpstr>
      <vt:lpstr>Ecological function</vt:lpstr>
      <vt:lpstr>PowerPoint Presentation</vt:lpstr>
      <vt:lpstr>PowerPoint Presentation</vt:lpstr>
      <vt:lpstr>PowerPoint Presentation</vt:lpstr>
      <vt:lpstr>Charisma</vt:lpstr>
      <vt:lpstr>Wilderness</vt:lpstr>
      <vt:lpstr>PowerPoint Presentation</vt:lpstr>
      <vt:lpstr>Wilderness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Prioritisation</dc:title>
  <dc:creator>Nick Harvey</dc:creator>
  <cp:lastModifiedBy>Nicholas Harvey</cp:lastModifiedBy>
  <cp:revision>14</cp:revision>
  <dcterms:created xsi:type="dcterms:W3CDTF">2021-01-19T00:23:41Z</dcterms:created>
  <dcterms:modified xsi:type="dcterms:W3CDTF">2021-05-11T20:41:00Z</dcterms:modified>
</cp:coreProperties>
</file>