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72" r:id="rId3"/>
    <p:sldId id="354" r:id="rId4"/>
    <p:sldId id="295" r:id="rId5"/>
    <p:sldId id="352" r:id="rId6"/>
    <p:sldId id="296" r:id="rId7"/>
    <p:sldId id="294" r:id="rId8"/>
    <p:sldId id="258" r:id="rId9"/>
    <p:sldId id="291" r:id="rId10"/>
    <p:sldId id="350" r:id="rId11"/>
    <p:sldId id="353" r:id="rId12"/>
    <p:sldId id="339" r:id="rId13"/>
    <p:sldId id="340" r:id="rId14"/>
    <p:sldId id="360" r:id="rId15"/>
    <p:sldId id="262" r:id="rId16"/>
    <p:sldId id="276" r:id="rId17"/>
    <p:sldId id="342" r:id="rId18"/>
    <p:sldId id="355" r:id="rId19"/>
    <p:sldId id="280" r:id="rId20"/>
    <p:sldId id="359" r:id="rId21"/>
    <p:sldId id="343" r:id="rId22"/>
    <p:sldId id="344" r:id="rId23"/>
    <p:sldId id="281" r:id="rId24"/>
    <p:sldId id="345" r:id="rId25"/>
    <p:sldId id="282" r:id="rId26"/>
    <p:sldId id="341" r:id="rId27"/>
    <p:sldId id="284" r:id="rId28"/>
    <p:sldId id="349" r:id="rId29"/>
    <p:sldId id="348" r:id="rId30"/>
    <p:sldId id="347" r:id="rId31"/>
    <p:sldId id="356" r:id="rId32"/>
    <p:sldId id="346" r:id="rId33"/>
    <p:sldId id="357" r:id="rId3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ADBC2808-4684-4F8A-8C7D-D0B9AAADB47F}">
          <p14:sldIdLst>
            <p14:sldId id="256"/>
            <p14:sldId id="272"/>
            <p14:sldId id="354"/>
            <p14:sldId id="295"/>
          </p14:sldIdLst>
        </p14:section>
        <p14:section name="Summary Section" id="{0797B9C5-D971-464F-B66C-78BED9BDB521}">
          <p14:sldIdLst>
            <p14:sldId id="352"/>
          </p14:sldIdLst>
        </p14:section>
        <p14:section name="Part 1  Assessing the Needs for Capacity Strengthening    " id="{CC2107E7-19E4-4F43-A331-9DE3860C9778}">
          <p14:sldIdLst>
            <p14:sldId id="296"/>
            <p14:sldId id="294"/>
            <p14:sldId id="258"/>
            <p14:sldId id="291"/>
            <p14:sldId id="350"/>
            <p14:sldId id="353"/>
          </p14:sldIdLst>
        </p14:section>
        <p14:section name="Part 2  Implementing Targeted Capacity Development     " id="{AFA03B3E-9D1F-4784-BE62-18E8CEBE86F2}">
          <p14:sldIdLst>
            <p14:sldId id="339"/>
            <p14:sldId id="340"/>
            <p14:sldId id="360"/>
            <p14:sldId id="262"/>
            <p14:sldId id="276"/>
            <p14:sldId id="342"/>
            <p14:sldId id="355"/>
            <p14:sldId id="280"/>
            <p14:sldId id="359"/>
          </p14:sldIdLst>
        </p14:section>
        <p14:section name="Part 3  Sustaining the Gains in Institutional Capacity      " id="{6053E86F-46F9-478D-86BE-1A9438E68AB6}">
          <p14:sldIdLst>
            <p14:sldId id="343"/>
            <p14:sldId id="344"/>
            <p14:sldId id="281"/>
            <p14:sldId id="345"/>
            <p14:sldId id="282"/>
            <p14:sldId id="341"/>
            <p14:sldId id="284"/>
            <p14:sldId id="349"/>
            <p14:sldId id="348"/>
          </p14:sldIdLst>
        </p14:section>
        <p14:section name="Wrap-Up" id="{4ADC6155-FD9F-41A2-9282-36FC5E4A7AB5}">
          <p14:sldIdLst>
            <p14:sldId id="347"/>
            <p14:sldId id="356"/>
            <p14:sldId id="346"/>
            <p14:sldId id="35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F2E"/>
    <a:srgbClr val="012269"/>
    <a:srgbClr val="FAFF9F"/>
    <a:srgbClr val="525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ACA12A-85FE-B148-99A2-FA5873308A29}" v="8" dt="2026-09-16T15:21:31.9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4614" autoAdjust="0"/>
  </p:normalViewPr>
  <p:slideViewPr>
    <p:cSldViewPr snapToGrid="0">
      <p:cViewPr varScale="1">
        <p:scale>
          <a:sx n="112" d="100"/>
          <a:sy n="112" d="100"/>
        </p:scale>
        <p:origin x="100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Luscombe" userId="60627a01-634c-46bf-8b21-b5c32e071cb8" providerId="ADAL" clId="{5D180D7F-9B9D-54AA-9D6A-17B6D8CEC8BA}"/>
    <pc:docChg chg="custSel modSld">
      <pc:chgData name="Hannah Luscombe" userId="60627a01-634c-46bf-8b21-b5c32e071cb8" providerId="ADAL" clId="{5D180D7F-9B9D-54AA-9D6A-17B6D8CEC8BA}" dt="2026-09-16T15:21:40.974" v="41" actId="1076"/>
      <pc:docMkLst>
        <pc:docMk/>
      </pc:docMkLst>
      <pc:sldChg chg="addSp delSp modSp mod delAnim modAnim">
        <pc:chgData name="Hannah Luscombe" userId="60627a01-634c-46bf-8b21-b5c32e071cb8" providerId="ADAL" clId="{5D180D7F-9B9D-54AA-9D6A-17B6D8CEC8BA}" dt="2026-09-16T15:14:33.229" v="17" actId="1076"/>
        <pc:sldMkLst>
          <pc:docMk/>
          <pc:sldMk cId="3588869437" sldId="262"/>
        </pc:sldMkLst>
        <pc:picChg chg="add mod">
          <ac:chgData name="Hannah Luscombe" userId="60627a01-634c-46bf-8b21-b5c32e071cb8" providerId="ADAL" clId="{5D180D7F-9B9D-54AA-9D6A-17B6D8CEC8BA}" dt="2026-09-16T15:14:33.229" v="17" actId="1076"/>
          <ac:picMkLst>
            <pc:docMk/>
            <pc:sldMk cId="3588869437" sldId="262"/>
            <ac:picMk id="3" creationId="{57A1F37F-EBFB-D2E7-6323-0A2B752A3184}"/>
          </ac:picMkLst>
        </pc:picChg>
        <pc:picChg chg="del">
          <ac:chgData name="Hannah Luscombe" userId="60627a01-634c-46bf-8b21-b5c32e071cb8" providerId="ADAL" clId="{5D180D7F-9B9D-54AA-9D6A-17B6D8CEC8BA}" dt="2026-09-16T15:14:19.580" v="13" actId="478"/>
          <ac:picMkLst>
            <pc:docMk/>
            <pc:sldMk cId="3588869437" sldId="262"/>
            <ac:picMk id="18" creationId="{B296D9D5-2B04-8B54-C68A-1482A98C87AC}"/>
          </ac:picMkLst>
        </pc:picChg>
      </pc:sldChg>
      <pc:sldChg chg="addSp delSp modSp mod delAnim modAnim">
        <pc:chgData name="Hannah Luscombe" userId="60627a01-634c-46bf-8b21-b5c32e071cb8" providerId="ADAL" clId="{5D180D7F-9B9D-54AA-9D6A-17B6D8CEC8BA}" dt="2026-09-16T15:21:40.974" v="41" actId="1076"/>
        <pc:sldMkLst>
          <pc:docMk/>
          <pc:sldMk cId="876508303" sldId="341"/>
        </pc:sldMkLst>
        <pc:picChg chg="del">
          <ac:chgData name="Hannah Luscombe" userId="60627a01-634c-46bf-8b21-b5c32e071cb8" providerId="ADAL" clId="{5D180D7F-9B9D-54AA-9D6A-17B6D8CEC8BA}" dt="2026-09-16T15:21:10.872" v="37" actId="478"/>
          <ac:picMkLst>
            <pc:docMk/>
            <pc:sldMk cId="876508303" sldId="341"/>
            <ac:picMk id="4" creationId="{AE229634-8949-252B-411E-55AB274916BA}"/>
          </ac:picMkLst>
        </pc:picChg>
        <pc:picChg chg="add mod">
          <ac:chgData name="Hannah Luscombe" userId="60627a01-634c-46bf-8b21-b5c32e071cb8" providerId="ADAL" clId="{5D180D7F-9B9D-54AA-9D6A-17B6D8CEC8BA}" dt="2026-09-16T15:21:40.974" v="41" actId="1076"/>
          <ac:picMkLst>
            <pc:docMk/>
            <pc:sldMk cId="876508303" sldId="341"/>
            <ac:picMk id="10" creationId="{76AB219F-C2B6-3865-0722-5F9FAAA69FE7}"/>
          </ac:picMkLst>
        </pc:picChg>
      </pc:sldChg>
      <pc:sldChg chg="addSp delSp modSp mod delAnim modAnim">
        <pc:chgData name="Hannah Luscombe" userId="60627a01-634c-46bf-8b21-b5c32e071cb8" providerId="ADAL" clId="{5D180D7F-9B9D-54AA-9D6A-17B6D8CEC8BA}" dt="2026-09-16T15:13:05.645" v="4" actId="1076"/>
        <pc:sldMkLst>
          <pc:docMk/>
          <pc:sldMk cId="1484471686" sldId="350"/>
        </pc:sldMkLst>
        <pc:picChg chg="add mod">
          <ac:chgData name="Hannah Luscombe" userId="60627a01-634c-46bf-8b21-b5c32e071cb8" providerId="ADAL" clId="{5D180D7F-9B9D-54AA-9D6A-17B6D8CEC8BA}" dt="2026-09-16T15:13:05.645" v="4" actId="1076"/>
          <ac:picMkLst>
            <pc:docMk/>
            <pc:sldMk cId="1484471686" sldId="350"/>
            <ac:picMk id="2" creationId="{53140E77-1579-1D1D-AD60-383B9A894F6D}"/>
          </ac:picMkLst>
        </pc:picChg>
        <pc:picChg chg="del">
          <ac:chgData name="Hannah Luscombe" userId="60627a01-634c-46bf-8b21-b5c32e071cb8" providerId="ADAL" clId="{5D180D7F-9B9D-54AA-9D6A-17B6D8CEC8BA}" dt="2026-09-16T15:12:47.484" v="0" actId="478"/>
          <ac:picMkLst>
            <pc:docMk/>
            <pc:sldMk cId="1484471686" sldId="350"/>
            <ac:picMk id="5" creationId="{5450C240-BD5A-E29F-80D0-5A6E84563CD9}"/>
          </ac:picMkLst>
        </pc:picChg>
      </pc:sldChg>
      <pc:sldChg chg="addSp delSp modSp mod delAnim modAnim">
        <pc:chgData name="Hannah Luscombe" userId="60627a01-634c-46bf-8b21-b5c32e071cb8" providerId="ADAL" clId="{5D180D7F-9B9D-54AA-9D6A-17B6D8CEC8BA}" dt="2026-09-16T15:13:55.509" v="12" actId="1076"/>
        <pc:sldMkLst>
          <pc:docMk/>
          <pc:sldMk cId="2981027454" sldId="353"/>
        </pc:sldMkLst>
        <pc:spChg chg="mod">
          <ac:chgData name="Hannah Luscombe" userId="60627a01-634c-46bf-8b21-b5c32e071cb8" providerId="ADAL" clId="{5D180D7F-9B9D-54AA-9D6A-17B6D8CEC8BA}" dt="2026-09-16T15:13:55.509" v="12" actId="1076"/>
          <ac:spMkLst>
            <pc:docMk/>
            <pc:sldMk cId="2981027454" sldId="353"/>
            <ac:spMk id="6" creationId="{BC100894-583E-3D17-F4D4-21E7533EC537}"/>
          </ac:spMkLst>
        </pc:spChg>
        <pc:picChg chg="add mod">
          <ac:chgData name="Hannah Luscombe" userId="60627a01-634c-46bf-8b21-b5c32e071cb8" providerId="ADAL" clId="{5D180D7F-9B9D-54AA-9D6A-17B6D8CEC8BA}" dt="2026-09-16T15:13:48.753" v="10" actId="1076"/>
          <ac:picMkLst>
            <pc:docMk/>
            <pc:sldMk cId="2981027454" sldId="353"/>
            <ac:picMk id="3" creationId="{C998C6DE-13AA-A4D5-9D0B-C1A5A46CF685}"/>
          </ac:picMkLst>
        </pc:picChg>
        <pc:picChg chg="del">
          <ac:chgData name="Hannah Luscombe" userId="60627a01-634c-46bf-8b21-b5c32e071cb8" providerId="ADAL" clId="{5D180D7F-9B9D-54AA-9D6A-17B6D8CEC8BA}" dt="2026-09-16T15:13:28.916" v="5" actId="478"/>
          <ac:picMkLst>
            <pc:docMk/>
            <pc:sldMk cId="2981027454" sldId="353"/>
            <ac:picMk id="5" creationId="{7FFDC2DE-E142-9BA8-7369-DF529E710F4E}"/>
          </ac:picMkLst>
        </pc:picChg>
      </pc:sldChg>
      <pc:sldChg chg="addSp delSp modSp mod delAnim modAnim">
        <pc:chgData name="Hannah Luscombe" userId="60627a01-634c-46bf-8b21-b5c32e071cb8" providerId="ADAL" clId="{5D180D7F-9B9D-54AA-9D6A-17B6D8CEC8BA}" dt="2026-09-16T15:15:20.453" v="24" actId="1076"/>
        <pc:sldMkLst>
          <pc:docMk/>
          <pc:sldMk cId="2207872192" sldId="355"/>
        </pc:sldMkLst>
        <pc:picChg chg="add mod">
          <ac:chgData name="Hannah Luscombe" userId="60627a01-634c-46bf-8b21-b5c32e071cb8" providerId="ADAL" clId="{5D180D7F-9B9D-54AA-9D6A-17B6D8CEC8BA}" dt="2026-09-16T15:15:20.453" v="24" actId="1076"/>
          <ac:picMkLst>
            <pc:docMk/>
            <pc:sldMk cId="2207872192" sldId="355"/>
            <ac:picMk id="2" creationId="{399746D9-AAED-50B1-B587-A5381357DAA5}"/>
          </ac:picMkLst>
        </pc:picChg>
        <pc:picChg chg="del">
          <ac:chgData name="Hannah Luscombe" userId="60627a01-634c-46bf-8b21-b5c32e071cb8" providerId="ADAL" clId="{5D180D7F-9B9D-54AA-9D6A-17B6D8CEC8BA}" dt="2026-09-16T15:15:02.700" v="18" actId="478"/>
          <ac:picMkLst>
            <pc:docMk/>
            <pc:sldMk cId="2207872192" sldId="355"/>
            <ac:picMk id="8" creationId="{98A5DA2B-5B9D-DAFB-8B6E-4B2929A8E3A0}"/>
          </ac:picMkLst>
        </pc:picChg>
      </pc:sldChg>
      <pc:sldChg chg="addSp delSp modSp mod delAnim modAnim">
        <pc:chgData name="Hannah Luscombe" userId="60627a01-634c-46bf-8b21-b5c32e071cb8" providerId="ADAL" clId="{5D180D7F-9B9D-54AA-9D6A-17B6D8CEC8BA}" dt="2026-09-16T15:19:25.230" v="36" actId="14100"/>
        <pc:sldMkLst>
          <pc:docMk/>
          <pc:sldMk cId="1880482910" sldId="359"/>
        </pc:sldMkLst>
        <pc:picChg chg="add mod">
          <ac:chgData name="Hannah Luscombe" userId="60627a01-634c-46bf-8b21-b5c32e071cb8" providerId="ADAL" clId="{5D180D7F-9B9D-54AA-9D6A-17B6D8CEC8BA}" dt="2026-09-16T15:18:15.121" v="28" actId="14100"/>
          <ac:picMkLst>
            <pc:docMk/>
            <pc:sldMk cId="1880482910" sldId="359"/>
            <ac:picMk id="4" creationId="{56985A04-612B-531C-09EC-FEF270083283}"/>
          </ac:picMkLst>
        </pc:picChg>
        <pc:picChg chg="add mod">
          <ac:chgData name="Hannah Luscombe" userId="60627a01-634c-46bf-8b21-b5c32e071cb8" providerId="ADAL" clId="{5D180D7F-9B9D-54AA-9D6A-17B6D8CEC8BA}" dt="2026-09-16T15:18:49.719" v="32" actId="14100"/>
          <ac:picMkLst>
            <pc:docMk/>
            <pc:sldMk cId="1880482910" sldId="359"/>
            <ac:picMk id="7" creationId="{CA78F626-850D-067B-2A27-699F698FF82C}"/>
          </ac:picMkLst>
        </pc:picChg>
        <pc:picChg chg="add mod">
          <ac:chgData name="Hannah Luscombe" userId="60627a01-634c-46bf-8b21-b5c32e071cb8" providerId="ADAL" clId="{5D180D7F-9B9D-54AA-9D6A-17B6D8CEC8BA}" dt="2026-09-16T15:19:25.230" v="36" actId="14100"/>
          <ac:picMkLst>
            <pc:docMk/>
            <pc:sldMk cId="1880482910" sldId="359"/>
            <ac:picMk id="8" creationId="{4F54E117-74BF-90C3-2121-AB50FA36347E}"/>
          </ac:picMkLst>
        </pc:picChg>
        <pc:picChg chg="del">
          <ac:chgData name="Hannah Luscombe" userId="60627a01-634c-46bf-8b21-b5c32e071cb8" providerId="ADAL" clId="{5D180D7F-9B9D-54AA-9D6A-17B6D8CEC8BA}" dt="2026-09-16T15:18:03.156" v="25" actId="478"/>
          <ac:picMkLst>
            <pc:docMk/>
            <pc:sldMk cId="1880482910" sldId="359"/>
            <ac:picMk id="9" creationId="{1A3CBE99-12DB-0299-8F73-E470C7694A17}"/>
          </ac:picMkLst>
        </pc:picChg>
        <pc:picChg chg="del">
          <ac:chgData name="Hannah Luscombe" userId="60627a01-634c-46bf-8b21-b5c32e071cb8" providerId="ADAL" clId="{5D180D7F-9B9D-54AA-9D6A-17B6D8CEC8BA}" dt="2026-09-16T15:19:12.285" v="33" actId="478"/>
          <ac:picMkLst>
            <pc:docMk/>
            <pc:sldMk cId="1880482910" sldId="359"/>
            <ac:picMk id="11" creationId="{9CCD6AA9-188B-A321-330D-625069E16E53}"/>
          </ac:picMkLst>
        </pc:picChg>
        <pc:picChg chg="del">
          <ac:chgData name="Hannah Luscombe" userId="60627a01-634c-46bf-8b21-b5c32e071cb8" providerId="ADAL" clId="{5D180D7F-9B9D-54AA-9D6A-17B6D8CEC8BA}" dt="2026-09-16T15:18:39.199" v="29" actId="478"/>
          <ac:picMkLst>
            <pc:docMk/>
            <pc:sldMk cId="1880482910" sldId="359"/>
            <ac:picMk id="17" creationId="{1B751373-7163-01A3-D475-11E7057238B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24299-CE8B-42EE-9433-3C91885187A3}"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89274-EDF4-41FB-9FF0-DD433456A17A}" type="slidenum">
              <a:rPr lang="en-GB" smtClean="0"/>
              <a:t>‹#›</a:t>
            </a:fld>
            <a:endParaRPr lang="en-GB"/>
          </a:p>
        </p:txBody>
      </p:sp>
    </p:spTree>
    <p:extLst>
      <p:ext uri="{BB962C8B-B14F-4D97-AF65-F5344CB8AC3E}">
        <p14:creationId xmlns:p14="http://schemas.microsoft.com/office/powerpoint/2010/main" val="1199658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a:t>
            </a:fld>
            <a:endParaRPr lang="en-GB"/>
          </a:p>
        </p:txBody>
      </p:sp>
    </p:spTree>
    <p:extLst>
      <p:ext uri="{BB962C8B-B14F-4D97-AF65-F5344CB8AC3E}">
        <p14:creationId xmlns:p14="http://schemas.microsoft.com/office/powerpoint/2010/main" val="228106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DF89274-EDF4-41FB-9FF0-DD433456A17A}" type="slidenum">
              <a:rPr lang="en-GB" smtClean="0"/>
              <a:t>4</a:t>
            </a:fld>
            <a:endParaRPr lang="en-GB"/>
          </a:p>
        </p:txBody>
      </p:sp>
    </p:spTree>
    <p:extLst>
      <p:ext uri="{BB962C8B-B14F-4D97-AF65-F5344CB8AC3E}">
        <p14:creationId xmlns:p14="http://schemas.microsoft.com/office/powerpoint/2010/main" val="4178016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8</a:t>
            </a:fld>
            <a:endParaRPr lang="en-GB"/>
          </a:p>
        </p:txBody>
      </p:sp>
    </p:spTree>
    <p:extLst>
      <p:ext uri="{BB962C8B-B14F-4D97-AF65-F5344CB8AC3E}">
        <p14:creationId xmlns:p14="http://schemas.microsoft.com/office/powerpoint/2010/main" val="3829713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13</a:t>
            </a:fld>
            <a:endParaRPr lang="en-GB"/>
          </a:p>
        </p:txBody>
      </p:sp>
    </p:spTree>
    <p:extLst>
      <p:ext uri="{BB962C8B-B14F-4D97-AF65-F5344CB8AC3E}">
        <p14:creationId xmlns:p14="http://schemas.microsoft.com/office/powerpoint/2010/main" val="1779862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8EF54-B923-8D61-28A6-38FF28C83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23D0E6-A697-7B09-151D-5E671D9C30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76618-5B9D-D215-812C-F443D79CC118}"/>
              </a:ext>
            </a:extLst>
          </p:cNvPr>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5697AF3D-0EDF-D2A4-A3B3-3522EE6B6D19}"/>
              </a:ext>
            </a:extLst>
          </p:cNvPr>
          <p:cNvSpPr>
            <a:spLocks noGrp="1"/>
          </p:cNvSpPr>
          <p:nvPr>
            <p:ph type="sldNum" sz="quarter" idx="5"/>
          </p:nvPr>
        </p:nvSpPr>
        <p:spPr/>
        <p:txBody>
          <a:bodyPr/>
          <a:lstStyle/>
          <a:p>
            <a:fld id="{3DF89274-EDF4-41FB-9FF0-DD433456A17A}" type="slidenum">
              <a:rPr lang="en-GB" smtClean="0"/>
              <a:t>14</a:t>
            </a:fld>
            <a:endParaRPr lang="en-GB"/>
          </a:p>
        </p:txBody>
      </p:sp>
    </p:spTree>
    <p:extLst>
      <p:ext uri="{BB962C8B-B14F-4D97-AF65-F5344CB8AC3E}">
        <p14:creationId xmlns:p14="http://schemas.microsoft.com/office/powerpoint/2010/main" val="3302217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3DF89274-EDF4-41FB-9FF0-DD433456A17A}" type="slidenum">
              <a:rPr lang="en-GB" smtClean="0"/>
              <a:t>15</a:t>
            </a:fld>
            <a:endParaRPr lang="en-GB"/>
          </a:p>
        </p:txBody>
      </p:sp>
    </p:spTree>
    <p:extLst>
      <p:ext uri="{BB962C8B-B14F-4D97-AF65-F5344CB8AC3E}">
        <p14:creationId xmlns:p14="http://schemas.microsoft.com/office/powerpoint/2010/main" val="736615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16</a:t>
            </a:fld>
            <a:endParaRPr lang="en-GB"/>
          </a:p>
        </p:txBody>
      </p:sp>
    </p:spTree>
    <p:extLst>
      <p:ext uri="{BB962C8B-B14F-4D97-AF65-F5344CB8AC3E}">
        <p14:creationId xmlns:p14="http://schemas.microsoft.com/office/powerpoint/2010/main" val="2571268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02AA0-7C3B-F7F5-755C-40F82DB7AB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4FDF7D-8BE1-B1F5-A608-B2864B7C6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A9D726-086A-BAEB-8EDB-41BA7D1314B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C73F244-654D-D669-B340-FFFD721ECC6A}"/>
              </a:ext>
            </a:extLst>
          </p:cNvPr>
          <p:cNvSpPr>
            <a:spLocks noGrp="1"/>
          </p:cNvSpPr>
          <p:nvPr>
            <p:ph type="sldNum" sz="quarter" idx="5"/>
          </p:nvPr>
        </p:nvSpPr>
        <p:spPr/>
        <p:txBody>
          <a:bodyPr/>
          <a:lstStyle/>
          <a:p>
            <a:fld id="{3DF89274-EDF4-41FB-9FF0-DD433456A17A}" type="slidenum">
              <a:rPr lang="en-GB" smtClean="0"/>
              <a:t>17</a:t>
            </a:fld>
            <a:endParaRPr lang="en-GB"/>
          </a:p>
        </p:txBody>
      </p:sp>
    </p:spTree>
    <p:extLst>
      <p:ext uri="{BB962C8B-B14F-4D97-AF65-F5344CB8AC3E}">
        <p14:creationId xmlns:p14="http://schemas.microsoft.com/office/powerpoint/2010/main" val="2547163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18</a:t>
            </a:fld>
            <a:endParaRPr lang="en-GB"/>
          </a:p>
        </p:txBody>
      </p:sp>
    </p:spTree>
    <p:extLst>
      <p:ext uri="{BB962C8B-B14F-4D97-AF65-F5344CB8AC3E}">
        <p14:creationId xmlns:p14="http://schemas.microsoft.com/office/powerpoint/2010/main" val="1870482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6283B-38B6-EDB5-F79B-4C65785C08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F6617-82C2-4847-75D6-BB9E52DFE4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B002A9-A7A0-DAD4-7F03-F781359127B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97FB1F7-8D95-1986-B5A6-585F1620C7B7}"/>
              </a:ext>
            </a:extLst>
          </p:cNvPr>
          <p:cNvSpPr>
            <a:spLocks noGrp="1"/>
          </p:cNvSpPr>
          <p:nvPr>
            <p:ph type="sldNum" sz="quarter" idx="5"/>
          </p:nvPr>
        </p:nvSpPr>
        <p:spPr/>
        <p:txBody>
          <a:bodyPr/>
          <a:lstStyle/>
          <a:p>
            <a:fld id="{3DF89274-EDF4-41FB-9FF0-DD433456A17A}" type="slidenum">
              <a:rPr lang="en-GB" smtClean="0"/>
              <a:t>19</a:t>
            </a:fld>
            <a:endParaRPr lang="en-GB"/>
          </a:p>
        </p:txBody>
      </p:sp>
    </p:spTree>
    <p:extLst>
      <p:ext uri="{BB962C8B-B14F-4D97-AF65-F5344CB8AC3E}">
        <p14:creationId xmlns:p14="http://schemas.microsoft.com/office/powerpoint/2010/main" val="4026572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3F17A-C60B-63B1-7E62-A7246C94B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E5601-0E49-5250-6FD0-33EB63461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05FB70-856E-5EE6-7234-1C0948B3C18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44F042C-3DFB-FE2C-D026-3378898A2697}"/>
              </a:ext>
            </a:extLst>
          </p:cNvPr>
          <p:cNvSpPr>
            <a:spLocks noGrp="1"/>
          </p:cNvSpPr>
          <p:nvPr>
            <p:ph type="sldNum" sz="quarter" idx="5"/>
          </p:nvPr>
        </p:nvSpPr>
        <p:spPr/>
        <p:txBody>
          <a:bodyPr/>
          <a:lstStyle/>
          <a:p>
            <a:fld id="{3DF89274-EDF4-41FB-9FF0-DD433456A17A}" type="slidenum">
              <a:rPr lang="en-GB" smtClean="0"/>
              <a:t>20</a:t>
            </a:fld>
            <a:endParaRPr lang="en-GB"/>
          </a:p>
        </p:txBody>
      </p:sp>
    </p:spTree>
    <p:extLst>
      <p:ext uri="{BB962C8B-B14F-4D97-AF65-F5344CB8AC3E}">
        <p14:creationId xmlns:p14="http://schemas.microsoft.com/office/powerpoint/2010/main" val="4238720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F89274-EDF4-41FB-9FF0-DD433456A17A}" type="slidenum">
              <a:rPr lang="en-GB" smtClean="0"/>
              <a:t>21</a:t>
            </a:fld>
            <a:endParaRPr lang="en-GB"/>
          </a:p>
        </p:txBody>
      </p:sp>
    </p:spTree>
    <p:extLst>
      <p:ext uri="{BB962C8B-B14F-4D97-AF65-F5344CB8AC3E}">
        <p14:creationId xmlns:p14="http://schemas.microsoft.com/office/powerpoint/2010/main" val="2351289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23</a:t>
            </a:fld>
            <a:endParaRPr lang="en-GB"/>
          </a:p>
        </p:txBody>
      </p:sp>
    </p:spTree>
    <p:extLst>
      <p:ext uri="{BB962C8B-B14F-4D97-AF65-F5344CB8AC3E}">
        <p14:creationId xmlns:p14="http://schemas.microsoft.com/office/powerpoint/2010/main" val="895031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888E1-5756-1DCE-F8EB-0F650202AF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572328-01C3-A6E9-2C5E-B9D4F784DA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1D24D0-BA6B-B42F-6776-E3820CA4E05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1332BD4-59E2-0B64-0F68-130BB03C0919}"/>
              </a:ext>
            </a:extLst>
          </p:cNvPr>
          <p:cNvSpPr>
            <a:spLocks noGrp="1"/>
          </p:cNvSpPr>
          <p:nvPr>
            <p:ph type="sldNum" sz="quarter" idx="5"/>
          </p:nvPr>
        </p:nvSpPr>
        <p:spPr/>
        <p:txBody>
          <a:bodyPr/>
          <a:lstStyle/>
          <a:p>
            <a:fld id="{3DF89274-EDF4-41FB-9FF0-DD433456A17A}" type="slidenum">
              <a:rPr lang="en-GB" smtClean="0"/>
              <a:t>24</a:t>
            </a:fld>
            <a:endParaRPr lang="en-GB"/>
          </a:p>
        </p:txBody>
      </p:sp>
    </p:spTree>
    <p:extLst>
      <p:ext uri="{BB962C8B-B14F-4D97-AF65-F5344CB8AC3E}">
        <p14:creationId xmlns:p14="http://schemas.microsoft.com/office/powerpoint/2010/main" val="821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25</a:t>
            </a:fld>
            <a:endParaRPr lang="en-GB"/>
          </a:p>
        </p:txBody>
      </p:sp>
    </p:spTree>
    <p:extLst>
      <p:ext uri="{BB962C8B-B14F-4D97-AF65-F5344CB8AC3E}">
        <p14:creationId xmlns:p14="http://schemas.microsoft.com/office/powerpoint/2010/main" val="702935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E89B1-2327-8462-93F3-DC9383714E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32AC13-D60B-B579-DB79-5FA3AAFF6A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C6909F-7E44-BA3E-A0D6-36E864A290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03CE7B6-2178-B99E-0245-4DFC6A268AFA}"/>
              </a:ext>
            </a:extLst>
          </p:cNvPr>
          <p:cNvSpPr>
            <a:spLocks noGrp="1"/>
          </p:cNvSpPr>
          <p:nvPr>
            <p:ph type="sldNum" sz="quarter" idx="5"/>
          </p:nvPr>
        </p:nvSpPr>
        <p:spPr/>
        <p:txBody>
          <a:bodyPr/>
          <a:lstStyle/>
          <a:p>
            <a:fld id="{3DF89274-EDF4-41FB-9FF0-DD433456A17A}" type="slidenum">
              <a:rPr lang="en-GB" smtClean="0"/>
              <a:t>26</a:t>
            </a:fld>
            <a:endParaRPr lang="en-GB"/>
          </a:p>
        </p:txBody>
      </p:sp>
    </p:spTree>
    <p:extLst>
      <p:ext uri="{BB962C8B-B14F-4D97-AF65-F5344CB8AC3E}">
        <p14:creationId xmlns:p14="http://schemas.microsoft.com/office/powerpoint/2010/main" val="110702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27</a:t>
            </a:fld>
            <a:endParaRPr lang="en-GB"/>
          </a:p>
        </p:txBody>
      </p:sp>
    </p:spTree>
    <p:extLst>
      <p:ext uri="{BB962C8B-B14F-4D97-AF65-F5344CB8AC3E}">
        <p14:creationId xmlns:p14="http://schemas.microsoft.com/office/powerpoint/2010/main" val="318032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48ED6-30C3-EFD1-D82E-E2776B137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0E40B5-EDD2-2943-4891-2C9B84784A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12501B-2773-23CD-748F-B8B1A3970B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B6754B9-3387-01AC-B689-C717EBD831B8}"/>
              </a:ext>
            </a:extLst>
          </p:cNvPr>
          <p:cNvSpPr>
            <a:spLocks noGrp="1"/>
          </p:cNvSpPr>
          <p:nvPr>
            <p:ph type="sldNum" sz="quarter" idx="5"/>
          </p:nvPr>
        </p:nvSpPr>
        <p:spPr/>
        <p:txBody>
          <a:bodyPr/>
          <a:lstStyle/>
          <a:p>
            <a:fld id="{3DF89274-EDF4-41FB-9FF0-DD433456A17A}" type="slidenum">
              <a:rPr lang="en-GB" smtClean="0"/>
              <a:t>28</a:t>
            </a:fld>
            <a:endParaRPr lang="en-GB"/>
          </a:p>
        </p:txBody>
      </p:sp>
    </p:spTree>
    <p:extLst>
      <p:ext uri="{BB962C8B-B14F-4D97-AF65-F5344CB8AC3E}">
        <p14:creationId xmlns:p14="http://schemas.microsoft.com/office/powerpoint/2010/main" val="760588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BD229-7F99-841F-5213-A56153BE2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ACC8A-F46C-6106-6C4D-E3E9CBEEA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2F8534-7084-7941-5067-CD0A2865095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DB4705B-3107-4796-974C-91BABDF9EA70}"/>
              </a:ext>
            </a:extLst>
          </p:cNvPr>
          <p:cNvSpPr>
            <a:spLocks noGrp="1"/>
          </p:cNvSpPr>
          <p:nvPr>
            <p:ph type="sldNum" sz="quarter" idx="5"/>
          </p:nvPr>
        </p:nvSpPr>
        <p:spPr/>
        <p:txBody>
          <a:bodyPr/>
          <a:lstStyle/>
          <a:p>
            <a:fld id="{3DF89274-EDF4-41FB-9FF0-DD433456A17A}" type="slidenum">
              <a:rPr lang="en-GB" smtClean="0"/>
              <a:t>29</a:t>
            </a:fld>
            <a:endParaRPr lang="en-GB"/>
          </a:p>
        </p:txBody>
      </p:sp>
    </p:spTree>
    <p:extLst>
      <p:ext uri="{BB962C8B-B14F-4D97-AF65-F5344CB8AC3E}">
        <p14:creationId xmlns:p14="http://schemas.microsoft.com/office/powerpoint/2010/main" val="4026795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33</a:t>
            </a:fld>
            <a:endParaRPr lang="en-GB"/>
          </a:p>
        </p:txBody>
      </p:sp>
    </p:spTree>
    <p:extLst>
      <p:ext uri="{BB962C8B-B14F-4D97-AF65-F5344CB8AC3E}">
        <p14:creationId xmlns:p14="http://schemas.microsoft.com/office/powerpoint/2010/main" val="33165928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81263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1207049779"/>
      </p:ext>
    </p:extLst>
  </p:cSld>
  <p:clrMapOvr>
    <a:overrideClrMapping bg1="lt1" tx1="dk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3878012038"/>
      </p:ext>
    </p:extLst>
  </p:cSld>
  <p:clrMapOvr>
    <a:overrideClrMapping bg1="lt1" tx1="dk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776322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7397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723589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516478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80595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8180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794907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572603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446B47-3AB7-5468-5779-05D3C0A5555C}"/>
              </a:ext>
            </a:extLst>
          </p:cNvPr>
          <p:cNvSpPr>
            <a:spLocks noGrp="1"/>
          </p:cNvSpPr>
          <p:nvPr>
            <p:ph type="dt" sz="half" idx="10"/>
          </p:nvPr>
        </p:nvSpPr>
        <p:spPr/>
        <p:txBody>
          <a:bodyPr/>
          <a:lstStyle/>
          <a:p>
            <a:fld id="{542013B5-57A3-4C5E-941C-BD763D94CC37}" type="datetimeFigureOut">
              <a:rPr lang="en-GB" smtClean="0"/>
              <a:t>16/09/2026</a:t>
            </a:fld>
            <a:endParaRPr lang="en-GB"/>
          </a:p>
        </p:txBody>
      </p:sp>
      <p:sp>
        <p:nvSpPr>
          <p:cNvPr id="3" name="Footer Placeholder 2">
            <a:extLst>
              <a:ext uri="{FF2B5EF4-FFF2-40B4-BE49-F238E27FC236}">
                <a16:creationId xmlns:a16="http://schemas.microsoft.com/office/drawing/2014/main" id="{612DA670-B1D8-7DCC-A78C-FEF58A665B3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84736C-9481-48A1-7A1A-77496D59A2B6}"/>
              </a:ext>
            </a:extLst>
          </p:cNvPr>
          <p:cNvSpPr>
            <a:spLocks noGrp="1"/>
          </p:cNvSpPr>
          <p:nvPr>
            <p:ph type="sldNum" sz="quarter" idx="12"/>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020261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E2475484-9675-48C9-8679-CDEA8E9A8D8A}" type="slidenum">
              <a:rPr lang="en-GB" smtClean="0"/>
              <a:t>‹#›</a:t>
            </a:fld>
            <a:endParaRPr lang="en-GB"/>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a:t>Click to edit Master title style</a:t>
            </a:r>
            <a:endParaRPr lang="en-US" dirty="0"/>
          </a:p>
        </p:txBody>
      </p:sp>
    </p:spTree>
    <p:extLst>
      <p:ext uri="{BB962C8B-B14F-4D97-AF65-F5344CB8AC3E}">
        <p14:creationId xmlns:p14="http://schemas.microsoft.com/office/powerpoint/2010/main" val="7116193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limatecompatiblegrowth.com/wp-content/uploads/Component-2-Final.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xml"/><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slide" Target="slide21.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slide" Target="slide21.xml"/><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slide" Target="slide12.xml"/><Relationship Id="rId5" Type="http://schemas.openxmlformats.org/officeDocument/2006/relationships/slide" Target="slide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26.xml"/><Relationship Id="rId7" Type="http://schemas.openxmlformats.org/officeDocument/2006/relationships/hyperlink" Target="https://www.iea.org/reports/developing-capacity-for-long-term-energy-policy-planning-a-roadmap/assessing-enablers"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hyperlink" Target="https://climateactiontransparency.org/wp-content/uploads/2022/06/D5_Bangladesh-Capacity-Needs-Assessment-Tool.pdf" TargetMode="External"/><Relationship Id="rId5" Type="http://schemas.openxmlformats.org/officeDocument/2006/relationships/hyperlink" Target="https://unfccc.int/sites/default/files/resource/PCCB_Toolkit.pdf" TargetMode="Externa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Layout" Target="../slideLayouts/slideLayout12.xml"/><Relationship Id="rId1" Type="http://schemas.openxmlformats.org/officeDocument/2006/relationships/video" Target="https://www.youtube.com/embed/UXvyQEgdHlY?feature=oembed" TargetMode="Externa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Layout" Target="../slideLayouts/slideLayout12.xml"/><Relationship Id="rId1" Type="http://schemas.openxmlformats.org/officeDocument/2006/relationships/video" Target="https://www.youtube.com/embed/hIlUHkFWCqk?feature=oembed" TargetMode="External"/><Relationship Id="rId5" Type="http://schemas.openxmlformats.org/officeDocument/2006/relationships/image" Target="../media/image13.jpeg"/><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6.svg"/><Relationship Id="rId4" Type="http://schemas.openxmlformats.org/officeDocument/2006/relationships/image" Target="../media/image15.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ideo" Target="https://www.youtube.com/embed/3jGk7gbKPLE?feature=oembed" TargetMode="External"/><Relationship Id="rId5" Type="http://schemas.openxmlformats.org/officeDocument/2006/relationships/image" Target="../media/image17.jpeg"/><Relationship Id="rId4" Type="http://schemas.openxmlformats.org/officeDocument/2006/relationships/image" Target="../media/image14.svg"/></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4.svg"/><Relationship Id="rId5" Type="http://schemas.openxmlformats.org/officeDocument/2006/relationships/image" Target="../media/image20.svg"/><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audio" Target="../media/audio1.wav"/><Relationship Id="rId7" Type="http://schemas.openxmlformats.org/officeDocument/2006/relationships/image" Target="../media/image320.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slide" Target="slide18.xml"/><Relationship Id="rId5" Type="http://schemas.openxmlformats.org/officeDocument/2006/relationships/image" Target="../media/image21.png"/><Relationship Id="rId4" Type="http://schemas.openxmlformats.org/officeDocument/2006/relationships/hyperlink" Target="https://climatecompatiblegrowth.com/wp-content/uploads/Report-Final-Draft_Signed-01-1.pdf"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video" Target="https://www.youtube.com/embed/xTThv0y9t8c?feature=oembed" TargetMode="External"/><Relationship Id="rId5" Type="http://schemas.openxmlformats.org/officeDocument/2006/relationships/image" Target="../media/image22.jpeg"/><Relationship Id="rId4" Type="http://schemas.openxmlformats.org/officeDocument/2006/relationships/hyperlink" Target="https://www.open.edu/openlearncreate/course/view.php?id=16186"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slide" Target="slide4.xml"/></Relationships>
</file>

<file path=ppt/slides/_rels/slide20.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audio" Target="../media/audio1.wav"/><Relationship Id="rId3" Type="http://schemas.openxmlformats.org/officeDocument/2006/relationships/video" Target="https://www.youtube.com/embed/yIuD1-wz5yY?feature=oembed" TargetMode="External"/><Relationship Id="rId7" Type="http://schemas.openxmlformats.org/officeDocument/2006/relationships/image" Target="../media/image23.jpeg"/><Relationship Id="rId2" Type="http://schemas.openxmlformats.org/officeDocument/2006/relationships/video" Target="https://www.youtube.com/embed/Y5_UGmqe0Bg?feature=oembed" TargetMode="External"/><Relationship Id="rId1" Type="http://schemas.openxmlformats.org/officeDocument/2006/relationships/video" Target="https://www.youtube.com/embed/fpZbuNn8k60?feature=oembed" TargetMode="External"/><Relationship Id="rId6" Type="http://schemas.openxmlformats.org/officeDocument/2006/relationships/audio" Target="../media/audio1.wav"/><Relationship Id="rId5" Type="http://schemas.openxmlformats.org/officeDocument/2006/relationships/notesSlide" Target="../notesSlides/notesSlide11.xml"/><Relationship Id="rId4" Type="http://schemas.openxmlformats.org/officeDocument/2006/relationships/slideLayout" Target="../slideLayouts/slideLayout4.xml"/><Relationship Id="rId9"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6.svg"/></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hyperlink" Target="https://www.wri.org/technical-perspectives/energy-access-explorer-data-governanc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390.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slide" Target="slide26.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16.xml"/><Relationship Id="rId7" Type="http://schemas.openxmlformats.org/officeDocument/2006/relationships/image" Target="../media/image29.png"/><Relationship Id="rId12" Type="http://schemas.openxmlformats.org/officeDocument/2006/relationships/image" Target="../media/image31.jpeg"/><Relationship Id="rId2" Type="http://schemas.openxmlformats.org/officeDocument/2006/relationships/slideLayout" Target="../slideLayouts/slideLayout4.xml"/><Relationship Id="rId1" Type="http://schemas.openxmlformats.org/officeDocument/2006/relationships/video" Target="https://www.youtube.com/embed/Ljf__Q0E28w?feature=oembed" TargetMode="External"/><Relationship Id="rId6" Type="http://schemas.openxmlformats.org/officeDocument/2006/relationships/image" Target="../media/image28.png"/><Relationship Id="rId11" Type="http://schemas.openxmlformats.org/officeDocument/2006/relationships/image" Target="../media/image16.svg"/><Relationship Id="rId5" Type="http://schemas.openxmlformats.org/officeDocument/2006/relationships/image" Target="../media/image27.png"/><Relationship Id="rId10" Type="http://schemas.openxmlformats.org/officeDocument/2006/relationships/hyperlink" Target="https://climatecompatiblegrowth.com/international-partnerships/capacity-building/flat-pack/" TargetMode="External"/><Relationship Id="rId4" Type="http://schemas.openxmlformats.org/officeDocument/2006/relationships/hyperlink" Target="https://cordis.europa.eu/project/id/101118217" TargetMode="External"/><Relationship Id="rId9" Type="http://schemas.openxmlformats.org/officeDocument/2006/relationships/hyperlink" Target="https://www.open.edu/openlearncreate/course/index.php?categoryid=1853"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16.svg"/><Relationship Id="rId4" Type="http://schemas.openxmlformats.org/officeDocument/2006/relationships/slide" Target="slide4.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6.sv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hyperlink" Target="https://curriculum.climatecompatiblegrowth.com/" TargetMode="External"/><Relationship Id="rId5" Type="http://schemas.openxmlformats.org/officeDocument/2006/relationships/hyperlink" Target="https://climatecompatiblegrowth.com/international-partnerships/capacity-building/flat-pack/" TargetMode="External"/><Relationship Id="rId4" Type="http://schemas.openxmlformats.org/officeDocument/2006/relationships/image" Target="../media/image32.png"/><Relationship Id="rId9" Type="http://schemas.openxmlformats.org/officeDocument/2006/relationships/audio" Target="../media/audio1.wav"/></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6.sv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climatecompatiblegrowth.com/international-partnerships/capacity-building/flat-pack/" TargetMode="External"/><Relationship Id="rId5" Type="http://schemas.openxmlformats.org/officeDocument/2006/relationships/hyperlink" Target="https://climatecompatiblegrowth.com/international-partnerships/capacity-building/energy-modelling-community/" TargetMode="External"/><Relationship Id="rId4" Type="http://schemas.openxmlformats.org/officeDocument/2006/relationships/image" Target="../media/image33.png"/><Relationship Id="rId9" Type="http://schemas.openxmlformats.org/officeDocument/2006/relationships/audio" Target="../media/audio1.wav"/></Relationships>
</file>

<file path=ppt/slides/_rels/slide3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6.svg"/><Relationship Id="rId1" Type="http://schemas.openxmlformats.org/officeDocument/2006/relationships/slideLayout" Target="../slideLayouts/slideLayout12.xml"/><Relationship Id="rId4" Type="http://schemas.openxmlformats.org/officeDocument/2006/relationships/image" Target="../media/image8.svg"/></Relationships>
</file>

<file path=ppt/slides/_rels/slide31.xml.rels><?xml version="1.0" encoding="UTF-8" standalone="yes"?>
<Relationships xmlns="http://schemas.openxmlformats.org/package/2006/relationships"><Relationship Id="rId3" Type="http://schemas.openxmlformats.org/officeDocument/2006/relationships/hyperlink" Target="https://climatecompatiblegrowth.com/wp-content/uploads/Component-2-Final.pdf" TargetMode="External"/><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13186D9-6407-6E71-BF14-6A898C57C53E}"/>
              </a:ext>
            </a:extLst>
          </p:cNvPr>
          <p:cNvSpPr txBox="1"/>
          <p:nvPr/>
        </p:nvSpPr>
        <p:spPr>
          <a:xfrm>
            <a:off x="2298976" y="2161482"/>
            <a:ext cx="6991350" cy="1692771"/>
          </a:xfrm>
          <a:prstGeom prst="rect">
            <a:avLst/>
          </a:prstGeom>
          <a:noFill/>
        </p:spPr>
        <p:txBody>
          <a:bodyPr wrap="square" rtlCol="0">
            <a:spAutoFit/>
          </a:bodyPr>
          <a:lstStyle/>
          <a:p>
            <a:pPr marL="180975"/>
            <a:r>
              <a:rPr lang="en-GB" sz="3200" b="1" dirty="0">
                <a:solidFill>
                  <a:schemeClr val="bg1"/>
                </a:solidFill>
              </a:rPr>
              <a:t>Data-To-Deal Component 2 </a:t>
            </a:r>
            <a:r>
              <a:rPr lang="en-GB" sz="3200" b="1" dirty="0">
                <a:solidFill>
                  <a:schemeClr val="accent6">
                    <a:lumMod val="60000"/>
                    <a:lumOff val="40000"/>
                  </a:schemeClr>
                </a:solidFill>
              </a:rPr>
              <a:t>Capacity</a:t>
            </a:r>
          </a:p>
          <a:p>
            <a:pPr marL="180975" algn="ctr"/>
            <a:endParaRPr lang="en-GB" sz="1600" i="1" dirty="0">
              <a:solidFill>
                <a:schemeClr val="bg1"/>
              </a:solidFill>
            </a:endParaRPr>
          </a:p>
          <a:p>
            <a:pPr marL="180975"/>
            <a:r>
              <a:rPr lang="en-GB" sz="2400" i="1" dirty="0">
                <a:solidFill>
                  <a:schemeClr val="bg1"/>
                </a:solidFill>
              </a:rPr>
              <a:t>Developing Institutional Capacity</a:t>
            </a:r>
          </a:p>
        </p:txBody>
      </p:sp>
      <p:sp>
        <p:nvSpPr>
          <p:cNvPr id="2" name="TextBox 1">
            <a:extLst>
              <a:ext uri="{FF2B5EF4-FFF2-40B4-BE49-F238E27FC236}">
                <a16:creationId xmlns:a16="http://schemas.microsoft.com/office/drawing/2014/main" id="{5F849BAA-4544-C378-68EB-EBC3392CD10B}"/>
              </a:ext>
            </a:extLst>
          </p:cNvPr>
          <p:cNvSpPr txBox="1"/>
          <p:nvPr/>
        </p:nvSpPr>
        <p:spPr>
          <a:xfrm>
            <a:off x="9918734" y="4187520"/>
            <a:ext cx="2150691" cy="2631490"/>
          </a:xfrm>
          <a:prstGeom prst="rect">
            <a:avLst/>
          </a:prstGeom>
          <a:noFill/>
        </p:spPr>
        <p:txBody>
          <a:bodyPr wrap="square" lIns="0" rIns="0" rtlCol="0">
            <a:spAutoFit/>
          </a:bodyPr>
          <a:lstStyle/>
          <a:p>
            <a:pPr algn="r"/>
            <a:r>
              <a:rPr lang="en-GB" sz="1100" b="1" dirty="0">
                <a:solidFill>
                  <a:schemeClr val="bg1"/>
                </a:solidFill>
              </a:rPr>
              <a:t>This material is based on a policy brief written by:</a:t>
            </a:r>
          </a:p>
          <a:p>
            <a:pPr algn="r"/>
            <a:r>
              <a:rPr lang="en-GB" sz="1100" dirty="0">
                <a:solidFill>
                  <a:schemeClr val="bg1"/>
                </a:solidFill>
              </a:rPr>
              <a:t>Kane Alexander, Francesco Gardumi, Jessica Callen-</a:t>
            </a:r>
            <a:r>
              <a:rPr lang="en-GB" sz="1100" dirty="0" err="1">
                <a:solidFill>
                  <a:schemeClr val="bg1"/>
                </a:solidFill>
              </a:rPr>
              <a:t>Kovtunova</a:t>
            </a:r>
            <a:r>
              <a:rPr lang="en-GB" sz="1100" dirty="0">
                <a:solidFill>
                  <a:schemeClr val="bg1"/>
                </a:solidFill>
              </a:rPr>
              <a:t>, Dimitrios Mentis, Kirsty Mackinlay, Sounthisack Phommachanh, Nam Nguyen Hoang, Loreta </a:t>
            </a:r>
            <a:r>
              <a:rPr lang="en-GB" sz="1100" dirty="0" err="1">
                <a:solidFill>
                  <a:schemeClr val="bg1"/>
                </a:solidFill>
              </a:rPr>
              <a:t>Stankeviciute</a:t>
            </a:r>
            <a:r>
              <a:rPr lang="en-GB" sz="1100" dirty="0">
                <a:solidFill>
                  <a:schemeClr val="bg1"/>
                </a:solidFill>
              </a:rPr>
              <a:t>, Rudolf Yeganyan, Martin Mutembei, Clement Sichimwa</a:t>
            </a:r>
          </a:p>
          <a:p>
            <a:pPr algn="r"/>
            <a:endParaRPr lang="en-GB" sz="1100" dirty="0">
              <a:solidFill>
                <a:schemeClr val="bg1"/>
              </a:solidFill>
            </a:endParaRPr>
          </a:p>
          <a:p>
            <a:pPr algn="r"/>
            <a:r>
              <a:rPr lang="en-GB" sz="1100" dirty="0">
                <a:solidFill>
                  <a:schemeClr val="bg1"/>
                </a:solidFill>
              </a:rPr>
              <a:t>To read the full brief </a:t>
            </a:r>
            <a:r>
              <a:rPr lang="en-GB" sz="1100" b="1" dirty="0">
                <a:solidFill>
                  <a:schemeClr val="accent4">
                    <a:lumMod val="40000"/>
                    <a:lumOff val="60000"/>
                  </a:schemeClr>
                </a:solidFill>
                <a:hlinkClick r:id="rId3">
                  <a:extLst>
                    <a:ext uri="{A12FA001-AC4F-418D-AE19-62706E023703}">
                      <ahyp:hlinkClr xmlns:ahyp="http://schemas.microsoft.com/office/drawing/2018/hyperlinkcolor" val="tx"/>
                    </a:ext>
                  </a:extLst>
                </a:hlinkClick>
              </a:rPr>
              <a:t>click here</a:t>
            </a:r>
            <a:endParaRPr lang="en-GB" sz="1100" b="1" dirty="0">
              <a:solidFill>
                <a:schemeClr val="accent4">
                  <a:lumMod val="40000"/>
                  <a:lumOff val="60000"/>
                </a:schemeClr>
              </a:solidFill>
            </a:endParaRPr>
          </a:p>
          <a:p>
            <a:pPr algn="r"/>
            <a:endParaRPr lang="en-GB" sz="1100" b="1" dirty="0">
              <a:solidFill>
                <a:schemeClr val="bg1"/>
              </a:solidFill>
            </a:endParaRPr>
          </a:p>
          <a:p>
            <a:pPr algn="r"/>
            <a:r>
              <a:rPr lang="en-GB" sz="1100" b="1" dirty="0">
                <a:solidFill>
                  <a:schemeClr val="bg1"/>
                </a:solidFill>
              </a:rPr>
              <a:t>Material compiled by:</a:t>
            </a:r>
          </a:p>
          <a:p>
            <a:pPr algn="r"/>
            <a:r>
              <a:rPr lang="en-GB" sz="1100" dirty="0">
                <a:solidFill>
                  <a:schemeClr val="bg1"/>
                </a:solidFill>
              </a:rPr>
              <a:t>Elizabeth M Tennyson</a:t>
            </a:r>
          </a:p>
        </p:txBody>
      </p:sp>
      <p:sp>
        <p:nvSpPr>
          <p:cNvPr id="3" name="TextBox 2">
            <a:extLst>
              <a:ext uri="{FF2B5EF4-FFF2-40B4-BE49-F238E27FC236}">
                <a16:creationId xmlns:a16="http://schemas.microsoft.com/office/drawing/2014/main" id="{EBAEFCDE-E2E5-8917-E7FF-38DCDDBB72BA}"/>
              </a:ext>
            </a:extLst>
          </p:cNvPr>
          <p:cNvSpPr txBox="1"/>
          <p:nvPr/>
        </p:nvSpPr>
        <p:spPr>
          <a:xfrm>
            <a:off x="2474084" y="6407308"/>
            <a:ext cx="7495963" cy="338554"/>
          </a:xfrm>
          <a:prstGeom prst="rect">
            <a:avLst/>
          </a:prstGeom>
          <a:noFill/>
        </p:spPr>
        <p:txBody>
          <a:bodyPr wrap="none" rtlCol="0">
            <a:spAutoFit/>
          </a:bodyPr>
          <a:lstStyle/>
          <a:p>
            <a:pPr algn="l"/>
            <a:r>
              <a:rPr lang="en-GB" sz="1600" dirty="0">
                <a:solidFill>
                  <a:schemeClr val="bg1"/>
                </a:solidFill>
                <a:highlight>
                  <a:srgbClr val="0000FF"/>
                </a:highlight>
              </a:rPr>
              <a:t>For the best learning experience, please put the materials in </a:t>
            </a:r>
            <a:r>
              <a:rPr lang="en-GB" sz="1600" b="1" u="sng" dirty="0">
                <a:solidFill>
                  <a:schemeClr val="bg1"/>
                </a:solidFill>
                <a:highlight>
                  <a:srgbClr val="0000FF"/>
                </a:highlight>
              </a:rPr>
              <a:t>presentation</a:t>
            </a:r>
            <a:r>
              <a:rPr lang="en-GB" sz="1600" dirty="0">
                <a:solidFill>
                  <a:schemeClr val="bg1"/>
                </a:solidFill>
                <a:highlight>
                  <a:srgbClr val="0000FF"/>
                </a:highlight>
              </a:rPr>
              <a:t> mode</a:t>
            </a:r>
          </a:p>
        </p:txBody>
      </p:sp>
    </p:spTree>
    <p:extLst>
      <p:ext uri="{BB962C8B-B14F-4D97-AF65-F5344CB8AC3E}">
        <p14:creationId xmlns:p14="http://schemas.microsoft.com/office/powerpoint/2010/main" val="1357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a business process&#10;&#10;AI-generated content may be incorrect.">
            <a:extLst>
              <a:ext uri="{FF2B5EF4-FFF2-40B4-BE49-F238E27FC236}">
                <a16:creationId xmlns:a16="http://schemas.microsoft.com/office/drawing/2014/main" id="{9C6B2A0F-2C66-12B0-F896-423723B3A0B5}"/>
              </a:ext>
            </a:extLst>
          </p:cNvPr>
          <p:cNvPicPr>
            <a:picLocks noChangeAspect="1"/>
          </p:cNvPicPr>
          <p:nvPr/>
        </p:nvPicPr>
        <p:blipFill>
          <a:blip r:embed="rId2">
            <a:extLst>
              <a:ext uri="{28A0092B-C50C-407E-A947-70E740481C1C}">
                <a14:useLocalDpi xmlns:a14="http://schemas.microsoft.com/office/drawing/2010/main" val="0"/>
              </a:ext>
            </a:extLst>
          </a:blip>
          <a:srcRect l="21906" r="22044"/>
          <a:stretch>
            <a:fillRect/>
          </a:stretch>
        </p:blipFill>
        <p:spPr>
          <a:xfrm>
            <a:off x="7466359" y="2180031"/>
            <a:ext cx="4249882" cy="4265392"/>
          </a:xfrm>
          <a:prstGeom prst="rect">
            <a:avLst/>
          </a:prstGeom>
        </p:spPr>
      </p:pic>
      <p:sp>
        <p:nvSpPr>
          <p:cNvPr id="2" name="TextBox 1">
            <a:extLst>
              <a:ext uri="{FF2B5EF4-FFF2-40B4-BE49-F238E27FC236}">
                <a16:creationId xmlns:a16="http://schemas.microsoft.com/office/drawing/2014/main" id="{4347C209-808A-9C46-A7BA-0CEC075863C9}"/>
              </a:ext>
            </a:extLst>
          </p:cNvPr>
          <p:cNvSpPr txBox="1"/>
          <p:nvPr/>
        </p:nvSpPr>
        <p:spPr>
          <a:xfrm>
            <a:off x="563733" y="363505"/>
            <a:ext cx="11121335" cy="2031325"/>
          </a:xfrm>
          <a:prstGeom prst="rect">
            <a:avLst/>
          </a:prstGeom>
        </p:spPr>
        <p:txBody>
          <a:bodyPr wrap="square" rtlCol="0">
            <a:spAutoFit/>
          </a:bodyPr>
          <a:lstStyle/>
          <a:p>
            <a:r>
              <a:rPr lang="en-GB" sz="3200" b="1" dirty="0"/>
              <a:t>INTRODUCTION </a:t>
            </a:r>
            <a:r>
              <a:rPr lang="en-GB" sz="3200" b="1" dirty="0">
                <a:solidFill>
                  <a:schemeClr val="tx1"/>
                </a:solidFill>
              </a:rPr>
              <a:t>TO </a:t>
            </a:r>
            <a:r>
              <a:rPr lang="en-GB" sz="3200" b="1" dirty="0">
                <a:solidFill>
                  <a:schemeClr val="accent2">
                    <a:lumMod val="60000"/>
                    <a:lumOff val="40000"/>
                  </a:schemeClr>
                </a:solidFill>
              </a:rPr>
              <a:t>CAPACITY</a:t>
            </a:r>
          </a:p>
          <a:p>
            <a:endParaRPr lang="en-GB" sz="1400" b="1" dirty="0"/>
          </a:p>
          <a:p>
            <a:r>
              <a:rPr lang="en-GB" sz="2000" b="1" dirty="0">
                <a:solidFill>
                  <a:schemeClr val="accent5"/>
                </a:solidFill>
              </a:rPr>
              <a:t>Why is it important to support institutional and technical capacity?</a:t>
            </a:r>
          </a:p>
          <a:p>
            <a:r>
              <a:rPr lang="en-GB" sz="1800" dirty="0"/>
              <a:t>Maintaining such capacity in-country reduces dependency on external consultants, increases national agency and ownership, and ensures that transition plans are soundly informed by local knowledge.</a:t>
            </a:r>
          </a:p>
          <a:p>
            <a:endParaRPr lang="en-GB" sz="1200" dirty="0"/>
          </a:p>
          <a:p>
            <a:endParaRPr lang="en-GB" sz="1200" dirty="0"/>
          </a:p>
        </p:txBody>
      </p:sp>
      <p:sp>
        <p:nvSpPr>
          <p:cNvPr id="7" name="TextBox 6">
            <a:extLst>
              <a:ext uri="{FF2B5EF4-FFF2-40B4-BE49-F238E27FC236}">
                <a16:creationId xmlns:a16="http://schemas.microsoft.com/office/drawing/2014/main" id="{DDEDA342-1050-AD90-7759-E0058651A466}"/>
              </a:ext>
            </a:extLst>
          </p:cNvPr>
          <p:cNvSpPr txBox="1"/>
          <p:nvPr/>
        </p:nvSpPr>
        <p:spPr>
          <a:xfrm>
            <a:off x="563734" y="2180031"/>
            <a:ext cx="6902626" cy="4078039"/>
          </a:xfrm>
          <a:prstGeom prst="rect">
            <a:avLst/>
          </a:prstGeom>
          <a:noFill/>
        </p:spPr>
        <p:txBody>
          <a:bodyPr wrap="square">
            <a:spAutoFit/>
          </a:bodyPr>
          <a:lstStyle/>
          <a:p>
            <a:r>
              <a:rPr lang="en-GB" sz="2000" b="1" dirty="0">
                <a:solidFill>
                  <a:schemeClr val="accent5"/>
                </a:solidFill>
              </a:rPr>
              <a:t>Why is this component a part of the D2D framework?</a:t>
            </a:r>
          </a:p>
          <a:p>
            <a:r>
              <a:rPr lang="en-GB" sz="1800" dirty="0"/>
              <a:t>Strengthening institutional and technical capacity…</a:t>
            </a:r>
          </a:p>
          <a:p>
            <a:endParaRPr lang="en-GB" sz="500" dirty="0"/>
          </a:p>
          <a:p>
            <a:pPr marL="285750" indent="-285750">
              <a:buFontTx/>
              <a:buChar char="-"/>
            </a:pPr>
            <a:r>
              <a:rPr lang="en-GB" sz="1800" dirty="0"/>
              <a:t>Reinforces national ownership and continuity across planning cycles;</a:t>
            </a:r>
          </a:p>
          <a:p>
            <a:pPr marL="285750" indent="-285750">
              <a:buFontTx/>
              <a:buChar char="-"/>
            </a:pPr>
            <a:r>
              <a:rPr lang="en-GB" sz="1800" dirty="0"/>
              <a:t>Ensures that technical, social, and financial dimensions of a low-carbon transition are coherent;</a:t>
            </a:r>
          </a:p>
          <a:p>
            <a:pPr marL="285750" indent="-285750">
              <a:buFontTx/>
              <a:buChar char="-"/>
            </a:pPr>
            <a:r>
              <a:rPr lang="en-GB" sz="1800" dirty="0"/>
              <a:t>Embeds skills such as data management/collection and scenario development into domestic institutions;</a:t>
            </a:r>
          </a:p>
          <a:p>
            <a:pPr marL="285750" indent="-285750">
              <a:buFontTx/>
              <a:buChar char="-"/>
            </a:pPr>
            <a:r>
              <a:rPr lang="en-GB" sz="1800" dirty="0"/>
              <a:t>Integrates diverse perspectives into planning and investment processes;</a:t>
            </a:r>
          </a:p>
          <a:p>
            <a:pPr marL="285750" indent="-285750">
              <a:buFontTx/>
              <a:buChar char="-"/>
            </a:pPr>
            <a:r>
              <a:rPr lang="en-GB" sz="1800" dirty="0"/>
              <a:t>Enhances the assessment of policy linkages and coordination across ministries;</a:t>
            </a:r>
          </a:p>
          <a:p>
            <a:pPr marL="285750" indent="-285750">
              <a:buFontTx/>
              <a:buChar char="-"/>
            </a:pPr>
            <a:r>
              <a:rPr lang="en-GB" sz="1800" dirty="0"/>
              <a:t>Boosts financial literacy and economic analyses, allowing the translation of investment plans into bankable project pipelines.</a:t>
            </a:r>
          </a:p>
        </p:txBody>
      </p:sp>
    </p:spTree>
    <p:extLst>
      <p:ext uri="{BB962C8B-B14F-4D97-AF65-F5344CB8AC3E}">
        <p14:creationId xmlns:p14="http://schemas.microsoft.com/office/powerpoint/2010/main" val="276751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D21DE67-6460-F916-8D30-A59F95987FA4}"/>
              </a:ext>
            </a:extLst>
          </p:cNvPr>
          <p:cNvSpPr txBox="1"/>
          <p:nvPr/>
        </p:nvSpPr>
        <p:spPr>
          <a:xfrm>
            <a:off x="1351865" y="2337953"/>
            <a:ext cx="10091990" cy="2616101"/>
          </a:xfrm>
          <a:prstGeom prst="rect">
            <a:avLst/>
          </a:prstGeom>
          <a:noFill/>
        </p:spPr>
        <p:txBody>
          <a:bodyPr wrap="square">
            <a:spAutoFit/>
          </a:bodyPr>
          <a:lstStyle/>
          <a:p>
            <a:r>
              <a:rPr lang="en-GB" sz="2000" b="1" dirty="0"/>
              <a:t>DEFINTIONS</a:t>
            </a:r>
          </a:p>
          <a:p>
            <a:r>
              <a:rPr lang="en-GB" sz="1800" b="1" dirty="0"/>
              <a:t>Capacity building: </a:t>
            </a:r>
            <a:r>
              <a:rPr lang="en-GB" sz="1800" dirty="0"/>
              <a:t>Perceived as a one-way process, where one set of actors builds the capacity for others, acting on the assumption that there is no existing capacity.</a:t>
            </a:r>
          </a:p>
          <a:p>
            <a:endParaRPr lang="en-GB" sz="1800" dirty="0"/>
          </a:p>
          <a:p>
            <a:r>
              <a:rPr lang="en-GB" sz="1800" b="1" dirty="0"/>
              <a:t>Capacity development/strengthening: </a:t>
            </a:r>
            <a:r>
              <a:rPr lang="en-GB" sz="1800" dirty="0"/>
              <a:t>A long-term and continuous process. This recognises existing capacity, expertise, and agency to build upon.</a:t>
            </a:r>
          </a:p>
          <a:p>
            <a:endParaRPr lang="en-GB" sz="1800" dirty="0"/>
          </a:p>
          <a:p>
            <a:r>
              <a:rPr lang="en-GB" sz="1800" b="1" dirty="0"/>
              <a:t>Capacity sharing: </a:t>
            </a:r>
            <a:r>
              <a:rPr lang="en-GB" sz="1800" dirty="0"/>
              <a:t>While including elements of all the previous definitions, it also highlights the need for mutual learning and collaboration on equal grounds across diverse areas of expertise.</a:t>
            </a:r>
          </a:p>
        </p:txBody>
      </p:sp>
      <p:sp>
        <p:nvSpPr>
          <p:cNvPr id="6" name="TextBox 5">
            <a:extLst>
              <a:ext uri="{FF2B5EF4-FFF2-40B4-BE49-F238E27FC236}">
                <a16:creationId xmlns:a16="http://schemas.microsoft.com/office/drawing/2014/main" id="{1338C1B8-F6F3-8512-9FD6-DDFA42730565}"/>
              </a:ext>
            </a:extLst>
          </p:cNvPr>
          <p:cNvSpPr txBox="1"/>
          <p:nvPr/>
        </p:nvSpPr>
        <p:spPr>
          <a:xfrm>
            <a:off x="563733" y="363505"/>
            <a:ext cx="11121335" cy="800219"/>
          </a:xfrm>
          <a:prstGeom prst="rect">
            <a:avLst/>
          </a:prstGeom>
        </p:spPr>
        <p:txBody>
          <a:bodyPr wrap="square" rtlCol="0">
            <a:spAutoFit/>
          </a:bodyPr>
          <a:lstStyle/>
          <a:p>
            <a:r>
              <a:rPr lang="en-GB" sz="3200" b="1" dirty="0"/>
              <a:t>INTRODUCTION </a:t>
            </a:r>
            <a:r>
              <a:rPr lang="en-GB" sz="3200" b="1" dirty="0">
                <a:solidFill>
                  <a:schemeClr val="tx1"/>
                </a:solidFill>
              </a:rPr>
              <a:t>TO </a:t>
            </a:r>
            <a:r>
              <a:rPr lang="en-GB" sz="3200" b="1" dirty="0">
                <a:solidFill>
                  <a:schemeClr val="accent2">
                    <a:lumMod val="60000"/>
                    <a:lumOff val="40000"/>
                  </a:schemeClr>
                </a:solidFill>
              </a:rPr>
              <a:t>CAPACITY</a:t>
            </a:r>
          </a:p>
          <a:p>
            <a:endParaRPr lang="en-GB" sz="1400" b="1" dirty="0"/>
          </a:p>
        </p:txBody>
      </p:sp>
      <p:sp>
        <p:nvSpPr>
          <p:cNvPr id="7" name="TextBox 6">
            <a:extLst>
              <a:ext uri="{FF2B5EF4-FFF2-40B4-BE49-F238E27FC236}">
                <a16:creationId xmlns:a16="http://schemas.microsoft.com/office/drawing/2014/main" id="{2469933C-3219-21F9-4237-B67C81DAD5E9}"/>
              </a:ext>
            </a:extLst>
          </p:cNvPr>
          <p:cNvSpPr txBox="1"/>
          <p:nvPr/>
        </p:nvSpPr>
        <p:spPr>
          <a:xfrm>
            <a:off x="563733" y="1257616"/>
            <a:ext cx="11121335" cy="646331"/>
          </a:xfrm>
          <a:prstGeom prst="rect">
            <a:avLst/>
          </a:prstGeom>
          <a:noFill/>
        </p:spPr>
        <p:txBody>
          <a:bodyPr wrap="square" rtlCol="0">
            <a:spAutoFit/>
          </a:bodyPr>
          <a:lstStyle/>
          <a:p>
            <a:pPr algn="l"/>
            <a:r>
              <a:rPr lang="en-GB" sz="1800" dirty="0"/>
              <a:t>Throughout this lesson, the following technical terms will be used, and it is important to understand the differences between them:</a:t>
            </a:r>
          </a:p>
        </p:txBody>
      </p:sp>
      <p:pic>
        <p:nvPicPr>
          <p:cNvPr id="11" name="Graphic 10" descr="Direction with solid fill">
            <a:extLst>
              <a:ext uri="{FF2B5EF4-FFF2-40B4-BE49-F238E27FC236}">
                <a16:creationId xmlns:a16="http://schemas.microsoft.com/office/drawing/2014/main" id="{B1F240DC-EB78-4E2A-DEB5-00E4E34D9F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3733" y="2640868"/>
            <a:ext cx="788132" cy="788132"/>
          </a:xfrm>
          <a:prstGeom prst="rect">
            <a:avLst/>
          </a:prstGeom>
        </p:spPr>
      </p:pic>
      <p:pic>
        <p:nvPicPr>
          <p:cNvPr id="12" name="Graphic 11" descr="Direction with solid fill">
            <a:extLst>
              <a:ext uri="{FF2B5EF4-FFF2-40B4-BE49-F238E27FC236}">
                <a16:creationId xmlns:a16="http://schemas.microsoft.com/office/drawing/2014/main" id="{863C9696-8F0E-FD76-694E-8C8C1F938E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3733" y="3508791"/>
            <a:ext cx="788132" cy="788132"/>
          </a:xfrm>
          <a:prstGeom prst="rect">
            <a:avLst/>
          </a:prstGeom>
        </p:spPr>
      </p:pic>
      <p:pic>
        <p:nvPicPr>
          <p:cNvPr id="13" name="Graphic 12" descr="Direction with solid fill">
            <a:extLst>
              <a:ext uri="{FF2B5EF4-FFF2-40B4-BE49-F238E27FC236}">
                <a16:creationId xmlns:a16="http://schemas.microsoft.com/office/drawing/2014/main" id="{A316F098-E7F2-97E5-90AC-7EDCB5AE9B4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23511" y="4376714"/>
            <a:ext cx="788132" cy="788132"/>
          </a:xfrm>
          <a:prstGeom prst="rect">
            <a:avLst/>
          </a:prstGeom>
        </p:spPr>
      </p:pic>
    </p:spTree>
    <p:extLst>
      <p:ext uri="{BB962C8B-B14F-4D97-AF65-F5344CB8AC3E}">
        <p14:creationId xmlns:p14="http://schemas.microsoft.com/office/powerpoint/2010/main" val="1699087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B85EC844-2954-9228-8978-6FCA8B6B0479}"/>
              </a:ext>
            </a:extLst>
          </p:cNvPr>
          <p:cNvSpPr/>
          <p:nvPr/>
        </p:nvSpPr>
        <p:spPr>
          <a:xfrm>
            <a:off x="2664327" y="705794"/>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B7D55FC-D06D-88CE-AEA9-5A9BCED7516E}"/>
              </a:ext>
            </a:extLst>
          </p:cNvPr>
          <p:cNvSpPr txBox="1"/>
          <p:nvPr/>
        </p:nvSpPr>
        <p:spPr>
          <a:xfrm>
            <a:off x="3004044" y="1139139"/>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5" name="TextBox 4">
            <a:extLst>
              <a:ext uri="{FF2B5EF4-FFF2-40B4-BE49-F238E27FC236}">
                <a16:creationId xmlns:a16="http://schemas.microsoft.com/office/drawing/2014/main" id="{988BB164-2245-ED74-22C6-D11EC715BC5E}"/>
              </a:ext>
            </a:extLst>
          </p:cNvPr>
          <p:cNvSpPr txBox="1"/>
          <p:nvPr/>
        </p:nvSpPr>
        <p:spPr>
          <a:xfrm>
            <a:off x="3004042" y="1454857"/>
            <a:ext cx="8359060" cy="400110"/>
          </a:xfrm>
          <a:prstGeom prst="rect">
            <a:avLst/>
          </a:prstGeom>
          <a:noFill/>
          <a:ln>
            <a:noFill/>
          </a:ln>
        </p:spPr>
        <p:txBody>
          <a:bodyPr wrap="square" lIns="0" tIns="45720" rIns="91440" bIns="45720" rtlCol="0" anchor="t">
            <a:spAutoFit/>
          </a:bodyPr>
          <a:lstStyle/>
          <a:p>
            <a:pPr marL="180975"/>
            <a:r>
              <a:rPr lang="en-GB" sz="2000" b="1" dirty="0">
                <a:solidFill>
                  <a:srgbClr val="012269"/>
                </a:solidFill>
              </a:rPr>
              <a:t>Data-To-Deal (D2D) Component 2 </a:t>
            </a:r>
            <a:r>
              <a:rPr lang="en-GB" sz="2000" b="1" dirty="0">
                <a:solidFill>
                  <a:schemeClr val="accent6">
                    <a:lumMod val="60000"/>
                    <a:lumOff val="40000"/>
                  </a:schemeClr>
                </a:solidFill>
              </a:rPr>
              <a:t>Capacity</a:t>
            </a:r>
          </a:p>
        </p:txBody>
      </p:sp>
      <p:cxnSp>
        <p:nvCxnSpPr>
          <p:cNvPr id="6" name="Straight Connector 5">
            <a:extLst>
              <a:ext uri="{FF2B5EF4-FFF2-40B4-BE49-F238E27FC236}">
                <a16:creationId xmlns:a16="http://schemas.microsoft.com/office/drawing/2014/main" id="{E923C32C-F965-9A62-9F8A-FD6821A9A0B5}"/>
              </a:ext>
            </a:extLst>
          </p:cNvPr>
          <p:cNvCxnSpPr>
            <a:cxnSpLocks/>
          </p:cNvCxnSpPr>
          <p:nvPr/>
        </p:nvCxnSpPr>
        <p:spPr>
          <a:xfrm>
            <a:off x="2992167" y="5956812"/>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C0167B3-873A-2948-344C-372CFED69145}"/>
              </a:ext>
            </a:extLst>
          </p:cNvPr>
          <p:cNvCxnSpPr>
            <a:cxnSpLocks/>
          </p:cNvCxnSpPr>
          <p:nvPr/>
        </p:nvCxnSpPr>
        <p:spPr>
          <a:xfrm>
            <a:off x="3004042" y="2018749"/>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7256893C-606B-90AA-8032-335711F5B2CD}"/>
              </a:ext>
            </a:extLst>
          </p:cNvPr>
          <p:cNvGraphicFramePr>
            <a:graphicFrameLocks noGrp="1"/>
          </p:cNvGraphicFramePr>
          <p:nvPr>
            <p:extLst>
              <p:ext uri="{D42A27DB-BD31-4B8C-83A1-F6EECF244321}">
                <p14:modId xmlns:p14="http://schemas.microsoft.com/office/powerpoint/2010/main" val="1545138636"/>
              </p:ext>
            </p:extLst>
          </p:nvPr>
        </p:nvGraphicFramePr>
        <p:xfrm>
          <a:off x="2980465" y="2071422"/>
          <a:ext cx="8632373" cy="2757753"/>
        </p:xfrm>
        <a:graphic>
          <a:graphicData uri="http://schemas.openxmlformats.org/drawingml/2006/table">
            <a:tbl>
              <a:tblPr firstRow="1" firstCol="1" bandRow="1">
                <a:tableStyleId>{2D5ABB26-0587-4C30-8999-92F81FD0307C}</a:tableStyleId>
              </a:tblPr>
              <a:tblGrid>
                <a:gridCol w="1129522">
                  <a:extLst>
                    <a:ext uri="{9D8B030D-6E8A-4147-A177-3AD203B41FA5}">
                      <a16:colId xmlns:a16="http://schemas.microsoft.com/office/drawing/2014/main" val="854988839"/>
                    </a:ext>
                  </a:extLst>
                </a:gridCol>
                <a:gridCol w="7502851">
                  <a:extLst>
                    <a:ext uri="{9D8B030D-6E8A-4147-A177-3AD203B41FA5}">
                      <a16:colId xmlns:a16="http://schemas.microsoft.com/office/drawing/2014/main" val="3274321985"/>
                    </a:ext>
                  </a:extLst>
                </a:gridCol>
              </a:tblGrid>
              <a:tr h="595578">
                <a:tc>
                  <a:txBody>
                    <a:bodyPr/>
                    <a:lstStyle/>
                    <a:p>
                      <a:pP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dirty="0">
                          <a:solidFill>
                            <a:schemeClr val="accent5"/>
                          </a:solidFill>
                          <a:effectLst/>
                          <a:latin typeface="+mn-lt"/>
                          <a:ea typeface="+mn-ea"/>
                          <a:cs typeface="+mn-cs"/>
                          <a:sym typeface="Arial"/>
                        </a:rPr>
                        <a:t>Learning Outcomes</a:t>
                      </a:r>
                      <a:endParaRPr lang="en-US" sz="2000" b="0"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829475">
                <a:tc>
                  <a:txBody>
                    <a:bodyPr/>
                    <a:lstStyle/>
                    <a:p>
                      <a:pPr algn="r">
                        <a:lnSpc>
                          <a:spcPct val="107000"/>
                        </a:lnSpc>
                        <a:spcAft>
                          <a:spcPts val="200"/>
                        </a:spcAft>
                      </a:pPr>
                      <a:r>
                        <a:rPr lang="en-GB" sz="2000" kern="100" dirty="0">
                          <a:solidFill>
                            <a:schemeClr val="accent5"/>
                          </a:solidFill>
                          <a:effectLst/>
                        </a:rPr>
                        <a:t>1</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3" action="ppaction://hlinksldjump">
                            <a:extLst>
                              <a:ext uri="{A12FA001-AC4F-418D-AE19-62706E023703}">
                                <ahyp:hlinkClr xmlns:ahyp="http://schemas.microsoft.com/office/drawing/2018/hyperlinkcolor" val="tx"/>
                              </a:ext>
                            </a:extLst>
                          </a:hlinkClick>
                        </a:rPr>
                        <a:t>Assessing the Needs for Capacity Strengthening</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838200">
                <a:tc>
                  <a:txBody>
                    <a:bodyPr/>
                    <a:lstStyle/>
                    <a:p>
                      <a:pPr algn="r">
                        <a:lnSpc>
                          <a:spcPct val="107000"/>
                        </a:lnSpc>
                        <a:spcAft>
                          <a:spcPts val="200"/>
                        </a:spcAft>
                      </a:pPr>
                      <a:r>
                        <a:rPr lang="en-GB" sz="2000" kern="100" dirty="0">
                          <a:solidFill>
                            <a:schemeClr val="accent5"/>
                          </a:solidFill>
                          <a:effectLst/>
                        </a:rPr>
                        <a:t>2</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4" action="ppaction://hlinksldjump">
                            <a:extLst>
                              <a:ext uri="{A12FA001-AC4F-418D-AE19-62706E023703}">
                                <ahyp:hlinkClr xmlns:ahyp="http://schemas.microsoft.com/office/drawing/2018/hyperlinkcolor" val="tx"/>
                              </a:ext>
                            </a:extLst>
                          </a:hlinkClick>
                        </a:rPr>
                        <a:t>Implementing Targeted Capacity Development</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494500">
                <a:tc>
                  <a:txBody>
                    <a:bodyPr/>
                    <a:lstStyle/>
                    <a:p>
                      <a:pPr algn="r">
                        <a:lnSpc>
                          <a:spcPct val="107000"/>
                        </a:lnSpc>
                        <a:spcAft>
                          <a:spcPts val="200"/>
                        </a:spcAft>
                      </a:pPr>
                      <a:r>
                        <a:rPr lang="en-GB" sz="2000" kern="100" dirty="0">
                          <a:solidFill>
                            <a:schemeClr val="accent5"/>
                          </a:solidFill>
                          <a:effectLst/>
                        </a:rPr>
                        <a:t>3</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5" action="ppaction://hlinksldjump">
                            <a:extLst>
                              <a:ext uri="{A12FA001-AC4F-418D-AE19-62706E023703}">
                                <ahyp:hlinkClr xmlns:ahyp="http://schemas.microsoft.com/office/drawing/2018/hyperlinkcolor" val="tx"/>
                              </a:ext>
                            </a:extLst>
                          </a:hlinkClick>
                        </a:rPr>
                        <a:t>Sustaining the Gains in Institutional Capacity</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844599878"/>
                  </a:ext>
                </a:extLst>
              </a:tr>
            </a:tbl>
          </a:graphicData>
        </a:graphic>
      </p:graphicFrame>
      <p:pic>
        <p:nvPicPr>
          <p:cNvPr id="22" name="Graphic 21" descr="Research outline">
            <a:extLst>
              <a:ext uri="{FF2B5EF4-FFF2-40B4-BE49-F238E27FC236}">
                <a16:creationId xmlns:a16="http://schemas.microsoft.com/office/drawing/2014/main" id="{4836831F-F915-A420-8B56-CC492E289E9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08762" y="2562145"/>
            <a:ext cx="540000" cy="540000"/>
          </a:xfrm>
          <a:prstGeom prst="rect">
            <a:avLst/>
          </a:prstGeom>
        </p:spPr>
      </p:pic>
      <p:pic>
        <p:nvPicPr>
          <p:cNvPr id="23" name="Graphic 22" descr="Target outline">
            <a:extLst>
              <a:ext uri="{FF2B5EF4-FFF2-40B4-BE49-F238E27FC236}">
                <a16:creationId xmlns:a16="http://schemas.microsoft.com/office/drawing/2014/main" id="{F5AB2286-BF0C-5F3C-5C6E-4BA636A52F4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97059" y="3372599"/>
            <a:ext cx="540000" cy="540000"/>
          </a:xfrm>
          <a:prstGeom prst="rect">
            <a:avLst/>
          </a:prstGeom>
        </p:spPr>
      </p:pic>
      <p:pic>
        <p:nvPicPr>
          <p:cNvPr id="11" name="Graphic 10" descr="Dumbbell outline">
            <a:extLst>
              <a:ext uri="{FF2B5EF4-FFF2-40B4-BE49-F238E27FC236}">
                <a16:creationId xmlns:a16="http://schemas.microsoft.com/office/drawing/2014/main" id="{AD9E6562-D77E-B379-E647-869B9D90B88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98823" y="4217651"/>
            <a:ext cx="540000" cy="540000"/>
          </a:xfrm>
          <a:prstGeom prst="rect">
            <a:avLst/>
          </a:prstGeom>
        </p:spPr>
      </p:pic>
    </p:spTree>
    <p:extLst>
      <p:ext uri="{BB962C8B-B14F-4D97-AF65-F5344CB8AC3E}">
        <p14:creationId xmlns:p14="http://schemas.microsoft.com/office/powerpoint/2010/main" val="4104432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3" name="Summary Zoom 2">
                <a:extLst>
                  <a:ext uri="{FF2B5EF4-FFF2-40B4-BE49-F238E27FC236}">
                    <a16:creationId xmlns:a16="http://schemas.microsoft.com/office/drawing/2014/main" id="{B01B06D4-AB68-3C6A-36DF-88502298EA0B}"/>
                  </a:ext>
                </a:extLst>
              </p:cNvPr>
              <p:cNvGraphicFramePr>
                <a:graphicFrameLocks noChangeAspect="1"/>
              </p:cNvGraphicFramePr>
              <p:nvPr>
                <p:extLst>
                  <p:ext uri="{D42A27DB-BD31-4B8C-83A1-F6EECF244321}">
                    <p14:modId xmlns:p14="http://schemas.microsoft.com/office/powerpoint/2010/main" val="4077105397"/>
                  </p:ext>
                </p:extLst>
              </p:nvPr>
            </p:nvGraphicFramePr>
            <p:xfrm>
              <a:off x="1167296" y="433122"/>
              <a:ext cx="9504000" cy="6336000"/>
            </p:xfrm>
            <a:graphic>
              <a:graphicData uri="http://schemas.microsoft.com/office/powerpoint/2016/summaryzoom">
                <psuz:summaryZm>
                  <psuz:summaryZmObj sectionId="{CC2107E7-19E4-4F43-A331-9DE3860C9778}">
                    <psuz:zmPr id="{F6765AE6-6401-491C-8C18-4C1C6AD708B1}" transitionDur="1000">
                      <p166:blipFill xmlns:p166="http://schemas.microsoft.com/office/powerpoint/2016/6/main">
                        <a:blip r:embed="rId2"/>
                        <a:stretch>
                          <a:fillRect/>
                        </a:stretch>
                      </p166:blipFill>
                      <p166:spPr xmlns:p166="http://schemas.microsoft.com/office/powerpoint/2016/6/main">
                        <a:xfrm>
                          <a:off x="395010" y="682110"/>
                          <a:ext cx="4276800" cy="2405700"/>
                        </a:xfrm>
                        <a:prstGeom prst="rect">
                          <a:avLst/>
                        </a:prstGeom>
                        <a:ln w="3175">
                          <a:solidFill>
                            <a:prstClr val="ltGray"/>
                          </a:solidFill>
                        </a:ln>
                      </p166:spPr>
                    </psuz:zmPr>
                  </psuz:summaryZmObj>
                  <psuz:summaryZmObj sectionId="{AFA03B3E-9D1F-4784-BE62-18E8CEBE86F2}">
                    <psuz:zmPr id="{F4144ADE-A315-48CC-8598-57B9FFB47D16}" transitionDur="1000">
                      <p166:blipFill xmlns:p166="http://schemas.microsoft.com/office/powerpoint/2016/6/main">
                        <a:blip r:embed="rId3"/>
                        <a:stretch>
                          <a:fillRect/>
                        </a:stretch>
                      </p166:blipFill>
                      <p166:spPr xmlns:p166="http://schemas.microsoft.com/office/powerpoint/2016/6/main">
                        <a:xfrm>
                          <a:off x="4832190" y="682110"/>
                          <a:ext cx="4276800" cy="2405700"/>
                        </a:xfrm>
                        <a:prstGeom prst="rect">
                          <a:avLst/>
                        </a:prstGeom>
                        <a:ln w="3175">
                          <a:solidFill>
                            <a:prstClr val="ltGray"/>
                          </a:solidFill>
                        </a:ln>
                      </p166:spPr>
                    </psuz:zmPr>
                  </psuz:summaryZmObj>
                  <psuz:summaryZmObj sectionId="{6053E86F-46F9-478D-86BE-1A9438E68AB6}" offsetFactorX="51875" offsetFactorY="1449">
                    <psuz:zmPr id="{EE96651A-EAC8-4358-BF78-331CC287A960}" transitionDur="1000">
                      <p166:blipFill xmlns:p166="http://schemas.microsoft.com/office/powerpoint/2016/6/main">
                        <a:blip r:embed="rId4"/>
                        <a:stretch>
                          <a:fillRect/>
                        </a:stretch>
                      </p166:blipFill>
                      <p166:spPr xmlns:p166="http://schemas.microsoft.com/office/powerpoint/2016/6/main">
                        <a:xfrm>
                          <a:off x="2613600" y="3283049"/>
                          <a:ext cx="4276800" cy="2405700"/>
                        </a:xfrm>
                        <a:prstGeom prst="rect">
                          <a:avLst/>
                        </a:prstGeom>
                        <a:ln w="3175">
                          <a:solidFill>
                            <a:prstClr val="ltGray"/>
                          </a:solidFill>
                        </a:ln>
                      </p166:spPr>
                    </psuz:zmPr>
                  </psuz:summaryZmObj>
                  <psuz:gridLayout/>
                </psuz:summaryZm>
              </a:graphicData>
            </a:graphic>
          </p:graphicFrame>
        </mc:Choice>
        <mc:Fallback>
          <p:grpSp>
            <p:nvGrpSpPr>
              <p:cNvPr id="3" name="Summary Zoom 2">
                <a:extLst>
                  <a:ext uri="{FF2B5EF4-FFF2-40B4-BE49-F238E27FC236}">
                    <a16:creationId xmlns:a16="http://schemas.microsoft.com/office/drawing/2014/main" id="{B01B06D4-AB68-3C6A-36DF-88502298EA0B}"/>
                  </a:ext>
                </a:extLst>
              </p:cNvPr>
              <p:cNvGrpSpPr>
                <a:grpSpLocks noGrp="1" noUngrp="1" noRot="1" noChangeAspect="1" noMove="1" noResize="1"/>
              </p:cNvGrpSpPr>
              <p:nvPr/>
            </p:nvGrpSpPr>
            <p:grpSpPr>
              <a:xfrm>
                <a:off x="1167296" y="433122"/>
                <a:ext cx="9504000" cy="6336000"/>
                <a:chOff x="1167296" y="433122"/>
                <a:chExt cx="9504000" cy="6336000"/>
              </a:xfrm>
            </p:grpSpPr>
            <p:pic>
              <p:nvPicPr>
                <p:cNvPr id="2" name="Picture 2">
                  <a:hlinkClick r:id="rId5"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1562306" y="1115232"/>
                  <a:ext cx="4276800" cy="2405700"/>
                </a:xfrm>
                <a:prstGeom prst="rect">
                  <a:avLst/>
                </a:prstGeom>
                <a:ln w="3175">
                  <a:solidFill>
                    <a:prstClr val="ltGray"/>
                  </a:solidFill>
                </a:ln>
              </p:spPr>
            </p:pic>
            <p:pic>
              <p:nvPicPr>
                <p:cNvPr id="5" name="Picture 5">
                  <a:hlinkClick r:id="rId6"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5999486" y="1115232"/>
                  <a:ext cx="4276800" cy="2405700"/>
                </a:xfrm>
                <a:prstGeom prst="rect">
                  <a:avLst/>
                </a:prstGeom>
                <a:ln w="3175">
                  <a:solidFill>
                    <a:prstClr val="ltGray"/>
                  </a:solidFill>
                </a:ln>
              </p:spPr>
            </p:pic>
            <p:pic>
              <p:nvPicPr>
                <p:cNvPr id="6" name="Picture 6">
                  <a:hlinkClick r:id="rId7"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3780896" y="3716171"/>
                  <a:ext cx="4276800" cy="2405700"/>
                </a:xfrm>
                <a:prstGeom prst="rect">
                  <a:avLst/>
                </a:prstGeom>
                <a:ln w="3175">
                  <a:solidFill>
                    <a:prstClr val="ltGray"/>
                  </a:solidFill>
                </a:ln>
              </p:spPr>
            </p:pic>
          </p:grpSp>
        </mc:Fallback>
      </mc:AlternateContent>
      <p:sp>
        <p:nvSpPr>
          <p:cNvPr id="4" name="TextBox 3">
            <a:extLst>
              <a:ext uri="{FF2B5EF4-FFF2-40B4-BE49-F238E27FC236}">
                <a16:creationId xmlns:a16="http://schemas.microsoft.com/office/drawing/2014/main" id="{6C7614EF-3D4D-8060-BAF2-7EEF32D34604}"/>
              </a:ext>
            </a:extLst>
          </p:cNvPr>
          <p:cNvSpPr txBox="1"/>
          <p:nvPr/>
        </p:nvSpPr>
        <p:spPr>
          <a:xfrm>
            <a:off x="407537" y="433122"/>
            <a:ext cx="3398687" cy="461665"/>
          </a:xfrm>
          <a:prstGeom prst="rect">
            <a:avLst/>
          </a:prstGeom>
          <a:noFill/>
        </p:spPr>
        <p:txBody>
          <a:bodyPr wrap="none" rtlCol="0">
            <a:spAutoFit/>
          </a:bodyPr>
          <a:lstStyle/>
          <a:p>
            <a:pPr algn="l"/>
            <a:r>
              <a:rPr lang="en-GB" sz="2400" b="1" i="1" dirty="0"/>
              <a:t>Dive into the material:</a:t>
            </a:r>
          </a:p>
        </p:txBody>
      </p:sp>
    </p:spTree>
    <p:extLst>
      <p:ext uri="{BB962C8B-B14F-4D97-AF65-F5344CB8AC3E}">
        <p14:creationId xmlns:p14="http://schemas.microsoft.com/office/powerpoint/2010/main" val="1057663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8C78-6758-7CA7-33DE-4E3DFA833DFF}"/>
              </a:ext>
            </a:extLst>
          </p:cNvPr>
          <p:cNvSpPr>
            <a:spLocks noGrp="1"/>
          </p:cNvSpPr>
          <p:nvPr>
            <p:ph type="ctrTitle"/>
          </p:nvPr>
        </p:nvSpPr>
        <p:spPr>
          <a:xfrm>
            <a:off x="2979507" y="739739"/>
            <a:ext cx="5654354" cy="4982968"/>
          </a:xfrm>
        </p:spPr>
        <p:txBody>
          <a:bodyPr/>
          <a:lstStyle/>
          <a:p>
            <a:r>
              <a:rPr lang="en-GB" sz="5400" dirty="0"/>
              <a:t>Learning Outcome 1</a:t>
            </a:r>
            <a:br>
              <a:rPr lang="en-GB" sz="5400" dirty="0"/>
            </a:br>
            <a:br>
              <a:rPr lang="en-GB" dirty="0"/>
            </a:br>
            <a:r>
              <a:rPr lang="en-GB" dirty="0"/>
              <a:t>Assessing the Needs for Capacity Strengthening</a:t>
            </a:r>
            <a:br>
              <a:rPr lang="en-GB" dirty="0"/>
            </a:br>
            <a:br>
              <a:rPr lang="en-GB" dirty="0"/>
            </a:br>
            <a:br>
              <a:rPr lang="en-GB" dirty="0"/>
            </a:br>
            <a:br>
              <a:rPr lang="en-GB" dirty="0"/>
            </a:br>
            <a:endParaRPr lang="en-GB" dirty="0"/>
          </a:p>
        </p:txBody>
      </p:sp>
      <p:pic>
        <p:nvPicPr>
          <p:cNvPr id="6" name="Graphic 5" descr="Research outline">
            <a:extLst>
              <a:ext uri="{FF2B5EF4-FFF2-40B4-BE49-F238E27FC236}">
                <a16:creationId xmlns:a16="http://schemas.microsoft.com/office/drawing/2014/main" id="{198520B5-0719-063A-167C-9D5642FFE4B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645699"/>
            <a:ext cx="1800000" cy="1800000"/>
          </a:xfrm>
          <a:prstGeom prst="rect">
            <a:avLst/>
          </a:prstGeom>
        </p:spPr>
      </p:pic>
    </p:spTree>
    <p:extLst>
      <p:ext uri="{BB962C8B-B14F-4D97-AF65-F5344CB8AC3E}">
        <p14:creationId xmlns:p14="http://schemas.microsoft.com/office/powerpoint/2010/main" val="2983207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4908A-277F-CCEC-E68D-67EC58F8E614}"/>
              </a:ext>
            </a:extLst>
          </p:cNvPr>
          <p:cNvSpPr>
            <a:spLocks noGrp="1"/>
          </p:cNvSpPr>
          <p:nvPr>
            <p:ph type="title"/>
          </p:nvPr>
        </p:nvSpPr>
        <p:spPr>
          <a:xfrm>
            <a:off x="838199" y="344931"/>
            <a:ext cx="9082276" cy="1325563"/>
          </a:xfrm>
        </p:spPr>
        <p:txBody>
          <a:bodyPr>
            <a:normAutofit/>
          </a:bodyPr>
          <a:lstStyle/>
          <a:p>
            <a:r>
              <a:rPr lang="en-GB" sz="2400" dirty="0">
                <a:solidFill>
                  <a:schemeClr val="accent5"/>
                </a:solidFill>
              </a:rPr>
              <a:t>Learning Outcome 1:</a:t>
            </a:r>
            <a:br>
              <a:rPr lang="en-GB" sz="2400" dirty="0"/>
            </a:br>
            <a:r>
              <a:rPr lang="en-GB" dirty="0">
                <a:solidFill>
                  <a:schemeClr val="accent5"/>
                </a:solidFill>
              </a:rPr>
              <a:t>Assessing the Needs for Capacity Strengthening</a:t>
            </a:r>
            <a:endParaRPr lang="en-GB" sz="2400" dirty="0">
              <a:solidFill>
                <a:schemeClr val="accent5"/>
              </a:solidFill>
            </a:endParaRPr>
          </a:p>
        </p:txBody>
      </p:sp>
      <p:sp>
        <p:nvSpPr>
          <p:cNvPr id="3" name="Text Placeholder 2">
            <a:extLst>
              <a:ext uri="{FF2B5EF4-FFF2-40B4-BE49-F238E27FC236}">
                <a16:creationId xmlns:a16="http://schemas.microsoft.com/office/drawing/2014/main" id="{376C3A08-3161-C2FE-880A-15C57666E1F6}"/>
              </a:ext>
            </a:extLst>
          </p:cNvPr>
          <p:cNvSpPr>
            <a:spLocks noGrp="1"/>
          </p:cNvSpPr>
          <p:nvPr>
            <p:ph type="body" idx="12"/>
          </p:nvPr>
        </p:nvSpPr>
        <p:spPr>
          <a:xfrm>
            <a:off x="838199" y="1964932"/>
            <a:ext cx="10515599" cy="3136458"/>
          </a:xfrm>
        </p:spPr>
        <p:txBody>
          <a:bodyPr/>
          <a:lstStyle/>
          <a:p>
            <a:r>
              <a:rPr lang="en-GB" dirty="0"/>
              <a:t>Key components of a capacity assessment include…</a:t>
            </a:r>
          </a:p>
          <a:p>
            <a:pPr marL="285750" indent="-285750">
              <a:buFont typeface="Arial" panose="020B0604020202020204" pitchFamily="34" charset="0"/>
              <a:buChar char="•"/>
            </a:pPr>
            <a:r>
              <a:rPr lang="en-GB" dirty="0"/>
              <a:t>Elicitation of capacity needs as expressed by a requesting institution;</a:t>
            </a:r>
          </a:p>
          <a:p>
            <a:pPr marL="285750" indent="-285750">
              <a:buFont typeface="Arial" panose="020B0604020202020204" pitchFamily="34" charset="0"/>
              <a:buChar char="•"/>
            </a:pPr>
            <a:r>
              <a:rPr lang="en-GB" dirty="0"/>
              <a:t>Examination of existing organizational operations;</a:t>
            </a:r>
          </a:p>
          <a:p>
            <a:pPr marL="285750" indent="-285750">
              <a:buFont typeface="Arial" panose="020B0604020202020204" pitchFamily="34" charset="0"/>
              <a:buChar char="•"/>
            </a:pPr>
            <a:r>
              <a:rPr lang="en-GB" dirty="0"/>
              <a:t>Identification of different capacity requirements (e.g. hard/soft skills, technical/financial)</a:t>
            </a:r>
          </a:p>
          <a:p>
            <a:endParaRPr lang="en-GB" dirty="0"/>
          </a:p>
          <a:p>
            <a:r>
              <a:rPr lang="en-GB" dirty="0"/>
              <a:t>In this section, you will learn about why it is important to assess capacity needs, as well as learn techniques for how an assessment should be done and who needs to be involved.</a:t>
            </a:r>
          </a:p>
        </p:txBody>
      </p:sp>
      <p:pic>
        <p:nvPicPr>
          <p:cNvPr id="7" name="Graphic 6" descr="Research outline">
            <a:extLst>
              <a:ext uri="{FF2B5EF4-FFF2-40B4-BE49-F238E27FC236}">
                <a16:creationId xmlns:a16="http://schemas.microsoft.com/office/drawing/2014/main" id="{C0D01DC4-535B-FC17-EFEE-F739EDEF17C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31"/>
            <a:ext cx="1620000" cy="1620000"/>
          </a:xfrm>
          <a:prstGeom prst="rect">
            <a:avLst/>
          </a:prstGeom>
        </p:spPr>
      </p:pic>
    </p:spTree>
    <p:extLst>
      <p:ext uri="{BB962C8B-B14F-4D97-AF65-F5344CB8AC3E}">
        <p14:creationId xmlns:p14="http://schemas.microsoft.com/office/powerpoint/2010/main" val="2076810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D8CA9C-23A9-6990-2A85-2BCEA4B6E5E3}"/>
              </a:ext>
            </a:extLst>
          </p:cNvPr>
          <p:cNvSpPr txBox="1"/>
          <p:nvPr/>
        </p:nvSpPr>
        <p:spPr>
          <a:xfrm>
            <a:off x="563733" y="363505"/>
            <a:ext cx="11344015" cy="1815882"/>
          </a:xfrm>
          <a:prstGeom prst="rect">
            <a:avLst/>
          </a:prstGeom>
          <a:noFill/>
        </p:spPr>
        <p:txBody>
          <a:bodyPr wrap="square" rtlCol="0">
            <a:spAutoFit/>
          </a:bodyPr>
          <a:lstStyle/>
          <a:p>
            <a:r>
              <a:rPr lang="en-GB" sz="1600" b="1" dirty="0">
                <a:solidFill>
                  <a:schemeClr val="tx1"/>
                </a:solidFill>
              </a:rPr>
              <a:t>LEARNING OUTCOME 1: Assessing the Needs for Capacity Strengthening</a:t>
            </a:r>
          </a:p>
          <a:p>
            <a:endParaRPr lang="en-GB" sz="1600" dirty="0"/>
          </a:p>
          <a:p>
            <a:r>
              <a:rPr lang="en-GB" sz="1600" b="1" dirty="0">
                <a:solidFill>
                  <a:schemeClr val="bg1"/>
                </a:solidFill>
                <a:highlight>
                  <a:srgbClr val="0000FF"/>
                </a:highlight>
              </a:rPr>
              <a:t>1.1 Assessing the Needs for Capacity Strengthening</a:t>
            </a:r>
          </a:p>
          <a:p>
            <a:endParaRPr lang="en-GB" sz="1600" i="1" dirty="0"/>
          </a:p>
          <a:p>
            <a:r>
              <a:rPr lang="en-GB" sz="1600" b="1" i="1" dirty="0">
                <a:solidFill>
                  <a:schemeClr val="accent5"/>
                </a:solidFill>
              </a:rPr>
              <a:t>Q: Where should one start when assessing capacity strengthening within a country?</a:t>
            </a:r>
          </a:p>
          <a:p>
            <a:r>
              <a:rPr lang="en-GB" sz="1600" dirty="0"/>
              <a:t>A: It is recommended to start with a </a:t>
            </a:r>
            <a:r>
              <a:rPr lang="en-GB" sz="1600" b="1" dirty="0"/>
              <a:t>capacity needs assessment </a:t>
            </a:r>
            <a:r>
              <a:rPr lang="en-GB" sz="1600" dirty="0"/>
              <a:t>(see the </a:t>
            </a:r>
            <a:r>
              <a:rPr lang="en-GB" sz="1600" dirty="0">
                <a:solidFill>
                  <a:schemeClr val="accent5"/>
                </a:solidFill>
                <a:hlinkClick r:id="rId3" action="ppaction://hlinksldjump">
                  <a:extLst>
                    <a:ext uri="{A12FA001-AC4F-418D-AE19-62706E023703}">
                      <ahyp:hlinkClr xmlns:ahyp="http://schemas.microsoft.com/office/drawing/2018/hyperlinkcolor" val="tx"/>
                    </a:ext>
                  </a:extLst>
                </a:hlinkClick>
              </a:rPr>
              <a:t>RE-INTEGRATE</a:t>
            </a:r>
            <a:r>
              <a:rPr lang="en-GB" sz="1600" dirty="0"/>
              <a:t> example in a later slide for how this was done in the real world)</a:t>
            </a:r>
          </a:p>
        </p:txBody>
      </p:sp>
      <p:pic>
        <p:nvPicPr>
          <p:cNvPr id="2" name="Graphic 1" descr="Research outline">
            <a:extLst>
              <a:ext uri="{FF2B5EF4-FFF2-40B4-BE49-F238E27FC236}">
                <a16:creationId xmlns:a16="http://schemas.microsoft.com/office/drawing/2014/main" id="{0FBB53A0-8F94-10C7-7BA3-C8D5B2375B0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88356" y="363505"/>
            <a:ext cx="720000" cy="720000"/>
          </a:xfrm>
          <a:prstGeom prst="rect">
            <a:avLst/>
          </a:prstGeom>
        </p:spPr>
      </p:pic>
      <p:sp>
        <p:nvSpPr>
          <p:cNvPr id="4" name="TextBox 3">
            <a:extLst>
              <a:ext uri="{FF2B5EF4-FFF2-40B4-BE49-F238E27FC236}">
                <a16:creationId xmlns:a16="http://schemas.microsoft.com/office/drawing/2014/main" id="{E87BE96E-0F8E-E107-0305-D84CCFA485B3}"/>
              </a:ext>
            </a:extLst>
          </p:cNvPr>
          <p:cNvSpPr txBox="1"/>
          <p:nvPr/>
        </p:nvSpPr>
        <p:spPr>
          <a:xfrm>
            <a:off x="563733" y="2348844"/>
            <a:ext cx="10975597" cy="3046988"/>
          </a:xfrm>
          <a:prstGeom prst="rect">
            <a:avLst/>
          </a:prstGeom>
          <a:noFill/>
        </p:spPr>
        <p:txBody>
          <a:bodyPr wrap="square">
            <a:spAutoFit/>
          </a:bodyPr>
          <a:lstStyle/>
          <a:p>
            <a:r>
              <a:rPr lang="en-GB" sz="1600" b="1" i="1" dirty="0">
                <a:solidFill>
                  <a:schemeClr val="accent5"/>
                </a:solidFill>
              </a:rPr>
              <a:t>Q: Are there any resources that might help get started on the capacity needs assessment?</a:t>
            </a:r>
          </a:p>
          <a:p>
            <a:r>
              <a:rPr lang="en-GB" sz="1600" dirty="0"/>
              <a:t>A: Yes! See the following resources here:</a:t>
            </a:r>
          </a:p>
          <a:p>
            <a:pPr marL="542925" indent="-276225">
              <a:buFontTx/>
              <a:buChar char="-"/>
            </a:pPr>
            <a:r>
              <a:rPr lang="en-GB" sz="1600" u="sng" dirty="0">
                <a:solidFill>
                  <a:schemeClr val="accent5"/>
                </a:solidFill>
                <a:hlinkClick r:id="rId5">
                  <a:extLst>
                    <a:ext uri="{A12FA001-AC4F-418D-AE19-62706E023703}">
                      <ahyp:hlinkClr xmlns:ahyp="http://schemas.microsoft.com/office/drawing/2018/hyperlinkcolor" val="tx"/>
                    </a:ext>
                  </a:extLst>
                </a:hlinkClick>
              </a:rPr>
              <a:t>Paris Committee on Capacity-building (PCCB) Toolkit</a:t>
            </a:r>
            <a:r>
              <a:rPr lang="en-GB" sz="1600" u="sng" dirty="0">
                <a:solidFill>
                  <a:schemeClr val="accent5"/>
                </a:solidFill>
              </a:rPr>
              <a:t>:</a:t>
            </a:r>
            <a:r>
              <a:rPr lang="en-GB" sz="1600" dirty="0">
                <a:solidFill>
                  <a:schemeClr val="accent5"/>
                </a:solidFill>
              </a:rPr>
              <a:t> </a:t>
            </a:r>
            <a:r>
              <a:rPr lang="en-GB" sz="1600" dirty="0"/>
              <a:t>The PCCB has developed this toolkit to help countries identify their capacity needs and gaps. The toolkit provides an overview of a capacity assessment cycle, as well as resources, case applications, tools, and best practice guidance. 	</a:t>
            </a:r>
          </a:p>
          <a:p>
            <a:pPr marL="542925" indent="-276225">
              <a:buFontTx/>
              <a:buChar char="-"/>
            </a:pPr>
            <a:r>
              <a:rPr lang="en-GB" sz="1600" u="sng" dirty="0">
                <a:solidFill>
                  <a:schemeClr val="accent5"/>
                </a:solidFill>
                <a:hlinkClick r:id="rId6">
                  <a:extLst>
                    <a:ext uri="{A12FA001-AC4F-418D-AE19-62706E023703}">
                      <ahyp:hlinkClr xmlns:ahyp="http://schemas.microsoft.com/office/drawing/2018/hyperlinkcolor" val="tx"/>
                    </a:ext>
                  </a:extLst>
                </a:hlinkClick>
              </a:rPr>
              <a:t>Capacity Assessment Tool for Climate Action Transparency (CAT4CAT)</a:t>
            </a:r>
            <a:r>
              <a:rPr lang="en-GB" sz="1600" dirty="0">
                <a:solidFill>
                  <a:schemeClr val="accent5"/>
                </a:solidFill>
                <a:hlinkClick r:id="rId6">
                  <a:extLst>
                    <a:ext uri="{A12FA001-AC4F-418D-AE19-62706E023703}">
                      <ahyp:hlinkClr xmlns:ahyp="http://schemas.microsoft.com/office/drawing/2018/hyperlinkcolor" val="tx"/>
                    </a:ext>
                  </a:extLst>
                </a:hlinkClick>
              </a:rPr>
              <a:t>:</a:t>
            </a:r>
            <a:r>
              <a:rPr lang="en-GB" sz="1600" dirty="0"/>
              <a:t> This tool aims to support the assessment of an organisation’s existing capacity for contributing towards enhanced transparency of climate action in a country, focusing on four domains: Goals &amp; Strategy, Systems &amp; Infrastructure, Human Resources, and Organisational Assets. </a:t>
            </a:r>
          </a:p>
          <a:p>
            <a:pPr marL="542925" indent="-276225">
              <a:buFontTx/>
              <a:buChar char="-"/>
            </a:pPr>
            <a:r>
              <a:rPr lang="en-GB" sz="1600" u="sng" dirty="0">
                <a:solidFill>
                  <a:schemeClr val="accent5"/>
                </a:solidFill>
                <a:hlinkClick r:id="rId7">
                  <a:extLst>
                    <a:ext uri="{A12FA001-AC4F-418D-AE19-62706E023703}">
                      <ahyp:hlinkClr xmlns:ahyp="http://schemas.microsoft.com/office/drawing/2018/hyperlinkcolor" val="tx"/>
                    </a:ext>
                  </a:extLst>
                </a:hlinkClick>
              </a:rPr>
              <a:t>International Energy Agency’s (IEA): Assessing Enablers</a:t>
            </a:r>
            <a:r>
              <a:rPr lang="en-GB" sz="1600" dirty="0">
                <a:solidFill>
                  <a:schemeClr val="accent5"/>
                </a:solidFill>
                <a:hlinkClick r:id="rId7">
                  <a:extLst>
                    <a:ext uri="{A12FA001-AC4F-418D-AE19-62706E023703}">
                      <ahyp:hlinkClr xmlns:ahyp="http://schemas.microsoft.com/office/drawing/2018/hyperlinkcolor" val="tx"/>
                    </a:ext>
                  </a:extLst>
                </a:hlinkClick>
              </a:rPr>
              <a:t>:</a:t>
            </a:r>
            <a:r>
              <a:rPr lang="en-GB" sz="1600" dirty="0"/>
              <a:t> This is part of the IEA’s </a:t>
            </a:r>
            <a:r>
              <a:rPr lang="en-GB" sz="1600" i="1" dirty="0"/>
              <a:t>Developing Capacity for Long-Term Energy Policy Planning: A Roadmap</a:t>
            </a:r>
            <a:r>
              <a:rPr lang="en-GB" sz="1600" dirty="0"/>
              <a:t>. This discusses key enablers required for successful long-term energy policy planning; within each section there is also a self-assessment tool.</a:t>
            </a:r>
          </a:p>
        </p:txBody>
      </p:sp>
    </p:spTree>
    <p:extLst>
      <p:ext uri="{BB962C8B-B14F-4D97-AF65-F5344CB8AC3E}">
        <p14:creationId xmlns:p14="http://schemas.microsoft.com/office/powerpoint/2010/main" val="73474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Research outline">
            <a:extLst>
              <a:ext uri="{FF2B5EF4-FFF2-40B4-BE49-F238E27FC236}">
                <a16:creationId xmlns:a16="http://schemas.microsoft.com/office/drawing/2014/main" id="{A159DB2B-A6C0-B761-BB6D-87B4C27F009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8356" y="363505"/>
            <a:ext cx="720000" cy="720000"/>
          </a:xfrm>
          <a:prstGeom prst="rect">
            <a:avLst/>
          </a:prstGeom>
        </p:spPr>
      </p:pic>
      <p:graphicFrame>
        <p:nvGraphicFramePr>
          <p:cNvPr id="5" name="Table 4">
            <a:extLst>
              <a:ext uri="{FF2B5EF4-FFF2-40B4-BE49-F238E27FC236}">
                <a16:creationId xmlns:a16="http://schemas.microsoft.com/office/drawing/2014/main" id="{958FEEFB-0AF3-DE53-E9DE-6AEAFBD07025}"/>
              </a:ext>
            </a:extLst>
          </p:cNvPr>
          <p:cNvGraphicFramePr>
            <a:graphicFrameLocks noGrp="1"/>
          </p:cNvGraphicFramePr>
          <p:nvPr>
            <p:extLst>
              <p:ext uri="{D42A27DB-BD31-4B8C-83A1-F6EECF244321}">
                <p14:modId xmlns:p14="http://schemas.microsoft.com/office/powerpoint/2010/main" val="292599147"/>
              </p:ext>
            </p:extLst>
          </p:nvPr>
        </p:nvGraphicFramePr>
        <p:xfrm>
          <a:off x="577021" y="1587721"/>
          <a:ext cx="11037957" cy="4577080"/>
        </p:xfrm>
        <a:graphic>
          <a:graphicData uri="http://schemas.openxmlformats.org/drawingml/2006/table">
            <a:tbl>
              <a:tblPr firstRow="1" bandRow="1">
                <a:tableStyleId>{5C22544A-7EE6-4342-B048-85BDC9FD1C3A}</a:tableStyleId>
              </a:tblPr>
              <a:tblGrid>
                <a:gridCol w="1585845">
                  <a:extLst>
                    <a:ext uri="{9D8B030D-6E8A-4147-A177-3AD203B41FA5}">
                      <a16:colId xmlns:a16="http://schemas.microsoft.com/office/drawing/2014/main" val="2842651918"/>
                    </a:ext>
                  </a:extLst>
                </a:gridCol>
                <a:gridCol w="9452112">
                  <a:extLst>
                    <a:ext uri="{9D8B030D-6E8A-4147-A177-3AD203B41FA5}">
                      <a16:colId xmlns:a16="http://schemas.microsoft.com/office/drawing/2014/main" val="3423575953"/>
                    </a:ext>
                  </a:extLst>
                </a:gridCol>
              </a:tblGrid>
              <a:tr h="370840">
                <a:tc>
                  <a:txBody>
                    <a:bodyPr/>
                    <a:lstStyle/>
                    <a:p>
                      <a:r>
                        <a:rPr lang="en-GB" sz="1800" dirty="0"/>
                        <a:t>Key Issues</a:t>
                      </a:r>
                    </a:p>
                  </a:txBody>
                  <a:tcPr anchor="ctr"/>
                </a:tc>
                <a:tc>
                  <a:txBody>
                    <a:bodyPr/>
                    <a:lstStyle/>
                    <a:p>
                      <a:r>
                        <a:rPr lang="en-GB" sz="1800" dirty="0"/>
                        <a:t>Description</a:t>
                      </a:r>
                    </a:p>
                  </a:txBody>
                  <a:tcPr anchor="ctr"/>
                </a:tc>
                <a:extLst>
                  <a:ext uri="{0D108BD9-81ED-4DB2-BD59-A6C34878D82A}">
                    <a16:rowId xmlns:a16="http://schemas.microsoft.com/office/drawing/2014/main" val="2223995287"/>
                  </a:ext>
                </a:extLst>
              </a:tr>
              <a:tr h="370840">
                <a:tc>
                  <a:txBody>
                    <a:bodyPr/>
                    <a:lstStyle/>
                    <a:p>
                      <a:r>
                        <a:rPr lang="en-GB" dirty="0"/>
                        <a:t>I. Who is Involved in the Design of the Assessment</a:t>
                      </a:r>
                    </a:p>
                  </a:txBody>
                  <a:tcPr/>
                </a:tc>
                <a:tc>
                  <a:txBody>
                    <a:bodyPr/>
                    <a:lstStyle/>
                    <a:p>
                      <a:r>
                        <a:rPr lang="en-GB" dirty="0"/>
                        <a:t>The needs assessment should be carried out with a broad group of relevant institutions, among those identified by the political economy analysis (</a:t>
                      </a:r>
                      <a:r>
                        <a:rPr lang="en-GB" b="1" dirty="0"/>
                        <a:t>D2D Component 1: Politics</a:t>
                      </a:r>
                      <a:r>
                        <a:rPr lang="en-GB" dirty="0"/>
                        <a:t>), promoting gender balance and inclusion of marginalised groups. It should identify needs at the individual, institutional, and enabling environment level. Stakeholder consultations can take different forms, e.g., they can be one-to-one discussions or occur through consultation workshops involving many actors.</a:t>
                      </a:r>
                    </a:p>
                  </a:txBody>
                  <a:tcPr/>
                </a:tc>
                <a:extLst>
                  <a:ext uri="{0D108BD9-81ED-4DB2-BD59-A6C34878D82A}">
                    <a16:rowId xmlns:a16="http://schemas.microsoft.com/office/drawing/2014/main" val="4108412365"/>
                  </a:ext>
                </a:extLst>
              </a:tr>
              <a:tr h="370840">
                <a:tc>
                  <a:txBody>
                    <a:bodyPr/>
                    <a:lstStyle/>
                    <a:p>
                      <a:r>
                        <a:rPr lang="en-GB" dirty="0"/>
                        <a:t>II. Who Leads the Assessment</a:t>
                      </a:r>
                    </a:p>
                  </a:txBody>
                  <a:tcPr/>
                </a:tc>
                <a:tc>
                  <a:txBody>
                    <a:bodyPr/>
                    <a:lstStyle/>
                    <a:p>
                      <a:r>
                        <a:rPr lang="en-GB" dirty="0"/>
                        <a:t>Deciding this should be sensitive to the power dynamics and biases that exist within the “donor” and “recipient” dynamic, and the barriers that such interactions can pose to identifying real domestic need. Thus, stakeholder engagement should be led by </a:t>
                      </a:r>
                      <a:r>
                        <a:rPr lang="en-GB" b="1" dirty="0"/>
                        <a:t>domestic experts</a:t>
                      </a:r>
                      <a:r>
                        <a:rPr lang="en-GB" b="0" dirty="0"/>
                        <a:t> with an extensive understanding of the political economy. Local academia can be a natural fit for this role, as it sits at the core of the national knowledge ecosystem and can create, update, and sustain capacity long-term (e.g., beyond government cycles).</a:t>
                      </a:r>
                      <a:endParaRPr lang="en-GB" dirty="0"/>
                    </a:p>
                  </a:txBody>
                  <a:tcPr/>
                </a:tc>
                <a:extLst>
                  <a:ext uri="{0D108BD9-81ED-4DB2-BD59-A6C34878D82A}">
                    <a16:rowId xmlns:a16="http://schemas.microsoft.com/office/drawing/2014/main" val="2206496702"/>
                  </a:ext>
                </a:extLst>
              </a:tr>
              <a:tr h="370840">
                <a:tc>
                  <a:txBody>
                    <a:bodyPr/>
                    <a:lstStyle/>
                    <a:p>
                      <a:r>
                        <a:rPr lang="en-GB" dirty="0"/>
                        <a:t>III. Mapping of Analytical Tools</a:t>
                      </a:r>
                    </a:p>
                  </a:txBody>
                  <a:tcPr/>
                </a:tc>
                <a:tc>
                  <a:txBody>
                    <a:bodyPr/>
                    <a:lstStyle/>
                    <a:p>
                      <a:r>
                        <a:rPr lang="en-GB" dirty="0"/>
                        <a:t>From consultations, a mapping of existing analytical tools for technology, policy and financial analysis and the current capacity to use them should emerge. The choice and use of tools should fill a genuine gap. Notably, in developing countries, when unfamiliar with new tools, planning and policy agencies often prefer those </a:t>
                      </a:r>
                      <a:r>
                        <a:rPr lang="en-GB" b="1" dirty="0"/>
                        <a:t>they already use</a:t>
                      </a:r>
                      <a:r>
                        <a:rPr lang="en-GB" b="0" dirty="0"/>
                        <a:t> or have recently been trained on. It is crucial to provide a brief introductory overview of the scope of the tools available before the needs assessment.</a:t>
                      </a:r>
                      <a:endParaRPr lang="en-GB" dirty="0"/>
                    </a:p>
                  </a:txBody>
                  <a:tcPr/>
                </a:tc>
                <a:extLst>
                  <a:ext uri="{0D108BD9-81ED-4DB2-BD59-A6C34878D82A}">
                    <a16:rowId xmlns:a16="http://schemas.microsoft.com/office/drawing/2014/main" val="3711717884"/>
                  </a:ext>
                </a:extLst>
              </a:tr>
              <a:tr h="370840">
                <a:tc>
                  <a:txBody>
                    <a:bodyPr/>
                    <a:lstStyle/>
                    <a:p>
                      <a:r>
                        <a:rPr lang="en-GB" dirty="0"/>
                        <a:t>IV. Mapping of Previous Efforts</a:t>
                      </a:r>
                    </a:p>
                  </a:txBody>
                  <a:tcPr/>
                </a:tc>
                <a:tc>
                  <a:txBody>
                    <a:bodyPr/>
                    <a:lstStyle/>
                    <a:p>
                      <a:r>
                        <a:rPr lang="en-GB" dirty="0"/>
                        <a:t>Previous or existing initiatives in relevant planning sectors should be identified and considered, so that the previous effort can be built upon. Those with a vested interest in the knowledge products being offered </a:t>
                      </a:r>
                      <a:r>
                        <a:rPr lang="en-GB" b="1" dirty="0"/>
                        <a:t>should not </a:t>
                      </a:r>
                      <a:r>
                        <a:rPr lang="en-GB" dirty="0"/>
                        <a:t>lead the initial needs assessment.</a:t>
                      </a:r>
                    </a:p>
                  </a:txBody>
                  <a:tcPr/>
                </a:tc>
                <a:extLst>
                  <a:ext uri="{0D108BD9-81ED-4DB2-BD59-A6C34878D82A}">
                    <a16:rowId xmlns:a16="http://schemas.microsoft.com/office/drawing/2014/main" val="3113596906"/>
                  </a:ext>
                </a:extLst>
              </a:tr>
            </a:tbl>
          </a:graphicData>
        </a:graphic>
      </p:graphicFrame>
      <p:sp>
        <p:nvSpPr>
          <p:cNvPr id="8" name="TextBox 7">
            <a:extLst>
              <a:ext uri="{FF2B5EF4-FFF2-40B4-BE49-F238E27FC236}">
                <a16:creationId xmlns:a16="http://schemas.microsoft.com/office/drawing/2014/main" id="{E965989D-68BE-8578-52DC-FA2C67D55A6F}"/>
              </a:ext>
            </a:extLst>
          </p:cNvPr>
          <p:cNvSpPr txBox="1"/>
          <p:nvPr/>
        </p:nvSpPr>
        <p:spPr>
          <a:xfrm>
            <a:off x="577021" y="976537"/>
            <a:ext cx="8900193" cy="338554"/>
          </a:xfrm>
          <a:prstGeom prst="rect">
            <a:avLst/>
          </a:prstGeom>
          <a:noFill/>
        </p:spPr>
        <p:txBody>
          <a:bodyPr wrap="none" rtlCol="0">
            <a:spAutoFit/>
          </a:bodyPr>
          <a:lstStyle/>
          <a:p>
            <a:pPr algn="l"/>
            <a:r>
              <a:rPr lang="en-GB" sz="1600" dirty="0"/>
              <a:t>The table below outlines four key factors to consider and conduct prior to capacity strengthening:</a:t>
            </a:r>
          </a:p>
        </p:txBody>
      </p:sp>
      <p:sp>
        <p:nvSpPr>
          <p:cNvPr id="9" name="Rectangle 8">
            <a:extLst>
              <a:ext uri="{FF2B5EF4-FFF2-40B4-BE49-F238E27FC236}">
                <a16:creationId xmlns:a16="http://schemas.microsoft.com/office/drawing/2014/main" id="{05354C46-1C63-4985-A75E-26D6FBE63B62}"/>
              </a:ext>
            </a:extLst>
          </p:cNvPr>
          <p:cNvSpPr/>
          <p:nvPr/>
        </p:nvSpPr>
        <p:spPr>
          <a:xfrm>
            <a:off x="432789" y="3110948"/>
            <a:ext cx="11301460" cy="11728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1B146D4C-7971-DE70-A24B-19C022EE2528}"/>
              </a:ext>
            </a:extLst>
          </p:cNvPr>
          <p:cNvSpPr/>
          <p:nvPr/>
        </p:nvSpPr>
        <p:spPr>
          <a:xfrm>
            <a:off x="432789" y="4253947"/>
            <a:ext cx="11301460" cy="11728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3029BA64-BAC5-8804-D2C4-27E735E7C238}"/>
              </a:ext>
            </a:extLst>
          </p:cNvPr>
          <p:cNvSpPr/>
          <p:nvPr/>
        </p:nvSpPr>
        <p:spPr>
          <a:xfrm>
            <a:off x="313518" y="5426764"/>
            <a:ext cx="11301460" cy="10411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5F34868C-2AB1-B3DE-6528-33D1CC4A3B80}"/>
              </a:ext>
            </a:extLst>
          </p:cNvPr>
          <p:cNvSpPr txBox="1"/>
          <p:nvPr/>
        </p:nvSpPr>
        <p:spPr>
          <a:xfrm>
            <a:off x="563734" y="363505"/>
            <a:ext cx="8071666" cy="338554"/>
          </a:xfrm>
          <a:prstGeom prst="rect">
            <a:avLst/>
          </a:prstGeom>
          <a:noFill/>
        </p:spPr>
        <p:txBody>
          <a:bodyPr wrap="square" rtlCol="0">
            <a:spAutoFit/>
          </a:bodyPr>
          <a:lstStyle/>
          <a:p>
            <a:r>
              <a:rPr lang="en-GB" sz="1600" b="1" dirty="0">
                <a:solidFill>
                  <a:schemeClr val="tx1"/>
                </a:solidFill>
              </a:rPr>
              <a:t>LEARNING OUTCOME 1: Assessing the Needs for Capacity Strengthening</a:t>
            </a:r>
          </a:p>
        </p:txBody>
      </p:sp>
    </p:spTree>
    <p:extLst>
      <p:ext uri="{BB962C8B-B14F-4D97-AF65-F5344CB8AC3E}">
        <p14:creationId xmlns:p14="http://schemas.microsoft.com/office/powerpoint/2010/main" val="152250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42CFF6-9123-BD2D-E797-4783DA2AAA78}"/>
              </a:ext>
            </a:extLst>
          </p:cNvPr>
          <p:cNvSpPr txBox="1"/>
          <p:nvPr/>
        </p:nvSpPr>
        <p:spPr>
          <a:xfrm>
            <a:off x="770562" y="832206"/>
            <a:ext cx="9904287" cy="584775"/>
          </a:xfrm>
          <a:prstGeom prst="rect">
            <a:avLst/>
          </a:prstGeom>
          <a:noFill/>
        </p:spPr>
        <p:txBody>
          <a:bodyPr wrap="square" rtlCol="0">
            <a:spAutoFit/>
          </a:bodyPr>
          <a:lstStyle/>
          <a:p>
            <a:r>
              <a:rPr lang="en-GB" sz="1600" dirty="0"/>
              <a:t>Hear from an expert who has led global, high-impact capacity strengthening programmes about how to identify </a:t>
            </a:r>
            <a:r>
              <a:rPr lang="en-GB" sz="1600" i="1" dirty="0"/>
              <a:t>who</a:t>
            </a:r>
            <a:r>
              <a:rPr lang="en-GB" sz="1600" dirty="0"/>
              <a:t> are the right actors for capacity development needs…</a:t>
            </a:r>
            <a:endParaRPr lang="en-GB" sz="1600" i="1" dirty="0"/>
          </a:p>
        </p:txBody>
      </p:sp>
      <p:sp>
        <p:nvSpPr>
          <p:cNvPr id="4" name="TextBox 3">
            <a:extLst>
              <a:ext uri="{FF2B5EF4-FFF2-40B4-BE49-F238E27FC236}">
                <a16:creationId xmlns:a16="http://schemas.microsoft.com/office/drawing/2014/main" id="{7C662D45-E029-7D66-52A7-ABD065324803}"/>
              </a:ext>
            </a:extLst>
          </p:cNvPr>
          <p:cNvSpPr txBox="1"/>
          <p:nvPr/>
        </p:nvSpPr>
        <p:spPr>
          <a:xfrm>
            <a:off x="570244" y="1745322"/>
            <a:ext cx="3375591" cy="4597019"/>
          </a:xfrm>
          <a:prstGeom prst="rect">
            <a:avLst/>
          </a:prstGeom>
          <a:noFill/>
        </p:spPr>
        <p:txBody>
          <a:bodyPr wrap="square" lIns="36000" tIns="36000" rIns="36000" bIns="36000" rtlCol="0">
            <a:spAutoFit/>
          </a:bodyPr>
          <a:lstStyle/>
          <a:p>
            <a:r>
              <a:rPr lang="en-GB" b="1" dirty="0">
                <a:solidFill>
                  <a:schemeClr val="accent5"/>
                </a:solidFill>
              </a:rPr>
              <a:t>Key takeaways about who should be involved in the capacity strengthening activity:</a:t>
            </a:r>
          </a:p>
          <a:p>
            <a:pPr marL="285750" indent="-285750">
              <a:buFont typeface="Wingdings" panose="05000000000000000000" pitchFamily="2" charset="2"/>
              <a:buChar char="Ø"/>
            </a:pPr>
            <a:r>
              <a:rPr lang="en-GB" dirty="0"/>
              <a:t>Those involved in the decision-making process</a:t>
            </a:r>
          </a:p>
          <a:p>
            <a:pPr marL="285750" indent="-285750">
              <a:buFont typeface="Wingdings" panose="05000000000000000000" pitchFamily="2" charset="2"/>
              <a:buChar char="Ø"/>
            </a:pPr>
            <a:r>
              <a:rPr lang="en-GB" dirty="0"/>
              <a:t>Actors / stakeholders from broader ecosystem effected by the specific policy or policy cycle</a:t>
            </a:r>
          </a:p>
          <a:p>
            <a:endParaRPr lang="en-GB" dirty="0"/>
          </a:p>
          <a:p>
            <a:r>
              <a:rPr lang="en-GB" b="1" dirty="0">
                <a:solidFill>
                  <a:schemeClr val="accent5"/>
                </a:solidFill>
              </a:rPr>
              <a:t>Other key takeaways:</a:t>
            </a:r>
          </a:p>
          <a:p>
            <a:pPr marL="285750" indent="-285750">
              <a:buFont typeface="Wingdings" panose="05000000000000000000" pitchFamily="2" charset="2"/>
              <a:buChar char="Ø"/>
            </a:pPr>
            <a:r>
              <a:rPr lang="en-GB" dirty="0"/>
              <a:t>Knowledge retention: no single institution is involved, capacity is to be embedded across different institutions</a:t>
            </a:r>
          </a:p>
          <a:p>
            <a:pPr marL="285750" indent="-285750">
              <a:buFont typeface="Wingdings" panose="05000000000000000000" pitchFamily="2" charset="2"/>
              <a:buChar char="Ø"/>
            </a:pPr>
            <a:r>
              <a:rPr lang="en-GB" dirty="0"/>
              <a:t>Involved actors divided into two groups:</a:t>
            </a:r>
          </a:p>
          <a:p>
            <a:pPr marL="719138" lvl="5" indent="-285750">
              <a:buFont typeface="Arial" panose="020B0604020202020204" pitchFamily="34" charset="0"/>
              <a:buChar char="•"/>
            </a:pPr>
            <a:r>
              <a:rPr lang="en-GB" dirty="0"/>
              <a:t>Those equipped to interpret and apply outputs</a:t>
            </a:r>
          </a:p>
          <a:p>
            <a:pPr marL="719138" lvl="5" indent="-285750">
              <a:buFont typeface="Arial" panose="020B0604020202020204" pitchFamily="34" charset="0"/>
              <a:buChar char="•"/>
            </a:pPr>
            <a:r>
              <a:rPr lang="en-GB" dirty="0"/>
              <a:t>A smaller core team of analysts from different institutions that drive modelling and deliver the outputs (e.g., </a:t>
            </a:r>
            <a:r>
              <a:rPr lang="en-GB" b="1" dirty="0">
                <a:solidFill>
                  <a:srgbClr val="C80F2E"/>
                </a:solidFill>
              </a:rPr>
              <a:t>TDG-SIG</a:t>
            </a:r>
            <a:r>
              <a:rPr lang="en-GB" dirty="0"/>
              <a:t>)</a:t>
            </a:r>
          </a:p>
        </p:txBody>
      </p:sp>
      <p:pic>
        <p:nvPicPr>
          <p:cNvPr id="6" name="Graphic 5" descr="Research outline">
            <a:extLst>
              <a:ext uri="{FF2B5EF4-FFF2-40B4-BE49-F238E27FC236}">
                <a16:creationId xmlns:a16="http://schemas.microsoft.com/office/drawing/2014/main" id="{55900767-57ED-0836-F7C7-DFAB09A568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88356" y="363505"/>
            <a:ext cx="720000" cy="720000"/>
          </a:xfrm>
          <a:prstGeom prst="rect">
            <a:avLst/>
          </a:prstGeom>
        </p:spPr>
      </p:pic>
      <p:sp>
        <p:nvSpPr>
          <p:cNvPr id="7" name="TextBox 6">
            <a:extLst>
              <a:ext uri="{FF2B5EF4-FFF2-40B4-BE49-F238E27FC236}">
                <a16:creationId xmlns:a16="http://schemas.microsoft.com/office/drawing/2014/main" id="{071C10A3-9263-8A75-A355-330CB5A54945}"/>
              </a:ext>
            </a:extLst>
          </p:cNvPr>
          <p:cNvSpPr txBox="1"/>
          <p:nvPr/>
        </p:nvSpPr>
        <p:spPr>
          <a:xfrm>
            <a:off x="563734" y="363505"/>
            <a:ext cx="8071666" cy="338554"/>
          </a:xfrm>
          <a:prstGeom prst="rect">
            <a:avLst/>
          </a:prstGeom>
          <a:noFill/>
        </p:spPr>
        <p:txBody>
          <a:bodyPr wrap="square" rtlCol="0">
            <a:spAutoFit/>
          </a:bodyPr>
          <a:lstStyle/>
          <a:p>
            <a:r>
              <a:rPr lang="en-GB" sz="1600" b="1" dirty="0">
                <a:solidFill>
                  <a:schemeClr val="tx1"/>
                </a:solidFill>
              </a:rPr>
              <a:t>LEARNING OUTCOME 1: Assessing the Needs for Capacity Strengthening</a:t>
            </a:r>
          </a:p>
        </p:txBody>
      </p:sp>
      <p:pic>
        <p:nvPicPr>
          <p:cNvPr id="2" name="Online Media 1" descr="D2D Component2 Capacity Gardumi Slide10">
            <a:hlinkClick r:id="" action="ppaction://media"/>
            <a:extLst>
              <a:ext uri="{FF2B5EF4-FFF2-40B4-BE49-F238E27FC236}">
                <a16:creationId xmlns:a16="http://schemas.microsoft.com/office/drawing/2014/main" id="{53140E77-1579-1D1D-AD60-383B9A894F6D}"/>
              </a:ext>
            </a:extLst>
          </p:cNvPr>
          <p:cNvPicPr>
            <a:picLocks noRot="1" noChangeAspect="1"/>
          </p:cNvPicPr>
          <p:nvPr>
            <a:videoFile r:link="rId1"/>
          </p:nvPr>
        </p:nvPicPr>
        <p:blipFill>
          <a:blip r:embed="rId4"/>
          <a:stretch>
            <a:fillRect/>
          </a:stretch>
        </p:blipFill>
        <p:spPr>
          <a:xfrm>
            <a:off x="4447255" y="2039264"/>
            <a:ext cx="7055805" cy="3986530"/>
          </a:xfrm>
          <a:prstGeom prst="rect">
            <a:avLst/>
          </a:prstGeom>
        </p:spPr>
      </p:pic>
    </p:spTree>
    <p:extLst>
      <p:ext uri="{BB962C8B-B14F-4D97-AF65-F5344CB8AC3E}">
        <p14:creationId xmlns:p14="http://schemas.microsoft.com/office/powerpoint/2010/main" val="148447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descr="Research outline">
            <a:extLst>
              <a:ext uri="{FF2B5EF4-FFF2-40B4-BE49-F238E27FC236}">
                <a16:creationId xmlns:a16="http://schemas.microsoft.com/office/drawing/2014/main" id="{D93C263E-9477-F5E1-980F-1C75313970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88356" y="363505"/>
            <a:ext cx="720000" cy="720000"/>
          </a:xfrm>
          <a:prstGeom prst="rect">
            <a:avLst/>
          </a:prstGeom>
        </p:spPr>
      </p:pic>
      <p:sp>
        <p:nvSpPr>
          <p:cNvPr id="4" name="TextBox 3">
            <a:extLst>
              <a:ext uri="{FF2B5EF4-FFF2-40B4-BE49-F238E27FC236}">
                <a16:creationId xmlns:a16="http://schemas.microsoft.com/office/drawing/2014/main" id="{A0C3FED2-FBA4-1FE1-6938-FE180442484C}"/>
              </a:ext>
            </a:extLst>
          </p:cNvPr>
          <p:cNvSpPr txBox="1"/>
          <p:nvPr/>
        </p:nvSpPr>
        <p:spPr>
          <a:xfrm>
            <a:off x="805069" y="1011495"/>
            <a:ext cx="10362800" cy="584775"/>
          </a:xfrm>
          <a:prstGeom prst="rect">
            <a:avLst/>
          </a:prstGeom>
          <a:noFill/>
        </p:spPr>
        <p:txBody>
          <a:bodyPr wrap="square" rtlCol="0">
            <a:spAutoFit/>
          </a:bodyPr>
          <a:lstStyle/>
          <a:p>
            <a:r>
              <a:rPr lang="en-GB" sz="1600" dirty="0"/>
              <a:t>Different contexts require different approaches to assessing capacity needs. Hear from a Senior Policy Advisor and Lecturer in Vietnam about how he has been working to address capacity needs when developing a policy:</a:t>
            </a:r>
          </a:p>
        </p:txBody>
      </p:sp>
      <p:sp>
        <p:nvSpPr>
          <p:cNvPr id="6" name="TextBox 5">
            <a:extLst>
              <a:ext uri="{FF2B5EF4-FFF2-40B4-BE49-F238E27FC236}">
                <a16:creationId xmlns:a16="http://schemas.microsoft.com/office/drawing/2014/main" id="{BC100894-583E-3D17-F4D4-21E7533EC537}"/>
              </a:ext>
            </a:extLst>
          </p:cNvPr>
          <p:cNvSpPr txBox="1"/>
          <p:nvPr/>
        </p:nvSpPr>
        <p:spPr>
          <a:xfrm>
            <a:off x="8891655" y="1905706"/>
            <a:ext cx="2556701" cy="2554545"/>
          </a:xfrm>
          <a:prstGeom prst="rect">
            <a:avLst/>
          </a:prstGeom>
          <a:noFill/>
        </p:spPr>
        <p:txBody>
          <a:bodyPr wrap="square"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Listen to requests as they come in</a:t>
            </a:r>
          </a:p>
          <a:p>
            <a:pPr marL="285750" indent="-285750">
              <a:buFont typeface="Wingdings" panose="05000000000000000000" pitchFamily="2" charset="2"/>
              <a:buChar char="Ø"/>
            </a:pPr>
            <a:r>
              <a:rPr lang="en-GB" sz="1600" dirty="0"/>
              <a:t>Capacity needs are </a:t>
            </a:r>
            <a:r>
              <a:rPr lang="en-GB" sz="1600" i="1" dirty="0"/>
              <a:t>dynamic</a:t>
            </a:r>
            <a:endParaRPr lang="en-GB" sz="1600" dirty="0"/>
          </a:p>
          <a:p>
            <a:pPr marL="285750" indent="-285750">
              <a:buFont typeface="Wingdings" panose="05000000000000000000" pitchFamily="2" charset="2"/>
              <a:buChar char="Ø"/>
            </a:pPr>
            <a:r>
              <a:rPr lang="en-GB" sz="1600" dirty="0"/>
              <a:t>There are typically capacity needs highlighted when a new policy area is being introduced</a:t>
            </a:r>
          </a:p>
        </p:txBody>
      </p:sp>
      <p:sp>
        <p:nvSpPr>
          <p:cNvPr id="7" name="TextBox 6">
            <a:extLst>
              <a:ext uri="{FF2B5EF4-FFF2-40B4-BE49-F238E27FC236}">
                <a16:creationId xmlns:a16="http://schemas.microsoft.com/office/drawing/2014/main" id="{BF8EE87F-4478-0B9A-DD99-69B36AA74064}"/>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8" name="TextBox 7">
            <a:extLst>
              <a:ext uri="{FF2B5EF4-FFF2-40B4-BE49-F238E27FC236}">
                <a16:creationId xmlns:a16="http://schemas.microsoft.com/office/drawing/2014/main" id="{1E6C1249-5F50-D933-FA74-9C8297E3F0ED}"/>
              </a:ext>
            </a:extLst>
          </p:cNvPr>
          <p:cNvSpPr txBox="1"/>
          <p:nvPr/>
        </p:nvSpPr>
        <p:spPr>
          <a:xfrm>
            <a:off x="563734" y="363505"/>
            <a:ext cx="8071666" cy="338554"/>
          </a:xfrm>
          <a:prstGeom prst="rect">
            <a:avLst/>
          </a:prstGeom>
          <a:noFill/>
        </p:spPr>
        <p:txBody>
          <a:bodyPr wrap="square" rtlCol="0">
            <a:spAutoFit/>
          </a:bodyPr>
          <a:lstStyle/>
          <a:p>
            <a:r>
              <a:rPr lang="en-GB" sz="1600" b="1" dirty="0">
                <a:solidFill>
                  <a:schemeClr val="tx1"/>
                </a:solidFill>
              </a:rPr>
              <a:t>LEARNING OUTCOME 1: Assessing the Needs for Capacity Strengthening</a:t>
            </a:r>
          </a:p>
        </p:txBody>
      </p:sp>
      <p:pic>
        <p:nvPicPr>
          <p:cNvPr id="3" name="Online Media 2" descr="D2D Component2 Capacity Nam Slide11">
            <a:hlinkClick r:id="" action="ppaction://media"/>
            <a:extLst>
              <a:ext uri="{FF2B5EF4-FFF2-40B4-BE49-F238E27FC236}">
                <a16:creationId xmlns:a16="http://schemas.microsoft.com/office/drawing/2014/main" id="{C998C6DE-13AA-A4D5-9D0B-C1A5A46CF685}"/>
              </a:ext>
            </a:extLst>
          </p:cNvPr>
          <p:cNvPicPr>
            <a:picLocks noRot="1" noChangeAspect="1"/>
          </p:cNvPicPr>
          <p:nvPr>
            <a:videoFile r:link="rId1"/>
          </p:nvPr>
        </p:nvPicPr>
        <p:blipFill>
          <a:blip r:embed="rId5"/>
          <a:stretch>
            <a:fillRect/>
          </a:stretch>
        </p:blipFill>
        <p:spPr>
          <a:xfrm>
            <a:off x="864441" y="1905706"/>
            <a:ext cx="7470251" cy="4220692"/>
          </a:xfrm>
          <a:prstGeom prst="rect">
            <a:avLst/>
          </a:prstGeom>
        </p:spPr>
      </p:pic>
    </p:spTree>
    <p:extLst>
      <p:ext uri="{BB962C8B-B14F-4D97-AF65-F5344CB8AC3E}">
        <p14:creationId xmlns:p14="http://schemas.microsoft.com/office/powerpoint/2010/main" val="2981027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83569-F584-51B9-ADAA-74EE834962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ED2727-FC0B-0244-CEC3-B99C60952F1B}"/>
              </a:ext>
            </a:extLst>
          </p:cNvPr>
          <p:cNvSpPr>
            <a:spLocks noGrp="1"/>
          </p:cNvSpPr>
          <p:nvPr>
            <p:ph type="ctrTitle"/>
          </p:nvPr>
        </p:nvSpPr>
        <p:spPr>
          <a:xfrm>
            <a:off x="2979507" y="739739"/>
            <a:ext cx="5654354" cy="4982968"/>
          </a:xfrm>
        </p:spPr>
        <p:txBody>
          <a:bodyPr>
            <a:normAutofit fontScale="90000"/>
          </a:bodyPr>
          <a:lstStyle/>
          <a:p>
            <a:r>
              <a:rPr lang="en-GB" sz="5400" dirty="0"/>
              <a:t>Learning Outcome 2</a:t>
            </a:r>
            <a:br>
              <a:rPr lang="en-GB" sz="5400" dirty="0"/>
            </a:br>
            <a:br>
              <a:rPr lang="en-GB" dirty="0"/>
            </a:br>
            <a:r>
              <a:rPr lang="en-GB" dirty="0"/>
              <a:t>Implementing Targeted Capacity Development</a:t>
            </a:r>
            <a:br>
              <a:rPr lang="en-GB" dirty="0"/>
            </a:br>
            <a:br>
              <a:rPr lang="en-GB" dirty="0"/>
            </a:br>
            <a:br>
              <a:rPr lang="en-GB" dirty="0"/>
            </a:br>
            <a:br>
              <a:rPr lang="en-GB" dirty="0"/>
            </a:br>
            <a:br>
              <a:rPr lang="en-GB" dirty="0"/>
            </a:br>
            <a:endParaRPr lang="en-GB" dirty="0"/>
          </a:p>
        </p:txBody>
      </p:sp>
      <p:pic>
        <p:nvPicPr>
          <p:cNvPr id="4" name="Graphic 3" descr="Target outline">
            <a:extLst>
              <a:ext uri="{FF2B5EF4-FFF2-40B4-BE49-F238E27FC236}">
                <a16:creationId xmlns:a16="http://schemas.microsoft.com/office/drawing/2014/main" id="{D4F3FB57-89CD-5F2E-C224-E2E8EB7DC7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74621" y="3645699"/>
            <a:ext cx="1800000" cy="1800000"/>
          </a:xfrm>
          <a:prstGeom prst="rect">
            <a:avLst/>
          </a:prstGeom>
        </p:spPr>
      </p:pic>
    </p:spTree>
    <p:extLst>
      <p:ext uri="{BB962C8B-B14F-4D97-AF65-F5344CB8AC3E}">
        <p14:creationId xmlns:p14="http://schemas.microsoft.com/office/powerpoint/2010/main" val="1754213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DA07B-9ACB-EC9C-52C2-63B6A0AC6E3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6DAE341-3F4E-0578-12E0-91B2D70FE400}"/>
              </a:ext>
            </a:extLst>
          </p:cNvPr>
          <p:cNvSpPr>
            <a:spLocks noGrp="1"/>
          </p:cNvSpPr>
          <p:nvPr>
            <p:ph type="body" idx="12"/>
          </p:nvPr>
        </p:nvSpPr>
        <p:spPr>
          <a:xfrm>
            <a:off x="838199" y="1964932"/>
            <a:ext cx="10515599" cy="3530994"/>
          </a:xfrm>
        </p:spPr>
        <p:txBody>
          <a:bodyPr/>
          <a:lstStyle/>
          <a:p>
            <a:r>
              <a:rPr lang="en-GB" dirty="0"/>
              <a:t>Successful capacity development programmes are…</a:t>
            </a:r>
          </a:p>
          <a:p>
            <a:pPr marL="285750" indent="-285750">
              <a:buFont typeface="Arial" panose="020B0604020202020204" pitchFamily="34" charset="0"/>
              <a:buChar char="•"/>
            </a:pPr>
            <a:r>
              <a:rPr lang="en-GB" dirty="0"/>
              <a:t>Designed inclusively;</a:t>
            </a:r>
          </a:p>
          <a:p>
            <a:pPr marL="285750" indent="-285750">
              <a:buFont typeface="Arial" panose="020B0604020202020204" pitchFamily="34" charset="0"/>
              <a:buChar char="•"/>
            </a:pPr>
            <a:r>
              <a:rPr lang="en-GB" dirty="0"/>
              <a:t>Appropriately resourced;</a:t>
            </a:r>
          </a:p>
          <a:p>
            <a:pPr marL="285750" indent="-285750">
              <a:buFont typeface="Arial" panose="020B0604020202020204" pitchFamily="34" charset="0"/>
              <a:buChar char="•"/>
            </a:pPr>
            <a:r>
              <a:rPr lang="en-GB" dirty="0"/>
              <a:t>Long term, keeping a sustained programme structure over time;</a:t>
            </a:r>
          </a:p>
          <a:p>
            <a:pPr marL="285750" indent="-285750">
              <a:buFont typeface="Arial" panose="020B0604020202020204" pitchFamily="34" charset="0"/>
              <a:buChar char="•"/>
            </a:pPr>
            <a:r>
              <a:rPr lang="en-GB" dirty="0"/>
              <a:t>Adaptable to evolving political and technical contexts</a:t>
            </a:r>
          </a:p>
          <a:p>
            <a:endParaRPr lang="en-GB" dirty="0"/>
          </a:p>
          <a:p>
            <a:r>
              <a:rPr lang="en-GB" dirty="0"/>
              <a:t>In this section, you will learn about where to embed capacity strengthening efforts, how to develop the core team (i.e., our Technical Delivery Group – Special Interest Group, </a:t>
            </a:r>
            <a:r>
              <a:rPr lang="en-GB" b="1" dirty="0">
                <a:solidFill>
                  <a:srgbClr val="C80F2E"/>
                </a:solidFill>
              </a:rPr>
              <a:t>TDG-SIG</a:t>
            </a:r>
            <a:r>
              <a:rPr lang="en-GB" dirty="0"/>
              <a:t>), and how to formalise the group to sustain capacity beyond one-off training events.</a:t>
            </a:r>
          </a:p>
        </p:txBody>
      </p:sp>
      <p:pic>
        <p:nvPicPr>
          <p:cNvPr id="6" name="Graphic 5" descr="Target outline">
            <a:extLst>
              <a:ext uri="{FF2B5EF4-FFF2-40B4-BE49-F238E27FC236}">
                <a16:creationId xmlns:a16="http://schemas.microsoft.com/office/drawing/2014/main" id="{088F7E4C-09AD-98B0-137C-1493233833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05696" y="344931"/>
            <a:ext cx="1620000" cy="1620000"/>
          </a:xfrm>
          <a:prstGeom prst="rect">
            <a:avLst/>
          </a:prstGeom>
        </p:spPr>
      </p:pic>
      <p:sp>
        <p:nvSpPr>
          <p:cNvPr id="5" name="Title 1">
            <a:extLst>
              <a:ext uri="{FF2B5EF4-FFF2-40B4-BE49-F238E27FC236}">
                <a16:creationId xmlns:a16="http://schemas.microsoft.com/office/drawing/2014/main" id="{EC9B122F-CACC-2B77-9B33-C12A7C5B99F7}"/>
              </a:ext>
            </a:extLst>
          </p:cNvPr>
          <p:cNvSpPr txBox="1">
            <a:spLocks/>
          </p:cNvSpPr>
          <p:nvPr/>
        </p:nvSpPr>
        <p:spPr>
          <a:xfrm>
            <a:off x="838199" y="344931"/>
            <a:ext cx="9082276" cy="1325563"/>
          </a:xfrm>
          <a:prstGeom prst="rect">
            <a:avLst/>
          </a:prstGeom>
          <a:noFill/>
          <a:ln>
            <a:noFill/>
          </a:ln>
        </p:spPr>
        <p:txBody>
          <a:bodyPr spcFirstLastPara="1" vert="horz" wrap="square" lIns="91425" tIns="45700" rIns="91425" bIns="45700" rtlCol="0" anchor="b" anchorCtr="0">
            <a:normAutofit/>
          </a:bodyPr>
          <a:lstStyle>
            <a:defPPr marR="0" lvl="0" algn="l" rtl="0">
              <a:lnSpc>
                <a:spcPct val="100000"/>
              </a:lnSpc>
              <a:spcBef>
                <a:spcPts val="0"/>
              </a:spcBef>
              <a:spcAft>
                <a:spcPts val="0"/>
              </a:spcAft>
            </a:defPPr>
            <a:lvl1pPr marR="0" lvl="0" algn="l" rtl="0" eaLnBrk="1" hangingPunct="1">
              <a:lnSpc>
                <a:spcPct val="90000"/>
              </a:lnSpc>
              <a:spcBef>
                <a:spcPts val="0"/>
              </a:spcBef>
              <a:spcAft>
                <a:spcPts val="0"/>
              </a:spcAft>
              <a:buClr>
                <a:schemeClr val="dk1"/>
              </a:buClr>
              <a:buSzPts val="4400"/>
              <a:buFont typeface="Helvetica Neue"/>
              <a:buNone/>
              <a:defRPr sz="2800" b="1" i="0" u="none" strike="noStrike" cap="none" baseline="0">
                <a:solidFill>
                  <a:schemeClr val="accent1"/>
                </a:solidFill>
                <a:latin typeface="Arial" panose="020B0604020202020204" pitchFamily="34" charset="0"/>
                <a:ea typeface="Helvetica Neue"/>
                <a:cs typeface="Arial" panose="020B0604020202020204" pitchFamily="34" charset="0"/>
                <a:sym typeface="Helvetica Neue"/>
              </a:defRPr>
            </a:lvl1pPr>
            <a:lvl2pPr marR="0" lvl="1"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GB" sz="2400" dirty="0">
                <a:solidFill>
                  <a:schemeClr val="accent5"/>
                </a:solidFill>
              </a:rPr>
              <a:t>Learning Outcome 2:</a:t>
            </a:r>
            <a:br>
              <a:rPr lang="en-GB" sz="2400" dirty="0"/>
            </a:br>
            <a:r>
              <a:rPr lang="en-GB" dirty="0">
                <a:solidFill>
                  <a:schemeClr val="accent5"/>
                </a:solidFill>
              </a:rPr>
              <a:t>Implementing Targeted Capacity Development</a:t>
            </a:r>
            <a:endParaRPr lang="en-GB" sz="2400" dirty="0">
              <a:solidFill>
                <a:schemeClr val="accent5"/>
              </a:solidFill>
            </a:endParaRPr>
          </a:p>
        </p:txBody>
      </p:sp>
    </p:spTree>
    <p:extLst>
      <p:ext uri="{BB962C8B-B14F-4D97-AF65-F5344CB8AC3E}">
        <p14:creationId xmlns:p14="http://schemas.microsoft.com/office/powerpoint/2010/main" val="4232040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576B3-4533-42AC-6BB6-267AD48509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B283161-2A01-9F0D-86DF-BBE72293B234}"/>
              </a:ext>
            </a:extLst>
          </p:cNvPr>
          <p:cNvSpPr txBox="1"/>
          <p:nvPr/>
        </p:nvSpPr>
        <p:spPr>
          <a:xfrm>
            <a:off x="563733" y="363505"/>
            <a:ext cx="11121335" cy="2800767"/>
          </a:xfrm>
          <a:prstGeom prst="rect">
            <a:avLst/>
          </a:prstGeom>
          <a:noFill/>
        </p:spPr>
        <p:txBody>
          <a:bodyPr wrap="square" rtlCol="0">
            <a:spAutoFit/>
          </a:bodyPr>
          <a:lstStyle/>
          <a:p>
            <a:r>
              <a:rPr lang="en-GB" sz="1600" b="1" dirty="0">
                <a:solidFill>
                  <a:schemeClr val="tx1"/>
                </a:solidFill>
              </a:rPr>
              <a:t>LEARNING OUTCOME 2: Implementing Targeted Capacity Development</a:t>
            </a:r>
          </a:p>
          <a:p>
            <a:endParaRPr lang="en-GB" sz="1600" b="1" i="1" dirty="0"/>
          </a:p>
          <a:p>
            <a:r>
              <a:rPr lang="en-GB" sz="1600" b="1" dirty="0">
                <a:solidFill>
                  <a:schemeClr val="bg1"/>
                </a:solidFill>
                <a:highlight>
                  <a:srgbClr val="0000FF"/>
                </a:highlight>
              </a:rPr>
              <a:t>2.1 Embedding Capacity Across Institutions</a:t>
            </a:r>
          </a:p>
          <a:p>
            <a:endParaRPr lang="en-GB" sz="1600" dirty="0"/>
          </a:p>
          <a:p>
            <a:r>
              <a:rPr lang="en-GB" sz="1600" b="1" i="1" dirty="0">
                <a:solidFill>
                  <a:schemeClr val="accent5"/>
                </a:solidFill>
              </a:rPr>
              <a:t>Q: Why is it important to embed capacity across a variety of institutions?</a:t>
            </a:r>
          </a:p>
          <a:p>
            <a:r>
              <a:rPr lang="en-GB" sz="1600" dirty="0"/>
              <a:t>A: By doing this, it is possible to create resilience in the knowledge ecosystem</a:t>
            </a:r>
            <a:r>
              <a:rPr lang="en-GB" sz="1600" i="1" dirty="0"/>
              <a:t>. </a:t>
            </a:r>
            <a:r>
              <a:rPr lang="en-GB" sz="1600" dirty="0"/>
              <a:t>Diversifying capacity across institutions allows knowledge products to be iterated, validated and verified by other stakeholders within the country. The ecosystem should encompass both government and universities. Universities support governments both:</a:t>
            </a:r>
          </a:p>
          <a:p>
            <a:pPr marL="811213" indent="-285750">
              <a:buFont typeface="Arial" panose="020B0604020202020204" pitchFamily="34" charset="0"/>
              <a:buChar char="•"/>
            </a:pPr>
            <a:r>
              <a:rPr lang="en-GB" sz="1600" b="1" dirty="0"/>
              <a:t>Directly</a:t>
            </a:r>
            <a:r>
              <a:rPr lang="en-GB" sz="1600" dirty="0"/>
              <a:t>, by providing advisory services and applied research, and </a:t>
            </a:r>
          </a:p>
          <a:p>
            <a:pPr marL="811213" indent="-285750">
              <a:buFont typeface="Arial" panose="020B0604020202020204" pitchFamily="34" charset="0"/>
              <a:buChar char="•"/>
            </a:pPr>
            <a:r>
              <a:rPr lang="en-GB" sz="1600" b="1" dirty="0"/>
              <a:t>Indirectly</a:t>
            </a:r>
            <a:r>
              <a:rPr lang="en-GB" sz="1600" dirty="0"/>
              <a:t>, by training the pipeline of younger analysts to be subsequently recruited by government as deeper technical experts.</a:t>
            </a:r>
            <a:endParaRPr lang="en-GB" sz="1600" i="1" dirty="0"/>
          </a:p>
        </p:txBody>
      </p:sp>
      <p:pic>
        <p:nvPicPr>
          <p:cNvPr id="14" name="Graphic 13" descr="Target outline">
            <a:extLst>
              <a:ext uri="{FF2B5EF4-FFF2-40B4-BE49-F238E27FC236}">
                <a16:creationId xmlns:a16="http://schemas.microsoft.com/office/drawing/2014/main" id="{19F5151A-7547-3B15-902A-F39AD462722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0275" y="334717"/>
            <a:ext cx="720000" cy="720000"/>
          </a:xfrm>
          <a:prstGeom prst="rect">
            <a:avLst/>
          </a:prstGeom>
        </p:spPr>
      </p:pic>
      <p:pic>
        <p:nvPicPr>
          <p:cNvPr id="15" name="Picture 14">
            <a:extLst>
              <a:ext uri="{FF2B5EF4-FFF2-40B4-BE49-F238E27FC236}">
                <a16:creationId xmlns:a16="http://schemas.microsoft.com/office/drawing/2014/main" id="{6239AB9A-43C2-6747-16F2-1781A9641CF4}"/>
              </a:ext>
            </a:extLst>
          </p:cNvPr>
          <p:cNvPicPr>
            <a:picLocks noChangeAspect="1"/>
          </p:cNvPicPr>
          <p:nvPr/>
        </p:nvPicPr>
        <p:blipFill>
          <a:blip r:embed="rId4"/>
          <a:stretch>
            <a:fillRect/>
          </a:stretch>
        </p:blipFill>
        <p:spPr>
          <a:xfrm>
            <a:off x="4095136" y="3042206"/>
            <a:ext cx="7199453" cy="2990491"/>
          </a:xfrm>
          <a:prstGeom prst="rect">
            <a:avLst/>
          </a:prstGeom>
        </p:spPr>
      </p:pic>
      <p:sp>
        <p:nvSpPr>
          <p:cNvPr id="3" name="TextBox 2">
            <a:extLst>
              <a:ext uri="{FF2B5EF4-FFF2-40B4-BE49-F238E27FC236}">
                <a16:creationId xmlns:a16="http://schemas.microsoft.com/office/drawing/2014/main" id="{38805945-67BE-8C2B-1911-FDD524377D54}"/>
              </a:ext>
            </a:extLst>
          </p:cNvPr>
          <p:cNvSpPr txBox="1"/>
          <p:nvPr/>
        </p:nvSpPr>
        <p:spPr>
          <a:xfrm>
            <a:off x="1178680" y="4621848"/>
            <a:ext cx="3077825" cy="1569660"/>
          </a:xfrm>
          <a:prstGeom prst="rect">
            <a:avLst/>
          </a:prstGeom>
          <a:noFill/>
        </p:spPr>
        <p:txBody>
          <a:bodyPr wrap="square">
            <a:spAutoFit/>
          </a:bodyPr>
          <a:lstStyle/>
          <a:p>
            <a:pPr fontAlgn="base"/>
            <a:r>
              <a:rPr lang="en-GB" sz="1600" dirty="0"/>
              <a:t>Capacity building is not only about modelling for planners, but also covers financial modelling, as well as soft skills associated with D2D such as stakeholder engagement.</a:t>
            </a:r>
          </a:p>
        </p:txBody>
      </p:sp>
      <p:pic>
        <p:nvPicPr>
          <p:cNvPr id="4" name="Graphic 3" descr="Comment Important with solid fill">
            <a:extLst>
              <a:ext uri="{FF2B5EF4-FFF2-40B4-BE49-F238E27FC236}">
                <a16:creationId xmlns:a16="http://schemas.microsoft.com/office/drawing/2014/main" id="{C21CBCB2-3DE3-0DEC-8EA6-2CC1245491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3733" y="4537452"/>
            <a:ext cx="698029" cy="698029"/>
          </a:xfrm>
          <a:prstGeom prst="rect">
            <a:avLst/>
          </a:prstGeom>
        </p:spPr>
      </p:pic>
    </p:spTree>
    <p:extLst>
      <p:ext uri="{BB962C8B-B14F-4D97-AF65-F5344CB8AC3E}">
        <p14:creationId xmlns:p14="http://schemas.microsoft.com/office/powerpoint/2010/main" val="260448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021573-9C25-C0FA-7F8F-5BA0E702635D}"/>
              </a:ext>
            </a:extLst>
          </p:cNvPr>
          <p:cNvSpPr txBox="1"/>
          <p:nvPr/>
        </p:nvSpPr>
        <p:spPr>
          <a:xfrm>
            <a:off x="563733" y="363505"/>
            <a:ext cx="11121335" cy="1077218"/>
          </a:xfrm>
          <a:prstGeom prst="rect">
            <a:avLst/>
          </a:prstGeom>
          <a:noFill/>
        </p:spPr>
        <p:txBody>
          <a:bodyPr wrap="square" rtlCol="0">
            <a:spAutoFit/>
          </a:bodyPr>
          <a:lstStyle/>
          <a:p>
            <a:r>
              <a:rPr lang="en-GB" sz="1600" b="1" dirty="0">
                <a:solidFill>
                  <a:schemeClr val="tx1"/>
                </a:solidFill>
              </a:rPr>
              <a:t>LEARNING OUTCOME 2: Implementing Targeted Capacity Development</a:t>
            </a:r>
          </a:p>
          <a:p>
            <a:endParaRPr lang="en-GB" sz="1600" b="1" i="1" dirty="0"/>
          </a:p>
          <a:p>
            <a:r>
              <a:rPr lang="en-GB" sz="1600" b="1" dirty="0">
                <a:solidFill>
                  <a:schemeClr val="bg1"/>
                </a:solidFill>
                <a:highlight>
                  <a:srgbClr val="0000FF"/>
                </a:highlight>
              </a:rPr>
              <a:t>2.1 Embedding Capacity Across Institutions</a:t>
            </a:r>
          </a:p>
          <a:p>
            <a:endParaRPr lang="en-GB" sz="1600" dirty="0"/>
          </a:p>
        </p:txBody>
      </p:sp>
      <p:pic>
        <p:nvPicPr>
          <p:cNvPr id="14" name="Graphic 13" descr="Target outline">
            <a:extLst>
              <a:ext uri="{FF2B5EF4-FFF2-40B4-BE49-F238E27FC236}">
                <a16:creationId xmlns:a16="http://schemas.microsoft.com/office/drawing/2014/main" id="{9DF123FE-3529-F5C7-176C-2D2A193BB0F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00275" y="334717"/>
            <a:ext cx="720000" cy="720000"/>
          </a:xfrm>
          <a:prstGeom prst="rect">
            <a:avLst/>
          </a:prstGeom>
        </p:spPr>
      </p:pic>
      <p:sp>
        <p:nvSpPr>
          <p:cNvPr id="17" name="TextBox 16">
            <a:extLst>
              <a:ext uri="{FF2B5EF4-FFF2-40B4-BE49-F238E27FC236}">
                <a16:creationId xmlns:a16="http://schemas.microsoft.com/office/drawing/2014/main" id="{26413D6F-3BF6-4F4A-7685-F5375B7BD81F}"/>
              </a:ext>
            </a:extLst>
          </p:cNvPr>
          <p:cNvSpPr txBox="1"/>
          <p:nvPr/>
        </p:nvSpPr>
        <p:spPr>
          <a:xfrm>
            <a:off x="563733" y="1340128"/>
            <a:ext cx="10637694" cy="584775"/>
          </a:xfrm>
          <a:prstGeom prst="rect">
            <a:avLst/>
          </a:prstGeom>
          <a:noFill/>
        </p:spPr>
        <p:txBody>
          <a:bodyPr wrap="square">
            <a:spAutoFit/>
          </a:bodyPr>
          <a:lstStyle/>
          <a:p>
            <a:r>
              <a:rPr lang="en-GB" sz="1600" dirty="0"/>
              <a:t>In the video below, we hear from an expert in Türkiye who discusses the importance of embedding capacity within the government…</a:t>
            </a:r>
          </a:p>
        </p:txBody>
      </p:sp>
      <p:sp>
        <p:nvSpPr>
          <p:cNvPr id="19" name="TextBox 18">
            <a:extLst>
              <a:ext uri="{FF2B5EF4-FFF2-40B4-BE49-F238E27FC236}">
                <a16:creationId xmlns:a16="http://schemas.microsoft.com/office/drawing/2014/main" id="{C09ECA89-BC9E-B93C-0F74-3DD86306FC56}"/>
              </a:ext>
            </a:extLst>
          </p:cNvPr>
          <p:cNvSpPr txBox="1"/>
          <p:nvPr/>
        </p:nvSpPr>
        <p:spPr>
          <a:xfrm>
            <a:off x="9263574" y="2001103"/>
            <a:ext cx="2556701" cy="3766022"/>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The NDC created a political mandate that sparked cross-ministerial analytical work</a:t>
            </a:r>
          </a:p>
          <a:p>
            <a:pPr marL="285750" indent="-285750">
              <a:buFont typeface="Wingdings" panose="05000000000000000000" pitchFamily="2" charset="2"/>
              <a:buChar char="Ø"/>
            </a:pPr>
            <a:r>
              <a:rPr lang="en-GB" sz="1600" dirty="0"/>
              <a:t>Türkiye put together a good governance structure that streamlined feedback between the three functional groups</a:t>
            </a:r>
          </a:p>
          <a:p>
            <a:pPr marL="285750" indent="-285750">
              <a:buFont typeface="Wingdings" panose="05000000000000000000" pitchFamily="2" charset="2"/>
              <a:buChar char="Ø"/>
            </a:pPr>
            <a:r>
              <a:rPr lang="en-GB" sz="1600" dirty="0"/>
              <a:t>Developing in-house capacity saves not only time but also money</a:t>
            </a:r>
          </a:p>
        </p:txBody>
      </p:sp>
      <p:pic>
        <p:nvPicPr>
          <p:cNvPr id="3" name="Online Media 2" descr="D2D Component2 Capacity Abdurrahim Slide15">
            <a:hlinkClick r:id="" action="ppaction://media"/>
            <a:extLst>
              <a:ext uri="{FF2B5EF4-FFF2-40B4-BE49-F238E27FC236}">
                <a16:creationId xmlns:a16="http://schemas.microsoft.com/office/drawing/2014/main" id="{57A1F37F-EBFB-D2E7-6323-0A2B752A3184}"/>
              </a:ext>
            </a:extLst>
          </p:cNvPr>
          <p:cNvPicPr>
            <a:picLocks noRot="1" noChangeAspect="1"/>
          </p:cNvPicPr>
          <p:nvPr>
            <a:videoFile r:link="rId1"/>
          </p:nvPr>
        </p:nvPicPr>
        <p:blipFill>
          <a:blip r:embed="rId5"/>
          <a:stretch>
            <a:fillRect/>
          </a:stretch>
        </p:blipFill>
        <p:spPr>
          <a:xfrm>
            <a:off x="1248410" y="2001103"/>
            <a:ext cx="7278370" cy="4112279"/>
          </a:xfrm>
          <a:prstGeom prst="rect">
            <a:avLst/>
          </a:prstGeom>
        </p:spPr>
      </p:pic>
    </p:spTree>
    <p:extLst>
      <p:ext uri="{BB962C8B-B14F-4D97-AF65-F5344CB8AC3E}">
        <p14:creationId xmlns:p14="http://schemas.microsoft.com/office/powerpoint/2010/main" val="358886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bldLst>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E288D6-8DD0-A988-0FF3-495AA71309CB}"/>
              </a:ext>
            </a:extLst>
          </p:cNvPr>
          <p:cNvSpPr txBox="1"/>
          <p:nvPr/>
        </p:nvSpPr>
        <p:spPr>
          <a:xfrm>
            <a:off x="563733" y="363505"/>
            <a:ext cx="11121335" cy="1569660"/>
          </a:xfrm>
          <a:prstGeom prst="rect">
            <a:avLst/>
          </a:prstGeom>
          <a:noFill/>
        </p:spPr>
        <p:txBody>
          <a:bodyPr wrap="square" rtlCol="0">
            <a:spAutoFit/>
          </a:bodyPr>
          <a:lstStyle/>
          <a:p>
            <a:r>
              <a:rPr lang="en-GB" sz="1600" b="1" dirty="0">
                <a:solidFill>
                  <a:schemeClr val="tx1"/>
                </a:solidFill>
              </a:rPr>
              <a:t>LEARNING OUTCOME 2: Implementing Targeted Capacity Development</a:t>
            </a:r>
          </a:p>
          <a:p>
            <a:endParaRPr lang="en-GB" sz="1600" b="1" i="1" dirty="0"/>
          </a:p>
          <a:p>
            <a:r>
              <a:rPr lang="en-GB" sz="1600" b="1" dirty="0">
                <a:solidFill>
                  <a:schemeClr val="bg1"/>
                </a:solidFill>
                <a:highlight>
                  <a:srgbClr val="0000FF"/>
                </a:highlight>
              </a:rPr>
              <a:t>2.2 Developing Core Modelling Teams</a:t>
            </a:r>
          </a:p>
          <a:p>
            <a:endParaRPr lang="en-GB" sz="1600" dirty="0"/>
          </a:p>
          <a:p>
            <a:r>
              <a:rPr lang="en-GB" sz="1600" b="1" i="1" dirty="0">
                <a:solidFill>
                  <a:schemeClr val="accent5"/>
                </a:solidFill>
              </a:rPr>
              <a:t>Q: What does a core modelling team (i.e., the </a:t>
            </a:r>
            <a:r>
              <a:rPr lang="en-GB" sz="1600" b="1" i="1" dirty="0">
                <a:solidFill>
                  <a:srgbClr val="C80F2E"/>
                </a:solidFill>
              </a:rPr>
              <a:t>TDG-SIG</a:t>
            </a:r>
            <a:r>
              <a:rPr lang="en-GB" sz="1600" b="1" i="1" dirty="0">
                <a:solidFill>
                  <a:schemeClr val="accent5"/>
                </a:solidFill>
              </a:rPr>
              <a:t>) do?</a:t>
            </a:r>
          </a:p>
          <a:p>
            <a:r>
              <a:rPr lang="en-GB" sz="1600" dirty="0"/>
              <a:t>A: This team will be directly involved in the delivery of technical, financial and policy analysis.</a:t>
            </a:r>
            <a:endParaRPr lang="en-GB" sz="1600" i="1" dirty="0"/>
          </a:p>
        </p:txBody>
      </p:sp>
      <p:sp>
        <p:nvSpPr>
          <p:cNvPr id="3" name="Rectangle: Rounded Corners 2">
            <a:extLst>
              <a:ext uri="{FF2B5EF4-FFF2-40B4-BE49-F238E27FC236}">
                <a16:creationId xmlns:a16="http://schemas.microsoft.com/office/drawing/2014/main" id="{78706D0C-8BC6-515C-39EE-36BBA3AF060D}"/>
              </a:ext>
            </a:extLst>
          </p:cNvPr>
          <p:cNvSpPr/>
          <p:nvPr/>
        </p:nvSpPr>
        <p:spPr>
          <a:xfrm>
            <a:off x="5303078" y="5670950"/>
            <a:ext cx="3331290" cy="500095"/>
          </a:xfrm>
          <a:prstGeom prst="round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t>Broad Capacity Development</a:t>
            </a:r>
          </a:p>
        </p:txBody>
      </p:sp>
      <p:sp>
        <p:nvSpPr>
          <p:cNvPr id="4" name="Rectangle: Rounded Corners 3">
            <a:extLst>
              <a:ext uri="{FF2B5EF4-FFF2-40B4-BE49-F238E27FC236}">
                <a16:creationId xmlns:a16="http://schemas.microsoft.com/office/drawing/2014/main" id="{CE410F89-27F7-738B-674A-0C4A09994C7E}"/>
              </a:ext>
            </a:extLst>
          </p:cNvPr>
          <p:cNvSpPr/>
          <p:nvPr/>
        </p:nvSpPr>
        <p:spPr>
          <a:xfrm>
            <a:off x="6488412" y="5094655"/>
            <a:ext cx="2145956" cy="500095"/>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t>In-depth capacity sharing</a:t>
            </a:r>
          </a:p>
        </p:txBody>
      </p:sp>
      <p:sp>
        <p:nvSpPr>
          <p:cNvPr id="5" name="Rectangle: Rounded Corners 4">
            <a:extLst>
              <a:ext uri="{FF2B5EF4-FFF2-40B4-BE49-F238E27FC236}">
                <a16:creationId xmlns:a16="http://schemas.microsoft.com/office/drawing/2014/main" id="{34622344-795B-9957-A912-5FB1769C8B84}"/>
              </a:ext>
            </a:extLst>
          </p:cNvPr>
          <p:cNvSpPr/>
          <p:nvPr/>
        </p:nvSpPr>
        <p:spPr>
          <a:xfrm>
            <a:off x="7233478" y="4531402"/>
            <a:ext cx="1400890" cy="500095"/>
          </a:xfrm>
          <a:prstGeom prst="round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t>Learning by doing</a:t>
            </a:r>
          </a:p>
        </p:txBody>
      </p:sp>
      <p:grpSp>
        <p:nvGrpSpPr>
          <p:cNvPr id="10" name="Group 9">
            <a:extLst>
              <a:ext uri="{FF2B5EF4-FFF2-40B4-BE49-F238E27FC236}">
                <a16:creationId xmlns:a16="http://schemas.microsoft.com/office/drawing/2014/main" id="{F4718F91-2E13-7525-E2D8-58F92FB3CF2C}"/>
              </a:ext>
            </a:extLst>
          </p:cNvPr>
          <p:cNvGrpSpPr/>
          <p:nvPr/>
        </p:nvGrpSpPr>
        <p:grpSpPr>
          <a:xfrm>
            <a:off x="2850565" y="5462951"/>
            <a:ext cx="2452513" cy="916092"/>
            <a:chOff x="5830711" y="5787247"/>
            <a:chExt cx="2452513" cy="916092"/>
          </a:xfrm>
        </p:grpSpPr>
        <p:pic>
          <p:nvPicPr>
            <p:cNvPr id="7" name="Graphic 6" descr="Group with solid fill">
              <a:extLst>
                <a:ext uri="{FF2B5EF4-FFF2-40B4-BE49-F238E27FC236}">
                  <a16:creationId xmlns:a16="http://schemas.microsoft.com/office/drawing/2014/main" id="{4DCE5393-E713-8C3E-356F-3C790EBFAD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30711" y="5787247"/>
              <a:ext cx="914400" cy="914400"/>
            </a:xfrm>
            <a:prstGeom prst="rect">
              <a:avLst/>
            </a:prstGeom>
          </p:spPr>
        </p:pic>
        <p:pic>
          <p:nvPicPr>
            <p:cNvPr id="8" name="Graphic 7" descr="Group with solid fill">
              <a:extLst>
                <a:ext uri="{FF2B5EF4-FFF2-40B4-BE49-F238E27FC236}">
                  <a16:creationId xmlns:a16="http://schemas.microsoft.com/office/drawing/2014/main" id="{0D845617-86D6-5016-67CD-D8E5655E65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95534" y="5787247"/>
              <a:ext cx="914400" cy="914400"/>
            </a:xfrm>
            <a:prstGeom prst="rect">
              <a:avLst/>
            </a:prstGeom>
          </p:spPr>
        </p:pic>
        <p:pic>
          <p:nvPicPr>
            <p:cNvPr id="9" name="Graphic 8" descr="Group with solid fill">
              <a:extLst>
                <a:ext uri="{FF2B5EF4-FFF2-40B4-BE49-F238E27FC236}">
                  <a16:creationId xmlns:a16="http://schemas.microsoft.com/office/drawing/2014/main" id="{CFEA3C8E-3AE1-58C1-408A-D30F55D0FC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68824" y="5788939"/>
              <a:ext cx="914400" cy="914400"/>
            </a:xfrm>
            <a:prstGeom prst="rect">
              <a:avLst/>
            </a:prstGeom>
          </p:spPr>
        </p:pic>
      </p:grpSp>
      <p:grpSp>
        <p:nvGrpSpPr>
          <p:cNvPr id="11" name="Group 10">
            <a:extLst>
              <a:ext uri="{FF2B5EF4-FFF2-40B4-BE49-F238E27FC236}">
                <a16:creationId xmlns:a16="http://schemas.microsoft.com/office/drawing/2014/main" id="{BB0C5B75-05C2-8AAA-31F7-FD487D5CC3E7}"/>
              </a:ext>
            </a:extLst>
          </p:cNvPr>
          <p:cNvGrpSpPr/>
          <p:nvPr/>
        </p:nvGrpSpPr>
        <p:grpSpPr>
          <a:xfrm>
            <a:off x="4764035" y="4887502"/>
            <a:ext cx="1679223" cy="914400"/>
            <a:chOff x="5830711" y="5787247"/>
            <a:chExt cx="1679223" cy="914400"/>
          </a:xfrm>
        </p:grpSpPr>
        <p:pic>
          <p:nvPicPr>
            <p:cNvPr id="12" name="Graphic 11" descr="Group with solid fill">
              <a:extLst>
                <a:ext uri="{FF2B5EF4-FFF2-40B4-BE49-F238E27FC236}">
                  <a16:creationId xmlns:a16="http://schemas.microsoft.com/office/drawing/2014/main" id="{F8467A5A-E14F-DBE1-7D60-EEA497C337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30711" y="5787247"/>
              <a:ext cx="914400" cy="914400"/>
            </a:xfrm>
            <a:prstGeom prst="rect">
              <a:avLst/>
            </a:prstGeom>
          </p:spPr>
        </p:pic>
        <p:pic>
          <p:nvPicPr>
            <p:cNvPr id="13" name="Graphic 12" descr="Group with solid fill">
              <a:extLst>
                <a:ext uri="{FF2B5EF4-FFF2-40B4-BE49-F238E27FC236}">
                  <a16:creationId xmlns:a16="http://schemas.microsoft.com/office/drawing/2014/main" id="{5345D25A-5CC4-FA18-A765-9B723B3A37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95534" y="5787247"/>
              <a:ext cx="914400" cy="914400"/>
            </a:xfrm>
            <a:prstGeom prst="rect">
              <a:avLst/>
            </a:prstGeom>
          </p:spPr>
        </p:pic>
      </p:grpSp>
      <p:pic>
        <p:nvPicPr>
          <p:cNvPr id="17" name="Graphic 16" descr="Group with solid fill">
            <a:extLst>
              <a:ext uri="{FF2B5EF4-FFF2-40B4-BE49-F238E27FC236}">
                <a16:creationId xmlns:a16="http://schemas.microsoft.com/office/drawing/2014/main" id="{2A9E598A-B970-09F3-F364-32BBDCDE2C9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93681" y="4303502"/>
            <a:ext cx="914400" cy="914400"/>
          </a:xfrm>
          <a:prstGeom prst="rect">
            <a:avLst/>
          </a:prstGeom>
        </p:spPr>
      </p:pic>
      <p:pic>
        <p:nvPicPr>
          <p:cNvPr id="18" name="Graphic 17" descr="Group with solid fill">
            <a:extLst>
              <a:ext uri="{FF2B5EF4-FFF2-40B4-BE49-F238E27FC236}">
                <a16:creationId xmlns:a16="http://schemas.microsoft.com/office/drawing/2014/main" id="{D67DB6D4-17DB-BFA3-8DCC-8125C6A7A1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88562" y="5470571"/>
            <a:ext cx="914400" cy="914400"/>
          </a:xfrm>
          <a:prstGeom prst="rect">
            <a:avLst/>
          </a:prstGeom>
        </p:spPr>
      </p:pic>
      <p:pic>
        <p:nvPicPr>
          <p:cNvPr id="6" name="Graphic 5" descr="Target outline">
            <a:extLst>
              <a:ext uri="{FF2B5EF4-FFF2-40B4-BE49-F238E27FC236}">
                <a16:creationId xmlns:a16="http://schemas.microsoft.com/office/drawing/2014/main" id="{AA880EAF-0247-EE21-F787-E8A9AA93E8C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00275" y="334717"/>
            <a:ext cx="720000" cy="720000"/>
          </a:xfrm>
          <a:prstGeom prst="rect">
            <a:avLst/>
          </a:prstGeom>
        </p:spPr>
      </p:pic>
      <p:sp>
        <p:nvSpPr>
          <p:cNvPr id="15" name="TextBox 14">
            <a:extLst>
              <a:ext uri="{FF2B5EF4-FFF2-40B4-BE49-F238E27FC236}">
                <a16:creationId xmlns:a16="http://schemas.microsoft.com/office/drawing/2014/main" id="{B06DA888-FEDF-FC4A-79E7-019B2EB6A53F}"/>
              </a:ext>
            </a:extLst>
          </p:cNvPr>
          <p:cNvSpPr txBox="1"/>
          <p:nvPr/>
        </p:nvSpPr>
        <p:spPr>
          <a:xfrm>
            <a:off x="576487" y="2210133"/>
            <a:ext cx="11039025" cy="1569660"/>
          </a:xfrm>
          <a:prstGeom prst="rect">
            <a:avLst/>
          </a:prstGeom>
          <a:noFill/>
        </p:spPr>
        <p:txBody>
          <a:bodyPr wrap="square">
            <a:spAutoFit/>
          </a:bodyPr>
          <a:lstStyle/>
          <a:p>
            <a:r>
              <a:rPr lang="en-GB" sz="1600" b="1" i="1" dirty="0">
                <a:solidFill>
                  <a:schemeClr val="accent5"/>
                </a:solidFill>
              </a:rPr>
              <a:t>Q: How do I go about creating my country’s core modelling team?</a:t>
            </a:r>
          </a:p>
          <a:p>
            <a:r>
              <a:rPr lang="en-GB" sz="1600" dirty="0"/>
              <a:t>A: This should be conducted in </a:t>
            </a:r>
            <a:r>
              <a:rPr lang="en-GB" sz="1600" b="1" dirty="0"/>
              <a:t>three phases</a:t>
            </a:r>
            <a:r>
              <a:rPr lang="en-GB" sz="1600" dirty="0"/>
              <a:t>: (i) an initial, </a:t>
            </a:r>
            <a:r>
              <a:rPr lang="en-GB" sz="1600" b="1" dirty="0"/>
              <a:t>broad capacity development activity </a:t>
            </a:r>
            <a:r>
              <a:rPr lang="en-GB" sz="1600" dirty="0"/>
              <a:t>for all relevant institutional members; (ii) an </a:t>
            </a:r>
            <a:r>
              <a:rPr lang="en-GB" sz="1600" b="1" dirty="0"/>
              <a:t>in-depth and intensive capacity </a:t>
            </a:r>
            <a:r>
              <a:rPr lang="en-GB" sz="1600" dirty="0"/>
              <a:t>sharing and supplementary technical training; (iii) a </a:t>
            </a:r>
            <a:r>
              <a:rPr lang="en-GB" sz="1600" b="1" dirty="0"/>
              <a:t>learning-by-doing </a:t>
            </a:r>
            <a:r>
              <a:rPr lang="en-GB" sz="1600" dirty="0"/>
              <a:t>programme where the team engages in delivery of the planning exercise. Levels of non-domestic support varies on initial capacity within your country, and the non-domestic support will gradually decline until the domestic team is self-sufficient.</a:t>
            </a:r>
          </a:p>
        </p:txBody>
      </p:sp>
      <p:cxnSp>
        <p:nvCxnSpPr>
          <p:cNvPr id="19" name="Straight Arrow Connector 18">
            <a:extLst>
              <a:ext uri="{FF2B5EF4-FFF2-40B4-BE49-F238E27FC236}">
                <a16:creationId xmlns:a16="http://schemas.microsoft.com/office/drawing/2014/main" id="{DFB153FF-AAF5-B289-B1F7-36175EFF41E6}"/>
              </a:ext>
            </a:extLst>
          </p:cNvPr>
          <p:cNvCxnSpPr/>
          <p:nvPr/>
        </p:nvCxnSpPr>
        <p:spPr>
          <a:xfrm flipV="1">
            <a:off x="8819188" y="4760702"/>
            <a:ext cx="0" cy="1188000"/>
          </a:xfrm>
          <a:prstGeom prst="straightConnector1">
            <a:avLst/>
          </a:prstGeom>
          <a:ln w="31750">
            <a:gradFill>
              <a:gsLst>
                <a:gs pos="0">
                  <a:srgbClr val="012269"/>
                </a:gs>
                <a:gs pos="34000">
                  <a:schemeClr val="accent1">
                    <a:lumMod val="45000"/>
                    <a:lumOff val="55000"/>
                  </a:schemeClr>
                </a:gs>
                <a:gs pos="62000">
                  <a:schemeClr val="accent1">
                    <a:lumMod val="45000"/>
                    <a:lumOff val="55000"/>
                  </a:schemeClr>
                </a:gs>
                <a:gs pos="100000">
                  <a:schemeClr val="accent4">
                    <a:lumMod val="20000"/>
                    <a:lumOff val="80000"/>
                  </a:schemeClr>
                </a:gs>
              </a:gsLst>
              <a:lin ang="5400000" scaled="1"/>
            </a:gradFill>
            <a:tailEnd type="stealth" w="lg"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D44CE3C-D44B-E616-FFE1-91D96E99A965}"/>
              </a:ext>
            </a:extLst>
          </p:cNvPr>
          <p:cNvSpPr txBox="1"/>
          <p:nvPr/>
        </p:nvSpPr>
        <p:spPr>
          <a:xfrm rot="16200000">
            <a:off x="8593241" y="4939203"/>
            <a:ext cx="1283543" cy="830997"/>
          </a:xfrm>
          <a:prstGeom prst="rect">
            <a:avLst/>
          </a:prstGeom>
          <a:noFill/>
        </p:spPr>
        <p:txBody>
          <a:bodyPr wrap="square" rtlCol="0">
            <a:spAutoFit/>
          </a:bodyPr>
          <a:lstStyle/>
          <a:p>
            <a:pPr algn="ctr"/>
            <a:r>
              <a:rPr lang="en-GB" sz="1600" dirty="0"/>
              <a:t>non-domestic support</a:t>
            </a:r>
          </a:p>
        </p:txBody>
      </p:sp>
      <p:sp>
        <p:nvSpPr>
          <p:cNvPr id="21" name="TextBox 20">
            <a:extLst>
              <a:ext uri="{FF2B5EF4-FFF2-40B4-BE49-F238E27FC236}">
                <a16:creationId xmlns:a16="http://schemas.microsoft.com/office/drawing/2014/main" id="{E6F7E298-7763-78A7-94C9-9BDD1E31DC8F}"/>
              </a:ext>
            </a:extLst>
          </p:cNvPr>
          <p:cNvSpPr txBox="1"/>
          <p:nvPr/>
        </p:nvSpPr>
        <p:spPr>
          <a:xfrm>
            <a:off x="8582270" y="5920151"/>
            <a:ext cx="652743" cy="338554"/>
          </a:xfrm>
          <a:prstGeom prst="rect">
            <a:avLst/>
          </a:prstGeom>
          <a:noFill/>
        </p:spPr>
        <p:txBody>
          <a:bodyPr wrap="none" rtlCol="0">
            <a:spAutoFit/>
          </a:bodyPr>
          <a:lstStyle/>
          <a:p>
            <a:pPr algn="l"/>
            <a:r>
              <a:rPr lang="en-GB" sz="1600" dirty="0"/>
              <a:t>more</a:t>
            </a:r>
          </a:p>
        </p:txBody>
      </p:sp>
      <p:sp>
        <p:nvSpPr>
          <p:cNvPr id="22" name="TextBox 21">
            <a:extLst>
              <a:ext uri="{FF2B5EF4-FFF2-40B4-BE49-F238E27FC236}">
                <a16:creationId xmlns:a16="http://schemas.microsoft.com/office/drawing/2014/main" id="{5010E24C-5457-EFB3-D0B0-9E1ACF9C559C}"/>
              </a:ext>
            </a:extLst>
          </p:cNvPr>
          <p:cNvSpPr txBox="1"/>
          <p:nvPr/>
        </p:nvSpPr>
        <p:spPr>
          <a:xfrm>
            <a:off x="8634367" y="4459643"/>
            <a:ext cx="548548" cy="338554"/>
          </a:xfrm>
          <a:prstGeom prst="rect">
            <a:avLst/>
          </a:prstGeom>
          <a:noFill/>
        </p:spPr>
        <p:txBody>
          <a:bodyPr wrap="none" rtlCol="0">
            <a:spAutoFit/>
          </a:bodyPr>
          <a:lstStyle/>
          <a:p>
            <a:pPr algn="l"/>
            <a:r>
              <a:rPr lang="en-GB" sz="1600" dirty="0"/>
              <a:t>less</a:t>
            </a:r>
          </a:p>
        </p:txBody>
      </p:sp>
      <p:sp>
        <p:nvSpPr>
          <p:cNvPr id="23" name="TextBox 22">
            <a:extLst>
              <a:ext uri="{FF2B5EF4-FFF2-40B4-BE49-F238E27FC236}">
                <a16:creationId xmlns:a16="http://schemas.microsoft.com/office/drawing/2014/main" id="{2FFF5125-E69D-E994-8929-F50DFD654218}"/>
              </a:ext>
            </a:extLst>
          </p:cNvPr>
          <p:cNvSpPr txBox="1"/>
          <p:nvPr/>
        </p:nvSpPr>
        <p:spPr>
          <a:xfrm>
            <a:off x="2088562" y="5332396"/>
            <a:ext cx="1963999" cy="338554"/>
          </a:xfrm>
          <a:prstGeom prst="rect">
            <a:avLst/>
          </a:prstGeom>
          <a:noFill/>
        </p:spPr>
        <p:txBody>
          <a:bodyPr wrap="none" rtlCol="0">
            <a:spAutoFit/>
          </a:bodyPr>
          <a:lstStyle/>
          <a:p>
            <a:pPr algn="l"/>
            <a:r>
              <a:rPr lang="en-GB" sz="1600" dirty="0"/>
              <a:t>domestic attendees</a:t>
            </a:r>
          </a:p>
        </p:txBody>
      </p:sp>
    </p:spTree>
    <p:extLst>
      <p:ext uri="{BB962C8B-B14F-4D97-AF65-F5344CB8AC3E}">
        <p14:creationId xmlns:p14="http://schemas.microsoft.com/office/powerpoint/2010/main" val="91101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500"/>
                                        <p:tgtEl>
                                          <p:spTgt spid="10"/>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50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5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1500"/>
                                        <p:tgtEl>
                                          <p:spTgt spid="2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5"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9F329-DDAC-CED6-43AA-063E019B7A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7C51AAF-816F-61FB-46DD-AA6A34E839A6}"/>
              </a:ext>
            </a:extLst>
          </p:cNvPr>
          <p:cNvSpPr txBox="1"/>
          <p:nvPr/>
        </p:nvSpPr>
        <p:spPr>
          <a:xfrm>
            <a:off x="468483" y="470189"/>
            <a:ext cx="11121335" cy="2339102"/>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Lao PDR</a:t>
            </a:r>
            <a:r>
              <a:rPr lang="en-GB" sz="1800" b="1" i="1" dirty="0">
                <a:solidFill>
                  <a:schemeClr val="bg1"/>
                </a:solidFill>
              </a:rPr>
              <a:t> </a:t>
            </a:r>
            <a:r>
              <a:rPr lang="en-GB" sz="1800" i="1" dirty="0">
                <a:solidFill>
                  <a:schemeClr val="bg1"/>
                </a:solidFill>
              </a:rPr>
              <a:t>National Green Hydrogen and Ammonia Roadmap</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In 2025, Lao PDR’s Ministry of Energy and Mines officially endorsed the </a:t>
            </a:r>
            <a:r>
              <a:rPr lang="en-GB" sz="16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National Green Hydrogen and Ammonia Roadmap</a:t>
            </a:r>
            <a:r>
              <a:rPr lang="en-GB" sz="1600" dirty="0">
                <a:solidFill>
                  <a:schemeClr val="bg1"/>
                </a:solidFill>
              </a:rPr>
              <a:t>. The development of this roadmap was informed by a multi-sectoral working group comprising of government officials, academic researchers, and private sector representatives (both domestic and external). </a:t>
            </a:r>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B28F3542-274A-711C-EB63-E3CB7163CF14}"/>
              </a:ext>
            </a:extLst>
          </p:cNvPr>
          <p:cNvSpPr txBox="1"/>
          <p:nvPr/>
        </p:nvSpPr>
        <p:spPr>
          <a:xfrm>
            <a:off x="468483" y="2596843"/>
            <a:ext cx="10907440" cy="1354217"/>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Through this working group, Lao experts co-developed open-source models, established a core modelling team (based at the National University of Laos and with support from Imperial College London, among others) and successfully integrated modelling tools into the country’s decision-making processes via the National Green Hydrogen and Ammonia Roadmap. </a:t>
            </a:r>
          </a:p>
        </p:txBody>
      </p:sp>
      <p:sp>
        <p:nvSpPr>
          <p:cNvPr id="3" name="Rectangle 2">
            <a:extLst>
              <a:ext uri="{FF2B5EF4-FFF2-40B4-BE49-F238E27FC236}">
                <a16:creationId xmlns:a16="http://schemas.microsoft.com/office/drawing/2014/main" id="{5B0CC16B-C426-51FD-9460-8C26E8B01521}"/>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4ED250BB-B114-4077-0F8A-FC5B45DE15B6}"/>
                  </a:ext>
                </a:extLst>
              </p:cNvPr>
              <p:cNvGraphicFramePr>
                <a:graphicFrameLocks noChangeAspect="1"/>
              </p:cNvGraphicFramePr>
              <p:nvPr>
                <p:extLst>
                  <p:ext uri="{D42A27DB-BD31-4B8C-83A1-F6EECF244321}">
                    <p14:modId xmlns:p14="http://schemas.microsoft.com/office/powerpoint/2010/main" val="3545788167"/>
                  </p:ext>
                </p:extLst>
              </p:nvPr>
            </p:nvGraphicFramePr>
            <p:xfrm>
              <a:off x="7849067" y="4771999"/>
              <a:ext cx="3429893" cy="1929315"/>
            </p:xfrm>
            <a:graphic>
              <a:graphicData uri="http://schemas.microsoft.com/office/powerpoint/2016/slidezoom">
                <pslz:sldZm>
                  <pslz:sldZmObj sldId="355" cId="2207872192">
                    <pslz:zmPr id="{265A26A7-3BC6-4A3D-8AC8-12A1C2E06F0A}" returnToParent="0" transitionDur="1000">
                      <p166:blipFill xmlns:p166="http://schemas.microsoft.com/office/powerpoint/2016/6/main">
                        <a:blip r:embed="rId5"/>
                        <a:stretch>
                          <a:fillRect/>
                        </a:stretch>
                      </p166:blipFill>
                      <p166:spPr xmlns:p166="http://schemas.microsoft.com/office/powerpoint/2016/6/main">
                        <a:xfrm>
                          <a:off x="0" y="0"/>
                          <a:ext cx="3429893" cy="1929315"/>
                        </a:xfrm>
                        <a:prstGeom prst="rect">
                          <a:avLst/>
                        </a:prstGeom>
                        <a:ln w="3175">
                          <a:solidFill>
                            <a:prstClr val="ltGray"/>
                          </a:solidFill>
                        </a:ln>
                      </p166:spPr>
                    </pslz:zmPr>
                  </pslz:sldZmObj>
                </pslz:sldZm>
              </a:graphicData>
            </a:graphic>
          </p:graphicFrame>
        </mc:Choice>
        <mc:Fallback xmlns="">
          <p:pic>
            <p:nvPicPr>
              <p:cNvPr id="7" name="Slide Zoom 6">
                <a:hlinkClick r:id="rId6" action="ppaction://hlinksldjump"/>
                <a:extLst>
                  <a:ext uri="{FF2B5EF4-FFF2-40B4-BE49-F238E27FC236}">
                    <a16:creationId xmlns:a16="http://schemas.microsoft.com/office/drawing/2014/main" id="{4ED250BB-B114-4077-0F8A-FC5B45DE15B6}"/>
                  </a:ext>
                </a:extLst>
              </p:cNvPr>
              <p:cNvPicPr>
                <a:picLocks noGrp="1" noRot="1" noChangeAspect="1" noMove="1" noResize="1" noEditPoints="1" noAdjustHandles="1" noChangeArrowheads="1" noChangeShapeType="1"/>
              </p:cNvPicPr>
              <p:nvPr/>
            </p:nvPicPr>
            <p:blipFill>
              <a:blip r:embed="rId7"/>
              <a:stretch>
                <a:fillRect/>
              </a:stretch>
            </p:blipFill>
            <p:spPr>
              <a:xfrm>
                <a:off x="7849067" y="4771999"/>
                <a:ext cx="3429893" cy="1929315"/>
              </a:xfrm>
              <a:prstGeom prst="rect">
                <a:avLst/>
              </a:prstGeom>
              <a:ln w="3175">
                <a:solidFill>
                  <a:prstClr val="ltGray"/>
                </a:solidFill>
              </a:ln>
            </p:spPr>
          </p:pic>
        </mc:Fallback>
      </mc:AlternateContent>
      <p:sp>
        <p:nvSpPr>
          <p:cNvPr id="8" name="TextBox 7">
            <a:extLst>
              <a:ext uri="{FF2B5EF4-FFF2-40B4-BE49-F238E27FC236}">
                <a16:creationId xmlns:a16="http://schemas.microsoft.com/office/drawing/2014/main" id="{7599DE9E-8395-C17F-7406-2A4D365600A9}"/>
              </a:ext>
            </a:extLst>
          </p:cNvPr>
          <p:cNvSpPr txBox="1"/>
          <p:nvPr/>
        </p:nvSpPr>
        <p:spPr>
          <a:xfrm>
            <a:off x="2847377" y="6362760"/>
            <a:ext cx="4956806" cy="338554"/>
          </a:xfrm>
          <a:prstGeom prst="rect">
            <a:avLst/>
          </a:prstGeom>
          <a:noFill/>
        </p:spPr>
        <p:txBody>
          <a:bodyPr wrap="none" rtlCol="0">
            <a:spAutoFit/>
          </a:bodyPr>
          <a:lstStyle/>
          <a:p>
            <a:pPr algn="l"/>
            <a:r>
              <a:rPr lang="en-GB" sz="1600" dirty="0">
                <a:solidFill>
                  <a:schemeClr val="bg1"/>
                </a:solidFill>
              </a:rPr>
              <a:t>Discover more about the context of this activity here:</a:t>
            </a:r>
          </a:p>
        </p:txBody>
      </p:sp>
      <p:sp>
        <p:nvSpPr>
          <p:cNvPr id="6" name="TextBox 5">
            <a:extLst>
              <a:ext uri="{FF2B5EF4-FFF2-40B4-BE49-F238E27FC236}">
                <a16:creationId xmlns:a16="http://schemas.microsoft.com/office/drawing/2014/main" id="{8C90AFD2-7141-62FF-7E73-F132E2ADD2B9}"/>
              </a:ext>
            </a:extLst>
          </p:cNvPr>
          <p:cNvSpPr txBox="1"/>
          <p:nvPr/>
        </p:nvSpPr>
        <p:spPr>
          <a:xfrm>
            <a:off x="468482" y="4166750"/>
            <a:ext cx="7117851" cy="1107996"/>
          </a:xfrm>
          <a:prstGeom prst="rect">
            <a:avLst/>
          </a:prstGeom>
          <a:noFill/>
        </p:spPr>
        <p:txBody>
          <a:bodyPr wrap="square">
            <a:spAutoFit/>
          </a:bodyPr>
          <a:lstStyle/>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A long-term capacity development process by external partners to Lao government officials, researchers, and private sector members</a:t>
            </a:r>
          </a:p>
          <a:p>
            <a:pPr marL="285750" indent="-285750">
              <a:buClr>
                <a:schemeClr val="bg1"/>
              </a:buClr>
              <a:buFont typeface="Wingdings" panose="05000000000000000000" pitchFamily="2" charset="2"/>
              <a:buChar char="ü"/>
            </a:pPr>
            <a:r>
              <a:rPr lang="en-GB" sz="1600" dirty="0">
                <a:solidFill>
                  <a:schemeClr val="bg1"/>
                </a:solidFill>
              </a:rPr>
              <a:t>A multi-sectoral working group</a:t>
            </a:r>
            <a:endParaRPr lang="en-GB" sz="1600" dirty="0">
              <a:solidFill>
                <a:schemeClr val="tx1"/>
              </a:solidFill>
              <a:highlight>
                <a:srgbClr val="FFFF00"/>
              </a:highlight>
            </a:endParaRPr>
          </a:p>
        </p:txBody>
      </p:sp>
    </p:spTree>
    <p:extLst>
      <p:ext uri="{BB962C8B-B14F-4D97-AF65-F5344CB8AC3E}">
        <p14:creationId xmlns:p14="http://schemas.microsoft.com/office/powerpoint/2010/main" val="1403221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8" name="chimes.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96C0364-004B-72EF-D511-8EA3F6E35EB4}"/>
              </a:ext>
            </a:extLst>
          </p:cNvPr>
          <p:cNvSpPr txBox="1"/>
          <p:nvPr/>
        </p:nvSpPr>
        <p:spPr>
          <a:xfrm>
            <a:off x="468483" y="470189"/>
            <a:ext cx="11121335" cy="677108"/>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Lao PDR</a:t>
            </a:r>
            <a:r>
              <a:rPr lang="en-GB" sz="1800" b="1" i="1" dirty="0">
                <a:solidFill>
                  <a:schemeClr val="bg1"/>
                </a:solidFill>
              </a:rPr>
              <a:t> </a:t>
            </a:r>
            <a:r>
              <a:rPr lang="en-GB" sz="1800" i="1" dirty="0">
                <a:solidFill>
                  <a:schemeClr val="bg1"/>
                </a:solidFill>
              </a:rPr>
              <a:t>National Green Hydrogen and Ammonia Roadmap</a:t>
            </a:r>
          </a:p>
        </p:txBody>
      </p:sp>
      <p:sp>
        <p:nvSpPr>
          <p:cNvPr id="9" name="Rectangle 8">
            <a:extLst>
              <a:ext uri="{FF2B5EF4-FFF2-40B4-BE49-F238E27FC236}">
                <a16:creationId xmlns:a16="http://schemas.microsoft.com/office/drawing/2014/main" id="{FEFBB46E-FBA6-6505-6B63-29CFD5D1B8BF}"/>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F7011DC8-2C81-337D-97A9-8BB6966EA7FE}"/>
              </a:ext>
            </a:extLst>
          </p:cNvPr>
          <p:cNvSpPr txBox="1"/>
          <p:nvPr/>
        </p:nvSpPr>
        <p:spPr>
          <a:xfrm>
            <a:off x="10315180" y="4706148"/>
            <a:ext cx="1226513" cy="1796252"/>
          </a:xfrm>
          <a:prstGeom prst="rect">
            <a:avLst/>
          </a:prstGeom>
          <a:noFill/>
        </p:spPr>
        <p:txBody>
          <a:bodyPr wrap="square" lIns="36000" tIns="36000" rIns="36000" bIns="36000" rtlCol="0">
            <a:spAutoFit/>
          </a:bodyPr>
          <a:lstStyle/>
          <a:p>
            <a:pPr algn="l"/>
            <a:r>
              <a:rPr lang="en-GB" sz="1600" b="1" dirty="0">
                <a:solidFill>
                  <a:schemeClr val="bg1"/>
                </a:solidFill>
              </a:rPr>
              <a:t>Model link: </a:t>
            </a:r>
            <a:r>
              <a:rPr lang="en-GB" sz="1600" dirty="0">
                <a:solidFill>
                  <a:schemeClr val="accent5">
                    <a:lumMod val="40000"/>
                    <a:lumOff val="60000"/>
                  </a:schemeClr>
                </a:solidFill>
                <a:hlinkClick r:id="rId4">
                  <a:extLst>
                    <a:ext uri="{A12FA001-AC4F-418D-AE19-62706E023703}">
                      <ahyp:hlinkClr xmlns:ahyp="http://schemas.microsoft.com/office/drawing/2018/hyperlinkcolor" val="tx"/>
                    </a:ext>
                  </a:extLst>
                </a:hlinkClick>
              </a:rPr>
              <a:t>Climate, Land, Energy, Water Systems (CLEWs)</a:t>
            </a:r>
            <a:endParaRPr lang="en-GB" sz="1600" dirty="0">
              <a:solidFill>
                <a:schemeClr val="accent5">
                  <a:lumMod val="40000"/>
                  <a:lumOff val="60000"/>
                </a:schemeClr>
              </a:solidFill>
            </a:endParaRPr>
          </a:p>
        </p:txBody>
      </p:sp>
      <p:pic>
        <p:nvPicPr>
          <p:cNvPr id="2" name="Online Media 1" descr="D2D Component2 Capacity Gardumi Slide18">
            <a:hlinkClick r:id="" action="ppaction://media"/>
            <a:extLst>
              <a:ext uri="{FF2B5EF4-FFF2-40B4-BE49-F238E27FC236}">
                <a16:creationId xmlns:a16="http://schemas.microsoft.com/office/drawing/2014/main" id="{399746D9-AAED-50B1-B587-A5381357DAA5}"/>
              </a:ext>
            </a:extLst>
          </p:cNvPr>
          <p:cNvPicPr>
            <a:picLocks noRot="1" noChangeAspect="1"/>
          </p:cNvPicPr>
          <p:nvPr>
            <a:videoFile r:link="rId1"/>
          </p:nvPr>
        </p:nvPicPr>
        <p:blipFill>
          <a:blip r:embed="rId5"/>
          <a:stretch>
            <a:fillRect/>
          </a:stretch>
        </p:blipFill>
        <p:spPr>
          <a:xfrm>
            <a:off x="650307" y="1445742"/>
            <a:ext cx="8949837" cy="5056658"/>
          </a:xfrm>
          <a:prstGeom prst="rect">
            <a:avLst/>
          </a:prstGeom>
        </p:spPr>
      </p:pic>
    </p:spTree>
    <p:extLst>
      <p:ext uri="{BB962C8B-B14F-4D97-AF65-F5344CB8AC3E}">
        <p14:creationId xmlns:p14="http://schemas.microsoft.com/office/powerpoint/2010/main" val="220787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8D350-3E3F-16BB-145B-23241A2A2D4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A31BEC3-E34F-EAED-F3C3-83391EDE8101}"/>
              </a:ext>
            </a:extLst>
          </p:cNvPr>
          <p:cNvSpPr txBox="1"/>
          <p:nvPr/>
        </p:nvSpPr>
        <p:spPr>
          <a:xfrm>
            <a:off x="563734" y="363505"/>
            <a:ext cx="3695830" cy="1569660"/>
          </a:xfrm>
          <a:prstGeom prst="rect">
            <a:avLst/>
          </a:prstGeom>
          <a:noFill/>
        </p:spPr>
        <p:txBody>
          <a:bodyPr wrap="square" rtlCol="0">
            <a:spAutoFit/>
          </a:bodyPr>
          <a:lstStyle/>
          <a:p>
            <a:r>
              <a:rPr lang="en-GB" sz="1600" b="1" dirty="0">
                <a:solidFill>
                  <a:schemeClr val="tx1"/>
                </a:solidFill>
              </a:rPr>
              <a:t>LEARNING OUTCOME 2: Implementing Targeted Capacity Development</a:t>
            </a:r>
          </a:p>
          <a:p>
            <a:endParaRPr lang="en-GB" sz="1600" b="1" i="1" dirty="0"/>
          </a:p>
          <a:p>
            <a:r>
              <a:rPr lang="en-GB" sz="1600" b="1" dirty="0">
                <a:solidFill>
                  <a:schemeClr val="bg1"/>
                </a:solidFill>
                <a:highlight>
                  <a:srgbClr val="0000FF"/>
                </a:highlight>
              </a:rPr>
              <a:t>2.3 Designing an Effective Programme</a:t>
            </a:r>
          </a:p>
        </p:txBody>
      </p:sp>
      <p:sp>
        <p:nvSpPr>
          <p:cNvPr id="3" name="Flowchart: Manual Operation 2">
            <a:extLst>
              <a:ext uri="{FF2B5EF4-FFF2-40B4-BE49-F238E27FC236}">
                <a16:creationId xmlns:a16="http://schemas.microsoft.com/office/drawing/2014/main" id="{0A8F55FA-71FF-DD52-8B62-008379C822E6}"/>
              </a:ext>
            </a:extLst>
          </p:cNvPr>
          <p:cNvSpPr/>
          <p:nvPr/>
        </p:nvSpPr>
        <p:spPr>
          <a:xfrm>
            <a:off x="5311200" y="420031"/>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1. Target audience of training</a:t>
            </a:r>
          </a:p>
        </p:txBody>
      </p:sp>
      <p:sp>
        <p:nvSpPr>
          <p:cNvPr id="4" name="Flowchart: Manual Operation 3">
            <a:extLst>
              <a:ext uri="{FF2B5EF4-FFF2-40B4-BE49-F238E27FC236}">
                <a16:creationId xmlns:a16="http://schemas.microsoft.com/office/drawing/2014/main" id="{8B85B6E8-04CC-0A89-D1E0-7026DA109DA3}"/>
              </a:ext>
            </a:extLst>
          </p:cNvPr>
          <p:cNvSpPr/>
          <p:nvPr/>
        </p:nvSpPr>
        <p:spPr>
          <a:xfrm rot="1800000">
            <a:off x="6528749" y="727210"/>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2. Mode of training</a:t>
            </a:r>
          </a:p>
        </p:txBody>
      </p:sp>
      <p:sp>
        <p:nvSpPr>
          <p:cNvPr id="5" name="Flowchart: Manual Operation 4">
            <a:extLst>
              <a:ext uri="{FF2B5EF4-FFF2-40B4-BE49-F238E27FC236}">
                <a16:creationId xmlns:a16="http://schemas.microsoft.com/office/drawing/2014/main" id="{FB9688FC-9D99-9A84-8200-47A724557DCC}"/>
              </a:ext>
            </a:extLst>
          </p:cNvPr>
          <p:cNvSpPr/>
          <p:nvPr/>
        </p:nvSpPr>
        <p:spPr>
          <a:xfrm rot="3600000">
            <a:off x="7438343" y="1613989"/>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3. Agents of programme delivery</a:t>
            </a:r>
          </a:p>
        </p:txBody>
      </p:sp>
      <p:sp>
        <p:nvSpPr>
          <p:cNvPr id="6" name="Flowchart: Manual Operation 5">
            <a:extLst>
              <a:ext uri="{FF2B5EF4-FFF2-40B4-BE49-F238E27FC236}">
                <a16:creationId xmlns:a16="http://schemas.microsoft.com/office/drawing/2014/main" id="{602609FA-741A-A92A-95DA-C9380E93F8BB}"/>
              </a:ext>
            </a:extLst>
          </p:cNvPr>
          <p:cNvSpPr/>
          <p:nvPr/>
        </p:nvSpPr>
        <p:spPr>
          <a:xfrm rot="5400000">
            <a:off x="7766836" y="2836850"/>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270" lIns="0" tIns="0" rIns="0" bIns="0" rtlCol="0" anchor="ctr"/>
          <a:lstStyle/>
          <a:p>
            <a:pPr algn="ctr"/>
            <a:r>
              <a:rPr lang="en-GB" sz="1200" dirty="0"/>
              <a:t>4. Written applications</a:t>
            </a:r>
          </a:p>
        </p:txBody>
      </p:sp>
      <p:sp>
        <p:nvSpPr>
          <p:cNvPr id="7" name="Flowchart: Manual Operation 6">
            <a:extLst>
              <a:ext uri="{FF2B5EF4-FFF2-40B4-BE49-F238E27FC236}">
                <a16:creationId xmlns:a16="http://schemas.microsoft.com/office/drawing/2014/main" id="{0D297F4F-9D66-1FAF-057A-6E29B8CB1FC6}"/>
              </a:ext>
            </a:extLst>
          </p:cNvPr>
          <p:cNvSpPr/>
          <p:nvPr/>
        </p:nvSpPr>
        <p:spPr>
          <a:xfrm rot="7200000">
            <a:off x="7476443" y="4080493"/>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270" lIns="0" tIns="0" rIns="0" bIns="0" rtlCol="0" anchor="ctr"/>
          <a:lstStyle/>
          <a:p>
            <a:pPr algn="ctr"/>
            <a:r>
              <a:rPr lang="en-GB" sz="1200" dirty="0"/>
              <a:t>5. Programme length</a:t>
            </a:r>
          </a:p>
        </p:txBody>
      </p:sp>
      <p:sp>
        <p:nvSpPr>
          <p:cNvPr id="8" name="Flowchart: Manual Operation 7">
            <a:extLst>
              <a:ext uri="{FF2B5EF4-FFF2-40B4-BE49-F238E27FC236}">
                <a16:creationId xmlns:a16="http://schemas.microsoft.com/office/drawing/2014/main" id="{33F3D224-C0F2-B563-7FDE-28FFEA2CDA49}"/>
              </a:ext>
            </a:extLst>
          </p:cNvPr>
          <p:cNvSpPr/>
          <p:nvPr/>
        </p:nvSpPr>
        <p:spPr>
          <a:xfrm rot="9000000">
            <a:off x="6542293" y="4946652"/>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270" lIns="0" tIns="0" rIns="0" bIns="0" rtlCol="0" anchor="ctr"/>
          <a:lstStyle/>
          <a:p>
            <a:pPr algn="ctr"/>
            <a:r>
              <a:rPr lang="en-GB" sz="1200" dirty="0"/>
              <a:t> 6. Local languages</a:t>
            </a:r>
          </a:p>
        </p:txBody>
      </p:sp>
      <p:sp>
        <p:nvSpPr>
          <p:cNvPr id="15" name="Flowchart: Manual Operation 14">
            <a:extLst>
              <a:ext uri="{FF2B5EF4-FFF2-40B4-BE49-F238E27FC236}">
                <a16:creationId xmlns:a16="http://schemas.microsoft.com/office/drawing/2014/main" id="{C44419E5-A84F-99BA-2A89-C4498B39BE5E}"/>
              </a:ext>
            </a:extLst>
          </p:cNvPr>
          <p:cNvSpPr/>
          <p:nvPr/>
        </p:nvSpPr>
        <p:spPr>
          <a:xfrm rot="10800000">
            <a:off x="5311200" y="5251319"/>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6" name="Flowchart: Manual Operation 15">
            <a:extLst>
              <a:ext uri="{FF2B5EF4-FFF2-40B4-BE49-F238E27FC236}">
                <a16:creationId xmlns:a16="http://schemas.microsoft.com/office/drawing/2014/main" id="{0E72BBA0-880C-71F4-8B53-B15612D3332C}"/>
              </a:ext>
            </a:extLst>
          </p:cNvPr>
          <p:cNvSpPr/>
          <p:nvPr/>
        </p:nvSpPr>
        <p:spPr>
          <a:xfrm rot="12600000">
            <a:off x="4069511" y="4915543"/>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 lIns="0" tIns="0" rIns="0" bIns="0" rtlCol="0" anchor="ctr"/>
          <a:lstStyle/>
          <a:p>
            <a:pPr algn="ctr"/>
            <a:r>
              <a:rPr lang="en-GB" sz="1200" dirty="0"/>
              <a:t>8. Modelling tool selection</a:t>
            </a:r>
          </a:p>
        </p:txBody>
      </p:sp>
      <p:sp>
        <p:nvSpPr>
          <p:cNvPr id="17" name="Flowchart: Manual Operation 16">
            <a:extLst>
              <a:ext uri="{FF2B5EF4-FFF2-40B4-BE49-F238E27FC236}">
                <a16:creationId xmlns:a16="http://schemas.microsoft.com/office/drawing/2014/main" id="{48E1FA82-76DD-98E8-C6DC-7E37E686A466}"/>
              </a:ext>
            </a:extLst>
          </p:cNvPr>
          <p:cNvSpPr/>
          <p:nvPr/>
        </p:nvSpPr>
        <p:spPr>
          <a:xfrm rot="14400000">
            <a:off x="3184057" y="4011839"/>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 lIns="0" tIns="0" rIns="0" bIns="0" rtlCol="0" anchor="ctr"/>
          <a:lstStyle/>
          <a:p>
            <a:pPr algn="ctr"/>
            <a:r>
              <a:rPr lang="en-GB" sz="1200" dirty="0"/>
              <a:t>9. Software selection</a:t>
            </a:r>
          </a:p>
        </p:txBody>
      </p:sp>
      <p:sp>
        <p:nvSpPr>
          <p:cNvPr id="18" name="Flowchart: Manual Operation 17">
            <a:extLst>
              <a:ext uri="{FF2B5EF4-FFF2-40B4-BE49-F238E27FC236}">
                <a16:creationId xmlns:a16="http://schemas.microsoft.com/office/drawing/2014/main" id="{261FB5A8-B2D4-FEAD-B5D0-279EFDEB59FB}"/>
              </a:ext>
            </a:extLst>
          </p:cNvPr>
          <p:cNvSpPr/>
          <p:nvPr/>
        </p:nvSpPr>
        <p:spPr>
          <a:xfrm rot="16200000">
            <a:off x="2855564" y="2793878"/>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vert" lIns="0" tIns="0" rIns="0" bIns="0" rtlCol="0" anchor="ctr"/>
          <a:lstStyle/>
          <a:p>
            <a:pPr algn="ctr"/>
            <a:r>
              <a:rPr lang="en-GB" sz="1200" dirty="0"/>
              <a:t>10. Data foundations</a:t>
            </a:r>
          </a:p>
        </p:txBody>
      </p:sp>
      <p:sp>
        <p:nvSpPr>
          <p:cNvPr id="19" name="Flowchart: Manual Operation 18">
            <a:extLst>
              <a:ext uri="{FF2B5EF4-FFF2-40B4-BE49-F238E27FC236}">
                <a16:creationId xmlns:a16="http://schemas.microsoft.com/office/drawing/2014/main" id="{387517CD-B887-F108-695E-1978D54BC293}"/>
              </a:ext>
            </a:extLst>
          </p:cNvPr>
          <p:cNvSpPr/>
          <p:nvPr/>
        </p:nvSpPr>
        <p:spPr>
          <a:xfrm rot="18000000">
            <a:off x="3178968" y="1593248"/>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11. Transparency</a:t>
            </a:r>
          </a:p>
        </p:txBody>
      </p:sp>
      <p:sp>
        <p:nvSpPr>
          <p:cNvPr id="20" name="Flowchart: Manual Operation 19">
            <a:extLst>
              <a:ext uri="{FF2B5EF4-FFF2-40B4-BE49-F238E27FC236}">
                <a16:creationId xmlns:a16="http://schemas.microsoft.com/office/drawing/2014/main" id="{EC575C56-2C8B-A82B-AE46-8F3696BD1B98}"/>
              </a:ext>
            </a:extLst>
          </p:cNvPr>
          <p:cNvSpPr/>
          <p:nvPr/>
        </p:nvSpPr>
        <p:spPr>
          <a:xfrm rot="19800000">
            <a:off x="4089226" y="719335"/>
            <a:ext cx="1569600" cy="1238400"/>
          </a:xfrm>
          <a:prstGeom prst="flowChartManualOperation">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en-GB" sz="1200" dirty="0"/>
              <a:t>12. Regional collaboration</a:t>
            </a:r>
          </a:p>
        </p:txBody>
      </p:sp>
      <p:sp>
        <p:nvSpPr>
          <p:cNvPr id="22" name="TextBox 21">
            <a:extLst>
              <a:ext uri="{FF2B5EF4-FFF2-40B4-BE49-F238E27FC236}">
                <a16:creationId xmlns:a16="http://schemas.microsoft.com/office/drawing/2014/main" id="{1F94DFEC-E371-2F22-636C-511A09BD1F6C}"/>
              </a:ext>
            </a:extLst>
          </p:cNvPr>
          <p:cNvSpPr txBox="1"/>
          <p:nvPr/>
        </p:nvSpPr>
        <p:spPr>
          <a:xfrm>
            <a:off x="4981285" y="2713831"/>
            <a:ext cx="2332264" cy="1569660"/>
          </a:xfrm>
          <a:prstGeom prst="rect">
            <a:avLst/>
          </a:prstGeom>
          <a:noFill/>
        </p:spPr>
        <p:txBody>
          <a:bodyPr wrap="square">
            <a:spAutoFit/>
          </a:bodyPr>
          <a:lstStyle/>
          <a:p>
            <a:pPr algn="ctr"/>
            <a:r>
              <a:rPr lang="en-GB" sz="2400" dirty="0"/>
              <a:t>12 key aspects for effective programme design</a:t>
            </a:r>
          </a:p>
        </p:txBody>
      </p:sp>
      <p:pic>
        <p:nvPicPr>
          <p:cNvPr id="9" name="Graphic 8" descr="Target outline">
            <a:extLst>
              <a:ext uri="{FF2B5EF4-FFF2-40B4-BE49-F238E27FC236}">
                <a16:creationId xmlns:a16="http://schemas.microsoft.com/office/drawing/2014/main" id="{769A1140-13A7-D088-988F-C2DE413BBC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0275" y="334717"/>
            <a:ext cx="720000" cy="720000"/>
          </a:xfrm>
          <a:prstGeom prst="rect">
            <a:avLst/>
          </a:prstGeom>
        </p:spPr>
      </p:pic>
      <p:sp>
        <p:nvSpPr>
          <p:cNvPr id="11" name="TextBox 10">
            <a:extLst>
              <a:ext uri="{FF2B5EF4-FFF2-40B4-BE49-F238E27FC236}">
                <a16:creationId xmlns:a16="http://schemas.microsoft.com/office/drawing/2014/main" id="{AE80C87D-95A7-1F17-1F83-7AB0733F5F0B}"/>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12" name="TextBox 11">
            <a:extLst>
              <a:ext uri="{FF2B5EF4-FFF2-40B4-BE49-F238E27FC236}">
                <a16:creationId xmlns:a16="http://schemas.microsoft.com/office/drawing/2014/main" id="{D4D06949-7B3A-B466-5AB7-B12B56A5CBF7}"/>
              </a:ext>
            </a:extLst>
          </p:cNvPr>
          <p:cNvSpPr txBox="1"/>
          <p:nvPr/>
        </p:nvSpPr>
        <p:spPr>
          <a:xfrm>
            <a:off x="5461338" y="5687886"/>
            <a:ext cx="1307425" cy="461665"/>
          </a:xfrm>
          <a:prstGeom prst="rect">
            <a:avLst/>
          </a:prstGeom>
          <a:noFill/>
        </p:spPr>
        <p:txBody>
          <a:bodyPr wrap="square">
            <a:spAutoFit/>
          </a:bodyPr>
          <a:lstStyle/>
          <a:p>
            <a:pPr algn="ctr"/>
            <a:r>
              <a:rPr lang="en-GB" sz="1200" dirty="0">
                <a:solidFill>
                  <a:schemeClr val="bg1"/>
                </a:solidFill>
              </a:rPr>
              <a:t>7. Methodology selection</a:t>
            </a:r>
          </a:p>
        </p:txBody>
      </p:sp>
      <p:sp>
        <p:nvSpPr>
          <p:cNvPr id="25" name="TextBox 24">
            <a:extLst>
              <a:ext uri="{FF2B5EF4-FFF2-40B4-BE49-F238E27FC236}">
                <a16:creationId xmlns:a16="http://schemas.microsoft.com/office/drawing/2014/main" id="{38053077-A988-716A-2DAC-304C411EFABB}"/>
              </a:ext>
            </a:extLst>
          </p:cNvPr>
          <p:cNvSpPr txBox="1"/>
          <p:nvPr/>
        </p:nvSpPr>
        <p:spPr>
          <a:xfrm>
            <a:off x="7385413" y="679115"/>
            <a:ext cx="3452946" cy="3970318"/>
          </a:xfrm>
          <a:prstGeom prst="rect">
            <a:avLst/>
          </a:prstGeom>
          <a:noFill/>
        </p:spPr>
        <p:txBody>
          <a:bodyPr wrap="square">
            <a:spAutoFit/>
          </a:bodyPr>
          <a:lstStyle/>
          <a:p>
            <a:r>
              <a:rPr lang="en-GB" sz="1400" b="0" i="0" u="none" strike="noStrike" kern="1200" baseline="0" dirty="0">
                <a:solidFill>
                  <a:schemeClr val="tx1"/>
                </a:solidFill>
                <a:latin typeface="+mn-lt"/>
                <a:ea typeface="+mn-ea"/>
                <a:cs typeface="+mn-cs"/>
              </a:rPr>
              <a:t>1. Identifying suitable institutions for capacity development is key; for example, choosing individuals and institutions that have the relevant expertise and are resilient to political change can be crucial for longevity. The institutions should interact and build relationships with domestic stakeholders and have the infrastructure for, and interest in, maintaining capacity in the long term. It is also important to develop capacity outside of government institutions, notably in the university sector, which is less susceptible to turnover, can provide technical support to government, and offers the opportunity to integrate skills into tertiary education curricula for longer-term impacts. 	</a:t>
            </a:r>
          </a:p>
        </p:txBody>
      </p:sp>
      <p:sp>
        <p:nvSpPr>
          <p:cNvPr id="27" name="TextBox 26">
            <a:extLst>
              <a:ext uri="{FF2B5EF4-FFF2-40B4-BE49-F238E27FC236}">
                <a16:creationId xmlns:a16="http://schemas.microsoft.com/office/drawing/2014/main" id="{5C008C5C-E993-D43A-156C-D3FEAC4A294F}"/>
              </a:ext>
            </a:extLst>
          </p:cNvPr>
          <p:cNvSpPr txBox="1"/>
          <p:nvPr/>
        </p:nvSpPr>
        <p:spPr>
          <a:xfrm>
            <a:off x="8070992" y="1594458"/>
            <a:ext cx="3897737" cy="2677656"/>
          </a:xfrm>
          <a:prstGeom prst="rect">
            <a:avLst/>
          </a:prstGeom>
          <a:noFill/>
        </p:spPr>
        <p:txBody>
          <a:bodyPr wrap="square">
            <a:spAutoFit/>
          </a:bodyPr>
          <a:lstStyle/>
          <a:p>
            <a:r>
              <a:rPr lang="en-GB" b="0" dirty="0"/>
              <a:t>2. I</a:t>
            </a:r>
            <a:r>
              <a:rPr lang="en-GB" sz="1400" b="0" i="0" u="none" strike="noStrike" kern="1200" baseline="0" dirty="0">
                <a:solidFill>
                  <a:schemeClr val="tx1"/>
                </a:solidFill>
                <a:latin typeface="+mn-lt"/>
                <a:ea typeface="+mn-ea"/>
                <a:cs typeface="+mn-cs"/>
              </a:rPr>
              <a:t>n settings where connectivity or digital literacy are limited, as well as contexts with stronger in-person learning cultures, online training programmes should be avoided. This also favours relationship building and creates trust, which is an important objective of this process. Online parts of trainings may be considered for specific parts of programmes already rolled out and that are delivered in this format as standard. The resourcing of hardware and software infrastructure and translation should also be budgeted. </a:t>
            </a:r>
            <a:endParaRPr lang="en-GB" dirty="0"/>
          </a:p>
        </p:txBody>
      </p:sp>
      <p:sp>
        <p:nvSpPr>
          <p:cNvPr id="29" name="TextBox 28">
            <a:extLst>
              <a:ext uri="{FF2B5EF4-FFF2-40B4-BE49-F238E27FC236}">
                <a16:creationId xmlns:a16="http://schemas.microsoft.com/office/drawing/2014/main" id="{88AFECC7-3149-4206-9C5C-710A524EC296}"/>
              </a:ext>
            </a:extLst>
          </p:cNvPr>
          <p:cNvSpPr txBox="1"/>
          <p:nvPr/>
        </p:nvSpPr>
        <p:spPr>
          <a:xfrm>
            <a:off x="7715151" y="3060471"/>
            <a:ext cx="3749850" cy="2246769"/>
          </a:xfrm>
          <a:prstGeom prst="rect">
            <a:avLst/>
          </a:prstGeom>
          <a:noFill/>
        </p:spPr>
        <p:txBody>
          <a:bodyPr wrap="square">
            <a:spAutoFit/>
          </a:bodyPr>
          <a:lstStyle/>
          <a:p>
            <a:r>
              <a:rPr lang="en-GB" kern="1200" dirty="0">
                <a:solidFill>
                  <a:schemeClr val="tx1"/>
                </a:solidFill>
                <a:latin typeface="+mn-lt"/>
                <a:ea typeface="+mn-ea"/>
                <a:cs typeface="+mn-cs"/>
              </a:rPr>
              <a:t>3. </a:t>
            </a:r>
            <a:r>
              <a:rPr lang="en-GB" sz="1400" b="0" i="0" u="none" strike="noStrike" kern="1200" baseline="0" dirty="0">
                <a:solidFill>
                  <a:schemeClr val="tx1"/>
                </a:solidFill>
                <a:latin typeface="+mn-lt"/>
                <a:ea typeface="+mn-ea"/>
                <a:cs typeface="+mn-cs"/>
              </a:rPr>
              <a:t>Unidirectional trainings from donor-based experts to domestic experts are unlikely to be sensitive to both technical and sociopolitical contexts. Instead, training programmes should aim for an incremental handover of training leadership, whereby the final stages of training are led by domestic “champions” who have full competency and can provide peer-to-peer support, or at least aim for suitable experts from within the same region. </a:t>
            </a:r>
            <a:endParaRPr lang="en-GB" dirty="0"/>
          </a:p>
        </p:txBody>
      </p:sp>
      <p:sp>
        <p:nvSpPr>
          <p:cNvPr id="31" name="TextBox 30">
            <a:extLst>
              <a:ext uri="{FF2B5EF4-FFF2-40B4-BE49-F238E27FC236}">
                <a16:creationId xmlns:a16="http://schemas.microsoft.com/office/drawing/2014/main" id="{A2BECB02-F49D-7E84-DE7A-10B0FBD8BB7D}"/>
              </a:ext>
            </a:extLst>
          </p:cNvPr>
          <p:cNvSpPr txBox="1"/>
          <p:nvPr/>
        </p:nvSpPr>
        <p:spPr>
          <a:xfrm>
            <a:off x="5722340" y="4540464"/>
            <a:ext cx="5939113" cy="1815882"/>
          </a:xfrm>
          <a:prstGeom prst="rect">
            <a:avLst/>
          </a:prstGeom>
          <a:noFill/>
        </p:spPr>
        <p:txBody>
          <a:bodyPr wrap="square">
            <a:spAutoFit/>
          </a:bodyPr>
          <a:lstStyle/>
          <a:p>
            <a:r>
              <a:rPr lang="en-GB" sz="1400" b="0" i="0" u="none" strike="noStrike" kern="1200" baseline="0" dirty="0">
                <a:solidFill>
                  <a:schemeClr val="tx1"/>
                </a:solidFill>
                <a:latin typeface="+mn-lt"/>
                <a:ea typeface="+mn-ea"/>
                <a:cs typeface="+mn-cs"/>
              </a:rPr>
              <a:t>4. It may be effective for stakeholders wishing to participate in the capacity development programme to submit a written application, identifying the areas requiring updated capacity, the intended policy applications, relevant planning activities, and the number of individuals to be trained. This approach enhances stakeholder commitment throughout the programme and legitimises the cooperation process. This is vital for securing the support of state agencies, even amid potential changes in government administration. </a:t>
            </a:r>
            <a:endParaRPr lang="en-GB" dirty="0"/>
          </a:p>
        </p:txBody>
      </p:sp>
      <p:sp>
        <p:nvSpPr>
          <p:cNvPr id="33" name="TextBox 32">
            <a:extLst>
              <a:ext uri="{FF2B5EF4-FFF2-40B4-BE49-F238E27FC236}">
                <a16:creationId xmlns:a16="http://schemas.microsoft.com/office/drawing/2014/main" id="{F78C51C3-72B5-F9EB-5F7F-710DA679C7D5}"/>
              </a:ext>
            </a:extLst>
          </p:cNvPr>
          <p:cNvSpPr txBox="1"/>
          <p:nvPr/>
        </p:nvSpPr>
        <p:spPr>
          <a:xfrm>
            <a:off x="9624195" y="2317536"/>
            <a:ext cx="2223357" cy="3754874"/>
          </a:xfrm>
          <a:prstGeom prst="rect">
            <a:avLst/>
          </a:prstGeom>
          <a:noFill/>
        </p:spPr>
        <p:txBody>
          <a:bodyPr wrap="square">
            <a:spAutoFit/>
          </a:bodyPr>
          <a:lstStyle/>
          <a:p>
            <a:r>
              <a:rPr lang="en-GB" sz="1400" b="0" i="0" u="none" strike="noStrike" kern="1200" baseline="0" dirty="0">
                <a:solidFill>
                  <a:schemeClr val="tx1"/>
                </a:solidFill>
                <a:latin typeface="+mn-lt"/>
                <a:ea typeface="+mn-ea"/>
                <a:cs typeface="+mn-cs"/>
              </a:rPr>
              <a:t>5. There needs to be sufficient time allocated for iterating programme design with stakeholders to build collective understanding, ensure alignment with the stakeholders’ visions, and maintain high-level commitment. The programme’s timing should fit the policy cycle(s) it is intended to support, and consideration must be given on how to respond to immediate requests. </a:t>
            </a:r>
            <a:endParaRPr lang="en-GB" dirty="0"/>
          </a:p>
        </p:txBody>
      </p:sp>
      <p:sp>
        <p:nvSpPr>
          <p:cNvPr id="35" name="TextBox 34">
            <a:extLst>
              <a:ext uri="{FF2B5EF4-FFF2-40B4-BE49-F238E27FC236}">
                <a16:creationId xmlns:a16="http://schemas.microsoft.com/office/drawing/2014/main" id="{59FAEF8B-EF9E-65A3-619A-C8F07E3AFF44}"/>
              </a:ext>
            </a:extLst>
          </p:cNvPr>
          <p:cNvSpPr txBox="1"/>
          <p:nvPr/>
        </p:nvSpPr>
        <p:spPr>
          <a:xfrm>
            <a:off x="9420679" y="3785730"/>
            <a:ext cx="2006887" cy="2677656"/>
          </a:xfrm>
          <a:prstGeom prst="rect">
            <a:avLst/>
          </a:prstGeom>
          <a:noFill/>
        </p:spPr>
        <p:txBody>
          <a:bodyPr wrap="square">
            <a:spAutoFit/>
          </a:bodyPr>
          <a:lstStyle/>
          <a:p>
            <a:r>
              <a:rPr lang="en-GB" sz="1400" b="0" i="0" u="none" strike="noStrike" kern="1200" baseline="0" dirty="0">
                <a:solidFill>
                  <a:schemeClr val="tx1"/>
                </a:solidFill>
                <a:latin typeface="+mn-lt"/>
                <a:ea typeface="+mn-ea"/>
                <a:cs typeface="+mn-cs"/>
              </a:rPr>
              <a:t>6. Translating training materials and model interfaces and offering capacity development activities in domestic languages increases reach, fosters open and inclusive dialogue between national stakeholders, and ultimately increases ownership. </a:t>
            </a:r>
          </a:p>
        </p:txBody>
      </p:sp>
      <p:sp>
        <p:nvSpPr>
          <p:cNvPr id="37" name="TextBox 36">
            <a:extLst>
              <a:ext uri="{FF2B5EF4-FFF2-40B4-BE49-F238E27FC236}">
                <a16:creationId xmlns:a16="http://schemas.microsoft.com/office/drawing/2014/main" id="{E895B9DA-F781-70F1-7BE5-E1F6A8ACF288}"/>
              </a:ext>
            </a:extLst>
          </p:cNvPr>
          <p:cNvSpPr txBox="1"/>
          <p:nvPr/>
        </p:nvSpPr>
        <p:spPr>
          <a:xfrm>
            <a:off x="9420125" y="2692965"/>
            <a:ext cx="2435100" cy="3754874"/>
          </a:xfrm>
          <a:prstGeom prst="rect">
            <a:avLst/>
          </a:prstGeom>
          <a:noFill/>
        </p:spPr>
        <p:txBody>
          <a:bodyPr wrap="square">
            <a:spAutoFit/>
          </a:bodyPr>
          <a:lstStyle/>
          <a:p>
            <a:r>
              <a:rPr lang="en-GB" sz="1400" b="0" i="0" u="none" strike="noStrike" kern="1200" baseline="0" dirty="0">
                <a:solidFill>
                  <a:schemeClr val="tx1"/>
                </a:solidFill>
                <a:latin typeface="+mn-lt"/>
                <a:ea typeface="+mn-ea"/>
                <a:cs typeface="+mn-cs"/>
              </a:rPr>
              <a:t>7. Approaches and, if needed, tools should be chosen based on needs and gaps identified. Modelling is often key, but not a necessity. It is therefore important that domestic stakeholders and analysts steer a collegial discussion on whether modelling and specific tools are needed. Existing relevant data and model infrastructure needs to be mapped, and its use prioritised, and the modelling work should be grounded in local data. </a:t>
            </a:r>
            <a:endParaRPr lang="en-GB" dirty="0"/>
          </a:p>
        </p:txBody>
      </p:sp>
      <p:sp>
        <p:nvSpPr>
          <p:cNvPr id="39" name="TextBox 38">
            <a:extLst>
              <a:ext uri="{FF2B5EF4-FFF2-40B4-BE49-F238E27FC236}">
                <a16:creationId xmlns:a16="http://schemas.microsoft.com/office/drawing/2014/main" id="{875862A2-3391-CD21-D320-348FA67CB484}"/>
              </a:ext>
            </a:extLst>
          </p:cNvPr>
          <p:cNvSpPr txBox="1"/>
          <p:nvPr/>
        </p:nvSpPr>
        <p:spPr>
          <a:xfrm>
            <a:off x="397890" y="2692965"/>
            <a:ext cx="3614519" cy="3323987"/>
          </a:xfrm>
          <a:prstGeom prst="rect">
            <a:avLst/>
          </a:prstGeom>
          <a:noFill/>
        </p:spPr>
        <p:txBody>
          <a:bodyPr wrap="square">
            <a:spAutoFit/>
          </a:bodyPr>
          <a:lstStyle/>
          <a:p>
            <a:r>
              <a:rPr lang="en-GB" sz="1400" b="0" i="0" u="none" strike="noStrike" kern="1200" baseline="0" dirty="0">
                <a:solidFill>
                  <a:schemeClr val="tx1"/>
                </a:solidFill>
                <a:latin typeface="+mn-lt"/>
                <a:ea typeface="+mn-ea"/>
                <a:cs typeface="+mn-cs"/>
              </a:rPr>
              <a:t>8. If modelling is needed, there is often tension between using complex tools, which may not be usable for many stakeholders, and the need to capture the context-specific elements that influence decisions. These competing considerations need to be balanced throughout the programme, in different ways depending on the actors. When high levels of detail are needed, modelling can become computationally intensive and LMICs often lack the necessary resources. Therefore, the programme must budget resources for IT infrastructure, hardware, software, and connectivity support. </a:t>
            </a:r>
            <a:endParaRPr lang="en-GB" dirty="0"/>
          </a:p>
        </p:txBody>
      </p:sp>
      <p:sp>
        <p:nvSpPr>
          <p:cNvPr id="41" name="TextBox 40">
            <a:extLst>
              <a:ext uri="{FF2B5EF4-FFF2-40B4-BE49-F238E27FC236}">
                <a16:creationId xmlns:a16="http://schemas.microsoft.com/office/drawing/2014/main" id="{5D3F4229-38C2-A08F-342A-013CAE8112D8}"/>
              </a:ext>
            </a:extLst>
          </p:cNvPr>
          <p:cNvSpPr txBox="1"/>
          <p:nvPr/>
        </p:nvSpPr>
        <p:spPr>
          <a:xfrm>
            <a:off x="550308" y="2751328"/>
            <a:ext cx="2492481" cy="2893100"/>
          </a:xfrm>
          <a:prstGeom prst="rect">
            <a:avLst/>
          </a:prstGeom>
          <a:noFill/>
        </p:spPr>
        <p:txBody>
          <a:bodyPr wrap="square">
            <a:spAutoFit/>
          </a:bodyPr>
          <a:lstStyle/>
          <a:p>
            <a:r>
              <a:rPr lang="en-GB" sz="1400" i="0" u="none" strike="noStrike" kern="1200" baseline="0" dirty="0">
                <a:solidFill>
                  <a:schemeClr val="tx1"/>
                </a:solidFill>
                <a:latin typeface="+mn-lt"/>
                <a:ea typeface="+mn-ea"/>
                <a:cs typeface="+mn-cs"/>
              </a:rPr>
              <a:t>9. </a:t>
            </a:r>
            <a:r>
              <a:rPr lang="en-GB" sz="1400" b="0" i="0" u="none" strike="noStrike" kern="1200" baseline="0" dirty="0">
                <a:solidFill>
                  <a:schemeClr val="tx1"/>
                </a:solidFill>
                <a:latin typeface="+mn-lt"/>
                <a:ea typeface="+mn-ea"/>
                <a:cs typeface="+mn-cs"/>
              </a:rPr>
              <a:t>If modelling-based tools are needed, open and free tools should be prioritised for developing or emerging economies where costs need to be kept low. However, there must be objective consideration of the pros and cons of commercial and non-commercial tools in the specific context and based on existing technical and human capacity.	</a:t>
            </a:r>
          </a:p>
        </p:txBody>
      </p:sp>
      <p:sp>
        <p:nvSpPr>
          <p:cNvPr id="43" name="TextBox 42">
            <a:extLst>
              <a:ext uri="{FF2B5EF4-FFF2-40B4-BE49-F238E27FC236}">
                <a16:creationId xmlns:a16="http://schemas.microsoft.com/office/drawing/2014/main" id="{0A6B7495-FFF6-8A92-3E7E-D7736A7AAD2D}"/>
              </a:ext>
            </a:extLst>
          </p:cNvPr>
          <p:cNvSpPr txBox="1"/>
          <p:nvPr/>
        </p:nvSpPr>
        <p:spPr>
          <a:xfrm>
            <a:off x="353085" y="2148690"/>
            <a:ext cx="2680703" cy="3970318"/>
          </a:xfrm>
          <a:prstGeom prst="rect">
            <a:avLst/>
          </a:prstGeom>
          <a:noFill/>
        </p:spPr>
        <p:txBody>
          <a:bodyPr wrap="square">
            <a:spAutoFit/>
          </a:bodyPr>
          <a:lstStyle/>
          <a:p>
            <a:r>
              <a:rPr lang="en-GB" sz="1400" b="0" i="0" u="none" strike="noStrike" kern="1200" baseline="0" dirty="0">
                <a:solidFill>
                  <a:schemeClr val="tx1"/>
                </a:solidFill>
                <a:latin typeface="+mn-lt"/>
                <a:ea typeface="+mn-ea"/>
                <a:cs typeface="+mn-cs"/>
              </a:rPr>
              <a:t>10. Irrespective of the methodological approach, access to high quality and timely data is a critical foundation for capacity development activities linked to science-based planning. Important issues to address are standardised data collection, organisation, management, and versioning to facilitate data checking and improve data quality. Adequate resources need to be dedicated to the data foundation, including the mapping of existing data governance frameworks and training on data management. </a:t>
            </a:r>
            <a:endParaRPr lang="en-GB" dirty="0"/>
          </a:p>
        </p:txBody>
      </p:sp>
      <p:sp>
        <p:nvSpPr>
          <p:cNvPr id="45" name="TextBox 44">
            <a:extLst>
              <a:ext uri="{FF2B5EF4-FFF2-40B4-BE49-F238E27FC236}">
                <a16:creationId xmlns:a16="http://schemas.microsoft.com/office/drawing/2014/main" id="{20AC4798-2323-32DF-2E16-7E95C0C49676}"/>
              </a:ext>
            </a:extLst>
          </p:cNvPr>
          <p:cNvSpPr txBox="1"/>
          <p:nvPr/>
        </p:nvSpPr>
        <p:spPr>
          <a:xfrm>
            <a:off x="365534" y="2144205"/>
            <a:ext cx="2801455" cy="2893100"/>
          </a:xfrm>
          <a:prstGeom prst="rect">
            <a:avLst/>
          </a:prstGeom>
          <a:noFill/>
        </p:spPr>
        <p:txBody>
          <a:bodyPr wrap="square">
            <a:spAutoFit/>
          </a:bodyPr>
          <a:lstStyle/>
          <a:p>
            <a:r>
              <a:rPr lang="en-GB" sz="1400" b="0" i="0" u="none" strike="noStrike" kern="1200" baseline="0" dirty="0">
                <a:solidFill>
                  <a:schemeClr val="tx1"/>
                </a:solidFill>
                <a:latin typeface="+mn-lt"/>
                <a:ea typeface="+mn-ea"/>
                <a:cs typeface="+mn-cs"/>
              </a:rPr>
              <a:t>11. Open-access data and open-source tools allow for transparency and facilitate a critical link between government institutions and academia. However, some contexts may require access to proprietary datasets. The programme must be sensitive to this need and protect such data, while devising approaches to ensure the confidentiality does not hinder knowledge sharing. </a:t>
            </a:r>
            <a:endParaRPr lang="en-GB" dirty="0"/>
          </a:p>
        </p:txBody>
      </p:sp>
      <p:sp>
        <p:nvSpPr>
          <p:cNvPr id="47" name="TextBox 46">
            <a:extLst>
              <a:ext uri="{FF2B5EF4-FFF2-40B4-BE49-F238E27FC236}">
                <a16:creationId xmlns:a16="http://schemas.microsoft.com/office/drawing/2014/main" id="{3ABD540D-16B9-94A0-2D86-F1D9B381EFE7}"/>
              </a:ext>
            </a:extLst>
          </p:cNvPr>
          <p:cNvSpPr txBox="1"/>
          <p:nvPr/>
        </p:nvSpPr>
        <p:spPr>
          <a:xfrm>
            <a:off x="354522" y="2161523"/>
            <a:ext cx="2601907" cy="3754874"/>
          </a:xfrm>
          <a:prstGeom prst="rect">
            <a:avLst/>
          </a:prstGeom>
          <a:noFill/>
        </p:spPr>
        <p:txBody>
          <a:bodyPr wrap="square">
            <a:spAutoFit/>
          </a:bodyPr>
          <a:lstStyle/>
          <a:p>
            <a:r>
              <a:rPr lang="en-GB" sz="1400" b="0" i="0" u="none" strike="noStrike" kern="1200" baseline="0" dirty="0">
                <a:solidFill>
                  <a:schemeClr val="tx1"/>
                </a:solidFill>
                <a:latin typeface="+mn-lt"/>
                <a:ea typeface="+mn-ea"/>
                <a:cs typeface="+mn-cs"/>
              </a:rPr>
              <a:t>12. Regional training programmes, although resource-intensive, encourage greater peer learning and could benefit countries with limited capacity, strengthening regional collaboration and peer-to-peer knowledge exchange. They promote ownership, by decentralising capacity development programmes that are organised on a global scale and supporting regional knowledge sharing to complement domestic capacity.</a:t>
            </a:r>
            <a:endParaRPr lang="en-GB" dirty="0"/>
          </a:p>
        </p:txBody>
      </p:sp>
    </p:spTree>
    <p:extLst>
      <p:ext uri="{BB962C8B-B14F-4D97-AF65-F5344CB8AC3E}">
        <p14:creationId xmlns:p14="http://schemas.microsoft.com/office/powerpoint/2010/main" val="329784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5"/>
                                        </p:tgtEl>
                                      </p:cBhvr>
                                    </p:animEffect>
                                    <p:set>
                                      <p:cBhvr>
                                        <p:cTn id="7" dur="1" fill="hold">
                                          <p:stCondLst>
                                            <p:cond delay="499"/>
                                          </p:stCondLst>
                                        </p:cTn>
                                        <p:tgtEl>
                                          <p:spTgt spid="25"/>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27"/>
                                        </p:tgtEl>
                                      </p:cBhvr>
                                    </p:animEffect>
                                    <p:set>
                                      <p:cBhvr>
                                        <p:cTn id="18" dur="1" fill="hold">
                                          <p:stCondLst>
                                            <p:cond delay="499"/>
                                          </p:stCondLst>
                                        </p:cTn>
                                        <p:tgtEl>
                                          <p:spTgt spid="27"/>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29"/>
                                        </p:tgtEl>
                                      </p:cBhvr>
                                    </p:animEffect>
                                    <p:set>
                                      <p:cBhvr>
                                        <p:cTn id="29" dur="1" fill="hold">
                                          <p:stCondLst>
                                            <p:cond delay="499"/>
                                          </p:stCondLst>
                                        </p:cTn>
                                        <p:tgtEl>
                                          <p:spTgt spid="29"/>
                                        </p:tgtEl>
                                        <p:attrNameLst>
                                          <p:attrName>style.visibility</p:attrName>
                                        </p:attrNameLst>
                                      </p:cBhvr>
                                      <p:to>
                                        <p:strVal val="hidden"/>
                                      </p:to>
                                    </p:se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31"/>
                                        </p:tgtEl>
                                      </p:cBhvr>
                                    </p:animEffect>
                                    <p:set>
                                      <p:cBhvr>
                                        <p:cTn id="40" dur="1" fill="hold">
                                          <p:stCondLst>
                                            <p:cond delay="499"/>
                                          </p:stCondLst>
                                        </p:cTn>
                                        <p:tgtEl>
                                          <p:spTgt spid="31"/>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1" nodeType="clickEffect">
                                  <p:stCondLst>
                                    <p:cond delay="0"/>
                                  </p:stCondLst>
                                  <p:childTnLst>
                                    <p:animEffect transition="out" filter="fade">
                                      <p:cBhvr>
                                        <p:cTn id="50" dur="500"/>
                                        <p:tgtEl>
                                          <p:spTgt spid="33"/>
                                        </p:tgtEl>
                                      </p:cBhvr>
                                    </p:animEffect>
                                    <p:set>
                                      <p:cBhvr>
                                        <p:cTn id="51" dur="1" fill="hold">
                                          <p:stCondLst>
                                            <p:cond delay="499"/>
                                          </p:stCondLst>
                                        </p:cTn>
                                        <p:tgtEl>
                                          <p:spTgt spid="33"/>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35"/>
                                        </p:tgtEl>
                                      </p:cBhvr>
                                    </p:animEffect>
                                    <p:set>
                                      <p:cBhvr>
                                        <p:cTn id="62" dur="1" fill="hold">
                                          <p:stCondLst>
                                            <p:cond delay="499"/>
                                          </p:stCondLst>
                                        </p:cTn>
                                        <p:tgtEl>
                                          <p:spTgt spid="35"/>
                                        </p:tgtEl>
                                        <p:attrNameLst>
                                          <p:attrName>style.visibility</p:attrName>
                                        </p:attrNameLst>
                                      </p:cBhvr>
                                      <p:to>
                                        <p:strVal val="hidden"/>
                                      </p:to>
                                    </p:set>
                                  </p:childTnLst>
                                </p:cTn>
                              </p:par>
                              <p:par>
                                <p:cTn id="63" presetID="10"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1" nodeType="clickEffect">
                                  <p:stCondLst>
                                    <p:cond delay="0"/>
                                  </p:stCondLst>
                                  <p:childTnLst>
                                    <p:animEffect transition="out" filter="fade">
                                      <p:cBhvr>
                                        <p:cTn id="72" dur="500"/>
                                        <p:tgtEl>
                                          <p:spTgt spid="37"/>
                                        </p:tgtEl>
                                      </p:cBhvr>
                                    </p:animEffect>
                                    <p:set>
                                      <p:cBhvr>
                                        <p:cTn id="73" dur="1" fill="hold">
                                          <p:stCondLst>
                                            <p:cond delay="499"/>
                                          </p:stCondLst>
                                        </p:cTn>
                                        <p:tgtEl>
                                          <p:spTgt spid="37"/>
                                        </p:tgtEl>
                                        <p:attrNameLst>
                                          <p:attrName>style.visibility</p:attrName>
                                        </p:attrNameLst>
                                      </p:cBhvr>
                                      <p:to>
                                        <p:strVal val="hidden"/>
                                      </p:to>
                                    </p:set>
                                  </p:childTnLst>
                                </p:cTn>
                              </p:par>
                              <p:par>
                                <p:cTn id="74" presetID="10" presetClass="entr" presetSubtype="0" fill="hold" grpId="0" nodeType="with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fade">
                                      <p:cBhvr>
                                        <p:cTn id="76" dur="500"/>
                                        <p:tgtEl>
                                          <p:spTgt spid="3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grpId="1" nodeType="clickEffect">
                                  <p:stCondLst>
                                    <p:cond delay="0"/>
                                  </p:stCondLst>
                                  <p:childTnLst>
                                    <p:animEffect transition="out" filter="fade">
                                      <p:cBhvr>
                                        <p:cTn id="83" dur="500"/>
                                        <p:tgtEl>
                                          <p:spTgt spid="39"/>
                                        </p:tgtEl>
                                      </p:cBhvr>
                                    </p:animEffect>
                                    <p:set>
                                      <p:cBhvr>
                                        <p:cTn id="84" dur="1" fill="hold">
                                          <p:stCondLst>
                                            <p:cond delay="499"/>
                                          </p:stCondLst>
                                        </p:cTn>
                                        <p:tgtEl>
                                          <p:spTgt spid="39"/>
                                        </p:tgtEl>
                                        <p:attrNameLst>
                                          <p:attrName>style.visibility</p:attrName>
                                        </p:attrNameLst>
                                      </p:cBhvr>
                                      <p:to>
                                        <p:strVal val="hidden"/>
                                      </p:to>
                                    </p:set>
                                  </p:childTnLst>
                                </p:cTn>
                              </p:par>
                              <p:par>
                                <p:cTn id="85" presetID="10"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500"/>
                                        <p:tgtEl>
                                          <p:spTgt spid="4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500"/>
                                        <p:tgtEl>
                                          <p:spTgt spid="17"/>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xit" presetSubtype="0" fill="hold" grpId="1" nodeType="clickEffect">
                                  <p:stCondLst>
                                    <p:cond delay="0"/>
                                  </p:stCondLst>
                                  <p:childTnLst>
                                    <p:animEffect transition="out" filter="fade">
                                      <p:cBhvr>
                                        <p:cTn id="94" dur="500"/>
                                        <p:tgtEl>
                                          <p:spTgt spid="41"/>
                                        </p:tgtEl>
                                      </p:cBhvr>
                                    </p:animEffect>
                                    <p:set>
                                      <p:cBhvr>
                                        <p:cTn id="95" dur="1" fill="hold">
                                          <p:stCondLst>
                                            <p:cond delay="499"/>
                                          </p:stCondLst>
                                        </p:cTn>
                                        <p:tgtEl>
                                          <p:spTgt spid="41"/>
                                        </p:tgtEl>
                                        <p:attrNameLst>
                                          <p:attrName>style.visibility</p:attrName>
                                        </p:attrNameLst>
                                      </p:cBhvr>
                                      <p:to>
                                        <p:strVal val="hidden"/>
                                      </p:to>
                                    </p:set>
                                  </p:childTnLst>
                                </p:cTn>
                              </p:par>
                              <p:par>
                                <p:cTn id="96" presetID="10" presetClass="entr" presetSubtype="0" fill="hold" grpId="0"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fade">
                                      <p:cBhvr>
                                        <p:cTn id="98" dur="500"/>
                                        <p:tgtEl>
                                          <p:spTgt spid="43"/>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fade">
                                      <p:cBhvr>
                                        <p:cTn id="101" dur="500"/>
                                        <p:tgtEl>
                                          <p:spTgt spid="18"/>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xit" presetSubtype="0" fill="hold" grpId="1" nodeType="clickEffect">
                                  <p:stCondLst>
                                    <p:cond delay="0"/>
                                  </p:stCondLst>
                                  <p:childTnLst>
                                    <p:animEffect transition="out" filter="fade">
                                      <p:cBhvr>
                                        <p:cTn id="105" dur="500"/>
                                        <p:tgtEl>
                                          <p:spTgt spid="43"/>
                                        </p:tgtEl>
                                      </p:cBhvr>
                                    </p:animEffect>
                                    <p:set>
                                      <p:cBhvr>
                                        <p:cTn id="106" dur="1" fill="hold">
                                          <p:stCondLst>
                                            <p:cond delay="499"/>
                                          </p:stCondLst>
                                        </p:cTn>
                                        <p:tgtEl>
                                          <p:spTgt spid="43"/>
                                        </p:tgtEl>
                                        <p:attrNameLst>
                                          <p:attrName>style.visibility</p:attrName>
                                        </p:attrNameLst>
                                      </p:cBhvr>
                                      <p:to>
                                        <p:strVal val="hidden"/>
                                      </p:to>
                                    </p:set>
                                  </p:childTnLst>
                                </p:cTn>
                              </p:par>
                              <p:par>
                                <p:cTn id="107" presetID="10" presetClass="entr" presetSubtype="0" fill="hold" grpId="0" nodeType="with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fade">
                                      <p:cBhvr>
                                        <p:cTn id="109" dur="500"/>
                                        <p:tgtEl>
                                          <p:spTgt spid="45"/>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9"/>
                                        </p:tgtEl>
                                        <p:attrNameLst>
                                          <p:attrName>style.visibility</p:attrName>
                                        </p:attrNameLst>
                                      </p:cBhvr>
                                      <p:to>
                                        <p:strVal val="visible"/>
                                      </p:to>
                                    </p:set>
                                    <p:animEffect transition="in" filter="fade">
                                      <p:cBhvr>
                                        <p:cTn id="112" dur="500"/>
                                        <p:tgtEl>
                                          <p:spTgt spid="19"/>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xit" presetSubtype="0" fill="hold" grpId="1" nodeType="clickEffect">
                                  <p:stCondLst>
                                    <p:cond delay="0"/>
                                  </p:stCondLst>
                                  <p:childTnLst>
                                    <p:animEffect transition="out" filter="fade">
                                      <p:cBhvr>
                                        <p:cTn id="116" dur="500"/>
                                        <p:tgtEl>
                                          <p:spTgt spid="45"/>
                                        </p:tgtEl>
                                      </p:cBhvr>
                                    </p:animEffect>
                                    <p:set>
                                      <p:cBhvr>
                                        <p:cTn id="117" dur="1" fill="hold">
                                          <p:stCondLst>
                                            <p:cond delay="499"/>
                                          </p:stCondLst>
                                        </p:cTn>
                                        <p:tgtEl>
                                          <p:spTgt spid="45"/>
                                        </p:tgtEl>
                                        <p:attrNameLst>
                                          <p:attrName>style.visibility</p:attrName>
                                        </p:attrNameLst>
                                      </p:cBhvr>
                                      <p:to>
                                        <p:strVal val="hidden"/>
                                      </p:to>
                                    </p:set>
                                  </p:childTnLst>
                                </p:cTn>
                              </p:par>
                              <p:par>
                                <p:cTn id="118" presetID="10" presetClass="entr" presetSubtype="0" fill="hold" grpId="0" nodeType="withEffect">
                                  <p:stCondLst>
                                    <p:cond delay="0"/>
                                  </p:stCondLst>
                                  <p:childTnLst>
                                    <p:set>
                                      <p:cBhvr>
                                        <p:cTn id="119" dur="1" fill="hold">
                                          <p:stCondLst>
                                            <p:cond delay="0"/>
                                          </p:stCondLst>
                                        </p:cTn>
                                        <p:tgtEl>
                                          <p:spTgt spid="47"/>
                                        </p:tgtEl>
                                        <p:attrNameLst>
                                          <p:attrName>style.visibility</p:attrName>
                                        </p:attrNameLst>
                                      </p:cBhvr>
                                      <p:to>
                                        <p:strVal val="visible"/>
                                      </p:to>
                                    </p:set>
                                    <p:animEffect transition="in" filter="fade">
                                      <p:cBhvr>
                                        <p:cTn id="120" dur="500"/>
                                        <p:tgtEl>
                                          <p:spTgt spid="47"/>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20"/>
                                        </p:tgtEl>
                                        <p:attrNameLst>
                                          <p:attrName>style.visibility</p:attrName>
                                        </p:attrNameLst>
                                      </p:cBhvr>
                                      <p:to>
                                        <p:strVal val="visible"/>
                                      </p:to>
                                    </p:set>
                                    <p:animEffect transition="in" filter="fade">
                                      <p:cBhvr>
                                        <p:cTn id="1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5" grpId="0" animBg="1"/>
      <p:bldP spid="16" grpId="0" animBg="1"/>
      <p:bldP spid="17" grpId="0" animBg="1"/>
      <p:bldP spid="18" grpId="0" animBg="1"/>
      <p:bldP spid="19" grpId="0" animBg="1"/>
      <p:bldP spid="20" grpId="0" animBg="1"/>
      <p:bldP spid="25" grpId="0"/>
      <p:bldP spid="27" grpId="0"/>
      <p:bldP spid="27" grpId="1"/>
      <p:bldP spid="29" grpId="0"/>
      <p:bldP spid="29" grpId="1"/>
      <p:bldP spid="31" grpId="0"/>
      <p:bldP spid="31" grpId="1"/>
      <p:bldP spid="33" grpId="0"/>
      <p:bldP spid="33" grpId="1"/>
      <p:bldP spid="35" grpId="0"/>
      <p:bldP spid="35" grpId="1"/>
      <p:bldP spid="37" grpId="0"/>
      <p:bldP spid="37" grpId="1"/>
      <p:bldP spid="39" grpId="0"/>
      <p:bldP spid="39" grpId="1"/>
      <p:bldP spid="41" grpId="0"/>
      <p:bldP spid="41" grpId="1"/>
      <p:bldP spid="43" grpId="0"/>
      <p:bldP spid="43" grpId="1"/>
      <p:bldP spid="45" grpId="0"/>
      <p:bldP spid="45" grpId="1"/>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A4225-B702-B0C8-012F-D4B8044E5D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75A8AA3-B0DB-D663-6921-88814D26ED0C}"/>
              </a:ext>
            </a:extLst>
          </p:cNvPr>
          <p:cNvSpPr txBox="1"/>
          <p:nvPr/>
        </p:nvSpPr>
        <p:spPr>
          <a:xfrm>
            <a:off x="468483" y="470189"/>
            <a:ext cx="11121335" cy="954107"/>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Vietnam’s </a:t>
            </a:r>
            <a:r>
              <a:rPr lang="en-GB" sz="1800" i="1" dirty="0">
                <a:solidFill>
                  <a:schemeClr val="bg1"/>
                </a:solidFill>
              </a:rPr>
              <a:t>Three Case Studies:</a:t>
            </a:r>
          </a:p>
          <a:p>
            <a:r>
              <a:rPr lang="en-GB" sz="1800" i="1" dirty="0">
                <a:solidFill>
                  <a:schemeClr val="bg1"/>
                </a:solidFill>
              </a:rPr>
              <a:t>Circular Economy, Water-Energy Nexus, and Energy Systems</a:t>
            </a:r>
          </a:p>
        </p:txBody>
      </p:sp>
      <p:sp>
        <p:nvSpPr>
          <p:cNvPr id="5" name="TextBox 4">
            <a:extLst>
              <a:ext uri="{FF2B5EF4-FFF2-40B4-BE49-F238E27FC236}">
                <a16:creationId xmlns:a16="http://schemas.microsoft.com/office/drawing/2014/main" id="{58EE7BD7-3100-397D-1016-B65848983E4F}"/>
              </a:ext>
            </a:extLst>
          </p:cNvPr>
          <p:cNvSpPr txBox="1"/>
          <p:nvPr/>
        </p:nvSpPr>
        <p:spPr>
          <a:xfrm>
            <a:off x="176737" y="2426160"/>
            <a:ext cx="2472945" cy="338554"/>
          </a:xfrm>
          <a:prstGeom prst="rect">
            <a:avLst/>
          </a:prstGeom>
          <a:noFill/>
        </p:spPr>
        <p:txBody>
          <a:bodyPr wrap="square">
            <a:spAutoFit/>
          </a:bodyPr>
          <a:lstStyle/>
          <a:p>
            <a:r>
              <a:rPr lang="en-GB" sz="1600" dirty="0">
                <a:solidFill>
                  <a:schemeClr val="bg1"/>
                </a:solidFill>
              </a:rPr>
              <a:t>Circular Economy:</a:t>
            </a:r>
            <a:endParaRPr lang="en-GB" dirty="0">
              <a:solidFill>
                <a:schemeClr val="accent5">
                  <a:lumMod val="60000"/>
                  <a:lumOff val="40000"/>
                </a:schemeClr>
              </a:solidFill>
            </a:endParaRPr>
          </a:p>
        </p:txBody>
      </p:sp>
      <p:sp>
        <p:nvSpPr>
          <p:cNvPr id="3" name="Rectangle 2">
            <a:extLst>
              <a:ext uri="{FF2B5EF4-FFF2-40B4-BE49-F238E27FC236}">
                <a16:creationId xmlns:a16="http://schemas.microsoft.com/office/drawing/2014/main" id="{93DFF6BE-4BC4-3CB4-7814-A6606B3050E6}"/>
              </a:ext>
            </a:extLst>
          </p:cNvPr>
          <p:cNvSpPr/>
          <p:nvPr/>
        </p:nvSpPr>
        <p:spPr>
          <a:xfrm>
            <a:off x="9749627"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F349ADD5-96DC-A62F-D5BE-285E5A546A56}"/>
              </a:ext>
            </a:extLst>
          </p:cNvPr>
          <p:cNvSpPr txBox="1"/>
          <p:nvPr/>
        </p:nvSpPr>
        <p:spPr>
          <a:xfrm>
            <a:off x="176737" y="4881556"/>
            <a:ext cx="3420000" cy="1200329"/>
          </a:xfrm>
          <a:prstGeom prst="rect">
            <a:avLst/>
          </a:prstGeom>
          <a:noFill/>
        </p:spPr>
        <p:txBody>
          <a:bodyPr wrap="square">
            <a:spAutoFit/>
          </a:bodyPr>
          <a:lstStyle/>
          <a:p>
            <a:r>
              <a:rPr lang="en-GB" sz="16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dirty="0">
                <a:solidFill>
                  <a:schemeClr val="bg1"/>
                </a:solidFill>
              </a:rPr>
              <a:t>High-level mandate</a:t>
            </a:r>
          </a:p>
          <a:p>
            <a:pPr marL="285750" indent="-285750">
              <a:buClr>
                <a:schemeClr val="bg1"/>
              </a:buClr>
              <a:buFont typeface="Wingdings" panose="05000000000000000000" pitchFamily="2" charset="2"/>
              <a:buChar char="ü"/>
            </a:pPr>
            <a:r>
              <a:rPr lang="en-GB" sz="1400" dirty="0">
                <a:solidFill>
                  <a:schemeClr val="bg1"/>
                </a:solidFill>
              </a:rPr>
              <a:t>Clear feed into policy and law development</a:t>
            </a:r>
          </a:p>
          <a:p>
            <a:pPr marL="285750" indent="-285750">
              <a:buClr>
                <a:schemeClr val="bg1"/>
              </a:buClr>
              <a:buFont typeface="Wingdings" panose="05000000000000000000" pitchFamily="2" charset="2"/>
              <a:buChar char="ü"/>
            </a:pPr>
            <a:r>
              <a:rPr lang="en-GB" dirty="0">
                <a:solidFill>
                  <a:schemeClr val="bg1"/>
                </a:solidFill>
              </a:rPr>
              <a:t>Demand-led request</a:t>
            </a:r>
          </a:p>
        </p:txBody>
      </p:sp>
      <p:sp>
        <p:nvSpPr>
          <p:cNvPr id="10" name="TextBox 9">
            <a:extLst>
              <a:ext uri="{FF2B5EF4-FFF2-40B4-BE49-F238E27FC236}">
                <a16:creationId xmlns:a16="http://schemas.microsoft.com/office/drawing/2014/main" id="{7A02A161-6A3F-3375-74BC-0AFD6B9ABD7C}"/>
              </a:ext>
            </a:extLst>
          </p:cNvPr>
          <p:cNvSpPr txBox="1"/>
          <p:nvPr/>
        </p:nvSpPr>
        <p:spPr>
          <a:xfrm>
            <a:off x="7693257" y="2226581"/>
            <a:ext cx="3567896" cy="584775"/>
          </a:xfrm>
          <a:prstGeom prst="rect">
            <a:avLst/>
          </a:prstGeom>
          <a:noFill/>
        </p:spPr>
        <p:txBody>
          <a:bodyPr wrap="square">
            <a:spAutoFit/>
          </a:bodyPr>
          <a:lstStyle/>
          <a:p>
            <a:r>
              <a:rPr lang="en-GB" sz="1600" dirty="0">
                <a:solidFill>
                  <a:schemeClr val="bg1"/>
                </a:solidFill>
              </a:rPr>
              <a:t>Long-range Energy Alternatives Planning System (LEAP model): </a:t>
            </a:r>
          </a:p>
        </p:txBody>
      </p:sp>
      <p:sp>
        <p:nvSpPr>
          <p:cNvPr id="14" name="TextBox 13">
            <a:extLst>
              <a:ext uri="{FF2B5EF4-FFF2-40B4-BE49-F238E27FC236}">
                <a16:creationId xmlns:a16="http://schemas.microsoft.com/office/drawing/2014/main" id="{0694B7E3-69FB-B8B6-EE0D-355F3405A242}"/>
              </a:ext>
            </a:extLst>
          </p:cNvPr>
          <p:cNvSpPr txBox="1"/>
          <p:nvPr/>
        </p:nvSpPr>
        <p:spPr>
          <a:xfrm>
            <a:off x="7693257" y="4909693"/>
            <a:ext cx="3420000" cy="1415772"/>
          </a:xfrm>
          <a:prstGeom prst="rect">
            <a:avLst/>
          </a:prstGeom>
          <a:noFill/>
        </p:spPr>
        <p:txBody>
          <a:bodyPr wrap="square">
            <a:spAutoFit/>
          </a:bodyPr>
          <a:lstStyle/>
          <a:p>
            <a:r>
              <a:rPr lang="en-GB" sz="16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400" dirty="0">
                <a:solidFill>
                  <a:schemeClr val="bg1"/>
                </a:solidFill>
              </a:rPr>
              <a:t>Linked training to key policy questions</a:t>
            </a:r>
          </a:p>
          <a:p>
            <a:pPr marL="285750" indent="-285750">
              <a:buClr>
                <a:schemeClr val="bg1"/>
              </a:buClr>
              <a:buFont typeface="Wingdings" panose="05000000000000000000" pitchFamily="2" charset="2"/>
              <a:buChar char="ü"/>
            </a:pPr>
            <a:r>
              <a:rPr lang="en-GB" dirty="0">
                <a:solidFill>
                  <a:schemeClr val="bg1"/>
                </a:solidFill>
              </a:rPr>
              <a:t>Offered flexible training options</a:t>
            </a:r>
          </a:p>
          <a:p>
            <a:pPr marL="285750" indent="-285750">
              <a:buClr>
                <a:schemeClr val="bg1"/>
              </a:buClr>
              <a:buFont typeface="Wingdings" panose="05000000000000000000" pitchFamily="2" charset="2"/>
              <a:buChar char="ü"/>
            </a:pPr>
            <a:r>
              <a:rPr lang="en-GB" sz="1400" dirty="0">
                <a:solidFill>
                  <a:schemeClr val="bg1"/>
                </a:solidFill>
              </a:rPr>
              <a:t>Continued community of practitioners that support each other on the tool</a:t>
            </a:r>
            <a:endParaRPr lang="en-GB" sz="1400" dirty="0">
              <a:solidFill>
                <a:schemeClr val="tx1"/>
              </a:solidFill>
            </a:endParaRPr>
          </a:p>
        </p:txBody>
      </p:sp>
      <p:sp>
        <p:nvSpPr>
          <p:cNvPr id="16" name="TextBox 15">
            <a:extLst>
              <a:ext uri="{FF2B5EF4-FFF2-40B4-BE49-F238E27FC236}">
                <a16:creationId xmlns:a16="http://schemas.microsoft.com/office/drawing/2014/main" id="{C5134BB7-4F63-6A3E-5E86-4D4C71138045}"/>
              </a:ext>
            </a:extLst>
          </p:cNvPr>
          <p:cNvSpPr txBox="1"/>
          <p:nvPr/>
        </p:nvSpPr>
        <p:spPr>
          <a:xfrm>
            <a:off x="3795616" y="2472802"/>
            <a:ext cx="3116339" cy="338554"/>
          </a:xfrm>
          <a:prstGeom prst="rect">
            <a:avLst/>
          </a:prstGeom>
          <a:noFill/>
        </p:spPr>
        <p:txBody>
          <a:bodyPr wrap="square">
            <a:spAutoFit/>
          </a:bodyPr>
          <a:lstStyle/>
          <a:p>
            <a:r>
              <a:rPr lang="en-GB" sz="1600" dirty="0">
                <a:solidFill>
                  <a:schemeClr val="bg1"/>
                </a:solidFill>
              </a:rPr>
              <a:t>Water-Energy Nexus (CLEWs):</a:t>
            </a:r>
          </a:p>
        </p:txBody>
      </p:sp>
      <p:sp>
        <p:nvSpPr>
          <p:cNvPr id="18" name="TextBox 17">
            <a:extLst>
              <a:ext uri="{FF2B5EF4-FFF2-40B4-BE49-F238E27FC236}">
                <a16:creationId xmlns:a16="http://schemas.microsoft.com/office/drawing/2014/main" id="{C801DEF3-65E1-C185-8E17-E2F7F273BAD1}"/>
              </a:ext>
            </a:extLst>
          </p:cNvPr>
          <p:cNvSpPr txBox="1"/>
          <p:nvPr/>
        </p:nvSpPr>
        <p:spPr>
          <a:xfrm>
            <a:off x="3844821" y="4893004"/>
            <a:ext cx="3420000" cy="1415772"/>
          </a:xfrm>
          <a:prstGeom prst="rect">
            <a:avLst/>
          </a:prstGeom>
          <a:noFill/>
        </p:spPr>
        <p:txBody>
          <a:bodyPr wrap="square">
            <a:spAutoFit/>
          </a:bodyPr>
          <a:lstStyle/>
          <a:p>
            <a:r>
              <a:rPr lang="en-GB" sz="1600" b="1" dirty="0">
                <a:solidFill>
                  <a:schemeClr val="accent5">
                    <a:lumMod val="60000"/>
                    <a:lumOff val="40000"/>
                  </a:schemeClr>
                </a:solidFill>
              </a:rPr>
              <a:t>Lessons:</a:t>
            </a:r>
          </a:p>
          <a:p>
            <a:pPr marL="285750" indent="-285750">
              <a:buClr>
                <a:schemeClr val="bg1"/>
              </a:buClr>
              <a:buFont typeface="Wingdings" panose="05000000000000000000" pitchFamily="2" charset="2"/>
              <a:buChar char="ü"/>
            </a:pPr>
            <a:r>
              <a:rPr lang="en-GB" sz="1400" dirty="0">
                <a:solidFill>
                  <a:schemeClr val="bg1"/>
                </a:solidFill>
              </a:rPr>
              <a:t>Ensure to connect the capacity strengthening to a real-world application</a:t>
            </a:r>
          </a:p>
          <a:p>
            <a:pPr marL="285750" indent="-285750">
              <a:buClr>
                <a:schemeClr val="bg1"/>
              </a:buClr>
              <a:buFont typeface="Wingdings" panose="05000000000000000000" pitchFamily="2" charset="2"/>
              <a:buChar char="ü"/>
            </a:pPr>
            <a:r>
              <a:rPr lang="en-GB" sz="1400" dirty="0">
                <a:solidFill>
                  <a:schemeClr val="bg1"/>
                </a:solidFill>
              </a:rPr>
              <a:t>Target early-career researchers</a:t>
            </a:r>
          </a:p>
          <a:p>
            <a:pPr marL="285750" indent="-285750">
              <a:buClr>
                <a:schemeClr val="bg1"/>
              </a:buClr>
              <a:buFont typeface="Wingdings" panose="05000000000000000000" pitchFamily="2" charset="2"/>
              <a:buChar char="ü"/>
            </a:pPr>
            <a:endParaRPr lang="en-GB" sz="1400" dirty="0">
              <a:solidFill>
                <a:schemeClr val="tx1"/>
              </a:solidFill>
              <a:highlight>
                <a:srgbClr val="FFFF00"/>
              </a:highlight>
            </a:endParaRPr>
          </a:p>
        </p:txBody>
      </p:sp>
      <p:pic>
        <p:nvPicPr>
          <p:cNvPr id="4" name="Online Media 3" descr="D2D Component2 Capacity Nam Slide20 CircularEconomy">
            <a:hlinkClick r:id="" action="ppaction://media"/>
            <a:extLst>
              <a:ext uri="{FF2B5EF4-FFF2-40B4-BE49-F238E27FC236}">
                <a16:creationId xmlns:a16="http://schemas.microsoft.com/office/drawing/2014/main" id="{56985A04-612B-531C-09EC-FEF270083283}"/>
              </a:ext>
            </a:extLst>
          </p:cNvPr>
          <p:cNvPicPr>
            <a:picLocks noRot="1" noChangeAspect="1"/>
          </p:cNvPicPr>
          <p:nvPr>
            <a:videoFile r:link="rId1"/>
          </p:nvPr>
        </p:nvPicPr>
        <p:blipFill>
          <a:blip r:embed="rId7"/>
          <a:stretch>
            <a:fillRect/>
          </a:stretch>
        </p:blipFill>
        <p:spPr>
          <a:xfrm>
            <a:off x="253552" y="2811356"/>
            <a:ext cx="3388202" cy="1914334"/>
          </a:xfrm>
          <a:prstGeom prst="rect">
            <a:avLst/>
          </a:prstGeom>
        </p:spPr>
      </p:pic>
      <p:pic>
        <p:nvPicPr>
          <p:cNvPr id="7" name="Online Media 6" descr="D2D Component2 Capacity Nam Slide20 CLEWs">
            <a:hlinkClick r:id="" action="ppaction://media"/>
            <a:extLst>
              <a:ext uri="{FF2B5EF4-FFF2-40B4-BE49-F238E27FC236}">
                <a16:creationId xmlns:a16="http://schemas.microsoft.com/office/drawing/2014/main" id="{CA78F626-850D-067B-2A27-699F698FF82C}"/>
              </a:ext>
            </a:extLst>
          </p:cNvPr>
          <p:cNvPicPr>
            <a:picLocks noRot="1" noChangeAspect="1"/>
          </p:cNvPicPr>
          <p:nvPr>
            <a:videoFile r:link="rId2"/>
          </p:nvPr>
        </p:nvPicPr>
        <p:blipFill>
          <a:blip r:embed="rId8"/>
          <a:stretch>
            <a:fillRect/>
          </a:stretch>
        </p:blipFill>
        <p:spPr>
          <a:xfrm>
            <a:off x="3844821" y="2862926"/>
            <a:ext cx="3296927" cy="1862764"/>
          </a:xfrm>
          <a:prstGeom prst="rect">
            <a:avLst/>
          </a:prstGeom>
        </p:spPr>
      </p:pic>
      <p:pic>
        <p:nvPicPr>
          <p:cNvPr id="8" name="Online Media 7" descr="D2D Component2 Capacity Nam Slide20 LEAP">
            <a:hlinkClick r:id="" action="ppaction://media"/>
            <a:extLst>
              <a:ext uri="{FF2B5EF4-FFF2-40B4-BE49-F238E27FC236}">
                <a16:creationId xmlns:a16="http://schemas.microsoft.com/office/drawing/2014/main" id="{4F54E117-74BF-90C3-2121-AB50FA36347E}"/>
              </a:ext>
            </a:extLst>
          </p:cNvPr>
          <p:cNvPicPr>
            <a:picLocks noRot="1" noChangeAspect="1"/>
          </p:cNvPicPr>
          <p:nvPr>
            <a:videoFile r:link="rId3"/>
          </p:nvPr>
        </p:nvPicPr>
        <p:blipFill>
          <a:blip r:embed="rId9"/>
          <a:stretch>
            <a:fillRect/>
          </a:stretch>
        </p:blipFill>
        <p:spPr>
          <a:xfrm>
            <a:off x="7693257" y="2862926"/>
            <a:ext cx="3296927" cy="1862764"/>
          </a:xfrm>
          <a:prstGeom prst="rect">
            <a:avLst/>
          </a:prstGeom>
        </p:spPr>
      </p:pic>
    </p:spTree>
    <p:extLst>
      <p:ext uri="{BB962C8B-B14F-4D97-AF65-F5344CB8AC3E}">
        <p14:creationId xmlns:p14="http://schemas.microsoft.com/office/powerpoint/2010/main" val="1880482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6" name="chimes.wav"/>
          </p:stSnd>
        </p:sndAc>
      </p:transition>
    </mc:Choice>
    <mc:Fallback xmlns="">
      <p:transition spd="slow">
        <p:fade/>
        <p:sndAc>
          <p:stSnd>
            <p:snd r:embed="rId13"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 fill="hold"/>
                                        <p:tgtEl>
                                          <p:spTgt spid="4"/>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7"/>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1" fill="hold" display="0">
                  <p:stCondLst>
                    <p:cond delay="indefinite"/>
                  </p:stCondLst>
                </p:cTn>
                <p:tgtEl>
                  <p:spTgt spid="4"/>
                </p:tgtEl>
              </p:cMediaNode>
            </p:video>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4"/>
                                        </p:tgtEl>
                                      </p:cBhvr>
                                    </p:cmd>
                                  </p:childTnLst>
                                </p:cTn>
                              </p:par>
                            </p:childTnLst>
                          </p:cTn>
                        </p:par>
                      </p:childTnLst>
                    </p:cTn>
                  </p:par>
                </p:childTnLst>
              </p:cTn>
              <p:nextCondLst>
                <p:cond evt="onClick" delay="0">
                  <p:tgtEl>
                    <p:spTgt spid="4"/>
                  </p:tgtEl>
                </p:cond>
              </p:nextCondLst>
            </p:seq>
            <p:video>
              <p:cMediaNode vol="80000">
                <p:cTn id="37" fill="hold" display="0">
                  <p:stCondLst>
                    <p:cond delay="indefinite"/>
                  </p:stCondLst>
                </p:cTn>
                <p:tgtEl>
                  <p:spTgt spid="7"/>
                </p:tgtEl>
              </p:cMediaNode>
            </p:video>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7"/>
                                        </p:tgtEl>
                                      </p:cBhvr>
                                    </p:cmd>
                                  </p:childTnLst>
                                </p:cTn>
                              </p:par>
                            </p:childTnLst>
                          </p:cTn>
                        </p:par>
                      </p:childTnLst>
                    </p:cTn>
                  </p:par>
                </p:childTnLst>
              </p:cTn>
              <p:nextCondLst>
                <p:cond evt="onClick" delay="0">
                  <p:tgtEl>
                    <p:spTgt spid="7"/>
                  </p:tgtEl>
                </p:cond>
              </p:nextCondLst>
            </p:seq>
            <p:video>
              <p:cMediaNode vol="80000">
                <p:cTn id="43" fill="hold" display="0">
                  <p:stCondLst>
                    <p:cond delay="indefinite"/>
                  </p:stCondLst>
                </p:cTn>
                <p:tgtEl>
                  <p:spTgt spid="8"/>
                </p:tgtEl>
              </p:cMediaNode>
            </p:video>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8"/>
                                        </p:tgtEl>
                                      </p:cBhvr>
                                    </p:cmd>
                                  </p:childTnLst>
                                </p:cTn>
                              </p:par>
                            </p:childTnLst>
                          </p:cTn>
                        </p:par>
                      </p:childTnLst>
                    </p:cTn>
                  </p:par>
                </p:childTnLst>
              </p:cTn>
              <p:nextCondLst>
                <p:cond evt="onClick" delay="0">
                  <p:tgtEl>
                    <p:spTgt spid="8"/>
                  </p:tgtEl>
                </p:cond>
              </p:nextCondLst>
            </p:seq>
          </p:childTnLst>
        </p:cTn>
      </p:par>
    </p:tnLst>
    <p:bldLst>
      <p:bldP spid="10" grpId="0"/>
      <p:bldP spid="14" grpId="0"/>
      <p:bldP spid="16"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DD570-7EA1-024A-2AA1-3ABEBA2FDE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79D3A0-4774-3B60-6632-69A03BD77D12}"/>
              </a:ext>
            </a:extLst>
          </p:cNvPr>
          <p:cNvSpPr>
            <a:spLocks noGrp="1"/>
          </p:cNvSpPr>
          <p:nvPr>
            <p:ph type="ctrTitle"/>
          </p:nvPr>
        </p:nvSpPr>
        <p:spPr>
          <a:xfrm>
            <a:off x="2979507" y="739739"/>
            <a:ext cx="5654354" cy="4982968"/>
          </a:xfrm>
        </p:spPr>
        <p:txBody>
          <a:bodyPr>
            <a:normAutofit fontScale="90000"/>
          </a:bodyPr>
          <a:lstStyle/>
          <a:p>
            <a:r>
              <a:rPr lang="en-GB" sz="5400" dirty="0"/>
              <a:t>Learning Outcome 3</a:t>
            </a:r>
            <a:br>
              <a:rPr lang="en-GB" sz="5400" dirty="0"/>
            </a:br>
            <a:br>
              <a:rPr lang="en-GB" dirty="0"/>
            </a:br>
            <a:r>
              <a:rPr lang="en-GB" dirty="0"/>
              <a:t>Sustaining the Gains in Institutional Capacity</a:t>
            </a:r>
            <a:br>
              <a:rPr lang="en-GB" dirty="0"/>
            </a:br>
            <a:br>
              <a:rPr lang="en-GB" dirty="0"/>
            </a:br>
            <a:br>
              <a:rPr lang="en-GB" dirty="0"/>
            </a:br>
            <a:br>
              <a:rPr lang="en-GB" dirty="0"/>
            </a:br>
            <a:br>
              <a:rPr lang="en-GB" dirty="0"/>
            </a:br>
            <a:br>
              <a:rPr lang="en-GB" dirty="0"/>
            </a:br>
            <a:endParaRPr lang="en-GB" dirty="0"/>
          </a:p>
        </p:txBody>
      </p:sp>
      <p:pic>
        <p:nvPicPr>
          <p:cNvPr id="5" name="Graphic 4" descr="Dumbbell outline">
            <a:extLst>
              <a:ext uri="{FF2B5EF4-FFF2-40B4-BE49-F238E27FC236}">
                <a16:creationId xmlns:a16="http://schemas.microsoft.com/office/drawing/2014/main" id="{84250080-77E7-F4FC-40DC-792C4B9B874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29168" y="3429000"/>
            <a:ext cx="1800000" cy="1800000"/>
          </a:xfrm>
          <a:prstGeom prst="rect">
            <a:avLst/>
          </a:prstGeom>
        </p:spPr>
      </p:pic>
    </p:spTree>
    <p:extLst>
      <p:ext uri="{BB962C8B-B14F-4D97-AF65-F5344CB8AC3E}">
        <p14:creationId xmlns:p14="http://schemas.microsoft.com/office/powerpoint/2010/main" val="150777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FFDF3-0839-D6D4-4F49-CCAD329C66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68A2B6-4A35-4871-CE7C-CCB231D5FC85}"/>
              </a:ext>
            </a:extLst>
          </p:cNvPr>
          <p:cNvSpPr>
            <a:spLocks noGrp="1"/>
          </p:cNvSpPr>
          <p:nvPr>
            <p:ph type="title"/>
          </p:nvPr>
        </p:nvSpPr>
        <p:spPr>
          <a:xfrm>
            <a:off x="838199" y="344930"/>
            <a:ext cx="9082276" cy="1325563"/>
          </a:xfrm>
        </p:spPr>
        <p:txBody>
          <a:bodyPr/>
          <a:lstStyle/>
          <a:p>
            <a:r>
              <a:rPr lang="en-GB" dirty="0">
                <a:solidFill>
                  <a:schemeClr val="accent5"/>
                </a:solidFill>
              </a:rPr>
              <a:t>Sustaining the Gains in Institutional Capacity</a:t>
            </a:r>
          </a:p>
        </p:txBody>
      </p:sp>
      <p:sp>
        <p:nvSpPr>
          <p:cNvPr id="3" name="Text Placeholder 2">
            <a:extLst>
              <a:ext uri="{FF2B5EF4-FFF2-40B4-BE49-F238E27FC236}">
                <a16:creationId xmlns:a16="http://schemas.microsoft.com/office/drawing/2014/main" id="{503ADDD7-09B3-A0E5-8DBF-51AE6639672A}"/>
              </a:ext>
            </a:extLst>
          </p:cNvPr>
          <p:cNvSpPr>
            <a:spLocks noGrp="1"/>
          </p:cNvSpPr>
          <p:nvPr>
            <p:ph type="body" idx="12"/>
          </p:nvPr>
        </p:nvSpPr>
        <p:spPr>
          <a:xfrm>
            <a:off x="838199" y="1964932"/>
            <a:ext cx="10515599" cy="3136458"/>
          </a:xfrm>
        </p:spPr>
        <p:txBody>
          <a:bodyPr/>
          <a:lstStyle/>
          <a:p>
            <a:r>
              <a:rPr lang="en-GB" dirty="0"/>
              <a:t>Keeping capacity within an institution requires…</a:t>
            </a:r>
          </a:p>
          <a:p>
            <a:pPr marL="285750" indent="-285750">
              <a:buFont typeface="Arial" panose="020B0604020202020204" pitchFamily="34" charset="0"/>
              <a:buChar char="•"/>
            </a:pPr>
            <a:r>
              <a:rPr lang="en-GB" dirty="0"/>
              <a:t>Embedding feedback systems;</a:t>
            </a:r>
          </a:p>
          <a:p>
            <a:pPr marL="285750" indent="-285750">
              <a:buFont typeface="Arial" panose="020B0604020202020204" pitchFamily="34" charset="0"/>
              <a:buChar char="•"/>
            </a:pPr>
            <a:r>
              <a:rPr lang="en-GB" dirty="0"/>
              <a:t>Fostering peer-to-pear learning;</a:t>
            </a:r>
          </a:p>
          <a:p>
            <a:pPr marL="285750" indent="-285750">
              <a:buFont typeface="Arial" panose="020B0604020202020204" pitchFamily="34" charset="0"/>
              <a:buChar char="•"/>
            </a:pPr>
            <a:r>
              <a:rPr lang="en-GB" dirty="0"/>
              <a:t>Building a cadre of skilled professionals who can sustain skills pipeline over time;</a:t>
            </a:r>
          </a:p>
          <a:p>
            <a:pPr marL="285750" indent="-285750">
              <a:buFont typeface="Arial" panose="020B0604020202020204" pitchFamily="34" charset="0"/>
              <a:buChar char="•"/>
            </a:pPr>
            <a:r>
              <a:rPr lang="en-GB" dirty="0"/>
              <a:t>Budget continuity;</a:t>
            </a:r>
          </a:p>
          <a:p>
            <a:pPr marL="285750" indent="-285750">
              <a:buFont typeface="Arial" panose="020B0604020202020204" pitchFamily="34" charset="0"/>
              <a:buChar char="•"/>
            </a:pPr>
            <a:r>
              <a:rPr lang="en-GB" dirty="0"/>
              <a:t>Expert networks</a:t>
            </a:r>
          </a:p>
          <a:p>
            <a:endParaRPr lang="en-GB" dirty="0"/>
          </a:p>
          <a:p>
            <a:r>
              <a:rPr lang="en-GB" dirty="0"/>
              <a:t>In this module’s final learning outcome, you will gain insights into the importance of having a Monitoring and Evaluation system and how to create an ecosystem that promotes sustained and long-lasting learning.</a:t>
            </a:r>
          </a:p>
        </p:txBody>
      </p:sp>
      <p:sp>
        <p:nvSpPr>
          <p:cNvPr id="4" name="Text Placeholder 3">
            <a:extLst>
              <a:ext uri="{FF2B5EF4-FFF2-40B4-BE49-F238E27FC236}">
                <a16:creationId xmlns:a16="http://schemas.microsoft.com/office/drawing/2014/main" id="{318CF75B-7F4A-F638-9FC9-E368514534BE}"/>
              </a:ext>
            </a:extLst>
          </p:cNvPr>
          <p:cNvSpPr>
            <a:spLocks noGrp="1"/>
          </p:cNvSpPr>
          <p:nvPr>
            <p:ph type="body" idx="13"/>
          </p:nvPr>
        </p:nvSpPr>
        <p:spPr>
          <a:xfrm>
            <a:off x="838199" y="705293"/>
            <a:ext cx="5499342" cy="604836"/>
          </a:xfrm>
        </p:spPr>
        <p:txBody>
          <a:bodyPr/>
          <a:lstStyle/>
          <a:p>
            <a:r>
              <a:rPr lang="en-GB" dirty="0"/>
              <a:t>Learning Outcome 3: </a:t>
            </a:r>
          </a:p>
        </p:txBody>
      </p:sp>
      <p:pic>
        <p:nvPicPr>
          <p:cNvPr id="6" name="Graphic 5" descr="Dumbbell outline">
            <a:extLst>
              <a:ext uri="{FF2B5EF4-FFF2-40B4-BE49-F238E27FC236}">
                <a16:creationId xmlns:a16="http://schemas.microsoft.com/office/drawing/2014/main" id="{09BC934D-4FE4-3E2F-15FD-A54CBFCB0E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30"/>
            <a:ext cx="1620000" cy="1620000"/>
          </a:xfrm>
          <a:prstGeom prst="rect">
            <a:avLst/>
          </a:prstGeom>
        </p:spPr>
      </p:pic>
    </p:spTree>
    <p:extLst>
      <p:ext uri="{BB962C8B-B14F-4D97-AF65-F5344CB8AC3E}">
        <p14:creationId xmlns:p14="http://schemas.microsoft.com/office/powerpoint/2010/main" val="4107353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6D11B2-8552-FE2D-B983-6D6B8AFB5D9E}"/>
              </a:ext>
            </a:extLst>
          </p:cNvPr>
          <p:cNvSpPr txBox="1"/>
          <p:nvPr/>
        </p:nvSpPr>
        <p:spPr>
          <a:xfrm>
            <a:off x="563733" y="363505"/>
            <a:ext cx="11121335" cy="3539430"/>
          </a:xfrm>
          <a:prstGeom prst="rect">
            <a:avLst/>
          </a:prstGeom>
          <a:noFill/>
        </p:spPr>
        <p:txBody>
          <a:bodyPr wrap="square" rtlCol="0">
            <a:spAutoFit/>
          </a:bodyPr>
          <a:lstStyle/>
          <a:p>
            <a:r>
              <a:rPr lang="en-GB" sz="1600" b="1" dirty="0">
                <a:solidFill>
                  <a:schemeClr val="tx1"/>
                </a:solidFill>
              </a:rPr>
              <a:t>LEARNING OUTCOME 3: Sustaining the Gains in Institutional Capacity</a:t>
            </a:r>
          </a:p>
          <a:p>
            <a:endParaRPr lang="en-GB" sz="1600" b="1" i="1" dirty="0"/>
          </a:p>
          <a:p>
            <a:r>
              <a:rPr lang="en-GB" sz="1600" b="1" dirty="0">
                <a:solidFill>
                  <a:schemeClr val="bg1"/>
                </a:solidFill>
                <a:highlight>
                  <a:srgbClr val="0000FF"/>
                </a:highlight>
              </a:rPr>
              <a:t>3.1 Establishing Monitoring, Evaluation, and Learning (MEL) Systems</a:t>
            </a:r>
          </a:p>
          <a:p>
            <a:endParaRPr lang="en-GB" sz="1600" dirty="0"/>
          </a:p>
          <a:p>
            <a:r>
              <a:rPr lang="en-GB" sz="1600" b="1" i="1" dirty="0">
                <a:solidFill>
                  <a:schemeClr val="accent5"/>
                </a:solidFill>
              </a:rPr>
              <a:t>Q: What are some key elements of a MEL system?</a:t>
            </a:r>
          </a:p>
          <a:p>
            <a:r>
              <a:rPr lang="en-GB" sz="1600" dirty="0"/>
              <a:t>A: The MEL process should:</a:t>
            </a:r>
          </a:p>
          <a:p>
            <a:pPr marL="1257300" indent="-446088">
              <a:buAutoNum type="romanLcParenBoth"/>
            </a:pPr>
            <a:r>
              <a:rPr lang="en-GB" sz="1600" dirty="0"/>
              <a:t>assess the effectiveness of the development; </a:t>
            </a:r>
          </a:p>
          <a:p>
            <a:pPr marL="1257300" indent="-446088">
              <a:buAutoNum type="romanLcParenBoth"/>
            </a:pPr>
            <a:r>
              <a:rPr lang="en-GB" sz="1600" dirty="0"/>
              <a:t>measure alignment with evolving stakeholder needs and policy context; </a:t>
            </a:r>
          </a:p>
          <a:p>
            <a:pPr marL="1257300" indent="-446088">
              <a:buAutoNum type="romanLcParenBoth"/>
            </a:pPr>
            <a:r>
              <a:rPr lang="en-GB" sz="1600" dirty="0"/>
              <a:t>have quantitative and measurable indicators that are regularly monitored; </a:t>
            </a:r>
          </a:p>
          <a:p>
            <a:pPr marL="1257300" indent="-446088">
              <a:buAutoNum type="romanLcParenBoth"/>
            </a:pPr>
            <a:r>
              <a:rPr lang="en-GB" sz="1600" dirty="0"/>
              <a:t>evaluate the quality of teaching; </a:t>
            </a:r>
          </a:p>
          <a:p>
            <a:pPr marL="1257300" indent="-446088">
              <a:buAutoNum type="romanLcParenBoth"/>
            </a:pPr>
            <a:r>
              <a:rPr lang="en-GB" sz="1600" dirty="0"/>
              <a:t>identify the presence of barriers. </a:t>
            </a:r>
          </a:p>
          <a:p>
            <a:endParaRPr lang="en-GB" sz="1600" dirty="0"/>
          </a:p>
          <a:p>
            <a:r>
              <a:rPr lang="en-GB" sz="1600" dirty="0"/>
              <a:t>Furthermore, in cases where capacity development has resulted in the </a:t>
            </a:r>
            <a:r>
              <a:rPr lang="en-GB" sz="1600" b="1" dirty="0"/>
              <a:t>adoption of modelling tools for planning</a:t>
            </a:r>
            <a:r>
              <a:rPr lang="en-GB" sz="1600" dirty="0"/>
              <a:t>, the extent to which the model infrastructure can support and maintain the capacity over time needs to be monitored. </a:t>
            </a:r>
            <a:endParaRPr lang="en-GB" sz="1600" i="1" dirty="0"/>
          </a:p>
        </p:txBody>
      </p:sp>
      <p:pic>
        <p:nvPicPr>
          <p:cNvPr id="5" name="Graphic 4" descr="Dumbbell outline">
            <a:extLst>
              <a:ext uri="{FF2B5EF4-FFF2-40B4-BE49-F238E27FC236}">
                <a16:creationId xmlns:a16="http://schemas.microsoft.com/office/drawing/2014/main" id="{D45ACC1B-5EAF-677D-E10B-B1C6ECBFE8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sp>
        <p:nvSpPr>
          <p:cNvPr id="4" name="TextBox 3">
            <a:extLst>
              <a:ext uri="{FF2B5EF4-FFF2-40B4-BE49-F238E27FC236}">
                <a16:creationId xmlns:a16="http://schemas.microsoft.com/office/drawing/2014/main" id="{F7F68876-08C3-DD01-E658-A0AA2E3B07B9}"/>
              </a:ext>
            </a:extLst>
          </p:cNvPr>
          <p:cNvSpPr txBox="1"/>
          <p:nvPr/>
        </p:nvSpPr>
        <p:spPr>
          <a:xfrm>
            <a:off x="1945697" y="4594036"/>
            <a:ext cx="8143876" cy="338554"/>
          </a:xfrm>
          <a:prstGeom prst="rect">
            <a:avLst/>
          </a:prstGeom>
          <a:noFill/>
        </p:spPr>
        <p:txBody>
          <a:bodyPr wrap="square">
            <a:spAutoFit/>
          </a:bodyPr>
          <a:lstStyle/>
          <a:p>
            <a:r>
              <a:rPr lang="en-GB" sz="1600" dirty="0"/>
              <a:t>Domestic universities are well placed to house centres of modelling excellence.</a:t>
            </a:r>
          </a:p>
        </p:txBody>
      </p:sp>
      <p:pic>
        <p:nvPicPr>
          <p:cNvPr id="6" name="Graphic 5" descr="Comment Important with solid fill">
            <a:extLst>
              <a:ext uri="{FF2B5EF4-FFF2-40B4-BE49-F238E27FC236}">
                <a16:creationId xmlns:a16="http://schemas.microsoft.com/office/drawing/2014/main" id="{26C3DBB4-E97A-3426-02FF-5971E22CC9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2834" y="4445471"/>
            <a:ext cx="698029" cy="698029"/>
          </a:xfrm>
          <a:prstGeom prst="rect">
            <a:avLst/>
          </a:prstGeom>
        </p:spPr>
      </p:pic>
    </p:spTree>
    <p:extLst>
      <p:ext uri="{BB962C8B-B14F-4D97-AF65-F5344CB8AC3E}">
        <p14:creationId xmlns:p14="http://schemas.microsoft.com/office/powerpoint/2010/main" val="364249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E3C58-2AAC-CD4A-688B-835E088EF6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36496E-D71A-4D63-D90A-E1683A24CB94}"/>
              </a:ext>
            </a:extLst>
          </p:cNvPr>
          <p:cNvSpPr txBox="1"/>
          <p:nvPr/>
        </p:nvSpPr>
        <p:spPr>
          <a:xfrm>
            <a:off x="468483" y="470189"/>
            <a:ext cx="11121335" cy="3323987"/>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Monitoring, Evaluation, and Learning Framework for Energy Access Explorer</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The MEL framework for Energy Access Explorer (EAE) systematically tracks how the platform contributes to data-informed energy planning and decision-making. As governments, private sector actors, and civil society adopt EAE globally, the framework then assesses whether the platform is being used effectively and whether it is enabling better policies, investments, and solutions for clean energy access. The framework covers key result areas from platform uptake to improved planning outcomes and broader energy access impact. Indicators include unique institutions using EAE for prioritising underserved areas, policies, or projects citing EAE data, stakeholder feedback incorporation, and platform growth metrics like geographic coverage and integrated datasets. </a:t>
            </a:r>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C4900BBA-B497-9EEB-49E5-8F285ABBD47A}"/>
              </a:ext>
            </a:extLst>
          </p:cNvPr>
          <p:cNvSpPr txBox="1"/>
          <p:nvPr/>
        </p:nvSpPr>
        <p:spPr>
          <a:xfrm>
            <a:off x="468483" y="3611255"/>
            <a:ext cx="10226915" cy="230832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EAE’s MEL framework has helped the World Resources Institute to ensure EAE remains relevant and impactful.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Clear and specific indicators that link to overall desired outcome (in this case, global energy access)</a:t>
            </a:r>
          </a:p>
          <a:p>
            <a:pPr marL="285750" indent="-285750">
              <a:buClr>
                <a:schemeClr val="bg1"/>
              </a:buClr>
              <a:buFont typeface="Wingdings" panose="05000000000000000000" pitchFamily="2" charset="2"/>
              <a:buChar char="ü"/>
            </a:pPr>
            <a:r>
              <a:rPr lang="en-GB" sz="1600" dirty="0">
                <a:solidFill>
                  <a:schemeClr val="bg1"/>
                </a:solidFill>
              </a:rPr>
              <a:t>Desire to remain politically relevant</a:t>
            </a:r>
          </a:p>
          <a:p>
            <a:pPr marL="285750" indent="-285750">
              <a:buClr>
                <a:schemeClr val="bg1"/>
              </a:buClr>
              <a:buFont typeface="Wingdings" panose="05000000000000000000" pitchFamily="2" charset="2"/>
              <a:buChar char="ü"/>
            </a:pPr>
            <a:r>
              <a:rPr lang="en-GB" sz="1600" dirty="0">
                <a:solidFill>
                  <a:schemeClr val="bg1"/>
                </a:solidFill>
              </a:rPr>
              <a:t>Updating of modelling software to remain relevant and useable</a:t>
            </a:r>
          </a:p>
        </p:txBody>
      </p:sp>
      <p:sp>
        <p:nvSpPr>
          <p:cNvPr id="3" name="Rectangle 2">
            <a:extLst>
              <a:ext uri="{FF2B5EF4-FFF2-40B4-BE49-F238E27FC236}">
                <a16:creationId xmlns:a16="http://schemas.microsoft.com/office/drawing/2014/main" id="{AE06091C-732C-1D5A-CD11-1B70E32AFE9B}"/>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C2123E3-EF1F-1481-A53B-1DFF731B9BE3}"/>
              </a:ext>
            </a:extLst>
          </p:cNvPr>
          <p:cNvSpPr txBox="1"/>
          <p:nvPr/>
        </p:nvSpPr>
        <p:spPr>
          <a:xfrm>
            <a:off x="6029150" y="6524625"/>
            <a:ext cx="5626861" cy="246221"/>
          </a:xfrm>
          <a:prstGeom prst="rect">
            <a:avLst/>
          </a:prstGeom>
          <a:noFill/>
        </p:spPr>
        <p:txBody>
          <a:bodyPr wrap="none" rtlCol="0">
            <a:spAutoFit/>
          </a:bodyPr>
          <a:lstStyle/>
          <a:p>
            <a:r>
              <a:rPr lang="en-GB" sz="1000" dirty="0">
                <a:solidFill>
                  <a:schemeClr val="bg1"/>
                </a:solidFill>
              </a:rPr>
              <a:t>Reference: </a:t>
            </a:r>
            <a:r>
              <a:rPr lang="en-GB" sz="10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https://www.wri.org/technical-perspectives/energy-access-explorer-data-governance</a:t>
            </a:r>
            <a:r>
              <a:rPr lang="en-GB" sz="1000" dirty="0">
                <a:solidFill>
                  <a:schemeClr val="accent4">
                    <a:lumMod val="40000"/>
                    <a:lumOff val="60000"/>
                  </a:schemeClr>
                </a:solidFill>
              </a:rPr>
              <a:t> </a:t>
            </a:r>
          </a:p>
        </p:txBody>
      </p:sp>
    </p:spTree>
    <p:extLst>
      <p:ext uri="{BB962C8B-B14F-4D97-AF65-F5344CB8AC3E}">
        <p14:creationId xmlns:p14="http://schemas.microsoft.com/office/powerpoint/2010/main" val="4104058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5" name="chimes.wav"/>
          </p:stSnd>
        </p:sndAc>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357B9F-A98B-69BE-4A50-19B215E5F7CD}"/>
              </a:ext>
            </a:extLst>
          </p:cNvPr>
          <p:cNvSpPr txBox="1"/>
          <p:nvPr/>
        </p:nvSpPr>
        <p:spPr>
          <a:xfrm>
            <a:off x="563733" y="363505"/>
            <a:ext cx="11121335" cy="830997"/>
          </a:xfrm>
          <a:prstGeom prst="rect">
            <a:avLst/>
          </a:prstGeom>
          <a:noFill/>
        </p:spPr>
        <p:txBody>
          <a:bodyPr wrap="square" rtlCol="0">
            <a:spAutoFit/>
          </a:bodyPr>
          <a:lstStyle/>
          <a:p>
            <a:r>
              <a:rPr lang="en-GB" sz="1600" b="1" dirty="0">
                <a:solidFill>
                  <a:schemeClr val="tx1"/>
                </a:solidFill>
              </a:rPr>
              <a:t>LEARNING OUTCOME 3: Sustaining the Gains in Institutional Capacity</a:t>
            </a:r>
          </a:p>
          <a:p>
            <a:endParaRPr lang="en-GB" sz="1600" b="1" i="1" dirty="0"/>
          </a:p>
          <a:p>
            <a:r>
              <a:rPr lang="en-GB" sz="1600" b="1" dirty="0">
                <a:solidFill>
                  <a:schemeClr val="bg1"/>
                </a:solidFill>
                <a:highlight>
                  <a:srgbClr val="0000FF"/>
                </a:highlight>
              </a:rPr>
              <a:t>3.2 Training the Trainers</a:t>
            </a:r>
          </a:p>
        </p:txBody>
      </p:sp>
      <p:pic>
        <p:nvPicPr>
          <p:cNvPr id="6" name="Graphic 5" descr="Dumbbell outline">
            <a:extLst>
              <a:ext uri="{FF2B5EF4-FFF2-40B4-BE49-F238E27FC236}">
                <a16:creationId xmlns:a16="http://schemas.microsoft.com/office/drawing/2014/main" id="{55811A01-2467-F79A-DBE5-AE4334CB95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mc:AlternateContent xmlns:mc="http://schemas.openxmlformats.org/markup-compatibility/2006" xmlns:pslz="http://schemas.microsoft.com/office/powerpoint/2016/slidezoom">
        <mc:Choice Requires="pslz">
          <p:graphicFrame>
            <p:nvGraphicFramePr>
              <p:cNvPr id="8" name="Slide Zoom 7">
                <a:extLst>
                  <a:ext uri="{FF2B5EF4-FFF2-40B4-BE49-F238E27FC236}">
                    <a16:creationId xmlns:a16="http://schemas.microsoft.com/office/drawing/2014/main" id="{52D9848C-8C7A-E338-9013-7AAD800EFCF5}"/>
                  </a:ext>
                </a:extLst>
              </p:cNvPr>
              <p:cNvGraphicFramePr>
                <a:graphicFrameLocks noChangeAspect="1"/>
              </p:cNvGraphicFramePr>
              <p:nvPr>
                <p:extLst>
                  <p:ext uri="{D42A27DB-BD31-4B8C-83A1-F6EECF244321}">
                    <p14:modId xmlns:p14="http://schemas.microsoft.com/office/powerpoint/2010/main" val="882093134"/>
                  </p:ext>
                </p:extLst>
              </p:nvPr>
            </p:nvGraphicFramePr>
            <p:xfrm>
              <a:off x="2758950" y="2769446"/>
              <a:ext cx="5764016" cy="3242259"/>
            </p:xfrm>
            <a:graphic>
              <a:graphicData uri="http://schemas.microsoft.com/office/powerpoint/2016/slidezoom">
                <pslz:sldZm>
                  <pslz:sldZmObj sldId="341" cId="876508303">
                    <pslz:zmPr id="{9DCCFEAF-8702-4D8E-9552-6BE7F1B7DFCA}" returnToParent="0" transitionDur="1000">
                      <p166:blipFill xmlns:p166="http://schemas.microsoft.com/office/powerpoint/2016/6/main">
                        <a:blip r:embed="rId4"/>
                        <a:stretch>
                          <a:fillRect/>
                        </a:stretch>
                      </p166:blipFill>
                      <p166:spPr xmlns:p166="http://schemas.microsoft.com/office/powerpoint/2016/6/main">
                        <a:xfrm>
                          <a:off x="0" y="0"/>
                          <a:ext cx="5764016" cy="3242259"/>
                        </a:xfrm>
                        <a:prstGeom prst="rect">
                          <a:avLst/>
                        </a:prstGeom>
                        <a:ln w="3175">
                          <a:solidFill>
                            <a:prstClr val="ltGray"/>
                          </a:solidFill>
                        </a:ln>
                      </p166:spPr>
                    </pslz:zmPr>
                  </pslz:sldZmObj>
                </pslz:sldZm>
              </a:graphicData>
            </a:graphic>
          </p:graphicFrame>
        </mc:Choice>
        <mc:Fallback xmlns="">
          <p:pic>
            <p:nvPicPr>
              <p:cNvPr id="8" name="Slide Zoom 7">
                <a:hlinkClick r:id="rId6" action="ppaction://hlinksldjump"/>
                <a:extLst>
                  <a:ext uri="{FF2B5EF4-FFF2-40B4-BE49-F238E27FC236}">
                    <a16:creationId xmlns:a16="http://schemas.microsoft.com/office/drawing/2014/main" id="{52D9848C-8C7A-E338-9013-7AAD800EFCF5}"/>
                  </a:ext>
                </a:extLst>
              </p:cNvPr>
              <p:cNvPicPr>
                <a:picLocks noGrp="1" noRot="1" noChangeAspect="1" noMove="1" noResize="1" noEditPoints="1" noAdjustHandles="1" noChangeArrowheads="1" noChangeShapeType="1"/>
              </p:cNvPicPr>
              <p:nvPr/>
            </p:nvPicPr>
            <p:blipFill>
              <a:blip r:embed="rId7"/>
              <a:stretch>
                <a:fillRect/>
              </a:stretch>
            </p:blipFill>
            <p:spPr>
              <a:xfrm>
                <a:off x="2758950" y="2769446"/>
                <a:ext cx="5764016" cy="3242259"/>
              </a:xfrm>
              <a:prstGeom prst="rect">
                <a:avLst/>
              </a:prstGeom>
              <a:ln w="3175">
                <a:solidFill>
                  <a:prstClr val="ltGray"/>
                </a:solidFill>
              </a:ln>
            </p:spPr>
          </p:pic>
        </mc:Fallback>
      </mc:AlternateContent>
      <p:sp>
        <p:nvSpPr>
          <p:cNvPr id="10" name="TextBox 9">
            <a:extLst>
              <a:ext uri="{FF2B5EF4-FFF2-40B4-BE49-F238E27FC236}">
                <a16:creationId xmlns:a16="http://schemas.microsoft.com/office/drawing/2014/main" id="{85AFA4D2-ACD3-2150-CA9E-0811AB651C3B}"/>
              </a:ext>
            </a:extLst>
          </p:cNvPr>
          <p:cNvSpPr txBox="1"/>
          <p:nvPr/>
        </p:nvSpPr>
        <p:spPr>
          <a:xfrm>
            <a:off x="707790" y="1390207"/>
            <a:ext cx="10977278" cy="1077218"/>
          </a:xfrm>
          <a:prstGeom prst="rect">
            <a:avLst/>
          </a:prstGeom>
          <a:noFill/>
        </p:spPr>
        <p:txBody>
          <a:bodyPr wrap="square" rtlCol="0">
            <a:spAutoFit/>
          </a:bodyPr>
          <a:lstStyle/>
          <a:p>
            <a:r>
              <a:rPr lang="en-GB" sz="1600" kern="1200" dirty="0">
                <a:solidFill>
                  <a:schemeClr val="tx1"/>
                </a:solidFill>
              </a:rPr>
              <a:t>Training trainers multiplies impact and embeds expertise locally.  An important goal for capacity development programmes is to leave behind trainees who have become sufficiently advanced to be able to train others. This entails a conscious process of providing capable individuals from relevant institutions with the opportunities to emerge and gradually take leadership in trainings. Hear how the RE-INTEGRATE programme was designed with this in mind:</a:t>
            </a:r>
            <a:endParaRPr lang="en-GB" sz="1600" dirty="0"/>
          </a:p>
        </p:txBody>
      </p:sp>
    </p:spTree>
    <p:extLst>
      <p:ext uri="{BB962C8B-B14F-4D97-AF65-F5344CB8AC3E}">
        <p14:creationId xmlns:p14="http://schemas.microsoft.com/office/powerpoint/2010/main" val="460339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730E8-995F-8994-773F-34685AFB331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788ECB0-C607-9167-28CD-F9152C45E841}"/>
              </a:ext>
            </a:extLst>
          </p:cNvPr>
          <p:cNvSpPr txBox="1"/>
          <p:nvPr/>
        </p:nvSpPr>
        <p:spPr>
          <a:xfrm>
            <a:off x="468484" y="470189"/>
            <a:ext cx="9420952" cy="1600438"/>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accent4">
                    <a:lumMod val="60000"/>
                    <a:lumOff val="40000"/>
                  </a:schemeClr>
                </a:solidFill>
                <a:hlinkClick r:id="rId4">
                  <a:extLst>
                    <a:ext uri="{A12FA001-AC4F-418D-AE19-62706E023703}">
                      <ahyp:hlinkClr xmlns:ahyp="http://schemas.microsoft.com/office/drawing/2018/hyperlinkcolor" val="tx"/>
                    </a:ext>
                  </a:extLst>
                </a:hlinkClick>
              </a:rPr>
              <a:t>RE-INTEGRATE research programme</a:t>
            </a:r>
            <a:r>
              <a:rPr lang="en-GB" sz="1800" i="1" dirty="0">
                <a:solidFill>
                  <a:schemeClr val="accent4">
                    <a:lumMod val="60000"/>
                    <a:lumOff val="40000"/>
                  </a:schemeClr>
                </a:solidFill>
              </a:rPr>
              <a:t> </a:t>
            </a:r>
            <a:endParaRPr lang="en-GB" b="1" dirty="0"/>
          </a:p>
          <a:p>
            <a:r>
              <a:rPr lang="en-GB" sz="1600" i="1" dirty="0">
                <a:solidFill>
                  <a:schemeClr val="bg1"/>
                </a:solidFill>
              </a:rPr>
              <a:t>RE-thinking of approaches and toolkits for transdisciplinary </a:t>
            </a:r>
            <a:r>
              <a:rPr lang="en-GB" sz="1600" i="1" dirty="0" err="1">
                <a:solidFill>
                  <a:schemeClr val="bg1"/>
                </a:solidFill>
              </a:rPr>
              <a:t>INTEGRATEd</a:t>
            </a:r>
            <a:r>
              <a:rPr lang="en-GB" sz="1600" i="1" dirty="0">
                <a:solidFill>
                  <a:schemeClr val="bg1"/>
                </a:solidFill>
              </a:rPr>
              <a:t> assessment of climate-compatible energy strategies from the African Union through to the European Union</a:t>
            </a:r>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A2305AF1-4A0C-7F26-CAAB-5C9434C2B3BE}"/>
              </a:ext>
            </a:extLst>
          </p:cNvPr>
          <p:cNvSpPr txBox="1"/>
          <p:nvPr/>
        </p:nvSpPr>
        <p:spPr>
          <a:xfrm>
            <a:off x="319398" y="5589155"/>
            <a:ext cx="8353875" cy="1107996"/>
          </a:xfrm>
          <a:prstGeom prst="rect">
            <a:avLst/>
          </a:prstGeom>
          <a:noFill/>
        </p:spPr>
        <p:txBody>
          <a:bodyPr wrap="square">
            <a:spAutoFit/>
          </a:bodyPr>
          <a:lstStyle/>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Leverage on existing programmes</a:t>
            </a:r>
          </a:p>
          <a:p>
            <a:pPr marL="285750" indent="-285750">
              <a:buClr>
                <a:schemeClr val="bg1"/>
              </a:buClr>
              <a:buFont typeface="Wingdings" panose="05000000000000000000" pitchFamily="2" charset="2"/>
              <a:buChar char="ü"/>
            </a:pPr>
            <a:r>
              <a:rPr lang="en-GB" sz="1600" dirty="0">
                <a:solidFill>
                  <a:schemeClr val="bg1"/>
                </a:solidFill>
              </a:rPr>
              <a:t>Did not firm up choices of modelling tools as the needs were to be assess first</a:t>
            </a:r>
          </a:p>
          <a:p>
            <a:pPr marL="285750" indent="-285750">
              <a:buClr>
                <a:schemeClr val="bg1"/>
              </a:buClr>
              <a:buFont typeface="Wingdings" panose="05000000000000000000" pitchFamily="2" charset="2"/>
              <a:buChar char="ü"/>
            </a:pPr>
            <a:r>
              <a:rPr lang="en-GB" sz="1600" dirty="0">
                <a:solidFill>
                  <a:schemeClr val="bg1"/>
                </a:solidFill>
              </a:rPr>
              <a:t>Certification mechanisms to increase credibility of capacity strengthening participants</a:t>
            </a:r>
          </a:p>
        </p:txBody>
      </p:sp>
      <p:sp>
        <p:nvSpPr>
          <p:cNvPr id="3" name="Rectangle 2">
            <a:extLst>
              <a:ext uri="{FF2B5EF4-FFF2-40B4-BE49-F238E27FC236}">
                <a16:creationId xmlns:a16="http://schemas.microsoft.com/office/drawing/2014/main" id="{6FADB097-EC39-78EA-FED1-36491F4EB22B}"/>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n orange hexagon with white text&#10;&#10;AI-generated content may be incorrect.">
            <a:extLst>
              <a:ext uri="{FF2B5EF4-FFF2-40B4-BE49-F238E27FC236}">
                <a16:creationId xmlns:a16="http://schemas.microsoft.com/office/drawing/2014/main" id="{61D19E15-EE21-6E29-3552-369231674E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2516" y="4689545"/>
            <a:ext cx="991636" cy="991636"/>
          </a:xfrm>
          <a:prstGeom prst="rect">
            <a:avLst/>
          </a:prstGeom>
        </p:spPr>
      </p:pic>
      <p:pic>
        <p:nvPicPr>
          <p:cNvPr id="9" name="Picture 8" descr="A purple hexagon with white text&#10;&#10;AI-generated content may be incorrect.">
            <a:extLst>
              <a:ext uri="{FF2B5EF4-FFF2-40B4-BE49-F238E27FC236}">
                <a16:creationId xmlns:a16="http://schemas.microsoft.com/office/drawing/2014/main" id="{32E10037-2496-0885-E8D7-780AABD4AF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68476" y="5738539"/>
            <a:ext cx="991636" cy="991636"/>
          </a:xfrm>
          <a:prstGeom prst="rect">
            <a:avLst/>
          </a:prstGeom>
        </p:spPr>
      </p:pic>
      <p:pic>
        <p:nvPicPr>
          <p:cNvPr id="11" name="Picture 10" descr="A hexagon shaped silver sticker with white text&#10;&#10;AI-generated content may be incorrect.">
            <a:extLst>
              <a:ext uri="{FF2B5EF4-FFF2-40B4-BE49-F238E27FC236}">
                <a16:creationId xmlns:a16="http://schemas.microsoft.com/office/drawing/2014/main" id="{2767CB4C-5297-9E4B-A882-6DE487F98F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84185" y="4678766"/>
            <a:ext cx="991636" cy="991636"/>
          </a:xfrm>
          <a:prstGeom prst="rect">
            <a:avLst/>
          </a:prstGeom>
        </p:spPr>
      </p:pic>
      <p:pic>
        <p:nvPicPr>
          <p:cNvPr id="13" name="Picture 12" descr="A hexagon shaped gold sticker with white text&#10;&#10;AI-generated content may be incorrect.">
            <a:extLst>
              <a:ext uri="{FF2B5EF4-FFF2-40B4-BE49-F238E27FC236}">
                <a16:creationId xmlns:a16="http://schemas.microsoft.com/office/drawing/2014/main" id="{1B224D15-136F-5CE4-5FAA-88F8FB1F51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88476" y="5738539"/>
            <a:ext cx="991636" cy="991636"/>
          </a:xfrm>
          <a:prstGeom prst="rect">
            <a:avLst/>
          </a:prstGeom>
        </p:spPr>
      </p:pic>
      <p:sp>
        <p:nvSpPr>
          <p:cNvPr id="6" name="TextBox 5">
            <a:extLst>
              <a:ext uri="{FF2B5EF4-FFF2-40B4-BE49-F238E27FC236}">
                <a16:creationId xmlns:a16="http://schemas.microsoft.com/office/drawing/2014/main" id="{AF5BF421-0A4B-6CC4-BB0D-E71D60682D03}"/>
              </a:ext>
            </a:extLst>
          </p:cNvPr>
          <p:cNvSpPr txBox="1"/>
          <p:nvPr/>
        </p:nvSpPr>
        <p:spPr>
          <a:xfrm>
            <a:off x="9436169" y="3764652"/>
            <a:ext cx="1864614" cy="738664"/>
          </a:xfrm>
          <a:prstGeom prst="rect">
            <a:avLst/>
          </a:prstGeom>
          <a:noFill/>
        </p:spPr>
        <p:txBody>
          <a:bodyPr wrap="square">
            <a:spAutoFit/>
          </a:bodyPr>
          <a:lstStyle/>
          <a:p>
            <a:pPr algn="ctr"/>
            <a:r>
              <a:rPr lang="en-GB" dirty="0">
                <a:solidFill>
                  <a:schemeClr val="bg1"/>
                </a:solidFill>
              </a:rPr>
              <a:t>Learn more about the badge programme </a:t>
            </a:r>
            <a:r>
              <a:rPr lang="en-GB" dirty="0">
                <a:solidFill>
                  <a:schemeClr val="accent4">
                    <a:lumMod val="40000"/>
                    <a:lumOff val="60000"/>
                  </a:schemeClr>
                </a:solidFill>
                <a:hlinkClick r:id="rId9">
                  <a:extLst>
                    <a:ext uri="{A12FA001-AC4F-418D-AE19-62706E023703}">
                      <ahyp:hlinkClr xmlns:ahyp="http://schemas.microsoft.com/office/drawing/2018/hyperlinkcolor" val="tx"/>
                    </a:ext>
                  </a:extLst>
                </a:hlinkClick>
              </a:rPr>
              <a:t>here</a:t>
            </a:r>
            <a:endParaRPr lang="en-GB" dirty="0">
              <a:solidFill>
                <a:schemeClr val="accent4">
                  <a:lumMod val="40000"/>
                  <a:lumOff val="60000"/>
                </a:schemeClr>
              </a:solidFill>
              <a:hlinkClick r:id="rId10">
                <a:extLst>
                  <a:ext uri="{A12FA001-AC4F-418D-AE19-62706E023703}">
                    <ahyp:hlinkClr xmlns:ahyp="http://schemas.microsoft.com/office/drawing/2018/hyperlinkcolor" val="tx"/>
                  </a:ext>
                </a:extLst>
              </a:hlinkClick>
            </a:endParaRPr>
          </a:p>
        </p:txBody>
      </p:sp>
      <p:pic>
        <p:nvPicPr>
          <p:cNvPr id="8" name="Graphic 7" descr="Comment Important with solid fill">
            <a:extLst>
              <a:ext uri="{FF2B5EF4-FFF2-40B4-BE49-F238E27FC236}">
                <a16:creationId xmlns:a16="http://schemas.microsoft.com/office/drawing/2014/main" id="{5B42EF6A-5726-378D-C1C3-CFD8341728F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025027" y="3197490"/>
            <a:ext cx="718315" cy="718315"/>
          </a:xfrm>
          <a:prstGeom prst="rect">
            <a:avLst/>
          </a:prstGeom>
        </p:spPr>
      </p:pic>
      <p:pic>
        <p:nvPicPr>
          <p:cNvPr id="10" name="Online Media 9" descr="D2D Component2 Capacity Gardumi Sldie26">
            <a:hlinkClick r:id="" action="ppaction://media"/>
            <a:extLst>
              <a:ext uri="{FF2B5EF4-FFF2-40B4-BE49-F238E27FC236}">
                <a16:creationId xmlns:a16="http://schemas.microsoft.com/office/drawing/2014/main" id="{76AB219F-C2B6-3865-0722-5F9FAAA69FE7}"/>
              </a:ext>
            </a:extLst>
          </p:cNvPr>
          <p:cNvPicPr>
            <a:picLocks noRot="1" noChangeAspect="1"/>
          </p:cNvPicPr>
          <p:nvPr>
            <a:videoFile r:link="rId1"/>
          </p:nvPr>
        </p:nvPicPr>
        <p:blipFill>
          <a:blip r:embed="rId12"/>
          <a:stretch>
            <a:fillRect/>
          </a:stretch>
        </p:blipFill>
        <p:spPr>
          <a:xfrm>
            <a:off x="1744172" y="1707845"/>
            <a:ext cx="6869576" cy="3881310"/>
          </a:xfrm>
          <a:prstGeom prst="rect">
            <a:avLst/>
          </a:prstGeom>
        </p:spPr>
      </p:pic>
    </p:spTree>
    <p:extLst>
      <p:ext uri="{BB962C8B-B14F-4D97-AF65-F5344CB8AC3E}">
        <p14:creationId xmlns:p14="http://schemas.microsoft.com/office/powerpoint/2010/main" val="876508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5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2" fill="hold" display="0">
                  <p:stCondLst>
                    <p:cond delay="indefinite"/>
                  </p:stCondLst>
                </p:cTn>
                <p:tgtEl>
                  <p:spTgt spid="10"/>
                </p:tgtEl>
              </p:cMediaNode>
            </p:vide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2" presetClass="mediacall" presetSubtype="0" fill="hold" nodeType="clickEffect">
                                  <p:stCondLst>
                                    <p:cond delay="0"/>
                                  </p:stCondLst>
                                  <p:childTnLst>
                                    <p:cmd type="call" cmd="togglePause">
                                      <p:cBhvr>
                                        <p:cTn id="37" dur="1" fill="hold"/>
                                        <p:tgtEl>
                                          <p:spTgt spid="10"/>
                                        </p:tgtEl>
                                      </p:cBhvr>
                                    </p:cmd>
                                  </p:childTnLst>
                                </p:cTn>
                              </p:par>
                            </p:childTnLst>
                          </p:cTn>
                        </p:par>
                      </p:childTnLst>
                    </p:cTn>
                  </p:par>
                </p:childTnLst>
              </p:cTn>
              <p:nextCondLst>
                <p:cond evt="onClick" delay="0">
                  <p:tgtEl>
                    <p:spTgt spid="10"/>
                  </p:tgtEl>
                </p:cond>
              </p:nextCondLst>
            </p:seq>
          </p:childTnLst>
        </p:cTn>
      </p:par>
    </p:tnLst>
    <p:bldLst>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6B9FD-C018-DB67-3EB6-66AFAD543D3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92D48B-DB72-2D30-34C6-7C37FF9688F5}"/>
              </a:ext>
            </a:extLst>
          </p:cNvPr>
          <p:cNvSpPr txBox="1"/>
          <p:nvPr/>
        </p:nvSpPr>
        <p:spPr>
          <a:xfrm>
            <a:off x="563733" y="363505"/>
            <a:ext cx="11121335" cy="2554545"/>
          </a:xfrm>
          <a:prstGeom prst="rect">
            <a:avLst/>
          </a:prstGeom>
          <a:noFill/>
        </p:spPr>
        <p:txBody>
          <a:bodyPr wrap="square" rtlCol="0">
            <a:spAutoFit/>
          </a:bodyPr>
          <a:lstStyle/>
          <a:p>
            <a:r>
              <a:rPr lang="en-GB" sz="1600" b="1" dirty="0">
                <a:solidFill>
                  <a:schemeClr val="tx1"/>
                </a:solidFill>
              </a:rPr>
              <a:t>LEARNING OUTCOME 3: Sustaining the Gains in Institutional Capacity</a:t>
            </a:r>
          </a:p>
          <a:p>
            <a:endParaRPr lang="en-GB" sz="1600" b="1" i="1" dirty="0"/>
          </a:p>
          <a:p>
            <a:r>
              <a:rPr lang="en-GB" sz="1600" b="1" dirty="0">
                <a:solidFill>
                  <a:schemeClr val="bg1"/>
                </a:solidFill>
                <a:highlight>
                  <a:srgbClr val="0000FF"/>
                </a:highlight>
              </a:rPr>
              <a:t>3.3 Ensuring Budget Continuity and Networks</a:t>
            </a:r>
          </a:p>
          <a:p>
            <a:endParaRPr lang="en-GB" sz="1600" dirty="0"/>
          </a:p>
          <a:p>
            <a:r>
              <a:rPr lang="en-GB" sz="1600" b="1" i="1" dirty="0">
                <a:solidFill>
                  <a:schemeClr val="accent5"/>
                </a:solidFill>
              </a:rPr>
              <a:t>Q: How might a government or institution design a budget around continual capacity development?</a:t>
            </a:r>
          </a:p>
          <a:p>
            <a:r>
              <a:rPr lang="en-GB" sz="1600" dirty="0"/>
              <a:t>A: These costs should be significantly lower than during the start-up phase, but not negligible. External organisations that support or fund the capacity development programme may contribute by offering transitional support. </a:t>
            </a:r>
            <a:endParaRPr lang="en-GB" sz="1600" i="1" dirty="0"/>
          </a:p>
          <a:p>
            <a:endParaRPr lang="en-GB" sz="1600" dirty="0"/>
          </a:p>
          <a:p>
            <a:endParaRPr lang="en-GB" sz="1600" dirty="0"/>
          </a:p>
          <a:p>
            <a:endParaRPr lang="en-GB" sz="1600" dirty="0"/>
          </a:p>
        </p:txBody>
      </p:sp>
      <p:sp>
        <p:nvSpPr>
          <p:cNvPr id="5" name="TextBox 4">
            <a:extLst>
              <a:ext uri="{FF2B5EF4-FFF2-40B4-BE49-F238E27FC236}">
                <a16:creationId xmlns:a16="http://schemas.microsoft.com/office/drawing/2014/main" id="{0378E541-B172-C618-E4C3-2DAEAF594EB6}"/>
              </a:ext>
            </a:extLst>
          </p:cNvPr>
          <p:cNvSpPr txBox="1"/>
          <p:nvPr/>
        </p:nvSpPr>
        <p:spPr>
          <a:xfrm>
            <a:off x="2172261" y="4331165"/>
            <a:ext cx="9512807" cy="830997"/>
          </a:xfrm>
          <a:prstGeom prst="rect">
            <a:avLst/>
          </a:prstGeom>
          <a:noFill/>
        </p:spPr>
        <p:txBody>
          <a:bodyPr wrap="square">
            <a:spAutoFit/>
          </a:bodyPr>
          <a:lstStyle/>
          <a:p>
            <a:r>
              <a:rPr lang="en-GB" sz="1600" dirty="0"/>
              <a:t>Local academia is an important part of the national knowledge ecosystem, is not time-bound, and is </a:t>
            </a:r>
            <a:r>
              <a:rPr lang="en-GB" sz="1600" b="1" dirty="0"/>
              <a:t>mandated to teach and train</a:t>
            </a:r>
            <a:r>
              <a:rPr lang="en-GB" sz="1600" dirty="0"/>
              <a:t>. As a result, it is well placed to take a leading role in such networks, ensuring the long-term sustainability of capacity </a:t>
            </a:r>
          </a:p>
        </p:txBody>
      </p:sp>
      <p:pic>
        <p:nvPicPr>
          <p:cNvPr id="6" name="Graphic 5" descr="Dumbbell outline">
            <a:extLst>
              <a:ext uri="{FF2B5EF4-FFF2-40B4-BE49-F238E27FC236}">
                <a16:creationId xmlns:a16="http://schemas.microsoft.com/office/drawing/2014/main" id="{23E52967-60D9-D17B-865A-F84E2342D9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sp>
        <p:nvSpPr>
          <p:cNvPr id="7" name="TextBox 6">
            <a:extLst>
              <a:ext uri="{FF2B5EF4-FFF2-40B4-BE49-F238E27FC236}">
                <a16:creationId xmlns:a16="http://schemas.microsoft.com/office/drawing/2014/main" id="{C69F5CE5-67FE-8479-A79D-1E10B40F4C35}"/>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pic>
        <p:nvPicPr>
          <p:cNvPr id="4" name="Graphic 3" descr="Comment Important with solid fill">
            <a:extLst>
              <a:ext uri="{FF2B5EF4-FFF2-40B4-BE49-F238E27FC236}">
                <a16:creationId xmlns:a16="http://schemas.microsoft.com/office/drawing/2014/main" id="{2B69A8BA-4D20-A80E-AB02-1CAE86D6893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75413" y="4211276"/>
            <a:ext cx="1070776" cy="1070776"/>
          </a:xfrm>
          <a:prstGeom prst="rect">
            <a:avLst/>
          </a:prstGeom>
        </p:spPr>
      </p:pic>
      <p:sp>
        <p:nvSpPr>
          <p:cNvPr id="9" name="TextBox 8">
            <a:extLst>
              <a:ext uri="{FF2B5EF4-FFF2-40B4-BE49-F238E27FC236}">
                <a16:creationId xmlns:a16="http://schemas.microsoft.com/office/drawing/2014/main" id="{AED38E06-5007-7DBF-9464-B0F268C9B6CF}"/>
              </a:ext>
            </a:extLst>
          </p:cNvPr>
          <p:cNvSpPr txBox="1"/>
          <p:nvPr/>
        </p:nvSpPr>
        <p:spPr>
          <a:xfrm>
            <a:off x="563733" y="2521059"/>
            <a:ext cx="11121335" cy="1323439"/>
          </a:xfrm>
          <a:prstGeom prst="rect">
            <a:avLst/>
          </a:prstGeom>
          <a:noFill/>
        </p:spPr>
        <p:txBody>
          <a:bodyPr wrap="square">
            <a:spAutoFit/>
          </a:bodyPr>
          <a:lstStyle/>
          <a:p>
            <a:r>
              <a:rPr lang="en-GB" sz="1600" b="1" i="1" dirty="0">
                <a:solidFill>
                  <a:schemeClr val="accent5"/>
                </a:solidFill>
              </a:rPr>
              <a:t>Q: How can one leverage domestic networks to sustain capacity development?</a:t>
            </a:r>
          </a:p>
          <a:p>
            <a:r>
              <a:rPr lang="en-GB" sz="1600" dirty="0"/>
              <a:t>A: It is important to maintain connections between those that have acquired technical skills during capacity development programmes. These knowledge networks should be integrated into the pre-existing national innovation and policy systems. To ensure strategic and integrated impact, broadly spread the knowledge, and ensure the inclusion of domestic knowledge systems. </a:t>
            </a:r>
          </a:p>
        </p:txBody>
      </p:sp>
    </p:spTree>
    <p:extLst>
      <p:ext uri="{BB962C8B-B14F-4D97-AF65-F5344CB8AC3E}">
        <p14:creationId xmlns:p14="http://schemas.microsoft.com/office/powerpoint/2010/main" val="100359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75249-BE02-EE50-BF9F-5CED8D43D48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20BD94-40C1-1C3B-7E76-B289138BAEA1}"/>
              </a:ext>
            </a:extLst>
          </p:cNvPr>
          <p:cNvSpPr txBox="1"/>
          <p:nvPr/>
        </p:nvSpPr>
        <p:spPr>
          <a:xfrm>
            <a:off x="468483" y="470189"/>
            <a:ext cx="11255033" cy="2831544"/>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Climate Compatible Growth’s Flatpack Initiative</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The Climate Compatible Growth (CCG) research programme, funded by the UK government, has developed an initiative called ‘Flatpack’ to support academics from Low- and Middle-Income Countries with ready-made teaching materials that can be incorporated into graduate courses, covering open-source models relevant to energy transition. The initiative provides ongoing assistance for course design, access to teaching materials, and skills upgrades to instructor level, creating lasting educational impact beyond individual training events. </a:t>
            </a:r>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0B14F504-895C-922D-C5BF-58C9E0476C8A}"/>
              </a:ext>
            </a:extLst>
          </p:cNvPr>
          <p:cNvSpPr txBox="1"/>
          <p:nvPr/>
        </p:nvSpPr>
        <p:spPr>
          <a:xfrm>
            <a:off x="468483" y="3063664"/>
            <a:ext cx="10980454" cy="86177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The </a:t>
            </a:r>
            <a:r>
              <a:rPr lang="en-GB" sz="1600" dirty="0" err="1">
                <a:solidFill>
                  <a:schemeClr val="bg1"/>
                </a:solidFill>
              </a:rPr>
              <a:t>FlatPack</a:t>
            </a:r>
            <a:r>
              <a:rPr lang="en-GB" sz="1600" dirty="0">
                <a:solidFill>
                  <a:schemeClr val="bg1"/>
                </a:solidFill>
              </a:rPr>
              <a:t> programme sustains capacity development by integrating energy modelling content into local university curricula, ensuring sustainable supply of skilled professionals. It is currently active in 22 countries.</a:t>
            </a:r>
            <a:endParaRPr lang="en-GB" sz="1600" i="1" dirty="0">
              <a:solidFill>
                <a:schemeClr val="tx1"/>
              </a:solidFill>
              <a:highlight>
                <a:srgbClr val="FFFF00"/>
              </a:highlight>
            </a:endParaRPr>
          </a:p>
        </p:txBody>
      </p:sp>
      <p:sp>
        <p:nvSpPr>
          <p:cNvPr id="3" name="Rectangle 2">
            <a:extLst>
              <a:ext uri="{FF2B5EF4-FFF2-40B4-BE49-F238E27FC236}">
                <a16:creationId xmlns:a16="http://schemas.microsoft.com/office/drawing/2014/main" id="{B86ED6CB-B632-837A-24AB-1A26C5E6728C}"/>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17CE38BD-D80E-AFA2-4BF0-044925389998}"/>
              </a:ext>
            </a:extLst>
          </p:cNvPr>
          <p:cNvPicPr>
            <a:picLocks noChangeAspect="1"/>
          </p:cNvPicPr>
          <p:nvPr/>
        </p:nvPicPr>
        <p:blipFill>
          <a:blip r:embed="rId4">
            <a:duotone>
              <a:schemeClr val="accent3">
                <a:shade val="45000"/>
                <a:satMod val="135000"/>
              </a:schemeClr>
              <a:prstClr val="white"/>
            </a:duotone>
          </a:blip>
          <a:srcRect b="18856"/>
          <a:stretch>
            <a:fillRect/>
          </a:stretch>
        </p:blipFill>
        <p:spPr>
          <a:xfrm>
            <a:off x="4017354" y="4682064"/>
            <a:ext cx="7431583" cy="1984406"/>
          </a:xfrm>
          <a:prstGeom prst="rect">
            <a:avLst/>
          </a:prstGeom>
        </p:spPr>
      </p:pic>
      <p:sp>
        <p:nvSpPr>
          <p:cNvPr id="6" name="TextBox 5">
            <a:extLst>
              <a:ext uri="{FF2B5EF4-FFF2-40B4-BE49-F238E27FC236}">
                <a16:creationId xmlns:a16="http://schemas.microsoft.com/office/drawing/2014/main" id="{259E107A-10F1-2162-C043-BAE700A1D893}"/>
              </a:ext>
            </a:extLst>
          </p:cNvPr>
          <p:cNvSpPr txBox="1"/>
          <p:nvPr/>
        </p:nvSpPr>
        <p:spPr>
          <a:xfrm>
            <a:off x="6849128" y="4349918"/>
            <a:ext cx="1757212" cy="338554"/>
          </a:xfrm>
          <a:prstGeom prst="rect">
            <a:avLst/>
          </a:prstGeom>
          <a:noFill/>
        </p:spPr>
        <p:txBody>
          <a:bodyPr wrap="none" rtlCol="0">
            <a:spAutoFit/>
          </a:bodyPr>
          <a:lstStyle/>
          <a:p>
            <a:pPr algn="l"/>
            <a:r>
              <a:rPr lang="en-GB" sz="1600" dirty="0">
                <a:solidFill>
                  <a:schemeClr val="bg1"/>
                </a:solidFill>
              </a:rPr>
              <a:t>Flatpack Process</a:t>
            </a:r>
          </a:p>
        </p:txBody>
      </p:sp>
      <p:sp>
        <p:nvSpPr>
          <p:cNvPr id="8" name="TextBox 7">
            <a:extLst>
              <a:ext uri="{FF2B5EF4-FFF2-40B4-BE49-F238E27FC236}">
                <a16:creationId xmlns:a16="http://schemas.microsoft.com/office/drawing/2014/main" id="{6D6F5B50-C955-A7CA-2083-60EC9D067305}"/>
              </a:ext>
            </a:extLst>
          </p:cNvPr>
          <p:cNvSpPr txBox="1"/>
          <p:nvPr/>
        </p:nvSpPr>
        <p:spPr>
          <a:xfrm>
            <a:off x="468483" y="4246797"/>
            <a:ext cx="3538048" cy="1107996"/>
          </a:xfrm>
          <a:prstGeom prst="rect">
            <a:avLst/>
          </a:prstGeom>
          <a:noFill/>
        </p:spPr>
        <p:txBody>
          <a:bodyPr wrap="square">
            <a:spAutoFit/>
          </a:bodyPr>
          <a:lstStyle/>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A clear mechanism for sustained capacity building</a:t>
            </a:r>
          </a:p>
          <a:p>
            <a:pPr marL="285750" indent="-285750">
              <a:buClr>
                <a:schemeClr val="bg1"/>
              </a:buClr>
              <a:buFont typeface="Wingdings" panose="05000000000000000000" pitchFamily="2" charset="2"/>
              <a:buChar char="ü"/>
            </a:pPr>
            <a:r>
              <a:rPr lang="en-GB" sz="1600" dirty="0">
                <a:solidFill>
                  <a:schemeClr val="bg1"/>
                </a:solidFill>
              </a:rPr>
              <a:t>Free, open-source materials</a:t>
            </a:r>
          </a:p>
        </p:txBody>
      </p:sp>
      <p:sp>
        <p:nvSpPr>
          <p:cNvPr id="10" name="TextBox 9">
            <a:extLst>
              <a:ext uri="{FF2B5EF4-FFF2-40B4-BE49-F238E27FC236}">
                <a16:creationId xmlns:a16="http://schemas.microsoft.com/office/drawing/2014/main" id="{1626FE4E-CF69-01C0-BB42-E247CA7835F1}"/>
              </a:ext>
            </a:extLst>
          </p:cNvPr>
          <p:cNvSpPr txBox="1"/>
          <p:nvPr/>
        </p:nvSpPr>
        <p:spPr>
          <a:xfrm>
            <a:off x="690321" y="6035718"/>
            <a:ext cx="3293734" cy="523220"/>
          </a:xfrm>
          <a:prstGeom prst="rect">
            <a:avLst/>
          </a:prstGeom>
          <a:noFill/>
        </p:spPr>
        <p:txBody>
          <a:bodyPr wrap="square">
            <a:spAutoFit/>
          </a:bodyPr>
          <a:lstStyle/>
          <a:p>
            <a:r>
              <a:rPr lang="en-GB" dirty="0">
                <a:solidFill>
                  <a:schemeClr val="accent4">
                    <a:lumMod val="20000"/>
                    <a:lumOff val="80000"/>
                  </a:schemeClr>
                </a:solidFill>
              </a:rPr>
              <a:t>Learn more at the </a:t>
            </a:r>
            <a:r>
              <a:rPr lang="en-GB" dirty="0">
                <a:solidFill>
                  <a:schemeClr val="accent4">
                    <a:lumMod val="40000"/>
                    <a:lumOff val="60000"/>
                  </a:schemeClr>
                </a:solidFill>
                <a:hlinkClick r:id="rId5">
                  <a:extLst>
                    <a:ext uri="{A12FA001-AC4F-418D-AE19-62706E023703}">
                      <ahyp:hlinkClr xmlns:ahyp="http://schemas.microsoft.com/office/drawing/2018/hyperlinkcolor" val="tx"/>
                    </a:ext>
                  </a:extLst>
                </a:hlinkClick>
              </a:rPr>
              <a:t>Flatpack Website</a:t>
            </a:r>
            <a:r>
              <a:rPr lang="en-GB" dirty="0">
                <a:solidFill>
                  <a:schemeClr val="accent4">
                    <a:lumMod val="40000"/>
                    <a:lumOff val="60000"/>
                  </a:schemeClr>
                </a:solidFill>
              </a:rPr>
              <a:t> </a:t>
            </a:r>
            <a:r>
              <a:rPr lang="en-GB" dirty="0">
                <a:solidFill>
                  <a:schemeClr val="bg1"/>
                </a:solidFill>
              </a:rPr>
              <a:t>or go directly to the </a:t>
            </a:r>
            <a:r>
              <a:rPr lang="en-GB" dirty="0">
                <a:solidFill>
                  <a:schemeClr val="accent4">
                    <a:lumMod val="40000"/>
                    <a:lumOff val="60000"/>
                  </a:schemeClr>
                </a:solidFill>
                <a:hlinkClick r:id="rId6">
                  <a:extLst>
                    <a:ext uri="{A12FA001-AC4F-418D-AE19-62706E023703}">
                      <ahyp:hlinkClr xmlns:ahyp="http://schemas.microsoft.com/office/drawing/2018/hyperlinkcolor" val="tx"/>
                    </a:ext>
                  </a:extLst>
                </a:hlinkClick>
              </a:rPr>
              <a:t>Teaching Kit website</a:t>
            </a:r>
            <a:endParaRPr lang="en-GB" dirty="0">
              <a:solidFill>
                <a:schemeClr val="accent4">
                  <a:lumMod val="40000"/>
                  <a:lumOff val="60000"/>
                </a:schemeClr>
              </a:solidFill>
              <a:hlinkClick r:id="rId5">
                <a:extLst>
                  <a:ext uri="{A12FA001-AC4F-418D-AE19-62706E023703}">
                    <ahyp:hlinkClr xmlns:ahyp="http://schemas.microsoft.com/office/drawing/2018/hyperlinkcolor" val="tx"/>
                  </a:ext>
                </a:extLst>
              </a:hlinkClick>
            </a:endParaRPr>
          </a:p>
        </p:txBody>
      </p:sp>
      <p:pic>
        <p:nvPicPr>
          <p:cNvPr id="12" name="Graphic 11" descr="Comment Important with solid fill">
            <a:extLst>
              <a:ext uri="{FF2B5EF4-FFF2-40B4-BE49-F238E27FC236}">
                <a16:creationId xmlns:a16="http://schemas.microsoft.com/office/drawing/2014/main" id="{1D594752-F1DB-6B45-BDBA-3305F34BFA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026" y="5948155"/>
            <a:ext cx="718315" cy="718315"/>
          </a:xfrm>
          <a:prstGeom prst="rect">
            <a:avLst/>
          </a:prstGeom>
        </p:spPr>
      </p:pic>
    </p:spTree>
    <p:extLst>
      <p:ext uri="{BB962C8B-B14F-4D97-AF65-F5344CB8AC3E}">
        <p14:creationId xmlns:p14="http://schemas.microsoft.com/office/powerpoint/2010/main" val="2275645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9"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F71E6-AC4F-39AD-E2A1-FB7B1560FE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4E4A417-93E7-E680-AC7C-09A3F7A3CC09}"/>
              </a:ext>
            </a:extLst>
          </p:cNvPr>
          <p:cNvSpPr txBox="1"/>
          <p:nvPr/>
        </p:nvSpPr>
        <p:spPr>
          <a:xfrm>
            <a:off x="468484" y="470189"/>
            <a:ext cx="10956380" cy="2339102"/>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Energy Modelling Community</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The Energy Modelling Community was developed to provide ongoing technical support for CCG’s Energy Modelling Platform alumni. It builds strong networks among course graduates and instructors, offering real-time troubleshooting through online discussion forums and professional enrichment via monthly webinars and clinics. </a:t>
            </a:r>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F8586361-6A9E-80A5-F259-786A03F146CF}"/>
              </a:ext>
            </a:extLst>
          </p:cNvPr>
          <p:cNvSpPr txBox="1"/>
          <p:nvPr/>
        </p:nvSpPr>
        <p:spPr>
          <a:xfrm>
            <a:off x="468483" y="2809291"/>
            <a:ext cx="4606950" cy="3293209"/>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Energy Modelling Communities are preventing skills erosion among capacity development alumni while supporting and incentivising continued skill advancement to reach higher competence levels.</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Pathway to ensure initial training investments translate into sustained professional development</a:t>
            </a:r>
          </a:p>
          <a:p>
            <a:pPr marL="285750" indent="-285750">
              <a:buClr>
                <a:schemeClr val="bg1"/>
              </a:buClr>
              <a:buFont typeface="Wingdings" panose="05000000000000000000" pitchFamily="2" charset="2"/>
              <a:buChar char="ü"/>
            </a:pPr>
            <a:r>
              <a:rPr lang="en-GB" sz="1600" dirty="0">
                <a:solidFill>
                  <a:schemeClr val="bg1"/>
                </a:solidFill>
              </a:rPr>
              <a:t>International community</a:t>
            </a:r>
          </a:p>
        </p:txBody>
      </p:sp>
      <p:sp>
        <p:nvSpPr>
          <p:cNvPr id="3" name="Rectangle 2">
            <a:extLst>
              <a:ext uri="{FF2B5EF4-FFF2-40B4-BE49-F238E27FC236}">
                <a16:creationId xmlns:a16="http://schemas.microsoft.com/office/drawing/2014/main" id="{472F67D1-EC88-37AB-70C8-24095698597C}"/>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772012A8-8A00-8EDB-19CD-E464D76C053E}"/>
              </a:ext>
            </a:extLst>
          </p:cNvPr>
          <p:cNvSpPr/>
          <p:nvPr/>
        </p:nvSpPr>
        <p:spPr>
          <a:xfrm>
            <a:off x="5114931" y="2410844"/>
            <a:ext cx="6830672" cy="4239831"/>
          </a:xfrm>
          <a:prstGeom prst="roundRect">
            <a:avLst>
              <a:gd name="adj" fmla="val 5710"/>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pic>
        <p:nvPicPr>
          <p:cNvPr id="4" name="Picture 3" descr="A diagram of energy modeling community&#10;&#10;AI-generated content may be incorrect.">
            <a:extLst>
              <a:ext uri="{FF2B5EF4-FFF2-40B4-BE49-F238E27FC236}">
                <a16:creationId xmlns:a16="http://schemas.microsoft.com/office/drawing/2014/main" id="{943A5651-149B-8F2E-FB55-EDF8E6642DE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075433" y="2741913"/>
            <a:ext cx="6894233" cy="3839303"/>
          </a:xfrm>
          <a:prstGeom prst="rect">
            <a:avLst/>
          </a:prstGeom>
        </p:spPr>
      </p:pic>
      <p:sp>
        <p:nvSpPr>
          <p:cNvPr id="6" name="TextBox 5">
            <a:extLst>
              <a:ext uri="{FF2B5EF4-FFF2-40B4-BE49-F238E27FC236}">
                <a16:creationId xmlns:a16="http://schemas.microsoft.com/office/drawing/2014/main" id="{558408A5-B10C-5D53-6431-87830DC5BFF8}"/>
              </a:ext>
            </a:extLst>
          </p:cNvPr>
          <p:cNvSpPr txBox="1"/>
          <p:nvPr/>
        </p:nvSpPr>
        <p:spPr>
          <a:xfrm>
            <a:off x="5187123" y="2550273"/>
            <a:ext cx="954502" cy="430887"/>
          </a:xfrm>
          <a:prstGeom prst="rect">
            <a:avLst/>
          </a:prstGeom>
          <a:noFill/>
        </p:spPr>
        <p:txBody>
          <a:bodyPr wrap="square" lIns="36000" tIns="0" rIns="36000" bIns="0" rtlCol="0">
            <a:spAutoFit/>
          </a:bodyPr>
          <a:lstStyle/>
          <a:p>
            <a:pPr algn="ctr"/>
            <a:r>
              <a:rPr lang="en-GB" b="1" dirty="0">
                <a:solidFill>
                  <a:schemeClr val="accent2"/>
                </a:solidFill>
              </a:rPr>
              <a:t>Pathways to join</a:t>
            </a:r>
          </a:p>
        </p:txBody>
      </p:sp>
      <p:sp>
        <p:nvSpPr>
          <p:cNvPr id="8" name="TextBox 7">
            <a:extLst>
              <a:ext uri="{FF2B5EF4-FFF2-40B4-BE49-F238E27FC236}">
                <a16:creationId xmlns:a16="http://schemas.microsoft.com/office/drawing/2014/main" id="{7A2060F8-4EE4-7DDE-79E8-451ECAA02260}"/>
              </a:ext>
            </a:extLst>
          </p:cNvPr>
          <p:cNvSpPr txBox="1"/>
          <p:nvPr/>
        </p:nvSpPr>
        <p:spPr>
          <a:xfrm>
            <a:off x="7951051" y="2458971"/>
            <a:ext cx="1167060" cy="430887"/>
          </a:xfrm>
          <a:prstGeom prst="rect">
            <a:avLst/>
          </a:prstGeom>
          <a:noFill/>
        </p:spPr>
        <p:txBody>
          <a:bodyPr wrap="square" lIns="36000" tIns="0" rIns="36000" bIns="0" rtlCol="0">
            <a:spAutoFit/>
          </a:bodyPr>
          <a:lstStyle/>
          <a:p>
            <a:pPr algn="ctr"/>
            <a:r>
              <a:rPr lang="en-GB" b="1" dirty="0">
                <a:solidFill>
                  <a:schemeClr val="accent2"/>
                </a:solidFill>
              </a:rPr>
              <a:t>Community offerings</a:t>
            </a:r>
          </a:p>
        </p:txBody>
      </p:sp>
      <p:sp>
        <p:nvSpPr>
          <p:cNvPr id="9" name="TextBox 8">
            <a:extLst>
              <a:ext uri="{FF2B5EF4-FFF2-40B4-BE49-F238E27FC236}">
                <a16:creationId xmlns:a16="http://schemas.microsoft.com/office/drawing/2014/main" id="{A404DD26-D7B0-6AA2-DDA7-663E8218030A}"/>
              </a:ext>
            </a:extLst>
          </p:cNvPr>
          <p:cNvSpPr txBox="1"/>
          <p:nvPr/>
        </p:nvSpPr>
        <p:spPr>
          <a:xfrm>
            <a:off x="10558745" y="2526468"/>
            <a:ext cx="1328755" cy="430887"/>
          </a:xfrm>
          <a:prstGeom prst="rect">
            <a:avLst/>
          </a:prstGeom>
          <a:noFill/>
        </p:spPr>
        <p:txBody>
          <a:bodyPr wrap="square" lIns="36000" tIns="0" rIns="36000" bIns="0" rtlCol="0">
            <a:spAutoFit/>
          </a:bodyPr>
          <a:lstStyle/>
          <a:p>
            <a:pPr algn="ctr"/>
            <a:r>
              <a:rPr lang="en-GB" b="1" dirty="0">
                <a:solidFill>
                  <a:schemeClr val="accent2"/>
                </a:solidFill>
              </a:rPr>
              <a:t>Cross-cutting initiatives</a:t>
            </a:r>
          </a:p>
        </p:txBody>
      </p:sp>
      <p:sp>
        <p:nvSpPr>
          <p:cNvPr id="11" name="TextBox 10">
            <a:extLst>
              <a:ext uri="{FF2B5EF4-FFF2-40B4-BE49-F238E27FC236}">
                <a16:creationId xmlns:a16="http://schemas.microsoft.com/office/drawing/2014/main" id="{4A9D30FA-1889-E688-2CE4-0C9193EA952D}"/>
              </a:ext>
            </a:extLst>
          </p:cNvPr>
          <p:cNvSpPr txBox="1"/>
          <p:nvPr/>
        </p:nvSpPr>
        <p:spPr>
          <a:xfrm>
            <a:off x="922979" y="6169878"/>
            <a:ext cx="3293734" cy="523220"/>
          </a:xfrm>
          <a:prstGeom prst="rect">
            <a:avLst/>
          </a:prstGeom>
          <a:noFill/>
        </p:spPr>
        <p:txBody>
          <a:bodyPr wrap="square">
            <a:spAutoFit/>
          </a:bodyPr>
          <a:lstStyle/>
          <a:p>
            <a:r>
              <a:rPr lang="en-GB" dirty="0">
                <a:solidFill>
                  <a:schemeClr val="accent4">
                    <a:lumMod val="20000"/>
                    <a:lumOff val="80000"/>
                  </a:schemeClr>
                </a:solidFill>
              </a:rPr>
              <a:t>Learn more </a:t>
            </a:r>
            <a:r>
              <a:rPr lang="en-GB" dirty="0">
                <a:solidFill>
                  <a:schemeClr val="accent4">
                    <a:lumMod val="40000"/>
                    <a:lumOff val="60000"/>
                  </a:schemeClr>
                </a:solidFill>
                <a:hlinkClick r:id="rId5">
                  <a:extLst>
                    <a:ext uri="{A12FA001-AC4F-418D-AE19-62706E023703}">
                      <ahyp:hlinkClr xmlns:ahyp="http://schemas.microsoft.com/office/drawing/2018/hyperlinkcolor" val="tx"/>
                    </a:ext>
                  </a:extLst>
                </a:hlinkClick>
              </a:rPr>
              <a:t>Energy Modelling Community website</a:t>
            </a:r>
            <a:endParaRPr lang="en-GB" dirty="0">
              <a:solidFill>
                <a:schemeClr val="accent4">
                  <a:lumMod val="40000"/>
                  <a:lumOff val="60000"/>
                </a:schemeClr>
              </a:solidFill>
              <a:hlinkClick r:id="rId6">
                <a:extLst>
                  <a:ext uri="{A12FA001-AC4F-418D-AE19-62706E023703}">
                    <ahyp:hlinkClr xmlns:ahyp="http://schemas.microsoft.com/office/drawing/2018/hyperlinkcolor" val="tx"/>
                  </a:ext>
                </a:extLst>
              </a:hlinkClick>
            </a:endParaRPr>
          </a:p>
        </p:txBody>
      </p:sp>
      <p:pic>
        <p:nvPicPr>
          <p:cNvPr id="12" name="Graphic 11" descr="Comment Important with solid fill">
            <a:extLst>
              <a:ext uri="{FF2B5EF4-FFF2-40B4-BE49-F238E27FC236}">
                <a16:creationId xmlns:a16="http://schemas.microsoft.com/office/drawing/2014/main" id="{B6327A05-B046-220E-8E7A-E0BDA9EE933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8684" y="6082315"/>
            <a:ext cx="718315" cy="718315"/>
          </a:xfrm>
          <a:prstGeom prst="rect">
            <a:avLst/>
          </a:prstGeom>
        </p:spPr>
      </p:pic>
    </p:spTree>
    <p:extLst>
      <p:ext uri="{BB962C8B-B14F-4D97-AF65-F5344CB8AC3E}">
        <p14:creationId xmlns:p14="http://schemas.microsoft.com/office/powerpoint/2010/main" val="3382426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9"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28DB20-E4DB-570A-9F7B-4CCB36DAEAF2}"/>
              </a:ext>
            </a:extLst>
          </p:cNvPr>
          <p:cNvSpPr txBox="1"/>
          <p:nvPr/>
        </p:nvSpPr>
        <p:spPr>
          <a:xfrm>
            <a:off x="931946" y="1293394"/>
            <a:ext cx="10177914" cy="3785652"/>
          </a:xfrm>
          <a:prstGeom prst="rect">
            <a:avLst/>
          </a:prstGeom>
          <a:solidFill>
            <a:schemeClr val="bg2">
              <a:lumMod val="40000"/>
              <a:lumOff val="60000"/>
            </a:schemeClr>
          </a:solidFill>
        </p:spPr>
        <p:txBody>
          <a:bodyPr wrap="square">
            <a:spAutoFit/>
          </a:bodyPr>
          <a:lstStyle/>
          <a:p>
            <a:pPr marL="285750" indent="-285750">
              <a:buFontTx/>
              <a:buChar char="-"/>
            </a:pPr>
            <a:r>
              <a:rPr lang="en-GB" sz="2400" dirty="0"/>
              <a:t>Capacity development should build on existing local skills and national priorities.</a:t>
            </a:r>
          </a:p>
          <a:p>
            <a:pPr marL="285750" indent="-285750">
              <a:buFontTx/>
              <a:buChar char="-"/>
            </a:pPr>
            <a:r>
              <a:rPr lang="en-GB" sz="2400" dirty="0"/>
              <a:t>A two-tier national capacity ecosystem should be established to balance breadth and depth of expertise.</a:t>
            </a:r>
          </a:p>
          <a:p>
            <a:pPr marL="285750" indent="-285750">
              <a:buFontTx/>
              <a:buChar char="-"/>
            </a:pPr>
            <a:r>
              <a:rPr lang="en-GB" sz="2400" dirty="0"/>
              <a:t>Capacity development programmes should systematically address data and model needs.</a:t>
            </a:r>
          </a:p>
          <a:p>
            <a:pPr marL="285750" indent="-285750">
              <a:buFontTx/>
              <a:buChar char="-"/>
            </a:pPr>
            <a:r>
              <a:rPr lang="en-GB" sz="2400" dirty="0"/>
              <a:t>Capacity development should be designed for long-term sustainability and institutional memory.</a:t>
            </a:r>
          </a:p>
          <a:p>
            <a:pPr marL="285750" indent="-285750">
              <a:buFontTx/>
              <a:buChar char="-"/>
            </a:pPr>
            <a:r>
              <a:rPr lang="en-GB" sz="2400" dirty="0"/>
              <a:t>A monitoring, evaluation, and learning framework should be co-created to sustain capacity gains.</a:t>
            </a:r>
          </a:p>
        </p:txBody>
      </p:sp>
      <p:sp>
        <p:nvSpPr>
          <p:cNvPr id="4" name="Title 2">
            <a:extLst>
              <a:ext uri="{FF2B5EF4-FFF2-40B4-BE49-F238E27FC236}">
                <a16:creationId xmlns:a16="http://schemas.microsoft.com/office/drawing/2014/main" id="{D2BADC06-DA82-A8E8-38CA-9E8122410C64}"/>
              </a:ext>
            </a:extLst>
          </p:cNvPr>
          <p:cNvSpPr txBox="1">
            <a:spLocks/>
          </p:cNvSpPr>
          <p:nvPr/>
        </p:nvSpPr>
        <p:spPr>
          <a:xfrm>
            <a:off x="657225" y="584993"/>
            <a:ext cx="10515600" cy="132556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dirty="0"/>
              <a:t>Summary of Component 2: </a:t>
            </a:r>
            <a:r>
              <a:rPr lang="en-GB" dirty="0">
                <a:solidFill>
                  <a:schemeClr val="accent6">
                    <a:lumMod val="60000"/>
                    <a:lumOff val="40000"/>
                  </a:schemeClr>
                </a:solidFill>
              </a:rPr>
              <a:t>Capacity</a:t>
            </a:r>
          </a:p>
        </p:txBody>
      </p:sp>
      <p:pic>
        <p:nvPicPr>
          <p:cNvPr id="7" name="Graphic 6" descr="Research outline">
            <a:extLst>
              <a:ext uri="{FF2B5EF4-FFF2-40B4-BE49-F238E27FC236}">
                <a16:creationId xmlns:a16="http://schemas.microsoft.com/office/drawing/2014/main" id="{FA20D4F0-6E05-876E-94A7-B1FF886343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44824" y="5337447"/>
            <a:ext cx="900000" cy="900000"/>
          </a:xfrm>
          <a:prstGeom prst="rect">
            <a:avLst/>
          </a:prstGeom>
        </p:spPr>
      </p:pic>
      <p:pic>
        <p:nvPicPr>
          <p:cNvPr id="8" name="Graphic 7" descr="Target outline">
            <a:extLst>
              <a:ext uri="{FF2B5EF4-FFF2-40B4-BE49-F238E27FC236}">
                <a16:creationId xmlns:a16="http://schemas.microsoft.com/office/drawing/2014/main" id="{D571F8FF-F6A4-BEC1-08AC-B68BC75E65D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65025" y="5337447"/>
            <a:ext cx="900000" cy="900000"/>
          </a:xfrm>
          <a:prstGeom prst="rect">
            <a:avLst/>
          </a:prstGeom>
        </p:spPr>
      </p:pic>
      <p:pic>
        <p:nvPicPr>
          <p:cNvPr id="5" name="Graphic 4" descr="Dumbbell outline">
            <a:extLst>
              <a:ext uri="{FF2B5EF4-FFF2-40B4-BE49-F238E27FC236}">
                <a16:creationId xmlns:a16="http://schemas.microsoft.com/office/drawing/2014/main" id="{5111A6B7-8C44-31D5-42AF-68217974DD7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96982" y="5337447"/>
            <a:ext cx="900000" cy="900000"/>
          </a:xfrm>
          <a:prstGeom prst="rect">
            <a:avLst/>
          </a:prstGeom>
        </p:spPr>
      </p:pic>
    </p:spTree>
    <p:extLst>
      <p:ext uri="{BB962C8B-B14F-4D97-AF65-F5344CB8AC3E}">
        <p14:creationId xmlns:p14="http://schemas.microsoft.com/office/powerpoint/2010/main" val="558487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4BA659-904B-1755-D890-B5AAEDCE3197}"/>
              </a:ext>
            </a:extLst>
          </p:cNvPr>
          <p:cNvSpPr/>
          <p:nvPr/>
        </p:nvSpPr>
        <p:spPr>
          <a:xfrm>
            <a:off x="2979507" y="1892349"/>
            <a:ext cx="5896700" cy="46820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38F51EC6-5B0F-DF4B-DEE8-51E81FF10C7F}"/>
              </a:ext>
            </a:extLst>
          </p:cNvPr>
          <p:cNvPicPr>
            <a:picLocks noChangeAspect="1"/>
          </p:cNvPicPr>
          <p:nvPr/>
        </p:nvPicPr>
        <p:blipFill>
          <a:blip r:embed="rId2"/>
          <a:srcRect t="22703" r="2" b="19771"/>
          <a:stretch>
            <a:fillRect/>
          </a:stretch>
        </p:blipFill>
        <p:spPr>
          <a:xfrm>
            <a:off x="3123697" y="2023566"/>
            <a:ext cx="5608320" cy="4419600"/>
          </a:xfrm>
          <a:prstGeom prst="rect">
            <a:avLst/>
          </a:prstGeom>
          <a:noFill/>
          <a:ln>
            <a:noFill/>
          </a:ln>
        </p:spPr>
      </p:pic>
      <p:sp>
        <p:nvSpPr>
          <p:cNvPr id="6" name="TextBox 5">
            <a:extLst>
              <a:ext uri="{FF2B5EF4-FFF2-40B4-BE49-F238E27FC236}">
                <a16:creationId xmlns:a16="http://schemas.microsoft.com/office/drawing/2014/main" id="{0B882ED2-4870-E84D-C64B-3A96D2A2066F}"/>
              </a:ext>
            </a:extLst>
          </p:cNvPr>
          <p:cNvSpPr txBox="1"/>
          <p:nvPr/>
        </p:nvSpPr>
        <p:spPr>
          <a:xfrm>
            <a:off x="2979507" y="1210402"/>
            <a:ext cx="5896700" cy="644142"/>
          </a:xfrm>
          <a:prstGeom prst="rect">
            <a:avLst/>
          </a:prstGeom>
          <a:noFill/>
          <a:ln>
            <a:noFill/>
          </a:ln>
        </p:spPr>
        <p:txBody>
          <a:bodyPr spcFirstLastPara="1" wrap="square" lIns="36000" tIns="36000" rIns="36000" bIns="36000" anchor="ctr" anchorCtr="0">
            <a:spAutoFit/>
          </a:bodyPr>
          <a:lstStyle/>
          <a:p>
            <a:pPr indent="-228600">
              <a:lnSpc>
                <a:spcPct val="90000"/>
              </a:lnSpc>
              <a:spcBef>
                <a:spcPts val="1000"/>
              </a:spcBef>
              <a:buClr>
                <a:schemeClr val="dk1"/>
              </a:buClr>
              <a:buSzPts val="2400"/>
            </a:pPr>
            <a:r>
              <a:rPr lang="en-US" sz="1600" i="0" u="none" strike="noStrike" cap="none" baseline="0" dirty="0">
                <a:solidFill>
                  <a:schemeClr val="bg1"/>
                </a:solidFill>
              </a:rPr>
              <a:t>The material in this module is </a:t>
            </a:r>
            <a:r>
              <a:rPr lang="en-US" sz="1600" dirty="0">
                <a:solidFill>
                  <a:schemeClr val="bg1"/>
                </a:solidFill>
              </a:rPr>
              <a:t>part of the Data-to-Deal policy brief series. To read the full reference </a:t>
            </a:r>
            <a:r>
              <a:rPr lang="en-US" sz="1600" b="1" i="0" u="none" strike="noStrike" cap="none" baseline="0" dirty="0">
                <a:solidFill>
                  <a:schemeClr val="bg1"/>
                </a:solidFill>
                <a:highlight>
                  <a:srgbClr val="0000FF"/>
                </a:highlight>
                <a:hlinkClick r:id="rId3">
                  <a:extLst>
                    <a:ext uri="{A12FA001-AC4F-418D-AE19-62706E023703}">
                      <ahyp:hlinkClr xmlns:ahyp="http://schemas.microsoft.com/office/drawing/2018/hyperlinkcolor" val="tx"/>
                    </a:ext>
                  </a:extLst>
                </a:hlinkClick>
              </a:rPr>
              <a:t>click here</a:t>
            </a:r>
            <a:endParaRPr lang="en-US" sz="1600" b="1" i="0" u="none" strike="noStrike" cap="none" baseline="0" dirty="0">
              <a:solidFill>
                <a:schemeClr val="bg1"/>
              </a:solidFill>
              <a:highlight>
                <a:srgbClr val="0000FF"/>
              </a:highlight>
            </a:endParaRPr>
          </a:p>
        </p:txBody>
      </p:sp>
      <p:sp>
        <p:nvSpPr>
          <p:cNvPr id="11" name="Title 4">
            <a:extLst>
              <a:ext uri="{FF2B5EF4-FFF2-40B4-BE49-F238E27FC236}">
                <a16:creationId xmlns:a16="http://schemas.microsoft.com/office/drawing/2014/main" id="{C4939571-3EF4-3061-4CF5-FC847E062462}"/>
              </a:ext>
            </a:extLst>
          </p:cNvPr>
          <p:cNvSpPr>
            <a:spLocks noGrp="1"/>
          </p:cNvSpPr>
          <p:nvPr>
            <p:ph type="ctrTitle"/>
          </p:nvPr>
        </p:nvSpPr>
        <p:spPr>
          <a:xfrm>
            <a:off x="2950932" y="664266"/>
            <a:ext cx="6126393" cy="565186"/>
          </a:xfrm>
        </p:spPr>
        <p:txBody>
          <a:bodyPr>
            <a:normAutofit/>
          </a:bodyPr>
          <a:lstStyle/>
          <a:p>
            <a:r>
              <a:rPr lang="en-US" dirty="0"/>
              <a:t>Read the full policy brief</a:t>
            </a:r>
          </a:p>
        </p:txBody>
      </p:sp>
    </p:spTree>
    <p:extLst>
      <p:ext uri="{BB962C8B-B14F-4D97-AF65-F5344CB8AC3E}">
        <p14:creationId xmlns:p14="http://schemas.microsoft.com/office/powerpoint/2010/main" val="2466577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F3AEBE-B60F-5796-F5D5-60CC8D5EA5EE}"/>
              </a:ext>
            </a:extLst>
          </p:cNvPr>
          <p:cNvPicPr>
            <a:picLocks noChangeAspect="1"/>
          </p:cNvPicPr>
          <p:nvPr/>
        </p:nvPicPr>
        <p:blipFill>
          <a:blip r:embed="rId2">
            <a:extLst>
              <a:ext uri="{28A0092B-C50C-407E-A947-70E740481C1C}">
                <a14:useLocalDpi xmlns:a14="http://schemas.microsoft.com/office/drawing/2010/main" val="0"/>
              </a:ext>
            </a:extLst>
          </a:blip>
          <a:srcRect l="21076" r="20775"/>
          <a:stretch>
            <a:fillRect/>
          </a:stretch>
        </p:blipFill>
        <p:spPr>
          <a:xfrm>
            <a:off x="776253" y="1479315"/>
            <a:ext cx="4968000" cy="4806175"/>
          </a:xfrm>
          <a:prstGeom prst="rect">
            <a:avLst/>
          </a:prstGeom>
        </p:spPr>
      </p:pic>
      <p:sp>
        <p:nvSpPr>
          <p:cNvPr id="5" name="TextBox 4">
            <a:extLst>
              <a:ext uri="{FF2B5EF4-FFF2-40B4-BE49-F238E27FC236}">
                <a16:creationId xmlns:a16="http://schemas.microsoft.com/office/drawing/2014/main" id="{34DA94B4-0668-1730-63BC-515EDDDCEA88}"/>
              </a:ext>
            </a:extLst>
          </p:cNvPr>
          <p:cNvSpPr txBox="1"/>
          <p:nvPr/>
        </p:nvSpPr>
        <p:spPr>
          <a:xfrm>
            <a:off x="532523" y="468181"/>
            <a:ext cx="3361818" cy="523220"/>
          </a:xfrm>
          <a:prstGeom prst="rect">
            <a:avLst/>
          </a:prstGeom>
          <a:noFill/>
        </p:spPr>
        <p:txBody>
          <a:bodyPr wrap="none" rtlCol="0">
            <a:spAutoFit/>
          </a:bodyPr>
          <a:lstStyle/>
          <a:p>
            <a:pPr algn="just"/>
            <a:r>
              <a:rPr lang="en-GB" sz="2800" dirty="0"/>
              <a:t>In the next lesson…</a:t>
            </a:r>
          </a:p>
        </p:txBody>
      </p:sp>
      <p:sp>
        <p:nvSpPr>
          <p:cNvPr id="6" name="TextBox 5">
            <a:extLst>
              <a:ext uri="{FF2B5EF4-FFF2-40B4-BE49-F238E27FC236}">
                <a16:creationId xmlns:a16="http://schemas.microsoft.com/office/drawing/2014/main" id="{461886DC-6370-F33B-4960-AC9E56B40068}"/>
              </a:ext>
            </a:extLst>
          </p:cNvPr>
          <p:cNvSpPr txBox="1"/>
          <p:nvPr/>
        </p:nvSpPr>
        <p:spPr>
          <a:xfrm>
            <a:off x="1358006" y="1129613"/>
            <a:ext cx="3804494" cy="349702"/>
          </a:xfrm>
          <a:prstGeom prst="rect">
            <a:avLst/>
          </a:prstGeom>
          <a:noFill/>
        </p:spPr>
        <p:txBody>
          <a:bodyPr wrap="none" lIns="36000" tIns="36000" rIns="36000" bIns="36000" rtlCol="0">
            <a:spAutoFit/>
          </a:bodyPr>
          <a:lstStyle/>
          <a:p>
            <a:pPr algn="l"/>
            <a:r>
              <a:rPr lang="en-GB" sz="1800" b="1" dirty="0"/>
              <a:t>Data-to-Deal Component 3: Vision</a:t>
            </a:r>
          </a:p>
        </p:txBody>
      </p:sp>
      <p:sp>
        <p:nvSpPr>
          <p:cNvPr id="7" name="TextBox 6">
            <a:extLst>
              <a:ext uri="{FF2B5EF4-FFF2-40B4-BE49-F238E27FC236}">
                <a16:creationId xmlns:a16="http://schemas.microsoft.com/office/drawing/2014/main" id="{179D570F-F305-128A-DA1E-88E3466906F0}"/>
              </a:ext>
            </a:extLst>
          </p:cNvPr>
          <p:cNvSpPr txBox="1"/>
          <p:nvPr/>
        </p:nvSpPr>
        <p:spPr>
          <a:xfrm>
            <a:off x="6299619" y="1602742"/>
            <a:ext cx="5359398" cy="2904248"/>
          </a:xfrm>
          <a:prstGeom prst="rect">
            <a:avLst/>
          </a:prstGeom>
          <a:noFill/>
        </p:spPr>
        <p:txBody>
          <a:bodyPr wrap="square" lIns="36000" tIns="36000" rIns="36000" bIns="36000" rtlCol="0">
            <a:spAutoFit/>
          </a:bodyPr>
          <a:lstStyle/>
          <a:p>
            <a:pPr algn="l"/>
            <a:r>
              <a:rPr lang="en-GB" sz="2000" dirty="0"/>
              <a:t>Where we will investigate questions such as:</a:t>
            </a:r>
          </a:p>
          <a:p>
            <a:pPr algn="l"/>
            <a:endParaRPr lang="en-GB" sz="2000" dirty="0"/>
          </a:p>
          <a:p>
            <a:pPr marL="285750" indent="-285750" algn="l">
              <a:buFontTx/>
              <a:buChar char="-"/>
            </a:pPr>
            <a:r>
              <a:rPr lang="en-GB" sz="1800" dirty="0"/>
              <a:t>How does one conduct a policy landscape mapping exercise?</a:t>
            </a:r>
          </a:p>
          <a:p>
            <a:pPr marL="285750" indent="-285750" algn="l">
              <a:buFontTx/>
              <a:buChar char="-"/>
            </a:pPr>
            <a:endParaRPr lang="en-GB" sz="1800" dirty="0"/>
          </a:p>
          <a:p>
            <a:pPr marL="285750" indent="-285750" algn="l">
              <a:buFontTx/>
              <a:buChar char="-"/>
            </a:pPr>
            <a:r>
              <a:rPr lang="en-GB" sz="1800" dirty="0"/>
              <a:t>Which institutions should be engaged with during the visioning process?</a:t>
            </a:r>
          </a:p>
          <a:p>
            <a:pPr marL="285750" indent="-285750" algn="l">
              <a:buFontTx/>
              <a:buChar char="-"/>
            </a:pPr>
            <a:endParaRPr lang="en-GB" sz="1800" dirty="0"/>
          </a:p>
          <a:p>
            <a:pPr marL="285750" indent="-285750" algn="l">
              <a:buFontTx/>
              <a:buChar char="-"/>
            </a:pPr>
            <a:r>
              <a:rPr lang="en-GB" sz="1800" dirty="0"/>
              <a:t>How should the vision be used to implement policy change?</a:t>
            </a:r>
          </a:p>
        </p:txBody>
      </p:sp>
    </p:spTree>
    <p:extLst>
      <p:ext uri="{BB962C8B-B14F-4D97-AF65-F5344CB8AC3E}">
        <p14:creationId xmlns:p14="http://schemas.microsoft.com/office/powerpoint/2010/main" val="2466793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4413-FC8C-B93A-199C-D17DE2199CEC}"/>
              </a:ext>
            </a:extLst>
          </p:cNvPr>
          <p:cNvSpPr>
            <a:spLocks noGrp="1"/>
          </p:cNvSpPr>
          <p:nvPr>
            <p:ph type="ctrTitle"/>
          </p:nvPr>
        </p:nvSpPr>
        <p:spPr/>
        <p:txBody>
          <a:bodyPr anchor="ctr"/>
          <a:lstStyle/>
          <a:p>
            <a:pPr algn="ctr"/>
            <a:r>
              <a:rPr lang="en-GB" dirty="0"/>
              <a:t>Thank you!</a:t>
            </a:r>
          </a:p>
        </p:txBody>
      </p:sp>
    </p:spTree>
    <p:extLst>
      <p:ext uri="{BB962C8B-B14F-4D97-AF65-F5344CB8AC3E}">
        <p14:creationId xmlns:p14="http://schemas.microsoft.com/office/powerpoint/2010/main" val="3421138944"/>
      </p:ext>
    </p:extLst>
  </p:cSld>
  <p:clrMapOvr>
    <a:masterClrMapping/>
  </p:clrMapOvr>
</p:sld>
</file>

<file path=ppt/theme/theme1.xml><?xml version="1.0" encoding="utf-8"?>
<a:theme xmlns:a="http://schemas.openxmlformats.org/drawingml/2006/main" name="CCG_PPT_template_2026">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1600" dirty="0" smtClean="0"/>
        </a:defPPr>
      </a:lstStyle>
    </a:txDef>
  </a:objectDefaults>
  <a:extraClrSchemeLst/>
  <a:extLst>
    <a:ext uri="{05A4C25C-085E-4340-85A3-A5531E510DB2}">
      <thm15:themeFamily xmlns:thm15="http://schemas.microsoft.com/office/thememl/2012/main" name="CCG_PPT_template_2026" id="{8ABBAEB9-AF34-46BA-8B7B-4A128E1D4B3E}" vid="{8488A38F-00BF-4049-B8FD-7B7F28C15C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CCG_PPT_template_2026</Template>
  <TotalTime>24294</TotalTime>
  <Words>4182</Words>
  <Application>Microsoft Macintosh PowerPoint</Application>
  <PresentationFormat>Widescreen</PresentationFormat>
  <Paragraphs>320</Paragraphs>
  <Slides>33</Slides>
  <Notes>20</Notes>
  <HiddenSlides>0</HiddenSlides>
  <MMClips>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Aptos</vt:lpstr>
      <vt:lpstr>Arial</vt:lpstr>
      <vt:lpstr>Arial Black</vt:lpstr>
      <vt:lpstr>Calibri</vt:lpstr>
      <vt:lpstr>Helvetica Neue</vt:lpstr>
      <vt:lpstr>Wingdings</vt:lpstr>
      <vt:lpstr>CCG_PPT_template_2026</vt:lpstr>
      <vt:lpstr>PowerPoint Presentation</vt:lpstr>
      <vt:lpstr>PowerPoint Presentation</vt:lpstr>
      <vt:lpstr>PowerPoint Presentation</vt:lpstr>
      <vt:lpstr>PowerPoint Presentation</vt:lpstr>
      <vt:lpstr>PowerPoint Presentation</vt:lpstr>
      <vt:lpstr>Learning Outcome 1  Assessing the Needs for Capacity Strengthening    </vt:lpstr>
      <vt:lpstr>Learning Outcome 1: Assessing the Needs for Capacity Strengthening</vt:lpstr>
      <vt:lpstr>PowerPoint Presentation</vt:lpstr>
      <vt:lpstr>PowerPoint Presentation</vt:lpstr>
      <vt:lpstr>PowerPoint Presentation</vt:lpstr>
      <vt:lpstr>PowerPoint Presentation</vt:lpstr>
      <vt:lpstr>Learning Outcome 2  Implementing Targeted Capacity Development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Outcome 3  Sustaining the Gains in Institutional Capacity      </vt:lpstr>
      <vt:lpstr>Sustaining the Gains in Institutional Capacity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 the full policy brief</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Tennyson</dc:creator>
  <cp:lastModifiedBy>Hannah Luscombe</cp:lastModifiedBy>
  <cp:revision>125</cp:revision>
  <dcterms:created xsi:type="dcterms:W3CDTF">2026-01-12T18:05:10Z</dcterms:created>
  <dcterms:modified xsi:type="dcterms:W3CDTF">2026-09-16T15:21:42Z</dcterms:modified>
</cp:coreProperties>
</file>