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6858000" cx="12192000"/>
  <p:notesSz cx="6858000" cy="9144000"/>
  <p:embeddedFontLst>
    <p:embeddedFont>
      <p:font typeface="Helvetica Neue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3" roundtripDataSignature="AMtx7micXw+iwTEz+34UBEhvG2Sc75NYW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HelveticaNeue-italic.fntdata"/><Relationship Id="rId10" Type="http://schemas.openxmlformats.org/officeDocument/2006/relationships/font" Target="fonts/HelveticaNeue-bold.fntdata"/><Relationship Id="rId13" Type="http://customschemas.google.com/relationships/presentationmetadata" Target="metadata"/><Relationship Id="rId12" Type="http://schemas.openxmlformats.org/officeDocument/2006/relationships/font" Target="fonts/HelveticaNeue-bold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HelveticaNeue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sv-SE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dc4c19d23c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5" name="Google Shape;95;g3dc4c19d23c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dc4c19d23c_0_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3" name="Google Shape;103;g3dc4c19d23c_0_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sv-SE"/>
              <a:t>. </a:t>
            </a:r>
            <a:endParaRPr/>
          </a:p>
        </p:txBody>
      </p:sp>
      <p:sp>
        <p:nvSpPr>
          <p:cNvPr id="104" name="Google Shape;104;g3dc4c19d23c_0_7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dc4c19d23c_0_1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g3dc4c19d23c_0_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oogle Shape;14;p3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35"/>
          <p:cNvSpPr txBox="1"/>
          <p:nvPr>
            <p:ph type="ctrTitle"/>
          </p:nvPr>
        </p:nvSpPr>
        <p:spPr>
          <a:xfrm>
            <a:off x="2979507" y="739739"/>
            <a:ext cx="4880223" cy="49829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Helvetica Neue"/>
              <a:buNone/>
              <a:defRPr b="1" i="0" sz="3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44"/>
          <p:cNvSpPr txBox="1"/>
          <p:nvPr>
            <p:ph type="title"/>
          </p:nvPr>
        </p:nvSpPr>
        <p:spPr>
          <a:xfrm>
            <a:off x="838200" y="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Helvetica Neue"/>
              <a:buNone/>
              <a:defRPr b="1" sz="2800"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44"/>
          <p:cNvSpPr txBox="1"/>
          <p:nvPr>
            <p:ph idx="12" type="sldNum"/>
          </p:nvPr>
        </p:nvSpPr>
        <p:spPr>
          <a:xfrm>
            <a:off x="11798300" y="6565900"/>
            <a:ext cx="393700" cy="29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>
  <p:cSld name="Picture with Caption">
    <p:bg>
      <p:bgPr>
        <a:solidFill>
          <a:schemeClr val="lt1"/>
        </a:solidFill>
      </p:bgPr>
    </p:bg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45"/>
          <p:cNvSpPr txBox="1"/>
          <p:nvPr>
            <p:ph idx="12" type="sldNum"/>
          </p:nvPr>
        </p:nvSpPr>
        <p:spPr>
          <a:xfrm>
            <a:off x="11798300" y="6565900"/>
            <a:ext cx="393700" cy="29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>
  <p:cSld name="1_Picture with Caption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4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46"/>
          <p:cNvSpPr txBox="1"/>
          <p:nvPr>
            <p:ph idx="12" type="sldNum"/>
          </p:nvPr>
        </p:nvSpPr>
        <p:spPr>
          <a:xfrm>
            <a:off x="11798300" y="6565900"/>
            <a:ext cx="393700" cy="29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  <p:sp>
        <p:nvSpPr>
          <p:cNvPr id="63" name="Google Shape;63;p46"/>
          <p:cNvSpPr txBox="1"/>
          <p:nvPr>
            <p:ph type="title"/>
          </p:nvPr>
        </p:nvSpPr>
        <p:spPr>
          <a:xfrm>
            <a:off x="839788" y="0"/>
            <a:ext cx="10864532" cy="13255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Helvetica Neue"/>
              <a:buNone/>
              <a:defRPr b="1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46"/>
          <p:cNvSpPr txBox="1"/>
          <p:nvPr>
            <p:ph idx="1" type="body"/>
          </p:nvPr>
        </p:nvSpPr>
        <p:spPr>
          <a:xfrm>
            <a:off x="839788" y="1316038"/>
            <a:ext cx="4910771" cy="4296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200" u="none" cap="none" strike="noStrike">
                <a:solidFill>
                  <a:srgbClr val="EEF3F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5" name="Google Shape;65;p46"/>
          <p:cNvSpPr txBox="1"/>
          <p:nvPr>
            <p:ph idx="2" type="body"/>
          </p:nvPr>
        </p:nvSpPr>
        <p:spPr>
          <a:xfrm>
            <a:off x="839788" y="1829664"/>
            <a:ext cx="491077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3429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3302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3302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6" name="Google Shape;66;p46"/>
          <p:cNvSpPr/>
          <p:nvPr/>
        </p:nvSpPr>
        <p:spPr>
          <a:xfrm>
            <a:off x="5981252" y="1829664"/>
            <a:ext cx="5927463" cy="473623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46"/>
          <p:cNvSpPr/>
          <p:nvPr>
            <p:ph idx="3" type="pic"/>
          </p:nvPr>
        </p:nvSpPr>
        <p:spPr>
          <a:xfrm>
            <a:off x="6096000" y="1971040"/>
            <a:ext cx="5608320" cy="4419600"/>
          </a:xfrm>
          <a:prstGeom prst="rect">
            <a:avLst/>
          </a:prstGeom>
          <a:noFill/>
          <a:ln>
            <a:noFill/>
          </a:ln>
        </p:spPr>
      </p:sp>
      <p:cxnSp>
        <p:nvCxnSpPr>
          <p:cNvPr id="68" name="Google Shape;68;p46"/>
          <p:cNvCxnSpPr/>
          <p:nvPr/>
        </p:nvCxnSpPr>
        <p:spPr>
          <a:xfrm>
            <a:off x="6169572" y="5370785"/>
            <a:ext cx="5517931" cy="0"/>
          </a:xfrm>
          <a:prstGeom prst="straightConnector1">
            <a:avLst/>
          </a:prstGeom>
          <a:noFill/>
          <a:ln cap="flat" cmpd="sng" w="19050">
            <a:solidFill>
              <a:srgbClr val="0851FC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>
  <p:cSld name="1_Picture with Caption 2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4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47"/>
          <p:cNvSpPr/>
          <p:nvPr/>
        </p:nvSpPr>
        <p:spPr>
          <a:xfrm>
            <a:off x="279699" y="1829664"/>
            <a:ext cx="11629017" cy="473623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47"/>
          <p:cNvSpPr/>
          <p:nvPr>
            <p:ph idx="2" type="pic"/>
          </p:nvPr>
        </p:nvSpPr>
        <p:spPr>
          <a:xfrm>
            <a:off x="6096000" y="1971040"/>
            <a:ext cx="5608320" cy="4419600"/>
          </a:xfrm>
          <a:prstGeom prst="rect">
            <a:avLst/>
          </a:prstGeom>
          <a:noFill/>
          <a:ln>
            <a:noFill/>
          </a:ln>
        </p:spPr>
      </p:sp>
      <p:sp>
        <p:nvSpPr>
          <p:cNvPr id="73" name="Google Shape;73;p47"/>
          <p:cNvSpPr txBox="1"/>
          <p:nvPr>
            <p:ph idx="12" type="sldNum"/>
          </p:nvPr>
        </p:nvSpPr>
        <p:spPr>
          <a:xfrm>
            <a:off x="11798300" y="6565900"/>
            <a:ext cx="393700" cy="29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  <p:sp>
        <p:nvSpPr>
          <p:cNvPr id="74" name="Google Shape;74;p47"/>
          <p:cNvSpPr txBox="1"/>
          <p:nvPr>
            <p:ph idx="1" type="body"/>
          </p:nvPr>
        </p:nvSpPr>
        <p:spPr>
          <a:xfrm>
            <a:off x="839788" y="1756881"/>
            <a:ext cx="4910771" cy="4828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Google Shape;75;p47"/>
          <p:cNvSpPr txBox="1"/>
          <p:nvPr>
            <p:ph idx="3" type="body"/>
          </p:nvPr>
        </p:nvSpPr>
        <p:spPr>
          <a:xfrm>
            <a:off x="839788" y="2283087"/>
            <a:ext cx="491077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3429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3302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3302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Google Shape;76;p47"/>
          <p:cNvSpPr txBox="1"/>
          <p:nvPr>
            <p:ph type="title"/>
          </p:nvPr>
        </p:nvSpPr>
        <p:spPr>
          <a:xfrm>
            <a:off x="839788" y="555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Helvetica Neue"/>
              <a:buNone/>
              <a:defRPr b="1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Custom Layout">
  <p:cSld name="3_Custom Layou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48"/>
          <p:cNvSpPr txBox="1"/>
          <p:nvPr>
            <p:ph type="title"/>
          </p:nvPr>
        </p:nvSpPr>
        <p:spPr>
          <a:xfrm>
            <a:off x="838200" y="15804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48"/>
          <p:cNvSpPr txBox="1"/>
          <p:nvPr>
            <p:ph idx="12" type="sldNum"/>
          </p:nvPr>
        </p:nvSpPr>
        <p:spPr>
          <a:xfrm>
            <a:off x="11798300" y="6565900"/>
            <a:ext cx="393700" cy="29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1_Two Content 3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49"/>
          <p:cNvSpPr txBox="1"/>
          <p:nvPr>
            <p:ph idx="12" type="sldNum"/>
          </p:nvPr>
        </p:nvSpPr>
        <p:spPr>
          <a:xfrm>
            <a:off x="11798300" y="6565900"/>
            <a:ext cx="393700" cy="29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  <p:sp>
        <p:nvSpPr>
          <p:cNvPr id="82" name="Google Shape;82;p49"/>
          <p:cNvSpPr txBox="1"/>
          <p:nvPr>
            <p:ph idx="1" type="body"/>
          </p:nvPr>
        </p:nvSpPr>
        <p:spPr>
          <a:xfrm>
            <a:off x="838200" y="1325562"/>
            <a:ext cx="5181600" cy="48514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3429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3302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3302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3" name="Google Shape;83;p49"/>
          <p:cNvSpPr txBox="1"/>
          <p:nvPr>
            <p:ph idx="2" type="body"/>
          </p:nvPr>
        </p:nvSpPr>
        <p:spPr>
          <a:xfrm>
            <a:off x="6148754" y="1325562"/>
            <a:ext cx="5181600" cy="48514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3429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3302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3302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4" name="Google Shape;84;p49"/>
          <p:cNvSpPr txBox="1"/>
          <p:nvPr>
            <p:ph type="title"/>
          </p:nvPr>
        </p:nvSpPr>
        <p:spPr>
          <a:xfrm>
            <a:off x="838200" y="-1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Helvetica Neue"/>
              <a:buNone/>
              <a:defRPr b="1" i="0" sz="2800"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6"/>
          <p:cNvSpPr txBox="1"/>
          <p:nvPr>
            <p:ph idx="12" type="sldNum"/>
          </p:nvPr>
        </p:nvSpPr>
        <p:spPr>
          <a:xfrm>
            <a:off x="11798300" y="6565900"/>
            <a:ext cx="393700" cy="29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  <p:sp>
        <p:nvSpPr>
          <p:cNvPr id="18" name="Google Shape;18;p36"/>
          <p:cNvSpPr txBox="1"/>
          <p:nvPr>
            <p:ph idx="1" type="body"/>
          </p:nvPr>
        </p:nvSpPr>
        <p:spPr>
          <a:xfrm>
            <a:off x="838200" y="1325562"/>
            <a:ext cx="10515600" cy="48514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36"/>
          <p:cNvSpPr txBox="1"/>
          <p:nvPr>
            <p:ph type="title"/>
          </p:nvPr>
        </p:nvSpPr>
        <p:spPr>
          <a:xfrm>
            <a:off x="838200" y="-1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Helvetica Neue"/>
              <a:buNone/>
              <a:defRPr b="1" i="0" sz="2800"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1_Two Content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7"/>
          <p:cNvSpPr txBox="1"/>
          <p:nvPr>
            <p:ph idx="12" type="sldNum"/>
          </p:nvPr>
        </p:nvSpPr>
        <p:spPr>
          <a:xfrm>
            <a:off x="11798300" y="6565900"/>
            <a:ext cx="393700" cy="29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  <p:sp>
        <p:nvSpPr>
          <p:cNvPr id="22" name="Google Shape;22;p37"/>
          <p:cNvSpPr txBox="1"/>
          <p:nvPr>
            <p:ph idx="1" type="body"/>
          </p:nvPr>
        </p:nvSpPr>
        <p:spPr>
          <a:xfrm>
            <a:off x="838200" y="1325562"/>
            <a:ext cx="5181600" cy="48514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3429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3302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3302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Google Shape;23;p37"/>
          <p:cNvSpPr txBox="1"/>
          <p:nvPr>
            <p:ph type="title"/>
          </p:nvPr>
        </p:nvSpPr>
        <p:spPr>
          <a:xfrm>
            <a:off x="838200" y="-1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Helvetica Neue"/>
              <a:buNone/>
              <a:defRPr b="1" i="0" sz="2800"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>
  <p:cSld name="1_Comparison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8"/>
          <p:cNvSpPr txBox="1"/>
          <p:nvPr>
            <p:ph idx="12" type="sldNum"/>
          </p:nvPr>
        </p:nvSpPr>
        <p:spPr>
          <a:xfrm>
            <a:off x="11798300" y="6565900"/>
            <a:ext cx="393700" cy="29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  <p:sp>
        <p:nvSpPr>
          <p:cNvPr id="26" name="Google Shape;26;p38"/>
          <p:cNvSpPr txBox="1"/>
          <p:nvPr>
            <p:ph type="title"/>
          </p:nvPr>
        </p:nvSpPr>
        <p:spPr>
          <a:xfrm>
            <a:off x="839788" y="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Helvetica Neue"/>
              <a:buNone/>
              <a:defRPr b="1" sz="2800"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38"/>
          <p:cNvSpPr txBox="1"/>
          <p:nvPr>
            <p:ph idx="1" type="body"/>
          </p:nvPr>
        </p:nvSpPr>
        <p:spPr>
          <a:xfrm>
            <a:off x="839788" y="1346930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3429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3302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3302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39"/>
          <p:cNvSpPr txBox="1"/>
          <p:nvPr>
            <p:ph type="title"/>
          </p:nvPr>
        </p:nvSpPr>
        <p:spPr>
          <a:xfrm>
            <a:off x="554736" y="182372"/>
            <a:ext cx="11082528" cy="7315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39"/>
          <p:cNvSpPr/>
          <p:nvPr/>
        </p:nvSpPr>
        <p:spPr>
          <a:xfrm>
            <a:off x="11312525" y="6498754"/>
            <a:ext cx="325501" cy="138499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fld id="{00000000-1234-1234-1234-123412341234}" type="slidenum">
              <a:rPr b="0" i="0" lang="sv-SE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9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31;p39"/>
          <p:cNvSpPr txBox="1"/>
          <p:nvPr>
            <p:ph idx="1" type="body"/>
          </p:nvPr>
        </p:nvSpPr>
        <p:spPr>
          <a:xfrm>
            <a:off x="7159752" y="78768"/>
            <a:ext cx="4480560" cy="123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>
            <a:lvl1pPr indent="-228600" lvl="0" marL="457200" marR="0" rt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2" name="Google Shape;32;p39"/>
          <p:cNvSpPr txBox="1"/>
          <p:nvPr>
            <p:ph idx="2" type="subTitle"/>
          </p:nvPr>
        </p:nvSpPr>
        <p:spPr>
          <a:xfrm>
            <a:off x="554736" y="903861"/>
            <a:ext cx="11082528" cy="276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1_Title Slide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Google Shape;34;p4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40"/>
          <p:cNvSpPr txBox="1"/>
          <p:nvPr>
            <p:ph type="ctrTitle"/>
          </p:nvPr>
        </p:nvSpPr>
        <p:spPr>
          <a:xfrm>
            <a:off x="2979507" y="739739"/>
            <a:ext cx="5368965" cy="173633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Helvetica Neue"/>
              <a:buNone/>
              <a:defRPr b="1" i="0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40"/>
          <p:cNvSpPr txBox="1"/>
          <p:nvPr>
            <p:ph idx="1" type="subTitle"/>
          </p:nvPr>
        </p:nvSpPr>
        <p:spPr>
          <a:xfrm>
            <a:off x="2979507" y="2476073"/>
            <a:ext cx="5368965" cy="1047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bg>
      <p:bgPr>
        <a:solidFill>
          <a:schemeClr val="lt1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1"/>
          <p:cNvSpPr txBox="1"/>
          <p:nvPr>
            <p:ph type="title"/>
          </p:nvPr>
        </p:nvSpPr>
        <p:spPr>
          <a:xfrm>
            <a:off x="838200" y="5556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Helvetica Neue"/>
              <a:buNone/>
              <a:defRPr b="1" i="0" sz="2800"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41"/>
          <p:cNvSpPr txBox="1"/>
          <p:nvPr>
            <p:ph idx="12" type="sldNum"/>
          </p:nvPr>
        </p:nvSpPr>
        <p:spPr>
          <a:xfrm>
            <a:off x="11798300" y="6565900"/>
            <a:ext cx="393700" cy="29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  <p:sp>
        <p:nvSpPr>
          <p:cNvPr id="40" name="Google Shape;40;p41"/>
          <p:cNvSpPr txBox="1"/>
          <p:nvPr>
            <p:ph idx="1" type="body"/>
          </p:nvPr>
        </p:nvSpPr>
        <p:spPr>
          <a:xfrm>
            <a:off x="838200" y="1926431"/>
            <a:ext cx="5257800" cy="4639469"/>
          </a:xfrm>
          <a:prstGeom prst="rect">
            <a:avLst/>
          </a:prstGeom>
          <a:noFill/>
          <a:ln>
            <a:noFill/>
          </a:ln>
        </p:spPr>
        <p:txBody>
          <a:bodyPr anchorCtr="0" anchor="t" bIns="90000" lIns="90000" spcFirstLastPara="1" rIns="91425" wrap="square" tIns="360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Google Shape;41;p41"/>
          <p:cNvSpPr txBox="1"/>
          <p:nvPr>
            <p:ph idx="2" type="body"/>
          </p:nvPr>
        </p:nvSpPr>
        <p:spPr>
          <a:xfrm>
            <a:off x="834081" y="1321595"/>
            <a:ext cx="5183188" cy="604836"/>
          </a:xfrm>
          <a:prstGeom prst="rect">
            <a:avLst/>
          </a:prstGeom>
          <a:noFill/>
          <a:ln>
            <a:noFill/>
          </a:ln>
        </p:spPr>
        <p:txBody>
          <a:bodyPr anchorCtr="0" anchor="t" bIns="90000" lIns="91425" spcFirstLastPara="1" rIns="91425" wrap="square" tIns="360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1_Two Content 2">
    <p:bg>
      <p:bgPr>
        <a:solidFill>
          <a:schemeClr val="lt1"/>
        </a:soli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42"/>
          <p:cNvSpPr txBox="1"/>
          <p:nvPr>
            <p:ph idx="12" type="sldNum"/>
          </p:nvPr>
        </p:nvSpPr>
        <p:spPr>
          <a:xfrm>
            <a:off x="11798300" y="6565900"/>
            <a:ext cx="393700" cy="29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  <p:sp>
        <p:nvSpPr>
          <p:cNvPr id="44" name="Google Shape;44;p42"/>
          <p:cNvSpPr txBox="1"/>
          <p:nvPr>
            <p:ph idx="1" type="body"/>
          </p:nvPr>
        </p:nvSpPr>
        <p:spPr>
          <a:xfrm>
            <a:off x="838200" y="1926431"/>
            <a:ext cx="5257800" cy="4639469"/>
          </a:xfrm>
          <a:prstGeom prst="rect">
            <a:avLst/>
          </a:prstGeom>
          <a:noFill/>
          <a:ln>
            <a:noFill/>
          </a:ln>
        </p:spPr>
        <p:txBody>
          <a:bodyPr anchorCtr="0" anchor="t" bIns="90000" lIns="90000" spcFirstLastPara="1" rIns="91425" wrap="square" tIns="360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" name="Google Shape;45;p42"/>
          <p:cNvSpPr txBox="1"/>
          <p:nvPr>
            <p:ph idx="2" type="body"/>
          </p:nvPr>
        </p:nvSpPr>
        <p:spPr>
          <a:xfrm>
            <a:off x="834081" y="1321595"/>
            <a:ext cx="5183188" cy="604836"/>
          </a:xfrm>
          <a:prstGeom prst="rect">
            <a:avLst/>
          </a:prstGeom>
          <a:noFill/>
          <a:ln>
            <a:noFill/>
          </a:ln>
        </p:spPr>
        <p:txBody>
          <a:bodyPr anchorCtr="0" anchor="t" bIns="90000" lIns="91425" spcFirstLastPara="1" rIns="91425" wrap="square" tIns="360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Google Shape;47;p4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8" name="Google Shape;48;p43"/>
          <p:cNvSpPr/>
          <p:nvPr/>
        </p:nvSpPr>
        <p:spPr>
          <a:xfrm>
            <a:off x="5997575" y="1316038"/>
            <a:ext cx="5540304" cy="44683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" name="Google Shape;49;p43"/>
          <p:cNvSpPr txBox="1"/>
          <p:nvPr>
            <p:ph type="title"/>
          </p:nvPr>
        </p:nvSpPr>
        <p:spPr>
          <a:xfrm>
            <a:off x="839788" y="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Helvetica Neue"/>
              <a:buNone/>
              <a:defRPr b="1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43"/>
          <p:cNvSpPr txBox="1"/>
          <p:nvPr>
            <p:ph idx="1" type="body"/>
          </p:nvPr>
        </p:nvSpPr>
        <p:spPr>
          <a:xfrm>
            <a:off x="839788" y="1316038"/>
            <a:ext cx="5157787" cy="4613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1" name="Google Shape;51;p43"/>
          <p:cNvSpPr txBox="1"/>
          <p:nvPr>
            <p:ph idx="2" type="body"/>
          </p:nvPr>
        </p:nvSpPr>
        <p:spPr>
          <a:xfrm>
            <a:off x="839788" y="1816278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3429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3302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3302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43"/>
          <p:cNvSpPr txBox="1"/>
          <p:nvPr>
            <p:ph idx="3" type="body"/>
          </p:nvPr>
        </p:nvSpPr>
        <p:spPr>
          <a:xfrm>
            <a:off x="6172200" y="1316038"/>
            <a:ext cx="5183188" cy="4613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43"/>
          <p:cNvSpPr txBox="1"/>
          <p:nvPr>
            <p:ph idx="4" type="body"/>
          </p:nvPr>
        </p:nvSpPr>
        <p:spPr>
          <a:xfrm>
            <a:off x="6172200" y="1816278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3429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3302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3302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4" name="Google Shape;54;p43"/>
          <p:cNvSpPr txBox="1"/>
          <p:nvPr>
            <p:ph idx="12" type="sldNum"/>
          </p:nvPr>
        </p:nvSpPr>
        <p:spPr>
          <a:xfrm>
            <a:off x="11798300" y="6565900"/>
            <a:ext cx="393700" cy="29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3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3.xml"/><Relationship Id="rId17" Type="http://schemas.openxmlformats.org/officeDocument/2006/relationships/theme" Target="../theme/theme2.xml"/><Relationship Id="rId1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34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34"/>
          <p:cNvSpPr txBox="1"/>
          <p:nvPr>
            <p:ph idx="12" type="sldNum"/>
          </p:nvPr>
        </p:nvSpPr>
        <p:spPr>
          <a:xfrm>
            <a:off x="11798300" y="6565900"/>
            <a:ext cx="393700" cy="29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  <p:sp>
        <p:nvSpPr>
          <p:cNvPr id="12" name="Google Shape;12;p34"/>
          <p:cNvSpPr txBox="1"/>
          <p:nvPr>
            <p:ph type="title"/>
          </p:nvPr>
        </p:nvSpPr>
        <p:spPr>
          <a:xfrm>
            <a:off x="838200" y="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8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hyperlink" Target="https://www.open.edu/openlearncreate/course/view.php?id=18048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Relationship Id="rId4" Type="http://schemas.openxmlformats.org/officeDocument/2006/relationships/hyperlink" Target="https://www.open.edu/openlearncreate/course/view.php?id=18048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zenodo.org/records/19046773" TargetMode="External"/><Relationship Id="rId4" Type="http://schemas.openxmlformats.org/officeDocument/2006/relationships/hyperlink" Target="https://energytools-my.sharepoint.com/personal/vedran_energytools_onmicrosoft_com/_layouts/15/onedrive.aspx?id=%2Fpersonal%2Fvedran%5Fenergytools%5Fonmicrosoft%5Fcom%2FDocuments%2FMODEL%20DISTRIBUTION%20EXE%2FOSEMOSYS%2Fmuio%2E5%2E4%2E0%2Esetup%2Eexe&amp;parent=%2Fpersonal%2Fvedran%5Fenergytools%5Fonmicrosoft%5Fcom%2FDocuments%2FMODEL%20DISTRIBUTION%20EXE%2FOSEMOSYS&amp;ga=1" TargetMode="External"/><Relationship Id="rId5" Type="http://schemas.openxmlformats.org/officeDocument/2006/relationships/hyperlink" Target="https://lunet-my.sharepoint.com/:f:/g/personal/gylm6_lunet_lboro_ac_uk/IgAMOe_MQIvvQaKYq3fHjDEBASIVjE19tt56gnqXpXV0Kn0?e=xyOjjJ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everal logos on a white background&#10;&#10;AI-generated content may be incorrect." id="89" name="Google Shape;89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55063" y="4627580"/>
            <a:ext cx="4175392" cy="1837316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"/>
          <p:cNvSpPr txBox="1"/>
          <p:nvPr/>
        </p:nvSpPr>
        <p:spPr>
          <a:xfrm>
            <a:off x="3149280" y="780978"/>
            <a:ext cx="5033481" cy="30777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sv-SE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CLEWs++ Modelling Course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10119225" y="1950425"/>
            <a:ext cx="1772100" cy="208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sv-SE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RECOMMENDED CITATION: Avgerinopoulos, G., </a:t>
            </a:r>
            <a:r>
              <a:rPr b="0" i="0" lang="sv-SE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Gardumi, F., and </a:t>
            </a:r>
            <a:r>
              <a:rPr b="0" i="0" lang="sv-SE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Alfstad, T. (2026). 'Lecture 1: Introduction to CLEWs++ Modelling Course'. Climate Compatible Growth programme OpenLearn Collection [Powerpoint Lecture].  [Online]. Available at: </a:t>
            </a:r>
            <a:r>
              <a:rPr b="0" i="0" lang="sv-SE" sz="10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https://www.open.edu/openlearncreate/course/view.php?id=18048</a:t>
            </a:r>
            <a:r>
              <a:rPr b="0" i="0" lang="sv-SE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2719339" y="2390027"/>
            <a:ext cx="7587600" cy="1569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1" i="0" lang="sv-SE" sz="3200" u="sng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LECTURE 1 </a:t>
            </a:r>
            <a:endParaRPr b="1" i="0" sz="3200" u="sng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b="1" i="0" lang="sv-SE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Introduction to 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b="1" i="0" lang="sv-SE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CLEWs++ Modelling</a:t>
            </a:r>
            <a:endParaRPr b="1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everal logos on a white background&#10;&#10;AI-generated content may be incorrect." id="97" name="Google Shape;97;g3dc4c19d23c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69691" y="4650942"/>
            <a:ext cx="4175394" cy="1837316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g3dc4c19d23c_0_0"/>
          <p:cNvSpPr txBox="1"/>
          <p:nvPr/>
        </p:nvSpPr>
        <p:spPr>
          <a:xfrm>
            <a:off x="2624327" y="709561"/>
            <a:ext cx="50334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sv-SE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CLEWs++ Modelling Course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g3dc4c19d23c_0_0"/>
          <p:cNvSpPr txBox="1"/>
          <p:nvPr/>
        </p:nvSpPr>
        <p:spPr>
          <a:xfrm>
            <a:off x="2624327" y="1802187"/>
            <a:ext cx="5524500" cy="2062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1" i="0" lang="sv-SE" sz="32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14 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1" i="0" sz="3200" u="sng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1" i="0" lang="sv-SE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Exercise for final assessment</a:t>
            </a:r>
            <a:endParaRPr b="1" i="0"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g3dc4c19d23c_0_0"/>
          <p:cNvSpPr txBox="1"/>
          <p:nvPr/>
        </p:nvSpPr>
        <p:spPr>
          <a:xfrm>
            <a:off x="10119225" y="1950425"/>
            <a:ext cx="1772100" cy="208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000"/>
              <a:t>RECOMMENDED CITATION: </a:t>
            </a:r>
            <a:r>
              <a:rPr lang="sv-SE" sz="1000">
                <a:solidFill>
                  <a:srgbClr val="000000"/>
                </a:solidFill>
              </a:rPr>
              <a:t>Avgerinopoulos, G., Flint-Smith, A., </a:t>
            </a:r>
            <a:r>
              <a:rPr lang="sv-SE" sz="1000"/>
              <a:t>and </a:t>
            </a:r>
            <a:r>
              <a:rPr lang="sv-SE" sz="1000">
                <a:solidFill>
                  <a:srgbClr val="000000"/>
                </a:solidFill>
              </a:rPr>
              <a:t>Gardumi, F.</a:t>
            </a:r>
            <a:r>
              <a:rPr lang="sv-SE" sz="1000"/>
              <a:t> (2026). 'Lecture 14: Exercise for final assessment'. Climate Compatible Growth programme OpenLearn Collection [Powerpoint Lecture].  [Online]. Available at: </a:t>
            </a:r>
            <a:r>
              <a:rPr lang="sv-SE" sz="1000" u="sng">
                <a:solidFill>
                  <a:srgbClr val="4151C3"/>
                </a:solid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https://www.open.edu/openlearncreate/course/view.php?id=18048</a:t>
            </a:r>
            <a:r>
              <a:rPr lang="sv-SE" sz="1000"/>
              <a:t> </a:t>
            </a:r>
            <a:endParaRPr sz="1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dc4c19d23c_0_7"/>
          <p:cNvSpPr txBox="1"/>
          <p:nvPr/>
        </p:nvSpPr>
        <p:spPr>
          <a:xfrm>
            <a:off x="9030415" y="6565900"/>
            <a:ext cx="393600" cy="29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b="1" i="0" lang="sv-SE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g3dc4c19d23c_0_7"/>
          <p:cNvSpPr txBox="1"/>
          <p:nvPr/>
        </p:nvSpPr>
        <p:spPr>
          <a:xfrm>
            <a:off x="343847" y="150594"/>
            <a:ext cx="107673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sv-SE" sz="2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Exercise for final assessment</a:t>
            </a:r>
            <a:endParaRPr b="1" i="0" sz="28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g3dc4c19d23c_0_7"/>
          <p:cNvSpPr txBox="1"/>
          <p:nvPr/>
        </p:nvSpPr>
        <p:spPr>
          <a:xfrm>
            <a:off x="470627" y="1087230"/>
            <a:ext cx="11250600" cy="466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sv-SE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 obtain the course certificate, you are required to complete the following exercise.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143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AutoNum type="arabicPeriod"/>
            </a:pPr>
            <a:r>
              <a:rPr b="0" i="0" lang="sv-SE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Download the </a:t>
            </a:r>
            <a:r>
              <a:rPr b="0" i="0" lang="sv-SE" sz="18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MDI</a:t>
            </a:r>
            <a:r>
              <a:rPr b="0" i="0" lang="sv-SE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and install the latest version of </a:t>
            </a:r>
            <a:r>
              <a:rPr b="0" i="0" lang="sv-SE" sz="18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MUIO</a:t>
            </a:r>
            <a:r>
              <a:rPr b="0" i="0" lang="sv-SE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on your computer.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143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AutoNum type="arabicPeriod"/>
            </a:pPr>
            <a:r>
              <a:rPr b="0" i="0" lang="sv-SE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Follow the instructions provided in the MDI.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ourier New"/>
              <a:buChar char="o"/>
            </a:pPr>
            <a:r>
              <a:rPr b="0" i="0" lang="sv-SE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For the </a:t>
            </a:r>
            <a:r>
              <a:rPr b="1" i="0" lang="sv-SE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00 – Technology Database</a:t>
            </a:r>
            <a:r>
              <a:rPr b="0" i="0" lang="sv-SE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file, no changes are required; simply open the file to ensure that links to subsequent files work correctly.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143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AutoNum type="arabicPeriod"/>
            </a:pPr>
            <a:r>
              <a:rPr b="0" i="0" lang="sv-SE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 the </a:t>
            </a:r>
            <a:r>
              <a:rPr b="1" i="0" lang="sv-SE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01_Tool – Calibration</a:t>
            </a:r>
            <a:r>
              <a:rPr b="0" i="0" lang="sv-SE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file, go to the </a:t>
            </a:r>
            <a:r>
              <a:rPr b="0" i="1" lang="sv-SE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Country energy balance</a:t>
            </a:r>
            <a:r>
              <a:rPr b="0" i="0" lang="sv-SE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tab and enter </a:t>
            </a:r>
            <a:r>
              <a:rPr b="1" i="0" lang="sv-SE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IND</a:t>
            </a:r>
            <a:r>
              <a:rPr b="0" i="0" lang="sv-SE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for India in cell </a:t>
            </a:r>
            <a:r>
              <a:rPr b="1" i="0" lang="sv-SE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C1</a:t>
            </a:r>
            <a:r>
              <a:rPr b="0" i="0" lang="sv-SE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ourier New"/>
              <a:buChar char="o"/>
            </a:pPr>
            <a:r>
              <a:rPr b="0" i="0" lang="sv-SE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Throughout this file and all subsequent files, you may use default values wherever they are available.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143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AutoNum type="arabicPeriod"/>
            </a:pPr>
            <a:r>
              <a:rPr b="0" i="0" lang="sv-SE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Once data preparation in the MDI is complete, use the generated data to build a single scenario in MUIO.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143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AutoNum type="arabicPeriod"/>
            </a:pPr>
            <a:r>
              <a:rPr b="0" i="0" lang="sv-SE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After confirming that the model runs successfully and that the results are sensible, back up the model.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143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AutoNum type="arabicPeriod"/>
            </a:pPr>
            <a:r>
              <a:rPr b="0" i="0" lang="sv-SE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Upload the backed-up model to this </a:t>
            </a:r>
            <a:r>
              <a:rPr b="0" i="0" lang="sv-SE" sz="18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cloud storage location</a:t>
            </a:r>
            <a:r>
              <a:rPr b="0" i="0" lang="sv-SE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naming it as your last name: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sv-SE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									Best of luck!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dc4c19d23c_0_14"/>
          <p:cNvSpPr txBox="1"/>
          <p:nvPr>
            <p:ph type="ctrTitle"/>
          </p:nvPr>
        </p:nvSpPr>
        <p:spPr>
          <a:xfrm flipH="1">
            <a:off x="4185363" y="0"/>
            <a:ext cx="3648000" cy="685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lang="sv-SE"/>
              <a:t>Thank you</a:t>
            </a:r>
            <a:endParaRPr/>
          </a:p>
        </p:txBody>
      </p:sp>
      <p:sp>
        <p:nvSpPr>
          <p:cNvPr id="114" name="Google Shape;114;g3dc4c19d23c_0_14"/>
          <p:cNvSpPr txBox="1"/>
          <p:nvPr>
            <p:ph idx="1" type="subTitle"/>
          </p:nvPr>
        </p:nvSpPr>
        <p:spPr>
          <a:xfrm>
            <a:off x="6009375" y="5795916"/>
            <a:ext cx="6176100" cy="10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600"/>
              <a:buNone/>
            </a:pPr>
            <a:r>
              <a:rPr lang="sv-SE"/>
              <a:t>www.climatecompatiblegrowth.com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CG Lecture theme">
  <a:themeElements>
    <a:clrScheme name="CCG 2025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12069"/>
      </a:accent1>
      <a:accent2>
        <a:srgbClr val="C8102E"/>
      </a:accent2>
      <a:accent3>
        <a:srgbClr val="AFC7FE"/>
      </a:accent3>
      <a:accent4>
        <a:srgbClr val="5F8EFD"/>
      </a:accent4>
      <a:accent5>
        <a:srgbClr val="0F56FD"/>
      </a:accent5>
      <a:accent6>
        <a:srgbClr val="910C22"/>
      </a:accent6>
      <a:hlink>
        <a:srgbClr val="4151C3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2019-06-09T10:25:43Z</dcterms:created>
  <dc:creator>Eunice Ramos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0x010100633F727AA7180443A862CD9A25741398</vt:lpwstr>
  </property>
  <property fmtid="{D5CDD505-2E9C-101B-9397-08002B2CF9AE}" pid="3" name="MediaServiceImageTags">
    <vt:lpwstr/>
  </property>
</Properties>
</file>