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8"/>
  </p:notesMasterIdLst>
  <p:sldIdLst>
    <p:sldId id="256" r:id="rId2"/>
    <p:sldId id="272" r:id="rId3"/>
    <p:sldId id="288" r:id="rId4"/>
    <p:sldId id="388" r:id="rId5"/>
    <p:sldId id="289" r:id="rId6"/>
    <p:sldId id="294" r:id="rId7"/>
    <p:sldId id="258" r:id="rId8"/>
    <p:sldId id="338" r:id="rId9"/>
    <p:sldId id="367" r:id="rId10"/>
    <p:sldId id="368" r:id="rId11"/>
    <p:sldId id="369" r:id="rId12"/>
    <p:sldId id="262" r:id="rId13"/>
    <p:sldId id="389" r:id="rId14"/>
    <p:sldId id="339" r:id="rId15"/>
    <p:sldId id="370" r:id="rId16"/>
    <p:sldId id="371" r:id="rId17"/>
    <p:sldId id="372" r:id="rId18"/>
    <p:sldId id="387" r:id="rId19"/>
    <p:sldId id="390" r:id="rId20"/>
    <p:sldId id="281" r:id="rId21"/>
    <p:sldId id="373" r:id="rId22"/>
    <p:sldId id="341" r:id="rId23"/>
    <p:sldId id="399" r:id="rId24"/>
    <p:sldId id="342" r:id="rId25"/>
    <p:sldId id="343" r:id="rId26"/>
    <p:sldId id="397" r:id="rId27"/>
    <p:sldId id="396" r:id="rId28"/>
    <p:sldId id="386" r:id="rId29"/>
    <p:sldId id="374" r:id="rId30"/>
    <p:sldId id="375" r:id="rId31"/>
    <p:sldId id="344" r:id="rId32"/>
    <p:sldId id="392" r:id="rId33"/>
    <p:sldId id="376" r:id="rId34"/>
    <p:sldId id="377" r:id="rId35"/>
    <p:sldId id="395" r:id="rId36"/>
    <p:sldId id="347" r:id="rId37"/>
    <p:sldId id="348" r:id="rId38"/>
    <p:sldId id="379" r:id="rId39"/>
    <p:sldId id="381" r:id="rId40"/>
    <p:sldId id="382" r:id="rId41"/>
    <p:sldId id="350" r:id="rId42"/>
    <p:sldId id="383" r:id="rId43"/>
    <p:sldId id="351" r:id="rId44"/>
    <p:sldId id="384" r:id="rId45"/>
    <p:sldId id="362" r:id="rId46"/>
    <p:sldId id="357" r:id="rId4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929C8A1D-4E1D-486D-AA53-B4795E27D9B8}">
          <p14:sldIdLst>
            <p14:sldId id="256"/>
            <p14:sldId id="272"/>
            <p14:sldId id="288"/>
          </p14:sldIdLst>
        </p14:section>
        <p14:section name="Summary Section" id="{4542B43E-BE7B-4590-9483-DDFB932B171A}">
          <p14:sldIdLst>
            <p14:sldId id="388"/>
          </p14:sldIdLst>
        </p14:section>
        <p14:section name="Learning Outcome 1  Identifying Institutional Responsibilities    " id="{ABC307DA-7136-4CAF-8C39-053511B720B8}">
          <p14:sldIdLst>
            <p14:sldId id="289"/>
            <p14:sldId id="294"/>
            <p14:sldId id="258"/>
            <p14:sldId id="338"/>
            <p14:sldId id="367"/>
          </p14:sldIdLst>
        </p14:section>
        <p14:section name="Learning  Outcome 2  Creating a Sound Macroeconomic Environment     " id="{A6751C63-A6D2-40D5-979A-A48A896A016E}">
          <p14:sldIdLst>
            <p14:sldId id="368"/>
            <p14:sldId id="369"/>
            <p14:sldId id="262"/>
            <p14:sldId id="389"/>
            <p14:sldId id="339"/>
            <p14:sldId id="370"/>
          </p14:sldIdLst>
        </p14:section>
        <p14:section name="Learning Outcome 3  Mapping Potential Sources of Finance       " id="{00D62464-FA90-4362-BF50-5B9B92DBE2C2}">
          <p14:sldIdLst>
            <p14:sldId id="371"/>
            <p14:sldId id="372"/>
            <p14:sldId id="387"/>
            <p14:sldId id="390"/>
            <p14:sldId id="281"/>
            <p14:sldId id="373"/>
            <p14:sldId id="341"/>
            <p14:sldId id="399"/>
            <p14:sldId id="342"/>
            <p14:sldId id="343"/>
            <p14:sldId id="397"/>
            <p14:sldId id="396"/>
            <p14:sldId id="386"/>
          </p14:sldIdLst>
        </p14:section>
        <p14:section name="Learning Outcome 4  Structuring Finance Packages       " id="{C6CDF039-FCFC-4945-A048-31E116DB5243}">
          <p14:sldIdLst>
            <p14:sldId id="374"/>
            <p14:sldId id="375"/>
            <p14:sldId id="344"/>
            <p14:sldId id="392"/>
          </p14:sldIdLst>
        </p14:section>
        <p14:section name="Learning Outcome 5  Understanding Sector Cashflows         " id="{9DF9B877-3840-4297-94AE-5D5CE42F66F4}">
          <p14:sldIdLst>
            <p14:sldId id="376"/>
            <p14:sldId id="377"/>
            <p14:sldId id="395"/>
            <p14:sldId id="347"/>
            <p14:sldId id="348"/>
            <p14:sldId id="379"/>
          </p14:sldIdLst>
        </p14:section>
        <p14:section name="Learning Outcome 6  Preparing Financial Proposals        " id="{4C7F2B07-7EE5-42EE-B2CB-365E094CE428}">
          <p14:sldIdLst>
            <p14:sldId id="381"/>
            <p14:sldId id="382"/>
            <p14:sldId id="350"/>
            <p14:sldId id="383"/>
            <p14:sldId id="351"/>
          </p14:sldIdLst>
        </p14:section>
        <p14:section name="Wrap-Up" id="{3DAE4CDB-B872-41AC-B847-13C76E23F4C5}">
          <p14:sldIdLst>
            <p14:sldId id="384"/>
            <p14:sldId id="362"/>
            <p14:sldId id="35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5954F01-253C-055C-5D57-FA12027593F2}" name="Beth Tennyson" initials="BT" userId="S::beth@sustaineducation.org::1ecceb97-a249-4b81-803f-86b8c3e4d57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F2E"/>
    <a:srgbClr val="A7142C"/>
    <a:srgbClr val="0636A8"/>
    <a:srgbClr val="012269"/>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E55017-64F9-B24B-BF20-142FEDC05893}" v="9" dt="2026-09-17T11:49:23.4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14" autoAdjust="0"/>
    <p:restoredTop sz="94760" autoAdjust="0"/>
  </p:normalViewPr>
  <p:slideViewPr>
    <p:cSldViewPr snapToGrid="0">
      <p:cViewPr varScale="1">
        <p:scale>
          <a:sx n="113" d="100"/>
          <a:sy n="113" d="100"/>
        </p:scale>
        <p:origin x="760" y="168"/>
      </p:cViewPr>
      <p:guideLst/>
    </p:cSldViewPr>
  </p:slideViewPr>
  <p:notesTextViewPr>
    <p:cViewPr>
      <p:scale>
        <a:sx n="1" d="1"/>
        <a:sy n="1" d="1"/>
      </p:scale>
      <p:origin x="0" y="0"/>
    </p:cViewPr>
  </p:notesTextViewPr>
  <p:sorterViewPr>
    <p:cViewPr>
      <p:scale>
        <a:sx n="100" d="100"/>
        <a:sy n="100" d="100"/>
      </p:scale>
      <p:origin x="0" y="-96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Luscombe" userId="60627a01-634c-46bf-8b21-b5c32e071cb8" providerId="ADAL" clId="{5D180D7F-9B9D-54AA-9D6A-17B6D8CEC8BA}"/>
    <pc:docChg chg="undo redo custSel modSld">
      <pc:chgData name="Hannah Luscombe" userId="60627a01-634c-46bf-8b21-b5c32e071cb8" providerId="ADAL" clId="{5D180D7F-9B9D-54AA-9D6A-17B6D8CEC8BA}" dt="2026-09-17T11:49:43.902" v="46" actId="1076"/>
      <pc:docMkLst>
        <pc:docMk/>
      </pc:docMkLst>
      <pc:sldChg chg="addSp delSp modSp mod delAnim modAnim">
        <pc:chgData name="Hannah Luscombe" userId="60627a01-634c-46bf-8b21-b5c32e071cb8" providerId="ADAL" clId="{5D180D7F-9B9D-54AA-9D6A-17B6D8CEC8BA}" dt="2026-09-17T11:49:43.902" v="46" actId="1076"/>
        <pc:sldMkLst>
          <pc:docMk/>
          <pc:sldMk cId="2667286423" sldId="348"/>
        </pc:sldMkLst>
        <pc:spChg chg="mod">
          <ac:chgData name="Hannah Luscombe" userId="60627a01-634c-46bf-8b21-b5c32e071cb8" providerId="ADAL" clId="{5D180D7F-9B9D-54AA-9D6A-17B6D8CEC8BA}" dt="2026-09-17T11:49:43.902" v="46" actId="1076"/>
          <ac:spMkLst>
            <pc:docMk/>
            <pc:sldMk cId="2667286423" sldId="348"/>
            <ac:spMk id="5" creationId="{AE88F5DC-757F-4BAE-2DC5-58A283C9B716}"/>
          </ac:spMkLst>
        </pc:spChg>
        <pc:picChg chg="add mod">
          <ac:chgData name="Hannah Luscombe" userId="60627a01-634c-46bf-8b21-b5c32e071cb8" providerId="ADAL" clId="{5D180D7F-9B9D-54AA-9D6A-17B6D8CEC8BA}" dt="2026-09-17T11:49:30.851" v="43" actId="14100"/>
          <ac:picMkLst>
            <pc:docMk/>
            <pc:sldMk cId="2667286423" sldId="348"/>
            <ac:picMk id="7" creationId="{C805F590-26CF-B1E6-C791-D15E4CF46B3F}"/>
          </ac:picMkLst>
        </pc:picChg>
        <pc:picChg chg="del">
          <ac:chgData name="Hannah Luscombe" userId="60627a01-634c-46bf-8b21-b5c32e071cb8" providerId="ADAL" clId="{5D180D7F-9B9D-54AA-9D6A-17B6D8CEC8BA}" dt="2026-09-17T11:49:08.914" v="40" actId="478"/>
          <ac:picMkLst>
            <pc:docMk/>
            <pc:sldMk cId="2667286423" sldId="348"/>
            <ac:picMk id="8" creationId="{26328978-9E80-1E46-4105-238B11D0836B}"/>
          </ac:picMkLst>
        </pc:picChg>
      </pc:sldChg>
      <pc:sldChg chg="addSp delSp modSp mod delAnim modAnim">
        <pc:chgData name="Hannah Luscombe" userId="60627a01-634c-46bf-8b21-b5c32e071cb8" providerId="ADAL" clId="{5D180D7F-9B9D-54AA-9D6A-17B6D8CEC8BA}" dt="2026-09-17T11:45:54.816" v="25" actId="14100"/>
        <pc:sldMkLst>
          <pc:docMk/>
          <pc:sldMk cId="2378734879" sldId="386"/>
        </pc:sldMkLst>
        <pc:spChg chg="mod">
          <ac:chgData name="Hannah Luscombe" userId="60627a01-634c-46bf-8b21-b5c32e071cb8" providerId="ADAL" clId="{5D180D7F-9B9D-54AA-9D6A-17B6D8CEC8BA}" dt="2026-09-17T11:45:54.816" v="25" actId="14100"/>
          <ac:spMkLst>
            <pc:docMk/>
            <pc:sldMk cId="2378734879" sldId="386"/>
            <ac:spMk id="3" creationId="{1BAD9F9D-78EC-BADB-221F-F5BDAE878615}"/>
          </ac:spMkLst>
        </pc:spChg>
        <pc:picChg chg="add mod">
          <ac:chgData name="Hannah Luscombe" userId="60627a01-634c-46bf-8b21-b5c32e071cb8" providerId="ADAL" clId="{5D180D7F-9B9D-54AA-9D6A-17B6D8CEC8BA}" dt="2026-09-17T11:45:51.277" v="24" actId="14100"/>
          <ac:picMkLst>
            <pc:docMk/>
            <pc:sldMk cId="2378734879" sldId="386"/>
            <ac:picMk id="2" creationId="{183BD625-C872-235C-1AB4-82562FDB7A4C}"/>
          </ac:picMkLst>
        </pc:picChg>
        <pc:picChg chg="del">
          <ac:chgData name="Hannah Luscombe" userId="60627a01-634c-46bf-8b21-b5c32e071cb8" providerId="ADAL" clId="{5D180D7F-9B9D-54AA-9D6A-17B6D8CEC8BA}" dt="2026-09-17T11:45:37.272" v="21" actId="478"/>
          <ac:picMkLst>
            <pc:docMk/>
            <pc:sldMk cId="2378734879" sldId="386"/>
            <ac:picMk id="8" creationId="{68B4EA0D-F5F8-831B-2F09-C8CFC0F2BA48}"/>
          </ac:picMkLst>
        </pc:picChg>
      </pc:sldChg>
      <pc:sldChg chg="addSp delSp modSp mod delAnim modAnim">
        <pc:chgData name="Hannah Luscombe" userId="60627a01-634c-46bf-8b21-b5c32e071cb8" providerId="ADAL" clId="{5D180D7F-9B9D-54AA-9D6A-17B6D8CEC8BA}" dt="2026-09-17T10:44:23.269" v="4" actId="1076"/>
        <pc:sldMkLst>
          <pc:docMk/>
          <pc:sldMk cId="2402560220" sldId="389"/>
        </pc:sldMkLst>
        <pc:picChg chg="add mod">
          <ac:chgData name="Hannah Luscombe" userId="60627a01-634c-46bf-8b21-b5c32e071cb8" providerId="ADAL" clId="{5D180D7F-9B9D-54AA-9D6A-17B6D8CEC8BA}" dt="2026-09-17T10:44:23.269" v="4" actId="1076"/>
          <ac:picMkLst>
            <pc:docMk/>
            <pc:sldMk cId="2402560220" sldId="389"/>
            <ac:picMk id="3" creationId="{C5BB88A5-9049-2574-D2C5-FF9F9E88A683}"/>
          </ac:picMkLst>
        </pc:picChg>
        <pc:picChg chg="del">
          <ac:chgData name="Hannah Luscombe" userId="60627a01-634c-46bf-8b21-b5c32e071cb8" providerId="ADAL" clId="{5D180D7F-9B9D-54AA-9D6A-17B6D8CEC8BA}" dt="2026-09-17T10:43:59.578" v="0" actId="478"/>
          <ac:picMkLst>
            <pc:docMk/>
            <pc:sldMk cId="2402560220" sldId="389"/>
            <ac:picMk id="5" creationId="{37E4F2D9-25FF-430A-4986-F9CA4FBABC0B}"/>
          </ac:picMkLst>
        </pc:picChg>
      </pc:sldChg>
      <pc:sldChg chg="addSp delSp modSp mod addAnim delAnim modAnim">
        <pc:chgData name="Hannah Luscombe" userId="60627a01-634c-46bf-8b21-b5c32e071cb8" providerId="ADAL" clId="{5D180D7F-9B9D-54AA-9D6A-17B6D8CEC8BA}" dt="2026-09-17T10:45:57.056" v="16" actId="1076"/>
        <pc:sldMkLst>
          <pc:docMk/>
          <pc:sldMk cId="2826320871" sldId="390"/>
        </pc:sldMkLst>
        <pc:picChg chg="add mod">
          <ac:chgData name="Hannah Luscombe" userId="60627a01-634c-46bf-8b21-b5c32e071cb8" providerId="ADAL" clId="{5D180D7F-9B9D-54AA-9D6A-17B6D8CEC8BA}" dt="2026-09-17T10:45:57.056" v="16" actId="1076"/>
          <ac:picMkLst>
            <pc:docMk/>
            <pc:sldMk cId="2826320871" sldId="390"/>
            <ac:picMk id="2" creationId="{60CD58BE-C19E-E3E8-3DA3-0A87D38F9F9B}"/>
          </ac:picMkLst>
        </pc:picChg>
        <pc:picChg chg="add del">
          <ac:chgData name="Hannah Luscombe" userId="60627a01-634c-46bf-8b21-b5c32e071cb8" providerId="ADAL" clId="{5D180D7F-9B9D-54AA-9D6A-17B6D8CEC8BA}" dt="2026-09-17T10:45:51.395" v="11" actId="478"/>
          <ac:picMkLst>
            <pc:docMk/>
            <pc:sldMk cId="2826320871" sldId="390"/>
            <ac:picMk id="6" creationId="{F73A6672-0A1E-10A1-22E0-E212320514AE}"/>
          </ac:picMkLst>
        </pc:picChg>
      </pc:sldChg>
      <pc:sldChg chg="addSp delSp modSp mod delAnim modAnim">
        <pc:chgData name="Hannah Luscombe" userId="60627a01-634c-46bf-8b21-b5c32e071cb8" providerId="ADAL" clId="{5D180D7F-9B9D-54AA-9D6A-17B6D8CEC8BA}" dt="2026-09-17T11:47:07.698" v="34" actId="1076"/>
        <pc:sldMkLst>
          <pc:docMk/>
          <pc:sldMk cId="2125447378" sldId="392"/>
        </pc:sldMkLst>
        <pc:spChg chg="add del">
          <ac:chgData name="Hannah Luscombe" userId="60627a01-634c-46bf-8b21-b5c32e071cb8" providerId="ADAL" clId="{5D180D7F-9B9D-54AA-9D6A-17B6D8CEC8BA}" dt="2026-09-17T11:46:40.604" v="28" actId="22"/>
          <ac:spMkLst>
            <pc:docMk/>
            <pc:sldMk cId="2125447378" sldId="392"/>
            <ac:spMk id="6" creationId="{C92E8B2B-9AB1-EFBF-0E55-01E0D8D1879A}"/>
          </ac:spMkLst>
        </pc:spChg>
        <pc:spChg chg="mod">
          <ac:chgData name="Hannah Luscombe" userId="60627a01-634c-46bf-8b21-b5c32e071cb8" providerId="ADAL" clId="{5D180D7F-9B9D-54AA-9D6A-17B6D8CEC8BA}" dt="2026-09-17T11:47:07.698" v="34" actId="1076"/>
          <ac:spMkLst>
            <pc:docMk/>
            <pc:sldMk cId="2125447378" sldId="392"/>
            <ac:spMk id="12" creationId="{3ADDF988-883B-E9A3-B35F-2B8904E0F86D}"/>
          </ac:spMkLst>
        </pc:spChg>
        <pc:picChg chg="add mod">
          <ac:chgData name="Hannah Luscombe" userId="60627a01-634c-46bf-8b21-b5c32e071cb8" providerId="ADAL" clId="{5D180D7F-9B9D-54AA-9D6A-17B6D8CEC8BA}" dt="2026-09-17T11:47:07.698" v="34" actId="1076"/>
          <ac:picMkLst>
            <pc:docMk/>
            <pc:sldMk cId="2125447378" sldId="392"/>
            <ac:picMk id="7" creationId="{C2076AF5-E036-2C7E-C4FD-1C653AC76664}"/>
          </ac:picMkLst>
        </pc:picChg>
        <pc:picChg chg="del">
          <ac:chgData name="Hannah Luscombe" userId="60627a01-634c-46bf-8b21-b5c32e071cb8" providerId="ADAL" clId="{5D180D7F-9B9D-54AA-9D6A-17B6D8CEC8BA}" dt="2026-09-17T11:46:39.265" v="26" actId="478"/>
          <ac:picMkLst>
            <pc:docMk/>
            <pc:sldMk cId="2125447378" sldId="392"/>
            <ac:picMk id="10" creationId="{5EEEA052-5909-B826-B48C-380C06BA3ADE}"/>
          </ac:picMkLst>
        </pc:picChg>
      </pc:sldChg>
      <pc:sldChg chg="addSp delSp modSp mod delAnim modAnim">
        <pc:chgData name="Hannah Luscombe" userId="60627a01-634c-46bf-8b21-b5c32e071cb8" providerId="ADAL" clId="{5D180D7F-9B9D-54AA-9D6A-17B6D8CEC8BA}" dt="2026-09-17T11:48:47.135" v="39" actId="1076"/>
        <pc:sldMkLst>
          <pc:docMk/>
          <pc:sldMk cId="2542904241" sldId="395"/>
        </pc:sldMkLst>
        <pc:picChg chg="del">
          <ac:chgData name="Hannah Luscombe" userId="60627a01-634c-46bf-8b21-b5c32e071cb8" providerId="ADAL" clId="{5D180D7F-9B9D-54AA-9D6A-17B6D8CEC8BA}" dt="2026-09-17T11:48:31.493" v="35" actId="478"/>
          <ac:picMkLst>
            <pc:docMk/>
            <pc:sldMk cId="2542904241" sldId="395"/>
            <ac:picMk id="2" creationId="{AAB8EDC1-CB29-13DD-3442-9D6D97E27FA1}"/>
          </ac:picMkLst>
        </pc:picChg>
        <pc:picChg chg="add mod">
          <ac:chgData name="Hannah Luscombe" userId="60627a01-634c-46bf-8b21-b5c32e071cb8" providerId="ADAL" clId="{5D180D7F-9B9D-54AA-9D6A-17B6D8CEC8BA}" dt="2026-09-17T11:48:47.135" v="39" actId="1076"/>
          <ac:picMkLst>
            <pc:docMk/>
            <pc:sldMk cId="2542904241" sldId="395"/>
            <ac:picMk id="3" creationId="{7D1F4FA5-D597-1939-61A4-F3212C81F41F}"/>
          </ac:picMkLst>
        </pc:picChg>
      </pc:sldChg>
      <pc:sldChg chg="addSp delSp modSp mod delAnim modAnim">
        <pc:chgData name="Hannah Luscombe" userId="60627a01-634c-46bf-8b21-b5c32e071cb8" providerId="ADAL" clId="{5D180D7F-9B9D-54AA-9D6A-17B6D8CEC8BA}" dt="2026-09-17T10:46:45.680" v="20" actId="14100"/>
        <pc:sldMkLst>
          <pc:docMk/>
          <pc:sldMk cId="2954367" sldId="399"/>
        </pc:sldMkLst>
        <pc:picChg chg="add mod">
          <ac:chgData name="Hannah Luscombe" userId="60627a01-634c-46bf-8b21-b5c32e071cb8" providerId="ADAL" clId="{5D180D7F-9B9D-54AA-9D6A-17B6D8CEC8BA}" dt="2026-09-17T10:46:45.680" v="20" actId="14100"/>
          <ac:picMkLst>
            <pc:docMk/>
            <pc:sldMk cId="2954367" sldId="399"/>
            <ac:picMk id="5" creationId="{AA065998-0681-9DA6-CFD3-D612C707098D}"/>
          </ac:picMkLst>
        </pc:picChg>
        <pc:picChg chg="del">
          <ac:chgData name="Hannah Luscombe" userId="60627a01-634c-46bf-8b21-b5c32e071cb8" providerId="ADAL" clId="{5D180D7F-9B9D-54AA-9D6A-17B6D8CEC8BA}" dt="2026-09-17T10:46:29.390" v="17" actId="478"/>
          <ac:picMkLst>
            <pc:docMk/>
            <pc:sldMk cId="2954367" sldId="399"/>
            <ac:picMk id="6" creationId="{B46A0D06-5DB9-2D1F-A459-F3C848FA3C0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24299-CE8B-42EE-9433-3C91885187A3}"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89274-EDF4-41FB-9FF0-DD433456A17A}" type="slidenum">
              <a:rPr lang="en-GB" smtClean="0"/>
              <a:t>‹#›</a:t>
            </a:fld>
            <a:endParaRPr lang="en-GB"/>
          </a:p>
        </p:txBody>
      </p:sp>
    </p:spTree>
    <p:extLst>
      <p:ext uri="{BB962C8B-B14F-4D97-AF65-F5344CB8AC3E}">
        <p14:creationId xmlns:p14="http://schemas.microsoft.com/office/powerpoint/2010/main" val="1199658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a:t>
            </a:fld>
            <a:endParaRPr lang="en-GB"/>
          </a:p>
        </p:txBody>
      </p:sp>
    </p:spTree>
    <p:extLst>
      <p:ext uri="{BB962C8B-B14F-4D97-AF65-F5344CB8AC3E}">
        <p14:creationId xmlns:p14="http://schemas.microsoft.com/office/powerpoint/2010/main" val="228106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dirty="0"/>
          </a:p>
        </p:txBody>
      </p:sp>
      <p:sp>
        <p:nvSpPr>
          <p:cNvPr id="4" name="Slide Number Placeholder 3"/>
          <p:cNvSpPr>
            <a:spLocks noGrp="1"/>
          </p:cNvSpPr>
          <p:nvPr>
            <p:ph type="sldNum" sz="quarter" idx="5"/>
          </p:nvPr>
        </p:nvSpPr>
        <p:spPr/>
        <p:txBody>
          <a:bodyPr/>
          <a:lstStyle/>
          <a:p>
            <a:fld id="{3DF89274-EDF4-41FB-9FF0-DD433456A17A}" type="slidenum">
              <a:rPr lang="en-GB" smtClean="0"/>
              <a:t>3</a:t>
            </a:fld>
            <a:endParaRPr lang="en-GB"/>
          </a:p>
        </p:txBody>
      </p:sp>
    </p:spTree>
    <p:extLst>
      <p:ext uri="{BB962C8B-B14F-4D97-AF65-F5344CB8AC3E}">
        <p14:creationId xmlns:p14="http://schemas.microsoft.com/office/powerpoint/2010/main" val="4178016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7</a:t>
            </a:fld>
            <a:endParaRPr lang="en-GB"/>
          </a:p>
        </p:txBody>
      </p:sp>
    </p:spTree>
    <p:extLst>
      <p:ext uri="{BB962C8B-B14F-4D97-AF65-F5344CB8AC3E}">
        <p14:creationId xmlns:p14="http://schemas.microsoft.com/office/powerpoint/2010/main" val="3839412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8</a:t>
            </a:fld>
            <a:endParaRPr lang="en-GB"/>
          </a:p>
        </p:txBody>
      </p:sp>
    </p:spTree>
    <p:extLst>
      <p:ext uri="{BB962C8B-B14F-4D97-AF65-F5344CB8AC3E}">
        <p14:creationId xmlns:p14="http://schemas.microsoft.com/office/powerpoint/2010/main" val="1833075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9</a:t>
            </a:fld>
            <a:endParaRPr lang="en-GB"/>
          </a:p>
        </p:txBody>
      </p:sp>
    </p:spTree>
    <p:extLst>
      <p:ext uri="{BB962C8B-B14F-4D97-AF65-F5344CB8AC3E}">
        <p14:creationId xmlns:p14="http://schemas.microsoft.com/office/powerpoint/2010/main" val="4107033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12</a:t>
            </a:fld>
            <a:endParaRPr lang="en-GB"/>
          </a:p>
        </p:txBody>
      </p:sp>
    </p:spTree>
    <p:extLst>
      <p:ext uri="{BB962C8B-B14F-4D97-AF65-F5344CB8AC3E}">
        <p14:creationId xmlns:p14="http://schemas.microsoft.com/office/powerpoint/2010/main" val="1977299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F89274-EDF4-41FB-9FF0-DD433456A17A}" type="slidenum">
              <a:rPr lang="en-GB" smtClean="0"/>
              <a:t>13</a:t>
            </a:fld>
            <a:endParaRPr lang="en-GB"/>
          </a:p>
        </p:txBody>
      </p:sp>
    </p:spTree>
    <p:extLst>
      <p:ext uri="{BB962C8B-B14F-4D97-AF65-F5344CB8AC3E}">
        <p14:creationId xmlns:p14="http://schemas.microsoft.com/office/powerpoint/2010/main" val="2046438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14</a:t>
            </a:fld>
            <a:endParaRPr lang="en-GB"/>
          </a:p>
        </p:txBody>
      </p:sp>
    </p:spTree>
    <p:extLst>
      <p:ext uri="{BB962C8B-B14F-4D97-AF65-F5344CB8AC3E}">
        <p14:creationId xmlns:p14="http://schemas.microsoft.com/office/powerpoint/2010/main" val="3602450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B8698-C103-545F-8737-58FC7B486F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FB1A04-CF4D-6C0D-ABE6-DF5537D279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D4BEF2-778F-00A8-5FF6-0C8394464F6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F169B75-E105-2D30-044B-D26CF4B15ED3}"/>
              </a:ext>
            </a:extLst>
          </p:cNvPr>
          <p:cNvSpPr>
            <a:spLocks noGrp="1"/>
          </p:cNvSpPr>
          <p:nvPr>
            <p:ph type="sldNum" sz="quarter" idx="5"/>
          </p:nvPr>
        </p:nvSpPr>
        <p:spPr/>
        <p:txBody>
          <a:bodyPr/>
          <a:lstStyle/>
          <a:p>
            <a:fld id="{3DF89274-EDF4-41FB-9FF0-DD433456A17A}" type="slidenum">
              <a:rPr lang="en-GB" smtClean="0"/>
              <a:t>15</a:t>
            </a:fld>
            <a:endParaRPr lang="en-GB"/>
          </a:p>
        </p:txBody>
      </p:sp>
    </p:spTree>
    <p:extLst>
      <p:ext uri="{BB962C8B-B14F-4D97-AF65-F5344CB8AC3E}">
        <p14:creationId xmlns:p14="http://schemas.microsoft.com/office/powerpoint/2010/main" val="1052382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20</a:t>
            </a:fld>
            <a:endParaRPr lang="en-GB"/>
          </a:p>
        </p:txBody>
      </p:sp>
    </p:spTree>
    <p:extLst>
      <p:ext uri="{BB962C8B-B14F-4D97-AF65-F5344CB8AC3E}">
        <p14:creationId xmlns:p14="http://schemas.microsoft.com/office/powerpoint/2010/main" val="3314498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F4199-6520-D2B6-535A-BA26DDE452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36152E-5D11-C1A1-B7AD-45DDF5594A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1AFDED-4F29-90D2-5DC5-2AE28E883FD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6F89E4C-B080-489E-4644-C03D28BE5710}"/>
              </a:ext>
            </a:extLst>
          </p:cNvPr>
          <p:cNvSpPr>
            <a:spLocks noGrp="1"/>
          </p:cNvSpPr>
          <p:nvPr>
            <p:ph type="sldNum" sz="quarter" idx="5"/>
          </p:nvPr>
        </p:nvSpPr>
        <p:spPr/>
        <p:txBody>
          <a:bodyPr/>
          <a:lstStyle/>
          <a:p>
            <a:fld id="{3DF89274-EDF4-41FB-9FF0-DD433456A17A}" type="slidenum">
              <a:rPr lang="en-GB" smtClean="0"/>
              <a:t>21</a:t>
            </a:fld>
            <a:endParaRPr lang="en-GB"/>
          </a:p>
        </p:txBody>
      </p:sp>
    </p:spTree>
    <p:extLst>
      <p:ext uri="{BB962C8B-B14F-4D97-AF65-F5344CB8AC3E}">
        <p14:creationId xmlns:p14="http://schemas.microsoft.com/office/powerpoint/2010/main" val="1261560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22</a:t>
            </a:fld>
            <a:endParaRPr lang="en-GB"/>
          </a:p>
        </p:txBody>
      </p:sp>
    </p:spTree>
    <p:extLst>
      <p:ext uri="{BB962C8B-B14F-4D97-AF65-F5344CB8AC3E}">
        <p14:creationId xmlns:p14="http://schemas.microsoft.com/office/powerpoint/2010/main" val="2262353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23</a:t>
            </a:fld>
            <a:endParaRPr lang="en-GB"/>
          </a:p>
        </p:txBody>
      </p:sp>
    </p:spTree>
    <p:extLst>
      <p:ext uri="{BB962C8B-B14F-4D97-AF65-F5344CB8AC3E}">
        <p14:creationId xmlns:p14="http://schemas.microsoft.com/office/powerpoint/2010/main" val="3034494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24</a:t>
            </a:fld>
            <a:endParaRPr lang="en-GB"/>
          </a:p>
        </p:txBody>
      </p:sp>
    </p:spTree>
    <p:extLst>
      <p:ext uri="{BB962C8B-B14F-4D97-AF65-F5344CB8AC3E}">
        <p14:creationId xmlns:p14="http://schemas.microsoft.com/office/powerpoint/2010/main" val="3543755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25</a:t>
            </a:fld>
            <a:endParaRPr lang="en-GB"/>
          </a:p>
        </p:txBody>
      </p:sp>
    </p:spTree>
    <p:extLst>
      <p:ext uri="{BB962C8B-B14F-4D97-AF65-F5344CB8AC3E}">
        <p14:creationId xmlns:p14="http://schemas.microsoft.com/office/powerpoint/2010/main" val="3786689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BBC2C-A529-5A4D-8752-5A32D8035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EE9CA6-46F9-760D-46DD-2F11580D8C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23E724-F931-EB21-F43A-61DF8365112F}"/>
              </a:ext>
            </a:extLst>
          </p:cNvPr>
          <p:cNvSpPr>
            <a:spLocks noGrp="1"/>
          </p:cNvSpPr>
          <p:nvPr>
            <p:ph type="body" idx="1"/>
          </p:nvPr>
        </p:nvSpPr>
        <p:spPr/>
        <p:txBody>
          <a:bodyPr/>
          <a:lstStyle/>
          <a:p>
            <a:endParaRPr lang="en-GB" b="0" dirty="0"/>
          </a:p>
        </p:txBody>
      </p:sp>
      <p:sp>
        <p:nvSpPr>
          <p:cNvPr id="4" name="Slide Number Placeholder 3">
            <a:extLst>
              <a:ext uri="{FF2B5EF4-FFF2-40B4-BE49-F238E27FC236}">
                <a16:creationId xmlns:a16="http://schemas.microsoft.com/office/drawing/2014/main" id="{ED45247D-BAA5-2481-9FC9-AB25B7B353C6}"/>
              </a:ext>
            </a:extLst>
          </p:cNvPr>
          <p:cNvSpPr>
            <a:spLocks noGrp="1"/>
          </p:cNvSpPr>
          <p:nvPr>
            <p:ph type="sldNum" sz="quarter" idx="5"/>
          </p:nvPr>
        </p:nvSpPr>
        <p:spPr/>
        <p:txBody>
          <a:bodyPr/>
          <a:lstStyle/>
          <a:p>
            <a:fld id="{3DF89274-EDF4-41FB-9FF0-DD433456A17A}" type="slidenum">
              <a:rPr lang="en-GB" smtClean="0"/>
              <a:t>26</a:t>
            </a:fld>
            <a:endParaRPr lang="en-GB"/>
          </a:p>
        </p:txBody>
      </p:sp>
    </p:spTree>
    <p:extLst>
      <p:ext uri="{BB962C8B-B14F-4D97-AF65-F5344CB8AC3E}">
        <p14:creationId xmlns:p14="http://schemas.microsoft.com/office/powerpoint/2010/main" val="6667760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53F4B-83C6-2BAA-0FC8-019EA18C2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58CDE-3812-EED8-FF09-80F708EC80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DED1C2-AE63-ABD4-06BE-B8587B286D0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EEF5935-AB1C-5558-05C4-9F90E7FD4B67}"/>
              </a:ext>
            </a:extLst>
          </p:cNvPr>
          <p:cNvSpPr>
            <a:spLocks noGrp="1"/>
          </p:cNvSpPr>
          <p:nvPr>
            <p:ph type="sldNum" sz="quarter" idx="5"/>
          </p:nvPr>
        </p:nvSpPr>
        <p:spPr/>
        <p:txBody>
          <a:bodyPr/>
          <a:lstStyle/>
          <a:p>
            <a:fld id="{3DF89274-EDF4-41FB-9FF0-DD433456A17A}" type="slidenum">
              <a:rPr lang="en-GB" smtClean="0"/>
              <a:t>27</a:t>
            </a:fld>
            <a:endParaRPr lang="en-GB"/>
          </a:p>
        </p:txBody>
      </p:sp>
    </p:spTree>
    <p:extLst>
      <p:ext uri="{BB962C8B-B14F-4D97-AF65-F5344CB8AC3E}">
        <p14:creationId xmlns:p14="http://schemas.microsoft.com/office/powerpoint/2010/main" val="36408226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30</a:t>
            </a:fld>
            <a:endParaRPr lang="en-GB"/>
          </a:p>
        </p:txBody>
      </p:sp>
    </p:spTree>
    <p:extLst>
      <p:ext uri="{BB962C8B-B14F-4D97-AF65-F5344CB8AC3E}">
        <p14:creationId xmlns:p14="http://schemas.microsoft.com/office/powerpoint/2010/main" val="36722797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31</a:t>
            </a:fld>
            <a:endParaRPr lang="en-GB"/>
          </a:p>
        </p:txBody>
      </p:sp>
    </p:spTree>
    <p:extLst>
      <p:ext uri="{BB962C8B-B14F-4D97-AF65-F5344CB8AC3E}">
        <p14:creationId xmlns:p14="http://schemas.microsoft.com/office/powerpoint/2010/main" val="28575422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23FD4-B156-7C85-4FBE-B5D2EF69FE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734BE5-C8D3-DD86-42CA-160EB344E6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91222C-2512-6B76-EEBF-D683243884E2}"/>
              </a:ext>
            </a:extLst>
          </p:cNvPr>
          <p:cNvSpPr>
            <a:spLocks noGrp="1"/>
          </p:cNvSpPr>
          <p:nvPr>
            <p:ph type="body" idx="1"/>
          </p:nvPr>
        </p:nvSpPr>
        <p:spPr/>
        <p:txBody>
          <a:bodyPr/>
          <a:lstStyle/>
          <a:p>
            <a:endParaRPr lang="en-GB" b="0" dirty="0"/>
          </a:p>
        </p:txBody>
      </p:sp>
      <p:sp>
        <p:nvSpPr>
          <p:cNvPr id="4" name="Slide Number Placeholder 3">
            <a:extLst>
              <a:ext uri="{FF2B5EF4-FFF2-40B4-BE49-F238E27FC236}">
                <a16:creationId xmlns:a16="http://schemas.microsoft.com/office/drawing/2014/main" id="{8A93E14D-755D-3048-F3DE-399A12681D4D}"/>
              </a:ext>
            </a:extLst>
          </p:cNvPr>
          <p:cNvSpPr>
            <a:spLocks noGrp="1"/>
          </p:cNvSpPr>
          <p:nvPr>
            <p:ph type="sldNum" sz="quarter" idx="5"/>
          </p:nvPr>
        </p:nvSpPr>
        <p:spPr/>
        <p:txBody>
          <a:bodyPr/>
          <a:lstStyle/>
          <a:p>
            <a:fld id="{3DF89274-EDF4-41FB-9FF0-DD433456A17A}" type="slidenum">
              <a:rPr lang="en-GB" smtClean="0"/>
              <a:t>32</a:t>
            </a:fld>
            <a:endParaRPr lang="en-GB"/>
          </a:p>
        </p:txBody>
      </p:sp>
    </p:spTree>
    <p:extLst>
      <p:ext uri="{BB962C8B-B14F-4D97-AF65-F5344CB8AC3E}">
        <p14:creationId xmlns:p14="http://schemas.microsoft.com/office/powerpoint/2010/main" val="4171796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36</a:t>
            </a:fld>
            <a:endParaRPr lang="en-GB"/>
          </a:p>
        </p:txBody>
      </p:sp>
    </p:spTree>
    <p:extLst>
      <p:ext uri="{BB962C8B-B14F-4D97-AF65-F5344CB8AC3E}">
        <p14:creationId xmlns:p14="http://schemas.microsoft.com/office/powerpoint/2010/main" val="1695100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37</a:t>
            </a:fld>
            <a:endParaRPr lang="en-GB"/>
          </a:p>
        </p:txBody>
      </p:sp>
    </p:spTree>
    <p:extLst>
      <p:ext uri="{BB962C8B-B14F-4D97-AF65-F5344CB8AC3E}">
        <p14:creationId xmlns:p14="http://schemas.microsoft.com/office/powerpoint/2010/main" val="883111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50B4-FF54-4A92-5925-888398C6CF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6A5E06-3A46-57D5-F0C5-53EB68D1D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25C673-5E76-FC65-3103-7DED204F43C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8E7FFDF-16A8-2ACD-850E-033807B1157C}"/>
              </a:ext>
            </a:extLst>
          </p:cNvPr>
          <p:cNvSpPr>
            <a:spLocks noGrp="1"/>
          </p:cNvSpPr>
          <p:nvPr>
            <p:ph type="sldNum" sz="quarter" idx="5"/>
          </p:nvPr>
        </p:nvSpPr>
        <p:spPr/>
        <p:txBody>
          <a:bodyPr/>
          <a:lstStyle/>
          <a:p>
            <a:fld id="{3DF89274-EDF4-41FB-9FF0-DD433456A17A}" type="slidenum">
              <a:rPr lang="en-GB" smtClean="0"/>
              <a:t>38</a:t>
            </a:fld>
            <a:endParaRPr lang="en-GB"/>
          </a:p>
        </p:txBody>
      </p:sp>
    </p:spTree>
    <p:extLst>
      <p:ext uri="{BB962C8B-B14F-4D97-AF65-F5344CB8AC3E}">
        <p14:creationId xmlns:p14="http://schemas.microsoft.com/office/powerpoint/2010/main" val="1720581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41</a:t>
            </a:fld>
            <a:endParaRPr lang="en-GB"/>
          </a:p>
        </p:txBody>
      </p:sp>
    </p:spTree>
    <p:extLst>
      <p:ext uri="{BB962C8B-B14F-4D97-AF65-F5344CB8AC3E}">
        <p14:creationId xmlns:p14="http://schemas.microsoft.com/office/powerpoint/2010/main" val="16454282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0EB15-2595-4CCA-D8CD-5CEA88B327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A4BBDF-E3AF-DE8A-413D-4DE7B0E42D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AA485-A696-5F79-F122-DA39B1469E3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28D835F-7DAC-6AA8-CE87-2C11942F28C0}"/>
              </a:ext>
            </a:extLst>
          </p:cNvPr>
          <p:cNvSpPr>
            <a:spLocks noGrp="1"/>
          </p:cNvSpPr>
          <p:nvPr>
            <p:ph type="sldNum" sz="quarter" idx="5"/>
          </p:nvPr>
        </p:nvSpPr>
        <p:spPr/>
        <p:txBody>
          <a:bodyPr/>
          <a:lstStyle/>
          <a:p>
            <a:fld id="{3DF89274-EDF4-41FB-9FF0-DD433456A17A}" type="slidenum">
              <a:rPr lang="en-GB" smtClean="0"/>
              <a:t>42</a:t>
            </a:fld>
            <a:endParaRPr lang="en-GB"/>
          </a:p>
        </p:txBody>
      </p:sp>
    </p:spTree>
    <p:extLst>
      <p:ext uri="{BB962C8B-B14F-4D97-AF65-F5344CB8AC3E}">
        <p14:creationId xmlns:p14="http://schemas.microsoft.com/office/powerpoint/2010/main" val="497935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43</a:t>
            </a:fld>
            <a:endParaRPr lang="en-GB"/>
          </a:p>
        </p:txBody>
      </p:sp>
    </p:spTree>
    <p:extLst>
      <p:ext uri="{BB962C8B-B14F-4D97-AF65-F5344CB8AC3E}">
        <p14:creationId xmlns:p14="http://schemas.microsoft.com/office/powerpoint/2010/main" val="35229036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81263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1207049779"/>
      </p:ext>
    </p:extLst>
  </p:cSld>
  <p:clrMapOvr>
    <a:overrideClrMapping bg1="lt1" tx1="dk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3878012038"/>
      </p:ext>
    </p:extLst>
  </p:cSld>
  <p:clrMapOvr>
    <a:overrideClrMapping bg1="lt1" tx1="dk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77632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7397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723589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51647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80595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8180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79490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572603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446B47-3AB7-5468-5779-05D3C0A5555C}"/>
              </a:ext>
            </a:extLst>
          </p:cNvPr>
          <p:cNvSpPr>
            <a:spLocks noGrp="1"/>
          </p:cNvSpPr>
          <p:nvPr>
            <p:ph type="dt" sz="half" idx="10"/>
          </p:nvPr>
        </p:nvSpPr>
        <p:spPr/>
        <p:txBody>
          <a:bodyPr/>
          <a:lstStyle/>
          <a:p>
            <a:fld id="{542013B5-57A3-4C5E-941C-BD763D94CC37}" type="datetimeFigureOut">
              <a:rPr lang="en-GB" smtClean="0"/>
              <a:t>17/09/2026</a:t>
            </a:fld>
            <a:endParaRPr lang="en-GB"/>
          </a:p>
        </p:txBody>
      </p:sp>
      <p:sp>
        <p:nvSpPr>
          <p:cNvPr id="3" name="Footer Placeholder 2">
            <a:extLst>
              <a:ext uri="{FF2B5EF4-FFF2-40B4-BE49-F238E27FC236}">
                <a16:creationId xmlns:a16="http://schemas.microsoft.com/office/drawing/2014/main" id="{612DA670-B1D8-7DCC-A78C-FEF58A665B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84736C-9481-48A1-7A1A-77496D59A2B6}"/>
              </a:ext>
            </a:extLst>
          </p:cNvPr>
          <p:cNvSpPr>
            <a:spLocks noGrp="1"/>
          </p:cNvSpPr>
          <p:nvPr>
            <p:ph type="sldNum" sz="quarter" idx="12"/>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02026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E2475484-9675-48C9-8679-CDEA8E9A8D8A}" type="slidenum">
              <a:rPr lang="en-GB" smtClean="0"/>
              <a:t>‹#›</a:t>
            </a:fld>
            <a:endParaRPr lang="en-GB"/>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a:t>Click to edit Master title style</a:t>
            </a:r>
            <a:endParaRPr lang="en-US" dirty="0"/>
          </a:p>
        </p:txBody>
      </p:sp>
    </p:spTree>
    <p:extLst>
      <p:ext uri="{BB962C8B-B14F-4D97-AF65-F5344CB8AC3E}">
        <p14:creationId xmlns:p14="http://schemas.microsoft.com/office/powerpoint/2010/main" val="7116193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limatecompatiblegrowth.com/wp-content/uploads/Component-7-Final.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slide" Target="slide39.xml"/><Relationship Id="rId13" Type="http://schemas.openxmlformats.org/officeDocument/2006/relationships/image" Target="../media/image9.svg"/><Relationship Id="rId3" Type="http://schemas.openxmlformats.org/officeDocument/2006/relationships/slide" Target="slide5.xml"/><Relationship Id="rId7" Type="http://schemas.openxmlformats.org/officeDocument/2006/relationships/slide" Target="slide33.xml"/><Relationship Id="rId12"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slide" Target="slide29.xml"/><Relationship Id="rId11" Type="http://schemas.openxmlformats.org/officeDocument/2006/relationships/image" Target="../media/image7.svg"/><Relationship Id="rId5" Type="http://schemas.openxmlformats.org/officeDocument/2006/relationships/slide" Target="slide16.xml"/><Relationship Id="rId10" Type="http://schemas.openxmlformats.org/officeDocument/2006/relationships/image" Target="../media/image6.svg"/><Relationship Id="rId4" Type="http://schemas.openxmlformats.org/officeDocument/2006/relationships/slide" Target="slide10.xml"/><Relationship Id="rId9" Type="http://schemas.openxmlformats.org/officeDocument/2006/relationships/image" Target="../media/image5.svg"/><Relationship Id="rId14"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39.xml"/><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slide" Target="slide33.xml"/><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slide" Target="slide29.xml"/><Relationship Id="rId5" Type="http://schemas.openxmlformats.org/officeDocument/2006/relationships/image" Target="../media/image14.png"/><Relationship Id="rId10" Type="http://schemas.openxmlformats.org/officeDocument/2006/relationships/slide" Target="slide16.xml"/><Relationship Id="rId4" Type="http://schemas.openxmlformats.org/officeDocument/2006/relationships/image" Target="../media/image13.png"/><Relationship Id="rId9" Type="http://schemas.openxmlformats.org/officeDocument/2006/relationships/slide" Target="slide10.xml"/></Relationships>
</file>

<file path=ppt/slides/_rels/slide5.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undp.org/sites/g/files/zskgke326/files/2025-03/egypts_integrated_national_financing_16-3-2025.pdf" TargetMode="External"/><Relationship Id="rId13" Type="http://schemas.openxmlformats.org/officeDocument/2006/relationships/hyperlink" Target="https://www.undp.org/sites/g/files/zskgke326/files/2024-06/climate_chnage_financing_framework-2017.pdf" TargetMode="External"/><Relationship Id="rId3" Type="http://schemas.openxmlformats.org/officeDocument/2006/relationships/image" Target="../media/image9.svg"/><Relationship Id="rId7" Type="http://schemas.openxmlformats.org/officeDocument/2006/relationships/hyperlink" Target="https://cdn.climatepolicyradar.org/navigator/ECU/2021/national-climate-finance-strategy-2021-2030_a89eef7f536a3153bd0c4892ae829460.pdf" TargetMode="External"/><Relationship Id="rId12" Type="http://schemas.openxmlformats.org/officeDocument/2006/relationships/hyperlink" Target="https://www.uncclearn.org/wp-content/uploads/library/undp-ndcsp-kenya-ndc-finance-strategy.pdf" TargetMode="External"/><Relationship Id="rId2" Type="http://schemas.openxmlformats.org/officeDocument/2006/relationships/notesSlide" Target="../notesSlides/notesSlide3.xml"/><Relationship Id="rId16" Type="http://schemas.openxmlformats.org/officeDocument/2006/relationships/hyperlink" Target="https://finance.go.ug/sites/default/files/reports/National%20Climate%20Finance%20Strategy%202025.pdf" TargetMode="External"/><Relationship Id="rId1" Type="http://schemas.openxmlformats.org/officeDocument/2006/relationships/slideLayout" Target="../slideLayouts/slideLayout12.xml"/><Relationship Id="rId6" Type="http://schemas.openxmlformats.org/officeDocument/2006/relationships/hyperlink" Target="https://colaboracion.dnp.gov.co/CDT/Ambiente/Finanzas%20del%20Clima/Estrategia-Nacional-de-Financimiento-Climatico-2022.pdf" TargetMode="External"/><Relationship Id="rId11" Type="http://schemas.openxmlformats.org/officeDocument/2006/relationships/hyperlink" Target="https://www.ojk.go.id/id/berita-dan-kegiatan/publikasi/Documents/Pages/Roadmap-Keuangan-Berkelanjutan-Tahap-II-%282021-2025%29/Roadmap%20Keuangan%20Berkelanjutan%20Tahap%20II%20%282021-2025%29.pdf" TargetMode="External"/><Relationship Id="rId5" Type="http://schemas.openxmlformats.org/officeDocument/2006/relationships/hyperlink" Target="https://www.thecommonwealth-ilibrary.org/index.php/comsec/catalog/book/986" TargetMode="External"/><Relationship Id="rId15" Type="http://schemas.openxmlformats.org/officeDocument/2006/relationships/hyperlink" Target="https://sustainablefinanceinitiative.org.za/wp-content/uploads/2021/10/2021101501-Financing-a-Sustainable-Economy.pdf" TargetMode="External"/><Relationship Id="rId10" Type="http://schemas.openxmlformats.org/officeDocument/2006/relationships/hyperlink" Target="https://files.acquia.undp.org/public/migration/gh/UNDP_Gh-Ghana_NDC_Financing_Strategy.pdf" TargetMode="External"/><Relationship Id="rId4" Type="http://schemas.openxmlformats.org/officeDocument/2006/relationships/hyperlink" Target="http://www.bcra.gob.ar/Pdfs/SistemasFinancierosYdePagos/Sustainable%20Finance%20National%20Strategy.pdf" TargetMode="External"/><Relationship Id="rId9" Type="http://schemas.openxmlformats.org/officeDocument/2006/relationships/hyperlink" Target="https://fijiclimatechangeportal.gov.fj/wp-content/uploads/2022/05/Fijis-National-Climate-Finance-Strategy.pdf" TargetMode="External"/><Relationship Id="rId14" Type="http://schemas.openxmlformats.org/officeDocument/2006/relationships/hyperlink" Target="https://www.bsp.gov.ph/Regulations/Issuances/2022/CL-2022-011.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hyperlink" Target="https://international-partnerships.ec.europa.eu/policies/global-gateway/just-energy-transition-partnership-south-africa-0_en"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ideo" Target="https://www.youtube.com/embed/3ocMDNMPacw?feature=oembed" TargetMode="External"/><Relationship Id="rId6" Type="http://schemas.openxmlformats.org/officeDocument/2006/relationships/image" Target="../media/image17.jpeg"/><Relationship Id="rId5" Type="http://schemas.openxmlformats.org/officeDocument/2006/relationships/hyperlink" Target="https://www.afdb.org/en/documents/new-mechanism-mitigating-currency-risk-support-africas-energy-transition" TargetMode="External"/><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8" Type="http://schemas.openxmlformats.org/officeDocument/2006/relationships/hyperlink" Target="https://academic.oup.com/oxrep/article/41/2/616/8214231" TargetMode="External"/><Relationship Id="rId3" Type="http://schemas.openxmlformats.org/officeDocument/2006/relationships/image" Target="../media/image8.svg"/><Relationship Id="rId7" Type="http://schemas.openxmlformats.org/officeDocument/2006/relationships/hyperlink" Target="https://www.imf.org/en/data/tpaf"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hyperlink" Target="https://www.imf.org/en/capacity-development/training/icdtc/schedule/sa/2022/tadatsa22-37#course-description" TargetMode="External"/><Relationship Id="rId5" Type="http://schemas.openxmlformats.org/officeDocument/2006/relationships/hyperlink" Target="https://www.imf.org/external/pubs/ft/dsa/" TargetMode="External"/><Relationship Id="rId10" Type="http://schemas.openxmlformats.org/officeDocument/2006/relationships/image" Target="../media/image18.svg"/><Relationship Id="rId4" Type="http://schemas.openxmlformats.org/officeDocument/2006/relationships/hyperlink" Target="https://www.worldbank.org/en/programs/debt-toolkit/dempa" TargetMode="External"/><Relationship Id="rId9" Type="http://schemas.openxmlformats.org/officeDocument/2006/relationships/hyperlink" Target="https://greenandresilienteconomics.org/wp-content/uploads/2025/06/Economic_analysis_and_modeling_tools_to_assist_ministries_of_finance_in_driving_green_and_resilient_transitions.pdf" TargetMode="Externa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hyperlink" Target="https://www.miga.org/press-release/miga-backs-nurus-solar-hybrid-mini-grid-projects-drc" TargetMode="Externa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slideLayout" Target="../slideLayouts/slideLayout2.xml"/><Relationship Id="rId1" Type="http://schemas.openxmlformats.org/officeDocument/2006/relationships/video" Target="https://www.youtube.com/embed/tpBsuurD-cg?list=PLYbK9IoU6gBY" TargetMode="Externa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www.greenfinanceinstitute.com/news/global-clean-power-alliance-finance-mission-publishes-global-roadmap-to-scale-private-finance-for-clean-energy-transitions-in-emerging-markets/" TargetMode="Externa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image" Target="../media/image22.jpeg"/><Relationship Id="rId4" Type="http://schemas.openxmlformats.org/officeDocument/2006/relationships/hyperlink" Target="https://georgiatoday.ge/georgia-gets-its-first-homegrown-green-bon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slide" Target="slide23.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ideo" Target="https://www.youtube.com/embed/Vv2tucWZhUU?feature=oembed" TargetMode="External"/><Relationship Id="rId5" Type="http://schemas.openxmlformats.org/officeDocument/2006/relationships/image" Target="../media/image24.jpeg"/><Relationship Id="rId4" Type="http://schemas.openxmlformats.org/officeDocument/2006/relationships/image" Target="../media/image10.svg"/></Relationships>
</file>

<file path=ppt/slides/_rels/slide2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climatecompatiblegrowth.com/introducing-the-fintrack-climate-finance-tracker-your-guide-to-the-most-affordable-sources-of-finance/"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slideLayout" Target="../slideLayouts/slideLayout2.xml"/><Relationship Id="rId1" Type="http://schemas.openxmlformats.org/officeDocument/2006/relationships/video" Target="https://www.youtube.com/embed/NbLsFvMQZvA?feature=oembed" TargetMode="External"/><Relationship Id="rId5" Type="http://schemas.openxmlformats.org/officeDocument/2006/relationships/image" Target="../media/image27.jpeg"/><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notesSlide" Target="../notesSlides/notesSlide20.xml"/><Relationship Id="rId7" Type="http://schemas.openxmlformats.org/officeDocument/2006/relationships/image" Target="../media/image29.png"/><Relationship Id="rId2" Type="http://schemas.openxmlformats.org/officeDocument/2006/relationships/slideLayout" Target="../slideLayouts/slideLayout12.xml"/><Relationship Id="rId1" Type="http://schemas.openxmlformats.org/officeDocument/2006/relationships/video" Target="https://www.youtube.com/embed/CD9CzcMxEdY?feature=oembed" TargetMode="External"/><Relationship Id="rId6" Type="http://schemas.openxmlformats.org/officeDocument/2006/relationships/image" Target="../media/image26.png"/><Relationship Id="rId5" Type="http://schemas.openxmlformats.org/officeDocument/2006/relationships/image" Target="../media/image28.png"/><Relationship Id="rId4" Type="http://schemas.openxmlformats.org/officeDocument/2006/relationships/image" Target="../media/image6.svg"/><Relationship Id="rId9" Type="http://schemas.openxmlformats.org/officeDocument/2006/relationships/image" Target="../media/image32.jpeg"/></Relationships>
</file>

<file path=ppt/slides/_rels/slide3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video" Target="https://www.youtube.com/embed/Jw-nr_i2Ue8?list=PLYbK9IoU6gBY"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video" Target="https://www.youtube.com/embed/Vsezm4vUi8o?feature=oembed" TargetMode="External"/><Relationship Id="rId5" Type="http://schemas.openxmlformats.org/officeDocument/2006/relationships/image" Target="../media/image34.jpeg"/><Relationship Id="rId4" Type="http://schemas.openxmlformats.org/officeDocument/2006/relationships/image" Target="../media/image7.svg"/></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image" Target="../media/image35.png"/><Relationship Id="rId4" Type="http://schemas.openxmlformats.org/officeDocument/2006/relationships/hyperlink" Target="https://pm-ebus-sewa.mohua.gov.in/"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image" Target="../media/image36.jpeg"/><Relationship Id="rId4" Type="http://schemas.openxmlformats.org/officeDocument/2006/relationships/hyperlink" Target="https://www.scalingsolar.org/"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hyperlink" Target="https://ppp.worldbank.org/selected-world-bank-tools" TargetMode="External"/><Relationship Id="rId5" Type="http://schemas.openxmlformats.org/officeDocument/2006/relationships/hyperlink" Target="https://ppp.worldbank.org/sector-specific-toolkits" TargetMode="External"/><Relationship Id="rId4" Type="http://schemas.openxmlformats.org/officeDocument/2006/relationships/hyperlink" Target="https://www.ppiaf.org/feature/new-climate-toolkits-infrastructure-ppps"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svg"/><Relationship Id="rId1" Type="http://schemas.openxmlformats.org/officeDocument/2006/relationships/slideLayout" Target="../slideLayouts/slideLayout12.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climatecompatiblegrowth.com/wp-content/uploads/Component-7-Final.pdf" TargetMode="Externa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13186D9-6407-6E71-BF14-6A898C57C53E}"/>
              </a:ext>
            </a:extLst>
          </p:cNvPr>
          <p:cNvSpPr txBox="1"/>
          <p:nvPr/>
        </p:nvSpPr>
        <p:spPr>
          <a:xfrm>
            <a:off x="2456419" y="2230250"/>
            <a:ext cx="6991350" cy="1692771"/>
          </a:xfrm>
          <a:prstGeom prst="rect">
            <a:avLst/>
          </a:prstGeom>
          <a:noFill/>
        </p:spPr>
        <p:txBody>
          <a:bodyPr wrap="square" rtlCol="0">
            <a:spAutoFit/>
          </a:bodyPr>
          <a:lstStyle/>
          <a:p>
            <a:pPr marL="180975"/>
            <a:r>
              <a:rPr lang="en-GB" sz="3200" b="1" dirty="0">
                <a:solidFill>
                  <a:schemeClr val="bg1"/>
                </a:solidFill>
              </a:rPr>
              <a:t>Data-To-Deal Component 7 </a:t>
            </a:r>
          </a:p>
          <a:p>
            <a:pPr marL="180975"/>
            <a:r>
              <a:rPr lang="en-GB" sz="3200" b="1" dirty="0">
                <a:solidFill>
                  <a:schemeClr val="accent6">
                    <a:lumMod val="60000"/>
                    <a:lumOff val="40000"/>
                  </a:schemeClr>
                </a:solidFill>
              </a:rPr>
              <a:t>Finance</a:t>
            </a:r>
          </a:p>
          <a:p>
            <a:pPr marL="180975" algn="ctr"/>
            <a:endParaRPr lang="en-GB" sz="1600" i="1" dirty="0">
              <a:solidFill>
                <a:schemeClr val="bg1"/>
              </a:solidFill>
            </a:endParaRPr>
          </a:p>
          <a:p>
            <a:pPr marL="180975"/>
            <a:r>
              <a:rPr lang="en-GB" sz="2400" i="1" dirty="0">
                <a:solidFill>
                  <a:schemeClr val="bg1"/>
                </a:solidFill>
              </a:rPr>
              <a:t>Developing Finance Strategies</a:t>
            </a:r>
          </a:p>
        </p:txBody>
      </p:sp>
      <p:sp>
        <p:nvSpPr>
          <p:cNvPr id="2" name="TextBox 1">
            <a:extLst>
              <a:ext uri="{FF2B5EF4-FFF2-40B4-BE49-F238E27FC236}">
                <a16:creationId xmlns:a16="http://schemas.microsoft.com/office/drawing/2014/main" id="{8D1C5A11-4ADA-4946-86EF-268FAA1602A6}"/>
              </a:ext>
            </a:extLst>
          </p:cNvPr>
          <p:cNvSpPr txBox="1"/>
          <p:nvPr/>
        </p:nvSpPr>
        <p:spPr>
          <a:xfrm>
            <a:off x="9970047" y="5033140"/>
            <a:ext cx="2150691" cy="1785104"/>
          </a:xfrm>
          <a:prstGeom prst="rect">
            <a:avLst/>
          </a:prstGeom>
          <a:noFill/>
        </p:spPr>
        <p:txBody>
          <a:bodyPr wrap="square" lIns="0" rIns="0" rtlCol="0">
            <a:spAutoFit/>
          </a:bodyPr>
          <a:lstStyle/>
          <a:p>
            <a:pPr algn="r"/>
            <a:r>
              <a:rPr lang="en-GB" sz="1100" b="1" dirty="0">
                <a:solidFill>
                  <a:schemeClr val="bg1"/>
                </a:solidFill>
              </a:rPr>
              <a:t>This material is based on a policy brief written by:</a:t>
            </a:r>
          </a:p>
          <a:p>
            <a:pPr algn="r"/>
            <a:r>
              <a:rPr lang="en-GB" sz="1100" dirty="0">
                <a:solidFill>
                  <a:schemeClr val="bg1"/>
                </a:solidFill>
              </a:rPr>
              <a:t>Hannah Luscombe, Vivien Foster, Luke Hatton, Will Blyth, and Thomas </a:t>
            </a:r>
            <a:r>
              <a:rPr lang="en-GB" sz="1100" dirty="0" err="1">
                <a:solidFill>
                  <a:schemeClr val="bg1"/>
                </a:solidFill>
              </a:rPr>
              <a:t>Roulleau</a:t>
            </a:r>
            <a:endParaRPr lang="en-GB" sz="1100" dirty="0">
              <a:solidFill>
                <a:schemeClr val="bg1"/>
              </a:solidFill>
            </a:endParaRPr>
          </a:p>
          <a:p>
            <a:pPr algn="r"/>
            <a:endParaRPr lang="en-GB" sz="1100" dirty="0">
              <a:solidFill>
                <a:schemeClr val="bg1"/>
              </a:solidFill>
            </a:endParaRPr>
          </a:p>
          <a:p>
            <a:pPr algn="r"/>
            <a:r>
              <a:rPr lang="en-GB" sz="1100" dirty="0">
                <a:solidFill>
                  <a:schemeClr val="bg1"/>
                </a:solidFill>
              </a:rPr>
              <a:t>To read the full brief </a:t>
            </a:r>
            <a:r>
              <a:rPr lang="en-GB" sz="1100" b="1" dirty="0">
                <a:solidFill>
                  <a:schemeClr val="accent4">
                    <a:lumMod val="40000"/>
                    <a:lumOff val="60000"/>
                  </a:schemeClr>
                </a:solidFill>
                <a:hlinkClick r:id="rId3">
                  <a:extLst>
                    <a:ext uri="{A12FA001-AC4F-418D-AE19-62706E023703}">
                      <ahyp:hlinkClr xmlns:ahyp="http://schemas.microsoft.com/office/drawing/2018/hyperlinkcolor" val="tx"/>
                    </a:ext>
                  </a:extLst>
                </a:hlinkClick>
              </a:rPr>
              <a:t>click here</a:t>
            </a:r>
            <a:endParaRPr lang="en-GB" sz="1100" b="1" dirty="0">
              <a:solidFill>
                <a:schemeClr val="accent4">
                  <a:lumMod val="40000"/>
                  <a:lumOff val="60000"/>
                </a:schemeClr>
              </a:solidFill>
            </a:endParaRPr>
          </a:p>
          <a:p>
            <a:pPr algn="r"/>
            <a:endParaRPr lang="en-GB" sz="1100" dirty="0">
              <a:solidFill>
                <a:schemeClr val="bg1"/>
              </a:solidFill>
            </a:endParaRPr>
          </a:p>
          <a:p>
            <a:pPr algn="r"/>
            <a:r>
              <a:rPr lang="en-GB" sz="1100" b="1" dirty="0">
                <a:solidFill>
                  <a:schemeClr val="bg1"/>
                </a:solidFill>
              </a:rPr>
              <a:t>Material compiled by:</a:t>
            </a:r>
          </a:p>
          <a:p>
            <a:pPr algn="r"/>
            <a:r>
              <a:rPr lang="en-GB" sz="1100" dirty="0">
                <a:solidFill>
                  <a:schemeClr val="bg1"/>
                </a:solidFill>
              </a:rPr>
              <a:t>Elizabeth M Tennyson</a:t>
            </a:r>
          </a:p>
        </p:txBody>
      </p:sp>
      <p:sp>
        <p:nvSpPr>
          <p:cNvPr id="3" name="TextBox 2">
            <a:extLst>
              <a:ext uri="{FF2B5EF4-FFF2-40B4-BE49-F238E27FC236}">
                <a16:creationId xmlns:a16="http://schemas.microsoft.com/office/drawing/2014/main" id="{DAA2596B-E841-0E3F-7C02-E8EB9D3440D9}"/>
              </a:ext>
            </a:extLst>
          </p:cNvPr>
          <p:cNvSpPr txBox="1"/>
          <p:nvPr/>
        </p:nvSpPr>
        <p:spPr>
          <a:xfrm>
            <a:off x="2474084" y="6407308"/>
            <a:ext cx="7495963" cy="338554"/>
          </a:xfrm>
          <a:prstGeom prst="rect">
            <a:avLst/>
          </a:prstGeom>
          <a:noFill/>
        </p:spPr>
        <p:txBody>
          <a:bodyPr wrap="none" rtlCol="0">
            <a:spAutoFit/>
          </a:bodyPr>
          <a:lstStyle/>
          <a:p>
            <a:pPr algn="l"/>
            <a:r>
              <a:rPr lang="en-GB" sz="1600" dirty="0">
                <a:solidFill>
                  <a:schemeClr val="bg1"/>
                </a:solidFill>
                <a:highlight>
                  <a:srgbClr val="0000FF"/>
                </a:highlight>
              </a:rPr>
              <a:t>For the best learning experience, please put the materials in </a:t>
            </a:r>
            <a:r>
              <a:rPr lang="en-GB" sz="1600" b="1" u="sng" dirty="0">
                <a:solidFill>
                  <a:schemeClr val="bg1"/>
                </a:solidFill>
                <a:highlight>
                  <a:srgbClr val="0000FF"/>
                </a:highlight>
              </a:rPr>
              <a:t>presentation</a:t>
            </a:r>
            <a:r>
              <a:rPr lang="en-GB" sz="1600" dirty="0">
                <a:solidFill>
                  <a:schemeClr val="bg1"/>
                </a:solidFill>
                <a:highlight>
                  <a:srgbClr val="0000FF"/>
                </a:highlight>
              </a:rPr>
              <a:t> mode</a:t>
            </a:r>
          </a:p>
        </p:txBody>
      </p:sp>
    </p:spTree>
    <p:extLst>
      <p:ext uri="{BB962C8B-B14F-4D97-AF65-F5344CB8AC3E}">
        <p14:creationId xmlns:p14="http://schemas.microsoft.com/office/powerpoint/2010/main" val="1357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47C209-808A-9C46-A7BA-0CEC075863C9}"/>
              </a:ext>
            </a:extLst>
          </p:cNvPr>
          <p:cNvSpPr txBox="1"/>
          <p:nvPr/>
        </p:nvSpPr>
        <p:spPr>
          <a:xfrm>
            <a:off x="563734" y="363505"/>
            <a:ext cx="11064534" cy="2800767"/>
          </a:xfrm>
          <a:prstGeom prst="rect">
            <a:avLst/>
          </a:prstGeom>
        </p:spPr>
        <p:txBody>
          <a:bodyPr wrap="square" rtlCol="0">
            <a:spAutoFit/>
          </a:bodyPr>
          <a:lstStyle/>
          <a:p>
            <a:r>
              <a:rPr lang="en-GB" sz="3200" b="1" dirty="0"/>
              <a:t>INTRODUCTION </a:t>
            </a:r>
            <a:r>
              <a:rPr lang="en-GB" sz="3200" b="1" dirty="0">
                <a:solidFill>
                  <a:schemeClr val="tx1"/>
                </a:solidFill>
              </a:rPr>
              <a:t>TO </a:t>
            </a:r>
            <a:r>
              <a:rPr lang="en-GB" sz="3200" b="1" dirty="0">
                <a:solidFill>
                  <a:schemeClr val="accent2">
                    <a:lumMod val="60000"/>
                    <a:lumOff val="40000"/>
                  </a:schemeClr>
                </a:solidFill>
              </a:rPr>
              <a:t>FINANCE</a:t>
            </a:r>
          </a:p>
          <a:p>
            <a:endParaRPr lang="en-GB" sz="1400" b="1" dirty="0"/>
          </a:p>
          <a:p>
            <a:r>
              <a:rPr lang="en-GB" sz="2000" b="1" dirty="0">
                <a:solidFill>
                  <a:schemeClr val="accent5"/>
                </a:solidFill>
              </a:rPr>
              <a:t>Why do we need a finance strategy?</a:t>
            </a:r>
          </a:p>
          <a:p>
            <a:r>
              <a:rPr lang="en-GB" sz="1800" dirty="0"/>
              <a:t>In the absence of such a strategy, countries may struggle to mobilise finance in the requisite volumes to implement plans, while public and private financing efforts may often remain fragmented or misaligned with national priorities. Having a national finance strategy builds investor confidence and ensures that concessional and public finance funds are used strategically and effectively.</a:t>
            </a:r>
          </a:p>
          <a:p>
            <a:endParaRPr lang="en-GB" sz="1200" dirty="0"/>
          </a:p>
          <a:p>
            <a:endParaRPr lang="en-GB" sz="1200" dirty="0"/>
          </a:p>
          <a:p>
            <a:pPr marL="285750" indent="-285750">
              <a:buFontTx/>
              <a:buChar char="-"/>
            </a:pPr>
            <a:endParaRPr lang="en-GB" dirty="0"/>
          </a:p>
        </p:txBody>
      </p:sp>
      <p:sp>
        <p:nvSpPr>
          <p:cNvPr id="6" name="TextBox 5">
            <a:extLst>
              <a:ext uri="{FF2B5EF4-FFF2-40B4-BE49-F238E27FC236}">
                <a16:creationId xmlns:a16="http://schemas.microsoft.com/office/drawing/2014/main" id="{0E730B44-96A2-322A-2DEE-BA5EFBB32EA8}"/>
              </a:ext>
            </a:extLst>
          </p:cNvPr>
          <p:cNvSpPr txBox="1"/>
          <p:nvPr/>
        </p:nvSpPr>
        <p:spPr>
          <a:xfrm>
            <a:off x="563733" y="2601463"/>
            <a:ext cx="6666018" cy="4001095"/>
          </a:xfrm>
          <a:prstGeom prst="rect">
            <a:avLst/>
          </a:prstGeom>
          <a:noFill/>
        </p:spPr>
        <p:txBody>
          <a:bodyPr wrap="square">
            <a:spAutoFit/>
          </a:bodyPr>
          <a:lstStyle/>
          <a:p>
            <a:r>
              <a:rPr lang="en-GB" sz="2000" b="1" dirty="0">
                <a:solidFill>
                  <a:schemeClr val="accent5"/>
                </a:solidFill>
              </a:rPr>
              <a:t>Why is this component a part of the D2D framework?</a:t>
            </a:r>
          </a:p>
          <a:p>
            <a:r>
              <a:rPr lang="en-GB" sz="1800" dirty="0"/>
              <a:t>Developing a finance strategy ensures…</a:t>
            </a:r>
          </a:p>
          <a:p>
            <a:pPr marL="285750" indent="-285750">
              <a:buFontTx/>
              <a:buChar char="-"/>
            </a:pPr>
            <a:r>
              <a:rPr lang="en-GB" sz="1800" dirty="0"/>
              <a:t>All available domestic and international, concessional and commercial, sources of capital are fully tapped</a:t>
            </a:r>
          </a:p>
          <a:p>
            <a:pPr marL="285750" indent="-285750">
              <a:buFontTx/>
              <a:buChar char="-"/>
            </a:pPr>
            <a:r>
              <a:rPr lang="en-GB" sz="1800" dirty="0"/>
              <a:t>Financial costs of implementing an investment plan are fully quantified and understood</a:t>
            </a:r>
          </a:p>
          <a:p>
            <a:pPr marL="285750" indent="-285750">
              <a:buFontTx/>
              <a:buChar char="-"/>
            </a:pPr>
            <a:r>
              <a:rPr lang="en-GB" sz="1800" dirty="0"/>
              <a:t>Adequate cashflows are available to ensure that financing costs can be repaid</a:t>
            </a:r>
          </a:p>
          <a:p>
            <a:pPr marL="285750" indent="-285750">
              <a:buFontTx/>
              <a:buChar char="-"/>
            </a:pPr>
            <a:r>
              <a:rPr lang="en-GB" sz="1800" dirty="0"/>
              <a:t>Real-world financial constraints, such as foreign exchange risk and national debt limits, are fully accounted for</a:t>
            </a:r>
          </a:p>
          <a:p>
            <a:pPr marL="285750" indent="-285750">
              <a:buFontTx/>
              <a:buChar char="-"/>
            </a:pPr>
            <a:r>
              <a:rPr lang="en-GB" sz="1800" dirty="0"/>
              <a:t>Budget integration and fiscal-risk oversight take place</a:t>
            </a:r>
          </a:p>
          <a:p>
            <a:pPr marL="285750" indent="-285750">
              <a:buFontTx/>
              <a:buChar char="-"/>
            </a:pPr>
            <a:r>
              <a:rPr lang="en-GB" sz="1800" dirty="0"/>
              <a:t>Pipelines of standardized and bankable projects attract investor interest and build credibility over time</a:t>
            </a:r>
          </a:p>
          <a:p>
            <a:pPr marL="285750" indent="-285750">
              <a:buFontTx/>
              <a:buChar char="-"/>
            </a:pPr>
            <a:r>
              <a:rPr lang="en-GB" sz="1800" dirty="0"/>
              <a:t>Stakeholder agreement on risk-sharing principles is achieved</a:t>
            </a:r>
          </a:p>
        </p:txBody>
      </p:sp>
      <p:pic>
        <p:nvPicPr>
          <p:cNvPr id="8" name="Picture 7" descr="A diagram of a diagram&#10;&#10;AI-generated content may be incorrect.">
            <a:extLst>
              <a:ext uri="{FF2B5EF4-FFF2-40B4-BE49-F238E27FC236}">
                <a16:creationId xmlns:a16="http://schemas.microsoft.com/office/drawing/2014/main" id="{628E06A7-C51B-D459-526E-81C72703E566}"/>
              </a:ext>
            </a:extLst>
          </p:cNvPr>
          <p:cNvPicPr>
            <a:picLocks noChangeAspect="1"/>
          </p:cNvPicPr>
          <p:nvPr/>
        </p:nvPicPr>
        <p:blipFill>
          <a:blip r:embed="rId2">
            <a:extLst>
              <a:ext uri="{28A0092B-C50C-407E-A947-70E740481C1C}">
                <a14:useLocalDpi xmlns:a14="http://schemas.microsoft.com/office/drawing/2010/main" val="0"/>
              </a:ext>
            </a:extLst>
          </a:blip>
          <a:srcRect l="21791" r="21856"/>
          <a:stretch>
            <a:fillRect/>
          </a:stretch>
        </p:blipFill>
        <p:spPr>
          <a:xfrm>
            <a:off x="7396324" y="2544653"/>
            <a:ext cx="4065370" cy="4058311"/>
          </a:xfrm>
          <a:prstGeom prst="rect">
            <a:avLst/>
          </a:prstGeom>
        </p:spPr>
      </p:pic>
    </p:spTree>
    <p:extLst>
      <p:ext uri="{BB962C8B-B14F-4D97-AF65-F5344CB8AC3E}">
        <p14:creationId xmlns:p14="http://schemas.microsoft.com/office/powerpoint/2010/main" val="276751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B85EC844-2954-9228-8978-6FCA8B6B0479}"/>
              </a:ext>
            </a:extLst>
          </p:cNvPr>
          <p:cNvSpPr/>
          <p:nvPr/>
        </p:nvSpPr>
        <p:spPr>
          <a:xfrm>
            <a:off x="2664327" y="705794"/>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B7D55FC-D06D-88CE-AEA9-5A9BCED7516E}"/>
              </a:ext>
            </a:extLst>
          </p:cNvPr>
          <p:cNvSpPr txBox="1"/>
          <p:nvPr/>
        </p:nvSpPr>
        <p:spPr>
          <a:xfrm>
            <a:off x="3004044" y="1139139"/>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5" name="TextBox 4">
            <a:extLst>
              <a:ext uri="{FF2B5EF4-FFF2-40B4-BE49-F238E27FC236}">
                <a16:creationId xmlns:a16="http://schemas.microsoft.com/office/drawing/2014/main" id="{988BB164-2245-ED74-22C6-D11EC715BC5E}"/>
              </a:ext>
            </a:extLst>
          </p:cNvPr>
          <p:cNvSpPr txBox="1"/>
          <p:nvPr/>
        </p:nvSpPr>
        <p:spPr>
          <a:xfrm>
            <a:off x="3004042" y="1454857"/>
            <a:ext cx="8359060" cy="400110"/>
          </a:xfrm>
          <a:prstGeom prst="rect">
            <a:avLst/>
          </a:prstGeom>
          <a:noFill/>
          <a:ln>
            <a:noFill/>
          </a:ln>
        </p:spPr>
        <p:txBody>
          <a:bodyPr wrap="square" lIns="0" tIns="45720" rIns="91440" bIns="45720" rtlCol="0" anchor="t">
            <a:spAutoFit/>
          </a:bodyPr>
          <a:lstStyle/>
          <a:p>
            <a:pPr marL="180975"/>
            <a:r>
              <a:rPr lang="en-GB" sz="2000" b="1" dirty="0">
                <a:solidFill>
                  <a:srgbClr val="012269"/>
                </a:solidFill>
              </a:rPr>
              <a:t>Data-To-Deal (D2D) Component 7 </a:t>
            </a:r>
            <a:r>
              <a:rPr lang="en-GB" sz="2000" b="1" dirty="0">
                <a:solidFill>
                  <a:schemeClr val="accent6">
                    <a:lumMod val="60000"/>
                    <a:lumOff val="40000"/>
                  </a:schemeClr>
                </a:solidFill>
              </a:rPr>
              <a:t>Finance</a:t>
            </a:r>
          </a:p>
        </p:txBody>
      </p:sp>
      <p:cxnSp>
        <p:nvCxnSpPr>
          <p:cNvPr id="6" name="Straight Connector 5">
            <a:extLst>
              <a:ext uri="{FF2B5EF4-FFF2-40B4-BE49-F238E27FC236}">
                <a16:creationId xmlns:a16="http://schemas.microsoft.com/office/drawing/2014/main" id="{E923C32C-F965-9A62-9F8A-FD6821A9A0B5}"/>
              </a:ext>
            </a:extLst>
          </p:cNvPr>
          <p:cNvCxnSpPr>
            <a:cxnSpLocks/>
          </p:cNvCxnSpPr>
          <p:nvPr/>
        </p:nvCxnSpPr>
        <p:spPr>
          <a:xfrm>
            <a:off x="2992167" y="5956812"/>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0167B3-873A-2948-344C-372CFED69145}"/>
              </a:ext>
            </a:extLst>
          </p:cNvPr>
          <p:cNvCxnSpPr>
            <a:cxnSpLocks/>
          </p:cNvCxnSpPr>
          <p:nvPr/>
        </p:nvCxnSpPr>
        <p:spPr>
          <a:xfrm>
            <a:off x="3004042" y="2018749"/>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7256893C-606B-90AA-8032-335711F5B2CD}"/>
              </a:ext>
            </a:extLst>
          </p:cNvPr>
          <p:cNvGraphicFramePr>
            <a:graphicFrameLocks noGrp="1"/>
          </p:cNvGraphicFramePr>
          <p:nvPr>
            <p:extLst>
              <p:ext uri="{D42A27DB-BD31-4B8C-83A1-F6EECF244321}">
                <p14:modId xmlns:p14="http://schemas.microsoft.com/office/powerpoint/2010/main" val="1409595319"/>
              </p:ext>
            </p:extLst>
          </p:nvPr>
        </p:nvGraphicFramePr>
        <p:xfrm>
          <a:off x="2980465" y="2071422"/>
          <a:ext cx="8632373" cy="3688223"/>
        </p:xfrm>
        <a:graphic>
          <a:graphicData uri="http://schemas.openxmlformats.org/drawingml/2006/table">
            <a:tbl>
              <a:tblPr firstRow="1" firstCol="1" bandRow="1">
                <a:tableStyleId>{2D5ABB26-0587-4C30-8999-92F81FD0307C}</a:tableStyleId>
              </a:tblPr>
              <a:tblGrid>
                <a:gridCol w="1129522">
                  <a:extLst>
                    <a:ext uri="{9D8B030D-6E8A-4147-A177-3AD203B41FA5}">
                      <a16:colId xmlns:a16="http://schemas.microsoft.com/office/drawing/2014/main" val="854988839"/>
                    </a:ext>
                  </a:extLst>
                </a:gridCol>
                <a:gridCol w="7502851">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dirty="0">
                          <a:solidFill>
                            <a:schemeClr val="accent5"/>
                          </a:solidFill>
                          <a:effectLst/>
                          <a:latin typeface="+mn-lt"/>
                          <a:ea typeface="+mn-ea"/>
                          <a:cs typeface="+mn-cs"/>
                          <a:sym typeface="Arial"/>
                        </a:rPr>
                        <a:t>Learning Outcomes</a:t>
                      </a:r>
                      <a:endParaRPr lang="en-US"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99209">
                <a:tc>
                  <a:txBody>
                    <a:bodyPr/>
                    <a:lstStyle/>
                    <a:p>
                      <a:pPr algn="r">
                        <a:lnSpc>
                          <a:spcPct val="107000"/>
                        </a:lnSpc>
                        <a:spcAft>
                          <a:spcPts val="200"/>
                        </a:spcAft>
                      </a:pPr>
                      <a:r>
                        <a:rPr lang="en-GB" sz="2000" kern="100" dirty="0">
                          <a:solidFill>
                            <a:schemeClr val="accent5"/>
                          </a:solidFill>
                          <a:effectLst/>
                        </a:rPr>
                        <a:t>1</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3" action="ppaction://hlinksldjump">
                            <a:extLst>
                              <a:ext uri="{A12FA001-AC4F-418D-AE19-62706E023703}">
                                <ahyp:hlinkClr xmlns:ahyp="http://schemas.microsoft.com/office/drawing/2018/hyperlinkcolor" val="tx"/>
                              </a:ext>
                            </a:extLst>
                          </a:hlinkClick>
                        </a:rPr>
                        <a:t>Identifying institutional responsibilities</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541875">
                <a:tc>
                  <a:txBody>
                    <a:bodyPr/>
                    <a:lstStyle/>
                    <a:p>
                      <a:pPr algn="r">
                        <a:lnSpc>
                          <a:spcPct val="107000"/>
                        </a:lnSpc>
                        <a:spcAft>
                          <a:spcPts val="200"/>
                        </a:spcAft>
                      </a:pPr>
                      <a:r>
                        <a:rPr lang="en-GB" sz="2000" kern="100" dirty="0">
                          <a:solidFill>
                            <a:schemeClr val="accent5"/>
                          </a:solidFill>
                          <a:effectLst/>
                        </a:rPr>
                        <a:t>2</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4" action="ppaction://hlinksldjump">
                            <a:extLst>
                              <a:ext uri="{A12FA001-AC4F-418D-AE19-62706E023703}">
                                <ahyp:hlinkClr xmlns:ahyp="http://schemas.microsoft.com/office/drawing/2018/hyperlinkcolor" val="tx"/>
                              </a:ext>
                            </a:extLst>
                          </a:hlinkClick>
                        </a:rPr>
                        <a:t>Creating a sound macroeconomic environment</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591825">
                <a:tc>
                  <a:txBody>
                    <a:bodyPr/>
                    <a:lstStyle/>
                    <a:p>
                      <a:pPr algn="r">
                        <a:lnSpc>
                          <a:spcPct val="107000"/>
                        </a:lnSpc>
                        <a:spcAft>
                          <a:spcPts val="200"/>
                        </a:spcAft>
                      </a:pPr>
                      <a:r>
                        <a:rPr lang="en-GB" sz="2000" kern="100" dirty="0">
                          <a:solidFill>
                            <a:schemeClr val="accent5"/>
                          </a:solidFill>
                          <a:effectLst/>
                        </a:rPr>
                        <a:t>3</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5" action="ppaction://hlinksldjump">
                            <a:extLst>
                              <a:ext uri="{A12FA001-AC4F-418D-AE19-62706E023703}">
                                <ahyp:hlinkClr xmlns:ahyp="http://schemas.microsoft.com/office/drawing/2018/hyperlinkcolor" val="tx"/>
                              </a:ext>
                            </a:extLst>
                          </a:hlinkClick>
                        </a:rPr>
                        <a:t>Mapping potential sources of finance</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844599878"/>
                  </a:ext>
                </a:extLst>
              </a:tr>
              <a:tr h="544453">
                <a:tc>
                  <a:txBody>
                    <a:bodyPr/>
                    <a:lstStyle/>
                    <a:p>
                      <a:pPr algn="r">
                        <a:lnSpc>
                          <a:spcPct val="107000"/>
                        </a:lnSpc>
                        <a:spcAft>
                          <a:spcPts val="200"/>
                        </a:spcAft>
                      </a:pPr>
                      <a:r>
                        <a:rPr lang="en-GB" sz="2000" kern="100" dirty="0">
                          <a:solidFill>
                            <a:schemeClr val="accent5"/>
                          </a:solidFill>
                          <a:effectLst/>
                          <a:latin typeface="+mn-lt"/>
                          <a:ea typeface="Calibri" panose="020F0502020204030204" pitchFamily="34" charset="0"/>
                          <a:cs typeface="Times New Roman" panose="02020603050405020304" pitchFamily="18" charset="0"/>
                        </a:rPr>
                        <a:t>4</a:t>
                      </a: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1800" b="1" i="0" u="sng" strike="noStrike" cap="none" dirty="0">
                          <a:solidFill>
                            <a:schemeClr val="accent5"/>
                          </a:solidFill>
                          <a:effectLst/>
                          <a:latin typeface="+mn-lt"/>
                          <a:ea typeface="+mn-ea"/>
                          <a:cs typeface="+mn-cs"/>
                          <a:sym typeface="Arial"/>
                          <a:hlinkClick r:id="rId6" action="ppaction://hlinksldjump">
                            <a:extLst>
                              <a:ext uri="{A12FA001-AC4F-418D-AE19-62706E023703}">
                                <ahyp:hlinkClr xmlns:ahyp="http://schemas.microsoft.com/office/drawing/2018/hyperlinkcolor" val="tx"/>
                              </a:ext>
                            </a:extLst>
                          </a:hlinkClick>
                        </a:rPr>
                        <a:t>Structuring financing packages</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460282930"/>
                  </a:ext>
                </a:extLst>
              </a:tr>
              <a:tr h="568955">
                <a:tc>
                  <a:txBody>
                    <a:bodyPr/>
                    <a:lstStyle/>
                    <a:p>
                      <a:pPr algn="r">
                        <a:lnSpc>
                          <a:spcPct val="107000"/>
                        </a:lnSpc>
                        <a:spcAft>
                          <a:spcPts val="200"/>
                        </a:spcAft>
                      </a:pPr>
                      <a:r>
                        <a:rPr lang="en-GB" sz="2000" kern="100" dirty="0">
                          <a:solidFill>
                            <a:schemeClr val="accent5"/>
                          </a:solidFill>
                          <a:effectLst/>
                          <a:latin typeface="Arial Body"/>
                          <a:ea typeface="Calibri" panose="020F0502020204030204" pitchFamily="34" charset="0"/>
                          <a:cs typeface="Times New Roman" panose="02020603050405020304" pitchFamily="18" charset="0"/>
                        </a:rPr>
                        <a:t>5</a:t>
                      </a: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1800" b="1" i="0" u="sng" strike="noStrike" cap="none" dirty="0">
                          <a:solidFill>
                            <a:schemeClr val="accent5"/>
                          </a:solidFill>
                          <a:effectLst/>
                          <a:latin typeface="+mn-lt"/>
                          <a:ea typeface="+mn-ea"/>
                          <a:cs typeface="+mn-cs"/>
                          <a:sym typeface="Arial"/>
                          <a:hlinkClick r:id="rId7" action="ppaction://hlinksldjump">
                            <a:extLst>
                              <a:ext uri="{A12FA001-AC4F-418D-AE19-62706E023703}">
                                <ahyp:hlinkClr xmlns:ahyp="http://schemas.microsoft.com/office/drawing/2018/hyperlinkcolor" val="tx"/>
                              </a:ext>
                            </a:extLst>
                          </a:hlinkClick>
                        </a:rPr>
                        <a:t>Understanding sector cashflows</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547086093"/>
                  </a:ext>
                </a:extLst>
              </a:tr>
              <a:tr h="470953">
                <a:tc>
                  <a:txBody>
                    <a:bodyPr/>
                    <a:lstStyle/>
                    <a:p>
                      <a:pPr algn="r">
                        <a:lnSpc>
                          <a:spcPct val="107000"/>
                        </a:lnSpc>
                        <a:spcAft>
                          <a:spcPts val="200"/>
                        </a:spcAft>
                      </a:pPr>
                      <a:r>
                        <a:rPr lang="en-GB" sz="2000" kern="100" dirty="0">
                          <a:solidFill>
                            <a:schemeClr val="accent5"/>
                          </a:solidFill>
                          <a:effectLst/>
                          <a:latin typeface="Arial Body"/>
                          <a:ea typeface="Calibri" panose="020F0502020204030204" pitchFamily="34" charset="0"/>
                          <a:cs typeface="Times New Roman" panose="02020603050405020304" pitchFamily="18" charset="0"/>
                        </a:rPr>
                        <a:t>6</a:t>
                      </a: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1800" b="1" u="sng" dirty="0">
                          <a:solidFill>
                            <a:schemeClr val="accent5"/>
                          </a:solidFill>
                          <a:hlinkClick r:id="rId8" action="ppaction://hlinksldjump">
                            <a:extLst>
                              <a:ext uri="{A12FA001-AC4F-418D-AE19-62706E023703}">
                                <ahyp:hlinkClr xmlns:ahyp="http://schemas.microsoft.com/office/drawing/2018/hyperlinkcolor" val="tx"/>
                              </a:ext>
                            </a:extLst>
                          </a:hlinkClick>
                        </a:rPr>
                        <a:t>Preparing financing proposals</a:t>
                      </a:r>
                      <a:endParaRPr lang="en-GB" sz="1800" b="1" u="sng" dirty="0">
                        <a:solidFill>
                          <a:schemeClr val="accent5"/>
                        </a:solidFill>
                      </a:endParaRPr>
                    </a:p>
                  </a:txBody>
                  <a:tcPr marL="68580" marR="68580" marT="0" marB="0"/>
                </a:tc>
                <a:extLst>
                  <a:ext uri="{0D108BD9-81ED-4DB2-BD59-A6C34878D82A}">
                    <a16:rowId xmlns:a16="http://schemas.microsoft.com/office/drawing/2014/main" val="3589413291"/>
                  </a:ext>
                </a:extLst>
              </a:tr>
            </a:tbl>
          </a:graphicData>
        </a:graphic>
      </p:graphicFrame>
      <p:pic>
        <p:nvPicPr>
          <p:cNvPr id="9" name="Graphic 8" descr="List outline">
            <a:extLst>
              <a:ext uri="{FF2B5EF4-FFF2-40B4-BE49-F238E27FC236}">
                <a16:creationId xmlns:a16="http://schemas.microsoft.com/office/drawing/2014/main" id="{0887B98D-4734-4D21-AD9D-58C53F163AB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260541" y="5203575"/>
            <a:ext cx="540000" cy="540000"/>
          </a:xfrm>
          <a:prstGeom prst="rect">
            <a:avLst/>
          </a:prstGeom>
        </p:spPr>
      </p:pic>
      <p:pic>
        <p:nvPicPr>
          <p:cNvPr id="12" name="Graphic 11" descr="Box outline">
            <a:extLst>
              <a:ext uri="{FF2B5EF4-FFF2-40B4-BE49-F238E27FC236}">
                <a16:creationId xmlns:a16="http://schemas.microsoft.com/office/drawing/2014/main" id="{7F62EDDA-76AD-9C70-CE03-D5085BC69A0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260541" y="4081315"/>
            <a:ext cx="540000" cy="540000"/>
          </a:xfrm>
          <a:prstGeom prst="rect">
            <a:avLst/>
          </a:prstGeom>
        </p:spPr>
      </p:pic>
      <p:pic>
        <p:nvPicPr>
          <p:cNvPr id="15" name="Graphic 14" descr="Supply And Demand outline">
            <a:extLst>
              <a:ext uri="{FF2B5EF4-FFF2-40B4-BE49-F238E27FC236}">
                <a16:creationId xmlns:a16="http://schemas.microsoft.com/office/drawing/2014/main" id="{AC70A1E4-00DE-A7F5-9876-13B550A5B71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260541" y="4617278"/>
            <a:ext cx="540000" cy="540000"/>
          </a:xfrm>
          <a:prstGeom prst="rect">
            <a:avLst/>
          </a:prstGeom>
        </p:spPr>
      </p:pic>
      <p:pic>
        <p:nvPicPr>
          <p:cNvPr id="18" name="Graphic 17" descr="Open hand with plant outline">
            <a:extLst>
              <a:ext uri="{FF2B5EF4-FFF2-40B4-BE49-F238E27FC236}">
                <a16:creationId xmlns:a16="http://schemas.microsoft.com/office/drawing/2014/main" id="{BACFC5BF-E636-E84A-5AAF-7B2C3623B0D5}"/>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60541" y="2940570"/>
            <a:ext cx="540000" cy="540000"/>
          </a:xfrm>
          <a:prstGeom prst="rect">
            <a:avLst/>
          </a:prstGeom>
        </p:spPr>
      </p:pic>
      <p:pic>
        <p:nvPicPr>
          <p:cNvPr id="22" name="Graphic 21" descr="Decision chart outline">
            <a:extLst>
              <a:ext uri="{FF2B5EF4-FFF2-40B4-BE49-F238E27FC236}">
                <a16:creationId xmlns:a16="http://schemas.microsoft.com/office/drawing/2014/main" id="{0B0B24DE-438A-CC4C-C11E-F3EDD217381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260541" y="2423637"/>
            <a:ext cx="540000" cy="540000"/>
          </a:xfrm>
          <a:prstGeom prst="rect">
            <a:avLst/>
          </a:prstGeom>
        </p:spPr>
      </p:pic>
      <p:pic>
        <p:nvPicPr>
          <p:cNvPr id="24" name="Graphic 23" descr="Fork In Road outline">
            <a:extLst>
              <a:ext uri="{FF2B5EF4-FFF2-40B4-BE49-F238E27FC236}">
                <a16:creationId xmlns:a16="http://schemas.microsoft.com/office/drawing/2014/main" id="{E48829BB-9A2F-411C-B33B-BBD04A31B496}"/>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3260541" y="3476986"/>
            <a:ext cx="540000" cy="540000"/>
          </a:xfrm>
          <a:prstGeom prst="rect">
            <a:avLst/>
          </a:prstGeom>
        </p:spPr>
      </p:pic>
    </p:spTree>
    <p:extLst>
      <p:ext uri="{BB962C8B-B14F-4D97-AF65-F5344CB8AC3E}">
        <p14:creationId xmlns:p14="http://schemas.microsoft.com/office/powerpoint/2010/main" val="28958751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3" name="Summary Zoom 2">
                <a:extLst>
                  <a:ext uri="{FF2B5EF4-FFF2-40B4-BE49-F238E27FC236}">
                    <a16:creationId xmlns:a16="http://schemas.microsoft.com/office/drawing/2014/main" id="{4F1C3D0C-0A63-BF2F-ADBF-D9DE2DE794B5}"/>
                  </a:ext>
                </a:extLst>
              </p:cNvPr>
              <p:cNvGraphicFramePr>
                <a:graphicFrameLocks noChangeAspect="1"/>
              </p:cNvGraphicFramePr>
              <p:nvPr>
                <p:extLst>
                  <p:ext uri="{D42A27DB-BD31-4B8C-83A1-F6EECF244321}">
                    <p14:modId xmlns:p14="http://schemas.microsoft.com/office/powerpoint/2010/main" val="634457152"/>
                  </p:ext>
                </p:extLst>
              </p:nvPr>
            </p:nvGraphicFramePr>
            <p:xfrm>
              <a:off x="1618973" y="454254"/>
              <a:ext cx="8954053" cy="5969369"/>
            </p:xfrm>
            <a:graphic>
              <a:graphicData uri="http://schemas.microsoft.com/office/powerpoint/2016/summaryzoom">
                <psuz:summaryZm>
                  <psuz:summaryZmObj sectionId="{ABC307DA-7136-4CAF-8C39-053511B720B8}">
                    <psuz:zmPr id="{18A060AB-DC84-4727-B076-6FF09390F66C}" transitionDur="1000">
                      <p166:blipFill xmlns:p166="http://schemas.microsoft.com/office/powerpoint/2016/6/main">
                        <a:blip r:embed="rId2"/>
                        <a:stretch>
                          <a:fillRect/>
                        </a:stretch>
                      </p166:blipFill>
                      <p166:spPr xmlns:p166="http://schemas.microsoft.com/office/powerpoint/2016/6/main">
                        <a:xfrm>
                          <a:off x="1233671" y="179082"/>
                          <a:ext cx="3183662" cy="1790810"/>
                        </a:xfrm>
                        <a:prstGeom prst="rect">
                          <a:avLst/>
                        </a:prstGeom>
                        <a:ln w="3175">
                          <a:solidFill>
                            <a:prstClr val="ltGray"/>
                          </a:solidFill>
                        </a:ln>
                      </p166:spPr>
                    </psuz:zmPr>
                  </psuz:summaryZmObj>
                  <psuz:summaryZmObj sectionId="{A6751C63-A6D2-40D5-979A-A48A896A016E}">
                    <psuz:zmPr id="{CEEBB396-6D54-4230-AC14-5BFD178CE738}" transitionDur="1000">
                      <p166:blipFill xmlns:p166="http://schemas.microsoft.com/office/powerpoint/2016/6/main">
                        <a:blip r:embed="rId3"/>
                        <a:stretch>
                          <a:fillRect/>
                        </a:stretch>
                      </p166:blipFill>
                      <p166:spPr xmlns:p166="http://schemas.microsoft.com/office/powerpoint/2016/6/main">
                        <a:xfrm>
                          <a:off x="4536720" y="179082"/>
                          <a:ext cx="3183662" cy="1790810"/>
                        </a:xfrm>
                        <a:prstGeom prst="rect">
                          <a:avLst/>
                        </a:prstGeom>
                        <a:ln w="3175">
                          <a:solidFill>
                            <a:prstClr val="ltGray"/>
                          </a:solidFill>
                        </a:ln>
                      </p166:spPr>
                    </psuz:zmPr>
                  </psuz:summaryZmObj>
                  <psuz:summaryZmObj sectionId="{00D62464-FA90-4362-BF50-5B9B92DBE2C2}">
                    <psuz:zmPr id="{91AC5248-6FF7-4569-B0D1-6DFBB82CD44D}" transitionDur="1000">
                      <p166:blipFill xmlns:p166="http://schemas.microsoft.com/office/powerpoint/2016/6/main">
                        <a:blip r:embed="rId4"/>
                        <a:stretch>
                          <a:fillRect/>
                        </a:stretch>
                      </p166:blipFill>
                      <p166:spPr xmlns:p166="http://schemas.microsoft.com/office/powerpoint/2016/6/main">
                        <a:xfrm>
                          <a:off x="1233671" y="2089279"/>
                          <a:ext cx="3183662" cy="1790810"/>
                        </a:xfrm>
                        <a:prstGeom prst="rect">
                          <a:avLst/>
                        </a:prstGeom>
                        <a:ln w="3175">
                          <a:solidFill>
                            <a:prstClr val="ltGray"/>
                          </a:solidFill>
                        </a:ln>
                      </p166:spPr>
                    </psuz:zmPr>
                  </psuz:summaryZmObj>
                  <psuz:summaryZmObj sectionId="{C6CDF039-FCFC-4945-A048-31E116DB5243}">
                    <psuz:zmPr id="{FA069833-EB40-421F-A751-70BC3470FEDA}" transitionDur="1000">
                      <p166:blipFill xmlns:p166="http://schemas.microsoft.com/office/powerpoint/2016/6/main">
                        <a:blip r:embed="rId5"/>
                        <a:stretch>
                          <a:fillRect/>
                        </a:stretch>
                      </p166:blipFill>
                      <p166:spPr xmlns:p166="http://schemas.microsoft.com/office/powerpoint/2016/6/main">
                        <a:xfrm>
                          <a:off x="4536720" y="2089279"/>
                          <a:ext cx="3183662" cy="1790810"/>
                        </a:xfrm>
                        <a:prstGeom prst="rect">
                          <a:avLst/>
                        </a:prstGeom>
                        <a:ln w="3175">
                          <a:solidFill>
                            <a:prstClr val="ltGray"/>
                          </a:solidFill>
                        </a:ln>
                      </p166:spPr>
                    </psuz:zmPr>
                  </psuz:summaryZmObj>
                  <psuz:summaryZmObj sectionId="{9DF9B877-3840-4297-94AE-5D5CE42F66F4}">
                    <psuz:zmPr id="{1615A611-A912-408C-AA78-72C85A5D19D7}" transitionDur="1000">
                      <p166:blipFill xmlns:p166="http://schemas.microsoft.com/office/powerpoint/2016/6/main">
                        <a:blip r:embed="rId6"/>
                        <a:stretch>
                          <a:fillRect/>
                        </a:stretch>
                      </p166:blipFill>
                      <p166:spPr xmlns:p166="http://schemas.microsoft.com/office/powerpoint/2016/6/main">
                        <a:xfrm>
                          <a:off x="1233671" y="3999476"/>
                          <a:ext cx="3183662" cy="1790810"/>
                        </a:xfrm>
                        <a:prstGeom prst="rect">
                          <a:avLst/>
                        </a:prstGeom>
                        <a:ln w="3175">
                          <a:solidFill>
                            <a:prstClr val="ltGray"/>
                          </a:solidFill>
                        </a:ln>
                      </p166:spPr>
                    </psuz:zmPr>
                  </psuz:summaryZmObj>
                  <psuz:summaryZmObj sectionId="{4C7F2B07-7EE5-42EE-B2CB-365E094CE428}">
                    <psuz:zmPr id="{16747C17-1817-46D5-80B5-3707A4E63B57}" transitionDur="1000">
                      <p166:blipFill xmlns:p166="http://schemas.microsoft.com/office/powerpoint/2016/6/main">
                        <a:blip r:embed="rId7"/>
                        <a:stretch>
                          <a:fillRect/>
                        </a:stretch>
                      </p166:blipFill>
                      <p166:spPr xmlns:p166="http://schemas.microsoft.com/office/powerpoint/2016/6/main">
                        <a:xfrm>
                          <a:off x="4536720" y="3999476"/>
                          <a:ext cx="3183662" cy="1790810"/>
                        </a:xfrm>
                        <a:prstGeom prst="rect">
                          <a:avLst/>
                        </a:prstGeom>
                        <a:ln w="3175">
                          <a:solidFill>
                            <a:prstClr val="ltGray"/>
                          </a:solidFill>
                        </a:ln>
                      </p166:spPr>
                    </psuz:zmPr>
                  </psuz:summaryZmObj>
                  <psuz:gridLayout/>
                </psuz:summaryZm>
              </a:graphicData>
            </a:graphic>
          </p:graphicFrame>
        </mc:Choice>
        <mc:Fallback>
          <p:grpSp>
            <p:nvGrpSpPr>
              <p:cNvPr id="3" name="Summary Zoom 2">
                <a:extLst>
                  <a:ext uri="{FF2B5EF4-FFF2-40B4-BE49-F238E27FC236}">
                    <a16:creationId xmlns:a16="http://schemas.microsoft.com/office/drawing/2014/main" id="{4F1C3D0C-0A63-BF2F-ADBF-D9DE2DE794B5}"/>
                  </a:ext>
                </a:extLst>
              </p:cNvPr>
              <p:cNvGrpSpPr>
                <a:grpSpLocks noGrp="1" noUngrp="1" noRot="1" noChangeAspect="1" noMove="1" noResize="1"/>
              </p:cNvGrpSpPr>
              <p:nvPr/>
            </p:nvGrpSpPr>
            <p:grpSpPr>
              <a:xfrm>
                <a:off x="1618973" y="454254"/>
                <a:ext cx="8954053" cy="5969369"/>
                <a:chOff x="1618973" y="454254"/>
                <a:chExt cx="8954053" cy="5969369"/>
              </a:xfrm>
            </p:grpSpPr>
            <p:pic>
              <p:nvPicPr>
                <p:cNvPr id="2" name="Picture 2">
                  <a:hlinkClick r:id="rId8"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2852644" y="633336"/>
                  <a:ext cx="3183662" cy="1790810"/>
                </a:xfrm>
                <a:prstGeom prst="rect">
                  <a:avLst/>
                </a:prstGeom>
                <a:ln w="3175">
                  <a:solidFill>
                    <a:prstClr val="ltGray"/>
                  </a:solidFill>
                </a:ln>
              </p:spPr>
            </p:pic>
            <p:pic>
              <p:nvPicPr>
                <p:cNvPr id="4" name="Picture 4">
                  <a:hlinkClick r:id="rId9"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6155693" y="633336"/>
                  <a:ext cx="3183662" cy="1790810"/>
                </a:xfrm>
                <a:prstGeom prst="rect">
                  <a:avLst/>
                </a:prstGeom>
                <a:ln w="3175">
                  <a:solidFill>
                    <a:prstClr val="ltGray"/>
                  </a:solidFill>
                </a:ln>
              </p:spPr>
            </p:pic>
            <p:pic>
              <p:nvPicPr>
                <p:cNvPr id="5" name="Picture 5">
                  <a:hlinkClick r:id="rId10"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2852644" y="2543533"/>
                  <a:ext cx="3183662" cy="1790810"/>
                </a:xfrm>
                <a:prstGeom prst="rect">
                  <a:avLst/>
                </a:prstGeom>
                <a:ln w="3175">
                  <a:solidFill>
                    <a:prstClr val="ltGray"/>
                  </a:solidFill>
                </a:ln>
              </p:spPr>
            </p:pic>
            <p:pic>
              <p:nvPicPr>
                <p:cNvPr id="6" name="Picture 6">
                  <a:hlinkClick r:id="rId11"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6155693" y="2543533"/>
                  <a:ext cx="3183662" cy="1790810"/>
                </a:xfrm>
                <a:prstGeom prst="rect">
                  <a:avLst/>
                </a:prstGeom>
                <a:ln w="3175">
                  <a:solidFill>
                    <a:prstClr val="ltGray"/>
                  </a:solidFill>
                </a:ln>
              </p:spPr>
            </p:pic>
            <p:pic>
              <p:nvPicPr>
                <p:cNvPr id="7" name="Picture 7">
                  <a:hlinkClick r:id="rId12"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2852644" y="4453730"/>
                  <a:ext cx="3183662" cy="1790810"/>
                </a:xfrm>
                <a:prstGeom prst="rect">
                  <a:avLst/>
                </a:prstGeom>
                <a:ln w="3175">
                  <a:solidFill>
                    <a:prstClr val="ltGray"/>
                  </a:solidFill>
                </a:ln>
              </p:spPr>
            </p:pic>
            <p:pic>
              <p:nvPicPr>
                <p:cNvPr id="8" name="Picture 8">
                  <a:hlinkClick r:id="rId13"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6155693" y="4453730"/>
                  <a:ext cx="3183662" cy="1790810"/>
                </a:xfrm>
                <a:prstGeom prst="rect">
                  <a:avLst/>
                </a:prstGeom>
                <a:ln w="3175">
                  <a:solidFill>
                    <a:prstClr val="ltGray"/>
                  </a:solidFill>
                </a:ln>
              </p:spPr>
            </p:pic>
          </p:grpSp>
        </mc:Fallback>
      </mc:AlternateContent>
      <p:sp>
        <p:nvSpPr>
          <p:cNvPr id="9" name="TextBox 8">
            <a:extLst>
              <a:ext uri="{FF2B5EF4-FFF2-40B4-BE49-F238E27FC236}">
                <a16:creationId xmlns:a16="http://schemas.microsoft.com/office/drawing/2014/main" id="{34503FE8-0954-2BC2-ABB1-89C56BE22AC8}"/>
              </a:ext>
            </a:extLst>
          </p:cNvPr>
          <p:cNvSpPr txBox="1"/>
          <p:nvPr/>
        </p:nvSpPr>
        <p:spPr>
          <a:xfrm>
            <a:off x="407538" y="433122"/>
            <a:ext cx="2049912" cy="830997"/>
          </a:xfrm>
          <a:prstGeom prst="rect">
            <a:avLst/>
          </a:prstGeom>
          <a:noFill/>
        </p:spPr>
        <p:txBody>
          <a:bodyPr wrap="square" rtlCol="0">
            <a:spAutoFit/>
          </a:bodyPr>
          <a:lstStyle/>
          <a:p>
            <a:pPr algn="l"/>
            <a:r>
              <a:rPr lang="en-GB" sz="2400" b="1" i="1" dirty="0"/>
              <a:t>Dive into the material:</a:t>
            </a:r>
          </a:p>
        </p:txBody>
      </p:sp>
    </p:spTree>
    <p:extLst>
      <p:ext uri="{BB962C8B-B14F-4D97-AF65-F5344CB8AC3E}">
        <p14:creationId xmlns:p14="http://schemas.microsoft.com/office/powerpoint/2010/main" val="1101989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8C78-6758-7CA7-33DE-4E3DFA833DFF}"/>
              </a:ext>
            </a:extLst>
          </p:cNvPr>
          <p:cNvSpPr>
            <a:spLocks noGrp="1"/>
          </p:cNvSpPr>
          <p:nvPr>
            <p:ph type="ctrTitle"/>
          </p:nvPr>
        </p:nvSpPr>
        <p:spPr>
          <a:xfrm>
            <a:off x="2979507" y="739739"/>
            <a:ext cx="5654354" cy="4982968"/>
          </a:xfrm>
        </p:spPr>
        <p:txBody>
          <a:bodyPr/>
          <a:lstStyle/>
          <a:p>
            <a:r>
              <a:rPr lang="en-GB" sz="5400" dirty="0"/>
              <a:t>Learning Outcome 1</a:t>
            </a:r>
            <a:br>
              <a:rPr lang="en-GB" sz="5400" dirty="0"/>
            </a:br>
            <a:br>
              <a:rPr lang="en-GB" dirty="0"/>
            </a:br>
            <a:r>
              <a:rPr lang="en-GB" dirty="0"/>
              <a:t>Identifying Institutional Responsibilities</a:t>
            </a:r>
            <a:br>
              <a:rPr lang="en-GB" dirty="0"/>
            </a:br>
            <a:br>
              <a:rPr lang="en-GB" dirty="0"/>
            </a:br>
            <a:br>
              <a:rPr lang="en-GB" dirty="0"/>
            </a:br>
            <a:br>
              <a:rPr lang="en-GB" dirty="0"/>
            </a:br>
            <a:endParaRPr lang="en-GB" dirty="0"/>
          </a:p>
        </p:txBody>
      </p:sp>
      <p:pic>
        <p:nvPicPr>
          <p:cNvPr id="5" name="Graphic 4" descr="Decision chart outline">
            <a:extLst>
              <a:ext uri="{FF2B5EF4-FFF2-40B4-BE49-F238E27FC236}">
                <a16:creationId xmlns:a16="http://schemas.microsoft.com/office/drawing/2014/main" id="{89C99C7F-FF5D-D586-CE23-E00F75989A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678483"/>
            <a:ext cx="1800000" cy="1800000"/>
          </a:xfrm>
          <a:prstGeom prst="rect">
            <a:avLst/>
          </a:prstGeom>
        </p:spPr>
      </p:pic>
    </p:spTree>
    <p:extLst>
      <p:ext uri="{BB962C8B-B14F-4D97-AF65-F5344CB8AC3E}">
        <p14:creationId xmlns:p14="http://schemas.microsoft.com/office/powerpoint/2010/main" val="2983207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908A-277F-CCEC-E68D-67EC58F8E614}"/>
              </a:ext>
            </a:extLst>
          </p:cNvPr>
          <p:cNvSpPr>
            <a:spLocks noGrp="1"/>
          </p:cNvSpPr>
          <p:nvPr>
            <p:ph type="title"/>
          </p:nvPr>
        </p:nvSpPr>
        <p:spPr>
          <a:xfrm>
            <a:off x="963290" y="344931"/>
            <a:ext cx="9082276" cy="1325563"/>
          </a:xfrm>
        </p:spPr>
        <p:txBody>
          <a:bodyPr/>
          <a:lstStyle/>
          <a:p>
            <a:r>
              <a:rPr lang="en-GB" dirty="0">
                <a:solidFill>
                  <a:schemeClr val="accent5"/>
                </a:solidFill>
              </a:rPr>
              <a:t>Identifying Institutional Responsibilities</a:t>
            </a:r>
          </a:p>
        </p:txBody>
      </p:sp>
      <p:sp>
        <p:nvSpPr>
          <p:cNvPr id="3" name="Text Placeholder 2">
            <a:extLst>
              <a:ext uri="{FF2B5EF4-FFF2-40B4-BE49-F238E27FC236}">
                <a16:creationId xmlns:a16="http://schemas.microsoft.com/office/drawing/2014/main" id="{376C3A08-3161-C2FE-880A-15C57666E1F6}"/>
              </a:ext>
            </a:extLst>
          </p:cNvPr>
          <p:cNvSpPr>
            <a:spLocks noGrp="1"/>
          </p:cNvSpPr>
          <p:nvPr>
            <p:ph type="body" idx="12"/>
          </p:nvPr>
        </p:nvSpPr>
        <p:spPr>
          <a:xfrm>
            <a:off x="838200" y="2163714"/>
            <a:ext cx="10515599" cy="3422077"/>
          </a:xfrm>
        </p:spPr>
        <p:txBody>
          <a:bodyPr/>
          <a:lstStyle/>
          <a:p>
            <a:r>
              <a:rPr lang="en-GB" dirty="0"/>
              <a:t>Clarifying who does what and how they work together is foundational to…</a:t>
            </a:r>
          </a:p>
          <a:p>
            <a:pPr marL="285750" indent="-285750">
              <a:buFont typeface="Arial" panose="020B0604020202020204" pitchFamily="34" charset="0"/>
              <a:buChar char="•"/>
            </a:pPr>
            <a:r>
              <a:rPr lang="en-GB" dirty="0"/>
              <a:t>A credible finance strategy;</a:t>
            </a:r>
          </a:p>
          <a:p>
            <a:pPr marL="285750" indent="-285750">
              <a:buFont typeface="Arial" panose="020B0604020202020204" pitchFamily="34" charset="0"/>
              <a:buChar char="•"/>
            </a:pPr>
            <a:r>
              <a:rPr lang="en-GB" dirty="0"/>
              <a:t>Aligning climate and development priorities;</a:t>
            </a:r>
          </a:p>
          <a:p>
            <a:pPr marL="285750" indent="-285750">
              <a:buFont typeface="Arial" panose="020B0604020202020204" pitchFamily="34" charset="0"/>
              <a:buChar char="•"/>
            </a:pPr>
            <a:r>
              <a:rPr lang="en-GB" dirty="0"/>
              <a:t>Keeping momentum across political cycles</a:t>
            </a:r>
          </a:p>
          <a:p>
            <a:pPr marL="285750" indent="-285750">
              <a:buFont typeface="Arial" panose="020B0604020202020204" pitchFamily="34" charset="0"/>
              <a:buChar char="•"/>
            </a:pPr>
            <a:endParaRPr lang="en-GB" dirty="0"/>
          </a:p>
          <a:p>
            <a:r>
              <a:rPr lang="en-GB" dirty="0"/>
              <a:t>In this module’s first learning outcome, you will learn about how to define formal government arrangements within the context of developing a finance strategy, and the role of each of the three Data-to-Deal functional groups.</a:t>
            </a:r>
          </a:p>
        </p:txBody>
      </p:sp>
      <p:sp>
        <p:nvSpPr>
          <p:cNvPr id="4" name="Text Placeholder 3">
            <a:extLst>
              <a:ext uri="{FF2B5EF4-FFF2-40B4-BE49-F238E27FC236}">
                <a16:creationId xmlns:a16="http://schemas.microsoft.com/office/drawing/2014/main" id="{E7806D88-547E-D0F4-931A-D294F0F5BF96}"/>
              </a:ext>
            </a:extLst>
          </p:cNvPr>
          <p:cNvSpPr>
            <a:spLocks noGrp="1"/>
          </p:cNvSpPr>
          <p:nvPr>
            <p:ph type="body" idx="13"/>
          </p:nvPr>
        </p:nvSpPr>
        <p:spPr>
          <a:xfrm>
            <a:off x="963290" y="634538"/>
            <a:ext cx="5499342" cy="604836"/>
          </a:xfrm>
        </p:spPr>
        <p:txBody>
          <a:bodyPr/>
          <a:lstStyle/>
          <a:p>
            <a:r>
              <a:rPr lang="en-GB" dirty="0"/>
              <a:t>Learning Outcome 1: </a:t>
            </a:r>
          </a:p>
        </p:txBody>
      </p:sp>
      <p:pic>
        <p:nvPicPr>
          <p:cNvPr id="7" name="Graphic 6" descr="Decision chart outline">
            <a:extLst>
              <a:ext uri="{FF2B5EF4-FFF2-40B4-BE49-F238E27FC236}">
                <a16:creationId xmlns:a16="http://schemas.microsoft.com/office/drawing/2014/main" id="{D9E342D7-C62C-4485-B7D5-D75650EA3D5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31"/>
            <a:ext cx="1620000" cy="1620000"/>
          </a:xfrm>
          <a:prstGeom prst="rect">
            <a:avLst/>
          </a:prstGeom>
        </p:spPr>
      </p:pic>
    </p:spTree>
    <p:extLst>
      <p:ext uri="{BB962C8B-B14F-4D97-AF65-F5344CB8AC3E}">
        <p14:creationId xmlns:p14="http://schemas.microsoft.com/office/powerpoint/2010/main" val="2076810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D8CA9C-23A9-6990-2A85-2BCEA4B6E5E3}"/>
              </a:ext>
            </a:extLst>
          </p:cNvPr>
          <p:cNvSpPr txBox="1"/>
          <p:nvPr/>
        </p:nvSpPr>
        <p:spPr>
          <a:xfrm>
            <a:off x="535332" y="363505"/>
            <a:ext cx="11121335" cy="2246769"/>
          </a:xfrm>
          <a:prstGeom prst="rect">
            <a:avLst/>
          </a:prstGeom>
          <a:noFill/>
        </p:spPr>
        <p:txBody>
          <a:bodyPr wrap="square" rtlCol="0">
            <a:spAutoFit/>
          </a:bodyPr>
          <a:lstStyle/>
          <a:p>
            <a:r>
              <a:rPr lang="en-GB" sz="1600" b="1" dirty="0"/>
              <a:t>LEARNING OUTCOME 1: Identifying Institutional Responsibilities</a:t>
            </a:r>
          </a:p>
          <a:p>
            <a:endParaRPr lang="en-GB" sz="1600" i="1" dirty="0"/>
          </a:p>
          <a:p>
            <a:r>
              <a:rPr lang="en-GB" sz="1600" b="1" dirty="0">
                <a:solidFill>
                  <a:schemeClr val="bg1"/>
                </a:solidFill>
                <a:highlight>
                  <a:srgbClr val="0000FF"/>
                </a:highlight>
              </a:rPr>
              <a:t>1.1 Defining Formal Governance Arrangements</a:t>
            </a:r>
          </a:p>
          <a:p>
            <a:endParaRPr lang="en-GB" sz="1200" i="1" dirty="0"/>
          </a:p>
          <a:p>
            <a:r>
              <a:rPr lang="en-GB" sz="1600" b="1" i="1" dirty="0">
                <a:solidFill>
                  <a:schemeClr val="accent5"/>
                </a:solidFill>
              </a:rPr>
              <a:t>Q: Let me guess, the Governing Coordination Function (</a:t>
            </a:r>
            <a:r>
              <a:rPr lang="en-GB" sz="1600" b="1" i="1" dirty="0"/>
              <a:t>GCF</a:t>
            </a:r>
            <a:r>
              <a:rPr lang="en-GB" sz="1600" b="1" i="1" dirty="0">
                <a:solidFill>
                  <a:schemeClr val="accent5"/>
                </a:solidFill>
              </a:rPr>
              <a:t>) will be a part of this?</a:t>
            </a:r>
          </a:p>
          <a:p>
            <a:r>
              <a:rPr lang="en-GB" sz="1600" dirty="0"/>
              <a:t>A: Yes!</a:t>
            </a:r>
            <a:r>
              <a:rPr lang="en-GB" sz="1600" dirty="0">
                <a:sym typeface="Wingdings" panose="05000000000000000000" pitchFamily="2" charset="2"/>
              </a:rPr>
              <a:t> The </a:t>
            </a:r>
            <a:r>
              <a:rPr lang="en-GB" sz="1600" b="1" dirty="0">
                <a:sym typeface="Wingdings" panose="05000000000000000000" pitchFamily="2" charset="2"/>
              </a:rPr>
              <a:t>GCF </a:t>
            </a:r>
            <a:r>
              <a:rPr lang="en-GB" sz="1600" dirty="0"/>
              <a:t>sits at the core of the governance architecture for developing finance strategies and ensures that fiscal, planning, and sector institutions move together across the full D2D framework. But importantly, it must be well connected to the lead ministry overseeing the finance strategy, most often the Ministry of Finance (MoF). Below is a table listing the Ministerial Office responsible for the development of the finance strategy in different low- and middle-income countries.</a:t>
            </a:r>
          </a:p>
        </p:txBody>
      </p:sp>
      <p:pic>
        <p:nvPicPr>
          <p:cNvPr id="26" name="Graphic 25" descr="Decision chart outline">
            <a:extLst>
              <a:ext uri="{FF2B5EF4-FFF2-40B4-BE49-F238E27FC236}">
                <a16:creationId xmlns:a16="http://schemas.microsoft.com/office/drawing/2014/main" id="{2AB9BD7E-D67C-A2BC-E886-7D13975688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07992" y="401984"/>
            <a:ext cx="720000" cy="720000"/>
          </a:xfrm>
          <a:prstGeom prst="rect">
            <a:avLst/>
          </a:prstGeom>
        </p:spPr>
      </p:pic>
      <p:graphicFrame>
        <p:nvGraphicFramePr>
          <p:cNvPr id="27" name="Table 26">
            <a:extLst>
              <a:ext uri="{FF2B5EF4-FFF2-40B4-BE49-F238E27FC236}">
                <a16:creationId xmlns:a16="http://schemas.microsoft.com/office/drawing/2014/main" id="{E89CFB4A-D8BC-203C-FA00-BC04A62F6C47}"/>
              </a:ext>
            </a:extLst>
          </p:cNvPr>
          <p:cNvGraphicFramePr>
            <a:graphicFrameLocks noGrp="1"/>
          </p:cNvGraphicFramePr>
          <p:nvPr>
            <p:extLst>
              <p:ext uri="{D42A27DB-BD31-4B8C-83A1-F6EECF244321}">
                <p14:modId xmlns:p14="http://schemas.microsoft.com/office/powerpoint/2010/main" val="3626257212"/>
              </p:ext>
            </p:extLst>
          </p:nvPr>
        </p:nvGraphicFramePr>
        <p:xfrm>
          <a:off x="643750" y="2802401"/>
          <a:ext cx="9424589" cy="3573780"/>
        </p:xfrm>
        <a:graphic>
          <a:graphicData uri="http://schemas.openxmlformats.org/drawingml/2006/table">
            <a:tbl>
              <a:tblPr firstRow="1" bandRow="1">
                <a:tableStyleId>{93296810-A885-4BE3-A3E7-6D5BEEA58F35}</a:tableStyleId>
              </a:tblPr>
              <a:tblGrid>
                <a:gridCol w="925720">
                  <a:extLst>
                    <a:ext uri="{9D8B030D-6E8A-4147-A177-3AD203B41FA5}">
                      <a16:colId xmlns:a16="http://schemas.microsoft.com/office/drawing/2014/main" val="3701350859"/>
                    </a:ext>
                  </a:extLst>
                </a:gridCol>
                <a:gridCol w="8498869">
                  <a:extLst>
                    <a:ext uri="{9D8B030D-6E8A-4147-A177-3AD203B41FA5}">
                      <a16:colId xmlns:a16="http://schemas.microsoft.com/office/drawing/2014/main" val="2573517352"/>
                    </a:ext>
                  </a:extLst>
                </a:gridCol>
              </a:tblGrid>
              <a:tr h="304150">
                <a:tc>
                  <a:txBody>
                    <a:bodyPr/>
                    <a:lstStyle/>
                    <a:p>
                      <a:r>
                        <a:rPr lang="en-GB" dirty="0"/>
                        <a:t>Country</a:t>
                      </a:r>
                    </a:p>
                  </a:txBody>
                  <a:tcPr/>
                </a:tc>
                <a:tc>
                  <a:txBody>
                    <a:bodyPr/>
                    <a:lstStyle/>
                    <a:p>
                      <a:r>
                        <a:rPr lang="en-GB" dirty="0"/>
                        <a:t>Plan and Leading Ministerial Author</a:t>
                      </a:r>
                    </a:p>
                  </a:txBody>
                  <a:tcPr/>
                </a:tc>
                <a:extLst>
                  <a:ext uri="{0D108BD9-81ED-4DB2-BD59-A6C34878D82A}">
                    <a16:rowId xmlns:a16="http://schemas.microsoft.com/office/drawing/2014/main" val="3773203836"/>
                  </a:ext>
                </a:extLst>
              </a:tr>
              <a:tr h="250923">
                <a:tc>
                  <a:txBody>
                    <a:bodyPr/>
                    <a:lstStyle/>
                    <a:p>
                      <a:r>
                        <a:rPr lang="en-GB" sz="1050" dirty="0"/>
                        <a:t>Argentina</a:t>
                      </a:r>
                    </a:p>
                  </a:txBody>
                  <a:tcPr anchor="ctr"/>
                </a:tc>
                <a:tc>
                  <a:txBody>
                    <a:bodyPr/>
                    <a:lstStyle/>
                    <a:p>
                      <a:r>
                        <a:rPr lang="en-GB" sz="1050" dirty="0">
                          <a:hlinkClick r:id="rId4"/>
                        </a:rPr>
                        <a:t>Sustainable Finance National Strategy</a:t>
                      </a:r>
                      <a:r>
                        <a:rPr lang="en-GB" sz="1050" dirty="0"/>
                        <a:t> – Ministry of Economy</a:t>
                      </a:r>
                    </a:p>
                  </a:txBody>
                  <a:tcPr anchor="ctr"/>
                </a:tc>
                <a:extLst>
                  <a:ext uri="{0D108BD9-81ED-4DB2-BD59-A6C34878D82A}">
                    <a16:rowId xmlns:a16="http://schemas.microsoft.com/office/drawing/2014/main" val="595312300"/>
                  </a:ext>
                </a:extLst>
              </a:tr>
              <a:tr h="250923">
                <a:tc>
                  <a:txBody>
                    <a:bodyPr/>
                    <a:lstStyle/>
                    <a:p>
                      <a:r>
                        <a:rPr lang="en-GB" sz="1050" dirty="0"/>
                        <a:t>Belize</a:t>
                      </a:r>
                    </a:p>
                  </a:txBody>
                  <a:tcPr anchor="ctr"/>
                </a:tc>
                <a:tc>
                  <a:txBody>
                    <a:bodyPr/>
                    <a:lstStyle/>
                    <a:p>
                      <a:r>
                        <a:rPr lang="en-GB" sz="1050" dirty="0">
                          <a:hlinkClick r:id="rId5"/>
                        </a:rPr>
                        <a:t>Climate Finance Strategy of Belize 2021-2026</a:t>
                      </a:r>
                      <a:r>
                        <a:rPr lang="en-GB" sz="1050" dirty="0"/>
                        <a:t> – Ministry of Sustainable Development</a:t>
                      </a:r>
                    </a:p>
                  </a:txBody>
                  <a:tcPr anchor="ctr"/>
                </a:tc>
                <a:extLst>
                  <a:ext uri="{0D108BD9-81ED-4DB2-BD59-A6C34878D82A}">
                    <a16:rowId xmlns:a16="http://schemas.microsoft.com/office/drawing/2014/main" val="1388654441"/>
                  </a:ext>
                </a:extLst>
              </a:tr>
              <a:tr h="250923">
                <a:tc>
                  <a:txBody>
                    <a:bodyPr/>
                    <a:lstStyle/>
                    <a:p>
                      <a:r>
                        <a:rPr lang="en-GB" sz="1050" dirty="0"/>
                        <a:t>Colombia</a:t>
                      </a:r>
                    </a:p>
                  </a:txBody>
                  <a:tcPr anchor="ctr"/>
                </a:tc>
                <a:tc>
                  <a:txBody>
                    <a:bodyPr/>
                    <a:lstStyle/>
                    <a:p>
                      <a:r>
                        <a:rPr lang="en-GB" sz="1050" dirty="0">
                          <a:hlinkClick r:id="rId6"/>
                        </a:rPr>
                        <a:t>National Climate Finance Strategy - Closing the Gap</a:t>
                      </a:r>
                      <a:r>
                        <a:rPr lang="en-GB" sz="1050" dirty="0"/>
                        <a:t> – National Planning Department</a:t>
                      </a:r>
                    </a:p>
                  </a:txBody>
                  <a:tcPr anchor="ctr"/>
                </a:tc>
                <a:extLst>
                  <a:ext uri="{0D108BD9-81ED-4DB2-BD59-A6C34878D82A}">
                    <a16:rowId xmlns:a16="http://schemas.microsoft.com/office/drawing/2014/main" val="3920169786"/>
                  </a:ext>
                </a:extLst>
              </a:tr>
              <a:tr h="250923">
                <a:tc>
                  <a:txBody>
                    <a:bodyPr/>
                    <a:lstStyle/>
                    <a:p>
                      <a:r>
                        <a:rPr lang="en-GB" sz="1050" dirty="0"/>
                        <a:t>Ecuador</a:t>
                      </a:r>
                    </a:p>
                  </a:txBody>
                  <a:tcPr anchor="ctr"/>
                </a:tc>
                <a:tc>
                  <a:txBody>
                    <a:bodyPr/>
                    <a:lstStyle/>
                    <a:p>
                      <a:r>
                        <a:rPr lang="en-GB" sz="1050" dirty="0">
                          <a:hlinkClick r:id="rId7"/>
                        </a:rPr>
                        <a:t>National Climate Finance Strategy</a:t>
                      </a:r>
                      <a:r>
                        <a:rPr lang="en-GB" sz="1050" dirty="0"/>
                        <a:t> – Ministries of Environment and Water, and Economy and Finance</a:t>
                      </a:r>
                    </a:p>
                  </a:txBody>
                  <a:tcPr anchor="ctr"/>
                </a:tc>
                <a:extLst>
                  <a:ext uri="{0D108BD9-81ED-4DB2-BD59-A6C34878D82A}">
                    <a16:rowId xmlns:a16="http://schemas.microsoft.com/office/drawing/2014/main" val="4222465052"/>
                  </a:ext>
                </a:extLst>
              </a:tr>
              <a:tr h="250923">
                <a:tc>
                  <a:txBody>
                    <a:bodyPr/>
                    <a:lstStyle/>
                    <a:p>
                      <a:r>
                        <a:rPr lang="en-GB" sz="1050" dirty="0"/>
                        <a:t>Egypt</a:t>
                      </a:r>
                    </a:p>
                  </a:txBody>
                  <a:tcPr anchor="ctr"/>
                </a:tc>
                <a:tc>
                  <a:txBody>
                    <a:bodyPr/>
                    <a:lstStyle/>
                    <a:p>
                      <a:r>
                        <a:rPr lang="en-GB" sz="1050" dirty="0">
                          <a:hlinkClick r:id="rId8"/>
                        </a:rPr>
                        <a:t>Egypt's Integrated National Finance Strategy 2024</a:t>
                      </a:r>
                      <a:r>
                        <a:rPr lang="en-GB" sz="1050" dirty="0"/>
                        <a:t> – Ministry of Planning, Economic Development and International Cooperation</a:t>
                      </a:r>
                    </a:p>
                  </a:txBody>
                  <a:tcPr anchor="ctr"/>
                </a:tc>
                <a:extLst>
                  <a:ext uri="{0D108BD9-81ED-4DB2-BD59-A6C34878D82A}">
                    <a16:rowId xmlns:a16="http://schemas.microsoft.com/office/drawing/2014/main" val="2016580826"/>
                  </a:ext>
                </a:extLst>
              </a:tr>
              <a:tr h="230018">
                <a:tc>
                  <a:txBody>
                    <a:bodyPr/>
                    <a:lstStyle/>
                    <a:p>
                      <a:r>
                        <a:rPr lang="en-GB" sz="1050" dirty="0"/>
                        <a:t>Fiji</a:t>
                      </a:r>
                    </a:p>
                  </a:txBody>
                  <a:tcPr anchor="ctr"/>
                </a:tc>
                <a:tc>
                  <a:txBody>
                    <a:bodyPr/>
                    <a:lstStyle/>
                    <a:p>
                      <a:r>
                        <a:rPr lang="en-GB" sz="1050" dirty="0">
                          <a:hlinkClick r:id="rId9"/>
                        </a:rPr>
                        <a:t>National Climate Finance Strategy</a:t>
                      </a:r>
                      <a:r>
                        <a:rPr lang="en-GB" sz="1050" dirty="0"/>
                        <a:t> – Ministry of Finance, Strategic Planning, National Development, and Statistics</a:t>
                      </a:r>
                    </a:p>
                  </a:txBody>
                  <a:tcPr anchor="ctr"/>
                </a:tc>
                <a:extLst>
                  <a:ext uri="{0D108BD9-81ED-4DB2-BD59-A6C34878D82A}">
                    <a16:rowId xmlns:a16="http://schemas.microsoft.com/office/drawing/2014/main" val="2933550235"/>
                  </a:ext>
                </a:extLst>
              </a:tr>
              <a:tr h="250923">
                <a:tc>
                  <a:txBody>
                    <a:bodyPr/>
                    <a:lstStyle/>
                    <a:p>
                      <a:r>
                        <a:rPr lang="en-GB" sz="1050" dirty="0"/>
                        <a:t>Ghana</a:t>
                      </a:r>
                    </a:p>
                  </a:txBody>
                  <a:tcPr anchor="ctr"/>
                </a:tc>
                <a:tc>
                  <a:txBody>
                    <a:bodyPr/>
                    <a:lstStyle/>
                    <a:p>
                      <a:r>
                        <a:rPr lang="en-GB" sz="1050" dirty="0">
                          <a:hlinkClick r:id="rId10"/>
                        </a:rPr>
                        <a:t>Nationally Determined Contributions Implementation Plan - Finance Strategy Report</a:t>
                      </a:r>
                      <a:r>
                        <a:rPr lang="en-GB" sz="1050" dirty="0"/>
                        <a:t> – Ministry of Finance</a:t>
                      </a:r>
                    </a:p>
                  </a:txBody>
                  <a:tcPr anchor="ctr"/>
                </a:tc>
                <a:extLst>
                  <a:ext uri="{0D108BD9-81ED-4DB2-BD59-A6C34878D82A}">
                    <a16:rowId xmlns:a16="http://schemas.microsoft.com/office/drawing/2014/main" val="3986439099"/>
                  </a:ext>
                </a:extLst>
              </a:tr>
              <a:tr h="250923">
                <a:tc>
                  <a:txBody>
                    <a:bodyPr/>
                    <a:lstStyle/>
                    <a:p>
                      <a:r>
                        <a:rPr lang="en-GB" sz="1050" dirty="0"/>
                        <a:t>Indonesia</a:t>
                      </a:r>
                    </a:p>
                  </a:txBody>
                  <a:tcPr anchor="ctr"/>
                </a:tc>
                <a:tc>
                  <a:txBody>
                    <a:bodyPr/>
                    <a:lstStyle/>
                    <a:p>
                      <a:r>
                        <a:rPr lang="en-GB" sz="1050" dirty="0">
                          <a:hlinkClick r:id="rId11"/>
                        </a:rPr>
                        <a:t>Sustainable Finance Roadmap Phase II (2021-2025)</a:t>
                      </a:r>
                      <a:r>
                        <a:rPr lang="en-GB" sz="1050" dirty="0"/>
                        <a:t> – Financial Services Authority, in coordination with the Ministry of Finance</a:t>
                      </a:r>
                    </a:p>
                  </a:txBody>
                  <a:tcPr anchor="ctr"/>
                </a:tc>
                <a:extLst>
                  <a:ext uri="{0D108BD9-81ED-4DB2-BD59-A6C34878D82A}">
                    <a16:rowId xmlns:a16="http://schemas.microsoft.com/office/drawing/2014/main" val="164738245"/>
                  </a:ext>
                </a:extLst>
              </a:tr>
              <a:tr h="250923">
                <a:tc>
                  <a:txBody>
                    <a:bodyPr/>
                    <a:lstStyle/>
                    <a:p>
                      <a:r>
                        <a:rPr lang="en-GB" sz="1050" dirty="0"/>
                        <a:t>Kenya</a:t>
                      </a:r>
                    </a:p>
                  </a:txBody>
                  <a:tcPr anchor="ctr"/>
                </a:tc>
                <a:tc>
                  <a:txBody>
                    <a:bodyPr/>
                    <a:lstStyle/>
                    <a:p>
                      <a:r>
                        <a:rPr lang="en-GB" sz="1050" dirty="0">
                          <a:hlinkClick r:id="rId12"/>
                        </a:rPr>
                        <a:t>Finance Strategy for Nationally Determined Contribution</a:t>
                      </a:r>
                      <a:r>
                        <a:rPr lang="en-GB" sz="1050" dirty="0"/>
                        <a:t> – National Treasury</a:t>
                      </a:r>
                    </a:p>
                  </a:txBody>
                  <a:tcPr anchor="ctr"/>
                </a:tc>
                <a:extLst>
                  <a:ext uri="{0D108BD9-81ED-4DB2-BD59-A6C34878D82A}">
                    <a16:rowId xmlns:a16="http://schemas.microsoft.com/office/drawing/2014/main" val="2717805511"/>
                  </a:ext>
                </a:extLst>
              </a:tr>
              <a:tr h="250923">
                <a:tc>
                  <a:txBody>
                    <a:bodyPr/>
                    <a:lstStyle/>
                    <a:p>
                      <a:r>
                        <a:rPr lang="en-GB" sz="1050" dirty="0"/>
                        <a:t>Nepal</a:t>
                      </a:r>
                    </a:p>
                  </a:txBody>
                  <a:tcPr anchor="ctr"/>
                </a:tc>
                <a:tc>
                  <a:txBody>
                    <a:bodyPr/>
                    <a:lstStyle/>
                    <a:p>
                      <a:r>
                        <a:rPr lang="en-GB" sz="1050" dirty="0">
                          <a:hlinkClick r:id="rId13"/>
                        </a:rPr>
                        <a:t>Climate Change Financing Framework</a:t>
                      </a:r>
                      <a:r>
                        <a:rPr lang="en-GB" sz="1050" dirty="0"/>
                        <a:t> – Ministry of Finance</a:t>
                      </a:r>
                    </a:p>
                  </a:txBody>
                  <a:tcPr anchor="ctr"/>
                </a:tc>
                <a:extLst>
                  <a:ext uri="{0D108BD9-81ED-4DB2-BD59-A6C34878D82A}">
                    <a16:rowId xmlns:a16="http://schemas.microsoft.com/office/drawing/2014/main" val="3201796328"/>
                  </a:ext>
                </a:extLst>
              </a:tr>
              <a:tr h="250923">
                <a:tc>
                  <a:txBody>
                    <a:bodyPr/>
                    <a:lstStyle/>
                    <a:p>
                      <a:r>
                        <a:rPr lang="en-GB" sz="1050" dirty="0"/>
                        <a:t>Philippines</a:t>
                      </a:r>
                    </a:p>
                  </a:txBody>
                  <a:tcPr anchor="ctr"/>
                </a:tc>
                <a:tc>
                  <a:txBody>
                    <a:bodyPr/>
                    <a:lstStyle/>
                    <a:p>
                      <a:r>
                        <a:rPr lang="en-GB" sz="1050" dirty="0">
                          <a:hlinkClick r:id="rId14"/>
                        </a:rPr>
                        <a:t>Philippine Sustainable Finance Roadmap and Guiding Principles</a:t>
                      </a:r>
                      <a:r>
                        <a:rPr lang="en-GB" sz="1050" dirty="0"/>
                        <a:t> Philippines Inter-Agency Technical Working Group for Sustainable Finance</a:t>
                      </a:r>
                    </a:p>
                  </a:txBody>
                  <a:tcPr anchor="ctr"/>
                </a:tc>
                <a:extLst>
                  <a:ext uri="{0D108BD9-81ED-4DB2-BD59-A6C34878D82A}">
                    <a16:rowId xmlns:a16="http://schemas.microsoft.com/office/drawing/2014/main" val="2368830643"/>
                  </a:ext>
                </a:extLst>
              </a:tr>
              <a:tr h="250923">
                <a:tc>
                  <a:txBody>
                    <a:bodyPr/>
                    <a:lstStyle/>
                    <a:p>
                      <a:r>
                        <a:rPr lang="en-GB" sz="1050" dirty="0"/>
                        <a:t>South Africa</a:t>
                      </a:r>
                    </a:p>
                  </a:txBody>
                  <a:tcPr anchor="ctr"/>
                </a:tc>
                <a:tc>
                  <a:txBody>
                    <a:bodyPr/>
                    <a:lstStyle/>
                    <a:p>
                      <a:r>
                        <a:rPr lang="en-GB" sz="1050" dirty="0">
                          <a:hlinkClick r:id="rId15"/>
                        </a:rPr>
                        <a:t>Financing a Sustainable Economy</a:t>
                      </a:r>
                      <a:r>
                        <a:rPr lang="en-GB" sz="1050" dirty="0"/>
                        <a:t> – National Treasury</a:t>
                      </a:r>
                    </a:p>
                  </a:txBody>
                  <a:tcPr anchor="ctr"/>
                </a:tc>
                <a:extLst>
                  <a:ext uri="{0D108BD9-81ED-4DB2-BD59-A6C34878D82A}">
                    <a16:rowId xmlns:a16="http://schemas.microsoft.com/office/drawing/2014/main" val="3341512733"/>
                  </a:ext>
                </a:extLst>
              </a:tr>
              <a:tr h="250923">
                <a:tc>
                  <a:txBody>
                    <a:bodyPr/>
                    <a:lstStyle/>
                    <a:p>
                      <a:r>
                        <a:rPr lang="en-GB" sz="1050" dirty="0"/>
                        <a:t>Uganda</a:t>
                      </a:r>
                    </a:p>
                  </a:txBody>
                  <a:tcPr anchor="ctr"/>
                </a:tc>
                <a:tc>
                  <a:txBody>
                    <a:bodyPr/>
                    <a:lstStyle/>
                    <a:p>
                      <a:r>
                        <a:rPr lang="en-GB" sz="1050" dirty="0">
                          <a:hlinkClick r:id="rId16"/>
                        </a:rPr>
                        <a:t>National Climate Finance Strategy (2025-2030)</a:t>
                      </a:r>
                      <a:r>
                        <a:rPr lang="en-GB" sz="1050" dirty="0"/>
                        <a:t> – Ministry of Finance, Planning, and Economic Development</a:t>
                      </a:r>
                    </a:p>
                  </a:txBody>
                  <a:tcPr anchor="ctr"/>
                </a:tc>
                <a:extLst>
                  <a:ext uri="{0D108BD9-81ED-4DB2-BD59-A6C34878D82A}">
                    <a16:rowId xmlns:a16="http://schemas.microsoft.com/office/drawing/2014/main" val="4080977724"/>
                  </a:ext>
                </a:extLst>
              </a:tr>
            </a:tbl>
          </a:graphicData>
        </a:graphic>
      </p:graphicFrame>
      <p:grpSp>
        <p:nvGrpSpPr>
          <p:cNvPr id="14" name="Group 13">
            <a:extLst>
              <a:ext uri="{FF2B5EF4-FFF2-40B4-BE49-F238E27FC236}">
                <a16:creationId xmlns:a16="http://schemas.microsoft.com/office/drawing/2014/main" id="{3DC8502E-E839-A4DA-E965-70505D00FA31}"/>
              </a:ext>
            </a:extLst>
          </p:cNvPr>
          <p:cNvGrpSpPr/>
          <p:nvPr/>
        </p:nvGrpSpPr>
        <p:grpSpPr>
          <a:xfrm>
            <a:off x="10263465" y="2833099"/>
            <a:ext cx="1489054" cy="1370994"/>
            <a:chOff x="10465149" y="5362617"/>
            <a:chExt cx="1301283" cy="1182005"/>
          </a:xfrm>
        </p:grpSpPr>
        <p:grpSp>
          <p:nvGrpSpPr>
            <p:cNvPr id="15" name="Group 14">
              <a:extLst>
                <a:ext uri="{FF2B5EF4-FFF2-40B4-BE49-F238E27FC236}">
                  <a16:creationId xmlns:a16="http://schemas.microsoft.com/office/drawing/2014/main" id="{AE6D6735-CBB5-C145-5A3A-F767E5BFE8EA}"/>
                </a:ext>
              </a:extLst>
            </p:cNvPr>
            <p:cNvGrpSpPr>
              <a:grpSpLocks noChangeAspect="1"/>
            </p:cNvGrpSpPr>
            <p:nvPr/>
          </p:nvGrpSpPr>
          <p:grpSpPr>
            <a:xfrm>
              <a:off x="10465149" y="5362617"/>
              <a:ext cx="1301283" cy="1080000"/>
              <a:chOff x="9353550" y="363506"/>
              <a:chExt cx="2476500" cy="2044907"/>
            </a:xfrm>
          </p:grpSpPr>
          <p:sp>
            <p:nvSpPr>
              <p:cNvPr id="17" name="Rectangle 16">
                <a:extLst>
                  <a:ext uri="{FF2B5EF4-FFF2-40B4-BE49-F238E27FC236}">
                    <a16:creationId xmlns:a16="http://schemas.microsoft.com/office/drawing/2014/main" id="{F5475878-1E52-490B-3DF5-2BCA8B8B7636}"/>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18" name="Group 17">
                <a:extLst>
                  <a:ext uri="{FF2B5EF4-FFF2-40B4-BE49-F238E27FC236}">
                    <a16:creationId xmlns:a16="http://schemas.microsoft.com/office/drawing/2014/main" id="{BA624F8B-CE32-201C-C02B-B7381FD204EF}"/>
                  </a:ext>
                </a:extLst>
              </p:cNvPr>
              <p:cNvGrpSpPr/>
              <p:nvPr/>
            </p:nvGrpSpPr>
            <p:grpSpPr>
              <a:xfrm>
                <a:off x="9700461" y="470603"/>
                <a:ext cx="1793862" cy="1677627"/>
                <a:chOff x="5902711" y="432502"/>
                <a:chExt cx="5287501" cy="3581101"/>
              </a:xfrm>
            </p:grpSpPr>
            <p:sp>
              <p:nvSpPr>
                <p:cNvPr id="19" name="Flowchart: Alternative Process 18">
                  <a:extLst>
                    <a:ext uri="{FF2B5EF4-FFF2-40B4-BE49-F238E27FC236}">
                      <a16:creationId xmlns:a16="http://schemas.microsoft.com/office/drawing/2014/main" id="{385D1CF7-BF15-411D-BD25-1313DB0BA39A}"/>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20" name="Flowchart: Alternative Process 19">
                  <a:extLst>
                    <a:ext uri="{FF2B5EF4-FFF2-40B4-BE49-F238E27FC236}">
                      <a16:creationId xmlns:a16="http://schemas.microsoft.com/office/drawing/2014/main" id="{43380ACD-C037-7057-FDE9-98826CE3BED1}"/>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21" name="Left Brace 20">
                  <a:extLst>
                    <a:ext uri="{FF2B5EF4-FFF2-40B4-BE49-F238E27FC236}">
                      <a16:creationId xmlns:a16="http://schemas.microsoft.com/office/drawing/2014/main" id="{29201C12-F7A0-F327-E8BB-043106553C68}"/>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22" name="Flowchart: Alternative Process 21">
                  <a:extLst>
                    <a:ext uri="{FF2B5EF4-FFF2-40B4-BE49-F238E27FC236}">
                      <a16:creationId xmlns:a16="http://schemas.microsoft.com/office/drawing/2014/main" id="{EC477B4A-F612-E7F2-3AB5-833324675538}"/>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23" name="Flowchart: Alternative Process 22">
                  <a:extLst>
                    <a:ext uri="{FF2B5EF4-FFF2-40B4-BE49-F238E27FC236}">
                      <a16:creationId xmlns:a16="http://schemas.microsoft.com/office/drawing/2014/main" id="{9AA8F5E7-B0AD-72E9-CCE4-9AA99C3C8FAE}"/>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24" name="Flowchart: Alternative Process 23">
                  <a:extLst>
                    <a:ext uri="{FF2B5EF4-FFF2-40B4-BE49-F238E27FC236}">
                      <a16:creationId xmlns:a16="http://schemas.microsoft.com/office/drawing/2014/main" id="{D1F2989B-7847-9267-3BA9-4B113775145B}"/>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16" name="TextBox 15">
              <a:extLst>
                <a:ext uri="{FF2B5EF4-FFF2-40B4-BE49-F238E27FC236}">
                  <a16:creationId xmlns:a16="http://schemas.microsoft.com/office/drawing/2014/main" id="{01319CA3-29BD-7326-92CF-A3B9AD40755F}"/>
                </a:ext>
              </a:extLst>
            </p:cNvPr>
            <p:cNvSpPr txBox="1"/>
            <p:nvPr/>
          </p:nvSpPr>
          <p:spPr>
            <a:xfrm rot="5400000">
              <a:off x="11266851" y="6279165"/>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Tree>
    <p:extLst>
      <p:ext uri="{BB962C8B-B14F-4D97-AF65-F5344CB8AC3E}">
        <p14:creationId xmlns:p14="http://schemas.microsoft.com/office/powerpoint/2010/main" val="73474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2AB973-44B1-48A6-C496-BE7001F4DCA5}"/>
              </a:ext>
            </a:extLst>
          </p:cNvPr>
          <p:cNvSpPr txBox="1"/>
          <p:nvPr/>
        </p:nvSpPr>
        <p:spPr>
          <a:xfrm>
            <a:off x="535332" y="363505"/>
            <a:ext cx="11121335" cy="2800767"/>
          </a:xfrm>
          <a:prstGeom prst="rect">
            <a:avLst/>
          </a:prstGeom>
          <a:noFill/>
        </p:spPr>
        <p:txBody>
          <a:bodyPr wrap="square" rtlCol="0">
            <a:spAutoFit/>
          </a:bodyPr>
          <a:lstStyle/>
          <a:p>
            <a:r>
              <a:rPr lang="en-GB" sz="1600" b="1" dirty="0"/>
              <a:t>LEARNING OUTCOME 1: Identifying Institutional Responsibilities</a:t>
            </a:r>
          </a:p>
          <a:p>
            <a:endParaRPr lang="en-GB" sz="1600" i="1" dirty="0"/>
          </a:p>
          <a:p>
            <a:r>
              <a:rPr lang="en-GB" sz="1600" b="1" dirty="0">
                <a:solidFill>
                  <a:schemeClr val="bg1"/>
                </a:solidFill>
                <a:highlight>
                  <a:srgbClr val="0000FF"/>
                </a:highlight>
              </a:rPr>
              <a:t>1.2 Developing Coordination Mechanisms</a:t>
            </a:r>
          </a:p>
          <a:p>
            <a:endParaRPr lang="en-GB" sz="1600" i="1" dirty="0"/>
          </a:p>
          <a:p>
            <a:r>
              <a:rPr lang="en-GB" sz="1600" b="1" i="1" dirty="0">
                <a:solidFill>
                  <a:schemeClr val="accent5"/>
                </a:solidFill>
              </a:rPr>
              <a:t>Q: What are some finance-specific tasks of the </a:t>
            </a:r>
            <a:r>
              <a:rPr lang="en-GB" sz="1600" b="1" i="1" dirty="0">
                <a:solidFill>
                  <a:srgbClr val="0636A8"/>
                </a:solidFill>
              </a:rPr>
              <a:t>PSC </a:t>
            </a:r>
            <a:r>
              <a:rPr lang="en-GB" sz="1600" b="1" i="1" dirty="0">
                <a:solidFill>
                  <a:schemeClr val="accent5"/>
                </a:solidFill>
              </a:rPr>
              <a:t>and </a:t>
            </a:r>
            <a:r>
              <a:rPr lang="en-GB" sz="1600" b="1" i="1" dirty="0">
                <a:solidFill>
                  <a:srgbClr val="A7142C"/>
                </a:solidFill>
              </a:rPr>
              <a:t>TDG </a:t>
            </a:r>
            <a:r>
              <a:rPr lang="en-GB" sz="1600" b="1" i="1" dirty="0">
                <a:solidFill>
                  <a:schemeClr val="accent5"/>
                </a:solidFill>
              </a:rPr>
              <a:t>SIGs?</a:t>
            </a:r>
          </a:p>
          <a:p>
            <a:r>
              <a:rPr lang="en-GB" sz="1600" dirty="0"/>
              <a:t>A: </a:t>
            </a:r>
            <a:r>
              <a:rPr lang="en-GB" sz="1600" b="1" dirty="0"/>
              <a:t>For the </a:t>
            </a:r>
            <a:r>
              <a:rPr lang="en-GB" sz="1600" b="1" dirty="0">
                <a:solidFill>
                  <a:srgbClr val="0636A8"/>
                </a:solidFill>
              </a:rPr>
              <a:t>PSC-SIG</a:t>
            </a:r>
            <a:r>
              <a:rPr lang="en-GB" sz="1600" b="1" dirty="0"/>
              <a:t>: </a:t>
            </a:r>
            <a:r>
              <a:rPr lang="en-GB" sz="1600" dirty="0"/>
              <a:t>duties and functions remain the same, but it is re-emphasised that the </a:t>
            </a:r>
            <a:r>
              <a:rPr lang="en-GB" sz="1600" b="1" dirty="0">
                <a:solidFill>
                  <a:srgbClr val="0636A8"/>
                </a:solidFill>
              </a:rPr>
              <a:t>PSC-SIG</a:t>
            </a:r>
            <a:r>
              <a:rPr lang="en-GB" sz="1600" dirty="0"/>
              <a:t> should have a senior decision-maker from the Ministry of Finance within the SIG. </a:t>
            </a:r>
          </a:p>
          <a:p>
            <a:r>
              <a:rPr lang="en-GB" sz="1600" b="1" dirty="0"/>
              <a:t>For the </a:t>
            </a:r>
            <a:r>
              <a:rPr lang="en-GB" sz="1600" b="1" dirty="0">
                <a:solidFill>
                  <a:srgbClr val="A7142C"/>
                </a:solidFill>
              </a:rPr>
              <a:t>TDG-SIG</a:t>
            </a:r>
            <a:r>
              <a:rPr lang="en-GB" sz="1600" b="1" dirty="0"/>
              <a:t>: </a:t>
            </a:r>
            <a:r>
              <a:rPr lang="en-GB" sz="1600" dirty="0"/>
              <a:t>provide the analytical and operational work that underpins the finance strategy. It is recommended to create a dedicated Finance Technical Delivery Group (</a:t>
            </a:r>
            <a:r>
              <a:rPr lang="en-GB" sz="1600" b="1" dirty="0">
                <a:solidFill>
                  <a:srgbClr val="A7142C"/>
                </a:solidFill>
              </a:rPr>
              <a:t>Finance TDG-SIG</a:t>
            </a:r>
            <a:r>
              <a:rPr lang="en-GB" sz="1600" dirty="0"/>
              <a:t>) which focuses on the financial analytical work. The SIG should undertake the technical financial analysis that informs the finance strategy, prepares briefs for political review, and tracks implementation and resource mobilisation. </a:t>
            </a:r>
          </a:p>
        </p:txBody>
      </p:sp>
      <p:pic>
        <p:nvPicPr>
          <p:cNvPr id="3" name="Graphic 2" descr="Decision chart outline">
            <a:extLst>
              <a:ext uri="{FF2B5EF4-FFF2-40B4-BE49-F238E27FC236}">
                <a16:creationId xmlns:a16="http://schemas.microsoft.com/office/drawing/2014/main" id="{536ECAC5-1827-EFEA-9D12-1DCA6D64D51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07992" y="401984"/>
            <a:ext cx="720000" cy="720000"/>
          </a:xfrm>
          <a:prstGeom prst="rect">
            <a:avLst/>
          </a:prstGeom>
        </p:spPr>
      </p:pic>
      <p:sp>
        <p:nvSpPr>
          <p:cNvPr id="4" name="TextBox 3">
            <a:extLst>
              <a:ext uri="{FF2B5EF4-FFF2-40B4-BE49-F238E27FC236}">
                <a16:creationId xmlns:a16="http://schemas.microsoft.com/office/drawing/2014/main" id="{7013336E-A330-50C4-C7BA-FCC8D98A95D6}"/>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grpSp>
        <p:nvGrpSpPr>
          <p:cNvPr id="6" name="Group 5">
            <a:extLst>
              <a:ext uri="{FF2B5EF4-FFF2-40B4-BE49-F238E27FC236}">
                <a16:creationId xmlns:a16="http://schemas.microsoft.com/office/drawing/2014/main" id="{E7659E7C-BA39-14DB-69EE-277D9C82A1D2}"/>
              </a:ext>
            </a:extLst>
          </p:cNvPr>
          <p:cNvGrpSpPr/>
          <p:nvPr/>
        </p:nvGrpSpPr>
        <p:grpSpPr>
          <a:xfrm>
            <a:off x="10263465" y="5187663"/>
            <a:ext cx="1489054" cy="1370994"/>
            <a:chOff x="10465149" y="5362617"/>
            <a:chExt cx="1301283" cy="1182005"/>
          </a:xfrm>
        </p:grpSpPr>
        <p:grpSp>
          <p:nvGrpSpPr>
            <p:cNvPr id="7" name="Group 6">
              <a:extLst>
                <a:ext uri="{FF2B5EF4-FFF2-40B4-BE49-F238E27FC236}">
                  <a16:creationId xmlns:a16="http://schemas.microsoft.com/office/drawing/2014/main" id="{D996D5F9-7CB0-07E8-ED1D-78B3C469C9B1}"/>
                </a:ext>
              </a:extLst>
            </p:cNvPr>
            <p:cNvGrpSpPr>
              <a:grpSpLocks noChangeAspect="1"/>
            </p:cNvGrpSpPr>
            <p:nvPr/>
          </p:nvGrpSpPr>
          <p:grpSpPr>
            <a:xfrm>
              <a:off x="10465149" y="5362617"/>
              <a:ext cx="1301283" cy="1080000"/>
              <a:chOff x="9353550" y="363506"/>
              <a:chExt cx="2476500" cy="2044907"/>
            </a:xfrm>
          </p:grpSpPr>
          <p:sp>
            <p:nvSpPr>
              <p:cNvPr id="9" name="Rectangle 8">
                <a:extLst>
                  <a:ext uri="{FF2B5EF4-FFF2-40B4-BE49-F238E27FC236}">
                    <a16:creationId xmlns:a16="http://schemas.microsoft.com/office/drawing/2014/main" id="{94224ED9-C24F-F9FB-8CA3-234ECB788770}"/>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10" name="Group 9">
                <a:extLst>
                  <a:ext uri="{FF2B5EF4-FFF2-40B4-BE49-F238E27FC236}">
                    <a16:creationId xmlns:a16="http://schemas.microsoft.com/office/drawing/2014/main" id="{FDC7B8DE-B895-E80E-3788-91B676A8FBFA}"/>
                  </a:ext>
                </a:extLst>
              </p:cNvPr>
              <p:cNvGrpSpPr/>
              <p:nvPr/>
            </p:nvGrpSpPr>
            <p:grpSpPr>
              <a:xfrm>
                <a:off x="9700461" y="470603"/>
                <a:ext cx="1793862" cy="1677627"/>
                <a:chOff x="5902711" y="432502"/>
                <a:chExt cx="5287501" cy="3581101"/>
              </a:xfrm>
            </p:grpSpPr>
            <p:sp>
              <p:nvSpPr>
                <p:cNvPr id="11" name="Flowchart: Alternative Process 10">
                  <a:extLst>
                    <a:ext uri="{FF2B5EF4-FFF2-40B4-BE49-F238E27FC236}">
                      <a16:creationId xmlns:a16="http://schemas.microsoft.com/office/drawing/2014/main" id="{23CC06BE-CF46-9498-F07A-F337D300D6B3}"/>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2" name="Flowchart: Alternative Process 11">
                  <a:extLst>
                    <a:ext uri="{FF2B5EF4-FFF2-40B4-BE49-F238E27FC236}">
                      <a16:creationId xmlns:a16="http://schemas.microsoft.com/office/drawing/2014/main" id="{EB490EDE-94EB-A7CB-D0AC-FED56DBCD34E}"/>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3" name="Left Brace 12">
                  <a:extLst>
                    <a:ext uri="{FF2B5EF4-FFF2-40B4-BE49-F238E27FC236}">
                      <a16:creationId xmlns:a16="http://schemas.microsoft.com/office/drawing/2014/main" id="{42E35537-790D-492A-2A3F-41CC87677E20}"/>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14" name="Flowchart: Alternative Process 13">
                  <a:extLst>
                    <a:ext uri="{FF2B5EF4-FFF2-40B4-BE49-F238E27FC236}">
                      <a16:creationId xmlns:a16="http://schemas.microsoft.com/office/drawing/2014/main" id="{07DD21CD-A831-ED06-802B-5EEE135290D4}"/>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15" name="Flowchart: Alternative Process 14">
                  <a:extLst>
                    <a:ext uri="{FF2B5EF4-FFF2-40B4-BE49-F238E27FC236}">
                      <a16:creationId xmlns:a16="http://schemas.microsoft.com/office/drawing/2014/main" id="{5A4AB3C6-8698-4CAD-BE52-FA79759865B1}"/>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6" name="Flowchart: Alternative Process 15">
                  <a:extLst>
                    <a:ext uri="{FF2B5EF4-FFF2-40B4-BE49-F238E27FC236}">
                      <a16:creationId xmlns:a16="http://schemas.microsoft.com/office/drawing/2014/main" id="{BFA1C92C-A1B6-EFA3-0611-010A9BDB6D5A}"/>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8" name="TextBox 7">
              <a:extLst>
                <a:ext uri="{FF2B5EF4-FFF2-40B4-BE49-F238E27FC236}">
                  <a16:creationId xmlns:a16="http://schemas.microsoft.com/office/drawing/2014/main" id="{1FBAD7DB-5D25-932B-16D3-F0CF730AF7C3}"/>
                </a:ext>
              </a:extLst>
            </p:cNvPr>
            <p:cNvSpPr txBox="1"/>
            <p:nvPr/>
          </p:nvSpPr>
          <p:spPr>
            <a:xfrm rot="5400000">
              <a:off x="11266851" y="6279165"/>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
        <p:nvSpPr>
          <p:cNvPr id="17" name="TextBox 16">
            <a:extLst>
              <a:ext uri="{FF2B5EF4-FFF2-40B4-BE49-F238E27FC236}">
                <a16:creationId xmlns:a16="http://schemas.microsoft.com/office/drawing/2014/main" id="{E9FF0CDC-61FE-1392-F3C6-2661361BCC64}"/>
              </a:ext>
            </a:extLst>
          </p:cNvPr>
          <p:cNvSpPr txBox="1"/>
          <p:nvPr/>
        </p:nvSpPr>
        <p:spPr>
          <a:xfrm>
            <a:off x="535331" y="3306494"/>
            <a:ext cx="11217188" cy="2062103"/>
          </a:xfrm>
          <a:prstGeom prst="rect">
            <a:avLst/>
          </a:prstGeom>
          <a:noFill/>
        </p:spPr>
        <p:txBody>
          <a:bodyPr wrap="square">
            <a:spAutoFit/>
          </a:bodyPr>
          <a:lstStyle/>
          <a:p>
            <a:r>
              <a:rPr lang="en-GB" sz="1600" b="1" i="1" dirty="0">
                <a:solidFill>
                  <a:schemeClr val="accent5"/>
                </a:solidFill>
              </a:rPr>
              <a:t>Q: How to ensure that these groups are run well?</a:t>
            </a:r>
          </a:p>
          <a:p>
            <a:r>
              <a:rPr lang="en-GB" sz="1600" dirty="0"/>
              <a:t>A: One way is to ensure that the coordination extends beyond the government. The SIGs should also be engaging with the private sector, academia, civil society, and financial institutions to build broad ownership of the effort and, ultimately, the finance strategy. Another way to fortify these groups is to mandate their existence through law, regulation, or executive decree. This makes the groups more likely to withstand transitions in leadership and maintain momentum. In practice, this means embedding responsibilities into existing fiscal or planning frameworks, rather than treating climate finance as an add-on initiative. Equally important is the allocation of sufficient resources: dedicated staffing, technical capacity, and financial support are essential if coordination bodies are to function as more than symbolic platforms. </a:t>
            </a:r>
          </a:p>
        </p:txBody>
      </p:sp>
    </p:spTree>
    <p:extLst>
      <p:ext uri="{BB962C8B-B14F-4D97-AF65-F5344CB8AC3E}">
        <p14:creationId xmlns:p14="http://schemas.microsoft.com/office/powerpoint/2010/main" val="249952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168B9C-71E0-19EE-0311-87D7E9C29993}"/>
              </a:ext>
            </a:extLst>
          </p:cNvPr>
          <p:cNvSpPr txBox="1"/>
          <p:nvPr/>
        </p:nvSpPr>
        <p:spPr>
          <a:xfrm>
            <a:off x="468483" y="470189"/>
            <a:ext cx="11121335" cy="3046988"/>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South Africa’s </a:t>
            </a:r>
            <a:r>
              <a:rPr lang="en-GB" sz="1800" i="1" dirty="0">
                <a:solidFill>
                  <a:schemeClr val="bg1"/>
                </a:solidFill>
              </a:rPr>
              <a:t>Presidential Climate Commission</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The Just Energy Transition Partnership (JETP) serves as the country platform (</a:t>
            </a:r>
            <a:r>
              <a:rPr lang="en-GB" sz="1600" b="1" dirty="0">
                <a:solidFill>
                  <a:schemeClr val="accent3">
                    <a:lumMod val="90000"/>
                  </a:schemeClr>
                </a:solidFill>
              </a:rPr>
              <a:t>PSC-SIG</a:t>
            </a:r>
            <a:r>
              <a:rPr lang="en-GB" sz="1600" dirty="0">
                <a:solidFill>
                  <a:schemeClr val="bg1"/>
                </a:solidFill>
              </a:rPr>
              <a:t>), convened by the Presidency’s Governing Coordination Function (</a:t>
            </a:r>
            <a:r>
              <a:rPr lang="en-GB" sz="1600" b="1" dirty="0">
                <a:solidFill>
                  <a:schemeClr val="bg1">
                    <a:lumMod val="75000"/>
                  </a:schemeClr>
                </a:solidFill>
              </a:rPr>
              <a:t>GCF</a:t>
            </a:r>
            <a:r>
              <a:rPr lang="en-GB" sz="1600" dirty="0">
                <a:solidFill>
                  <a:schemeClr val="bg1"/>
                </a:solidFill>
              </a:rPr>
              <a:t>) to align ministries, development partners, and investors around a shared investment plan. At the operational level, the Presidential Climate Commission (PCC) functions as the technical coordination group (</a:t>
            </a:r>
            <a:r>
              <a:rPr lang="en-GB" sz="1600" b="1" dirty="0">
                <a:solidFill>
                  <a:srgbClr val="C80F2E"/>
                </a:solidFill>
              </a:rPr>
              <a:t>TDG-SIG</a:t>
            </a:r>
            <a:r>
              <a:rPr lang="en-GB" sz="1600" dirty="0">
                <a:solidFill>
                  <a:schemeClr val="bg1"/>
                </a:solidFill>
              </a:rPr>
              <a:t>), providing the technical platform for developing and implementing the national finance strategy. The PCC integrates modelling, financial planning, and stakeholder consultation into a unified analytical process.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F49986A9-52D5-D2AD-2976-C2E940A2444A}"/>
              </a:ext>
            </a:extLst>
          </p:cNvPr>
          <p:cNvSpPr txBox="1"/>
          <p:nvPr/>
        </p:nvSpPr>
        <p:spPr>
          <a:xfrm>
            <a:off x="468483" y="3152108"/>
            <a:ext cx="10390017"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Together, the JETP and PCC illustrate how structured coordination can translate political intent into actionable investment programmes, enhance credibility with partners, and sustain implementation momentum.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A pre-existing </a:t>
            </a:r>
            <a:r>
              <a:rPr lang="en-GB" sz="1600" b="1" dirty="0">
                <a:solidFill>
                  <a:schemeClr val="bg1">
                    <a:lumMod val="75000"/>
                  </a:schemeClr>
                </a:solidFill>
              </a:rPr>
              <a:t>GCF </a:t>
            </a:r>
            <a:r>
              <a:rPr lang="en-GB" sz="1600" dirty="0">
                <a:solidFill>
                  <a:schemeClr val="bg1"/>
                </a:solidFill>
              </a:rPr>
              <a:t>group to leverage</a:t>
            </a:r>
          </a:p>
          <a:p>
            <a:pPr marL="285750" indent="-285750">
              <a:buClr>
                <a:schemeClr val="bg1"/>
              </a:buClr>
              <a:buFont typeface="Wingdings" panose="05000000000000000000" pitchFamily="2" charset="2"/>
              <a:buChar char="ü"/>
            </a:pPr>
            <a:r>
              <a:rPr lang="en-GB" sz="1600" dirty="0">
                <a:solidFill>
                  <a:schemeClr val="bg1"/>
                </a:solidFill>
              </a:rPr>
              <a:t>A pre-existing </a:t>
            </a:r>
            <a:r>
              <a:rPr lang="en-GB" sz="1600" b="1" dirty="0">
                <a:solidFill>
                  <a:schemeClr val="accent3">
                    <a:lumMod val="90000"/>
                  </a:schemeClr>
                </a:solidFill>
              </a:rPr>
              <a:t>PSC-SIG</a:t>
            </a:r>
            <a:r>
              <a:rPr lang="en-GB" sz="1600" dirty="0">
                <a:solidFill>
                  <a:schemeClr val="bg1"/>
                </a:solidFill>
              </a:rPr>
              <a:t> that is convened by the </a:t>
            </a:r>
            <a:r>
              <a:rPr lang="en-GB" sz="1600" b="1" dirty="0">
                <a:solidFill>
                  <a:schemeClr val="bg1">
                    <a:lumMod val="75000"/>
                  </a:schemeClr>
                </a:solidFill>
              </a:rPr>
              <a:t>GCF</a:t>
            </a:r>
          </a:p>
          <a:p>
            <a:pPr marL="285750" indent="-285750">
              <a:buClr>
                <a:schemeClr val="bg1"/>
              </a:buClr>
              <a:buFont typeface="Wingdings" panose="05000000000000000000" pitchFamily="2" charset="2"/>
              <a:buChar char="ü"/>
            </a:pPr>
            <a:r>
              <a:rPr lang="en-GB" sz="1600" dirty="0">
                <a:solidFill>
                  <a:schemeClr val="bg1"/>
                </a:solidFill>
              </a:rPr>
              <a:t>A pre-existing </a:t>
            </a:r>
            <a:r>
              <a:rPr lang="en-GB" sz="1600" b="1" dirty="0">
                <a:solidFill>
                  <a:srgbClr val="C80F2E"/>
                </a:solidFill>
              </a:rPr>
              <a:t>TDG-SIG</a:t>
            </a:r>
            <a:r>
              <a:rPr lang="en-GB" sz="1600" dirty="0">
                <a:solidFill>
                  <a:schemeClr val="bg1"/>
                </a:solidFill>
              </a:rPr>
              <a:t> with sufficient capacity</a:t>
            </a:r>
          </a:p>
        </p:txBody>
      </p:sp>
      <p:sp>
        <p:nvSpPr>
          <p:cNvPr id="3" name="Rectangle 2">
            <a:extLst>
              <a:ext uri="{FF2B5EF4-FFF2-40B4-BE49-F238E27FC236}">
                <a16:creationId xmlns:a16="http://schemas.microsoft.com/office/drawing/2014/main" id="{8E125B4D-F149-D267-8D97-2CD2CCD4EC34}"/>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6A91AC61-BC6D-A9F3-9867-1BE4935327DC}"/>
              </a:ext>
            </a:extLst>
          </p:cNvPr>
          <p:cNvSpPr txBox="1"/>
          <p:nvPr/>
        </p:nvSpPr>
        <p:spPr>
          <a:xfrm>
            <a:off x="3813330" y="6537413"/>
            <a:ext cx="7776488" cy="246221"/>
          </a:xfrm>
          <a:prstGeom prst="rect">
            <a:avLst/>
          </a:prstGeom>
          <a:noFill/>
        </p:spPr>
        <p:txBody>
          <a:bodyPr wrap="none" rtlCol="0">
            <a:spAutoFit/>
          </a:bodyPr>
          <a:lstStyle/>
          <a:p>
            <a:pPr algn="just"/>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https://international-partnerships.ec.europa.eu/policies/global-gateway/just-energy-transition-partnership-south-africa-0_en</a:t>
            </a:r>
            <a:r>
              <a:rPr lang="en-GB" sz="1000" dirty="0">
                <a:solidFill>
                  <a:schemeClr val="accent4">
                    <a:lumMod val="40000"/>
                    <a:lumOff val="60000"/>
                  </a:schemeClr>
                </a:solidFill>
              </a:rPr>
              <a:t> </a:t>
            </a:r>
          </a:p>
        </p:txBody>
      </p:sp>
    </p:spTree>
    <p:extLst>
      <p:ext uri="{BB962C8B-B14F-4D97-AF65-F5344CB8AC3E}">
        <p14:creationId xmlns:p14="http://schemas.microsoft.com/office/powerpoint/2010/main" val="2614821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225D0-6A1E-EFFB-6314-25998C6675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D1E49-3859-8A5C-EC32-7E4C138207F3}"/>
              </a:ext>
            </a:extLst>
          </p:cNvPr>
          <p:cNvSpPr>
            <a:spLocks noGrp="1"/>
          </p:cNvSpPr>
          <p:nvPr>
            <p:ph type="ctrTitle"/>
          </p:nvPr>
        </p:nvSpPr>
        <p:spPr>
          <a:xfrm>
            <a:off x="2979505" y="739739"/>
            <a:ext cx="6107345" cy="4982968"/>
          </a:xfrm>
        </p:spPr>
        <p:txBody>
          <a:bodyPr>
            <a:normAutofit fontScale="90000"/>
          </a:bodyPr>
          <a:lstStyle/>
          <a:p>
            <a:r>
              <a:rPr lang="en-GB" sz="5400" dirty="0"/>
              <a:t>Learning </a:t>
            </a:r>
            <a:br>
              <a:rPr lang="en-GB" sz="5400" dirty="0"/>
            </a:br>
            <a:r>
              <a:rPr lang="en-GB" sz="5400" dirty="0"/>
              <a:t>Outcome 2</a:t>
            </a:r>
            <a:br>
              <a:rPr lang="en-GB" sz="5400" dirty="0"/>
            </a:br>
            <a:br>
              <a:rPr lang="en-GB" dirty="0"/>
            </a:br>
            <a:r>
              <a:rPr lang="en-GB" dirty="0"/>
              <a:t>Creating a Sound Macroeconomic Environment</a:t>
            </a:r>
            <a:br>
              <a:rPr lang="en-GB" dirty="0"/>
            </a:br>
            <a:br>
              <a:rPr lang="en-GB" dirty="0"/>
            </a:br>
            <a:br>
              <a:rPr lang="en-GB" dirty="0"/>
            </a:br>
            <a:br>
              <a:rPr lang="en-GB" dirty="0"/>
            </a:br>
            <a:br>
              <a:rPr lang="en-GB" dirty="0"/>
            </a:br>
            <a:endParaRPr lang="en-GB" dirty="0"/>
          </a:p>
        </p:txBody>
      </p:sp>
      <p:pic>
        <p:nvPicPr>
          <p:cNvPr id="4" name="Graphic 3" descr="Open hand with plant outline">
            <a:extLst>
              <a:ext uri="{FF2B5EF4-FFF2-40B4-BE49-F238E27FC236}">
                <a16:creationId xmlns:a16="http://schemas.microsoft.com/office/drawing/2014/main" id="{212177DA-4FCD-FB7D-35AB-0F8032C5411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5" y="3429000"/>
            <a:ext cx="1800000" cy="1800000"/>
          </a:xfrm>
          <a:prstGeom prst="rect">
            <a:avLst/>
          </a:prstGeom>
        </p:spPr>
      </p:pic>
    </p:spTree>
    <p:extLst>
      <p:ext uri="{BB962C8B-B14F-4D97-AF65-F5344CB8AC3E}">
        <p14:creationId xmlns:p14="http://schemas.microsoft.com/office/powerpoint/2010/main" val="1356499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5E1A4-FD8C-C006-2CE0-22078379ED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5CD415-F7AE-2EC8-BD33-887CE4E80098}"/>
              </a:ext>
            </a:extLst>
          </p:cNvPr>
          <p:cNvSpPr>
            <a:spLocks noGrp="1"/>
          </p:cNvSpPr>
          <p:nvPr>
            <p:ph type="title"/>
          </p:nvPr>
        </p:nvSpPr>
        <p:spPr>
          <a:xfrm>
            <a:off x="868015" y="408666"/>
            <a:ext cx="9082276" cy="1325563"/>
          </a:xfrm>
        </p:spPr>
        <p:txBody>
          <a:bodyPr/>
          <a:lstStyle/>
          <a:p>
            <a:r>
              <a:rPr lang="en-GB" dirty="0">
                <a:solidFill>
                  <a:schemeClr val="accent5"/>
                </a:solidFill>
              </a:rPr>
              <a:t>Creating a Sound Macroeconomic Environment</a:t>
            </a:r>
          </a:p>
        </p:txBody>
      </p:sp>
      <p:sp>
        <p:nvSpPr>
          <p:cNvPr id="3" name="Text Placeholder 2">
            <a:extLst>
              <a:ext uri="{FF2B5EF4-FFF2-40B4-BE49-F238E27FC236}">
                <a16:creationId xmlns:a16="http://schemas.microsoft.com/office/drawing/2014/main" id="{7F529F2E-FE84-C2E5-C4BD-E6610DE79253}"/>
              </a:ext>
            </a:extLst>
          </p:cNvPr>
          <p:cNvSpPr>
            <a:spLocks noGrp="1"/>
          </p:cNvSpPr>
          <p:nvPr>
            <p:ph type="body" idx="12"/>
          </p:nvPr>
        </p:nvSpPr>
        <p:spPr>
          <a:xfrm>
            <a:off x="838200" y="2187692"/>
            <a:ext cx="10515599" cy="3136458"/>
          </a:xfrm>
        </p:spPr>
        <p:txBody>
          <a:bodyPr/>
          <a:lstStyle/>
          <a:p>
            <a:r>
              <a:rPr lang="en-GB" dirty="0"/>
              <a:t>The wider investment landscape of a country:</a:t>
            </a:r>
          </a:p>
          <a:p>
            <a:pPr marL="285750" indent="-285750">
              <a:buFont typeface="Arial" panose="020B0604020202020204" pitchFamily="34" charset="0"/>
              <a:buChar char="•"/>
            </a:pPr>
            <a:r>
              <a:rPr lang="en-GB" dirty="0"/>
              <a:t>Significantly affects the cost of raising finance;</a:t>
            </a:r>
          </a:p>
          <a:p>
            <a:pPr marL="285750" indent="-285750">
              <a:buFont typeface="Arial" panose="020B0604020202020204" pitchFamily="34" charset="0"/>
              <a:buChar char="•"/>
            </a:pPr>
            <a:r>
              <a:rPr lang="en-GB" dirty="0"/>
              <a:t>Influences the ability to attract private capital;</a:t>
            </a:r>
          </a:p>
          <a:p>
            <a:pPr marL="285750" indent="-285750">
              <a:buFont typeface="Arial" panose="020B0604020202020204" pitchFamily="34" charset="0"/>
              <a:buChar char="•"/>
            </a:pPr>
            <a:r>
              <a:rPr lang="en-GB" dirty="0"/>
              <a:t>Constrains borrowing capacity;</a:t>
            </a:r>
          </a:p>
          <a:p>
            <a:pPr marL="285750" indent="-285750">
              <a:buFont typeface="Arial" panose="020B0604020202020204" pitchFamily="34" charset="0"/>
              <a:buChar char="•"/>
            </a:pPr>
            <a:r>
              <a:rPr lang="en-GB" dirty="0"/>
              <a:t>Affects access to different sources of capital</a:t>
            </a:r>
          </a:p>
          <a:p>
            <a:endParaRPr lang="en-GB" dirty="0"/>
          </a:p>
          <a:p>
            <a:r>
              <a:rPr lang="en-GB" dirty="0"/>
              <a:t>Here you will learn how macroeconomic conditions affect country risk and how such risks can be mitigated risk.</a:t>
            </a:r>
          </a:p>
        </p:txBody>
      </p:sp>
      <p:sp>
        <p:nvSpPr>
          <p:cNvPr id="4" name="Text Placeholder 3">
            <a:extLst>
              <a:ext uri="{FF2B5EF4-FFF2-40B4-BE49-F238E27FC236}">
                <a16:creationId xmlns:a16="http://schemas.microsoft.com/office/drawing/2014/main" id="{394A152A-B84A-EC3C-F3B3-98B5562178B5}"/>
              </a:ext>
            </a:extLst>
          </p:cNvPr>
          <p:cNvSpPr>
            <a:spLocks noGrp="1"/>
          </p:cNvSpPr>
          <p:nvPr>
            <p:ph type="body" idx="13"/>
          </p:nvPr>
        </p:nvSpPr>
        <p:spPr>
          <a:xfrm>
            <a:off x="897834" y="753122"/>
            <a:ext cx="5499342" cy="604836"/>
          </a:xfrm>
        </p:spPr>
        <p:txBody>
          <a:bodyPr/>
          <a:lstStyle/>
          <a:p>
            <a:r>
              <a:rPr lang="en-GB" dirty="0"/>
              <a:t>Learning Outcome 2:</a:t>
            </a:r>
          </a:p>
        </p:txBody>
      </p:sp>
      <p:pic>
        <p:nvPicPr>
          <p:cNvPr id="6" name="Graphic 5" descr="Open hand with plant outline">
            <a:extLst>
              <a:ext uri="{FF2B5EF4-FFF2-40B4-BE49-F238E27FC236}">
                <a16:creationId xmlns:a16="http://schemas.microsoft.com/office/drawing/2014/main" id="{4767434A-8458-7B86-FC78-F4895B82EE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920474" y="344931"/>
            <a:ext cx="1620000" cy="1620000"/>
          </a:xfrm>
          <a:prstGeom prst="rect">
            <a:avLst/>
          </a:prstGeom>
        </p:spPr>
      </p:pic>
    </p:spTree>
    <p:extLst>
      <p:ext uri="{BB962C8B-B14F-4D97-AF65-F5344CB8AC3E}">
        <p14:creationId xmlns:p14="http://schemas.microsoft.com/office/powerpoint/2010/main" val="1881479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021573-9C25-C0FA-7F8F-5BA0E702635D}"/>
              </a:ext>
            </a:extLst>
          </p:cNvPr>
          <p:cNvSpPr txBox="1"/>
          <p:nvPr/>
        </p:nvSpPr>
        <p:spPr>
          <a:xfrm>
            <a:off x="563733" y="363505"/>
            <a:ext cx="11121335" cy="2554545"/>
          </a:xfrm>
          <a:prstGeom prst="rect">
            <a:avLst/>
          </a:prstGeom>
          <a:noFill/>
        </p:spPr>
        <p:txBody>
          <a:bodyPr wrap="square" rtlCol="0">
            <a:spAutoFit/>
          </a:bodyPr>
          <a:lstStyle/>
          <a:p>
            <a:r>
              <a:rPr lang="en-GB" sz="1600" b="1" dirty="0"/>
              <a:t>LEARNING OUTCOME 2: Creating a Sound Macroeconomic Environment</a:t>
            </a:r>
          </a:p>
          <a:p>
            <a:endParaRPr lang="en-GB" sz="1600" b="1" i="1" dirty="0"/>
          </a:p>
          <a:p>
            <a:r>
              <a:rPr lang="en-GB" sz="1600" b="1" dirty="0">
                <a:solidFill>
                  <a:schemeClr val="bg1"/>
                </a:solidFill>
                <a:highlight>
                  <a:srgbClr val="0000FF"/>
                </a:highlight>
              </a:rPr>
              <a:t>2.1 Understanding How Macroeconomic Environment Affects Finance</a:t>
            </a:r>
          </a:p>
          <a:p>
            <a:endParaRPr lang="en-GB" sz="1600" dirty="0"/>
          </a:p>
          <a:p>
            <a:r>
              <a:rPr lang="en-GB" sz="1600" b="1" i="1" dirty="0">
                <a:solidFill>
                  <a:schemeClr val="accent5"/>
                </a:solidFill>
              </a:rPr>
              <a:t>Q: What is country risk and why is it important?</a:t>
            </a:r>
          </a:p>
          <a:p>
            <a:r>
              <a:rPr lang="en-GB" sz="1600" dirty="0"/>
              <a:t>A: Country risk is the risk that international investors attribute to the overall political and macroeconomic conditions prevalent in a country. A country with an unstable political and/or macroeconomic regime will be perceived as risky by international investors and this will translate into a premium on the cost of capital for international finance. For example, the cost of capital for investing in solar PV projects in Kenya is approximately double that in the United States, and this difference is almost entirely attributable to Kenyan country risk.</a:t>
            </a:r>
          </a:p>
        </p:txBody>
      </p:sp>
      <p:pic>
        <p:nvPicPr>
          <p:cNvPr id="4" name="Graphic 3" descr="Open hand with plant outline">
            <a:extLst>
              <a:ext uri="{FF2B5EF4-FFF2-40B4-BE49-F238E27FC236}">
                <a16:creationId xmlns:a16="http://schemas.microsoft.com/office/drawing/2014/main" id="{D16F1703-AB42-C999-9E00-C19AB3BA0B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36002"/>
            <a:ext cx="720000" cy="720000"/>
          </a:xfrm>
          <a:prstGeom prst="rect">
            <a:avLst/>
          </a:prstGeom>
        </p:spPr>
      </p:pic>
      <p:sp>
        <p:nvSpPr>
          <p:cNvPr id="5" name="TextBox 4">
            <a:extLst>
              <a:ext uri="{FF2B5EF4-FFF2-40B4-BE49-F238E27FC236}">
                <a16:creationId xmlns:a16="http://schemas.microsoft.com/office/drawing/2014/main" id="{906DCA98-92AF-BC19-47D2-BA3C7CA3F98F}"/>
              </a:ext>
            </a:extLst>
          </p:cNvPr>
          <p:cNvSpPr txBox="1"/>
          <p:nvPr/>
        </p:nvSpPr>
        <p:spPr>
          <a:xfrm>
            <a:off x="563732" y="5440408"/>
            <a:ext cx="10985537" cy="1077218"/>
          </a:xfrm>
          <a:prstGeom prst="rect">
            <a:avLst/>
          </a:prstGeom>
          <a:noFill/>
        </p:spPr>
        <p:txBody>
          <a:bodyPr wrap="square">
            <a:spAutoFit/>
          </a:bodyPr>
          <a:lstStyle/>
          <a:p>
            <a:r>
              <a:rPr lang="en-GB" sz="1600" b="1" i="1" dirty="0">
                <a:solidFill>
                  <a:schemeClr val="accent5"/>
                </a:solidFill>
              </a:rPr>
              <a:t>Q: How does country indebtedness affect financing?</a:t>
            </a:r>
          </a:p>
          <a:p>
            <a:r>
              <a:rPr lang="en-GB" sz="1600" dirty="0"/>
              <a:t>A: Countries with public sectors that are heavily indebted may face hard constraints on their ability to borrow money internationally. This may also restrict borrowing by parastatals, and public-private partnerships, to the extent that these rely on an explicit or implicit sovereign guarantee to access finance.</a:t>
            </a:r>
          </a:p>
        </p:txBody>
      </p:sp>
      <p:sp>
        <p:nvSpPr>
          <p:cNvPr id="3" name="TextBox 2">
            <a:extLst>
              <a:ext uri="{FF2B5EF4-FFF2-40B4-BE49-F238E27FC236}">
                <a16:creationId xmlns:a16="http://schemas.microsoft.com/office/drawing/2014/main" id="{C50534DA-2ECD-3562-1A18-6D93D3CDFBD1}"/>
              </a:ext>
            </a:extLst>
          </p:cNvPr>
          <p:cNvSpPr txBox="1"/>
          <p:nvPr/>
        </p:nvSpPr>
        <p:spPr>
          <a:xfrm>
            <a:off x="604622" y="3016877"/>
            <a:ext cx="10985537" cy="2308324"/>
          </a:xfrm>
          <a:prstGeom prst="rect">
            <a:avLst/>
          </a:prstGeom>
          <a:noFill/>
        </p:spPr>
        <p:txBody>
          <a:bodyPr wrap="square">
            <a:spAutoFit/>
          </a:bodyPr>
          <a:lstStyle/>
          <a:p>
            <a:r>
              <a:rPr lang="en-GB" sz="1600" b="1" i="1" dirty="0">
                <a:solidFill>
                  <a:schemeClr val="accent5"/>
                </a:solidFill>
              </a:rPr>
              <a:t>Q: How does foreign exchange risk complicate financing?</a:t>
            </a:r>
          </a:p>
          <a:p>
            <a:r>
              <a:rPr lang="en-GB" sz="1600" dirty="0"/>
              <a:t>A: An important component of country risk is foreign exchange rate volatility, which reflects the instability of the local currency against the US dollar or other international benchmark. Exchange rates directly affect repayment risks for foreign-denominated finance, greatly affecting the affordability of international finance and introducing risks that the domestic currency cost of repaying international creditors will vary substantially over time with exchange rate fluctuations. While foreign exchange risk is difficult to control, it can sometimes be mitigated to some degree through one of the following mechanisms: (a) indexation of tariff revenues to the exchange rate; (b) ring-fencing of hard currency revenues from export industries to service foreign debt; and in some cases (c) purchase of currency hedging financial instruments. </a:t>
            </a:r>
          </a:p>
        </p:txBody>
      </p:sp>
    </p:spTree>
    <p:extLst>
      <p:ext uri="{BB962C8B-B14F-4D97-AF65-F5344CB8AC3E}">
        <p14:creationId xmlns:p14="http://schemas.microsoft.com/office/powerpoint/2010/main" val="32584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6267DB3-1735-4797-E6ED-430A4C818371}"/>
              </a:ext>
            </a:extLst>
          </p:cNvPr>
          <p:cNvSpPr txBox="1"/>
          <p:nvPr/>
        </p:nvSpPr>
        <p:spPr>
          <a:xfrm>
            <a:off x="563733" y="363505"/>
            <a:ext cx="11121335" cy="1323439"/>
          </a:xfrm>
          <a:prstGeom prst="rect">
            <a:avLst/>
          </a:prstGeom>
          <a:noFill/>
        </p:spPr>
        <p:txBody>
          <a:bodyPr wrap="square" rtlCol="0">
            <a:spAutoFit/>
          </a:bodyPr>
          <a:lstStyle/>
          <a:p>
            <a:r>
              <a:rPr lang="en-GB" sz="1600" b="1" dirty="0"/>
              <a:t>LEARNING OUTCOME 2: Creating a Sound Macroeconomic Environment</a:t>
            </a:r>
          </a:p>
          <a:p>
            <a:endParaRPr lang="en-GB" sz="1600" b="1" i="1" dirty="0"/>
          </a:p>
          <a:p>
            <a:r>
              <a:rPr lang="en-GB" sz="1600" b="1" dirty="0">
                <a:solidFill>
                  <a:schemeClr val="bg1"/>
                </a:solidFill>
                <a:highlight>
                  <a:srgbClr val="0000FF"/>
                </a:highlight>
              </a:rPr>
              <a:t>2.1 Managing Exchange Rate Volatility and Foreign-Exchange Risk</a:t>
            </a:r>
          </a:p>
          <a:p>
            <a:endParaRPr lang="en-GB" sz="1600" dirty="0"/>
          </a:p>
          <a:p>
            <a:r>
              <a:rPr lang="en-GB" sz="1600" dirty="0"/>
              <a:t>An expert describes in more detail about the concept of country risk…</a:t>
            </a:r>
          </a:p>
        </p:txBody>
      </p:sp>
      <p:pic>
        <p:nvPicPr>
          <p:cNvPr id="4" name="Graphic 3" descr="Open hand with plant outline">
            <a:extLst>
              <a:ext uri="{FF2B5EF4-FFF2-40B4-BE49-F238E27FC236}">
                <a16:creationId xmlns:a16="http://schemas.microsoft.com/office/drawing/2014/main" id="{F53F3A5B-82BA-28C6-D984-BECC0057FA8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65068" y="336002"/>
            <a:ext cx="720000" cy="720000"/>
          </a:xfrm>
          <a:prstGeom prst="rect">
            <a:avLst/>
          </a:prstGeom>
        </p:spPr>
      </p:pic>
      <p:sp>
        <p:nvSpPr>
          <p:cNvPr id="6" name="TextBox 5">
            <a:extLst>
              <a:ext uri="{FF2B5EF4-FFF2-40B4-BE49-F238E27FC236}">
                <a16:creationId xmlns:a16="http://schemas.microsoft.com/office/drawing/2014/main" id="{5C42ED06-8FF3-C560-EAD6-4B1969141C81}"/>
              </a:ext>
            </a:extLst>
          </p:cNvPr>
          <p:cNvSpPr txBox="1"/>
          <p:nvPr/>
        </p:nvSpPr>
        <p:spPr>
          <a:xfrm>
            <a:off x="9030392" y="1934249"/>
            <a:ext cx="2556701" cy="4012243"/>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Country risk is a key determinate of the </a:t>
            </a:r>
            <a:r>
              <a:rPr lang="en-GB" sz="1600" i="1" dirty="0"/>
              <a:t>cost of capital</a:t>
            </a:r>
            <a:r>
              <a:rPr lang="en-GB" sz="1600" dirty="0"/>
              <a:t> for projects</a:t>
            </a:r>
          </a:p>
          <a:p>
            <a:pPr marL="285750" indent="-285750">
              <a:buFont typeface="Wingdings" panose="05000000000000000000" pitchFamily="2" charset="2"/>
              <a:buChar char="Ø"/>
            </a:pPr>
            <a:r>
              <a:rPr lang="en-GB" sz="1600" dirty="0"/>
              <a:t>Although country risk is difficult to control within a single sector, it will impact its operations</a:t>
            </a:r>
          </a:p>
          <a:p>
            <a:pPr marL="285750" indent="-285750">
              <a:buFont typeface="Wingdings" panose="05000000000000000000" pitchFamily="2" charset="2"/>
              <a:buChar char="Ø"/>
            </a:pPr>
            <a:r>
              <a:rPr lang="en-GB" sz="1600" dirty="0"/>
              <a:t>For those on the African continent, below is a tool to help mitigate country risk: </a:t>
            </a:r>
            <a:r>
              <a:rPr lang="en-GB" sz="1600" dirty="0">
                <a:hlinkClick r:id="rId5"/>
              </a:rPr>
              <a:t>New Mechanism for Mitigating Currency Risk to Support Africa's Energy Transition</a:t>
            </a:r>
            <a:r>
              <a:rPr lang="en-GB" sz="1600" dirty="0"/>
              <a:t> </a:t>
            </a:r>
          </a:p>
        </p:txBody>
      </p:sp>
      <p:pic>
        <p:nvPicPr>
          <p:cNvPr id="3" name="Online Media 2" descr="D2D Component7 Finance Vivien Slide13">
            <a:hlinkClick r:id="" action="ppaction://media"/>
            <a:extLst>
              <a:ext uri="{FF2B5EF4-FFF2-40B4-BE49-F238E27FC236}">
                <a16:creationId xmlns:a16="http://schemas.microsoft.com/office/drawing/2014/main" id="{C5BB88A5-9049-2574-D2C5-FF9F9E88A683}"/>
              </a:ext>
            </a:extLst>
          </p:cNvPr>
          <p:cNvPicPr>
            <a:picLocks noRot="1" noChangeAspect="1"/>
          </p:cNvPicPr>
          <p:nvPr>
            <a:videoFile r:link="rId1"/>
          </p:nvPr>
        </p:nvPicPr>
        <p:blipFill>
          <a:blip r:embed="rId6"/>
          <a:stretch>
            <a:fillRect/>
          </a:stretch>
        </p:blipFill>
        <p:spPr>
          <a:xfrm>
            <a:off x="563733" y="1797049"/>
            <a:ext cx="7816604" cy="4416381"/>
          </a:xfrm>
          <a:prstGeom prst="rect">
            <a:avLst/>
          </a:prstGeom>
        </p:spPr>
      </p:pic>
    </p:spTree>
    <p:extLst>
      <p:ext uri="{BB962C8B-B14F-4D97-AF65-F5344CB8AC3E}">
        <p14:creationId xmlns:p14="http://schemas.microsoft.com/office/powerpoint/2010/main" val="2402560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B9FC9-D753-62D9-BB7F-E9022287A68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B961B83-EA2F-433C-4496-510C85B09D5D}"/>
              </a:ext>
            </a:extLst>
          </p:cNvPr>
          <p:cNvSpPr txBox="1"/>
          <p:nvPr/>
        </p:nvSpPr>
        <p:spPr>
          <a:xfrm>
            <a:off x="563733" y="363505"/>
            <a:ext cx="11121335" cy="2062103"/>
          </a:xfrm>
          <a:prstGeom prst="rect">
            <a:avLst/>
          </a:prstGeom>
          <a:noFill/>
        </p:spPr>
        <p:txBody>
          <a:bodyPr wrap="square" rtlCol="0">
            <a:spAutoFit/>
          </a:bodyPr>
          <a:lstStyle/>
          <a:p>
            <a:r>
              <a:rPr lang="en-GB" sz="1600" b="1" dirty="0"/>
              <a:t>LEARNING OUTCOME 2: Creating a Sound Macroeconomic Environment</a:t>
            </a:r>
          </a:p>
          <a:p>
            <a:endParaRPr lang="en-GB" sz="1600" b="1" i="1" dirty="0"/>
          </a:p>
          <a:p>
            <a:r>
              <a:rPr lang="en-GB" sz="1600" b="1" dirty="0">
                <a:solidFill>
                  <a:schemeClr val="bg1"/>
                </a:solidFill>
                <a:highlight>
                  <a:srgbClr val="0000FF"/>
                </a:highlight>
              </a:rPr>
              <a:t>2.2 Utilising Risk Mitigation Tools</a:t>
            </a:r>
          </a:p>
          <a:p>
            <a:endParaRPr lang="en-GB" sz="1600" dirty="0"/>
          </a:p>
          <a:p>
            <a:r>
              <a:rPr lang="en-GB" sz="1600" b="1" i="1" dirty="0">
                <a:solidFill>
                  <a:schemeClr val="accent5"/>
                </a:solidFill>
              </a:rPr>
              <a:t>Q: What are some commonly-used tools to mitigate country risks when these are prohibitive?</a:t>
            </a:r>
          </a:p>
          <a:p>
            <a:r>
              <a:rPr lang="en-GB" sz="1600" dirty="0"/>
              <a:t>A: Tools include: (i) political risk insurance; (ii) investment guarantees; (iii) and credit enhancements. However, these instruments can come at a cost and can be difficult to the scale, meaning they are best deployed selectively as transitional measures, used alongside efforts to strengthen the underlying macroeconomic environment. </a:t>
            </a:r>
          </a:p>
        </p:txBody>
      </p:sp>
      <p:pic>
        <p:nvPicPr>
          <p:cNvPr id="3" name="Graphic 2" descr="Open hand with plant outline">
            <a:extLst>
              <a:ext uri="{FF2B5EF4-FFF2-40B4-BE49-F238E27FC236}">
                <a16:creationId xmlns:a16="http://schemas.microsoft.com/office/drawing/2014/main" id="{044F5880-700F-17C4-E704-91D61136123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36002"/>
            <a:ext cx="720000" cy="720000"/>
          </a:xfrm>
          <a:prstGeom prst="rect">
            <a:avLst/>
          </a:prstGeom>
        </p:spPr>
      </p:pic>
      <p:sp>
        <p:nvSpPr>
          <p:cNvPr id="10" name="TextBox 9">
            <a:extLst>
              <a:ext uri="{FF2B5EF4-FFF2-40B4-BE49-F238E27FC236}">
                <a16:creationId xmlns:a16="http://schemas.microsoft.com/office/drawing/2014/main" id="{2F8F8A70-0E83-515A-73A7-38430F9A5950}"/>
              </a:ext>
            </a:extLst>
          </p:cNvPr>
          <p:cNvSpPr txBox="1"/>
          <p:nvPr/>
        </p:nvSpPr>
        <p:spPr>
          <a:xfrm>
            <a:off x="563733" y="2617713"/>
            <a:ext cx="11121335" cy="2800767"/>
          </a:xfrm>
          <a:prstGeom prst="rect">
            <a:avLst/>
          </a:prstGeom>
          <a:noFill/>
        </p:spPr>
        <p:txBody>
          <a:bodyPr wrap="square">
            <a:spAutoFit/>
          </a:bodyPr>
          <a:lstStyle/>
          <a:p>
            <a:r>
              <a:rPr lang="en-GB" sz="1600" b="1" i="1" dirty="0">
                <a:solidFill>
                  <a:schemeClr val="accent5"/>
                </a:solidFill>
              </a:rPr>
              <a:t>Q: What are some commonly used tools to improve management of public debt?</a:t>
            </a:r>
          </a:p>
          <a:p>
            <a:r>
              <a:rPr lang="en-GB" sz="1600" dirty="0"/>
              <a:t>A: Some of the more foundational tools to mitigate fiscal risks and avoid excessive indebtedness include: (i) robust public financial management practices; (ii) including transparent budgets; (iii) fiscal responsibility laws; (iv) clear rules governing contingent liabilities. These measures are institutional and provide </a:t>
            </a:r>
            <a:r>
              <a:rPr lang="en-GB" sz="1600" b="1" dirty="0"/>
              <a:t>lasting</a:t>
            </a:r>
            <a:r>
              <a:rPr lang="en-GB" sz="1600" dirty="0"/>
              <a:t> credibility and create an enabling environment that reduces sovereign risk premiums over time. To better understand a country’s macroeconomic environment the following assessment tools may help:</a:t>
            </a:r>
          </a:p>
          <a:p>
            <a:pPr marL="803275" indent="-285750">
              <a:buFont typeface="Arial" panose="020B0604020202020204" pitchFamily="34" charset="0"/>
              <a:buChar char="•"/>
            </a:pPr>
            <a:r>
              <a:rPr lang="en-GB" sz="1600" dirty="0">
                <a:hlinkClick r:id="rId4"/>
              </a:rPr>
              <a:t>Debt Management Performance Assessment</a:t>
            </a:r>
            <a:endParaRPr lang="en-GB" sz="1600" dirty="0"/>
          </a:p>
          <a:p>
            <a:pPr marL="803275" indent="-285750">
              <a:buFont typeface="Arial" panose="020B0604020202020204" pitchFamily="34" charset="0"/>
              <a:buChar char="•"/>
            </a:pPr>
            <a:r>
              <a:rPr lang="en-GB" sz="1600" dirty="0">
                <a:hlinkClick r:id="rId5"/>
              </a:rPr>
              <a:t>Debt Sustainability Analysis</a:t>
            </a:r>
            <a:endParaRPr lang="en-GB" sz="1600" dirty="0"/>
          </a:p>
          <a:p>
            <a:pPr marL="803275" indent="-285750">
              <a:buFont typeface="Arial" panose="020B0604020202020204" pitchFamily="34" charset="0"/>
              <a:buChar char="•"/>
            </a:pPr>
            <a:r>
              <a:rPr lang="en-GB" sz="1600" dirty="0">
                <a:hlinkClick r:id="rId6"/>
              </a:rPr>
              <a:t>Tax Administration Diagnostic Assessment Tool Accreditation</a:t>
            </a:r>
            <a:endParaRPr lang="en-GB" sz="1600" dirty="0"/>
          </a:p>
          <a:p>
            <a:pPr marL="803275" indent="-285750">
              <a:buFont typeface="Arial" panose="020B0604020202020204" pitchFamily="34" charset="0"/>
              <a:buChar char="•"/>
            </a:pPr>
            <a:r>
              <a:rPr lang="en-GB" sz="1600" dirty="0">
                <a:hlinkClick r:id="rId7"/>
              </a:rPr>
              <a:t>Tax Policy Assessment Framework (Beta Version)</a:t>
            </a:r>
            <a:endParaRPr lang="en-GB" sz="1600" dirty="0"/>
          </a:p>
          <a:p>
            <a:endParaRPr lang="en-GB" sz="1600" dirty="0"/>
          </a:p>
        </p:txBody>
      </p:sp>
      <p:sp>
        <p:nvSpPr>
          <p:cNvPr id="14" name="TextBox 13">
            <a:extLst>
              <a:ext uri="{FF2B5EF4-FFF2-40B4-BE49-F238E27FC236}">
                <a16:creationId xmlns:a16="http://schemas.microsoft.com/office/drawing/2014/main" id="{0453B527-0D51-0C87-79D6-709B3273073B}"/>
              </a:ext>
            </a:extLst>
          </p:cNvPr>
          <p:cNvSpPr txBox="1"/>
          <p:nvPr/>
        </p:nvSpPr>
        <p:spPr>
          <a:xfrm>
            <a:off x="2831757" y="5755831"/>
            <a:ext cx="9045283" cy="738664"/>
          </a:xfrm>
          <a:prstGeom prst="rect">
            <a:avLst/>
          </a:prstGeom>
          <a:noFill/>
        </p:spPr>
        <p:txBody>
          <a:bodyPr wrap="square" rtlCol="0">
            <a:spAutoFit/>
          </a:bodyPr>
          <a:lstStyle/>
          <a:p>
            <a:r>
              <a:rPr lang="en-GB" dirty="0"/>
              <a:t>For more info, read these resources:</a:t>
            </a:r>
          </a:p>
          <a:p>
            <a:pPr marL="342900" indent="-342900">
              <a:buAutoNum type="arabicPeriod"/>
            </a:pPr>
            <a:r>
              <a:rPr lang="en-GB" dirty="0">
                <a:hlinkClick r:id="rId8"/>
              </a:rPr>
              <a:t>Economic models and frameworks to guide climate policy</a:t>
            </a:r>
            <a:endParaRPr lang="en-GB" dirty="0"/>
          </a:p>
          <a:p>
            <a:pPr marL="342900" indent="-342900">
              <a:buAutoNum type="arabicPeriod"/>
            </a:pPr>
            <a:r>
              <a:rPr lang="en-GB" dirty="0">
                <a:hlinkClick r:id="rId9"/>
              </a:rPr>
              <a:t>Economic analysis and modelling tools to assist ministries of finance in driving green and resilient transitions</a:t>
            </a:r>
            <a:endParaRPr lang="en-GB" dirty="0"/>
          </a:p>
        </p:txBody>
      </p:sp>
      <p:pic>
        <p:nvPicPr>
          <p:cNvPr id="15" name="Graphic 14" descr="Comment Important with solid fill">
            <a:extLst>
              <a:ext uri="{FF2B5EF4-FFF2-40B4-BE49-F238E27FC236}">
                <a16:creationId xmlns:a16="http://schemas.microsoft.com/office/drawing/2014/main" id="{28317772-303E-AEB2-68E1-797F533E2C0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218115" y="5755831"/>
            <a:ext cx="698029" cy="698029"/>
          </a:xfrm>
          <a:prstGeom prst="rect">
            <a:avLst/>
          </a:prstGeom>
        </p:spPr>
      </p:pic>
    </p:spTree>
    <p:extLst>
      <p:ext uri="{BB962C8B-B14F-4D97-AF65-F5344CB8AC3E}">
        <p14:creationId xmlns:p14="http://schemas.microsoft.com/office/powerpoint/2010/main" val="3724846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87B74-F86A-8FAC-1BB4-1A2016FD2C6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6566EF-05B4-3076-5324-ED62FD693509}"/>
              </a:ext>
            </a:extLst>
          </p:cNvPr>
          <p:cNvSpPr txBox="1"/>
          <p:nvPr/>
        </p:nvSpPr>
        <p:spPr>
          <a:xfrm>
            <a:off x="468483" y="470189"/>
            <a:ext cx="11121335" cy="2123658"/>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MIGA’s Political Risk Insurance in the </a:t>
            </a:r>
            <a:r>
              <a:rPr lang="en-GB" sz="1800" b="1" i="1" dirty="0">
                <a:solidFill>
                  <a:schemeClr val="accent6">
                    <a:lumMod val="60000"/>
                    <a:lumOff val="40000"/>
                  </a:schemeClr>
                </a:solidFill>
              </a:rPr>
              <a:t>Democratic Republic of Congo</a:t>
            </a:r>
            <a:r>
              <a:rPr lang="en-GB" sz="1800" b="1" i="1" dirty="0">
                <a:solidFill>
                  <a:schemeClr val="bg1"/>
                </a:solidFill>
              </a:rPr>
              <a:t> </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In 2023, Multilateral Investment Guarantee Agency’s (MIGA) issued a USD 50.3 million guarantee to support Nuru SASU’s 11.7 MW portfolio of solar-hybrid metro-grids in the Democratic Republic of Congo. Covering expropriation, transfer restrictions, and civil disturbance for up to 15 years.</a:t>
            </a:r>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01446D47-B64B-AC52-6DAA-18DAC14E3CA2}"/>
              </a:ext>
            </a:extLst>
          </p:cNvPr>
          <p:cNvSpPr txBox="1"/>
          <p:nvPr/>
        </p:nvSpPr>
        <p:spPr>
          <a:xfrm>
            <a:off x="468483" y="2723483"/>
            <a:ext cx="10390017" cy="2554545"/>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The guarantee stabilised investor expectations and reduced risk premiums. By sharing exposure with the International Development Association’s Private Sector Window, MIGA lowered costs and mobilised private capital for clean energy in one of the world’s most challenging markets.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Investment Guarantee plan with national ownership</a:t>
            </a:r>
          </a:p>
          <a:p>
            <a:pPr marL="285750" indent="-285750">
              <a:buClr>
                <a:schemeClr val="bg1"/>
              </a:buClr>
              <a:buFont typeface="Wingdings" panose="05000000000000000000" pitchFamily="2" charset="2"/>
              <a:buChar char="ü"/>
            </a:pPr>
            <a:r>
              <a:rPr lang="en-GB" sz="1600" dirty="0">
                <a:solidFill>
                  <a:schemeClr val="bg1"/>
                </a:solidFill>
              </a:rPr>
              <a:t>Clear, transparent goals</a:t>
            </a:r>
          </a:p>
          <a:p>
            <a:pPr marL="285750" indent="-285750">
              <a:buClr>
                <a:schemeClr val="bg1"/>
              </a:buClr>
              <a:buFont typeface="Wingdings" panose="05000000000000000000" pitchFamily="2" charset="2"/>
              <a:buChar char="ü"/>
            </a:pPr>
            <a:r>
              <a:rPr lang="en-GB" sz="1600" dirty="0">
                <a:solidFill>
                  <a:schemeClr val="bg1"/>
                </a:solidFill>
              </a:rPr>
              <a:t>Finance instruments in alignment with both economic and climate goals</a:t>
            </a:r>
          </a:p>
        </p:txBody>
      </p:sp>
      <p:sp>
        <p:nvSpPr>
          <p:cNvPr id="3" name="Rectangle 2">
            <a:extLst>
              <a:ext uri="{FF2B5EF4-FFF2-40B4-BE49-F238E27FC236}">
                <a16:creationId xmlns:a16="http://schemas.microsoft.com/office/drawing/2014/main" id="{CF48DC42-A36B-CF39-25A0-284549528023}"/>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8" name="Picture 4" descr="MIGA Backs Nuru's Solar Hybrid Mini-Grid Projects in DRC | World Bank Group  Guarantees | MIGA">
            <a:extLst>
              <a:ext uri="{FF2B5EF4-FFF2-40B4-BE49-F238E27FC236}">
                <a16:creationId xmlns:a16="http://schemas.microsoft.com/office/drawing/2014/main" id="{C24E2DF4-F2E5-580E-3207-046B41C415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8701" y="3797647"/>
            <a:ext cx="3879850" cy="25901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AE2CE5-F2D4-CB79-001C-BF25650F42C7}"/>
              </a:ext>
            </a:extLst>
          </p:cNvPr>
          <p:cNvSpPr txBox="1"/>
          <p:nvPr/>
        </p:nvSpPr>
        <p:spPr>
          <a:xfrm>
            <a:off x="5663491" y="6600219"/>
            <a:ext cx="5891356" cy="246221"/>
          </a:xfrm>
          <a:prstGeom prst="rect">
            <a:avLst/>
          </a:prstGeom>
          <a:noFill/>
        </p:spPr>
        <p:txBody>
          <a:bodyPr wrap="none" rtlCol="0">
            <a:spAutoFit/>
          </a:bodyPr>
          <a:lstStyle/>
          <a:p>
            <a:r>
              <a:rPr lang="en-GB" sz="1000" dirty="0">
                <a:solidFill>
                  <a:schemeClr val="bg1"/>
                </a:solidFill>
              </a:rPr>
              <a:t>Reference: </a:t>
            </a:r>
            <a:r>
              <a:rPr lang="en-GB" sz="1000" dirty="0">
                <a:solidFill>
                  <a:schemeClr val="accent4">
                    <a:lumMod val="40000"/>
                    <a:lumOff val="60000"/>
                  </a:schemeClr>
                </a:solidFill>
                <a:hlinkClick r:id="rId5">
                  <a:extLst>
                    <a:ext uri="{A12FA001-AC4F-418D-AE19-62706E023703}">
                      <ahyp:hlinkClr xmlns:ahyp="http://schemas.microsoft.com/office/drawing/2018/hyperlinkcolor" val="tx"/>
                    </a:ext>
                  </a:extLst>
                </a:hlinkClick>
              </a:rPr>
              <a:t>https://www.miga.org/press-release/miga-backs-nurus-solar-hybrid-mini-grid-projects-drc</a:t>
            </a:r>
            <a:r>
              <a:rPr lang="en-GB" sz="1000" dirty="0">
                <a:solidFill>
                  <a:schemeClr val="accent4">
                    <a:lumMod val="40000"/>
                    <a:lumOff val="60000"/>
                  </a:schemeClr>
                </a:solidFill>
              </a:rPr>
              <a:t> </a:t>
            </a:r>
          </a:p>
        </p:txBody>
      </p:sp>
    </p:spTree>
    <p:extLst>
      <p:ext uri="{BB962C8B-B14F-4D97-AF65-F5344CB8AC3E}">
        <p14:creationId xmlns:p14="http://schemas.microsoft.com/office/powerpoint/2010/main" val="409006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BDB9E-FE8D-03CC-F5C4-0A5077EDBD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CB317-09CD-C7CE-A5BF-5FC1BA31E929}"/>
              </a:ext>
            </a:extLst>
          </p:cNvPr>
          <p:cNvSpPr>
            <a:spLocks noGrp="1"/>
          </p:cNvSpPr>
          <p:nvPr>
            <p:ph type="ctrTitle"/>
          </p:nvPr>
        </p:nvSpPr>
        <p:spPr>
          <a:xfrm>
            <a:off x="2979507" y="739739"/>
            <a:ext cx="5654354" cy="4982968"/>
          </a:xfrm>
        </p:spPr>
        <p:txBody>
          <a:bodyPr>
            <a:normAutofit fontScale="90000"/>
          </a:bodyPr>
          <a:lstStyle/>
          <a:p>
            <a:r>
              <a:rPr lang="en-GB" sz="5400" dirty="0"/>
              <a:t>Learning Outcome 3</a:t>
            </a:r>
            <a:br>
              <a:rPr lang="en-GB" sz="5400" dirty="0"/>
            </a:br>
            <a:br>
              <a:rPr lang="en-GB" dirty="0"/>
            </a:br>
            <a:r>
              <a:rPr lang="en-GB" dirty="0"/>
              <a:t>Mapping Potential Sources of Finance</a:t>
            </a:r>
            <a:br>
              <a:rPr lang="en-GB" dirty="0"/>
            </a:br>
            <a:br>
              <a:rPr lang="en-GB" dirty="0"/>
            </a:br>
            <a:br>
              <a:rPr lang="en-GB" dirty="0"/>
            </a:br>
            <a:br>
              <a:rPr lang="en-GB" dirty="0"/>
            </a:br>
            <a:br>
              <a:rPr lang="en-GB" dirty="0"/>
            </a:br>
            <a:br>
              <a:rPr lang="en-GB" dirty="0"/>
            </a:br>
            <a:br>
              <a:rPr lang="en-GB" dirty="0"/>
            </a:br>
            <a:endParaRPr lang="en-GB" dirty="0"/>
          </a:p>
        </p:txBody>
      </p:sp>
      <p:pic>
        <p:nvPicPr>
          <p:cNvPr id="5" name="Graphic 4" descr="Fork In Road outline">
            <a:extLst>
              <a:ext uri="{FF2B5EF4-FFF2-40B4-BE49-F238E27FC236}">
                <a16:creationId xmlns:a16="http://schemas.microsoft.com/office/drawing/2014/main" id="{284D3B29-E13E-87AD-A0C3-0B9CB669728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429000"/>
            <a:ext cx="1800000" cy="1800000"/>
          </a:xfrm>
          <a:prstGeom prst="rect">
            <a:avLst/>
          </a:prstGeom>
        </p:spPr>
      </p:pic>
    </p:spTree>
    <p:extLst>
      <p:ext uri="{BB962C8B-B14F-4D97-AF65-F5344CB8AC3E}">
        <p14:creationId xmlns:p14="http://schemas.microsoft.com/office/powerpoint/2010/main" val="2659139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DEA68-FC84-7D10-B04D-DBD54D3B7E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2AB836-2658-1FB6-B9A8-8E9DEF2BEADD}"/>
              </a:ext>
            </a:extLst>
          </p:cNvPr>
          <p:cNvSpPr>
            <a:spLocks noGrp="1"/>
          </p:cNvSpPr>
          <p:nvPr>
            <p:ph type="title"/>
          </p:nvPr>
        </p:nvSpPr>
        <p:spPr>
          <a:xfrm>
            <a:off x="868016" y="334991"/>
            <a:ext cx="9082276" cy="1325563"/>
          </a:xfrm>
        </p:spPr>
        <p:txBody>
          <a:bodyPr/>
          <a:lstStyle/>
          <a:p>
            <a:r>
              <a:rPr lang="en-GB" dirty="0">
                <a:solidFill>
                  <a:schemeClr val="accent5"/>
                </a:solidFill>
              </a:rPr>
              <a:t>Mapping Potential Sources of Finance</a:t>
            </a:r>
          </a:p>
        </p:txBody>
      </p:sp>
      <p:sp>
        <p:nvSpPr>
          <p:cNvPr id="3" name="Text Placeholder 2">
            <a:extLst>
              <a:ext uri="{FF2B5EF4-FFF2-40B4-BE49-F238E27FC236}">
                <a16:creationId xmlns:a16="http://schemas.microsoft.com/office/drawing/2014/main" id="{612ED1A1-2DD1-EB07-0E8B-F4B53ABF2A52}"/>
              </a:ext>
            </a:extLst>
          </p:cNvPr>
          <p:cNvSpPr>
            <a:spLocks noGrp="1"/>
          </p:cNvSpPr>
          <p:nvPr>
            <p:ph type="body" idx="12"/>
          </p:nvPr>
        </p:nvSpPr>
        <p:spPr>
          <a:xfrm>
            <a:off x="868016" y="2135465"/>
            <a:ext cx="10515599" cy="3470206"/>
          </a:xfrm>
        </p:spPr>
        <p:txBody>
          <a:bodyPr/>
          <a:lstStyle/>
          <a:p>
            <a:r>
              <a:rPr lang="en-GB" dirty="0"/>
              <a:t>A finance strategy can draw upon four distinct types of available finance.</a:t>
            </a:r>
          </a:p>
          <a:p>
            <a:pPr marL="285750" indent="-285750">
              <a:buFont typeface="Arial" panose="020B0604020202020204" pitchFamily="34" charset="0"/>
              <a:buChar char="•"/>
            </a:pPr>
            <a:r>
              <a:rPr lang="en-GB" dirty="0"/>
              <a:t>International commercial;</a:t>
            </a:r>
          </a:p>
          <a:p>
            <a:pPr marL="285750" indent="-285750">
              <a:buFont typeface="Arial" panose="020B0604020202020204" pitchFamily="34" charset="0"/>
              <a:buChar char="•"/>
            </a:pPr>
            <a:r>
              <a:rPr lang="en-GB" dirty="0"/>
              <a:t>Domestic commercial;</a:t>
            </a:r>
          </a:p>
          <a:p>
            <a:pPr marL="285750" indent="-285750">
              <a:buFont typeface="Arial" panose="020B0604020202020204" pitchFamily="34" charset="0"/>
              <a:buChar char="•"/>
            </a:pPr>
            <a:r>
              <a:rPr lang="en-GB" dirty="0"/>
              <a:t>Domestic public; </a:t>
            </a:r>
          </a:p>
          <a:p>
            <a:pPr marL="285750" indent="-285750">
              <a:buFont typeface="Arial" panose="020B0604020202020204" pitchFamily="34" charset="0"/>
              <a:buChar char="•"/>
            </a:pPr>
            <a:r>
              <a:rPr lang="en-GB" dirty="0"/>
              <a:t>International public</a:t>
            </a:r>
          </a:p>
          <a:p>
            <a:endParaRPr lang="en-GB" dirty="0"/>
          </a:p>
          <a:p>
            <a:r>
              <a:rPr lang="en-GB" dirty="0"/>
              <a:t>In this learning outcome, you will learn in detail about each of the four potential sources of finance and how they differ in terms of potential scale, currency denomination, risk appetite, and institutional requirements. </a:t>
            </a:r>
          </a:p>
        </p:txBody>
      </p:sp>
      <p:sp>
        <p:nvSpPr>
          <p:cNvPr id="4" name="Text Placeholder 3">
            <a:extLst>
              <a:ext uri="{FF2B5EF4-FFF2-40B4-BE49-F238E27FC236}">
                <a16:creationId xmlns:a16="http://schemas.microsoft.com/office/drawing/2014/main" id="{0F355DD3-F25D-628D-CF8D-6D87D21DFDDA}"/>
              </a:ext>
            </a:extLst>
          </p:cNvPr>
          <p:cNvSpPr>
            <a:spLocks noGrp="1"/>
          </p:cNvSpPr>
          <p:nvPr>
            <p:ph type="body" idx="13"/>
          </p:nvPr>
        </p:nvSpPr>
        <p:spPr>
          <a:xfrm>
            <a:off x="894544" y="664355"/>
            <a:ext cx="5499342" cy="604836"/>
          </a:xfrm>
        </p:spPr>
        <p:txBody>
          <a:bodyPr/>
          <a:lstStyle/>
          <a:p>
            <a:r>
              <a:rPr lang="en-GB" dirty="0"/>
              <a:t>Learning Outcome 3: </a:t>
            </a:r>
          </a:p>
        </p:txBody>
      </p:sp>
      <p:pic>
        <p:nvPicPr>
          <p:cNvPr id="7" name="Graphic 6" descr="Fork In Road outline">
            <a:extLst>
              <a:ext uri="{FF2B5EF4-FFF2-40B4-BE49-F238E27FC236}">
                <a16:creationId xmlns:a16="http://schemas.microsoft.com/office/drawing/2014/main" id="{B8151F92-D93A-3A98-77F4-EB04AC76E0C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30"/>
            <a:ext cx="1620000" cy="1620000"/>
          </a:xfrm>
          <a:prstGeom prst="rect">
            <a:avLst/>
          </a:prstGeom>
        </p:spPr>
      </p:pic>
    </p:spTree>
    <p:extLst>
      <p:ext uri="{BB962C8B-B14F-4D97-AF65-F5344CB8AC3E}">
        <p14:creationId xmlns:p14="http://schemas.microsoft.com/office/powerpoint/2010/main" val="4317192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and white chart with text&#10;&#10;AI-generated content may be incorrect.">
            <a:extLst>
              <a:ext uri="{FF2B5EF4-FFF2-40B4-BE49-F238E27FC236}">
                <a16:creationId xmlns:a16="http://schemas.microsoft.com/office/drawing/2014/main" id="{0CD822C9-F16F-27A9-323A-89600B9D86BC}"/>
              </a:ext>
            </a:extLst>
          </p:cNvPr>
          <p:cNvPicPr>
            <a:picLocks noChangeAspect="1"/>
          </p:cNvPicPr>
          <p:nvPr/>
        </p:nvPicPr>
        <p:blipFill>
          <a:blip r:embed="rId2"/>
          <a:stretch>
            <a:fillRect/>
          </a:stretch>
        </p:blipFill>
        <p:spPr>
          <a:xfrm>
            <a:off x="876143" y="1399883"/>
            <a:ext cx="10448925" cy="4313451"/>
          </a:xfrm>
          <a:prstGeom prst="rect">
            <a:avLst/>
          </a:prstGeom>
        </p:spPr>
      </p:pic>
      <p:sp>
        <p:nvSpPr>
          <p:cNvPr id="2" name="TextBox 1">
            <a:extLst>
              <a:ext uri="{FF2B5EF4-FFF2-40B4-BE49-F238E27FC236}">
                <a16:creationId xmlns:a16="http://schemas.microsoft.com/office/drawing/2014/main" id="{C9CF4C59-2D36-5537-37AB-49F1DA7889AD}"/>
              </a:ext>
            </a:extLst>
          </p:cNvPr>
          <p:cNvSpPr txBox="1"/>
          <p:nvPr/>
        </p:nvSpPr>
        <p:spPr>
          <a:xfrm>
            <a:off x="386612" y="352941"/>
            <a:ext cx="4743606" cy="400110"/>
          </a:xfrm>
          <a:prstGeom prst="rect">
            <a:avLst/>
          </a:prstGeom>
          <a:noFill/>
        </p:spPr>
        <p:txBody>
          <a:bodyPr wrap="none" rtlCol="0">
            <a:spAutoFit/>
          </a:bodyPr>
          <a:lstStyle/>
          <a:p>
            <a:r>
              <a:rPr lang="en-GB" sz="2000" b="1" dirty="0"/>
              <a:t>The Four Primary Sources of Finance</a:t>
            </a:r>
            <a:endParaRPr lang="en-GB" sz="2000" dirty="0"/>
          </a:p>
        </p:txBody>
      </p:sp>
      <p:sp>
        <p:nvSpPr>
          <p:cNvPr id="3" name="TextBox 2">
            <a:extLst>
              <a:ext uri="{FF2B5EF4-FFF2-40B4-BE49-F238E27FC236}">
                <a16:creationId xmlns:a16="http://schemas.microsoft.com/office/drawing/2014/main" id="{F85720A8-9BEF-CDAC-01F8-C604EF0B8BA1}"/>
              </a:ext>
            </a:extLst>
          </p:cNvPr>
          <p:cNvSpPr txBox="1"/>
          <p:nvPr/>
        </p:nvSpPr>
        <p:spPr>
          <a:xfrm>
            <a:off x="566531" y="954223"/>
            <a:ext cx="10615407" cy="338554"/>
          </a:xfrm>
          <a:prstGeom prst="rect">
            <a:avLst/>
          </a:prstGeom>
          <a:noFill/>
        </p:spPr>
        <p:txBody>
          <a:bodyPr wrap="none" rtlCol="0">
            <a:spAutoFit/>
          </a:bodyPr>
          <a:lstStyle/>
          <a:p>
            <a:r>
              <a:rPr lang="en-GB" sz="1600" dirty="0"/>
              <a:t>The four primary sources of finance, differ in terms of their characteristics and risk considerations as shown below. </a:t>
            </a:r>
          </a:p>
        </p:txBody>
      </p:sp>
      <p:sp>
        <p:nvSpPr>
          <p:cNvPr id="4" name="TextBox 3">
            <a:extLst>
              <a:ext uri="{FF2B5EF4-FFF2-40B4-BE49-F238E27FC236}">
                <a16:creationId xmlns:a16="http://schemas.microsoft.com/office/drawing/2014/main" id="{F50C8C7E-97E8-F43C-51DA-D28BB20F4028}"/>
              </a:ext>
            </a:extLst>
          </p:cNvPr>
          <p:cNvSpPr txBox="1"/>
          <p:nvPr/>
        </p:nvSpPr>
        <p:spPr>
          <a:xfrm>
            <a:off x="2418523" y="6166505"/>
            <a:ext cx="9398727" cy="338554"/>
          </a:xfrm>
          <a:prstGeom prst="rect">
            <a:avLst/>
          </a:prstGeom>
          <a:noFill/>
        </p:spPr>
        <p:txBody>
          <a:bodyPr wrap="none" rtlCol="0">
            <a:spAutoFit/>
          </a:bodyPr>
          <a:lstStyle/>
          <a:p>
            <a:r>
              <a:rPr lang="en-GB" sz="1600" dirty="0"/>
              <a:t>In the next slide, hear from an expert, who will go into further detail about each of these four sources…</a:t>
            </a:r>
          </a:p>
        </p:txBody>
      </p:sp>
      <p:pic>
        <p:nvPicPr>
          <p:cNvPr id="5" name="Graphic 4" descr="Comment Important with solid fill">
            <a:extLst>
              <a:ext uri="{FF2B5EF4-FFF2-40B4-BE49-F238E27FC236}">
                <a16:creationId xmlns:a16="http://schemas.microsoft.com/office/drawing/2014/main" id="{2F920810-560C-B63C-B7AB-0B7C0CF1C82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99455" y="6087270"/>
            <a:ext cx="497023" cy="497023"/>
          </a:xfrm>
          <a:prstGeom prst="rect">
            <a:avLst/>
          </a:prstGeom>
        </p:spPr>
      </p:pic>
      <p:pic>
        <p:nvPicPr>
          <p:cNvPr id="8" name="Graphic 7" descr="Fork In Road outline">
            <a:extLst>
              <a:ext uri="{FF2B5EF4-FFF2-40B4-BE49-F238E27FC236}">
                <a16:creationId xmlns:a16="http://schemas.microsoft.com/office/drawing/2014/main" id="{F8F85454-BC7F-FBA8-55E3-430E521ED0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65068" y="385182"/>
            <a:ext cx="720000" cy="720000"/>
          </a:xfrm>
          <a:prstGeom prst="rect">
            <a:avLst/>
          </a:prstGeom>
        </p:spPr>
      </p:pic>
    </p:spTree>
    <p:extLst>
      <p:ext uri="{BB962C8B-B14F-4D97-AF65-F5344CB8AC3E}">
        <p14:creationId xmlns:p14="http://schemas.microsoft.com/office/powerpoint/2010/main" val="199235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D87AA92-DD92-0B37-46C2-67665DED0E1A}"/>
              </a:ext>
            </a:extLst>
          </p:cNvPr>
          <p:cNvSpPr txBox="1"/>
          <p:nvPr/>
        </p:nvSpPr>
        <p:spPr>
          <a:xfrm>
            <a:off x="386612" y="352941"/>
            <a:ext cx="4743606" cy="400110"/>
          </a:xfrm>
          <a:prstGeom prst="rect">
            <a:avLst/>
          </a:prstGeom>
          <a:noFill/>
        </p:spPr>
        <p:txBody>
          <a:bodyPr wrap="none" rtlCol="0">
            <a:spAutoFit/>
          </a:bodyPr>
          <a:lstStyle/>
          <a:p>
            <a:r>
              <a:rPr lang="en-GB" sz="2000" b="1" dirty="0"/>
              <a:t>The Four Primary Sources of Finance</a:t>
            </a:r>
            <a:endParaRPr lang="en-GB" sz="2000" dirty="0"/>
          </a:p>
        </p:txBody>
      </p:sp>
      <p:pic>
        <p:nvPicPr>
          <p:cNvPr id="7" name="Graphic 6" descr="Fork In Road outline">
            <a:extLst>
              <a:ext uri="{FF2B5EF4-FFF2-40B4-BE49-F238E27FC236}">
                <a16:creationId xmlns:a16="http://schemas.microsoft.com/office/drawing/2014/main" id="{33D2D969-E937-C70B-D606-8DA56C38CD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85182"/>
            <a:ext cx="720000" cy="720000"/>
          </a:xfrm>
          <a:prstGeom prst="rect">
            <a:avLst/>
          </a:prstGeom>
        </p:spPr>
      </p:pic>
      <p:pic>
        <p:nvPicPr>
          <p:cNvPr id="2" name="Online Media 1" descr="D2D Component7 Finance Vivien Slide19">
            <a:hlinkClick r:id="" action="ppaction://media"/>
            <a:extLst>
              <a:ext uri="{FF2B5EF4-FFF2-40B4-BE49-F238E27FC236}">
                <a16:creationId xmlns:a16="http://schemas.microsoft.com/office/drawing/2014/main" id="{60CD58BE-C19E-E3E8-3DA3-0A87D38F9F9B}"/>
              </a:ext>
            </a:extLst>
          </p:cNvPr>
          <p:cNvPicPr>
            <a:picLocks noRot="1" noChangeAspect="1"/>
          </p:cNvPicPr>
          <p:nvPr>
            <a:videoFile r:link="rId1"/>
          </p:nvPr>
        </p:nvPicPr>
        <p:blipFill>
          <a:blip r:embed="rId4"/>
          <a:stretch>
            <a:fillRect/>
          </a:stretch>
        </p:blipFill>
        <p:spPr>
          <a:xfrm>
            <a:off x="506932" y="935849"/>
            <a:ext cx="9597274" cy="5422460"/>
          </a:xfrm>
          <a:prstGeom prst="rect">
            <a:avLst/>
          </a:prstGeom>
        </p:spPr>
      </p:pic>
    </p:spTree>
    <p:extLst>
      <p:ext uri="{BB962C8B-B14F-4D97-AF65-F5344CB8AC3E}">
        <p14:creationId xmlns:p14="http://schemas.microsoft.com/office/powerpoint/2010/main" val="282632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6D11B2-8552-FE2D-B983-6D6B8AFB5D9E}"/>
              </a:ext>
            </a:extLst>
          </p:cNvPr>
          <p:cNvSpPr txBox="1"/>
          <p:nvPr/>
        </p:nvSpPr>
        <p:spPr>
          <a:xfrm>
            <a:off x="563733" y="363505"/>
            <a:ext cx="11121335" cy="4185761"/>
          </a:xfrm>
          <a:prstGeom prst="rect">
            <a:avLst/>
          </a:prstGeom>
          <a:noFill/>
        </p:spPr>
        <p:txBody>
          <a:bodyPr wrap="square" rtlCol="0">
            <a:spAutoFit/>
          </a:bodyPr>
          <a:lstStyle/>
          <a:p>
            <a:r>
              <a:rPr lang="en-GB" sz="1600" b="1" dirty="0"/>
              <a:t>LEARNING OUTCOME 3: Mapping Potential Sources of Finance</a:t>
            </a:r>
          </a:p>
          <a:p>
            <a:endParaRPr lang="en-GB" sz="1600" b="1" i="1" dirty="0"/>
          </a:p>
          <a:p>
            <a:r>
              <a:rPr lang="en-GB" sz="1600" b="1" dirty="0">
                <a:solidFill>
                  <a:schemeClr val="bg1"/>
                </a:solidFill>
                <a:highlight>
                  <a:srgbClr val="0000FF"/>
                </a:highlight>
              </a:rPr>
              <a:t>3.1 Mobilising International Commercial Finance</a:t>
            </a:r>
          </a:p>
          <a:p>
            <a:endParaRPr lang="en-GB" sz="1600" dirty="0"/>
          </a:p>
          <a:p>
            <a:r>
              <a:rPr lang="en-GB" sz="1600" b="1" i="1" dirty="0">
                <a:solidFill>
                  <a:schemeClr val="accent5"/>
                </a:solidFill>
              </a:rPr>
              <a:t>Q: What are elements of a finance strategy to attract investment from International Commercial Financiers?</a:t>
            </a:r>
          </a:p>
          <a:p>
            <a:r>
              <a:rPr lang="en-GB" sz="1600" dirty="0"/>
              <a:t>A: International Commercial Financiers include global banks, institutional investors, infrastructure funds, and private equity firms. These financiers offer scale, but countries must compete globally to attract this type of finance. Thus, it is important for the financing strategy to </a:t>
            </a:r>
            <a:r>
              <a:rPr lang="en-GB" sz="1600" b="1" dirty="0">
                <a:solidFill>
                  <a:schemeClr val="tx1"/>
                </a:solidFill>
              </a:rPr>
              <a:t>enhance competitiveness for international commercial financiers</a:t>
            </a:r>
            <a:r>
              <a:rPr lang="en-GB" sz="1600" dirty="0"/>
              <a:t> by advancing on some of the following actions.</a:t>
            </a:r>
          </a:p>
          <a:p>
            <a:pPr marL="536575" indent="-285750">
              <a:buFont typeface="Arial" panose="020B0604020202020204" pitchFamily="34" charset="0"/>
              <a:buChar char="•"/>
            </a:pPr>
            <a:r>
              <a:rPr lang="en-GB" sz="1600" dirty="0"/>
              <a:t>Provide comprehensive data on investment opportunities to enable due diligence</a:t>
            </a:r>
          </a:p>
          <a:p>
            <a:pPr marL="536575" indent="-285750">
              <a:buFont typeface="Arial" panose="020B0604020202020204" pitchFamily="34" charset="0"/>
              <a:buChar char="•"/>
            </a:pPr>
            <a:r>
              <a:rPr lang="en-GB" sz="1600" dirty="0"/>
              <a:t>Adopt transparent international procurement frameworks to enhance confidence in competitive selection.</a:t>
            </a:r>
          </a:p>
          <a:p>
            <a:pPr marL="536575" indent="-285750">
              <a:buFont typeface="Arial" panose="020B0604020202020204" pitchFamily="34" charset="0"/>
              <a:buChar char="•"/>
            </a:pPr>
            <a:r>
              <a:rPr lang="en-GB" sz="1600" dirty="0"/>
              <a:t>Build substantial pipelines of projects to make it worthwhile for international investors to engage.</a:t>
            </a:r>
          </a:p>
          <a:p>
            <a:pPr marL="536575" indent="-285750">
              <a:buFont typeface="Arial" panose="020B0604020202020204" pitchFamily="34" charset="0"/>
              <a:buChar char="•"/>
            </a:pPr>
            <a:r>
              <a:rPr lang="en-GB" sz="1600" dirty="0"/>
              <a:t>Standardize project documentation and financing structures to reduce transaction costs.</a:t>
            </a:r>
          </a:p>
          <a:p>
            <a:pPr marL="536575" indent="-285750">
              <a:buFont typeface="Arial" panose="020B0604020202020204" pitchFamily="34" charset="0"/>
              <a:buChar char="•"/>
            </a:pPr>
            <a:r>
              <a:rPr lang="en-GB" sz="1600" dirty="0"/>
              <a:t>Clarify risk allocation, mitigation and management approaches (e.g. whether sovereign guarantees will be given)</a:t>
            </a:r>
          </a:p>
          <a:p>
            <a:pPr marL="536575" indent="-285750">
              <a:buFont typeface="Arial" panose="020B0604020202020204" pitchFamily="34" charset="0"/>
              <a:buChar char="•"/>
            </a:pPr>
            <a:r>
              <a:rPr lang="en-GB" sz="1600" dirty="0"/>
              <a:t>Develop enabling frameworks for bond issuance, co-investment and asset recycling.</a:t>
            </a:r>
          </a:p>
          <a:p>
            <a:pPr marL="536575" indent="-285750">
              <a:buFont typeface="Arial" panose="020B0604020202020204" pitchFamily="34" charset="0"/>
              <a:buChar char="•"/>
            </a:pPr>
            <a:r>
              <a:rPr lang="en-GB" sz="1600" dirty="0"/>
              <a:t>Align project structures with expectations of international investors.</a:t>
            </a:r>
          </a:p>
          <a:p>
            <a:endParaRPr lang="en-GB" sz="1000" dirty="0"/>
          </a:p>
        </p:txBody>
      </p:sp>
      <p:pic>
        <p:nvPicPr>
          <p:cNvPr id="4" name="Graphic 3" descr="Fork In Road outline">
            <a:extLst>
              <a:ext uri="{FF2B5EF4-FFF2-40B4-BE49-F238E27FC236}">
                <a16:creationId xmlns:a16="http://schemas.microsoft.com/office/drawing/2014/main" id="{62E82AE9-3939-2D13-963B-AA7F2FCB94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85182"/>
            <a:ext cx="720000" cy="720000"/>
          </a:xfrm>
          <a:prstGeom prst="rect">
            <a:avLst/>
          </a:prstGeom>
        </p:spPr>
      </p:pic>
      <p:sp>
        <p:nvSpPr>
          <p:cNvPr id="3" name="TextBox 2">
            <a:extLst>
              <a:ext uri="{FF2B5EF4-FFF2-40B4-BE49-F238E27FC236}">
                <a16:creationId xmlns:a16="http://schemas.microsoft.com/office/drawing/2014/main" id="{2072106E-42F7-43BE-AD05-5A39883E1F70}"/>
              </a:ext>
            </a:extLst>
          </p:cNvPr>
          <p:cNvSpPr txBox="1"/>
          <p:nvPr/>
        </p:nvSpPr>
        <p:spPr>
          <a:xfrm>
            <a:off x="4691270" y="6132808"/>
            <a:ext cx="7154523" cy="307777"/>
          </a:xfrm>
          <a:prstGeom prst="rect">
            <a:avLst/>
          </a:prstGeom>
          <a:noFill/>
        </p:spPr>
        <p:txBody>
          <a:bodyPr wrap="none" rtlCol="0">
            <a:spAutoFit/>
          </a:bodyPr>
          <a:lstStyle/>
          <a:p>
            <a:r>
              <a:rPr lang="en-GB" i="1" dirty="0"/>
              <a:t>See the </a:t>
            </a:r>
            <a:r>
              <a:rPr lang="en-GB" i="1" dirty="0">
                <a:hlinkClick r:id="rId4"/>
              </a:rPr>
              <a:t>Global Clean Power Alliance (GCPA)’s guidance </a:t>
            </a:r>
            <a:r>
              <a:rPr lang="en-GB" i="1" dirty="0"/>
              <a:t>on how to scale private capital</a:t>
            </a:r>
          </a:p>
        </p:txBody>
      </p:sp>
      <p:sp>
        <p:nvSpPr>
          <p:cNvPr id="6" name="TextBox 5">
            <a:extLst>
              <a:ext uri="{FF2B5EF4-FFF2-40B4-BE49-F238E27FC236}">
                <a16:creationId xmlns:a16="http://schemas.microsoft.com/office/drawing/2014/main" id="{BEC992F4-B128-C4C2-19DF-9A858447D43C}"/>
              </a:ext>
            </a:extLst>
          </p:cNvPr>
          <p:cNvSpPr txBox="1"/>
          <p:nvPr/>
        </p:nvSpPr>
        <p:spPr>
          <a:xfrm>
            <a:off x="563733" y="4380524"/>
            <a:ext cx="11282059" cy="1569660"/>
          </a:xfrm>
          <a:prstGeom prst="rect">
            <a:avLst/>
          </a:prstGeom>
          <a:noFill/>
        </p:spPr>
        <p:txBody>
          <a:bodyPr wrap="square">
            <a:spAutoFit/>
          </a:bodyPr>
          <a:lstStyle/>
          <a:p>
            <a:r>
              <a:rPr lang="en-GB" sz="1600" b="1" i="1" dirty="0">
                <a:solidFill>
                  <a:schemeClr val="accent5"/>
                </a:solidFill>
              </a:rPr>
              <a:t>Q: How do policy reforms, discussed in D2D Component 6: Policy, help attract International Commercial Finance?</a:t>
            </a:r>
          </a:p>
          <a:p>
            <a:r>
              <a:rPr lang="en-GB" sz="1600" dirty="0"/>
              <a:t>A: Prior reforms in policy, regulatory, and institution, are providing foundational conditions that make a market investable. In particular, by creating a sound and stable environment, policy reforms help reduce perceptions of country risk ultimately leading to a lower cost of capital for international commercial finance. At this stage, such reforms can be integrated into the financing roadmap by clarifying which measures matter most for unlocking international capital, sequencing them alongside pipeline development, and assigning clear institutional responsibilities. </a:t>
            </a:r>
          </a:p>
        </p:txBody>
      </p:sp>
    </p:spTree>
    <p:extLst>
      <p:ext uri="{BB962C8B-B14F-4D97-AF65-F5344CB8AC3E}">
        <p14:creationId xmlns:p14="http://schemas.microsoft.com/office/powerpoint/2010/main" val="364249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F82A0-315B-1A90-46B2-167F7D5D8C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4569892-45ED-2AAE-7EBD-9D005CFC1C91}"/>
              </a:ext>
            </a:extLst>
          </p:cNvPr>
          <p:cNvSpPr txBox="1"/>
          <p:nvPr/>
        </p:nvSpPr>
        <p:spPr>
          <a:xfrm>
            <a:off x="468483" y="470189"/>
            <a:ext cx="11121335" cy="2554545"/>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Georgia’s</a:t>
            </a:r>
            <a:r>
              <a:rPr lang="en-GB" sz="1800" i="1" dirty="0">
                <a:solidFill>
                  <a:schemeClr val="accent6">
                    <a:lumMod val="60000"/>
                    <a:lumOff val="40000"/>
                  </a:schemeClr>
                </a:solidFill>
              </a:rPr>
              <a:t> </a:t>
            </a:r>
            <a:r>
              <a:rPr lang="en-GB" sz="1800" i="1" dirty="0">
                <a:solidFill>
                  <a:schemeClr val="bg1"/>
                </a:solidFill>
              </a:rPr>
              <a:t>First Green Bond</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In 2022, the Asian Development Bank invested USD 4 million in a five-year, Lari-denominated bond issued by Georgian Renewable Power Operations to finance hydro and wind generation. The bond adhered to international Green Bond Principles, included external verification, and earmarked proceeds for renewable energy.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BA5BAAC7-619A-8B62-365D-33FBEAE3B91E}"/>
              </a:ext>
            </a:extLst>
          </p:cNvPr>
          <p:cNvSpPr txBox="1"/>
          <p:nvPr/>
        </p:nvSpPr>
        <p:spPr>
          <a:xfrm>
            <a:off x="468483" y="2679105"/>
            <a:ext cx="10390017"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By providing transparency and reducing currency risk, the issuance built investor confidence and mobilised both domestic and global capital. </a:t>
            </a:r>
            <a:endParaRPr lang="en-GB" sz="1600" dirty="0">
              <a:solidFill>
                <a:schemeClr val="accent5"/>
              </a:solidFill>
            </a:endParaRP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Partnership with International finance institutions to promote the energy transition</a:t>
            </a:r>
          </a:p>
          <a:p>
            <a:pPr marL="285750" indent="-285750">
              <a:buClr>
                <a:schemeClr val="bg1"/>
              </a:buClr>
              <a:buFont typeface="Wingdings" panose="05000000000000000000" pitchFamily="2" charset="2"/>
              <a:buChar char="ü"/>
            </a:pPr>
            <a:r>
              <a:rPr lang="en-GB" sz="1600" dirty="0">
                <a:solidFill>
                  <a:schemeClr val="bg1"/>
                </a:solidFill>
              </a:rPr>
              <a:t>Bond policies adhering to international principles</a:t>
            </a:r>
          </a:p>
          <a:p>
            <a:pPr marL="285750" indent="-285750">
              <a:buClr>
                <a:schemeClr val="bg1"/>
              </a:buClr>
              <a:buFont typeface="Wingdings" panose="05000000000000000000" pitchFamily="2" charset="2"/>
              <a:buChar char="ü"/>
            </a:pPr>
            <a:r>
              <a:rPr lang="en-GB" sz="1600" dirty="0">
                <a:solidFill>
                  <a:schemeClr val="bg1"/>
                </a:solidFill>
              </a:rPr>
              <a:t>Transparent and documented transaction</a:t>
            </a:r>
          </a:p>
        </p:txBody>
      </p:sp>
      <p:sp>
        <p:nvSpPr>
          <p:cNvPr id="3" name="Rectangle 2">
            <a:extLst>
              <a:ext uri="{FF2B5EF4-FFF2-40B4-BE49-F238E27FC236}">
                <a16:creationId xmlns:a16="http://schemas.microsoft.com/office/drawing/2014/main" id="{E3C0DA8D-6CE9-25F3-5DA2-5FF89EA384DE}"/>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26B6181-689A-576E-5AB7-F2B190B87D73}"/>
              </a:ext>
            </a:extLst>
          </p:cNvPr>
          <p:cNvSpPr txBox="1"/>
          <p:nvPr/>
        </p:nvSpPr>
        <p:spPr>
          <a:xfrm>
            <a:off x="6541068" y="6476814"/>
            <a:ext cx="5000625" cy="246221"/>
          </a:xfrm>
          <a:prstGeom prst="rect">
            <a:avLst/>
          </a:prstGeom>
          <a:noFill/>
        </p:spPr>
        <p:txBody>
          <a:bodyPr wrap="square">
            <a:spAutoFit/>
          </a:bodyPr>
          <a:lstStyle/>
          <a:p>
            <a:r>
              <a:rPr lang="en-GB" sz="1000" dirty="0">
                <a:solidFill>
                  <a:schemeClr val="bg1"/>
                </a:solidFill>
              </a:rPr>
              <a:t>Reference: </a:t>
            </a:r>
            <a:r>
              <a:rPr lang="en-GB" sz="1000" dirty="0">
                <a:solidFill>
                  <a:schemeClr val="bg1"/>
                </a:solidFill>
                <a:hlinkClick r:id="rId4">
                  <a:extLst>
                    <a:ext uri="{A12FA001-AC4F-418D-AE19-62706E023703}">
                      <ahyp:hlinkClr xmlns:ahyp="http://schemas.microsoft.com/office/drawing/2018/hyperlinkcolor" val="tx"/>
                    </a:ext>
                  </a:extLst>
                </a:hlinkClick>
              </a:rPr>
              <a:t>https://georgiatoday.ge/georgia-gets-its-first-homegrown-green-bond/</a:t>
            </a:r>
            <a:r>
              <a:rPr lang="en-GB" sz="1000" dirty="0">
                <a:solidFill>
                  <a:schemeClr val="bg1"/>
                </a:solidFill>
              </a:rPr>
              <a:t> </a:t>
            </a:r>
          </a:p>
        </p:txBody>
      </p:sp>
      <p:pic>
        <p:nvPicPr>
          <p:cNvPr id="2050" name="Picture 2" descr="Green Bonds, tackling climate change the financial way. Source: Businesstoday.in">
            <a:extLst>
              <a:ext uri="{FF2B5EF4-FFF2-40B4-BE49-F238E27FC236}">
                <a16:creationId xmlns:a16="http://schemas.microsoft.com/office/drawing/2014/main" id="{D44288DF-FD7C-EBE2-81D6-0F9B62E88A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1280" y="4514119"/>
            <a:ext cx="2657475" cy="149067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269F43A-692D-B5B6-85D9-0E18B440F966}"/>
              </a:ext>
            </a:extLst>
          </p:cNvPr>
          <p:cNvSpPr txBox="1"/>
          <p:nvPr/>
        </p:nvSpPr>
        <p:spPr>
          <a:xfrm>
            <a:off x="9817668" y="5994478"/>
            <a:ext cx="1393257" cy="215444"/>
          </a:xfrm>
          <a:prstGeom prst="rect">
            <a:avLst/>
          </a:prstGeom>
          <a:noFill/>
        </p:spPr>
        <p:txBody>
          <a:bodyPr wrap="square">
            <a:spAutoFit/>
          </a:bodyPr>
          <a:lstStyle/>
          <a:p>
            <a:r>
              <a:rPr lang="en-GB" sz="800" dirty="0">
                <a:solidFill>
                  <a:schemeClr val="bg1"/>
                </a:solidFill>
              </a:rPr>
              <a:t>Source: Businesstoday.in</a:t>
            </a:r>
          </a:p>
        </p:txBody>
      </p:sp>
    </p:spTree>
    <p:extLst>
      <p:ext uri="{BB962C8B-B14F-4D97-AF65-F5344CB8AC3E}">
        <p14:creationId xmlns:p14="http://schemas.microsoft.com/office/powerpoint/2010/main" val="5851392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B0DA8-7424-21F2-ABEA-D6E50560C8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6BBBCD-3BFB-509E-C008-B7B804AD9513}"/>
              </a:ext>
            </a:extLst>
          </p:cNvPr>
          <p:cNvSpPr txBox="1"/>
          <p:nvPr/>
        </p:nvSpPr>
        <p:spPr>
          <a:xfrm>
            <a:off x="563733" y="363505"/>
            <a:ext cx="11121335" cy="2800767"/>
          </a:xfrm>
          <a:prstGeom prst="rect">
            <a:avLst/>
          </a:prstGeom>
          <a:noFill/>
        </p:spPr>
        <p:txBody>
          <a:bodyPr wrap="square" rtlCol="0">
            <a:spAutoFit/>
          </a:bodyPr>
          <a:lstStyle/>
          <a:p>
            <a:r>
              <a:rPr lang="en-GB" sz="1600" b="1" dirty="0"/>
              <a:t>LEARNING OUTCOME 3: Mapping Potential Sources of Finance</a:t>
            </a:r>
          </a:p>
          <a:p>
            <a:endParaRPr lang="en-GB" sz="1600" b="1" i="1" dirty="0"/>
          </a:p>
          <a:p>
            <a:r>
              <a:rPr lang="en-GB" sz="1600" b="1" dirty="0">
                <a:solidFill>
                  <a:schemeClr val="bg1"/>
                </a:solidFill>
                <a:highlight>
                  <a:srgbClr val="0000FF"/>
                </a:highlight>
              </a:rPr>
              <a:t>3.2 Mobilising Domestic Commercial Finance</a:t>
            </a:r>
          </a:p>
          <a:p>
            <a:endParaRPr lang="en-GB" sz="1600" dirty="0"/>
          </a:p>
          <a:p>
            <a:r>
              <a:rPr lang="en-GB" sz="1600" b="1" i="1" dirty="0">
                <a:solidFill>
                  <a:schemeClr val="accent5"/>
                </a:solidFill>
              </a:rPr>
              <a:t>Q: How does one design a finance strategy to attract investment from Domestic Commercial Financiers?</a:t>
            </a:r>
          </a:p>
          <a:p>
            <a:r>
              <a:rPr lang="en-GB" sz="1600" dirty="0"/>
              <a:t>A: Domestic commercial financiers include domestic banks, pension funds, and insurance companies. Partnering with this type of investor reduces currency risks, however the terms of borrowing can sometimes be less attractive than on the international market. Therefore, the national finance strategy should set out measures to </a:t>
            </a:r>
            <a:r>
              <a:rPr lang="en-GB" sz="1600" b="1" dirty="0">
                <a:solidFill>
                  <a:schemeClr val="tx1"/>
                </a:solidFill>
              </a:rPr>
              <a:t>expand the role of domestic institutions</a:t>
            </a:r>
            <a:r>
              <a:rPr lang="en-GB" sz="1600" dirty="0">
                <a:solidFill>
                  <a:schemeClr val="tx1"/>
                </a:solidFill>
              </a:rPr>
              <a:t>. </a:t>
            </a:r>
            <a:r>
              <a:rPr lang="en-GB" sz="1600" dirty="0"/>
              <a:t>This includes strengthening capital markets so that long-tenor instruments (e.g., green and sustainability-linked bonds) become widely available. In addition, regulatory reforms, such as revising exposure limits, expanding eligible asset classes, or enabling pooled investment vehicles, can help unlock greater participation from these investors. </a:t>
            </a:r>
          </a:p>
        </p:txBody>
      </p:sp>
      <p:pic>
        <p:nvPicPr>
          <p:cNvPr id="3" name="Graphic 2" descr="Fork In Road outline">
            <a:extLst>
              <a:ext uri="{FF2B5EF4-FFF2-40B4-BE49-F238E27FC236}">
                <a16:creationId xmlns:a16="http://schemas.microsoft.com/office/drawing/2014/main" id="{79C39177-36D6-4B16-0B78-2D249413CB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85182"/>
            <a:ext cx="720000" cy="720000"/>
          </a:xfrm>
          <a:prstGeom prst="rect">
            <a:avLst/>
          </a:prstGeom>
        </p:spPr>
      </p:pic>
      <mc:AlternateContent xmlns:mc="http://schemas.openxmlformats.org/markup-compatibility/2006" xmlns:pslz="http://schemas.microsoft.com/office/powerpoint/2016/slidezoom">
        <mc:Choice Requires="pslz">
          <p:graphicFrame>
            <p:nvGraphicFramePr>
              <p:cNvPr id="5" name="Slide Zoom 4">
                <a:extLst>
                  <a:ext uri="{FF2B5EF4-FFF2-40B4-BE49-F238E27FC236}">
                    <a16:creationId xmlns:a16="http://schemas.microsoft.com/office/drawing/2014/main" id="{F3244E56-A28E-F105-B370-0E44558B254F}"/>
                  </a:ext>
                </a:extLst>
              </p:cNvPr>
              <p:cNvGraphicFramePr>
                <a:graphicFrameLocks noChangeAspect="1"/>
              </p:cNvGraphicFramePr>
              <p:nvPr>
                <p:extLst>
                  <p:ext uri="{D42A27DB-BD31-4B8C-83A1-F6EECF244321}">
                    <p14:modId xmlns:p14="http://schemas.microsoft.com/office/powerpoint/2010/main" val="1402615567"/>
                  </p:ext>
                </p:extLst>
              </p:nvPr>
            </p:nvGraphicFramePr>
            <p:xfrm>
              <a:off x="2819400" y="3321844"/>
              <a:ext cx="5457825" cy="3070026"/>
            </p:xfrm>
            <a:graphic>
              <a:graphicData uri="http://schemas.microsoft.com/office/powerpoint/2016/slidezoom">
                <pslz:sldZm>
                  <pslz:sldZmObj sldId="399" cId="2954367">
                    <pslz:zmPr id="{C58027AB-02BB-4CD4-9DD4-9D2391B7CD52}" returnToParent="0" transitionDur="1000">
                      <p166:blipFill xmlns:p166="http://schemas.microsoft.com/office/powerpoint/2016/6/main">
                        <a:blip r:embed="rId4"/>
                        <a:stretch>
                          <a:fillRect/>
                        </a:stretch>
                      </p166:blipFill>
                      <p166:spPr xmlns:p166="http://schemas.microsoft.com/office/powerpoint/2016/6/main">
                        <a:xfrm>
                          <a:off x="0" y="0"/>
                          <a:ext cx="5457825" cy="3070026"/>
                        </a:xfrm>
                        <a:prstGeom prst="rect">
                          <a:avLst/>
                        </a:prstGeom>
                        <a:ln w="3175">
                          <a:solidFill>
                            <a:prstClr val="ltGray"/>
                          </a:solidFill>
                        </a:ln>
                      </p166:spPr>
                    </pslz:zmPr>
                  </pslz:sldZmObj>
                </pslz:sldZm>
              </a:graphicData>
            </a:graphic>
          </p:graphicFrame>
        </mc:Choice>
        <mc:Fallback xmlns="">
          <p:pic>
            <p:nvPicPr>
              <p:cNvPr id="5" name="Slide Zoom 4">
                <a:hlinkClick r:id="rId6" action="ppaction://hlinksldjump"/>
                <a:extLst>
                  <a:ext uri="{FF2B5EF4-FFF2-40B4-BE49-F238E27FC236}">
                    <a16:creationId xmlns:a16="http://schemas.microsoft.com/office/drawing/2014/main" id="{F3244E56-A28E-F105-B370-0E44558B254F}"/>
                  </a:ext>
                </a:extLst>
              </p:cNvPr>
              <p:cNvPicPr>
                <a:picLocks noGrp="1" noRot="1" noChangeAspect="1" noMove="1" noResize="1" noEditPoints="1" noAdjustHandles="1" noChangeArrowheads="1" noChangeShapeType="1"/>
              </p:cNvPicPr>
              <p:nvPr/>
            </p:nvPicPr>
            <p:blipFill>
              <a:blip r:embed="rId7"/>
              <a:stretch>
                <a:fillRect/>
              </a:stretch>
            </p:blipFill>
            <p:spPr>
              <a:xfrm>
                <a:off x="2819400" y="3321844"/>
                <a:ext cx="5457825" cy="3070026"/>
              </a:xfrm>
              <a:prstGeom prst="rect">
                <a:avLst/>
              </a:prstGeom>
              <a:ln w="3175">
                <a:solidFill>
                  <a:prstClr val="ltGray"/>
                </a:solidFill>
              </a:ln>
            </p:spPr>
          </p:pic>
        </mc:Fallback>
      </mc:AlternateContent>
    </p:spTree>
    <p:extLst>
      <p:ext uri="{BB962C8B-B14F-4D97-AF65-F5344CB8AC3E}">
        <p14:creationId xmlns:p14="http://schemas.microsoft.com/office/powerpoint/2010/main" val="2886446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B0DA8-7424-21F2-ABEA-D6E50560C8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6BBBCD-3BFB-509E-C008-B7B804AD9513}"/>
              </a:ext>
            </a:extLst>
          </p:cNvPr>
          <p:cNvSpPr txBox="1"/>
          <p:nvPr/>
        </p:nvSpPr>
        <p:spPr>
          <a:xfrm>
            <a:off x="563733" y="363505"/>
            <a:ext cx="11121335" cy="1323439"/>
          </a:xfrm>
          <a:prstGeom prst="rect">
            <a:avLst/>
          </a:prstGeom>
          <a:noFill/>
        </p:spPr>
        <p:txBody>
          <a:bodyPr wrap="square" rtlCol="0">
            <a:spAutoFit/>
          </a:bodyPr>
          <a:lstStyle/>
          <a:p>
            <a:r>
              <a:rPr lang="en-GB" sz="1600" b="1" dirty="0"/>
              <a:t>LEARNING OUTCOME 3: Mapping Potential Sources of Finance</a:t>
            </a:r>
          </a:p>
          <a:p>
            <a:endParaRPr lang="en-GB" sz="1600" b="1" i="1" dirty="0"/>
          </a:p>
          <a:p>
            <a:r>
              <a:rPr lang="en-GB" sz="1600" b="1" dirty="0">
                <a:solidFill>
                  <a:schemeClr val="bg1"/>
                </a:solidFill>
                <a:highlight>
                  <a:srgbClr val="0000FF"/>
                </a:highlight>
              </a:rPr>
              <a:t>3.2 Mobilising Domestic Commercial Finance</a:t>
            </a:r>
          </a:p>
          <a:p>
            <a:endParaRPr lang="en-GB" sz="1600" dirty="0"/>
          </a:p>
          <a:p>
            <a:r>
              <a:rPr lang="en-GB" sz="1600" dirty="0"/>
              <a:t>Hear more advice from an expert…</a:t>
            </a:r>
          </a:p>
        </p:txBody>
      </p:sp>
      <p:pic>
        <p:nvPicPr>
          <p:cNvPr id="3" name="Graphic 2" descr="Fork In Road outline">
            <a:extLst>
              <a:ext uri="{FF2B5EF4-FFF2-40B4-BE49-F238E27FC236}">
                <a16:creationId xmlns:a16="http://schemas.microsoft.com/office/drawing/2014/main" id="{79C39177-36D6-4B16-0B78-2D249413CB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65068" y="385182"/>
            <a:ext cx="720000" cy="720000"/>
          </a:xfrm>
          <a:prstGeom prst="rect">
            <a:avLst/>
          </a:prstGeom>
        </p:spPr>
      </p:pic>
      <p:sp>
        <p:nvSpPr>
          <p:cNvPr id="7" name="TextBox 6">
            <a:extLst>
              <a:ext uri="{FF2B5EF4-FFF2-40B4-BE49-F238E27FC236}">
                <a16:creationId xmlns:a16="http://schemas.microsoft.com/office/drawing/2014/main" id="{6BAB35B2-8A95-407C-F973-7B2A2076F4C6}"/>
              </a:ext>
            </a:extLst>
          </p:cNvPr>
          <p:cNvSpPr txBox="1"/>
          <p:nvPr/>
        </p:nvSpPr>
        <p:spPr>
          <a:xfrm>
            <a:off x="8341797" y="2108165"/>
            <a:ext cx="3286470" cy="3273579"/>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Strengthening governance, contribution discipline, and regulatory oversight which are preconditions to increase long-term domestic volume</a:t>
            </a:r>
          </a:p>
          <a:p>
            <a:pPr marL="285750" indent="-285750">
              <a:buFont typeface="Wingdings" panose="05000000000000000000" pitchFamily="2" charset="2"/>
              <a:buChar char="Ø"/>
            </a:pPr>
            <a:r>
              <a:rPr lang="en-GB" sz="1600" dirty="0"/>
              <a:t>Help credit raters to fill data gaps and better understand risks inherent in investment opportunities</a:t>
            </a:r>
          </a:p>
          <a:p>
            <a:pPr marL="285750" indent="-285750">
              <a:buFont typeface="Wingdings" panose="05000000000000000000" pitchFamily="2" charset="2"/>
              <a:buChar char="Ø"/>
            </a:pPr>
            <a:r>
              <a:rPr lang="en-GB" sz="1600" dirty="0"/>
              <a:t>These processes can take years</a:t>
            </a:r>
          </a:p>
          <a:p>
            <a:pPr marL="285750" indent="-285750">
              <a:buFont typeface="Wingdings" panose="05000000000000000000" pitchFamily="2" charset="2"/>
              <a:buChar char="Ø"/>
            </a:pPr>
            <a:r>
              <a:rPr lang="en-GB" sz="1600" dirty="0"/>
              <a:t>Integrating markets could help scale finance and mitigate risks</a:t>
            </a:r>
          </a:p>
        </p:txBody>
      </p:sp>
      <p:sp>
        <p:nvSpPr>
          <p:cNvPr id="4" name="Rectangle 3">
            <a:extLst>
              <a:ext uri="{FF2B5EF4-FFF2-40B4-BE49-F238E27FC236}">
                <a16:creationId xmlns:a16="http://schemas.microsoft.com/office/drawing/2014/main" id="{F410AD57-415A-2368-27E6-9B4DD5ED4B02}"/>
              </a:ext>
            </a:extLst>
          </p:cNvPr>
          <p:cNvSpPr/>
          <p:nvPr/>
        </p:nvSpPr>
        <p:spPr>
          <a:xfrm>
            <a:off x="8172450" y="1476375"/>
            <a:ext cx="3512618" cy="47529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Online Media 4" descr="D2D Component7 Finance Valentina Slide23">
            <a:hlinkClick r:id="" action="ppaction://media"/>
            <a:extLst>
              <a:ext uri="{FF2B5EF4-FFF2-40B4-BE49-F238E27FC236}">
                <a16:creationId xmlns:a16="http://schemas.microsoft.com/office/drawing/2014/main" id="{AA065998-0681-9DA6-CFD3-D612C707098D}"/>
              </a:ext>
            </a:extLst>
          </p:cNvPr>
          <p:cNvPicPr>
            <a:picLocks noRot="1" noChangeAspect="1"/>
          </p:cNvPicPr>
          <p:nvPr>
            <a:videoFile r:link="rId1"/>
          </p:nvPr>
        </p:nvPicPr>
        <p:blipFill>
          <a:blip r:embed="rId5"/>
          <a:stretch>
            <a:fillRect/>
          </a:stretch>
        </p:blipFill>
        <p:spPr>
          <a:xfrm>
            <a:off x="563733" y="1805497"/>
            <a:ext cx="8038400" cy="4541696"/>
          </a:xfrm>
          <a:prstGeom prst="rect">
            <a:avLst/>
          </a:prstGeom>
        </p:spPr>
      </p:pic>
    </p:spTree>
    <p:extLst>
      <p:ext uri="{BB962C8B-B14F-4D97-AF65-F5344CB8AC3E}">
        <p14:creationId xmlns:p14="http://schemas.microsoft.com/office/powerpoint/2010/main" val="2954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17245-932A-0216-4015-BBD077A2738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828A10-A4FA-6251-0EBA-97FE52DDD589}"/>
              </a:ext>
            </a:extLst>
          </p:cNvPr>
          <p:cNvSpPr txBox="1"/>
          <p:nvPr/>
        </p:nvSpPr>
        <p:spPr>
          <a:xfrm>
            <a:off x="563733" y="363505"/>
            <a:ext cx="11121335" cy="3046988"/>
          </a:xfrm>
          <a:prstGeom prst="rect">
            <a:avLst/>
          </a:prstGeom>
          <a:noFill/>
        </p:spPr>
        <p:txBody>
          <a:bodyPr wrap="square" rtlCol="0">
            <a:spAutoFit/>
          </a:bodyPr>
          <a:lstStyle/>
          <a:p>
            <a:r>
              <a:rPr lang="en-GB" sz="1600" b="1" dirty="0"/>
              <a:t>LEARNING OUTCOME 3: Mapping Potential Sources of Finance</a:t>
            </a:r>
          </a:p>
          <a:p>
            <a:endParaRPr lang="en-GB" sz="1600" b="1" i="1" dirty="0"/>
          </a:p>
          <a:p>
            <a:r>
              <a:rPr lang="en-GB" sz="1600" b="1" dirty="0">
                <a:solidFill>
                  <a:schemeClr val="bg1"/>
                </a:solidFill>
                <a:highlight>
                  <a:srgbClr val="0000FF"/>
                </a:highlight>
              </a:rPr>
              <a:t>3.3 Mobilising Domestic Public Finance</a:t>
            </a:r>
          </a:p>
          <a:p>
            <a:endParaRPr lang="en-GB" sz="1600" dirty="0"/>
          </a:p>
          <a:p>
            <a:r>
              <a:rPr lang="en-GB" sz="1600" b="1" i="1" dirty="0">
                <a:solidFill>
                  <a:schemeClr val="accent5"/>
                </a:solidFill>
              </a:rPr>
              <a:t>Q: How does one design a finance strategy to attract investment from Domestic Public Financiers?</a:t>
            </a:r>
          </a:p>
          <a:p>
            <a:r>
              <a:rPr lang="en-GB" sz="1600" dirty="0"/>
              <a:t>A: Domestic Public Finance includes budgetary allocations and loans from National Development Banks, both of which can play an important role in shaping the pace and direction of the transition. </a:t>
            </a:r>
          </a:p>
          <a:p>
            <a:pPr marL="285750" indent="-285750">
              <a:buFont typeface="Arial" panose="020B0604020202020204" pitchFamily="34" charset="0"/>
              <a:buChar char="•"/>
            </a:pPr>
            <a:r>
              <a:rPr lang="en-GB" sz="1600" b="1" u="sng" dirty="0">
                <a:solidFill>
                  <a:schemeClr val="tx1"/>
                </a:solidFill>
              </a:rPr>
              <a:t>Public budgets</a:t>
            </a:r>
            <a:r>
              <a:rPr lang="en-GB" sz="1600" b="1" dirty="0">
                <a:solidFill>
                  <a:schemeClr val="tx1"/>
                </a:solidFill>
              </a:rPr>
              <a:t> </a:t>
            </a:r>
            <a:r>
              <a:rPr lang="en-GB" sz="1600" dirty="0">
                <a:solidFill>
                  <a:schemeClr val="tx1"/>
                </a:solidFill>
              </a:rPr>
              <a:t>can be a source of catalytic soft finance where projects are strongly aligned with national development priorities, but fiscal space if often limited and such finance is subject to budgetary pressures. </a:t>
            </a:r>
          </a:p>
          <a:p>
            <a:pPr marL="285750" indent="-285750">
              <a:buFont typeface="Arial" panose="020B0604020202020204" pitchFamily="34" charset="0"/>
              <a:buChar char="•"/>
            </a:pPr>
            <a:r>
              <a:rPr lang="en-GB" sz="1600" b="1" u="sng" dirty="0">
                <a:solidFill>
                  <a:schemeClr val="tx1"/>
                </a:solidFill>
              </a:rPr>
              <a:t>Domestic development banks</a:t>
            </a:r>
            <a:r>
              <a:rPr lang="en-GB" sz="1600" b="1" dirty="0">
                <a:solidFill>
                  <a:schemeClr val="tx1"/>
                </a:solidFill>
              </a:rPr>
              <a:t> </a:t>
            </a:r>
            <a:r>
              <a:rPr lang="en-GB" sz="1600" dirty="0">
                <a:solidFill>
                  <a:schemeClr val="tx1"/>
                </a:solidFill>
              </a:rPr>
              <a:t>provide </a:t>
            </a:r>
            <a:r>
              <a:rPr lang="en-GB" sz="1600" dirty="0"/>
              <a:t>local currency finance on preferential terms, reducing currency risk and supporting sectors underserved by commercial lenders. They can also be used to prioritize strategic policy directions providing catalytic and relatively risk tolerant finance as a basis for blending with other sources. </a:t>
            </a:r>
          </a:p>
        </p:txBody>
      </p:sp>
      <p:pic>
        <p:nvPicPr>
          <p:cNvPr id="3" name="Graphic 2" descr="Fork In Road outline">
            <a:extLst>
              <a:ext uri="{FF2B5EF4-FFF2-40B4-BE49-F238E27FC236}">
                <a16:creationId xmlns:a16="http://schemas.microsoft.com/office/drawing/2014/main" id="{FD3C75E2-3048-4606-0ECB-71BF8D48CDC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85182"/>
            <a:ext cx="720000" cy="720000"/>
          </a:xfrm>
          <a:prstGeom prst="rect">
            <a:avLst/>
          </a:prstGeom>
        </p:spPr>
      </p:pic>
      <p:sp>
        <p:nvSpPr>
          <p:cNvPr id="5" name="TextBox 4">
            <a:extLst>
              <a:ext uri="{FF2B5EF4-FFF2-40B4-BE49-F238E27FC236}">
                <a16:creationId xmlns:a16="http://schemas.microsoft.com/office/drawing/2014/main" id="{6A4A13C9-6630-6AE1-8B46-F5DBE2787C7C}"/>
              </a:ext>
            </a:extLst>
          </p:cNvPr>
          <p:cNvSpPr txBox="1"/>
          <p:nvPr/>
        </p:nvSpPr>
        <p:spPr>
          <a:xfrm>
            <a:off x="563732" y="3387874"/>
            <a:ext cx="11121335" cy="1569660"/>
          </a:xfrm>
          <a:prstGeom prst="rect">
            <a:avLst/>
          </a:prstGeom>
          <a:noFill/>
        </p:spPr>
        <p:txBody>
          <a:bodyPr wrap="square">
            <a:spAutoFit/>
          </a:bodyPr>
          <a:lstStyle/>
          <a:p>
            <a:r>
              <a:rPr lang="en-GB" sz="1600" b="1" i="1" dirty="0">
                <a:solidFill>
                  <a:schemeClr val="accent5"/>
                </a:solidFill>
              </a:rPr>
              <a:t>Q: What are some mechanisms the government can take to mobilise finance?</a:t>
            </a:r>
          </a:p>
          <a:p>
            <a:r>
              <a:rPr lang="en-GB" sz="1600" dirty="0"/>
              <a:t>A: Ministries of Finance must integrate climate considerations throughout the budget cycle. This involves embedding climate objectives within annual budget processes, medium-term expenditure frameworks, and long-term development strategies. This type of integration </a:t>
            </a:r>
            <a:r>
              <a:rPr lang="en-GB" sz="1600" dirty="0">
                <a:solidFill>
                  <a:schemeClr val="tx1"/>
                </a:solidFill>
              </a:rPr>
              <a:t>requires coordination with other line ministries such as energy, transport, agriculture and infrastructure. To facilitate this, Ministries of Finance should issue </a:t>
            </a:r>
            <a:r>
              <a:rPr lang="en-GB" sz="1600" b="1" dirty="0">
                <a:solidFill>
                  <a:schemeClr val="tx1"/>
                </a:solidFill>
              </a:rPr>
              <a:t>technical guidance </a:t>
            </a:r>
            <a:r>
              <a:rPr lang="en-GB" sz="1600" dirty="0"/>
              <a:t>to line ministries on how to develop strategic, climate-informed budget proposals.</a:t>
            </a:r>
          </a:p>
        </p:txBody>
      </p:sp>
      <p:sp>
        <p:nvSpPr>
          <p:cNvPr id="7" name="TextBox 6">
            <a:extLst>
              <a:ext uri="{FF2B5EF4-FFF2-40B4-BE49-F238E27FC236}">
                <a16:creationId xmlns:a16="http://schemas.microsoft.com/office/drawing/2014/main" id="{37FAEE18-D88A-AF4E-88EC-AAB243618599}"/>
              </a:ext>
            </a:extLst>
          </p:cNvPr>
          <p:cNvSpPr txBox="1"/>
          <p:nvPr/>
        </p:nvSpPr>
        <p:spPr>
          <a:xfrm>
            <a:off x="563733" y="4987351"/>
            <a:ext cx="11121334" cy="1569660"/>
          </a:xfrm>
          <a:prstGeom prst="rect">
            <a:avLst/>
          </a:prstGeom>
          <a:noFill/>
        </p:spPr>
        <p:txBody>
          <a:bodyPr wrap="square">
            <a:spAutoFit/>
          </a:bodyPr>
          <a:lstStyle/>
          <a:p>
            <a:r>
              <a:rPr lang="en-GB" sz="1600" b="1" i="1" dirty="0">
                <a:solidFill>
                  <a:schemeClr val="accent5"/>
                </a:solidFill>
              </a:rPr>
              <a:t>Q: What should this technical guidance to the line ministries include?</a:t>
            </a:r>
          </a:p>
          <a:p>
            <a:r>
              <a:rPr lang="en-GB" sz="1600" dirty="0"/>
              <a:t>A: There are six elements that should be included in the technical guidance from the Ministry of Finance: (i) assessment of the economic, social, environmental, and distributional impacts of policies and investments; (ii) evaluation of alternative policy options; (iii) analysis of fiscal and budgetary implications (e.g., taxation, subsidies, etc); (iv) identification of institutional constraints; (v) estimation of sectoral resource shifts required to accommodate the new policy measure; (vi) clarification on the intended us of the funds, highlighting where private capital should operate independently. </a:t>
            </a:r>
          </a:p>
        </p:txBody>
      </p:sp>
    </p:spTree>
    <p:extLst>
      <p:ext uri="{BB962C8B-B14F-4D97-AF65-F5344CB8AC3E}">
        <p14:creationId xmlns:p14="http://schemas.microsoft.com/office/powerpoint/2010/main" val="242279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15695-9824-84B5-F028-2CB4C8D368A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D4C14C9-CBBF-FDA9-C1B3-69CDB94788B1}"/>
              </a:ext>
            </a:extLst>
          </p:cNvPr>
          <p:cNvSpPr txBox="1"/>
          <p:nvPr/>
        </p:nvSpPr>
        <p:spPr>
          <a:xfrm>
            <a:off x="563733" y="363505"/>
            <a:ext cx="11121335" cy="2800767"/>
          </a:xfrm>
          <a:prstGeom prst="rect">
            <a:avLst/>
          </a:prstGeom>
          <a:noFill/>
        </p:spPr>
        <p:txBody>
          <a:bodyPr wrap="square" rtlCol="0">
            <a:spAutoFit/>
          </a:bodyPr>
          <a:lstStyle/>
          <a:p>
            <a:r>
              <a:rPr lang="en-GB" sz="1600" b="1" dirty="0"/>
              <a:t>LEARNING OUTCOME 3: Mapping Potential Sources of Finance</a:t>
            </a:r>
          </a:p>
          <a:p>
            <a:endParaRPr lang="en-GB" sz="1600" b="1" i="1" dirty="0"/>
          </a:p>
          <a:p>
            <a:r>
              <a:rPr lang="en-GB" sz="1600" b="1" dirty="0">
                <a:solidFill>
                  <a:schemeClr val="bg1"/>
                </a:solidFill>
                <a:highlight>
                  <a:srgbClr val="0000FF"/>
                </a:highlight>
              </a:rPr>
              <a:t>3.4 Mobilising International Public Finance</a:t>
            </a:r>
          </a:p>
          <a:p>
            <a:endParaRPr lang="en-GB" sz="1600" dirty="0"/>
          </a:p>
          <a:p>
            <a:r>
              <a:rPr lang="en-GB" sz="1600" b="1" i="1" dirty="0">
                <a:solidFill>
                  <a:schemeClr val="accent5"/>
                </a:solidFill>
              </a:rPr>
              <a:t>Q: How does one design a finance strategy to capture International Public Finance?</a:t>
            </a:r>
          </a:p>
          <a:p>
            <a:r>
              <a:rPr lang="en-GB" sz="1600" dirty="0"/>
              <a:t>A: The International Public Finance landscape comprises numerous Development Finance Institutions and specialised Climate Finance Windows. It is important for countries to map out this landscape of financing sources to understand what volumes are realistically available, from which sources, and on which terms (see upcoming </a:t>
            </a:r>
            <a:r>
              <a:rPr lang="en-GB" sz="1600" b="1" dirty="0">
                <a:solidFill>
                  <a:schemeClr val="tx1"/>
                </a:solidFill>
              </a:rPr>
              <a:t>Case Study on CCG’s </a:t>
            </a:r>
            <a:r>
              <a:rPr lang="en-GB" sz="1600" b="1" dirty="0" err="1">
                <a:solidFill>
                  <a:schemeClr val="tx1"/>
                </a:solidFill>
              </a:rPr>
              <a:t>FinTrack</a:t>
            </a:r>
            <a:r>
              <a:rPr lang="en-GB" sz="1600" b="1" dirty="0">
                <a:solidFill>
                  <a:schemeClr val="tx1"/>
                </a:solidFill>
              </a:rPr>
              <a:t> Tool</a:t>
            </a:r>
            <a:r>
              <a:rPr lang="en-GB" sz="1600" dirty="0"/>
              <a:t>). Typically, financiers will make significant demands for project preparation that often go beyond those required by commercial investors, to encompass developmental aspects such as policy coherence, institutional capacity, gender and social inclusion, transformational impact, and sound technical planning.</a:t>
            </a:r>
          </a:p>
        </p:txBody>
      </p:sp>
      <p:pic>
        <p:nvPicPr>
          <p:cNvPr id="3" name="Graphic 2" descr="Fork In Road outline">
            <a:extLst>
              <a:ext uri="{FF2B5EF4-FFF2-40B4-BE49-F238E27FC236}">
                <a16:creationId xmlns:a16="http://schemas.microsoft.com/office/drawing/2014/main" id="{FDBB68F4-A561-7A3D-A784-3C26AF8905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85182"/>
            <a:ext cx="720000" cy="720000"/>
          </a:xfrm>
          <a:prstGeom prst="rect">
            <a:avLst/>
          </a:prstGeom>
        </p:spPr>
      </p:pic>
      <p:sp>
        <p:nvSpPr>
          <p:cNvPr id="12" name="TextBox 11">
            <a:extLst>
              <a:ext uri="{FF2B5EF4-FFF2-40B4-BE49-F238E27FC236}">
                <a16:creationId xmlns:a16="http://schemas.microsoft.com/office/drawing/2014/main" id="{0A865EC7-5A2D-C9B6-780C-D7145DEA9BBE}"/>
              </a:ext>
            </a:extLst>
          </p:cNvPr>
          <p:cNvSpPr txBox="1"/>
          <p:nvPr/>
        </p:nvSpPr>
        <p:spPr>
          <a:xfrm>
            <a:off x="4676776" y="6340606"/>
            <a:ext cx="7320974" cy="261610"/>
          </a:xfrm>
          <a:prstGeom prst="rect">
            <a:avLst/>
          </a:prstGeom>
          <a:noFill/>
        </p:spPr>
        <p:txBody>
          <a:bodyPr wrap="square" rtlCol="0">
            <a:spAutoFit/>
          </a:bodyPr>
          <a:lstStyle/>
          <a:p>
            <a:r>
              <a:rPr lang="en-GB" sz="1100" dirty="0"/>
              <a:t>NOTE: International Public Finance and Concessional Finance are used interchangeably throughout the module</a:t>
            </a:r>
          </a:p>
        </p:txBody>
      </p:sp>
      <p:sp>
        <p:nvSpPr>
          <p:cNvPr id="6" name="TextBox 5">
            <a:extLst>
              <a:ext uri="{FF2B5EF4-FFF2-40B4-BE49-F238E27FC236}">
                <a16:creationId xmlns:a16="http://schemas.microsoft.com/office/drawing/2014/main" id="{BEA67E65-972B-0F99-F287-E1D0F67DD462}"/>
              </a:ext>
            </a:extLst>
          </p:cNvPr>
          <p:cNvSpPr txBox="1"/>
          <p:nvPr/>
        </p:nvSpPr>
        <p:spPr>
          <a:xfrm>
            <a:off x="553794" y="3376150"/>
            <a:ext cx="11131274" cy="1569660"/>
          </a:xfrm>
          <a:prstGeom prst="rect">
            <a:avLst/>
          </a:prstGeom>
          <a:noFill/>
        </p:spPr>
        <p:txBody>
          <a:bodyPr wrap="square">
            <a:spAutoFit/>
          </a:bodyPr>
          <a:lstStyle/>
          <a:p>
            <a:r>
              <a:rPr lang="en-GB" sz="1600" b="1" i="1" dirty="0">
                <a:solidFill>
                  <a:schemeClr val="accent5"/>
                </a:solidFill>
              </a:rPr>
              <a:t>Q: What are some best practices for allocating international public funds across project types?</a:t>
            </a:r>
          </a:p>
          <a:p>
            <a:r>
              <a:rPr lang="en-GB" sz="1600" dirty="0"/>
              <a:t>A: These resources </a:t>
            </a:r>
            <a:r>
              <a:rPr lang="en-GB" sz="1600" dirty="0">
                <a:solidFill>
                  <a:schemeClr val="tx1"/>
                </a:solidFill>
              </a:rPr>
              <a:t>are </a:t>
            </a:r>
            <a:r>
              <a:rPr lang="en-GB" sz="1600" b="1" dirty="0">
                <a:solidFill>
                  <a:schemeClr val="tx1"/>
                </a:solidFill>
              </a:rPr>
              <a:t>scarce</a:t>
            </a:r>
            <a:r>
              <a:rPr lang="en-GB" sz="1600" dirty="0">
                <a:solidFill>
                  <a:schemeClr val="tx1"/>
                </a:solidFill>
              </a:rPr>
              <a:t> </a:t>
            </a:r>
            <a:r>
              <a:rPr lang="en-GB" sz="1600" dirty="0"/>
              <a:t>and should be allocated across projects strategically to maximise the size of the bankable portfolio and catalyse the volume of commercial capital. These resources should </a:t>
            </a:r>
            <a:r>
              <a:rPr lang="en-GB" sz="1600" b="1" u="sng" dirty="0"/>
              <a:t>not</a:t>
            </a:r>
            <a:r>
              <a:rPr lang="en-GB" sz="1600" dirty="0"/>
              <a:t> be allocated to projects with cashflows capable of supporting full commercial finance. In smaller projects it is important to prioritise projects where this funding can make a transformative impact, either by crowding in commercial capital or unblocking other commercial investments. </a:t>
            </a:r>
          </a:p>
        </p:txBody>
      </p:sp>
    </p:spTree>
    <p:extLst>
      <p:ext uri="{BB962C8B-B14F-4D97-AF65-F5344CB8AC3E}">
        <p14:creationId xmlns:p14="http://schemas.microsoft.com/office/powerpoint/2010/main" val="384101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E94FB-17AD-F0BD-1F38-0573FD02BAB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898D8F9-A12C-9C9D-3C8A-18313520B7F1}"/>
              </a:ext>
            </a:extLst>
          </p:cNvPr>
          <p:cNvSpPr txBox="1"/>
          <p:nvPr/>
        </p:nvSpPr>
        <p:spPr>
          <a:xfrm>
            <a:off x="563733" y="363505"/>
            <a:ext cx="11121335" cy="1077218"/>
          </a:xfrm>
          <a:prstGeom prst="rect">
            <a:avLst/>
          </a:prstGeom>
          <a:noFill/>
        </p:spPr>
        <p:txBody>
          <a:bodyPr wrap="square" rtlCol="0">
            <a:spAutoFit/>
          </a:bodyPr>
          <a:lstStyle/>
          <a:p>
            <a:r>
              <a:rPr lang="en-GB" sz="1600" b="1" dirty="0"/>
              <a:t>LEARNING OUTCOME 3: Mapping Potential Sources of Finance</a:t>
            </a:r>
          </a:p>
          <a:p>
            <a:endParaRPr lang="en-GB" sz="1600" b="1" i="1" dirty="0"/>
          </a:p>
          <a:p>
            <a:r>
              <a:rPr lang="en-GB" sz="1600" b="1" dirty="0">
                <a:solidFill>
                  <a:schemeClr val="bg1"/>
                </a:solidFill>
                <a:highlight>
                  <a:srgbClr val="0000FF"/>
                </a:highlight>
              </a:rPr>
              <a:t>3.4 Mobilising International Public Finance</a:t>
            </a:r>
          </a:p>
          <a:p>
            <a:endParaRPr lang="en-GB" sz="1600" dirty="0"/>
          </a:p>
        </p:txBody>
      </p:sp>
      <p:pic>
        <p:nvPicPr>
          <p:cNvPr id="3" name="Graphic 2" descr="Fork In Road outline">
            <a:extLst>
              <a:ext uri="{FF2B5EF4-FFF2-40B4-BE49-F238E27FC236}">
                <a16:creationId xmlns:a16="http://schemas.microsoft.com/office/drawing/2014/main" id="{BCD46DE6-84D1-0BBA-C5FE-B680A71D56A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85182"/>
            <a:ext cx="720000" cy="720000"/>
          </a:xfrm>
          <a:prstGeom prst="rect">
            <a:avLst/>
          </a:prstGeom>
        </p:spPr>
      </p:pic>
      <p:graphicFrame>
        <p:nvGraphicFramePr>
          <p:cNvPr id="7" name="Table 6">
            <a:extLst>
              <a:ext uri="{FF2B5EF4-FFF2-40B4-BE49-F238E27FC236}">
                <a16:creationId xmlns:a16="http://schemas.microsoft.com/office/drawing/2014/main" id="{AD883F89-A45C-9360-1A14-91DB53EF61FD}"/>
              </a:ext>
            </a:extLst>
          </p:cNvPr>
          <p:cNvGraphicFramePr>
            <a:graphicFrameLocks noGrp="1"/>
          </p:cNvGraphicFramePr>
          <p:nvPr>
            <p:extLst>
              <p:ext uri="{D42A27DB-BD31-4B8C-83A1-F6EECF244321}">
                <p14:modId xmlns:p14="http://schemas.microsoft.com/office/powerpoint/2010/main" val="3138489697"/>
              </p:ext>
            </p:extLst>
          </p:nvPr>
        </p:nvGraphicFramePr>
        <p:xfrm>
          <a:off x="605661" y="1756115"/>
          <a:ext cx="11124000" cy="3228778"/>
        </p:xfrm>
        <a:graphic>
          <a:graphicData uri="http://schemas.openxmlformats.org/drawingml/2006/table">
            <a:tbl>
              <a:tblPr firstRow="1" bandRow="1">
                <a:tableStyleId>{93296810-A885-4BE3-A3E7-6D5BEEA58F35}</a:tableStyleId>
              </a:tblPr>
              <a:tblGrid>
                <a:gridCol w="1135858">
                  <a:extLst>
                    <a:ext uri="{9D8B030D-6E8A-4147-A177-3AD203B41FA5}">
                      <a16:colId xmlns:a16="http://schemas.microsoft.com/office/drawing/2014/main" val="3065542133"/>
                    </a:ext>
                  </a:extLst>
                </a:gridCol>
                <a:gridCol w="1958009">
                  <a:extLst>
                    <a:ext uri="{9D8B030D-6E8A-4147-A177-3AD203B41FA5}">
                      <a16:colId xmlns:a16="http://schemas.microsoft.com/office/drawing/2014/main" val="2617593051"/>
                    </a:ext>
                  </a:extLst>
                </a:gridCol>
                <a:gridCol w="1997765">
                  <a:extLst>
                    <a:ext uri="{9D8B030D-6E8A-4147-A177-3AD203B41FA5}">
                      <a16:colId xmlns:a16="http://schemas.microsoft.com/office/drawing/2014/main" val="3982083985"/>
                    </a:ext>
                  </a:extLst>
                </a:gridCol>
                <a:gridCol w="2097157">
                  <a:extLst>
                    <a:ext uri="{9D8B030D-6E8A-4147-A177-3AD203B41FA5}">
                      <a16:colId xmlns:a16="http://schemas.microsoft.com/office/drawing/2014/main" val="2180385097"/>
                    </a:ext>
                  </a:extLst>
                </a:gridCol>
                <a:gridCol w="1898374">
                  <a:extLst>
                    <a:ext uri="{9D8B030D-6E8A-4147-A177-3AD203B41FA5}">
                      <a16:colId xmlns:a16="http://schemas.microsoft.com/office/drawing/2014/main" val="551025088"/>
                    </a:ext>
                  </a:extLst>
                </a:gridCol>
                <a:gridCol w="2036837">
                  <a:extLst>
                    <a:ext uri="{9D8B030D-6E8A-4147-A177-3AD203B41FA5}">
                      <a16:colId xmlns:a16="http://schemas.microsoft.com/office/drawing/2014/main" val="854453329"/>
                    </a:ext>
                  </a:extLst>
                </a:gridCol>
              </a:tblGrid>
              <a:tr h="492716">
                <a:tc>
                  <a:txBody>
                    <a:bodyPr/>
                    <a:lstStyle/>
                    <a:p>
                      <a:endParaRPr lang="en-GB" dirty="0"/>
                    </a:p>
                  </a:txBody>
                  <a:tcPr marL="36000" marR="36000" marT="36000" marB="36000"/>
                </a:tc>
                <a:tc>
                  <a:txBody>
                    <a:bodyPr/>
                    <a:lstStyle/>
                    <a:p>
                      <a:pPr algn="ctr"/>
                      <a:r>
                        <a:rPr lang="en-GB" dirty="0"/>
                        <a:t>Concessional Debt or  Equity</a:t>
                      </a:r>
                    </a:p>
                  </a:txBody>
                  <a:tcPr marL="36000" marR="36000" marT="36000" marB="36000" anchor="ctr"/>
                </a:tc>
                <a:tc>
                  <a:txBody>
                    <a:bodyPr/>
                    <a:lstStyle/>
                    <a:p>
                      <a:pPr algn="ctr"/>
                      <a:r>
                        <a:rPr lang="en-GB" dirty="0"/>
                        <a:t>Guarantee or Insurance</a:t>
                      </a:r>
                    </a:p>
                  </a:txBody>
                  <a:tcPr marL="36000" marR="36000" marT="36000" marB="36000" anchor="ctr"/>
                </a:tc>
                <a:tc>
                  <a:txBody>
                    <a:bodyPr/>
                    <a:lstStyle/>
                    <a:p>
                      <a:pPr algn="ctr"/>
                      <a:r>
                        <a:rPr lang="en-GB" dirty="0"/>
                        <a:t>Grants</a:t>
                      </a:r>
                    </a:p>
                  </a:txBody>
                  <a:tcPr marL="36000" marR="36000" marT="36000" marB="36000" anchor="ctr"/>
                </a:tc>
                <a:tc>
                  <a:txBody>
                    <a:bodyPr/>
                    <a:lstStyle/>
                    <a:p>
                      <a:pPr algn="ctr"/>
                      <a:r>
                        <a:rPr lang="en-GB" dirty="0"/>
                        <a:t>Technical Assistance</a:t>
                      </a:r>
                    </a:p>
                  </a:txBody>
                  <a:tcPr marL="36000" marR="36000" marT="36000" marB="36000" anchor="ctr"/>
                </a:tc>
                <a:tc>
                  <a:txBody>
                    <a:bodyPr/>
                    <a:lstStyle/>
                    <a:p>
                      <a:pPr algn="ctr"/>
                      <a:r>
                        <a:rPr lang="en-GB" dirty="0"/>
                        <a:t>Results-based Mechanism</a:t>
                      </a:r>
                    </a:p>
                  </a:txBody>
                  <a:tcPr marL="36000" marR="36000" marT="36000" marB="36000" anchor="ctr"/>
                </a:tc>
                <a:extLst>
                  <a:ext uri="{0D108BD9-81ED-4DB2-BD59-A6C34878D82A}">
                    <a16:rowId xmlns:a16="http://schemas.microsoft.com/office/drawing/2014/main" val="3029522764"/>
                  </a:ext>
                </a:extLst>
              </a:tr>
              <a:tr h="899243">
                <a:tc>
                  <a:txBody>
                    <a:bodyPr/>
                    <a:lstStyle/>
                    <a:p>
                      <a:r>
                        <a:rPr lang="en-GB" b="1" dirty="0">
                          <a:solidFill>
                            <a:schemeClr val="bg1"/>
                          </a:solidFill>
                        </a:rPr>
                        <a:t>Investment Opportunity</a:t>
                      </a:r>
                    </a:p>
                  </a:txBody>
                  <a:tcPr marL="36000" marR="36000" marT="36000" marB="36000" anchor="ctr">
                    <a:solidFill>
                      <a:schemeClr val="accent6"/>
                    </a:solidFill>
                  </a:tcPr>
                </a:tc>
                <a:tc>
                  <a:txBody>
                    <a:bodyPr/>
                    <a:lstStyle/>
                    <a:p>
                      <a:r>
                        <a:rPr lang="en-GB" sz="1050" b="0" i="0" u="none" strike="noStrike" cap="none" baseline="0" dirty="0">
                          <a:solidFill>
                            <a:schemeClr val="dk1"/>
                          </a:solidFill>
                          <a:latin typeface="+mn-lt"/>
                          <a:ea typeface="+mn-ea"/>
                          <a:cs typeface="+mn-cs"/>
                          <a:sym typeface="Arial"/>
                        </a:rPr>
                        <a:t>Investment opportunities in economic infrastructure projects are not viable by themselves, but result in net economic/public benefit </a:t>
                      </a:r>
                      <a:endParaRPr lang="en-GB" sz="1050" dirty="0"/>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Investment opportunities in traditionally private sector-led markets that are financially viable (at least in the middle to long term)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Can apply to both non-viable and viable investment opportunities, particularly at early stages.</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Supports projects at any viability stage, especially those needing help reaching commercial readiness.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Suitable for investments where social/environmental outcomes are clear and measurable; often in health, education, or public services.</a:t>
                      </a:r>
                    </a:p>
                  </a:txBody>
                  <a:tcPr marL="36000" marR="36000" marT="36000" marB="36000"/>
                </a:tc>
                <a:extLst>
                  <a:ext uri="{0D108BD9-81ED-4DB2-BD59-A6C34878D82A}">
                    <a16:rowId xmlns:a16="http://schemas.microsoft.com/office/drawing/2014/main" val="237688723"/>
                  </a:ext>
                </a:extLst>
              </a:tr>
              <a:tr h="1110815">
                <a:tc>
                  <a:txBody>
                    <a:bodyPr/>
                    <a:lstStyle/>
                    <a:p>
                      <a:r>
                        <a:rPr lang="en-GB" b="1" dirty="0">
                          <a:solidFill>
                            <a:schemeClr val="bg1"/>
                          </a:solidFill>
                        </a:rPr>
                        <a:t>Role of Instrument</a:t>
                      </a:r>
                    </a:p>
                  </a:txBody>
                  <a:tcPr marL="36000" marR="36000" marT="36000" marB="36000" anchor="ctr">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Improves commercial viability, provides liquidity, and boosts investor confidence. Public/ philanthropic investors take on greater risk to attract private capital.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Guarantees mitigate perceived and actual risks, improve risk– return profile, and encourage investor participation by offering downside protection.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Supports development costs and activities leading to project bankability; attracts additional capital by improving underlying project fundamentals.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Improves the quality and readiness of projects, supports capacity development and long-term sustainability of investments.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Transfers risk of non-performance to implementers; aligns incentives with results; donor/ investor funds tied to impact delivery. 	</a:t>
                      </a:r>
                    </a:p>
                  </a:txBody>
                  <a:tcPr marL="36000" marR="36000" marT="36000" marB="36000"/>
                </a:tc>
                <a:extLst>
                  <a:ext uri="{0D108BD9-81ED-4DB2-BD59-A6C34878D82A}">
                    <a16:rowId xmlns:a16="http://schemas.microsoft.com/office/drawing/2014/main" val="799204315"/>
                  </a:ext>
                </a:extLst>
              </a:tr>
              <a:tr h="720000">
                <a:tc>
                  <a:txBody>
                    <a:bodyPr/>
                    <a:lstStyle/>
                    <a:p>
                      <a:r>
                        <a:rPr lang="en-GB" b="1" dirty="0">
                          <a:solidFill>
                            <a:schemeClr val="bg1"/>
                          </a:solidFill>
                        </a:rPr>
                        <a:t>Scale of Project</a:t>
                      </a:r>
                    </a:p>
                  </a:txBody>
                  <a:tcPr marL="36000" marR="36000" marT="36000" marB="36000" anchor="ctr">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Medium to large-scale projects, often in infrastructure or sectors with long-term social/ economic returns.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Applicable across a wide range of project sizes; useful for scaling investment in emerging or uncertain markets.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Typically used in early-stage or smaller-scale projects; can also support large-scale projects when paired with other instruments.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Effective across all project sizes; especially valuable for smaller or early-stage projects needing development support. </a:t>
                      </a:r>
                    </a:p>
                  </a:txBody>
                  <a:tcPr marL="36000" marR="36000" marT="36000" marB="360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baseline="0" dirty="0">
                          <a:solidFill>
                            <a:schemeClr val="dk1"/>
                          </a:solidFill>
                          <a:latin typeface="+mn-lt"/>
                          <a:ea typeface="+mn-ea"/>
                          <a:cs typeface="+mn-cs"/>
                          <a:sym typeface="Arial"/>
                        </a:rPr>
                        <a:t>Often small to medium in scale but growing application in larger programmes; depends on measurability of outcomes. </a:t>
                      </a:r>
                    </a:p>
                  </a:txBody>
                  <a:tcPr marL="36000" marR="36000" marT="36000" marB="36000"/>
                </a:tc>
                <a:extLst>
                  <a:ext uri="{0D108BD9-81ED-4DB2-BD59-A6C34878D82A}">
                    <a16:rowId xmlns:a16="http://schemas.microsoft.com/office/drawing/2014/main" val="2082144080"/>
                  </a:ext>
                </a:extLst>
              </a:tr>
            </a:tbl>
          </a:graphicData>
        </a:graphic>
      </p:graphicFrame>
      <p:sp>
        <p:nvSpPr>
          <p:cNvPr id="6" name="TextBox 5">
            <a:extLst>
              <a:ext uri="{FF2B5EF4-FFF2-40B4-BE49-F238E27FC236}">
                <a16:creationId xmlns:a16="http://schemas.microsoft.com/office/drawing/2014/main" id="{365DC376-F7AD-D1B5-A01E-C6434F41A688}"/>
              </a:ext>
            </a:extLst>
          </p:cNvPr>
          <p:cNvSpPr txBox="1"/>
          <p:nvPr/>
        </p:nvSpPr>
        <p:spPr>
          <a:xfrm>
            <a:off x="553794" y="1424692"/>
            <a:ext cx="11131274" cy="338554"/>
          </a:xfrm>
          <a:prstGeom prst="rect">
            <a:avLst/>
          </a:prstGeom>
          <a:noFill/>
        </p:spPr>
        <p:txBody>
          <a:bodyPr wrap="square">
            <a:spAutoFit/>
          </a:bodyPr>
          <a:lstStyle/>
          <a:p>
            <a:r>
              <a:rPr lang="en-GB" sz="1600" dirty="0"/>
              <a:t>There are </a:t>
            </a:r>
            <a:r>
              <a:rPr lang="en-GB" sz="1600" b="1" u="sng" dirty="0"/>
              <a:t>five</a:t>
            </a:r>
            <a:r>
              <a:rPr lang="en-GB" sz="1600" dirty="0"/>
              <a:t> main instruments of international public finance, an overview of how they work is provided in the below…</a:t>
            </a:r>
          </a:p>
        </p:txBody>
      </p:sp>
      <p:sp>
        <p:nvSpPr>
          <p:cNvPr id="4" name="TextBox 3">
            <a:extLst>
              <a:ext uri="{FF2B5EF4-FFF2-40B4-BE49-F238E27FC236}">
                <a16:creationId xmlns:a16="http://schemas.microsoft.com/office/drawing/2014/main" id="{F86ABE3C-80C2-F00D-550D-C6BC8F88BEEF}"/>
              </a:ext>
            </a:extLst>
          </p:cNvPr>
          <p:cNvSpPr txBox="1"/>
          <p:nvPr/>
        </p:nvSpPr>
        <p:spPr>
          <a:xfrm>
            <a:off x="538928" y="5435410"/>
            <a:ext cx="11131274" cy="584775"/>
          </a:xfrm>
          <a:prstGeom prst="rect">
            <a:avLst/>
          </a:prstGeom>
          <a:noFill/>
        </p:spPr>
        <p:txBody>
          <a:bodyPr wrap="square">
            <a:spAutoFit/>
          </a:bodyPr>
          <a:lstStyle/>
          <a:p>
            <a:r>
              <a:rPr lang="en-GB" sz="1600" dirty="0"/>
              <a:t>For guidance on how to identify sources of International Public Finance and chooses between available options see case study that follows.</a:t>
            </a:r>
          </a:p>
        </p:txBody>
      </p:sp>
      <p:sp>
        <p:nvSpPr>
          <p:cNvPr id="5" name="TextBox 4">
            <a:extLst>
              <a:ext uri="{FF2B5EF4-FFF2-40B4-BE49-F238E27FC236}">
                <a16:creationId xmlns:a16="http://schemas.microsoft.com/office/drawing/2014/main" id="{1DE388BC-C3CB-9535-3423-DEBF053B42AF}"/>
              </a:ext>
            </a:extLst>
          </p:cNvPr>
          <p:cNvSpPr txBox="1"/>
          <p:nvPr/>
        </p:nvSpPr>
        <p:spPr>
          <a:xfrm>
            <a:off x="4676776" y="6340606"/>
            <a:ext cx="7320974" cy="261610"/>
          </a:xfrm>
          <a:prstGeom prst="rect">
            <a:avLst/>
          </a:prstGeom>
          <a:noFill/>
        </p:spPr>
        <p:txBody>
          <a:bodyPr wrap="square" rtlCol="0">
            <a:spAutoFit/>
          </a:bodyPr>
          <a:lstStyle/>
          <a:p>
            <a:r>
              <a:rPr lang="en-GB" sz="1100" dirty="0"/>
              <a:t>NOTE: International Public Finance and Concessional Finance are used interchangeably throughout the module</a:t>
            </a:r>
          </a:p>
        </p:txBody>
      </p:sp>
    </p:spTree>
    <p:extLst>
      <p:ext uri="{BB962C8B-B14F-4D97-AF65-F5344CB8AC3E}">
        <p14:creationId xmlns:p14="http://schemas.microsoft.com/office/powerpoint/2010/main" val="138153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B54CE-371E-6C0F-3766-EB48F51833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03C9677-0D0C-1227-69ED-D48F447A6E9D}"/>
              </a:ext>
            </a:extLst>
          </p:cNvPr>
          <p:cNvSpPr txBox="1"/>
          <p:nvPr/>
        </p:nvSpPr>
        <p:spPr>
          <a:xfrm>
            <a:off x="468484" y="470189"/>
            <a:ext cx="10856742" cy="2554545"/>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CCG’s</a:t>
            </a:r>
            <a:r>
              <a:rPr lang="en-GB" sz="1800" i="1" dirty="0">
                <a:solidFill>
                  <a:schemeClr val="accent6">
                    <a:lumMod val="60000"/>
                    <a:lumOff val="40000"/>
                  </a:schemeClr>
                </a:solidFill>
              </a:rPr>
              <a:t> </a:t>
            </a:r>
            <a:r>
              <a:rPr lang="en-GB" sz="1800" i="1" dirty="0" err="1">
                <a:solidFill>
                  <a:schemeClr val="bg1"/>
                </a:solidFill>
              </a:rPr>
              <a:t>FinTrack</a:t>
            </a:r>
            <a:r>
              <a:rPr lang="en-GB" sz="1800" i="1" dirty="0">
                <a:solidFill>
                  <a:schemeClr val="bg1"/>
                </a:solidFill>
              </a:rPr>
              <a:t> Tool</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While some billions of dollars of international concessional climate finance are available to EMDE’s annually, this is dispersed across dozens of different multilateral windows. This makes it difficult for countries to navigate the climate finance landscape and means that many countries only access a fraction of the resources potentially available.</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CB73863C-0B43-C25B-F643-0BC85EA60E00}"/>
              </a:ext>
            </a:extLst>
          </p:cNvPr>
          <p:cNvSpPr txBox="1"/>
          <p:nvPr/>
        </p:nvSpPr>
        <p:spPr>
          <a:xfrm>
            <a:off x="468485" y="2485818"/>
            <a:ext cx="5296695" cy="4031873"/>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CCG has developed a user-friendly Excel-based dashboard that allows countries to identify relevant funds and compare them across key performance characteristics. </a:t>
            </a:r>
            <a:r>
              <a:rPr lang="en-GB" sz="1600" dirty="0" err="1">
                <a:solidFill>
                  <a:schemeClr val="bg1"/>
                </a:solidFill>
              </a:rPr>
              <a:t>FinTrack</a:t>
            </a:r>
            <a:r>
              <a:rPr lang="en-GB" sz="1600" dirty="0">
                <a:solidFill>
                  <a:schemeClr val="bg1"/>
                </a:solidFill>
              </a:rPr>
              <a:t> can be freely downloaded at the following </a:t>
            </a:r>
            <a:r>
              <a:rPr lang="en-GB" sz="1600" b="1" dirty="0">
                <a:solidFill>
                  <a:schemeClr val="bg1"/>
                </a:solidFill>
                <a:hlinkClick r:id="rId4">
                  <a:extLst>
                    <a:ext uri="{A12FA001-AC4F-418D-AE19-62706E023703}">
                      <ahyp:hlinkClr xmlns:ahyp="http://schemas.microsoft.com/office/drawing/2018/hyperlinkcolor" val="tx"/>
                    </a:ext>
                  </a:extLst>
                </a:hlinkClick>
              </a:rPr>
              <a:t>link</a:t>
            </a:r>
            <a:r>
              <a:rPr lang="en-GB" sz="1600" dirty="0">
                <a:solidFill>
                  <a:schemeClr val="bg1"/>
                </a:solidFill>
              </a:rPr>
              <a:t>.</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Identify scale of potential financing availability based on country, sector focus, and type of instrument needed </a:t>
            </a:r>
          </a:p>
          <a:p>
            <a:pPr marL="285750" indent="-285750">
              <a:buClr>
                <a:schemeClr val="bg1"/>
              </a:buClr>
              <a:buFont typeface="Wingdings" panose="05000000000000000000" pitchFamily="2" charset="2"/>
              <a:buChar char="ü"/>
            </a:pPr>
            <a:r>
              <a:rPr lang="en-GB" sz="1600" dirty="0">
                <a:solidFill>
                  <a:schemeClr val="bg1"/>
                </a:solidFill>
              </a:rPr>
              <a:t>Rank available funds based on </a:t>
            </a:r>
            <a:r>
              <a:rPr lang="en-GB" sz="1600" dirty="0" err="1">
                <a:solidFill>
                  <a:schemeClr val="bg1"/>
                </a:solidFill>
              </a:rPr>
              <a:t>concessionality</a:t>
            </a:r>
            <a:r>
              <a:rPr lang="en-GB" sz="1600" dirty="0">
                <a:solidFill>
                  <a:schemeClr val="bg1"/>
                </a:solidFill>
              </a:rPr>
              <a:t> of financing and/or complexity of access</a:t>
            </a:r>
          </a:p>
          <a:p>
            <a:pPr marL="285750" indent="-285750">
              <a:buClr>
                <a:schemeClr val="bg1"/>
              </a:buClr>
              <a:buFont typeface="Wingdings" panose="05000000000000000000" pitchFamily="2" charset="2"/>
              <a:buChar char="ü"/>
            </a:pPr>
            <a:r>
              <a:rPr lang="en-GB" sz="1600" dirty="0">
                <a:solidFill>
                  <a:schemeClr val="bg1"/>
                </a:solidFill>
              </a:rPr>
              <a:t>Develop a strategy for prioritising efforts to unlock as much relevant finance as possible</a:t>
            </a:r>
          </a:p>
        </p:txBody>
      </p:sp>
      <p:sp>
        <p:nvSpPr>
          <p:cNvPr id="3" name="Rectangle 2">
            <a:extLst>
              <a:ext uri="{FF2B5EF4-FFF2-40B4-BE49-F238E27FC236}">
                <a16:creationId xmlns:a16="http://schemas.microsoft.com/office/drawing/2014/main" id="{CE1CBD80-B724-7FF4-1336-04B4AFD71641}"/>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BF42C1FD-EB7D-0BB2-5720-66B7C53E348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60"/>
          <a:stretch>
            <a:fillRect/>
          </a:stretch>
        </p:blipFill>
        <p:spPr bwMode="auto">
          <a:xfrm>
            <a:off x="5919861" y="2651412"/>
            <a:ext cx="5482424" cy="3016533"/>
          </a:xfrm>
          <a:prstGeom prst="rect">
            <a:avLst/>
          </a:prstGeom>
          <a:noFill/>
          <a:ln>
            <a:solidFill>
              <a:schemeClr val="bg1">
                <a:lumMod val="85000"/>
              </a:schemeClr>
            </a:solidFill>
          </a:ln>
          <a:extLst>
            <a:ext uri="{53640926-AAD7-44D8-BBD7-CCE9431645EC}">
              <a14:shadowObscured xmlns:a14="http://schemas.microsoft.com/office/drawing/2010/main"/>
            </a:ext>
          </a:extLst>
        </p:spPr>
      </p:pic>
      <p:sp>
        <p:nvSpPr>
          <p:cNvPr id="6" name="TextBox 5">
            <a:extLst>
              <a:ext uri="{FF2B5EF4-FFF2-40B4-BE49-F238E27FC236}">
                <a16:creationId xmlns:a16="http://schemas.microsoft.com/office/drawing/2014/main" id="{38C0C20D-BD6D-02FD-9437-FCA1E372DCE4}"/>
              </a:ext>
            </a:extLst>
          </p:cNvPr>
          <p:cNvSpPr txBox="1"/>
          <p:nvPr/>
        </p:nvSpPr>
        <p:spPr>
          <a:xfrm>
            <a:off x="5938041" y="5667945"/>
            <a:ext cx="5603652" cy="442035"/>
          </a:xfrm>
          <a:prstGeom prst="rect">
            <a:avLst/>
          </a:prstGeom>
          <a:noFill/>
        </p:spPr>
        <p:txBody>
          <a:bodyPr wrap="square" lIns="36000" tIns="36000" rIns="36000" bIns="36000">
            <a:spAutoFit/>
          </a:bodyPr>
          <a:lstStyle/>
          <a:p>
            <a:pPr algn="ctr"/>
            <a:r>
              <a:rPr lang="en-GB" sz="1200" dirty="0">
                <a:solidFill>
                  <a:schemeClr val="bg1"/>
                </a:solidFill>
              </a:rPr>
              <a:t>Illustrative output from </a:t>
            </a:r>
            <a:r>
              <a:rPr lang="en-GB" sz="1200" dirty="0" err="1">
                <a:solidFill>
                  <a:schemeClr val="bg1"/>
                </a:solidFill>
              </a:rPr>
              <a:t>FinTrack</a:t>
            </a:r>
            <a:r>
              <a:rPr lang="en-GB" sz="1200" dirty="0">
                <a:solidFill>
                  <a:schemeClr val="bg1"/>
                </a:solidFill>
              </a:rPr>
              <a:t> comparing available sources of International Public Finance in terms of </a:t>
            </a:r>
            <a:r>
              <a:rPr lang="en-GB" sz="1200" dirty="0" err="1">
                <a:solidFill>
                  <a:schemeClr val="bg1"/>
                </a:solidFill>
              </a:rPr>
              <a:t>concessionality</a:t>
            </a:r>
            <a:r>
              <a:rPr lang="en-GB" sz="1200" dirty="0">
                <a:solidFill>
                  <a:schemeClr val="bg1"/>
                </a:solidFill>
              </a:rPr>
              <a:t>, complexity and scale.</a:t>
            </a:r>
          </a:p>
        </p:txBody>
      </p:sp>
      <p:pic>
        <p:nvPicPr>
          <p:cNvPr id="7" name="Picture 6" descr="A green circle with a white line and a dollar sign on it&#10;&#10;AI-generated content may be incorrect.">
            <a:extLst>
              <a:ext uri="{FF2B5EF4-FFF2-40B4-BE49-F238E27FC236}">
                <a16:creationId xmlns:a16="http://schemas.microsoft.com/office/drawing/2014/main" id="{C8741A4B-A613-3F02-E2D4-A8BEE0F1F367}"/>
              </a:ext>
            </a:extLst>
          </p:cNvPr>
          <p:cNvPicPr>
            <a:picLocks noChangeAspect="1"/>
          </p:cNvPicPr>
          <p:nvPr/>
        </p:nvPicPr>
        <p:blipFill>
          <a:blip r:embed="rId6"/>
          <a:stretch>
            <a:fillRect/>
          </a:stretch>
        </p:blipFill>
        <p:spPr>
          <a:xfrm>
            <a:off x="9760018" y="153432"/>
            <a:ext cx="1350439" cy="1350439"/>
          </a:xfrm>
          <a:prstGeom prst="rect">
            <a:avLst/>
          </a:prstGeom>
        </p:spPr>
      </p:pic>
    </p:spTree>
    <p:extLst>
      <p:ext uri="{BB962C8B-B14F-4D97-AF65-F5344CB8AC3E}">
        <p14:creationId xmlns:p14="http://schemas.microsoft.com/office/powerpoint/2010/main" val="1838201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7" name="chimes.wav"/>
          </p:stSnd>
        </p:sndAc>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A335A52-622E-8AC6-F356-15A6135CBDF8}"/>
              </a:ext>
            </a:extLst>
          </p:cNvPr>
          <p:cNvSpPr txBox="1"/>
          <p:nvPr/>
        </p:nvSpPr>
        <p:spPr>
          <a:xfrm>
            <a:off x="416429" y="690872"/>
            <a:ext cx="10508005" cy="369332"/>
          </a:xfrm>
          <a:prstGeom prst="rect">
            <a:avLst/>
          </a:prstGeom>
          <a:noFill/>
        </p:spPr>
        <p:txBody>
          <a:bodyPr wrap="none" rtlCol="0">
            <a:spAutoFit/>
          </a:bodyPr>
          <a:lstStyle/>
          <a:p>
            <a:r>
              <a:rPr lang="en-GB" sz="1800" dirty="0"/>
              <a:t>Now let’s hear from an expert in Zambia about how different sources of finance can work together…</a:t>
            </a:r>
          </a:p>
        </p:txBody>
      </p:sp>
      <p:sp>
        <p:nvSpPr>
          <p:cNvPr id="3" name="TextBox 2">
            <a:extLst>
              <a:ext uri="{FF2B5EF4-FFF2-40B4-BE49-F238E27FC236}">
                <a16:creationId xmlns:a16="http://schemas.microsoft.com/office/drawing/2014/main" id="{1BAD9F9D-78EC-BADB-221F-F5BDAE878615}"/>
              </a:ext>
            </a:extLst>
          </p:cNvPr>
          <p:cNvSpPr txBox="1"/>
          <p:nvPr/>
        </p:nvSpPr>
        <p:spPr>
          <a:xfrm>
            <a:off x="7484533" y="1307532"/>
            <a:ext cx="3953473" cy="3273579"/>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DFIs will work with the domestic banks and cover the majority of capital expenses</a:t>
            </a:r>
          </a:p>
          <a:p>
            <a:pPr marL="285750" indent="-285750">
              <a:buFont typeface="Wingdings" panose="05000000000000000000" pitchFamily="2" charset="2"/>
              <a:buChar char="Ø"/>
            </a:pPr>
            <a:r>
              <a:rPr lang="en-GB" sz="1600" dirty="0"/>
              <a:t>Nation Utility is being used to give confidence to investors</a:t>
            </a:r>
          </a:p>
          <a:p>
            <a:pPr marL="285750" indent="-285750">
              <a:buFont typeface="Wingdings" panose="05000000000000000000" pitchFamily="2" charset="2"/>
              <a:buChar char="Ø"/>
            </a:pPr>
            <a:r>
              <a:rPr lang="en-GB" sz="1600" dirty="0"/>
              <a:t>When lenders stop lending, they stop on-mass. And if a major institution has defaulted on payments, it will increase country risk</a:t>
            </a:r>
          </a:p>
          <a:p>
            <a:pPr marL="285750" indent="-285750">
              <a:buFont typeface="Wingdings" panose="05000000000000000000" pitchFamily="2" charset="2"/>
              <a:buChar char="Ø"/>
            </a:pPr>
            <a:r>
              <a:rPr lang="en-GB" sz="1600" dirty="0"/>
              <a:t>Silver lining: leverage on a country’s resources and economic strengths to attract investors</a:t>
            </a:r>
          </a:p>
        </p:txBody>
      </p:sp>
      <p:sp>
        <p:nvSpPr>
          <p:cNvPr id="4" name="TextBox 3">
            <a:extLst>
              <a:ext uri="{FF2B5EF4-FFF2-40B4-BE49-F238E27FC236}">
                <a16:creationId xmlns:a16="http://schemas.microsoft.com/office/drawing/2014/main" id="{72B7F05A-84AD-B063-483F-EA543A08956C}"/>
              </a:ext>
            </a:extLst>
          </p:cNvPr>
          <p:cNvSpPr txBox="1"/>
          <p:nvPr/>
        </p:nvSpPr>
        <p:spPr>
          <a:xfrm>
            <a:off x="386612" y="352941"/>
            <a:ext cx="6082114" cy="400110"/>
          </a:xfrm>
          <a:prstGeom prst="rect">
            <a:avLst/>
          </a:prstGeom>
          <a:noFill/>
        </p:spPr>
        <p:txBody>
          <a:bodyPr wrap="none" rtlCol="0">
            <a:spAutoFit/>
          </a:bodyPr>
          <a:lstStyle/>
          <a:p>
            <a:r>
              <a:rPr lang="en-GB" sz="2000" b="1" dirty="0"/>
              <a:t>Combining the Four Primary Sources of Finance</a:t>
            </a:r>
            <a:endParaRPr lang="en-GB" sz="2000" dirty="0"/>
          </a:p>
        </p:txBody>
      </p:sp>
      <p:pic>
        <p:nvPicPr>
          <p:cNvPr id="6" name="Graphic 5" descr="Fork In Road outline">
            <a:extLst>
              <a:ext uri="{FF2B5EF4-FFF2-40B4-BE49-F238E27FC236}">
                <a16:creationId xmlns:a16="http://schemas.microsoft.com/office/drawing/2014/main" id="{51ADDF83-9A02-6826-61E0-3B8D29AC2B5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85182"/>
            <a:ext cx="720000" cy="720000"/>
          </a:xfrm>
          <a:prstGeom prst="rect">
            <a:avLst/>
          </a:prstGeom>
        </p:spPr>
      </p:pic>
      <p:sp>
        <p:nvSpPr>
          <p:cNvPr id="7" name="TextBox 6">
            <a:extLst>
              <a:ext uri="{FF2B5EF4-FFF2-40B4-BE49-F238E27FC236}">
                <a16:creationId xmlns:a16="http://schemas.microsoft.com/office/drawing/2014/main" id="{495A5D3A-11B9-ADFE-4A98-B247815DE38B}"/>
              </a:ext>
            </a:extLst>
          </p:cNvPr>
          <p:cNvSpPr txBox="1"/>
          <p:nvPr/>
        </p:nvSpPr>
        <p:spPr>
          <a:xfrm>
            <a:off x="273765" y="6276169"/>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pic>
        <p:nvPicPr>
          <p:cNvPr id="2" name="Online Media 1" descr="D2D Component7 Finance Tarney Slide28">
            <a:hlinkClick r:id="" action="ppaction://media"/>
            <a:extLst>
              <a:ext uri="{FF2B5EF4-FFF2-40B4-BE49-F238E27FC236}">
                <a16:creationId xmlns:a16="http://schemas.microsoft.com/office/drawing/2014/main" id="{183BD625-C872-235C-1AB4-82562FDB7A4C}"/>
              </a:ext>
            </a:extLst>
          </p:cNvPr>
          <p:cNvPicPr>
            <a:picLocks noRot="1" noChangeAspect="1"/>
          </p:cNvPicPr>
          <p:nvPr>
            <a:videoFile r:link="rId1"/>
          </p:nvPr>
        </p:nvPicPr>
        <p:blipFill>
          <a:blip r:embed="rId5"/>
          <a:stretch>
            <a:fillRect/>
          </a:stretch>
        </p:blipFill>
        <p:spPr>
          <a:xfrm>
            <a:off x="416429" y="1060204"/>
            <a:ext cx="6819749" cy="5114812"/>
          </a:xfrm>
          <a:prstGeom prst="rect">
            <a:avLst/>
          </a:prstGeom>
        </p:spPr>
      </p:pic>
    </p:spTree>
    <p:extLst>
      <p:ext uri="{BB962C8B-B14F-4D97-AF65-F5344CB8AC3E}">
        <p14:creationId xmlns:p14="http://schemas.microsoft.com/office/powerpoint/2010/main" val="237873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9D27E-7CA3-817C-A6A9-7B51C5CF8A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5A3A3-C3DB-9E13-3395-4A8FFFAEB879}"/>
              </a:ext>
            </a:extLst>
          </p:cNvPr>
          <p:cNvSpPr>
            <a:spLocks noGrp="1"/>
          </p:cNvSpPr>
          <p:nvPr>
            <p:ph type="ctrTitle"/>
          </p:nvPr>
        </p:nvSpPr>
        <p:spPr>
          <a:xfrm>
            <a:off x="2979507" y="739739"/>
            <a:ext cx="5654354" cy="4982968"/>
          </a:xfrm>
        </p:spPr>
        <p:txBody>
          <a:bodyPr>
            <a:normAutofit fontScale="90000"/>
          </a:bodyPr>
          <a:lstStyle/>
          <a:p>
            <a:r>
              <a:rPr lang="en-GB" sz="5400" dirty="0"/>
              <a:t>Learning Outcome 4</a:t>
            </a:r>
            <a:br>
              <a:rPr lang="en-GB" sz="5400" dirty="0"/>
            </a:br>
            <a:br>
              <a:rPr lang="en-GB" dirty="0"/>
            </a:br>
            <a:r>
              <a:rPr lang="en-GB" dirty="0"/>
              <a:t>Structuring Finance Packages</a:t>
            </a:r>
            <a:br>
              <a:rPr lang="en-GB" dirty="0"/>
            </a:br>
            <a:br>
              <a:rPr lang="en-GB" dirty="0"/>
            </a:br>
            <a:br>
              <a:rPr lang="en-GB" dirty="0"/>
            </a:br>
            <a:br>
              <a:rPr lang="en-GB" dirty="0"/>
            </a:br>
            <a:br>
              <a:rPr lang="en-GB" dirty="0"/>
            </a:br>
            <a:br>
              <a:rPr lang="en-GB" dirty="0"/>
            </a:br>
            <a:br>
              <a:rPr lang="en-GB" dirty="0"/>
            </a:br>
            <a:endParaRPr lang="en-GB" dirty="0"/>
          </a:p>
        </p:txBody>
      </p:sp>
      <p:pic>
        <p:nvPicPr>
          <p:cNvPr id="4" name="Graphic 3" descr="Box outline">
            <a:extLst>
              <a:ext uri="{FF2B5EF4-FFF2-40B4-BE49-F238E27FC236}">
                <a16:creationId xmlns:a16="http://schemas.microsoft.com/office/drawing/2014/main" id="{6226DFAD-5F1B-C250-6D86-565A23265E3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231223"/>
            <a:ext cx="1800000" cy="1800000"/>
          </a:xfrm>
          <a:prstGeom prst="rect">
            <a:avLst/>
          </a:prstGeom>
        </p:spPr>
      </p:pic>
    </p:spTree>
    <p:extLst>
      <p:ext uri="{BB962C8B-B14F-4D97-AF65-F5344CB8AC3E}">
        <p14:creationId xmlns:p14="http://schemas.microsoft.com/office/powerpoint/2010/main" val="4152229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4DD5C-B8D6-7203-77BF-954C207ECF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B2A91A-6223-D52B-A5C7-C90A3AA3AD6A}"/>
              </a:ext>
            </a:extLst>
          </p:cNvPr>
          <p:cNvSpPr>
            <a:spLocks noGrp="1"/>
          </p:cNvSpPr>
          <p:nvPr>
            <p:ph type="title"/>
          </p:nvPr>
        </p:nvSpPr>
        <p:spPr>
          <a:xfrm>
            <a:off x="838198" y="301437"/>
            <a:ext cx="9082276" cy="1325563"/>
          </a:xfrm>
        </p:spPr>
        <p:txBody>
          <a:bodyPr/>
          <a:lstStyle/>
          <a:p>
            <a:r>
              <a:rPr lang="en-GB" dirty="0">
                <a:solidFill>
                  <a:schemeClr val="accent5"/>
                </a:solidFill>
              </a:rPr>
              <a:t>Structuring Finance Packages</a:t>
            </a:r>
          </a:p>
        </p:txBody>
      </p:sp>
      <p:sp>
        <p:nvSpPr>
          <p:cNvPr id="3" name="Text Placeholder 2">
            <a:extLst>
              <a:ext uri="{FF2B5EF4-FFF2-40B4-BE49-F238E27FC236}">
                <a16:creationId xmlns:a16="http://schemas.microsoft.com/office/drawing/2014/main" id="{01AD13DA-2665-EF51-9D95-DBEA99D00139}"/>
              </a:ext>
            </a:extLst>
          </p:cNvPr>
          <p:cNvSpPr>
            <a:spLocks noGrp="1"/>
          </p:cNvSpPr>
          <p:nvPr>
            <p:ph type="body" idx="12"/>
          </p:nvPr>
        </p:nvSpPr>
        <p:spPr>
          <a:xfrm>
            <a:off x="838200" y="2233288"/>
            <a:ext cx="10515599" cy="3034451"/>
          </a:xfrm>
        </p:spPr>
        <p:txBody>
          <a:bodyPr/>
          <a:lstStyle/>
          <a:p>
            <a:r>
              <a:rPr lang="en-GB" dirty="0"/>
              <a:t>Elements of the finance strategy must…</a:t>
            </a:r>
          </a:p>
          <a:p>
            <a:pPr marL="285750" indent="-285750">
              <a:buFont typeface="Arial" panose="020B0604020202020204" pitchFamily="34" charset="0"/>
              <a:buChar char="•"/>
            </a:pPr>
            <a:r>
              <a:rPr lang="en-GB" dirty="0"/>
              <a:t>Provide practical guidance on how projects are financed;</a:t>
            </a:r>
          </a:p>
          <a:p>
            <a:pPr marL="285750" indent="-285750">
              <a:buFont typeface="Arial" panose="020B0604020202020204" pitchFamily="34" charset="0"/>
              <a:buChar char="•"/>
            </a:pPr>
            <a:r>
              <a:rPr lang="en-GB" dirty="0"/>
              <a:t>Combine public and private sources to match risk profiles and revenue potential;</a:t>
            </a:r>
          </a:p>
          <a:p>
            <a:pPr marL="285750" indent="-285750">
              <a:buFont typeface="Arial" panose="020B0604020202020204" pitchFamily="34" charset="0"/>
              <a:buChar char="•"/>
            </a:pPr>
            <a:r>
              <a:rPr lang="en-GB" dirty="0"/>
              <a:t>Have a structured approach which guides how different projects within the portfolio can be financed in practice</a:t>
            </a:r>
          </a:p>
          <a:p>
            <a:pPr marL="285750" indent="-285750">
              <a:buFont typeface="Arial" panose="020B0604020202020204" pitchFamily="34" charset="0"/>
              <a:buChar char="•"/>
            </a:pPr>
            <a:endParaRPr lang="en-GB" dirty="0"/>
          </a:p>
          <a:p>
            <a:r>
              <a:rPr lang="en-GB" dirty="0"/>
              <a:t>In this section, learn how financial analysis is critical to a finance strategy and some modelling tools that can facilitate this analysis. </a:t>
            </a:r>
          </a:p>
        </p:txBody>
      </p:sp>
      <p:sp>
        <p:nvSpPr>
          <p:cNvPr id="4" name="Text Placeholder 3">
            <a:extLst>
              <a:ext uri="{FF2B5EF4-FFF2-40B4-BE49-F238E27FC236}">
                <a16:creationId xmlns:a16="http://schemas.microsoft.com/office/drawing/2014/main" id="{EE2F8FBE-31EC-C710-FEA8-15451C6FB431}"/>
              </a:ext>
            </a:extLst>
          </p:cNvPr>
          <p:cNvSpPr>
            <a:spLocks noGrp="1"/>
          </p:cNvSpPr>
          <p:nvPr>
            <p:ph type="body" idx="13"/>
          </p:nvPr>
        </p:nvSpPr>
        <p:spPr>
          <a:xfrm>
            <a:off x="838198" y="684234"/>
            <a:ext cx="5499342" cy="604836"/>
          </a:xfrm>
        </p:spPr>
        <p:txBody>
          <a:bodyPr/>
          <a:lstStyle/>
          <a:p>
            <a:r>
              <a:rPr lang="en-GB" dirty="0"/>
              <a:t>Learning Outcome 4:</a:t>
            </a:r>
          </a:p>
        </p:txBody>
      </p:sp>
      <p:pic>
        <p:nvPicPr>
          <p:cNvPr id="9" name="Graphic 8" descr="Box outline">
            <a:extLst>
              <a:ext uri="{FF2B5EF4-FFF2-40B4-BE49-F238E27FC236}">
                <a16:creationId xmlns:a16="http://schemas.microsoft.com/office/drawing/2014/main" id="{B460C513-7A9A-0B7D-D39E-D902A2F5CF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05696" y="344930"/>
            <a:ext cx="1620000" cy="1620000"/>
          </a:xfrm>
          <a:prstGeom prst="rect">
            <a:avLst/>
          </a:prstGeom>
        </p:spPr>
      </p:pic>
    </p:spTree>
    <p:extLst>
      <p:ext uri="{BB962C8B-B14F-4D97-AF65-F5344CB8AC3E}">
        <p14:creationId xmlns:p14="http://schemas.microsoft.com/office/powerpoint/2010/main" val="4174945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CC1A1-0408-935C-6EC4-2C2FE77BAA5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675D2DE-97C1-B98B-91F3-525B9855492D}"/>
              </a:ext>
            </a:extLst>
          </p:cNvPr>
          <p:cNvSpPr txBox="1"/>
          <p:nvPr/>
        </p:nvSpPr>
        <p:spPr>
          <a:xfrm>
            <a:off x="563733" y="363505"/>
            <a:ext cx="11121335" cy="2308324"/>
          </a:xfrm>
          <a:prstGeom prst="rect">
            <a:avLst/>
          </a:prstGeom>
          <a:noFill/>
        </p:spPr>
        <p:txBody>
          <a:bodyPr wrap="square" rtlCol="0">
            <a:spAutoFit/>
          </a:bodyPr>
          <a:lstStyle/>
          <a:p>
            <a:r>
              <a:rPr lang="en-GB" sz="1600" b="1" dirty="0"/>
              <a:t>LEARNING OUTCOME 4: Structuring Finance Packages</a:t>
            </a:r>
          </a:p>
          <a:p>
            <a:endParaRPr lang="en-GB" sz="1600" b="1" i="1" dirty="0"/>
          </a:p>
          <a:p>
            <a:r>
              <a:rPr lang="en-GB" sz="1600" b="1" dirty="0">
                <a:solidFill>
                  <a:schemeClr val="bg1"/>
                </a:solidFill>
                <a:highlight>
                  <a:srgbClr val="0000FF"/>
                </a:highlight>
              </a:rPr>
              <a:t>4.1 Conducting Financial Analysis on Projects Representative of the Portfolio</a:t>
            </a:r>
          </a:p>
          <a:p>
            <a:endParaRPr lang="en-GB" sz="1600" dirty="0"/>
          </a:p>
          <a:p>
            <a:r>
              <a:rPr lang="en-GB" sz="1600" b="1" i="1" dirty="0">
                <a:solidFill>
                  <a:schemeClr val="accent5"/>
                </a:solidFill>
              </a:rPr>
              <a:t>Q: What kind of financial analysis can be useful at this stage?</a:t>
            </a:r>
          </a:p>
          <a:p>
            <a:r>
              <a:rPr lang="en-GB" sz="1600" dirty="0"/>
              <a:t>A: A first exercise is </a:t>
            </a:r>
            <a:r>
              <a:rPr lang="en-GB" sz="1600" dirty="0">
                <a:solidFill>
                  <a:schemeClr val="tx1"/>
                </a:solidFill>
              </a:rPr>
              <a:t>to </a:t>
            </a:r>
            <a:r>
              <a:rPr lang="en-GB" sz="1600" b="1" dirty="0">
                <a:solidFill>
                  <a:schemeClr val="tx1"/>
                </a:solidFill>
              </a:rPr>
              <a:t>break down the transition plan into representative project types</a:t>
            </a:r>
            <a:r>
              <a:rPr lang="en-GB" sz="1600" dirty="0">
                <a:solidFill>
                  <a:schemeClr val="tx1"/>
                </a:solidFill>
              </a:rPr>
              <a:t> – technology, size, and stage of development – and conduct preliminary portfolio-level finance analysis for each. This involves preparing indicative cashflow models, testing revenues and costs under typical </a:t>
            </a:r>
            <a:r>
              <a:rPr lang="en-GB" sz="1600" dirty="0"/>
              <a:t>technical and financing assumptions, assessing debt serviceability, and evaluating whether projects can reach financial breakeven under different scenarios. </a:t>
            </a:r>
          </a:p>
        </p:txBody>
      </p:sp>
      <p:pic>
        <p:nvPicPr>
          <p:cNvPr id="3" name="Graphic 2" descr="Box outline">
            <a:extLst>
              <a:ext uri="{FF2B5EF4-FFF2-40B4-BE49-F238E27FC236}">
                <a16:creationId xmlns:a16="http://schemas.microsoft.com/office/drawing/2014/main" id="{FEA3CFBD-35EA-8D3F-A091-3AF6964709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77246" y="363505"/>
            <a:ext cx="720000" cy="720000"/>
          </a:xfrm>
          <a:prstGeom prst="rect">
            <a:avLst/>
          </a:prstGeom>
        </p:spPr>
      </p:pic>
      <p:sp>
        <p:nvSpPr>
          <p:cNvPr id="7" name="TextBox 6">
            <a:extLst>
              <a:ext uri="{FF2B5EF4-FFF2-40B4-BE49-F238E27FC236}">
                <a16:creationId xmlns:a16="http://schemas.microsoft.com/office/drawing/2014/main" id="{D09FB798-DAB1-C8B1-7CBB-7E22D915D465}"/>
              </a:ext>
            </a:extLst>
          </p:cNvPr>
          <p:cNvSpPr txBox="1"/>
          <p:nvPr/>
        </p:nvSpPr>
        <p:spPr>
          <a:xfrm>
            <a:off x="563733" y="2927382"/>
            <a:ext cx="11121336" cy="1569660"/>
          </a:xfrm>
          <a:prstGeom prst="rect">
            <a:avLst/>
          </a:prstGeom>
          <a:noFill/>
        </p:spPr>
        <p:txBody>
          <a:bodyPr wrap="square">
            <a:spAutoFit/>
          </a:bodyPr>
          <a:lstStyle/>
          <a:p>
            <a:r>
              <a:rPr lang="en-GB" sz="1600" b="1" i="1" dirty="0">
                <a:solidFill>
                  <a:schemeClr val="accent5"/>
                </a:solidFill>
              </a:rPr>
              <a:t>Q: How can financial analysis inform the blend of finance across the four different categories discussed above?</a:t>
            </a:r>
          </a:p>
          <a:p>
            <a:r>
              <a:rPr lang="en-GB" sz="1600" dirty="0"/>
              <a:t>A: The previous mapping stage should have helped to identify any upper bounds on the envelopes of finance available from different sources. Typically, domestic public and commercial finance, together with international public finance are likely to be constrained in volume. By incorporating the constraints </a:t>
            </a:r>
            <a:r>
              <a:rPr lang="en-GB" sz="1600" dirty="0">
                <a:solidFill>
                  <a:schemeClr val="tx1"/>
                </a:solidFill>
              </a:rPr>
              <a:t>into the financial analysis, it is possible to </a:t>
            </a:r>
            <a:r>
              <a:rPr lang="en-GB" sz="1600" b="1" dirty="0">
                <a:solidFill>
                  <a:schemeClr val="tx1"/>
                </a:solidFill>
              </a:rPr>
              <a:t>optimise the allocation of different types of finance to different types of projects</a:t>
            </a:r>
            <a:r>
              <a:rPr lang="en-GB" sz="1600" dirty="0">
                <a:solidFill>
                  <a:schemeClr val="tx1"/>
                </a:solidFill>
              </a:rPr>
              <a:t> with a view to using scarce financing sources efficiently to achieve bankability for as many projects as possible. </a:t>
            </a:r>
          </a:p>
        </p:txBody>
      </p:sp>
    </p:spTree>
    <p:extLst>
      <p:ext uri="{BB962C8B-B14F-4D97-AF65-F5344CB8AC3E}">
        <p14:creationId xmlns:p14="http://schemas.microsoft.com/office/powerpoint/2010/main" val="20315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03906-A936-2C92-0997-A5F8914730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48F0492-15EB-5861-9806-89D4A3F3EA4B}"/>
              </a:ext>
            </a:extLst>
          </p:cNvPr>
          <p:cNvSpPr txBox="1"/>
          <p:nvPr/>
        </p:nvSpPr>
        <p:spPr>
          <a:xfrm>
            <a:off x="563733" y="363505"/>
            <a:ext cx="11121335" cy="830997"/>
          </a:xfrm>
          <a:prstGeom prst="rect">
            <a:avLst/>
          </a:prstGeom>
          <a:noFill/>
        </p:spPr>
        <p:txBody>
          <a:bodyPr wrap="square" rtlCol="0">
            <a:spAutoFit/>
          </a:bodyPr>
          <a:lstStyle/>
          <a:p>
            <a:r>
              <a:rPr lang="en-GB" sz="1600" b="1" dirty="0"/>
              <a:t>LEARNING OUTCOME 4: Structuring Finance Packages</a:t>
            </a:r>
          </a:p>
          <a:p>
            <a:endParaRPr lang="en-GB" sz="1600" b="1" i="1" dirty="0"/>
          </a:p>
          <a:p>
            <a:r>
              <a:rPr lang="en-GB" sz="1600" b="1" dirty="0">
                <a:solidFill>
                  <a:schemeClr val="bg1"/>
                </a:solidFill>
                <a:highlight>
                  <a:srgbClr val="0000FF"/>
                </a:highlight>
              </a:rPr>
              <a:t>4.1 Conducting Financial Analysis on Projects Representative of the Portfolio</a:t>
            </a:r>
          </a:p>
        </p:txBody>
      </p:sp>
      <p:pic>
        <p:nvPicPr>
          <p:cNvPr id="3" name="Graphic 2" descr="Box outline">
            <a:extLst>
              <a:ext uri="{FF2B5EF4-FFF2-40B4-BE49-F238E27FC236}">
                <a16:creationId xmlns:a16="http://schemas.microsoft.com/office/drawing/2014/main" id="{A1214D76-D8D3-A23B-68FF-2C8D59AEEBF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77246" y="363505"/>
            <a:ext cx="720000" cy="720000"/>
          </a:xfrm>
          <a:prstGeom prst="rect">
            <a:avLst/>
          </a:prstGeom>
        </p:spPr>
      </p:pic>
      <p:sp>
        <p:nvSpPr>
          <p:cNvPr id="5" name="TextBox 4">
            <a:extLst>
              <a:ext uri="{FF2B5EF4-FFF2-40B4-BE49-F238E27FC236}">
                <a16:creationId xmlns:a16="http://schemas.microsoft.com/office/drawing/2014/main" id="{A4107DBF-9CCD-1797-081F-FC07C3782DB2}"/>
              </a:ext>
            </a:extLst>
          </p:cNvPr>
          <p:cNvSpPr txBox="1"/>
          <p:nvPr/>
        </p:nvSpPr>
        <p:spPr>
          <a:xfrm>
            <a:off x="563733" y="1364337"/>
            <a:ext cx="5359990" cy="5016758"/>
          </a:xfrm>
          <a:prstGeom prst="rect">
            <a:avLst/>
          </a:prstGeom>
          <a:noFill/>
        </p:spPr>
        <p:txBody>
          <a:bodyPr wrap="square">
            <a:spAutoFit/>
          </a:bodyPr>
          <a:lstStyle/>
          <a:p>
            <a:r>
              <a:rPr lang="en-GB" sz="1600" b="1" i="1" dirty="0">
                <a:solidFill>
                  <a:schemeClr val="accent5"/>
                </a:solidFill>
              </a:rPr>
              <a:t>Q: What are some tools that exist that can support this type of financial analysis?</a:t>
            </a:r>
          </a:p>
          <a:p>
            <a:endParaRPr lang="en-GB" sz="1600" i="1" dirty="0"/>
          </a:p>
          <a:p>
            <a:r>
              <a:rPr lang="en-GB" sz="1600" dirty="0"/>
              <a:t>A: A few tools that currently exist in this space include:</a:t>
            </a:r>
          </a:p>
          <a:p>
            <a:endParaRPr lang="en-GB" sz="1600" dirty="0"/>
          </a:p>
          <a:p>
            <a:pPr marL="984250" lvl="2" indent="-285750">
              <a:buFont typeface="Arial" panose="020B0604020202020204" pitchFamily="34" charset="0"/>
              <a:buChar char="•"/>
            </a:pPr>
            <a:r>
              <a:rPr lang="en-GB" sz="1600" b="1" dirty="0" err="1"/>
              <a:t>FinTrack</a:t>
            </a:r>
            <a:r>
              <a:rPr lang="en-GB" sz="1600" b="1" dirty="0"/>
              <a:t>: </a:t>
            </a:r>
            <a:r>
              <a:rPr lang="en-GB" sz="1600" dirty="0"/>
              <a:t>for tracking climate-related public finance (see </a:t>
            </a:r>
            <a:r>
              <a:rPr lang="en-GB" sz="1600" b="1" dirty="0"/>
              <a:t>Case Study</a:t>
            </a:r>
            <a:r>
              <a:rPr lang="en-GB" sz="1600" dirty="0"/>
              <a:t> above)</a:t>
            </a:r>
          </a:p>
          <a:p>
            <a:pPr marL="984250" lvl="2" indent="-285750">
              <a:buFont typeface="Arial" panose="020B0604020202020204" pitchFamily="34" charset="0"/>
              <a:buChar char="•"/>
            </a:pPr>
            <a:endParaRPr lang="en-GB" sz="1600" dirty="0"/>
          </a:p>
          <a:p>
            <a:pPr marL="984250" lvl="2" indent="-285750">
              <a:buFont typeface="Arial" panose="020B0604020202020204" pitchFamily="34" charset="0"/>
              <a:buChar char="•"/>
            </a:pPr>
            <a:endParaRPr lang="en-GB" sz="1600" dirty="0"/>
          </a:p>
          <a:p>
            <a:pPr marL="984250" lvl="2" indent="-285750">
              <a:buFont typeface="Arial" panose="020B0604020202020204" pitchFamily="34" charset="0"/>
              <a:buChar char="•"/>
            </a:pPr>
            <a:r>
              <a:rPr lang="en-GB" sz="1600" b="1" dirty="0" err="1"/>
              <a:t>FinCoRE</a:t>
            </a:r>
            <a:r>
              <a:rPr lang="en-GB" sz="1600" b="1" dirty="0"/>
              <a:t>: </a:t>
            </a:r>
            <a:r>
              <a:rPr lang="en-GB" sz="1600" dirty="0"/>
              <a:t>for estimating the cost of capital across renewables, tailored to lower- and middle-income countries for power investment planning</a:t>
            </a:r>
          </a:p>
          <a:p>
            <a:pPr marL="984250" lvl="2" indent="-285750">
              <a:buFont typeface="Arial" panose="020B0604020202020204" pitchFamily="34" charset="0"/>
              <a:buChar char="•"/>
            </a:pPr>
            <a:endParaRPr lang="en-GB" sz="1600" b="1" dirty="0"/>
          </a:p>
          <a:p>
            <a:pPr marL="984250" lvl="2" indent="-285750">
              <a:buFont typeface="Arial" panose="020B0604020202020204" pitchFamily="34" charset="0"/>
              <a:buChar char="•"/>
            </a:pPr>
            <a:r>
              <a:rPr lang="en-GB" sz="1600" b="1" dirty="0" err="1"/>
              <a:t>MINFin</a:t>
            </a:r>
            <a:r>
              <a:rPr lang="en-GB" sz="1600" b="1" dirty="0"/>
              <a:t>: </a:t>
            </a:r>
            <a:r>
              <a:rPr lang="en-GB" sz="1600" dirty="0"/>
              <a:t>for portfolio-level planning of investment needs and optimising allocation of concessional resources</a:t>
            </a:r>
          </a:p>
          <a:p>
            <a:pPr marL="984250" lvl="2" indent="-285750">
              <a:buFont typeface="Arial" panose="020B0604020202020204" pitchFamily="34" charset="0"/>
              <a:buChar char="•"/>
            </a:pPr>
            <a:endParaRPr lang="en-GB" sz="1600" b="1" dirty="0"/>
          </a:p>
          <a:p>
            <a:pPr marL="984250" lvl="2" indent="-285750">
              <a:buFont typeface="Arial" panose="020B0604020202020204" pitchFamily="34" charset="0"/>
              <a:buChar char="•"/>
            </a:pPr>
            <a:r>
              <a:rPr lang="en-GB" sz="1600" b="1" dirty="0"/>
              <a:t>FINPLAN: </a:t>
            </a:r>
            <a:r>
              <a:rPr lang="en-GB" sz="1600" dirty="0"/>
              <a:t>for project-level cashflow analysis</a:t>
            </a:r>
          </a:p>
          <a:p>
            <a:pPr marL="984250" lvl="2" indent="-285750">
              <a:buFont typeface="Arial" panose="020B0604020202020204" pitchFamily="34" charset="0"/>
              <a:buChar char="•"/>
            </a:pPr>
            <a:endParaRPr lang="en-GB" sz="1600" dirty="0"/>
          </a:p>
        </p:txBody>
      </p:sp>
      <p:pic>
        <p:nvPicPr>
          <p:cNvPr id="8" name="Picture 7" descr="A green circle with white outline and a dollar sign&#10;&#10;AI-generated content may be incorrect.">
            <a:extLst>
              <a:ext uri="{FF2B5EF4-FFF2-40B4-BE49-F238E27FC236}">
                <a16:creationId xmlns:a16="http://schemas.microsoft.com/office/drawing/2014/main" id="{5ACF49D8-961C-FB34-CDE2-7C1F72405688}"/>
              </a:ext>
            </a:extLst>
          </p:cNvPr>
          <p:cNvPicPr>
            <a:picLocks noChangeAspect="1"/>
          </p:cNvPicPr>
          <p:nvPr/>
        </p:nvPicPr>
        <p:blipFill>
          <a:blip r:embed="rId5">
            <a:clrChange>
              <a:clrFrom>
                <a:srgbClr val="000000">
                  <a:alpha val="0"/>
                </a:srgbClr>
              </a:clrFrom>
              <a:clrTo>
                <a:srgbClr val="000000">
                  <a:alpha val="0"/>
                </a:srgbClr>
              </a:clrTo>
            </a:clrChange>
          </a:blip>
          <a:srcRect l="12389" t="11393" r="12147" b="16403"/>
          <a:stretch>
            <a:fillRect/>
          </a:stretch>
        </p:blipFill>
        <p:spPr>
          <a:xfrm>
            <a:off x="883344" y="5566813"/>
            <a:ext cx="752509" cy="720000"/>
          </a:xfrm>
          <a:prstGeom prst="rect">
            <a:avLst/>
          </a:prstGeom>
        </p:spPr>
      </p:pic>
      <p:sp>
        <p:nvSpPr>
          <p:cNvPr id="12" name="TextBox 11">
            <a:extLst>
              <a:ext uri="{FF2B5EF4-FFF2-40B4-BE49-F238E27FC236}">
                <a16:creationId xmlns:a16="http://schemas.microsoft.com/office/drawing/2014/main" id="{3ADDF988-883B-E9A3-B35F-2B8904E0F86D}"/>
              </a:ext>
            </a:extLst>
          </p:cNvPr>
          <p:cNvSpPr txBox="1"/>
          <p:nvPr/>
        </p:nvSpPr>
        <p:spPr>
          <a:xfrm>
            <a:off x="6886283" y="2257839"/>
            <a:ext cx="3968113" cy="584775"/>
          </a:xfrm>
          <a:prstGeom prst="rect">
            <a:avLst/>
          </a:prstGeom>
          <a:noFill/>
        </p:spPr>
        <p:txBody>
          <a:bodyPr wrap="square">
            <a:spAutoFit/>
          </a:bodyPr>
          <a:lstStyle/>
          <a:p>
            <a:pPr lvl="2" algn="ctr"/>
            <a:r>
              <a:rPr lang="en-GB" sz="1600" dirty="0"/>
              <a:t>Watch this video from an expert for more information about these tools:</a:t>
            </a:r>
          </a:p>
        </p:txBody>
      </p:sp>
      <p:pic>
        <p:nvPicPr>
          <p:cNvPr id="13" name="Picture 12" descr="A green circle with a white line and a dollar sign on it&#10;&#10;AI-generated content may be incorrect.">
            <a:extLst>
              <a:ext uri="{FF2B5EF4-FFF2-40B4-BE49-F238E27FC236}">
                <a16:creationId xmlns:a16="http://schemas.microsoft.com/office/drawing/2014/main" id="{DF080569-7166-ED71-333A-DB495796FD49}"/>
              </a:ext>
            </a:extLst>
          </p:cNvPr>
          <p:cNvPicPr>
            <a:picLocks noChangeAspect="1"/>
          </p:cNvPicPr>
          <p:nvPr/>
        </p:nvPicPr>
        <p:blipFill>
          <a:blip r:embed="rId6"/>
          <a:stretch>
            <a:fillRect/>
          </a:stretch>
        </p:blipFill>
        <p:spPr>
          <a:xfrm>
            <a:off x="719598" y="2257839"/>
            <a:ext cx="1080000" cy="1080000"/>
          </a:xfrm>
          <a:prstGeom prst="rect">
            <a:avLst/>
          </a:prstGeom>
        </p:spPr>
      </p:pic>
      <p:pic>
        <p:nvPicPr>
          <p:cNvPr id="14" name="Picture 13" descr="A green circle with white and white logo&#10;&#10;AI-generated content may be incorrect.">
            <a:extLst>
              <a:ext uri="{FF2B5EF4-FFF2-40B4-BE49-F238E27FC236}">
                <a16:creationId xmlns:a16="http://schemas.microsoft.com/office/drawing/2014/main" id="{321D5F6A-822D-090A-829C-3147A3E00742}"/>
              </a:ext>
            </a:extLst>
          </p:cNvPr>
          <p:cNvPicPr>
            <a:picLocks noChangeAspect="1"/>
          </p:cNvPicPr>
          <p:nvPr/>
        </p:nvPicPr>
        <p:blipFill>
          <a:blip r:embed="rId7"/>
          <a:stretch>
            <a:fillRect/>
          </a:stretch>
        </p:blipFill>
        <p:spPr>
          <a:xfrm>
            <a:off x="719598" y="4432288"/>
            <a:ext cx="1080000" cy="1080000"/>
          </a:xfrm>
          <a:prstGeom prst="rect">
            <a:avLst/>
          </a:prstGeom>
        </p:spPr>
      </p:pic>
      <p:pic>
        <p:nvPicPr>
          <p:cNvPr id="15" name="Picture 14" descr="A green circle with white text and white text on it&#10;&#10;AI-generated content may be incorrect.">
            <a:extLst>
              <a:ext uri="{FF2B5EF4-FFF2-40B4-BE49-F238E27FC236}">
                <a16:creationId xmlns:a16="http://schemas.microsoft.com/office/drawing/2014/main" id="{C21CE363-292B-CE03-1332-ED774A88B294}"/>
              </a:ext>
            </a:extLst>
          </p:cNvPr>
          <p:cNvPicPr>
            <a:picLocks noChangeAspect="1"/>
          </p:cNvPicPr>
          <p:nvPr/>
        </p:nvPicPr>
        <p:blipFill>
          <a:blip r:embed="rId8"/>
          <a:stretch>
            <a:fillRect/>
          </a:stretch>
        </p:blipFill>
        <p:spPr>
          <a:xfrm>
            <a:off x="719598" y="3220826"/>
            <a:ext cx="1080000" cy="1080000"/>
          </a:xfrm>
          <a:prstGeom prst="rect">
            <a:avLst/>
          </a:prstGeom>
        </p:spPr>
      </p:pic>
      <p:pic>
        <p:nvPicPr>
          <p:cNvPr id="7" name="Online Media 6" descr="D2D Component7 Finance Vivien Slide32">
            <a:hlinkClick r:id="" action="ppaction://media"/>
            <a:extLst>
              <a:ext uri="{FF2B5EF4-FFF2-40B4-BE49-F238E27FC236}">
                <a16:creationId xmlns:a16="http://schemas.microsoft.com/office/drawing/2014/main" id="{C2076AF5-E036-2C7E-C4FD-1C653AC76664}"/>
              </a:ext>
            </a:extLst>
          </p:cNvPr>
          <p:cNvPicPr>
            <a:picLocks noRot="1" noChangeAspect="1"/>
          </p:cNvPicPr>
          <p:nvPr>
            <a:videoFile r:link="rId1"/>
          </p:nvPr>
        </p:nvPicPr>
        <p:blipFill>
          <a:blip r:embed="rId9"/>
          <a:stretch>
            <a:fillRect/>
          </a:stretch>
        </p:blipFill>
        <p:spPr>
          <a:xfrm>
            <a:off x="6268279" y="2842614"/>
            <a:ext cx="5204123" cy="2940329"/>
          </a:xfrm>
          <a:prstGeom prst="rect">
            <a:avLst/>
          </a:prstGeom>
        </p:spPr>
      </p:pic>
    </p:spTree>
    <p:extLst>
      <p:ext uri="{BB962C8B-B14F-4D97-AF65-F5344CB8AC3E}">
        <p14:creationId xmlns:p14="http://schemas.microsoft.com/office/powerpoint/2010/main" val="2125447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7"/>
                </p:tgtEl>
              </p:cMediaNode>
            </p:video>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childTnLst>
        </p:cTn>
      </p:par>
    </p:tnLst>
    <p:bldLst>
      <p:bldP spid="1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A67B4-D8E7-5C69-E910-042F3654C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C3CDCB-E211-398A-829F-CAEB27EDB590}"/>
              </a:ext>
            </a:extLst>
          </p:cNvPr>
          <p:cNvSpPr>
            <a:spLocks noGrp="1"/>
          </p:cNvSpPr>
          <p:nvPr>
            <p:ph type="ctrTitle"/>
          </p:nvPr>
        </p:nvSpPr>
        <p:spPr>
          <a:xfrm>
            <a:off x="2979507" y="739739"/>
            <a:ext cx="5654354" cy="4982968"/>
          </a:xfrm>
        </p:spPr>
        <p:txBody>
          <a:bodyPr>
            <a:normAutofit fontScale="90000"/>
          </a:bodyPr>
          <a:lstStyle/>
          <a:p>
            <a:r>
              <a:rPr lang="en-GB" sz="5400" dirty="0"/>
              <a:t>Learning Outcome 5</a:t>
            </a:r>
            <a:br>
              <a:rPr lang="en-GB" sz="5400" dirty="0"/>
            </a:br>
            <a:br>
              <a:rPr lang="en-GB" dirty="0"/>
            </a:br>
            <a:r>
              <a:rPr lang="en-GB" dirty="0"/>
              <a:t>Understanding Sector Cashflows </a:t>
            </a:r>
            <a:br>
              <a:rPr lang="en-GB" dirty="0"/>
            </a:br>
            <a:br>
              <a:rPr lang="en-GB" dirty="0"/>
            </a:br>
            <a:br>
              <a:rPr lang="en-GB" dirty="0"/>
            </a:br>
            <a:br>
              <a:rPr lang="en-GB" dirty="0"/>
            </a:br>
            <a:br>
              <a:rPr lang="en-GB" dirty="0"/>
            </a:br>
            <a:br>
              <a:rPr lang="en-GB" dirty="0"/>
            </a:br>
            <a:br>
              <a:rPr lang="en-GB" dirty="0"/>
            </a:br>
            <a:br>
              <a:rPr lang="en-GB" dirty="0"/>
            </a:br>
            <a:endParaRPr lang="en-GB" dirty="0"/>
          </a:p>
        </p:txBody>
      </p:sp>
      <p:pic>
        <p:nvPicPr>
          <p:cNvPr id="5" name="Graphic 4" descr="Supply And Demand outline">
            <a:extLst>
              <a:ext uri="{FF2B5EF4-FFF2-40B4-BE49-F238E27FC236}">
                <a16:creationId xmlns:a16="http://schemas.microsoft.com/office/drawing/2014/main" id="{7899A4C7-5D95-AF4B-2BD8-1148B369D37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429000"/>
            <a:ext cx="1800000" cy="1800000"/>
          </a:xfrm>
          <a:prstGeom prst="rect">
            <a:avLst/>
          </a:prstGeom>
        </p:spPr>
      </p:pic>
    </p:spTree>
    <p:extLst>
      <p:ext uri="{BB962C8B-B14F-4D97-AF65-F5344CB8AC3E}">
        <p14:creationId xmlns:p14="http://schemas.microsoft.com/office/powerpoint/2010/main" val="34219778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58EC8-99DC-8DCB-FD97-9BC1195607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7ECB70-0F63-5EB1-2342-2C01B870792A}"/>
              </a:ext>
            </a:extLst>
          </p:cNvPr>
          <p:cNvSpPr>
            <a:spLocks noGrp="1"/>
          </p:cNvSpPr>
          <p:nvPr>
            <p:ph type="title"/>
          </p:nvPr>
        </p:nvSpPr>
        <p:spPr>
          <a:xfrm>
            <a:off x="838198" y="291499"/>
            <a:ext cx="9082276" cy="1325563"/>
          </a:xfrm>
        </p:spPr>
        <p:txBody>
          <a:bodyPr/>
          <a:lstStyle/>
          <a:p>
            <a:r>
              <a:rPr lang="en-GB" dirty="0">
                <a:solidFill>
                  <a:schemeClr val="accent5"/>
                </a:solidFill>
              </a:rPr>
              <a:t>Understanding Sector Cashflows </a:t>
            </a:r>
          </a:p>
        </p:txBody>
      </p:sp>
      <p:sp>
        <p:nvSpPr>
          <p:cNvPr id="3" name="Text Placeholder 2">
            <a:extLst>
              <a:ext uri="{FF2B5EF4-FFF2-40B4-BE49-F238E27FC236}">
                <a16:creationId xmlns:a16="http://schemas.microsoft.com/office/drawing/2014/main" id="{1146DC42-E6EB-A878-3E3D-6ABEBBDB1553}"/>
              </a:ext>
            </a:extLst>
          </p:cNvPr>
          <p:cNvSpPr>
            <a:spLocks noGrp="1"/>
          </p:cNvSpPr>
          <p:nvPr>
            <p:ph type="body" idx="12"/>
          </p:nvPr>
        </p:nvSpPr>
        <p:spPr>
          <a:xfrm>
            <a:off x="838199" y="1964932"/>
            <a:ext cx="10515599" cy="3136458"/>
          </a:xfrm>
        </p:spPr>
        <p:txBody>
          <a:bodyPr/>
          <a:lstStyle/>
          <a:p>
            <a:endParaRPr lang="en-GB" dirty="0"/>
          </a:p>
          <a:p>
            <a:r>
              <a:rPr lang="en-GB" dirty="0"/>
              <a:t>Finance can only flow at scale when sectors generate adequate and predictable cashflows. This entails: </a:t>
            </a:r>
          </a:p>
          <a:p>
            <a:pPr marL="342900" indent="-342900">
              <a:buFont typeface="Arial" panose="020B0604020202020204" pitchFamily="34" charset="0"/>
              <a:buChar char="•"/>
            </a:pPr>
            <a:r>
              <a:rPr lang="en-GB" dirty="0"/>
              <a:t>Balancing financial viability and affordability of tariffs;</a:t>
            </a:r>
          </a:p>
          <a:p>
            <a:pPr marL="342900" indent="-342900">
              <a:buFont typeface="Arial" panose="020B0604020202020204" pitchFamily="34" charset="0"/>
              <a:buChar char="•"/>
            </a:pPr>
            <a:r>
              <a:rPr lang="en-GB" dirty="0"/>
              <a:t>Ensuring creditworthiness of utilities;</a:t>
            </a:r>
          </a:p>
          <a:p>
            <a:pPr marL="285750" indent="-285750">
              <a:buFont typeface="Arial" panose="020B0604020202020204" pitchFamily="34" charset="0"/>
              <a:buChar char="•"/>
            </a:pPr>
            <a:r>
              <a:rPr lang="en-GB" dirty="0"/>
              <a:t>Tapping into grant finance opportunities (e.g. carbon markets)</a:t>
            </a:r>
          </a:p>
          <a:p>
            <a:pPr marL="285750" indent="-285750">
              <a:buFont typeface="Arial" panose="020B0604020202020204" pitchFamily="34" charset="0"/>
              <a:buChar char="•"/>
            </a:pPr>
            <a:endParaRPr lang="en-GB" dirty="0"/>
          </a:p>
          <a:p>
            <a:r>
              <a:rPr lang="en-GB" dirty="0"/>
              <a:t>This section will focus on approaches to boosting sector cashflows.</a:t>
            </a:r>
          </a:p>
        </p:txBody>
      </p:sp>
      <p:sp>
        <p:nvSpPr>
          <p:cNvPr id="4" name="Text Placeholder 3">
            <a:extLst>
              <a:ext uri="{FF2B5EF4-FFF2-40B4-BE49-F238E27FC236}">
                <a16:creationId xmlns:a16="http://schemas.microsoft.com/office/drawing/2014/main" id="{3B362008-594D-AFE7-274C-F5B0F3A2ABBD}"/>
              </a:ext>
            </a:extLst>
          </p:cNvPr>
          <p:cNvSpPr>
            <a:spLocks noGrp="1"/>
          </p:cNvSpPr>
          <p:nvPr>
            <p:ph type="body" idx="13"/>
          </p:nvPr>
        </p:nvSpPr>
        <p:spPr>
          <a:xfrm>
            <a:off x="838198" y="664356"/>
            <a:ext cx="5499342" cy="604836"/>
          </a:xfrm>
        </p:spPr>
        <p:txBody>
          <a:bodyPr/>
          <a:lstStyle/>
          <a:p>
            <a:r>
              <a:rPr lang="en-GB" dirty="0"/>
              <a:t>Learning Outcome 5: </a:t>
            </a:r>
          </a:p>
        </p:txBody>
      </p:sp>
      <p:pic>
        <p:nvPicPr>
          <p:cNvPr id="6" name="Graphic 5" descr="Supply And Demand outline">
            <a:extLst>
              <a:ext uri="{FF2B5EF4-FFF2-40B4-BE49-F238E27FC236}">
                <a16:creationId xmlns:a16="http://schemas.microsoft.com/office/drawing/2014/main" id="{6947C139-000A-5284-0660-E4FFA2052F0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30"/>
            <a:ext cx="1620000" cy="1620000"/>
          </a:xfrm>
          <a:prstGeom prst="rect">
            <a:avLst/>
          </a:prstGeom>
        </p:spPr>
      </p:pic>
    </p:spTree>
    <p:extLst>
      <p:ext uri="{BB962C8B-B14F-4D97-AF65-F5344CB8AC3E}">
        <p14:creationId xmlns:p14="http://schemas.microsoft.com/office/powerpoint/2010/main" val="40245863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BFD3E03-6257-8ADE-6EE6-C0F5902D9620}"/>
              </a:ext>
            </a:extLst>
          </p:cNvPr>
          <p:cNvSpPr txBox="1"/>
          <p:nvPr/>
        </p:nvSpPr>
        <p:spPr>
          <a:xfrm>
            <a:off x="563733" y="363505"/>
            <a:ext cx="11121335" cy="1261884"/>
          </a:xfrm>
          <a:prstGeom prst="rect">
            <a:avLst/>
          </a:prstGeom>
          <a:noFill/>
        </p:spPr>
        <p:txBody>
          <a:bodyPr wrap="square" rtlCol="0">
            <a:spAutoFit/>
          </a:bodyPr>
          <a:lstStyle/>
          <a:p>
            <a:r>
              <a:rPr lang="en-GB" sz="1600" b="1" dirty="0"/>
              <a:t>LEARNING OUTCOME 5: Understanding Sector Cashflows </a:t>
            </a:r>
          </a:p>
          <a:p>
            <a:endParaRPr lang="en-GB" b="1" i="1" dirty="0"/>
          </a:p>
          <a:p>
            <a:endParaRPr lang="en-GB" dirty="0"/>
          </a:p>
          <a:p>
            <a:r>
              <a:rPr lang="en-GB" sz="1600" dirty="0"/>
              <a:t>First, an overview of Sector Cashflows and the importance of having credit-worthy institutions… </a:t>
            </a:r>
          </a:p>
          <a:p>
            <a:endParaRPr lang="en-GB" sz="1600" dirty="0"/>
          </a:p>
        </p:txBody>
      </p:sp>
      <p:pic>
        <p:nvPicPr>
          <p:cNvPr id="3" name="Online Media 2" descr="D2D Component7 Finance Vivien Slide35">
            <a:hlinkClick r:id="" action="ppaction://media"/>
            <a:extLst>
              <a:ext uri="{FF2B5EF4-FFF2-40B4-BE49-F238E27FC236}">
                <a16:creationId xmlns:a16="http://schemas.microsoft.com/office/drawing/2014/main" id="{7D1F4FA5-D597-1939-61A4-F3212C81F41F}"/>
              </a:ext>
            </a:extLst>
          </p:cNvPr>
          <p:cNvPicPr>
            <a:picLocks noRot="1" noChangeAspect="1"/>
          </p:cNvPicPr>
          <p:nvPr>
            <a:videoFile r:link="rId1"/>
          </p:nvPr>
        </p:nvPicPr>
        <p:blipFill>
          <a:blip r:embed="rId3"/>
          <a:stretch>
            <a:fillRect/>
          </a:stretch>
        </p:blipFill>
        <p:spPr>
          <a:xfrm>
            <a:off x="1766355" y="1503539"/>
            <a:ext cx="8659289" cy="4892498"/>
          </a:xfrm>
          <a:prstGeom prst="rect">
            <a:avLst/>
          </a:prstGeom>
        </p:spPr>
      </p:pic>
    </p:spTree>
    <p:extLst>
      <p:ext uri="{BB962C8B-B14F-4D97-AF65-F5344CB8AC3E}">
        <p14:creationId xmlns:p14="http://schemas.microsoft.com/office/powerpoint/2010/main" val="2542904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49164-C214-2129-96ED-F20C7D1BF3E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5D8AD16-D09D-7485-CD57-C444DD1A3B99}"/>
              </a:ext>
            </a:extLst>
          </p:cNvPr>
          <p:cNvSpPr txBox="1"/>
          <p:nvPr/>
        </p:nvSpPr>
        <p:spPr>
          <a:xfrm>
            <a:off x="563733" y="363505"/>
            <a:ext cx="11121335" cy="3046988"/>
          </a:xfrm>
          <a:prstGeom prst="rect">
            <a:avLst/>
          </a:prstGeom>
          <a:noFill/>
        </p:spPr>
        <p:txBody>
          <a:bodyPr wrap="square" rtlCol="0">
            <a:spAutoFit/>
          </a:bodyPr>
          <a:lstStyle/>
          <a:p>
            <a:r>
              <a:rPr lang="en-GB" sz="1600" b="1" dirty="0"/>
              <a:t>LEARNING OUTCOME 5: Understanding Sector Cashflows </a:t>
            </a:r>
          </a:p>
          <a:p>
            <a:endParaRPr lang="en-GB" sz="1600" b="1" i="1" dirty="0"/>
          </a:p>
          <a:p>
            <a:r>
              <a:rPr lang="en-GB" sz="1600" b="1" dirty="0">
                <a:solidFill>
                  <a:schemeClr val="bg1"/>
                </a:solidFill>
                <a:highlight>
                  <a:srgbClr val="0000FF"/>
                </a:highlight>
              </a:rPr>
              <a:t>5.1 Improving sector cashflows</a:t>
            </a:r>
          </a:p>
          <a:p>
            <a:endParaRPr lang="en-GB" sz="1600" dirty="0"/>
          </a:p>
          <a:p>
            <a:r>
              <a:rPr lang="en-GB" sz="1600" b="1" i="1" dirty="0">
                <a:solidFill>
                  <a:schemeClr val="accent5"/>
                </a:solidFill>
              </a:rPr>
              <a:t>Q: Why is utility creditworthiness so important and what can be done to improve it? </a:t>
            </a:r>
          </a:p>
          <a:p>
            <a:r>
              <a:rPr lang="en-GB" sz="1600" dirty="0"/>
              <a:t>A: In many countries, utilities are the main off-takers for any new generation projects. If utilities are not creditworthy, investors will be reluctant to sign a Power Purchase Agreement with them and projects will remain </a:t>
            </a:r>
            <a:r>
              <a:rPr lang="en-GB" sz="1600" dirty="0" err="1"/>
              <a:t>unbankable</a:t>
            </a:r>
            <a:r>
              <a:rPr lang="en-GB" sz="1600" dirty="0"/>
              <a:t>. Where this is a problem, there are several things that can be done:</a:t>
            </a:r>
          </a:p>
          <a:p>
            <a:pPr marL="542925" indent="-285750">
              <a:buFont typeface="Arial" panose="020B0604020202020204" pitchFamily="34" charset="0"/>
              <a:buChar char="•"/>
              <a:tabLst>
                <a:tab pos="542925" algn="l"/>
              </a:tabLst>
            </a:pPr>
            <a:r>
              <a:rPr lang="en-GB" sz="1600" b="1" dirty="0">
                <a:solidFill>
                  <a:schemeClr val="tx1"/>
                </a:solidFill>
              </a:rPr>
              <a:t>Restructuring utilities’ balance sheets</a:t>
            </a:r>
            <a:r>
              <a:rPr lang="en-GB" sz="1600" dirty="0">
                <a:solidFill>
                  <a:schemeClr val="tx1"/>
                </a:solidFill>
              </a:rPr>
              <a:t> to reduce existing financial burdens.</a:t>
            </a:r>
          </a:p>
          <a:p>
            <a:pPr marL="542925" indent="-285750">
              <a:buFont typeface="Arial" panose="020B0604020202020204" pitchFamily="34" charset="0"/>
              <a:buChar char="•"/>
              <a:tabLst>
                <a:tab pos="542925" algn="l"/>
              </a:tabLst>
            </a:pPr>
            <a:r>
              <a:rPr lang="en-GB" sz="1600" b="1" dirty="0">
                <a:solidFill>
                  <a:schemeClr val="tx1"/>
                </a:solidFill>
              </a:rPr>
              <a:t>Strengthening operational performance</a:t>
            </a:r>
            <a:r>
              <a:rPr lang="en-GB" sz="1600" dirty="0">
                <a:solidFill>
                  <a:schemeClr val="tx1"/>
                </a:solidFill>
              </a:rPr>
              <a:t> to improve efficiency and reduce costs.</a:t>
            </a:r>
          </a:p>
          <a:p>
            <a:pPr marL="542925" indent="-285750">
              <a:buFont typeface="Arial" panose="020B0604020202020204" pitchFamily="34" charset="0"/>
              <a:buChar char="•"/>
              <a:tabLst>
                <a:tab pos="542925" algn="l"/>
              </a:tabLst>
            </a:pPr>
            <a:r>
              <a:rPr lang="en-GB" sz="1600" b="1" dirty="0">
                <a:solidFill>
                  <a:schemeClr val="tx1"/>
                </a:solidFill>
              </a:rPr>
              <a:t>Boosting revenue collection</a:t>
            </a:r>
            <a:r>
              <a:rPr lang="en-GB" sz="1600" dirty="0">
                <a:solidFill>
                  <a:schemeClr val="tx1"/>
                </a:solidFill>
              </a:rPr>
              <a:t> from energy consumers through improved billing and collection.</a:t>
            </a:r>
          </a:p>
          <a:p>
            <a:pPr marL="542925" indent="-285750">
              <a:buFont typeface="Arial" panose="020B0604020202020204" pitchFamily="34" charset="0"/>
              <a:buChar char="•"/>
              <a:tabLst>
                <a:tab pos="542925" algn="l"/>
              </a:tabLst>
            </a:pPr>
            <a:r>
              <a:rPr lang="en-GB" sz="1600" b="1" dirty="0">
                <a:solidFill>
                  <a:schemeClr val="tx1"/>
                </a:solidFill>
              </a:rPr>
              <a:t>Opening-up markets</a:t>
            </a:r>
            <a:r>
              <a:rPr lang="en-GB" sz="1600" dirty="0">
                <a:solidFill>
                  <a:schemeClr val="tx1"/>
                </a:solidFill>
              </a:rPr>
              <a:t> so that </a:t>
            </a:r>
            <a:r>
              <a:rPr lang="en-GB" sz="1600" dirty="0"/>
              <a:t>creditworthy export-oriented industries can contract directly with generators.</a:t>
            </a:r>
          </a:p>
        </p:txBody>
      </p:sp>
      <p:pic>
        <p:nvPicPr>
          <p:cNvPr id="4" name="Graphic 3" descr="Supply And Demand outline">
            <a:extLst>
              <a:ext uri="{FF2B5EF4-FFF2-40B4-BE49-F238E27FC236}">
                <a16:creationId xmlns:a16="http://schemas.microsoft.com/office/drawing/2014/main" id="{65657741-D782-BF9A-7DF9-1F0890039E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6296" y="363505"/>
            <a:ext cx="720000" cy="720000"/>
          </a:xfrm>
          <a:prstGeom prst="rect">
            <a:avLst/>
          </a:prstGeom>
        </p:spPr>
      </p:pic>
      <p:sp>
        <p:nvSpPr>
          <p:cNvPr id="3" name="TextBox 2">
            <a:extLst>
              <a:ext uri="{FF2B5EF4-FFF2-40B4-BE49-F238E27FC236}">
                <a16:creationId xmlns:a16="http://schemas.microsoft.com/office/drawing/2014/main" id="{C478ECAB-B93A-BBC4-77CB-7FAFB7F4563D}"/>
              </a:ext>
            </a:extLst>
          </p:cNvPr>
          <p:cNvSpPr txBox="1"/>
          <p:nvPr/>
        </p:nvSpPr>
        <p:spPr>
          <a:xfrm>
            <a:off x="563733" y="3562999"/>
            <a:ext cx="11121336" cy="1077218"/>
          </a:xfrm>
          <a:prstGeom prst="rect">
            <a:avLst/>
          </a:prstGeom>
          <a:noFill/>
        </p:spPr>
        <p:txBody>
          <a:bodyPr wrap="square">
            <a:spAutoFit/>
          </a:bodyPr>
          <a:lstStyle/>
          <a:p>
            <a:r>
              <a:rPr lang="en-GB" sz="1600" b="1" i="1" dirty="0">
                <a:solidFill>
                  <a:schemeClr val="accent5"/>
                </a:solidFill>
              </a:rPr>
              <a:t>Q: What role do utility tariffs play in achieving financial creditworthiness?</a:t>
            </a:r>
          </a:p>
          <a:p>
            <a:r>
              <a:rPr lang="en-GB" sz="1600" dirty="0"/>
              <a:t>A: Ultimately, if all else fails, it may be necessary </a:t>
            </a:r>
            <a:r>
              <a:rPr lang="en-GB" sz="1600" dirty="0">
                <a:solidFill>
                  <a:schemeClr val="tx1"/>
                </a:solidFill>
              </a:rPr>
              <a:t>to </a:t>
            </a:r>
            <a:r>
              <a:rPr lang="en-GB" sz="1600" b="1" dirty="0">
                <a:solidFill>
                  <a:schemeClr val="tx1"/>
                </a:solidFill>
              </a:rPr>
              <a:t>increase utility tariffs</a:t>
            </a:r>
            <a:r>
              <a:rPr lang="en-GB" sz="1600" dirty="0">
                <a:solidFill>
                  <a:schemeClr val="tx1"/>
                </a:solidFill>
              </a:rPr>
              <a:t> to </a:t>
            </a:r>
            <a:r>
              <a:rPr lang="en-GB" sz="1600" dirty="0"/>
              <a:t>restore creditworthiness. This is typically governed through a regulatory process and will raise delicate political trade-offs regarding whether higher tariffs will at the same time remain affordable for vulnerable groups.</a:t>
            </a:r>
          </a:p>
        </p:txBody>
      </p:sp>
      <p:sp>
        <p:nvSpPr>
          <p:cNvPr id="5" name="TextBox 4">
            <a:extLst>
              <a:ext uri="{FF2B5EF4-FFF2-40B4-BE49-F238E27FC236}">
                <a16:creationId xmlns:a16="http://schemas.microsoft.com/office/drawing/2014/main" id="{18A36A0F-7324-09EB-806E-99B0A001A42C}"/>
              </a:ext>
            </a:extLst>
          </p:cNvPr>
          <p:cNvSpPr txBox="1"/>
          <p:nvPr/>
        </p:nvSpPr>
        <p:spPr>
          <a:xfrm>
            <a:off x="563733" y="4867696"/>
            <a:ext cx="11121336" cy="1323439"/>
          </a:xfrm>
          <a:prstGeom prst="rect">
            <a:avLst/>
          </a:prstGeom>
          <a:noFill/>
        </p:spPr>
        <p:txBody>
          <a:bodyPr wrap="square">
            <a:spAutoFit/>
          </a:bodyPr>
          <a:lstStyle/>
          <a:p>
            <a:r>
              <a:rPr lang="en-GB" sz="1600" b="1" i="1" dirty="0">
                <a:solidFill>
                  <a:schemeClr val="accent5"/>
                </a:solidFill>
              </a:rPr>
              <a:t>Q: What other means are available to boost utility cashflows?</a:t>
            </a:r>
          </a:p>
          <a:p>
            <a:r>
              <a:rPr lang="en-GB" sz="1600" dirty="0"/>
              <a:t>A: It may also be </a:t>
            </a:r>
            <a:r>
              <a:rPr lang="en-GB" sz="1600" dirty="0">
                <a:solidFill>
                  <a:schemeClr val="tx1"/>
                </a:solidFill>
              </a:rPr>
              <a:t>possible to capture other cashflows from international sources. Notably, </a:t>
            </a:r>
            <a:r>
              <a:rPr lang="en-GB" sz="1600" b="1" dirty="0">
                <a:solidFill>
                  <a:schemeClr val="tx1"/>
                </a:solidFill>
              </a:rPr>
              <a:t>participation in carbon markets </a:t>
            </a:r>
            <a:r>
              <a:rPr lang="en-GB" sz="1600" dirty="0">
                <a:solidFill>
                  <a:schemeClr val="tx1"/>
                </a:solidFill>
              </a:rPr>
              <a:t>would allow a utility to generate a revenue stream associated with carbon savings that would improve the bankability of projects from which </a:t>
            </a:r>
            <a:r>
              <a:rPr lang="en-GB" sz="1600" dirty="0"/>
              <a:t>it off-takes energy. These mechanisms remain incipient, and there is limited experience of applying them at utility scale.</a:t>
            </a:r>
          </a:p>
        </p:txBody>
      </p:sp>
    </p:spTree>
    <p:extLst>
      <p:ext uri="{BB962C8B-B14F-4D97-AF65-F5344CB8AC3E}">
        <p14:creationId xmlns:p14="http://schemas.microsoft.com/office/powerpoint/2010/main" val="2193852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49227-4DCA-0E86-D7CE-C07F59DDED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3A6BD55-6F2A-4289-E367-5B299B1CF18D}"/>
              </a:ext>
            </a:extLst>
          </p:cNvPr>
          <p:cNvSpPr txBox="1"/>
          <p:nvPr/>
        </p:nvSpPr>
        <p:spPr>
          <a:xfrm>
            <a:off x="563733" y="363505"/>
            <a:ext cx="11121335" cy="830997"/>
          </a:xfrm>
          <a:prstGeom prst="rect">
            <a:avLst/>
          </a:prstGeom>
          <a:noFill/>
        </p:spPr>
        <p:txBody>
          <a:bodyPr wrap="square" rtlCol="0">
            <a:spAutoFit/>
          </a:bodyPr>
          <a:lstStyle/>
          <a:p>
            <a:r>
              <a:rPr lang="en-GB" sz="1600" b="1" dirty="0"/>
              <a:t>LEARNING OUTCOME 5: Understanding Sector Cashflows </a:t>
            </a:r>
          </a:p>
          <a:p>
            <a:endParaRPr lang="en-GB" sz="1600" b="1" i="1" dirty="0"/>
          </a:p>
          <a:p>
            <a:r>
              <a:rPr lang="en-GB" sz="1600" b="1" dirty="0">
                <a:solidFill>
                  <a:schemeClr val="bg1"/>
                </a:solidFill>
                <a:highlight>
                  <a:srgbClr val="0000FF"/>
                </a:highlight>
              </a:rPr>
              <a:t>5.2 Assessing Creditworthiness of Major Off-Takers</a:t>
            </a:r>
          </a:p>
        </p:txBody>
      </p:sp>
      <p:pic>
        <p:nvPicPr>
          <p:cNvPr id="3" name="Graphic 2" descr="Supply And Demand outline">
            <a:extLst>
              <a:ext uri="{FF2B5EF4-FFF2-40B4-BE49-F238E27FC236}">
                <a16:creationId xmlns:a16="http://schemas.microsoft.com/office/drawing/2014/main" id="{B115580A-4334-64AF-B872-DD74A7F958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096296" y="363505"/>
            <a:ext cx="720000" cy="720000"/>
          </a:xfrm>
          <a:prstGeom prst="rect">
            <a:avLst/>
          </a:prstGeom>
        </p:spPr>
      </p:pic>
      <p:sp>
        <p:nvSpPr>
          <p:cNvPr id="4" name="TextBox 3">
            <a:extLst>
              <a:ext uri="{FF2B5EF4-FFF2-40B4-BE49-F238E27FC236}">
                <a16:creationId xmlns:a16="http://schemas.microsoft.com/office/drawing/2014/main" id="{B61338CD-1FF7-C2C7-7008-36CE715ACD5E}"/>
              </a:ext>
            </a:extLst>
          </p:cNvPr>
          <p:cNvSpPr txBox="1"/>
          <p:nvPr/>
        </p:nvSpPr>
        <p:spPr>
          <a:xfrm>
            <a:off x="563733" y="5817386"/>
            <a:ext cx="11252563" cy="738664"/>
          </a:xfrm>
          <a:prstGeom prst="rect">
            <a:avLst/>
          </a:prstGeom>
          <a:noFill/>
        </p:spPr>
        <p:txBody>
          <a:bodyPr wrap="square" rtlCol="0">
            <a:spAutoFit/>
          </a:bodyPr>
          <a:lstStyle/>
          <a:p>
            <a:r>
              <a:rPr lang="en-GB" b="1" dirty="0"/>
              <a:t>OFF-TAKER = </a:t>
            </a:r>
            <a:r>
              <a:rPr lang="en-GB" dirty="0"/>
              <a:t>a buyer in a project finance deal—often a utility, corporation, or commodity trader—that signs a long-term contract (offtake agreement) to purchase the future output (</a:t>
            </a:r>
            <a:r>
              <a:rPr lang="en-GB" dirty="0" err="1"/>
              <a:t>e.g</a:t>
            </a:r>
            <a:r>
              <a:rPr lang="en-GB" dirty="0"/>
              <a:t>, energy or minerals) of a project. This agreement ensures a steady, predictable revenue stream for the producer, which is crucial for securing financing, lenders, and reducing market risk. </a:t>
            </a:r>
          </a:p>
        </p:txBody>
      </p:sp>
      <p:sp>
        <p:nvSpPr>
          <p:cNvPr id="6" name="TextBox 5">
            <a:extLst>
              <a:ext uri="{FF2B5EF4-FFF2-40B4-BE49-F238E27FC236}">
                <a16:creationId xmlns:a16="http://schemas.microsoft.com/office/drawing/2014/main" id="{EDF0EB98-5B53-5416-CF9C-ED7EEEF664F0}"/>
              </a:ext>
            </a:extLst>
          </p:cNvPr>
          <p:cNvSpPr txBox="1"/>
          <p:nvPr/>
        </p:nvSpPr>
        <p:spPr>
          <a:xfrm>
            <a:off x="563733" y="1225700"/>
            <a:ext cx="8629285" cy="338554"/>
          </a:xfrm>
          <a:prstGeom prst="rect">
            <a:avLst/>
          </a:prstGeom>
          <a:noFill/>
        </p:spPr>
        <p:txBody>
          <a:bodyPr wrap="none" rtlCol="0">
            <a:spAutoFit/>
          </a:bodyPr>
          <a:lstStyle/>
          <a:p>
            <a:r>
              <a:rPr lang="en-GB" sz="1600" i="1" dirty="0"/>
              <a:t>Let’s here again from our expert in Zambia about how they assess and work with off-takers…</a:t>
            </a:r>
          </a:p>
        </p:txBody>
      </p:sp>
      <p:sp>
        <p:nvSpPr>
          <p:cNvPr id="5" name="TextBox 4">
            <a:extLst>
              <a:ext uri="{FF2B5EF4-FFF2-40B4-BE49-F238E27FC236}">
                <a16:creationId xmlns:a16="http://schemas.microsoft.com/office/drawing/2014/main" id="{AE88F5DC-757F-4BAE-2DC5-58A283C9B716}"/>
              </a:ext>
            </a:extLst>
          </p:cNvPr>
          <p:cNvSpPr txBox="1"/>
          <p:nvPr/>
        </p:nvSpPr>
        <p:spPr>
          <a:xfrm>
            <a:off x="6190014" y="2032168"/>
            <a:ext cx="4286607" cy="2042473"/>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Investors want to have a guaranteed power price and that someone will offtake it.</a:t>
            </a:r>
          </a:p>
          <a:p>
            <a:pPr marL="285750" indent="-285750">
              <a:buFont typeface="Wingdings" panose="05000000000000000000" pitchFamily="2" charset="2"/>
              <a:buChar char="Ø"/>
            </a:pPr>
            <a:r>
              <a:rPr lang="en-GB" sz="1600" dirty="0"/>
              <a:t>Having a liquidity facility prepared is critical for lenders</a:t>
            </a:r>
          </a:p>
          <a:p>
            <a:pPr marL="285750" indent="-285750">
              <a:buFont typeface="Wingdings" panose="05000000000000000000" pitchFamily="2" charset="2"/>
              <a:buChar char="Ø"/>
            </a:pPr>
            <a:r>
              <a:rPr lang="en-GB" sz="1600" dirty="0"/>
              <a:t>This facility offers assurance of roughly </a:t>
            </a:r>
            <a:r>
              <a:rPr lang="en-GB" sz="1600" b="1" dirty="0"/>
              <a:t>six months of cashflow </a:t>
            </a:r>
            <a:r>
              <a:rPr lang="en-GB" sz="1600" dirty="0"/>
              <a:t>even the off-taker is defaulting on its payments</a:t>
            </a:r>
          </a:p>
        </p:txBody>
      </p:sp>
      <p:pic>
        <p:nvPicPr>
          <p:cNvPr id="7" name="Online Media 6" descr="D2D Component7 Finance Tarney Slide37">
            <a:hlinkClick r:id="" action="ppaction://media"/>
            <a:extLst>
              <a:ext uri="{FF2B5EF4-FFF2-40B4-BE49-F238E27FC236}">
                <a16:creationId xmlns:a16="http://schemas.microsoft.com/office/drawing/2014/main" id="{C805F590-26CF-B1E6-C791-D15E4CF46B3F}"/>
              </a:ext>
            </a:extLst>
          </p:cNvPr>
          <p:cNvPicPr>
            <a:picLocks noRot="1" noChangeAspect="1"/>
          </p:cNvPicPr>
          <p:nvPr>
            <a:videoFile r:link="rId1"/>
          </p:nvPr>
        </p:nvPicPr>
        <p:blipFill>
          <a:blip r:embed="rId5"/>
          <a:stretch>
            <a:fillRect/>
          </a:stretch>
        </p:blipFill>
        <p:spPr>
          <a:xfrm>
            <a:off x="563733" y="1600944"/>
            <a:ext cx="5532267" cy="4149200"/>
          </a:xfrm>
          <a:prstGeom prst="rect">
            <a:avLst/>
          </a:prstGeom>
        </p:spPr>
      </p:pic>
    </p:spTree>
    <p:extLst>
      <p:ext uri="{BB962C8B-B14F-4D97-AF65-F5344CB8AC3E}">
        <p14:creationId xmlns:p14="http://schemas.microsoft.com/office/powerpoint/2010/main" val="266728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7"/>
                </p:tgtEl>
              </p:cMediaNode>
            </p:video>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6B811-9A0D-87D9-800B-069EAFC5F18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D276240-325D-78A9-F993-DA4ACD7EAAC3}"/>
              </a:ext>
            </a:extLst>
          </p:cNvPr>
          <p:cNvSpPr txBox="1"/>
          <p:nvPr/>
        </p:nvSpPr>
        <p:spPr>
          <a:xfrm>
            <a:off x="468484" y="470189"/>
            <a:ext cx="10856742" cy="2800767"/>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India’s </a:t>
            </a:r>
            <a:r>
              <a:rPr lang="en-GB" sz="1800" i="1" dirty="0">
                <a:solidFill>
                  <a:schemeClr val="bg1"/>
                </a:solidFill>
              </a:rPr>
              <a:t>PM-</a:t>
            </a:r>
            <a:r>
              <a:rPr lang="en-GB" sz="1800" i="1" dirty="0" err="1">
                <a:solidFill>
                  <a:schemeClr val="bg1"/>
                </a:solidFill>
              </a:rPr>
              <a:t>eBus</a:t>
            </a:r>
            <a:r>
              <a:rPr lang="en-GB" sz="1800" i="1" dirty="0">
                <a:solidFill>
                  <a:schemeClr val="bg1"/>
                </a:solidFill>
              </a:rPr>
              <a:t> Sewa Scheme</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Under India’s PM-</a:t>
            </a:r>
            <a:r>
              <a:rPr lang="en-GB" sz="1600" dirty="0" err="1">
                <a:solidFill>
                  <a:schemeClr val="bg1"/>
                </a:solidFill>
              </a:rPr>
              <a:t>eBus</a:t>
            </a:r>
            <a:r>
              <a:rPr lang="en-GB" sz="1600" dirty="0">
                <a:solidFill>
                  <a:schemeClr val="bg1"/>
                </a:solidFill>
              </a:rPr>
              <a:t> Sewa Scheme, private operators are contracted to supply and run electric buses, while city authorities pay them through long-term service contracts. Because fare revenues alone are insufficient to cover costs, delays in government transfers create significant cashflow risks. To mitigate this, a Payment Security Mechanism was introduced, backed by a dedicated fund with blended public and donor contributions.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2CEFCC02-87BB-9652-BE60-75549D86877C}"/>
              </a:ext>
            </a:extLst>
          </p:cNvPr>
          <p:cNvSpPr txBox="1"/>
          <p:nvPr/>
        </p:nvSpPr>
        <p:spPr>
          <a:xfrm>
            <a:off x="468484" y="2831505"/>
            <a:ext cx="10390017"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The mechanism guarantees timely payments to operators, stabilises revenues, and reassures lenders, thereby unlocking private investment in the electric bus fleet.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Blended finance practice implemented</a:t>
            </a:r>
          </a:p>
          <a:p>
            <a:pPr marL="285750" indent="-285750">
              <a:buClr>
                <a:schemeClr val="bg1"/>
              </a:buClr>
              <a:buFont typeface="Wingdings" panose="05000000000000000000" pitchFamily="2" charset="2"/>
              <a:buChar char="ü"/>
            </a:pPr>
            <a:r>
              <a:rPr lang="en-GB" sz="1600" dirty="0">
                <a:solidFill>
                  <a:schemeClr val="bg1"/>
                </a:solidFill>
              </a:rPr>
              <a:t>Transparent contracting mechanism</a:t>
            </a:r>
          </a:p>
          <a:p>
            <a:pPr marL="285750" indent="-285750">
              <a:buClr>
                <a:schemeClr val="bg1"/>
              </a:buClr>
              <a:buFont typeface="Wingdings" panose="05000000000000000000" pitchFamily="2" charset="2"/>
              <a:buChar char="ü"/>
            </a:pPr>
            <a:r>
              <a:rPr lang="en-GB" sz="1600" dirty="0">
                <a:solidFill>
                  <a:schemeClr val="bg1"/>
                </a:solidFill>
              </a:rPr>
              <a:t>Guarantees of payment to secure investor confidence</a:t>
            </a:r>
          </a:p>
        </p:txBody>
      </p:sp>
      <p:sp>
        <p:nvSpPr>
          <p:cNvPr id="3" name="Rectangle 2">
            <a:extLst>
              <a:ext uri="{FF2B5EF4-FFF2-40B4-BE49-F238E27FC236}">
                <a16:creationId xmlns:a16="http://schemas.microsoft.com/office/drawing/2014/main" id="{21093E7D-EAC5-5D55-8768-6C191847C9FC}"/>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2FC6F347-6382-C6F6-A0B2-440DADC8A2E2}"/>
              </a:ext>
            </a:extLst>
          </p:cNvPr>
          <p:cNvSpPr txBox="1"/>
          <p:nvPr/>
        </p:nvSpPr>
        <p:spPr>
          <a:xfrm>
            <a:off x="8643143" y="6565457"/>
            <a:ext cx="2898550" cy="246221"/>
          </a:xfrm>
          <a:prstGeom prst="rect">
            <a:avLst/>
          </a:prstGeom>
          <a:noFill/>
        </p:spPr>
        <p:txBody>
          <a:bodyPr wrap="none" rtlCol="0">
            <a:spAutoFit/>
          </a:bodyPr>
          <a:lstStyle/>
          <a:p>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https://pm-ebus-sewa.mohua.gov.in</a:t>
            </a:r>
            <a:r>
              <a:rPr lang="en-GB" sz="1000" dirty="0"/>
              <a:t> </a:t>
            </a:r>
          </a:p>
        </p:txBody>
      </p:sp>
      <p:pic>
        <p:nvPicPr>
          <p:cNvPr id="7" name="Picture 6">
            <a:extLst>
              <a:ext uri="{FF2B5EF4-FFF2-40B4-BE49-F238E27FC236}">
                <a16:creationId xmlns:a16="http://schemas.microsoft.com/office/drawing/2014/main" id="{DD21BD92-150D-53FB-7BF9-214D910AEABF}"/>
              </a:ext>
            </a:extLst>
          </p:cNvPr>
          <p:cNvPicPr>
            <a:picLocks noChangeAspect="1"/>
          </p:cNvPicPr>
          <p:nvPr/>
        </p:nvPicPr>
        <p:blipFill>
          <a:blip r:embed="rId5"/>
          <a:stretch>
            <a:fillRect/>
          </a:stretch>
        </p:blipFill>
        <p:spPr>
          <a:xfrm>
            <a:off x="7556717" y="4099756"/>
            <a:ext cx="3768509" cy="1868873"/>
          </a:xfrm>
          <a:prstGeom prst="rect">
            <a:avLst/>
          </a:prstGeom>
        </p:spPr>
      </p:pic>
    </p:spTree>
    <p:extLst>
      <p:ext uri="{BB962C8B-B14F-4D97-AF65-F5344CB8AC3E}">
        <p14:creationId xmlns:p14="http://schemas.microsoft.com/office/powerpoint/2010/main" val="5191944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0EB11-210E-C063-5EE2-F6E04CD6E2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C53D06-95D4-6E1A-E0DF-58341F68CC48}"/>
              </a:ext>
            </a:extLst>
          </p:cNvPr>
          <p:cNvSpPr>
            <a:spLocks noGrp="1"/>
          </p:cNvSpPr>
          <p:nvPr>
            <p:ph type="ctrTitle"/>
          </p:nvPr>
        </p:nvSpPr>
        <p:spPr>
          <a:xfrm>
            <a:off x="2979507" y="739739"/>
            <a:ext cx="5654354" cy="4982968"/>
          </a:xfrm>
        </p:spPr>
        <p:txBody>
          <a:bodyPr>
            <a:normAutofit fontScale="90000"/>
          </a:bodyPr>
          <a:lstStyle/>
          <a:p>
            <a:r>
              <a:rPr lang="en-GB" sz="5400" dirty="0"/>
              <a:t>Learning Outcome 6</a:t>
            </a:r>
            <a:br>
              <a:rPr lang="en-GB" sz="5400" dirty="0"/>
            </a:br>
            <a:br>
              <a:rPr lang="en-GB" dirty="0"/>
            </a:br>
            <a:r>
              <a:rPr lang="en-GB" dirty="0"/>
              <a:t>Preparing Financial Proposals</a:t>
            </a:r>
            <a:br>
              <a:rPr lang="en-GB" dirty="0"/>
            </a:br>
            <a:br>
              <a:rPr lang="en-GB" dirty="0"/>
            </a:br>
            <a:br>
              <a:rPr lang="en-GB" dirty="0"/>
            </a:br>
            <a:br>
              <a:rPr lang="en-GB" dirty="0"/>
            </a:br>
            <a:br>
              <a:rPr lang="en-GB" dirty="0"/>
            </a:br>
            <a:br>
              <a:rPr lang="en-GB" dirty="0"/>
            </a:br>
            <a:br>
              <a:rPr lang="en-GB" dirty="0"/>
            </a:br>
            <a:br>
              <a:rPr lang="en-GB" dirty="0"/>
            </a:br>
            <a:endParaRPr lang="en-GB" dirty="0"/>
          </a:p>
        </p:txBody>
      </p:sp>
      <p:pic>
        <p:nvPicPr>
          <p:cNvPr id="4" name="Graphic 3" descr="List outline">
            <a:extLst>
              <a:ext uri="{FF2B5EF4-FFF2-40B4-BE49-F238E27FC236}">
                <a16:creationId xmlns:a16="http://schemas.microsoft.com/office/drawing/2014/main" id="{E453F9D2-7612-0C93-F571-4B01DD33F7D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231223"/>
            <a:ext cx="1800000" cy="1800000"/>
          </a:xfrm>
          <a:prstGeom prst="rect">
            <a:avLst/>
          </a:prstGeom>
        </p:spPr>
      </p:pic>
    </p:spTree>
    <p:extLst>
      <p:ext uri="{BB962C8B-B14F-4D97-AF65-F5344CB8AC3E}">
        <p14:creationId xmlns:p14="http://schemas.microsoft.com/office/powerpoint/2010/main" val="35347722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EB1C0-C51E-8F26-056A-3C173BC2D3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37B41-CE69-FF5F-A7DA-C4C5E6A441DB}"/>
              </a:ext>
            </a:extLst>
          </p:cNvPr>
          <p:cNvSpPr>
            <a:spLocks noGrp="1"/>
          </p:cNvSpPr>
          <p:nvPr>
            <p:ph type="title"/>
          </p:nvPr>
        </p:nvSpPr>
        <p:spPr>
          <a:xfrm>
            <a:off x="838198" y="294052"/>
            <a:ext cx="9082276" cy="1325563"/>
          </a:xfrm>
        </p:spPr>
        <p:txBody>
          <a:bodyPr/>
          <a:lstStyle/>
          <a:p>
            <a:r>
              <a:rPr lang="en-GB" dirty="0">
                <a:solidFill>
                  <a:schemeClr val="accent5"/>
                </a:solidFill>
              </a:rPr>
              <a:t>Preparing Financial Proposals</a:t>
            </a:r>
          </a:p>
        </p:txBody>
      </p:sp>
      <p:sp>
        <p:nvSpPr>
          <p:cNvPr id="3" name="Text Placeholder 2">
            <a:extLst>
              <a:ext uri="{FF2B5EF4-FFF2-40B4-BE49-F238E27FC236}">
                <a16:creationId xmlns:a16="http://schemas.microsoft.com/office/drawing/2014/main" id="{8EB2FD04-0030-1DBA-24F4-6CBF7BFAAD85}"/>
              </a:ext>
            </a:extLst>
          </p:cNvPr>
          <p:cNvSpPr>
            <a:spLocks noGrp="1"/>
          </p:cNvSpPr>
          <p:nvPr>
            <p:ph type="body" idx="12"/>
          </p:nvPr>
        </p:nvSpPr>
        <p:spPr>
          <a:xfrm>
            <a:off x="838198" y="2155283"/>
            <a:ext cx="10515599" cy="2547434"/>
          </a:xfrm>
        </p:spPr>
        <p:txBody>
          <a:bodyPr/>
          <a:lstStyle/>
          <a:p>
            <a:r>
              <a:rPr lang="en-GB" dirty="0"/>
              <a:t>Even once an overall financing strategy has been defined, significant work remains on project preparation and the construction of a pipeline of bankable projects.</a:t>
            </a:r>
          </a:p>
          <a:p>
            <a:pPr marL="285750" indent="-285750">
              <a:buFont typeface="Arial" panose="020B0604020202020204" pitchFamily="34" charset="0"/>
              <a:buChar char="•"/>
            </a:pPr>
            <a:r>
              <a:rPr lang="en-GB" dirty="0"/>
              <a:t>Raise resources to support project preparation</a:t>
            </a:r>
          </a:p>
          <a:p>
            <a:pPr marL="285750" indent="-285750">
              <a:buFont typeface="Arial" panose="020B0604020202020204" pitchFamily="34" charset="0"/>
              <a:buChar char="•"/>
            </a:pPr>
            <a:r>
              <a:rPr lang="en-GB" dirty="0"/>
              <a:t>Develop investment-grade project documentation;</a:t>
            </a:r>
          </a:p>
          <a:p>
            <a:pPr marL="285750" indent="-285750">
              <a:buFont typeface="Arial" panose="020B0604020202020204" pitchFamily="34" charset="0"/>
              <a:buChar char="•"/>
            </a:pPr>
            <a:endParaRPr lang="en-GB" dirty="0"/>
          </a:p>
          <a:p>
            <a:r>
              <a:rPr lang="en-GB" dirty="0"/>
              <a:t>In this final learning outcome, you will learn about the elements that become important at this final stage.</a:t>
            </a:r>
          </a:p>
        </p:txBody>
      </p:sp>
      <p:sp>
        <p:nvSpPr>
          <p:cNvPr id="4" name="Text Placeholder 3">
            <a:extLst>
              <a:ext uri="{FF2B5EF4-FFF2-40B4-BE49-F238E27FC236}">
                <a16:creationId xmlns:a16="http://schemas.microsoft.com/office/drawing/2014/main" id="{3CA401D9-1EF4-7896-11D9-42BE955FB4F2}"/>
              </a:ext>
            </a:extLst>
          </p:cNvPr>
          <p:cNvSpPr>
            <a:spLocks noGrp="1"/>
          </p:cNvSpPr>
          <p:nvPr>
            <p:ph type="body" idx="13"/>
          </p:nvPr>
        </p:nvSpPr>
        <p:spPr>
          <a:xfrm>
            <a:off x="838198" y="654417"/>
            <a:ext cx="5499342" cy="604835"/>
          </a:xfrm>
        </p:spPr>
        <p:txBody>
          <a:bodyPr/>
          <a:lstStyle/>
          <a:p>
            <a:r>
              <a:rPr lang="en-GB" dirty="0"/>
              <a:t>Learning Outcome 6:</a:t>
            </a:r>
          </a:p>
        </p:txBody>
      </p:sp>
      <p:pic>
        <p:nvPicPr>
          <p:cNvPr id="7" name="Graphic 6" descr="List outline">
            <a:extLst>
              <a:ext uri="{FF2B5EF4-FFF2-40B4-BE49-F238E27FC236}">
                <a16:creationId xmlns:a16="http://schemas.microsoft.com/office/drawing/2014/main" id="{25224F14-AB26-21F4-F027-3697CB09744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05696" y="344930"/>
            <a:ext cx="1620000" cy="1620000"/>
          </a:xfrm>
          <a:prstGeom prst="rect">
            <a:avLst/>
          </a:prstGeom>
        </p:spPr>
      </p:pic>
    </p:spTree>
    <p:extLst>
      <p:ext uri="{BB962C8B-B14F-4D97-AF65-F5344CB8AC3E}">
        <p14:creationId xmlns:p14="http://schemas.microsoft.com/office/powerpoint/2010/main" val="3041416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D4402-67D0-E376-3956-74FD1086AA3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AC6076B-B9FB-5047-E32C-0835545B8FF1}"/>
              </a:ext>
            </a:extLst>
          </p:cNvPr>
          <p:cNvSpPr txBox="1"/>
          <p:nvPr/>
        </p:nvSpPr>
        <p:spPr>
          <a:xfrm>
            <a:off x="563733" y="363505"/>
            <a:ext cx="11121335" cy="4770537"/>
          </a:xfrm>
          <a:prstGeom prst="rect">
            <a:avLst/>
          </a:prstGeom>
          <a:noFill/>
        </p:spPr>
        <p:txBody>
          <a:bodyPr wrap="square" rtlCol="0">
            <a:spAutoFit/>
          </a:bodyPr>
          <a:lstStyle/>
          <a:p>
            <a:r>
              <a:rPr lang="en-GB" sz="1600" b="1" dirty="0"/>
              <a:t>LEARNING OUTCOME 6: Preparing Financial Proposals</a:t>
            </a:r>
          </a:p>
          <a:p>
            <a:endParaRPr lang="en-GB" sz="1600" b="1" i="1" dirty="0"/>
          </a:p>
          <a:p>
            <a:r>
              <a:rPr lang="en-GB" sz="1600" b="1" dirty="0">
                <a:solidFill>
                  <a:schemeClr val="bg1"/>
                </a:solidFill>
                <a:highlight>
                  <a:srgbClr val="0000FF"/>
                </a:highlight>
              </a:rPr>
              <a:t>6.1 Engaging Proactively with Dedicated Project Preparation Facilities</a:t>
            </a:r>
          </a:p>
          <a:p>
            <a:endParaRPr lang="en-GB" sz="1600" i="1" dirty="0"/>
          </a:p>
          <a:p>
            <a:r>
              <a:rPr lang="en-GB" sz="1600" b="1" i="1" dirty="0">
                <a:solidFill>
                  <a:schemeClr val="accent5"/>
                </a:solidFill>
              </a:rPr>
              <a:t>Q: What does project preparation work entail? </a:t>
            </a:r>
          </a:p>
          <a:p>
            <a:r>
              <a:rPr lang="en-GB" sz="1600" dirty="0"/>
              <a:t>A: A substantial amount of preparatory work is needed before projects can proceed to the financing stage, all of which requires </a:t>
            </a:r>
            <a:r>
              <a:rPr lang="en-GB" sz="1600" b="1" dirty="0"/>
              <a:t>professional grade </a:t>
            </a:r>
            <a:r>
              <a:rPr lang="en-GB" sz="1600" dirty="0"/>
              <a:t>standardize</a:t>
            </a:r>
            <a:r>
              <a:rPr lang="en-GB" sz="1600" dirty="0">
                <a:solidFill>
                  <a:schemeClr val="tx1"/>
                </a:solidFill>
              </a:rPr>
              <a:t>d documentation. The strategy should specify minimum documentation standards (e.g. models, risk registers, template term sheets, data rooms) and promote standard forms and open repositories for replicable investments.</a:t>
            </a:r>
          </a:p>
          <a:p>
            <a:pPr marL="715963" indent="-285750">
              <a:buFont typeface="Arial" panose="020B0604020202020204" pitchFamily="34" charset="0"/>
              <a:buChar char="•"/>
            </a:pPr>
            <a:r>
              <a:rPr lang="en-GB" sz="1600" b="1" dirty="0">
                <a:solidFill>
                  <a:schemeClr val="tx1"/>
                </a:solidFill>
              </a:rPr>
              <a:t>Early-stage</a:t>
            </a:r>
            <a:r>
              <a:rPr lang="en-GB" sz="1600" dirty="0">
                <a:solidFill>
                  <a:schemeClr val="tx1"/>
                </a:solidFill>
              </a:rPr>
              <a:t> work includes:</a:t>
            </a:r>
          </a:p>
          <a:p>
            <a:pPr marL="1252538" indent="-285750">
              <a:buFont typeface="Wingdings" panose="05000000000000000000" pitchFamily="2" charset="2"/>
              <a:buChar char="ü"/>
            </a:pPr>
            <a:r>
              <a:rPr lang="en-GB" sz="1600" dirty="0">
                <a:solidFill>
                  <a:schemeClr val="tx1"/>
                </a:solidFill>
              </a:rPr>
              <a:t>Project identification</a:t>
            </a:r>
          </a:p>
          <a:p>
            <a:pPr marL="1252538" indent="-285750">
              <a:buFont typeface="Wingdings" panose="05000000000000000000" pitchFamily="2" charset="2"/>
              <a:buChar char="ü"/>
            </a:pPr>
            <a:r>
              <a:rPr lang="en-GB" sz="1600" dirty="0">
                <a:solidFill>
                  <a:schemeClr val="tx1"/>
                </a:solidFill>
              </a:rPr>
              <a:t>Pre-feasibility studies</a:t>
            </a:r>
          </a:p>
          <a:p>
            <a:pPr marL="1252538" indent="-285750">
              <a:buFont typeface="Wingdings" panose="05000000000000000000" pitchFamily="2" charset="2"/>
              <a:buChar char="ü"/>
            </a:pPr>
            <a:r>
              <a:rPr lang="en-GB" sz="1600" dirty="0">
                <a:solidFill>
                  <a:schemeClr val="tx1"/>
                </a:solidFill>
              </a:rPr>
              <a:t>Stakeholder engagement</a:t>
            </a:r>
          </a:p>
          <a:p>
            <a:pPr marL="715963" indent="-285750">
              <a:buFont typeface="Arial" panose="020B0604020202020204" pitchFamily="34" charset="0"/>
              <a:buChar char="•"/>
            </a:pPr>
            <a:r>
              <a:rPr lang="en-GB" sz="1600" b="1" dirty="0">
                <a:solidFill>
                  <a:schemeClr val="tx1"/>
                </a:solidFill>
              </a:rPr>
              <a:t>Later-stage</a:t>
            </a:r>
            <a:r>
              <a:rPr lang="en-GB" sz="1600" dirty="0">
                <a:solidFill>
                  <a:schemeClr val="tx1"/>
                </a:solidFill>
              </a:rPr>
              <a:t> work includes:</a:t>
            </a:r>
          </a:p>
          <a:p>
            <a:pPr marL="1252538" indent="-285750">
              <a:buFont typeface="Wingdings" panose="05000000000000000000" pitchFamily="2" charset="2"/>
              <a:buChar char="ü"/>
            </a:pPr>
            <a:r>
              <a:rPr lang="en-GB" sz="1600" dirty="0">
                <a:solidFill>
                  <a:schemeClr val="tx1"/>
                </a:solidFill>
              </a:rPr>
              <a:t>Technical feasibility analysis </a:t>
            </a:r>
          </a:p>
          <a:p>
            <a:pPr marL="1252538" indent="-285750">
              <a:buFont typeface="Wingdings" panose="05000000000000000000" pitchFamily="2" charset="2"/>
              <a:buChar char="ü"/>
            </a:pPr>
            <a:r>
              <a:rPr lang="en-GB" sz="1600" dirty="0">
                <a:solidFill>
                  <a:schemeClr val="tx1"/>
                </a:solidFill>
              </a:rPr>
              <a:t>Environmental </a:t>
            </a:r>
            <a:r>
              <a:rPr lang="en-GB" sz="1600" dirty="0"/>
              <a:t>and social impact assessments</a:t>
            </a:r>
          </a:p>
          <a:p>
            <a:pPr marL="1252538" indent="-285750">
              <a:buFont typeface="Wingdings" panose="05000000000000000000" pitchFamily="2" charset="2"/>
              <a:buChar char="ü"/>
            </a:pPr>
            <a:r>
              <a:rPr lang="en-GB" sz="1600" dirty="0"/>
              <a:t>Financial modelling (Learning Outcome 4)</a:t>
            </a:r>
          </a:p>
          <a:p>
            <a:pPr marL="1252538" indent="-285750">
              <a:buFont typeface="Wingdings" panose="05000000000000000000" pitchFamily="2" charset="2"/>
              <a:buChar char="ü"/>
            </a:pPr>
            <a:r>
              <a:rPr lang="en-GB" sz="1600" dirty="0"/>
              <a:t>Risk allocation (Learning Outcome 2)</a:t>
            </a:r>
          </a:p>
          <a:p>
            <a:pPr marL="1252538" indent="-285750">
              <a:buFont typeface="Wingdings" panose="05000000000000000000" pitchFamily="2" charset="2"/>
              <a:buChar char="ü"/>
            </a:pPr>
            <a:r>
              <a:rPr lang="en-GB" sz="1600" dirty="0"/>
              <a:t>Legal Structuring</a:t>
            </a:r>
          </a:p>
        </p:txBody>
      </p:sp>
      <p:pic>
        <p:nvPicPr>
          <p:cNvPr id="3" name="Graphic 2" descr="List outline">
            <a:extLst>
              <a:ext uri="{FF2B5EF4-FFF2-40B4-BE49-F238E27FC236}">
                <a16:creationId xmlns:a16="http://schemas.microsoft.com/office/drawing/2014/main" id="{0621C31D-B9C6-01A4-3714-B09A1DFCDF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6296" y="363505"/>
            <a:ext cx="720000" cy="720000"/>
          </a:xfrm>
          <a:prstGeom prst="rect">
            <a:avLst/>
          </a:prstGeom>
        </p:spPr>
      </p:pic>
      <p:sp>
        <p:nvSpPr>
          <p:cNvPr id="5" name="TextBox 4">
            <a:extLst>
              <a:ext uri="{FF2B5EF4-FFF2-40B4-BE49-F238E27FC236}">
                <a16:creationId xmlns:a16="http://schemas.microsoft.com/office/drawing/2014/main" id="{6B1FD666-814E-3C26-86C8-5F9EAD1B9E6B}"/>
              </a:ext>
            </a:extLst>
          </p:cNvPr>
          <p:cNvSpPr txBox="1"/>
          <p:nvPr/>
        </p:nvSpPr>
        <p:spPr>
          <a:xfrm>
            <a:off x="563732" y="5117686"/>
            <a:ext cx="11064535" cy="1323439"/>
          </a:xfrm>
          <a:prstGeom prst="rect">
            <a:avLst/>
          </a:prstGeom>
          <a:noFill/>
        </p:spPr>
        <p:txBody>
          <a:bodyPr wrap="square">
            <a:spAutoFit/>
          </a:bodyPr>
          <a:lstStyle/>
          <a:p>
            <a:r>
              <a:rPr lang="en-GB" sz="1600" b="1" i="1" dirty="0">
                <a:solidFill>
                  <a:schemeClr val="accent5"/>
                </a:solidFill>
              </a:rPr>
              <a:t>Q: How can project preparation work be financed?</a:t>
            </a:r>
          </a:p>
          <a:p>
            <a:r>
              <a:rPr lang="en-GB" sz="1600" dirty="0"/>
              <a:t>A: Depending on the maturity of the market and the scale of the project, public money may be needed to support some aspects of project preparation, particularly at the early stages. Some concessional finance windows provide targeted support for project preparation and may need to be tapped (see </a:t>
            </a:r>
            <a:r>
              <a:rPr lang="en-GB" sz="1600" b="1" dirty="0"/>
              <a:t>Case Study </a:t>
            </a:r>
            <a:r>
              <a:rPr lang="en-GB" sz="1600" b="1" dirty="0" err="1"/>
              <a:t>FinTrack</a:t>
            </a:r>
            <a:r>
              <a:rPr lang="en-GB" sz="1600" dirty="0"/>
              <a:t>). Where a public sector role is warranted, responsibility would lie with the </a:t>
            </a:r>
            <a:r>
              <a:rPr lang="en-GB" sz="1600" b="1" dirty="0">
                <a:solidFill>
                  <a:srgbClr val="A7142C"/>
                </a:solidFill>
              </a:rPr>
              <a:t>Finance TDG-SIG</a:t>
            </a:r>
            <a:r>
              <a:rPr lang="en-GB" sz="1600" dirty="0"/>
              <a:t>, otherwise it would lie with project sponsors.</a:t>
            </a:r>
          </a:p>
        </p:txBody>
      </p:sp>
    </p:spTree>
    <p:extLst>
      <p:ext uri="{BB962C8B-B14F-4D97-AF65-F5344CB8AC3E}">
        <p14:creationId xmlns:p14="http://schemas.microsoft.com/office/powerpoint/2010/main" val="3060466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48455-9C80-03E0-9E1E-FF8E3298F64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B551515-CDC4-F046-83C9-1C32809D5486}"/>
              </a:ext>
            </a:extLst>
          </p:cNvPr>
          <p:cNvSpPr txBox="1"/>
          <p:nvPr/>
        </p:nvSpPr>
        <p:spPr>
          <a:xfrm>
            <a:off x="468484" y="470189"/>
            <a:ext cx="10856742" cy="2800767"/>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World Bank Group’s </a:t>
            </a:r>
            <a:r>
              <a:rPr lang="en-GB" sz="1800" i="1" dirty="0">
                <a:solidFill>
                  <a:schemeClr val="bg1"/>
                </a:solidFill>
              </a:rPr>
              <a:t>Scaling Solar</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World Bank Group’s Scaling Solar offers a template for creating standardised, investible pipelines by replicating a bankable public–private partnerships model across multiple solar projects and countries. The programme provides governments with end-to-end project preparation support, including site assessment, templated procurement and financing documents, competitively packaged tenders, and risk instruments. </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2D69B001-4791-29BC-07A7-B8ADBD429633}"/>
              </a:ext>
            </a:extLst>
          </p:cNvPr>
          <p:cNvSpPr txBox="1"/>
          <p:nvPr/>
        </p:nvSpPr>
        <p:spPr>
          <a:xfrm>
            <a:off x="468484" y="2831505"/>
            <a:ext cx="10390017"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By institutionalising this bundled, predictable approach across projects, Scaling Solar reduced transaction costs, improved investor confidence, and unlocked over 1,200 MW in mandates across emerging markets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Had more than one project in the pipeline</a:t>
            </a:r>
          </a:p>
          <a:p>
            <a:pPr marL="285750" indent="-285750">
              <a:buClr>
                <a:schemeClr val="bg1"/>
              </a:buClr>
              <a:buFont typeface="Wingdings" panose="05000000000000000000" pitchFamily="2" charset="2"/>
              <a:buChar char="ü"/>
            </a:pPr>
            <a:r>
              <a:rPr lang="en-GB" sz="1600" dirty="0">
                <a:solidFill>
                  <a:schemeClr val="bg1"/>
                </a:solidFill>
              </a:rPr>
              <a:t>Scaled across multiple countries</a:t>
            </a:r>
          </a:p>
          <a:p>
            <a:pPr marL="285750" indent="-285750">
              <a:buClr>
                <a:schemeClr val="bg1"/>
              </a:buClr>
              <a:buFont typeface="Wingdings" panose="05000000000000000000" pitchFamily="2" charset="2"/>
              <a:buChar char="ü"/>
            </a:pPr>
            <a:r>
              <a:rPr lang="en-GB" sz="1600" dirty="0">
                <a:solidFill>
                  <a:schemeClr val="bg1"/>
                </a:solidFill>
              </a:rPr>
              <a:t>Offers technical support</a:t>
            </a:r>
          </a:p>
        </p:txBody>
      </p:sp>
      <p:sp>
        <p:nvSpPr>
          <p:cNvPr id="3" name="Rectangle 2">
            <a:extLst>
              <a:ext uri="{FF2B5EF4-FFF2-40B4-BE49-F238E27FC236}">
                <a16:creationId xmlns:a16="http://schemas.microsoft.com/office/drawing/2014/main" id="{33D193C9-45BC-6DD8-D003-83343E6FA863}"/>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7D57BA2-51CA-E7D8-F18E-6C83C966C17A}"/>
              </a:ext>
            </a:extLst>
          </p:cNvPr>
          <p:cNvSpPr txBox="1"/>
          <p:nvPr/>
        </p:nvSpPr>
        <p:spPr>
          <a:xfrm>
            <a:off x="8963025" y="6457950"/>
            <a:ext cx="2468946" cy="246221"/>
          </a:xfrm>
          <a:prstGeom prst="rect">
            <a:avLst/>
          </a:prstGeom>
          <a:noFill/>
        </p:spPr>
        <p:txBody>
          <a:bodyPr wrap="none" rtlCol="0">
            <a:spAutoFit/>
          </a:bodyPr>
          <a:lstStyle/>
          <a:p>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https://www.scalingsolar.org</a:t>
            </a:r>
            <a:r>
              <a:rPr lang="en-GB" sz="1000" dirty="0">
                <a:solidFill>
                  <a:schemeClr val="accent4">
                    <a:lumMod val="40000"/>
                    <a:lumOff val="60000"/>
                  </a:schemeClr>
                </a:solidFill>
              </a:rPr>
              <a:t> </a:t>
            </a:r>
          </a:p>
        </p:txBody>
      </p:sp>
      <p:pic>
        <p:nvPicPr>
          <p:cNvPr id="3074" name="Picture 2" descr="Scaling Solar">
            <a:extLst>
              <a:ext uri="{FF2B5EF4-FFF2-40B4-BE49-F238E27FC236}">
                <a16:creationId xmlns:a16="http://schemas.microsoft.com/office/drawing/2014/main" id="{5C9CE8BC-8692-EFFA-A5FA-976EB44F5E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32722" y="3865024"/>
            <a:ext cx="3657600" cy="2432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0323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67210-A886-C65B-2B0D-EFF88B4D5CF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AB4F64-0ABD-2625-AFA9-6A212545F485}"/>
              </a:ext>
            </a:extLst>
          </p:cNvPr>
          <p:cNvSpPr txBox="1"/>
          <p:nvPr/>
        </p:nvSpPr>
        <p:spPr>
          <a:xfrm>
            <a:off x="563733" y="363505"/>
            <a:ext cx="11121335" cy="3293209"/>
          </a:xfrm>
          <a:prstGeom prst="rect">
            <a:avLst/>
          </a:prstGeom>
          <a:noFill/>
        </p:spPr>
        <p:txBody>
          <a:bodyPr wrap="square" rtlCol="0">
            <a:spAutoFit/>
          </a:bodyPr>
          <a:lstStyle/>
          <a:p>
            <a:r>
              <a:rPr lang="en-GB" sz="1600" b="1" dirty="0"/>
              <a:t>LEARNING OUTCOME 6: Preparing Financial Proposals</a:t>
            </a:r>
          </a:p>
          <a:p>
            <a:endParaRPr lang="en-GB" sz="1600" b="1" i="1" dirty="0"/>
          </a:p>
          <a:p>
            <a:r>
              <a:rPr lang="en-GB" sz="1600" b="1" dirty="0">
                <a:solidFill>
                  <a:schemeClr val="bg1"/>
                </a:solidFill>
                <a:highlight>
                  <a:srgbClr val="0000FF"/>
                </a:highlight>
              </a:rPr>
              <a:t>6.2 Developing Investment-Grade Project Documentation</a:t>
            </a:r>
          </a:p>
          <a:p>
            <a:endParaRPr lang="en-GB" sz="1600" b="1" dirty="0">
              <a:solidFill>
                <a:schemeClr val="accent5"/>
              </a:solidFill>
            </a:endParaRPr>
          </a:p>
          <a:p>
            <a:r>
              <a:rPr lang="en-GB" sz="1600" b="1" i="1" dirty="0">
                <a:solidFill>
                  <a:schemeClr val="accent5"/>
                </a:solidFill>
              </a:rPr>
              <a:t>Q: After organising the early stages of the financial proposal, what comes next?</a:t>
            </a:r>
          </a:p>
          <a:p>
            <a:r>
              <a:rPr lang="en-GB" sz="1600" dirty="0"/>
              <a:t>A: Later-stage work on a financial proposal includes:</a:t>
            </a:r>
          </a:p>
          <a:p>
            <a:pPr marL="893763" indent="-285750">
              <a:buFont typeface="Wingdings" panose="05000000000000000000" pitchFamily="2" charset="2"/>
              <a:buChar char="ü"/>
            </a:pPr>
            <a:r>
              <a:rPr lang="en-GB" sz="1600" dirty="0"/>
              <a:t>Technical feasibility analysis </a:t>
            </a:r>
          </a:p>
          <a:p>
            <a:pPr marL="893763" indent="-285750">
              <a:buFont typeface="Wingdings" panose="05000000000000000000" pitchFamily="2" charset="2"/>
              <a:buChar char="ü"/>
            </a:pPr>
            <a:r>
              <a:rPr lang="en-GB" sz="1600" dirty="0"/>
              <a:t>Environmental and social impact assessments</a:t>
            </a:r>
          </a:p>
          <a:p>
            <a:pPr marL="893763" indent="-285750">
              <a:buFont typeface="Wingdings" panose="05000000000000000000" pitchFamily="2" charset="2"/>
              <a:buChar char="ü"/>
            </a:pPr>
            <a:r>
              <a:rPr lang="en-GB" sz="1600" dirty="0"/>
              <a:t>Financial modelling (Learning Outcome 4)</a:t>
            </a:r>
          </a:p>
          <a:p>
            <a:pPr marL="893763" indent="-285750">
              <a:buFont typeface="Wingdings" panose="05000000000000000000" pitchFamily="2" charset="2"/>
              <a:buChar char="ü"/>
            </a:pPr>
            <a:r>
              <a:rPr lang="en-GB" sz="1600" dirty="0"/>
              <a:t>Risk allocation (Learning Outcome 2)</a:t>
            </a:r>
          </a:p>
          <a:p>
            <a:pPr marL="893763" indent="-285750">
              <a:buFont typeface="Wingdings" panose="05000000000000000000" pitchFamily="2" charset="2"/>
              <a:buChar char="ü"/>
            </a:pPr>
            <a:r>
              <a:rPr lang="en-GB" sz="1600" dirty="0"/>
              <a:t>Legal Structuring</a:t>
            </a:r>
          </a:p>
          <a:p>
            <a:endParaRPr lang="en-GB" sz="800" dirty="0"/>
          </a:p>
          <a:p>
            <a:r>
              <a:rPr lang="en-GB" sz="1600" dirty="0"/>
              <a:t>Each of these elements require professional-grade, standardised documentation.</a:t>
            </a:r>
          </a:p>
        </p:txBody>
      </p:sp>
      <p:pic>
        <p:nvPicPr>
          <p:cNvPr id="3" name="Graphic 2" descr="List outline">
            <a:extLst>
              <a:ext uri="{FF2B5EF4-FFF2-40B4-BE49-F238E27FC236}">
                <a16:creationId xmlns:a16="http://schemas.microsoft.com/office/drawing/2014/main" id="{6D6F0319-9F9C-90E1-791E-C93594A545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96296" y="363505"/>
            <a:ext cx="720000" cy="720000"/>
          </a:xfrm>
          <a:prstGeom prst="rect">
            <a:avLst/>
          </a:prstGeom>
        </p:spPr>
      </p:pic>
      <p:sp>
        <p:nvSpPr>
          <p:cNvPr id="5" name="TextBox 4">
            <a:extLst>
              <a:ext uri="{FF2B5EF4-FFF2-40B4-BE49-F238E27FC236}">
                <a16:creationId xmlns:a16="http://schemas.microsoft.com/office/drawing/2014/main" id="{446DC6BE-024B-2F38-3D20-6F18F3B11F77}"/>
              </a:ext>
            </a:extLst>
          </p:cNvPr>
          <p:cNvSpPr txBox="1"/>
          <p:nvPr/>
        </p:nvSpPr>
        <p:spPr>
          <a:xfrm>
            <a:off x="563733" y="3626897"/>
            <a:ext cx="10816571" cy="1569660"/>
          </a:xfrm>
          <a:prstGeom prst="rect">
            <a:avLst/>
          </a:prstGeom>
          <a:noFill/>
        </p:spPr>
        <p:txBody>
          <a:bodyPr wrap="square">
            <a:spAutoFit/>
          </a:bodyPr>
          <a:lstStyle/>
          <a:p>
            <a:r>
              <a:rPr lang="en-GB" sz="1600" b="1" i="1" dirty="0">
                <a:solidFill>
                  <a:schemeClr val="accent5"/>
                </a:solidFill>
              </a:rPr>
              <a:t>Q: What are some ways to make the documentation more attractive to investors?</a:t>
            </a:r>
          </a:p>
          <a:p>
            <a:r>
              <a:rPr lang="en-GB" sz="1600" dirty="0"/>
              <a:t>A: The strategy </a:t>
            </a:r>
            <a:r>
              <a:rPr lang="en-GB" sz="1600" dirty="0">
                <a:solidFill>
                  <a:schemeClr val="tx1"/>
                </a:solidFill>
              </a:rPr>
              <a:t>should specify </a:t>
            </a:r>
            <a:r>
              <a:rPr lang="en-GB" sz="1600" b="1" dirty="0">
                <a:solidFill>
                  <a:schemeClr val="tx1"/>
                </a:solidFill>
              </a:rPr>
              <a:t>minimum documentation standards </a:t>
            </a:r>
            <a:r>
              <a:rPr lang="en-GB" sz="1600" dirty="0">
                <a:solidFill>
                  <a:schemeClr val="tx1"/>
                </a:solidFill>
              </a:rPr>
              <a:t>(e.g. models, risk registers, template term sheets, data rooms) and </a:t>
            </a:r>
            <a:r>
              <a:rPr lang="en-GB" sz="1600" b="1" dirty="0">
                <a:solidFill>
                  <a:schemeClr val="tx1"/>
                </a:solidFill>
              </a:rPr>
              <a:t>promote standard forms </a:t>
            </a:r>
            <a:r>
              <a:rPr lang="en-GB" sz="1600" dirty="0">
                <a:solidFill>
                  <a:schemeClr val="tx1"/>
                </a:solidFill>
              </a:rPr>
              <a:t>and </a:t>
            </a:r>
            <a:r>
              <a:rPr lang="en-GB" sz="1600" b="1" dirty="0">
                <a:solidFill>
                  <a:schemeClr val="tx1"/>
                </a:solidFill>
              </a:rPr>
              <a:t>open repositories </a:t>
            </a:r>
            <a:r>
              <a:rPr lang="en-GB" sz="1600" dirty="0">
                <a:solidFill>
                  <a:schemeClr val="tx1"/>
                </a:solidFill>
              </a:rPr>
              <a:t>for replicable investments. Open repositories are particularly valuable are transparent, save time for future developers by avoiding duplication, and provide a public communication tool to build confidence among investors and stakeholders. For concessional finance, </a:t>
            </a:r>
            <a:r>
              <a:rPr lang="en-GB" sz="1600" b="1" dirty="0">
                <a:solidFill>
                  <a:schemeClr val="tx1"/>
                </a:solidFill>
              </a:rPr>
              <a:t>economic cost-benefit analyses </a:t>
            </a:r>
            <a:r>
              <a:rPr lang="en-GB" sz="1600" dirty="0">
                <a:solidFill>
                  <a:schemeClr val="tx1"/>
                </a:solidFill>
              </a:rPr>
              <a:t>are essential </a:t>
            </a:r>
            <a:r>
              <a:rPr lang="en-GB" sz="1600" dirty="0"/>
              <a:t>to justify the use of public or donor funds.</a:t>
            </a:r>
          </a:p>
        </p:txBody>
      </p:sp>
      <p:sp>
        <p:nvSpPr>
          <p:cNvPr id="6" name="TextBox 5">
            <a:extLst>
              <a:ext uri="{FF2B5EF4-FFF2-40B4-BE49-F238E27FC236}">
                <a16:creationId xmlns:a16="http://schemas.microsoft.com/office/drawing/2014/main" id="{C0CED302-1043-878F-B963-1A7DAB4FE25D}"/>
              </a:ext>
            </a:extLst>
          </p:cNvPr>
          <p:cNvSpPr txBox="1"/>
          <p:nvPr/>
        </p:nvSpPr>
        <p:spPr>
          <a:xfrm>
            <a:off x="563732" y="5385401"/>
            <a:ext cx="10816571" cy="1077218"/>
          </a:xfrm>
          <a:prstGeom prst="rect">
            <a:avLst/>
          </a:prstGeom>
          <a:noFill/>
        </p:spPr>
        <p:txBody>
          <a:bodyPr wrap="square">
            <a:spAutoFit/>
          </a:bodyPr>
          <a:lstStyle/>
          <a:p>
            <a:r>
              <a:rPr lang="en-GB" sz="1600" b="1" i="1" dirty="0">
                <a:solidFill>
                  <a:schemeClr val="accent5"/>
                </a:solidFill>
              </a:rPr>
              <a:t>Q: Who should prepare this documentation?</a:t>
            </a:r>
          </a:p>
          <a:p>
            <a:r>
              <a:rPr lang="en-GB" sz="1600" dirty="0"/>
              <a:t>A: This should be led by project sponsors and supported by technical advisors in the </a:t>
            </a:r>
            <a:r>
              <a:rPr lang="en-GB" sz="1600" b="1" dirty="0">
                <a:solidFill>
                  <a:srgbClr val="C80F2E"/>
                </a:solidFill>
              </a:rPr>
              <a:t>Finance TDG-SIG</a:t>
            </a:r>
            <a:r>
              <a:rPr lang="en-GB" sz="1600" dirty="0"/>
              <a:t>. Governments should prioritise developing domestic capacity within ministries, utilities, and local advisory firms on preparing these documents to reduce reliance on international consultants. See resources section for toolkits on this.</a:t>
            </a:r>
          </a:p>
        </p:txBody>
      </p:sp>
      <p:sp>
        <p:nvSpPr>
          <p:cNvPr id="4" name="TextBox 3">
            <a:extLst>
              <a:ext uri="{FF2B5EF4-FFF2-40B4-BE49-F238E27FC236}">
                <a16:creationId xmlns:a16="http://schemas.microsoft.com/office/drawing/2014/main" id="{BCE38CA9-4C06-1E0E-867E-1A2963179F64}"/>
              </a:ext>
            </a:extLst>
          </p:cNvPr>
          <p:cNvSpPr txBox="1"/>
          <p:nvPr/>
        </p:nvSpPr>
        <p:spPr>
          <a:xfrm>
            <a:off x="6761321" y="1785334"/>
            <a:ext cx="4866946" cy="1169551"/>
          </a:xfrm>
          <a:prstGeom prst="rect">
            <a:avLst/>
          </a:prstGeom>
          <a:solidFill>
            <a:schemeClr val="accent4">
              <a:lumMod val="20000"/>
              <a:lumOff val="80000"/>
            </a:schemeClr>
          </a:solidFill>
        </p:spPr>
        <p:txBody>
          <a:bodyPr wrap="square" lIns="36000" tIns="36000" rIns="36000" bIns="36000" rtlCol="0">
            <a:spAutoFit/>
          </a:bodyPr>
          <a:lstStyle/>
          <a:p>
            <a:r>
              <a:rPr lang="en-GB" dirty="0"/>
              <a:t>Useful resources for project preparation:</a:t>
            </a:r>
          </a:p>
          <a:p>
            <a:pPr marL="342900" indent="-342900">
              <a:buAutoNum type="arabicPeriod"/>
            </a:pPr>
            <a:r>
              <a:rPr lang="en-GB" sz="1400" b="0" i="0" u="none" strike="noStrike" cap="none" dirty="0">
                <a:solidFill>
                  <a:schemeClr val="accent5"/>
                </a:solidFill>
                <a:latin typeface="Arial"/>
                <a:ea typeface="Arial"/>
                <a:cs typeface="Arial"/>
                <a:sym typeface="Arial"/>
                <a:hlinkClick r:id="rId4">
                  <a:extLst>
                    <a:ext uri="{A12FA001-AC4F-418D-AE19-62706E023703}">
                      <ahyp:hlinkClr xmlns:ahyp="http://schemas.microsoft.com/office/drawing/2018/hyperlinkcolor" val="tx"/>
                    </a:ext>
                  </a:extLst>
                </a:hlinkClick>
              </a:rPr>
              <a:t>PPIAF Climate Toolkits for Infrastructure Public Private Partnerships</a:t>
            </a:r>
            <a:r>
              <a:rPr lang="en-GB" sz="1400" b="0" i="0" u="none" strike="noStrike" cap="none" dirty="0">
                <a:solidFill>
                  <a:schemeClr val="accent5"/>
                </a:solidFill>
                <a:latin typeface="Arial"/>
                <a:ea typeface="Arial"/>
                <a:cs typeface="Arial"/>
                <a:sym typeface="Arial"/>
              </a:rPr>
              <a:t> </a:t>
            </a:r>
            <a:r>
              <a:rPr lang="en-GB" sz="1400" b="0" i="0" u="none" strike="noStrike" cap="none" dirty="0">
                <a:solidFill>
                  <a:srgbClr val="000000"/>
                </a:solidFill>
                <a:latin typeface="Arial"/>
                <a:ea typeface="Arial"/>
                <a:cs typeface="Arial"/>
                <a:sym typeface="Arial"/>
              </a:rPr>
              <a:t>(PPP)</a:t>
            </a:r>
          </a:p>
          <a:p>
            <a:pPr marL="342900" indent="-342900">
              <a:buAutoNum type="arabicPeriod"/>
            </a:pPr>
            <a:r>
              <a:rPr lang="en-GB" dirty="0">
                <a:solidFill>
                  <a:schemeClr val="accent5"/>
                </a:solidFill>
                <a:hlinkClick r:id="rId5">
                  <a:extLst>
                    <a:ext uri="{A12FA001-AC4F-418D-AE19-62706E023703}">
                      <ahyp:hlinkClr xmlns:ahyp="http://schemas.microsoft.com/office/drawing/2018/hyperlinkcolor" val="tx"/>
                    </a:ext>
                  </a:extLst>
                </a:hlinkClick>
              </a:rPr>
              <a:t>World Bank PPP Toolkits</a:t>
            </a:r>
            <a:endParaRPr lang="en-GB" dirty="0">
              <a:solidFill>
                <a:schemeClr val="accent5"/>
              </a:solidFill>
            </a:endParaRPr>
          </a:p>
          <a:p>
            <a:pPr marL="342900" indent="-342900">
              <a:buAutoNum type="arabicPeriod"/>
            </a:pPr>
            <a:r>
              <a:rPr lang="en-GB" sz="1400" b="0" i="0" u="none" strike="noStrike" cap="none" dirty="0">
                <a:solidFill>
                  <a:schemeClr val="accent5"/>
                </a:solidFill>
                <a:latin typeface="Arial"/>
                <a:ea typeface="Arial"/>
                <a:cs typeface="Arial"/>
                <a:sym typeface="Arial"/>
                <a:hlinkClick r:id="rId6">
                  <a:extLst>
                    <a:ext uri="{A12FA001-AC4F-418D-AE19-62706E023703}">
                      <ahyp:hlinkClr xmlns:ahyp="http://schemas.microsoft.com/office/drawing/2018/hyperlinkcolor" val="tx"/>
                    </a:ext>
                  </a:extLst>
                </a:hlinkClick>
              </a:rPr>
              <a:t>World Bank Tools</a:t>
            </a:r>
            <a:endParaRPr lang="en-GB" sz="1400" b="0" i="0" u="none" strike="noStrike" cap="none" dirty="0">
              <a:solidFill>
                <a:schemeClr val="accent5"/>
              </a:solidFill>
              <a:latin typeface="Arial"/>
              <a:ea typeface="Arial"/>
              <a:cs typeface="Arial"/>
              <a:sym typeface="Arial"/>
            </a:endParaRPr>
          </a:p>
        </p:txBody>
      </p:sp>
    </p:spTree>
    <p:extLst>
      <p:ext uri="{BB962C8B-B14F-4D97-AF65-F5344CB8AC3E}">
        <p14:creationId xmlns:p14="http://schemas.microsoft.com/office/powerpoint/2010/main" val="77582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28DB20-E4DB-570A-9F7B-4CCB36DAEAF2}"/>
              </a:ext>
            </a:extLst>
          </p:cNvPr>
          <p:cNvSpPr txBox="1"/>
          <p:nvPr/>
        </p:nvSpPr>
        <p:spPr>
          <a:xfrm>
            <a:off x="931946" y="1293394"/>
            <a:ext cx="10177914" cy="3785652"/>
          </a:xfrm>
          <a:prstGeom prst="rect">
            <a:avLst/>
          </a:prstGeom>
          <a:solidFill>
            <a:schemeClr val="bg2">
              <a:lumMod val="40000"/>
              <a:lumOff val="60000"/>
            </a:schemeClr>
          </a:solidFill>
        </p:spPr>
        <p:txBody>
          <a:bodyPr wrap="square">
            <a:spAutoFit/>
          </a:bodyPr>
          <a:lstStyle/>
          <a:p>
            <a:pPr marL="285750" indent="-285750">
              <a:buFontTx/>
              <a:buChar char="-"/>
            </a:pPr>
            <a:r>
              <a:rPr lang="en-GB" sz="2400" dirty="0"/>
              <a:t>Strong institutional foundations for transition finance strategy development should be established.</a:t>
            </a:r>
          </a:p>
          <a:p>
            <a:pPr marL="285750" indent="-285750">
              <a:buFontTx/>
              <a:buChar char="-"/>
            </a:pPr>
            <a:r>
              <a:rPr lang="en-GB" sz="2400" dirty="0"/>
              <a:t>Transition finance should be embedded within macro-fiscal policy, public budgeting, and risk management frameworks.</a:t>
            </a:r>
          </a:p>
          <a:p>
            <a:pPr marL="285750" indent="-285750">
              <a:buFontTx/>
              <a:buChar char="-"/>
            </a:pPr>
            <a:r>
              <a:rPr lang="en-GB" sz="2400" dirty="0"/>
              <a:t>Viable investment packages and a consistent pipeline of bankable projects should be structure through the finance strategy.</a:t>
            </a:r>
          </a:p>
          <a:p>
            <a:pPr marL="285750" indent="-285750">
              <a:buFontTx/>
              <a:buChar char="-"/>
            </a:pPr>
            <a:r>
              <a:rPr lang="en-GB" sz="2400" dirty="0"/>
              <a:t>The finance strategy should be grounded in sector cashflow analysis, financing landscape diagnostics, and public finance alignment.</a:t>
            </a:r>
          </a:p>
          <a:p>
            <a:pPr marL="285750" indent="-285750">
              <a:buFontTx/>
              <a:buChar char="-"/>
            </a:pPr>
            <a:r>
              <a:rPr lang="en-GB" sz="2400" dirty="0"/>
              <a:t>The finance strategy should be regularly updated and tightly linked to technical planning.</a:t>
            </a:r>
          </a:p>
        </p:txBody>
      </p:sp>
      <p:sp>
        <p:nvSpPr>
          <p:cNvPr id="4" name="Title 2">
            <a:extLst>
              <a:ext uri="{FF2B5EF4-FFF2-40B4-BE49-F238E27FC236}">
                <a16:creationId xmlns:a16="http://schemas.microsoft.com/office/drawing/2014/main" id="{D2BADC06-DA82-A8E8-38CA-9E8122410C64}"/>
              </a:ext>
            </a:extLst>
          </p:cNvPr>
          <p:cNvSpPr txBox="1">
            <a:spLocks/>
          </p:cNvSpPr>
          <p:nvPr/>
        </p:nvSpPr>
        <p:spPr>
          <a:xfrm>
            <a:off x="657225" y="584993"/>
            <a:ext cx="10515600" cy="132556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dirty="0"/>
              <a:t>Summary of Component 7: </a:t>
            </a:r>
            <a:r>
              <a:rPr lang="en-GB" dirty="0">
                <a:solidFill>
                  <a:schemeClr val="accent6">
                    <a:lumMod val="60000"/>
                    <a:lumOff val="40000"/>
                  </a:schemeClr>
                </a:solidFill>
              </a:rPr>
              <a:t>Finance</a:t>
            </a:r>
          </a:p>
        </p:txBody>
      </p:sp>
      <p:pic>
        <p:nvPicPr>
          <p:cNvPr id="2" name="Graphic 1" descr="List outline">
            <a:extLst>
              <a:ext uri="{FF2B5EF4-FFF2-40B4-BE49-F238E27FC236}">
                <a16:creationId xmlns:a16="http://schemas.microsoft.com/office/drawing/2014/main" id="{52A5E37B-210C-FF51-96A7-C82092EF39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272825" y="5336872"/>
            <a:ext cx="900000" cy="900000"/>
          </a:xfrm>
          <a:prstGeom prst="rect">
            <a:avLst/>
          </a:prstGeom>
        </p:spPr>
      </p:pic>
      <p:pic>
        <p:nvPicPr>
          <p:cNvPr id="5" name="Graphic 4" descr="Box outline">
            <a:extLst>
              <a:ext uri="{FF2B5EF4-FFF2-40B4-BE49-F238E27FC236}">
                <a16:creationId xmlns:a16="http://schemas.microsoft.com/office/drawing/2014/main" id="{D380990F-205D-840E-6B9F-6E2C4A7764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80880" y="5336872"/>
            <a:ext cx="900000" cy="900000"/>
          </a:xfrm>
          <a:prstGeom prst="rect">
            <a:avLst/>
          </a:prstGeom>
        </p:spPr>
      </p:pic>
      <p:pic>
        <p:nvPicPr>
          <p:cNvPr id="6" name="Graphic 5" descr="Supply And Demand outline">
            <a:extLst>
              <a:ext uri="{FF2B5EF4-FFF2-40B4-BE49-F238E27FC236}">
                <a16:creationId xmlns:a16="http://schemas.microsoft.com/office/drawing/2014/main" id="{3D32A39A-96C6-E072-E2B8-B99232B6EE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26853" y="5336872"/>
            <a:ext cx="900000" cy="900000"/>
          </a:xfrm>
          <a:prstGeom prst="rect">
            <a:avLst/>
          </a:prstGeom>
        </p:spPr>
      </p:pic>
      <p:pic>
        <p:nvPicPr>
          <p:cNvPr id="7" name="Graphic 6" descr="Open hand with plant outline">
            <a:extLst>
              <a:ext uri="{FF2B5EF4-FFF2-40B4-BE49-F238E27FC236}">
                <a16:creationId xmlns:a16="http://schemas.microsoft.com/office/drawing/2014/main" id="{1D36465E-1C15-AFDC-C6DF-AD6D756CF46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88934" y="5336872"/>
            <a:ext cx="900000" cy="900000"/>
          </a:xfrm>
          <a:prstGeom prst="rect">
            <a:avLst/>
          </a:prstGeom>
        </p:spPr>
      </p:pic>
      <p:pic>
        <p:nvPicPr>
          <p:cNvPr id="8" name="Graphic 7" descr="Decision chart outline">
            <a:extLst>
              <a:ext uri="{FF2B5EF4-FFF2-40B4-BE49-F238E27FC236}">
                <a16:creationId xmlns:a16="http://schemas.microsoft.com/office/drawing/2014/main" id="{083EEA4B-B360-182D-6E70-09F68674D22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42961" y="5336872"/>
            <a:ext cx="900000" cy="900000"/>
          </a:xfrm>
          <a:prstGeom prst="rect">
            <a:avLst/>
          </a:prstGeom>
        </p:spPr>
      </p:pic>
      <p:pic>
        <p:nvPicPr>
          <p:cNvPr id="9" name="Graphic 8" descr="Fork In Road outline">
            <a:extLst>
              <a:ext uri="{FF2B5EF4-FFF2-40B4-BE49-F238E27FC236}">
                <a16:creationId xmlns:a16="http://schemas.microsoft.com/office/drawing/2014/main" id="{47C79856-E41B-FE5B-0339-8858040F787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734907" y="5336872"/>
            <a:ext cx="900000" cy="900000"/>
          </a:xfrm>
          <a:prstGeom prst="rect">
            <a:avLst/>
          </a:prstGeom>
        </p:spPr>
      </p:pic>
    </p:spTree>
    <p:extLst>
      <p:ext uri="{BB962C8B-B14F-4D97-AF65-F5344CB8AC3E}">
        <p14:creationId xmlns:p14="http://schemas.microsoft.com/office/powerpoint/2010/main" val="5584875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4BA659-904B-1755-D890-B5AAEDCE3197}"/>
              </a:ext>
            </a:extLst>
          </p:cNvPr>
          <p:cNvSpPr/>
          <p:nvPr/>
        </p:nvSpPr>
        <p:spPr>
          <a:xfrm>
            <a:off x="2979507" y="1892349"/>
            <a:ext cx="5896700" cy="4682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B882ED2-4870-E84D-C64B-3A96D2A2066F}"/>
              </a:ext>
            </a:extLst>
          </p:cNvPr>
          <p:cNvSpPr txBox="1"/>
          <p:nvPr/>
        </p:nvSpPr>
        <p:spPr>
          <a:xfrm>
            <a:off x="2979507" y="1210402"/>
            <a:ext cx="5896700" cy="644142"/>
          </a:xfrm>
          <a:prstGeom prst="rect">
            <a:avLst/>
          </a:prstGeom>
          <a:noFill/>
          <a:ln>
            <a:noFill/>
          </a:ln>
        </p:spPr>
        <p:txBody>
          <a:bodyPr spcFirstLastPara="1" wrap="square" lIns="36000" tIns="36000" rIns="36000" bIns="36000" anchor="ctr" anchorCtr="0">
            <a:spAutoFit/>
          </a:bodyPr>
          <a:lstStyle/>
          <a:p>
            <a:pPr indent="-228600">
              <a:lnSpc>
                <a:spcPct val="90000"/>
              </a:lnSpc>
              <a:spcBef>
                <a:spcPts val="1000"/>
              </a:spcBef>
              <a:buClr>
                <a:schemeClr val="dk1"/>
              </a:buClr>
              <a:buSzPts val="2400"/>
            </a:pPr>
            <a:r>
              <a:rPr lang="en-US" sz="1600" dirty="0">
                <a:solidFill>
                  <a:schemeClr val="bg1"/>
                </a:solidFill>
              </a:rPr>
              <a:t>The material in this module is part of the Data-to-Deal policy brief series. To read the full reference </a:t>
            </a:r>
            <a:r>
              <a:rPr lang="en-US" sz="1600" b="1" dirty="0">
                <a:solidFill>
                  <a:schemeClr val="bg1"/>
                </a:solidFill>
                <a:highlight>
                  <a:srgbClr val="0000FF"/>
                </a:highlight>
                <a:hlinkClick r:id="rId2">
                  <a:extLst>
                    <a:ext uri="{A12FA001-AC4F-418D-AE19-62706E023703}">
                      <ahyp:hlinkClr xmlns:ahyp="http://schemas.microsoft.com/office/drawing/2018/hyperlinkcolor" val="tx"/>
                    </a:ext>
                  </a:extLst>
                </a:hlinkClick>
              </a:rPr>
              <a:t>click here</a:t>
            </a:r>
            <a:endParaRPr lang="en-US" sz="1600" b="1" dirty="0">
              <a:solidFill>
                <a:schemeClr val="bg1"/>
              </a:solidFill>
              <a:highlight>
                <a:srgbClr val="0000FF"/>
              </a:highlight>
            </a:endParaRPr>
          </a:p>
        </p:txBody>
      </p:sp>
      <p:sp>
        <p:nvSpPr>
          <p:cNvPr id="11" name="Title 4">
            <a:extLst>
              <a:ext uri="{FF2B5EF4-FFF2-40B4-BE49-F238E27FC236}">
                <a16:creationId xmlns:a16="http://schemas.microsoft.com/office/drawing/2014/main" id="{C4939571-3EF4-3061-4CF5-FC847E062462}"/>
              </a:ext>
            </a:extLst>
          </p:cNvPr>
          <p:cNvSpPr>
            <a:spLocks noGrp="1"/>
          </p:cNvSpPr>
          <p:nvPr>
            <p:ph type="ctrTitle"/>
          </p:nvPr>
        </p:nvSpPr>
        <p:spPr>
          <a:xfrm>
            <a:off x="2950932" y="664266"/>
            <a:ext cx="6126393" cy="565186"/>
          </a:xfrm>
        </p:spPr>
        <p:txBody>
          <a:bodyPr>
            <a:normAutofit/>
          </a:bodyPr>
          <a:lstStyle/>
          <a:p>
            <a:r>
              <a:rPr lang="en-US" dirty="0"/>
              <a:t>Read the full policy brief</a:t>
            </a:r>
          </a:p>
        </p:txBody>
      </p:sp>
      <p:pic>
        <p:nvPicPr>
          <p:cNvPr id="7" name="Picture 6">
            <a:extLst>
              <a:ext uri="{FF2B5EF4-FFF2-40B4-BE49-F238E27FC236}">
                <a16:creationId xmlns:a16="http://schemas.microsoft.com/office/drawing/2014/main" id="{7450FFEE-4967-8DB1-718C-2C94BDD1C1D4}"/>
              </a:ext>
            </a:extLst>
          </p:cNvPr>
          <p:cNvPicPr>
            <a:picLocks noChangeAspect="1"/>
          </p:cNvPicPr>
          <p:nvPr/>
        </p:nvPicPr>
        <p:blipFill>
          <a:blip r:embed="rId3">
            <a:alphaModFix/>
          </a:blip>
          <a:srcRect t="26325" b="17583"/>
          <a:stretch>
            <a:fillRect/>
          </a:stretch>
        </p:blipFill>
        <p:spPr>
          <a:xfrm>
            <a:off x="3141170" y="2034477"/>
            <a:ext cx="5580000" cy="4419600"/>
          </a:xfrm>
          <a:prstGeom prst="rect">
            <a:avLst/>
          </a:prstGeom>
        </p:spPr>
      </p:pic>
    </p:spTree>
    <p:extLst>
      <p:ext uri="{BB962C8B-B14F-4D97-AF65-F5344CB8AC3E}">
        <p14:creationId xmlns:p14="http://schemas.microsoft.com/office/powerpoint/2010/main" val="7661932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4413-FC8C-B93A-199C-D17DE2199CEC}"/>
              </a:ext>
            </a:extLst>
          </p:cNvPr>
          <p:cNvSpPr>
            <a:spLocks noGrp="1"/>
          </p:cNvSpPr>
          <p:nvPr>
            <p:ph type="ctrTitle"/>
          </p:nvPr>
        </p:nvSpPr>
        <p:spPr/>
        <p:txBody>
          <a:bodyPr anchor="ctr"/>
          <a:lstStyle/>
          <a:p>
            <a:pPr algn="ctr"/>
            <a:r>
              <a:rPr lang="en-GB" dirty="0"/>
              <a:t>Thank you!</a:t>
            </a:r>
          </a:p>
        </p:txBody>
      </p:sp>
    </p:spTree>
    <p:extLst>
      <p:ext uri="{BB962C8B-B14F-4D97-AF65-F5344CB8AC3E}">
        <p14:creationId xmlns:p14="http://schemas.microsoft.com/office/powerpoint/2010/main" val="3421138944"/>
      </p:ext>
    </p:extLst>
  </p:cSld>
  <p:clrMapOvr>
    <a:masterClrMapping/>
  </p:clrMapOvr>
</p:sld>
</file>

<file path=ppt/theme/theme1.xml><?xml version="1.0" encoding="utf-8"?>
<a:theme xmlns:a="http://schemas.openxmlformats.org/drawingml/2006/main" name="CCG_PPT_template_2026">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CG_PPT_template_2026" id="{8ABBAEB9-AF34-46BA-8B7B-4A128E1D4B3E}" vid="{8488A38F-00BF-4049-B8FD-7B7F28C15C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CCG_PPT_template_2026</Template>
  <TotalTime>17897</TotalTime>
  <Words>5946</Words>
  <Application>Microsoft Macintosh PowerPoint</Application>
  <PresentationFormat>Widescreen</PresentationFormat>
  <Paragraphs>487</Paragraphs>
  <Slides>46</Slides>
  <Notes>26</Notes>
  <HiddenSlides>0</HiddenSlides>
  <MMClips>7</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Aptos</vt:lpstr>
      <vt:lpstr>Arial</vt:lpstr>
      <vt:lpstr>Arial Black</vt:lpstr>
      <vt:lpstr>Arial Body</vt:lpstr>
      <vt:lpstr>Calibri</vt:lpstr>
      <vt:lpstr>Helvetica Neue</vt:lpstr>
      <vt:lpstr>Wingdings</vt:lpstr>
      <vt:lpstr>CCG_PPT_template_2026</vt:lpstr>
      <vt:lpstr>PowerPoint Presentation</vt:lpstr>
      <vt:lpstr>PowerPoint Presentation</vt:lpstr>
      <vt:lpstr>PowerPoint Presentation</vt:lpstr>
      <vt:lpstr>PowerPoint Presentation</vt:lpstr>
      <vt:lpstr>Learning Outcome 1  Identifying Institutional Responsibilities    </vt:lpstr>
      <vt:lpstr>Identifying Institutional Responsibilities</vt:lpstr>
      <vt:lpstr>PowerPoint Presentation</vt:lpstr>
      <vt:lpstr>PowerPoint Presentation</vt:lpstr>
      <vt:lpstr>PowerPoint Presentation</vt:lpstr>
      <vt:lpstr>Learning  Outcome 2  Creating a Sound Macroeconomic Environment     </vt:lpstr>
      <vt:lpstr>Creating a Sound Macroeconomic Environment</vt:lpstr>
      <vt:lpstr>PowerPoint Presentation</vt:lpstr>
      <vt:lpstr>PowerPoint Presentation</vt:lpstr>
      <vt:lpstr>PowerPoint Presentation</vt:lpstr>
      <vt:lpstr>PowerPoint Presentation</vt:lpstr>
      <vt:lpstr>Learning Outcome 3  Mapping Potential Sources of Finance       </vt:lpstr>
      <vt:lpstr>Mapping Potential Sources of Finance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Outcome 4  Structuring Finance Packages       </vt:lpstr>
      <vt:lpstr>Structuring Finance Packages</vt:lpstr>
      <vt:lpstr>PowerPoint Presentation</vt:lpstr>
      <vt:lpstr>PowerPoint Presentation</vt:lpstr>
      <vt:lpstr>Learning Outcome 5  Understanding Sector Cashflows         </vt:lpstr>
      <vt:lpstr>Understanding Sector Cashflows </vt:lpstr>
      <vt:lpstr>PowerPoint Presentation</vt:lpstr>
      <vt:lpstr>PowerPoint Presentation</vt:lpstr>
      <vt:lpstr>PowerPoint Presentation</vt:lpstr>
      <vt:lpstr>PowerPoint Presentation</vt:lpstr>
      <vt:lpstr>Learning Outcome 6  Preparing Financial Proposals        </vt:lpstr>
      <vt:lpstr>Preparing Financial Proposals</vt:lpstr>
      <vt:lpstr>PowerPoint Presentation</vt:lpstr>
      <vt:lpstr>PowerPoint Presentation</vt:lpstr>
      <vt:lpstr>PowerPoint Presentation</vt:lpstr>
      <vt:lpstr>PowerPoint Presentation</vt:lpstr>
      <vt:lpstr>Read the full policy brief</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Tennyson</dc:creator>
  <cp:lastModifiedBy>Hannah Luscombe</cp:lastModifiedBy>
  <cp:revision>189</cp:revision>
  <dcterms:created xsi:type="dcterms:W3CDTF">2026-01-12T18:05:10Z</dcterms:created>
  <dcterms:modified xsi:type="dcterms:W3CDTF">2026-09-17T11:49:47Z</dcterms:modified>
</cp:coreProperties>
</file>