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6"/>
  </p:notesMasterIdLst>
  <p:sldIdLst>
    <p:sldId id="266" r:id="rId5"/>
    <p:sldId id="264" r:id="rId6"/>
    <p:sldId id="303" r:id="rId7"/>
    <p:sldId id="321" r:id="rId8"/>
    <p:sldId id="322" r:id="rId9"/>
    <p:sldId id="307" r:id="rId10"/>
    <p:sldId id="306" r:id="rId11"/>
    <p:sldId id="323" r:id="rId12"/>
    <p:sldId id="324" r:id="rId13"/>
    <p:sldId id="310" r:id="rId14"/>
    <p:sldId id="325" r:id="rId15"/>
    <p:sldId id="313" r:id="rId16"/>
    <p:sldId id="326" r:id="rId17"/>
    <p:sldId id="314" r:id="rId18"/>
    <p:sldId id="327" r:id="rId19"/>
    <p:sldId id="316" r:id="rId20"/>
    <p:sldId id="328" r:id="rId21"/>
    <p:sldId id="329" r:id="rId22"/>
    <p:sldId id="319" r:id="rId23"/>
    <p:sldId id="330" r:id="rId24"/>
    <p:sldId id="26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DFE8FF"/>
    <a:srgbClr val="FFC000"/>
    <a:srgbClr val="D98B9B"/>
    <a:srgbClr val="F4F7FC"/>
    <a:srgbClr val="012069"/>
    <a:srgbClr val="A3E858"/>
    <a:srgbClr val="FFFF00"/>
    <a:srgbClr val="60EDE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611"/>
    <p:restoredTop sz="79927"/>
  </p:normalViewPr>
  <p:slideViewPr>
    <p:cSldViewPr snapToGrid="0">
      <p:cViewPr varScale="1">
        <p:scale>
          <a:sx n="101" d="100"/>
          <a:sy n="101" d="100"/>
        </p:scale>
        <p:origin x="5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How </a:t>
          </a:r>
          <a:r>
            <a:rPr lang="en-GB" sz="2200" b="1" kern="1200" dirty="0" err="1">
              <a:solidFill>
                <a:srgbClr val="FFFFFF"/>
              </a:solidFill>
              <a:latin typeface="Arial" panose="020B0604020202020204"/>
              <a:ea typeface="+mn-ea"/>
              <a:cs typeface="+mn-cs"/>
            </a:rPr>
            <a:t>Snakemake</a:t>
          </a:r>
          <a:r>
            <a:rPr lang="en-GB" sz="2200" b="1" kern="1200" dirty="0">
              <a:solidFill>
                <a:srgbClr val="FFFFFF"/>
              </a:solidFill>
              <a:latin typeface="Arial" panose="020B0604020202020204"/>
              <a:ea typeface="+mn-ea"/>
              <a:cs typeface="+mn-cs"/>
            </a:rPr>
            <a:t> works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custT="1"/>
      <dgm:spPr/>
      <dgm:t>
        <a:bodyPr/>
        <a:lstStyle/>
        <a:p>
          <a:pPr>
            <a:lnSpc>
              <a:spcPct val="150000"/>
            </a:lnSpc>
            <a:buClr>
              <a:srgbClr val="8DA8D8"/>
            </a:buClr>
            <a:buFont typeface="Arial" panose="020B0604020202020204" pitchFamily="34" charset="0"/>
            <a:buChar char="•"/>
          </a:pPr>
          <a:r>
            <a:rPr lang="en-GB" sz="1600" dirty="0"/>
            <a:t>Workflow engine</a:t>
          </a:r>
          <a:endParaRPr lang="en-US" sz="1600"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mn-lt"/>
              <a:ea typeface="+mn-ea"/>
              <a:cs typeface="+mn-cs"/>
            </a:rPr>
            <a:t>Troubleshooting</a:t>
          </a:r>
          <a:endParaRPr lang="en-US" sz="2200" kern="1200" dirty="0">
            <a:solidFill>
              <a:srgbClr val="FFFFFF"/>
            </a:solidFill>
            <a:latin typeface="+mn-lt"/>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kern="1200" dirty="0">
              <a:solidFill>
                <a:srgbClr val="FFFFFF"/>
              </a:solidFill>
              <a:latin typeface="+mn-lt"/>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B16CF5B6-C772-FB4E-9FCA-4E9D8FD34597}">
      <dgm:prSet custT="1"/>
      <dgm:spPr/>
      <dgm:t>
        <a:bodyPr/>
        <a:lstStyle/>
        <a:p>
          <a:pPr>
            <a:lnSpc>
              <a:spcPct val="150000"/>
            </a:lnSpc>
            <a:buClr>
              <a:srgbClr val="8DA8D8"/>
            </a:buClr>
            <a:buFont typeface="Arial" panose="020B0604020202020204" pitchFamily="34" charset="0"/>
            <a:buChar char="•"/>
          </a:pPr>
          <a:r>
            <a:rPr lang="en-US" sz="1600" dirty="0"/>
            <a:t>What runs in what order</a:t>
          </a:r>
        </a:p>
      </dgm:t>
    </dgm:pt>
    <dgm:pt modelId="{3280F247-472F-A34C-84F6-F846CFDAC6FB}" type="parTrans" cxnId="{094AA547-AC6E-8A4A-8B0A-E8895D0D0747}">
      <dgm:prSet/>
      <dgm:spPr/>
      <dgm:t>
        <a:bodyPr/>
        <a:lstStyle/>
        <a:p>
          <a:endParaRPr lang="en-GB"/>
        </a:p>
      </dgm:t>
    </dgm:pt>
    <dgm:pt modelId="{B73EF962-3E48-5E4E-8AFF-398BACABD06F}" type="sibTrans" cxnId="{094AA547-AC6E-8A4A-8B0A-E8895D0D0747}">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094AA547-AC6E-8A4A-8B0A-E8895D0D0747}" srcId="{2D13A230-B0E2-43E6-92E1-91635DDFA80A}" destId="{B16CF5B6-C772-FB4E-9FCA-4E9D8FD34597}" srcOrd="1" destOrd="0" parTransId="{3280F247-472F-A34C-84F6-F846CFDAC6FB}" sibTransId="{B73EF962-3E48-5E4E-8AFF-398BACABD06F}"/>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8396377D-68C3-2B42-A947-B2E61BF9ABAD}" type="presOf" srcId="{B16CF5B6-C772-FB4E-9FCA-4E9D8FD34597}" destId="{C39DA402-EE7E-CA44-9732-B45B6A6DA900}" srcOrd="0" destOrd="1"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GB" sz="2200" b="1" kern="1200" dirty="0">
              <a:solidFill>
                <a:srgbClr val="FFFFFF"/>
              </a:solidFill>
              <a:latin typeface="Arial" panose="020B0604020202020204"/>
              <a:ea typeface="+mn-ea"/>
              <a:cs typeface="+mn-cs"/>
            </a:rPr>
            <a:t>Executing the model</a:t>
          </a:r>
          <a:endParaRPr lang="en-US" sz="2200" b="1"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kern="1200" dirty="0">
              <a:solidFill>
                <a:srgbClr val="FFFFFF"/>
              </a:solidFill>
              <a:latin typeface="Arial" panose="020B0604020202020204"/>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12532283-D25C-AC49-8A06-7388B670EEE2}">
      <dgm:prSet phldrT="[Text]" custT="1"/>
      <dgm:spPr/>
      <dgm:t>
        <a:bodyPr/>
        <a:lstStyle/>
        <a:p>
          <a:pPr>
            <a:lnSpc>
              <a:spcPct val="150000"/>
            </a:lnSpc>
            <a:buClr>
              <a:schemeClr val="accent3"/>
            </a:buClr>
          </a:pPr>
          <a:r>
            <a:rPr lang="en-GB" sz="1600" dirty="0"/>
            <a:t>Download the weather data</a:t>
          </a:r>
        </a:p>
      </dgm:t>
    </dgm:pt>
    <dgm:pt modelId="{2FF3CD32-55D3-0146-9E72-4D4F90F6020A}" type="parTrans" cxnId="{DF26DBBB-2A98-DA4F-861C-9D9ECBBCFC68}">
      <dgm:prSet/>
      <dgm:spPr/>
      <dgm:t>
        <a:bodyPr/>
        <a:lstStyle/>
        <a:p>
          <a:endParaRPr lang="en-GB"/>
        </a:p>
      </dgm:t>
    </dgm:pt>
    <dgm:pt modelId="{973679D9-B9F0-8D44-800E-947C4F749618}" type="sibTrans" cxnId="{DF26DBBB-2A98-DA4F-861C-9D9ECBBCFC68}">
      <dgm:prSet/>
      <dgm:spPr/>
      <dgm:t>
        <a:bodyPr/>
        <a:lstStyle/>
        <a:p>
          <a:endParaRPr lang="en-GB"/>
        </a:p>
      </dgm:t>
    </dgm:pt>
    <dgm:pt modelId="{CD4DA634-5DC8-9B4E-9CD0-27AADFAE855E}">
      <dgm:prSet phldrT="[Text]" custT="1"/>
      <dgm:spPr/>
      <dgm:t>
        <a:bodyPr/>
        <a:lstStyle/>
        <a:p>
          <a:pPr>
            <a:lnSpc>
              <a:spcPct val="150000"/>
            </a:lnSpc>
            <a:buClr>
              <a:schemeClr val="accent3"/>
            </a:buClr>
          </a:pPr>
          <a:r>
            <a:rPr lang="en-GB" sz="1600" dirty="0"/>
            <a:t>Run the optimisation</a:t>
          </a:r>
        </a:p>
      </dgm:t>
    </dgm:pt>
    <dgm:pt modelId="{28600FE7-666A-D341-A947-07EC75391B01}" type="parTrans" cxnId="{B64464F8-BB05-6B42-BE50-B86DC74B5F5D}">
      <dgm:prSet/>
      <dgm:spPr/>
      <dgm:t>
        <a:bodyPr/>
        <a:lstStyle/>
        <a:p>
          <a:endParaRPr lang="en-GB"/>
        </a:p>
      </dgm:t>
    </dgm:pt>
    <dgm:pt modelId="{BFFF93A7-5C4B-7F4C-A43B-35651CD1563A}" type="sibTrans" cxnId="{B64464F8-BB05-6B42-BE50-B86DC74B5F5D}">
      <dgm:prSet/>
      <dgm:spPr/>
      <dgm:t>
        <a:bodyPr/>
        <a:lstStyle/>
        <a:p>
          <a:endParaRPr lang="en-GB"/>
        </a:p>
      </dgm:t>
    </dgm:pt>
    <dgm:pt modelId="{3F9601D0-7EEA-E646-B796-3477BA8F39B1}">
      <dgm:prSet phldrT="[Text]" custT="1"/>
      <dgm:spPr/>
      <dgm:t>
        <a:bodyPr/>
        <a:lstStyle/>
        <a:p>
          <a:pPr>
            <a:lnSpc>
              <a:spcPct val="150000"/>
            </a:lnSpc>
            <a:buClr>
              <a:schemeClr val="accent3"/>
            </a:buClr>
          </a:pPr>
          <a:r>
            <a:rPr lang="en-GB" sz="1600" dirty="0"/>
            <a:t>What </a:t>
          </a:r>
          <a:r>
            <a:rPr lang="en-GB" sz="1600" dirty="0" err="1"/>
            <a:t>Snakemake</a:t>
          </a:r>
          <a:r>
            <a:rPr lang="en-GB" sz="1600" dirty="0"/>
            <a:t> does automatically</a:t>
          </a:r>
        </a:p>
      </dgm:t>
    </dgm:pt>
    <dgm:pt modelId="{5DE82FB8-92A4-074F-9E1E-A1EEC877599A}" type="parTrans" cxnId="{FD0C90CB-C2E3-0D48-9ADE-BCFDD7365AA8}">
      <dgm:prSet/>
      <dgm:spPr/>
      <dgm:t>
        <a:bodyPr/>
        <a:lstStyle/>
        <a:p>
          <a:endParaRPr lang="en-GB"/>
        </a:p>
      </dgm:t>
    </dgm:pt>
    <dgm:pt modelId="{AC1C4E0B-89B2-A24E-B051-C3DF5B8C34B8}" type="sibTrans" cxnId="{FD0C90CB-C2E3-0D48-9ADE-BCFDD7365AA8}">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DC5BEA50-4F88-8041-B8B8-7B205E2B0327}" type="presOf" srcId="{CD4DA634-5DC8-9B4E-9CD0-27AADFAE855E}" destId="{932C0071-0EDE-694A-9140-EFB51E3D758F}" srcOrd="0" destOrd="1" presId="urn:microsoft.com/office/officeart/2005/8/layout/list1"/>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8902F58E-3779-454C-B207-F644848C3362}" type="presOf" srcId="{3F9601D0-7EEA-E646-B796-3477BA8F39B1}" destId="{932C0071-0EDE-694A-9140-EFB51E3D758F}" srcOrd="0" destOrd="2" presId="urn:microsoft.com/office/officeart/2005/8/layout/list1"/>
    <dgm:cxn modelId="{DF26DBBB-2A98-DA4F-861C-9D9ECBBCFC68}" srcId="{4C715A27-7164-43A3-8A9B-9D9FB39DD811}" destId="{12532283-D25C-AC49-8A06-7388B670EEE2}" srcOrd="0" destOrd="0" parTransId="{2FF3CD32-55D3-0146-9E72-4D4F90F6020A}" sibTransId="{973679D9-B9F0-8D44-800E-947C4F749618}"/>
    <dgm:cxn modelId="{6E3232BE-FE81-564A-B98E-F6AF90616F2C}" type="presOf" srcId="{4C715A27-7164-43A3-8A9B-9D9FB39DD811}" destId="{15796D47-D216-6145-B650-675E75298BCE}" srcOrd="1" destOrd="0" presId="urn:microsoft.com/office/officeart/2005/8/layout/list1"/>
    <dgm:cxn modelId="{FD0C90CB-C2E3-0D48-9ADE-BCFDD7365AA8}" srcId="{4C715A27-7164-43A3-8A9B-9D9FB39DD811}" destId="{3F9601D0-7EEA-E646-B796-3477BA8F39B1}" srcOrd="2" destOrd="0" parTransId="{5DE82FB8-92A4-074F-9E1E-A1EEC877599A}" sibTransId="{AC1C4E0B-89B2-A24E-B051-C3DF5B8C34B8}"/>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19E13BF5-8CC6-014A-800B-619D8772513E}" type="presOf" srcId="{12532283-D25C-AC49-8A06-7388B670EEE2}" destId="{932C0071-0EDE-694A-9140-EFB51E3D758F}" srcOrd="0" destOrd="0" presId="urn:microsoft.com/office/officeart/2005/8/layout/list1"/>
    <dgm:cxn modelId="{B64464F8-BB05-6B42-BE50-B86DC74B5F5D}" srcId="{4C715A27-7164-43A3-8A9B-9D9FB39DD811}" destId="{CD4DA634-5DC8-9B4E-9CD0-27AADFAE855E}" srcOrd="1" destOrd="0" parTransId="{28600FE7-666A-D341-A947-07EC75391B01}" sibTransId="{BFFF93A7-5C4B-7F4C-A43B-35651CD1563A}"/>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Troubleshooting</a:t>
          </a:r>
          <a:endParaRPr lang="en-US" sz="2200" b="1"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kern="1200" dirty="0">
              <a:solidFill>
                <a:srgbClr val="FFFFFF"/>
              </a:solidFill>
              <a:latin typeface="Arial" panose="020B0604020202020204"/>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E3F363AC-A687-D443-8A80-8AAF51574C54}">
      <dgm:prSet phldrT="[Text]"/>
      <dgm:spPr/>
      <dgm:t>
        <a:bodyPr/>
        <a:lstStyle/>
        <a:p>
          <a:pPr>
            <a:buClr>
              <a:schemeClr val="accent3"/>
            </a:buClr>
          </a:pPr>
          <a:r>
            <a:rPr lang="en-GB" dirty="0"/>
            <a:t>Common errors and how to read them</a:t>
          </a:r>
        </a:p>
      </dgm:t>
    </dgm:pt>
    <dgm:pt modelId="{B5F0FA80-6581-B149-9B56-12576E031092}" type="parTrans" cxnId="{8B44F836-F794-AB4B-8FFC-3B2BDFFFF652}">
      <dgm:prSet/>
      <dgm:spPr/>
      <dgm:t>
        <a:bodyPr/>
        <a:lstStyle/>
        <a:p>
          <a:endParaRPr lang="en-GB"/>
        </a:p>
      </dgm:t>
    </dgm:pt>
    <dgm:pt modelId="{22F391CB-2804-D046-9A21-DB45ECE02B01}" type="sibTrans" cxnId="{8B44F836-F794-AB4B-8FFC-3B2BDFFFF652}">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8B44F836-F794-AB4B-8FFC-3B2BDFFFF652}" srcId="{29A9519F-9A90-41AF-A2F8-CD205CAC0CE8}" destId="{E3F363AC-A687-D443-8A80-8AAF51574C54}" srcOrd="0" destOrd="0" parTransId="{B5F0FA80-6581-B149-9B56-12576E031092}" sibTransId="{22F391CB-2804-D046-9A21-DB45ECE02B0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6470F9F2-B63A-7744-ACDC-C0BEE3E05CE4}" type="presOf" srcId="{E3F363AC-A687-D443-8A80-8AAF51574C54}" destId="{F5793AED-A38F-8947-BA1B-2AC6B49265FD}"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kern="1200" dirty="0">
              <a:solidFill>
                <a:srgbClr val="FFFFFF"/>
              </a:solidFill>
              <a:latin typeface="Arial" panose="020B0604020202020204"/>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13F7CBF5-AA28-244F-8C62-051572187B05}">
      <dgm:prSet phldrT="[Text]" custT="1"/>
      <dgm:spPr/>
      <dgm:t>
        <a:bodyPr/>
        <a:lstStyle/>
        <a:p>
          <a:pPr>
            <a:lnSpc>
              <a:spcPct val="150000"/>
            </a:lnSpc>
            <a:buClr>
              <a:schemeClr val="accent3"/>
            </a:buClr>
          </a:pPr>
          <a:r>
            <a:rPr lang="en-GB" sz="1400" dirty="0"/>
            <a:t>What Geo-X produces: output file structure</a:t>
          </a:r>
        </a:p>
      </dgm:t>
    </dgm:pt>
    <dgm:pt modelId="{219E8A10-2A3A-6E43-A6B4-DDDD5492D8EB}" type="parTrans" cxnId="{321D7FEF-8EE4-5743-BB4B-A7470001D479}">
      <dgm:prSet/>
      <dgm:spPr/>
      <dgm:t>
        <a:bodyPr/>
        <a:lstStyle/>
        <a:p>
          <a:endParaRPr lang="en-GB"/>
        </a:p>
      </dgm:t>
    </dgm:pt>
    <dgm:pt modelId="{C39A3D5C-14CE-AD4F-8C8C-115464C612FB}" type="sibTrans" cxnId="{321D7FEF-8EE4-5743-BB4B-A7470001D479}">
      <dgm:prSet/>
      <dgm:spPr/>
      <dgm:t>
        <a:bodyPr/>
        <a:lstStyle/>
        <a:p>
          <a:endParaRPr lang="en-GB"/>
        </a:p>
      </dgm:t>
    </dgm:pt>
    <dgm:pt modelId="{AD36AAAA-1BEF-F243-A40B-86E0A87261F0}">
      <dgm:prSet phldrT="[Text]" custT="1"/>
      <dgm:spPr/>
      <dgm:t>
        <a:bodyPr/>
        <a:lstStyle/>
        <a:p>
          <a:pPr>
            <a:lnSpc>
              <a:spcPct val="150000"/>
            </a:lnSpc>
            <a:buClr>
              <a:schemeClr val="accent3"/>
            </a:buClr>
          </a:pPr>
          <a:r>
            <a:rPr lang="en-GB" sz="1400" dirty="0"/>
            <a:t>Reading the </a:t>
          </a:r>
          <a:r>
            <a:rPr lang="en-GB" sz="1400" dirty="0" err="1"/>
            <a:t>GeoJSON</a:t>
          </a:r>
          <a:r>
            <a:rPr lang="en-GB" sz="1400" dirty="0"/>
            <a:t> output</a:t>
          </a:r>
        </a:p>
      </dgm:t>
    </dgm:pt>
    <dgm:pt modelId="{C0555806-F071-774E-84C9-EBF1DA0BCB4C}" type="parTrans" cxnId="{B010CE4F-A512-334E-82B3-72C6400161C7}">
      <dgm:prSet/>
      <dgm:spPr/>
      <dgm:t>
        <a:bodyPr/>
        <a:lstStyle/>
        <a:p>
          <a:endParaRPr lang="en-GB"/>
        </a:p>
      </dgm:t>
    </dgm:pt>
    <dgm:pt modelId="{32E0C5BA-C702-F645-9FCA-2E65CE2EC37F}" type="sibTrans" cxnId="{B010CE4F-A512-334E-82B3-72C6400161C7}">
      <dgm:prSet/>
      <dgm:spPr/>
      <dgm:t>
        <a:bodyPr/>
        <a:lstStyle/>
        <a:p>
          <a:endParaRPr lang="en-GB"/>
        </a:p>
      </dgm:t>
    </dgm:pt>
    <dgm:pt modelId="{0E123187-108A-1E43-97C2-175025F62B82}">
      <dgm:prSet phldrT="[Text]" custT="1"/>
      <dgm:spPr/>
      <dgm:t>
        <a:bodyPr/>
        <a:lstStyle/>
        <a:p>
          <a:pPr>
            <a:lnSpc>
              <a:spcPct val="150000"/>
            </a:lnSpc>
            <a:buClr>
              <a:schemeClr val="accent3"/>
            </a:buClr>
          </a:pPr>
          <a:r>
            <a:rPr lang="en-GB" sz="1400" dirty="0"/>
            <a:t>The cost maps</a:t>
          </a:r>
        </a:p>
      </dgm:t>
    </dgm:pt>
    <dgm:pt modelId="{00444E8C-5142-044E-B57E-B64B5DE3DBFA}" type="parTrans" cxnId="{96FF8BBA-945A-F74B-BF7B-8CE2B66E22A1}">
      <dgm:prSet/>
      <dgm:spPr/>
      <dgm:t>
        <a:bodyPr/>
        <a:lstStyle/>
        <a:p>
          <a:endParaRPr lang="en-GB"/>
        </a:p>
      </dgm:t>
    </dgm:pt>
    <dgm:pt modelId="{72188CB8-ED36-1E45-8603-25CF7493DA81}" type="sibTrans" cxnId="{96FF8BBA-945A-F74B-BF7B-8CE2B66E22A1}">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6750C213-C197-5A4E-843F-025B88FC3542}" type="presOf" srcId="{AD36AAAA-1BEF-F243-A40B-86E0A87261F0}" destId="{73B0B270-EEB4-1C42-82AC-19461D891E55}" srcOrd="0" destOrd="1"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B010CE4F-A512-334E-82B3-72C6400161C7}" srcId="{7057230F-0796-427C-9033-740C78BD957D}" destId="{AD36AAAA-1BEF-F243-A40B-86E0A87261F0}" srcOrd="1" destOrd="0" parTransId="{C0555806-F071-774E-84C9-EBF1DA0BCB4C}" sibTransId="{32E0C5BA-C702-F645-9FCA-2E65CE2EC37F}"/>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36613391-5D5F-F941-B0C9-F29EEBEF1EC4}" type="presOf" srcId="{0E123187-108A-1E43-97C2-175025F62B82}" destId="{73B0B270-EEB4-1C42-82AC-19461D891E55}" srcOrd="0" destOrd="2" presId="urn:microsoft.com/office/officeart/2005/8/layout/list1"/>
    <dgm:cxn modelId="{96FF8BBA-945A-F74B-BF7B-8CE2B66E22A1}" srcId="{7057230F-0796-427C-9033-740C78BD957D}" destId="{0E123187-108A-1E43-97C2-175025F62B82}" srcOrd="2" destOrd="0" parTransId="{00444E8C-5142-044E-B57E-B64B5DE3DBFA}" sibTransId="{72188CB8-ED36-1E45-8603-25CF7493DA81}"/>
    <dgm:cxn modelId="{6E3232BE-FE81-564A-B98E-F6AF90616F2C}" type="presOf" srcId="{4C715A27-7164-43A3-8A9B-9D9FB39DD811}" destId="{15796D47-D216-6145-B650-675E75298BCE}" srcOrd="1" destOrd="0" presId="urn:microsoft.com/office/officeart/2005/8/layout/list1"/>
    <dgm:cxn modelId="{25C8A4C2-EA70-4D40-A3DB-78140F2FC2BF}" type="presOf" srcId="{13F7CBF5-AA28-244F-8C62-051572187B05}" destId="{73B0B270-EEB4-1C42-82AC-19461D891E55}" srcOrd="0"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321D7FEF-8EE4-5743-BB4B-A7470001D479}" srcId="{7057230F-0796-427C-9033-740C78BD957D}" destId="{13F7CBF5-AA28-244F-8C62-051572187B05}" srcOrd="0" destOrd="0" parTransId="{219E8A10-2A3A-6E43-A6B4-DDDD5492D8EB}" sibTransId="{C39A3D5C-14CE-AD4F-8C8C-115464C612FB}"/>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kern="1200" dirty="0">
              <a:solidFill>
                <a:srgbClr val="FFFFFF"/>
              </a:solidFill>
              <a:latin typeface="Arial" panose="020B0604020202020204"/>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AE458B5B-9C5B-954C-8EA5-D009E3BFBE0F}">
      <dgm:prSet phldrT="[Text]"/>
      <dgm:spPr/>
      <dgm:t>
        <a:bodyPr/>
        <a:lstStyle/>
        <a:p>
          <a:pPr>
            <a:lnSpc>
              <a:spcPct val="150000"/>
            </a:lnSpc>
            <a:buClr>
              <a:schemeClr val="accent3"/>
            </a:buClr>
          </a:pPr>
          <a:r>
            <a:rPr lang="en-GB" dirty="0"/>
            <a:t>Running a second scenario</a:t>
          </a:r>
        </a:p>
      </dgm:t>
    </dgm:pt>
    <dgm:pt modelId="{74E1921B-317D-E34C-A12E-EAA2A31D1ADE}" type="parTrans" cxnId="{2525F55E-FEB3-4341-99C7-530E921BF9A8}">
      <dgm:prSet/>
      <dgm:spPr/>
      <dgm:t>
        <a:bodyPr/>
        <a:lstStyle/>
        <a:p>
          <a:endParaRPr lang="en-GB"/>
        </a:p>
      </dgm:t>
    </dgm:pt>
    <dgm:pt modelId="{88D63660-9846-6E44-9E7D-5CAFB0AD65E0}" type="sibTrans" cxnId="{2525F55E-FEB3-4341-99C7-530E921BF9A8}">
      <dgm:prSet/>
      <dgm:spPr/>
      <dgm:t>
        <a:bodyPr/>
        <a:lstStyle/>
        <a:p>
          <a:endParaRPr lang="en-GB"/>
        </a:p>
      </dgm:t>
    </dgm:pt>
    <dgm:pt modelId="{D59A37DA-8185-AE46-B3DB-DBB71A2CFE0C}">
      <dgm:prSet phldrT="[Text]"/>
      <dgm:spPr/>
      <dgm:t>
        <a:bodyPr/>
        <a:lstStyle/>
        <a:p>
          <a:pPr>
            <a:lnSpc>
              <a:spcPct val="150000"/>
            </a:lnSpc>
            <a:buClr>
              <a:schemeClr val="accent3"/>
            </a:buClr>
          </a:pPr>
          <a:r>
            <a:rPr lang="en-GB" dirty="0"/>
            <a:t>What makes a good scenario pair</a:t>
          </a:r>
        </a:p>
      </dgm:t>
    </dgm:pt>
    <dgm:pt modelId="{671AE9D2-6D40-6244-9FA2-3F310FF984D0}" type="parTrans" cxnId="{83168B2E-D671-A54F-BCBF-46B4DE6E3B69}">
      <dgm:prSet/>
      <dgm:spPr/>
      <dgm:t>
        <a:bodyPr/>
        <a:lstStyle/>
        <a:p>
          <a:endParaRPr lang="en-GB"/>
        </a:p>
      </dgm:t>
    </dgm:pt>
    <dgm:pt modelId="{1636B80B-B545-034F-8F57-D1CACCC57731}" type="sibTrans" cxnId="{83168B2E-D671-A54F-BCBF-46B4DE6E3B69}">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83168B2E-D671-A54F-BCBF-46B4DE6E3B69}" srcId="{F5285E3B-662F-8E40-85CF-818000C4B405}" destId="{D59A37DA-8185-AE46-B3DB-DBB71A2CFE0C}" srcOrd="1" destOrd="0" parTransId="{671AE9D2-6D40-6244-9FA2-3F310FF984D0}" sibTransId="{1636B80B-B545-034F-8F57-D1CACCC57731}"/>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5D6A973E-DEE7-AD4D-9318-F87920314A7A}" type="presOf" srcId="{AE458B5B-9C5B-954C-8EA5-D009E3BFBE0F}" destId="{B962FFB3-CD4F-F44A-ABDE-352E49975F2A}" srcOrd="0"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2525F55E-FEB3-4341-99C7-530E921BF9A8}" srcId="{F5285E3B-662F-8E40-85CF-818000C4B405}" destId="{AE458B5B-9C5B-954C-8EA5-D009E3BFBE0F}" srcOrd="0" destOrd="0" parTransId="{74E1921B-317D-E34C-A12E-EAA2A31D1ADE}" sibTransId="{88D63660-9846-6E44-9E7D-5CAFB0AD65E0}"/>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D6D8D7FB-2E13-814C-BE29-B6790438CACA}" type="presOf" srcId="{D59A37DA-8185-AE46-B3DB-DBB71A2CFE0C}" destId="{B962FFB3-CD4F-F44A-ABDE-352E49975F2A}" srcOrd="0" destOrd="1"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FA7D51BB-7952-1145-A213-B47DDFD4AECD}">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r>
            <a:rPr lang="en-GB" sz="2200" b="1" kern="1200" dirty="0">
              <a:solidFill>
                <a:srgbClr val="FFFFFF"/>
              </a:solidFill>
              <a:latin typeface="Arial" panose="020B0604020202020204"/>
              <a:ea typeface="+mn-ea"/>
              <a:cs typeface="+mn-cs"/>
            </a:rPr>
            <a:t>Wrap-up</a:t>
          </a:r>
        </a:p>
      </dgm:t>
    </dgm:pt>
    <dgm:pt modelId="{28EC9A62-27AE-8744-BB4D-B523CDBCD003}" type="parTrans" cxnId="{EDAC4AE8-A772-1D42-B108-78ABA108A990}">
      <dgm:prSet/>
      <dgm:spPr/>
      <dgm:t>
        <a:bodyPr/>
        <a:lstStyle/>
        <a:p>
          <a:endParaRPr lang="en-GB"/>
        </a:p>
      </dgm:t>
    </dgm:pt>
    <dgm:pt modelId="{2E7F5BE3-D17A-5A40-9EFE-6630BF7438D0}" type="sibTrans" cxnId="{EDAC4AE8-A772-1D42-B108-78ABA108A990}">
      <dgm:prSet/>
      <dgm:spPr/>
      <dgm:t>
        <a:bodyPr/>
        <a:lstStyle/>
        <a:p>
          <a:endParaRPr lang="en-GB"/>
        </a:p>
      </dgm:t>
    </dgm:pt>
    <dgm:pt modelId="{C30B6B28-D16E-C04C-9B12-C6B8C40A4791}">
      <dgm:prSet phldrT="[Text]"/>
      <dgm:spPr/>
      <dgm:t>
        <a:bodyPr/>
        <a:lstStyle/>
        <a:p>
          <a:pPr>
            <a:buClr>
              <a:schemeClr val="accent3"/>
            </a:buClr>
          </a:pPr>
          <a:r>
            <a:rPr lang="en-GB" dirty="0"/>
            <a:t>Summary and what is next</a:t>
          </a:r>
        </a:p>
      </dgm:t>
    </dgm:pt>
    <dgm:pt modelId="{5300013D-7FE8-154A-BAF4-E66894F88E07}" type="parTrans" cxnId="{6F2CDF3B-A424-E64F-91F6-53659CDF260C}">
      <dgm:prSet/>
      <dgm:spPr/>
      <dgm:t>
        <a:bodyPr/>
        <a:lstStyle/>
        <a:p>
          <a:endParaRPr lang="en-GB"/>
        </a:p>
      </dgm:t>
    </dgm:pt>
    <dgm:pt modelId="{06CB5426-DB7C-824B-AC1D-0AF1973149CA}" type="sibTrans" cxnId="{6F2CDF3B-A424-E64F-91F6-53659CDF260C}">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6"/>
      <dgm:spPr/>
    </dgm:pt>
    <dgm:pt modelId="{AF504E32-E4F1-8A41-8090-721330C437AA}" type="pres">
      <dgm:prSet presAssocID="{2D13A230-B0E2-43E6-92E1-91635DDFA80A}" presName="parentText" presStyleLbl="node1" presStyleIdx="0" presStyleCnt="6">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6">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6"/>
      <dgm:spPr/>
    </dgm:pt>
    <dgm:pt modelId="{15796D47-D216-6145-B650-675E75298BCE}" type="pres">
      <dgm:prSet presAssocID="{4C715A27-7164-43A3-8A9B-9D9FB39DD811}" presName="parentText" presStyleLbl="node1" presStyleIdx="1" presStyleCnt="6">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6">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6"/>
      <dgm:spPr/>
    </dgm:pt>
    <dgm:pt modelId="{99865278-FAB6-1B45-8F2F-EF3AEC260127}" type="pres">
      <dgm:prSet presAssocID="{29A9519F-9A90-41AF-A2F8-CD205CAC0CE8}" presName="parentText" presStyleLbl="node1" presStyleIdx="2" presStyleCnt="6">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6">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6"/>
      <dgm:spPr/>
    </dgm:pt>
    <dgm:pt modelId="{7461C02C-91E4-7048-A443-6B2DAA697767}" type="pres">
      <dgm:prSet presAssocID="{7057230F-0796-427C-9033-740C78BD957D}" presName="parentText" presStyleLbl="node1" presStyleIdx="3" presStyleCnt="6">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6">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6"/>
      <dgm:spPr/>
    </dgm:pt>
    <dgm:pt modelId="{389D1A74-2E65-7649-8CD3-787AF84C2695}" type="pres">
      <dgm:prSet presAssocID="{F5285E3B-662F-8E40-85CF-818000C4B405}" presName="parentText" presStyleLbl="node1" presStyleIdx="4" presStyleCnt="6">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6">
        <dgm:presLayoutVars>
          <dgm:bulletEnabled val="1"/>
        </dgm:presLayoutVars>
      </dgm:prSet>
      <dgm:spPr/>
    </dgm:pt>
    <dgm:pt modelId="{53E49293-5D23-3F4E-8F41-5FABCC8AEBAF}" type="pres">
      <dgm:prSet presAssocID="{1ACCEAB4-FFEC-8C4D-97CC-E9E22BFAE955}" presName="spaceBetweenRectangles" presStyleCnt="0"/>
      <dgm:spPr/>
    </dgm:pt>
    <dgm:pt modelId="{69EEC951-FF59-FC4D-95E6-68077292408B}" type="pres">
      <dgm:prSet presAssocID="{FA7D51BB-7952-1145-A213-B47DDFD4AECD}" presName="parentLin" presStyleCnt="0"/>
      <dgm:spPr/>
    </dgm:pt>
    <dgm:pt modelId="{C3D6625F-47C8-1C42-8148-9661BBE2EDC6}" type="pres">
      <dgm:prSet presAssocID="{FA7D51BB-7952-1145-A213-B47DDFD4AECD}" presName="parentLeftMargin" presStyleLbl="node1" presStyleIdx="4" presStyleCnt="6"/>
      <dgm:spPr/>
    </dgm:pt>
    <dgm:pt modelId="{361541CA-28BC-6B46-B0B4-AFC0E8F25F93}" type="pres">
      <dgm:prSet presAssocID="{FA7D51BB-7952-1145-A213-B47DDFD4AECD}" presName="parentText" presStyleLbl="node1" presStyleIdx="5" presStyleCnt="6">
        <dgm:presLayoutVars>
          <dgm:chMax val="0"/>
          <dgm:bulletEnabled val="1"/>
        </dgm:presLayoutVars>
      </dgm:prSet>
      <dgm:spPr>
        <a:xfrm>
          <a:off x="525780" y="3697857"/>
          <a:ext cx="7360920" cy="383760"/>
        </a:xfrm>
        <a:prstGeom prst="roundRect">
          <a:avLst/>
        </a:prstGeom>
      </dgm:spPr>
    </dgm:pt>
    <dgm:pt modelId="{F731BBDD-0F28-174D-8C25-934B13419B4C}" type="pres">
      <dgm:prSet presAssocID="{FA7D51BB-7952-1145-A213-B47DDFD4AECD}" presName="negativeSpace" presStyleCnt="0"/>
      <dgm:spPr/>
    </dgm:pt>
    <dgm:pt modelId="{D0A24F06-EE19-FE4E-B53F-A1E9AE8153D9}" type="pres">
      <dgm:prSet presAssocID="{FA7D51BB-7952-1145-A213-B47DDFD4AECD}" presName="childText" presStyleLbl="conFgAcc1" presStyleIdx="5" presStyleCnt="6">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7720CE13-9E28-D341-A036-5F0158C6D741}" type="presOf" srcId="{C30B6B28-D16E-C04C-9B12-C6B8C40A4791}" destId="{D0A24F06-EE19-FE4E-B53F-A1E9AE8153D9}" srcOrd="0" destOrd="0" presId="urn:microsoft.com/office/officeart/2005/8/layout/list1"/>
    <dgm:cxn modelId="{EA17BA15-4D48-9C4A-A051-C00F7C160065}" type="presOf" srcId="{FA7D51BB-7952-1145-A213-B47DDFD4AECD}" destId="{361541CA-28BC-6B46-B0B4-AFC0E8F25F93}"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EA148E1E-4FC3-D84D-9F6B-5FFCFB479AD1}" type="presOf" srcId="{FA7D51BB-7952-1145-A213-B47DDFD4AECD}" destId="{C3D6625F-47C8-1C42-8148-9661BBE2EDC6}"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6F2CDF3B-A424-E64F-91F6-53659CDF260C}" srcId="{FA7D51BB-7952-1145-A213-B47DDFD4AECD}" destId="{C30B6B28-D16E-C04C-9B12-C6B8C40A4791}" srcOrd="0" destOrd="0" parTransId="{5300013D-7FE8-154A-BAF4-E66894F88E07}" sibTransId="{06CB5426-DB7C-824B-AC1D-0AF1973149CA}"/>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DAC4AE8-A772-1D42-B108-78ABA108A990}" srcId="{7B852A8A-D86A-471E-A50F-F76EDF1D150E}" destId="{FA7D51BB-7952-1145-A213-B47DDFD4AECD}" srcOrd="5" destOrd="0" parTransId="{28EC9A62-27AE-8744-BB4D-B523CDBCD003}" sibTransId="{2E7F5BE3-D17A-5A40-9EFE-6630BF7438D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 modelId="{A7B95658-004A-7741-B8CE-E43E8D4F6D2E}" type="presParOf" srcId="{3A2F3ED3-5F5F-8442-A59F-7FCF0F9E4F7A}" destId="{53E49293-5D23-3F4E-8F41-5FABCC8AEBAF}" srcOrd="19" destOrd="0" presId="urn:microsoft.com/office/officeart/2005/8/layout/list1"/>
    <dgm:cxn modelId="{D36B4313-51E2-5741-909E-3CD69114F038}" type="presParOf" srcId="{3A2F3ED3-5F5F-8442-A59F-7FCF0F9E4F7A}" destId="{69EEC951-FF59-FC4D-95E6-68077292408B}" srcOrd="20" destOrd="0" presId="urn:microsoft.com/office/officeart/2005/8/layout/list1"/>
    <dgm:cxn modelId="{8E5835A8-E708-FE4C-82A5-D91F4FC05A7D}" type="presParOf" srcId="{69EEC951-FF59-FC4D-95E6-68077292408B}" destId="{C3D6625F-47C8-1C42-8148-9661BBE2EDC6}" srcOrd="0" destOrd="0" presId="urn:microsoft.com/office/officeart/2005/8/layout/list1"/>
    <dgm:cxn modelId="{C7540093-2FE6-9747-825C-50BFA3B049E4}" type="presParOf" srcId="{69EEC951-FF59-FC4D-95E6-68077292408B}" destId="{361541CA-28BC-6B46-B0B4-AFC0E8F25F93}" srcOrd="1" destOrd="0" presId="urn:microsoft.com/office/officeart/2005/8/layout/list1"/>
    <dgm:cxn modelId="{3FA5B515-F772-0040-B3E1-D7617A55A8FD}" type="presParOf" srcId="{3A2F3ED3-5F5F-8442-A59F-7FCF0F9E4F7A}" destId="{F731BBDD-0F28-174D-8C25-934B13419B4C}" srcOrd="21" destOrd="0" presId="urn:microsoft.com/office/officeart/2005/8/layout/list1"/>
    <dgm:cxn modelId="{EAA981E4-EC9D-9645-8DB6-4BA24B36B77B}" type="presParOf" srcId="{3A2F3ED3-5F5F-8442-A59F-7FCF0F9E4F7A}" destId="{D0A24F06-EE19-FE4E-B53F-A1E9AE8153D9}"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76374"/>
          <a:ext cx="10515600" cy="1102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91592"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t>Workflow engine</a:t>
          </a:r>
          <a:endParaRPr lang="en-US" sz="1600" kern="1200" dirty="0"/>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US" sz="1600" kern="1200" dirty="0"/>
            <a:t>What runs in what order</a:t>
          </a:r>
        </a:p>
      </dsp:txBody>
      <dsp:txXfrm>
        <a:off x="0" y="276374"/>
        <a:ext cx="10515600" cy="1102500"/>
      </dsp:txXfrm>
    </dsp:sp>
    <dsp:sp modelId="{AF504E32-E4F1-8A41-8090-721330C437AA}">
      <dsp:nvSpPr>
        <dsp:cNvPr id="0" name=""/>
        <dsp:cNvSpPr/>
      </dsp:nvSpPr>
      <dsp:spPr>
        <a:xfrm>
          <a:off x="525780" y="69734"/>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How </a:t>
          </a:r>
          <a:r>
            <a:rPr lang="en-GB" sz="2200" b="1" kern="1200" dirty="0" err="1">
              <a:solidFill>
                <a:srgbClr val="FFFFFF"/>
              </a:solidFill>
              <a:latin typeface="Arial" panose="020B0604020202020204"/>
              <a:ea typeface="+mn-ea"/>
              <a:cs typeface="+mn-cs"/>
            </a:rPr>
            <a:t>Snakemake</a:t>
          </a:r>
          <a:r>
            <a:rPr lang="en-GB" sz="2200" b="1" kern="1200" dirty="0">
              <a:solidFill>
                <a:srgbClr val="FFFFFF"/>
              </a:solidFill>
              <a:latin typeface="Arial" panose="020B0604020202020204"/>
              <a:ea typeface="+mn-ea"/>
              <a:cs typeface="+mn-cs"/>
            </a:rPr>
            <a:t> works</a:t>
          </a:r>
          <a:endParaRPr lang="en-US" sz="2200" b="1" kern="1200" dirty="0">
            <a:solidFill>
              <a:srgbClr val="FFFFFF"/>
            </a:solidFill>
            <a:latin typeface="Arial" panose="020B0604020202020204"/>
            <a:ea typeface="+mn-ea"/>
            <a:cs typeface="+mn-cs"/>
          </a:endParaRPr>
        </a:p>
      </dsp:txBody>
      <dsp:txXfrm>
        <a:off x="545955" y="89909"/>
        <a:ext cx="7320570" cy="372930"/>
      </dsp:txXfrm>
    </dsp:sp>
    <dsp:sp modelId="{932C0071-0EDE-694A-9140-EFB51E3D758F}">
      <dsp:nvSpPr>
        <dsp:cNvPr id="0" name=""/>
        <dsp:cNvSpPr/>
      </dsp:nvSpPr>
      <dsp:spPr>
        <a:xfrm>
          <a:off x="0" y="1661115"/>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454474"/>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sp:txBody>
      <dsp:txXfrm>
        <a:off x="545955" y="1474649"/>
        <a:ext cx="7320570" cy="372930"/>
      </dsp:txXfrm>
    </dsp:sp>
    <dsp:sp modelId="{F5793AED-A38F-8947-BA1B-2AC6B49265FD}">
      <dsp:nvSpPr>
        <dsp:cNvPr id="0" name=""/>
        <dsp:cNvSpPr/>
      </dsp:nvSpPr>
      <dsp:spPr>
        <a:xfrm>
          <a:off x="0" y="2296155"/>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089515"/>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mn-lt"/>
              <a:ea typeface="+mn-ea"/>
              <a:cs typeface="+mn-cs"/>
            </a:rPr>
            <a:t>Troubleshooting</a:t>
          </a:r>
          <a:endParaRPr lang="en-US" sz="2200" kern="1200" dirty="0">
            <a:solidFill>
              <a:srgbClr val="FFFFFF"/>
            </a:solidFill>
            <a:latin typeface="+mn-lt"/>
            <a:ea typeface="+mn-ea"/>
            <a:cs typeface="+mn-cs"/>
          </a:endParaRPr>
        </a:p>
      </dsp:txBody>
      <dsp:txXfrm>
        <a:off x="545955" y="2109690"/>
        <a:ext cx="7320570" cy="372930"/>
      </dsp:txXfrm>
    </dsp:sp>
    <dsp:sp modelId="{73B0B270-EEB4-1C42-82AC-19461D891E55}">
      <dsp:nvSpPr>
        <dsp:cNvPr id="0" name=""/>
        <dsp:cNvSpPr/>
      </dsp:nvSpPr>
      <dsp:spPr>
        <a:xfrm>
          <a:off x="0" y="2931195"/>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724555"/>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sp:txBody>
      <dsp:txXfrm>
        <a:off x="545955" y="2744730"/>
        <a:ext cx="7320570" cy="372930"/>
      </dsp:txXfrm>
    </dsp:sp>
    <dsp:sp modelId="{B962FFB3-CD4F-F44A-ABDE-352E49975F2A}">
      <dsp:nvSpPr>
        <dsp:cNvPr id="0" name=""/>
        <dsp:cNvSpPr/>
      </dsp:nvSpPr>
      <dsp:spPr>
        <a:xfrm>
          <a:off x="0" y="3566235"/>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359595"/>
          <a:ext cx="7360920" cy="41328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sp:txBody>
      <dsp:txXfrm>
        <a:off x="545955" y="3379770"/>
        <a:ext cx="7320570" cy="372930"/>
      </dsp:txXfrm>
    </dsp:sp>
    <dsp:sp modelId="{D0A24F06-EE19-FE4E-B53F-A1E9AE8153D9}">
      <dsp:nvSpPr>
        <dsp:cNvPr id="0" name=""/>
        <dsp:cNvSpPr/>
      </dsp:nvSpPr>
      <dsp:spPr>
        <a:xfrm>
          <a:off x="0" y="4201275"/>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541CA-28BC-6B46-B0B4-AFC0E8F25F93}">
      <dsp:nvSpPr>
        <dsp:cNvPr id="0" name=""/>
        <dsp:cNvSpPr/>
      </dsp:nvSpPr>
      <dsp:spPr>
        <a:xfrm>
          <a:off x="525780" y="3994635"/>
          <a:ext cx="7360920" cy="41328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mn-lt"/>
              <a:ea typeface="+mn-ea"/>
              <a:cs typeface="+mn-cs"/>
            </a:rPr>
            <a:t>Wrap-up</a:t>
          </a:r>
        </a:p>
      </dsp:txBody>
      <dsp:txXfrm>
        <a:off x="545955" y="4014810"/>
        <a:ext cx="73205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30265"/>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38385"/>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sp:txBody>
      <dsp:txXfrm>
        <a:off x="544514" y="57119"/>
        <a:ext cx="7323452" cy="346292"/>
      </dsp:txXfrm>
    </dsp:sp>
    <dsp:sp modelId="{932C0071-0EDE-694A-9140-EFB51E3D758F}">
      <dsp:nvSpPr>
        <dsp:cNvPr id="0" name=""/>
        <dsp:cNvSpPr/>
      </dsp:nvSpPr>
      <dsp:spPr>
        <a:xfrm>
          <a:off x="0" y="819945"/>
          <a:ext cx="10515600" cy="1474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113792" numCol="1" spcCol="1270" anchor="t" anchorCtr="0">
          <a:noAutofit/>
        </a:bodyPr>
        <a:lstStyle/>
        <a:p>
          <a:pPr marL="171450" lvl="1" indent="-171450" algn="l" defTabSz="711200">
            <a:lnSpc>
              <a:spcPct val="150000"/>
            </a:lnSpc>
            <a:spcBef>
              <a:spcPct val="0"/>
            </a:spcBef>
            <a:spcAft>
              <a:spcPct val="15000"/>
            </a:spcAft>
            <a:buClr>
              <a:schemeClr val="accent3"/>
            </a:buClr>
            <a:buChar char="•"/>
          </a:pPr>
          <a:r>
            <a:rPr lang="en-GB" sz="1600" kern="1200" dirty="0"/>
            <a:t>Download the weather data</a:t>
          </a:r>
        </a:p>
        <a:p>
          <a:pPr marL="171450" lvl="1" indent="-171450" algn="l" defTabSz="711200">
            <a:lnSpc>
              <a:spcPct val="150000"/>
            </a:lnSpc>
            <a:spcBef>
              <a:spcPct val="0"/>
            </a:spcBef>
            <a:spcAft>
              <a:spcPct val="15000"/>
            </a:spcAft>
            <a:buClr>
              <a:schemeClr val="accent3"/>
            </a:buClr>
            <a:buChar char="•"/>
          </a:pPr>
          <a:r>
            <a:rPr lang="en-GB" sz="1600" kern="1200" dirty="0"/>
            <a:t>Run the optimisation</a:t>
          </a:r>
        </a:p>
        <a:p>
          <a:pPr marL="171450" lvl="1" indent="-171450" algn="l" defTabSz="711200">
            <a:lnSpc>
              <a:spcPct val="150000"/>
            </a:lnSpc>
            <a:spcBef>
              <a:spcPct val="0"/>
            </a:spcBef>
            <a:spcAft>
              <a:spcPct val="15000"/>
            </a:spcAft>
            <a:buClr>
              <a:schemeClr val="accent3"/>
            </a:buClr>
            <a:buChar char="•"/>
          </a:pPr>
          <a:r>
            <a:rPr lang="en-GB" sz="1600" kern="1200" dirty="0"/>
            <a:t>What </a:t>
          </a:r>
          <a:r>
            <a:rPr lang="en-GB" sz="1600" kern="1200" dirty="0" err="1"/>
            <a:t>Snakemake</a:t>
          </a:r>
          <a:r>
            <a:rPr lang="en-GB" sz="1600" kern="1200" dirty="0"/>
            <a:t> does automatically</a:t>
          </a:r>
        </a:p>
      </dsp:txBody>
      <dsp:txXfrm>
        <a:off x="0" y="819945"/>
        <a:ext cx="10515600" cy="1474200"/>
      </dsp:txXfrm>
    </dsp:sp>
    <dsp:sp modelId="{15796D47-D216-6145-B650-675E75298BCE}">
      <dsp:nvSpPr>
        <dsp:cNvPr id="0" name=""/>
        <dsp:cNvSpPr/>
      </dsp:nvSpPr>
      <dsp:spPr>
        <a:xfrm>
          <a:off x="525780" y="628065"/>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Executing the model</a:t>
          </a:r>
          <a:endParaRPr lang="en-US" sz="2200" b="1" kern="1200" dirty="0">
            <a:solidFill>
              <a:srgbClr val="FFFFFF"/>
            </a:solidFill>
            <a:latin typeface="Arial" panose="020B0604020202020204"/>
            <a:ea typeface="+mn-ea"/>
            <a:cs typeface="+mn-cs"/>
          </a:endParaRPr>
        </a:p>
      </dsp:txBody>
      <dsp:txXfrm>
        <a:off x="544514" y="646799"/>
        <a:ext cx="7323452" cy="346292"/>
      </dsp:txXfrm>
    </dsp:sp>
    <dsp:sp modelId="{F5793AED-A38F-8947-BA1B-2AC6B49265FD}">
      <dsp:nvSpPr>
        <dsp:cNvPr id="0" name=""/>
        <dsp:cNvSpPr/>
      </dsp:nvSpPr>
      <dsp:spPr>
        <a:xfrm>
          <a:off x="0" y="2556225"/>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364345"/>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sp:txBody>
      <dsp:txXfrm>
        <a:off x="544514" y="2383079"/>
        <a:ext cx="7323452" cy="346292"/>
      </dsp:txXfrm>
    </dsp:sp>
    <dsp:sp modelId="{73B0B270-EEB4-1C42-82AC-19461D891E55}">
      <dsp:nvSpPr>
        <dsp:cNvPr id="0" name=""/>
        <dsp:cNvSpPr/>
      </dsp:nvSpPr>
      <dsp:spPr>
        <a:xfrm>
          <a:off x="0" y="3145905"/>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954025"/>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sp:txBody>
      <dsp:txXfrm>
        <a:off x="544514" y="2972759"/>
        <a:ext cx="7323452" cy="346292"/>
      </dsp:txXfrm>
    </dsp:sp>
    <dsp:sp modelId="{B962FFB3-CD4F-F44A-ABDE-352E49975F2A}">
      <dsp:nvSpPr>
        <dsp:cNvPr id="0" name=""/>
        <dsp:cNvSpPr/>
      </dsp:nvSpPr>
      <dsp:spPr>
        <a:xfrm>
          <a:off x="0" y="3735585"/>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543705"/>
          <a:ext cx="7360920" cy="3837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sp:txBody>
      <dsp:txXfrm>
        <a:off x="544514" y="3562439"/>
        <a:ext cx="7323452" cy="346292"/>
      </dsp:txXfrm>
    </dsp:sp>
    <dsp:sp modelId="{D0A24F06-EE19-FE4E-B53F-A1E9AE8153D9}">
      <dsp:nvSpPr>
        <dsp:cNvPr id="0" name=""/>
        <dsp:cNvSpPr/>
      </dsp:nvSpPr>
      <dsp:spPr>
        <a:xfrm>
          <a:off x="0" y="4325265"/>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541CA-28BC-6B46-B0B4-AFC0E8F25F93}">
      <dsp:nvSpPr>
        <dsp:cNvPr id="0" name=""/>
        <dsp:cNvSpPr/>
      </dsp:nvSpPr>
      <dsp:spPr>
        <a:xfrm>
          <a:off x="525780" y="4133385"/>
          <a:ext cx="7360920" cy="3837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p>
      </dsp:txBody>
      <dsp:txXfrm>
        <a:off x="544514" y="4152119"/>
        <a:ext cx="7323452"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9175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5559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sp:txBody>
      <dsp:txXfrm>
        <a:off x="548837" y="78654"/>
        <a:ext cx="7314806" cy="426206"/>
      </dsp:txXfrm>
    </dsp:sp>
    <dsp:sp modelId="{932C0071-0EDE-694A-9140-EFB51E3D758F}">
      <dsp:nvSpPr>
        <dsp:cNvPr id="0" name=""/>
        <dsp:cNvSpPr/>
      </dsp:nvSpPr>
      <dsp:spPr>
        <a:xfrm>
          <a:off x="0" y="101751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78135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sp:txBody>
      <dsp:txXfrm>
        <a:off x="548837" y="804414"/>
        <a:ext cx="7314806" cy="426206"/>
      </dsp:txXfrm>
    </dsp:sp>
    <dsp:sp modelId="{F5793AED-A38F-8947-BA1B-2AC6B49265FD}">
      <dsp:nvSpPr>
        <dsp:cNvPr id="0" name=""/>
        <dsp:cNvSpPr/>
      </dsp:nvSpPr>
      <dsp:spPr>
        <a:xfrm>
          <a:off x="0" y="1743277"/>
          <a:ext cx="10515600" cy="667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lr>
              <a:schemeClr val="accent3"/>
            </a:buClr>
            <a:buChar char="•"/>
          </a:pPr>
          <a:r>
            <a:rPr lang="en-GB" sz="1600" kern="1200" dirty="0"/>
            <a:t>Common errors and how to read them</a:t>
          </a:r>
        </a:p>
      </dsp:txBody>
      <dsp:txXfrm>
        <a:off x="0" y="1743277"/>
        <a:ext cx="10515600" cy="667800"/>
      </dsp:txXfrm>
    </dsp:sp>
    <dsp:sp modelId="{99865278-FAB6-1B45-8F2F-EF3AEC260127}">
      <dsp:nvSpPr>
        <dsp:cNvPr id="0" name=""/>
        <dsp:cNvSpPr/>
      </dsp:nvSpPr>
      <dsp:spPr>
        <a:xfrm>
          <a:off x="525780" y="150711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Troubleshooting</a:t>
          </a:r>
          <a:endParaRPr lang="en-US" sz="2200" b="1" kern="1200" dirty="0">
            <a:solidFill>
              <a:srgbClr val="FFFFFF"/>
            </a:solidFill>
            <a:latin typeface="Arial" panose="020B0604020202020204"/>
            <a:ea typeface="+mn-ea"/>
            <a:cs typeface="+mn-cs"/>
          </a:endParaRPr>
        </a:p>
      </dsp:txBody>
      <dsp:txXfrm>
        <a:off x="548837" y="1530174"/>
        <a:ext cx="7314806" cy="426206"/>
      </dsp:txXfrm>
    </dsp:sp>
    <dsp:sp modelId="{73B0B270-EEB4-1C42-82AC-19461D891E55}">
      <dsp:nvSpPr>
        <dsp:cNvPr id="0" name=""/>
        <dsp:cNvSpPr/>
      </dsp:nvSpPr>
      <dsp:spPr>
        <a:xfrm>
          <a:off x="0" y="273363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49747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sp:txBody>
      <dsp:txXfrm>
        <a:off x="548837" y="2520534"/>
        <a:ext cx="7314806" cy="426206"/>
      </dsp:txXfrm>
    </dsp:sp>
    <dsp:sp modelId="{B962FFB3-CD4F-F44A-ABDE-352E49975F2A}">
      <dsp:nvSpPr>
        <dsp:cNvPr id="0" name=""/>
        <dsp:cNvSpPr/>
      </dsp:nvSpPr>
      <dsp:spPr>
        <a:xfrm>
          <a:off x="0" y="345939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22323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sp:txBody>
      <dsp:txXfrm>
        <a:off x="548837" y="3246294"/>
        <a:ext cx="7314806" cy="426206"/>
      </dsp:txXfrm>
    </dsp:sp>
    <dsp:sp modelId="{D0A24F06-EE19-FE4E-B53F-A1E9AE8153D9}">
      <dsp:nvSpPr>
        <dsp:cNvPr id="0" name=""/>
        <dsp:cNvSpPr/>
      </dsp:nvSpPr>
      <dsp:spPr>
        <a:xfrm>
          <a:off x="0" y="418515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541CA-28BC-6B46-B0B4-AFC0E8F25F93}">
      <dsp:nvSpPr>
        <dsp:cNvPr id="0" name=""/>
        <dsp:cNvSpPr/>
      </dsp:nvSpPr>
      <dsp:spPr>
        <a:xfrm>
          <a:off x="525780" y="394899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p>
      </dsp:txBody>
      <dsp:txXfrm>
        <a:off x="548837" y="3972054"/>
        <a:ext cx="7314806"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68042"/>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76162"/>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sp:txBody>
      <dsp:txXfrm>
        <a:off x="544514" y="94896"/>
        <a:ext cx="7323452" cy="346292"/>
      </dsp:txXfrm>
    </dsp:sp>
    <dsp:sp modelId="{932C0071-0EDE-694A-9140-EFB51E3D758F}">
      <dsp:nvSpPr>
        <dsp:cNvPr id="0" name=""/>
        <dsp:cNvSpPr/>
      </dsp:nvSpPr>
      <dsp:spPr>
        <a:xfrm>
          <a:off x="0" y="857722"/>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665842"/>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sp:txBody>
      <dsp:txXfrm>
        <a:off x="544514" y="684576"/>
        <a:ext cx="7323452" cy="346292"/>
      </dsp:txXfrm>
    </dsp:sp>
    <dsp:sp modelId="{F5793AED-A38F-8947-BA1B-2AC6B49265FD}">
      <dsp:nvSpPr>
        <dsp:cNvPr id="0" name=""/>
        <dsp:cNvSpPr/>
      </dsp:nvSpPr>
      <dsp:spPr>
        <a:xfrm>
          <a:off x="0" y="1447402"/>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255522"/>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sp:txBody>
      <dsp:txXfrm>
        <a:off x="544514" y="1274256"/>
        <a:ext cx="7323452" cy="346292"/>
      </dsp:txXfrm>
    </dsp:sp>
    <dsp:sp modelId="{73B0B270-EEB4-1C42-82AC-19461D891E55}">
      <dsp:nvSpPr>
        <dsp:cNvPr id="0" name=""/>
        <dsp:cNvSpPr/>
      </dsp:nvSpPr>
      <dsp:spPr>
        <a:xfrm>
          <a:off x="0" y="2037082"/>
          <a:ext cx="10515600" cy="13513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99568" numCol="1" spcCol="1270" anchor="t" anchorCtr="0">
          <a:noAutofit/>
        </a:bodyPr>
        <a:lstStyle/>
        <a:p>
          <a:pPr marL="114300" lvl="1" indent="-114300" algn="l" defTabSz="622300">
            <a:lnSpc>
              <a:spcPct val="150000"/>
            </a:lnSpc>
            <a:spcBef>
              <a:spcPct val="0"/>
            </a:spcBef>
            <a:spcAft>
              <a:spcPct val="15000"/>
            </a:spcAft>
            <a:buClr>
              <a:schemeClr val="accent3"/>
            </a:buClr>
            <a:buChar char="•"/>
          </a:pPr>
          <a:r>
            <a:rPr lang="en-GB" sz="1400" kern="1200" dirty="0"/>
            <a:t>What Geo-X produces: output file structure</a:t>
          </a:r>
        </a:p>
        <a:p>
          <a:pPr marL="114300" lvl="1" indent="-114300" algn="l" defTabSz="622300">
            <a:lnSpc>
              <a:spcPct val="150000"/>
            </a:lnSpc>
            <a:spcBef>
              <a:spcPct val="0"/>
            </a:spcBef>
            <a:spcAft>
              <a:spcPct val="15000"/>
            </a:spcAft>
            <a:buClr>
              <a:schemeClr val="accent3"/>
            </a:buClr>
            <a:buChar char="•"/>
          </a:pPr>
          <a:r>
            <a:rPr lang="en-GB" sz="1400" kern="1200" dirty="0"/>
            <a:t>Reading the </a:t>
          </a:r>
          <a:r>
            <a:rPr lang="en-GB" sz="1400" kern="1200" dirty="0" err="1"/>
            <a:t>GeoJSON</a:t>
          </a:r>
          <a:r>
            <a:rPr lang="en-GB" sz="1400" kern="1200" dirty="0"/>
            <a:t> output</a:t>
          </a:r>
        </a:p>
        <a:p>
          <a:pPr marL="114300" lvl="1" indent="-114300" algn="l" defTabSz="622300">
            <a:lnSpc>
              <a:spcPct val="150000"/>
            </a:lnSpc>
            <a:spcBef>
              <a:spcPct val="0"/>
            </a:spcBef>
            <a:spcAft>
              <a:spcPct val="15000"/>
            </a:spcAft>
            <a:buClr>
              <a:schemeClr val="accent3"/>
            </a:buClr>
            <a:buChar char="•"/>
          </a:pPr>
          <a:r>
            <a:rPr lang="en-GB" sz="1400" kern="1200" dirty="0"/>
            <a:t>The cost maps</a:t>
          </a:r>
        </a:p>
      </dsp:txBody>
      <dsp:txXfrm>
        <a:off x="0" y="2037082"/>
        <a:ext cx="10515600" cy="1351350"/>
      </dsp:txXfrm>
    </dsp:sp>
    <dsp:sp modelId="{7461C02C-91E4-7048-A443-6B2DAA697767}">
      <dsp:nvSpPr>
        <dsp:cNvPr id="0" name=""/>
        <dsp:cNvSpPr/>
      </dsp:nvSpPr>
      <dsp:spPr>
        <a:xfrm>
          <a:off x="525780" y="1845202"/>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Outputs</a:t>
          </a:r>
        </a:p>
      </dsp:txBody>
      <dsp:txXfrm>
        <a:off x="544514" y="1863936"/>
        <a:ext cx="7323452" cy="346292"/>
      </dsp:txXfrm>
    </dsp:sp>
    <dsp:sp modelId="{B962FFB3-CD4F-F44A-ABDE-352E49975F2A}">
      <dsp:nvSpPr>
        <dsp:cNvPr id="0" name=""/>
        <dsp:cNvSpPr/>
      </dsp:nvSpPr>
      <dsp:spPr>
        <a:xfrm>
          <a:off x="0" y="3650512"/>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458632"/>
          <a:ext cx="7360920" cy="3837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sp:txBody>
      <dsp:txXfrm>
        <a:off x="544514" y="3477366"/>
        <a:ext cx="7323452" cy="346292"/>
      </dsp:txXfrm>
    </dsp:sp>
    <dsp:sp modelId="{D0A24F06-EE19-FE4E-B53F-A1E9AE8153D9}">
      <dsp:nvSpPr>
        <dsp:cNvPr id="0" name=""/>
        <dsp:cNvSpPr/>
      </dsp:nvSpPr>
      <dsp:spPr>
        <a:xfrm>
          <a:off x="0" y="4240192"/>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541CA-28BC-6B46-B0B4-AFC0E8F25F93}">
      <dsp:nvSpPr>
        <dsp:cNvPr id="0" name=""/>
        <dsp:cNvSpPr/>
      </dsp:nvSpPr>
      <dsp:spPr>
        <a:xfrm>
          <a:off x="525780" y="4048312"/>
          <a:ext cx="7360920" cy="3837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p>
      </dsp:txBody>
      <dsp:txXfrm>
        <a:off x="544514" y="4067046"/>
        <a:ext cx="732345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46312"/>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139672"/>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sp:txBody>
      <dsp:txXfrm>
        <a:off x="545955" y="159847"/>
        <a:ext cx="7320570" cy="372930"/>
      </dsp:txXfrm>
    </dsp:sp>
    <dsp:sp modelId="{932C0071-0EDE-694A-9140-EFB51E3D758F}">
      <dsp:nvSpPr>
        <dsp:cNvPr id="0" name=""/>
        <dsp:cNvSpPr/>
      </dsp:nvSpPr>
      <dsp:spPr>
        <a:xfrm>
          <a:off x="0" y="981352"/>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774712"/>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sp:txBody>
      <dsp:txXfrm>
        <a:off x="545955" y="794887"/>
        <a:ext cx="7320570" cy="372930"/>
      </dsp:txXfrm>
    </dsp:sp>
    <dsp:sp modelId="{F5793AED-A38F-8947-BA1B-2AC6B49265FD}">
      <dsp:nvSpPr>
        <dsp:cNvPr id="0" name=""/>
        <dsp:cNvSpPr/>
      </dsp:nvSpPr>
      <dsp:spPr>
        <a:xfrm>
          <a:off x="0" y="1616392"/>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409753"/>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sp:txBody>
      <dsp:txXfrm>
        <a:off x="545955" y="1429928"/>
        <a:ext cx="7320570" cy="372930"/>
      </dsp:txXfrm>
    </dsp:sp>
    <dsp:sp modelId="{73B0B270-EEB4-1C42-82AC-19461D891E55}">
      <dsp:nvSpPr>
        <dsp:cNvPr id="0" name=""/>
        <dsp:cNvSpPr/>
      </dsp:nvSpPr>
      <dsp:spPr>
        <a:xfrm>
          <a:off x="0" y="2251433"/>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044793"/>
          <a:ext cx="7360920" cy="4132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sp:txBody>
      <dsp:txXfrm>
        <a:off x="545955" y="2064968"/>
        <a:ext cx="7320570" cy="372930"/>
      </dsp:txXfrm>
    </dsp:sp>
    <dsp:sp modelId="{B962FFB3-CD4F-F44A-ABDE-352E49975F2A}">
      <dsp:nvSpPr>
        <dsp:cNvPr id="0" name=""/>
        <dsp:cNvSpPr/>
      </dsp:nvSpPr>
      <dsp:spPr>
        <a:xfrm>
          <a:off x="0" y="2886473"/>
          <a:ext cx="10515600" cy="10143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150000"/>
            </a:lnSpc>
            <a:spcBef>
              <a:spcPct val="0"/>
            </a:spcBef>
            <a:spcAft>
              <a:spcPct val="15000"/>
            </a:spcAft>
            <a:buClr>
              <a:schemeClr val="accent3"/>
            </a:buClr>
            <a:buChar char="•"/>
          </a:pPr>
          <a:r>
            <a:rPr lang="en-GB" sz="1400" kern="1200" dirty="0"/>
            <a:t>Running a second scenario</a:t>
          </a:r>
        </a:p>
        <a:p>
          <a:pPr marL="114300" lvl="1" indent="-114300" algn="l" defTabSz="622300">
            <a:lnSpc>
              <a:spcPct val="150000"/>
            </a:lnSpc>
            <a:spcBef>
              <a:spcPct val="0"/>
            </a:spcBef>
            <a:spcAft>
              <a:spcPct val="15000"/>
            </a:spcAft>
            <a:buClr>
              <a:schemeClr val="accent3"/>
            </a:buClr>
            <a:buChar char="•"/>
          </a:pPr>
          <a:r>
            <a:rPr lang="en-GB" sz="1400" kern="1200" dirty="0"/>
            <a:t>What makes a good scenario pair</a:t>
          </a:r>
        </a:p>
      </dsp:txBody>
      <dsp:txXfrm>
        <a:off x="0" y="2886473"/>
        <a:ext cx="10515600" cy="1014300"/>
      </dsp:txXfrm>
    </dsp:sp>
    <dsp:sp modelId="{389D1A74-2E65-7649-8CD3-787AF84C2695}">
      <dsp:nvSpPr>
        <dsp:cNvPr id="0" name=""/>
        <dsp:cNvSpPr/>
      </dsp:nvSpPr>
      <dsp:spPr>
        <a:xfrm>
          <a:off x="525780" y="2679833"/>
          <a:ext cx="7360920" cy="41328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Scenario design</a:t>
          </a:r>
        </a:p>
      </dsp:txBody>
      <dsp:txXfrm>
        <a:off x="545955" y="2700008"/>
        <a:ext cx="7320570" cy="372930"/>
      </dsp:txXfrm>
    </dsp:sp>
    <dsp:sp modelId="{D0A24F06-EE19-FE4E-B53F-A1E9AE8153D9}">
      <dsp:nvSpPr>
        <dsp:cNvPr id="0" name=""/>
        <dsp:cNvSpPr/>
      </dsp:nvSpPr>
      <dsp:spPr>
        <a:xfrm>
          <a:off x="0" y="4183013"/>
          <a:ext cx="10515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1541CA-28BC-6B46-B0B4-AFC0E8F25F93}">
      <dsp:nvSpPr>
        <dsp:cNvPr id="0" name=""/>
        <dsp:cNvSpPr/>
      </dsp:nvSpPr>
      <dsp:spPr>
        <a:xfrm>
          <a:off x="525780" y="3976373"/>
          <a:ext cx="7360920" cy="41328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p>
      </dsp:txBody>
      <dsp:txXfrm>
        <a:off x="545955" y="3996548"/>
        <a:ext cx="7320570" cy="372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9175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5559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How </a:t>
          </a:r>
          <a:r>
            <a:rPr lang="en-GB" sz="2200" b="0" kern="1200" dirty="0" err="1">
              <a:solidFill>
                <a:srgbClr val="FFFFFF"/>
              </a:solidFill>
              <a:latin typeface="Arial" panose="020B0604020202020204"/>
              <a:ea typeface="+mn-ea"/>
              <a:cs typeface="+mn-cs"/>
            </a:rPr>
            <a:t>Snakemake</a:t>
          </a:r>
          <a:r>
            <a:rPr lang="en-GB" sz="2200" b="0" kern="1200" dirty="0">
              <a:solidFill>
                <a:srgbClr val="FFFFFF"/>
              </a:solidFill>
              <a:latin typeface="Arial" panose="020B0604020202020204"/>
              <a:ea typeface="+mn-ea"/>
              <a:cs typeface="+mn-cs"/>
            </a:rPr>
            <a:t> works</a:t>
          </a:r>
          <a:endParaRPr lang="en-US" sz="2200" b="0" kern="1200" dirty="0">
            <a:solidFill>
              <a:srgbClr val="FFFFFF"/>
            </a:solidFill>
            <a:latin typeface="Arial" panose="020B0604020202020204"/>
            <a:ea typeface="+mn-ea"/>
            <a:cs typeface="+mn-cs"/>
          </a:endParaRPr>
        </a:p>
      </dsp:txBody>
      <dsp:txXfrm>
        <a:off x="548837" y="78654"/>
        <a:ext cx="7314806" cy="426206"/>
      </dsp:txXfrm>
    </dsp:sp>
    <dsp:sp modelId="{932C0071-0EDE-694A-9140-EFB51E3D758F}">
      <dsp:nvSpPr>
        <dsp:cNvPr id="0" name=""/>
        <dsp:cNvSpPr/>
      </dsp:nvSpPr>
      <dsp:spPr>
        <a:xfrm>
          <a:off x="0" y="101751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78135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Executing the model</a:t>
          </a:r>
          <a:endParaRPr lang="en-US" sz="2200" kern="1200" dirty="0">
            <a:solidFill>
              <a:srgbClr val="FFFFFF"/>
            </a:solidFill>
            <a:latin typeface="Arial" panose="020B0604020202020204"/>
            <a:ea typeface="+mn-ea"/>
            <a:cs typeface="+mn-cs"/>
          </a:endParaRPr>
        </a:p>
      </dsp:txBody>
      <dsp:txXfrm>
        <a:off x="548837" y="804414"/>
        <a:ext cx="7314806" cy="426206"/>
      </dsp:txXfrm>
    </dsp:sp>
    <dsp:sp modelId="{F5793AED-A38F-8947-BA1B-2AC6B49265FD}">
      <dsp:nvSpPr>
        <dsp:cNvPr id="0" name=""/>
        <dsp:cNvSpPr/>
      </dsp:nvSpPr>
      <dsp:spPr>
        <a:xfrm>
          <a:off x="0" y="174327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50711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Troubleshooting</a:t>
          </a:r>
          <a:endParaRPr lang="en-US" sz="2200" kern="1200" dirty="0">
            <a:solidFill>
              <a:srgbClr val="FFFFFF"/>
            </a:solidFill>
            <a:latin typeface="Arial" panose="020B0604020202020204"/>
            <a:ea typeface="+mn-ea"/>
            <a:cs typeface="+mn-cs"/>
          </a:endParaRPr>
        </a:p>
      </dsp:txBody>
      <dsp:txXfrm>
        <a:off x="548837" y="1530174"/>
        <a:ext cx="7314806" cy="426206"/>
      </dsp:txXfrm>
    </dsp:sp>
    <dsp:sp modelId="{73B0B270-EEB4-1C42-82AC-19461D891E55}">
      <dsp:nvSpPr>
        <dsp:cNvPr id="0" name=""/>
        <dsp:cNvSpPr/>
      </dsp:nvSpPr>
      <dsp:spPr>
        <a:xfrm>
          <a:off x="0" y="246903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23287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Outputs</a:t>
          </a:r>
        </a:p>
      </dsp:txBody>
      <dsp:txXfrm>
        <a:off x="548837" y="2255934"/>
        <a:ext cx="7314806" cy="426206"/>
      </dsp:txXfrm>
    </dsp:sp>
    <dsp:sp modelId="{B962FFB3-CD4F-F44A-ABDE-352E49975F2A}">
      <dsp:nvSpPr>
        <dsp:cNvPr id="0" name=""/>
        <dsp:cNvSpPr/>
      </dsp:nvSpPr>
      <dsp:spPr>
        <a:xfrm>
          <a:off x="0" y="319479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295863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Scenario design</a:t>
          </a:r>
        </a:p>
      </dsp:txBody>
      <dsp:txXfrm>
        <a:off x="548837" y="2981694"/>
        <a:ext cx="7314806" cy="426206"/>
      </dsp:txXfrm>
    </dsp:sp>
    <dsp:sp modelId="{D0A24F06-EE19-FE4E-B53F-A1E9AE8153D9}">
      <dsp:nvSpPr>
        <dsp:cNvPr id="0" name=""/>
        <dsp:cNvSpPr/>
      </dsp:nvSpPr>
      <dsp:spPr>
        <a:xfrm>
          <a:off x="0" y="3920557"/>
          <a:ext cx="10515600" cy="667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lr>
              <a:schemeClr val="accent3"/>
            </a:buClr>
            <a:buChar char="•"/>
          </a:pPr>
          <a:r>
            <a:rPr lang="en-GB" sz="1600" kern="1200" dirty="0"/>
            <a:t>Summary and what is next</a:t>
          </a:r>
        </a:p>
      </dsp:txBody>
      <dsp:txXfrm>
        <a:off x="0" y="3920557"/>
        <a:ext cx="10515600" cy="667800"/>
      </dsp:txXfrm>
    </dsp:sp>
    <dsp:sp modelId="{361541CA-28BC-6B46-B0B4-AFC0E8F25F93}">
      <dsp:nvSpPr>
        <dsp:cNvPr id="0" name=""/>
        <dsp:cNvSpPr/>
      </dsp:nvSpPr>
      <dsp:spPr>
        <a:xfrm>
          <a:off x="525780" y="368439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Wrap-up</a:t>
          </a:r>
        </a:p>
      </dsp:txBody>
      <dsp:txXfrm>
        <a:off x="548837" y="3707454"/>
        <a:ext cx="731480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Welcome to Lesson 4 of the Geo-X training course: Running the Model. In Lesson 3 you set up your inputs: the spatial hexagons, the parameter files, and the configuration file. Everything is in place. In this lesson we actually run Geo-X. We will go through the Snakemake workflow step by step, look at how to handle the errors that come up on a first run, understand what the output files contain, and then run a second scenario to begin exploring the analytical power of the tool.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are the five outcomes for this lesson. By the end you will understand how Snakemake orchestrates the Geo-X workflow and what each of the seven rules does. You will be able to execute a full model run, from downloading weather data through to producing cost maps. You will know how to read Snakemake error messages and fix the most common problems. You will be able to locate and open the GeoJSON output files and understand what they contain. And you will have designed and run at least a second scenario by modifying </a:t>
            </a:r>
            <a:r>
              <a:rPr lang="en-GB" dirty="0" err="1"/>
              <a:t>config.yaml</a:t>
            </a:r>
            <a:r>
              <a:rPr lang="en-GB" dirty="0"/>
              <a:t>, which is where the real analytical work begins.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the structure of this lesson. We start with how Snakemake works as a workflow engine, because understanding that makes everything else much clearer. We then walk through executing the model – weather data first, then optimisation. We cover troubleshooting, then the output files, then scenario design. Each section builds on the previous 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we run any commands, it is worth understanding what Snakemake actually does: because it changes how you think about running the model entirely. Without Snakemake, you would have to manually run each Python script in the correct order. If you forgot a step, ran them out of order, or changed one input, you would either get wrong results silently or have to re-run everything from scratch. Snakemake solves all of this. You do not run scripts: you ask Snakemake for a final output, and it works backwards through the dependency chain to figure out what needs to run to produce it. The order is resolved automatically. If you change one input file, Snakemake knows exactly which downstream steps are affected and re-runs only those – skipping everything that is already up to date. And because the same command produces the same outputs every time, your results are fully reproducible. This is why Geo-X uses Snakemake rather than a simple script: it makes the workflow reliable, efficient, and easy to iterate 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The Geo-X workflow consists of seven rules that run in a fixed dependency order. The first rule  (</a:t>
            </a:r>
            <a:r>
              <a:rPr lang="en-GB" dirty="0" err="1"/>
              <a:t>get_weather_data</a:t>
            </a:r>
            <a:r>
              <a:rPr lang="en-GB" dirty="0"/>
              <a:t>) downloads ERA5 climate data from the CDS API. This is the only rule that requires an internet connection and can take significant time, so it is run separately with its own command. The remaining six rules form the optimisation chain. Optimize_transport calculates the cheapest way to move the commodity from each hexagon to each demand centre. Calculate_water_costs computes water supply costs for each location. Optimize_plant is the computationally heavy rule. It designs the least-cost production plant for each hexagon and demand centre combination. Calculate_total_costs combines the results into a full levelised cost per hexagon. Calculate_cost_components breaks that cost into its constituent parts. And calculate_map_costs generates the spatial visualisations. In practice, you only ever type three commands. </a:t>
            </a:r>
            <a:r>
              <a:rPr lang="en-GB" dirty="0" err="1"/>
              <a:t>Snakemake</a:t>
            </a:r>
            <a:r>
              <a:rPr lang="en-GB" dirty="0"/>
              <a:t> </a:t>
            </a:r>
            <a:r>
              <a:rPr lang="cs-CZ" sz="1200" b="0" i="0" u="none" strike="noStrike" cap="none" dirty="0">
                <a:solidFill>
                  <a:schemeClr val="dk1"/>
                </a:solidFill>
                <a:effectLst/>
                <a:latin typeface="Calibri"/>
                <a:ea typeface="Calibri"/>
                <a:cs typeface="Calibri"/>
                <a:sym typeface="Calibri"/>
              </a:rPr>
              <a:t>-</a:t>
            </a:r>
            <a:r>
              <a:rPr lang="en-GB" dirty="0"/>
              <a:t>j N run_weather for the weather download. Snakemake -j N optimise_all to run rules two through five. And snakemake -j N map_all to run the full pipeline including cost breakdown and maps. For debugging or partial re-runs, you can also call any individual rule by name (but in normal use the three main commands cover everything).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into the execution itself. There are two steps: first download the weather data, then run the optimisation. Let us go through each one.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Step one is downloading the weather data. Run snakemake -j 4 run_weather in your terminal from inside your Geo-X repository, with the geox environment active. Before you do, check whether you already have the cutout file for your country and year in the cutouts folder — if the file is already there, you can skip this step entirely and move straight to the optimisation. The cutout file is named using the ISO country code followed by the weather year, with a .nc extension. If you do need to download it, be patient: runtime varies widely depending on the size of the country and the speed of your internet connection. What Geo-X downloads is ERA5 reanalysis data via the CDS API using the </a:t>
            </a:r>
            <a:r>
              <a:rPr lang="en-GB" dirty="0" err="1"/>
              <a:t>Atlite</a:t>
            </a:r>
            <a:r>
              <a:rPr lang="en-GB" dirty="0"/>
              <a:t> library: this covers the solar irradiation and wind speed profiles for every hour of the study year across the entire country. One important practical point: once a cutout file is downloaded, it can be reused across multiple runs for the same country and year. You do not need to download it again when you change commodity, demand point, or other parameters: only when you change the country or weather year.</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Step two is running the optimisation. In most cases you will want to run snakemake -j 4 map_all, which executes the complete pipeline from transport optimisation through to cost maps and saves outputs to both the results and plots folders. If you only need the cost numbers without maps – for example, to run quickly and check the results before generating visualisations – you can use snakemake -j 4 optimise_all instead, which stops after rule five. We have a strong recommendation for your first run: start small. Set only one demand centre in demand_parameters.xlsx. Set the temporal resolution to four-hourly in config.yaml by changing freq to 4H. And set restrict_hexagons to True in </a:t>
            </a:r>
            <a:r>
              <a:rPr lang="en-GB" dirty="0" err="1"/>
              <a:t>config.yaml</a:t>
            </a:r>
            <a:r>
              <a:rPr lang="en-GB" dirty="0"/>
              <a:t> – this tells Snakemake to only optimise the hexagons that contain your demand centres, setting all others to null. This turns what might be a multi-hour run into something that completes in minutes, which is much better for learning and testing. Once you have confirmed the model runs cleanly end to end, you can remove the restrict_hexagons flag and re-run at full resolution. The computationally heavy rule is optimize_plant: depending on the country size, the number of demand centres, and the commodity, this can take anywhere from a few minutes to several hours. All other rules complete in seconds.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One of the most practically useful features of Snakemake is its dependency tracking. When you re-run a command after changing something, Snakemake does not start from scratch/ it checks which outputs are already up to date and only re-runs the rules whose inputs have changed. This table illustrates what happens in the most common scenarios. If you change </a:t>
            </a:r>
            <a:r>
              <a:rPr lang="en-GB" dirty="0" err="1"/>
              <a:t>demand_parameters.xlsx</a:t>
            </a:r>
            <a:r>
              <a:rPr lang="en-GB" dirty="0"/>
              <a:t>. for example, moving the demand location or adjusting the annual volume: Snakemake skips the weather download and transport optimisation, because those are not affected, and only re-runs the plant optimisation and everything downstream. If you change </a:t>
            </a:r>
            <a:r>
              <a:rPr lang="en-GB" dirty="0" err="1"/>
              <a:t>country_parameters.xlsx</a:t>
            </a:r>
            <a:r>
              <a:rPr lang="en-GB" dirty="0"/>
              <a:t> (for instance, updating the interest rate) </a:t>
            </a:r>
            <a:r>
              <a:rPr lang="en-GB" dirty="0" err="1"/>
              <a:t>Snakemake</a:t>
            </a:r>
            <a:r>
              <a:rPr lang="en-GB" dirty="0"/>
              <a:t> re-runs transport and water costs and everything downstream, but again skips the weather download. If you change config.yaml in a way that creates a new wildcard combination (such as switching plant_type from hydrogen to ammonia) Snakemake treats this as an entirely new scenario and runs the full pipeline for the new combination, while leaving the previous results untouched. In practice, this makes scenario iteration significantly faster than if you had to re-run everything from scratch each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turn to troubleshooting. Errors on a first run are entirely normal, do not be discouraged. The important thing is knowing how to read what Snakemake tells you.</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Snakemake error messages are actually quite informative once you know how to read them. The example on this slide shows a typical error: first, Snakemake tells you which rule failed; second, it tells you the error type; and third, it gives you the exact file or detail that caused the problem. In this example, the optimize_plant rule failed with a MissingInputException because the hexagon file for Ukraine was not found at the expected path. The fix is straightforward: check that the file exists at data/UA/hex_final_UA.geojson. The table on this slide covers the five errors you are most likely to encounter. A MissingInputException means a required file is not where Geo-X expects it – check your folder structure and file naming against the README. A WorkflowError about the solver means the name in config.yaml does not match what is installed – make sure it says exactly cbc or gurobi in lowercase. A stalled CDS download usually means the API key is not configured correctly, or the CDS queue is busy – check your key setup and try re-running run_weather. A KeyError in a parameter file means a column header does not match what Geo-X expects – compare your file headers against the specification in the README. And an infeasible result from the solver means the demand cannot be physically met with the parameters you have provided – the most common cause is an annual demand volume that is unrealistically large for the country or the renewable resources available.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look at the outputs: what Geo-X produces and where to find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Geo-X writes its outputs into two folders at the root of your repository. The results folder contains two GeoJSON files per scenario. The first – hex_total_cost followed by the ISO code, year, and commodity type – is the main output: one row per hexagon, with the total levelised cost of delivering the commodity from that hexagon to each demand centre. The second – hex_cost_components with the same naming convention – contains the same spatial coverage but breaks the cost down into its constituent parts: production, storage, transport, and water. The plots folder contains one sub-folder per scenario, named with the ISO code, year, and commodity type, with PNG images of the cost maps – one image per cost component. The naming convention is consistent across all outputs: ISO code, then weather year, then commodity type. For example, a hydrogen run for Ukraine using 2023 weather data produces hex_total_cost_UA_2023_hydrogen.geojson. If you run multiple scenarios – say hydrogen and ammonia for the same country and year – both sets of outputs coexist in the results folder without overwriting each other.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Let us look at what is actually inside these files. The total cost GeoJSON contains one row for every combination of hexagon and demand centre. The key fields are: total_cost, which is the levelised cost of the delivered commodity in euros per kilogram; hex_id, which is the H3 hexagonal identifier for that cell; demand_centre, which tells you which demand point that row is serving; and geometry, which is the hexagonal polygon in geographic coordinates. The cost components GeoJSON uses the same structure but replaces total_cost with a set of component fields: production costs covering electrolyser and renewable generation, storage costs, transport costs from pipeline or trucking, and water costs for electrolysis. To open these files, you have two good options. In QGIS, you can simply drag the GeoJSON file onto the canvas — the hexagons render immediately with all cost attributes available for styling, filtering, and visual inspection, with no code required. In Python, you can load the file with geopandas using read_file, then call dot-plot with the column of interest and a colour map to produce a quick map for visual checking. The code example on this slide does exactly that for the total cost field of a country hydrogen run.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shows examples of the visual outputs that Geo-X produces. The top-left map shows the total delivered levelised cost of hydrogen across the territory – this is the primary output and the one most directly relevant for policy analysis. The other three maps show individual cost components: transport costs, which as you would expect are proportional to distance from the demand centre in Odessa; electrolyser costs, which vary with the size of the electrolyser needed at each location and the renewable resource mix; and solar costs, which reflect the spatial variation in solar irradiation across the country. Looking at these maps together tells you not just where production is cheapest, but why. A region might be cheap because it has excellent solar resources, or because it is close to the demand point, or both. Understanding the spatial pattern of cost components is the analytical skill that Lesson 5 will develop in detail.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look at scenario design – how to use the Git workflow from Lesson 2 to run multiple scenarios cleanly and keep the results organised.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Running a second scenario is a five-step process that brings together everything from the previous lessons. First, commit the results of your baseline run to your current branch – git add dot, git commit with a message describing the scenario. This preserves your baseline and ensures it is recoverable. Second, create a new branch for the second scenario using git checkout -b with a descriptive name. Third, open config.yaml or demand_parameters.xlsx in your code editor and change the relevant settings – for example, switch plant_type from hydrogen to ammonia, or set pipeline_construction to false. Fourth, re-run snakemake -j 4 map_all. Snakemake will detect the changed configuration and re-run only the rules that are affected. And fifth, you have a new set of results and plots files in your repository, clearly associated with the new branch and commit message. The table at the bottom of this slide shows four scenarios that together form a coherent analytical package: a baseline hydrogen run with both transport options active; a branch switching to ammonia; a branch disabling pipeline construction for a road-only transport comparison; and a branch moving the demand centre to test sensitivity to location. Each is a one-line change in one file, and each produces a national-scale answer.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a concise guide to the most analytically valuable scenario pairs for this audience. The commodity comparison – switching plant_type between hydrogen and ammonia – answers the question of where each commodity wins on cost at a national level, and is typically the first comparison any policy analyst wants to see. The transport infrastructure comparison – toggling pipeline_construction between true and false – shows where pipeline investment would be economically justified versus where trucking is competitive. This is directly relevant to infrastructure planning decisions. The renewable mix comparison – removing wind from generators_dict to leave solar only – shows the value that wind adds in different regions, which matters for technology prioritisation. And the demand location comparison – running the same model with the demand point at a port versus an inland industrial hub – quantifies how sensitive the results are to where you assume the commodity is consumed or exported. Each of these answers a different policy question, and together they form a scenario set that is publishable and directly useful for evidence-based policy work.</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are in the final section of the lesson. Let us take stock of what you have covered and look ahead to Lesson 5.</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In this lesson, you have covered a substantial amount of ground. You understand how Snakemake works as a workflow engine – why it is more reliable than running scripts manually, and how its dependency tracking makes scenario iteration efficient. You know the seven-rule chain and the three commands that drive it. You have run the weather data download and the full optimisation pipeline. You know how to read Snakemake error messages and fix the most common issues. You understand the output file structure – the GeoJSON files in results and the PNG maps in plots – and how to open and inspect them. And you have designed and run a second scenario using the Git workflow. In Lesson 5 we go deeper into interpretation: how to read the spatial patterns in the cost maps, how to analyse the cost breakdown by component, and how to build cumulative supply cost curves – the key output for assessing a country's green commodity export potential.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Lesson 4 of the Geo-X training course. You can now run Geo-X end to end and produce your own cost maps. In Lesson 5 we focus on what those maps are telling you.</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dirty="0"/>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dirty="0"/>
              <a:t>Click to edit Master title style</a:t>
            </a:r>
            <a:endParaRPr lang="en-US" dirty="0"/>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hyperlink" Target="https://www.svgrepo.com/svg/452091/python" TargetMode="External"/><Relationship Id="rId5" Type="http://schemas.openxmlformats.org/officeDocument/2006/relationships/hyperlink" Target="https://qgis.org/styleguide/" TargetMode="Externa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2979507" y="739739"/>
            <a:ext cx="5739191" cy="4982968"/>
          </a:xfrm>
        </p:spPr>
        <p:txBody>
          <a:bodyPr anchor="t"/>
          <a:lstStyle/>
          <a:p>
            <a:br>
              <a:rPr lang="en-GB" dirty="0"/>
            </a:br>
            <a:br>
              <a:rPr lang="en-GB" dirty="0"/>
            </a:br>
            <a:br>
              <a:rPr lang="en-GB" dirty="0"/>
            </a:br>
            <a:r>
              <a:rPr lang="en-GB" sz="3600" dirty="0"/>
              <a:t>Geo-X training course</a:t>
            </a:r>
            <a:br>
              <a:rPr lang="en-GB" dirty="0"/>
            </a:br>
            <a:endParaRPr lang="en-GB" dirty="0"/>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4294967295"/>
          </p:nvPr>
        </p:nvSpPr>
        <p:spPr>
          <a:xfrm>
            <a:off x="2979507" y="3231223"/>
            <a:ext cx="5422371" cy="2112884"/>
          </a:xfrm>
          <a:prstGeom prst="rect">
            <a:avLst/>
          </a:prstGeom>
        </p:spPr>
        <p:txBody>
          <a:bodyPr lIns="91440" tIns="45720" rIns="91440" bIns="45720" anchor="t"/>
          <a:lstStyle/>
          <a:p>
            <a:r>
              <a:rPr lang="en-GB" sz="2400" dirty="0">
                <a:solidFill>
                  <a:schemeClr val="bg1"/>
                </a:solidFill>
                <a:latin typeface="Arial"/>
                <a:cs typeface="Arial"/>
              </a:rPr>
              <a:t>Lesson 4: Running the model</a:t>
            </a:r>
            <a:endParaRPr lang="en-US" dirty="0">
              <a:solidFill>
                <a:schemeClr val="bg1"/>
              </a:solidFill>
            </a:endParaRPr>
          </a:p>
        </p:txBody>
      </p:sp>
    </p:spTree>
    <p:extLst>
      <p:ext uri="{BB962C8B-B14F-4D97-AF65-F5344CB8AC3E}">
        <p14:creationId xmlns:p14="http://schemas.microsoft.com/office/powerpoint/2010/main" val="70185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Learning outcomes</a:t>
            </a:r>
            <a:endParaRPr lang="en-GB" sz="2800" dirty="0">
              <a:solidFill>
                <a:schemeClr val="accent2"/>
              </a:solidFill>
            </a:endParaRPr>
          </a:p>
        </p:txBody>
      </p:sp>
      <p:sp>
        <p:nvSpPr>
          <p:cNvPr id="168" name="Google Shape;168;p13"/>
          <p:cNvSpPr txBox="1">
            <a:spLocks noGrp="1"/>
          </p:cNvSpPr>
          <p:nvPr>
            <p:ph type="body" idx="12"/>
          </p:nvPr>
        </p:nvSpPr>
        <p:spPr>
          <a:xfrm>
            <a:off x="838200" y="1683027"/>
            <a:ext cx="10330070" cy="4810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000" b="1" dirty="0">
                <a:solidFill>
                  <a:schemeClr val="accent1"/>
                </a:solidFill>
              </a:rPr>
              <a:t>By the end of this lesson, you will:</a:t>
            </a:r>
          </a:p>
          <a:p>
            <a:pPr marL="0" lvl="0" indent="0" algn="l" rtl="0">
              <a:lnSpc>
                <a:spcPct val="90000"/>
              </a:lnSpc>
              <a:spcBef>
                <a:spcPts val="0"/>
              </a:spcBef>
              <a:spcAft>
                <a:spcPts val="0"/>
              </a:spcAft>
              <a:buClr>
                <a:schemeClr val="dk1"/>
              </a:buClr>
              <a:buSzPts val="2800"/>
              <a:buNone/>
            </a:pPr>
            <a:endParaRPr lang="en-GB" sz="1800" dirty="0"/>
          </a:p>
          <a:p>
            <a:pPr marL="342900" lvl="0" indent="-342900" algn="l" rtl="0">
              <a:lnSpc>
                <a:spcPct val="150000"/>
              </a:lnSpc>
              <a:spcBef>
                <a:spcPts val="0"/>
              </a:spcBef>
              <a:spcAft>
                <a:spcPts val="0"/>
              </a:spcAft>
              <a:buClr>
                <a:schemeClr val="accent1"/>
              </a:buClr>
              <a:buSzPct val="100000"/>
              <a:buFont typeface="Arial" panose="020B0604020202020204" pitchFamily="34" charset="0"/>
              <a:buChar char="•"/>
            </a:pPr>
            <a:r>
              <a:rPr lang="en-GB" dirty="0"/>
              <a:t>Understand how </a:t>
            </a:r>
            <a:r>
              <a:rPr lang="en-GB" dirty="0" err="1"/>
              <a:t>Snakemake</a:t>
            </a:r>
            <a:r>
              <a:rPr lang="en-GB" dirty="0"/>
              <a:t> orchestrates the Geo-X workflow and what each rule does.</a:t>
            </a:r>
          </a:p>
          <a:p>
            <a:pPr marL="342900" lvl="0" indent="-342900" algn="l" rtl="0">
              <a:lnSpc>
                <a:spcPct val="150000"/>
              </a:lnSpc>
              <a:spcBef>
                <a:spcPts val="0"/>
              </a:spcBef>
              <a:spcAft>
                <a:spcPts val="0"/>
              </a:spcAft>
              <a:buClr>
                <a:schemeClr val="accent1"/>
              </a:buClr>
              <a:buSzPct val="100000"/>
              <a:buFont typeface="Arial" panose="020B0604020202020204" pitchFamily="34" charset="0"/>
              <a:buChar char="•"/>
            </a:pPr>
            <a:r>
              <a:rPr lang="en-GB" dirty="0"/>
              <a:t>Execute the full model run from weather data download to cost maps.</a:t>
            </a:r>
          </a:p>
          <a:p>
            <a:pPr marL="342900" lvl="0" indent="-342900" algn="l" rtl="0">
              <a:lnSpc>
                <a:spcPct val="150000"/>
              </a:lnSpc>
              <a:spcBef>
                <a:spcPts val="0"/>
              </a:spcBef>
              <a:spcAft>
                <a:spcPts val="0"/>
              </a:spcAft>
              <a:buClr>
                <a:schemeClr val="accent1"/>
              </a:buClr>
              <a:buSzPct val="100000"/>
              <a:buFont typeface="Arial" panose="020B0604020202020204" pitchFamily="34" charset="0"/>
              <a:buChar char="•"/>
            </a:pPr>
            <a:r>
              <a:rPr lang="en-GB" dirty="0"/>
              <a:t>Identify and resolve the most common errors that occur during a run.</a:t>
            </a:r>
          </a:p>
          <a:p>
            <a:pPr marL="342900" lvl="0" indent="-342900" algn="l" rtl="0">
              <a:lnSpc>
                <a:spcPct val="150000"/>
              </a:lnSpc>
              <a:spcBef>
                <a:spcPts val="0"/>
              </a:spcBef>
              <a:spcAft>
                <a:spcPts val="0"/>
              </a:spcAft>
              <a:buClr>
                <a:schemeClr val="accent1"/>
              </a:buClr>
              <a:buSzPct val="100000"/>
              <a:buFont typeface="Arial" panose="020B0604020202020204" pitchFamily="34" charset="0"/>
              <a:buChar char="•"/>
            </a:pPr>
            <a:r>
              <a:rPr lang="en-GB" dirty="0"/>
              <a:t>Locate and understand the output files Geo-X produces.</a:t>
            </a:r>
          </a:p>
          <a:p>
            <a:pPr marL="342900" lvl="0" indent="-342900" algn="l" rtl="0">
              <a:lnSpc>
                <a:spcPct val="150000"/>
              </a:lnSpc>
              <a:spcBef>
                <a:spcPts val="0"/>
              </a:spcBef>
              <a:spcAft>
                <a:spcPts val="0"/>
              </a:spcAft>
              <a:buClr>
                <a:schemeClr val="accent1"/>
              </a:buClr>
              <a:buSzPct val="100000"/>
              <a:buFont typeface="Arial" panose="020B0604020202020204" pitchFamily="34" charset="0"/>
              <a:buChar char="•"/>
            </a:pPr>
            <a:r>
              <a:rPr lang="en-GB" dirty="0"/>
              <a:t>Design and run a second scenario by modifying </a:t>
            </a:r>
            <a:r>
              <a:rPr lang="en-GB" dirty="0" err="1"/>
              <a:t>config.yaml</a:t>
            </a:r>
            <a:r>
              <a:rPr lang="en-GB" dirty="0"/>
              <a:t>.</a:t>
            </a:r>
          </a:p>
          <a:p>
            <a:pPr marL="342900" lvl="0" indent="-342900" algn="l" rtl="0">
              <a:lnSpc>
                <a:spcPct val="90000"/>
              </a:lnSpc>
              <a:spcBef>
                <a:spcPts val="0"/>
              </a:spcBef>
              <a:spcAft>
                <a:spcPts val="0"/>
              </a:spcAft>
              <a:buClr>
                <a:schemeClr val="dk1"/>
              </a:buClr>
              <a:buSzPts val="2800"/>
              <a:buFont typeface="Arial" panose="020B0604020202020204" pitchFamily="34" charset="0"/>
              <a:buChar char="•"/>
            </a:pPr>
            <a:endParaRPr lang="en-GB" dirty="0"/>
          </a:p>
          <a:p>
            <a:pPr marL="342900" lvl="0" indent="-342900" algn="l" rtl="0">
              <a:lnSpc>
                <a:spcPct val="90000"/>
              </a:lnSpc>
              <a:spcBef>
                <a:spcPts val="0"/>
              </a:spcBef>
              <a:spcAft>
                <a:spcPts val="0"/>
              </a:spcAft>
              <a:buClr>
                <a:schemeClr val="dk1"/>
              </a:buClr>
              <a:buSzPts val="2800"/>
              <a:buFont typeface="Arial" panose="020B0604020202020204" pitchFamily="34" charset="0"/>
              <a:buChar char="•"/>
            </a:pPr>
            <a:endParaRPr lang="en-GB" dirty="0"/>
          </a:p>
          <a:p>
            <a:pPr marL="0" lvl="0" indent="0" algn="l" rtl="0">
              <a:lnSpc>
                <a:spcPct val="90000"/>
              </a:lnSpc>
              <a:spcBef>
                <a:spcPts val="0"/>
              </a:spcBef>
              <a:spcAft>
                <a:spcPts val="0"/>
              </a:spcAft>
              <a:buClr>
                <a:schemeClr val="dk1"/>
              </a:buClr>
              <a:buSzPts val="2800"/>
              <a:buNone/>
            </a:pPr>
            <a:endParaRPr lang="en-GB" dirty="0"/>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a:t>
            </a:fld>
            <a:endParaRPr lang="en-GB" sz="1000" b="1" dirty="0">
              <a:solidFill>
                <a:schemeClr val="bg1"/>
              </a:solidFill>
            </a:endParaRPr>
          </a:p>
        </p:txBody>
      </p:sp>
      <p:sp>
        <p:nvSpPr>
          <p:cNvPr id="4" name="TextBox 3">
            <a:extLst>
              <a:ext uri="{FF2B5EF4-FFF2-40B4-BE49-F238E27FC236}">
                <a16:creationId xmlns:a16="http://schemas.microsoft.com/office/drawing/2014/main" id="{1CB82B30-5402-D2FB-5573-C2C72900313E}"/>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3876607220"/>
              </p:ext>
            </p:extLst>
          </p:nvPr>
        </p:nvGraphicFramePr>
        <p:xfrm>
          <a:off x="838200" y="1599190"/>
          <a:ext cx="10515600" cy="46238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63099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EB55-E7CC-5F88-1B3B-87CB1D6DF6C6}"/>
              </a:ext>
            </a:extLst>
          </p:cNvPr>
          <p:cNvSpPr>
            <a:spLocks noGrp="1"/>
          </p:cNvSpPr>
          <p:nvPr>
            <p:ph type="title"/>
          </p:nvPr>
        </p:nvSpPr>
        <p:spPr>
          <a:xfrm>
            <a:off x="838200" y="15805"/>
            <a:ext cx="10515600" cy="1170920"/>
          </a:xfrm>
        </p:spPr>
        <p:txBody>
          <a:bodyPr>
            <a:normAutofit/>
          </a:bodyPr>
          <a:lstStyle/>
          <a:p>
            <a:r>
              <a:rPr lang="en-US" dirty="0" err="1">
                <a:solidFill>
                  <a:srgbClr val="C8102E"/>
                </a:solidFill>
                <a:latin typeface="Arial"/>
                <a:cs typeface="Arial"/>
              </a:rPr>
              <a:t>Snakemake</a:t>
            </a:r>
            <a:r>
              <a:rPr lang="en-US" dirty="0">
                <a:solidFill>
                  <a:srgbClr val="C8102E"/>
                </a:solidFill>
                <a:latin typeface="Arial"/>
                <a:cs typeface="Arial"/>
              </a:rPr>
              <a:t>: The workflow engine</a:t>
            </a:r>
          </a:p>
        </p:txBody>
      </p:sp>
      <p:sp>
        <p:nvSpPr>
          <p:cNvPr id="3" name="TextBox 2">
            <a:extLst>
              <a:ext uri="{FF2B5EF4-FFF2-40B4-BE49-F238E27FC236}">
                <a16:creationId xmlns:a16="http://schemas.microsoft.com/office/drawing/2014/main" id="{56AF162D-8C33-1C76-FB5F-86B0397EA140}"/>
              </a:ext>
            </a:extLst>
          </p:cNvPr>
          <p:cNvSpPr txBox="1"/>
          <p:nvPr/>
        </p:nvSpPr>
        <p:spPr>
          <a:xfrm>
            <a:off x="838200" y="1277168"/>
            <a:ext cx="11294019" cy="369332"/>
          </a:xfrm>
          <a:prstGeom prst="rect">
            <a:avLst/>
          </a:prstGeom>
          <a:noFill/>
        </p:spPr>
        <p:txBody>
          <a:bodyPr wrap="square" rtlCol="0">
            <a:normAutofit/>
          </a:bodyPr>
          <a:lstStyle/>
          <a:p>
            <a:pPr marL="285750" indent="-285750">
              <a:buFont typeface="Arial" panose="020B0604020202020204" pitchFamily="34" charset="0"/>
              <a:buChar char="•"/>
            </a:pPr>
            <a:r>
              <a:rPr lang="en-US" sz="1800" dirty="0"/>
              <a:t>With Snakemake, you request an output and the workflow engine determines which steps must run.</a:t>
            </a:r>
          </a:p>
        </p:txBody>
      </p:sp>
      <p:sp>
        <p:nvSpPr>
          <p:cNvPr id="4" name="Rounded Rectangle 3">
            <a:extLst>
              <a:ext uri="{FF2B5EF4-FFF2-40B4-BE49-F238E27FC236}">
                <a16:creationId xmlns:a16="http://schemas.microsoft.com/office/drawing/2014/main" id="{67EB5AFF-CF5B-A0D5-8C02-DF42167422BA}"/>
              </a:ext>
            </a:extLst>
          </p:cNvPr>
          <p:cNvSpPr/>
          <p:nvPr/>
        </p:nvSpPr>
        <p:spPr>
          <a:xfrm>
            <a:off x="804530" y="1981199"/>
            <a:ext cx="5016796" cy="4524536"/>
          </a:xfrm>
          <a:prstGeom prst="roundRect">
            <a:avLst/>
          </a:prstGeom>
          <a:solidFill>
            <a:schemeClr val="accent4">
              <a:lumMod val="20000"/>
              <a:lumOff val="80000"/>
            </a:schemeClr>
          </a:solidFill>
          <a:ln w="19050" cap="flat" cmpd="sng" algn="ctr">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pPr algn="ctr">
              <a:lnSpc>
                <a:spcPct val="150000"/>
              </a:lnSpc>
            </a:pPr>
            <a:endParaRPr lang="en-GB" i="1" dirty="0">
              <a:solidFill>
                <a:schemeClr val="tx1"/>
              </a:solidFill>
            </a:endParaRPr>
          </a:p>
        </p:txBody>
      </p:sp>
      <p:sp>
        <p:nvSpPr>
          <p:cNvPr id="5" name="Rounded Rectangle 4">
            <a:extLst>
              <a:ext uri="{FF2B5EF4-FFF2-40B4-BE49-F238E27FC236}">
                <a16:creationId xmlns:a16="http://schemas.microsoft.com/office/drawing/2014/main" id="{3C046830-E301-93D7-2CEC-4043BB6AAE08}"/>
              </a:ext>
            </a:extLst>
          </p:cNvPr>
          <p:cNvSpPr/>
          <p:nvPr/>
        </p:nvSpPr>
        <p:spPr>
          <a:xfrm>
            <a:off x="6383376" y="1981198"/>
            <a:ext cx="5016796" cy="4524537"/>
          </a:xfrm>
          <a:prstGeom prst="roundRect">
            <a:avLst/>
          </a:prstGeom>
          <a:solidFill>
            <a:schemeClr val="accent4">
              <a:lumMod val="20000"/>
              <a:lumOff val="80000"/>
            </a:schemeClr>
          </a:solidFill>
          <a:ln w="19050" cap="flat" cmpd="sng" algn="ctr">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pPr algn="ctr"/>
            <a:endParaRPr lang="en-GB" b="1" dirty="0">
              <a:solidFill>
                <a:schemeClr val="tx1"/>
              </a:solidFill>
            </a:endParaRPr>
          </a:p>
        </p:txBody>
      </p:sp>
      <p:sp>
        <p:nvSpPr>
          <p:cNvPr id="6" name="Rounded Rectangle 5">
            <a:extLst>
              <a:ext uri="{FF2B5EF4-FFF2-40B4-BE49-F238E27FC236}">
                <a16:creationId xmlns:a16="http://schemas.microsoft.com/office/drawing/2014/main" id="{2A4C7FD5-9EF5-44BD-561A-9D7B1CE8E14B}"/>
              </a:ext>
            </a:extLst>
          </p:cNvPr>
          <p:cNvSpPr/>
          <p:nvPr/>
        </p:nvSpPr>
        <p:spPr>
          <a:xfrm>
            <a:off x="1494692" y="2770448"/>
            <a:ext cx="3445018"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a:solidFill>
                  <a:schemeClr val="tx1"/>
                </a:solidFill>
                <a:latin typeface="Courier New"/>
                <a:cs typeface="Courier New"/>
              </a:rPr>
              <a:t>Python  </a:t>
            </a:r>
            <a:r>
              <a:rPr lang="en-US" dirty="0" err="1">
                <a:solidFill>
                  <a:schemeClr val="tx1"/>
                </a:solidFill>
                <a:latin typeface="Courier New"/>
                <a:cs typeface="Courier New"/>
              </a:rPr>
              <a:t>run_weather.py</a:t>
            </a:r>
            <a:endParaRPr lang="en-US" dirty="0">
              <a:solidFill>
                <a:schemeClr val="tx1"/>
              </a:solidFill>
              <a:latin typeface="Courier New"/>
              <a:cs typeface="Courier New"/>
            </a:endParaRPr>
          </a:p>
        </p:txBody>
      </p:sp>
      <p:sp>
        <p:nvSpPr>
          <p:cNvPr id="7" name="Rounded Rectangle 6">
            <a:extLst>
              <a:ext uri="{FF2B5EF4-FFF2-40B4-BE49-F238E27FC236}">
                <a16:creationId xmlns:a16="http://schemas.microsoft.com/office/drawing/2014/main" id="{BAB80286-AB04-E148-D9ED-C2740C006DCB}"/>
              </a:ext>
            </a:extLst>
          </p:cNvPr>
          <p:cNvSpPr/>
          <p:nvPr/>
        </p:nvSpPr>
        <p:spPr>
          <a:xfrm>
            <a:off x="1494691" y="3439812"/>
            <a:ext cx="3445017"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a:solidFill>
                  <a:schemeClr val="tx1"/>
                </a:solidFill>
                <a:latin typeface="Courier New"/>
                <a:cs typeface="Courier New"/>
              </a:rPr>
              <a:t>Python  </a:t>
            </a:r>
            <a:r>
              <a:rPr lang="en-US" dirty="0" err="1">
                <a:solidFill>
                  <a:schemeClr val="tx1"/>
                </a:solidFill>
                <a:latin typeface="Courier New"/>
                <a:cs typeface="Courier New"/>
              </a:rPr>
              <a:t>build_network.py</a:t>
            </a:r>
            <a:endParaRPr lang="en-US" dirty="0">
              <a:solidFill>
                <a:schemeClr val="tx1"/>
              </a:solidFill>
              <a:latin typeface="Courier New"/>
              <a:cs typeface="Courier New"/>
            </a:endParaRPr>
          </a:p>
        </p:txBody>
      </p:sp>
      <p:sp>
        <p:nvSpPr>
          <p:cNvPr id="8" name="Rounded Rectangle 7">
            <a:extLst>
              <a:ext uri="{FF2B5EF4-FFF2-40B4-BE49-F238E27FC236}">
                <a16:creationId xmlns:a16="http://schemas.microsoft.com/office/drawing/2014/main" id="{9BF78C42-0A18-8665-D648-7D1D6F8FA00D}"/>
              </a:ext>
            </a:extLst>
          </p:cNvPr>
          <p:cNvSpPr/>
          <p:nvPr/>
        </p:nvSpPr>
        <p:spPr>
          <a:xfrm>
            <a:off x="1494691" y="4078467"/>
            <a:ext cx="3445015"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a:solidFill>
                  <a:schemeClr val="tx1"/>
                </a:solidFill>
                <a:latin typeface="Courier New"/>
                <a:cs typeface="Courier New"/>
              </a:rPr>
              <a:t>Python  </a:t>
            </a:r>
            <a:r>
              <a:rPr lang="en-US" dirty="0" err="1">
                <a:solidFill>
                  <a:schemeClr val="tx1"/>
                </a:solidFill>
                <a:latin typeface="Courier New"/>
                <a:cs typeface="Courier New"/>
              </a:rPr>
              <a:t>solve_network.py</a:t>
            </a:r>
            <a:endParaRPr lang="en-US" dirty="0">
              <a:solidFill>
                <a:schemeClr val="tx1"/>
              </a:solidFill>
              <a:latin typeface="Courier New"/>
              <a:cs typeface="Courier New"/>
            </a:endParaRPr>
          </a:p>
        </p:txBody>
      </p:sp>
      <p:sp>
        <p:nvSpPr>
          <p:cNvPr id="9" name="Rounded Rectangle 8">
            <a:extLst>
              <a:ext uri="{FF2B5EF4-FFF2-40B4-BE49-F238E27FC236}">
                <a16:creationId xmlns:a16="http://schemas.microsoft.com/office/drawing/2014/main" id="{FDD2FD1A-CDAB-EBB8-B38F-BDC65DE3CF7E}"/>
              </a:ext>
            </a:extLst>
          </p:cNvPr>
          <p:cNvSpPr/>
          <p:nvPr/>
        </p:nvSpPr>
        <p:spPr>
          <a:xfrm>
            <a:off x="1494692" y="4778540"/>
            <a:ext cx="3445015"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a:solidFill>
                  <a:schemeClr val="tx1"/>
                </a:solidFill>
                <a:latin typeface="Courier New"/>
                <a:cs typeface="Courier New"/>
              </a:rPr>
              <a:t>Python  </a:t>
            </a:r>
            <a:r>
              <a:rPr lang="en-US" dirty="0" err="1">
                <a:solidFill>
                  <a:schemeClr val="tx1"/>
                </a:solidFill>
                <a:latin typeface="Courier New"/>
                <a:cs typeface="Courier New"/>
              </a:rPr>
              <a:t>export_results.py</a:t>
            </a:r>
            <a:endParaRPr lang="en-US" dirty="0">
              <a:solidFill>
                <a:schemeClr val="tx1"/>
              </a:solidFill>
              <a:latin typeface="Courier New"/>
              <a:cs typeface="Courier New"/>
            </a:endParaRPr>
          </a:p>
        </p:txBody>
      </p:sp>
      <p:sp>
        <p:nvSpPr>
          <p:cNvPr id="10" name="Rounded Rectangle 9">
            <a:extLst>
              <a:ext uri="{FF2B5EF4-FFF2-40B4-BE49-F238E27FC236}">
                <a16:creationId xmlns:a16="http://schemas.microsoft.com/office/drawing/2014/main" id="{D9992917-65BB-9849-53C6-B3ED94F347AF}"/>
              </a:ext>
            </a:extLst>
          </p:cNvPr>
          <p:cNvSpPr/>
          <p:nvPr/>
        </p:nvSpPr>
        <p:spPr>
          <a:xfrm>
            <a:off x="1210437" y="5454451"/>
            <a:ext cx="4195530" cy="956734"/>
          </a:xfrm>
          <a:prstGeom prst="roundRect">
            <a:avLst/>
          </a:prstGeom>
          <a:solidFill>
            <a:srgbClr val="F6D9DE"/>
          </a:solidFill>
          <a:ln w="15240" cap="flat" cmpd="sng" algn="ctr">
            <a:solidFill>
              <a:srgbClr val="C8102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lnSpcReduction="10000"/>
          </a:bodyPr>
          <a:lstStyle/>
          <a:p>
            <a:r>
              <a:rPr lang="en-US" b="1" dirty="0">
                <a:solidFill>
                  <a:schemeClr val="tx1"/>
                </a:solidFill>
              </a:rPr>
              <a:t>Problems:</a:t>
            </a:r>
          </a:p>
          <a:p>
            <a:pPr marL="171450" indent="-171450" fontAlgn="base">
              <a:buFont typeface="Arial" panose="020B0604020202020204" pitchFamily="34" charset="0"/>
              <a:buChar char="•"/>
            </a:pPr>
            <a:r>
              <a:rPr lang="en-US" dirty="0">
                <a:solidFill>
                  <a:schemeClr val="tx1"/>
                </a:solidFill>
              </a:rPr>
              <a:t>Change in order → error in results​</a:t>
            </a:r>
          </a:p>
          <a:p>
            <a:pPr marL="171450" indent="-171450" fontAlgn="base">
              <a:buFont typeface="Arial" panose="020B0604020202020204" pitchFamily="34" charset="0"/>
              <a:buChar char="•"/>
            </a:pPr>
            <a:r>
              <a:rPr lang="en-US" dirty="0">
                <a:solidFill>
                  <a:schemeClr val="tx1"/>
                </a:solidFill>
              </a:rPr>
              <a:t>Change in one input → re-run everything​</a:t>
            </a:r>
          </a:p>
          <a:p>
            <a:pPr marL="171450" indent="-171450">
              <a:buFont typeface="Arial" panose="020B0604020202020204" pitchFamily="34" charset="0"/>
              <a:buChar char="•"/>
            </a:pPr>
            <a:r>
              <a:rPr lang="en-US" dirty="0">
                <a:solidFill>
                  <a:schemeClr val="tx1"/>
                </a:solidFill>
              </a:rPr>
              <a:t>Results are harder to reproduce</a:t>
            </a:r>
          </a:p>
        </p:txBody>
      </p:sp>
      <p:sp>
        <p:nvSpPr>
          <p:cNvPr id="11" name="Rounded Rectangle 10">
            <a:extLst>
              <a:ext uri="{FF2B5EF4-FFF2-40B4-BE49-F238E27FC236}">
                <a16:creationId xmlns:a16="http://schemas.microsoft.com/office/drawing/2014/main" id="{13EE6473-BF9E-C5E1-E62A-6593602E9516}"/>
              </a:ext>
            </a:extLst>
          </p:cNvPr>
          <p:cNvSpPr/>
          <p:nvPr/>
        </p:nvSpPr>
        <p:spPr>
          <a:xfrm>
            <a:off x="6923731" y="2770447"/>
            <a:ext cx="3690552"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err="1">
                <a:solidFill>
                  <a:schemeClr val="tx1"/>
                </a:solidFill>
                <a:latin typeface="Courier New"/>
                <a:cs typeface="Courier New"/>
              </a:rPr>
              <a:t>snakemake</a:t>
            </a:r>
            <a:r>
              <a:rPr lang="en-US" dirty="0">
                <a:solidFill>
                  <a:schemeClr val="tx1"/>
                </a:solidFill>
                <a:latin typeface="Courier New"/>
                <a:cs typeface="Courier New"/>
              </a:rPr>
              <a:t> --cores 4</a:t>
            </a:r>
          </a:p>
        </p:txBody>
      </p:sp>
      <p:sp>
        <p:nvSpPr>
          <p:cNvPr id="12" name="Rounded Rectangle 11">
            <a:extLst>
              <a:ext uri="{FF2B5EF4-FFF2-40B4-BE49-F238E27FC236}">
                <a16:creationId xmlns:a16="http://schemas.microsoft.com/office/drawing/2014/main" id="{945375E7-9A21-A856-2B72-2AA5102789A0}"/>
              </a:ext>
            </a:extLst>
          </p:cNvPr>
          <p:cNvSpPr/>
          <p:nvPr/>
        </p:nvSpPr>
        <p:spPr>
          <a:xfrm>
            <a:off x="6923731" y="3456745"/>
            <a:ext cx="1851968" cy="467833"/>
          </a:xfrm>
          <a:prstGeom prst="roundRect">
            <a:avLst/>
          </a:prstGeom>
          <a:solidFill>
            <a:srgbClr val="F5F7FB"/>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err="1">
                <a:solidFill>
                  <a:schemeClr val="tx1"/>
                </a:solidFill>
                <a:latin typeface="Courier New"/>
                <a:cs typeface="Courier New"/>
              </a:rPr>
              <a:t>Snakefile</a:t>
            </a:r>
          </a:p>
        </p:txBody>
      </p:sp>
      <p:sp>
        <p:nvSpPr>
          <p:cNvPr id="13" name="Rounded Rectangle 12">
            <a:extLst>
              <a:ext uri="{FF2B5EF4-FFF2-40B4-BE49-F238E27FC236}">
                <a16:creationId xmlns:a16="http://schemas.microsoft.com/office/drawing/2014/main" id="{8609356D-2164-8321-2DBF-A3B3C03B19E7}"/>
              </a:ext>
            </a:extLst>
          </p:cNvPr>
          <p:cNvSpPr/>
          <p:nvPr/>
        </p:nvSpPr>
        <p:spPr>
          <a:xfrm>
            <a:off x="6923731" y="4078467"/>
            <a:ext cx="1851967" cy="467833"/>
          </a:xfrm>
          <a:prstGeom prst="roundRect">
            <a:avLst/>
          </a:prstGeom>
          <a:solidFill>
            <a:srgbClr val="F5F7FB">
              <a:alpha val="80392"/>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err="1">
                <a:solidFill>
                  <a:schemeClr val="tx1"/>
                </a:solidFill>
                <a:latin typeface="Courier New"/>
                <a:cs typeface="Courier New"/>
              </a:rPr>
              <a:t>run_weather</a:t>
            </a:r>
            <a:endParaRPr lang="en-US" dirty="0">
              <a:solidFill>
                <a:schemeClr val="tx1"/>
              </a:solidFill>
              <a:latin typeface="Courier New"/>
              <a:cs typeface="Courier New"/>
            </a:endParaRPr>
          </a:p>
        </p:txBody>
      </p:sp>
      <p:sp>
        <p:nvSpPr>
          <p:cNvPr id="14" name="Rounded Rectangle 13">
            <a:extLst>
              <a:ext uri="{FF2B5EF4-FFF2-40B4-BE49-F238E27FC236}">
                <a16:creationId xmlns:a16="http://schemas.microsoft.com/office/drawing/2014/main" id="{5226B718-5773-8343-2D79-A3193CDF3BEA}"/>
              </a:ext>
            </a:extLst>
          </p:cNvPr>
          <p:cNvSpPr/>
          <p:nvPr/>
        </p:nvSpPr>
        <p:spPr>
          <a:xfrm>
            <a:off x="6923732" y="4691337"/>
            <a:ext cx="1851966" cy="467833"/>
          </a:xfrm>
          <a:prstGeom prst="roundRect">
            <a:avLst/>
          </a:prstGeom>
          <a:solidFill>
            <a:srgbClr val="F5F7FB">
              <a:alpha val="80392"/>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err="1">
                <a:solidFill>
                  <a:schemeClr val="tx1"/>
                </a:solidFill>
                <a:latin typeface="Courier New"/>
                <a:cs typeface="Courier New"/>
              </a:rPr>
              <a:t>build_network</a:t>
            </a:r>
            <a:endParaRPr lang="en-US" dirty="0">
              <a:solidFill>
                <a:schemeClr val="tx1"/>
              </a:solidFill>
              <a:latin typeface="Courier New"/>
              <a:cs typeface="Courier New"/>
            </a:endParaRPr>
          </a:p>
        </p:txBody>
      </p:sp>
      <p:sp>
        <p:nvSpPr>
          <p:cNvPr id="15" name="Rounded Rectangle 14">
            <a:extLst>
              <a:ext uri="{FF2B5EF4-FFF2-40B4-BE49-F238E27FC236}">
                <a16:creationId xmlns:a16="http://schemas.microsoft.com/office/drawing/2014/main" id="{4A4A81F3-9045-87BF-A137-1B697CC827CD}"/>
              </a:ext>
            </a:extLst>
          </p:cNvPr>
          <p:cNvSpPr/>
          <p:nvPr/>
        </p:nvSpPr>
        <p:spPr>
          <a:xfrm>
            <a:off x="6923732" y="5291986"/>
            <a:ext cx="1851966" cy="467833"/>
          </a:xfrm>
          <a:prstGeom prst="roundRect">
            <a:avLst/>
          </a:prstGeom>
          <a:solidFill>
            <a:srgbClr val="F5F7FB">
              <a:alpha val="80392"/>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err="1">
                <a:solidFill>
                  <a:schemeClr val="tx1"/>
                </a:solidFill>
                <a:latin typeface="Courier New"/>
                <a:cs typeface="Courier New"/>
              </a:rPr>
              <a:t>solve_network</a:t>
            </a:r>
            <a:endParaRPr lang="en-US" dirty="0">
              <a:solidFill>
                <a:schemeClr val="tx1"/>
              </a:solidFill>
              <a:latin typeface="Courier New"/>
              <a:cs typeface="Courier New"/>
            </a:endParaRPr>
          </a:p>
        </p:txBody>
      </p:sp>
      <p:sp>
        <p:nvSpPr>
          <p:cNvPr id="16" name="Rounded Rectangle 15">
            <a:extLst>
              <a:ext uri="{FF2B5EF4-FFF2-40B4-BE49-F238E27FC236}">
                <a16:creationId xmlns:a16="http://schemas.microsoft.com/office/drawing/2014/main" id="{6DC12E82-486A-2E30-3B5C-6FFD6AD0A76B}"/>
              </a:ext>
            </a:extLst>
          </p:cNvPr>
          <p:cNvSpPr/>
          <p:nvPr/>
        </p:nvSpPr>
        <p:spPr>
          <a:xfrm>
            <a:off x="6923732" y="5892636"/>
            <a:ext cx="1851966" cy="467833"/>
          </a:xfrm>
          <a:prstGeom prst="roundRect">
            <a:avLst/>
          </a:prstGeom>
          <a:solidFill>
            <a:srgbClr val="F5F7FB">
              <a:alpha val="80392"/>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dirty="0">
                <a:solidFill>
                  <a:schemeClr val="tx1"/>
                </a:solidFill>
                <a:latin typeface="Courier New"/>
                <a:cs typeface="Courier New"/>
              </a:rPr>
              <a:t>results</a:t>
            </a:r>
          </a:p>
        </p:txBody>
      </p:sp>
      <p:sp>
        <p:nvSpPr>
          <p:cNvPr id="17" name="Rounded Rectangle 16">
            <a:extLst>
              <a:ext uri="{FF2B5EF4-FFF2-40B4-BE49-F238E27FC236}">
                <a16:creationId xmlns:a16="http://schemas.microsoft.com/office/drawing/2014/main" id="{6FAC232F-4FF5-A9FC-FF90-E561EC7E67F8}"/>
              </a:ext>
            </a:extLst>
          </p:cNvPr>
          <p:cNvSpPr/>
          <p:nvPr/>
        </p:nvSpPr>
        <p:spPr>
          <a:xfrm>
            <a:off x="9067306" y="3620924"/>
            <a:ext cx="2192514" cy="2302192"/>
          </a:xfrm>
          <a:prstGeom prst="roundRect">
            <a:avLst/>
          </a:prstGeom>
          <a:solidFill>
            <a:srgbClr val="92D050">
              <a:alpha val="41176"/>
            </a:srgbClr>
          </a:solidFill>
          <a:ln w="1524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r>
              <a:rPr lang="en-US" b="1" dirty="0">
                <a:solidFill>
                  <a:schemeClr val="tx1"/>
                </a:solidFill>
              </a:rPr>
              <a:t>Advantages:</a:t>
            </a:r>
          </a:p>
          <a:p>
            <a:pPr marL="285750" indent="-285750">
              <a:spcBef>
                <a:spcPts val="600"/>
              </a:spcBef>
              <a:buFont typeface="Arial" panose="020B0604020202020204" pitchFamily="34" charset="0"/>
              <a:buChar char="•"/>
            </a:pPr>
            <a:r>
              <a:rPr lang="en-US" dirty="0">
                <a:solidFill>
                  <a:schemeClr val="tx1"/>
                </a:solidFill>
              </a:rPr>
              <a:t>Order resolved automatically</a:t>
            </a:r>
          </a:p>
          <a:p>
            <a:pPr marL="285750" indent="-285750">
              <a:buFont typeface="Arial" panose="020B0604020202020204" pitchFamily="34" charset="0"/>
              <a:buChar char="•"/>
            </a:pPr>
            <a:r>
              <a:rPr lang="en-US" dirty="0">
                <a:solidFill>
                  <a:schemeClr val="tx1"/>
                </a:solidFill>
              </a:rPr>
              <a:t>Only affected steps rerun</a:t>
            </a:r>
          </a:p>
          <a:p>
            <a:pPr marL="285750" indent="-285750">
              <a:buFont typeface="Arial" panose="020B0604020202020204" pitchFamily="34" charset="0"/>
              <a:buChar char="•"/>
            </a:pPr>
            <a:r>
              <a:rPr lang="en-US" dirty="0">
                <a:solidFill>
                  <a:schemeClr val="tx1"/>
                </a:solidFill>
              </a:rPr>
              <a:t>Same command every time</a:t>
            </a:r>
          </a:p>
          <a:p>
            <a:pPr marL="285750" indent="-285750">
              <a:buFont typeface="Arial" panose="020B0604020202020204" pitchFamily="34" charset="0"/>
              <a:buChar char="•"/>
            </a:pPr>
            <a:r>
              <a:rPr lang="en-US" dirty="0">
                <a:solidFill>
                  <a:schemeClr val="tx1"/>
                </a:solidFill>
              </a:rPr>
              <a:t>Reproducible workflow</a:t>
            </a:r>
          </a:p>
        </p:txBody>
      </p:sp>
      <p:pic>
        <p:nvPicPr>
          <p:cNvPr id="19" name="Graphic 18" descr="Badge 1 with solid fill">
            <a:extLst>
              <a:ext uri="{FF2B5EF4-FFF2-40B4-BE49-F238E27FC236}">
                <a16:creationId xmlns:a16="http://schemas.microsoft.com/office/drawing/2014/main" id="{17A11F0A-51AB-7DE8-7981-B16ED8A3BA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6800" y="2819696"/>
            <a:ext cx="369333" cy="369333"/>
          </a:xfrm>
          <a:prstGeom prst="rect">
            <a:avLst/>
          </a:prstGeom>
        </p:spPr>
      </p:pic>
      <p:pic>
        <p:nvPicPr>
          <p:cNvPr id="21" name="Graphic 20" descr="Badge with solid fill">
            <a:extLst>
              <a:ext uri="{FF2B5EF4-FFF2-40B4-BE49-F238E27FC236}">
                <a16:creationId xmlns:a16="http://schemas.microsoft.com/office/drawing/2014/main" id="{BFF56176-6E24-988D-A0CF-5EC8F5E4DB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6800" y="3471985"/>
            <a:ext cx="369333" cy="369333"/>
          </a:xfrm>
          <a:prstGeom prst="rect">
            <a:avLst/>
          </a:prstGeom>
        </p:spPr>
      </p:pic>
      <p:pic>
        <p:nvPicPr>
          <p:cNvPr id="23" name="Graphic 22" descr="Badge 3 with solid fill">
            <a:extLst>
              <a:ext uri="{FF2B5EF4-FFF2-40B4-BE49-F238E27FC236}">
                <a16:creationId xmlns:a16="http://schemas.microsoft.com/office/drawing/2014/main" id="{ADC02C26-E848-FFE8-A7E7-B593880D6D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6800" y="4124274"/>
            <a:ext cx="369333" cy="369333"/>
          </a:xfrm>
          <a:prstGeom prst="rect">
            <a:avLst/>
          </a:prstGeom>
        </p:spPr>
      </p:pic>
      <p:pic>
        <p:nvPicPr>
          <p:cNvPr id="25" name="Graphic 24" descr="Badge 4 with solid fill">
            <a:extLst>
              <a:ext uri="{FF2B5EF4-FFF2-40B4-BE49-F238E27FC236}">
                <a16:creationId xmlns:a16="http://schemas.microsoft.com/office/drawing/2014/main" id="{A1BEC0E0-2652-4369-BBFA-05C60973256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800" y="4827789"/>
            <a:ext cx="369333" cy="369333"/>
          </a:xfrm>
          <a:prstGeom prst="rect">
            <a:avLst/>
          </a:prstGeom>
        </p:spPr>
      </p:pic>
      <p:pic>
        <p:nvPicPr>
          <p:cNvPr id="26" name="Graphic 25" descr="Badge 1 with solid fill">
            <a:extLst>
              <a:ext uri="{FF2B5EF4-FFF2-40B4-BE49-F238E27FC236}">
                <a16:creationId xmlns:a16="http://schemas.microsoft.com/office/drawing/2014/main" id="{9776EA1C-E546-1565-D7A7-5DCBE1E083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51696" y="2819696"/>
            <a:ext cx="369333" cy="369333"/>
          </a:xfrm>
          <a:prstGeom prst="rect">
            <a:avLst/>
          </a:prstGeom>
        </p:spPr>
      </p:pic>
      <p:pic>
        <p:nvPicPr>
          <p:cNvPr id="27" name="Graphic 26" descr="Badge with solid fill">
            <a:extLst>
              <a:ext uri="{FF2B5EF4-FFF2-40B4-BE49-F238E27FC236}">
                <a16:creationId xmlns:a16="http://schemas.microsoft.com/office/drawing/2014/main" id="{DED25FC7-68DB-C862-42E2-A6F8CEA47F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1696" y="5923116"/>
            <a:ext cx="369333" cy="369333"/>
          </a:xfrm>
          <a:prstGeom prst="rect">
            <a:avLst/>
          </a:prstGeom>
        </p:spPr>
      </p:pic>
      <p:sp>
        <p:nvSpPr>
          <p:cNvPr id="20" name="TextBox 19">
            <a:extLst>
              <a:ext uri="{FF2B5EF4-FFF2-40B4-BE49-F238E27FC236}">
                <a16:creationId xmlns:a16="http://schemas.microsoft.com/office/drawing/2014/main" id="{74845C01-BF53-4449-9847-41BCAA7C8AF3}"/>
              </a:ext>
            </a:extLst>
          </p:cNvPr>
          <p:cNvSpPr txBox="1"/>
          <p:nvPr/>
        </p:nvSpPr>
        <p:spPr>
          <a:xfrm>
            <a:off x="264928" y="1911545"/>
            <a:ext cx="6096000" cy="723275"/>
          </a:xfrm>
          <a:prstGeom prst="rect">
            <a:avLst/>
          </a:prstGeom>
          <a:noFill/>
        </p:spPr>
        <p:txBody>
          <a:bodyPr wrap="square">
            <a:spAutoFit/>
          </a:bodyPr>
          <a:lstStyle/>
          <a:p>
            <a:pPr algn="ctr">
              <a:lnSpc>
                <a:spcPct val="150000"/>
              </a:lnSpc>
            </a:pPr>
            <a:r>
              <a:rPr lang="en-GB" sz="1800" b="1" dirty="0">
                <a:solidFill>
                  <a:schemeClr val="tx1"/>
                </a:solidFill>
              </a:rPr>
              <a:t>Without </a:t>
            </a:r>
            <a:r>
              <a:rPr lang="en-GB" sz="1800" b="1" dirty="0" err="1">
                <a:solidFill>
                  <a:schemeClr val="tx1"/>
                </a:solidFill>
              </a:rPr>
              <a:t>Snakemake</a:t>
            </a:r>
            <a:endParaRPr lang="en-GB" sz="1800" b="1" dirty="0">
              <a:solidFill>
                <a:schemeClr val="tx1"/>
              </a:solidFill>
            </a:endParaRPr>
          </a:p>
          <a:p>
            <a:pPr algn="ctr"/>
            <a:r>
              <a:rPr lang="en-GB" i="1" dirty="0">
                <a:solidFill>
                  <a:schemeClr val="tx1"/>
                </a:solidFill>
              </a:rPr>
              <a:t>You must run every script individually.</a:t>
            </a:r>
            <a:endParaRPr lang="en-GB" dirty="0"/>
          </a:p>
        </p:txBody>
      </p:sp>
      <p:sp>
        <p:nvSpPr>
          <p:cNvPr id="24" name="TextBox 23">
            <a:extLst>
              <a:ext uri="{FF2B5EF4-FFF2-40B4-BE49-F238E27FC236}">
                <a16:creationId xmlns:a16="http://schemas.microsoft.com/office/drawing/2014/main" id="{3F86FE47-D3BF-3610-564E-D0329FCAE968}"/>
              </a:ext>
            </a:extLst>
          </p:cNvPr>
          <p:cNvSpPr txBox="1"/>
          <p:nvPr/>
        </p:nvSpPr>
        <p:spPr>
          <a:xfrm>
            <a:off x="5982440" y="2009926"/>
            <a:ext cx="5818668" cy="584775"/>
          </a:xfrm>
          <a:prstGeom prst="rect">
            <a:avLst/>
          </a:prstGeom>
          <a:noFill/>
        </p:spPr>
        <p:txBody>
          <a:bodyPr wrap="square">
            <a:spAutoFit/>
          </a:bodyPr>
          <a:lstStyle/>
          <a:p>
            <a:pPr algn="ctr"/>
            <a:r>
              <a:rPr lang="en-GB" sz="1800" b="1" dirty="0">
                <a:solidFill>
                  <a:schemeClr val="tx1"/>
                </a:solidFill>
              </a:rPr>
              <a:t>With </a:t>
            </a:r>
            <a:r>
              <a:rPr lang="en-GB" sz="1800" b="1" dirty="0" err="1">
                <a:solidFill>
                  <a:schemeClr val="tx1"/>
                </a:solidFill>
              </a:rPr>
              <a:t>Snakemake</a:t>
            </a:r>
            <a:endParaRPr lang="en-GB" sz="1800" b="1" dirty="0">
              <a:solidFill>
                <a:schemeClr val="tx1"/>
              </a:solidFill>
            </a:endParaRPr>
          </a:p>
          <a:p>
            <a:pPr algn="ctr"/>
            <a:r>
              <a:rPr lang="en-GB" i="1" dirty="0">
                <a:solidFill>
                  <a:schemeClr val="tx1"/>
                </a:solidFill>
              </a:rPr>
              <a:t>Request a final output → </a:t>
            </a:r>
            <a:r>
              <a:rPr lang="en-GB" i="1" dirty="0" err="1">
                <a:solidFill>
                  <a:schemeClr val="tx1"/>
                </a:solidFill>
              </a:rPr>
              <a:t>Snakemake</a:t>
            </a:r>
            <a:r>
              <a:rPr lang="en-GB" i="1" dirty="0">
                <a:solidFill>
                  <a:schemeClr val="tx1"/>
                </a:solidFill>
              </a:rPr>
              <a:t> resolves the workflow.</a:t>
            </a:r>
          </a:p>
        </p:txBody>
      </p:sp>
    </p:spTree>
    <p:extLst>
      <p:ext uri="{BB962C8B-B14F-4D97-AF65-F5344CB8AC3E}">
        <p14:creationId xmlns:p14="http://schemas.microsoft.com/office/powerpoint/2010/main" val="141682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78B86-6748-34C7-98F5-3D46E0B41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E067D-4FB9-F928-0B41-128A3E0B46BC}"/>
              </a:ext>
            </a:extLst>
          </p:cNvPr>
          <p:cNvSpPr>
            <a:spLocks noGrp="1"/>
          </p:cNvSpPr>
          <p:nvPr>
            <p:ph type="title"/>
          </p:nvPr>
        </p:nvSpPr>
        <p:spPr>
          <a:xfrm>
            <a:off x="838200" y="15805"/>
            <a:ext cx="10515600" cy="1171534"/>
          </a:xfrm>
        </p:spPr>
        <p:txBody>
          <a:bodyPr>
            <a:normAutofit/>
          </a:bodyPr>
          <a:lstStyle/>
          <a:p>
            <a:r>
              <a:rPr lang="en-US" dirty="0">
                <a:solidFill>
                  <a:srgbClr val="C8102E"/>
                </a:solidFill>
                <a:latin typeface="Arial"/>
                <a:cs typeface="Arial"/>
              </a:rPr>
              <a:t>The seven-rule chain of Geo-X: what to run and in what order</a:t>
            </a:r>
          </a:p>
        </p:txBody>
      </p:sp>
      <p:sp>
        <p:nvSpPr>
          <p:cNvPr id="20" name="Rounded Rectangle 19">
            <a:extLst>
              <a:ext uri="{FF2B5EF4-FFF2-40B4-BE49-F238E27FC236}">
                <a16:creationId xmlns:a16="http://schemas.microsoft.com/office/drawing/2014/main" id="{CC79F253-E2D1-63C7-7192-E897641B94C5}"/>
              </a:ext>
            </a:extLst>
          </p:cNvPr>
          <p:cNvSpPr/>
          <p:nvPr/>
        </p:nvSpPr>
        <p:spPr>
          <a:xfrm>
            <a:off x="436529" y="1420222"/>
            <a:ext cx="3581793" cy="467833"/>
          </a:xfrm>
          <a:prstGeom prst="roundRect">
            <a:avLst/>
          </a:prstGeom>
          <a:solidFill>
            <a:srgbClr val="012069"/>
          </a:solidFill>
          <a:ln w="1524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b="1" dirty="0" err="1">
                <a:solidFill>
                  <a:srgbClr val="FFFFFF"/>
                </a:solidFill>
                <a:latin typeface="Courier New"/>
                <a:cs typeface="Courier New"/>
              </a:rPr>
              <a:t>snakemake</a:t>
            </a:r>
            <a:r>
              <a:rPr lang="en-US" b="1" dirty="0">
                <a:solidFill>
                  <a:srgbClr val="FFFFFF"/>
                </a:solidFill>
                <a:latin typeface="Courier New"/>
                <a:cs typeface="Courier New"/>
              </a:rPr>
              <a:t> </a:t>
            </a:r>
            <a:r>
              <a:rPr lang="cs-CZ" dirty="0"/>
              <a:t>-</a:t>
            </a:r>
            <a:r>
              <a:rPr lang="en-US" b="1" dirty="0">
                <a:solidFill>
                  <a:srgbClr val="FFFFFF"/>
                </a:solidFill>
                <a:latin typeface="Courier New"/>
                <a:cs typeface="Courier New"/>
              </a:rPr>
              <a:t>j N </a:t>
            </a:r>
            <a:r>
              <a:rPr lang="en-US" b="1" dirty="0" err="1">
                <a:solidFill>
                  <a:srgbClr val="FFFFFF"/>
                </a:solidFill>
                <a:latin typeface="Courier New"/>
                <a:cs typeface="Courier New"/>
              </a:rPr>
              <a:t>run_weather</a:t>
            </a:r>
            <a:endParaRPr lang="en-US" b="1" dirty="0">
              <a:solidFill>
                <a:srgbClr val="FFFFFF"/>
              </a:solidFill>
              <a:latin typeface="Courier New"/>
              <a:cs typeface="Courier New"/>
            </a:endParaRPr>
          </a:p>
        </p:txBody>
      </p:sp>
      <p:sp>
        <p:nvSpPr>
          <p:cNvPr id="22" name="Rounded Rectangle 21">
            <a:extLst>
              <a:ext uri="{FF2B5EF4-FFF2-40B4-BE49-F238E27FC236}">
                <a16:creationId xmlns:a16="http://schemas.microsoft.com/office/drawing/2014/main" id="{56D87C9F-11DD-D5C8-666C-4A535D791FB5}"/>
              </a:ext>
            </a:extLst>
          </p:cNvPr>
          <p:cNvSpPr/>
          <p:nvPr/>
        </p:nvSpPr>
        <p:spPr>
          <a:xfrm>
            <a:off x="473622" y="2369753"/>
            <a:ext cx="2647990" cy="776428"/>
          </a:xfrm>
          <a:prstGeom prst="roundRect">
            <a:avLst/>
          </a:prstGeom>
          <a:solidFill>
            <a:srgbClr val="EEF3FC"/>
          </a:solidFill>
          <a:ln w="1524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get_weather_data</a:t>
            </a:r>
            <a:endParaRPr lang="en-US" dirty="0">
              <a:solidFill>
                <a:schemeClr val="tx1"/>
              </a:solidFill>
              <a:latin typeface="Consolas" panose="020B0609020204030204" pitchFamily="49" charset="0"/>
              <a:cs typeface="Consolas" panose="020B0609020204030204" pitchFamily="49" charset="0"/>
            </a:endParaRPr>
          </a:p>
          <a:p>
            <a:pPr algn="ctr"/>
            <a:r>
              <a:rPr lang="en-US" sz="1200" dirty="0">
                <a:solidFill>
                  <a:schemeClr val="tx1"/>
                </a:solidFill>
                <a:cs typeface="Courier New"/>
              </a:rPr>
              <a:t>CDS API download</a:t>
            </a:r>
          </a:p>
        </p:txBody>
      </p:sp>
      <p:sp>
        <p:nvSpPr>
          <p:cNvPr id="34" name="Rounded Rectangle 33">
            <a:extLst>
              <a:ext uri="{FF2B5EF4-FFF2-40B4-BE49-F238E27FC236}">
                <a16:creationId xmlns:a16="http://schemas.microsoft.com/office/drawing/2014/main" id="{162B9B41-EEB1-9CD1-6F23-5B19AD9EED4B}"/>
              </a:ext>
            </a:extLst>
          </p:cNvPr>
          <p:cNvSpPr/>
          <p:nvPr/>
        </p:nvSpPr>
        <p:spPr>
          <a:xfrm>
            <a:off x="4230366" y="1421099"/>
            <a:ext cx="3859376" cy="467833"/>
          </a:xfrm>
          <a:prstGeom prst="roundRect">
            <a:avLst/>
          </a:prstGeom>
          <a:solidFill>
            <a:srgbClr val="92D050">
              <a:alpha val="41176"/>
            </a:srgbClr>
          </a:solidFill>
          <a:ln w="15240" cap="flat" cmpd="sng" algn="ctr">
            <a:solidFill>
              <a:srgbClr val="92D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b="1" dirty="0" err="1">
                <a:solidFill>
                  <a:srgbClr val="111111"/>
                </a:solidFill>
                <a:latin typeface="Courier New"/>
                <a:cs typeface="Courier New"/>
              </a:rPr>
              <a:t>snakemake</a:t>
            </a:r>
            <a:r>
              <a:rPr lang="en-US" b="1" dirty="0">
                <a:solidFill>
                  <a:srgbClr val="111111"/>
                </a:solidFill>
                <a:latin typeface="Courier New"/>
                <a:cs typeface="Courier New"/>
              </a:rPr>
              <a:t> </a:t>
            </a:r>
            <a:r>
              <a:rPr lang="cs-CZ" dirty="0">
                <a:solidFill>
                  <a:schemeClr val="tx1"/>
                </a:solidFill>
              </a:rPr>
              <a:t>-</a:t>
            </a:r>
            <a:r>
              <a:rPr lang="en-US" b="1" dirty="0">
                <a:solidFill>
                  <a:srgbClr val="111111"/>
                </a:solidFill>
                <a:latin typeface="Courier New"/>
                <a:cs typeface="Courier New"/>
              </a:rPr>
              <a:t>j N </a:t>
            </a:r>
            <a:r>
              <a:rPr lang="en-US" b="1" dirty="0" err="1">
                <a:solidFill>
                  <a:srgbClr val="111111"/>
                </a:solidFill>
                <a:latin typeface="Courier New"/>
                <a:cs typeface="Courier New"/>
              </a:rPr>
              <a:t>optimise_all</a:t>
            </a:r>
            <a:endParaRPr lang="en-US" b="1" dirty="0">
              <a:solidFill>
                <a:srgbClr val="111111"/>
              </a:solidFill>
              <a:latin typeface="Courier New"/>
              <a:cs typeface="Courier New"/>
            </a:endParaRPr>
          </a:p>
        </p:txBody>
      </p:sp>
      <p:sp>
        <p:nvSpPr>
          <p:cNvPr id="35" name="Rounded Rectangle 34">
            <a:extLst>
              <a:ext uri="{FF2B5EF4-FFF2-40B4-BE49-F238E27FC236}">
                <a16:creationId xmlns:a16="http://schemas.microsoft.com/office/drawing/2014/main" id="{DFA361DA-7B11-28A9-682E-A286C8F88214}"/>
              </a:ext>
            </a:extLst>
          </p:cNvPr>
          <p:cNvSpPr/>
          <p:nvPr/>
        </p:nvSpPr>
        <p:spPr>
          <a:xfrm>
            <a:off x="8331130" y="1424525"/>
            <a:ext cx="3424341" cy="467833"/>
          </a:xfrm>
          <a:prstGeom prst="roundRect">
            <a:avLst/>
          </a:prstGeom>
          <a:solidFill>
            <a:srgbClr val="D98B9B"/>
          </a:solidFill>
          <a:ln w="15240" cap="flat" cmpd="sng" algn="ctr">
            <a:solidFill>
              <a:schemeClr val="accent2">
                <a:lumMod val="60000"/>
                <a:lumOff val="4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b="1" dirty="0" err="1">
                <a:solidFill>
                  <a:srgbClr val="111111"/>
                </a:solidFill>
                <a:latin typeface="Courier New"/>
                <a:cs typeface="Courier New"/>
              </a:rPr>
              <a:t>snakemake</a:t>
            </a:r>
            <a:r>
              <a:rPr lang="en-US" b="1" dirty="0">
                <a:solidFill>
                  <a:schemeClr val="tx1"/>
                </a:solidFill>
                <a:latin typeface="Courier New"/>
                <a:cs typeface="Courier New"/>
              </a:rPr>
              <a:t> </a:t>
            </a:r>
            <a:r>
              <a:rPr lang="cs-CZ" dirty="0">
                <a:solidFill>
                  <a:schemeClr val="tx1"/>
                </a:solidFill>
              </a:rPr>
              <a:t>-</a:t>
            </a:r>
            <a:r>
              <a:rPr lang="en-US" b="1" dirty="0">
                <a:solidFill>
                  <a:srgbClr val="111111"/>
                </a:solidFill>
                <a:latin typeface="Courier New"/>
                <a:cs typeface="Courier New"/>
              </a:rPr>
              <a:t>j N </a:t>
            </a:r>
            <a:r>
              <a:rPr lang="en-US" b="1" dirty="0" err="1">
                <a:solidFill>
                  <a:srgbClr val="111111"/>
                </a:solidFill>
                <a:latin typeface="Courier New"/>
                <a:cs typeface="Courier New"/>
              </a:rPr>
              <a:t>map_all</a:t>
            </a:r>
            <a:endParaRPr lang="en-US" b="1" dirty="0">
              <a:solidFill>
                <a:srgbClr val="111111"/>
              </a:solidFill>
              <a:latin typeface="Courier New"/>
              <a:cs typeface="Courier New"/>
            </a:endParaRPr>
          </a:p>
        </p:txBody>
      </p:sp>
      <p:sp>
        <p:nvSpPr>
          <p:cNvPr id="36" name="Rounded Rectangle 35">
            <a:extLst>
              <a:ext uri="{FF2B5EF4-FFF2-40B4-BE49-F238E27FC236}">
                <a16:creationId xmlns:a16="http://schemas.microsoft.com/office/drawing/2014/main" id="{F0D91B55-4F4D-BF10-010E-5333376CA481}"/>
              </a:ext>
            </a:extLst>
          </p:cNvPr>
          <p:cNvSpPr/>
          <p:nvPr/>
        </p:nvSpPr>
        <p:spPr>
          <a:xfrm>
            <a:off x="3416787" y="2442689"/>
            <a:ext cx="2937932" cy="776428"/>
          </a:xfrm>
          <a:prstGeom prst="roundRect">
            <a:avLst/>
          </a:prstGeom>
          <a:solidFill>
            <a:srgbClr val="EEF3FC">
              <a:alpha val="52157"/>
            </a:srgbClr>
          </a:solidFill>
          <a:ln w="1524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optimize_transport</a:t>
            </a:r>
          </a:p>
          <a:p>
            <a:pPr algn="ctr"/>
            <a:r>
              <a:rPr lang="en-US" sz="1200" dirty="0" err="1">
                <a:solidFill>
                  <a:schemeClr val="tx1"/>
                </a:solidFill>
                <a:cs typeface="Courier New"/>
              </a:rPr>
              <a:t>Transport cost per hexagon</a:t>
            </a:r>
          </a:p>
        </p:txBody>
      </p:sp>
      <p:sp>
        <p:nvSpPr>
          <p:cNvPr id="38" name="Rounded Rectangle 37">
            <a:extLst>
              <a:ext uri="{FF2B5EF4-FFF2-40B4-BE49-F238E27FC236}">
                <a16:creationId xmlns:a16="http://schemas.microsoft.com/office/drawing/2014/main" id="{45D282B6-B516-6FAE-DF8E-E50A18E0463F}"/>
              </a:ext>
            </a:extLst>
          </p:cNvPr>
          <p:cNvSpPr/>
          <p:nvPr/>
        </p:nvSpPr>
        <p:spPr>
          <a:xfrm>
            <a:off x="3416787" y="3429000"/>
            <a:ext cx="2937932" cy="776428"/>
          </a:xfrm>
          <a:prstGeom prst="roundRect">
            <a:avLst/>
          </a:prstGeom>
          <a:solidFill>
            <a:srgbClr val="EEF3FC">
              <a:alpha val="52157"/>
            </a:srgbClr>
          </a:solidFill>
          <a:ln w="1524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calculate_water_costs</a:t>
            </a:r>
          </a:p>
          <a:p>
            <a:pPr algn="ctr"/>
            <a:r>
              <a:rPr lang="en-US" sz="1200" dirty="0" err="1">
                <a:solidFill>
                  <a:schemeClr val="tx1"/>
                </a:solidFill>
                <a:cs typeface="Courier New"/>
              </a:rPr>
              <a:t>Water cost per hexagon</a:t>
            </a:r>
          </a:p>
        </p:txBody>
      </p:sp>
      <p:sp>
        <p:nvSpPr>
          <p:cNvPr id="39" name="Rounded Rectangle 38">
            <a:extLst>
              <a:ext uri="{FF2B5EF4-FFF2-40B4-BE49-F238E27FC236}">
                <a16:creationId xmlns:a16="http://schemas.microsoft.com/office/drawing/2014/main" id="{404DB043-D4D1-A90A-D094-910535894EBF}"/>
              </a:ext>
            </a:extLst>
          </p:cNvPr>
          <p:cNvSpPr/>
          <p:nvPr/>
        </p:nvSpPr>
        <p:spPr>
          <a:xfrm>
            <a:off x="6650204" y="2587822"/>
            <a:ext cx="2937932" cy="776428"/>
          </a:xfrm>
          <a:prstGeom prst="roundRect">
            <a:avLst/>
          </a:prstGeom>
          <a:solidFill>
            <a:srgbClr val="EEF3FC">
              <a:alpha val="52157"/>
            </a:srgbClr>
          </a:solidFill>
          <a:ln w="1524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optimize_plant</a:t>
            </a:r>
          </a:p>
          <a:p>
            <a:pPr algn="ctr"/>
            <a:r>
              <a:rPr lang="en-US" sz="1200" dirty="0" err="1">
                <a:solidFill>
                  <a:schemeClr val="tx1"/>
                </a:solidFill>
                <a:cs typeface="Courier New"/>
              </a:rPr>
              <a:t>Plant-level optimisation</a:t>
            </a:r>
          </a:p>
        </p:txBody>
      </p:sp>
      <p:sp>
        <p:nvSpPr>
          <p:cNvPr id="40" name="Rounded Rectangle 39">
            <a:extLst>
              <a:ext uri="{FF2B5EF4-FFF2-40B4-BE49-F238E27FC236}">
                <a16:creationId xmlns:a16="http://schemas.microsoft.com/office/drawing/2014/main" id="{C07353AC-1319-9747-4749-C1DBEB42074F}"/>
              </a:ext>
            </a:extLst>
          </p:cNvPr>
          <p:cNvSpPr/>
          <p:nvPr/>
        </p:nvSpPr>
        <p:spPr>
          <a:xfrm>
            <a:off x="6650204" y="3731404"/>
            <a:ext cx="2937932" cy="776428"/>
          </a:xfrm>
          <a:prstGeom prst="roundRect">
            <a:avLst/>
          </a:prstGeom>
          <a:solidFill>
            <a:srgbClr val="EEF3FC">
              <a:alpha val="52157"/>
            </a:srgbClr>
          </a:solidFill>
          <a:ln w="1524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calculate_total_costs</a:t>
            </a:r>
          </a:p>
          <a:p>
            <a:pPr algn="ctr"/>
            <a:r>
              <a:rPr lang="en-US" sz="1200" dirty="0" err="1">
                <a:solidFill>
                  <a:schemeClr val="tx1"/>
                </a:solidFill>
                <a:cs typeface="Courier New"/>
              </a:rPr>
              <a:t>Levelised cost per hexagon</a:t>
            </a:r>
          </a:p>
        </p:txBody>
      </p:sp>
      <p:sp>
        <p:nvSpPr>
          <p:cNvPr id="41" name="Rounded Rectangle 40">
            <a:extLst>
              <a:ext uri="{FF2B5EF4-FFF2-40B4-BE49-F238E27FC236}">
                <a16:creationId xmlns:a16="http://schemas.microsoft.com/office/drawing/2014/main" id="{9DEADAAD-41E9-2928-4198-E7EA49DCBACE}"/>
              </a:ext>
            </a:extLst>
          </p:cNvPr>
          <p:cNvSpPr/>
          <p:nvPr/>
        </p:nvSpPr>
        <p:spPr>
          <a:xfrm>
            <a:off x="8246534" y="4657047"/>
            <a:ext cx="3539944" cy="776428"/>
          </a:xfrm>
          <a:prstGeom prst="roundRect">
            <a:avLst/>
          </a:prstGeom>
          <a:solidFill>
            <a:srgbClr val="F6D9DE">
              <a:alpha val="52157"/>
            </a:srgbClr>
          </a:solidFill>
          <a:ln w="15240" cap="flat" cmpd="sng" algn="ctr">
            <a:solidFill>
              <a:srgbClr val="C8102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calculate_cost_components</a:t>
            </a:r>
            <a:endParaRPr lang="en-US" dirty="0">
              <a:solidFill>
                <a:schemeClr val="tx1"/>
              </a:solidFill>
              <a:latin typeface="Consolas" panose="020B0609020204030204" pitchFamily="49" charset="0"/>
              <a:cs typeface="Consolas" panose="020B0609020204030204" pitchFamily="49" charset="0"/>
            </a:endParaRPr>
          </a:p>
          <a:p>
            <a:pPr algn="ctr"/>
            <a:r>
              <a:rPr lang="en-US" sz="1200" dirty="0" err="1">
                <a:solidFill>
                  <a:schemeClr val="tx1"/>
                </a:solidFill>
                <a:cs typeface="Courier New"/>
              </a:rPr>
              <a:t>Cost breakdown</a:t>
            </a:r>
          </a:p>
        </p:txBody>
      </p:sp>
      <p:sp>
        <p:nvSpPr>
          <p:cNvPr id="42" name="Rounded Rectangle 41">
            <a:extLst>
              <a:ext uri="{FF2B5EF4-FFF2-40B4-BE49-F238E27FC236}">
                <a16:creationId xmlns:a16="http://schemas.microsoft.com/office/drawing/2014/main" id="{B98DFDBF-76DE-2984-D2FA-DB4F994B2C63}"/>
              </a:ext>
            </a:extLst>
          </p:cNvPr>
          <p:cNvSpPr/>
          <p:nvPr/>
        </p:nvSpPr>
        <p:spPr>
          <a:xfrm>
            <a:off x="8721051" y="5696474"/>
            <a:ext cx="2937932" cy="776428"/>
          </a:xfrm>
          <a:prstGeom prst="roundRect">
            <a:avLst/>
          </a:prstGeom>
          <a:solidFill>
            <a:srgbClr val="F6D9DE">
              <a:alpha val="52157"/>
            </a:srgbClr>
          </a:solidFill>
          <a:ln w="15240" cap="flat" cmpd="sng" algn="ctr">
            <a:solidFill>
              <a:srgbClr val="C8102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dirty="0" err="1">
                <a:solidFill>
                  <a:schemeClr val="tx1"/>
                </a:solidFill>
                <a:latin typeface="Consolas" panose="020B0609020204030204" pitchFamily="49" charset="0"/>
                <a:cs typeface="Consolas" panose="020B0609020204030204" pitchFamily="49" charset="0"/>
              </a:rPr>
              <a:t>calculate_map_costs</a:t>
            </a:r>
          </a:p>
          <a:p>
            <a:pPr algn="ctr"/>
            <a:r>
              <a:rPr lang="en-US" sz="1200" dirty="0" err="1">
                <a:solidFill>
                  <a:schemeClr val="tx1"/>
                </a:solidFill>
                <a:cs typeface="Courier New"/>
              </a:rPr>
              <a:t>Spatial plots</a:t>
            </a:r>
          </a:p>
        </p:txBody>
      </p:sp>
      <p:pic>
        <p:nvPicPr>
          <p:cNvPr id="44" name="Graphic 43" descr="Badge 1 with solid fill">
            <a:extLst>
              <a:ext uri="{FF2B5EF4-FFF2-40B4-BE49-F238E27FC236}">
                <a16:creationId xmlns:a16="http://schemas.microsoft.com/office/drawing/2014/main" id="{30D28985-1FFC-DB85-1F08-FE16155384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328" y="2190459"/>
            <a:ext cx="358588" cy="358588"/>
          </a:xfrm>
          <a:prstGeom prst="rect">
            <a:avLst/>
          </a:prstGeom>
        </p:spPr>
      </p:pic>
      <p:pic>
        <p:nvPicPr>
          <p:cNvPr id="46" name="Graphic 45" descr="Badge with solid fill">
            <a:extLst>
              <a:ext uri="{FF2B5EF4-FFF2-40B4-BE49-F238E27FC236}">
                <a16:creationId xmlns:a16="http://schemas.microsoft.com/office/drawing/2014/main" id="{008A78DB-77B7-49BF-9167-F7F5920DC6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36787" y="2262689"/>
            <a:ext cx="360000" cy="360000"/>
          </a:xfrm>
          <a:prstGeom prst="rect">
            <a:avLst/>
          </a:prstGeom>
        </p:spPr>
      </p:pic>
      <p:pic>
        <p:nvPicPr>
          <p:cNvPr id="48" name="Graphic 47" descr="Badge 3 with solid fill">
            <a:extLst>
              <a:ext uri="{FF2B5EF4-FFF2-40B4-BE49-F238E27FC236}">
                <a16:creationId xmlns:a16="http://schemas.microsoft.com/office/drawing/2014/main" id="{A446ABDD-CDAA-91F5-9177-C82BB02592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36787" y="3249000"/>
            <a:ext cx="360000" cy="360000"/>
          </a:xfrm>
          <a:prstGeom prst="rect">
            <a:avLst/>
          </a:prstGeom>
        </p:spPr>
      </p:pic>
      <p:pic>
        <p:nvPicPr>
          <p:cNvPr id="50" name="Graphic 49" descr="Badge 4 with solid fill">
            <a:extLst>
              <a:ext uri="{FF2B5EF4-FFF2-40B4-BE49-F238E27FC236}">
                <a16:creationId xmlns:a16="http://schemas.microsoft.com/office/drawing/2014/main" id="{AF5B116B-7931-D314-25AE-B29B354394B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0204" y="2404396"/>
            <a:ext cx="360000" cy="360000"/>
          </a:xfrm>
          <a:prstGeom prst="rect">
            <a:avLst/>
          </a:prstGeom>
        </p:spPr>
      </p:pic>
      <p:pic>
        <p:nvPicPr>
          <p:cNvPr id="52" name="Graphic 51" descr="Badge 5 with solid fill">
            <a:extLst>
              <a:ext uri="{FF2B5EF4-FFF2-40B4-BE49-F238E27FC236}">
                <a16:creationId xmlns:a16="http://schemas.microsoft.com/office/drawing/2014/main" id="{F1A72C0A-D4CA-71E2-07E7-B9BFCAD6BED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70204" y="3547676"/>
            <a:ext cx="360000" cy="360000"/>
          </a:xfrm>
          <a:prstGeom prst="rect">
            <a:avLst/>
          </a:prstGeom>
        </p:spPr>
      </p:pic>
      <p:pic>
        <p:nvPicPr>
          <p:cNvPr id="54" name="Graphic 53" descr="Badge 6 with solid fill">
            <a:extLst>
              <a:ext uri="{FF2B5EF4-FFF2-40B4-BE49-F238E27FC236}">
                <a16:creationId xmlns:a16="http://schemas.microsoft.com/office/drawing/2014/main" id="{10935B6A-D5DF-5224-840F-B5B967F1CAA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66534" y="4473621"/>
            <a:ext cx="360000" cy="360000"/>
          </a:xfrm>
          <a:prstGeom prst="rect">
            <a:avLst/>
          </a:prstGeom>
        </p:spPr>
      </p:pic>
      <p:pic>
        <p:nvPicPr>
          <p:cNvPr id="56" name="Graphic 55" descr="Badge 7 with solid fill">
            <a:extLst>
              <a:ext uri="{FF2B5EF4-FFF2-40B4-BE49-F238E27FC236}">
                <a16:creationId xmlns:a16="http://schemas.microsoft.com/office/drawing/2014/main" id="{03623937-2616-9C6A-12E4-08AFB2814C4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502734" y="5487236"/>
            <a:ext cx="360000" cy="360000"/>
          </a:xfrm>
          <a:prstGeom prst="rect">
            <a:avLst/>
          </a:prstGeom>
        </p:spPr>
      </p:pic>
      <p:cxnSp>
        <p:nvCxnSpPr>
          <p:cNvPr id="58" name="Straight Arrow Connector 57">
            <a:extLst>
              <a:ext uri="{FF2B5EF4-FFF2-40B4-BE49-F238E27FC236}">
                <a16:creationId xmlns:a16="http://schemas.microsoft.com/office/drawing/2014/main" id="{325301D2-D318-5FC2-FFBC-ACE5D9D17B8E}"/>
              </a:ext>
            </a:extLst>
          </p:cNvPr>
          <p:cNvCxnSpPr>
            <a:cxnSpLocks/>
            <a:endCxn id="38" idx="1"/>
          </p:cNvCxnSpPr>
          <p:nvPr/>
        </p:nvCxnSpPr>
        <p:spPr>
          <a:xfrm>
            <a:off x="3056477" y="3125903"/>
            <a:ext cx="360310" cy="6913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D1D4CD8-1DCE-D3BB-1820-7D8CBD8E0352}"/>
              </a:ext>
            </a:extLst>
          </p:cNvPr>
          <p:cNvCxnSpPr>
            <a:cxnSpLocks/>
          </p:cNvCxnSpPr>
          <p:nvPr/>
        </p:nvCxnSpPr>
        <p:spPr>
          <a:xfrm>
            <a:off x="3121612" y="2757967"/>
            <a:ext cx="288000" cy="642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95E0944C-F180-D10A-F32A-92F776710E38}"/>
              </a:ext>
            </a:extLst>
          </p:cNvPr>
          <p:cNvCxnSpPr>
            <a:cxnSpLocks/>
          </p:cNvCxnSpPr>
          <p:nvPr/>
        </p:nvCxnSpPr>
        <p:spPr>
          <a:xfrm flipV="1">
            <a:off x="6361894" y="3345674"/>
            <a:ext cx="288310" cy="2284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D1BA82D-FD3D-BA61-BF06-9ABAE0C5D9FB}"/>
              </a:ext>
            </a:extLst>
          </p:cNvPr>
          <p:cNvCxnSpPr>
            <a:cxnSpLocks/>
            <a:stCxn id="36" idx="3"/>
          </p:cNvCxnSpPr>
          <p:nvPr/>
        </p:nvCxnSpPr>
        <p:spPr>
          <a:xfrm>
            <a:off x="6354719" y="2830903"/>
            <a:ext cx="288000" cy="59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B440945-8013-4A48-2D43-E3191CCABA5C}"/>
              </a:ext>
            </a:extLst>
          </p:cNvPr>
          <p:cNvCxnSpPr>
            <a:cxnSpLocks/>
            <a:stCxn id="39" idx="2"/>
          </p:cNvCxnSpPr>
          <p:nvPr/>
        </p:nvCxnSpPr>
        <p:spPr>
          <a:xfrm>
            <a:off x="8119170" y="3364250"/>
            <a:ext cx="0" cy="3475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F46D8EDC-128F-787C-5240-3FC2737D919C}"/>
              </a:ext>
            </a:extLst>
          </p:cNvPr>
          <p:cNvCxnSpPr>
            <a:cxnSpLocks/>
          </p:cNvCxnSpPr>
          <p:nvPr/>
        </p:nvCxnSpPr>
        <p:spPr>
          <a:xfrm>
            <a:off x="10190017" y="4119618"/>
            <a:ext cx="0" cy="5340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277AFDD-9E2E-8754-A0F1-AF1B9188ACDA}"/>
              </a:ext>
            </a:extLst>
          </p:cNvPr>
          <p:cNvCxnSpPr>
            <a:cxnSpLocks/>
          </p:cNvCxnSpPr>
          <p:nvPr/>
        </p:nvCxnSpPr>
        <p:spPr>
          <a:xfrm>
            <a:off x="10203977" y="5433475"/>
            <a:ext cx="0" cy="2337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588CF10-822B-031F-E1C5-D7FC25143B41}"/>
              </a:ext>
            </a:extLst>
          </p:cNvPr>
          <p:cNvCxnSpPr>
            <a:cxnSpLocks/>
          </p:cNvCxnSpPr>
          <p:nvPr/>
        </p:nvCxnSpPr>
        <p:spPr>
          <a:xfrm>
            <a:off x="9602096" y="4119618"/>
            <a:ext cx="60188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9" name="Rounded Rectangle 78">
            <a:extLst>
              <a:ext uri="{FF2B5EF4-FFF2-40B4-BE49-F238E27FC236}">
                <a16:creationId xmlns:a16="http://schemas.microsoft.com/office/drawing/2014/main" id="{C0FCAD53-C12E-C8A7-5F90-797169FEACCD}"/>
              </a:ext>
            </a:extLst>
          </p:cNvPr>
          <p:cNvSpPr/>
          <p:nvPr/>
        </p:nvSpPr>
        <p:spPr>
          <a:xfrm>
            <a:off x="893190" y="4660232"/>
            <a:ext cx="4674846" cy="1660939"/>
          </a:xfrm>
          <a:prstGeom prst="roundRect">
            <a:avLst/>
          </a:prstGeom>
          <a:solidFill>
            <a:srgbClr val="F7F9FC"/>
          </a:solidFill>
          <a:ln w="254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8B53DDD6-EABD-8E22-B466-B691C3CCE7C4}"/>
              </a:ext>
            </a:extLst>
          </p:cNvPr>
          <p:cNvSpPr txBox="1"/>
          <p:nvPr/>
        </p:nvSpPr>
        <p:spPr>
          <a:xfrm>
            <a:off x="893189" y="4752677"/>
            <a:ext cx="4674845" cy="1450003"/>
          </a:xfrm>
          <a:prstGeom prst="rect">
            <a:avLst/>
          </a:prstGeom>
          <a:noFill/>
        </p:spPr>
        <p:txBody>
          <a:bodyPr wrap="square" rtlCol="0">
            <a:normAutofit/>
          </a:bodyPr>
          <a:lstStyle/>
          <a:p>
            <a:pPr algn="ctr"/>
            <a:r>
              <a:rPr lang="en-US" b="1" dirty="0"/>
              <a:t>Individual rules</a:t>
            </a:r>
          </a:p>
          <a:p>
            <a:pPr algn="ctr"/>
            <a:r>
              <a:rPr lang="en-US" sz="1200" dirty="0"/>
              <a:t>For debugging or partial reruns</a:t>
            </a:r>
          </a:p>
          <a:p>
            <a:pPr algn="ctr"/>
            <a:endParaRPr lang="en-US" dirty="0"/>
          </a:p>
          <a:p>
            <a:pPr algn="ctr"/>
            <a:endParaRPr lang="en-US" dirty="0"/>
          </a:p>
          <a:p>
            <a:pPr algn="ctr"/>
            <a:endParaRPr lang="en-US" dirty="0"/>
          </a:p>
          <a:p>
            <a:pPr algn="ctr"/>
            <a:r>
              <a:rPr lang="en-US" sz="1200" dirty="0" err="1"/>
              <a:t>Snakemake</a:t>
            </a:r>
            <a:r>
              <a:rPr lang="en-US" sz="1200" dirty="0"/>
              <a:t> reruns outputs affected by changed inputs</a:t>
            </a:r>
          </a:p>
          <a:p>
            <a:pPr algn="ctr"/>
            <a:endParaRPr lang="en-US" dirty="0"/>
          </a:p>
        </p:txBody>
      </p:sp>
      <p:sp>
        <p:nvSpPr>
          <p:cNvPr id="81" name="Rounded Rectangle 80">
            <a:extLst>
              <a:ext uri="{FF2B5EF4-FFF2-40B4-BE49-F238E27FC236}">
                <a16:creationId xmlns:a16="http://schemas.microsoft.com/office/drawing/2014/main" id="{25FCEF71-0F99-2F4A-5103-38A7247D858B}"/>
              </a:ext>
            </a:extLst>
          </p:cNvPr>
          <p:cNvSpPr/>
          <p:nvPr/>
        </p:nvSpPr>
        <p:spPr>
          <a:xfrm>
            <a:off x="1474715" y="5316581"/>
            <a:ext cx="3581793" cy="467833"/>
          </a:xfrm>
          <a:prstGeom prst="roundRect">
            <a:avLst/>
          </a:prstGeom>
          <a:solidFill>
            <a:srgbClr val="012069"/>
          </a:solidFill>
          <a:ln w="127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b="1" dirty="0" err="1">
                <a:solidFill>
                  <a:srgbClr val="FFFFFF"/>
                </a:solidFill>
                <a:latin typeface="Courier New"/>
                <a:cs typeface="Courier New"/>
              </a:rPr>
              <a:t>snakemake</a:t>
            </a:r>
            <a:r>
              <a:rPr lang="en-US" b="1" dirty="0">
                <a:solidFill>
                  <a:srgbClr val="FFFFFF"/>
                </a:solidFill>
                <a:latin typeface="Courier New"/>
                <a:cs typeface="Courier New"/>
              </a:rPr>
              <a:t> </a:t>
            </a:r>
            <a:r>
              <a:rPr lang="cs-CZ" dirty="0"/>
              <a:t>-</a:t>
            </a:r>
            <a:r>
              <a:rPr lang="en-US" b="1" dirty="0">
                <a:solidFill>
                  <a:srgbClr val="FFFFFF"/>
                </a:solidFill>
                <a:latin typeface="Courier New"/>
                <a:cs typeface="Courier New"/>
              </a:rPr>
              <a:t>j N &lt;</a:t>
            </a:r>
            <a:r>
              <a:rPr lang="en-US" b="1" dirty="0" err="1">
                <a:solidFill>
                  <a:srgbClr val="FFFFFF"/>
                </a:solidFill>
                <a:latin typeface="Courier New"/>
                <a:cs typeface="Courier New"/>
              </a:rPr>
              <a:t>rule_name</a:t>
            </a:r>
            <a:r>
              <a:rPr lang="en-US" b="1" dirty="0">
                <a:solidFill>
                  <a:srgbClr val="FFFFFF"/>
                </a:solidFill>
                <a:latin typeface="Courier New"/>
                <a:cs typeface="Courier New"/>
              </a:rPr>
              <a:t>&gt;</a:t>
            </a:r>
          </a:p>
        </p:txBody>
      </p:sp>
      <p:sp>
        <p:nvSpPr>
          <p:cNvPr id="90" name="TextBox 89">
            <a:extLst>
              <a:ext uri="{FF2B5EF4-FFF2-40B4-BE49-F238E27FC236}">
                <a16:creationId xmlns:a16="http://schemas.microsoft.com/office/drawing/2014/main" id="{F73CDE0C-2C74-D5CA-2EBD-8AEAB0AD0653}"/>
              </a:ext>
            </a:extLst>
          </p:cNvPr>
          <p:cNvSpPr txBox="1"/>
          <p:nvPr/>
        </p:nvSpPr>
        <p:spPr>
          <a:xfrm>
            <a:off x="1092940" y="1984522"/>
            <a:ext cx="10006119" cy="307777"/>
          </a:xfrm>
          <a:prstGeom prst="rect">
            <a:avLst/>
          </a:prstGeom>
          <a:noFill/>
        </p:spPr>
        <p:txBody>
          <a:bodyPr wrap="square" rtlCol="0">
            <a:normAutofit/>
          </a:bodyPr>
          <a:lstStyle/>
          <a:p>
            <a:pPr algn="ctr"/>
            <a:r>
              <a:rPr lang="en-US" b="1" dirty="0">
                <a:solidFill>
                  <a:schemeClr val="accent1"/>
                </a:solidFill>
              </a:rPr>
              <a:t>These three targets resolve the seven-rule Geo-X workflow.</a:t>
            </a:r>
          </a:p>
        </p:txBody>
      </p:sp>
    </p:spTree>
    <p:extLst>
      <p:ext uri="{BB962C8B-B14F-4D97-AF65-F5344CB8AC3E}">
        <p14:creationId xmlns:p14="http://schemas.microsoft.com/office/powerpoint/2010/main" val="427860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34" grpId="0" animBg="1"/>
      <p:bldP spid="35" grpId="0" animBg="1"/>
      <p:bldP spid="36" grpId="0" animBg="1"/>
      <p:bldP spid="38" grpId="0" animBg="1"/>
      <p:bldP spid="39" grpId="0" animBg="1"/>
      <p:bldP spid="40" grpId="0" animBg="1"/>
      <p:bldP spid="41" grpId="0" animBg="1"/>
      <p:bldP spid="42" grpId="0" animBg="1"/>
      <p:bldP spid="79" grpId="0" animBg="1"/>
      <p:bldP spid="80" grpId="0"/>
      <p:bldP spid="81" grpId="0" animBg="1"/>
      <p:bldP spid="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BD7E5-CF37-811D-7572-25686134D34F}"/>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1E029BB7-AAAB-D7E4-791C-AC47CE6BC177}"/>
              </a:ext>
            </a:extLst>
          </p:cNvPr>
          <p:cNvGraphicFramePr/>
          <p:nvPr>
            <p:extLst>
              <p:ext uri="{D42A27DB-BD31-4B8C-83A1-F6EECF244321}">
                <p14:modId xmlns:p14="http://schemas.microsoft.com/office/powerpoint/2010/main" val="2467044407"/>
              </p:ext>
            </p:extLst>
          </p:nvPr>
        </p:nvGraphicFramePr>
        <p:xfrm>
          <a:off x="838200" y="1599189"/>
          <a:ext cx="10515600" cy="4691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42911A9-8D3D-18D8-7E70-B3603A9F2ADE}"/>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179091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AF959-A384-4D50-0F77-E07C5575D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B5575-5863-78F2-6FD7-73D3FB47AE7A}"/>
              </a:ext>
            </a:extLst>
          </p:cNvPr>
          <p:cNvSpPr>
            <a:spLocks noGrp="1"/>
          </p:cNvSpPr>
          <p:nvPr>
            <p:ph type="title"/>
          </p:nvPr>
        </p:nvSpPr>
        <p:spPr>
          <a:xfrm>
            <a:off x="838200" y="15805"/>
            <a:ext cx="10515600" cy="1173894"/>
          </a:xfrm>
        </p:spPr>
        <p:txBody>
          <a:bodyPr>
            <a:normAutofit/>
          </a:bodyPr>
          <a:lstStyle/>
          <a:p>
            <a:r>
              <a:rPr lang="en-US" dirty="0">
                <a:solidFill>
                  <a:srgbClr val="C8102E"/>
                </a:solidFill>
                <a:latin typeface="Arial"/>
                <a:cs typeface="Arial"/>
              </a:rPr>
              <a:t>Step 1: Download the weather data</a:t>
            </a:r>
          </a:p>
        </p:txBody>
      </p:sp>
      <p:sp>
        <p:nvSpPr>
          <p:cNvPr id="3" name="Rounded Rectangle 2">
            <a:extLst>
              <a:ext uri="{FF2B5EF4-FFF2-40B4-BE49-F238E27FC236}">
                <a16:creationId xmlns:a16="http://schemas.microsoft.com/office/drawing/2014/main" id="{716BF93B-FE22-FE1B-F4AD-F4F0252F8A08}"/>
              </a:ext>
            </a:extLst>
          </p:cNvPr>
          <p:cNvSpPr/>
          <p:nvPr/>
        </p:nvSpPr>
        <p:spPr>
          <a:xfrm>
            <a:off x="575930" y="1425388"/>
            <a:ext cx="5016796" cy="5110828"/>
          </a:xfrm>
          <a:prstGeom prst="roundRect">
            <a:avLst/>
          </a:prstGeom>
          <a:solidFill>
            <a:schemeClr val="accent4">
              <a:lumMod val="20000"/>
              <a:lumOff val="80000"/>
            </a:schemeClr>
          </a:solidFill>
          <a:ln w="19050" cap="flat" cmpd="sng" algn="ctr">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2000" b="1" dirty="0">
                <a:solidFill>
                  <a:schemeClr val="tx1"/>
                </a:solidFill>
              </a:rPr>
              <a:t>Before running</a:t>
            </a: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p:txBody>
      </p:sp>
      <p:sp>
        <p:nvSpPr>
          <p:cNvPr id="4" name="Decision 3">
            <a:extLst>
              <a:ext uri="{FF2B5EF4-FFF2-40B4-BE49-F238E27FC236}">
                <a16:creationId xmlns:a16="http://schemas.microsoft.com/office/drawing/2014/main" id="{761978AB-3414-1650-5BE5-2A33225B85DC}"/>
              </a:ext>
            </a:extLst>
          </p:cNvPr>
          <p:cNvSpPr/>
          <p:nvPr/>
        </p:nvSpPr>
        <p:spPr>
          <a:xfrm>
            <a:off x="1377991" y="2302329"/>
            <a:ext cx="2498272" cy="1126671"/>
          </a:xfrm>
          <a:prstGeom prst="flowChartDecision">
            <a:avLst/>
          </a:prstGeom>
          <a:solidFill>
            <a:schemeClr val="accent3">
              <a:lumMod val="9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 you already have the cutout file?</a:t>
            </a:r>
          </a:p>
        </p:txBody>
      </p:sp>
      <p:sp>
        <p:nvSpPr>
          <p:cNvPr id="5" name="Rectangle 4">
            <a:extLst>
              <a:ext uri="{FF2B5EF4-FFF2-40B4-BE49-F238E27FC236}">
                <a16:creationId xmlns:a16="http://schemas.microsoft.com/office/drawing/2014/main" id="{47AA1FEF-3756-8272-0A3C-168BEBCFCEEA}"/>
              </a:ext>
            </a:extLst>
          </p:cNvPr>
          <p:cNvSpPr/>
          <p:nvPr/>
        </p:nvSpPr>
        <p:spPr>
          <a:xfrm>
            <a:off x="4307773" y="2612571"/>
            <a:ext cx="914402" cy="506186"/>
          </a:xfrm>
          <a:prstGeom prst="rect">
            <a:avLst/>
          </a:prstGeom>
          <a:solidFill>
            <a:srgbClr val="FFC000"/>
          </a:solidFill>
          <a:ln w="12700" cap="flat" cmpd="sng" algn="ctr">
            <a:solidFill>
              <a:schemeClr val="accent2">
                <a:lumMod val="60000"/>
                <a:lumOff val="4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Skip</a:t>
            </a:r>
          </a:p>
        </p:txBody>
      </p:sp>
      <p:sp>
        <p:nvSpPr>
          <p:cNvPr id="6" name="Rectangle 5">
            <a:extLst>
              <a:ext uri="{FF2B5EF4-FFF2-40B4-BE49-F238E27FC236}">
                <a16:creationId xmlns:a16="http://schemas.microsoft.com/office/drawing/2014/main" id="{2FE7EE9B-D240-94FC-7525-7F95C80985BF}"/>
              </a:ext>
            </a:extLst>
          </p:cNvPr>
          <p:cNvSpPr/>
          <p:nvPr/>
        </p:nvSpPr>
        <p:spPr>
          <a:xfrm>
            <a:off x="1110343" y="3961104"/>
            <a:ext cx="3166950" cy="506186"/>
          </a:xfrm>
          <a:prstGeom prst="rect">
            <a:avLst/>
          </a:prstGeom>
          <a:solidFill>
            <a:srgbClr val="AFC7FE"/>
          </a:solidFill>
          <a:ln w="254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Check </a:t>
            </a:r>
            <a:r>
              <a:rPr lang="en-US" dirty="0">
                <a:solidFill>
                  <a:schemeClr val="tx1"/>
                </a:solidFill>
                <a:latin typeface="Consolas" panose="020B0609020204030204" pitchFamily="49" charset="0"/>
                <a:cs typeface="Consolas" panose="020B0609020204030204" pitchFamily="49" charset="0"/>
              </a:rPr>
              <a:t>cutouts/ </a:t>
            </a:r>
            <a:r>
              <a:rPr lang="en-US" dirty="0">
                <a:solidFill>
                  <a:schemeClr val="tx1"/>
                </a:solidFill>
              </a:rPr>
              <a:t>folder first</a:t>
            </a:r>
          </a:p>
        </p:txBody>
      </p:sp>
      <p:sp>
        <p:nvSpPr>
          <p:cNvPr id="7" name="Rectangle 6">
            <a:extLst>
              <a:ext uri="{FF2B5EF4-FFF2-40B4-BE49-F238E27FC236}">
                <a16:creationId xmlns:a16="http://schemas.microsoft.com/office/drawing/2014/main" id="{50FA14FD-D12A-B822-500D-FF82198D010B}"/>
              </a:ext>
            </a:extLst>
          </p:cNvPr>
          <p:cNvSpPr/>
          <p:nvPr/>
        </p:nvSpPr>
        <p:spPr>
          <a:xfrm>
            <a:off x="1110343" y="4819217"/>
            <a:ext cx="3166950" cy="506186"/>
          </a:xfrm>
          <a:prstGeom prst="rect">
            <a:avLst/>
          </a:prstGeom>
          <a:solidFill>
            <a:srgbClr val="012069"/>
          </a:solidFill>
          <a:ln w="254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latin typeface="Consolas" panose="020B0609020204030204" pitchFamily="49" charset="0"/>
                <a:cs typeface="Consolas" panose="020B0609020204030204" pitchFamily="49" charset="0"/>
              </a:rPr>
              <a:t>snakemake</a:t>
            </a:r>
            <a:r>
              <a:rPr lang="en-US" dirty="0">
                <a:solidFill>
                  <a:schemeClr val="bg1"/>
                </a:solidFill>
                <a:latin typeface="Consolas" panose="020B0609020204030204" pitchFamily="49" charset="0"/>
                <a:cs typeface="Consolas" panose="020B0609020204030204" pitchFamily="49" charset="0"/>
              </a:rPr>
              <a:t> </a:t>
            </a:r>
            <a:r>
              <a:rPr lang="en-CZ" dirty="0"/>
              <a:t>-</a:t>
            </a:r>
            <a:r>
              <a:rPr lang="en-US" dirty="0">
                <a:solidFill>
                  <a:schemeClr val="bg1"/>
                </a:solidFill>
                <a:latin typeface="Consolas" panose="020B0609020204030204" pitchFamily="49" charset="0"/>
                <a:cs typeface="Consolas" panose="020B0609020204030204" pitchFamily="49" charset="0"/>
              </a:rPr>
              <a:t>j 4 </a:t>
            </a:r>
            <a:r>
              <a:rPr lang="en-US" dirty="0" err="1">
                <a:solidFill>
                  <a:schemeClr val="bg1"/>
                </a:solidFill>
                <a:latin typeface="Consolas" panose="020B0609020204030204" pitchFamily="49" charset="0"/>
                <a:cs typeface="Consolas" panose="020B0609020204030204" pitchFamily="49" charset="0"/>
              </a:rPr>
              <a:t>run_weather</a:t>
            </a:r>
            <a:endParaRPr lang="en-US" dirty="0">
              <a:solidFill>
                <a:schemeClr val="bg1"/>
              </a:solidFill>
              <a:latin typeface="Consolas" panose="020B0609020204030204" pitchFamily="49" charset="0"/>
              <a:cs typeface="Consolas" panose="020B0609020204030204" pitchFamily="49" charset="0"/>
            </a:endParaRPr>
          </a:p>
        </p:txBody>
      </p:sp>
      <p:sp>
        <p:nvSpPr>
          <p:cNvPr id="8" name="Rectangle 7">
            <a:extLst>
              <a:ext uri="{FF2B5EF4-FFF2-40B4-BE49-F238E27FC236}">
                <a16:creationId xmlns:a16="http://schemas.microsoft.com/office/drawing/2014/main" id="{41A678C6-09B3-E5B3-ADD0-5161728B236C}"/>
              </a:ext>
            </a:extLst>
          </p:cNvPr>
          <p:cNvSpPr/>
          <p:nvPr/>
        </p:nvSpPr>
        <p:spPr>
          <a:xfrm>
            <a:off x="1274560" y="5693096"/>
            <a:ext cx="2824471" cy="506186"/>
          </a:xfrm>
          <a:prstGeom prst="rect">
            <a:avLst/>
          </a:prstGeom>
          <a:solidFill>
            <a:srgbClr val="FFC000"/>
          </a:solidFill>
          <a:ln w="25400" cap="flat" cmpd="sng" algn="ctr">
            <a:solidFill>
              <a:schemeClr val="accent2">
                <a:lumMod val="60000"/>
                <a:lumOff val="4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Output</a:t>
            </a:r>
          </a:p>
          <a:p>
            <a:pPr algn="ctr"/>
            <a:r>
              <a:rPr lang="en-US" dirty="0">
                <a:solidFill>
                  <a:schemeClr val="tx1"/>
                </a:solidFill>
                <a:latin typeface="Consolas" panose="020B0609020204030204" pitchFamily="49" charset="0"/>
                <a:cs typeface="Consolas" panose="020B0609020204030204" pitchFamily="49" charset="0"/>
              </a:rPr>
              <a:t>cutouts/[iso]_[year].nc</a:t>
            </a:r>
          </a:p>
        </p:txBody>
      </p:sp>
      <p:sp>
        <p:nvSpPr>
          <p:cNvPr id="9" name="Rounded Rectangle 8">
            <a:extLst>
              <a:ext uri="{FF2B5EF4-FFF2-40B4-BE49-F238E27FC236}">
                <a16:creationId xmlns:a16="http://schemas.microsoft.com/office/drawing/2014/main" id="{2E6E5807-1889-B763-B6B5-0FDBC22795AB}"/>
              </a:ext>
            </a:extLst>
          </p:cNvPr>
          <p:cNvSpPr/>
          <p:nvPr/>
        </p:nvSpPr>
        <p:spPr>
          <a:xfrm>
            <a:off x="5761074" y="1397533"/>
            <a:ext cx="5854996" cy="5110828"/>
          </a:xfrm>
          <a:prstGeom prst="roundRect">
            <a:avLst/>
          </a:prstGeom>
          <a:solidFill>
            <a:srgbClr val="92D050">
              <a:alpha val="41176"/>
            </a:srgbClr>
          </a:solidFill>
          <a:ln w="19050" cap="flat" cmpd="sng" algn="ctr">
            <a:solidFill>
              <a:srgbClr val="92D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2000" b="1" dirty="0">
                <a:solidFill>
                  <a:schemeClr val="tx1"/>
                </a:solidFill>
              </a:rPr>
              <a:t>Some caveats</a:t>
            </a:r>
          </a:p>
          <a:p>
            <a:pPr algn="ctr"/>
            <a:endParaRPr lang="en-GB" sz="20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a:p>
            <a:pPr algn="ctr"/>
            <a:endParaRPr lang="en-GB" sz="1600" b="1" i="1" dirty="0">
              <a:solidFill>
                <a:schemeClr val="tx1"/>
              </a:solidFill>
            </a:endParaRPr>
          </a:p>
        </p:txBody>
      </p:sp>
      <p:sp>
        <p:nvSpPr>
          <p:cNvPr id="10" name="Rounded Rectangle 9">
            <a:extLst>
              <a:ext uri="{FF2B5EF4-FFF2-40B4-BE49-F238E27FC236}">
                <a16:creationId xmlns:a16="http://schemas.microsoft.com/office/drawing/2014/main" id="{C69D6841-EBD0-A2B0-799B-51C55F72AA8B}"/>
              </a:ext>
            </a:extLst>
          </p:cNvPr>
          <p:cNvSpPr/>
          <p:nvPr/>
        </p:nvSpPr>
        <p:spPr>
          <a:xfrm>
            <a:off x="6096000" y="2302329"/>
            <a:ext cx="5257800" cy="1126671"/>
          </a:xfrm>
          <a:prstGeom prst="roundRect">
            <a:avLst/>
          </a:prstGeom>
          <a:solidFill>
            <a:srgbClr val="F4F7FC">
              <a:alpha val="44706"/>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i="1" dirty="0">
                <a:solidFill>
                  <a:schemeClr val="tx1"/>
                </a:solidFill>
              </a:rPr>
              <a:t>Runtime varies widely</a:t>
            </a:r>
          </a:p>
          <a:p>
            <a:pPr algn="ctr"/>
            <a:r>
              <a:rPr lang="en-US" dirty="0">
                <a:solidFill>
                  <a:schemeClr val="tx1"/>
                </a:solidFill>
              </a:rPr>
              <a:t>Depending on the size of the country and your internet connection.</a:t>
            </a:r>
          </a:p>
        </p:txBody>
      </p:sp>
      <p:sp>
        <p:nvSpPr>
          <p:cNvPr id="11" name="Rounded Rectangle 10">
            <a:extLst>
              <a:ext uri="{FF2B5EF4-FFF2-40B4-BE49-F238E27FC236}">
                <a16:creationId xmlns:a16="http://schemas.microsoft.com/office/drawing/2014/main" id="{1224FD31-282C-700C-278F-0FDC323C85D1}"/>
              </a:ext>
            </a:extLst>
          </p:cNvPr>
          <p:cNvSpPr/>
          <p:nvPr/>
        </p:nvSpPr>
        <p:spPr>
          <a:xfrm>
            <a:off x="6096000" y="3644123"/>
            <a:ext cx="5257800" cy="1126671"/>
          </a:xfrm>
          <a:prstGeom prst="roundRect">
            <a:avLst/>
          </a:prstGeom>
          <a:solidFill>
            <a:srgbClr val="F4F7FC">
              <a:alpha val="45098"/>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i="1" dirty="0">
                <a:solidFill>
                  <a:schemeClr val="tx1"/>
                </a:solidFill>
              </a:rPr>
              <a:t>What it downloads</a:t>
            </a:r>
          </a:p>
          <a:p>
            <a:pPr algn="ctr"/>
            <a:r>
              <a:rPr lang="en-US" dirty="0">
                <a:solidFill>
                  <a:schemeClr val="tx1"/>
                </a:solidFill>
              </a:rPr>
              <a:t>ERA5 reanalysis data via the CDS API (</a:t>
            </a:r>
            <a:r>
              <a:rPr lang="en-US" dirty="0" err="1">
                <a:solidFill>
                  <a:schemeClr val="tx1"/>
                </a:solidFill>
              </a:rPr>
              <a:t>Atlite</a:t>
            </a:r>
            <a:r>
              <a:rPr lang="en-US" dirty="0">
                <a:solidFill>
                  <a:schemeClr val="tx1"/>
                </a:solidFill>
              </a:rPr>
              <a:t>).</a:t>
            </a:r>
          </a:p>
          <a:p>
            <a:pPr algn="ctr"/>
            <a:r>
              <a:rPr lang="en-US" dirty="0">
                <a:solidFill>
                  <a:schemeClr val="tx1"/>
                </a:solidFill>
              </a:rPr>
              <a:t>Covers solar and wind profiles for the study.</a:t>
            </a:r>
          </a:p>
        </p:txBody>
      </p:sp>
      <p:pic>
        <p:nvPicPr>
          <p:cNvPr id="14" name="Graphic 13" descr="Badge Tick1 with solid fill">
            <a:extLst>
              <a:ext uri="{FF2B5EF4-FFF2-40B4-BE49-F238E27FC236}">
                <a16:creationId xmlns:a16="http://schemas.microsoft.com/office/drawing/2014/main" id="{77ED5C39-1B1F-EB60-8F44-B56CD90525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61409" y="2416277"/>
            <a:ext cx="360000" cy="360000"/>
          </a:xfrm>
          <a:prstGeom prst="rect">
            <a:avLst/>
          </a:prstGeom>
        </p:spPr>
      </p:pic>
      <p:pic>
        <p:nvPicPr>
          <p:cNvPr id="16" name="Graphic 15" descr="Badge Cross with solid fill">
            <a:extLst>
              <a:ext uri="{FF2B5EF4-FFF2-40B4-BE49-F238E27FC236}">
                <a16:creationId xmlns:a16="http://schemas.microsoft.com/office/drawing/2014/main" id="{761A6B09-6F09-F525-1677-A3B41ACB9A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67454" y="3472648"/>
            <a:ext cx="360000" cy="360000"/>
          </a:xfrm>
          <a:prstGeom prst="rect">
            <a:avLst/>
          </a:prstGeom>
        </p:spPr>
      </p:pic>
      <p:cxnSp>
        <p:nvCxnSpPr>
          <p:cNvPr id="18" name="Straight Arrow Connector 17">
            <a:extLst>
              <a:ext uri="{FF2B5EF4-FFF2-40B4-BE49-F238E27FC236}">
                <a16:creationId xmlns:a16="http://schemas.microsoft.com/office/drawing/2014/main" id="{A12B1023-BAB0-55A7-0DCF-813A9729DFE3}"/>
              </a:ext>
            </a:extLst>
          </p:cNvPr>
          <p:cNvCxnSpPr>
            <a:stCxn id="4" idx="3"/>
            <a:endCxn id="5" idx="1"/>
          </p:cNvCxnSpPr>
          <p:nvPr/>
        </p:nvCxnSpPr>
        <p:spPr>
          <a:xfrm flipV="1">
            <a:off x="3876263" y="2865664"/>
            <a:ext cx="43151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D77B5B3-EF6D-D909-BCC6-089A939C1B2F}"/>
              </a:ext>
            </a:extLst>
          </p:cNvPr>
          <p:cNvCxnSpPr>
            <a:cxnSpLocks/>
          </p:cNvCxnSpPr>
          <p:nvPr/>
        </p:nvCxnSpPr>
        <p:spPr>
          <a:xfrm>
            <a:off x="2630637" y="3449993"/>
            <a:ext cx="0" cy="51111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1B3DFD5-E168-8E7B-BE86-4F75D455C7B3}"/>
              </a:ext>
            </a:extLst>
          </p:cNvPr>
          <p:cNvCxnSpPr>
            <a:cxnSpLocks/>
          </p:cNvCxnSpPr>
          <p:nvPr/>
        </p:nvCxnSpPr>
        <p:spPr>
          <a:xfrm>
            <a:off x="2627127" y="4467290"/>
            <a:ext cx="0" cy="336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1BA8430-FDCF-2E8E-C1FE-D33246C8EC27}"/>
              </a:ext>
            </a:extLst>
          </p:cNvPr>
          <p:cNvCxnSpPr>
            <a:cxnSpLocks/>
          </p:cNvCxnSpPr>
          <p:nvPr/>
        </p:nvCxnSpPr>
        <p:spPr>
          <a:xfrm>
            <a:off x="2627127" y="5341169"/>
            <a:ext cx="0" cy="3361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AEAAF93A-68EB-A736-B8EF-5AA78E36AAC2}"/>
              </a:ext>
            </a:extLst>
          </p:cNvPr>
          <p:cNvSpPr/>
          <p:nvPr/>
        </p:nvSpPr>
        <p:spPr>
          <a:xfrm>
            <a:off x="6096000" y="4973214"/>
            <a:ext cx="5257800" cy="1126671"/>
          </a:xfrm>
          <a:prstGeom prst="roundRect">
            <a:avLst/>
          </a:prstGeom>
          <a:solidFill>
            <a:srgbClr val="F4F7FC">
              <a:alpha val="45098"/>
            </a:srgbClr>
          </a:solidFill>
          <a:ln w="1270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i="1" dirty="0">
                <a:solidFill>
                  <a:schemeClr val="tx1"/>
                </a:solidFill>
              </a:rPr>
              <a:t>Cutouts are reusable</a:t>
            </a:r>
          </a:p>
          <a:p>
            <a:pPr algn="ctr"/>
            <a:r>
              <a:rPr lang="en-US" dirty="0">
                <a:solidFill>
                  <a:schemeClr val="tx1"/>
                </a:solidFill>
              </a:rPr>
              <a:t>Once downloaded, the same cutout file can be reused across multiple runs for the same country and year.</a:t>
            </a:r>
          </a:p>
        </p:txBody>
      </p:sp>
    </p:spTree>
    <p:extLst>
      <p:ext uri="{BB962C8B-B14F-4D97-AF65-F5344CB8AC3E}">
        <p14:creationId xmlns:p14="http://schemas.microsoft.com/office/powerpoint/2010/main" val="216783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FA8B-F321-04E7-4117-B167E1A0D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EF9C72-C156-B664-0744-CAC8E2267F6B}"/>
              </a:ext>
            </a:extLst>
          </p:cNvPr>
          <p:cNvSpPr>
            <a:spLocks noGrp="1"/>
          </p:cNvSpPr>
          <p:nvPr>
            <p:ph type="title"/>
          </p:nvPr>
        </p:nvSpPr>
        <p:spPr>
          <a:xfrm>
            <a:off x="838200" y="47336"/>
            <a:ext cx="10515600" cy="1240899"/>
          </a:xfrm>
        </p:spPr>
        <p:txBody>
          <a:bodyPr>
            <a:normAutofit/>
          </a:bodyPr>
          <a:lstStyle/>
          <a:p>
            <a:r>
              <a:rPr lang="en-US" dirty="0">
                <a:solidFill>
                  <a:srgbClr val="C8102E"/>
                </a:solidFill>
                <a:latin typeface="Arial"/>
                <a:cs typeface="Arial"/>
              </a:rPr>
              <a:t>Step 2: Run the optimisation</a:t>
            </a:r>
          </a:p>
        </p:txBody>
      </p:sp>
      <p:sp>
        <p:nvSpPr>
          <p:cNvPr id="3" name="Rounded Rectangle 2">
            <a:extLst>
              <a:ext uri="{FF2B5EF4-FFF2-40B4-BE49-F238E27FC236}">
                <a16:creationId xmlns:a16="http://schemas.microsoft.com/office/drawing/2014/main" id="{1F23D711-434D-CEF9-3768-CA6452BB4853}"/>
              </a:ext>
            </a:extLst>
          </p:cNvPr>
          <p:cNvSpPr/>
          <p:nvPr/>
        </p:nvSpPr>
        <p:spPr>
          <a:xfrm>
            <a:off x="6438460" y="3561516"/>
            <a:ext cx="4915339" cy="1656260"/>
          </a:xfrm>
          <a:prstGeom prst="roundRect">
            <a:avLst/>
          </a:prstGeom>
          <a:solidFill>
            <a:srgbClr val="F6D9DE"/>
          </a:solidFill>
          <a:ln w="15240" cap="flat" cmpd="sng" algn="ctr">
            <a:solidFill>
              <a:srgbClr val="C8102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oAutofit/>
          </a:bodyPr>
          <a:lstStyle/>
          <a:p>
            <a:r>
              <a:rPr lang="en-GB" sz="1600" b="1" dirty="0">
                <a:solidFill>
                  <a:schemeClr val="tx1"/>
                </a:solidFill>
              </a:rPr>
              <a:t>Our recommendation: start small</a:t>
            </a:r>
          </a:p>
          <a:p>
            <a:pPr marL="285750" indent="-285750">
              <a:buClr>
                <a:schemeClr val="accent1"/>
              </a:buClr>
              <a:buFont typeface="Arial" panose="020B0604020202020204" pitchFamily="34" charset="0"/>
              <a:buChar char="•"/>
            </a:pPr>
            <a:r>
              <a:rPr lang="en-GB" dirty="0">
                <a:solidFill>
                  <a:schemeClr val="tx1"/>
                </a:solidFill>
              </a:rPr>
              <a:t>One demand centre in </a:t>
            </a:r>
            <a:r>
              <a:rPr lang="en-GB" dirty="0" err="1">
                <a:solidFill>
                  <a:schemeClr val="tx1"/>
                </a:solidFill>
                <a:latin typeface="Consolas" panose="020B0609020204030204" pitchFamily="49" charset="0"/>
                <a:cs typeface="Consolas" panose="020B0609020204030204" pitchFamily="49" charset="0"/>
              </a:rPr>
              <a:t>demand_parameters.xlsx</a:t>
            </a:r>
            <a:r>
              <a:rPr lang="en-GB" dirty="0">
                <a:solidFill>
                  <a:schemeClr val="tx1"/>
                </a:solidFill>
                <a:latin typeface="Consolas" panose="020B0609020204030204" pitchFamily="49" charset="0"/>
                <a:cs typeface="Consolas" panose="020B0609020204030204" pitchFamily="49" charset="0"/>
              </a:rPr>
              <a:t>.</a:t>
            </a:r>
          </a:p>
          <a:p>
            <a:pPr marL="285750" indent="-285750">
              <a:buClr>
                <a:schemeClr val="accent1"/>
              </a:buClr>
              <a:buFont typeface="Arial" panose="020B0604020202020204" pitchFamily="34" charset="0"/>
              <a:buChar char="•"/>
            </a:pPr>
            <a:r>
              <a:rPr lang="en-GB" dirty="0">
                <a:solidFill>
                  <a:schemeClr val="tx1"/>
                </a:solidFill>
              </a:rPr>
              <a:t>Set </a:t>
            </a:r>
            <a:r>
              <a:rPr lang="en-GB" dirty="0" err="1">
                <a:solidFill>
                  <a:schemeClr val="tx1"/>
                </a:solidFill>
                <a:latin typeface="Consolas" panose="020B0609020204030204" pitchFamily="49" charset="0"/>
                <a:cs typeface="Consolas" panose="020B0609020204030204" pitchFamily="49" charset="0"/>
              </a:rPr>
              <a:t>freq</a:t>
            </a:r>
            <a:r>
              <a:rPr lang="en-GB" dirty="0">
                <a:solidFill>
                  <a:schemeClr val="tx1"/>
                </a:solidFill>
                <a:latin typeface="Consolas" panose="020B0609020204030204" pitchFamily="49" charset="0"/>
                <a:cs typeface="Consolas" panose="020B0609020204030204" pitchFamily="49" charset="0"/>
              </a:rPr>
              <a:t>: '4H' </a:t>
            </a:r>
            <a:r>
              <a:rPr lang="en-GB" dirty="0">
                <a:solidFill>
                  <a:schemeClr val="tx1"/>
                </a:solidFill>
              </a:rPr>
              <a:t>in </a:t>
            </a:r>
            <a:r>
              <a:rPr lang="en-GB" dirty="0" err="1">
                <a:solidFill>
                  <a:schemeClr val="tx1"/>
                </a:solidFill>
                <a:latin typeface="Consolas" panose="020B0609020204030204" pitchFamily="49" charset="0"/>
                <a:cs typeface="Consolas" panose="020B0609020204030204" pitchFamily="49" charset="0"/>
              </a:rPr>
              <a:t>config.yaml</a:t>
            </a:r>
            <a:r>
              <a:rPr lang="en-GB" dirty="0">
                <a:solidFill>
                  <a:schemeClr val="tx1"/>
                </a:solidFill>
                <a:latin typeface="Consolas" panose="020B0609020204030204" pitchFamily="49" charset="0"/>
                <a:cs typeface="Consolas" panose="020B0609020204030204" pitchFamily="49" charset="0"/>
              </a:rPr>
              <a:t>.</a:t>
            </a:r>
          </a:p>
          <a:p>
            <a:pPr marL="285750" indent="-285750">
              <a:buClr>
                <a:schemeClr val="accent1"/>
              </a:buClr>
              <a:buFont typeface="Arial" panose="020B0604020202020204" pitchFamily="34" charset="0"/>
              <a:buChar char="•"/>
            </a:pPr>
            <a:r>
              <a:rPr lang="en-GB" dirty="0">
                <a:solidFill>
                  <a:schemeClr val="tx1"/>
                </a:solidFill>
              </a:rPr>
              <a:t>Set </a:t>
            </a:r>
            <a:r>
              <a:rPr lang="en-GB" dirty="0" err="1">
                <a:solidFill>
                  <a:schemeClr val="tx1"/>
                </a:solidFill>
                <a:latin typeface="Consolas" panose="020B0609020204030204" pitchFamily="49" charset="0"/>
                <a:cs typeface="Consolas" panose="020B0609020204030204" pitchFamily="49" charset="0"/>
              </a:rPr>
              <a:t>restrict_hexagons</a:t>
            </a:r>
            <a:r>
              <a:rPr lang="en-GB" dirty="0">
                <a:solidFill>
                  <a:schemeClr val="tx1"/>
                </a:solidFill>
                <a:latin typeface="Consolas" panose="020B0609020204030204" pitchFamily="49" charset="0"/>
                <a:cs typeface="Consolas" panose="020B0609020204030204" pitchFamily="49" charset="0"/>
              </a:rPr>
              <a:t>: </a:t>
            </a:r>
            <a:r>
              <a:rPr lang="en-GB" dirty="0">
                <a:solidFill>
                  <a:schemeClr val="accent1"/>
                </a:solidFill>
                <a:latin typeface="Consolas" panose="020B0609020204030204" pitchFamily="49" charset="0"/>
                <a:cs typeface="Consolas" panose="020B0609020204030204" pitchFamily="49" charset="0"/>
              </a:rPr>
              <a:t>T</a:t>
            </a:r>
            <a:r>
              <a:rPr lang="en-GB" dirty="0">
                <a:solidFill>
                  <a:schemeClr val="tx1"/>
                </a:solidFill>
                <a:latin typeface="Consolas" panose="020B0609020204030204" pitchFamily="49" charset="0"/>
                <a:cs typeface="Consolas" panose="020B0609020204030204" pitchFamily="49" charset="0"/>
              </a:rPr>
              <a:t>rue </a:t>
            </a:r>
            <a:r>
              <a:rPr lang="en-GB" dirty="0">
                <a:solidFill>
                  <a:schemeClr val="tx1"/>
                </a:solidFill>
              </a:rPr>
              <a:t>in </a:t>
            </a:r>
            <a:r>
              <a:rPr lang="en-GB" dirty="0" err="1">
                <a:solidFill>
                  <a:schemeClr val="tx1"/>
                </a:solidFill>
                <a:latin typeface="Consolas" panose="020B0609020204030204" pitchFamily="49" charset="0"/>
                <a:cs typeface="Consolas" panose="020B0609020204030204" pitchFamily="49" charset="0"/>
              </a:rPr>
              <a:t>config.yaml</a:t>
            </a:r>
            <a:r>
              <a:rPr lang="en-GB" dirty="0">
                <a:solidFill>
                  <a:schemeClr val="tx1"/>
                </a:solidFill>
                <a:latin typeface="Consolas" panose="020B0609020204030204" pitchFamily="49" charset="0"/>
                <a:cs typeface="Consolas" panose="020B0609020204030204" pitchFamily="49" charset="0"/>
              </a:rPr>
              <a:t>.</a:t>
            </a:r>
          </a:p>
          <a:p>
            <a:pPr marL="285750" indent="-285750">
              <a:buClr>
                <a:schemeClr val="accent1"/>
              </a:buClr>
              <a:buFont typeface="Arial" panose="020B0604020202020204" pitchFamily="34" charset="0"/>
              <a:buChar char="•"/>
            </a:pPr>
            <a:r>
              <a:rPr lang="en-CZ" dirty="0">
                <a:solidFill>
                  <a:schemeClr val="tx1"/>
                </a:solidFill>
              </a:rPr>
              <a:t>Produces results only for hexagons containing demand centres; all other hexagons are set to null. Set it to False for the full spatial analysis.</a:t>
            </a:r>
            <a:endParaRPr lang="en-GB" dirty="0">
              <a:solidFill>
                <a:schemeClr val="tx1"/>
              </a:solidFill>
            </a:endParaRPr>
          </a:p>
        </p:txBody>
      </p:sp>
      <p:sp>
        <p:nvSpPr>
          <p:cNvPr id="9" name="Rounded Rectangle 8">
            <a:extLst>
              <a:ext uri="{FF2B5EF4-FFF2-40B4-BE49-F238E27FC236}">
                <a16:creationId xmlns:a16="http://schemas.microsoft.com/office/drawing/2014/main" id="{A0AF89B1-C792-F18F-634A-91ABB4DF7F59}"/>
              </a:ext>
            </a:extLst>
          </p:cNvPr>
          <p:cNvSpPr/>
          <p:nvPr/>
        </p:nvSpPr>
        <p:spPr>
          <a:xfrm>
            <a:off x="508436" y="5676900"/>
            <a:ext cx="3492500" cy="723900"/>
          </a:xfrm>
          <a:prstGeom prst="roundRect">
            <a:avLst/>
          </a:prstGeom>
          <a:solidFill>
            <a:srgbClr val="92D050">
              <a:alpha val="41176"/>
            </a:srgbClr>
          </a:solidFill>
          <a:ln w="1397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92500"/>
          </a:bodyPr>
          <a:lstStyle/>
          <a:p>
            <a:r>
              <a:rPr lang="en-GB" sz="1000" b="1" dirty="0">
                <a:solidFill>
                  <a:schemeClr val="tx1"/>
                </a:solidFill>
              </a:rPr>
              <a:t>Total costs</a:t>
            </a:r>
          </a:p>
          <a:p>
            <a:r>
              <a:rPr lang="en-GB" sz="1000" b="1" dirty="0">
                <a:solidFill>
                  <a:schemeClr val="tx1"/>
                </a:solidFill>
              </a:rPr>
              <a:t>LCOH/LCOA per hexagon</a:t>
            </a:r>
          </a:p>
          <a:p>
            <a:pPr>
              <a:spcBef>
                <a:spcPts val="600"/>
              </a:spcBef>
            </a:pPr>
            <a:r>
              <a:rPr lang="en-GB" sz="1000" dirty="0">
                <a:solidFill>
                  <a:schemeClr val="tx1"/>
                </a:solidFill>
                <a:latin typeface="Consolas" panose="020B0609020204030204" pitchFamily="49" charset="0"/>
                <a:cs typeface="Consolas" panose="020B0609020204030204" pitchFamily="49" charset="0"/>
              </a:rPr>
              <a:t>results/</a:t>
            </a:r>
            <a:r>
              <a:rPr lang="en-GB" sz="1000" dirty="0" err="1">
                <a:solidFill>
                  <a:schemeClr val="tx1"/>
                </a:solidFill>
                <a:latin typeface="Consolas" panose="020B0609020204030204" pitchFamily="49" charset="0"/>
                <a:cs typeface="Consolas" panose="020B0609020204030204" pitchFamily="49" charset="0"/>
              </a:rPr>
              <a:t>hex_total_cost</a:t>
            </a:r>
            <a:r>
              <a:rPr lang="en-GB" sz="1000" dirty="0">
                <a:solidFill>
                  <a:schemeClr val="tx1"/>
                </a:solidFill>
                <a:latin typeface="Consolas" panose="020B0609020204030204" pitchFamily="49" charset="0"/>
                <a:cs typeface="Consolas" panose="020B0609020204030204" pitchFamily="49" charset="0"/>
              </a:rPr>
              <a:t>_[ISO]_[year]_[type].</a:t>
            </a:r>
            <a:r>
              <a:rPr lang="en-GB" sz="1000" dirty="0" err="1">
                <a:solidFill>
                  <a:schemeClr val="tx1"/>
                </a:solidFill>
                <a:latin typeface="Consolas" panose="020B0609020204030204" pitchFamily="49" charset="0"/>
                <a:cs typeface="Consolas" panose="020B0609020204030204" pitchFamily="49" charset="0"/>
              </a:rPr>
              <a:t>geojson</a:t>
            </a:r>
            <a:endParaRPr lang="en-GB" sz="1000" dirty="0">
              <a:solidFill>
                <a:schemeClr val="tx1"/>
              </a:solidFill>
              <a:latin typeface="Consolas" panose="020B0609020204030204" pitchFamily="49" charset="0"/>
              <a:cs typeface="Consolas" panose="020B0609020204030204" pitchFamily="49" charset="0"/>
            </a:endParaRPr>
          </a:p>
          <a:p>
            <a:pPr algn="ctr"/>
            <a:endParaRPr lang="en-GB" sz="950" dirty="0">
              <a:solidFill>
                <a:schemeClr val="tx1"/>
              </a:solidFill>
            </a:endParaRPr>
          </a:p>
        </p:txBody>
      </p:sp>
      <p:sp>
        <p:nvSpPr>
          <p:cNvPr id="13" name="Rounded Rectangle 12">
            <a:extLst>
              <a:ext uri="{FF2B5EF4-FFF2-40B4-BE49-F238E27FC236}">
                <a16:creationId xmlns:a16="http://schemas.microsoft.com/office/drawing/2014/main" id="{44A05BB9-D6F2-D0B2-E138-0B7E12C2EB79}"/>
              </a:ext>
            </a:extLst>
          </p:cNvPr>
          <p:cNvSpPr/>
          <p:nvPr/>
        </p:nvSpPr>
        <p:spPr>
          <a:xfrm>
            <a:off x="838200" y="1520536"/>
            <a:ext cx="4889938" cy="1545679"/>
          </a:xfrm>
          <a:prstGeom prst="roundRect">
            <a:avLst/>
          </a:prstGeom>
          <a:solidFill>
            <a:srgbClr val="DFE8FF"/>
          </a:solidFill>
          <a:ln w="1778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pPr algn="ctr"/>
            <a:r>
              <a:rPr lang="en-GB" b="1" dirty="0">
                <a:solidFill>
                  <a:schemeClr val="tx1"/>
                </a:solidFill>
              </a:rPr>
              <a:t>Total commodity cost</a:t>
            </a:r>
          </a:p>
          <a:p>
            <a:pPr algn="ctr"/>
            <a:r>
              <a:rPr lang="en-GB" b="1" dirty="0">
                <a:solidFill>
                  <a:schemeClr val="tx1"/>
                </a:solidFill>
              </a:rPr>
              <a:t>Rules 2 → 3 → 4 → 5; outputs to results/</a:t>
            </a:r>
          </a:p>
        </p:txBody>
      </p:sp>
      <p:sp>
        <p:nvSpPr>
          <p:cNvPr id="15" name="Rounded Rectangle 14">
            <a:extLst>
              <a:ext uri="{FF2B5EF4-FFF2-40B4-BE49-F238E27FC236}">
                <a16:creationId xmlns:a16="http://schemas.microsoft.com/office/drawing/2014/main" id="{42208B96-2C75-DF48-A2E1-5150CC304E8D}"/>
              </a:ext>
            </a:extLst>
          </p:cNvPr>
          <p:cNvSpPr/>
          <p:nvPr/>
        </p:nvSpPr>
        <p:spPr>
          <a:xfrm>
            <a:off x="1073369" y="2364650"/>
            <a:ext cx="4419600" cy="469900"/>
          </a:xfrm>
          <a:prstGeom prst="roundRect">
            <a:avLst/>
          </a:prstGeom>
          <a:solidFill>
            <a:srgbClr val="012069"/>
          </a:solidFill>
          <a:ln w="127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err="1">
                <a:solidFill>
                  <a:srgbClr val="FFFFFF"/>
                </a:solidFill>
                <a:latin typeface="Courier New"/>
                <a:cs typeface="Courier New"/>
              </a:rPr>
              <a:t>snakemake -j 4 optimise_all</a:t>
            </a:r>
          </a:p>
        </p:txBody>
      </p:sp>
      <p:sp>
        <p:nvSpPr>
          <p:cNvPr id="21" name="Rounded Rectangle 20">
            <a:extLst>
              <a:ext uri="{FF2B5EF4-FFF2-40B4-BE49-F238E27FC236}">
                <a16:creationId xmlns:a16="http://schemas.microsoft.com/office/drawing/2014/main" id="{0530BE70-408B-AB41-5E3C-2A851A10D1DC}"/>
              </a:ext>
            </a:extLst>
          </p:cNvPr>
          <p:cNvSpPr/>
          <p:nvPr/>
        </p:nvSpPr>
        <p:spPr>
          <a:xfrm>
            <a:off x="6438461" y="1520536"/>
            <a:ext cx="4915339" cy="1545680"/>
          </a:xfrm>
          <a:prstGeom prst="roundRect">
            <a:avLst/>
          </a:prstGeom>
          <a:solidFill>
            <a:srgbClr val="D98B9B">
              <a:alpha val="49804"/>
            </a:srgbClr>
          </a:solidFill>
          <a:ln w="17780" cap="flat" cmpd="sng" algn="ctr">
            <a:solidFill>
              <a:srgbClr val="C8102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pPr algn="ctr"/>
            <a:r>
              <a:rPr lang="en-GB" b="1" dirty="0">
                <a:solidFill>
                  <a:schemeClr val="tx1"/>
                </a:solidFill>
              </a:rPr>
              <a:t>Cost breakdown + spatial maps</a:t>
            </a:r>
          </a:p>
          <a:p>
            <a:pPr algn="ctr"/>
            <a:r>
              <a:rPr lang="en-GB" b="1" dirty="0">
                <a:solidFill>
                  <a:schemeClr val="tx1"/>
                </a:solidFill>
              </a:rPr>
              <a:t>Rules 2 → 3 → 4 → 5 → 6 → 7; outputs to results/ and plots/</a:t>
            </a:r>
          </a:p>
        </p:txBody>
      </p:sp>
      <p:sp>
        <p:nvSpPr>
          <p:cNvPr id="22" name="Rounded Rectangle 21">
            <a:extLst>
              <a:ext uri="{FF2B5EF4-FFF2-40B4-BE49-F238E27FC236}">
                <a16:creationId xmlns:a16="http://schemas.microsoft.com/office/drawing/2014/main" id="{0ABF29CD-004C-0AD6-4389-FF43C6E94EB2}"/>
              </a:ext>
            </a:extLst>
          </p:cNvPr>
          <p:cNvSpPr/>
          <p:nvPr/>
        </p:nvSpPr>
        <p:spPr>
          <a:xfrm>
            <a:off x="6699031" y="2364650"/>
            <a:ext cx="4419600" cy="469900"/>
          </a:xfrm>
          <a:prstGeom prst="roundRect">
            <a:avLst/>
          </a:prstGeom>
          <a:solidFill>
            <a:srgbClr val="012069"/>
          </a:solidFill>
          <a:ln w="127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en-US" sz="1600" b="1" dirty="0" err="1">
                <a:solidFill>
                  <a:srgbClr val="FFFFFF"/>
                </a:solidFill>
                <a:latin typeface="Courier New"/>
                <a:cs typeface="Courier New"/>
              </a:rPr>
              <a:t>snakemake -j 4 map_all</a:t>
            </a:r>
          </a:p>
        </p:txBody>
      </p:sp>
      <p:sp>
        <p:nvSpPr>
          <p:cNvPr id="23" name="TextBox 22">
            <a:extLst>
              <a:ext uri="{FF2B5EF4-FFF2-40B4-BE49-F238E27FC236}">
                <a16:creationId xmlns:a16="http://schemas.microsoft.com/office/drawing/2014/main" id="{1928D222-580D-D371-2037-A5E0BD7710EA}"/>
              </a:ext>
            </a:extLst>
          </p:cNvPr>
          <p:cNvSpPr txBox="1"/>
          <p:nvPr/>
        </p:nvSpPr>
        <p:spPr>
          <a:xfrm>
            <a:off x="838200" y="3120300"/>
            <a:ext cx="4597400" cy="338554"/>
          </a:xfrm>
          <a:prstGeom prst="rect">
            <a:avLst/>
          </a:prstGeom>
          <a:noFill/>
        </p:spPr>
        <p:txBody>
          <a:bodyPr wrap="square" rtlCol="0">
            <a:spAutoFit/>
          </a:bodyPr>
          <a:lstStyle/>
          <a:p>
            <a:r>
              <a:rPr lang="en-US" sz="1600" b="1" dirty="0">
                <a:solidFill>
                  <a:schemeClr val="accent1"/>
                </a:solidFill>
              </a:rPr>
              <a:t>Use when you only need cost numbers.</a:t>
            </a:r>
          </a:p>
        </p:txBody>
      </p:sp>
      <p:sp>
        <p:nvSpPr>
          <p:cNvPr id="25" name="TextBox 24">
            <a:extLst>
              <a:ext uri="{FF2B5EF4-FFF2-40B4-BE49-F238E27FC236}">
                <a16:creationId xmlns:a16="http://schemas.microsoft.com/office/drawing/2014/main" id="{6B384D4C-9E52-207E-9695-682A123A2EE7}"/>
              </a:ext>
            </a:extLst>
          </p:cNvPr>
          <p:cNvSpPr txBox="1"/>
          <p:nvPr/>
        </p:nvSpPr>
        <p:spPr>
          <a:xfrm>
            <a:off x="6496707" y="3120300"/>
            <a:ext cx="4597400" cy="338554"/>
          </a:xfrm>
          <a:prstGeom prst="rect">
            <a:avLst/>
          </a:prstGeom>
          <a:noFill/>
        </p:spPr>
        <p:txBody>
          <a:bodyPr wrap="square" rtlCol="0">
            <a:spAutoFit/>
          </a:bodyPr>
          <a:lstStyle/>
          <a:p>
            <a:r>
              <a:rPr lang="en-US" sz="1600" b="1" dirty="0">
                <a:solidFill>
                  <a:schemeClr val="accent1"/>
                </a:solidFill>
              </a:rPr>
              <a:t>Use when you want the full output with maps.</a:t>
            </a:r>
          </a:p>
        </p:txBody>
      </p:sp>
      <p:sp>
        <p:nvSpPr>
          <p:cNvPr id="27" name="Rounded Rectangle 26">
            <a:extLst>
              <a:ext uri="{FF2B5EF4-FFF2-40B4-BE49-F238E27FC236}">
                <a16:creationId xmlns:a16="http://schemas.microsoft.com/office/drawing/2014/main" id="{498DC8C3-CB6B-2EFE-C36C-99D3E48E9F71}"/>
              </a:ext>
            </a:extLst>
          </p:cNvPr>
          <p:cNvSpPr/>
          <p:nvPr/>
        </p:nvSpPr>
        <p:spPr>
          <a:xfrm>
            <a:off x="4166908" y="5676900"/>
            <a:ext cx="4152900" cy="723900"/>
          </a:xfrm>
          <a:prstGeom prst="roundRect">
            <a:avLst/>
          </a:prstGeom>
          <a:solidFill>
            <a:srgbClr val="92D050">
              <a:alpha val="41176"/>
            </a:srgbClr>
          </a:solidFill>
          <a:ln w="1397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GB" sz="1000" b="1" dirty="0">
                <a:solidFill>
                  <a:schemeClr val="tx1"/>
                </a:solidFill>
              </a:rPr>
              <a:t>Cost components</a:t>
            </a:r>
          </a:p>
          <a:p>
            <a:r>
              <a:rPr lang="en-GB" sz="1000" b="1" dirty="0">
                <a:solidFill>
                  <a:schemeClr val="tx1"/>
                </a:solidFill>
              </a:rPr>
              <a:t>Breakdown per component</a:t>
            </a:r>
          </a:p>
          <a:p>
            <a:pPr>
              <a:spcBef>
                <a:spcPts val="600"/>
              </a:spcBef>
            </a:pPr>
            <a:r>
              <a:rPr lang="en-GB" sz="1000" dirty="0">
                <a:solidFill>
                  <a:schemeClr val="tx1"/>
                </a:solidFill>
                <a:latin typeface="Consolas" panose="020B0609020204030204" pitchFamily="49" charset="0"/>
                <a:cs typeface="Consolas" panose="020B0609020204030204" pitchFamily="49" charset="0"/>
              </a:rPr>
              <a:t>results/</a:t>
            </a:r>
            <a:r>
              <a:rPr lang="en-GB" sz="1000" dirty="0" err="1">
                <a:solidFill>
                  <a:schemeClr val="tx1"/>
                </a:solidFill>
                <a:latin typeface="Consolas" panose="020B0609020204030204" pitchFamily="49" charset="0"/>
                <a:cs typeface="Consolas" panose="020B0609020204030204" pitchFamily="49" charset="0"/>
              </a:rPr>
              <a:t>hex_cost_components</a:t>
            </a:r>
            <a:r>
              <a:rPr lang="en-GB" sz="1000" dirty="0">
                <a:solidFill>
                  <a:schemeClr val="tx1"/>
                </a:solidFill>
                <a:latin typeface="Consolas" panose="020B0609020204030204" pitchFamily="49" charset="0"/>
                <a:cs typeface="Consolas" panose="020B0609020204030204" pitchFamily="49" charset="0"/>
              </a:rPr>
              <a:t>_[ISO]_[year]_[type].</a:t>
            </a:r>
            <a:r>
              <a:rPr lang="en-GB" sz="1000" dirty="0" err="1">
                <a:solidFill>
                  <a:schemeClr val="tx1"/>
                </a:solidFill>
                <a:latin typeface="Consolas" panose="020B0609020204030204" pitchFamily="49" charset="0"/>
                <a:cs typeface="Consolas" panose="020B0609020204030204" pitchFamily="49" charset="0"/>
              </a:rPr>
              <a:t>geojson</a:t>
            </a:r>
            <a:endParaRPr lang="en-GB" sz="1000" dirty="0">
              <a:solidFill>
                <a:schemeClr val="tx1"/>
              </a:solidFill>
              <a:latin typeface="Consolas" panose="020B0609020204030204" pitchFamily="49" charset="0"/>
              <a:cs typeface="Consolas" panose="020B0609020204030204" pitchFamily="49" charset="0"/>
            </a:endParaRPr>
          </a:p>
          <a:p>
            <a:pPr algn="ctr"/>
            <a:endParaRPr lang="en-GB" sz="950" dirty="0">
              <a:solidFill>
                <a:schemeClr val="tx1"/>
              </a:solidFill>
            </a:endParaRPr>
          </a:p>
        </p:txBody>
      </p:sp>
      <p:sp>
        <p:nvSpPr>
          <p:cNvPr id="28" name="Rounded Rectangle 27">
            <a:extLst>
              <a:ext uri="{FF2B5EF4-FFF2-40B4-BE49-F238E27FC236}">
                <a16:creationId xmlns:a16="http://schemas.microsoft.com/office/drawing/2014/main" id="{E99C8F96-5E0B-0F73-3F81-298327DFDD73}"/>
              </a:ext>
            </a:extLst>
          </p:cNvPr>
          <p:cNvSpPr/>
          <p:nvPr/>
        </p:nvSpPr>
        <p:spPr>
          <a:xfrm>
            <a:off x="8461702" y="5676900"/>
            <a:ext cx="3221862" cy="723900"/>
          </a:xfrm>
          <a:prstGeom prst="roundRect">
            <a:avLst/>
          </a:prstGeom>
          <a:solidFill>
            <a:srgbClr val="92D050">
              <a:alpha val="41176"/>
            </a:srgbClr>
          </a:solidFill>
          <a:ln w="1397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GB" sz="1000" b="1" dirty="0">
                <a:solidFill>
                  <a:schemeClr val="tx1"/>
                </a:solidFill>
              </a:rPr>
              <a:t>Spatial maps</a:t>
            </a:r>
          </a:p>
          <a:p>
            <a:r>
              <a:rPr lang="en-GB" sz="1000" b="1" dirty="0">
                <a:solidFill>
                  <a:schemeClr val="tx1"/>
                </a:solidFill>
              </a:rPr>
              <a:t>PNG maps per component</a:t>
            </a:r>
          </a:p>
          <a:p>
            <a:pPr>
              <a:spcBef>
                <a:spcPts val="600"/>
              </a:spcBef>
            </a:pPr>
            <a:r>
              <a:rPr lang="en-GB" sz="1000" dirty="0">
                <a:solidFill>
                  <a:schemeClr val="tx1"/>
                </a:solidFill>
                <a:latin typeface="Consolas" panose="020B0609020204030204" pitchFamily="49" charset="0"/>
                <a:cs typeface="Consolas" panose="020B0609020204030204" pitchFamily="49" charset="0"/>
              </a:rPr>
              <a:t>plots/[ISO]_[year]_[type]/</a:t>
            </a:r>
            <a:endParaRPr lang="en-GB" sz="950" dirty="0">
              <a:solidFill>
                <a:schemeClr val="tx1"/>
              </a:solidFill>
              <a:latin typeface="Consolas" panose="020B0609020204030204" pitchFamily="49" charset="0"/>
              <a:cs typeface="Consolas" panose="020B0609020204030204" pitchFamily="49" charset="0"/>
            </a:endParaRPr>
          </a:p>
        </p:txBody>
      </p:sp>
      <p:sp>
        <p:nvSpPr>
          <p:cNvPr id="29" name="TextBox 28">
            <a:extLst>
              <a:ext uri="{FF2B5EF4-FFF2-40B4-BE49-F238E27FC236}">
                <a16:creationId xmlns:a16="http://schemas.microsoft.com/office/drawing/2014/main" id="{19E0644A-E92D-1669-D753-6FBBEDE215E5}"/>
              </a:ext>
            </a:extLst>
          </p:cNvPr>
          <p:cNvSpPr txBox="1"/>
          <p:nvPr/>
        </p:nvSpPr>
        <p:spPr>
          <a:xfrm>
            <a:off x="3231929" y="5298320"/>
            <a:ext cx="5664200" cy="338554"/>
          </a:xfrm>
          <a:prstGeom prst="rect">
            <a:avLst/>
          </a:prstGeom>
          <a:noFill/>
        </p:spPr>
        <p:txBody>
          <a:bodyPr wrap="square" rtlCol="0">
            <a:spAutoFit/>
          </a:bodyPr>
          <a:lstStyle/>
          <a:p>
            <a:pPr algn="ctr"/>
            <a:r>
              <a:rPr lang="en-US" sz="1600" b="1" dirty="0">
                <a:solidFill>
                  <a:schemeClr val="accent1"/>
                </a:solidFill>
              </a:rPr>
              <a:t>What the commands produce:</a:t>
            </a:r>
          </a:p>
        </p:txBody>
      </p:sp>
      <p:sp>
        <p:nvSpPr>
          <p:cNvPr id="4" name="Rounded Rectangle 3">
            <a:extLst>
              <a:ext uri="{FF2B5EF4-FFF2-40B4-BE49-F238E27FC236}">
                <a16:creationId xmlns:a16="http://schemas.microsoft.com/office/drawing/2014/main" id="{9C2746DF-AA11-FC49-DAEF-45D4E037C58A}"/>
              </a:ext>
            </a:extLst>
          </p:cNvPr>
          <p:cNvSpPr/>
          <p:nvPr/>
        </p:nvSpPr>
        <p:spPr>
          <a:xfrm>
            <a:off x="838200" y="3561516"/>
            <a:ext cx="4889938" cy="1656259"/>
          </a:xfrm>
          <a:prstGeom prst="roundRect">
            <a:avLst/>
          </a:prstGeom>
          <a:solidFill>
            <a:srgbClr val="DFE8FF"/>
          </a:solidFill>
          <a:ln w="17780" cap="flat" cmpd="sng" algn="ctr">
            <a:solidFill>
              <a:srgbClr val="AFC7FE"/>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r>
              <a:rPr lang="en-GB" sz="1600" b="1" dirty="0">
                <a:solidFill>
                  <a:schemeClr val="tx1"/>
                </a:solidFill>
              </a:rPr>
              <a:t>Runtime</a:t>
            </a:r>
          </a:p>
          <a:p>
            <a:pPr marL="285750" indent="-285750">
              <a:buClr>
                <a:schemeClr val="accent1"/>
              </a:buClr>
              <a:buFont typeface="Arial" panose="020B0604020202020204" pitchFamily="34" charset="0"/>
              <a:buChar char="•"/>
            </a:pPr>
            <a:r>
              <a:rPr lang="en-GB" dirty="0">
                <a:solidFill>
                  <a:schemeClr val="tx1"/>
                </a:solidFill>
              </a:rPr>
              <a:t>The intensive rule is </a:t>
            </a:r>
            <a:r>
              <a:rPr lang="en-GB" dirty="0" err="1">
                <a:solidFill>
                  <a:schemeClr val="tx1"/>
                </a:solidFill>
                <a:latin typeface="Consolas" panose="020B0609020204030204" pitchFamily="49" charset="0"/>
                <a:cs typeface="Consolas" panose="020B0609020204030204" pitchFamily="49" charset="0"/>
              </a:rPr>
              <a:t>optimize_plant</a:t>
            </a:r>
            <a:r>
              <a:rPr lang="en-GB" dirty="0">
                <a:solidFill>
                  <a:schemeClr val="tx1"/>
                </a:solidFill>
                <a:latin typeface="Consolas" panose="020B0609020204030204" pitchFamily="49" charset="0"/>
                <a:cs typeface="Consolas" panose="020B0609020204030204" pitchFamily="49" charset="0"/>
              </a:rPr>
              <a:t>. </a:t>
            </a:r>
            <a:r>
              <a:rPr lang="en-GB" dirty="0">
                <a:solidFill>
                  <a:schemeClr val="tx1"/>
                </a:solidFill>
              </a:rPr>
              <a:t>Runtime depends on country size, demand centres, commodity, temporal resolution, and hardware. </a:t>
            </a:r>
          </a:p>
          <a:p>
            <a:pPr marL="285750" indent="-285750">
              <a:buFont typeface="Arial" panose="020B0604020202020204" pitchFamily="34" charset="0"/>
              <a:buChar char="•"/>
            </a:pPr>
            <a:r>
              <a:rPr lang="en-GB" dirty="0">
                <a:solidFill>
                  <a:schemeClr val="tx1"/>
                </a:solidFill>
              </a:rPr>
              <a:t>Other rules are generally much faster.</a:t>
            </a:r>
          </a:p>
          <a:p>
            <a:pPr algn="ctr"/>
            <a:endParaRPr lang="en-GB" b="1" dirty="0">
              <a:solidFill>
                <a:schemeClr val="tx1"/>
              </a:solidFill>
            </a:endParaRPr>
          </a:p>
        </p:txBody>
      </p:sp>
    </p:spTree>
    <p:extLst>
      <p:ext uri="{BB962C8B-B14F-4D97-AF65-F5344CB8AC3E}">
        <p14:creationId xmlns:p14="http://schemas.microsoft.com/office/powerpoint/2010/main" val="123616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5" grpId="0" animBg="1"/>
      <p:bldP spid="21" grpId="0" animBg="1"/>
      <p:bldP spid="22" grpId="0" animBg="1"/>
      <p:bldP spid="23" grpId="0"/>
      <p:bldP spid="25" grpId="0"/>
      <p:bldP spid="27" grpId="0" animBg="1"/>
      <p:bldP spid="28" grpId="0" animBg="1"/>
      <p:bldP spid="29"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841E8-4D6F-F271-C1D6-5360161DC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96A54-E77C-A677-2D7E-4117A1F91C25}"/>
              </a:ext>
            </a:extLst>
          </p:cNvPr>
          <p:cNvSpPr>
            <a:spLocks noGrp="1"/>
          </p:cNvSpPr>
          <p:nvPr>
            <p:ph type="title"/>
          </p:nvPr>
        </p:nvSpPr>
        <p:spPr>
          <a:xfrm>
            <a:off x="838200" y="15805"/>
            <a:ext cx="10515600" cy="1173002"/>
          </a:xfrm>
        </p:spPr>
        <p:txBody>
          <a:bodyPr>
            <a:normAutofit/>
          </a:bodyPr>
          <a:lstStyle/>
          <a:p>
            <a:r>
              <a:rPr lang="en-US" dirty="0">
                <a:solidFill>
                  <a:srgbClr val="C8102E"/>
                </a:solidFill>
                <a:latin typeface="Arial"/>
                <a:cs typeface="Arial"/>
              </a:rPr>
              <a:t>What Snakemake does automatically</a:t>
            </a:r>
          </a:p>
        </p:txBody>
      </p:sp>
      <p:sp>
        <p:nvSpPr>
          <p:cNvPr id="4" name="TextBox 3">
            <a:extLst>
              <a:ext uri="{FF2B5EF4-FFF2-40B4-BE49-F238E27FC236}">
                <a16:creationId xmlns:a16="http://schemas.microsoft.com/office/drawing/2014/main" id="{4A5ABC7D-C02B-50BD-2441-694692D30E75}"/>
              </a:ext>
            </a:extLst>
          </p:cNvPr>
          <p:cNvSpPr txBox="1"/>
          <p:nvPr/>
        </p:nvSpPr>
        <p:spPr>
          <a:xfrm>
            <a:off x="838199" y="1262537"/>
            <a:ext cx="9791699" cy="661720"/>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600" dirty="0" err="1"/>
              <a:t>Snakemake</a:t>
            </a:r>
            <a:r>
              <a:rPr lang="en-US" sz="1600" dirty="0"/>
              <a:t> compares requested outputs with their declared inputs, then reruns only the affected rules. </a:t>
            </a:r>
          </a:p>
          <a:p>
            <a:pPr marL="285750" indent="-285750">
              <a:spcBef>
                <a:spcPts val="600"/>
              </a:spcBef>
              <a:buFont typeface="Arial" panose="020B0604020202020204" pitchFamily="34" charset="0"/>
              <a:buChar char="•"/>
            </a:pPr>
            <a:r>
              <a:rPr lang="en-US" sz="1600" dirty="0"/>
              <a:t>The exact path is defined by the </a:t>
            </a:r>
            <a:r>
              <a:rPr lang="en-US" sz="1600" dirty="0" err="1"/>
              <a:t>Snakefile</a:t>
            </a:r>
            <a:r>
              <a:rPr lang="en-US" sz="1600" dirty="0"/>
              <a:t> dependencies.</a:t>
            </a:r>
          </a:p>
        </p:txBody>
      </p:sp>
      <p:graphicFrame>
        <p:nvGraphicFramePr>
          <p:cNvPr id="5" name="Table 4">
            <a:extLst>
              <a:ext uri="{FF2B5EF4-FFF2-40B4-BE49-F238E27FC236}">
                <a16:creationId xmlns:a16="http://schemas.microsoft.com/office/drawing/2014/main" id="{04775E84-B67F-8E7E-3E82-F8298657F250}"/>
              </a:ext>
            </a:extLst>
          </p:cNvPr>
          <p:cNvGraphicFramePr>
            <a:graphicFrameLocks noGrp="1"/>
          </p:cNvGraphicFramePr>
          <p:nvPr>
            <p:extLst>
              <p:ext uri="{D42A27DB-BD31-4B8C-83A1-F6EECF244321}">
                <p14:modId xmlns:p14="http://schemas.microsoft.com/office/powerpoint/2010/main" val="304715958"/>
              </p:ext>
            </p:extLst>
          </p:nvPr>
        </p:nvGraphicFramePr>
        <p:xfrm>
          <a:off x="901264" y="2072815"/>
          <a:ext cx="10515600" cy="4040375"/>
        </p:xfrm>
        <a:graphic>
          <a:graphicData uri="http://schemas.openxmlformats.org/drawingml/2006/table">
            <a:tbl>
              <a:tblPr firstRow="1" bandRow="1">
                <a:tableStyleId>{B8DA472E-C0B5-4FAA-A71B-45BBE6C39A2A}</a:tableStyleId>
              </a:tblPr>
              <a:tblGrid>
                <a:gridCol w="3167086">
                  <a:extLst>
                    <a:ext uri="{9D8B030D-6E8A-4147-A177-3AD203B41FA5}">
                      <a16:colId xmlns:a16="http://schemas.microsoft.com/office/drawing/2014/main" val="1531901831"/>
                    </a:ext>
                  </a:extLst>
                </a:gridCol>
                <a:gridCol w="4347970">
                  <a:extLst>
                    <a:ext uri="{9D8B030D-6E8A-4147-A177-3AD203B41FA5}">
                      <a16:colId xmlns:a16="http://schemas.microsoft.com/office/drawing/2014/main" val="2887543360"/>
                    </a:ext>
                  </a:extLst>
                </a:gridCol>
                <a:gridCol w="3000544">
                  <a:extLst>
                    <a:ext uri="{9D8B030D-6E8A-4147-A177-3AD203B41FA5}">
                      <a16:colId xmlns:a16="http://schemas.microsoft.com/office/drawing/2014/main" val="3465490355"/>
                    </a:ext>
                  </a:extLst>
                </a:gridCol>
              </a:tblGrid>
              <a:tr h="432990">
                <a:tc>
                  <a:txBody>
                    <a:bodyPr/>
                    <a:lstStyle/>
                    <a:p>
                      <a:r>
                        <a:rPr lang="en-US" sz="1800" dirty="0">
                          <a:latin typeface="+mn-lt"/>
                        </a:rPr>
                        <a:t>If you change…</a:t>
                      </a:r>
                    </a:p>
                  </a:txBody>
                  <a:tcPr/>
                </a:tc>
                <a:tc>
                  <a:txBody>
                    <a:bodyPr/>
                    <a:lstStyle/>
                    <a:p>
                      <a:r>
                        <a:rPr lang="en-US" sz="1800" dirty="0" err="1">
                          <a:latin typeface="+mn-lt"/>
                        </a:rPr>
                        <a:t>Snakemake reruns…</a:t>
                      </a:r>
                    </a:p>
                  </a:txBody>
                  <a:tcPr/>
                </a:tc>
                <a:tc>
                  <a:txBody>
                    <a:bodyPr/>
                    <a:lstStyle/>
                    <a:p>
                      <a:r>
                        <a:rPr lang="en-US" sz="1800" dirty="0">
                          <a:latin typeface="+mn-lt"/>
                        </a:rPr>
                        <a:t>Usually skips…</a:t>
                      </a:r>
                    </a:p>
                  </a:txBody>
                  <a:tcPr/>
                </a:tc>
                <a:extLst>
                  <a:ext uri="{0D108BD9-81ED-4DB2-BD59-A6C34878D82A}">
                    <a16:rowId xmlns:a16="http://schemas.microsoft.com/office/drawing/2014/main" val="965403720"/>
                  </a:ext>
                </a:extLst>
              </a:tr>
              <a:tr h="1151795">
                <a:tc>
                  <a:txBody>
                    <a:bodyPr/>
                    <a:lstStyle/>
                    <a:p>
                      <a:r>
                        <a:rPr lang="en-GB" sz="1400" b="0" dirty="0" err="1">
                          <a:latin typeface="Consolas" panose="020B0609020204030204" pitchFamily="49" charset="0"/>
                          <a:cs typeface="Consolas" panose="020B0609020204030204" pitchFamily="49" charset="0"/>
                        </a:rPr>
                        <a:t>demand_parameters.xlsx</a:t>
                      </a:r>
                    </a:p>
                    <a:p>
                      <a:pPr>
                        <a:spcBef>
                          <a:spcPts val="300"/>
                        </a:spcBef>
                      </a:pPr>
                      <a:r>
                        <a:rPr lang="en-GB" sz="1400" dirty="0" err="1">
                          <a:latin typeface="+mn-lt"/>
                          <a:cs typeface="Consolas" panose="020B0609020204030204" pitchFamily="49" charset="0"/>
                        </a:rPr>
                        <a:t>• demand location</a:t>
                      </a:r>
                    </a:p>
                    <a:p>
                      <a:pPr>
                        <a:spcBef>
                          <a:spcPts val="300"/>
                        </a:spcBef>
                      </a:pPr>
                      <a:r>
                        <a:rPr lang="en-GB" sz="1400" dirty="0" err="1">
                          <a:latin typeface="+mn-lt"/>
                          <a:cs typeface="Consolas" panose="020B0609020204030204" pitchFamily="49" charset="0"/>
                        </a:rPr>
                        <a:t>• annual volume</a:t>
                      </a:r>
                    </a:p>
                    <a:p>
                      <a:pPr>
                        <a:spcBef>
                          <a:spcPts val="300"/>
                        </a:spcBef>
                      </a:pPr>
                      <a:r>
                        <a:rPr lang="en-GB" sz="1400" dirty="0" err="1">
                          <a:latin typeface="+mn-lt"/>
                          <a:cs typeface="Consolas" panose="020B0609020204030204" pitchFamily="49" charset="0"/>
                        </a:rPr>
                        <a:t>• commodity state</a:t>
                      </a:r>
                    </a:p>
                  </a:txBody>
                  <a:tcPr/>
                </a:tc>
                <a:tc>
                  <a:txBody>
                    <a:bodyPr/>
                    <a:lstStyle/>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optimize_plant</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[4]</a:t>
                      </a:r>
                      <a:r>
                        <a:rPr lang="en-US" sz="1400" b="0" i="0" dirty="0">
                          <a:solidFill>
                            <a:srgbClr val="000000"/>
                          </a:solidFill>
                          <a:effectLst/>
                          <a:latin typeface="Arial" panose="020B0604020202020204" pitchFamily="34" charset="0"/>
                        </a:rPr>
                        <a:t>​</a:t>
                      </a:r>
                    </a:p>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calculate_total_cost</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[5]</a:t>
                      </a:r>
                      <a:r>
                        <a:rPr lang="en-US" sz="1400" b="0" i="0" dirty="0">
                          <a:solidFill>
                            <a:srgbClr val="000000"/>
                          </a:solidFill>
                          <a:effectLst/>
                          <a:latin typeface="Arial" panose="020B0604020202020204" pitchFamily="34" charset="0"/>
                        </a:rPr>
                        <a:t>​</a:t>
                      </a:r>
                    </a:p>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calculate_cost_components</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[6]</a:t>
                      </a:r>
                      <a:r>
                        <a:rPr lang="en-US" sz="1400" b="0" i="0" dirty="0">
                          <a:solidFill>
                            <a:srgbClr val="000000"/>
                          </a:solidFill>
                          <a:effectLst/>
                          <a:latin typeface="Arial" panose="020B0604020202020204" pitchFamily="34" charset="0"/>
                        </a:rPr>
                        <a:t>​</a:t>
                      </a:r>
                    </a:p>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calculate_map_costs</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[7]</a:t>
                      </a:r>
                      <a:r>
                        <a:rPr lang="en-US" sz="1400" b="0" i="0" dirty="0">
                          <a:solidFill>
                            <a:srgbClr val="000000"/>
                          </a:solidFill>
                          <a:effectLst/>
                          <a:latin typeface="Arial" panose="020B0604020202020204" pitchFamily="34" charset="0"/>
                        </a:rPr>
                        <a:t>​</a:t>
                      </a:r>
                    </a:p>
                  </a:txBody>
                  <a:tcPr/>
                </a:tc>
                <a:tc>
                  <a:txBody>
                    <a:bodyPr/>
                    <a:lstStyle/>
                    <a:p>
                      <a:pPr algn="l" rtl="0" fontAlgn="base">
                        <a:lnSpc>
                          <a:spcPts val="1275"/>
                        </a:lnSpc>
                        <a:spcBef>
                          <a:spcPts val="800"/>
                        </a:spcBef>
                        <a:buNone/>
                      </a:pPr>
                      <a:r>
                        <a:rPr lang="en-GB" sz="1400" b="0" i="0" u="none" strike="noStrike" dirty="0" err="1">
                          <a:solidFill>
                            <a:srgbClr val="000000"/>
                          </a:solidFill>
                          <a:effectLst/>
                          <a:latin typeface="Consolas" panose="020B0609020204030204" pitchFamily="49" charset="0"/>
                        </a:rPr>
                        <a:t>get_weather_data</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a:t>
                      </a:r>
                      <a:r>
                        <a:rPr lang="en-US" sz="1400" b="0" i="0" dirty="0">
                          <a:solidFill>
                            <a:srgbClr val="000000"/>
                          </a:solidFill>
                          <a:effectLst/>
                          <a:latin typeface="Arial" panose="020B0604020202020204" pitchFamily="34" charset="0"/>
                        </a:rPr>
                        <a:t>​</a:t>
                      </a:r>
                      <a:endParaRPr lang="en-US" sz="1400" b="0" i="0" dirty="0">
                        <a:solidFill>
                          <a:srgbClr val="000000"/>
                        </a:solidFill>
                        <a:effectLst/>
                      </a:endParaRPr>
                    </a:p>
                    <a:p>
                      <a:pPr algn="l" rtl="0" fontAlgn="base">
                        <a:lnSpc>
                          <a:spcPts val="1275"/>
                        </a:lnSpc>
                        <a:spcBef>
                          <a:spcPts val="800"/>
                        </a:spcBef>
                        <a:buNone/>
                      </a:pPr>
                      <a:r>
                        <a:rPr lang="en-GB" sz="1400" b="0" i="0" u="none" strike="noStrike" dirty="0" err="1">
                          <a:solidFill>
                            <a:srgbClr val="000000"/>
                          </a:solidFill>
                          <a:effectLst/>
                          <a:latin typeface="Consolas" panose="020B0609020204030204" pitchFamily="49" charset="0"/>
                        </a:rPr>
                        <a:t>optimize_transport</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a:t>
                      </a:r>
                      <a:r>
                        <a:rPr lang="en-US" sz="1400" b="0" i="0" dirty="0">
                          <a:solidFill>
                            <a:srgbClr val="000000"/>
                          </a:solidFill>
                          <a:effectLst/>
                          <a:latin typeface="Arial" panose="020B0604020202020204" pitchFamily="34" charset="0"/>
                        </a:rPr>
                        <a:t>​</a:t>
                      </a:r>
                      <a:endParaRPr lang="en-US" sz="1400" b="0" i="0" dirty="0">
                        <a:solidFill>
                          <a:srgbClr val="000000"/>
                        </a:solidFill>
                        <a:effectLst/>
                      </a:endParaRPr>
                    </a:p>
                  </a:txBody>
                  <a:tcPr/>
                </a:tc>
                <a:extLst>
                  <a:ext uri="{0D108BD9-81ED-4DB2-BD59-A6C34878D82A}">
                    <a16:rowId xmlns:a16="http://schemas.microsoft.com/office/drawing/2014/main" val="2757763029"/>
                  </a:ext>
                </a:extLst>
              </a:tr>
              <a:tr h="1103236">
                <a:tc>
                  <a:txBody>
                    <a:bodyPr/>
                    <a:lstStyle/>
                    <a:p>
                      <a:r>
                        <a:rPr lang="en-GB" sz="1400" b="0" dirty="0" err="1">
                          <a:latin typeface="Consolas" panose="020B0609020204030204" pitchFamily="49" charset="0"/>
                          <a:cs typeface="Consolas" panose="020B0609020204030204" pitchFamily="49" charset="0"/>
                        </a:rPr>
                        <a:t>country_parameters.xlsx</a:t>
                      </a:r>
                    </a:p>
                    <a:p>
                      <a:pPr>
                        <a:spcBef>
                          <a:spcPts val="300"/>
                        </a:spcBef>
                      </a:pPr>
                      <a:r>
                        <a:rPr lang="en-GB" sz="1400" dirty="0" err="1">
                          <a:latin typeface="+mn-lt"/>
                          <a:cs typeface="Consolas" panose="020B0609020204030204" pitchFamily="49" charset="0"/>
                        </a:rPr>
                        <a:t>• interest rate</a:t>
                      </a:r>
                    </a:p>
                    <a:p>
                      <a:pPr>
                        <a:spcBef>
                          <a:spcPts val="300"/>
                        </a:spcBef>
                      </a:pPr>
                      <a:r>
                        <a:rPr lang="en-GB" sz="1400" dirty="0" err="1">
                          <a:latin typeface="+mn-lt"/>
                          <a:cs typeface="Consolas" panose="020B0609020204030204" pitchFamily="49" charset="0"/>
                        </a:rPr>
                        <a:t>• water cost</a:t>
                      </a:r>
                    </a:p>
                    <a:p>
                      <a:pPr>
                        <a:spcBef>
                          <a:spcPts val="300"/>
                        </a:spcBef>
                      </a:pPr>
                      <a:r>
                        <a:rPr lang="en-GB" sz="1400" dirty="0" err="1">
                          <a:latin typeface="+mn-lt"/>
                          <a:cs typeface="Consolas" panose="020B0609020204030204" pitchFamily="49" charset="0"/>
                        </a:rPr>
                        <a:t>• country assumptions</a:t>
                      </a:r>
                    </a:p>
                  </a:txBody>
                  <a:tcPr/>
                </a:tc>
                <a:tc>
                  <a:txBody>
                    <a:bodyPr/>
                    <a:lstStyle/>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optimize_transport</a:t>
                      </a:r>
                      <a:r>
                        <a:rPr lang="en-GB" sz="1400" b="0" i="0" u="none" strike="noStrike" dirty="0">
                          <a:solidFill>
                            <a:srgbClr val="000000"/>
                          </a:solidFill>
                          <a:effectLst/>
                          <a:latin typeface="Consolas" panose="020B0609020204030204" pitchFamily="49" charset="0"/>
                        </a:rPr>
                        <a:t> </a:t>
                      </a:r>
                      <a:r>
                        <a:rPr lang="en-GB" sz="1400" b="0" i="0" u="none" strike="noStrike" dirty="0">
                          <a:solidFill>
                            <a:srgbClr val="000000"/>
                          </a:solidFill>
                          <a:effectLst/>
                          <a:latin typeface="Arial" panose="020B0604020202020204" pitchFamily="34" charset="0"/>
                        </a:rPr>
                        <a:t>[2]</a:t>
                      </a:r>
                      <a:r>
                        <a:rPr lang="en-US" sz="1400" b="0" i="0" dirty="0">
                          <a:solidFill>
                            <a:srgbClr val="000000"/>
                          </a:solidFill>
                          <a:effectLst/>
                          <a:latin typeface="Arial" panose="020B0604020202020204" pitchFamily="34" charset="0"/>
                        </a:rPr>
                        <a:t>​</a:t>
                      </a:r>
                    </a:p>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Consolas" panose="020B0609020204030204" pitchFamily="49" charset="0"/>
                        </a:rPr>
                        <a:t> </a:t>
                      </a:r>
                      <a:r>
                        <a:rPr lang="en-GB" sz="1400" b="0" i="0" u="none" strike="noStrike" dirty="0" err="1">
                          <a:solidFill>
                            <a:srgbClr val="000000"/>
                          </a:solidFill>
                          <a:effectLst/>
                          <a:latin typeface="Consolas" panose="020B0609020204030204" pitchFamily="49" charset="0"/>
                        </a:rPr>
                        <a:t>calculate_water_costs</a:t>
                      </a:r>
                      <a:r>
                        <a:rPr lang="en-GB" sz="1400" b="0" i="0" u="none" strike="noStrike" dirty="0">
                          <a:solidFill>
                            <a:srgbClr val="000000"/>
                          </a:solidFill>
                          <a:effectLst/>
                          <a:latin typeface="Arial" panose="020B0604020202020204" pitchFamily="34" charset="0"/>
                        </a:rPr>
                        <a:t> [3]</a:t>
                      </a:r>
                      <a:r>
                        <a:rPr lang="en-US" sz="1400" b="0" i="0" dirty="0">
                          <a:solidFill>
                            <a:srgbClr val="000000"/>
                          </a:solidFill>
                          <a:effectLst/>
                          <a:latin typeface="Arial" panose="020B0604020202020204" pitchFamily="34" charset="0"/>
                        </a:rPr>
                        <a:t>​</a:t>
                      </a:r>
                    </a:p>
                    <a:p>
                      <a:pPr algn="l" rtl="0" fontAlgn="base">
                        <a:lnSpc>
                          <a:spcPts val="1275"/>
                        </a:lnSpc>
                        <a:spcBef>
                          <a:spcPts val="800"/>
                        </a:spcBef>
                        <a:buFont typeface="Arial" panose="020B0604020202020204" pitchFamily="34" charset="0"/>
                        <a:buChar char="•"/>
                      </a:pPr>
                      <a:r>
                        <a:rPr lang="en-GB" sz="1400" b="0" i="0" u="none" strike="noStrike" dirty="0">
                          <a:solidFill>
                            <a:srgbClr val="000000"/>
                          </a:solidFill>
                          <a:effectLst/>
                          <a:latin typeface="Arial" panose="020B0604020202020204" pitchFamily="34" charset="0"/>
                        </a:rPr>
                        <a:t>  Rules [4] · [5] · [6] · [7]</a:t>
                      </a:r>
                      <a:r>
                        <a:rPr lang="en-US" sz="1400" b="0" i="0" dirty="0">
                          <a:solidFill>
                            <a:srgbClr val="000000"/>
                          </a:solidFill>
                          <a:effectLst/>
                          <a:latin typeface="Arial" panose="020B0604020202020204" pitchFamily="34" charset="0"/>
                        </a:rPr>
                        <a:t>​</a:t>
                      </a:r>
                    </a:p>
                  </a:txBody>
                  <a:tcPr/>
                </a:tc>
                <a:tc>
                  <a:txBody>
                    <a:bodyPr/>
                    <a:lstStyle/>
                    <a:p>
                      <a:pPr algn="l" rtl="0" fontAlgn="base">
                        <a:lnSpc>
                          <a:spcPts val="1275"/>
                        </a:lnSpc>
                        <a:spcBef>
                          <a:spcPts val="800"/>
                        </a:spcBef>
                        <a:buNone/>
                      </a:pPr>
                      <a:r>
                        <a:rPr lang="en-GB" sz="1400" b="0" i="0" u="none" strike="noStrike">
                          <a:solidFill>
                            <a:srgbClr val="000000"/>
                          </a:solidFill>
                          <a:effectLst/>
                          <a:latin typeface="Consolas" panose="020B0609020204030204" pitchFamily="49" charset="0"/>
                        </a:rPr>
                        <a:t>get_weather_data </a:t>
                      </a:r>
                      <a:r>
                        <a:rPr lang="en-GB" sz="1400" b="0" i="0" u="none" strike="noStrike">
                          <a:solidFill>
                            <a:srgbClr val="000000"/>
                          </a:solidFill>
                          <a:effectLst/>
                          <a:latin typeface="Arial" panose="020B0604020202020204" pitchFamily="34" charset="0"/>
                        </a:rPr>
                        <a:t>✓</a:t>
                      </a:r>
                      <a:r>
                        <a:rPr lang="en-US" sz="1400" b="0" i="0">
                          <a:solidFill>
                            <a:srgbClr val="000000"/>
                          </a:solidFill>
                          <a:effectLst/>
                          <a:latin typeface="Arial" panose="020B0604020202020204" pitchFamily="34" charset="0"/>
                        </a:rPr>
                        <a:t>​</a:t>
                      </a:r>
                      <a:endParaRPr lang="en-US" sz="1400" b="0" i="0">
                        <a:solidFill>
                          <a:srgbClr val="000000"/>
                        </a:solidFill>
                        <a:effectLst/>
                      </a:endParaRPr>
                    </a:p>
                    <a:p>
                      <a:pPr algn="l" rtl="0" fontAlgn="base">
                        <a:lnSpc>
                          <a:spcPts val="1275"/>
                        </a:lnSpc>
                        <a:spcBef>
                          <a:spcPts val="800"/>
                        </a:spcBef>
                        <a:buNone/>
                      </a:pPr>
                      <a:r>
                        <a:rPr lang="en-GB" sz="1400" b="0" i="0" u="none" strike="noStrike">
                          <a:solidFill>
                            <a:srgbClr val="000000"/>
                          </a:solidFill>
                          <a:effectLst/>
                          <a:latin typeface="Arial" panose="020B0604020202020204" pitchFamily="34" charset="0"/>
                        </a:rPr>
                        <a:t>(all downstream reruns)</a:t>
                      </a:r>
                      <a:r>
                        <a:rPr lang="en-US" sz="1400" b="0" i="0">
                          <a:solidFill>
                            <a:srgbClr val="000000"/>
                          </a:solidFill>
                          <a:effectLst/>
                          <a:latin typeface="Arial" panose="020B0604020202020204" pitchFamily="34" charset="0"/>
                        </a:rPr>
                        <a:t>​</a:t>
                      </a:r>
                      <a:endParaRPr lang="en-US" sz="1400" b="0" i="0">
                        <a:solidFill>
                          <a:srgbClr val="000000"/>
                        </a:solidFill>
                        <a:effectLst/>
                      </a:endParaRPr>
                    </a:p>
                  </a:txBody>
                  <a:tcPr/>
                </a:tc>
                <a:extLst>
                  <a:ext uri="{0D108BD9-81ED-4DB2-BD59-A6C34878D82A}">
                    <a16:rowId xmlns:a16="http://schemas.microsoft.com/office/drawing/2014/main" val="302905079"/>
                  </a:ext>
                </a:extLst>
              </a:tr>
              <a:tr h="1352354">
                <a:tc>
                  <a:txBody>
                    <a:bodyPr/>
                    <a:lstStyle/>
                    <a:p>
                      <a:r>
                        <a:rPr lang="en-GB" sz="1400" b="0" dirty="0" err="1">
                          <a:latin typeface="Consolas" panose="020B0609020204030204" pitchFamily="49" charset="0"/>
                          <a:cs typeface="Consolas" panose="020B0609020204030204" pitchFamily="49" charset="0"/>
                        </a:rPr>
                        <a:t>config.yaml</a:t>
                      </a:r>
                    </a:p>
                    <a:p>
                      <a:pPr>
                        <a:spcBef>
                          <a:spcPts val="300"/>
                        </a:spcBef>
                      </a:pPr>
                      <a:r>
                        <a:rPr lang="en-GB" sz="1400" dirty="0" err="1">
                          <a:latin typeface="+mn-lt"/>
                          <a:cs typeface="Consolas" panose="020B0609020204030204" pitchFamily="49" charset="0"/>
                        </a:rPr>
                        <a:t>• country</a:t>
                      </a:r>
                    </a:p>
                    <a:p>
                      <a:pPr>
                        <a:spcBef>
                          <a:spcPts val="300"/>
                        </a:spcBef>
                      </a:pPr>
                      <a:r>
                        <a:rPr lang="en-GB" sz="1400" dirty="0" err="1">
                          <a:latin typeface="+mn-lt"/>
                          <a:cs typeface="Consolas" panose="020B0609020204030204" pitchFamily="49" charset="0"/>
                        </a:rPr>
                        <a:t>• plant_type</a:t>
                      </a:r>
                    </a:p>
                    <a:p>
                      <a:pPr>
                        <a:spcBef>
                          <a:spcPts val="300"/>
                        </a:spcBef>
                      </a:pPr>
                      <a:r>
                        <a:rPr lang="en-GB" sz="1400" dirty="0" err="1">
                          <a:latin typeface="+mn-lt"/>
                          <a:cs typeface="Consolas" panose="020B0609020204030204" pitchFamily="49" charset="0"/>
                        </a:rPr>
                        <a:t>• weather_year</a:t>
                      </a:r>
                    </a:p>
                    <a:p>
                      <a:pPr>
                        <a:spcBef>
                          <a:spcPts val="300"/>
                        </a:spcBef>
                      </a:pPr>
                      <a:r>
                        <a:rPr lang="en-GB" sz="1400" dirty="0" err="1">
                          <a:latin typeface="+mn-lt"/>
                          <a:cs typeface="Consolas" panose="020B0609020204030204" pitchFamily="49" charset="0"/>
                        </a:rPr>
                        <a:t>• transport options</a:t>
                      </a:r>
                    </a:p>
                  </a:txBody>
                  <a:tcPr/>
                </a:tc>
                <a:tc>
                  <a:txBody>
                    <a:bodyPr/>
                    <a:lstStyle/>
                    <a:p>
                      <a:pPr rtl="0" fontAlgn="base">
                        <a:spcBef>
                          <a:spcPts val="800"/>
                        </a:spcBef>
                      </a:pPr>
                      <a:r>
                        <a:rPr lang="en-GB" sz="1400" b="0" i="0" u="none" strike="noStrike" dirty="0">
                          <a:effectLst/>
                        </a:rPr>
                        <a:t>Everything: full re-run</a:t>
                      </a:r>
                      <a:r>
                        <a:rPr lang="en-US" sz="1400" b="0" i="0" dirty="0">
                          <a:effectLst/>
                        </a:rPr>
                        <a:t>​</a:t>
                      </a:r>
                    </a:p>
                    <a:p>
                      <a:pPr rtl="0" fontAlgn="base">
                        <a:spcBef>
                          <a:spcPts val="800"/>
                        </a:spcBef>
                      </a:pPr>
                      <a:r>
                        <a:rPr lang="en-GB" sz="1400" b="0" i="0" u="none" strike="noStrike" dirty="0">
                          <a:effectLst/>
                        </a:rPr>
                        <a:t>New wildcard combination → new output files</a:t>
                      </a:r>
                      <a:r>
                        <a:rPr lang="en-US" sz="1400" b="0" i="0" dirty="0">
                          <a:effectLst/>
                        </a:rPr>
                        <a:t>​</a:t>
                      </a:r>
                    </a:p>
                  </a:txBody>
                  <a:tcPr/>
                </a:tc>
                <a:tc>
                  <a:txBody>
                    <a:bodyPr/>
                    <a:lstStyle/>
                    <a:p>
                      <a:pPr algn="l" rtl="0" fontAlgn="base">
                        <a:lnSpc>
                          <a:spcPts val="1275"/>
                        </a:lnSpc>
                        <a:spcBef>
                          <a:spcPts val="800"/>
                        </a:spcBef>
                        <a:buNone/>
                      </a:pPr>
                      <a:r>
                        <a:rPr lang="en-GB" sz="1400" b="0" i="0" u="none" strike="noStrike" dirty="0">
                          <a:solidFill>
                            <a:srgbClr val="000000"/>
                          </a:solidFill>
                          <a:effectLst/>
                          <a:latin typeface="Arial" panose="020B0604020202020204" pitchFamily="34" charset="0"/>
                        </a:rPr>
                        <a:t>Nothing – all rules run</a:t>
                      </a:r>
                      <a:r>
                        <a:rPr lang="en-US" sz="1400" b="0" i="0" dirty="0">
                          <a:solidFill>
                            <a:srgbClr val="000000"/>
                          </a:solidFill>
                          <a:effectLst/>
                          <a:latin typeface="Arial" panose="020B0604020202020204" pitchFamily="34" charset="0"/>
                        </a:rPr>
                        <a:t>​</a:t>
                      </a:r>
                      <a:endParaRPr lang="en-US" sz="1400" b="0" i="0" dirty="0">
                        <a:solidFill>
                          <a:srgbClr val="000000"/>
                        </a:solidFill>
                        <a:effectLst/>
                      </a:endParaRPr>
                    </a:p>
                  </a:txBody>
                  <a:tcPr/>
                </a:tc>
                <a:extLst>
                  <a:ext uri="{0D108BD9-81ED-4DB2-BD59-A6C34878D82A}">
                    <a16:rowId xmlns:a16="http://schemas.microsoft.com/office/drawing/2014/main" val="3262682042"/>
                  </a:ext>
                </a:extLst>
              </a:tr>
            </a:tbl>
          </a:graphicData>
        </a:graphic>
      </p:graphicFrame>
      <p:sp>
        <p:nvSpPr>
          <p:cNvPr id="6" name="TextBox 5">
            <a:extLst>
              <a:ext uri="{FF2B5EF4-FFF2-40B4-BE49-F238E27FC236}">
                <a16:creationId xmlns:a16="http://schemas.microsoft.com/office/drawing/2014/main" id="{23185BA8-0DEB-98C1-EB5A-0B78F1BC01DC}"/>
              </a:ext>
            </a:extLst>
          </p:cNvPr>
          <p:cNvSpPr txBox="1"/>
          <p:nvPr/>
        </p:nvSpPr>
        <p:spPr>
          <a:xfrm>
            <a:off x="1311728" y="6159227"/>
            <a:ext cx="9568543" cy="338554"/>
          </a:xfrm>
          <a:prstGeom prst="rect">
            <a:avLst/>
          </a:prstGeom>
          <a:noFill/>
        </p:spPr>
        <p:txBody>
          <a:bodyPr wrap="square" rtlCol="0">
            <a:spAutoFit/>
          </a:bodyPr>
          <a:lstStyle/>
          <a:p>
            <a:pPr algn="ctr"/>
            <a:r>
              <a:rPr lang="en-US" sz="1600" dirty="0">
                <a:solidFill>
                  <a:schemeClr val="accent1"/>
                </a:solidFill>
              </a:rPr>
              <a:t>In practice, this makes scenario iteration faster and more reproducible.</a:t>
            </a:r>
          </a:p>
        </p:txBody>
      </p:sp>
    </p:spTree>
    <p:extLst>
      <p:ext uri="{BB962C8B-B14F-4D97-AF65-F5344CB8AC3E}">
        <p14:creationId xmlns:p14="http://schemas.microsoft.com/office/powerpoint/2010/main" val="1445694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2679-A781-F31B-24F3-8A552A5984A2}"/>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615FAA55-8463-B98E-D31A-560FA2D8B063}"/>
              </a:ext>
            </a:extLst>
          </p:cNvPr>
          <p:cNvGraphicFramePr/>
          <p:nvPr>
            <p:extLst>
              <p:ext uri="{D42A27DB-BD31-4B8C-83A1-F6EECF244321}">
                <p14:modId xmlns:p14="http://schemas.microsoft.com/office/powerpoint/2010/main" val="3129169265"/>
              </p:ext>
            </p:extLst>
          </p:nvPr>
        </p:nvGraphicFramePr>
        <p:xfrm>
          <a:off x="838200" y="1599189"/>
          <a:ext cx="10515600" cy="4643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06C1D8F3-58D6-B291-90FE-ACB2168F4D2F}"/>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445678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1DCD2-073B-B50C-16DB-50BFA9E38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8FDB1-4138-60EA-AA16-2BDDEF07241C}"/>
              </a:ext>
            </a:extLst>
          </p:cNvPr>
          <p:cNvSpPr>
            <a:spLocks noGrp="1"/>
          </p:cNvSpPr>
          <p:nvPr>
            <p:ph type="title"/>
          </p:nvPr>
        </p:nvSpPr>
        <p:spPr>
          <a:xfrm>
            <a:off x="838200" y="15804"/>
            <a:ext cx="10515600" cy="1215473"/>
          </a:xfrm>
        </p:spPr>
        <p:txBody>
          <a:bodyPr>
            <a:normAutofit/>
          </a:bodyPr>
          <a:lstStyle/>
          <a:p>
            <a:r>
              <a:rPr lang="en-US" dirty="0">
                <a:solidFill>
                  <a:srgbClr val="C8102E"/>
                </a:solidFill>
                <a:latin typeface="Arial"/>
                <a:cs typeface="Arial"/>
              </a:rPr>
              <a:t>Common errors and how to read them</a:t>
            </a:r>
          </a:p>
        </p:txBody>
      </p:sp>
      <p:sp>
        <p:nvSpPr>
          <p:cNvPr id="3" name="Rounded Rectangle 2">
            <a:extLst>
              <a:ext uri="{FF2B5EF4-FFF2-40B4-BE49-F238E27FC236}">
                <a16:creationId xmlns:a16="http://schemas.microsoft.com/office/drawing/2014/main" id="{3FC41E23-2B48-BE1A-A2F3-51F3950F94AF}"/>
              </a:ext>
            </a:extLst>
          </p:cNvPr>
          <p:cNvSpPr/>
          <p:nvPr/>
        </p:nvSpPr>
        <p:spPr>
          <a:xfrm>
            <a:off x="838200" y="1347403"/>
            <a:ext cx="10515600" cy="2013453"/>
          </a:xfrm>
          <a:prstGeom prst="roundRect">
            <a:avLst/>
          </a:prstGeom>
          <a:solidFill>
            <a:srgbClr val="012069">
              <a:alpha val="94902"/>
            </a:srgbClr>
          </a:solidFill>
          <a:ln w="127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10000"/>
              </a:lnSpc>
            </a:pPr>
            <a:r>
              <a:rPr lang="en-GB" b="1" dirty="0">
                <a:solidFill>
                  <a:schemeClr val="accent4">
                    <a:lumMod val="20000"/>
                    <a:lumOff val="80000"/>
                  </a:schemeClr>
                </a:solidFill>
                <a:latin typeface="Courier New"/>
                <a:cs typeface="Courier New"/>
              </a:rPr>
              <a:t># terminal — example </a:t>
            </a:r>
            <a:r>
              <a:rPr lang="en-GB" b="1" dirty="0" err="1">
                <a:solidFill>
                  <a:schemeClr val="accent4">
                    <a:lumMod val="20000"/>
                    <a:lumOff val="80000"/>
                  </a:schemeClr>
                </a:solidFill>
                <a:latin typeface="Courier New"/>
                <a:cs typeface="Courier New"/>
              </a:rPr>
              <a:t>Snakemake</a:t>
            </a:r>
            <a:r>
              <a:rPr lang="en-GB" b="1" dirty="0">
                <a:solidFill>
                  <a:schemeClr val="accent4">
                    <a:lumMod val="20000"/>
                    <a:lumOff val="80000"/>
                  </a:schemeClr>
                </a:solidFill>
                <a:latin typeface="Courier New"/>
                <a:cs typeface="Courier New"/>
              </a:rPr>
              <a:t> error</a:t>
            </a:r>
          </a:p>
          <a:p>
            <a:pPr>
              <a:lnSpc>
                <a:spcPct val="110000"/>
              </a:lnSpc>
            </a:pPr>
            <a:r>
              <a:rPr lang="en-GB" b="1" dirty="0">
                <a:solidFill>
                  <a:schemeClr val="accent4">
                    <a:lumMod val="20000"/>
                    <a:lumOff val="80000"/>
                  </a:schemeClr>
                </a:solidFill>
                <a:latin typeface="Courier New"/>
                <a:cs typeface="Courier New"/>
              </a:rPr>
              <a:t>Activating </a:t>
            </a:r>
            <a:r>
              <a:rPr lang="en-GB" b="1" dirty="0" err="1">
                <a:solidFill>
                  <a:schemeClr val="accent4">
                    <a:lumMod val="20000"/>
                    <a:lumOff val="80000"/>
                  </a:schemeClr>
                </a:solidFill>
                <a:latin typeface="Courier New"/>
                <a:cs typeface="Courier New"/>
              </a:rPr>
              <a:t>conda</a:t>
            </a:r>
            <a:r>
              <a:rPr lang="en-GB" b="1" dirty="0">
                <a:solidFill>
                  <a:schemeClr val="accent4">
                    <a:lumMod val="20000"/>
                    <a:lumOff val="80000"/>
                  </a:schemeClr>
                </a:solidFill>
                <a:latin typeface="Courier New"/>
                <a:cs typeface="Courier New"/>
              </a:rPr>
              <a:t> environment: /home/user/miniconda3/</a:t>
            </a:r>
            <a:r>
              <a:rPr lang="en-GB" b="1" dirty="0" err="1">
                <a:solidFill>
                  <a:schemeClr val="accent4">
                    <a:lumMod val="20000"/>
                    <a:lumOff val="80000"/>
                  </a:schemeClr>
                </a:solidFill>
                <a:latin typeface="Courier New"/>
                <a:cs typeface="Courier New"/>
              </a:rPr>
              <a:t>envs</a:t>
            </a:r>
            <a:r>
              <a:rPr lang="en-GB" b="1" dirty="0">
                <a:solidFill>
                  <a:schemeClr val="accent4">
                    <a:lumMod val="20000"/>
                    <a:lumOff val="80000"/>
                  </a:schemeClr>
                </a:solidFill>
                <a:latin typeface="Courier New"/>
                <a:cs typeface="Courier New"/>
              </a:rPr>
              <a:t>/</a:t>
            </a:r>
            <a:r>
              <a:rPr lang="en-GB" b="1" dirty="0" err="1">
                <a:solidFill>
                  <a:schemeClr val="accent4">
                    <a:lumMod val="20000"/>
                    <a:lumOff val="80000"/>
                  </a:schemeClr>
                </a:solidFill>
                <a:latin typeface="Courier New"/>
                <a:cs typeface="Courier New"/>
              </a:rPr>
              <a:t>geox</a:t>
            </a:r>
            <a:endParaRPr lang="en-GB" b="1" dirty="0">
              <a:solidFill>
                <a:schemeClr val="accent4">
                  <a:lumMod val="20000"/>
                  <a:lumOff val="80000"/>
                </a:schemeClr>
              </a:solidFill>
              <a:latin typeface="Courier New"/>
              <a:cs typeface="Courier New"/>
            </a:endParaRPr>
          </a:p>
          <a:p>
            <a:pPr>
              <a:lnSpc>
                <a:spcPct val="110000"/>
              </a:lnSpc>
            </a:pPr>
            <a:r>
              <a:rPr lang="en-GB" b="1" dirty="0">
                <a:solidFill>
                  <a:srgbClr val="FF0000"/>
                </a:solidFill>
                <a:latin typeface="Courier New"/>
                <a:cs typeface="Courier New"/>
              </a:rPr>
              <a:t>Error in rule </a:t>
            </a:r>
            <a:r>
              <a:rPr lang="en-GB" b="1" dirty="0" err="1">
                <a:solidFill>
                  <a:srgbClr val="FF0000"/>
                </a:solidFill>
                <a:latin typeface="Courier New"/>
                <a:cs typeface="Courier New"/>
              </a:rPr>
              <a:t>optimize_plant</a:t>
            </a:r>
            <a:r>
              <a:rPr lang="en-GB" b="1" dirty="0">
                <a:solidFill>
                  <a:srgbClr val="FF0000"/>
                </a:solidFill>
                <a:latin typeface="Courier New"/>
                <a:cs typeface="Courier New"/>
              </a:rPr>
              <a:t>:</a:t>
            </a:r>
          </a:p>
          <a:p>
            <a:pPr>
              <a:lnSpc>
                <a:spcPct val="110000"/>
              </a:lnSpc>
            </a:pPr>
            <a:r>
              <a:rPr lang="en-GB" b="1" dirty="0" err="1">
                <a:solidFill>
                  <a:srgbClr val="D98B9B"/>
                </a:solidFill>
                <a:latin typeface="Courier New"/>
                <a:cs typeface="Courier New"/>
              </a:rPr>
              <a:t>jobid</a:t>
            </a:r>
            <a:r>
              <a:rPr lang="en-GB" b="1" dirty="0">
                <a:solidFill>
                  <a:srgbClr val="D98B9B"/>
                </a:solidFill>
                <a:latin typeface="Courier New"/>
                <a:cs typeface="Courier New"/>
              </a:rPr>
              <a:t>: 3</a:t>
            </a:r>
          </a:p>
          <a:p>
            <a:pPr>
              <a:lnSpc>
                <a:spcPct val="110000"/>
              </a:lnSpc>
            </a:pPr>
            <a:r>
              <a:rPr lang="en-GB" b="1" dirty="0">
                <a:solidFill>
                  <a:srgbClr val="D98B9B"/>
                </a:solidFill>
                <a:latin typeface="Courier New"/>
                <a:cs typeface="Courier New"/>
              </a:rPr>
              <a:t>input: data/UA/</a:t>
            </a:r>
            <a:r>
              <a:rPr lang="en-GB" b="1" dirty="0" err="1">
                <a:solidFill>
                  <a:srgbClr val="D98B9B"/>
                </a:solidFill>
                <a:latin typeface="Courier New"/>
                <a:cs typeface="Courier New"/>
              </a:rPr>
              <a:t>hex_final_UA.geojson</a:t>
            </a:r>
            <a:endParaRPr lang="en-GB" b="1" dirty="0">
              <a:solidFill>
                <a:srgbClr val="D98B9B"/>
              </a:solidFill>
              <a:latin typeface="Courier New"/>
              <a:cs typeface="Courier New"/>
            </a:endParaRPr>
          </a:p>
          <a:p>
            <a:pPr>
              <a:lnSpc>
                <a:spcPct val="110000"/>
              </a:lnSpc>
            </a:pPr>
            <a:r>
              <a:rPr lang="en-GB" b="1" dirty="0" err="1">
                <a:solidFill>
                  <a:srgbClr val="FFC000"/>
                </a:solidFill>
                <a:latin typeface="Courier New"/>
                <a:cs typeface="Courier New"/>
              </a:rPr>
              <a:t>MissingInputException</a:t>
            </a:r>
            <a:r>
              <a:rPr lang="en-GB" b="1" dirty="0">
                <a:solidFill>
                  <a:srgbClr val="FFC000"/>
                </a:solidFill>
                <a:latin typeface="Courier New"/>
                <a:cs typeface="Courier New"/>
              </a:rPr>
              <a:t>: Missing input files for rule </a:t>
            </a:r>
            <a:r>
              <a:rPr lang="en-GB" b="1" dirty="0" err="1">
                <a:solidFill>
                  <a:srgbClr val="FFC000"/>
                </a:solidFill>
                <a:latin typeface="Courier New"/>
                <a:cs typeface="Courier New"/>
              </a:rPr>
              <a:t>optimize_plant</a:t>
            </a:r>
            <a:r>
              <a:rPr lang="en-GB" b="1" dirty="0">
                <a:solidFill>
                  <a:srgbClr val="FFC000"/>
                </a:solidFill>
                <a:latin typeface="Courier New"/>
                <a:cs typeface="Courier New"/>
              </a:rPr>
              <a:t>:</a:t>
            </a:r>
          </a:p>
          <a:p>
            <a:pPr>
              <a:lnSpc>
                <a:spcPct val="110000"/>
              </a:lnSpc>
            </a:pPr>
            <a:r>
              <a:rPr lang="en-GB" b="1" dirty="0">
                <a:solidFill>
                  <a:srgbClr val="FFC000"/>
                </a:solidFill>
                <a:latin typeface="Courier New"/>
                <a:cs typeface="Courier New"/>
              </a:rPr>
              <a:t>data/UA/</a:t>
            </a:r>
            <a:r>
              <a:rPr lang="en-GB" b="1" dirty="0" err="1">
                <a:solidFill>
                  <a:srgbClr val="FFC000"/>
                </a:solidFill>
                <a:latin typeface="Courier New"/>
                <a:cs typeface="Courier New"/>
              </a:rPr>
              <a:t>hex_final_UA.geojson</a:t>
            </a:r>
            <a:endParaRPr lang="en-US" b="1" dirty="0">
              <a:solidFill>
                <a:srgbClr val="FFC000"/>
              </a:solidFill>
              <a:latin typeface="Courier New"/>
              <a:cs typeface="Courier New"/>
            </a:endParaRPr>
          </a:p>
        </p:txBody>
      </p:sp>
      <p:sp>
        <p:nvSpPr>
          <p:cNvPr id="8" name="Rounded Rectangle 7">
            <a:extLst>
              <a:ext uri="{FF2B5EF4-FFF2-40B4-BE49-F238E27FC236}">
                <a16:creationId xmlns:a16="http://schemas.microsoft.com/office/drawing/2014/main" id="{2DB235A4-04E3-FD05-8CFE-DD3019FA48B4}"/>
              </a:ext>
            </a:extLst>
          </p:cNvPr>
          <p:cNvSpPr/>
          <p:nvPr/>
        </p:nvSpPr>
        <p:spPr>
          <a:xfrm>
            <a:off x="4221657" y="1984703"/>
            <a:ext cx="2345872" cy="266262"/>
          </a:xfrm>
          <a:prstGeom prst="roundRect">
            <a:avLst/>
          </a:prstGeom>
          <a:solidFill>
            <a:srgbClr val="D98B9B"/>
          </a:solidFill>
          <a:ln w="13970" cap="flat" cmpd="sng" algn="ctr">
            <a:solidFill>
              <a:srgbClr val="C8102E"/>
            </a:solidFill>
            <a:prstDash val="solid"/>
          </a:ln>
        </p:spPr>
        <p:style>
          <a:lnRef idx="2">
            <a:schemeClr val="accent6"/>
          </a:lnRef>
          <a:fillRef idx="1">
            <a:schemeClr val="lt1"/>
          </a:fillRef>
          <a:effectRef idx="0">
            <a:schemeClr val="accent6"/>
          </a:effectRef>
          <a:fontRef idx="minor">
            <a:schemeClr val="dk1"/>
          </a:fontRef>
        </p:style>
        <p:txBody>
          <a:bodyPr rtlCol="0" anchor="ctr"/>
          <a:lstStyle/>
          <a:p>
            <a:r>
              <a:rPr lang="en-US" b="1" i="1" dirty="0"/>
              <a:t>1) Which rule failed</a:t>
            </a:r>
          </a:p>
        </p:txBody>
      </p:sp>
      <p:sp>
        <p:nvSpPr>
          <p:cNvPr id="9" name="Rounded Rectangle 8">
            <a:extLst>
              <a:ext uri="{FF2B5EF4-FFF2-40B4-BE49-F238E27FC236}">
                <a16:creationId xmlns:a16="http://schemas.microsoft.com/office/drawing/2014/main" id="{C19CB8CC-460F-67D2-4320-84F930CBFEA7}"/>
              </a:ext>
            </a:extLst>
          </p:cNvPr>
          <p:cNvSpPr/>
          <p:nvPr/>
        </p:nvSpPr>
        <p:spPr>
          <a:xfrm>
            <a:off x="8276899" y="2637768"/>
            <a:ext cx="1689538" cy="266262"/>
          </a:xfrm>
          <a:prstGeom prst="roundRect">
            <a:avLst/>
          </a:prstGeom>
          <a:solidFill>
            <a:srgbClr val="D98B9B"/>
          </a:solidFill>
          <a:ln w="13970" cap="flat" cmpd="sng" algn="ctr">
            <a:solidFill>
              <a:srgbClr val="C8102E"/>
            </a:solidFill>
            <a:prstDash val="solid"/>
          </a:ln>
        </p:spPr>
        <p:style>
          <a:lnRef idx="2">
            <a:schemeClr val="accent6"/>
          </a:lnRef>
          <a:fillRef idx="1">
            <a:schemeClr val="lt1"/>
          </a:fillRef>
          <a:effectRef idx="0">
            <a:schemeClr val="accent6"/>
          </a:effectRef>
          <a:fontRef idx="minor">
            <a:schemeClr val="dk1"/>
          </a:fontRef>
        </p:style>
        <p:txBody>
          <a:bodyPr rtlCol="0" anchor="ctr"/>
          <a:lstStyle/>
          <a:p>
            <a:r>
              <a:rPr lang="en-US" b="1" i="1" dirty="0"/>
              <a:t>2) Error type </a:t>
            </a:r>
          </a:p>
        </p:txBody>
      </p:sp>
      <p:sp>
        <p:nvSpPr>
          <p:cNvPr id="10" name="Rounded Rectangle 9">
            <a:extLst>
              <a:ext uri="{FF2B5EF4-FFF2-40B4-BE49-F238E27FC236}">
                <a16:creationId xmlns:a16="http://schemas.microsoft.com/office/drawing/2014/main" id="{2B37A3C6-8EF0-7822-50DA-4B318ACF8EFC}"/>
              </a:ext>
            </a:extLst>
          </p:cNvPr>
          <p:cNvSpPr/>
          <p:nvPr/>
        </p:nvSpPr>
        <p:spPr>
          <a:xfrm>
            <a:off x="4142833" y="2951328"/>
            <a:ext cx="2345872" cy="266262"/>
          </a:xfrm>
          <a:prstGeom prst="roundRect">
            <a:avLst/>
          </a:prstGeom>
          <a:solidFill>
            <a:srgbClr val="D98B9B"/>
          </a:solidFill>
          <a:ln w="13970" cap="flat" cmpd="sng" algn="ctr">
            <a:solidFill>
              <a:srgbClr val="C8102E"/>
            </a:solidFill>
            <a:prstDash val="solid"/>
          </a:ln>
        </p:spPr>
        <p:style>
          <a:lnRef idx="2">
            <a:schemeClr val="accent6"/>
          </a:lnRef>
          <a:fillRef idx="1">
            <a:schemeClr val="lt1"/>
          </a:fillRef>
          <a:effectRef idx="0">
            <a:schemeClr val="accent6"/>
          </a:effectRef>
          <a:fontRef idx="minor">
            <a:schemeClr val="dk1"/>
          </a:fontRef>
        </p:style>
        <p:txBody>
          <a:bodyPr rtlCol="0" anchor="ctr"/>
          <a:lstStyle/>
          <a:p>
            <a:r>
              <a:rPr lang="en-US" b="1" i="1" dirty="0"/>
              <a:t>3) Exact file or detail</a:t>
            </a:r>
          </a:p>
        </p:txBody>
      </p:sp>
      <p:graphicFrame>
        <p:nvGraphicFramePr>
          <p:cNvPr id="11" name="Table 10">
            <a:extLst>
              <a:ext uri="{FF2B5EF4-FFF2-40B4-BE49-F238E27FC236}">
                <a16:creationId xmlns:a16="http://schemas.microsoft.com/office/drawing/2014/main" id="{F8292B72-4E91-9AA0-F1DA-9E3A8EAC21C2}"/>
              </a:ext>
            </a:extLst>
          </p:cNvPr>
          <p:cNvGraphicFramePr>
            <a:graphicFrameLocks noGrp="1"/>
          </p:cNvGraphicFramePr>
          <p:nvPr>
            <p:extLst>
              <p:ext uri="{D42A27DB-BD31-4B8C-83A1-F6EECF244321}">
                <p14:modId xmlns:p14="http://schemas.microsoft.com/office/powerpoint/2010/main" val="2087325916"/>
              </p:ext>
            </p:extLst>
          </p:nvPr>
        </p:nvGraphicFramePr>
        <p:xfrm>
          <a:off x="838201" y="3497144"/>
          <a:ext cx="10654861" cy="2948025"/>
        </p:xfrm>
        <a:graphic>
          <a:graphicData uri="http://schemas.openxmlformats.org/drawingml/2006/table">
            <a:tbl>
              <a:tblPr firstRow="1" bandRow="1">
                <a:tableStyleId>{B8DA472E-C0B5-4FAA-A71B-45BBE6C39A2A}</a:tableStyleId>
              </a:tblPr>
              <a:tblGrid>
                <a:gridCol w="3176642">
                  <a:extLst>
                    <a:ext uri="{9D8B030D-6E8A-4147-A177-3AD203B41FA5}">
                      <a16:colId xmlns:a16="http://schemas.microsoft.com/office/drawing/2014/main" val="2245707284"/>
                    </a:ext>
                  </a:extLst>
                </a:gridCol>
                <a:gridCol w="3527436">
                  <a:extLst>
                    <a:ext uri="{9D8B030D-6E8A-4147-A177-3AD203B41FA5}">
                      <a16:colId xmlns:a16="http://schemas.microsoft.com/office/drawing/2014/main" val="339427207"/>
                    </a:ext>
                  </a:extLst>
                </a:gridCol>
                <a:gridCol w="3950783">
                  <a:extLst>
                    <a:ext uri="{9D8B030D-6E8A-4147-A177-3AD203B41FA5}">
                      <a16:colId xmlns:a16="http://schemas.microsoft.com/office/drawing/2014/main" val="3465636420"/>
                    </a:ext>
                  </a:extLst>
                </a:gridCol>
              </a:tblGrid>
              <a:tr h="311505">
                <a:tc>
                  <a:txBody>
                    <a:bodyPr/>
                    <a:lstStyle/>
                    <a:p>
                      <a:r>
                        <a:rPr lang="en-US" sz="1400" dirty="0"/>
                        <a:t>Error</a:t>
                      </a:r>
                    </a:p>
                  </a:txBody>
                  <a:tcPr/>
                </a:tc>
                <a:tc>
                  <a:txBody>
                    <a:bodyPr/>
                    <a:lstStyle/>
                    <a:p>
                      <a:r>
                        <a:rPr lang="en-US" sz="1400" dirty="0"/>
                        <a:t>Likely cause</a:t>
                      </a:r>
                    </a:p>
                  </a:txBody>
                  <a:tcPr/>
                </a:tc>
                <a:tc>
                  <a:txBody>
                    <a:bodyPr/>
                    <a:lstStyle/>
                    <a:p>
                      <a:r>
                        <a:rPr lang="en-US" sz="1400" dirty="0"/>
                        <a:t>Fix</a:t>
                      </a:r>
                    </a:p>
                  </a:txBody>
                  <a:tcPr/>
                </a:tc>
                <a:extLst>
                  <a:ext uri="{0D108BD9-81ED-4DB2-BD59-A6C34878D82A}">
                    <a16:rowId xmlns:a16="http://schemas.microsoft.com/office/drawing/2014/main" val="143247596"/>
                  </a:ext>
                </a:extLst>
              </a:tr>
              <a:tr h="435254">
                <a:tc>
                  <a:txBody>
                    <a:bodyPr/>
                    <a:lstStyle/>
                    <a:p>
                      <a:r>
                        <a:rPr lang="en-GB" sz="1300" dirty="0" err="1">
                          <a:solidFill>
                            <a:schemeClr val="tx1"/>
                          </a:solidFill>
                          <a:latin typeface="Consolas" panose="020B0609020204030204" pitchFamily="49" charset="0"/>
                          <a:cs typeface="Consolas" panose="020B0609020204030204" pitchFamily="49" charset="0"/>
                        </a:rPr>
                        <a:t>MissingInputException</a:t>
                      </a:r>
                      <a:endParaRPr lang="en-US" sz="1300" dirty="0">
                        <a:solidFill>
                          <a:schemeClr val="tx1"/>
                        </a:solidFill>
                      </a:endParaRPr>
                    </a:p>
                  </a:txBody>
                  <a:tcPr/>
                </a:tc>
                <a:tc>
                  <a:txBody>
                    <a:bodyPr/>
                    <a:lstStyle/>
                    <a:p>
                      <a:r>
                        <a:rPr lang="en-US" sz="1300" dirty="0"/>
                        <a:t>Hexagon file not in correct path</a:t>
                      </a:r>
                    </a:p>
                  </a:txBody>
                  <a:tcPr/>
                </a:tc>
                <a:tc>
                  <a:txBody>
                    <a:bodyPr/>
                    <a:lstStyle/>
                    <a:p>
                      <a:r>
                        <a:rPr lang="en-US" sz="1300" dirty="0"/>
                        <a:t>Check the expected path and file name, e.g. data/[ISO]/hex_final_[ISO].geojson</a:t>
                      </a:r>
                    </a:p>
                  </a:txBody>
                  <a:tcPr/>
                </a:tc>
                <a:extLst>
                  <a:ext uri="{0D108BD9-81ED-4DB2-BD59-A6C34878D82A}">
                    <a16:rowId xmlns:a16="http://schemas.microsoft.com/office/drawing/2014/main" val="195512086"/>
                  </a:ext>
                </a:extLst>
              </a:tr>
              <a:tr h="43525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dirty="0" err="1">
                          <a:solidFill>
                            <a:schemeClr val="tx1"/>
                          </a:solidFill>
                          <a:latin typeface="Consolas" panose="020B0609020204030204" pitchFamily="49" charset="0"/>
                          <a:cs typeface="Consolas" panose="020B0609020204030204" pitchFamily="49" charset="0"/>
                        </a:rPr>
                        <a:t>WorkflowError</a:t>
                      </a:r>
                      <a:r>
                        <a:rPr lang="en-GB" sz="1300" dirty="0">
                          <a:solidFill>
                            <a:schemeClr val="tx1"/>
                          </a:solidFill>
                          <a:latin typeface="Consolas" panose="020B0609020204030204" pitchFamily="49" charset="0"/>
                          <a:cs typeface="Consolas" panose="020B0609020204030204" pitchFamily="49" charset="0"/>
                        </a:rPr>
                        <a:t>: Solver not found</a:t>
                      </a:r>
                      <a:endParaRPr lang="en-US" sz="1300" dirty="0">
                        <a:solidFill>
                          <a:schemeClr val="tx1"/>
                        </a:solidFill>
                      </a:endParaRPr>
                    </a:p>
                  </a:txBody>
                  <a:tcPr/>
                </a:tc>
                <a:tc>
                  <a:txBody>
                    <a:bodyPr/>
                    <a:lstStyle/>
                    <a:p>
                      <a:r>
                        <a:rPr lang="en-US" sz="1300" dirty="0"/>
                        <a:t>Solver name in </a:t>
                      </a:r>
                      <a:r>
                        <a:rPr lang="en-US" sz="1300" dirty="0" err="1"/>
                        <a:t>config.yaml</a:t>
                      </a:r>
                      <a:r>
                        <a:rPr lang="en-US" sz="1300" dirty="0"/>
                        <a:t> doesn’t match</a:t>
                      </a:r>
                    </a:p>
                  </a:txBody>
                  <a:tcPr/>
                </a:tc>
                <a:tc>
                  <a:txBody>
                    <a:bodyPr/>
                    <a:lstStyle/>
                    <a:p>
                      <a:r>
                        <a:rPr lang="en-US" sz="1300" dirty="0"/>
                        <a:t>Set solver in config.yaml to the exact installed name: 'cbc' or 'gurobi'</a:t>
                      </a:r>
                    </a:p>
                  </a:txBody>
                  <a:tcPr/>
                </a:tc>
                <a:extLst>
                  <a:ext uri="{0D108BD9-81ED-4DB2-BD59-A6C34878D82A}">
                    <a16:rowId xmlns:a16="http://schemas.microsoft.com/office/drawing/2014/main" val="2475813023"/>
                  </a:ext>
                </a:extLst>
              </a:tr>
              <a:tr h="43525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dirty="0">
                          <a:solidFill>
                            <a:schemeClr val="tx1"/>
                          </a:solidFill>
                          <a:latin typeface="Consolas" panose="020B0609020204030204" pitchFamily="49" charset="0"/>
                          <a:cs typeface="Consolas" panose="020B0609020204030204" pitchFamily="49" charset="0"/>
                        </a:rPr>
                        <a:t>CDS download stalls/ times out</a:t>
                      </a:r>
                      <a:endParaRPr lang="en-US" sz="1300" dirty="0">
                        <a:solidFill>
                          <a:schemeClr val="tx1"/>
                        </a:solidFill>
                      </a:endParaRPr>
                    </a:p>
                  </a:txBody>
                  <a:tcPr/>
                </a:tc>
                <a:tc>
                  <a:txBody>
                    <a:bodyPr/>
                    <a:lstStyle/>
                    <a:p>
                      <a:r>
                        <a:rPr lang="en-US" sz="1300" dirty="0"/>
                        <a:t>API key not configured or CDS queue delay</a:t>
                      </a:r>
                    </a:p>
                  </a:txBody>
                  <a:tcPr/>
                </a:tc>
                <a:tc>
                  <a:txBody>
                    <a:bodyPr/>
                    <a:lstStyle/>
                    <a:p>
                      <a:r>
                        <a:rPr lang="en-US" sz="1300" dirty="0"/>
                        <a:t>Check CDS API credentials and service status; then rerun run_weather</a:t>
                      </a:r>
                    </a:p>
                  </a:txBody>
                  <a:tcPr/>
                </a:tc>
                <a:extLst>
                  <a:ext uri="{0D108BD9-81ED-4DB2-BD59-A6C34878D82A}">
                    <a16:rowId xmlns:a16="http://schemas.microsoft.com/office/drawing/2014/main" val="2629488613"/>
                  </a:ext>
                </a:extLst>
              </a:tr>
              <a:tr h="43525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dirty="0" err="1">
                          <a:solidFill>
                            <a:schemeClr val="tx1"/>
                          </a:solidFill>
                          <a:latin typeface="Consolas" panose="020B0609020204030204" pitchFamily="49" charset="0"/>
                          <a:cs typeface="Consolas" panose="020B0609020204030204" pitchFamily="49" charset="0"/>
                        </a:rPr>
                        <a:t>KeyError</a:t>
                      </a:r>
                      <a:r>
                        <a:rPr lang="en-GB" sz="1300" dirty="0">
                          <a:solidFill>
                            <a:schemeClr val="tx1"/>
                          </a:solidFill>
                          <a:latin typeface="Consolas" panose="020B0609020204030204" pitchFamily="49" charset="0"/>
                          <a:cs typeface="Consolas" panose="020B0609020204030204" pitchFamily="49" charset="0"/>
                        </a:rPr>
                        <a:t> in parameter file</a:t>
                      </a:r>
                      <a:endParaRPr lang="en-US" sz="1300" dirty="0">
                        <a:solidFill>
                          <a:schemeClr val="tx1"/>
                        </a:solidFill>
                      </a:endParaRPr>
                    </a:p>
                  </a:txBody>
                  <a:tcPr/>
                </a:tc>
                <a:tc>
                  <a:txBody>
                    <a:bodyPr/>
                    <a:lstStyle/>
                    <a:p>
                      <a:r>
                        <a:rPr lang="en-US" sz="1300" dirty="0"/>
                        <a:t>Column name in CSV/xlsx doesn’t match what Geo-X expects</a:t>
                      </a:r>
                    </a:p>
                  </a:txBody>
                  <a:tcPr/>
                </a:tc>
                <a:tc>
                  <a:txBody>
                    <a:bodyPr/>
                    <a:lstStyle/>
                    <a:p>
                      <a:r>
                        <a:rPr lang="en-US" sz="1300" dirty="0"/>
                        <a:t>Compare CSV/XLSX headers and required fields with the repository documentation</a:t>
                      </a:r>
                    </a:p>
                  </a:txBody>
                  <a:tcPr/>
                </a:tc>
                <a:extLst>
                  <a:ext uri="{0D108BD9-81ED-4DB2-BD59-A6C34878D82A}">
                    <a16:rowId xmlns:a16="http://schemas.microsoft.com/office/drawing/2014/main" val="1719433830"/>
                  </a:ext>
                </a:extLst>
              </a:tr>
              <a:tr h="6144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300" dirty="0">
                          <a:solidFill>
                            <a:schemeClr val="tx1"/>
                          </a:solidFill>
                          <a:latin typeface="Consolas" panose="020B0609020204030204" pitchFamily="49" charset="0"/>
                          <a:cs typeface="Consolas" panose="020B0609020204030204" pitchFamily="49" charset="0"/>
                        </a:rPr>
                        <a:t>Infeasible (from solver)</a:t>
                      </a:r>
                      <a:endParaRPr lang="en-US" sz="1300" dirty="0">
                        <a:solidFill>
                          <a:schemeClr val="tx1"/>
                        </a:solidFill>
                      </a:endParaRPr>
                    </a:p>
                  </a:txBody>
                  <a:tcPr/>
                </a:tc>
                <a:tc>
                  <a:txBody>
                    <a:bodyPr/>
                    <a:lstStyle/>
                    <a:p>
                      <a:r>
                        <a:rPr lang="en-US" sz="1300" dirty="0"/>
                        <a:t>The model cannot satisfy all constraints with the selected demand, technologies, capacities, or settings</a:t>
                      </a:r>
                    </a:p>
                  </a:txBody>
                  <a:tcPr/>
                </a:tc>
                <a:tc>
                  <a:txBody>
                    <a:bodyPr/>
                    <a:lstStyle/>
                    <a:p>
                      <a:r>
                        <a:rPr lang="en-US" sz="1300" dirty="0"/>
                        <a:t>Review the solver log; test demand, capacity bounds, technologies, and transport settings</a:t>
                      </a:r>
                    </a:p>
                  </a:txBody>
                  <a:tcPr/>
                </a:tc>
                <a:extLst>
                  <a:ext uri="{0D108BD9-81ED-4DB2-BD59-A6C34878D82A}">
                    <a16:rowId xmlns:a16="http://schemas.microsoft.com/office/drawing/2014/main" val="1803980306"/>
                  </a:ext>
                </a:extLst>
              </a:tr>
            </a:tbl>
          </a:graphicData>
        </a:graphic>
      </p:graphicFrame>
    </p:spTree>
    <p:extLst>
      <p:ext uri="{BB962C8B-B14F-4D97-AF65-F5344CB8AC3E}">
        <p14:creationId xmlns:p14="http://schemas.microsoft.com/office/powerpoint/2010/main" val="104804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046CC-9162-9899-8835-2CBE0FC9F7B9}"/>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CF878C21-EF04-D3FB-7834-4EBBC24CDF9B}"/>
              </a:ext>
            </a:extLst>
          </p:cNvPr>
          <p:cNvGraphicFramePr/>
          <p:nvPr>
            <p:extLst>
              <p:ext uri="{D42A27DB-BD31-4B8C-83A1-F6EECF244321}">
                <p14:modId xmlns:p14="http://schemas.microsoft.com/office/powerpoint/2010/main" val="1194108604"/>
              </p:ext>
            </p:extLst>
          </p:nvPr>
        </p:nvGraphicFramePr>
        <p:xfrm>
          <a:off x="838200" y="1538229"/>
          <a:ext cx="10515600" cy="4643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3E68023C-CF5C-7C6B-983B-2CAE667B9D8E}"/>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155719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963B0-12A3-2262-C4F5-AAF63D6B1C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A9E4D-E9F7-38A7-5F5F-F4FAD940796A}"/>
              </a:ext>
            </a:extLst>
          </p:cNvPr>
          <p:cNvSpPr>
            <a:spLocks noGrp="1"/>
          </p:cNvSpPr>
          <p:nvPr>
            <p:ph type="title"/>
          </p:nvPr>
        </p:nvSpPr>
        <p:spPr>
          <a:xfrm>
            <a:off x="838200" y="47336"/>
            <a:ext cx="10515600" cy="1191661"/>
          </a:xfrm>
        </p:spPr>
        <p:txBody>
          <a:bodyPr>
            <a:normAutofit/>
          </a:bodyPr>
          <a:lstStyle/>
          <a:p>
            <a:r>
              <a:rPr lang="en-US" dirty="0">
                <a:solidFill>
                  <a:srgbClr val="C8102E"/>
                </a:solidFill>
                <a:latin typeface="Arial"/>
                <a:cs typeface="Arial"/>
              </a:rPr>
              <a:t>The output file structure</a:t>
            </a:r>
          </a:p>
        </p:txBody>
      </p:sp>
      <p:sp>
        <p:nvSpPr>
          <p:cNvPr id="3" name="Shape 1">
            <a:extLst>
              <a:ext uri="{FF2B5EF4-FFF2-40B4-BE49-F238E27FC236}">
                <a16:creationId xmlns:a16="http://schemas.microsoft.com/office/drawing/2014/main" id="{C354DBC0-5093-B597-F1E1-7A33CC4DE505}"/>
              </a:ext>
            </a:extLst>
          </p:cNvPr>
          <p:cNvSpPr/>
          <p:nvPr/>
        </p:nvSpPr>
        <p:spPr>
          <a:xfrm>
            <a:off x="906389" y="1485112"/>
            <a:ext cx="10447411" cy="1912823"/>
          </a:xfrm>
          <a:prstGeom prst="roundRect">
            <a:avLst>
              <a:gd name="adj" fmla="val 4000"/>
            </a:avLst>
          </a:prstGeom>
          <a:solidFill>
            <a:srgbClr val="012069">
              <a:alpha val="85098"/>
            </a:srgbClr>
          </a:solidFill>
          <a:ln w="12700">
            <a:solidFill>
              <a:srgbClr val="012069"/>
            </a:solidFill>
            <a:prstDash val="solid"/>
          </a:ln>
        </p:spPr>
        <p:txBody>
          <a:bodyPr/>
          <a:lstStyle/>
          <a:p>
            <a:endParaRPr lang="en-US">
              <a:solidFill>
                <a:schemeClr val="accent1"/>
              </a:solidFill>
              <a:latin typeface="Consolas" panose="020B0609020204030204" pitchFamily="49" charset="0"/>
              <a:cs typeface="Consolas" panose="020B0609020204030204" pitchFamily="49" charset="0"/>
            </a:endParaRPr>
          </a:p>
        </p:txBody>
      </p:sp>
      <p:sp>
        <p:nvSpPr>
          <p:cNvPr id="7" name="Shape 2">
            <a:extLst>
              <a:ext uri="{FF2B5EF4-FFF2-40B4-BE49-F238E27FC236}">
                <a16:creationId xmlns:a16="http://schemas.microsoft.com/office/drawing/2014/main" id="{8D5A8158-CA4B-0F2A-0DD7-11DBC6337BEA}"/>
              </a:ext>
            </a:extLst>
          </p:cNvPr>
          <p:cNvSpPr/>
          <p:nvPr/>
        </p:nvSpPr>
        <p:spPr>
          <a:xfrm>
            <a:off x="1030942" y="1485113"/>
            <a:ext cx="10322858" cy="260904"/>
          </a:xfrm>
          <a:prstGeom prst="roundRect">
            <a:avLst>
              <a:gd name="adj" fmla="val 30769"/>
            </a:avLst>
          </a:prstGeom>
          <a:solidFill>
            <a:schemeClr val="accent1"/>
          </a:solidFill>
          <a:ln w="12700">
            <a:solidFill>
              <a:srgbClr val="012069"/>
            </a:solidFill>
            <a:prstDash val="solid"/>
          </a:ln>
        </p:spPr>
        <p:txBody>
          <a:bodyPr/>
          <a:lstStyle/>
          <a:p>
            <a:endParaRPr lang="en-US" sz="1600">
              <a:solidFill>
                <a:schemeClr val="accent1"/>
              </a:solidFill>
              <a:latin typeface="Consolas" panose="020B0609020204030204" pitchFamily="49" charset="0"/>
              <a:cs typeface="Consolas" panose="020B0609020204030204" pitchFamily="49" charset="0"/>
            </a:endParaRPr>
          </a:p>
        </p:txBody>
      </p:sp>
      <p:sp>
        <p:nvSpPr>
          <p:cNvPr id="8" name="Text 3">
            <a:extLst>
              <a:ext uri="{FF2B5EF4-FFF2-40B4-BE49-F238E27FC236}">
                <a16:creationId xmlns:a16="http://schemas.microsoft.com/office/drawing/2014/main" id="{D44B1335-2C5E-D013-822A-C72EECDDFCEF}"/>
              </a:ext>
            </a:extLst>
          </p:cNvPr>
          <p:cNvSpPr/>
          <p:nvPr/>
        </p:nvSpPr>
        <p:spPr>
          <a:xfrm>
            <a:off x="1030942" y="1539262"/>
            <a:ext cx="4346467" cy="180626"/>
          </a:xfrm>
          <a:prstGeom prst="rect">
            <a:avLst/>
          </a:prstGeom>
          <a:noFill/>
          <a:ln/>
        </p:spPr>
        <p:txBody>
          <a:bodyPr wrap="square" rtlCol="0" anchor="ctr"/>
          <a:lstStyle/>
          <a:p>
            <a:pPr marL="0" indent="0">
              <a:buNone/>
            </a:pPr>
            <a:r>
              <a:rPr lang="en-US" sz="1600" dirty="0">
                <a:solidFill>
                  <a:srgbClr val="FFFFFF"/>
                </a:solidFill>
                <a:latin typeface="Courier New"/>
                <a:ea typeface="Courier New" pitchFamily="34" charset="-122"/>
                <a:cs typeface="Courier New"/>
              </a:rPr>
              <a:t>Geo-X/ (root of your cloned repo)</a:t>
            </a:r>
            <a:endParaRPr lang="en-US" sz="1600" dirty="0">
              <a:solidFill>
                <a:srgbClr val="FFFFFF"/>
              </a:solidFill>
              <a:latin typeface="Courier New"/>
              <a:cs typeface="Courier New"/>
            </a:endParaRPr>
          </a:p>
        </p:txBody>
      </p:sp>
      <p:sp>
        <p:nvSpPr>
          <p:cNvPr id="9" name="Text 4">
            <a:extLst>
              <a:ext uri="{FF2B5EF4-FFF2-40B4-BE49-F238E27FC236}">
                <a16:creationId xmlns:a16="http://schemas.microsoft.com/office/drawing/2014/main" id="{AA2094A0-7F51-0F6C-391C-E71670054B9C}"/>
              </a:ext>
            </a:extLst>
          </p:cNvPr>
          <p:cNvSpPr/>
          <p:nvPr/>
        </p:nvSpPr>
        <p:spPr>
          <a:xfrm>
            <a:off x="1267006" y="1777720"/>
            <a:ext cx="10018605" cy="200695"/>
          </a:xfrm>
          <a:prstGeom prst="rect">
            <a:avLst/>
          </a:prstGeom>
          <a:noFill/>
          <a:ln/>
        </p:spPr>
        <p:txBody>
          <a:bodyPr wrap="none" rtlCol="0" anchor="ctr"/>
          <a:lstStyle/>
          <a:p>
            <a:pPr marL="0" indent="0">
              <a:buNone/>
            </a:pPr>
            <a:r>
              <a:rPr lang="en-US" sz="1050" dirty="0">
                <a:solidFill>
                  <a:srgbClr val="FFFFFF"/>
                </a:solidFill>
                <a:latin typeface="Courier New"/>
                <a:ea typeface="Courier New" pitchFamily="34" charset="-122"/>
                <a:cs typeface="Courier New"/>
              </a:rPr>
              <a:t>📁 </a:t>
            </a:r>
            <a:r>
              <a:rPr lang="en-US" sz="1200" dirty="0">
                <a:solidFill>
                  <a:srgbClr val="FFFFFF"/>
                </a:solidFill>
                <a:latin typeface="Courier New"/>
                <a:ea typeface="Courier New" pitchFamily="34" charset="-122"/>
                <a:cs typeface="Courier New"/>
              </a:rPr>
              <a:t>results/</a:t>
            </a:r>
            <a:endParaRPr lang="en-US" sz="1050" dirty="0">
              <a:solidFill>
                <a:srgbClr val="FFFFFF"/>
              </a:solidFill>
              <a:latin typeface="Courier New"/>
              <a:cs typeface="Courier New"/>
            </a:endParaRPr>
          </a:p>
        </p:txBody>
      </p:sp>
      <p:sp>
        <p:nvSpPr>
          <p:cNvPr id="10" name="Text 5">
            <a:extLst>
              <a:ext uri="{FF2B5EF4-FFF2-40B4-BE49-F238E27FC236}">
                <a16:creationId xmlns:a16="http://schemas.microsoft.com/office/drawing/2014/main" id="{3E4D6342-3F32-DBC1-041C-877BE44BDF26}"/>
              </a:ext>
            </a:extLst>
          </p:cNvPr>
          <p:cNvSpPr/>
          <p:nvPr/>
        </p:nvSpPr>
        <p:spPr>
          <a:xfrm>
            <a:off x="1267006" y="1960600"/>
            <a:ext cx="10018605" cy="200695"/>
          </a:xfrm>
          <a:prstGeom prst="rect">
            <a:avLst/>
          </a:prstGeom>
          <a:noFill/>
          <a:ln/>
        </p:spPr>
        <p:txBody>
          <a:bodyPr wrap="none" rtlCol="0" anchor="ctr"/>
          <a:lstStyle/>
          <a:p>
            <a:pPr marL="0" indent="0">
              <a:buNone/>
            </a:pPr>
            <a:r>
              <a:rPr lang="en-US" sz="1200" dirty="0">
                <a:solidFill>
                  <a:srgbClr val="FFD65A"/>
                </a:solidFill>
                <a:latin typeface="Courier New"/>
                <a:ea typeface="Courier New" pitchFamily="34" charset="-122"/>
                <a:cs typeface="Courier New"/>
              </a:rPr>
              <a:t>  ├──  hex_total_cost_[ISO]_[YEAR]_[TYPE].geojson</a:t>
            </a:r>
            <a:endParaRPr lang="en-US" sz="1200" dirty="0">
              <a:solidFill>
                <a:srgbClr val="FFD65A"/>
              </a:solidFill>
              <a:latin typeface="Courier New"/>
              <a:cs typeface="Courier New"/>
            </a:endParaRPr>
          </a:p>
        </p:txBody>
      </p:sp>
      <p:sp>
        <p:nvSpPr>
          <p:cNvPr id="11" name="Text 6">
            <a:extLst>
              <a:ext uri="{FF2B5EF4-FFF2-40B4-BE49-F238E27FC236}">
                <a16:creationId xmlns:a16="http://schemas.microsoft.com/office/drawing/2014/main" id="{76BCC5BE-4895-0B51-C445-89B1B06FA869}"/>
              </a:ext>
            </a:extLst>
          </p:cNvPr>
          <p:cNvSpPr/>
          <p:nvPr/>
        </p:nvSpPr>
        <p:spPr>
          <a:xfrm>
            <a:off x="1695812" y="2143480"/>
            <a:ext cx="10018605" cy="200695"/>
          </a:xfrm>
          <a:prstGeom prst="rect">
            <a:avLst/>
          </a:prstGeom>
          <a:noFill/>
          <a:ln/>
        </p:spPr>
        <p:txBody>
          <a:bodyPr wrap="none" rtlCol="0" anchor="ctr"/>
          <a:lstStyle/>
          <a:p>
            <a:pPr marL="0" indent="0">
              <a:buNone/>
            </a:pPr>
            <a:r>
              <a:rPr lang="en-US" sz="1200" dirty="0">
                <a:solidFill>
                  <a:srgbClr val="79B83A"/>
                </a:solidFill>
                <a:latin typeface="Courier New"/>
                <a:ea typeface="Courier New" pitchFamily="34" charset="-122"/>
                <a:cs typeface="Courier New"/>
              </a:rPr>
              <a:t>← one row per hexagon–demand-centre combination</a:t>
            </a:r>
          </a:p>
        </p:txBody>
      </p:sp>
      <p:sp>
        <p:nvSpPr>
          <p:cNvPr id="12" name="Text 7">
            <a:extLst>
              <a:ext uri="{FF2B5EF4-FFF2-40B4-BE49-F238E27FC236}">
                <a16:creationId xmlns:a16="http://schemas.microsoft.com/office/drawing/2014/main" id="{B7CCA0B3-4AD1-4DF7-5772-D49022D63C8B}"/>
              </a:ext>
            </a:extLst>
          </p:cNvPr>
          <p:cNvSpPr/>
          <p:nvPr/>
        </p:nvSpPr>
        <p:spPr>
          <a:xfrm>
            <a:off x="1267006" y="2326360"/>
            <a:ext cx="10018605" cy="200695"/>
          </a:xfrm>
          <a:prstGeom prst="rect">
            <a:avLst/>
          </a:prstGeom>
          <a:noFill/>
          <a:ln/>
        </p:spPr>
        <p:txBody>
          <a:bodyPr wrap="none" rtlCol="0" anchor="ctr"/>
          <a:lstStyle/>
          <a:p>
            <a:pPr marL="0" indent="0">
              <a:buNone/>
            </a:pPr>
            <a:r>
              <a:rPr lang="en-US" sz="1200" dirty="0">
                <a:solidFill>
                  <a:srgbClr val="FFD65A"/>
                </a:solidFill>
                <a:latin typeface="Courier New"/>
                <a:ea typeface="Courier New" pitchFamily="34" charset="-122"/>
                <a:cs typeface="Courier New"/>
              </a:rPr>
              <a:t>  └──  hex_cost_components_[ISO]_[YEAR]_[TYPE].geojson</a:t>
            </a:r>
            <a:endParaRPr lang="en-US" sz="1200" dirty="0">
              <a:solidFill>
                <a:srgbClr val="FFD65A"/>
              </a:solidFill>
              <a:latin typeface="Courier New"/>
              <a:cs typeface="Courier New"/>
            </a:endParaRPr>
          </a:p>
        </p:txBody>
      </p:sp>
      <p:sp>
        <p:nvSpPr>
          <p:cNvPr id="13" name="Text 8">
            <a:extLst>
              <a:ext uri="{FF2B5EF4-FFF2-40B4-BE49-F238E27FC236}">
                <a16:creationId xmlns:a16="http://schemas.microsoft.com/office/drawing/2014/main" id="{B16E5342-62A7-BC18-B702-2A6EBB5159DF}"/>
              </a:ext>
            </a:extLst>
          </p:cNvPr>
          <p:cNvSpPr/>
          <p:nvPr/>
        </p:nvSpPr>
        <p:spPr>
          <a:xfrm>
            <a:off x="1695812" y="2525006"/>
            <a:ext cx="10018605" cy="200695"/>
          </a:xfrm>
          <a:prstGeom prst="rect">
            <a:avLst/>
          </a:prstGeom>
          <a:noFill/>
          <a:ln/>
        </p:spPr>
        <p:txBody>
          <a:bodyPr wrap="none" rtlCol="0" anchor="ctr"/>
          <a:lstStyle/>
          <a:p>
            <a:pPr marL="0" indent="0">
              <a:buNone/>
            </a:pPr>
            <a:r>
              <a:rPr lang="en-US" sz="1200" dirty="0">
                <a:solidFill>
                  <a:srgbClr val="79B83A"/>
                </a:solidFill>
                <a:latin typeface="Courier New"/>
                <a:ea typeface="Courier New" pitchFamily="34" charset="-122"/>
                <a:cs typeface="Courier New"/>
              </a:rPr>
              <a:t>← component-level cost breakdown for each combination</a:t>
            </a:r>
          </a:p>
        </p:txBody>
      </p:sp>
      <p:sp>
        <p:nvSpPr>
          <p:cNvPr id="14" name="Text 9">
            <a:extLst>
              <a:ext uri="{FF2B5EF4-FFF2-40B4-BE49-F238E27FC236}">
                <a16:creationId xmlns:a16="http://schemas.microsoft.com/office/drawing/2014/main" id="{AAAC4197-A007-3B11-8556-A41C40980A38}"/>
              </a:ext>
            </a:extLst>
          </p:cNvPr>
          <p:cNvSpPr/>
          <p:nvPr/>
        </p:nvSpPr>
        <p:spPr>
          <a:xfrm>
            <a:off x="1267006" y="2692120"/>
            <a:ext cx="10018605" cy="200695"/>
          </a:xfrm>
          <a:prstGeom prst="rect">
            <a:avLst/>
          </a:prstGeom>
          <a:noFill/>
          <a:ln/>
        </p:spPr>
        <p:txBody>
          <a:bodyPr wrap="none" rtlCol="0" anchor="ctr"/>
          <a:lstStyle/>
          <a:p>
            <a:pPr marL="0" indent="0">
              <a:buNone/>
            </a:pPr>
            <a:r>
              <a:rPr lang="en-US" sz="1200" dirty="0">
                <a:solidFill>
                  <a:srgbClr val="FFFFFF"/>
                </a:solidFill>
                <a:latin typeface="Courier New"/>
                <a:ea typeface="Courier New" pitchFamily="34" charset="-122"/>
                <a:cs typeface="Courier New"/>
              </a:rPr>
              <a:t>📁 plots/</a:t>
            </a:r>
            <a:endParaRPr lang="en-US" sz="1200" dirty="0">
              <a:solidFill>
                <a:srgbClr val="FFFFFF"/>
              </a:solidFill>
              <a:latin typeface="Courier New"/>
              <a:cs typeface="Courier New"/>
            </a:endParaRPr>
          </a:p>
        </p:txBody>
      </p:sp>
      <p:sp>
        <p:nvSpPr>
          <p:cNvPr id="15" name="Text 10">
            <a:extLst>
              <a:ext uri="{FF2B5EF4-FFF2-40B4-BE49-F238E27FC236}">
                <a16:creationId xmlns:a16="http://schemas.microsoft.com/office/drawing/2014/main" id="{167E4F6A-50A3-FDD2-F0C2-656044AA7AC8}"/>
              </a:ext>
            </a:extLst>
          </p:cNvPr>
          <p:cNvSpPr/>
          <p:nvPr/>
        </p:nvSpPr>
        <p:spPr>
          <a:xfrm>
            <a:off x="1267006" y="2875000"/>
            <a:ext cx="10018605" cy="200695"/>
          </a:xfrm>
          <a:prstGeom prst="rect">
            <a:avLst/>
          </a:prstGeom>
          <a:noFill/>
          <a:ln/>
        </p:spPr>
        <p:txBody>
          <a:bodyPr wrap="none" rtlCol="0" anchor="ctr"/>
          <a:lstStyle/>
          <a:p>
            <a:pPr marL="0" indent="0">
              <a:buNone/>
            </a:pPr>
            <a:r>
              <a:rPr lang="en-US" sz="1200" dirty="0">
                <a:solidFill>
                  <a:srgbClr val="FFD65A"/>
                </a:solidFill>
                <a:latin typeface="Courier New"/>
                <a:ea typeface="Courier New" pitchFamily="34" charset="-122"/>
                <a:cs typeface="Courier New"/>
              </a:rPr>
              <a:t>  └──  [ISO]_[YEAR]_[TYPE]/     ← one folder per scenario · PNG maps per cost component</a:t>
            </a:r>
            <a:endParaRPr lang="en-US" sz="1200" dirty="0">
              <a:solidFill>
                <a:srgbClr val="FFD65A"/>
              </a:solidFill>
              <a:latin typeface="Courier New"/>
              <a:cs typeface="Courier New"/>
            </a:endParaRPr>
          </a:p>
        </p:txBody>
      </p:sp>
      <p:sp>
        <p:nvSpPr>
          <p:cNvPr id="16" name="Text 11">
            <a:extLst>
              <a:ext uri="{FF2B5EF4-FFF2-40B4-BE49-F238E27FC236}">
                <a16:creationId xmlns:a16="http://schemas.microsoft.com/office/drawing/2014/main" id="{1A2D88FD-B361-D1DF-F57C-D5825C500B60}"/>
              </a:ext>
            </a:extLst>
          </p:cNvPr>
          <p:cNvSpPr/>
          <p:nvPr/>
        </p:nvSpPr>
        <p:spPr>
          <a:xfrm>
            <a:off x="1267006" y="3073646"/>
            <a:ext cx="10018605" cy="200695"/>
          </a:xfrm>
          <a:prstGeom prst="rect">
            <a:avLst/>
          </a:prstGeom>
          <a:noFill/>
          <a:ln/>
        </p:spPr>
        <p:txBody>
          <a:bodyPr wrap="none" rtlCol="0" anchor="ctr"/>
          <a:lstStyle/>
          <a:p>
            <a:pPr marL="0" indent="0">
              <a:buNone/>
            </a:pPr>
            <a:r>
              <a:rPr lang="en-US" sz="1200" dirty="0">
                <a:solidFill>
                  <a:srgbClr val="FFFFFF"/>
                </a:solidFill>
                <a:latin typeface="Courier New"/>
                <a:ea typeface="Courier New" pitchFamily="34" charset="-122"/>
                <a:cs typeface="Courier New"/>
              </a:rPr>
              <a:t>e.g. results/hex_total_cost_UA_2023_hydrogen.geojson</a:t>
            </a:r>
          </a:p>
        </p:txBody>
      </p:sp>
      <p:graphicFrame>
        <p:nvGraphicFramePr>
          <p:cNvPr id="17" name="Table 16">
            <a:extLst>
              <a:ext uri="{FF2B5EF4-FFF2-40B4-BE49-F238E27FC236}">
                <a16:creationId xmlns:a16="http://schemas.microsoft.com/office/drawing/2014/main" id="{C7C5349B-02B7-A29F-634F-3F50344C5F58}"/>
              </a:ext>
            </a:extLst>
          </p:cNvPr>
          <p:cNvGraphicFramePr>
            <a:graphicFrameLocks noGrp="1"/>
          </p:cNvGraphicFramePr>
          <p:nvPr>
            <p:extLst>
              <p:ext uri="{D42A27DB-BD31-4B8C-83A1-F6EECF244321}">
                <p14:modId xmlns:p14="http://schemas.microsoft.com/office/powerpoint/2010/main" val="2986826451"/>
              </p:ext>
            </p:extLst>
          </p:nvPr>
        </p:nvGraphicFramePr>
        <p:xfrm>
          <a:off x="906388" y="3713878"/>
          <a:ext cx="10447412" cy="2686923"/>
        </p:xfrm>
        <a:graphic>
          <a:graphicData uri="http://schemas.openxmlformats.org/drawingml/2006/table">
            <a:tbl>
              <a:tblPr firstRow="1" bandRow="1">
                <a:tableStyleId>{B8DA472E-C0B5-4FAA-A71B-45BBE6C39A2A}</a:tableStyleId>
              </a:tblPr>
              <a:tblGrid>
                <a:gridCol w="3994597">
                  <a:extLst>
                    <a:ext uri="{9D8B030D-6E8A-4147-A177-3AD203B41FA5}">
                      <a16:colId xmlns:a16="http://schemas.microsoft.com/office/drawing/2014/main" val="3258191353"/>
                    </a:ext>
                  </a:extLst>
                </a:gridCol>
                <a:gridCol w="3464658">
                  <a:extLst>
                    <a:ext uri="{9D8B030D-6E8A-4147-A177-3AD203B41FA5}">
                      <a16:colId xmlns:a16="http://schemas.microsoft.com/office/drawing/2014/main" val="1480233468"/>
                    </a:ext>
                  </a:extLst>
                </a:gridCol>
                <a:gridCol w="2988157">
                  <a:extLst>
                    <a:ext uri="{9D8B030D-6E8A-4147-A177-3AD203B41FA5}">
                      <a16:colId xmlns:a16="http://schemas.microsoft.com/office/drawing/2014/main" val="3785255460"/>
                    </a:ext>
                  </a:extLst>
                </a:gridCol>
              </a:tblGrid>
              <a:tr h="388407">
                <a:tc>
                  <a:txBody>
                    <a:bodyPr/>
                    <a:lstStyle/>
                    <a:p>
                      <a:r>
                        <a:rPr lang="en-US" dirty="0"/>
                        <a:t>File</a:t>
                      </a:r>
                    </a:p>
                  </a:txBody>
                  <a:tcPr/>
                </a:tc>
                <a:tc>
                  <a:txBody>
                    <a:bodyPr/>
                    <a:lstStyle/>
                    <a:p>
                      <a:r>
                        <a:rPr lang="en-US" dirty="0"/>
                        <a:t>What it contains</a:t>
                      </a:r>
                    </a:p>
                  </a:txBody>
                  <a:tcPr/>
                </a:tc>
                <a:tc>
                  <a:txBody>
                    <a:bodyPr/>
                    <a:lstStyle/>
                    <a:p>
                      <a:r>
                        <a:rPr lang="en-US" dirty="0"/>
                        <a:t>How to use it</a:t>
                      </a:r>
                    </a:p>
                  </a:txBody>
                  <a:tcPr/>
                </a:tc>
                <a:extLst>
                  <a:ext uri="{0D108BD9-81ED-4DB2-BD59-A6C34878D82A}">
                    <a16:rowId xmlns:a16="http://schemas.microsoft.com/office/drawing/2014/main" val="2832738694"/>
                  </a:ext>
                </a:extLst>
              </a:tr>
              <a:tr h="766172">
                <a:tc>
                  <a:txBody>
                    <a:bodyPr/>
                    <a:lstStyle/>
                    <a:p>
                      <a:r>
                        <a:rPr lang="en-US" sz="1200" dirty="0" err="1">
                          <a:solidFill>
                            <a:schemeClr val="tx1"/>
                          </a:solidFill>
                          <a:latin typeface="Consolas" panose="020B0609020204030204" pitchFamily="49" charset="0"/>
                          <a:ea typeface="Courier New" pitchFamily="34" charset="-122"/>
                          <a:cs typeface="Consolas" panose="020B0609020204030204" pitchFamily="49" charset="0"/>
                        </a:rPr>
                        <a:t>hex_total_cost</a:t>
                      </a:r>
                      <a:r>
                        <a:rPr lang="en-US" sz="1200" dirty="0">
                          <a:solidFill>
                            <a:schemeClr val="tx1"/>
                          </a:solidFill>
                          <a:latin typeface="Consolas" panose="020B0609020204030204" pitchFamily="49" charset="0"/>
                          <a:ea typeface="Courier New" pitchFamily="34" charset="-122"/>
                          <a:cs typeface="Consolas" panose="020B0609020204030204" pitchFamily="49" charset="0"/>
                        </a:rPr>
                        <a:t>_[ISO]_[YEAR]_[TYPE].</a:t>
                      </a:r>
                      <a:r>
                        <a:rPr lang="en-US" sz="1200" dirty="0" err="1">
                          <a:solidFill>
                            <a:schemeClr val="tx1"/>
                          </a:solidFill>
                          <a:latin typeface="Consolas" panose="020B0609020204030204" pitchFamily="49" charset="0"/>
                          <a:ea typeface="Courier New" pitchFamily="34" charset="-122"/>
                          <a:cs typeface="Consolas" panose="020B0609020204030204" pitchFamily="49" charset="0"/>
                        </a:rPr>
                        <a:t>geojson</a:t>
                      </a:r>
                      <a:endParaRPr lang="en-US"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a:solidFill>
                            <a:schemeClr val="dk1"/>
                          </a:solidFill>
                          <a:latin typeface="Arial"/>
                          <a:ea typeface="Calibri" pitchFamily="34" charset="-122"/>
                          <a:cs typeface="Arial"/>
                          <a:sym typeface="Arial"/>
                        </a:rPr>
                        <a:t>One row per hexagon–demand-centre combination; delivered cost, identifiers, and polygon geometry</a:t>
                      </a:r>
                    </a:p>
                  </a:txBody>
                  <a:tcPr/>
                </a:tc>
                <a:tc>
                  <a:txBody>
                    <a:bodyPr/>
                    <a:lstStyle/>
                    <a:p>
                      <a:r>
                        <a:rPr lang="en-US" dirty="0"/>
                        <a:t>Main output for spatial analysis and cost comparisons</a:t>
                      </a:r>
                    </a:p>
                  </a:txBody>
                  <a:tcPr/>
                </a:tc>
                <a:extLst>
                  <a:ext uri="{0D108BD9-81ED-4DB2-BD59-A6C34878D82A}">
                    <a16:rowId xmlns:a16="http://schemas.microsoft.com/office/drawing/2014/main" val="3727566499"/>
                  </a:ext>
                </a:extLst>
              </a:tr>
              <a:tr h="766172">
                <a:tc>
                  <a:txBody>
                    <a:bodyPr/>
                    <a:lstStyle/>
                    <a:p>
                      <a:r>
                        <a:rPr lang="en-US" sz="1200" dirty="0" err="1">
                          <a:solidFill>
                            <a:schemeClr val="tx1"/>
                          </a:solidFill>
                          <a:latin typeface="Consolas" panose="020B0609020204030204" pitchFamily="49" charset="0"/>
                          <a:ea typeface="Courier New" pitchFamily="34" charset="-122"/>
                          <a:cs typeface="Consolas" panose="020B0609020204030204" pitchFamily="49" charset="0"/>
                        </a:rPr>
                        <a:t>hex_cost_components</a:t>
                      </a:r>
                      <a:r>
                        <a:rPr lang="en-US" sz="1200" dirty="0">
                          <a:solidFill>
                            <a:schemeClr val="tx1"/>
                          </a:solidFill>
                          <a:latin typeface="Consolas" panose="020B0609020204030204" pitchFamily="49" charset="0"/>
                          <a:ea typeface="Courier New" pitchFamily="34" charset="-122"/>
                          <a:cs typeface="Consolas" panose="020B0609020204030204" pitchFamily="49" charset="0"/>
                        </a:rPr>
                        <a:t>_[ISO]_[YEAR]_[TYPE].</a:t>
                      </a:r>
                      <a:r>
                        <a:rPr lang="en-US" sz="1200" dirty="0" err="1">
                          <a:solidFill>
                            <a:schemeClr val="tx1"/>
                          </a:solidFill>
                          <a:latin typeface="Consolas" panose="020B0609020204030204" pitchFamily="49" charset="0"/>
                          <a:ea typeface="Courier New" pitchFamily="34" charset="-122"/>
                          <a:cs typeface="Consolas" panose="020B0609020204030204" pitchFamily="49" charset="0"/>
                        </a:rPr>
                        <a:t>geojson</a:t>
                      </a:r>
                      <a:endParaRPr lang="en-US"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a:solidFill>
                            <a:schemeClr val="dk1"/>
                          </a:solidFill>
                          <a:latin typeface="Arial"/>
                          <a:ea typeface="Calibri" pitchFamily="34" charset="-122"/>
                          <a:cs typeface="Arial"/>
                          <a:sym typeface="Arial"/>
                        </a:rPr>
                        <a:t>The same combinations with costs split across production, storage, transport, water, and other components</a:t>
                      </a:r>
                    </a:p>
                  </a:txBody>
                  <a:tcPr/>
                </a:tc>
                <a:tc>
                  <a:txBody>
                    <a:bodyPr/>
                    <a:lstStyle/>
                    <a:p>
                      <a:r>
                        <a:rPr lang="en-US" dirty="0"/>
                        <a:t>Cost breakdown: Identify dominant cost drivers</a:t>
                      </a:r>
                    </a:p>
                  </a:txBody>
                  <a:tcPr/>
                </a:tc>
                <a:extLst>
                  <a:ext uri="{0D108BD9-81ED-4DB2-BD59-A6C34878D82A}">
                    <a16:rowId xmlns:a16="http://schemas.microsoft.com/office/drawing/2014/main" val="150532593"/>
                  </a:ext>
                </a:extLst>
              </a:tr>
              <a:tr h="766172">
                <a:tc>
                  <a:txBody>
                    <a:bodyPr/>
                    <a:lstStyle/>
                    <a:p>
                      <a:r>
                        <a:rPr lang="en-US" sz="1200" dirty="0">
                          <a:solidFill>
                            <a:schemeClr val="tx1"/>
                          </a:solidFill>
                          <a:latin typeface="Consolas" panose="020B0609020204030204" pitchFamily="49" charset="0"/>
                          <a:ea typeface="Courier New" pitchFamily="34" charset="-122"/>
                          <a:cs typeface="Consolas" panose="020B0609020204030204" pitchFamily="49" charset="0"/>
                        </a:rPr>
                        <a:t>plots/[ISO]_[YEAR]_[TYPE]/ </a:t>
                      </a:r>
                      <a:endParaRPr lang="en-US"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a:solidFill>
                            <a:schemeClr val="dk1"/>
                          </a:solidFill>
                          <a:latin typeface="Arial"/>
                          <a:ea typeface="Calibri" pitchFamily="34" charset="-122"/>
                          <a:cs typeface="Arial"/>
                          <a:sym typeface="Arial"/>
                        </a:rPr>
                        <a:t>PNG maps of cost per hexagon, one image per cost component</a:t>
                      </a:r>
                      <a:endParaRPr lang="en-US" sz="1400" b="0" i="0" u="none" strike="noStrike" cap="none" dirty="0">
                        <a:solidFill>
                          <a:schemeClr val="dk1"/>
                        </a:solidFill>
                        <a:latin typeface="Arial"/>
                        <a:cs typeface="Arial"/>
                        <a:sym typeface="Arial"/>
                      </a:endParaRPr>
                    </a:p>
                  </a:txBody>
                  <a:tcPr/>
                </a:tc>
                <a:tc>
                  <a:txBody>
                    <a:bodyPr/>
                    <a:lstStyle/>
                    <a:p>
                      <a:r>
                        <a:rPr lang="en-US" dirty="0"/>
                        <a:t>Quick visual check and communication output; use GeoJSON for detailed analysis</a:t>
                      </a:r>
                    </a:p>
                  </a:txBody>
                  <a:tcPr/>
                </a:tc>
                <a:extLst>
                  <a:ext uri="{0D108BD9-81ED-4DB2-BD59-A6C34878D82A}">
                    <a16:rowId xmlns:a16="http://schemas.microsoft.com/office/drawing/2014/main" val="1441611437"/>
                  </a:ext>
                </a:extLst>
              </a:tr>
            </a:tbl>
          </a:graphicData>
        </a:graphic>
      </p:graphicFrame>
    </p:spTree>
    <p:extLst>
      <p:ext uri="{BB962C8B-B14F-4D97-AF65-F5344CB8AC3E}">
        <p14:creationId xmlns:p14="http://schemas.microsoft.com/office/powerpoint/2010/main" val="3781571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655B9-BA62-C039-D92A-D6A2DFBEA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3286F-826E-EB87-3248-F84138DD512F}"/>
              </a:ext>
            </a:extLst>
          </p:cNvPr>
          <p:cNvSpPr>
            <a:spLocks noGrp="1"/>
          </p:cNvSpPr>
          <p:nvPr>
            <p:ph type="title"/>
          </p:nvPr>
        </p:nvSpPr>
        <p:spPr>
          <a:xfrm>
            <a:off x="838199" y="-89564"/>
            <a:ext cx="10515600" cy="1325563"/>
          </a:xfrm>
        </p:spPr>
        <p:txBody>
          <a:bodyPr>
            <a:normAutofit/>
          </a:bodyPr>
          <a:lstStyle/>
          <a:p>
            <a:r>
              <a:rPr lang="en-US" dirty="0">
                <a:solidFill>
                  <a:srgbClr val="C8102E"/>
                </a:solidFill>
                <a:latin typeface="Arial"/>
                <a:cs typeface="Arial"/>
              </a:rPr>
              <a:t>Reading the </a:t>
            </a:r>
            <a:r>
              <a:rPr lang="en-US" dirty="0" err="1">
                <a:solidFill>
                  <a:srgbClr val="C8102E"/>
                </a:solidFill>
                <a:latin typeface="Arial"/>
                <a:cs typeface="Arial"/>
              </a:rPr>
              <a:t>GeoJSON</a:t>
            </a:r>
            <a:r>
              <a:rPr lang="en-US" dirty="0">
                <a:solidFill>
                  <a:srgbClr val="C8102E"/>
                </a:solidFill>
                <a:latin typeface="Arial"/>
                <a:cs typeface="Arial"/>
              </a:rPr>
              <a:t> output</a:t>
            </a:r>
          </a:p>
        </p:txBody>
      </p:sp>
      <p:sp>
        <p:nvSpPr>
          <p:cNvPr id="4" name="Shape 1">
            <a:extLst>
              <a:ext uri="{FF2B5EF4-FFF2-40B4-BE49-F238E27FC236}">
                <a16:creationId xmlns:a16="http://schemas.microsoft.com/office/drawing/2014/main" id="{608E7B12-EE8F-5537-AABF-9AA1FE35290D}"/>
              </a:ext>
            </a:extLst>
          </p:cNvPr>
          <p:cNvSpPr/>
          <p:nvPr/>
        </p:nvSpPr>
        <p:spPr>
          <a:xfrm>
            <a:off x="443752" y="1341367"/>
            <a:ext cx="5652247" cy="5140115"/>
          </a:xfrm>
          <a:prstGeom prst="roundRect">
            <a:avLst>
              <a:gd name="adj" fmla="val 1758"/>
            </a:avLst>
          </a:prstGeom>
          <a:solidFill>
            <a:srgbClr val="F7F9FD"/>
          </a:solidFill>
          <a:ln w="12700">
            <a:solidFill>
              <a:srgbClr val="AFC7FE"/>
            </a:solidFill>
            <a:prstDash val="solid"/>
          </a:ln>
        </p:spPr>
        <p:txBody>
          <a:bodyPr anchor="t" anchorCtr="0"/>
          <a:lstStyle/>
          <a:p>
            <a:pPr algn="ctr"/>
            <a:r>
              <a:rPr lang="en-US" sz="1600" b="1" i="1" dirty="0">
                <a:solidFill>
                  <a:schemeClr val="accent1"/>
                </a:solidFill>
              </a:rPr>
              <a:t>What is inside the files:</a:t>
            </a:r>
          </a:p>
        </p:txBody>
      </p:sp>
      <p:sp>
        <p:nvSpPr>
          <p:cNvPr id="5" name="Shape 3">
            <a:extLst>
              <a:ext uri="{FF2B5EF4-FFF2-40B4-BE49-F238E27FC236}">
                <a16:creationId xmlns:a16="http://schemas.microsoft.com/office/drawing/2014/main" id="{EBD06EA2-12D1-29ED-226C-65DEF5EC4944}"/>
              </a:ext>
            </a:extLst>
          </p:cNvPr>
          <p:cNvSpPr/>
          <p:nvPr/>
        </p:nvSpPr>
        <p:spPr>
          <a:xfrm>
            <a:off x="581091" y="1747025"/>
            <a:ext cx="5353543" cy="2224339"/>
          </a:xfrm>
          <a:prstGeom prst="roundRect">
            <a:avLst>
              <a:gd name="adj" fmla="val 3488"/>
            </a:avLst>
          </a:prstGeom>
          <a:solidFill>
            <a:schemeClr val="accent4">
              <a:lumMod val="20000"/>
              <a:lumOff val="80000"/>
            </a:schemeClr>
          </a:solidFill>
          <a:ln w="6350">
            <a:solidFill>
              <a:schemeClr val="accent3"/>
            </a:solidFill>
            <a:prstDash val="solid"/>
          </a:ln>
        </p:spPr>
        <p:txBody>
          <a:bodyPr/>
          <a:lstStyle/>
          <a:p>
            <a:endParaRPr lang="en-US">
              <a:latin typeface="Consolas" panose="020B0609020204030204" pitchFamily="49" charset="0"/>
              <a:cs typeface="Consolas" panose="020B0609020204030204" pitchFamily="49" charset="0"/>
            </a:endParaRPr>
          </a:p>
        </p:txBody>
      </p:sp>
      <p:sp>
        <p:nvSpPr>
          <p:cNvPr id="6" name="Text 4">
            <a:extLst>
              <a:ext uri="{FF2B5EF4-FFF2-40B4-BE49-F238E27FC236}">
                <a16:creationId xmlns:a16="http://schemas.microsoft.com/office/drawing/2014/main" id="{E9DB6CBF-3E73-626D-006D-A898C198CC83}"/>
              </a:ext>
            </a:extLst>
          </p:cNvPr>
          <p:cNvSpPr/>
          <p:nvPr/>
        </p:nvSpPr>
        <p:spPr>
          <a:xfrm>
            <a:off x="581092" y="1819037"/>
            <a:ext cx="5459328" cy="235655"/>
          </a:xfrm>
          <a:prstGeom prst="rect">
            <a:avLst/>
          </a:prstGeom>
          <a:noFill/>
          <a:ln/>
        </p:spPr>
        <p:txBody>
          <a:bodyPr wrap="square" rtlCol="0" anchor="ctr"/>
          <a:lstStyle/>
          <a:p>
            <a:pPr marL="0" indent="0">
              <a:buNone/>
            </a:pPr>
            <a:r>
              <a:rPr lang="en-US" b="1" dirty="0">
                <a:solidFill>
                  <a:srgbClr val="1E3A6E"/>
                </a:solidFill>
                <a:latin typeface="Consolas" panose="020B0609020204030204" pitchFamily="49" charset="0"/>
                <a:ea typeface="Courier New" pitchFamily="34" charset="-122"/>
                <a:cs typeface="Consolas" panose="020B0609020204030204" pitchFamily="49" charset="0"/>
              </a:rPr>
              <a:t>hex_total_cost_[ISO]_[YEAR]_[TYPE].geojson</a:t>
            </a:r>
            <a:endParaRPr lang="en-US" b="1" dirty="0">
              <a:latin typeface="Consolas" panose="020B0609020204030204" pitchFamily="49" charset="0"/>
              <a:cs typeface="Consolas" panose="020B0609020204030204" pitchFamily="49" charset="0"/>
            </a:endParaRPr>
          </a:p>
        </p:txBody>
      </p:sp>
      <p:graphicFrame>
        <p:nvGraphicFramePr>
          <p:cNvPr id="22" name="Table 21">
            <a:extLst>
              <a:ext uri="{FF2B5EF4-FFF2-40B4-BE49-F238E27FC236}">
                <a16:creationId xmlns:a16="http://schemas.microsoft.com/office/drawing/2014/main" id="{BD6D1FA0-3F69-3233-2992-273D89C8F1E7}"/>
              </a:ext>
            </a:extLst>
          </p:cNvPr>
          <p:cNvGraphicFramePr>
            <a:graphicFrameLocks noGrp="1"/>
          </p:cNvGraphicFramePr>
          <p:nvPr>
            <p:extLst>
              <p:ext uri="{D42A27DB-BD31-4B8C-83A1-F6EECF244321}">
                <p14:modId xmlns:p14="http://schemas.microsoft.com/office/powerpoint/2010/main" val="499566786"/>
              </p:ext>
            </p:extLst>
          </p:nvPr>
        </p:nvGraphicFramePr>
        <p:xfrm>
          <a:off x="664101" y="2126703"/>
          <a:ext cx="5165461" cy="1483360"/>
        </p:xfrm>
        <a:graphic>
          <a:graphicData uri="http://schemas.openxmlformats.org/drawingml/2006/table">
            <a:tbl>
              <a:tblPr firstRow="1" bandRow="1">
                <a:tableStyleId>{2D5ABB26-0587-4C30-8999-92F81FD0307C}</a:tableStyleId>
              </a:tblPr>
              <a:tblGrid>
                <a:gridCol w="1532089">
                  <a:extLst>
                    <a:ext uri="{9D8B030D-6E8A-4147-A177-3AD203B41FA5}">
                      <a16:colId xmlns:a16="http://schemas.microsoft.com/office/drawing/2014/main" val="2558505228"/>
                    </a:ext>
                  </a:extLst>
                </a:gridCol>
                <a:gridCol w="3633372">
                  <a:extLst>
                    <a:ext uri="{9D8B030D-6E8A-4147-A177-3AD203B41FA5}">
                      <a16:colId xmlns:a16="http://schemas.microsoft.com/office/drawing/2014/main" val="2985979141"/>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solidFill>
                            <a:schemeClr val="tx1"/>
                          </a:solidFill>
                          <a:latin typeface="Consolas" panose="020B0609020204030204" pitchFamily="49" charset="0"/>
                          <a:ea typeface="Courier New" pitchFamily="34" charset="-122"/>
                          <a:cs typeface="Consolas" panose="020B0609020204030204" pitchFamily="49" charset="0"/>
                        </a:rPr>
                        <a:t>total_cost</a:t>
                      </a:r>
                      <a:r>
                        <a:rPr lang="en-US" dirty="0">
                          <a:solidFill>
                            <a:schemeClr val="tx1"/>
                          </a:solidFill>
                          <a:latin typeface="Consolas" panose="020B0609020204030204" pitchFamily="49" charset="0"/>
                          <a:ea typeface="Courier New" pitchFamily="34" charset="-122"/>
                          <a:cs typeface="Consolas" panose="020B0609020204030204" pitchFamily="49" charset="0"/>
                        </a:rPr>
                        <a:t>: </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r>
                        <a:rPr lang="en-US" dirty="0" err="1"/>
                        <a:t>Levelised</a:t>
                      </a:r>
                      <a:r>
                        <a:rPr lang="en-US" dirty="0"/>
                        <a:t> cost of delivered commodities </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97737110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solidFill>
                            <a:schemeClr val="tx1"/>
                          </a:solidFill>
                          <a:latin typeface="Consolas" panose="020B0609020204030204" pitchFamily="49" charset="0"/>
                          <a:ea typeface="Courier New" pitchFamily="34" charset="-122"/>
                          <a:cs typeface="Consolas" panose="020B0609020204030204" pitchFamily="49" charset="0"/>
                        </a:rPr>
                        <a:t>hex_id</a:t>
                      </a:r>
                      <a:r>
                        <a:rPr lang="en-US" dirty="0">
                          <a:solidFill>
                            <a:schemeClr val="tx1"/>
                          </a:solidFill>
                          <a:latin typeface="Consolas" panose="020B0609020204030204" pitchFamily="49" charset="0"/>
                          <a:ea typeface="Courier New" pitchFamily="34" charset="-122"/>
                          <a:cs typeface="Consolas" panose="020B0609020204030204" pitchFamily="49" charset="0"/>
                        </a:rPr>
                        <a:t>:</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Hexagon identifier (H3 index)</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972075826"/>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solidFill>
                            <a:schemeClr val="tx1"/>
                          </a:solidFill>
                          <a:latin typeface="Consolas" panose="020B0609020204030204" pitchFamily="49" charset="0"/>
                          <a:ea typeface="Courier New" pitchFamily="34" charset="-122"/>
                          <a:cs typeface="Consolas" panose="020B0609020204030204" pitchFamily="49" charset="0"/>
                        </a:rPr>
                        <a:t>demand_centre</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r>
                        <a:rPr lang="en-US" dirty="0"/>
                        <a:t>Which demand point this row series serves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768546518"/>
                  </a:ext>
                </a:extLst>
              </a:tr>
              <a:tr h="370840">
                <a:tc>
                  <a:txBody>
                    <a:bodyPr/>
                    <a:lstStyle/>
                    <a:p>
                      <a:r>
                        <a:rPr lang="en-US" dirty="0">
                          <a:solidFill>
                            <a:schemeClr val="tx1"/>
                          </a:solidFill>
                          <a:latin typeface="Consolas" panose="020B0609020204030204" pitchFamily="49" charset="0"/>
                          <a:ea typeface="Courier New" pitchFamily="34" charset="-122"/>
                          <a:cs typeface="Consolas" panose="020B0609020204030204" pitchFamily="49" charset="0"/>
                        </a:rPr>
                        <a:t>geometry</a:t>
                      </a:r>
                      <a:endParaRPr lang="en-US" dirty="0"/>
                    </a:p>
                  </a:txBody>
                  <a:tcPr>
                    <a:lnR w="6350" cap="flat" cmpd="sng" algn="ctr">
                      <a:solidFill>
                        <a:schemeClr val="accent1"/>
                      </a:solidFill>
                      <a:prstDash val="solid"/>
                      <a:round/>
                      <a:headEnd type="none" w="med" len="med"/>
                      <a:tailEnd type="none" w="med" len="med"/>
                    </a:lnR>
                  </a:tcPr>
                </a:tc>
                <a:tc>
                  <a:txBody>
                    <a:bodyPr/>
                    <a:lstStyle/>
                    <a:p>
                      <a:r>
                        <a:rPr lang="en-US" dirty="0"/>
                        <a:t>Hexagon coordinates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81948754"/>
                  </a:ext>
                </a:extLst>
              </a:tr>
            </a:tbl>
          </a:graphicData>
        </a:graphic>
      </p:graphicFrame>
      <p:sp>
        <p:nvSpPr>
          <p:cNvPr id="23" name="TextBox 22">
            <a:extLst>
              <a:ext uri="{FF2B5EF4-FFF2-40B4-BE49-F238E27FC236}">
                <a16:creationId xmlns:a16="http://schemas.microsoft.com/office/drawing/2014/main" id="{F68A5BDA-51DB-B83A-9E81-0CA74DFAFE8B}"/>
              </a:ext>
            </a:extLst>
          </p:cNvPr>
          <p:cNvSpPr txBox="1"/>
          <p:nvPr/>
        </p:nvSpPr>
        <p:spPr>
          <a:xfrm>
            <a:off x="618917" y="3645391"/>
            <a:ext cx="5233773" cy="261610"/>
          </a:xfrm>
          <a:prstGeom prst="rect">
            <a:avLst/>
          </a:prstGeom>
          <a:noFill/>
        </p:spPr>
        <p:txBody>
          <a:bodyPr wrap="square" rtlCol="0">
            <a:spAutoFit/>
          </a:bodyPr>
          <a:lstStyle/>
          <a:p>
            <a:r>
              <a:rPr lang="en-US" sz="1100" i="1" dirty="0">
                <a:solidFill>
                  <a:schemeClr val="accent1"/>
                </a:solidFill>
              </a:rPr>
              <a:t>One row per hexagon and demand </a:t>
            </a:r>
            <a:r>
              <a:rPr lang="en-US" sz="1100" i="1" dirty="0" err="1">
                <a:solidFill>
                  <a:schemeClr val="accent1"/>
                </a:solidFill>
              </a:rPr>
              <a:t>centre</a:t>
            </a:r>
            <a:r>
              <a:rPr lang="en-US" sz="1100" i="1" dirty="0">
                <a:solidFill>
                  <a:schemeClr val="accent1"/>
                </a:solidFill>
              </a:rPr>
              <a:t> combination</a:t>
            </a:r>
          </a:p>
        </p:txBody>
      </p:sp>
      <p:sp>
        <p:nvSpPr>
          <p:cNvPr id="24" name="Shape 3">
            <a:extLst>
              <a:ext uri="{FF2B5EF4-FFF2-40B4-BE49-F238E27FC236}">
                <a16:creationId xmlns:a16="http://schemas.microsoft.com/office/drawing/2014/main" id="{BCE36341-7B7A-70ED-8C95-B2B38D248481}"/>
              </a:ext>
            </a:extLst>
          </p:cNvPr>
          <p:cNvSpPr/>
          <p:nvPr/>
        </p:nvSpPr>
        <p:spPr>
          <a:xfrm>
            <a:off x="535906" y="4163627"/>
            <a:ext cx="5353543" cy="2224339"/>
          </a:xfrm>
          <a:prstGeom prst="roundRect">
            <a:avLst>
              <a:gd name="adj" fmla="val 3488"/>
            </a:avLst>
          </a:prstGeom>
          <a:solidFill>
            <a:srgbClr val="92D050">
              <a:alpha val="41176"/>
            </a:srgbClr>
          </a:solidFill>
          <a:ln w="6350">
            <a:solidFill>
              <a:srgbClr val="92D050"/>
            </a:solidFill>
            <a:prstDash val="solid"/>
          </a:ln>
        </p:spPr>
        <p:txBody>
          <a:bodyPr/>
          <a:lstStyle/>
          <a:p>
            <a:endParaRPr lang="en-US">
              <a:latin typeface="Consolas" panose="020B0609020204030204" pitchFamily="49" charset="0"/>
              <a:cs typeface="Consolas" panose="020B0609020204030204" pitchFamily="49" charset="0"/>
            </a:endParaRPr>
          </a:p>
        </p:txBody>
      </p:sp>
      <p:sp>
        <p:nvSpPr>
          <p:cNvPr id="25" name="Text 4">
            <a:extLst>
              <a:ext uri="{FF2B5EF4-FFF2-40B4-BE49-F238E27FC236}">
                <a16:creationId xmlns:a16="http://schemas.microsoft.com/office/drawing/2014/main" id="{33583888-527C-4301-2055-8D5BC590DBE7}"/>
              </a:ext>
            </a:extLst>
          </p:cNvPr>
          <p:cNvSpPr/>
          <p:nvPr/>
        </p:nvSpPr>
        <p:spPr>
          <a:xfrm>
            <a:off x="535907" y="4235639"/>
            <a:ext cx="5459328" cy="235655"/>
          </a:xfrm>
          <a:prstGeom prst="rect">
            <a:avLst/>
          </a:prstGeom>
          <a:noFill/>
          <a:ln/>
        </p:spPr>
        <p:txBody>
          <a:bodyPr wrap="square" rtlCol="0" anchor="ctr"/>
          <a:lstStyle/>
          <a:p>
            <a:pPr marL="0" indent="0">
              <a:buNone/>
            </a:pPr>
            <a:r>
              <a:rPr lang="en-US" b="1" dirty="0" err="1">
                <a:solidFill>
                  <a:srgbClr val="1E3A6E"/>
                </a:solidFill>
                <a:latin typeface="Consolas" panose="020B0609020204030204" pitchFamily="49" charset="0"/>
                <a:ea typeface="Courier New" pitchFamily="34" charset="-122"/>
                <a:cs typeface="Consolas" panose="020B0609020204030204" pitchFamily="49" charset="0"/>
              </a:rPr>
              <a:t>hex_cost_components</a:t>
            </a:r>
            <a:r>
              <a:rPr lang="en-US" b="1" dirty="0">
                <a:solidFill>
                  <a:srgbClr val="1E3A6E"/>
                </a:solidFill>
                <a:latin typeface="Consolas" panose="020B0609020204030204" pitchFamily="49" charset="0"/>
                <a:ea typeface="Courier New" pitchFamily="34" charset="-122"/>
                <a:cs typeface="Consolas" panose="020B0609020204030204" pitchFamily="49" charset="0"/>
              </a:rPr>
              <a:t>_[ISO]_[YEAR]_[TYPE].geojson</a:t>
            </a:r>
            <a:endParaRPr lang="en-US" b="1" dirty="0">
              <a:latin typeface="Consolas" panose="020B0609020204030204" pitchFamily="49" charset="0"/>
              <a:cs typeface="Consolas" panose="020B0609020204030204" pitchFamily="49" charset="0"/>
            </a:endParaRPr>
          </a:p>
        </p:txBody>
      </p:sp>
      <p:graphicFrame>
        <p:nvGraphicFramePr>
          <p:cNvPr id="26" name="Table 25">
            <a:extLst>
              <a:ext uri="{FF2B5EF4-FFF2-40B4-BE49-F238E27FC236}">
                <a16:creationId xmlns:a16="http://schemas.microsoft.com/office/drawing/2014/main" id="{0E678C9B-E711-1946-184E-F46D46F8D570}"/>
              </a:ext>
            </a:extLst>
          </p:cNvPr>
          <p:cNvGraphicFramePr>
            <a:graphicFrameLocks noGrp="1"/>
          </p:cNvGraphicFramePr>
          <p:nvPr>
            <p:extLst>
              <p:ext uri="{D42A27DB-BD31-4B8C-83A1-F6EECF244321}">
                <p14:modId xmlns:p14="http://schemas.microsoft.com/office/powerpoint/2010/main" val="383374508"/>
              </p:ext>
            </p:extLst>
          </p:nvPr>
        </p:nvGraphicFramePr>
        <p:xfrm>
          <a:off x="618917" y="4543305"/>
          <a:ext cx="4954436" cy="1854200"/>
        </p:xfrm>
        <a:graphic>
          <a:graphicData uri="http://schemas.openxmlformats.org/drawingml/2006/table">
            <a:tbl>
              <a:tblPr firstRow="1" bandRow="1">
                <a:tableStyleId>{2D5ABB26-0587-4C30-8999-92F81FD0307C}</a:tableStyleId>
              </a:tblPr>
              <a:tblGrid>
                <a:gridCol w="1865411">
                  <a:extLst>
                    <a:ext uri="{9D8B030D-6E8A-4147-A177-3AD203B41FA5}">
                      <a16:colId xmlns:a16="http://schemas.microsoft.com/office/drawing/2014/main" val="2558505228"/>
                    </a:ext>
                  </a:extLst>
                </a:gridCol>
                <a:gridCol w="3089025">
                  <a:extLst>
                    <a:ext uri="{9D8B030D-6E8A-4147-A177-3AD203B41FA5}">
                      <a16:colId xmlns:a16="http://schemas.microsoft.com/office/drawing/2014/main" val="2985979141"/>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solidFill>
                            <a:schemeClr val="tx1"/>
                          </a:solidFill>
                          <a:latin typeface="Consolas" panose="020B0609020204030204" pitchFamily="49" charset="0"/>
                          <a:ea typeface="Courier New" pitchFamily="34" charset="-122"/>
                          <a:cs typeface="Consolas" panose="020B0609020204030204" pitchFamily="49" charset="0"/>
                        </a:rPr>
                        <a:t>Production_costs</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r>
                        <a:rPr lang="en-US" dirty="0" err="1"/>
                        <a:t>Electrolyser</a:t>
                      </a:r>
                      <a:r>
                        <a:rPr lang="en-US" dirty="0"/>
                        <a:t> + renewable generation</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97737110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solidFill>
                            <a:schemeClr val="tx1"/>
                          </a:solidFill>
                          <a:latin typeface="Consolas" panose="020B0609020204030204" pitchFamily="49" charset="0"/>
                          <a:ea typeface="Courier New" pitchFamily="34" charset="-122"/>
                          <a:cs typeface="Consolas" panose="020B0609020204030204" pitchFamily="49" charset="0"/>
                        </a:rPr>
                        <a:t>Storage_cost</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a:t>
                      </a:r>
                      <a:r>
                        <a:rPr lang="en-US" baseline="-25000" dirty="0"/>
                        <a:t>2</a:t>
                      </a:r>
                      <a:r>
                        <a:rPr lang="en-US" dirty="0"/>
                        <a:t>/NH</a:t>
                      </a:r>
                      <a:r>
                        <a:rPr lang="en-US" baseline="-25000" dirty="0"/>
                        <a:t>3</a:t>
                      </a:r>
                      <a:r>
                        <a:rPr lang="en-US" dirty="0"/>
                        <a:t>/Electricity storage</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972075826"/>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latin typeface="Consolas" panose="020B0609020204030204" pitchFamily="49" charset="0"/>
                          <a:ea typeface="Courier New" pitchFamily="34" charset="-122"/>
                          <a:cs typeface="Consolas" panose="020B0609020204030204" pitchFamily="49" charset="0"/>
                        </a:rPr>
                        <a:t>Transport_cost</a:t>
                      </a:r>
                      <a:endParaRPr lang="en-US" dirty="0">
                        <a:solidFill>
                          <a:schemeClr val="tx1"/>
                        </a:solidFill>
                        <a:latin typeface="Consolas" panose="020B0609020204030204" pitchFamily="49" charset="0"/>
                        <a:cs typeface="Consolas" panose="020B0609020204030204" pitchFamily="49" charset="0"/>
                      </a:endParaRPr>
                    </a:p>
                  </a:txBody>
                  <a:tcPr>
                    <a:lnR w="6350" cap="flat" cmpd="sng" algn="ctr">
                      <a:solidFill>
                        <a:schemeClr val="accent1"/>
                      </a:solidFill>
                      <a:prstDash val="solid"/>
                      <a:round/>
                      <a:headEnd type="none" w="med" len="med"/>
                      <a:tailEnd type="none" w="med" len="med"/>
                    </a:lnR>
                  </a:tcPr>
                </a:tc>
                <a:tc>
                  <a:txBody>
                    <a:bodyPr/>
                    <a:lstStyle/>
                    <a:p>
                      <a:r>
                        <a:rPr lang="en-US" dirty="0"/>
                        <a:t>Pipeline or transport</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768546518"/>
                  </a:ext>
                </a:extLst>
              </a:tr>
              <a:tr h="370840">
                <a:tc>
                  <a:txBody>
                    <a:bodyPr/>
                    <a:lstStyle/>
                    <a:p>
                      <a:r>
                        <a:rPr lang="en-US" dirty="0" err="1">
                          <a:solidFill>
                            <a:schemeClr val="tx1"/>
                          </a:solidFill>
                          <a:latin typeface="Consolas" panose="020B0609020204030204" pitchFamily="49" charset="0"/>
                          <a:ea typeface="Courier New" pitchFamily="34" charset="-122"/>
                          <a:cs typeface="Consolas" panose="020B0609020204030204" pitchFamily="49" charset="0"/>
                        </a:rPr>
                        <a:t>Water_cost</a:t>
                      </a:r>
                      <a:endParaRPr lang="en-US" dirty="0"/>
                    </a:p>
                  </a:txBody>
                  <a:tcPr>
                    <a:lnR w="6350" cap="flat" cmpd="sng" algn="ctr">
                      <a:solidFill>
                        <a:schemeClr val="accent1"/>
                      </a:solidFill>
                      <a:prstDash val="solid"/>
                      <a:round/>
                      <a:headEnd type="none" w="med" len="med"/>
                      <a:tailEnd type="none" w="med" len="med"/>
                    </a:lnR>
                  </a:tcPr>
                </a:tc>
                <a:tc>
                  <a:txBody>
                    <a:bodyPr/>
                    <a:lstStyle/>
                    <a:p>
                      <a:r>
                        <a:rPr lang="en-US" dirty="0"/>
                        <a:t>Water for electrolysis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81948754"/>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latin typeface="Consolas" panose="020B0609020204030204" pitchFamily="49" charset="0"/>
                          <a:ea typeface="Courier New" pitchFamily="34" charset="-122"/>
                          <a:cs typeface="Consolas" panose="020B0609020204030204" pitchFamily="49" charset="0"/>
                        </a:rPr>
                        <a:t>Geometry</a:t>
                      </a:r>
                      <a:endParaRPr lang="en-US" dirty="0"/>
                    </a:p>
                  </a:txBody>
                  <a:tcPr>
                    <a:lnR w="6350" cap="flat" cmpd="sng" algn="ctr">
                      <a:solidFill>
                        <a:schemeClr val="accent1"/>
                      </a:solidFill>
                      <a:prstDash val="solid"/>
                      <a:round/>
                      <a:headEnd type="none" w="med" len="med"/>
                      <a:tailEnd type="none" w="med" len="med"/>
                    </a:lnR>
                  </a:tcPr>
                </a:tc>
                <a:tc>
                  <a:txBody>
                    <a:bodyPr/>
                    <a:lstStyle/>
                    <a:p>
                      <a:r>
                        <a:rPr lang="en-US" dirty="0"/>
                        <a:t>Hexagon polygon</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891543585"/>
                  </a:ext>
                </a:extLst>
              </a:tr>
            </a:tbl>
          </a:graphicData>
        </a:graphic>
      </p:graphicFrame>
      <p:sp>
        <p:nvSpPr>
          <p:cNvPr id="28" name="Shape 1">
            <a:extLst>
              <a:ext uri="{FF2B5EF4-FFF2-40B4-BE49-F238E27FC236}">
                <a16:creationId xmlns:a16="http://schemas.microsoft.com/office/drawing/2014/main" id="{CD38E0EB-49E1-F05E-7EAF-F7E85C1473C5}"/>
              </a:ext>
            </a:extLst>
          </p:cNvPr>
          <p:cNvSpPr/>
          <p:nvPr/>
        </p:nvSpPr>
        <p:spPr>
          <a:xfrm>
            <a:off x="6181512" y="1341366"/>
            <a:ext cx="5652247" cy="5140115"/>
          </a:xfrm>
          <a:prstGeom prst="roundRect">
            <a:avLst>
              <a:gd name="adj" fmla="val 1758"/>
            </a:avLst>
          </a:prstGeom>
          <a:solidFill>
            <a:srgbClr val="F7F9FD"/>
          </a:solidFill>
          <a:ln w="12700">
            <a:solidFill>
              <a:srgbClr val="AFC7FE"/>
            </a:solidFill>
            <a:prstDash val="solid"/>
          </a:ln>
        </p:spPr>
        <p:txBody>
          <a:bodyPr anchor="t" anchorCtr="0"/>
          <a:lstStyle/>
          <a:p>
            <a:pPr algn="ctr"/>
            <a:r>
              <a:rPr lang="en-US" sz="1600" b="1" i="1" dirty="0">
                <a:solidFill>
                  <a:schemeClr val="accent1"/>
                </a:solidFill>
              </a:rPr>
              <a:t>How to open the files: </a:t>
            </a:r>
          </a:p>
        </p:txBody>
      </p:sp>
      <p:pic>
        <p:nvPicPr>
          <p:cNvPr id="29" name="Picture 28" descr="Introduction to QGIS Class taught by North River Geographic Systems">
            <a:extLst>
              <a:ext uri="{FF2B5EF4-FFF2-40B4-BE49-F238E27FC236}">
                <a16:creationId xmlns:a16="http://schemas.microsoft.com/office/drawing/2014/main" id="{597CCBCB-9D6F-A3D3-F3C4-82A665AD5B5D}"/>
              </a:ext>
            </a:extLst>
          </p:cNvPr>
          <p:cNvPicPr>
            <a:picLocks noChangeAspect="1"/>
          </p:cNvPicPr>
          <p:nvPr/>
        </p:nvPicPr>
        <p:blipFill>
          <a:blip r:embed="rId3"/>
          <a:srcRect l="13402" r="14816"/>
          <a:stretch>
            <a:fillRect/>
          </a:stretch>
        </p:blipFill>
        <p:spPr>
          <a:xfrm>
            <a:off x="6233338" y="1819037"/>
            <a:ext cx="1526805" cy="1019339"/>
          </a:xfrm>
          <a:prstGeom prst="rect">
            <a:avLst/>
          </a:prstGeom>
        </p:spPr>
      </p:pic>
      <p:sp>
        <p:nvSpPr>
          <p:cNvPr id="30" name="TextBox 29">
            <a:extLst>
              <a:ext uri="{FF2B5EF4-FFF2-40B4-BE49-F238E27FC236}">
                <a16:creationId xmlns:a16="http://schemas.microsoft.com/office/drawing/2014/main" id="{B285D81C-537F-304F-5D33-998516613C39}"/>
              </a:ext>
            </a:extLst>
          </p:cNvPr>
          <p:cNvSpPr txBox="1"/>
          <p:nvPr/>
        </p:nvSpPr>
        <p:spPr>
          <a:xfrm>
            <a:off x="7896658" y="1967746"/>
            <a:ext cx="3888000" cy="685957"/>
          </a:xfrm>
          <a:prstGeom prst="rect">
            <a:avLst/>
          </a:prstGeom>
          <a:noFill/>
        </p:spPr>
        <p:txBody>
          <a:bodyPr wrap="square" rtlCol="0" anchor="t" anchorCtr="0">
            <a:spAutoFit/>
          </a:bodyPr>
          <a:lstStyle/>
          <a:p>
            <a:pPr algn="just">
              <a:lnSpc>
                <a:spcPct val="110000"/>
              </a:lnSpc>
            </a:pPr>
            <a:r>
              <a:rPr lang="en-US" sz="1200" dirty="0">
                <a:latin typeface="+mn-lt"/>
              </a:rPr>
              <a:t>You can drag the </a:t>
            </a:r>
            <a:r>
              <a:rPr lang="en-US" sz="1200" dirty="0">
                <a:latin typeface="+mn-lt"/>
                <a:cs typeface="Consolas" panose="020B0609020204030204" pitchFamily="49" charset="0"/>
              </a:rPr>
              <a:t>.</a:t>
            </a:r>
            <a:r>
              <a:rPr lang="en-US" sz="1200" dirty="0" err="1">
                <a:latin typeface="+mn-lt"/>
                <a:cs typeface="Consolas" panose="020B0609020204030204" pitchFamily="49" charset="0"/>
              </a:rPr>
              <a:t>geojson</a:t>
            </a:r>
            <a:r>
              <a:rPr lang="en-US" sz="1200" dirty="0">
                <a:latin typeface="+mn-lt"/>
                <a:cs typeface="Consolas" panose="020B0609020204030204" pitchFamily="49" charset="0"/>
              </a:rPr>
              <a:t> </a:t>
            </a:r>
            <a:r>
              <a:rPr lang="en-US" sz="1200" dirty="0">
                <a:latin typeface="+mn-lt"/>
              </a:rPr>
              <a:t>files into QGIS canvas. </a:t>
            </a:r>
          </a:p>
          <a:p>
            <a:pPr algn="just">
              <a:lnSpc>
                <a:spcPct val="110000"/>
              </a:lnSpc>
            </a:pPr>
            <a:r>
              <a:rPr lang="en-US" sz="1200" dirty="0">
                <a:latin typeface="+mn-lt"/>
              </a:rPr>
              <a:t>Hexagons render immediately with cost attributes available for styling and filtering. No code needed.</a:t>
            </a:r>
          </a:p>
        </p:txBody>
      </p:sp>
      <p:pic>
        <p:nvPicPr>
          <p:cNvPr id="31" name="Picture 30" descr="Python (programming language) - Wikipedia">
            <a:extLst>
              <a:ext uri="{FF2B5EF4-FFF2-40B4-BE49-F238E27FC236}">
                <a16:creationId xmlns:a16="http://schemas.microsoft.com/office/drawing/2014/main" id="{90CCB0A2-55E8-DD45-2769-520B26E9BA17}"/>
              </a:ext>
            </a:extLst>
          </p:cNvPr>
          <p:cNvPicPr>
            <a:picLocks noChangeAspect="1"/>
          </p:cNvPicPr>
          <p:nvPr/>
        </p:nvPicPr>
        <p:blipFill>
          <a:blip r:embed="rId4"/>
          <a:stretch>
            <a:fillRect/>
          </a:stretch>
        </p:blipFill>
        <p:spPr>
          <a:xfrm>
            <a:off x="6407768" y="3652085"/>
            <a:ext cx="1301962" cy="1301962"/>
          </a:xfrm>
          <a:prstGeom prst="rect">
            <a:avLst/>
          </a:prstGeom>
        </p:spPr>
      </p:pic>
      <p:sp>
        <p:nvSpPr>
          <p:cNvPr id="32" name="Shape 34">
            <a:extLst>
              <a:ext uri="{FF2B5EF4-FFF2-40B4-BE49-F238E27FC236}">
                <a16:creationId xmlns:a16="http://schemas.microsoft.com/office/drawing/2014/main" id="{159E92BA-C4F8-FEA8-5EE6-A5830B88D4CF}"/>
              </a:ext>
            </a:extLst>
          </p:cNvPr>
          <p:cNvSpPr/>
          <p:nvPr/>
        </p:nvSpPr>
        <p:spPr>
          <a:xfrm>
            <a:off x="8007020" y="3209544"/>
            <a:ext cx="3741228" cy="2160315"/>
          </a:xfrm>
          <a:prstGeom prst="roundRect">
            <a:avLst>
              <a:gd name="adj" fmla="val 3279"/>
            </a:avLst>
          </a:prstGeom>
          <a:solidFill>
            <a:srgbClr val="1E3A6E"/>
          </a:solidFill>
          <a:ln w="12700">
            <a:solidFill>
              <a:srgbClr val="1E3A6E"/>
            </a:solidFill>
            <a:prstDash val="solid"/>
          </a:ln>
        </p:spPr>
        <p:txBody>
          <a:bodyPr/>
          <a:lstStyle/>
          <a:p>
            <a:endParaRPr lang="en-US"/>
          </a:p>
        </p:txBody>
      </p:sp>
      <p:sp>
        <p:nvSpPr>
          <p:cNvPr id="33" name="Shape 35">
            <a:extLst>
              <a:ext uri="{FF2B5EF4-FFF2-40B4-BE49-F238E27FC236}">
                <a16:creationId xmlns:a16="http://schemas.microsoft.com/office/drawing/2014/main" id="{6CD19BAF-637D-B297-8921-C1838064D499}"/>
              </a:ext>
            </a:extLst>
          </p:cNvPr>
          <p:cNvSpPr/>
          <p:nvPr/>
        </p:nvSpPr>
        <p:spPr>
          <a:xfrm>
            <a:off x="8007020" y="3209544"/>
            <a:ext cx="3741228" cy="212490"/>
          </a:xfrm>
          <a:prstGeom prst="roundRect">
            <a:avLst>
              <a:gd name="adj" fmla="val 33333"/>
            </a:avLst>
          </a:prstGeom>
          <a:solidFill>
            <a:srgbClr val="162D58"/>
          </a:solidFill>
          <a:ln w="12700">
            <a:solidFill>
              <a:srgbClr val="162D58"/>
            </a:solidFill>
            <a:prstDash val="solid"/>
          </a:ln>
        </p:spPr>
        <p:txBody>
          <a:bodyPr/>
          <a:lstStyle/>
          <a:p>
            <a:endParaRPr lang="en-US"/>
          </a:p>
        </p:txBody>
      </p:sp>
      <p:sp>
        <p:nvSpPr>
          <p:cNvPr id="34" name="Text 36">
            <a:extLst>
              <a:ext uri="{FF2B5EF4-FFF2-40B4-BE49-F238E27FC236}">
                <a16:creationId xmlns:a16="http://schemas.microsoft.com/office/drawing/2014/main" id="{59B79858-6652-21B2-AAC2-155FD1807F42}"/>
              </a:ext>
            </a:extLst>
          </p:cNvPr>
          <p:cNvSpPr/>
          <p:nvPr/>
        </p:nvSpPr>
        <p:spPr>
          <a:xfrm>
            <a:off x="8116748" y="3236976"/>
            <a:ext cx="2545053" cy="159368"/>
          </a:xfrm>
          <a:prstGeom prst="rect">
            <a:avLst/>
          </a:prstGeom>
          <a:noFill/>
          <a:ln/>
        </p:spPr>
        <p:txBody>
          <a:bodyPr wrap="square" rtlCol="0" anchor="ctr"/>
          <a:lstStyle/>
          <a:p>
            <a:pPr marL="0" indent="0">
              <a:buNone/>
            </a:pPr>
            <a:r>
              <a:rPr lang="en-US" sz="1050" b="1" dirty="0">
                <a:solidFill>
                  <a:srgbClr val="8899BB"/>
                </a:solidFill>
                <a:latin typeface="Courier New" pitchFamily="34" charset="0"/>
                <a:ea typeface="Courier New" pitchFamily="34" charset="-122"/>
                <a:cs typeface="Courier New" pitchFamily="34" charset="-120"/>
              </a:rPr>
              <a:t>Python — Jupyter notebook</a:t>
            </a:r>
            <a:endParaRPr lang="en-US" sz="1050" b="1" dirty="0"/>
          </a:p>
        </p:txBody>
      </p:sp>
      <p:sp>
        <p:nvSpPr>
          <p:cNvPr id="35" name="Text 37">
            <a:extLst>
              <a:ext uri="{FF2B5EF4-FFF2-40B4-BE49-F238E27FC236}">
                <a16:creationId xmlns:a16="http://schemas.microsoft.com/office/drawing/2014/main" id="{A473A5E1-FC5C-68ED-B8E2-61DC72A1397A}"/>
              </a:ext>
            </a:extLst>
          </p:cNvPr>
          <p:cNvSpPr/>
          <p:nvPr/>
        </p:nvSpPr>
        <p:spPr>
          <a:xfrm>
            <a:off x="8116748" y="3483864"/>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import geopandas as gpd</a:t>
            </a:r>
            <a:endParaRPr lang="en-US" sz="850" dirty="0">
              <a:latin typeface="Courier New"/>
              <a:cs typeface="Courier New"/>
            </a:endParaRPr>
          </a:p>
        </p:txBody>
      </p:sp>
      <p:sp>
        <p:nvSpPr>
          <p:cNvPr id="36" name="Text 38">
            <a:extLst>
              <a:ext uri="{FF2B5EF4-FFF2-40B4-BE49-F238E27FC236}">
                <a16:creationId xmlns:a16="http://schemas.microsoft.com/office/drawing/2014/main" id="{CB26C5D1-C659-E460-1B4C-4DCEF3B03A24}"/>
              </a:ext>
            </a:extLst>
          </p:cNvPr>
          <p:cNvSpPr/>
          <p:nvPr/>
        </p:nvSpPr>
        <p:spPr>
          <a:xfrm>
            <a:off x="8116748" y="3831336"/>
            <a:ext cx="3605492" cy="168221"/>
          </a:xfrm>
          <a:prstGeom prst="rect">
            <a:avLst/>
          </a:prstGeom>
          <a:noFill/>
          <a:ln/>
        </p:spPr>
        <p:txBody>
          <a:bodyPr wrap="none" rtlCol="0" anchor="ctr"/>
          <a:lstStyle/>
          <a:p>
            <a:pPr marL="0" indent="0">
              <a:buNone/>
            </a:pPr>
            <a:r>
              <a:rPr lang="en-US" sz="850" dirty="0">
                <a:solidFill>
                  <a:srgbClr val="6688AA"/>
                </a:solidFill>
                <a:latin typeface="Courier New"/>
                <a:ea typeface="Courier New" pitchFamily="34" charset="-122"/>
                <a:cs typeface="Courier New"/>
              </a:rPr>
              <a:t># load total cost file</a:t>
            </a:r>
            <a:endParaRPr lang="en-US" sz="850" dirty="0">
              <a:latin typeface="Courier New"/>
              <a:cs typeface="Courier New"/>
            </a:endParaRPr>
          </a:p>
        </p:txBody>
      </p:sp>
      <p:sp>
        <p:nvSpPr>
          <p:cNvPr id="37" name="Text 39">
            <a:extLst>
              <a:ext uri="{FF2B5EF4-FFF2-40B4-BE49-F238E27FC236}">
                <a16:creationId xmlns:a16="http://schemas.microsoft.com/office/drawing/2014/main" id="{B2F2270E-E36E-8F23-BDC4-83A2D4F2ED2E}"/>
              </a:ext>
            </a:extLst>
          </p:cNvPr>
          <p:cNvSpPr/>
          <p:nvPr/>
        </p:nvSpPr>
        <p:spPr>
          <a:xfrm>
            <a:off x="8116748" y="4005072"/>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df = gpd.read_file(</a:t>
            </a:r>
            <a:endParaRPr lang="en-US" sz="850" dirty="0">
              <a:latin typeface="Courier New"/>
              <a:cs typeface="Courier New"/>
            </a:endParaRPr>
          </a:p>
        </p:txBody>
      </p:sp>
      <p:sp>
        <p:nvSpPr>
          <p:cNvPr id="38" name="Text 40">
            <a:extLst>
              <a:ext uri="{FF2B5EF4-FFF2-40B4-BE49-F238E27FC236}">
                <a16:creationId xmlns:a16="http://schemas.microsoft.com/office/drawing/2014/main" id="{9BE68EF9-17E7-AD1A-0810-F69C40DB7A43}"/>
              </a:ext>
            </a:extLst>
          </p:cNvPr>
          <p:cNvSpPr/>
          <p:nvPr/>
        </p:nvSpPr>
        <p:spPr>
          <a:xfrm>
            <a:off x="8116748" y="4178808"/>
            <a:ext cx="3605492" cy="168221"/>
          </a:xfrm>
          <a:prstGeom prst="rect">
            <a:avLst/>
          </a:prstGeom>
          <a:noFill/>
          <a:ln/>
        </p:spPr>
        <p:txBody>
          <a:bodyPr wrap="none" rtlCol="0" anchor="ctr"/>
          <a:lstStyle/>
          <a:p>
            <a:pPr marL="0" indent="0">
              <a:buNone/>
            </a:pPr>
            <a:r>
              <a:rPr lang="en-US" sz="850" dirty="0">
                <a:solidFill>
                  <a:srgbClr val="FFD966"/>
                </a:solidFill>
                <a:latin typeface="Courier New"/>
                <a:ea typeface="Courier New" pitchFamily="34" charset="-122"/>
                <a:cs typeface="Courier New"/>
              </a:rPr>
              <a:t>    "results/hex_total_cost_UA_2023_hydrogen.geojson"</a:t>
            </a:r>
            <a:endParaRPr lang="en-US" sz="850" dirty="0">
              <a:latin typeface="Courier New"/>
              <a:cs typeface="Courier New"/>
            </a:endParaRPr>
          </a:p>
        </p:txBody>
      </p:sp>
      <p:sp>
        <p:nvSpPr>
          <p:cNvPr id="39" name="Text 41">
            <a:extLst>
              <a:ext uri="{FF2B5EF4-FFF2-40B4-BE49-F238E27FC236}">
                <a16:creationId xmlns:a16="http://schemas.microsoft.com/office/drawing/2014/main" id="{2AA5D562-0EED-5920-DAF9-457D2688CAF5}"/>
              </a:ext>
            </a:extLst>
          </p:cNvPr>
          <p:cNvSpPr/>
          <p:nvPr/>
        </p:nvSpPr>
        <p:spPr>
          <a:xfrm>
            <a:off x="8116748" y="4352544"/>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a:t>
            </a:r>
            <a:endParaRPr lang="en-US" sz="850" dirty="0">
              <a:latin typeface="Courier New"/>
              <a:cs typeface="Courier New"/>
            </a:endParaRPr>
          </a:p>
        </p:txBody>
      </p:sp>
      <p:sp>
        <p:nvSpPr>
          <p:cNvPr id="40" name="Text 42">
            <a:extLst>
              <a:ext uri="{FF2B5EF4-FFF2-40B4-BE49-F238E27FC236}">
                <a16:creationId xmlns:a16="http://schemas.microsoft.com/office/drawing/2014/main" id="{B3E7D0C9-4ACE-C24E-682C-56986E73D19F}"/>
              </a:ext>
            </a:extLst>
          </p:cNvPr>
          <p:cNvSpPr/>
          <p:nvPr/>
        </p:nvSpPr>
        <p:spPr>
          <a:xfrm>
            <a:off x="8116748" y="4526280"/>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df[["hex_id","total_cost","geometry"]].head()</a:t>
            </a:r>
            <a:endParaRPr lang="en-US" sz="850" dirty="0">
              <a:latin typeface="Courier New"/>
              <a:cs typeface="Courier New"/>
            </a:endParaRPr>
          </a:p>
        </p:txBody>
      </p:sp>
      <p:sp>
        <p:nvSpPr>
          <p:cNvPr id="41" name="Text 43">
            <a:extLst>
              <a:ext uri="{FF2B5EF4-FFF2-40B4-BE49-F238E27FC236}">
                <a16:creationId xmlns:a16="http://schemas.microsoft.com/office/drawing/2014/main" id="{A4DC8D7A-2DBA-FE73-B2EE-06B68F25DED0}"/>
              </a:ext>
            </a:extLst>
          </p:cNvPr>
          <p:cNvSpPr/>
          <p:nvPr/>
        </p:nvSpPr>
        <p:spPr>
          <a:xfrm>
            <a:off x="8116748" y="4873752"/>
            <a:ext cx="3605492" cy="168221"/>
          </a:xfrm>
          <a:prstGeom prst="rect">
            <a:avLst/>
          </a:prstGeom>
          <a:noFill/>
          <a:ln/>
        </p:spPr>
        <p:txBody>
          <a:bodyPr wrap="none" rtlCol="0" anchor="ctr"/>
          <a:lstStyle/>
          <a:p>
            <a:pPr marL="0" indent="0">
              <a:buNone/>
            </a:pPr>
            <a:r>
              <a:rPr lang="en-US" sz="850" dirty="0">
                <a:solidFill>
                  <a:srgbClr val="6688AA"/>
                </a:solidFill>
                <a:latin typeface="Courier New"/>
                <a:ea typeface="Courier New" pitchFamily="34" charset="-122"/>
                <a:cs typeface="Courier New"/>
              </a:rPr>
              <a:t># quick map</a:t>
            </a:r>
            <a:endParaRPr lang="en-US" sz="850" dirty="0">
              <a:latin typeface="Courier New"/>
              <a:cs typeface="Courier New"/>
            </a:endParaRPr>
          </a:p>
        </p:txBody>
      </p:sp>
      <p:sp>
        <p:nvSpPr>
          <p:cNvPr id="42" name="Text 44">
            <a:extLst>
              <a:ext uri="{FF2B5EF4-FFF2-40B4-BE49-F238E27FC236}">
                <a16:creationId xmlns:a16="http://schemas.microsoft.com/office/drawing/2014/main" id="{C976786C-38E4-82BA-15A1-9F397688C5B2}"/>
              </a:ext>
            </a:extLst>
          </p:cNvPr>
          <p:cNvSpPr/>
          <p:nvPr/>
        </p:nvSpPr>
        <p:spPr>
          <a:xfrm>
            <a:off x="8116748" y="5047488"/>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df.plot(column="total_cost", cmap="viridis",</a:t>
            </a:r>
            <a:endParaRPr lang="en-US" sz="850" dirty="0">
              <a:latin typeface="Courier New"/>
              <a:cs typeface="Courier New"/>
            </a:endParaRPr>
          </a:p>
        </p:txBody>
      </p:sp>
      <p:sp>
        <p:nvSpPr>
          <p:cNvPr id="43" name="Text 45">
            <a:extLst>
              <a:ext uri="{FF2B5EF4-FFF2-40B4-BE49-F238E27FC236}">
                <a16:creationId xmlns:a16="http://schemas.microsoft.com/office/drawing/2014/main" id="{D42EDDD5-6EBB-305D-99B7-A8499723ACC6}"/>
              </a:ext>
            </a:extLst>
          </p:cNvPr>
          <p:cNvSpPr/>
          <p:nvPr/>
        </p:nvSpPr>
        <p:spPr>
          <a:xfrm>
            <a:off x="8116748" y="5221224"/>
            <a:ext cx="3605492" cy="168221"/>
          </a:xfrm>
          <a:prstGeom prst="rect">
            <a:avLst/>
          </a:prstGeom>
          <a:noFill/>
          <a:ln/>
        </p:spPr>
        <p:txBody>
          <a:bodyPr wrap="none" rtlCol="0" anchor="ctr"/>
          <a:lstStyle/>
          <a:p>
            <a:pPr marL="0" indent="0">
              <a:buNone/>
            </a:pPr>
            <a:r>
              <a:rPr lang="en-US" sz="850" dirty="0">
                <a:solidFill>
                  <a:srgbClr val="A8C4E8"/>
                </a:solidFill>
                <a:latin typeface="Courier New"/>
                <a:ea typeface="Courier New" pitchFamily="34" charset="-122"/>
                <a:cs typeface="Courier New"/>
              </a:rPr>
              <a:t>        legend=True)</a:t>
            </a:r>
            <a:endParaRPr lang="en-US" sz="850" dirty="0">
              <a:latin typeface="Courier New"/>
              <a:cs typeface="Courier New"/>
            </a:endParaRPr>
          </a:p>
        </p:txBody>
      </p:sp>
      <p:sp>
        <p:nvSpPr>
          <p:cNvPr id="44" name="TextBox 43">
            <a:extLst>
              <a:ext uri="{FF2B5EF4-FFF2-40B4-BE49-F238E27FC236}">
                <a16:creationId xmlns:a16="http://schemas.microsoft.com/office/drawing/2014/main" id="{157EE54C-FC49-63DF-D306-C28A64FF7904}"/>
              </a:ext>
            </a:extLst>
          </p:cNvPr>
          <p:cNvSpPr txBox="1"/>
          <p:nvPr/>
        </p:nvSpPr>
        <p:spPr>
          <a:xfrm>
            <a:off x="6407768" y="5941829"/>
            <a:ext cx="5091601" cy="307777"/>
          </a:xfrm>
          <a:prstGeom prst="rect">
            <a:avLst/>
          </a:prstGeom>
          <a:noFill/>
        </p:spPr>
        <p:txBody>
          <a:bodyPr wrap="square" rtlCol="0">
            <a:spAutoFit/>
          </a:bodyPr>
          <a:lstStyle/>
          <a:p>
            <a:r>
              <a:rPr lang="en-US" dirty="0">
                <a:solidFill>
                  <a:schemeClr val="accent1"/>
                </a:solidFill>
              </a:rPr>
              <a:t>–&gt; other software can also be applied</a:t>
            </a:r>
          </a:p>
        </p:txBody>
      </p:sp>
      <p:sp>
        <p:nvSpPr>
          <p:cNvPr id="3" name="TextBox 2">
            <a:extLst>
              <a:ext uri="{FF2B5EF4-FFF2-40B4-BE49-F238E27FC236}">
                <a16:creationId xmlns:a16="http://schemas.microsoft.com/office/drawing/2014/main" id="{5EDD66E2-06CE-C67B-7D0E-CBFA4C084264}"/>
              </a:ext>
            </a:extLst>
          </p:cNvPr>
          <p:cNvSpPr txBox="1"/>
          <p:nvPr/>
        </p:nvSpPr>
        <p:spPr>
          <a:xfrm>
            <a:off x="7534098" y="6278081"/>
            <a:ext cx="4416594" cy="230832"/>
          </a:xfrm>
          <a:prstGeom prst="rect">
            <a:avLst/>
          </a:prstGeom>
          <a:noFill/>
        </p:spPr>
        <p:txBody>
          <a:bodyPr wrap="none" rtlCol="0">
            <a:spAutoFit/>
          </a:bodyPr>
          <a:lstStyle/>
          <a:p>
            <a:r>
              <a:rPr lang="en-GB" sz="900" b="1" dirty="0"/>
              <a:t>Icon sources: </a:t>
            </a:r>
            <a:r>
              <a:rPr lang="en-GB" sz="900" dirty="0">
                <a:hlinkClick r:id="rId5"/>
              </a:rPr>
              <a:t>QGIS logo file</a:t>
            </a:r>
            <a:r>
              <a:rPr lang="en-GB" sz="900" dirty="0"/>
              <a:t>, QGIS; </a:t>
            </a:r>
            <a:r>
              <a:rPr lang="en-CZ" sz="900" dirty="0">
                <a:hlinkClick r:id="rId6"/>
              </a:rPr>
              <a:t>Garuda Technology, MIT license, </a:t>
            </a:r>
            <a:r>
              <a:rPr lang="en-CZ" sz="900" dirty="0"/>
              <a:t>SVG Repo </a:t>
            </a:r>
            <a:endParaRPr lang="en-GB" sz="900" dirty="0"/>
          </a:p>
        </p:txBody>
      </p:sp>
    </p:spTree>
    <p:extLst>
      <p:ext uri="{BB962C8B-B14F-4D97-AF65-F5344CB8AC3E}">
        <p14:creationId xmlns:p14="http://schemas.microsoft.com/office/powerpoint/2010/main" val="53596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3" grpId="0"/>
      <p:bldP spid="24" grpId="0" animBg="1"/>
      <p:bldP spid="25" grpId="0" animBg="1"/>
      <p:bldP spid="28" grpId="0" animBg="1"/>
      <p:bldP spid="30"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C3D0F-2D5A-D3FC-DC1E-423534107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B38D9-F80B-4195-E253-26457D61FB38}"/>
              </a:ext>
            </a:extLst>
          </p:cNvPr>
          <p:cNvSpPr>
            <a:spLocks noGrp="1"/>
          </p:cNvSpPr>
          <p:nvPr>
            <p:ph type="title"/>
          </p:nvPr>
        </p:nvSpPr>
        <p:spPr>
          <a:xfrm>
            <a:off x="838200" y="7828"/>
            <a:ext cx="10515600" cy="1109078"/>
          </a:xfrm>
        </p:spPr>
        <p:txBody>
          <a:bodyPr>
            <a:normAutofit/>
          </a:bodyPr>
          <a:lstStyle/>
          <a:p>
            <a:r>
              <a:rPr lang="en-US" dirty="0">
                <a:solidFill>
                  <a:srgbClr val="C8102E"/>
                </a:solidFill>
                <a:latin typeface="Arial"/>
                <a:cs typeface="Arial"/>
              </a:rPr>
              <a:t>Cost maps: examples of Geo-X visual outputs</a:t>
            </a:r>
          </a:p>
        </p:txBody>
      </p:sp>
      <p:pic>
        <p:nvPicPr>
          <p:cNvPr id="7" name="Picture 6">
            <a:extLst>
              <a:ext uri="{FF2B5EF4-FFF2-40B4-BE49-F238E27FC236}">
                <a16:creationId xmlns:a16="http://schemas.microsoft.com/office/drawing/2014/main" id="{4AB92081-40E0-D034-FA79-2A07ED265892}"/>
              </a:ext>
            </a:extLst>
          </p:cNvPr>
          <p:cNvPicPr>
            <a:picLocks noChangeAspect="1"/>
          </p:cNvPicPr>
          <p:nvPr/>
        </p:nvPicPr>
        <p:blipFill>
          <a:blip r:embed="rId3"/>
          <a:stretch>
            <a:fillRect/>
          </a:stretch>
        </p:blipFill>
        <p:spPr>
          <a:xfrm>
            <a:off x="1479549" y="1266310"/>
            <a:ext cx="3549069" cy="2160000"/>
          </a:xfrm>
          <a:prstGeom prst="rect">
            <a:avLst/>
          </a:prstGeom>
        </p:spPr>
      </p:pic>
      <p:pic>
        <p:nvPicPr>
          <p:cNvPr id="9" name="Picture 8">
            <a:extLst>
              <a:ext uri="{FF2B5EF4-FFF2-40B4-BE49-F238E27FC236}">
                <a16:creationId xmlns:a16="http://schemas.microsoft.com/office/drawing/2014/main" id="{ED9AFE05-DAA6-98A7-B63B-3973150FE89A}"/>
              </a:ext>
            </a:extLst>
          </p:cNvPr>
          <p:cNvPicPr>
            <a:picLocks noChangeAspect="1"/>
          </p:cNvPicPr>
          <p:nvPr/>
        </p:nvPicPr>
        <p:blipFill>
          <a:blip r:embed="rId4"/>
          <a:stretch>
            <a:fillRect/>
          </a:stretch>
        </p:blipFill>
        <p:spPr>
          <a:xfrm>
            <a:off x="7028914" y="1266310"/>
            <a:ext cx="3607059" cy="2160000"/>
          </a:xfrm>
          <a:prstGeom prst="rect">
            <a:avLst/>
          </a:prstGeom>
        </p:spPr>
      </p:pic>
      <p:pic>
        <p:nvPicPr>
          <p:cNvPr id="11" name="Picture 10">
            <a:extLst>
              <a:ext uri="{FF2B5EF4-FFF2-40B4-BE49-F238E27FC236}">
                <a16:creationId xmlns:a16="http://schemas.microsoft.com/office/drawing/2014/main" id="{4D8CFEEF-21D3-FD9E-E0DB-EBD0CBC4FE16}"/>
              </a:ext>
            </a:extLst>
          </p:cNvPr>
          <p:cNvPicPr>
            <a:picLocks noChangeAspect="1"/>
          </p:cNvPicPr>
          <p:nvPr/>
        </p:nvPicPr>
        <p:blipFill>
          <a:blip r:embed="rId5"/>
          <a:stretch>
            <a:fillRect/>
          </a:stretch>
        </p:blipFill>
        <p:spPr>
          <a:xfrm>
            <a:off x="1372147" y="3680876"/>
            <a:ext cx="3656471" cy="2160000"/>
          </a:xfrm>
          <a:prstGeom prst="rect">
            <a:avLst/>
          </a:prstGeom>
        </p:spPr>
      </p:pic>
      <p:pic>
        <p:nvPicPr>
          <p:cNvPr id="13" name="Picture 12">
            <a:extLst>
              <a:ext uri="{FF2B5EF4-FFF2-40B4-BE49-F238E27FC236}">
                <a16:creationId xmlns:a16="http://schemas.microsoft.com/office/drawing/2014/main" id="{67FCCA34-CB56-3963-506E-822565976B61}"/>
              </a:ext>
            </a:extLst>
          </p:cNvPr>
          <p:cNvPicPr>
            <a:picLocks noChangeAspect="1"/>
          </p:cNvPicPr>
          <p:nvPr/>
        </p:nvPicPr>
        <p:blipFill>
          <a:blip r:embed="rId6"/>
          <a:stretch>
            <a:fillRect/>
          </a:stretch>
        </p:blipFill>
        <p:spPr>
          <a:xfrm>
            <a:off x="7028914" y="3680876"/>
            <a:ext cx="3607059" cy="2160000"/>
          </a:xfrm>
          <a:prstGeom prst="rect">
            <a:avLst/>
          </a:prstGeom>
        </p:spPr>
      </p:pic>
      <p:sp>
        <p:nvSpPr>
          <p:cNvPr id="14" name="TextBox 13">
            <a:extLst>
              <a:ext uri="{FF2B5EF4-FFF2-40B4-BE49-F238E27FC236}">
                <a16:creationId xmlns:a16="http://schemas.microsoft.com/office/drawing/2014/main" id="{F10B98E4-1599-B884-FCA0-7A7ADDA5177D}"/>
              </a:ext>
            </a:extLst>
          </p:cNvPr>
          <p:cNvSpPr txBox="1"/>
          <p:nvPr/>
        </p:nvSpPr>
        <p:spPr>
          <a:xfrm>
            <a:off x="1409818" y="3239563"/>
            <a:ext cx="3505200" cy="523220"/>
          </a:xfrm>
          <a:prstGeom prst="rect">
            <a:avLst/>
          </a:prstGeom>
          <a:noFill/>
        </p:spPr>
        <p:txBody>
          <a:bodyPr wrap="square" rtlCol="0">
            <a:normAutofit/>
          </a:bodyPr>
          <a:lstStyle/>
          <a:p>
            <a:r>
              <a:rPr lang="en-US" sz="1150" dirty="0"/>
              <a:t>Total delivered cost (LCOH), €/kg</a:t>
            </a:r>
          </a:p>
          <a:p>
            <a:r>
              <a:rPr lang="en-US" sz="1150" dirty="0"/>
              <a:t>Primary model output</a:t>
            </a:r>
          </a:p>
        </p:txBody>
      </p:sp>
      <p:sp>
        <p:nvSpPr>
          <p:cNvPr id="15" name="TextBox 14">
            <a:extLst>
              <a:ext uri="{FF2B5EF4-FFF2-40B4-BE49-F238E27FC236}">
                <a16:creationId xmlns:a16="http://schemas.microsoft.com/office/drawing/2014/main" id="{8ED4550F-5802-07D9-05C3-CD8159FA4DBD}"/>
              </a:ext>
            </a:extLst>
          </p:cNvPr>
          <p:cNvSpPr txBox="1"/>
          <p:nvPr/>
        </p:nvSpPr>
        <p:spPr>
          <a:xfrm>
            <a:off x="7207251" y="3213725"/>
            <a:ext cx="3505200" cy="523220"/>
          </a:xfrm>
          <a:prstGeom prst="rect">
            <a:avLst/>
          </a:prstGeom>
          <a:noFill/>
        </p:spPr>
        <p:txBody>
          <a:bodyPr wrap="square" rtlCol="0">
            <a:normAutofit/>
          </a:bodyPr>
          <a:lstStyle/>
          <a:p>
            <a:r>
              <a:rPr lang="en-US" sz="1150" dirty="0"/>
              <a:t>Transport cost, €/kg</a:t>
            </a:r>
          </a:p>
          <a:p>
            <a:r>
              <a:rPr lang="en-US" sz="1150" dirty="0"/>
              <a:t>Influenced by distance to the demand centre</a:t>
            </a:r>
          </a:p>
        </p:txBody>
      </p:sp>
      <p:sp>
        <p:nvSpPr>
          <p:cNvPr id="16" name="TextBox 15">
            <a:extLst>
              <a:ext uri="{FF2B5EF4-FFF2-40B4-BE49-F238E27FC236}">
                <a16:creationId xmlns:a16="http://schemas.microsoft.com/office/drawing/2014/main" id="{2920CE27-7A44-D228-CD22-AF245904328B}"/>
              </a:ext>
            </a:extLst>
          </p:cNvPr>
          <p:cNvSpPr txBox="1"/>
          <p:nvPr/>
        </p:nvSpPr>
        <p:spPr>
          <a:xfrm>
            <a:off x="1334182" y="5641440"/>
            <a:ext cx="3505200" cy="523220"/>
          </a:xfrm>
          <a:prstGeom prst="rect">
            <a:avLst/>
          </a:prstGeom>
          <a:noFill/>
        </p:spPr>
        <p:txBody>
          <a:bodyPr wrap="square" rtlCol="0">
            <a:normAutofit/>
          </a:bodyPr>
          <a:lstStyle/>
          <a:p>
            <a:r>
              <a:rPr lang="en-US" sz="1150" dirty="0" err="1"/>
              <a:t>Electrolyser cost, €/kg</a:t>
            </a:r>
          </a:p>
          <a:p>
            <a:r>
              <a:rPr lang="en-US" sz="1150" dirty="0" err="1"/>
              <a:t>Reflects the optimised production system</a:t>
            </a:r>
          </a:p>
        </p:txBody>
      </p:sp>
      <p:sp>
        <p:nvSpPr>
          <p:cNvPr id="17" name="TextBox 16">
            <a:extLst>
              <a:ext uri="{FF2B5EF4-FFF2-40B4-BE49-F238E27FC236}">
                <a16:creationId xmlns:a16="http://schemas.microsoft.com/office/drawing/2014/main" id="{DFD924B3-F623-0F97-7ECF-A847B6285DDB}"/>
              </a:ext>
            </a:extLst>
          </p:cNvPr>
          <p:cNvSpPr txBox="1"/>
          <p:nvPr/>
        </p:nvSpPr>
        <p:spPr>
          <a:xfrm>
            <a:off x="7207251" y="5641440"/>
            <a:ext cx="3505200" cy="523220"/>
          </a:xfrm>
          <a:prstGeom prst="rect">
            <a:avLst/>
          </a:prstGeom>
          <a:noFill/>
        </p:spPr>
        <p:txBody>
          <a:bodyPr wrap="square" rtlCol="0">
            <a:normAutofit/>
          </a:bodyPr>
          <a:lstStyle/>
          <a:p>
            <a:r>
              <a:rPr lang="en-US" sz="1150" dirty="0"/>
              <a:t>Solar cost, €/kg</a:t>
            </a:r>
          </a:p>
          <a:p>
            <a:r>
              <a:rPr lang="en-US" sz="1150" dirty="0"/>
              <a:t>Reflects spatial variation in solar resource</a:t>
            </a:r>
          </a:p>
        </p:txBody>
      </p:sp>
      <p:sp>
        <p:nvSpPr>
          <p:cNvPr id="18" name="TextBox 17">
            <a:extLst>
              <a:ext uri="{FF2B5EF4-FFF2-40B4-BE49-F238E27FC236}">
                <a16:creationId xmlns:a16="http://schemas.microsoft.com/office/drawing/2014/main" id="{3948DD5A-E04D-64E3-4138-CB166FF90AA9}"/>
              </a:ext>
            </a:extLst>
          </p:cNvPr>
          <p:cNvSpPr txBox="1"/>
          <p:nvPr/>
        </p:nvSpPr>
        <p:spPr>
          <a:xfrm>
            <a:off x="1577788" y="6251001"/>
            <a:ext cx="9036424" cy="381000"/>
          </a:xfrm>
          <a:prstGeom prst="rect">
            <a:avLst/>
          </a:prstGeom>
          <a:noFill/>
        </p:spPr>
        <p:txBody>
          <a:bodyPr wrap="square" rtlCol="0">
            <a:normAutofit/>
          </a:bodyPr>
          <a:lstStyle/>
          <a:p>
            <a:pPr algn="ctr"/>
            <a:r>
              <a:rPr lang="en-US" b="1" dirty="0">
                <a:solidFill>
                  <a:schemeClr val="accent1"/>
                </a:solidFill>
              </a:rPr>
              <a:t>Lesson 5 will explain how to interpret these spatial patterns and cost drivers.</a:t>
            </a:r>
          </a:p>
        </p:txBody>
      </p:sp>
    </p:spTree>
    <p:extLst>
      <p:ext uri="{BB962C8B-B14F-4D97-AF65-F5344CB8AC3E}">
        <p14:creationId xmlns:p14="http://schemas.microsoft.com/office/powerpoint/2010/main" val="121270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ECB83-F784-BF49-E74D-FE285271536D}"/>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58AC4367-C08E-B7CD-3BD3-E18061249F31}"/>
              </a:ext>
            </a:extLst>
          </p:cNvPr>
          <p:cNvGraphicFramePr/>
          <p:nvPr>
            <p:extLst>
              <p:ext uri="{D42A27DB-BD31-4B8C-83A1-F6EECF244321}">
                <p14:modId xmlns:p14="http://schemas.microsoft.com/office/powerpoint/2010/main" val="2803048191"/>
              </p:ext>
            </p:extLst>
          </p:nvPr>
        </p:nvGraphicFramePr>
        <p:xfrm>
          <a:off x="838200" y="1599190"/>
          <a:ext cx="10515600" cy="4675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7A6A5617-557D-AAEF-9E73-9546ACA7AD55}"/>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168146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8B79F-5C38-9DDF-6476-714DE9EE0563}"/>
            </a:ext>
          </a:extLst>
        </p:cNvPr>
        <p:cNvGrpSpPr/>
        <p:nvPr/>
      </p:nvGrpSpPr>
      <p:grpSpPr>
        <a:xfrm>
          <a:off x="0" y="0"/>
          <a:ext cx="0" cy="0"/>
          <a:chOff x="0" y="0"/>
          <a:chExt cx="0" cy="0"/>
        </a:xfrm>
      </p:grpSpPr>
      <p:sp>
        <p:nvSpPr>
          <p:cNvPr id="62" name="Shape 17">
            <a:extLst>
              <a:ext uri="{FF2B5EF4-FFF2-40B4-BE49-F238E27FC236}">
                <a16:creationId xmlns:a16="http://schemas.microsoft.com/office/drawing/2014/main" id="{C4C94CD2-64B2-F0C6-0972-B0450A367C71}"/>
              </a:ext>
            </a:extLst>
          </p:cNvPr>
          <p:cNvSpPr/>
          <p:nvPr/>
        </p:nvSpPr>
        <p:spPr>
          <a:xfrm>
            <a:off x="7563924" y="2140661"/>
            <a:ext cx="1901952" cy="877824"/>
          </a:xfrm>
          <a:prstGeom prst="roundRect">
            <a:avLst>
              <a:gd name="adj" fmla="val 8333"/>
            </a:avLst>
          </a:prstGeom>
          <a:solidFill>
            <a:srgbClr val="92D050">
              <a:alpha val="41176"/>
            </a:srgbClr>
          </a:solidFill>
          <a:ln w="10160">
            <a:solidFill>
              <a:srgbClr val="012069"/>
            </a:solidFill>
            <a:prstDash val="solid"/>
          </a:ln>
        </p:spPr>
        <p:txBody>
          <a:bodyPr/>
          <a:lstStyle/>
          <a:p>
            <a:endParaRPr lang="en-US" sz="1600"/>
          </a:p>
        </p:txBody>
      </p:sp>
      <p:sp>
        <p:nvSpPr>
          <p:cNvPr id="61" name="Shape 17">
            <a:extLst>
              <a:ext uri="{FF2B5EF4-FFF2-40B4-BE49-F238E27FC236}">
                <a16:creationId xmlns:a16="http://schemas.microsoft.com/office/drawing/2014/main" id="{93769C03-8D65-2B65-4665-E45CDE121493}"/>
              </a:ext>
            </a:extLst>
          </p:cNvPr>
          <p:cNvSpPr/>
          <p:nvPr/>
        </p:nvSpPr>
        <p:spPr>
          <a:xfrm>
            <a:off x="5340168" y="2173430"/>
            <a:ext cx="1901952" cy="877824"/>
          </a:xfrm>
          <a:prstGeom prst="roundRect">
            <a:avLst>
              <a:gd name="adj" fmla="val 8333"/>
            </a:avLst>
          </a:prstGeom>
          <a:solidFill>
            <a:srgbClr val="92D050">
              <a:alpha val="41176"/>
            </a:srgbClr>
          </a:solidFill>
          <a:ln w="10160">
            <a:solidFill>
              <a:srgbClr val="012069"/>
            </a:solidFill>
            <a:prstDash val="solid"/>
          </a:ln>
        </p:spPr>
        <p:txBody>
          <a:bodyPr/>
          <a:lstStyle/>
          <a:p>
            <a:endParaRPr lang="en-US" sz="1600" dirty="0"/>
          </a:p>
        </p:txBody>
      </p:sp>
      <p:sp>
        <p:nvSpPr>
          <p:cNvPr id="60" name="Shape 3">
            <a:extLst>
              <a:ext uri="{FF2B5EF4-FFF2-40B4-BE49-F238E27FC236}">
                <a16:creationId xmlns:a16="http://schemas.microsoft.com/office/drawing/2014/main" id="{16C6C466-D77A-1E53-75EE-5C3577C56B3D}"/>
              </a:ext>
            </a:extLst>
          </p:cNvPr>
          <p:cNvSpPr/>
          <p:nvPr/>
        </p:nvSpPr>
        <p:spPr>
          <a:xfrm>
            <a:off x="3092137" y="2150687"/>
            <a:ext cx="1886976" cy="877824"/>
          </a:xfrm>
          <a:prstGeom prst="roundRect">
            <a:avLst>
              <a:gd name="adj" fmla="val 8333"/>
            </a:avLst>
          </a:prstGeom>
          <a:solidFill>
            <a:srgbClr val="DCE7FF"/>
          </a:solidFill>
          <a:ln w="10160">
            <a:solidFill>
              <a:srgbClr val="012069"/>
            </a:solidFill>
            <a:prstDash val="solid"/>
          </a:ln>
        </p:spPr>
        <p:txBody>
          <a:bodyPr/>
          <a:lstStyle/>
          <a:p>
            <a:endParaRPr lang="en-US" sz="1600"/>
          </a:p>
        </p:txBody>
      </p:sp>
      <p:sp>
        <p:nvSpPr>
          <p:cNvPr id="59" name="Shape 3">
            <a:extLst>
              <a:ext uri="{FF2B5EF4-FFF2-40B4-BE49-F238E27FC236}">
                <a16:creationId xmlns:a16="http://schemas.microsoft.com/office/drawing/2014/main" id="{BA0743F0-C6E9-0AF1-7A53-AC4D71FE6800}"/>
              </a:ext>
            </a:extLst>
          </p:cNvPr>
          <p:cNvSpPr/>
          <p:nvPr/>
        </p:nvSpPr>
        <p:spPr>
          <a:xfrm>
            <a:off x="838200" y="2165741"/>
            <a:ext cx="1886976" cy="877824"/>
          </a:xfrm>
          <a:prstGeom prst="roundRect">
            <a:avLst>
              <a:gd name="adj" fmla="val 8333"/>
            </a:avLst>
          </a:prstGeom>
          <a:solidFill>
            <a:srgbClr val="DCE7FF"/>
          </a:solidFill>
          <a:ln w="10160">
            <a:solidFill>
              <a:srgbClr val="012069"/>
            </a:solidFill>
            <a:prstDash val="solid"/>
          </a:ln>
        </p:spPr>
        <p:txBody>
          <a:bodyPr/>
          <a:lstStyle/>
          <a:p>
            <a:endParaRPr lang="en-US" sz="1600"/>
          </a:p>
        </p:txBody>
      </p:sp>
      <p:sp>
        <p:nvSpPr>
          <p:cNvPr id="2" name="Title 1">
            <a:extLst>
              <a:ext uri="{FF2B5EF4-FFF2-40B4-BE49-F238E27FC236}">
                <a16:creationId xmlns:a16="http://schemas.microsoft.com/office/drawing/2014/main" id="{F8ABD597-2754-FE92-DB2E-20ED22741177}"/>
              </a:ext>
            </a:extLst>
          </p:cNvPr>
          <p:cNvSpPr>
            <a:spLocks noGrp="1"/>
          </p:cNvSpPr>
          <p:nvPr>
            <p:ph type="title"/>
          </p:nvPr>
        </p:nvSpPr>
        <p:spPr>
          <a:xfrm>
            <a:off x="838200" y="39360"/>
            <a:ext cx="10515600" cy="1231016"/>
          </a:xfrm>
        </p:spPr>
        <p:txBody>
          <a:bodyPr>
            <a:normAutofit/>
          </a:bodyPr>
          <a:lstStyle/>
          <a:p>
            <a:r>
              <a:rPr lang="en-US" dirty="0">
                <a:solidFill>
                  <a:srgbClr val="C8102E"/>
                </a:solidFill>
                <a:latin typeface="Arial"/>
                <a:cs typeface="Arial"/>
              </a:rPr>
              <a:t>Run a second scenario without losing your baseline</a:t>
            </a:r>
          </a:p>
        </p:txBody>
      </p:sp>
      <p:sp>
        <p:nvSpPr>
          <p:cNvPr id="3" name="TextBox 2">
            <a:extLst>
              <a:ext uri="{FF2B5EF4-FFF2-40B4-BE49-F238E27FC236}">
                <a16:creationId xmlns:a16="http://schemas.microsoft.com/office/drawing/2014/main" id="{AD725288-1AB2-96B5-99B0-F3E9309CBC94}"/>
              </a:ext>
            </a:extLst>
          </p:cNvPr>
          <p:cNvSpPr txBox="1"/>
          <p:nvPr/>
        </p:nvSpPr>
        <p:spPr>
          <a:xfrm>
            <a:off x="4572000" y="1412220"/>
            <a:ext cx="4500282" cy="307777"/>
          </a:xfrm>
          <a:prstGeom prst="rect">
            <a:avLst/>
          </a:prstGeom>
          <a:noFill/>
        </p:spPr>
        <p:txBody>
          <a:bodyPr wrap="square" rtlCol="0">
            <a:spAutoFit/>
          </a:bodyPr>
          <a:lstStyle/>
          <a:p>
            <a:pPr algn="ctr"/>
            <a:r>
              <a:rPr lang="en-US" b="1" i="1" dirty="0">
                <a:solidFill>
                  <a:schemeClr val="accent1"/>
                </a:solidFill>
              </a:rPr>
              <a:t>The Git workflow from Lesson 2 comes back</a:t>
            </a:r>
            <a:r>
              <a:rPr lang="en-US" b="1" dirty="0">
                <a:solidFill>
                  <a:schemeClr val="accent1"/>
                </a:solidFill>
              </a:rPr>
              <a:t>:</a:t>
            </a:r>
          </a:p>
        </p:txBody>
      </p:sp>
      <p:sp>
        <p:nvSpPr>
          <p:cNvPr id="47" name="Shape 4">
            <a:extLst>
              <a:ext uri="{FF2B5EF4-FFF2-40B4-BE49-F238E27FC236}">
                <a16:creationId xmlns:a16="http://schemas.microsoft.com/office/drawing/2014/main" id="{F9749E14-1D07-A698-15B7-6038BF767561}"/>
              </a:ext>
            </a:extLst>
          </p:cNvPr>
          <p:cNvSpPr/>
          <p:nvPr/>
        </p:nvSpPr>
        <p:spPr>
          <a:xfrm>
            <a:off x="853176" y="2085417"/>
            <a:ext cx="1872000" cy="252000"/>
          </a:xfrm>
          <a:prstGeom prst="roundRect">
            <a:avLst>
              <a:gd name="adj" fmla="val 28571"/>
            </a:avLst>
          </a:prstGeom>
          <a:solidFill>
            <a:srgbClr val="012069"/>
          </a:solidFill>
          <a:ln w="12700">
            <a:solidFill>
              <a:srgbClr val="012069"/>
            </a:solidFill>
            <a:prstDash val="solid"/>
          </a:ln>
        </p:spPr>
        <p:txBody>
          <a:bodyPr/>
          <a:lstStyle/>
          <a:p>
            <a:endParaRPr lang="en-US" sz="2800"/>
          </a:p>
        </p:txBody>
      </p:sp>
      <p:sp>
        <p:nvSpPr>
          <p:cNvPr id="48" name="Text 5">
            <a:extLst>
              <a:ext uri="{FF2B5EF4-FFF2-40B4-BE49-F238E27FC236}">
                <a16:creationId xmlns:a16="http://schemas.microsoft.com/office/drawing/2014/main" id="{C94CF5C3-ED1A-4B89-2723-ED9AE82476A7}"/>
              </a:ext>
            </a:extLst>
          </p:cNvPr>
          <p:cNvSpPr/>
          <p:nvPr/>
        </p:nvSpPr>
        <p:spPr>
          <a:xfrm>
            <a:off x="908040" y="2085417"/>
            <a:ext cx="1792224" cy="25603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①  Commit results</a:t>
            </a:r>
            <a:endParaRPr lang="en-US" sz="1100" b="1" dirty="0">
              <a:solidFill>
                <a:srgbClr val="FFFFFF"/>
              </a:solidFill>
            </a:endParaRPr>
          </a:p>
        </p:txBody>
      </p:sp>
      <p:sp>
        <p:nvSpPr>
          <p:cNvPr id="50" name="Shape 11">
            <a:extLst>
              <a:ext uri="{FF2B5EF4-FFF2-40B4-BE49-F238E27FC236}">
                <a16:creationId xmlns:a16="http://schemas.microsoft.com/office/drawing/2014/main" id="{E5731133-33DA-0EEE-F340-815815C6AD61}"/>
              </a:ext>
            </a:extLst>
          </p:cNvPr>
          <p:cNvSpPr/>
          <p:nvPr/>
        </p:nvSpPr>
        <p:spPr>
          <a:xfrm>
            <a:off x="3108695" y="2077535"/>
            <a:ext cx="1872000" cy="252000"/>
          </a:xfrm>
          <a:prstGeom prst="roundRect">
            <a:avLst>
              <a:gd name="adj" fmla="val 28571"/>
            </a:avLst>
          </a:prstGeom>
          <a:solidFill>
            <a:srgbClr val="012069"/>
          </a:solidFill>
          <a:ln w="12700">
            <a:solidFill>
              <a:srgbClr val="012069"/>
            </a:solidFill>
            <a:prstDash val="solid"/>
          </a:ln>
        </p:spPr>
        <p:txBody>
          <a:bodyPr/>
          <a:lstStyle/>
          <a:p>
            <a:endParaRPr lang="en-US" sz="2800"/>
          </a:p>
        </p:txBody>
      </p:sp>
      <p:sp>
        <p:nvSpPr>
          <p:cNvPr id="51" name="Text 12">
            <a:extLst>
              <a:ext uri="{FF2B5EF4-FFF2-40B4-BE49-F238E27FC236}">
                <a16:creationId xmlns:a16="http://schemas.microsoft.com/office/drawing/2014/main" id="{664A645B-8F76-8804-508C-4985BF3A9CE7}"/>
              </a:ext>
            </a:extLst>
          </p:cNvPr>
          <p:cNvSpPr/>
          <p:nvPr/>
        </p:nvSpPr>
        <p:spPr>
          <a:xfrm>
            <a:off x="3147793" y="2077535"/>
            <a:ext cx="1792224" cy="25603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②  New branch</a:t>
            </a:r>
            <a:endParaRPr lang="en-US" sz="1100" b="1" dirty="0">
              <a:solidFill>
                <a:srgbClr val="FFFFFF"/>
              </a:solidFill>
            </a:endParaRPr>
          </a:p>
        </p:txBody>
      </p:sp>
      <p:sp>
        <p:nvSpPr>
          <p:cNvPr id="53" name="Shape 18">
            <a:extLst>
              <a:ext uri="{FF2B5EF4-FFF2-40B4-BE49-F238E27FC236}">
                <a16:creationId xmlns:a16="http://schemas.microsoft.com/office/drawing/2014/main" id="{A67BABD5-F36D-E4B7-A962-45170D89EF14}"/>
              </a:ext>
            </a:extLst>
          </p:cNvPr>
          <p:cNvSpPr/>
          <p:nvPr/>
        </p:nvSpPr>
        <p:spPr>
          <a:xfrm>
            <a:off x="5365446" y="2100278"/>
            <a:ext cx="1872000" cy="252000"/>
          </a:xfrm>
          <a:prstGeom prst="roundRect">
            <a:avLst>
              <a:gd name="adj" fmla="val 28571"/>
            </a:avLst>
          </a:prstGeom>
          <a:solidFill>
            <a:srgbClr val="92D050"/>
          </a:solidFill>
          <a:ln w="12700">
            <a:solidFill>
              <a:srgbClr val="012069"/>
            </a:solidFill>
            <a:prstDash val="solid"/>
          </a:ln>
        </p:spPr>
        <p:txBody>
          <a:bodyPr/>
          <a:lstStyle/>
          <a:p>
            <a:endParaRPr lang="en-US" sz="2800"/>
          </a:p>
        </p:txBody>
      </p:sp>
      <p:sp>
        <p:nvSpPr>
          <p:cNvPr id="54" name="Text 19">
            <a:extLst>
              <a:ext uri="{FF2B5EF4-FFF2-40B4-BE49-F238E27FC236}">
                <a16:creationId xmlns:a16="http://schemas.microsoft.com/office/drawing/2014/main" id="{DD1B8C83-2A04-D097-B0A4-4A74CA04598B}"/>
              </a:ext>
            </a:extLst>
          </p:cNvPr>
          <p:cNvSpPr/>
          <p:nvPr/>
        </p:nvSpPr>
        <p:spPr>
          <a:xfrm>
            <a:off x="5349680" y="2098855"/>
            <a:ext cx="1792224" cy="25603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③  Edit config.yaml</a:t>
            </a:r>
            <a:endParaRPr lang="en-US" sz="1100" b="1" dirty="0">
              <a:solidFill>
                <a:srgbClr val="FFFFFF"/>
              </a:solidFill>
            </a:endParaRPr>
          </a:p>
        </p:txBody>
      </p:sp>
      <p:sp>
        <p:nvSpPr>
          <p:cNvPr id="56" name="Shape 25">
            <a:extLst>
              <a:ext uri="{FF2B5EF4-FFF2-40B4-BE49-F238E27FC236}">
                <a16:creationId xmlns:a16="http://schemas.microsoft.com/office/drawing/2014/main" id="{6994F24A-01A0-3541-9951-44D9DE1B4762}"/>
              </a:ext>
            </a:extLst>
          </p:cNvPr>
          <p:cNvSpPr/>
          <p:nvPr/>
        </p:nvSpPr>
        <p:spPr>
          <a:xfrm>
            <a:off x="7598712" y="2099041"/>
            <a:ext cx="1872000" cy="252000"/>
          </a:xfrm>
          <a:prstGeom prst="roundRect">
            <a:avLst>
              <a:gd name="adj" fmla="val 28571"/>
            </a:avLst>
          </a:prstGeom>
          <a:solidFill>
            <a:srgbClr val="92D050"/>
          </a:solidFill>
          <a:ln w="12700">
            <a:solidFill>
              <a:srgbClr val="012069"/>
            </a:solidFill>
            <a:prstDash val="solid"/>
          </a:ln>
        </p:spPr>
        <p:txBody>
          <a:bodyPr/>
          <a:lstStyle/>
          <a:p>
            <a:endParaRPr lang="en-US" sz="2800"/>
          </a:p>
        </p:txBody>
      </p:sp>
      <p:sp>
        <p:nvSpPr>
          <p:cNvPr id="57" name="Text 26">
            <a:extLst>
              <a:ext uri="{FF2B5EF4-FFF2-40B4-BE49-F238E27FC236}">
                <a16:creationId xmlns:a16="http://schemas.microsoft.com/office/drawing/2014/main" id="{1B31CF7A-52AA-6B66-3E18-EDB7A4C3E955}"/>
              </a:ext>
            </a:extLst>
          </p:cNvPr>
          <p:cNvSpPr/>
          <p:nvPr/>
        </p:nvSpPr>
        <p:spPr>
          <a:xfrm>
            <a:off x="7622044" y="2083275"/>
            <a:ext cx="1792224" cy="25603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④  Re-run</a:t>
            </a:r>
            <a:endParaRPr lang="en-US" sz="1100" b="1" dirty="0">
              <a:solidFill>
                <a:srgbClr val="FFFFFF"/>
              </a:solidFill>
            </a:endParaRPr>
          </a:p>
        </p:txBody>
      </p:sp>
      <p:sp>
        <p:nvSpPr>
          <p:cNvPr id="58" name="Shape 32">
            <a:extLst>
              <a:ext uri="{FF2B5EF4-FFF2-40B4-BE49-F238E27FC236}">
                <a16:creationId xmlns:a16="http://schemas.microsoft.com/office/drawing/2014/main" id="{013F9FFB-9890-6F84-EB27-A15C16AC95BA}"/>
              </a:ext>
            </a:extLst>
          </p:cNvPr>
          <p:cNvSpPr/>
          <p:nvPr/>
        </p:nvSpPr>
        <p:spPr>
          <a:xfrm>
            <a:off x="9494042" y="2537953"/>
            <a:ext cx="432000" cy="0"/>
          </a:xfrm>
          <a:prstGeom prst="line">
            <a:avLst/>
          </a:prstGeom>
          <a:noFill/>
          <a:ln w="15240">
            <a:solidFill>
              <a:srgbClr val="1E3A6E"/>
            </a:solidFill>
            <a:prstDash val="solid"/>
            <a:tailEnd type="triangle"/>
          </a:ln>
        </p:spPr>
        <p:txBody>
          <a:bodyPr/>
          <a:lstStyle/>
          <a:p>
            <a:endParaRPr lang="en-US" sz="2800"/>
          </a:p>
        </p:txBody>
      </p:sp>
      <p:sp>
        <p:nvSpPr>
          <p:cNvPr id="63" name="Text 6">
            <a:extLst>
              <a:ext uri="{FF2B5EF4-FFF2-40B4-BE49-F238E27FC236}">
                <a16:creationId xmlns:a16="http://schemas.microsoft.com/office/drawing/2014/main" id="{1F9A0A2D-4F73-F153-DA0A-F41FD56E7029}"/>
              </a:ext>
            </a:extLst>
          </p:cNvPr>
          <p:cNvSpPr/>
          <p:nvPr/>
        </p:nvSpPr>
        <p:spPr>
          <a:xfrm>
            <a:off x="853176" y="2362963"/>
            <a:ext cx="1872000" cy="680601"/>
          </a:xfrm>
          <a:prstGeom prst="rect">
            <a:avLst/>
          </a:prstGeom>
          <a:noFill/>
          <a:ln/>
        </p:spPr>
        <p:txBody>
          <a:bodyPr wrap="square" rtlCol="0" anchor="ctr"/>
          <a:lstStyle/>
          <a:p>
            <a:pPr marL="0" indent="0">
              <a:buNone/>
            </a:pPr>
            <a:r>
              <a:rPr lang="en-US" sz="1000" dirty="0">
                <a:solidFill>
                  <a:schemeClr val="tx1"/>
                </a:solidFill>
                <a:latin typeface="Courier New"/>
                <a:ea typeface="Courier New" pitchFamily="34" charset="-122"/>
                <a:cs typeface="Courier New"/>
              </a:rPr>
              <a:t>git add .</a:t>
            </a:r>
          </a:p>
          <a:p>
            <a:pPr marL="0" indent="0">
              <a:buNone/>
            </a:pPr>
            <a:r>
              <a:rPr lang="en-US" sz="1000" dirty="0">
                <a:solidFill>
                  <a:schemeClr val="tx1"/>
                </a:solidFill>
                <a:latin typeface="Courier New"/>
                <a:cs typeface="Courier New"/>
              </a:rPr>
              <a:t>git commit -m</a:t>
            </a:r>
          </a:p>
          <a:p>
            <a:pPr marL="0" indent="0">
              <a:buNone/>
            </a:pPr>
            <a:r>
              <a:rPr lang="en-CZ" sz="1000" dirty="0">
                <a:solidFill>
                  <a:schemeClr val="tx1"/>
                </a:solidFill>
                <a:latin typeface="Courier New"/>
                <a:cs typeface="Courier New"/>
              </a:rPr>
              <a:t>"scenario 1 results"</a:t>
            </a:r>
            <a:endParaRPr lang="en-US" sz="1000" dirty="0">
              <a:solidFill>
                <a:schemeClr val="tx1"/>
              </a:solidFill>
              <a:latin typeface="Courier New"/>
              <a:cs typeface="Courier New"/>
            </a:endParaRPr>
          </a:p>
        </p:txBody>
      </p:sp>
      <p:sp>
        <p:nvSpPr>
          <p:cNvPr id="64" name="Text 6">
            <a:extLst>
              <a:ext uri="{FF2B5EF4-FFF2-40B4-BE49-F238E27FC236}">
                <a16:creationId xmlns:a16="http://schemas.microsoft.com/office/drawing/2014/main" id="{E743DB55-4AF0-DE4F-58BB-E150C271148D}"/>
              </a:ext>
            </a:extLst>
          </p:cNvPr>
          <p:cNvSpPr/>
          <p:nvPr/>
        </p:nvSpPr>
        <p:spPr>
          <a:xfrm>
            <a:off x="3079737" y="2359880"/>
            <a:ext cx="1872000" cy="680601"/>
          </a:xfrm>
          <a:prstGeom prst="rect">
            <a:avLst/>
          </a:prstGeom>
          <a:noFill/>
          <a:ln/>
        </p:spPr>
        <p:txBody>
          <a:bodyPr wrap="square" rtlCol="0" anchor="ctr"/>
          <a:lstStyle/>
          <a:p>
            <a:pPr marL="0" indent="0">
              <a:buNone/>
            </a:pPr>
            <a:r>
              <a:rPr lang="en-US" sz="1000" dirty="0">
                <a:solidFill>
                  <a:schemeClr val="tx1"/>
                </a:solidFill>
                <a:latin typeface="Courier New"/>
                <a:ea typeface="Courier New" pitchFamily="34" charset="-122"/>
                <a:cs typeface="Courier New"/>
              </a:rPr>
              <a:t>git checkout -b</a:t>
            </a:r>
          </a:p>
          <a:p>
            <a:pPr marL="0" indent="0">
              <a:buNone/>
            </a:pPr>
            <a:r>
              <a:rPr lang="en-US" sz="1000" dirty="0">
                <a:solidFill>
                  <a:schemeClr val="tx1"/>
                </a:solidFill>
                <a:latin typeface="Courier New"/>
                <a:ea typeface="Courier New" pitchFamily="34" charset="-122"/>
                <a:cs typeface="Courier New"/>
              </a:rPr>
              <a:t>scenario-2</a:t>
            </a:r>
          </a:p>
        </p:txBody>
      </p:sp>
      <p:sp>
        <p:nvSpPr>
          <p:cNvPr id="65" name="Text 6">
            <a:extLst>
              <a:ext uri="{FF2B5EF4-FFF2-40B4-BE49-F238E27FC236}">
                <a16:creationId xmlns:a16="http://schemas.microsoft.com/office/drawing/2014/main" id="{FA2F10AC-AEBE-3F07-325C-34CE91338E14}"/>
              </a:ext>
            </a:extLst>
          </p:cNvPr>
          <p:cNvSpPr/>
          <p:nvPr/>
        </p:nvSpPr>
        <p:spPr>
          <a:xfrm>
            <a:off x="5322304" y="2345106"/>
            <a:ext cx="1872000" cy="680601"/>
          </a:xfrm>
          <a:prstGeom prst="rect">
            <a:avLst/>
          </a:prstGeom>
          <a:noFill/>
          <a:ln/>
        </p:spPr>
        <p:txBody>
          <a:bodyPr wrap="square" rtlCol="0" anchor="ctr"/>
          <a:lstStyle/>
          <a:p>
            <a:pPr marL="0" indent="0">
              <a:buNone/>
            </a:pPr>
            <a:r>
              <a:rPr lang="en-US" sz="1000" dirty="0" err="1">
                <a:solidFill>
                  <a:schemeClr val="tx1"/>
                </a:solidFill>
                <a:latin typeface="Courier New"/>
                <a:ea typeface="Courier New" pitchFamily="34" charset="-122"/>
                <a:cs typeface="Courier New"/>
              </a:rPr>
              <a:t>plant_type</a:t>
            </a:r>
            <a:r>
              <a:rPr lang="en-US" sz="1000" dirty="0">
                <a:solidFill>
                  <a:schemeClr val="tx1"/>
                </a:solidFill>
                <a:latin typeface="Courier New"/>
                <a:ea typeface="Courier New" pitchFamily="34" charset="-122"/>
                <a:cs typeface="Courier New"/>
              </a:rPr>
              <a:t>: 'ammonia’</a:t>
            </a:r>
          </a:p>
          <a:p>
            <a:pPr marL="0" indent="0">
              <a:buNone/>
            </a:pPr>
            <a:r>
              <a:rPr lang="en-US" sz="1000" dirty="0" err="1">
                <a:solidFill>
                  <a:schemeClr val="tx1"/>
                </a:solidFill>
                <a:latin typeface="Courier New"/>
                <a:ea typeface="Courier New" pitchFamily="34" charset="-122"/>
                <a:cs typeface="Courier New"/>
              </a:rPr>
              <a:t>pipeline_construction</a:t>
            </a:r>
            <a:r>
              <a:rPr lang="en-US" sz="1000" dirty="0">
                <a:solidFill>
                  <a:schemeClr val="tx1"/>
                </a:solidFill>
                <a:latin typeface="Courier New"/>
                <a:ea typeface="Courier New" pitchFamily="34" charset="-122"/>
                <a:cs typeface="Courier New"/>
              </a:rPr>
              <a:t>: False</a:t>
            </a:r>
          </a:p>
        </p:txBody>
      </p:sp>
      <p:sp>
        <p:nvSpPr>
          <p:cNvPr id="66" name="Text 6">
            <a:extLst>
              <a:ext uri="{FF2B5EF4-FFF2-40B4-BE49-F238E27FC236}">
                <a16:creationId xmlns:a16="http://schemas.microsoft.com/office/drawing/2014/main" id="{B2D2A035-5813-DA2A-D6DB-CD95AE249671}"/>
              </a:ext>
            </a:extLst>
          </p:cNvPr>
          <p:cNvSpPr/>
          <p:nvPr/>
        </p:nvSpPr>
        <p:spPr>
          <a:xfrm>
            <a:off x="7563924" y="2312336"/>
            <a:ext cx="1875256" cy="680601"/>
          </a:xfrm>
          <a:prstGeom prst="rect">
            <a:avLst/>
          </a:prstGeom>
          <a:noFill/>
          <a:ln/>
        </p:spPr>
        <p:txBody>
          <a:bodyPr wrap="square" rtlCol="0" anchor="ctr"/>
          <a:lstStyle/>
          <a:p>
            <a:pPr marL="0" indent="0">
              <a:buNone/>
            </a:pPr>
            <a:r>
              <a:rPr lang="en-US" sz="1000" dirty="0" err="1">
                <a:solidFill>
                  <a:schemeClr val="tx1"/>
                </a:solidFill>
                <a:latin typeface="Courier New"/>
                <a:ea typeface="Courier New" pitchFamily="34" charset="-122"/>
                <a:cs typeface="Courier New"/>
              </a:rPr>
              <a:t>snakemake</a:t>
            </a:r>
            <a:r>
              <a:rPr lang="en-US" sz="1000" dirty="0">
                <a:solidFill>
                  <a:schemeClr val="tx1"/>
                </a:solidFill>
                <a:latin typeface="Courier New"/>
                <a:ea typeface="Courier New" pitchFamily="34" charset="-122"/>
                <a:cs typeface="Courier New"/>
              </a:rPr>
              <a:t> -j 4 </a:t>
            </a:r>
            <a:r>
              <a:rPr lang="en-US" sz="1000" dirty="0" err="1">
                <a:solidFill>
                  <a:schemeClr val="tx1"/>
                </a:solidFill>
                <a:latin typeface="Courier New"/>
                <a:ea typeface="Courier New" pitchFamily="34" charset="-122"/>
                <a:cs typeface="Courier New"/>
              </a:rPr>
              <a:t>map_all</a:t>
            </a:r>
            <a:endParaRPr lang="en-US" sz="1000" dirty="0">
              <a:solidFill>
                <a:schemeClr val="tx1"/>
              </a:solidFill>
              <a:latin typeface="Courier New"/>
              <a:ea typeface="Courier New" pitchFamily="34" charset="-122"/>
              <a:cs typeface="Courier New"/>
            </a:endParaRPr>
          </a:p>
        </p:txBody>
      </p:sp>
      <p:sp>
        <p:nvSpPr>
          <p:cNvPr id="67" name="TextBox 66">
            <a:extLst>
              <a:ext uri="{FF2B5EF4-FFF2-40B4-BE49-F238E27FC236}">
                <a16:creationId xmlns:a16="http://schemas.microsoft.com/office/drawing/2014/main" id="{DF093A75-6966-5FBD-C366-E3AD94E65FE5}"/>
              </a:ext>
            </a:extLst>
          </p:cNvPr>
          <p:cNvSpPr txBox="1"/>
          <p:nvPr/>
        </p:nvSpPr>
        <p:spPr>
          <a:xfrm>
            <a:off x="2960489" y="3066794"/>
            <a:ext cx="2110496" cy="276999"/>
          </a:xfrm>
          <a:prstGeom prst="rect">
            <a:avLst/>
          </a:prstGeom>
          <a:noFill/>
        </p:spPr>
        <p:txBody>
          <a:bodyPr wrap="square" rtlCol="0">
            <a:spAutoFit/>
          </a:bodyPr>
          <a:lstStyle/>
          <a:p>
            <a:r>
              <a:rPr lang="en-US" sz="950" i="1" dirty="0"/>
              <a:t>Create a clean experimental branch</a:t>
            </a:r>
          </a:p>
        </p:txBody>
      </p:sp>
      <p:sp>
        <p:nvSpPr>
          <p:cNvPr id="68" name="TextBox 67">
            <a:extLst>
              <a:ext uri="{FF2B5EF4-FFF2-40B4-BE49-F238E27FC236}">
                <a16:creationId xmlns:a16="http://schemas.microsoft.com/office/drawing/2014/main" id="{4FF336B2-ECF3-BC2E-2AFB-51AB47CA9AE1}"/>
              </a:ext>
            </a:extLst>
          </p:cNvPr>
          <p:cNvSpPr txBox="1"/>
          <p:nvPr/>
        </p:nvSpPr>
        <p:spPr>
          <a:xfrm>
            <a:off x="5230432" y="3064726"/>
            <a:ext cx="2110496" cy="276999"/>
          </a:xfrm>
          <a:prstGeom prst="rect">
            <a:avLst/>
          </a:prstGeom>
          <a:noFill/>
        </p:spPr>
        <p:txBody>
          <a:bodyPr wrap="square" rtlCol="0">
            <a:spAutoFit/>
          </a:bodyPr>
          <a:lstStyle/>
          <a:p>
            <a:r>
              <a:rPr lang="en-US" sz="950" i="1" dirty="0"/>
              <a:t>Change only the variable you want to test</a:t>
            </a:r>
          </a:p>
        </p:txBody>
      </p:sp>
      <p:sp>
        <p:nvSpPr>
          <p:cNvPr id="69" name="TextBox 68">
            <a:extLst>
              <a:ext uri="{FF2B5EF4-FFF2-40B4-BE49-F238E27FC236}">
                <a16:creationId xmlns:a16="http://schemas.microsoft.com/office/drawing/2014/main" id="{B4DE70F6-0A20-E897-F37B-B8C664770C72}"/>
              </a:ext>
            </a:extLst>
          </p:cNvPr>
          <p:cNvSpPr txBox="1"/>
          <p:nvPr/>
        </p:nvSpPr>
        <p:spPr>
          <a:xfrm>
            <a:off x="838200" y="1792770"/>
            <a:ext cx="1852749" cy="307777"/>
          </a:xfrm>
          <a:prstGeom prst="rect">
            <a:avLst/>
          </a:prstGeom>
          <a:noFill/>
        </p:spPr>
        <p:txBody>
          <a:bodyPr wrap="square" rtlCol="0">
            <a:spAutoFit/>
          </a:bodyPr>
          <a:lstStyle/>
          <a:p>
            <a:r>
              <a:rPr lang="en-US" sz="950" dirty="0"/>
              <a:t>Terminal</a:t>
            </a:r>
          </a:p>
        </p:txBody>
      </p:sp>
      <p:sp>
        <p:nvSpPr>
          <p:cNvPr id="70" name="TextBox 69">
            <a:extLst>
              <a:ext uri="{FF2B5EF4-FFF2-40B4-BE49-F238E27FC236}">
                <a16:creationId xmlns:a16="http://schemas.microsoft.com/office/drawing/2014/main" id="{84541399-5281-E179-E825-A7AAE7D0403D}"/>
              </a:ext>
            </a:extLst>
          </p:cNvPr>
          <p:cNvSpPr txBox="1"/>
          <p:nvPr/>
        </p:nvSpPr>
        <p:spPr>
          <a:xfrm>
            <a:off x="3057985" y="1771255"/>
            <a:ext cx="1852749" cy="307777"/>
          </a:xfrm>
          <a:prstGeom prst="rect">
            <a:avLst/>
          </a:prstGeom>
          <a:noFill/>
        </p:spPr>
        <p:txBody>
          <a:bodyPr wrap="square" rtlCol="0">
            <a:spAutoFit/>
          </a:bodyPr>
          <a:lstStyle/>
          <a:p>
            <a:r>
              <a:rPr lang="en-US" sz="950" dirty="0"/>
              <a:t>Terminal</a:t>
            </a:r>
          </a:p>
        </p:txBody>
      </p:sp>
      <p:sp>
        <p:nvSpPr>
          <p:cNvPr id="71" name="TextBox 70">
            <a:extLst>
              <a:ext uri="{FF2B5EF4-FFF2-40B4-BE49-F238E27FC236}">
                <a16:creationId xmlns:a16="http://schemas.microsoft.com/office/drawing/2014/main" id="{EF2E97DE-C75C-5181-39AD-F375ADF666DB}"/>
              </a:ext>
            </a:extLst>
          </p:cNvPr>
          <p:cNvSpPr txBox="1"/>
          <p:nvPr/>
        </p:nvSpPr>
        <p:spPr>
          <a:xfrm>
            <a:off x="7540484" y="1792770"/>
            <a:ext cx="1852749" cy="307777"/>
          </a:xfrm>
          <a:prstGeom prst="rect">
            <a:avLst/>
          </a:prstGeom>
          <a:noFill/>
        </p:spPr>
        <p:txBody>
          <a:bodyPr wrap="square" rtlCol="0">
            <a:spAutoFit/>
          </a:bodyPr>
          <a:lstStyle/>
          <a:p>
            <a:r>
              <a:rPr lang="en-US" sz="950" dirty="0"/>
              <a:t>Terminal</a:t>
            </a:r>
          </a:p>
        </p:txBody>
      </p:sp>
      <p:sp>
        <p:nvSpPr>
          <p:cNvPr id="72" name="TextBox 71">
            <a:extLst>
              <a:ext uri="{FF2B5EF4-FFF2-40B4-BE49-F238E27FC236}">
                <a16:creationId xmlns:a16="http://schemas.microsoft.com/office/drawing/2014/main" id="{71F20A39-629B-269D-332E-B76D1776CDA8}"/>
              </a:ext>
            </a:extLst>
          </p:cNvPr>
          <p:cNvSpPr txBox="1"/>
          <p:nvPr/>
        </p:nvSpPr>
        <p:spPr>
          <a:xfrm>
            <a:off x="5332682" y="1813769"/>
            <a:ext cx="1852749" cy="307777"/>
          </a:xfrm>
          <a:prstGeom prst="rect">
            <a:avLst/>
          </a:prstGeom>
          <a:noFill/>
        </p:spPr>
        <p:txBody>
          <a:bodyPr wrap="square" rtlCol="0">
            <a:spAutoFit/>
          </a:bodyPr>
          <a:lstStyle/>
          <a:p>
            <a:r>
              <a:rPr lang="en-US" sz="950" dirty="0"/>
              <a:t>Code editor</a:t>
            </a:r>
          </a:p>
        </p:txBody>
      </p:sp>
      <p:sp>
        <p:nvSpPr>
          <p:cNvPr id="73" name="TextBox 72">
            <a:extLst>
              <a:ext uri="{FF2B5EF4-FFF2-40B4-BE49-F238E27FC236}">
                <a16:creationId xmlns:a16="http://schemas.microsoft.com/office/drawing/2014/main" id="{AEBE07CA-8A9C-56C3-86B4-433089B29DA3}"/>
              </a:ext>
            </a:extLst>
          </p:cNvPr>
          <p:cNvSpPr txBox="1"/>
          <p:nvPr/>
        </p:nvSpPr>
        <p:spPr>
          <a:xfrm>
            <a:off x="7540484" y="3040983"/>
            <a:ext cx="2110496" cy="461665"/>
          </a:xfrm>
          <a:prstGeom prst="rect">
            <a:avLst/>
          </a:prstGeom>
          <a:noFill/>
        </p:spPr>
        <p:txBody>
          <a:bodyPr wrap="square" rtlCol="0">
            <a:spAutoFit/>
          </a:bodyPr>
          <a:lstStyle/>
          <a:p>
            <a:r>
              <a:rPr lang="en-US" sz="950" i="1" dirty="0" err="1"/>
              <a:t>Snakemake</a:t>
            </a:r>
            <a:r>
              <a:rPr lang="en-US" sz="950" i="1" dirty="0"/>
              <a:t> reruns only what is required</a:t>
            </a:r>
          </a:p>
        </p:txBody>
      </p:sp>
      <p:sp>
        <p:nvSpPr>
          <p:cNvPr id="75" name="Shape 30">
            <a:extLst>
              <a:ext uri="{FF2B5EF4-FFF2-40B4-BE49-F238E27FC236}">
                <a16:creationId xmlns:a16="http://schemas.microsoft.com/office/drawing/2014/main" id="{91CFE5EA-DB95-4606-49A9-E6246A3388C3}"/>
              </a:ext>
            </a:extLst>
          </p:cNvPr>
          <p:cNvSpPr/>
          <p:nvPr/>
        </p:nvSpPr>
        <p:spPr>
          <a:xfrm>
            <a:off x="9949344" y="2140661"/>
            <a:ext cx="950976" cy="877824"/>
          </a:xfrm>
          <a:prstGeom prst="roundRect">
            <a:avLst>
              <a:gd name="adj" fmla="val 8333"/>
            </a:avLst>
          </a:prstGeom>
          <a:solidFill>
            <a:schemeClr val="accent1"/>
          </a:solidFill>
          <a:ln w="12700">
            <a:solidFill>
              <a:srgbClr val="012069"/>
            </a:solidFill>
            <a:prstDash val="solid"/>
          </a:ln>
        </p:spPr>
        <p:txBody>
          <a:bodyPr/>
          <a:lstStyle/>
          <a:p>
            <a:endParaRPr lang="en-US">
              <a:solidFill>
                <a:schemeClr val="bg1"/>
              </a:solidFill>
            </a:endParaRPr>
          </a:p>
        </p:txBody>
      </p:sp>
      <p:sp>
        <p:nvSpPr>
          <p:cNvPr id="76" name="Text 31">
            <a:extLst>
              <a:ext uri="{FF2B5EF4-FFF2-40B4-BE49-F238E27FC236}">
                <a16:creationId xmlns:a16="http://schemas.microsoft.com/office/drawing/2014/main" id="{1F80CB05-360C-874B-DA45-A7B93212594B}"/>
              </a:ext>
            </a:extLst>
          </p:cNvPr>
          <p:cNvSpPr/>
          <p:nvPr/>
        </p:nvSpPr>
        <p:spPr>
          <a:xfrm>
            <a:off x="10004208" y="2213813"/>
            <a:ext cx="841248" cy="731520"/>
          </a:xfrm>
          <a:prstGeom prst="rect">
            <a:avLst/>
          </a:prstGeom>
          <a:noFill/>
          <a:ln/>
        </p:spPr>
        <p:txBody>
          <a:bodyPr wrap="square" rtlCol="0" anchor="ctr"/>
          <a:lstStyle/>
          <a:p>
            <a:pPr marL="0" indent="0" algn="ctr">
              <a:buNone/>
            </a:pPr>
            <a:r>
              <a:rPr lang="en-US" sz="1050" b="1" dirty="0">
                <a:solidFill>
                  <a:schemeClr val="bg1"/>
                </a:solidFill>
                <a:latin typeface="+mn-lt"/>
                <a:ea typeface="Calibri" pitchFamily="34" charset="-122"/>
                <a:cs typeface="Calibri" pitchFamily="34" charset="-120"/>
              </a:rPr>
              <a:t>⑤</a:t>
            </a:r>
            <a:endParaRPr lang="en-US" sz="1050" b="1" dirty="0">
              <a:solidFill>
                <a:schemeClr val="bg1"/>
              </a:solidFill>
              <a:latin typeface="+mn-lt"/>
            </a:endParaRPr>
          </a:p>
          <a:p>
            <a:pPr marL="0" indent="0" algn="ctr">
              <a:buNone/>
            </a:pPr>
            <a:r>
              <a:rPr lang="en-US" sz="1050" b="1" dirty="0">
                <a:solidFill>
                  <a:schemeClr val="bg1"/>
                </a:solidFill>
                <a:latin typeface="+mn-lt"/>
                <a:ea typeface="Calibri" pitchFamily="34" charset="-122"/>
                <a:cs typeface="Calibri" pitchFamily="34" charset="-120"/>
              </a:rPr>
              <a:t>New</a:t>
            </a:r>
            <a:endParaRPr lang="en-US" sz="1050" b="1" dirty="0">
              <a:solidFill>
                <a:schemeClr val="bg1"/>
              </a:solidFill>
              <a:latin typeface="+mn-lt"/>
            </a:endParaRPr>
          </a:p>
          <a:p>
            <a:pPr marL="0" indent="0" algn="ctr">
              <a:buNone/>
            </a:pPr>
            <a:r>
              <a:rPr lang="en-US" sz="1050" b="1" dirty="0">
                <a:solidFill>
                  <a:schemeClr val="bg1"/>
                </a:solidFill>
                <a:latin typeface="+mn-lt"/>
                <a:ea typeface="Calibri" pitchFamily="34" charset="-122"/>
                <a:cs typeface="Calibri" pitchFamily="34" charset="-120"/>
              </a:rPr>
              <a:t>results/</a:t>
            </a:r>
            <a:endParaRPr lang="en-US" sz="1050" b="1" dirty="0">
              <a:solidFill>
                <a:schemeClr val="bg1"/>
              </a:solidFill>
              <a:latin typeface="+mn-lt"/>
            </a:endParaRPr>
          </a:p>
          <a:p>
            <a:pPr marL="0" indent="0" algn="ctr">
              <a:buNone/>
            </a:pPr>
            <a:r>
              <a:rPr lang="en-US" sz="1050" b="1" dirty="0">
                <a:solidFill>
                  <a:schemeClr val="bg1"/>
                </a:solidFill>
                <a:latin typeface="+mn-lt"/>
                <a:ea typeface="Calibri" pitchFamily="34" charset="-122"/>
                <a:cs typeface="Calibri" pitchFamily="34" charset="-120"/>
              </a:rPr>
              <a:t>plots/</a:t>
            </a:r>
            <a:endParaRPr lang="en-US" sz="1050" b="1" dirty="0">
              <a:solidFill>
                <a:schemeClr val="bg1"/>
              </a:solidFill>
              <a:latin typeface="+mn-lt"/>
            </a:endParaRPr>
          </a:p>
        </p:txBody>
      </p:sp>
      <p:sp>
        <p:nvSpPr>
          <p:cNvPr id="78" name="Shape 32">
            <a:extLst>
              <a:ext uri="{FF2B5EF4-FFF2-40B4-BE49-F238E27FC236}">
                <a16:creationId xmlns:a16="http://schemas.microsoft.com/office/drawing/2014/main" id="{99B74288-6AEB-1E63-A610-5032E1D891D3}"/>
              </a:ext>
            </a:extLst>
          </p:cNvPr>
          <p:cNvSpPr/>
          <p:nvPr/>
        </p:nvSpPr>
        <p:spPr>
          <a:xfrm>
            <a:off x="7242120" y="2542987"/>
            <a:ext cx="324000" cy="0"/>
          </a:xfrm>
          <a:prstGeom prst="line">
            <a:avLst/>
          </a:prstGeom>
          <a:noFill/>
          <a:ln w="15240">
            <a:solidFill>
              <a:srgbClr val="1E3A6E"/>
            </a:solidFill>
            <a:prstDash val="solid"/>
            <a:tailEnd type="triangle"/>
          </a:ln>
        </p:spPr>
        <p:txBody>
          <a:bodyPr/>
          <a:lstStyle/>
          <a:p>
            <a:endParaRPr lang="en-US" sz="2800"/>
          </a:p>
        </p:txBody>
      </p:sp>
      <p:sp>
        <p:nvSpPr>
          <p:cNvPr id="79" name="Shape 32">
            <a:extLst>
              <a:ext uri="{FF2B5EF4-FFF2-40B4-BE49-F238E27FC236}">
                <a16:creationId xmlns:a16="http://schemas.microsoft.com/office/drawing/2014/main" id="{670CA092-A3C6-488C-B85E-CED4DA67DD22}"/>
              </a:ext>
            </a:extLst>
          </p:cNvPr>
          <p:cNvSpPr/>
          <p:nvPr/>
        </p:nvSpPr>
        <p:spPr>
          <a:xfrm>
            <a:off x="4979113" y="2542987"/>
            <a:ext cx="343191" cy="0"/>
          </a:xfrm>
          <a:prstGeom prst="line">
            <a:avLst/>
          </a:prstGeom>
          <a:noFill/>
          <a:ln w="15240">
            <a:solidFill>
              <a:srgbClr val="1E3A6E"/>
            </a:solidFill>
            <a:prstDash val="solid"/>
            <a:tailEnd type="triangle"/>
          </a:ln>
        </p:spPr>
        <p:txBody>
          <a:bodyPr/>
          <a:lstStyle/>
          <a:p>
            <a:endParaRPr lang="en-US" sz="2800"/>
          </a:p>
        </p:txBody>
      </p:sp>
      <p:sp>
        <p:nvSpPr>
          <p:cNvPr id="80" name="Shape 32">
            <a:extLst>
              <a:ext uri="{FF2B5EF4-FFF2-40B4-BE49-F238E27FC236}">
                <a16:creationId xmlns:a16="http://schemas.microsoft.com/office/drawing/2014/main" id="{BC480237-F567-7AA7-F74E-B20FD0CDAEEF}"/>
              </a:ext>
            </a:extLst>
          </p:cNvPr>
          <p:cNvSpPr/>
          <p:nvPr/>
        </p:nvSpPr>
        <p:spPr>
          <a:xfrm>
            <a:off x="2731082" y="2542987"/>
            <a:ext cx="348655" cy="4155"/>
          </a:xfrm>
          <a:prstGeom prst="line">
            <a:avLst/>
          </a:prstGeom>
          <a:noFill/>
          <a:ln w="15240">
            <a:solidFill>
              <a:srgbClr val="1E3A6E"/>
            </a:solidFill>
            <a:prstDash val="solid"/>
            <a:tailEnd type="triangle"/>
          </a:ln>
        </p:spPr>
        <p:txBody>
          <a:bodyPr/>
          <a:lstStyle/>
          <a:p>
            <a:endParaRPr lang="en-US" sz="2800"/>
          </a:p>
        </p:txBody>
      </p:sp>
      <p:graphicFrame>
        <p:nvGraphicFramePr>
          <p:cNvPr id="106" name="Table 105">
            <a:extLst>
              <a:ext uri="{FF2B5EF4-FFF2-40B4-BE49-F238E27FC236}">
                <a16:creationId xmlns:a16="http://schemas.microsoft.com/office/drawing/2014/main" id="{76D81D0D-2462-7323-72D5-FA18CFC7C7F9}"/>
              </a:ext>
            </a:extLst>
          </p:cNvPr>
          <p:cNvGraphicFramePr>
            <a:graphicFrameLocks noGrp="1"/>
          </p:cNvGraphicFramePr>
          <p:nvPr>
            <p:extLst>
              <p:ext uri="{D42A27DB-BD31-4B8C-83A1-F6EECF244321}">
                <p14:modId xmlns:p14="http://schemas.microsoft.com/office/powerpoint/2010/main" val="738888586"/>
              </p:ext>
            </p:extLst>
          </p:nvPr>
        </p:nvGraphicFramePr>
        <p:xfrm>
          <a:off x="617976" y="3669042"/>
          <a:ext cx="10938150" cy="2836563"/>
        </p:xfrm>
        <a:graphic>
          <a:graphicData uri="http://schemas.openxmlformats.org/drawingml/2006/table">
            <a:tbl>
              <a:tblPr firstRow="1" bandRow="1">
                <a:tableStyleId>{B8DA472E-C0B5-4FAA-A71B-45BBE6C39A2A}</a:tableStyleId>
              </a:tblPr>
              <a:tblGrid>
                <a:gridCol w="2187630">
                  <a:extLst>
                    <a:ext uri="{9D8B030D-6E8A-4147-A177-3AD203B41FA5}">
                      <a16:colId xmlns:a16="http://schemas.microsoft.com/office/drawing/2014/main" val="2419168926"/>
                    </a:ext>
                  </a:extLst>
                </a:gridCol>
                <a:gridCol w="2187630">
                  <a:extLst>
                    <a:ext uri="{9D8B030D-6E8A-4147-A177-3AD203B41FA5}">
                      <a16:colId xmlns:a16="http://schemas.microsoft.com/office/drawing/2014/main" val="462626434"/>
                    </a:ext>
                  </a:extLst>
                </a:gridCol>
                <a:gridCol w="2187630">
                  <a:extLst>
                    <a:ext uri="{9D8B030D-6E8A-4147-A177-3AD203B41FA5}">
                      <a16:colId xmlns:a16="http://schemas.microsoft.com/office/drawing/2014/main" val="592886773"/>
                    </a:ext>
                  </a:extLst>
                </a:gridCol>
                <a:gridCol w="2187630">
                  <a:extLst>
                    <a:ext uri="{9D8B030D-6E8A-4147-A177-3AD203B41FA5}">
                      <a16:colId xmlns:a16="http://schemas.microsoft.com/office/drawing/2014/main" val="1553993184"/>
                    </a:ext>
                  </a:extLst>
                </a:gridCol>
                <a:gridCol w="2187630">
                  <a:extLst>
                    <a:ext uri="{9D8B030D-6E8A-4147-A177-3AD203B41FA5}">
                      <a16:colId xmlns:a16="http://schemas.microsoft.com/office/drawing/2014/main" val="3930096479"/>
                    </a:ext>
                  </a:extLst>
                </a:gridCol>
              </a:tblGrid>
              <a:tr h="337203">
                <a:tc>
                  <a:txBody>
                    <a:bodyPr/>
                    <a:lstStyle/>
                    <a:p>
                      <a:r>
                        <a:rPr lang="en-US" sz="1400" dirty="0">
                          <a:latin typeface="+mn-lt"/>
                        </a:rPr>
                        <a:t>Scenario</a:t>
                      </a:r>
                    </a:p>
                  </a:txBody>
                  <a:tcPr/>
                </a:tc>
                <a:tc>
                  <a:txBody>
                    <a:bodyPr/>
                    <a:lstStyle/>
                    <a:p>
                      <a:r>
                        <a:rPr lang="en-US" sz="1400" dirty="0" err="1">
                          <a:latin typeface="+mn-lt"/>
                        </a:rPr>
                        <a:t>Plant_type</a:t>
                      </a:r>
                      <a:endParaRPr lang="en-US" sz="1400" dirty="0">
                        <a:latin typeface="+mn-lt"/>
                      </a:endParaRPr>
                    </a:p>
                  </a:txBody>
                  <a:tcPr/>
                </a:tc>
                <a:tc>
                  <a:txBody>
                    <a:bodyPr/>
                    <a:lstStyle/>
                    <a:p>
                      <a:r>
                        <a:rPr lang="en-US" sz="1400" dirty="0">
                          <a:latin typeface="+mn-lt"/>
                        </a:rPr>
                        <a:t>Transport</a:t>
                      </a:r>
                    </a:p>
                  </a:txBody>
                  <a:tcPr/>
                </a:tc>
                <a:tc>
                  <a:txBody>
                    <a:bodyPr/>
                    <a:lstStyle/>
                    <a:p>
                      <a:r>
                        <a:rPr lang="en-US" sz="1400" dirty="0">
                          <a:latin typeface="+mn-lt"/>
                        </a:rPr>
                        <a:t>What changes</a:t>
                      </a:r>
                    </a:p>
                  </a:txBody>
                  <a:tcPr/>
                </a:tc>
                <a:tc>
                  <a:txBody>
                    <a:bodyPr/>
                    <a:lstStyle/>
                    <a:p>
                      <a:r>
                        <a:rPr lang="en-US" sz="1400" dirty="0" err="1">
                          <a:latin typeface="+mn-lt"/>
                        </a:rPr>
                        <a:t>Snakemake</a:t>
                      </a:r>
                      <a:r>
                        <a:rPr lang="en-US" sz="1400" dirty="0">
                          <a:latin typeface="+mn-lt"/>
                        </a:rPr>
                        <a:t> reruns</a:t>
                      </a:r>
                    </a:p>
                  </a:txBody>
                  <a:tcPr/>
                </a:tc>
                <a:extLst>
                  <a:ext uri="{0D108BD9-81ED-4DB2-BD59-A6C34878D82A}">
                    <a16:rowId xmlns:a16="http://schemas.microsoft.com/office/drawing/2014/main" val="2221560011"/>
                  </a:ext>
                </a:extLst>
              </a:tr>
              <a:tr h="471161">
                <a:tc>
                  <a:txBody>
                    <a:bodyPr/>
                    <a:lstStyle/>
                    <a:p>
                      <a:r>
                        <a:rPr lang="en-US" sz="1400" dirty="0"/>
                        <a:t>Baseline</a:t>
                      </a:r>
                    </a:p>
                  </a:txBody>
                  <a:tcPr/>
                </a:tc>
                <a:tc>
                  <a:txBody>
                    <a:bodyPr/>
                    <a:lstStyle/>
                    <a:p>
                      <a:r>
                        <a:rPr lang="en-US" sz="1400" dirty="0">
                          <a:latin typeface="Consolas" panose="020B0609020204030204" pitchFamily="49" charset="0"/>
                          <a:cs typeface="Consolas" panose="020B0609020204030204" pitchFamily="49" charset="0"/>
                        </a:rPr>
                        <a:t>hydrogen</a:t>
                      </a:r>
                    </a:p>
                  </a:txBody>
                  <a:tcPr/>
                </a:tc>
                <a:tc>
                  <a:txBody>
                    <a:bodyPr/>
                    <a:lstStyle/>
                    <a:p>
                      <a:r>
                        <a:rPr lang="en-US" sz="1400" dirty="0">
                          <a:latin typeface="Consolas" panose="020B0609020204030204" pitchFamily="49" charset="0"/>
                          <a:cs typeface="Consolas" panose="020B0609020204030204" pitchFamily="49" charset="0"/>
                        </a:rPr>
                        <a:t>pipeline: true</a:t>
                      </a:r>
                    </a:p>
                    <a:p>
                      <a:r>
                        <a:rPr lang="en-US" sz="1400" dirty="0">
                          <a:latin typeface="Consolas" panose="020B0609020204030204" pitchFamily="49" charset="0"/>
                          <a:cs typeface="Consolas" panose="020B0609020204030204" pitchFamily="49" charset="0"/>
                        </a:rPr>
                        <a:t>road: true</a:t>
                      </a:r>
                    </a:p>
                  </a:txBody>
                  <a:tcPr/>
                </a:tc>
                <a:tc>
                  <a:txBody>
                    <a:bodyPr/>
                    <a:lstStyle/>
                    <a:p>
                      <a:r>
                        <a:rPr lang="en-US" sz="1400" dirty="0"/>
                        <a:t>Reference run</a:t>
                      </a:r>
                    </a:p>
                  </a:txBody>
                  <a:tcPr/>
                </a:tc>
                <a:tc>
                  <a:txBody>
                    <a:bodyPr/>
                    <a:lstStyle/>
                    <a:p>
                      <a:r>
                        <a:rPr lang="en-US" sz="1400" dirty="0"/>
                        <a:t>Baseline reference</a:t>
                      </a:r>
                    </a:p>
                  </a:txBody>
                  <a:tcPr/>
                </a:tc>
                <a:extLst>
                  <a:ext uri="{0D108BD9-81ED-4DB2-BD59-A6C34878D82A}">
                    <a16:rowId xmlns:a16="http://schemas.microsoft.com/office/drawing/2014/main" val="719864063"/>
                  </a:ext>
                </a:extLst>
              </a:tr>
              <a:tr h="471161">
                <a:tc>
                  <a:txBody>
                    <a:bodyPr/>
                    <a:lstStyle/>
                    <a:p>
                      <a:r>
                        <a:rPr lang="en-US" sz="1400" dirty="0"/>
                        <a:t>Switch commodity</a:t>
                      </a:r>
                    </a:p>
                    <a:p>
                      <a:r>
                        <a:rPr lang="en-US" sz="1400" dirty="0"/>
                        <a:t>Branch 1</a:t>
                      </a:r>
                      <a:endParaRPr lang="en-US" sz="1400" baseline="-25000" dirty="0"/>
                    </a:p>
                  </a:txBody>
                  <a:tcPr/>
                </a:tc>
                <a:tc>
                  <a:txBody>
                    <a:bodyPr/>
                    <a:lstStyle/>
                    <a:p>
                      <a:r>
                        <a:rPr lang="en-US" sz="1400" dirty="0">
                          <a:solidFill>
                            <a:srgbClr val="FF0000"/>
                          </a:solidFill>
                          <a:latin typeface="Consolas" panose="020B0609020204030204" pitchFamily="49" charset="0"/>
                          <a:cs typeface="Consolas" panose="020B0609020204030204" pitchFamily="49" charset="0"/>
                        </a:rPr>
                        <a:t>ammonia</a:t>
                      </a:r>
                    </a:p>
                  </a:txBody>
                  <a:tcPr/>
                </a:tc>
                <a:tc>
                  <a:txBody>
                    <a:bodyPr/>
                    <a:lstStyle/>
                    <a:p>
                      <a:r>
                        <a:rPr lang="en-US" sz="1400" dirty="0">
                          <a:latin typeface="Consolas" panose="020B0609020204030204" pitchFamily="49" charset="0"/>
                          <a:cs typeface="Consolas" panose="020B0609020204030204" pitchFamily="49" charset="0"/>
                        </a:rPr>
                        <a:t>pipeline: true</a:t>
                      </a:r>
                    </a:p>
                    <a:p>
                      <a:r>
                        <a:rPr lang="en-US" sz="1400" dirty="0">
                          <a:latin typeface="Consolas" panose="020B0609020204030204" pitchFamily="49" charset="0"/>
                          <a:cs typeface="Consolas" panose="020B0609020204030204" pitchFamily="49" charset="0"/>
                        </a:rPr>
                        <a:t>road: true</a:t>
                      </a:r>
                    </a:p>
                  </a:txBody>
                  <a:tcPr/>
                </a:tc>
                <a:tc>
                  <a:txBody>
                    <a:bodyPr/>
                    <a:lstStyle/>
                    <a:p>
                      <a:r>
                        <a:rPr lang="en-US" sz="1400" dirty="0" err="1"/>
                        <a:t>Plant_type</a:t>
                      </a:r>
                      <a:endParaRPr lang="en-US" sz="1400" dirty="0"/>
                    </a:p>
                  </a:txBody>
                  <a:tcPr/>
                </a:tc>
                <a:tc>
                  <a:txBody>
                    <a:bodyPr/>
                    <a:lstStyle/>
                    <a:p>
                      <a:r>
                        <a:rPr lang="en-US" sz="1400" dirty="0"/>
                        <a:t>New scenario outputs; affected rules rerun</a:t>
                      </a:r>
                    </a:p>
                  </a:txBody>
                  <a:tcPr/>
                </a:tc>
                <a:extLst>
                  <a:ext uri="{0D108BD9-81ED-4DB2-BD59-A6C34878D82A}">
                    <a16:rowId xmlns:a16="http://schemas.microsoft.com/office/drawing/2014/main" val="3967953191"/>
                  </a:ext>
                </a:extLst>
              </a:tr>
              <a:tr h="665168">
                <a:tc>
                  <a:txBody>
                    <a:bodyPr/>
                    <a:lstStyle/>
                    <a:p>
                      <a:r>
                        <a:rPr lang="en-US" sz="1400" dirty="0"/>
                        <a:t>Road only</a:t>
                      </a:r>
                    </a:p>
                    <a:p>
                      <a:r>
                        <a:rPr lang="en-US" sz="1400" dirty="0"/>
                        <a:t>Branch 2</a:t>
                      </a:r>
                    </a:p>
                  </a:txBody>
                  <a:tcPr/>
                </a:tc>
                <a:tc>
                  <a:txBody>
                    <a:bodyPr/>
                    <a:lstStyle/>
                    <a:p>
                      <a:r>
                        <a:rPr lang="en-US" sz="1400" dirty="0">
                          <a:latin typeface="Consolas" panose="020B0609020204030204" pitchFamily="49" charset="0"/>
                          <a:cs typeface="Consolas" panose="020B0609020204030204" pitchFamily="49" charset="0"/>
                        </a:rPr>
                        <a:t>hydrogen</a:t>
                      </a:r>
                    </a:p>
                  </a:txBody>
                  <a:tcPr/>
                </a:tc>
                <a:tc>
                  <a:txBody>
                    <a:bodyPr/>
                    <a:lstStyle/>
                    <a:p>
                      <a:r>
                        <a:rPr lang="en-US" sz="1400" dirty="0">
                          <a:solidFill>
                            <a:srgbClr val="FF0000"/>
                          </a:solidFill>
                          <a:latin typeface="Consolas" panose="020B0609020204030204" pitchFamily="49" charset="0"/>
                          <a:cs typeface="Consolas" panose="020B0609020204030204" pitchFamily="49" charset="0"/>
                        </a:rPr>
                        <a:t>pipeline: false</a:t>
                      </a:r>
                    </a:p>
                    <a:p>
                      <a:r>
                        <a:rPr lang="en-US" sz="1400" dirty="0">
                          <a:latin typeface="Consolas" panose="020B0609020204030204" pitchFamily="49" charset="0"/>
                          <a:cs typeface="Consolas" panose="020B0609020204030204" pitchFamily="49" charset="0"/>
                        </a:rPr>
                        <a:t>road: true</a:t>
                      </a:r>
                    </a:p>
                  </a:txBody>
                  <a:tcPr/>
                </a:tc>
                <a:tc>
                  <a:txBody>
                    <a:bodyPr/>
                    <a:lstStyle/>
                    <a:p>
                      <a:r>
                        <a:rPr lang="en-US" sz="1400" dirty="0"/>
                        <a:t>Transport</a:t>
                      </a:r>
                    </a:p>
                  </a:txBody>
                  <a:tcPr/>
                </a:tc>
                <a:tc>
                  <a:txBody>
                    <a:bodyPr/>
                    <a:lstStyle/>
                    <a:p>
                      <a:r>
                        <a:rPr lang="en-US" sz="1400" dirty="0"/>
                        <a:t>Transport and downstream cost/map rules</a:t>
                      </a:r>
                    </a:p>
                  </a:txBody>
                  <a:tcPr/>
                </a:tc>
                <a:extLst>
                  <a:ext uri="{0D108BD9-81ED-4DB2-BD59-A6C34878D82A}">
                    <a16:rowId xmlns:a16="http://schemas.microsoft.com/office/drawing/2014/main" val="2404893704"/>
                  </a:ext>
                </a:extLst>
              </a:tr>
              <a:tr h="665170">
                <a:tc>
                  <a:txBody>
                    <a:bodyPr/>
                    <a:lstStyle/>
                    <a:p>
                      <a:r>
                        <a:rPr lang="en-US" sz="1400" dirty="0">
                          <a:solidFill>
                            <a:srgbClr val="FF0000"/>
                          </a:solidFill>
                        </a:rPr>
                        <a:t>New demand </a:t>
                      </a:r>
                      <a:r>
                        <a:rPr lang="en-US" sz="1400" dirty="0" err="1">
                          <a:solidFill>
                            <a:srgbClr val="FF0000"/>
                          </a:solidFill>
                        </a:rPr>
                        <a:t>centre</a:t>
                      </a:r>
                      <a:endParaRPr lang="en-US" sz="1400" dirty="0">
                        <a:solidFill>
                          <a:srgbClr val="FF0000"/>
                        </a:solidFill>
                      </a:endParaRPr>
                    </a:p>
                    <a:p>
                      <a:r>
                        <a:rPr lang="en-US" sz="1400" dirty="0">
                          <a:solidFill>
                            <a:srgbClr val="FF0000"/>
                          </a:solidFill>
                        </a:rPr>
                        <a:t>Branch 3</a:t>
                      </a:r>
                    </a:p>
                  </a:txBody>
                  <a:tcPr/>
                </a:tc>
                <a:tc>
                  <a:txBody>
                    <a:bodyPr/>
                    <a:lstStyle/>
                    <a:p>
                      <a:r>
                        <a:rPr lang="en-US" sz="1400" dirty="0">
                          <a:latin typeface="Consolas" panose="020B0609020204030204" pitchFamily="49" charset="0"/>
                          <a:cs typeface="Consolas" panose="020B0609020204030204" pitchFamily="49" charset="0"/>
                        </a:rPr>
                        <a:t>hydrogen</a:t>
                      </a:r>
                    </a:p>
                  </a:txBody>
                  <a:tcPr/>
                </a:tc>
                <a:tc>
                  <a:txBody>
                    <a:bodyPr/>
                    <a:lstStyle/>
                    <a:p>
                      <a:r>
                        <a:rPr lang="en-US" sz="1400" dirty="0">
                          <a:latin typeface="Consolas" panose="020B0609020204030204" pitchFamily="49" charset="0"/>
                          <a:cs typeface="Consolas" panose="020B0609020204030204" pitchFamily="49" charset="0"/>
                        </a:rPr>
                        <a:t>pipeline: true</a:t>
                      </a:r>
                    </a:p>
                    <a:p>
                      <a:r>
                        <a:rPr lang="en-US" sz="1400" dirty="0">
                          <a:latin typeface="Consolas" panose="020B0609020204030204" pitchFamily="49" charset="0"/>
                          <a:cs typeface="Consolas" panose="020B0609020204030204" pitchFamily="49" charset="0"/>
                        </a:rPr>
                        <a:t>r</a:t>
                      </a:r>
                      <a:r>
                        <a:rPr lang="en-US" sz="1400">
                          <a:latin typeface="Consolas" panose="020B0609020204030204" pitchFamily="49" charset="0"/>
                          <a:cs typeface="Consolas" panose="020B0609020204030204" pitchFamily="49" charset="0"/>
                        </a:rPr>
                        <a:t>oad</a:t>
                      </a:r>
                      <a:r>
                        <a:rPr lang="en-US" sz="1400" dirty="0">
                          <a:latin typeface="Consolas" panose="020B0609020204030204" pitchFamily="49" charset="0"/>
                          <a:cs typeface="Consolas" panose="020B0609020204030204" pitchFamily="49" charset="0"/>
                        </a:rPr>
                        <a:t>: true</a:t>
                      </a:r>
                    </a:p>
                  </a:txBody>
                  <a:tcPr/>
                </a:tc>
                <a:tc>
                  <a:txBody>
                    <a:bodyPr/>
                    <a:lstStyle/>
                    <a:p>
                      <a:r>
                        <a:rPr lang="en-US" sz="1400" dirty="0" err="1"/>
                        <a:t>Demand_parameters</a:t>
                      </a:r>
                      <a:endParaRPr lang="en-US" sz="1400" dirty="0"/>
                    </a:p>
                  </a:txBody>
                  <a:tcPr/>
                </a:tc>
                <a:tc>
                  <a:txBody>
                    <a:bodyPr/>
                    <a:lstStyle/>
                    <a:p>
                      <a:r>
                        <a:rPr lang="en-US" sz="1400" dirty="0"/>
                        <a:t>Transport, plant, and downstream cost/map rules</a:t>
                      </a:r>
                    </a:p>
                  </a:txBody>
                  <a:tcPr/>
                </a:tc>
                <a:extLst>
                  <a:ext uri="{0D108BD9-81ED-4DB2-BD59-A6C34878D82A}">
                    <a16:rowId xmlns:a16="http://schemas.microsoft.com/office/drawing/2014/main" val="1561846779"/>
                  </a:ext>
                </a:extLst>
              </a:tr>
            </a:tbl>
          </a:graphicData>
        </a:graphic>
      </p:graphicFrame>
    </p:spTree>
    <p:extLst>
      <p:ext uri="{BB962C8B-B14F-4D97-AF65-F5344CB8AC3E}">
        <p14:creationId xmlns:p14="http://schemas.microsoft.com/office/powerpoint/2010/main" val="327325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1" grpId="0" animBg="1"/>
      <p:bldP spid="60" grpId="0" animBg="1"/>
      <p:bldP spid="59" grpId="0" animBg="1"/>
      <p:bldP spid="47" grpId="0" animBg="1"/>
      <p:bldP spid="48" grpId="0" animBg="1"/>
      <p:bldP spid="50" grpId="0" animBg="1"/>
      <p:bldP spid="51" grpId="0" animBg="1"/>
      <p:bldP spid="53" grpId="0" animBg="1"/>
      <p:bldP spid="54" grpId="0" animBg="1"/>
      <p:bldP spid="56" grpId="0" animBg="1"/>
      <p:bldP spid="57" grpId="0" animBg="1"/>
      <p:bldP spid="58" grpId="0" animBg="1"/>
      <p:bldP spid="63" grpId="0" animBg="1"/>
      <p:bldP spid="64" grpId="0" animBg="1"/>
      <p:bldP spid="65" grpId="0" animBg="1"/>
      <p:bldP spid="66" grpId="0" animBg="1"/>
      <p:bldP spid="67" grpId="0"/>
      <p:bldP spid="68" grpId="0"/>
      <p:bldP spid="69" grpId="0"/>
      <p:bldP spid="70" grpId="0"/>
      <p:bldP spid="71" grpId="0"/>
      <p:bldP spid="72" grpId="0"/>
      <p:bldP spid="73" grpId="0"/>
      <p:bldP spid="75" grpId="0" animBg="1"/>
      <p:bldP spid="76" grpId="0" animBg="1"/>
      <p:bldP spid="78" grpId="0" animBg="1"/>
      <p:bldP spid="79" grpId="0" animBg="1"/>
      <p:bldP spid="8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A5C5B-87B7-ABB1-F197-FE45732E2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258D1-E784-D11C-CF83-C905E2C8A1B8}"/>
              </a:ext>
            </a:extLst>
          </p:cNvPr>
          <p:cNvSpPr>
            <a:spLocks noGrp="1"/>
          </p:cNvSpPr>
          <p:nvPr>
            <p:ph type="title"/>
          </p:nvPr>
        </p:nvSpPr>
        <p:spPr>
          <a:xfrm>
            <a:off x="838200" y="7828"/>
            <a:ext cx="10515600" cy="1241850"/>
          </a:xfrm>
        </p:spPr>
        <p:txBody>
          <a:bodyPr>
            <a:normAutofit/>
          </a:bodyPr>
          <a:lstStyle/>
          <a:p>
            <a:r>
              <a:rPr lang="en-US" dirty="0">
                <a:solidFill>
                  <a:srgbClr val="C8102E"/>
                </a:solidFill>
                <a:latin typeface="Arial"/>
                <a:cs typeface="Arial"/>
              </a:rPr>
              <a:t>What makes a good scenario pair?</a:t>
            </a:r>
          </a:p>
        </p:txBody>
      </p:sp>
      <p:sp>
        <p:nvSpPr>
          <p:cNvPr id="3" name="Rounded Rectangle 2">
            <a:extLst>
              <a:ext uri="{FF2B5EF4-FFF2-40B4-BE49-F238E27FC236}">
                <a16:creationId xmlns:a16="http://schemas.microsoft.com/office/drawing/2014/main" id="{F313C0A9-5CB7-C8FC-00F9-3B0921DDCEEF}"/>
              </a:ext>
            </a:extLst>
          </p:cNvPr>
          <p:cNvSpPr/>
          <p:nvPr/>
        </p:nvSpPr>
        <p:spPr>
          <a:xfrm>
            <a:off x="838200" y="1364923"/>
            <a:ext cx="5542722" cy="1080104"/>
          </a:xfrm>
          <a:prstGeom prst="roundRect">
            <a:avLst/>
          </a:prstGeom>
          <a:solidFill>
            <a:srgbClr val="DCE6FA"/>
          </a:solidFill>
          <a:ln w="15240" cap="flat" cmpd="sng" algn="ctr">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05B8C278-FF58-10B8-8311-9353B7C3CE1A}"/>
              </a:ext>
            </a:extLst>
          </p:cNvPr>
          <p:cNvSpPr/>
          <p:nvPr/>
        </p:nvSpPr>
        <p:spPr>
          <a:xfrm>
            <a:off x="838198" y="2594034"/>
            <a:ext cx="5542722" cy="1080104"/>
          </a:xfrm>
          <a:prstGeom prst="roundRect">
            <a:avLst/>
          </a:prstGeom>
          <a:solidFill>
            <a:srgbClr val="92D050">
              <a:alpha val="41176"/>
            </a:srgbClr>
          </a:solidFill>
          <a:ln w="15240" cap="flat" cmpd="sng" algn="ctr">
            <a:solidFill>
              <a:srgbClr val="92D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F47C1E43-D76C-A05A-9D68-8EE7177997E0}"/>
              </a:ext>
            </a:extLst>
          </p:cNvPr>
          <p:cNvSpPr/>
          <p:nvPr/>
        </p:nvSpPr>
        <p:spPr>
          <a:xfrm>
            <a:off x="838198" y="3823145"/>
            <a:ext cx="5542722" cy="1080104"/>
          </a:xfrm>
          <a:prstGeom prst="roundRect">
            <a:avLst/>
          </a:prstGeom>
          <a:solidFill>
            <a:srgbClr val="D98B9B">
              <a:alpha val="47059"/>
            </a:srgbClr>
          </a:solidFill>
          <a:ln w="15240" cap="flat" cmpd="sng" algn="ctr">
            <a:solidFill>
              <a:srgbClr val="D98B9B"/>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C0D2BDE0-DE5C-CB13-C215-8CE06F5BAEDB}"/>
              </a:ext>
            </a:extLst>
          </p:cNvPr>
          <p:cNvSpPr/>
          <p:nvPr/>
        </p:nvSpPr>
        <p:spPr>
          <a:xfrm>
            <a:off x="838197" y="5052256"/>
            <a:ext cx="5542722" cy="1080105"/>
          </a:xfrm>
          <a:prstGeom prst="roundRect">
            <a:avLst/>
          </a:prstGeom>
          <a:solidFill>
            <a:srgbClr val="FFC000">
              <a:alpha val="47059"/>
            </a:srgbClr>
          </a:solidFill>
          <a:ln w="15240" cap="flat" cmpd="sng" algn="ctr">
            <a:solidFill>
              <a:srgbClr val="FFC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CF828B0-9E4C-906A-3699-3F4F26B64034}"/>
              </a:ext>
            </a:extLst>
          </p:cNvPr>
          <p:cNvSpPr txBox="1"/>
          <p:nvPr/>
        </p:nvSpPr>
        <p:spPr>
          <a:xfrm>
            <a:off x="838197" y="1374012"/>
            <a:ext cx="4359512" cy="1015663"/>
          </a:xfrm>
          <a:prstGeom prst="rect">
            <a:avLst/>
          </a:prstGeom>
          <a:noFill/>
        </p:spPr>
        <p:txBody>
          <a:bodyPr wrap="square" rtlCol="0" anchor="t" anchorCtr="0">
            <a:normAutofit/>
          </a:bodyPr>
          <a:lstStyle/>
          <a:p>
            <a:r>
              <a:rPr lang="en-US" sz="1600" b="1" dirty="0"/>
              <a:t>Commodity pathway</a:t>
            </a:r>
          </a:p>
          <a:p>
            <a:r>
              <a:rPr lang="en-US" sz="1600" dirty="0"/>
              <a:t>plant_type: 'hydrogen' → 'ammonia'</a:t>
            </a:r>
          </a:p>
          <a:p>
            <a:pPr>
              <a:spcBef>
                <a:spcPts val="600"/>
              </a:spcBef>
            </a:pPr>
            <a:r>
              <a:rPr lang="en-US" sz="1600" dirty="0"/>
              <a:t>How do spatial costs differ by pathway?</a:t>
            </a:r>
          </a:p>
        </p:txBody>
      </p:sp>
      <p:sp>
        <p:nvSpPr>
          <p:cNvPr id="10" name="TextBox 9">
            <a:extLst>
              <a:ext uri="{FF2B5EF4-FFF2-40B4-BE49-F238E27FC236}">
                <a16:creationId xmlns:a16="http://schemas.microsoft.com/office/drawing/2014/main" id="{DF775384-F3D1-55E3-625F-A2AFA48DA2A2}"/>
              </a:ext>
            </a:extLst>
          </p:cNvPr>
          <p:cNvSpPr txBox="1"/>
          <p:nvPr/>
        </p:nvSpPr>
        <p:spPr>
          <a:xfrm>
            <a:off x="838197" y="2626254"/>
            <a:ext cx="5258146" cy="1015663"/>
          </a:xfrm>
          <a:prstGeom prst="rect">
            <a:avLst/>
          </a:prstGeom>
          <a:noFill/>
        </p:spPr>
        <p:txBody>
          <a:bodyPr wrap="square" rtlCol="0" anchor="t" anchorCtr="0">
            <a:normAutofit/>
          </a:bodyPr>
          <a:lstStyle/>
          <a:p>
            <a:r>
              <a:rPr lang="en-US" sz="1600" b="1" dirty="0"/>
              <a:t>Transport infrastructure</a:t>
            </a:r>
          </a:p>
          <a:p>
            <a:r>
              <a:rPr lang="en-US" sz="1600" dirty="0"/>
              <a:t>pipeline_construction: True → False</a:t>
            </a:r>
          </a:p>
          <a:p>
            <a:pPr>
              <a:spcBef>
                <a:spcPts val="600"/>
              </a:spcBef>
            </a:pPr>
            <a:r>
              <a:rPr lang="en-US" sz="1600" dirty="0"/>
              <a:t>Where does allowing pipelines reduce delivered cost?</a:t>
            </a:r>
          </a:p>
        </p:txBody>
      </p:sp>
      <p:sp>
        <p:nvSpPr>
          <p:cNvPr id="12" name="TextBox 11">
            <a:extLst>
              <a:ext uri="{FF2B5EF4-FFF2-40B4-BE49-F238E27FC236}">
                <a16:creationId xmlns:a16="http://schemas.microsoft.com/office/drawing/2014/main" id="{A770BA00-C5B1-82C2-9281-0D20A57B387F}"/>
              </a:ext>
            </a:extLst>
          </p:cNvPr>
          <p:cNvSpPr txBox="1"/>
          <p:nvPr/>
        </p:nvSpPr>
        <p:spPr>
          <a:xfrm>
            <a:off x="838197" y="3847490"/>
            <a:ext cx="4769415" cy="1015663"/>
          </a:xfrm>
          <a:prstGeom prst="rect">
            <a:avLst/>
          </a:prstGeom>
          <a:noFill/>
        </p:spPr>
        <p:txBody>
          <a:bodyPr wrap="square" rtlCol="0" anchor="t" anchorCtr="0">
            <a:normAutofit/>
          </a:bodyPr>
          <a:lstStyle/>
          <a:p>
            <a:r>
              <a:rPr lang="en-US" sz="1600" b="1" dirty="0"/>
              <a:t>Renewable mix</a:t>
            </a:r>
          </a:p>
          <a:p>
            <a:r>
              <a:rPr lang="en-US" sz="1600" dirty="0"/>
              <a:t>generators_dict: solar + wind → solar only</a:t>
            </a:r>
          </a:p>
          <a:p>
            <a:pPr>
              <a:spcBef>
                <a:spcPts val="600"/>
              </a:spcBef>
            </a:pPr>
            <a:r>
              <a:rPr lang="en-US" sz="1600" dirty="0"/>
              <a:t>How much value does wind provide?</a:t>
            </a:r>
          </a:p>
        </p:txBody>
      </p:sp>
      <p:sp>
        <p:nvSpPr>
          <p:cNvPr id="19" name="TextBox 18">
            <a:extLst>
              <a:ext uri="{FF2B5EF4-FFF2-40B4-BE49-F238E27FC236}">
                <a16:creationId xmlns:a16="http://schemas.microsoft.com/office/drawing/2014/main" id="{B94140F8-2B84-B8D0-F73C-1E26541D5A69}"/>
              </a:ext>
            </a:extLst>
          </p:cNvPr>
          <p:cNvSpPr txBox="1"/>
          <p:nvPr/>
        </p:nvSpPr>
        <p:spPr>
          <a:xfrm>
            <a:off x="838197" y="5059546"/>
            <a:ext cx="4879774" cy="1015663"/>
          </a:xfrm>
          <a:prstGeom prst="rect">
            <a:avLst/>
          </a:prstGeom>
          <a:noFill/>
          <a:ln>
            <a:noFill/>
          </a:ln>
        </p:spPr>
        <p:txBody>
          <a:bodyPr wrap="square" rtlCol="0" anchor="t" anchorCtr="0">
            <a:normAutofit/>
          </a:bodyPr>
          <a:lstStyle/>
          <a:p>
            <a:r>
              <a:rPr lang="en-US" sz="1600" b="1" dirty="0"/>
              <a:t>Demand location</a:t>
            </a:r>
          </a:p>
          <a:p>
            <a:r>
              <a:rPr lang="en-US" sz="1600" dirty="0"/>
              <a:t>demand_parameters: port → inland hub</a:t>
            </a:r>
          </a:p>
          <a:p>
            <a:pPr>
              <a:spcBef>
                <a:spcPts val="600"/>
              </a:spcBef>
            </a:pPr>
            <a:r>
              <a:rPr lang="en-US" sz="1600" dirty="0"/>
              <a:t>How sensitive are results to the demand point?</a:t>
            </a:r>
          </a:p>
        </p:txBody>
      </p:sp>
      <p:sp>
        <p:nvSpPr>
          <p:cNvPr id="20" name="TextBox 19">
            <a:extLst>
              <a:ext uri="{FF2B5EF4-FFF2-40B4-BE49-F238E27FC236}">
                <a16:creationId xmlns:a16="http://schemas.microsoft.com/office/drawing/2014/main" id="{4D7C0857-CA88-5584-51B9-E1416CB6341C}"/>
              </a:ext>
            </a:extLst>
          </p:cNvPr>
          <p:cNvSpPr txBox="1"/>
          <p:nvPr/>
        </p:nvSpPr>
        <p:spPr>
          <a:xfrm>
            <a:off x="7465943" y="1725964"/>
            <a:ext cx="3041374" cy="735776"/>
          </a:xfrm>
          <a:prstGeom prst="rect">
            <a:avLst/>
          </a:prstGeom>
          <a:noFill/>
        </p:spPr>
        <p:txBody>
          <a:bodyPr wrap="square" rtlCol="0">
            <a:normAutofit/>
          </a:bodyPr>
          <a:lstStyle/>
          <a:p>
            <a:pPr algn="ctr"/>
            <a:r>
              <a:rPr lang="en-US" sz="2000" b="1" dirty="0">
                <a:solidFill>
                  <a:schemeClr val="accent1"/>
                </a:solidFill>
              </a:rPr>
              <a:t>One controlled change</a:t>
            </a:r>
          </a:p>
        </p:txBody>
      </p:sp>
      <p:sp>
        <p:nvSpPr>
          <p:cNvPr id="21" name="Down Arrow 20">
            <a:extLst>
              <a:ext uri="{FF2B5EF4-FFF2-40B4-BE49-F238E27FC236}">
                <a16:creationId xmlns:a16="http://schemas.microsoft.com/office/drawing/2014/main" id="{DC340D8A-8C23-EE08-0135-0FF682CF1037}"/>
              </a:ext>
            </a:extLst>
          </p:cNvPr>
          <p:cNvSpPr/>
          <p:nvPr/>
        </p:nvSpPr>
        <p:spPr>
          <a:xfrm>
            <a:off x="8542482" y="2228277"/>
            <a:ext cx="1133061" cy="2416603"/>
          </a:xfrm>
          <a:prstGeom prst="downArrow">
            <a:avLst/>
          </a:prstGeom>
          <a:solidFill>
            <a:srgbClr val="012069"/>
          </a:solidFill>
          <a:ln w="635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B85A073-B6D6-4763-190D-8B795BF217FE}"/>
              </a:ext>
            </a:extLst>
          </p:cNvPr>
          <p:cNvSpPr txBox="1"/>
          <p:nvPr/>
        </p:nvSpPr>
        <p:spPr>
          <a:xfrm>
            <a:off x="7465943" y="4723711"/>
            <a:ext cx="3286140" cy="954107"/>
          </a:xfrm>
          <a:prstGeom prst="rect">
            <a:avLst/>
          </a:prstGeom>
          <a:noFill/>
        </p:spPr>
        <p:txBody>
          <a:bodyPr wrap="square" rtlCol="0">
            <a:normAutofit/>
          </a:bodyPr>
          <a:lstStyle/>
          <a:p>
            <a:pPr algn="ctr"/>
            <a:r>
              <a:rPr lang="en-US" sz="2000" b="1" dirty="0">
                <a:solidFill>
                  <a:schemeClr val="accent1"/>
                </a:solidFill>
              </a:rPr>
              <a:t>a clear, interpretable comparison.</a:t>
            </a:r>
          </a:p>
        </p:txBody>
      </p:sp>
    </p:spTree>
    <p:extLst>
      <p:ext uri="{BB962C8B-B14F-4D97-AF65-F5344CB8AC3E}">
        <p14:creationId xmlns:p14="http://schemas.microsoft.com/office/powerpoint/2010/main" val="350665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10" grpId="0"/>
      <p:bldP spid="12" grpId="0"/>
      <p:bldP spid="19" grpId="0"/>
      <p:bldP spid="20" grpId="0"/>
      <p:bldP spid="21"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C5D76-270F-EFB7-C495-A03DE5ED8BBD}"/>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62E69749-B08C-B7E1-598B-70B1C338BD86}"/>
              </a:ext>
            </a:extLst>
          </p:cNvPr>
          <p:cNvGraphicFramePr/>
          <p:nvPr>
            <p:extLst>
              <p:ext uri="{D42A27DB-BD31-4B8C-83A1-F6EECF244321}">
                <p14:modId xmlns:p14="http://schemas.microsoft.com/office/powerpoint/2010/main" val="1341064941"/>
              </p:ext>
            </p:extLst>
          </p:nvPr>
        </p:nvGraphicFramePr>
        <p:xfrm>
          <a:off x="838200" y="1599189"/>
          <a:ext cx="10515600" cy="4643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A7189886-2FB0-5C69-B978-34D5599B043D}"/>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1636467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C15E7-337F-93AF-E35F-51285360C6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02194-F8F7-6185-D5F2-87EAD90ACCF0}"/>
              </a:ext>
            </a:extLst>
          </p:cNvPr>
          <p:cNvSpPr>
            <a:spLocks noGrp="1"/>
          </p:cNvSpPr>
          <p:nvPr>
            <p:ph type="title"/>
          </p:nvPr>
        </p:nvSpPr>
        <p:spPr>
          <a:xfrm>
            <a:off x="838200" y="39360"/>
            <a:ext cx="10515600" cy="1192540"/>
          </a:xfrm>
        </p:spPr>
        <p:txBody>
          <a:bodyPr>
            <a:normAutofit/>
          </a:bodyPr>
          <a:lstStyle/>
          <a:p>
            <a:r>
              <a:rPr lang="en-US" dirty="0">
                <a:solidFill>
                  <a:srgbClr val="C8102E"/>
                </a:solidFill>
                <a:latin typeface="Arial"/>
                <a:cs typeface="Arial"/>
              </a:rPr>
              <a:t>Lesson 4 done! What is next:</a:t>
            </a:r>
          </a:p>
        </p:txBody>
      </p:sp>
      <p:sp>
        <p:nvSpPr>
          <p:cNvPr id="7" name="Rounded Rectangle 6">
            <a:extLst>
              <a:ext uri="{FF2B5EF4-FFF2-40B4-BE49-F238E27FC236}">
                <a16:creationId xmlns:a16="http://schemas.microsoft.com/office/drawing/2014/main" id="{4FACDCF6-0F25-A64E-3A2A-1AF874828D8F}"/>
              </a:ext>
            </a:extLst>
          </p:cNvPr>
          <p:cNvSpPr/>
          <p:nvPr/>
        </p:nvSpPr>
        <p:spPr>
          <a:xfrm>
            <a:off x="787400" y="2286001"/>
            <a:ext cx="5613400" cy="4083268"/>
          </a:xfrm>
          <a:prstGeom prst="roundRect">
            <a:avLst/>
          </a:prstGeom>
          <a:solidFill>
            <a:srgbClr val="DCE6FA"/>
          </a:solidFill>
          <a:ln w="1397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b" anchorCtr="0">
            <a:noAutofit/>
          </a:bodyPr>
          <a:lstStyle/>
          <a:p>
            <a:pPr marL="285750" indent="-285750">
              <a:spcBef>
                <a:spcPts val="600"/>
              </a:spcBef>
              <a:buClr>
                <a:schemeClr val="accent1"/>
              </a:buClr>
              <a:buFont typeface="Arial" panose="020B0604020202020204" pitchFamily="34" charset="0"/>
              <a:buChar char="•"/>
            </a:pPr>
            <a:r>
              <a:rPr lang="en-GB" sz="1600" b="1" dirty="0" err="1">
                <a:solidFill>
                  <a:schemeClr val="tx1"/>
                </a:solidFill>
              </a:rPr>
              <a:t>Snakemake</a:t>
            </a:r>
            <a:r>
              <a:rPr lang="en-GB" sz="1600" b="1" dirty="0">
                <a:solidFill>
                  <a:schemeClr val="tx1"/>
                </a:solidFill>
              </a:rPr>
              <a:t> as a workflow engine</a:t>
            </a:r>
          </a:p>
          <a:p>
            <a:pPr>
              <a:spcBef>
                <a:spcPts val="600"/>
              </a:spcBef>
              <a:buClr>
                <a:schemeClr val="accent1"/>
              </a:buClr>
            </a:pPr>
            <a:r>
              <a:rPr lang="en-GB" sz="1600" dirty="0">
                <a:solidFill>
                  <a:schemeClr val="tx1"/>
                </a:solidFill>
              </a:rPr>
              <a:t>  rules, dependencies, and reproducible execution</a:t>
            </a:r>
          </a:p>
          <a:p>
            <a:pPr marL="285750" indent="-285750">
              <a:spcBef>
                <a:spcPts val="600"/>
              </a:spcBef>
              <a:buClr>
                <a:schemeClr val="accent1"/>
              </a:buClr>
              <a:buFont typeface="Arial" panose="020B0604020202020204" pitchFamily="34" charset="0"/>
              <a:buChar char="•"/>
            </a:pPr>
            <a:r>
              <a:rPr lang="en-GB" sz="1600" b="1" dirty="0">
                <a:solidFill>
                  <a:schemeClr val="tx1"/>
                </a:solidFill>
              </a:rPr>
              <a:t>The seven-rule chain</a:t>
            </a:r>
          </a:p>
          <a:p>
            <a:pPr>
              <a:spcBef>
                <a:spcPts val="600"/>
              </a:spcBef>
              <a:buClr>
                <a:schemeClr val="accent1"/>
              </a:buClr>
            </a:pPr>
            <a:r>
              <a:rPr lang="en-GB" sz="1600" dirty="0">
                <a:solidFill>
                  <a:schemeClr val="tx1"/>
                </a:solidFill>
              </a:rPr>
              <a:t>  run_weather / optimise_all / map_all</a:t>
            </a:r>
          </a:p>
          <a:p>
            <a:pPr marL="285750" indent="-285750">
              <a:spcBef>
                <a:spcPts val="600"/>
              </a:spcBef>
              <a:buClr>
                <a:schemeClr val="accent1"/>
              </a:buClr>
              <a:buFont typeface="Arial" panose="020B0604020202020204" pitchFamily="34" charset="0"/>
              <a:buChar char="•"/>
            </a:pPr>
            <a:r>
              <a:rPr lang="en-GB" sz="1600" b="1" dirty="0">
                <a:solidFill>
                  <a:schemeClr val="tx1"/>
                </a:solidFill>
              </a:rPr>
              <a:t>Weather data and optimisation</a:t>
            </a:r>
          </a:p>
          <a:p>
            <a:pPr>
              <a:spcBef>
                <a:spcPts val="600"/>
              </a:spcBef>
              <a:buClr>
                <a:schemeClr val="accent1"/>
              </a:buClr>
            </a:pPr>
            <a:r>
              <a:rPr lang="en-GB" sz="1600" dirty="0">
                <a:solidFill>
                  <a:schemeClr val="tx1"/>
                </a:solidFill>
              </a:rPr>
              <a:t>  from ERA5 cutouts to cost outputs</a:t>
            </a:r>
          </a:p>
          <a:p>
            <a:pPr marL="285750" indent="-285750">
              <a:spcBef>
                <a:spcPts val="600"/>
              </a:spcBef>
              <a:buClr>
                <a:schemeClr val="accent1"/>
              </a:buClr>
              <a:buFont typeface="Arial" panose="020B0604020202020204" pitchFamily="34" charset="0"/>
              <a:buChar char="•"/>
            </a:pPr>
            <a:r>
              <a:rPr lang="en-GB" sz="1600" b="1" dirty="0">
                <a:solidFill>
                  <a:schemeClr val="tx1"/>
                </a:solidFill>
              </a:rPr>
              <a:t>Output file structure</a:t>
            </a:r>
          </a:p>
          <a:p>
            <a:pPr>
              <a:spcBef>
                <a:spcPts val="600"/>
              </a:spcBef>
              <a:buClr>
                <a:schemeClr val="accent1"/>
              </a:buClr>
            </a:pPr>
            <a:r>
              <a:rPr lang="en-GB" sz="1600" dirty="0">
                <a:solidFill>
                  <a:schemeClr val="tx1"/>
                </a:solidFill>
              </a:rPr>
              <a:t>  </a:t>
            </a:r>
            <a:r>
              <a:rPr lang="en-GB" sz="1600" dirty="0" err="1">
                <a:solidFill>
                  <a:schemeClr val="tx1"/>
                </a:solidFill>
              </a:rPr>
              <a:t>GeoJSON</a:t>
            </a:r>
            <a:r>
              <a:rPr lang="en-GB" sz="1600" dirty="0">
                <a:solidFill>
                  <a:schemeClr val="tx1"/>
                </a:solidFill>
              </a:rPr>
              <a:t> results, PNG maps, QGIS, and </a:t>
            </a:r>
            <a:r>
              <a:rPr lang="en-GB" sz="1600" dirty="0" err="1">
                <a:solidFill>
                  <a:schemeClr val="tx1"/>
                </a:solidFill>
              </a:rPr>
              <a:t>GeoPandas</a:t>
            </a:r>
            <a:endParaRPr lang="en-GB" sz="1600" dirty="0">
              <a:solidFill>
                <a:schemeClr val="tx1"/>
              </a:solidFill>
            </a:endParaRPr>
          </a:p>
          <a:p>
            <a:pPr marL="285750" indent="-285750">
              <a:spcBef>
                <a:spcPts val="600"/>
              </a:spcBef>
              <a:buClr>
                <a:schemeClr val="accent1"/>
              </a:buClr>
              <a:buFont typeface="Arial" panose="020B0604020202020204" pitchFamily="34" charset="0"/>
              <a:buChar char="•"/>
            </a:pPr>
            <a:r>
              <a:rPr lang="en-GB" sz="1600" b="1" dirty="0">
                <a:solidFill>
                  <a:schemeClr val="tx1"/>
                </a:solidFill>
              </a:rPr>
              <a:t>Scenario design</a:t>
            </a:r>
          </a:p>
          <a:p>
            <a:pPr>
              <a:spcBef>
                <a:spcPts val="600"/>
              </a:spcBef>
              <a:buClr>
                <a:schemeClr val="accent1"/>
              </a:buClr>
            </a:pPr>
            <a:r>
              <a:rPr lang="en-GB" sz="1600" dirty="0">
                <a:solidFill>
                  <a:schemeClr val="tx1"/>
                </a:solidFill>
              </a:rPr>
              <a:t>  one controlled change per comparison</a:t>
            </a:r>
          </a:p>
          <a:p>
            <a:pPr marL="285750" indent="-285750">
              <a:spcBef>
                <a:spcPts val="600"/>
              </a:spcBef>
              <a:buClr>
                <a:schemeClr val="accent1"/>
              </a:buClr>
              <a:buFont typeface="Arial" panose="020B0604020202020204" pitchFamily="34" charset="0"/>
              <a:buChar char="•"/>
            </a:pPr>
            <a:r>
              <a:rPr lang="en-GB" sz="1600" b="1" dirty="0">
                <a:solidFill>
                  <a:schemeClr val="tx1"/>
                </a:solidFill>
              </a:rPr>
              <a:t>Troubleshooting</a:t>
            </a:r>
          </a:p>
          <a:p>
            <a:pPr>
              <a:spcBef>
                <a:spcPts val="600"/>
              </a:spcBef>
            </a:pPr>
            <a:r>
              <a:rPr lang="en-GB" sz="1600" dirty="0">
                <a:solidFill>
                  <a:schemeClr val="tx1"/>
                </a:solidFill>
              </a:rPr>
              <a:t>  read the rule, error type, and file details</a:t>
            </a:r>
          </a:p>
        </p:txBody>
      </p:sp>
      <p:sp>
        <p:nvSpPr>
          <p:cNvPr id="9" name="Rounded Rectangle 8">
            <a:extLst>
              <a:ext uri="{FF2B5EF4-FFF2-40B4-BE49-F238E27FC236}">
                <a16:creationId xmlns:a16="http://schemas.microsoft.com/office/drawing/2014/main" id="{94E45674-340A-DB2F-DBE0-7FEEA64D3A03}"/>
              </a:ext>
            </a:extLst>
          </p:cNvPr>
          <p:cNvSpPr/>
          <p:nvPr/>
        </p:nvSpPr>
        <p:spPr>
          <a:xfrm>
            <a:off x="6847994" y="2286001"/>
            <a:ext cx="4870231" cy="2679262"/>
          </a:xfrm>
          <a:prstGeom prst="roundRect">
            <a:avLst/>
          </a:prstGeom>
          <a:solidFill>
            <a:schemeClr val="tx2"/>
          </a:solidFill>
          <a:ln w="13970" cap="flat" cmpd="sng" algn="ctr">
            <a:solidFill>
              <a:schemeClr val="tx2">
                <a:lumMod val="9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nchorCtr="0">
            <a:normAutofit/>
          </a:bodyPr>
          <a:lstStyle/>
          <a:p>
            <a:r>
              <a:rPr lang="en-GB" sz="1800" dirty="0">
                <a:solidFill>
                  <a:schemeClr val="tx1"/>
                </a:solidFill>
              </a:rPr>
              <a:t>Lesson 5 preview: </a:t>
            </a:r>
            <a:r>
              <a:rPr lang="en-GB" sz="1800" i="1" dirty="0">
                <a:solidFill>
                  <a:schemeClr val="tx1"/>
                </a:solidFill>
              </a:rPr>
              <a:t>"Now that you can run Geo-X, how should you interpret the results?”</a:t>
            </a:r>
          </a:p>
          <a:p>
            <a:endParaRPr lang="en-GB" sz="1100" i="1" dirty="0">
              <a:solidFill>
                <a:schemeClr val="tx1"/>
              </a:solidFill>
            </a:endParaRPr>
          </a:p>
          <a:p>
            <a:pPr marL="285750" indent="-285750">
              <a:spcBef>
                <a:spcPts val="600"/>
              </a:spcBef>
              <a:buClr>
                <a:schemeClr val="accent1"/>
              </a:buClr>
              <a:buFont typeface="Arial" panose="020B0604020202020204" pitchFamily="34" charset="0"/>
              <a:buChar char="•"/>
            </a:pPr>
            <a:r>
              <a:rPr lang="en-GB" sz="1800" dirty="0">
                <a:solidFill>
                  <a:schemeClr val="tx1"/>
                </a:solidFill>
              </a:rPr>
              <a:t>reading and interpreting cost maps</a:t>
            </a:r>
          </a:p>
          <a:p>
            <a:pPr marL="285750" indent="-285750">
              <a:spcBef>
                <a:spcPts val="600"/>
              </a:spcBef>
              <a:buClr>
                <a:schemeClr val="accent1"/>
              </a:buClr>
              <a:buFont typeface="Arial" panose="020B0604020202020204" pitchFamily="34" charset="0"/>
              <a:buChar char="•"/>
            </a:pPr>
            <a:r>
              <a:rPr lang="en-GB" sz="1800" dirty="0">
                <a:solidFill>
                  <a:schemeClr val="tx1"/>
                </a:solidFill>
              </a:rPr>
              <a:t>understanding spatial cost gradients</a:t>
            </a:r>
          </a:p>
          <a:p>
            <a:pPr marL="285750" indent="-285750">
              <a:spcBef>
                <a:spcPts val="600"/>
              </a:spcBef>
              <a:buClr>
                <a:schemeClr val="accent1"/>
              </a:buClr>
              <a:buFont typeface="Arial" panose="020B0604020202020204" pitchFamily="34" charset="0"/>
              <a:buChar char="•"/>
            </a:pPr>
            <a:r>
              <a:rPr lang="en-GB" sz="1800" dirty="0">
                <a:solidFill>
                  <a:schemeClr val="tx1"/>
                </a:solidFill>
              </a:rPr>
              <a:t>a cost breakdown by component</a:t>
            </a:r>
          </a:p>
        </p:txBody>
      </p:sp>
      <p:sp>
        <p:nvSpPr>
          <p:cNvPr id="11" name="TextBox 10">
            <a:extLst>
              <a:ext uri="{FF2B5EF4-FFF2-40B4-BE49-F238E27FC236}">
                <a16:creationId xmlns:a16="http://schemas.microsoft.com/office/drawing/2014/main" id="{4531E987-6E21-84FE-9DCE-A30560347901}"/>
              </a:ext>
            </a:extLst>
          </p:cNvPr>
          <p:cNvSpPr txBox="1"/>
          <p:nvPr/>
        </p:nvSpPr>
        <p:spPr>
          <a:xfrm>
            <a:off x="6817514" y="5254079"/>
            <a:ext cx="5008726" cy="571500"/>
          </a:xfrm>
          <a:prstGeom prst="rect">
            <a:avLst/>
          </a:prstGeom>
          <a:noFill/>
        </p:spPr>
        <p:txBody>
          <a:bodyPr wrap="square" rtlCol="0">
            <a:noAutofit/>
          </a:bodyPr>
          <a:lstStyle/>
          <a:p>
            <a:r>
              <a:rPr lang="en-US" sz="1800" dirty="0">
                <a:solidFill>
                  <a:schemeClr val="accent1"/>
                </a:solidFill>
              </a:rPr>
              <a:t>Well done! You can now run Geo-X end-to-end. </a:t>
            </a:r>
          </a:p>
          <a:p>
            <a:r>
              <a:rPr lang="en-US" sz="1800" dirty="0">
                <a:solidFill>
                  <a:schemeClr val="accent1"/>
                </a:solidFill>
              </a:rPr>
              <a:t>See you in Lesson 5. </a:t>
            </a:r>
          </a:p>
        </p:txBody>
      </p:sp>
      <p:sp>
        <p:nvSpPr>
          <p:cNvPr id="3" name="Rounded Rectangle 2">
            <a:extLst>
              <a:ext uri="{FF2B5EF4-FFF2-40B4-BE49-F238E27FC236}">
                <a16:creationId xmlns:a16="http://schemas.microsoft.com/office/drawing/2014/main" id="{49939107-0E1A-9567-0294-FBB78299C02C}"/>
              </a:ext>
            </a:extLst>
          </p:cNvPr>
          <p:cNvSpPr/>
          <p:nvPr/>
        </p:nvSpPr>
        <p:spPr>
          <a:xfrm>
            <a:off x="787400" y="1397000"/>
            <a:ext cx="5613400" cy="723900"/>
          </a:xfrm>
          <a:prstGeom prst="roundRect">
            <a:avLst/>
          </a:prstGeom>
          <a:solidFill>
            <a:srgbClr val="012069"/>
          </a:solidFill>
          <a:ln w="12700" cap="flat" cmpd="sng" algn="ctr">
            <a:solidFill>
              <a:srgbClr val="0120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rPr>
              <a:t>What you’ve set up so far</a:t>
            </a:r>
          </a:p>
        </p:txBody>
      </p:sp>
      <p:sp>
        <p:nvSpPr>
          <p:cNvPr id="5" name="Rounded Rectangle 4">
            <a:extLst>
              <a:ext uri="{FF2B5EF4-FFF2-40B4-BE49-F238E27FC236}">
                <a16:creationId xmlns:a16="http://schemas.microsoft.com/office/drawing/2014/main" id="{30BBD2A1-6FB0-172B-DFBF-D5BD35B96FD5}"/>
              </a:ext>
            </a:extLst>
          </p:cNvPr>
          <p:cNvSpPr/>
          <p:nvPr/>
        </p:nvSpPr>
        <p:spPr>
          <a:xfrm>
            <a:off x="6847994" y="1397000"/>
            <a:ext cx="4870231" cy="72991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Lesson 5 coming up</a:t>
            </a:r>
            <a:endParaRPr lang="en-US" sz="2000" i="1" dirty="0">
              <a:solidFill>
                <a:schemeClr val="tx1"/>
              </a:solidFill>
            </a:endParaRPr>
          </a:p>
        </p:txBody>
      </p:sp>
      <p:sp>
        <p:nvSpPr>
          <p:cNvPr id="6" name="TextBox 5">
            <a:extLst>
              <a:ext uri="{FF2B5EF4-FFF2-40B4-BE49-F238E27FC236}">
                <a16:creationId xmlns:a16="http://schemas.microsoft.com/office/drawing/2014/main" id="{AB646E84-F949-7421-2637-69FB6BBB9DE3}"/>
              </a:ext>
            </a:extLst>
          </p:cNvPr>
          <p:cNvSpPr txBox="1"/>
          <p:nvPr/>
        </p:nvSpPr>
        <p:spPr>
          <a:xfrm>
            <a:off x="6847994" y="6169214"/>
            <a:ext cx="5000515" cy="400110"/>
          </a:xfrm>
          <a:prstGeom prst="rect">
            <a:avLst/>
          </a:prstGeom>
          <a:noFill/>
        </p:spPr>
        <p:txBody>
          <a:bodyPr wrap="square">
            <a:spAutoFit/>
          </a:bodyPr>
          <a:lstStyle/>
          <a:p>
            <a:pPr algn="just"/>
            <a:r>
              <a:rPr lang="en-GB" sz="1000" b="1" i="1" dirty="0">
                <a:solidFill>
                  <a:schemeClr val="tx1"/>
                </a:solidFill>
              </a:rPr>
              <a:t>Note: </a:t>
            </a:r>
            <a:r>
              <a:rPr lang="en-CZ" sz="1000" dirty="0"/>
              <a:t>Figures and graphics throughout this course were produced by the authors, generated either through custom Python code or with the assistance of Claude AI.</a:t>
            </a:r>
            <a:endParaRPr lang="en-US" sz="1000" i="1" dirty="0">
              <a:solidFill>
                <a:schemeClr val="tx1"/>
              </a:solidFill>
            </a:endParaRPr>
          </a:p>
        </p:txBody>
      </p:sp>
    </p:spTree>
    <p:extLst>
      <p:ext uri="{BB962C8B-B14F-4D97-AF65-F5344CB8AC3E}">
        <p14:creationId xmlns:p14="http://schemas.microsoft.com/office/powerpoint/2010/main" val="416224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GB"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GB" dirty="0" err="1"/>
              <a:t>www.climatecompatiblegrowth.com</a:t>
            </a:r>
            <a:endParaRPr lang="en-GB" dirty="0"/>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 Lecture theme" id="{0F656C2D-E1CD-0849-AEFA-782DB2D17D9A}" vid="{E279BDDD-1989-354C-B772-D410CEB20043}"/>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6A8A455-DC65-4E43-B0A1-765567BE134C}">
  <we:reference id="wa200010001" version="1.0.0.1" store="en-US" storeType="OMEX"/>
  <we:alternateReferences>
    <we:reference id="wa200010001" version="1.0.0.1" store="en-US" storeType="OMEX"/>
  </we:alternateReferences>
  <we:properties>
    <we:property name="claude.fileId" value="&quot;bea5d139-21b1-4c1b-ae86-c366371ddfcc&quot;"/>
  </we:properties>
  <we:bindings/>
  <we:snapshot xmlns:r="http://schemas.openxmlformats.org/officeDocument/2006/relationships"/>
</we:webextension>
</file>

<file path=ppt/webextensions/webextension2.xml><?xml version="1.0" encoding="utf-8"?>
<we:webextension xmlns:we="http://schemas.microsoft.com/office/webextensions/webextension/2010/11" id="{294DE9AF-EAF3-BA41-BA05-517D883BB8D7}">
  <we:reference id="wa200010215" version="2.0.0.0" store="en-US" storeType="OMEX"/>
  <we:alternateReferences>
    <we:reference id="wa200010215" version="2.0.0.0" store="en-US" storeType="OMEX"/>
  </we:alternateReferences>
  <we:properties>
    <we:property name="bps.codex_control.document_id" value="&quot;acc7a498-9958-4b69-8092-81c01f0306f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885dfb8-c279-423c-bbe4-4225d01c0e7c">
      <Terms xmlns="http://schemas.microsoft.com/office/infopath/2007/PartnerControls"/>
    </lcf76f155ced4ddcb4097134ff3c332f>
    <TaxCatchAll xmlns="273b3377-736f-4b1c-850d-75ca65efc7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44E8834F4D1F408D7F90930ECAB965" ma:contentTypeVersion="13" ma:contentTypeDescription="Create a new document." ma:contentTypeScope="" ma:versionID="ba96a5283d0d921af38509c12fa249d2">
  <xsd:schema xmlns:xsd="http://www.w3.org/2001/XMLSchema" xmlns:xs="http://www.w3.org/2001/XMLSchema" xmlns:p="http://schemas.microsoft.com/office/2006/metadata/properties" xmlns:ns2="6885dfb8-c279-423c-bbe4-4225d01c0e7c" xmlns:ns3="273b3377-736f-4b1c-850d-75ca65efc73f" targetNamespace="http://schemas.microsoft.com/office/2006/metadata/properties" ma:root="true" ma:fieldsID="366e5444e1a2cfb0a07c3c27d1700040" ns2:_="" ns3:_="">
    <xsd:import namespace="6885dfb8-c279-423c-bbe4-4225d01c0e7c"/>
    <xsd:import namespace="273b3377-736f-4b1c-850d-75ca65efc7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85dfb8-c279-423c-bbe4-4225d01c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eeb44a9-b924-44d0-8ed9-f8b504a4bac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3b3377-736f-4b1c-850d-75ca65efc7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b962e37-2075-4d79-82d0-ecb153b34af5}" ma:internalName="TaxCatchAll" ma:showField="CatchAllData" ma:web="273b3377-736f-4b1c-850d-75ca65efc7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http://schemas.openxmlformats.org/package/2006/metadata/core-properties"/>
    <ds:schemaRef ds:uri="http://schemas.microsoft.com/office/2006/metadata/properties"/>
    <ds:schemaRef ds:uri="0b696a8a-ab1a-459b-a09e-44df7cbe9330"/>
    <ds:schemaRef ds:uri="http://purl.org/dc/elements/1.1/"/>
    <ds:schemaRef ds:uri="http://www.w3.org/XML/1998/namespace"/>
    <ds:schemaRef ds:uri="http://schemas.microsoft.com/office/infopath/2007/PartnerControls"/>
    <ds:schemaRef ds:uri="http://schemas.microsoft.com/office/2006/documentManagement/types"/>
    <ds:schemaRef ds:uri="35b8b66e-5759-43c1-a138-f967a8bf5a20"/>
    <ds:schemaRef ds:uri="http://purl.org/dc/dcmitype/"/>
    <ds:schemaRef ds:uri="http://purl.org/dc/terms/"/>
    <ds:schemaRef ds:uri="6885dfb8-c279-423c-bbe4-4225d01c0e7c"/>
    <ds:schemaRef ds:uri="273b3377-736f-4b1c-850d-75ca65efc73f"/>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036E59CC-8BB7-4FC3-9991-87F3E91CEB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85dfb8-c279-423c-bbe4-4225d01c0e7c"/>
    <ds:schemaRef ds:uri="273b3377-736f-4b1c-850d-75ca65efc7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29914</TotalTime>
  <Words>5310</Words>
  <Application>Microsoft Macintosh PowerPoint</Application>
  <PresentationFormat>Widescreen</PresentationFormat>
  <Paragraphs>438</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Consolas</vt:lpstr>
      <vt:lpstr>Courier New</vt:lpstr>
      <vt:lpstr>Helvetica Neue</vt:lpstr>
      <vt:lpstr>CCG Lecture theme</vt:lpstr>
      <vt:lpstr>   Geo-X training course </vt:lpstr>
      <vt:lpstr>Learning outcomes</vt:lpstr>
      <vt:lpstr>PowerPoint Presentation</vt:lpstr>
      <vt:lpstr>Snakemake: The workflow engine</vt:lpstr>
      <vt:lpstr>The seven-rule chain of Geo-X: what to run and in what order</vt:lpstr>
      <vt:lpstr>PowerPoint Presentation</vt:lpstr>
      <vt:lpstr>Step 1: Download the weather data</vt:lpstr>
      <vt:lpstr>Step 2: Run the optimisation</vt:lpstr>
      <vt:lpstr>What Snakemake does automatically</vt:lpstr>
      <vt:lpstr>PowerPoint Presentation</vt:lpstr>
      <vt:lpstr>Common errors and how to read them</vt:lpstr>
      <vt:lpstr>PowerPoint Presentation</vt:lpstr>
      <vt:lpstr>The output file structure</vt:lpstr>
      <vt:lpstr>Reading the GeoJSON output</vt:lpstr>
      <vt:lpstr>Cost maps: examples of Geo-X visual outputs</vt:lpstr>
      <vt:lpstr>PowerPoint Presentation</vt:lpstr>
      <vt:lpstr>Run a second scenario without losing your baseline</vt:lpstr>
      <vt:lpstr>What makes a good scenario pair?</vt:lpstr>
      <vt:lpstr>PowerPoint Presentation</vt:lpstr>
      <vt:lpstr>Lesson 4 done! What is next: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125</cp:revision>
  <dcterms:created xsi:type="dcterms:W3CDTF">2019-06-09T10:25:43Z</dcterms:created>
  <dcterms:modified xsi:type="dcterms:W3CDTF">2026-08-31T14:44:04Z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0x0101008B44E8834F4D1F408D7F90930ECAB965</vt:lpwstr>
  </property>
  <property fmtid="{D5CDD505-2E9C-101B-9397-08002B2CF9AE}" pid="3" name="MediaServiceImageTags">
    <vt:lpwstr/>
  </property>
</Properties>
</file>