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56" r:id="rId2"/>
    <p:sldId id="272" r:id="rId3"/>
    <p:sldId id="301" r:id="rId4"/>
    <p:sldId id="356" r:id="rId5"/>
    <p:sldId id="302" r:id="rId6"/>
    <p:sldId id="303" r:id="rId7"/>
    <p:sldId id="258" r:id="rId8"/>
    <p:sldId id="350" r:id="rId9"/>
    <p:sldId id="338" r:id="rId10"/>
    <p:sldId id="353" r:id="rId11"/>
    <p:sldId id="290" r:id="rId12"/>
    <p:sldId id="340" r:id="rId13"/>
    <p:sldId id="341" r:id="rId14"/>
    <p:sldId id="342" r:id="rId15"/>
    <p:sldId id="262" r:id="rId16"/>
    <p:sldId id="293" r:id="rId17"/>
    <p:sldId id="351" r:id="rId18"/>
    <p:sldId id="300" r:id="rId19"/>
    <p:sldId id="294" r:id="rId20"/>
    <p:sldId id="344" r:id="rId21"/>
    <p:sldId id="345" r:id="rId22"/>
    <p:sldId id="281" r:id="rId23"/>
    <p:sldId id="348" r:id="rId24"/>
    <p:sldId id="296" r:id="rId25"/>
    <p:sldId id="349" r:id="rId26"/>
    <p:sldId id="347" r:id="rId27"/>
    <p:sldId id="360" r:id="rId28"/>
    <p:sldId id="285" r:id="rId29"/>
    <p:sldId id="357" r:id="rId3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BEF27EE2-D10A-4E1B-B586-047BE4A2CF41}">
          <p14:sldIdLst>
            <p14:sldId id="256"/>
            <p14:sldId id="272"/>
            <p14:sldId id="301"/>
          </p14:sldIdLst>
        </p14:section>
        <p14:section name="Summary Section" id="{D247D8DD-6F99-4306-9EAD-C7FDC276618E}">
          <p14:sldIdLst>
            <p14:sldId id="356"/>
          </p14:sldIdLst>
        </p14:section>
        <p14:section name="Learning  Outcome 1  Lay the Foundations for Alignment Through Policy Mapping and Governance Arrangements     " id="{5257E948-430F-4930-AFCD-B509766B11E6}">
          <p14:sldIdLst>
            <p14:sldId id="302"/>
            <p14:sldId id="303"/>
            <p14:sldId id="258"/>
            <p14:sldId id="350"/>
            <p14:sldId id="338"/>
            <p14:sldId id="353"/>
            <p14:sldId id="290"/>
            <p14:sldId id="340"/>
          </p14:sldIdLst>
        </p14:section>
        <p14:section name="Learning  Outcome 2  Design Iterative and Inclusive Stakeholder Engagement Approaches      " id="{F7BE23E2-BE32-4580-B057-9F9906DC7326}">
          <p14:sldIdLst>
            <p14:sldId id="341"/>
            <p14:sldId id="342"/>
            <p14:sldId id="262"/>
            <p14:sldId id="293"/>
            <p14:sldId id="351"/>
            <p14:sldId id="300"/>
            <p14:sldId id="294"/>
          </p14:sldIdLst>
        </p14:section>
        <p14:section name="Learning  Outcome 3  Co-Create the Vision by Translating Shared Aspirations into an Evidence-Based Narrative       " id="{73A1F2F1-D3E6-4E20-837A-A747DE71A55A}">
          <p14:sldIdLst>
            <p14:sldId id="344"/>
            <p14:sldId id="345"/>
            <p14:sldId id="281"/>
            <p14:sldId id="348"/>
            <p14:sldId id="296"/>
            <p14:sldId id="349"/>
          </p14:sldIdLst>
        </p14:section>
        <p14:section name="Wrap Up" id="{3724B108-F1BF-450B-A228-EC44B5EA2845}">
          <p14:sldIdLst>
            <p14:sldId id="347"/>
            <p14:sldId id="360"/>
            <p14:sldId id="285"/>
            <p14:sldId id="35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0F2E"/>
    <a:srgbClr val="073AB0"/>
    <a:srgbClr val="012269"/>
    <a:srgbClr val="5252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F14E29-CCD9-B447-9794-BAF218066508}" v="4" dt="2026-09-16T15:28:07.9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21" autoAdjust="0"/>
    <p:restoredTop sz="94687"/>
  </p:normalViewPr>
  <p:slideViewPr>
    <p:cSldViewPr snapToGrid="0">
      <p:cViewPr>
        <p:scale>
          <a:sx n="108" d="100"/>
          <a:sy n="108" d="100"/>
        </p:scale>
        <p:origin x="776"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ah Luscombe" userId="60627a01-634c-46bf-8b21-b5c32e071cb8" providerId="ADAL" clId="{5D180D7F-9B9D-54AA-9D6A-17B6D8CEC8BA}"/>
    <pc:docChg chg="undo custSel modSld">
      <pc:chgData name="Hannah Luscombe" userId="60627a01-634c-46bf-8b21-b5c32e071cb8" providerId="ADAL" clId="{5D180D7F-9B9D-54AA-9D6A-17B6D8CEC8BA}" dt="2026-09-16T15:28:15.730" v="23" actId="1076"/>
      <pc:docMkLst>
        <pc:docMk/>
      </pc:docMkLst>
      <pc:sldChg chg="addSp delSp modSp mod delAnim modAnim">
        <pc:chgData name="Hannah Luscombe" userId="60627a01-634c-46bf-8b21-b5c32e071cb8" providerId="ADAL" clId="{5D180D7F-9B9D-54AA-9D6A-17B6D8CEC8BA}" dt="2026-09-16T15:28:15.730" v="23" actId="1076"/>
        <pc:sldMkLst>
          <pc:docMk/>
          <pc:sldMk cId="3826328705" sldId="349"/>
        </pc:sldMkLst>
        <pc:picChg chg="add mod">
          <ac:chgData name="Hannah Luscombe" userId="60627a01-634c-46bf-8b21-b5c32e071cb8" providerId="ADAL" clId="{5D180D7F-9B9D-54AA-9D6A-17B6D8CEC8BA}" dt="2026-09-16T15:28:15.730" v="23" actId="1076"/>
          <ac:picMkLst>
            <pc:docMk/>
            <pc:sldMk cId="3826328705" sldId="349"/>
            <ac:picMk id="4" creationId="{092309F3-51E5-6F54-2F31-65DD3894AF67}"/>
          </ac:picMkLst>
        </pc:picChg>
        <pc:picChg chg="del">
          <ac:chgData name="Hannah Luscombe" userId="60627a01-634c-46bf-8b21-b5c32e071cb8" providerId="ADAL" clId="{5D180D7F-9B9D-54AA-9D6A-17B6D8CEC8BA}" dt="2026-09-16T15:27:57.041" v="19" actId="478"/>
          <ac:picMkLst>
            <pc:docMk/>
            <pc:sldMk cId="3826328705" sldId="349"/>
            <ac:picMk id="7" creationId="{CD4C30AF-8EBB-B2CA-58FD-FAAEF94198DB}"/>
          </ac:picMkLst>
        </pc:picChg>
      </pc:sldChg>
      <pc:sldChg chg="addSp delSp modSp mod delAnim modAnim">
        <pc:chgData name="Hannah Luscombe" userId="60627a01-634c-46bf-8b21-b5c32e071cb8" providerId="ADAL" clId="{5D180D7F-9B9D-54AA-9D6A-17B6D8CEC8BA}" dt="2026-09-16T15:25:55.508" v="6" actId="1076"/>
        <pc:sldMkLst>
          <pc:docMk/>
          <pc:sldMk cId="1029468537" sldId="350"/>
        </pc:sldMkLst>
        <pc:spChg chg="add del">
          <ac:chgData name="Hannah Luscombe" userId="60627a01-634c-46bf-8b21-b5c32e071cb8" providerId="ADAL" clId="{5D180D7F-9B9D-54AA-9D6A-17B6D8CEC8BA}" dt="2026-09-16T15:25:25.255" v="2" actId="22"/>
          <ac:spMkLst>
            <pc:docMk/>
            <pc:sldMk cId="1029468537" sldId="350"/>
            <ac:spMk id="7" creationId="{443FC95B-6ABC-E692-940F-DBB6CD8B7788}"/>
          </ac:spMkLst>
        </pc:spChg>
        <pc:picChg chg="del">
          <ac:chgData name="Hannah Luscombe" userId="60627a01-634c-46bf-8b21-b5c32e071cb8" providerId="ADAL" clId="{5D180D7F-9B9D-54AA-9D6A-17B6D8CEC8BA}" dt="2026-09-16T15:25:23.249" v="0" actId="478"/>
          <ac:picMkLst>
            <pc:docMk/>
            <pc:sldMk cId="1029468537" sldId="350"/>
            <ac:picMk id="6" creationId="{9ADE7F53-0C71-C98A-6B3A-6CD8CD1DBECD}"/>
          </ac:picMkLst>
        </pc:picChg>
        <pc:picChg chg="add mod">
          <ac:chgData name="Hannah Luscombe" userId="60627a01-634c-46bf-8b21-b5c32e071cb8" providerId="ADAL" clId="{5D180D7F-9B9D-54AA-9D6A-17B6D8CEC8BA}" dt="2026-09-16T15:25:55.508" v="6" actId="1076"/>
          <ac:picMkLst>
            <pc:docMk/>
            <pc:sldMk cId="1029468537" sldId="350"/>
            <ac:picMk id="8" creationId="{176AB7C3-4FCC-3EF8-B65E-11FBA4522718}"/>
          </ac:picMkLst>
        </pc:picChg>
      </pc:sldChg>
      <pc:sldChg chg="addSp delSp modSp mod delAnim modAnim">
        <pc:chgData name="Hannah Luscombe" userId="60627a01-634c-46bf-8b21-b5c32e071cb8" providerId="ADAL" clId="{5D180D7F-9B9D-54AA-9D6A-17B6D8CEC8BA}" dt="2026-09-16T15:27:28.249" v="18" actId="14100"/>
        <pc:sldMkLst>
          <pc:docMk/>
          <pc:sldMk cId="2609945363" sldId="351"/>
        </pc:sldMkLst>
        <pc:picChg chg="add mod">
          <ac:chgData name="Hannah Luscombe" userId="60627a01-634c-46bf-8b21-b5c32e071cb8" providerId="ADAL" clId="{5D180D7F-9B9D-54AA-9D6A-17B6D8CEC8BA}" dt="2026-09-16T15:27:28.249" v="18" actId="14100"/>
          <ac:picMkLst>
            <pc:docMk/>
            <pc:sldMk cId="2609945363" sldId="351"/>
            <ac:picMk id="5" creationId="{E6174F14-89A5-0089-5CF3-B0F09B448EC8}"/>
          </ac:picMkLst>
        </pc:picChg>
        <pc:picChg chg="del">
          <ac:chgData name="Hannah Luscombe" userId="60627a01-634c-46bf-8b21-b5c32e071cb8" providerId="ADAL" clId="{5D180D7F-9B9D-54AA-9D6A-17B6D8CEC8BA}" dt="2026-09-16T15:27:14.043" v="13" actId="478"/>
          <ac:picMkLst>
            <pc:docMk/>
            <pc:sldMk cId="2609945363" sldId="351"/>
            <ac:picMk id="6" creationId="{2AE48514-C050-5968-8E3D-531177FCB5DA}"/>
          </ac:picMkLst>
        </pc:picChg>
      </pc:sldChg>
      <pc:sldChg chg="addSp delSp modSp mod delAnim modAnim">
        <pc:chgData name="Hannah Luscombe" userId="60627a01-634c-46bf-8b21-b5c32e071cb8" providerId="ADAL" clId="{5D180D7F-9B9D-54AA-9D6A-17B6D8CEC8BA}" dt="2026-09-16T15:26:35.344" v="12" actId="1076"/>
        <pc:sldMkLst>
          <pc:docMk/>
          <pc:sldMk cId="3036253677" sldId="353"/>
        </pc:sldMkLst>
        <pc:picChg chg="del">
          <ac:chgData name="Hannah Luscombe" userId="60627a01-634c-46bf-8b21-b5c32e071cb8" providerId="ADAL" clId="{5D180D7F-9B9D-54AA-9D6A-17B6D8CEC8BA}" dt="2026-09-16T15:26:17.296" v="7" actId="478"/>
          <ac:picMkLst>
            <pc:docMk/>
            <pc:sldMk cId="3036253677" sldId="353"/>
            <ac:picMk id="3" creationId="{04757A3E-338A-D48C-A164-2566C587AB57}"/>
          </ac:picMkLst>
        </pc:picChg>
        <pc:picChg chg="add mod">
          <ac:chgData name="Hannah Luscombe" userId="60627a01-634c-46bf-8b21-b5c32e071cb8" providerId="ADAL" clId="{5D180D7F-9B9D-54AA-9D6A-17B6D8CEC8BA}" dt="2026-09-16T15:26:35.344" v="12" actId="1076"/>
          <ac:picMkLst>
            <pc:docMk/>
            <pc:sldMk cId="3036253677" sldId="353"/>
            <ac:picMk id="6" creationId="{458E436E-6877-34C5-A4EA-A3EA7CDECF1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324299-CE8B-42EE-9433-3C91885187A3}" type="datetimeFigureOut">
              <a:rPr lang="en-GB" smtClean="0"/>
              <a:t>16/09/2026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F89274-EDF4-41FB-9FF0-DD433456A17A}" type="slidenum">
              <a:rPr lang="en-GB" smtClean="0"/>
              <a:t>‹#›</a:t>
            </a:fld>
            <a:endParaRPr lang="en-GB"/>
          </a:p>
        </p:txBody>
      </p:sp>
    </p:spTree>
    <p:extLst>
      <p:ext uri="{BB962C8B-B14F-4D97-AF65-F5344CB8AC3E}">
        <p14:creationId xmlns:p14="http://schemas.microsoft.com/office/powerpoint/2010/main" val="11996584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1</a:t>
            </a:fld>
            <a:endParaRPr lang="en-GB"/>
          </a:p>
        </p:txBody>
      </p:sp>
    </p:spTree>
    <p:extLst>
      <p:ext uri="{BB962C8B-B14F-4D97-AF65-F5344CB8AC3E}">
        <p14:creationId xmlns:p14="http://schemas.microsoft.com/office/powerpoint/2010/main" val="2281069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DF89274-EDF4-41FB-9FF0-DD433456A17A}" type="slidenum">
              <a:rPr lang="en-GB" smtClean="0"/>
              <a:t>3</a:t>
            </a:fld>
            <a:endParaRPr lang="en-GB"/>
          </a:p>
        </p:txBody>
      </p:sp>
    </p:spTree>
    <p:extLst>
      <p:ext uri="{BB962C8B-B14F-4D97-AF65-F5344CB8AC3E}">
        <p14:creationId xmlns:p14="http://schemas.microsoft.com/office/powerpoint/2010/main" val="4178016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5</a:t>
            </a:fld>
            <a:endParaRPr lang="en-GB"/>
          </a:p>
        </p:txBody>
      </p:sp>
    </p:spTree>
    <p:extLst>
      <p:ext uri="{BB962C8B-B14F-4D97-AF65-F5344CB8AC3E}">
        <p14:creationId xmlns:p14="http://schemas.microsoft.com/office/powerpoint/2010/main" val="1129441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9</a:t>
            </a:fld>
            <a:endParaRPr lang="en-GB"/>
          </a:p>
        </p:txBody>
      </p:sp>
    </p:spTree>
    <p:extLst>
      <p:ext uri="{BB962C8B-B14F-4D97-AF65-F5344CB8AC3E}">
        <p14:creationId xmlns:p14="http://schemas.microsoft.com/office/powerpoint/2010/main" val="4107033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A1F62-0810-675C-76FF-224A41C1CE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83C6F1-BA51-6806-F7AD-994472EEC3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31B2E6-88D1-48AB-86F1-E9A63E899F7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FE0854A-01A6-6DD3-A18E-C566AFCF8219}"/>
              </a:ext>
            </a:extLst>
          </p:cNvPr>
          <p:cNvSpPr>
            <a:spLocks noGrp="1"/>
          </p:cNvSpPr>
          <p:nvPr>
            <p:ph type="sldNum" sz="quarter" idx="5"/>
          </p:nvPr>
        </p:nvSpPr>
        <p:spPr/>
        <p:txBody>
          <a:bodyPr/>
          <a:lstStyle/>
          <a:p>
            <a:fld id="{3DF89274-EDF4-41FB-9FF0-DD433456A17A}" type="slidenum">
              <a:rPr lang="en-GB" smtClean="0"/>
              <a:t>12</a:t>
            </a:fld>
            <a:endParaRPr lang="en-GB"/>
          </a:p>
        </p:txBody>
      </p:sp>
    </p:spTree>
    <p:extLst>
      <p:ext uri="{BB962C8B-B14F-4D97-AF65-F5344CB8AC3E}">
        <p14:creationId xmlns:p14="http://schemas.microsoft.com/office/powerpoint/2010/main" val="3534739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15</a:t>
            </a:fld>
            <a:endParaRPr lang="en-GB"/>
          </a:p>
        </p:txBody>
      </p:sp>
    </p:spTree>
    <p:extLst>
      <p:ext uri="{BB962C8B-B14F-4D97-AF65-F5344CB8AC3E}">
        <p14:creationId xmlns:p14="http://schemas.microsoft.com/office/powerpoint/2010/main" val="21027519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78BB8-DC01-F949-5D2D-1DCCDF08BD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5E0F7F-B447-AA29-F6EE-430F4F1AF8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FCE2B7-9519-C77F-066A-88A236CB5CC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4624620-75E0-2CBF-6CAA-1AF3900F86AE}"/>
              </a:ext>
            </a:extLst>
          </p:cNvPr>
          <p:cNvSpPr>
            <a:spLocks noGrp="1"/>
          </p:cNvSpPr>
          <p:nvPr>
            <p:ph type="sldNum" sz="quarter" idx="5"/>
          </p:nvPr>
        </p:nvSpPr>
        <p:spPr/>
        <p:txBody>
          <a:bodyPr/>
          <a:lstStyle/>
          <a:p>
            <a:fld id="{3DF89274-EDF4-41FB-9FF0-DD433456A17A}" type="slidenum">
              <a:rPr lang="en-GB" smtClean="0"/>
              <a:t>23</a:t>
            </a:fld>
            <a:endParaRPr lang="en-GB"/>
          </a:p>
        </p:txBody>
      </p:sp>
    </p:spTree>
    <p:extLst>
      <p:ext uri="{BB962C8B-B14F-4D97-AF65-F5344CB8AC3E}">
        <p14:creationId xmlns:p14="http://schemas.microsoft.com/office/powerpoint/2010/main" val="3653548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C24B2-AB40-F297-56EB-E478C5FD45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6AAA73-DE6C-B2C7-4BBD-151227698D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77E769-D5C2-0E99-6EBE-17E338A2FF6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FB4BC31-8855-0067-1622-9592722AECE5}"/>
              </a:ext>
            </a:extLst>
          </p:cNvPr>
          <p:cNvSpPr>
            <a:spLocks noGrp="1"/>
          </p:cNvSpPr>
          <p:nvPr>
            <p:ph type="sldNum" sz="quarter" idx="5"/>
          </p:nvPr>
        </p:nvSpPr>
        <p:spPr/>
        <p:txBody>
          <a:bodyPr/>
          <a:lstStyle/>
          <a:p>
            <a:fld id="{3DF89274-EDF4-41FB-9FF0-DD433456A17A}" type="slidenum">
              <a:rPr lang="en-GB" smtClean="0"/>
              <a:t>25</a:t>
            </a:fld>
            <a:endParaRPr lang="en-GB"/>
          </a:p>
        </p:txBody>
      </p:sp>
    </p:spTree>
    <p:extLst>
      <p:ext uri="{BB962C8B-B14F-4D97-AF65-F5344CB8AC3E}">
        <p14:creationId xmlns:p14="http://schemas.microsoft.com/office/powerpoint/2010/main" val="22631676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pic>
        <p:nvPicPr>
          <p:cNvPr id="3" name="Picture 2">
            <a:extLst>
              <a:ext uri="{FF2B5EF4-FFF2-40B4-BE49-F238E27FC236}">
                <a16:creationId xmlns:a16="http://schemas.microsoft.com/office/drawing/2014/main" id="{C65EA376-651F-B818-AF38-9F429FDC5AFB}"/>
              </a:ext>
            </a:extLst>
          </p:cNvPr>
          <p:cNvPicPr>
            <a:picLocks noChangeAspect="1"/>
          </p:cNvPicPr>
          <p:nvPr/>
        </p:nvPicPr>
        <p:blipFill>
          <a:blip r:embed="rId2"/>
          <a:srcRect/>
          <a:stretch/>
        </p:blipFill>
        <p:spPr>
          <a:xfrm>
            <a:off x="0" y="0"/>
            <a:ext cx="12192000" cy="6858000"/>
          </a:xfrm>
          <a:prstGeom prst="rect">
            <a:avLst/>
          </a:prstGeom>
        </p:spPr>
      </p:pic>
      <p:sp>
        <p:nvSpPr>
          <p:cNvPr id="16" name="Google Shape;16;p17"/>
          <p:cNvSpPr txBox="1">
            <a:spLocks noGrp="1"/>
          </p:cNvSpPr>
          <p:nvPr>
            <p:ph type="ctrTitle" hasCustomPrompt="1"/>
          </p:nvPr>
        </p:nvSpPr>
        <p:spPr>
          <a:xfrm>
            <a:off x="2979507" y="739739"/>
            <a:ext cx="4880223" cy="4982968"/>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800"/>
              <a:buFont typeface="Helvetica Neue"/>
              <a:buNone/>
              <a:defRPr sz="3200" b="1" i="0" cap="none" baseline="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lang="en-ZA" dirty="0"/>
          </a:p>
        </p:txBody>
      </p:sp>
    </p:spTree>
    <p:extLst>
      <p:ext uri="{BB962C8B-B14F-4D97-AF65-F5344CB8AC3E}">
        <p14:creationId xmlns:p14="http://schemas.microsoft.com/office/powerpoint/2010/main" val="812634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preserve="1">
  <p:cSld name="Two Content">
    <p:bg>
      <p:bgPr>
        <a:solidFill>
          <a:schemeClr val="lt1"/>
        </a:solidFill>
        <a:effectLst/>
      </p:bgPr>
    </p:bg>
    <p:spTree>
      <p:nvGrpSpPr>
        <p:cNvPr id="1" name="Shape 33"/>
        <p:cNvGrpSpPr/>
        <p:nvPr/>
      </p:nvGrpSpPr>
      <p:grpSpPr>
        <a:xfrm>
          <a:off x="0" y="0"/>
          <a:ext cx="0" cy="0"/>
          <a:chOff x="0" y="0"/>
          <a:chExt cx="0" cy="0"/>
        </a:xfrm>
      </p:grpSpPr>
      <p:sp>
        <p:nvSpPr>
          <p:cNvPr id="34" name="Google Shape;34;p20"/>
          <p:cNvSpPr txBox="1">
            <a:spLocks noGrp="1"/>
          </p:cNvSpPr>
          <p:nvPr>
            <p:ph type="title"/>
          </p:nvPr>
        </p:nvSpPr>
        <p:spPr>
          <a:xfrm>
            <a:off x="838200" y="5556"/>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E2475484-9675-48C9-8679-CDEA8E9A8D8A}" type="slidenum">
              <a:rPr lang="en-GB" smtClean="0"/>
              <a:t>‹#›</a:t>
            </a:fld>
            <a:endParaRPr lang="en-GB"/>
          </a:p>
        </p:txBody>
      </p:sp>
      <p:sp>
        <p:nvSpPr>
          <p:cNvPr id="4" name="Text Placeholder 2">
            <a:extLst>
              <a:ext uri="{FF2B5EF4-FFF2-40B4-BE49-F238E27FC236}">
                <a16:creationId xmlns:a16="http://schemas.microsoft.com/office/drawing/2014/main" id="{760B7BF7-863F-75BD-C74E-816BAC14E105}"/>
              </a:ext>
            </a:extLst>
          </p:cNvPr>
          <p:cNvSpPr>
            <a:spLocks noGrp="1"/>
          </p:cNvSpPr>
          <p:nvPr>
            <p:ph type="body" idx="12"/>
          </p:nvPr>
        </p:nvSpPr>
        <p:spPr>
          <a:xfrm>
            <a:off x="838200" y="1926431"/>
            <a:ext cx="5257800" cy="4639469"/>
          </a:xfrm>
          <a:prstGeom prst="rect">
            <a:avLst/>
          </a:prstGeom>
        </p:spPr>
        <p:txBody>
          <a:bodyPr lIns="90000" tIns="36000" bIns="90000"/>
          <a:lstStyle>
            <a:lvl1pPr marL="0">
              <a:lnSpc>
                <a:spcPct val="90000"/>
              </a:lnSpc>
              <a:spcBef>
                <a:spcPts val="1000"/>
              </a:spcBef>
              <a:defRPr/>
            </a:lvl1pPr>
          </a:lstStyle>
          <a:p>
            <a:pPr marL="76200" lvl="0" indent="0">
              <a:buNone/>
            </a:pPr>
            <a:r>
              <a:rPr lang="en-GB"/>
              <a:t>Click to edit Master text styles</a:t>
            </a:r>
          </a:p>
        </p:txBody>
      </p:sp>
      <p:sp>
        <p:nvSpPr>
          <p:cNvPr id="5" name="Google Shape;56;p21">
            <a:extLst>
              <a:ext uri="{FF2B5EF4-FFF2-40B4-BE49-F238E27FC236}">
                <a16:creationId xmlns:a16="http://schemas.microsoft.com/office/drawing/2014/main" id="{AF23B50F-DDC4-A9C5-C7A6-289F47F961E3}"/>
              </a:ext>
            </a:extLst>
          </p:cNvPr>
          <p:cNvSpPr txBox="1">
            <a:spLocks noGrp="1"/>
          </p:cNvSpPr>
          <p:nvPr>
            <p:ph type="body" idx="13"/>
          </p:nvPr>
        </p:nvSpPr>
        <p:spPr>
          <a:xfrm>
            <a:off x="834081" y="1321595"/>
            <a:ext cx="5183188" cy="604836"/>
          </a:xfrm>
          <a:prstGeom prst="rect">
            <a:avLst/>
          </a:prstGeom>
          <a:noFill/>
          <a:ln>
            <a:noFill/>
          </a:ln>
        </p:spPr>
        <p:txBody>
          <a:bodyPr spcFirstLastPara="1" wrap="square" lIns="91425" tIns="36000" rIns="91425" bIns="90000" anchor="t" anchorCtr="0">
            <a:noAutofit/>
          </a:bodyPr>
          <a:lstStyle>
            <a:lvl1pPr marL="0" lvl="0" indent="-228600" algn="l">
              <a:lnSpc>
                <a:spcPct val="90000"/>
              </a:lnSpc>
              <a:spcBef>
                <a:spcPts val="1000"/>
              </a:spcBef>
              <a:spcAft>
                <a:spcPts val="0"/>
              </a:spcAft>
              <a:buClr>
                <a:schemeClr val="dk1"/>
              </a:buClr>
              <a:buSzPts val="2400"/>
              <a:buNone/>
              <a:defRPr sz="2400" b="1">
                <a:solidFill>
                  <a:schemeClr val="accent5"/>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Tree>
    <p:extLst>
      <p:ext uri="{BB962C8B-B14F-4D97-AF65-F5344CB8AC3E}">
        <p14:creationId xmlns:p14="http://schemas.microsoft.com/office/powerpoint/2010/main" val="1207049779"/>
      </p:ext>
    </p:extLst>
  </p:cSld>
  <p:clrMapOvr>
    <a:overrideClrMapping bg1="lt1" tx1="dk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reserve="1">
  <p:cSld name="1_Two Content">
    <p:bg>
      <p:bgPr>
        <a:solidFill>
          <a:schemeClr val="lt1"/>
        </a:solidFill>
        <a:effectLst/>
      </p:bgPr>
    </p:bg>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E2475484-9675-48C9-8679-CDEA8E9A8D8A}" type="slidenum">
              <a:rPr lang="en-GB" smtClean="0"/>
              <a:t>‹#›</a:t>
            </a:fld>
            <a:endParaRPr lang="en-GB"/>
          </a:p>
        </p:txBody>
      </p:sp>
      <p:sp>
        <p:nvSpPr>
          <p:cNvPr id="7" name="Text Placeholder 2">
            <a:extLst>
              <a:ext uri="{FF2B5EF4-FFF2-40B4-BE49-F238E27FC236}">
                <a16:creationId xmlns:a16="http://schemas.microsoft.com/office/drawing/2014/main" id="{EF52DA1A-27C3-A877-3F21-FC8B5AF4A011}"/>
              </a:ext>
            </a:extLst>
          </p:cNvPr>
          <p:cNvSpPr>
            <a:spLocks noGrp="1"/>
          </p:cNvSpPr>
          <p:nvPr>
            <p:ph type="body" idx="12"/>
          </p:nvPr>
        </p:nvSpPr>
        <p:spPr>
          <a:xfrm>
            <a:off x="838200" y="1926431"/>
            <a:ext cx="5257800" cy="4639469"/>
          </a:xfrm>
          <a:prstGeom prst="rect">
            <a:avLst/>
          </a:prstGeom>
        </p:spPr>
        <p:txBody>
          <a:bodyPr lIns="90000" tIns="36000" bIns="90000"/>
          <a:lstStyle>
            <a:lvl1pPr marL="0">
              <a:lnSpc>
                <a:spcPct val="90000"/>
              </a:lnSpc>
              <a:spcBef>
                <a:spcPts val="1000"/>
              </a:spcBef>
              <a:defRPr/>
            </a:lvl1pPr>
          </a:lstStyle>
          <a:p>
            <a:pPr marL="76200" lvl="0" indent="0">
              <a:buNone/>
            </a:pPr>
            <a:r>
              <a:rPr lang="en-GB"/>
              <a:t>Click to edit Master text styles</a:t>
            </a:r>
          </a:p>
        </p:txBody>
      </p:sp>
      <p:sp>
        <p:nvSpPr>
          <p:cNvPr id="8" name="Google Shape;56;p21">
            <a:extLst>
              <a:ext uri="{FF2B5EF4-FFF2-40B4-BE49-F238E27FC236}">
                <a16:creationId xmlns:a16="http://schemas.microsoft.com/office/drawing/2014/main" id="{1C3240EE-A0CD-0C76-C224-32839D7C8974}"/>
              </a:ext>
            </a:extLst>
          </p:cNvPr>
          <p:cNvSpPr txBox="1">
            <a:spLocks noGrp="1"/>
          </p:cNvSpPr>
          <p:nvPr>
            <p:ph type="body" idx="13"/>
          </p:nvPr>
        </p:nvSpPr>
        <p:spPr>
          <a:xfrm>
            <a:off x="834081" y="1321595"/>
            <a:ext cx="5183188" cy="604836"/>
          </a:xfrm>
          <a:prstGeom prst="rect">
            <a:avLst/>
          </a:prstGeom>
          <a:noFill/>
          <a:ln>
            <a:noFill/>
          </a:ln>
        </p:spPr>
        <p:txBody>
          <a:bodyPr spcFirstLastPara="1" wrap="square" lIns="91425" tIns="36000" rIns="91425" bIns="90000" anchor="t" anchorCtr="0">
            <a:noAutofit/>
          </a:bodyPr>
          <a:lstStyle>
            <a:lvl1pPr marL="0" lvl="0" indent="-228600" algn="l">
              <a:lnSpc>
                <a:spcPct val="90000"/>
              </a:lnSpc>
              <a:spcBef>
                <a:spcPts val="1000"/>
              </a:spcBef>
              <a:spcAft>
                <a:spcPts val="0"/>
              </a:spcAft>
              <a:buClr>
                <a:schemeClr val="dk1"/>
              </a:buClr>
              <a:buSzPts val="2400"/>
              <a:buNone/>
              <a:defRPr sz="2400" b="1">
                <a:solidFill>
                  <a:schemeClr val="accent5"/>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Tree>
    <p:extLst>
      <p:ext uri="{BB962C8B-B14F-4D97-AF65-F5344CB8AC3E}">
        <p14:creationId xmlns:p14="http://schemas.microsoft.com/office/powerpoint/2010/main" val="3878012038"/>
      </p:ext>
    </p:extLst>
  </p:cSld>
  <p:clrMapOvr>
    <a:overrideClrMapping bg1="lt1" tx1="dk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reserve="1">
  <p:cSld name="Comparison">
    <p:spTree>
      <p:nvGrpSpPr>
        <p:cNvPr id="1" name="Shape 52"/>
        <p:cNvGrpSpPr/>
        <p:nvPr/>
      </p:nvGrpSpPr>
      <p:grpSpPr>
        <a:xfrm>
          <a:off x="0" y="0"/>
          <a:ext cx="0" cy="0"/>
          <a:chOff x="0" y="0"/>
          <a:chExt cx="0" cy="0"/>
        </a:xfrm>
      </p:grpSpPr>
      <p:pic>
        <p:nvPicPr>
          <p:cNvPr id="3" name="Picture 2">
            <a:extLst>
              <a:ext uri="{FF2B5EF4-FFF2-40B4-BE49-F238E27FC236}">
                <a16:creationId xmlns:a16="http://schemas.microsoft.com/office/drawing/2014/main" id="{3A70E89C-24E2-3848-9105-E62A76FC275E}"/>
              </a:ext>
            </a:extLst>
          </p:cNvPr>
          <p:cNvPicPr>
            <a:picLocks noChangeAspect="1"/>
          </p:cNvPicPr>
          <p:nvPr/>
        </p:nvPicPr>
        <p:blipFill>
          <a:blip r:embed="rId2"/>
          <a:src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4321A830-ACFF-6C61-07CA-D04E6E6FD08F}"/>
              </a:ext>
            </a:extLst>
          </p:cNvPr>
          <p:cNvSpPr/>
          <p:nvPr/>
        </p:nvSpPr>
        <p:spPr>
          <a:xfrm>
            <a:off x="5997575" y="1316038"/>
            <a:ext cx="5540304" cy="446831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Google Shape;53;p21"/>
          <p:cNvSpPr txBox="1">
            <a:spLocks noGrp="1"/>
          </p:cNvSpPr>
          <p:nvPr>
            <p:ph type="title"/>
          </p:nvPr>
        </p:nvSpPr>
        <p:spPr>
          <a:xfrm>
            <a:off x="839788" y="0"/>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n-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
        <p:nvSpPr>
          <p:cNvPr id="54" name="Google Shape;54;p21"/>
          <p:cNvSpPr txBox="1">
            <a:spLocks noGrp="1"/>
          </p:cNvSpPr>
          <p:nvPr>
            <p:ph type="body" idx="1"/>
          </p:nvPr>
        </p:nvSpPr>
        <p:spPr>
          <a:xfrm>
            <a:off x="839788" y="1316038"/>
            <a:ext cx="5157787" cy="461391"/>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bg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55" name="Google Shape;55;p21"/>
          <p:cNvSpPr txBox="1">
            <a:spLocks noGrp="1"/>
          </p:cNvSpPr>
          <p:nvPr>
            <p:ph type="body" idx="2"/>
          </p:nvPr>
        </p:nvSpPr>
        <p:spPr>
          <a:xfrm>
            <a:off x="839788" y="1816278"/>
            <a:ext cx="5157787"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56" name="Google Shape;56;p21"/>
          <p:cNvSpPr txBox="1">
            <a:spLocks noGrp="1"/>
          </p:cNvSpPr>
          <p:nvPr>
            <p:ph type="body" idx="3"/>
          </p:nvPr>
        </p:nvSpPr>
        <p:spPr>
          <a:xfrm>
            <a:off x="6172200" y="1316038"/>
            <a:ext cx="5183188" cy="461391"/>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bg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57" name="Google Shape;57;p21"/>
          <p:cNvSpPr txBox="1">
            <a:spLocks noGrp="1"/>
          </p:cNvSpPr>
          <p:nvPr>
            <p:ph type="body" idx="4"/>
          </p:nvPr>
        </p:nvSpPr>
        <p:spPr>
          <a:xfrm>
            <a:off x="6172200" y="1816278"/>
            <a:ext cx="5183188"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2" name="Slide Number Placeholder 2">
            <a:extLst>
              <a:ext uri="{FF2B5EF4-FFF2-40B4-BE49-F238E27FC236}">
                <a16:creationId xmlns:a16="http://schemas.microsoft.com/office/drawing/2014/main" id="{10AA9A2B-ABED-DB7D-BF31-1128BB037F8F}"/>
              </a:ext>
            </a:extLst>
          </p:cNvPr>
          <p:cNvSpPr>
            <a:spLocks noGrp="1"/>
          </p:cNvSpPr>
          <p:nvPr>
            <p:ph type="sldNum" idx="10"/>
          </p:nvPr>
        </p:nvSpPr>
        <p:spPr>
          <a:xfrm>
            <a:off x="11798300" y="6565900"/>
            <a:ext cx="393700" cy="292100"/>
          </a:xfrm>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776322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reserve="1">
  <p:cSld name="Title Only">
    <p:spTree>
      <p:nvGrpSpPr>
        <p:cNvPr id="1" name="Shape 61"/>
        <p:cNvGrpSpPr/>
        <p:nvPr/>
      </p:nvGrpSpPr>
      <p:grpSpPr>
        <a:xfrm>
          <a:off x="0" y="0"/>
          <a:ext cx="0" cy="0"/>
          <a:chOff x="0" y="0"/>
          <a:chExt cx="0" cy="0"/>
        </a:xfrm>
      </p:grpSpPr>
      <p:sp>
        <p:nvSpPr>
          <p:cNvPr id="62" name="Google Shape;62;p22"/>
          <p:cNvSpPr txBox="1">
            <a:spLocks noGrp="1"/>
          </p:cNvSpPr>
          <p:nvPr>
            <p:ph type="title"/>
          </p:nvPr>
        </p:nvSpPr>
        <p:spPr>
          <a:xfrm>
            <a:off x="838200" y="0"/>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
        <p:nvSpPr>
          <p:cNvPr id="2" name="Slide Number Placeholder 2">
            <a:extLst>
              <a:ext uri="{FF2B5EF4-FFF2-40B4-BE49-F238E27FC236}">
                <a16:creationId xmlns:a16="http://schemas.microsoft.com/office/drawing/2014/main" id="{B9AD8697-92AB-E546-E92A-46423E2D16EB}"/>
              </a:ext>
            </a:extLst>
          </p:cNvPr>
          <p:cNvSpPr>
            <a:spLocks noGrp="1"/>
          </p:cNvSpPr>
          <p:nvPr>
            <p:ph type="sldNum" idx="10"/>
          </p:nvPr>
        </p:nvSpPr>
        <p:spPr>
          <a:xfrm>
            <a:off x="11798300" y="6565900"/>
            <a:ext cx="393700" cy="292100"/>
          </a:xfrm>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1673973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preserve="1">
  <p:cSld name="Picture with Caption">
    <p:bg>
      <p:bgPr>
        <a:solidFill>
          <a:schemeClr val="lt1"/>
        </a:solidFill>
        <a:effectLst/>
      </p:bgPr>
    </p:bg>
    <p:spTree>
      <p:nvGrpSpPr>
        <p:cNvPr id="1" name="Shape 77"/>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1723589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preserve="1">
  <p:cSld name="1_Picture with Caption">
    <p:spTree>
      <p:nvGrpSpPr>
        <p:cNvPr id="1" name="Shape 77"/>
        <p:cNvGrpSpPr/>
        <p:nvPr/>
      </p:nvGrpSpPr>
      <p:grpSpPr>
        <a:xfrm>
          <a:off x="0" y="0"/>
          <a:ext cx="0" cy="0"/>
          <a:chOff x="0" y="0"/>
          <a:chExt cx="0" cy="0"/>
        </a:xfrm>
      </p:grpSpPr>
      <p:pic>
        <p:nvPicPr>
          <p:cNvPr id="9" name="Picture 8">
            <a:extLst>
              <a:ext uri="{FF2B5EF4-FFF2-40B4-BE49-F238E27FC236}">
                <a16:creationId xmlns:a16="http://schemas.microsoft.com/office/drawing/2014/main" id="{2F796EF1-10A7-8C88-C479-E8F73E4A2FCC}"/>
              </a:ext>
            </a:extLst>
          </p:cNvPr>
          <p:cNvPicPr>
            <a:picLocks noChangeAspect="1"/>
          </p:cNvPicPr>
          <p:nvPr/>
        </p:nvPicPr>
        <p:blipFill>
          <a:blip r:embed="rId2"/>
          <a:srcRect/>
          <a:stretch/>
        </p:blipFill>
        <p:spPr>
          <a:xfrm>
            <a:off x="0" y="0"/>
            <a:ext cx="12192000" cy="6858000"/>
          </a:xfrm>
          <a:prstGeom prst="rect">
            <a:avLst/>
          </a:prstGeom>
        </p:spPr>
      </p:pic>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E2475484-9675-48C9-8679-CDEA8E9A8D8A}" type="slidenum">
              <a:rPr lang="en-GB" smtClean="0"/>
              <a:t>‹#›</a:t>
            </a:fld>
            <a:endParaRPr lang="en-GB"/>
          </a:p>
        </p:txBody>
      </p:sp>
      <p:sp>
        <p:nvSpPr>
          <p:cNvPr id="5" name="Google Shape;53;p21">
            <a:extLst>
              <a:ext uri="{FF2B5EF4-FFF2-40B4-BE49-F238E27FC236}">
                <a16:creationId xmlns:a16="http://schemas.microsoft.com/office/drawing/2014/main" id="{2804BE51-4AE7-8958-602D-521D85C02AB0}"/>
              </a:ext>
            </a:extLst>
          </p:cNvPr>
          <p:cNvSpPr txBox="1">
            <a:spLocks noGrp="1"/>
          </p:cNvSpPr>
          <p:nvPr>
            <p:ph type="title"/>
          </p:nvPr>
        </p:nvSpPr>
        <p:spPr>
          <a:xfrm>
            <a:off x="839788" y="0"/>
            <a:ext cx="10864532"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
        <p:nvSpPr>
          <p:cNvPr id="6" name="Google Shape;54;p21">
            <a:extLst>
              <a:ext uri="{FF2B5EF4-FFF2-40B4-BE49-F238E27FC236}">
                <a16:creationId xmlns:a16="http://schemas.microsoft.com/office/drawing/2014/main" id="{0AB446C0-12CA-AE7E-1A3C-CA6630BDBA47}"/>
              </a:ext>
            </a:extLst>
          </p:cNvPr>
          <p:cNvSpPr txBox="1">
            <a:spLocks noGrp="1"/>
          </p:cNvSpPr>
          <p:nvPr>
            <p:ph type="body" idx="1"/>
          </p:nvPr>
        </p:nvSpPr>
        <p:spPr>
          <a:xfrm>
            <a:off x="839788" y="1316038"/>
            <a:ext cx="4910771" cy="429635"/>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accent3">
                    <a:lumMod val="20000"/>
                    <a:lumOff val="80000"/>
                  </a:schemeClr>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7" name="Google Shape;55;p21">
            <a:extLst>
              <a:ext uri="{FF2B5EF4-FFF2-40B4-BE49-F238E27FC236}">
                <a16:creationId xmlns:a16="http://schemas.microsoft.com/office/drawing/2014/main" id="{339C6CE2-D488-CC10-AD93-5E55C11DD767}"/>
              </a:ext>
            </a:extLst>
          </p:cNvPr>
          <p:cNvSpPr txBox="1">
            <a:spLocks noGrp="1"/>
          </p:cNvSpPr>
          <p:nvPr>
            <p:ph type="body" idx="11"/>
          </p:nvPr>
        </p:nvSpPr>
        <p:spPr>
          <a:xfrm>
            <a:off x="839788" y="1829664"/>
            <a:ext cx="4910771"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8" name="Rectangle 7">
            <a:extLst>
              <a:ext uri="{FF2B5EF4-FFF2-40B4-BE49-F238E27FC236}">
                <a16:creationId xmlns:a16="http://schemas.microsoft.com/office/drawing/2014/main" id="{2A747783-11D2-0005-3676-55DC35F534B0}"/>
              </a:ext>
            </a:extLst>
          </p:cNvPr>
          <p:cNvSpPr/>
          <p:nvPr/>
        </p:nvSpPr>
        <p:spPr>
          <a:xfrm>
            <a:off x="5981252" y="1829664"/>
            <a:ext cx="5927463" cy="47362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Google Shape;79;p25"/>
          <p:cNvSpPr>
            <a:spLocks noGrp="1"/>
          </p:cNvSpPr>
          <p:nvPr>
            <p:ph type="pic" idx="2" hasCustomPrompt="1"/>
          </p:nvPr>
        </p:nvSpPr>
        <p:spPr>
          <a:xfrm>
            <a:off x="6096000" y="1971040"/>
            <a:ext cx="5608320" cy="44196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2000" b="0" i="1" u="none" strike="noStrike" cap="none">
                <a:solidFill>
                  <a:schemeClr val="bg1">
                    <a:lumMod val="50000"/>
                  </a:schemeClr>
                </a:solidFill>
                <a:latin typeface="+mj-lt"/>
                <a:ea typeface="Helvetica Neue"/>
                <a:cs typeface="Helvetica Neue"/>
                <a:sym typeface="Helvetica Neue"/>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Helvetica Neue"/>
                <a:ea typeface="Helvetica Neue"/>
                <a:cs typeface="Helvetica Neue"/>
                <a:sym typeface="Helvetica Neue"/>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Helvetica Neue"/>
                <a:ea typeface="Helvetica Neue"/>
                <a:cs typeface="Helvetica Neue"/>
                <a:sym typeface="Helvetica Neue"/>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pPr marL="457200" marR="0" lvl="0" indent="-381000" algn="l" defTabSz="914400" rtl="0" eaLnBrk="1" fontAlgn="auto" latinLnBrk="0" hangingPunct="1">
              <a:lnSpc>
                <a:spcPct val="90000"/>
              </a:lnSpc>
              <a:spcBef>
                <a:spcPts val="1000"/>
              </a:spcBef>
              <a:spcAft>
                <a:spcPts val="0"/>
              </a:spcAft>
              <a:buClr>
                <a:schemeClr val="dk1"/>
              </a:buClr>
              <a:buSzPts val="3200"/>
              <a:buFont typeface="Arial"/>
              <a:buNone/>
              <a:tabLst/>
              <a:defRPr/>
            </a:pPr>
            <a:r>
              <a:rPr lang="sv-SE" dirty="0"/>
              <a:t>Place </a:t>
            </a:r>
            <a:r>
              <a:rPr lang="sv-SE" dirty="0" err="1"/>
              <a:t>impactful</a:t>
            </a:r>
            <a:r>
              <a:rPr lang="sv-SE" dirty="0"/>
              <a:t> </a:t>
            </a:r>
            <a:r>
              <a:rPr lang="sv-SE" dirty="0" err="1"/>
              <a:t>picture</a:t>
            </a:r>
            <a:r>
              <a:rPr lang="sv-SE" dirty="0"/>
              <a:t> </a:t>
            </a:r>
            <a:r>
              <a:rPr lang="sv-SE" dirty="0" err="1"/>
              <a:t>here</a:t>
            </a:r>
            <a:r>
              <a:rPr lang="sv-SE" dirty="0"/>
              <a:t>.</a:t>
            </a:r>
          </a:p>
        </p:txBody>
      </p:sp>
      <p:cxnSp>
        <p:nvCxnSpPr>
          <p:cNvPr id="3" name="Straight Connector 2">
            <a:extLst>
              <a:ext uri="{FF2B5EF4-FFF2-40B4-BE49-F238E27FC236}">
                <a16:creationId xmlns:a16="http://schemas.microsoft.com/office/drawing/2014/main" id="{C043EF58-EF2D-D14C-7319-81751CB2501A}"/>
              </a:ext>
            </a:extLst>
          </p:cNvPr>
          <p:cNvCxnSpPr>
            <a:cxnSpLocks/>
          </p:cNvCxnSpPr>
          <p:nvPr/>
        </p:nvCxnSpPr>
        <p:spPr>
          <a:xfrm>
            <a:off x="6169572" y="5370785"/>
            <a:ext cx="5517931" cy="0"/>
          </a:xfrm>
          <a:prstGeom prst="line">
            <a:avLst/>
          </a:prstGeom>
          <a:ln w="19050"/>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516478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preserve="1">
  <p:cSld name="1_Picture with Caption">
    <p:spTree>
      <p:nvGrpSpPr>
        <p:cNvPr id="1" name="Shape 77"/>
        <p:cNvGrpSpPr/>
        <p:nvPr/>
      </p:nvGrpSpPr>
      <p:grpSpPr>
        <a:xfrm>
          <a:off x="0" y="0"/>
          <a:ext cx="0" cy="0"/>
          <a:chOff x="0" y="0"/>
          <a:chExt cx="0" cy="0"/>
        </a:xfrm>
      </p:grpSpPr>
      <p:pic>
        <p:nvPicPr>
          <p:cNvPr id="4" name="Picture 3">
            <a:extLst>
              <a:ext uri="{FF2B5EF4-FFF2-40B4-BE49-F238E27FC236}">
                <a16:creationId xmlns:a16="http://schemas.microsoft.com/office/drawing/2014/main" id="{C69F427D-5DA1-66BC-4D23-81378603A73E}"/>
              </a:ext>
            </a:extLst>
          </p:cNvPr>
          <p:cNvPicPr>
            <a:picLocks noChangeAspect="1"/>
          </p:cNvPicPr>
          <p:nvPr/>
        </p:nvPicPr>
        <p:blipFill>
          <a:blip r:embed="rId2"/>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61B96DC3-EDED-A35A-DB3F-833161D31F0F}"/>
              </a:ext>
            </a:extLst>
          </p:cNvPr>
          <p:cNvSpPr/>
          <p:nvPr/>
        </p:nvSpPr>
        <p:spPr>
          <a:xfrm>
            <a:off x="279699" y="1829664"/>
            <a:ext cx="11629017" cy="47362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Google Shape;79;p25"/>
          <p:cNvSpPr>
            <a:spLocks noGrp="1"/>
          </p:cNvSpPr>
          <p:nvPr>
            <p:ph type="pic" idx="2" hasCustomPrompt="1"/>
          </p:nvPr>
        </p:nvSpPr>
        <p:spPr>
          <a:xfrm>
            <a:off x="6096000" y="1971040"/>
            <a:ext cx="5608320" cy="44196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2000" b="0" i="1" u="none" strike="noStrike" cap="none">
                <a:solidFill>
                  <a:schemeClr val="bg1">
                    <a:lumMod val="50000"/>
                  </a:schemeClr>
                </a:solidFill>
                <a:latin typeface="+mj-lt"/>
                <a:ea typeface="Helvetica Neue"/>
                <a:cs typeface="Helvetica Neue"/>
                <a:sym typeface="Helvetica Neue"/>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Helvetica Neue"/>
                <a:ea typeface="Helvetica Neue"/>
                <a:cs typeface="Helvetica Neue"/>
                <a:sym typeface="Helvetica Neue"/>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Helvetica Neue"/>
                <a:ea typeface="Helvetica Neue"/>
                <a:cs typeface="Helvetica Neue"/>
                <a:sym typeface="Helvetica Neue"/>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pPr marL="457200" marR="0" lvl="0" indent="-381000" algn="l" defTabSz="914400" rtl="0" eaLnBrk="1" fontAlgn="auto" latinLnBrk="0" hangingPunct="1">
              <a:lnSpc>
                <a:spcPct val="90000"/>
              </a:lnSpc>
              <a:spcBef>
                <a:spcPts val="1000"/>
              </a:spcBef>
              <a:spcAft>
                <a:spcPts val="0"/>
              </a:spcAft>
              <a:buClr>
                <a:schemeClr val="dk1"/>
              </a:buClr>
              <a:buSzPts val="3200"/>
              <a:buFont typeface="Arial"/>
              <a:buNone/>
              <a:tabLst/>
              <a:defRPr/>
            </a:pPr>
            <a:r>
              <a:rPr lang="sv-SE" dirty="0"/>
              <a:t>Place </a:t>
            </a:r>
            <a:r>
              <a:rPr lang="sv-SE" dirty="0" err="1"/>
              <a:t>impactful</a:t>
            </a:r>
            <a:r>
              <a:rPr lang="sv-SE" dirty="0"/>
              <a:t> </a:t>
            </a:r>
            <a:r>
              <a:rPr lang="sv-SE" dirty="0" err="1"/>
              <a:t>picture</a:t>
            </a:r>
            <a:r>
              <a:rPr lang="sv-SE" dirty="0"/>
              <a:t> </a:t>
            </a:r>
            <a:r>
              <a:rPr lang="sv-SE" dirty="0" err="1"/>
              <a:t>here</a:t>
            </a:r>
            <a:r>
              <a:rPr lang="sv-SE" dirty="0"/>
              <a:t>.</a:t>
            </a:r>
          </a:p>
        </p:txBody>
      </p:sp>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dirty="0"/>
          </a:p>
        </p:txBody>
      </p:sp>
      <p:sp>
        <p:nvSpPr>
          <p:cNvPr id="6" name="Google Shape;54;p21">
            <a:extLst>
              <a:ext uri="{FF2B5EF4-FFF2-40B4-BE49-F238E27FC236}">
                <a16:creationId xmlns:a16="http://schemas.microsoft.com/office/drawing/2014/main" id="{0AB446C0-12CA-AE7E-1A3C-CA6630BDBA47}"/>
              </a:ext>
            </a:extLst>
          </p:cNvPr>
          <p:cNvSpPr txBox="1">
            <a:spLocks noGrp="1"/>
          </p:cNvSpPr>
          <p:nvPr>
            <p:ph type="body" idx="1"/>
          </p:nvPr>
        </p:nvSpPr>
        <p:spPr>
          <a:xfrm>
            <a:off x="839788" y="1756881"/>
            <a:ext cx="4910771" cy="482885"/>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400" b="1">
                <a:solidFill>
                  <a:schemeClr val="tx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7" name="Google Shape;55;p21">
            <a:extLst>
              <a:ext uri="{FF2B5EF4-FFF2-40B4-BE49-F238E27FC236}">
                <a16:creationId xmlns:a16="http://schemas.microsoft.com/office/drawing/2014/main" id="{339C6CE2-D488-CC10-AD93-5E55C11DD767}"/>
              </a:ext>
            </a:extLst>
          </p:cNvPr>
          <p:cNvSpPr txBox="1">
            <a:spLocks noGrp="1"/>
          </p:cNvSpPr>
          <p:nvPr>
            <p:ph type="body" idx="11"/>
          </p:nvPr>
        </p:nvSpPr>
        <p:spPr>
          <a:xfrm>
            <a:off x="839788" y="2283087"/>
            <a:ext cx="4910771"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000">
                <a:solidFill>
                  <a:schemeClr val="tx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8" name="Google Shape;53;p21">
            <a:extLst>
              <a:ext uri="{FF2B5EF4-FFF2-40B4-BE49-F238E27FC236}">
                <a16:creationId xmlns:a16="http://schemas.microsoft.com/office/drawing/2014/main" id="{07213A82-FAAB-5D75-42CD-C50A00ED13EC}"/>
              </a:ext>
            </a:extLst>
          </p:cNvPr>
          <p:cNvSpPr txBox="1">
            <a:spLocks noGrp="1"/>
          </p:cNvSpPr>
          <p:nvPr>
            <p:ph type="title"/>
          </p:nvPr>
        </p:nvSpPr>
        <p:spPr>
          <a:xfrm>
            <a:off x="839788" y="5555"/>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Tree>
    <p:extLst>
      <p:ext uri="{BB962C8B-B14F-4D97-AF65-F5344CB8AC3E}">
        <p14:creationId xmlns:p14="http://schemas.microsoft.com/office/powerpoint/2010/main" val="1805950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0D0C-0C81-F840-C90F-8CF3D9BAEFFF}"/>
              </a:ext>
            </a:extLst>
          </p:cNvPr>
          <p:cNvSpPr>
            <a:spLocks noGrp="1"/>
          </p:cNvSpPr>
          <p:nvPr>
            <p:ph type="title"/>
          </p:nvPr>
        </p:nvSpPr>
        <p:spPr>
          <a:xfrm>
            <a:off x="838200" y="15804"/>
            <a:ext cx="10515600" cy="1325563"/>
          </a:xfrm>
          <a:prstGeom prst="rect">
            <a:avLst/>
          </a:prstGeom>
        </p:spPr>
        <p:txBody>
          <a:bodyPr/>
          <a:lstStyle>
            <a:lvl1pPr>
              <a:defRPr baseline="0">
                <a:latin typeface="+mn-lt"/>
              </a:defRPr>
            </a:lvl1pPr>
          </a:lstStyle>
          <a:p>
            <a:r>
              <a:rPr lang="en-GB"/>
              <a:t>Click to edit Master title style</a:t>
            </a:r>
            <a:endParaRPr lang="en-US" dirty="0"/>
          </a:p>
        </p:txBody>
      </p:sp>
      <p:sp>
        <p:nvSpPr>
          <p:cNvPr id="3" name="Slide Number Placeholder 2">
            <a:extLst>
              <a:ext uri="{FF2B5EF4-FFF2-40B4-BE49-F238E27FC236}">
                <a16:creationId xmlns:a16="http://schemas.microsoft.com/office/drawing/2014/main" id="{5D8E5102-8D85-B351-C683-D6870D182776}"/>
              </a:ext>
            </a:extLst>
          </p:cNvPr>
          <p:cNvSpPr>
            <a:spLocks noGrp="1"/>
          </p:cNvSpPr>
          <p:nvPr>
            <p:ph type="sldNum" idx="10"/>
          </p:nvPr>
        </p:nvSpPr>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1681809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preserve="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E2475484-9675-48C9-8679-CDEA8E9A8D8A}" type="slidenum">
              <a:rPr lang="en-GB" smtClean="0"/>
              <a:t>‹#›</a:t>
            </a:fld>
            <a:endParaRPr lang="en-GB"/>
          </a:p>
        </p:txBody>
      </p:sp>
      <p:sp>
        <p:nvSpPr>
          <p:cNvPr id="5" name="Google Shape;35;p20">
            <a:extLst>
              <a:ext uri="{FF2B5EF4-FFF2-40B4-BE49-F238E27FC236}">
                <a16:creationId xmlns:a16="http://schemas.microsoft.com/office/drawing/2014/main" id="{3F56D5FE-8BBC-E95A-76D4-D1938A0E3A78}"/>
              </a:ext>
            </a:extLst>
          </p:cNvPr>
          <p:cNvSpPr txBox="1">
            <a:spLocks noGrp="1"/>
          </p:cNvSpPr>
          <p:nvPr>
            <p:ph type="body" idx="1"/>
          </p:nvPr>
        </p:nvSpPr>
        <p:spPr>
          <a:xfrm>
            <a:off x="838200"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3" name="Google Shape;34;p20">
            <a:extLst>
              <a:ext uri="{FF2B5EF4-FFF2-40B4-BE49-F238E27FC236}">
                <a16:creationId xmlns:a16="http://schemas.microsoft.com/office/drawing/2014/main" id="{419EB315-0C5D-E6B5-553F-CAA36B37A5F8}"/>
              </a:ext>
            </a:extLst>
          </p:cNvPr>
          <p:cNvSpPr txBox="1">
            <a:spLocks noGrp="1"/>
          </p:cNvSpPr>
          <p:nvPr>
            <p:ph type="title"/>
          </p:nvPr>
        </p:nvSpPr>
        <p:spPr>
          <a:xfrm>
            <a:off x="838200" y="-1"/>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Tree>
    <p:extLst>
      <p:ext uri="{BB962C8B-B14F-4D97-AF65-F5344CB8AC3E}">
        <p14:creationId xmlns:p14="http://schemas.microsoft.com/office/powerpoint/2010/main" val="1794907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Content" preserve="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C8B067-C222-A145-CF89-234516211EAC}"/>
              </a:ext>
            </a:extLst>
          </p:cNvPr>
          <p:cNvSpPr>
            <a:spLocks noGrp="1"/>
          </p:cNvSpPr>
          <p:nvPr>
            <p:ph type="sldNum" idx="11"/>
          </p:nvPr>
        </p:nvSpPr>
        <p:spPr>
          <a:xfrm>
            <a:off x="11798300" y="6565900"/>
            <a:ext cx="393700" cy="292100"/>
          </a:xfrm>
        </p:spPr>
        <p:txBody>
          <a:bodyPr/>
          <a:lstStyle/>
          <a:p>
            <a:fld id="{E2475484-9675-48C9-8679-CDEA8E9A8D8A}" type="slidenum">
              <a:rPr lang="en-GB" smtClean="0"/>
              <a:t>‹#›</a:t>
            </a:fld>
            <a:endParaRPr lang="en-GB"/>
          </a:p>
        </p:txBody>
      </p:sp>
      <p:sp>
        <p:nvSpPr>
          <p:cNvPr id="5" name="Google Shape;35;p20">
            <a:extLst>
              <a:ext uri="{FF2B5EF4-FFF2-40B4-BE49-F238E27FC236}">
                <a16:creationId xmlns:a16="http://schemas.microsoft.com/office/drawing/2014/main" id="{B3503028-5BCC-32AC-877B-DF34C7FE812B}"/>
              </a:ext>
            </a:extLst>
          </p:cNvPr>
          <p:cNvSpPr txBox="1">
            <a:spLocks noGrp="1"/>
          </p:cNvSpPr>
          <p:nvPr>
            <p:ph type="body" idx="1"/>
          </p:nvPr>
        </p:nvSpPr>
        <p:spPr>
          <a:xfrm>
            <a:off x="838200"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6" name="Google Shape;35;p20">
            <a:extLst>
              <a:ext uri="{FF2B5EF4-FFF2-40B4-BE49-F238E27FC236}">
                <a16:creationId xmlns:a16="http://schemas.microsoft.com/office/drawing/2014/main" id="{2E41FEE8-207D-F515-0218-988E1E95F438}"/>
              </a:ext>
            </a:extLst>
          </p:cNvPr>
          <p:cNvSpPr txBox="1">
            <a:spLocks noGrp="1"/>
          </p:cNvSpPr>
          <p:nvPr>
            <p:ph type="body" idx="12"/>
          </p:nvPr>
        </p:nvSpPr>
        <p:spPr>
          <a:xfrm>
            <a:off x="6148754"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3" name="Google Shape;34;p20">
            <a:extLst>
              <a:ext uri="{FF2B5EF4-FFF2-40B4-BE49-F238E27FC236}">
                <a16:creationId xmlns:a16="http://schemas.microsoft.com/office/drawing/2014/main" id="{68C289B8-59D7-7801-53EE-ABCB09FB4381}"/>
              </a:ext>
            </a:extLst>
          </p:cNvPr>
          <p:cNvSpPr txBox="1">
            <a:spLocks noGrp="1"/>
          </p:cNvSpPr>
          <p:nvPr>
            <p:ph type="title"/>
          </p:nvPr>
        </p:nvSpPr>
        <p:spPr>
          <a:xfrm>
            <a:off x="838200" y="-1"/>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Tree>
    <p:extLst>
      <p:ext uri="{BB962C8B-B14F-4D97-AF65-F5344CB8AC3E}">
        <p14:creationId xmlns:p14="http://schemas.microsoft.com/office/powerpoint/2010/main" val="15726036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446B47-3AB7-5468-5779-05D3C0A5555C}"/>
              </a:ext>
            </a:extLst>
          </p:cNvPr>
          <p:cNvSpPr>
            <a:spLocks noGrp="1"/>
          </p:cNvSpPr>
          <p:nvPr>
            <p:ph type="dt" sz="half" idx="10"/>
          </p:nvPr>
        </p:nvSpPr>
        <p:spPr/>
        <p:txBody>
          <a:bodyPr/>
          <a:lstStyle/>
          <a:p>
            <a:fld id="{542013B5-57A3-4C5E-941C-BD763D94CC37}" type="datetimeFigureOut">
              <a:rPr lang="en-GB" smtClean="0"/>
              <a:t>16/09/2026</a:t>
            </a:fld>
            <a:endParaRPr lang="en-GB"/>
          </a:p>
        </p:txBody>
      </p:sp>
      <p:sp>
        <p:nvSpPr>
          <p:cNvPr id="3" name="Footer Placeholder 2">
            <a:extLst>
              <a:ext uri="{FF2B5EF4-FFF2-40B4-BE49-F238E27FC236}">
                <a16:creationId xmlns:a16="http://schemas.microsoft.com/office/drawing/2014/main" id="{612DA670-B1D8-7DCC-A78C-FEF58A665B3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784736C-9481-48A1-7A1A-77496D59A2B6}"/>
              </a:ext>
            </a:extLst>
          </p:cNvPr>
          <p:cNvSpPr>
            <a:spLocks noGrp="1"/>
          </p:cNvSpPr>
          <p:nvPr>
            <p:ph type="sldNum" sz="quarter" idx="12"/>
          </p:nvPr>
        </p:nvSpPr>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1020261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3" name="Picture 2">
            <a:extLst>
              <a:ext uri="{FF2B5EF4-FFF2-40B4-BE49-F238E27FC236}">
                <a16:creationId xmlns:a16="http://schemas.microsoft.com/office/drawing/2014/main" id="{86E5E6BE-A6A1-10D2-B88B-24B36E7901E5}"/>
              </a:ext>
            </a:extLst>
          </p:cNvPr>
          <p:cNvPicPr>
            <a:picLocks noChangeAspect="1"/>
          </p:cNvPicPr>
          <p:nvPr/>
        </p:nvPicPr>
        <p:blipFill>
          <a:blip r:embed="rId14"/>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E2475484-9675-48C9-8679-CDEA8E9A8D8A}" type="slidenum">
              <a:rPr lang="en-GB" smtClean="0"/>
              <a:t>‹#›</a:t>
            </a:fld>
            <a:endParaRPr lang="en-GB"/>
          </a:p>
        </p:txBody>
      </p:sp>
      <p:sp>
        <p:nvSpPr>
          <p:cNvPr id="5" name="Title Placeholder 4">
            <a:extLst>
              <a:ext uri="{FF2B5EF4-FFF2-40B4-BE49-F238E27FC236}">
                <a16:creationId xmlns:a16="http://schemas.microsoft.com/office/drawing/2014/main" id="{BE7CC00F-31E2-FDCD-E25C-C29A300A4667}"/>
              </a:ext>
            </a:extLst>
          </p:cNvPr>
          <p:cNvSpPr>
            <a:spLocks noGrp="1"/>
          </p:cNvSpPr>
          <p:nvPr>
            <p:ph type="title"/>
          </p:nvPr>
        </p:nvSpPr>
        <p:spPr>
          <a:xfrm>
            <a:off x="838200" y="0"/>
            <a:ext cx="10515600" cy="1325563"/>
          </a:xfrm>
          <a:prstGeom prst="rect">
            <a:avLst/>
          </a:prstGeom>
        </p:spPr>
        <p:txBody>
          <a:bodyPr vert="horz" lIns="91440" tIns="45720" rIns="91440" bIns="45720" rtlCol="0" anchor="b">
            <a:normAutofit/>
          </a:bodyPr>
          <a:lstStyle/>
          <a:p>
            <a:r>
              <a:rPr lang="en-GB"/>
              <a:t>Click to edit Master title style</a:t>
            </a:r>
            <a:endParaRPr lang="en-US" dirty="0"/>
          </a:p>
        </p:txBody>
      </p:sp>
    </p:spTree>
    <p:extLst>
      <p:ext uri="{BB962C8B-B14F-4D97-AF65-F5344CB8AC3E}">
        <p14:creationId xmlns:p14="http://schemas.microsoft.com/office/powerpoint/2010/main" val="71161938"/>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Arial" panose="020B0604020202020204" pitchFamily="34" charset="0"/>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0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limatecompatiblegrowth.com/wp-content/uploads/Component-3-Final-1.pdf"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slide" Target="slide5.xml"/><Relationship Id="rId7" Type="http://schemas.openxmlformats.org/officeDocument/2006/relationships/image" Target="../media/image6.sv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slide" Target="slide20.xml"/><Relationship Id="rId4" Type="http://schemas.openxmlformats.org/officeDocument/2006/relationships/slide" Target="slide1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slide" Target="slide20.xml"/><Relationship Id="rId2" Type="http://schemas.openxmlformats.org/officeDocument/2006/relationships/image" Target="../media/image8.png"/><Relationship Id="rId1" Type="http://schemas.openxmlformats.org/officeDocument/2006/relationships/slideLayout" Target="../slideLayouts/slideLayout12.xml"/><Relationship Id="rId6" Type="http://schemas.openxmlformats.org/officeDocument/2006/relationships/slide" Target="slide13.xml"/><Relationship Id="rId5" Type="http://schemas.openxmlformats.org/officeDocument/2006/relationships/slide" Target="slide5.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slideLayout" Target="../slideLayouts/slideLayout12.xml"/><Relationship Id="rId1" Type="http://schemas.openxmlformats.org/officeDocument/2006/relationships/video" Target="https://www.youtube.com/embed/D_E05woixEQ?feature=oembed" TargetMode="Externa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audio" Target="../media/audio1.wav"/><Relationship Id="rId4" Type="http://schemas.openxmlformats.org/officeDocument/2006/relationships/hyperlink" Target="https://climatepromise.undp.org/news-and-stories/how-africa-aligning-economic-growth-net-zero-pathway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slideLayout" Target="../slideLayouts/slideLayout12.xml"/><Relationship Id="rId1" Type="http://schemas.openxmlformats.org/officeDocument/2006/relationships/video" Target="https://www.youtube.com/embed/RGlkDiK9QjQ?feature=oembed" TargetMode="Externa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5.sv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audio" Target="../media/audio1.wav"/><Relationship Id="rId4" Type="http://schemas.openxmlformats.org/officeDocument/2006/relationships/hyperlink" Target="https://ndcpartnership.org/news/strengthening-long-term-climate-resilience-togo-through-collaborative-ndc-implementation"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4.svg"/><Relationship Id="rId4" Type="http://schemas.openxmlformats.org/officeDocument/2006/relationships/image" Target="../media/image13.svg"/></Relationships>
</file>

<file path=ppt/slides/_rels/slide16.xml.rels><?xml version="1.0" encoding="UTF-8" standalone="yes"?>
<Relationships xmlns="http://schemas.openxmlformats.org/package/2006/relationships"><Relationship Id="rId3" Type="http://schemas.openxmlformats.org/officeDocument/2006/relationships/slide" Target="slide18.xml"/><Relationship Id="rId7" Type="http://schemas.openxmlformats.org/officeDocument/2006/relationships/image" Target="../media/image220.png"/><Relationship Id="rId2" Type="http://schemas.openxmlformats.org/officeDocument/2006/relationships/image" Target="../media/image6.svg"/><Relationship Id="rId1" Type="http://schemas.openxmlformats.org/officeDocument/2006/relationships/slideLayout" Target="../slideLayouts/slideLayout12.xml"/><Relationship Id="rId6" Type="http://schemas.openxmlformats.org/officeDocument/2006/relationships/slide" Target="slide17.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slideLayout" Target="../slideLayouts/slideLayout12.xml"/><Relationship Id="rId1" Type="http://schemas.openxmlformats.org/officeDocument/2006/relationships/video" Target="https://www.youtube.com/embed/TqoaryzJ1ek?feature=oembed" TargetMode="Externa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6.sv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audio" Target="../media/audio1.wav"/><Relationship Id="rId4" Type="http://schemas.openxmlformats.org/officeDocument/2006/relationships/hyperlink" Target="https://publications.iadb.org/en/options-achieve-carbon-neutrality-chile-assessment-under-uncertainty" TargetMode="External"/></Relationships>
</file>

<file path=ppt/slides/_rels/slide2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7.svg"/><Relationship Id="rId1" Type="http://schemas.openxmlformats.org/officeDocument/2006/relationships/slideLayout" Target="../slideLayouts/slideLayout12.xml"/><Relationship Id="rId4" Type="http://schemas.openxmlformats.org/officeDocument/2006/relationships/image" Target="../media/image13.svg"/></Relationships>
</file>

<file path=ppt/slides/_rels/slide25.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video" Target="https://www.youtube.com/embed/8bWNCm9oG50?feature=oembed" TargetMode="External"/><Relationship Id="rId6" Type="http://schemas.openxmlformats.org/officeDocument/2006/relationships/image" Target="../media/image17.jpeg"/><Relationship Id="rId5" Type="http://schemas.openxmlformats.org/officeDocument/2006/relationships/hyperlink" Target="https://www.sciencedirect.com/science/article/pii/S0959378025001098?via%3Dihub" TargetMode="External"/><Relationship Id="rId4" Type="http://schemas.openxmlformats.org/officeDocument/2006/relationships/audio" Target="../media/audio1.wav"/></Relationships>
</file>

<file path=ppt/slides/_rels/slide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Layout" Target="../slideLayouts/slideLayout12.xml"/><Relationship Id="rId4" Type="http://schemas.openxmlformats.org/officeDocument/2006/relationships/image" Target="../media/image7.svg"/></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climatecompatiblegrowth.com/wp-content/uploads/Component-3-Final-1.pdf" TargetMode="Externa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213186D9-6407-6E71-BF14-6A898C57C53E}"/>
              </a:ext>
            </a:extLst>
          </p:cNvPr>
          <p:cNvSpPr txBox="1"/>
          <p:nvPr/>
        </p:nvSpPr>
        <p:spPr>
          <a:xfrm>
            <a:off x="2262607" y="2201261"/>
            <a:ext cx="6991350" cy="1692771"/>
          </a:xfrm>
          <a:prstGeom prst="rect">
            <a:avLst/>
          </a:prstGeom>
          <a:noFill/>
        </p:spPr>
        <p:txBody>
          <a:bodyPr wrap="square" rtlCol="0">
            <a:spAutoFit/>
          </a:bodyPr>
          <a:lstStyle/>
          <a:p>
            <a:pPr marL="180975"/>
            <a:r>
              <a:rPr lang="en-GB" sz="3200" b="1" dirty="0">
                <a:solidFill>
                  <a:schemeClr val="bg1"/>
                </a:solidFill>
              </a:rPr>
              <a:t>Data-To-Deal Component 3 </a:t>
            </a:r>
          </a:p>
          <a:p>
            <a:pPr marL="180975"/>
            <a:r>
              <a:rPr lang="en-GB" sz="3200" b="1" dirty="0">
                <a:solidFill>
                  <a:schemeClr val="accent6">
                    <a:lumMod val="60000"/>
                    <a:lumOff val="40000"/>
                  </a:schemeClr>
                </a:solidFill>
              </a:rPr>
              <a:t>Vision</a:t>
            </a:r>
          </a:p>
          <a:p>
            <a:pPr marL="180975" algn="ctr"/>
            <a:endParaRPr lang="en-GB" sz="1600" i="1" dirty="0">
              <a:solidFill>
                <a:schemeClr val="bg1"/>
              </a:solidFill>
            </a:endParaRPr>
          </a:p>
          <a:p>
            <a:pPr marL="180975"/>
            <a:r>
              <a:rPr lang="en-GB" sz="2400" i="1" dirty="0">
                <a:solidFill>
                  <a:schemeClr val="bg1"/>
                </a:solidFill>
              </a:rPr>
              <a:t>Aligning the Development Vision</a:t>
            </a:r>
          </a:p>
        </p:txBody>
      </p:sp>
      <p:sp>
        <p:nvSpPr>
          <p:cNvPr id="3" name="TextBox 2">
            <a:extLst>
              <a:ext uri="{FF2B5EF4-FFF2-40B4-BE49-F238E27FC236}">
                <a16:creationId xmlns:a16="http://schemas.microsoft.com/office/drawing/2014/main" id="{BA8CFD65-65A7-A018-EA9E-442DF5714AB7}"/>
              </a:ext>
            </a:extLst>
          </p:cNvPr>
          <p:cNvSpPr txBox="1"/>
          <p:nvPr/>
        </p:nvSpPr>
        <p:spPr>
          <a:xfrm>
            <a:off x="9911196" y="4481513"/>
            <a:ext cx="2213669" cy="2292935"/>
          </a:xfrm>
          <a:prstGeom prst="rect">
            <a:avLst/>
          </a:prstGeom>
          <a:noFill/>
        </p:spPr>
        <p:txBody>
          <a:bodyPr wrap="square" lIns="0" rIns="0" rtlCol="0">
            <a:spAutoFit/>
          </a:bodyPr>
          <a:lstStyle/>
          <a:p>
            <a:pPr algn="r"/>
            <a:r>
              <a:rPr lang="en-GB" sz="1100" b="1" dirty="0">
                <a:solidFill>
                  <a:schemeClr val="bg1"/>
                </a:solidFill>
              </a:rPr>
              <a:t>This material is based on a policy brief written by:</a:t>
            </a:r>
          </a:p>
          <a:p>
            <a:pPr algn="r"/>
            <a:r>
              <a:rPr lang="en-GB" sz="1100" dirty="0">
                <a:solidFill>
                  <a:schemeClr val="bg1"/>
                </a:solidFill>
              </a:rPr>
              <a:t>Gerald E Arhin, Julia Tomei, David Groves, Arianna Ugliano, Nick Hughes, </a:t>
            </a:r>
            <a:r>
              <a:rPr lang="en-GB" sz="1100" dirty="0" err="1">
                <a:solidFill>
                  <a:schemeClr val="bg1"/>
                </a:solidFill>
              </a:rPr>
              <a:t>Vikotria</a:t>
            </a:r>
            <a:r>
              <a:rPr lang="en-GB" sz="1100" dirty="0">
                <a:solidFill>
                  <a:schemeClr val="bg1"/>
                </a:solidFill>
              </a:rPr>
              <a:t> Dimitrova, Henri Waisman, Sangji Lee, James Vene, Sung-Ah Kyun, Daisy Qing Yang, Hannah Luscombe, Vivien Foster</a:t>
            </a:r>
          </a:p>
          <a:p>
            <a:pPr algn="r"/>
            <a:endParaRPr lang="en-GB" sz="1100" b="1" dirty="0">
              <a:solidFill>
                <a:schemeClr val="bg1"/>
              </a:solidFill>
            </a:endParaRPr>
          </a:p>
          <a:p>
            <a:pPr algn="r"/>
            <a:r>
              <a:rPr lang="en-GB" sz="1100" dirty="0">
                <a:solidFill>
                  <a:schemeClr val="bg1"/>
                </a:solidFill>
              </a:rPr>
              <a:t>To read the full brief </a:t>
            </a:r>
            <a:r>
              <a:rPr lang="en-GB" sz="1100" b="1" dirty="0">
                <a:solidFill>
                  <a:schemeClr val="accent4">
                    <a:lumMod val="40000"/>
                    <a:lumOff val="60000"/>
                  </a:schemeClr>
                </a:solidFill>
                <a:hlinkClick r:id="rId3">
                  <a:extLst>
                    <a:ext uri="{A12FA001-AC4F-418D-AE19-62706E023703}">
                      <ahyp:hlinkClr xmlns:ahyp="http://schemas.microsoft.com/office/drawing/2018/hyperlinkcolor" val="tx"/>
                    </a:ext>
                  </a:extLst>
                </a:hlinkClick>
              </a:rPr>
              <a:t>click here</a:t>
            </a:r>
            <a:endParaRPr lang="en-GB" sz="1100" b="1" dirty="0">
              <a:solidFill>
                <a:schemeClr val="accent4">
                  <a:lumMod val="40000"/>
                  <a:lumOff val="60000"/>
                </a:schemeClr>
              </a:solidFill>
            </a:endParaRPr>
          </a:p>
          <a:p>
            <a:pPr algn="r"/>
            <a:endParaRPr lang="en-GB" sz="1100" b="1" dirty="0">
              <a:solidFill>
                <a:schemeClr val="bg1"/>
              </a:solidFill>
            </a:endParaRPr>
          </a:p>
          <a:p>
            <a:pPr algn="r"/>
            <a:r>
              <a:rPr lang="en-GB" sz="1100" b="1" dirty="0">
                <a:solidFill>
                  <a:schemeClr val="bg1"/>
                </a:solidFill>
              </a:rPr>
              <a:t>Material compiled by:</a:t>
            </a:r>
          </a:p>
          <a:p>
            <a:pPr algn="r"/>
            <a:r>
              <a:rPr lang="en-GB" sz="1100" dirty="0">
                <a:solidFill>
                  <a:schemeClr val="bg1"/>
                </a:solidFill>
              </a:rPr>
              <a:t>Elizabeth M Tennyson</a:t>
            </a:r>
          </a:p>
        </p:txBody>
      </p:sp>
      <p:sp>
        <p:nvSpPr>
          <p:cNvPr id="5" name="TextBox 4">
            <a:extLst>
              <a:ext uri="{FF2B5EF4-FFF2-40B4-BE49-F238E27FC236}">
                <a16:creationId xmlns:a16="http://schemas.microsoft.com/office/drawing/2014/main" id="{BF61BB84-A652-516B-2785-B02159BD9A13}"/>
              </a:ext>
            </a:extLst>
          </p:cNvPr>
          <p:cNvSpPr txBox="1"/>
          <p:nvPr/>
        </p:nvSpPr>
        <p:spPr>
          <a:xfrm>
            <a:off x="2474084" y="6407308"/>
            <a:ext cx="7495963" cy="338554"/>
          </a:xfrm>
          <a:prstGeom prst="rect">
            <a:avLst/>
          </a:prstGeom>
          <a:noFill/>
        </p:spPr>
        <p:txBody>
          <a:bodyPr wrap="none" rtlCol="0">
            <a:spAutoFit/>
          </a:bodyPr>
          <a:lstStyle/>
          <a:p>
            <a:pPr algn="l"/>
            <a:r>
              <a:rPr lang="en-GB" sz="1600" dirty="0">
                <a:solidFill>
                  <a:schemeClr val="bg1"/>
                </a:solidFill>
                <a:highlight>
                  <a:srgbClr val="0000FF"/>
                </a:highlight>
              </a:rPr>
              <a:t>For the best learning experience, please put the materials in </a:t>
            </a:r>
            <a:r>
              <a:rPr lang="en-GB" sz="1600" b="1" u="sng" dirty="0">
                <a:solidFill>
                  <a:schemeClr val="bg1"/>
                </a:solidFill>
                <a:highlight>
                  <a:srgbClr val="0000FF"/>
                </a:highlight>
              </a:rPr>
              <a:t>presentation</a:t>
            </a:r>
            <a:r>
              <a:rPr lang="en-GB" sz="1600" dirty="0">
                <a:solidFill>
                  <a:schemeClr val="bg1"/>
                </a:solidFill>
                <a:highlight>
                  <a:srgbClr val="0000FF"/>
                </a:highlight>
              </a:rPr>
              <a:t> mode</a:t>
            </a:r>
          </a:p>
        </p:txBody>
      </p:sp>
    </p:spTree>
    <p:extLst>
      <p:ext uri="{BB962C8B-B14F-4D97-AF65-F5344CB8AC3E}">
        <p14:creationId xmlns:p14="http://schemas.microsoft.com/office/powerpoint/2010/main" val="1357167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347C209-808A-9C46-A7BA-0CEC075863C9}"/>
              </a:ext>
            </a:extLst>
          </p:cNvPr>
          <p:cNvSpPr txBox="1"/>
          <p:nvPr/>
        </p:nvSpPr>
        <p:spPr>
          <a:xfrm>
            <a:off x="563733" y="363505"/>
            <a:ext cx="11121335" cy="2523768"/>
          </a:xfrm>
          <a:prstGeom prst="rect">
            <a:avLst/>
          </a:prstGeom>
        </p:spPr>
        <p:txBody>
          <a:bodyPr wrap="square" rtlCol="0">
            <a:spAutoFit/>
          </a:bodyPr>
          <a:lstStyle/>
          <a:p>
            <a:r>
              <a:rPr lang="en-GB" sz="3200" b="1" dirty="0"/>
              <a:t>INTRODUCTION </a:t>
            </a:r>
            <a:r>
              <a:rPr lang="en-GB" sz="3200" b="1" dirty="0">
                <a:solidFill>
                  <a:schemeClr val="tx1"/>
                </a:solidFill>
              </a:rPr>
              <a:t>TO </a:t>
            </a:r>
            <a:r>
              <a:rPr lang="en-GB" sz="3200" b="1" dirty="0">
                <a:solidFill>
                  <a:schemeClr val="accent2">
                    <a:lumMod val="60000"/>
                    <a:lumOff val="40000"/>
                  </a:schemeClr>
                </a:solidFill>
              </a:rPr>
              <a:t>VISION</a:t>
            </a:r>
          </a:p>
          <a:p>
            <a:endParaRPr lang="en-GB" sz="1400" b="1" dirty="0"/>
          </a:p>
          <a:p>
            <a:r>
              <a:rPr lang="en-GB" sz="2000" b="1" dirty="0">
                <a:solidFill>
                  <a:schemeClr val="accent5"/>
                </a:solidFill>
              </a:rPr>
              <a:t>Why is it important to create a development vision?</a:t>
            </a:r>
          </a:p>
          <a:p>
            <a:r>
              <a:rPr lang="en-GB" sz="1800" dirty="0"/>
              <a:t>Effective visioning strengthens the technical design of a policy by clarifying objectives and decision criteria, builds political will through consensus, and enhances investment-readiness to external investors by signalling stable long-term priorities.</a:t>
            </a:r>
          </a:p>
          <a:p>
            <a:endParaRPr lang="en-GB" sz="1200" dirty="0"/>
          </a:p>
          <a:p>
            <a:endParaRPr lang="en-GB" sz="1200" dirty="0"/>
          </a:p>
          <a:p>
            <a:pPr marL="285750" indent="-285750">
              <a:buFontTx/>
              <a:buChar char="-"/>
            </a:pPr>
            <a:endParaRPr lang="en-GB" sz="1400" dirty="0"/>
          </a:p>
        </p:txBody>
      </p:sp>
      <p:sp>
        <p:nvSpPr>
          <p:cNvPr id="7" name="TextBox 6">
            <a:extLst>
              <a:ext uri="{FF2B5EF4-FFF2-40B4-BE49-F238E27FC236}">
                <a16:creationId xmlns:a16="http://schemas.microsoft.com/office/drawing/2014/main" id="{8947ABB0-131B-A802-0B19-7E2BFE188E0A}"/>
              </a:ext>
            </a:extLst>
          </p:cNvPr>
          <p:cNvSpPr txBox="1"/>
          <p:nvPr/>
        </p:nvSpPr>
        <p:spPr>
          <a:xfrm>
            <a:off x="563733" y="2421536"/>
            <a:ext cx="7532517" cy="4001095"/>
          </a:xfrm>
          <a:prstGeom prst="rect">
            <a:avLst/>
          </a:prstGeom>
          <a:noFill/>
        </p:spPr>
        <p:txBody>
          <a:bodyPr wrap="square">
            <a:spAutoFit/>
          </a:bodyPr>
          <a:lstStyle/>
          <a:p>
            <a:r>
              <a:rPr lang="en-GB" sz="2000" b="1" dirty="0">
                <a:solidFill>
                  <a:schemeClr val="accent5"/>
                </a:solidFill>
              </a:rPr>
              <a:t>Why is this component a part of the D2D framework?</a:t>
            </a:r>
          </a:p>
          <a:p>
            <a:r>
              <a:rPr lang="en-GB" sz="1800" dirty="0"/>
              <a:t>The visioning process...</a:t>
            </a:r>
          </a:p>
          <a:p>
            <a:pPr marL="285750" indent="-285750">
              <a:buFontTx/>
              <a:buChar char="-"/>
            </a:pPr>
            <a:r>
              <a:rPr lang="en-GB" sz="1800" dirty="0"/>
              <a:t>Provides strategic and political foundation for subsequent technical and financial planning;</a:t>
            </a:r>
          </a:p>
          <a:p>
            <a:pPr marL="285750" indent="-285750">
              <a:buFontTx/>
              <a:buChar char="-"/>
            </a:pPr>
            <a:r>
              <a:rPr lang="en-GB" sz="1800" dirty="0"/>
              <a:t>Ensures decarbonisation pathways are consistent with economic growth, social inclusion, and national aspirations;</a:t>
            </a:r>
          </a:p>
          <a:p>
            <a:pPr marL="285750" indent="-285750">
              <a:buFontTx/>
              <a:buChar char="-"/>
            </a:pPr>
            <a:r>
              <a:rPr lang="en-GB" sz="1800" dirty="0"/>
              <a:t>Exposes and then reconciles the tensions between climate ambition and sectoral development priorities;</a:t>
            </a:r>
          </a:p>
          <a:p>
            <a:pPr marL="285750" indent="-285750">
              <a:buFontTx/>
              <a:buChar char="-"/>
            </a:pPr>
            <a:r>
              <a:rPr lang="en-GB" sz="1800" dirty="0"/>
              <a:t>Enables marginalised voices to be heard by utilising inclusive methods;</a:t>
            </a:r>
          </a:p>
          <a:p>
            <a:pPr marL="285750" indent="-285750">
              <a:buFontTx/>
              <a:buChar char="-"/>
            </a:pPr>
            <a:r>
              <a:rPr lang="en-GB" sz="1800" dirty="0"/>
              <a:t>Reveals political sensitivities and equity concerns with sectoral priorities – informing sequencing, safeguards, and reform strategies;</a:t>
            </a:r>
          </a:p>
          <a:p>
            <a:pPr marL="285750" indent="-285750">
              <a:buFontTx/>
              <a:buChar char="-"/>
            </a:pPr>
            <a:r>
              <a:rPr lang="en-GB" sz="1800" dirty="0"/>
              <a:t>Signals long-term direction, sector priorities and just-transition considerations, strengthening investor confidence</a:t>
            </a:r>
          </a:p>
        </p:txBody>
      </p:sp>
      <p:pic>
        <p:nvPicPr>
          <p:cNvPr id="8" name="Picture 7" descr="A diagram of a diagram&#10;&#10;AI-generated content may be incorrect.">
            <a:extLst>
              <a:ext uri="{FF2B5EF4-FFF2-40B4-BE49-F238E27FC236}">
                <a16:creationId xmlns:a16="http://schemas.microsoft.com/office/drawing/2014/main" id="{85EDB020-97CC-3064-7C7A-4155AD881664}"/>
              </a:ext>
            </a:extLst>
          </p:cNvPr>
          <p:cNvPicPr>
            <a:picLocks noChangeAspect="1"/>
          </p:cNvPicPr>
          <p:nvPr/>
        </p:nvPicPr>
        <p:blipFill>
          <a:blip r:embed="rId2">
            <a:extLst>
              <a:ext uri="{28A0092B-C50C-407E-A947-70E740481C1C}">
                <a14:useLocalDpi xmlns:a14="http://schemas.microsoft.com/office/drawing/2010/main" val="0"/>
              </a:ext>
            </a:extLst>
          </a:blip>
          <a:srcRect l="21779" r="21684"/>
          <a:stretch>
            <a:fillRect/>
          </a:stretch>
        </p:blipFill>
        <p:spPr>
          <a:xfrm>
            <a:off x="7877360" y="2527701"/>
            <a:ext cx="3807708" cy="3788764"/>
          </a:xfrm>
          <a:prstGeom prst="rect">
            <a:avLst/>
          </a:prstGeom>
        </p:spPr>
      </p:pic>
    </p:spTree>
    <p:extLst>
      <p:ext uri="{BB962C8B-B14F-4D97-AF65-F5344CB8AC3E}">
        <p14:creationId xmlns:p14="http://schemas.microsoft.com/office/powerpoint/2010/main" val="2767514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B85EC844-2954-9228-8978-6FCA8B6B0479}"/>
              </a:ext>
            </a:extLst>
          </p:cNvPr>
          <p:cNvSpPr/>
          <p:nvPr/>
        </p:nvSpPr>
        <p:spPr>
          <a:xfrm>
            <a:off x="2664327" y="705794"/>
            <a:ext cx="8960214" cy="5446412"/>
          </a:xfrm>
          <a:prstGeom prst="roundRect">
            <a:avLst>
              <a:gd name="adj" fmla="val 7149"/>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0B7D55FC-D06D-88CE-AEA9-5A9BCED7516E}"/>
              </a:ext>
            </a:extLst>
          </p:cNvPr>
          <p:cNvSpPr txBox="1"/>
          <p:nvPr/>
        </p:nvSpPr>
        <p:spPr>
          <a:xfrm>
            <a:off x="3004044" y="1139139"/>
            <a:ext cx="4060192" cy="325952"/>
          </a:xfrm>
          <a:prstGeom prst="rect">
            <a:avLst/>
          </a:prstGeom>
          <a:solidFill>
            <a:schemeClr val="accent1"/>
          </a:solidFill>
        </p:spPr>
        <p:txBody>
          <a:bodyPr wrap="square" lIns="54000" tIns="18000" rIns="54000" bIns="0" rtlCol="0" anchor="t">
            <a:spAutoFit/>
          </a:bodyPr>
          <a:lstStyle/>
          <a:p>
            <a:r>
              <a:rPr lang="en-ZA" sz="2000" b="1" spc="60">
                <a:solidFill>
                  <a:schemeClr val="bg1"/>
                </a:solidFill>
                <a:effectLst/>
                <a:latin typeface="Arial Black"/>
                <a:cs typeface="Arial Black" panose="020B0604020202020204" pitchFamily="34" charset="0"/>
              </a:rPr>
              <a:t>Lecture Outline</a:t>
            </a:r>
            <a:endParaRPr lang="en-ZA" sz="2000" spc="60">
              <a:solidFill>
                <a:schemeClr val="bg1"/>
              </a:solidFill>
              <a:effectLst/>
              <a:latin typeface="Arial"/>
              <a:cs typeface="Arial"/>
            </a:endParaRPr>
          </a:p>
        </p:txBody>
      </p:sp>
      <p:sp>
        <p:nvSpPr>
          <p:cNvPr id="5" name="TextBox 4">
            <a:extLst>
              <a:ext uri="{FF2B5EF4-FFF2-40B4-BE49-F238E27FC236}">
                <a16:creationId xmlns:a16="http://schemas.microsoft.com/office/drawing/2014/main" id="{988BB164-2245-ED74-22C6-D11EC715BC5E}"/>
              </a:ext>
            </a:extLst>
          </p:cNvPr>
          <p:cNvSpPr txBox="1"/>
          <p:nvPr/>
        </p:nvSpPr>
        <p:spPr>
          <a:xfrm>
            <a:off x="3004042" y="1454857"/>
            <a:ext cx="8359060" cy="400110"/>
          </a:xfrm>
          <a:prstGeom prst="rect">
            <a:avLst/>
          </a:prstGeom>
          <a:noFill/>
          <a:ln>
            <a:noFill/>
          </a:ln>
        </p:spPr>
        <p:txBody>
          <a:bodyPr wrap="square" lIns="0" tIns="45720" rIns="91440" bIns="45720" rtlCol="0" anchor="t">
            <a:spAutoFit/>
          </a:bodyPr>
          <a:lstStyle/>
          <a:p>
            <a:pPr marL="180975"/>
            <a:r>
              <a:rPr lang="en-GB" sz="2000" b="1" dirty="0">
                <a:solidFill>
                  <a:srgbClr val="012269"/>
                </a:solidFill>
              </a:rPr>
              <a:t>Data-To-Deal (D2D) Component 3 </a:t>
            </a:r>
            <a:r>
              <a:rPr lang="en-GB" sz="2000" b="1" dirty="0">
                <a:solidFill>
                  <a:schemeClr val="accent6">
                    <a:lumMod val="60000"/>
                    <a:lumOff val="40000"/>
                  </a:schemeClr>
                </a:solidFill>
              </a:rPr>
              <a:t>Vision</a:t>
            </a:r>
          </a:p>
        </p:txBody>
      </p:sp>
      <p:cxnSp>
        <p:nvCxnSpPr>
          <p:cNvPr id="6" name="Straight Connector 5">
            <a:extLst>
              <a:ext uri="{FF2B5EF4-FFF2-40B4-BE49-F238E27FC236}">
                <a16:creationId xmlns:a16="http://schemas.microsoft.com/office/drawing/2014/main" id="{E923C32C-F965-9A62-9F8A-FD6821A9A0B5}"/>
              </a:ext>
            </a:extLst>
          </p:cNvPr>
          <p:cNvCxnSpPr>
            <a:cxnSpLocks/>
          </p:cNvCxnSpPr>
          <p:nvPr/>
        </p:nvCxnSpPr>
        <p:spPr>
          <a:xfrm>
            <a:off x="2992167" y="5956812"/>
            <a:ext cx="835906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C0167B3-873A-2948-344C-372CFED69145}"/>
              </a:ext>
            </a:extLst>
          </p:cNvPr>
          <p:cNvCxnSpPr>
            <a:cxnSpLocks/>
          </p:cNvCxnSpPr>
          <p:nvPr/>
        </p:nvCxnSpPr>
        <p:spPr>
          <a:xfrm>
            <a:off x="3004042" y="2018749"/>
            <a:ext cx="8347185"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8" name="Table 7">
            <a:extLst>
              <a:ext uri="{FF2B5EF4-FFF2-40B4-BE49-F238E27FC236}">
                <a16:creationId xmlns:a16="http://schemas.microsoft.com/office/drawing/2014/main" id="{7256893C-606B-90AA-8032-335711F5B2CD}"/>
              </a:ext>
            </a:extLst>
          </p:cNvPr>
          <p:cNvGraphicFramePr>
            <a:graphicFrameLocks noGrp="1"/>
          </p:cNvGraphicFramePr>
          <p:nvPr>
            <p:extLst>
              <p:ext uri="{D42A27DB-BD31-4B8C-83A1-F6EECF244321}">
                <p14:modId xmlns:p14="http://schemas.microsoft.com/office/powerpoint/2010/main" val="1323332075"/>
              </p:ext>
            </p:extLst>
          </p:nvPr>
        </p:nvGraphicFramePr>
        <p:xfrm>
          <a:off x="2980466" y="2071422"/>
          <a:ext cx="8347186" cy="2828975"/>
        </p:xfrm>
        <a:graphic>
          <a:graphicData uri="http://schemas.openxmlformats.org/drawingml/2006/table">
            <a:tbl>
              <a:tblPr firstRow="1" firstCol="1" bandRow="1">
                <a:tableStyleId>{2D5ABB26-0587-4C30-8999-92F81FD0307C}</a:tableStyleId>
              </a:tblPr>
              <a:tblGrid>
                <a:gridCol w="1092206">
                  <a:extLst>
                    <a:ext uri="{9D8B030D-6E8A-4147-A177-3AD203B41FA5}">
                      <a16:colId xmlns:a16="http://schemas.microsoft.com/office/drawing/2014/main" val="854988839"/>
                    </a:ext>
                  </a:extLst>
                </a:gridCol>
                <a:gridCol w="7254980">
                  <a:extLst>
                    <a:ext uri="{9D8B030D-6E8A-4147-A177-3AD203B41FA5}">
                      <a16:colId xmlns:a16="http://schemas.microsoft.com/office/drawing/2014/main" val="3274321985"/>
                    </a:ext>
                  </a:extLst>
                </a:gridCol>
              </a:tblGrid>
              <a:tr h="595578">
                <a:tc>
                  <a:txBody>
                    <a:bodyPr/>
                    <a:lstStyle/>
                    <a:p>
                      <a:pPr>
                        <a:lnSpc>
                          <a:spcPct val="107000"/>
                        </a:lnSpc>
                        <a:spcAft>
                          <a:spcPts val="200"/>
                        </a:spcAft>
                      </a:pPr>
                      <a:endPar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US" sz="2000" b="1" i="0" u="none" strike="noStrike" cap="none" dirty="0">
                          <a:solidFill>
                            <a:schemeClr val="accent5"/>
                          </a:solidFill>
                          <a:effectLst/>
                          <a:latin typeface="+mn-lt"/>
                          <a:ea typeface="+mn-ea"/>
                          <a:cs typeface="+mn-cs"/>
                          <a:sym typeface="Arial"/>
                        </a:rPr>
                        <a:t>Learning Outcomes</a:t>
                      </a:r>
                      <a:endParaRPr lang="en-US" sz="2000" b="0" i="0" u="none"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310097976"/>
                  </a:ext>
                </a:extLst>
              </a:tr>
              <a:tr h="829475">
                <a:tc>
                  <a:txBody>
                    <a:bodyPr/>
                    <a:lstStyle/>
                    <a:p>
                      <a:pPr algn="r">
                        <a:lnSpc>
                          <a:spcPct val="107000"/>
                        </a:lnSpc>
                        <a:spcAft>
                          <a:spcPts val="200"/>
                        </a:spcAft>
                      </a:pPr>
                      <a:r>
                        <a:rPr lang="en-GB" sz="2000" kern="100" dirty="0">
                          <a:solidFill>
                            <a:schemeClr val="accent5"/>
                          </a:solidFill>
                          <a:effectLst/>
                        </a:rPr>
                        <a:t>1</a:t>
                      </a:r>
                      <a:endPar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1800" b="1" i="0" u="sng" strike="noStrike" cap="none" dirty="0">
                          <a:solidFill>
                            <a:schemeClr val="accent5"/>
                          </a:solidFill>
                          <a:effectLst/>
                          <a:latin typeface="+mn-lt"/>
                          <a:ea typeface="+mn-ea"/>
                          <a:cs typeface="+mn-cs"/>
                          <a:sym typeface="Arial"/>
                          <a:hlinkClick r:id="rId3" action="ppaction://hlinksldjump">
                            <a:extLst>
                              <a:ext uri="{A12FA001-AC4F-418D-AE19-62706E023703}">
                                <ahyp:hlinkClr xmlns:ahyp="http://schemas.microsoft.com/office/drawing/2018/hyperlinkcolor" val="tx"/>
                              </a:ext>
                            </a:extLst>
                          </a:hlinkClick>
                        </a:rPr>
                        <a:t>Lay the Foundations for Alignment Through Policy Mapping and Governance Arrangements</a:t>
                      </a:r>
                      <a:endParaRPr lang="en-GB" sz="1800" b="1" i="0" u="sng"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2969330926"/>
                  </a:ext>
                </a:extLst>
              </a:tr>
              <a:tr h="838200">
                <a:tc>
                  <a:txBody>
                    <a:bodyPr/>
                    <a:lstStyle/>
                    <a:p>
                      <a:pPr algn="r">
                        <a:lnSpc>
                          <a:spcPct val="107000"/>
                        </a:lnSpc>
                        <a:spcAft>
                          <a:spcPts val="200"/>
                        </a:spcAft>
                      </a:pPr>
                      <a:r>
                        <a:rPr lang="en-GB" sz="2000" kern="100" dirty="0">
                          <a:solidFill>
                            <a:schemeClr val="accent5"/>
                          </a:solidFill>
                          <a:effectLst/>
                        </a:rPr>
                        <a:t>2</a:t>
                      </a:r>
                      <a:endPar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1800" b="1" i="0" u="sng" strike="noStrike" cap="none" dirty="0">
                          <a:solidFill>
                            <a:schemeClr val="accent5"/>
                          </a:solidFill>
                          <a:effectLst/>
                          <a:latin typeface="+mn-lt"/>
                          <a:ea typeface="+mn-ea"/>
                          <a:cs typeface="+mn-cs"/>
                          <a:sym typeface="Arial"/>
                          <a:hlinkClick r:id="rId4" action="ppaction://hlinksldjump">
                            <a:extLst>
                              <a:ext uri="{A12FA001-AC4F-418D-AE19-62706E023703}">
                                <ahyp:hlinkClr xmlns:ahyp="http://schemas.microsoft.com/office/drawing/2018/hyperlinkcolor" val="tx"/>
                              </a:ext>
                            </a:extLst>
                          </a:hlinkClick>
                        </a:rPr>
                        <a:t>Design Iterative and Inclusive Stakeholder Engagement Approaches</a:t>
                      </a:r>
                      <a:endParaRPr lang="en-GB" sz="1800" b="1" i="0" u="sng"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1928304900"/>
                  </a:ext>
                </a:extLst>
              </a:tr>
              <a:tr h="494500">
                <a:tc>
                  <a:txBody>
                    <a:bodyPr/>
                    <a:lstStyle/>
                    <a:p>
                      <a:pPr algn="r">
                        <a:lnSpc>
                          <a:spcPct val="107000"/>
                        </a:lnSpc>
                        <a:spcAft>
                          <a:spcPts val="200"/>
                        </a:spcAft>
                      </a:pPr>
                      <a:r>
                        <a:rPr lang="en-GB" sz="2000" kern="100" dirty="0">
                          <a:solidFill>
                            <a:schemeClr val="accent5"/>
                          </a:solidFill>
                          <a:effectLst/>
                        </a:rPr>
                        <a:t>3</a:t>
                      </a:r>
                      <a:endPar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1800" b="1" i="0" u="sng" strike="noStrike" cap="none" dirty="0">
                          <a:solidFill>
                            <a:schemeClr val="accent5"/>
                          </a:solidFill>
                          <a:effectLst/>
                          <a:latin typeface="+mn-lt"/>
                          <a:ea typeface="+mn-ea"/>
                          <a:cs typeface="+mn-cs"/>
                          <a:sym typeface="Arial"/>
                          <a:hlinkClick r:id="rId5" action="ppaction://hlinksldjump">
                            <a:extLst>
                              <a:ext uri="{A12FA001-AC4F-418D-AE19-62706E023703}">
                                <ahyp:hlinkClr xmlns:ahyp="http://schemas.microsoft.com/office/drawing/2018/hyperlinkcolor" val="tx"/>
                              </a:ext>
                            </a:extLst>
                          </a:hlinkClick>
                        </a:rPr>
                        <a:t>Co-Create the Vision by Translating Shared Aspirations into an Evidence-Based Narrative</a:t>
                      </a:r>
                      <a:endParaRPr lang="en-GB" sz="1800" b="1" i="0" u="sng"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844599878"/>
                  </a:ext>
                </a:extLst>
              </a:tr>
            </a:tbl>
          </a:graphicData>
        </a:graphic>
      </p:graphicFrame>
      <p:pic>
        <p:nvPicPr>
          <p:cNvPr id="9" name="Graphic 8" descr="Building Brick Wall outline">
            <a:extLst>
              <a:ext uri="{FF2B5EF4-FFF2-40B4-BE49-F238E27FC236}">
                <a16:creationId xmlns:a16="http://schemas.microsoft.com/office/drawing/2014/main" id="{9B79E53F-ECBA-441F-63A4-75151FC4C9B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208762" y="2659842"/>
            <a:ext cx="540000" cy="540000"/>
          </a:xfrm>
          <a:prstGeom prst="rect">
            <a:avLst/>
          </a:prstGeom>
        </p:spPr>
      </p:pic>
      <p:pic>
        <p:nvPicPr>
          <p:cNvPr id="14" name="Graphic 13" descr="Blueprint outline">
            <a:extLst>
              <a:ext uri="{FF2B5EF4-FFF2-40B4-BE49-F238E27FC236}">
                <a16:creationId xmlns:a16="http://schemas.microsoft.com/office/drawing/2014/main" id="{3157F2F7-509E-9EE6-A8B9-4D6224F3D35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208762" y="3458049"/>
            <a:ext cx="540000" cy="540000"/>
          </a:xfrm>
          <a:prstGeom prst="rect">
            <a:avLst/>
          </a:prstGeom>
        </p:spPr>
      </p:pic>
      <p:pic>
        <p:nvPicPr>
          <p:cNvPr id="15" name="Graphic 14" descr="Cheers outline">
            <a:extLst>
              <a:ext uri="{FF2B5EF4-FFF2-40B4-BE49-F238E27FC236}">
                <a16:creationId xmlns:a16="http://schemas.microsoft.com/office/drawing/2014/main" id="{BEA9DA46-D6E6-4D1C-B821-BBAB887F95B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208762" y="4295470"/>
            <a:ext cx="540000" cy="540000"/>
          </a:xfrm>
          <a:prstGeom prst="rect">
            <a:avLst/>
          </a:prstGeom>
        </p:spPr>
      </p:pic>
    </p:spTree>
    <p:extLst>
      <p:ext uri="{BB962C8B-B14F-4D97-AF65-F5344CB8AC3E}">
        <p14:creationId xmlns:p14="http://schemas.microsoft.com/office/powerpoint/2010/main" val="4104432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psuz="http://schemas.microsoft.com/office/powerpoint/2016/summaryzoom" Requires="psuz">
          <p:graphicFrame>
            <p:nvGraphicFramePr>
              <p:cNvPr id="3" name="Summary Zoom 2">
                <a:extLst>
                  <a:ext uri="{FF2B5EF4-FFF2-40B4-BE49-F238E27FC236}">
                    <a16:creationId xmlns:a16="http://schemas.microsoft.com/office/drawing/2014/main" id="{9053924F-3AC8-A01A-F16A-887BE94C02D2}"/>
                  </a:ext>
                </a:extLst>
              </p:cNvPr>
              <p:cNvGraphicFramePr>
                <a:graphicFrameLocks noChangeAspect="1"/>
              </p:cNvGraphicFramePr>
              <p:nvPr>
                <p:extLst>
                  <p:ext uri="{D42A27DB-BD31-4B8C-83A1-F6EECF244321}">
                    <p14:modId xmlns:p14="http://schemas.microsoft.com/office/powerpoint/2010/main" val="508874940"/>
                  </p:ext>
                </p:extLst>
              </p:nvPr>
            </p:nvGraphicFramePr>
            <p:xfrm>
              <a:off x="1079500" y="449025"/>
              <a:ext cx="9540000" cy="6360000"/>
            </p:xfrm>
            <a:graphic>
              <a:graphicData uri="http://schemas.microsoft.com/office/powerpoint/2016/summaryzoom">
                <psuz:summaryZm>
                  <psuz:summaryZmObj sectionId="{5257E948-430F-4930-AFCD-B509766B11E6}">
                    <psuz:zmPr id="{667F829D-BC73-48B4-9826-931B2F1D65FD}" transitionDur="1000">
                      <p166:blipFill xmlns:p166="http://schemas.microsoft.com/office/powerpoint/2016/6/main">
                        <a:blip r:embed="rId2"/>
                        <a:stretch>
                          <a:fillRect/>
                        </a:stretch>
                      </p166:blipFill>
                      <p166:spPr xmlns:p166="http://schemas.microsoft.com/office/powerpoint/2016/6/main">
                        <a:xfrm>
                          <a:off x="396506" y="684693"/>
                          <a:ext cx="4293000" cy="2414813"/>
                        </a:xfrm>
                        <a:prstGeom prst="rect">
                          <a:avLst/>
                        </a:prstGeom>
                        <a:ln w="3175">
                          <a:solidFill>
                            <a:prstClr val="ltGray"/>
                          </a:solidFill>
                        </a:ln>
                      </p166:spPr>
                    </psuz:zmPr>
                  </psuz:summaryZmObj>
                  <psuz:summaryZmObj sectionId="{F7BE23E2-BE32-4580-B057-9F9906DC7326}">
                    <psuz:zmPr id="{7E0B265D-4A5C-4BE4-A6C6-469D4C1FB576}" transitionDur="1000">
                      <p166:blipFill xmlns:p166="http://schemas.microsoft.com/office/powerpoint/2016/6/main">
                        <a:blip r:embed="rId3"/>
                        <a:stretch>
                          <a:fillRect/>
                        </a:stretch>
                      </p166:blipFill>
                      <p166:spPr xmlns:p166="http://schemas.microsoft.com/office/powerpoint/2016/6/main">
                        <a:xfrm>
                          <a:off x="4850494" y="684693"/>
                          <a:ext cx="4293000" cy="2414813"/>
                        </a:xfrm>
                        <a:prstGeom prst="rect">
                          <a:avLst/>
                        </a:prstGeom>
                        <a:ln w="3175">
                          <a:solidFill>
                            <a:prstClr val="ltGray"/>
                          </a:solidFill>
                        </a:ln>
                      </p166:spPr>
                    </psuz:zmPr>
                  </psuz:summaryZmObj>
                  <psuz:summaryZmObj sectionId="{73A1F2F1-D3E6-4E20-837A-A747DE71A55A}" offsetFactorX="51875" offsetFactorY="1296">
                    <psuz:zmPr id="{158DB4DD-5CCC-4096-BBBE-91D84573C899}" transitionDur="1000">
                      <p166:blipFill xmlns:p166="http://schemas.microsoft.com/office/powerpoint/2016/6/main">
                        <a:blip r:embed="rId4"/>
                        <a:stretch>
                          <a:fillRect/>
                        </a:stretch>
                      </p166:blipFill>
                      <p166:spPr xmlns:p166="http://schemas.microsoft.com/office/powerpoint/2016/6/main">
                        <a:xfrm>
                          <a:off x="2623500" y="3291790"/>
                          <a:ext cx="4293000" cy="2414813"/>
                        </a:xfrm>
                        <a:prstGeom prst="rect">
                          <a:avLst/>
                        </a:prstGeom>
                        <a:ln w="3175">
                          <a:solidFill>
                            <a:prstClr val="ltGray"/>
                          </a:solidFill>
                        </a:ln>
                      </p166:spPr>
                    </psuz:zmPr>
                  </psuz:summaryZmObj>
                  <psuz:gridLayout/>
                </psuz:summaryZm>
              </a:graphicData>
            </a:graphic>
          </p:graphicFrame>
        </mc:Choice>
        <mc:Fallback>
          <p:grpSp>
            <p:nvGrpSpPr>
              <p:cNvPr id="3" name="Summary Zoom 2">
                <a:extLst>
                  <a:ext uri="{FF2B5EF4-FFF2-40B4-BE49-F238E27FC236}">
                    <a16:creationId xmlns:a16="http://schemas.microsoft.com/office/drawing/2014/main" id="{9053924F-3AC8-A01A-F16A-887BE94C02D2}"/>
                  </a:ext>
                </a:extLst>
              </p:cNvPr>
              <p:cNvGrpSpPr>
                <a:grpSpLocks noGrp="1" noUngrp="1" noRot="1" noChangeAspect="1" noMove="1" noResize="1"/>
              </p:cNvGrpSpPr>
              <p:nvPr/>
            </p:nvGrpSpPr>
            <p:grpSpPr>
              <a:xfrm>
                <a:off x="1079500" y="449025"/>
                <a:ext cx="9540000" cy="6360000"/>
                <a:chOff x="1079500" y="449025"/>
                <a:chExt cx="9540000" cy="6360000"/>
              </a:xfrm>
            </p:grpSpPr>
            <p:pic>
              <p:nvPicPr>
                <p:cNvPr id="4" name="Picture 4">
                  <a:hlinkClick r:id="rId5" action="ppaction://hlinksldjump"/>
                </p:cNvPr>
                <p:cNvPicPr>
                  <a:picLocks noSelect="1" noRot="1" noChangeAspect="1" noMove="1" noResize="1" noEditPoints="1" noAdjustHandles="1" noChangeArrowheads="1" noChangeShapeType="1"/>
                </p:cNvPicPr>
                <p:nvPr/>
              </p:nvPicPr>
              <p:blipFill>
                <a:blip r:embed="rId2"/>
                <a:stretch>
                  <a:fillRect/>
                </a:stretch>
              </p:blipFill>
              <p:spPr>
                <a:xfrm>
                  <a:off x="1476006" y="1133718"/>
                  <a:ext cx="4293000" cy="2414813"/>
                </a:xfrm>
                <a:prstGeom prst="rect">
                  <a:avLst/>
                </a:prstGeom>
                <a:ln w="3175">
                  <a:solidFill>
                    <a:prstClr val="ltGray"/>
                  </a:solidFill>
                </a:ln>
              </p:spPr>
            </p:pic>
            <p:pic>
              <p:nvPicPr>
                <p:cNvPr id="5" name="Picture 5">
                  <a:hlinkClick r:id="rId6" action="ppaction://hlinksldjump"/>
                </p:cNvPr>
                <p:cNvPicPr>
                  <a:picLocks noSelect="1" noRot="1" noChangeAspect="1" noMove="1" noResize="1" noEditPoints="1" noAdjustHandles="1" noChangeArrowheads="1" noChangeShapeType="1"/>
                </p:cNvPicPr>
                <p:nvPr/>
              </p:nvPicPr>
              <p:blipFill>
                <a:blip r:embed="rId3"/>
                <a:stretch>
                  <a:fillRect/>
                </a:stretch>
              </p:blipFill>
              <p:spPr>
                <a:xfrm>
                  <a:off x="5929994" y="1133718"/>
                  <a:ext cx="4293000" cy="2414813"/>
                </a:xfrm>
                <a:prstGeom prst="rect">
                  <a:avLst/>
                </a:prstGeom>
                <a:ln w="3175">
                  <a:solidFill>
                    <a:prstClr val="ltGray"/>
                  </a:solidFill>
                </a:ln>
              </p:spPr>
            </p:pic>
            <p:pic>
              <p:nvPicPr>
                <p:cNvPr id="6" name="Picture 6">
                  <a:hlinkClick r:id="rId7" action="ppaction://hlinksldjump"/>
                </p:cNvPr>
                <p:cNvPicPr>
                  <a:picLocks noSelect="1" noRot="1" noChangeAspect="1" noMove="1" noResize="1" noEditPoints="1" noAdjustHandles="1" noChangeArrowheads="1" noChangeShapeType="1"/>
                </p:cNvPicPr>
                <p:nvPr/>
              </p:nvPicPr>
              <p:blipFill>
                <a:blip r:embed="rId4"/>
                <a:stretch>
                  <a:fillRect/>
                </a:stretch>
              </p:blipFill>
              <p:spPr>
                <a:xfrm>
                  <a:off x="3703000" y="3740815"/>
                  <a:ext cx="4293000" cy="2414813"/>
                </a:xfrm>
                <a:prstGeom prst="rect">
                  <a:avLst/>
                </a:prstGeom>
                <a:ln w="3175">
                  <a:solidFill>
                    <a:prstClr val="ltGray"/>
                  </a:solidFill>
                </a:ln>
              </p:spPr>
            </p:pic>
          </p:grpSp>
        </mc:Fallback>
      </mc:AlternateContent>
      <p:sp>
        <p:nvSpPr>
          <p:cNvPr id="2" name="TextBox 1">
            <a:extLst>
              <a:ext uri="{FF2B5EF4-FFF2-40B4-BE49-F238E27FC236}">
                <a16:creationId xmlns:a16="http://schemas.microsoft.com/office/drawing/2014/main" id="{1A34F490-BA16-A416-1BB9-F9F756470471}"/>
              </a:ext>
            </a:extLst>
          </p:cNvPr>
          <p:cNvSpPr txBox="1"/>
          <p:nvPr/>
        </p:nvSpPr>
        <p:spPr>
          <a:xfrm>
            <a:off x="407537" y="433122"/>
            <a:ext cx="3398687" cy="461665"/>
          </a:xfrm>
          <a:prstGeom prst="rect">
            <a:avLst/>
          </a:prstGeom>
          <a:noFill/>
        </p:spPr>
        <p:txBody>
          <a:bodyPr wrap="none" rtlCol="0">
            <a:spAutoFit/>
          </a:bodyPr>
          <a:lstStyle/>
          <a:p>
            <a:pPr algn="l"/>
            <a:r>
              <a:rPr lang="en-GB" sz="2400" b="1" i="1" dirty="0"/>
              <a:t>Dive into the material:</a:t>
            </a:r>
          </a:p>
        </p:txBody>
      </p:sp>
    </p:spTree>
    <p:extLst>
      <p:ext uri="{BB962C8B-B14F-4D97-AF65-F5344CB8AC3E}">
        <p14:creationId xmlns:p14="http://schemas.microsoft.com/office/powerpoint/2010/main" val="33136751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68C78-6758-7CA7-33DE-4E3DFA833DFF}"/>
              </a:ext>
            </a:extLst>
          </p:cNvPr>
          <p:cNvSpPr>
            <a:spLocks noGrp="1"/>
          </p:cNvSpPr>
          <p:nvPr>
            <p:ph type="ctrTitle"/>
          </p:nvPr>
        </p:nvSpPr>
        <p:spPr>
          <a:xfrm>
            <a:off x="2979507" y="739739"/>
            <a:ext cx="5716818" cy="4982968"/>
          </a:xfrm>
        </p:spPr>
        <p:txBody>
          <a:bodyPr>
            <a:normAutofit fontScale="90000"/>
          </a:bodyPr>
          <a:lstStyle/>
          <a:p>
            <a:r>
              <a:rPr lang="en-GB" sz="5400" dirty="0"/>
              <a:t>Learning </a:t>
            </a:r>
            <a:br>
              <a:rPr lang="en-GB" sz="5400" dirty="0"/>
            </a:br>
            <a:r>
              <a:rPr lang="en-GB" sz="5400" dirty="0"/>
              <a:t>Outcome 1</a:t>
            </a:r>
            <a:br>
              <a:rPr lang="en-GB" sz="5400" dirty="0"/>
            </a:br>
            <a:br>
              <a:rPr lang="en-GB" sz="1200" dirty="0"/>
            </a:br>
            <a:r>
              <a:rPr lang="en-GB" sz="3600" dirty="0"/>
              <a:t>Lay the Foundations for Alignment Through Policy Mapping and Governance Arrangements</a:t>
            </a:r>
            <a:br>
              <a:rPr lang="en-GB" dirty="0"/>
            </a:br>
            <a:br>
              <a:rPr lang="en-GB" dirty="0"/>
            </a:br>
            <a:br>
              <a:rPr lang="en-GB" b="0" dirty="0"/>
            </a:br>
            <a:br>
              <a:rPr lang="en-GB" dirty="0"/>
            </a:br>
            <a:br>
              <a:rPr lang="en-GB" dirty="0"/>
            </a:br>
            <a:endParaRPr lang="en-GB" dirty="0"/>
          </a:p>
        </p:txBody>
      </p:sp>
      <p:pic>
        <p:nvPicPr>
          <p:cNvPr id="4" name="Graphic 3" descr="Building Brick Wall outline">
            <a:extLst>
              <a:ext uri="{FF2B5EF4-FFF2-40B4-BE49-F238E27FC236}">
                <a16:creationId xmlns:a16="http://schemas.microsoft.com/office/drawing/2014/main" id="{BAD1F7A8-FAED-40F0-2F21-1C3C746A86D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79507" y="3991485"/>
            <a:ext cx="1800000" cy="1800000"/>
          </a:xfrm>
          <a:prstGeom prst="rect">
            <a:avLst/>
          </a:prstGeom>
        </p:spPr>
      </p:pic>
    </p:spTree>
    <p:extLst>
      <p:ext uri="{BB962C8B-B14F-4D97-AF65-F5344CB8AC3E}">
        <p14:creationId xmlns:p14="http://schemas.microsoft.com/office/powerpoint/2010/main" val="2983207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4908A-277F-CCEC-E68D-67EC58F8E614}"/>
              </a:ext>
            </a:extLst>
          </p:cNvPr>
          <p:cNvSpPr>
            <a:spLocks noGrp="1"/>
          </p:cNvSpPr>
          <p:nvPr>
            <p:ph type="title"/>
          </p:nvPr>
        </p:nvSpPr>
        <p:spPr>
          <a:xfrm>
            <a:off x="838198" y="492148"/>
            <a:ext cx="9082276" cy="1325563"/>
          </a:xfrm>
        </p:spPr>
        <p:txBody>
          <a:bodyPr/>
          <a:lstStyle/>
          <a:p>
            <a:r>
              <a:rPr lang="en-GB" dirty="0">
                <a:solidFill>
                  <a:schemeClr val="accent5"/>
                </a:solidFill>
              </a:rPr>
              <a:t>Lay the Foundations for Alignment Through Policy Mapping and Governance Arrangements</a:t>
            </a:r>
          </a:p>
        </p:txBody>
      </p:sp>
      <p:sp>
        <p:nvSpPr>
          <p:cNvPr id="3" name="Text Placeholder 2">
            <a:extLst>
              <a:ext uri="{FF2B5EF4-FFF2-40B4-BE49-F238E27FC236}">
                <a16:creationId xmlns:a16="http://schemas.microsoft.com/office/drawing/2014/main" id="{376C3A08-3161-C2FE-880A-15C57666E1F6}"/>
              </a:ext>
            </a:extLst>
          </p:cNvPr>
          <p:cNvSpPr>
            <a:spLocks noGrp="1"/>
          </p:cNvSpPr>
          <p:nvPr>
            <p:ph type="body" idx="12"/>
          </p:nvPr>
        </p:nvSpPr>
        <p:spPr>
          <a:xfrm>
            <a:off x="838199" y="1964932"/>
            <a:ext cx="10515599" cy="3136458"/>
          </a:xfrm>
        </p:spPr>
        <p:txBody>
          <a:bodyPr/>
          <a:lstStyle/>
          <a:p>
            <a:r>
              <a:rPr lang="en-GB" dirty="0"/>
              <a:t>Countries can lay down a foundation for alignment which include…</a:t>
            </a:r>
          </a:p>
          <a:p>
            <a:pPr marL="285750" indent="-285750">
              <a:buFontTx/>
              <a:buChar char="-"/>
            </a:pPr>
            <a:r>
              <a:rPr lang="en-GB" dirty="0"/>
              <a:t>Establishing robust mandates;</a:t>
            </a:r>
          </a:p>
          <a:p>
            <a:pPr marL="285750" indent="-285750">
              <a:buFontTx/>
              <a:buChar char="-"/>
            </a:pPr>
            <a:r>
              <a:rPr lang="en-GB" dirty="0"/>
              <a:t>Enhancing ownership, legitimacy, effectiveness, and sustainability of development planning;</a:t>
            </a:r>
          </a:p>
          <a:p>
            <a:pPr marL="285750" indent="-285750">
              <a:buFontTx/>
              <a:buChar char="-"/>
            </a:pPr>
            <a:r>
              <a:rPr lang="en-GB" dirty="0"/>
              <a:t>Transcending political and administrative low-carbon transitions</a:t>
            </a:r>
          </a:p>
          <a:p>
            <a:endParaRPr lang="en-GB" dirty="0"/>
          </a:p>
          <a:p>
            <a:r>
              <a:rPr lang="en-GB" dirty="0"/>
              <a:t>In this first learning outcome, you will be introduced to different methodologies for mapping the political landscape, including examples of how this has been done before. In addition, you learn about how this exercise fits into the three functional groups of the Data-to-Deal (D2D) framework</a:t>
            </a:r>
          </a:p>
        </p:txBody>
      </p:sp>
      <p:sp>
        <p:nvSpPr>
          <p:cNvPr id="4" name="Text Placeholder 3">
            <a:extLst>
              <a:ext uri="{FF2B5EF4-FFF2-40B4-BE49-F238E27FC236}">
                <a16:creationId xmlns:a16="http://schemas.microsoft.com/office/drawing/2014/main" id="{E7806D88-547E-D0F4-931A-D294F0F5BF96}"/>
              </a:ext>
            </a:extLst>
          </p:cNvPr>
          <p:cNvSpPr>
            <a:spLocks noGrp="1"/>
          </p:cNvSpPr>
          <p:nvPr>
            <p:ph type="body" idx="13"/>
          </p:nvPr>
        </p:nvSpPr>
        <p:spPr>
          <a:xfrm>
            <a:off x="838198" y="481622"/>
            <a:ext cx="5499342" cy="604836"/>
          </a:xfrm>
        </p:spPr>
        <p:txBody>
          <a:bodyPr/>
          <a:lstStyle/>
          <a:p>
            <a:r>
              <a:rPr lang="en-GB" dirty="0"/>
              <a:t>Learning Outcome 1: </a:t>
            </a:r>
          </a:p>
        </p:txBody>
      </p:sp>
      <p:pic>
        <p:nvPicPr>
          <p:cNvPr id="6" name="Graphic 5" descr="Building Brick Wall outline">
            <a:extLst>
              <a:ext uri="{FF2B5EF4-FFF2-40B4-BE49-F238E27FC236}">
                <a16:creationId xmlns:a16="http://schemas.microsoft.com/office/drawing/2014/main" id="{CDE291A5-EDFF-A39A-3A5B-3EB0AF863AB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105696" y="344930"/>
            <a:ext cx="1620000" cy="1620000"/>
          </a:xfrm>
          <a:prstGeom prst="rect">
            <a:avLst/>
          </a:prstGeom>
        </p:spPr>
      </p:pic>
    </p:spTree>
    <p:extLst>
      <p:ext uri="{BB962C8B-B14F-4D97-AF65-F5344CB8AC3E}">
        <p14:creationId xmlns:p14="http://schemas.microsoft.com/office/powerpoint/2010/main" val="2076810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3D8CA9C-23A9-6990-2A85-2BCEA4B6E5E3}"/>
              </a:ext>
            </a:extLst>
          </p:cNvPr>
          <p:cNvSpPr txBox="1"/>
          <p:nvPr/>
        </p:nvSpPr>
        <p:spPr>
          <a:xfrm>
            <a:off x="563733" y="363505"/>
            <a:ext cx="11121335" cy="2062103"/>
          </a:xfrm>
          <a:prstGeom prst="rect">
            <a:avLst/>
          </a:prstGeom>
          <a:noFill/>
        </p:spPr>
        <p:txBody>
          <a:bodyPr wrap="square" rtlCol="0">
            <a:spAutoFit/>
          </a:bodyPr>
          <a:lstStyle/>
          <a:p>
            <a:r>
              <a:rPr lang="en-GB" sz="1600" b="1" dirty="0">
                <a:solidFill>
                  <a:schemeClr val="tx1"/>
                </a:solidFill>
              </a:rPr>
              <a:t>LEARNING OUTCOME 1: Lay the Foundations for Alignment Through Policy Mapping and Governance Arrangements</a:t>
            </a:r>
          </a:p>
          <a:p>
            <a:endParaRPr lang="en-GB" sz="1600" i="1" dirty="0"/>
          </a:p>
          <a:p>
            <a:r>
              <a:rPr lang="en-GB" sz="1600" b="1" dirty="0">
                <a:solidFill>
                  <a:schemeClr val="bg1"/>
                </a:solidFill>
                <a:highlight>
                  <a:srgbClr val="0000FF"/>
                </a:highlight>
              </a:rPr>
              <a:t>1.1 Mapping Out the Policy Landscape</a:t>
            </a:r>
          </a:p>
          <a:p>
            <a:endParaRPr lang="en-GB" sz="1600" i="1" dirty="0"/>
          </a:p>
          <a:p>
            <a:r>
              <a:rPr lang="en-GB" sz="1600" b="1" i="1" dirty="0">
                <a:solidFill>
                  <a:schemeClr val="accent5"/>
                </a:solidFill>
              </a:rPr>
              <a:t>Q: How do I get started?</a:t>
            </a:r>
          </a:p>
          <a:p>
            <a:r>
              <a:rPr lang="en-GB" sz="1600" dirty="0"/>
              <a:t>A: It is recommended to start with mapping institutional actors and conducting a review of all relevant existing national climate and development frameworks (see </a:t>
            </a:r>
            <a:r>
              <a:rPr lang="en-GB" sz="1600" b="1" dirty="0"/>
              <a:t>D2D Component 1: Politics</a:t>
            </a:r>
            <a:r>
              <a:rPr lang="en-GB" sz="1600" dirty="0"/>
              <a:t>).</a:t>
            </a:r>
          </a:p>
        </p:txBody>
      </p:sp>
      <p:pic>
        <p:nvPicPr>
          <p:cNvPr id="2" name="Graphic 1" descr="Building Brick Wall outline">
            <a:extLst>
              <a:ext uri="{FF2B5EF4-FFF2-40B4-BE49-F238E27FC236}">
                <a16:creationId xmlns:a16="http://schemas.microsoft.com/office/drawing/2014/main" id="{8F7A21C6-4E21-5A38-33C6-37124E81A0D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67721" y="363505"/>
            <a:ext cx="720000" cy="720000"/>
          </a:xfrm>
          <a:prstGeom prst="rect">
            <a:avLst/>
          </a:prstGeom>
        </p:spPr>
      </p:pic>
      <p:sp>
        <p:nvSpPr>
          <p:cNvPr id="4" name="TextBox 3">
            <a:extLst>
              <a:ext uri="{FF2B5EF4-FFF2-40B4-BE49-F238E27FC236}">
                <a16:creationId xmlns:a16="http://schemas.microsoft.com/office/drawing/2014/main" id="{AFA3D0CC-0CA2-03C7-5B31-72E74386557D}"/>
              </a:ext>
            </a:extLst>
          </p:cNvPr>
          <p:cNvSpPr txBox="1"/>
          <p:nvPr/>
        </p:nvSpPr>
        <p:spPr>
          <a:xfrm>
            <a:off x="563733" y="2713897"/>
            <a:ext cx="10704342" cy="830997"/>
          </a:xfrm>
          <a:prstGeom prst="rect">
            <a:avLst/>
          </a:prstGeom>
          <a:noFill/>
        </p:spPr>
        <p:txBody>
          <a:bodyPr wrap="square">
            <a:spAutoFit/>
          </a:bodyPr>
          <a:lstStyle/>
          <a:p>
            <a:r>
              <a:rPr lang="en-GB" sz="1600" b="1" i="1" dirty="0">
                <a:solidFill>
                  <a:schemeClr val="accent5"/>
                </a:solidFill>
              </a:rPr>
              <a:t>Q: Why should I start by reviewing all existing frameworks?</a:t>
            </a:r>
          </a:p>
          <a:p>
            <a:r>
              <a:rPr lang="en-GB" sz="1600" dirty="0"/>
              <a:t>A: By conducting a review of all relevant existing policy frameworks, you will gain an understanding of the current policy landscape which then serves as the baseline reference against which alternative pathways can be assessed. </a:t>
            </a:r>
          </a:p>
        </p:txBody>
      </p:sp>
      <p:sp>
        <p:nvSpPr>
          <p:cNvPr id="7" name="TextBox 6">
            <a:extLst>
              <a:ext uri="{FF2B5EF4-FFF2-40B4-BE49-F238E27FC236}">
                <a16:creationId xmlns:a16="http://schemas.microsoft.com/office/drawing/2014/main" id="{BAAD72F7-0714-8AAD-9D5D-B0F7DCC17FC0}"/>
              </a:ext>
            </a:extLst>
          </p:cNvPr>
          <p:cNvSpPr txBox="1"/>
          <p:nvPr/>
        </p:nvSpPr>
        <p:spPr>
          <a:xfrm>
            <a:off x="563732" y="3984278"/>
            <a:ext cx="7197621" cy="1323439"/>
          </a:xfrm>
          <a:prstGeom prst="rect">
            <a:avLst/>
          </a:prstGeom>
          <a:noFill/>
        </p:spPr>
        <p:txBody>
          <a:bodyPr wrap="square">
            <a:spAutoFit/>
          </a:bodyPr>
          <a:lstStyle/>
          <a:p>
            <a:r>
              <a:rPr lang="en-GB" sz="1600" b="1" i="1" dirty="0">
                <a:solidFill>
                  <a:schemeClr val="accent5"/>
                </a:solidFill>
              </a:rPr>
              <a:t>Q: How do I structure the mapping process?</a:t>
            </a:r>
          </a:p>
          <a:p>
            <a:r>
              <a:rPr lang="en-GB" sz="1600" dirty="0"/>
              <a:t>A: This mapping review should contain the following elements: (i) gaps in the policy landscape; (ii) synergies between climate and development; (iii) tensions between climate and development; (iv) policy and stakeholder interactions (v) barriers to policy reform. </a:t>
            </a:r>
          </a:p>
        </p:txBody>
      </p:sp>
      <p:grpSp>
        <p:nvGrpSpPr>
          <p:cNvPr id="3" name="Group 2">
            <a:extLst>
              <a:ext uri="{FF2B5EF4-FFF2-40B4-BE49-F238E27FC236}">
                <a16:creationId xmlns:a16="http://schemas.microsoft.com/office/drawing/2014/main" id="{46FD7C94-FA21-5280-2E68-C95EAA519C80}"/>
              </a:ext>
            </a:extLst>
          </p:cNvPr>
          <p:cNvGrpSpPr>
            <a:grpSpLocks noChangeAspect="1"/>
          </p:cNvGrpSpPr>
          <p:nvPr/>
        </p:nvGrpSpPr>
        <p:grpSpPr>
          <a:xfrm>
            <a:off x="8454148" y="3578236"/>
            <a:ext cx="2974148" cy="2916000"/>
            <a:chOff x="8290523" y="3501602"/>
            <a:chExt cx="3110018" cy="3049213"/>
          </a:xfrm>
        </p:grpSpPr>
        <p:grpSp>
          <p:nvGrpSpPr>
            <p:cNvPr id="24" name="Group 23">
              <a:extLst>
                <a:ext uri="{FF2B5EF4-FFF2-40B4-BE49-F238E27FC236}">
                  <a16:creationId xmlns:a16="http://schemas.microsoft.com/office/drawing/2014/main" id="{E48766BA-D586-0EE2-9518-18DB4E5F4720}"/>
                </a:ext>
              </a:extLst>
            </p:cNvPr>
            <p:cNvGrpSpPr>
              <a:grpSpLocks noChangeAspect="1"/>
            </p:cNvGrpSpPr>
            <p:nvPr/>
          </p:nvGrpSpPr>
          <p:grpSpPr>
            <a:xfrm rot="-480000">
              <a:off x="8290523" y="3501602"/>
              <a:ext cx="3110018" cy="3049213"/>
              <a:chOff x="8044279" y="3453412"/>
              <a:chExt cx="3110018" cy="3049213"/>
            </a:xfrm>
          </p:grpSpPr>
          <p:sp>
            <p:nvSpPr>
              <p:cNvPr id="14" name="Teardrop 13">
                <a:extLst>
                  <a:ext uri="{FF2B5EF4-FFF2-40B4-BE49-F238E27FC236}">
                    <a16:creationId xmlns:a16="http://schemas.microsoft.com/office/drawing/2014/main" id="{A69726B4-684F-83D5-8570-F24B0946967D}"/>
                  </a:ext>
                </a:extLst>
              </p:cNvPr>
              <p:cNvSpPr>
                <a:spLocks noChangeAspect="1"/>
              </p:cNvSpPr>
              <p:nvPr/>
            </p:nvSpPr>
            <p:spPr>
              <a:xfrm>
                <a:off x="8160805" y="5190828"/>
                <a:ext cx="1152000" cy="1152000"/>
              </a:xfrm>
              <a:prstGeom prst="teardrop">
                <a:avLst>
                  <a:gd name="adj" fmla="val 133370"/>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a:p>
            </p:txBody>
          </p:sp>
          <p:sp>
            <p:nvSpPr>
              <p:cNvPr id="15" name="Teardrop 14">
                <a:extLst>
                  <a:ext uri="{FF2B5EF4-FFF2-40B4-BE49-F238E27FC236}">
                    <a16:creationId xmlns:a16="http://schemas.microsoft.com/office/drawing/2014/main" id="{EB280384-2950-02DA-8A98-8C5CEF969D19}"/>
                  </a:ext>
                </a:extLst>
              </p:cNvPr>
              <p:cNvSpPr>
                <a:spLocks noChangeAspect="1"/>
              </p:cNvSpPr>
              <p:nvPr/>
            </p:nvSpPr>
            <p:spPr>
              <a:xfrm rot="4320000">
                <a:off x="8044279" y="3912406"/>
                <a:ext cx="1152000" cy="1152000"/>
              </a:xfrm>
              <a:prstGeom prst="teardrop">
                <a:avLst>
                  <a:gd name="adj" fmla="val 124518"/>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a:p>
            </p:txBody>
          </p:sp>
          <p:sp>
            <p:nvSpPr>
              <p:cNvPr id="16" name="Teardrop 15">
                <a:extLst>
                  <a:ext uri="{FF2B5EF4-FFF2-40B4-BE49-F238E27FC236}">
                    <a16:creationId xmlns:a16="http://schemas.microsoft.com/office/drawing/2014/main" id="{F51A15A1-F5C8-98A0-68C7-51EC8E73D01D}"/>
                  </a:ext>
                </a:extLst>
              </p:cNvPr>
              <p:cNvSpPr>
                <a:spLocks noChangeAspect="1"/>
              </p:cNvSpPr>
              <p:nvPr/>
            </p:nvSpPr>
            <p:spPr>
              <a:xfrm rot="12960000">
                <a:off x="10002297" y="4259663"/>
                <a:ext cx="1152000" cy="1152000"/>
              </a:xfrm>
              <a:prstGeom prst="teardrop">
                <a:avLst>
                  <a:gd name="adj" fmla="val 123825"/>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GB"/>
              </a:p>
            </p:txBody>
          </p:sp>
          <p:sp>
            <p:nvSpPr>
              <p:cNvPr id="17" name="Teardrop 16">
                <a:extLst>
                  <a:ext uri="{FF2B5EF4-FFF2-40B4-BE49-F238E27FC236}">
                    <a16:creationId xmlns:a16="http://schemas.microsoft.com/office/drawing/2014/main" id="{898D7B78-70CE-FFAE-F4ED-B93313387818}"/>
                  </a:ext>
                </a:extLst>
              </p:cNvPr>
              <p:cNvSpPr>
                <a:spLocks noChangeAspect="1"/>
              </p:cNvSpPr>
              <p:nvPr/>
            </p:nvSpPr>
            <p:spPr>
              <a:xfrm rot="8640000">
                <a:off x="9120792" y="3453412"/>
                <a:ext cx="1152000" cy="1152000"/>
              </a:xfrm>
              <a:prstGeom prst="teardrop">
                <a:avLst>
                  <a:gd name="adj" fmla="val 114707"/>
                </a:avLst>
              </a:prstGeom>
            </p:spPr>
            <p:style>
              <a:lnRef idx="0">
                <a:schemeClr val="accent6"/>
              </a:lnRef>
              <a:fillRef idx="3">
                <a:schemeClr val="accent6"/>
              </a:fillRef>
              <a:effectRef idx="3">
                <a:schemeClr val="accent6"/>
              </a:effectRef>
              <a:fontRef idx="minor">
                <a:schemeClr val="lt1"/>
              </a:fontRef>
            </p:style>
            <p:txBody>
              <a:bodyPr wrap="square" rtlCol="0" anchor="ctr"/>
              <a:lstStyle/>
              <a:p>
                <a:pPr algn="ctr"/>
                <a:endParaRPr lang="en-GB" dirty="0"/>
              </a:p>
            </p:txBody>
          </p:sp>
          <p:sp>
            <p:nvSpPr>
              <p:cNvPr id="18" name="Teardrop 17">
                <a:extLst>
                  <a:ext uri="{FF2B5EF4-FFF2-40B4-BE49-F238E27FC236}">
                    <a16:creationId xmlns:a16="http://schemas.microsoft.com/office/drawing/2014/main" id="{2A136B46-6D3D-FD81-3CA8-CA85413102BE}"/>
                  </a:ext>
                </a:extLst>
              </p:cNvPr>
              <p:cNvSpPr>
                <a:spLocks noChangeAspect="1"/>
              </p:cNvSpPr>
              <p:nvPr/>
            </p:nvSpPr>
            <p:spPr>
              <a:xfrm rot="17280000">
                <a:off x="9431941" y="5350625"/>
                <a:ext cx="1152000" cy="1152000"/>
              </a:xfrm>
              <a:prstGeom prst="teardrop">
                <a:avLst>
                  <a:gd name="adj" fmla="val 123393"/>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GB"/>
              </a:p>
            </p:txBody>
          </p:sp>
        </p:grpSp>
        <p:sp>
          <p:nvSpPr>
            <p:cNvPr id="19" name="TextBox 18">
              <a:extLst>
                <a:ext uri="{FF2B5EF4-FFF2-40B4-BE49-F238E27FC236}">
                  <a16:creationId xmlns:a16="http://schemas.microsoft.com/office/drawing/2014/main" id="{4F4D8569-C6C8-D274-2AE9-9D01D35CE4E4}"/>
                </a:ext>
              </a:extLst>
            </p:cNvPr>
            <p:cNvSpPr txBox="1">
              <a:spLocks noChangeAspect="1"/>
            </p:cNvSpPr>
            <p:nvPr/>
          </p:nvSpPr>
          <p:spPr>
            <a:xfrm>
              <a:off x="9497754" y="3908013"/>
              <a:ext cx="628698" cy="338554"/>
            </a:xfrm>
            <a:prstGeom prst="rect">
              <a:avLst/>
            </a:prstGeom>
            <a:noFill/>
          </p:spPr>
          <p:txBody>
            <a:bodyPr wrap="none" rtlCol="0">
              <a:spAutoFit/>
            </a:bodyPr>
            <a:lstStyle/>
            <a:p>
              <a:pPr algn="l"/>
              <a:r>
                <a:rPr lang="en-GB" sz="1600" dirty="0"/>
                <a:t>gaps</a:t>
              </a:r>
            </a:p>
          </p:txBody>
        </p:sp>
        <p:sp>
          <p:nvSpPr>
            <p:cNvPr id="20" name="TextBox 19">
              <a:extLst>
                <a:ext uri="{FF2B5EF4-FFF2-40B4-BE49-F238E27FC236}">
                  <a16:creationId xmlns:a16="http://schemas.microsoft.com/office/drawing/2014/main" id="{23AA1AFA-67B9-C47F-AD9A-06E13513E12F}"/>
                </a:ext>
              </a:extLst>
            </p:cNvPr>
            <p:cNvSpPr txBox="1">
              <a:spLocks noChangeAspect="1"/>
            </p:cNvSpPr>
            <p:nvPr/>
          </p:nvSpPr>
          <p:spPr>
            <a:xfrm>
              <a:off x="10200689" y="4618504"/>
              <a:ext cx="1061509" cy="338554"/>
            </a:xfrm>
            <a:prstGeom prst="rect">
              <a:avLst/>
            </a:prstGeom>
            <a:noFill/>
          </p:spPr>
          <p:txBody>
            <a:bodyPr wrap="none" rtlCol="0">
              <a:spAutoFit/>
            </a:bodyPr>
            <a:lstStyle/>
            <a:p>
              <a:pPr algn="l"/>
              <a:r>
                <a:rPr lang="en-GB" sz="1600" dirty="0">
                  <a:solidFill>
                    <a:schemeClr val="bg1"/>
                  </a:solidFill>
                </a:rPr>
                <a:t>synergies</a:t>
              </a:r>
            </a:p>
          </p:txBody>
        </p:sp>
        <p:sp>
          <p:nvSpPr>
            <p:cNvPr id="21" name="TextBox 20">
              <a:extLst>
                <a:ext uri="{FF2B5EF4-FFF2-40B4-BE49-F238E27FC236}">
                  <a16:creationId xmlns:a16="http://schemas.microsoft.com/office/drawing/2014/main" id="{8443BA89-56D3-4059-9856-0D1D54DC8CA7}"/>
                </a:ext>
              </a:extLst>
            </p:cNvPr>
            <p:cNvSpPr txBox="1">
              <a:spLocks noChangeAspect="1"/>
            </p:cNvSpPr>
            <p:nvPr/>
          </p:nvSpPr>
          <p:spPr>
            <a:xfrm>
              <a:off x="9926793" y="5682717"/>
              <a:ext cx="947695" cy="338554"/>
            </a:xfrm>
            <a:prstGeom prst="rect">
              <a:avLst/>
            </a:prstGeom>
            <a:noFill/>
          </p:spPr>
          <p:txBody>
            <a:bodyPr wrap="none" rtlCol="0">
              <a:spAutoFit/>
            </a:bodyPr>
            <a:lstStyle/>
            <a:p>
              <a:pPr algn="l"/>
              <a:r>
                <a:rPr lang="en-GB" sz="1600" dirty="0"/>
                <a:t>tensions</a:t>
              </a:r>
            </a:p>
          </p:txBody>
        </p:sp>
        <p:sp>
          <p:nvSpPr>
            <p:cNvPr id="22" name="TextBox 21">
              <a:extLst>
                <a:ext uri="{FF2B5EF4-FFF2-40B4-BE49-F238E27FC236}">
                  <a16:creationId xmlns:a16="http://schemas.microsoft.com/office/drawing/2014/main" id="{47AB262D-89B2-F5AC-ADAD-15E9DD5E8DAF}"/>
                </a:ext>
              </a:extLst>
            </p:cNvPr>
            <p:cNvSpPr txBox="1">
              <a:spLocks noChangeAspect="1"/>
            </p:cNvSpPr>
            <p:nvPr/>
          </p:nvSpPr>
          <p:spPr>
            <a:xfrm>
              <a:off x="8474643" y="5707253"/>
              <a:ext cx="1233030" cy="338554"/>
            </a:xfrm>
            <a:prstGeom prst="rect">
              <a:avLst/>
            </a:prstGeom>
            <a:noFill/>
          </p:spPr>
          <p:txBody>
            <a:bodyPr wrap="none" rtlCol="0">
              <a:spAutoFit/>
            </a:bodyPr>
            <a:lstStyle/>
            <a:p>
              <a:pPr algn="l"/>
              <a:r>
                <a:rPr lang="en-GB" sz="1600" dirty="0"/>
                <a:t>interactions</a:t>
              </a:r>
            </a:p>
          </p:txBody>
        </p:sp>
        <p:sp>
          <p:nvSpPr>
            <p:cNvPr id="23" name="TextBox 22">
              <a:extLst>
                <a:ext uri="{FF2B5EF4-FFF2-40B4-BE49-F238E27FC236}">
                  <a16:creationId xmlns:a16="http://schemas.microsoft.com/office/drawing/2014/main" id="{E2B79C2A-C14E-3AA6-54B7-A36BEFB57F7E}"/>
                </a:ext>
              </a:extLst>
            </p:cNvPr>
            <p:cNvSpPr txBox="1">
              <a:spLocks noChangeAspect="1"/>
            </p:cNvSpPr>
            <p:nvPr/>
          </p:nvSpPr>
          <p:spPr>
            <a:xfrm>
              <a:off x="8421400" y="4487394"/>
              <a:ext cx="880369" cy="338554"/>
            </a:xfrm>
            <a:prstGeom prst="rect">
              <a:avLst/>
            </a:prstGeom>
            <a:noFill/>
          </p:spPr>
          <p:txBody>
            <a:bodyPr wrap="none" rtlCol="0">
              <a:spAutoFit/>
            </a:bodyPr>
            <a:lstStyle/>
            <a:p>
              <a:pPr algn="l"/>
              <a:r>
                <a:rPr lang="en-GB" sz="1600" dirty="0">
                  <a:solidFill>
                    <a:schemeClr val="bg1"/>
                  </a:solidFill>
                </a:rPr>
                <a:t>barriers</a:t>
              </a:r>
            </a:p>
          </p:txBody>
        </p:sp>
      </p:grpSp>
    </p:spTree>
    <p:extLst>
      <p:ext uri="{BB962C8B-B14F-4D97-AF65-F5344CB8AC3E}">
        <p14:creationId xmlns:p14="http://schemas.microsoft.com/office/powerpoint/2010/main" val="734749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EBBAD-1544-E4B5-DE48-6FFE7319C83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6540257-70E4-EF31-DED1-FFCB60507A92}"/>
              </a:ext>
            </a:extLst>
          </p:cNvPr>
          <p:cNvSpPr txBox="1"/>
          <p:nvPr/>
        </p:nvSpPr>
        <p:spPr>
          <a:xfrm>
            <a:off x="563733" y="363505"/>
            <a:ext cx="11121335" cy="1508105"/>
          </a:xfrm>
          <a:prstGeom prst="rect">
            <a:avLst/>
          </a:prstGeom>
          <a:noFill/>
        </p:spPr>
        <p:txBody>
          <a:bodyPr wrap="square" rtlCol="0">
            <a:spAutoFit/>
          </a:bodyPr>
          <a:lstStyle/>
          <a:p>
            <a:r>
              <a:rPr lang="en-GB" sz="1600" b="1" dirty="0">
                <a:solidFill>
                  <a:schemeClr val="tx1"/>
                </a:solidFill>
              </a:rPr>
              <a:t>LEARNING OUTCOME 1: Lay the Foundations for Alignment Through Policy Mapping and Governance Arrangements</a:t>
            </a:r>
          </a:p>
          <a:p>
            <a:endParaRPr lang="en-GB" sz="1600" i="1" dirty="0"/>
          </a:p>
          <a:p>
            <a:r>
              <a:rPr lang="en-GB" sz="1600" b="1" dirty="0">
                <a:solidFill>
                  <a:schemeClr val="bg1"/>
                </a:solidFill>
                <a:highlight>
                  <a:srgbClr val="0000FF"/>
                </a:highlight>
              </a:rPr>
              <a:t>1.1 Mapping Out the Policy Landscape</a:t>
            </a:r>
          </a:p>
          <a:p>
            <a:endParaRPr lang="en-GB" sz="1100" i="1" dirty="0"/>
          </a:p>
          <a:p>
            <a:r>
              <a:rPr lang="en-GB" sz="1600" i="1" dirty="0"/>
              <a:t>Listen to an expert on political landscape mapping to learn more about how to do this effectively:</a:t>
            </a:r>
            <a:endParaRPr lang="en-GB" sz="1600" dirty="0"/>
          </a:p>
        </p:txBody>
      </p:sp>
      <p:pic>
        <p:nvPicPr>
          <p:cNvPr id="2" name="Graphic 1" descr="Building Brick Wall outline">
            <a:extLst>
              <a:ext uri="{FF2B5EF4-FFF2-40B4-BE49-F238E27FC236}">
                <a16:creationId xmlns:a16="http://schemas.microsoft.com/office/drawing/2014/main" id="{E964818D-3F64-6CB9-3C84-FA2BDCD3D4F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67721" y="363505"/>
            <a:ext cx="720000" cy="720000"/>
          </a:xfrm>
          <a:prstGeom prst="rect">
            <a:avLst/>
          </a:prstGeom>
        </p:spPr>
      </p:pic>
      <p:sp>
        <p:nvSpPr>
          <p:cNvPr id="3" name="TextBox 2">
            <a:extLst>
              <a:ext uri="{FF2B5EF4-FFF2-40B4-BE49-F238E27FC236}">
                <a16:creationId xmlns:a16="http://schemas.microsoft.com/office/drawing/2014/main" id="{10A3F494-2FB4-3302-A511-6444C7DF26A6}"/>
              </a:ext>
            </a:extLst>
          </p:cNvPr>
          <p:cNvSpPr txBox="1"/>
          <p:nvPr/>
        </p:nvSpPr>
        <p:spPr>
          <a:xfrm>
            <a:off x="9448800" y="2023312"/>
            <a:ext cx="2338921" cy="3766022"/>
          </a:xfrm>
          <a:prstGeom prst="rect">
            <a:avLst/>
          </a:prstGeom>
          <a:noFill/>
        </p:spPr>
        <p:txBody>
          <a:bodyPr wrap="square" lIns="36000" tIns="36000" rIns="36000" bIns="36000" rtlCol="0">
            <a:spAutoFit/>
          </a:bodyPr>
          <a:lstStyle/>
          <a:p>
            <a:r>
              <a:rPr lang="en-GB" sz="1600" b="1" dirty="0">
                <a:solidFill>
                  <a:schemeClr val="accent5"/>
                </a:solidFill>
              </a:rPr>
              <a:t>Key takeaways:</a:t>
            </a:r>
          </a:p>
          <a:p>
            <a:pPr marL="342900" indent="-255588" algn="l">
              <a:buFont typeface="Wingdings" panose="05000000000000000000" pitchFamily="2" charset="2"/>
              <a:buChar char="Ø"/>
            </a:pPr>
            <a:r>
              <a:rPr lang="en-GB" sz="1600" dirty="0"/>
              <a:t>Learn who has the power to effect or block change</a:t>
            </a:r>
          </a:p>
          <a:p>
            <a:pPr marL="342900" indent="-255588" algn="l">
              <a:buFont typeface="Wingdings" panose="05000000000000000000" pitchFamily="2" charset="2"/>
              <a:buChar char="Ø"/>
            </a:pPr>
            <a:r>
              <a:rPr lang="en-GB" sz="1600" dirty="0"/>
              <a:t>Gain an understanding of existing policies and if there are international protocols integrated into the country</a:t>
            </a:r>
          </a:p>
          <a:p>
            <a:pPr marL="342900" indent="-255588" algn="l">
              <a:buFont typeface="Wingdings" panose="05000000000000000000" pitchFamily="2" charset="2"/>
              <a:buChar char="Ø"/>
            </a:pPr>
            <a:r>
              <a:rPr lang="en-GB" sz="1600" dirty="0"/>
              <a:t>Identify which existing policies align or diverge from the future vision</a:t>
            </a:r>
          </a:p>
        </p:txBody>
      </p:sp>
      <p:pic>
        <p:nvPicPr>
          <p:cNvPr id="8" name="Online Media 7" descr="D2D Component3 Vision Gerald Slide8">
            <a:hlinkClick r:id="" action="ppaction://media"/>
            <a:extLst>
              <a:ext uri="{FF2B5EF4-FFF2-40B4-BE49-F238E27FC236}">
                <a16:creationId xmlns:a16="http://schemas.microsoft.com/office/drawing/2014/main" id="{176AB7C3-4FCC-3EF8-B65E-11FBA4522718}"/>
              </a:ext>
            </a:extLst>
          </p:cNvPr>
          <p:cNvPicPr>
            <a:picLocks noRot="1" noChangeAspect="1"/>
          </p:cNvPicPr>
          <p:nvPr>
            <a:videoFile r:link="rId1"/>
          </p:nvPr>
        </p:nvPicPr>
        <p:blipFill>
          <a:blip r:embed="rId4"/>
          <a:stretch>
            <a:fillRect/>
          </a:stretch>
        </p:blipFill>
        <p:spPr>
          <a:xfrm>
            <a:off x="1156524" y="1871610"/>
            <a:ext cx="7631216" cy="4311637"/>
          </a:xfrm>
          <a:prstGeom prst="rect">
            <a:avLst/>
          </a:prstGeom>
        </p:spPr>
      </p:pic>
    </p:spTree>
    <p:extLst>
      <p:ext uri="{BB962C8B-B14F-4D97-AF65-F5344CB8AC3E}">
        <p14:creationId xmlns:p14="http://schemas.microsoft.com/office/powerpoint/2010/main" val="1029468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8"/>
                </p:tgtEl>
              </p:cMediaNode>
            </p:video>
            <p:seq concurrent="1" nextAc="seek">
              <p:cTn id="13" restart="whenNotActive" fill="hold" evtFilter="cancelBubble" nodeType="interactiveSeq">
                <p:stCondLst>
                  <p:cond evt="onClick" delay="0">
                    <p:tgtEl>
                      <p:spTgt spid="8"/>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8"/>
                                        </p:tgtEl>
                                      </p:cBhvr>
                                    </p:cmd>
                                  </p:childTnLst>
                                </p:cTn>
                              </p:par>
                            </p:childTnLst>
                          </p:cTn>
                        </p:par>
                      </p:childTnLst>
                    </p:cTn>
                  </p:par>
                </p:childTnLst>
              </p:cTn>
              <p:nextCondLst>
                <p:cond evt="onClick" delay="0">
                  <p:tgtEl>
                    <p:spTgt spid="8"/>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2168B9C-71E0-19EE-0311-87D7E9C29993}"/>
              </a:ext>
            </a:extLst>
          </p:cNvPr>
          <p:cNvSpPr txBox="1"/>
          <p:nvPr/>
        </p:nvSpPr>
        <p:spPr>
          <a:xfrm>
            <a:off x="468483" y="470189"/>
            <a:ext cx="9504192" cy="954107"/>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1800" i="1" dirty="0">
                <a:solidFill>
                  <a:schemeClr val="bg1"/>
                </a:solidFill>
              </a:rPr>
              <a:t>Integrating Climate and Development in </a:t>
            </a:r>
            <a:r>
              <a:rPr lang="en-GB" sz="1800" b="1" i="1" dirty="0">
                <a:solidFill>
                  <a:schemeClr val="accent6">
                    <a:lumMod val="60000"/>
                    <a:lumOff val="40000"/>
                  </a:schemeClr>
                </a:solidFill>
              </a:rPr>
              <a:t>Zimbabwe’s</a:t>
            </a:r>
            <a:r>
              <a:rPr lang="en-GB" sz="1800" i="1" dirty="0">
                <a:solidFill>
                  <a:schemeClr val="accent6">
                    <a:lumMod val="60000"/>
                    <a:lumOff val="40000"/>
                  </a:schemeClr>
                </a:solidFill>
              </a:rPr>
              <a:t> </a:t>
            </a:r>
            <a:r>
              <a:rPr lang="en-GB" sz="1800" i="1" dirty="0">
                <a:solidFill>
                  <a:schemeClr val="bg1"/>
                </a:solidFill>
              </a:rPr>
              <a:t>Long-Term Low Emission Development Strategy</a:t>
            </a:r>
            <a:endParaRPr lang="en-GB" sz="1400" dirty="0"/>
          </a:p>
        </p:txBody>
      </p:sp>
      <p:sp>
        <p:nvSpPr>
          <p:cNvPr id="5" name="TextBox 4">
            <a:extLst>
              <a:ext uri="{FF2B5EF4-FFF2-40B4-BE49-F238E27FC236}">
                <a16:creationId xmlns:a16="http://schemas.microsoft.com/office/drawing/2014/main" id="{F49986A9-52D5-D2AD-2976-C2E940A2444A}"/>
              </a:ext>
            </a:extLst>
          </p:cNvPr>
          <p:cNvSpPr txBox="1"/>
          <p:nvPr/>
        </p:nvSpPr>
        <p:spPr>
          <a:xfrm>
            <a:off x="468483" y="3134201"/>
            <a:ext cx="10390017" cy="2308324"/>
          </a:xfrm>
          <a:prstGeom prst="rect">
            <a:avLst/>
          </a:prstGeom>
          <a:noFill/>
        </p:spPr>
        <p:txBody>
          <a:bodyPr wrap="square">
            <a:spAutoFit/>
          </a:bodyPr>
          <a:lstStyle/>
          <a:p>
            <a:r>
              <a:rPr lang="en-GB" sz="1800" b="1" dirty="0">
                <a:solidFill>
                  <a:schemeClr val="accent5">
                    <a:lumMod val="60000"/>
                    <a:lumOff val="40000"/>
                  </a:schemeClr>
                </a:solidFill>
              </a:rPr>
              <a:t>The Result:</a:t>
            </a:r>
          </a:p>
          <a:p>
            <a:r>
              <a:rPr lang="en-GB" sz="1600" dirty="0">
                <a:solidFill>
                  <a:schemeClr val="bg1"/>
                </a:solidFill>
              </a:rPr>
              <a:t>A Long-Term Low Emission Development Strategy that embeds climate ambition with its development ambition of achieving upper-middle income status by 2030.</a:t>
            </a:r>
          </a:p>
          <a:p>
            <a:endParaRPr lang="en-GB" dirty="0"/>
          </a:p>
          <a:p>
            <a:endParaRPr lang="en-GB" dirty="0">
              <a:solidFill>
                <a:schemeClr val="accent5">
                  <a:lumMod val="60000"/>
                  <a:lumOff val="40000"/>
                </a:schemeClr>
              </a:solidFill>
            </a:endParaRPr>
          </a:p>
          <a:p>
            <a:r>
              <a:rPr lang="en-GB" sz="1800" b="1" dirty="0">
                <a:solidFill>
                  <a:schemeClr val="accent5">
                    <a:lumMod val="60000"/>
                    <a:lumOff val="40000"/>
                  </a:schemeClr>
                </a:solidFill>
              </a:rPr>
              <a:t>The Formula:</a:t>
            </a:r>
          </a:p>
          <a:p>
            <a:pPr marL="285750" indent="-285750">
              <a:buClr>
                <a:schemeClr val="bg1"/>
              </a:buClr>
              <a:buFont typeface="Wingdings" panose="05000000000000000000" pitchFamily="2" charset="2"/>
              <a:buChar char="ü"/>
            </a:pPr>
            <a:r>
              <a:rPr lang="en-GB" sz="1600" dirty="0">
                <a:solidFill>
                  <a:schemeClr val="bg1"/>
                </a:solidFill>
              </a:rPr>
              <a:t>Aligns low-carbon pathways with employment, industrialisation and infrastructure objectives</a:t>
            </a:r>
          </a:p>
          <a:p>
            <a:pPr marL="285750" indent="-285750">
              <a:buClr>
                <a:schemeClr val="bg1"/>
              </a:buClr>
              <a:buFont typeface="Wingdings" panose="05000000000000000000" pitchFamily="2" charset="2"/>
              <a:buChar char="ü"/>
            </a:pPr>
            <a:r>
              <a:rPr lang="en-GB" sz="1600" dirty="0">
                <a:solidFill>
                  <a:schemeClr val="bg1"/>
                </a:solidFill>
              </a:rPr>
              <a:t>Connects short-term priorities with long term, net-zero emission targets</a:t>
            </a:r>
          </a:p>
          <a:p>
            <a:pPr marL="285750" indent="-285750">
              <a:buClr>
                <a:schemeClr val="bg1"/>
              </a:buClr>
              <a:buFont typeface="Wingdings" panose="05000000000000000000" pitchFamily="2" charset="2"/>
              <a:buChar char="ü"/>
            </a:pPr>
            <a:r>
              <a:rPr lang="en-GB" sz="1600" dirty="0">
                <a:solidFill>
                  <a:schemeClr val="bg1"/>
                </a:solidFill>
              </a:rPr>
              <a:t>National ownership (led by Zimbabwe’s government)</a:t>
            </a:r>
          </a:p>
        </p:txBody>
      </p:sp>
      <p:sp>
        <p:nvSpPr>
          <p:cNvPr id="3" name="Rectangle 2">
            <a:extLst>
              <a:ext uri="{FF2B5EF4-FFF2-40B4-BE49-F238E27FC236}">
                <a16:creationId xmlns:a16="http://schemas.microsoft.com/office/drawing/2014/main" id="{8E125B4D-F149-D267-8D97-2CD2CCD4EC34}"/>
              </a:ext>
            </a:extLst>
          </p:cNvPr>
          <p:cNvSpPr/>
          <p:nvPr/>
        </p:nvSpPr>
        <p:spPr>
          <a:xfrm>
            <a:off x="9760018" y="5736657"/>
            <a:ext cx="1781675" cy="1121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A6A15ADD-6983-3A0F-01AE-20C5257F8880}"/>
              </a:ext>
            </a:extLst>
          </p:cNvPr>
          <p:cNvSpPr txBox="1"/>
          <p:nvPr/>
        </p:nvSpPr>
        <p:spPr>
          <a:xfrm>
            <a:off x="468483" y="1602140"/>
            <a:ext cx="11073210" cy="1354217"/>
          </a:xfrm>
          <a:prstGeom prst="rect">
            <a:avLst/>
          </a:prstGeom>
          <a:noFill/>
        </p:spPr>
        <p:txBody>
          <a:bodyPr wrap="square">
            <a:spAutoFit/>
          </a:bodyPr>
          <a:lstStyle/>
          <a:p>
            <a:r>
              <a:rPr lang="en-GB" sz="1800" b="1" dirty="0">
                <a:solidFill>
                  <a:schemeClr val="accent5">
                    <a:lumMod val="60000"/>
                    <a:lumOff val="40000"/>
                  </a:schemeClr>
                </a:solidFill>
              </a:rPr>
              <a:t>The Context:</a:t>
            </a:r>
          </a:p>
          <a:p>
            <a:r>
              <a:rPr lang="en-GB" sz="1600" dirty="0">
                <a:solidFill>
                  <a:schemeClr val="bg1"/>
                </a:solidFill>
              </a:rPr>
              <a:t>Zimbabwe’s Climate Change Management Department, along with other sector ministries and development partners, worked together to develop the country’s Long-Term Low Emission Development Strategy. Their approach was to link long-term climate goals with a clear national development vision, which helped to boost legitimacy and attract international support.</a:t>
            </a:r>
          </a:p>
        </p:txBody>
      </p:sp>
      <p:sp>
        <p:nvSpPr>
          <p:cNvPr id="7" name="TextBox 6">
            <a:extLst>
              <a:ext uri="{FF2B5EF4-FFF2-40B4-BE49-F238E27FC236}">
                <a16:creationId xmlns:a16="http://schemas.microsoft.com/office/drawing/2014/main" id="{5DB3F236-EA1D-CD2C-7C84-A55AFF699840}"/>
              </a:ext>
            </a:extLst>
          </p:cNvPr>
          <p:cNvSpPr txBox="1"/>
          <p:nvPr/>
        </p:nvSpPr>
        <p:spPr>
          <a:xfrm>
            <a:off x="117993" y="6505469"/>
            <a:ext cx="7816332" cy="261610"/>
          </a:xfrm>
          <a:prstGeom prst="rect">
            <a:avLst/>
          </a:prstGeom>
          <a:noFill/>
        </p:spPr>
        <p:txBody>
          <a:bodyPr wrap="square">
            <a:spAutoFit/>
          </a:bodyPr>
          <a:lstStyle/>
          <a:p>
            <a:r>
              <a:rPr lang="en-GB" sz="1100" dirty="0">
                <a:solidFill>
                  <a:schemeClr val="bg1"/>
                </a:solidFill>
              </a:rPr>
              <a:t>Reference: </a:t>
            </a:r>
            <a:r>
              <a:rPr lang="en-GB" sz="1100" dirty="0">
                <a:solidFill>
                  <a:schemeClr val="accent4">
                    <a:lumMod val="40000"/>
                    <a:lumOff val="60000"/>
                  </a:schemeClr>
                </a:solidFill>
                <a:hlinkClick r:id="rId4">
                  <a:extLst>
                    <a:ext uri="{A12FA001-AC4F-418D-AE19-62706E023703}">
                      <ahyp:hlinkClr xmlns:ahyp="http://schemas.microsoft.com/office/drawing/2018/hyperlinkcolor" val="tx"/>
                    </a:ext>
                  </a:extLst>
                </a:hlinkClick>
              </a:rPr>
              <a:t>https://climatepromise.undp.org/news-and-stories/how-africa-aligning-economic-growth-net-zero-pathways</a:t>
            </a:r>
            <a:r>
              <a:rPr lang="en-GB" sz="1100" dirty="0">
                <a:solidFill>
                  <a:schemeClr val="accent4">
                    <a:lumMod val="40000"/>
                    <a:lumOff val="60000"/>
                  </a:schemeClr>
                </a:solidFill>
              </a:rPr>
              <a:t> </a:t>
            </a:r>
          </a:p>
        </p:txBody>
      </p:sp>
    </p:spTree>
    <p:extLst>
      <p:ext uri="{BB962C8B-B14F-4D97-AF65-F5344CB8AC3E}">
        <p14:creationId xmlns:p14="http://schemas.microsoft.com/office/powerpoint/2010/main" val="26148216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sndAc>
          <p:stSnd>
            <p:snd r:embed="rId3" name="chimes.wav"/>
          </p:stSnd>
        </p:sndAc>
      </p:transition>
    </mc:Choice>
    <mc:Fallback xmlns="">
      <p:transition spd="slow">
        <p:fade/>
        <p:sndAc>
          <p:stSnd>
            <p:snd r:embed="rId5" name="chimes.wav"/>
          </p:stSnd>
        </p:sndAc>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FE3C4-8FB2-AB62-3F4F-38C2048B362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4AF9ED0-F7B2-9FF9-5B1E-7E3228A33057}"/>
              </a:ext>
            </a:extLst>
          </p:cNvPr>
          <p:cNvSpPr txBox="1"/>
          <p:nvPr/>
        </p:nvSpPr>
        <p:spPr>
          <a:xfrm>
            <a:off x="563733" y="363505"/>
            <a:ext cx="11121335" cy="1738938"/>
          </a:xfrm>
          <a:prstGeom prst="rect">
            <a:avLst/>
          </a:prstGeom>
          <a:noFill/>
        </p:spPr>
        <p:txBody>
          <a:bodyPr wrap="square" rtlCol="0">
            <a:spAutoFit/>
          </a:bodyPr>
          <a:lstStyle/>
          <a:p>
            <a:r>
              <a:rPr lang="en-GB" sz="1600" b="1" dirty="0">
                <a:solidFill>
                  <a:schemeClr val="tx1"/>
                </a:solidFill>
              </a:rPr>
              <a:t>LEARNING OUTCOME 1: Lay the Foundations for Alignment Through Policy Mapping and Governance Arrangements</a:t>
            </a:r>
          </a:p>
          <a:p>
            <a:endParaRPr lang="en-GB" sz="1600" i="1" dirty="0"/>
          </a:p>
          <a:p>
            <a:r>
              <a:rPr lang="en-GB" sz="1600" b="1" dirty="0">
                <a:solidFill>
                  <a:schemeClr val="bg1"/>
                </a:solidFill>
                <a:highlight>
                  <a:srgbClr val="0000FF"/>
                </a:highlight>
              </a:rPr>
              <a:t>1.1 Mapping Out the Policy Landscape</a:t>
            </a:r>
          </a:p>
          <a:p>
            <a:endParaRPr lang="en-GB" sz="1100" i="1" dirty="0"/>
          </a:p>
          <a:p>
            <a:r>
              <a:rPr lang="en-GB" sz="1600" i="1" dirty="0"/>
              <a:t>Learn from a Zambian expert about how they started to re-map their country’s vision after a transition in Government, utilizing policy mapping and stakeholder identification techniques:</a:t>
            </a:r>
            <a:endParaRPr lang="en-GB" sz="1600" dirty="0"/>
          </a:p>
        </p:txBody>
      </p:sp>
      <p:pic>
        <p:nvPicPr>
          <p:cNvPr id="2" name="Graphic 1" descr="Building Brick Wall outline">
            <a:extLst>
              <a:ext uri="{FF2B5EF4-FFF2-40B4-BE49-F238E27FC236}">
                <a16:creationId xmlns:a16="http://schemas.microsoft.com/office/drawing/2014/main" id="{9059F9BD-0BD0-FE69-1166-C2BBD887264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67721" y="363505"/>
            <a:ext cx="720000" cy="720000"/>
          </a:xfrm>
          <a:prstGeom prst="rect">
            <a:avLst/>
          </a:prstGeom>
        </p:spPr>
      </p:pic>
      <p:sp>
        <p:nvSpPr>
          <p:cNvPr id="4" name="TextBox 3">
            <a:extLst>
              <a:ext uri="{FF2B5EF4-FFF2-40B4-BE49-F238E27FC236}">
                <a16:creationId xmlns:a16="http://schemas.microsoft.com/office/drawing/2014/main" id="{22378916-9C22-9D89-CAF2-F29AB0EE291F}"/>
              </a:ext>
            </a:extLst>
          </p:cNvPr>
          <p:cNvSpPr txBox="1"/>
          <p:nvPr/>
        </p:nvSpPr>
        <p:spPr>
          <a:xfrm>
            <a:off x="9683013" y="2102443"/>
            <a:ext cx="2104708" cy="3766022"/>
          </a:xfrm>
          <a:prstGeom prst="rect">
            <a:avLst/>
          </a:prstGeom>
          <a:noFill/>
        </p:spPr>
        <p:txBody>
          <a:bodyPr wrap="square" lIns="36000" tIns="36000" rIns="36000" bIns="36000" rtlCol="0">
            <a:spAutoFit/>
          </a:bodyPr>
          <a:lstStyle/>
          <a:p>
            <a:pPr algn="l"/>
            <a:r>
              <a:rPr lang="en-GB" sz="1600" b="1" dirty="0">
                <a:solidFill>
                  <a:schemeClr val="accent5"/>
                </a:solidFill>
              </a:rPr>
              <a:t>Key takeaways:</a:t>
            </a:r>
          </a:p>
          <a:p>
            <a:pPr marL="342900" indent="-255588" algn="l">
              <a:buFont typeface="Wingdings" panose="05000000000000000000" pitchFamily="2" charset="2"/>
              <a:buChar char="Ø"/>
            </a:pPr>
            <a:r>
              <a:rPr lang="en-GB" sz="1600" dirty="0"/>
              <a:t>Identify who the winners and losers are of the future vision</a:t>
            </a:r>
          </a:p>
          <a:p>
            <a:pPr marL="342900" indent="-255588" algn="l">
              <a:buFont typeface="Wingdings" panose="05000000000000000000" pitchFamily="2" charset="2"/>
              <a:buChar char="Ø"/>
            </a:pPr>
            <a:r>
              <a:rPr lang="en-GB" sz="1600" dirty="0"/>
              <a:t>Understand the role of different stakeholder groups in this process</a:t>
            </a:r>
          </a:p>
          <a:p>
            <a:pPr marL="342900" indent="-255588" algn="l">
              <a:buFont typeface="Wingdings" panose="05000000000000000000" pitchFamily="2" charset="2"/>
              <a:buChar char="Ø"/>
            </a:pPr>
            <a:r>
              <a:rPr lang="en-GB" sz="1600" dirty="0"/>
              <a:t>Ask “where are we coming from” and “where are going” to help set realistic targets</a:t>
            </a:r>
          </a:p>
        </p:txBody>
      </p:sp>
      <p:pic>
        <p:nvPicPr>
          <p:cNvPr id="6" name="Online Media 5" descr="D2D Component3 Vision Mulima Slide10">
            <a:hlinkClick r:id="" action="ppaction://media"/>
            <a:extLst>
              <a:ext uri="{FF2B5EF4-FFF2-40B4-BE49-F238E27FC236}">
                <a16:creationId xmlns:a16="http://schemas.microsoft.com/office/drawing/2014/main" id="{458E436E-6877-34C5-A4EA-A3EA7CDECF1C}"/>
              </a:ext>
            </a:extLst>
          </p:cNvPr>
          <p:cNvPicPr>
            <a:picLocks noRot="1" noChangeAspect="1"/>
          </p:cNvPicPr>
          <p:nvPr>
            <a:videoFile r:link="rId1"/>
          </p:nvPr>
        </p:nvPicPr>
        <p:blipFill>
          <a:blip r:embed="rId4"/>
          <a:stretch>
            <a:fillRect/>
          </a:stretch>
        </p:blipFill>
        <p:spPr>
          <a:xfrm>
            <a:off x="1845294" y="2102443"/>
            <a:ext cx="7061201" cy="3989579"/>
          </a:xfrm>
          <a:prstGeom prst="rect">
            <a:avLst/>
          </a:prstGeom>
        </p:spPr>
      </p:pic>
    </p:spTree>
    <p:extLst>
      <p:ext uri="{BB962C8B-B14F-4D97-AF65-F5344CB8AC3E}">
        <p14:creationId xmlns:p14="http://schemas.microsoft.com/office/powerpoint/2010/main" val="3036253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6"/>
                </p:tgtEl>
              </p:cMediaNode>
            </p:video>
            <p:seq concurrent="1" nextAc="seek">
              <p:cTn id="13" restart="whenNotActive" fill="hold" evtFilter="cancelBubble" nodeType="interactiveSeq">
                <p:stCondLst>
                  <p:cond evt="onClick" delay="0">
                    <p:tgtEl>
                      <p:spTgt spid="6"/>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6"/>
                                        </p:tgtEl>
                                      </p:cBhvr>
                                    </p:cmd>
                                  </p:childTnLst>
                                </p:cTn>
                              </p:par>
                            </p:childTnLst>
                          </p:cTn>
                        </p:par>
                      </p:childTnLst>
                    </p:cTn>
                  </p:par>
                </p:childTnLst>
              </p:cTn>
              <p:nextCondLst>
                <p:cond evt="onClick" delay="0">
                  <p:tgtEl>
                    <p:spTgt spid="6"/>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A2612-F2AA-BE0D-D11E-792975BC387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74EA2D2-D5F4-396A-642F-6EB70DB7F41C}"/>
              </a:ext>
            </a:extLst>
          </p:cNvPr>
          <p:cNvSpPr txBox="1"/>
          <p:nvPr/>
        </p:nvSpPr>
        <p:spPr>
          <a:xfrm>
            <a:off x="563733" y="363505"/>
            <a:ext cx="11121335" cy="584775"/>
          </a:xfrm>
          <a:prstGeom prst="rect">
            <a:avLst/>
          </a:prstGeom>
          <a:noFill/>
        </p:spPr>
        <p:txBody>
          <a:bodyPr wrap="square" rtlCol="0">
            <a:spAutoFit/>
          </a:bodyPr>
          <a:lstStyle/>
          <a:p>
            <a:r>
              <a:rPr lang="en-GB" sz="1600" b="1" dirty="0">
                <a:solidFill>
                  <a:schemeClr val="tx1"/>
                </a:solidFill>
              </a:rPr>
              <a:t>LEARNING OUTCOME 1: Lay the Foundations for Alignment Through Policy Mapping and Governance Arrangements</a:t>
            </a:r>
          </a:p>
        </p:txBody>
      </p:sp>
      <p:grpSp>
        <p:nvGrpSpPr>
          <p:cNvPr id="2" name="Group 1">
            <a:extLst>
              <a:ext uri="{FF2B5EF4-FFF2-40B4-BE49-F238E27FC236}">
                <a16:creationId xmlns:a16="http://schemas.microsoft.com/office/drawing/2014/main" id="{9F6F782C-215C-DEAB-7E40-60FAFB0ED694}"/>
              </a:ext>
            </a:extLst>
          </p:cNvPr>
          <p:cNvGrpSpPr/>
          <p:nvPr/>
        </p:nvGrpSpPr>
        <p:grpSpPr>
          <a:xfrm>
            <a:off x="9286875" y="2899387"/>
            <a:ext cx="2171700" cy="2137116"/>
            <a:chOff x="9513368" y="363505"/>
            <a:chExt cx="2171700" cy="2137116"/>
          </a:xfrm>
        </p:grpSpPr>
        <p:grpSp>
          <p:nvGrpSpPr>
            <p:cNvPr id="3" name="Group 2">
              <a:extLst>
                <a:ext uri="{FF2B5EF4-FFF2-40B4-BE49-F238E27FC236}">
                  <a16:creationId xmlns:a16="http://schemas.microsoft.com/office/drawing/2014/main" id="{29F73A21-7B0F-FC3F-2599-EEED54D3E79B}"/>
                </a:ext>
              </a:extLst>
            </p:cNvPr>
            <p:cNvGrpSpPr/>
            <p:nvPr/>
          </p:nvGrpSpPr>
          <p:grpSpPr>
            <a:xfrm>
              <a:off x="9513368" y="363505"/>
              <a:ext cx="2171700" cy="1989170"/>
              <a:chOff x="9353550" y="363505"/>
              <a:chExt cx="2476500" cy="2246345"/>
            </a:xfrm>
          </p:grpSpPr>
          <p:sp>
            <p:nvSpPr>
              <p:cNvPr id="6" name="Rectangle 5">
                <a:extLst>
                  <a:ext uri="{FF2B5EF4-FFF2-40B4-BE49-F238E27FC236}">
                    <a16:creationId xmlns:a16="http://schemas.microsoft.com/office/drawing/2014/main" id="{50DF543D-60A4-A429-FBFA-3FDB95AAFE81}"/>
                  </a:ext>
                </a:extLst>
              </p:cNvPr>
              <p:cNvSpPr/>
              <p:nvPr/>
            </p:nvSpPr>
            <p:spPr>
              <a:xfrm>
                <a:off x="9353550" y="363505"/>
                <a:ext cx="2476500" cy="2246345"/>
              </a:xfrm>
              <a:prstGeom prst="rect">
                <a:avLst/>
              </a:prstGeom>
              <a:gradFill flip="none" rotWithShape="1">
                <a:gsLst>
                  <a:gs pos="0">
                    <a:schemeClr val="accent6">
                      <a:lumMod val="0"/>
                      <a:lumOff val="100000"/>
                    </a:schemeClr>
                  </a:gs>
                  <a:gs pos="35000">
                    <a:schemeClr val="accent6">
                      <a:lumMod val="0"/>
                      <a:lumOff val="100000"/>
                    </a:schemeClr>
                  </a:gs>
                  <a:gs pos="100000">
                    <a:schemeClr val="bg2">
                      <a:lumMod val="75000"/>
                    </a:schemeClr>
                  </a:gs>
                </a:gsLst>
                <a:path path="circle">
                  <a:fillToRect l="50000" t="-80000" r="50000" b="180000"/>
                </a:path>
                <a:tileRect/>
              </a:gradFill>
              <a:ln w="222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GB"/>
              </a:p>
            </p:txBody>
          </p:sp>
          <p:grpSp>
            <p:nvGrpSpPr>
              <p:cNvPr id="7" name="Group 6">
                <a:extLst>
                  <a:ext uri="{FF2B5EF4-FFF2-40B4-BE49-F238E27FC236}">
                    <a16:creationId xmlns:a16="http://schemas.microsoft.com/office/drawing/2014/main" id="{DDB0CECB-1860-D824-D84B-E19A7706D47D}"/>
                  </a:ext>
                </a:extLst>
              </p:cNvPr>
              <p:cNvGrpSpPr/>
              <p:nvPr/>
            </p:nvGrpSpPr>
            <p:grpSpPr>
              <a:xfrm>
                <a:off x="9528982" y="470603"/>
                <a:ext cx="2156086" cy="1986848"/>
                <a:chOff x="5397239" y="432502"/>
                <a:chExt cx="6355168" cy="4241170"/>
              </a:xfrm>
            </p:grpSpPr>
            <p:sp>
              <p:nvSpPr>
                <p:cNvPr id="8" name="Flowchart: Alternative Process 7">
                  <a:extLst>
                    <a:ext uri="{FF2B5EF4-FFF2-40B4-BE49-F238E27FC236}">
                      <a16:creationId xmlns:a16="http://schemas.microsoft.com/office/drawing/2014/main" id="{B63A8C01-1887-8BCC-99D8-292B85BED52F}"/>
                    </a:ext>
                  </a:extLst>
                </p:cNvPr>
                <p:cNvSpPr/>
                <p:nvPr/>
              </p:nvSpPr>
              <p:spPr>
                <a:xfrm>
                  <a:off x="5397239" y="1800228"/>
                  <a:ext cx="3076575" cy="904875"/>
                </a:xfrm>
                <a:prstGeom prst="flowChartAlternateProcess">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GB" sz="1200" dirty="0"/>
                    <a:t>PSC-SIG</a:t>
                  </a:r>
                </a:p>
              </p:txBody>
            </p:sp>
            <p:sp>
              <p:nvSpPr>
                <p:cNvPr id="9" name="Flowchart: Alternative Process 8">
                  <a:extLst>
                    <a:ext uri="{FF2B5EF4-FFF2-40B4-BE49-F238E27FC236}">
                      <a16:creationId xmlns:a16="http://schemas.microsoft.com/office/drawing/2014/main" id="{3A12B57B-4D00-CD53-8D46-B3E5A6A65F3A}"/>
                    </a:ext>
                  </a:extLst>
                </p:cNvPr>
                <p:cNvSpPr/>
                <p:nvPr/>
              </p:nvSpPr>
              <p:spPr>
                <a:xfrm>
                  <a:off x="8675832" y="1800227"/>
                  <a:ext cx="3076575" cy="904875"/>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GB" sz="1200" dirty="0"/>
                    <a:t>TDG-SIG 1</a:t>
                  </a:r>
                </a:p>
              </p:txBody>
            </p:sp>
            <p:sp>
              <p:nvSpPr>
                <p:cNvPr id="10" name="Left Brace 9">
                  <a:extLst>
                    <a:ext uri="{FF2B5EF4-FFF2-40B4-BE49-F238E27FC236}">
                      <a16:creationId xmlns:a16="http://schemas.microsoft.com/office/drawing/2014/main" id="{B88AA65F-9DB9-9CE5-C539-E5BC75010E69}"/>
                    </a:ext>
                  </a:extLst>
                </p:cNvPr>
                <p:cNvSpPr/>
                <p:nvPr/>
              </p:nvSpPr>
              <p:spPr>
                <a:xfrm rot="5400000">
                  <a:off x="8300204" y="670682"/>
                  <a:ext cx="453324" cy="1805767"/>
                </a:xfrm>
                <a:prstGeom prst="leftBrace">
                  <a:avLst>
                    <a:gd name="adj1" fmla="val 9560"/>
                    <a:gd name="adj2" fmla="val 49454"/>
                  </a:avLst>
                </a:prstGeom>
              </p:spPr>
              <p:style>
                <a:lnRef idx="2">
                  <a:schemeClr val="dk1"/>
                </a:lnRef>
                <a:fillRef idx="0">
                  <a:schemeClr val="dk1"/>
                </a:fillRef>
                <a:effectRef idx="1">
                  <a:schemeClr val="dk1"/>
                </a:effectRef>
                <a:fontRef idx="minor">
                  <a:schemeClr val="tx1"/>
                </a:fontRef>
              </p:style>
              <p:txBody>
                <a:bodyPr lIns="0" tIns="0" rIns="0" bIns="0" rtlCol="0" anchor="ctr"/>
                <a:lstStyle/>
                <a:p>
                  <a:pPr algn="ctr"/>
                  <a:endParaRPr lang="en-GB" sz="1100"/>
                </a:p>
              </p:txBody>
            </p:sp>
            <p:sp>
              <p:nvSpPr>
                <p:cNvPr id="11" name="Flowchart: Alternative Process 10">
                  <a:extLst>
                    <a:ext uri="{FF2B5EF4-FFF2-40B4-BE49-F238E27FC236}">
                      <a16:creationId xmlns:a16="http://schemas.microsoft.com/office/drawing/2014/main" id="{858D96B5-E46F-8C2E-B974-3324F8E6C7A7}"/>
                    </a:ext>
                  </a:extLst>
                </p:cNvPr>
                <p:cNvSpPr/>
                <p:nvPr/>
              </p:nvSpPr>
              <p:spPr>
                <a:xfrm>
                  <a:off x="7238611" y="432502"/>
                  <a:ext cx="2464289" cy="904875"/>
                </a:xfrm>
                <a:prstGeom prst="flowChartAlternateProcess">
                  <a:avLst/>
                </a:prstGeom>
              </p:spPr>
              <p:style>
                <a:lnRef idx="3">
                  <a:schemeClr val="lt1"/>
                </a:lnRef>
                <a:fillRef idx="1">
                  <a:schemeClr val="dk1"/>
                </a:fillRef>
                <a:effectRef idx="1">
                  <a:schemeClr val="dk1"/>
                </a:effectRef>
                <a:fontRef idx="minor">
                  <a:schemeClr val="lt1"/>
                </a:fontRef>
              </p:style>
              <p:txBody>
                <a:bodyPr lIns="0" tIns="0" rIns="0" bIns="0" rtlCol="0" anchor="ctr"/>
                <a:lstStyle/>
                <a:p>
                  <a:pPr algn="ctr"/>
                  <a:r>
                    <a:rPr lang="en-GB" sz="1600" dirty="0"/>
                    <a:t>GCF</a:t>
                  </a:r>
                </a:p>
              </p:txBody>
            </p:sp>
            <p:sp>
              <p:nvSpPr>
                <p:cNvPr id="12" name="Flowchart: Alternative Process 11">
                  <a:extLst>
                    <a:ext uri="{FF2B5EF4-FFF2-40B4-BE49-F238E27FC236}">
                      <a16:creationId xmlns:a16="http://schemas.microsoft.com/office/drawing/2014/main" id="{84A9C7D2-F528-951F-7FE6-2D7F4A01052F}"/>
                    </a:ext>
                  </a:extLst>
                </p:cNvPr>
                <p:cNvSpPr/>
                <p:nvPr/>
              </p:nvSpPr>
              <p:spPr>
                <a:xfrm>
                  <a:off x="8675832" y="2784512"/>
                  <a:ext cx="3076575" cy="904875"/>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GB" sz="1200" dirty="0"/>
                    <a:t>TDG-SIG 2</a:t>
                  </a:r>
                </a:p>
              </p:txBody>
            </p:sp>
            <p:sp>
              <p:nvSpPr>
                <p:cNvPr id="13" name="Flowchart: Alternative Process 12">
                  <a:extLst>
                    <a:ext uri="{FF2B5EF4-FFF2-40B4-BE49-F238E27FC236}">
                      <a16:creationId xmlns:a16="http://schemas.microsoft.com/office/drawing/2014/main" id="{74FBD96E-4C1A-6E66-CBEA-BD9BAF61840C}"/>
                    </a:ext>
                  </a:extLst>
                </p:cNvPr>
                <p:cNvSpPr/>
                <p:nvPr/>
              </p:nvSpPr>
              <p:spPr>
                <a:xfrm>
                  <a:off x="8675832" y="3768797"/>
                  <a:ext cx="3076575" cy="904875"/>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GB" sz="1200" dirty="0"/>
                    <a:t>TDG-SIG 3</a:t>
                  </a:r>
                </a:p>
              </p:txBody>
            </p:sp>
          </p:grpSp>
        </p:grpSp>
        <p:sp>
          <p:nvSpPr>
            <p:cNvPr id="4" name="TextBox 3">
              <a:extLst>
                <a:ext uri="{FF2B5EF4-FFF2-40B4-BE49-F238E27FC236}">
                  <a16:creationId xmlns:a16="http://schemas.microsoft.com/office/drawing/2014/main" id="{37532EFD-A109-EEB3-9B1B-15296B58249B}"/>
                </a:ext>
              </a:extLst>
            </p:cNvPr>
            <p:cNvSpPr txBox="1"/>
            <p:nvPr/>
          </p:nvSpPr>
          <p:spPr>
            <a:xfrm rot="5400000">
              <a:off x="10954685" y="2128268"/>
              <a:ext cx="375375" cy="369332"/>
            </a:xfrm>
            <a:prstGeom prst="rect">
              <a:avLst/>
            </a:prstGeom>
            <a:noFill/>
          </p:spPr>
          <p:txBody>
            <a:bodyPr wrap="square" rtlCol="0">
              <a:spAutoFit/>
            </a:bodyPr>
            <a:lstStyle/>
            <a:p>
              <a:r>
                <a:rPr lang="en-GB" sz="1800" b="1" dirty="0">
                  <a:ln w="9525">
                    <a:solidFill>
                      <a:schemeClr val="bg1"/>
                    </a:solidFill>
                    <a:prstDash val="solid"/>
                  </a:ln>
                  <a:solidFill>
                    <a:schemeClr val="tx1"/>
                  </a:solidFill>
                  <a:effectLst>
                    <a:outerShdw blurRad="12700" dist="38100" dir="2700000" algn="tl" rotWithShape="0">
                      <a:schemeClr val="bg1">
                        <a:lumMod val="50000"/>
                      </a:schemeClr>
                    </a:outerShdw>
                  </a:effectLst>
                </a:rPr>
                <a:t>..</a:t>
              </a:r>
            </a:p>
          </p:txBody>
        </p:sp>
      </p:grpSp>
      <p:pic>
        <p:nvPicPr>
          <p:cNvPr id="14" name="Graphic 13" descr="Building Brick Wall outline">
            <a:extLst>
              <a:ext uri="{FF2B5EF4-FFF2-40B4-BE49-F238E27FC236}">
                <a16:creationId xmlns:a16="http://schemas.microsoft.com/office/drawing/2014/main" id="{8BD291C9-315B-C26B-22CB-20DEDDBE58F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67721" y="363505"/>
            <a:ext cx="720000" cy="720000"/>
          </a:xfrm>
          <a:prstGeom prst="rect">
            <a:avLst/>
          </a:prstGeom>
        </p:spPr>
      </p:pic>
      <p:sp>
        <p:nvSpPr>
          <p:cNvPr id="16" name="TextBox 15">
            <a:extLst>
              <a:ext uri="{FF2B5EF4-FFF2-40B4-BE49-F238E27FC236}">
                <a16:creationId xmlns:a16="http://schemas.microsoft.com/office/drawing/2014/main" id="{8AFA388C-609F-FAE1-D85D-28E7C4085581}"/>
              </a:ext>
            </a:extLst>
          </p:cNvPr>
          <p:cNvSpPr txBox="1"/>
          <p:nvPr/>
        </p:nvSpPr>
        <p:spPr>
          <a:xfrm>
            <a:off x="563732" y="1083505"/>
            <a:ext cx="11121335" cy="1569660"/>
          </a:xfrm>
          <a:prstGeom prst="rect">
            <a:avLst/>
          </a:prstGeom>
          <a:noFill/>
        </p:spPr>
        <p:txBody>
          <a:bodyPr wrap="square">
            <a:spAutoFit/>
          </a:bodyPr>
          <a:lstStyle/>
          <a:p>
            <a:r>
              <a:rPr lang="en-GB" sz="1600" b="1" dirty="0">
                <a:solidFill>
                  <a:schemeClr val="bg1"/>
                </a:solidFill>
                <a:highlight>
                  <a:srgbClr val="0000FF"/>
                </a:highlight>
              </a:rPr>
              <a:t>1.2 Introducing Institutional Coordination Mechanisms</a:t>
            </a:r>
          </a:p>
          <a:p>
            <a:endParaRPr lang="en-GB" sz="1600" i="1" dirty="0"/>
          </a:p>
          <a:p>
            <a:r>
              <a:rPr lang="en-GB" sz="1600" b="1" i="1" dirty="0">
                <a:solidFill>
                  <a:schemeClr val="accent5"/>
                </a:solidFill>
              </a:rPr>
              <a:t>Q: Once the comprehensive policy review is completed, what is the next step?</a:t>
            </a:r>
          </a:p>
          <a:p>
            <a:r>
              <a:rPr lang="en-GB" sz="1600" dirty="0"/>
              <a:t>A: By completing this review, the key institutional actors and their role in directing the country’s development process has been defined. Some of these actors should be invited into the </a:t>
            </a:r>
            <a:r>
              <a:rPr lang="en-GB" sz="1600" b="1" dirty="0"/>
              <a:t>Governing Coordination Function (GCF</a:t>
            </a:r>
            <a:r>
              <a:rPr lang="en-GB" sz="1600" dirty="0"/>
              <a:t>, see </a:t>
            </a:r>
            <a:r>
              <a:rPr lang="en-GB" sz="1600" b="1" dirty="0"/>
              <a:t>D2D Component 1: Politics</a:t>
            </a:r>
            <a:r>
              <a:rPr lang="en-GB" sz="1600" dirty="0"/>
              <a:t>), as they will help in the defining of the visioning process.</a:t>
            </a:r>
          </a:p>
        </p:txBody>
      </p:sp>
      <p:sp>
        <p:nvSpPr>
          <p:cNvPr id="18" name="TextBox 17">
            <a:extLst>
              <a:ext uri="{FF2B5EF4-FFF2-40B4-BE49-F238E27FC236}">
                <a16:creationId xmlns:a16="http://schemas.microsoft.com/office/drawing/2014/main" id="{B4AB3918-72DC-064F-07EB-E6008F638E53}"/>
              </a:ext>
            </a:extLst>
          </p:cNvPr>
          <p:cNvSpPr txBox="1"/>
          <p:nvPr/>
        </p:nvSpPr>
        <p:spPr>
          <a:xfrm>
            <a:off x="432789" y="6221063"/>
            <a:ext cx="2036135" cy="307777"/>
          </a:xfrm>
          <a:prstGeom prst="rect">
            <a:avLst/>
          </a:prstGeom>
          <a:noFill/>
        </p:spPr>
        <p:txBody>
          <a:bodyPr wrap="none" rtlCol="0">
            <a:spAutoFit/>
          </a:bodyPr>
          <a:lstStyle/>
          <a:p>
            <a:r>
              <a:rPr lang="en-GB" dirty="0">
                <a:solidFill>
                  <a:schemeClr val="accent5"/>
                </a:solidFill>
                <a:hlinkClick r:id="rId3" action="ppaction://hlinksldjump">
                  <a:extLst>
                    <a:ext uri="{A12FA001-AC4F-418D-AE19-62706E023703}">
                      <ahyp:hlinkClr xmlns:ahyp="http://schemas.microsoft.com/office/drawing/2018/hyperlinkcolor" val="tx"/>
                    </a:ext>
                  </a:extLst>
                </a:hlinkClick>
              </a:rPr>
              <a:t>Back to Module Outline</a:t>
            </a:r>
            <a:endParaRPr lang="en-GB" dirty="0">
              <a:solidFill>
                <a:schemeClr val="accent5"/>
              </a:solidFill>
            </a:endParaRPr>
          </a:p>
        </p:txBody>
      </p:sp>
      <p:sp>
        <p:nvSpPr>
          <p:cNvPr id="17" name="TextBox 16">
            <a:extLst>
              <a:ext uri="{FF2B5EF4-FFF2-40B4-BE49-F238E27FC236}">
                <a16:creationId xmlns:a16="http://schemas.microsoft.com/office/drawing/2014/main" id="{B6E0652C-7FF8-795D-6A03-5C1E4A875ABD}"/>
              </a:ext>
            </a:extLst>
          </p:cNvPr>
          <p:cNvSpPr txBox="1"/>
          <p:nvPr/>
        </p:nvSpPr>
        <p:spPr>
          <a:xfrm>
            <a:off x="563732" y="2813489"/>
            <a:ext cx="8723143" cy="3046988"/>
          </a:xfrm>
          <a:prstGeom prst="rect">
            <a:avLst/>
          </a:prstGeom>
          <a:noFill/>
        </p:spPr>
        <p:txBody>
          <a:bodyPr wrap="square" lIns="36000" rIns="36000">
            <a:spAutoFit/>
          </a:bodyPr>
          <a:lstStyle/>
          <a:p>
            <a:r>
              <a:rPr lang="en-GB" sz="1600" dirty="0"/>
              <a:t>Recall from </a:t>
            </a:r>
            <a:r>
              <a:rPr lang="en-GB" sz="1600" b="1" dirty="0"/>
              <a:t>D2D Component 1: Politics </a:t>
            </a:r>
            <a:r>
              <a:rPr lang="en-GB" sz="1600" dirty="0"/>
              <a:t>that the </a:t>
            </a:r>
            <a:r>
              <a:rPr lang="en-GB" sz="1600" b="1" dirty="0"/>
              <a:t>GCF</a:t>
            </a:r>
            <a:r>
              <a:rPr lang="en-GB" sz="1600" dirty="0"/>
              <a:t> unit oversees two types of Special Interest Groups (SIG):</a:t>
            </a:r>
          </a:p>
          <a:p>
            <a:pPr marL="342900" indent="-342900">
              <a:buAutoNum type="arabicPeriod"/>
            </a:pPr>
            <a:r>
              <a:rPr lang="en-GB" sz="1600" dirty="0"/>
              <a:t>The Political Steering Committee (</a:t>
            </a:r>
            <a:r>
              <a:rPr lang="en-GB" sz="1600" b="1" dirty="0">
                <a:solidFill>
                  <a:srgbClr val="073AB0"/>
                </a:solidFill>
              </a:rPr>
              <a:t>PSC-SIG</a:t>
            </a:r>
            <a:r>
              <a:rPr lang="en-GB" sz="1600" dirty="0"/>
              <a:t>)</a:t>
            </a:r>
          </a:p>
          <a:p>
            <a:pPr marL="342900" indent="-342900">
              <a:buAutoNum type="arabicPeriod"/>
            </a:pPr>
            <a:r>
              <a:rPr lang="en-GB" sz="1600" dirty="0"/>
              <a:t>The Technical Delivery Group (</a:t>
            </a:r>
            <a:r>
              <a:rPr lang="en-GB" sz="1600" b="1" dirty="0">
                <a:solidFill>
                  <a:srgbClr val="C80F2E"/>
                </a:solidFill>
              </a:rPr>
              <a:t>TDG-SIG</a:t>
            </a:r>
            <a:r>
              <a:rPr lang="en-GB" sz="1600" dirty="0"/>
              <a:t>) 	</a:t>
            </a:r>
          </a:p>
          <a:p>
            <a:endParaRPr lang="en-GB" sz="1600" dirty="0"/>
          </a:p>
          <a:p>
            <a:r>
              <a:rPr lang="en-GB" sz="1600" dirty="0"/>
              <a:t>For the purposes of the visioning process: </a:t>
            </a:r>
          </a:p>
          <a:p>
            <a:pPr marL="285750" indent="-285750">
              <a:buFont typeface="Arial" panose="020B0604020202020204" pitchFamily="34" charset="0"/>
              <a:buChar char="•"/>
            </a:pPr>
            <a:r>
              <a:rPr lang="en-GB" sz="1600" dirty="0"/>
              <a:t>convene the </a:t>
            </a:r>
            <a:r>
              <a:rPr lang="en-GB" sz="1600" b="1" dirty="0">
                <a:solidFill>
                  <a:srgbClr val="073AB0"/>
                </a:solidFill>
              </a:rPr>
              <a:t>PSC-SIG</a:t>
            </a:r>
            <a:r>
              <a:rPr lang="en-GB" sz="1600" dirty="0"/>
              <a:t> to reconcile trade-offs between sectoral and climate priorities. </a:t>
            </a:r>
          </a:p>
          <a:p>
            <a:pPr marL="285750" indent="-285750">
              <a:buFont typeface="Arial" panose="020B0604020202020204" pitchFamily="34" charset="0"/>
              <a:buChar char="•"/>
            </a:pPr>
            <a:r>
              <a:rPr lang="en-GB" sz="1600" dirty="0"/>
              <a:t>convene the </a:t>
            </a:r>
            <a:r>
              <a:rPr lang="en-GB" sz="1600" b="1" dirty="0">
                <a:solidFill>
                  <a:srgbClr val="C80F2E"/>
                </a:solidFill>
              </a:rPr>
              <a:t>TDG-SIGs</a:t>
            </a:r>
            <a:r>
              <a:rPr lang="en-GB" sz="1600" dirty="0"/>
              <a:t> to discuss management of the analytical and operational aspects e.g., coordinating data, inputs and feedback across different institutions within the </a:t>
            </a:r>
            <a:r>
              <a:rPr lang="en-GB" sz="1600" b="1" dirty="0">
                <a:solidFill>
                  <a:srgbClr val="C80F2E"/>
                </a:solidFill>
              </a:rPr>
              <a:t>TDG-SIG</a:t>
            </a:r>
            <a:r>
              <a:rPr lang="en-GB" sz="1600" dirty="0"/>
              <a:t>. </a:t>
            </a:r>
          </a:p>
          <a:p>
            <a:endParaRPr lang="en-GB" sz="1600" dirty="0"/>
          </a:p>
          <a:p>
            <a:r>
              <a:rPr lang="en-GB" sz="1600" dirty="0"/>
              <a:t>By leveraging these SIGs within the </a:t>
            </a:r>
            <a:r>
              <a:rPr lang="en-GB" sz="1600" b="1" dirty="0"/>
              <a:t>GCF</a:t>
            </a:r>
            <a:r>
              <a:rPr lang="en-GB" sz="1600" dirty="0"/>
              <a:t> your country will maintain coherence, continuity across political cycles, and prevent institutional fragmentation.</a:t>
            </a:r>
          </a:p>
        </p:txBody>
      </p:sp>
    </p:spTree>
    <p:extLst>
      <p:ext uri="{BB962C8B-B14F-4D97-AF65-F5344CB8AC3E}">
        <p14:creationId xmlns:p14="http://schemas.microsoft.com/office/powerpoint/2010/main" val="831518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38439-2934-7782-1CA5-688A6867BF8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7663BB2-A3EC-FA45-8863-487FADBDC2E5}"/>
              </a:ext>
            </a:extLst>
          </p:cNvPr>
          <p:cNvSpPr txBox="1"/>
          <p:nvPr/>
        </p:nvSpPr>
        <p:spPr>
          <a:xfrm>
            <a:off x="468483" y="470189"/>
            <a:ext cx="11121335" cy="2800767"/>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1800" i="1" dirty="0">
                <a:solidFill>
                  <a:schemeClr val="bg1"/>
                </a:solidFill>
              </a:rPr>
              <a:t>Institutional Coordination in </a:t>
            </a:r>
            <a:r>
              <a:rPr lang="en-GB" sz="1800" b="1" i="1" dirty="0">
                <a:solidFill>
                  <a:schemeClr val="accent6">
                    <a:lumMod val="60000"/>
                    <a:lumOff val="40000"/>
                  </a:schemeClr>
                </a:solidFill>
              </a:rPr>
              <a:t>Togo’s</a:t>
            </a:r>
            <a:r>
              <a:rPr lang="en-GB" sz="1800" i="1" dirty="0">
                <a:solidFill>
                  <a:schemeClr val="bg1"/>
                </a:solidFill>
              </a:rPr>
              <a:t> Long-Term Low Emission Development Strategy</a:t>
            </a:r>
          </a:p>
          <a:p>
            <a:endParaRPr lang="en-GB" sz="1400" b="1" dirty="0"/>
          </a:p>
          <a:p>
            <a:r>
              <a:rPr lang="en-GB" sz="1800" b="1" dirty="0">
                <a:solidFill>
                  <a:schemeClr val="accent5">
                    <a:lumMod val="60000"/>
                    <a:lumOff val="40000"/>
                  </a:schemeClr>
                </a:solidFill>
              </a:rPr>
              <a:t>The Context:</a:t>
            </a:r>
          </a:p>
          <a:p>
            <a:r>
              <a:rPr lang="en-GB" sz="1600" dirty="0">
                <a:solidFill>
                  <a:schemeClr val="bg1"/>
                </a:solidFill>
              </a:rPr>
              <a:t>When Togo began crafting their Long-Term Low Emission Development Strategy, the team leveraged their experience in generating the country’s Nationally Determined Contribution (NDC) by utilising a pre-existing national committee created for the NDC process. The unit (</a:t>
            </a:r>
            <a:r>
              <a:rPr lang="en-GB" sz="1600" b="1" dirty="0">
                <a:solidFill>
                  <a:srgbClr val="C80F2E"/>
                </a:solidFill>
              </a:rPr>
              <a:t>TDG-SIG</a:t>
            </a:r>
            <a:r>
              <a:rPr lang="en-GB" sz="1600" dirty="0">
                <a:solidFill>
                  <a:schemeClr val="bg1"/>
                </a:solidFill>
              </a:rPr>
              <a:t>) was guided by a roadmap created by the Togo’s Ministry of Environment and Forest Resources, the Ministry of Planning, and the Presidential Unit (i.e., the </a:t>
            </a:r>
            <a:r>
              <a:rPr lang="en-GB" sz="1600" b="1" dirty="0">
                <a:solidFill>
                  <a:schemeClr val="bg1">
                    <a:lumMod val="50000"/>
                  </a:schemeClr>
                </a:solidFill>
              </a:rPr>
              <a:t>GCF</a:t>
            </a:r>
            <a:r>
              <a:rPr lang="en-GB" sz="1600" dirty="0">
                <a:solidFill>
                  <a:schemeClr val="bg1"/>
                </a:solidFill>
              </a:rPr>
              <a:t>). </a:t>
            </a:r>
          </a:p>
          <a:p>
            <a:endParaRPr lang="en-GB" sz="1400" dirty="0"/>
          </a:p>
          <a:p>
            <a:endParaRPr lang="en-GB" sz="1400" dirty="0"/>
          </a:p>
          <a:p>
            <a:pPr marL="285750" indent="-285750">
              <a:buFont typeface="Wingdings" panose="05000000000000000000" pitchFamily="2" charset="2"/>
              <a:buChar char="ü"/>
            </a:pPr>
            <a:endParaRPr lang="en-GB" sz="1400" dirty="0"/>
          </a:p>
        </p:txBody>
      </p:sp>
      <p:sp>
        <p:nvSpPr>
          <p:cNvPr id="5" name="TextBox 4">
            <a:extLst>
              <a:ext uri="{FF2B5EF4-FFF2-40B4-BE49-F238E27FC236}">
                <a16:creationId xmlns:a16="http://schemas.microsoft.com/office/drawing/2014/main" id="{3C98314E-9935-EA58-BC4D-09C061B5B774}"/>
              </a:ext>
            </a:extLst>
          </p:cNvPr>
          <p:cNvSpPr txBox="1"/>
          <p:nvPr/>
        </p:nvSpPr>
        <p:spPr>
          <a:xfrm>
            <a:off x="468483" y="2897465"/>
            <a:ext cx="10704342" cy="1292662"/>
          </a:xfrm>
          <a:prstGeom prst="rect">
            <a:avLst/>
          </a:prstGeom>
          <a:noFill/>
        </p:spPr>
        <p:txBody>
          <a:bodyPr wrap="square">
            <a:spAutoFit/>
          </a:bodyPr>
          <a:lstStyle/>
          <a:p>
            <a:r>
              <a:rPr lang="en-GB" sz="1800" b="1" dirty="0">
                <a:solidFill>
                  <a:schemeClr val="accent5">
                    <a:lumMod val="60000"/>
                    <a:lumOff val="40000"/>
                  </a:schemeClr>
                </a:solidFill>
              </a:rPr>
              <a:t>The Result:</a:t>
            </a:r>
          </a:p>
          <a:p>
            <a:r>
              <a:rPr lang="en-GB" sz="1600" dirty="0">
                <a:solidFill>
                  <a:schemeClr val="bg1"/>
                </a:solidFill>
              </a:rPr>
              <a:t>An experienced technical team that was already in place to ensure the technical work of the Long-Term Low Emission Development Strategy aligned with national priorities.</a:t>
            </a:r>
          </a:p>
          <a:p>
            <a:endParaRPr lang="en-GB" dirty="0"/>
          </a:p>
          <a:p>
            <a:endParaRPr lang="en-GB" dirty="0">
              <a:solidFill>
                <a:schemeClr val="accent5">
                  <a:lumMod val="60000"/>
                  <a:lumOff val="40000"/>
                </a:schemeClr>
              </a:solidFill>
            </a:endParaRPr>
          </a:p>
        </p:txBody>
      </p:sp>
      <p:sp>
        <p:nvSpPr>
          <p:cNvPr id="3" name="Rectangle 2">
            <a:extLst>
              <a:ext uri="{FF2B5EF4-FFF2-40B4-BE49-F238E27FC236}">
                <a16:creationId xmlns:a16="http://schemas.microsoft.com/office/drawing/2014/main" id="{BDFDFDA1-269E-AB00-86AD-61DE63E6DCDE}"/>
              </a:ext>
            </a:extLst>
          </p:cNvPr>
          <p:cNvSpPr/>
          <p:nvPr/>
        </p:nvSpPr>
        <p:spPr>
          <a:xfrm>
            <a:off x="9760018" y="5736657"/>
            <a:ext cx="1781675" cy="1121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oup 3">
            <a:extLst>
              <a:ext uri="{FF2B5EF4-FFF2-40B4-BE49-F238E27FC236}">
                <a16:creationId xmlns:a16="http://schemas.microsoft.com/office/drawing/2014/main" id="{22489B24-1FCA-C61B-0CF8-0C128813D4A9}"/>
              </a:ext>
            </a:extLst>
          </p:cNvPr>
          <p:cNvGrpSpPr>
            <a:grpSpLocks noChangeAspect="1"/>
          </p:cNvGrpSpPr>
          <p:nvPr/>
        </p:nvGrpSpPr>
        <p:grpSpPr>
          <a:xfrm>
            <a:off x="8608018" y="4190127"/>
            <a:ext cx="2304000" cy="1945980"/>
            <a:chOff x="10465149" y="5362617"/>
            <a:chExt cx="1301283" cy="1099083"/>
          </a:xfrm>
        </p:grpSpPr>
        <p:grpSp>
          <p:nvGrpSpPr>
            <p:cNvPr id="6" name="Group 5">
              <a:extLst>
                <a:ext uri="{FF2B5EF4-FFF2-40B4-BE49-F238E27FC236}">
                  <a16:creationId xmlns:a16="http://schemas.microsoft.com/office/drawing/2014/main" id="{DAAA4CE3-99CF-935F-3580-28B77EB46CD1}"/>
                </a:ext>
              </a:extLst>
            </p:cNvPr>
            <p:cNvGrpSpPr>
              <a:grpSpLocks noChangeAspect="1"/>
            </p:cNvGrpSpPr>
            <p:nvPr/>
          </p:nvGrpSpPr>
          <p:grpSpPr>
            <a:xfrm>
              <a:off x="10465149" y="5362617"/>
              <a:ext cx="1301283" cy="1080000"/>
              <a:chOff x="9353550" y="363506"/>
              <a:chExt cx="2476500" cy="2044907"/>
            </a:xfrm>
          </p:grpSpPr>
          <p:sp>
            <p:nvSpPr>
              <p:cNvPr id="8" name="Rectangle 7">
                <a:extLst>
                  <a:ext uri="{FF2B5EF4-FFF2-40B4-BE49-F238E27FC236}">
                    <a16:creationId xmlns:a16="http://schemas.microsoft.com/office/drawing/2014/main" id="{4EBB4E3E-569A-FA6D-8319-77FD84BB7DFD}"/>
                  </a:ext>
                </a:extLst>
              </p:cNvPr>
              <p:cNvSpPr/>
              <p:nvPr/>
            </p:nvSpPr>
            <p:spPr>
              <a:xfrm>
                <a:off x="9353550" y="363506"/>
                <a:ext cx="2476500" cy="2044907"/>
              </a:xfrm>
              <a:prstGeom prst="rect">
                <a:avLst/>
              </a:prstGeom>
              <a:gradFill flip="none" rotWithShape="1">
                <a:gsLst>
                  <a:gs pos="0">
                    <a:schemeClr val="accent6">
                      <a:lumMod val="0"/>
                      <a:lumOff val="100000"/>
                    </a:schemeClr>
                  </a:gs>
                  <a:gs pos="35000">
                    <a:schemeClr val="accent6">
                      <a:lumMod val="0"/>
                      <a:lumOff val="100000"/>
                    </a:schemeClr>
                  </a:gs>
                  <a:gs pos="100000">
                    <a:schemeClr val="bg2">
                      <a:lumMod val="75000"/>
                    </a:schemeClr>
                  </a:gs>
                </a:gsLst>
                <a:path path="circle">
                  <a:fillToRect l="50000" t="-80000" r="50000" b="180000"/>
                </a:path>
                <a:tileRect/>
              </a:gradFill>
              <a:ln w="222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GB"/>
              </a:p>
            </p:txBody>
          </p:sp>
          <p:grpSp>
            <p:nvGrpSpPr>
              <p:cNvPr id="9" name="Group 8">
                <a:extLst>
                  <a:ext uri="{FF2B5EF4-FFF2-40B4-BE49-F238E27FC236}">
                    <a16:creationId xmlns:a16="http://schemas.microsoft.com/office/drawing/2014/main" id="{905DCC0C-F897-ACB1-1EEE-D23867C42064}"/>
                  </a:ext>
                </a:extLst>
              </p:cNvPr>
              <p:cNvGrpSpPr/>
              <p:nvPr/>
            </p:nvGrpSpPr>
            <p:grpSpPr>
              <a:xfrm>
                <a:off x="9700461" y="470603"/>
                <a:ext cx="1793862" cy="1677627"/>
                <a:chOff x="5902711" y="432502"/>
                <a:chExt cx="5287501" cy="3581101"/>
              </a:xfrm>
            </p:grpSpPr>
            <p:sp>
              <p:nvSpPr>
                <p:cNvPr id="10" name="Flowchart: Alternative Process 9">
                  <a:extLst>
                    <a:ext uri="{FF2B5EF4-FFF2-40B4-BE49-F238E27FC236}">
                      <a16:creationId xmlns:a16="http://schemas.microsoft.com/office/drawing/2014/main" id="{0C70C40C-F4F2-75E0-1EE5-1E0B5EA78F9E}"/>
                    </a:ext>
                  </a:extLst>
                </p:cNvPr>
                <p:cNvSpPr/>
                <p:nvPr/>
              </p:nvSpPr>
              <p:spPr>
                <a:xfrm>
                  <a:off x="5902711" y="1800226"/>
                  <a:ext cx="2388018" cy="688241"/>
                </a:xfrm>
                <a:prstGeom prst="flowChartAlternateProcess">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11" name="Flowchart: Alternative Process 10">
                  <a:extLst>
                    <a:ext uri="{FF2B5EF4-FFF2-40B4-BE49-F238E27FC236}">
                      <a16:creationId xmlns:a16="http://schemas.microsoft.com/office/drawing/2014/main" id="{6E65934E-18E1-4DC4-8B70-0399FD8D4D79}"/>
                    </a:ext>
                  </a:extLst>
                </p:cNvPr>
                <p:cNvSpPr/>
                <p:nvPr/>
              </p:nvSpPr>
              <p:spPr>
                <a:xfrm>
                  <a:off x="8802192" y="1800226"/>
                  <a:ext cx="2388020" cy="688241"/>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12" name="Left Brace 11">
                  <a:extLst>
                    <a:ext uri="{FF2B5EF4-FFF2-40B4-BE49-F238E27FC236}">
                      <a16:creationId xmlns:a16="http://schemas.microsoft.com/office/drawing/2014/main" id="{FC4312AB-75BB-7707-B662-27C99FE25376}"/>
                    </a:ext>
                  </a:extLst>
                </p:cNvPr>
                <p:cNvSpPr/>
                <p:nvPr/>
              </p:nvSpPr>
              <p:spPr>
                <a:xfrm rot="5400000">
                  <a:off x="8300204" y="670682"/>
                  <a:ext cx="453324" cy="1805767"/>
                </a:xfrm>
                <a:prstGeom prst="leftBrace">
                  <a:avLst>
                    <a:gd name="adj1" fmla="val 9560"/>
                    <a:gd name="adj2" fmla="val 49454"/>
                  </a:avLst>
                </a:prstGeom>
              </p:spPr>
              <p:style>
                <a:lnRef idx="2">
                  <a:schemeClr val="dk1"/>
                </a:lnRef>
                <a:fillRef idx="0">
                  <a:schemeClr val="dk1"/>
                </a:fillRef>
                <a:effectRef idx="1">
                  <a:schemeClr val="dk1"/>
                </a:effectRef>
                <a:fontRef idx="minor">
                  <a:schemeClr val="tx1"/>
                </a:fontRef>
              </p:style>
              <p:txBody>
                <a:bodyPr lIns="0" tIns="0" rIns="0" bIns="0" rtlCol="0" anchor="ctr"/>
                <a:lstStyle/>
                <a:p>
                  <a:pPr algn="ctr"/>
                  <a:endParaRPr lang="en-GB" sz="1100"/>
                </a:p>
              </p:txBody>
            </p:sp>
            <p:sp>
              <p:nvSpPr>
                <p:cNvPr id="13" name="Flowchart: Alternative Process 12">
                  <a:extLst>
                    <a:ext uri="{FF2B5EF4-FFF2-40B4-BE49-F238E27FC236}">
                      <a16:creationId xmlns:a16="http://schemas.microsoft.com/office/drawing/2014/main" id="{A6398984-7CFE-3472-ABFA-727790BEC317}"/>
                    </a:ext>
                  </a:extLst>
                </p:cNvPr>
                <p:cNvSpPr/>
                <p:nvPr/>
              </p:nvSpPr>
              <p:spPr>
                <a:xfrm>
                  <a:off x="7238609" y="432502"/>
                  <a:ext cx="2464291" cy="904876"/>
                </a:xfrm>
                <a:prstGeom prst="flowChartAlternateProcess">
                  <a:avLst/>
                </a:prstGeom>
              </p:spPr>
              <p:style>
                <a:lnRef idx="3">
                  <a:schemeClr val="lt1"/>
                </a:lnRef>
                <a:fillRef idx="1">
                  <a:schemeClr val="dk1"/>
                </a:fillRef>
                <a:effectRef idx="1">
                  <a:schemeClr val="dk1"/>
                </a:effectRef>
                <a:fontRef idx="minor">
                  <a:schemeClr val="lt1"/>
                </a:fontRef>
              </p:style>
              <p:txBody>
                <a:bodyPr lIns="0" tIns="0" rIns="0" bIns="0" rtlCol="0" anchor="ctr"/>
                <a:lstStyle/>
                <a:p>
                  <a:pPr algn="ctr"/>
                  <a:endParaRPr lang="en-GB" sz="1600" dirty="0"/>
                </a:p>
              </p:txBody>
            </p:sp>
            <p:sp>
              <p:nvSpPr>
                <p:cNvPr id="14" name="Flowchart: Alternative Process 13">
                  <a:extLst>
                    <a:ext uri="{FF2B5EF4-FFF2-40B4-BE49-F238E27FC236}">
                      <a16:creationId xmlns:a16="http://schemas.microsoft.com/office/drawing/2014/main" id="{85C0C0A0-4D8C-5044-923C-1C41B7024AE6}"/>
                    </a:ext>
                  </a:extLst>
                </p:cNvPr>
                <p:cNvSpPr/>
                <p:nvPr/>
              </p:nvSpPr>
              <p:spPr>
                <a:xfrm>
                  <a:off x="8802193" y="2547623"/>
                  <a:ext cx="2388019" cy="688240"/>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15" name="Flowchart: Alternative Process 14">
                  <a:extLst>
                    <a:ext uri="{FF2B5EF4-FFF2-40B4-BE49-F238E27FC236}">
                      <a16:creationId xmlns:a16="http://schemas.microsoft.com/office/drawing/2014/main" id="{97141879-EB5E-6DB0-72CD-077E5FD1EF0C}"/>
                    </a:ext>
                  </a:extLst>
                </p:cNvPr>
                <p:cNvSpPr/>
                <p:nvPr/>
              </p:nvSpPr>
              <p:spPr>
                <a:xfrm>
                  <a:off x="8802193" y="3325363"/>
                  <a:ext cx="2388019" cy="688240"/>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grpSp>
        </p:grpSp>
        <p:sp>
          <p:nvSpPr>
            <p:cNvPr id="7" name="TextBox 6">
              <a:extLst>
                <a:ext uri="{FF2B5EF4-FFF2-40B4-BE49-F238E27FC236}">
                  <a16:creationId xmlns:a16="http://schemas.microsoft.com/office/drawing/2014/main" id="{11BA59AE-A51D-E4B5-B4DD-52061174E091}"/>
                </a:ext>
              </a:extLst>
            </p:cNvPr>
            <p:cNvSpPr txBox="1"/>
            <p:nvPr/>
          </p:nvSpPr>
          <p:spPr>
            <a:xfrm rot="5400000">
              <a:off x="11308656" y="6307972"/>
              <a:ext cx="177085" cy="130372"/>
            </a:xfrm>
            <a:prstGeom prst="rect">
              <a:avLst/>
            </a:prstGeom>
            <a:noFill/>
            <a:ln>
              <a:noFill/>
            </a:ln>
          </p:spPr>
          <p:txBody>
            <a:bodyPr wrap="square" rtlCol="0">
              <a:spAutoFit/>
            </a:bodyPr>
            <a:lstStyle/>
            <a:p>
              <a:r>
                <a:rPr lang="en-GB" sz="900" b="1" dirty="0">
                  <a:ln w="9525">
                    <a:solidFill>
                      <a:schemeClr val="bg1"/>
                    </a:solidFill>
                    <a:prstDash val="solid"/>
                  </a:ln>
                  <a:solidFill>
                    <a:schemeClr val="tx1"/>
                  </a:solidFill>
                  <a:effectLst>
                    <a:outerShdw blurRad="12700" dist="38100" dir="2700000" algn="tl" rotWithShape="0">
                      <a:schemeClr val="bg1">
                        <a:lumMod val="50000"/>
                      </a:schemeClr>
                    </a:outerShdw>
                  </a:effectLst>
                </a:rPr>
                <a:t>…</a:t>
              </a:r>
            </a:p>
          </p:txBody>
        </p:sp>
      </p:grpSp>
      <p:sp>
        <p:nvSpPr>
          <p:cNvPr id="18" name="TextBox 17">
            <a:extLst>
              <a:ext uri="{FF2B5EF4-FFF2-40B4-BE49-F238E27FC236}">
                <a16:creationId xmlns:a16="http://schemas.microsoft.com/office/drawing/2014/main" id="{6DDA2614-BC53-A26A-4923-08EBB88B615D}"/>
              </a:ext>
            </a:extLst>
          </p:cNvPr>
          <p:cNvSpPr txBox="1"/>
          <p:nvPr/>
        </p:nvSpPr>
        <p:spPr>
          <a:xfrm>
            <a:off x="468483" y="4000311"/>
            <a:ext cx="7594280" cy="1354217"/>
          </a:xfrm>
          <a:prstGeom prst="rect">
            <a:avLst/>
          </a:prstGeom>
          <a:noFill/>
        </p:spPr>
        <p:txBody>
          <a:bodyPr wrap="square">
            <a:spAutoFit/>
          </a:bodyPr>
          <a:lstStyle/>
          <a:p>
            <a:r>
              <a:rPr lang="en-GB" sz="1800" b="1" dirty="0">
                <a:solidFill>
                  <a:schemeClr val="accent5">
                    <a:lumMod val="60000"/>
                    <a:lumOff val="40000"/>
                  </a:schemeClr>
                </a:solidFill>
              </a:rPr>
              <a:t>The Formula:</a:t>
            </a:r>
          </a:p>
          <a:p>
            <a:pPr marL="285750" indent="-285750">
              <a:buClr>
                <a:schemeClr val="bg1"/>
              </a:buClr>
              <a:buFont typeface="Wingdings" panose="05000000000000000000" pitchFamily="2" charset="2"/>
              <a:buChar char="ü"/>
            </a:pPr>
            <a:r>
              <a:rPr lang="en-GB" sz="1600" dirty="0">
                <a:solidFill>
                  <a:schemeClr val="bg1"/>
                </a:solidFill>
              </a:rPr>
              <a:t>Leverage existing institutional structures that are fit for purpose</a:t>
            </a:r>
          </a:p>
          <a:p>
            <a:pPr marL="285750" indent="-285750">
              <a:buClr>
                <a:schemeClr val="bg1"/>
              </a:buClr>
              <a:buFont typeface="Wingdings" panose="05000000000000000000" pitchFamily="2" charset="2"/>
              <a:buChar char="ü"/>
            </a:pPr>
            <a:r>
              <a:rPr lang="en-GB" sz="1600" dirty="0">
                <a:solidFill>
                  <a:schemeClr val="bg1"/>
                </a:solidFill>
              </a:rPr>
              <a:t>Provide for cross-ministerial collaboration</a:t>
            </a:r>
          </a:p>
          <a:p>
            <a:pPr marL="285750" indent="-285750">
              <a:buClr>
                <a:schemeClr val="bg1"/>
              </a:buClr>
              <a:buFont typeface="Wingdings" panose="05000000000000000000" pitchFamily="2" charset="2"/>
              <a:buChar char="ü"/>
            </a:pPr>
            <a:r>
              <a:rPr lang="en-GB" sz="1600" dirty="0">
                <a:solidFill>
                  <a:schemeClr val="bg1"/>
                </a:solidFill>
              </a:rPr>
              <a:t>Promote sustainable governance structures which enabled continuity in low-carbon policy development</a:t>
            </a:r>
          </a:p>
        </p:txBody>
      </p:sp>
      <p:sp>
        <p:nvSpPr>
          <p:cNvPr id="16" name="TextBox 15">
            <a:extLst>
              <a:ext uri="{FF2B5EF4-FFF2-40B4-BE49-F238E27FC236}">
                <a16:creationId xmlns:a16="http://schemas.microsoft.com/office/drawing/2014/main" id="{CB5D692A-7E6F-E922-A683-7199C8E5203B}"/>
              </a:ext>
            </a:extLst>
          </p:cNvPr>
          <p:cNvSpPr txBox="1"/>
          <p:nvPr/>
        </p:nvSpPr>
        <p:spPr>
          <a:xfrm>
            <a:off x="117993" y="6505469"/>
            <a:ext cx="10205172" cy="261610"/>
          </a:xfrm>
          <a:prstGeom prst="rect">
            <a:avLst/>
          </a:prstGeom>
          <a:noFill/>
        </p:spPr>
        <p:txBody>
          <a:bodyPr wrap="square">
            <a:spAutoFit/>
          </a:bodyPr>
          <a:lstStyle/>
          <a:p>
            <a:r>
              <a:rPr lang="en-GB" sz="1100" dirty="0">
                <a:solidFill>
                  <a:schemeClr val="bg1"/>
                </a:solidFill>
              </a:rPr>
              <a:t>Reference: </a:t>
            </a:r>
            <a:r>
              <a:rPr lang="en-GB" sz="1100" dirty="0">
                <a:solidFill>
                  <a:schemeClr val="accent4">
                    <a:lumMod val="40000"/>
                    <a:lumOff val="60000"/>
                  </a:schemeClr>
                </a:solidFill>
                <a:hlinkClick r:id="rId4">
                  <a:extLst>
                    <a:ext uri="{A12FA001-AC4F-418D-AE19-62706E023703}">
                      <ahyp:hlinkClr xmlns:ahyp="http://schemas.microsoft.com/office/drawing/2018/hyperlinkcolor" val="tx"/>
                    </a:ext>
                  </a:extLst>
                </a:hlinkClick>
              </a:rPr>
              <a:t>https://ndcpartnership.org/news/strengthening-long-term-climate-resilience-togo-through-collaborative-ndc-implementation</a:t>
            </a:r>
            <a:r>
              <a:rPr lang="en-GB" sz="1100" dirty="0">
                <a:solidFill>
                  <a:schemeClr val="accent4">
                    <a:lumMod val="40000"/>
                    <a:lumOff val="60000"/>
                  </a:schemeClr>
                </a:solidFill>
              </a:rPr>
              <a:t> </a:t>
            </a:r>
          </a:p>
        </p:txBody>
      </p:sp>
    </p:spTree>
    <p:extLst>
      <p:ext uri="{BB962C8B-B14F-4D97-AF65-F5344CB8AC3E}">
        <p14:creationId xmlns:p14="http://schemas.microsoft.com/office/powerpoint/2010/main" val="40361554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sndAc>
          <p:stSnd>
            <p:snd r:embed="rId3" name="chimes.wav"/>
          </p:stSnd>
        </p:sndAc>
      </p:transition>
    </mc:Choice>
    <mc:Fallback xmlns="">
      <p:transition spd="slow">
        <p:fade/>
        <p:sndAc>
          <p:stSnd>
            <p:snd r:embed="rId5" name="chimes.wav"/>
          </p:stSnd>
        </p:sndAc>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74BBB-B117-B00B-374F-CAED210623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AAAEDA-BA21-F74A-E03C-AA476739DC7A}"/>
              </a:ext>
            </a:extLst>
          </p:cNvPr>
          <p:cNvSpPr>
            <a:spLocks noGrp="1"/>
          </p:cNvSpPr>
          <p:nvPr>
            <p:ph type="ctrTitle"/>
          </p:nvPr>
        </p:nvSpPr>
        <p:spPr>
          <a:xfrm>
            <a:off x="2979507" y="739739"/>
            <a:ext cx="5716818" cy="4982968"/>
          </a:xfrm>
        </p:spPr>
        <p:txBody>
          <a:bodyPr>
            <a:normAutofit fontScale="90000"/>
          </a:bodyPr>
          <a:lstStyle/>
          <a:p>
            <a:r>
              <a:rPr lang="en-GB" sz="5400" dirty="0"/>
              <a:t>Learning </a:t>
            </a:r>
            <a:br>
              <a:rPr lang="en-GB" sz="5400" dirty="0"/>
            </a:br>
            <a:r>
              <a:rPr lang="en-GB" sz="5400" dirty="0"/>
              <a:t>Outcome 2</a:t>
            </a:r>
            <a:br>
              <a:rPr lang="en-GB" sz="5400" dirty="0"/>
            </a:br>
            <a:br>
              <a:rPr lang="en-GB" dirty="0"/>
            </a:br>
            <a:r>
              <a:rPr lang="en-GB" sz="3600" dirty="0"/>
              <a:t>Design Iterative and Inclusive Stakeholder Engagement Approaches</a:t>
            </a:r>
            <a:br>
              <a:rPr lang="en-GB" sz="3600" dirty="0"/>
            </a:br>
            <a:br>
              <a:rPr lang="en-GB" dirty="0"/>
            </a:br>
            <a:br>
              <a:rPr lang="en-GB" dirty="0"/>
            </a:br>
            <a:br>
              <a:rPr lang="en-GB" b="0" dirty="0"/>
            </a:br>
            <a:br>
              <a:rPr lang="en-GB" dirty="0"/>
            </a:br>
            <a:br>
              <a:rPr lang="en-GB" dirty="0"/>
            </a:br>
            <a:endParaRPr lang="en-GB" dirty="0"/>
          </a:p>
        </p:txBody>
      </p:sp>
      <p:pic>
        <p:nvPicPr>
          <p:cNvPr id="5" name="Graphic 4" descr="Blueprint outline">
            <a:extLst>
              <a:ext uri="{FF2B5EF4-FFF2-40B4-BE49-F238E27FC236}">
                <a16:creationId xmlns:a16="http://schemas.microsoft.com/office/drawing/2014/main" id="{B9DB148F-183B-3D66-330C-56E3E0FF3B4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979507" y="3791460"/>
            <a:ext cx="1800000" cy="1800000"/>
          </a:xfrm>
          <a:prstGeom prst="rect">
            <a:avLst/>
          </a:prstGeom>
        </p:spPr>
      </p:pic>
    </p:spTree>
    <p:extLst>
      <p:ext uri="{BB962C8B-B14F-4D97-AF65-F5344CB8AC3E}">
        <p14:creationId xmlns:p14="http://schemas.microsoft.com/office/powerpoint/2010/main" val="24486521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8D206-42AD-874F-0824-AED14B8832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068A62-53DE-5161-0B67-6B606789CF6C}"/>
              </a:ext>
            </a:extLst>
          </p:cNvPr>
          <p:cNvSpPr>
            <a:spLocks noGrp="1"/>
          </p:cNvSpPr>
          <p:nvPr>
            <p:ph type="title"/>
          </p:nvPr>
        </p:nvSpPr>
        <p:spPr>
          <a:xfrm>
            <a:off x="838198" y="492146"/>
            <a:ext cx="9082276" cy="1325563"/>
          </a:xfrm>
        </p:spPr>
        <p:txBody>
          <a:bodyPr/>
          <a:lstStyle/>
          <a:p>
            <a:r>
              <a:rPr lang="en-GB" dirty="0">
                <a:solidFill>
                  <a:schemeClr val="accent5"/>
                </a:solidFill>
              </a:rPr>
              <a:t>Design Iterative and Inclusive Stakeholder Engagement Approaches</a:t>
            </a:r>
          </a:p>
        </p:txBody>
      </p:sp>
      <p:sp>
        <p:nvSpPr>
          <p:cNvPr id="3" name="Text Placeholder 2">
            <a:extLst>
              <a:ext uri="{FF2B5EF4-FFF2-40B4-BE49-F238E27FC236}">
                <a16:creationId xmlns:a16="http://schemas.microsoft.com/office/drawing/2014/main" id="{4B41A8B8-5566-D229-D156-9BC0C9E7EEAB}"/>
              </a:ext>
            </a:extLst>
          </p:cNvPr>
          <p:cNvSpPr>
            <a:spLocks noGrp="1"/>
          </p:cNvSpPr>
          <p:nvPr>
            <p:ph type="body" idx="12"/>
          </p:nvPr>
        </p:nvSpPr>
        <p:spPr>
          <a:xfrm>
            <a:off x="838198" y="2108496"/>
            <a:ext cx="10744201" cy="3835104"/>
          </a:xfrm>
        </p:spPr>
        <p:txBody>
          <a:bodyPr/>
          <a:lstStyle/>
          <a:p>
            <a:r>
              <a:rPr lang="en-GB" dirty="0"/>
              <a:t>The goal of the stakeholder engagement process is to…</a:t>
            </a:r>
          </a:p>
          <a:p>
            <a:pPr marL="285750" indent="-285750">
              <a:buFont typeface="Arial" panose="020B0604020202020204" pitchFamily="34" charset="0"/>
              <a:buChar char="•"/>
            </a:pPr>
            <a:r>
              <a:rPr lang="en-GB" dirty="0"/>
              <a:t>Build legitimacy and trust;</a:t>
            </a:r>
          </a:p>
          <a:p>
            <a:pPr marL="285750" indent="-285750">
              <a:buFont typeface="Arial" panose="020B0604020202020204" pitchFamily="34" charset="0"/>
              <a:buChar char="•"/>
            </a:pPr>
            <a:r>
              <a:rPr lang="en-GB" dirty="0"/>
              <a:t>Achieve broad-based ownership;</a:t>
            </a:r>
          </a:p>
          <a:p>
            <a:pPr marL="285750" indent="-285750">
              <a:buFont typeface="Arial" panose="020B0604020202020204" pitchFamily="34" charset="0"/>
              <a:buChar char="•"/>
            </a:pPr>
            <a:r>
              <a:rPr lang="en-GB" dirty="0"/>
              <a:t>Move beyond token consultation into structured and inclusive participation;</a:t>
            </a:r>
          </a:p>
          <a:p>
            <a:pPr marL="285750" indent="-285750">
              <a:buFont typeface="Arial" panose="020B0604020202020204" pitchFamily="34" charset="0"/>
              <a:buChar char="•"/>
            </a:pPr>
            <a:r>
              <a:rPr lang="en-GB" dirty="0"/>
              <a:t>Decide whose voices should be included;</a:t>
            </a:r>
          </a:p>
          <a:p>
            <a:pPr marL="285750" indent="-285750">
              <a:buFont typeface="Arial" panose="020B0604020202020204" pitchFamily="34" charset="0"/>
              <a:buChar char="•"/>
            </a:pPr>
            <a:r>
              <a:rPr lang="en-GB" dirty="0"/>
              <a:t>Learn how to engage people in ways that are feasible, accessible and context-appropriate</a:t>
            </a:r>
          </a:p>
          <a:p>
            <a:endParaRPr lang="en-GB" dirty="0"/>
          </a:p>
          <a:p>
            <a:r>
              <a:rPr lang="en-GB" dirty="0"/>
              <a:t>In this section, you will learn </a:t>
            </a:r>
            <a:r>
              <a:rPr lang="en-GB" i="1" dirty="0"/>
              <a:t>who </a:t>
            </a:r>
            <a:r>
              <a:rPr lang="en-GB" dirty="0"/>
              <a:t>to engage for the visioning process, a variety of techniques for </a:t>
            </a:r>
            <a:r>
              <a:rPr lang="en-GB" i="1" dirty="0"/>
              <a:t>how</a:t>
            </a:r>
            <a:r>
              <a:rPr lang="en-GB" dirty="0"/>
              <a:t> to engage them in a meaningful and inclusive way, and identify </a:t>
            </a:r>
            <a:r>
              <a:rPr lang="en-GB" i="1" dirty="0"/>
              <a:t>when </a:t>
            </a:r>
            <a:r>
              <a:rPr lang="en-GB" dirty="0"/>
              <a:t>different groups should be brought in, and for </a:t>
            </a:r>
            <a:r>
              <a:rPr lang="en-GB" i="1" dirty="0"/>
              <a:t>what purpose</a:t>
            </a:r>
            <a:r>
              <a:rPr lang="en-GB" dirty="0"/>
              <a:t>.</a:t>
            </a:r>
          </a:p>
        </p:txBody>
      </p:sp>
      <p:sp>
        <p:nvSpPr>
          <p:cNvPr id="4" name="Text Placeholder 3">
            <a:extLst>
              <a:ext uri="{FF2B5EF4-FFF2-40B4-BE49-F238E27FC236}">
                <a16:creationId xmlns:a16="http://schemas.microsoft.com/office/drawing/2014/main" id="{38F27E3F-6872-4459-16CA-613FD3C77179}"/>
              </a:ext>
            </a:extLst>
          </p:cNvPr>
          <p:cNvSpPr>
            <a:spLocks noGrp="1"/>
          </p:cNvSpPr>
          <p:nvPr>
            <p:ph type="body" idx="13"/>
          </p:nvPr>
        </p:nvSpPr>
        <p:spPr>
          <a:xfrm>
            <a:off x="838198" y="500672"/>
            <a:ext cx="5499342" cy="604836"/>
          </a:xfrm>
        </p:spPr>
        <p:txBody>
          <a:bodyPr/>
          <a:lstStyle/>
          <a:p>
            <a:r>
              <a:rPr lang="en-GB" dirty="0"/>
              <a:t>Learning Outcome 2: </a:t>
            </a:r>
          </a:p>
        </p:txBody>
      </p:sp>
      <p:pic>
        <p:nvPicPr>
          <p:cNvPr id="7" name="Graphic 6" descr="Blueprint outline">
            <a:extLst>
              <a:ext uri="{FF2B5EF4-FFF2-40B4-BE49-F238E27FC236}">
                <a16:creationId xmlns:a16="http://schemas.microsoft.com/office/drawing/2014/main" id="{0527A3E3-0956-BE0B-4515-A2D6E3E6ECB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105696" y="344928"/>
            <a:ext cx="1620000" cy="1620000"/>
          </a:xfrm>
          <a:prstGeom prst="rect">
            <a:avLst/>
          </a:prstGeom>
        </p:spPr>
      </p:pic>
    </p:spTree>
    <p:extLst>
      <p:ext uri="{BB962C8B-B14F-4D97-AF65-F5344CB8AC3E}">
        <p14:creationId xmlns:p14="http://schemas.microsoft.com/office/powerpoint/2010/main" val="1828935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021573-9C25-C0FA-7F8F-5BA0E702635D}"/>
              </a:ext>
            </a:extLst>
          </p:cNvPr>
          <p:cNvSpPr txBox="1"/>
          <p:nvPr/>
        </p:nvSpPr>
        <p:spPr>
          <a:xfrm>
            <a:off x="563733" y="363505"/>
            <a:ext cx="11121335" cy="1508105"/>
          </a:xfrm>
          <a:prstGeom prst="rect">
            <a:avLst/>
          </a:prstGeom>
          <a:noFill/>
        </p:spPr>
        <p:txBody>
          <a:bodyPr wrap="square" rtlCol="0">
            <a:spAutoFit/>
          </a:bodyPr>
          <a:lstStyle/>
          <a:p>
            <a:r>
              <a:rPr lang="en-GB" sz="1600" b="1" dirty="0">
                <a:solidFill>
                  <a:schemeClr val="tx1"/>
                </a:solidFill>
              </a:rPr>
              <a:t>LEARNING OUTCOME 2: Design Iterative and Inclusive Stakeholder Engagement Approaches</a:t>
            </a:r>
          </a:p>
          <a:p>
            <a:endParaRPr lang="en-GB" sz="1600" b="1" i="1" dirty="0"/>
          </a:p>
          <a:p>
            <a:r>
              <a:rPr lang="en-GB" sz="1600" b="1" dirty="0">
                <a:solidFill>
                  <a:schemeClr val="bg1"/>
                </a:solidFill>
                <a:highlight>
                  <a:srgbClr val="0000FF"/>
                </a:highlight>
              </a:rPr>
              <a:t>2.1 Determining Whom to Engage</a:t>
            </a:r>
          </a:p>
          <a:p>
            <a:endParaRPr lang="en-GB" sz="1050" dirty="0"/>
          </a:p>
          <a:p>
            <a:r>
              <a:rPr lang="en-GB" sz="1600" b="1" i="1" dirty="0">
                <a:solidFill>
                  <a:schemeClr val="accent5"/>
                </a:solidFill>
              </a:rPr>
              <a:t>Q: Why is it important to engage the right stakeholders in the visioning process?</a:t>
            </a:r>
          </a:p>
          <a:p>
            <a:r>
              <a:rPr lang="en-GB" sz="1600" dirty="0"/>
              <a:t>A: Selecting the right mix of stakeholders ensures that the national vision is both politically feasible and socially legitimate.</a:t>
            </a:r>
          </a:p>
        </p:txBody>
      </p:sp>
      <p:pic>
        <p:nvPicPr>
          <p:cNvPr id="3" name="Graphic 2" descr="Blueprint outline">
            <a:extLst>
              <a:ext uri="{FF2B5EF4-FFF2-40B4-BE49-F238E27FC236}">
                <a16:creationId xmlns:a16="http://schemas.microsoft.com/office/drawing/2014/main" id="{B373DE91-35DE-6666-FBE7-D66F2D15150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65068" y="363505"/>
            <a:ext cx="720000" cy="720000"/>
          </a:xfrm>
          <a:prstGeom prst="rect">
            <a:avLst/>
          </a:prstGeom>
        </p:spPr>
      </p:pic>
      <p:sp>
        <p:nvSpPr>
          <p:cNvPr id="5" name="TextBox 4">
            <a:extLst>
              <a:ext uri="{FF2B5EF4-FFF2-40B4-BE49-F238E27FC236}">
                <a16:creationId xmlns:a16="http://schemas.microsoft.com/office/drawing/2014/main" id="{E0FD57B1-781B-665F-9358-2816B868508E}"/>
              </a:ext>
            </a:extLst>
          </p:cNvPr>
          <p:cNvSpPr txBox="1"/>
          <p:nvPr/>
        </p:nvSpPr>
        <p:spPr>
          <a:xfrm>
            <a:off x="563733" y="1921138"/>
            <a:ext cx="11121334" cy="1077218"/>
          </a:xfrm>
          <a:prstGeom prst="rect">
            <a:avLst/>
          </a:prstGeom>
          <a:noFill/>
        </p:spPr>
        <p:txBody>
          <a:bodyPr wrap="square">
            <a:spAutoFit/>
          </a:bodyPr>
          <a:lstStyle/>
          <a:p>
            <a:r>
              <a:rPr lang="en-GB" sz="1600" b="1" i="1" dirty="0">
                <a:solidFill>
                  <a:schemeClr val="accent5"/>
                </a:solidFill>
              </a:rPr>
              <a:t>Q: What is the purpose of stakeholder engagement?</a:t>
            </a:r>
          </a:p>
          <a:p>
            <a:r>
              <a:rPr lang="en-GB" sz="1600" dirty="0"/>
              <a:t>A: Stakeholder engagement in the visioning process ensures that the national vision reflects key concerns and ideas from diverse groups. This helps to improve data and information access, facilitate political buy-in, and crowdsource the best ideas from in-country experts both within and outside of government. </a:t>
            </a:r>
            <a:endParaRPr lang="en-GB" sz="1600" dirty="0">
              <a:highlight>
                <a:srgbClr val="FFFF00"/>
              </a:highlight>
            </a:endParaRPr>
          </a:p>
        </p:txBody>
      </p:sp>
      <p:sp>
        <p:nvSpPr>
          <p:cNvPr id="7" name="TextBox 6">
            <a:extLst>
              <a:ext uri="{FF2B5EF4-FFF2-40B4-BE49-F238E27FC236}">
                <a16:creationId xmlns:a16="http://schemas.microsoft.com/office/drawing/2014/main" id="{18D3D5C3-5590-0178-CB22-75E6953E2513}"/>
              </a:ext>
            </a:extLst>
          </p:cNvPr>
          <p:cNvSpPr txBox="1"/>
          <p:nvPr/>
        </p:nvSpPr>
        <p:spPr>
          <a:xfrm>
            <a:off x="642802" y="3617940"/>
            <a:ext cx="6875291" cy="1815882"/>
          </a:xfrm>
          <a:prstGeom prst="rect">
            <a:avLst/>
          </a:prstGeom>
          <a:noFill/>
        </p:spPr>
        <p:txBody>
          <a:bodyPr wrap="square" lIns="36000" tIns="36000" rIns="36000" bIns="36000">
            <a:spAutoFit/>
          </a:bodyPr>
          <a:lstStyle/>
          <a:p>
            <a:r>
              <a:rPr lang="en-GB" sz="1600" b="1" i="1" dirty="0">
                <a:solidFill>
                  <a:schemeClr val="accent5"/>
                </a:solidFill>
              </a:rPr>
              <a:t>Q: What type of actors should be included in the process?</a:t>
            </a:r>
          </a:p>
          <a:p>
            <a:r>
              <a:rPr lang="en-GB" sz="1600" dirty="0"/>
              <a:t>A: The legitimacy of the visioning process is dependent upon the types of stakeholder involved. Be sure to include both </a:t>
            </a:r>
            <a:r>
              <a:rPr lang="en-GB" sz="1600" b="1" dirty="0">
                <a:solidFill>
                  <a:schemeClr val="tx1"/>
                </a:solidFill>
              </a:rPr>
              <a:t>powerholders</a:t>
            </a:r>
            <a:r>
              <a:rPr lang="en-GB" sz="1600" b="1" dirty="0"/>
              <a:t> </a:t>
            </a:r>
            <a:r>
              <a:rPr lang="en-GB" sz="1600" dirty="0"/>
              <a:t>and those most effected by policies, such as </a:t>
            </a:r>
            <a:r>
              <a:rPr lang="en-GB" sz="1600" b="1" dirty="0">
                <a:solidFill>
                  <a:schemeClr val="tx1"/>
                </a:solidFill>
              </a:rPr>
              <a:t>marginalised groups</a:t>
            </a:r>
            <a:r>
              <a:rPr lang="en-GB" sz="1600" dirty="0"/>
              <a:t>. A visioning process that </a:t>
            </a:r>
            <a:r>
              <a:rPr lang="en-GB" sz="1600" b="1" dirty="0"/>
              <a:t>only</a:t>
            </a:r>
            <a:r>
              <a:rPr lang="en-GB" sz="1600" dirty="0"/>
              <a:t> includes powerful actors cannot claim to be inclusive or democratic in a broader societal sense, neither would it be a real engagement with the politics.</a:t>
            </a:r>
          </a:p>
        </p:txBody>
      </p:sp>
      <p:sp>
        <p:nvSpPr>
          <p:cNvPr id="9" name="TextBox 8">
            <a:extLst>
              <a:ext uri="{FF2B5EF4-FFF2-40B4-BE49-F238E27FC236}">
                <a16:creationId xmlns:a16="http://schemas.microsoft.com/office/drawing/2014/main" id="{7761D921-FAC5-8EE0-2CD4-D39CBA260F61}"/>
              </a:ext>
            </a:extLst>
          </p:cNvPr>
          <p:cNvSpPr txBox="1"/>
          <p:nvPr/>
        </p:nvSpPr>
        <p:spPr>
          <a:xfrm>
            <a:off x="642803" y="5459606"/>
            <a:ext cx="6805748" cy="1077218"/>
          </a:xfrm>
          <a:prstGeom prst="rect">
            <a:avLst/>
          </a:prstGeom>
          <a:noFill/>
        </p:spPr>
        <p:txBody>
          <a:bodyPr wrap="square" lIns="36000" tIns="36000" rIns="36000" bIns="36000">
            <a:spAutoFit/>
          </a:bodyPr>
          <a:lstStyle/>
          <a:p>
            <a:r>
              <a:rPr lang="en-GB" sz="1600" b="1" i="1" dirty="0">
                <a:solidFill>
                  <a:schemeClr val="accent5"/>
                </a:solidFill>
              </a:rPr>
              <a:t>Q: Who is responsible for conducting the engagement process?</a:t>
            </a:r>
          </a:p>
          <a:p>
            <a:r>
              <a:rPr lang="en-GB" sz="1600" dirty="0"/>
              <a:t>A: The</a:t>
            </a:r>
            <a:r>
              <a:rPr lang="en-GB" sz="1600" b="1" dirty="0"/>
              <a:t> GCF </a:t>
            </a:r>
            <a:r>
              <a:rPr lang="en-GB" sz="1600" dirty="0"/>
              <a:t>will be responsible for keeping the engagement process transparent and ensuring powerful and marginalised groups are meaningfully represented.</a:t>
            </a:r>
          </a:p>
        </p:txBody>
      </p:sp>
      <p:sp>
        <p:nvSpPr>
          <p:cNvPr id="11" name="TextBox 10">
            <a:extLst>
              <a:ext uri="{FF2B5EF4-FFF2-40B4-BE49-F238E27FC236}">
                <a16:creationId xmlns:a16="http://schemas.microsoft.com/office/drawing/2014/main" id="{C900494E-96D3-EED4-D669-DD4785E0E7F2}"/>
              </a:ext>
            </a:extLst>
          </p:cNvPr>
          <p:cNvSpPr txBox="1"/>
          <p:nvPr/>
        </p:nvSpPr>
        <p:spPr>
          <a:xfrm>
            <a:off x="1556261" y="2969281"/>
            <a:ext cx="9807064" cy="584775"/>
          </a:xfrm>
          <a:prstGeom prst="rect">
            <a:avLst/>
          </a:prstGeom>
          <a:noFill/>
        </p:spPr>
        <p:txBody>
          <a:bodyPr wrap="square">
            <a:spAutoFit/>
          </a:bodyPr>
          <a:lstStyle/>
          <a:p>
            <a:r>
              <a:rPr lang="en-GB" sz="1600" dirty="0"/>
              <a:t>It is critical not to reduce stakeholder engagement into a box-ticking exercise. On ways to avoid this, see </a:t>
            </a:r>
            <a:r>
              <a:rPr lang="en-GB" sz="1600" b="1" dirty="0"/>
              <a:t>Section 2.2: Determining How to Engage</a:t>
            </a:r>
          </a:p>
        </p:txBody>
      </p:sp>
      <p:pic>
        <p:nvPicPr>
          <p:cNvPr id="12" name="Graphic 11" descr="Comment Important with solid fill">
            <a:extLst>
              <a:ext uri="{FF2B5EF4-FFF2-40B4-BE49-F238E27FC236}">
                <a16:creationId xmlns:a16="http://schemas.microsoft.com/office/drawing/2014/main" id="{EF8D98FE-FEB8-D966-B62A-E4D2B58F61D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1883" y="2925359"/>
            <a:ext cx="698029" cy="698029"/>
          </a:xfrm>
          <a:prstGeom prst="rect">
            <a:avLst/>
          </a:prstGeom>
        </p:spPr>
      </p:pic>
      <p:grpSp>
        <p:nvGrpSpPr>
          <p:cNvPr id="17" name="Group 16">
            <a:extLst>
              <a:ext uri="{FF2B5EF4-FFF2-40B4-BE49-F238E27FC236}">
                <a16:creationId xmlns:a16="http://schemas.microsoft.com/office/drawing/2014/main" id="{A311122E-B9EF-F82E-B026-E2DFC1650B83}"/>
              </a:ext>
            </a:extLst>
          </p:cNvPr>
          <p:cNvGrpSpPr/>
          <p:nvPr/>
        </p:nvGrpSpPr>
        <p:grpSpPr>
          <a:xfrm>
            <a:off x="7597163" y="3569124"/>
            <a:ext cx="4211782" cy="2883285"/>
            <a:chOff x="7502210" y="3593359"/>
            <a:chExt cx="4211782" cy="2883285"/>
          </a:xfrm>
        </p:grpSpPr>
        <p:sp>
          <p:nvSpPr>
            <p:cNvPr id="14" name="TextBox 13">
              <a:extLst>
                <a:ext uri="{FF2B5EF4-FFF2-40B4-BE49-F238E27FC236}">
                  <a16:creationId xmlns:a16="http://schemas.microsoft.com/office/drawing/2014/main" id="{BA447454-985C-8D39-3E78-CB28EF9E319F}"/>
                </a:ext>
              </a:extLst>
            </p:cNvPr>
            <p:cNvSpPr txBox="1"/>
            <p:nvPr/>
          </p:nvSpPr>
          <p:spPr>
            <a:xfrm>
              <a:off x="7502210" y="3593359"/>
              <a:ext cx="4211782" cy="2883285"/>
            </a:xfrm>
            <a:prstGeom prst="rect">
              <a:avLst/>
            </a:prstGeom>
          </p:spPr>
          <p:style>
            <a:lnRef idx="1">
              <a:schemeClr val="accent4"/>
            </a:lnRef>
            <a:fillRef idx="2">
              <a:schemeClr val="accent4"/>
            </a:fillRef>
            <a:effectRef idx="1">
              <a:schemeClr val="accent4"/>
            </a:effectRef>
            <a:fontRef idx="minor">
              <a:schemeClr val="dk1"/>
            </a:fontRef>
          </p:style>
          <p:txBody>
            <a:bodyPr wrap="square" lIns="36000" tIns="36000" rIns="36000" bIns="0">
              <a:spAutoFit/>
            </a:bodyPr>
            <a:lstStyle/>
            <a:p>
              <a:pPr algn="ctr"/>
              <a:r>
                <a:rPr lang="en-GB" sz="1600" b="1" dirty="0"/>
                <a:t>DEFINITONS</a:t>
              </a:r>
            </a:p>
            <a:p>
              <a:r>
                <a:rPr lang="en-GB" sz="1600" b="1" dirty="0"/>
                <a:t>Powerholders: </a:t>
              </a:r>
              <a:r>
                <a:rPr lang="en-GB" sz="1600" dirty="0"/>
                <a:t>actors with influence such as political parties, major industry associations, or sector representatives. The engagement process must be designed to avoid lobbying from powerful incumbents.</a:t>
              </a:r>
            </a:p>
            <a:p>
              <a:endParaRPr lang="en-GB" sz="900" b="1" dirty="0"/>
            </a:p>
            <a:p>
              <a:r>
                <a:rPr lang="en-GB" sz="1600" b="1" dirty="0"/>
                <a:t>Marginalised groups: </a:t>
              </a:r>
              <a:r>
                <a:rPr lang="en-GB" sz="1600" dirty="0"/>
                <a:t>This includes groups such as women, persons with disabilities, young people, and indigenous communities. These groups vary country-to-country, so it is critical to consider the country context.</a:t>
              </a:r>
            </a:p>
          </p:txBody>
        </p:sp>
        <p:pic>
          <p:nvPicPr>
            <p:cNvPr id="16" name="Graphic 15" descr="Lightbulb and gear outline">
              <a:extLst>
                <a:ext uri="{FF2B5EF4-FFF2-40B4-BE49-F238E27FC236}">
                  <a16:creationId xmlns:a16="http://schemas.microsoft.com/office/drawing/2014/main" id="{12198C84-5681-047B-0923-AC154BC0A40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706751" y="3616641"/>
              <a:ext cx="288000" cy="288000"/>
            </a:xfrm>
            <a:prstGeom prst="rect">
              <a:avLst/>
            </a:prstGeom>
          </p:spPr>
        </p:pic>
      </p:grpSp>
    </p:spTree>
    <p:extLst>
      <p:ext uri="{BB962C8B-B14F-4D97-AF65-F5344CB8AC3E}">
        <p14:creationId xmlns:p14="http://schemas.microsoft.com/office/powerpoint/2010/main" val="3588869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500"/>
                                        <p:tgtEl>
                                          <p:spTgt spid="1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5C1B28-868D-6A5B-F7B9-D4D40F2403D9}"/>
              </a:ext>
            </a:extLst>
          </p:cNvPr>
          <p:cNvSpPr txBox="1"/>
          <p:nvPr/>
        </p:nvSpPr>
        <p:spPr>
          <a:xfrm>
            <a:off x="563733" y="363505"/>
            <a:ext cx="11121335" cy="2308324"/>
          </a:xfrm>
          <a:prstGeom prst="rect">
            <a:avLst/>
          </a:prstGeom>
          <a:noFill/>
        </p:spPr>
        <p:txBody>
          <a:bodyPr wrap="square" rtlCol="0">
            <a:spAutoFit/>
          </a:bodyPr>
          <a:lstStyle/>
          <a:p>
            <a:r>
              <a:rPr lang="en-GB" sz="1600" b="1" dirty="0">
                <a:solidFill>
                  <a:schemeClr val="tx1"/>
                </a:solidFill>
              </a:rPr>
              <a:t>LEARNING OUTCOME 2: Design Iterative and Inclusive Stakeholder Engagement Approaches</a:t>
            </a:r>
          </a:p>
          <a:p>
            <a:endParaRPr lang="en-GB" sz="1600" b="1" i="1" dirty="0"/>
          </a:p>
          <a:p>
            <a:r>
              <a:rPr lang="en-GB" sz="1600" b="1" dirty="0">
                <a:solidFill>
                  <a:schemeClr val="bg1"/>
                </a:solidFill>
                <a:highlight>
                  <a:srgbClr val="0000FF"/>
                </a:highlight>
              </a:rPr>
              <a:t>2.2 Determining How to Engage</a:t>
            </a:r>
          </a:p>
          <a:p>
            <a:endParaRPr lang="en-GB" sz="1600" dirty="0"/>
          </a:p>
          <a:p>
            <a:r>
              <a:rPr lang="en-GB" sz="1600" b="1" i="1" dirty="0">
                <a:solidFill>
                  <a:schemeClr val="accent5"/>
                </a:solidFill>
              </a:rPr>
              <a:t>Q: What are some key elements to be aware of when designing the stakeholder engagement process?</a:t>
            </a:r>
          </a:p>
          <a:p>
            <a:r>
              <a:rPr lang="en-GB" sz="1600" dirty="0"/>
              <a:t>A: It is important to be aware of the logistical and resource challenges that this step involves. It will not be possible to speak to every relevant member across all stakeholder groups, however using clever methods such as surveys and working with groups who are able to poll a wide array of citizens could be a way to ensure you are still receiving meaningful feedback within the visioning process.</a:t>
            </a:r>
            <a:endParaRPr lang="en-GB" sz="1600" i="1" dirty="0"/>
          </a:p>
        </p:txBody>
      </p:sp>
      <p:pic>
        <p:nvPicPr>
          <p:cNvPr id="3" name="Graphic 2" descr="Blueprint outline">
            <a:extLst>
              <a:ext uri="{FF2B5EF4-FFF2-40B4-BE49-F238E27FC236}">
                <a16:creationId xmlns:a16="http://schemas.microsoft.com/office/drawing/2014/main" id="{C8BD8F2C-48A6-8349-BE2D-8938A1D944E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965068" y="363505"/>
            <a:ext cx="720000" cy="720000"/>
          </a:xfrm>
          <a:prstGeom prst="rect">
            <a:avLst/>
          </a:prstGeom>
        </p:spPr>
      </p:pic>
      <p:sp>
        <p:nvSpPr>
          <p:cNvPr id="5" name="TextBox 4">
            <a:extLst>
              <a:ext uri="{FF2B5EF4-FFF2-40B4-BE49-F238E27FC236}">
                <a16:creationId xmlns:a16="http://schemas.microsoft.com/office/drawing/2014/main" id="{E7BB627E-9C2B-39C2-84C0-FD30703C9E0A}"/>
              </a:ext>
            </a:extLst>
          </p:cNvPr>
          <p:cNvSpPr txBox="1"/>
          <p:nvPr/>
        </p:nvSpPr>
        <p:spPr>
          <a:xfrm>
            <a:off x="563733" y="2993511"/>
            <a:ext cx="11011740" cy="584775"/>
          </a:xfrm>
          <a:prstGeom prst="rect">
            <a:avLst/>
          </a:prstGeom>
          <a:noFill/>
        </p:spPr>
        <p:txBody>
          <a:bodyPr wrap="square">
            <a:spAutoFit/>
          </a:bodyPr>
          <a:lstStyle/>
          <a:p>
            <a:r>
              <a:rPr lang="en-GB" sz="1600" b="1" i="1" dirty="0">
                <a:solidFill>
                  <a:schemeClr val="accent5"/>
                </a:solidFill>
              </a:rPr>
              <a:t>Q: What are some recommended practices for the stakeholder engagement process?</a:t>
            </a:r>
          </a:p>
          <a:p>
            <a:r>
              <a:rPr lang="en-GB" sz="1600" dirty="0"/>
              <a:t>A: There is a large tool-box to pick from (see the video from an expert below and </a:t>
            </a:r>
            <a:r>
              <a:rPr lang="en-GB" sz="1600" dirty="0">
                <a:solidFill>
                  <a:schemeClr val="accent5"/>
                </a:solidFill>
                <a:hlinkClick r:id="rId3" action="ppaction://hlinksldjump">
                  <a:extLst>
                    <a:ext uri="{A12FA001-AC4F-418D-AE19-62706E023703}">
                      <ahyp:hlinkClr xmlns:ahyp="http://schemas.microsoft.com/office/drawing/2018/hyperlinkcolor" val="tx"/>
                    </a:ext>
                  </a:extLst>
                </a:hlinkClick>
              </a:rPr>
              <a:t>Table 2</a:t>
            </a:r>
            <a:r>
              <a:rPr lang="en-GB" sz="1600" dirty="0"/>
              <a:t>)</a:t>
            </a:r>
          </a:p>
        </p:txBody>
      </p:sp>
      <mc:AlternateContent xmlns:mc="http://schemas.openxmlformats.org/markup-compatibility/2006" xmlns:pslz="http://schemas.microsoft.com/office/powerpoint/2016/slidezoom">
        <mc:Choice Requires="pslz">
          <p:graphicFrame>
            <p:nvGraphicFramePr>
              <p:cNvPr id="9" name="Slide Zoom 8">
                <a:extLst>
                  <a:ext uri="{FF2B5EF4-FFF2-40B4-BE49-F238E27FC236}">
                    <a16:creationId xmlns:a16="http://schemas.microsoft.com/office/drawing/2014/main" id="{2DE5DE9B-020A-533A-70BF-3680EA410217}"/>
                  </a:ext>
                </a:extLst>
              </p:cNvPr>
              <p:cNvGraphicFramePr>
                <a:graphicFrameLocks noChangeAspect="1"/>
              </p:cNvGraphicFramePr>
              <p:nvPr>
                <p:extLst>
                  <p:ext uri="{D42A27DB-BD31-4B8C-83A1-F6EECF244321}">
                    <p14:modId xmlns:p14="http://schemas.microsoft.com/office/powerpoint/2010/main" val="1406117432"/>
                  </p:ext>
                </p:extLst>
              </p:nvPr>
            </p:nvGraphicFramePr>
            <p:xfrm>
              <a:off x="3305000" y="3664011"/>
              <a:ext cx="4899270" cy="2755839"/>
            </p:xfrm>
            <a:graphic>
              <a:graphicData uri="http://schemas.microsoft.com/office/powerpoint/2016/slidezoom">
                <pslz:sldZm>
                  <pslz:sldZmObj sldId="351" cId="2609945363">
                    <pslz:zmPr id="{6C3CC6EF-06E2-4760-89F6-93EBC9E99443}" returnToParent="0" transitionDur="1000">
                      <p166:blipFill xmlns:p166="http://schemas.microsoft.com/office/powerpoint/2016/6/main">
                        <a:blip r:embed="rId4"/>
                        <a:stretch>
                          <a:fillRect/>
                        </a:stretch>
                      </p166:blipFill>
                      <p166:spPr xmlns:p166="http://schemas.microsoft.com/office/powerpoint/2016/6/main">
                        <a:xfrm>
                          <a:off x="0" y="0"/>
                          <a:ext cx="4899270" cy="2755839"/>
                        </a:xfrm>
                        <a:prstGeom prst="rect">
                          <a:avLst/>
                        </a:prstGeom>
                        <a:ln w="3175">
                          <a:solidFill>
                            <a:prstClr val="ltGray"/>
                          </a:solidFill>
                        </a:ln>
                      </p166:spPr>
                    </pslz:zmPr>
                  </pslz:sldZmObj>
                </pslz:sldZm>
              </a:graphicData>
            </a:graphic>
          </p:graphicFrame>
        </mc:Choice>
        <mc:Fallback xmlns="">
          <p:pic>
            <p:nvPicPr>
              <p:cNvPr id="9" name="Slide Zoom 8">
                <a:hlinkClick r:id="rId6" action="ppaction://hlinksldjump"/>
                <a:extLst>
                  <a:ext uri="{FF2B5EF4-FFF2-40B4-BE49-F238E27FC236}">
                    <a16:creationId xmlns:a16="http://schemas.microsoft.com/office/drawing/2014/main" id="{2DE5DE9B-020A-533A-70BF-3680EA410217}"/>
                  </a:ext>
                </a:extLst>
              </p:cNvPr>
              <p:cNvPicPr>
                <a:picLocks noGrp="1" noRot="1" noChangeAspect="1" noMove="1" noResize="1" noEditPoints="1" noAdjustHandles="1" noChangeArrowheads="1" noChangeShapeType="1"/>
              </p:cNvPicPr>
              <p:nvPr/>
            </p:nvPicPr>
            <p:blipFill>
              <a:blip r:embed="rId7"/>
              <a:stretch>
                <a:fillRect/>
              </a:stretch>
            </p:blipFill>
            <p:spPr>
              <a:xfrm>
                <a:off x="3305000" y="3664011"/>
                <a:ext cx="4899270" cy="2755839"/>
              </a:xfrm>
              <a:prstGeom prst="rect">
                <a:avLst/>
              </a:prstGeom>
              <a:ln w="3175">
                <a:solidFill>
                  <a:prstClr val="ltGray"/>
                </a:solidFill>
              </a:ln>
            </p:spPr>
          </p:pic>
        </mc:Fallback>
      </mc:AlternateContent>
    </p:spTree>
    <p:extLst>
      <p:ext uri="{BB962C8B-B14F-4D97-AF65-F5344CB8AC3E}">
        <p14:creationId xmlns:p14="http://schemas.microsoft.com/office/powerpoint/2010/main" val="3704465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0B6374F-A47D-1980-B1A1-B29395587858}"/>
              </a:ext>
            </a:extLst>
          </p:cNvPr>
          <p:cNvSpPr txBox="1"/>
          <p:nvPr/>
        </p:nvSpPr>
        <p:spPr>
          <a:xfrm>
            <a:off x="563733" y="363505"/>
            <a:ext cx="11121335" cy="830997"/>
          </a:xfrm>
          <a:prstGeom prst="rect">
            <a:avLst/>
          </a:prstGeom>
          <a:noFill/>
        </p:spPr>
        <p:txBody>
          <a:bodyPr wrap="square" rtlCol="0">
            <a:spAutoFit/>
          </a:bodyPr>
          <a:lstStyle/>
          <a:p>
            <a:r>
              <a:rPr lang="en-GB" sz="1600" b="1" dirty="0">
                <a:solidFill>
                  <a:schemeClr val="tx1"/>
                </a:solidFill>
              </a:rPr>
              <a:t>LEARNING OUTCOME 2: Design Iterative and Inclusive Stakeholder Engagement Approaches</a:t>
            </a:r>
          </a:p>
          <a:p>
            <a:endParaRPr lang="en-GB" sz="1600" b="1" i="1" dirty="0"/>
          </a:p>
          <a:p>
            <a:r>
              <a:rPr lang="en-GB" sz="1600" b="1" dirty="0">
                <a:solidFill>
                  <a:schemeClr val="bg1"/>
                </a:solidFill>
                <a:highlight>
                  <a:srgbClr val="0000FF"/>
                </a:highlight>
              </a:rPr>
              <a:t>2.2 Determining How to Engage</a:t>
            </a:r>
          </a:p>
        </p:txBody>
      </p:sp>
      <p:pic>
        <p:nvPicPr>
          <p:cNvPr id="3" name="Graphic 2" descr="Blueprint outline">
            <a:extLst>
              <a:ext uri="{FF2B5EF4-FFF2-40B4-BE49-F238E27FC236}">
                <a16:creationId xmlns:a16="http://schemas.microsoft.com/office/drawing/2014/main" id="{4FC10E27-46E6-5A7A-D7A1-CECE222F226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65068" y="363505"/>
            <a:ext cx="720000" cy="720000"/>
          </a:xfrm>
          <a:prstGeom prst="rect">
            <a:avLst/>
          </a:prstGeom>
        </p:spPr>
      </p:pic>
      <p:sp>
        <p:nvSpPr>
          <p:cNvPr id="4" name="TextBox 3">
            <a:extLst>
              <a:ext uri="{FF2B5EF4-FFF2-40B4-BE49-F238E27FC236}">
                <a16:creationId xmlns:a16="http://schemas.microsoft.com/office/drawing/2014/main" id="{FDF62AAD-9627-A365-FF4A-6B916A2DF752}"/>
              </a:ext>
            </a:extLst>
          </p:cNvPr>
          <p:cNvSpPr txBox="1"/>
          <p:nvPr/>
        </p:nvSpPr>
        <p:spPr>
          <a:xfrm>
            <a:off x="9683013" y="2102443"/>
            <a:ext cx="2104708" cy="3273579"/>
          </a:xfrm>
          <a:prstGeom prst="rect">
            <a:avLst/>
          </a:prstGeom>
          <a:noFill/>
        </p:spPr>
        <p:txBody>
          <a:bodyPr wrap="square" lIns="36000" tIns="36000" rIns="36000" bIns="36000" rtlCol="0">
            <a:spAutoFit/>
          </a:bodyPr>
          <a:lstStyle/>
          <a:p>
            <a:pPr algn="l"/>
            <a:r>
              <a:rPr lang="en-GB" sz="1600" b="1" dirty="0">
                <a:solidFill>
                  <a:schemeClr val="accent5"/>
                </a:solidFill>
              </a:rPr>
              <a:t>Key takeaways:</a:t>
            </a:r>
          </a:p>
          <a:p>
            <a:pPr marL="342900" indent="-255588" algn="l">
              <a:buFont typeface="Wingdings" panose="05000000000000000000" pitchFamily="2" charset="2"/>
              <a:buChar char="Ø"/>
            </a:pPr>
            <a:r>
              <a:rPr lang="en-GB" sz="1600" dirty="0"/>
              <a:t>Think about the accessibility of the engagement</a:t>
            </a:r>
          </a:p>
          <a:p>
            <a:pPr marL="342900" indent="-255588" algn="l">
              <a:buFont typeface="Wingdings" panose="05000000000000000000" pitchFamily="2" charset="2"/>
              <a:buChar char="Ø"/>
            </a:pPr>
            <a:r>
              <a:rPr lang="en-GB" sz="1600" dirty="0"/>
              <a:t>One form of engagement may apply well in some places, but not others, think through the engagement selection type carefully</a:t>
            </a:r>
          </a:p>
        </p:txBody>
      </p:sp>
      <p:pic>
        <p:nvPicPr>
          <p:cNvPr id="5" name="Online Media 4" descr="D2D Component3 Vision Gerald Slide17">
            <a:hlinkClick r:id="" action="ppaction://media"/>
            <a:extLst>
              <a:ext uri="{FF2B5EF4-FFF2-40B4-BE49-F238E27FC236}">
                <a16:creationId xmlns:a16="http://schemas.microsoft.com/office/drawing/2014/main" id="{E6174F14-89A5-0089-5CF3-B0F09B448EC8}"/>
              </a:ext>
            </a:extLst>
          </p:cNvPr>
          <p:cNvPicPr>
            <a:picLocks noRot="1" noChangeAspect="1"/>
          </p:cNvPicPr>
          <p:nvPr>
            <a:videoFile r:link="rId1"/>
          </p:nvPr>
        </p:nvPicPr>
        <p:blipFill>
          <a:blip r:embed="rId4"/>
          <a:stretch>
            <a:fillRect/>
          </a:stretch>
        </p:blipFill>
        <p:spPr>
          <a:xfrm>
            <a:off x="563733" y="1298286"/>
            <a:ext cx="8710896" cy="4921656"/>
          </a:xfrm>
          <a:prstGeom prst="rect">
            <a:avLst/>
          </a:prstGeom>
        </p:spPr>
      </p:pic>
    </p:spTree>
    <p:extLst>
      <p:ext uri="{BB962C8B-B14F-4D97-AF65-F5344CB8AC3E}">
        <p14:creationId xmlns:p14="http://schemas.microsoft.com/office/powerpoint/2010/main" val="2609945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5"/>
                </p:tgtEl>
              </p:cMediaNode>
            </p:video>
            <p:seq concurrent="1" nextAc="seek">
              <p:cTn id="13" restart="whenNotActive" fill="hold" evtFilter="cancelBubble" nodeType="interactiveSeq">
                <p:stCondLst>
                  <p:cond evt="onClick" delay="0">
                    <p:tgtEl>
                      <p:spTgt spid="5"/>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5"/>
                                        </p:tgtEl>
                                      </p:cBhvr>
                                    </p:cmd>
                                  </p:childTnLst>
                                </p:cTn>
                              </p:par>
                            </p:childTnLst>
                          </p:cTn>
                        </p:par>
                      </p:childTnLst>
                    </p:cTn>
                  </p:par>
                </p:childTnLst>
              </p:cTn>
              <p:nextCondLst>
                <p:cond evt="onClick" delay="0">
                  <p:tgtEl>
                    <p:spTgt spid="5"/>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4E85370B-F8DC-55BD-F635-88E710E97237}"/>
              </a:ext>
            </a:extLst>
          </p:cNvPr>
          <p:cNvGraphicFramePr>
            <a:graphicFrameLocks noGrp="1"/>
          </p:cNvGraphicFramePr>
          <p:nvPr>
            <p:extLst>
              <p:ext uri="{D42A27DB-BD31-4B8C-83A1-F6EECF244321}">
                <p14:modId xmlns:p14="http://schemas.microsoft.com/office/powerpoint/2010/main" val="4028009000"/>
              </p:ext>
            </p:extLst>
          </p:nvPr>
        </p:nvGraphicFramePr>
        <p:xfrm>
          <a:off x="509155" y="450215"/>
          <a:ext cx="11175913" cy="5800320"/>
        </p:xfrm>
        <a:graphic>
          <a:graphicData uri="http://schemas.openxmlformats.org/drawingml/2006/table">
            <a:tbl>
              <a:tblPr firstRow="1" bandRow="1">
                <a:tableStyleId>{5C22544A-7EE6-4342-B048-85BDC9FD1C3A}</a:tableStyleId>
              </a:tblPr>
              <a:tblGrid>
                <a:gridCol w="1567295">
                  <a:extLst>
                    <a:ext uri="{9D8B030D-6E8A-4147-A177-3AD203B41FA5}">
                      <a16:colId xmlns:a16="http://schemas.microsoft.com/office/drawing/2014/main" val="3477949343"/>
                    </a:ext>
                  </a:extLst>
                </a:gridCol>
                <a:gridCol w="9608618">
                  <a:extLst>
                    <a:ext uri="{9D8B030D-6E8A-4147-A177-3AD203B41FA5}">
                      <a16:colId xmlns:a16="http://schemas.microsoft.com/office/drawing/2014/main" val="3309959375"/>
                    </a:ext>
                  </a:extLst>
                </a:gridCol>
              </a:tblGrid>
              <a:tr h="324000">
                <a:tc>
                  <a:txBody>
                    <a:bodyPr/>
                    <a:lstStyle/>
                    <a:p>
                      <a:r>
                        <a:rPr lang="en-GB" sz="1600" dirty="0"/>
                        <a:t>Category</a:t>
                      </a:r>
                    </a:p>
                  </a:txBody>
                  <a:tcPr anchor="ctr"/>
                </a:tc>
                <a:tc>
                  <a:txBody>
                    <a:bodyPr/>
                    <a:lstStyle/>
                    <a:p>
                      <a:r>
                        <a:rPr lang="en-GB" sz="1600" dirty="0"/>
                        <a:t>Possible strategies for an inclusive visioning process</a:t>
                      </a:r>
                    </a:p>
                  </a:txBody>
                  <a:tcPr anchor="ctr"/>
                </a:tc>
                <a:extLst>
                  <a:ext uri="{0D108BD9-81ED-4DB2-BD59-A6C34878D82A}">
                    <a16:rowId xmlns:a16="http://schemas.microsoft.com/office/drawing/2014/main" val="2226854165"/>
                  </a:ext>
                </a:extLst>
              </a:tr>
              <a:tr h="792000">
                <a:tc>
                  <a:txBody>
                    <a:bodyPr/>
                    <a:lstStyle/>
                    <a:p>
                      <a:r>
                        <a:rPr lang="en-GB" sz="1600" dirty="0"/>
                        <a:t>Participatory Planning Methods</a:t>
                      </a:r>
                    </a:p>
                  </a:txBody>
                  <a:tcPr anchor="ctr"/>
                </a:tc>
                <a:tc>
                  <a:txBody>
                    <a:bodyPr/>
                    <a:lstStyle/>
                    <a:p>
                      <a:pPr algn="l"/>
                      <a:endParaRPr lang="en-GB" sz="1200" dirty="0"/>
                    </a:p>
                  </a:txBody>
                  <a:tcPr anchor="ctr"/>
                </a:tc>
                <a:extLst>
                  <a:ext uri="{0D108BD9-81ED-4DB2-BD59-A6C34878D82A}">
                    <a16:rowId xmlns:a16="http://schemas.microsoft.com/office/drawing/2014/main" val="3536987870"/>
                  </a:ext>
                </a:extLst>
              </a:tr>
              <a:tr h="792000">
                <a:tc>
                  <a:txBody>
                    <a:bodyPr/>
                    <a:lstStyle/>
                    <a:p>
                      <a:r>
                        <a:rPr lang="en-GB" sz="1600" dirty="0"/>
                        <a:t>Traditional and Indigenous Engagement</a:t>
                      </a:r>
                    </a:p>
                  </a:txBody>
                  <a:tcPr anchor="ctr"/>
                </a:tc>
                <a:tc>
                  <a:txBody>
                    <a:bodyPr/>
                    <a:lstStyle/>
                    <a:p>
                      <a:pPr algn="l"/>
                      <a:endParaRPr lang="en-GB" sz="1200" dirty="0"/>
                    </a:p>
                  </a:txBody>
                  <a:tcPr anchor="ctr"/>
                </a:tc>
                <a:extLst>
                  <a:ext uri="{0D108BD9-81ED-4DB2-BD59-A6C34878D82A}">
                    <a16:rowId xmlns:a16="http://schemas.microsoft.com/office/drawing/2014/main" val="632537237"/>
                  </a:ext>
                </a:extLst>
              </a:tr>
              <a:tr h="936000">
                <a:tc>
                  <a:txBody>
                    <a:bodyPr/>
                    <a:lstStyle/>
                    <a:p>
                      <a:r>
                        <a:rPr lang="en-GB" sz="1600" dirty="0"/>
                        <a:t>Technology-Enabled Participation</a:t>
                      </a:r>
                    </a:p>
                  </a:txBody>
                  <a:tcPr anchor="ctr"/>
                </a:tc>
                <a:tc>
                  <a:txBody>
                    <a:bodyPr/>
                    <a:lstStyle/>
                    <a:p>
                      <a:pPr algn="l"/>
                      <a:endParaRPr lang="en-GB" sz="1200" b="0" i="0" u="none" strike="noStrike" cap="none" baseline="0" dirty="0">
                        <a:solidFill>
                          <a:schemeClr val="dk1"/>
                        </a:solidFill>
                        <a:latin typeface="+mn-lt"/>
                        <a:ea typeface="+mn-ea"/>
                        <a:cs typeface="+mn-cs"/>
                        <a:sym typeface="Arial"/>
                      </a:endParaRPr>
                    </a:p>
                  </a:txBody>
                  <a:tcPr anchor="ctr"/>
                </a:tc>
                <a:extLst>
                  <a:ext uri="{0D108BD9-81ED-4DB2-BD59-A6C34878D82A}">
                    <a16:rowId xmlns:a16="http://schemas.microsoft.com/office/drawing/2014/main" val="1438741375"/>
                  </a:ext>
                </a:extLst>
              </a:tr>
              <a:tr h="370840">
                <a:tc>
                  <a:txBody>
                    <a:bodyPr/>
                    <a:lstStyle/>
                    <a:p>
                      <a:r>
                        <a:rPr lang="en-GB" sz="1600" dirty="0"/>
                        <a:t>Sector-Specific Engagement</a:t>
                      </a:r>
                    </a:p>
                  </a:txBody>
                  <a:tcPr anchor="ctr"/>
                </a:tc>
                <a:tc>
                  <a:txBody>
                    <a:bodyPr/>
                    <a:lstStyle/>
                    <a:p>
                      <a:endParaRPr lang="en-GB" sz="1200" b="0" i="0" u="none" strike="noStrike" cap="none" baseline="0" dirty="0">
                        <a:solidFill>
                          <a:schemeClr val="dk1"/>
                        </a:solidFill>
                        <a:latin typeface="+mn-lt"/>
                        <a:ea typeface="+mn-ea"/>
                        <a:cs typeface="+mn-cs"/>
                        <a:sym typeface="Arial"/>
                      </a:endParaRPr>
                    </a:p>
                  </a:txBody>
                  <a:tcPr anchor="ctr"/>
                </a:tc>
                <a:extLst>
                  <a:ext uri="{0D108BD9-81ED-4DB2-BD59-A6C34878D82A}">
                    <a16:rowId xmlns:a16="http://schemas.microsoft.com/office/drawing/2014/main" val="442059770"/>
                  </a:ext>
                </a:extLst>
              </a:tr>
              <a:tr h="972000">
                <a:tc>
                  <a:txBody>
                    <a:bodyPr/>
                    <a:lstStyle/>
                    <a:p>
                      <a:r>
                        <a:rPr lang="en-GB" sz="1600" dirty="0"/>
                        <a:t>Deliberative and Citizen-Led Avenues</a:t>
                      </a:r>
                    </a:p>
                  </a:txBody>
                  <a:tcPr anchor="ctr"/>
                </a:tc>
                <a:tc>
                  <a:txBody>
                    <a:bodyPr/>
                    <a:lstStyle/>
                    <a:p>
                      <a:r>
                        <a:rPr lang="en-GB" sz="1400" b="0" i="0" u="none" strike="noStrike" cap="none" baseline="0" dirty="0">
                          <a:solidFill>
                            <a:schemeClr val="dk1"/>
                          </a:solidFill>
                          <a:latin typeface="+mn-lt"/>
                          <a:ea typeface="+mn-ea"/>
                          <a:cs typeface="+mn-cs"/>
                          <a:sym typeface="Arial"/>
                        </a:rPr>
                        <a:t>	</a:t>
                      </a:r>
                    </a:p>
                  </a:txBody>
                  <a:tcPr anchor="ctr"/>
                </a:tc>
                <a:extLst>
                  <a:ext uri="{0D108BD9-81ED-4DB2-BD59-A6C34878D82A}">
                    <a16:rowId xmlns:a16="http://schemas.microsoft.com/office/drawing/2014/main" val="2813048921"/>
                  </a:ext>
                </a:extLst>
              </a:tr>
              <a:tr h="1332000">
                <a:tc>
                  <a:txBody>
                    <a:bodyPr/>
                    <a:lstStyle/>
                    <a:p>
                      <a:r>
                        <a:rPr lang="en-GB" sz="1600" dirty="0"/>
                        <a:t>Inclusive Approaches</a:t>
                      </a:r>
                    </a:p>
                  </a:txBody>
                  <a:tcPr anchor="ctr"/>
                </a:tc>
                <a:tc>
                  <a:txBody>
                    <a:bodyPr/>
                    <a:lstStyle/>
                    <a:p>
                      <a:endParaRPr lang="en-GB" sz="1200" b="0" i="0" u="none" strike="noStrike" cap="none" baseline="0" dirty="0">
                        <a:solidFill>
                          <a:schemeClr val="dk1"/>
                        </a:solidFill>
                        <a:latin typeface="+mn-lt"/>
                        <a:ea typeface="+mn-ea"/>
                        <a:cs typeface="+mn-cs"/>
                        <a:sym typeface="Arial"/>
                      </a:endParaRPr>
                    </a:p>
                  </a:txBody>
                  <a:tcPr anchor="ctr"/>
                </a:tc>
                <a:extLst>
                  <a:ext uri="{0D108BD9-81ED-4DB2-BD59-A6C34878D82A}">
                    <a16:rowId xmlns:a16="http://schemas.microsoft.com/office/drawing/2014/main" val="3070328333"/>
                  </a:ext>
                </a:extLst>
              </a:tr>
            </a:tbl>
          </a:graphicData>
        </a:graphic>
      </p:graphicFrame>
      <p:sp>
        <p:nvSpPr>
          <p:cNvPr id="3" name="TextBox 2">
            <a:extLst>
              <a:ext uri="{FF2B5EF4-FFF2-40B4-BE49-F238E27FC236}">
                <a16:creationId xmlns:a16="http://schemas.microsoft.com/office/drawing/2014/main" id="{A7EE7CCF-715B-A480-C28F-BA33CF8BA607}"/>
              </a:ext>
            </a:extLst>
          </p:cNvPr>
          <p:cNvSpPr txBox="1"/>
          <p:nvPr/>
        </p:nvSpPr>
        <p:spPr>
          <a:xfrm>
            <a:off x="2074343" y="4875104"/>
            <a:ext cx="9572625" cy="1384995"/>
          </a:xfrm>
          <a:prstGeom prst="rect">
            <a:avLst/>
          </a:prstGeom>
          <a:noFill/>
        </p:spPr>
        <p:txBody>
          <a:bodyPr wrap="square">
            <a:spAutoFit/>
          </a:bodyPr>
          <a:lstStyle/>
          <a:p>
            <a:r>
              <a:rPr lang="en-GB" sz="1200" b="1" i="0" u="none" strike="noStrike" cap="none" baseline="0" dirty="0">
                <a:solidFill>
                  <a:schemeClr val="accent3">
                    <a:lumMod val="50000"/>
                  </a:schemeClr>
                </a:solidFill>
                <a:latin typeface="+mn-lt"/>
                <a:ea typeface="+mn-ea"/>
                <a:cs typeface="+mn-cs"/>
                <a:sym typeface="Arial"/>
              </a:rPr>
              <a:t>Language Accessibility </a:t>
            </a:r>
            <a:r>
              <a:rPr lang="en-GB" sz="1200" b="0" i="0" u="none" strike="noStrike" cap="none" baseline="0" dirty="0">
                <a:solidFill>
                  <a:schemeClr val="dk1"/>
                </a:solidFill>
                <a:latin typeface="+mn-lt"/>
                <a:ea typeface="+mn-ea"/>
                <a:cs typeface="+mn-cs"/>
                <a:sym typeface="Arial"/>
              </a:rPr>
              <a:t>– Materials and discussions in local languages, not just official languages. </a:t>
            </a:r>
          </a:p>
          <a:p>
            <a:r>
              <a:rPr lang="en-GB" sz="1200" b="1" i="0" u="none" strike="noStrike" cap="none" baseline="0" dirty="0">
                <a:solidFill>
                  <a:schemeClr val="accent3">
                    <a:lumMod val="50000"/>
                  </a:schemeClr>
                </a:solidFill>
                <a:latin typeface="+mn-lt"/>
                <a:ea typeface="+mn-ea"/>
                <a:cs typeface="+mn-cs"/>
                <a:sym typeface="Arial"/>
              </a:rPr>
              <a:t>Approaches that are Sensitive to Gender Equality, Disability, and Social Inclusion (GEDSI) </a:t>
            </a:r>
            <a:r>
              <a:rPr lang="en-GB" sz="1200" b="0" i="0" u="none" strike="noStrike" cap="none" baseline="0" dirty="0">
                <a:solidFill>
                  <a:schemeClr val="dk1"/>
                </a:solidFill>
                <a:latin typeface="+mn-lt"/>
                <a:ea typeface="+mn-ea"/>
                <a:cs typeface="+mn-cs"/>
                <a:sym typeface="Arial"/>
              </a:rPr>
              <a:t>– Separate women's groups where cultural norms require. Recognise the needs of populations, such as the disabled, and provide adjustments for meaningful participation </a:t>
            </a:r>
          </a:p>
          <a:p>
            <a:r>
              <a:rPr lang="en-GB" sz="1200" b="1" i="0" u="none" strike="noStrike" cap="none" baseline="0" dirty="0">
                <a:solidFill>
                  <a:schemeClr val="accent3">
                    <a:lumMod val="50000"/>
                  </a:schemeClr>
                </a:solidFill>
                <a:latin typeface="+mn-lt"/>
                <a:ea typeface="+mn-ea"/>
                <a:cs typeface="+mn-cs"/>
                <a:sym typeface="Arial"/>
              </a:rPr>
              <a:t>Economic Inclusion </a:t>
            </a:r>
            <a:r>
              <a:rPr lang="en-GB" sz="1200" b="0" i="0" u="none" strike="noStrike" cap="none" baseline="0" dirty="0">
                <a:solidFill>
                  <a:schemeClr val="dk1"/>
                </a:solidFill>
                <a:latin typeface="+mn-lt"/>
                <a:ea typeface="+mn-ea"/>
                <a:cs typeface="+mn-cs"/>
                <a:sym typeface="Arial"/>
              </a:rPr>
              <a:t>– Providing transportation, childcare, and compensation to enable participation </a:t>
            </a:r>
          </a:p>
          <a:p>
            <a:r>
              <a:rPr lang="en-GB" sz="1200" b="1" i="0" u="none" strike="noStrike" cap="none" baseline="0" dirty="0">
                <a:solidFill>
                  <a:schemeClr val="accent3">
                    <a:lumMod val="50000"/>
                  </a:schemeClr>
                </a:solidFill>
                <a:latin typeface="+mn-lt"/>
                <a:ea typeface="+mn-ea"/>
                <a:cs typeface="+mn-cs"/>
                <a:sym typeface="Arial"/>
              </a:rPr>
              <a:t>Power Analysis </a:t>
            </a:r>
            <a:r>
              <a:rPr lang="en-GB" sz="1200" b="0" i="0" u="none" strike="noStrike" cap="none" baseline="0" dirty="0">
                <a:solidFill>
                  <a:schemeClr val="dk1"/>
                </a:solidFill>
                <a:latin typeface="+mn-lt"/>
                <a:ea typeface="+mn-ea"/>
                <a:cs typeface="+mn-cs"/>
                <a:sym typeface="Arial"/>
              </a:rPr>
              <a:t>– Understanding local political dynamics and ensuring marginalised voices are not drowned out </a:t>
            </a:r>
          </a:p>
          <a:p>
            <a:r>
              <a:rPr lang="en-GB" sz="1200" b="1" i="0" u="none" strike="noStrike" cap="none" baseline="0" dirty="0">
                <a:solidFill>
                  <a:schemeClr val="accent3">
                    <a:lumMod val="50000"/>
                  </a:schemeClr>
                </a:solidFill>
                <a:latin typeface="+mn-lt"/>
                <a:ea typeface="+mn-ea"/>
                <a:cs typeface="+mn-cs"/>
                <a:sym typeface="Arial"/>
              </a:rPr>
              <a:t>Iterative Feedback Loops </a:t>
            </a:r>
            <a:r>
              <a:rPr lang="en-GB" sz="1200" b="0" i="0" u="none" strike="noStrike" cap="none" baseline="0" dirty="0">
                <a:solidFill>
                  <a:schemeClr val="dk1"/>
                </a:solidFill>
                <a:latin typeface="+mn-lt"/>
                <a:ea typeface="+mn-ea"/>
                <a:cs typeface="+mn-cs"/>
                <a:sym typeface="Arial"/>
              </a:rPr>
              <a:t>– Multiple touchpoints rather than one-off consultations </a:t>
            </a:r>
          </a:p>
          <a:p>
            <a:r>
              <a:rPr lang="en-GB" sz="1200" b="1" i="0" u="none" strike="noStrike" cap="none" baseline="0" dirty="0">
                <a:solidFill>
                  <a:schemeClr val="accent3">
                    <a:lumMod val="50000"/>
                  </a:schemeClr>
                </a:solidFill>
                <a:latin typeface="+mn-lt"/>
                <a:ea typeface="+mn-ea"/>
                <a:cs typeface="+mn-cs"/>
                <a:sym typeface="Arial"/>
              </a:rPr>
              <a:t>Visual and Oral Methods </a:t>
            </a:r>
            <a:r>
              <a:rPr lang="en-GB" sz="1200" b="0" i="0" u="none" strike="noStrike" cap="none" baseline="0" dirty="0">
                <a:solidFill>
                  <a:schemeClr val="dk1"/>
                </a:solidFill>
                <a:latin typeface="+mn-lt"/>
                <a:ea typeface="+mn-ea"/>
                <a:cs typeface="+mn-cs"/>
                <a:sym typeface="Arial"/>
              </a:rPr>
              <a:t>– Accommodating varying literacy levels through drawings, role-plays, and storytelling</a:t>
            </a:r>
          </a:p>
        </p:txBody>
      </p:sp>
      <p:sp>
        <p:nvSpPr>
          <p:cNvPr id="6" name="TextBox 5">
            <a:extLst>
              <a:ext uri="{FF2B5EF4-FFF2-40B4-BE49-F238E27FC236}">
                <a16:creationId xmlns:a16="http://schemas.microsoft.com/office/drawing/2014/main" id="{8DA877A5-1C93-C5B1-70AF-C0E096FE8068}"/>
              </a:ext>
            </a:extLst>
          </p:cNvPr>
          <p:cNvSpPr txBox="1"/>
          <p:nvPr/>
        </p:nvSpPr>
        <p:spPr>
          <a:xfrm>
            <a:off x="2074338" y="3927917"/>
            <a:ext cx="9572625" cy="1015663"/>
          </a:xfrm>
          <a:prstGeom prst="rect">
            <a:avLst/>
          </a:prstGeom>
          <a:noFill/>
        </p:spPr>
        <p:txBody>
          <a:bodyPr wrap="square">
            <a:spAutoFit/>
          </a:bodyPr>
          <a:lstStyle/>
          <a:p>
            <a:r>
              <a:rPr lang="en-GB" sz="1200" b="1" i="0" u="none" strike="noStrike" cap="none" baseline="0" dirty="0">
                <a:solidFill>
                  <a:schemeClr val="accent3">
                    <a:lumMod val="50000"/>
                  </a:schemeClr>
                </a:solidFill>
                <a:latin typeface="+mn-lt"/>
                <a:ea typeface="+mn-ea"/>
                <a:cs typeface="+mn-cs"/>
                <a:sym typeface="Arial"/>
              </a:rPr>
              <a:t>Youth Climate Councils </a:t>
            </a:r>
            <a:r>
              <a:rPr lang="en-GB" sz="1200" b="0" i="0" u="none" strike="noStrike" cap="none" baseline="0" dirty="0">
                <a:solidFill>
                  <a:schemeClr val="dk1"/>
                </a:solidFill>
                <a:latin typeface="+mn-lt"/>
                <a:ea typeface="+mn-ea"/>
                <a:cs typeface="+mn-cs"/>
                <a:sym typeface="Arial"/>
              </a:rPr>
              <a:t>– Formal advisory bodies giving young people a policy voice </a:t>
            </a:r>
          </a:p>
          <a:p>
            <a:r>
              <a:rPr lang="en-GB" sz="1200" b="1" i="0" u="none" strike="noStrike" cap="none" baseline="0" dirty="0">
                <a:solidFill>
                  <a:schemeClr val="accent3">
                    <a:lumMod val="50000"/>
                  </a:schemeClr>
                </a:solidFill>
                <a:latin typeface="+mn-lt"/>
                <a:ea typeface="+mn-ea"/>
                <a:cs typeface="+mn-cs"/>
                <a:sym typeface="Arial"/>
              </a:rPr>
              <a:t>Consensus Conferences</a:t>
            </a:r>
            <a:r>
              <a:rPr lang="en-GB" sz="1200" b="1" i="0" u="none" strike="noStrike" cap="none" baseline="0" dirty="0">
                <a:solidFill>
                  <a:schemeClr val="dk1"/>
                </a:solidFill>
                <a:latin typeface="+mn-lt"/>
                <a:ea typeface="+mn-ea"/>
                <a:cs typeface="+mn-cs"/>
                <a:sym typeface="Arial"/>
              </a:rPr>
              <a:t> </a:t>
            </a:r>
            <a:r>
              <a:rPr lang="en-GB" sz="1200" b="0" i="0" u="none" strike="noStrike" cap="none" baseline="0" dirty="0">
                <a:solidFill>
                  <a:schemeClr val="dk1"/>
                </a:solidFill>
                <a:latin typeface="+mn-lt"/>
                <a:ea typeface="+mn-ea"/>
                <a:cs typeface="+mn-cs"/>
                <a:sym typeface="Arial"/>
              </a:rPr>
              <a:t>– Lay panels evaluate expert evidence and make public recommendations </a:t>
            </a:r>
          </a:p>
          <a:p>
            <a:r>
              <a:rPr lang="en-GB" sz="1200" b="1" i="0" u="none" strike="noStrike" cap="none" baseline="0" dirty="0">
                <a:solidFill>
                  <a:schemeClr val="accent3">
                    <a:lumMod val="50000"/>
                  </a:schemeClr>
                </a:solidFill>
                <a:latin typeface="+mn-lt"/>
                <a:ea typeface="+mn-ea"/>
                <a:cs typeface="+mn-cs"/>
                <a:sym typeface="Arial"/>
              </a:rPr>
              <a:t>World Café Methodology </a:t>
            </a:r>
            <a:r>
              <a:rPr lang="en-GB" sz="1200" b="0" i="0" u="none" strike="noStrike" cap="none" baseline="0" dirty="0">
                <a:solidFill>
                  <a:schemeClr val="dk1"/>
                </a:solidFill>
                <a:latin typeface="+mn-lt"/>
                <a:ea typeface="+mn-ea"/>
                <a:cs typeface="+mn-cs"/>
                <a:sym typeface="Arial"/>
              </a:rPr>
              <a:t>– Large groups rotate through focused conversations on different climate topics </a:t>
            </a:r>
          </a:p>
          <a:p>
            <a:r>
              <a:rPr lang="en-GB" sz="1200" b="1" i="0" u="none" strike="noStrike" cap="none" baseline="0" dirty="0">
                <a:solidFill>
                  <a:schemeClr val="accent3">
                    <a:lumMod val="50000"/>
                  </a:schemeClr>
                </a:solidFill>
                <a:latin typeface="+mn-lt"/>
                <a:ea typeface="+mn-ea"/>
                <a:cs typeface="+mn-cs"/>
                <a:sym typeface="Arial"/>
              </a:rPr>
              <a:t>Policy Labs </a:t>
            </a:r>
            <a:r>
              <a:rPr lang="en-GB" sz="1200" b="0" i="0" u="none" strike="noStrike" cap="none" baseline="0" dirty="0">
                <a:solidFill>
                  <a:schemeClr val="dk1"/>
                </a:solidFill>
                <a:latin typeface="+mn-lt"/>
                <a:ea typeface="+mn-ea"/>
                <a:cs typeface="+mn-cs"/>
                <a:sym typeface="Arial"/>
              </a:rPr>
              <a:t>– Collaborative spaces for experimenting with climate policy solutions </a:t>
            </a:r>
          </a:p>
          <a:p>
            <a:r>
              <a:rPr lang="en-GB" sz="1200" b="1" i="0" u="none" strike="noStrike" cap="none" baseline="0" dirty="0">
                <a:solidFill>
                  <a:schemeClr val="accent3">
                    <a:lumMod val="50000"/>
                  </a:schemeClr>
                </a:solidFill>
                <a:latin typeface="+mn-lt"/>
                <a:ea typeface="+mn-ea"/>
                <a:cs typeface="+mn-cs"/>
                <a:sym typeface="Arial"/>
              </a:rPr>
              <a:t>Citizen Juries</a:t>
            </a:r>
            <a:r>
              <a:rPr lang="en-GB" sz="1200" b="1" i="0" u="none" strike="noStrike" cap="none" baseline="0" dirty="0">
                <a:solidFill>
                  <a:schemeClr val="dk1"/>
                </a:solidFill>
                <a:latin typeface="+mn-lt"/>
                <a:ea typeface="+mn-ea"/>
                <a:cs typeface="+mn-cs"/>
                <a:sym typeface="Arial"/>
              </a:rPr>
              <a:t> </a:t>
            </a:r>
            <a:r>
              <a:rPr lang="en-GB" sz="1200" b="0" i="0" u="none" strike="noStrike" cap="none" baseline="0" dirty="0">
                <a:solidFill>
                  <a:schemeClr val="dk1"/>
                </a:solidFill>
                <a:latin typeface="+mn-lt"/>
                <a:ea typeface="+mn-ea"/>
                <a:cs typeface="+mn-cs"/>
                <a:sym typeface="Arial"/>
              </a:rPr>
              <a:t>– Small groups deliberate on specific climate policy dilemmas </a:t>
            </a:r>
            <a:endParaRPr lang="en-GB" sz="1200" dirty="0"/>
          </a:p>
        </p:txBody>
      </p:sp>
      <p:sp>
        <p:nvSpPr>
          <p:cNvPr id="8" name="TextBox 7">
            <a:extLst>
              <a:ext uri="{FF2B5EF4-FFF2-40B4-BE49-F238E27FC236}">
                <a16:creationId xmlns:a16="http://schemas.microsoft.com/office/drawing/2014/main" id="{24E3B988-C6F0-D51E-EE39-20929D66AD44}"/>
              </a:ext>
            </a:extLst>
          </p:cNvPr>
          <p:cNvSpPr txBox="1"/>
          <p:nvPr/>
        </p:nvSpPr>
        <p:spPr>
          <a:xfrm>
            <a:off x="2074341" y="3333750"/>
            <a:ext cx="9572624" cy="646331"/>
          </a:xfrm>
          <a:prstGeom prst="rect">
            <a:avLst/>
          </a:prstGeom>
          <a:noFill/>
        </p:spPr>
        <p:txBody>
          <a:bodyPr wrap="square">
            <a:spAutoFit/>
          </a:bodyPr>
          <a:lstStyle/>
          <a:p>
            <a:r>
              <a:rPr lang="en-GB" sz="1200" b="1" i="0" u="none" strike="noStrike" cap="none" baseline="0" dirty="0">
                <a:solidFill>
                  <a:schemeClr val="accent3">
                    <a:lumMod val="50000"/>
                  </a:schemeClr>
                </a:solidFill>
                <a:latin typeface="+mn-lt"/>
                <a:ea typeface="+mn-ea"/>
                <a:cs typeface="+mn-cs"/>
                <a:sym typeface="Arial"/>
              </a:rPr>
              <a:t>Value Chain Dialogues</a:t>
            </a:r>
            <a:r>
              <a:rPr lang="en-GB" sz="1200" b="1" i="0" u="none" strike="noStrike" cap="none" baseline="0" dirty="0">
                <a:solidFill>
                  <a:schemeClr val="dk1"/>
                </a:solidFill>
                <a:latin typeface="+mn-lt"/>
                <a:ea typeface="+mn-ea"/>
                <a:cs typeface="+mn-cs"/>
                <a:sym typeface="Arial"/>
              </a:rPr>
              <a:t> </a:t>
            </a:r>
            <a:r>
              <a:rPr lang="en-GB" sz="1200" b="0" i="0" u="none" strike="noStrike" cap="none" baseline="0" dirty="0">
                <a:solidFill>
                  <a:schemeClr val="dk1"/>
                </a:solidFill>
                <a:latin typeface="+mn-lt"/>
                <a:ea typeface="+mn-ea"/>
                <a:cs typeface="+mn-cs"/>
                <a:sym typeface="Arial"/>
              </a:rPr>
              <a:t>– Bringing together farmers, traders, processors, and retailers to discuss climate mitigation and adaptation </a:t>
            </a:r>
          </a:p>
          <a:p>
            <a:r>
              <a:rPr lang="en-GB" sz="1200" b="1" i="0" u="none" strike="noStrike" cap="none" baseline="0" dirty="0">
                <a:solidFill>
                  <a:schemeClr val="accent3">
                    <a:lumMod val="50000"/>
                  </a:schemeClr>
                </a:solidFill>
                <a:latin typeface="+mn-lt"/>
                <a:ea typeface="+mn-ea"/>
                <a:cs typeface="+mn-cs"/>
                <a:sym typeface="Arial"/>
              </a:rPr>
              <a:t>Multi-Stakeholder Platforms </a:t>
            </a:r>
            <a:r>
              <a:rPr lang="en-GB" sz="1200" b="0" i="0" u="none" strike="noStrike" cap="none" baseline="0" dirty="0">
                <a:solidFill>
                  <a:schemeClr val="dk1"/>
                </a:solidFill>
                <a:latin typeface="+mn-lt"/>
                <a:ea typeface="+mn-ea"/>
                <a:cs typeface="+mn-cs"/>
                <a:sym typeface="Arial"/>
              </a:rPr>
              <a:t>– Ongoing forums for different sectors (agriculture, water, mining, fossil fuel, energy) to coordinate</a:t>
            </a:r>
          </a:p>
          <a:p>
            <a:r>
              <a:rPr lang="en-GB" sz="1200" b="1" i="0" u="none" strike="noStrike" cap="none" baseline="0" dirty="0">
                <a:solidFill>
                  <a:schemeClr val="accent3">
                    <a:lumMod val="50000"/>
                  </a:schemeClr>
                </a:solidFill>
                <a:latin typeface="+mn-lt"/>
                <a:ea typeface="+mn-ea"/>
                <a:cs typeface="+mn-cs"/>
                <a:sym typeface="Arial"/>
              </a:rPr>
              <a:t>Business Roundtables </a:t>
            </a:r>
            <a:r>
              <a:rPr lang="en-GB" sz="1200" b="0" i="0" u="none" strike="noStrike" cap="none" baseline="0" dirty="0">
                <a:solidFill>
                  <a:schemeClr val="dk1"/>
                </a:solidFill>
                <a:latin typeface="+mn-lt"/>
                <a:ea typeface="+mn-ea"/>
                <a:cs typeface="+mn-cs"/>
                <a:sym typeface="Arial"/>
              </a:rPr>
              <a:t>– Engaging private sector in climate policy visions</a:t>
            </a:r>
          </a:p>
        </p:txBody>
      </p:sp>
      <p:sp>
        <p:nvSpPr>
          <p:cNvPr id="10" name="TextBox 9">
            <a:extLst>
              <a:ext uri="{FF2B5EF4-FFF2-40B4-BE49-F238E27FC236}">
                <a16:creationId xmlns:a16="http://schemas.microsoft.com/office/drawing/2014/main" id="{A0F22F82-3F17-1C4F-0C32-7F9BB1FD8E2F}"/>
              </a:ext>
            </a:extLst>
          </p:cNvPr>
          <p:cNvSpPr txBox="1"/>
          <p:nvPr/>
        </p:nvSpPr>
        <p:spPr>
          <a:xfrm>
            <a:off x="2083864" y="2400866"/>
            <a:ext cx="9572624" cy="1015663"/>
          </a:xfrm>
          <a:prstGeom prst="rect">
            <a:avLst/>
          </a:prstGeom>
          <a:noFill/>
        </p:spPr>
        <p:txBody>
          <a:bodyPr wrap="square">
            <a:spAutoFit/>
          </a:bodyPr>
          <a:lstStyle/>
          <a:p>
            <a:pPr algn="l"/>
            <a:r>
              <a:rPr lang="en-GB" sz="1200" b="1" i="0" u="none" strike="noStrike" cap="none" baseline="0" dirty="0">
                <a:solidFill>
                  <a:schemeClr val="accent3">
                    <a:lumMod val="50000"/>
                  </a:schemeClr>
                </a:solidFill>
                <a:latin typeface="+mn-lt"/>
                <a:ea typeface="+mn-ea"/>
                <a:cs typeface="+mn-cs"/>
                <a:sym typeface="Arial"/>
              </a:rPr>
              <a:t>SMS Polling and Feedback Systems</a:t>
            </a:r>
            <a:r>
              <a:rPr lang="en-GB" sz="1200" b="1" i="0" u="none" strike="noStrike" cap="none" baseline="0" dirty="0">
                <a:solidFill>
                  <a:schemeClr val="dk1"/>
                </a:solidFill>
                <a:latin typeface="+mn-lt"/>
                <a:ea typeface="+mn-ea"/>
                <a:cs typeface="+mn-cs"/>
                <a:sym typeface="Arial"/>
              </a:rPr>
              <a:t> </a:t>
            </a:r>
            <a:r>
              <a:rPr lang="en-GB" sz="1200" b="0" i="0" u="none" strike="noStrike" cap="none" baseline="0" dirty="0">
                <a:solidFill>
                  <a:schemeClr val="dk1"/>
                </a:solidFill>
                <a:latin typeface="+mn-lt"/>
                <a:ea typeface="+mn-ea"/>
                <a:cs typeface="+mn-cs"/>
                <a:sym typeface="Arial"/>
              </a:rPr>
              <a:t>– Low-tech mobile engagement for areas with limited internet </a:t>
            </a:r>
          </a:p>
          <a:p>
            <a:pPr algn="l"/>
            <a:r>
              <a:rPr lang="en-GB" sz="1200" b="1" i="0" u="none" strike="noStrike" cap="none" baseline="0" dirty="0">
                <a:solidFill>
                  <a:schemeClr val="accent3">
                    <a:lumMod val="50000"/>
                  </a:schemeClr>
                </a:solidFill>
                <a:latin typeface="+mn-lt"/>
                <a:ea typeface="+mn-ea"/>
                <a:cs typeface="+mn-cs"/>
                <a:sym typeface="Arial"/>
              </a:rPr>
              <a:t>Community and National Radio Programmes</a:t>
            </a:r>
            <a:r>
              <a:rPr lang="en-GB" sz="1200" b="1" i="0" u="none" strike="noStrike" cap="none" baseline="0" dirty="0">
                <a:solidFill>
                  <a:schemeClr val="dk1"/>
                </a:solidFill>
                <a:latin typeface="+mn-lt"/>
                <a:ea typeface="+mn-ea"/>
                <a:cs typeface="+mn-cs"/>
                <a:sym typeface="Arial"/>
              </a:rPr>
              <a:t> </a:t>
            </a:r>
            <a:r>
              <a:rPr lang="en-GB" sz="1200" b="0" i="0" u="none" strike="noStrike" cap="none" baseline="0" dirty="0">
                <a:solidFill>
                  <a:schemeClr val="dk1"/>
                </a:solidFill>
                <a:latin typeface="+mn-lt"/>
                <a:ea typeface="+mn-ea"/>
                <a:cs typeface="+mn-cs"/>
                <a:sym typeface="Arial"/>
              </a:rPr>
              <a:t>– Interactive shows allowing call-in discussions about climate policies </a:t>
            </a:r>
          </a:p>
          <a:p>
            <a:pPr algn="l"/>
            <a:r>
              <a:rPr lang="en-GB" sz="1200" b="1" i="0" u="none" strike="noStrike" cap="none" baseline="0" dirty="0">
                <a:solidFill>
                  <a:schemeClr val="accent3">
                    <a:lumMod val="50000"/>
                  </a:schemeClr>
                </a:solidFill>
                <a:latin typeface="+mn-lt"/>
                <a:ea typeface="+mn-ea"/>
                <a:cs typeface="+mn-cs"/>
                <a:sym typeface="Arial"/>
              </a:rPr>
              <a:t>Digital Storytelling Platforms</a:t>
            </a:r>
            <a:r>
              <a:rPr lang="en-GB" sz="1200" b="1" i="0" u="none" strike="noStrike" cap="none" baseline="0" dirty="0">
                <a:solidFill>
                  <a:schemeClr val="dk1"/>
                </a:solidFill>
                <a:latin typeface="+mn-lt"/>
                <a:ea typeface="+mn-ea"/>
                <a:cs typeface="+mn-cs"/>
                <a:sym typeface="Arial"/>
              </a:rPr>
              <a:t> </a:t>
            </a:r>
            <a:r>
              <a:rPr lang="en-GB" sz="1200" b="0" i="0" u="none" strike="noStrike" cap="none" baseline="0" dirty="0">
                <a:solidFill>
                  <a:schemeClr val="dk1"/>
                </a:solidFill>
                <a:latin typeface="+mn-lt"/>
                <a:ea typeface="+mn-ea"/>
                <a:cs typeface="+mn-cs"/>
                <a:sym typeface="Arial"/>
              </a:rPr>
              <a:t>– Residents share climate impact stories and suggest solutions via video or audio</a:t>
            </a:r>
          </a:p>
          <a:p>
            <a:pPr algn="l"/>
            <a:r>
              <a:rPr lang="en-GB" sz="1200" b="1" i="0" u="none" strike="noStrike" cap="none" baseline="0" dirty="0">
                <a:solidFill>
                  <a:schemeClr val="accent3">
                    <a:lumMod val="50000"/>
                  </a:schemeClr>
                </a:solidFill>
                <a:latin typeface="+mn-lt"/>
                <a:ea typeface="+mn-ea"/>
                <a:cs typeface="+mn-cs"/>
                <a:sym typeface="Arial"/>
              </a:rPr>
              <a:t>Participatory Mapping Apps </a:t>
            </a:r>
            <a:r>
              <a:rPr lang="en-GB" sz="1200" b="0" i="0" u="none" strike="noStrike" cap="none" baseline="0" dirty="0">
                <a:solidFill>
                  <a:schemeClr val="dk1"/>
                </a:solidFill>
                <a:latin typeface="+mn-lt"/>
                <a:ea typeface="+mn-ea"/>
                <a:cs typeface="+mn-cs"/>
                <a:sym typeface="Arial"/>
              </a:rPr>
              <a:t>– Communities document climate risks and resources using smartphones</a:t>
            </a:r>
          </a:p>
          <a:p>
            <a:pPr algn="l"/>
            <a:r>
              <a:rPr lang="en-GB" sz="1200" b="1" i="0" u="none" strike="noStrike" cap="none" baseline="0" dirty="0">
                <a:solidFill>
                  <a:schemeClr val="accent3">
                    <a:lumMod val="50000"/>
                  </a:schemeClr>
                </a:solidFill>
                <a:latin typeface="+mn-lt"/>
                <a:ea typeface="+mn-ea"/>
                <a:cs typeface="+mn-cs"/>
                <a:sym typeface="Arial"/>
              </a:rPr>
              <a:t>Virtual Workshops </a:t>
            </a:r>
            <a:r>
              <a:rPr lang="en-GB" sz="1200" b="0" i="0" u="none" strike="noStrike" cap="none" baseline="0" dirty="0">
                <a:solidFill>
                  <a:schemeClr val="dk1"/>
                </a:solidFill>
                <a:latin typeface="+mn-lt"/>
                <a:ea typeface="+mn-ea"/>
                <a:cs typeface="+mn-cs"/>
                <a:sym typeface="Arial"/>
              </a:rPr>
              <a:t>– Hold a series of remote workshops through virtual platforms to bridge geographical barriers and cost effectiveness</a:t>
            </a:r>
          </a:p>
        </p:txBody>
      </p:sp>
      <p:sp>
        <p:nvSpPr>
          <p:cNvPr id="12" name="TextBox 11">
            <a:extLst>
              <a:ext uri="{FF2B5EF4-FFF2-40B4-BE49-F238E27FC236}">
                <a16:creationId xmlns:a16="http://schemas.microsoft.com/office/drawing/2014/main" id="{CAD23DCA-C238-09A2-BF72-681F7D36B648}"/>
              </a:ext>
            </a:extLst>
          </p:cNvPr>
          <p:cNvSpPr txBox="1"/>
          <p:nvPr/>
        </p:nvSpPr>
        <p:spPr>
          <a:xfrm>
            <a:off x="2074337" y="1599732"/>
            <a:ext cx="9610725" cy="830997"/>
          </a:xfrm>
          <a:prstGeom prst="rect">
            <a:avLst/>
          </a:prstGeom>
          <a:noFill/>
        </p:spPr>
        <p:txBody>
          <a:bodyPr wrap="square">
            <a:spAutoFit/>
          </a:bodyPr>
          <a:lstStyle/>
          <a:p>
            <a:pPr algn="l"/>
            <a:r>
              <a:rPr lang="en-GB" sz="1200" b="1" dirty="0">
                <a:solidFill>
                  <a:schemeClr val="accent3">
                    <a:lumMod val="50000"/>
                  </a:schemeClr>
                </a:solidFill>
              </a:rPr>
              <a:t>Traditional Authority Consultations </a:t>
            </a:r>
            <a:r>
              <a:rPr lang="en-GB" sz="1200" dirty="0"/>
              <a:t>– Working through chiefs, elders, and customary governance structures</a:t>
            </a:r>
          </a:p>
          <a:p>
            <a:pPr algn="l"/>
            <a:r>
              <a:rPr lang="en-GB" sz="1200" b="1" dirty="0">
                <a:solidFill>
                  <a:schemeClr val="accent3">
                    <a:lumMod val="50000"/>
                  </a:schemeClr>
                </a:solidFill>
              </a:rPr>
              <a:t>Indigenous Knowledge Documentation </a:t>
            </a:r>
            <a:r>
              <a:rPr lang="en-GB" sz="1200" dirty="0"/>
              <a:t>– Formal processes to capture traditional climate observations and practices</a:t>
            </a:r>
          </a:p>
          <a:p>
            <a:pPr algn="l"/>
            <a:r>
              <a:rPr lang="en-GB" sz="1200" b="1" dirty="0">
                <a:solidFill>
                  <a:schemeClr val="accent3">
                    <a:lumMod val="50000"/>
                  </a:schemeClr>
                </a:solidFill>
              </a:rPr>
              <a:t>Community Assemblies (Barazas, Town Halls) </a:t>
            </a:r>
            <a:r>
              <a:rPr lang="en-GB" sz="1200" dirty="0"/>
              <a:t>– Open forums using familiar local meeting formats</a:t>
            </a:r>
          </a:p>
          <a:p>
            <a:pPr algn="l"/>
            <a:r>
              <a:rPr lang="en-GB" sz="1200" b="1" dirty="0">
                <a:solidFill>
                  <a:schemeClr val="accent3">
                    <a:lumMod val="50000"/>
                  </a:schemeClr>
                </a:solidFill>
              </a:rPr>
              <a:t>Religious Leader Engagement</a:t>
            </a:r>
            <a:r>
              <a:rPr lang="en-GB" sz="1200" dirty="0"/>
              <a:t> – Involving faith communities as trusted messengers and mobilisers</a:t>
            </a:r>
          </a:p>
        </p:txBody>
      </p:sp>
      <p:sp>
        <p:nvSpPr>
          <p:cNvPr id="14" name="TextBox 13">
            <a:extLst>
              <a:ext uri="{FF2B5EF4-FFF2-40B4-BE49-F238E27FC236}">
                <a16:creationId xmlns:a16="http://schemas.microsoft.com/office/drawing/2014/main" id="{F0554033-0C1A-3E70-F36D-FF57F53B296E}"/>
              </a:ext>
            </a:extLst>
          </p:cNvPr>
          <p:cNvSpPr txBox="1"/>
          <p:nvPr/>
        </p:nvSpPr>
        <p:spPr>
          <a:xfrm>
            <a:off x="2074330" y="774037"/>
            <a:ext cx="9610725" cy="830997"/>
          </a:xfrm>
          <a:prstGeom prst="rect">
            <a:avLst/>
          </a:prstGeom>
          <a:noFill/>
        </p:spPr>
        <p:txBody>
          <a:bodyPr wrap="square">
            <a:spAutoFit/>
          </a:bodyPr>
          <a:lstStyle/>
          <a:p>
            <a:pPr algn="l"/>
            <a:r>
              <a:rPr lang="en-GB" sz="1200" b="1" dirty="0">
                <a:solidFill>
                  <a:schemeClr val="accent3">
                    <a:lumMod val="50000"/>
                  </a:schemeClr>
                </a:solidFill>
              </a:rPr>
              <a:t>Participatory Rural Appraisal (PRA) </a:t>
            </a:r>
            <a:r>
              <a:rPr lang="en-GB" sz="1200" dirty="0"/>
              <a:t>– Community map local climate vulnerabilities, seasonal calendars, and resources using visual tools</a:t>
            </a:r>
          </a:p>
          <a:p>
            <a:pPr algn="l"/>
            <a:r>
              <a:rPr lang="en-GB" sz="1200" b="1" dirty="0">
                <a:solidFill>
                  <a:schemeClr val="accent3">
                    <a:lumMod val="50000"/>
                  </a:schemeClr>
                </a:solidFill>
              </a:rPr>
              <a:t>Community-Based Participatory Research </a:t>
            </a:r>
            <a:r>
              <a:rPr lang="en-GB" sz="1200" dirty="0"/>
              <a:t>– Residents co-design studies on local climate impacts and mitigation/adaptation needs</a:t>
            </a:r>
          </a:p>
          <a:p>
            <a:pPr algn="l"/>
            <a:r>
              <a:rPr lang="en-GB" sz="1200" b="1" dirty="0">
                <a:solidFill>
                  <a:schemeClr val="accent3">
                    <a:lumMod val="50000"/>
                  </a:schemeClr>
                </a:solidFill>
              </a:rPr>
              <a:t>Scenario Planning Workshops </a:t>
            </a:r>
            <a:r>
              <a:rPr lang="en-GB" sz="1200" dirty="0"/>
              <a:t>– Stakeholders explore different climate futures and policy pathways together</a:t>
            </a:r>
          </a:p>
          <a:p>
            <a:pPr algn="l"/>
            <a:r>
              <a:rPr lang="en-GB" sz="1200" b="1" dirty="0">
                <a:solidFill>
                  <a:schemeClr val="accent3">
                    <a:lumMod val="50000"/>
                  </a:schemeClr>
                </a:solidFill>
              </a:rPr>
              <a:t>Theory of Change Workshops </a:t>
            </a:r>
            <a:r>
              <a:rPr lang="en-GB" sz="1200" dirty="0"/>
              <a:t>– Groups map pathways from current state to desired climate outcomes</a:t>
            </a:r>
          </a:p>
        </p:txBody>
      </p:sp>
      <p:sp>
        <p:nvSpPr>
          <p:cNvPr id="15" name="TextBox 14">
            <a:extLst>
              <a:ext uri="{FF2B5EF4-FFF2-40B4-BE49-F238E27FC236}">
                <a16:creationId xmlns:a16="http://schemas.microsoft.com/office/drawing/2014/main" id="{D482ECC9-36D9-2C04-DC9F-74536B57DC08}"/>
              </a:ext>
            </a:extLst>
          </p:cNvPr>
          <p:cNvSpPr txBox="1"/>
          <p:nvPr/>
        </p:nvSpPr>
        <p:spPr>
          <a:xfrm>
            <a:off x="4551218" y="6261100"/>
            <a:ext cx="7411003" cy="338554"/>
          </a:xfrm>
          <a:prstGeom prst="rect">
            <a:avLst/>
          </a:prstGeom>
          <a:noFill/>
        </p:spPr>
        <p:txBody>
          <a:bodyPr wrap="none" rtlCol="0">
            <a:spAutoFit/>
          </a:bodyPr>
          <a:lstStyle/>
          <a:p>
            <a:pPr algn="l"/>
            <a:r>
              <a:rPr lang="en-GB" sz="1600" dirty="0"/>
              <a:t>*Highlighted strategies were mentioned by Dr Gerald Arhin in the previous video</a:t>
            </a:r>
          </a:p>
        </p:txBody>
      </p:sp>
    </p:spTree>
    <p:extLst>
      <p:ext uri="{BB962C8B-B14F-4D97-AF65-F5344CB8AC3E}">
        <p14:creationId xmlns:p14="http://schemas.microsoft.com/office/powerpoint/2010/main" val="1298639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14">
                                            <p:txEl>
                                              <p:pRg st="0" end="0"/>
                                            </p:txEl>
                                          </p:spTgt>
                                        </p:tgtEl>
                                        <p:attrNameLst>
                                          <p:attrName>style.color</p:attrName>
                                        </p:attrNameLst>
                                      </p:cBhvr>
                                      <p:to>
                                        <p:clrVal>
                                          <a:srgbClr val="EE3B59"/>
                                        </p:clrVal>
                                      </p:to>
                                    </p:set>
                                    <p:set>
                                      <p:cBhvr>
                                        <p:cTn id="7" dur="500" fill="hold"/>
                                        <p:tgtEl>
                                          <p:spTgt spid="14">
                                            <p:txEl>
                                              <p:pRg st="0" end="0"/>
                                            </p:txEl>
                                          </p:spTgt>
                                        </p:tgtEl>
                                        <p:attrNameLst>
                                          <p:attrName>fillcolor</p:attrName>
                                        </p:attrNameLst>
                                      </p:cBhvr>
                                      <p:to>
                                        <p:clrVal>
                                          <a:srgbClr val="EE3B59"/>
                                        </p:clrVal>
                                      </p:to>
                                    </p:set>
                                    <p:set>
                                      <p:cBhvr>
                                        <p:cTn id="8" dur="500" fill="hold"/>
                                        <p:tgtEl>
                                          <p:spTgt spid="14">
                                            <p:txEl>
                                              <p:pRg st="0" end="0"/>
                                            </p:txEl>
                                          </p:spTgt>
                                        </p:tgtEl>
                                        <p:attrNameLst>
                                          <p:attrName>fill.type</p:attrName>
                                        </p:attrNameLst>
                                      </p:cBhvr>
                                      <p:to>
                                        <p:strVal val="solid"/>
                                      </p:to>
                                    </p:set>
                                  </p:childTnLst>
                                </p:cTn>
                              </p:par>
                              <p:par>
                                <p:cTn id="9" presetID="16" presetClass="emph" presetSubtype="0" fill="hold" nodeType="withEffect">
                                  <p:stCondLst>
                                    <p:cond delay="0"/>
                                  </p:stCondLst>
                                  <p:iterate type="lt">
                                    <p:tmPct val="4000"/>
                                  </p:iterate>
                                  <p:childTnLst>
                                    <p:set>
                                      <p:cBhvr override="childStyle">
                                        <p:cTn id="10" dur="500" fill="hold"/>
                                        <p:tgtEl>
                                          <p:spTgt spid="3">
                                            <p:txEl>
                                              <p:pRg st="0" end="0"/>
                                            </p:txEl>
                                          </p:spTgt>
                                        </p:tgtEl>
                                        <p:attrNameLst>
                                          <p:attrName>style.color</p:attrName>
                                        </p:attrNameLst>
                                      </p:cBhvr>
                                      <p:to>
                                        <p:clrVal>
                                          <a:srgbClr val="EE3B59"/>
                                        </p:clrVal>
                                      </p:to>
                                    </p:set>
                                    <p:set>
                                      <p:cBhvr>
                                        <p:cTn id="11" dur="500" fill="hold"/>
                                        <p:tgtEl>
                                          <p:spTgt spid="3">
                                            <p:txEl>
                                              <p:pRg st="0" end="0"/>
                                            </p:txEl>
                                          </p:spTgt>
                                        </p:tgtEl>
                                        <p:attrNameLst>
                                          <p:attrName>fillcolor</p:attrName>
                                        </p:attrNameLst>
                                      </p:cBhvr>
                                      <p:to>
                                        <p:clrVal>
                                          <a:srgbClr val="EE3B59"/>
                                        </p:clrVal>
                                      </p:to>
                                    </p:set>
                                    <p:set>
                                      <p:cBhvr>
                                        <p:cTn id="12" dur="500" fill="hold"/>
                                        <p:tgtEl>
                                          <p:spTgt spid="3">
                                            <p:txEl>
                                              <p:pRg st="0" end="0"/>
                                            </p:txEl>
                                          </p:spTgt>
                                        </p:tgtEl>
                                        <p:attrNameLst>
                                          <p:attrName>fill.type</p:attrName>
                                        </p:attrNameLst>
                                      </p:cBhvr>
                                      <p:to>
                                        <p:strVal val="solid"/>
                                      </p:to>
                                    </p:set>
                                  </p:childTnLst>
                                </p:cTn>
                              </p:par>
                              <p:par>
                                <p:cTn id="13" presetID="16" presetClass="emph" presetSubtype="0" fill="hold" nodeType="withEffect">
                                  <p:stCondLst>
                                    <p:cond delay="0"/>
                                  </p:stCondLst>
                                  <p:iterate type="lt">
                                    <p:tmPct val="4000"/>
                                  </p:iterate>
                                  <p:childTnLst>
                                    <p:set>
                                      <p:cBhvr override="childStyle">
                                        <p:cTn id="14" dur="500" fill="hold"/>
                                        <p:tgtEl>
                                          <p:spTgt spid="6">
                                            <p:txEl>
                                              <p:pRg st="0" end="0"/>
                                            </p:txEl>
                                          </p:spTgt>
                                        </p:tgtEl>
                                        <p:attrNameLst>
                                          <p:attrName>style.color</p:attrName>
                                        </p:attrNameLst>
                                      </p:cBhvr>
                                      <p:to>
                                        <p:clrVal>
                                          <a:srgbClr val="EE3B59"/>
                                        </p:clrVal>
                                      </p:to>
                                    </p:set>
                                    <p:set>
                                      <p:cBhvr>
                                        <p:cTn id="15" dur="500" fill="hold"/>
                                        <p:tgtEl>
                                          <p:spTgt spid="6">
                                            <p:txEl>
                                              <p:pRg st="0" end="0"/>
                                            </p:txEl>
                                          </p:spTgt>
                                        </p:tgtEl>
                                        <p:attrNameLst>
                                          <p:attrName>fillcolor</p:attrName>
                                        </p:attrNameLst>
                                      </p:cBhvr>
                                      <p:to>
                                        <p:clrVal>
                                          <a:srgbClr val="EE3B59"/>
                                        </p:clrVal>
                                      </p:to>
                                    </p:set>
                                    <p:set>
                                      <p:cBhvr>
                                        <p:cTn id="16" dur="500" fill="hold"/>
                                        <p:tgtEl>
                                          <p:spTgt spid="6">
                                            <p:txEl>
                                              <p:pRg st="0" end="0"/>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E9C57-0892-5A85-BF8E-16D15094228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E0A70DB-0854-131D-E45B-F818470C1F83}"/>
              </a:ext>
            </a:extLst>
          </p:cNvPr>
          <p:cNvSpPr txBox="1"/>
          <p:nvPr/>
        </p:nvSpPr>
        <p:spPr>
          <a:xfrm>
            <a:off x="563733" y="363505"/>
            <a:ext cx="11121335" cy="1815882"/>
          </a:xfrm>
          <a:prstGeom prst="rect">
            <a:avLst/>
          </a:prstGeom>
          <a:noFill/>
        </p:spPr>
        <p:txBody>
          <a:bodyPr wrap="square" rtlCol="0">
            <a:spAutoFit/>
          </a:bodyPr>
          <a:lstStyle/>
          <a:p>
            <a:r>
              <a:rPr lang="en-GB" sz="1600" b="1" dirty="0">
                <a:solidFill>
                  <a:schemeClr val="tx1"/>
                </a:solidFill>
              </a:rPr>
              <a:t>LEARNING OUTCOME 2: Design Iterative and Inclusive Stakeholder Engagement Approaches</a:t>
            </a:r>
          </a:p>
          <a:p>
            <a:endParaRPr lang="en-GB" sz="1600" b="1" i="1" dirty="0"/>
          </a:p>
          <a:p>
            <a:r>
              <a:rPr lang="en-GB" sz="1600" b="1" dirty="0">
                <a:solidFill>
                  <a:schemeClr val="bg1"/>
                </a:solidFill>
                <a:highlight>
                  <a:srgbClr val="0000FF"/>
                </a:highlight>
              </a:rPr>
              <a:t>2.3 Determining When to Engage</a:t>
            </a:r>
          </a:p>
          <a:p>
            <a:endParaRPr lang="en-GB" sz="1600" dirty="0"/>
          </a:p>
          <a:p>
            <a:r>
              <a:rPr lang="en-GB" sz="1600" b="1" i="1" dirty="0">
                <a:solidFill>
                  <a:schemeClr val="accent5"/>
                </a:solidFill>
              </a:rPr>
              <a:t>Q: Why is it important to have a timeline for the stakeholder engagement process?</a:t>
            </a:r>
          </a:p>
          <a:p>
            <a:r>
              <a:rPr lang="en-GB" sz="1600" dirty="0"/>
              <a:t>A: Sequencing engagement strategically ensures that the right stakeholders contribute at the right stages to build momentum, trust, and sustained ownership. </a:t>
            </a:r>
          </a:p>
        </p:txBody>
      </p:sp>
      <p:pic>
        <p:nvPicPr>
          <p:cNvPr id="3" name="Graphic 2" descr="Blueprint outline">
            <a:extLst>
              <a:ext uri="{FF2B5EF4-FFF2-40B4-BE49-F238E27FC236}">
                <a16:creationId xmlns:a16="http://schemas.microsoft.com/office/drawing/2014/main" id="{05EC909F-1088-97FB-F344-74923CE7F30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965068" y="363505"/>
            <a:ext cx="720000" cy="720000"/>
          </a:xfrm>
          <a:prstGeom prst="rect">
            <a:avLst/>
          </a:prstGeom>
        </p:spPr>
      </p:pic>
      <p:sp>
        <p:nvSpPr>
          <p:cNvPr id="5" name="TextBox 4">
            <a:extLst>
              <a:ext uri="{FF2B5EF4-FFF2-40B4-BE49-F238E27FC236}">
                <a16:creationId xmlns:a16="http://schemas.microsoft.com/office/drawing/2014/main" id="{E74D5456-7EEA-EB83-05BC-4523F00937CE}"/>
              </a:ext>
            </a:extLst>
          </p:cNvPr>
          <p:cNvSpPr txBox="1"/>
          <p:nvPr/>
        </p:nvSpPr>
        <p:spPr>
          <a:xfrm>
            <a:off x="432789" y="6221063"/>
            <a:ext cx="2036135" cy="307777"/>
          </a:xfrm>
          <a:prstGeom prst="rect">
            <a:avLst/>
          </a:prstGeom>
          <a:noFill/>
        </p:spPr>
        <p:txBody>
          <a:bodyPr wrap="none" rtlCol="0">
            <a:spAutoFit/>
          </a:bodyPr>
          <a:lstStyle/>
          <a:p>
            <a:r>
              <a:rPr lang="en-GB" dirty="0">
                <a:solidFill>
                  <a:schemeClr val="accent5"/>
                </a:solidFill>
                <a:hlinkClick r:id="rId3" action="ppaction://hlinksldjump">
                  <a:extLst>
                    <a:ext uri="{A12FA001-AC4F-418D-AE19-62706E023703}">
                      <ahyp:hlinkClr xmlns:ahyp="http://schemas.microsoft.com/office/drawing/2018/hyperlinkcolor" val="tx"/>
                    </a:ext>
                  </a:extLst>
                </a:hlinkClick>
              </a:rPr>
              <a:t>Back to Module Outline</a:t>
            </a:r>
            <a:endParaRPr lang="en-GB" dirty="0">
              <a:solidFill>
                <a:schemeClr val="accent5"/>
              </a:solidFill>
            </a:endParaRPr>
          </a:p>
        </p:txBody>
      </p:sp>
      <p:sp>
        <p:nvSpPr>
          <p:cNvPr id="6" name="TextBox 5">
            <a:extLst>
              <a:ext uri="{FF2B5EF4-FFF2-40B4-BE49-F238E27FC236}">
                <a16:creationId xmlns:a16="http://schemas.microsoft.com/office/drawing/2014/main" id="{FB3DF7CA-420C-4CAF-E0BA-368CFCDE1D85}"/>
              </a:ext>
            </a:extLst>
          </p:cNvPr>
          <p:cNvSpPr txBox="1"/>
          <p:nvPr/>
        </p:nvSpPr>
        <p:spPr>
          <a:xfrm>
            <a:off x="563733" y="2496967"/>
            <a:ext cx="11121335" cy="3539430"/>
          </a:xfrm>
          <a:prstGeom prst="rect">
            <a:avLst/>
          </a:prstGeom>
          <a:noFill/>
        </p:spPr>
        <p:txBody>
          <a:bodyPr wrap="square">
            <a:spAutoFit/>
          </a:bodyPr>
          <a:lstStyle/>
          <a:p>
            <a:r>
              <a:rPr lang="en-GB" sz="1600" b="1" i="1" dirty="0">
                <a:solidFill>
                  <a:schemeClr val="accent5"/>
                </a:solidFill>
              </a:rPr>
              <a:t>Q: What is the recommended best-practice for the engagement sequencing?</a:t>
            </a:r>
          </a:p>
          <a:p>
            <a:r>
              <a:rPr lang="en-GB" sz="1600" dirty="0"/>
              <a:t>A: There are typically three stages of engagement that should be conducted:</a:t>
            </a:r>
          </a:p>
          <a:p>
            <a:pPr marL="714375" indent="-342900">
              <a:buAutoNum type="arabicPeriod"/>
            </a:pPr>
            <a:r>
              <a:rPr lang="en-GB" sz="1600" b="1" dirty="0"/>
              <a:t>Early: </a:t>
            </a:r>
            <a:r>
              <a:rPr lang="en-GB" sz="1600" dirty="0"/>
              <a:t>this phase builds trust and legitimacy to the visioning process and allows key ministries, political leaders and coordinating institutions to co-define priorities and establish the vision parameters. This phase also reveals potential conflicts and align mandates, which in turn, ensures technical and political ambitions are grounded within the country’s reality (see </a:t>
            </a:r>
            <a:r>
              <a:rPr lang="en-GB" sz="1600" b="1" dirty="0"/>
              <a:t>D2D Component 5: Engagement </a:t>
            </a:r>
            <a:r>
              <a:rPr lang="en-GB" sz="1600" dirty="0"/>
              <a:t>for more details).</a:t>
            </a:r>
          </a:p>
          <a:p>
            <a:pPr marL="714375" indent="-342900">
              <a:buAutoNum type="arabicPeriod"/>
            </a:pPr>
            <a:r>
              <a:rPr lang="en-GB" sz="1600" b="1" dirty="0"/>
              <a:t>Diversify and Deepen: </a:t>
            </a:r>
            <a:r>
              <a:rPr lang="en-GB" sz="1600" dirty="0"/>
              <a:t>Technical actors (e.g., statistical agencies, data providers, utilities, and researchers) should be brought in once data collection and/or modelling begins. In addition, consultations with civil society, subnational authorities, and the private sector are valuable here, when the preliminary analysis is available to test, challenge, and refine. As the D2D process advances, the engagement process remains relevant throughout but may shift focus from development vision to technical planning to financial planning.</a:t>
            </a:r>
          </a:p>
          <a:p>
            <a:pPr marL="714375" indent="-342900">
              <a:buAutoNum type="arabicPeriod"/>
            </a:pPr>
            <a:r>
              <a:rPr lang="en-GB" sz="1600" b="1" dirty="0"/>
              <a:t>Beyond the plan</a:t>
            </a:r>
            <a:r>
              <a:rPr lang="en-GB" sz="1600" dirty="0"/>
              <a:t>: there should be periodic engagement with all stakeholders previously engaged once the plan begins being implemented to provide feedback, updates, and uphold accountability. These feedback loops could be created via standing committees, review meetings, or online. </a:t>
            </a:r>
          </a:p>
        </p:txBody>
      </p:sp>
    </p:spTree>
    <p:extLst>
      <p:ext uri="{BB962C8B-B14F-4D97-AF65-F5344CB8AC3E}">
        <p14:creationId xmlns:p14="http://schemas.microsoft.com/office/powerpoint/2010/main" val="209890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19996-5655-1BBF-6C47-0BEBC60960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D822E4-A06E-FCC3-C034-2D1EAE5E26D8}"/>
              </a:ext>
            </a:extLst>
          </p:cNvPr>
          <p:cNvSpPr>
            <a:spLocks noGrp="1"/>
          </p:cNvSpPr>
          <p:nvPr>
            <p:ph type="ctrTitle"/>
          </p:nvPr>
        </p:nvSpPr>
        <p:spPr>
          <a:xfrm>
            <a:off x="2979507" y="739739"/>
            <a:ext cx="5716818" cy="4982968"/>
          </a:xfrm>
        </p:spPr>
        <p:txBody>
          <a:bodyPr lIns="36000" tIns="36000" rIns="36000" bIns="36000">
            <a:normAutofit fontScale="90000"/>
          </a:bodyPr>
          <a:lstStyle/>
          <a:p>
            <a:r>
              <a:rPr lang="en-GB" sz="5400" dirty="0"/>
              <a:t>Learning </a:t>
            </a:r>
            <a:br>
              <a:rPr lang="en-GB" sz="5400" dirty="0"/>
            </a:br>
            <a:r>
              <a:rPr lang="en-GB" sz="5400" dirty="0"/>
              <a:t>Outcome 3</a:t>
            </a:r>
            <a:br>
              <a:rPr lang="en-GB" sz="5400" dirty="0"/>
            </a:br>
            <a:br>
              <a:rPr lang="en-GB" sz="1200" dirty="0"/>
            </a:br>
            <a:r>
              <a:rPr lang="en-GB" sz="3600" dirty="0"/>
              <a:t>Co-Create the Vision by Translating Shared Aspirations into an Evidence-Based Narrative</a:t>
            </a:r>
            <a:br>
              <a:rPr lang="en-GB" sz="3600" dirty="0"/>
            </a:br>
            <a:br>
              <a:rPr lang="en-GB" sz="3600" dirty="0"/>
            </a:br>
            <a:br>
              <a:rPr lang="en-GB" dirty="0"/>
            </a:br>
            <a:br>
              <a:rPr lang="en-GB" dirty="0"/>
            </a:br>
            <a:br>
              <a:rPr lang="en-GB" b="0" dirty="0"/>
            </a:br>
            <a:br>
              <a:rPr lang="en-GB" dirty="0"/>
            </a:br>
            <a:br>
              <a:rPr lang="en-GB" dirty="0"/>
            </a:br>
            <a:endParaRPr lang="en-GB" dirty="0"/>
          </a:p>
        </p:txBody>
      </p:sp>
      <p:pic>
        <p:nvPicPr>
          <p:cNvPr id="4" name="Graphic 3" descr="Cheers outline">
            <a:extLst>
              <a:ext uri="{FF2B5EF4-FFF2-40B4-BE49-F238E27FC236}">
                <a16:creationId xmlns:a16="http://schemas.microsoft.com/office/drawing/2014/main" id="{F1B3918F-440B-6050-41BF-B4F7E7CE7B3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979507" y="4080921"/>
            <a:ext cx="1800000" cy="1800000"/>
          </a:xfrm>
          <a:prstGeom prst="rect">
            <a:avLst/>
          </a:prstGeom>
        </p:spPr>
      </p:pic>
    </p:spTree>
    <p:extLst>
      <p:ext uri="{BB962C8B-B14F-4D97-AF65-F5344CB8AC3E}">
        <p14:creationId xmlns:p14="http://schemas.microsoft.com/office/powerpoint/2010/main" val="27301210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106D8-4A70-28A7-CA2A-53023B1966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24F8CB-5985-17E7-53BA-36DB11CD75B2}"/>
              </a:ext>
            </a:extLst>
          </p:cNvPr>
          <p:cNvSpPr>
            <a:spLocks noGrp="1"/>
          </p:cNvSpPr>
          <p:nvPr>
            <p:ph type="title"/>
          </p:nvPr>
        </p:nvSpPr>
        <p:spPr>
          <a:xfrm>
            <a:off x="838198" y="433997"/>
            <a:ext cx="9082276" cy="1325563"/>
          </a:xfrm>
        </p:spPr>
        <p:txBody>
          <a:bodyPr/>
          <a:lstStyle/>
          <a:p>
            <a:r>
              <a:rPr lang="en-GB" dirty="0">
                <a:solidFill>
                  <a:schemeClr val="accent5"/>
                </a:solidFill>
              </a:rPr>
              <a:t>Co-Create the Vision by Translating Shared Aspirations into an Evidence-Based Narrative</a:t>
            </a:r>
          </a:p>
        </p:txBody>
      </p:sp>
      <p:sp>
        <p:nvSpPr>
          <p:cNvPr id="3" name="Text Placeholder 2">
            <a:extLst>
              <a:ext uri="{FF2B5EF4-FFF2-40B4-BE49-F238E27FC236}">
                <a16:creationId xmlns:a16="http://schemas.microsoft.com/office/drawing/2014/main" id="{2725AE09-43A4-5003-35B8-743B26654A4A}"/>
              </a:ext>
            </a:extLst>
          </p:cNvPr>
          <p:cNvSpPr>
            <a:spLocks noGrp="1"/>
          </p:cNvSpPr>
          <p:nvPr>
            <p:ph type="body" idx="12"/>
          </p:nvPr>
        </p:nvSpPr>
        <p:spPr>
          <a:xfrm>
            <a:off x="838198" y="1986748"/>
            <a:ext cx="10515599" cy="3970129"/>
          </a:xfrm>
        </p:spPr>
        <p:txBody>
          <a:bodyPr/>
          <a:lstStyle/>
          <a:p>
            <a:r>
              <a:rPr lang="en-GB" dirty="0"/>
              <a:t>The final product of the visioning process should…</a:t>
            </a:r>
          </a:p>
          <a:p>
            <a:pPr marL="285750" indent="-285750">
              <a:buFontTx/>
              <a:buChar char="-"/>
            </a:pPr>
            <a:r>
              <a:rPr lang="en-GB" dirty="0"/>
              <a:t>Be a synthesis of evidence, politics, and public input;</a:t>
            </a:r>
          </a:p>
          <a:p>
            <a:pPr marL="285750" indent="-285750">
              <a:buFontTx/>
              <a:buChar char="-"/>
            </a:pPr>
            <a:r>
              <a:rPr lang="en-GB" dirty="0"/>
              <a:t>Integrate climate ambition with national development priorities;</a:t>
            </a:r>
          </a:p>
          <a:p>
            <a:pPr marL="285750" indent="-285750">
              <a:buFontTx/>
              <a:buChar char="-"/>
            </a:pPr>
            <a:r>
              <a:rPr lang="en-GB" dirty="0"/>
              <a:t>Use an approach suited to the country context;</a:t>
            </a:r>
          </a:p>
          <a:p>
            <a:pPr marL="285750" indent="-285750">
              <a:buFontTx/>
              <a:buChar char="-"/>
            </a:pPr>
            <a:r>
              <a:rPr lang="en-GB" dirty="0"/>
              <a:t>Translate results into a narrative that will guide modelling (</a:t>
            </a:r>
            <a:r>
              <a:rPr lang="en-GB" b="1" dirty="0"/>
              <a:t>D2D Component 4: Modelling</a:t>
            </a:r>
            <a:r>
              <a:rPr lang="en-GB" dirty="0"/>
              <a:t>), policy design (</a:t>
            </a:r>
            <a:r>
              <a:rPr lang="en-GB" b="1" dirty="0"/>
              <a:t>D2D Component 6: Policy</a:t>
            </a:r>
            <a:r>
              <a:rPr lang="en-GB" dirty="0"/>
              <a:t>) and financial mobilisation (</a:t>
            </a:r>
            <a:r>
              <a:rPr lang="en-GB" b="1" dirty="0"/>
              <a:t>D2D Component 7: Finance</a:t>
            </a:r>
            <a:r>
              <a:rPr lang="en-GB" dirty="0"/>
              <a:t>)</a:t>
            </a:r>
          </a:p>
          <a:p>
            <a:endParaRPr lang="en-GB" dirty="0"/>
          </a:p>
          <a:p>
            <a:r>
              <a:rPr lang="en-GB" dirty="0"/>
              <a:t>Now that you have learned the political landscape and know who to engage, it is time to learn techniques for how to conduct the visioning process itself. In this section, learn from case studies and experts about how to formulate and then describe the final vision.</a:t>
            </a:r>
          </a:p>
        </p:txBody>
      </p:sp>
      <p:sp>
        <p:nvSpPr>
          <p:cNvPr id="4" name="Text Placeholder 3">
            <a:extLst>
              <a:ext uri="{FF2B5EF4-FFF2-40B4-BE49-F238E27FC236}">
                <a16:creationId xmlns:a16="http://schemas.microsoft.com/office/drawing/2014/main" id="{72910EC2-734D-E128-DCCB-C3F762593E9B}"/>
              </a:ext>
            </a:extLst>
          </p:cNvPr>
          <p:cNvSpPr>
            <a:spLocks noGrp="1"/>
          </p:cNvSpPr>
          <p:nvPr>
            <p:ph type="body" idx="13"/>
          </p:nvPr>
        </p:nvSpPr>
        <p:spPr>
          <a:xfrm>
            <a:off x="838198" y="433997"/>
            <a:ext cx="5499342" cy="604836"/>
          </a:xfrm>
        </p:spPr>
        <p:txBody>
          <a:bodyPr/>
          <a:lstStyle/>
          <a:p>
            <a:r>
              <a:rPr lang="en-GB" dirty="0"/>
              <a:t>Learning Outcome 3: </a:t>
            </a:r>
          </a:p>
        </p:txBody>
      </p:sp>
      <p:pic>
        <p:nvPicPr>
          <p:cNvPr id="6" name="Graphic 5" descr="Cheers outline">
            <a:extLst>
              <a:ext uri="{FF2B5EF4-FFF2-40B4-BE49-F238E27FC236}">
                <a16:creationId xmlns:a16="http://schemas.microsoft.com/office/drawing/2014/main" id="{AC7A7913-0B5A-6EB1-6F5E-8D41FF5CE05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105696" y="344924"/>
            <a:ext cx="1620000" cy="1620000"/>
          </a:xfrm>
          <a:prstGeom prst="rect">
            <a:avLst/>
          </a:prstGeom>
        </p:spPr>
      </p:pic>
    </p:spTree>
    <p:extLst>
      <p:ext uri="{BB962C8B-B14F-4D97-AF65-F5344CB8AC3E}">
        <p14:creationId xmlns:p14="http://schemas.microsoft.com/office/powerpoint/2010/main" val="12688045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76D11B2-8552-FE2D-B983-6D6B8AFB5D9E}"/>
              </a:ext>
            </a:extLst>
          </p:cNvPr>
          <p:cNvSpPr txBox="1"/>
          <p:nvPr/>
        </p:nvSpPr>
        <p:spPr>
          <a:xfrm>
            <a:off x="563733" y="363505"/>
            <a:ext cx="11121335" cy="2062103"/>
          </a:xfrm>
          <a:prstGeom prst="rect">
            <a:avLst/>
          </a:prstGeom>
          <a:noFill/>
        </p:spPr>
        <p:txBody>
          <a:bodyPr wrap="square" rtlCol="0">
            <a:spAutoFit/>
          </a:bodyPr>
          <a:lstStyle/>
          <a:p>
            <a:r>
              <a:rPr lang="en-GB" sz="1600" b="1" dirty="0">
                <a:solidFill>
                  <a:schemeClr val="tx1"/>
                </a:solidFill>
              </a:rPr>
              <a:t>LEARNING OUTCOME 3: Co-Create the Vision by Translating Shared Aspirations into an Evidence-Based Narrative</a:t>
            </a:r>
          </a:p>
          <a:p>
            <a:pPr marL="285750" indent="-285750">
              <a:buFont typeface="Arial" panose="020B0604020202020204" pitchFamily="34" charset="0"/>
              <a:buChar char="•"/>
            </a:pPr>
            <a:endParaRPr lang="en-GB" sz="1600" dirty="0"/>
          </a:p>
          <a:p>
            <a:r>
              <a:rPr lang="en-GB" sz="1600" b="1" dirty="0">
                <a:solidFill>
                  <a:schemeClr val="bg1"/>
                </a:solidFill>
                <a:highlight>
                  <a:srgbClr val="0000FF"/>
                </a:highlight>
              </a:rPr>
              <a:t>3.1 Selecting Relevant Vision Approaches</a:t>
            </a:r>
          </a:p>
          <a:p>
            <a:endParaRPr lang="en-GB" sz="1600" dirty="0"/>
          </a:p>
          <a:p>
            <a:r>
              <a:rPr lang="en-GB" sz="1600" b="1" i="1" dirty="0">
                <a:solidFill>
                  <a:schemeClr val="accent5"/>
                </a:solidFill>
              </a:rPr>
              <a:t>Q: What are different approaches to use during the visioning process?</a:t>
            </a:r>
          </a:p>
          <a:p>
            <a:r>
              <a:rPr lang="en-GB" sz="1600" dirty="0"/>
              <a:t>A: There are four visioning approaches that are highlighted in the literature. It is recommended to utilise more than one of these approaches to balance your country’s vision’s ambition, feasibility, and uncertainty. They are:</a:t>
            </a:r>
          </a:p>
        </p:txBody>
      </p:sp>
      <p:pic>
        <p:nvPicPr>
          <p:cNvPr id="3" name="Graphic 2" descr="Cheers outline">
            <a:extLst>
              <a:ext uri="{FF2B5EF4-FFF2-40B4-BE49-F238E27FC236}">
                <a16:creationId xmlns:a16="http://schemas.microsoft.com/office/drawing/2014/main" id="{02A06032-1B07-798B-A935-ED2308C9B23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965068" y="363505"/>
            <a:ext cx="720000" cy="720000"/>
          </a:xfrm>
          <a:prstGeom prst="rect">
            <a:avLst/>
          </a:prstGeom>
        </p:spPr>
      </p:pic>
      <p:sp>
        <p:nvSpPr>
          <p:cNvPr id="5" name="TextBox 4">
            <a:extLst>
              <a:ext uri="{FF2B5EF4-FFF2-40B4-BE49-F238E27FC236}">
                <a16:creationId xmlns:a16="http://schemas.microsoft.com/office/drawing/2014/main" id="{2C2F0CB9-7873-D6AC-A702-F36440A2FFCB}"/>
              </a:ext>
            </a:extLst>
          </p:cNvPr>
          <p:cNvSpPr txBox="1"/>
          <p:nvPr/>
        </p:nvSpPr>
        <p:spPr>
          <a:xfrm>
            <a:off x="1307955" y="2511884"/>
            <a:ext cx="9742777" cy="584775"/>
          </a:xfrm>
          <a:prstGeom prst="rect">
            <a:avLst/>
          </a:prstGeom>
          <a:noFill/>
        </p:spPr>
        <p:txBody>
          <a:bodyPr wrap="square">
            <a:spAutoFit/>
          </a:bodyPr>
          <a:lstStyle/>
          <a:p>
            <a:pPr lvl="2" indent="1588"/>
            <a:r>
              <a:rPr lang="en-GB" sz="1600" b="1" dirty="0"/>
              <a:t>1. Forecasting </a:t>
            </a:r>
            <a:r>
              <a:rPr lang="en-GB" sz="1600" dirty="0"/>
              <a:t>- </a:t>
            </a:r>
            <a:r>
              <a:rPr lang="en-GB" sz="1600" i="1" dirty="0"/>
              <a:t>where are we headed?</a:t>
            </a:r>
          </a:p>
          <a:p>
            <a:pPr lvl="2" indent="1588"/>
            <a:r>
              <a:rPr lang="en-GB" sz="1600" dirty="0"/>
              <a:t>This approach predicts likely future climate scenarios based on current trends, data, and modelling.</a:t>
            </a:r>
          </a:p>
        </p:txBody>
      </p:sp>
      <p:sp>
        <p:nvSpPr>
          <p:cNvPr id="7" name="TextBox 6">
            <a:extLst>
              <a:ext uri="{FF2B5EF4-FFF2-40B4-BE49-F238E27FC236}">
                <a16:creationId xmlns:a16="http://schemas.microsoft.com/office/drawing/2014/main" id="{7970776C-A097-30DD-CC5C-FBD14F979FC1}"/>
              </a:ext>
            </a:extLst>
          </p:cNvPr>
          <p:cNvSpPr txBox="1"/>
          <p:nvPr/>
        </p:nvSpPr>
        <p:spPr>
          <a:xfrm>
            <a:off x="1307955" y="3218652"/>
            <a:ext cx="9837949" cy="830997"/>
          </a:xfrm>
          <a:prstGeom prst="rect">
            <a:avLst/>
          </a:prstGeom>
          <a:noFill/>
        </p:spPr>
        <p:txBody>
          <a:bodyPr wrap="square">
            <a:spAutoFit/>
          </a:bodyPr>
          <a:lstStyle/>
          <a:p>
            <a:pPr lvl="2"/>
            <a:r>
              <a:rPr lang="en-GB" sz="1600" b="1" dirty="0"/>
              <a:t>2. Scenarios </a:t>
            </a:r>
            <a:r>
              <a:rPr lang="en-GB" sz="1600" dirty="0"/>
              <a:t>– </a:t>
            </a:r>
            <a:r>
              <a:rPr lang="en-GB" sz="1600" i="1" dirty="0"/>
              <a:t>what might the future look like?</a:t>
            </a:r>
          </a:p>
          <a:p>
            <a:pPr lvl="2"/>
            <a:r>
              <a:rPr lang="en-GB" sz="1600" dirty="0"/>
              <a:t>This method explores multiple futures. As an alternative to Forecasting, Scenarios develop pathways and narratives based on assumptions about technology, policy, economics, and behaviour. </a:t>
            </a:r>
          </a:p>
        </p:txBody>
      </p:sp>
      <p:sp>
        <p:nvSpPr>
          <p:cNvPr id="9" name="TextBox 8">
            <a:extLst>
              <a:ext uri="{FF2B5EF4-FFF2-40B4-BE49-F238E27FC236}">
                <a16:creationId xmlns:a16="http://schemas.microsoft.com/office/drawing/2014/main" id="{56FE45DD-C32C-FA76-C86A-AE02CC35B665}"/>
              </a:ext>
            </a:extLst>
          </p:cNvPr>
          <p:cNvSpPr txBox="1"/>
          <p:nvPr/>
        </p:nvSpPr>
        <p:spPr>
          <a:xfrm>
            <a:off x="1307955" y="4171642"/>
            <a:ext cx="9749626" cy="830997"/>
          </a:xfrm>
          <a:prstGeom prst="rect">
            <a:avLst/>
          </a:prstGeom>
          <a:noFill/>
        </p:spPr>
        <p:txBody>
          <a:bodyPr wrap="square">
            <a:spAutoFit/>
          </a:bodyPr>
          <a:lstStyle/>
          <a:p>
            <a:pPr lvl="2"/>
            <a:r>
              <a:rPr lang="en-GB" sz="1600" b="1" dirty="0"/>
              <a:t>3. </a:t>
            </a:r>
            <a:r>
              <a:rPr lang="en-GB" sz="1600" b="1" dirty="0" err="1"/>
              <a:t>Roadmapping</a:t>
            </a:r>
            <a:r>
              <a:rPr lang="en-GB" sz="1600" b="1" dirty="0"/>
              <a:t> </a:t>
            </a:r>
            <a:r>
              <a:rPr lang="en-GB" sz="1600" dirty="0"/>
              <a:t>–</a:t>
            </a:r>
            <a:r>
              <a:rPr lang="en-GB" sz="1600" i="1" dirty="0"/>
              <a:t>how do we get from here to there?</a:t>
            </a:r>
          </a:p>
          <a:p>
            <a:pPr lvl="2"/>
            <a:r>
              <a:rPr lang="en-GB" sz="1600" dirty="0"/>
              <a:t>This approach is a planning tool which maps out pathways from the current situation to the desired climate goals. These show key milestones, technologies, policies, and timelines needed to achieve the goals. </a:t>
            </a:r>
          </a:p>
        </p:txBody>
      </p:sp>
      <p:sp>
        <p:nvSpPr>
          <p:cNvPr id="11" name="TextBox 10">
            <a:extLst>
              <a:ext uri="{FF2B5EF4-FFF2-40B4-BE49-F238E27FC236}">
                <a16:creationId xmlns:a16="http://schemas.microsoft.com/office/drawing/2014/main" id="{D113A27B-268F-32D8-2094-48F22A03EB4C}"/>
              </a:ext>
            </a:extLst>
          </p:cNvPr>
          <p:cNvSpPr txBox="1"/>
          <p:nvPr/>
        </p:nvSpPr>
        <p:spPr>
          <a:xfrm>
            <a:off x="1314804" y="5159394"/>
            <a:ext cx="9831100" cy="1077218"/>
          </a:xfrm>
          <a:prstGeom prst="rect">
            <a:avLst/>
          </a:prstGeom>
          <a:noFill/>
        </p:spPr>
        <p:txBody>
          <a:bodyPr wrap="square">
            <a:spAutoFit/>
          </a:bodyPr>
          <a:lstStyle/>
          <a:p>
            <a:pPr lvl="2" indent="3175"/>
            <a:r>
              <a:rPr lang="en-GB" sz="1600" b="1" dirty="0"/>
              <a:t>4. </a:t>
            </a:r>
            <a:r>
              <a:rPr lang="en-GB" sz="1600" b="1" dirty="0" err="1"/>
              <a:t>Backcasting</a:t>
            </a:r>
            <a:r>
              <a:rPr lang="en-GB" sz="1600" b="1" dirty="0"/>
              <a:t> </a:t>
            </a:r>
            <a:r>
              <a:rPr lang="en-GB" sz="1600" dirty="0"/>
              <a:t>– </a:t>
            </a:r>
            <a:r>
              <a:rPr lang="en-GB" sz="1600" i="1" dirty="0"/>
              <a:t>if we want to end up there, what must we do now?</a:t>
            </a:r>
          </a:p>
          <a:p>
            <a:pPr lvl="2" indent="3175"/>
            <a:r>
              <a:rPr lang="en-GB" sz="1600" dirty="0"/>
              <a:t>This method starts with a desired future vision and works backward to identify the steps to get there. As opposed to the other methods, </a:t>
            </a:r>
            <a:r>
              <a:rPr lang="en-GB" sz="1600" dirty="0" err="1"/>
              <a:t>backcasting</a:t>
            </a:r>
            <a:r>
              <a:rPr lang="en-GB" sz="1600" dirty="0"/>
              <a:t> focuses on what is necessary rather than what is likely based on current trends.</a:t>
            </a:r>
          </a:p>
        </p:txBody>
      </p:sp>
    </p:spTree>
    <p:extLst>
      <p:ext uri="{BB962C8B-B14F-4D97-AF65-F5344CB8AC3E}">
        <p14:creationId xmlns:p14="http://schemas.microsoft.com/office/powerpoint/2010/main" val="3642490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2426E-B7CD-96FA-D9E2-EB2E8545964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A12F416-63A1-DE88-6F6C-1749FCACBE69}"/>
              </a:ext>
            </a:extLst>
          </p:cNvPr>
          <p:cNvSpPr txBox="1"/>
          <p:nvPr/>
        </p:nvSpPr>
        <p:spPr>
          <a:xfrm>
            <a:off x="468483" y="470189"/>
            <a:ext cx="11121335" cy="2646878"/>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1800" b="1" i="1" dirty="0">
                <a:solidFill>
                  <a:schemeClr val="accent6">
                    <a:lumMod val="60000"/>
                    <a:lumOff val="40000"/>
                  </a:schemeClr>
                </a:solidFill>
              </a:rPr>
              <a:t>Chile’s</a:t>
            </a:r>
            <a:r>
              <a:rPr lang="en-GB" sz="1800" i="1" dirty="0">
                <a:solidFill>
                  <a:schemeClr val="bg1"/>
                </a:solidFill>
              </a:rPr>
              <a:t> Application of Robust Decision-Making in Defining Climate Pathways</a:t>
            </a:r>
            <a:endParaRPr lang="en-GB" sz="1400" b="1" dirty="0"/>
          </a:p>
          <a:p>
            <a:endParaRPr lang="en-GB" sz="1800" b="1" dirty="0">
              <a:solidFill>
                <a:schemeClr val="accent5">
                  <a:lumMod val="60000"/>
                  <a:lumOff val="40000"/>
                </a:schemeClr>
              </a:solidFill>
            </a:endParaRPr>
          </a:p>
          <a:p>
            <a:r>
              <a:rPr lang="en-GB" sz="1800" b="1" dirty="0">
                <a:solidFill>
                  <a:schemeClr val="accent5">
                    <a:lumMod val="60000"/>
                    <a:lumOff val="40000"/>
                  </a:schemeClr>
                </a:solidFill>
              </a:rPr>
              <a:t>The Context:</a:t>
            </a:r>
          </a:p>
          <a:p>
            <a:r>
              <a:rPr lang="en-GB" sz="1600" dirty="0">
                <a:solidFill>
                  <a:schemeClr val="bg1"/>
                </a:solidFill>
              </a:rPr>
              <a:t>To define their pathway to carbon neutrality by 2050, Chile’s government adopted an analytical tool the “XLRM” matrix (</a:t>
            </a:r>
            <a:r>
              <a:rPr lang="en-GB" sz="1600" dirty="0" err="1">
                <a:solidFill>
                  <a:schemeClr val="bg1"/>
                </a:solidFill>
              </a:rPr>
              <a:t>e</a:t>
            </a:r>
            <a:r>
              <a:rPr lang="en-GB" sz="1600" b="1" dirty="0" err="1">
                <a:solidFill>
                  <a:schemeClr val="accent4"/>
                </a:solidFill>
              </a:rPr>
              <a:t>X</a:t>
            </a:r>
            <a:r>
              <a:rPr lang="en-GB" sz="1600" dirty="0" err="1">
                <a:solidFill>
                  <a:schemeClr val="bg1"/>
                </a:solidFill>
              </a:rPr>
              <a:t>ogenous</a:t>
            </a:r>
            <a:r>
              <a:rPr lang="en-GB" sz="1600" dirty="0">
                <a:solidFill>
                  <a:schemeClr val="bg1"/>
                </a:solidFill>
              </a:rPr>
              <a:t> uncertainties, policy </a:t>
            </a:r>
            <a:r>
              <a:rPr lang="en-GB" sz="1600" b="1" dirty="0">
                <a:solidFill>
                  <a:schemeClr val="accent4"/>
                </a:solidFill>
              </a:rPr>
              <a:t>L</a:t>
            </a:r>
            <a:r>
              <a:rPr lang="en-GB" sz="1600" dirty="0">
                <a:solidFill>
                  <a:schemeClr val="bg1"/>
                </a:solidFill>
              </a:rPr>
              <a:t>evers, </a:t>
            </a:r>
            <a:r>
              <a:rPr lang="en-GB" sz="1600" b="1" dirty="0">
                <a:solidFill>
                  <a:schemeClr val="accent4"/>
                </a:solidFill>
              </a:rPr>
              <a:t>R</a:t>
            </a:r>
            <a:r>
              <a:rPr lang="en-GB" sz="1600" dirty="0">
                <a:solidFill>
                  <a:schemeClr val="bg1"/>
                </a:solidFill>
              </a:rPr>
              <a:t>elationships, and </a:t>
            </a:r>
            <a:r>
              <a:rPr lang="en-GB" sz="1600" b="1" dirty="0">
                <a:solidFill>
                  <a:schemeClr val="accent4"/>
                </a:solidFill>
              </a:rPr>
              <a:t>M</a:t>
            </a:r>
            <a:r>
              <a:rPr lang="en-GB" sz="1600" dirty="0">
                <a:solidFill>
                  <a:schemeClr val="bg1"/>
                </a:solidFill>
              </a:rPr>
              <a:t>etrics for success) for their decision-making framework. The process involved public and private stakeholders contributing towards identifying uncertainties and policy levers, thus testing the resilience of different policy options under a range of future conditions.</a:t>
            </a:r>
          </a:p>
          <a:p>
            <a:endParaRPr lang="en-GB" sz="1400" dirty="0"/>
          </a:p>
          <a:p>
            <a:pPr marL="285750" indent="-285750">
              <a:buFont typeface="Wingdings" panose="05000000000000000000" pitchFamily="2" charset="2"/>
              <a:buChar char="ü"/>
            </a:pPr>
            <a:endParaRPr lang="en-GB" sz="1400" dirty="0"/>
          </a:p>
        </p:txBody>
      </p:sp>
      <p:sp>
        <p:nvSpPr>
          <p:cNvPr id="5" name="TextBox 4">
            <a:extLst>
              <a:ext uri="{FF2B5EF4-FFF2-40B4-BE49-F238E27FC236}">
                <a16:creationId xmlns:a16="http://schemas.microsoft.com/office/drawing/2014/main" id="{2B8102C1-1C3F-E113-D965-4A97FE740453}"/>
              </a:ext>
            </a:extLst>
          </p:cNvPr>
          <p:cNvSpPr txBox="1"/>
          <p:nvPr/>
        </p:nvSpPr>
        <p:spPr>
          <a:xfrm>
            <a:off x="468483" y="3012090"/>
            <a:ext cx="10390017" cy="2308324"/>
          </a:xfrm>
          <a:prstGeom prst="rect">
            <a:avLst/>
          </a:prstGeom>
          <a:noFill/>
        </p:spPr>
        <p:txBody>
          <a:bodyPr wrap="square">
            <a:spAutoFit/>
          </a:bodyPr>
          <a:lstStyle/>
          <a:p>
            <a:r>
              <a:rPr lang="en-GB" sz="1800" b="1" dirty="0">
                <a:solidFill>
                  <a:schemeClr val="accent5">
                    <a:lumMod val="60000"/>
                    <a:lumOff val="40000"/>
                  </a:schemeClr>
                </a:solidFill>
              </a:rPr>
              <a:t>The Result:</a:t>
            </a:r>
          </a:p>
          <a:p>
            <a:r>
              <a:rPr lang="en-GB" sz="1600" dirty="0">
                <a:solidFill>
                  <a:schemeClr val="bg1"/>
                </a:solidFill>
              </a:rPr>
              <a:t>By adopting a dual-scenario approach to long-term development planning, the Chilean policymakers could easily evaluate economic trade-offs and identify policies that would be robust across different futures.</a:t>
            </a:r>
          </a:p>
          <a:p>
            <a:endParaRPr lang="en-GB" dirty="0"/>
          </a:p>
          <a:p>
            <a:endParaRPr lang="en-GB" dirty="0">
              <a:solidFill>
                <a:schemeClr val="accent5">
                  <a:lumMod val="60000"/>
                  <a:lumOff val="40000"/>
                </a:schemeClr>
              </a:solidFill>
            </a:endParaRPr>
          </a:p>
          <a:p>
            <a:r>
              <a:rPr lang="en-GB" sz="1800" b="1" dirty="0">
                <a:solidFill>
                  <a:schemeClr val="accent5">
                    <a:lumMod val="60000"/>
                    <a:lumOff val="40000"/>
                  </a:schemeClr>
                </a:solidFill>
              </a:rPr>
              <a:t>The Formula:</a:t>
            </a:r>
          </a:p>
          <a:p>
            <a:pPr marL="285750" indent="-285750">
              <a:buClr>
                <a:schemeClr val="bg1"/>
              </a:buClr>
              <a:buFont typeface="Wingdings" panose="05000000000000000000" pitchFamily="2" charset="2"/>
              <a:buChar char="ü"/>
            </a:pPr>
            <a:r>
              <a:rPr lang="en-GB" sz="1600" dirty="0">
                <a:solidFill>
                  <a:schemeClr val="bg1"/>
                </a:solidFill>
              </a:rPr>
              <a:t>A unified approach to pathway development</a:t>
            </a:r>
          </a:p>
          <a:p>
            <a:pPr marL="285750" indent="-285750">
              <a:buClr>
                <a:schemeClr val="bg1"/>
              </a:buClr>
              <a:buFont typeface="Wingdings" panose="05000000000000000000" pitchFamily="2" charset="2"/>
              <a:buChar char="ü"/>
            </a:pPr>
            <a:r>
              <a:rPr lang="en-GB" sz="1600" dirty="0">
                <a:solidFill>
                  <a:schemeClr val="bg1"/>
                </a:solidFill>
              </a:rPr>
              <a:t>Government led</a:t>
            </a:r>
          </a:p>
          <a:p>
            <a:pPr marL="285750" indent="-285750">
              <a:buClr>
                <a:schemeClr val="bg1"/>
              </a:buClr>
              <a:buFont typeface="Wingdings" panose="05000000000000000000" pitchFamily="2" charset="2"/>
              <a:buChar char="ü"/>
            </a:pPr>
            <a:r>
              <a:rPr lang="en-GB" sz="1600" dirty="0">
                <a:solidFill>
                  <a:schemeClr val="bg1"/>
                </a:solidFill>
              </a:rPr>
              <a:t>Participatory method that included public and private actors</a:t>
            </a:r>
          </a:p>
        </p:txBody>
      </p:sp>
      <p:sp>
        <p:nvSpPr>
          <p:cNvPr id="3" name="Rectangle 2">
            <a:extLst>
              <a:ext uri="{FF2B5EF4-FFF2-40B4-BE49-F238E27FC236}">
                <a16:creationId xmlns:a16="http://schemas.microsoft.com/office/drawing/2014/main" id="{532E21FB-B02B-1737-F93F-AFF67B7F4A69}"/>
              </a:ext>
            </a:extLst>
          </p:cNvPr>
          <p:cNvSpPr/>
          <p:nvPr/>
        </p:nvSpPr>
        <p:spPr>
          <a:xfrm>
            <a:off x="9760018" y="5736657"/>
            <a:ext cx="1781675" cy="1121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34F83734-689D-2446-62C5-F50C24EBC81D}"/>
              </a:ext>
            </a:extLst>
          </p:cNvPr>
          <p:cNvSpPr txBox="1"/>
          <p:nvPr/>
        </p:nvSpPr>
        <p:spPr>
          <a:xfrm>
            <a:off x="166254" y="6484159"/>
            <a:ext cx="7310005" cy="261610"/>
          </a:xfrm>
          <a:prstGeom prst="rect">
            <a:avLst/>
          </a:prstGeom>
          <a:noFill/>
        </p:spPr>
        <p:txBody>
          <a:bodyPr wrap="square">
            <a:spAutoFit/>
          </a:bodyPr>
          <a:lstStyle/>
          <a:p>
            <a:r>
              <a:rPr lang="en-GB" sz="1100" dirty="0">
                <a:solidFill>
                  <a:schemeClr val="bg1"/>
                </a:solidFill>
              </a:rPr>
              <a:t>Reference: </a:t>
            </a:r>
            <a:r>
              <a:rPr lang="en-GB" sz="1100" dirty="0">
                <a:solidFill>
                  <a:schemeClr val="accent4">
                    <a:lumMod val="40000"/>
                    <a:lumOff val="60000"/>
                  </a:schemeClr>
                </a:solidFill>
                <a:hlinkClick r:id="rId4">
                  <a:extLst>
                    <a:ext uri="{A12FA001-AC4F-418D-AE19-62706E023703}">
                      <ahyp:hlinkClr xmlns:ahyp="http://schemas.microsoft.com/office/drawing/2018/hyperlinkcolor" val="tx"/>
                    </a:ext>
                  </a:extLst>
                </a:hlinkClick>
              </a:rPr>
              <a:t>https://publications.iadb.org/en/options-achieve-carbon-neutrality-chile-assessment-under-uncertainty</a:t>
            </a:r>
            <a:r>
              <a:rPr lang="en-GB" sz="1100" dirty="0">
                <a:solidFill>
                  <a:schemeClr val="accent4">
                    <a:lumMod val="40000"/>
                    <a:lumOff val="60000"/>
                  </a:schemeClr>
                </a:solidFill>
              </a:rPr>
              <a:t> </a:t>
            </a:r>
          </a:p>
        </p:txBody>
      </p:sp>
    </p:spTree>
    <p:extLst>
      <p:ext uri="{BB962C8B-B14F-4D97-AF65-F5344CB8AC3E}">
        <p14:creationId xmlns:p14="http://schemas.microsoft.com/office/powerpoint/2010/main" val="6300993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sndAc>
          <p:stSnd>
            <p:snd r:embed="rId3" name="chimes.wav"/>
          </p:stSnd>
        </p:sndAc>
      </p:transition>
    </mc:Choice>
    <mc:Fallback xmlns="">
      <p:transition spd="slow">
        <p:fade/>
        <p:sndAc>
          <p:stSnd>
            <p:snd r:embed="rId5" name="chimes.wav"/>
          </p:stSnd>
        </p:sndAc>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21076-A6A2-F778-101A-83318C86C4C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E200ED7-AA25-0CF0-06F7-D2C161AF24C2}"/>
              </a:ext>
            </a:extLst>
          </p:cNvPr>
          <p:cNvSpPr txBox="1"/>
          <p:nvPr/>
        </p:nvSpPr>
        <p:spPr>
          <a:xfrm>
            <a:off x="563733" y="363505"/>
            <a:ext cx="11121335" cy="2308324"/>
          </a:xfrm>
          <a:prstGeom prst="rect">
            <a:avLst/>
          </a:prstGeom>
          <a:noFill/>
        </p:spPr>
        <p:txBody>
          <a:bodyPr wrap="square" rtlCol="0">
            <a:spAutoFit/>
          </a:bodyPr>
          <a:lstStyle/>
          <a:p>
            <a:r>
              <a:rPr lang="en-GB" sz="1600" b="1" dirty="0">
                <a:solidFill>
                  <a:schemeClr val="tx1"/>
                </a:solidFill>
              </a:rPr>
              <a:t>LEARNING OUTCOME 3: Co-Create the Vision by Translating Shared Aspirations into an Evidence-Based Narrative</a:t>
            </a:r>
          </a:p>
          <a:p>
            <a:endParaRPr lang="en-GB" sz="1600" b="1" i="1" dirty="0"/>
          </a:p>
          <a:p>
            <a:r>
              <a:rPr lang="en-GB" sz="1600" b="1" dirty="0">
                <a:solidFill>
                  <a:schemeClr val="bg1"/>
                </a:solidFill>
                <a:highlight>
                  <a:srgbClr val="0000FF"/>
                </a:highlight>
              </a:rPr>
              <a:t>3.2 Articulating the Vision in Narrative Form</a:t>
            </a:r>
          </a:p>
          <a:p>
            <a:endParaRPr lang="en-GB" sz="1600" dirty="0"/>
          </a:p>
          <a:p>
            <a:r>
              <a:rPr lang="en-GB" sz="1600" b="1" i="1" dirty="0">
                <a:solidFill>
                  <a:schemeClr val="accent5"/>
                </a:solidFill>
              </a:rPr>
              <a:t>Q: What should the final form of the vision include?</a:t>
            </a:r>
          </a:p>
          <a:p>
            <a:r>
              <a:rPr lang="en-GB" sz="1600" dirty="0"/>
              <a:t>A: Certain aspects of the vision document should have sectoral goals along with policies and investments to achieve them, uncertain drivers of change, and available data and tools. This information is sometimes documented in stand-alone vision documents and used to inform the subsequent modelling. </a:t>
            </a:r>
          </a:p>
        </p:txBody>
      </p:sp>
      <p:pic>
        <p:nvPicPr>
          <p:cNvPr id="3" name="Graphic 2" descr="Cheers outline">
            <a:extLst>
              <a:ext uri="{FF2B5EF4-FFF2-40B4-BE49-F238E27FC236}">
                <a16:creationId xmlns:a16="http://schemas.microsoft.com/office/drawing/2014/main" id="{46EED73F-26A9-3520-D52D-C4615427F42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965068" y="363505"/>
            <a:ext cx="720000" cy="720000"/>
          </a:xfrm>
          <a:prstGeom prst="rect">
            <a:avLst/>
          </a:prstGeom>
        </p:spPr>
      </p:pic>
      <p:sp>
        <p:nvSpPr>
          <p:cNvPr id="5" name="TextBox 4">
            <a:extLst>
              <a:ext uri="{FF2B5EF4-FFF2-40B4-BE49-F238E27FC236}">
                <a16:creationId xmlns:a16="http://schemas.microsoft.com/office/drawing/2014/main" id="{45E2C82A-0E81-0527-6293-8ECF4D42F30F}"/>
              </a:ext>
            </a:extLst>
          </p:cNvPr>
          <p:cNvSpPr txBox="1"/>
          <p:nvPr/>
        </p:nvSpPr>
        <p:spPr>
          <a:xfrm>
            <a:off x="432789" y="6221063"/>
            <a:ext cx="2036135" cy="307777"/>
          </a:xfrm>
          <a:prstGeom prst="rect">
            <a:avLst/>
          </a:prstGeom>
          <a:noFill/>
        </p:spPr>
        <p:txBody>
          <a:bodyPr wrap="none" rtlCol="0">
            <a:spAutoFit/>
          </a:bodyPr>
          <a:lstStyle/>
          <a:p>
            <a:r>
              <a:rPr lang="en-GB" dirty="0">
                <a:solidFill>
                  <a:schemeClr val="accent5"/>
                </a:solidFill>
                <a:hlinkClick r:id="rId3" action="ppaction://hlinksldjump">
                  <a:extLst>
                    <a:ext uri="{A12FA001-AC4F-418D-AE19-62706E023703}">
                      <ahyp:hlinkClr xmlns:ahyp="http://schemas.microsoft.com/office/drawing/2018/hyperlinkcolor" val="tx"/>
                    </a:ext>
                  </a:extLst>
                </a:hlinkClick>
              </a:rPr>
              <a:t>Back to Module Outline</a:t>
            </a:r>
            <a:endParaRPr lang="en-GB" dirty="0">
              <a:solidFill>
                <a:schemeClr val="accent5"/>
              </a:solidFill>
            </a:endParaRPr>
          </a:p>
        </p:txBody>
      </p:sp>
      <p:sp>
        <p:nvSpPr>
          <p:cNvPr id="6" name="TextBox 5">
            <a:extLst>
              <a:ext uri="{FF2B5EF4-FFF2-40B4-BE49-F238E27FC236}">
                <a16:creationId xmlns:a16="http://schemas.microsoft.com/office/drawing/2014/main" id="{D6EBBFC8-CF44-EE12-2836-EF2098F42786}"/>
              </a:ext>
            </a:extLst>
          </p:cNvPr>
          <p:cNvSpPr txBox="1"/>
          <p:nvPr/>
        </p:nvSpPr>
        <p:spPr>
          <a:xfrm>
            <a:off x="1450856" y="2908899"/>
            <a:ext cx="9360020" cy="1815882"/>
          </a:xfrm>
          <a:prstGeom prst="rect">
            <a:avLst/>
          </a:prstGeom>
          <a:noFill/>
        </p:spPr>
        <p:txBody>
          <a:bodyPr wrap="square">
            <a:spAutoFit/>
          </a:bodyPr>
          <a:lstStyle/>
          <a:p>
            <a:r>
              <a:rPr lang="en-GB" sz="1600" dirty="0"/>
              <a:t>An essential output of the visioning exercise is a clear set of </a:t>
            </a:r>
            <a:r>
              <a:rPr lang="en-GB" sz="1600" b="1" dirty="0"/>
              <a:t>key policy questions </a:t>
            </a:r>
            <a:r>
              <a:rPr lang="en-GB" sz="1600" dirty="0"/>
              <a:t>that emerged from the policy review (1.1) and stakeholder engagement processes (2.2). These questions form the bridge between qualitative visioning and the quantitative modelling phase (which will be discussed in detail </a:t>
            </a:r>
            <a:r>
              <a:rPr lang="en-GB" sz="1600" b="1" dirty="0"/>
              <a:t>D2D Component 4: Modelling</a:t>
            </a:r>
            <a:r>
              <a:rPr lang="en-GB" sz="1600" dirty="0"/>
              <a:t>). For example, if employment generation, energy access, or fiscal sustainability are identified as key national priorities, understanding how alternative pathways affect these outcomes should become central questions in the subsequent modelling exercise. </a:t>
            </a:r>
          </a:p>
          <a:p>
            <a:endParaRPr lang="en-GB" sz="1600" dirty="0"/>
          </a:p>
        </p:txBody>
      </p:sp>
      <p:pic>
        <p:nvPicPr>
          <p:cNvPr id="7" name="Graphic 6" descr="Comment Important with solid fill">
            <a:extLst>
              <a:ext uri="{FF2B5EF4-FFF2-40B4-BE49-F238E27FC236}">
                <a16:creationId xmlns:a16="http://schemas.microsoft.com/office/drawing/2014/main" id="{FBB1507C-ADAD-3D5C-BC31-48472DB9682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3733" y="2830443"/>
            <a:ext cx="1018066" cy="1018066"/>
          </a:xfrm>
          <a:prstGeom prst="rect">
            <a:avLst/>
          </a:prstGeom>
        </p:spPr>
      </p:pic>
      <p:sp>
        <p:nvSpPr>
          <p:cNvPr id="9" name="TextBox 8">
            <a:extLst>
              <a:ext uri="{FF2B5EF4-FFF2-40B4-BE49-F238E27FC236}">
                <a16:creationId xmlns:a16="http://schemas.microsoft.com/office/drawing/2014/main" id="{36C0F533-4E21-E059-E562-C1F70CCCCEC7}"/>
              </a:ext>
            </a:extLst>
          </p:cNvPr>
          <p:cNvSpPr txBox="1"/>
          <p:nvPr/>
        </p:nvSpPr>
        <p:spPr>
          <a:xfrm>
            <a:off x="1450856" y="4677565"/>
            <a:ext cx="9514212" cy="830997"/>
          </a:xfrm>
          <a:prstGeom prst="rect">
            <a:avLst/>
          </a:prstGeom>
          <a:noFill/>
        </p:spPr>
        <p:txBody>
          <a:bodyPr wrap="square">
            <a:spAutoFit/>
          </a:bodyPr>
          <a:lstStyle/>
          <a:p>
            <a:r>
              <a:rPr lang="en-GB" sz="1600" dirty="0"/>
              <a:t>The outcome of the visioning process should be </a:t>
            </a:r>
            <a:r>
              <a:rPr lang="en-GB" sz="1600" b="1" dirty="0"/>
              <a:t>accessible and understandable to all</a:t>
            </a:r>
            <a:r>
              <a:rPr lang="en-GB" sz="1600" dirty="0"/>
              <a:t>. This may involve presenting the visioning document in multiple formats, including audios visuals, written documents, and in local languages.</a:t>
            </a:r>
          </a:p>
        </p:txBody>
      </p:sp>
      <p:pic>
        <p:nvPicPr>
          <p:cNvPr id="10" name="Graphic 9" descr="Comment Important with solid fill">
            <a:extLst>
              <a:ext uri="{FF2B5EF4-FFF2-40B4-BE49-F238E27FC236}">
                <a16:creationId xmlns:a16="http://schemas.microsoft.com/office/drawing/2014/main" id="{F4A5F591-6371-D977-64F0-2E6712EEAB9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3733" y="4584030"/>
            <a:ext cx="1018066" cy="1018066"/>
          </a:xfrm>
          <a:prstGeom prst="rect">
            <a:avLst/>
          </a:prstGeom>
        </p:spPr>
      </p:pic>
    </p:spTree>
    <p:extLst>
      <p:ext uri="{BB962C8B-B14F-4D97-AF65-F5344CB8AC3E}">
        <p14:creationId xmlns:p14="http://schemas.microsoft.com/office/powerpoint/2010/main" val="2116277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6FC49-7E16-7BAE-4F26-9264695A73B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D620A62-BE2D-397B-F245-C92CBC043011}"/>
              </a:ext>
            </a:extLst>
          </p:cNvPr>
          <p:cNvSpPr txBox="1"/>
          <p:nvPr/>
        </p:nvSpPr>
        <p:spPr>
          <a:xfrm>
            <a:off x="468483" y="470189"/>
            <a:ext cx="11121335" cy="2646878"/>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1800" b="1" i="1" dirty="0">
                <a:solidFill>
                  <a:schemeClr val="accent6">
                    <a:lumMod val="60000"/>
                    <a:lumOff val="40000"/>
                  </a:schemeClr>
                </a:solidFill>
              </a:rPr>
              <a:t>Zambia’s</a:t>
            </a:r>
            <a:r>
              <a:rPr lang="en-GB" sz="1800" i="1" dirty="0">
                <a:solidFill>
                  <a:schemeClr val="bg1"/>
                </a:solidFill>
              </a:rPr>
              <a:t> Use of Scenario Thinking to Explore Alternative Development Pathways</a:t>
            </a:r>
          </a:p>
          <a:p>
            <a:endParaRPr lang="en-GB" sz="1800" b="1" dirty="0">
              <a:solidFill>
                <a:schemeClr val="accent5">
                  <a:lumMod val="60000"/>
                  <a:lumOff val="40000"/>
                </a:schemeClr>
              </a:solidFill>
            </a:endParaRPr>
          </a:p>
          <a:p>
            <a:r>
              <a:rPr lang="en-GB" sz="1800" b="1" dirty="0">
                <a:solidFill>
                  <a:schemeClr val="accent5">
                    <a:lumMod val="60000"/>
                    <a:lumOff val="40000"/>
                  </a:schemeClr>
                </a:solidFill>
              </a:rPr>
              <a:t>The Context:</a:t>
            </a:r>
          </a:p>
          <a:p>
            <a:r>
              <a:rPr lang="en-GB" sz="1600" dirty="0">
                <a:solidFill>
                  <a:schemeClr val="bg1"/>
                </a:solidFill>
              </a:rPr>
              <a:t>When the Zambia government started their long-term development planning, they wanted to use diverse national perspectives to test choices. They tested two, deliberately contrasting visions for their future: a </a:t>
            </a:r>
            <a:r>
              <a:rPr lang="en-GB" sz="1600" b="1" dirty="0">
                <a:solidFill>
                  <a:schemeClr val="accent6">
                    <a:lumMod val="60000"/>
                    <a:lumOff val="40000"/>
                  </a:schemeClr>
                </a:solidFill>
              </a:rPr>
              <a:t>centralised</a:t>
            </a:r>
            <a:r>
              <a:rPr lang="en-GB" sz="1600" dirty="0">
                <a:solidFill>
                  <a:schemeClr val="bg1"/>
                </a:solidFill>
              </a:rPr>
              <a:t> approach focusing on export-led growth, and a </a:t>
            </a:r>
            <a:r>
              <a:rPr lang="en-GB" sz="1600" b="1" dirty="0">
                <a:solidFill>
                  <a:schemeClr val="accent6">
                    <a:lumMod val="60000"/>
                    <a:lumOff val="40000"/>
                  </a:schemeClr>
                </a:solidFill>
              </a:rPr>
              <a:t>decentralised</a:t>
            </a:r>
            <a:r>
              <a:rPr lang="en-GB" sz="1600" dirty="0">
                <a:solidFill>
                  <a:schemeClr val="bg1"/>
                </a:solidFill>
              </a:rPr>
              <a:t> approach emphasising local governance, sustainable livelihoods and community-based systems. Hear more about the process from an expert who led this work:</a:t>
            </a:r>
          </a:p>
          <a:p>
            <a:endParaRPr lang="en-GB" sz="1400" dirty="0"/>
          </a:p>
          <a:p>
            <a:pPr marL="285750" indent="-285750">
              <a:buFont typeface="Wingdings" panose="05000000000000000000" pitchFamily="2" charset="2"/>
              <a:buChar char="ü"/>
            </a:pPr>
            <a:endParaRPr lang="en-GB" sz="1400" dirty="0"/>
          </a:p>
        </p:txBody>
      </p:sp>
      <p:sp>
        <p:nvSpPr>
          <p:cNvPr id="3" name="Rectangle 2">
            <a:extLst>
              <a:ext uri="{FF2B5EF4-FFF2-40B4-BE49-F238E27FC236}">
                <a16:creationId xmlns:a16="http://schemas.microsoft.com/office/drawing/2014/main" id="{AB83935E-5FB6-FA12-F711-6B6A0EB5D148}"/>
              </a:ext>
            </a:extLst>
          </p:cNvPr>
          <p:cNvSpPr/>
          <p:nvPr/>
        </p:nvSpPr>
        <p:spPr>
          <a:xfrm>
            <a:off x="9760018" y="5736657"/>
            <a:ext cx="1781675" cy="1121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889A0EFF-1DCC-DC51-AD78-D4B937BCEEC3}"/>
              </a:ext>
            </a:extLst>
          </p:cNvPr>
          <p:cNvSpPr txBox="1"/>
          <p:nvPr/>
        </p:nvSpPr>
        <p:spPr>
          <a:xfrm>
            <a:off x="118195" y="6522687"/>
            <a:ext cx="6365875" cy="261610"/>
          </a:xfrm>
          <a:prstGeom prst="rect">
            <a:avLst/>
          </a:prstGeom>
          <a:noFill/>
        </p:spPr>
        <p:txBody>
          <a:bodyPr wrap="square">
            <a:spAutoFit/>
          </a:bodyPr>
          <a:lstStyle/>
          <a:p>
            <a:r>
              <a:rPr lang="en-GB" sz="1100" dirty="0">
                <a:solidFill>
                  <a:schemeClr val="bg1"/>
                </a:solidFill>
              </a:rPr>
              <a:t>Reference: </a:t>
            </a:r>
            <a:r>
              <a:rPr lang="en-GB" sz="1100" dirty="0">
                <a:solidFill>
                  <a:schemeClr val="accent4">
                    <a:lumMod val="40000"/>
                    <a:lumOff val="60000"/>
                  </a:schemeClr>
                </a:solidFill>
                <a:hlinkClick r:id="rId5">
                  <a:extLst>
                    <a:ext uri="{A12FA001-AC4F-418D-AE19-62706E023703}">
                      <ahyp:hlinkClr xmlns:ahyp="http://schemas.microsoft.com/office/drawing/2018/hyperlinkcolor" val="tx"/>
                    </a:ext>
                  </a:extLst>
                </a:hlinkClick>
              </a:rPr>
              <a:t>https://www.sciencedirect.com/science/article/pii/S0959378025001098?via%3Dihub</a:t>
            </a:r>
            <a:r>
              <a:rPr lang="en-GB" sz="1100" dirty="0">
                <a:solidFill>
                  <a:schemeClr val="accent4">
                    <a:lumMod val="40000"/>
                    <a:lumOff val="60000"/>
                  </a:schemeClr>
                </a:solidFill>
              </a:rPr>
              <a:t> </a:t>
            </a:r>
          </a:p>
        </p:txBody>
      </p:sp>
      <p:pic>
        <p:nvPicPr>
          <p:cNvPr id="4" name="Online Media 3" descr="D2D Component3 Vision Mulima Slide25">
            <a:hlinkClick r:id="" action="ppaction://media"/>
            <a:extLst>
              <a:ext uri="{FF2B5EF4-FFF2-40B4-BE49-F238E27FC236}">
                <a16:creationId xmlns:a16="http://schemas.microsoft.com/office/drawing/2014/main" id="{092309F3-51E5-6F54-2F31-65DD3894AF67}"/>
              </a:ext>
            </a:extLst>
          </p:cNvPr>
          <p:cNvPicPr>
            <a:picLocks noRot="1" noChangeAspect="1"/>
          </p:cNvPicPr>
          <p:nvPr>
            <a:videoFile r:link="rId1"/>
          </p:nvPr>
        </p:nvPicPr>
        <p:blipFill>
          <a:blip r:embed="rId6"/>
          <a:stretch>
            <a:fillRect/>
          </a:stretch>
        </p:blipFill>
        <p:spPr>
          <a:xfrm>
            <a:off x="2415309" y="2700163"/>
            <a:ext cx="6526811" cy="3687648"/>
          </a:xfrm>
          <a:prstGeom prst="rect">
            <a:avLst/>
          </a:prstGeom>
        </p:spPr>
      </p:pic>
    </p:spTree>
    <p:extLst>
      <p:ext uri="{BB962C8B-B14F-4D97-AF65-F5344CB8AC3E}">
        <p14:creationId xmlns:p14="http://schemas.microsoft.com/office/powerpoint/2010/main" val="38263287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sndAc>
          <p:stSnd>
            <p:snd r:embed="rId4" name="chimes.wav"/>
          </p:stSnd>
        </p:sndAc>
      </p:transition>
    </mc:Choice>
    <mc:Fallback xmlns="">
      <p:transition spd="slow">
        <p:fade/>
        <p:sndAc>
          <p:stSnd>
            <p:snd r:embed="rId8"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28DB20-E4DB-570A-9F7B-4CCB36DAEAF2}"/>
              </a:ext>
            </a:extLst>
          </p:cNvPr>
          <p:cNvSpPr txBox="1"/>
          <p:nvPr/>
        </p:nvSpPr>
        <p:spPr>
          <a:xfrm>
            <a:off x="931946" y="1274344"/>
            <a:ext cx="10177914" cy="3970318"/>
          </a:xfrm>
          <a:prstGeom prst="rect">
            <a:avLst/>
          </a:prstGeom>
          <a:solidFill>
            <a:schemeClr val="bg2">
              <a:lumMod val="40000"/>
              <a:lumOff val="60000"/>
            </a:schemeClr>
          </a:solidFill>
        </p:spPr>
        <p:txBody>
          <a:bodyPr wrap="square">
            <a:spAutoFit/>
          </a:bodyPr>
          <a:lstStyle/>
          <a:p>
            <a:pPr marL="285750" indent="-285750">
              <a:buFontTx/>
              <a:buChar char="-"/>
            </a:pPr>
            <a:r>
              <a:rPr lang="en-GB" sz="2400" dirty="0"/>
              <a:t>The visioning processes should be inclusive, participatory, and designed to build shared ownership.</a:t>
            </a:r>
          </a:p>
          <a:p>
            <a:pPr marL="285750" indent="-285750">
              <a:buFontTx/>
              <a:buChar char="-"/>
            </a:pPr>
            <a:endParaRPr lang="en-GB" sz="1800" dirty="0"/>
          </a:p>
          <a:p>
            <a:pPr marL="285750" indent="-285750">
              <a:buFontTx/>
              <a:buChar char="-"/>
            </a:pPr>
            <a:r>
              <a:rPr lang="en-GB" sz="2400" dirty="0"/>
              <a:t>Vision development should combine complementary analytical and participatory approaches.</a:t>
            </a:r>
          </a:p>
          <a:p>
            <a:pPr marL="285750" indent="-285750">
              <a:buFontTx/>
              <a:buChar char="-"/>
            </a:pPr>
            <a:endParaRPr lang="en-GB" sz="1800" dirty="0"/>
          </a:p>
          <a:p>
            <a:pPr marL="285750" indent="-285750">
              <a:buFontTx/>
              <a:buChar char="-"/>
            </a:pPr>
            <a:r>
              <a:rPr lang="en-GB" sz="2400" dirty="0"/>
              <a:t>Visioning should be institutionally anchored to ensure continuity and coherence.</a:t>
            </a:r>
          </a:p>
          <a:p>
            <a:pPr marL="285750" indent="-285750">
              <a:buFontTx/>
              <a:buChar char="-"/>
            </a:pPr>
            <a:endParaRPr lang="en-GB" sz="1800" dirty="0"/>
          </a:p>
          <a:p>
            <a:pPr marL="285750" indent="-285750">
              <a:buFontTx/>
              <a:buChar char="-"/>
            </a:pPr>
            <a:r>
              <a:rPr lang="en-GB" sz="2400" dirty="0"/>
              <a:t>Visioning outputs should directly inform subsequent technical modelling, policy development and financial planning.</a:t>
            </a:r>
          </a:p>
        </p:txBody>
      </p:sp>
      <p:sp>
        <p:nvSpPr>
          <p:cNvPr id="4" name="Title 2">
            <a:extLst>
              <a:ext uri="{FF2B5EF4-FFF2-40B4-BE49-F238E27FC236}">
                <a16:creationId xmlns:a16="http://schemas.microsoft.com/office/drawing/2014/main" id="{D2BADC06-DA82-A8E8-38CA-9E8122410C64}"/>
              </a:ext>
            </a:extLst>
          </p:cNvPr>
          <p:cNvSpPr txBox="1">
            <a:spLocks/>
          </p:cNvSpPr>
          <p:nvPr/>
        </p:nvSpPr>
        <p:spPr>
          <a:xfrm>
            <a:off x="657225" y="584993"/>
            <a:ext cx="10515600" cy="1325563"/>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Arial" panose="020B0604020202020204" pitchFamily="34" charset="0"/>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dirty="0"/>
              <a:t>Summary of Component 3: </a:t>
            </a:r>
            <a:r>
              <a:rPr lang="en-GB" dirty="0">
                <a:solidFill>
                  <a:schemeClr val="accent6">
                    <a:lumMod val="60000"/>
                    <a:lumOff val="40000"/>
                  </a:schemeClr>
                </a:solidFill>
              </a:rPr>
              <a:t>Vision</a:t>
            </a:r>
          </a:p>
        </p:txBody>
      </p:sp>
      <p:pic>
        <p:nvPicPr>
          <p:cNvPr id="11" name="Graphic 10" descr="Building Brick Wall outline">
            <a:extLst>
              <a:ext uri="{FF2B5EF4-FFF2-40B4-BE49-F238E27FC236}">
                <a16:creationId xmlns:a16="http://schemas.microsoft.com/office/drawing/2014/main" id="{C110BAA0-3A8E-9944-7019-D535F576D90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544824" y="5337447"/>
            <a:ext cx="900000" cy="900000"/>
          </a:xfrm>
          <a:prstGeom prst="rect">
            <a:avLst/>
          </a:prstGeom>
        </p:spPr>
      </p:pic>
      <p:pic>
        <p:nvPicPr>
          <p:cNvPr id="12" name="Graphic 11" descr="Blueprint outline">
            <a:extLst>
              <a:ext uri="{FF2B5EF4-FFF2-40B4-BE49-F238E27FC236}">
                <a16:creationId xmlns:a16="http://schemas.microsoft.com/office/drawing/2014/main" id="{729EED62-131E-7246-E19A-5572486B62A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65025" y="5337447"/>
            <a:ext cx="900000" cy="900000"/>
          </a:xfrm>
          <a:prstGeom prst="rect">
            <a:avLst/>
          </a:prstGeom>
        </p:spPr>
      </p:pic>
      <p:pic>
        <p:nvPicPr>
          <p:cNvPr id="13" name="Graphic 12" descr="Cheers outline">
            <a:extLst>
              <a:ext uri="{FF2B5EF4-FFF2-40B4-BE49-F238E27FC236}">
                <a16:creationId xmlns:a16="http://schemas.microsoft.com/office/drawing/2014/main" id="{7F4939F3-56F8-6CE1-0321-AC968747A1A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596982" y="5337447"/>
            <a:ext cx="900000" cy="900000"/>
          </a:xfrm>
          <a:prstGeom prst="rect">
            <a:avLst/>
          </a:prstGeom>
        </p:spPr>
      </p:pic>
    </p:spTree>
    <p:extLst>
      <p:ext uri="{BB962C8B-B14F-4D97-AF65-F5344CB8AC3E}">
        <p14:creationId xmlns:p14="http://schemas.microsoft.com/office/powerpoint/2010/main" val="5584875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D4BA659-904B-1755-D890-B5AAEDCE3197}"/>
              </a:ext>
            </a:extLst>
          </p:cNvPr>
          <p:cNvSpPr/>
          <p:nvPr/>
        </p:nvSpPr>
        <p:spPr>
          <a:xfrm>
            <a:off x="2979507" y="1892349"/>
            <a:ext cx="5896700" cy="468203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0B882ED2-4870-E84D-C64B-3A96D2A2066F}"/>
              </a:ext>
            </a:extLst>
          </p:cNvPr>
          <p:cNvSpPr txBox="1"/>
          <p:nvPr/>
        </p:nvSpPr>
        <p:spPr>
          <a:xfrm>
            <a:off x="2979507" y="1210402"/>
            <a:ext cx="5896700" cy="644142"/>
          </a:xfrm>
          <a:prstGeom prst="rect">
            <a:avLst/>
          </a:prstGeom>
          <a:noFill/>
          <a:ln>
            <a:noFill/>
          </a:ln>
        </p:spPr>
        <p:txBody>
          <a:bodyPr spcFirstLastPara="1" wrap="square" lIns="36000" tIns="36000" rIns="36000" bIns="36000" anchor="ctr" anchorCtr="0">
            <a:spAutoFit/>
          </a:bodyPr>
          <a:lstStyle/>
          <a:p>
            <a:pPr indent="-228600">
              <a:lnSpc>
                <a:spcPct val="90000"/>
              </a:lnSpc>
              <a:spcBef>
                <a:spcPts val="1000"/>
              </a:spcBef>
              <a:buClr>
                <a:schemeClr val="dk1"/>
              </a:buClr>
              <a:buSzPts val="2400"/>
            </a:pPr>
            <a:r>
              <a:rPr lang="en-US" sz="1600" dirty="0">
                <a:solidFill>
                  <a:schemeClr val="bg1"/>
                </a:solidFill>
              </a:rPr>
              <a:t>The material in this module is part of the Data-to-Deal policy brief series. To read the full reference </a:t>
            </a:r>
            <a:r>
              <a:rPr lang="en-US" sz="1600" b="1" dirty="0">
                <a:solidFill>
                  <a:schemeClr val="bg1"/>
                </a:solidFill>
                <a:highlight>
                  <a:srgbClr val="0000FF"/>
                </a:highlight>
                <a:hlinkClick r:id="rId2">
                  <a:extLst>
                    <a:ext uri="{A12FA001-AC4F-418D-AE19-62706E023703}">
                      <ahyp:hlinkClr xmlns:ahyp="http://schemas.microsoft.com/office/drawing/2018/hyperlinkcolor" val="tx"/>
                    </a:ext>
                  </a:extLst>
                </a:hlinkClick>
              </a:rPr>
              <a:t>click here</a:t>
            </a:r>
            <a:endParaRPr lang="en-US" sz="1600" b="1" dirty="0">
              <a:solidFill>
                <a:schemeClr val="bg1"/>
              </a:solidFill>
              <a:highlight>
                <a:srgbClr val="0000FF"/>
              </a:highlight>
            </a:endParaRPr>
          </a:p>
        </p:txBody>
      </p:sp>
      <p:sp>
        <p:nvSpPr>
          <p:cNvPr id="11" name="Title 4">
            <a:extLst>
              <a:ext uri="{FF2B5EF4-FFF2-40B4-BE49-F238E27FC236}">
                <a16:creationId xmlns:a16="http://schemas.microsoft.com/office/drawing/2014/main" id="{C4939571-3EF4-3061-4CF5-FC847E062462}"/>
              </a:ext>
            </a:extLst>
          </p:cNvPr>
          <p:cNvSpPr>
            <a:spLocks noGrp="1"/>
          </p:cNvSpPr>
          <p:nvPr>
            <p:ph type="ctrTitle"/>
          </p:nvPr>
        </p:nvSpPr>
        <p:spPr>
          <a:xfrm>
            <a:off x="2950932" y="664266"/>
            <a:ext cx="6126393" cy="565186"/>
          </a:xfrm>
        </p:spPr>
        <p:txBody>
          <a:bodyPr>
            <a:normAutofit/>
          </a:bodyPr>
          <a:lstStyle/>
          <a:p>
            <a:r>
              <a:rPr lang="en-US" dirty="0"/>
              <a:t>Read the full policy brief</a:t>
            </a:r>
          </a:p>
        </p:txBody>
      </p:sp>
      <p:pic>
        <p:nvPicPr>
          <p:cNvPr id="7" name="Picture 6">
            <a:extLst>
              <a:ext uri="{FF2B5EF4-FFF2-40B4-BE49-F238E27FC236}">
                <a16:creationId xmlns:a16="http://schemas.microsoft.com/office/drawing/2014/main" id="{64619BD2-7C90-C9BF-3754-20F5B0AAF88E}"/>
              </a:ext>
            </a:extLst>
          </p:cNvPr>
          <p:cNvPicPr>
            <a:picLocks noChangeAspect="1"/>
          </p:cNvPicPr>
          <p:nvPr/>
        </p:nvPicPr>
        <p:blipFill>
          <a:blip r:embed="rId3">
            <a:alphaModFix/>
          </a:blip>
          <a:srcRect t="25293" b="17083"/>
          <a:stretch>
            <a:fillRect/>
          </a:stretch>
        </p:blipFill>
        <p:spPr>
          <a:xfrm>
            <a:off x="3137857" y="2023566"/>
            <a:ext cx="5580000" cy="4419600"/>
          </a:xfrm>
          <a:prstGeom prst="rect">
            <a:avLst/>
          </a:prstGeom>
        </p:spPr>
      </p:pic>
    </p:spTree>
    <p:extLst>
      <p:ext uri="{BB962C8B-B14F-4D97-AF65-F5344CB8AC3E}">
        <p14:creationId xmlns:p14="http://schemas.microsoft.com/office/powerpoint/2010/main" val="7661932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22382A-3BD3-D7B7-39C0-00D2DDC44158}"/>
              </a:ext>
            </a:extLst>
          </p:cNvPr>
          <p:cNvSpPr txBox="1"/>
          <p:nvPr/>
        </p:nvSpPr>
        <p:spPr>
          <a:xfrm>
            <a:off x="532523" y="468181"/>
            <a:ext cx="3361818" cy="523220"/>
          </a:xfrm>
          <a:prstGeom prst="rect">
            <a:avLst/>
          </a:prstGeom>
          <a:noFill/>
        </p:spPr>
        <p:txBody>
          <a:bodyPr wrap="none" rtlCol="0">
            <a:spAutoFit/>
          </a:bodyPr>
          <a:lstStyle/>
          <a:p>
            <a:pPr algn="just"/>
            <a:r>
              <a:rPr lang="en-GB" sz="2800" dirty="0"/>
              <a:t>In the next lesson…</a:t>
            </a:r>
          </a:p>
        </p:txBody>
      </p:sp>
      <p:sp>
        <p:nvSpPr>
          <p:cNvPr id="4" name="TextBox 3">
            <a:extLst>
              <a:ext uri="{FF2B5EF4-FFF2-40B4-BE49-F238E27FC236}">
                <a16:creationId xmlns:a16="http://schemas.microsoft.com/office/drawing/2014/main" id="{11039901-20D1-60B4-9F8E-A2402181FC23}"/>
              </a:ext>
            </a:extLst>
          </p:cNvPr>
          <p:cNvSpPr txBox="1"/>
          <p:nvPr/>
        </p:nvSpPr>
        <p:spPr>
          <a:xfrm>
            <a:off x="1192751" y="1267825"/>
            <a:ext cx="4189215" cy="349702"/>
          </a:xfrm>
          <a:prstGeom prst="rect">
            <a:avLst/>
          </a:prstGeom>
          <a:noFill/>
        </p:spPr>
        <p:txBody>
          <a:bodyPr wrap="none" lIns="36000" tIns="36000" rIns="36000" bIns="36000" rtlCol="0">
            <a:spAutoFit/>
          </a:bodyPr>
          <a:lstStyle/>
          <a:p>
            <a:pPr algn="l"/>
            <a:r>
              <a:rPr lang="en-GB" sz="1800" b="1" dirty="0"/>
              <a:t>Data-to-Deal Component 4: Modelling</a:t>
            </a:r>
          </a:p>
        </p:txBody>
      </p:sp>
      <p:sp>
        <p:nvSpPr>
          <p:cNvPr id="5" name="TextBox 4">
            <a:extLst>
              <a:ext uri="{FF2B5EF4-FFF2-40B4-BE49-F238E27FC236}">
                <a16:creationId xmlns:a16="http://schemas.microsoft.com/office/drawing/2014/main" id="{E2238AAC-5291-7B45-A4A5-5986BBB5FF99}"/>
              </a:ext>
            </a:extLst>
          </p:cNvPr>
          <p:cNvSpPr txBox="1"/>
          <p:nvPr/>
        </p:nvSpPr>
        <p:spPr>
          <a:xfrm>
            <a:off x="6299619" y="1602742"/>
            <a:ext cx="5359398" cy="2904248"/>
          </a:xfrm>
          <a:prstGeom prst="rect">
            <a:avLst/>
          </a:prstGeom>
          <a:noFill/>
        </p:spPr>
        <p:txBody>
          <a:bodyPr wrap="square" lIns="36000" tIns="36000" rIns="36000" bIns="36000" rtlCol="0">
            <a:spAutoFit/>
          </a:bodyPr>
          <a:lstStyle/>
          <a:p>
            <a:pPr algn="l"/>
            <a:r>
              <a:rPr lang="en-GB" sz="2000" dirty="0"/>
              <a:t>Where we will investigate questions such as:</a:t>
            </a:r>
          </a:p>
          <a:p>
            <a:pPr algn="l"/>
            <a:endParaRPr lang="en-GB" sz="2000" dirty="0"/>
          </a:p>
          <a:p>
            <a:pPr marL="285750" indent="-285750" algn="l">
              <a:buFontTx/>
              <a:buChar char="-"/>
            </a:pPr>
            <a:r>
              <a:rPr lang="en-GB" sz="1800" dirty="0"/>
              <a:t>What is the starting point to defining the scope of a modelling exercise?</a:t>
            </a:r>
          </a:p>
          <a:p>
            <a:pPr marL="285750" indent="-285750" algn="l">
              <a:buFontTx/>
              <a:buChar char="-"/>
            </a:pPr>
            <a:endParaRPr lang="en-GB" sz="1800" dirty="0"/>
          </a:p>
          <a:p>
            <a:pPr marL="285750" indent="-285750" algn="l">
              <a:buFontTx/>
              <a:buChar char="-"/>
            </a:pPr>
            <a:r>
              <a:rPr lang="en-GB" sz="1800" dirty="0"/>
              <a:t>How and why should one make the modelling process transparent and open?</a:t>
            </a:r>
          </a:p>
          <a:p>
            <a:pPr marL="285750" indent="-285750" algn="l">
              <a:buFontTx/>
              <a:buChar char="-"/>
            </a:pPr>
            <a:endParaRPr lang="en-GB" sz="1800" dirty="0"/>
          </a:p>
          <a:p>
            <a:pPr marL="285750" indent="-285750" algn="l">
              <a:buFontTx/>
              <a:buChar char="-"/>
            </a:pPr>
            <a:r>
              <a:rPr lang="en-GB" sz="1800" dirty="0"/>
              <a:t>How should I address uncertainty or lack of data in a model?</a:t>
            </a:r>
          </a:p>
        </p:txBody>
      </p:sp>
      <p:pic>
        <p:nvPicPr>
          <p:cNvPr id="6" name="Picture 5" descr="A diagram of a diagram&#10;&#10;AI-generated content may be incorrect.">
            <a:extLst>
              <a:ext uri="{FF2B5EF4-FFF2-40B4-BE49-F238E27FC236}">
                <a16:creationId xmlns:a16="http://schemas.microsoft.com/office/drawing/2014/main" id="{DDD54329-A3F3-56CD-DE5C-831422C55613}"/>
              </a:ext>
            </a:extLst>
          </p:cNvPr>
          <p:cNvPicPr>
            <a:picLocks noChangeAspect="1"/>
          </p:cNvPicPr>
          <p:nvPr/>
        </p:nvPicPr>
        <p:blipFill>
          <a:blip r:embed="rId2">
            <a:extLst>
              <a:ext uri="{28A0092B-C50C-407E-A947-70E740481C1C}">
                <a14:useLocalDpi xmlns:a14="http://schemas.microsoft.com/office/drawing/2010/main" val="0"/>
              </a:ext>
            </a:extLst>
          </a:blip>
          <a:srcRect l="21685" r="21684"/>
          <a:stretch>
            <a:fillRect/>
          </a:stretch>
        </p:blipFill>
        <p:spPr>
          <a:xfrm>
            <a:off x="911359" y="1617527"/>
            <a:ext cx="4752000" cy="4720538"/>
          </a:xfrm>
          <a:prstGeom prst="rect">
            <a:avLst/>
          </a:prstGeom>
        </p:spPr>
      </p:pic>
    </p:spTree>
    <p:extLst>
      <p:ext uri="{BB962C8B-B14F-4D97-AF65-F5344CB8AC3E}">
        <p14:creationId xmlns:p14="http://schemas.microsoft.com/office/powerpoint/2010/main" val="22559645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44413-FC8C-B93A-199C-D17DE2199CEC}"/>
              </a:ext>
            </a:extLst>
          </p:cNvPr>
          <p:cNvSpPr>
            <a:spLocks noGrp="1"/>
          </p:cNvSpPr>
          <p:nvPr>
            <p:ph type="ctrTitle"/>
          </p:nvPr>
        </p:nvSpPr>
        <p:spPr/>
        <p:txBody>
          <a:bodyPr anchor="ctr"/>
          <a:lstStyle/>
          <a:p>
            <a:pPr algn="ctr"/>
            <a:r>
              <a:rPr lang="en-GB" dirty="0"/>
              <a:t>Thank you!</a:t>
            </a:r>
          </a:p>
        </p:txBody>
      </p:sp>
    </p:spTree>
    <p:extLst>
      <p:ext uri="{BB962C8B-B14F-4D97-AF65-F5344CB8AC3E}">
        <p14:creationId xmlns:p14="http://schemas.microsoft.com/office/powerpoint/2010/main" val="3421138944"/>
      </p:ext>
    </p:extLst>
  </p:cSld>
  <p:clrMapOvr>
    <a:masterClrMapping/>
  </p:clrMapOvr>
</p:sld>
</file>

<file path=ppt/theme/theme1.xml><?xml version="1.0" encoding="utf-8"?>
<a:theme xmlns:a="http://schemas.openxmlformats.org/drawingml/2006/main" name="CCG_PPT_template_2026">
  <a:themeElements>
    <a:clrScheme name="CCG 2025">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lgn="l">
          <a:defRPr sz="1600" dirty="0" smtClean="0"/>
        </a:defPPr>
      </a:lstStyle>
    </a:txDef>
  </a:objectDefaults>
  <a:extraClrSchemeLst/>
  <a:extLst>
    <a:ext uri="{05A4C25C-085E-4340-85A3-A5531E510DB2}">
      <thm15:themeFamily xmlns:thm15="http://schemas.microsoft.com/office/thememl/2012/main" name="CCG_PPT_template_2026" id="{8ABBAEB9-AF34-46BA-8B7B-4A128E1D4B3E}" vid="{8488A38F-00BF-4049-B8FD-7B7F28C15C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CCG_PPT_template_2026</Template>
  <TotalTime>15643</TotalTime>
  <Words>3691</Words>
  <Application>Microsoft Macintosh PowerPoint</Application>
  <PresentationFormat>Widescreen</PresentationFormat>
  <Paragraphs>297</Paragraphs>
  <Slides>29</Slides>
  <Notes>8</Notes>
  <HiddenSlides>0</HiddenSlides>
  <MMClips>4</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Aptos</vt:lpstr>
      <vt:lpstr>Arial</vt:lpstr>
      <vt:lpstr>Arial Black</vt:lpstr>
      <vt:lpstr>Calibri</vt:lpstr>
      <vt:lpstr>Helvetica Neue</vt:lpstr>
      <vt:lpstr>Wingdings</vt:lpstr>
      <vt:lpstr>CCG_PPT_template_2026</vt:lpstr>
      <vt:lpstr>PowerPoint Presentation</vt:lpstr>
      <vt:lpstr>PowerPoint Presentation</vt:lpstr>
      <vt:lpstr>PowerPoint Presentation</vt:lpstr>
      <vt:lpstr>PowerPoint Presentation</vt:lpstr>
      <vt:lpstr>Learning  Outcome 1  Lay the Foundations for Alignment Through Policy Mapping and Governance Arrangements     </vt:lpstr>
      <vt:lpstr>Lay the Foundations for Alignment Through Policy Mapping and Governance Arrangements</vt:lpstr>
      <vt:lpstr>PowerPoint Presentation</vt:lpstr>
      <vt:lpstr>PowerPoint Presentation</vt:lpstr>
      <vt:lpstr>PowerPoint Presentation</vt:lpstr>
      <vt:lpstr>PowerPoint Presentation</vt:lpstr>
      <vt:lpstr>PowerPoint Presentation</vt:lpstr>
      <vt:lpstr>PowerPoint Presentation</vt:lpstr>
      <vt:lpstr>Learning  Outcome 2  Design Iterative and Inclusive Stakeholder Engagement Approaches      </vt:lpstr>
      <vt:lpstr>Design Iterative and Inclusive Stakeholder Engagement Approaches</vt:lpstr>
      <vt:lpstr>PowerPoint Presentation</vt:lpstr>
      <vt:lpstr>PowerPoint Presentation</vt:lpstr>
      <vt:lpstr>PowerPoint Presentation</vt:lpstr>
      <vt:lpstr>PowerPoint Presentation</vt:lpstr>
      <vt:lpstr>PowerPoint Presentation</vt:lpstr>
      <vt:lpstr>Learning  Outcome 3  Co-Create the Vision by Translating Shared Aspirations into an Evidence-Based Narrative       </vt:lpstr>
      <vt:lpstr>Co-Create the Vision by Translating Shared Aspirations into an Evidence-Based Narrative</vt:lpstr>
      <vt:lpstr>PowerPoint Presentation</vt:lpstr>
      <vt:lpstr>PowerPoint Presentation</vt:lpstr>
      <vt:lpstr>PowerPoint Presentation</vt:lpstr>
      <vt:lpstr>PowerPoint Presentation</vt:lpstr>
      <vt:lpstr>PowerPoint Presentation</vt:lpstr>
      <vt:lpstr>Read the full policy brief</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Beth Tennyson</dc:creator>
  <cp:lastModifiedBy>Hannah Luscombe</cp:lastModifiedBy>
  <cp:revision>101</cp:revision>
  <dcterms:created xsi:type="dcterms:W3CDTF">2026-01-12T18:05:10Z</dcterms:created>
  <dcterms:modified xsi:type="dcterms:W3CDTF">2026-09-16T15:28:17Z</dcterms:modified>
</cp:coreProperties>
</file>