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2"/>
  </p:notesMasterIdLst>
  <p:sldIdLst>
    <p:sldId id="256" r:id="rId2"/>
    <p:sldId id="272" r:id="rId3"/>
    <p:sldId id="288" r:id="rId4"/>
    <p:sldId id="358" r:id="rId5"/>
    <p:sldId id="289" r:id="rId6"/>
    <p:sldId id="294" r:id="rId7"/>
    <p:sldId id="258" r:id="rId8"/>
    <p:sldId id="299" r:id="rId9"/>
    <p:sldId id="333" r:id="rId10"/>
    <p:sldId id="321" r:id="rId11"/>
    <p:sldId id="322" r:id="rId12"/>
    <p:sldId id="262" r:id="rId13"/>
    <p:sldId id="334" r:id="rId14"/>
    <p:sldId id="300" r:id="rId15"/>
    <p:sldId id="291" r:id="rId16"/>
    <p:sldId id="323" r:id="rId17"/>
    <p:sldId id="324" r:id="rId18"/>
    <p:sldId id="281" r:id="rId19"/>
    <p:sldId id="303" r:id="rId20"/>
    <p:sldId id="304" r:id="rId21"/>
    <p:sldId id="305" r:id="rId22"/>
    <p:sldId id="292" r:id="rId23"/>
    <p:sldId id="307" r:id="rId24"/>
    <p:sldId id="329" r:id="rId25"/>
    <p:sldId id="331" r:id="rId26"/>
    <p:sldId id="312" r:id="rId27"/>
    <p:sldId id="313" r:id="rId28"/>
    <p:sldId id="360" r:id="rId29"/>
    <p:sldId id="314" r:id="rId30"/>
    <p:sldId id="330" r:id="rId31"/>
    <p:sldId id="332" r:id="rId32"/>
    <p:sldId id="316" r:id="rId33"/>
    <p:sldId id="317" r:id="rId34"/>
    <p:sldId id="318" r:id="rId35"/>
    <p:sldId id="359" r:id="rId36"/>
    <p:sldId id="319" r:id="rId37"/>
    <p:sldId id="320" r:id="rId38"/>
    <p:sldId id="362" r:id="rId39"/>
    <p:sldId id="285" r:id="rId40"/>
    <p:sldId id="357" r:id="rId41"/>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Introduction" id="{8A80B7D1-D2FF-42FF-A50C-1A2D30B0D8D9}">
          <p14:sldIdLst>
            <p14:sldId id="256"/>
            <p14:sldId id="272"/>
            <p14:sldId id="288"/>
          </p14:sldIdLst>
        </p14:section>
        <p14:section name="Summary Section" id="{9D2420C6-6553-40F2-8469-A79C4A54E8EE}">
          <p14:sldIdLst>
            <p14:sldId id="358"/>
          </p14:sldIdLst>
        </p14:section>
        <p14:section name="Learning Outcome 1  Establishing Governance and Institutional Arrangements " id="{0FA94AEB-05D1-449C-BFC7-54046AEE1652}">
          <p14:sldIdLst>
            <p14:sldId id="289"/>
            <p14:sldId id="294"/>
            <p14:sldId id="258"/>
            <p14:sldId id="299"/>
            <p14:sldId id="333"/>
          </p14:sldIdLst>
        </p14:section>
        <p14:section name="Learning Outcome 2  Choosing Fit-For-Purpose Models Aligned with Policy Questions and National Priorities " id="{BDEE3AB5-600D-448D-BC88-D64EA124C25B}">
          <p14:sldIdLst>
            <p14:sldId id="321"/>
            <p14:sldId id="322"/>
            <p14:sldId id="262"/>
            <p14:sldId id="334"/>
            <p14:sldId id="300"/>
            <p14:sldId id="291"/>
          </p14:sldIdLst>
        </p14:section>
        <p14:section name="Learning Outcome 3  Ensuring Transparency and Openness of the Modelling Process " id="{E063B945-BE39-489F-925C-E35BBDF61B10}">
          <p14:sldIdLst>
            <p14:sldId id="323"/>
            <p14:sldId id="324"/>
            <p14:sldId id="281"/>
            <p14:sldId id="303"/>
            <p14:sldId id="304"/>
            <p14:sldId id="305"/>
            <p14:sldId id="292"/>
            <p14:sldId id="307"/>
          </p14:sldIdLst>
        </p14:section>
        <p14:section name="Learning Outcome 4  Communicating Modelling Results " id="{C0ED1A51-AFB2-479E-9575-DFF8E7ECBD24}">
          <p14:sldIdLst>
            <p14:sldId id="329"/>
            <p14:sldId id="331"/>
            <p14:sldId id="312"/>
            <p14:sldId id="313"/>
            <p14:sldId id="360"/>
            <p14:sldId id="314"/>
          </p14:sldIdLst>
        </p14:section>
        <p14:section name="Learning Outcome 5  Translating the Modelling Analysis into Transition Plans " id="{6A37AC0A-A0E9-4D51-B8EA-36B04F7CA593}">
          <p14:sldIdLst>
            <p14:sldId id="330"/>
            <p14:sldId id="332"/>
            <p14:sldId id="316"/>
            <p14:sldId id="317"/>
            <p14:sldId id="318"/>
            <p14:sldId id="359"/>
            <p14:sldId id="319"/>
          </p14:sldIdLst>
        </p14:section>
        <p14:section name="Wrap-Up" id="{110A08B6-0CAC-4069-B26C-238792C6CFB8}">
          <p14:sldIdLst>
            <p14:sldId id="320"/>
            <p14:sldId id="362"/>
            <p14:sldId id="285"/>
            <p14:sldId id="357"/>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5954F01-253C-055C-5D57-FA12027593F2}" name="Beth Tennyson" initials="BT" userId="S::beth@sustaineducation.org::1ecceb97-a249-4b81-803f-86b8c3e4d57b" providerId="AD"/>
  <p188:author id="{41362B99-674E-EEA3-49E9-6CC683A8116E}" name="Hannah Luscombe" initials="HL" userId="S::spet5907@ox.ac.uk::60627a01-634c-46bf-8b21-b5c32e071cb8"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EA8B9B"/>
    <a:srgbClr val="80BBFF"/>
    <a:srgbClr val="012269"/>
    <a:srgbClr val="0636A8"/>
    <a:srgbClr val="C80F2E"/>
    <a:srgbClr val="52525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A95E518-F2FA-AA4A-91A7-CAE4EEDFDEB9}" v="5" dt="2026-09-16T15:36:22.54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066" autoAdjust="0"/>
    <p:restoredTop sz="94905" autoAdjust="0"/>
  </p:normalViewPr>
  <p:slideViewPr>
    <p:cSldViewPr snapToGrid="0">
      <p:cViewPr varScale="1">
        <p:scale>
          <a:sx n="113" d="100"/>
          <a:sy n="113" d="100"/>
        </p:scale>
        <p:origin x="360"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8/10/relationships/authors" Targe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nnah Luscombe" userId="60627a01-634c-46bf-8b21-b5c32e071cb8" providerId="ADAL" clId="{5D180D7F-9B9D-54AA-9D6A-17B6D8CEC8BA}"/>
    <pc:docChg chg="undo custSel modSld">
      <pc:chgData name="Hannah Luscombe" userId="60627a01-634c-46bf-8b21-b5c32e071cb8" providerId="ADAL" clId="{5D180D7F-9B9D-54AA-9D6A-17B6D8CEC8BA}" dt="2026-09-16T15:36:35.605" v="36" actId="1076"/>
      <pc:docMkLst>
        <pc:docMk/>
      </pc:docMkLst>
      <pc:sldChg chg="addSp delSp modSp mod delAnim modAnim">
        <pc:chgData name="Hannah Luscombe" userId="60627a01-634c-46bf-8b21-b5c32e071cb8" providerId="ADAL" clId="{5D180D7F-9B9D-54AA-9D6A-17B6D8CEC8BA}" dt="2026-09-16T15:33:22.451" v="22" actId="1076"/>
        <pc:sldMkLst>
          <pc:docMk/>
          <pc:sldMk cId="1507707609" sldId="312"/>
        </pc:sldMkLst>
        <pc:picChg chg="del">
          <ac:chgData name="Hannah Luscombe" userId="60627a01-634c-46bf-8b21-b5c32e071cb8" providerId="ADAL" clId="{5D180D7F-9B9D-54AA-9D6A-17B6D8CEC8BA}" dt="2026-09-16T15:33:05.791" v="18" actId="478"/>
          <ac:picMkLst>
            <pc:docMk/>
            <pc:sldMk cId="1507707609" sldId="312"/>
            <ac:picMk id="5" creationId="{8D20171D-9048-1F7B-57AB-464A6F3C9018}"/>
          </ac:picMkLst>
        </pc:picChg>
        <pc:picChg chg="add mod">
          <ac:chgData name="Hannah Luscombe" userId="60627a01-634c-46bf-8b21-b5c32e071cb8" providerId="ADAL" clId="{5D180D7F-9B9D-54AA-9D6A-17B6D8CEC8BA}" dt="2026-09-16T15:33:22.451" v="22" actId="1076"/>
          <ac:picMkLst>
            <pc:docMk/>
            <pc:sldMk cId="1507707609" sldId="312"/>
            <ac:picMk id="10" creationId="{94982943-C5EE-AD46-0028-69ABEB4C6E60}"/>
          </ac:picMkLst>
        </pc:picChg>
      </pc:sldChg>
      <pc:sldChg chg="addSp delSp modSp mod delAnim modAnim">
        <pc:chgData name="Hannah Luscombe" userId="60627a01-634c-46bf-8b21-b5c32e071cb8" providerId="ADAL" clId="{5D180D7F-9B9D-54AA-9D6A-17B6D8CEC8BA}" dt="2026-09-16T15:30:03.385" v="6" actId="14100"/>
        <pc:sldMkLst>
          <pc:docMk/>
          <pc:sldMk cId="2633141275" sldId="333"/>
        </pc:sldMkLst>
        <pc:spChg chg="mod">
          <ac:chgData name="Hannah Luscombe" userId="60627a01-634c-46bf-8b21-b5c32e071cb8" providerId="ADAL" clId="{5D180D7F-9B9D-54AA-9D6A-17B6D8CEC8BA}" dt="2026-09-16T15:30:03.385" v="6" actId="14100"/>
          <ac:spMkLst>
            <pc:docMk/>
            <pc:sldMk cId="2633141275" sldId="333"/>
            <ac:spMk id="5" creationId="{BCFD0049-2546-9C2B-DD75-4F38C70C955D}"/>
          </ac:spMkLst>
        </pc:spChg>
        <pc:picChg chg="del">
          <ac:chgData name="Hannah Luscombe" userId="60627a01-634c-46bf-8b21-b5c32e071cb8" providerId="ADAL" clId="{5D180D7F-9B9D-54AA-9D6A-17B6D8CEC8BA}" dt="2026-09-16T15:29:39.662" v="0" actId="478"/>
          <ac:picMkLst>
            <pc:docMk/>
            <pc:sldMk cId="2633141275" sldId="333"/>
            <ac:picMk id="3" creationId="{8BD5F85E-946C-6578-F159-71E0475C8A0A}"/>
          </ac:picMkLst>
        </pc:picChg>
        <pc:picChg chg="add mod">
          <ac:chgData name="Hannah Luscombe" userId="60627a01-634c-46bf-8b21-b5c32e071cb8" providerId="ADAL" clId="{5D180D7F-9B9D-54AA-9D6A-17B6D8CEC8BA}" dt="2026-09-16T15:29:54.305" v="4" actId="1076"/>
          <ac:picMkLst>
            <pc:docMk/>
            <pc:sldMk cId="2633141275" sldId="333"/>
            <ac:picMk id="4" creationId="{BB2B000A-5625-D5D3-FE14-147DC278EBE0}"/>
          </ac:picMkLst>
        </pc:picChg>
      </pc:sldChg>
      <pc:sldChg chg="addSp delSp modSp mod delAnim modAnim">
        <pc:chgData name="Hannah Luscombe" userId="60627a01-634c-46bf-8b21-b5c32e071cb8" providerId="ADAL" clId="{5D180D7F-9B9D-54AA-9D6A-17B6D8CEC8BA}" dt="2026-09-16T15:31:56.509" v="17" actId="1076"/>
        <pc:sldMkLst>
          <pc:docMk/>
          <pc:sldMk cId="3703271511" sldId="334"/>
        </pc:sldMkLst>
        <pc:spChg chg="mod">
          <ac:chgData name="Hannah Luscombe" userId="60627a01-634c-46bf-8b21-b5c32e071cb8" providerId="ADAL" clId="{5D180D7F-9B9D-54AA-9D6A-17B6D8CEC8BA}" dt="2026-09-16T15:31:44.886" v="13" actId="14100"/>
          <ac:spMkLst>
            <pc:docMk/>
            <pc:sldMk cId="3703271511" sldId="334"/>
            <ac:spMk id="4" creationId="{984D4EE9-28DB-3EA0-695A-66A412DAAFDB}"/>
          </ac:spMkLst>
        </pc:spChg>
        <pc:spChg chg="mod">
          <ac:chgData name="Hannah Luscombe" userId="60627a01-634c-46bf-8b21-b5c32e071cb8" providerId="ADAL" clId="{5D180D7F-9B9D-54AA-9D6A-17B6D8CEC8BA}" dt="2026-09-16T15:31:56.509" v="17" actId="1076"/>
          <ac:spMkLst>
            <pc:docMk/>
            <pc:sldMk cId="3703271511" sldId="334"/>
            <ac:spMk id="5" creationId="{39425B12-6C18-4DD0-6439-9AA2F1CC92AA}"/>
          </ac:spMkLst>
        </pc:spChg>
        <pc:picChg chg="del">
          <ac:chgData name="Hannah Luscombe" userId="60627a01-634c-46bf-8b21-b5c32e071cb8" providerId="ADAL" clId="{5D180D7F-9B9D-54AA-9D6A-17B6D8CEC8BA}" dt="2026-09-16T15:31:17.836" v="7" actId="478"/>
          <ac:picMkLst>
            <pc:docMk/>
            <pc:sldMk cId="3703271511" sldId="334"/>
            <ac:picMk id="3" creationId="{F5D9C773-DFCB-8859-653A-3C2B5E242F71}"/>
          </ac:picMkLst>
        </pc:picChg>
        <pc:picChg chg="add mod">
          <ac:chgData name="Hannah Luscombe" userId="60627a01-634c-46bf-8b21-b5c32e071cb8" providerId="ADAL" clId="{5D180D7F-9B9D-54AA-9D6A-17B6D8CEC8BA}" dt="2026-09-16T15:31:38.107" v="11" actId="1076"/>
          <ac:picMkLst>
            <pc:docMk/>
            <pc:sldMk cId="3703271511" sldId="334"/>
            <ac:picMk id="6" creationId="{14A7A36B-BA75-C0E4-8066-A549CD6498A8}"/>
          </ac:picMkLst>
        </pc:picChg>
      </pc:sldChg>
      <pc:sldChg chg="addSp delSp modSp mod delAnim modAnim">
        <pc:chgData name="Hannah Luscombe" userId="60627a01-634c-46bf-8b21-b5c32e071cb8" providerId="ADAL" clId="{5D180D7F-9B9D-54AA-9D6A-17B6D8CEC8BA}" dt="2026-09-16T15:36:35.605" v="36" actId="1076"/>
        <pc:sldMkLst>
          <pc:docMk/>
          <pc:sldMk cId="1869163205" sldId="359"/>
        </pc:sldMkLst>
        <pc:spChg chg="add del">
          <ac:chgData name="Hannah Luscombe" userId="60627a01-634c-46bf-8b21-b5c32e071cb8" providerId="ADAL" clId="{5D180D7F-9B9D-54AA-9D6A-17B6D8CEC8BA}" dt="2026-09-16T15:36:17.966" v="31" actId="22"/>
          <ac:spMkLst>
            <pc:docMk/>
            <pc:sldMk cId="1869163205" sldId="359"/>
            <ac:spMk id="6" creationId="{2FF19474-FE53-F90F-F66E-6E5ABEBE7E18}"/>
          </ac:spMkLst>
        </pc:spChg>
        <pc:picChg chg="del">
          <ac:chgData name="Hannah Luscombe" userId="60627a01-634c-46bf-8b21-b5c32e071cb8" providerId="ADAL" clId="{5D180D7F-9B9D-54AA-9D6A-17B6D8CEC8BA}" dt="2026-09-16T15:36:16.497" v="29" actId="478"/>
          <ac:picMkLst>
            <pc:docMk/>
            <pc:sldMk cId="1869163205" sldId="359"/>
            <ac:picMk id="4" creationId="{0C232265-C531-EA64-E8C5-417D6B142E84}"/>
          </ac:picMkLst>
        </pc:picChg>
        <pc:picChg chg="add mod">
          <ac:chgData name="Hannah Luscombe" userId="60627a01-634c-46bf-8b21-b5c32e071cb8" providerId="ADAL" clId="{5D180D7F-9B9D-54AA-9D6A-17B6D8CEC8BA}" dt="2026-09-16T15:36:35.605" v="36" actId="1076"/>
          <ac:picMkLst>
            <pc:docMk/>
            <pc:sldMk cId="1869163205" sldId="359"/>
            <ac:picMk id="7" creationId="{6B8AB4F2-5318-8411-E392-AD5EBFA0E5F0}"/>
          </ac:picMkLst>
        </pc:picChg>
      </pc:sldChg>
      <pc:sldChg chg="addSp delSp modSp mod delAnim modAnim">
        <pc:chgData name="Hannah Luscombe" userId="60627a01-634c-46bf-8b21-b5c32e071cb8" providerId="ADAL" clId="{5D180D7F-9B9D-54AA-9D6A-17B6D8CEC8BA}" dt="2026-09-16T15:35:43.948" v="28" actId="14100"/>
        <pc:sldMkLst>
          <pc:docMk/>
          <pc:sldMk cId="241506030" sldId="360"/>
        </pc:sldMkLst>
        <pc:spChg chg="mod">
          <ac:chgData name="Hannah Luscombe" userId="60627a01-634c-46bf-8b21-b5c32e071cb8" providerId="ADAL" clId="{5D180D7F-9B9D-54AA-9D6A-17B6D8CEC8BA}" dt="2026-09-16T15:35:43.948" v="28" actId="14100"/>
          <ac:spMkLst>
            <pc:docMk/>
            <pc:sldMk cId="241506030" sldId="360"/>
            <ac:spMk id="4" creationId="{3C435F7D-D6FA-FA6C-C34E-F38F6FD9F3E4}"/>
          </ac:spMkLst>
        </pc:spChg>
        <pc:picChg chg="add mod">
          <ac:chgData name="Hannah Luscombe" userId="60627a01-634c-46bf-8b21-b5c32e071cb8" providerId="ADAL" clId="{5D180D7F-9B9D-54AA-9D6A-17B6D8CEC8BA}" dt="2026-09-16T15:35:36.985" v="26" actId="14100"/>
          <ac:picMkLst>
            <pc:docMk/>
            <pc:sldMk cId="241506030" sldId="360"/>
            <ac:picMk id="5" creationId="{1E2DA149-6328-4D50-42A0-6728FF823ED1}"/>
          </ac:picMkLst>
        </pc:picChg>
        <pc:picChg chg="del">
          <ac:chgData name="Hannah Luscombe" userId="60627a01-634c-46bf-8b21-b5c32e071cb8" providerId="ADAL" clId="{5D180D7F-9B9D-54AA-9D6A-17B6D8CEC8BA}" dt="2026-09-16T15:35:26.600" v="23" actId="478"/>
          <ac:picMkLst>
            <pc:docMk/>
            <pc:sldMk cId="241506030" sldId="360"/>
            <ac:picMk id="6" creationId="{472600EE-A6E8-7776-E426-B462A2FFF9D9}"/>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324299-CE8B-42EE-9433-3C91885187A3}" type="datetimeFigureOut">
              <a:rPr lang="en-GB" smtClean="0"/>
              <a:t>16/09/2026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F89274-EDF4-41FB-9FF0-DD433456A17A}" type="slidenum">
              <a:rPr lang="en-GB" smtClean="0"/>
              <a:t>‹#›</a:t>
            </a:fld>
            <a:endParaRPr lang="en-GB"/>
          </a:p>
        </p:txBody>
      </p:sp>
    </p:spTree>
    <p:extLst>
      <p:ext uri="{BB962C8B-B14F-4D97-AF65-F5344CB8AC3E}">
        <p14:creationId xmlns:p14="http://schemas.microsoft.com/office/powerpoint/2010/main" val="11996584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b="1" dirty="0"/>
          </a:p>
        </p:txBody>
      </p:sp>
      <p:sp>
        <p:nvSpPr>
          <p:cNvPr id="4" name="Slide Number Placeholder 3"/>
          <p:cNvSpPr>
            <a:spLocks noGrp="1"/>
          </p:cNvSpPr>
          <p:nvPr>
            <p:ph type="sldNum" sz="quarter" idx="5"/>
          </p:nvPr>
        </p:nvSpPr>
        <p:spPr/>
        <p:txBody>
          <a:bodyPr/>
          <a:lstStyle/>
          <a:p>
            <a:fld id="{3DF89274-EDF4-41FB-9FF0-DD433456A17A}" type="slidenum">
              <a:rPr lang="en-GB" smtClean="0"/>
              <a:t>1</a:t>
            </a:fld>
            <a:endParaRPr lang="en-GB"/>
          </a:p>
        </p:txBody>
      </p:sp>
    </p:spTree>
    <p:extLst>
      <p:ext uri="{BB962C8B-B14F-4D97-AF65-F5344CB8AC3E}">
        <p14:creationId xmlns:p14="http://schemas.microsoft.com/office/powerpoint/2010/main" val="22810690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DF89274-EDF4-41FB-9FF0-DD433456A17A}" type="slidenum">
              <a:rPr lang="en-GB" smtClean="0"/>
              <a:t>2</a:t>
            </a:fld>
            <a:endParaRPr lang="en-GB"/>
          </a:p>
        </p:txBody>
      </p:sp>
    </p:spTree>
    <p:extLst>
      <p:ext uri="{BB962C8B-B14F-4D97-AF65-F5344CB8AC3E}">
        <p14:creationId xmlns:p14="http://schemas.microsoft.com/office/powerpoint/2010/main" val="19009658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DF89274-EDF4-41FB-9FF0-DD433456A17A}" type="slidenum">
              <a:rPr lang="en-GB" smtClean="0"/>
              <a:t>3</a:t>
            </a:fld>
            <a:endParaRPr lang="en-GB"/>
          </a:p>
        </p:txBody>
      </p:sp>
    </p:spTree>
    <p:extLst>
      <p:ext uri="{BB962C8B-B14F-4D97-AF65-F5344CB8AC3E}">
        <p14:creationId xmlns:p14="http://schemas.microsoft.com/office/powerpoint/2010/main" val="41780161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DF89274-EDF4-41FB-9FF0-DD433456A17A}" type="slidenum">
              <a:rPr lang="en-GB" smtClean="0"/>
              <a:t>7</a:t>
            </a:fld>
            <a:endParaRPr lang="en-GB"/>
          </a:p>
        </p:txBody>
      </p:sp>
    </p:spTree>
    <p:extLst>
      <p:ext uri="{BB962C8B-B14F-4D97-AF65-F5344CB8AC3E}">
        <p14:creationId xmlns:p14="http://schemas.microsoft.com/office/powerpoint/2010/main" val="23804167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DF89274-EDF4-41FB-9FF0-DD433456A17A}" type="slidenum">
              <a:rPr lang="en-GB" smtClean="0"/>
              <a:t>8</a:t>
            </a:fld>
            <a:endParaRPr lang="en-GB"/>
          </a:p>
        </p:txBody>
      </p:sp>
    </p:spTree>
    <p:extLst>
      <p:ext uri="{BB962C8B-B14F-4D97-AF65-F5344CB8AC3E}">
        <p14:creationId xmlns:p14="http://schemas.microsoft.com/office/powerpoint/2010/main" val="29647879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DF89274-EDF4-41FB-9FF0-DD433456A17A}" type="slidenum">
              <a:rPr lang="en-GB" smtClean="0"/>
              <a:t>15</a:t>
            </a:fld>
            <a:endParaRPr lang="en-GB"/>
          </a:p>
        </p:txBody>
      </p:sp>
    </p:spTree>
    <p:extLst>
      <p:ext uri="{BB962C8B-B14F-4D97-AF65-F5344CB8AC3E}">
        <p14:creationId xmlns:p14="http://schemas.microsoft.com/office/powerpoint/2010/main" val="41070339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DF89274-EDF4-41FB-9FF0-DD433456A17A}" type="slidenum">
              <a:rPr lang="en-GB" smtClean="0"/>
              <a:t>19</a:t>
            </a:fld>
            <a:endParaRPr lang="en-GB"/>
          </a:p>
        </p:txBody>
      </p:sp>
    </p:spTree>
    <p:extLst>
      <p:ext uri="{BB962C8B-B14F-4D97-AF65-F5344CB8AC3E}">
        <p14:creationId xmlns:p14="http://schemas.microsoft.com/office/powerpoint/2010/main" val="2585927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b="0" dirty="0"/>
          </a:p>
        </p:txBody>
      </p:sp>
      <p:sp>
        <p:nvSpPr>
          <p:cNvPr id="4" name="Slide Number Placeholder 3"/>
          <p:cNvSpPr>
            <a:spLocks noGrp="1"/>
          </p:cNvSpPr>
          <p:nvPr>
            <p:ph type="sldNum" sz="quarter" idx="5"/>
          </p:nvPr>
        </p:nvSpPr>
        <p:spPr/>
        <p:txBody>
          <a:bodyPr/>
          <a:lstStyle/>
          <a:p>
            <a:fld id="{3DF89274-EDF4-41FB-9FF0-DD433456A17A}" type="slidenum">
              <a:rPr lang="en-GB" smtClean="0"/>
              <a:t>20</a:t>
            </a:fld>
            <a:endParaRPr lang="en-GB"/>
          </a:p>
        </p:txBody>
      </p:sp>
    </p:spTree>
    <p:extLst>
      <p:ext uri="{BB962C8B-B14F-4D97-AF65-F5344CB8AC3E}">
        <p14:creationId xmlns:p14="http://schemas.microsoft.com/office/powerpoint/2010/main" val="9208770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b="0" dirty="0"/>
          </a:p>
        </p:txBody>
      </p:sp>
      <p:sp>
        <p:nvSpPr>
          <p:cNvPr id="4" name="Slide Number Placeholder 3"/>
          <p:cNvSpPr>
            <a:spLocks noGrp="1"/>
          </p:cNvSpPr>
          <p:nvPr>
            <p:ph type="sldNum" sz="quarter" idx="5"/>
          </p:nvPr>
        </p:nvSpPr>
        <p:spPr/>
        <p:txBody>
          <a:bodyPr/>
          <a:lstStyle/>
          <a:p>
            <a:fld id="{3DF89274-EDF4-41FB-9FF0-DD433456A17A}" type="slidenum">
              <a:rPr lang="en-GB" smtClean="0"/>
              <a:t>21</a:t>
            </a:fld>
            <a:endParaRPr lang="en-GB"/>
          </a:p>
        </p:txBody>
      </p:sp>
    </p:spTree>
    <p:extLst>
      <p:ext uri="{BB962C8B-B14F-4D97-AF65-F5344CB8AC3E}">
        <p14:creationId xmlns:p14="http://schemas.microsoft.com/office/powerpoint/2010/main" val="12105622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b="0" dirty="0"/>
          </a:p>
        </p:txBody>
      </p:sp>
      <p:sp>
        <p:nvSpPr>
          <p:cNvPr id="4" name="Slide Number Placeholder 3"/>
          <p:cNvSpPr>
            <a:spLocks noGrp="1"/>
          </p:cNvSpPr>
          <p:nvPr>
            <p:ph type="sldNum" sz="quarter" idx="5"/>
          </p:nvPr>
        </p:nvSpPr>
        <p:spPr/>
        <p:txBody>
          <a:bodyPr/>
          <a:lstStyle/>
          <a:p>
            <a:fld id="{3DF89274-EDF4-41FB-9FF0-DD433456A17A}" type="slidenum">
              <a:rPr lang="en-GB" smtClean="0"/>
              <a:t>23</a:t>
            </a:fld>
            <a:endParaRPr lang="en-GB"/>
          </a:p>
        </p:txBody>
      </p:sp>
    </p:spTree>
    <p:extLst>
      <p:ext uri="{BB962C8B-B14F-4D97-AF65-F5344CB8AC3E}">
        <p14:creationId xmlns:p14="http://schemas.microsoft.com/office/powerpoint/2010/main" val="19998906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b="0" dirty="0"/>
          </a:p>
        </p:txBody>
      </p:sp>
      <p:sp>
        <p:nvSpPr>
          <p:cNvPr id="4" name="Slide Number Placeholder 3"/>
          <p:cNvSpPr>
            <a:spLocks noGrp="1"/>
          </p:cNvSpPr>
          <p:nvPr>
            <p:ph type="sldNum" sz="quarter" idx="5"/>
          </p:nvPr>
        </p:nvSpPr>
        <p:spPr/>
        <p:txBody>
          <a:bodyPr/>
          <a:lstStyle/>
          <a:p>
            <a:fld id="{3DF89274-EDF4-41FB-9FF0-DD433456A17A}" type="slidenum">
              <a:rPr lang="en-GB" smtClean="0"/>
              <a:t>26</a:t>
            </a:fld>
            <a:endParaRPr lang="en-GB"/>
          </a:p>
        </p:txBody>
      </p:sp>
    </p:spTree>
    <p:extLst>
      <p:ext uri="{BB962C8B-B14F-4D97-AF65-F5344CB8AC3E}">
        <p14:creationId xmlns:p14="http://schemas.microsoft.com/office/powerpoint/2010/main" val="31449297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b="0" dirty="0"/>
          </a:p>
        </p:txBody>
      </p:sp>
      <p:sp>
        <p:nvSpPr>
          <p:cNvPr id="4" name="Slide Number Placeholder 3"/>
          <p:cNvSpPr>
            <a:spLocks noGrp="1"/>
          </p:cNvSpPr>
          <p:nvPr>
            <p:ph type="sldNum" sz="quarter" idx="5"/>
          </p:nvPr>
        </p:nvSpPr>
        <p:spPr/>
        <p:txBody>
          <a:bodyPr/>
          <a:lstStyle/>
          <a:p>
            <a:fld id="{3DF89274-EDF4-41FB-9FF0-DD433456A17A}" type="slidenum">
              <a:rPr lang="en-GB" smtClean="0"/>
              <a:t>27</a:t>
            </a:fld>
            <a:endParaRPr lang="en-GB"/>
          </a:p>
        </p:txBody>
      </p:sp>
    </p:spTree>
    <p:extLst>
      <p:ext uri="{BB962C8B-B14F-4D97-AF65-F5344CB8AC3E}">
        <p14:creationId xmlns:p14="http://schemas.microsoft.com/office/powerpoint/2010/main" val="14151706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517432-70F3-E732-A973-0F41B96DF5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6CC696-BD3A-8070-F73B-6D009E91B30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B56B040-B12E-9FBB-D079-131F54FE0DCB}"/>
              </a:ext>
            </a:extLst>
          </p:cNvPr>
          <p:cNvSpPr>
            <a:spLocks noGrp="1"/>
          </p:cNvSpPr>
          <p:nvPr>
            <p:ph type="body" idx="1"/>
          </p:nvPr>
        </p:nvSpPr>
        <p:spPr/>
        <p:txBody>
          <a:bodyPr/>
          <a:lstStyle/>
          <a:p>
            <a:endParaRPr lang="en-GB" b="0" dirty="0"/>
          </a:p>
        </p:txBody>
      </p:sp>
      <p:sp>
        <p:nvSpPr>
          <p:cNvPr id="4" name="Slide Number Placeholder 3">
            <a:extLst>
              <a:ext uri="{FF2B5EF4-FFF2-40B4-BE49-F238E27FC236}">
                <a16:creationId xmlns:a16="http://schemas.microsoft.com/office/drawing/2014/main" id="{2F427DD5-957C-6ABE-BDCF-D5A94FA136BE}"/>
              </a:ext>
            </a:extLst>
          </p:cNvPr>
          <p:cNvSpPr>
            <a:spLocks noGrp="1"/>
          </p:cNvSpPr>
          <p:nvPr>
            <p:ph type="sldNum" sz="quarter" idx="5"/>
          </p:nvPr>
        </p:nvSpPr>
        <p:spPr/>
        <p:txBody>
          <a:bodyPr/>
          <a:lstStyle/>
          <a:p>
            <a:fld id="{3DF89274-EDF4-41FB-9FF0-DD433456A17A}" type="slidenum">
              <a:rPr lang="en-GB" smtClean="0"/>
              <a:t>28</a:t>
            </a:fld>
            <a:endParaRPr lang="en-GB"/>
          </a:p>
        </p:txBody>
      </p:sp>
    </p:spTree>
    <p:extLst>
      <p:ext uri="{BB962C8B-B14F-4D97-AF65-F5344CB8AC3E}">
        <p14:creationId xmlns:p14="http://schemas.microsoft.com/office/powerpoint/2010/main" val="17226661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b="0" dirty="0"/>
          </a:p>
        </p:txBody>
      </p:sp>
      <p:sp>
        <p:nvSpPr>
          <p:cNvPr id="4" name="Slide Number Placeholder 3"/>
          <p:cNvSpPr>
            <a:spLocks noGrp="1"/>
          </p:cNvSpPr>
          <p:nvPr>
            <p:ph type="sldNum" sz="quarter" idx="5"/>
          </p:nvPr>
        </p:nvSpPr>
        <p:spPr/>
        <p:txBody>
          <a:bodyPr/>
          <a:lstStyle/>
          <a:p>
            <a:fld id="{3DF89274-EDF4-41FB-9FF0-DD433456A17A}" type="slidenum">
              <a:rPr lang="en-GB" smtClean="0"/>
              <a:t>29</a:t>
            </a:fld>
            <a:endParaRPr lang="en-GB"/>
          </a:p>
        </p:txBody>
      </p:sp>
    </p:spTree>
    <p:extLst>
      <p:ext uri="{BB962C8B-B14F-4D97-AF65-F5344CB8AC3E}">
        <p14:creationId xmlns:p14="http://schemas.microsoft.com/office/powerpoint/2010/main" val="41477174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DF89274-EDF4-41FB-9FF0-DD433456A17A}" type="slidenum">
              <a:rPr lang="en-GB" smtClean="0"/>
              <a:t>31</a:t>
            </a:fld>
            <a:endParaRPr lang="en-GB"/>
          </a:p>
        </p:txBody>
      </p:sp>
    </p:spTree>
    <p:extLst>
      <p:ext uri="{BB962C8B-B14F-4D97-AF65-F5344CB8AC3E}">
        <p14:creationId xmlns:p14="http://schemas.microsoft.com/office/powerpoint/2010/main" val="16685943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b="0" dirty="0"/>
          </a:p>
        </p:txBody>
      </p:sp>
      <p:sp>
        <p:nvSpPr>
          <p:cNvPr id="4" name="Slide Number Placeholder 3"/>
          <p:cNvSpPr>
            <a:spLocks noGrp="1"/>
          </p:cNvSpPr>
          <p:nvPr>
            <p:ph type="sldNum" sz="quarter" idx="5"/>
          </p:nvPr>
        </p:nvSpPr>
        <p:spPr/>
        <p:txBody>
          <a:bodyPr/>
          <a:lstStyle/>
          <a:p>
            <a:fld id="{3DF89274-EDF4-41FB-9FF0-DD433456A17A}" type="slidenum">
              <a:rPr lang="en-GB" smtClean="0"/>
              <a:t>32</a:t>
            </a:fld>
            <a:endParaRPr lang="en-GB"/>
          </a:p>
        </p:txBody>
      </p:sp>
    </p:spTree>
    <p:extLst>
      <p:ext uri="{BB962C8B-B14F-4D97-AF65-F5344CB8AC3E}">
        <p14:creationId xmlns:p14="http://schemas.microsoft.com/office/powerpoint/2010/main" val="8269522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DF89274-EDF4-41FB-9FF0-DD433456A17A}" type="slidenum">
              <a:rPr lang="en-GB" smtClean="0"/>
              <a:t>33</a:t>
            </a:fld>
            <a:endParaRPr lang="en-GB"/>
          </a:p>
        </p:txBody>
      </p:sp>
    </p:spTree>
    <p:extLst>
      <p:ext uri="{BB962C8B-B14F-4D97-AF65-F5344CB8AC3E}">
        <p14:creationId xmlns:p14="http://schemas.microsoft.com/office/powerpoint/2010/main" val="15169714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b="0" dirty="0"/>
          </a:p>
        </p:txBody>
      </p:sp>
      <p:sp>
        <p:nvSpPr>
          <p:cNvPr id="4" name="Slide Number Placeholder 3"/>
          <p:cNvSpPr>
            <a:spLocks noGrp="1"/>
          </p:cNvSpPr>
          <p:nvPr>
            <p:ph type="sldNum" sz="quarter" idx="5"/>
          </p:nvPr>
        </p:nvSpPr>
        <p:spPr/>
        <p:txBody>
          <a:bodyPr/>
          <a:lstStyle/>
          <a:p>
            <a:fld id="{3DF89274-EDF4-41FB-9FF0-DD433456A17A}" type="slidenum">
              <a:rPr lang="en-GB" smtClean="0"/>
              <a:t>34</a:t>
            </a:fld>
            <a:endParaRPr lang="en-GB"/>
          </a:p>
        </p:txBody>
      </p:sp>
    </p:spTree>
    <p:extLst>
      <p:ext uri="{BB962C8B-B14F-4D97-AF65-F5344CB8AC3E}">
        <p14:creationId xmlns:p14="http://schemas.microsoft.com/office/powerpoint/2010/main" val="40001428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b="0" dirty="0"/>
          </a:p>
        </p:txBody>
      </p:sp>
      <p:sp>
        <p:nvSpPr>
          <p:cNvPr id="4" name="Slide Number Placeholder 3"/>
          <p:cNvSpPr>
            <a:spLocks noGrp="1"/>
          </p:cNvSpPr>
          <p:nvPr>
            <p:ph type="sldNum" sz="quarter" idx="5"/>
          </p:nvPr>
        </p:nvSpPr>
        <p:spPr/>
        <p:txBody>
          <a:bodyPr/>
          <a:lstStyle/>
          <a:p>
            <a:fld id="{3DF89274-EDF4-41FB-9FF0-DD433456A17A}" type="slidenum">
              <a:rPr lang="en-GB" smtClean="0"/>
              <a:t>36</a:t>
            </a:fld>
            <a:endParaRPr lang="en-GB"/>
          </a:p>
        </p:txBody>
      </p:sp>
    </p:spTree>
    <p:extLst>
      <p:ext uri="{BB962C8B-B14F-4D97-AF65-F5344CB8AC3E}">
        <p14:creationId xmlns:p14="http://schemas.microsoft.com/office/powerpoint/2010/main" val="34516321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DF89274-EDF4-41FB-9FF0-DD433456A17A}" type="slidenum">
              <a:rPr lang="en-GB" smtClean="0"/>
              <a:t>37</a:t>
            </a:fld>
            <a:endParaRPr lang="en-GB"/>
          </a:p>
        </p:txBody>
      </p:sp>
    </p:spTree>
    <p:extLst>
      <p:ext uri="{BB962C8B-B14F-4D97-AF65-F5344CB8AC3E}">
        <p14:creationId xmlns:p14="http://schemas.microsoft.com/office/powerpoint/2010/main" val="9657817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5"/>
        <p:cNvGrpSpPr/>
        <p:nvPr/>
      </p:nvGrpSpPr>
      <p:grpSpPr>
        <a:xfrm>
          <a:off x="0" y="0"/>
          <a:ext cx="0" cy="0"/>
          <a:chOff x="0" y="0"/>
          <a:chExt cx="0" cy="0"/>
        </a:xfrm>
      </p:grpSpPr>
      <p:pic>
        <p:nvPicPr>
          <p:cNvPr id="3" name="Picture 2">
            <a:extLst>
              <a:ext uri="{FF2B5EF4-FFF2-40B4-BE49-F238E27FC236}">
                <a16:creationId xmlns:a16="http://schemas.microsoft.com/office/drawing/2014/main" id="{C65EA376-651F-B818-AF38-9F429FDC5AFB}"/>
              </a:ext>
            </a:extLst>
          </p:cNvPr>
          <p:cNvPicPr>
            <a:picLocks noChangeAspect="1"/>
          </p:cNvPicPr>
          <p:nvPr/>
        </p:nvPicPr>
        <p:blipFill>
          <a:blip r:embed="rId2"/>
          <a:srcRect/>
          <a:stretch/>
        </p:blipFill>
        <p:spPr>
          <a:xfrm>
            <a:off x="0" y="0"/>
            <a:ext cx="12192000" cy="6858000"/>
          </a:xfrm>
          <a:prstGeom prst="rect">
            <a:avLst/>
          </a:prstGeom>
        </p:spPr>
      </p:pic>
      <p:sp>
        <p:nvSpPr>
          <p:cNvPr id="16" name="Google Shape;16;p17"/>
          <p:cNvSpPr txBox="1">
            <a:spLocks noGrp="1"/>
          </p:cNvSpPr>
          <p:nvPr>
            <p:ph type="ctrTitle" hasCustomPrompt="1"/>
          </p:nvPr>
        </p:nvSpPr>
        <p:spPr>
          <a:xfrm>
            <a:off x="2979507" y="739739"/>
            <a:ext cx="4880223" cy="4982968"/>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4800"/>
              <a:buFont typeface="Helvetica Neue"/>
              <a:buNone/>
              <a:defRPr sz="3200" b="1" i="0" cap="none" baseline="0">
                <a:solidFill>
                  <a:schemeClr val="bg1"/>
                </a:solidFill>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dirty="0"/>
              <a:t>Click To Edit Master Title Style</a:t>
            </a:r>
            <a:endParaRPr lang="en-ZA" dirty="0"/>
          </a:p>
        </p:txBody>
      </p:sp>
    </p:spTree>
    <p:extLst>
      <p:ext uri="{BB962C8B-B14F-4D97-AF65-F5344CB8AC3E}">
        <p14:creationId xmlns:p14="http://schemas.microsoft.com/office/powerpoint/2010/main" val="8126348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preserve="1">
  <p:cSld name="Two Content">
    <p:bg>
      <p:bgPr>
        <a:solidFill>
          <a:schemeClr val="lt1"/>
        </a:solidFill>
        <a:effectLst/>
      </p:bgPr>
    </p:bg>
    <p:spTree>
      <p:nvGrpSpPr>
        <p:cNvPr id="1" name="Shape 33"/>
        <p:cNvGrpSpPr/>
        <p:nvPr/>
      </p:nvGrpSpPr>
      <p:grpSpPr>
        <a:xfrm>
          <a:off x="0" y="0"/>
          <a:ext cx="0" cy="0"/>
          <a:chOff x="0" y="0"/>
          <a:chExt cx="0" cy="0"/>
        </a:xfrm>
      </p:grpSpPr>
      <p:sp>
        <p:nvSpPr>
          <p:cNvPr id="34" name="Google Shape;34;p20"/>
          <p:cNvSpPr txBox="1">
            <a:spLocks noGrp="1"/>
          </p:cNvSpPr>
          <p:nvPr>
            <p:ph type="title"/>
          </p:nvPr>
        </p:nvSpPr>
        <p:spPr>
          <a:xfrm>
            <a:off x="838200" y="5556"/>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28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a:t>Click to edit Master title style</a:t>
            </a:r>
            <a:endParaRPr dirty="0"/>
          </a:p>
        </p:txBody>
      </p:sp>
      <p:sp>
        <p:nvSpPr>
          <p:cNvPr id="2" name="Slide Number Placeholder 1">
            <a:extLst>
              <a:ext uri="{FF2B5EF4-FFF2-40B4-BE49-F238E27FC236}">
                <a16:creationId xmlns:a16="http://schemas.microsoft.com/office/drawing/2014/main" id="{4055AD5F-CC06-3A70-CBC8-BED05A2F0731}"/>
              </a:ext>
            </a:extLst>
          </p:cNvPr>
          <p:cNvSpPr>
            <a:spLocks noGrp="1"/>
          </p:cNvSpPr>
          <p:nvPr>
            <p:ph type="sldNum" idx="11"/>
          </p:nvPr>
        </p:nvSpPr>
        <p:spPr/>
        <p:txBody>
          <a:bodyPr/>
          <a:lstStyle/>
          <a:p>
            <a:fld id="{E2475484-9675-48C9-8679-CDEA8E9A8D8A}" type="slidenum">
              <a:rPr lang="en-GB" smtClean="0"/>
              <a:t>‹#›</a:t>
            </a:fld>
            <a:endParaRPr lang="en-GB"/>
          </a:p>
        </p:txBody>
      </p:sp>
      <p:sp>
        <p:nvSpPr>
          <p:cNvPr id="4" name="Text Placeholder 2">
            <a:extLst>
              <a:ext uri="{FF2B5EF4-FFF2-40B4-BE49-F238E27FC236}">
                <a16:creationId xmlns:a16="http://schemas.microsoft.com/office/drawing/2014/main" id="{760B7BF7-863F-75BD-C74E-816BAC14E105}"/>
              </a:ext>
            </a:extLst>
          </p:cNvPr>
          <p:cNvSpPr>
            <a:spLocks noGrp="1"/>
          </p:cNvSpPr>
          <p:nvPr>
            <p:ph type="body" idx="12"/>
          </p:nvPr>
        </p:nvSpPr>
        <p:spPr>
          <a:xfrm>
            <a:off x="838200" y="1926431"/>
            <a:ext cx="5257800" cy="4639469"/>
          </a:xfrm>
          <a:prstGeom prst="rect">
            <a:avLst/>
          </a:prstGeom>
        </p:spPr>
        <p:txBody>
          <a:bodyPr lIns="90000" tIns="36000" bIns="90000"/>
          <a:lstStyle>
            <a:lvl1pPr marL="0">
              <a:lnSpc>
                <a:spcPct val="90000"/>
              </a:lnSpc>
              <a:spcBef>
                <a:spcPts val="1000"/>
              </a:spcBef>
              <a:defRPr/>
            </a:lvl1pPr>
          </a:lstStyle>
          <a:p>
            <a:pPr marL="76200" lvl="0" indent="0">
              <a:buNone/>
            </a:pPr>
            <a:r>
              <a:rPr lang="en-GB"/>
              <a:t>Click to edit Master text styles</a:t>
            </a:r>
          </a:p>
        </p:txBody>
      </p:sp>
      <p:sp>
        <p:nvSpPr>
          <p:cNvPr id="5" name="Google Shape;56;p21">
            <a:extLst>
              <a:ext uri="{FF2B5EF4-FFF2-40B4-BE49-F238E27FC236}">
                <a16:creationId xmlns:a16="http://schemas.microsoft.com/office/drawing/2014/main" id="{AF23B50F-DDC4-A9C5-C7A6-289F47F961E3}"/>
              </a:ext>
            </a:extLst>
          </p:cNvPr>
          <p:cNvSpPr txBox="1">
            <a:spLocks noGrp="1"/>
          </p:cNvSpPr>
          <p:nvPr>
            <p:ph type="body" idx="13"/>
          </p:nvPr>
        </p:nvSpPr>
        <p:spPr>
          <a:xfrm>
            <a:off x="834081" y="1321595"/>
            <a:ext cx="5183188" cy="604836"/>
          </a:xfrm>
          <a:prstGeom prst="rect">
            <a:avLst/>
          </a:prstGeom>
          <a:noFill/>
          <a:ln>
            <a:noFill/>
          </a:ln>
        </p:spPr>
        <p:txBody>
          <a:bodyPr spcFirstLastPara="1" wrap="square" lIns="91425" tIns="36000" rIns="91425" bIns="90000" anchor="t" anchorCtr="0">
            <a:noAutofit/>
          </a:bodyPr>
          <a:lstStyle>
            <a:lvl1pPr marL="0" lvl="0" indent="-228600" algn="l">
              <a:lnSpc>
                <a:spcPct val="90000"/>
              </a:lnSpc>
              <a:spcBef>
                <a:spcPts val="1000"/>
              </a:spcBef>
              <a:spcAft>
                <a:spcPts val="0"/>
              </a:spcAft>
              <a:buClr>
                <a:schemeClr val="dk1"/>
              </a:buClr>
              <a:buSzPts val="2400"/>
              <a:buNone/>
              <a:defRPr sz="2400" b="1">
                <a:solidFill>
                  <a:schemeClr val="accent5"/>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a:t>Click to edit Master text styles</a:t>
            </a:r>
          </a:p>
        </p:txBody>
      </p:sp>
    </p:spTree>
    <p:extLst>
      <p:ext uri="{BB962C8B-B14F-4D97-AF65-F5344CB8AC3E}">
        <p14:creationId xmlns:p14="http://schemas.microsoft.com/office/powerpoint/2010/main" val="1207049779"/>
      </p:ext>
    </p:extLst>
  </p:cSld>
  <p:clrMapOvr>
    <a:overrideClrMapping bg1="lt1" tx1="dk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preserve="1">
  <p:cSld name="1_Two Content">
    <p:bg>
      <p:bgPr>
        <a:solidFill>
          <a:schemeClr val="lt1"/>
        </a:solidFill>
        <a:effectLst/>
      </p:bgPr>
    </p:bg>
    <p:spTree>
      <p:nvGrpSpPr>
        <p:cNvPr id="1" name="Shape 33"/>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055AD5F-CC06-3A70-CBC8-BED05A2F0731}"/>
              </a:ext>
            </a:extLst>
          </p:cNvPr>
          <p:cNvSpPr>
            <a:spLocks noGrp="1"/>
          </p:cNvSpPr>
          <p:nvPr>
            <p:ph type="sldNum" idx="11"/>
          </p:nvPr>
        </p:nvSpPr>
        <p:spPr/>
        <p:txBody>
          <a:bodyPr/>
          <a:lstStyle/>
          <a:p>
            <a:fld id="{E2475484-9675-48C9-8679-CDEA8E9A8D8A}" type="slidenum">
              <a:rPr lang="en-GB" smtClean="0"/>
              <a:t>‹#›</a:t>
            </a:fld>
            <a:endParaRPr lang="en-GB"/>
          </a:p>
        </p:txBody>
      </p:sp>
      <p:sp>
        <p:nvSpPr>
          <p:cNvPr id="7" name="Text Placeholder 2">
            <a:extLst>
              <a:ext uri="{FF2B5EF4-FFF2-40B4-BE49-F238E27FC236}">
                <a16:creationId xmlns:a16="http://schemas.microsoft.com/office/drawing/2014/main" id="{EF52DA1A-27C3-A877-3F21-FC8B5AF4A011}"/>
              </a:ext>
            </a:extLst>
          </p:cNvPr>
          <p:cNvSpPr>
            <a:spLocks noGrp="1"/>
          </p:cNvSpPr>
          <p:nvPr>
            <p:ph type="body" idx="12"/>
          </p:nvPr>
        </p:nvSpPr>
        <p:spPr>
          <a:xfrm>
            <a:off x="838200" y="1926431"/>
            <a:ext cx="5257800" cy="4639469"/>
          </a:xfrm>
          <a:prstGeom prst="rect">
            <a:avLst/>
          </a:prstGeom>
        </p:spPr>
        <p:txBody>
          <a:bodyPr lIns="90000" tIns="36000" bIns="90000"/>
          <a:lstStyle>
            <a:lvl1pPr marL="0">
              <a:lnSpc>
                <a:spcPct val="90000"/>
              </a:lnSpc>
              <a:spcBef>
                <a:spcPts val="1000"/>
              </a:spcBef>
              <a:defRPr/>
            </a:lvl1pPr>
          </a:lstStyle>
          <a:p>
            <a:pPr marL="76200" lvl="0" indent="0">
              <a:buNone/>
            </a:pPr>
            <a:r>
              <a:rPr lang="en-GB"/>
              <a:t>Click to edit Master text styles</a:t>
            </a:r>
          </a:p>
        </p:txBody>
      </p:sp>
      <p:sp>
        <p:nvSpPr>
          <p:cNvPr id="8" name="Google Shape;56;p21">
            <a:extLst>
              <a:ext uri="{FF2B5EF4-FFF2-40B4-BE49-F238E27FC236}">
                <a16:creationId xmlns:a16="http://schemas.microsoft.com/office/drawing/2014/main" id="{1C3240EE-A0CD-0C76-C224-32839D7C8974}"/>
              </a:ext>
            </a:extLst>
          </p:cNvPr>
          <p:cNvSpPr txBox="1">
            <a:spLocks noGrp="1"/>
          </p:cNvSpPr>
          <p:nvPr>
            <p:ph type="body" idx="13"/>
          </p:nvPr>
        </p:nvSpPr>
        <p:spPr>
          <a:xfrm>
            <a:off x="834081" y="1321595"/>
            <a:ext cx="5183188" cy="604836"/>
          </a:xfrm>
          <a:prstGeom prst="rect">
            <a:avLst/>
          </a:prstGeom>
          <a:noFill/>
          <a:ln>
            <a:noFill/>
          </a:ln>
        </p:spPr>
        <p:txBody>
          <a:bodyPr spcFirstLastPara="1" wrap="square" lIns="91425" tIns="36000" rIns="91425" bIns="90000" anchor="t" anchorCtr="0">
            <a:noAutofit/>
          </a:bodyPr>
          <a:lstStyle>
            <a:lvl1pPr marL="0" lvl="0" indent="-228600" algn="l">
              <a:lnSpc>
                <a:spcPct val="90000"/>
              </a:lnSpc>
              <a:spcBef>
                <a:spcPts val="1000"/>
              </a:spcBef>
              <a:spcAft>
                <a:spcPts val="0"/>
              </a:spcAft>
              <a:buClr>
                <a:schemeClr val="dk1"/>
              </a:buClr>
              <a:buSzPts val="2400"/>
              <a:buNone/>
              <a:defRPr sz="2400" b="1">
                <a:solidFill>
                  <a:schemeClr val="accent5"/>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a:t>Click to edit Master text styles</a:t>
            </a:r>
          </a:p>
        </p:txBody>
      </p:sp>
    </p:spTree>
    <p:extLst>
      <p:ext uri="{BB962C8B-B14F-4D97-AF65-F5344CB8AC3E}">
        <p14:creationId xmlns:p14="http://schemas.microsoft.com/office/powerpoint/2010/main" val="3878012038"/>
      </p:ext>
    </p:extLst>
  </p:cSld>
  <p:clrMapOvr>
    <a:overrideClrMapping bg1="lt1" tx1="dk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reserve="1">
  <p:cSld name="Comparison">
    <p:spTree>
      <p:nvGrpSpPr>
        <p:cNvPr id="1" name="Shape 52"/>
        <p:cNvGrpSpPr/>
        <p:nvPr/>
      </p:nvGrpSpPr>
      <p:grpSpPr>
        <a:xfrm>
          <a:off x="0" y="0"/>
          <a:ext cx="0" cy="0"/>
          <a:chOff x="0" y="0"/>
          <a:chExt cx="0" cy="0"/>
        </a:xfrm>
      </p:grpSpPr>
      <p:pic>
        <p:nvPicPr>
          <p:cNvPr id="3" name="Picture 2">
            <a:extLst>
              <a:ext uri="{FF2B5EF4-FFF2-40B4-BE49-F238E27FC236}">
                <a16:creationId xmlns:a16="http://schemas.microsoft.com/office/drawing/2014/main" id="{3A70E89C-24E2-3848-9105-E62A76FC275E}"/>
              </a:ext>
            </a:extLst>
          </p:cNvPr>
          <p:cNvPicPr>
            <a:picLocks noChangeAspect="1"/>
          </p:cNvPicPr>
          <p:nvPr/>
        </p:nvPicPr>
        <p:blipFill>
          <a:blip r:embed="rId2"/>
          <a:src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4321A830-ACFF-6C61-07CA-D04E6E6FD08F}"/>
              </a:ext>
            </a:extLst>
          </p:cNvPr>
          <p:cNvSpPr/>
          <p:nvPr/>
        </p:nvSpPr>
        <p:spPr>
          <a:xfrm>
            <a:off x="5997575" y="1316038"/>
            <a:ext cx="5540304" cy="446831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Google Shape;53;p21"/>
          <p:cNvSpPr txBox="1">
            <a:spLocks noGrp="1"/>
          </p:cNvSpPr>
          <p:nvPr>
            <p:ph type="title"/>
          </p:nvPr>
        </p:nvSpPr>
        <p:spPr>
          <a:xfrm>
            <a:off x="839788" y="0"/>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000"/>
              <a:buFont typeface="Helvetica Neue"/>
              <a:buNone/>
              <a:defRPr sz="2800" b="1">
                <a:solidFill>
                  <a:schemeClr val="bg1"/>
                </a:solidFill>
                <a:latin typeface="+mn-lt"/>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a:t>Click to edit Master title style</a:t>
            </a:r>
            <a:endParaRPr dirty="0"/>
          </a:p>
        </p:txBody>
      </p:sp>
      <p:sp>
        <p:nvSpPr>
          <p:cNvPr id="54" name="Google Shape;54;p21"/>
          <p:cNvSpPr txBox="1">
            <a:spLocks noGrp="1"/>
          </p:cNvSpPr>
          <p:nvPr>
            <p:ph type="body" idx="1"/>
          </p:nvPr>
        </p:nvSpPr>
        <p:spPr>
          <a:xfrm>
            <a:off x="839788" y="1316038"/>
            <a:ext cx="5157787" cy="461391"/>
          </a:xfrm>
          <a:prstGeom prst="rect">
            <a:avLst/>
          </a:prstGeom>
          <a:noFill/>
          <a:ln>
            <a:noFill/>
          </a:ln>
        </p:spPr>
        <p:txBody>
          <a:bodyPr spcFirstLastPara="1" wrap="square" lIns="91425" tIns="45700" rIns="91425" bIns="45700" anchor="t" anchorCtr="0">
            <a:normAutofit/>
          </a:bodyPr>
          <a:lstStyle>
            <a:lvl1pPr marL="0" lvl="0" indent="-228600" algn="l">
              <a:lnSpc>
                <a:spcPct val="90000"/>
              </a:lnSpc>
              <a:spcBef>
                <a:spcPts val="1000"/>
              </a:spcBef>
              <a:spcAft>
                <a:spcPts val="0"/>
              </a:spcAft>
              <a:buClr>
                <a:schemeClr val="dk1"/>
              </a:buClr>
              <a:buSzPts val="2400"/>
              <a:buNone/>
              <a:defRPr sz="2200" b="1">
                <a:solidFill>
                  <a:schemeClr val="bg1"/>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a:t>Click to edit Master text styles</a:t>
            </a:r>
          </a:p>
        </p:txBody>
      </p:sp>
      <p:sp>
        <p:nvSpPr>
          <p:cNvPr id="55" name="Google Shape;55;p21"/>
          <p:cNvSpPr txBox="1">
            <a:spLocks noGrp="1"/>
          </p:cNvSpPr>
          <p:nvPr>
            <p:ph type="body" idx="2"/>
          </p:nvPr>
        </p:nvSpPr>
        <p:spPr>
          <a:xfrm>
            <a:off x="839788" y="1816278"/>
            <a:ext cx="5157787" cy="3684588"/>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bg1"/>
              </a:buClr>
              <a:buSzPts val="2400"/>
              <a:buChar char="•"/>
              <a:defRPr sz="2000">
                <a:solidFill>
                  <a:schemeClr val="bg1"/>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56" name="Google Shape;56;p21"/>
          <p:cNvSpPr txBox="1">
            <a:spLocks noGrp="1"/>
          </p:cNvSpPr>
          <p:nvPr>
            <p:ph type="body" idx="3"/>
          </p:nvPr>
        </p:nvSpPr>
        <p:spPr>
          <a:xfrm>
            <a:off x="6172200" y="1316038"/>
            <a:ext cx="5183188" cy="461391"/>
          </a:xfrm>
          <a:prstGeom prst="rect">
            <a:avLst/>
          </a:prstGeom>
          <a:noFill/>
          <a:ln>
            <a:noFill/>
          </a:ln>
        </p:spPr>
        <p:txBody>
          <a:bodyPr spcFirstLastPara="1" wrap="square" lIns="91425" tIns="45700" rIns="91425" bIns="45700" anchor="t" anchorCtr="0">
            <a:normAutofit/>
          </a:bodyPr>
          <a:lstStyle>
            <a:lvl1pPr marL="0" lvl="0" indent="-228600" algn="l">
              <a:lnSpc>
                <a:spcPct val="90000"/>
              </a:lnSpc>
              <a:spcBef>
                <a:spcPts val="1000"/>
              </a:spcBef>
              <a:spcAft>
                <a:spcPts val="0"/>
              </a:spcAft>
              <a:buClr>
                <a:schemeClr val="dk1"/>
              </a:buClr>
              <a:buSzPts val="2400"/>
              <a:buNone/>
              <a:defRPr sz="2200" b="1">
                <a:solidFill>
                  <a:schemeClr val="bg1"/>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a:t>Click to edit Master text styles</a:t>
            </a:r>
          </a:p>
        </p:txBody>
      </p:sp>
      <p:sp>
        <p:nvSpPr>
          <p:cNvPr id="57" name="Google Shape;57;p21"/>
          <p:cNvSpPr txBox="1">
            <a:spLocks noGrp="1"/>
          </p:cNvSpPr>
          <p:nvPr>
            <p:ph type="body" idx="4"/>
          </p:nvPr>
        </p:nvSpPr>
        <p:spPr>
          <a:xfrm>
            <a:off x="6172200" y="1816278"/>
            <a:ext cx="5183188" cy="3684588"/>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bg1"/>
              </a:buClr>
              <a:buSzPts val="2400"/>
              <a:buChar char="•"/>
              <a:defRPr sz="2000">
                <a:solidFill>
                  <a:schemeClr val="bg1"/>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2" name="Slide Number Placeholder 2">
            <a:extLst>
              <a:ext uri="{FF2B5EF4-FFF2-40B4-BE49-F238E27FC236}">
                <a16:creationId xmlns:a16="http://schemas.microsoft.com/office/drawing/2014/main" id="{10AA9A2B-ABED-DB7D-BF31-1128BB037F8F}"/>
              </a:ext>
            </a:extLst>
          </p:cNvPr>
          <p:cNvSpPr>
            <a:spLocks noGrp="1"/>
          </p:cNvSpPr>
          <p:nvPr>
            <p:ph type="sldNum" idx="10"/>
          </p:nvPr>
        </p:nvSpPr>
        <p:spPr>
          <a:xfrm>
            <a:off x="11798300" y="6565900"/>
            <a:ext cx="393700" cy="292100"/>
          </a:xfrm>
        </p:spPr>
        <p:txBody>
          <a:bodyPr/>
          <a:lstStyle/>
          <a:p>
            <a:fld id="{E2475484-9675-48C9-8679-CDEA8E9A8D8A}" type="slidenum">
              <a:rPr lang="en-GB" smtClean="0"/>
              <a:t>‹#›</a:t>
            </a:fld>
            <a:endParaRPr lang="en-GB"/>
          </a:p>
        </p:txBody>
      </p:sp>
    </p:spTree>
    <p:extLst>
      <p:ext uri="{BB962C8B-B14F-4D97-AF65-F5344CB8AC3E}">
        <p14:creationId xmlns:p14="http://schemas.microsoft.com/office/powerpoint/2010/main" val="7763224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reserve="1">
  <p:cSld name="Title Only">
    <p:spTree>
      <p:nvGrpSpPr>
        <p:cNvPr id="1" name="Shape 61"/>
        <p:cNvGrpSpPr/>
        <p:nvPr/>
      </p:nvGrpSpPr>
      <p:grpSpPr>
        <a:xfrm>
          <a:off x="0" y="0"/>
          <a:ext cx="0" cy="0"/>
          <a:chOff x="0" y="0"/>
          <a:chExt cx="0" cy="0"/>
        </a:xfrm>
      </p:grpSpPr>
      <p:sp>
        <p:nvSpPr>
          <p:cNvPr id="62" name="Google Shape;62;p22"/>
          <p:cNvSpPr txBox="1">
            <a:spLocks noGrp="1"/>
          </p:cNvSpPr>
          <p:nvPr>
            <p:ph type="title"/>
          </p:nvPr>
        </p:nvSpPr>
        <p:spPr>
          <a:xfrm>
            <a:off x="838200" y="0"/>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000"/>
              <a:buFont typeface="Helvetica Neue"/>
              <a:buNone/>
              <a:defRPr sz="2800" b="1">
                <a:latin typeface="+mj-lt"/>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a:t>Click to edit Master title style</a:t>
            </a:r>
            <a:endParaRPr dirty="0"/>
          </a:p>
        </p:txBody>
      </p:sp>
      <p:sp>
        <p:nvSpPr>
          <p:cNvPr id="2" name="Slide Number Placeholder 2">
            <a:extLst>
              <a:ext uri="{FF2B5EF4-FFF2-40B4-BE49-F238E27FC236}">
                <a16:creationId xmlns:a16="http://schemas.microsoft.com/office/drawing/2014/main" id="{B9AD8697-92AB-E546-E92A-46423E2D16EB}"/>
              </a:ext>
            </a:extLst>
          </p:cNvPr>
          <p:cNvSpPr>
            <a:spLocks noGrp="1"/>
          </p:cNvSpPr>
          <p:nvPr>
            <p:ph type="sldNum" idx="10"/>
          </p:nvPr>
        </p:nvSpPr>
        <p:spPr>
          <a:xfrm>
            <a:off x="11798300" y="6565900"/>
            <a:ext cx="393700" cy="292100"/>
          </a:xfrm>
        </p:spPr>
        <p:txBody>
          <a:bodyPr/>
          <a:lstStyle/>
          <a:p>
            <a:fld id="{E2475484-9675-48C9-8679-CDEA8E9A8D8A}" type="slidenum">
              <a:rPr lang="en-GB" smtClean="0"/>
              <a:t>‹#›</a:t>
            </a:fld>
            <a:endParaRPr lang="en-GB"/>
          </a:p>
        </p:txBody>
      </p:sp>
    </p:spTree>
    <p:extLst>
      <p:ext uri="{BB962C8B-B14F-4D97-AF65-F5344CB8AC3E}">
        <p14:creationId xmlns:p14="http://schemas.microsoft.com/office/powerpoint/2010/main" val="16739732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icture with Caption" preserve="1">
  <p:cSld name="Picture with Caption">
    <p:bg>
      <p:bgPr>
        <a:solidFill>
          <a:schemeClr val="lt1"/>
        </a:solidFill>
        <a:effectLst/>
      </p:bgPr>
    </p:bg>
    <p:spTree>
      <p:nvGrpSpPr>
        <p:cNvPr id="1" name="Shape 77"/>
        <p:cNvGrpSpPr/>
        <p:nvPr/>
      </p:nvGrpSpPr>
      <p:grpSpPr>
        <a:xfrm>
          <a:off x="0" y="0"/>
          <a:ext cx="0" cy="0"/>
          <a:chOff x="0" y="0"/>
          <a:chExt cx="0" cy="0"/>
        </a:xfrm>
      </p:grpSpPr>
      <p:sp>
        <p:nvSpPr>
          <p:cNvPr id="2" name="Slide Number Placeholder 2">
            <a:extLst>
              <a:ext uri="{FF2B5EF4-FFF2-40B4-BE49-F238E27FC236}">
                <a16:creationId xmlns:a16="http://schemas.microsoft.com/office/drawing/2014/main" id="{5044575D-7810-24BF-4810-93F2CC87FC1C}"/>
              </a:ext>
            </a:extLst>
          </p:cNvPr>
          <p:cNvSpPr>
            <a:spLocks noGrp="1"/>
          </p:cNvSpPr>
          <p:nvPr>
            <p:ph type="sldNum" idx="10"/>
          </p:nvPr>
        </p:nvSpPr>
        <p:spPr>
          <a:xfrm>
            <a:off x="11798300" y="6565900"/>
            <a:ext cx="393700" cy="292100"/>
          </a:xfrm>
        </p:spPr>
        <p:txBody>
          <a:bodyPr/>
          <a:lstStyle/>
          <a:p>
            <a:fld id="{E2475484-9675-48C9-8679-CDEA8E9A8D8A}" type="slidenum">
              <a:rPr lang="en-GB" smtClean="0"/>
              <a:t>‹#›</a:t>
            </a:fld>
            <a:endParaRPr lang="en-GB"/>
          </a:p>
        </p:txBody>
      </p:sp>
    </p:spTree>
    <p:extLst>
      <p:ext uri="{BB962C8B-B14F-4D97-AF65-F5344CB8AC3E}">
        <p14:creationId xmlns:p14="http://schemas.microsoft.com/office/powerpoint/2010/main" val="17235890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icture with Caption" preserve="1">
  <p:cSld name="1_Picture with Caption">
    <p:spTree>
      <p:nvGrpSpPr>
        <p:cNvPr id="1" name="Shape 77"/>
        <p:cNvGrpSpPr/>
        <p:nvPr/>
      </p:nvGrpSpPr>
      <p:grpSpPr>
        <a:xfrm>
          <a:off x="0" y="0"/>
          <a:ext cx="0" cy="0"/>
          <a:chOff x="0" y="0"/>
          <a:chExt cx="0" cy="0"/>
        </a:xfrm>
      </p:grpSpPr>
      <p:pic>
        <p:nvPicPr>
          <p:cNvPr id="9" name="Picture 8">
            <a:extLst>
              <a:ext uri="{FF2B5EF4-FFF2-40B4-BE49-F238E27FC236}">
                <a16:creationId xmlns:a16="http://schemas.microsoft.com/office/drawing/2014/main" id="{2F796EF1-10A7-8C88-C479-E8F73E4A2FCC}"/>
              </a:ext>
            </a:extLst>
          </p:cNvPr>
          <p:cNvPicPr>
            <a:picLocks noChangeAspect="1"/>
          </p:cNvPicPr>
          <p:nvPr/>
        </p:nvPicPr>
        <p:blipFill>
          <a:blip r:embed="rId2"/>
          <a:srcRect/>
          <a:stretch/>
        </p:blipFill>
        <p:spPr>
          <a:xfrm>
            <a:off x="0" y="0"/>
            <a:ext cx="12192000" cy="6858000"/>
          </a:xfrm>
          <a:prstGeom prst="rect">
            <a:avLst/>
          </a:prstGeom>
        </p:spPr>
      </p:pic>
      <p:sp>
        <p:nvSpPr>
          <p:cNvPr id="2" name="Slide Number Placeholder 2">
            <a:extLst>
              <a:ext uri="{FF2B5EF4-FFF2-40B4-BE49-F238E27FC236}">
                <a16:creationId xmlns:a16="http://schemas.microsoft.com/office/drawing/2014/main" id="{5044575D-7810-24BF-4810-93F2CC87FC1C}"/>
              </a:ext>
            </a:extLst>
          </p:cNvPr>
          <p:cNvSpPr>
            <a:spLocks noGrp="1"/>
          </p:cNvSpPr>
          <p:nvPr>
            <p:ph type="sldNum" idx="10"/>
          </p:nvPr>
        </p:nvSpPr>
        <p:spPr>
          <a:xfrm>
            <a:off x="11798300" y="6565900"/>
            <a:ext cx="393700" cy="292100"/>
          </a:xfrm>
        </p:spPr>
        <p:txBody>
          <a:bodyPr/>
          <a:lstStyle/>
          <a:p>
            <a:fld id="{E2475484-9675-48C9-8679-CDEA8E9A8D8A}" type="slidenum">
              <a:rPr lang="en-GB" smtClean="0"/>
              <a:t>‹#›</a:t>
            </a:fld>
            <a:endParaRPr lang="en-GB"/>
          </a:p>
        </p:txBody>
      </p:sp>
      <p:sp>
        <p:nvSpPr>
          <p:cNvPr id="5" name="Google Shape;53;p21">
            <a:extLst>
              <a:ext uri="{FF2B5EF4-FFF2-40B4-BE49-F238E27FC236}">
                <a16:creationId xmlns:a16="http://schemas.microsoft.com/office/drawing/2014/main" id="{2804BE51-4AE7-8958-602D-521D85C02AB0}"/>
              </a:ext>
            </a:extLst>
          </p:cNvPr>
          <p:cNvSpPr txBox="1">
            <a:spLocks noGrp="1"/>
          </p:cNvSpPr>
          <p:nvPr>
            <p:ph type="title"/>
          </p:nvPr>
        </p:nvSpPr>
        <p:spPr>
          <a:xfrm>
            <a:off x="839788" y="0"/>
            <a:ext cx="10864532"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000"/>
              <a:buFont typeface="Helvetica Neue"/>
              <a:buNone/>
              <a:defRPr sz="2800" b="1">
                <a:solidFill>
                  <a:schemeClr val="bg1"/>
                </a:solidFill>
                <a:latin typeface="+mj-lt"/>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a:t>Click to edit Master title style</a:t>
            </a:r>
            <a:endParaRPr dirty="0"/>
          </a:p>
        </p:txBody>
      </p:sp>
      <p:sp>
        <p:nvSpPr>
          <p:cNvPr id="6" name="Google Shape;54;p21">
            <a:extLst>
              <a:ext uri="{FF2B5EF4-FFF2-40B4-BE49-F238E27FC236}">
                <a16:creationId xmlns:a16="http://schemas.microsoft.com/office/drawing/2014/main" id="{0AB446C0-12CA-AE7E-1A3C-CA6630BDBA47}"/>
              </a:ext>
            </a:extLst>
          </p:cNvPr>
          <p:cNvSpPr txBox="1">
            <a:spLocks noGrp="1"/>
          </p:cNvSpPr>
          <p:nvPr>
            <p:ph type="body" idx="1"/>
          </p:nvPr>
        </p:nvSpPr>
        <p:spPr>
          <a:xfrm>
            <a:off x="839788" y="1316038"/>
            <a:ext cx="4910771" cy="429635"/>
          </a:xfrm>
          <a:prstGeom prst="rect">
            <a:avLst/>
          </a:prstGeom>
          <a:noFill/>
          <a:ln>
            <a:noFill/>
          </a:ln>
        </p:spPr>
        <p:txBody>
          <a:bodyPr spcFirstLastPara="1" wrap="square" lIns="91425" tIns="45700" rIns="91425" bIns="45700" anchor="t" anchorCtr="0">
            <a:normAutofit/>
          </a:bodyPr>
          <a:lstStyle>
            <a:lvl1pPr marL="0" lvl="0" indent="-228600" algn="l">
              <a:lnSpc>
                <a:spcPct val="90000"/>
              </a:lnSpc>
              <a:spcBef>
                <a:spcPts val="1000"/>
              </a:spcBef>
              <a:spcAft>
                <a:spcPts val="0"/>
              </a:spcAft>
              <a:buClr>
                <a:schemeClr val="dk1"/>
              </a:buClr>
              <a:buSzPts val="2400"/>
              <a:buNone/>
              <a:defRPr sz="2200" b="1">
                <a:solidFill>
                  <a:schemeClr val="accent3">
                    <a:lumMod val="20000"/>
                    <a:lumOff val="80000"/>
                  </a:schemeClr>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a:t>Click to edit Master text styles</a:t>
            </a:r>
          </a:p>
        </p:txBody>
      </p:sp>
      <p:sp>
        <p:nvSpPr>
          <p:cNvPr id="7" name="Google Shape;55;p21">
            <a:extLst>
              <a:ext uri="{FF2B5EF4-FFF2-40B4-BE49-F238E27FC236}">
                <a16:creationId xmlns:a16="http://schemas.microsoft.com/office/drawing/2014/main" id="{339C6CE2-D488-CC10-AD93-5E55C11DD767}"/>
              </a:ext>
            </a:extLst>
          </p:cNvPr>
          <p:cNvSpPr txBox="1">
            <a:spLocks noGrp="1"/>
          </p:cNvSpPr>
          <p:nvPr>
            <p:ph type="body" idx="11"/>
          </p:nvPr>
        </p:nvSpPr>
        <p:spPr>
          <a:xfrm>
            <a:off x="839788" y="1829664"/>
            <a:ext cx="4910771" cy="3684588"/>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bg1"/>
              </a:buClr>
              <a:buSzPts val="2400"/>
              <a:buChar char="•"/>
              <a:defRPr sz="2000">
                <a:solidFill>
                  <a:schemeClr val="bg1"/>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8" name="Rectangle 7">
            <a:extLst>
              <a:ext uri="{FF2B5EF4-FFF2-40B4-BE49-F238E27FC236}">
                <a16:creationId xmlns:a16="http://schemas.microsoft.com/office/drawing/2014/main" id="{2A747783-11D2-0005-3676-55DC35F534B0}"/>
              </a:ext>
            </a:extLst>
          </p:cNvPr>
          <p:cNvSpPr/>
          <p:nvPr/>
        </p:nvSpPr>
        <p:spPr>
          <a:xfrm>
            <a:off x="5981252" y="1829664"/>
            <a:ext cx="5927463" cy="473623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Google Shape;79;p25"/>
          <p:cNvSpPr>
            <a:spLocks noGrp="1"/>
          </p:cNvSpPr>
          <p:nvPr>
            <p:ph type="pic" idx="2" hasCustomPrompt="1"/>
          </p:nvPr>
        </p:nvSpPr>
        <p:spPr>
          <a:xfrm>
            <a:off x="6096000" y="1971040"/>
            <a:ext cx="5608320" cy="4419600"/>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2000" b="0" i="1" u="none" strike="noStrike" cap="none">
                <a:solidFill>
                  <a:schemeClr val="bg1">
                    <a:lumMod val="50000"/>
                  </a:schemeClr>
                </a:solidFill>
                <a:latin typeface="+mj-lt"/>
                <a:ea typeface="Helvetica Neue"/>
                <a:cs typeface="Helvetica Neue"/>
                <a:sym typeface="Helvetica Neue"/>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Helvetica Neue"/>
                <a:ea typeface="Helvetica Neue"/>
                <a:cs typeface="Helvetica Neue"/>
                <a:sym typeface="Helvetica Neue"/>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Helvetica Neue"/>
                <a:ea typeface="Helvetica Neue"/>
                <a:cs typeface="Helvetica Neue"/>
                <a:sym typeface="Helvetica Neue"/>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Helvetica Neue"/>
                <a:ea typeface="Helvetica Neue"/>
                <a:cs typeface="Helvetica Neue"/>
                <a:sym typeface="Helvetica Neue"/>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Helvetica Neue"/>
                <a:ea typeface="Helvetica Neue"/>
                <a:cs typeface="Helvetica Neue"/>
                <a:sym typeface="Helvetica Neue"/>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pPr marL="457200" marR="0" lvl="0" indent="-381000" algn="l" defTabSz="914400" rtl="0" eaLnBrk="1" fontAlgn="auto" latinLnBrk="0" hangingPunct="1">
              <a:lnSpc>
                <a:spcPct val="90000"/>
              </a:lnSpc>
              <a:spcBef>
                <a:spcPts val="1000"/>
              </a:spcBef>
              <a:spcAft>
                <a:spcPts val="0"/>
              </a:spcAft>
              <a:buClr>
                <a:schemeClr val="dk1"/>
              </a:buClr>
              <a:buSzPts val="3200"/>
              <a:buFont typeface="Arial"/>
              <a:buNone/>
              <a:tabLst/>
              <a:defRPr/>
            </a:pPr>
            <a:r>
              <a:rPr lang="sv-SE" dirty="0"/>
              <a:t>Place </a:t>
            </a:r>
            <a:r>
              <a:rPr lang="sv-SE" dirty="0" err="1"/>
              <a:t>impactful</a:t>
            </a:r>
            <a:r>
              <a:rPr lang="sv-SE" dirty="0"/>
              <a:t> </a:t>
            </a:r>
            <a:r>
              <a:rPr lang="sv-SE" dirty="0" err="1"/>
              <a:t>picture</a:t>
            </a:r>
            <a:r>
              <a:rPr lang="sv-SE" dirty="0"/>
              <a:t> </a:t>
            </a:r>
            <a:r>
              <a:rPr lang="sv-SE" dirty="0" err="1"/>
              <a:t>here</a:t>
            </a:r>
            <a:r>
              <a:rPr lang="sv-SE" dirty="0"/>
              <a:t>.</a:t>
            </a:r>
          </a:p>
        </p:txBody>
      </p:sp>
      <p:cxnSp>
        <p:nvCxnSpPr>
          <p:cNvPr id="3" name="Straight Connector 2">
            <a:extLst>
              <a:ext uri="{FF2B5EF4-FFF2-40B4-BE49-F238E27FC236}">
                <a16:creationId xmlns:a16="http://schemas.microsoft.com/office/drawing/2014/main" id="{C043EF58-EF2D-D14C-7319-81751CB2501A}"/>
              </a:ext>
            </a:extLst>
          </p:cNvPr>
          <p:cNvCxnSpPr>
            <a:cxnSpLocks/>
          </p:cNvCxnSpPr>
          <p:nvPr/>
        </p:nvCxnSpPr>
        <p:spPr>
          <a:xfrm>
            <a:off x="6169572" y="5370785"/>
            <a:ext cx="5517931" cy="0"/>
          </a:xfrm>
          <a:prstGeom prst="line">
            <a:avLst/>
          </a:prstGeom>
          <a:ln w="19050"/>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1516478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preserve="1">
  <p:cSld name="1_Picture with Caption">
    <p:spTree>
      <p:nvGrpSpPr>
        <p:cNvPr id="1" name="Shape 77"/>
        <p:cNvGrpSpPr/>
        <p:nvPr/>
      </p:nvGrpSpPr>
      <p:grpSpPr>
        <a:xfrm>
          <a:off x="0" y="0"/>
          <a:ext cx="0" cy="0"/>
          <a:chOff x="0" y="0"/>
          <a:chExt cx="0" cy="0"/>
        </a:xfrm>
      </p:grpSpPr>
      <p:pic>
        <p:nvPicPr>
          <p:cNvPr id="4" name="Picture 3">
            <a:extLst>
              <a:ext uri="{FF2B5EF4-FFF2-40B4-BE49-F238E27FC236}">
                <a16:creationId xmlns:a16="http://schemas.microsoft.com/office/drawing/2014/main" id="{C69F427D-5DA1-66BC-4D23-81378603A73E}"/>
              </a:ext>
            </a:extLst>
          </p:cNvPr>
          <p:cNvPicPr>
            <a:picLocks noChangeAspect="1"/>
          </p:cNvPicPr>
          <p:nvPr/>
        </p:nvPicPr>
        <p:blipFill>
          <a:blip r:embed="rId2"/>
          <a:src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61B96DC3-EDED-A35A-DB3F-833161D31F0F}"/>
              </a:ext>
            </a:extLst>
          </p:cNvPr>
          <p:cNvSpPr/>
          <p:nvPr/>
        </p:nvSpPr>
        <p:spPr>
          <a:xfrm>
            <a:off x="279699" y="1829664"/>
            <a:ext cx="11629017" cy="473623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Google Shape;79;p25"/>
          <p:cNvSpPr>
            <a:spLocks noGrp="1"/>
          </p:cNvSpPr>
          <p:nvPr>
            <p:ph type="pic" idx="2" hasCustomPrompt="1"/>
          </p:nvPr>
        </p:nvSpPr>
        <p:spPr>
          <a:xfrm>
            <a:off x="6096000" y="1971040"/>
            <a:ext cx="5608320" cy="4419600"/>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2000" b="0" i="1" u="none" strike="noStrike" cap="none">
                <a:solidFill>
                  <a:schemeClr val="bg1">
                    <a:lumMod val="50000"/>
                  </a:schemeClr>
                </a:solidFill>
                <a:latin typeface="+mj-lt"/>
                <a:ea typeface="Helvetica Neue"/>
                <a:cs typeface="Helvetica Neue"/>
                <a:sym typeface="Helvetica Neue"/>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Helvetica Neue"/>
                <a:ea typeface="Helvetica Neue"/>
                <a:cs typeface="Helvetica Neue"/>
                <a:sym typeface="Helvetica Neue"/>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Helvetica Neue"/>
                <a:ea typeface="Helvetica Neue"/>
                <a:cs typeface="Helvetica Neue"/>
                <a:sym typeface="Helvetica Neue"/>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Helvetica Neue"/>
                <a:ea typeface="Helvetica Neue"/>
                <a:cs typeface="Helvetica Neue"/>
                <a:sym typeface="Helvetica Neue"/>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Helvetica Neue"/>
                <a:ea typeface="Helvetica Neue"/>
                <a:cs typeface="Helvetica Neue"/>
                <a:sym typeface="Helvetica Neue"/>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pPr marL="457200" marR="0" lvl="0" indent="-381000" algn="l" defTabSz="914400" rtl="0" eaLnBrk="1" fontAlgn="auto" latinLnBrk="0" hangingPunct="1">
              <a:lnSpc>
                <a:spcPct val="90000"/>
              </a:lnSpc>
              <a:spcBef>
                <a:spcPts val="1000"/>
              </a:spcBef>
              <a:spcAft>
                <a:spcPts val="0"/>
              </a:spcAft>
              <a:buClr>
                <a:schemeClr val="dk1"/>
              </a:buClr>
              <a:buSzPts val="3200"/>
              <a:buFont typeface="Arial"/>
              <a:buNone/>
              <a:tabLst/>
              <a:defRPr/>
            </a:pPr>
            <a:r>
              <a:rPr lang="sv-SE" dirty="0"/>
              <a:t>Place </a:t>
            </a:r>
            <a:r>
              <a:rPr lang="sv-SE" dirty="0" err="1"/>
              <a:t>impactful</a:t>
            </a:r>
            <a:r>
              <a:rPr lang="sv-SE" dirty="0"/>
              <a:t> </a:t>
            </a:r>
            <a:r>
              <a:rPr lang="sv-SE" dirty="0" err="1"/>
              <a:t>picture</a:t>
            </a:r>
            <a:r>
              <a:rPr lang="sv-SE" dirty="0"/>
              <a:t> </a:t>
            </a:r>
            <a:r>
              <a:rPr lang="sv-SE" dirty="0" err="1"/>
              <a:t>here</a:t>
            </a:r>
            <a:r>
              <a:rPr lang="sv-SE" dirty="0"/>
              <a:t>.</a:t>
            </a:r>
          </a:p>
        </p:txBody>
      </p:sp>
      <p:sp>
        <p:nvSpPr>
          <p:cNvPr id="2" name="Slide Number Placeholder 2">
            <a:extLst>
              <a:ext uri="{FF2B5EF4-FFF2-40B4-BE49-F238E27FC236}">
                <a16:creationId xmlns:a16="http://schemas.microsoft.com/office/drawing/2014/main" id="{5044575D-7810-24BF-4810-93F2CC87FC1C}"/>
              </a:ext>
            </a:extLst>
          </p:cNvPr>
          <p:cNvSpPr>
            <a:spLocks noGrp="1"/>
          </p:cNvSpPr>
          <p:nvPr>
            <p:ph type="sldNum" idx="10"/>
          </p:nvPr>
        </p:nvSpPr>
        <p:spPr>
          <a:xfrm>
            <a:off x="11798300" y="6565900"/>
            <a:ext cx="393700" cy="292100"/>
          </a:xfrm>
        </p:spPr>
        <p:txBody>
          <a:bodyPr/>
          <a:lstStyle/>
          <a:p>
            <a:fld id="{00000000-1234-1234-1234-123412341234}" type="slidenum">
              <a:rPr lang="sv-SE" smtClean="0"/>
              <a:pPr/>
              <a:t>‹#›</a:t>
            </a:fld>
            <a:endParaRPr lang="sv-SE" dirty="0"/>
          </a:p>
        </p:txBody>
      </p:sp>
      <p:sp>
        <p:nvSpPr>
          <p:cNvPr id="6" name="Google Shape;54;p21">
            <a:extLst>
              <a:ext uri="{FF2B5EF4-FFF2-40B4-BE49-F238E27FC236}">
                <a16:creationId xmlns:a16="http://schemas.microsoft.com/office/drawing/2014/main" id="{0AB446C0-12CA-AE7E-1A3C-CA6630BDBA47}"/>
              </a:ext>
            </a:extLst>
          </p:cNvPr>
          <p:cNvSpPr txBox="1">
            <a:spLocks noGrp="1"/>
          </p:cNvSpPr>
          <p:nvPr>
            <p:ph type="body" idx="1"/>
          </p:nvPr>
        </p:nvSpPr>
        <p:spPr>
          <a:xfrm>
            <a:off x="839788" y="1756881"/>
            <a:ext cx="4910771" cy="482885"/>
          </a:xfrm>
          <a:prstGeom prst="rect">
            <a:avLst/>
          </a:prstGeom>
          <a:noFill/>
          <a:ln>
            <a:noFill/>
          </a:ln>
        </p:spPr>
        <p:txBody>
          <a:bodyPr spcFirstLastPara="1" wrap="square" lIns="91425" tIns="45700" rIns="91425" bIns="45700" anchor="t" anchorCtr="0">
            <a:normAutofit/>
          </a:bodyPr>
          <a:lstStyle>
            <a:lvl1pPr marL="0" lvl="0" indent="-228600" algn="l">
              <a:lnSpc>
                <a:spcPct val="90000"/>
              </a:lnSpc>
              <a:spcBef>
                <a:spcPts val="1000"/>
              </a:spcBef>
              <a:spcAft>
                <a:spcPts val="0"/>
              </a:spcAft>
              <a:buClr>
                <a:schemeClr val="dk1"/>
              </a:buClr>
              <a:buSzPts val="2400"/>
              <a:buNone/>
              <a:defRPr sz="2400" b="1">
                <a:solidFill>
                  <a:schemeClr val="tx1"/>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a:t>Click to edit Master text styles</a:t>
            </a:r>
          </a:p>
        </p:txBody>
      </p:sp>
      <p:sp>
        <p:nvSpPr>
          <p:cNvPr id="7" name="Google Shape;55;p21">
            <a:extLst>
              <a:ext uri="{FF2B5EF4-FFF2-40B4-BE49-F238E27FC236}">
                <a16:creationId xmlns:a16="http://schemas.microsoft.com/office/drawing/2014/main" id="{339C6CE2-D488-CC10-AD93-5E55C11DD767}"/>
              </a:ext>
            </a:extLst>
          </p:cNvPr>
          <p:cNvSpPr txBox="1">
            <a:spLocks noGrp="1"/>
          </p:cNvSpPr>
          <p:nvPr>
            <p:ph type="body" idx="11"/>
          </p:nvPr>
        </p:nvSpPr>
        <p:spPr>
          <a:xfrm>
            <a:off x="839788" y="2283087"/>
            <a:ext cx="4910771" cy="3684588"/>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dk1"/>
              </a:buClr>
              <a:buSzPts val="2400"/>
              <a:buChar char="•"/>
              <a:defRPr sz="2000">
                <a:solidFill>
                  <a:schemeClr val="tx1"/>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8" name="Google Shape;53;p21">
            <a:extLst>
              <a:ext uri="{FF2B5EF4-FFF2-40B4-BE49-F238E27FC236}">
                <a16:creationId xmlns:a16="http://schemas.microsoft.com/office/drawing/2014/main" id="{07213A82-FAAB-5D75-42CD-C50A00ED13EC}"/>
              </a:ext>
            </a:extLst>
          </p:cNvPr>
          <p:cNvSpPr txBox="1">
            <a:spLocks noGrp="1"/>
          </p:cNvSpPr>
          <p:nvPr>
            <p:ph type="title"/>
          </p:nvPr>
        </p:nvSpPr>
        <p:spPr>
          <a:xfrm>
            <a:off x="839788" y="5555"/>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000"/>
              <a:buFont typeface="Helvetica Neue"/>
              <a:buNone/>
              <a:defRPr sz="2800" b="1">
                <a:solidFill>
                  <a:schemeClr val="bg1"/>
                </a:solidFill>
                <a:latin typeface="+mj-lt"/>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a:t>Click to edit Master title style</a:t>
            </a:r>
            <a:endParaRPr dirty="0"/>
          </a:p>
        </p:txBody>
      </p:sp>
    </p:spTree>
    <p:extLst>
      <p:ext uri="{BB962C8B-B14F-4D97-AF65-F5344CB8AC3E}">
        <p14:creationId xmlns:p14="http://schemas.microsoft.com/office/powerpoint/2010/main" val="18059504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B0D0C-0C81-F840-C90F-8CF3D9BAEFFF}"/>
              </a:ext>
            </a:extLst>
          </p:cNvPr>
          <p:cNvSpPr>
            <a:spLocks noGrp="1"/>
          </p:cNvSpPr>
          <p:nvPr>
            <p:ph type="title"/>
          </p:nvPr>
        </p:nvSpPr>
        <p:spPr>
          <a:xfrm>
            <a:off x="838200" y="15804"/>
            <a:ext cx="10515600" cy="1325563"/>
          </a:xfrm>
          <a:prstGeom prst="rect">
            <a:avLst/>
          </a:prstGeom>
        </p:spPr>
        <p:txBody>
          <a:bodyPr/>
          <a:lstStyle>
            <a:lvl1pPr>
              <a:defRPr baseline="0">
                <a:latin typeface="+mn-lt"/>
              </a:defRPr>
            </a:lvl1pPr>
          </a:lstStyle>
          <a:p>
            <a:r>
              <a:rPr lang="en-GB"/>
              <a:t>Click to edit Master title style</a:t>
            </a:r>
            <a:endParaRPr lang="en-US" dirty="0"/>
          </a:p>
        </p:txBody>
      </p:sp>
      <p:sp>
        <p:nvSpPr>
          <p:cNvPr id="3" name="Slide Number Placeholder 2">
            <a:extLst>
              <a:ext uri="{FF2B5EF4-FFF2-40B4-BE49-F238E27FC236}">
                <a16:creationId xmlns:a16="http://schemas.microsoft.com/office/drawing/2014/main" id="{5D8E5102-8D85-B351-C683-D6870D182776}"/>
              </a:ext>
            </a:extLst>
          </p:cNvPr>
          <p:cNvSpPr>
            <a:spLocks noGrp="1"/>
          </p:cNvSpPr>
          <p:nvPr>
            <p:ph type="sldNum" idx="10"/>
          </p:nvPr>
        </p:nvSpPr>
        <p:spPr/>
        <p:txBody>
          <a:bodyPr/>
          <a:lstStyle/>
          <a:p>
            <a:fld id="{E2475484-9675-48C9-8679-CDEA8E9A8D8A}" type="slidenum">
              <a:rPr lang="en-GB" smtClean="0"/>
              <a:t>‹#›</a:t>
            </a:fld>
            <a:endParaRPr lang="en-GB"/>
          </a:p>
        </p:txBody>
      </p:sp>
    </p:spTree>
    <p:extLst>
      <p:ext uri="{BB962C8B-B14F-4D97-AF65-F5344CB8AC3E}">
        <p14:creationId xmlns:p14="http://schemas.microsoft.com/office/powerpoint/2010/main" val="16818090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wo Content" preserve="1">
  <p:cSld name="1_Two Content">
    <p:spTree>
      <p:nvGrpSpPr>
        <p:cNvPr id="1" name="Shape 33"/>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055AD5F-CC06-3A70-CBC8-BED05A2F0731}"/>
              </a:ext>
            </a:extLst>
          </p:cNvPr>
          <p:cNvSpPr>
            <a:spLocks noGrp="1"/>
          </p:cNvSpPr>
          <p:nvPr>
            <p:ph type="sldNum" idx="11"/>
          </p:nvPr>
        </p:nvSpPr>
        <p:spPr/>
        <p:txBody>
          <a:bodyPr/>
          <a:lstStyle/>
          <a:p>
            <a:fld id="{E2475484-9675-48C9-8679-CDEA8E9A8D8A}" type="slidenum">
              <a:rPr lang="en-GB" smtClean="0"/>
              <a:t>‹#›</a:t>
            </a:fld>
            <a:endParaRPr lang="en-GB"/>
          </a:p>
        </p:txBody>
      </p:sp>
      <p:sp>
        <p:nvSpPr>
          <p:cNvPr id="5" name="Google Shape;35;p20">
            <a:extLst>
              <a:ext uri="{FF2B5EF4-FFF2-40B4-BE49-F238E27FC236}">
                <a16:creationId xmlns:a16="http://schemas.microsoft.com/office/drawing/2014/main" id="{3F56D5FE-8BBC-E95A-76D4-D1938A0E3A78}"/>
              </a:ext>
            </a:extLst>
          </p:cNvPr>
          <p:cNvSpPr txBox="1">
            <a:spLocks noGrp="1"/>
          </p:cNvSpPr>
          <p:nvPr>
            <p:ph type="body" idx="1"/>
          </p:nvPr>
        </p:nvSpPr>
        <p:spPr>
          <a:xfrm>
            <a:off x="838200" y="1325562"/>
            <a:ext cx="5181600" cy="4851401"/>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a:latin typeface="Arial" panose="020B0604020202020204" pitchFamily="34" charset="0"/>
                <a:ea typeface="Helvetica Neue"/>
                <a:cs typeface="Arial" panose="020B0604020202020204" pitchFamily="34" charset="0"/>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3" name="Google Shape;34;p20">
            <a:extLst>
              <a:ext uri="{FF2B5EF4-FFF2-40B4-BE49-F238E27FC236}">
                <a16:creationId xmlns:a16="http://schemas.microsoft.com/office/drawing/2014/main" id="{419EB315-0C5D-E6B5-553F-CAA36B37A5F8}"/>
              </a:ext>
            </a:extLst>
          </p:cNvPr>
          <p:cNvSpPr txBox="1">
            <a:spLocks noGrp="1"/>
          </p:cNvSpPr>
          <p:nvPr>
            <p:ph type="title"/>
          </p:nvPr>
        </p:nvSpPr>
        <p:spPr>
          <a:xfrm>
            <a:off x="838200" y="-1"/>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28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a:t>Click to edit Master title style</a:t>
            </a:r>
            <a:endParaRPr dirty="0"/>
          </a:p>
        </p:txBody>
      </p:sp>
    </p:spTree>
    <p:extLst>
      <p:ext uri="{BB962C8B-B14F-4D97-AF65-F5344CB8AC3E}">
        <p14:creationId xmlns:p14="http://schemas.microsoft.com/office/powerpoint/2010/main" val="17949078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wo Content" preserve="1">
  <p:cSld name="1_Two Content">
    <p:spTree>
      <p:nvGrpSpPr>
        <p:cNvPr id="1" name="Shape 33"/>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2C8B067-C222-A145-CF89-234516211EAC}"/>
              </a:ext>
            </a:extLst>
          </p:cNvPr>
          <p:cNvSpPr>
            <a:spLocks noGrp="1"/>
          </p:cNvSpPr>
          <p:nvPr>
            <p:ph type="sldNum" idx="11"/>
          </p:nvPr>
        </p:nvSpPr>
        <p:spPr>
          <a:xfrm>
            <a:off x="11798300" y="6565900"/>
            <a:ext cx="393700" cy="292100"/>
          </a:xfrm>
        </p:spPr>
        <p:txBody>
          <a:bodyPr/>
          <a:lstStyle/>
          <a:p>
            <a:fld id="{E2475484-9675-48C9-8679-CDEA8E9A8D8A}" type="slidenum">
              <a:rPr lang="en-GB" smtClean="0"/>
              <a:t>‹#›</a:t>
            </a:fld>
            <a:endParaRPr lang="en-GB"/>
          </a:p>
        </p:txBody>
      </p:sp>
      <p:sp>
        <p:nvSpPr>
          <p:cNvPr id="5" name="Google Shape;35;p20">
            <a:extLst>
              <a:ext uri="{FF2B5EF4-FFF2-40B4-BE49-F238E27FC236}">
                <a16:creationId xmlns:a16="http://schemas.microsoft.com/office/drawing/2014/main" id="{B3503028-5BCC-32AC-877B-DF34C7FE812B}"/>
              </a:ext>
            </a:extLst>
          </p:cNvPr>
          <p:cNvSpPr txBox="1">
            <a:spLocks noGrp="1"/>
          </p:cNvSpPr>
          <p:nvPr>
            <p:ph type="body" idx="1"/>
          </p:nvPr>
        </p:nvSpPr>
        <p:spPr>
          <a:xfrm>
            <a:off x="838200" y="1325562"/>
            <a:ext cx="5181600" cy="4851401"/>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6" name="Google Shape;35;p20">
            <a:extLst>
              <a:ext uri="{FF2B5EF4-FFF2-40B4-BE49-F238E27FC236}">
                <a16:creationId xmlns:a16="http://schemas.microsoft.com/office/drawing/2014/main" id="{2E41FEE8-207D-F515-0218-988E1E95F438}"/>
              </a:ext>
            </a:extLst>
          </p:cNvPr>
          <p:cNvSpPr txBox="1">
            <a:spLocks noGrp="1"/>
          </p:cNvSpPr>
          <p:nvPr>
            <p:ph type="body" idx="12"/>
          </p:nvPr>
        </p:nvSpPr>
        <p:spPr>
          <a:xfrm>
            <a:off x="6148754" y="1325562"/>
            <a:ext cx="5181600" cy="4851401"/>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3" name="Google Shape;34;p20">
            <a:extLst>
              <a:ext uri="{FF2B5EF4-FFF2-40B4-BE49-F238E27FC236}">
                <a16:creationId xmlns:a16="http://schemas.microsoft.com/office/drawing/2014/main" id="{68C289B8-59D7-7801-53EE-ABCB09FB4381}"/>
              </a:ext>
            </a:extLst>
          </p:cNvPr>
          <p:cNvSpPr txBox="1">
            <a:spLocks noGrp="1"/>
          </p:cNvSpPr>
          <p:nvPr>
            <p:ph type="title"/>
          </p:nvPr>
        </p:nvSpPr>
        <p:spPr>
          <a:xfrm>
            <a:off x="838200" y="-1"/>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28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a:t>Click to edit Master title style</a:t>
            </a:r>
            <a:endParaRPr dirty="0"/>
          </a:p>
        </p:txBody>
      </p:sp>
    </p:spTree>
    <p:extLst>
      <p:ext uri="{BB962C8B-B14F-4D97-AF65-F5344CB8AC3E}">
        <p14:creationId xmlns:p14="http://schemas.microsoft.com/office/powerpoint/2010/main" val="15726036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7446B47-3AB7-5468-5779-05D3C0A5555C}"/>
              </a:ext>
            </a:extLst>
          </p:cNvPr>
          <p:cNvSpPr>
            <a:spLocks noGrp="1"/>
          </p:cNvSpPr>
          <p:nvPr>
            <p:ph type="dt" sz="half" idx="10"/>
          </p:nvPr>
        </p:nvSpPr>
        <p:spPr/>
        <p:txBody>
          <a:bodyPr/>
          <a:lstStyle/>
          <a:p>
            <a:fld id="{542013B5-57A3-4C5E-941C-BD763D94CC37}" type="datetimeFigureOut">
              <a:rPr lang="en-GB" smtClean="0"/>
              <a:t>16/09/2026</a:t>
            </a:fld>
            <a:endParaRPr lang="en-GB"/>
          </a:p>
        </p:txBody>
      </p:sp>
      <p:sp>
        <p:nvSpPr>
          <p:cNvPr id="3" name="Footer Placeholder 2">
            <a:extLst>
              <a:ext uri="{FF2B5EF4-FFF2-40B4-BE49-F238E27FC236}">
                <a16:creationId xmlns:a16="http://schemas.microsoft.com/office/drawing/2014/main" id="{612DA670-B1D8-7DCC-A78C-FEF58A665B3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784736C-9481-48A1-7A1A-77496D59A2B6}"/>
              </a:ext>
            </a:extLst>
          </p:cNvPr>
          <p:cNvSpPr>
            <a:spLocks noGrp="1"/>
          </p:cNvSpPr>
          <p:nvPr>
            <p:ph type="sldNum" sz="quarter" idx="12"/>
          </p:nvPr>
        </p:nvSpPr>
        <p:spPr/>
        <p:txBody>
          <a:bodyPr/>
          <a:lstStyle/>
          <a:p>
            <a:fld id="{E2475484-9675-48C9-8679-CDEA8E9A8D8A}" type="slidenum">
              <a:rPr lang="en-GB" smtClean="0"/>
              <a:t>‹#›</a:t>
            </a:fld>
            <a:endParaRPr lang="en-GB"/>
          </a:p>
        </p:txBody>
      </p:sp>
    </p:spTree>
    <p:extLst>
      <p:ext uri="{BB962C8B-B14F-4D97-AF65-F5344CB8AC3E}">
        <p14:creationId xmlns:p14="http://schemas.microsoft.com/office/powerpoint/2010/main" val="10202617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3" name="Picture 2">
            <a:extLst>
              <a:ext uri="{FF2B5EF4-FFF2-40B4-BE49-F238E27FC236}">
                <a16:creationId xmlns:a16="http://schemas.microsoft.com/office/drawing/2014/main" id="{86E5E6BE-A6A1-10D2-B88B-24B36E7901E5}"/>
              </a:ext>
            </a:extLst>
          </p:cNvPr>
          <p:cNvPicPr>
            <a:picLocks noChangeAspect="1"/>
          </p:cNvPicPr>
          <p:nvPr/>
        </p:nvPicPr>
        <p:blipFill>
          <a:blip r:embed="rId14"/>
          <a:srcRect/>
          <a:stretch/>
        </p:blipFill>
        <p:spPr>
          <a:xfrm>
            <a:off x="0" y="0"/>
            <a:ext cx="12192000" cy="6858000"/>
          </a:xfrm>
          <a:prstGeom prst="rect">
            <a:avLst/>
          </a:prstGeom>
        </p:spPr>
      </p:pic>
      <p:sp>
        <p:nvSpPr>
          <p:cNvPr id="14" name="Google Shape;14;p16"/>
          <p:cNvSpPr txBox="1">
            <a:spLocks noGrp="1"/>
          </p:cNvSpPr>
          <p:nvPr>
            <p:ph type="sldNum" idx="12"/>
          </p:nvPr>
        </p:nvSpPr>
        <p:spPr>
          <a:xfrm>
            <a:off x="11798300" y="6565900"/>
            <a:ext cx="393700" cy="292100"/>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000"/>
              <a:buFont typeface="Arial"/>
              <a:buNone/>
              <a:defRPr sz="1000" b="1" i="0" u="none" strike="noStrike" cap="none">
                <a:solidFill>
                  <a:schemeClr val="bg1"/>
                </a:solidFill>
                <a:latin typeface="Arial" panose="020B0604020202020204" pitchFamily="34" charset="0"/>
                <a:ea typeface="Open Sans" panose="020B0606030504020204" pitchFamily="34" charset="0"/>
                <a:cs typeface="Arial" panose="020B0604020202020204" pitchFamily="34" charset="0"/>
                <a:sym typeface="Calibri"/>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9pPr>
          </a:lstStyle>
          <a:p>
            <a:fld id="{E2475484-9675-48C9-8679-CDEA8E9A8D8A}" type="slidenum">
              <a:rPr lang="en-GB" smtClean="0"/>
              <a:t>‹#›</a:t>
            </a:fld>
            <a:endParaRPr lang="en-GB"/>
          </a:p>
        </p:txBody>
      </p:sp>
      <p:sp>
        <p:nvSpPr>
          <p:cNvPr id="5" name="Title Placeholder 4">
            <a:extLst>
              <a:ext uri="{FF2B5EF4-FFF2-40B4-BE49-F238E27FC236}">
                <a16:creationId xmlns:a16="http://schemas.microsoft.com/office/drawing/2014/main" id="{BE7CC00F-31E2-FDCD-E25C-C29A300A4667}"/>
              </a:ext>
            </a:extLst>
          </p:cNvPr>
          <p:cNvSpPr>
            <a:spLocks noGrp="1"/>
          </p:cNvSpPr>
          <p:nvPr>
            <p:ph type="title"/>
          </p:nvPr>
        </p:nvSpPr>
        <p:spPr>
          <a:xfrm>
            <a:off x="838200" y="0"/>
            <a:ext cx="10515600" cy="1325563"/>
          </a:xfrm>
          <a:prstGeom prst="rect">
            <a:avLst/>
          </a:prstGeom>
        </p:spPr>
        <p:txBody>
          <a:bodyPr vert="horz" lIns="91440" tIns="45720" rIns="91440" bIns="45720" rtlCol="0" anchor="b">
            <a:normAutofit/>
          </a:bodyPr>
          <a:lstStyle/>
          <a:p>
            <a:r>
              <a:rPr lang="en-GB"/>
              <a:t>Click to edit Master title style</a:t>
            </a:r>
            <a:endParaRPr lang="en-US" dirty="0"/>
          </a:p>
        </p:txBody>
      </p:sp>
    </p:spTree>
    <p:extLst>
      <p:ext uri="{BB962C8B-B14F-4D97-AF65-F5344CB8AC3E}">
        <p14:creationId xmlns:p14="http://schemas.microsoft.com/office/powerpoint/2010/main" val="71161938"/>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Arial" panose="020B0604020202020204" pitchFamily="34" charset="0"/>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000" b="0" i="0" u="none" strike="noStrike" cap="none" baseline="0">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climatecompatiblegrowth.com/wp-content/uploads/Component-4-Final.pdf"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slide" Target="slide5.xml"/><Relationship Id="rId7" Type="http://schemas.openxmlformats.org/officeDocument/2006/relationships/slide" Target="slide30.xml"/><Relationship Id="rId12" Type="http://schemas.openxmlformats.org/officeDocument/2006/relationships/image" Target="../media/image10.sv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slide" Target="slide24.xml"/><Relationship Id="rId11" Type="http://schemas.openxmlformats.org/officeDocument/2006/relationships/image" Target="../media/image9.svg"/><Relationship Id="rId5" Type="http://schemas.openxmlformats.org/officeDocument/2006/relationships/slide" Target="slide16.xml"/><Relationship Id="rId10" Type="http://schemas.openxmlformats.org/officeDocument/2006/relationships/image" Target="../media/image8.svg"/><Relationship Id="rId4" Type="http://schemas.openxmlformats.org/officeDocument/2006/relationships/slide" Target="slide10.xml"/><Relationship Id="rId9" Type="http://schemas.openxmlformats.org/officeDocument/2006/relationships/image" Target="../media/image7.svg"/></Relationships>
</file>

<file path=ppt/slides/_rels/slide4.xml.rels><?xml version="1.0" encoding="UTF-8" standalone="yes"?>
<Relationships xmlns="http://schemas.openxmlformats.org/package/2006/relationships"><Relationship Id="rId8" Type="http://schemas.openxmlformats.org/officeDocument/2006/relationships/slide" Target="slide10.xml"/><Relationship Id="rId3" Type="http://schemas.openxmlformats.org/officeDocument/2006/relationships/image" Target="../media/image12.png"/><Relationship Id="rId7" Type="http://schemas.openxmlformats.org/officeDocument/2006/relationships/slide" Target="slide5.xml"/><Relationship Id="rId2" Type="http://schemas.openxmlformats.org/officeDocument/2006/relationships/image" Target="../media/image11.png"/><Relationship Id="rId1" Type="http://schemas.openxmlformats.org/officeDocument/2006/relationships/slideLayout" Target="../slideLayouts/slideLayout12.xml"/><Relationship Id="rId6" Type="http://schemas.openxmlformats.org/officeDocument/2006/relationships/image" Target="../media/image15.png"/><Relationship Id="rId11" Type="http://schemas.openxmlformats.org/officeDocument/2006/relationships/slide" Target="slide30.xml"/><Relationship Id="rId5" Type="http://schemas.openxmlformats.org/officeDocument/2006/relationships/image" Target="../media/image14.png"/><Relationship Id="rId10" Type="http://schemas.openxmlformats.org/officeDocument/2006/relationships/slide" Target="slide24.xml"/><Relationship Id="rId4" Type="http://schemas.openxmlformats.org/officeDocument/2006/relationships/image" Target="../media/image13.png"/><Relationship Id="rId9" Type="http://schemas.openxmlformats.org/officeDocument/2006/relationships/slide" Target="slide16.xml"/></Relationships>
</file>

<file path=ppt/slides/_rels/slide5.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7.sv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image" Target="../media/image5.svg"/><Relationship Id="rId4" Type="http://schemas.openxmlformats.org/officeDocument/2006/relationships/slide" Target="slide3.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Layout" Target="../slideLayouts/slideLayout12.xml"/><Relationship Id="rId1" Type="http://schemas.openxmlformats.org/officeDocument/2006/relationships/video" Target="https://www.youtube.com/embed/sq6rZnuY-Pg?feature=oembed"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19.sv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9.sv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sv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hyperlink" Target="https://www.open.edu/openlearncreate/course/view.php?id=16186" TargetMode="External"/><Relationship Id="rId2" Type="http://schemas.openxmlformats.org/officeDocument/2006/relationships/slideLayout" Target="../slideLayouts/slideLayout12.xml"/><Relationship Id="rId1" Type="http://schemas.openxmlformats.org/officeDocument/2006/relationships/video" Target="https://www.youtube.com/embed/QwmZLTIPB2k?feature=oembed" TargetMode="External"/><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2" Type="http://schemas.openxmlformats.org/officeDocument/2006/relationships/image" Target="../media/image19.sv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audio" Target="../media/audio1.wav"/><Relationship Id="rId5" Type="http://schemas.openxmlformats.org/officeDocument/2006/relationships/hyperlink" Target="https://planmicc.ambiente.gob.ec/" TargetMode="Externa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2" Type="http://schemas.openxmlformats.org/officeDocument/2006/relationships/image" Target="../media/image22.sv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2.sv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sv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hyperlink" Target="https://assets-eu.researchsquare.com/files/rs-311311/v1/335326a5-e959-4cfc-9d29-e4f90d8fd9e0.pdf?c=1637244516"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5.svg"/></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audio" Target="../media/audio1.wav"/><Relationship Id="rId1" Type="http://schemas.openxmlformats.org/officeDocument/2006/relationships/slideLayout" Target="../slideLayouts/slideLayout4.xml"/><Relationship Id="rId4" Type="http://schemas.openxmlformats.org/officeDocument/2006/relationships/audio" Target="../media/audio1.wav"/></Relationships>
</file>

<file path=ppt/slides/_rels/slide23.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slide" Target="slide3.xml"/></Relationships>
</file>

<file path=ppt/slides/_rels/slide24.xml.rels><?xml version="1.0" encoding="UTF-8" standalone="yes"?>
<Relationships xmlns="http://schemas.openxmlformats.org/package/2006/relationships"><Relationship Id="rId2" Type="http://schemas.openxmlformats.org/officeDocument/2006/relationships/image" Target="../media/image24.sv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4.sv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notesSlide" Target="../notesSlides/notesSlide11.xml"/><Relationship Id="rId7" Type="http://schemas.openxmlformats.org/officeDocument/2006/relationships/image" Target="../media/image27.svg"/><Relationship Id="rId2" Type="http://schemas.openxmlformats.org/officeDocument/2006/relationships/slideLayout" Target="../slideLayouts/slideLayout12.xml"/><Relationship Id="rId1" Type="http://schemas.openxmlformats.org/officeDocument/2006/relationships/video" Target="https://www.youtube.com/embed/DhobGjDy9OQ?feature=oembed" TargetMode="External"/><Relationship Id="rId6" Type="http://schemas.openxmlformats.org/officeDocument/2006/relationships/image" Target="../media/image26.svg"/><Relationship Id="rId5" Type="http://schemas.openxmlformats.org/officeDocument/2006/relationships/image" Target="../media/image25.svg"/><Relationship Id="rId10" Type="http://schemas.openxmlformats.org/officeDocument/2006/relationships/image" Target="../media/image30.jpeg"/><Relationship Id="rId4" Type="http://schemas.openxmlformats.org/officeDocument/2006/relationships/image" Target="../media/image24.svg"/><Relationship Id="rId9" Type="http://schemas.openxmlformats.org/officeDocument/2006/relationships/image" Target="../media/image29.svg"/></Relationships>
</file>

<file path=ppt/slides/_rels/slide27.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2.xml"/><Relationship Id="rId1" Type="http://schemas.openxmlformats.org/officeDocument/2006/relationships/video" Target="https://www.youtube.com/embed/doVVXp-O6QE?feature=oembed" TargetMode="External"/><Relationship Id="rId5" Type="http://schemas.openxmlformats.org/officeDocument/2006/relationships/image" Target="../media/image31.jpeg"/><Relationship Id="rId4" Type="http://schemas.openxmlformats.org/officeDocument/2006/relationships/image" Target="../media/image24.svg"/></Relationships>
</file>

<file path=ppt/slides/_rels/slide29.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notesSlide" Target="../notesSlides/notesSlide14.xml"/><Relationship Id="rId1" Type="http://schemas.openxmlformats.org/officeDocument/2006/relationships/slideLayout" Target="../slideLayouts/slideLayout12.xml"/><Relationship Id="rId5" Type="http://schemas.openxmlformats.org/officeDocument/2006/relationships/image" Target="../media/image32.png"/><Relationship Id="rId4" Type="http://schemas.openxmlformats.org/officeDocument/2006/relationships/slide" Target="slide3.xml"/></Relationships>
</file>

<file path=ppt/slides/_rels/slide30.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33.jpg"/></Relationships>
</file>

<file path=ppt/slides/_rels/slide3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slideLayout" Target="../slideLayouts/slideLayout12.xml"/><Relationship Id="rId1" Type="http://schemas.openxmlformats.org/officeDocument/2006/relationships/video" Target="https://www.youtube.com/embed/8O8GfOBh5yg?feature=oembed" TargetMode="External"/><Relationship Id="rId4" Type="http://schemas.openxmlformats.org/officeDocument/2006/relationships/image" Target="../media/image34.jpeg"/></Relationships>
</file>

<file path=ppt/slides/_rels/slide36.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10.svg"/></Relationships>
</file>

<file path=ppt/slides/_rels/slide37.xml.rels><?xml version="1.0" encoding="UTF-8" standalone="yes"?>
<Relationships xmlns="http://schemas.openxmlformats.org/package/2006/relationships"><Relationship Id="rId3" Type="http://schemas.openxmlformats.org/officeDocument/2006/relationships/image" Target="../media/image24.svg"/><Relationship Id="rId7" Type="http://schemas.openxmlformats.org/officeDocument/2006/relationships/image" Target="../media/image10.svg"/><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openxmlformats.org/officeDocument/2006/relationships/image" Target="../media/image17.svg"/><Relationship Id="rId5" Type="http://schemas.openxmlformats.org/officeDocument/2006/relationships/image" Target="../media/image19.svg"/><Relationship Id="rId4" Type="http://schemas.openxmlformats.org/officeDocument/2006/relationships/image" Target="../media/image22.svg"/></Relationships>
</file>

<file path=ppt/slides/_rels/slide3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hyperlink" Target="https://climatecompatiblegrowth.com/wp-content/uploads/Component-4-Final.pdf" TargetMode="Externa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213186D9-6407-6E71-BF14-6A898C57C53E}"/>
              </a:ext>
            </a:extLst>
          </p:cNvPr>
          <p:cNvSpPr txBox="1"/>
          <p:nvPr/>
        </p:nvSpPr>
        <p:spPr>
          <a:xfrm>
            <a:off x="2351632" y="2179404"/>
            <a:ext cx="6991350" cy="1692771"/>
          </a:xfrm>
          <a:prstGeom prst="rect">
            <a:avLst/>
          </a:prstGeom>
          <a:noFill/>
        </p:spPr>
        <p:txBody>
          <a:bodyPr wrap="square" rtlCol="0">
            <a:spAutoFit/>
          </a:bodyPr>
          <a:lstStyle/>
          <a:p>
            <a:pPr marL="180975"/>
            <a:r>
              <a:rPr lang="en-GB" sz="3200" b="1" dirty="0">
                <a:solidFill>
                  <a:schemeClr val="bg1"/>
                </a:solidFill>
              </a:rPr>
              <a:t>Data-To-Deal Component 4 </a:t>
            </a:r>
          </a:p>
          <a:p>
            <a:pPr marL="180975"/>
            <a:r>
              <a:rPr lang="en-GB" sz="3200" b="1" dirty="0">
                <a:solidFill>
                  <a:schemeClr val="accent6">
                    <a:lumMod val="60000"/>
                    <a:lumOff val="40000"/>
                  </a:schemeClr>
                </a:solidFill>
              </a:rPr>
              <a:t>Modelling</a:t>
            </a:r>
          </a:p>
          <a:p>
            <a:pPr marL="180975" algn="ctr"/>
            <a:endParaRPr lang="en-GB" sz="1600" i="1" dirty="0">
              <a:solidFill>
                <a:schemeClr val="bg1"/>
              </a:solidFill>
            </a:endParaRPr>
          </a:p>
          <a:p>
            <a:pPr marL="180975"/>
            <a:r>
              <a:rPr lang="en-GB" sz="2400" i="1" dirty="0">
                <a:solidFill>
                  <a:schemeClr val="bg1"/>
                </a:solidFill>
              </a:rPr>
              <a:t>Undertaking Deliberative Modelling </a:t>
            </a:r>
          </a:p>
        </p:txBody>
      </p:sp>
      <p:sp>
        <p:nvSpPr>
          <p:cNvPr id="2" name="TextBox 1">
            <a:extLst>
              <a:ext uri="{FF2B5EF4-FFF2-40B4-BE49-F238E27FC236}">
                <a16:creationId xmlns:a16="http://schemas.microsoft.com/office/drawing/2014/main" id="{35B5883F-3406-834B-4369-F83F6BB8612D}"/>
              </a:ext>
            </a:extLst>
          </p:cNvPr>
          <p:cNvSpPr txBox="1"/>
          <p:nvPr/>
        </p:nvSpPr>
        <p:spPr>
          <a:xfrm>
            <a:off x="9896375" y="5000514"/>
            <a:ext cx="2213669" cy="1785104"/>
          </a:xfrm>
          <a:prstGeom prst="rect">
            <a:avLst/>
          </a:prstGeom>
          <a:noFill/>
        </p:spPr>
        <p:txBody>
          <a:bodyPr wrap="square" lIns="0" rIns="0" rtlCol="0">
            <a:spAutoFit/>
          </a:bodyPr>
          <a:lstStyle/>
          <a:p>
            <a:pPr algn="r"/>
            <a:r>
              <a:rPr lang="en-GB" sz="1100" b="1" dirty="0">
                <a:solidFill>
                  <a:schemeClr val="bg1"/>
                </a:solidFill>
              </a:rPr>
              <a:t>This material is based on a policy brief written by:</a:t>
            </a:r>
          </a:p>
          <a:p>
            <a:pPr algn="r"/>
            <a:r>
              <a:rPr lang="en-GB" sz="1100" dirty="0">
                <a:solidFill>
                  <a:schemeClr val="bg1"/>
                </a:solidFill>
              </a:rPr>
              <a:t>Fernando Plazas-Niño, Jairo Quirós-</a:t>
            </a:r>
            <a:r>
              <a:rPr lang="en-GB" sz="1100" dirty="0" err="1">
                <a:solidFill>
                  <a:schemeClr val="bg1"/>
                </a:solidFill>
              </a:rPr>
              <a:t>Tortós</a:t>
            </a:r>
            <a:r>
              <a:rPr lang="en-GB" sz="1100" dirty="0">
                <a:solidFill>
                  <a:schemeClr val="bg1"/>
                </a:solidFill>
              </a:rPr>
              <a:t>, Claire Nicolas, Hannah Luscombe, Vivien Foster</a:t>
            </a:r>
          </a:p>
          <a:p>
            <a:pPr algn="r"/>
            <a:endParaRPr lang="en-GB" sz="1100" dirty="0">
              <a:solidFill>
                <a:schemeClr val="bg1"/>
              </a:solidFill>
            </a:endParaRPr>
          </a:p>
          <a:p>
            <a:pPr algn="r"/>
            <a:r>
              <a:rPr lang="en-GB" sz="1100" dirty="0">
                <a:solidFill>
                  <a:schemeClr val="bg1"/>
                </a:solidFill>
              </a:rPr>
              <a:t>To read the full brief </a:t>
            </a:r>
            <a:r>
              <a:rPr lang="en-GB" sz="1100" b="1" dirty="0">
                <a:solidFill>
                  <a:schemeClr val="accent4">
                    <a:lumMod val="40000"/>
                    <a:lumOff val="60000"/>
                  </a:schemeClr>
                </a:solidFill>
                <a:hlinkClick r:id="rId3">
                  <a:extLst>
                    <a:ext uri="{A12FA001-AC4F-418D-AE19-62706E023703}">
                      <ahyp:hlinkClr xmlns:ahyp="http://schemas.microsoft.com/office/drawing/2018/hyperlinkcolor" val="tx"/>
                    </a:ext>
                  </a:extLst>
                </a:hlinkClick>
              </a:rPr>
              <a:t>click here</a:t>
            </a:r>
            <a:endParaRPr lang="en-GB" sz="1100" b="1" dirty="0">
              <a:solidFill>
                <a:schemeClr val="accent4">
                  <a:lumMod val="40000"/>
                  <a:lumOff val="60000"/>
                </a:schemeClr>
              </a:solidFill>
            </a:endParaRPr>
          </a:p>
          <a:p>
            <a:pPr algn="r"/>
            <a:endParaRPr lang="en-GB" sz="1100" b="1" dirty="0">
              <a:solidFill>
                <a:schemeClr val="bg1"/>
              </a:solidFill>
            </a:endParaRPr>
          </a:p>
          <a:p>
            <a:pPr algn="r"/>
            <a:r>
              <a:rPr lang="en-GB" sz="1100" b="1" dirty="0">
                <a:solidFill>
                  <a:schemeClr val="bg1"/>
                </a:solidFill>
              </a:rPr>
              <a:t>Material compiled by:</a:t>
            </a:r>
          </a:p>
          <a:p>
            <a:pPr algn="r"/>
            <a:r>
              <a:rPr lang="en-GB" sz="1100" dirty="0">
                <a:solidFill>
                  <a:schemeClr val="bg1"/>
                </a:solidFill>
              </a:rPr>
              <a:t>Elizabeth M Tennyson</a:t>
            </a:r>
          </a:p>
        </p:txBody>
      </p:sp>
      <p:sp>
        <p:nvSpPr>
          <p:cNvPr id="3" name="TextBox 2">
            <a:extLst>
              <a:ext uri="{FF2B5EF4-FFF2-40B4-BE49-F238E27FC236}">
                <a16:creationId xmlns:a16="http://schemas.microsoft.com/office/drawing/2014/main" id="{29A3C52F-2727-5280-7322-4A32C741706B}"/>
              </a:ext>
            </a:extLst>
          </p:cNvPr>
          <p:cNvSpPr txBox="1"/>
          <p:nvPr/>
        </p:nvSpPr>
        <p:spPr>
          <a:xfrm>
            <a:off x="2474084" y="6407308"/>
            <a:ext cx="7495963" cy="338554"/>
          </a:xfrm>
          <a:prstGeom prst="rect">
            <a:avLst/>
          </a:prstGeom>
          <a:noFill/>
        </p:spPr>
        <p:txBody>
          <a:bodyPr wrap="none" rtlCol="0">
            <a:spAutoFit/>
          </a:bodyPr>
          <a:lstStyle/>
          <a:p>
            <a:pPr algn="l"/>
            <a:r>
              <a:rPr lang="en-GB" sz="1600" dirty="0">
                <a:solidFill>
                  <a:schemeClr val="bg1"/>
                </a:solidFill>
                <a:highlight>
                  <a:srgbClr val="0000FF"/>
                </a:highlight>
              </a:rPr>
              <a:t>For the best learning experience, please put the materials in </a:t>
            </a:r>
            <a:r>
              <a:rPr lang="en-GB" sz="1600" b="1" u="sng" dirty="0">
                <a:solidFill>
                  <a:schemeClr val="bg1"/>
                </a:solidFill>
                <a:highlight>
                  <a:srgbClr val="0000FF"/>
                </a:highlight>
              </a:rPr>
              <a:t>presentation</a:t>
            </a:r>
            <a:r>
              <a:rPr lang="en-GB" sz="1600" dirty="0">
                <a:solidFill>
                  <a:schemeClr val="bg1"/>
                </a:solidFill>
                <a:highlight>
                  <a:srgbClr val="0000FF"/>
                </a:highlight>
              </a:rPr>
              <a:t> mode</a:t>
            </a:r>
          </a:p>
        </p:txBody>
      </p:sp>
    </p:spTree>
    <p:extLst>
      <p:ext uri="{BB962C8B-B14F-4D97-AF65-F5344CB8AC3E}">
        <p14:creationId xmlns:p14="http://schemas.microsoft.com/office/powerpoint/2010/main" val="13571679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347C209-808A-9C46-A7BA-0CEC075863C9}"/>
              </a:ext>
            </a:extLst>
          </p:cNvPr>
          <p:cNvSpPr txBox="1"/>
          <p:nvPr/>
        </p:nvSpPr>
        <p:spPr>
          <a:xfrm>
            <a:off x="563733" y="363505"/>
            <a:ext cx="11121335" cy="1885131"/>
          </a:xfrm>
          <a:prstGeom prst="rect">
            <a:avLst/>
          </a:prstGeom>
        </p:spPr>
        <p:txBody>
          <a:bodyPr wrap="square" rtlCol="0">
            <a:spAutoFit/>
          </a:bodyPr>
          <a:lstStyle/>
          <a:p>
            <a:r>
              <a:rPr lang="en-GB" sz="3200" b="1" dirty="0"/>
              <a:t>INTRODUCTION </a:t>
            </a:r>
            <a:r>
              <a:rPr lang="en-GB" sz="3200" b="1" dirty="0">
                <a:solidFill>
                  <a:schemeClr val="tx1"/>
                </a:solidFill>
              </a:rPr>
              <a:t>TO </a:t>
            </a:r>
            <a:r>
              <a:rPr lang="en-GB" sz="3200" b="1" dirty="0">
                <a:solidFill>
                  <a:schemeClr val="accent2">
                    <a:lumMod val="60000"/>
                    <a:lumOff val="40000"/>
                  </a:schemeClr>
                </a:solidFill>
              </a:rPr>
              <a:t>MODELLING</a:t>
            </a:r>
          </a:p>
          <a:p>
            <a:endParaRPr lang="en-GB" sz="1050" b="1" dirty="0"/>
          </a:p>
          <a:p>
            <a:r>
              <a:rPr lang="en-GB" sz="2000" b="1" dirty="0">
                <a:solidFill>
                  <a:schemeClr val="accent5"/>
                </a:solidFill>
              </a:rPr>
              <a:t>Why should modelling exercises be conducted?</a:t>
            </a:r>
          </a:p>
          <a:p>
            <a:r>
              <a:rPr lang="en-GB" sz="1800" dirty="0"/>
              <a:t>Performing modelling helps translate national visions (</a:t>
            </a:r>
            <a:r>
              <a:rPr lang="en-GB" sz="1800" b="1" dirty="0"/>
              <a:t>D2D Component 3: Vision</a:t>
            </a:r>
            <a:r>
              <a:rPr lang="en-GB" sz="1800" dirty="0"/>
              <a:t>) into quantified, evidence-based transition pathways. Modelling provides the analytical foundation for transition planning by testing policy options and assessing trade-offs.</a:t>
            </a:r>
            <a:endParaRPr lang="en-GB" sz="1200" dirty="0"/>
          </a:p>
        </p:txBody>
      </p:sp>
      <p:sp>
        <p:nvSpPr>
          <p:cNvPr id="6" name="TextBox 5">
            <a:extLst>
              <a:ext uri="{FF2B5EF4-FFF2-40B4-BE49-F238E27FC236}">
                <a16:creationId xmlns:a16="http://schemas.microsoft.com/office/drawing/2014/main" id="{8C4685BE-3FA0-8A70-A0F0-E18A0F7A877D}"/>
              </a:ext>
            </a:extLst>
          </p:cNvPr>
          <p:cNvSpPr txBox="1"/>
          <p:nvPr/>
        </p:nvSpPr>
        <p:spPr>
          <a:xfrm>
            <a:off x="569594" y="2295323"/>
            <a:ext cx="7229699" cy="3704467"/>
          </a:xfrm>
          <a:prstGeom prst="rect">
            <a:avLst/>
          </a:prstGeom>
          <a:noFill/>
        </p:spPr>
        <p:txBody>
          <a:bodyPr wrap="square" lIns="36000" tIns="36000" rIns="36000" bIns="36000">
            <a:spAutoFit/>
          </a:bodyPr>
          <a:lstStyle/>
          <a:p>
            <a:r>
              <a:rPr lang="en-GB" sz="2000" b="1" dirty="0">
                <a:solidFill>
                  <a:schemeClr val="accent5"/>
                </a:solidFill>
              </a:rPr>
              <a:t>Why is this component a part of the D2D framework?</a:t>
            </a:r>
          </a:p>
          <a:p>
            <a:r>
              <a:rPr lang="en-GB" sz="1800" dirty="0"/>
              <a:t>Modelling results help…</a:t>
            </a:r>
          </a:p>
          <a:p>
            <a:pPr marL="285750" indent="-285750">
              <a:buFontTx/>
              <a:buChar char="-"/>
            </a:pPr>
            <a:r>
              <a:rPr lang="en-GB" sz="1800" dirty="0"/>
              <a:t>Identify quantitative development targets, policy reforms, regulatory reforms, and fiscal measures;</a:t>
            </a:r>
          </a:p>
          <a:p>
            <a:pPr marL="285750" indent="-285750">
              <a:buFontTx/>
              <a:buChar char="-"/>
            </a:pPr>
            <a:r>
              <a:rPr lang="en-GB" sz="1800" dirty="0"/>
              <a:t>Clarify assumptions, constraints, and scenarios;</a:t>
            </a:r>
          </a:p>
          <a:p>
            <a:pPr marL="285750" indent="-285750">
              <a:buFontTx/>
              <a:buChar char="-"/>
            </a:pPr>
            <a:r>
              <a:rPr lang="en-GB" sz="1800" dirty="0"/>
              <a:t>Link a country’s long-term ambition with short-term implementable pathways;</a:t>
            </a:r>
          </a:p>
          <a:p>
            <a:pPr marL="285750" indent="-285750">
              <a:buFontTx/>
              <a:buChar char="-"/>
            </a:pPr>
            <a:r>
              <a:rPr lang="en-GB" sz="1800" dirty="0"/>
              <a:t>Engage diverse sets of stakeholders, by collaborating on data</a:t>
            </a:r>
            <a:r>
              <a:rPr lang="en-GB" sz="1800" b="1" dirty="0"/>
              <a:t> </a:t>
            </a:r>
            <a:r>
              <a:rPr lang="en-GB" sz="1800" dirty="0"/>
              <a:t>collection, data validation, and understand affected sectors/regions;</a:t>
            </a:r>
          </a:p>
          <a:p>
            <a:pPr marL="285750" indent="-285750">
              <a:buFontTx/>
              <a:buChar char="-"/>
            </a:pPr>
            <a:r>
              <a:rPr lang="en-GB" sz="1800" dirty="0"/>
              <a:t>Determine investment requirements and cost trajectories. Specifically, finance strategy modelling feeds back real-world financial constraints (e.g., debt limits) to refine assumptions between technical and financial planning</a:t>
            </a:r>
          </a:p>
        </p:txBody>
      </p:sp>
      <p:pic>
        <p:nvPicPr>
          <p:cNvPr id="9" name="Picture 8" descr="A diagram of a diagram&#10;&#10;AI-generated content may be incorrect.">
            <a:extLst>
              <a:ext uri="{FF2B5EF4-FFF2-40B4-BE49-F238E27FC236}">
                <a16:creationId xmlns:a16="http://schemas.microsoft.com/office/drawing/2014/main" id="{828B6042-D4D4-C509-CF45-86C4939214B5}"/>
              </a:ext>
            </a:extLst>
          </p:cNvPr>
          <p:cNvPicPr>
            <a:picLocks noChangeAspect="1"/>
          </p:cNvPicPr>
          <p:nvPr/>
        </p:nvPicPr>
        <p:blipFill>
          <a:blip r:embed="rId3">
            <a:extLst>
              <a:ext uri="{28A0092B-C50C-407E-A947-70E740481C1C}">
                <a14:useLocalDpi xmlns:a14="http://schemas.microsoft.com/office/drawing/2010/main" val="0"/>
              </a:ext>
            </a:extLst>
          </a:blip>
          <a:srcRect l="21685" r="21684"/>
          <a:stretch>
            <a:fillRect/>
          </a:stretch>
        </p:blipFill>
        <p:spPr>
          <a:xfrm>
            <a:off x="7712211" y="2002497"/>
            <a:ext cx="4023359" cy="3996714"/>
          </a:xfrm>
          <a:prstGeom prst="rect">
            <a:avLst/>
          </a:prstGeom>
        </p:spPr>
      </p:pic>
      <p:sp>
        <p:nvSpPr>
          <p:cNvPr id="5" name="TextBox 4">
            <a:extLst>
              <a:ext uri="{FF2B5EF4-FFF2-40B4-BE49-F238E27FC236}">
                <a16:creationId xmlns:a16="http://schemas.microsoft.com/office/drawing/2014/main" id="{929A128E-386A-1D9E-6B1E-832101992215}"/>
              </a:ext>
            </a:extLst>
          </p:cNvPr>
          <p:cNvSpPr txBox="1"/>
          <p:nvPr/>
        </p:nvSpPr>
        <p:spPr>
          <a:xfrm>
            <a:off x="803163" y="5989653"/>
            <a:ext cx="11037144" cy="584775"/>
          </a:xfrm>
          <a:prstGeom prst="rect">
            <a:avLst/>
          </a:prstGeom>
          <a:noFill/>
        </p:spPr>
        <p:txBody>
          <a:bodyPr wrap="square">
            <a:spAutoFit/>
          </a:bodyPr>
          <a:lstStyle/>
          <a:p>
            <a:r>
              <a:rPr lang="en-GB" sz="1600" dirty="0"/>
              <a:t>The key output of this Component is the development of a </a:t>
            </a:r>
            <a:r>
              <a:rPr lang="en-GB" sz="1600" b="1" dirty="0"/>
              <a:t>transition plan. </a:t>
            </a:r>
            <a:r>
              <a:rPr lang="en-GB" sz="1600" dirty="0"/>
              <a:t>The modelling exercises within are intended to inform and underpin the transition plan. </a:t>
            </a:r>
            <a:endParaRPr lang="en-GB" sz="1800" dirty="0"/>
          </a:p>
        </p:txBody>
      </p:sp>
      <p:pic>
        <p:nvPicPr>
          <p:cNvPr id="7" name="Graphic 6" descr="Comment Important with solid fill">
            <a:extLst>
              <a:ext uri="{FF2B5EF4-FFF2-40B4-BE49-F238E27FC236}">
                <a16:creationId xmlns:a16="http://schemas.microsoft.com/office/drawing/2014/main" id="{B7CB3282-9B7B-9BB6-FD90-D11CD754DEE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55877" y="6058398"/>
            <a:ext cx="447286" cy="447286"/>
          </a:xfrm>
          <a:prstGeom prst="rect">
            <a:avLst/>
          </a:prstGeom>
        </p:spPr>
      </p:pic>
    </p:spTree>
    <p:extLst>
      <p:ext uri="{BB962C8B-B14F-4D97-AF65-F5344CB8AC3E}">
        <p14:creationId xmlns:p14="http://schemas.microsoft.com/office/powerpoint/2010/main" val="2767514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B85EC844-2954-9228-8978-6FCA8B6B0479}"/>
              </a:ext>
            </a:extLst>
          </p:cNvPr>
          <p:cNvSpPr/>
          <p:nvPr/>
        </p:nvSpPr>
        <p:spPr>
          <a:xfrm>
            <a:off x="2664327" y="705794"/>
            <a:ext cx="8960214" cy="5446412"/>
          </a:xfrm>
          <a:prstGeom prst="roundRect">
            <a:avLst>
              <a:gd name="adj" fmla="val 7149"/>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0B7D55FC-D06D-88CE-AEA9-5A9BCED7516E}"/>
              </a:ext>
            </a:extLst>
          </p:cNvPr>
          <p:cNvSpPr txBox="1"/>
          <p:nvPr/>
        </p:nvSpPr>
        <p:spPr>
          <a:xfrm>
            <a:off x="3004044" y="1139139"/>
            <a:ext cx="4060192" cy="325952"/>
          </a:xfrm>
          <a:prstGeom prst="rect">
            <a:avLst/>
          </a:prstGeom>
          <a:solidFill>
            <a:schemeClr val="accent1"/>
          </a:solidFill>
        </p:spPr>
        <p:txBody>
          <a:bodyPr wrap="square" lIns="54000" tIns="18000" rIns="54000" bIns="0" rtlCol="0" anchor="t">
            <a:spAutoFit/>
          </a:bodyPr>
          <a:lstStyle/>
          <a:p>
            <a:r>
              <a:rPr lang="en-ZA" sz="2000" b="1" spc="60">
                <a:solidFill>
                  <a:schemeClr val="bg1"/>
                </a:solidFill>
                <a:effectLst/>
                <a:latin typeface="Arial Black"/>
                <a:cs typeface="Arial Black" panose="020B0604020202020204" pitchFamily="34" charset="0"/>
              </a:rPr>
              <a:t>Lecture Outline</a:t>
            </a:r>
            <a:endParaRPr lang="en-ZA" sz="2000" spc="60">
              <a:solidFill>
                <a:schemeClr val="bg1"/>
              </a:solidFill>
              <a:effectLst/>
              <a:latin typeface="Arial"/>
              <a:cs typeface="Arial"/>
            </a:endParaRPr>
          </a:p>
        </p:txBody>
      </p:sp>
      <p:sp>
        <p:nvSpPr>
          <p:cNvPr id="5" name="TextBox 4">
            <a:extLst>
              <a:ext uri="{FF2B5EF4-FFF2-40B4-BE49-F238E27FC236}">
                <a16:creationId xmlns:a16="http://schemas.microsoft.com/office/drawing/2014/main" id="{988BB164-2245-ED74-22C6-D11EC715BC5E}"/>
              </a:ext>
            </a:extLst>
          </p:cNvPr>
          <p:cNvSpPr txBox="1"/>
          <p:nvPr/>
        </p:nvSpPr>
        <p:spPr>
          <a:xfrm>
            <a:off x="3004042" y="1454857"/>
            <a:ext cx="8359060" cy="400110"/>
          </a:xfrm>
          <a:prstGeom prst="rect">
            <a:avLst/>
          </a:prstGeom>
          <a:noFill/>
          <a:ln>
            <a:noFill/>
          </a:ln>
        </p:spPr>
        <p:txBody>
          <a:bodyPr wrap="square" lIns="0" tIns="45720" rIns="91440" bIns="45720" rtlCol="0" anchor="t">
            <a:spAutoFit/>
          </a:bodyPr>
          <a:lstStyle/>
          <a:p>
            <a:pPr marL="180975"/>
            <a:r>
              <a:rPr lang="en-GB" sz="2000" b="1" dirty="0">
                <a:solidFill>
                  <a:srgbClr val="012269"/>
                </a:solidFill>
              </a:rPr>
              <a:t>Data-To-Deal (D2D) Component 4 </a:t>
            </a:r>
            <a:r>
              <a:rPr lang="en-GB" sz="2000" b="1" dirty="0">
                <a:solidFill>
                  <a:schemeClr val="accent6">
                    <a:lumMod val="60000"/>
                    <a:lumOff val="40000"/>
                  </a:schemeClr>
                </a:solidFill>
              </a:rPr>
              <a:t>Modelling</a:t>
            </a:r>
          </a:p>
        </p:txBody>
      </p:sp>
      <p:cxnSp>
        <p:nvCxnSpPr>
          <p:cNvPr id="6" name="Straight Connector 5">
            <a:extLst>
              <a:ext uri="{FF2B5EF4-FFF2-40B4-BE49-F238E27FC236}">
                <a16:creationId xmlns:a16="http://schemas.microsoft.com/office/drawing/2014/main" id="{E923C32C-F965-9A62-9F8A-FD6821A9A0B5}"/>
              </a:ext>
            </a:extLst>
          </p:cNvPr>
          <p:cNvCxnSpPr>
            <a:cxnSpLocks/>
          </p:cNvCxnSpPr>
          <p:nvPr/>
        </p:nvCxnSpPr>
        <p:spPr>
          <a:xfrm>
            <a:off x="2992167" y="5956812"/>
            <a:ext cx="835906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0C0167B3-873A-2948-344C-372CFED69145}"/>
              </a:ext>
            </a:extLst>
          </p:cNvPr>
          <p:cNvCxnSpPr>
            <a:cxnSpLocks/>
          </p:cNvCxnSpPr>
          <p:nvPr/>
        </p:nvCxnSpPr>
        <p:spPr>
          <a:xfrm>
            <a:off x="3004042" y="2018749"/>
            <a:ext cx="8347185"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aphicFrame>
        <p:nvGraphicFramePr>
          <p:cNvPr id="8" name="Table 7">
            <a:extLst>
              <a:ext uri="{FF2B5EF4-FFF2-40B4-BE49-F238E27FC236}">
                <a16:creationId xmlns:a16="http://schemas.microsoft.com/office/drawing/2014/main" id="{7256893C-606B-90AA-8032-335711F5B2CD}"/>
              </a:ext>
            </a:extLst>
          </p:cNvPr>
          <p:cNvGraphicFramePr>
            <a:graphicFrameLocks noGrp="1"/>
          </p:cNvGraphicFramePr>
          <p:nvPr>
            <p:extLst>
              <p:ext uri="{D42A27DB-BD31-4B8C-83A1-F6EECF244321}">
                <p14:modId xmlns:p14="http://schemas.microsoft.com/office/powerpoint/2010/main" val="2301754336"/>
              </p:ext>
            </p:extLst>
          </p:nvPr>
        </p:nvGraphicFramePr>
        <p:xfrm>
          <a:off x="2980465" y="2071422"/>
          <a:ext cx="8632373" cy="3304228"/>
        </p:xfrm>
        <a:graphic>
          <a:graphicData uri="http://schemas.openxmlformats.org/drawingml/2006/table">
            <a:tbl>
              <a:tblPr firstRow="1" firstCol="1" bandRow="1">
                <a:tableStyleId>{2D5ABB26-0587-4C30-8999-92F81FD0307C}</a:tableStyleId>
              </a:tblPr>
              <a:tblGrid>
                <a:gridCol w="1129522">
                  <a:extLst>
                    <a:ext uri="{9D8B030D-6E8A-4147-A177-3AD203B41FA5}">
                      <a16:colId xmlns:a16="http://schemas.microsoft.com/office/drawing/2014/main" val="854988839"/>
                    </a:ext>
                  </a:extLst>
                </a:gridCol>
                <a:gridCol w="7502851">
                  <a:extLst>
                    <a:ext uri="{9D8B030D-6E8A-4147-A177-3AD203B41FA5}">
                      <a16:colId xmlns:a16="http://schemas.microsoft.com/office/drawing/2014/main" val="3274321985"/>
                    </a:ext>
                  </a:extLst>
                </a:gridCol>
              </a:tblGrid>
              <a:tr h="470953">
                <a:tc>
                  <a:txBody>
                    <a:bodyPr/>
                    <a:lstStyle/>
                    <a:p>
                      <a:pPr>
                        <a:lnSpc>
                          <a:spcPct val="107000"/>
                        </a:lnSpc>
                        <a:spcAft>
                          <a:spcPts val="200"/>
                        </a:spcAft>
                      </a:pPr>
                      <a:endParaRPr lang="en-GB" sz="2000" kern="100" dirty="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200"/>
                        </a:spcAft>
                      </a:pPr>
                      <a:r>
                        <a:rPr lang="en-US" sz="2000" b="1" i="0" u="none" strike="noStrike" cap="none" dirty="0">
                          <a:solidFill>
                            <a:schemeClr val="accent5"/>
                          </a:solidFill>
                          <a:effectLst/>
                          <a:latin typeface="+mn-lt"/>
                          <a:ea typeface="+mn-ea"/>
                          <a:cs typeface="+mn-cs"/>
                          <a:sym typeface="Arial"/>
                        </a:rPr>
                        <a:t>Learning Outcomes</a:t>
                      </a:r>
                      <a:endParaRPr lang="en-US" sz="2000" b="0" i="0" u="none" strike="noStrike" cap="none" dirty="0">
                        <a:solidFill>
                          <a:schemeClr val="accent5"/>
                        </a:solidFill>
                        <a:effectLst/>
                        <a:latin typeface="+mn-lt"/>
                        <a:ea typeface="+mn-ea"/>
                        <a:cs typeface="+mn-cs"/>
                        <a:sym typeface="Arial"/>
                      </a:endParaRPr>
                    </a:p>
                  </a:txBody>
                  <a:tcPr marL="68580" marR="68580" marT="0" marB="0"/>
                </a:tc>
                <a:extLst>
                  <a:ext uri="{0D108BD9-81ED-4DB2-BD59-A6C34878D82A}">
                    <a16:rowId xmlns:a16="http://schemas.microsoft.com/office/drawing/2014/main" val="310097976"/>
                  </a:ext>
                </a:extLst>
              </a:tr>
              <a:tr h="499209">
                <a:tc>
                  <a:txBody>
                    <a:bodyPr/>
                    <a:lstStyle/>
                    <a:p>
                      <a:pPr algn="r">
                        <a:lnSpc>
                          <a:spcPct val="107000"/>
                        </a:lnSpc>
                        <a:spcAft>
                          <a:spcPts val="200"/>
                        </a:spcAft>
                      </a:pPr>
                      <a:r>
                        <a:rPr lang="en-GB" sz="2000" kern="100" dirty="0">
                          <a:solidFill>
                            <a:schemeClr val="accent5"/>
                          </a:solidFill>
                          <a:effectLst/>
                        </a:rPr>
                        <a:t>1</a:t>
                      </a:r>
                      <a:endParaRPr lang="en-GB" sz="2000" kern="100" dirty="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200"/>
                        </a:spcAft>
                      </a:pPr>
                      <a:r>
                        <a:rPr lang="en-GB" sz="1800" b="1" i="0" u="sng" strike="noStrike" cap="none" dirty="0">
                          <a:solidFill>
                            <a:schemeClr val="accent5"/>
                          </a:solidFill>
                          <a:effectLst/>
                          <a:latin typeface="+mn-lt"/>
                          <a:ea typeface="+mn-ea"/>
                          <a:cs typeface="+mn-cs"/>
                          <a:sym typeface="Arial"/>
                          <a:hlinkClick r:id="rId3" action="ppaction://hlinksldjump">
                            <a:extLst>
                              <a:ext uri="{A12FA001-AC4F-418D-AE19-62706E023703}">
                                <ahyp:hlinkClr xmlns:ahyp="http://schemas.microsoft.com/office/drawing/2018/hyperlinkcolor" val="tx"/>
                              </a:ext>
                            </a:extLst>
                          </a:hlinkClick>
                        </a:rPr>
                        <a:t>Establishing Governance and Institutional Arrangements</a:t>
                      </a:r>
                      <a:endParaRPr lang="en-GB" sz="1800" b="1" i="0" u="sng" strike="noStrike" cap="none" dirty="0">
                        <a:solidFill>
                          <a:schemeClr val="accent5"/>
                        </a:solidFill>
                        <a:effectLst/>
                        <a:latin typeface="+mn-lt"/>
                        <a:ea typeface="+mn-ea"/>
                        <a:cs typeface="+mn-cs"/>
                        <a:sym typeface="Arial"/>
                      </a:endParaRPr>
                    </a:p>
                  </a:txBody>
                  <a:tcPr marL="68580" marR="68580" marT="0" marB="0"/>
                </a:tc>
                <a:extLst>
                  <a:ext uri="{0D108BD9-81ED-4DB2-BD59-A6C34878D82A}">
                    <a16:rowId xmlns:a16="http://schemas.microsoft.com/office/drawing/2014/main" val="2969330926"/>
                  </a:ext>
                </a:extLst>
              </a:tr>
              <a:tr h="726835">
                <a:tc>
                  <a:txBody>
                    <a:bodyPr/>
                    <a:lstStyle/>
                    <a:p>
                      <a:pPr algn="r">
                        <a:lnSpc>
                          <a:spcPct val="107000"/>
                        </a:lnSpc>
                        <a:spcAft>
                          <a:spcPts val="200"/>
                        </a:spcAft>
                      </a:pPr>
                      <a:r>
                        <a:rPr lang="en-GB" sz="2000" kern="100" dirty="0">
                          <a:solidFill>
                            <a:schemeClr val="accent5"/>
                          </a:solidFill>
                          <a:effectLst/>
                        </a:rPr>
                        <a:t>2</a:t>
                      </a:r>
                      <a:endParaRPr lang="en-GB" sz="2000" kern="100" dirty="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200"/>
                        </a:spcAft>
                      </a:pPr>
                      <a:r>
                        <a:rPr lang="en-GB" sz="1800" b="1" i="0" u="none" strike="noStrike" cap="none" dirty="0">
                          <a:solidFill>
                            <a:schemeClr val="accent5"/>
                          </a:solidFill>
                          <a:effectLst/>
                          <a:latin typeface="+mn-lt"/>
                          <a:ea typeface="+mn-ea"/>
                          <a:cs typeface="+mn-cs"/>
                          <a:sym typeface="Arial"/>
                          <a:hlinkClick r:id="rId4" action="ppaction://hlinksldjump">
                            <a:extLst>
                              <a:ext uri="{A12FA001-AC4F-418D-AE19-62706E023703}">
                                <ahyp:hlinkClr xmlns:ahyp="http://schemas.microsoft.com/office/drawing/2018/hyperlinkcolor" val="tx"/>
                              </a:ext>
                            </a:extLst>
                          </a:hlinkClick>
                        </a:rPr>
                        <a:t>Choosing Fit-For-Purpose Models Aligned with Policy Questions and National Priorities</a:t>
                      </a:r>
                      <a:endParaRPr lang="en-GB" sz="1800" b="1" i="0" u="none" strike="noStrike" cap="none" dirty="0">
                        <a:solidFill>
                          <a:schemeClr val="accent5"/>
                        </a:solidFill>
                        <a:effectLst/>
                        <a:latin typeface="+mn-lt"/>
                        <a:ea typeface="+mn-ea"/>
                        <a:cs typeface="+mn-cs"/>
                        <a:sym typeface="Arial"/>
                      </a:endParaRPr>
                    </a:p>
                    <a:p>
                      <a:pPr>
                        <a:lnSpc>
                          <a:spcPct val="107000"/>
                        </a:lnSpc>
                        <a:spcAft>
                          <a:spcPts val="200"/>
                        </a:spcAft>
                      </a:pPr>
                      <a:endParaRPr lang="en-GB" sz="400" b="1" i="0" u="none" strike="noStrike" cap="none" dirty="0">
                        <a:solidFill>
                          <a:schemeClr val="accent5"/>
                        </a:solidFill>
                        <a:effectLst/>
                        <a:latin typeface="+mn-lt"/>
                        <a:ea typeface="+mn-ea"/>
                        <a:cs typeface="+mn-cs"/>
                        <a:sym typeface="Arial"/>
                      </a:endParaRPr>
                    </a:p>
                  </a:txBody>
                  <a:tcPr marL="68580" marR="68580" marT="0" marB="0"/>
                </a:tc>
                <a:extLst>
                  <a:ext uri="{0D108BD9-81ED-4DB2-BD59-A6C34878D82A}">
                    <a16:rowId xmlns:a16="http://schemas.microsoft.com/office/drawing/2014/main" val="1928304900"/>
                  </a:ext>
                </a:extLst>
              </a:tr>
              <a:tr h="591825">
                <a:tc>
                  <a:txBody>
                    <a:bodyPr/>
                    <a:lstStyle/>
                    <a:p>
                      <a:pPr algn="r">
                        <a:lnSpc>
                          <a:spcPct val="107000"/>
                        </a:lnSpc>
                        <a:spcAft>
                          <a:spcPts val="200"/>
                        </a:spcAft>
                      </a:pPr>
                      <a:r>
                        <a:rPr lang="en-GB" sz="2000" kern="100" dirty="0">
                          <a:solidFill>
                            <a:schemeClr val="accent5"/>
                          </a:solidFill>
                          <a:effectLst/>
                        </a:rPr>
                        <a:t>3</a:t>
                      </a:r>
                      <a:endParaRPr lang="en-GB" sz="2000" kern="100" dirty="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200"/>
                        </a:spcAft>
                      </a:pPr>
                      <a:r>
                        <a:rPr lang="en-GB" sz="1800" b="1" i="0" u="none" strike="noStrike" cap="none" dirty="0">
                          <a:solidFill>
                            <a:schemeClr val="accent5"/>
                          </a:solidFill>
                          <a:effectLst/>
                          <a:latin typeface="+mn-lt"/>
                          <a:ea typeface="+mn-ea"/>
                          <a:cs typeface="+mn-cs"/>
                          <a:sym typeface="Arial"/>
                          <a:hlinkClick r:id="rId5" action="ppaction://hlinksldjump">
                            <a:extLst>
                              <a:ext uri="{A12FA001-AC4F-418D-AE19-62706E023703}">
                                <ahyp:hlinkClr xmlns:ahyp="http://schemas.microsoft.com/office/drawing/2018/hyperlinkcolor" val="tx"/>
                              </a:ext>
                            </a:extLst>
                          </a:hlinkClick>
                        </a:rPr>
                        <a:t>Ensuring Transparency and Openness in Methods and Data</a:t>
                      </a:r>
                      <a:endParaRPr lang="en-GB" sz="1800" b="1" i="0" u="none" strike="noStrike" cap="none" dirty="0">
                        <a:solidFill>
                          <a:schemeClr val="accent5"/>
                        </a:solidFill>
                        <a:effectLst/>
                        <a:latin typeface="+mn-lt"/>
                        <a:ea typeface="+mn-ea"/>
                        <a:cs typeface="+mn-cs"/>
                        <a:sym typeface="Arial"/>
                      </a:endParaRPr>
                    </a:p>
                  </a:txBody>
                  <a:tcPr marL="68580" marR="68580" marT="0" marB="0"/>
                </a:tc>
                <a:extLst>
                  <a:ext uri="{0D108BD9-81ED-4DB2-BD59-A6C34878D82A}">
                    <a16:rowId xmlns:a16="http://schemas.microsoft.com/office/drawing/2014/main" val="844599878"/>
                  </a:ext>
                </a:extLst>
              </a:tr>
              <a:tr h="544453">
                <a:tc>
                  <a:txBody>
                    <a:bodyPr/>
                    <a:lstStyle/>
                    <a:p>
                      <a:pPr algn="r">
                        <a:lnSpc>
                          <a:spcPct val="107000"/>
                        </a:lnSpc>
                        <a:spcAft>
                          <a:spcPts val="200"/>
                        </a:spcAft>
                      </a:pPr>
                      <a:r>
                        <a:rPr lang="en-GB" sz="2000" kern="100" dirty="0">
                          <a:solidFill>
                            <a:schemeClr val="accent5"/>
                          </a:solidFill>
                          <a:effectLst/>
                          <a:latin typeface="+mn-lt"/>
                          <a:ea typeface="Calibri" panose="020F0502020204030204" pitchFamily="34" charset="0"/>
                          <a:cs typeface="Times New Roman" panose="02020603050405020304" pitchFamily="18" charset="0"/>
                        </a:rPr>
                        <a:t>4</a:t>
                      </a:r>
                    </a:p>
                  </a:txBody>
                  <a:tcPr marL="68580" marR="68580" marT="0" marB="0"/>
                </a:tc>
                <a:tc>
                  <a:txBody>
                    <a:bodyPr/>
                    <a:lstStyle/>
                    <a:p>
                      <a:pPr marL="0" marR="0" lvl="0" indent="0" algn="l" defTabSz="914400" rtl="0" eaLnBrk="1" fontAlgn="auto" latinLnBrk="0" hangingPunct="1">
                        <a:lnSpc>
                          <a:spcPct val="107000"/>
                        </a:lnSpc>
                        <a:spcBef>
                          <a:spcPts val="0"/>
                        </a:spcBef>
                        <a:spcAft>
                          <a:spcPts val="200"/>
                        </a:spcAft>
                        <a:buClr>
                          <a:srgbClr val="000000"/>
                        </a:buClr>
                        <a:buSzTx/>
                        <a:buFont typeface="Arial"/>
                        <a:buNone/>
                        <a:tabLst/>
                        <a:defRPr/>
                      </a:pPr>
                      <a:r>
                        <a:rPr lang="en-GB" sz="1800" b="1" i="0" u="none" strike="noStrike" cap="none" dirty="0">
                          <a:solidFill>
                            <a:schemeClr val="accent5"/>
                          </a:solidFill>
                          <a:effectLst/>
                          <a:latin typeface="+mn-lt"/>
                          <a:ea typeface="+mn-ea"/>
                          <a:cs typeface="+mn-cs"/>
                          <a:sym typeface="Arial"/>
                          <a:hlinkClick r:id="rId6" action="ppaction://hlinksldjump">
                            <a:extLst>
                              <a:ext uri="{A12FA001-AC4F-418D-AE19-62706E023703}">
                                <ahyp:hlinkClr xmlns:ahyp="http://schemas.microsoft.com/office/drawing/2018/hyperlinkcolor" val="tx"/>
                              </a:ext>
                            </a:extLst>
                          </a:hlinkClick>
                        </a:rPr>
                        <a:t>Communicating Modelling Results</a:t>
                      </a:r>
                      <a:endParaRPr lang="en-GB" sz="1800" b="1" i="0" u="none" strike="noStrike" cap="none" dirty="0">
                        <a:solidFill>
                          <a:schemeClr val="accent5"/>
                        </a:solidFill>
                        <a:effectLst/>
                        <a:latin typeface="+mn-lt"/>
                        <a:ea typeface="+mn-ea"/>
                        <a:cs typeface="+mn-cs"/>
                        <a:sym typeface="Arial"/>
                      </a:endParaRPr>
                    </a:p>
                  </a:txBody>
                  <a:tcPr marL="68580" marR="68580" marT="0" marB="0"/>
                </a:tc>
                <a:extLst>
                  <a:ext uri="{0D108BD9-81ED-4DB2-BD59-A6C34878D82A}">
                    <a16:rowId xmlns:a16="http://schemas.microsoft.com/office/drawing/2014/main" val="460282930"/>
                  </a:ext>
                </a:extLst>
              </a:tr>
              <a:tr h="470953">
                <a:tc>
                  <a:txBody>
                    <a:bodyPr/>
                    <a:lstStyle/>
                    <a:p>
                      <a:pPr algn="r">
                        <a:lnSpc>
                          <a:spcPct val="107000"/>
                        </a:lnSpc>
                        <a:spcAft>
                          <a:spcPts val="200"/>
                        </a:spcAft>
                      </a:pPr>
                      <a:r>
                        <a:rPr lang="en-GB" sz="2000" kern="100" dirty="0">
                          <a:solidFill>
                            <a:schemeClr val="accent5"/>
                          </a:solidFill>
                          <a:effectLst/>
                          <a:latin typeface="Arial Body"/>
                          <a:ea typeface="Calibri" panose="020F0502020204030204" pitchFamily="34" charset="0"/>
                          <a:cs typeface="Times New Roman" panose="02020603050405020304" pitchFamily="18" charset="0"/>
                        </a:rPr>
                        <a:t>5</a:t>
                      </a:r>
                    </a:p>
                  </a:txBody>
                  <a:tcPr marL="68580" marR="68580" marT="0" marB="0"/>
                </a:tc>
                <a:tc>
                  <a:txBody>
                    <a:bodyPr/>
                    <a:lstStyle/>
                    <a:p>
                      <a:pPr marL="0" marR="0" lvl="0" indent="0" algn="l" defTabSz="914400" rtl="0" eaLnBrk="1" fontAlgn="auto" latinLnBrk="0" hangingPunct="1">
                        <a:lnSpc>
                          <a:spcPct val="107000"/>
                        </a:lnSpc>
                        <a:spcBef>
                          <a:spcPts val="0"/>
                        </a:spcBef>
                        <a:spcAft>
                          <a:spcPts val="200"/>
                        </a:spcAft>
                        <a:buClr>
                          <a:srgbClr val="000000"/>
                        </a:buClr>
                        <a:buSzTx/>
                        <a:buFont typeface="Arial"/>
                        <a:buNone/>
                        <a:tabLst/>
                        <a:defRPr/>
                      </a:pPr>
                      <a:r>
                        <a:rPr lang="en-GB" sz="1800" b="1" i="0" u="none" strike="noStrike" cap="none" dirty="0">
                          <a:solidFill>
                            <a:schemeClr val="accent5"/>
                          </a:solidFill>
                          <a:effectLst/>
                          <a:latin typeface="+mn-lt"/>
                          <a:ea typeface="+mn-ea"/>
                          <a:cs typeface="+mn-cs"/>
                          <a:sym typeface="Arial"/>
                          <a:hlinkClick r:id="rId7" action="ppaction://hlinksldjump">
                            <a:extLst>
                              <a:ext uri="{A12FA001-AC4F-418D-AE19-62706E023703}">
                                <ahyp:hlinkClr xmlns:ahyp="http://schemas.microsoft.com/office/drawing/2018/hyperlinkcolor" val="tx"/>
                              </a:ext>
                            </a:extLst>
                          </a:hlinkClick>
                        </a:rPr>
                        <a:t>Translating Modelling into Endorsed Transition Plans</a:t>
                      </a:r>
                      <a:endParaRPr lang="en-GB" sz="1800" b="1" i="0" u="none" strike="noStrike" cap="none" dirty="0">
                        <a:solidFill>
                          <a:schemeClr val="accent5"/>
                        </a:solidFill>
                        <a:effectLst/>
                        <a:latin typeface="+mn-lt"/>
                        <a:ea typeface="+mn-ea"/>
                        <a:cs typeface="+mn-cs"/>
                        <a:sym typeface="Arial"/>
                      </a:endParaRPr>
                    </a:p>
                  </a:txBody>
                  <a:tcPr marL="68580" marR="68580" marT="0" marB="0"/>
                </a:tc>
                <a:extLst>
                  <a:ext uri="{0D108BD9-81ED-4DB2-BD59-A6C34878D82A}">
                    <a16:rowId xmlns:a16="http://schemas.microsoft.com/office/drawing/2014/main" val="1547086093"/>
                  </a:ext>
                </a:extLst>
              </a:tr>
            </a:tbl>
          </a:graphicData>
        </a:graphic>
      </p:graphicFrame>
      <p:pic>
        <p:nvPicPr>
          <p:cNvPr id="13" name="Graphic 12" descr="User network outline">
            <a:extLst>
              <a:ext uri="{FF2B5EF4-FFF2-40B4-BE49-F238E27FC236}">
                <a16:creationId xmlns:a16="http://schemas.microsoft.com/office/drawing/2014/main" id="{9E13D26C-2B5C-6A30-FFEE-6B2D8E99C6BB}"/>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246246" y="4246688"/>
            <a:ext cx="540000" cy="540000"/>
          </a:xfrm>
          <a:prstGeom prst="rect">
            <a:avLst/>
          </a:prstGeom>
        </p:spPr>
      </p:pic>
      <p:pic>
        <p:nvPicPr>
          <p:cNvPr id="17" name="Graphic 16" descr="Packing Box Open outline">
            <a:extLst>
              <a:ext uri="{FF2B5EF4-FFF2-40B4-BE49-F238E27FC236}">
                <a16:creationId xmlns:a16="http://schemas.microsoft.com/office/drawing/2014/main" id="{BE0AE587-D585-0D8E-AB54-A343F97BE508}"/>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3246246" y="3671236"/>
            <a:ext cx="540000" cy="540000"/>
          </a:xfrm>
          <a:prstGeom prst="rect">
            <a:avLst/>
          </a:prstGeom>
        </p:spPr>
      </p:pic>
      <p:pic>
        <p:nvPicPr>
          <p:cNvPr id="19" name="Graphic 18" descr="Priorities outline">
            <a:extLst>
              <a:ext uri="{FF2B5EF4-FFF2-40B4-BE49-F238E27FC236}">
                <a16:creationId xmlns:a16="http://schemas.microsoft.com/office/drawing/2014/main" id="{0DE49FF8-E3FB-2292-54D5-C52B84C6D066}"/>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236621" y="3033702"/>
            <a:ext cx="540000" cy="540000"/>
          </a:xfrm>
          <a:prstGeom prst="rect">
            <a:avLst/>
          </a:prstGeom>
        </p:spPr>
      </p:pic>
      <p:pic>
        <p:nvPicPr>
          <p:cNvPr id="21" name="Graphic 20" descr="Settings outline">
            <a:extLst>
              <a:ext uri="{FF2B5EF4-FFF2-40B4-BE49-F238E27FC236}">
                <a16:creationId xmlns:a16="http://schemas.microsoft.com/office/drawing/2014/main" id="{688A383A-AA42-2B7E-C2D3-3854DE4F2C9E}"/>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3236621" y="2424983"/>
            <a:ext cx="540000" cy="540000"/>
          </a:xfrm>
          <a:prstGeom prst="rect">
            <a:avLst/>
          </a:prstGeom>
        </p:spPr>
      </p:pic>
      <p:pic>
        <p:nvPicPr>
          <p:cNvPr id="12" name="Graphic 11" descr="Share outline">
            <a:extLst>
              <a:ext uri="{FF2B5EF4-FFF2-40B4-BE49-F238E27FC236}">
                <a16:creationId xmlns:a16="http://schemas.microsoft.com/office/drawing/2014/main" id="{38A69654-6A50-0A70-0A50-FF261FC5F908}"/>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3236621" y="4816894"/>
            <a:ext cx="540000" cy="540000"/>
          </a:xfrm>
          <a:prstGeom prst="rect">
            <a:avLst/>
          </a:prstGeom>
        </p:spPr>
      </p:pic>
    </p:spTree>
    <p:extLst>
      <p:ext uri="{BB962C8B-B14F-4D97-AF65-F5344CB8AC3E}">
        <p14:creationId xmlns:p14="http://schemas.microsoft.com/office/powerpoint/2010/main" val="28958751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psuz="http://schemas.microsoft.com/office/powerpoint/2016/summaryzoom" Requires="psuz">
          <p:graphicFrame>
            <p:nvGraphicFramePr>
              <p:cNvPr id="3" name="Summary Zoom 2">
                <a:extLst>
                  <a:ext uri="{FF2B5EF4-FFF2-40B4-BE49-F238E27FC236}">
                    <a16:creationId xmlns:a16="http://schemas.microsoft.com/office/drawing/2014/main" id="{7007D5D4-0A29-6836-50BE-88288C4CC7B3}"/>
                  </a:ext>
                </a:extLst>
              </p:cNvPr>
              <p:cNvGraphicFramePr>
                <a:graphicFrameLocks/>
              </p:cNvGraphicFramePr>
              <p:nvPr>
                <p:extLst>
                  <p:ext uri="{D42A27DB-BD31-4B8C-83A1-F6EECF244321}">
                    <p14:modId xmlns:p14="http://schemas.microsoft.com/office/powerpoint/2010/main" val="996835466"/>
                  </p:ext>
                </p:extLst>
              </p:nvPr>
            </p:nvGraphicFramePr>
            <p:xfrm>
              <a:off x="259882" y="450000"/>
              <a:ext cx="11376000" cy="6408000"/>
            </p:xfrm>
            <a:graphic>
              <a:graphicData uri="http://schemas.microsoft.com/office/powerpoint/2016/summaryzoom">
                <psuz:summaryZm>
                  <psuz:summaryZmObj sectionId="{0FA94AEB-05D1-449C-BFC7-54046AEE1652}" offsetFactorX="-57901" offsetFactorY="27085">
                    <psuz:zmPr id="{D0EC7C26-0217-4355-B4DF-3AE28E1E976C}" transitionDur="1000">
                      <p166:blipFill xmlns:p166="http://schemas.microsoft.com/office/powerpoint/2016/6/main">
                        <a:blip r:embed="rId2"/>
                        <a:stretch>
                          <a:fillRect/>
                        </a:stretch>
                      </p166:blipFill>
                      <p166:spPr xmlns:p166="http://schemas.microsoft.com/office/powerpoint/2016/6/main">
                        <a:xfrm>
                          <a:off x="227495" y="712922"/>
                          <a:ext cx="3417600" cy="1922400"/>
                        </a:xfrm>
                        <a:prstGeom prst="rect">
                          <a:avLst/>
                        </a:prstGeom>
                        <a:ln w="3175">
                          <a:solidFill>
                            <a:prstClr val="ltGray"/>
                          </a:solidFill>
                        </a:ln>
                      </p166:spPr>
                    </psuz:zmPr>
                  </psuz:summaryZmObj>
                  <psuz:summaryZmObj sectionId="{BDEE3AB5-600D-448D-BC88-D64EA124C25B}" offsetFactorX="-50478" offsetFactorY="26524">
                    <psuz:zmPr id="{7D8EF3D6-3A00-434F-9A9D-E5364DFF2E74}" transitionDur="1000">
                      <p166:blipFill xmlns:p166="http://schemas.microsoft.com/office/powerpoint/2016/6/main">
                        <a:blip r:embed="rId3"/>
                        <a:stretch>
                          <a:fillRect/>
                        </a:stretch>
                      </p166:blipFill>
                      <p166:spPr xmlns:p166="http://schemas.microsoft.com/office/powerpoint/2016/6/main">
                        <a:xfrm>
                          <a:off x="4026944" y="702137"/>
                          <a:ext cx="3417600" cy="1922400"/>
                        </a:xfrm>
                        <a:prstGeom prst="rect">
                          <a:avLst/>
                        </a:prstGeom>
                        <a:ln w="3175">
                          <a:solidFill>
                            <a:prstClr val="ltGray"/>
                          </a:solidFill>
                        </a:ln>
                      </p166:spPr>
                    </psuz:zmPr>
                  </psuz:summaryZmObj>
                  <psuz:summaryZmObj sectionId="{E063B945-BE39-489F-925C-E35BBDF61B10}" offsetFactorX="162778" offsetFactorY="-80215">
                    <psuz:zmPr id="{C2168462-F3FB-4FEA-A5EE-D5E42D6C04AA}" transitionDur="1000">
                      <p166:blipFill xmlns:p166="http://schemas.microsoft.com/office/powerpoint/2016/6/main">
                        <a:blip r:embed="rId4"/>
                        <a:stretch>
                          <a:fillRect/>
                        </a:stretch>
                      </p166:blipFill>
                      <p166:spPr xmlns:p166="http://schemas.microsoft.com/office/powerpoint/2016/6/main">
                        <a:xfrm>
                          <a:off x="7769421" y="700747"/>
                          <a:ext cx="3417600" cy="1922400"/>
                        </a:xfrm>
                        <a:prstGeom prst="rect">
                          <a:avLst/>
                        </a:prstGeom>
                        <a:ln w="3175">
                          <a:solidFill>
                            <a:prstClr val="ltGray"/>
                          </a:solidFill>
                        </a:ln>
                      </p166:spPr>
                    </psuz:zmPr>
                  </psuz:summaryZmObj>
                  <psuz:summaryZmObj sectionId="{C0ED1A51-AFB2-479E-9575-DFF8E7ECBD24}" offsetFactorX="-104600" offsetFactorY="38296">
                    <psuz:zmPr id="{2AF46C90-4687-4F23-AEF9-E33C313D7CD6}" transitionDur="1000">
                      <p166:blipFill xmlns:p166="http://schemas.microsoft.com/office/powerpoint/2016/6/main">
                        <a:blip r:embed="rId5"/>
                        <a:stretch>
                          <a:fillRect/>
                        </a:stretch>
                      </p166:blipFill>
                      <p166:spPr xmlns:p166="http://schemas.microsoft.com/office/powerpoint/2016/6/main">
                        <a:xfrm>
                          <a:off x="2177270" y="2979002"/>
                          <a:ext cx="3417600" cy="1922400"/>
                        </a:xfrm>
                        <a:prstGeom prst="rect">
                          <a:avLst/>
                        </a:prstGeom>
                        <a:ln w="3175">
                          <a:solidFill>
                            <a:prstClr val="ltGray"/>
                          </a:solidFill>
                        </a:ln>
                      </p166:spPr>
                    </psuz:zmPr>
                  </psuz:summaryZmObj>
                  <psuz:summaryZmObj sectionId="{6A37AC0A-A0E9-4D51-B8EA-36B04F7CA593}" offsetFactorX="108180" offsetFactorY="-68371">
                    <psuz:zmPr id="{0E44C336-7021-4CC8-A3C2-903DE2752B12}" transitionDur="1000">
                      <p166:blipFill xmlns:p166="http://schemas.microsoft.com/office/powerpoint/2016/6/main">
                        <a:blip r:embed="rId6"/>
                        <a:stretch>
                          <a:fillRect/>
                        </a:stretch>
                      </p166:blipFill>
                      <p166:spPr xmlns:p166="http://schemas.microsoft.com/office/powerpoint/2016/6/main">
                        <a:xfrm>
                          <a:off x="5903480" y="2978996"/>
                          <a:ext cx="3417600" cy="1922400"/>
                        </a:xfrm>
                        <a:prstGeom prst="rect">
                          <a:avLst/>
                        </a:prstGeom>
                        <a:ln w="3175">
                          <a:solidFill>
                            <a:prstClr val="ltGray"/>
                          </a:solidFill>
                        </a:ln>
                      </p166:spPr>
                    </psuz:zmPr>
                  </psuz:summaryZmObj>
                  <psuz:gridLayout/>
                </psuz:summaryZm>
              </a:graphicData>
            </a:graphic>
          </p:graphicFrame>
        </mc:Choice>
        <mc:Fallback>
          <p:grpSp>
            <p:nvGrpSpPr>
              <p:cNvPr id="3" name="Summary Zoom 2">
                <a:extLst>
                  <a:ext uri="{FF2B5EF4-FFF2-40B4-BE49-F238E27FC236}">
                    <a16:creationId xmlns:a16="http://schemas.microsoft.com/office/drawing/2014/main" id="{7007D5D4-0A29-6836-50BE-88288C4CC7B3}"/>
                  </a:ext>
                </a:extLst>
              </p:cNvPr>
              <p:cNvGrpSpPr>
                <a:grpSpLocks noGrp="1" noUngrp="1" noRot="1" noChangeAspect="1" noMove="1" noResize="1"/>
              </p:cNvGrpSpPr>
              <p:nvPr/>
            </p:nvGrpSpPr>
            <p:grpSpPr>
              <a:xfrm>
                <a:off x="259882" y="450000"/>
                <a:ext cx="11376000" cy="6408000"/>
                <a:chOff x="259882" y="450000"/>
                <a:chExt cx="11376000" cy="6408000"/>
              </a:xfrm>
            </p:grpSpPr>
            <p:pic>
              <p:nvPicPr>
                <p:cNvPr id="2" name="Picture 2">
                  <a:hlinkClick r:id="rId7" action="ppaction://hlinksldjump"/>
                </p:cNvPr>
                <p:cNvPicPr>
                  <a:picLocks noSelect="1" noRot="1" noChangeAspect="1" noMove="1" noResize="1" noEditPoints="1" noAdjustHandles="1" noChangeArrowheads="1" noChangeShapeType="1"/>
                </p:cNvPicPr>
                <p:nvPr/>
              </p:nvPicPr>
              <p:blipFill>
                <a:blip r:embed="rId2"/>
                <a:stretch>
                  <a:fillRect/>
                </a:stretch>
              </p:blipFill>
              <p:spPr>
                <a:xfrm>
                  <a:off x="487377" y="1162922"/>
                  <a:ext cx="3417600" cy="1922400"/>
                </a:xfrm>
                <a:prstGeom prst="rect">
                  <a:avLst/>
                </a:prstGeom>
                <a:ln w="3175">
                  <a:solidFill>
                    <a:prstClr val="ltGray"/>
                  </a:solidFill>
                </a:ln>
              </p:spPr>
            </p:pic>
            <p:pic>
              <p:nvPicPr>
                <p:cNvPr id="4" name="Picture 4">
                  <a:hlinkClick r:id="rId8" action="ppaction://hlinksldjump"/>
                </p:cNvPr>
                <p:cNvPicPr>
                  <a:picLocks noSelect="1" noRot="1" noChangeAspect="1" noMove="1" noResize="1" noEditPoints="1" noAdjustHandles="1" noChangeArrowheads="1" noChangeShapeType="1"/>
                </p:cNvPicPr>
                <p:nvPr/>
              </p:nvPicPr>
              <p:blipFill>
                <a:blip r:embed="rId3"/>
                <a:stretch>
                  <a:fillRect/>
                </a:stretch>
              </p:blipFill>
              <p:spPr>
                <a:xfrm>
                  <a:off x="4286826" y="1152137"/>
                  <a:ext cx="3417600" cy="1922400"/>
                </a:xfrm>
                <a:prstGeom prst="rect">
                  <a:avLst/>
                </a:prstGeom>
                <a:ln w="3175">
                  <a:solidFill>
                    <a:prstClr val="ltGray"/>
                  </a:solidFill>
                </a:ln>
              </p:spPr>
            </p:pic>
            <p:pic>
              <p:nvPicPr>
                <p:cNvPr id="5" name="Picture 5">
                  <a:hlinkClick r:id="rId9" action="ppaction://hlinksldjump"/>
                </p:cNvPr>
                <p:cNvPicPr>
                  <a:picLocks noSelect="1" noRot="1" noChangeAspect="1" noMove="1" noResize="1" noEditPoints="1" noAdjustHandles="1" noChangeArrowheads="1" noChangeShapeType="1"/>
                </p:cNvPicPr>
                <p:nvPr/>
              </p:nvPicPr>
              <p:blipFill>
                <a:blip r:embed="rId4"/>
                <a:stretch>
                  <a:fillRect/>
                </a:stretch>
              </p:blipFill>
              <p:spPr>
                <a:xfrm>
                  <a:off x="8029303" y="1150747"/>
                  <a:ext cx="3417600" cy="1922400"/>
                </a:xfrm>
                <a:prstGeom prst="rect">
                  <a:avLst/>
                </a:prstGeom>
                <a:ln w="3175">
                  <a:solidFill>
                    <a:prstClr val="ltGray"/>
                  </a:solidFill>
                </a:ln>
              </p:spPr>
            </p:pic>
            <p:pic>
              <p:nvPicPr>
                <p:cNvPr id="6" name="Picture 6">
                  <a:hlinkClick r:id="rId10" action="ppaction://hlinksldjump"/>
                </p:cNvPr>
                <p:cNvPicPr>
                  <a:picLocks noSelect="1" noRot="1" noChangeAspect="1" noMove="1" noResize="1" noEditPoints="1" noAdjustHandles="1" noChangeArrowheads="1" noChangeShapeType="1"/>
                </p:cNvPicPr>
                <p:nvPr/>
              </p:nvPicPr>
              <p:blipFill>
                <a:blip r:embed="rId5"/>
                <a:stretch>
                  <a:fillRect/>
                </a:stretch>
              </p:blipFill>
              <p:spPr>
                <a:xfrm>
                  <a:off x="2437152" y="3429002"/>
                  <a:ext cx="3417600" cy="1922400"/>
                </a:xfrm>
                <a:prstGeom prst="rect">
                  <a:avLst/>
                </a:prstGeom>
                <a:ln w="3175">
                  <a:solidFill>
                    <a:prstClr val="ltGray"/>
                  </a:solidFill>
                </a:ln>
              </p:spPr>
            </p:pic>
            <p:pic>
              <p:nvPicPr>
                <p:cNvPr id="7" name="Picture 7">
                  <a:hlinkClick r:id="rId11" action="ppaction://hlinksldjump"/>
                </p:cNvPr>
                <p:cNvPicPr>
                  <a:picLocks noSelect="1" noRot="1" noChangeAspect="1" noMove="1" noResize="1" noEditPoints="1" noAdjustHandles="1" noChangeArrowheads="1" noChangeShapeType="1"/>
                </p:cNvPicPr>
                <p:nvPr/>
              </p:nvPicPr>
              <p:blipFill>
                <a:blip r:embed="rId6"/>
                <a:stretch>
                  <a:fillRect/>
                </a:stretch>
              </p:blipFill>
              <p:spPr>
                <a:xfrm>
                  <a:off x="6163362" y="3428996"/>
                  <a:ext cx="3417600" cy="1922400"/>
                </a:xfrm>
                <a:prstGeom prst="rect">
                  <a:avLst/>
                </a:prstGeom>
                <a:ln w="3175">
                  <a:solidFill>
                    <a:prstClr val="ltGray"/>
                  </a:solidFill>
                </a:ln>
              </p:spPr>
            </p:pic>
          </p:grpSp>
        </mc:Fallback>
      </mc:AlternateContent>
      <p:sp>
        <p:nvSpPr>
          <p:cNvPr id="9" name="TextBox 8">
            <a:extLst>
              <a:ext uri="{FF2B5EF4-FFF2-40B4-BE49-F238E27FC236}">
                <a16:creationId xmlns:a16="http://schemas.microsoft.com/office/drawing/2014/main" id="{3C249343-88DC-BDD4-C21B-753A14493EDD}"/>
              </a:ext>
            </a:extLst>
          </p:cNvPr>
          <p:cNvSpPr txBox="1"/>
          <p:nvPr/>
        </p:nvSpPr>
        <p:spPr>
          <a:xfrm>
            <a:off x="407537" y="433122"/>
            <a:ext cx="3398687" cy="461665"/>
          </a:xfrm>
          <a:prstGeom prst="rect">
            <a:avLst/>
          </a:prstGeom>
          <a:noFill/>
        </p:spPr>
        <p:txBody>
          <a:bodyPr wrap="none" rtlCol="0">
            <a:spAutoFit/>
          </a:bodyPr>
          <a:lstStyle/>
          <a:p>
            <a:pPr algn="l"/>
            <a:r>
              <a:rPr lang="en-GB" sz="2400" b="1" i="1" dirty="0"/>
              <a:t>Dive into the material:</a:t>
            </a:r>
          </a:p>
        </p:txBody>
      </p:sp>
    </p:spTree>
    <p:extLst>
      <p:ext uri="{BB962C8B-B14F-4D97-AF65-F5344CB8AC3E}">
        <p14:creationId xmlns:p14="http://schemas.microsoft.com/office/powerpoint/2010/main" val="10364731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68C78-6758-7CA7-33DE-4E3DFA833DFF}"/>
              </a:ext>
            </a:extLst>
          </p:cNvPr>
          <p:cNvSpPr>
            <a:spLocks noGrp="1"/>
          </p:cNvSpPr>
          <p:nvPr>
            <p:ph type="ctrTitle"/>
          </p:nvPr>
        </p:nvSpPr>
        <p:spPr>
          <a:xfrm>
            <a:off x="2979507" y="739739"/>
            <a:ext cx="5654354" cy="4982968"/>
          </a:xfrm>
        </p:spPr>
        <p:txBody>
          <a:bodyPr/>
          <a:lstStyle/>
          <a:p>
            <a:r>
              <a:rPr lang="en-GB" sz="5400" dirty="0"/>
              <a:t>Learning Outcome 1</a:t>
            </a:r>
            <a:br>
              <a:rPr lang="en-GB" sz="5400" dirty="0"/>
            </a:br>
            <a:br>
              <a:rPr lang="en-GB" sz="2000" dirty="0"/>
            </a:br>
            <a:r>
              <a:rPr lang="en-GB" dirty="0"/>
              <a:t>Establishing Governance and Institutional Arrangements</a:t>
            </a:r>
            <a:br>
              <a:rPr lang="en-GB" dirty="0"/>
            </a:br>
            <a:endParaRPr lang="en-GB" dirty="0"/>
          </a:p>
        </p:txBody>
      </p:sp>
      <p:pic>
        <p:nvPicPr>
          <p:cNvPr id="3" name="Graphic 2" descr="Settings outline">
            <a:extLst>
              <a:ext uri="{FF2B5EF4-FFF2-40B4-BE49-F238E27FC236}">
                <a16:creationId xmlns:a16="http://schemas.microsoft.com/office/drawing/2014/main" id="{EEC49626-0A84-3127-EF82-949086AE302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979507" y="3922707"/>
            <a:ext cx="1800000" cy="1800000"/>
          </a:xfrm>
          <a:prstGeom prst="rect">
            <a:avLst/>
          </a:prstGeom>
        </p:spPr>
      </p:pic>
    </p:spTree>
    <p:extLst>
      <p:ext uri="{BB962C8B-B14F-4D97-AF65-F5344CB8AC3E}">
        <p14:creationId xmlns:p14="http://schemas.microsoft.com/office/powerpoint/2010/main" val="29832077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4908A-277F-CCEC-E68D-67EC58F8E614}"/>
              </a:ext>
            </a:extLst>
          </p:cNvPr>
          <p:cNvSpPr>
            <a:spLocks noGrp="1"/>
          </p:cNvSpPr>
          <p:nvPr>
            <p:ph type="title"/>
          </p:nvPr>
        </p:nvSpPr>
        <p:spPr>
          <a:xfrm>
            <a:off x="838198" y="550095"/>
            <a:ext cx="9730341" cy="1325563"/>
          </a:xfrm>
        </p:spPr>
        <p:txBody>
          <a:bodyPr/>
          <a:lstStyle/>
          <a:p>
            <a:r>
              <a:rPr lang="en-GB" dirty="0">
                <a:solidFill>
                  <a:schemeClr val="accent5"/>
                </a:solidFill>
              </a:rPr>
              <a:t>Establishing Governance and Institutional Arrangements</a:t>
            </a:r>
          </a:p>
        </p:txBody>
      </p:sp>
      <p:sp>
        <p:nvSpPr>
          <p:cNvPr id="3" name="Text Placeholder 2">
            <a:extLst>
              <a:ext uri="{FF2B5EF4-FFF2-40B4-BE49-F238E27FC236}">
                <a16:creationId xmlns:a16="http://schemas.microsoft.com/office/drawing/2014/main" id="{376C3A08-3161-C2FE-880A-15C57666E1F6}"/>
              </a:ext>
            </a:extLst>
          </p:cNvPr>
          <p:cNvSpPr>
            <a:spLocks noGrp="1"/>
          </p:cNvSpPr>
          <p:nvPr>
            <p:ph type="body" idx="12"/>
          </p:nvPr>
        </p:nvSpPr>
        <p:spPr>
          <a:xfrm>
            <a:off x="838200" y="2169554"/>
            <a:ext cx="10515599" cy="3328352"/>
          </a:xfrm>
        </p:spPr>
        <p:txBody>
          <a:bodyPr/>
          <a:lstStyle/>
          <a:p>
            <a:r>
              <a:rPr lang="en-GB" dirty="0"/>
              <a:t>Clarifying institutional roles ensures…</a:t>
            </a:r>
          </a:p>
          <a:p>
            <a:pPr marL="285750" indent="-285750">
              <a:buFont typeface="Arial" panose="020B0604020202020204" pitchFamily="34" charset="0"/>
              <a:buChar char="•"/>
            </a:pPr>
            <a:r>
              <a:rPr lang="en-GB" dirty="0"/>
              <a:t>Modelling activities are credible and nationally owned;</a:t>
            </a:r>
          </a:p>
          <a:p>
            <a:pPr marL="285750" indent="-285750">
              <a:buFont typeface="Arial" panose="020B0604020202020204" pitchFamily="34" charset="0"/>
              <a:buChar char="•"/>
            </a:pPr>
            <a:r>
              <a:rPr lang="en-GB" dirty="0"/>
              <a:t>Alignment between the technical modelling teams with policymakers (including the Ministry of Finance);</a:t>
            </a:r>
          </a:p>
          <a:p>
            <a:pPr marL="285750" indent="-285750">
              <a:buFont typeface="Arial" panose="020B0604020202020204" pitchFamily="34" charset="0"/>
              <a:buChar char="•"/>
            </a:pPr>
            <a:r>
              <a:rPr lang="en-GB" dirty="0"/>
              <a:t>Analytical outputs feed into decision making</a:t>
            </a:r>
          </a:p>
          <a:p>
            <a:pPr marL="285750" indent="-285750">
              <a:buFont typeface="Arial" panose="020B0604020202020204" pitchFamily="34" charset="0"/>
              <a:buChar char="•"/>
            </a:pPr>
            <a:endParaRPr lang="en-GB" dirty="0"/>
          </a:p>
          <a:p>
            <a:r>
              <a:rPr lang="en-GB" dirty="0"/>
              <a:t>In this first section, you will return to the governance structure and three functional groups initially outlined in </a:t>
            </a:r>
            <a:r>
              <a:rPr lang="en-GB" b="1" dirty="0"/>
              <a:t>D2D Component 1: Politics</a:t>
            </a:r>
            <a:r>
              <a:rPr lang="en-GB" dirty="0"/>
              <a:t>, and you will learn in more detail the role of the </a:t>
            </a:r>
            <a:r>
              <a:rPr lang="en-GB" dirty="0">
                <a:solidFill>
                  <a:schemeClr val="tx1"/>
                </a:solidFill>
              </a:rPr>
              <a:t>Technical Delivery Group Special Interest Group </a:t>
            </a:r>
            <a:r>
              <a:rPr lang="en-GB" b="1" dirty="0">
                <a:solidFill>
                  <a:srgbClr val="C80F2E"/>
                </a:solidFill>
              </a:rPr>
              <a:t>(TDG-SIG)</a:t>
            </a:r>
            <a:r>
              <a:rPr lang="en-GB" dirty="0"/>
              <a:t>. </a:t>
            </a:r>
          </a:p>
        </p:txBody>
      </p:sp>
      <p:sp>
        <p:nvSpPr>
          <p:cNvPr id="4" name="Text Placeholder 3">
            <a:extLst>
              <a:ext uri="{FF2B5EF4-FFF2-40B4-BE49-F238E27FC236}">
                <a16:creationId xmlns:a16="http://schemas.microsoft.com/office/drawing/2014/main" id="{E7806D88-547E-D0F4-931A-D294F0F5BF96}"/>
              </a:ext>
            </a:extLst>
          </p:cNvPr>
          <p:cNvSpPr>
            <a:spLocks noGrp="1"/>
          </p:cNvSpPr>
          <p:nvPr>
            <p:ph type="body" idx="13"/>
          </p:nvPr>
        </p:nvSpPr>
        <p:spPr>
          <a:xfrm>
            <a:off x="838198" y="550095"/>
            <a:ext cx="5499342" cy="604836"/>
          </a:xfrm>
        </p:spPr>
        <p:txBody>
          <a:bodyPr/>
          <a:lstStyle/>
          <a:p>
            <a:r>
              <a:rPr lang="en-GB" dirty="0"/>
              <a:t>Learning Outcome 1: </a:t>
            </a:r>
          </a:p>
        </p:txBody>
      </p:sp>
      <p:pic>
        <p:nvPicPr>
          <p:cNvPr id="5" name="Graphic 4" descr="Settings outline">
            <a:extLst>
              <a:ext uri="{FF2B5EF4-FFF2-40B4-BE49-F238E27FC236}">
                <a16:creationId xmlns:a16="http://schemas.microsoft.com/office/drawing/2014/main" id="{81D44223-FB0B-188F-050C-9B9AAE134FC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245596" y="344931"/>
            <a:ext cx="1620000" cy="1620000"/>
          </a:xfrm>
          <a:prstGeom prst="rect">
            <a:avLst/>
          </a:prstGeom>
        </p:spPr>
      </p:pic>
    </p:spTree>
    <p:extLst>
      <p:ext uri="{BB962C8B-B14F-4D97-AF65-F5344CB8AC3E}">
        <p14:creationId xmlns:p14="http://schemas.microsoft.com/office/powerpoint/2010/main" val="20768103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3D8CA9C-23A9-6990-2A85-2BCEA4B6E5E3}"/>
              </a:ext>
            </a:extLst>
          </p:cNvPr>
          <p:cNvSpPr txBox="1"/>
          <p:nvPr/>
        </p:nvSpPr>
        <p:spPr>
          <a:xfrm>
            <a:off x="535332" y="363505"/>
            <a:ext cx="11121335" cy="2308324"/>
          </a:xfrm>
          <a:prstGeom prst="rect">
            <a:avLst/>
          </a:prstGeom>
          <a:noFill/>
        </p:spPr>
        <p:txBody>
          <a:bodyPr wrap="square" rtlCol="0">
            <a:spAutoFit/>
          </a:bodyPr>
          <a:lstStyle/>
          <a:p>
            <a:r>
              <a:rPr lang="en-GB" sz="1600" b="1" dirty="0">
                <a:solidFill>
                  <a:schemeClr val="tx1"/>
                </a:solidFill>
              </a:rPr>
              <a:t>LEARNING OUTCOME 1: Establishing Governance and Institutional Arrangements</a:t>
            </a:r>
          </a:p>
          <a:p>
            <a:endParaRPr lang="en-GB" sz="1600" i="1" dirty="0"/>
          </a:p>
          <a:p>
            <a:r>
              <a:rPr lang="en-GB" sz="1600" b="1" dirty="0">
                <a:solidFill>
                  <a:schemeClr val="bg1"/>
                </a:solidFill>
                <a:highlight>
                  <a:srgbClr val="0000FF"/>
                </a:highlight>
              </a:rPr>
              <a:t>1.1 Defining Formal Governance Arrangements</a:t>
            </a:r>
          </a:p>
          <a:p>
            <a:endParaRPr lang="en-GB" sz="1600" i="1" dirty="0"/>
          </a:p>
          <a:p>
            <a:r>
              <a:rPr lang="en-GB" sz="1600" b="1" i="1" dirty="0">
                <a:solidFill>
                  <a:schemeClr val="accent5"/>
                </a:solidFill>
              </a:rPr>
              <a:t>Q: How does this relate to the governance structures identified in Component 1?</a:t>
            </a:r>
          </a:p>
          <a:p>
            <a:r>
              <a:rPr lang="en-GB" sz="1600" dirty="0"/>
              <a:t>A: This is directly related to the functional groups established in </a:t>
            </a:r>
            <a:r>
              <a:rPr lang="en-GB" sz="1600" b="1" dirty="0"/>
              <a:t>D2D Component 1: Politics</a:t>
            </a:r>
            <a:r>
              <a:rPr lang="en-GB" sz="1600" dirty="0"/>
              <a:t>. The Governing Coordination Function (</a:t>
            </a:r>
            <a:r>
              <a:rPr lang="en-GB" sz="1600" b="1" dirty="0"/>
              <a:t>GCF</a:t>
            </a:r>
            <a:r>
              <a:rPr lang="en-GB" sz="1600" dirty="0"/>
              <a:t>) is the hub of the governance architecture in modelling and beyond. The </a:t>
            </a:r>
            <a:r>
              <a:rPr lang="en-GB" sz="1600" b="1" dirty="0"/>
              <a:t>GCF</a:t>
            </a:r>
            <a:r>
              <a:rPr lang="en-GB" sz="1600" dirty="0"/>
              <a:t> is responsible for convening and sequencing the modelling process, as they also will be the leads in the visioning process (</a:t>
            </a:r>
            <a:r>
              <a:rPr lang="en-GB" sz="1600" b="1" dirty="0"/>
              <a:t>D2D Component 3: Vision</a:t>
            </a:r>
            <a:r>
              <a:rPr lang="en-GB" sz="1600" dirty="0"/>
              <a:t>).</a:t>
            </a:r>
          </a:p>
        </p:txBody>
      </p:sp>
      <p:pic>
        <p:nvPicPr>
          <p:cNvPr id="2" name="Graphic 1" descr="Settings outline">
            <a:extLst>
              <a:ext uri="{FF2B5EF4-FFF2-40B4-BE49-F238E27FC236}">
                <a16:creationId xmlns:a16="http://schemas.microsoft.com/office/drawing/2014/main" id="{E1DB8715-BEA2-503C-0E02-BD2AAD3E4A9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36428" y="363504"/>
            <a:ext cx="720000" cy="720000"/>
          </a:xfrm>
          <a:prstGeom prst="rect">
            <a:avLst/>
          </a:prstGeom>
        </p:spPr>
      </p:pic>
      <p:grpSp>
        <p:nvGrpSpPr>
          <p:cNvPr id="3" name="Group 2">
            <a:extLst>
              <a:ext uri="{FF2B5EF4-FFF2-40B4-BE49-F238E27FC236}">
                <a16:creationId xmlns:a16="http://schemas.microsoft.com/office/drawing/2014/main" id="{B9A71E61-86BE-26F7-20A9-61D343CD139F}"/>
              </a:ext>
            </a:extLst>
          </p:cNvPr>
          <p:cNvGrpSpPr/>
          <p:nvPr/>
        </p:nvGrpSpPr>
        <p:grpSpPr>
          <a:xfrm>
            <a:off x="9324728" y="2857261"/>
            <a:ext cx="2171700" cy="2137116"/>
            <a:chOff x="9513368" y="363505"/>
            <a:chExt cx="2171700" cy="2137116"/>
          </a:xfrm>
        </p:grpSpPr>
        <p:grpSp>
          <p:nvGrpSpPr>
            <p:cNvPr id="4" name="Group 3">
              <a:extLst>
                <a:ext uri="{FF2B5EF4-FFF2-40B4-BE49-F238E27FC236}">
                  <a16:creationId xmlns:a16="http://schemas.microsoft.com/office/drawing/2014/main" id="{2CE114BB-2078-CB95-79D6-AFB215C7E309}"/>
                </a:ext>
              </a:extLst>
            </p:cNvPr>
            <p:cNvGrpSpPr/>
            <p:nvPr/>
          </p:nvGrpSpPr>
          <p:grpSpPr>
            <a:xfrm>
              <a:off x="9513368" y="363505"/>
              <a:ext cx="2171700" cy="1989170"/>
              <a:chOff x="9353550" y="363505"/>
              <a:chExt cx="2476500" cy="2246345"/>
            </a:xfrm>
          </p:grpSpPr>
          <p:sp>
            <p:nvSpPr>
              <p:cNvPr id="7" name="Rectangle 6">
                <a:extLst>
                  <a:ext uri="{FF2B5EF4-FFF2-40B4-BE49-F238E27FC236}">
                    <a16:creationId xmlns:a16="http://schemas.microsoft.com/office/drawing/2014/main" id="{FB4DBE16-F679-8AB6-7319-1F9973FC29C7}"/>
                  </a:ext>
                </a:extLst>
              </p:cNvPr>
              <p:cNvSpPr/>
              <p:nvPr/>
            </p:nvSpPr>
            <p:spPr>
              <a:xfrm>
                <a:off x="9353550" y="363505"/>
                <a:ext cx="2476500" cy="2246345"/>
              </a:xfrm>
              <a:prstGeom prst="rect">
                <a:avLst/>
              </a:prstGeom>
              <a:gradFill flip="none" rotWithShape="1">
                <a:gsLst>
                  <a:gs pos="0">
                    <a:schemeClr val="accent6">
                      <a:lumMod val="0"/>
                      <a:lumOff val="100000"/>
                    </a:schemeClr>
                  </a:gs>
                  <a:gs pos="35000">
                    <a:schemeClr val="accent6">
                      <a:lumMod val="0"/>
                      <a:lumOff val="100000"/>
                    </a:schemeClr>
                  </a:gs>
                  <a:gs pos="100000">
                    <a:schemeClr val="bg2">
                      <a:lumMod val="75000"/>
                    </a:schemeClr>
                  </a:gs>
                </a:gsLst>
                <a:path path="circle">
                  <a:fillToRect l="50000" t="-80000" r="50000" b="180000"/>
                </a:path>
                <a:tileRect/>
              </a:gradFill>
              <a:ln w="222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GB"/>
              </a:p>
            </p:txBody>
          </p:sp>
          <p:grpSp>
            <p:nvGrpSpPr>
              <p:cNvPr id="8" name="Group 7">
                <a:extLst>
                  <a:ext uri="{FF2B5EF4-FFF2-40B4-BE49-F238E27FC236}">
                    <a16:creationId xmlns:a16="http://schemas.microsoft.com/office/drawing/2014/main" id="{D5056754-BCF2-D364-3543-2D0C137B8FAF}"/>
                  </a:ext>
                </a:extLst>
              </p:cNvPr>
              <p:cNvGrpSpPr/>
              <p:nvPr/>
            </p:nvGrpSpPr>
            <p:grpSpPr>
              <a:xfrm>
                <a:off x="9528982" y="470603"/>
                <a:ext cx="2156086" cy="1986848"/>
                <a:chOff x="5397239" y="432502"/>
                <a:chExt cx="6355168" cy="4241170"/>
              </a:xfrm>
            </p:grpSpPr>
            <p:sp>
              <p:nvSpPr>
                <p:cNvPr id="9" name="Flowchart: Alternative Process 8">
                  <a:extLst>
                    <a:ext uri="{FF2B5EF4-FFF2-40B4-BE49-F238E27FC236}">
                      <a16:creationId xmlns:a16="http://schemas.microsoft.com/office/drawing/2014/main" id="{8DC2A8C0-02A0-638F-47C7-DC9C3B034708}"/>
                    </a:ext>
                  </a:extLst>
                </p:cNvPr>
                <p:cNvSpPr/>
                <p:nvPr/>
              </p:nvSpPr>
              <p:spPr>
                <a:xfrm>
                  <a:off x="5397239" y="1800228"/>
                  <a:ext cx="3076575" cy="904875"/>
                </a:xfrm>
                <a:prstGeom prst="flowChartAlternateProcess">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r>
                    <a:rPr lang="en-GB" sz="1200" dirty="0"/>
                    <a:t>PSC-SIG</a:t>
                  </a:r>
                </a:p>
              </p:txBody>
            </p:sp>
            <p:sp>
              <p:nvSpPr>
                <p:cNvPr id="10" name="Flowchart: Alternative Process 9">
                  <a:extLst>
                    <a:ext uri="{FF2B5EF4-FFF2-40B4-BE49-F238E27FC236}">
                      <a16:creationId xmlns:a16="http://schemas.microsoft.com/office/drawing/2014/main" id="{4F945EA9-6AC0-6307-D3AD-634C4FC3F255}"/>
                    </a:ext>
                  </a:extLst>
                </p:cNvPr>
                <p:cNvSpPr/>
                <p:nvPr/>
              </p:nvSpPr>
              <p:spPr>
                <a:xfrm>
                  <a:off x="8675832" y="1800227"/>
                  <a:ext cx="3076575" cy="904875"/>
                </a:xfrm>
                <a:prstGeom prst="flowChartAlternateProcess">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r>
                    <a:rPr lang="en-GB" sz="1200" dirty="0"/>
                    <a:t>TDG-SIG 1</a:t>
                  </a:r>
                </a:p>
              </p:txBody>
            </p:sp>
            <p:sp>
              <p:nvSpPr>
                <p:cNvPr id="11" name="Left Brace 10">
                  <a:extLst>
                    <a:ext uri="{FF2B5EF4-FFF2-40B4-BE49-F238E27FC236}">
                      <a16:creationId xmlns:a16="http://schemas.microsoft.com/office/drawing/2014/main" id="{97B09054-1D4D-DCAD-EE10-8B0868ACCF0D}"/>
                    </a:ext>
                  </a:extLst>
                </p:cNvPr>
                <p:cNvSpPr/>
                <p:nvPr/>
              </p:nvSpPr>
              <p:spPr>
                <a:xfrm rot="5400000">
                  <a:off x="8300204" y="670682"/>
                  <a:ext cx="453324" cy="1805767"/>
                </a:xfrm>
                <a:prstGeom prst="leftBrace">
                  <a:avLst>
                    <a:gd name="adj1" fmla="val 9560"/>
                    <a:gd name="adj2" fmla="val 49454"/>
                  </a:avLst>
                </a:prstGeom>
              </p:spPr>
              <p:style>
                <a:lnRef idx="2">
                  <a:schemeClr val="dk1"/>
                </a:lnRef>
                <a:fillRef idx="0">
                  <a:schemeClr val="dk1"/>
                </a:fillRef>
                <a:effectRef idx="1">
                  <a:schemeClr val="dk1"/>
                </a:effectRef>
                <a:fontRef idx="minor">
                  <a:schemeClr val="tx1"/>
                </a:fontRef>
              </p:style>
              <p:txBody>
                <a:bodyPr lIns="0" tIns="0" rIns="0" bIns="0" rtlCol="0" anchor="ctr"/>
                <a:lstStyle/>
                <a:p>
                  <a:pPr algn="ctr"/>
                  <a:endParaRPr lang="en-GB" sz="1100"/>
                </a:p>
              </p:txBody>
            </p:sp>
            <p:sp>
              <p:nvSpPr>
                <p:cNvPr id="12" name="Flowchart: Alternative Process 11">
                  <a:extLst>
                    <a:ext uri="{FF2B5EF4-FFF2-40B4-BE49-F238E27FC236}">
                      <a16:creationId xmlns:a16="http://schemas.microsoft.com/office/drawing/2014/main" id="{4C800B68-78B7-8808-A523-71F7C033CC9F}"/>
                    </a:ext>
                  </a:extLst>
                </p:cNvPr>
                <p:cNvSpPr/>
                <p:nvPr/>
              </p:nvSpPr>
              <p:spPr>
                <a:xfrm>
                  <a:off x="7238611" y="432502"/>
                  <a:ext cx="2464289" cy="904875"/>
                </a:xfrm>
                <a:prstGeom prst="flowChartAlternateProcess">
                  <a:avLst/>
                </a:prstGeom>
              </p:spPr>
              <p:style>
                <a:lnRef idx="3">
                  <a:schemeClr val="lt1"/>
                </a:lnRef>
                <a:fillRef idx="1">
                  <a:schemeClr val="dk1"/>
                </a:fillRef>
                <a:effectRef idx="1">
                  <a:schemeClr val="dk1"/>
                </a:effectRef>
                <a:fontRef idx="minor">
                  <a:schemeClr val="lt1"/>
                </a:fontRef>
              </p:style>
              <p:txBody>
                <a:bodyPr lIns="0" tIns="0" rIns="0" bIns="0" rtlCol="0" anchor="ctr"/>
                <a:lstStyle/>
                <a:p>
                  <a:pPr algn="ctr"/>
                  <a:r>
                    <a:rPr lang="en-GB" sz="1600" dirty="0"/>
                    <a:t>GCF</a:t>
                  </a:r>
                </a:p>
              </p:txBody>
            </p:sp>
            <p:sp>
              <p:nvSpPr>
                <p:cNvPr id="13" name="Flowchart: Alternative Process 12">
                  <a:extLst>
                    <a:ext uri="{FF2B5EF4-FFF2-40B4-BE49-F238E27FC236}">
                      <a16:creationId xmlns:a16="http://schemas.microsoft.com/office/drawing/2014/main" id="{5F39EFFB-B137-56B0-BD77-2E13680F5FD3}"/>
                    </a:ext>
                  </a:extLst>
                </p:cNvPr>
                <p:cNvSpPr/>
                <p:nvPr/>
              </p:nvSpPr>
              <p:spPr>
                <a:xfrm>
                  <a:off x="8675832" y="2784512"/>
                  <a:ext cx="3076575" cy="904875"/>
                </a:xfrm>
                <a:prstGeom prst="flowChartAlternateProcess">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r>
                    <a:rPr lang="en-GB" sz="1200" dirty="0"/>
                    <a:t>TDG-SIG 2</a:t>
                  </a:r>
                </a:p>
              </p:txBody>
            </p:sp>
            <p:sp>
              <p:nvSpPr>
                <p:cNvPr id="14" name="Flowchart: Alternative Process 13">
                  <a:extLst>
                    <a:ext uri="{FF2B5EF4-FFF2-40B4-BE49-F238E27FC236}">
                      <a16:creationId xmlns:a16="http://schemas.microsoft.com/office/drawing/2014/main" id="{911ADB26-314F-6AC3-1F24-0125715FDA88}"/>
                    </a:ext>
                  </a:extLst>
                </p:cNvPr>
                <p:cNvSpPr/>
                <p:nvPr/>
              </p:nvSpPr>
              <p:spPr>
                <a:xfrm>
                  <a:off x="8675832" y="3768797"/>
                  <a:ext cx="3076575" cy="904875"/>
                </a:xfrm>
                <a:prstGeom prst="flowChartAlternateProcess">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r>
                    <a:rPr lang="en-GB" sz="1200" dirty="0"/>
                    <a:t>TDG-SIG 3</a:t>
                  </a:r>
                </a:p>
              </p:txBody>
            </p:sp>
          </p:grpSp>
        </p:grpSp>
        <p:sp>
          <p:nvSpPr>
            <p:cNvPr id="6" name="TextBox 5">
              <a:extLst>
                <a:ext uri="{FF2B5EF4-FFF2-40B4-BE49-F238E27FC236}">
                  <a16:creationId xmlns:a16="http://schemas.microsoft.com/office/drawing/2014/main" id="{D10E5C36-15C3-5861-BF15-2FAC7EAB65C8}"/>
                </a:ext>
              </a:extLst>
            </p:cNvPr>
            <p:cNvSpPr txBox="1"/>
            <p:nvPr/>
          </p:nvSpPr>
          <p:spPr>
            <a:xfrm rot="5400000">
              <a:off x="10954685" y="2128268"/>
              <a:ext cx="375375" cy="369332"/>
            </a:xfrm>
            <a:prstGeom prst="rect">
              <a:avLst/>
            </a:prstGeom>
            <a:noFill/>
          </p:spPr>
          <p:txBody>
            <a:bodyPr wrap="square" rtlCol="0">
              <a:spAutoFit/>
            </a:bodyPr>
            <a:lstStyle/>
            <a:p>
              <a:r>
                <a:rPr lang="en-GB" sz="1800" b="1" dirty="0">
                  <a:ln w="9525">
                    <a:solidFill>
                      <a:schemeClr val="bg1"/>
                    </a:solidFill>
                    <a:prstDash val="solid"/>
                  </a:ln>
                  <a:solidFill>
                    <a:schemeClr val="tx1"/>
                  </a:solidFill>
                  <a:effectLst>
                    <a:outerShdw blurRad="12700" dist="38100" dir="2700000" algn="tl" rotWithShape="0">
                      <a:schemeClr val="bg1">
                        <a:lumMod val="50000"/>
                      </a:schemeClr>
                    </a:outerShdw>
                  </a:effectLst>
                </a:rPr>
                <a:t>..</a:t>
              </a:r>
            </a:p>
          </p:txBody>
        </p:sp>
      </p:grpSp>
      <p:sp>
        <p:nvSpPr>
          <p:cNvPr id="16" name="TextBox 15">
            <a:extLst>
              <a:ext uri="{FF2B5EF4-FFF2-40B4-BE49-F238E27FC236}">
                <a16:creationId xmlns:a16="http://schemas.microsoft.com/office/drawing/2014/main" id="{4C588D3D-3361-98BB-E1DA-FB3701FFB131}"/>
              </a:ext>
            </a:extLst>
          </p:cNvPr>
          <p:cNvSpPr txBox="1"/>
          <p:nvPr/>
        </p:nvSpPr>
        <p:spPr>
          <a:xfrm>
            <a:off x="535331" y="2731068"/>
            <a:ext cx="8708133" cy="1323439"/>
          </a:xfrm>
          <a:prstGeom prst="rect">
            <a:avLst/>
          </a:prstGeom>
          <a:noFill/>
        </p:spPr>
        <p:txBody>
          <a:bodyPr wrap="square">
            <a:spAutoFit/>
          </a:bodyPr>
          <a:lstStyle/>
          <a:p>
            <a:r>
              <a:rPr lang="en-GB" sz="1600" b="1" i="1" dirty="0">
                <a:solidFill>
                  <a:schemeClr val="accent5"/>
                </a:solidFill>
              </a:rPr>
              <a:t>Q: How should the </a:t>
            </a:r>
            <a:r>
              <a:rPr lang="en-GB" sz="1600" b="1" i="1" dirty="0">
                <a:solidFill>
                  <a:schemeClr val="tx1"/>
                </a:solidFill>
              </a:rPr>
              <a:t>GCF </a:t>
            </a:r>
            <a:r>
              <a:rPr lang="en-GB" sz="1600" b="1" i="1" dirty="0">
                <a:solidFill>
                  <a:schemeClr val="accent5"/>
                </a:solidFill>
              </a:rPr>
              <a:t>be structured for modelling?</a:t>
            </a:r>
          </a:p>
          <a:p>
            <a:r>
              <a:rPr lang="en-GB" sz="1600" dirty="0"/>
              <a:t>A: Recall, in many countries the </a:t>
            </a:r>
            <a:r>
              <a:rPr lang="en-GB" sz="1600" b="1" dirty="0"/>
              <a:t>GCF</a:t>
            </a:r>
            <a:r>
              <a:rPr lang="en-GB" sz="1600" dirty="0"/>
              <a:t> should be located close to the centre of government (e.g., Prime Minister’s Office) to secure high-level authority across line ministries. In addition, because the modelling outputs inform fiscal choices, the Ministry of Finance must be a formal member within the</a:t>
            </a:r>
            <a:r>
              <a:rPr lang="en-GB" sz="1600" b="1" dirty="0"/>
              <a:t> GCF</a:t>
            </a:r>
            <a:r>
              <a:rPr lang="en-GB" sz="1600" dirty="0"/>
              <a:t>. </a:t>
            </a:r>
          </a:p>
        </p:txBody>
      </p:sp>
      <p:sp>
        <p:nvSpPr>
          <p:cNvPr id="17" name="TextBox 16">
            <a:extLst>
              <a:ext uri="{FF2B5EF4-FFF2-40B4-BE49-F238E27FC236}">
                <a16:creationId xmlns:a16="http://schemas.microsoft.com/office/drawing/2014/main" id="{93E39EBE-DB22-7B51-55FC-26C3871D50E8}"/>
              </a:ext>
            </a:extLst>
          </p:cNvPr>
          <p:cNvSpPr txBox="1"/>
          <p:nvPr/>
        </p:nvSpPr>
        <p:spPr>
          <a:xfrm>
            <a:off x="535331" y="4236679"/>
            <a:ext cx="8558505" cy="1815882"/>
          </a:xfrm>
          <a:prstGeom prst="rect">
            <a:avLst/>
          </a:prstGeom>
          <a:noFill/>
        </p:spPr>
        <p:txBody>
          <a:bodyPr wrap="square">
            <a:spAutoFit/>
          </a:bodyPr>
          <a:lstStyle/>
          <a:p>
            <a:r>
              <a:rPr lang="en-GB" sz="1600" b="1" i="1" dirty="0">
                <a:solidFill>
                  <a:schemeClr val="accent5"/>
                </a:solidFill>
              </a:rPr>
              <a:t>Q: What does the formalisation process involve?</a:t>
            </a:r>
          </a:p>
          <a:p>
            <a:r>
              <a:rPr lang="en-GB" sz="1600" dirty="0"/>
              <a:t>A: Formalising is an important step as it helps to clarify roles and manage accountability. To formalise the arrangement, documentation such as a mandate, ministerial decree, etc. is beneficial. These documents should specify requirements for model documentation, peer review, and version control. Furthermore, the formalisation should include how this modelling process is embedded within </a:t>
            </a:r>
            <a:r>
              <a:rPr lang="en-GB" sz="1600" b="1" i="1" dirty="0"/>
              <a:t>existing</a:t>
            </a:r>
            <a:r>
              <a:rPr lang="en-GB" sz="1600" dirty="0"/>
              <a:t> planning and budget institutions – do not create a parallel structure to this.</a:t>
            </a:r>
          </a:p>
        </p:txBody>
      </p:sp>
    </p:spTree>
    <p:extLst>
      <p:ext uri="{BB962C8B-B14F-4D97-AF65-F5344CB8AC3E}">
        <p14:creationId xmlns:p14="http://schemas.microsoft.com/office/powerpoint/2010/main" val="734749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500"/>
                                        <p:tgtEl>
                                          <p:spTgt spid="16"/>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1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F35360D-C84F-2357-6575-193B0AB03420}"/>
              </a:ext>
            </a:extLst>
          </p:cNvPr>
          <p:cNvSpPr txBox="1"/>
          <p:nvPr/>
        </p:nvSpPr>
        <p:spPr>
          <a:xfrm>
            <a:off x="535332" y="363505"/>
            <a:ext cx="11121335" cy="4216539"/>
          </a:xfrm>
          <a:prstGeom prst="rect">
            <a:avLst/>
          </a:prstGeom>
          <a:noFill/>
        </p:spPr>
        <p:txBody>
          <a:bodyPr wrap="square" rtlCol="0">
            <a:spAutoFit/>
          </a:bodyPr>
          <a:lstStyle/>
          <a:p>
            <a:r>
              <a:rPr lang="en-GB" sz="1600" b="1" dirty="0">
                <a:solidFill>
                  <a:schemeClr val="tx1"/>
                </a:solidFill>
              </a:rPr>
              <a:t>LEARNING OUTCOME 1: Establishing Governance and Institutional Arrangements</a:t>
            </a:r>
          </a:p>
          <a:p>
            <a:endParaRPr lang="en-GB" sz="1600" i="1" dirty="0"/>
          </a:p>
          <a:p>
            <a:r>
              <a:rPr lang="en-GB" sz="1600" b="1" dirty="0">
                <a:solidFill>
                  <a:schemeClr val="bg1"/>
                </a:solidFill>
                <a:highlight>
                  <a:srgbClr val="0000FF"/>
                </a:highlight>
              </a:rPr>
              <a:t>1.2 Developing a Coordination Mechanism</a:t>
            </a:r>
          </a:p>
          <a:p>
            <a:endParaRPr lang="en-GB" sz="1200" i="1" dirty="0"/>
          </a:p>
          <a:p>
            <a:r>
              <a:rPr lang="en-GB" sz="1600" b="1" i="1" dirty="0">
                <a:solidFill>
                  <a:schemeClr val="accent5"/>
                </a:solidFill>
              </a:rPr>
              <a:t>Q: Does the </a:t>
            </a:r>
            <a:r>
              <a:rPr lang="en-GB" sz="1600" b="1" i="1" dirty="0">
                <a:solidFill>
                  <a:schemeClr val="tx1"/>
                </a:solidFill>
              </a:rPr>
              <a:t>GCF</a:t>
            </a:r>
            <a:r>
              <a:rPr lang="en-GB" sz="1600" b="1" i="1" dirty="0">
                <a:solidFill>
                  <a:schemeClr val="accent5"/>
                </a:solidFill>
              </a:rPr>
              <a:t> unit conduct the modelling exercises?</a:t>
            </a:r>
          </a:p>
          <a:p>
            <a:r>
              <a:rPr lang="en-GB" sz="1600" dirty="0"/>
              <a:t>A: No, not directly, the best practice is for the </a:t>
            </a:r>
            <a:r>
              <a:rPr lang="en-GB" sz="1600" b="1" dirty="0"/>
              <a:t>GCF</a:t>
            </a:r>
            <a:r>
              <a:rPr lang="en-GB" sz="1600" dirty="0"/>
              <a:t> to establish a shared mandate between the two SIGs to deliver the work. The </a:t>
            </a:r>
            <a:r>
              <a:rPr lang="en-GB" sz="1600" b="1" dirty="0"/>
              <a:t>GCF </a:t>
            </a:r>
            <a:r>
              <a:rPr lang="en-GB" sz="1600" dirty="0"/>
              <a:t>facilitates a feedback loop between:</a:t>
            </a:r>
          </a:p>
          <a:p>
            <a:pPr marL="539750" indent="-285750">
              <a:buFont typeface="Arial" panose="020B0604020202020204" pitchFamily="34" charset="0"/>
              <a:buChar char="•"/>
            </a:pPr>
            <a:r>
              <a:rPr lang="en-GB" sz="1600" dirty="0"/>
              <a:t>The </a:t>
            </a:r>
            <a:r>
              <a:rPr lang="en-GB" sz="1600" b="1" dirty="0"/>
              <a:t>policy steering committee - special interest group </a:t>
            </a:r>
            <a:r>
              <a:rPr lang="en-GB" sz="1600" dirty="0"/>
              <a:t>(</a:t>
            </a:r>
            <a:r>
              <a:rPr lang="en-GB" sz="1600" b="1" dirty="0">
                <a:solidFill>
                  <a:srgbClr val="0636A8"/>
                </a:solidFill>
              </a:rPr>
              <a:t>PSC-SIG</a:t>
            </a:r>
            <a:r>
              <a:rPr lang="en-GB" sz="1600" dirty="0"/>
              <a:t>). Supporting with political direction, approving model scope and scenario design, and validating key milestones. This group ensures the modelling process is aligned with national priorities and international commitments. It may be that your country already has something like a </a:t>
            </a:r>
            <a:r>
              <a:rPr lang="en-GB" sz="1600" b="1" dirty="0">
                <a:solidFill>
                  <a:srgbClr val="0636A8"/>
                </a:solidFill>
              </a:rPr>
              <a:t>PSC-SIG</a:t>
            </a:r>
            <a:r>
              <a:rPr lang="en-GB" sz="1600" dirty="0"/>
              <a:t>, if so, leverage that unit instead of forming a new element. The “assessing the national context” part of </a:t>
            </a:r>
            <a:r>
              <a:rPr lang="en-GB" sz="1600" b="1" dirty="0"/>
              <a:t>D2D Component 1: Politics </a:t>
            </a:r>
            <a:r>
              <a:rPr lang="en-GB" sz="1600" dirty="0"/>
              <a:t>should reveal if this </a:t>
            </a:r>
            <a:r>
              <a:rPr lang="en-GB" sz="1600" b="1" dirty="0">
                <a:solidFill>
                  <a:srgbClr val="0636A8"/>
                </a:solidFill>
              </a:rPr>
              <a:t>PSC-SIG</a:t>
            </a:r>
            <a:r>
              <a:rPr lang="en-GB" sz="1600" dirty="0"/>
              <a:t> exists already.</a:t>
            </a:r>
          </a:p>
          <a:p>
            <a:pPr marL="539750" indent="-285750">
              <a:buFont typeface="Arial" panose="020B0604020202020204" pitchFamily="34" charset="0"/>
              <a:buChar char="•"/>
            </a:pPr>
            <a:r>
              <a:rPr lang="en-GB" sz="1600" dirty="0"/>
              <a:t>The </a:t>
            </a:r>
            <a:r>
              <a:rPr lang="en-GB" sz="1600" b="1" dirty="0"/>
              <a:t>technical delivery group – special interest group </a:t>
            </a:r>
            <a:r>
              <a:rPr lang="en-GB" sz="1600" dirty="0"/>
              <a:t>(</a:t>
            </a:r>
            <a:r>
              <a:rPr lang="en-GB" sz="1600" b="1" dirty="0">
                <a:solidFill>
                  <a:srgbClr val="C80F2E"/>
                </a:solidFill>
              </a:rPr>
              <a:t>TDG-SIG</a:t>
            </a:r>
            <a:r>
              <a:rPr lang="en-GB" sz="1600" dirty="0"/>
              <a:t>). Undertaking the modelling and analytical exercises. This group has experts that can translate political guidance into model specifications. They compile and validate datasets, run scenarios, and coordinate quality-assurance procedures. Membership within the </a:t>
            </a:r>
            <a:r>
              <a:rPr lang="en-GB" sz="1600" b="1" dirty="0">
                <a:solidFill>
                  <a:srgbClr val="C80F2E"/>
                </a:solidFill>
              </a:rPr>
              <a:t>TDG-SIG</a:t>
            </a:r>
            <a:r>
              <a:rPr lang="en-GB" sz="1600" dirty="0"/>
              <a:t> combines government planners, utilities, regulators, national statistics office, and at least one university or research centre.</a:t>
            </a:r>
          </a:p>
        </p:txBody>
      </p:sp>
      <p:pic>
        <p:nvPicPr>
          <p:cNvPr id="4" name="Graphic 3" descr="Settings outline">
            <a:extLst>
              <a:ext uri="{FF2B5EF4-FFF2-40B4-BE49-F238E27FC236}">
                <a16:creationId xmlns:a16="http://schemas.microsoft.com/office/drawing/2014/main" id="{A5333B88-8475-FEF0-70C2-56E3DAFE2BE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36428" y="363504"/>
            <a:ext cx="720000" cy="720000"/>
          </a:xfrm>
          <a:prstGeom prst="rect">
            <a:avLst/>
          </a:prstGeom>
        </p:spPr>
      </p:pic>
      <p:grpSp>
        <p:nvGrpSpPr>
          <p:cNvPr id="6" name="Group 5">
            <a:extLst>
              <a:ext uri="{FF2B5EF4-FFF2-40B4-BE49-F238E27FC236}">
                <a16:creationId xmlns:a16="http://schemas.microsoft.com/office/drawing/2014/main" id="{CFBC2B14-E37F-EE1C-8962-23AA3D762857}"/>
              </a:ext>
            </a:extLst>
          </p:cNvPr>
          <p:cNvGrpSpPr/>
          <p:nvPr/>
        </p:nvGrpSpPr>
        <p:grpSpPr>
          <a:xfrm>
            <a:off x="10167613" y="5247386"/>
            <a:ext cx="1489054" cy="1370994"/>
            <a:chOff x="10465149" y="5362617"/>
            <a:chExt cx="1301283" cy="1182005"/>
          </a:xfrm>
        </p:grpSpPr>
        <p:grpSp>
          <p:nvGrpSpPr>
            <p:cNvPr id="7" name="Group 6">
              <a:extLst>
                <a:ext uri="{FF2B5EF4-FFF2-40B4-BE49-F238E27FC236}">
                  <a16:creationId xmlns:a16="http://schemas.microsoft.com/office/drawing/2014/main" id="{F4B06799-948D-2C8B-3CBD-64AE095FDC0B}"/>
                </a:ext>
              </a:extLst>
            </p:cNvPr>
            <p:cNvGrpSpPr>
              <a:grpSpLocks noChangeAspect="1"/>
            </p:cNvGrpSpPr>
            <p:nvPr/>
          </p:nvGrpSpPr>
          <p:grpSpPr>
            <a:xfrm>
              <a:off x="10465149" y="5362617"/>
              <a:ext cx="1301283" cy="1080000"/>
              <a:chOff x="9353550" y="363506"/>
              <a:chExt cx="2476500" cy="2044907"/>
            </a:xfrm>
          </p:grpSpPr>
          <p:sp>
            <p:nvSpPr>
              <p:cNvPr id="9" name="Rectangle 8">
                <a:extLst>
                  <a:ext uri="{FF2B5EF4-FFF2-40B4-BE49-F238E27FC236}">
                    <a16:creationId xmlns:a16="http://schemas.microsoft.com/office/drawing/2014/main" id="{BFDE812D-26B7-86F5-C830-316E9DEAED38}"/>
                  </a:ext>
                </a:extLst>
              </p:cNvPr>
              <p:cNvSpPr/>
              <p:nvPr/>
            </p:nvSpPr>
            <p:spPr>
              <a:xfrm>
                <a:off x="9353550" y="363506"/>
                <a:ext cx="2476500" cy="2044907"/>
              </a:xfrm>
              <a:prstGeom prst="rect">
                <a:avLst/>
              </a:prstGeom>
              <a:gradFill flip="none" rotWithShape="1">
                <a:gsLst>
                  <a:gs pos="0">
                    <a:schemeClr val="accent6">
                      <a:lumMod val="0"/>
                      <a:lumOff val="100000"/>
                    </a:schemeClr>
                  </a:gs>
                  <a:gs pos="35000">
                    <a:schemeClr val="accent6">
                      <a:lumMod val="0"/>
                      <a:lumOff val="100000"/>
                    </a:schemeClr>
                  </a:gs>
                  <a:gs pos="100000">
                    <a:schemeClr val="bg2">
                      <a:lumMod val="75000"/>
                    </a:schemeClr>
                  </a:gs>
                </a:gsLst>
                <a:path path="circle">
                  <a:fillToRect l="50000" t="-80000" r="50000" b="180000"/>
                </a:path>
                <a:tileRect/>
              </a:gradFill>
              <a:ln w="222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GB"/>
              </a:p>
            </p:txBody>
          </p:sp>
          <p:grpSp>
            <p:nvGrpSpPr>
              <p:cNvPr id="10" name="Group 9">
                <a:extLst>
                  <a:ext uri="{FF2B5EF4-FFF2-40B4-BE49-F238E27FC236}">
                    <a16:creationId xmlns:a16="http://schemas.microsoft.com/office/drawing/2014/main" id="{68B19B03-1CAC-4E44-D4E9-2B1984A8F183}"/>
                  </a:ext>
                </a:extLst>
              </p:cNvPr>
              <p:cNvGrpSpPr/>
              <p:nvPr/>
            </p:nvGrpSpPr>
            <p:grpSpPr>
              <a:xfrm>
                <a:off x="9700461" y="470603"/>
                <a:ext cx="1793862" cy="1677627"/>
                <a:chOff x="5902711" y="432502"/>
                <a:chExt cx="5287501" cy="3581101"/>
              </a:xfrm>
            </p:grpSpPr>
            <p:sp>
              <p:nvSpPr>
                <p:cNvPr id="11" name="Flowchart: Alternative Process 10">
                  <a:extLst>
                    <a:ext uri="{FF2B5EF4-FFF2-40B4-BE49-F238E27FC236}">
                      <a16:creationId xmlns:a16="http://schemas.microsoft.com/office/drawing/2014/main" id="{9F2BD8F7-8E66-007F-E5F1-1CAEAAA47F75}"/>
                    </a:ext>
                  </a:extLst>
                </p:cNvPr>
                <p:cNvSpPr/>
                <p:nvPr/>
              </p:nvSpPr>
              <p:spPr>
                <a:xfrm>
                  <a:off x="5902711" y="1800226"/>
                  <a:ext cx="2388018" cy="688241"/>
                </a:xfrm>
                <a:prstGeom prst="flowChartAlternateProcess">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endParaRPr lang="en-GB" sz="1200" dirty="0"/>
                </a:p>
              </p:txBody>
            </p:sp>
            <p:sp>
              <p:nvSpPr>
                <p:cNvPr id="12" name="Flowchart: Alternative Process 11">
                  <a:extLst>
                    <a:ext uri="{FF2B5EF4-FFF2-40B4-BE49-F238E27FC236}">
                      <a16:creationId xmlns:a16="http://schemas.microsoft.com/office/drawing/2014/main" id="{F179C585-43BC-3904-C670-E063F1CD26EA}"/>
                    </a:ext>
                  </a:extLst>
                </p:cNvPr>
                <p:cNvSpPr/>
                <p:nvPr/>
              </p:nvSpPr>
              <p:spPr>
                <a:xfrm>
                  <a:off x="8802192" y="1800226"/>
                  <a:ext cx="2388020" cy="688241"/>
                </a:xfrm>
                <a:prstGeom prst="flowChartAlternateProcess">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endParaRPr lang="en-GB" sz="1200" dirty="0"/>
                </a:p>
              </p:txBody>
            </p:sp>
            <p:sp>
              <p:nvSpPr>
                <p:cNvPr id="13" name="Left Brace 12">
                  <a:extLst>
                    <a:ext uri="{FF2B5EF4-FFF2-40B4-BE49-F238E27FC236}">
                      <a16:creationId xmlns:a16="http://schemas.microsoft.com/office/drawing/2014/main" id="{9F2062F6-66CD-BA90-3192-99F79D89966E}"/>
                    </a:ext>
                  </a:extLst>
                </p:cNvPr>
                <p:cNvSpPr/>
                <p:nvPr/>
              </p:nvSpPr>
              <p:spPr>
                <a:xfrm rot="5400000">
                  <a:off x="8300204" y="670682"/>
                  <a:ext cx="453324" cy="1805767"/>
                </a:xfrm>
                <a:prstGeom prst="leftBrace">
                  <a:avLst>
                    <a:gd name="adj1" fmla="val 9560"/>
                    <a:gd name="adj2" fmla="val 49454"/>
                  </a:avLst>
                </a:prstGeom>
              </p:spPr>
              <p:style>
                <a:lnRef idx="2">
                  <a:schemeClr val="dk1"/>
                </a:lnRef>
                <a:fillRef idx="0">
                  <a:schemeClr val="dk1"/>
                </a:fillRef>
                <a:effectRef idx="1">
                  <a:schemeClr val="dk1"/>
                </a:effectRef>
                <a:fontRef idx="minor">
                  <a:schemeClr val="tx1"/>
                </a:fontRef>
              </p:style>
              <p:txBody>
                <a:bodyPr lIns="0" tIns="0" rIns="0" bIns="0" rtlCol="0" anchor="ctr"/>
                <a:lstStyle/>
                <a:p>
                  <a:pPr algn="ctr"/>
                  <a:endParaRPr lang="en-GB" sz="1100"/>
                </a:p>
              </p:txBody>
            </p:sp>
            <p:sp>
              <p:nvSpPr>
                <p:cNvPr id="14" name="Flowchart: Alternative Process 13">
                  <a:extLst>
                    <a:ext uri="{FF2B5EF4-FFF2-40B4-BE49-F238E27FC236}">
                      <a16:creationId xmlns:a16="http://schemas.microsoft.com/office/drawing/2014/main" id="{BA1D13EF-F7C1-C46B-B990-190A362C656E}"/>
                    </a:ext>
                  </a:extLst>
                </p:cNvPr>
                <p:cNvSpPr/>
                <p:nvPr/>
              </p:nvSpPr>
              <p:spPr>
                <a:xfrm>
                  <a:off x="7238609" y="432502"/>
                  <a:ext cx="2464291" cy="904876"/>
                </a:xfrm>
                <a:prstGeom prst="flowChartAlternateProcess">
                  <a:avLst/>
                </a:prstGeom>
              </p:spPr>
              <p:style>
                <a:lnRef idx="3">
                  <a:schemeClr val="lt1"/>
                </a:lnRef>
                <a:fillRef idx="1">
                  <a:schemeClr val="dk1"/>
                </a:fillRef>
                <a:effectRef idx="1">
                  <a:schemeClr val="dk1"/>
                </a:effectRef>
                <a:fontRef idx="minor">
                  <a:schemeClr val="lt1"/>
                </a:fontRef>
              </p:style>
              <p:txBody>
                <a:bodyPr lIns="0" tIns="0" rIns="0" bIns="0" rtlCol="0" anchor="ctr"/>
                <a:lstStyle/>
                <a:p>
                  <a:pPr algn="ctr"/>
                  <a:endParaRPr lang="en-GB" sz="1600" dirty="0"/>
                </a:p>
              </p:txBody>
            </p:sp>
            <p:sp>
              <p:nvSpPr>
                <p:cNvPr id="15" name="Flowchart: Alternative Process 14">
                  <a:extLst>
                    <a:ext uri="{FF2B5EF4-FFF2-40B4-BE49-F238E27FC236}">
                      <a16:creationId xmlns:a16="http://schemas.microsoft.com/office/drawing/2014/main" id="{4BD1D7B1-27DF-1C7A-2C35-54C3E04DB990}"/>
                    </a:ext>
                  </a:extLst>
                </p:cNvPr>
                <p:cNvSpPr/>
                <p:nvPr/>
              </p:nvSpPr>
              <p:spPr>
                <a:xfrm>
                  <a:off x="8802193" y="2547623"/>
                  <a:ext cx="2388019" cy="688240"/>
                </a:xfrm>
                <a:prstGeom prst="flowChartAlternateProcess">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endParaRPr lang="en-GB" sz="1200" dirty="0"/>
                </a:p>
              </p:txBody>
            </p:sp>
            <p:sp>
              <p:nvSpPr>
                <p:cNvPr id="16" name="Flowchart: Alternative Process 15">
                  <a:extLst>
                    <a:ext uri="{FF2B5EF4-FFF2-40B4-BE49-F238E27FC236}">
                      <a16:creationId xmlns:a16="http://schemas.microsoft.com/office/drawing/2014/main" id="{790CACBE-B607-E665-605F-EA441D333E11}"/>
                    </a:ext>
                  </a:extLst>
                </p:cNvPr>
                <p:cNvSpPr/>
                <p:nvPr/>
              </p:nvSpPr>
              <p:spPr>
                <a:xfrm>
                  <a:off x="8802193" y="3325363"/>
                  <a:ext cx="2388019" cy="688240"/>
                </a:xfrm>
                <a:prstGeom prst="flowChartAlternateProcess">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endParaRPr lang="en-GB" sz="1200" dirty="0"/>
                </a:p>
              </p:txBody>
            </p:sp>
          </p:grpSp>
        </p:grpSp>
        <p:sp>
          <p:nvSpPr>
            <p:cNvPr id="8" name="TextBox 7">
              <a:extLst>
                <a:ext uri="{FF2B5EF4-FFF2-40B4-BE49-F238E27FC236}">
                  <a16:creationId xmlns:a16="http://schemas.microsoft.com/office/drawing/2014/main" id="{3B2C654E-94D7-30C6-84E5-93A570F3671E}"/>
                </a:ext>
              </a:extLst>
            </p:cNvPr>
            <p:cNvSpPr txBox="1"/>
            <p:nvPr/>
          </p:nvSpPr>
          <p:spPr>
            <a:xfrm rot="5400000">
              <a:off x="11266851" y="6279165"/>
              <a:ext cx="300082" cy="230832"/>
            </a:xfrm>
            <a:prstGeom prst="rect">
              <a:avLst/>
            </a:prstGeom>
            <a:noFill/>
            <a:ln>
              <a:noFill/>
            </a:ln>
          </p:spPr>
          <p:txBody>
            <a:bodyPr wrap="none" rtlCol="0">
              <a:spAutoFit/>
            </a:bodyPr>
            <a:lstStyle/>
            <a:p>
              <a:r>
                <a:rPr lang="en-GB" sz="900" b="1" dirty="0">
                  <a:ln w="9525">
                    <a:solidFill>
                      <a:schemeClr val="bg1"/>
                    </a:solidFill>
                    <a:prstDash val="solid"/>
                  </a:ln>
                  <a:solidFill>
                    <a:schemeClr val="tx1"/>
                  </a:solidFill>
                  <a:effectLst>
                    <a:outerShdw blurRad="12700" dist="38100" dir="2700000" algn="tl" rotWithShape="0">
                      <a:schemeClr val="bg1">
                        <a:lumMod val="50000"/>
                      </a:schemeClr>
                    </a:outerShdw>
                  </a:effectLst>
                </a:rPr>
                <a:t>…</a:t>
              </a:r>
            </a:p>
          </p:txBody>
        </p:sp>
      </p:grpSp>
      <p:sp>
        <p:nvSpPr>
          <p:cNvPr id="17" name="TextBox 16">
            <a:extLst>
              <a:ext uri="{FF2B5EF4-FFF2-40B4-BE49-F238E27FC236}">
                <a16:creationId xmlns:a16="http://schemas.microsoft.com/office/drawing/2014/main" id="{6199D542-6D0A-6CF2-5D5E-7F841D98D4CA}"/>
              </a:ext>
            </a:extLst>
          </p:cNvPr>
          <p:cNvSpPr txBox="1"/>
          <p:nvPr/>
        </p:nvSpPr>
        <p:spPr>
          <a:xfrm>
            <a:off x="269159" y="6278815"/>
            <a:ext cx="2036135" cy="307777"/>
          </a:xfrm>
          <a:prstGeom prst="rect">
            <a:avLst/>
          </a:prstGeom>
          <a:noFill/>
        </p:spPr>
        <p:txBody>
          <a:bodyPr wrap="none" rtlCol="0">
            <a:spAutoFit/>
          </a:bodyPr>
          <a:lstStyle/>
          <a:p>
            <a:r>
              <a:rPr lang="en-GB" dirty="0">
                <a:solidFill>
                  <a:schemeClr val="accent5"/>
                </a:solidFill>
                <a:hlinkClick r:id="rId4" action="ppaction://hlinksldjump">
                  <a:extLst>
                    <a:ext uri="{A12FA001-AC4F-418D-AE19-62706E023703}">
                      <ahyp:hlinkClr xmlns:ahyp="http://schemas.microsoft.com/office/drawing/2018/hyperlinkcolor" val="tx"/>
                    </a:ext>
                  </a:extLst>
                </a:hlinkClick>
              </a:rPr>
              <a:t>Back to Module Outline</a:t>
            </a:r>
            <a:endParaRPr lang="en-GB" dirty="0">
              <a:solidFill>
                <a:schemeClr val="accent5"/>
              </a:solidFill>
            </a:endParaRPr>
          </a:p>
        </p:txBody>
      </p:sp>
      <p:sp>
        <p:nvSpPr>
          <p:cNvPr id="5" name="TextBox 4">
            <a:extLst>
              <a:ext uri="{FF2B5EF4-FFF2-40B4-BE49-F238E27FC236}">
                <a16:creationId xmlns:a16="http://schemas.microsoft.com/office/drawing/2014/main" id="{B3B995D3-8AED-7998-4646-63F677F3FEC8}"/>
              </a:ext>
            </a:extLst>
          </p:cNvPr>
          <p:cNvSpPr txBox="1"/>
          <p:nvPr/>
        </p:nvSpPr>
        <p:spPr>
          <a:xfrm>
            <a:off x="643592" y="5176872"/>
            <a:ext cx="9443720" cy="1077218"/>
          </a:xfrm>
          <a:prstGeom prst="rect">
            <a:avLst/>
          </a:prstGeom>
          <a:noFill/>
        </p:spPr>
        <p:txBody>
          <a:bodyPr wrap="square">
            <a:spAutoFit/>
          </a:bodyPr>
          <a:lstStyle/>
          <a:p>
            <a:r>
              <a:rPr lang="en-GB" sz="1600" b="1" i="1" dirty="0">
                <a:solidFill>
                  <a:schemeClr val="accent5"/>
                </a:solidFill>
              </a:rPr>
              <a:t>Q: Does the </a:t>
            </a:r>
            <a:r>
              <a:rPr lang="en-GB" sz="1600" b="1" i="1" dirty="0">
                <a:solidFill>
                  <a:srgbClr val="C80F2E"/>
                </a:solidFill>
              </a:rPr>
              <a:t>TDG-SIG</a:t>
            </a:r>
            <a:r>
              <a:rPr lang="en-GB" sz="1600" b="1" i="1" dirty="0">
                <a:solidFill>
                  <a:schemeClr val="accent5"/>
                </a:solidFill>
              </a:rPr>
              <a:t> do </a:t>
            </a:r>
            <a:r>
              <a:rPr lang="en-GB" sz="1600" b="1" i="1" u="sng" dirty="0">
                <a:solidFill>
                  <a:schemeClr val="accent5"/>
                </a:solidFill>
              </a:rPr>
              <a:t>all</a:t>
            </a:r>
            <a:r>
              <a:rPr lang="en-GB" sz="1600" b="1" i="1" dirty="0">
                <a:solidFill>
                  <a:schemeClr val="accent5"/>
                </a:solidFill>
              </a:rPr>
              <a:t> the modelling?</a:t>
            </a:r>
          </a:p>
          <a:p>
            <a:r>
              <a:rPr lang="en-GB" sz="1600" dirty="0"/>
              <a:t>A: Yes, however, it is likely that the</a:t>
            </a:r>
            <a:r>
              <a:rPr lang="en-GB" sz="1600" b="1" dirty="0">
                <a:solidFill>
                  <a:srgbClr val="C80F2E"/>
                </a:solidFill>
              </a:rPr>
              <a:t> TDG-SIG </a:t>
            </a:r>
            <a:r>
              <a:rPr lang="en-GB" sz="1600" dirty="0"/>
              <a:t>needs to split into sub-groups specialising in tasks and sectors. Further, many stakeholder engagement workshops help aid collaboration. It is important that all activities are adhering to a shared calendar along with national planning and budget timetables.</a:t>
            </a:r>
          </a:p>
        </p:txBody>
      </p:sp>
      <p:sp>
        <p:nvSpPr>
          <p:cNvPr id="18" name="TextBox 17">
            <a:extLst>
              <a:ext uri="{FF2B5EF4-FFF2-40B4-BE49-F238E27FC236}">
                <a16:creationId xmlns:a16="http://schemas.microsoft.com/office/drawing/2014/main" id="{74B55022-C359-D248-2FB8-C284CB3B15B4}"/>
              </a:ext>
            </a:extLst>
          </p:cNvPr>
          <p:cNvSpPr txBox="1"/>
          <p:nvPr/>
        </p:nvSpPr>
        <p:spPr>
          <a:xfrm>
            <a:off x="1848640" y="4496908"/>
            <a:ext cx="9126233" cy="584775"/>
          </a:xfrm>
          <a:prstGeom prst="rect">
            <a:avLst/>
          </a:prstGeom>
          <a:noFill/>
        </p:spPr>
        <p:txBody>
          <a:bodyPr wrap="square">
            <a:spAutoFit/>
          </a:bodyPr>
          <a:lstStyle/>
          <a:p>
            <a:r>
              <a:rPr lang="en-GB" sz="1600" dirty="0"/>
              <a:t>The </a:t>
            </a:r>
            <a:r>
              <a:rPr lang="en-GB" sz="1600" b="1" dirty="0">
                <a:solidFill>
                  <a:srgbClr val="C80F2E"/>
                </a:solidFill>
              </a:rPr>
              <a:t>TDG-SIG </a:t>
            </a:r>
            <a:r>
              <a:rPr lang="en-GB" sz="1600" dirty="0"/>
              <a:t>should also have a schedule to touch base with other actors, such as the private-sector, civil society and academia to strengthen data quality and legitimacy of the model.</a:t>
            </a:r>
          </a:p>
        </p:txBody>
      </p:sp>
      <p:pic>
        <p:nvPicPr>
          <p:cNvPr id="19" name="Graphic 18" descr="Comment Important with solid fill">
            <a:extLst>
              <a:ext uri="{FF2B5EF4-FFF2-40B4-BE49-F238E27FC236}">
                <a16:creationId xmlns:a16="http://schemas.microsoft.com/office/drawing/2014/main" id="{70708778-6348-5026-5180-7B418C1EF06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229114" y="4448030"/>
            <a:ext cx="698029" cy="698029"/>
          </a:xfrm>
          <a:prstGeom prst="rect">
            <a:avLst/>
          </a:prstGeom>
        </p:spPr>
      </p:pic>
    </p:spTree>
    <p:extLst>
      <p:ext uri="{BB962C8B-B14F-4D97-AF65-F5344CB8AC3E}">
        <p14:creationId xmlns:p14="http://schemas.microsoft.com/office/powerpoint/2010/main" val="759559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500"/>
                                        <p:tgtEl>
                                          <p:spTgt spid="1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1500"/>
                                        <p:tgtEl>
                                          <p:spTgt spid="1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28D3843-7C12-138B-79AC-125F62A3F737}"/>
              </a:ext>
            </a:extLst>
          </p:cNvPr>
          <p:cNvSpPr txBox="1"/>
          <p:nvPr/>
        </p:nvSpPr>
        <p:spPr>
          <a:xfrm>
            <a:off x="535332" y="363505"/>
            <a:ext cx="11121335" cy="1485022"/>
          </a:xfrm>
          <a:prstGeom prst="rect">
            <a:avLst/>
          </a:prstGeom>
          <a:noFill/>
        </p:spPr>
        <p:txBody>
          <a:bodyPr wrap="square" rtlCol="0">
            <a:spAutoFit/>
          </a:bodyPr>
          <a:lstStyle/>
          <a:p>
            <a:r>
              <a:rPr lang="en-GB" sz="1600" b="1" dirty="0">
                <a:solidFill>
                  <a:schemeClr val="tx1"/>
                </a:solidFill>
              </a:rPr>
              <a:t>LEARNING OUTCOME 1: Establishing Governance and Institutional Arrangements</a:t>
            </a:r>
          </a:p>
          <a:p>
            <a:endParaRPr lang="en-GB" sz="1600" i="1" dirty="0"/>
          </a:p>
          <a:p>
            <a:r>
              <a:rPr lang="en-GB" sz="1600" b="1" dirty="0">
                <a:solidFill>
                  <a:schemeClr val="bg1"/>
                </a:solidFill>
                <a:highlight>
                  <a:srgbClr val="0000FF"/>
                </a:highlight>
              </a:rPr>
              <a:t>1.2 Developing a Coordination Mechanism</a:t>
            </a:r>
          </a:p>
          <a:p>
            <a:endParaRPr lang="en-GB" sz="1050" i="1" dirty="0"/>
          </a:p>
          <a:p>
            <a:r>
              <a:rPr lang="en-GB" sz="1600" dirty="0"/>
              <a:t>Listen to an expert explain the important role of different </a:t>
            </a:r>
            <a:r>
              <a:rPr lang="en-GB" sz="1600" b="1" dirty="0">
                <a:solidFill>
                  <a:srgbClr val="C80F2E"/>
                </a:solidFill>
              </a:rPr>
              <a:t>TDG-SIG</a:t>
            </a:r>
            <a:r>
              <a:rPr lang="en-GB" sz="1600" dirty="0"/>
              <a:t> (sometimes referred in the video as ‘technical team/group’ or ‘modelling team’):</a:t>
            </a:r>
          </a:p>
        </p:txBody>
      </p:sp>
      <p:sp>
        <p:nvSpPr>
          <p:cNvPr id="5" name="TextBox 4">
            <a:extLst>
              <a:ext uri="{FF2B5EF4-FFF2-40B4-BE49-F238E27FC236}">
                <a16:creationId xmlns:a16="http://schemas.microsoft.com/office/drawing/2014/main" id="{BCFD0049-2546-9C2B-DD75-4F38C70C955D}"/>
              </a:ext>
            </a:extLst>
          </p:cNvPr>
          <p:cNvSpPr txBox="1"/>
          <p:nvPr/>
        </p:nvSpPr>
        <p:spPr>
          <a:xfrm>
            <a:off x="8645217" y="1897825"/>
            <a:ext cx="2338872" cy="3766022"/>
          </a:xfrm>
          <a:prstGeom prst="rect">
            <a:avLst/>
          </a:prstGeom>
          <a:noFill/>
        </p:spPr>
        <p:txBody>
          <a:bodyPr wrap="square" lIns="36000" tIns="36000" rIns="36000" bIns="36000" rtlCol="0">
            <a:spAutoFit/>
          </a:bodyPr>
          <a:lstStyle/>
          <a:p>
            <a:pPr algn="l"/>
            <a:r>
              <a:rPr lang="en-GB" sz="1600" b="1" dirty="0">
                <a:solidFill>
                  <a:schemeClr val="accent5"/>
                </a:solidFill>
              </a:rPr>
              <a:t>Key takeaways:</a:t>
            </a:r>
          </a:p>
          <a:p>
            <a:pPr marL="342900" indent="-255588" algn="l">
              <a:buFont typeface="Wingdings" panose="05000000000000000000" pitchFamily="2" charset="2"/>
              <a:buChar char="Ø"/>
            </a:pPr>
            <a:r>
              <a:rPr lang="en-GB" sz="1600" b="1" dirty="0">
                <a:solidFill>
                  <a:srgbClr val="C80F2E"/>
                </a:solidFill>
              </a:rPr>
              <a:t>TDG-SIG</a:t>
            </a:r>
            <a:r>
              <a:rPr lang="en-GB" sz="1600" dirty="0"/>
              <a:t> takes the key messages and lessons from D2D Components 1-3 and puts those into the modelling tools</a:t>
            </a:r>
          </a:p>
          <a:p>
            <a:pPr marL="342900" indent="-255588" algn="l">
              <a:buFont typeface="Wingdings" panose="05000000000000000000" pitchFamily="2" charset="2"/>
              <a:buChar char="Ø"/>
            </a:pPr>
            <a:r>
              <a:rPr lang="en-GB" sz="1600" b="1" dirty="0">
                <a:solidFill>
                  <a:srgbClr val="C80F2E"/>
                </a:solidFill>
              </a:rPr>
              <a:t>TDG-SIG</a:t>
            </a:r>
            <a:r>
              <a:rPr lang="en-GB" sz="1600" dirty="0"/>
              <a:t> is responsible for data</a:t>
            </a:r>
            <a:r>
              <a:rPr lang="en-GB" sz="1600" b="1" dirty="0"/>
              <a:t> </a:t>
            </a:r>
            <a:r>
              <a:rPr lang="en-GB" sz="1600" dirty="0"/>
              <a:t>management and analysis</a:t>
            </a:r>
          </a:p>
          <a:p>
            <a:pPr marL="342900" indent="-255588" algn="l">
              <a:buFont typeface="Wingdings" panose="05000000000000000000" pitchFamily="2" charset="2"/>
              <a:buChar char="Ø"/>
            </a:pPr>
            <a:r>
              <a:rPr lang="en-GB" sz="1600" dirty="0"/>
              <a:t>Translates modelling results back to decision makers</a:t>
            </a:r>
          </a:p>
          <a:p>
            <a:pPr marL="342900" indent="-255588" algn="l">
              <a:buFont typeface="Wingdings" panose="05000000000000000000" pitchFamily="2" charset="2"/>
              <a:buChar char="Ø"/>
            </a:pPr>
            <a:endParaRPr lang="en-GB" sz="1600" dirty="0"/>
          </a:p>
        </p:txBody>
      </p:sp>
      <p:pic>
        <p:nvPicPr>
          <p:cNvPr id="4" name="Online Media 3" descr="D2D Component4 Modelling Jairo Slide9">
            <a:hlinkClick r:id="" action="ppaction://media"/>
            <a:extLst>
              <a:ext uri="{FF2B5EF4-FFF2-40B4-BE49-F238E27FC236}">
                <a16:creationId xmlns:a16="http://schemas.microsoft.com/office/drawing/2014/main" id="{BB2B000A-5625-D5D3-FE14-147DC278EBE0}"/>
              </a:ext>
            </a:extLst>
          </p:cNvPr>
          <p:cNvPicPr>
            <a:picLocks noRot="1" noChangeAspect="1"/>
          </p:cNvPicPr>
          <p:nvPr>
            <a:videoFile r:link="rId1"/>
          </p:nvPr>
        </p:nvPicPr>
        <p:blipFill>
          <a:blip r:embed="rId3"/>
          <a:stretch>
            <a:fillRect/>
          </a:stretch>
        </p:blipFill>
        <p:spPr>
          <a:xfrm>
            <a:off x="535332" y="1897825"/>
            <a:ext cx="7862712" cy="4442432"/>
          </a:xfrm>
          <a:prstGeom prst="rect">
            <a:avLst/>
          </a:prstGeom>
        </p:spPr>
      </p:pic>
    </p:spTree>
    <p:extLst>
      <p:ext uri="{BB962C8B-B14F-4D97-AF65-F5344CB8AC3E}">
        <p14:creationId xmlns:p14="http://schemas.microsoft.com/office/powerpoint/2010/main" val="2633141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4"/>
                </p:tgtEl>
              </p:cMediaNode>
            </p:video>
            <p:seq concurrent="1" nextAc="seek">
              <p:cTn id="13" restart="whenNotActive" fill="hold" evtFilter="cancelBubble" nodeType="interactiveSeq">
                <p:stCondLst>
                  <p:cond evt="onClick" delay="0">
                    <p:tgtEl>
                      <p:spTgt spid="4"/>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4"/>
                                        </p:tgtEl>
                                      </p:cBhvr>
                                    </p:cmd>
                                  </p:childTnLst>
                                </p:cTn>
                              </p:par>
                            </p:childTnLst>
                          </p:cTn>
                        </p:par>
                      </p:childTnLst>
                    </p:cTn>
                  </p:par>
                </p:childTnLst>
              </p:cTn>
              <p:nextCondLst>
                <p:cond evt="onClick" delay="0">
                  <p:tgtEl>
                    <p:spTgt spid="4"/>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68C78-6758-7CA7-33DE-4E3DFA833DFF}"/>
              </a:ext>
            </a:extLst>
          </p:cNvPr>
          <p:cNvSpPr>
            <a:spLocks noGrp="1"/>
          </p:cNvSpPr>
          <p:nvPr>
            <p:ph type="ctrTitle"/>
          </p:nvPr>
        </p:nvSpPr>
        <p:spPr>
          <a:xfrm>
            <a:off x="2979507" y="739739"/>
            <a:ext cx="6010489" cy="4982968"/>
          </a:xfrm>
        </p:spPr>
        <p:txBody>
          <a:bodyPr/>
          <a:lstStyle/>
          <a:p>
            <a:r>
              <a:rPr lang="en-GB" sz="5400" dirty="0"/>
              <a:t>Learning Outcome 2</a:t>
            </a:r>
            <a:br>
              <a:rPr lang="en-GB" sz="5400" dirty="0"/>
            </a:br>
            <a:br>
              <a:rPr lang="en-GB" sz="1400" dirty="0"/>
            </a:br>
            <a:r>
              <a:rPr lang="en-GB" dirty="0"/>
              <a:t>Choosing Fit-For-Purpose Models Aligned with Policy Questions and National Priorities</a:t>
            </a:r>
            <a:br>
              <a:rPr lang="en-GB" dirty="0"/>
            </a:br>
            <a:endParaRPr lang="en-GB" dirty="0"/>
          </a:p>
        </p:txBody>
      </p:sp>
      <p:pic>
        <p:nvPicPr>
          <p:cNvPr id="3" name="Graphic 2" descr="Priorities outline">
            <a:extLst>
              <a:ext uri="{FF2B5EF4-FFF2-40B4-BE49-F238E27FC236}">
                <a16:creationId xmlns:a16="http://schemas.microsoft.com/office/drawing/2014/main" id="{8D3426FB-89F1-5395-1C70-187C2A66F4D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815879" y="4240342"/>
            <a:ext cx="1800000" cy="1800000"/>
          </a:xfrm>
          <a:prstGeom prst="rect">
            <a:avLst/>
          </a:prstGeom>
        </p:spPr>
      </p:pic>
    </p:spTree>
    <p:extLst>
      <p:ext uri="{BB962C8B-B14F-4D97-AF65-F5344CB8AC3E}">
        <p14:creationId xmlns:p14="http://schemas.microsoft.com/office/powerpoint/2010/main" val="25267426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132D7D-2D09-5267-FB92-40F25D942E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C5F44F-6970-4465-55A7-8579F73664DA}"/>
              </a:ext>
            </a:extLst>
          </p:cNvPr>
          <p:cNvSpPr>
            <a:spLocks noGrp="1"/>
          </p:cNvSpPr>
          <p:nvPr>
            <p:ph type="title"/>
          </p:nvPr>
        </p:nvSpPr>
        <p:spPr>
          <a:xfrm>
            <a:off x="838198" y="522971"/>
            <a:ext cx="10515600" cy="1325563"/>
          </a:xfrm>
        </p:spPr>
        <p:txBody>
          <a:bodyPr/>
          <a:lstStyle/>
          <a:p>
            <a:r>
              <a:rPr lang="en-GB" dirty="0">
                <a:solidFill>
                  <a:schemeClr val="accent5"/>
                </a:solidFill>
              </a:rPr>
              <a:t>Choosing Fit-For-Purpose Models Aligned with Policy Questions and National Priorities</a:t>
            </a:r>
          </a:p>
        </p:txBody>
      </p:sp>
      <p:sp>
        <p:nvSpPr>
          <p:cNvPr id="3" name="Text Placeholder 2">
            <a:extLst>
              <a:ext uri="{FF2B5EF4-FFF2-40B4-BE49-F238E27FC236}">
                <a16:creationId xmlns:a16="http://schemas.microsoft.com/office/drawing/2014/main" id="{0DAAFD2C-5EF9-1743-CAD1-CAEC27025F6C}"/>
              </a:ext>
            </a:extLst>
          </p:cNvPr>
          <p:cNvSpPr>
            <a:spLocks noGrp="1"/>
          </p:cNvSpPr>
          <p:nvPr>
            <p:ph type="body" idx="12"/>
          </p:nvPr>
        </p:nvSpPr>
        <p:spPr>
          <a:xfrm>
            <a:off x="838198" y="2047940"/>
            <a:ext cx="10515599" cy="3161057"/>
          </a:xfrm>
        </p:spPr>
        <p:txBody>
          <a:bodyPr/>
          <a:lstStyle/>
          <a:p>
            <a:r>
              <a:rPr lang="en-GB" dirty="0"/>
              <a:t>The right model should…</a:t>
            </a:r>
          </a:p>
          <a:p>
            <a:pPr marL="285750" indent="-285750">
              <a:buFont typeface="Arial" panose="020B0604020202020204" pitchFamily="34" charset="0"/>
              <a:buChar char="•"/>
            </a:pPr>
            <a:r>
              <a:rPr lang="en-GB" dirty="0"/>
              <a:t>Address the well-defined problems/questions from the visioning process (</a:t>
            </a:r>
            <a:r>
              <a:rPr lang="en-GB" b="1" dirty="0"/>
              <a:t>D2D Component 3: Vision</a:t>
            </a:r>
            <a:r>
              <a:rPr lang="en-GB" dirty="0"/>
              <a:t>);</a:t>
            </a:r>
          </a:p>
          <a:p>
            <a:pPr marL="285750" indent="-285750">
              <a:buFont typeface="Arial" panose="020B0604020202020204" pitchFamily="34" charset="0"/>
              <a:buChar char="•"/>
            </a:pPr>
            <a:r>
              <a:rPr lang="en-GB" dirty="0"/>
              <a:t>Be driven by the need to answer questions grounded in both national development goals and international climate targets;</a:t>
            </a:r>
          </a:p>
          <a:p>
            <a:pPr marL="285750" indent="-285750">
              <a:buFont typeface="Arial" panose="020B0604020202020204" pitchFamily="34" charset="0"/>
              <a:buChar char="•"/>
            </a:pPr>
            <a:r>
              <a:rPr lang="en-GB" dirty="0"/>
              <a:t>Build upon existing tool usage rather than introduce new models unless they really cannot answer the policy questions</a:t>
            </a:r>
            <a:endParaRPr lang="en-GB" b="1" dirty="0"/>
          </a:p>
          <a:p>
            <a:pPr marL="285750" indent="-285750">
              <a:buFont typeface="Arial" panose="020B0604020202020204" pitchFamily="34" charset="0"/>
              <a:buChar char="•"/>
            </a:pPr>
            <a:endParaRPr lang="en-GB" dirty="0"/>
          </a:p>
          <a:p>
            <a:r>
              <a:rPr lang="en-GB" dirty="0"/>
              <a:t>In this section you will learn the importance of selecting the right modelling tool for a policy question, ensuring that the tool can answer the question and is appropriate to the scale and scope of the analysis.</a:t>
            </a:r>
          </a:p>
        </p:txBody>
      </p:sp>
      <p:pic>
        <p:nvPicPr>
          <p:cNvPr id="6" name="Graphic 5" descr="Priorities outline">
            <a:extLst>
              <a:ext uri="{FF2B5EF4-FFF2-40B4-BE49-F238E27FC236}">
                <a16:creationId xmlns:a16="http://schemas.microsoft.com/office/drawing/2014/main" id="{920A2FD6-7B4F-1520-CE10-96BE226F6C3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137933" y="344931"/>
            <a:ext cx="1620000" cy="1620000"/>
          </a:xfrm>
          <a:prstGeom prst="rect">
            <a:avLst/>
          </a:prstGeom>
        </p:spPr>
      </p:pic>
      <p:sp>
        <p:nvSpPr>
          <p:cNvPr id="8" name="Text Placeholder 3">
            <a:extLst>
              <a:ext uri="{FF2B5EF4-FFF2-40B4-BE49-F238E27FC236}">
                <a16:creationId xmlns:a16="http://schemas.microsoft.com/office/drawing/2014/main" id="{018FDFEC-4320-B7C7-7D7A-5E4843518E1F}"/>
              </a:ext>
            </a:extLst>
          </p:cNvPr>
          <p:cNvSpPr>
            <a:spLocks noGrp="1"/>
          </p:cNvSpPr>
          <p:nvPr>
            <p:ph type="body" idx="13"/>
          </p:nvPr>
        </p:nvSpPr>
        <p:spPr>
          <a:xfrm>
            <a:off x="838198" y="480124"/>
            <a:ext cx="5499342" cy="604836"/>
          </a:xfrm>
        </p:spPr>
        <p:txBody>
          <a:bodyPr/>
          <a:lstStyle/>
          <a:p>
            <a:r>
              <a:rPr lang="en-GB" dirty="0"/>
              <a:t>Learning Outcome 2:</a:t>
            </a:r>
          </a:p>
        </p:txBody>
      </p:sp>
    </p:spTree>
    <p:extLst>
      <p:ext uri="{BB962C8B-B14F-4D97-AF65-F5344CB8AC3E}">
        <p14:creationId xmlns:p14="http://schemas.microsoft.com/office/powerpoint/2010/main" val="40905302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D021573-9C25-C0FA-7F8F-5BA0E702635D}"/>
              </a:ext>
            </a:extLst>
          </p:cNvPr>
          <p:cNvSpPr txBox="1"/>
          <p:nvPr/>
        </p:nvSpPr>
        <p:spPr>
          <a:xfrm>
            <a:off x="563733" y="363505"/>
            <a:ext cx="10697825" cy="3046988"/>
          </a:xfrm>
          <a:prstGeom prst="rect">
            <a:avLst/>
          </a:prstGeom>
          <a:noFill/>
        </p:spPr>
        <p:txBody>
          <a:bodyPr wrap="square" rtlCol="0">
            <a:spAutoFit/>
          </a:bodyPr>
          <a:lstStyle/>
          <a:p>
            <a:r>
              <a:rPr lang="en-GB" sz="1600" b="1" dirty="0">
                <a:solidFill>
                  <a:schemeClr val="tx1"/>
                </a:solidFill>
              </a:rPr>
              <a:t>LEARNING OUTCOME 2: Choosing Fit-For-Purpose Models Aligned with Policy Questions and National Priorities</a:t>
            </a:r>
          </a:p>
          <a:p>
            <a:endParaRPr lang="en-GB" sz="1600" b="1" i="1" dirty="0"/>
          </a:p>
          <a:p>
            <a:r>
              <a:rPr lang="en-GB" sz="1600" b="1" dirty="0">
                <a:solidFill>
                  <a:schemeClr val="bg1"/>
                </a:solidFill>
                <a:highlight>
                  <a:srgbClr val="0000FF"/>
                </a:highlight>
              </a:rPr>
              <a:t>2.1 Engaging Iteratively with Stakeholders to Define the Scope of the Modelling Exercise</a:t>
            </a:r>
          </a:p>
          <a:p>
            <a:endParaRPr lang="en-GB" sz="1600" dirty="0"/>
          </a:p>
          <a:p>
            <a:r>
              <a:rPr lang="en-GB" sz="1600" b="1" i="1" dirty="0">
                <a:solidFill>
                  <a:schemeClr val="accent5"/>
                </a:solidFill>
              </a:rPr>
              <a:t>Q: What is the starting point to defining the scope of the modelling exercise?</a:t>
            </a:r>
          </a:p>
          <a:p>
            <a:r>
              <a:rPr lang="en-GB" sz="1600" dirty="0"/>
              <a:t>A: Governments (e.g., the </a:t>
            </a:r>
            <a:r>
              <a:rPr lang="en-GB" sz="1600" b="1" dirty="0"/>
              <a:t>GCF</a:t>
            </a:r>
            <a:r>
              <a:rPr lang="en-GB" sz="1600" dirty="0"/>
              <a:t>) should initiate early consultations with relevant institutions (e.g., line ministries, utilities, academia) to identify priority questions and expectations. A consultation could be a workshop, interview or working groups. These consultations should also include multiple levels of governance, e.g., sub-national institutions. This supports inclusive model results and improves the relevance of the model across the country. If possible, this process should link into existing policy or planning cycles (e.g., NDC preparation and revision cycles) to help anchor the modelling exercise within real policy timelines and decision points.</a:t>
            </a:r>
            <a:endParaRPr lang="en-GB" sz="1800" i="1" dirty="0"/>
          </a:p>
        </p:txBody>
      </p:sp>
      <p:pic>
        <p:nvPicPr>
          <p:cNvPr id="4" name="Graphic 3" descr="Priorities outline">
            <a:extLst>
              <a:ext uri="{FF2B5EF4-FFF2-40B4-BE49-F238E27FC236}">
                <a16:creationId xmlns:a16="http://schemas.microsoft.com/office/drawing/2014/main" id="{62465E94-6D8E-6734-0C85-CEF2F10D2B5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100460" y="363505"/>
            <a:ext cx="720000" cy="720000"/>
          </a:xfrm>
          <a:prstGeom prst="rect">
            <a:avLst/>
          </a:prstGeom>
        </p:spPr>
      </p:pic>
      <p:sp>
        <p:nvSpPr>
          <p:cNvPr id="5" name="TextBox 4">
            <a:extLst>
              <a:ext uri="{FF2B5EF4-FFF2-40B4-BE49-F238E27FC236}">
                <a16:creationId xmlns:a16="http://schemas.microsoft.com/office/drawing/2014/main" id="{695A2E99-2F29-AC1F-C3F3-55363FCB44F4}"/>
              </a:ext>
            </a:extLst>
          </p:cNvPr>
          <p:cNvSpPr txBox="1"/>
          <p:nvPr/>
        </p:nvSpPr>
        <p:spPr>
          <a:xfrm>
            <a:off x="589380" y="3653081"/>
            <a:ext cx="10871080" cy="1323439"/>
          </a:xfrm>
          <a:prstGeom prst="rect">
            <a:avLst/>
          </a:prstGeom>
          <a:noFill/>
        </p:spPr>
        <p:txBody>
          <a:bodyPr wrap="square">
            <a:spAutoFit/>
          </a:bodyPr>
          <a:lstStyle/>
          <a:p>
            <a:r>
              <a:rPr lang="en-GB" sz="1600" b="1" i="1" dirty="0">
                <a:solidFill>
                  <a:schemeClr val="accent5"/>
                </a:solidFill>
              </a:rPr>
              <a:t>Q: Where do the </a:t>
            </a:r>
            <a:r>
              <a:rPr lang="en-GB" sz="1600" b="1" i="1" dirty="0">
                <a:solidFill>
                  <a:srgbClr val="0636A8"/>
                </a:solidFill>
              </a:rPr>
              <a:t>PSC- </a:t>
            </a:r>
            <a:r>
              <a:rPr lang="en-GB" sz="1600" b="1" i="1" dirty="0">
                <a:solidFill>
                  <a:schemeClr val="accent5"/>
                </a:solidFill>
              </a:rPr>
              <a:t>and </a:t>
            </a:r>
            <a:r>
              <a:rPr lang="en-GB" sz="1600" b="1" i="1" dirty="0">
                <a:solidFill>
                  <a:srgbClr val="C80F2E"/>
                </a:solidFill>
              </a:rPr>
              <a:t>TDG-SIGs</a:t>
            </a:r>
            <a:r>
              <a:rPr lang="en-GB" sz="1600" b="1" i="1" dirty="0">
                <a:solidFill>
                  <a:schemeClr val="accent5"/>
                </a:solidFill>
              </a:rPr>
              <a:t> play a role in this process?</a:t>
            </a:r>
          </a:p>
          <a:p>
            <a:r>
              <a:rPr lang="en-GB" sz="1600" dirty="0"/>
              <a:t>A: The </a:t>
            </a:r>
            <a:r>
              <a:rPr lang="en-GB" sz="1600" b="1" dirty="0">
                <a:solidFill>
                  <a:srgbClr val="0636A8"/>
                </a:solidFill>
              </a:rPr>
              <a:t>PSC-SIG </a:t>
            </a:r>
            <a:r>
              <a:rPr lang="en-GB" sz="1600" dirty="0"/>
              <a:t>should be providing endorsement of model scope decisions and informing the </a:t>
            </a:r>
            <a:r>
              <a:rPr lang="en-GB" sz="1600" b="1" dirty="0">
                <a:solidFill>
                  <a:srgbClr val="C80F2E"/>
                </a:solidFill>
              </a:rPr>
              <a:t>TDG-SIG</a:t>
            </a:r>
            <a:r>
              <a:rPr lang="en-GB" sz="1600" dirty="0"/>
              <a:t> if the scope has any specific policy implications. Meanwhile, the </a:t>
            </a:r>
            <a:r>
              <a:rPr lang="en-GB" sz="1600" b="1" dirty="0">
                <a:solidFill>
                  <a:srgbClr val="C80F2E"/>
                </a:solidFill>
              </a:rPr>
              <a:t>TDG-SIG</a:t>
            </a:r>
            <a:r>
              <a:rPr lang="en-GB" sz="1600" dirty="0"/>
              <a:t> should be using the various consultations (run by the </a:t>
            </a:r>
            <a:r>
              <a:rPr lang="en-GB" sz="1600" b="1" dirty="0"/>
              <a:t>GCF</a:t>
            </a:r>
            <a:r>
              <a:rPr lang="en-GB" sz="1600" dirty="0"/>
              <a:t>) to define modelling boundaries, facilitate data sharing, and ensure outputs are useable. When feasible, sub-national models can be linked to national models to reflect local realities and improve scenario accuracy.</a:t>
            </a:r>
            <a:endParaRPr lang="en-GB" sz="1600" dirty="0">
              <a:highlight>
                <a:srgbClr val="FFFF00"/>
              </a:highlight>
            </a:endParaRPr>
          </a:p>
        </p:txBody>
      </p:sp>
    </p:spTree>
    <p:extLst>
      <p:ext uri="{BB962C8B-B14F-4D97-AF65-F5344CB8AC3E}">
        <p14:creationId xmlns:p14="http://schemas.microsoft.com/office/powerpoint/2010/main" val="325847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3BEBD15-F2B5-135F-F130-93AE493FF012}"/>
              </a:ext>
            </a:extLst>
          </p:cNvPr>
          <p:cNvSpPr txBox="1"/>
          <p:nvPr/>
        </p:nvSpPr>
        <p:spPr>
          <a:xfrm>
            <a:off x="563733" y="363505"/>
            <a:ext cx="10697825" cy="1569660"/>
          </a:xfrm>
          <a:prstGeom prst="rect">
            <a:avLst/>
          </a:prstGeom>
          <a:noFill/>
        </p:spPr>
        <p:txBody>
          <a:bodyPr wrap="square" rtlCol="0">
            <a:spAutoFit/>
          </a:bodyPr>
          <a:lstStyle/>
          <a:p>
            <a:r>
              <a:rPr lang="en-GB" sz="1600" b="1" dirty="0">
                <a:solidFill>
                  <a:schemeClr val="tx1"/>
                </a:solidFill>
              </a:rPr>
              <a:t>LEARNING OUTCOME 2: Choosing Fit-For-Purpose Models Aligned with Policy Questions and National Priorities</a:t>
            </a:r>
          </a:p>
          <a:p>
            <a:endParaRPr lang="en-GB" sz="1600" b="1" i="1" dirty="0"/>
          </a:p>
          <a:p>
            <a:r>
              <a:rPr lang="en-GB" sz="1600" b="1" dirty="0">
                <a:solidFill>
                  <a:schemeClr val="bg1"/>
                </a:solidFill>
                <a:highlight>
                  <a:srgbClr val="0000FF"/>
                </a:highlight>
              </a:rPr>
              <a:t>2.1 Engaging Iteratively with Stakeholders to Define the Scope of the Modelling Exercise</a:t>
            </a:r>
          </a:p>
          <a:p>
            <a:endParaRPr lang="en-GB" sz="1600" dirty="0"/>
          </a:p>
          <a:p>
            <a:r>
              <a:rPr lang="en-GB" sz="1600" dirty="0"/>
              <a:t>Below highlights a real-world example of identifying the right tool based on a policy request…</a:t>
            </a:r>
          </a:p>
        </p:txBody>
      </p:sp>
      <p:sp>
        <p:nvSpPr>
          <p:cNvPr id="4" name="TextBox 3">
            <a:extLst>
              <a:ext uri="{FF2B5EF4-FFF2-40B4-BE49-F238E27FC236}">
                <a16:creationId xmlns:a16="http://schemas.microsoft.com/office/drawing/2014/main" id="{984D4EE9-28DB-3EA0-695A-66A412DAAFDB}"/>
              </a:ext>
            </a:extLst>
          </p:cNvPr>
          <p:cNvSpPr txBox="1"/>
          <p:nvPr/>
        </p:nvSpPr>
        <p:spPr>
          <a:xfrm>
            <a:off x="8327820" y="1933165"/>
            <a:ext cx="2933738" cy="2288694"/>
          </a:xfrm>
          <a:prstGeom prst="rect">
            <a:avLst/>
          </a:prstGeom>
          <a:noFill/>
        </p:spPr>
        <p:txBody>
          <a:bodyPr wrap="square" lIns="36000" tIns="36000" rIns="36000" bIns="36000" rtlCol="0">
            <a:spAutoFit/>
          </a:bodyPr>
          <a:lstStyle/>
          <a:p>
            <a:pPr algn="l"/>
            <a:r>
              <a:rPr lang="en-GB" sz="1600" b="1" dirty="0">
                <a:solidFill>
                  <a:schemeClr val="accent5"/>
                </a:solidFill>
              </a:rPr>
              <a:t>Key takeaways:</a:t>
            </a:r>
          </a:p>
          <a:p>
            <a:pPr marL="342900" indent="-255588" algn="l">
              <a:buFont typeface="Wingdings" panose="05000000000000000000" pitchFamily="2" charset="2"/>
              <a:buChar char="Ø"/>
            </a:pPr>
            <a:r>
              <a:rPr lang="en-GB" sz="1600" dirty="0"/>
              <a:t>Listen to the question that the policymakers want answered to identify the right tool</a:t>
            </a:r>
          </a:p>
          <a:p>
            <a:pPr marL="342900" indent="-255588" algn="l">
              <a:buFont typeface="Wingdings" panose="05000000000000000000" pitchFamily="2" charset="2"/>
              <a:buChar char="Ø"/>
            </a:pPr>
            <a:r>
              <a:rPr lang="en-GB" sz="1600" dirty="0"/>
              <a:t>Consultation workshops are a great way to get to the priority questions of decision makers</a:t>
            </a:r>
          </a:p>
        </p:txBody>
      </p:sp>
      <p:sp>
        <p:nvSpPr>
          <p:cNvPr id="5" name="TextBox 4">
            <a:extLst>
              <a:ext uri="{FF2B5EF4-FFF2-40B4-BE49-F238E27FC236}">
                <a16:creationId xmlns:a16="http://schemas.microsoft.com/office/drawing/2014/main" id="{39425B12-6C18-4DD0-6439-9AA2F1CC92AA}"/>
              </a:ext>
            </a:extLst>
          </p:cNvPr>
          <p:cNvSpPr txBox="1"/>
          <p:nvPr/>
        </p:nvSpPr>
        <p:spPr>
          <a:xfrm>
            <a:off x="8327821" y="5385835"/>
            <a:ext cx="2933737" cy="811367"/>
          </a:xfrm>
          <a:prstGeom prst="rect">
            <a:avLst/>
          </a:prstGeom>
          <a:noFill/>
        </p:spPr>
        <p:txBody>
          <a:bodyPr wrap="square" lIns="36000" tIns="36000" rIns="36000" bIns="36000" rtlCol="0">
            <a:spAutoFit/>
          </a:bodyPr>
          <a:lstStyle/>
          <a:p>
            <a:pPr algn="l"/>
            <a:r>
              <a:rPr lang="en-GB" sz="1600" b="1" dirty="0">
                <a:solidFill>
                  <a:schemeClr val="tx1"/>
                </a:solidFill>
              </a:rPr>
              <a:t>Model link: </a:t>
            </a:r>
            <a:r>
              <a:rPr lang="en-GB" sz="1600" dirty="0">
                <a:solidFill>
                  <a:schemeClr val="accent5"/>
                </a:solidFill>
                <a:hlinkClick r:id="rId3">
                  <a:extLst>
                    <a:ext uri="{A12FA001-AC4F-418D-AE19-62706E023703}">
                      <ahyp:hlinkClr xmlns:ahyp="http://schemas.microsoft.com/office/drawing/2018/hyperlinkcolor" val="tx"/>
                    </a:ext>
                  </a:extLst>
                </a:hlinkClick>
              </a:rPr>
              <a:t>Climate, Land, Energy, Water Systems (CLEWs)</a:t>
            </a:r>
            <a:endParaRPr lang="en-GB" sz="1600" dirty="0">
              <a:solidFill>
                <a:schemeClr val="accent5"/>
              </a:solidFill>
            </a:endParaRPr>
          </a:p>
        </p:txBody>
      </p:sp>
      <p:pic>
        <p:nvPicPr>
          <p:cNvPr id="6" name="Online Media 5" descr="D2D Component4 Modelling Jairo Slide13">
            <a:hlinkClick r:id="" action="ppaction://media"/>
            <a:extLst>
              <a:ext uri="{FF2B5EF4-FFF2-40B4-BE49-F238E27FC236}">
                <a16:creationId xmlns:a16="http://schemas.microsoft.com/office/drawing/2014/main" id="{14A7A36B-BA75-C0E4-8066-A549CD6498A8}"/>
              </a:ext>
            </a:extLst>
          </p:cNvPr>
          <p:cNvPicPr>
            <a:picLocks noRot="1" noChangeAspect="1"/>
          </p:cNvPicPr>
          <p:nvPr>
            <a:videoFile r:link="rId1"/>
          </p:nvPr>
        </p:nvPicPr>
        <p:blipFill>
          <a:blip r:embed="rId4"/>
          <a:stretch>
            <a:fillRect/>
          </a:stretch>
        </p:blipFill>
        <p:spPr>
          <a:xfrm>
            <a:off x="563733" y="1933165"/>
            <a:ext cx="7569200" cy="4276598"/>
          </a:xfrm>
          <a:prstGeom prst="rect">
            <a:avLst/>
          </a:prstGeom>
        </p:spPr>
      </p:pic>
    </p:spTree>
    <p:extLst>
      <p:ext uri="{BB962C8B-B14F-4D97-AF65-F5344CB8AC3E}">
        <p14:creationId xmlns:p14="http://schemas.microsoft.com/office/powerpoint/2010/main" val="3703271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mediacall" presetSubtype="0" fill="hold" nodeType="clickEffect">
                                  <p:stCondLst>
                                    <p:cond delay="0"/>
                                  </p:stCondLst>
                                  <p:childTnLst>
                                    <p:cmd type="call" cmd="playFrom(0.0)">
                                      <p:cBhvr>
                                        <p:cTn id="1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7" fill="hold" display="0">
                  <p:stCondLst>
                    <p:cond delay="indefinite"/>
                  </p:stCondLst>
                </p:cTn>
                <p:tgtEl>
                  <p:spTgt spid="6"/>
                </p:tgtEl>
              </p:cMediaNode>
            </p:video>
            <p:seq concurrent="1" nextAc="seek">
              <p:cTn id="18" restart="whenNotActive" fill="hold" evtFilter="cancelBubble" nodeType="interactiveSeq">
                <p:stCondLst>
                  <p:cond evt="onClick" delay="0">
                    <p:tgtEl>
                      <p:spTgt spid="6"/>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6"/>
                                        </p:tgtEl>
                                      </p:cBhvr>
                                    </p:cmd>
                                  </p:childTnLst>
                                </p:cTn>
                              </p:par>
                            </p:childTnLst>
                          </p:cTn>
                        </p:par>
                      </p:childTnLst>
                    </p:cTn>
                  </p:par>
                </p:childTnLst>
              </p:cTn>
              <p:nextCondLst>
                <p:cond evt="onClick" delay="0">
                  <p:tgtEl>
                    <p:spTgt spid="6"/>
                  </p:tgtEl>
                </p:cond>
              </p:nextCondLst>
            </p:seq>
          </p:childTnLst>
        </p:cTn>
      </p:par>
    </p:tnLst>
    <p:bldLst>
      <p:bldP spid="4" grpId="0"/>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50C50C-2769-40CD-62CA-72EA02C77DE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E30055C-ED46-1784-CA81-9F617B73D5C9}"/>
              </a:ext>
            </a:extLst>
          </p:cNvPr>
          <p:cNvSpPr txBox="1"/>
          <p:nvPr/>
        </p:nvSpPr>
        <p:spPr>
          <a:xfrm>
            <a:off x="563733" y="363505"/>
            <a:ext cx="10986583" cy="5262979"/>
          </a:xfrm>
          <a:prstGeom prst="rect">
            <a:avLst/>
          </a:prstGeom>
          <a:noFill/>
        </p:spPr>
        <p:txBody>
          <a:bodyPr wrap="square" rtlCol="0">
            <a:spAutoFit/>
          </a:bodyPr>
          <a:lstStyle/>
          <a:p>
            <a:r>
              <a:rPr lang="en-GB" sz="1600" b="1" dirty="0">
                <a:solidFill>
                  <a:schemeClr val="tx1"/>
                </a:solidFill>
              </a:rPr>
              <a:t>LEARNING OUTCOME 2: Choosing Fit-For-Purpose Models Aligned with Policy Questions and National Priorities</a:t>
            </a:r>
          </a:p>
          <a:p>
            <a:endParaRPr lang="en-GB" sz="1600" b="1" i="1" dirty="0"/>
          </a:p>
          <a:p>
            <a:r>
              <a:rPr lang="en-GB" sz="1600" b="1" dirty="0">
                <a:solidFill>
                  <a:schemeClr val="bg1"/>
                </a:solidFill>
                <a:highlight>
                  <a:srgbClr val="0000FF"/>
                </a:highlight>
              </a:rPr>
              <a:t>2.2 Establishing the Geographical and Temporal Space of the Modelling Exercise</a:t>
            </a:r>
          </a:p>
          <a:p>
            <a:endParaRPr lang="en-GB" sz="1600" dirty="0"/>
          </a:p>
          <a:p>
            <a:r>
              <a:rPr lang="en-GB" sz="1600" b="1" i="1" dirty="0">
                <a:solidFill>
                  <a:schemeClr val="accent5"/>
                </a:solidFill>
              </a:rPr>
              <a:t>Q: How will we know what the right geographical and temporal resolution should be?</a:t>
            </a:r>
          </a:p>
          <a:p>
            <a:r>
              <a:rPr lang="en-GB" sz="1600" dirty="0"/>
              <a:t>A: Align the model’s geographic and temporal resolution with the decisions it is intended to inform:</a:t>
            </a:r>
          </a:p>
          <a:p>
            <a:pPr marL="452438" indent="-285750">
              <a:buFont typeface="Arial" panose="020B0604020202020204" pitchFamily="34" charset="0"/>
              <a:buChar char="•"/>
            </a:pPr>
            <a:r>
              <a:rPr lang="en-GB" sz="1600" b="1" dirty="0"/>
              <a:t>Geographical:</a:t>
            </a:r>
            <a:r>
              <a:rPr lang="en-GB" sz="1600" dirty="0"/>
              <a:t> Best practices recommend aligning the model’s boundaries with the specific policy or research questions it seeks to address. For example, national-level models are appropriate for long-term planning and assessing commitments under international agreements, whereas regional or subnational models can capture localised dynamics such as, in the case of energy planning, renewable resource availability, grid congestion, or urban energy demand.</a:t>
            </a:r>
          </a:p>
          <a:p>
            <a:pPr marL="452438" indent="-285750">
              <a:buFont typeface="Arial" panose="020B0604020202020204" pitchFamily="34" charset="0"/>
              <a:buChar char="•"/>
            </a:pPr>
            <a:r>
              <a:rPr lang="en-GB" sz="1600" b="1" dirty="0"/>
              <a:t>Temporal:</a:t>
            </a:r>
            <a:r>
              <a:rPr lang="en-GB" sz="1600" dirty="0"/>
              <a:t> A long-term horizon, often extending 20 to 50 years, is typically needed to reflect technology lifetimes, infrastructure planning cycles, and decarbonisation pathways. Within that horizon, temporal resolution should capture variations in demand and supply, such as daily load curves or seasonal resource availability, without overburdening the model with unnecessary complexity. Best practice is to tailor the temporal detail to the research question: e.g., hourly time slices may be essential for analysing flexibility options, while annual or seasonal resolution may suffice for strategic policy assessments. </a:t>
            </a:r>
          </a:p>
          <a:p>
            <a:endParaRPr lang="en-GB" sz="1600" dirty="0"/>
          </a:p>
          <a:p>
            <a:endParaRPr lang="en-GB" sz="1600" dirty="0"/>
          </a:p>
          <a:p>
            <a:endParaRPr lang="en-GB" sz="1600" dirty="0"/>
          </a:p>
        </p:txBody>
      </p:sp>
      <p:pic>
        <p:nvPicPr>
          <p:cNvPr id="3" name="Graphic 2" descr="Priorities outline">
            <a:extLst>
              <a:ext uri="{FF2B5EF4-FFF2-40B4-BE49-F238E27FC236}">
                <a16:creationId xmlns:a16="http://schemas.microsoft.com/office/drawing/2014/main" id="{540A241D-D8A4-B0C2-14CE-4ED23041159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100460" y="363505"/>
            <a:ext cx="711276" cy="720000"/>
          </a:xfrm>
          <a:prstGeom prst="rect">
            <a:avLst/>
          </a:prstGeom>
        </p:spPr>
      </p:pic>
      <p:sp>
        <p:nvSpPr>
          <p:cNvPr id="5" name="TextBox 4">
            <a:extLst>
              <a:ext uri="{FF2B5EF4-FFF2-40B4-BE49-F238E27FC236}">
                <a16:creationId xmlns:a16="http://schemas.microsoft.com/office/drawing/2014/main" id="{7933DD0C-F00C-7082-B48E-480858BE740C}"/>
              </a:ext>
            </a:extLst>
          </p:cNvPr>
          <p:cNvSpPr txBox="1"/>
          <p:nvPr/>
        </p:nvSpPr>
        <p:spPr>
          <a:xfrm>
            <a:off x="563733" y="5226432"/>
            <a:ext cx="10753825" cy="830997"/>
          </a:xfrm>
          <a:prstGeom prst="rect">
            <a:avLst/>
          </a:prstGeom>
          <a:noFill/>
        </p:spPr>
        <p:txBody>
          <a:bodyPr wrap="square">
            <a:spAutoFit/>
          </a:bodyPr>
          <a:lstStyle/>
          <a:p>
            <a:r>
              <a:rPr lang="en-GB" sz="1600" b="1" i="1" dirty="0">
                <a:solidFill>
                  <a:schemeClr val="accent5"/>
                </a:solidFill>
              </a:rPr>
              <a:t>Q: What are the potential risks of getting the scope wrong?</a:t>
            </a:r>
          </a:p>
          <a:p>
            <a:r>
              <a:rPr lang="en-GB" sz="1600" dirty="0"/>
              <a:t>A: Overly broad scopes may introduce data and computational challenges, while an overly narrow scope risks overlooking cross-border flows or interregional dependencies </a:t>
            </a:r>
          </a:p>
        </p:txBody>
      </p:sp>
    </p:spTree>
    <p:extLst>
      <p:ext uri="{BB962C8B-B14F-4D97-AF65-F5344CB8AC3E}">
        <p14:creationId xmlns:p14="http://schemas.microsoft.com/office/powerpoint/2010/main" val="2380361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2168B9C-71E0-19EE-0311-87D7E9C29993}"/>
              </a:ext>
            </a:extLst>
          </p:cNvPr>
          <p:cNvSpPr txBox="1"/>
          <p:nvPr/>
        </p:nvSpPr>
        <p:spPr>
          <a:xfrm>
            <a:off x="468483" y="470189"/>
            <a:ext cx="11121335" cy="3046988"/>
          </a:xfrm>
          <a:prstGeom prst="rect">
            <a:avLst/>
          </a:prstGeom>
          <a:noFill/>
        </p:spPr>
        <p:txBody>
          <a:bodyPr wrap="square" rtlCol="0">
            <a:spAutoFit/>
          </a:bodyPr>
          <a:lstStyle/>
          <a:p>
            <a:r>
              <a:rPr lang="en-GB" sz="2000" b="1" dirty="0">
                <a:solidFill>
                  <a:schemeClr val="bg2">
                    <a:lumMod val="20000"/>
                    <a:lumOff val="80000"/>
                  </a:schemeClr>
                </a:solidFill>
              </a:rPr>
              <a:t>Case Study Analysis </a:t>
            </a:r>
          </a:p>
          <a:p>
            <a:r>
              <a:rPr lang="en-GB" sz="1800" i="1" dirty="0">
                <a:solidFill>
                  <a:schemeClr val="bg1"/>
                </a:solidFill>
              </a:rPr>
              <a:t>Building Credible Climate Pathways through Participatory Modelling in </a:t>
            </a:r>
            <a:r>
              <a:rPr lang="en-GB" sz="1800" b="1" i="1" dirty="0">
                <a:solidFill>
                  <a:schemeClr val="accent6">
                    <a:lumMod val="60000"/>
                    <a:lumOff val="40000"/>
                  </a:schemeClr>
                </a:solidFill>
              </a:rPr>
              <a:t>Ecuador</a:t>
            </a:r>
          </a:p>
          <a:p>
            <a:endParaRPr lang="en-GB" sz="1400" b="1" dirty="0"/>
          </a:p>
          <a:p>
            <a:r>
              <a:rPr lang="en-GB" sz="1800" b="1" dirty="0">
                <a:solidFill>
                  <a:schemeClr val="accent5">
                    <a:lumMod val="60000"/>
                    <a:lumOff val="40000"/>
                  </a:schemeClr>
                </a:solidFill>
              </a:rPr>
              <a:t>The Context:</a:t>
            </a:r>
          </a:p>
          <a:p>
            <a:r>
              <a:rPr lang="en-GB" sz="1600" dirty="0">
                <a:solidFill>
                  <a:schemeClr val="bg1"/>
                </a:solidFill>
              </a:rPr>
              <a:t>In line with the commitments outlined in Ecuador’s 2015 Nationally Determined Contribution (NDC), the government has developed the National Plan for Climate Change Mitigation (PLANMICC) 2024–2070. PLANMICC serves as a strategic policy document aimed at achieving net-zero emissions beyond mid-century. The plan encompassed cross-sectoral interlinkages for five key sectors: Energy; Agriculture; Land Use, Land-Use Change and Forestry; Industrial Processes and Product Use; and Waste. </a:t>
            </a:r>
          </a:p>
          <a:p>
            <a:endParaRPr lang="en-GB" sz="1400" dirty="0"/>
          </a:p>
          <a:p>
            <a:endParaRPr lang="en-GB" sz="1400" dirty="0"/>
          </a:p>
          <a:p>
            <a:pPr marL="285750" indent="-285750">
              <a:buFont typeface="Wingdings" panose="05000000000000000000" pitchFamily="2" charset="2"/>
              <a:buChar char="ü"/>
            </a:pPr>
            <a:endParaRPr lang="en-GB" sz="1400" dirty="0"/>
          </a:p>
        </p:txBody>
      </p:sp>
      <p:pic>
        <p:nvPicPr>
          <p:cNvPr id="4" name="Picture 3" descr="A diagram of a group of people&#10;&#10;AI-generated content may be incorrect.">
            <a:extLst>
              <a:ext uri="{FF2B5EF4-FFF2-40B4-BE49-F238E27FC236}">
                <a16:creationId xmlns:a16="http://schemas.microsoft.com/office/drawing/2014/main" id="{35142BDD-FC54-1378-7F5A-EE162EACBE82}"/>
              </a:ext>
            </a:extLst>
          </p:cNvPr>
          <p:cNvPicPr>
            <a:picLocks noChangeAspect="1"/>
          </p:cNvPicPr>
          <p:nvPr/>
        </p:nvPicPr>
        <p:blipFill>
          <a:blip r:embed="rId4"/>
          <a:stretch>
            <a:fillRect/>
          </a:stretch>
        </p:blipFill>
        <p:spPr>
          <a:xfrm>
            <a:off x="7630604" y="3063824"/>
            <a:ext cx="3913315" cy="3307135"/>
          </a:xfrm>
          <a:prstGeom prst="rect">
            <a:avLst/>
          </a:prstGeom>
        </p:spPr>
      </p:pic>
      <p:sp>
        <p:nvSpPr>
          <p:cNvPr id="5" name="TextBox 4">
            <a:extLst>
              <a:ext uri="{FF2B5EF4-FFF2-40B4-BE49-F238E27FC236}">
                <a16:creationId xmlns:a16="http://schemas.microsoft.com/office/drawing/2014/main" id="{F49986A9-52D5-D2AD-2976-C2E940A2444A}"/>
              </a:ext>
            </a:extLst>
          </p:cNvPr>
          <p:cNvSpPr txBox="1"/>
          <p:nvPr/>
        </p:nvSpPr>
        <p:spPr>
          <a:xfrm>
            <a:off x="468483" y="3063824"/>
            <a:ext cx="7019972" cy="3046988"/>
          </a:xfrm>
          <a:prstGeom prst="rect">
            <a:avLst/>
          </a:prstGeom>
          <a:noFill/>
        </p:spPr>
        <p:txBody>
          <a:bodyPr wrap="square">
            <a:spAutoFit/>
          </a:bodyPr>
          <a:lstStyle/>
          <a:p>
            <a:r>
              <a:rPr lang="en-GB" sz="1800" b="1" dirty="0">
                <a:solidFill>
                  <a:schemeClr val="accent5">
                    <a:lumMod val="60000"/>
                    <a:lumOff val="40000"/>
                  </a:schemeClr>
                </a:solidFill>
              </a:rPr>
              <a:t>The Result:</a:t>
            </a:r>
          </a:p>
          <a:p>
            <a:r>
              <a:rPr lang="en-GB" sz="1600" dirty="0">
                <a:solidFill>
                  <a:schemeClr val="bg1"/>
                </a:solidFill>
              </a:rPr>
              <a:t>PLANMICC illustrates how participatory and transparent modelling can strengthen credibility and ownership of long-term strategies. PLANMICC engaged over 1,000 stakeholders from government, civil society, academia, and industry across the five main emitting sectors to co-design a pathway to net-zero emissions beyond the mid-century point. </a:t>
            </a:r>
          </a:p>
          <a:p>
            <a:endParaRPr lang="en-GB" dirty="0"/>
          </a:p>
          <a:p>
            <a:endParaRPr lang="en-GB" dirty="0">
              <a:solidFill>
                <a:schemeClr val="accent5">
                  <a:lumMod val="60000"/>
                  <a:lumOff val="40000"/>
                </a:schemeClr>
              </a:solidFill>
            </a:endParaRPr>
          </a:p>
          <a:p>
            <a:r>
              <a:rPr lang="en-GB" sz="1800" b="1" dirty="0">
                <a:solidFill>
                  <a:schemeClr val="accent5">
                    <a:lumMod val="60000"/>
                    <a:lumOff val="40000"/>
                  </a:schemeClr>
                </a:solidFill>
              </a:rPr>
              <a:t>The Formula:</a:t>
            </a:r>
          </a:p>
          <a:p>
            <a:pPr marL="285750" indent="-285750">
              <a:buClr>
                <a:schemeClr val="bg1"/>
              </a:buClr>
              <a:buFont typeface="Wingdings" panose="05000000000000000000" pitchFamily="2" charset="2"/>
              <a:buChar char="ü"/>
            </a:pPr>
            <a:r>
              <a:rPr lang="en-GB" sz="1600" dirty="0">
                <a:solidFill>
                  <a:schemeClr val="bg1"/>
                </a:solidFill>
              </a:rPr>
              <a:t>Open-source modelling framework</a:t>
            </a:r>
          </a:p>
          <a:p>
            <a:pPr marL="285750" indent="-285750">
              <a:buClr>
                <a:schemeClr val="bg1"/>
              </a:buClr>
              <a:buFont typeface="Wingdings" panose="05000000000000000000" pitchFamily="2" charset="2"/>
              <a:buChar char="ü"/>
            </a:pPr>
            <a:r>
              <a:rPr lang="en-GB" sz="1600" dirty="0">
                <a:solidFill>
                  <a:schemeClr val="bg1"/>
                </a:solidFill>
              </a:rPr>
              <a:t>Inclusive stakeholder engagement</a:t>
            </a:r>
          </a:p>
          <a:p>
            <a:pPr marL="285750" indent="-285750">
              <a:buClr>
                <a:schemeClr val="bg1"/>
              </a:buClr>
              <a:buFont typeface="Wingdings" panose="05000000000000000000" pitchFamily="2" charset="2"/>
              <a:buChar char="ü"/>
            </a:pPr>
            <a:r>
              <a:rPr lang="en-GB" sz="1600" dirty="0">
                <a:solidFill>
                  <a:schemeClr val="bg1"/>
                </a:solidFill>
              </a:rPr>
              <a:t>Modelling activity aligned with international agreements (NDC)</a:t>
            </a:r>
          </a:p>
        </p:txBody>
      </p:sp>
      <p:sp>
        <p:nvSpPr>
          <p:cNvPr id="3" name="TextBox 2">
            <a:extLst>
              <a:ext uri="{FF2B5EF4-FFF2-40B4-BE49-F238E27FC236}">
                <a16:creationId xmlns:a16="http://schemas.microsoft.com/office/drawing/2014/main" id="{F1D51504-E99C-FE7B-024A-EE687AD5B253}"/>
              </a:ext>
            </a:extLst>
          </p:cNvPr>
          <p:cNvSpPr txBox="1"/>
          <p:nvPr/>
        </p:nvSpPr>
        <p:spPr>
          <a:xfrm>
            <a:off x="156950" y="6459669"/>
            <a:ext cx="3009157" cy="261610"/>
          </a:xfrm>
          <a:prstGeom prst="rect">
            <a:avLst/>
          </a:prstGeom>
          <a:noFill/>
        </p:spPr>
        <p:txBody>
          <a:bodyPr wrap="none" rtlCol="0">
            <a:spAutoFit/>
          </a:bodyPr>
          <a:lstStyle/>
          <a:p>
            <a:r>
              <a:rPr lang="en-GB" sz="1100" dirty="0">
                <a:solidFill>
                  <a:schemeClr val="bg1"/>
                </a:solidFill>
              </a:rPr>
              <a:t>Reference: </a:t>
            </a:r>
            <a:r>
              <a:rPr lang="en-GB" sz="1100" dirty="0">
                <a:solidFill>
                  <a:schemeClr val="accent4">
                    <a:lumMod val="40000"/>
                    <a:lumOff val="60000"/>
                  </a:schemeClr>
                </a:solidFill>
                <a:hlinkClick r:id="rId5">
                  <a:extLst>
                    <a:ext uri="{A12FA001-AC4F-418D-AE19-62706E023703}">
                      <ahyp:hlinkClr xmlns:ahyp="http://schemas.microsoft.com/office/drawing/2018/hyperlinkcolor" val="tx"/>
                    </a:ext>
                  </a:extLst>
                </a:hlinkClick>
              </a:rPr>
              <a:t>https://planmicc.ambiente.gob.ec</a:t>
            </a:r>
            <a:r>
              <a:rPr lang="en-GB" sz="1100" dirty="0">
                <a:solidFill>
                  <a:schemeClr val="accent4">
                    <a:lumMod val="40000"/>
                    <a:lumOff val="60000"/>
                  </a:schemeClr>
                </a:solidFill>
              </a:rPr>
              <a:t> </a:t>
            </a:r>
          </a:p>
        </p:txBody>
      </p:sp>
    </p:spTree>
    <p:extLst>
      <p:ext uri="{BB962C8B-B14F-4D97-AF65-F5344CB8AC3E}">
        <p14:creationId xmlns:p14="http://schemas.microsoft.com/office/powerpoint/2010/main" val="26148216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curtains"/>
        <p:sndAc>
          <p:stSnd>
            <p:snd r:embed="rId3" name="chimes.wav"/>
          </p:stSnd>
        </p:sndAc>
      </p:transition>
    </mc:Choice>
    <mc:Fallback xmlns="">
      <p:transition spd="slow">
        <p:fade/>
        <p:sndAc>
          <p:stSnd>
            <p:snd r:embed="rId6" name="chimes.wav"/>
          </p:stSnd>
        </p:sndAc>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B10FAB-B5B7-971B-F65D-943230EA1B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A10858-0CC6-6044-886A-7D2607FB5A4D}"/>
              </a:ext>
            </a:extLst>
          </p:cNvPr>
          <p:cNvSpPr>
            <a:spLocks noGrp="1"/>
          </p:cNvSpPr>
          <p:nvPr>
            <p:ph type="ctrTitle"/>
          </p:nvPr>
        </p:nvSpPr>
        <p:spPr>
          <a:xfrm>
            <a:off x="2979507" y="739739"/>
            <a:ext cx="6010489" cy="4982968"/>
          </a:xfrm>
        </p:spPr>
        <p:txBody>
          <a:bodyPr/>
          <a:lstStyle/>
          <a:p>
            <a:r>
              <a:rPr lang="en-GB" sz="5400" dirty="0"/>
              <a:t>Learning Outcome 3</a:t>
            </a:r>
            <a:br>
              <a:rPr lang="en-GB" sz="5400" dirty="0"/>
            </a:br>
            <a:br>
              <a:rPr lang="en-GB" sz="2400" dirty="0"/>
            </a:br>
            <a:r>
              <a:rPr lang="en-GB" dirty="0"/>
              <a:t>Ensuring Transparency and Openness of the Modelling Process</a:t>
            </a:r>
            <a:br>
              <a:rPr lang="en-GB" dirty="0"/>
            </a:br>
            <a:endParaRPr lang="en-GB" dirty="0"/>
          </a:p>
        </p:txBody>
      </p:sp>
      <p:pic>
        <p:nvPicPr>
          <p:cNvPr id="4" name="Graphic 3" descr="Packing Box Open outline">
            <a:extLst>
              <a:ext uri="{FF2B5EF4-FFF2-40B4-BE49-F238E27FC236}">
                <a16:creationId xmlns:a16="http://schemas.microsoft.com/office/drawing/2014/main" id="{87749F0D-8F07-F2F1-2A8A-4EF208167C5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979507" y="3922707"/>
            <a:ext cx="1800000" cy="1800000"/>
          </a:xfrm>
          <a:prstGeom prst="rect">
            <a:avLst/>
          </a:prstGeom>
        </p:spPr>
      </p:pic>
    </p:spTree>
    <p:extLst>
      <p:ext uri="{BB962C8B-B14F-4D97-AF65-F5344CB8AC3E}">
        <p14:creationId xmlns:p14="http://schemas.microsoft.com/office/powerpoint/2010/main" val="3779017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B1F459-5F3E-15E0-C429-7543B4484A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86B43C-C93D-7390-E960-B86655323F9A}"/>
              </a:ext>
            </a:extLst>
          </p:cNvPr>
          <p:cNvSpPr>
            <a:spLocks noGrp="1"/>
          </p:cNvSpPr>
          <p:nvPr>
            <p:ph type="title"/>
          </p:nvPr>
        </p:nvSpPr>
        <p:spPr>
          <a:xfrm>
            <a:off x="838198" y="492149"/>
            <a:ext cx="9403082" cy="1325563"/>
          </a:xfrm>
        </p:spPr>
        <p:txBody>
          <a:bodyPr/>
          <a:lstStyle/>
          <a:p>
            <a:r>
              <a:rPr lang="en-GB" dirty="0">
                <a:solidFill>
                  <a:schemeClr val="accent5"/>
                </a:solidFill>
              </a:rPr>
              <a:t>Ensuring Transparency and Openness of the Modelling Process</a:t>
            </a:r>
          </a:p>
        </p:txBody>
      </p:sp>
      <p:sp>
        <p:nvSpPr>
          <p:cNvPr id="3" name="Text Placeholder 2">
            <a:extLst>
              <a:ext uri="{FF2B5EF4-FFF2-40B4-BE49-F238E27FC236}">
                <a16:creationId xmlns:a16="http://schemas.microsoft.com/office/drawing/2014/main" id="{7A98F6FF-0755-C5D7-33FF-2646C4289F22}"/>
              </a:ext>
            </a:extLst>
          </p:cNvPr>
          <p:cNvSpPr>
            <a:spLocks noGrp="1"/>
          </p:cNvSpPr>
          <p:nvPr>
            <p:ph type="body" idx="12"/>
          </p:nvPr>
        </p:nvSpPr>
        <p:spPr>
          <a:xfrm>
            <a:off x="838198" y="2112149"/>
            <a:ext cx="10515599" cy="3858352"/>
          </a:xfrm>
        </p:spPr>
        <p:txBody>
          <a:bodyPr/>
          <a:lstStyle/>
          <a:p>
            <a:r>
              <a:rPr lang="en-GB" dirty="0"/>
              <a:t>A country’s modelling process should be based on…</a:t>
            </a:r>
          </a:p>
          <a:p>
            <a:pPr marL="342900" indent="-342900">
              <a:buFont typeface="Arial" panose="020B0604020202020204" pitchFamily="34" charset="0"/>
              <a:buChar char="•"/>
            </a:pPr>
            <a:r>
              <a:rPr lang="en-GB" dirty="0"/>
              <a:t>Transparency;</a:t>
            </a:r>
          </a:p>
          <a:p>
            <a:pPr marL="342900" indent="-342900">
              <a:buFont typeface="Arial" panose="020B0604020202020204" pitchFamily="34" charset="0"/>
              <a:buChar char="•"/>
            </a:pPr>
            <a:r>
              <a:rPr lang="en-GB" dirty="0"/>
              <a:t>Usability;</a:t>
            </a:r>
          </a:p>
          <a:p>
            <a:pPr marL="342900" indent="-342900">
              <a:buFont typeface="Arial" panose="020B0604020202020204" pitchFamily="34" charset="0"/>
              <a:buChar char="•"/>
            </a:pPr>
            <a:r>
              <a:rPr lang="en-GB" dirty="0"/>
              <a:t>Institutional capacity;</a:t>
            </a:r>
          </a:p>
          <a:p>
            <a:pPr marL="342900" indent="-342900">
              <a:buFont typeface="Arial" panose="020B0604020202020204" pitchFamily="34" charset="0"/>
              <a:buChar char="•"/>
            </a:pPr>
            <a:r>
              <a:rPr lang="en-GB" dirty="0"/>
              <a:t>Alignment of national decision-making needs</a:t>
            </a:r>
          </a:p>
          <a:p>
            <a:pPr marL="342900" indent="-342900">
              <a:buFont typeface="Arial" panose="020B0604020202020204" pitchFamily="34" charset="0"/>
              <a:buChar char="•"/>
            </a:pPr>
            <a:endParaRPr lang="en-GB" dirty="0"/>
          </a:p>
          <a:p>
            <a:r>
              <a:rPr lang="en-GB" dirty="0"/>
              <a:t>This learning outcome uncovers key open-data practices including how to maintain data quality, which data and code platforms can keep your data, and how to address uncertainty and limitations when data is not available.</a:t>
            </a:r>
          </a:p>
        </p:txBody>
      </p:sp>
      <p:sp>
        <p:nvSpPr>
          <p:cNvPr id="4" name="Text Placeholder 3">
            <a:extLst>
              <a:ext uri="{FF2B5EF4-FFF2-40B4-BE49-F238E27FC236}">
                <a16:creationId xmlns:a16="http://schemas.microsoft.com/office/drawing/2014/main" id="{75A56607-0083-FDDA-3CC2-AE70B07235E5}"/>
              </a:ext>
            </a:extLst>
          </p:cNvPr>
          <p:cNvSpPr>
            <a:spLocks noGrp="1"/>
          </p:cNvSpPr>
          <p:nvPr>
            <p:ph type="body" idx="13"/>
          </p:nvPr>
        </p:nvSpPr>
        <p:spPr>
          <a:xfrm>
            <a:off x="838198" y="550095"/>
            <a:ext cx="5499342" cy="604836"/>
          </a:xfrm>
        </p:spPr>
        <p:txBody>
          <a:bodyPr/>
          <a:lstStyle/>
          <a:p>
            <a:r>
              <a:rPr lang="en-GB" dirty="0"/>
              <a:t>Learning Outcome 3:</a:t>
            </a:r>
          </a:p>
        </p:txBody>
      </p:sp>
      <p:pic>
        <p:nvPicPr>
          <p:cNvPr id="5" name="Graphic 4" descr="Packing Box Open outline">
            <a:extLst>
              <a:ext uri="{FF2B5EF4-FFF2-40B4-BE49-F238E27FC236}">
                <a16:creationId xmlns:a16="http://schemas.microsoft.com/office/drawing/2014/main" id="{2EEB93E3-577D-61B5-5C1A-A02FF478D31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099434" y="344931"/>
            <a:ext cx="1620000" cy="1620000"/>
          </a:xfrm>
          <a:prstGeom prst="rect">
            <a:avLst/>
          </a:prstGeom>
        </p:spPr>
      </p:pic>
    </p:spTree>
    <p:extLst>
      <p:ext uri="{BB962C8B-B14F-4D97-AF65-F5344CB8AC3E}">
        <p14:creationId xmlns:p14="http://schemas.microsoft.com/office/powerpoint/2010/main" val="40430498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76D11B2-8552-FE2D-B983-6D6B8AFB5D9E}"/>
              </a:ext>
            </a:extLst>
          </p:cNvPr>
          <p:cNvSpPr txBox="1"/>
          <p:nvPr/>
        </p:nvSpPr>
        <p:spPr>
          <a:xfrm>
            <a:off x="563733" y="363505"/>
            <a:ext cx="11121335" cy="1077218"/>
          </a:xfrm>
          <a:prstGeom prst="rect">
            <a:avLst/>
          </a:prstGeom>
          <a:noFill/>
        </p:spPr>
        <p:txBody>
          <a:bodyPr wrap="square" rtlCol="0">
            <a:spAutoFit/>
          </a:bodyPr>
          <a:lstStyle/>
          <a:p>
            <a:r>
              <a:rPr lang="en-GB" sz="1600" b="1" dirty="0">
                <a:solidFill>
                  <a:schemeClr val="tx1"/>
                </a:solidFill>
              </a:rPr>
              <a:t>LEARNING OUTCOME 3: Ensuring Transparency and Openness of the Modelling Process</a:t>
            </a:r>
          </a:p>
          <a:p>
            <a:endParaRPr lang="en-GB" sz="1600" b="1" i="1" dirty="0"/>
          </a:p>
          <a:p>
            <a:r>
              <a:rPr lang="en-GB" sz="1600" b="1" dirty="0">
                <a:solidFill>
                  <a:schemeClr val="bg1"/>
                </a:solidFill>
                <a:highlight>
                  <a:srgbClr val="0000FF"/>
                </a:highlight>
              </a:rPr>
              <a:t>3.1 Ensuring High-Quality Data Through Quality Assurance and Quality Control (QA/QC) Procedures</a:t>
            </a:r>
          </a:p>
          <a:p>
            <a:endParaRPr lang="en-GB" sz="1600" dirty="0"/>
          </a:p>
        </p:txBody>
      </p:sp>
      <p:pic>
        <p:nvPicPr>
          <p:cNvPr id="4" name="Graphic 3" descr="Packing Box Open outline">
            <a:extLst>
              <a:ext uri="{FF2B5EF4-FFF2-40B4-BE49-F238E27FC236}">
                <a16:creationId xmlns:a16="http://schemas.microsoft.com/office/drawing/2014/main" id="{6134314B-82A3-7418-F486-C6637D70143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090835" y="363505"/>
            <a:ext cx="720000" cy="720000"/>
          </a:xfrm>
          <a:prstGeom prst="rect">
            <a:avLst/>
          </a:prstGeom>
        </p:spPr>
      </p:pic>
      <p:grpSp>
        <p:nvGrpSpPr>
          <p:cNvPr id="3" name="Group 2">
            <a:extLst>
              <a:ext uri="{FF2B5EF4-FFF2-40B4-BE49-F238E27FC236}">
                <a16:creationId xmlns:a16="http://schemas.microsoft.com/office/drawing/2014/main" id="{07320CD2-AAB9-0AAB-F628-354EC4A06270}"/>
              </a:ext>
            </a:extLst>
          </p:cNvPr>
          <p:cNvGrpSpPr>
            <a:grpSpLocks noChangeAspect="1"/>
          </p:cNvGrpSpPr>
          <p:nvPr/>
        </p:nvGrpSpPr>
        <p:grpSpPr>
          <a:xfrm>
            <a:off x="10468192" y="5377639"/>
            <a:ext cx="1368502" cy="1260000"/>
            <a:chOff x="10465149" y="5362617"/>
            <a:chExt cx="1301283" cy="1182005"/>
          </a:xfrm>
        </p:grpSpPr>
        <p:grpSp>
          <p:nvGrpSpPr>
            <p:cNvPr id="16" name="Group 15">
              <a:extLst>
                <a:ext uri="{FF2B5EF4-FFF2-40B4-BE49-F238E27FC236}">
                  <a16:creationId xmlns:a16="http://schemas.microsoft.com/office/drawing/2014/main" id="{99CE301D-41DA-9C2C-D1FA-508F9BB19EBE}"/>
                </a:ext>
              </a:extLst>
            </p:cNvPr>
            <p:cNvGrpSpPr>
              <a:grpSpLocks noChangeAspect="1"/>
            </p:cNvGrpSpPr>
            <p:nvPr/>
          </p:nvGrpSpPr>
          <p:grpSpPr>
            <a:xfrm>
              <a:off x="10465149" y="5362617"/>
              <a:ext cx="1301283" cy="1080000"/>
              <a:chOff x="9353550" y="363506"/>
              <a:chExt cx="2476500" cy="2044907"/>
            </a:xfrm>
          </p:grpSpPr>
          <p:sp>
            <p:nvSpPr>
              <p:cNvPr id="18" name="Rectangle 17">
                <a:extLst>
                  <a:ext uri="{FF2B5EF4-FFF2-40B4-BE49-F238E27FC236}">
                    <a16:creationId xmlns:a16="http://schemas.microsoft.com/office/drawing/2014/main" id="{3E10E64C-C3A6-24F6-1C82-DC660FC1E026}"/>
                  </a:ext>
                </a:extLst>
              </p:cNvPr>
              <p:cNvSpPr/>
              <p:nvPr/>
            </p:nvSpPr>
            <p:spPr>
              <a:xfrm>
                <a:off x="9353550" y="363506"/>
                <a:ext cx="2476500" cy="2044907"/>
              </a:xfrm>
              <a:prstGeom prst="rect">
                <a:avLst/>
              </a:prstGeom>
              <a:gradFill flip="none" rotWithShape="1">
                <a:gsLst>
                  <a:gs pos="0">
                    <a:schemeClr val="accent6">
                      <a:lumMod val="0"/>
                      <a:lumOff val="100000"/>
                    </a:schemeClr>
                  </a:gs>
                  <a:gs pos="35000">
                    <a:schemeClr val="accent6">
                      <a:lumMod val="0"/>
                      <a:lumOff val="100000"/>
                    </a:schemeClr>
                  </a:gs>
                  <a:gs pos="100000">
                    <a:schemeClr val="bg2">
                      <a:lumMod val="75000"/>
                    </a:schemeClr>
                  </a:gs>
                </a:gsLst>
                <a:path path="circle">
                  <a:fillToRect l="50000" t="-80000" r="50000" b="180000"/>
                </a:path>
                <a:tileRect/>
              </a:gradFill>
              <a:ln w="222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GB"/>
              </a:p>
            </p:txBody>
          </p:sp>
          <p:grpSp>
            <p:nvGrpSpPr>
              <p:cNvPr id="19" name="Group 18">
                <a:extLst>
                  <a:ext uri="{FF2B5EF4-FFF2-40B4-BE49-F238E27FC236}">
                    <a16:creationId xmlns:a16="http://schemas.microsoft.com/office/drawing/2014/main" id="{133FB97C-AC77-9173-4793-C266F43D48E5}"/>
                  </a:ext>
                </a:extLst>
              </p:cNvPr>
              <p:cNvGrpSpPr/>
              <p:nvPr/>
            </p:nvGrpSpPr>
            <p:grpSpPr>
              <a:xfrm>
                <a:off x="9700461" y="470603"/>
                <a:ext cx="1793862" cy="1677627"/>
                <a:chOff x="5902711" y="432502"/>
                <a:chExt cx="5287501" cy="3581101"/>
              </a:xfrm>
            </p:grpSpPr>
            <p:sp>
              <p:nvSpPr>
                <p:cNvPr id="20" name="Flowchart: Alternative Process 19">
                  <a:extLst>
                    <a:ext uri="{FF2B5EF4-FFF2-40B4-BE49-F238E27FC236}">
                      <a16:creationId xmlns:a16="http://schemas.microsoft.com/office/drawing/2014/main" id="{E3BF355D-7B8A-796E-3B4F-BB1CF1B1AB1D}"/>
                    </a:ext>
                  </a:extLst>
                </p:cNvPr>
                <p:cNvSpPr/>
                <p:nvPr/>
              </p:nvSpPr>
              <p:spPr>
                <a:xfrm>
                  <a:off x="5902711" y="1800226"/>
                  <a:ext cx="2388018" cy="688241"/>
                </a:xfrm>
                <a:prstGeom prst="flowChartAlternateProcess">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endParaRPr lang="en-GB" sz="1200" dirty="0"/>
                </a:p>
              </p:txBody>
            </p:sp>
            <p:sp>
              <p:nvSpPr>
                <p:cNvPr id="21" name="Flowchart: Alternative Process 20">
                  <a:extLst>
                    <a:ext uri="{FF2B5EF4-FFF2-40B4-BE49-F238E27FC236}">
                      <a16:creationId xmlns:a16="http://schemas.microsoft.com/office/drawing/2014/main" id="{FF1DB52E-7085-DF0B-D562-29CBBF0C35D5}"/>
                    </a:ext>
                  </a:extLst>
                </p:cNvPr>
                <p:cNvSpPr/>
                <p:nvPr/>
              </p:nvSpPr>
              <p:spPr>
                <a:xfrm>
                  <a:off x="8802192" y="1800226"/>
                  <a:ext cx="2388020" cy="688241"/>
                </a:xfrm>
                <a:prstGeom prst="flowChartAlternateProcess">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endParaRPr lang="en-GB" sz="1200" dirty="0"/>
                </a:p>
              </p:txBody>
            </p:sp>
            <p:sp>
              <p:nvSpPr>
                <p:cNvPr id="22" name="Left Brace 21">
                  <a:extLst>
                    <a:ext uri="{FF2B5EF4-FFF2-40B4-BE49-F238E27FC236}">
                      <a16:creationId xmlns:a16="http://schemas.microsoft.com/office/drawing/2014/main" id="{100A4F5C-E9FA-A2D8-5AAD-1F6F10321282}"/>
                    </a:ext>
                  </a:extLst>
                </p:cNvPr>
                <p:cNvSpPr/>
                <p:nvPr/>
              </p:nvSpPr>
              <p:spPr>
                <a:xfrm rot="5400000">
                  <a:off x="8300204" y="670682"/>
                  <a:ext cx="453324" cy="1805767"/>
                </a:xfrm>
                <a:prstGeom prst="leftBrace">
                  <a:avLst>
                    <a:gd name="adj1" fmla="val 9560"/>
                    <a:gd name="adj2" fmla="val 49454"/>
                  </a:avLst>
                </a:prstGeom>
              </p:spPr>
              <p:style>
                <a:lnRef idx="2">
                  <a:schemeClr val="dk1"/>
                </a:lnRef>
                <a:fillRef idx="0">
                  <a:schemeClr val="dk1"/>
                </a:fillRef>
                <a:effectRef idx="1">
                  <a:schemeClr val="dk1"/>
                </a:effectRef>
                <a:fontRef idx="minor">
                  <a:schemeClr val="tx1"/>
                </a:fontRef>
              </p:style>
              <p:txBody>
                <a:bodyPr lIns="0" tIns="0" rIns="0" bIns="0" rtlCol="0" anchor="ctr"/>
                <a:lstStyle/>
                <a:p>
                  <a:pPr algn="ctr"/>
                  <a:endParaRPr lang="en-GB" sz="1100"/>
                </a:p>
              </p:txBody>
            </p:sp>
            <p:sp>
              <p:nvSpPr>
                <p:cNvPr id="23" name="Flowchart: Alternative Process 22">
                  <a:extLst>
                    <a:ext uri="{FF2B5EF4-FFF2-40B4-BE49-F238E27FC236}">
                      <a16:creationId xmlns:a16="http://schemas.microsoft.com/office/drawing/2014/main" id="{838D04E7-0203-CF84-32D8-634646A5EDDC}"/>
                    </a:ext>
                  </a:extLst>
                </p:cNvPr>
                <p:cNvSpPr/>
                <p:nvPr/>
              </p:nvSpPr>
              <p:spPr>
                <a:xfrm>
                  <a:off x="7238609" y="432502"/>
                  <a:ext cx="2464291" cy="904876"/>
                </a:xfrm>
                <a:prstGeom prst="flowChartAlternateProcess">
                  <a:avLst/>
                </a:prstGeom>
              </p:spPr>
              <p:style>
                <a:lnRef idx="3">
                  <a:schemeClr val="lt1"/>
                </a:lnRef>
                <a:fillRef idx="1">
                  <a:schemeClr val="dk1"/>
                </a:fillRef>
                <a:effectRef idx="1">
                  <a:schemeClr val="dk1"/>
                </a:effectRef>
                <a:fontRef idx="minor">
                  <a:schemeClr val="lt1"/>
                </a:fontRef>
              </p:style>
              <p:txBody>
                <a:bodyPr lIns="0" tIns="0" rIns="0" bIns="0" rtlCol="0" anchor="ctr"/>
                <a:lstStyle/>
                <a:p>
                  <a:pPr algn="ctr"/>
                  <a:endParaRPr lang="en-GB" sz="1600" dirty="0"/>
                </a:p>
              </p:txBody>
            </p:sp>
            <p:sp>
              <p:nvSpPr>
                <p:cNvPr id="24" name="Flowchart: Alternative Process 23">
                  <a:extLst>
                    <a:ext uri="{FF2B5EF4-FFF2-40B4-BE49-F238E27FC236}">
                      <a16:creationId xmlns:a16="http://schemas.microsoft.com/office/drawing/2014/main" id="{3BB52EEF-BD97-3A8E-86C8-ECA873348223}"/>
                    </a:ext>
                  </a:extLst>
                </p:cNvPr>
                <p:cNvSpPr/>
                <p:nvPr/>
              </p:nvSpPr>
              <p:spPr>
                <a:xfrm>
                  <a:off x="8802193" y="2547623"/>
                  <a:ext cx="2388019" cy="688240"/>
                </a:xfrm>
                <a:prstGeom prst="flowChartAlternateProcess">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endParaRPr lang="en-GB" sz="1200" dirty="0"/>
                </a:p>
              </p:txBody>
            </p:sp>
            <p:sp>
              <p:nvSpPr>
                <p:cNvPr id="25" name="Flowchart: Alternative Process 24">
                  <a:extLst>
                    <a:ext uri="{FF2B5EF4-FFF2-40B4-BE49-F238E27FC236}">
                      <a16:creationId xmlns:a16="http://schemas.microsoft.com/office/drawing/2014/main" id="{D855B86D-BA7C-0BFE-B3C2-25AB0F9373CB}"/>
                    </a:ext>
                  </a:extLst>
                </p:cNvPr>
                <p:cNvSpPr/>
                <p:nvPr/>
              </p:nvSpPr>
              <p:spPr>
                <a:xfrm>
                  <a:off x="8802193" y="3325363"/>
                  <a:ext cx="2388019" cy="688240"/>
                </a:xfrm>
                <a:prstGeom prst="flowChartAlternateProcess">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endParaRPr lang="en-GB" sz="1200" dirty="0"/>
                </a:p>
              </p:txBody>
            </p:sp>
          </p:grpSp>
        </p:grpSp>
        <p:sp>
          <p:nvSpPr>
            <p:cNvPr id="17" name="TextBox 16">
              <a:extLst>
                <a:ext uri="{FF2B5EF4-FFF2-40B4-BE49-F238E27FC236}">
                  <a16:creationId xmlns:a16="http://schemas.microsoft.com/office/drawing/2014/main" id="{314EDAFC-0F70-5C39-FD25-0427AEF69951}"/>
                </a:ext>
              </a:extLst>
            </p:cNvPr>
            <p:cNvSpPr txBox="1"/>
            <p:nvPr/>
          </p:nvSpPr>
          <p:spPr>
            <a:xfrm rot="5400000">
              <a:off x="11266851" y="6279165"/>
              <a:ext cx="300082" cy="230832"/>
            </a:xfrm>
            <a:prstGeom prst="rect">
              <a:avLst/>
            </a:prstGeom>
            <a:noFill/>
            <a:ln>
              <a:noFill/>
            </a:ln>
          </p:spPr>
          <p:txBody>
            <a:bodyPr wrap="none" rtlCol="0">
              <a:spAutoFit/>
            </a:bodyPr>
            <a:lstStyle/>
            <a:p>
              <a:r>
                <a:rPr lang="en-GB" sz="900" b="1" dirty="0">
                  <a:ln w="9525">
                    <a:solidFill>
                      <a:schemeClr val="bg1"/>
                    </a:solidFill>
                    <a:prstDash val="solid"/>
                  </a:ln>
                  <a:solidFill>
                    <a:schemeClr val="tx1"/>
                  </a:solidFill>
                  <a:effectLst>
                    <a:outerShdw blurRad="12700" dist="38100" dir="2700000" algn="tl" rotWithShape="0">
                      <a:schemeClr val="bg1">
                        <a:lumMod val="50000"/>
                      </a:schemeClr>
                    </a:outerShdw>
                  </a:effectLst>
                </a:rPr>
                <a:t>…</a:t>
              </a:r>
            </a:p>
          </p:txBody>
        </p:sp>
      </p:grpSp>
      <p:sp>
        <p:nvSpPr>
          <p:cNvPr id="6" name="TextBox 5">
            <a:extLst>
              <a:ext uri="{FF2B5EF4-FFF2-40B4-BE49-F238E27FC236}">
                <a16:creationId xmlns:a16="http://schemas.microsoft.com/office/drawing/2014/main" id="{7E3E4784-DE7E-041E-73AA-91A25E95B698}"/>
              </a:ext>
            </a:extLst>
          </p:cNvPr>
          <p:cNvSpPr txBox="1"/>
          <p:nvPr/>
        </p:nvSpPr>
        <p:spPr>
          <a:xfrm>
            <a:off x="576404" y="4121540"/>
            <a:ext cx="11108664" cy="1569660"/>
          </a:xfrm>
          <a:prstGeom prst="rect">
            <a:avLst/>
          </a:prstGeom>
          <a:noFill/>
        </p:spPr>
        <p:txBody>
          <a:bodyPr wrap="square">
            <a:spAutoFit/>
          </a:bodyPr>
          <a:lstStyle/>
          <a:p>
            <a:r>
              <a:rPr lang="en-GB" sz="1600" b="1" i="1" dirty="0">
                <a:solidFill>
                  <a:schemeClr val="accent5"/>
                </a:solidFill>
              </a:rPr>
              <a:t>Q: What is the best way to formalise the QA/QC measures?</a:t>
            </a:r>
          </a:p>
          <a:p>
            <a:r>
              <a:rPr lang="en-GB" sz="1600" dirty="0"/>
              <a:t>A: To implement these practices, the </a:t>
            </a:r>
            <a:r>
              <a:rPr lang="en-GB" sz="1600" b="1" dirty="0">
                <a:solidFill>
                  <a:srgbClr val="C80F2E"/>
                </a:solidFill>
              </a:rPr>
              <a:t>TDG-SIG</a:t>
            </a:r>
            <a:r>
              <a:rPr lang="en-GB" sz="1600" dirty="0"/>
              <a:t> should establish a formal QA/QC protocol at the start of the project. This includes assigning responsibility for data validation, maintaining version histories, and conducting regular peer reviews of both inputs and outputs. Where feasible, independent audits can be commissioned to verify model structure and assumptions. These steps help ensure that results are credible and defensible, especially when presented to policymakers or external stakeholders. </a:t>
            </a:r>
            <a:endParaRPr lang="en-GB" sz="1600" b="1" dirty="0"/>
          </a:p>
        </p:txBody>
      </p:sp>
      <p:sp>
        <p:nvSpPr>
          <p:cNvPr id="7" name="TextBox 6">
            <a:extLst>
              <a:ext uri="{FF2B5EF4-FFF2-40B4-BE49-F238E27FC236}">
                <a16:creationId xmlns:a16="http://schemas.microsoft.com/office/drawing/2014/main" id="{2F8DC871-733E-0590-5408-3D37BC300737}"/>
              </a:ext>
            </a:extLst>
          </p:cNvPr>
          <p:cNvSpPr txBox="1"/>
          <p:nvPr/>
        </p:nvSpPr>
        <p:spPr>
          <a:xfrm>
            <a:off x="576403" y="3221677"/>
            <a:ext cx="10902393" cy="830997"/>
          </a:xfrm>
          <a:prstGeom prst="rect">
            <a:avLst/>
          </a:prstGeom>
          <a:noFill/>
        </p:spPr>
        <p:txBody>
          <a:bodyPr wrap="square">
            <a:spAutoFit/>
          </a:bodyPr>
          <a:lstStyle/>
          <a:p>
            <a:r>
              <a:rPr lang="en-GB" sz="1600" b="1" i="1" dirty="0">
                <a:solidFill>
                  <a:schemeClr val="accent5"/>
                </a:solidFill>
              </a:rPr>
              <a:t>Q: What are some typical quality assurance and quality control practices needed for modelling?</a:t>
            </a:r>
          </a:p>
          <a:p>
            <a:r>
              <a:rPr lang="en-GB" sz="1600" dirty="0"/>
              <a:t>A: QA/QC procedures include version control, peer review, analyst-led testing, and independent audits. QA/QC must also extend to model architecture itself, with unit and integration testing used to detect and correct structural errors.</a:t>
            </a:r>
          </a:p>
        </p:txBody>
      </p:sp>
      <p:sp>
        <p:nvSpPr>
          <p:cNvPr id="8" name="TextBox 7">
            <a:extLst>
              <a:ext uri="{FF2B5EF4-FFF2-40B4-BE49-F238E27FC236}">
                <a16:creationId xmlns:a16="http://schemas.microsoft.com/office/drawing/2014/main" id="{ADDF1E32-E8D5-2FE3-4288-965648099B5F}"/>
              </a:ext>
            </a:extLst>
          </p:cNvPr>
          <p:cNvSpPr txBox="1"/>
          <p:nvPr/>
        </p:nvSpPr>
        <p:spPr>
          <a:xfrm>
            <a:off x="548442" y="1232453"/>
            <a:ext cx="10902393" cy="1954381"/>
          </a:xfrm>
          <a:prstGeom prst="rect">
            <a:avLst/>
          </a:prstGeom>
          <a:noFill/>
        </p:spPr>
        <p:txBody>
          <a:bodyPr wrap="square">
            <a:spAutoFit/>
          </a:bodyPr>
          <a:lstStyle/>
          <a:p>
            <a:r>
              <a:rPr lang="en-GB" sz="1600" b="1" i="1" dirty="0">
                <a:solidFill>
                  <a:schemeClr val="accent5"/>
                </a:solidFill>
              </a:rPr>
              <a:t>Q: What is the difference between Quality Assurance and Quality Control and why are they important?</a:t>
            </a:r>
          </a:p>
          <a:p>
            <a:r>
              <a:rPr lang="en-GB" sz="1600" dirty="0"/>
              <a:t>A: See the definitions below:</a:t>
            </a:r>
          </a:p>
          <a:p>
            <a:pPr marL="801688" indent="-285750">
              <a:buFont typeface="Arial" panose="020B0604020202020204" pitchFamily="34" charset="0"/>
              <a:buChar char="•"/>
            </a:pPr>
            <a:r>
              <a:rPr lang="en-GB" sz="1600" b="1" dirty="0"/>
              <a:t>Quality Assurance (QA): </a:t>
            </a:r>
            <a:r>
              <a:rPr lang="en-GB" sz="1600" dirty="0"/>
              <a:t>a process to ensure a model is built, verified, and validated to be "fit for purpose" and reliable;</a:t>
            </a:r>
          </a:p>
          <a:p>
            <a:pPr marL="801688" indent="-285750">
              <a:buFont typeface="Arial" panose="020B0604020202020204" pitchFamily="34" charset="0"/>
              <a:buChar char="•"/>
            </a:pPr>
            <a:r>
              <a:rPr lang="en-GB" sz="1600" b="1" dirty="0"/>
              <a:t>Quality Control (QC): </a:t>
            </a:r>
            <a:r>
              <a:rPr lang="en-GB" sz="1600" dirty="0"/>
              <a:t>a process to inspect, test, and review models to verify they meet predefined standards, and are accurate.</a:t>
            </a:r>
          </a:p>
          <a:p>
            <a:endParaRPr lang="en-GB" sz="900" dirty="0"/>
          </a:p>
          <a:p>
            <a:r>
              <a:rPr lang="en-GB" sz="1600" dirty="0"/>
              <a:t>These two processes help to improve transparency, credibility, and policy confidence in modelling results.</a:t>
            </a:r>
          </a:p>
        </p:txBody>
      </p:sp>
    </p:spTree>
    <p:extLst>
      <p:ext uri="{BB962C8B-B14F-4D97-AF65-F5344CB8AC3E}">
        <p14:creationId xmlns:p14="http://schemas.microsoft.com/office/powerpoint/2010/main" val="3642490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500"/>
                                        <p:tgtEl>
                                          <p:spTgt spid="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6AF435-5BEF-47A8-D659-C4F9FD96B1D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85EB8AD-6904-1162-3107-29938149BC60}"/>
              </a:ext>
            </a:extLst>
          </p:cNvPr>
          <p:cNvSpPr txBox="1"/>
          <p:nvPr/>
        </p:nvSpPr>
        <p:spPr>
          <a:xfrm>
            <a:off x="563733" y="363505"/>
            <a:ext cx="11121335" cy="2308324"/>
          </a:xfrm>
          <a:prstGeom prst="rect">
            <a:avLst/>
          </a:prstGeom>
          <a:noFill/>
        </p:spPr>
        <p:txBody>
          <a:bodyPr wrap="square" rtlCol="0">
            <a:spAutoFit/>
          </a:bodyPr>
          <a:lstStyle/>
          <a:p>
            <a:r>
              <a:rPr lang="en-GB" sz="1600" b="1" dirty="0">
                <a:solidFill>
                  <a:schemeClr val="tx1"/>
                </a:solidFill>
              </a:rPr>
              <a:t>LEARNING OUTCOME 3: Ensuring Transparency and Openness of the Modelling Process</a:t>
            </a:r>
          </a:p>
          <a:p>
            <a:endParaRPr lang="en-GB" sz="1600" b="1" i="1" dirty="0"/>
          </a:p>
          <a:p>
            <a:r>
              <a:rPr lang="en-GB" sz="1600" b="1" dirty="0">
                <a:solidFill>
                  <a:schemeClr val="bg1"/>
                </a:solidFill>
                <a:highlight>
                  <a:srgbClr val="0000FF"/>
                </a:highlight>
              </a:rPr>
              <a:t>3.2 Adopting Transparent and Open-Source Modelling Principles</a:t>
            </a:r>
          </a:p>
          <a:p>
            <a:endParaRPr lang="en-GB" sz="1600" dirty="0"/>
          </a:p>
          <a:p>
            <a:r>
              <a:rPr lang="en-GB" sz="1600" b="1" i="1" dirty="0">
                <a:solidFill>
                  <a:schemeClr val="accent5"/>
                </a:solidFill>
              </a:rPr>
              <a:t>Q: What are the key benefits of implementing open-source modelling practices?</a:t>
            </a:r>
          </a:p>
          <a:p>
            <a:r>
              <a:rPr lang="en-GB" sz="1600" dirty="0"/>
              <a:t>A: P</a:t>
            </a:r>
            <a:r>
              <a:rPr lang="en-GB" sz="1600" dirty="0">
                <a:solidFill>
                  <a:schemeClr val="tx1"/>
                </a:solidFill>
              </a:rPr>
              <a:t>racticing using open-source modelling allows the public to access model inputs, outputs, and code for validation and reuse. Transparency requires full documentation of assumptions, data sources, and methodological choices – which can be an onerous task. </a:t>
            </a:r>
            <a:r>
              <a:rPr lang="en-GB" sz="1600" dirty="0"/>
              <a:t>To support this, the </a:t>
            </a:r>
            <a:r>
              <a:rPr lang="en-GB" sz="1600" b="1" dirty="0">
                <a:solidFill>
                  <a:srgbClr val="C80F2E"/>
                </a:solidFill>
              </a:rPr>
              <a:t>TDG-SIG</a:t>
            </a:r>
            <a:r>
              <a:rPr lang="en-GB" sz="1600" dirty="0"/>
              <a:t> should establish clear licensing terms, choose transparent programming frameworks, and foster a community of users and contributors. </a:t>
            </a:r>
            <a:r>
              <a:rPr lang="en-GB" sz="1600" dirty="0">
                <a:solidFill>
                  <a:schemeClr val="tx1"/>
                </a:solidFill>
              </a:rPr>
              <a:t> </a:t>
            </a:r>
          </a:p>
        </p:txBody>
      </p:sp>
      <p:pic>
        <p:nvPicPr>
          <p:cNvPr id="3" name="Graphic 2" descr="Packing Box Open outline">
            <a:extLst>
              <a:ext uri="{FF2B5EF4-FFF2-40B4-BE49-F238E27FC236}">
                <a16:creationId xmlns:a16="http://schemas.microsoft.com/office/drawing/2014/main" id="{6E405693-3F03-4E12-4E2A-3FAEC93DF3B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090835" y="363505"/>
            <a:ext cx="720000" cy="720000"/>
          </a:xfrm>
          <a:prstGeom prst="rect">
            <a:avLst/>
          </a:prstGeom>
        </p:spPr>
      </p:pic>
      <p:sp>
        <p:nvSpPr>
          <p:cNvPr id="5" name="TextBox 4">
            <a:extLst>
              <a:ext uri="{FF2B5EF4-FFF2-40B4-BE49-F238E27FC236}">
                <a16:creationId xmlns:a16="http://schemas.microsoft.com/office/drawing/2014/main" id="{DB59C9A5-1FD4-860A-9791-9A440472F22D}"/>
              </a:ext>
            </a:extLst>
          </p:cNvPr>
          <p:cNvSpPr txBox="1"/>
          <p:nvPr/>
        </p:nvSpPr>
        <p:spPr>
          <a:xfrm>
            <a:off x="563733" y="2811191"/>
            <a:ext cx="11121334" cy="1569660"/>
          </a:xfrm>
          <a:prstGeom prst="rect">
            <a:avLst/>
          </a:prstGeom>
          <a:noFill/>
        </p:spPr>
        <p:txBody>
          <a:bodyPr wrap="square">
            <a:spAutoFit/>
          </a:bodyPr>
          <a:lstStyle/>
          <a:p>
            <a:r>
              <a:rPr lang="en-GB" sz="1600" b="1" i="1" dirty="0">
                <a:solidFill>
                  <a:schemeClr val="accent5"/>
                </a:solidFill>
              </a:rPr>
              <a:t>Q: How should governments identify and secure appropriate data inputs for modelling?</a:t>
            </a:r>
          </a:p>
          <a:p>
            <a:r>
              <a:rPr lang="en-GB" sz="1600" dirty="0"/>
              <a:t>A: The role of stakeholder visioning in </a:t>
            </a:r>
            <a:r>
              <a:rPr lang="en-GB" sz="1600" b="1" dirty="0"/>
              <a:t>D2D Component 3: Vision </a:t>
            </a:r>
            <a:r>
              <a:rPr lang="en-GB" sz="1600" dirty="0"/>
              <a:t>is critical for reaching agreement on data requirements and assessing the real possibilities for data sharing among different actors. For example, active stakeholder engagement (see next lesson, </a:t>
            </a:r>
            <a:r>
              <a:rPr lang="en-GB" sz="1600" b="1" dirty="0"/>
              <a:t>D2D Component 5: Engagement</a:t>
            </a:r>
            <a:r>
              <a:rPr lang="en-GB" sz="1600" dirty="0"/>
              <a:t>) can build trust with industry actors, which in turn facilitates access to sensitive or proprietary data that might otherwise remain unavailable, such as technology cost structures, operational constraints, or investment plans. </a:t>
            </a:r>
          </a:p>
        </p:txBody>
      </p:sp>
      <p:sp>
        <p:nvSpPr>
          <p:cNvPr id="7" name="TextBox 6">
            <a:extLst>
              <a:ext uri="{FF2B5EF4-FFF2-40B4-BE49-F238E27FC236}">
                <a16:creationId xmlns:a16="http://schemas.microsoft.com/office/drawing/2014/main" id="{3D1DD2C2-DCB4-7104-9D63-84CD50EF9873}"/>
              </a:ext>
            </a:extLst>
          </p:cNvPr>
          <p:cNvSpPr txBox="1"/>
          <p:nvPr/>
        </p:nvSpPr>
        <p:spPr>
          <a:xfrm>
            <a:off x="563733" y="4602522"/>
            <a:ext cx="11121334" cy="1077218"/>
          </a:xfrm>
          <a:prstGeom prst="rect">
            <a:avLst/>
          </a:prstGeom>
          <a:noFill/>
        </p:spPr>
        <p:txBody>
          <a:bodyPr wrap="square">
            <a:spAutoFit/>
          </a:bodyPr>
          <a:lstStyle/>
          <a:p>
            <a:r>
              <a:rPr lang="en-GB" sz="1600" b="1" i="1" dirty="0">
                <a:solidFill>
                  <a:schemeClr val="accent5"/>
                </a:solidFill>
              </a:rPr>
              <a:t>Q: What are the different parts within the modelling process that should be open?</a:t>
            </a:r>
          </a:p>
          <a:p>
            <a:r>
              <a:rPr lang="en-GB" sz="1600" dirty="0"/>
              <a:t>A: Transparency should apply across the whole modelling process, for example, during the publishing of (i) model assumptions; (ii) input datasets; and (iii) code repositories with clear instructions for replication. Embedding transparency throughout the modelling process helps build legitimacy and encourages broader participation. </a:t>
            </a:r>
          </a:p>
        </p:txBody>
      </p:sp>
      <p:sp>
        <p:nvSpPr>
          <p:cNvPr id="9" name="TextBox 8">
            <a:extLst>
              <a:ext uri="{FF2B5EF4-FFF2-40B4-BE49-F238E27FC236}">
                <a16:creationId xmlns:a16="http://schemas.microsoft.com/office/drawing/2014/main" id="{603EAE65-9860-F1CC-9597-CA652C9091EF}"/>
              </a:ext>
            </a:extLst>
          </p:cNvPr>
          <p:cNvSpPr txBox="1"/>
          <p:nvPr/>
        </p:nvSpPr>
        <p:spPr>
          <a:xfrm>
            <a:off x="9372600" y="6186718"/>
            <a:ext cx="2438235" cy="307777"/>
          </a:xfrm>
          <a:prstGeom prst="rect">
            <a:avLst/>
          </a:prstGeom>
          <a:noFill/>
        </p:spPr>
        <p:txBody>
          <a:bodyPr wrap="square">
            <a:spAutoFit/>
          </a:bodyPr>
          <a:lstStyle/>
          <a:p>
            <a:r>
              <a:rPr lang="en-GB" sz="1400" dirty="0"/>
              <a:t>Reference: </a:t>
            </a:r>
            <a:r>
              <a:rPr lang="en-GB" sz="1400" dirty="0">
                <a:hlinkClick r:id="rId4"/>
              </a:rPr>
              <a:t>U4RIA principles</a:t>
            </a:r>
            <a:endParaRPr lang="en-GB" sz="1400" dirty="0"/>
          </a:p>
        </p:txBody>
      </p:sp>
    </p:spTree>
    <p:extLst>
      <p:ext uri="{BB962C8B-B14F-4D97-AF65-F5344CB8AC3E}">
        <p14:creationId xmlns:p14="http://schemas.microsoft.com/office/powerpoint/2010/main" val="1073627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A7DCD0-77D4-2D67-BD79-74C2FFD2123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9B23525-BF49-18AD-12C0-337F69613F8C}"/>
              </a:ext>
            </a:extLst>
          </p:cNvPr>
          <p:cNvSpPr txBox="1"/>
          <p:nvPr/>
        </p:nvSpPr>
        <p:spPr>
          <a:xfrm>
            <a:off x="563733" y="363505"/>
            <a:ext cx="11121335" cy="2062103"/>
          </a:xfrm>
          <a:prstGeom prst="rect">
            <a:avLst/>
          </a:prstGeom>
          <a:noFill/>
        </p:spPr>
        <p:txBody>
          <a:bodyPr wrap="square" rtlCol="0">
            <a:spAutoFit/>
          </a:bodyPr>
          <a:lstStyle/>
          <a:p>
            <a:r>
              <a:rPr lang="en-GB" sz="1600" b="1" dirty="0">
                <a:solidFill>
                  <a:schemeClr val="tx1"/>
                </a:solidFill>
              </a:rPr>
              <a:t>LEARNING OUTCOME 3: Ensuring Transparency and Openness of the Modelling Process</a:t>
            </a:r>
          </a:p>
          <a:p>
            <a:endParaRPr lang="en-GB" sz="1600" b="1" i="1" dirty="0"/>
          </a:p>
          <a:p>
            <a:r>
              <a:rPr lang="en-GB" sz="1600" b="1" dirty="0">
                <a:solidFill>
                  <a:schemeClr val="bg1"/>
                </a:solidFill>
                <a:highlight>
                  <a:srgbClr val="0000FF"/>
                </a:highlight>
              </a:rPr>
              <a:t>3.3 Providing Public Access Wherever Possible</a:t>
            </a:r>
          </a:p>
          <a:p>
            <a:endParaRPr lang="en-GB" sz="1600" dirty="0"/>
          </a:p>
          <a:p>
            <a:r>
              <a:rPr lang="en-GB" sz="1600" b="1" i="1" dirty="0">
                <a:solidFill>
                  <a:schemeClr val="accent5"/>
                </a:solidFill>
              </a:rPr>
              <a:t>Q: What are the benefits of making the modelling process publicly available?</a:t>
            </a:r>
          </a:p>
          <a:p>
            <a:r>
              <a:rPr lang="en-GB" sz="1600" dirty="0"/>
              <a:t>A: Some benefits include promoting capacity sharing, sustainability, model reuse and co-creation, especially among local institutions. Projects that combine public accessibility with technical co-ownership show how transparency and co-creation accelerate innovation and build institutional memory.</a:t>
            </a:r>
          </a:p>
        </p:txBody>
      </p:sp>
      <p:pic>
        <p:nvPicPr>
          <p:cNvPr id="3" name="Graphic 2" descr="Packing Box Open outline">
            <a:extLst>
              <a:ext uri="{FF2B5EF4-FFF2-40B4-BE49-F238E27FC236}">
                <a16:creationId xmlns:a16="http://schemas.microsoft.com/office/drawing/2014/main" id="{F14D764D-DE33-3828-36B8-1FAF952646B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090835" y="363505"/>
            <a:ext cx="720000" cy="720000"/>
          </a:xfrm>
          <a:prstGeom prst="rect">
            <a:avLst/>
          </a:prstGeom>
        </p:spPr>
      </p:pic>
      <p:sp>
        <p:nvSpPr>
          <p:cNvPr id="5" name="TextBox 4">
            <a:extLst>
              <a:ext uri="{FF2B5EF4-FFF2-40B4-BE49-F238E27FC236}">
                <a16:creationId xmlns:a16="http://schemas.microsoft.com/office/drawing/2014/main" id="{85B5FF4F-FE3D-91FE-1190-4A9810465FB4}"/>
              </a:ext>
            </a:extLst>
          </p:cNvPr>
          <p:cNvSpPr txBox="1"/>
          <p:nvPr/>
        </p:nvSpPr>
        <p:spPr>
          <a:xfrm>
            <a:off x="563732" y="2683813"/>
            <a:ext cx="11121335" cy="1323439"/>
          </a:xfrm>
          <a:prstGeom prst="rect">
            <a:avLst/>
          </a:prstGeom>
          <a:noFill/>
        </p:spPr>
        <p:txBody>
          <a:bodyPr wrap="square">
            <a:spAutoFit/>
          </a:bodyPr>
          <a:lstStyle/>
          <a:p>
            <a:r>
              <a:rPr lang="en-GB" sz="1600" b="1" i="1" dirty="0">
                <a:solidFill>
                  <a:schemeClr val="accent5"/>
                </a:solidFill>
              </a:rPr>
              <a:t>Q: How does one go about making the modelling results and input data available to the public?</a:t>
            </a:r>
          </a:p>
          <a:p>
            <a:r>
              <a:rPr lang="en-GB" sz="1600" dirty="0"/>
              <a:t>A: The </a:t>
            </a:r>
            <a:r>
              <a:rPr lang="en-GB" sz="1600" b="1" dirty="0">
                <a:solidFill>
                  <a:srgbClr val="C80F2E"/>
                </a:solidFill>
              </a:rPr>
              <a:t>TDG-SIG</a:t>
            </a:r>
            <a:r>
              <a:rPr lang="en-GB" sz="1600" dirty="0"/>
              <a:t> should publish model inputs and outputs in accessible formats, accompanied by metadata that explains sources, assumptions, and limitations. Where possible, the </a:t>
            </a:r>
            <a:r>
              <a:rPr lang="en-GB" sz="1600" b="1" dirty="0">
                <a:solidFill>
                  <a:srgbClr val="C80F2E"/>
                </a:solidFill>
              </a:rPr>
              <a:t>TDG-SIG</a:t>
            </a:r>
            <a:r>
              <a:rPr lang="en-GB" sz="1600" dirty="0"/>
              <a:t> should use collaborative platforms such as </a:t>
            </a:r>
            <a:r>
              <a:rPr lang="en-GB" sz="1600" dirty="0" err="1"/>
              <a:t>Github</a:t>
            </a:r>
            <a:r>
              <a:rPr lang="en-GB" sz="1600" dirty="0"/>
              <a:t>, </a:t>
            </a:r>
            <a:r>
              <a:rPr lang="en-GB" sz="1600" dirty="0" err="1"/>
              <a:t>Zenodo</a:t>
            </a:r>
            <a:r>
              <a:rPr lang="en-GB" sz="1600" dirty="0"/>
              <a:t>, or CKAN (Comprehensive Knowledge Archive Network) that allow local institutions to contribute data, run scenarios, and adapt models to their own needs. </a:t>
            </a:r>
          </a:p>
        </p:txBody>
      </p:sp>
      <p:sp>
        <p:nvSpPr>
          <p:cNvPr id="7" name="TextBox 6">
            <a:extLst>
              <a:ext uri="{FF2B5EF4-FFF2-40B4-BE49-F238E27FC236}">
                <a16:creationId xmlns:a16="http://schemas.microsoft.com/office/drawing/2014/main" id="{43882241-CDBA-F7C7-4103-84225694D1F7}"/>
              </a:ext>
            </a:extLst>
          </p:cNvPr>
          <p:cNvSpPr txBox="1"/>
          <p:nvPr/>
        </p:nvSpPr>
        <p:spPr>
          <a:xfrm>
            <a:off x="563731" y="4396298"/>
            <a:ext cx="11121335" cy="830997"/>
          </a:xfrm>
          <a:prstGeom prst="rect">
            <a:avLst/>
          </a:prstGeom>
          <a:noFill/>
        </p:spPr>
        <p:txBody>
          <a:bodyPr wrap="square">
            <a:spAutoFit/>
          </a:bodyPr>
          <a:lstStyle/>
          <a:p>
            <a:r>
              <a:rPr lang="en-GB" sz="1600" b="1" i="1" dirty="0">
                <a:solidFill>
                  <a:schemeClr val="accent5"/>
                </a:solidFill>
              </a:rPr>
              <a:t>Q: What should be done if a collaborator does not want their data to be publicly available?</a:t>
            </a:r>
          </a:p>
          <a:p>
            <a:r>
              <a:rPr lang="en-GB" sz="1600" dirty="0"/>
              <a:t>A: When full openness is not feasible – due to proprietary data or other institutional constraints – detailed metadata and explanatory documentation should be made available.</a:t>
            </a:r>
            <a:endParaRPr lang="en-GB" sz="1600" b="1" dirty="0"/>
          </a:p>
        </p:txBody>
      </p:sp>
    </p:spTree>
    <p:extLst>
      <p:ext uri="{BB962C8B-B14F-4D97-AF65-F5344CB8AC3E}">
        <p14:creationId xmlns:p14="http://schemas.microsoft.com/office/powerpoint/2010/main" val="2426727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C15237-5BB7-0E75-CE24-F0C9F2E542C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F17203F-B8AD-1A69-AD0D-AF9F9024D444}"/>
              </a:ext>
            </a:extLst>
          </p:cNvPr>
          <p:cNvSpPr txBox="1"/>
          <p:nvPr/>
        </p:nvSpPr>
        <p:spPr>
          <a:xfrm>
            <a:off x="563733" y="363505"/>
            <a:ext cx="11121335" cy="1077218"/>
          </a:xfrm>
          <a:prstGeom prst="rect">
            <a:avLst/>
          </a:prstGeom>
          <a:noFill/>
        </p:spPr>
        <p:txBody>
          <a:bodyPr wrap="square" rtlCol="0">
            <a:spAutoFit/>
          </a:bodyPr>
          <a:lstStyle/>
          <a:p>
            <a:r>
              <a:rPr lang="en-GB" sz="1600" b="1" dirty="0">
                <a:solidFill>
                  <a:schemeClr val="tx1"/>
                </a:solidFill>
              </a:rPr>
              <a:t>LEARNING OUTCOME 3: Ensuring Transparency and Openness of the Modelling Process</a:t>
            </a:r>
          </a:p>
          <a:p>
            <a:endParaRPr lang="en-GB" sz="1600" b="1" i="1" dirty="0"/>
          </a:p>
          <a:p>
            <a:r>
              <a:rPr lang="en-GB" sz="1600" b="1" dirty="0">
                <a:solidFill>
                  <a:schemeClr val="bg1"/>
                </a:solidFill>
                <a:highlight>
                  <a:srgbClr val="0000FF"/>
                </a:highlight>
              </a:rPr>
              <a:t>3.4 Addressing Uncertainties Throughout the Modelling Exercise</a:t>
            </a:r>
          </a:p>
          <a:p>
            <a:endParaRPr lang="en-GB" sz="1600" dirty="0"/>
          </a:p>
        </p:txBody>
      </p:sp>
      <p:pic>
        <p:nvPicPr>
          <p:cNvPr id="3" name="Graphic 2" descr="Packing Box Open outline">
            <a:extLst>
              <a:ext uri="{FF2B5EF4-FFF2-40B4-BE49-F238E27FC236}">
                <a16:creationId xmlns:a16="http://schemas.microsoft.com/office/drawing/2014/main" id="{232C8F75-8585-16BA-078C-68AF025088F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090835" y="363505"/>
            <a:ext cx="720000" cy="720000"/>
          </a:xfrm>
          <a:prstGeom prst="rect">
            <a:avLst/>
          </a:prstGeom>
        </p:spPr>
      </p:pic>
      <p:sp>
        <p:nvSpPr>
          <p:cNvPr id="5" name="TextBox 4">
            <a:extLst>
              <a:ext uri="{FF2B5EF4-FFF2-40B4-BE49-F238E27FC236}">
                <a16:creationId xmlns:a16="http://schemas.microsoft.com/office/drawing/2014/main" id="{15240AB6-19BB-18DD-1634-AFE2D949E710}"/>
              </a:ext>
            </a:extLst>
          </p:cNvPr>
          <p:cNvSpPr txBox="1"/>
          <p:nvPr/>
        </p:nvSpPr>
        <p:spPr>
          <a:xfrm>
            <a:off x="563732" y="3922460"/>
            <a:ext cx="11121335" cy="1077218"/>
          </a:xfrm>
          <a:prstGeom prst="rect">
            <a:avLst/>
          </a:prstGeom>
          <a:noFill/>
        </p:spPr>
        <p:txBody>
          <a:bodyPr wrap="square">
            <a:spAutoFit/>
          </a:bodyPr>
          <a:lstStyle/>
          <a:p>
            <a:r>
              <a:rPr lang="en-GB" sz="1600" b="1" i="1" dirty="0">
                <a:solidFill>
                  <a:schemeClr val="accent5"/>
                </a:solidFill>
              </a:rPr>
              <a:t>Q: What are some ways to study and analyse uncertainties in modelling?</a:t>
            </a:r>
          </a:p>
          <a:p>
            <a:r>
              <a:rPr lang="en-GB" sz="1600" dirty="0"/>
              <a:t>A: Methods such as (i) Robust Decision Making; (ii) Dynamic Adaptive Policy Pathways; (iii) and Stochastic or Distributionally Robust Optimization (SRO/DRO) are just some of the tools that could be used to integrate uncertainty analysis in the modelling process.</a:t>
            </a:r>
          </a:p>
        </p:txBody>
      </p:sp>
      <p:sp>
        <p:nvSpPr>
          <p:cNvPr id="7" name="TextBox 6">
            <a:extLst>
              <a:ext uri="{FF2B5EF4-FFF2-40B4-BE49-F238E27FC236}">
                <a16:creationId xmlns:a16="http://schemas.microsoft.com/office/drawing/2014/main" id="{DFE7D29C-DBB3-5A02-F95C-693FE2CDD13F}"/>
              </a:ext>
            </a:extLst>
          </p:cNvPr>
          <p:cNvSpPr txBox="1"/>
          <p:nvPr/>
        </p:nvSpPr>
        <p:spPr>
          <a:xfrm>
            <a:off x="1332652" y="5225053"/>
            <a:ext cx="9233033" cy="584775"/>
          </a:xfrm>
          <a:prstGeom prst="rect">
            <a:avLst/>
          </a:prstGeom>
          <a:noFill/>
        </p:spPr>
        <p:txBody>
          <a:bodyPr wrap="square">
            <a:spAutoFit/>
          </a:bodyPr>
          <a:lstStyle/>
          <a:p>
            <a:r>
              <a:rPr lang="en-GB" sz="1600" dirty="0"/>
              <a:t>Uncertain parameters identified with stakeholders should be tested using one of the above methods to assess how changes in these key input parameters affect model’s outputs. </a:t>
            </a:r>
            <a:endParaRPr lang="en-GB" sz="1600" b="1" dirty="0"/>
          </a:p>
        </p:txBody>
      </p:sp>
      <p:pic>
        <p:nvPicPr>
          <p:cNvPr id="8" name="Graphic 7" descr="Comment Important with solid fill">
            <a:extLst>
              <a:ext uri="{FF2B5EF4-FFF2-40B4-BE49-F238E27FC236}">
                <a16:creationId xmlns:a16="http://schemas.microsoft.com/office/drawing/2014/main" id="{FD0DD2E7-892F-0F40-CE2C-6DCC0DAE49E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40501" y="5168425"/>
            <a:ext cx="698029" cy="698029"/>
          </a:xfrm>
          <a:prstGeom prst="rect">
            <a:avLst/>
          </a:prstGeom>
        </p:spPr>
      </p:pic>
      <p:sp>
        <p:nvSpPr>
          <p:cNvPr id="6" name="TextBox 5">
            <a:extLst>
              <a:ext uri="{FF2B5EF4-FFF2-40B4-BE49-F238E27FC236}">
                <a16:creationId xmlns:a16="http://schemas.microsoft.com/office/drawing/2014/main" id="{E6526956-76FD-219C-1EEF-44606FCEFB43}"/>
              </a:ext>
            </a:extLst>
          </p:cNvPr>
          <p:cNvSpPr txBox="1"/>
          <p:nvPr/>
        </p:nvSpPr>
        <p:spPr>
          <a:xfrm>
            <a:off x="563732" y="2609033"/>
            <a:ext cx="11121335" cy="1077218"/>
          </a:xfrm>
          <a:prstGeom prst="rect">
            <a:avLst/>
          </a:prstGeom>
          <a:noFill/>
        </p:spPr>
        <p:txBody>
          <a:bodyPr wrap="square">
            <a:spAutoFit/>
          </a:bodyPr>
          <a:lstStyle/>
          <a:p>
            <a:r>
              <a:rPr lang="en-GB" sz="1600" b="1" i="1" dirty="0">
                <a:solidFill>
                  <a:schemeClr val="accent5"/>
                </a:solidFill>
              </a:rPr>
              <a:t>Q: What does it mean to address uncertainties?</a:t>
            </a:r>
          </a:p>
          <a:p>
            <a:r>
              <a:rPr lang="en-GB" sz="1600" dirty="0"/>
              <a:t>A: Key uncertainties often include parameters that are difficult to quantify. For example, in energy systems, this could be parameters such as technology costs, fossil fuel prices, or energy demand trajectories. The uncertainties will be identified with stakeholder input and tested through sensitivity or scenario analysis.  </a:t>
            </a:r>
          </a:p>
        </p:txBody>
      </p:sp>
      <p:sp>
        <p:nvSpPr>
          <p:cNvPr id="9" name="TextBox 8">
            <a:extLst>
              <a:ext uri="{FF2B5EF4-FFF2-40B4-BE49-F238E27FC236}">
                <a16:creationId xmlns:a16="http://schemas.microsoft.com/office/drawing/2014/main" id="{DF948941-7E9C-5410-BAD3-2560D9D055AB}"/>
              </a:ext>
            </a:extLst>
          </p:cNvPr>
          <p:cNvSpPr txBox="1"/>
          <p:nvPr/>
        </p:nvSpPr>
        <p:spPr>
          <a:xfrm>
            <a:off x="563732" y="1319714"/>
            <a:ext cx="11121335" cy="1077218"/>
          </a:xfrm>
          <a:prstGeom prst="rect">
            <a:avLst/>
          </a:prstGeom>
          <a:noFill/>
        </p:spPr>
        <p:txBody>
          <a:bodyPr wrap="square">
            <a:spAutoFit/>
          </a:bodyPr>
          <a:lstStyle/>
          <a:p>
            <a:r>
              <a:rPr lang="en-GB" sz="1600" b="1" i="1" dirty="0">
                <a:solidFill>
                  <a:schemeClr val="accent5"/>
                </a:solidFill>
              </a:rPr>
              <a:t>Q: What are uncertainties in a model?</a:t>
            </a:r>
          </a:p>
          <a:p>
            <a:r>
              <a:rPr lang="en-GB" sz="1600" dirty="0"/>
              <a:t>A: Not everything in the model can be known to 100% certainty. There may be data gaps, assumptions about decisions, different interpretations of a stated policy, and vision uncertainty regarding the future of a country. There are ways to address these uncertainties, and others, as discussed below.</a:t>
            </a:r>
          </a:p>
        </p:txBody>
      </p:sp>
    </p:spTree>
    <p:extLst>
      <p:ext uri="{BB962C8B-B14F-4D97-AF65-F5344CB8AC3E}">
        <p14:creationId xmlns:p14="http://schemas.microsoft.com/office/powerpoint/2010/main" val="4046316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500"/>
                                        <p:tgtEl>
                                          <p:spTgt spid="7"/>
                                        </p:tgtEl>
                                      </p:cBhvr>
                                    </p:animEffect>
                                  </p:childTnLst>
                                </p:cTn>
                              </p:par>
                              <p:par>
                                <p:cTn id="18" presetID="10" presetClass="entr" presetSubtype="0" fill="hold"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1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95533E-A0E7-4C18-CBDD-17B607E52D9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D7E07A2-EEEB-2090-ABAD-DC018B4DFB35}"/>
              </a:ext>
            </a:extLst>
          </p:cNvPr>
          <p:cNvSpPr txBox="1"/>
          <p:nvPr/>
        </p:nvSpPr>
        <p:spPr>
          <a:xfrm>
            <a:off x="449234" y="578817"/>
            <a:ext cx="11121335" cy="2123658"/>
          </a:xfrm>
          <a:prstGeom prst="rect">
            <a:avLst/>
          </a:prstGeom>
          <a:noFill/>
        </p:spPr>
        <p:txBody>
          <a:bodyPr wrap="square" rtlCol="0">
            <a:spAutoFit/>
          </a:bodyPr>
          <a:lstStyle/>
          <a:p>
            <a:r>
              <a:rPr lang="en-GB" sz="2000" b="1" dirty="0">
                <a:solidFill>
                  <a:schemeClr val="bg2">
                    <a:lumMod val="20000"/>
                    <a:lumOff val="80000"/>
                  </a:schemeClr>
                </a:solidFill>
              </a:rPr>
              <a:t>Case Study Analysis </a:t>
            </a:r>
          </a:p>
          <a:p>
            <a:r>
              <a:rPr lang="en-GB" sz="1800" i="1" dirty="0">
                <a:solidFill>
                  <a:schemeClr val="bg1"/>
                </a:solidFill>
              </a:rPr>
              <a:t>Advancing Uncertainty Analysis for Modelling in </a:t>
            </a:r>
            <a:r>
              <a:rPr lang="en-GB" sz="1800" b="1" i="1" dirty="0">
                <a:solidFill>
                  <a:schemeClr val="accent6">
                    <a:lumMod val="60000"/>
                    <a:lumOff val="40000"/>
                  </a:schemeClr>
                </a:solidFill>
              </a:rPr>
              <a:t>Latin America and the Caribbean</a:t>
            </a:r>
          </a:p>
          <a:p>
            <a:endParaRPr lang="en-GB" sz="1400" b="1" dirty="0"/>
          </a:p>
          <a:p>
            <a:r>
              <a:rPr lang="en-GB" sz="1800" b="1" dirty="0">
                <a:solidFill>
                  <a:schemeClr val="accent5">
                    <a:lumMod val="60000"/>
                    <a:lumOff val="40000"/>
                  </a:schemeClr>
                </a:solidFill>
              </a:rPr>
              <a:t>The Context:</a:t>
            </a:r>
          </a:p>
          <a:p>
            <a:r>
              <a:rPr lang="en-GB" sz="1600" dirty="0">
                <a:solidFill>
                  <a:schemeClr val="bg1"/>
                </a:solidFill>
              </a:rPr>
              <a:t>A regional study across 18 Latin American and Caribbean countries developed </a:t>
            </a:r>
            <a:r>
              <a:rPr lang="en-GB" sz="1600" dirty="0" err="1">
                <a:solidFill>
                  <a:schemeClr val="bg1"/>
                </a:solidFill>
              </a:rPr>
              <a:t>SiSePuede</a:t>
            </a:r>
            <a:r>
              <a:rPr lang="en-GB" sz="1600" dirty="0">
                <a:solidFill>
                  <a:schemeClr val="bg1"/>
                </a:solidFill>
              </a:rPr>
              <a:t>, an open-source model that applies Robust Decision Making to explore hundreds of “what-if” scenarios on emissions, costs, and co-benefits. Workshops with national experts identified key uncertainties and informed scenario design. </a:t>
            </a:r>
          </a:p>
          <a:p>
            <a:pPr marL="285750" indent="-285750">
              <a:buFont typeface="Wingdings" panose="05000000000000000000" pitchFamily="2" charset="2"/>
              <a:buChar char="ü"/>
            </a:pPr>
            <a:endParaRPr lang="en-GB" sz="1400" dirty="0"/>
          </a:p>
        </p:txBody>
      </p:sp>
      <p:pic>
        <p:nvPicPr>
          <p:cNvPr id="4" name="Picture 3" descr="A graph with blue and orange dots&#10;&#10;AI-generated content may be incorrect.">
            <a:extLst>
              <a:ext uri="{FF2B5EF4-FFF2-40B4-BE49-F238E27FC236}">
                <a16:creationId xmlns:a16="http://schemas.microsoft.com/office/drawing/2014/main" id="{C6152479-A65C-6F20-8112-219C93247B3F}"/>
              </a:ext>
            </a:extLst>
          </p:cNvPr>
          <p:cNvPicPr>
            <a:picLocks noChangeAspect="1"/>
          </p:cNvPicPr>
          <p:nvPr/>
        </p:nvPicPr>
        <p:blipFill>
          <a:blip r:embed="rId3"/>
          <a:stretch>
            <a:fillRect/>
          </a:stretch>
        </p:blipFill>
        <p:spPr>
          <a:xfrm>
            <a:off x="7469206" y="2843543"/>
            <a:ext cx="4072488" cy="3774198"/>
          </a:xfrm>
          <a:prstGeom prst="rect">
            <a:avLst/>
          </a:prstGeom>
        </p:spPr>
      </p:pic>
      <p:sp>
        <p:nvSpPr>
          <p:cNvPr id="10" name="TextBox 9">
            <a:extLst>
              <a:ext uri="{FF2B5EF4-FFF2-40B4-BE49-F238E27FC236}">
                <a16:creationId xmlns:a16="http://schemas.microsoft.com/office/drawing/2014/main" id="{EBDFFBFF-7CAB-AD86-E63C-C8D85A4B7684}"/>
              </a:ext>
            </a:extLst>
          </p:cNvPr>
          <p:cNvSpPr txBox="1"/>
          <p:nvPr/>
        </p:nvSpPr>
        <p:spPr>
          <a:xfrm>
            <a:off x="449234" y="2843543"/>
            <a:ext cx="6914092" cy="3046988"/>
          </a:xfrm>
          <a:prstGeom prst="rect">
            <a:avLst/>
          </a:prstGeom>
          <a:noFill/>
        </p:spPr>
        <p:txBody>
          <a:bodyPr wrap="square">
            <a:spAutoFit/>
          </a:bodyPr>
          <a:lstStyle/>
          <a:p>
            <a:r>
              <a:rPr lang="en-GB" sz="1800" b="1" dirty="0">
                <a:solidFill>
                  <a:schemeClr val="accent5">
                    <a:lumMod val="60000"/>
                    <a:lumOff val="40000"/>
                  </a:schemeClr>
                </a:solidFill>
              </a:rPr>
              <a:t>The Result:</a:t>
            </a:r>
          </a:p>
          <a:p>
            <a:r>
              <a:rPr lang="en-GB" sz="1600" dirty="0">
                <a:solidFill>
                  <a:schemeClr val="bg1"/>
                </a:solidFill>
              </a:rPr>
              <a:t>The analysis found that robust strategies consistently centre on three pillars: expanding renewable electricity, electrifying transport, and  enhancing land as a carbon sink, delivering up to $2.7 trillion in net regional benefits.</a:t>
            </a:r>
            <a:endParaRPr lang="en-GB" dirty="0"/>
          </a:p>
          <a:p>
            <a:endParaRPr lang="en-GB" dirty="0"/>
          </a:p>
          <a:p>
            <a:endParaRPr lang="en-GB" dirty="0"/>
          </a:p>
          <a:p>
            <a:r>
              <a:rPr lang="en-GB" sz="1800" b="1" dirty="0">
                <a:solidFill>
                  <a:schemeClr val="accent5">
                    <a:lumMod val="60000"/>
                    <a:lumOff val="40000"/>
                  </a:schemeClr>
                </a:solidFill>
              </a:rPr>
              <a:t>The Formula:</a:t>
            </a:r>
          </a:p>
          <a:p>
            <a:pPr marL="285750" indent="-285750">
              <a:buClr>
                <a:schemeClr val="bg1"/>
              </a:buClr>
              <a:buFont typeface="Wingdings" panose="05000000000000000000" pitchFamily="2" charset="2"/>
              <a:buChar char="ü"/>
            </a:pPr>
            <a:r>
              <a:rPr lang="en-GB" sz="1600" dirty="0">
                <a:solidFill>
                  <a:schemeClr val="bg1"/>
                </a:solidFill>
              </a:rPr>
              <a:t>Combining openness with deep uncertainty to increase resilience</a:t>
            </a:r>
          </a:p>
          <a:p>
            <a:pPr marL="285750" indent="-285750">
              <a:buClr>
                <a:schemeClr val="bg1"/>
              </a:buClr>
              <a:buFont typeface="Wingdings" panose="05000000000000000000" pitchFamily="2" charset="2"/>
              <a:buChar char="ü"/>
            </a:pPr>
            <a:r>
              <a:rPr lang="en-GB" sz="1600" dirty="0">
                <a:solidFill>
                  <a:schemeClr val="bg1"/>
                </a:solidFill>
              </a:rPr>
              <a:t>Open-source modelling</a:t>
            </a:r>
          </a:p>
          <a:p>
            <a:pPr marL="285750" indent="-285750">
              <a:buClr>
                <a:schemeClr val="bg1"/>
              </a:buClr>
              <a:buFont typeface="Wingdings" panose="05000000000000000000" pitchFamily="2" charset="2"/>
              <a:buChar char="ü"/>
            </a:pPr>
            <a:r>
              <a:rPr lang="en-GB" sz="1600" dirty="0">
                <a:solidFill>
                  <a:schemeClr val="bg1"/>
                </a:solidFill>
              </a:rPr>
              <a:t>Workshops with national experts</a:t>
            </a:r>
          </a:p>
          <a:p>
            <a:pPr marL="285750" indent="-285750">
              <a:buClr>
                <a:schemeClr val="bg1"/>
              </a:buClr>
              <a:buFont typeface="Wingdings" panose="05000000000000000000" pitchFamily="2" charset="2"/>
              <a:buChar char="ü"/>
            </a:pPr>
            <a:endParaRPr lang="en-GB" sz="1600" dirty="0">
              <a:solidFill>
                <a:schemeClr val="bg1"/>
              </a:solidFill>
            </a:endParaRPr>
          </a:p>
        </p:txBody>
      </p:sp>
    </p:spTree>
    <p:extLst>
      <p:ext uri="{BB962C8B-B14F-4D97-AF65-F5344CB8AC3E}">
        <p14:creationId xmlns:p14="http://schemas.microsoft.com/office/powerpoint/2010/main" val="18446586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curtains"/>
        <p:sndAc>
          <p:stSnd>
            <p:snd r:embed="rId2" name="chimes.wav"/>
          </p:stSnd>
        </p:sndAc>
      </p:transition>
    </mc:Choice>
    <mc:Fallback xmlns="">
      <p:transition spd="slow">
        <p:fade/>
        <p:sndAc>
          <p:stSnd>
            <p:snd r:embed="rId4" name="chimes.wav"/>
          </p:stSnd>
        </p:sndAc>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D1677E-4D5B-3AA7-4F39-17D2F15099F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408178C-56F8-6DF6-4B75-578CE91F3286}"/>
              </a:ext>
            </a:extLst>
          </p:cNvPr>
          <p:cNvSpPr txBox="1"/>
          <p:nvPr/>
        </p:nvSpPr>
        <p:spPr>
          <a:xfrm>
            <a:off x="563733" y="363505"/>
            <a:ext cx="11121335" cy="3046988"/>
          </a:xfrm>
          <a:prstGeom prst="rect">
            <a:avLst/>
          </a:prstGeom>
          <a:noFill/>
        </p:spPr>
        <p:txBody>
          <a:bodyPr wrap="square" rtlCol="0">
            <a:spAutoFit/>
          </a:bodyPr>
          <a:lstStyle/>
          <a:p>
            <a:r>
              <a:rPr lang="en-GB" sz="1600" b="1" dirty="0">
                <a:solidFill>
                  <a:schemeClr val="tx1"/>
                </a:solidFill>
              </a:rPr>
              <a:t>LEARNING OUTCOME 3: Ensuring Transparency and Openness of the Modelling Process</a:t>
            </a:r>
          </a:p>
          <a:p>
            <a:endParaRPr lang="en-GB" sz="1600" b="1" i="1" dirty="0"/>
          </a:p>
          <a:p>
            <a:r>
              <a:rPr lang="en-GB" sz="1600" b="1" dirty="0">
                <a:solidFill>
                  <a:schemeClr val="bg1"/>
                </a:solidFill>
                <a:highlight>
                  <a:srgbClr val="0000FF"/>
                </a:highlight>
              </a:rPr>
              <a:t>3.5 Acknowledging Modelling Assumptions, Limitations, and Uncertainties</a:t>
            </a:r>
          </a:p>
          <a:p>
            <a:endParaRPr lang="en-GB" sz="1600" dirty="0"/>
          </a:p>
          <a:p>
            <a:r>
              <a:rPr lang="en-GB" sz="1600" b="1" i="1" dirty="0">
                <a:solidFill>
                  <a:schemeClr val="accent5"/>
                </a:solidFill>
              </a:rPr>
              <a:t>Q: Why is it important to acknowledge the model’s assumptions, limitations and uncertainties?</a:t>
            </a:r>
          </a:p>
          <a:p>
            <a:r>
              <a:rPr lang="en-GB" sz="1600" dirty="0"/>
              <a:t>A: Informing stakeholders about these parameters builds trust and ensures that modelling remains a collaborative tool for informed decision-making, rather than a black box. This also is a way to express competencies. By knowing and acknowledging where the model is limited, reinforces the modellers’ understanding of how the model works. Furthermore, acknowledging limitations helps </a:t>
            </a:r>
            <a:r>
              <a:rPr lang="en-GB" sz="1600" b="1" dirty="0"/>
              <a:t>manage expectations</a:t>
            </a:r>
            <a:r>
              <a:rPr lang="en-GB" sz="1600" dirty="0"/>
              <a:t> and fosters informed debate. It frames modelling as a tool for exploration and learning rather than prediction, highlighting the continuous opportunities for improvement in subsequent iterations of the planning process. It is also important to highlight the limitations of modelling / results, as understanding these limitations is critical when using model outputs to inform policy decisions.</a:t>
            </a:r>
            <a:endParaRPr lang="en-GB" sz="1800" b="1" dirty="0"/>
          </a:p>
        </p:txBody>
      </p:sp>
      <p:pic>
        <p:nvPicPr>
          <p:cNvPr id="3" name="Graphic 2" descr="Packing Box Open outline">
            <a:extLst>
              <a:ext uri="{FF2B5EF4-FFF2-40B4-BE49-F238E27FC236}">
                <a16:creationId xmlns:a16="http://schemas.microsoft.com/office/drawing/2014/main" id="{2C9D927B-C48F-B0DE-034E-9AD833F6EB7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090835" y="363505"/>
            <a:ext cx="720000" cy="720000"/>
          </a:xfrm>
          <a:prstGeom prst="rect">
            <a:avLst/>
          </a:prstGeom>
        </p:spPr>
      </p:pic>
      <p:sp>
        <p:nvSpPr>
          <p:cNvPr id="4" name="TextBox 3">
            <a:extLst>
              <a:ext uri="{FF2B5EF4-FFF2-40B4-BE49-F238E27FC236}">
                <a16:creationId xmlns:a16="http://schemas.microsoft.com/office/drawing/2014/main" id="{58F38A1A-3470-4AAA-07F8-6477EC247841}"/>
              </a:ext>
            </a:extLst>
          </p:cNvPr>
          <p:cNvSpPr txBox="1"/>
          <p:nvPr/>
        </p:nvSpPr>
        <p:spPr>
          <a:xfrm>
            <a:off x="432789" y="6221063"/>
            <a:ext cx="2036135" cy="307777"/>
          </a:xfrm>
          <a:prstGeom prst="rect">
            <a:avLst/>
          </a:prstGeom>
          <a:noFill/>
        </p:spPr>
        <p:txBody>
          <a:bodyPr wrap="none" rtlCol="0">
            <a:spAutoFit/>
          </a:bodyPr>
          <a:lstStyle/>
          <a:p>
            <a:r>
              <a:rPr lang="en-GB" dirty="0">
                <a:solidFill>
                  <a:schemeClr val="accent5"/>
                </a:solidFill>
                <a:hlinkClick r:id="rId4" action="ppaction://hlinksldjump">
                  <a:extLst>
                    <a:ext uri="{A12FA001-AC4F-418D-AE19-62706E023703}">
                      <ahyp:hlinkClr xmlns:ahyp="http://schemas.microsoft.com/office/drawing/2018/hyperlinkcolor" val="tx"/>
                    </a:ext>
                  </a:extLst>
                </a:hlinkClick>
              </a:rPr>
              <a:t>Back to Module Outline</a:t>
            </a:r>
            <a:endParaRPr lang="en-GB" dirty="0">
              <a:solidFill>
                <a:schemeClr val="accent5"/>
              </a:solidFill>
            </a:endParaRPr>
          </a:p>
        </p:txBody>
      </p:sp>
      <p:sp>
        <p:nvSpPr>
          <p:cNvPr id="6" name="TextBox 5">
            <a:extLst>
              <a:ext uri="{FF2B5EF4-FFF2-40B4-BE49-F238E27FC236}">
                <a16:creationId xmlns:a16="http://schemas.microsoft.com/office/drawing/2014/main" id="{DD708E3A-EE5A-7A43-3286-A432E3DFED5B}"/>
              </a:ext>
            </a:extLst>
          </p:cNvPr>
          <p:cNvSpPr txBox="1"/>
          <p:nvPr/>
        </p:nvSpPr>
        <p:spPr>
          <a:xfrm>
            <a:off x="563732" y="3595159"/>
            <a:ext cx="11121335" cy="1077218"/>
          </a:xfrm>
          <a:prstGeom prst="rect">
            <a:avLst/>
          </a:prstGeom>
          <a:noFill/>
        </p:spPr>
        <p:txBody>
          <a:bodyPr wrap="square">
            <a:spAutoFit/>
          </a:bodyPr>
          <a:lstStyle/>
          <a:p>
            <a:r>
              <a:rPr lang="en-GB" sz="1600" b="1" i="1" dirty="0">
                <a:solidFill>
                  <a:schemeClr val="accent5"/>
                </a:solidFill>
              </a:rPr>
              <a:t>Q: Where should these limitations be acknowledged?</a:t>
            </a:r>
          </a:p>
          <a:p>
            <a:r>
              <a:rPr lang="en-GB" sz="1600" dirty="0"/>
              <a:t>A: Modelling outputs should be accompanied by explanatory notes that clarify assumptions, highlight uncertainties, and define the scope of applicability. Policymakers should be briefed on the strengths and limitations of the model, including what it can and cannot predict. </a:t>
            </a:r>
          </a:p>
        </p:txBody>
      </p:sp>
    </p:spTree>
    <p:extLst>
      <p:ext uri="{BB962C8B-B14F-4D97-AF65-F5344CB8AC3E}">
        <p14:creationId xmlns:p14="http://schemas.microsoft.com/office/powerpoint/2010/main" val="355902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C8A697-E3FA-C246-091F-1932060FF3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CC0DEF-F84B-FD57-39C6-DA89BFBB8DD3}"/>
              </a:ext>
            </a:extLst>
          </p:cNvPr>
          <p:cNvSpPr>
            <a:spLocks noGrp="1"/>
          </p:cNvSpPr>
          <p:nvPr>
            <p:ph type="ctrTitle"/>
          </p:nvPr>
        </p:nvSpPr>
        <p:spPr>
          <a:xfrm>
            <a:off x="2979507" y="739739"/>
            <a:ext cx="6010489" cy="4982968"/>
          </a:xfrm>
        </p:spPr>
        <p:txBody>
          <a:bodyPr/>
          <a:lstStyle/>
          <a:p>
            <a:r>
              <a:rPr lang="en-GB" sz="5400" dirty="0"/>
              <a:t>Learning Outcome 4</a:t>
            </a:r>
            <a:br>
              <a:rPr lang="en-GB" sz="5400" dirty="0"/>
            </a:br>
            <a:br>
              <a:rPr lang="en-GB" sz="2400" dirty="0"/>
            </a:br>
            <a:r>
              <a:rPr lang="en-GB" dirty="0"/>
              <a:t>Communicating Modelling Results</a:t>
            </a:r>
            <a:br>
              <a:rPr lang="en-GB" dirty="0"/>
            </a:br>
            <a:endParaRPr lang="en-GB" dirty="0"/>
          </a:p>
        </p:txBody>
      </p:sp>
      <p:pic>
        <p:nvPicPr>
          <p:cNvPr id="11" name="Graphic 10" descr="User network outline">
            <a:extLst>
              <a:ext uri="{FF2B5EF4-FFF2-40B4-BE49-F238E27FC236}">
                <a16:creationId xmlns:a16="http://schemas.microsoft.com/office/drawing/2014/main" id="{778D7BB0-20F5-AF6C-3994-D04D3966DCB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979507" y="3519982"/>
            <a:ext cx="1800000" cy="1800000"/>
          </a:xfrm>
          <a:prstGeom prst="rect">
            <a:avLst/>
          </a:prstGeom>
        </p:spPr>
      </p:pic>
    </p:spTree>
    <p:extLst>
      <p:ext uri="{BB962C8B-B14F-4D97-AF65-F5344CB8AC3E}">
        <p14:creationId xmlns:p14="http://schemas.microsoft.com/office/powerpoint/2010/main" val="15220070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BE0F03-B9F6-AD81-FF77-BBDDA9C121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6A7A13-F140-09EE-7F0C-0B9A971AD88B}"/>
              </a:ext>
            </a:extLst>
          </p:cNvPr>
          <p:cNvSpPr>
            <a:spLocks noGrp="1"/>
          </p:cNvSpPr>
          <p:nvPr>
            <p:ph type="title"/>
          </p:nvPr>
        </p:nvSpPr>
        <p:spPr>
          <a:xfrm>
            <a:off x="838198" y="140309"/>
            <a:ext cx="10515600" cy="1325563"/>
          </a:xfrm>
        </p:spPr>
        <p:txBody>
          <a:bodyPr/>
          <a:lstStyle/>
          <a:p>
            <a:r>
              <a:rPr lang="en-GB" dirty="0">
                <a:solidFill>
                  <a:schemeClr val="accent5"/>
                </a:solidFill>
              </a:rPr>
              <a:t>Communicating Modelling Results</a:t>
            </a:r>
          </a:p>
        </p:txBody>
      </p:sp>
      <p:sp>
        <p:nvSpPr>
          <p:cNvPr id="3" name="Text Placeholder 2">
            <a:extLst>
              <a:ext uri="{FF2B5EF4-FFF2-40B4-BE49-F238E27FC236}">
                <a16:creationId xmlns:a16="http://schemas.microsoft.com/office/drawing/2014/main" id="{C6A5983A-5BD2-ED43-250D-7C24BC4ABB04}"/>
              </a:ext>
            </a:extLst>
          </p:cNvPr>
          <p:cNvSpPr>
            <a:spLocks noGrp="1"/>
          </p:cNvSpPr>
          <p:nvPr>
            <p:ph type="body" idx="12"/>
          </p:nvPr>
        </p:nvSpPr>
        <p:spPr>
          <a:xfrm>
            <a:off x="838200" y="1964932"/>
            <a:ext cx="10382250" cy="3037374"/>
          </a:xfrm>
        </p:spPr>
        <p:txBody>
          <a:bodyPr/>
          <a:lstStyle/>
          <a:p>
            <a:r>
              <a:rPr lang="en-GB" dirty="0"/>
              <a:t>Strong communication of results can…</a:t>
            </a:r>
          </a:p>
          <a:p>
            <a:pPr marL="342900" indent="-342900">
              <a:buFont typeface="Arial" panose="020B0604020202020204" pitchFamily="34" charset="0"/>
              <a:buChar char="•"/>
            </a:pPr>
            <a:r>
              <a:rPr lang="en-GB" dirty="0"/>
              <a:t>Transform modelling from a technical exercise into a policy change;</a:t>
            </a:r>
          </a:p>
          <a:p>
            <a:pPr marL="342900" indent="-342900">
              <a:buFont typeface="Arial" panose="020B0604020202020204" pitchFamily="34" charset="0"/>
              <a:buChar char="•"/>
            </a:pPr>
            <a:r>
              <a:rPr lang="en-GB" dirty="0"/>
              <a:t>Translate complex outputs into clear, actionable messages;</a:t>
            </a:r>
          </a:p>
          <a:p>
            <a:pPr marL="342900" indent="-342900">
              <a:buFont typeface="Arial" panose="020B0604020202020204" pitchFamily="34" charset="0"/>
              <a:buChar char="•"/>
            </a:pPr>
            <a:r>
              <a:rPr lang="en-GB" dirty="0"/>
              <a:t>Align institutions and build trust among policymakers, financiers and the public</a:t>
            </a:r>
          </a:p>
          <a:p>
            <a:endParaRPr lang="en-GB" dirty="0"/>
          </a:p>
          <a:p>
            <a:r>
              <a:rPr lang="en-GB" dirty="0"/>
              <a:t>In this outcome, you will learn about the different approaches that can be taken for communicating modelling results. Within, the structure, framing, and types of communication methods are presented.</a:t>
            </a:r>
          </a:p>
        </p:txBody>
      </p:sp>
      <p:sp>
        <p:nvSpPr>
          <p:cNvPr id="4" name="Text Placeholder 3">
            <a:extLst>
              <a:ext uri="{FF2B5EF4-FFF2-40B4-BE49-F238E27FC236}">
                <a16:creationId xmlns:a16="http://schemas.microsoft.com/office/drawing/2014/main" id="{DD3F3289-5A9E-2034-D388-9AD1C01BD97F}"/>
              </a:ext>
            </a:extLst>
          </p:cNvPr>
          <p:cNvSpPr>
            <a:spLocks noGrp="1"/>
          </p:cNvSpPr>
          <p:nvPr>
            <p:ph type="body" idx="13"/>
          </p:nvPr>
        </p:nvSpPr>
        <p:spPr>
          <a:xfrm>
            <a:off x="838198" y="500672"/>
            <a:ext cx="5499342" cy="604836"/>
          </a:xfrm>
        </p:spPr>
        <p:txBody>
          <a:bodyPr/>
          <a:lstStyle/>
          <a:p>
            <a:r>
              <a:rPr lang="en-GB" dirty="0"/>
              <a:t>Learning Outcome 4: </a:t>
            </a:r>
          </a:p>
        </p:txBody>
      </p:sp>
      <p:pic>
        <p:nvPicPr>
          <p:cNvPr id="6" name="Graphic 5" descr="User network outline">
            <a:extLst>
              <a:ext uri="{FF2B5EF4-FFF2-40B4-BE49-F238E27FC236}">
                <a16:creationId xmlns:a16="http://schemas.microsoft.com/office/drawing/2014/main" id="{F500642E-EAD2-C42B-5FA8-4D484CAB07B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190915" y="344931"/>
            <a:ext cx="1620000" cy="1620000"/>
          </a:xfrm>
          <a:prstGeom prst="rect">
            <a:avLst/>
          </a:prstGeom>
        </p:spPr>
      </p:pic>
    </p:spTree>
    <p:extLst>
      <p:ext uri="{BB962C8B-B14F-4D97-AF65-F5344CB8AC3E}">
        <p14:creationId xmlns:p14="http://schemas.microsoft.com/office/powerpoint/2010/main" val="22820481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0831AB-581E-02C6-4578-A7722EC1029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F1F0473-4B4F-377D-786B-C859E8F1E4CE}"/>
              </a:ext>
            </a:extLst>
          </p:cNvPr>
          <p:cNvSpPr txBox="1"/>
          <p:nvPr/>
        </p:nvSpPr>
        <p:spPr>
          <a:xfrm>
            <a:off x="563733" y="363505"/>
            <a:ext cx="11121335" cy="2062103"/>
          </a:xfrm>
          <a:prstGeom prst="rect">
            <a:avLst/>
          </a:prstGeom>
          <a:noFill/>
        </p:spPr>
        <p:txBody>
          <a:bodyPr wrap="square" rtlCol="0">
            <a:spAutoFit/>
          </a:bodyPr>
          <a:lstStyle/>
          <a:p>
            <a:r>
              <a:rPr lang="en-GB" sz="1600" b="1" dirty="0">
                <a:solidFill>
                  <a:schemeClr val="tx1"/>
                </a:solidFill>
              </a:rPr>
              <a:t>LEARNING OUTCOME 4: Communicating Modelling Results</a:t>
            </a:r>
          </a:p>
          <a:p>
            <a:endParaRPr lang="en-GB" sz="1600" b="1" i="1" dirty="0"/>
          </a:p>
          <a:p>
            <a:r>
              <a:rPr lang="en-GB" sz="1600" b="1" dirty="0">
                <a:solidFill>
                  <a:schemeClr val="bg1"/>
                </a:solidFill>
                <a:highlight>
                  <a:srgbClr val="0000FF"/>
                </a:highlight>
              </a:rPr>
              <a:t>4.1 Communicating During the Modelling Process</a:t>
            </a:r>
          </a:p>
          <a:p>
            <a:endParaRPr lang="en-GB" sz="1600" dirty="0"/>
          </a:p>
          <a:p>
            <a:r>
              <a:rPr lang="en-GB" sz="1600" b="1" i="1" dirty="0">
                <a:solidFill>
                  <a:schemeClr val="accent5"/>
                </a:solidFill>
              </a:rPr>
              <a:t>Q: What entity is responsible for the communicating during the modelling process?</a:t>
            </a:r>
          </a:p>
          <a:p>
            <a:r>
              <a:rPr lang="en-GB" sz="1600" dirty="0"/>
              <a:t>A: The responsibility of this primarily lies with the </a:t>
            </a:r>
            <a:r>
              <a:rPr lang="en-GB" sz="1600" b="1" dirty="0">
                <a:solidFill>
                  <a:srgbClr val="C80F2E"/>
                </a:solidFill>
              </a:rPr>
              <a:t>TDG-SIG</a:t>
            </a:r>
            <a:r>
              <a:rPr lang="en-GB" sz="1600" dirty="0"/>
              <a:t>, which manages assumptions and reviews results, and they would be best placed to facilitate and convene feedback for the model. The </a:t>
            </a:r>
            <a:r>
              <a:rPr lang="en-GB" sz="1600" b="1" dirty="0">
                <a:solidFill>
                  <a:srgbClr val="0636A8"/>
                </a:solidFill>
              </a:rPr>
              <a:t>PSC-SIG</a:t>
            </a:r>
            <a:r>
              <a:rPr lang="en-GB" sz="1600" dirty="0"/>
              <a:t> validates milestones to keep outputs aligned with national priorities and submission calendars. </a:t>
            </a:r>
            <a:endParaRPr lang="en-GB" sz="1600" b="1" dirty="0"/>
          </a:p>
        </p:txBody>
      </p:sp>
      <p:pic>
        <p:nvPicPr>
          <p:cNvPr id="3" name="Graphic 2" descr="User network outline">
            <a:extLst>
              <a:ext uri="{FF2B5EF4-FFF2-40B4-BE49-F238E27FC236}">
                <a16:creationId xmlns:a16="http://schemas.microsoft.com/office/drawing/2014/main" id="{DAE2BAA2-49BE-6348-64E0-FCEFEBF9917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057189" y="363505"/>
            <a:ext cx="720000" cy="720000"/>
          </a:xfrm>
          <a:prstGeom prst="rect">
            <a:avLst/>
          </a:prstGeom>
        </p:spPr>
      </p:pic>
      <p:sp>
        <p:nvSpPr>
          <p:cNvPr id="6" name="TextBox 5">
            <a:extLst>
              <a:ext uri="{FF2B5EF4-FFF2-40B4-BE49-F238E27FC236}">
                <a16:creationId xmlns:a16="http://schemas.microsoft.com/office/drawing/2014/main" id="{3FC68526-92AE-88F8-D062-9A8671C2A199}"/>
              </a:ext>
            </a:extLst>
          </p:cNvPr>
          <p:cNvSpPr txBox="1"/>
          <p:nvPr/>
        </p:nvSpPr>
        <p:spPr>
          <a:xfrm>
            <a:off x="563733" y="2422511"/>
            <a:ext cx="10421443" cy="338554"/>
          </a:xfrm>
          <a:prstGeom prst="rect">
            <a:avLst/>
          </a:prstGeom>
          <a:noFill/>
        </p:spPr>
        <p:txBody>
          <a:bodyPr wrap="none" rtlCol="0">
            <a:spAutoFit/>
          </a:bodyPr>
          <a:lstStyle/>
          <a:p>
            <a:r>
              <a:rPr lang="en-GB" sz="1600" dirty="0"/>
              <a:t>An expert discusses more on the importance of how the </a:t>
            </a:r>
            <a:r>
              <a:rPr lang="en-GB" sz="1600" b="1" dirty="0">
                <a:solidFill>
                  <a:srgbClr val="C80F2E"/>
                </a:solidFill>
              </a:rPr>
              <a:t>TDG-SIG</a:t>
            </a:r>
            <a:r>
              <a:rPr lang="en-GB" sz="1600" dirty="0"/>
              <a:t> should communicate results to policy makers: </a:t>
            </a:r>
          </a:p>
        </p:txBody>
      </p:sp>
      <p:sp>
        <p:nvSpPr>
          <p:cNvPr id="4" name="TextBox 3">
            <a:extLst>
              <a:ext uri="{FF2B5EF4-FFF2-40B4-BE49-F238E27FC236}">
                <a16:creationId xmlns:a16="http://schemas.microsoft.com/office/drawing/2014/main" id="{4A00CC19-45FF-4ED5-F567-91AFE7BA1F58}"/>
              </a:ext>
            </a:extLst>
          </p:cNvPr>
          <p:cNvSpPr txBox="1"/>
          <p:nvPr/>
        </p:nvSpPr>
        <p:spPr>
          <a:xfrm>
            <a:off x="6722842" y="2884114"/>
            <a:ext cx="4511450" cy="1057588"/>
          </a:xfrm>
          <a:prstGeom prst="rect">
            <a:avLst/>
          </a:prstGeom>
          <a:noFill/>
        </p:spPr>
        <p:txBody>
          <a:bodyPr wrap="square" lIns="36000" tIns="36000" rIns="36000" bIns="36000" rtlCol="0">
            <a:spAutoFit/>
          </a:bodyPr>
          <a:lstStyle/>
          <a:p>
            <a:pPr algn="l"/>
            <a:r>
              <a:rPr lang="en-GB" sz="1600" b="1" dirty="0">
                <a:solidFill>
                  <a:schemeClr val="accent5"/>
                </a:solidFill>
              </a:rPr>
              <a:t>Key takeaway:</a:t>
            </a:r>
          </a:p>
          <a:p>
            <a:pPr marL="342900" indent="-255588" algn="l">
              <a:buFont typeface="Wingdings" panose="05000000000000000000" pitchFamily="2" charset="2"/>
              <a:buChar char="Ø"/>
            </a:pPr>
            <a:r>
              <a:rPr lang="en-GB" sz="1600" dirty="0"/>
              <a:t>Iterative process between the group creating the plan and the </a:t>
            </a:r>
            <a:r>
              <a:rPr lang="en-GB" sz="1600" b="1" dirty="0">
                <a:solidFill>
                  <a:srgbClr val="C80F2E"/>
                </a:solidFill>
              </a:rPr>
              <a:t>TDG-SIG</a:t>
            </a:r>
            <a:r>
              <a:rPr lang="en-GB" sz="1600" dirty="0"/>
              <a:t>, and there may be some overlap between these groups</a:t>
            </a:r>
          </a:p>
        </p:txBody>
      </p:sp>
      <p:grpSp>
        <p:nvGrpSpPr>
          <p:cNvPr id="54" name="Group 53">
            <a:extLst>
              <a:ext uri="{FF2B5EF4-FFF2-40B4-BE49-F238E27FC236}">
                <a16:creationId xmlns:a16="http://schemas.microsoft.com/office/drawing/2014/main" id="{B9CEE04A-EA2B-A41E-F52C-3766444C1485}"/>
              </a:ext>
            </a:extLst>
          </p:cNvPr>
          <p:cNvGrpSpPr/>
          <p:nvPr/>
        </p:nvGrpSpPr>
        <p:grpSpPr>
          <a:xfrm>
            <a:off x="6751417" y="4057411"/>
            <a:ext cx="5063879" cy="2437084"/>
            <a:chOff x="6751417" y="4057411"/>
            <a:chExt cx="5063879" cy="2437084"/>
          </a:xfrm>
        </p:grpSpPr>
        <p:sp>
          <p:nvSpPr>
            <p:cNvPr id="17" name="Rectangle: Rounded Corners 16">
              <a:extLst>
                <a:ext uri="{FF2B5EF4-FFF2-40B4-BE49-F238E27FC236}">
                  <a16:creationId xmlns:a16="http://schemas.microsoft.com/office/drawing/2014/main" id="{3F53B8CB-768C-D27A-3C78-530C9DDB76DD}"/>
                </a:ext>
              </a:extLst>
            </p:cNvPr>
            <p:cNvSpPr/>
            <p:nvPr/>
          </p:nvSpPr>
          <p:spPr>
            <a:xfrm>
              <a:off x="6751417" y="4057411"/>
              <a:ext cx="2690548" cy="2376239"/>
            </a:xfrm>
            <a:prstGeom prst="roundRect">
              <a:avLst>
                <a:gd name="adj" fmla="val 8512"/>
              </a:avLst>
            </a:prstGeom>
            <a:ln>
              <a:solidFill>
                <a:schemeClr val="bg2"/>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grpSp>
          <p:nvGrpSpPr>
            <p:cNvPr id="7" name="Group 6">
              <a:extLst>
                <a:ext uri="{FF2B5EF4-FFF2-40B4-BE49-F238E27FC236}">
                  <a16:creationId xmlns:a16="http://schemas.microsoft.com/office/drawing/2014/main" id="{F4C42A13-54FD-C1C5-32CA-9886E746A078}"/>
                </a:ext>
              </a:extLst>
            </p:cNvPr>
            <p:cNvGrpSpPr/>
            <p:nvPr/>
          </p:nvGrpSpPr>
          <p:grpSpPr>
            <a:xfrm>
              <a:off x="6837609" y="4509518"/>
              <a:ext cx="1679223" cy="914400"/>
              <a:chOff x="5830711" y="5787247"/>
              <a:chExt cx="1679223" cy="914400"/>
            </a:xfrm>
          </p:grpSpPr>
          <p:pic>
            <p:nvPicPr>
              <p:cNvPr id="8" name="Graphic 7" descr="Group with solid fill">
                <a:extLst>
                  <a:ext uri="{FF2B5EF4-FFF2-40B4-BE49-F238E27FC236}">
                    <a16:creationId xmlns:a16="http://schemas.microsoft.com/office/drawing/2014/main" id="{02C24D33-7DC6-1648-D3D2-F08E99C48D5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830711" y="5787247"/>
                <a:ext cx="914400" cy="914400"/>
              </a:xfrm>
              <a:prstGeom prst="rect">
                <a:avLst/>
              </a:prstGeom>
            </p:spPr>
          </p:pic>
          <p:pic>
            <p:nvPicPr>
              <p:cNvPr id="9" name="Graphic 8" descr="Group with solid fill">
                <a:extLst>
                  <a:ext uri="{FF2B5EF4-FFF2-40B4-BE49-F238E27FC236}">
                    <a16:creationId xmlns:a16="http://schemas.microsoft.com/office/drawing/2014/main" id="{491130D2-07B5-7187-AA40-67A56507B7A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595534" y="5787247"/>
                <a:ext cx="914400" cy="914400"/>
              </a:xfrm>
              <a:prstGeom prst="rect">
                <a:avLst/>
              </a:prstGeom>
            </p:spPr>
          </p:pic>
        </p:grpSp>
        <p:sp>
          <p:nvSpPr>
            <p:cNvPr id="13" name="TextBox 12">
              <a:extLst>
                <a:ext uri="{FF2B5EF4-FFF2-40B4-BE49-F238E27FC236}">
                  <a16:creationId xmlns:a16="http://schemas.microsoft.com/office/drawing/2014/main" id="{C459B46D-FF18-B38C-1571-365F0E5F0ACA}"/>
                </a:ext>
              </a:extLst>
            </p:cNvPr>
            <p:cNvSpPr txBox="1"/>
            <p:nvPr/>
          </p:nvSpPr>
          <p:spPr>
            <a:xfrm>
              <a:off x="7790780" y="5456581"/>
              <a:ext cx="1029449" cy="338554"/>
            </a:xfrm>
            <a:prstGeom prst="rect">
              <a:avLst/>
            </a:prstGeom>
            <a:noFill/>
          </p:spPr>
          <p:txBody>
            <a:bodyPr wrap="none" rtlCol="0">
              <a:spAutoFit/>
            </a:bodyPr>
            <a:lstStyle/>
            <a:p>
              <a:pPr algn="l"/>
              <a:r>
                <a:rPr lang="en-GB" sz="1600" dirty="0">
                  <a:solidFill>
                    <a:schemeClr val="accent6"/>
                  </a:solidFill>
                </a:rPr>
                <a:t>TDG SIG</a:t>
              </a:r>
            </a:p>
          </p:txBody>
        </p:sp>
        <p:sp>
          <p:nvSpPr>
            <p:cNvPr id="18" name="TextBox 17">
              <a:extLst>
                <a:ext uri="{FF2B5EF4-FFF2-40B4-BE49-F238E27FC236}">
                  <a16:creationId xmlns:a16="http://schemas.microsoft.com/office/drawing/2014/main" id="{5680FEB5-6C3B-FBD4-9EA9-E3C1706CEFB6}"/>
                </a:ext>
              </a:extLst>
            </p:cNvPr>
            <p:cNvSpPr txBox="1"/>
            <p:nvPr/>
          </p:nvSpPr>
          <p:spPr>
            <a:xfrm>
              <a:off x="6775540" y="4059819"/>
              <a:ext cx="2456122" cy="338554"/>
            </a:xfrm>
            <a:prstGeom prst="rect">
              <a:avLst/>
            </a:prstGeom>
            <a:noFill/>
          </p:spPr>
          <p:txBody>
            <a:bodyPr wrap="none" rtlCol="0">
              <a:spAutoFit/>
            </a:bodyPr>
            <a:lstStyle/>
            <a:p>
              <a:pPr algn="l"/>
              <a:r>
                <a:rPr lang="en-GB" sz="1600" b="1" dirty="0"/>
                <a:t>Iteration and Validation</a:t>
              </a:r>
            </a:p>
          </p:txBody>
        </p:sp>
        <p:sp>
          <p:nvSpPr>
            <p:cNvPr id="19" name="TextBox 18">
              <a:extLst>
                <a:ext uri="{FF2B5EF4-FFF2-40B4-BE49-F238E27FC236}">
                  <a16:creationId xmlns:a16="http://schemas.microsoft.com/office/drawing/2014/main" id="{D9FFF36C-EC92-5D9C-4F87-02CA36385065}"/>
                </a:ext>
              </a:extLst>
            </p:cNvPr>
            <p:cNvSpPr txBox="1"/>
            <p:nvPr/>
          </p:nvSpPr>
          <p:spPr>
            <a:xfrm>
              <a:off x="7142190" y="4395880"/>
              <a:ext cx="1016625" cy="338554"/>
            </a:xfrm>
            <a:prstGeom prst="rect">
              <a:avLst/>
            </a:prstGeom>
            <a:noFill/>
          </p:spPr>
          <p:txBody>
            <a:bodyPr wrap="none" rtlCol="0">
              <a:spAutoFit/>
            </a:bodyPr>
            <a:lstStyle/>
            <a:p>
              <a:pPr algn="l"/>
              <a:r>
                <a:rPr lang="en-GB" sz="1600" dirty="0">
                  <a:solidFill>
                    <a:srgbClr val="0636A8"/>
                  </a:solidFill>
                </a:rPr>
                <a:t>PSC SIG</a:t>
              </a:r>
            </a:p>
          </p:txBody>
        </p:sp>
        <p:grpSp>
          <p:nvGrpSpPr>
            <p:cNvPr id="20" name="Group 19">
              <a:extLst>
                <a:ext uri="{FF2B5EF4-FFF2-40B4-BE49-F238E27FC236}">
                  <a16:creationId xmlns:a16="http://schemas.microsoft.com/office/drawing/2014/main" id="{E5A5AA60-BC52-546E-721D-DEF2C8BA70CD}"/>
                </a:ext>
              </a:extLst>
            </p:cNvPr>
            <p:cNvGrpSpPr/>
            <p:nvPr/>
          </p:nvGrpSpPr>
          <p:grpSpPr>
            <a:xfrm>
              <a:off x="7685579" y="5580095"/>
              <a:ext cx="1686166" cy="914400"/>
              <a:chOff x="7726403" y="4679618"/>
              <a:chExt cx="1686166" cy="914400"/>
            </a:xfrm>
          </p:grpSpPr>
          <p:pic>
            <p:nvPicPr>
              <p:cNvPr id="21" name="Graphic 20" descr="Group with solid fill">
                <a:extLst>
                  <a:ext uri="{FF2B5EF4-FFF2-40B4-BE49-F238E27FC236}">
                    <a16:creationId xmlns:a16="http://schemas.microsoft.com/office/drawing/2014/main" id="{04D3CD82-FD08-194C-653D-F018126B597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726403" y="4679618"/>
                <a:ext cx="914400" cy="914400"/>
              </a:xfrm>
              <a:prstGeom prst="rect">
                <a:avLst/>
              </a:prstGeom>
            </p:spPr>
          </p:pic>
          <p:pic>
            <p:nvPicPr>
              <p:cNvPr id="22" name="Graphic 21" descr="Group with solid fill">
                <a:extLst>
                  <a:ext uri="{FF2B5EF4-FFF2-40B4-BE49-F238E27FC236}">
                    <a16:creationId xmlns:a16="http://schemas.microsoft.com/office/drawing/2014/main" id="{DA78A5F3-A3E8-7BD2-E123-D388FF8B438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498169" y="4679618"/>
                <a:ext cx="914400" cy="914400"/>
              </a:xfrm>
              <a:prstGeom prst="rect">
                <a:avLst/>
              </a:prstGeom>
            </p:spPr>
          </p:pic>
        </p:grpSp>
        <p:sp>
          <p:nvSpPr>
            <p:cNvPr id="23" name="Arrow: Curved Left 22">
              <a:extLst>
                <a:ext uri="{FF2B5EF4-FFF2-40B4-BE49-F238E27FC236}">
                  <a16:creationId xmlns:a16="http://schemas.microsoft.com/office/drawing/2014/main" id="{4FBC917D-5AFF-8E90-76BD-E285512705A3}"/>
                </a:ext>
              </a:extLst>
            </p:cNvPr>
            <p:cNvSpPr/>
            <p:nvPr/>
          </p:nvSpPr>
          <p:spPr>
            <a:xfrm rot="19923922">
              <a:off x="8653462" y="4878290"/>
              <a:ext cx="264197" cy="660313"/>
            </a:xfrm>
            <a:prstGeom prst="curvedLeftArrow">
              <a:avLst>
                <a:gd name="adj1" fmla="val 15586"/>
                <a:gd name="adj2" fmla="val 57198"/>
                <a:gd name="adj3" fmla="val 25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6" name="TextBox 25">
              <a:extLst>
                <a:ext uri="{FF2B5EF4-FFF2-40B4-BE49-F238E27FC236}">
                  <a16:creationId xmlns:a16="http://schemas.microsoft.com/office/drawing/2014/main" id="{DF1BB31B-5605-9AD6-6DCE-C30D6DB6D7AC}"/>
                </a:ext>
              </a:extLst>
            </p:cNvPr>
            <p:cNvSpPr txBox="1"/>
            <p:nvPr/>
          </p:nvSpPr>
          <p:spPr>
            <a:xfrm>
              <a:off x="8571283" y="5022194"/>
              <a:ext cx="405791" cy="338554"/>
            </a:xfrm>
            <a:prstGeom prst="rect">
              <a:avLst/>
            </a:prstGeom>
            <a:noFill/>
          </p:spPr>
          <p:txBody>
            <a:bodyPr wrap="square" rtlCol="0">
              <a:spAutoFit/>
            </a:bodyPr>
            <a:lstStyle/>
            <a:p>
              <a:pPr algn="l"/>
              <a:r>
                <a:rPr lang="en-GB" sz="1600" dirty="0">
                  <a:solidFill>
                    <a:schemeClr val="tx1"/>
                  </a:solidFill>
                </a:rPr>
                <a:t>?</a:t>
              </a:r>
            </a:p>
          </p:txBody>
        </p:sp>
        <p:sp>
          <p:nvSpPr>
            <p:cNvPr id="27" name="Arrow: Curved Left 26">
              <a:extLst>
                <a:ext uri="{FF2B5EF4-FFF2-40B4-BE49-F238E27FC236}">
                  <a16:creationId xmlns:a16="http://schemas.microsoft.com/office/drawing/2014/main" id="{A54C1CC6-8967-097E-EEF2-4B3F65A8EEE2}"/>
                </a:ext>
              </a:extLst>
            </p:cNvPr>
            <p:cNvSpPr/>
            <p:nvPr/>
          </p:nvSpPr>
          <p:spPr>
            <a:xfrm rot="8199910">
              <a:off x="7233867" y="5281371"/>
              <a:ext cx="264197" cy="660313"/>
            </a:xfrm>
            <a:prstGeom prst="curvedLeftArrow">
              <a:avLst>
                <a:gd name="adj1" fmla="val 15586"/>
                <a:gd name="adj2" fmla="val 57198"/>
                <a:gd name="adj3" fmla="val 25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41" name="Graphic 40" descr="Statistics outline">
              <a:extLst>
                <a:ext uri="{FF2B5EF4-FFF2-40B4-BE49-F238E27FC236}">
                  <a16:creationId xmlns:a16="http://schemas.microsoft.com/office/drawing/2014/main" id="{BAC048EE-7FE9-9E21-131C-AB538A9BDCD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279586" y="5423918"/>
              <a:ext cx="303835" cy="303835"/>
            </a:xfrm>
            <a:prstGeom prst="rect">
              <a:avLst/>
            </a:prstGeom>
          </p:spPr>
        </p:pic>
        <p:sp>
          <p:nvSpPr>
            <p:cNvPr id="43" name="TextBox 42">
              <a:extLst>
                <a:ext uri="{FF2B5EF4-FFF2-40B4-BE49-F238E27FC236}">
                  <a16:creationId xmlns:a16="http://schemas.microsoft.com/office/drawing/2014/main" id="{84C2A4FB-9C4C-966B-2AF7-ECEFD099FE30}"/>
                </a:ext>
              </a:extLst>
            </p:cNvPr>
            <p:cNvSpPr txBox="1"/>
            <p:nvPr/>
          </p:nvSpPr>
          <p:spPr>
            <a:xfrm>
              <a:off x="8577265" y="4601835"/>
              <a:ext cx="884844" cy="430887"/>
            </a:xfrm>
            <a:prstGeom prst="rect">
              <a:avLst/>
            </a:prstGeom>
            <a:noFill/>
          </p:spPr>
          <p:txBody>
            <a:bodyPr wrap="square">
              <a:spAutoFit/>
            </a:bodyPr>
            <a:lstStyle/>
            <a:p>
              <a:pPr algn="r"/>
              <a:r>
                <a:rPr lang="en-GB" sz="1100" dirty="0">
                  <a:solidFill>
                    <a:schemeClr val="tx1"/>
                  </a:solidFill>
                </a:rPr>
                <a:t>policy questions</a:t>
              </a:r>
            </a:p>
          </p:txBody>
        </p:sp>
        <p:sp>
          <p:nvSpPr>
            <p:cNvPr id="44" name="TextBox 43">
              <a:extLst>
                <a:ext uri="{FF2B5EF4-FFF2-40B4-BE49-F238E27FC236}">
                  <a16:creationId xmlns:a16="http://schemas.microsoft.com/office/drawing/2014/main" id="{825BE74D-D69F-A145-5172-B6B711C2ACC2}"/>
                </a:ext>
              </a:extLst>
            </p:cNvPr>
            <p:cNvSpPr txBox="1"/>
            <p:nvPr/>
          </p:nvSpPr>
          <p:spPr>
            <a:xfrm>
              <a:off x="6798918" y="5674402"/>
              <a:ext cx="857482" cy="430887"/>
            </a:xfrm>
            <a:prstGeom prst="rect">
              <a:avLst/>
            </a:prstGeom>
            <a:noFill/>
          </p:spPr>
          <p:txBody>
            <a:bodyPr wrap="square">
              <a:spAutoFit/>
            </a:bodyPr>
            <a:lstStyle/>
            <a:p>
              <a:r>
                <a:rPr lang="en-GB" sz="1100" dirty="0">
                  <a:solidFill>
                    <a:schemeClr val="tx1"/>
                  </a:solidFill>
                </a:rPr>
                <a:t>results presented</a:t>
              </a:r>
            </a:p>
          </p:txBody>
        </p:sp>
        <p:pic>
          <p:nvPicPr>
            <p:cNvPr id="47" name="Graphic 46" descr="Tick outline">
              <a:extLst>
                <a:ext uri="{FF2B5EF4-FFF2-40B4-BE49-F238E27FC236}">
                  <a16:creationId xmlns:a16="http://schemas.microsoft.com/office/drawing/2014/main" id="{433B5669-8C98-AA1F-7B1A-CE10272D2850}"/>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687344" y="4936915"/>
              <a:ext cx="280737" cy="280737"/>
            </a:xfrm>
            <a:prstGeom prst="rect">
              <a:avLst/>
            </a:prstGeom>
          </p:spPr>
        </p:pic>
        <p:cxnSp>
          <p:nvCxnSpPr>
            <p:cNvPr id="48" name="Straight Arrow Connector 47">
              <a:extLst>
                <a:ext uri="{FF2B5EF4-FFF2-40B4-BE49-F238E27FC236}">
                  <a16:creationId xmlns:a16="http://schemas.microsoft.com/office/drawing/2014/main" id="{36145B4E-2700-0A3B-3C5E-554B6087954C}"/>
                </a:ext>
              </a:extLst>
            </p:cNvPr>
            <p:cNvCxnSpPr>
              <a:cxnSpLocks/>
            </p:cNvCxnSpPr>
            <p:nvPr/>
          </p:nvCxnSpPr>
          <p:spPr>
            <a:xfrm rot="5400000" flipV="1">
              <a:off x="9803483" y="4921774"/>
              <a:ext cx="0" cy="612000"/>
            </a:xfrm>
            <a:prstGeom prst="straightConnector1">
              <a:avLst/>
            </a:prstGeom>
            <a:ln>
              <a:tailEnd type="stealth" w="lg" len="med"/>
            </a:ln>
          </p:spPr>
          <p:style>
            <a:lnRef idx="2">
              <a:schemeClr val="dk1"/>
            </a:lnRef>
            <a:fillRef idx="0">
              <a:schemeClr val="dk1"/>
            </a:fillRef>
            <a:effectRef idx="1">
              <a:schemeClr val="dk1"/>
            </a:effectRef>
            <a:fontRef idx="minor">
              <a:schemeClr val="tx1"/>
            </a:fontRef>
          </p:style>
        </p:cxnSp>
        <p:sp>
          <p:nvSpPr>
            <p:cNvPr id="49" name="Rectangle: Rounded Corners 48">
              <a:extLst>
                <a:ext uri="{FF2B5EF4-FFF2-40B4-BE49-F238E27FC236}">
                  <a16:creationId xmlns:a16="http://schemas.microsoft.com/office/drawing/2014/main" id="{89561C99-581B-3BB3-FE82-D3EE7987145D}"/>
                </a:ext>
              </a:extLst>
            </p:cNvPr>
            <p:cNvSpPr/>
            <p:nvPr/>
          </p:nvSpPr>
          <p:spPr>
            <a:xfrm>
              <a:off x="10174266" y="4377128"/>
              <a:ext cx="1641030" cy="1776295"/>
            </a:xfrm>
            <a:prstGeom prst="roundRect">
              <a:avLst>
                <a:gd name="adj" fmla="val 9715"/>
              </a:avLst>
            </a:prstGeom>
            <a:solidFill>
              <a:schemeClr val="bg1"/>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TextBox 49">
              <a:extLst>
                <a:ext uri="{FF2B5EF4-FFF2-40B4-BE49-F238E27FC236}">
                  <a16:creationId xmlns:a16="http://schemas.microsoft.com/office/drawing/2014/main" id="{79DC8A67-D664-2F5F-E93B-BF09D2B75B33}"/>
                </a:ext>
              </a:extLst>
            </p:cNvPr>
            <p:cNvSpPr txBox="1"/>
            <p:nvPr/>
          </p:nvSpPr>
          <p:spPr>
            <a:xfrm>
              <a:off x="9433482" y="5270084"/>
              <a:ext cx="770661" cy="261610"/>
            </a:xfrm>
            <a:prstGeom prst="rect">
              <a:avLst/>
            </a:prstGeom>
            <a:noFill/>
          </p:spPr>
          <p:txBody>
            <a:bodyPr wrap="square">
              <a:spAutoFit/>
            </a:bodyPr>
            <a:lstStyle/>
            <a:p>
              <a:r>
                <a:rPr lang="en-GB" sz="1100" dirty="0">
                  <a:solidFill>
                    <a:schemeClr val="tx1"/>
                  </a:solidFill>
                </a:rPr>
                <a:t>validated</a:t>
              </a:r>
            </a:p>
          </p:txBody>
        </p:sp>
        <p:sp>
          <p:nvSpPr>
            <p:cNvPr id="51" name="TextBox 50">
              <a:extLst>
                <a:ext uri="{FF2B5EF4-FFF2-40B4-BE49-F238E27FC236}">
                  <a16:creationId xmlns:a16="http://schemas.microsoft.com/office/drawing/2014/main" id="{E6C147E0-5329-6AED-A46A-554A72F40B7A}"/>
                </a:ext>
              </a:extLst>
            </p:cNvPr>
            <p:cNvSpPr txBox="1"/>
            <p:nvPr/>
          </p:nvSpPr>
          <p:spPr>
            <a:xfrm>
              <a:off x="10262442" y="4416407"/>
              <a:ext cx="1464677" cy="811367"/>
            </a:xfrm>
            <a:prstGeom prst="rect">
              <a:avLst/>
            </a:prstGeom>
            <a:noFill/>
          </p:spPr>
          <p:txBody>
            <a:bodyPr wrap="square" lIns="36000" tIns="36000" rIns="36000" bIns="36000" rtlCol="0">
              <a:spAutoFit/>
            </a:bodyPr>
            <a:lstStyle/>
            <a:p>
              <a:pPr algn="l"/>
              <a:r>
                <a:rPr lang="en-GB" sz="1600" b="1" dirty="0"/>
                <a:t>Final plan </a:t>
              </a:r>
              <a:r>
                <a:rPr lang="en-GB" sz="1600" dirty="0"/>
                <a:t>with validated data and scenarios</a:t>
              </a:r>
            </a:p>
          </p:txBody>
        </p:sp>
        <p:pic>
          <p:nvPicPr>
            <p:cNvPr id="53" name="Graphic 52" descr="CheckList outline">
              <a:extLst>
                <a:ext uri="{FF2B5EF4-FFF2-40B4-BE49-F238E27FC236}">
                  <a16:creationId xmlns:a16="http://schemas.microsoft.com/office/drawing/2014/main" id="{9EE492F8-36EA-57FC-D9B4-18873DE6D02E}"/>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0537581" y="5219973"/>
              <a:ext cx="914400" cy="914400"/>
            </a:xfrm>
            <a:prstGeom prst="rect">
              <a:avLst/>
            </a:prstGeom>
          </p:spPr>
        </p:pic>
      </p:grpSp>
      <p:pic>
        <p:nvPicPr>
          <p:cNvPr id="10" name="Online Media 9" descr="D2D Component4 Modelling Jairo Slide26">
            <a:hlinkClick r:id="" action="ppaction://media"/>
            <a:extLst>
              <a:ext uri="{FF2B5EF4-FFF2-40B4-BE49-F238E27FC236}">
                <a16:creationId xmlns:a16="http://schemas.microsoft.com/office/drawing/2014/main" id="{94982943-C5EE-AD46-0028-69ABEB4C6E60}"/>
              </a:ext>
            </a:extLst>
          </p:cNvPr>
          <p:cNvPicPr>
            <a:picLocks noRot="1" noChangeAspect="1"/>
          </p:cNvPicPr>
          <p:nvPr>
            <a:videoFile r:link="rId1"/>
          </p:nvPr>
        </p:nvPicPr>
        <p:blipFill>
          <a:blip r:embed="rId10"/>
          <a:stretch>
            <a:fillRect/>
          </a:stretch>
        </p:blipFill>
        <p:spPr>
          <a:xfrm>
            <a:off x="563733" y="3054720"/>
            <a:ext cx="5945888" cy="3359427"/>
          </a:xfrm>
          <a:prstGeom prst="rect">
            <a:avLst/>
          </a:prstGeom>
        </p:spPr>
      </p:pic>
    </p:spTree>
    <p:extLst>
      <p:ext uri="{BB962C8B-B14F-4D97-AF65-F5344CB8AC3E}">
        <p14:creationId xmlns:p14="http://schemas.microsoft.com/office/powerpoint/2010/main" val="1507707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4"/>
                                        </p:tgtEl>
                                        <p:attrNameLst>
                                          <p:attrName>style.visibility</p:attrName>
                                        </p:attrNameLst>
                                      </p:cBhvr>
                                      <p:to>
                                        <p:strVal val="visible"/>
                                      </p:to>
                                    </p:set>
                                    <p:animEffect transition="in" filter="fade">
                                      <p:cBhvr>
                                        <p:cTn id="12" dur="1500"/>
                                        <p:tgtEl>
                                          <p:spTgt spid="54"/>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mediacall" presetSubtype="0" fill="hold" nodeType="clickEffect">
                                  <p:stCondLst>
                                    <p:cond delay="0"/>
                                  </p:stCondLst>
                                  <p:childTnLst>
                                    <p:cmd type="call" cmd="playFrom(0.0)">
                                      <p:cBhvr>
                                        <p:cTn id="1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7" fill="hold" display="0">
                  <p:stCondLst>
                    <p:cond delay="indefinite"/>
                  </p:stCondLst>
                </p:cTn>
                <p:tgtEl>
                  <p:spTgt spid="10"/>
                </p:tgtEl>
              </p:cMediaNode>
            </p:video>
            <p:seq concurrent="1" nextAc="seek">
              <p:cTn id="18" restart="whenNotActive" fill="hold" evtFilter="cancelBubble" nodeType="interactiveSeq">
                <p:stCondLst>
                  <p:cond evt="onClick" delay="0">
                    <p:tgtEl>
                      <p:spTgt spid="10"/>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10"/>
                                        </p:tgtEl>
                                      </p:cBhvr>
                                    </p:cmd>
                                  </p:childTnLst>
                                </p:cTn>
                              </p:par>
                            </p:childTnLst>
                          </p:cTn>
                        </p:par>
                      </p:childTnLst>
                    </p:cTn>
                  </p:par>
                </p:childTnLst>
              </p:cTn>
              <p:nextCondLst>
                <p:cond evt="onClick" delay="0">
                  <p:tgtEl>
                    <p:spTgt spid="10"/>
                  </p:tgtEl>
                </p:cond>
              </p:nextCondLst>
            </p:seq>
          </p:childTnLst>
        </p:cTn>
      </p:par>
    </p:tnLst>
    <p:bldLst>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5E3E8E-91F6-D458-A2F1-E02AE87DC0F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4A7AAE0-6BE6-FB1A-D16A-5B902E3E84A8}"/>
              </a:ext>
            </a:extLst>
          </p:cNvPr>
          <p:cNvSpPr txBox="1"/>
          <p:nvPr/>
        </p:nvSpPr>
        <p:spPr>
          <a:xfrm>
            <a:off x="563733" y="363505"/>
            <a:ext cx="11121335" cy="3293209"/>
          </a:xfrm>
          <a:prstGeom prst="rect">
            <a:avLst/>
          </a:prstGeom>
          <a:noFill/>
        </p:spPr>
        <p:txBody>
          <a:bodyPr wrap="square" rtlCol="0">
            <a:spAutoFit/>
          </a:bodyPr>
          <a:lstStyle/>
          <a:p>
            <a:r>
              <a:rPr lang="en-GB" sz="1600" b="1" dirty="0">
                <a:solidFill>
                  <a:schemeClr val="tx1"/>
                </a:solidFill>
              </a:rPr>
              <a:t>LEARNING OUTCOME 4: Communicating Modelling Results</a:t>
            </a:r>
          </a:p>
          <a:p>
            <a:endParaRPr lang="en-GB" sz="1600" b="1" i="1" dirty="0"/>
          </a:p>
          <a:p>
            <a:r>
              <a:rPr lang="en-GB" sz="1600" b="1" dirty="0">
                <a:solidFill>
                  <a:schemeClr val="bg1"/>
                </a:solidFill>
                <a:highlight>
                  <a:srgbClr val="0000FF"/>
                </a:highlight>
              </a:rPr>
              <a:t>4.2 Framing Results in Terms of Actions, Timelines, Budgets, and Policies</a:t>
            </a:r>
          </a:p>
          <a:p>
            <a:endParaRPr lang="en-GB" sz="1600" dirty="0"/>
          </a:p>
          <a:p>
            <a:r>
              <a:rPr lang="en-GB" sz="1600" b="1" i="1" dirty="0">
                <a:solidFill>
                  <a:schemeClr val="accent5"/>
                </a:solidFill>
              </a:rPr>
              <a:t>Q: How does one translate modelling results into actionable insights?</a:t>
            </a:r>
          </a:p>
          <a:p>
            <a:r>
              <a:rPr lang="en-GB" sz="1600" dirty="0"/>
              <a:t>A: This means going beyond technical graphs or spreadsheets to highlight what the results imply for investment needs, policy trade-offs, and development goals. The </a:t>
            </a:r>
            <a:r>
              <a:rPr lang="en-GB" sz="1600" b="1" dirty="0">
                <a:solidFill>
                  <a:srgbClr val="C80F2E"/>
                </a:solidFill>
              </a:rPr>
              <a:t>TDG-SIGs</a:t>
            </a:r>
            <a:r>
              <a:rPr lang="en-GB" sz="1600" dirty="0"/>
              <a:t> that are conducting modelling should distil key messages into formats tailored for policymaker audiences. Types of formats include executive summaries, dashboards, briefing notes, and infographics. Whichever format is utilised, it is suggested to include the following information: </a:t>
            </a:r>
          </a:p>
          <a:p>
            <a:pPr marL="714375" indent="-266700">
              <a:buFontTx/>
              <a:buChar char="-"/>
            </a:pPr>
            <a:r>
              <a:rPr lang="en-GB" sz="1600" dirty="0"/>
              <a:t>What actions are needed;</a:t>
            </a:r>
          </a:p>
          <a:p>
            <a:pPr marL="714375" indent="-266700">
              <a:buFontTx/>
              <a:buChar char="-"/>
            </a:pPr>
            <a:r>
              <a:rPr lang="en-GB" sz="1600" dirty="0"/>
              <a:t>By when the actions must be taken;</a:t>
            </a:r>
          </a:p>
          <a:p>
            <a:pPr marL="714375" indent="-266700">
              <a:buFontTx/>
              <a:buChar char="-"/>
            </a:pPr>
            <a:r>
              <a:rPr lang="en-GB" sz="1600" dirty="0"/>
              <a:t>The economic, social, and distributional implications of each action;</a:t>
            </a:r>
          </a:p>
          <a:p>
            <a:pPr marL="714375" indent="-266700">
              <a:buFontTx/>
              <a:buChar char="-"/>
            </a:pPr>
            <a:r>
              <a:rPr lang="en-GB" sz="1600" dirty="0"/>
              <a:t>Which policy instrument would be most appropriate (e.g., tariffs, subsidies, public investment priorities, etc)</a:t>
            </a:r>
          </a:p>
        </p:txBody>
      </p:sp>
      <p:pic>
        <p:nvPicPr>
          <p:cNvPr id="3" name="Graphic 2" descr="User network outline">
            <a:extLst>
              <a:ext uri="{FF2B5EF4-FFF2-40B4-BE49-F238E27FC236}">
                <a16:creationId xmlns:a16="http://schemas.microsoft.com/office/drawing/2014/main" id="{E2C82B27-B8BC-4865-28DB-B61977B0CC3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057189" y="363505"/>
            <a:ext cx="720000" cy="720000"/>
          </a:xfrm>
          <a:prstGeom prst="rect">
            <a:avLst/>
          </a:prstGeom>
        </p:spPr>
      </p:pic>
      <p:sp>
        <p:nvSpPr>
          <p:cNvPr id="5" name="TextBox 4">
            <a:extLst>
              <a:ext uri="{FF2B5EF4-FFF2-40B4-BE49-F238E27FC236}">
                <a16:creationId xmlns:a16="http://schemas.microsoft.com/office/drawing/2014/main" id="{54ABFBBF-B252-4684-0E6D-C65909117C99}"/>
              </a:ext>
            </a:extLst>
          </p:cNvPr>
          <p:cNvSpPr txBox="1"/>
          <p:nvPr/>
        </p:nvSpPr>
        <p:spPr>
          <a:xfrm>
            <a:off x="563734" y="3975288"/>
            <a:ext cx="11121334" cy="1077218"/>
          </a:xfrm>
          <a:prstGeom prst="rect">
            <a:avLst/>
          </a:prstGeom>
          <a:noFill/>
        </p:spPr>
        <p:txBody>
          <a:bodyPr wrap="square">
            <a:spAutoFit/>
          </a:bodyPr>
          <a:lstStyle/>
          <a:p>
            <a:r>
              <a:rPr lang="en-GB" sz="1600" b="1" i="1" dirty="0">
                <a:solidFill>
                  <a:schemeClr val="accent5"/>
                </a:solidFill>
              </a:rPr>
              <a:t>Q: Are policymakers the only audience that should be informed of these actions?</a:t>
            </a:r>
          </a:p>
          <a:p>
            <a:r>
              <a:rPr lang="en-GB" sz="1600" dirty="0"/>
              <a:t>A: No, best practice also encourages </a:t>
            </a:r>
            <a:r>
              <a:rPr lang="en-GB" sz="1600" b="1" u="sng" dirty="0"/>
              <a:t>co-dissemination</a:t>
            </a:r>
            <a:r>
              <a:rPr lang="en-GB" sz="1600" dirty="0"/>
              <a:t>, that is, working with local champions, technical ministries, or community leaders to share results in culturally relevant ways. Co-dissemination increases local buy-in and ensures that messages are understood, trusted, and acted upon.</a:t>
            </a:r>
          </a:p>
        </p:txBody>
      </p:sp>
    </p:spTree>
    <p:extLst>
      <p:ext uri="{BB962C8B-B14F-4D97-AF65-F5344CB8AC3E}">
        <p14:creationId xmlns:p14="http://schemas.microsoft.com/office/powerpoint/2010/main" val="2070274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2735B4-E190-0D49-3158-A0A99ADEFFF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08A97DC-6B3B-686C-FAEC-E6201CF439A4}"/>
              </a:ext>
            </a:extLst>
          </p:cNvPr>
          <p:cNvSpPr txBox="1"/>
          <p:nvPr/>
        </p:nvSpPr>
        <p:spPr>
          <a:xfrm>
            <a:off x="563733" y="363505"/>
            <a:ext cx="11121335" cy="1569660"/>
          </a:xfrm>
          <a:prstGeom prst="rect">
            <a:avLst/>
          </a:prstGeom>
          <a:noFill/>
        </p:spPr>
        <p:txBody>
          <a:bodyPr wrap="square" rtlCol="0">
            <a:spAutoFit/>
          </a:bodyPr>
          <a:lstStyle/>
          <a:p>
            <a:r>
              <a:rPr lang="en-GB" sz="1600" b="1" dirty="0">
                <a:solidFill>
                  <a:schemeClr val="tx1"/>
                </a:solidFill>
              </a:rPr>
              <a:t>LEARNING OUTCOME 4: Communicating Modelling Results</a:t>
            </a:r>
          </a:p>
          <a:p>
            <a:endParaRPr lang="en-GB" sz="1600" b="1" i="1" dirty="0"/>
          </a:p>
          <a:p>
            <a:r>
              <a:rPr lang="en-GB" sz="1600" b="1" dirty="0">
                <a:solidFill>
                  <a:schemeClr val="bg1"/>
                </a:solidFill>
                <a:highlight>
                  <a:srgbClr val="0000FF"/>
                </a:highlight>
              </a:rPr>
              <a:t>4.2 Framing Results in Terms of Actions, Timelines, Budgets, and Policies</a:t>
            </a:r>
          </a:p>
          <a:p>
            <a:endParaRPr lang="en-GB" sz="1600" dirty="0"/>
          </a:p>
          <a:p>
            <a:r>
              <a:rPr lang="en-GB" sz="1600" dirty="0"/>
              <a:t>Framing the results in a way that is digestible by decision makers can make a big difference. Hear from an expert about how this was achieved in Liberia…</a:t>
            </a:r>
          </a:p>
        </p:txBody>
      </p:sp>
      <p:pic>
        <p:nvPicPr>
          <p:cNvPr id="3" name="Graphic 2" descr="User network outline">
            <a:extLst>
              <a:ext uri="{FF2B5EF4-FFF2-40B4-BE49-F238E27FC236}">
                <a16:creationId xmlns:a16="http://schemas.microsoft.com/office/drawing/2014/main" id="{424BAD17-3020-A0A0-6CD4-DF2740FECF1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057189" y="363505"/>
            <a:ext cx="720000" cy="720000"/>
          </a:xfrm>
          <a:prstGeom prst="rect">
            <a:avLst/>
          </a:prstGeom>
        </p:spPr>
      </p:pic>
      <p:sp>
        <p:nvSpPr>
          <p:cNvPr id="4" name="TextBox 3">
            <a:extLst>
              <a:ext uri="{FF2B5EF4-FFF2-40B4-BE49-F238E27FC236}">
                <a16:creationId xmlns:a16="http://schemas.microsoft.com/office/drawing/2014/main" id="{3C435F7D-D6FA-FA6C-C34E-F38F6FD9F3E4}"/>
              </a:ext>
            </a:extLst>
          </p:cNvPr>
          <p:cNvSpPr txBox="1"/>
          <p:nvPr/>
        </p:nvSpPr>
        <p:spPr>
          <a:xfrm>
            <a:off x="8191429" y="1915321"/>
            <a:ext cx="3221638" cy="2288694"/>
          </a:xfrm>
          <a:prstGeom prst="rect">
            <a:avLst/>
          </a:prstGeom>
          <a:noFill/>
        </p:spPr>
        <p:txBody>
          <a:bodyPr wrap="square" lIns="36000" tIns="36000" rIns="36000" bIns="36000" rtlCol="0">
            <a:spAutoFit/>
          </a:bodyPr>
          <a:lstStyle/>
          <a:p>
            <a:pPr algn="l"/>
            <a:r>
              <a:rPr lang="en-GB" sz="1600" b="1" dirty="0">
                <a:solidFill>
                  <a:schemeClr val="accent5"/>
                </a:solidFill>
              </a:rPr>
              <a:t>Key takeaway:</a:t>
            </a:r>
          </a:p>
          <a:p>
            <a:pPr marL="342900" indent="-255588" algn="l">
              <a:buFont typeface="Wingdings" panose="05000000000000000000" pitchFamily="2" charset="2"/>
              <a:buChar char="Ø"/>
            </a:pPr>
            <a:r>
              <a:rPr lang="en-GB" sz="1600" dirty="0"/>
              <a:t>Good stakeholder coordination with the government and the utility, and well-informed modelling, resulted in larger ambition for a solar photovoltaic (PV) + battery power plant that is going to be launched.</a:t>
            </a:r>
          </a:p>
        </p:txBody>
      </p:sp>
      <p:pic>
        <p:nvPicPr>
          <p:cNvPr id="5" name="Online Media 4" descr="D2D Component4 Modelling Claire Slide28">
            <a:hlinkClick r:id="" action="ppaction://media"/>
            <a:extLst>
              <a:ext uri="{FF2B5EF4-FFF2-40B4-BE49-F238E27FC236}">
                <a16:creationId xmlns:a16="http://schemas.microsoft.com/office/drawing/2014/main" id="{1E2DA149-6328-4D50-42A0-6728FF823ED1}"/>
              </a:ext>
            </a:extLst>
          </p:cNvPr>
          <p:cNvPicPr>
            <a:picLocks noRot="1" noChangeAspect="1"/>
          </p:cNvPicPr>
          <p:nvPr>
            <a:videoFile r:link="rId1"/>
          </p:nvPr>
        </p:nvPicPr>
        <p:blipFill>
          <a:blip r:embed="rId5"/>
          <a:stretch>
            <a:fillRect/>
          </a:stretch>
        </p:blipFill>
        <p:spPr>
          <a:xfrm>
            <a:off x="563733" y="1993900"/>
            <a:ext cx="7473956" cy="4222785"/>
          </a:xfrm>
          <a:prstGeom prst="rect">
            <a:avLst/>
          </a:prstGeom>
        </p:spPr>
      </p:pic>
    </p:spTree>
    <p:extLst>
      <p:ext uri="{BB962C8B-B14F-4D97-AF65-F5344CB8AC3E}">
        <p14:creationId xmlns:p14="http://schemas.microsoft.com/office/powerpoint/2010/main" val="241506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5"/>
                </p:tgtEl>
              </p:cMediaNode>
            </p:video>
            <p:seq concurrent="1" nextAc="seek">
              <p:cTn id="13" restart="whenNotActive" fill="hold" evtFilter="cancelBubble" nodeType="interactiveSeq">
                <p:stCondLst>
                  <p:cond evt="onClick" delay="0">
                    <p:tgtEl>
                      <p:spTgt spid="5"/>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5"/>
                                        </p:tgtEl>
                                      </p:cBhvr>
                                    </p:cmd>
                                  </p:childTnLst>
                                </p:cTn>
                              </p:par>
                            </p:childTnLst>
                          </p:cTn>
                        </p:par>
                      </p:childTnLst>
                    </p:cTn>
                  </p:par>
                </p:childTnLst>
              </p:cTn>
              <p:nextCondLst>
                <p:cond evt="onClick" delay="0">
                  <p:tgtEl>
                    <p:spTgt spid="5"/>
                  </p:tgtEl>
                </p:cond>
              </p:nextCondLst>
            </p:seq>
          </p:childTnLst>
        </p:cTn>
      </p:par>
    </p:tnLst>
    <p:bldLst>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FE520D-F5FC-0FEF-63B7-F8509C41DA2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18CD395-4B77-1740-5A51-AE3A079CC482}"/>
              </a:ext>
            </a:extLst>
          </p:cNvPr>
          <p:cNvSpPr txBox="1"/>
          <p:nvPr/>
        </p:nvSpPr>
        <p:spPr>
          <a:xfrm>
            <a:off x="563733" y="363505"/>
            <a:ext cx="11121335" cy="2308324"/>
          </a:xfrm>
          <a:prstGeom prst="rect">
            <a:avLst/>
          </a:prstGeom>
          <a:noFill/>
        </p:spPr>
        <p:txBody>
          <a:bodyPr wrap="square" rtlCol="0">
            <a:spAutoFit/>
          </a:bodyPr>
          <a:lstStyle/>
          <a:p>
            <a:r>
              <a:rPr lang="en-GB" sz="1600" b="1" dirty="0">
                <a:solidFill>
                  <a:schemeClr val="tx1"/>
                </a:solidFill>
              </a:rPr>
              <a:t>LEARNING OUTCOME 4: Communicating Modelling Results</a:t>
            </a:r>
          </a:p>
          <a:p>
            <a:endParaRPr lang="en-GB" sz="1600" b="1" i="1" dirty="0"/>
          </a:p>
          <a:p>
            <a:r>
              <a:rPr lang="en-GB" sz="1600" b="1" dirty="0">
                <a:solidFill>
                  <a:schemeClr val="bg1"/>
                </a:solidFill>
                <a:highlight>
                  <a:srgbClr val="0000FF"/>
                </a:highlight>
              </a:rPr>
              <a:t>4.3 Providing Disaggregation of Results Across Relevant Groupings</a:t>
            </a:r>
          </a:p>
          <a:p>
            <a:endParaRPr lang="en-GB" sz="1600" dirty="0"/>
          </a:p>
          <a:p>
            <a:r>
              <a:rPr lang="en-GB" sz="1600" b="1" i="1" dirty="0">
                <a:solidFill>
                  <a:schemeClr val="accent5"/>
                </a:solidFill>
              </a:rPr>
              <a:t>Q: What is the importance of disaggregating results?</a:t>
            </a:r>
          </a:p>
          <a:p>
            <a:r>
              <a:rPr lang="en-GB" sz="1600" dirty="0"/>
              <a:t>A: Modelling outputs should reflect the differentiated impacts and opportunities across communities, sectors, and geographies. This includes disaggregating (i.e., breaking down) results by gender, income, region, sector, or livelihood group to ensure that transition plans are equitable and responsive. Doing this also broadens ownership of climate and development strategies. </a:t>
            </a:r>
          </a:p>
        </p:txBody>
      </p:sp>
      <p:pic>
        <p:nvPicPr>
          <p:cNvPr id="3" name="Graphic 2" descr="User network outline">
            <a:extLst>
              <a:ext uri="{FF2B5EF4-FFF2-40B4-BE49-F238E27FC236}">
                <a16:creationId xmlns:a16="http://schemas.microsoft.com/office/drawing/2014/main" id="{8ACAAF44-39B4-A518-9E58-B20837B4687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057189" y="363505"/>
            <a:ext cx="720000" cy="720000"/>
          </a:xfrm>
          <a:prstGeom prst="rect">
            <a:avLst/>
          </a:prstGeom>
        </p:spPr>
      </p:pic>
      <p:sp>
        <p:nvSpPr>
          <p:cNvPr id="4" name="TextBox 3">
            <a:extLst>
              <a:ext uri="{FF2B5EF4-FFF2-40B4-BE49-F238E27FC236}">
                <a16:creationId xmlns:a16="http://schemas.microsoft.com/office/drawing/2014/main" id="{849EB12B-0905-2977-985D-CB41CEF4A8B9}"/>
              </a:ext>
            </a:extLst>
          </p:cNvPr>
          <p:cNvSpPr txBox="1"/>
          <p:nvPr/>
        </p:nvSpPr>
        <p:spPr>
          <a:xfrm>
            <a:off x="432789" y="6221063"/>
            <a:ext cx="2036135" cy="307777"/>
          </a:xfrm>
          <a:prstGeom prst="rect">
            <a:avLst/>
          </a:prstGeom>
          <a:noFill/>
        </p:spPr>
        <p:txBody>
          <a:bodyPr wrap="none" rtlCol="0">
            <a:spAutoFit/>
          </a:bodyPr>
          <a:lstStyle/>
          <a:p>
            <a:r>
              <a:rPr lang="en-GB" dirty="0">
                <a:solidFill>
                  <a:schemeClr val="accent5"/>
                </a:solidFill>
                <a:hlinkClick r:id="rId4" action="ppaction://hlinksldjump">
                  <a:extLst>
                    <a:ext uri="{A12FA001-AC4F-418D-AE19-62706E023703}">
                      <ahyp:hlinkClr xmlns:ahyp="http://schemas.microsoft.com/office/drawing/2018/hyperlinkcolor" val="tx"/>
                    </a:ext>
                  </a:extLst>
                </a:hlinkClick>
              </a:rPr>
              <a:t>Back to Module Outline</a:t>
            </a:r>
            <a:endParaRPr lang="en-GB" dirty="0">
              <a:solidFill>
                <a:schemeClr val="accent5"/>
              </a:solidFill>
            </a:endParaRPr>
          </a:p>
        </p:txBody>
      </p:sp>
      <p:pic>
        <p:nvPicPr>
          <p:cNvPr id="8" name="Picture 7" descr="A blue and white chart with text&#10;&#10;AI-generated content may be incorrect.">
            <a:extLst>
              <a:ext uri="{FF2B5EF4-FFF2-40B4-BE49-F238E27FC236}">
                <a16:creationId xmlns:a16="http://schemas.microsoft.com/office/drawing/2014/main" id="{79F4AE92-03FC-E9BD-B100-03E6E3B56C6A}"/>
              </a:ext>
            </a:extLst>
          </p:cNvPr>
          <p:cNvPicPr>
            <a:picLocks noChangeAspect="1"/>
          </p:cNvPicPr>
          <p:nvPr/>
        </p:nvPicPr>
        <p:blipFill>
          <a:blip r:embed="rId5"/>
          <a:stretch>
            <a:fillRect/>
          </a:stretch>
        </p:blipFill>
        <p:spPr>
          <a:xfrm>
            <a:off x="7689789" y="2425608"/>
            <a:ext cx="3995279" cy="4050768"/>
          </a:xfrm>
          <a:prstGeom prst="rect">
            <a:avLst/>
          </a:prstGeom>
        </p:spPr>
      </p:pic>
      <p:sp>
        <p:nvSpPr>
          <p:cNvPr id="6" name="TextBox 5">
            <a:extLst>
              <a:ext uri="{FF2B5EF4-FFF2-40B4-BE49-F238E27FC236}">
                <a16:creationId xmlns:a16="http://schemas.microsoft.com/office/drawing/2014/main" id="{EA4447D0-62E0-1D04-CBB8-2FCD35DF6CB9}"/>
              </a:ext>
            </a:extLst>
          </p:cNvPr>
          <p:cNvSpPr txBox="1"/>
          <p:nvPr/>
        </p:nvSpPr>
        <p:spPr>
          <a:xfrm>
            <a:off x="563732" y="2852833"/>
            <a:ext cx="6761742" cy="2062103"/>
          </a:xfrm>
          <a:prstGeom prst="rect">
            <a:avLst/>
          </a:prstGeom>
          <a:noFill/>
        </p:spPr>
        <p:txBody>
          <a:bodyPr wrap="square">
            <a:spAutoFit/>
          </a:bodyPr>
          <a:lstStyle/>
          <a:p>
            <a:r>
              <a:rPr lang="en-GB" sz="1600" b="1" i="1" dirty="0">
                <a:solidFill>
                  <a:schemeClr val="accent5"/>
                </a:solidFill>
              </a:rPr>
              <a:t>Q: How is the approach of disaggregating results different than framing results as actions? </a:t>
            </a:r>
          </a:p>
          <a:p>
            <a:r>
              <a:rPr lang="en-GB" sz="1600" dirty="0"/>
              <a:t>A: This primarily depends upon the methods used in the communication. For certain communities, modelling results may have to be translated into local-languages, and they may also need to be presented at community-level workshops. The </a:t>
            </a:r>
            <a:r>
              <a:rPr lang="en-GB" sz="1600" b="1" dirty="0">
                <a:solidFill>
                  <a:srgbClr val="C80F2E"/>
                </a:solidFill>
              </a:rPr>
              <a:t>TDG-SIG</a:t>
            </a:r>
            <a:r>
              <a:rPr lang="en-GB" sz="1600" dirty="0"/>
              <a:t> may need to collaborate with communication professionals to help simplifying modelling outputs in these cases. </a:t>
            </a:r>
            <a:endParaRPr lang="en-GB" sz="1600" b="1" dirty="0"/>
          </a:p>
        </p:txBody>
      </p:sp>
    </p:spTree>
    <p:extLst>
      <p:ext uri="{BB962C8B-B14F-4D97-AF65-F5344CB8AC3E}">
        <p14:creationId xmlns:p14="http://schemas.microsoft.com/office/powerpoint/2010/main" val="1804368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D5A569-2E5E-D440-FA22-9AD43254C0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3A0C86-33E2-86C8-2CB2-9DCBED4AF085}"/>
              </a:ext>
            </a:extLst>
          </p:cNvPr>
          <p:cNvSpPr>
            <a:spLocks noGrp="1"/>
          </p:cNvSpPr>
          <p:nvPr>
            <p:ph type="ctrTitle"/>
          </p:nvPr>
        </p:nvSpPr>
        <p:spPr>
          <a:xfrm>
            <a:off x="2979508" y="739739"/>
            <a:ext cx="5471474" cy="4982968"/>
          </a:xfrm>
        </p:spPr>
        <p:txBody>
          <a:bodyPr/>
          <a:lstStyle/>
          <a:p>
            <a:r>
              <a:rPr lang="en-GB" sz="5400" dirty="0"/>
              <a:t>Learning Outcome 5</a:t>
            </a:r>
            <a:br>
              <a:rPr lang="en-GB" sz="5400" dirty="0"/>
            </a:br>
            <a:br>
              <a:rPr lang="en-GB" sz="2400" dirty="0"/>
            </a:br>
            <a:r>
              <a:rPr lang="en-GB" dirty="0"/>
              <a:t>Translating the Modelling Analysis into Transition Plans</a:t>
            </a:r>
            <a:br>
              <a:rPr lang="en-GB" dirty="0"/>
            </a:br>
            <a:endParaRPr lang="en-GB" dirty="0"/>
          </a:p>
        </p:txBody>
      </p:sp>
      <p:pic>
        <p:nvPicPr>
          <p:cNvPr id="4" name="Graphic 3" descr="Share outline">
            <a:extLst>
              <a:ext uri="{FF2B5EF4-FFF2-40B4-BE49-F238E27FC236}">
                <a16:creationId xmlns:a16="http://schemas.microsoft.com/office/drawing/2014/main" id="{8B311FF2-A5A0-3945-CD90-9FBBB7001C3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979508" y="3922707"/>
            <a:ext cx="1800000" cy="1800000"/>
          </a:xfrm>
          <a:prstGeom prst="rect">
            <a:avLst/>
          </a:prstGeom>
        </p:spPr>
      </p:pic>
    </p:spTree>
    <p:extLst>
      <p:ext uri="{BB962C8B-B14F-4D97-AF65-F5344CB8AC3E}">
        <p14:creationId xmlns:p14="http://schemas.microsoft.com/office/powerpoint/2010/main" val="11818036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81810B-19D9-58C9-1389-D1B2008120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AACC04-E4B9-9B57-6919-377C9C5151EB}"/>
              </a:ext>
            </a:extLst>
          </p:cNvPr>
          <p:cNvSpPr>
            <a:spLocks noGrp="1"/>
          </p:cNvSpPr>
          <p:nvPr>
            <p:ph type="title"/>
          </p:nvPr>
        </p:nvSpPr>
        <p:spPr>
          <a:xfrm>
            <a:off x="941657" y="550095"/>
            <a:ext cx="8749190" cy="1325563"/>
          </a:xfrm>
        </p:spPr>
        <p:txBody>
          <a:bodyPr/>
          <a:lstStyle/>
          <a:p>
            <a:r>
              <a:rPr lang="en-GB" dirty="0">
                <a:solidFill>
                  <a:schemeClr val="accent5"/>
                </a:solidFill>
              </a:rPr>
              <a:t>Translating the Modelling Analysis into Transition Plans</a:t>
            </a:r>
          </a:p>
        </p:txBody>
      </p:sp>
      <p:sp>
        <p:nvSpPr>
          <p:cNvPr id="3" name="Text Placeholder 2">
            <a:extLst>
              <a:ext uri="{FF2B5EF4-FFF2-40B4-BE49-F238E27FC236}">
                <a16:creationId xmlns:a16="http://schemas.microsoft.com/office/drawing/2014/main" id="{7AE7626E-AA73-C46E-16D9-213CEFD60C39}"/>
              </a:ext>
            </a:extLst>
          </p:cNvPr>
          <p:cNvSpPr>
            <a:spLocks noGrp="1"/>
          </p:cNvSpPr>
          <p:nvPr>
            <p:ph type="body" idx="12"/>
          </p:nvPr>
        </p:nvSpPr>
        <p:spPr>
          <a:xfrm>
            <a:off x="838200" y="2184006"/>
            <a:ext cx="10515599" cy="3136458"/>
          </a:xfrm>
        </p:spPr>
        <p:txBody>
          <a:bodyPr/>
          <a:lstStyle/>
          <a:p>
            <a:r>
              <a:rPr lang="en-GB" dirty="0"/>
              <a:t>The translation from model to action process…</a:t>
            </a:r>
          </a:p>
          <a:p>
            <a:pPr marL="342900" indent="-342900">
              <a:buFont typeface="Arial" panose="020B0604020202020204" pitchFamily="34" charset="0"/>
              <a:buChar char="•"/>
            </a:pPr>
            <a:r>
              <a:rPr lang="en-GB" dirty="0"/>
              <a:t>Bridges the gap between analytical results and policy frameworks;</a:t>
            </a:r>
          </a:p>
          <a:p>
            <a:pPr marL="342900" indent="-342900">
              <a:buFont typeface="Arial" panose="020B0604020202020204" pitchFamily="34" charset="0"/>
              <a:buChar char="•"/>
            </a:pPr>
            <a:r>
              <a:rPr lang="en-GB" dirty="0"/>
              <a:t>Ensures modelling informs real-world decisions that align with national priorities;</a:t>
            </a:r>
          </a:p>
          <a:p>
            <a:pPr marL="342900" indent="-342900">
              <a:buFont typeface="Arial" panose="020B0604020202020204" pitchFamily="34" charset="0"/>
              <a:buChar char="•"/>
            </a:pPr>
            <a:r>
              <a:rPr lang="en-GB" dirty="0"/>
              <a:t>Creates a pathway to building institutional capacities and finance realities</a:t>
            </a:r>
          </a:p>
          <a:p>
            <a:pPr marL="342900" indent="-342900">
              <a:buFont typeface="Arial" panose="020B0604020202020204" pitchFamily="34" charset="0"/>
              <a:buChar char="•"/>
            </a:pPr>
            <a:endParaRPr lang="en-GB" dirty="0">
              <a:highlight>
                <a:srgbClr val="FFFF00"/>
              </a:highlight>
            </a:endParaRPr>
          </a:p>
          <a:p>
            <a:r>
              <a:rPr lang="en-GB" dirty="0"/>
              <a:t>Now that you have learned about the ways to implement the analytical modelling, this final learning outcome for the module will inform you how to link those results with the relevant technical, political, and institutional processes.</a:t>
            </a:r>
          </a:p>
        </p:txBody>
      </p:sp>
      <p:sp>
        <p:nvSpPr>
          <p:cNvPr id="4" name="Text Placeholder 3">
            <a:extLst>
              <a:ext uri="{FF2B5EF4-FFF2-40B4-BE49-F238E27FC236}">
                <a16:creationId xmlns:a16="http://schemas.microsoft.com/office/drawing/2014/main" id="{DB994049-A9ED-9DAD-5AD8-B47CEB8DCB2A}"/>
              </a:ext>
            </a:extLst>
          </p:cNvPr>
          <p:cNvSpPr>
            <a:spLocks noGrp="1"/>
          </p:cNvSpPr>
          <p:nvPr>
            <p:ph type="body" idx="13"/>
          </p:nvPr>
        </p:nvSpPr>
        <p:spPr>
          <a:xfrm>
            <a:off x="941657" y="550095"/>
            <a:ext cx="5499342" cy="604836"/>
          </a:xfrm>
        </p:spPr>
        <p:txBody>
          <a:bodyPr/>
          <a:lstStyle/>
          <a:p>
            <a:r>
              <a:rPr lang="en-GB" dirty="0"/>
              <a:t>Learning Outcome 5:</a:t>
            </a:r>
          </a:p>
        </p:txBody>
      </p:sp>
      <p:pic>
        <p:nvPicPr>
          <p:cNvPr id="6" name="Graphic 5" descr="Share outline">
            <a:extLst>
              <a:ext uri="{FF2B5EF4-FFF2-40B4-BE49-F238E27FC236}">
                <a16:creationId xmlns:a16="http://schemas.microsoft.com/office/drawing/2014/main" id="{1EAF2CED-81D6-7E52-8CD0-9F01D8FA9B7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150586" y="344931"/>
            <a:ext cx="1620000" cy="1620000"/>
          </a:xfrm>
          <a:prstGeom prst="rect">
            <a:avLst/>
          </a:prstGeom>
        </p:spPr>
      </p:pic>
    </p:spTree>
    <p:extLst>
      <p:ext uri="{BB962C8B-B14F-4D97-AF65-F5344CB8AC3E}">
        <p14:creationId xmlns:p14="http://schemas.microsoft.com/office/powerpoint/2010/main" val="39747164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AEAA33-34A5-27BE-6983-9F67A79D4BF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BBFD301-4974-E201-E353-69B5A16ED843}"/>
              </a:ext>
            </a:extLst>
          </p:cNvPr>
          <p:cNvSpPr txBox="1"/>
          <p:nvPr/>
        </p:nvSpPr>
        <p:spPr>
          <a:xfrm>
            <a:off x="563733" y="363505"/>
            <a:ext cx="11121335" cy="2062103"/>
          </a:xfrm>
          <a:prstGeom prst="rect">
            <a:avLst/>
          </a:prstGeom>
          <a:noFill/>
        </p:spPr>
        <p:txBody>
          <a:bodyPr wrap="square" rtlCol="0">
            <a:spAutoFit/>
          </a:bodyPr>
          <a:lstStyle/>
          <a:p>
            <a:r>
              <a:rPr lang="en-GB" sz="1600" b="1" dirty="0">
                <a:solidFill>
                  <a:schemeClr val="tx1"/>
                </a:solidFill>
              </a:rPr>
              <a:t>LEARNING OUTCOME 5: Translating the Modelling Analysis into Transition Plans</a:t>
            </a:r>
          </a:p>
          <a:p>
            <a:endParaRPr lang="en-GB" sz="1600" b="1" i="1" dirty="0"/>
          </a:p>
          <a:p>
            <a:r>
              <a:rPr lang="en-GB" sz="1600" b="1" dirty="0">
                <a:solidFill>
                  <a:schemeClr val="bg1"/>
                </a:solidFill>
                <a:highlight>
                  <a:srgbClr val="0000FF"/>
                </a:highlight>
              </a:rPr>
              <a:t>5.1 Embedding Modelling Insights in Existing Planning Instruments</a:t>
            </a:r>
          </a:p>
          <a:p>
            <a:endParaRPr lang="en-GB" sz="1600" dirty="0"/>
          </a:p>
          <a:p>
            <a:r>
              <a:rPr lang="en-GB" sz="1600" b="1" i="1" dirty="0">
                <a:solidFill>
                  <a:schemeClr val="accent5"/>
                </a:solidFill>
              </a:rPr>
              <a:t>Q: What are considered “existing planning instruments”?</a:t>
            </a:r>
          </a:p>
          <a:p>
            <a:r>
              <a:rPr lang="en-GB" sz="1600" dirty="0"/>
              <a:t>A: Existing planning instruments including plans such as Long-Term Strategies (LTS), Nationally Determined Contributions (NDCs), development plans, or investment prospectuses. Each country should already have documents like this that the modelling results can support, bolster, or leverage from.</a:t>
            </a:r>
          </a:p>
        </p:txBody>
      </p:sp>
      <p:pic>
        <p:nvPicPr>
          <p:cNvPr id="5" name="Graphic 4" descr="Share outline">
            <a:extLst>
              <a:ext uri="{FF2B5EF4-FFF2-40B4-BE49-F238E27FC236}">
                <a16:creationId xmlns:a16="http://schemas.microsoft.com/office/drawing/2014/main" id="{1D625E49-109B-606B-59EF-A8129240259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965068" y="363505"/>
            <a:ext cx="720000" cy="720000"/>
          </a:xfrm>
          <a:prstGeom prst="rect">
            <a:avLst/>
          </a:prstGeom>
        </p:spPr>
      </p:pic>
      <p:sp>
        <p:nvSpPr>
          <p:cNvPr id="7" name="TextBox 6">
            <a:extLst>
              <a:ext uri="{FF2B5EF4-FFF2-40B4-BE49-F238E27FC236}">
                <a16:creationId xmlns:a16="http://schemas.microsoft.com/office/drawing/2014/main" id="{20D5188A-B442-1E18-586B-189240A0EEF6}"/>
              </a:ext>
            </a:extLst>
          </p:cNvPr>
          <p:cNvSpPr txBox="1"/>
          <p:nvPr/>
        </p:nvSpPr>
        <p:spPr>
          <a:xfrm>
            <a:off x="563732" y="2862733"/>
            <a:ext cx="11037717" cy="830997"/>
          </a:xfrm>
          <a:prstGeom prst="rect">
            <a:avLst/>
          </a:prstGeom>
          <a:noFill/>
        </p:spPr>
        <p:txBody>
          <a:bodyPr wrap="square">
            <a:spAutoFit/>
          </a:bodyPr>
          <a:lstStyle/>
          <a:p>
            <a:r>
              <a:rPr lang="en-GB" sz="1600" b="1" i="1" dirty="0">
                <a:solidFill>
                  <a:schemeClr val="accent5"/>
                </a:solidFill>
              </a:rPr>
              <a:t>Q: Why is it important to link modelling insights into these instruments?</a:t>
            </a:r>
          </a:p>
          <a:p>
            <a:r>
              <a:rPr lang="en-GB" sz="1600" dirty="0"/>
              <a:t>A: By explicitly mapping modelling results onto policy commitments, governments can demonstrate how pathways are consistent with international obligations and domestic development goals. </a:t>
            </a:r>
            <a:endParaRPr lang="en-GB" sz="1600" b="1" dirty="0"/>
          </a:p>
        </p:txBody>
      </p:sp>
    </p:spTree>
    <p:extLst>
      <p:ext uri="{BB962C8B-B14F-4D97-AF65-F5344CB8AC3E}">
        <p14:creationId xmlns:p14="http://schemas.microsoft.com/office/powerpoint/2010/main" val="2229136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0D36FA-C826-06B1-F5AA-7A9344AD51C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3659F61-4477-05D1-F0A5-A45BF3C0E888}"/>
              </a:ext>
            </a:extLst>
          </p:cNvPr>
          <p:cNvSpPr txBox="1"/>
          <p:nvPr/>
        </p:nvSpPr>
        <p:spPr>
          <a:xfrm>
            <a:off x="563733" y="363505"/>
            <a:ext cx="11121335" cy="2308324"/>
          </a:xfrm>
          <a:prstGeom prst="rect">
            <a:avLst/>
          </a:prstGeom>
          <a:noFill/>
        </p:spPr>
        <p:txBody>
          <a:bodyPr wrap="square" rtlCol="0">
            <a:spAutoFit/>
          </a:bodyPr>
          <a:lstStyle/>
          <a:p>
            <a:r>
              <a:rPr lang="en-GB" sz="1600" b="1" dirty="0">
                <a:solidFill>
                  <a:schemeClr val="tx1"/>
                </a:solidFill>
              </a:rPr>
              <a:t>LEARNING OUTCOME 5: Translating the Modelling Analysis into Transition Plans</a:t>
            </a:r>
          </a:p>
          <a:p>
            <a:endParaRPr lang="en-GB" sz="1600" b="1" i="1" dirty="0"/>
          </a:p>
          <a:p>
            <a:r>
              <a:rPr lang="en-GB" sz="1600" b="1" dirty="0">
                <a:solidFill>
                  <a:schemeClr val="bg1"/>
                </a:solidFill>
                <a:highlight>
                  <a:srgbClr val="0000FF"/>
                </a:highlight>
              </a:rPr>
              <a:t>5.2 Designing Strategies with Clear Policy Levers and Sequencing</a:t>
            </a:r>
          </a:p>
          <a:p>
            <a:endParaRPr lang="en-GB" sz="1600" dirty="0"/>
          </a:p>
          <a:p>
            <a:r>
              <a:rPr lang="en-GB" sz="1600" b="1" i="1" dirty="0">
                <a:solidFill>
                  <a:schemeClr val="accent5"/>
                </a:solidFill>
              </a:rPr>
              <a:t>Q: What does it mean to have a “clear policy levers and sequencing”?</a:t>
            </a:r>
          </a:p>
          <a:p>
            <a:r>
              <a:rPr lang="en-GB" sz="1600" dirty="0"/>
              <a:t>A: The </a:t>
            </a:r>
            <a:r>
              <a:rPr lang="en-GB" sz="1600" b="1" dirty="0">
                <a:solidFill>
                  <a:srgbClr val="0636A8"/>
                </a:solidFill>
              </a:rPr>
              <a:t>PSC-SIG</a:t>
            </a:r>
            <a:r>
              <a:rPr lang="en-GB" sz="1600" dirty="0"/>
              <a:t> should inform how strategies are to be designed so they are policy relevant. The term “sequencing” defines the when, and in what order, should a set of policies by implemented. For example, electrification pathways may only be feasible if grid investments are accelerated, regulatory barriers addressed, and fiscal instruments aligned. The order with which each one of those policy “levers” is made will matter and impact the effectiveness of a policy.</a:t>
            </a:r>
          </a:p>
        </p:txBody>
      </p:sp>
      <p:pic>
        <p:nvPicPr>
          <p:cNvPr id="4" name="Graphic 3" descr="Share outline">
            <a:extLst>
              <a:ext uri="{FF2B5EF4-FFF2-40B4-BE49-F238E27FC236}">
                <a16:creationId xmlns:a16="http://schemas.microsoft.com/office/drawing/2014/main" id="{98A96A6A-9643-77BE-0B09-A0FCC3C32C9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965068" y="363505"/>
            <a:ext cx="720000" cy="720000"/>
          </a:xfrm>
          <a:prstGeom prst="rect">
            <a:avLst/>
          </a:prstGeom>
        </p:spPr>
      </p:pic>
      <p:sp>
        <p:nvSpPr>
          <p:cNvPr id="6" name="TextBox 5">
            <a:extLst>
              <a:ext uri="{FF2B5EF4-FFF2-40B4-BE49-F238E27FC236}">
                <a16:creationId xmlns:a16="http://schemas.microsoft.com/office/drawing/2014/main" id="{D016D43A-F926-4D0A-1443-A83AC5CF677B}"/>
              </a:ext>
            </a:extLst>
          </p:cNvPr>
          <p:cNvSpPr txBox="1"/>
          <p:nvPr/>
        </p:nvSpPr>
        <p:spPr>
          <a:xfrm>
            <a:off x="563733" y="3079403"/>
            <a:ext cx="11121334" cy="1077218"/>
          </a:xfrm>
          <a:prstGeom prst="rect">
            <a:avLst/>
          </a:prstGeom>
          <a:noFill/>
        </p:spPr>
        <p:txBody>
          <a:bodyPr wrap="square">
            <a:spAutoFit/>
          </a:bodyPr>
          <a:lstStyle/>
          <a:p>
            <a:r>
              <a:rPr lang="en-GB" sz="1600" b="1" i="1" dirty="0">
                <a:solidFill>
                  <a:schemeClr val="accent5"/>
                </a:solidFill>
              </a:rPr>
              <a:t>Q: What informs the sequencing of different policy levers?</a:t>
            </a:r>
          </a:p>
          <a:p>
            <a:r>
              <a:rPr lang="en-GB" sz="1600" dirty="0"/>
              <a:t>A: Where possible, sequencing should be informed by the relative readiness of sectors, technologies, or institutions, validated through the </a:t>
            </a:r>
            <a:r>
              <a:rPr lang="en-GB" sz="1600" b="1" dirty="0">
                <a:solidFill>
                  <a:srgbClr val="0636A8"/>
                </a:solidFill>
              </a:rPr>
              <a:t>PSC-SIG</a:t>
            </a:r>
            <a:r>
              <a:rPr lang="en-GB" sz="1600" dirty="0"/>
              <a:t> to ensure political feasibility, allowing governments to phase reforms (</a:t>
            </a:r>
            <a:r>
              <a:rPr lang="en-GB" sz="1600" b="1" dirty="0"/>
              <a:t>D2D Component 6: Policy</a:t>
            </a:r>
            <a:r>
              <a:rPr lang="en-GB" sz="1600" dirty="0"/>
              <a:t>) and investments (</a:t>
            </a:r>
            <a:r>
              <a:rPr lang="en-GB" sz="1600" b="1" dirty="0"/>
              <a:t>D2D Component 7: Finance</a:t>
            </a:r>
            <a:r>
              <a:rPr lang="en-GB" sz="1600" dirty="0"/>
              <a:t>) in a way that balances ambition with feasibility.  </a:t>
            </a:r>
            <a:endParaRPr lang="en-GB" sz="1600" b="1" dirty="0"/>
          </a:p>
        </p:txBody>
      </p:sp>
    </p:spTree>
    <p:extLst>
      <p:ext uri="{BB962C8B-B14F-4D97-AF65-F5344CB8AC3E}">
        <p14:creationId xmlns:p14="http://schemas.microsoft.com/office/powerpoint/2010/main" val="2461414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0E244C-EAFE-CA40-9AAB-70CE276C15F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3874AE5-9663-4923-0E03-17ECF434E083}"/>
              </a:ext>
            </a:extLst>
          </p:cNvPr>
          <p:cNvSpPr txBox="1"/>
          <p:nvPr/>
        </p:nvSpPr>
        <p:spPr>
          <a:xfrm>
            <a:off x="563733" y="363505"/>
            <a:ext cx="11121335" cy="2739211"/>
          </a:xfrm>
          <a:prstGeom prst="rect">
            <a:avLst/>
          </a:prstGeom>
          <a:noFill/>
        </p:spPr>
        <p:txBody>
          <a:bodyPr wrap="square" rtlCol="0">
            <a:spAutoFit/>
          </a:bodyPr>
          <a:lstStyle/>
          <a:p>
            <a:r>
              <a:rPr lang="en-GB" sz="1600" b="1" dirty="0">
                <a:solidFill>
                  <a:schemeClr val="tx1"/>
                </a:solidFill>
              </a:rPr>
              <a:t>LEARNING OUTCOME 5: Translating the Modelling Analysis into Transition Plans</a:t>
            </a:r>
          </a:p>
          <a:p>
            <a:endParaRPr lang="en-GB" sz="1600" b="1" i="1" dirty="0"/>
          </a:p>
          <a:p>
            <a:r>
              <a:rPr lang="en-GB" sz="1600" b="1" dirty="0">
                <a:solidFill>
                  <a:schemeClr val="bg1"/>
                </a:solidFill>
                <a:highlight>
                  <a:srgbClr val="0000FF"/>
                </a:highlight>
              </a:rPr>
              <a:t>5.3 Linking Results to Financing Strategies</a:t>
            </a:r>
          </a:p>
          <a:p>
            <a:endParaRPr lang="en-GB" sz="1200" dirty="0"/>
          </a:p>
          <a:p>
            <a:r>
              <a:rPr lang="en-GB" sz="1600" b="1" i="1" dirty="0">
                <a:solidFill>
                  <a:schemeClr val="accent5"/>
                </a:solidFill>
              </a:rPr>
              <a:t>Q: How is it possible to link modelling results into useful financial information?</a:t>
            </a:r>
          </a:p>
          <a:p>
            <a:r>
              <a:rPr lang="en-GB" sz="1600" dirty="0"/>
              <a:t>A: The connection between technically feasible pathways and financial planning </a:t>
            </a:r>
            <a:r>
              <a:rPr lang="en-GB" sz="1600" b="1" dirty="0"/>
              <a:t>is a prerequisite </a:t>
            </a:r>
            <a:r>
              <a:rPr lang="en-GB" sz="1600" dirty="0"/>
              <a:t>for moving from ambition to implementation. The results from sector models (</a:t>
            </a:r>
            <a:r>
              <a:rPr lang="en-GB" sz="1600" b="1" dirty="0">
                <a:solidFill>
                  <a:srgbClr val="EA8B9B"/>
                </a:solidFill>
              </a:rPr>
              <a:t>pink </a:t>
            </a:r>
            <a:r>
              <a:rPr lang="en-GB" sz="1600" dirty="0"/>
              <a:t>box) form the analytical foundation for financial structuring. In turn, feedback from financial models (</a:t>
            </a:r>
            <a:r>
              <a:rPr lang="en-GB" sz="1600" b="1" dirty="0">
                <a:solidFill>
                  <a:srgbClr val="80BBFF"/>
                </a:solidFill>
              </a:rPr>
              <a:t>blue </a:t>
            </a:r>
            <a:r>
              <a:rPr lang="en-GB" sz="1600" dirty="0"/>
              <a:t>box) within </a:t>
            </a:r>
            <a:r>
              <a:rPr lang="en-GB" sz="1600" b="1" dirty="0"/>
              <a:t>D2D Component 7: Finance </a:t>
            </a:r>
            <a:r>
              <a:rPr lang="en-GB" sz="1600" dirty="0"/>
              <a:t>can inform sector model refinement, ensuring that future scenarios are economically and fiscally viable. This enables the use of specialised financial models in </a:t>
            </a:r>
            <a:r>
              <a:rPr lang="en-GB" sz="1600" b="1" dirty="0"/>
              <a:t>D2D Component 7: Finance </a:t>
            </a:r>
            <a:r>
              <a:rPr lang="en-GB" sz="1600" dirty="0"/>
              <a:t>to design financing instruments and determine the mix of public and private capital.</a:t>
            </a:r>
            <a:endParaRPr lang="en-GB" sz="1600" b="1" dirty="0"/>
          </a:p>
        </p:txBody>
      </p:sp>
      <p:pic>
        <p:nvPicPr>
          <p:cNvPr id="5" name="Graphic 4" descr="Share outline">
            <a:extLst>
              <a:ext uri="{FF2B5EF4-FFF2-40B4-BE49-F238E27FC236}">
                <a16:creationId xmlns:a16="http://schemas.microsoft.com/office/drawing/2014/main" id="{924877CB-95C8-2896-BA32-CF67D03F55B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965068" y="363505"/>
            <a:ext cx="720000" cy="720000"/>
          </a:xfrm>
          <a:prstGeom prst="rect">
            <a:avLst/>
          </a:prstGeom>
        </p:spPr>
      </p:pic>
      <p:grpSp>
        <p:nvGrpSpPr>
          <p:cNvPr id="11" name="Group 10">
            <a:extLst>
              <a:ext uri="{FF2B5EF4-FFF2-40B4-BE49-F238E27FC236}">
                <a16:creationId xmlns:a16="http://schemas.microsoft.com/office/drawing/2014/main" id="{074D7DCD-6145-07ED-7B52-1777391FB9D5}"/>
              </a:ext>
            </a:extLst>
          </p:cNvPr>
          <p:cNvGrpSpPr/>
          <p:nvPr/>
        </p:nvGrpSpPr>
        <p:grpSpPr>
          <a:xfrm>
            <a:off x="1885399" y="2835865"/>
            <a:ext cx="8267475" cy="3658630"/>
            <a:chOff x="1597722" y="2948962"/>
            <a:chExt cx="8267475" cy="3658630"/>
          </a:xfrm>
        </p:grpSpPr>
        <p:grpSp>
          <p:nvGrpSpPr>
            <p:cNvPr id="7" name="Group 6">
              <a:extLst>
                <a:ext uri="{FF2B5EF4-FFF2-40B4-BE49-F238E27FC236}">
                  <a16:creationId xmlns:a16="http://schemas.microsoft.com/office/drawing/2014/main" id="{9567A748-D83D-3FE4-4F9C-2CBE57655AFD}"/>
                </a:ext>
              </a:extLst>
            </p:cNvPr>
            <p:cNvGrpSpPr/>
            <p:nvPr/>
          </p:nvGrpSpPr>
          <p:grpSpPr>
            <a:xfrm>
              <a:off x="1597722" y="2948962"/>
              <a:ext cx="8267475" cy="3658630"/>
              <a:chOff x="1597722" y="2948962"/>
              <a:chExt cx="8267475" cy="3658630"/>
            </a:xfrm>
          </p:grpSpPr>
          <p:pic>
            <p:nvPicPr>
              <p:cNvPr id="4" name="Picture 3">
                <a:extLst>
                  <a:ext uri="{FF2B5EF4-FFF2-40B4-BE49-F238E27FC236}">
                    <a16:creationId xmlns:a16="http://schemas.microsoft.com/office/drawing/2014/main" id="{B7130697-A367-9DBE-6775-C870C9E5A989}"/>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1918" t="21452" r="5516" b="5815"/>
              <a:stretch>
                <a:fillRect/>
              </a:stretch>
            </p:blipFill>
            <p:spPr>
              <a:xfrm>
                <a:off x="1597722" y="2948962"/>
                <a:ext cx="8267475" cy="3658630"/>
              </a:xfrm>
              <a:prstGeom prst="rect">
                <a:avLst/>
              </a:prstGeom>
            </p:spPr>
          </p:pic>
          <p:sp>
            <p:nvSpPr>
              <p:cNvPr id="3" name="TextBox 2">
                <a:extLst>
                  <a:ext uri="{FF2B5EF4-FFF2-40B4-BE49-F238E27FC236}">
                    <a16:creationId xmlns:a16="http://schemas.microsoft.com/office/drawing/2014/main" id="{A65EC1C2-9E45-33FB-C907-9BE947FC954C}"/>
                  </a:ext>
                </a:extLst>
              </p:cNvPr>
              <p:cNvSpPr txBox="1"/>
              <p:nvPr/>
            </p:nvSpPr>
            <p:spPr>
              <a:xfrm>
                <a:off x="5731459" y="5200757"/>
                <a:ext cx="2282997" cy="338554"/>
              </a:xfrm>
              <a:prstGeom prst="rect">
                <a:avLst/>
              </a:prstGeom>
              <a:noFill/>
            </p:spPr>
            <p:txBody>
              <a:bodyPr wrap="none" rtlCol="0">
                <a:spAutoFit/>
              </a:bodyPr>
              <a:lstStyle/>
              <a:p>
                <a:pPr algn="l"/>
                <a:r>
                  <a:rPr lang="en-GB" sz="1600" b="1" dirty="0">
                    <a:solidFill>
                      <a:srgbClr val="012269"/>
                    </a:solidFill>
                  </a:rPr>
                  <a:t>Modelling Ecosystem</a:t>
                </a:r>
              </a:p>
            </p:txBody>
          </p:sp>
          <p:sp>
            <p:nvSpPr>
              <p:cNvPr id="6" name="TextBox 5">
                <a:extLst>
                  <a:ext uri="{FF2B5EF4-FFF2-40B4-BE49-F238E27FC236}">
                    <a16:creationId xmlns:a16="http://schemas.microsoft.com/office/drawing/2014/main" id="{45946AEE-C2AB-2425-0E5A-B88BA87C18E3}"/>
                  </a:ext>
                </a:extLst>
              </p:cNvPr>
              <p:cNvSpPr txBox="1"/>
              <p:nvPr/>
            </p:nvSpPr>
            <p:spPr>
              <a:xfrm>
                <a:off x="2408997" y="3657920"/>
                <a:ext cx="1393330" cy="338554"/>
              </a:xfrm>
              <a:prstGeom prst="rect">
                <a:avLst/>
              </a:prstGeom>
              <a:solidFill>
                <a:schemeClr val="bg1"/>
              </a:solidFill>
            </p:spPr>
            <p:txBody>
              <a:bodyPr wrap="none" rtlCol="0">
                <a:spAutoFit/>
              </a:bodyPr>
              <a:lstStyle/>
              <a:p>
                <a:pPr algn="l"/>
                <a:r>
                  <a:rPr lang="en-GB" sz="1600" b="1" dirty="0">
                    <a:solidFill>
                      <a:srgbClr val="012269"/>
                    </a:solidFill>
                  </a:rPr>
                  <a:t>Data-to-Deal</a:t>
                </a:r>
              </a:p>
            </p:txBody>
          </p:sp>
        </p:grpSp>
        <p:sp>
          <p:nvSpPr>
            <p:cNvPr id="9" name="TextBox 8">
              <a:extLst>
                <a:ext uri="{FF2B5EF4-FFF2-40B4-BE49-F238E27FC236}">
                  <a16:creationId xmlns:a16="http://schemas.microsoft.com/office/drawing/2014/main" id="{F7D3F7B8-1A29-CAF0-C192-81D6E53969E8}"/>
                </a:ext>
              </a:extLst>
            </p:cNvPr>
            <p:cNvSpPr txBox="1"/>
            <p:nvPr/>
          </p:nvSpPr>
          <p:spPr>
            <a:xfrm>
              <a:off x="7897593" y="4882751"/>
              <a:ext cx="1635384" cy="307777"/>
            </a:xfrm>
            <a:prstGeom prst="rect">
              <a:avLst/>
            </a:prstGeom>
            <a:noFill/>
          </p:spPr>
          <p:txBody>
            <a:bodyPr wrap="none" rtlCol="0">
              <a:spAutoFit/>
            </a:bodyPr>
            <a:lstStyle/>
            <a:p>
              <a:pPr algn="l"/>
              <a:r>
                <a:rPr lang="en-GB" b="1" dirty="0">
                  <a:solidFill>
                    <a:srgbClr val="80BBFF"/>
                  </a:solidFill>
                </a:rPr>
                <a:t>Financial models</a:t>
              </a:r>
            </a:p>
          </p:txBody>
        </p:sp>
        <p:sp>
          <p:nvSpPr>
            <p:cNvPr id="10" name="TextBox 9">
              <a:extLst>
                <a:ext uri="{FF2B5EF4-FFF2-40B4-BE49-F238E27FC236}">
                  <a16:creationId xmlns:a16="http://schemas.microsoft.com/office/drawing/2014/main" id="{A3249746-A0CD-2452-2191-108C5AF2248E}"/>
                </a:ext>
              </a:extLst>
            </p:cNvPr>
            <p:cNvSpPr txBox="1"/>
            <p:nvPr/>
          </p:nvSpPr>
          <p:spPr>
            <a:xfrm>
              <a:off x="5453979" y="3027804"/>
              <a:ext cx="1418978" cy="307777"/>
            </a:xfrm>
            <a:prstGeom prst="rect">
              <a:avLst/>
            </a:prstGeom>
            <a:noFill/>
          </p:spPr>
          <p:txBody>
            <a:bodyPr wrap="none" rtlCol="0">
              <a:spAutoFit/>
            </a:bodyPr>
            <a:lstStyle/>
            <a:p>
              <a:pPr algn="l"/>
              <a:r>
                <a:rPr lang="en-GB" b="1" dirty="0">
                  <a:solidFill>
                    <a:srgbClr val="EA8B9B"/>
                  </a:solidFill>
                </a:rPr>
                <a:t>Sector models</a:t>
              </a:r>
            </a:p>
          </p:txBody>
        </p:sp>
      </p:grpSp>
    </p:spTree>
    <p:extLst>
      <p:ext uri="{BB962C8B-B14F-4D97-AF65-F5344CB8AC3E}">
        <p14:creationId xmlns:p14="http://schemas.microsoft.com/office/powerpoint/2010/main" val="39320538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5AD4D47-F625-652D-CABB-19AA8E83CC41}"/>
              </a:ext>
            </a:extLst>
          </p:cNvPr>
          <p:cNvSpPr txBox="1"/>
          <p:nvPr/>
        </p:nvSpPr>
        <p:spPr>
          <a:xfrm>
            <a:off x="563733" y="363505"/>
            <a:ext cx="11121335" cy="1261884"/>
          </a:xfrm>
          <a:prstGeom prst="rect">
            <a:avLst/>
          </a:prstGeom>
          <a:noFill/>
        </p:spPr>
        <p:txBody>
          <a:bodyPr wrap="square" rtlCol="0">
            <a:spAutoFit/>
          </a:bodyPr>
          <a:lstStyle/>
          <a:p>
            <a:r>
              <a:rPr lang="en-GB" sz="1600" b="1" dirty="0">
                <a:solidFill>
                  <a:schemeClr val="tx1"/>
                </a:solidFill>
              </a:rPr>
              <a:t>LEARNING OUTCOME 5: Translating the Modelling Analysis into Transition Plans</a:t>
            </a:r>
          </a:p>
          <a:p>
            <a:endParaRPr lang="en-GB" sz="1600" b="1" i="1" dirty="0"/>
          </a:p>
          <a:p>
            <a:r>
              <a:rPr lang="en-GB" sz="1600" b="1" dirty="0">
                <a:solidFill>
                  <a:schemeClr val="bg1"/>
                </a:solidFill>
                <a:highlight>
                  <a:srgbClr val="0000FF"/>
                </a:highlight>
              </a:rPr>
              <a:t>5.3 Linking Results to Financing Strategies</a:t>
            </a:r>
          </a:p>
          <a:p>
            <a:endParaRPr lang="en-GB" sz="1200" dirty="0"/>
          </a:p>
          <a:p>
            <a:r>
              <a:rPr lang="en-GB" sz="1600" dirty="0"/>
              <a:t>Hear from an expert on ensuring modelling results are translated into the financial strategies…</a:t>
            </a:r>
          </a:p>
        </p:txBody>
      </p:sp>
      <p:pic>
        <p:nvPicPr>
          <p:cNvPr id="3" name="Graphic 2" descr="Share outline">
            <a:extLst>
              <a:ext uri="{FF2B5EF4-FFF2-40B4-BE49-F238E27FC236}">
                <a16:creationId xmlns:a16="http://schemas.microsoft.com/office/drawing/2014/main" id="{DC0216C2-7804-042E-A170-0CC3DA75451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965068" y="363505"/>
            <a:ext cx="720000" cy="720000"/>
          </a:xfrm>
          <a:prstGeom prst="rect">
            <a:avLst/>
          </a:prstGeom>
        </p:spPr>
      </p:pic>
      <p:pic>
        <p:nvPicPr>
          <p:cNvPr id="7" name="Online Media 6" descr="D2D Component4 Modelling Claire Slide35">
            <a:hlinkClick r:id="" action="ppaction://media"/>
            <a:extLst>
              <a:ext uri="{FF2B5EF4-FFF2-40B4-BE49-F238E27FC236}">
                <a16:creationId xmlns:a16="http://schemas.microsoft.com/office/drawing/2014/main" id="{6B8AB4F2-5318-8411-E392-AD5EBFA0E5F0}"/>
              </a:ext>
            </a:extLst>
          </p:cNvPr>
          <p:cNvPicPr>
            <a:picLocks noRot="1" noChangeAspect="1"/>
          </p:cNvPicPr>
          <p:nvPr>
            <a:videoFile r:link="rId1"/>
          </p:nvPr>
        </p:nvPicPr>
        <p:blipFill>
          <a:blip r:embed="rId4"/>
          <a:stretch>
            <a:fillRect/>
          </a:stretch>
        </p:blipFill>
        <p:spPr>
          <a:xfrm>
            <a:off x="1924400" y="1667722"/>
            <a:ext cx="8343200" cy="4713908"/>
          </a:xfrm>
          <a:prstGeom prst="rect">
            <a:avLst/>
          </a:prstGeom>
        </p:spPr>
      </p:pic>
    </p:spTree>
    <p:extLst>
      <p:ext uri="{BB962C8B-B14F-4D97-AF65-F5344CB8AC3E}">
        <p14:creationId xmlns:p14="http://schemas.microsoft.com/office/powerpoint/2010/main" val="1869163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16B837-BD7B-9E08-2DE0-B80C6BBFB69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E9186ED-18C3-565B-8A8C-A90A6170D7CB}"/>
              </a:ext>
            </a:extLst>
          </p:cNvPr>
          <p:cNvSpPr txBox="1"/>
          <p:nvPr/>
        </p:nvSpPr>
        <p:spPr>
          <a:xfrm>
            <a:off x="563733" y="363505"/>
            <a:ext cx="11121335" cy="2554545"/>
          </a:xfrm>
          <a:prstGeom prst="rect">
            <a:avLst/>
          </a:prstGeom>
          <a:noFill/>
        </p:spPr>
        <p:txBody>
          <a:bodyPr wrap="square" rtlCol="0">
            <a:spAutoFit/>
          </a:bodyPr>
          <a:lstStyle/>
          <a:p>
            <a:r>
              <a:rPr lang="en-GB" sz="1600" b="1" dirty="0">
                <a:solidFill>
                  <a:schemeClr val="tx1"/>
                </a:solidFill>
              </a:rPr>
              <a:t>LEARNING OUTCOME 5: Translating the Modelling Analysis into Transition Plans</a:t>
            </a:r>
          </a:p>
          <a:p>
            <a:endParaRPr lang="en-GB" sz="1600" b="1" i="1" dirty="0"/>
          </a:p>
          <a:p>
            <a:r>
              <a:rPr lang="en-GB" sz="1600" b="1" dirty="0">
                <a:solidFill>
                  <a:schemeClr val="bg1"/>
                </a:solidFill>
                <a:highlight>
                  <a:srgbClr val="0000FF"/>
                </a:highlight>
              </a:rPr>
              <a:t>5.4 Ensuring Adaptability Through Iterative Monitoring and Review</a:t>
            </a:r>
          </a:p>
          <a:p>
            <a:endParaRPr lang="en-GB" sz="1600" dirty="0"/>
          </a:p>
          <a:p>
            <a:r>
              <a:rPr lang="en-GB" sz="1600" b="1" i="1" dirty="0">
                <a:solidFill>
                  <a:schemeClr val="accent5"/>
                </a:solidFill>
              </a:rPr>
              <a:t>Q: How should the monitoring and review process of modelling be set up?</a:t>
            </a:r>
          </a:p>
          <a:p>
            <a:r>
              <a:rPr lang="en-GB" sz="1600" dirty="0"/>
              <a:t>A: Plans derived from modelling should be adaptable. Given the uncertainty of long-term transitions, strategies must include mechanisms for regular review, learning, and course correction. In practice, the </a:t>
            </a:r>
            <a:r>
              <a:rPr lang="en-GB" sz="1600" b="1" dirty="0">
                <a:solidFill>
                  <a:srgbClr val="C80F2E"/>
                </a:solidFill>
              </a:rPr>
              <a:t>TDG-SIG</a:t>
            </a:r>
            <a:r>
              <a:rPr lang="en-GB" sz="1600" dirty="0"/>
              <a:t> maintains the monitoring framework and model update cycle, feeding new evidence into successive iterations, while the </a:t>
            </a:r>
            <a:r>
              <a:rPr lang="en-GB" sz="1600" b="1" dirty="0">
                <a:solidFill>
                  <a:srgbClr val="0636A8"/>
                </a:solidFill>
              </a:rPr>
              <a:t>PSC-SIG</a:t>
            </a:r>
            <a:r>
              <a:rPr lang="en-GB" sz="1600" dirty="0"/>
              <a:t> validates when system changes warrant strategic adjustment of the transition plan. In addition, planning cycles (e.g., NDC updates or national plans) are natural points for revising modelling and transition plans.</a:t>
            </a:r>
          </a:p>
        </p:txBody>
      </p:sp>
      <p:sp>
        <p:nvSpPr>
          <p:cNvPr id="15" name="TextBox 14">
            <a:extLst>
              <a:ext uri="{FF2B5EF4-FFF2-40B4-BE49-F238E27FC236}">
                <a16:creationId xmlns:a16="http://schemas.microsoft.com/office/drawing/2014/main" id="{63B8B769-45BB-D313-51EF-4D372445BC00}"/>
              </a:ext>
            </a:extLst>
          </p:cNvPr>
          <p:cNvSpPr txBox="1"/>
          <p:nvPr/>
        </p:nvSpPr>
        <p:spPr>
          <a:xfrm>
            <a:off x="432789" y="6221063"/>
            <a:ext cx="2036135" cy="307777"/>
          </a:xfrm>
          <a:prstGeom prst="rect">
            <a:avLst/>
          </a:prstGeom>
          <a:noFill/>
        </p:spPr>
        <p:txBody>
          <a:bodyPr wrap="none" rtlCol="0">
            <a:spAutoFit/>
          </a:bodyPr>
          <a:lstStyle/>
          <a:p>
            <a:r>
              <a:rPr lang="en-GB" dirty="0">
                <a:solidFill>
                  <a:schemeClr val="accent5"/>
                </a:solidFill>
                <a:hlinkClick r:id="rId3" action="ppaction://hlinksldjump">
                  <a:extLst>
                    <a:ext uri="{A12FA001-AC4F-418D-AE19-62706E023703}">
                      <ahyp:hlinkClr xmlns:ahyp="http://schemas.microsoft.com/office/drawing/2018/hyperlinkcolor" val="tx"/>
                    </a:ext>
                  </a:extLst>
                </a:hlinkClick>
              </a:rPr>
              <a:t>Back to Module Outline</a:t>
            </a:r>
            <a:endParaRPr lang="en-GB" dirty="0">
              <a:solidFill>
                <a:schemeClr val="accent5"/>
              </a:solidFill>
            </a:endParaRPr>
          </a:p>
        </p:txBody>
      </p:sp>
      <p:grpSp>
        <p:nvGrpSpPr>
          <p:cNvPr id="16" name="Group 15">
            <a:extLst>
              <a:ext uri="{FF2B5EF4-FFF2-40B4-BE49-F238E27FC236}">
                <a16:creationId xmlns:a16="http://schemas.microsoft.com/office/drawing/2014/main" id="{84BC33CE-B8BD-6342-B4BF-A9A95AA0A1B6}"/>
              </a:ext>
            </a:extLst>
          </p:cNvPr>
          <p:cNvGrpSpPr/>
          <p:nvPr/>
        </p:nvGrpSpPr>
        <p:grpSpPr>
          <a:xfrm>
            <a:off x="10191606" y="5115166"/>
            <a:ext cx="1489054" cy="1370994"/>
            <a:chOff x="10465149" y="5362617"/>
            <a:chExt cx="1301283" cy="1182005"/>
          </a:xfrm>
        </p:grpSpPr>
        <p:grpSp>
          <p:nvGrpSpPr>
            <p:cNvPr id="17" name="Group 16">
              <a:extLst>
                <a:ext uri="{FF2B5EF4-FFF2-40B4-BE49-F238E27FC236}">
                  <a16:creationId xmlns:a16="http://schemas.microsoft.com/office/drawing/2014/main" id="{25B218A5-1BA1-2851-DE0B-80D32207FA02}"/>
                </a:ext>
              </a:extLst>
            </p:cNvPr>
            <p:cNvGrpSpPr>
              <a:grpSpLocks noChangeAspect="1"/>
            </p:cNvGrpSpPr>
            <p:nvPr/>
          </p:nvGrpSpPr>
          <p:grpSpPr>
            <a:xfrm>
              <a:off x="10465149" y="5362617"/>
              <a:ext cx="1301283" cy="1080000"/>
              <a:chOff x="9353550" y="363506"/>
              <a:chExt cx="2476500" cy="2044907"/>
            </a:xfrm>
          </p:grpSpPr>
          <p:sp>
            <p:nvSpPr>
              <p:cNvPr id="19" name="Rectangle 18">
                <a:extLst>
                  <a:ext uri="{FF2B5EF4-FFF2-40B4-BE49-F238E27FC236}">
                    <a16:creationId xmlns:a16="http://schemas.microsoft.com/office/drawing/2014/main" id="{0F9E9D74-07D8-F3F6-8A71-89C1BCF95DAB}"/>
                  </a:ext>
                </a:extLst>
              </p:cNvPr>
              <p:cNvSpPr/>
              <p:nvPr/>
            </p:nvSpPr>
            <p:spPr>
              <a:xfrm>
                <a:off x="9353550" y="363506"/>
                <a:ext cx="2476500" cy="2044907"/>
              </a:xfrm>
              <a:prstGeom prst="rect">
                <a:avLst/>
              </a:prstGeom>
              <a:gradFill flip="none" rotWithShape="1">
                <a:gsLst>
                  <a:gs pos="0">
                    <a:schemeClr val="accent6">
                      <a:lumMod val="0"/>
                      <a:lumOff val="100000"/>
                    </a:schemeClr>
                  </a:gs>
                  <a:gs pos="35000">
                    <a:schemeClr val="accent6">
                      <a:lumMod val="0"/>
                      <a:lumOff val="100000"/>
                    </a:schemeClr>
                  </a:gs>
                  <a:gs pos="100000">
                    <a:schemeClr val="bg2">
                      <a:lumMod val="75000"/>
                    </a:schemeClr>
                  </a:gs>
                </a:gsLst>
                <a:path path="circle">
                  <a:fillToRect l="50000" t="-80000" r="50000" b="180000"/>
                </a:path>
                <a:tileRect/>
              </a:gradFill>
              <a:ln w="222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GB"/>
              </a:p>
            </p:txBody>
          </p:sp>
          <p:grpSp>
            <p:nvGrpSpPr>
              <p:cNvPr id="20" name="Group 19">
                <a:extLst>
                  <a:ext uri="{FF2B5EF4-FFF2-40B4-BE49-F238E27FC236}">
                    <a16:creationId xmlns:a16="http://schemas.microsoft.com/office/drawing/2014/main" id="{0E3B4913-01B1-AE3F-7971-FA5232AD506C}"/>
                  </a:ext>
                </a:extLst>
              </p:cNvPr>
              <p:cNvGrpSpPr/>
              <p:nvPr/>
            </p:nvGrpSpPr>
            <p:grpSpPr>
              <a:xfrm>
                <a:off x="9700461" y="470603"/>
                <a:ext cx="1793862" cy="1677627"/>
                <a:chOff x="5902711" y="432502"/>
                <a:chExt cx="5287501" cy="3581101"/>
              </a:xfrm>
            </p:grpSpPr>
            <p:sp>
              <p:nvSpPr>
                <p:cNvPr id="21" name="Flowchart: Alternative Process 20">
                  <a:extLst>
                    <a:ext uri="{FF2B5EF4-FFF2-40B4-BE49-F238E27FC236}">
                      <a16:creationId xmlns:a16="http://schemas.microsoft.com/office/drawing/2014/main" id="{2E1ED663-F453-A8FC-ACF1-ED71009EE0BF}"/>
                    </a:ext>
                  </a:extLst>
                </p:cNvPr>
                <p:cNvSpPr/>
                <p:nvPr/>
              </p:nvSpPr>
              <p:spPr>
                <a:xfrm>
                  <a:off x="5902711" y="1800226"/>
                  <a:ext cx="2388018" cy="688241"/>
                </a:xfrm>
                <a:prstGeom prst="flowChartAlternateProcess">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endParaRPr lang="en-GB" sz="1200" dirty="0"/>
                </a:p>
              </p:txBody>
            </p:sp>
            <p:sp>
              <p:nvSpPr>
                <p:cNvPr id="22" name="Flowchart: Alternative Process 21">
                  <a:extLst>
                    <a:ext uri="{FF2B5EF4-FFF2-40B4-BE49-F238E27FC236}">
                      <a16:creationId xmlns:a16="http://schemas.microsoft.com/office/drawing/2014/main" id="{BDB2C379-327A-667A-A5B2-ED69A82FFD59}"/>
                    </a:ext>
                  </a:extLst>
                </p:cNvPr>
                <p:cNvSpPr/>
                <p:nvPr/>
              </p:nvSpPr>
              <p:spPr>
                <a:xfrm>
                  <a:off x="8802192" y="1800226"/>
                  <a:ext cx="2388020" cy="688241"/>
                </a:xfrm>
                <a:prstGeom prst="flowChartAlternateProcess">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endParaRPr lang="en-GB" sz="1200" dirty="0"/>
                </a:p>
              </p:txBody>
            </p:sp>
            <p:sp>
              <p:nvSpPr>
                <p:cNvPr id="23" name="Left Brace 22">
                  <a:extLst>
                    <a:ext uri="{FF2B5EF4-FFF2-40B4-BE49-F238E27FC236}">
                      <a16:creationId xmlns:a16="http://schemas.microsoft.com/office/drawing/2014/main" id="{07E8931C-DF9E-343E-C367-252A0D93E950}"/>
                    </a:ext>
                  </a:extLst>
                </p:cNvPr>
                <p:cNvSpPr/>
                <p:nvPr/>
              </p:nvSpPr>
              <p:spPr>
                <a:xfrm rot="5400000">
                  <a:off x="8300204" y="670682"/>
                  <a:ext cx="453324" cy="1805767"/>
                </a:xfrm>
                <a:prstGeom prst="leftBrace">
                  <a:avLst>
                    <a:gd name="adj1" fmla="val 9560"/>
                    <a:gd name="adj2" fmla="val 49454"/>
                  </a:avLst>
                </a:prstGeom>
              </p:spPr>
              <p:style>
                <a:lnRef idx="2">
                  <a:schemeClr val="dk1"/>
                </a:lnRef>
                <a:fillRef idx="0">
                  <a:schemeClr val="dk1"/>
                </a:fillRef>
                <a:effectRef idx="1">
                  <a:schemeClr val="dk1"/>
                </a:effectRef>
                <a:fontRef idx="minor">
                  <a:schemeClr val="tx1"/>
                </a:fontRef>
              </p:style>
              <p:txBody>
                <a:bodyPr lIns="0" tIns="0" rIns="0" bIns="0" rtlCol="0" anchor="ctr"/>
                <a:lstStyle/>
                <a:p>
                  <a:pPr algn="ctr"/>
                  <a:endParaRPr lang="en-GB" sz="1100"/>
                </a:p>
              </p:txBody>
            </p:sp>
            <p:sp>
              <p:nvSpPr>
                <p:cNvPr id="24" name="Flowchart: Alternative Process 23">
                  <a:extLst>
                    <a:ext uri="{FF2B5EF4-FFF2-40B4-BE49-F238E27FC236}">
                      <a16:creationId xmlns:a16="http://schemas.microsoft.com/office/drawing/2014/main" id="{2BAE02A0-7E47-669E-D08A-EA4A3D11872F}"/>
                    </a:ext>
                  </a:extLst>
                </p:cNvPr>
                <p:cNvSpPr/>
                <p:nvPr/>
              </p:nvSpPr>
              <p:spPr>
                <a:xfrm>
                  <a:off x="7238609" y="432502"/>
                  <a:ext cx="2464291" cy="904876"/>
                </a:xfrm>
                <a:prstGeom prst="flowChartAlternateProcess">
                  <a:avLst/>
                </a:prstGeom>
              </p:spPr>
              <p:style>
                <a:lnRef idx="3">
                  <a:schemeClr val="lt1"/>
                </a:lnRef>
                <a:fillRef idx="1">
                  <a:schemeClr val="dk1"/>
                </a:fillRef>
                <a:effectRef idx="1">
                  <a:schemeClr val="dk1"/>
                </a:effectRef>
                <a:fontRef idx="minor">
                  <a:schemeClr val="lt1"/>
                </a:fontRef>
              </p:style>
              <p:txBody>
                <a:bodyPr lIns="0" tIns="0" rIns="0" bIns="0" rtlCol="0" anchor="ctr"/>
                <a:lstStyle/>
                <a:p>
                  <a:pPr algn="ctr"/>
                  <a:endParaRPr lang="en-GB" sz="1600" dirty="0"/>
                </a:p>
              </p:txBody>
            </p:sp>
            <p:sp>
              <p:nvSpPr>
                <p:cNvPr id="25" name="Flowchart: Alternative Process 24">
                  <a:extLst>
                    <a:ext uri="{FF2B5EF4-FFF2-40B4-BE49-F238E27FC236}">
                      <a16:creationId xmlns:a16="http://schemas.microsoft.com/office/drawing/2014/main" id="{21AAE6E9-3D82-572B-CDF0-9B5FBF6058FF}"/>
                    </a:ext>
                  </a:extLst>
                </p:cNvPr>
                <p:cNvSpPr/>
                <p:nvPr/>
              </p:nvSpPr>
              <p:spPr>
                <a:xfrm>
                  <a:off x="8802193" y="2547623"/>
                  <a:ext cx="2388019" cy="688240"/>
                </a:xfrm>
                <a:prstGeom prst="flowChartAlternateProcess">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endParaRPr lang="en-GB" sz="1200" dirty="0"/>
                </a:p>
              </p:txBody>
            </p:sp>
            <p:sp>
              <p:nvSpPr>
                <p:cNvPr id="26" name="Flowchart: Alternative Process 25">
                  <a:extLst>
                    <a:ext uri="{FF2B5EF4-FFF2-40B4-BE49-F238E27FC236}">
                      <a16:creationId xmlns:a16="http://schemas.microsoft.com/office/drawing/2014/main" id="{C5E9815B-6BCB-B430-2502-405C569BDF69}"/>
                    </a:ext>
                  </a:extLst>
                </p:cNvPr>
                <p:cNvSpPr/>
                <p:nvPr/>
              </p:nvSpPr>
              <p:spPr>
                <a:xfrm>
                  <a:off x="8802193" y="3325363"/>
                  <a:ext cx="2388019" cy="688240"/>
                </a:xfrm>
                <a:prstGeom prst="flowChartAlternateProcess">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endParaRPr lang="en-GB" sz="1200" dirty="0"/>
                </a:p>
              </p:txBody>
            </p:sp>
          </p:grpSp>
        </p:grpSp>
        <p:sp>
          <p:nvSpPr>
            <p:cNvPr id="18" name="TextBox 17">
              <a:extLst>
                <a:ext uri="{FF2B5EF4-FFF2-40B4-BE49-F238E27FC236}">
                  <a16:creationId xmlns:a16="http://schemas.microsoft.com/office/drawing/2014/main" id="{BB34C60D-ADD5-2E2A-4A0E-216D50BA067A}"/>
                </a:ext>
              </a:extLst>
            </p:cNvPr>
            <p:cNvSpPr txBox="1"/>
            <p:nvPr/>
          </p:nvSpPr>
          <p:spPr>
            <a:xfrm rot="5400000">
              <a:off x="11266851" y="6279165"/>
              <a:ext cx="300082" cy="230832"/>
            </a:xfrm>
            <a:prstGeom prst="rect">
              <a:avLst/>
            </a:prstGeom>
            <a:noFill/>
            <a:ln>
              <a:noFill/>
            </a:ln>
          </p:spPr>
          <p:txBody>
            <a:bodyPr wrap="none" rtlCol="0">
              <a:spAutoFit/>
            </a:bodyPr>
            <a:lstStyle/>
            <a:p>
              <a:r>
                <a:rPr lang="en-GB" sz="900" b="1" dirty="0">
                  <a:ln w="9525">
                    <a:solidFill>
                      <a:schemeClr val="bg1"/>
                    </a:solidFill>
                    <a:prstDash val="solid"/>
                  </a:ln>
                  <a:solidFill>
                    <a:schemeClr val="tx1"/>
                  </a:solidFill>
                  <a:effectLst>
                    <a:outerShdw blurRad="12700" dist="38100" dir="2700000" algn="tl" rotWithShape="0">
                      <a:schemeClr val="bg1">
                        <a:lumMod val="50000"/>
                      </a:schemeClr>
                    </a:outerShdw>
                  </a:effectLst>
                </a:rPr>
                <a:t>…</a:t>
              </a:r>
            </a:p>
          </p:txBody>
        </p:sp>
      </p:grpSp>
      <p:pic>
        <p:nvPicPr>
          <p:cNvPr id="4" name="Graphic 3" descr="Share outline">
            <a:extLst>
              <a:ext uri="{FF2B5EF4-FFF2-40B4-BE49-F238E27FC236}">
                <a16:creationId xmlns:a16="http://schemas.microsoft.com/office/drawing/2014/main" id="{035CEFFC-9615-BE10-E031-D6FCE64F20B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965068" y="363505"/>
            <a:ext cx="720000" cy="720000"/>
          </a:xfrm>
          <a:prstGeom prst="rect">
            <a:avLst/>
          </a:prstGeom>
        </p:spPr>
      </p:pic>
      <p:sp>
        <p:nvSpPr>
          <p:cNvPr id="6" name="TextBox 5">
            <a:extLst>
              <a:ext uri="{FF2B5EF4-FFF2-40B4-BE49-F238E27FC236}">
                <a16:creationId xmlns:a16="http://schemas.microsoft.com/office/drawing/2014/main" id="{2DE93A71-EDD4-96D8-84C4-572C5DEB97C1}"/>
              </a:ext>
            </a:extLst>
          </p:cNvPr>
          <p:cNvSpPr txBox="1"/>
          <p:nvPr/>
        </p:nvSpPr>
        <p:spPr>
          <a:xfrm>
            <a:off x="565936" y="3162811"/>
            <a:ext cx="11116927" cy="1323439"/>
          </a:xfrm>
          <a:prstGeom prst="rect">
            <a:avLst/>
          </a:prstGeom>
          <a:noFill/>
        </p:spPr>
        <p:txBody>
          <a:bodyPr wrap="square">
            <a:spAutoFit/>
          </a:bodyPr>
          <a:lstStyle/>
          <a:p>
            <a:r>
              <a:rPr lang="en-GB" sz="1600" b="1" i="1" dirty="0">
                <a:solidFill>
                  <a:schemeClr val="accent5"/>
                </a:solidFill>
              </a:rPr>
              <a:t>Q: What are some of the benefits of setting up these processes?</a:t>
            </a:r>
          </a:p>
          <a:p>
            <a:r>
              <a:rPr lang="en-GB" sz="1600" dirty="0"/>
              <a:t>A: An adaptive design ensures that strategies remain robust and relevant in dynamic contexts. It also builds institutional learning: each iteration of the model strengthens the data ecosystem, policy alignment, and technical capacity required for future scenario development. Embedding periodic review points within national planning or budget cycles helps maintain political momentum and transparency.</a:t>
            </a:r>
            <a:endParaRPr lang="en-GB" sz="1600" b="1" dirty="0"/>
          </a:p>
        </p:txBody>
      </p:sp>
    </p:spTree>
    <p:extLst>
      <p:ext uri="{BB962C8B-B14F-4D97-AF65-F5344CB8AC3E}">
        <p14:creationId xmlns:p14="http://schemas.microsoft.com/office/powerpoint/2010/main" val="674522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BEBCF16-CE51-C79D-1D0B-45E27228EFD6}"/>
              </a:ext>
            </a:extLst>
          </p:cNvPr>
          <p:cNvSpPr txBox="1"/>
          <p:nvPr/>
        </p:nvSpPr>
        <p:spPr>
          <a:xfrm>
            <a:off x="1007043" y="1391794"/>
            <a:ext cx="10177914" cy="3785652"/>
          </a:xfrm>
          <a:prstGeom prst="rect">
            <a:avLst/>
          </a:prstGeom>
          <a:solidFill>
            <a:schemeClr val="bg2">
              <a:lumMod val="40000"/>
              <a:lumOff val="60000"/>
            </a:schemeClr>
          </a:solidFill>
        </p:spPr>
        <p:txBody>
          <a:bodyPr wrap="square">
            <a:spAutoFit/>
          </a:bodyPr>
          <a:lstStyle/>
          <a:p>
            <a:pPr marL="285750" indent="-285750">
              <a:buFontTx/>
              <a:buChar char="-"/>
            </a:pPr>
            <a:r>
              <a:rPr lang="en-GB" sz="2400" dirty="0"/>
              <a:t>Strong institutional foundations for national modelling should be established through clear leadership and governance arrangements.</a:t>
            </a:r>
          </a:p>
          <a:p>
            <a:pPr marL="285750" indent="-285750">
              <a:buFontTx/>
              <a:buChar char="-"/>
            </a:pPr>
            <a:r>
              <a:rPr lang="en-GB" sz="2400" dirty="0"/>
              <a:t>Modelling frameworks should be anchored in policy questions and grounded in </a:t>
            </a:r>
            <a:r>
              <a:rPr lang="en-GB" sz="2400" b="1" dirty="0"/>
              <a:t>transparency</a:t>
            </a:r>
            <a:r>
              <a:rPr lang="en-GB" sz="2400" dirty="0"/>
              <a:t> and </a:t>
            </a:r>
            <a:r>
              <a:rPr lang="en-GB" sz="2400" b="1" dirty="0"/>
              <a:t>open access.</a:t>
            </a:r>
          </a:p>
          <a:p>
            <a:pPr marL="285750" indent="-285750">
              <a:buFontTx/>
              <a:buChar char="-"/>
            </a:pPr>
            <a:r>
              <a:rPr lang="en-GB" sz="2400" dirty="0"/>
              <a:t>Demand should be treated as a dynamic lever for sustainable and inclusive development.</a:t>
            </a:r>
          </a:p>
          <a:p>
            <a:pPr marL="285750" indent="-285750">
              <a:buFontTx/>
              <a:buChar char="-"/>
            </a:pPr>
            <a:r>
              <a:rPr lang="en-GB" sz="2400" dirty="0"/>
              <a:t>Communication of modelling results should be clear, inclusive, and action-oriented.</a:t>
            </a:r>
          </a:p>
          <a:p>
            <a:pPr marL="285750" indent="-285750">
              <a:buFontTx/>
              <a:buChar char="-"/>
            </a:pPr>
            <a:r>
              <a:rPr lang="en-GB" sz="2400" dirty="0"/>
              <a:t>Transition pathways should be stress-tested, sequenced, and linked to actionable policy and finance strategies.</a:t>
            </a:r>
          </a:p>
        </p:txBody>
      </p:sp>
      <p:sp>
        <p:nvSpPr>
          <p:cNvPr id="2" name="Title 2">
            <a:extLst>
              <a:ext uri="{FF2B5EF4-FFF2-40B4-BE49-F238E27FC236}">
                <a16:creationId xmlns:a16="http://schemas.microsoft.com/office/drawing/2014/main" id="{D1614F2C-7BD2-DDEF-1F21-F1614192C6AB}"/>
              </a:ext>
            </a:extLst>
          </p:cNvPr>
          <p:cNvSpPr txBox="1">
            <a:spLocks/>
          </p:cNvSpPr>
          <p:nvPr/>
        </p:nvSpPr>
        <p:spPr>
          <a:xfrm>
            <a:off x="732322" y="683393"/>
            <a:ext cx="10515600" cy="1325563"/>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Arial" panose="020B0604020202020204" pitchFamily="34" charset="0"/>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GB" dirty="0"/>
              <a:t>Summary of Component 4: </a:t>
            </a:r>
            <a:r>
              <a:rPr lang="en-GB" dirty="0">
                <a:solidFill>
                  <a:schemeClr val="accent6">
                    <a:lumMod val="60000"/>
                    <a:lumOff val="40000"/>
                  </a:schemeClr>
                </a:solidFill>
              </a:rPr>
              <a:t>Modelling</a:t>
            </a:r>
          </a:p>
        </p:txBody>
      </p:sp>
      <p:pic>
        <p:nvPicPr>
          <p:cNvPr id="5" name="Graphic 4" descr="User network outline">
            <a:extLst>
              <a:ext uri="{FF2B5EF4-FFF2-40B4-BE49-F238E27FC236}">
                <a16:creationId xmlns:a16="http://schemas.microsoft.com/office/drawing/2014/main" id="{D5AD69B3-B626-87E1-C648-4CD0318B359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07558" y="5524508"/>
            <a:ext cx="900000" cy="900000"/>
          </a:xfrm>
          <a:prstGeom prst="rect">
            <a:avLst/>
          </a:prstGeom>
        </p:spPr>
      </p:pic>
      <p:pic>
        <p:nvPicPr>
          <p:cNvPr id="6" name="Graphic 5" descr="Packing Box Open outline">
            <a:extLst>
              <a:ext uri="{FF2B5EF4-FFF2-40B4-BE49-F238E27FC236}">
                <a16:creationId xmlns:a16="http://schemas.microsoft.com/office/drawing/2014/main" id="{5AB6C7EE-6C0F-787F-702B-F2163B1359B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00209" y="5524508"/>
            <a:ext cx="900000" cy="900000"/>
          </a:xfrm>
          <a:prstGeom prst="rect">
            <a:avLst/>
          </a:prstGeom>
        </p:spPr>
      </p:pic>
      <p:pic>
        <p:nvPicPr>
          <p:cNvPr id="7" name="Graphic 6" descr="Priorities outline">
            <a:extLst>
              <a:ext uri="{FF2B5EF4-FFF2-40B4-BE49-F238E27FC236}">
                <a16:creationId xmlns:a16="http://schemas.microsoft.com/office/drawing/2014/main" id="{B9EAEE06-6AB8-1CA8-4306-50F0DC6BA97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392860" y="5524508"/>
            <a:ext cx="900000" cy="900000"/>
          </a:xfrm>
          <a:prstGeom prst="rect">
            <a:avLst/>
          </a:prstGeom>
        </p:spPr>
      </p:pic>
      <p:pic>
        <p:nvPicPr>
          <p:cNvPr id="8" name="Graphic 7" descr="Settings outline">
            <a:extLst>
              <a:ext uri="{FF2B5EF4-FFF2-40B4-BE49-F238E27FC236}">
                <a16:creationId xmlns:a16="http://schemas.microsoft.com/office/drawing/2014/main" id="{9C0F0416-9F44-4FF8-88A2-E16BECB3CCE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85511" y="5524508"/>
            <a:ext cx="900000" cy="900000"/>
          </a:xfrm>
          <a:prstGeom prst="rect">
            <a:avLst/>
          </a:prstGeom>
        </p:spPr>
      </p:pic>
      <p:pic>
        <p:nvPicPr>
          <p:cNvPr id="9" name="Graphic 8" descr="Share outline">
            <a:extLst>
              <a:ext uri="{FF2B5EF4-FFF2-40B4-BE49-F238E27FC236}">
                <a16:creationId xmlns:a16="http://schemas.microsoft.com/office/drawing/2014/main" id="{60B7F99E-B087-180E-E6EC-8E723B0A7CD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174493" y="5503051"/>
            <a:ext cx="900000" cy="900000"/>
          </a:xfrm>
          <a:prstGeom prst="rect">
            <a:avLst/>
          </a:prstGeom>
        </p:spPr>
      </p:pic>
    </p:spTree>
    <p:extLst>
      <p:ext uri="{BB962C8B-B14F-4D97-AF65-F5344CB8AC3E}">
        <p14:creationId xmlns:p14="http://schemas.microsoft.com/office/powerpoint/2010/main" val="39017653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D4BA659-904B-1755-D890-B5AAEDCE3197}"/>
              </a:ext>
            </a:extLst>
          </p:cNvPr>
          <p:cNvSpPr/>
          <p:nvPr/>
        </p:nvSpPr>
        <p:spPr>
          <a:xfrm>
            <a:off x="2979507" y="1892349"/>
            <a:ext cx="5896700" cy="468203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0B882ED2-4870-E84D-C64B-3A96D2A2066F}"/>
              </a:ext>
            </a:extLst>
          </p:cNvPr>
          <p:cNvSpPr txBox="1"/>
          <p:nvPr/>
        </p:nvSpPr>
        <p:spPr>
          <a:xfrm>
            <a:off x="2979507" y="1210402"/>
            <a:ext cx="5896700" cy="644142"/>
          </a:xfrm>
          <a:prstGeom prst="rect">
            <a:avLst/>
          </a:prstGeom>
          <a:noFill/>
          <a:ln>
            <a:noFill/>
          </a:ln>
        </p:spPr>
        <p:txBody>
          <a:bodyPr spcFirstLastPara="1" wrap="square" lIns="36000" tIns="36000" rIns="36000" bIns="36000" anchor="ctr" anchorCtr="0">
            <a:spAutoFit/>
          </a:bodyPr>
          <a:lstStyle/>
          <a:p>
            <a:pPr indent="-228600">
              <a:lnSpc>
                <a:spcPct val="90000"/>
              </a:lnSpc>
              <a:spcBef>
                <a:spcPts val="1000"/>
              </a:spcBef>
              <a:buClr>
                <a:schemeClr val="dk1"/>
              </a:buClr>
              <a:buSzPts val="2400"/>
            </a:pPr>
            <a:r>
              <a:rPr lang="en-US" sz="1600" dirty="0">
                <a:solidFill>
                  <a:schemeClr val="bg1"/>
                </a:solidFill>
              </a:rPr>
              <a:t>The material in this module is part of the Data-to-Deal policy brief series. To read the full reference </a:t>
            </a:r>
            <a:r>
              <a:rPr lang="en-US" sz="1600" b="1" dirty="0">
                <a:solidFill>
                  <a:schemeClr val="bg1"/>
                </a:solidFill>
                <a:highlight>
                  <a:srgbClr val="0000FF"/>
                </a:highlight>
                <a:hlinkClick r:id="rId2">
                  <a:extLst>
                    <a:ext uri="{A12FA001-AC4F-418D-AE19-62706E023703}">
                      <ahyp:hlinkClr xmlns:ahyp="http://schemas.microsoft.com/office/drawing/2018/hyperlinkcolor" val="tx"/>
                    </a:ext>
                  </a:extLst>
                </a:hlinkClick>
              </a:rPr>
              <a:t>click here</a:t>
            </a:r>
            <a:endParaRPr lang="en-US" sz="1600" b="1" dirty="0">
              <a:solidFill>
                <a:schemeClr val="bg1"/>
              </a:solidFill>
              <a:highlight>
                <a:srgbClr val="0000FF"/>
              </a:highlight>
            </a:endParaRPr>
          </a:p>
        </p:txBody>
      </p:sp>
      <p:sp>
        <p:nvSpPr>
          <p:cNvPr id="11" name="Title 4">
            <a:extLst>
              <a:ext uri="{FF2B5EF4-FFF2-40B4-BE49-F238E27FC236}">
                <a16:creationId xmlns:a16="http://schemas.microsoft.com/office/drawing/2014/main" id="{C4939571-3EF4-3061-4CF5-FC847E062462}"/>
              </a:ext>
            </a:extLst>
          </p:cNvPr>
          <p:cNvSpPr>
            <a:spLocks noGrp="1"/>
          </p:cNvSpPr>
          <p:nvPr>
            <p:ph type="ctrTitle"/>
          </p:nvPr>
        </p:nvSpPr>
        <p:spPr>
          <a:xfrm>
            <a:off x="2950932" y="664266"/>
            <a:ext cx="6126393" cy="565186"/>
          </a:xfrm>
        </p:spPr>
        <p:txBody>
          <a:bodyPr>
            <a:normAutofit/>
          </a:bodyPr>
          <a:lstStyle/>
          <a:p>
            <a:r>
              <a:rPr lang="en-US" dirty="0"/>
              <a:t>Read the full policy brief</a:t>
            </a:r>
          </a:p>
        </p:txBody>
      </p:sp>
      <p:pic>
        <p:nvPicPr>
          <p:cNvPr id="2" name="Picture 1">
            <a:extLst>
              <a:ext uri="{FF2B5EF4-FFF2-40B4-BE49-F238E27FC236}">
                <a16:creationId xmlns:a16="http://schemas.microsoft.com/office/drawing/2014/main" id="{14FA970C-F159-AE63-4A0F-6FD24A3AE445}"/>
              </a:ext>
            </a:extLst>
          </p:cNvPr>
          <p:cNvPicPr>
            <a:picLocks noChangeAspect="1"/>
          </p:cNvPicPr>
          <p:nvPr/>
        </p:nvPicPr>
        <p:blipFill>
          <a:blip r:embed="rId3">
            <a:alphaModFix/>
          </a:blip>
          <a:srcRect t="28592" b="15096"/>
          <a:stretch>
            <a:fillRect/>
          </a:stretch>
        </p:blipFill>
        <p:spPr>
          <a:xfrm>
            <a:off x="3137857" y="2034476"/>
            <a:ext cx="5580000" cy="4419600"/>
          </a:xfrm>
          <a:prstGeom prst="rect">
            <a:avLst/>
          </a:prstGeom>
        </p:spPr>
      </p:pic>
    </p:spTree>
    <p:extLst>
      <p:ext uri="{BB962C8B-B14F-4D97-AF65-F5344CB8AC3E}">
        <p14:creationId xmlns:p14="http://schemas.microsoft.com/office/powerpoint/2010/main" val="7661932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722382A-3BD3-D7B7-39C0-00D2DDC44158}"/>
              </a:ext>
            </a:extLst>
          </p:cNvPr>
          <p:cNvSpPr txBox="1"/>
          <p:nvPr/>
        </p:nvSpPr>
        <p:spPr>
          <a:xfrm>
            <a:off x="532523" y="468181"/>
            <a:ext cx="3361818" cy="523220"/>
          </a:xfrm>
          <a:prstGeom prst="rect">
            <a:avLst/>
          </a:prstGeom>
          <a:noFill/>
        </p:spPr>
        <p:txBody>
          <a:bodyPr wrap="none" rtlCol="0">
            <a:spAutoFit/>
          </a:bodyPr>
          <a:lstStyle/>
          <a:p>
            <a:pPr algn="just"/>
            <a:r>
              <a:rPr lang="en-GB" sz="2800" dirty="0"/>
              <a:t>In the next lesson…</a:t>
            </a:r>
          </a:p>
        </p:txBody>
      </p:sp>
      <p:sp>
        <p:nvSpPr>
          <p:cNvPr id="4" name="TextBox 3">
            <a:extLst>
              <a:ext uri="{FF2B5EF4-FFF2-40B4-BE49-F238E27FC236}">
                <a16:creationId xmlns:a16="http://schemas.microsoft.com/office/drawing/2014/main" id="{11039901-20D1-60B4-9F8E-A2402181FC23}"/>
              </a:ext>
            </a:extLst>
          </p:cNvPr>
          <p:cNvSpPr txBox="1"/>
          <p:nvPr/>
        </p:nvSpPr>
        <p:spPr>
          <a:xfrm>
            <a:off x="1038863" y="1267825"/>
            <a:ext cx="4496991" cy="349702"/>
          </a:xfrm>
          <a:prstGeom prst="rect">
            <a:avLst/>
          </a:prstGeom>
          <a:noFill/>
        </p:spPr>
        <p:txBody>
          <a:bodyPr wrap="none" lIns="36000" tIns="36000" rIns="36000" bIns="36000" rtlCol="0">
            <a:spAutoFit/>
          </a:bodyPr>
          <a:lstStyle/>
          <a:p>
            <a:pPr algn="l"/>
            <a:r>
              <a:rPr lang="en-GB" sz="1800" b="1" dirty="0"/>
              <a:t>Data-to-Deal Component 5: Engagement</a:t>
            </a:r>
          </a:p>
        </p:txBody>
      </p:sp>
      <p:sp>
        <p:nvSpPr>
          <p:cNvPr id="5" name="TextBox 4">
            <a:extLst>
              <a:ext uri="{FF2B5EF4-FFF2-40B4-BE49-F238E27FC236}">
                <a16:creationId xmlns:a16="http://schemas.microsoft.com/office/drawing/2014/main" id="{E2238AAC-5291-7B45-A4A5-5986BBB5FF99}"/>
              </a:ext>
            </a:extLst>
          </p:cNvPr>
          <p:cNvSpPr txBox="1"/>
          <p:nvPr/>
        </p:nvSpPr>
        <p:spPr>
          <a:xfrm>
            <a:off x="6299619" y="1602742"/>
            <a:ext cx="5359398" cy="2904248"/>
          </a:xfrm>
          <a:prstGeom prst="rect">
            <a:avLst/>
          </a:prstGeom>
          <a:noFill/>
        </p:spPr>
        <p:txBody>
          <a:bodyPr wrap="square" lIns="36000" tIns="36000" rIns="36000" bIns="36000" rtlCol="0">
            <a:spAutoFit/>
          </a:bodyPr>
          <a:lstStyle/>
          <a:p>
            <a:pPr algn="l"/>
            <a:r>
              <a:rPr lang="en-GB" sz="2000" dirty="0"/>
              <a:t>Where we will investigate questions such as:</a:t>
            </a:r>
          </a:p>
          <a:p>
            <a:pPr algn="l"/>
            <a:endParaRPr lang="en-GB" sz="2000" dirty="0"/>
          </a:p>
          <a:p>
            <a:pPr marL="285750" indent="-285750" algn="l">
              <a:buFontTx/>
              <a:buChar char="-"/>
            </a:pPr>
            <a:r>
              <a:rPr lang="en-GB" sz="1800" dirty="0"/>
              <a:t>What are the three key functions of stakeholder mapping?</a:t>
            </a:r>
          </a:p>
          <a:p>
            <a:pPr marL="285750" indent="-285750" algn="l">
              <a:buFontTx/>
              <a:buChar char="-"/>
            </a:pPr>
            <a:endParaRPr lang="en-GB" sz="1800" dirty="0"/>
          </a:p>
          <a:p>
            <a:pPr marL="285750" indent="-285750" algn="l">
              <a:buFontTx/>
              <a:buChar char="-"/>
            </a:pPr>
            <a:r>
              <a:rPr lang="en-GB" sz="1800" dirty="0"/>
              <a:t>Which institutions should be involved in the stakeholder mapping exercise?</a:t>
            </a:r>
          </a:p>
          <a:p>
            <a:pPr marL="285750" indent="-285750" algn="l">
              <a:buFontTx/>
              <a:buChar char="-"/>
            </a:pPr>
            <a:endParaRPr lang="en-GB" sz="1800" dirty="0"/>
          </a:p>
          <a:p>
            <a:pPr marL="285750" indent="-285750" algn="l">
              <a:buFontTx/>
              <a:buChar char="-"/>
            </a:pPr>
            <a:r>
              <a:rPr lang="en-GB" sz="1800" dirty="0"/>
              <a:t>What is the difference between iterative engagement and feedback mechanisms?</a:t>
            </a:r>
          </a:p>
        </p:txBody>
      </p:sp>
      <p:pic>
        <p:nvPicPr>
          <p:cNvPr id="7" name="Picture 6">
            <a:extLst>
              <a:ext uri="{FF2B5EF4-FFF2-40B4-BE49-F238E27FC236}">
                <a16:creationId xmlns:a16="http://schemas.microsoft.com/office/drawing/2014/main" id="{7D56C890-E0C2-26C0-7C70-4D33056803C3}"/>
              </a:ext>
            </a:extLst>
          </p:cNvPr>
          <p:cNvPicPr>
            <a:picLocks noChangeAspect="1"/>
          </p:cNvPicPr>
          <p:nvPr/>
        </p:nvPicPr>
        <p:blipFill>
          <a:blip r:embed="rId2">
            <a:extLst>
              <a:ext uri="{28A0092B-C50C-407E-A947-70E740481C1C}">
                <a14:useLocalDpi xmlns:a14="http://schemas.microsoft.com/office/drawing/2010/main" val="0"/>
              </a:ext>
            </a:extLst>
          </a:blip>
          <a:srcRect l="21965" r="21966"/>
          <a:stretch>
            <a:fillRect/>
          </a:stretch>
        </p:blipFill>
        <p:spPr>
          <a:xfrm>
            <a:off x="911358" y="1621929"/>
            <a:ext cx="4752000" cy="4767890"/>
          </a:xfrm>
          <a:prstGeom prst="rect">
            <a:avLst/>
          </a:prstGeom>
        </p:spPr>
      </p:pic>
    </p:spTree>
    <p:extLst>
      <p:ext uri="{BB962C8B-B14F-4D97-AF65-F5344CB8AC3E}">
        <p14:creationId xmlns:p14="http://schemas.microsoft.com/office/powerpoint/2010/main" val="22559645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44413-FC8C-B93A-199C-D17DE2199CEC}"/>
              </a:ext>
            </a:extLst>
          </p:cNvPr>
          <p:cNvSpPr>
            <a:spLocks noGrp="1"/>
          </p:cNvSpPr>
          <p:nvPr>
            <p:ph type="ctrTitle"/>
          </p:nvPr>
        </p:nvSpPr>
        <p:spPr/>
        <p:txBody>
          <a:bodyPr anchor="ctr"/>
          <a:lstStyle/>
          <a:p>
            <a:pPr algn="ctr"/>
            <a:r>
              <a:rPr lang="en-GB" dirty="0"/>
              <a:t>Thank you!</a:t>
            </a:r>
          </a:p>
        </p:txBody>
      </p:sp>
    </p:spTree>
    <p:extLst>
      <p:ext uri="{BB962C8B-B14F-4D97-AF65-F5344CB8AC3E}">
        <p14:creationId xmlns:p14="http://schemas.microsoft.com/office/powerpoint/2010/main" val="3421138944"/>
      </p:ext>
    </p:extLst>
  </p:cSld>
  <p:clrMapOvr>
    <a:masterClrMapping/>
  </p:clrMapOvr>
</p:sld>
</file>

<file path=ppt/theme/theme1.xml><?xml version="1.0" encoding="utf-8"?>
<a:theme xmlns:a="http://schemas.openxmlformats.org/drawingml/2006/main" name="CCG_PPT_template_2026">
  <a:themeElements>
    <a:clrScheme name="CCG 2025">
      <a:dk1>
        <a:srgbClr val="000000"/>
      </a:dk1>
      <a:lt1>
        <a:srgbClr val="FFFFFF"/>
      </a:lt1>
      <a:dk2>
        <a:srgbClr val="44546A"/>
      </a:dk2>
      <a:lt2>
        <a:srgbClr val="E7E6E6"/>
      </a:lt2>
      <a:accent1>
        <a:srgbClr val="012069"/>
      </a:accent1>
      <a:accent2>
        <a:srgbClr val="C8102E"/>
      </a:accent2>
      <a:accent3>
        <a:srgbClr val="AFC7FE"/>
      </a:accent3>
      <a:accent4>
        <a:srgbClr val="5F8EFD"/>
      </a:accent4>
      <a:accent5>
        <a:srgbClr val="0F56FD"/>
      </a:accent5>
      <a:accent6>
        <a:srgbClr val="910C22"/>
      </a:accent6>
      <a:hlink>
        <a:srgbClr val="4151C3"/>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lgn="l">
          <a:defRPr sz="1600" dirty="0" smtClean="0"/>
        </a:defPPr>
      </a:lstStyle>
    </a:txDef>
  </a:objectDefaults>
  <a:extraClrSchemeLst/>
  <a:extLst>
    <a:ext uri="{05A4C25C-085E-4340-85A3-A5531E510DB2}">
      <thm15:themeFamily xmlns:thm15="http://schemas.microsoft.com/office/thememl/2012/main" name="CCG_PPT_template_2026" id="{8ABBAEB9-AF34-46BA-8B7B-4A128E1D4B3E}" vid="{8488A38F-00BF-4049-B8FD-7B7F28C15CF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CCG_PPT_template_2026</Template>
  <TotalTime>18138</TotalTime>
  <Words>5075</Words>
  <Application>Microsoft Macintosh PowerPoint</Application>
  <PresentationFormat>Widescreen</PresentationFormat>
  <Paragraphs>356</Paragraphs>
  <Slides>40</Slides>
  <Notes>20</Notes>
  <HiddenSlides>0</HiddenSlides>
  <MMClips>5</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40</vt:i4>
      </vt:variant>
    </vt:vector>
  </HeadingPairs>
  <TitlesOfParts>
    <vt:vector size="48" baseType="lpstr">
      <vt:lpstr>Aptos</vt:lpstr>
      <vt:lpstr>Arial</vt:lpstr>
      <vt:lpstr>Arial Black</vt:lpstr>
      <vt:lpstr>Arial Body</vt:lpstr>
      <vt:lpstr>Calibri</vt:lpstr>
      <vt:lpstr>Helvetica Neue</vt:lpstr>
      <vt:lpstr>Wingdings</vt:lpstr>
      <vt:lpstr>CCG_PPT_template_2026</vt:lpstr>
      <vt:lpstr>PowerPoint Presentation</vt:lpstr>
      <vt:lpstr>PowerPoint Presentation</vt:lpstr>
      <vt:lpstr>PowerPoint Presentation</vt:lpstr>
      <vt:lpstr>PowerPoint Presentation</vt:lpstr>
      <vt:lpstr>Learning Outcome 1  Establishing Governance and Institutional Arrangements </vt:lpstr>
      <vt:lpstr>Establishing Governance and Institutional Arrangements</vt:lpstr>
      <vt:lpstr>PowerPoint Presentation</vt:lpstr>
      <vt:lpstr>PowerPoint Presentation</vt:lpstr>
      <vt:lpstr>PowerPoint Presentation</vt:lpstr>
      <vt:lpstr>Learning Outcome 2  Choosing Fit-For-Purpose Models Aligned with Policy Questions and National Priorities </vt:lpstr>
      <vt:lpstr>Choosing Fit-For-Purpose Models Aligned with Policy Questions and National Priorities</vt:lpstr>
      <vt:lpstr>PowerPoint Presentation</vt:lpstr>
      <vt:lpstr>PowerPoint Presentation</vt:lpstr>
      <vt:lpstr>PowerPoint Presentation</vt:lpstr>
      <vt:lpstr>PowerPoint Presentation</vt:lpstr>
      <vt:lpstr>Learning Outcome 3  Ensuring Transparency and Openness of the Modelling Process </vt:lpstr>
      <vt:lpstr>Ensuring Transparency and Openness of the Modelling Process</vt:lpstr>
      <vt:lpstr>PowerPoint Presentation</vt:lpstr>
      <vt:lpstr>PowerPoint Presentation</vt:lpstr>
      <vt:lpstr>PowerPoint Presentation</vt:lpstr>
      <vt:lpstr>PowerPoint Presentation</vt:lpstr>
      <vt:lpstr>PowerPoint Presentation</vt:lpstr>
      <vt:lpstr>PowerPoint Presentation</vt:lpstr>
      <vt:lpstr>Learning Outcome 4  Communicating Modelling Results </vt:lpstr>
      <vt:lpstr>Communicating Modelling Results</vt:lpstr>
      <vt:lpstr>PowerPoint Presentation</vt:lpstr>
      <vt:lpstr>PowerPoint Presentation</vt:lpstr>
      <vt:lpstr>PowerPoint Presentation</vt:lpstr>
      <vt:lpstr>PowerPoint Presentation</vt:lpstr>
      <vt:lpstr>Learning Outcome 5  Translating the Modelling Analysis into Transition Plans </vt:lpstr>
      <vt:lpstr>Translating the Modelling Analysis into Transition Plans</vt:lpstr>
      <vt:lpstr>PowerPoint Presentation</vt:lpstr>
      <vt:lpstr>PowerPoint Presentation</vt:lpstr>
      <vt:lpstr>PowerPoint Presentation</vt:lpstr>
      <vt:lpstr>PowerPoint Presentation</vt:lpstr>
      <vt:lpstr>PowerPoint Presentation</vt:lpstr>
      <vt:lpstr>PowerPoint Presentation</vt:lpstr>
      <vt:lpstr>Read the full policy brief</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Beth Tennyson</dc:creator>
  <cp:lastModifiedBy>Hannah Luscombe</cp:lastModifiedBy>
  <cp:revision>134</cp:revision>
  <dcterms:created xsi:type="dcterms:W3CDTF">2026-01-12T18:05:10Z</dcterms:created>
  <dcterms:modified xsi:type="dcterms:W3CDTF">2026-09-16T15:36:36Z</dcterms:modified>
</cp:coreProperties>
</file>