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4513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2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1417320"/>
            <a:ext cx="1097188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60" dirty="0">
                <a:solidFill>
                  <a:srgbClr val="EDB34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SELF-PACED PRE-COURSE   ·   MODULE 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09905" y="1828800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Country Context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609905" y="2542032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Readiness Task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09905" y="3364992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i="1" dirty="0">
                <a:solidFill>
                  <a:srgbClr val="C7CD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Your required submission before the instructor-led</a:t>
            </a:r>
            <a:endParaRPr lang="en-US" sz="150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1500" i="1" dirty="0">
                <a:solidFill>
                  <a:srgbClr val="C7CD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programme begins.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09905" y="4434840"/>
            <a:ext cx="2011680" cy="0"/>
          </a:xfrm>
          <a:prstGeom prst="line">
            <a:avLst/>
          </a:prstGeom>
          <a:noFill/>
          <a:ln w="25400">
            <a:solidFill>
              <a:srgbClr val="EDB348"/>
            </a:solidFill>
            <a:prstDash val="solid"/>
          </a:ln>
        </p:spPr>
      </p:sp>
      <p:pic>
        <p:nvPicPr>
          <p:cNvPr id="8" name="Image 0" descr="/mnt/user-data/uploads/2__Kartoza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05" y="6016752"/>
            <a:ext cx="1554480" cy="52837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2575865" y="598932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FB0B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Commissioned by SEforALL   ·   Maintained &amp; updated by Kartoza   ·   Hosted by CCG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9052560" y="502920"/>
            <a:ext cx="2532888" cy="777240"/>
          </a:xfrm>
          <a:prstGeom prst="roundRect">
            <a:avLst>
              <a:gd name="adj" fmla="val 9412"/>
            </a:avLst>
          </a:prstGeom>
          <a:solidFill>
            <a:srgbClr val="2A3742"/>
          </a:solidFill>
          <a:ln w="12700">
            <a:solidFill>
              <a:srgbClr val="3A4A5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189720" y="59436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EDB34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ESTIMATED TIME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9189720" y="804672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75 minutes</a:t>
            </a:r>
            <a:endParaRPr lang="en-US" sz="20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24E7383-1E3D-89C3-712B-B2A0726BB856}"/>
              </a:ext>
            </a:extLst>
          </p:cNvPr>
          <p:cNvGrpSpPr/>
          <p:nvPr/>
        </p:nvGrpSpPr>
        <p:grpSpPr>
          <a:xfrm>
            <a:off x="609905" y="4691636"/>
            <a:ext cx="5943295" cy="452626"/>
            <a:chOff x="609904" y="4549140"/>
            <a:chExt cx="5943295" cy="452626"/>
          </a:xfrm>
        </p:grpSpPr>
        <p:sp>
          <p:nvSpPr>
            <p:cNvPr id="14" name="Shape 7">
              <a:extLst>
                <a:ext uri="{FF2B5EF4-FFF2-40B4-BE49-F238E27FC236}">
                  <a16:creationId xmlns:a16="http://schemas.microsoft.com/office/drawing/2014/main" id="{14485DE6-C780-8EAA-0BC6-E028595AD617}"/>
                </a:ext>
              </a:extLst>
            </p:cNvPr>
            <p:cNvSpPr/>
            <p:nvPr/>
          </p:nvSpPr>
          <p:spPr>
            <a:xfrm>
              <a:off x="609904" y="4549140"/>
              <a:ext cx="5943295" cy="452626"/>
            </a:xfrm>
            <a:prstGeom prst="roundRect">
              <a:avLst/>
            </a:prstGeom>
            <a:solidFill>
              <a:srgbClr val="2A3742"/>
            </a:solidFill>
            <a:ln w="12700">
              <a:solidFill>
                <a:srgbClr val="3A4A56"/>
              </a:solidFill>
              <a:prstDash val="solid"/>
            </a:ln>
          </p:spPr>
        </p:sp>
        <p:sp>
          <p:nvSpPr>
            <p:cNvPr id="15" name="Text 5">
              <a:extLst>
                <a:ext uri="{FF2B5EF4-FFF2-40B4-BE49-F238E27FC236}">
                  <a16:creationId xmlns:a16="http://schemas.microsoft.com/office/drawing/2014/main" id="{4FCEB608-4818-D125-484C-2EA9159A4B69}"/>
                </a:ext>
              </a:extLst>
            </p:cNvPr>
            <p:cNvSpPr/>
            <p:nvPr/>
          </p:nvSpPr>
          <p:spPr>
            <a:xfrm>
              <a:off x="609905" y="4617720"/>
              <a:ext cx="585757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9FB0B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Geospatial Data Management for Energy Access, Planning and Modelling</a:t>
              </a:r>
              <a:endParaRPr lang="en-US" sz="1300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5 · COUNTRY CONTEXT READINESS TASK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How This Module Is Organised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Three sections take you from why this task matters to submitting it.</a:t>
            </a:r>
            <a:endParaRPr lang="en-US" sz="135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17D6D90-F41D-6CBD-EAC7-266FC734964C}"/>
              </a:ext>
            </a:extLst>
          </p:cNvPr>
          <p:cNvGrpSpPr/>
          <p:nvPr/>
        </p:nvGrpSpPr>
        <p:grpSpPr>
          <a:xfrm>
            <a:off x="609905" y="1918869"/>
            <a:ext cx="5348783" cy="1235811"/>
            <a:chOff x="609905" y="1918869"/>
            <a:chExt cx="5348783" cy="1235811"/>
          </a:xfrm>
        </p:grpSpPr>
        <p:sp>
          <p:nvSpPr>
            <p:cNvPr id="5" name="Shape 3"/>
            <p:cNvSpPr/>
            <p:nvPr/>
          </p:nvSpPr>
          <p:spPr>
            <a:xfrm>
              <a:off x="609905" y="1920240"/>
              <a:ext cx="5348783" cy="1234440"/>
            </a:xfrm>
            <a:prstGeom prst="roundRect">
              <a:avLst>
                <a:gd name="adj" fmla="val 5926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811073" y="2281428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811073" y="2281428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18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1451153" y="2011680"/>
              <a:ext cx="36114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2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What You Are Creating and Why</a:t>
              </a:r>
              <a:endParaRPr lang="en-US" sz="125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1469441" y="2557304"/>
              <a:ext cx="36114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00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The Country Context Note and who reads it</a:t>
              </a:r>
              <a:endParaRPr lang="en-US" sz="100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5133805" y="1918869"/>
              <a:ext cx="685800" cy="12344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8 min</a:t>
              </a:r>
              <a:endParaRPr lang="en-US" sz="105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9F23E22-3A4D-4BEB-4ED4-F7A56B592F5A}"/>
              </a:ext>
            </a:extLst>
          </p:cNvPr>
          <p:cNvGrpSpPr/>
          <p:nvPr/>
        </p:nvGrpSpPr>
        <p:grpSpPr>
          <a:xfrm>
            <a:off x="609905" y="3986784"/>
            <a:ext cx="5348783" cy="1234440"/>
            <a:chOff x="609905" y="4386377"/>
            <a:chExt cx="5348783" cy="1234440"/>
          </a:xfrm>
        </p:grpSpPr>
        <p:sp>
          <p:nvSpPr>
            <p:cNvPr id="11" name="Shape 9"/>
            <p:cNvSpPr/>
            <p:nvPr/>
          </p:nvSpPr>
          <p:spPr>
            <a:xfrm>
              <a:off x="609905" y="4386377"/>
              <a:ext cx="5348783" cy="1234440"/>
            </a:xfrm>
            <a:prstGeom prst="roundRect">
              <a:avLst>
                <a:gd name="adj" fmla="val 5926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2" name="Shape 10"/>
            <p:cNvSpPr/>
            <p:nvPr/>
          </p:nvSpPr>
          <p:spPr>
            <a:xfrm>
              <a:off x="811073" y="4747565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3" name="Text 11"/>
            <p:cNvSpPr/>
            <p:nvPr/>
          </p:nvSpPr>
          <p:spPr>
            <a:xfrm>
              <a:off x="811073" y="4747565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18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1451153" y="4477817"/>
              <a:ext cx="36114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2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The Four Parts</a:t>
              </a:r>
              <a:endParaRPr lang="en-US" sz="125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1469440" y="5105552"/>
              <a:ext cx="36114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00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Context, challenges, data inventory, and your questions</a:t>
              </a:r>
              <a:endParaRPr lang="en-US" sz="100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5130410" y="4386377"/>
              <a:ext cx="685800" cy="12344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50 min</a:t>
              </a:r>
              <a:endParaRPr lang="en-US" sz="105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04BAB98-AC00-7045-F26C-7403450988A5}"/>
              </a:ext>
            </a:extLst>
          </p:cNvPr>
          <p:cNvGrpSpPr/>
          <p:nvPr/>
        </p:nvGrpSpPr>
        <p:grpSpPr>
          <a:xfrm>
            <a:off x="6233008" y="1920240"/>
            <a:ext cx="5348783" cy="1234440"/>
            <a:chOff x="6233008" y="1920240"/>
            <a:chExt cx="5348783" cy="1234440"/>
          </a:xfrm>
        </p:grpSpPr>
        <p:sp>
          <p:nvSpPr>
            <p:cNvPr id="17" name="Shape 15"/>
            <p:cNvSpPr/>
            <p:nvPr/>
          </p:nvSpPr>
          <p:spPr>
            <a:xfrm>
              <a:off x="6233008" y="1920240"/>
              <a:ext cx="5348783" cy="1234440"/>
            </a:xfrm>
            <a:prstGeom prst="roundRect">
              <a:avLst>
                <a:gd name="adj" fmla="val 5926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8" name="Shape 16"/>
            <p:cNvSpPr/>
            <p:nvPr/>
          </p:nvSpPr>
          <p:spPr>
            <a:xfrm>
              <a:off x="6434176" y="2281428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9" name="Text 17"/>
            <p:cNvSpPr/>
            <p:nvPr/>
          </p:nvSpPr>
          <p:spPr>
            <a:xfrm>
              <a:off x="6434176" y="2281428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180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7074256" y="2011680"/>
              <a:ext cx="36114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2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Submission &amp; Next Steps</a:t>
              </a:r>
              <a:endParaRPr lang="en-US" sz="125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7101687" y="2553316"/>
              <a:ext cx="36114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00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Five steps from finishing this module to Week 1</a:t>
              </a:r>
              <a:endParaRPr lang="en-US" sz="1000" dirty="0"/>
            </a:p>
          </p:txBody>
        </p:sp>
        <p:sp>
          <p:nvSpPr>
            <p:cNvPr id="22" name="Text 20"/>
            <p:cNvSpPr/>
            <p:nvPr/>
          </p:nvSpPr>
          <p:spPr>
            <a:xfrm>
              <a:off x="10740847" y="1920240"/>
              <a:ext cx="685800" cy="12344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10 min</a:t>
              </a:r>
              <a:endParaRPr lang="en-US" sz="105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0565586-4A74-C1E7-6D0D-9A36AB79CE20}"/>
              </a:ext>
            </a:extLst>
          </p:cNvPr>
          <p:cNvGrpSpPr/>
          <p:nvPr/>
        </p:nvGrpSpPr>
        <p:grpSpPr>
          <a:xfrm>
            <a:off x="6233008" y="3986784"/>
            <a:ext cx="5348783" cy="1234440"/>
            <a:chOff x="6233008" y="4386377"/>
            <a:chExt cx="5348783" cy="1234440"/>
          </a:xfrm>
        </p:grpSpPr>
        <p:sp>
          <p:nvSpPr>
            <p:cNvPr id="23" name="Shape 21"/>
            <p:cNvSpPr/>
            <p:nvPr/>
          </p:nvSpPr>
          <p:spPr>
            <a:xfrm>
              <a:off x="6233008" y="4386377"/>
              <a:ext cx="5348783" cy="1234440"/>
            </a:xfrm>
            <a:prstGeom prst="roundRect">
              <a:avLst>
                <a:gd name="adj" fmla="val 5926"/>
              </a:avLst>
            </a:prstGeom>
            <a:solidFill>
              <a:srgbClr val="FBF4E4"/>
            </a:solidFill>
            <a:ln w="12700">
              <a:solidFill>
                <a:srgbClr val="F0DFB6"/>
              </a:solidFill>
              <a:prstDash val="solid"/>
            </a:ln>
          </p:spPr>
        </p:sp>
        <p:sp>
          <p:nvSpPr>
            <p:cNvPr id="24" name="Text 22"/>
            <p:cNvSpPr/>
            <p:nvPr/>
          </p:nvSpPr>
          <p:spPr>
            <a:xfrm>
              <a:off x="6461608" y="4386377"/>
              <a:ext cx="4891583" cy="12344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50000"/>
                </a:lnSpc>
                <a:buNone/>
              </a:pPr>
              <a:r>
                <a:rPr lang="en-US" sz="1100" i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Part 3 (the data inventory table) directly becomes Section 3 of your Data Governance Plan.</a:t>
              </a:r>
              <a:endParaRPr lang="en-US" sz="1100" dirty="0"/>
            </a:p>
          </p:txBody>
        </p:sp>
      </p:grpSp>
      <p:sp>
        <p:nvSpPr>
          <p:cNvPr id="25" name="Text 23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5: Country Context Readiness Task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548640"/>
            <a:ext cx="5120640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3000" b="1" dirty="0">
                <a:solidFill>
                  <a:srgbClr val="EDB348">
                    <a:alpha val="14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43000" dirty="0"/>
          </a:p>
        </p:txBody>
      </p:sp>
      <p:sp>
        <p:nvSpPr>
          <p:cNvPr id="3" name="Shape 1"/>
          <p:cNvSpPr/>
          <p:nvPr/>
        </p:nvSpPr>
        <p:spPr>
          <a:xfrm>
            <a:off x="5440680" y="2606040"/>
            <a:ext cx="118872" cy="1508760"/>
          </a:xfrm>
          <a:prstGeom prst="roundRect">
            <a:avLst>
              <a:gd name="adj" fmla="val 50000"/>
            </a:avLst>
          </a:prstGeom>
          <a:solidFill>
            <a:srgbClr val="EDB348"/>
          </a:solidFill>
          <a:ln/>
        </p:spPr>
      </p:sp>
      <p:sp>
        <p:nvSpPr>
          <p:cNvPr id="4" name="Text 2"/>
          <p:cNvSpPr/>
          <p:nvPr/>
        </p:nvSpPr>
        <p:spPr>
          <a:xfrm>
            <a:off x="5806440" y="24505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6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806440" y="2770632"/>
            <a:ext cx="5852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9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What You Are Creating and Why It Matters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806440" y="4087368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Your required submission before the instructor-led programme begins.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80644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5: Country Context Readiness Task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1 · THE DELIVERABLE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Country Context Note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72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 ExtraLight" panose="00000300000000000000" pitchFamily="2" charset="0"/>
                <a:ea typeface="Nunito" pitchFamily="34" charset="-122"/>
                <a:cs typeface="Nunito" pitchFamily="34" charset="-120"/>
              </a:rPr>
              <a:t>A 1-2 page document describing your professional context, your data challenges, and your initial data inventory. It becomes the foundation for all applied work in the main programme.</a:t>
            </a:r>
            <a:endParaRPr lang="en-US" sz="1350" dirty="0">
              <a:latin typeface="Nunito ExtraLight" panose="00000300000000000000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D4FC8FC-641B-A054-5756-E8CDDBAE58BD}"/>
              </a:ext>
            </a:extLst>
          </p:cNvPr>
          <p:cNvGrpSpPr/>
          <p:nvPr/>
        </p:nvGrpSpPr>
        <p:grpSpPr>
          <a:xfrm>
            <a:off x="609905" y="2697480"/>
            <a:ext cx="3535345" cy="2651760"/>
            <a:chOff x="609905" y="2697480"/>
            <a:chExt cx="3535345" cy="2651760"/>
          </a:xfrm>
        </p:grpSpPr>
        <p:sp>
          <p:nvSpPr>
            <p:cNvPr id="5" name="Shape 3"/>
            <p:cNvSpPr/>
            <p:nvPr/>
          </p:nvSpPr>
          <p:spPr>
            <a:xfrm>
              <a:off x="609905" y="2697480"/>
              <a:ext cx="3535345" cy="2651760"/>
            </a:xfrm>
            <a:prstGeom prst="roundRect">
              <a:avLst>
                <a:gd name="adj" fmla="val 2759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2103257" y="2926080"/>
              <a:ext cx="548640" cy="548640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2103257" y="2926080"/>
              <a:ext cx="5486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◎</a:t>
              </a:r>
              <a:endParaRPr lang="en-US" sz="22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792785" y="3657600"/>
              <a:ext cx="3169585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For you</a:t>
              </a:r>
              <a:endParaRPr lang="en-US" sz="14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865937" y="4114800"/>
              <a:ext cx="3023281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10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Writing your context forces you to articulate what you already know and what you do not. This clarity is the starting point for building your governance plan.</a:t>
              </a:r>
              <a:endParaRPr lang="en-US" sz="1030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D274AD8-9000-FBD0-F19A-17A7B1BAFD8E}"/>
              </a:ext>
            </a:extLst>
          </p:cNvPr>
          <p:cNvGrpSpPr/>
          <p:nvPr/>
        </p:nvGrpSpPr>
        <p:grpSpPr>
          <a:xfrm>
            <a:off x="4328130" y="2697480"/>
            <a:ext cx="3535345" cy="2651760"/>
            <a:chOff x="4328130" y="2697480"/>
            <a:chExt cx="3535345" cy="2651760"/>
          </a:xfrm>
        </p:grpSpPr>
        <p:sp>
          <p:nvSpPr>
            <p:cNvPr id="10" name="Shape 8"/>
            <p:cNvSpPr/>
            <p:nvPr/>
          </p:nvSpPr>
          <p:spPr>
            <a:xfrm>
              <a:off x="4328130" y="2697480"/>
              <a:ext cx="3535345" cy="2651760"/>
            </a:xfrm>
            <a:prstGeom prst="roundRect">
              <a:avLst>
                <a:gd name="adj" fmla="val 2759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1" name="Shape 9"/>
            <p:cNvSpPr/>
            <p:nvPr/>
          </p:nvSpPr>
          <p:spPr>
            <a:xfrm>
              <a:off x="5821482" y="2926080"/>
              <a:ext cx="548640" cy="548640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5821482" y="2926080"/>
              <a:ext cx="5486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◇</a:t>
              </a:r>
              <a:endParaRPr lang="en-US" sz="22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4511010" y="3657600"/>
              <a:ext cx="3169585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For your instructors</a:t>
              </a:r>
              <a:endParaRPr lang="en-US" sz="14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4584162" y="4114800"/>
              <a:ext cx="3023281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10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Your note lets instructors tailor Week 1 discussions to real problems. Instead of generic scenarios, sessions can engage directly with your datasets and challenges.</a:t>
              </a:r>
              <a:endParaRPr lang="en-US" sz="103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2713C65-83E6-6D1F-CFD2-AC0F30EEA6C6}"/>
              </a:ext>
            </a:extLst>
          </p:cNvPr>
          <p:cNvGrpSpPr/>
          <p:nvPr/>
        </p:nvGrpSpPr>
        <p:grpSpPr>
          <a:xfrm>
            <a:off x="8046354" y="2697480"/>
            <a:ext cx="3535345" cy="2651760"/>
            <a:chOff x="8046354" y="2697480"/>
            <a:chExt cx="3535345" cy="2651760"/>
          </a:xfrm>
        </p:grpSpPr>
        <p:sp>
          <p:nvSpPr>
            <p:cNvPr id="15" name="Shape 13"/>
            <p:cNvSpPr/>
            <p:nvPr/>
          </p:nvSpPr>
          <p:spPr>
            <a:xfrm>
              <a:off x="8046354" y="2697480"/>
              <a:ext cx="3535345" cy="2651760"/>
            </a:xfrm>
            <a:prstGeom prst="roundRect">
              <a:avLst>
                <a:gd name="adj" fmla="val 2759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6" name="Shape 14"/>
            <p:cNvSpPr/>
            <p:nvPr/>
          </p:nvSpPr>
          <p:spPr>
            <a:xfrm>
              <a:off x="9539707" y="2926080"/>
              <a:ext cx="548640" cy="548640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9539707" y="2926080"/>
              <a:ext cx="5486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◈</a:t>
              </a:r>
              <a:endParaRPr lang="en-US" sz="22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8229234" y="3657600"/>
              <a:ext cx="3169585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For your peers</a:t>
              </a:r>
              <a:endParaRPr lang="en-US" sz="14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8302386" y="4114800"/>
              <a:ext cx="3023281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10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Shared with your cohort, context notes create a map of the challenges facing different countries, generating richer peer discussion in Weeks 2 and 3.</a:t>
              </a:r>
              <a:endParaRPr lang="en-US" sz="1030" dirty="0"/>
            </a:p>
          </p:txBody>
        </p:sp>
      </p:grpSp>
      <p:sp>
        <p:nvSpPr>
          <p:cNvPr id="20" name="Text 18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5: Country Context Readiness Task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548640"/>
            <a:ext cx="5120640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3000" b="1" dirty="0">
                <a:solidFill>
                  <a:srgbClr val="EDB348">
                    <a:alpha val="14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43000" dirty="0"/>
          </a:p>
        </p:txBody>
      </p:sp>
      <p:sp>
        <p:nvSpPr>
          <p:cNvPr id="3" name="Shape 1"/>
          <p:cNvSpPr/>
          <p:nvPr/>
        </p:nvSpPr>
        <p:spPr>
          <a:xfrm>
            <a:off x="5440680" y="2606040"/>
            <a:ext cx="118872" cy="1508760"/>
          </a:xfrm>
          <a:prstGeom prst="roundRect">
            <a:avLst>
              <a:gd name="adj" fmla="val 50000"/>
            </a:avLst>
          </a:prstGeom>
          <a:solidFill>
            <a:srgbClr val="EDB348"/>
          </a:solidFill>
          <a:ln/>
        </p:spPr>
      </p:sp>
      <p:sp>
        <p:nvSpPr>
          <p:cNvPr id="4" name="Text 2"/>
          <p:cNvSpPr/>
          <p:nvPr/>
        </p:nvSpPr>
        <p:spPr>
          <a:xfrm>
            <a:off x="5806440" y="24505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6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2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806440" y="2770632"/>
            <a:ext cx="5852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Building Your Country Context Note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806440" y="4087368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Four parts, each with a target length. Complete them in the Exercise M5 document.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80644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5: Country Context Readiness Task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2 · PART 1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Your Energy Planning Context (Half a Page)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Describe the energy access situation in your country or the context in which you work. Include all of the following.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62F7AE1-FEFC-AA50-B3C0-CCD86B3A8D0A}"/>
              </a:ext>
            </a:extLst>
          </p:cNvPr>
          <p:cNvGrpSpPr/>
          <p:nvPr/>
        </p:nvGrpSpPr>
        <p:grpSpPr>
          <a:xfrm>
            <a:off x="609905" y="1874520"/>
            <a:ext cx="5348783" cy="1965960"/>
            <a:chOff x="609905" y="1874520"/>
            <a:chExt cx="5348783" cy="1965960"/>
          </a:xfrm>
        </p:grpSpPr>
        <p:sp>
          <p:nvSpPr>
            <p:cNvPr id="5" name="Shape 3"/>
            <p:cNvSpPr/>
            <p:nvPr/>
          </p:nvSpPr>
          <p:spPr>
            <a:xfrm>
              <a:off x="609905" y="1874520"/>
              <a:ext cx="5348783" cy="1965960"/>
            </a:xfrm>
            <a:prstGeom prst="roundRect">
              <a:avLst>
                <a:gd name="adj" fmla="val 37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765353" y="2029968"/>
              <a:ext cx="457200" cy="45720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765353" y="2029968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17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1323137" y="2057400"/>
              <a:ext cx="4434383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Access rate and target</a:t>
              </a:r>
              <a:endParaRPr lang="en-US" sz="135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884225" y="2587752"/>
              <a:ext cx="4800143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10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What percentage of your country or region has electricity access? What is the government's electrification target and timeline?</a:t>
              </a:r>
              <a:endParaRPr lang="en-US" sz="11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6FDD35C-2DE5-7F65-5CA1-11721D36DEAA}"/>
              </a:ext>
            </a:extLst>
          </p:cNvPr>
          <p:cNvGrpSpPr/>
          <p:nvPr/>
        </p:nvGrpSpPr>
        <p:grpSpPr>
          <a:xfrm>
            <a:off x="6233008" y="1874520"/>
            <a:ext cx="5348783" cy="1965960"/>
            <a:chOff x="6233008" y="1874520"/>
            <a:chExt cx="5348783" cy="1965960"/>
          </a:xfrm>
        </p:grpSpPr>
        <p:sp>
          <p:nvSpPr>
            <p:cNvPr id="10" name="Shape 8"/>
            <p:cNvSpPr/>
            <p:nvPr/>
          </p:nvSpPr>
          <p:spPr>
            <a:xfrm>
              <a:off x="6233008" y="1874520"/>
              <a:ext cx="5348783" cy="1965960"/>
            </a:xfrm>
            <a:prstGeom prst="roundRect">
              <a:avLst>
                <a:gd name="adj" fmla="val 37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1" name="Shape 9"/>
            <p:cNvSpPr/>
            <p:nvPr/>
          </p:nvSpPr>
          <p:spPr>
            <a:xfrm>
              <a:off x="6388456" y="2029968"/>
              <a:ext cx="457200" cy="45720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6388456" y="2029968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17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6946240" y="2057400"/>
              <a:ext cx="4434383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Institutional landscape</a:t>
              </a:r>
              <a:endParaRPr lang="en-US" sz="135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6507328" y="2587752"/>
              <a:ext cx="4800143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10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Which organisations manage energy access data in your country: government ministries, utilities, planning agencies, NGOs, donors?</a:t>
              </a:r>
              <a:endParaRPr lang="en-US" sz="110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4DF323F-4BB0-C492-61B4-14DDEABAF8E0}"/>
              </a:ext>
            </a:extLst>
          </p:cNvPr>
          <p:cNvGrpSpPr/>
          <p:nvPr/>
        </p:nvGrpSpPr>
        <p:grpSpPr>
          <a:xfrm>
            <a:off x="609905" y="4023360"/>
            <a:ext cx="5348783" cy="1965960"/>
            <a:chOff x="609905" y="4023360"/>
            <a:chExt cx="5348783" cy="1965960"/>
          </a:xfrm>
        </p:grpSpPr>
        <p:sp>
          <p:nvSpPr>
            <p:cNvPr id="15" name="Shape 13"/>
            <p:cNvSpPr/>
            <p:nvPr/>
          </p:nvSpPr>
          <p:spPr>
            <a:xfrm>
              <a:off x="609905" y="4023360"/>
              <a:ext cx="5348783" cy="1965960"/>
            </a:xfrm>
            <a:prstGeom prst="roundRect">
              <a:avLst>
                <a:gd name="adj" fmla="val 37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6" name="Shape 14"/>
            <p:cNvSpPr/>
            <p:nvPr/>
          </p:nvSpPr>
          <p:spPr>
            <a:xfrm>
              <a:off x="765353" y="4178808"/>
              <a:ext cx="457200" cy="45720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765353" y="4178808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17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1323137" y="4206240"/>
              <a:ext cx="4434383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Your role</a:t>
              </a:r>
              <a:endParaRPr lang="en-US" sz="135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884225" y="4736592"/>
              <a:ext cx="4800143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10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What is your professional role? What decisions does your work support: electrification planning, project site selection, policy analysis?</a:t>
              </a:r>
              <a:endParaRPr lang="en-US" sz="110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337A11D-08C8-7847-C5E4-903A64DB3336}"/>
              </a:ext>
            </a:extLst>
          </p:cNvPr>
          <p:cNvGrpSpPr/>
          <p:nvPr/>
        </p:nvGrpSpPr>
        <p:grpSpPr>
          <a:xfrm>
            <a:off x="6233008" y="4023360"/>
            <a:ext cx="5348783" cy="1965960"/>
            <a:chOff x="6233008" y="4023360"/>
            <a:chExt cx="5348783" cy="1965960"/>
          </a:xfrm>
        </p:grpSpPr>
        <p:sp>
          <p:nvSpPr>
            <p:cNvPr id="20" name="Shape 18"/>
            <p:cNvSpPr/>
            <p:nvPr/>
          </p:nvSpPr>
          <p:spPr>
            <a:xfrm>
              <a:off x="6233008" y="4023360"/>
              <a:ext cx="5348783" cy="1965960"/>
            </a:xfrm>
            <a:prstGeom prst="roundRect">
              <a:avLst>
                <a:gd name="adj" fmla="val 37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6388456" y="4178808"/>
              <a:ext cx="457200" cy="45720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388456" y="4178808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17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6946240" y="4206240"/>
              <a:ext cx="4434383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Current data situation</a:t>
              </a:r>
              <a:endParaRPr lang="en-US" sz="135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6507328" y="4736592"/>
              <a:ext cx="4800143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10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Where does your organisation currently store and manage spatial data: shared drives, enterprise GIS, or personal laptops?</a:t>
              </a:r>
              <a:endParaRPr lang="en-US" sz="1100" dirty="0"/>
            </a:p>
          </p:txBody>
        </p:sp>
      </p:grpSp>
      <p:sp>
        <p:nvSpPr>
          <p:cNvPr id="25" name="Text 23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5: Country Context Readiness Task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2 · PART 2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Your Data Challenges (Quarter Page)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09905" y="1136590"/>
            <a:ext cx="10971886" cy="5916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Describe three to five specific data management or governance challenges you face. These are common challenges - select the ones that apply to you.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64F99D4-361C-0D22-17E6-57CC66082179}"/>
              </a:ext>
            </a:extLst>
          </p:cNvPr>
          <p:cNvGrpSpPr/>
          <p:nvPr/>
        </p:nvGrpSpPr>
        <p:grpSpPr>
          <a:xfrm>
            <a:off x="609905" y="1828800"/>
            <a:ext cx="5348783" cy="786384"/>
            <a:chOff x="609905" y="1828800"/>
            <a:chExt cx="5348783" cy="786384"/>
          </a:xfrm>
        </p:grpSpPr>
        <p:sp>
          <p:nvSpPr>
            <p:cNvPr id="5" name="Shape 3"/>
            <p:cNvSpPr/>
            <p:nvPr/>
          </p:nvSpPr>
          <p:spPr>
            <a:xfrm>
              <a:off x="609905" y="1828800"/>
              <a:ext cx="5348783" cy="786384"/>
            </a:xfrm>
            <a:prstGeom prst="roundRect">
              <a:avLst>
                <a:gd name="adj" fmla="val 9302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792785" y="2039112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792785" y="2039112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13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1249985" y="1828800"/>
              <a:ext cx="4525823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2000"/>
                </a:lnSpc>
                <a:buNone/>
              </a:pPr>
              <a:r>
                <a:rPr lang="en-US" sz="10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Different government agencies hold incompatible versions of the same dataset</a:t>
              </a:r>
              <a:endParaRPr lang="en-US" sz="1000" dirty="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DB2D4D7-EEE7-E37C-0912-6953E79A272A}"/>
              </a:ext>
            </a:extLst>
          </p:cNvPr>
          <p:cNvGrpSpPr/>
          <p:nvPr/>
        </p:nvGrpSpPr>
        <p:grpSpPr>
          <a:xfrm>
            <a:off x="6233008" y="1828800"/>
            <a:ext cx="5348783" cy="786384"/>
            <a:chOff x="6233008" y="1828800"/>
            <a:chExt cx="5348783" cy="786384"/>
          </a:xfrm>
        </p:grpSpPr>
        <p:sp>
          <p:nvSpPr>
            <p:cNvPr id="9" name="Shape 7"/>
            <p:cNvSpPr/>
            <p:nvPr/>
          </p:nvSpPr>
          <p:spPr>
            <a:xfrm>
              <a:off x="6233008" y="1828800"/>
              <a:ext cx="5348783" cy="786384"/>
            </a:xfrm>
            <a:prstGeom prst="roundRect">
              <a:avLst>
                <a:gd name="adj" fmla="val 9302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0" name="Shape 8"/>
            <p:cNvSpPr/>
            <p:nvPr/>
          </p:nvSpPr>
          <p:spPr>
            <a:xfrm>
              <a:off x="6415888" y="2039112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1" name="Text 9"/>
            <p:cNvSpPr/>
            <p:nvPr/>
          </p:nvSpPr>
          <p:spPr>
            <a:xfrm>
              <a:off x="6415888" y="2039112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13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6873088" y="1828800"/>
              <a:ext cx="4525823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2000"/>
                </a:lnSpc>
                <a:buNone/>
              </a:pPr>
              <a:r>
                <a:rPr lang="en-US" sz="10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The national grid infrastructure shapefile has not been updated in 3+ years</a:t>
              </a:r>
              <a:endParaRPr lang="en-US" sz="100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C44F690-9405-0567-6CDE-C7A119BCBA78}"/>
              </a:ext>
            </a:extLst>
          </p:cNvPr>
          <p:cNvGrpSpPr/>
          <p:nvPr/>
        </p:nvGrpSpPr>
        <p:grpSpPr>
          <a:xfrm>
            <a:off x="609905" y="2734056"/>
            <a:ext cx="5348783" cy="786384"/>
            <a:chOff x="609905" y="2734056"/>
            <a:chExt cx="5348783" cy="786384"/>
          </a:xfrm>
        </p:grpSpPr>
        <p:sp>
          <p:nvSpPr>
            <p:cNvPr id="13" name="Shape 11"/>
            <p:cNvSpPr/>
            <p:nvPr/>
          </p:nvSpPr>
          <p:spPr>
            <a:xfrm>
              <a:off x="609905" y="2734056"/>
              <a:ext cx="5348783" cy="786384"/>
            </a:xfrm>
            <a:prstGeom prst="roundRect">
              <a:avLst>
                <a:gd name="adj" fmla="val 9302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4" name="Shape 12"/>
            <p:cNvSpPr/>
            <p:nvPr/>
          </p:nvSpPr>
          <p:spPr>
            <a:xfrm>
              <a:off x="792785" y="2944368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5" name="Text 13"/>
            <p:cNvSpPr/>
            <p:nvPr/>
          </p:nvSpPr>
          <p:spPr>
            <a:xfrm>
              <a:off x="792785" y="2944368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130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1249985" y="2734056"/>
              <a:ext cx="4525823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2000"/>
                </a:lnSpc>
                <a:buNone/>
              </a:pPr>
              <a:r>
                <a:rPr lang="en-US" sz="10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Population data units do not match energy survey reporting units</a:t>
              </a:r>
              <a:endParaRPr lang="en-US" sz="1000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06B0810-61E8-457F-1C81-4B92E5E786E0}"/>
              </a:ext>
            </a:extLst>
          </p:cNvPr>
          <p:cNvGrpSpPr/>
          <p:nvPr/>
        </p:nvGrpSpPr>
        <p:grpSpPr>
          <a:xfrm>
            <a:off x="6233008" y="2734056"/>
            <a:ext cx="5348783" cy="786384"/>
            <a:chOff x="6233008" y="2734056"/>
            <a:chExt cx="5348783" cy="786384"/>
          </a:xfrm>
        </p:grpSpPr>
        <p:sp>
          <p:nvSpPr>
            <p:cNvPr id="17" name="Shape 15"/>
            <p:cNvSpPr/>
            <p:nvPr/>
          </p:nvSpPr>
          <p:spPr>
            <a:xfrm>
              <a:off x="6233008" y="2734056"/>
              <a:ext cx="5348783" cy="786384"/>
            </a:xfrm>
            <a:prstGeom prst="roundRect">
              <a:avLst>
                <a:gd name="adj" fmla="val 9302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8" name="Shape 16"/>
            <p:cNvSpPr/>
            <p:nvPr/>
          </p:nvSpPr>
          <p:spPr>
            <a:xfrm>
              <a:off x="6415888" y="2944368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9" name="Text 17"/>
            <p:cNvSpPr/>
            <p:nvPr/>
          </p:nvSpPr>
          <p:spPr>
            <a:xfrm>
              <a:off x="6415888" y="2944368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130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6873088" y="2734056"/>
              <a:ext cx="4525823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2000"/>
                </a:lnSpc>
                <a:buNone/>
              </a:pPr>
              <a:r>
                <a:rPr lang="en-US" sz="10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Datasets from donor-funded projects sit in servers that may soon be decommissioned</a:t>
              </a:r>
              <a:endParaRPr lang="en-US" sz="1000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CB937D9-228B-623C-D581-51BD1EE4AE96}"/>
              </a:ext>
            </a:extLst>
          </p:cNvPr>
          <p:cNvGrpSpPr/>
          <p:nvPr/>
        </p:nvGrpSpPr>
        <p:grpSpPr>
          <a:xfrm>
            <a:off x="609905" y="3639312"/>
            <a:ext cx="5348783" cy="786384"/>
            <a:chOff x="609905" y="3639312"/>
            <a:chExt cx="5348783" cy="786384"/>
          </a:xfrm>
        </p:grpSpPr>
        <p:sp>
          <p:nvSpPr>
            <p:cNvPr id="21" name="Shape 19"/>
            <p:cNvSpPr/>
            <p:nvPr/>
          </p:nvSpPr>
          <p:spPr>
            <a:xfrm>
              <a:off x="609905" y="3639312"/>
              <a:ext cx="5348783" cy="786384"/>
            </a:xfrm>
            <a:prstGeom prst="roundRect">
              <a:avLst>
                <a:gd name="adj" fmla="val 9302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2" name="Shape 20"/>
            <p:cNvSpPr/>
            <p:nvPr/>
          </p:nvSpPr>
          <p:spPr>
            <a:xfrm>
              <a:off x="792785" y="3849624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23" name="Text 21"/>
            <p:cNvSpPr/>
            <p:nvPr/>
          </p:nvSpPr>
          <p:spPr>
            <a:xfrm>
              <a:off x="792785" y="3849624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130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1249985" y="3639312"/>
              <a:ext cx="4525823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2000"/>
                </a:lnSpc>
                <a:buNone/>
              </a:pPr>
              <a:r>
                <a:rPr lang="en-US" sz="10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Nobody knows who 'owns' the official village locations layer</a:t>
              </a:r>
              <a:endParaRPr lang="en-US" sz="1000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CEC7171-E062-992C-6C89-42482A2734BA}"/>
              </a:ext>
            </a:extLst>
          </p:cNvPr>
          <p:cNvGrpSpPr/>
          <p:nvPr/>
        </p:nvGrpSpPr>
        <p:grpSpPr>
          <a:xfrm>
            <a:off x="6233008" y="3639312"/>
            <a:ext cx="5348783" cy="786384"/>
            <a:chOff x="6233008" y="3639312"/>
            <a:chExt cx="5348783" cy="786384"/>
          </a:xfrm>
        </p:grpSpPr>
        <p:sp>
          <p:nvSpPr>
            <p:cNvPr id="25" name="Shape 23"/>
            <p:cNvSpPr/>
            <p:nvPr/>
          </p:nvSpPr>
          <p:spPr>
            <a:xfrm>
              <a:off x="6233008" y="3639312"/>
              <a:ext cx="5348783" cy="786384"/>
            </a:xfrm>
            <a:prstGeom prst="roundRect">
              <a:avLst>
                <a:gd name="adj" fmla="val 9302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6" name="Shape 24"/>
            <p:cNvSpPr/>
            <p:nvPr/>
          </p:nvSpPr>
          <p:spPr>
            <a:xfrm>
              <a:off x="6415888" y="3849624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27" name="Text 25"/>
            <p:cNvSpPr/>
            <p:nvPr/>
          </p:nvSpPr>
          <p:spPr>
            <a:xfrm>
              <a:off x="6415888" y="3849624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6</a:t>
              </a:r>
              <a:endParaRPr lang="en-US" sz="130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6873088" y="3639312"/>
              <a:ext cx="4525823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2000"/>
                </a:lnSpc>
                <a:buNone/>
              </a:pPr>
              <a:r>
                <a:rPr lang="en-US" sz="10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Satellite-derived solar data has no documented accuracy or provenance</a:t>
              </a:r>
              <a:endParaRPr lang="en-US" sz="1000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5FF94E3-7169-82B0-DD16-B3F534F35F95}"/>
              </a:ext>
            </a:extLst>
          </p:cNvPr>
          <p:cNvGrpSpPr/>
          <p:nvPr/>
        </p:nvGrpSpPr>
        <p:grpSpPr>
          <a:xfrm>
            <a:off x="609905" y="4544568"/>
            <a:ext cx="5348783" cy="786384"/>
            <a:chOff x="609905" y="4544568"/>
            <a:chExt cx="5348783" cy="786384"/>
          </a:xfrm>
        </p:grpSpPr>
        <p:sp>
          <p:nvSpPr>
            <p:cNvPr id="29" name="Shape 27"/>
            <p:cNvSpPr/>
            <p:nvPr/>
          </p:nvSpPr>
          <p:spPr>
            <a:xfrm>
              <a:off x="609905" y="4544568"/>
              <a:ext cx="5348783" cy="786384"/>
            </a:xfrm>
            <a:prstGeom prst="roundRect">
              <a:avLst>
                <a:gd name="adj" fmla="val 9302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0" name="Shape 28"/>
            <p:cNvSpPr/>
            <p:nvPr/>
          </p:nvSpPr>
          <p:spPr>
            <a:xfrm>
              <a:off x="792785" y="4754880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31" name="Text 29"/>
            <p:cNvSpPr/>
            <p:nvPr/>
          </p:nvSpPr>
          <p:spPr>
            <a:xfrm>
              <a:off x="792785" y="4754880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7</a:t>
              </a:r>
              <a:endParaRPr lang="en-US" sz="1300" dirty="0"/>
            </a:p>
          </p:txBody>
        </p:sp>
        <p:sp>
          <p:nvSpPr>
            <p:cNvPr id="32" name="Text 30"/>
            <p:cNvSpPr/>
            <p:nvPr/>
          </p:nvSpPr>
          <p:spPr>
            <a:xfrm>
              <a:off x="1249985" y="4544568"/>
              <a:ext cx="4525823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2000"/>
                </a:lnSpc>
                <a:buNone/>
              </a:pPr>
              <a:r>
                <a:rPr lang="en-US" sz="10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Field survey data arrives without a coordinate reference system documentation</a:t>
              </a:r>
              <a:endParaRPr lang="en-US" sz="1000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0784567-09FA-38D1-A2AB-0A94C39CD3BD}"/>
              </a:ext>
            </a:extLst>
          </p:cNvPr>
          <p:cNvGrpSpPr/>
          <p:nvPr/>
        </p:nvGrpSpPr>
        <p:grpSpPr>
          <a:xfrm>
            <a:off x="6233008" y="4544568"/>
            <a:ext cx="5348783" cy="813621"/>
            <a:chOff x="6233008" y="4544568"/>
            <a:chExt cx="5348783" cy="813621"/>
          </a:xfrm>
        </p:grpSpPr>
        <p:sp>
          <p:nvSpPr>
            <p:cNvPr id="33" name="Shape 31"/>
            <p:cNvSpPr/>
            <p:nvPr/>
          </p:nvSpPr>
          <p:spPr>
            <a:xfrm>
              <a:off x="6233008" y="4571805"/>
              <a:ext cx="5348783" cy="786384"/>
            </a:xfrm>
            <a:prstGeom prst="roundRect">
              <a:avLst>
                <a:gd name="adj" fmla="val 9302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4" name="Shape 32"/>
            <p:cNvSpPr/>
            <p:nvPr/>
          </p:nvSpPr>
          <p:spPr>
            <a:xfrm>
              <a:off x="6415888" y="4754880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35" name="Text 33"/>
            <p:cNvSpPr/>
            <p:nvPr/>
          </p:nvSpPr>
          <p:spPr>
            <a:xfrm>
              <a:off x="6415888" y="4754880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8</a:t>
              </a:r>
              <a:endParaRPr lang="en-US" sz="1300" dirty="0"/>
            </a:p>
          </p:txBody>
        </p:sp>
        <p:sp>
          <p:nvSpPr>
            <p:cNvPr id="36" name="Text 34"/>
            <p:cNvSpPr/>
            <p:nvPr/>
          </p:nvSpPr>
          <p:spPr>
            <a:xfrm>
              <a:off x="6873088" y="4544568"/>
              <a:ext cx="4525823" cy="786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2000"/>
                </a:lnSpc>
                <a:buNone/>
              </a:pPr>
              <a:r>
                <a:rPr lang="en-US" sz="10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Metadata for key layers is absent or minimal</a:t>
              </a:r>
              <a:endParaRPr lang="en-US" sz="100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32792CB-4DD4-06E5-6052-D94ED85FCA57}"/>
              </a:ext>
            </a:extLst>
          </p:cNvPr>
          <p:cNvGrpSpPr/>
          <p:nvPr/>
        </p:nvGrpSpPr>
        <p:grpSpPr>
          <a:xfrm>
            <a:off x="609905" y="5495544"/>
            <a:ext cx="10971886" cy="640080"/>
            <a:chOff x="609905" y="5495544"/>
            <a:chExt cx="10971886" cy="640080"/>
          </a:xfrm>
        </p:grpSpPr>
        <p:sp>
          <p:nvSpPr>
            <p:cNvPr id="37" name="Shape 35"/>
            <p:cNvSpPr/>
            <p:nvPr/>
          </p:nvSpPr>
          <p:spPr>
            <a:xfrm>
              <a:off x="609905" y="5495544"/>
              <a:ext cx="10971886" cy="640080"/>
            </a:xfrm>
            <a:prstGeom prst="roundRect">
              <a:avLst>
                <a:gd name="adj" fmla="val 11429"/>
              </a:avLst>
            </a:prstGeom>
            <a:solidFill>
              <a:srgbClr val="FBF4E4"/>
            </a:solidFill>
            <a:ln w="12700">
              <a:solidFill>
                <a:srgbClr val="F0DFB6"/>
              </a:solidFill>
              <a:prstDash val="solid"/>
            </a:ln>
          </p:spPr>
        </p:sp>
        <p:sp>
          <p:nvSpPr>
            <p:cNvPr id="38" name="Text 36"/>
            <p:cNvSpPr/>
            <p:nvPr/>
          </p:nvSpPr>
          <p:spPr>
            <a:xfrm>
              <a:off x="884225" y="5495544"/>
              <a:ext cx="1042416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1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Be specific: </a:t>
              </a:r>
              <a:r>
                <a:rPr lang="en-US" sz="1100" i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'data quality is poor' is not a challenge statement. 'Our village point layer has no metadata and was last updated in 2019' is.</a:t>
              </a:r>
              <a:endParaRPr lang="en-US" sz="1100" dirty="0"/>
            </a:p>
          </p:txBody>
        </p:sp>
      </p:grpSp>
      <p:sp>
        <p:nvSpPr>
          <p:cNvPr id="39" name="Text 37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5: Country Context Readiness Task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2 · PART 3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Your Data Inventory (Table Format)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List 5-10 spatial datasets you or your organisation works with regularly. Use the table format below.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69A8B29-BF7C-2729-A8BE-98758832D178}"/>
              </a:ext>
            </a:extLst>
          </p:cNvPr>
          <p:cNvGrpSpPr/>
          <p:nvPr/>
        </p:nvGrpSpPr>
        <p:grpSpPr>
          <a:xfrm>
            <a:off x="609905" y="1965960"/>
            <a:ext cx="10953598" cy="2670048"/>
            <a:chOff x="609905" y="1965960"/>
            <a:chExt cx="10953598" cy="2670048"/>
          </a:xfrm>
        </p:grpSpPr>
        <p:sp>
          <p:nvSpPr>
            <p:cNvPr id="5" name="Shape 3"/>
            <p:cNvSpPr/>
            <p:nvPr/>
          </p:nvSpPr>
          <p:spPr>
            <a:xfrm>
              <a:off x="609905" y="1965960"/>
              <a:ext cx="2148840" cy="384048"/>
            </a:xfrm>
            <a:prstGeom prst="rect">
              <a:avLst/>
            </a:prstGeom>
            <a:solidFill>
              <a:srgbClr val="1F2A33"/>
            </a:solidFill>
            <a:ln w="6350">
              <a:solidFill>
                <a:srgbClr val="FFFFFF"/>
              </a:solidFill>
              <a:prstDash val="solid"/>
            </a:ln>
          </p:spPr>
        </p:sp>
        <p:sp>
          <p:nvSpPr>
            <p:cNvPr id="6" name="Text 4"/>
            <p:cNvSpPr/>
            <p:nvPr/>
          </p:nvSpPr>
          <p:spPr>
            <a:xfrm>
              <a:off x="683057" y="1965960"/>
              <a:ext cx="2002536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Dataset name</a:t>
              </a:r>
              <a:endParaRPr lang="en-US" sz="1000" dirty="0"/>
            </a:p>
          </p:txBody>
        </p:sp>
        <p:sp>
          <p:nvSpPr>
            <p:cNvPr id="7" name="Shape 5"/>
            <p:cNvSpPr/>
            <p:nvPr/>
          </p:nvSpPr>
          <p:spPr>
            <a:xfrm>
              <a:off x="2758745" y="1965960"/>
              <a:ext cx="1783080" cy="384048"/>
            </a:xfrm>
            <a:prstGeom prst="rect">
              <a:avLst/>
            </a:prstGeom>
            <a:solidFill>
              <a:srgbClr val="1F2A33"/>
            </a:solidFill>
            <a:ln w="6350">
              <a:solidFill>
                <a:srgbClr val="FFFFFF"/>
              </a:solidFill>
              <a:prstDash val="solid"/>
            </a:ln>
          </p:spPr>
        </p:sp>
        <p:sp>
          <p:nvSpPr>
            <p:cNvPr id="8" name="Text 6"/>
            <p:cNvSpPr/>
            <p:nvPr/>
          </p:nvSpPr>
          <p:spPr>
            <a:xfrm>
              <a:off x="2831897" y="1965960"/>
              <a:ext cx="1636776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type</a:t>
              </a:r>
              <a:endParaRPr lang="en-US" sz="1000" dirty="0"/>
            </a:p>
          </p:txBody>
        </p:sp>
        <p:sp>
          <p:nvSpPr>
            <p:cNvPr id="9" name="Shape 7"/>
            <p:cNvSpPr/>
            <p:nvPr/>
          </p:nvSpPr>
          <p:spPr>
            <a:xfrm>
              <a:off x="4541825" y="1965960"/>
              <a:ext cx="2148840" cy="384048"/>
            </a:xfrm>
            <a:prstGeom prst="rect">
              <a:avLst/>
            </a:prstGeom>
            <a:solidFill>
              <a:srgbClr val="1F2A33"/>
            </a:solidFill>
            <a:ln w="6350">
              <a:solidFill>
                <a:srgbClr val="FFFFFF"/>
              </a:solidFill>
              <a:prstDash val="solid"/>
            </a:ln>
          </p:spPr>
        </p:sp>
        <p:sp>
          <p:nvSpPr>
            <p:cNvPr id="10" name="Text 8"/>
            <p:cNvSpPr/>
            <p:nvPr/>
          </p:nvSpPr>
          <p:spPr>
            <a:xfrm>
              <a:off x="4614977" y="1965960"/>
              <a:ext cx="2002536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Source</a:t>
              </a:r>
              <a:endParaRPr lang="en-US" sz="1000" dirty="0"/>
            </a:p>
          </p:txBody>
        </p:sp>
        <p:sp>
          <p:nvSpPr>
            <p:cNvPr id="11" name="Shape 9"/>
            <p:cNvSpPr/>
            <p:nvPr/>
          </p:nvSpPr>
          <p:spPr>
            <a:xfrm>
              <a:off x="6690665" y="1965960"/>
              <a:ext cx="1691640" cy="384048"/>
            </a:xfrm>
            <a:prstGeom prst="rect">
              <a:avLst/>
            </a:prstGeom>
            <a:solidFill>
              <a:srgbClr val="1F2A33"/>
            </a:solidFill>
            <a:ln w="6350">
              <a:solidFill>
                <a:srgbClr val="FFFFFF"/>
              </a:solidFill>
              <a:prstDash val="solid"/>
            </a:ln>
          </p:spPr>
        </p:sp>
        <p:sp>
          <p:nvSpPr>
            <p:cNvPr id="12" name="Text 10"/>
            <p:cNvSpPr/>
            <p:nvPr/>
          </p:nvSpPr>
          <p:spPr>
            <a:xfrm>
              <a:off x="6763817" y="1965960"/>
              <a:ext cx="1545336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Format</a:t>
              </a:r>
              <a:endParaRPr lang="en-US" sz="1000" dirty="0"/>
            </a:p>
          </p:txBody>
        </p:sp>
        <p:sp>
          <p:nvSpPr>
            <p:cNvPr id="13" name="Shape 11"/>
            <p:cNvSpPr/>
            <p:nvPr/>
          </p:nvSpPr>
          <p:spPr>
            <a:xfrm>
              <a:off x="8382305" y="1965960"/>
              <a:ext cx="1600200" cy="384048"/>
            </a:xfrm>
            <a:prstGeom prst="rect">
              <a:avLst/>
            </a:prstGeom>
            <a:solidFill>
              <a:srgbClr val="1F2A33"/>
            </a:solidFill>
            <a:ln w="6350">
              <a:solidFill>
                <a:srgbClr val="FFFFFF"/>
              </a:solidFill>
              <a:prstDash val="solid"/>
            </a:ln>
          </p:spPr>
        </p:sp>
        <p:sp>
          <p:nvSpPr>
            <p:cNvPr id="14" name="Text 12"/>
            <p:cNvSpPr/>
            <p:nvPr/>
          </p:nvSpPr>
          <p:spPr>
            <a:xfrm>
              <a:off x="8455457" y="1965960"/>
              <a:ext cx="1453896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Last update</a:t>
              </a:r>
              <a:endParaRPr lang="en-US" sz="1000" dirty="0"/>
            </a:p>
          </p:txBody>
        </p:sp>
        <p:sp>
          <p:nvSpPr>
            <p:cNvPr id="15" name="Shape 13"/>
            <p:cNvSpPr/>
            <p:nvPr/>
          </p:nvSpPr>
          <p:spPr>
            <a:xfrm>
              <a:off x="9982505" y="1965960"/>
              <a:ext cx="1580998" cy="384048"/>
            </a:xfrm>
            <a:prstGeom prst="rect">
              <a:avLst/>
            </a:prstGeom>
            <a:solidFill>
              <a:srgbClr val="1F2A33"/>
            </a:solidFill>
            <a:ln w="6350">
              <a:solidFill>
                <a:srgbClr val="FFFFFF"/>
              </a:solidFill>
              <a:prstDash val="solid"/>
            </a:ln>
          </p:spPr>
        </p:sp>
        <p:sp>
          <p:nvSpPr>
            <p:cNvPr id="16" name="Text 14"/>
            <p:cNvSpPr/>
            <p:nvPr/>
          </p:nvSpPr>
          <p:spPr>
            <a:xfrm>
              <a:off x="10055657" y="1965960"/>
              <a:ext cx="1434694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Licence known?</a:t>
              </a:r>
              <a:endParaRPr lang="en-US" sz="1000" dirty="0"/>
            </a:p>
          </p:txBody>
        </p:sp>
        <p:sp>
          <p:nvSpPr>
            <p:cNvPr id="17" name="Shape 15"/>
            <p:cNvSpPr/>
            <p:nvPr/>
          </p:nvSpPr>
          <p:spPr>
            <a:xfrm>
              <a:off x="609905" y="2350008"/>
              <a:ext cx="2148840" cy="457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18" name="Text 16"/>
            <p:cNvSpPr/>
            <p:nvPr/>
          </p:nvSpPr>
          <p:spPr>
            <a:xfrm>
              <a:off x="683057" y="2350008"/>
              <a:ext cx="200253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Village locations</a:t>
              </a:r>
              <a:endParaRPr lang="en-US" sz="970" dirty="0"/>
            </a:p>
          </p:txBody>
        </p:sp>
        <p:sp>
          <p:nvSpPr>
            <p:cNvPr id="19" name="Shape 17"/>
            <p:cNvSpPr/>
            <p:nvPr/>
          </p:nvSpPr>
          <p:spPr>
            <a:xfrm>
              <a:off x="2758745" y="2350008"/>
              <a:ext cx="1783080" cy="457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20" name="Text 18"/>
            <p:cNvSpPr/>
            <p:nvPr/>
          </p:nvSpPr>
          <p:spPr>
            <a:xfrm>
              <a:off x="2831897" y="2350008"/>
              <a:ext cx="163677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Vector - points</a:t>
              </a:r>
              <a:endParaRPr lang="en-US" sz="970" dirty="0"/>
            </a:p>
          </p:txBody>
        </p:sp>
        <p:sp>
          <p:nvSpPr>
            <p:cNvPr id="21" name="Shape 19"/>
            <p:cNvSpPr/>
            <p:nvPr/>
          </p:nvSpPr>
          <p:spPr>
            <a:xfrm>
              <a:off x="4541825" y="2350008"/>
              <a:ext cx="2148840" cy="457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22" name="Text 20"/>
            <p:cNvSpPr/>
            <p:nvPr/>
          </p:nvSpPr>
          <p:spPr>
            <a:xfrm>
              <a:off x="4614977" y="2350008"/>
              <a:ext cx="200253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National census</a:t>
              </a:r>
              <a:endParaRPr lang="en-US" sz="970" dirty="0"/>
            </a:p>
          </p:txBody>
        </p:sp>
        <p:sp>
          <p:nvSpPr>
            <p:cNvPr id="23" name="Shape 21"/>
            <p:cNvSpPr/>
            <p:nvPr/>
          </p:nvSpPr>
          <p:spPr>
            <a:xfrm>
              <a:off x="6690665" y="2350008"/>
              <a:ext cx="1691640" cy="457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24" name="Text 22"/>
            <p:cNvSpPr/>
            <p:nvPr/>
          </p:nvSpPr>
          <p:spPr>
            <a:xfrm>
              <a:off x="6763817" y="2350008"/>
              <a:ext cx="154533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Shapefile</a:t>
              </a:r>
              <a:endParaRPr lang="en-US" sz="970" dirty="0"/>
            </a:p>
          </p:txBody>
        </p:sp>
        <p:sp>
          <p:nvSpPr>
            <p:cNvPr id="25" name="Shape 23"/>
            <p:cNvSpPr/>
            <p:nvPr/>
          </p:nvSpPr>
          <p:spPr>
            <a:xfrm>
              <a:off x="8382305" y="2350008"/>
              <a:ext cx="1600200" cy="457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26" name="Text 24"/>
            <p:cNvSpPr/>
            <p:nvPr/>
          </p:nvSpPr>
          <p:spPr>
            <a:xfrm>
              <a:off x="8455457" y="2350008"/>
              <a:ext cx="145389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2019</a:t>
              </a:r>
              <a:endParaRPr lang="en-US" sz="970" dirty="0"/>
            </a:p>
          </p:txBody>
        </p:sp>
        <p:sp>
          <p:nvSpPr>
            <p:cNvPr id="27" name="Shape 25"/>
            <p:cNvSpPr/>
            <p:nvPr/>
          </p:nvSpPr>
          <p:spPr>
            <a:xfrm>
              <a:off x="9982505" y="2350008"/>
              <a:ext cx="1580998" cy="457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28" name="Text 26"/>
            <p:cNvSpPr/>
            <p:nvPr/>
          </p:nvSpPr>
          <p:spPr>
            <a:xfrm>
              <a:off x="10055657" y="2350008"/>
              <a:ext cx="1434694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No</a:t>
              </a:r>
              <a:endParaRPr lang="en-US" sz="970" dirty="0"/>
            </a:p>
          </p:txBody>
        </p:sp>
        <p:sp>
          <p:nvSpPr>
            <p:cNvPr id="29" name="Shape 27"/>
            <p:cNvSpPr/>
            <p:nvPr/>
          </p:nvSpPr>
          <p:spPr>
            <a:xfrm>
              <a:off x="609905" y="2807208"/>
              <a:ext cx="2148840" cy="457200"/>
            </a:xfrm>
            <a:prstGeom prst="rect">
              <a:avLst/>
            </a:prstGeom>
            <a:solidFill>
              <a:srgbClr val="F6F7F8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30" name="Text 28"/>
            <p:cNvSpPr/>
            <p:nvPr/>
          </p:nvSpPr>
          <p:spPr>
            <a:xfrm>
              <a:off x="683057" y="2807208"/>
              <a:ext cx="200253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Grid infrastructure</a:t>
              </a:r>
              <a:endParaRPr lang="en-US" sz="970" dirty="0"/>
            </a:p>
          </p:txBody>
        </p:sp>
        <p:sp>
          <p:nvSpPr>
            <p:cNvPr id="31" name="Shape 29"/>
            <p:cNvSpPr/>
            <p:nvPr/>
          </p:nvSpPr>
          <p:spPr>
            <a:xfrm>
              <a:off x="2758745" y="2807208"/>
              <a:ext cx="1783080" cy="457200"/>
            </a:xfrm>
            <a:prstGeom prst="rect">
              <a:avLst/>
            </a:prstGeom>
            <a:solidFill>
              <a:srgbClr val="F6F7F8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32" name="Text 30"/>
            <p:cNvSpPr/>
            <p:nvPr/>
          </p:nvSpPr>
          <p:spPr>
            <a:xfrm>
              <a:off x="2831897" y="2807208"/>
              <a:ext cx="163677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Vector - lines</a:t>
              </a:r>
              <a:endParaRPr lang="en-US" sz="970" dirty="0"/>
            </a:p>
          </p:txBody>
        </p:sp>
        <p:sp>
          <p:nvSpPr>
            <p:cNvPr id="33" name="Shape 31"/>
            <p:cNvSpPr/>
            <p:nvPr/>
          </p:nvSpPr>
          <p:spPr>
            <a:xfrm>
              <a:off x="4541825" y="2807208"/>
              <a:ext cx="2148840" cy="457200"/>
            </a:xfrm>
            <a:prstGeom prst="rect">
              <a:avLst/>
            </a:prstGeom>
            <a:solidFill>
              <a:srgbClr val="F6F7F8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34" name="Text 32"/>
            <p:cNvSpPr/>
            <p:nvPr/>
          </p:nvSpPr>
          <p:spPr>
            <a:xfrm>
              <a:off x="4614977" y="2807208"/>
              <a:ext cx="200253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Utility company</a:t>
              </a:r>
              <a:endParaRPr lang="en-US" sz="970" dirty="0"/>
            </a:p>
          </p:txBody>
        </p:sp>
        <p:sp>
          <p:nvSpPr>
            <p:cNvPr id="35" name="Shape 33"/>
            <p:cNvSpPr/>
            <p:nvPr/>
          </p:nvSpPr>
          <p:spPr>
            <a:xfrm>
              <a:off x="6690665" y="2807208"/>
              <a:ext cx="1691640" cy="457200"/>
            </a:xfrm>
            <a:prstGeom prst="rect">
              <a:avLst/>
            </a:prstGeom>
            <a:solidFill>
              <a:srgbClr val="F6F7F8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36" name="Text 34"/>
            <p:cNvSpPr/>
            <p:nvPr/>
          </p:nvSpPr>
          <p:spPr>
            <a:xfrm>
              <a:off x="6763817" y="2807208"/>
              <a:ext cx="154533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AutoCAD DXF</a:t>
              </a:r>
              <a:endParaRPr lang="en-US" sz="970" dirty="0"/>
            </a:p>
          </p:txBody>
        </p:sp>
        <p:sp>
          <p:nvSpPr>
            <p:cNvPr id="37" name="Shape 35"/>
            <p:cNvSpPr/>
            <p:nvPr/>
          </p:nvSpPr>
          <p:spPr>
            <a:xfrm>
              <a:off x="8382305" y="2807208"/>
              <a:ext cx="1600200" cy="457200"/>
            </a:xfrm>
            <a:prstGeom prst="rect">
              <a:avLst/>
            </a:prstGeom>
            <a:solidFill>
              <a:srgbClr val="F6F7F8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38" name="Text 36"/>
            <p:cNvSpPr/>
            <p:nvPr/>
          </p:nvSpPr>
          <p:spPr>
            <a:xfrm>
              <a:off x="8455457" y="2807208"/>
              <a:ext cx="145389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2021</a:t>
              </a:r>
              <a:endParaRPr lang="en-US" sz="970" dirty="0"/>
            </a:p>
          </p:txBody>
        </p:sp>
        <p:sp>
          <p:nvSpPr>
            <p:cNvPr id="39" name="Shape 37"/>
            <p:cNvSpPr/>
            <p:nvPr/>
          </p:nvSpPr>
          <p:spPr>
            <a:xfrm>
              <a:off x="9982505" y="2807208"/>
              <a:ext cx="1580998" cy="457200"/>
            </a:xfrm>
            <a:prstGeom prst="rect">
              <a:avLst/>
            </a:prstGeom>
            <a:solidFill>
              <a:srgbClr val="F6F7F8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40" name="Text 38"/>
            <p:cNvSpPr/>
            <p:nvPr/>
          </p:nvSpPr>
          <p:spPr>
            <a:xfrm>
              <a:off x="10055657" y="2807208"/>
              <a:ext cx="1434694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Unknown</a:t>
              </a:r>
              <a:endParaRPr lang="en-US" sz="970" dirty="0"/>
            </a:p>
          </p:txBody>
        </p:sp>
        <p:sp>
          <p:nvSpPr>
            <p:cNvPr id="41" name="Shape 39"/>
            <p:cNvSpPr/>
            <p:nvPr/>
          </p:nvSpPr>
          <p:spPr>
            <a:xfrm>
              <a:off x="609905" y="3264408"/>
              <a:ext cx="2148840" cy="457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42" name="Text 40"/>
            <p:cNvSpPr/>
            <p:nvPr/>
          </p:nvSpPr>
          <p:spPr>
            <a:xfrm>
              <a:off x="683057" y="3264408"/>
              <a:ext cx="200253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Solar irradiance</a:t>
              </a:r>
              <a:endParaRPr lang="en-US" sz="970" dirty="0"/>
            </a:p>
          </p:txBody>
        </p:sp>
        <p:sp>
          <p:nvSpPr>
            <p:cNvPr id="43" name="Shape 41"/>
            <p:cNvSpPr/>
            <p:nvPr/>
          </p:nvSpPr>
          <p:spPr>
            <a:xfrm>
              <a:off x="2758745" y="3264408"/>
              <a:ext cx="1783080" cy="457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44" name="Text 42"/>
            <p:cNvSpPr/>
            <p:nvPr/>
          </p:nvSpPr>
          <p:spPr>
            <a:xfrm>
              <a:off x="2831897" y="3264408"/>
              <a:ext cx="163677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Raster (GHI)</a:t>
              </a:r>
              <a:endParaRPr lang="en-US" sz="970" dirty="0"/>
            </a:p>
          </p:txBody>
        </p:sp>
        <p:sp>
          <p:nvSpPr>
            <p:cNvPr id="45" name="Shape 43"/>
            <p:cNvSpPr/>
            <p:nvPr/>
          </p:nvSpPr>
          <p:spPr>
            <a:xfrm>
              <a:off x="4541825" y="3264408"/>
              <a:ext cx="2148840" cy="457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46" name="Text 44"/>
            <p:cNvSpPr/>
            <p:nvPr/>
          </p:nvSpPr>
          <p:spPr>
            <a:xfrm>
              <a:off x="4614977" y="3264408"/>
              <a:ext cx="200253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Global Solar Atlas</a:t>
              </a:r>
              <a:endParaRPr lang="en-US" sz="970" dirty="0"/>
            </a:p>
          </p:txBody>
        </p:sp>
        <p:sp>
          <p:nvSpPr>
            <p:cNvPr id="47" name="Shape 45"/>
            <p:cNvSpPr/>
            <p:nvPr/>
          </p:nvSpPr>
          <p:spPr>
            <a:xfrm>
              <a:off x="6690665" y="3264408"/>
              <a:ext cx="1691640" cy="457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48" name="Text 46"/>
            <p:cNvSpPr/>
            <p:nvPr/>
          </p:nvSpPr>
          <p:spPr>
            <a:xfrm>
              <a:off x="6763817" y="3264408"/>
              <a:ext cx="154533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GeoTIFF</a:t>
              </a:r>
              <a:endParaRPr lang="en-US" sz="970" dirty="0"/>
            </a:p>
          </p:txBody>
        </p:sp>
        <p:sp>
          <p:nvSpPr>
            <p:cNvPr id="49" name="Shape 47"/>
            <p:cNvSpPr/>
            <p:nvPr/>
          </p:nvSpPr>
          <p:spPr>
            <a:xfrm>
              <a:off x="8382305" y="3264408"/>
              <a:ext cx="1600200" cy="457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50" name="Text 48"/>
            <p:cNvSpPr/>
            <p:nvPr/>
          </p:nvSpPr>
          <p:spPr>
            <a:xfrm>
              <a:off x="8455457" y="3264408"/>
              <a:ext cx="145389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2020</a:t>
              </a:r>
              <a:endParaRPr lang="en-US" sz="970" dirty="0"/>
            </a:p>
          </p:txBody>
        </p:sp>
        <p:sp>
          <p:nvSpPr>
            <p:cNvPr id="51" name="Shape 49"/>
            <p:cNvSpPr/>
            <p:nvPr/>
          </p:nvSpPr>
          <p:spPr>
            <a:xfrm>
              <a:off x="9982505" y="3264408"/>
              <a:ext cx="1580998" cy="457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52" name="Text 50"/>
            <p:cNvSpPr/>
            <p:nvPr/>
          </p:nvSpPr>
          <p:spPr>
            <a:xfrm>
              <a:off x="10055657" y="3264408"/>
              <a:ext cx="1434694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CC BY</a:t>
              </a:r>
              <a:endParaRPr lang="en-US" sz="970" dirty="0"/>
            </a:p>
          </p:txBody>
        </p:sp>
        <p:sp>
          <p:nvSpPr>
            <p:cNvPr id="53" name="Shape 51"/>
            <p:cNvSpPr/>
            <p:nvPr/>
          </p:nvSpPr>
          <p:spPr>
            <a:xfrm>
              <a:off x="609905" y="3721608"/>
              <a:ext cx="2148840" cy="457200"/>
            </a:xfrm>
            <a:prstGeom prst="rect">
              <a:avLst/>
            </a:prstGeom>
            <a:solidFill>
              <a:srgbClr val="F6F7F8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54" name="Text 52"/>
            <p:cNvSpPr/>
            <p:nvPr/>
          </p:nvSpPr>
          <p:spPr>
            <a:xfrm>
              <a:off x="683057" y="3721608"/>
              <a:ext cx="200253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Admin boundaries</a:t>
              </a:r>
              <a:endParaRPr lang="en-US" sz="970" dirty="0"/>
            </a:p>
          </p:txBody>
        </p:sp>
        <p:sp>
          <p:nvSpPr>
            <p:cNvPr id="55" name="Shape 53"/>
            <p:cNvSpPr/>
            <p:nvPr/>
          </p:nvSpPr>
          <p:spPr>
            <a:xfrm>
              <a:off x="2758745" y="3721608"/>
              <a:ext cx="1783080" cy="457200"/>
            </a:xfrm>
            <a:prstGeom prst="rect">
              <a:avLst/>
            </a:prstGeom>
            <a:solidFill>
              <a:srgbClr val="F6F7F8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56" name="Text 54"/>
            <p:cNvSpPr/>
            <p:nvPr/>
          </p:nvSpPr>
          <p:spPr>
            <a:xfrm>
              <a:off x="2831897" y="3721608"/>
              <a:ext cx="163677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Vector - polygons</a:t>
              </a:r>
              <a:endParaRPr lang="en-US" sz="970" dirty="0"/>
            </a:p>
          </p:txBody>
        </p:sp>
        <p:sp>
          <p:nvSpPr>
            <p:cNvPr id="57" name="Shape 55"/>
            <p:cNvSpPr/>
            <p:nvPr/>
          </p:nvSpPr>
          <p:spPr>
            <a:xfrm>
              <a:off x="4541825" y="3721608"/>
              <a:ext cx="2148840" cy="457200"/>
            </a:xfrm>
            <a:prstGeom prst="rect">
              <a:avLst/>
            </a:prstGeom>
            <a:solidFill>
              <a:srgbClr val="F6F7F8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58" name="Text 56"/>
            <p:cNvSpPr/>
            <p:nvPr/>
          </p:nvSpPr>
          <p:spPr>
            <a:xfrm>
              <a:off x="4614977" y="3721608"/>
              <a:ext cx="200253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GADM</a:t>
              </a:r>
              <a:endParaRPr lang="en-US" sz="970" dirty="0"/>
            </a:p>
          </p:txBody>
        </p:sp>
        <p:sp>
          <p:nvSpPr>
            <p:cNvPr id="59" name="Shape 57"/>
            <p:cNvSpPr/>
            <p:nvPr/>
          </p:nvSpPr>
          <p:spPr>
            <a:xfrm>
              <a:off x="6690665" y="3721608"/>
              <a:ext cx="1691640" cy="457200"/>
            </a:xfrm>
            <a:prstGeom prst="rect">
              <a:avLst/>
            </a:prstGeom>
            <a:solidFill>
              <a:srgbClr val="F6F7F8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60" name="Text 58"/>
            <p:cNvSpPr/>
            <p:nvPr/>
          </p:nvSpPr>
          <p:spPr>
            <a:xfrm>
              <a:off x="6763817" y="3721608"/>
              <a:ext cx="154533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Shapefile</a:t>
              </a:r>
              <a:endParaRPr lang="en-US" sz="970" dirty="0"/>
            </a:p>
          </p:txBody>
        </p:sp>
        <p:sp>
          <p:nvSpPr>
            <p:cNvPr id="61" name="Shape 59"/>
            <p:cNvSpPr/>
            <p:nvPr/>
          </p:nvSpPr>
          <p:spPr>
            <a:xfrm>
              <a:off x="8382305" y="3721608"/>
              <a:ext cx="1600200" cy="457200"/>
            </a:xfrm>
            <a:prstGeom prst="rect">
              <a:avLst/>
            </a:prstGeom>
            <a:solidFill>
              <a:srgbClr val="F6F7F8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62" name="Text 60"/>
            <p:cNvSpPr/>
            <p:nvPr/>
          </p:nvSpPr>
          <p:spPr>
            <a:xfrm>
              <a:off x="8455457" y="3721608"/>
              <a:ext cx="145389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2022</a:t>
              </a:r>
              <a:endParaRPr lang="en-US" sz="970" dirty="0"/>
            </a:p>
          </p:txBody>
        </p:sp>
        <p:sp>
          <p:nvSpPr>
            <p:cNvPr id="63" name="Shape 61"/>
            <p:cNvSpPr/>
            <p:nvPr/>
          </p:nvSpPr>
          <p:spPr>
            <a:xfrm>
              <a:off x="9982505" y="3721608"/>
              <a:ext cx="1580998" cy="457200"/>
            </a:xfrm>
            <a:prstGeom prst="rect">
              <a:avLst/>
            </a:prstGeom>
            <a:solidFill>
              <a:srgbClr val="F6F7F8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64" name="Text 62"/>
            <p:cNvSpPr/>
            <p:nvPr/>
          </p:nvSpPr>
          <p:spPr>
            <a:xfrm>
              <a:off x="10055657" y="3721608"/>
              <a:ext cx="1434694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CC BY</a:t>
              </a:r>
              <a:endParaRPr lang="en-US" sz="970" dirty="0"/>
            </a:p>
          </p:txBody>
        </p:sp>
        <p:sp>
          <p:nvSpPr>
            <p:cNvPr id="65" name="Shape 63"/>
            <p:cNvSpPr/>
            <p:nvPr/>
          </p:nvSpPr>
          <p:spPr>
            <a:xfrm>
              <a:off x="609905" y="4178808"/>
              <a:ext cx="2148840" cy="457200"/>
            </a:xfrm>
            <a:prstGeom prst="rect">
              <a:avLst/>
            </a:prstGeom>
            <a:solidFill>
              <a:srgbClr val="FBF4E4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66" name="Text 64"/>
            <p:cNvSpPr/>
            <p:nvPr/>
          </p:nvSpPr>
          <p:spPr>
            <a:xfrm>
              <a:off x="683057" y="4178808"/>
              <a:ext cx="200253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i="1" dirty="0">
                  <a:solidFill>
                    <a:srgbClr val="8A8B8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(add your own)</a:t>
              </a:r>
              <a:endParaRPr lang="en-US" sz="970" dirty="0"/>
            </a:p>
          </p:txBody>
        </p:sp>
        <p:sp>
          <p:nvSpPr>
            <p:cNvPr id="67" name="Shape 65"/>
            <p:cNvSpPr/>
            <p:nvPr/>
          </p:nvSpPr>
          <p:spPr>
            <a:xfrm>
              <a:off x="2758745" y="4178808"/>
              <a:ext cx="1783080" cy="457200"/>
            </a:xfrm>
            <a:prstGeom prst="rect">
              <a:avLst/>
            </a:prstGeom>
            <a:solidFill>
              <a:srgbClr val="FBF4E4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68" name="Text 66"/>
            <p:cNvSpPr/>
            <p:nvPr/>
          </p:nvSpPr>
          <p:spPr>
            <a:xfrm>
              <a:off x="2831897" y="4178808"/>
              <a:ext cx="163677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i="1" dirty="0">
                  <a:solidFill>
                    <a:srgbClr val="8A8B8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...</a:t>
              </a:r>
              <a:endParaRPr lang="en-US" sz="970" dirty="0"/>
            </a:p>
          </p:txBody>
        </p:sp>
        <p:sp>
          <p:nvSpPr>
            <p:cNvPr id="69" name="Shape 67"/>
            <p:cNvSpPr/>
            <p:nvPr/>
          </p:nvSpPr>
          <p:spPr>
            <a:xfrm>
              <a:off x="4541825" y="4178808"/>
              <a:ext cx="2148840" cy="457200"/>
            </a:xfrm>
            <a:prstGeom prst="rect">
              <a:avLst/>
            </a:prstGeom>
            <a:solidFill>
              <a:srgbClr val="FBF4E4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70" name="Text 68"/>
            <p:cNvSpPr/>
            <p:nvPr/>
          </p:nvSpPr>
          <p:spPr>
            <a:xfrm>
              <a:off x="4614977" y="4178808"/>
              <a:ext cx="200253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i="1" dirty="0">
                  <a:solidFill>
                    <a:srgbClr val="8A8B8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...</a:t>
              </a:r>
              <a:endParaRPr lang="en-US" sz="970" dirty="0"/>
            </a:p>
          </p:txBody>
        </p:sp>
        <p:sp>
          <p:nvSpPr>
            <p:cNvPr id="71" name="Shape 69"/>
            <p:cNvSpPr/>
            <p:nvPr/>
          </p:nvSpPr>
          <p:spPr>
            <a:xfrm>
              <a:off x="6690665" y="4178808"/>
              <a:ext cx="1691640" cy="457200"/>
            </a:xfrm>
            <a:prstGeom prst="rect">
              <a:avLst/>
            </a:prstGeom>
            <a:solidFill>
              <a:srgbClr val="FBF4E4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72" name="Text 70"/>
            <p:cNvSpPr/>
            <p:nvPr/>
          </p:nvSpPr>
          <p:spPr>
            <a:xfrm>
              <a:off x="6763817" y="4178808"/>
              <a:ext cx="154533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i="1" dirty="0">
                  <a:solidFill>
                    <a:srgbClr val="8A8B8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...</a:t>
              </a:r>
              <a:endParaRPr lang="en-US" sz="970" dirty="0"/>
            </a:p>
          </p:txBody>
        </p:sp>
        <p:sp>
          <p:nvSpPr>
            <p:cNvPr id="73" name="Shape 71"/>
            <p:cNvSpPr/>
            <p:nvPr/>
          </p:nvSpPr>
          <p:spPr>
            <a:xfrm>
              <a:off x="8382305" y="4178808"/>
              <a:ext cx="1600200" cy="457200"/>
            </a:xfrm>
            <a:prstGeom prst="rect">
              <a:avLst/>
            </a:prstGeom>
            <a:solidFill>
              <a:srgbClr val="FBF4E4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74" name="Text 72"/>
            <p:cNvSpPr/>
            <p:nvPr/>
          </p:nvSpPr>
          <p:spPr>
            <a:xfrm>
              <a:off x="8455457" y="4178808"/>
              <a:ext cx="145389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i="1" dirty="0">
                  <a:solidFill>
                    <a:srgbClr val="8A8B8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...</a:t>
              </a:r>
              <a:endParaRPr lang="en-US" sz="970" dirty="0"/>
            </a:p>
          </p:txBody>
        </p:sp>
        <p:sp>
          <p:nvSpPr>
            <p:cNvPr id="75" name="Shape 73"/>
            <p:cNvSpPr/>
            <p:nvPr/>
          </p:nvSpPr>
          <p:spPr>
            <a:xfrm>
              <a:off x="9982505" y="4178808"/>
              <a:ext cx="1580998" cy="457200"/>
            </a:xfrm>
            <a:prstGeom prst="rect">
              <a:avLst/>
            </a:prstGeom>
            <a:solidFill>
              <a:srgbClr val="FBF4E4"/>
            </a:solidFill>
            <a:ln w="6350">
              <a:solidFill>
                <a:srgbClr val="E5E8EB"/>
              </a:solidFill>
              <a:prstDash val="solid"/>
            </a:ln>
          </p:spPr>
        </p:sp>
        <p:sp>
          <p:nvSpPr>
            <p:cNvPr id="76" name="Text 74"/>
            <p:cNvSpPr/>
            <p:nvPr/>
          </p:nvSpPr>
          <p:spPr>
            <a:xfrm>
              <a:off x="10055657" y="4178808"/>
              <a:ext cx="1434694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70" i="1" dirty="0">
                  <a:solidFill>
                    <a:srgbClr val="8A8B8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...</a:t>
              </a:r>
              <a:endParaRPr lang="en-US" sz="970" dirty="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3147003-7A11-A507-0213-FA5905158CAD}"/>
              </a:ext>
            </a:extLst>
          </p:cNvPr>
          <p:cNvGrpSpPr/>
          <p:nvPr/>
        </p:nvGrpSpPr>
        <p:grpSpPr>
          <a:xfrm>
            <a:off x="609905" y="4818888"/>
            <a:ext cx="10971886" cy="566928"/>
            <a:chOff x="609905" y="4818888"/>
            <a:chExt cx="10971886" cy="566928"/>
          </a:xfrm>
        </p:grpSpPr>
        <p:sp>
          <p:nvSpPr>
            <p:cNvPr id="77" name="Shape 75"/>
            <p:cNvSpPr/>
            <p:nvPr/>
          </p:nvSpPr>
          <p:spPr>
            <a:xfrm>
              <a:off x="609905" y="4818888"/>
              <a:ext cx="10971886" cy="566928"/>
            </a:xfrm>
            <a:prstGeom prst="roundRect">
              <a:avLst>
                <a:gd name="adj" fmla="val 12903"/>
              </a:avLst>
            </a:prstGeom>
            <a:solidFill>
              <a:srgbClr val="DDEEF6"/>
            </a:solidFill>
            <a:ln w="12700">
              <a:solidFill>
                <a:srgbClr val="CFE3EF"/>
              </a:solidFill>
              <a:prstDash val="solid"/>
            </a:ln>
          </p:spPr>
        </p:sp>
        <p:sp>
          <p:nvSpPr>
            <p:cNvPr id="78" name="Text 76"/>
            <p:cNvSpPr/>
            <p:nvPr/>
          </p:nvSpPr>
          <p:spPr>
            <a:xfrm>
              <a:off x="884225" y="4818888"/>
              <a:ext cx="104241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80" i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Complete this table in the Exercise M5 document - it becomes Section 3 of your Data Governance Plan.</a:t>
              </a:r>
              <a:endParaRPr lang="en-US" sz="1080" dirty="0"/>
            </a:p>
          </p:txBody>
        </p:sp>
      </p:grpSp>
      <p:sp>
        <p:nvSpPr>
          <p:cNvPr id="79" name="Text 77"/>
          <p:cNvSpPr/>
          <p:nvPr/>
        </p:nvSpPr>
        <p:spPr>
          <a:xfrm>
            <a:off x="609905" y="5550408"/>
            <a:ext cx="1097188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You do not need to know every detail. Unknown fields (licence, format) are legitimate entries - they identify governance gaps.</a:t>
            </a:r>
            <a:endParaRPr lang="en-US" sz="1000" dirty="0"/>
          </a:p>
        </p:txBody>
      </p:sp>
      <p:sp>
        <p:nvSpPr>
          <p:cNvPr id="80" name="Text 78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5: Country Context Readiness Task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81" name="Text 79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2 · PART 4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Your Questions for the Programme (Bullet List)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09905" y="1151269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List 3-5 specific questions you want the programme to answer. These should be grounded in your country context.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905" y="16459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EXAMPLES OF STRONG QUESTIONS</a:t>
            </a:r>
            <a:endParaRPr lang="en-US" sz="1000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97E3F47-E0BC-B0AA-DDE3-903975FEAA44}"/>
              </a:ext>
            </a:extLst>
          </p:cNvPr>
          <p:cNvGrpSpPr/>
          <p:nvPr/>
        </p:nvGrpSpPr>
        <p:grpSpPr>
          <a:xfrm>
            <a:off x="609905" y="1965960"/>
            <a:ext cx="10971886" cy="603504"/>
            <a:chOff x="609905" y="1965960"/>
            <a:chExt cx="10971886" cy="603504"/>
          </a:xfrm>
        </p:grpSpPr>
        <p:sp>
          <p:nvSpPr>
            <p:cNvPr id="6" name="Shape 4"/>
            <p:cNvSpPr/>
            <p:nvPr/>
          </p:nvSpPr>
          <p:spPr>
            <a:xfrm>
              <a:off x="609905" y="1965960"/>
              <a:ext cx="10971886" cy="603504"/>
            </a:xfrm>
            <a:prstGeom prst="roundRect">
              <a:avLst>
                <a:gd name="adj" fmla="val 121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7" name="Shape 5"/>
            <p:cNvSpPr/>
            <p:nvPr/>
          </p:nvSpPr>
          <p:spPr>
            <a:xfrm>
              <a:off x="811073" y="2084832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8" name="Text 6"/>
            <p:cNvSpPr/>
            <p:nvPr/>
          </p:nvSpPr>
          <p:spPr>
            <a:xfrm>
              <a:off x="811073" y="2084832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?</a:t>
              </a:r>
              <a:endParaRPr lang="en-US" sz="15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1323137" y="1965960"/>
              <a:ext cx="996696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13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How do I create and maintain a metadata catalogue for datasets held across three different government ministries?</a:t>
              </a:r>
              <a:endParaRPr lang="en-US" sz="113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4A44AA1-0625-5FEC-23A9-5FDDF6EA50E8}"/>
              </a:ext>
            </a:extLst>
          </p:cNvPr>
          <p:cNvGrpSpPr/>
          <p:nvPr/>
        </p:nvGrpSpPr>
        <p:grpSpPr>
          <a:xfrm>
            <a:off x="609905" y="2660904"/>
            <a:ext cx="10971886" cy="603504"/>
            <a:chOff x="609905" y="2660904"/>
            <a:chExt cx="10971886" cy="603504"/>
          </a:xfrm>
        </p:grpSpPr>
        <p:sp>
          <p:nvSpPr>
            <p:cNvPr id="10" name="Shape 8"/>
            <p:cNvSpPr/>
            <p:nvPr/>
          </p:nvSpPr>
          <p:spPr>
            <a:xfrm>
              <a:off x="609905" y="2660904"/>
              <a:ext cx="10971886" cy="603504"/>
            </a:xfrm>
            <a:prstGeom prst="roundRect">
              <a:avLst>
                <a:gd name="adj" fmla="val 121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1" name="Shape 9"/>
            <p:cNvSpPr/>
            <p:nvPr/>
          </p:nvSpPr>
          <p:spPr>
            <a:xfrm>
              <a:off x="811073" y="2779776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811073" y="2779776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?</a:t>
              </a:r>
              <a:endParaRPr lang="en-US" sz="15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1323137" y="2660904"/>
              <a:ext cx="996696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13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What is the best way to version-control a vector dataset that is updated quarterly by a field team?</a:t>
              </a:r>
              <a:endParaRPr lang="en-US" sz="113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46F2A18-467E-0FFD-112B-43F37EED02F4}"/>
              </a:ext>
            </a:extLst>
          </p:cNvPr>
          <p:cNvGrpSpPr/>
          <p:nvPr/>
        </p:nvGrpSpPr>
        <p:grpSpPr>
          <a:xfrm>
            <a:off x="609905" y="3355848"/>
            <a:ext cx="10971886" cy="603504"/>
            <a:chOff x="609905" y="3355848"/>
            <a:chExt cx="10971886" cy="603504"/>
          </a:xfrm>
        </p:grpSpPr>
        <p:sp>
          <p:nvSpPr>
            <p:cNvPr id="14" name="Shape 12"/>
            <p:cNvSpPr/>
            <p:nvPr/>
          </p:nvSpPr>
          <p:spPr>
            <a:xfrm>
              <a:off x="609905" y="3355848"/>
              <a:ext cx="10971886" cy="603504"/>
            </a:xfrm>
            <a:prstGeom prst="roundRect">
              <a:avLst>
                <a:gd name="adj" fmla="val 121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5" name="Shape 13"/>
            <p:cNvSpPr/>
            <p:nvPr/>
          </p:nvSpPr>
          <p:spPr>
            <a:xfrm>
              <a:off x="811073" y="3474720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6" name="Text 14"/>
            <p:cNvSpPr/>
            <p:nvPr/>
          </p:nvSpPr>
          <p:spPr>
            <a:xfrm>
              <a:off x="811073" y="3474720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?</a:t>
              </a:r>
              <a:endParaRPr lang="en-US" sz="150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1323137" y="3355848"/>
              <a:ext cx="996696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13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How should I structure the database schema for a national electrification tracking system with 12,000 villages?</a:t>
              </a:r>
              <a:endParaRPr lang="en-US" sz="1130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4158C2D-B771-C972-F781-B033DA4CB80A}"/>
              </a:ext>
            </a:extLst>
          </p:cNvPr>
          <p:cNvGrpSpPr/>
          <p:nvPr/>
        </p:nvGrpSpPr>
        <p:grpSpPr>
          <a:xfrm>
            <a:off x="609905" y="4050792"/>
            <a:ext cx="10971886" cy="603504"/>
            <a:chOff x="609905" y="4050792"/>
            <a:chExt cx="10971886" cy="603504"/>
          </a:xfrm>
        </p:grpSpPr>
        <p:sp>
          <p:nvSpPr>
            <p:cNvPr id="18" name="Shape 16"/>
            <p:cNvSpPr/>
            <p:nvPr/>
          </p:nvSpPr>
          <p:spPr>
            <a:xfrm>
              <a:off x="609905" y="4050792"/>
              <a:ext cx="10971886" cy="603504"/>
            </a:xfrm>
            <a:prstGeom prst="roundRect">
              <a:avLst>
                <a:gd name="adj" fmla="val 121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9" name="Shape 17"/>
            <p:cNvSpPr/>
            <p:nvPr/>
          </p:nvSpPr>
          <p:spPr>
            <a:xfrm>
              <a:off x="811073" y="4169664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20" name="Text 18"/>
            <p:cNvSpPr/>
            <p:nvPr/>
          </p:nvSpPr>
          <p:spPr>
            <a:xfrm>
              <a:off x="811073" y="4169664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?</a:t>
              </a:r>
              <a:endParaRPr lang="en-US" sz="150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1323137" y="4050792"/>
              <a:ext cx="996696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13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Which open data licence should I recommend to my ministry for datasets that include community survey data?</a:t>
              </a:r>
              <a:endParaRPr lang="en-US" sz="1130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4565C62-DF97-2107-0F89-8BA1510EE1E2}"/>
              </a:ext>
            </a:extLst>
          </p:cNvPr>
          <p:cNvGrpSpPr/>
          <p:nvPr/>
        </p:nvGrpSpPr>
        <p:grpSpPr>
          <a:xfrm>
            <a:off x="609905" y="4745736"/>
            <a:ext cx="10971886" cy="603504"/>
            <a:chOff x="609905" y="4745736"/>
            <a:chExt cx="10971886" cy="603504"/>
          </a:xfrm>
        </p:grpSpPr>
        <p:sp>
          <p:nvSpPr>
            <p:cNvPr id="22" name="Shape 20"/>
            <p:cNvSpPr/>
            <p:nvPr/>
          </p:nvSpPr>
          <p:spPr>
            <a:xfrm>
              <a:off x="609905" y="4745736"/>
              <a:ext cx="10971886" cy="603504"/>
            </a:xfrm>
            <a:prstGeom prst="roundRect">
              <a:avLst>
                <a:gd name="adj" fmla="val 121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3" name="Shape 21"/>
            <p:cNvSpPr/>
            <p:nvPr/>
          </p:nvSpPr>
          <p:spPr>
            <a:xfrm>
              <a:off x="811073" y="4864608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24" name="Text 22"/>
            <p:cNvSpPr/>
            <p:nvPr/>
          </p:nvSpPr>
          <p:spPr>
            <a:xfrm>
              <a:off x="811073" y="4864608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?</a:t>
              </a:r>
              <a:endParaRPr lang="en-US" sz="1500" dirty="0"/>
            </a:p>
          </p:txBody>
        </p:sp>
        <p:sp>
          <p:nvSpPr>
            <p:cNvPr id="25" name="Text 23"/>
            <p:cNvSpPr/>
            <p:nvPr/>
          </p:nvSpPr>
          <p:spPr>
            <a:xfrm>
              <a:off x="1323137" y="4745736"/>
              <a:ext cx="996696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13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How do I build a data governance plan that works with limited IT staff and a minimal budget?</a:t>
              </a:r>
              <a:endParaRPr lang="en-US" sz="113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277AE51-08D1-BCF8-63B0-57913AFF9A3A}"/>
              </a:ext>
            </a:extLst>
          </p:cNvPr>
          <p:cNvGrpSpPr/>
          <p:nvPr/>
        </p:nvGrpSpPr>
        <p:grpSpPr>
          <a:xfrm>
            <a:off x="609905" y="5486400"/>
            <a:ext cx="10971886" cy="502920"/>
            <a:chOff x="609905" y="5486400"/>
            <a:chExt cx="10971886" cy="502920"/>
          </a:xfrm>
        </p:grpSpPr>
        <p:sp>
          <p:nvSpPr>
            <p:cNvPr id="26" name="Shape 24"/>
            <p:cNvSpPr/>
            <p:nvPr/>
          </p:nvSpPr>
          <p:spPr>
            <a:xfrm>
              <a:off x="609905" y="5486400"/>
              <a:ext cx="10971886" cy="502920"/>
            </a:xfrm>
            <a:prstGeom prst="roundRect">
              <a:avLst>
                <a:gd name="adj" fmla="val 14545"/>
              </a:avLst>
            </a:prstGeom>
            <a:solidFill>
              <a:srgbClr val="FBF4E4"/>
            </a:solidFill>
            <a:ln w="12700">
              <a:solidFill>
                <a:srgbClr val="F0DFB6"/>
              </a:solidFill>
              <a:prstDash val="solid"/>
            </a:ln>
          </p:spPr>
        </p:sp>
        <p:sp>
          <p:nvSpPr>
            <p:cNvPr id="27" name="Text 25"/>
            <p:cNvSpPr/>
            <p:nvPr/>
          </p:nvSpPr>
          <p:spPr>
            <a:xfrm>
              <a:off x="884225" y="5486400"/>
              <a:ext cx="1042416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80" i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Questions you cannot answer yourself, about real challenges in your context, are the most valuable.</a:t>
              </a:r>
              <a:endParaRPr lang="en-US" sz="1080" dirty="0"/>
            </a:p>
          </p:txBody>
        </p:sp>
      </p:grpSp>
      <p:sp>
        <p:nvSpPr>
          <p:cNvPr id="28" name="Text 26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5: Country Context Readiness Task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2 · REFERENCES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2 Reference List</a:t>
            </a:r>
            <a:endParaRPr lang="en-US" sz="2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A6DEEC5-C516-442C-E744-E6834858411E}"/>
              </a:ext>
            </a:extLst>
          </p:cNvPr>
          <p:cNvGrpSpPr/>
          <p:nvPr/>
        </p:nvGrpSpPr>
        <p:grpSpPr>
          <a:xfrm>
            <a:off x="609905" y="1435608"/>
            <a:ext cx="10971886" cy="4297680"/>
            <a:chOff x="609905" y="1965960"/>
            <a:chExt cx="10971886" cy="4297680"/>
          </a:xfrm>
        </p:grpSpPr>
        <p:sp>
          <p:nvSpPr>
            <p:cNvPr id="5" name="Shape 3"/>
            <p:cNvSpPr/>
            <p:nvPr/>
          </p:nvSpPr>
          <p:spPr>
            <a:xfrm>
              <a:off x="609905" y="2295144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6" name="Text 4"/>
            <p:cNvSpPr/>
            <p:nvPr/>
          </p:nvSpPr>
          <p:spPr>
            <a:xfrm>
              <a:off x="609905" y="2295144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9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993953" y="1965960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IEA (2026) World Energy Outlook. Paris: International Energy Agency. Available at: https://www.iea.org/weo (Accessed: 15 July 2026).</a:t>
              </a:r>
              <a:endParaRPr lang="en-US" sz="1150" dirty="0"/>
            </a:p>
          </p:txBody>
        </p:sp>
        <p:sp>
          <p:nvSpPr>
            <p:cNvPr id="8" name="Shape 6"/>
            <p:cNvSpPr/>
            <p:nvPr/>
          </p:nvSpPr>
          <p:spPr>
            <a:xfrm>
              <a:off x="993953" y="2807208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9" name="Shape 7"/>
            <p:cNvSpPr/>
            <p:nvPr/>
          </p:nvSpPr>
          <p:spPr>
            <a:xfrm>
              <a:off x="609905" y="3154680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609905" y="3154680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9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993953" y="2825496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IEA, IRENA, UNSD, World Bank and WHO (2025) Tracking SDG7: The Energy Progress Report 2025. Washington, DC: World Bank. Available at: https://trackingsdg7.esmap.org (Accessed: 15 July 2026).</a:t>
              </a:r>
              <a:endParaRPr lang="en-US" sz="1150" dirty="0"/>
            </a:p>
          </p:txBody>
        </p:sp>
        <p:sp>
          <p:nvSpPr>
            <p:cNvPr id="12" name="Shape 10"/>
            <p:cNvSpPr/>
            <p:nvPr/>
          </p:nvSpPr>
          <p:spPr>
            <a:xfrm>
              <a:off x="993953" y="3666744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3" name="Shape 11"/>
            <p:cNvSpPr/>
            <p:nvPr/>
          </p:nvSpPr>
          <p:spPr>
            <a:xfrm>
              <a:off x="609905" y="401421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609905" y="401421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9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93953" y="3685032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GADM (2022) GADM Database of Global Administrative Areas, version 4.1. Available at: https://gadm.org (Accessed: 15 July 2026).</a:t>
              </a:r>
              <a:endParaRPr lang="en-US" sz="115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993953" y="4526280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7" name="Shape 15"/>
            <p:cNvSpPr/>
            <p:nvPr/>
          </p:nvSpPr>
          <p:spPr>
            <a:xfrm>
              <a:off x="609905" y="4873752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8" name="Text 16"/>
            <p:cNvSpPr/>
            <p:nvPr/>
          </p:nvSpPr>
          <p:spPr>
            <a:xfrm>
              <a:off x="609905" y="4873752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9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993953" y="4544568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Solargis / World Bank Group - ESMAP (2024) Global Solar Atlas 2.0. Washington, DC: World Bank. Available at: https://globalsolaratlas.info (Accessed: 15 July 2026).</a:t>
              </a:r>
              <a:endParaRPr lang="en-US" sz="1150" dirty="0"/>
            </a:p>
          </p:txBody>
        </p:sp>
        <p:sp>
          <p:nvSpPr>
            <p:cNvPr id="20" name="Shape 18"/>
            <p:cNvSpPr/>
            <p:nvPr/>
          </p:nvSpPr>
          <p:spPr>
            <a:xfrm>
              <a:off x="993953" y="5385816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609905" y="5733288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09905" y="5733288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9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993953" y="5404104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UN Office for the Coordination of Humanitarian Affairs (2026) Humanitarian Data Exchange (HDX) Data Catalogue. Geneva: UN OCHA. Available at: https://data.humdata.org (Accessed: 15 July 2026).</a:t>
              </a:r>
              <a:endParaRPr lang="en-US" sz="1150" dirty="0"/>
            </a:p>
          </p:txBody>
        </p:sp>
      </p:grpSp>
      <p:sp>
        <p:nvSpPr>
          <p:cNvPr id="24" name="Text 22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5: Country Context Readiness Task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548640"/>
            <a:ext cx="5120640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3000" b="1" dirty="0">
                <a:solidFill>
                  <a:srgbClr val="EDB348">
                    <a:alpha val="14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43000" dirty="0"/>
          </a:p>
        </p:txBody>
      </p:sp>
      <p:sp>
        <p:nvSpPr>
          <p:cNvPr id="3" name="Shape 1"/>
          <p:cNvSpPr/>
          <p:nvPr/>
        </p:nvSpPr>
        <p:spPr>
          <a:xfrm>
            <a:off x="5440680" y="2606040"/>
            <a:ext cx="118872" cy="1508760"/>
          </a:xfrm>
          <a:prstGeom prst="roundRect">
            <a:avLst>
              <a:gd name="adj" fmla="val 50000"/>
            </a:avLst>
          </a:prstGeom>
          <a:solidFill>
            <a:srgbClr val="EDB348"/>
          </a:solidFill>
          <a:ln/>
        </p:spPr>
      </p:sp>
      <p:sp>
        <p:nvSpPr>
          <p:cNvPr id="4" name="Text 2"/>
          <p:cNvSpPr/>
          <p:nvPr/>
        </p:nvSpPr>
        <p:spPr>
          <a:xfrm>
            <a:off x="5806440" y="24505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6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3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806440" y="2770632"/>
            <a:ext cx="5852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9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Submission Instructions and What Happens Next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806440" y="4087368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Five steps between finishing this module and Week 1 opening with your context.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80644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5: Country Context Readiness Task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3 · SUBMISSION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From Submission to Week 1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Follow these five steps in order. Your submission deadline will be communicated by your programme coordinator.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0EF0CF4-A9E4-A6CF-70B7-3902B606A08D}"/>
              </a:ext>
            </a:extLst>
          </p:cNvPr>
          <p:cNvGrpSpPr/>
          <p:nvPr/>
        </p:nvGrpSpPr>
        <p:grpSpPr>
          <a:xfrm>
            <a:off x="609905" y="1920240"/>
            <a:ext cx="10971886" cy="786384"/>
            <a:chOff x="609905" y="1920240"/>
            <a:chExt cx="10971886" cy="786384"/>
          </a:xfrm>
        </p:grpSpPr>
        <p:sp>
          <p:nvSpPr>
            <p:cNvPr id="5" name="Shape 3"/>
            <p:cNvSpPr/>
            <p:nvPr/>
          </p:nvSpPr>
          <p:spPr>
            <a:xfrm>
              <a:off x="609905" y="1920240"/>
              <a:ext cx="10971886" cy="786384"/>
            </a:xfrm>
            <a:prstGeom prst="roundRect">
              <a:avLst>
                <a:gd name="adj" fmla="val 9302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811073" y="2057400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811073" y="2057400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18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1478585" y="2011680"/>
              <a:ext cx="393192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5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Complete the template</a:t>
              </a:r>
              <a:endParaRPr lang="en-US" sz="125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5547665" y="2011680"/>
              <a:ext cx="580644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10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Use the Exercise M5 document. Fill in all four parts. The whole note should be 1-2 pages. Quality over quantity.</a:t>
              </a:r>
              <a:endParaRPr lang="en-US" sz="1030" dirty="0"/>
            </a:p>
          </p:txBody>
        </p:sp>
      </p:grpSp>
      <p:sp>
        <p:nvSpPr>
          <p:cNvPr id="10" name="Shape 8"/>
          <p:cNvSpPr/>
          <p:nvPr/>
        </p:nvSpPr>
        <p:spPr>
          <a:xfrm>
            <a:off x="1323137" y="2706624"/>
            <a:ext cx="0" cy="118872"/>
          </a:xfrm>
          <a:prstGeom prst="line">
            <a:avLst/>
          </a:prstGeom>
          <a:noFill/>
          <a:ln w="19050">
            <a:solidFill>
              <a:srgbClr val="EDB348"/>
            </a:solidFill>
            <a:prstDash val="dash"/>
          </a:ln>
        </p:spPr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A09C461-4457-AC6E-667C-A8AA14B18B68}"/>
              </a:ext>
            </a:extLst>
          </p:cNvPr>
          <p:cNvGrpSpPr/>
          <p:nvPr/>
        </p:nvGrpSpPr>
        <p:grpSpPr>
          <a:xfrm>
            <a:off x="609905" y="2825496"/>
            <a:ext cx="10971886" cy="905256"/>
            <a:chOff x="609905" y="2825496"/>
            <a:chExt cx="10971886" cy="905256"/>
          </a:xfrm>
        </p:grpSpPr>
        <p:sp>
          <p:nvSpPr>
            <p:cNvPr id="11" name="Shape 9"/>
            <p:cNvSpPr/>
            <p:nvPr/>
          </p:nvSpPr>
          <p:spPr>
            <a:xfrm>
              <a:off x="609905" y="2825496"/>
              <a:ext cx="10971886" cy="786384"/>
            </a:xfrm>
            <a:prstGeom prst="roundRect">
              <a:avLst>
                <a:gd name="adj" fmla="val 9302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2" name="Shape 10"/>
            <p:cNvSpPr/>
            <p:nvPr/>
          </p:nvSpPr>
          <p:spPr>
            <a:xfrm>
              <a:off x="811073" y="2962656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3" name="Text 11"/>
            <p:cNvSpPr/>
            <p:nvPr/>
          </p:nvSpPr>
          <p:spPr>
            <a:xfrm>
              <a:off x="811073" y="2962656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18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1478585" y="2916936"/>
              <a:ext cx="393192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5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Complete the readiness assessment</a:t>
              </a:r>
              <a:endParaRPr lang="en-US" sz="125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5547665" y="2916936"/>
              <a:ext cx="580644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10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After finishing all five modules, sit the 30-minute Readiness Assessment quiz. Aim for 70% or above.</a:t>
              </a:r>
              <a:endParaRPr lang="en-US" sz="103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1323137" y="3611880"/>
              <a:ext cx="0" cy="118872"/>
            </a:xfrm>
            <a:prstGeom prst="line">
              <a:avLst/>
            </a:prstGeom>
            <a:noFill/>
            <a:ln w="19050">
              <a:solidFill>
                <a:srgbClr val="EDB348"/>
              </a:solidFill>
              <a:prstDash val="dash"/>
            </a:ln>
          </p:spPr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86B722E-70F8-23CA-24AF-0E9E4F0B2D33}"/>
              </a:ext>
            </a:extLst>
          </p:cNvPr>
          <p:cNvGrpSpPr/>
          <p:nvPr/>
        </p:nvGrpSpPr>
        <p:grpSpPr>
          <a:xfrm>
            <a:off x="609905" y="3730752"/>
            <a:ext cx="10971886" cy="905256"/>
            <a:chOff x="609905" y="3730752"/>
            <a:chExt cx="10971886" cy="905256"/>
          </a:xfrm>
        </p:grpSpPr>
        <p:sp>
          <p:nvSpPr>
            <p:cNvPr id="17" name="Shape 15"/>
            <p:cNvSpPr/>
            <p:nvPr/>
          </p:nvSpPr>
          <p:spPr>
            <a:xfrm>
              <a:off x="609905" y="3730752"/>
              <a:ext cx="10971886" cy="786384"/>
            </a:xfrm>
            <a:prstGeom prst="roundRect">
              <a:avLst>
                <a:gd name="adj" fmla="val 9302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8" name="Shape 16"/>
            <p:cNvSpPr/>
            <p:nvPr/>
          </p:nvSpPr>
          <p:spPr>
            <a:xfrm>
              <a:off x="811073" y="3867912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9" name="Text 17"/>
            <p:cNvSpPr/>
            <p:nvPr/>
          </p:nvSpPr>
          <p:spPr>
            <a:xfrm>
              <a:off x="811073" y="3867912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180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1478585" y="3822192"/>
              <a:ext cx="393192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5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Submit before the deadline</a:t>
              </a:r>
              <a:endParaRPr lang="en-US" sz="125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5547665" y="3822192"/>
              <a:ext cx="580644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10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Your submission deadline will be communicated by your coordinator. Typically 5 working days before Week 1.</a:t>
              </a:r>
              <a:endParaRPr lang="en-US" sz="1030" dirty="0"/>
            </a:p>
          </p:txBody>
        </p:sp>
        <p:sp>
          <p:nvSpPr>
            <p:cNvPr id="22" name="Shape 20"/>
            <p:cNvSpPr/>
            <p:nvPr/>
          </p:nvSpPr>
          <p:spPr>
            <a:xfrm>
              <a:off x="1323137" y="4517136"/>
              <a:ext cx="0" cy="118872"/>
            </a:xfrm>
            <a:prstGeom prst="line">
              <a:avLst/>
            </a:prstGeom>
            <a:noFill/>
            <a:ln w="19050">
              <a:solidFill>
                <a:srgbClr val="EDB348"/>
              </a:solidFill>
              <a:prstDash val="dash"/>
            </a:ln>
          </p:spPr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EC00E32-69BD-001D-2423-8CE941F4FEE6}"/>
              </a:ext>
            </a:extLst>
          </p:cNvPr>
          <p:cNvGrpSpPr/>
          <p:nvPr/>
        </p:nvGrpSpPr>
        <p:grpSpPr>
          <a:xfrm>
            <a:off x="609905" y="4636008"/>
            <a:ext cx="10971886" cy="786384"/>
            <a:chOff x="609905" y="4636008"/>
            <a:chExt cx="10971886" cy="786384"/>
          </a:xfrm>
        </p:grpSpPr>
        <p:sp>
          <p:nvSpPr>
            <p:cNvPr id="23" name="Shape 21"/>
            <p:cNvSpPr/>
            <p:nvPr/>
          </p:nvSpPr>
          <p:spPr>
            <a:xfrm>
              <a:off x="609905" y="4636008"/>
              <a:ext cx="10971886" cy="786384"/>
            </a:xfrm>
            <a:prstGeom prst="roundRect">
              <a:avLst>
                <a:gd name="adj" fmla="val 9302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4" name="Shape 22"/>
            <p:cNvSpPr/>
            <p:nvPr/>
          </p:nvSpPr>
          <p:spPr>
            <a:xfrm>
              <a:off x="811073" y="4773168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25" name="Text 23"/>
            <p:cNvSpPr/>
            <p:nvPr/>
          </p:nvSpPr>
          <p:spPr>
            <a:xfrm>
              <a:off x="811073" y="4773168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1800" dirty="0"/>
            </a:p>
          </p:txBody>
        </p:sp>
        <p:sp>
          <p:nvSpPr>
            <p:cNvPr id="26" name="Text 24"/>
            <p:cNvSpPr/>
            <p:nvPr/>
          </p:nvSpPr>
          <p:spPr>
            <a:xfrm>
              <a:off x="1478585" y="4727448"/>
              <a:ext cx="393192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5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Instructors review and respond</a:t>
              </a:r>
              <a:endParaRPr lang="en-US" sz="125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5547665" y="4727448"/>
              <a:ext cx="580644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10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Programme instructors will read every submission. You may receive questions or comments before Week 1 begins.</a:t>
              </a:r>
              <a:endParaRPr lang="en-US" sz="1030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BD6FB8-CCD7-5B50-F075-711D7D6A863D}"/>
              </a:ext>
            </a:extLst>
          </p:cNvPr>
          <p:cNvGrpSpPr/>
          <p:nvPr/>
        </p:nvGrpSpPr>
        <p:grpSpPr>
          <a:xfrm>
            <a:off x="609905" y="5422392"/>
            <a:ext cx="10971886" cy="905256"/>
            <a:chOff x="609905" y="5422392"/>
            <a:chExt cx="10971886" cy="905256"/>
          </a:xfrm>
        </p:grpSpPr>
        <p:sp>
          <p:nvSpPr>
            <p:cNvPr id="28" name="Shape 26"/>
            <p:cNvSpPr/>
            <p:nvPr/>
          </p:nvSpPr>
          <p:spPr>
            <a:xfrm>
              <a:off x="1323137" y="5422392"/>
              <a:ext cx="0" cy="118872"/>
            </a:xfrm>
            <a:prstGeom prst="line">
              <a:avLst/>
            </a:prstGeom>
            <a:noFill/>
            <a:ln w="19050">
              <a:solidFill>
                <a:srgbClr val="EDB348"/>
              </a:solidFill>
              <a:prstDash val="dash"/>
            </a:ln>
          </p:spPr>
        </p:sp>
        <p:sp>
          <p:nvSpPr>
            <p:cNvPr id="29" name="Shape 27"/>
            <p:cNvSpPr/>
            <p:nvPr/>
          </p:nvSpPr>
          <p:spPr>
            <a:xfrm>
              <a:off x="609905" y="5541264"/>
              <a:ext cx="10971886" cy="786384"/>
            </a:xfrm>
            <a:prstGeom prst="roundRect">
              <a:avLst>
                <a:gd name="adj" fmla="val 9302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0" name="Shape 28"/>
            <p:cNvSpPr/>
            <p:nvPr/>
          </p:nvSpPr>
          <p:spPr>
            <a:xfrm>
              <a:off x="811073" y="5678424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31" name="Text 29"/>
            <p:cNvSpPr/>
            <p:nvPr/>
          </p:nvSpPr>
          <p:spPr>
            <a:xfrm>
              <a:off x="811073" y="5678424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1800" dirty="0"/>
            </a:p>
          </p:txBody>
        </p:sp>
        <p:sp>
          <p:nvSpPr>
            <p:cNvPr id="32" name="Text 30"/>
            <p:cNvSpPr/>
            <p:nvPr/>
          </p:nvSpPr>
          <p:spPr>
            <a:xfrm>
              <a:off x="1478585" y="5632704"/>
              <a:ext cx="393192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05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Week 1 opens with your context</a:t>
              </a:r>
              <a:endParaRPr lang="en-US" sz="125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5547665" y="5632704"/>
              <a:ext cx="580644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10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The first instructor-led session will synthesise context notes from the whole cohort, framing the week's work.</a:t>
              </a:r>
              <a:endParaRPr lang="en-US" sz="1030" dirty="0"/>
            </a:p>
          </p:txBody>
        </p:sp>
      </p:grpSp>
      <p:sp>
        <p:nvSpPr>
          <p:cNvPr id="34" name="Text 32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5: Country Context Readiness Task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F2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188720"/>
            <a:ext cx="2926080" cy="2926080"/>
          </a:xfrm>
          <a:prstGeom prst="ellipse">
            <a:avLst/>
          </a:prstGeom>
          <a:solidFill>
            <a:srgbClr val="53A2CC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822960" y="5120640"/>
            <a:ext cx="2377440" cy="2377440"/>
          </a:xfrm>
          <a:prstGeom prst="ellipse">
            <a:avLst/>
          </a:prstGeom>
          <a:solidFill>
            <a:srgbClr val="EDB348">
              <a:alpha val="18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609905" y="1280160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40" dirty="0">
                <a:solidFill>
                  <a:srgbClr val="EDB34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PRE-COURSE FOUNDATION COMPLETE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09905" y="1664208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Pre-Course Complete.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09905" y="233172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C7CD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You have covered everything you need to begin the instructor-led programme.</a:t>
            </a:r>
            <a:endParaRPr lang="en-US" sz="15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2777B02-5405-AA3F-E2A1-B034E4092DE9}"/>
              </a:ext>
            </a:extLst>
          </p:cNvPr>
          <p:cNvGrpSpPr/>
          <p:nvPr/>
        </p:nvGrpSpPr>
        <p:grpSpPr>
          <a:xfrm>
            <a:off x="609905" y="3355848"/>
            <a:ext cx="9235440" cy="594360"/>
            <a:chOff x="609905" y="3355848"/>
            <a:chExt cx="9235440" cy="594360"/>
          </a:xfrm>
        </p:grpSpPr>
        <p:sp>
          <p:nvSpPr>
            <p:cNvPr id="7" name="Shape 5"/>
            <p:cNvSpPr/>
            <p:nvPr/>
          </p:nvSpPr>
          <p:spPr>
            <a:xfrm>
              <a:off x="609905" y="3383280"/>
              <a:ext cx="365760" cy="365760"/>
            </a:xfrm>
            <a:prstGeom prst="roundRect">
              <a:avLst>
                <a:gd name="adj" fmla="val 20000"/>
              </a:avLst>
            </a:prstGeom>
            <a:ln w="19050">
              <a:solidFill>
                <a:srgbClr val="EDB348"/>
              </a:solidFill>
              <a:prstDash val="solid"/>
            </a:ln>
          </p:spPr>
        </p:sp>
        <p:sp>
          <p:nvSpPr>
            <p:cNvPr id="8" name="Text 6"/>
            <p:cNvSpPr/>
            <p:nvPr/>
          </p:nvSpPr>
          <p:spPr>
            <a:xfrm>
              <a:off x="1158545" y="3355848"/>
              <a:ext cx="868680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5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Submit your Country Context Note</a:t>
              </a:r>
              <a:endParaRPr lang="en-US" sz="135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1158545" y="3675888"/>
              <a:ext cx="86868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00" i="1" dirty="0">
                  <a:solidFill>
                    <a:srgbClr val="9FB0B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Exercise M5 document</a:t>
              </a:r>
              <a:endParaRPr lang="en-US" sz="1000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136C7BA-B099-CA13-3E84-58630E1C8185}"/>
              </a:ext>
            </a:extLst>
          </p:cNvPr>
          <p:cNvGrpSpPr/>
          <p:nvPr/>
        </p:nvGrpSpPr>
        <p:grpSpPr>
          <a:xfrm>
            <a:off x="609905" y="4105656"/>
            <a:ext cx="9235440" cy="594360"/>
            <a:chOff x="609905" y="4105656"/>
            <a:chExt cx="9235440" cy="594360"/>
          </a:xfrm>
        </p:grpSpPr>
        <p:sp>
          <p:nvSpPr>
            <p:cNvPr id="10" name="Shape 8"/>
            <p:cNvSpPr/>
            <p:nvPr/>
          </p:nvSpPr>
          <p:spPr>
            <a:xfrm>
              <a:off x="609905" y="4133088"/>
              <a:ext cx="365760" cy="365760"/>
            </a:xfrm>
            <a:prstGeom prst="roundRect">
              <a:avLst>
                <a:gd name="adj" fmla="val 20000"/>
              </a:avLst>
            </a:prstGeom>
            <a:ln w="19050">
              <a:solidFill>
                <a:srgbClr val="EDB348"/>
              </a:solidFill>
              <a:prstDash val="solid"/>
            </a:ln>
          </p:spPr>
        </p:sp>
        <p:sp>
          <p:nvSpPr>
            <p:cNvPr id="11" name="Text 9"/>
            <p:cNvSpPr/>
            <p:nvPr/>
          </p:nvSpPr>
          <p:spPr>
            <a:xfrm>
              <a:off x="1158545" y="4105656"/>
              <a:ext cx="868680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5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Sit the Readiness Assessment quiz</a:t>
              </a:r>
              <a:endParaRPr lang="en-US" sz="135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1158545" y="4425696"/>
              <a:ext cx="86868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00" i="1" dirty="0">
                  <a:solidFill>
                    <a:srgbClr val="9FB0B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30 minutes, 70% pass mark</a:t>
              </a:r>
              <a:endParaRPr lang="en-US" sz="1000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AD412CD-EF18-3872-CFBF-2BE9F5938237}"/>
              </a:ext>
            </a:extLst>
          </p:cNvPr>
          <p:cNvGrpSpPr/>
          <p:nvPr/>
        </p:nvGrpSpPr>
        <p:grpSpPr>
          <a:xfrm>
            <a:off x="609905" y="4855464"/>
            <a:ext cx="9235440" cy="594360"/>
            <a:chOff x="609905" y="4855464"/>
            <a:chExt cx="9235440" cy="594360"/>
          </a:xfrm>
        </p:grpSpPr>
        <p:sp>
          <p:nvSpPr>
            <p:cNvPr id="13" name="Shape 11"/>
            <p:cNvSpPr/>
            <p:nvPr/>
          </p:nvSpPr>
          <p:spPr>
            <a:xfrm>
              <a:off x="609905" y="4882896"/>
              <a:ext cx="365760" cy="365760"/>
            </a:xfrm>
            <a:prstGeom prst="roundRect">
              <a:avLst>
                <a:gd name="adj" fmla="val 20000"/>
              </a:avLst>
            </a:prstGeom>
            <a:ln w="19050">
              <a:solidFill>
                <a:srgbClr val="EDB348"/>
              </a:solidFill>
              <a:prstDash val="solid"/>
            </a:ln>
          </p:spPr>
        </p:sp>
        <p:sp>
          <p:nvSpPr>
            <p:cNvPr id="14" name="Text 12"/>
            <p:cNvSpPr/>
            <p:nvPr/>
          </p:nvSpPr>
          <p:spPr>
            <a:xfrm>
              <a:off x="1158545" y="4855464"/>
              <a:ext cx="868680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5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Confirm your software installations</a:t>
              </a:r>
              <a:endParaRPr lang="en-US" sz="135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1158545" y="5175504"/>
              <a:ext cx="86868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00" i="1" dirty="0">
                  <a:solidFill>
                    <a:srgbClr val="9FB0B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QGIS 3.44+, draw.io, PostgreSQL &amp; PostGIS</a:t>
              </a:r>
              <a:endParaRPr lang="en-US" sz="10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79C4F1E-5964-2537-BAA8-AA7D4953A20E}"/>
              </a:ext>
            </a:extLst>
          </p:cNvPr>
          <p:cNvGrpSpPr/>
          <p:nvPr/>
        </p:nvGrpSpPr>
        <p:grpSpPr>
          <a:xfrm>
            <a:off x="609905" y="5605272"/>
            <a:ext cx="9235440" cy="594360"/>
            <a:chOff x="609905" y="5605272"/>
            <a:chExt cx="9235440" cy="594360"/>
          </a:xfrm>
        </p:grpSpPr>
        <p:sp>
          <p:nvSpPr>
            <p:cNvPr id="16" name="Shape 14"/>
            <p:cNvSpPr/>
            <p:nvPr/>
          </p:nvSpPr>
          <p:spPr>
            <a:xfrm>
              <a:off x="609905" y="5632704"/>
              <a:ext cx="365760" cy="365760"/>
            </a:xfrm>
            <a:prstGeom prst="roundRect">
              <a:avLst>
                <a:gd name="adj" fmla="val 20000"/>
              </a:avLst>
            </a:prstGeom>
            <a:ln w="19050">
              <a:solidFill>
                <a:srgbClr val="EDB348"/>
              </a:solidFill>
              <a:prstDash val="solid"/>
            </a:ln>
          </p:spPr>
        </p:sp>
        <p:sp>
          <p:nvSpPr>
            <p:cNvPr id="17" name="Text 15"/>
            <p:cNvSpPr/>
            <p:nvPr/>
          </p:nvSpPr>
          <p:spPr>
            <a:xfrm>
              <a:off x="1158545" y="5605272"/>
              <a:ext cx="868680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5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Review any modules where you felt less confident</a:t>
              </a:r>
              <a:endParaRPr lang="en-US" sz="135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1158545" y="5925312"/>
              <a:ext cx="86868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00" i="1" dirty="0">
                  <a:solidFill>
                    <a:srgbClr val="9FB0B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Return to the note's documents anytime</a:t>
              </a:r>
              <a:endParaRPr lang="en-US" sz="1000" dirty="0"/>
            </a:p>
          </p:txBody>
        </p:sp>
      </p:grpSp>
      <p:sp>
        <p:nvSpPr>
          <p:cNvPr id="19" name="Text 17"/>
          <p:cNvSpPr/>
          <p:nvPr/>
        </p:nvSpPr>
        <p:spPr>
          <a:xfrm>
            <a:off x="609905" y="654710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8A9199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Pre-Course Foundation complete  · 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Geospatial Data Management for Energy Access, Planning and Modelling 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9199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CREDITS &amp; ATTRIBUTION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How This Material Came Together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This module is part of an open educational programme. The organisations below hold distinct roles in its creation, maintenance, and delivery.</a:t>
            </a:r>
            <a:endParaRPr lang="en-US" sz="135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9C94775-CFEC-710A-F9BA-105365541C1D}"/>
              </a:ext>
            </a:extLst>
          </p:cNvPr>
          <p:cNvGrpSpPr/>
          <p:nvPr/>
        </p:nvGrpSpPr>
        <p:grpSpPr>
          <a:xfrm>
            <a:off x="609905" y="1965960"/>
            <a:ext cx="3535345" cy="3246120"/>
            <a:chOff x="609905" y="1965960"/>
            <a:chExt cx="3535345" cy="3246120"/>
          </a:xfrm>
        </p:grpSpPr>
        <p:sp>
          <p:nvSpPr>
            <p:cNvPr id="5" name="Shape 3"/>
            <p:cNvSpPr/>
            <p:nvPr/>
          </p:nvSpPr>
          <p:spPr>
            <a:xfrm>
              <a:off x="609905" y="1965960"/>
              <a:ext cx="3535345" cy="3246120"/>
            </a:xfrm>
            <a:prstGeom prst="roundRect">
              <a:avLst>
                <a:gd name="adj" fmla="val 2254"/>
              </a:avLst>
            </a:prstGeom>
            <a:solidFill>
              <a:srgbClr val="FFFFFF"/>
            </a:solidFill>
            <a:ln w="12700">
              <a:solidFill>
                <a:srgbClr val="E5E8EB"/>
              </a:solidFill>
              <a:prstDash val="solid"/>
            </a:ln>
            <a:effectLst>
              <a:outerShdw blurRad="76200" dist="25400" dir="5400000" algn="bl" rotWithShape="0">
                <a:srgbClr val="1F2A33">
                  <a:alpha val="8000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1188857" y="2286000"/>
              <a:ext cx="2377440" cy="384048"/>
            </a:xfrm>
            <a:prstGeom prst="roundRect">
              <a:avLst>
                <a:gd name="adj" fmla="val 50000"/>
              </a:avLst>
            </a:prstGeom>
            <a:solidFill>
              <a:srgbClr val="EDB348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1188857" y="2286000"/>
              <a:ext cx="237744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kern="0" spc="60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COMMISSIONED BY</a:t>
              </a:r>
              <a:endParaRPr lang="en-US" sz="1000" dirty="0"/>
            </a:p>
          </p:txBody>
        </p:sp>
        <p:pic>
          <p:nvPicPr>
            <p:cNvPr id="8" name="Image 0" descr="/mnt/claude/seforall_logo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6017" y="3108172"/>
              <a:ext cx="2103120" cy="870257"/>
            </a:xfrm>
            <a:prstGeom prst="rect">
              <a:avLst/>
            </a:prstGeom>
          </p:spPr>
        </p:pic>
        <p:sp>
          <p:nvSpPr>
            <p:cNvPr id="9" name="Text 6"/>
            <p:cNvSpPr/>
            <p:nvPr/>
          </p:nvSpPr>
          <p:spPr>
            <a:xfrm>
              <a:off x="884225" y="4480560"/>
              <a:ext cx="2986705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Sustainable Energy for All - commissioning body.</a:t>
              </a:r>
              <a:endParaRPr lang="en-US" sz="105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E2687C1-480A-90AD-4815-6CDF74C0F1E1}"/>
              </a:ext>
            </a:extLst>
          </p:cNvPr>
          <p:cNvGrpSpPr/>
          <p:nvPr/>
        </p:nvGrpSpPr>
        <p:grpSpPr>
          <a:xfrm>
            <a:off x="4328130" y="1965960"/>
            <a:ext cx="3535345" cy="3246120"/>
            <a:chOff x="4328130" y="1965960"/>
            <a:chExt cx="3535345" cy="3246120"/>
          </a:xfrm>
        </p:grpSpPr>
        <p:sp>
          <p:nvSpPr>
            <p:cNvPr id="10" name="Shape 7"/>
            <p:cNvSpPr/>
            <p:nvPr/>
          </p:nvSpPr>
          <p:spPr>
            <a:xfrm>
              <a:off x="4328130" y="1965960"/>
              <a:ext cx="3535345" cy="3246120"/>
            </a:xfrm>
            <a:prstGeom prst="roundRect">
              <a:avLst>
                <a:gd name="adj" fmla="val 2254"/>
              </a:avLst>
            </a:prstGeom>
            <a:solidFill>
              <a:srgbClr val="FFFFFF"/>
            </a:solidFill>
            <a:ln w="12700">
              <a:solidFill>
                <a:srgbClr val="E5E8EB"/>
              </a:solidFill>
              <a:prstDash val="solid"/>
            </a:ln>
            <a:effectLst>
              <a:outerShdw blurRad="76200" dist="25400" dir="5400000" algn="bl" rotWithShape="0">
                <a:srgbClr val="1F2A33">
                  <a:alpha val="8000"/>
                </a:srgbClr>
              </a:outerShdw>
            </a:effectLst>
          </p:spPr>
        </p:sp>
        <p:sp>
          <p:nvSpPr>
            <p:cNvPr id="11" name="Shape 8"/>
            <p:cNvSpPr/>
            <p:nvPr/>
          </p:nvSpPr>
          <p:spPr>
            <a:xfrm>
              <a:off x="4907082" y="2286000"/>
              <a:ext cx="2377440" cy="384048"/>
            </a:xfrm>
            <a:prstGeom prst="roundRect">
              <a:avLst>
                <a:gd name="adj" fmla="val 50000"/>
              </a:avLst>
            </a:prstGeom>
            <a:solidFill>
              <a:srgbClr val="53A2CC"/>
            </a:solidFill>
            <a:ln/>
          </p:spPr>
        </p:sp>
        <p:sp>
          <p:nvSpPr>
            <p:cNvPr id="12" name="Text 9"/>
            <p:cNvSpPr/>
            <p:nvPr/>
          </p:nvSpPr>
          <p:spPr>
            <a:xfrm>
              <a:off x="4907082" y="2286000"/>
              <a:ext cx="237744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kern="0" spc="60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MAINTAINED &amp; UPDATED BY</a:t>
              </a:r>
              <a:endParaRPr lang="en-US" sz="1000" dirty="0"/>
            </a:p>
          </p:txBody>
        </p:sp>
        <p:pic>
          <p:nvPicPr>
            <p:cNvPr id="13" name="Image 1" descr="/mnt/user-data/uploads/1__Kartoza_horizontal_logo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44242" y="3185870"/>
              <a:ext cx="2103120" cy="714861"/>
            </a:xfrm>
            <a:prstGeom prst="rect">
              <a:avLst/>
            </a:prstGeom>
          </p:spPr>
        </p:pic>
        <p:sp>
          <p:nvSpPr>
            <p:cNvPr id="14" name="Text 10"/>
            <p:cNvSpPr/>
            <p:nvPr/>
          </p:nvSpPr>
          <p:spPr>
            <a:xfrm>
              <a:off x="4602450" y="4480560"/>
              <a:ext cx="2986705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Kartoza - open-source geospatial solutions; content updates and delivery.</a:t>
              </a:r>
              <a:endParaRPr lang="en-US" sz="1050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3B366FD-9FE7-4951-0D78-4F327F2583A8}"/>
              </a:ext>
            </a:extLst>
          </p:cNvPr>
          <p:cNvGrpSpPr/>
          <p:nvPr/>
        </p:nvGrpSpPr>
        <p:grpSpPr>
          <a:xfrm>
            <a:off x="8046354" y="1965960"/>
            <a:ext cx="3535345" cy="3246120"/>
            <a:chOff x="8046354" y="1965960"/>
            <a:chExt cx="3535345" cy="3246120"/>
          </a:xfrm>
        </p:grpSpPr>
        <p:sp>
          <p:nvSpPr>
            <p:cNvPr id="15" name="Shape 11"/>
            <p:cNvSpPr/>
            <p:nvPr/>
          </p:nvSpPr>
          <p:spPr>
            <a:xfrm>
              <a:off x="8046354" y="1965960"/>
              <a:ext cx="3535345" cy="3246120"/>
            </a:xfrm>
            <a:prstGeom prst="roundRect">
              <a:avLst>
                <a:gd name="adj" fmla="val 2254"/>
              </a:avLst>
            </a:prstGeom>
            <a:solidFill>
              <a:srgbClr val="FFFFFF"/>
            </a:solidFill>
            <a:ln w="12700">
              <a:solidFill>
                <a:srgbClr val="E5E8EB"/>
              </a:solidFill>
              <a:prstDash val="solid"/>
            </a:ln>
            <a:effectLst>
              <a:outerShdw blurRad="76200" dist="25400" dir="5400000" algn="bl" rotWithShape="0">
                <a:srgbClr val="1F2A33">
                  <a:alpha val="8000"/>
                </a:srgbClr>
              </a:outerShdw>
            </a:effectLst>
          </p:spPr>
        </p:sp>
        <p:sp>
          <p:nvSpPr>
            <p:cNvPr id="16" name="Shape 12"/>
            <p:cNvSpPr/>
            <p:nvPr/>
          </p:nvSpPr>
          <p:spPr>
            <a:xfrm>
              <a:off x="8625307" y="2286000"/>
              <a:ext cx="2377440" cy="384048"/>
            </a:xfrm>
            <a:prstGeom prst="roundRect">
              <a:avLst>
                <a:gd name="adj" fmla="val 50000"/>
              </a:avLst>
            </a:prstGeom>
            <a:solidFill>
              <a:srgbClr val="8A8B8B"/>
            </a:solidFill>
            <a:ln/>
          </p:spPr>
        </p:sp>
        <p:sp>
          <p:nvSpPr>
            <p:cNvPr id="17" name="Text 13"/>
            <p:cNvSpPr/>
            <p:nvPr/>
          </p:nvSpPr>
          <p:spPr>
            <a:xfrm>
              <a:off x="8625307" y="2286000"/>
              <a:ext cx="237744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kern="0" spc="60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HOSTED BY</a:t>
              </a:r>
              <a:endParaRPr lang="en-US" sz="1000" dirty="0"/>
            </a:p>
          </p:txBody>
        </p:sp>
        <p:pic>
          <p:nvPicPr>
            <p:cNvPr id="18" name="Image 2" descr="/mnt/user-data/uploads/ccg_red_logo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88247" y="3017520"/>
              <a:ext cx="1051560" cy="1051560"/>
            </a:xfrm>
            <a:prstGeom prst="rect">
              <a:avLst/>
            </a:prstGeom>
          </p:spPr>
        </p:pic>
        <p:sp>
          <p:nvSpPr>
            <p:cNvPr id="19" name="Text 14"/>
            <p:cNvSpPr/>
            <p:nvPr/>
          </p:nvSpPr>
          <p:spPr>
            <a:xfrm>
              <a:off x="8320674" y="4480560"/>
              <a:ext cx="2986705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Climate Compatible Growth - hosting and platform delivery.</a:t>
              </a:r>
              <a:endParaRPr lang="en-US" sz="1050" dirty="0"/>
            </a:p>
          </p:txBody>
        </p:sp>
      </p:grpSp>
      <p:sp>
        <p:nvSpPr>
          <p:cNvPr id="20" name="Text 15"/>
          <p:cNvSpPr/>
          <p:nvPr/>
        </p:nvSpPr>
        <p:spPr>
          <a:xfrm>
            <a:off x="610057" y="5806440"/>
            <a:ext cx="1097188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10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Geospatial Data Management for Energy Access, Planning and Modelling </a:t>
            </a:r>
            <a:r>
              <a:rPr lang="en-US" sz="110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·  Pre-Course  ·  Module 5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5: Country Context Readiness Task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22" name="Text 17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14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1666</Words>
  <Application>Microsoft Office PowerPoint</Application>
  <PresentationFormat>Widescreen</PresentationFormat>
  <Paragraphs>228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Nunito</vt:lpstr>
      <vt:lpstr>Nunito ExtraLight</vt:lpstr>
      <vt:lpstr>Nunito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5: Country Context Readiness Task</dc:title>
  <dc:subject>PptxGenJS Presentation</dc:subject>
  <dc:creator>Seabilwe Tilodi</dc:creator>
  <cp:lastModifiedBy>Seabilwe Tilodi</cp:lastModifiedBy>
  <cp:revision>14</cp:revision>
  <dcterms:created xsi:type="dcterms:W3CDTF">2026-07-15T09:47:41Z</dcterms:created>
  <dcterms:modified xsi:type="dcterms:W3CDTF">2026-07-20T10:25:26Z</dcterms:modified>
</cp:coreProperties>
</file>