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272" r:id="rId3"/>
    <p:sldId id="295" r:id="rId4"/>
    <p:sldId id="352" r:id="rId5"/>
    <p:sldId id="297" r:id="rId6"/>
    <p:sldId id="294" r:id="rId7"/>
    <p:sldId id="262" r:id="rId8"/>
    <p:sldId id="338" r:id="rId9"/>
    <p:sldId id="264" r:id="rId10"/>
    <p:sldId id="340" r:id="rId11"/>
    <p:sldId id="341" r:id="rId12"/>
    <p:sldId id="364" r:id="rId13"/>
    <p:sldId id="268" r:id="rId14"/>
    <p:sldId id="271" r:id="rId15"/>
    <p:sldId id="267" r:id="rId16"/>
    <p:sldId id="355" r:id="rId17"/>
    <p:sldId id="277" r:id="rId18"/>
    <p:sldId id="278" r:id="rId19"/>
    <p:sldId id="345" r:id="rId20"/>
    <p:sldId id="346" r:id="rId21"/>
    <p:sldId id="279" r:id="rId22"/>
    <p:sldId id="280" r:id="rId23"/>
    <p:sldId id="347" r:id="rId24"/>
    <p:sldId id="349" r:id="rId25"/>
    <p:sldId id="350" r:id="rId26"/>
    <p:sldId id="285" r:id="rId27"/>
    <p:sldId id="286" r:id="rId28"/>
    <p:sldId id="351" r:id="rId29"/>
    <p:sldId id="362" r:id="rId30"/>
    <p:sldId id="363" r:id="rId31"/>
    <p:sldId id="353" r:id="rId3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duction" id="{16C0488C-D725-40DC-94BA-4702749D643A}">
          <p14:sldIdLst>
            <p14:sldId id="256"/>
            <p14:sldId id="272"/>
            <p14:sldId id="295"/>
          </p14:sldIdLst>
        </p14:section>
        <p14:section name="Summary Section" id="{8AC94713-0B42-4162-B2AF-C5696C67034C}">
          <p14:sldIdLst>
            <p14:sldId id="352"/>
          </p14:sldIdLst>
        </p14:section>
        <p14:section name="Learning Outcome 1  Creating a Political Mandate    " id="{D981B5B8-3044-4651-8279-75315892E443}">
          <p14:sldIdLst>
            <p14:sldId id="297"/>
            <p14:sldId id="294"/>
            <p14:sldId id="262"/>
            <p14:sldId id="338"/>
            <p14:sldId id="264"/>
          </p14:sldIdLst>
        </p14:section>
        <p14:section name="Learning Outcome 2  Establishing a Governance Structure     " id="{2066F361-BB60-4EF6-9260-9F402F4F5E5C}">
          <p14:sldIdLst>
            <p14:sldId id="340"/>
            <p14:sldId id="341"/>
            <p14:sldId id="364"/>
            <p14:sldId id="268"/>
            <p14:sldId id="271"/>
            <p14:sldId id="267"/>
            <p14:sldId id="355"/>
            <p14:sldId id="277"/>
            <p14:sldId id="278"/>
          </p14:sldIdLst>
        </p14:section>
        <p14:section name="Part 3  Assessing the National Context     " id="{6BE2119C-06FB-4A23-BCB6-E2D254D58D1B}">
          <p14:sldIdLst>
            <p14:sldId id="345"/>
            <p14:sldId id="346"/>
            <p14:sldId id="279"/>
            <p14:sldId id="280"/>
            <p14:sldId id="347"/>
          </p14:sldIdLst>
        </p14:section>
        <p14:section name="Part 4  Engaging with Stakeholders     " id="{22EE540B-80D8-44F4-A569-02E2951FA7FD}">
          <p14:sldIdLst>
            <p14:sldId id="349"/>
            <p14:sldId id="350"/>
            <p14:sldId id="285"/>
            <p14:sldId id="286"/>
          </p14:sldIdLst>
        </p14:section>
        <p14:section name="Wrap-Up" id="{B452C3C1-BB53-4060-A644-7406934327EC}">
          <p14:sldIdLst>
            <p14:sldId id="351"/>
            <p14:sldId id="362"/>
            <p14:sldId id="363"/>
            <p14:sldId id="35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362B99-674E-EEA3-49E9-6CC683A8116E}" name="Hannah Luscombe" initials="HL" userId="S::spet5907@ox.ac.uk::60627a01-634c-46bf-8b21-b5c32e071cb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0F2E"/>
    <a:srgbClr val="0635A4"/>
    <a:srgbClr val="EE3B59"/>
    <a:srgbClr val="AB162E"/>
    <a:srgbClr val="012269"/>
    <a:srgbClr val="5252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9BD693-EFD1-FF46-9EC9-899BB5ADB337}" v="1" dt="2026-09-16T14:58:37.2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92431" autoAdjust="0"/>
  </p:normalViewPr>
  <p:slideViewPr>
    <p:cSldViewPr snapToGrid="0">
      <p:cViewPr varScale="1">
        <p:scale>
          <a:sx n="110" d="100"/>
          <a:sy n="110" d="100"/>
        </p:scale>
        <p:origin x="86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Luscombe" userId="60627a01-634c-46bf-8b21-b5c32e071cb8" providerId="ADAL" clId="{5D180D7F-9B9D-54AA-9D6A-17B6D8CEC8BA}"/>
    <pc:docChg chg="custSel modSld">
      <pc:chgData name="Hannah Luscombe" userId="60627a01-634c-46bf-8b21-b5c32e071cb8" providerId="ADAL" clId="{5D180D7F-9B9D-54AA-9D6A-17B6D8CEC8BA}" dt="2026-09-16T14:58:46.093" v="4" actId="1076"/>
      <pc:docMkLst>
        <pc:docMk/>
      </pc:docMkLst>
      <pc:sldChg chg="addSp delSp modSp mod delAnim modAnim">
        <pc:chgData name="Hannah Luscombe" userId="60627a01-634c-46bf-8b21-b5c32e071cb8" providerId="ADAL" clId="{5D180D7F-9B9D-54AA-9D6A-17B6D8CEC8BA}" dt="2026-09-16T14:58:46.093" v="4" actId="1076"/>
        <pc:sldMkLst>
          <pc:docMk/>
          <pc:sldMk cId="118805139" sldId="364"/>
        </pc:sldMkLst>
        <pc:picChg chg="add mod">
          <ac:chgData name="Hannah Luscombe" userId="60627a01-634c-46bf-8b21-b5c32e071cb8" providerId="ADAL" clId="{5D180D7F-9B9D-54AA-9D6A-17B6D8CEC8BA}" dt="2026-09-16T14:58:46.093" v="4" actId="1076"/>
          <ac:picMkLst>
            <pc:docMk/>
            <pc:sldMk cId="118805139" sldId="364"/>
            <ac:picMk id="2" creationId="{23C37CDD-561F-AE7A-8605-EE787C9A9B8F}"/>
          </ac:picMkLst>
        </pc:picChg>
        <pc:picChg chg="del">
          <ac:chgData name="Hannah Luscombe" userId="60627a01-634c-46bf-8b21-b5c32e071cb8" providerId="ADAL" clId="{5D180D7F-9B9D-54AA-9D6A-17B6D8CEC8BA}" dt="2026-09-16T14:58:18.212" v="0" actId="478"/>
          <ac:picMkLst>
            <pc:docMk/>
            <pc:sldMk cId="118805139" sldId="364"/>
            <ac:picMk id="7" creationId="{92729B91-93D9-2953-0D4E-27C56D0BFD7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324299-CE8B-42EE-9433-3C91885187A3}" type="datetimeFigureOut">
              <a:rPr lang="en-GB" smtClean="0"/>
              <a:t>16/09/2026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F89274-EDF4-41FB-9FF0-DD433456A17A}" type="slidenum">
              <a:rPr lang="en-GB" smtClean="0"/>
              <a:t>‹#›</a:t>
            </a:fld>
            <a:endParaRPr lang="en-GB"/>
          </a:p>
        </p:txBody>
      </p:sp>
    </p:spTree>
    <p:extLst>
      <p:ext uri="{BB962C8B-B14F-4D97-AF65-F5344CB8AC3E}">
        <p14:creationId xmlns:p14="http://schemas.microsoft.com/office/powerpoint/2010/main" val="11996584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1</a:t>
            </a:fld>
            <a:endParaRPr lang="en-GB"/>
          </a:p>
        </p:txBody>
      </p:sp>
    </p:spTree>
    <p:extLst>
      <p:ext uri="{BB962C8B-B14F-4D97-AF65-F5344CB8AC3E}">
        <p14:creationId xmlns:p14="http://schemas.microsoft.com/office/powerpoint/2010/main" val="2281069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2</a:t>
            </a:fld>
            <a:endParaRPr lang="en-GB"/>
          </a:p>
        </p:txBody>
      </p:sp>
    </p:spTree>
    <p:extLst>
      <p:ext uri="{BB962C8B-B14F-4D97-AF65-F5344CB8AC3E}">
        <p14:creationId xmlns:p14="http://schemas.microsoft.com/office/powerpoint/2010/main" val="4248385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DF89274-EDF4-41FB-9FF0-DD433456A17A}" type="slidenum">
              <a:rPr lang="en-GB" smtClean="0"/>
              <a:t>3</a:t>
            </a:fld>
            <a:endParaRPr lang="en-GB"/>
          </a:p>
        </p:txBody>
      </p:sp>
    </p:spTree>
    <p:extLst>
      <p:ext uri="{BB962C8B-B14F-4D97-AF65-F5344CB8AC3E}">
        <p14:creationId xmlns:p14="http://schemas.microsoft.com/office/powerpoint/2010/main" val="4178016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7</a:t>
            </a:fld>
            <a:endParaRPr lang="en-GB"/>
          </a:p>
        </p:txBody>
      </p:sp>
    </p:spTree>
    <p:extLst>
      <p:ext uri="{BB962C8B-B14F-4D97-AF65-F5344CB8AC3E}">
        <p14:creationId xmlns:p14="http://schemas.microsoft.com/office/powerpoint/2010/main" val="375669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8</a:t>
            </a:fld>
            <a:endParaRPr lang="en-GB"/>
          </a:p>
        </p:txBody>
      </p:sp>
    </p:spTree>
    <p:extLst>
      <p:ext uri="{BB962C8B-B14F-4D97-AF65-F5344CB8AC3E}">
        <p14:creationId xmlns:p14="http://schemas.microsoft.com/office/powerpoint/2010/main" val="4107033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13</a:t>
            </a:fld>
            <a:endParaRPr lang="en-GB"/>
          </a:p>
        </p:txBody>
      </p:sp>
    </p:spTree>
    <p:extLst>
      <p:ext uri="{BB962C8B-B14F-4D97-AF65-F5344CB8AC3E}">
        <p14:creationId xmlns:p14="http://schemas.microsoft.com/office/powerpoint/2010/main" val="1978869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14</a:t>
            </a:fld>
            <a:endParaRPr lang="en-GB"/>
          </a:p>
        </p:txBody>
      </p:sp>
    </p:spTree>
    <p:extLst>
      <p:ext uri="{BB962C8B-B14F-4D97-AF65-F5344CB8AC3E}">
        <p14:creationId xmlns:p14="http://schemas.microsoft.com/office/powerpoint/2010/main" val="4170773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16</a:t>
            </a:fld>
            <a:endParaRPr lang="en-GB"/>
          </a:p>
        </p:txBody>
      </p:sp>
    </p:spTree>
    <p:extLst>
      <p:ext uri="{BB962C8B-B14F-4D97-AF65-F5344CB8AC3E}">
        <p14:creationId xmlns:p14="http://schemas.microsoft.com/office/powerpoint/2010/main" val="4107033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5F5F8-1066-A1DE-B1FF-F9657575C2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8F1C0F-A3D3-407F-82DC-ED688EE0DC5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1AFBD60-2978-7882-89B9-7C9E29AC2F10}"/>
              </a:ext>
            </a:extLst>
          </p:cNvPr>
          <p:cNvSpPr>
            <a:spLocks noGrp="1"/>
          </p:cNvSpPr>
          <p:nvPr>
            <p:ph type="body" idx="1"/>
          </p:nvPr>
        </p:nvSpPr>
        <p:spPr/>
        <p:txBody>
          <a:bodyPr/>
          <a:lstStyle/>
          <a:p>
            <a:endParaRPr lang="en-GB" b="0" dirty="0"/>
          </a:p>
        </p:txBody>
      </p:sp>
      <p:sp>
        <p:nvSpPr>
          <p:cNvPr id="4" name="Slide Number Placeholder 3">
            <a:extLst>
              <a:ext uri="{FF2B5EF4-FFF2-40B4-BE49-F238E27FC236}">
                <a16:creationId xmlns:a16="http://schemas.microsoft.com/office/drawing/2014/main" id="{5AA1C21F-AEB7-93A1-487C-6090C342F377}"/>
              </a:ext>
            </a:extLst>
          </p:cNvPr>
          <p:cNvSpPr>
            <a:spLocks noGrp="1"/>
          </p:cNvSpPr>
          <p:nvPr>
            <p:ph type="sldNum" sz="quarter" idx="5"/>
          </p:nvPr>
        </p:nvSpPr>
        <p:spPr/>
        <p:txBody>
          <a:bodyPr/>
          <a:lstStyle/>
          <a:p>
            <a:fld id="{3DF89274-EDF4-41FB-9FF0-DD433456A17A}" type="slidenum">
              <a:rPr lang="en-GB" smtClean="0"/>
              <a:t>18</a:t>
            </a:fld>
            <a:endParaRPr lang="en-GB"/>
          </a:p>
        </p:txBody>
      </p:sp>
    </p:spTree>
    <p:extLst>
      <p:ext uri="{BB962C8B-B14F-4D97-AF65-F5344CB8AC3E}">
        <p14:creationId xmlns:p14="http://schemas.microsoft.com/office/powerpoint/2010/main" val="4119183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7E324-FB1F-76EB-2BC2-AB1CF33B5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875677-74B7-3942-E41D-DF160CFCE4F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7CFC4AE-A78A-42EC-7BF8-79E182EB8564}"/>
              </a:ext>
            </a:extLst>
          </p:cNvPr>
          <p:cNvSpPr>
            <a:spLocks noGrp="1"/>
          </p:cNvSpPr>
          <p:nvPr>
            <p:ph type="body" idx="1"/>
          </p:nvPr>
        </p:nvSpPr>
        <p:spPr/>
        <p:txBody>
          <a:bodyPr/>
          <a:lstStyle/>
          <a:p>
            <a:endParaRPr lang="en-GB" b="0" dirty="0"/>
          </a:p>
        </p:txBody>
      </p:sp>
      <p:sp>
        <p:nvSpPr>
          <p:cNvPr id="4" name="Slide Number Placeholder 3">
            <a:extLst>
              <a:ext uri="{FF2B5EF4-FFF2-40B4-BE49-F238E27FC236}">
                <a16:creationId xmlns:a16="http://schemas.microsoft.com/office/drawing/2014/main" id="{59413312-0A9B-BBE1-75FF-3D7DFB674E58}"/>
              </a:ext>
            </a:extLst>
          </p:cNvPr>
          <p:cNvSpPr>
            <a:spLocks noGrp="1"/>
          </p:cNvSpPr>
          <p:nvPr>
            <p:ph type="sldNum" sz="quarter" idx="5"/>
          </p:nvPr>
        </p:nvSpPr>
        <p:spPr/>
        <p:txBody>
          <a:bodyPr/>
          <a:lstStyle/>
          <a:p>
            <a:fld id="{3DF89274-EDF4-41FB-9FF0-DD433456A17A}" type="slidenum">
              <a:rPr lang="en-GB" smtClean="0"/>
              <a:t>21</a:t>
            </a:fld>
            <a:endParaRPr lang="en-GB"/>
          </a:p>
        </p:txBody>
      </p:sp>
    </p:spTree>
    <p:extLst>
      <p:ext uri="{BB962C8B-B14F-4D97-AF65-F5344CB8AC3E}">
        <p14:creationId xmlns:p14="http://schemas.microsoft.com/office/powerpoint/2010/main" val="636467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37634-BE50-BE18-880E-5E2ED11AE0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0F7DE1-A400-396B-3C7E-FC0315BD925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1CB972A-40C1-0F4F-C16C-A46B9C52605C}"/>
              </a:ext>
            </a:extLst>
          </p:cNvPr>
          <p:cNvSpPr>
            <a:spLocks noGrp="1"/>
          </p:cNvSpPr>
          <p:nvPr>
            <p:ph type="body" idx="1"/>
          </p:nvPr>
        </p:nvSpPr>
        <p:spPr/>
        <p:txBody>
          <a:bodyPr/>
          <a:lstStyle/>
          <a:p>
            <a:endParaRPr lang="en-GB" b="0" dirty="0"/>
          </a:p>
        </p:txBody>
      </p:sp>
      <p:sp>
        <p:nvSpPr>
          <p:cNvPr id="4" name="Slide Number Placeholder 3">
            <a:extLst>
              <a:ext uri="{FF2B5EF4-FFF2-40B4-BE49-F238E27FC236}">
                <a16:creationId xmlns:a16="http://schemas.microsoft.com/office/drawing/2014/main" id="{80C02448-1C76-0829-B212-518474887971}"/>
              </a:ext>
            </a:extLst>
          </p:cNvPr>
          <p:cNvSpPr>
            <a:spLocks noGrp="1"/>
          </p:cNvSpPr>
          <p:nvPr>
            <p:ph type="sldNum" sz="quarter" idx="5"/>
          </p:nvPr>
        </p:nvSpPr>
        <p:spPr/>
        <p:txBody>
          <a:bodyPr/>
          <a:lstStyle/>
          <a:p>
            <a:fld id="{3DF89274-EDF4-41FB-9FF0-DD433456A17A}" type="slidenum">
              <a:rPr lang="en-GB" smtClean="0"/>
              <a:t>22</a:t>
            </a:fld>
            <a:endParaRPr lang="en-GB"/>
          </a:p>
        </p:txBody>
      </p:sp>
    </p:spTree>
    <p:extLst>
      <p:ext uri="{BB962C8B-B14F-4D97-AF65-F5344CB8AC3E}">
        <p14:creationId xmlns:p14="http://schemas.microsoft.com/office/powerpoint/2010/main" val="515570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F5B28-2714-49ED-8E30-15866467C4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03E641-0E3D-1B3F-5ECB-2D32E164E48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F6863FA-B7AE-53E0-ECE6-C3A2286497B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1912EEB-F035-3898-21D4-15D33C70148B}"/>
              </a:ext>
            </a:extLst>
          </p:cNvPr>
          <p:cNvSpPr>
            <a:spLocks noGrp="1"/>
          </p:cNvSpPr>
          <p:nvPr>
            <p:ph type="sldNum" sz="quarter" idx="5"/>
          </p:nvPr>
        </p:nvSpPr>
        <p:spPr/>
        <p:txBody>
          <a:bodyPr/>
          <a:lstStyle/>
          <a:p>
            <a:fld id="{3DF89274-EDF4-41FB-9FF0-DD433456A17A}" type="slidenum">
              <a:rPr lang="en-GB" smtClean="0"/>
              <a:t>23</a:t>
            </a:fld>
            <a:endParaRPr lang="en-GB"/>
          </a:p>
        </p:txBody>
      </p:sp>
    </p:spTree>
    <p:extLst>
      <p:ext uri="{BB962C8B-B14F-4D97-AF65-F5344CB8AC3E}">
        <p14:creationId xmlns:p14="http://schemas.microsoft.com/office/powerpoint/2010/main" val="24384611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41780-695D-69BC-4631-3965495312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678A7E-7E69-CBB4-052A-8E9CC435194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B9C4D8F-7FE5-40B4-E703-778DD9E95996}"/>
              </a:ext>
            </a:extLst>
          </p:cNvPr>
          <p:cNvSpPr>
            <a:spLocks noGrp="1"/>
          </p:cNvSpPr>
          <p:nvPr>
            <p:ph type="body" idx="1"/>
          </p:nvPr>
        </p:nvSpPr>
        <p:spPr/>
        <p:txBody>
          <a:bodyPr/>
          <a:lstStyle/>
          <a:p>
            <a:endParaRPr lang="en-GB" b="0" dirty="0"/>
          </a:p>
        </p:txBody>
      </p:sp>
      <p:sp>
        <p:nvSpPr>
          <p:cNvPr id="4" name="Slide Number Placeholder 3">
            <a:extLst>
              <a:ext uri="{FF2B5EF4-FFF2-40B4-BE49-F238E27FC236}">
                <a16:creationId xmlns:a16="http://schemas.microsoft.com/office/drawing/2014/main" id="{9C74C16A-D3A3-2F4D-0593-ED7613506F22}"/>
              </a:ext>
            </a:extLst>
          </p:cNvPr>
          <p:cNvSpPr>
            <a:spLocks noGrp="1"/>
          </p:cNvSpPr>
          <p:nvPr>
            <p:ph type="sldNum" sz="quarter" idx="5"/>
          </p:nvPr>
        </p:nvSpPr>
        <p:spPr/>
        <p:txBody>
          <a:bodyPr/>
          <a:lstStyle/>
          <a:p>
            <a:fld id="{3DF89274-EDF4-41FB-9FF0-DD433456A17A}" type="slidenum">
              <a:rPr lang="en-GB" smtClean="0"/>
              <a:t>26</a:t>
            </a:fld>
            <a:endParaRPr lang="en-GB"/>
          </a:p>
        </p:txBody>
      </p:sp>
    </p:spTree>
    <p:extLst>
      <p:ext uri="{BB962C8B-B14F-4D97-AF65-F5344CB8AC3E}">
        <p14:creationId xmlns:p14="http://schemas.microsoft.com/office/powerpoint/2010/main" val="3037523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23358-DB02-001A-D40C-E7060C4AC5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980123-9028-5619-2433-2FDDB89B061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96448EF-4695-74B2-088E-4388E28F4C58}"/>
              </a:ext>
            </a:extLst>
          </p:cNvPr>
          <p:cNvSpPr>
            <a:spLocks noGrp="1"/>
          </p:cNvSpPr>
          <p:nvPr>
            <p:ph type="body" idx="1"/>
          </p:nvPr>
        </p:nvSpPr>
        <p:spPr/>
        <p:txBody>
          <a:bodyPr/>
          <a:lstStyle/>
          <a:p>
            <a:endParaRPr lang="en-GB" b="0" dirty="0"/>
          </a:p>
        </p:txBody>
      </p:sp>
      <p:sp>
        <p:nvSpPr>
          <p:cNvPr id="4" name="Slide Number Placeholder 3">
            <a:extLst>
              <a:ext uri="{FF2B5EF4-FFF2-40B4-BE49-F238E27FC236}">
                <a16:creationId xmlns:a16="http://schemas.microsoft.com/office/drawing/2014/main" id="{D2F8A37C-E9CF-CCB1-7BBE-40F15598BF09}"/>
              </a:ext>
            </a:extLst>
          </p:cNvPr>
          <p:cNvSpPr>
            <a:spLocks noGrp="1"/>
          </p:cNvSpPr>
          <p:nvPr>
            <p:ph type="sldNum" sz="quarter" idx="5"/>
          </p:nvPr>
        </p:nvSpPr>
        <p:spPr/>
        <p:txBody>
          <a:bodyPr/>
          <a:lstStyle/>
          <a:p>
            <a:fld id="{3DF89274-EDF4-41FB-9FF0-DD433456A17A}" type="slidenum">
              <a:rPr lang="en-GB" smtClean="0"/>
              <a:t>27</a:t>
            </a:fld>
            <a:endParaRPr lang="en-GB"/>
          </a:p>
        </p:txBody>
      </p:sp>
    </p:spTree>
    <p:extLst>
      <p:ext uri="{BB962C8B-B14F-4D97-AF65-F5344CB8AC3E}">
        <p14:creationId xmlns:p14="http://schemas.microsoft.com/office/powerpoint/2010/main" val="33525396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2979507" y="739739"/>
            <a:ext cx="4880223" cy="498296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lang="en-ZA" dirty="0"/>
          </a:p>
        </p:txBody>
      </p:sp>
    </p:spTree>
    <p:extLst>
      <p:ext uri="{BB962C8B-B14F-4D97-AF65-F5344CB8AC3E}">
        <p14:creationId xmlns:p14="http://schemas.microsoft.com/office/powerpoint/2010/main" val="812634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reserve="1">
  <p:cSld name="Two Content">
    <p:bg>
      <p:bgPr>
        <a:solidFill>
          <a:schemeClr val="lt1"/>
        </a:solidFill>
        <a:effectLst/>
      </p:bgPr>
    </p:bg>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5556"/>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E2475484-9675-48C9-8679-CDEA8E9A8D8A}" type="slidenum">
              <a:rPr lang="en-GB" smtClean="0"/>
              <a:t>‹#›</a:t>
            </a:fld>
            <a:endParaRPr lang="en-GB"/>
          </a:p>
        </p:txBody>
      </p:sp>
      <p:sp>
        <p:nvSpPr>
          <p:cNvPr id="4" name="Text Placeholder 2">
            <a:extLst>
              <a:ext uri="{FF2B5EF4-FFF2-40B4-BE49-F238E27FC236}">
                <a16:creationId xmlns:a16="http://schemas.microsoft.com/office/drawing/2014/main" id="{760B7BF7-863F-75BD-C74E-816BAC14E105}"/>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a:t>Click to edit Master text styles</a:t>
            </a:r>
          </a:p>
        </p:txBody>
      </p:sp>
      <p:sp>
        <p:nvSpPr>
          <p:cNvPr id="5" name="Google Shape;56;p21">
            <a:extLst>
              <a:ext uri="{FF2B5EF4-FFF2-40B4-BE49-F238E27FC236}">
                <a16:creationId xmlns:a16="http://schemas.microsoft.com/office/drawing/2014/main" id="{AF23B50F-DDC4-A9C5-C7A6-289F47F961E3}"/>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Tree>
    <p:extLst>
      <p:ext uri="{BB962C8B-B14F-4D97-AF65-F5344CB8AC3E}">
        <p14:creationId xmlns:p14="http://schemas.microsoft.com/office/powerpoint/2010/main" val="1207049779"/>
      </p:ext>
    </p:extLst>
  </p:cSld>
  <p:clrMapOvr>
    <a:overrideClrMapping bg1="lt1" tx1="dk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p:cSld name="1_Two Content">
    <p:bg>
      <p:bgPr>
        <a:solidFill>
          <a:schemeClr val="lt1"/>
        </a:solidFill>
        <a:effectLst/>
      </p:bgPr>
    </p:bg>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E2475484-9675-48C9-8679-CDEA8E9A8D8A}" type="slidenum">
              <a:rPr lang="en-GB" smtClean="0"/>
              <a:t>‹#›</a:t>
            </a:fld>
            <a:endParaRPr lang="en-GB"/>
          </a:p>
        </p:txBody>
      </p:sp>
      <p:sp>
        <p:nvSpPr>
          <p:cNvPr id="7" name="Text Placeholder 2">
            <a:extLst>
              <a:ext uri="{FF2B5EF4-FFF2-40B4-BE49-F238E27FC236}">
                <a16:creationId xmlns:a16="http://schemas.microsoft.com/office/drawing/2014/main" id="{EF52DA1A-27C3-A877-3F21-FC8B5AF4A011}"/>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a:t>Click to edit Master text styles</a:t>
            </a:r>
          </a:p>
        </p:txBody>
      </p:sp>
      <p:sp>
        <p:nvSpPr>
          <p:cNvPr id="8" name="Google Shape;56;p21">
            <a:extLst>
              <a:ext uri="{FF2B5EF4-FFF2-40B4-BE49-F238E27FC236}">
                <a16:creationId xmlns:a16="http://schemas.microsoft.com/office/drawing/2014/main" id="{1C3240EE-A0CD-0C76-C224-32839D7C8974}"/>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Tree>
    <p:extLst>
      <p:ext uri="{BB962C8B-B14F-4D97-AF65-F5344CB8AC3E}">
        <p14:creationId xmlns:p14="http://schemas.microsoft.com/office/powerpoint/2010/main" val="3878012038"/>
      </p:ext>
    </p:extLst>
  </p:cSld>
  <p:clrMapOvr>
    <a:overrideClrMapping bg1="lt1" tx1="dk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reserve="1">
  <p:cSld name="Comparison">
    <p:spTree>
      <p:nvGrpSpPr>
        <p:cNvPr id="1" name="Shape 52"/>
        <p:cNvGrpSpPr/>
        <p:nvPr/>
      </p:nvGrpSpPr>
      <p:grpSpPr>
        <a:xfrm>
          <a:off x="0" y="0"/>
          <a:ext cx="0" cy="0"/>
          <a:chOff x="0" y="0"/>
          <a:chExt cx="0" cy="0"/>
        </a:xfrm>
      </p:grpSpPr>
      <p:pic>
        <p:nvPicPr>
          <p:cNvPr id="3" name="Picture 2">
            <a:extLst>
              <a:ext uri="{FF2B5EF4-FFF2-40B4-BE49-F238E27FC236}">
                <a16:creationId xmlns:a16="http://schemas.microsoft.com/office/drawing/2014/main" id="{3A70E89C-24E2-3848-9105-E62A76FC275E}"/>
              </a:ext>
            </a:extLst>
          </p:cNvPr>
          <p:cNvPicPr>
            <a:picLocks noChangeAspect="1"/>
          </p:cNvPicPr>
          <p:nvPr/>
        </p:nvPicPr>
        <p:blipFill>
          <a:blip r:embed="rId2"/>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321A830-ACFF-6C61-07CA-D04E6E6FD08F}"/>
              </a:ext>
            </a:extLst>
          </p:cNvPr>
          <p:cNvSpPr/>
          <p:nvPr/>
        </p:nvSpPr>
        <p:spPr>
          <a:xfrm>
            <a:off x="5997575" y="1316038"/>
            <a:ext cx="5540304" cy="446831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Google Shape;53;p21"/>
          <p:cNvSpPr txBox="1">
            <a:spLocks noGrp="1"/>
          </p:cNvSpPr>
          <p:nvPr>
            <p:ph type="title"/>
          </p:nvPr>
        </p:nvSpPr>
        <p:spPr>
          <a:xfrm>
            <a:off x="839788"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n-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54" name="Google Shape;54;p21"/>
          <p:cNvSpPr txBox="1">
            <a:spLocks noGrp="1"/>
          </p:cNvSpPr>
          <p:nvPr>
            <p:ph type="body" idx="1"/>
          </p:nvPr>
        </p:nvSpPr>
        <p:spPr>
          <a:xfrm>
            <a:off x="839788" y="1316038"/>
            <a:ext cx="5157787"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5" name="Google Shape;55;p21"/>
          <p:cNvSpPr txBox="1">
            <a:spLocks noGrp="1"/>
          </p:cNvSpPr>
          <p:nvPr>
            <p:ph type="body" idx="2"/>
          </p:nvPr>
        </p:nvSpPr>
        <p:spPr>
          <a:xfrm>
            <a:off x="839788" y="1816278"/>
            <a:ext cx="5157787"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56" name="Google Shape;56;p21"/>
          <p:cNvSpPr txBox="1">
            <a:spLocks noGrp="1"/>
          </p:cNvSpPr>
          <p:nvPr>
            <p:ph type="body" idx="3"/>
          </p:nvPr>
        </p:nvSpPr>
        <p:spPr>
          <a:xfrm>
            <a:off x="6172200" y="1316038"/>
            <a:ext cx="5183188"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7" name="Google Shape;57;p21"/>
          <p:cNvSpPr txBox="1">
            <a:spLocks noGrp="1"/>
          </p:cNvSpPr>
          <p:nvPr>
            <p:ph type="body" idx="4"/>
          </p:nvPr>
        </p:nvSpPr>
        <p:spPr>
          <a:xfrm>
            <a:off x="6172200" y="1816278"/>
            <a:ext cx="5183188"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2" name="Slide Number Placeholder 2">
            <a:extLst>
              <a:ext uri="{FF2B5EF4-FFF2-40B4-BE49-F238E27FC236}">
                <a16:creationId xmlns:a16="http://schemas.microsoft.com/office/drawing/2014/main" id="{10AA9A2B-ABED-DB7D-BF31-1128BB037F8F}"/>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776322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2" name="Slide Number Placeholder 2">
            <a:extLst>
              <a:ext uri="{FF2B5EF4-FFF2-40B4-BE49-F238E27FC236}">
                <a16:creationId xmlns:a16="http://schemas.microsoft.com/office/drawing/2014/main" id="{B9AD8697-92AB-E546-E92A-46423E2D16EB}"/>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673973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preserve="1">
  <p:cSld name="Picture with Caption">
    <p:bg>
      <p:bgPr>
        <a:solidFill>
          <a:schemeClr val="lt1"/>
        </a:solidFill>
        <a:effectLst/>
      </p:bgPr>
    </p:bg>
    <p:spTree>
      <p:nvGrpSpPr>
        <p:cNvPr id="1" name="Shape 77"/>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723589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9" name="Picture 8">
            <a:extLst>
              <a:ext uri="{FF2B5EF4-FFF2-40B4-BE49-F238E27FC236}">
                <a16:creationId xmlns:a16="http://schemas.microsoft.com/office/drawing/2014/main" id="{2F796EF1-10A7-8C88-C479-E8F73E4A2FCC}"/>
              </a:ext>
            </a:extLst>
          </p:cNvPr>
          <p:cNvPicPr>
            <a:picLocks noChangeAspect="1"/>
          </p:cNvPicPr>
          <p:nvPr/>
        </p:nvPicPr>
        <p:blipFill>
          <a:blip r:embed="rId2"/>
          <a:srcRect/>
          <a:stretch/>
        </p:blipFill>
        <p:spPr>
          <a:xfrm>
            <a:off x="0" y="0"/>
            <a:ext cx="12192000" cy="6858000"/>
          </a:xfrm>
          <a:prstGeom prst="rect">
            <a:avLst/>
          </a:prstGeom>
        </p:spPr>
      </p:pic>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
        <p:nvSpPr>
          <p:cNvPr id="5" name="Google Shape;53;p21">
            <a:extLst>
              <a:ext uri="{FF2B5EF4-FFF2-40B4-BE49-F238E27FC236}">
                <a16:creationId xmlns:a16="http://schemas.microsoft.com/office/drawing/2014/main" id="{2804BE51-4AE7-8958-602D-521D85C02AB0}"/>
              </a:ext>
            </a:extLst>
          </p:cNvPr>
          <p:cNvSpPr txBox="1">
            <a:spLocks noGrp="1"/>
          </p:cNvSpPr>
          <p:nvPr>
            <p:ph type="title"/>
          </p:nvPr>
        </p:nvSpPr>
        <p:spPr>
          <a:xfrm>
            <a:off x="839788" y="0"/>
            <a:ext cx="10864532"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316038"/>
            <a:ext cx="4910771" cy="42963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accent3">
                    <a:lumMod val="20000"/>
                    <a:lumOff val="80000"/>
                  </a:schemeClr>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1829664"/>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Rectangle 7">
            <a:extLst>
              <a:ext uri="{FF2B5EF4-FFF2-40B4-BE49-F238E27FC236}">
                <a16:creationId xmlns:a16="http://schemas.microsoft.com/office/drawing/2014/main" id="{2A747783-11D2-0005-3676-55DC35F534B0}"/>
              </a:ext>
            </a:extLst>
          </p:cNvPr>
          <p:cNvSpPr/>
          <p:nvPr/>
        </p:nvSpPr>
        <p:spPr>
          <a:xfrm>
            <a:off x="5981252" y="1829664"/>
            <a:ext cx="5927463"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cxnSp>
        <p:nvCxnSpPr>
          <p:cNvPr id="3" name="Straight Connector 2">
            <a:extLst>
              <a:ext uri="{FF2B5EF4-FFF2-40B4-BE49-F238E27FC236}">
                <a16:creationId xmlns:a16="http://schemas.microsoft.com/office/drawing/2014/main" id="{C043EF58-EF2D-D14C-7319-81751CB2501A}"/>
              </a:ext>
            </a:extLst>
          </p:cNvPr>
          <p:cNvCxnSpPr>
            <a:cxnSpLocks/>
          </p:cNvCxnSpPr>
          <p:nvPr/>
        </p:nvCxnSpPr>
        <p:spPr>
          <a:xfrm>
            <a:off x="6169572" y="5370785"/>
            <a:ext cx="5517931" cy="0"/>
          </a:xfrm>
          <a:prstGeom prst="line">
            <a:avLst/>
          </a:prstGeom>
          <a:ln w="1905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516478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4" name="Picture 3">
            <a:extLst>
              <a:ext uri="{FF2B5EF4-FFF2-40B4-BE49-F238E27FC236}">
                <a16:creationId xmlns:a16="http://schemas.microsoft.com/office/drawing/2014/main" id="{C69F427D-5DA1-66BC-4D23-81378603A73E}"/>
              </a:ext>
            </a:extLst>
          </p:cNvPr>
          <p:cNvPicPr>
            <a:picLocks noChangeAspect="1"/>
          </p:cNvPicPr>
          <p:nvPr/>
        </p:nvPicPr>
        <p:blipFill>
          <a:blip r:embed="rId2"/>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61B96DC3-EDED-A35A-DB3F-833161D31F0F}"/>
              </a:ext>
            </a:extLst>
          </p:cNvPr>
          <p:cNvSpPr/>
          <p:nvPr/>
        </p:nvSpPr>
        <p:spPr>
          <a:xfrm>
            <a:off x="279699" y="1829664"/>
            <a:ext cx="11629017"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756881"/>
            <a:ext cx="4910771" cy="48288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400" b="1">
                <a:solidFill>
                  <a:schemeClr val="tx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2283087"/>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000">
                <a:solidFill>
                  <a:schemeClr val="tx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Google Shape;53;p21">
            <a:extLst>
              <a:ext uri="{FF2B5EF4-FFF2-40B4-BE49-F238E27FC236}">
                <a16:creationId xmlns:a16="http://schemas.microsoft.com/office/drawing/2014/main" id="{07213A82-FAAB-5D75-42CD-C50A00ED13EC}"/>
              </a:ext>
            </a:extLst>
          </p:cNvPr>
          <p:cNvSpPr txBox="1">
            <a:spLocks noGrp="1"/>
          </p:cNvSpPr>
          <p:nvPr>
            <p:ph type="title"/>
          </p:nvPr>
        </p:nvSpPr>
        <p:spPr>
          <a:xfrm>
            <a:off x="839788" y="5555"/>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Tree>
    <p:extLst>
      <p:ext uri="{BB962C8B-B14F-4D97-AF65-F5344CB8AC3E}">
        <p14:creationId xmlns:p14="http://schemas.microsoft.com/office/powerpoint/2010/main" val="1805950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15804"/>
            <a:ext cx="10515600" cy="1325563"/>
          </a:xfrm>
          <a:prstGeom prst="rect">
            <a:avLst/>
          </a:prstGeom>
        </p:spPr>
        <p:txBody>
          <a:bodyPr/>
          <a:lstStyle>
            <a:lvl1pPr>
              <a:defRPr baseline="0">
                <a:latin typeface="+mn-lt"/>
              </a:defRPr>
            </a:lvl1pPr>
          </a:lstStyle>
          <a:p>
            <a:r>
              <a:rPr lang="en-GB"/>
              <a:t>Click to edit Master title style</a:t>
            </a:r>
            <a:endParaRPr lang="en-US" dirty="0"/>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681809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preserve="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E2475484-9675-48C9-8679-CDEA8E9A8D8A}" type="slidenum">
              <a:rPr lang="en-GB" smtClean="0"/>
              <a:t>‹#›</a:t>
            </a:fld>
            <a:endParaRPr lang="en-GB"/>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3" name="Google Shape;34;p20">
            <a:extLst>
              <a:ext uri="{FF2B5EF4-FFF2-40B4-BE49-F238E27FC236}">
                <a16:creationId xmlns:a16="http://schemas.microsoft.com/office/drawing/2014/main" id="{419EB315-0C5D-E6B5-553F-CAA36B37A5F8}"/>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Tree>
    <p:extLst>
      <p:ext uri="{BB962C8B-B14F-4D97-AF65-F5344CB8AC3E}">
        <p14:creationId xmlns:p14="http://schemas.microsoft.com/office/powerpoint/2010/main" val="1794907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preserve="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E2475484-9675-48C9-8679-CDEA8E9A8D8A}" type="slidenum">
              <a:rPr lang="en-GB" smtClean="0"/>
              <a:t>‹#›</a:t>
            </a:fld>
            <a:endParaRPr lang="en-GB"/>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3" name="Google Shape;34;p20">
            <a:extLst>
              <a:ext uri="{FF2B5EF4-FFF2-40B4-BE49-F238E27FC236}">
                <a16:creationId xmlns:a16="http://schemas.microsoft.com/office/drawing/2014/main" id="{68C289B8-59D7-7801-53EE-ABCB09FB4381}"/>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Tree>
    <p:extLst>
      <p:ext uri="{BB962C8B-B14F-4D97-AF65-F5344CB8AC3E}">
        <p14:creationId xmlns:p14="http://schemas.microsoft.com/office/powerpoint/2010/main" val="1572603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446B47-3AB7-5468-5779-05D3C0A5555C}"/>
              </a:ext>
            </a:extLst>
          </p:cNvPr>
          <p:cNvSpPr>
            <a:spLocks noGrp="1"/>
          </p:cNvSpPr>
          <p:nvPr>
            <p:ph type="dt" sz="half" idx="10"/>
          </p:nvPr>
        </p:nvSpPr>
        <p:spPr/>
        <p:txBody>
          <a:bodyPr/>
          <a:lstStyle/>
          <a:p>
            <a:fld id="{542013B5-57A3-4C5E-941C-BD763D94CC37}" type="datetimeFigureOut">
              <a:rPr lang="en-GB" smtClean="0"/>
              <a:t>16/09/2026</a:t>
            </a:fld>
            <a:endParaRPr lang="en-GB"/>
          </a:p>
        </p:txBody>
      </p:sp>
      <p:sp>
        <p:nvSpPr>
          <p:cNvPr id="3" name="Footer Placeholder 2">
            <a:extLst>
              <a:ext uri="{FF2B5EF4-FFF2-40B4-BE49-F238E27FC236}">
                <a16:creationId xmlns:a16="http://schemas.microsoft.com/office/drawing/2014/main" id="{612DA670-B1D8-7DCC-A78C-FEF58A665B3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784736C-9481-48A1-7A1A-77496D59A2B6}"/>
              </a:ext>
            </a:extLst>
          </p:cNvPr>
          <p:cNvSpPr>
            <a:spLocks noGrp="1"/>
          </p:cNvSpPr>
          <p:nvPr>
            <p:ph type="sldNum" sz="quarter" idx="12"/>
          </p:nvPr>
        </p:nvSpPr>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020261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3" name="Picture 2">
            <a:extLst>
              <a:ext uri="{FF2B5EF4-FFF2-40B4-BE49-F238E27FC236}">
                <a16:creationId xmlns:a16="http://schemas.microsoft.com/office/drawing/2014/main" id="{86E5E6BE-A6A1-10D2-B88B-24B36E7901E5}"/>
              </a:ext>
            </a:extLst>
          </p:cNvPr>
          <p:cNvPicPr>
            <a:picLocks noChangeAspect="1"/>
          </p:cNvPicPr>
          <p:nvPr/>
        </p:nvPicPr>
        <p:blipFill>
          <a:blip r:embed="rId14"/>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E2475484-9675-48C9-8679-CDEA8E9A8D8A}" type="slidenum">
              <a:rPr lang="en-GB" smtClean="0"/>
              <a:t>‹#›</a:t>
            </a:fld>
            <a:endParaRPr lang="en-GB"/>
          </a:p>
        </p:txBody>
      </p:sp>
      <p:sp>
        <p:nvSpPr>
          <p:cNvPr id="5" name="Title Placeholder 4">
            <a:extLst>
              <a:ext uri="{FF2B5EF4-FFF2-40B4-BE49-F238E27FC236}">
                <a16:creationId xmlns:a16="http://schemas.microsoft.com/office/drawing/2014/main" id="{BE7CC00F-31E2-FDCD-E25C-C29A300A4667}"/>
              </a:ext>
            </a:extLst>
          </p:cNvPr>
          <p:cNvSpPr>
            <a:spLocks noGrp="1"/>
          </p:cNvSpPr>
          <p:nvPr>
            <p:ph type="title"/>
          </p:nvPr>
        </p:nvSpPr>
        <p:spPr>
          <a:xfrm>
            <a:off x="838200" y="0"/>
            <a:ext cx="10515600" cy="1325563"/>
          </a:xfrm>
          <a:prstGeom prst="rect">
            <a:avLst/>
          </a:prstGeom>
        </p:spPr>
        <p:txBody>
          <a:bodyPr vert="horz" lIns="91440" tIns="45720" rIns="91440" bIns="45720" rtlCol="0" anchor="b">
            <a:normAutofit/>
          </a:bodyPr>
          <a:lstStyle/>
          <a:p>
            <a:r>
              <a:rPr lang="en-GB"/>
              <a:t>Click to edit Master title style</a:t>
            </a:r>
            <a:endParaRPr lang="en-US" dirty="0"/>
          </a:p>
        </p:txBody>
      </p:sp>
    </p:spTree>
    <p:extLst>
      <p:ext uri="{BB962C8B-B14F-4D97-AF65-F5344CB8AC3E}">
        <p14:creationId xmlns:p14="http://schemas.microsoft.com/office/powerpoint/2010/main" val="71161938"/>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Arial" panose="020B0604020202020204" pitchFamily="34" charset="0"/>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0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limatecompatiblegrowth.com/wp-content/uploads/Component-1-Final.pdf"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slide" Target="slide5.xml"/><Relationship Id="rId7"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slide" Target="slide24.xml"/><Relationship Id="rId11" Type="http://schemas.openxmlformats.org/officeDocument/2006/relationships/image" Target="../media/image10.svg"/><Relationship Id="rId5" Type="http://schemas.openxmlformats.org/officeDocument/2006/relationships/slide" Target="slide19.xml"/><Relationship Id="rId10" Type="http://schemas.openxmlformats.org/officeDocument/2006/relationships/image" Target="../media/image9.svg"/><Relationship Id="rId4" Type="http://schemas.openxmlformats.org/officeDocument/2006/relationships/slide" Target="slide10.xml"/><Relationship Id="rId9" Type="http://schemas.openxmlformats.org/officeDocument/2006/relationships/image" Target="../media/image8.svg"/></Relationships>
</file>

<file path=ppt/slides/_rels/slide4.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12.png"/><Relationship Id="rId7" Type="http://schemas.openxmlformats.org/officeDocument/2006/relationships/slide" Target="slide10.xml"/><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slide" Target="slide5.xml"/><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slide" Target="slide24.xml"/></Relationships>
</file>

<file path=ppt/slides/_rels/slide5.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5.svg"/><Relationship Id="rId4" Type="http://schemas.openxmlformats.org/officeDocument/2006/relationships/hyperlink" Target="https://www.open.edu/openlearncreate/course/view.php?id=14218" TargetMode="Externa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audio" Target="../media/audio1.wav"/><Relationship Id="rId5" Type="http://schemas.openxmlformats.org/officeDocument/2006/relationships/hyperlink" Target="https://unfccc.int/sites/default/files/resource/NationalDecarbonizationPlan.pdf" TargetMode="Externa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slideLayout" Target="../slideLayouts/slideLayout2.xml"/><Relationship Id="rId1" Type="http://schemas.openxmlformats.org/officeDocument/2006/relationships/video" Target="https://www.youtube.com/embed/_KEdela90iQ?feature=oembed" TargetMode="Externa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5.svg"/></Relationships>
</file>

<file path=ppt/slides/_rels/slide1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5.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audio" Target="../media/audio1.wav"/><Relationship Id="rId4" Type="http://schemas.openxmlformats.org/officeDocument/2006/relationships/hyperlink" Target="https://2050pathways.org/wp-content/uploads/2023/07/Senegal_Country-experiences-with-the-development-of-a-long-term-vision_Senegal.pdf"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slide" Target="slide3.xml"/></Relationships>
</file>

<file path=ppt/slides/_rels/slide19.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slide" Target="slide3.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audio" Target="../media/audio1.wav"/><Relationship Id="rId4" Type="http://schemas.openxmlformats.org/officeDocument/2006/relationships/hyperlink" Target="https://2050pathways.org/resource-hub/good-governance-for-long-term-low-emissions-development-strategie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sv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sv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21.svg"/></Relationships>
</file>

<file path=ppt/slides/_rels/slide2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1.svg"/></Relationships>
</file>

<file path=ppt/slides/_rels/slide28.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hyperlink" Target="https://www.open.edu/openlearncreate/course/view.php?id=16185" TargetMode="External"/><Relationship Id="rId1" Type="http://schemas.openxmlformats.org/officeDocument/2006/relationships/slideLayout" Target="../slideLayouts/slideLayout12.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climatecompatiblegrowth.com/wp-content/uploads/Component-1-Final.pdf" TargetMode="Externa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6A463C5-7C80-B1A7-C3BB-28256EB1EF23}"/>
              </a:ext>
            </a:extLst>
          </p:cNvPr>
          <p:cNvSpPr txBox="1"/>
          <p:nvPr/>
        </p:nvSpPr>
        <p:spPr>
          <a:xfrm>
            <a:off x="9970047" y="4734342"/>
            <a:ext cx="2150691" cy="2123658"/>
          </a:xfrm>
          <a:prstGeom prst="rect">
            <a:avLst/>
          </a:prstGeom>
          <a:noFill/>
        </p:spPr>
        <p:txBody>
          <a:bodyPr wrap="square" lIns="0" rIns="0" rtlCol="0">
            <a:spAutoFit/>
          </a:bodyPr>
          <a:lstStyle/>
          <a:p>
            <a:pPr algn="r"/>
            <a:r>
              <a:rPr lang="en-GB" sz="1100" b="1" dirty="0">
                <a:solidFill>
                  <a:schemeClr val="bg1"/>
                </a:solidFill>
              </a:rPr>
              <a:t>This material is based on a policy brief written by:</a:t>
            </a:r>
          </a:p>
          <a:p>
            <a:pPr algn="r"/>
            <a:r>
              <a:rPr lang="en-GB" sz="1100" dirty="0">
                <a:solidFill>
                  <a:schemeClr val="bg1"/>
                </a:solidFill>
              </a:rPr>
              <a:t>Marcella Jaramillo, Yacob Mulugetta, Holger Dalkmann, Lucas Somavilla Croxatto, Fynn Kiley, Hannah Luscombe, Mark Howells, and Vivien Foster</a:t>
            </a:r>
          </a:p>
          <a:p>
            <a:pPr algn="r"/>
            <a:endParaRPr lang="en-GB" sz="1100" dirty="0">
              <a:solidFill>
                <a:schemeClr val="bg1"/>
              </a:solidFill>
            </a:endParaRPr>
          </a:p>
          <a:p>
            <a:pPr algn="r"/>
            <a:r>
              <a:rPr lang="en-GB" sz="1100" dirty="0">
                <a:solidFill>
                  <a:schemeClr val="bg1"/>
                </a:solidFill>
              </a:rPr>
              <a:t>To read the full brief </a:t>
            </a:r>
            <a:r>
              <a:rPr lang="en-GB" sz="1100" b="1" dirty="0">
                <a:solidFill>
                  <a:schemeClr val="accent4">
                    <a:lumMod val="40000"/>
                    <a:lumOff val="60000"/>
                  </a:schemeClr>
                </a:solidFill>
                <a:hlinkClick r:id="rId3">
                  <a:extLst>
                    <a:ext uri="{A12FA001-AC4F-418D-AE19-62706E023703}">
                      <ahyp:hlinkClr xmlns:ahyp="http://schemas.microsoft.com/office/drawing/2018/hyperlinkcolor" val="tx"/>
                    </a:ext>
                  </a:extLst>
                </a:hlinkClick>
              </a:rPr>
              <a:t>click here</a:t>
            </a:r>
            <a:endParaRPr lang="en-GB" sz="1100" b="1" dirty="0">
              <a:solidFill>
                <a:schemeClr val="accent4">
                  <a:lumMod val="40000"/>
                  <a:lumOff val="60000"/>
                </a:schemeClr>
              </a:solidFill>
            </a:endParaRPr>
          </a:p>
          <a:p>
            <a:pPr algn="r"/>
            <a:endParaRPr lang="en-GB" sz="1100" dirty="0">
              <a:solidFill>
                <a:schemeClr val="bg1"/>
              </a:solidFill>
            </a:endParaRPr>
          </a:p>
          <a:p>
            <a:pPr algn="r"/>
            <a:r>
              <a:rPr lang="en-GB" sz="1100" b="1" dirty="0">
                <a:solidFill>
                  <a:schemeClr val="bg1"/>
                </a:solidFill>
              </a:rPr>
              <a:t>Material compiled by:</a:t>
            </a:r>
          </a:p>
          <a:p>
            <a:pPr algn="r"/>
            <a:r>
              <a:rPr lang="en-GB" sz="1100" dirty="0">
                <a:solidFill>
                  <a:schemeClr val="bg1"/>
                </a:solidFill>
              </a:rPr>
              <a:t>Elizabeth M Tennyson</a:t>
            </a:r>
          </a:p>
        </p:txBody>
      </p:sp>
      <p:sp>
        <p:nvSpPr>
          <p:cNvPr id="8" name="TextBox 7">
            <a:extLst>
              <a:ext uri="{FF2B5EF4-FFF2-40B4-BE49-F238E27FC236}">
                <a16:creationId xmlns:a16="http://schemas.microsoft.com/office/drawing/2014/main" id="{213186D9-6407-6E71-BF14-6A898C57C53E}"/>
              </a:ext>
            </a:extLst>
          </p:cNvPr>
          <p:cNvSpPr txBox="1"/>
          <p:nvPr/>
        </p:nvSpPr>
        <p:spPr>
          <a:xfrm>
            <a:off x="2538271" y="2144110"/>
            <a:ext cx="6363682" cy="1723549"/>
          </a:xfrm>
          <a:prstGeom prst="rect">
            <a:avLst/>
          </a:prstGeom>
          <a:noFill/>
        </p:spPr>
        <p:txBody>
          <a:bodyPr wrap="square" rtlCol="0">
            <a:spAutoFit/>
          </a:bodyPr>
          <a:lstStyle/>
          <a:p>
            <a:pPr marL="180975"/>
            <a:r>
              <a:rPr lang="en-GB" sz="3200" b="1" dirty="0">
                <a:solidFill>
                  <a:schemeClr val="bg1"/>
                </a:solidFill>
              </a:rPr>
              <a:t>Data-To-Deal Component 1 </a:t>
            </a:r>
            <a:r>
              <a:rPr lang="en-GB" sz="3200" b="1" dirty="0">
                <a:solidFill>
                  <a:schemeClr val="accent6">
                    <a:lumMod val="60000"/>
                    <a:lumOff val="40000"/>
                  </a:schemeClr>
                </a:solidFill>
              </a:rPr>
              <a:t>Politics</a:t>
            </a:r>
          </a:p>
          <a:p>
            <a:pPr marL="180975" algn="ctr"/>
            <a:endParaRPr lang="en-GB" sz="1600" i="1" dirty="0">
              <a:solidFill>
                <a:schemeClr val="bg1"/>
              </a:solidFill>
            </a:endParaRPr>
          </a:p>
          <a:p>
            <a:pPr marL="180975"/>
            <a:r>
              <a:rPr lang="en-GB" sz="2400" i="1" dirty="0">
                <a:solidFill>
                  <a:schemeClr val="bg1"/>
                </a:solidFill>
              </a:rPr>
              <a:t>Securing Political Support</a:t>
            </a:r>
          </a:p>
        </p:txBody>
      </p:sp>
      <p:sp>
        <p:nvSpPr>
          <p:cNvPr id="2" name="TextBox 1">
            <a:extLst>
              <a:ext uri="{FF2B5EF4-FFF2-40B4-BE49-F238E27FC236}">
                <a16:creationId xmlns:a16="http://schemas.microsoft.com/office/drawing/2014/main" id="{18F210A7-CF51-EC83-0C82-E9FAA90CEF62}"/>
              </a:ext>
            </a:extLst>
          </p:cNvPr>
          <p:cNvSpPr txBox="1"/>
          <p:nvPr/>
        </p:nvSpPr>
        <p:spPr>
          <a:xfrm>
            <a:off x="2474084" y="6407308"/>
            <a:ext cx="7495963" cy="338554"/>
          </a:xfrm>
          <a:prstGeom prst="rect">
            <a:avLst/>
          </a:prstGeom>
          <a:noFill/>
        </p:spPr>
        <p:txBody>
          <a:bodyPr wrap="none" rtlCol="0">
            <a:spAutoFit/>
          </a:bodyPr>
          <a:lstStyle/>
          <a:p>
            <a:pPr algn="l"/>
            <a:r>
              <a:rPr lang="en-GB" sz="1600" dirty="0">
                <a:solidFill>
                  <a:schemeClr val="bg1"/>
                </a:solidFill>
                <a:highlight>
                  <a:srgbClr val="0000FF"/>
                </a:highlight>
              </a:rPr>
              <a:t>For the best learning experience, please put the materials in </a:t>
            </a:r>
            <a:r>
              <a:rPr lang="en-GB" sz="1600" b="1" u="sng" dirty="0">
                <a:solidFill>
                  <a:schemeClr val="bg1"/>
                </a:solidFill>
                <a:highlight>
                  <a:srgbClr val="0000FF"/>
                </a:highlight>
              </a:rPr>
              <a:t>presentation</a:t>
            </a:r>
            <a:r>
              <a:rPr lang="en-GB" sz="1600" dirty="0">
                <a:solidFill>
                  <a:schemeClr val="bg1"/>
                </a:solidFill>
                <a:highlight>
                  <a:srgbClr val="0000FF"/>
                </a:highlight>
              </a:rPr>
              <a:t> mode</a:t>
            </a:r>
          </a:p>
        </p:txBody>
      </p:sp>
    </p:spTree>
    <p:extLst>
      <p:ext uri="{BB962C8B-B14F-4D97-AF65-F5344CB8AC3E}">
        <p14:creationId xmlns:p14="http://schemas.microsoft.com/office/powerpoint/2010/main" val="1357167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a diagram&#10;&#10;AI-generated content may be incorrect.">
            <a:extLst>
              <a:ext uri="{FF2B5EF4-FFF2-40B4-BE49-F238E27FC236}">
                <a16:creationId xmlns:a16="http://schemas.microsoft.com/office/drawing/2014/main" id="{EBBCE2C5-0C0D-9468-2491-33C7376AAFE5}"/>
              </a:ext>
            </a:extLst>
          </p:cNvPr>
          <p:cNvPicPr>
            <a:picLocks noChangeAspect="1"/>
          </p:cNvPicPr>
          <p:nvPr/>
        </p:nvPicPr>
        <p:blipFill>
          <a:blip r:embed="rId3">
            <a:extLst>
              <a:ext uri="{28A0092B-C50C-407E-A947-70E740481C1C}">
                <a14:useLocalDpi xmlns:a14="http://schemas.microsoft.com/office/drawing/2010/main" val="0"/>
              </a:ext>
            </a:extLst>
          </a:blip>
          <a:srcRect l="21762" r="21586"/>
          <a:stretch>
            <a:fillRect/>
          </a:stretch>
        </p:blipFill>
        <p:spPr>
          <a:xfrm>
            <a:off x="7819287" y="2466120"/>
            <a:ext cx="3808980" cy="3782281"/>
          </a:xfrm>
          <a:prstGeom prst="rect">
            <a:avLst/>
          </a:prstGeom>
        </p:spPr>
      </p:pic>
      <p:sp>
        <p:nvSpPr>
          <p:cNvPr id="2" name="TextBox 1">
            <a:extLst>
              <a:ext uri="{FF2B5EF4-FFF2-40B4-BE49-F238E27FC236}">
                <a16:creationId xmlns:a16="http://schemas.microsoft.com/office/drawing/2014/main" id="{4347C209-808A-9C46-A7BA-0CEC075863C9}"/>
              </a:ext>
            </a:extLst>
          </p:cNvPr>
          <p:cNvSpPr txBox="1"/>
          <p:nvPr/>
        </p:nvSpPr>
        <p:spPr>
          <a:xfrm>
            <a:off x="563733" y="363505"/>
            <a:ext cx="11121335" cy="2215991"/>
          </a:xfrm>
          <a:prstGeom prst="rect">
            <a:avLst/>
          </a:prstGeom>
        </p:spPr>
        <p:txBody>
          <a:bodyPr wrap="square" rtlCol="0">
            <a:spAutoFit/>
          </a:bodyPr>
          <a:lstStyle/>
          <a:p>
            <a:r>
              <a:rPr lang="en-GB" sz="3200" b="1" dirty="0"/>
              <a:t>INTRODUCTION </a:t>
            </a:r>
            <a:r>
              <a:rPr lang="en-GB" sz="3200" b="1" dirty="0">
                <a:solidFill>
                  <a:schemeClr val="tx1"/>
                </a:solidFill>
              </a:rPr>
              <a:t>TO </a:t>
            </a:r>
            <a:r>
              <a:rPr lang="en-GB" sz="3200" b="1" dirty="0">
                <a:solidFill>
                  <a:schemeClr val="accent2">
                    <a:lumMod val="60000"/>
                    <a:lumOff val="40000"/>
                  </a:schemeClr>
                </a:solidFill>
              </a:rPr>
              <a:t>POLITICS</a:t>
            </a:r>
          </a:p>
          <a:p>
            <a:endParaRPr lang="en-GB" sz="1400" b="1" dirty="0"/>
          </a:p>
          <a:p>
            <a:r>
              <a:rPr lang="en-GB" sz="2000" b="1" dirty="0">
                <a:solidFill>
                  <a:schemeClr val="accent5"/>
                </a:solidFill>
              </a:rPr>
              <a:t>Why is it important to understand political dynamics?</a:t>
            </a:r>
          </a:p>
          <a:p>
            <a:r>
              <a:rPr lang="en-GB" sz="1800" dirty="0"/>
              <a:t>Countries are complex entities that hold a multitude of differing views, opinions and priorities. Knowing the different dynamics within this system clarifies which pathways are </a:t>
            </a:r>
            <a:r>
              <a:rPr lang="en-GB" sz="1800" u="sng" dirty="0"/>
              <a:t>politically viable</a:t>
            </a:r>
            <a:r>
              <a:rPr lang="en-GB" sz="1800" dirty="0"/>
              <a:t>, aligns long-term climate and development objectives across ministries, and ensures that transition planning reflects domestic priorities rather than external agendas. </a:t>
            </a:r>
          </a:p>
        </p:txBody>
      </p:sp>
      <p:sp>
        <p:nvSpPr>
          <p:cNvPr id="6" name="TextBox 5">
            <a:extLst>
              <a:ext uri="{FF2B5EF4-FFF2-40B4-BE49-F238E27FC236}">
                <a16:creationId xmlns:a16="http://schemas.microsoft.com/office/drawing/2014/main" id="{92762517-68E7-7D22-7951-7752A579E860}"/>
              </a:ext>
            </a:extLst>
          </p:cNvPr>
          <p:cNvSpPr txBox="1"/>
          <p:nvPr/>
        </p:nvSpPr>
        <p:spPr>
          <a:xfrm>
            <a:off x="1388783" y="5048072"/>
            <a:ext cx="6373703" cy="1200329"/>
          </a:xfrm>
          <a:prstGeom prst="rect">
            <a:avLst/>
          </a:prstGeom>
          <a:noFill/>
        </p:spPr>
        <p:txBody>
          <a:bodyPr wrap="square">
            <a:spAutoFit/>
          </a:bodyPr>
          <a:lstStyle/>
          <a:p>
            <a:r>
              <a:rPr lang="en-GB" sz="1800" dirty="0"/>
              <a:t>The numbered components are </a:t>
            </a:r>
            <a:r>
              <a:rPr lang="en-GB" sz="1800" i="1" u="sng" dirty="0"/>
              <a:t>not linear</a:t>
            </a:r>
            <a:r>
              <a:rPr lang="en-GB" sz="1800" i="1" dirty="0"/>
              <a:t>.</a:t>
            </a:r>
            <a:r>
              <a:rPr lang="en-GB" sz="1800" dirty="0"/>
              <a:t> The components are often conducted in parallel and iteratively. Therefore, whilst securing political support is our “first” component it might not be the first thing to do in the country.</a:t>
            </a:r>
          </a:p>
        </p:txBody>
      </p:sp>
      <p:pic>
        <p:nvPicPr>
          <p:cNvPr id="9" name="Graphic 8" descr="Comment Important with solid fill">
            <a:extLst>
              <a:ext uri="{FF2B5EF4-FFF2-40B4-BE49-F238E27FC236}">
                <a16:creationId xmlns:a16="http://schemas.microsoft.com/office/drawing/2014/main" id="{35786E3C-9B43-4438-8479-C8500B749FD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3733" y="4971137"/>
            <a:ext cx="923824" cy="923824"/>
          </a:xfrm>
          <a:prstGeom prst="rect">
            <a:avLst/>
          </a:prstGeom>
        </p:spPr>
      </p:pic>
      <p:sp>
        <p:nvSpPr>
          <p:cNvPr id="11" name="TextBox 10">
            <a:extLst>
              <a:ext uri="{FF2B5EF4-FFF2-40B4-BE49-F238E27FC236}">
                <a16:creationId xmlns:a16="http://schemas.microsoft.com/office/drawing/2014/main" id="{6B3D428E-CD80-9180-42AB-8A60BBA4F217}"/>
              </a:ext>
            </a:extLst>
          </p:cNvPr>
          <p:cNvSpPr txBox="1"/>
          <p:nvPr/>
        </p:nvSpPr>
        <p:spPr>
          <a:xfrm>
            <a:off x="563733" y="2917987"/>
            <a:ext cx="7603114" cy="1508105"/>
          </a:xfrm>
          <a:prstGeom prst="rect">
            <a:avLst/>
          </a:prstGeom>
          <a:noFill/>
        </p:spPr>
        <p:txBody>
          <a:bodyPr wrap="square">
            <a:spAutoFit/>
          </a:bodyPr>
          <a:lstStyle/>
          <a:p>
            <a:r>
              <a:rPr lang="en-GB" sz="2000" b="1" dirty="0">
                <a:solidFill>
                  <a:schemeClr val="accent5"/>
                </a:solidFill>
              </a:rPr>
              <a:t>Why is this component a part of the Data-2-Deal framework?</a:t>
            </a:r>
          </a:p>
          <a:p>
            <a:r>
              <a:rPr lang="en-GB" sz="1800" dirty="0"/>
              <a:t>Knowing the political dynamics enables…</a:t>
            </a:r>
          </a:p>
          <a:p>
            <a:pPr marL="285750" indent="-285750">
              <a:buFontTx/>
              <a:buChar char="-"/>
            </a:pPr>
            <a:r>
              <a:rPr lang="en-GB" sz="1800" dirty="0"/>
              <a:t>Stronger country ownership and political buy-in;</a:t>
            </a:r>
          </a:p>
          <a:p>
            <a:pPr marL="285750" indent="-285750">
              <a:buFontTx/>
              <a:buChar char="-"/>
            </a:pPr>
            <a:r>
              <a:rPr lang="en-GB" sz="1800" dirty="0"/>
              <a:t>Improved sustainability and continuity;</a:t>
            </a:r>
          </a:p>
          <a:p>
            <a:pPr marL="285750" indent="-285750">
              <a:buFontTx/>
              <a:buChar char="-"/>
            </a:pPr>
            <a:r>
              <a:rPr lang="en-GB" sz="1800" dirty="0"/>
              <a:t>Enhanced coordination and alignment</a:t>
            </a:r>
          </a:p>
        </p:txBody>
      </p:sp>
    </p:spTree>
    <p:extLst>
      <p:ext uri="{BB962C8B-B14F-4D97-AF65-F5344CB8AC3E}">
        <p14:creationId xmlns:p14="http://schemas.microsoft.com/office/powerpoint/2010/main" val="2767514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B85EC844-2954-9228-8978-6FCA8B6B0479}"/>
              </a:ext>
            </a:extLst>
          </p:cNvPr>
          <p:cNvSpPr/>
          <p:nvPr/>
        </p:nvSpPr>
        <p:spPr>
          <a:xfrm>
            <a:off x="2664327" y="705794"/>
            <a:ext cx="8960214" cy="5446412"/>
          </a:xfrm>
          <a:prstGeom prst="roundRect">
            <a:avLst>
              <a:gd name="adj" fmla="val 714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8" name="Table 7">
            <a:extLst>
              <a:ext uri="{FF2B5EF4-FFF2-40B4-BE49-F238E27FC236}">
                <a16:creationId xmlns:a16="http://schemas.microsoft.com/office/drawing/2014/main" id="{7256893C-606B-90AA-8032-335711F5B2CD}"/>
              </a:ext>
            </a:extLst>
          </p:cNvPr>
          <p:cNvGraphicFramePr>
            <a:graphicFrameLocks noGrp="1"/>
          </p:cNvGraphicFramePr>
          <p:nvPr>
            <p:extLst>
              <p:ext uri="{D42A27DB-BD31-4B8C-83A1-F6EECF244321}">
                <p14:modId xmlns:p14="http://schemas.microsoft.com/office/powerpoint/2010/main" val="1139848203"/>
              </p:ext>
            </p:extLst>
          </p:nvPr>
        </p:nvGraphicFramePr>
        <p:xfrm>
          <a:off x="2980465" y="2071422"/>
          <a:ext cx="8632373" cy="3740962"/>
        </p:xfrm>
        <a:graphic>
          <a:graphicData uri="http://schemas.openxmlformats.org/drawingml/2006/table">
            <a:tbl>
              <a:tblPr firstRow="1" firstCol="1" bandRow="1">
                <a:tableStyleId>{2D5ABB26-0587-4C30-8999-92F81FD0307C}</a:tableStyleId>
              </a:tblPr>
              <a:tblGrid>
                <a:gridCol w="1129522">
                  <a:extLst>
                    <a:ext uri="{9D8B030D-6E8A-4147-A177-3AD203B41FA5}">
                      <a16:colId xmlns:a16="http://schemas.microsoft.com/office/drawing/2014/main" val="854988839"/>
                    </a:ext>
                  </a:extLst>
                </a:gridCol>
                <a:gridCol w="7502851">
                  <a:extLst>
                    <a:ext uri="{9D8B030D-6E8A-4147-A177-3AD203B41FA5}">
                      <a16:colId xmlns:a16="http://schemas.microsoft.com/office/drawing/2014/main" val="3274321985"/>
                    </a:ext>
                  </a:extLst>
                </a:gridCol>
              </a:tblGrid>
              <a:tr h="595578">
                <a:tc>
                  <a:txBody>
                    <a:bodyPr/>
                    <a:lstStyle/>
                    <a:p>
                      <a:pPr>
                        <a:lnSpc>
                          <a:spcPct val="107000"/>
                        </a:lnSpc>
                        <a:spcAft>
                          <a:spcPts val="200"/>
                        </a:spcAft>
                      </a:pP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US" sz="2000" b="1" i="0" u="none" strike="noStrike" cap="none" dirty="0">
                          <a:solidFill>
                            <a:schemeClr val="accent5"/>
                          </a:solidFill>
                          <a:effectLst/>
                          <a:latin typeface="+mn-lt"/>
                          <a:ea typeface="+mn-ea"/>
                          <a:cs typeface="+mn-cs"/>
                          <a:sym typeface="Arial"/>
                        </a:rPr>
                        <a:t>Learning Outcomes</a:t>
                      </a:r>
                      <a:endParaRPr lang="en-US" sz="2000" b="0" i="1" u="none"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310097976"/>
                  </a:ext>
                </a:extLst>
              </a:tr>
              <a:tr h="829475">
                <a:tc>
                  <a:txBody>
                    <a:bodyPr/>
                    <a:lstStyle/>
                    <a:p>
                      <a:pPr algn="r">
                        <a:lnSpc>
                          <a:spcPct val="107000"/>
                        </a:lnSpc>
                        <a:spcAft>
                          <a:spcPts val="200"/>
                        </a:spcAft>
                      </a:pPr>
                      <a:r>
                        <a:rPr lang="en-GB" sz="2000" kern="100" dirty="0">
                          <a:solidFill>
                            <a:schemeClr val="accent5"/>
                          </a:solidFill>
                          <a:effectLst/>
                        </a:rPr>
                        <a:t>1</a:t>
                      </a: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1800" b="1" i="0" u="sng" strike="noStrike" cap="none" dirty="0">
                          <a:solidFill>
                            <a:schemeClr val="accent5"/>
                          </a:solidFill>
                          <a:effectLst/>
                          <a:latin typeface="+mn-lt"/>
                          <a:ea typeface="+mn-ea"/>
                          <a:cs typeface="+mn-cs"/>
                          <a:sym typeface="Arial"/>
                          <a:hlinkClick r:id="rId3" action="ppaction://hlinksldjump">
                            <a:extLst>
                              <a:ext uri="{A12FA001-AC4F-418D-AE19-62706E023703}">
                                <ahyp:hlinkClr xmlns:ahyp="http://schemas.microsoft.com/office/drawing/2018/hyperlinkcolor" val="tx"/>
                              </a:ext>
                            </a:extLst>
                          </a:hlinkClick>
                        </a:rPr>
                        <a:t>Creating a political mandate</a:t>
                      </a:r>
                      <a:endParaRPr lang="en-GB" sz="1800" b="1" i="0" u="sng"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2969330926"/>
                  </a:ext>
                </a:extLst>
              </a:tr>
              <a:tr h="838200">
                <a:tc>
                  <a:txBody>
                    <a:bodyPr/>
                    <a:lstStyle/>
                    <a:p>
                      <a:pPr algn="r">
                        <a:lnSpc>
                          <a:spcPct val="107000"/>
                        </a:lnSpc>
                        <a:spcAft>
                          <a:spcPts val="200"/>
                        </a:spcAft>
                      </a:pPr>
                      <a:r>
                        <a:rPr lang="en-GB" sz="2000" kern="100" dirty="0">
                          <a:solidFill>
                            <a:schemeClr val="accent5"/>
                          </a:solidFill>
                          <a:effectLst/>
                        </a:rPr>
                        <a:t>2</a:t>
                      </a: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1800" b="1" i="0" u="sng" strike="noStrike" cap="none" dirty="0">
                          <a:solidFill>
                            <a:schemeClr val="accent5"/>
                          </a:solidFill>
                          <a:effectLst/>
                          <a:latin typeface="+mn-lt"/>
                          <a:ea typeface="+mn-ea"/>
                          <a:cs typeface="+mn-cs"/>
                          <a:sym typeface="Arial"/>
                          <a:hlinkClick r:id="rId4" action="ppaction://hlinksldjump">
                            <a:extLst>
                              <a:ext uri="{A12FA001-AC4F-418D-AE19-62706E023703}">
                                <ahyp:hlinkClr xmlns:ahyp="http://schemas.microsoft.com/office/drawing/2018/hyperlinkcolor" val="tx"/>
                              </a:ext>
                            </a:extLst>
                          </a:hlinkClick>
                        </a:rPr>
                        <a:t>Establishing a governance structure</a:t>
                      </a:r>
                      <a:endParaRPr lang="en-GB" sz="1800" b="1" i="0" u="sng"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1928304900"/>
                  </a:ext>
                </a:extLst>
              </a:tr>
              <a:tr h="494500">
                <a:tc>
                  <a:txBody>
                    <a:bodyPr/>
                    <a:lstStyle/>
                    <a:p>
                      <a:pPr algn="r">
                        <a:lnSpc>
                          <a:spcPct val="107000"/>
                        </a:lnSpc>
                        <a:spcAft>
                          <a:spcPts val="200"/>
                        </a:spcAft>
                      </a:pPr>
                      <a:r>
                        <a:rPr lang="en-GB" sz="2000" kern="100" dirty="0">
                          <a:solidFill>
                            <a:schemeClr val="accent5"/>
                          </a:solidFill>
                          <a:effectLst/>
                        </a:rPr>
                        <a:t>3</a:t>
                      </a: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1800" b="1" i="0" u="sng" strike="noStrike" cap="none" dirty="0">
                          <a:solidFill>
                            <a:schemeClr val="accent5"/>
                          </a:solidFill>
                          <a:effectLst/>
                          <a:latin typeface="+mn-lt"/>
                          <a:ea typeface="+mn-ea"/>
                          <a:cs typeface="+mn-cs"/>
                          <a:sym typeface="Arial"/>
                          <a:hlinkClick r:id="rId5" action="ppaction://hlinksldjump">
                            <a:extLst>
                              <a:ext uri="{A12FA001-AC4F-418D-AE19-62706E023703}">
                                <ahyp:hlinkClr xmlns:ahyp="http://schemas.microsoft.com/office/drawing/2018/hyperlinkcolor" val="tx"/>
                              </a:ext>
                            </a:extLst>
                          </a:hlinkClick>
                        </a:rPr>
                        <a:t>Assessing the national context</a:t>
                      </a:r>
                      <a:endParaRPr lang="en-GB" sz="1800" b="1" i="0" u="sng" strike="noStrike" cap="none" dirty="0">
                        <a:solidFill>
                          <a:schemeClr val="accent5"/>
                        </a:solidFill>
                        <a:effectLst/>
                        <a:latin typeface="+mn-lt"/>
                        <a:ea typeface="+mn-ea"/>
                        <a:cs typeface="+mn-cs"/>
                        <a:sym typeface="Arial"/>
                      </a:endParaRPr>
                    </a:p>
                    <a:p>
                      <a:pPr>
                        <a:lnSpc>
                          <a:spcPct val="107000"/>
                        </a:lnSpc>
                        <a:spcAft>
                          <a:spcPts val="200"/>
                        </a:spcAft>
                      </a:pPr>
                      <a:r>
                        <a:rPr lang="en-GB" sz="1400" b="1" i="0" u="sng" strike="noStrike" cap="none" dirty="0">
                          <a:solidFill>
                            <a:schemeClr val="accent5"/>
                          </a:solidFill>
                          <a:effectLst/>
                          <a:latin typeface="+mn-lt"/>
                          <a:ea typeface="+mn-ea"/>
                          <a:cs typeface="+mn-cs"/>
                          <a:sym typeface="Arial"/>
                        </a:rPr>
                        <a:t> </a:t>
                      </a:r>
                    </a:p>
                    <a:p>
                      <a:pPr>
                        <a:lnSpc>
                          <a:spcPct val="107000"/>
                        </a:lnSpc>
                        <a:spcAft>
                          <a:spcPts val="200"/>
                        </a:spcAft>
                      </a:pPr>
                      <a:endParaRPr lang="en-GB" sz="1600" b="1" i="0" u="sng"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844599878"/>
                  </a:ext>
                </a:extLst>
              </a:tr>
              <a:tr h="494500">
                <a:tc>
                  <a:txBody>
                    <a:bodyPr/>
                    <a:lstStyle/>
                    <a:p>
                      <a:pPr marL="0" marR="0" lvl="0" indent="0" algn="r" defTabSz="914400" rtl="0" eaLnBrk="1" fontAlgn="auto" latinLnBrk="0" hangingPunct="1">
                        <a:lnSpc>
                          <a:spcPct val="107000"/>
                        </a:lnSpc>
                        <a:spcBef>
                          <a:spcPts val="0"/>
                        </a:spcBef>
                        <a:spcAft>
                          <a:spcPts val="200"/>
                        </a:spcAft>
                        <a:buClr>
                          <a:srgbClr val="000000"/>
                        </a:buClr>
                        <a:buSzTx/>
                        <a:buFont typeface="Arial"/>
                        <a:buNone/>
                        <a:tabLst/>
                        <a:defRPr/>
                      </a:pPr>
                      <a:r>
                        <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rPr>
                        <a:t>4</a:t>
                      </a:r>
                    </a:p>
                    <a:p>
                      <a:pPr algn="r">
                        <a:lnSpc>
                          <a:spcPct val="107000"/>
                        </a:lnSpc>
                        <a:spcAft>
                          <a:spcPts val="200"/>
                        </a:spcAft>
                      </a:pP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200"/>
                        </a:spcAft>
                        <a:buClr>
                          <a:srgbClr val="000000"/>
                        </a:buClr>
                        <a:buSzTx/>
                        <a:buFont typeface="Arial"/>
                        <a:buNone/>
                        <a:tabLst/>
                        <a:defRPr/>
                      </a:pPr>
                      <a:r>
                        <a:rPr lang="en-GB" sz="1800" b="1" i="0" u="sng" strike="noStrike" cap="none" dirty="0">
                          <a:solidFill>
                            <a:schemeClr val="accent5"/>
                          </a:solidFill>
                          <a:effectLst/>
                          <a:latin typeface="+mn-lt"/>
                          <a:ea typeface="+mn-ea"/>
                          <a:cs typeface="+mn-cs"/>
                          <a:sym typeface="Arial"/>
                          <a:hlinkClick r:id="rId6" action="ppaction://hlinksldjump">
                            <a:extLst>
                              <a:ext uri="{A12FA001-AC4F-418D-AE19-62706E023703}">
                                <ahyp:hlinkClr xmlns:ahyp="http://schemas.microsoft.com/office/drawing/2018/hyperlinkcolor" val="tx"/>
                              </a:ext>
                            </a:extLst>
                          </a:hlinkClick>
                        </a:rPr>
                        <a:t>Engaging with stakeholders</a:t>
                      </a:r>
                      <a:endParaRPr lang="en-GB" sz="1800" b="1" i="0" u="sng" strike="noStrike" cap="none" dirty="0">
                        <a:solidFill>
                          <a:schemeClr val="accent5"/>
                        </a:solidFill>
                        <a:effectLst/>
                        <a:latin typeface="+mn-lt"/>
                        <a:ea typeface="+mn-ea"/>
                        <a:cs typeface="+mn-cs"/>
                        <a:sym typeface="Arial"/>
                      </a:endParaRPr>
                    </a:p>
                    <a:p>
                      <a:pPr>
                        <a:lnSpc>
                          <a:spcPct val="107000"/>
                        </a:lnSpc>
                        <a:spcAft>
                          <a:spcPts val="200"/>
                        </a:spcAft>
                      </a:pPr>
                      <a:endParaRPr lang="en-GB" sz="1800" b="1" i="0" u="sng"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3023744688"/>
                  </a:ext>
                </a:extLst>
              </a:tr>
            </a:tbl>
          </a:graphicData>
        </a:graphic>
      </p:graphicFrame>
      <p:sp>
        <p:nvSpPr>
          <p:cNvPr id="4" name="TextBox 3">
            <a:extLst>
              <a:ext uri="{FF2B5EF4-FFF2-40B4-BE49-F238E27FC236}">
                <a16:creationId xmlns:a16="http://schemas.microsoft.com/office/drawing/2014/main" id="{0B7D55FC-D06D-88CE-AEA9-5A9BCED7516E}"/>
              </a:ext>
            </a:extLst>
          </p:cNvPr>
          <p:cNvSpPr txBox="1"/>
          <p:nvPr/>
        </p:nvSpPr>
        <p:spPr>
          <a:xfrm>
            <a:off x="3004044" y="1139139"/>
            <a:ext cx="4060192" cy="325952"/>
          </a:xfrm>
          <a:prstGeom prst="rect">
            <a:avLst/>
          </a:prstGeom>
          <a:solidFill>
            <a:schemeClr val="accent1"/>
          </a:solidFill>
        </p:spPr>
        <p:txBody>
          <a:bodyPr wrap="square" lIns="54000" tIns="18000" rIns="54000" bIns="0" rtlCol="0" anchor="t">
            <a:spAutoFit/>
          </a:bodyPr>
          <a:lstStyle/>
          <a:p>
            <a:r>
              <a:rPr lang="en-ZA" sz="2000" b="1" spc="60" dirty="0">
                <a:solidFill>
                  <a:schemeClr val="bg1"/>
                </a:solidFill>
                <a:effectLst/>
                <a:latin typeface="Arial Black"/>
                <a:cs typeface="Arial Black" panose="020B0604020202020204" pitchFamily="34" charset="0"/>
              </a:rPr>
              <a:t>Lecture Outline</a:t>
            </a:r>
            <a:endParaRPr lang="en-ZA" sz="2000" spc="60" dirty="0">
              <a:solidFill>
                <a:schemeClr val="bg1"/>
              </a:solidFill>
              <a:effectLst/>
              <a:latin typeface="Arial"/>
              <a:cs typeface="Arial"/>
            </a:endParaRPr>
          </a:p>
        </p:txBody>
      </p:sp>
      <p:sp>
        <p:nvSpPr>
          <p:cNvPr id="5" name="TextBox 4">
            <a:extLst>
              <a:ext uri="{FF2B5EF4-FFF2-40B4-BE49-F238E27FC236}">
                <a16:creationId xmlns:a16="http://schemas.microsoft.com/office/drawing/2014/main" id="{988BB164-2245-ED74-22C6-D11EC715BC5E}"/>
              </a:ext>
            </a:extLst>
          </p:cNvPr>
          <p:cNvSpPr txBox="1"/>
          <p:nvPr/>
        </p:nvSpPr>
        <p:spPr>
          <a:xfrm>
            <a:off x="3004042" y="1454857"/>
            <a:ext cx="8359060" cy="400110"/>
          </a:xfrm>
          <a:prstGeom prst="rect">
            <a:avLst/>
          </a:prstGeom>
          <a:noFill/>
          <a:ln>
            <a:noFill/>
          </a:ln>
        </p:spPr>
        <p:txBody>
          <a:bodyPr wrap="square" lIns="0" tIns="45720" rIns="91440" bIns="45720" rtlCol="0" anchor="t">
            <a:spAutoFit/>
          </a:bodyPr>
          <a:lstStyle/>
          <a:p>
            <a:pPr marL="180975"/>
            <a:r>
              <a:rPr lang="en-GB" sz="2000" b="1" dirty="0">
                <a:solidFill>
                  <a:srgbClr val="012269"/>
                </a:solidFill>
              </a:rPr>
              <a:t>Data-To-Deal (D2D) Component 1 </a:t>
            </a:r>
            <a:r>
              <a:rPr lang="en-GB" sz="2000" b="1" dirty="0">
                <a:solidFill>
                  <a:schemeClr val="accent6">
                    <a:lumMod val="60000"/>
                    <a:lumOff val="40000"/>
                  </a:schemeClr>
                </a:solidFill>
              </a:rPr>
              <a:t>Politics</a:t>
            </a:r>
          </a:p>
        </p:txBody>
      </p:sp>
      <p:cxnSp>
        <p:nvCxnSpPr>
          <p:cNvPr id="6" name="Straight Connector 5">
            <a:extLst>
              <a:ext uri="{FF2B5EF4-FFF2-40B4-BE49-F238E27FC236}">
                <a16:creationId xmlns:a16="http://schemas.microsoft.com/office/drawing/2014/main" id="{E923C32C-F965-9A62-9F8A-FD6821A9A0B5}"/>
              </a:ext>
            </a:extLst>
          </p:cNvPr>
          <p:cNvCxnSpPr>
            <a:cxnSpLocks/>
          </p:cNvCxnSpPr>
          <p:nvPr/>
        </p:nvCxnSpPr>
        <p:spPr>
          <a:xfrm>
            <a:off x="2992167" y="5956812"/>
            <a:ext cx="83590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C0167B3-873A-2948-344C-372CFED69145}"/>
              </a:ext>
            </a:extLst>
          </p:cNvPr>
          <p:cNvCxnSpPr>
            <a:cxnSpLocks/>
          </p:cNvCxnSpPr>
          <p:nvPr/>
        </p:nvCxnSpPr>
        <p:spPr>
          <a:xfrm>
            <a:off x="3004042" y="2018749"/>
            <a:ext cx="834718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5" name="Graphic 14" descr="Hierarchy outline">
            <a:extLst>
              <a:ext uri="{FF2B5EF4-FFF2-40B4-BE49-F238E27FC236}">
                <a16:creationId xmlns:a16="http://schemas.microsoft.com/office/drawing/2014/main" id="{E39C2DD4-7491-3ACC-BE99-D02D2BBBB22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97059" y="3381930"/>
            <a:ext cx="540000" cy="540000"/>
          </a:xfrm>
          <a:prstGeom prst="rect">
            <a:avLst/>
          </a:prstGeom>
        </p:spPr>
      </p:pic>
      <p:grpSp>
        <p:nvGrpSpPr>
          <p:cNvPr id="18" name="Group 17">
            <a:extLst>
              <a:ext uri="{FF2B5EF4-FFF2-40B4-BE49-F238E27FC236}">
                <a16:creationId xmlns:a16="http://schemas.microsoft.com/office/drawing/2014/main" id="{5DD773D2-816D-3287-79DF-E661F75C1775}"/>
              </a:ext>
            </a:extLst>
          </p:cNvPr>
          <p:cNvGrpSpPr>
            <a:grpSpLocks noChangeAspect="1"/>
          </p:cNvGrpSpPr>
          <p:nvPr/>
        </p:nvGrpSpPr>
        <p:grpSpPr>
          <a:xfrm>
            <a:off x="3197059" y="4903152"/>
            <a:ext cx="540000" cy="845185"/>
            <a:chOff x="6014499" y="2831146"/>
            <a:chExt cx="921884" cy="1442894"/>
          </a:xfrm>
        </p:grpSpPr>
        <p:pic>
          <p:nvPicPr>
            <p:cNvPr id="20" name="Graphic 19" descr="Chat outline">
              <a:extLst>
                <a:ext uri="{FF2B5EF4-FFF2-40B4-BE49-F238E27FC236}">
                  <a16:creationId xmlns:a16="http://schemas.microsoft.com/office/drawing/2014/main" id="{664E2791-C388-C7B3-BCF0-EF85AE230D7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014499" y="2831146"/>
              <a:ext cx="914400" cy="914400"/>
            </a:xfrm>
            <a:prstGeom prst="rect">
              <a:avLst/>
            </a:prstGeom>
          </p:spPr>
        </p:pic>
        <p:pic>
          <p:nvPicPr>
            <p:cNvPr id="21" name="Graphic 20" descr="Meeting outline">
              <a:extLst>
                <a:ext uri="{FF2B5EF4-FFF2-40B4-BE49-F238E27FC236}">
                  <a16:creationId xmlns:a16="http://schemas.microsoft.com/office/drawing/2014/main" id="{37FEE7BA-5469-D007-8229-722D62B6EE5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021983" y="3359640"/>
              <a:ext cx="914400" cy="914400"/>
            </a:xfrm>
            <a:prstGeom prst="rect">
              <a:avLst/>
            </a:prstGeom>
          </p:spPr>
        </p:pic>
      </p:grpSp>
      <p:pic>
        <p:nvPicPr>
          <p:cNvPr id="27" name="Graphic 26" descr="Clipboard outline">
            <a:extLst>
              <a:ext uri="{FF2B5EF4-FFF2-40B4-BE49-F238E27FC236}">
                <a16:creationId xmlns:a16="http://schemas.microsoft.com/office/drawing/2014/main" id="{880CE281-6B80-FA85-0741-5CE1CA01863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06390" y="4217931"/>
            <a:ext cx="540000" cy="540000"/>
          </a:xfrm>
          <a:prstGeom prst="rect">
            <a:avLst/>
          </a:prstGeom>
        </p:spPr>
      </p:pic>
      <p:pic>
        <p:nvPicPr>
          <p:cNvPr id="29" name="Graphic 28" descr="Inbox outline">
            <a:extLst>
              <a:ext uri="{FF2B5EF4-FFF2-40B4-BE49-F238E27FC236}">
                <a16:creationId xmlns:a16="http://schemas.microsoft.com/office/drawing/2014/main" id="{71ADEBE0-A61C-E2E1-43A1-0A4CA3DF132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206390" y="2554173"/>
            <a:ext cx="540000" cy="540000"/>
          </a:xfrm>
          <a:prstGeom prst="rect">
            <a:avLst/>
          </a:prstGeom>
        </p:spPr>
      </p:pic>
    </p:spTree>
    <p:extLst>
      <p:ext uri="{BB962C8B-B14F-4D97-AF65-F5344CB8AC3E}">
        <p14:creationId xmlns:p14="http://schemas.microsoft.com/office/powerpoint/2010/main" val="4104432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Requires="psuz">
          <p:graphicFrame>
            <p:nvGraphicFramePr>
              <p:cNvPr id="3" name="Summary Zoom 2">
                <a:extLst>
                  <a:ext uri="{FF2B5EF4-FFF2-40B4-BE49-F238E27FC236}">
                    <a16:creationId xmlns:a16="http://schemas.microsoft.com/office/drawing/2014/main" id="{E17C1EEA-28B0-9C43-19D7-B389EFFF58A2}"/>
                  </a:ext>
                </a:extLst>
              </p:cNvPr>
              <p:cNvGraphicFramePr>
                <a:graphicFrameLocks noChangeAspect="1"/>
              </p:cNvGraphicFramePr>
              <p:nvPr>
                <p:extLst>
                  <p:ext uri="{D42A27DB-BD31-4B8C-83A1-F6EECF244321}">
                    <p14:modId xmlns:p14="http://schemas.microsoft.com/office/powerpoint/2010/main" val="3726624792"/>
                  </p:ext>
                </p:extLst>
              </p:nvPr>
            </p:nvGraphicFramePr>
            <p:xfrm>
              <a:off x="1110000" y="395022"/>
              <a:ext cx="9972000" cy="6648000"/>
            </p:xfrm>
            <a:graphic>
              <a:graphicData uri="http://schemas.microsoft.com/office/powerpoint/2016/summaryzoom">
                <psuz:summaryZm>
                  <psuz:summaryZmObj sectionId="{D981B5B8-3044-4651-8279-75315892E443}">
                    <psuz:zmPr id="{9AB0BC19-6311-4FFC-953A-6D06DB838E59}" transitionDur="1000">
                      <p166:blipFill xmlns:p166="http://schemas.microsoft.com/office/powerpoint/2016/6/main">
                        <a:blip r:embed="rId2"/>
                        <a:stretch>
                          <a:fillRect/>
                        </a:stretch>
                      </p166:blipFill>
                      <p166:spPr xmlns:p166="http://schemas.microsoft.com/office/powerpoint/2016/6/main">
                        <a:xfrm>
                          <a:off x="414461" y="715698"/>
                          <a:ext cx="4487400" cy="2524163"/>
                        </a:xfrm>
                        <a:prstGeom prst="rect">
                          <a:avLst/>
                        </a:prstGeom>
                        <a:ln w="3175">
                          <a:solidFill>
                            <a:prstClr val="ltGray"/>
                          </a:solidFill>
                        </a:ln>
                      </p166:spPr>
                    </psuz:zmPr>
                  </psuz:summaryZmObj>
                  <psuz:summaryZmObj sectionId="{2066F361-BB60-4EF6-9260-9F402F4F5E5C}">
                    <psuz:zmPr id="{7702D171-A6E2-4E28-8D46-641E0B7B1290}" transitionDur="1000">
                      <p166:blipFill xmlns:p166="http://schemas.microsoft.com/office/powerpoint/2016/6/main">
                        <a:blip r:embed="rId3"/>
                        <a:stretch>
                          <a:fillRect/>
                        </a:stretch>
                      </p166:blipFill>
                      <p166:spPr xmlns:p166="http://schemas.microsoft.com/office/powerpoint/2016/6/main">
                        <a:xfrm>
                          <a:off x="5070139" y="715698"/>
                          <a:ext cx="4487400" cy="2524163"/>
                        </a:xfrm>
                        <a:prstGeom prst="rect">
                          <a:avLst/>
                        </a:prstGeom>
                        <a:ln w="3175">
                          <a:solidFill>
                            <a:prstClr val="ltGray"/>
                          </a:solidFill>
                        </a:ln>
                      </p166:spPr>
                    </psuz:zmPr>
                  </psuz:summaryZmObj>
                  <psuz:summaryZmObj sectionId="{6BE2119C-06FB-4A23-BCB6-E2D254D58D1B}">
                    <psuz:zmPr id="{F0114069-F10C-4C81-95EF-5A6F5E056AD2}" transitionDur="1000">
                      <p166:blipFill xmlns:p166="http://schemas.microsoft.com/office/powerpoint/2016/6/main">
                        <a:blip r:embed="rId4"/>
                        <a:stretch>
                          <a:fillRect/>
                        </a:stretch>
                      </p166:blipFill>
                      <p166:spPr xmlns:p166="http://schemas.microsoft.com/office/powerpoint/2016/6/main">
                        <a:xfrm>
                          <a:off x="414461" y="3408139"/>
                          <a:ext cx="4487400" cy="2524163"/>
                        </a:xfrm>
                        <a:prstGeom prst="rect">
                          <a:avLst/>
                        </a:prstGeom>
                        <a:ln w="3175">
                          <a:solidFill>
                            <a:prstClr val="ltGray"/>
                          </a:solidFill>
                        </a:ln>
                      </p166:spPr>
                    </psuz:zmPr>
                  </psuz:summaryZmObj>
                  <psuz:summaryZmObj sectionId="{22EE540B-80D8-44F4-A569-02E2951FA7FD}">
                    <psuz:zmPr id="{655BCA76-2D4A-44CC-ACE6-63E94EFFC74C}" transitionDur="1000">
                      <p166:blipFill xmlns:p166="http://schemas.microsoft.com/office/powerpoint/2016/6/main">
                        <a:blip r:embed="rId5"/>
                        <a:stretch>
                          <a:fillRect/>
                        </a:stretch>
                      </p166:blipFill>
                      <p166:spPr xmlns:p166="http://schemas.microsoft.com/office/powerpoint/2016/6/main">
                        <a:xfrm>
                          <a:off x="5070139" y="3408139"/>
                          <a:ext cx="4487400" cy="2524163"/>
                        </a:xfrm>
                        <a:prstGeom prst="rect">
                          <a:avLst/>
                        </a:prstGeom>
                        <a:ln w="3175">
                          <a:solidFill>
                            <a:prstClr val="ltGray"/>
                          </a:solidFill>
                        </a:ln>
                      </p166:spPr>
                    </psuz:zmPr>
                  </psuz:summaryZmObj>
                  <psuz:gridLayout/>
                </psuz:summaryZm>
              </a:graphicData>
            </a:graphic>
          </p:graphicFrame>
        </mc:Choice>
        <mc:Fallback>
          <p:grpSp>
            <p:nvGrpSpPr>
              <p:cNvPr id="3" name="Summary Zoom 2">
                <a:extLst>
                  <a:ext uri="{FF2B5EF4-FFF2-40B4-BE49-F238E27FC236}">
                    <a16:creationId xmlns:a16="http://schemas.microsoft.com/office/drawing/2014/main" id="{E17C1EEA-28B0-9C43-19D7-B389EFFF58A2}"/>
                  </a:ext>
                </a:extLst>
              </p:cNvPr>
              <p:cNvGrpSpPr>
                <a:grpSpLocks noGrp="1" noUngrp="1" noRot="1" noChangeAspect="1" noMove="1" noResize="1"/>
              </p:cNvGrpSpPr>
              <p:nvPr/>
            </p:nvGrpSpPr>
            <p:grpSpPr>
              <a:xfrm>
                <a:off x="1110000" y="395022"/>
                <a:ext cx="9972000" cy="6648000"/>
                <a:chOff x="1110000" y="395022"/>
                <a:chExt cx="9972000" cy="6648000"/>
              </a:xfrm>
            </p:grpSpPr>
            <p:pic>
              <p:nvPicPr>
                <p:cNvPr id="2" name="Picture 2">
                  <a:hlinkClick r:id="rId6" action="ppaction://hlinksldjump"/>
                </p:cNvPr>
                <p:cNvPicPr>
                  <a:picLocks noSelect="1" noRot="1" noChangeAspect="1" noMove="1" noResize="1" noEditPoints="1" noAdjustHandles="1" noChangeArrowheads="1" noChangeShapeType="1"/>
                </p:cNvPicPr>
                <p:nvPr/>
              </p:nvPicPr>
              <p:blipFill>
                <a:blip r:embed="rId2"/>
                <a:stretch>
                  <a:fillRect/>
                </a:stretch>
              </p:blipFill>
              <p:spPr>
                <a:xfrm>
                  <a:off x="1524461" y="1110720"/>
                  <a:ext cx="4487400" cy="2524163"/>
                </a:xfrm>
                <a:prstGeom prst="rect">
                  <a:avLst/>
                </a:prstGeom>
                <a:ln w="3175">
                  <a:solidFill>
                    <a:prstClr val="ltGray"/>
                  </a:solidFill>
                </a:ln>
              </p:spPr>
            </p:pic>
            <p:pic>
              <p:nvPicPr>
                <p:cNvPr id="4" name="Picture 4">
                  <a:hlinkClick r:id="rId7"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6180139" y="1110720"/>
                  <a:ext cx="4487400" cy="2524163"/>
                </a:xfrm>
                <a:prstGeom prst="rect">
                  <a:avLst/>
                </a:prstGeom>
                <a:ln w="3175">
                  <a:solidFill>
                    <a:prstClr val="ltGray"/>
                  </a:solidFill>
                </a:ln>
              </p:spPr>
            </p:pic>
            <p:pic>
              <p:nvPicPr>
                <p:cNvPr id="5" name="Picture 5">
                  <a:hlinkClick r:id="rId8"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1524461" y="3803161"/>
                  <a:ext cx="4487400" cy="2524163"/>
                </a:xfrm>
                <a:prstGeom prst="rect">
                  <a:avLst/>
                </a:prstGeom>
                <a:ln w="3175">
                  <a:solidFill>
                    <a:prstClr val="ltGray"/>
                  </a:solidFill>
                </a:ln>
              </p:spPr>
            </p:pic>
            <p:pic>
              <p:nvPicPr>
                <p:cNvPr id="6" name="Picture 6">
                  <a:hlinkClick r:id="rId9" action="ppaction://hlinksldjump"/>
                </p:cNvPr>
                <p:cNvPicPr>
                  <a:picLocks noSelect="1" noRot="1" noChangeAspect="1" noMove="1" noResize="1" noEditPoints="1" noAdjustHandles="1" noChangeArrowheads="1" noChangeShapeType="1"/>
                </p:cNvPicPr>
                <p:nvPr/>
              </p:nvPicPr>
              <p:blipFill>
                <a:blip r:embed="rId5"/>
                <a:stretch>
                  <a:fillRect/>
                </a:stretch>
              </p:blipFill>
              <p:spPr>
                <a:xfrm>
                  <a:off x="6180139" y="3803161"/>
                  <a:ext cx="4487400" cy="2524163"/>
                </a:xfrm>
                <a:prstGeom prst="rect">
                  <a:avLst/>
                </a:prstGeom>
                <a:ln w="3175">
                  <a:solidFill>
                    <a:prstClr val="ltGray"/>
                  </a:solidFill>
                </a:ln>
              </p:spPr>
            </p:pic>
          </p:grpSp>
        </mc:Fallback>
      </mc:AlternateContent>
      <p:sp>
        <p:nvSpPr>
          <p:cNvPr id="7" name="TextBox 6">
            <a:extLst>
              <a:ext uri="{FF2B5EF4-FFF2-40B4-BE49-F238E27FC236}">
                <a16:creationId xmlns:a16="http://schemas.microsoft.com/office/drawing/2014/main" id="{76CBB911-5B9B-6897-EE27-C7619F0FA7CF}"/>
              </a:ext>
            </a:extLst>
          </p:cNvPr>
          <p:cNvSpPr txBox="1"/>
          <p:nvPr/>
        </p:nvSpPr>
        <p:spPr>
          <a:xfrm>
            <a:off x="407537" y="433122"/>
            <a:ext cx="3398687" cy="461665"/>
          </a:xfrm>
          <a:prstGeom prst="rect">
            <a:avLst/>
          </a:prstGeom>
          <a:noFill/>
        </p:spPr>
        <p:txBody>
          <a:bodyPr wrap="none" rtlCol="0">
            <a:spAutoFit/>
          </a:bodyPr>
          <a:lstStyle/>
          <a:p>
            <a:pPr algn="l"/>
            <a:r>
              <a:rPr lang="en-GB" sz="2400" b="1" i="1" dirty="0"/>
              <a:t>Dive into the material:</a:t>
            </a:r>
          </a:p>
        </p:txBody>
      </p:sp>
    </p:spTree>
    <p:extLst>
      <p:ext uri="{BB962C8B-B14F-4D97-AF65-F5344CB8AC3E}">
        <p14:creationId xmlns:p14="http://schemas.microsoft.com/office/powerpoint/2010/main" val="2660705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8C78-6758-7CA7-33DE-4E3DFA833DFF}"/>
              </a:ext>
            </a:extLst>
          </p:cNvPr>
          <p:cNvSpPr>
            <a:spLocks noGrp="1"/>
          </p:cNvSpPr>
          <p:nvPr>
            <p:ph type="ctrTitle"/>
          </p:nvPr>
        </p:nvSpPr>
        <p:spPr>
          <a:xfrm>
            <a:off x="2979507" y="739739"/>
            <a:ext cx="5654354" cy="4982968"/>
          </a:xfrm>
        </p:spPr>
        <p:txBody>
          <a:bodyPr/>
          <a:lstStyle/>
          <a:p>
            <a:r>
              <a:rPr lang="en-GB" sz="5400" dirty="0"/>
              <a:t>Learning Outcome 1</a:t>
            </a:r>
            <a:br>
              <a:rPr lang="en-GB" sz="5400" dirty="0"/>
            </a:br>
            <a:br>
              <a:rPr lang="en-GB" dirty="0"/>
            </a:br>
            <a:r>
              <a:rPr lang="en-GB" dirty="0"/>
              <a:t>Creating a Political Mandate</a:t>
            </a:r>
            <a:br>
              <a:rPr lang="en-GB" dirty="0"/>
            </a:br>
            <a:br>
              <a:rPr lang="en-GB" dirty="0"/>
            </a:br>
            <a:br>
              <a:rPr lang="en-GB" dirty="0"/>
            </a:br>
            <a:br>
              <a:rPr lang="en-GB" dirty="0"/>
            </a:br>
            <a:endParaRPr lang="en-GB" dirty="0"/>
          </a:p>
        </p:txBody>
      </p:sp>
      <p:pic>
        <p:nvPicPr>
          <p:cNvPr id="4" name="Graphic 3" descr="Inbox outline">
            <a:extLst>
              <a:ext uri="{FF2B5EF4-FFF2-40B4-BE49-F238E27FC236}">
                <a16:creationId xmlns:a16="http://schemas.microsoft.com/office/drawing/2014/main" id="{4528AB56-D93A-1685-4270-6B2C750E28C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851700" y="3142002"/>
            <a:ext cx="1800000" cy="1800000"/>
          </a:xfrm>
          <a:prstGeom prst="rect">
            <a:avLst/>
          </a:prstGeom>
        </p:spPr>
      </p:pic>
    </p:spTree>
    <p:extLst>
      <p:ext uri="{BB962C8B-B14F-4D97-AF65-F5344CB8AC3E}">
        <p14:creationId xmlns:p14="http://schemas.microsoft.com/office/powerpoint/2010/main" val="2983207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4908A-277F-CCEC-E68D-67EC58F8E614}"/>
              </a:ext>
            </a:extLst>
          </p:cNvPr>
          <p:cNvSpPr>
            <a:spLocks noGrp="1"/>
          </p:cNvSpPr>
          <p:nvPr>
            <p:ph type="title"/>
          </p:nvPr>
        </p:nvSpPr>
        <p:spPr>
          <a:xfrm>
            <a:off x="838198" y="261262"/>
            <a:ext cx="9082276" cy="1325563"/>
          </a:xfrm>
        </p:spPr>
        <p:txBody>
          <a:bodyPr/>
          <a:lstStyle/>
          <a:p>
            <a:r>
              <a:rPr lang="en-GB" dirty="0">
                <a:solidFill>
                  <a:schemeClr val="accent5"/>
                </a:solidFill>
              </a:rPr>
              <a:t>Creating a Political Mandate</a:t>
            </a:r>
          </a:p>
        </p:txBody>
      </p:sp>
      <p:sp>
        <p:nvSpPr>
          <p:cNvPr id="3" name="Text Placeholder 2">
            <a:extLst>
              <a:ext uri="{FF2B5EF4-FFF2-40B4-BE49-F238E27FC236}">
                <a16:creationId xmlns:a16="http://schemas.microsoft.com/office/drawing/2014/main" id="{376C3A08-3161-C2FE-880A-15C57666E1F6}"/>
              </a:ext>
            </a:extLst>
          </p:cNvPr>
          <p:cNvSpPr>
            <a:spLocks noGrp="1"/>
          </p:cNvSpPr>
          <p:nvPr>
            <p:ph type="body" idx="12"/>
          </p:nvPr>
        </p:nvSpPr>
        <p:spPr>
          <a:xfrm>
            <a:off x="838198" y="2081471"/>
            <a:ext cx="10515599" cy="2811600"/>
          </a:xfrm>
        </p:spPr>
        <p:txBody>
          <a:bodyPr/>
          <a:lstStyle/>
          <a:p>
            <a:r>
              <a:rPr lang="en-GB" dirty="0"/>
              <a:t>Creating a political mandate ensures that a low-carbon transition…</a:t>
            </a:r>
          </a:p>
          <a:p>
            <a:pPr marL="285750" indent="-285750">
              <a:buFont typeface="Arial" panose="020B0604020202020204" pitchFamily="34" charset="0"/>
              <a:buChar char="•"/>
            </a:pPr>
            <a:r>
              <a:rPr lang="en-GB" dirty="0"/>
              <a:t>Is backed by high-level authority;</a:t>
            </a:r>
          </a:p>
          <a:p>
            <a:pPr marL="285750" indent="-285750">
              <a:buFont typeface="Arial" panose="020B0604020202020204" pitchFamily="34" charset="0"/>
              <a:buChar char="•"/>
            </a:pPr>
            <a:r>
              <a:rPr lang="en-GB" dirty="0"/>
              <a:t>Presents clearly defined responsibilities;</a:t>
            </a:r>
          </a:p>
          <a:p>
            <a:pPr marL="285750" indent="-285750">
              <a:buFont typeface="Arial" panose="020B0604020202020204" pitchFamily="34" charset="0"/>
              <a:buChar char="•"/>
            </a:pPr>
            <a:r>
              <a:rPr lang="en-GB" dirty="0"/>
              <a:t>Aligns across different parts of government, all working toward a shared objective;</a:t>
            </a:r>
          </a:p>
          <a:p>
            <a:pPr marL="285750" indent="-285750">
              <a:buFont typeface="Arial" panose="020B0604020202020204" pitchFamily="34" charset="0"/>
              <a:buChar char="•"/>
            </a:pPr>
            <a:r>
              <a:rPr lang="en-GB" dirty="0"/>
              <a:t>Is politically viable</a:t>
            </a:r>
          </a:p>
          <a:p>
            <a:endParaRPr lang="en-GB" dirty="0"/>
          </a:p>
          <a:p>
            <a:r>
              <a:rPr lang="en-GB" dirty="0"/>
              <a:t>In this Learning Outcome, broken into two parts, you will learn about how to secure a political mandate and how to identify champions that will help to carry out the work. </a:t>
            </a:r>
          </a:p>
        </p:txBody>
      </p:sp>
      <p:sp>
        <p:nvSpPr>
          <p:cNvPr id="4" name="Text Placeholder 3">
            <a:extLst>
              <a:ext uri="{FF2B5EF4-FFF2-40B4-BE49-F238E27FC236}">
                <a16:creationId xmlns:a16="http://schemas.microsoft.com/office/drawing/2014/main" id="{E7806D88-547E-D0F4-931A-D294F0F5BF96}"/>
              </a:ext>
            </a:extLst>
          </p:cNvPr>
          <p:cNvSpPr>
            <a:spLocks noGrp="1"/>
          </p:cNvSpPr>
          <p:nvPr>
            <p:ph type="body" idx="13"/>
          </p:nvPr>
        </p:nvSpPr>
        <p:spPr>
          <a:xfrm>
            <a:off x="838198" y="550094"/>
            <a:ext cx="5499342" cy="604836"/>
          </a:xfrm>
        </p:spPr>
        <p:txBody>
          <a:bodyPr/>
          <a:lstStyle/>
          <a:p>
            <a:r>
              <a:rPr lang="en-GB" dirty="0"/>
              <a:t>Learning Outcome 1: </a:t>
            </a:r>
          </a:p>
        </p:txBody>
      </p:sp>
      <p:pic>
        <p:nvPicPr>
          <p:cNvPr id="6" name="Graphic 5" descr="Inbox outline">
            <a:extLst>
              <a:ext uri="{FF2B5EF4-FFF2-40B4-BE49-F238E27FC236}">
                <a16:creationId xmlns:a16="http://schemas.microsoft.com/office/drawing/2014/main" id="{9DBED1DF-B5B1-738B-ABDA-7A9DDA14897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05696" y="344930"/>
            <a:ext cx="1620000" cy="1620000"/>
          </a:xfrm>
          <a:prstGeom prst="rect">
            <a:avLst/>
          </a:prstGeom>
        </p:spPr>
      </p:pic>
    </p:spTree>
    <p:extLst>
      <p:ext uri="{BB962C8B-B14F-4D97-AF65-F5344CB8AC3E}">
        <p14:creationId xmlns:p14="http://schemas.microsoft.com/office/powerpoint/2010/main" val="2076810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021573-9C25-C0FA-7F8F-5BA0E702635D}"/>
              </a:ext>
            </a:extLst>
          </p:cNvPr>
          <p:cNvSpPr txBox="1"/>
          <p:nvPr/>
        </p:nvSpPr>
        <p:spPr>
          <a:xfrm>
            <a:off x="563733" y="363505"/>
            <a:ext cx="11121335" cy="1323439"/>
          </a:xfrm>
          <a:prstGeom prst="rect">
            <a:avLst/>
          </a:prstGeom>
          <a:noFill/>
        </p:spPr>
        <p:txBody>
          <a:bodyPr wrap="square" rtlCol="0">
            <a:spAutoFit/>
          </a:bodyPr>
          <a:lstStyle/>
          <a:p>
            <a:r>
              <a:rPr lang="en-GB" sz="1600" b="1" dirty="0">
                <a:solidFill>
                  <a:schemeClr val="tx1"/>
                </a:solidFill>
              </a:rPr>
              <a:t>LEARNING OUTCOME 1: Creating a Political Mandate</a:t>
            </a:r>
          </a:p>
          <a:p>
            <a:endParaRPr lang="en-GB" sz="1600" b="1" i="1" dirty="0"/>
          </a:p>
          <a:p>
            <a:r>
              <a:rPr lang="en-GB" sz="1600" b="1" dirty="0">
                <a:solidFill>
                  <a:schemeClr val="bg1"/>
                </a:solidFill>
                <a:highlight>
                  <a:srgbClr val="0000FF"/>
                </a:highlight>
              </a:rPr>
              <a:t>1.1 Securing High-Level Political Support</a:t>
            </a:r>
          </a:p>
          <a:p>
            <a:endParaRPr lang="en-GB" sz="1600" dirty="0"/>
          </a:p>
          <a:p>
            <a:endParaRPr lang="en-GB" sz="1600" dirty="0"/>
          </a:p>
        </p:txBody>
      </p:sp>
      <p:pic>
        <p:nvPicPr>
          <p:cNvPr id="3" name="Graphic 2" descr="Inbox outline">
            <a:extLst>
              <a:ext uri="{FF2B5EF4-FFF2-40B4-BE49-F238E27FC236}">
                <a16:creationId xmlns:a16="http://schemas.microsoft.com/office/drawing/2014/main" id="{88D2ABF8-BB9F-1567-C2A3-E60BB392E8C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85411" y="363505"/>
            <a:ext cx="720000" cy="720000"/>
          </a:xfrm>
          <a:prstGeom prst="rect">
            <a:avLst/>
          </a:prstGeom>
        </p:spPr>
      </p:pic>
      <p:sp>
        <p:nvSpPr>
          <p:cNvPr id="5" name="TextBox 4">
            <a:extLst>
              <a:ext uri="{FF2B5EF4-FFF2-40B4-BE49-F238E27FC236}">
                <a16:creationId xmlns:a16="http://schemas.microsoft.com/office/drawing/2014/main" id="{4F96BDDA-9271-C43F-C7FA-34B4C4343DBC}"/>
              </a:ext>
            </a:extLst>
          </p:cNvPr>
          <p:cNvSpPr txBox="1"/>
          <p:nvPr/>
        </p:nvSpPr>
        <p:spPr>
          <a:xfrm>
            <a:off x="563733" y="3080101"/>
            <a:ext cx="11121334" cy="1077218"/>
          </a:xfrm>
          <a:prstGeom prst="rect">
            <a:avLst/>
          </a:prstGeom>
          <a:noFill/>
        </p:spPr>
        <p:txBody>
          <a:bodyPr wrap="square">
            <a:spAutoFit/>
          </a:bodyPr>
          <a:lstStyle/>
          <a:p>
            <a:r>
              <a:rPr lang="en-GB" sz="1600" b="1" i="1" dirty="0">
                <a:solidFill>
                  <a:schemeClr val="accent5"/>
                </a:solidFill>
              </a:rPr>
              <a:t>Q: What should be included within a political mandate?</a:t>
            </a:r>
          </a:p>
          <a:p>
            <a:r>
              <a:rPr lang="en-GB" sz="1600" dirty="0"/>
              <a:t>A: The political mandate should clearly outline its scope and scale as well as define the timeline and responsibilities for implementation of specific portions of the mandate. To do this properly, it should be created with all relevant government ministries and agencies. </a:t>
            </a:r>
          </a:p>
        </p:txBody>
      </p:sp>
      <p:sp>
        <p:nvSpPr>
          <p:cNvPr id="7" name="TextBox 6">
            <a:extLst>
              <a:ext uri="{FF2B5EF4-FFF2-40B4-BE49-F238E27FC236}">
                <a16:creationId xmlns:a16="http://schemas.microsoft.com/office/drawing/2014/main" id="{BCA25C2C-2D14-AA9F-390A-A2DEBF262AE6}"/>
              </a:ext>
            </a:extLst>
          </p:cNvPr>
          <p:cNvSpPr txBox="1"/>
          <p:nvPr/>
        </p:nvSpPr>
        <p:spPr>
          <a:xfrm>
            <a:off x="563733" y="4331647"/>
            <a:ext cx="11241678" cy="2062103"/>
          </a:xfrm>
          <a:prstGeom prst="rect">
            <a:avLst/>
          </a:prstGeom>
          <a:noFill/>
        </p:spPr>
        <p:txBody>
          <a:bodyPr wrap="square">
            <a:spAutoFit/>
          </a:bodyPr>
          <a:lstStyle/>
          <a:p>
            <a:r>
              <a:rPr lang="en-GB" sz="1600" b="1" i="1" dirty="0">
                <a:solidFill>
                  <a:schemeClr val="accent5"/>
                </a:solidFill>
              </a:rPr>
              <a:t>Q: What should I do if the high-level political support is not present in my country?</a:t>
            </a:r>
          </a:p>
          <a:p>
            <a:r>
              <a:rPr lang="en-GB" sz="1600" dirty="0"/>
              <a:t>A: Start by framing the low-carbon transition as an </a:t>
            </a:r>
            <a:r>
              <a:rPr lang="en-GB" sz="1600" b="1" dirty="0"/>
              <a:t>investment opportunity</a:t>
            </a:r>
            <a:r>
              <a:rPr lang="en-GB" sz="1600" dirty="0"/>
              <a:t> for the country. Collect and present data summarising the amount of finance that could be accessed via international financial institutions, national budgets, and private capital. Within this summary, </a:t>
            </a:r>
            <a:r>
              <a:rPr lang="en-GB" sz="1600" b="1" dirty="0"/>
              <a:t>benchmark</a:t>
            </a:r>
            <a:r>
              <a:rPr lang="en-GB" sz="1600" dirty="0"/>
              <a:t> the different opportunities against proven country experiences (which will be presented throughout this course). Countries may begin by building technical capacity, and </a:t>
            </a:r>
            <a:r>
              <a:rPr lang="en-GB" sz="1600" b="1" dirty="0">
                <a:solidFill>
                  <a:schemeClr val="accent5"/>
                </a:solidFill>
                <a:hlinkClick r:id="rId4">
                  <a:extLst>
                    <a:ext uri="{A12FA001-AC4F-418D-AE19-62706E023703}">
                      <ahyp:hlinkClr xmlns:ahyp="http://schemas.microsoft.com/office/drawing/2018/hyperlinkcolor" val="tx"/>
                    </a:ext>
                  </a:extLst>
                </a:hlinkClick>
              </a:rPr>
              <a:t>FinTrack</a:t>
            </a:r>
            <a:r>
              <a:rPr lang="en-GB" sz="1600" dirty="0"/>
              <a:t> can help your assessment, as it maps financial sources along with their associated eligibility criteria/conditionalities. </a:t>
            </a:r>
          </a:p>
          <a:p>
            <a:pPr marL="627063"/>
            <a:r>
              <a:rPr lang="en-GB" sz="1600" b="1" dirty="0"/>
              <a:t>Political endorsement is not linear, and your country may already be in financial discussions about low-carbon transitions. Transition planning is ITERATIVE and requires building momentum and consensus. </a:t>
            </a:r>
          </a:p>
        </p:txBody>
      </p:sp>
      <p:sp>
        <p:nvSpPr>
          <p:cNvPr id="9" name="TextBox 8">
            <a:extLst>
              <a:ext uri="{FF2B5EF4-FFF2-40B4-BE49-F238E27FC236}">
                <a16:creationId xmlns:a16="http://schemas.microsoft.com/office/drawing/2014/main" id="{765BA00B-9769-6FE2-3E14-2E37F95855E9}"/>
              </a:ext>
            </a:extLst>
          </p:cNvPr>
          <p:cNvSpPr txBox="1"/>
          <p:nvPr/>
        </p:nvSpPr>
        <p:spPr>
          <a:xfrm>
            <a:off x="563733" y="1396623"/>
            <a:ext cx="11121335" cy="1569660"/>
          </a:xfrm>
          <a:prstGeom prst="rect">
            <a:avLst/>
          </a:prstGeom>
          <a:noFill/>
        </p:spPr>
        <p:txBody>
          <a:bodyPr wrap="square">
            <a:spAutoFit/>
          </a:bodyPr>
          <a:lstStyle/>
          <a:p>
            <a:r>
              <a:rPr lang="en-GB" sz="1600" b="1" i="1" dirty="0">
                <a:solidFill>
                  <a:schemeClr val="accent5"/>
                </a:solidFill>
              </a:rPr>
              <a:t>Q: What does securing high-level political support mean?</a:t>
            </a:r>
          </a:p>
          <a:p>
            <a:r>
              <a:rPr lang="en-GB" sz="1600" dirty="0"/>
              <a:t>A: This means that there is a mandate with government on a low-carbon transition, ideally, as high as the office of the presidency, along with support of government ministries. Typically, if the president’s office is aligned with the low-carbon transition, there is already a policy environment favourable to the transition, and it will expedite the ability to build consensus across government bodies. Additionally, if there is a </a:t>
            </a:r>
            <a:r>
              <a:rPr lang="en-GB" sz="1600" b="1" dirty="0"/>
              <a:t>national law </a:t>
            </a:r>
            <a:r>
              <a:rPr lang="en-GB" sz="1600" dirty="0"/>
              <a:t>related to the low-carbon transition, political mandates are more likely to survive leadership changes. </a:t>
            </a:r>
          </a:p>
        </p:txBody>
      </p:sp>
      <p:pic>
        <p:nvPicPr>
          <p:cNvPr id="10" name="Graphic 9" descr="Comment Important with solid fill">
            <a:extLst>
              <a:ext uri="{FF2B5EF4-FFF2-40B4-BE49-F238E27FC236}">
                <a16:creationId xmlns:a16="http://schemas.microsoft.com/office/drawing/2014/main" id="{559FD19D-EEED-45BD-A6FA-392533A2EAE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0063" y="5741652"/>
            <a:ext cx="670028" cy="670028"/>
          </a:xfrm>
          <a:prstGeom prst="rect">
            <a:avLst/>
          </a:prstGeom>
        </p:spPr>
      </p:pic>
    </p:spTree>
    <p:extLst>
      <p:ext uri="{BB962C8B-B14F-4D97-AF65-F5344CB8AC3E}">
        <p14:creationId xmlns:p14="http://schemas.microsoft.com/office/powerpoint/2010/main" val="3588869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168B9C-71E0-19EE-0311-87D7E9C29993}"/>
              </a:ext>
            </a:extLst>
          </p:cNvPr>
          <p:cNvSpPr txBox="1"/>
          <p:nvPr/>
        </p:nvSpPr>
        <p:spPr>
          <a:xfrm>
            <a:off x="468483" y="470189"/>
            <a:ext cx="11121335" cy="2154436"/>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i="1" dirty="0">
                <a:solidFill>
                  <a:schemeClr val="bg1"/>
                </a:solidFill>
              </a:rPr>
              <a:t>A high-level political mandate for decarbonisation in </a:t>
            </a:r>
            <a:r>
              <a:rPr lang="en-GB" sz="1800" b="1" i="1" dirty="0">
                <a:solidFill>
                  <a:schemeClr val="accent6">
                    <a:lumMod val="60000"/>
                    <a:lumOff val="40000"/>
                  </a:schemeClr>
                </a:solidFill>
              </a:rPr>
              <a:t>Costa Rica</a:t>
            </a: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In 2018, the President of Costa Rica, Carlos Alvarado, initiated a 90-day directive at the start of his term to create a National Decarbonisation Plan (NDP). This plan committed the country to a long-term pathway towards net-zero emissions by 2050 and was a directive for coordinated action across Costa Rica’s ministries. This NDP was the political mandate that investors and development partners needed to signal that low-emission transition was a national priority.</a:t>
            </a:r>
          </a:p>
        </p:txBody>
      </p:sp>
      <p:sp>
        <p:nvSpPr>
          <p:cNvPr id="5" name="TextBox 4">
            <a:extLst>
              <a:ext uri="{FF2B5EF4-FFF2-40B4-BE49-F238E27FC236}">
                <a16:creationId xmlns:a16="http://schemas.microsoft.com/office/drawing/2014/main" id="{F49986A9-52D5-D2AD-2976-C2E940A2444A}"/>
              </a:ext>
            </a:extLst>
          </p:cNvPr>
          <p:cNvSpPr txBox="1"/>
          <p:nvPr/>
        </p:nvSpPr>
        <p:spPr>
          <a:xfrm>
            <a:off x="468483" y="2935890"/>
            <a:ext cx="6296211" cy="3046988"/>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The Inter American Development Bank paid 0.2 Million USD in technical assistance and stakeholder engagement, which laid the groundwork for unlocking 2,400 Million USD in climate finance for projects in the NDP between 2019 and 2022. </a:t>
            </a:r>
          </a:p>
          <a:p>
            <a:endParaRPr lang="en-GB" dirty="0"/>
          </a:p>
          <a:p>
            <a:endParaRPr lang="en-GB" dirty="0">
              <a:solidFill>
                <a:schemeClr val="accent5">
                  <a:lumMod val="60000"/>
                  <a:lumOff val="40000"/>
                </a:schemeClr>
              </a:solidFill>
            </a:endParaRPr>
          </a:p>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High-level political mandate secured in the form of the NDP, signed off by the Costa Rican President</a:t>
            </a:r>
          </a:p>
          <a:p>
            <a:pPr marL="285750" indent="-285750">
              <a:buClr>
                <a:schemeClr val="bg1"/>
              </a:buClr>
              <a:buFont typeface="Wingdings" panose="05000000000000000000" pitchFamily="2" charset="2"/>
              <a:buChar char="ü"/>
            </a:pPr>
            <a:r>
              <a:rPr lang="en-GB" sz="1600" dirty="0">
                <a:solidFill>
                  <a:schemeClr val="bg1"/>
                </a:solidFill>
              </a:rPr>
              <a:t>An NDP that included a clear decarbonisation strategy linked directly with job creation, competitiveness, and public health</a:t>
            </a:r>
          </a:p>
        </p:txBody>
      </p:sp>
      <p:sp>
        <p:nvSpPr>
          <p:cNvPr id="3" name="Rectangle 2">
            <a:extLst>
              <a:ext uri="{FF2B5EF4-FFF2-40B4-BE49-F238E27FC236}">
                <a16:creationId xmlns:a16="http://schemas.microsoft.com/office/drawing/2014/main" id="{8E125B4D-F149-D267-8D97-2CD2CCD4EC34}"/>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2">
            <a:extLst>
              <a:ext uri="{FF2B5EF4-FFF2-40B4-BE49-F238E27FC236}">
                <a16:creationId xmlns:a16="http://schemas.microsoft.com/office/drawing/2014/main" id="{BCD3E852-AC45-76F6-2DAA-9C412A3E48CA}"/>
              </a:ext>
            </a:extLst>
          </p:cNvPr>
          <p:cNvPicPr>
            <a:picLocks noChangeAspect="1" noChangeArrowheads="1"/>
          </p:cNvPicPr>
          <p:nvPr/>
        </p:nvPicPr>
        <p:blipFill>
          <a:blip r:embed="rId4">
            <a:clrChange>
              <a:clrFrom>
                <a:srgbClr val="B5D3E3"/>
              </a:clrFrom>
              <a:clrTo>
                <a:srgbClr val="B5D3E3">
                  <a:alpha val="0"/>
                </a:srgbClr>
              </a:clrTo>
            </a:clrChange>
            <a:extLst>
              <a:ext uri="{28A0092B-C50C-407E-A947-70E740481C1C}">
                <a14:useLocalDpi xmlns:a14="http://schemas.microsoft.com/office/drawing/2010/main" val="0"/>
              </a:ext>
            </a:extLst>
          </a:blip>
          <a:srcRect/>
          <a:stretch>
            <a:fillRect/>
          </a:stretch>
        </p:blipFill>
        <p:spPr bwMode="auto">
          <a:xfrm>
            <a:off x="7268547" y="3026762"/>
            <a:ext cx="4117578" cy="31623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E25D49D-29D2-88E7-EE49-E16C11771A23}"/>
              </a:ext>
            </a:extLst>
          </p:cNvPr>
          <p:cNvSpPr txBox="1"/>
          <p:nvPr/>
        </p:nvSpPr>
        <p:spPr>
          <a:xfrm>
            <a:off x="6376496" y="6591199"/>
            <a:ext cx="5165197" cy="246221"/>
          </a:xfrm>
          <a:prstGeom prst="rect">
            <a:avLst/>
          </a:prstGeom>
          <a:noFill/>
        </p:spPr>
        <p:txBody>
          <a:bodyPr wrap="none" rtlCol="0">
            <a:spAutoFit/>
          </a:bodyPr>
          <a:lstStyle/>
          <a:p>
            <a:pPr algn="just"/>
            <a:r>
              <a:rPr lang="en-GB" sz="1000" dirty="0">
                <a:solidFill>
                  <a:schemeClr val="bg1"/>
                </a:solidFill>
              </a:rPr>
              <a:t>Reference: </a:t>
            </a:r>
            <a:r>
              <a:rPr lang="en-GB" sz="1000" dirty="0">
                <a:solidFill>
                  <a:schemeClr val="accent5">
                    <a:lumMod val="20000"/>
                    <a:lumOff val="80000"/>
                  </a:schemeClr>
                </a:solidFill>
                <a:hlinkClick r:id="rId5">
                  <a:extLst>
                    <a:ext uri="{A12FA001-AC4F-418D-AE19-62706E023703}">
                      <ahyp:hlinkClr xmlns:ahyp="http://schemas.microsoft.com/office/drawing/2018/hyperlinkcolor" val="tx"/>
                    </a:ext>
                  </a:extLst>
                </a:hlinkClick>
              </a:rPr>
              <a:t>https://unfccc.int/sites/default/files/resource/NationalDecarbonizationPlan.pdf</a:t>
            </a:r>
            <a:r>
              <a:rPr lang="en-GB" sz="1000" dirty="0">
                <a:solidFill>
                  <a:schemeClr val="accent5">
                    <a:lumMod val="20000"/>
                    <a:lumOff val="80000"/>
                  </a:schemeClr>
                </a:solidFill>
              </a:rPr>
              <a:t> </a:t>
            </a:r>
          </a:p>
        </p:txBody>
      </p:sp>
    </p:spTree>
    <p:extLst>
      <p:ext uri="{BB962C8B-B14F-4D97-AF65-F5344CB8AC3E}">
        <p14:creationId xmlns:p14="http://schemas.microsoft.com/office/powerpoint/2010/main" val="26148216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6" name="chimes.wav"/>
          </p:stSnd>
        </p:sndAc>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E83A4-ABC1-3DB6-F95E-01816E33002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1A978A7-BC4D-BA04-1810-F02A442C0FAF}"/>
              </a:ext>
            </a:extLst>
          </p:cNvPr>
          <p:cNvSpPr txBox="1"/>
          <p:nvPr/>
        </p:nvSpPr>
        <p:spPr>
          <a:xfrm>
            <a:off x="563733" y="363505"/>
            <a:ext cx="11121335" cy="1569660"/>
          </a:xfrm>
          <a:prstGeom prst="rect">
            <a:avLst/>
          </a:prstGeom>
          <a:noFill/>
        </p:spPr>
        <p:txBody>
          <a:bodyPr wrap="square" rtlCol="0">
            <a:spAutoFit/>
          </a:bodyPr>
          <a:lstStyle/>
          <a:p>
            <a:r>
              <a:rPr lang="en-GB" sz="1600" b="1" dirty="0"/>
              <a:t>LEARNING OUTCOME 1: Creating a Political Mandate</a:t>
            </a:r>
          </a:p>
          <a:p>
            <a:endParaRPr lang="en-GB" sz="1600" b="1" i="1" dirty="0"/>
          </a:p>
          <a:p>
            <a:r>
              <a:rPr lang="en-GB" sz="1600" b="1" dirty="0">
                <a:solidFill>
                  <a:schemeClr val="bg1"/>
                </a:solidFill>
                <a:highlight>
                  <a:srgbClr val="0000FF"/>
                </a:highlight>
              </a:rPr>
              <a:t>1.2 Identifying National Champions</a:t>
            </a:r>
          </a:p>
          <a:p>
            <a:endParaRPr lang="en-GB" sz="1600" dirty="0"/>
          </a:p>
          <a:p>
            <a:endParaRPr lang="en-GB" sz="1600" dirty="0"/>
          </a:p>
          <a:p>
            <a:endParaRPr lang="en-GB" sz="1600" dirty="0"/>
          </a:p>
        </p:txBody>
      </p:sp>
      <p:pic>
        <p:nvPicPr>
          <p:cNvPr id="3" name="Graphic 2" descr="Inbox outline">
            <a:extLst>
              <a:ext uri="{FF2B5EF4-FFF2-40B4-BE49-F238E27FC236}">
                <a16:creationId xmlns:a16="http://schemas.microsoft.com/office/drawing/2014/main" id="{2820437E-4075-5E65-D868-138765D617A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85411" y="363505"/>
            <a:ext cx="720000" cy="720000"/>
          </a:xfrm>
          <a:prstGeom prst="rect">
            <a:avLst/>
          </a:prstGeom>
        </p:spPr>
      </p:pic>
      <p:sp>
        <p:nvSpPr>
          <p:cNvPr id="5" name="TextBox 4">
            <a:extLst>
              <a:ext uri="{FF2B5EF4-FFF2-40B4-BE49-F238E27FC236}">
                <a16:creationId xmlns:a16="http://schemas.microsoft.com/office/drawing/2014/main" id="{249E6968-518F-C59A-6E7C-2723EA29C107}"/>
              </a:ext>
            </a:extLst>
          </p:cNvPr>
          <p:cNvSpPr txBox="1"/>
          <p:nvPr/>
        </p:nvSpPr>
        <p:spPr>
          <a:xfrm>
            <a:off x="563733" y="4276162"/>
            <a:ext cx="11064534" cy="1077218"/>
          </a:xfrm>
          <a:prstGeom prst="rect">
            <a:avLst/>
          </a:prstGeom>
          <a:noFill/>
        </p:spPr>
        <p:txBody>
          <a:bodyPr wrap="square">
            <a:spAutoFit/>
          </a:bodyPr>
          <a:lstStyle/>
          <a:p>
            <a:r>
              <a:rPr lang="en-GB" sz="1600" b="1" i="1" dirty="0">
                <a:solidFill>
                  <a:schemeClr val="accent5"/>
                </a:solidFill>
              </a:rPr>
              <a:t>Q: How should I engage with my country’s national champions?</a:t>
            </a:r>
          </a:p>
          <a:p>
            <a:r>
              <a:rPr lang="en-GB" sz="1600" dirty="0"/>
              <a:t>A: First, remember that they are already aligned with a low-carbon transition, and are passionate about making this happen in their country. Given that there is already that agreement, ensure they are linked up with your political activities and will be embedded into the governing structure (next Learning Outcome). </a:t>
            </a:r>
            <a:endParaRPr lang="en-GB" sz="1600" b="1" dirty="0"/>
          </a:p>
        </p:txBody>
      </p:sp>
      <p:sp>
        <p:nvSpPr>
          <p:cNvPr id="7" name="TextBox 6">
            <a:extLst>
              <a:ext uri="{FF2B5EF4-FFF2-40B4-BE49-F238E27FC236}">
                <a16:creationId xmlns:a16="http://schemas.microsoft.com/office/drawing/2014/main" id="{D6921036-F156-BCB2-F7A6-EC7CFB216F41}"/>
              </a:ext>
            </a:extLst>
          </p:cNvPr>
          <p:cNvSpPr txBox="1"/>
          <p:nvPr/>
        </p:nvSpPr>
        <p:spPr>
          <a:xfrm>
            <a:off x="563734" y="2660335"/>
            <a:ext cx="11121334" cy="1323439"/>
          </a:xfrm>
          <a:prstGeom prst="rect">
            <a:avLst/>
          </a:prstGeom>
          <a:noFill/>
        </p:spPr>
        <p:txBody>
          <a:bodyPr wrap="square">
            <a:spAutoFit/>
          </a:bodyPr>
          <a:lstStyle/>
          <a:p>
            <a:r>
              <a:rPr lang="en-GB" sz="1600" b="1" i="1" dirty="0">
                <a:solidFill>
                  <a:schemeClr val="accent5"/>
                </a:solidFill>
              </a:rPr>
              <a:t>Q: How does one go about identifying these national champions?</a:t>
            </a:r>
          </a:p>
          <a:p>
            <a:r>
              <a:rPr lang="en-GB" sz="1600" dirty="0"/>
              <a:t>A: Conduct an assessment (see the political economy assessment on slide 18) on people who are involved with convening ministries and are seen as credible from both domestic stakeholders and development partners. Most of the time, these “national champions” are already performing coordination roles within the country. They could be ministers, subnational/regional champions, senior bureaucrats, or influential business figures who are known for driving change.</a:t>
            </a:r>
          </a:p>
        </p:txBody>
      </p:sp>
      <p:sp>
        <p:nvSpPr>
          <p:cNvPr id="9" name="TextBox 8">
            <a:extLst>
              <a:ext uri="{FF2B5EF4-FFF2-40B4-BE49-F238E27FC236}">
                <a16:creationId xmlns:a16="http://schemas.microsoft.com/office/drawing/2014/main" id="{A4B61683-E4DC-101B-F080-5574C265A73B}"/>
              </a:ext>
            </a:extLst>
          </p:cNvPr>
          <p:cNvSpPr txBox="1"/>
          <p:nvPr/>
        </p:nvSpPr>
        <p:spPr>
          <a:xfrm>
            <a:off x="563733" y="1394556"/>
            <a:ext cx="11064534" cy="1077218"/>
          </a:xfrm>
          <a:prstGeom prst="rect">
            <a:avLst/>
          </a:prstGeom>
          <a:noFill/>
        </p:spPr>
        <p:txBody>
          <a:bodyPr wrap="square">
            <a:spAutoFit/>
          </a:bodyPr>
          <a:lstStyle/>
          <a:p>
            <a:r>
              <a:rPr lang="en-GB" sz="1600" b="1" i="1" dirty="0">
                <a:solidFill>
                  <a:schemeClr val="accent5"/>
                </a:solidFill>
              </a:rPr>
              <a:t>Q: What are national champions in this context?</a:t>
            </a:r>
          </a:p>
          <a:p>
            <a:r>
              <a:rPr lang="en-GB" sz="1600" dirty="0"/>
              <a:t>A: This is a person or group of people that hold influence within or around government bodies. They help to maintain attention on the low-carbon transition agenda and keep an eye on coordination mechanisms to ensure they stay politically relevant.</a:t>
            </a:r>
          </a:p>
        </p:txBody>
      </p:sp>
    </p:spTree>
    <p:extLst>
      <p:ext uri="{BB962C8B-B14F-4D97-AF65-F5344CB8AC3E}">
        <p14:creationId xmlns:p14="http://schemas.microsoft.com/office/powerpoint/2010/main" val="2468838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703E4-3E21-20D1-E7C7-B709C9C2B2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6EFE51-5E9D-F8E0-FD2B-028B23616999}"/>
              </a:ext>
            </a:extLst>
          </p:cNvPr>
          <p:cNvSpPr>
            <a:spLocks noGrp="1"/>
          </p:cNvSpPr>
          <p:nvPr>
            <p:ph type="ctrTitle"/>
          </p:nvPr>
        </p:nvSpPr>
        <p:spPr>
          <a:xfrm>
            <a:off x="2979507" y="739739"/>
            <a:ext cx="5654354" cy="4982968"/>
          </a:xfrm>
        </p:spPr>
        <p:txBody>
          <a:bodyPr>
            <a:normAutofit fontScale="90000"/>
          </a:bodyPr>
          <a:lstStyle/>
          <a:p>
            <a:r>
              <a:rPr lang="en-GB" sz="5400" dirty="0"/>
              <a:t>Learning Outcome 2</a:t>
            </a:r>
            <a:br>
              <a:rPr lang="en-GB" sz="5400" dirty="0"/>
            </a:br>
            <a:br>
              <a:rPr lang="en-GB" dirty="0"/>
            </a:br>
            <a:r>
              <a:rPr lang="en-GB" dirty="0"/>
              <a:t>Establishing a Governance Structure</a:t>
            </a:r>
            <a:br>
              <a:rPr lang="en-GB" dirty="0"/>
            </a:br>
            <a:br>
              <a:rPr lang="en-GB" dirty="0"/>
            </a:br>
            <a:br>
              <a:rPr lang="en-GB" dirty="0"/>
            </a:br>
            <a:br>
              <a:rPr lang="en-GB" dirty="0"/>
            </a:br>
            <a:br>
              <a:rPr lang="en-GB" dirty="0"/>
            </a:br>
            <a:endParaRPr lang="en-GB" dirty="0"/>
          </a:p>
        </p:txBody>
      </p:sp>
      <p:pic>
        <p:nvPicPr>
          <p:cNvPr id="5" name="Graphic 4" descr="Hierarchy outline">
            <a:extLst>
              <a:ext uri="{FF2B5EF4-FFF2-40B4-BE49-F238E27FC236}">
                <a16:creationId xmlns:a16="http://schemas.microsoft.com/office/drawing/2014/main" id="{3E126EF2-AB7F-609F-8B8E-09EF49CFA86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05488" y="3429000"/>
            <a:ext cx="1800000" cy="1800000"/>
          </a:xfrm>
          <a:prstGeom prst="rect">
            <a:avLst/>
          </a:prstGeom>
        </p:spPr>
      </p:pic>
    </p:spTree>
    <p:extLst>
      <p:ext uri="{BB962C8B-B14F-4D97-AF65-F5344CB8AC3E}">
        <p14:creationId xmlns:p14="http://schemas.microsoft.com/office/powerpoint/2010/main" val="4222732311"/>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5904F-C710-78F6-74A5-392B3C48C9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AD3C7B-B375-610D-1159-A0769A3B9983}"/>
              </a:ext>
            </a:extLst>
          </p:cNvPr>
          <p:cNvSpPr>
            <a:spLocks noGrp="1"/>
          </p:cNvSpPr>
          <p:nvPr>
            <p:ph type="title"/>
          </p:nvPr>
        </p:nvSpPr>
        <p:spPr>
          <a:xfrm>
            <a:off x="838198" y="955093"/>
            <a:ext cx="9082276" cy="604836"/>
          </a:xfrm>
        </p:spPr>
        <p:txBody>
          <a:bodyPr/>
          <a:lstStyle/>
          <a:p>
            <a:r>
              <a:rPr lang="en-GB" dirty="0">
                <a:solidFill>
                  <a:schemeClr val="accent5"/>
                </a:solidFill>
              </a:rPr>
              <a:t>Establishing a Governance Structure</a:t>
            </a:r>
          </a:p>
        </p:txBody>
      </p:sp>
      <p:sp>
        <p:nvSpPr>
          <p:cNvPr id="3" name="Text Placeholder 2">
            <a:extLst>
              <a:ext uri="{FF2B5EF4-FFF2-40B4-BE49-F238E27FC236}">
                <a16:creationId xmlns:a16="http://schemas.microsoft.com/office/drawing/2014/main" id="{A18ABD85-0342-A7B2-975D-DF5C7934F6E1}"/>
              </a:ext>
            </a:extLst>
          </p:cNvPr>
          <p:cNvSpPr>
            <a:spLocks noGrp="1"/>
          </p:cNvSpPr>
          <p:nvPr>
            <p:ph type="body" idx="12"/>
          </p:nvPr>
        </p:nvSpPr>
        <p:spPr>
          <a:xfrm>
            <a:off x="838198" y="2198395"/>
            <a:ext cx="10515599" cy="3288005"/>
          </a:xfrm>
        </p:spPr>
        <p:txBody>
          <a:bodyPr/>
          <a:lstStyle/>
          <a:p>
            <a:r>
              <a:rPr lang="en-GB" dirty="0"/>
              <a:t>Effective governance ensures that…</a:t>
            </a:r>
          </a:p>
          <a:p>
            <a:pPr marL="285750" indent="-285750">
              <a:buFont typeface="Arial" panose="020B0604020202020204" pitchFamily="34" charset="0"/>
              <a:buChar char="•"/>
            </a:pPr>
            <a:r>
              <a:rPr lang="en-GB" dirty="0"/>
              <a:t>Roles are clear;</a:t>
            </a:r>
          </a:p>
          <a:p>
            <a:pPr marL="285750" indent="-285750">
              <a:buFont typeface="Arial" panose="020B0604020202020204" pitchFamily="34" charset="0"/>
              <a:buChar char="•"/>
            </a:pPr>
            <a:r>
              <a:rPr lang="en-GB" dirty="0"/>
              <a:t>Coordination mechanisms are functional and active;</a:t>
            </a:r>
          </a:p>
          <a:p>
            <a:pPr marL="285750" indent="-285750">
              <a:buFont typeface="Arial" panose="020B0604020202020204" pitchFamily="34" charset="0"/>
              <a:buChar char="•"/>
            </a:pPr>
            <a:r>
              <a:rPr lang="en-GB" dirty="0"/>
              <a:t>Formal and informal dynamics are understood</a:t>
            </a:r>
            <a:endParaRPr lang="en-GB" b="1" dirty="0"/>
          </a:p>
          <a:p>
            <a:endParaRPr lang="en-GB" dirty="0"/>
          </a:p>
          <a:p>
            <a:r>
              <a:rPr lang="en-GB" dirty="0"/>
              <a:t>In this second learning outcome, you will learn about three functional groups that are critical to ensuring the D2D framework will be operated effectively and what to do after those groups are formalised. We will also highlight the importance of informal structures and how those interact with the three formal functional groups.</a:t>
            </a:r>
          </a:p>
        </p:txBody>
      </p:sp>
      <p:sp>
        <p:nvSpPr>
          <p:cNvPr id="4" name="Text Placeholder 3">
            <a:extLst>
              <a:ext uri="{FF2B5EF4-FFF2-40B4-BE49-F238E27FC236}">
                <a16:creationId xmlns:a16="http://schemas.microsoft.com/office/drawing/2014/main" id="{C06185DF-29C8-BBB5-DDE2-F9E6494C9CE2}"/>
              </a:ext>
            </a:extLst>
          </p:cNvPr>
          <p:cNvSpPr>
            <a:spLocks noGrp="1"/>
          </p:cNvSpPr>
          <p:nvPr>
            <p:ph type="body" idx="13"/>
          </p:nvPr>
        </p:nvSpPr>
        <p:spPr>
          <a:xfrm>
            <a:off x="838198" y="550092"/>
            <a:ext cx="5499342" cy="604836"/>
          </a:xfrm>
        </p:spPr>
        <p:txBody>
          <a:bodyPr/>
          <a:lstStyle/>
          <a:p>
            <a:r>
              <a:rPr lang="en-GB" dirty="0"/>
              <a:t>Learning Outcome 2: </a:t>
            </a:r>
          </a:p>
        </p:txBody>
      </p:sp>
      <p:pic>
        <p:nvPicPr>
          <p:cNvPr id="7" name="Graphic 6" descr="Hierarchy outline">
            <a:extLst>
              <a:ext uri="{FF2B5EF4-FFF2-40B4-BE49-F238E27FC236}">
                <a16:creationId xmlns:a16="http://schemas.microsoft.com/office/drawing/2014/main" id="{1650788B-95B2-D845-A772-DD94518FA0F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05696" y="344928"/>
            <a:ext cx="1620000" cy="1620000"/>
          </a:xfrm>
          <a:prstGeom prst="rect">
            <a:avLst/>
          </a:prstGeom>
        </p:spPr>
      </p:pic>
    </p:spTree>
    <p:extLst>
      <p:ext uri="{BB962C8B-B14F-4D97-AF65-F5344CB8AC3E}">
        <p14:creationId xmlns:p14="http://schemas.microsoft.com/office/powerpoint/2010/main" val="1310255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90433E8-7D94-F0BC-E437-106A06D60CCB}"/>
              </a:ext>
            </a:extLst>
          </p:cNvPr>
          <p:cNvSpPr txBox="1"/>
          <p:nvPr/>
        </p:nvSpPr>
        <p:spPr>
          <a:xfrm>
            <a:off x="563733" y="363505"/>
            <a:ext cx="11121335" cy="1569660"/>
          </a:xfrm>
          <a:prstGeom prst="rect">
            <a:avLst/>
          </a:prstGeom>
          <a:noFill/>
        </p:spPr>
        <p:txBody>
          <a:bodyPr wrap="square" rtlCol="0">
            <a:spAutoFit/>
          </a:bodyPr>
          <a:lstStyle/>
          <a:p>
            <a:r>
              <a:rPr lang="en-GB" sz="1600" b="1" dirty="0"/>
              <a:t>LEARNING OUTCOME 2: Establishing a Governance Structure</a:t>
            </a:r>
          </a:p>
          <a:p>
            <a:pPr marL="285750" indent="-285750">
              <a:buFont typeface="Arial" panose="020B0604020202020204" pitchFamily="34" charset="0"/>
              <a:buChar char="•"/>
            </a:pPr>
            <a:endParaRPr lang="en-GB" sz="1600" dirty="0"/>
          </a:p>
          <a:p>
            <a:r>
              <a:rPr lang="en-GB" sz="1600" b="1" dirty="0">
                <a:solidFill>
                  <a:schemeClr val="bg1"/>
                </a:solidFill>
                <a:highlight>
                  <a:srgbClr val="0000FF"/>
                </a:highlight>
              </a:rPr>
              <a:t>2.1 Defining a Formal Governance Structure</a:t>
            </a:r>
          </a:p>
          <a:p>
            <a:endParaRPr lang="en-GB" sz="1600" dirty="0"/>
          </a:p>
          <a:p>
            <a:r>
              <a:rPr lang="en-GB" sz="1600" dirty="0"/>
              <a:t>Hear about the importance of a robust governance structure and how having this can help increase investment within a country…</a:t>
            </a:r>
          </a:p>
        </p:txBody>
      </p:sp>
      <p:pic>
        <p:nvPicPr>
          <p:cNvPr id="6" name="Graphic 5" descr="Hierarchy outline">
            <a:extLst>
              <a:ext uri="{FF2B5EF4-FFF2-40B4-BE49-F238E27FC236}">
                <a16:creationId xmlns:a16="http://schemas.microsoft.com/office/drawing/2014/main" id="{36C49BFD-B266-2E98-4F74-4361086CFF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66749" y="363505"/>
            <a:ext cx="720000" cy="720000"/>
          </a:xfrm>
          <a:prstGeom prst="rect">
            <a:avLst/>
          </a:prstGeom>
        </p:spPr>
      </p:pic>
      <p:sp>
        <p:nvSpPr>
          <p:cNvPr id="8" name="TextBox 7">
            <a:extLst>
              <a:ext uri="{FF2B5EF4-FFF2-40B4-BE49-F238E27FC236}">
                <a16:creationId xmlns:a16="http://schemas.microsoft.com/office/drawing/2014/main" id="{CAE7D93D-B3B7-EBAD-CD70-2AB8F057B3B6}"/>
              </a:ext>
            </a:extLst>
          </p:cNvPr>
          <p:cNvSpPr txBox="1"/>
          <p:nvPr/>
        </p:nvSpPr>
        <p:spPr>
          <a:xfrm>
            <a:off x="9230048" y="1723958"/>
            <a:ext cx="2556701" cy="4770537"/>
          </a:xfrm>
          <a:prstGeom prst="rect">
            <a:avLst/>
          </a:prstGeom>
          <a:noFill/>
        </p:spPr>
        <p:txBody>
          <a:bodyPr wrap="square" rtlCol="0">
            <a:spAutoFit/>
          </a:bodyPr>
          <a:lstStyle/>
          <a:p>
            <a:r>
              <a:rPr lang="en-GB" sz="1600" b="1" dirty="0">
                <a:solidFill>
                  <a:schemeClr val="accent5"/>
                </a:solidFill>
              </a:rPr>
              <a:t>Key Takeaways:</a:t>
            </a:r>
          </a:p>
          <a:p>
            <a:pPr marL="285750" indent="-285750">
              <a:buFont typeface="Wingdings" panose="05000000000000000000" pitchFamily="2" charset="2"/>
              <a:buChar char="Ø"/>
            </a:pPr>
            <a:r>
              <a:rPr lang="en-GB" sz="1600" dirty="0"/>
              <a:t>The primary outcomes of a good governance structure ensure that plans and projects:</a:t>
            </a:r>
          </a:p>
          <a:p>
            <a:pPr marL="534988" indent="-174625"/>
            <a:r>
              <a:rPr lang="en-GB" sz="1600" dirty="0"/>
              <a:t>1. Fit within the country’s vision</a:t>
            </a:r>
          </a:p>
          <a:p>
            <a:pPr marL="534988" lvl="1" indent="-174625" defTabSz="447675"/>
            <a:r>
              <a:rPr lang="en-GB" sz="1600" dirty="0"/>
              <a:t>2. Are fiscally feasible</a:t>
            </a:r>
          </a:p>
          <a:p>
            <a:pPr marL="534988" lvl="1" indent="-174625" defTabSz="447675"/>
            <a:r>
              <a:rPr lang="en-GB" sz="1600" dirty="0"/>
              <a:t>3. Are financially viable</a:t>
            </a:r>
          </a:p>
          <a:p>
            <a:pPr marL="285750" indent="-285750">
              <a:buFont typeface="Wingdings" panose="05000000000000000000" pitchFamily="2" charset="2"/>
              <a:buChar char="Ø"/>
            </a:pPr>
            <a:r>
              <a:rPr lang="en-GB" sz="1600" dirty="0"/>
              <a:t>Having a strong “science-policy interface” ensures work is done sensitively and is technically robust. This is typically housed within the two types of special interest groups</a:t>
            </a:r>
          </a:p>
        </p:txBody>
      </p:sp>
      <p:pic>
        <p:nvPicPr>
          <p:cNvPr id="2" name="Online Media 1" descr="D2D Component1 Politics Mark Slide12">
            <a:hlinkClick r:id="" action="ppaction://media"/>
            <a:extLst>
              <a:ext uri="{FF2B5EF4-FFF2-40B4-BE49-F238E27FC236}">
                <a16:creationId xmlns:a16="http://schemas.microsoft.com/office/drawing/2014/main" id="{23C37CDD-561F-AE7A-8605-EE787C9A9B8F}"/>
              </a:ext>
            </a:extLst>
          </p:cNvPr>
          <p:cNvPicPr>
            <a:picLocks noRot="1" noChangeAspect="1"/>
          </p:cNvPicPr>
          <p:nvPr>
            <a:videoFile r:link="rId1"/>
          </p:nvPr>
        </p:nvPicPr>
        <p:blipFill>
          <a:blip r:embed="rId4"/>
          <a:stretch>
            <a:fillRect/>
          </a:stretch>
        </p:blipFill>
        <p:spPr>
          <a:xfrm>
            <a:off x="1017930" y="1933165"/>
            <a:ext cx="7998749" cy="4519293"/>
          </a:xfrm>
          <a:prstGeom prst="rect">
            <a:avLst/>
          </a:prstGeom>
        </p:spPr>
      </p:pic>
    </p:spTree>
    <p:extLst>
      <p:ext uri="{BB962C8B-B14F-4D97-AF65-F5344CB8AC3E}">
        <p14:creationId xmlns:p14="http://schemas.microsoft.com/office/powerpoint/2010/main" val="118805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2"/>
                </p:tgtEl>
              </p:cMediaNode>
            </p:video>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951BD6D-A0F2-B0DD-3782-50ED1B88A944}"/>
              </a:ext>
            </a:extLst>
          </p:cNvPr>
          <p:cNvSpPr txBox="1"/>
          <p:nvPr/>
        </p:nvSpPr>
        <p:spPr>
          <a:xfrm>
            <a:off x="563733" y="2515482"/>
            <a:ext cx="11073283" cy="1815882"/>
          </a:xfrm>
          <a:prstGeom prst="rect">
            <a:avLst/>
          </a:prstGeom>
          <a:noFill/>
        </p:spPr>
        <p:txBody>
          <a:bodyPr wrap="square">
            <a:spAutoFit/>
          </a:bodyPr>
          <a:lstStyle/>
          <a:p>
            <a:r>
              <a:rPr lang="en-GB" sz="1600" b="1" i="1" dirty="0">
                <a:solidFill>
                  <a:schemeClr val="accent5"/>
                </a:solidFill>
              </a:rPr>
              <a:t>Q: What does the ‘Centre of Government’ mean?</a:t>
            </a:r>
          </a:p>
          <a:p>
            <a:r>
              <a:rPr lang="en-GB" sz="1600" dirty="0"/>
              <a:t>A: This is typically referred to as the </a:t>
            </a:r>
            <a:r>
              <a:rPr lang="en-GB" sz="1600" dirty="0">
                <a:solidFill>
                  <a:schemeClr val="tx1"/>
                </a:solidFill>
              </a:rPr>
              <a:t>Office of the Prime Minister (or President). Having the </a:t>
            </a:r>
            <a:r>
              <a:rPr lang="en-GB" sz="1600" b="1" dirty="0">
                <a:solidFill>
                  <a:schemeClr val="tx1"/>
                </a:solidFill>
              </a:rPr>
              <a:t>GCF</a:t>
            </a:r>
            <a:r>
              <a:rPr lang="en-GB" sz="1600" dirty="0">
                <a:solidFill>
                  <a:schemeClr val="tx1"/>
                </a:solidFill>
              </a:rPr>
              <a:t> sit here creates a bridge between ministries. Additionally, the </a:t>
            </a:r>
            <a:r>
              <a:rPr lang="en-GB" sz="1600" b="1" dirty="0">
                <a:solidFill>
                  <a:schemeClr val="tx1"/>
                </a:solidFill>
              </a:rPr>
              <a:t>GCF</a:t>
            </a:r>
            <a:r>
              <a:rPr lang="en-GB" sz="1600" dirty="0">
                <a:solidFill>
                  <a:schemeClr val="tx1"/>
                </a:solidFill>
              </a:rPr>
              <a:t> should have a particularly strong connection with the Ministry of Finance (MoF). The MoF plays a key role in overseeing budget </a:t>
            </a:r>
            <a:r>
              <a:rPr lang="en-GB" sz="1600" dirty="0"/>
              <a:t>releases, fiscal policy, and engagement with international finance institutions, among other investors, and is therefore critical to the low-carbon transition. </a:t>
            </a:r>
          </a:p>
          <a:p>
            <a:pPr marL="1076325"/>
            <a:r>
              <a:rPr lang="en-GB" sz="1600" b="1" dirty="0"/>
              <a:t>This type of body may already exist in your country. It’s important to avoid duplication of their efforts, and instead, support the coordination of this already-established body. </a:t>
            </a:r>
          </a:p>
        </p:txBody>
      </p:sp>
      <p:sp>
        <p:nvSpPr>
          <p:cNvPr id="2" name="TextBox 1">
            <a:extLst>
              <a:ext uri="{FF2B5EF4-FFF2-40B4-BE49-F238E27FC236}">
                <a16:creationId xmlns:a16="http://schemas.microsoft.com/office/drawing/2014/main" id="{BA131978-F58E-0D00-F913-FF32CA168242}"/>
              </a:ext>
            </a:extLst>
          </p:cNvPr>
          <p:cNvSpPr txBox="1"/>
          <p:nvPr/>
        </p:nvSpPr>
        <p:spPr>
          <a:xfrm>
            <a:off x="563733" y="363505"/>
            <a:ext cx="11121335" cy="2062103"/>
          </a:xfrm>
          <a:prstGeom prst="rect">
            <a:avLst/>
          </a:prstGeom>
          <a:noFill/>
        </p:spPr>
        <p:txBody>
          <a:bodyPr wrap="square" rtlCol="0">
            <a:spAutoFit/>
          </a:bodyPr>
          <a:lstStyle/>
          <a:p>
            <a:r>
              <a:rPr lang="en-GB" sz="1600" b="1" dirty="0"/>
              <a:t>LEARNING OUTCOME 2: Establishing a Governance Structure</a:t>
            </a:r>
          </a:p>
          <a:p>
            <a:pPr marL="285750" indent="-285750">
              <a:buFont typeface="Arial" panose="020B0604020202020204" pitchFamily="34" charset="0"/>
              <a:buChar char="•"/>
            </a:pPr>
            <a:endParaRPr lang="en-GB" sz="1600" dirty="0"/>
          </a:p>
          <a:p>
            <a:r>
              <a:rPr lang="en-GB" sz="1600" b="1" dirty="0">
                <a:solidFill>
                  <a:schemeClr val="bg1"/>
                </a:solidFill>
                <a:highlight>
                  <a:srgbClr val="0000FF"/>
                </a:highlight>
              </a:rPr>
              <a:t>2.1 Defining a Formal Governance Structure</a:t>
            </a:r>
          </a:p>
          <a:p>
            <a:endParaRPr lang="en-GB" sz="1600" dirty="0"/>
          </a:p>
          <a:p>
            <a:r>
              <a:rPr lang="en-GB" sz="1600" b="1" i="1" dirty="0">
                <a:solidFill>
                  <a:schemeClr val="accent5"/>
                </a:solidFill>
              </a:rPr>
              <a:t>Q: Why should I work to define a formal governance structure?</a:t>
            </a:r>
          </a:p>
          <a:p>
            <a:r>
              <a:rPr lang="en-GB" sz="1600" dirty="0"/>
              <a:t>A: Having a coordination function at the centre of government is a mechanism to oversee planning and manage collaboration across the different line ministries. We call this governance group the </a:t>
            </a:r>
            <a:r>
              <a:rPr lang="en-GB" sz="1600" b="1" dirty="0">
                <a:solidFill>
                  <a:schemeClr val="tx1"/>
                </a:solidFill>
              </a:rPr>
              <a:t>GCF</a:t>
            </a:r>
            <a:r>
              <a:rPr lang="en-GB" sz="1600" dirty="0"/>
              <a:t>, or </a:t>
            </a:r>
            <a:r>
              <a:rPr lang="en-GB" sz="1600" b="1" dirty="0">
                <a:solidFill>
                  <a:schemeClr val="tx1"/>
                </a:solidFill>
              </a:rPr>
              <a:t>Governing Coordination Function</a:t>
            </a:r>
            <a:r>
              <a:rPr lang="en-GB" sz="1600" dirty="0">
                <a:solidFill>
                  <a:schemeClr val="tx1"/>
                </a:solidFill>
              </a:rPr>
              <a:t>. Having the </a:t>
            </a:r>
            <a:r>
              <a:rPr lang="en-GB" sz="1600" b="1" dirty="0">
                <a:solidFill>
                  <a:schemeClr val="tx1"/>
                </a:solidFill>
              </a:rPr>
              <a:t>GCF </a:t>
            </a:r>
            <a:r>
              <a:rPr lang="en-GB" sz="1600" dirty="0">
                <a:solidFill>
                  <a:schemeClr val="tx1"/>
                </a:solidFill>
              </a:rPr>
              <a:t>formalised establishes a practical bridge between strategy and implementation.</a:t>
            </a:r>
            <a:endParaRPr lang="en-GB" sz="1600" dirty="0"/>
          </a:p>
        </p:txBody>
      </p:sp>
      <p:pic>
        <p:nvPicPr>
          <p:cNvPr id="3" name="Graphic 2" descr="Hierarchy outline">
            <a:extLst>
              <a:ext uri="{FF2B5EF4-FFF2-40B4-BE49-F238E27FC236}">
                <a16:creationId xmlns:a16="http://schemas.microsoft.com/office/drawing/2014/main" id="{D9AC33F1-E63A-D8B5-90E7-2C6387D1C23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66749" y="363505"/>
            <a:ext cx="720000" cy="720000"/>
          </a:xfrm>
          <a:prstGeom prst="rect">
            <a:avLst/>
          </a:prstGeom>
        </p:spPr>
      </p:pic>
      <p:sp>
        <p:nvSpPr>
          <p:cNvPr id="5" name="TextBox 4">
            <a:extLst>
              <a:ext uri="{FF2B5EF4-FFF2-40B4-BE49-F238E27FC236}">
                <a16:creationId xmlns:a16="http://schemas.microsoft.com/office/drawing/2014/main" id="{32B9CA2D-ECAB-AEB5-9DDE-2D24BA206D32}"/>
              </a:ext>
            </a:extLst>
          </p:cNvPr>
          <p:cNvSpPr txBox="1"/>
          <p:nvPr/>
        </p:nvSpPr>
        <p:spPr>
          <a:xfrm>
            <a:off x="559359" y="5468150"/>
            <a:ext cx="11073282" cy="1077218"/>
          </a:xfrm>
          <a:prstGeom prst="rect">
            <a:avLst/>
          </a:prstGeom>
          <a:noFill/>
        </p:spPr>
        <p:txBody>
          <a:bodyPr wrap="square">
            <a:spAutoFit/>
          </a:bodyPr>
          <a:lstStyle/>
          <a:p>
            <a:r>
              <a:rPr lang="en-GB" sz="1600" b="1" i="1" dirty="0">
                <a:solidFill>
                  <a:schemeClr val="accent5"/>
                </a:solidFill>
              </a:rPr>
              <a:t>Q: How should I formalise the </a:t>
            </a:r>
            <a:r>
              <a:rPr lang="en-GB" sz="1600" b="1" i="1" dirty="0">
                <a:solidFill>
                  <a:schemeClr val="tx1"/>
                </a:solidFill>
              </a:rPr>
              <a:t>GCF</a:t>
            </a:r>
            <a:r>
              <a:rPr lang="en-GB" sz="1600" b="1" i="1" dirty="0">
                <a:solidFill>
                  <a:schemeClr val="accent5"/>
                </a:solidFill>
              </a:rPr>
              <a:t>?</a:t>
            </a:r>
          </a:p>
          <a:p>
            <a:r>
              <a:rPr lang="en-GB" sz="1600" dirty="0"/>
              <a:t>A: Countries often use governance memos as a common approach to formalise coordination efforts. The memos should include: a clear mandate, the roles of each institution involved, and an outline of responsibilities for each body. They may also include a terms of reference for each ministry, providing accountability. </a:t>
            </a:r>
          </a:p>
        </p:txBody>
      </p:sp>
      <p:pic>
        <p:nvPicPr>
          <p:cNvPr id="7" name="Graphic 6" descr="Comment Important with solid fill">
            <a:extLst>
              <a:ext uri="{FF2B5EF4-FFF2-40B4-BE49-F238E27FC236}">
                <a16:creationId xmlns:a16="http://schemas.microsoft.com/office/drawing/2014/main" id="{7DA8B8F5-BC5F-4514-4A40-D41BF885ACB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1103" y="3700658"/>
            <a:ext cx="612000" cy="612000"/>
          </a:xfrm>
          <a:prstGeom prst="rect">
            <a:avLst/>
          </a:prstGeom>
        </p:spPr>
      </p:pic>
      <p:sp>
        <p:nvSpPr>
          <p:cNvPr id="11" name="TextBox 10">
            <a:extLst>
              <a:ext uri="{FF2B5EF4-FFF2-40B4-BE49-F238E27FC236}">
                <a16:creationId xmlns:a16="http://schemas.microsoft.com/office/drawing/2014/main" id="{07C40A90-DAFE-B76C-947F-6D63CB601E69}"/>
              </a:ext>
            </a:extLst>
          </p:cNvPr>
          <p:cNvSpPr txBox="1"/>
          <p:nvPr/>
        </p:nvSpPr>
        <p:spPr>
          <a:xfrm>
            <a:off x="559359" y="4484258"/>
            <a:ext cx="11068908" cy="830997"/>
          </a:xfrm>
          <a:prstGeom prst="rect">
            <a:avLst/>
          </a:prstGeom>
          <a:noFill/>
        </p:spPr>
        <p:txBody>
          <a:bodyPr wrap="square">
            <a:spAutoFit/>
          </a:bodyPr>
          <a:lstStyle/>
          <a:p>
            <a:r>
              <a:rPr lang="en-GB" sz="1600" b="1" i="1" dirty="0">
                <a:solidFill>
                  <a:schemeClr val="accent5"/>
                </a:solidFill>
              </a:rPr>
              <a:t>Q: Any other tips on the </a:t>
            </a:r>
            <a:r>
              <a:rPr lang="en-GB" sz="1600" b="1" i="1" dirty="0">
                <a:solidFill>
                  <a:schemeClr val="tx1"/>
                </a:solidFill>
              </a:rPr>
              <a:t>GCF</a:t>
            </a:r>
            <a:r>
              <a:rPr lang="en-GB" sz="1600" b="1" i="1" dirty="0">
                <a:solidFill>
                  <a:schemeClr val="accent5"/>
                </a:solidFill>
              </a:rPr>
              <a:t>?</a:t>
            </a:r>
          </a:p>
          <a:p>
            <a:r>
              <a:rPr lang="en-GB" sz="1600" dirty="0"/>
              <a:t>A: It is recommended that the </a:t>
            </a:r>
            <a:r>
              <a:rPr lang="en-GB" sz="1600" b="1" dirty="0"/>
              <a:t>GCF </a:t>
            </a:r>
            <a:r>
              <a:rPr lang="en-GB" sz="1600" dirty="0"/>
              <a:t>appoints joint-ministerial co-leads which will help to strengthen ownership and policy coherence. </a:t>
            </a:r>
          </a:p>
        </p:txBody>
      </p:sp>
    </p:spTree>
    <p:extLst>
      <p:ext uri="{BB962C8B-B14F-4D97-AF65-F5344CB8AC3E}">
        <p14:creationId xmlns:p14="http://schemas.microsoft.com/office/powerpoint/2010/main" val="2409524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2B0B6-AA01-BDD5-4376-C886BD39DDE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8013BC2-4F4A-F5AC-8CC6-8C2A74774201}"/>
              </a:ext>
            </a:extLst>
          </p:cNvPr>
          <p:cNvSpPr txBox="1"/>
          <p:nvPr/>
        </p:nvSpPr>
        <p:spPr>
          <a:xfrm>
            <a:off x="563733" y="363505"/>
            <a:ext cx="11121335" cy="4278094"/>
          </a:xfrm>
          <a:prstGeom prst="rect">
            <a:avLst/>
          </a:prstGeom>
          <a:noFill/>
        </p:spPr>
        <p:txBody>
          <a:bodyPr wrap="square" rtlCol="0">
            <a:spAutoFit/>
          </a:bodyPr>
          <a:lstStyle/>
          <a:p>
            <a:r>
              <a:rPr lang="en-GB" sz="1600" b="1" dirty="0"/>
              <a:t>LEARNING OUTCOME 2: Establishing a Governance Structure</a:t>
            </a:r>
          </a:p>
          <a:p>
            <a:endParaRPr lang="en-GB" sz="1600" b="1" i="1" dirty="0"/>
          </a:p>
          <a:p>
            <a:r>
              <a:rPr lang="en-GB" sz="1600" b="1" dirty="0">
                <a:solidFill>
                  <a:schemeClr val="bg1"/>
                </a:solidFill>
                <a:highlight>
                  <a:srgbClr val="0000FF"/>
                </a:highlight>
              </a:rPr>
              <a:t>2.2 Developing Coordination Mechanisms</a:t>
            </a:r>
          </a:p>
          <a:p>
            <a:endParaRPr lang="en-GB" sz="1600" dirty="0"/>
          </a:p>
          <a:p>
            <a:r>
              <a:rPr lang="en-GB" sz="1600" b="1" i="1" dirty="0">
                <a:solidFill>
                  <a:schemeClr val="accent5"/>
                </a:solidFill>
              </a:rPr>
              <a:t>Q: What should happen after the </a:t>
            </a:r>
            <a:r>
              <a:rPr lang="en-GB" sz="1600" b="1" i="1" dirty="0">
                <a:solidFill>
                  <a:schemeClr val="tx1"/>
                </a:solidFill>
              </a:rPr>
              <a:t>GCF</a:t>
            </a:r>
            <a:r>
              <a:rPr lang="en-GB" sz="1600" b="1" i="1" dirty="0">
                <a:solidFill>
                  <a:schemeClr val="accent5"/>
                </a:solidFill>
              </a:rPr>
              <a:t> is established?</a:t>
            </a:r>
          </a:p>
          <a:p>
            <a:r>
              <a:rPr lang="en-GB" sz="1600" dirty="0"/>
              <a:t>A: Once a </a:t>
            </a:r>
            <a:r>
              <a:rPr lang="en-GB" sz="1600" b="1" dirty="0">
                <a:solidFill>
                  <a:schemeClr val="tx1"/>
                </a:solidFill>
              </a:rPr>
              <a:t>GCF</a:t>
            </a:r>
            <a:r>
              <a:rPr lang="en-GB" sz="1600" dirty="0">
                <a:solidFill>
                  <a:schemeClr val="tx1"/>
                </a:solidFill>
              </a:rPr>
              <a:t> is in place, the next step is to ensure it functions effectively through coordination mechanisms that can align political direction and technical analysis. Coordination should be structured at </a:t>
            </a:r>
            <a:r>
              <a:rPr lang="en-GB" sz="1600" b="1" u="sng" dirty="0">
                <a:solidFill>
                  <a:schemeClr val="tx1"/>
                </a:solidFill>
              </a:rPr>
              <a:t>two</a:t>
            </a:r>
            <a:r>
              <a:rPr lang="en-GB" sz="1600" dirty="0">
                <a:solidFill>
                  <a:schemeClr val="tx1"/>
                </a:solidFill>
              </a:rPr>
              <a:t> mutually reinforcing </a:t>
            </a:r>
            <a:r>
              <a:rPr lang="en-GB" sz="1600" dirty="0"/>
              <a:t>levels to ensure clear mandates, institutional alignment, and effective delivery:</a:t>
            </a:r>
          </a:p>
          <a:p>
            <a:pPr marL="342900" indent="-342900">
              <a:buAutoNum type="arabicPeriod"/>
            </a:pPr>
            <a:r>
              <a:rPr lang="en-GB" sz="1600" dirty="0"/>
              <a:t>At the strategic level, a </a:t>
            </a:r>
            <a:r>
              <a:rPr lang="en-GB" sz="1600" b="1" dirty="0">
                <a:solidFill>
                  <a:srgbClr val="0635A4"/>
                </a:solidFill>
              </a:rPr>
              <a:t>Political Steering Committee – Special Interest Group (PSC-SIG)</a:t>
            </a:r>
            <a:r>
              <a:rPr lang="en-GB" sz="1600" b="1" dirty="0">
                <a:solidFill>
                  <a:schemeClr val="accent6"/>
                </a:solidFill>
              </a:rPr>
              <a:t> </a:t>
            </a:r>
            <a:r>
              <a:rPr lang="en-GB" sz="1600" dirty="0"/>
              <a:t>acts as a government-led, multi-stakeholder platform that brings together domestic institutions, development partners, and private sector actors around a shared national plan. By committing the time of senior decision-makers with authority to direct their ministries and agencies, the </a:t>
            </a:r>
            <a:r>
              <a:rPr lang="en-GB" sz="1600" b="1" dirty="0">
                <a:solidFill>
                  <a:srgbClr val="0635A4"/>
                </a:solidFill>
              </a:rPr>
              <a:t>PSC-SIG</a:t>
            </a:r>
            <a:r>
              <a:rPr lang="en-GB" sz="1600" dirty="0"/>
              <a:t> provides political direction, aligns international support with national priorities and budget cycles, and establishes the coherence required for implementation. </a:t>
            </a:r>
          </a:p>
          <a:p>
            <a:pPr marL="342900" indent="-342900">
              <a:buAutoNum type="arabicPeriod"/>
            </a:pPr>
            <a:r>
              <a:rPr lang="en-GB" sz="1600" dirty="0"/>
              <a:t>At the operational level, a </a:t>
            </a:r>
            <a:r>
              <a:rPr lang="en-GB" sz="1600" b="1" dirty="0">
                <a:solidFill>
                  <a:srgbClr val="C80F2E"/>
                </a:solidFill>
              </a:rPr>
              <a:t>Technical Delivery Group – Special Interest Group (TDG-SIG)</a:t>
            </a:r>
            <a:r>
              <a:rPr lang="en-GB" sz="1600" b="1" dirty="0">
                <a:solidFill>
                  <a:schemeClr val="accent6"/>
                </a:solidFill>
              </a:rPr>
              <a:t> </a:t>
            </a:r>
            <a:r>
              <a:rPr lang="en-GB" sz="1600" dirty="0"/>
              <a:t>leads technical delivery and integration across government systems. The government should guarantee the contribution </a:t>
            </a:r>
            <a:r>
              <a:rPr lang="en-GB" sz="1600" b="1" dirty="0"/>
              <a:t>in kind </a:t>
            </a:r>
            <a:r>
              <a:rPr lang="en-GB" sz="1600" dirty="0"/>
              <a:t>to national technocrats, ensuring they are trained and supported to deliver the analytical and planning work required. It is likely that more than one </a:t>
            </a:r>
            <a:r>
              <a:rPr lang="en-GB" sz="1600" b="1" dirty="0">
                <a:solidFill>
                  <a:srgbClr val="C80F2E"/>
                </a:solidFill>
              </a:rPr>
              <a:t>TDG-SIG</a:t>
            </a:r>
            <a:r>
              <a:rPr lang="en-GB" sz="1600" dirty="0"/>
              <a:t> is needed, e.g., different groups focussed on a specific priority.</a:t>
            </a:r>
          </a:p>
        </p:txBody>
      </p:sp>
      <p:grpSp>
        <p:nvGrpSpPr>
          <p:cNvPr id="3" name="Group 2">
            <a:extLst>
              <a:ext uri="{FF2B5EF4-FFF2-40B4-BE49-F238E27FC236}">
                <a16:creationId xmlns:a16="http://schemas.microsoft.com/office/drawing/2014/main" id="{EAD1A150-D9CA-5D59-2A3F-DDC41D43FFD6}"/>
              </a:ext>
            </a:extLst>
          </p:cNvPr>
          <p:cNvGrpSpPr/>
          <p:nvPr/>
        </p:nvGrpSpPr>
        <p:grpSpPr>
          <a:xfrm>
            <a:off x="10457927" y="5411526"/>
            <a:ext cx="1301283" cy="1157111"/>
            <a:chOff x="10465149" y="5362617"/>
            <a:chExt cx="1301283" cy="1157111"/>
          </a:xfrm>
        </p:grpSpPr>
        <p:grpSp>
          <p:nvGrpSpPr>
            <p:cNvPr id="4" name="Group 3">
              <a:extLst>
                <a:ext uri="{FF2B5EF4-FFF2-40B4-BE49-F238E27FC236}">
                  <a16:creationId xmlns:a16="http://schemas.microsoft.com/office/drawing/2014/main" id="{132DC787-483B-C926-D077-48C18425396C}"/>
                </a:ext>
              </a:extLst>
            </p:cNvPr>
            <p:cNvGrpSpPr>
              <a:grpSpLocks noChangeAspect="1"/>
            </p:cNvGrpSpPr>
            <p:nvPr/>
          </p:nvGrpSpPr>
          <p:grpSpPr>
            <a:xfrm>
              <a:off x="10465149" y="5362617"/>
              <a:ext cx="1301283" cy="1080000"/>
              <a:chOff x="9353550" y="363506"/>
              <a:chExt cx="2476500" cy="2044907"/>
            </a:xfrm>
          </p:grpSpPr>
          <p:sp>
            <p:nvSpPr>
              <p:cNvPr id="6" name="Rectangle 5">
                <a:extLst>
                  <a:ext uri="{FF2B5EF4-FFF2-40B4-BE49-F238E27FC236}">
                    <a16:creationId xmlns:a16="http://schemas.microsoft.com/office/drawing/2014/main" id="{17143B00-92C0-C893-917E-B2FDF71DB11A}"/>
                  </a:ext>
                </a:extLst>
              </p:cNvPr>
              <p:cNvSpPr/>
              <p:nvPr/>
            </p:nvSpPr>
            <p:spPr>
              <a:xfrm>
                <a:off x="9353550" y="363506"/>
                <a:ext cx="2476500" cy="2044907"/>
              </a:xfrm>
              <a:prstGeom prst="rect">
                <a:avLst/>
              </a:prstGeom>
              <a:gradFill flip="none" rotWithShape="1">
                <a:gsLst>
                  <a:gs pos="0">
                    <a:schemeClr val="accent6">
                      <a:lumMod val="0"/>
                      <a:lumOff val="100000"/>
                    </a:schemeClr>
                  </a:gs>
                  <a:gs pos="35000">
                    <a:schemeClr val="accent6">
                      <a:lumMod val="0"/>
                      <a:lumOff val="100000"/>
                    </a:schemeClr>
                  </a:gs>
                  <a:gs pos="100000">
                    <a:schemeClr val="bg2">
                      <a:lumMod val="75000"/>
                    </a:schemeClr>
                  </a:gs>
                </a:gsLst>
                <a:path path="circle">
                  <a:fillToRect l="50000" t="-80000" r="50000" b="180000"/>
                </a:path>
                <a:tileRect/>
              </a:gradFill>
              <a:ln w="222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GB"/>
              </a:p>
            </p:txBody>
          </p:sp>
          <p:grpSp>
            <p:nvGrpSpPr>
              <p:cNvPr id="7" name="Group 6">
                <a:extLst>
                  <a:ext uri="{FF2B5EF4-FFF2-40B4-BE49-F238E27FC236}">
                    <a16:creationId xmlns:a16="http://schemas.microsoft.com/office/drawing/2014/main" id="{DD9436CA-249A-D855-B536-4F3F99216432}"/>
                  </a:ext>
                </a:extLst>
              </p:cNvPr>
              <p:cNvGrpSpPr/>
              <p:nvPr/>
            </p:nvGrpSpPr>
            <p:grpSpPr>
              <a:xfrm>
                <a:off x="9700461" y="470603"/>
                <a:ext cx="1793862" cy="1677627"/>
                <a:chOff x="5902711" y="432502"/>
                <a:chExt cx="5287501" cy="3581101"/>
              </a:xfrm>
            </p:grpSpPr>
            <p:sp>
              <p:nvSpPr>
                <p:cNvPr id="8" name="Flowchart: Alternative Process 7">
                  <a:extLst>
                    <a:ext uri="{FF2B5EF4-FFF2-40B4-BE49-F238E27FC236}">
                      <a16:creationId xmlns:a16="http://schemas.microsoft.com/office/drawing/2014/main" id="{B4459E50-48FD-E968-6AC9-818C7C5D810F}"/>
                    </a:ext>
                  </a:extLst>
                </p:cNvPr>
                <p:cNvSpPr/>
                <p:nvPr/>
              </p:nvSpPr>
              <p:spPr>
                <a:xfrm>
                  <a:off x="5902711" y="1800226"/>
                  <a:ext cx="2388018" cy="688241"/>
                </a:xfrm>
                <a:prstGeom prst="flowChartAlternateProcess">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9" name="Flowchart: Alternative Process 8">
                  <a:extLst>
                    <a:ext uri="{FF2B5EF4-FFF2-40B4-BE49-F238E27FC236}">
                      <a16:creationId xmlns:a16="http://schemas.microsoft.com/office/drawing/2014/main" id="{D5B8B205-4973-5CB5-4D8C-1EB18C851C2F}"/>
                    </a:ext>
                  </a:extLst>
                </p:cNvPr>
                <p:cNvSpPr/>
                <p:nvPr/>
              </p:nvSpPr>
              <p:spPr>
                <a:xfrm>
                  <a:off x="8802192" y="1800226"/>
                  <a:ext cx="2388020" cy="688241"/>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10" name="Left Brace 9">
                  <a:extLst>
                    <a:ext uri="{FF2B5EF4-FFF2-40B4-BE49-F238E27FC236}">
                      <a16:creationId xmlns:a16="http://schemas.microsoft.com/office/drawing/2014/main" id="{B674E483-B27D-C84F-BED3-9CA5CCA1F83A}"/>
                    </a:ext>
                  </a:extLst>
                </p:cNvPr>
                <p:cNvSpPr/>
                <p:nvPr/>
              </p:nvSpPr>
              <p:spPr>
                <a:xfrm rot="5400000">
                  <a:off x="8300204" y="670682"/>
                  <a:ext cx="453324" cy="1805767"/>
                </a:xfrm>
                <a:prstGeom prst="leftBrace">
                  <a:avLst>
                    <a:gd name="adj1" fmla="val 9560"/>
                    <a:gd name="adj2" fmla="val 49454"/>
                  </a:avLst>
                </a:prstGeom>
              </p:spPr>
              <p:style>
                <a:lnRef idx="2">
                  <a:schemeClr val="dk1"/>
                </a:lnRef>
                <a:fillRef idx="0">
                  <a:schemeClr val="dk1"/>
                </a:fillRef>
                <a:effectRef idx="1">
                  <a:schemeClr val="dk1"/>
                </a:effectRef>
                <a:fontRef idx="minor">
                  <a:schemeClr val="tx1"/>
                </a:fontRef>
              </p:style>
              <p:txBody>
                <a:bodyPr lIns="0" tIns="0" rIns="0" bIns="0" rtlCol="0" anchor="ctr"/>
                <a:lstStyle/>
                <a:p>
                  <a:pPr algn="ctr"/>
                  <a:endParaRPr lang="en-GB" sz="1100"/>
                </a:p>
              </p:txBody>
            </p:sp>
            <p:sp>
              <p:nvSpPr>
                <p:cNvPr id="11" name="Flowchart: Alternative Process 10">
                  <a:extLst>
                    <a:ext uri="{FF2B5EF4-FFF2-40B4-BE49-F238E27FC236}">
                      <a16:creationId xmlns:a16="http://schemas.microsoft.com/office/drawing/2014/main" id="{E23DA16F-0819-68AC-0DB3-39A0BBC6CACF}"/>
                    </a:ext>
                  </a:extLst>
                </p:cNvPr>
                <p:cNvSpPr/>
                <p:nvPr/>
              </p:nvSpPr>
              <p:spPr>
                <a:xfrm>
                  <a:off x="7238609" y="432502"/>
                  <a:ext cx="2464291" cy="904876"/>
                </a:xfrm>
                <a:prstGeom prst="flowChartAlternateProcess">
                  <a:avLst/>
                </a:prstGeom>
              </p:spPr>
              <p:style>
                <a:lnRef idx="3">
                  <a:schemeClr val="lt1"/>
                </a:lnRef>
                <a:fillRef idx="1">
                  <a:schemeClr val="dk1"/>
                </a:fillRef>
                <a:effectRef idx="1">
                  <a:schemeClr val="dk1"/>
                </a:effectRef>
                <a:fontRef idx="minor">
                  <a:schemeClr val="lt1"/>
                </a:fontRef>
              </p:style>
              <p:txBody>
                <a:bodyPr lIns="0" tIns="0" rIns="0" bIns="0" rtlCol="0" anchor="ctr"/>
                <a:lstStyle/>
                <a:p>
                  <a:pPr algn="ctr"/>
                  <a:endParaRPr lang="en-GB" sz="1600" dirty="0"/>
                </a:p>
              </p:txBody>
            </p:sp>
            <p:sp>
              <p:nvSpPr>
                <p:cNvPr id="12" name="Flowchart: Alternative Process 11">
                  <a:extLst>
                    <a:ext uri="{FF2B5EF4-FFF2-40B4-BE49-F238E27FC236}">
                      <a16:creationId xmlns:a16="http://schemas.microsoft.com/office/drawing/2014/main" id="{14141A5B-6015-EDD5-126B-86C3561C3704}"/>
                    </a:ext>
                  </a:extLst>
                </p:cNvPr>
                <p:cNvSpPr/>
                <p:nvPr/>
              </p:nvSpPr>
              <p:spPr>
                <a:xfrm>
                  <a:off x="8802193" y="254762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13" name="Flowchart: Alternative Process 12">
                  <a:extLst>
                    <a:ext uri="{FF2B5EF4-FFF2-40B4-BE49-F238E27FC236}">
                      <a16:creationId xmlns:a16="http://schemas.microsoft.com/office/drawing/2014/main" id="{C35DE429-07BF-DB71-BEBC-A39AF4EB9323}"/>
                    </a:ext>
                  </a:extLst>
                </p:cNvPr>
                <p:cNvSpPr/>
                <p:nvPr/>
              </p:nvSpPr>
              <p:spPr>
                <a:xfrm>
                  <a:off x="8802193" y="332536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grpSp>
        </p:grpSp>
        <p:sp>
          <p:nvSpPr>
            <p:cNvPr id="5" name="TextBox 4">
              <a:extLst>
                <a:ext uri="{FF2B5EF4-FFF2-40B4-BE49-F238E27FC236}">
                  <a16:creationId xmlns:a16="http://schemas.microsoft.com/office/drawing/2014/main" id="{DA008A0D-9252-31D4-A4D3-58BFFEAE942A}"/>
                </a:ext>
              </a:extLst>
            </p:cNvPr>
            <p:cNvSpPr txBox="1"/>
            <p:nvPr/>
          </p:nvSpPr>
          <p:spPr>
            <a:xfrm rot="5400000">
              <a:off x="11266851" y="6254271"/>
              <a:ext cx="300082" cy="230832"/>
            </a:xfrm>
            <a:prstGeom prst="rect">
              <a:avLst/>
            </a:prstGeom>
            <a:noFill/>
            <a:ln>
              <a:noFill/>
            </a:ln>
          </p:spPr>
          <p:txBody>
            <a:bodyPr wrap="none" rtlCol="0">
              <a:spAutoFit/>
            </a:bodyPr>
            <a:lstStyle/>
            <a:p>
              <a:r>
                <a:rPr lang="en-GB" sz="900" b="1" dirty="0">
                  <a:ln w="9525">
                    <a:solidFill>
                      <a:schemeClr val="bg1"/>
                    </a:solidFill>
                    <a:prstDash val="solid"/>
                  </a:ln>
                  <a:solidFill>
                    <a:schemeClr val="tx1"/>
                  </a:solidFill>
                  <a:effectLst>
                    <a:outerShdw blurRad="12700" dist="38100" dir="2700000" algn="tl" rotWithShape="0">
                      <a:schemeClr val="bg1">
                        <a:lumMod val="50000"/>
                      </a:schemeClr>
                    </a:outerShdw>
                  </a:effectLst>
                </a:rPr>
                <a:t>…</a:t>
              </a:r>
            </a:p>
          </p:txBody>
        </p:sp>
      </p:grpSp>
      <p:pic>
        <p:nvPicPr>
          <p:cNvPr id="14" name="Graphic 13" descr="Hierarchy outline">
            <a:extLst>
              <a:ext uri="{FF2B5EF4-FFF2-40B4-BE49-F238E27FC236}">
                <a16:creationId xmlns:a16="http://schemas.microsoft.com/office/drawing/2014/main" id="{5A4B7282-D72F-1C5E-F407-BF8983250D5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66749" y="363505"/>
            <a:ext cx="720000" cy="720000"/>
          </a:xfrm>
          <a:prstGeom prst="rect">
            <a:avLst/>
          </a:prstGeom>
        </p:spPr>
      </p:pic>
      <p:sp>
        <p:nvSpPr>
          <p:cNvPr id="15" name="TextBox 14">
            <a:extLst>
              <a:ext uri="{FF2B5EF4-FFF2-40B4-BE49-F238E27FC236}">
                <a16:creationId xmlns:a16="http://schemas.microsoft.com/office/drawing/2014/main" id="{03FADEE6-DD6F-11E3-655D-237A64337FB6}"/>
              </a:ext>
            </a:extLst>
          </p:cNvPr>
          <p:cNvSpPr txBox="1"/>
          <p:nvPr/>
        </p:nvSpPr>
        <p:spPr>
          <a:xfrm>
            <a:off x="7638331" y="5353018"/>
            <a:ext cx="2643187" cy="1077218"/>
          </a:xfrm>
          <a:prstGeom prst="rect">
            <a:avLst/>
          </a:prstGeom>
          <a:noFill/>
        </p:spPr>
        <p:txBody>
          <a:bodyPr wrap="square" rtlCol="0">
            <a:spAutoFit/>
          </a:bodyPr>
          <a:lstStyle/>
          <a:p>
            <a:pPr algn="just"/>
            <a:r>
              <a:rPr lang="en-GB" sz="1600" b="1" dirty="0"/>
              <a:t>Whenever this structured is mentioned throughout the module, the figure here will appear:</a:t>
            </a:r>
          </a:p>
        </p:txBody>
      </p:sp>
      <p:pic>
        <p:nvPicPr>
          <p:cNvPr id="16" name="Graphic 15" descr="Comment Important with solid fill">
            <a:extLst>
              <a:ext uri="{FF2B5EF4-FFF2-40B4-BE49-F238E27FC236}">
                <a16:creationId xmlns:a16="http://schemas.microsoft.com/office/drawing/2014/main" id="{50C98804-12CE-1714-FA7F-C150313E87A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67853" y="5229880"/>
            <a:ext cx="520525" cy="520525"/>
          </a:xfrm>
          <a:prstGeom prst="rect">
            <a:avLst/>
          </a:prstGeom>
        </p:spPr>
      </p:pic>
    </p:spTree>
    <p:extLst>
      <p:ext uri="{BB962C8B-B14F-4D97-AF65-F5344CB8AC3E}">
        <p14:creationId xmlns:p14="http://schemas.microsoft.com/office/powerpoint/2010/main" val="79220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0A51C-EECB-4387-0A5E-C038F5B6377C}"/>
            </a:ext>
          </a:extLst>
        </p:cNvPr>
        <p:cNvGrpSpPr/>
        <p:nvPr/>
      </p:nvGrpSpPr>
      <p:grpSpPr>
        <a:xfrm>
          <a:off x="0" y="0"/>
          <a:ext cx="0" cy="0"/>
          <a:chOff x="0" y="0"/>
          <a:chExt cx="0" cy="0"/>
        </a:xfrm>
      </p:grpSpPr>
      <p:sp>
        <p:nvSpPr>
          <p:cNvPr id="4" name="Flowchart: Alternative Process 3">
            <a:extLst>
              <a:ext uri="{FF2B5EF4-FFF2-40B4-BE49-F238E27FC236}">
                <a16:creationId xmlns:a16="http://schemas.microsoft.com/office/drawing/2014/main" id="{3483F72B-BF01-2403-810D-CBCD1317ADC1}"/>
              </a:ext>
            </a:extLst>
          </p:cNvPr>
          <p:cNvSpPr/>
          <p:nvPr/>
        </p:nvSpPr>
        <p:spPr>
          <a:xfrm>
            <a:off x="2724045" y="2767229"/>
            <a:ext cx="3076575" cy="904875"/>
          </a:xfrm>
          <a:prstGeom prst="flowChartAlternateProcess">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t>Political Steering Committee – Special Interest Group </a:t>
            </a:r>
          </a:p>
          <a:p>
            <a:pPr algn="ctr"/>
            <a:r>
              <a:rPr lang="en-GB" sz="1600" dirty="0"/>
              <a:t>(PSC-SIG)</a:t>
            </a:r>
          </a:p>
        </p:txBody>
      </p:sp>
      <p:sp>
        <p:nvSpPr>
          <p:cNvPr id="5" name="Flowchart: Alternative Process 4">
            <a:extLst>
              <a:ext uri="{FF2B5EF4-FFF2-40B4-BE49-F238E27FC236}">
                <a16:creationId xmlns:a16="http://schemas.microsoft.com/office/drawing/2014/main" id="{EC69E6F0-2168-919E-1C5C-FCCCAEDFE51A}"/>
              </a:ext>
            </a:extLst>
          </p:cNvPr>
          <p:cNvSpPr/>
          <p:nvPr/>
        </p:nvSpPr>
        <p:spPr>
          <a:xfrm>
            <a:off x="6002638" y="2767228"/>
            <a:ext cx="3076575" cy="904875"/>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t>Technical Delivery Group – Special Interest Group </a:t>
            </a:r>
          </a:p>
          <a:p>
            <a:pPr algn="ctr"/>
            <a:r>
              <a:rPr lang="en-GB" sz="1600" dirty="0"/>
              <a:t>(TDG-SIG)</a:t>
            </a:r>
          </a:p>
        </p:txBody>
      </p:sp>
      <p:sp>
        <p:nvSpPr>
          <p:cNvPr id="8" name="Left Brace 7">
            <a:extLst>
              <a:ext uri="{FF2B5EF4-FFF2-40B4-BE49-F238E27FC236}">
                <a16:creationId xmlns:a16="http://schemas.microsoft.com/office/drawing/2014/main" id="{5A8DD1AE-CAA3-507A-A069-2C6BD8FD842E}"/>
              </a:ext>
            </a:extLst>
          </p:cNvPr>
          <p:cNvSpPr/>
          <p:nvPr/>
        </p:nvSpPr>
        <p:spPr>
          <a:xfrm rot="5400000">
            <a:off x="5627010" y="1637683"/>
            <a:ext cx="453324" cy="1805767"/>
          </a:xfrm>
          <a:prstGeom prst="leftBrace">
            <a:avLst>
              <a:gd name="adj1" fmla="val 9560"/>
              <a:gd name="adj2" fmla="val 49454"/>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GB"/>
          </a:p>
        </p:txBody>
      </p:sp>
      <p:sp>
        <p:nvSpPr>
          <p:cNvPr id="3" name="Flowchart: Alternative Process 2">
            <a:extLst>
              <a:ext uri="{FF2B5EF4-FFF2-40B4-BE49-F238E27FC236}">
                <a16:creationId xmlns:a16="http://schemas.microsoft.com/office/drawing/2014/main" id="{C3E66F62-058E-0196-2099-5C29179A0138}"/>
              </a:ext>
            </a:extLst>
          </p:cNvPr>
          <p:cNvSpPr/>
          <p:nvPr/>
        </p:nvSpPr>
        <p:spPr>
          <a:xfrm>
            <a:off x="4084403" y="1399503"/>
            <a:ext cx="3557588" cy="904875"/>
          </a:xfrm>
          <a:prstGeom prst="flowChartAlternateProcess">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GB" sz="2000" dirty="0"/>
              <a:t>Governing Coordination Function (GCF)</a:t>
            </a:r>
          </a:p>
        </p:txBody>
      </p:sp>
      <p:sp>
        <p:nvSpPr>
          <p:cNvPr id="9" name="Flowchart: Alternative Process 8">
            <a:extLst>
              <a:ext uri="{FF2B5EF4-FFF2-40B4-BE49-F238E27FC236}">
                <a16:creationId xmlns:a16="http://schemas.microsoft.com/office/drawing/2014/main" id="{D4A330C1-6B89-4712-726B-CB80B74A5D27}"/>
              </a:ext>
            </a:extLst>
          </p:cNvPr>
          <p:cNvSpPr/>
          <p:nvPr/>
        </p:nvSpPr>
        <p:spPr>
          <a:xfrm>
            <a:off x="6002638" y="3751513"/>
            <a:ext cx="3076575" cy="904875"/>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t>Technical Delivery Group – Special Interest Group </a:t>
            </a:r>
          </a:p>
          <a:p>
            <a:pPr algn="ctr"/>
            <a:r>
              <a:rPr lang="en-GB" sz="1600" dirty="0"/>
              <a:t>(TDG-SIG)</a:t>
            </a:r>
          </a:p>
        </p:txBody>
      </p:sp>
      <p:sp>
        <p:nvSpPr>
          <p:cNvPr id="10" name="Flowchart: Alternative Process 9">
            <a:extLst>
              <a:ext uri="{FF2B5EF4-FFF2-40B4-BE49-F238E27FC236}">
                <a16:creationId xmlns:a16="http://schemas.microsoft.com/office/drawing/2014/main" id="{4E350D1E-C000-E4AC-C156-975178D4AEB2}"/>
              </a:ext>
            </a:extLst>
          </p:cNvPr>
          <p:cNvSpPr/>
          <p:nvPr/>
        </p:nvSpPr>
        <p:spPr>
          <a:xfrm>
            <a:off x="6002638" y="4735798"/>
            <a:ext cx="3076575" cy="904875"/>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t>Technical Delivery Group – Special Interest Group </a:t>
            </a:r>
          </a:p>
          <a:p>
            <a:pPr algn="ctr"/>
            <a:r>
              <a:rPr lang="en-GB" sz="1600" dirty="0"/>
              <a:t>(TDG-SIG)</a:t>
            </a:r>
          </a:p>
        </p:txBody>
      </p:sp>
      <p:sp>
        <p:nvSpPr>
          <p:cNvPr id="14" name="TextBox 13">
            <a:extLst>
              <a:ext uri="{FF2B5EF4-FFF2-40B4-BE49-F238E27FC236}">
                <a16:creationId xmlns:a16="http://schemas.microsoft.com/office/drawing/2014/main" id="{D17EA358-F477-C748-09F2-C9960A21A684}"/>
              </a:ext>
            </a:extLst>
          </p:cNvPr>
          <p:cNvSpPr txBox="1"/>
          <p:nvPr/>
        </p:nvSpPr>
        <p:spPr>
          <a:xfrm rot="5400000">
            <a:off x="7418921" y="5553412"/>
            <a:ext cx="748923" cy="769441"/>
          </a:xfrm>
          <a:prstGeom prst="rect">
            <a:avLst/>
          </a:prstGeom>
          <a:noFill/>
        </p:spPr>
        <p:txBody>
          <a:bodyPr wrap="none" rtlCol="0">
            <a:spAutoFit/>
          </a:bodyPr>
          <a:lstStyle/>
          <a:p>
            <a:r>
              <a:rPr lang="en-GB" sz="4400" b="1" dirty="0">
                <a:ln w="9525">
                  <a:solidFill>
                    <a:schemeClr val="bg1"/>
                  </a:solidFill>
                  <a:prstDash val="solid"/>
                </a:ln>
                <a:solidFill>
                  <a:schemeClr val="tx1"/>
                </a:solidFill>
                <a:effectLst>
                  <a:outerShdw blurRad="12700" dist="38100" dir="2700000" algn="tl" rotWithShape="0">
                    <a:schemeClr val="bg1">
                      <a:lumMod val="50000"/>
                    </a:schemeClr>
                  </a:outerShdw>
                </a:effectLst>
              </a:rPr>
              <a:t>…</a:t>
            </a:r>
          </a:p>
        </p:txBody>
      </p:sp>
      <p:sp>
        <p:nvSpPr>
          <p:cNvPr id="7" name="TextBox 6">
            <a:extLst>
              <a:ext uri="{FF2B5EF4-FFF2-40B4-BE49-F238E27FC236}">
                <a16:creationId xmlns:a16="http://schemas.microsoft.com/office/drawing/2014/main" id="{F3A15A05-0B7F-EC73-6034-F2C730480DB6}"/>
              </a:ext>
            </a:extLst>
          </p:cNvPr>
          <p:cNvSpPr txBox="1"/>
          <p:nvPr/>
        </p:nvSpPr>
        <p:spPr>
          <a:xfrm>
            <a:off x="2587041" y="333707"/>
            <a:ext cx="6552312" cy="954107"/>
          </a:xfrm>
          <a:prstGeom prst="rect">
            <a:avLst/>
          </a:prstGeom>
          <a:noFill/>
        </p:spPr>
        <p:txBody>
          <a:bodyPr wrap="square">
            <a:spAutoFit/>
          </a:bodyPr>
          <a:lstStyle/>
          <a:p>
            <a:pPr algn="ctr"/>
            <a:r>
              <a:rPr lang="en-GB" sz="2800" b="1" dirty="0"/>
              <a:t>The Recommended Data-to-Deal Governance Structure</a:t>
            </a:r>
          </a:p>
        </p:txBody>
      </p:sp>
      <p:cxnSp>
        <p:nvCxnSpPr>
          <p:cNvPr id="12" name="Connector: Elbow 11">
            <a:extLst>
              <a:ext uri="{FF2B5EF4-FFF2-40B4-BE49-F238E27FC236}">
                <a16:creationId xmlns:a16="http://schemas.microsoft.com/office/drawing/2014/main" id="{74832BE4-5000-1D5C-40E2-9FA2626AE708}"/>
              </a:ext>
            </a:extLst>
          </p:cNvPr>
          <p:cNvCxnSpPr>
            <a:cxnSpLocks/>
            <a:stCxn id="3" idx="1"/>
            <a:endCxn id="15" idx="3"/>
          </p:cNvCxnSpPr>
          <p:nvPr/>
        </p:nvCxnSpPr>
        <p:spPr>
          <a:xfrm rot="10800000">
            <a:off x="2573089" y="1622881"/>
            <a:ext cx="1511314" cy="229060"/>
          </a:xfrm>
          <a:prstGeom prst="bentConnector3">
            <a:avLst>
              <a:gd name="adj1" fmla="val 50000"/>
            </a:avLst>
          </a:prstGeom>
          <a:ln w="19050">
            <a:solidFill>
              <a:schemeClr val="tx1"/>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B1BEE3F-F18C-FAF3-FBB5-C1C62D63BF44}"/>
              </a:ext>
            </a:extLst>
          </p:cNvPr>
          <p:cNvSpPr txBox="1"/>
          <p:nvPr/>
        </p:nvSpPr>
        <p:spPr>
          <a:xfrm>
            <a:off x="401388" y="478534"/>
            <a:ext cx="2171701" cy="2288694"/>
          </a:xfrm>
          <a:prstGeom prst="rect">
            <a:avLst/>
          </a:prstGeom>
          <a:solidFill>
            <a:schemeClr val="bg1">
              <a:lumMod val="85000"/>
            </a:schemeClr>
          </a:solidFill>
          <a:ln w="19050">
            <a:solidFill>
              <a:schemeClr val="tx1"/>
            </a:solidFill>
            <a:prstDash val="dash"/>
          </a:ln>
        </p:spPr>
        <p:txBody>
          <a:bodyPr wrap="square" lIns="36000" tIns="36000" rIns="36000" bIns="36000" rtlCol="0">
            <a:spAutoFit/>
          </a:bodyPr>
          <a:lstStyle/>
          <a:p>
            <a:pPr algn="ctr"/>
            <a:r>
              <a:rPr lang="en-GB" sz="1600" dirty="0"/>
              <a:t>The GCF is the cross ministerial body that oversees all the D2D process. Often sits within a high-level government office. Must be properly resourced to operate effectively. </a:t>
            </a:r>
          </a:p>
        </p:txBody>
      </p:sp>
      <p:sp>
        <p:nvSpPr>
          <p:cNvPr id="19" name="TextBox 18">
            <a:extLst>
              <a:ext uri="{FF2B5EF4-FFF2-40B4-BE49-F238E27FC236}">
                <a16:creationId xmlns:a16="http://schemas.microsoft.com/office/drawing/2014/main" id="{47F76004-982B-AF7C-41A5-9516359153B6}"/>
              </a:ext>
            </a:extLst>
          </p:cNvPr>
          <p:cNvSpPr txBox="1"/>
          <p:nvPr/>
        </p:nvSpPr>
        <p:spPr>
          <a:xfrm>
            <a:off x="705868" y="4280294"/>
            <a:ext cx="3848037" cy="1796252"/>
          </a:xfrm>
          <a:prstGeom prst="rect">
            <a:avLst/>
          </a:prstGeom>
          <a:solidFill>
            <a:schemeClr val="accent1">
              <a:lumMod val="20000"/>
              <a:lumOff val="80000"/>
            </a:schemeClr>
          </a:solidFill>
          <a:ln w="19050">
            <a:solidFill>
              <a:srgbClr val="0635A4"/>
            </a:solidFill>
            <a:prstDash val="dash"/>
          </a:ln>
        </p:spPr>
        <p:txBody>
          <a:bodyPr wrap="square" lIns="36000" tIns="36000" rIns="36000" bIns="36000" rtlCol="0">
            <a:spAutoFit/>
          </a:bodyPr>
          <a:lstStyle/>
          <a:p>
            <a:pPr algn="ctr"/>
            <a:r>
              <a:rPr lang="en-GB" sz="1600" dirty="0">
                <a:solidFill>
                  <a:srgbClr val="0635A4"/>
                </a:solidFill>
              </a:rPr>
              <a:t>The PSC-SIG provides political direction, aligns international support with national priorities and budget cycles, and establishes the coherence required for implementation. Consists of domestic institutions, development partners, and private sector actors </a:t>
            </a:r>
          </a:p>
        </p:txBody>
      </p:sp>
      <p:cxnSp>
        <p:nvCxnSpPr>
          <p:cNvPr id="20" name="Connector: Elbow 19">
            <a:extLst>
              <a:ext uri="{FF2B5EF4-FFF2-40B4-BE49-F238E27FC236}">
                <a16:creationId xmlns:a16="http://schemas.microsoft.com/office/drawing/2014/main" id="{B43DB187-74AF-5CEC-832C-1D1D8EFB5F96}"/>
              </a:ext>
            </a:extLst>
          </p:cNvPr>
          <p:cNvCxnSpPr>
            <a:cxnSpLocks/>
            <a:stCxn id="4" idx="2"/>
            <a:endCxn id="19" idx="0"/>
          </p:cNvCxnSpPr>
          <p:nvPr/>
        </p:nvCxnSpPr>
        <p:spPr>
          <a:xfrm rot="5400000">
            <a:off x="3142015" y="3159976"/>
            <a:ext cx="608190" cy="1632446"/>
          </a:xfrm>
          <a:prstGeom prst="bentConnector3">
            <a:avLst>
              <a:gd name="adj1" fmla="val 50000"/>
            </a:avLst>
          </a:prstGeom>
          <a:ln w="19050">
            <a:solidFill>
              <a:srgbClr val="0635A4"/>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F0E91A6B-DAC9-E5B8-BA4D-8B8CE814C3DA}"/>
              </a:ext>
            </a:extLst>
          </p:cNvPr>
          <p:cNvSpPr txBox="1"/>
          <p:nvPr/>
        </p:nvSpPr>
        <p:spPr>
          <a:xfrm>
            <a:off x="9524726" y="1200750"/>
            <a:ext cx="2171701" cy="2534916"/>
          </a:xfrm>
          <a:prstGeom prst="rect">
            <a:avLst/>
          </a:prstGeom>
          <a:solidFill>
            <a:schemeClr val="accent6">
              <a:lumMod val="20000"/>
              <a:lumOff val="80000"/>
            </a:schemeClr>
          </a:solidFill>
          <a:ln w="19050">
            <a:solidFill>
              <a:srgbClr val="AB162E"/>
            </a:solidFill>
            <a:prstDash val="dash"/>
          </a:ln>
        </p:spPr>
        <p:txBody>
          <a:bodyPr wrap="square" lIns="36000" tIns="36000" rIns="36000" bIns="36000" rtlCol="0">
            <a:spAutoFit/>
          </a:bodyPr>
          <a:lstStyle/>
          <a:p>
            <a:pPr algn="ctr"/>
            <a:r>
              <a:rPr lang="en-GB" sz="1600" dirty="0">
                <a:solidFill>
                  <a:srgbClr val="AB162E"/>
                </a:solidFill>
              </a:rPr>
              <a:t>The TDG-SIG leads technical delivery and integration across government systems. This should be broken up into multiple TDG-SIGs based on thematic area (e.g., land use, energy, transport).</a:t>
            </a:r>
          </a:p>
        </p:txBody>
      </p:sp>
      <p:cxnSp>
        <p:nvCxnSpPr>
          <p:cNvPr id="27" name="Connector: Elbow 26">
            <a:extLst>
              <a:ext uri="{FF2B5EF4-FFF2-40B4-BE49-F238E27FC236}">
                <a16:creationId xmlns:a16="http://schemas.microsoft.com/office/drawing/2014/main" id="{1BE266D5-3FF1-E680-87FD-0C73028CFBE3}"/>
              </a:ext>
            </a:extLst>
          </p:cNvPr>
          <p:cNvCxnSpPr>
            <a:cxnSpLocks/>
            <a:stCxn id="9" idx="3"/>
            <a:endCxn id="26" idx="1"/>
          </p:cNvCxnSpPr>
          <p:nvPr/>
        </p:nvCxnSpPr>
        <p:spPr>
          <a:xfrm flipV="1">
            <a:off x="9079213" y="2468208"/>
            <a:ext cx="445513" cy="1735743"/>
          </a:xfrm>
          <a:prstGeom prst="bentConnector3">
            <a:avLst>
              <a:gd name="adj1" fmla="val 50000"/>
            </a:avLst>
          </a:prstGeom>
          <a:ln w="19050">
            <a:solidFill>
              <a:srgbClr val="AB162E"/>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E6763F8E-25D4-6854-1174-1D7E64E9288C}"/>
              </a:ext>
            </a:extLst>
          </p:cNvPr>
          <p:cNvGrpSpPr/>
          <p:nvPr/>
        </p:nvGrpSpPr>
        <p:grpSpPr>
          <a:xfrm>
            <a:off x="10457927" y="5411526"/>
            <a:ext cx="1301283" cy="1157111"/>
            <a:chOff x="10465149" y="5362617"/>
            <a:chExt cx="1301283" cy="1157111"/>
          </a:xfrm>
        </p:grpSpPr>
        <p:grpSp>
          <p:nvGrpSpPr>
            <p:cNvPr id="46" name="Group 45">
              <a:extLst>
                <a:ext uri="{FF2B5EF4-FFF2-40B4-BE49-F238E27FC236}">
                  <a16:creationId xmlns:a16="http://schemas.microsoft.com/office/drawing/2014/main" id="{4A980BDE-B269-D53E-47F7-B067BE2D9B9B}"/>
                </a:ext>
              </a:extLst>
            </p:cNvPr>
            <p:cNvGrpSpPr>
              <a:grpSpLocks noChangeAspect="1"/>
            </p:cNvGrpSpPr>
            <p:nvPr/>
          </p:nvGrpSpPr>
          <p:grpSpPr>
            <a:xfrm>
              <a:off x="10465149" y="5362617"/>
              <a:ext cx="1301283" cy="1080000"/>
              <a:chOff x="9353550" y="363506"/>
              <a:chExt cx="2476500" cy="2044907"/>
            </a:xfrm>
          </p:grpSpPr>
          <p:sp>
            <p:nvSpPr>
              <p:cNvPr id="48" name="Rectangle 47">
                <a:extLst>
                  <a:ext uri="{FF2B5EF4-FFF2-40B4-BE49-F238E27FC236}">
                    <a16:creationId xmlns:a16="http://schemas.microsoft.com/office/drawing/2014/main" id="{C4B7AE7B-02C6-CE65-FB61-ADB047AE084A}"/>
                  </a:ext>
                </a:extLst>
              </p:cNvPr>
              <p:cNvSpPr/>
              <p:nvPr/>
            </p:nvSpPr>
            <p:spPr>
              <a:xfrm>
                <a:off x="9353550" y="363506"/>
                <a:ext cx="2476500" cy="2044907"/>
              </a:xfrm>
              <a:prstGeom prst="rect">
                <a:avLst/>
              </a:prstGeom>
              <a:gradFill flip="none" rotWithShape="1">
                <a:gsLst>
                  <a:gs pos="0">
                    <a:schemeClr val="accent6">
                      <a:lumMod val="0"/>
                      <a:lumOff val="100000"/>
                    </a:schemeClr>
                  </a:gs>
                  <a:gs pos="35000">
                    <a:schemeClr val="accent6">
                      <a:lumMod val="0"/>
                      <a:lumOff val="100000"/>
                    </a:schemeClr>
                  </a:gs>
                  <a:gs pos="100000">
                    <a:schemeClr val="bg2">
                      <a:lumMod val="75000"/>
                    </a:schemeClr>
                  </a:gs>
                </a:gsLst>
                <a:path path="circle">
                  <a:fillToRect l="50000" t="-80000" r="50000" b="180000"/>
                </a:path>
                <a:tileRect/>
              </a:gradFill>
              <a:ln w="222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GB"/>
              </a:p>
            </p:txBody>
          </p:sp>
          <p:grpSp>
            <p:nvGrpSpPr>
              <p:cNvPr id="49" name="Group 48">
                <a:extLst>
                  <a:ext uri="{FF2B5EF4-FFF2-40B4-BE49-F238E27FC236}">
                    <a16:creationId xmlns:a16="http://schemas.microsoft.com/office/drawing/2014/main" id="{BBD65DAD-34CD-7325-AC23-40D83B16C340}"/>
                  </a:ext>
                </a:extLst>
              </p:cNvPr>
              <p:cNvGrpSpPr/>
              <p:nvPr/>
            </p:nvGrpSpPr>
            <p:grpSpPr>
              <a:xfrm>
                <a:off x="9700461" y="470603"/>
                <a:ext cx="1793862" cy="1677627"/>
                <a:chOff x="5902711" y="432502"/>
                <a:chExt cx="5287501" cy="3581101"/>
              </a:xfrm>
            </p:grpSpPr>
            <p:sp>
              <p:nvSpPr>
                <p:cNvPr id="50" name="Flowchart: Alternative Process 49">
                  <a:extLst>
                    <a:ext uri="{FF2B5EF4-FFF2-40B4-BE49-F238E27FC236}">
                      <a16:creationId xmlns:a16="http://schemas.microsoft.com/office/drawing/2014/main" id="{AB788F26-6D6C-1147-A8A3-FE5FC06117CE}"/>
                    </a:ext>
                  </a:extLst>
                </p:cNvPr>
                <p:cNvSpPr/>
                <p:nvPr/>
              </p:nvSpPr>
              <p:spPr>
                <a:xfrm>
                  <a:off x="5902711" y="1800226"/>
                  <a:ext cx="2388018" cy="688241"/>
                </a:xfrm>
                <a:prstGeom prst="flowChartAlternateProcess">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51" name="Flowchart: Alternative Process 50">
                  <a:extLst>
                    <a:ext uri="{FF2B5EF4-FFF2-40B4-BE49-F238E27FC236}">
                      <a16:creationId xmlns:a16="http://schemas.microsoft.com/office/drawing/2014/main" id="{6B00834A-5042-B91C-9BDA-C7CFAB4CB993}"/>
                    </a:ext>
                  </a:extLst>
                </p:cNvPr>
                <p:cNvSpPr/>
                <p:nvPr/>
              </p:nvSpPr>
              <p:spPr>
                <a:xfrm>
                  <a:off x="8802192" y="1800226"/>
                  <a:ext cx="2388020" cy="688241"/>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52" name="Left Brace 51">
                  <a:extLst>
                    <a:ext uri="{FF2B5EF4-FFF2-40B4-BE49-F238E27FC236}">
                      <a16:creationId xmlns:a16="http://schemas.microsoft.com/office/drawing/2014/main" id="{9BC7EBF4-F7B7-DAD6-53EB-23E51B058C57}"/>
                    </a:ext>
                  </a:extLst>
                </p:cNvPr>
                <p:cNvSpPr/>
                <p:nvPr/>
              </p:nvSpPr>
              <p:spPr>
                <a:xfrm rot="5400000">
                  <a:off x="8300204" y="670682"/>
                  <a:ext cx="453324" cy="1805767"/>
                </a:xfrm>
                <a:prstGeom prst="leftBrace">
                  <a:avLst>
                    <a:gd name="adj1" fmla="val 9560"/>
                    <a:gd name="adj2" fmla="val 49454"/>
                  </a:avLst>
                </a:prstGeom>
              </p:spPr>
              <p:style>
                <a:lnRef idx="2">
                  <a:schemeClr val="dk1"/>
                </a:lnRef>
                <a:fillRef idx="0">
                  <a:schemeClr val="dk1"/>
                </a:fillRef>
                <a:effectRef idx="1">
                  <a:schemeClr val="dk1"/>
                </a:effectRef>
                <a:fontRef idx="minor">
                  <a:schemeClr val="tx1"/>
                </a:fontRef>
              </p:style>
              <p:txBody>
                <a:bodyPr lIns="0" tIns="0" rIns="0" bIns="0" rtlCol="0" anchor="ctr"/>
                <a:lstStyle/>
                <a:p>
                  <a:pPr algn="ctr"/>
                  <a:endParaRPr lang="en-GB" sz="1100"/>
                </a:p>
              </p:txBody>
            </p:sp>
            <p:sp>
              <p:nvSpPr>
                <p:cNvPr id="53" name="Flowchart: Alternative Process 52">
                  <a:extLst>
                    <a:ext uri="{FF2B5EF4-FFF2-40B4-BE49-F238E27FC236}">
                      <a16:creationId xmlns:a16="http://schemas.microsoft.com/office/drawing/2014/main" id="{074C1087-E1DE-DE5E-01AA-A3515B175E7F}"/>
                    </a:ext>
                  </a:extLst>
                </p:cNvPr>
                <p:cNvSpPr/>
                <p:nvPr/>
              </p:nvSpPr>
              <p:spPr>
                <a:xfrm>
                  <a:off x="7238609" y="432502"/>
                  <a:ext cx="2464291" cy="904876"/>
                </a:xfrm>
                <a:prstGeom prst="flowChartAlternateProcess">
                  <a:avLst/>
                </a:prstGeom>
              </p:spPr>
              <p:style>
                <a:lnRef idx="3">
                  <a:schemeClr val="lt1"/>
                </a:lnRef>
                <a:fillRef idx="1">
                  <a:schemeClr val="dk1"/>
                </a:fillRef>
                <a:effectRef idx="1">
                  <a:schemeClr val="dk1"/>
                </a:effectRef>
                <a:fontRef idx="minor">
                  <a:schemeClr val="lt1"/>
                </a:fontRef>
              </p:style>
              <p:txBody>
                <a:bodyPr lIns="0" tIns="0" rIns="0" bIns="0" rtlCol="0" anchor="ctr"/>
                <a:lstStyle/>
                <a:p>
                  <a:pPr algn="ctr"/>
                  <a:endParaRPr lang="en-GB" sz="1600" dirty="0"/>
                </a:p>
              </p:txBody>
            </p:sp>
            <p:sp>
              <p:nvSpPr>
                <p:cNvPr id="54" name="Flowchart: Alternative Process 53">
                  <a:extLst>
                    <a:ext uri="{FF2B5EF4-FFF2-40B4-BE49-F238E27FC236}">
                      <a16:creationId xmlns:a16="http://schemas.microsoft.com/office/drawing/2014/main" id="{5C35252B-2963-A270-FF4D-23FE529245F0}"/>
                    </a:ext>
                  </a:extLst>
                </p:cNvPr>
                <p:cNvSpPr/>
                <p:nvPr/>
              </p:nvSpPr>
              <p:spPr>
                <a:xfrm>
                  <a:off x="8802193" y="254762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55" name="Flowchart: Alternative Process 54">
                  <a:extLst>
                    <a:ext uri="{FF2B5EF4-FFF2-40B4-BE49-F238E27FC236}">
                      <a16:creationId xmlns:a16="http://schemas.microsoft.com/office/drawing/2014/main" id="{8E7E9709-CD1F-5E3A-EAD8-8639800E859C}"/>
                    </a:ext>
                  </a:extLst>
                </p:cNvPr>
                <p:cNvSpPr/>
                <p:nvPr/>
              </p:nvSpPr>
              <p:spPr>
                <a:xfrm>
                  <a:off x="8802193" y="332536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grpSp>
        </p:grpSp>
        <p:sp>
          <p:nvSpPr>
            <p:cNvPr id="47" name="TextBox 46">
              <a:extLst>
                <a:ext uri="{FF2B5EF4-FFF2-40B4-BE49-F238E27FC236}">
                  <a16:creationId xmlns:a16="http://schemas.microsoft.com/office/drawing/2014/main" id="{8B61F299-2977-076C-FB58-C3176A03E600}"/>
                </a:ext>
              </a:extLst>
            </p:cNvPr>
            <p:cNvSpPr txBox="1"/>
            <p:nvPr/>
          </p:nvSpPr>
          <p:spPr>
            <a:xfrm rot="5400000">
              <a:off x="11266851" y="6254271"/>
              <a:ext cx="300082" cy="230832"/>
            </a:xfrm>
            <a:prstGeom prst="rect">
              <a:avLst/>
            </a:prstGeom>
            <a:noFill/>
            <a:ln>
              <a:noFill/>
            </a:ln>
          </p:spPr>
          <p:txBody>
            <a:bodyPr wrap="none" rtlCol="0">
              <a:spAutoFit/>
            </a:bodyPr>
            <a:lstStyle/>
            <a:p>
              <a:r>
                <a:rPr lang="en-GB" sz="900" b="1" dirty="0">
                  <a:ln w="9525">
                    <a:solidFill>
                      <a:schemeClr val="bg1"/>
                    </a:solidFill>
                    <a:prstDash val="solid"/>
                  </a:ln>
                  <a:solidFill>
                    <a:schemeClr val="tx1"/>
                  </a:solidFill>
                  <a:effectLst>
                    <a:outerShdw blurRad="12700" dist="38100" dir="2700000" algn="tl" rotWithShape="0">
                      <a:schemeClr val="bg1">
                        <a:lumMod val="50000"/>
                      </a:schemeClr>
                    </a:outerShdw>
                  </a:effectLst>
                </a:rPr>
                <a:t>…</a:t>
              </a:r>
            </a:p>
          </p:txBody>
        </p:sp>
      </p:grpSp>
    </p:spTree>
    <p:extLst>
      <p:ext uri="{BB962C8B-B14F-4D97-AF65-F5344CB8AC3E}">
        <p14:creationId xmlns:p14="http://schemas.microsoft.com/office/powerpoint/2010/main" val="2355443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500"/>
                                        <p:tgtEl>
                                          <p:spTgt spid="2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500"/>
                                        <p:tgtEl>
                                          <p:spTgt spid="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500"/>
                                        <p:tgtEl>
                                          <p:spTgt spid="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500"/>
                                        <p:tgtEl>
                                          <p:spTgt spid="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500"/>
                                        <p:tgtEl>
                                          <p:spTgt spid="1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500"/>
                                        <p:tgtEl>
                                          <p:spTgt spid="14"/>
                                        </p:tgtEl>
                                      </p:cBhvr>
                                    </p:animEffect>
                                  </p:childTnLst>
                                </p:cTn>
                              </p:par>
                              <p:par>
                                <p:cTn id="40" presetID="10" presetClass="entr" presetSubtype="0"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1500"/>
                                        <p:tgtEl>
                                          <p:spTgt spid="2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1500"/>
                                        <p:tgtEl>
                                          <p:spTgt spid="26"/>
                                        </p:tgtEl>
                                      </p:cBhvr>
                                    </p:animEffect>
                                  </p:childTnLst>
                                </p:cTn>
                              </p:par>
                              <p:par>
                                <p:cTn id="46" presetID="10" presetClass="entr" presetSubtype="0" fill="hold" nodeType="with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1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10" grpId="0" animBg="1"/>
      <p:bldP spid="14" grpId="0"/>
      <p:bldP spid="15" grpId="0" animBg="1"/>
      <p:bldP spid="19" grpId="0" animBg="1"/>
      <p:bldP spid="2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168B9C-71E0-19EE-0311-87D7E9C29993}"/>
              </a:ext>
            </a:extLst>
          </p:cNvPr>
          <p:cNvSpPr txBox="1"/>
          <p:nvPr/>
        </p:nvSpPr>
        <p:spPr>
          <a:xfrm>
            <a:off x="468483" y="470189"/>
            <a:ext cx="11121335" cy="2339102"/>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i="1" dirty="0">
                <a:solidFill>
                  <a:schemeClr val="bg1"/>
                </a:solidFill>
              </a:rPr>
              <a:t>Stakeholder Engagement in </a:t>
            </a:r>
            <a:r>
              <a:rPr lang="en-GB" sz="1800" b="1" i="1" dirty="0">
                <a:solidFill>
                  <a:schemeClr val="accent6">
                    <a:lumMod val="60000"/>
                    <a:lumOff val="40000"/>
                  </a:schemeClr>
                </a:solidFill>
              </a:rPr>
              <a:t>Senegal’s</a:t>
            </a:r>
            <a:r>
              <a:rPr lang="en-GB" sz="1800" i="1" dirty="0">
                <a:solidFill>
                  <a:schemeClr val="bg1"/>
                </a:solidFill>
              </a:rPr>
              <a:t> Long-Term Strategy</a:t>
            </a: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Senegal drafted their Long-Term Strategy using four sectoral working groups (i.e., four </a:t>
            </a:r>
            <a:r>
              <a:rPr lang="en-GB" sz="1600" b="1" dirty="0">
                <a:solidFill>
                  <a:srgbClr val="EE3B59"/>
                </a:solidFill>
              </a:rPr>
              <a:t>TDG-SIGs</a:t>
            </a:r>
            <a:r>
              <a:rPr lang="en-GB" sz="1600" dirty="0">
                <a:solidFill>
                  <a:schemeClr val="bg1"/>
                </a:solidFill>
              </a:rPr>
              <a:t>), a cross-cutting committee (analogous to the </a:t>
            </a:r>
            <a:r>
              <a:rPr lang="en-GB" sz="1600" b="1" dirty="0">
                <a:solidFill>
                  <a:schemeClr val="accent3">
                    <a:lumMod val="90000"/>
                  </a:schemeClr>
                </a:solidFill>
              </a:rPr>
              <a:t>PSC-SIG</a:t>
            </a:r>
            <a:r>
              <a:rPr lang="en-GB" sz="1600" dirty="0">
                <a:solidFill>
                  <a:schemeClr val="bg1"/>
                </a:solidFill>
              </a:rPr>
              <a:t>) on climate and development, and a ministerial body leading all coordination (i.e., </a:t>
            </a:r>
            <a:r>
              <a:rPr lang="en-GB" sz="1600" b="1" dirty="0">
                <a:solidFill>
                  <a:schemeClr val="bg1">
                    <a:lumMod val="75000"/>
                  </a:schemeClr>
                </a:solidFill>
              </a:rPr>
              <a:t>GCF</a:t>
            </a:r>
            <a:r>
              <a:rPr lang="en-GB" sz="1600" dirty="0">
                <a:solidFill>
                  <a:schemeClr val="bg1"/>
                </a:solidFill>
              </a:rPr>
              <a:t>). This approach enhanced the credibility and adaptability of Senegal’s transition planning process.</a:t>
            </a:r>
            <a:endParaRPr lang="en-GB" sz="1400" dirty="0">
              <a:solidFill>
                <a:schemeClr val="bg1"/>
              </a:solidFill>
            </a:endParaRPr>
          </a:p>
          <a:p>
            <a:endParaRPr lang="en-GB" sz="1400" dirty="0"/>
          </a:p>
          <a:p>
            <a:pPr marL="285750" indent="-285750">
              <a:buFont typeface="Wingdings" panose="05000000000000000000" pitchFamily="2" charset="2"/>
              <a:buChar char="ü"/>
            </a:pPr>
            <a:endParaRPr lang="en-GB" sz="1400" dirty="0"/>
          </a:p>
        </p:txBody>
      </p:sp>
      <p:sp>
        <p:nvSpPr>
          <p:cNvPr id="5" name="TextBox 4">
            <a:extLst>
              <a:ext uri="{FF2B5EF4-FFF2-40B4-BE49-F238E27FC236}">
                <a16:creationId xmlns:a16="http://schemas.microsoft.com/office/drawing/2014/main" id="{F49986A9-52D5-D2AD-2976-C2E940A2444A}"/>
              </a:ext>
            </a:extLst>
          </p:cNvPr>
          <p:cNvSpPr txBox="1"/>
          <p:nvPr/>
        </p:nvSpPr>
        <p:spPr>
          <a:xfrm>
            <a:off x="468483" y="2678715"/>
            <a:ext cx="10390017" cy="1107996"/>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The design of Senegal’s Long-Term Strategy enabled continuous dialogue between technical and political actors, ensuring that data, assumptions, and priorities were regularly updated to reflect evolving economic and political conditions. </a:t>
            </a:r>
          </a:p>
        </p:txBody>
      </p:sp>
      <p:sp>
        <p:nvSpPr>
          <p:cNvPr id="3" name="Rectangle 2">
            <a:extLst>
              <a:ext uri="{FF2B5EF4-FFF2-40B4-BE49-F238E27FC236}">
                <a16:creationId xmlns:a16="http://schemas.microsoft.com/office/drawing/2014/main" id="{8E125B4D-F149-D267-8D97-2CD2CCD4EC34}"/>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a:extLst>
              <a:ext uri="{FF2B5EF4-FFF2-40B4-BE49-F238E27FC236}">
                <a16:creationId xmlns:a16="http://schemas.microsoft.com/office/drawing/2014/main" id="{19DBBB03-7AF2-1485-3EEE-1E85F1A37E01}"/>
              </a:ext>
            </a:extLst>
          </p:cNvPr>
          <p:cNvGrpSpPr>
            <a:grpSpLocks noChangeAspect="1"/>
          </p:cNvGrpSpPr>
          <p:nvPr/>
        </p:nvGrpSpPr>
        <p:grpSpPr>
          <a:xfrm>
            <a:off x="9038606" y="4538346"/>
            <a:ext cx="2024283" cy="1879850"/>
            <a:chOff x="10465149" y="5362617"/>
            <a:chExt cx="1301283" cy="1208442"/>
          </a:xfrm>
        </p:grpSpPr>
        <p:grpSp>
          <p:nvGrpSpPr>
            <p:cNvPr id="6" name="Group 5">
              <a:extLst>
                <a:ext uri="{FF2B5EF4-FFF2-40B4-BE49-F238E27FC236}">
                  <a16:creationId xmlns:a16="http://schemas.microsoft.com/office/drawing/2014/main" id="{481D5F30-DA95-15F1-3DAC-762834675340}"/>
                </a:ext>
              </a:extLst>
            </p:cNvPr>
            <p:cNvGrpSpPr>
              <a:grpSpLocks noChangeAspect="1"/>
            </p:cNvGrpSpPr>
            <p:nvPr/>
          </p:nvGrpSpPr>
          <p:grpSpPr>
            <a:xfrm>
              <a:off x="10465149" y="5362617"/>
              <a:ext cx="1301283" cy="1080000"/>
              <a:chOff x="9353550" y="363506"/>
              <a:chExt cx="2476500" cy="2044907"/>
            </a:xfrm>
          </p:grpSpPr>
          <p:sp>
            <p:nvSpPr>
              <p:cNvPr id="8" name="Rectangle 7">
                <a:extLst>
                  <a:ext uri="{FF2B5EF4-FFF2-40B4-BE49-F238E27FC236}">
                    <a16:creationId xmlns:a16="http://schemas.microsoft.com/office/drawing/2014/main" id="{6F0101D6-8BCA-1323-2BA8-FD9E50BC8B86}"/>
                  </a:ext>
                </a:extLst>
              </p:cNvPr>
              <p:cNvSpPr/>
              <p:nvPr/>
            </p:nvSpPr>
            <p:spPr>
              <a:xfrm>
                <a:off x="9353550" y="363506"/>
                <a:ext cx="2476500" cy="2044907"/>
              </a:xfrm>
              <a:prstGeom prst="rect">
                <a:avLst/>
              </a:prstGeom>
              <a:gradFill flip="none" rotWithShape="1">
                <a:gsLst>
                  <a:gs pos="0">
                    <a:schemeClr val="accent6">
                      <a:lumMod val="0"/>
                      <a:lumOff val="100000"/>
                    </a:schemeClr>
                  </a:gs>
                  <a:gs pos="35000">
                    <a:schemeClr val="accent6">
                      <a:lumMod val="0"/>
                      <a:lumOff val="100000"/>
                    </a:schemeClr>
                  </a:gs>
                  <a:gs pos="100000">
                    <a:schemeClr val="bg2">
                      <a:lumMod val="75000"/>
                    </a:schemeClr>
                  </a:gs>
                </a:gsLst>
                <a:path path="circle">
                  <a:fillToRect l="50000" t="-80000" r="50000" b="180000"/>
                </a:path>
                <a:tileRect/>
              </a:gradFill>
              <a:ln w="222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GB"/>
              </a:p>
            </p:txBody>
          </p:sp>
          <p:grpSp>
            <p:nvGrpSpPr>
              <p:cNvPr id="9" name="Group 8">
                <a:extLst>
                  <a:ext uri="{FF2B5EF4-FFF2-40B4-BE49-F238E27FC236}">
                    <a16:creationId xmlns:a16="http://schemas.microsoft.com/office/drawing/2014/main" id="{FD78AAA2-751C-4241-DF7F-D9709E686B2C}"/>
                  </a:ext>
                </a:extLst>
              </p:cNvPr>
              <p:cNvGrpSpPr/>
              <p:nvPr/>
            </p:nvGrpSpPr>
            <p:grpSpPr>
              <a:xfrm>
                <a:off x="9700461" y="470603"/>
                <a:ext cx="1793862" cy="1677627"/>
                <a:chOff x="5902711" y="432502"/>
                <a:chExt cx="5287501" cy="3581101"/>
              </a:xfrm>
            </p:grpSpPr>
            <p:sp>
              <p:nvSpPr>
                <p:cNvPr id="10" name="Flowchart: Alternative Process 9">
                  <a:extLst>
                    <a:ext uri="{FF2B5EF4-FFF2-40B4-BE49-F238E27FC236}">
                      <a16:creationId xmlns:a16="http://schemas.microsoft.com/office/drawing/2014/main" id="{D667246E-37A1-35A1-17F3-33464488B5BC}"/>
                    </a:ext>
                  </a:extLst>
                </p:cNvPr>
                <p:cNvSpPr/>
                <p:nvPr/>
              </p:nvSpPr>
              <p:spPr>
                <a:xfrm>
                  <a:off x="5902711" y="1800226"/>
                  <a:ext cx="2388018" cy="688241"/>
                </a:xfrm>
                <a:prstGeom prst="flowChartAlternateProcess">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11" name="Flowchart: Alternative Process 10">
                  <a:extLst>
                    <a:ext uri="{FF2B5EF4-FFF2-40B4-BE49-F238E27FC236}">
                      <a16:creationId xmlns:a16="http://schemas.microsoft.com/office/drawing/2014/main" id="{F03A8BD7-3EAD-F207-A99A-140F139B0564}"/>
                    </a:ext>
                  </a:extLst>
                </p:cNvPr>
                <p:cNvSpPr/>
                <p:nvPr/>
              </p:nvSpPr>
              <p:spPr>
                <a:xfrm>
                  <a:off x="8802192" y="1800226"/>
                  <a:ext cx="2388020" cy="688241"/>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12" name="Left Brace 11">
                  <a:extLst>
                    <a:ext uri="{FF2B5EF4-FFF2-40B4-BE49-F238E27FC236}">
                      <a16:creationId xmlns:a16="http://schemas.microsoft.com/office/drawing/2014/main" id="{45C91E04-4251-EAD7-F0DE-013A9C1630A1}"/>
                    </a:ext>
                  </a:extLst>
                </p:cNvPr>
                <p:cNvSpPr/>
                <p:nvPr/>
              </p:nvSpPr>
              <p:spPr>
                <a:xfrm rot="5400000">
                  <a:off x="8300204" y="670682"/>
                  <a:ext cx="453324" cy="1805767"/>
                </a:xfrm>
                <a:prstGeom prst="leftBrace">
                  <a:avLst>
                    <a:gd name="adj1" fmla="val 9560"/>
                    <a:gd name="adj2" fmla="val 49454"/>
                  </a:avLst>
                </a:prstGeom>
              </p:spPr>
              <p:style>
                <a:lnRef idx="2">
                  <a:schemeClr val="dk1"/>
                </a:lnRef>
                <a:fillRef idx="0">
                  <a:schemeClr val="dk1"/>
                </a:fillRef>
                <a:effectRef idx="1">
                  <a:schemeClr val="dk1"/>
                </a:effectRef>
                <a:fontRef idx="minor">
                  <a:schemeClr val="tx1"/>
                </a:fontRef>
              </p:style>
              <p:txBody>
                <a:bodyPr lIns="0" tIns="0" rIns="0" bIns="0" rtlCol="0" anchor="ctr"/>
                <a:lstStyle/>
                <a:p>
                  <a:pPr algn="ctr"/>
                  <a:endParaRPr lang="en-GB" sz="1100"/>
                </a:p>
              </p:txBody>
            </p:sp>
            <p:sp>
              <p:nvSpPr>
                <p:cNvPr id="13" name="Flowchart: Alternative Process 12">
                  <a:extLst>
                    <a:ext uri="{FF2B5EF4-FFF2-40B4-BE49-F238E27FC236}">
                      <a16:creationId xmlns:a16="http://schemas.microsoft.com/office/drawing/2014/main" id="{C0ACE462-167B-AA04-F69D-D37451E0C184}"/>
                    </a:ext>
                  </a:extLst>
                </p:cNvPr>
                <p:cNvSpPr/>
                <p:nvPr/>
              </p:nvSpPr>
              <p:spPr>
                <a:xfrm>
                  <a:off x="7238609" y="432502"/>
                  <a:ext cx="2464291" cy="904876"/>
                </a:xfrm>
                <a:prstGeom prst="flowChartAlternateProcess">
                  <a:avLst/>
                </a:prstGeom>
              </p:spPr>
              <p:style>
                <a:lnRef idx="3">
                  <a:schemeClr val="lt1"/>
                </a:lnRef>
                <a:fillRef idx="1">
                  <a:schemeClr val="dk1"/>
                </a:fillRef>
                <a:effectRef idx="1">
                  <a:schemeClr val="dk1"/>
                </a:effectRef>
                <a:fontRef idx="minor">
                  <a:schemeClr val="lt1"/>
                </a:fontRef>
              </p:style>
              <p:txBody>
                <a:bodyPr lIns="0" tIns="0" rIns="0" bIns="0" rtlCol="0" anchor="ctr"/>
                <a:lstStyle/>
                <a:p>
                  <a:pPr algn="ctr"/>
                  <a:endParaRPr lang="en-GB" sz="1600" dirty="0"/>
                </a:p>
              </p:txBody>
            </p:sp>
            <p:sp>
              <p:nvSpPr>
                <p:cNvPr id="14" name="Flowchart: Alternative Process 13">
                  <a:extLst>
                    <a:ext uri="{FF2B5EF4-FFF2-40B4-BE49-F238E27FC236}">
                      <a16:creationId xmlns:a16="http://schemas.microsoft.com/office/drawing/2014/main" id="{42E03129-D007-2A59-DDF4-CEC830F7BBF3}"/>
                    </a:ext>
                  </a:extLst>
                </p:cNvPr>
                <p:cNvSpPr/>
                <p:nvPr/>
              </p:nvSpPr>
              <p:spPr>
                <a:xfrm>
                  <a:off x="8802193" y="254762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15" name="Flowchart: Alternative Process 14">
                  <a:extLst>
                    <a:ext uri="{FF2B5EF4-FFF2-40B4-BE49-F238E27FC236}">
                      <a16:creationId xmlns:a16="http://schemas.microsoft.com/office/drawing/2014/main" id="{E52F7DB3-8D9F-12CB-07C6-03DC0FE98882}"/>
                    </a:ext>
                  </a:extLst>
                </p:cNvPr>
                <p:cNvSpPr/>
                <p:nvPr/>
              </p:nvSpPr>
              <p:spPr>
                <a:xfrm>
                  <a:off x="8802193" y="332536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grpSp>
        </p:grpSp>
        <p:sp>
          <p:nvSpPr>
            <p:cNvPr id="7" name="TextBox 6">
              <a:extLst>
                <a:ext uri="{FF2B5EF4-FFF2-40B4-BE49-F238E27FC236}">
                  <a16:creationId xmlns:a16="http://schemas.microsoft.com/office/drawing/2014/main" id="{26EEB1C5-5DFD-F647-4D2A-72F01FD6E463}"/>
                </a:ext>
              </a:extLst>
            </p:cNvPr>
            <p:cNvSpPr txBox="1"/>
            <p:nvPr/>
          </p:nvSpPr>
          <p:spPr>
            <a:xfrm rot="5400000">
              <a:off x="11215131" y="6305602"/>
              <a:ext cx="300082" cy="230832"/>
            </a:xfrm>
            <a:prstGeom prst="rect">
              <a:avLst/>
            </a:prstGeom>
            <a:noFill/>
            <a:ln>
              <a:noFill/>
            </a:ln>
          </p:spPr>
          <p:txBody>
            <a:bodyPr wrap="none" rtlCol="0">
              <a:spAutoFit/>
            </a:bodyPr>
            <a:lstStyle/>
            <a:p>
              <a:r>
                <a:rPr lang="en-GB" sz="900" b="1" dirty="0">
                  <a:ln w="9525">
                    <a:solidFill>
                      <a:schemeClr val="bg1"/>
                    </a:solidFill>
                    <a:prstDash val="solid"/>
                  </a:ln>
                  <a:solidFill>
                    <a:schemeClr val="tx1"/>
                  </a:solidFill>
                  <a:effectLst>
                    <a:outerShdw blurRad="12700" dist="38100" dir="2700000" algn="tl" rotWithShape="0">
                      <a:schemeClr val="bg1">
                        <a:lumMod val="50000"/>
                      </a:schemeClr>
                    </a:outerShdw>
                  </a:effectLst>
                </a:rPr>
                <a:t>…</a:t>
              </a:r>
            </a:p>
          </p:txBody>
        </p:sp>
      </p:grpSp>
      <p:sp>
        <p:nvSpPr>
          <p:cNvPr id="17" name="TextBox 16">
            <a:extLst>
              <a:ext uri="{FF2B5EF4-FFF2-40B4-BE49-F238E27FC236}">
                <a16:creationId xmlns:a16="http://schemas.microsoft.com/office/drawing/2014/main" id="{D5805E09-B73B-89E3-CABB-2AF778753794}"/>
              </a:ext>
            </a:extLst>
          </p:cNvPr>
          <p:cNvSpPr txBox="1"/>
          <p:nvPr/>
        </p:nvSpPr>
        <p:spPr>
          <a:xfrm>
            <a:off x="480147" y="4104857"/>
            <a:ext cx="8079399" cy="1354217"/>
          </a:xfrm>
          <a:prstGeom prst="rect">
            <a:avLst/>
          </a:prstGeom>
          <a:noFill/>
        </p:spPr>
        <p:txBody>
          <a:bodyPr wrap="square">
            <a:spAutoFit/>
          </a:bodyPr>
          <a:lstStyle/>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Clear coordination assigned, with all three functional groups utilised: </a:t>
            </a:r>
            <a:r>
              <a:rPr lang="en-GB" sz="1600" b="1" dirty="0">
                <a:solidFill>
                  <a:schemeClr val="bg1">
                    <a:lumMod val="75000"/>
                  </a:schemeClr>
                </a:solidFill>
              </a:rPr>
              <a:t>GCF</a:t>
            </a:r>
            <a:r>
              <a:rPr lang="en-GB" sz="1600" dirty="0">
                <a:solidFill>
                  <a:schemeClr val="bg1"/>
                </a:solidFill>
              </a:rPr>
              <a:t>, </a:t>
            </a:r>
            <a:r>
              <a:rPr lang="en-GB" sz="1600" b="1" dirty="0">
                <a:solidFill>
                  <a:schemeClr val="accent3">
                    <a:lumMod val="90000"/>
                  </a:schemeClr>
                </a:solidFill>
              </a:rPr>
              <a:t>PSC</a:t>
            </a:r>
            <a:r>
              <a:rPr lang="en-GB" sz="1600" dirty="0">
                <a:solidFill>
                  <a:schemeClr val="bg1"/>
                </a:solidFill>
              </a:rPr>
              <a:t>, and </a:t>
            </a:r>
            <a:r>
              <a:rPr lang="en-GB" sz="1600" b="1" dirty="0">
                <a:solidFill>
                  <a:schemeClr val="accent6">
                    <a:lumMod val="60000"/>
                    <a:lumOff val="40000"/>
                  </a:schemeClr>
                </a:solidFill>
              </a:rPr>
              <a:t>TDG</a:t>
            </a:r>
          </a:p>
          <a:p>
            <a:pPr marL="285750" indent="-285750">
              <a:buClr>
                <a:schemeClr val="bg1"/>
              </a:buClr>
              <a:buFont typeface="Wingdings" panose="05000000000000000000" pitchFamily="2" charset="2"/>
              <a:buChar char="ü"/>
            </a:pPr>
            <a:r>
              <a:rPr lang="en-GB" sz="1600" dirty="0">
                <a:solidFill>
                  <a:schemeClr val="bg1"/>
                </a:solidFill>
              </a:rPr>
              <a:t>Coordination led by a Senegal government strategic coordinating body</a:t>
            </a:r>
          </a:p>
          <a:p>
            <a:pPr marL="285750" indent="-285750">
              <a:buClr>
                <a:schemeClr val="bg1"/>
              </a:buClr>
              <a:buFont typeface="Wingdings" panose="05000000000000000000" pitchFamily="2" charset="2"/>
              <a:buChar char="ü"/>
            </a:pPr>
            <a:r>
              <a:rPr lang="en-GB" sz="1600" dirty="0">
                <a:solidFill>
                  <a:schemeClr val="bg1"/>
                </a:solidFill>
              </a:rPr>
              <a:t>Institutionalised participation across sectors</a:t>
            </a:r>
          </a:p>
        </p:txBody>
      </p:sp>
      <p:sp>
        <p:nvSpPr>
          <p:cNvPr id="18" name="TextBox 17">
            <a:extLst>
              <a:ext uri="{FF2B5EF4-FFF2-40B4-BE49-F238E27FC236}">
                <a16:creationId xmlns:a16="http://schemas.microsoft.com/office/drawing/2014/main" id="{93829CDA-CCDA-7408-AB14-2655F936FCCD}"/>
              </a:ext>
            </a:extLst>
          </p:cNvPr>
          <p:cNvSpPr txBox="1"/>
          <p:nvPr/>
        </p:nvSpPr>
        <p:spPr>
          <a:xfrm>
            <a:off x="2676801" y="6546589"/>
            <a:ext cx="8913017" cy="246221"/>
          </a:xfrm>
          <a:prstGeom prst="rect">
            <a:avLst/>
          </a:prstGeom>
          <a:noFill/>
        </p:spPr>
        <p:txBody>
          <a:bodyPr wrap="none" rtlCol="0">
            <a:spAutoFit/>
          </a:bodyPr>
          <a:lstStyle/>
          <a:p>
            <a:pPr algn="just"/>
            <a:r>
              <a:rPr lang="en-GB" sz="1000" dirty="0">
                <a:solidFill>
                  <a:schemeClr val="bg1"/>
                </a:solidFill>
              </a:rPr>
              <a:t>Reference: </a:t>
            </a:r>
            <a:r>
              <a:rPr lang="en-GB" sz="1000" dirty="0">
                <a:solidFill>
                  <a:schemeClr val="accent4">
                    <a:lumMod val="40000"/>
                    <a:lumOff val="60000"/>
                  </a:schemeClr>
                </a:solidFill>
                <a:hlinkClick r:id="rId4">
                  <a:extLst>
                    <a:ext uri="{A12FA001-AC4F-418D-AE19-62706E023703}">
                      <ahyp:hlinkClr xmlns:ahyp="http://schemas.microsoft.com/office/drawing/2018/hyperlinkcolor" val="tx"/>
                    </a:ext>
                  </a:extLst>
                </a:hlinkClick>
              </a:rPr>
              <a:t>https://2050pathways.org/wp-content/uploads/2023/07/Senegal_Country-experiences-with-the-development-of-a-long-term-vision_Senegal.pdf</a:t>
            </a:r>
            <a:r>
              <a:rPr lang="en-GB" sz="1000" dirty="0">
                <a:solidFill>
                  <a:schemeClr val="accent4">
                    <a:lumMod val="40000"/>
                    <a:lumOff val="60000"/>
                  </a:schemeClr>
                </a:solidFill>
              </a:rPr>
              <a:t> </a:t>
            </a:r>
          </a:p>
        </p:txBody>
      </p:sp>
    </p:spTree>
    <p:extLst>
      <p:ext uri="{BB962C8B-B14F-4D97-AF65-F5344CB8AC3E}">
        <p14:creationId xmlns:p14="http://schemas.microsoft.com/office/powerpoint/2010/main" val="31114989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5" name="chimes.wav"/>
          </p:stSnd>
        </p:sndAc>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F7AFEF2-D18C-D799-E41A-954528DC3382}"/>
              </a:ext>
            </a:extLst>
          </p:cNvPr>
          <p:cNvGraphicFramePr>
            <a:graphicFrameLocks noGrp="1"/>
          </p:cNvGraphicFramePr>
          <p:nvPr>
            <p:extLst>
              <p:ext uri="{D42A27DB-BD31-4B8C-83A1-F6EECF244321}">
                <p14:modId xmlns:p14="http://schemas.microsoft.com/office/powerpoint/2010/main" val="3066834433"/>
              </p:ext>
            </p:extLst>
          </p:nvPr>
        </p:nvGraphicFramePr>
        <p:xfrm>
          <a:off x="568158" y="1094740"/>
          <a:ext cx="11055684" cy="4973320"/>
        </p:xfrm>
        <a:graphic>
          <a:graphicData uri="http://schemas.openxmlformats.org/drawingml/2006/table">
            <a:tbl>
              <a:tblPr firstRow="1" bandRow="1">
                <a:tableStyleId>{10A1B5D5-9B99-4C35-A422-299274C87663}</a:tableStyleId>
              </a:tblPr>
              <a:tblGrid>
                <a:gridCol w="2068094">
                  <a:extLst>
                    <a:ext uri="{9D8B030D-6E8A-4147-A177-3AD203B41FA5}">
                      <a16:colId xmlns:a16="http://schemas.microsoft.com/office/drawing/2014/main" val="2977040821"/>
                    </a:ext>
                  </a:extLst>
                </a:gridCol>
                <a:gridCol w="4666916">
                  <a:extLst>
                    <a:ext uri="{9D8B030D-6E8A-4147-A177-3AD203B41FA5}">
                      <a16:colId xmlns:a16="http://schemas.microsoft.com/office/drawing/2014/main" val="3821381503"/>
                    </a:ext>
                  </a:extLst>
                </a:gridCol>
                <a:gridCol w="4320674">
                  <a:extLst>
                    <a:ext uri="{9D8B030D-6E8A-4147-A177-3AD203B41FA5}">
                      <a16:colId xmlns:a16="http://schemas.microsoft.com/office/drawing/2014/main" val="584457833"/>
                    </a:ext>
                  </a:extLst>
                </a:gridCol>
              </a:tblGrid>
              <a:tr h="370840">
                <a:tc>
                  <a:txBody>
                    <a:bodyPr/>
                    <a:lstStyle/>
                    <a:p>
                      <a:pPr algn="ctr"/>
                      <a:r>
                        <a:rPr lang="en-GB" sz="1800" dirty="0">
                          <a:solidFill>
                            <a:schemeClr val="bg1"/>
                          </a:solidFill>
                        </a:rPr>
                        <a:t>D2D Component</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tx1">
                        <a:lumMod val="50000"/>
                        <a:lumOff val="50000"/>
                      </a:schemeClr>
                    </a:solidFill>
                  </a:tcPr>
                </a:tc>
                <a:tc>
                  <a:txBody>
                    <a:bodyPr/>
                    <a:lstStyle/>
                    <a:p>
                      <a:pPr algn="ctr"/>
                      <a:r>
                        <a:rPr lang="en-GB" sz="1800" dirty="0"/>
                        <a:t>PSC-SIG (Mandates &amp; Direction)</a:t>
                      </a:r>
                    </a:p>
                  </a:txBody>
                  <a:tcPr anchor="ct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635A4"/>
                    </a:solidFill>
                  </a:tcPr>
                </a:tc>
                <a:tc>
                  <a:txBody>
                    <a:bodyPr/>
                    <a:lstStyle/>
                    <a:p>
                      <a:pPr algn="ctr"/>
                      <a:r>
                        <a:rPr lang="en-GB" sz="1800" dirty="0"/>
                        <a:t>TDG-SIG (Analysis &amp; Delivery)</a:t>
                      </a: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C80F2E"/>
                    </a:solidFill>
                  </a:tcPr>
                </a:tc>
                <a:extLst>
                  <a:ext uri="{0D108BD9-81ED-4DB2-BD59-A6C34878D82A}">
                    <a16:rowId xmlns:a16="http://schemas.microsoft.com/office/drawing/2014/main" val="1160726379"/>
                  </a:ext>
                </a:extLst>
              </a:tr>
              <a:tr h="370840">
                <a:tc>
                  <a:txBody>
                    <a:bodyPr/>
                    <a:lstStyle/>
                    <a:p>
                      <a:r>
                        <a:rPr lang="en-GB" sz="1300" dirty="0">
                          <a:solidFill>
                            <a:schemeClr val="tx1"/>
                          </a:solidFill>
                        </a:rPr>
                        <a:t>1. Politics: Securing Political Support</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GB" sz="1300" dirty="0"/>
                        <a:t>Builds and maintains high-level political commitment, brokers alignment across powerful actors, and provides the mandate for reforms to proceed.</a:t>
                      </a:r>
                    </a:p>
                  </a:txBody>
                  <a:tcPr>
                    <a:lnR w="1905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GB" sz="1300" dirty="0"/>
                        <a:t>Maps political incentives and constraints, provides political-economy insights to sequencing decisions, and supports coalition-building with evidence.</a:t>
                      </a:r>
                    </a:p>
                  </a:txBody>
                  <a:tcPr>
                    <a:lnL w="19050" cap="flat" cmpd="sng" algn="ctr">
                      <a:no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225336605"/>
                  </a:ext>
                </a:extLst>
              </a:tr>
              <a:tr h="370840">
                <a:tc>
                  <a:txBody>
                    <a:bodyPr/>
                    <a:lstStyle/>
                    <a:p>
                      <a:r>
                        <a:rPr lang="en-GB" sz="1300" dirty="0">
                          <a:solidFill>
                            <a:schemeClr val="tx1"/>
                          </a:solidFill>
                        </a:rPr>
                        <a:t>2. Capacity: Developing Institutional Capacity</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GB" sz="1300" dirty="0"/>
                        <a:t>Endorses capacity-development priorities, secures mandates, and budget signals, and embeds institutional strengthening objectives in ministry workplans.</a:t>
                      </a:r>
                    </a:p>
                  </a:txBody>
                  <a:tcP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GB" sz="1300" dirty="0"/>
                        <a:t>Identifies skill gaps, partners with higher education institutions, and delivers targeted training, knowledge transfer, and institutional development.</a:t>
                      </a:r>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815930297"/>
                  </a:ext>
                </a:extLst>
              </a:tr>
              <a:tr h="370840">
                <a:tc>
                  <a:txBody>
                    <a:bodyPr/>
                    <a:lstStyle/>
                    <a:p>
                      <a:r>
                        <a:rPr lang="en-GB" sz="1300" dirty="0">
                          <a:solidFill>
                            <a:schemeClr val="tx1"/>
                          </a:solidFill>
                        </a:rPr>
                        <a:t>3. Vision: Aligning the Development Vision</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GB" sz="1300" dirty="0"/>
                        <a:t>Aligns national development and climate priorities, resolves cross-ministerial inconsistencies, and ensures a coherent investment trajectory.</a:t>
                      </a:r>
                    </a:p>
                  </a:txBody>
                  <a:tcP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GB" sz="1300" dirty="0"/>
                        <a:t>Integrates sectoral evidence and modelling, aligns assumptions across ministries, and prepares technical analyses that underpin national planning.</a:t>
                      </a:r>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025595062"/>
                  </a:ext>
                </a:extLst>
              </a:tr>
              <a:tr h="370840">
                <a:tc>
                  <a:txBody>
                    <a:bodyPr/>
                    <a:lstStyle/>
                    <a:p>
                      <a:r>
                        <a:rPr lang="en-GB" sz="1300" dirty="0">
                          <a:solidFill>
                            <a:schemeClr val="tx1"/>
                          </a:solidFill>
                        </a:rPr>
                        <a:t>4. Modelling: Undertaking Deliberative Modelling</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GB" sz="1300" dirty="0"/>
                        <a:t>Commissions analytical work and ensures its findings inform policy cycles and decision making.</a:t>
                      </a:r>
                    </a:p>
                  </a:txBody>
                  <a:tcP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GB" sz="1300" dirty="0"/>
                        <a:t>Leads data-management, technical modelling, and diagnostics, ensuring comparability across sectors.</a:t>
                      </a:r>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751961773"/>
                  </a:ext>
                </a:extLst>
              </a:tr>
              <a:tr h="370840">
                <a:tc>
                  <a:txBody>
                    <a:bodyPr/>
                    <a:lstStyle/>
                    <a:p>
                      <a:r>
                        <a:rPr lang="en-GB" sz="1300" dirty="0">
                          <a:solidFill>
                            <a:schemeClr val="tx1"/>
                          </a:solidFill>
                        </a:rPr>
                        <a:t>5. Engagement: Engaging with Stakeholders</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GB" sz="1300" dirty="0"/>
                        <a:t>Convenes inclusive national dialogues with government, private sector, and civil society, and legitimises engagement processes through a political mandate.</a:t>
                      </a:r>
                    </a:p>
                  </a:txBody>
                  <a:tcP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GB" sz="1300" dirty="0"/>
                        <a:t>Organises technical consultations and stakeholder workshops, manages data-sharing platforms, and incorporates feedback into analysis and planning.</a:t>
                      </a:r>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717876052"/>
                  </a:ext>
                </a:extLst>
              </a:tr>
              <a:tr h="370840">
                <a:tc>
                  <a:txBody>
                    <a:bodyPr/>
                    <a:lstStyle/>
                    <a:p>
                      <a:r>
                        <a:rPr lang="en-GB" sz="1300" dirty="0">
                          <a:solidFill>
                            <a:schemeClr val="tx1"/>
                          </a:solidFill>
                        </a:rPr>
                        <a:t>6. Policy: Enhancing the Enabling Environment</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GB" sz="1300" dirty="0"/>
                        <a:t>Authorises reform pathways, sequences policy decisions, and assigns institutional responsibilities for regulatory change.</a:t>
                      </a:r>
                    </a:p>
                  </a:txBody>
                  <a:tcP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GB" sz="1300" dirty="0"/>
                        <a:t>Conducts policy analysis and regulator reviews, drafts reform options, and supports implementation tracking and compliance checks.</a:t>
                      </a:r>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74355754"/>
                  </a:ext>
                </a:extLst>
              </a:tr>
              <a:tr h="370840">
                <a:tc>
                  <a:txBody>
                    <a:bodyPr/>
                    <a:lstStyle/>
                    <a:p>
                      <a:r>
                        <a:rPr lang="en-GB" sz="1300" dirty="0">
                          <a:solidFill>
                            <a:schemeClr val="tx1"/>
                          </a:solidFill>
                        </a:rPr>
                        <a:t>7. Finance: Developing Finance Strategies</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GB" sz="1300" dirty="0"/>
                        <a:t>Approves financing strategies, aligns them with fiscal and budget cycles, and coordinates engagement with development partners and IFIs through the MoF.</a:t>
                      </a:r>
                    </a:p>
                  </a:txBody>
                  <a:tcP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GB" sz="1300" dirty="0"/>
                        <a:t>Maps financing requirements, harmonises application steps across funding windows, and prepares financial documentation and investment plans.</a:t>
                      </a:r>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548672080"/>
                  </a:ext>
                </a:extLst>
              </a:tr>
            </a:tbl>
          </a:graphicData>
        </a:graphic>
      </p:graphicFrame>
      <p:sp>
        <p:nvSpPr>
          <p:cNvPr id="29" name="Rectangle 28">
            <a:extLst>
              <a:ext uri="{FF2B5EF4-FFF2-40B4-BE49-F238E27FC236}">
                <a16:creationId xmlns:a16="http://schemas.microsoft.com/office/drawing/2014/main" id="{7B217F3B-AD74-E5F6-A383-862E67BBDECD}"/>
              </a:ext>
            </a:extLst>
          </p:cNvPr>
          <p:cNvSpPr/>
          <p:nvPr/>
        </p:nvSpPr>
        <p:spPr>
          <a:xfrm>
            <a:off x="388397" y="2158527"/>
            <a:ext cx="11313268" cy="41747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EF91D9C7-61B7-D7B6-4B13-AD322F332EB8}"/>
              </a:ext>
            </a:extLst>
          </p:cNvPr>
          <p:cNvSpPr/>
          <p:nvPr/>
        </p:nvSpPr>
        <p:spPr>
          <a:xfrm>
            <a:off x="488004" y="2851810"/>
            <a:ext cx="11313268" cy="36782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7D4BD71B-E122-DE9E-B792-06C81E23FE91}"/>
              </a:ext>
            </a:extLst>
          </p:cNvPr>
          <p:cNvSpPr/>
          <p:nvPr/>
        </p:nvSpPr>
        <p:spPr>
          <a:xfrm>
            <a:off x="380147" y="3531035"/>
            <a:ext cx="11313268" cy="27633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EFF091EF-CC52-B1EF-E0AA-0F051398033F}"/>
              </a:ext>
            </a:extLst>
          </p:cNvPr>
          <p:cNvSpPr/>
          <p:nvPr/>
        </p:nvSpPr>
        <p:spPr>
          <a:xfrm>
            <a:off x="439366" y="4023464"/>
            <a:ext cx="11313268" cy="22125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38A1A5AC-B5B7-9754-DF23-64B030157489}"/>
              </a:ext>
            </a:extLst>
          </p:cNvPr>
          <p:cNvSpPr/>
          <p:nvPr/>
        </p:nvSpPr>
        <p:spPr>
          <a:xfrm>
            <a:off x="439366" y="5393380"/>
            <a:ext cx="11313268" cy="7934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3F106D0F-69FE-A565-690E-1E1F56158ECA}"/>
              </a:ext>
            </a:extLst>
          </p:cNvPr>
          <p:cNvSpPr txBox="1"/>
          <p:nvPr/>
        </p:nvSpPr>
        <p:spPr>
          <a:xfrm>
            <a:off x="1494317" y="397042"/>
            <a:ext cx="8898590" cy="461665"/>
          </a:xfrm>
          <a:prstGeom prst="rect">
            <a:avLst/>
          </a:prstGeom>
          <a:noFill/>
        </p:spPr>
        <p:txBody>
          <a:bodyPr wrap="none" rtlCol="0">
            <a:spAutoFit/>
          </a:bodyPr>
          <a:lstStyle/>
          <a:p>
            <a:pPr algn="just"/>
            <a:r>
              <a:rPr lang="en-GB" sz="2400" b="1" dirty="0"/>
              <a:t>The PSC-SIG and TDG-SIG duties for each D2D component:</a:t>
            </a:r>
          </a:p>
        </p:txBody>
      </p:sp>
      <p:sp>
        <p:nvSpPr>
          <p:cNvPr id="28" name="Rectangle 27">
            <a:extLst>
              <a:ext uri="{FF2B5EF4-FFF2-40B4-BE49-F238E27FC236}">
                <a16:creationId xmlns:a16="http://schemas.microsoft.com/office/drawing/2014/main" id="{D42E699A-01E6-C60A-0237-2AFD891FC47E}"/>
              </a:ext>
            </a:extLst>
          </p:cNvPr>
          <p:cNvSpPr/>
          <p:nvPr/>
        </p:nvSpPr>
        <p:spPr>
          <a:xfrm>
            <a:off x="439366" y="4699473"/>
            <a:ext cx="11313268" cy="16046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09334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500"/>
                                        <p:tgtEl>
                                          <p:spTgt spid="29"/>
                                        </p:tgtEl>
                                      </p:cBhvr>
                                    </p:animEffect>
                                    <p:set>
                                      <p:cBhvr>
                                        <p:cTn id="7" dur="1" fill="hold">
                                          <p:stCondLst>
                                            <p:cond delay="1499"/>
                                          </p:stCondLst>
                                        </p:cTn>
                                        <p:tgtEl>
                                          <p:spTgt spid="2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1500"/>
                                        <p:tgtEl>
                                          <p:spTgt spid="30"/>
                                        </p:tgtEl>
                                      </p:cBhvr>
                                    </p:animEffect>
                                    <p:set>
                                      <p:cBhvr>
                                        <p:cTn id="12" dur="1" fill="hold">
                                          <p:stCondLst>
                                            <p:cond delay="1499"/>
                                          </p:stCondLst>
                                        </p:cTn>
                                        <p:tgtEl>
                                          <p:spTgt spid="3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1500"/>
                                        <p:tgtEl>
                                          <p:spTgt spid="31"/>
                                        </p:tgtEl>
                                      </p:cBhvr>
                                    </p:animEffect>
                                    <p:set>
                                      <p:cBhvr>
                                        <p:cTn id="17" dur="1" fill="hold">
                                          <p:stCondLst>
                                            <p:cond delay="1499"/>
                                          </p:stCondLst>
                                        </p:cTn>
                                        <p:tgtEl>
                                          <p:spTgt spid="3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1500"/>
                                        <p:tgtEl>
                                          <p:spTgt spid="32"/>
                                        </p:tgtEl>
                                      </p:cBhvr>
                                    </p:animEffect>
                                    <p:set>
                                      <p:cBhvr>
                                        <p:cTn id="22" dur="1" fill="hold">
                                          <p:stCondLst>
                                            <p:cond delay="1499"/>
                                          </p:stCondLst>
                                        </p:cTn>
                                        <p:tgtEl>
                                          <p:spTgt spid="3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1500"/>
                                        <p:tgtEl>
                                          <p:spTgt spid="28"/>
                                        </p:tgtEl>
                                      </p:cBhvr>
                                    </p:animEffect>
                                    <p:set>
                                      <p:cBhvr>
                                        <p:cTn id="27" dur="1" fill="hold">
                                          <p:stCondLst>
                                            <p:cond delay="1499"/>
                                          </p:stCondLst>
                                        </p:cTn>
                                        <p:tgtEl>
                                          <p:spTgt spid="28"/>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1500"/>
                                        <p:tgtEl>
                                          <p:spTgt spid="33"/>
                                        </p:tgtEl>
                                      </p:cBhvr>
                                    </p:animEffect>
                                    <p:set>
                                      <p:cBhvr>
                                        <p:cTn id="32" dur="1" fill="hold">
                                          <p:stCondLst>
                                            <p:cond delay="1499"/>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2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617F1-2549-0CBA-A112-04335E9CC96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4559033-A611-4CEC-B3B6-8BA8AB55DD45}"/>
              </a:ext>
            </a:extLst>
          </p:cNvPr>
          <p:cNvSpPr txBox="1"/>
          <p:nvPr/>
        </p:nvSpPr>
        <p:spPr>
          <a:xfrm>
            <a:off x="563733" y="363505"/>
            <a:ext cx="11121335" cy="2308324"/>
          </a:xfrm>
          <a:prstGeom prst="rect">
            <a:avLst/>
          </a:prstGeom>
          <a:noFill/>
        </p:spPr>
        <p:txBody>
          <a:bodyPr wrap="square" rtlCol="0">
            <a:spAutoFit/>
          </a:bodyPr>
          <a:lstStyle/>
          <a:p>
            <a:r>
              <a:rPr lang="en-GB" sz="1600" b="1" dirty="0"/>
              <a:t>LEARNING OUTCOME 2: Establishing a Governance Structure</a:t>
            </a:r>
          </a:p>
          <a:p>
            <a:endParaRPr lang="en-GB" sz="1600" b="1" i="1" dirty="0"/>
          </a:p>
          <a:p>
            <a:r>
              <a:rPr lang="en-GB" sz="1600" b="1" dirty="0">
                <a:solidFill>
                  <a:schemeClr val="bg1"/>
                </a:solidFill>
                <a:highlight>
                  <a:srgbClr val="0000FF"/>
                </a:highlight>
              </a:rPr>
              <a:t>2.3 Understanding Informal Institutional Dynamics </a:t>
            </a:r>
            <a:endParaRPr lang="en-GB" sz="1600" dirty="0">
              <a:solidFill>
                <a:schemeClr val="bg1"/>
              </a:solidFill>
              <a:highlight>
                <a:srgbClr val="0000FF"/>
              </a:highlight>
            </a:endParaRPr>
          </a:p>
          <a:p>
            <a:endParaRPr lang="en-GB" sz="1600" i="1" dirty="0"/>
          </a:p>
          <a:p>
            <a:r>
              <a:rPr lang="en-GB" sz="1600" b="1" i="1" dirty="0">
                <a:solidFill>
                  <a:schemeClr val="accent5"/>
                </a:solidFill>
              </a:rPr>
              <a:t>Q: What are informal institutional dynamics?</a:t>
            </a:r>
          </a:p>
          <a:p>
            <a:r>
              <a:rPr lang="en-GB" sz="1600" dirty="0"/>
              <a:t>A: The formal (i.e., written down) institutional frameworks only tell part of the story. Informal norms, relationships, and practices often play an even more decisive role in shaping outcomes. In many contexts, personal networks, patronage systems, and unwritten agreements determine how policies are interpreted, how contracts are awarded, and how reforms are either pursued or blocked.</a:t>
            </a:r>
          </a:p>
        </p:txBody>
      </p:sp>
      <p:pic>
        <p:nvPicPr>
          <p:cNvPr id="3" name="Graphic 2" descr="Hierarchy outline">
            <a:extLst>
              <a:ext uri="{FF2B5EF4-FFF2-40B4-BE49-F238E27FC236}">
                <a16:creationId xmlns:a16="http://schemas.microsoft.com/office/drawing/2014/main" id="{8B9B9536-A19D-89D7-D224-BD8D5EE35B6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66749" y="363505"/>
            <a:ext cx="720000" cy="720000"/>
          </a:xfrm>
          <a:prstGeom prst="rect">
            <a:avLst/>
          </a:prstGeom>
        </p:spPr>
      </p:pic>
      <p:sp>
        <p:nvSpPr>
          <p:cNvPr id="4" name="TextBox 3">
            <a:extLst>
              <a:ext uri="{FF2B5EF4-FFF2-40B4-BE49-F238E27FC236}">
                <a16:creationId xmlns:a16="http://schemas.microsoft.com/office/drawing/2014/main" id="{FB7B0C62-EFDF-43B6-2962-2BC885BC4998}"/>
              </a:ext>
            </a:extLst>
          </p:cNvPr>
          <p:cNvSpPr txBox="1"/>
          <p:nvPr/>
        </p:nvSpPr>
        <p:spPr>
          <a:xfrm>
            <a:off x="432789" y="6221063"/>
            <a:ext cx="2036135" cy="307777"/>
          </a:xfrm>
          <a:prstGeom prst="rect">
            <a:avLst/>
          </a:prstGeom>
          <a:noFill/>
        </p:spPr>
        <p:txBody>
          <a:bodyPr wrap="none" rtlCol="0">
            <a:spAutoFit/>
          </a:bodyPr>
          <a:lstStyle/>
          <a:p>
            <a:r>
              <a:rPr lang="en-GB" dirty="0">
                <a:solidFill>
                  <a:schemeClr val="accent5"/>
                </a:solidFill>
                <a:hlinkClick r:id="rId4" action="ppaction://hlinksldjump">
                  <a:extLst>
                    <a:ext uri="{A12FA001-AC4F-418D-AE19-62706E023703}">
                      <ahyp:hlinkClr xmlns:ahyp="http://schemas.microsoft.com/office/drawing/2018/hyperlinkcolor" val="tx"/>
                    </a:ext>
                  </a:extLst>
                </a:hlinkClick>
              </a:rPr>
              <a:t>Back to Module Outline</a:t>
            </a:r>
            <a:endParaRPr lang="en-GB" dirty="0">
              <a:solidFill>
                <a:schemeClr val="accent5"/>
              </a:solidFill>
            </a:endParaRPr>
          </a:p>
        </p:txBody>
      </p:sp>
      <p:sp>
        <p:nvSpPr>
          <p:cNvPr id="6" name="TextBox 5">
            <a:extLst>
              <a:ext uri="{FF2B5EF4-FFF2-40B4-BE49-F238E27FC236}">
                <a16:creationId xmlns:a16="http://schemas.microsoft.com/office/drawing/2014/main" id="{4F58114A-36B8-3B1E-32A3-13295EB93E0A}"/>
              </a:ext>
            </a:extLst>
          </p:cNvPr>
          <p:cNvSpPr txBox="1"/>
          <p:nvPr/>
        </p:nvSpPr>
        <p:spPr>
          <a:xfrm>
            <a:off x="563733" y="3059151"/>
            <a:ext cx="11121335" cy="1569660"/>
          </a:xfrm>
          <a:prstGeom prst="rect">
            <a:avLst/>
          </a:prstGeom>
          <a:noFill/>
        </p:spPr>
        <p:txBody>
          <a:bodyPr wrap="square">
            <a:spAutoFit/>
          </a:bodyPr>
          <a:lstStyle/>
          <a:p>
            <a:r>
              <a:rPr lang="en-GB" sz="1600" b="1" i="1" dirty="0">
                <a:solidFill>
                  <a:schemeClr val="accent5"/>
                </a:solidFill>
              </a:rPr>
              <a:t>Q: How can one determine the informal institutional relations?</a:t>
            </a:r>
          </a:p>
          <a:p>
            <a:r>
              <a:rPr lang="en-GB" sz="1600" dirty="0"/>
              <a:t>A: </a:t>
            </a:r>
            <a:r>
              <a:rPr lang="en-GB" sz="1600" b="1" dirty="0"/>
              <a:t>Political economy mapping </a:t>
            </a:r>
            <a:r>
              <a:rPr lang="en-GB" sz="1600" dirty="0"/>
              <a:t>can help to identify the informal systems that influence and underpin formal governance structures. This includes assessing the autonomy and capacity of key bodies such as energy ministries, regulators, and utilities, as well as the professionalism of bureaucracies and the degree of coordination across agencies. It is recommended to do the political economy mapping </a:t>
            </a:r>
            <a:r>
              <a:rPr lang="en-GB" sz="1600" i="1" dirty="0"/>
              <a:t>prior to</a:t>
            </a:r>
            <a:r>
              <a:rPr lang="en-GB" sz="1600" dirty="0"/>
              <a:t> establishing the three formal functional groups (i.e., </a:t>
            </a:r>
            <a:r>
              <a:rPr lang="en-GB" sz="1600" b="1" dirty="0"/>
              <a:t>GCF</a:t>
            </a:r>
            <a:r>
              <a:rPr lang="en-GB" sz="1600" dirty="0"/>
              <a:t>, </a:t>
            </a:r>
            <a:r>
              <a:rPr lang="en-GB" sz="1600" b="1" dirty="0">
                <a:solidFill>
                  <a:srgbClr val="0635A4"/>
                </a:solidFill>
              </a:rPr>
              <a:t>PSC-SIG </a:t>
            </a:r>
            <a:r>
              <a:rPr lang="en-GB" sz="1600" dirty="0"/>
              <a:t>and </a:t>
            </a:r>
            <a:r>
              <a:rPr lang="en-GB" sz="1600" b="1" dirty="0">
                <a:solidFill>
                  <a:srgbClr val="C80F2E"/>
                </a:solidFill>
              </a:rPr>
              <a:t>TDG-SIGs</a:t>
            </a:r>
            <a:r>
              <a:rPr lang="en-GB" sz="1600" dirty="0"/>
              <a:t>), as this will likely affect the dynamics within each functional group.</a:t>
            </a:r>
          </a:p>
        </p:txBody>
      </p:sp>
    </p:spTree>
    <p:extLst>
      <p:ext uri="{BB962C8B-B14F-4D97-AF65-F5344CB8AC3E}">
        <p14:creationId xmlns:p14="http://schemas.microsoft.com/office/powerpoint/2010/main" val="2729987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753DE-3920-35D7-D2FA-21F29F6920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4C0FC0-6801-4560-5449-6185B3CB5FEF}"/>
              </a:ext>
            </a:extLst>
          </p:cNvPr>
          <p:cNvSpPr>
            <a:spLocks noGrp="1"/>
          </p:cNvSpPr>
          <p:nvPr>
            <p:ph type="ctrTitle"/>
          </p:nvPr>
        </p:nvSpPr>
        <p:spPr>
          <a:xfrm>
            <a:off x="2979506" y="739739"/>
            <a:ext cx="5815577" cy="4982968"/>
          </a:xfrm>
        </p:spPr>
        <p:txBody>
          <a:bodyPr>
            <a:normAutofit fontScale="90000"/>
          </a:bodyPr>
          <a:lstStyle/>
          <a:p>
            <a:r>
              <a:rPr lang="en-GB" sz="5400" dirty="0"/>
              <a:t>Learning </a:t>
            </a:r>
            <a:br>
              <a:rPr lang="en-GB" sz="5400" dirty="0"/>
            </a:br>
            <a:r>
              <a:rPr lang="en-GB" sz="5400" dirty="0"/>
              <a:t>Outcome 3</a:t>
            </a:r>
            <a:br>
              <a:rPr lang="en-GB" sz="5400" dirty="0"/>
            </a:br>
            <a:br>
              <a:rPr lang="en-GB" dirty="0"/>
            </a:br>
            <a:r>
              <a:rPr lang="en-GB" dirty="0"/>
              <a:t>Assessing the National Context</a:t>
            </a:r>
            <a:br>
              <a:rPr lang="en-GB" dirty="0"/>
            </a:br>
            <a:br>
              <a:rPr lang="en-GB" dirty="0"/>
            </a:br>
            <a:br>
              <a:rPr lang="en-GB" dirty="0"/>
            </a:br>
            <a:br>
              <a:rPr lang="en-GB" dirty="0"/>
            </a:br>
            <a:br>
              <a:rPr lang="en-GB" dirty="0"/>
            </a:br>
            <a:endParaRPr lang="en-GB" dirty="0"/>
          </a:p>
        </p:txBody>
      </p:sp>
      <p:pic>
        <p:nvPicPr>
          <p:cNvPr id="4" name="Graphic 3" descr="Clipboard outline">
            <a:extLst>
              <a:ext uri="{FF2B5EF4-FFF2-40B4-BE49-F238E27FC236}">
                <a16:creationId xmlns:a16="http://schemas.microsoft.com/office/drawing/2014/main" id="{69AC7B4B-3EC8-E00C-707C-7B400D4ECEA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851700" y="3406700"/>
            <a:ext cx="1800000" cy="1800000"/>
          </a:xfrm>
          <a:prstGeom prst="rect">
            <a:avLst/>
          </a:prstGeom>
        </p:spPr>
      </p:pic>
    </p:spTree>
    <p:extLst>
      <p:ext uri="{BB962C8B-B14F-4D97-AF65-F5344CB8AC3E}">
        <p14:creationId xmlns:p14="http://schemas.microsoft.com/office/powerpoint/2010/main" val="514409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D3A3F-8620-47EC-303F-FDCD65309E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E9CAA5-021F-8C97-6046-56891595098B}"/>
              </a:ext>
            </a:extLst>
          </p:cNvPr>
          <p:cNvSpPr>
            <a:spLocks noGrp="1"/>
          </p:cNvSpPr>
          <p:nvPr>
            <p:ph type="title"/>
          </p:nvPr>
        </p:nvSpPr>
        <p:spPr>
          <a:xfrm>
            <a:off x="838198" y="218844"/>
            <a:ext cx="9082276" cy="1325563"/>
          </a:xfrm>
        </p:spPr>
        <p:txBody>
          <a:bodyPr/>
          <a:lstStyle/>
          <a:p>
            <a:r>
              <a:rPr lang="en-GB" dirty="0">
                <a:solidFill>
                  <a:schemeClr val="accent5"/>
                </a:solidFill>
              </a:rPr>
              <a:t>Assessing the National Context</a:t>
            </a:r>
          </a:p>
        </p:txBody>
      </p:sp>
      <p:sp>
        <p:nvSpPr>
          <p:cNvPr id="3" name="Text Placeholder 2">
            <a:extLst>
              <a:ext uri="{FF2B5EF4-FFF2-40B4-BE49-F238E27FC236}">
                <a16:creationId xmlns:a16="http://schemas.microsoft.com/office/drawing/2014/main" id="{35B7F779-9DDE-FB02-D8BE-02BDEC25D370}"/>
              </a:ext>
            </a:extLst>
          </p:cNvPr>
          <p:cNvSpPr>
            <a:spLocks noGrp="1"/>
          </p:cNvSpPr>
          <p:nvPr>
            <p:ph type="body" idx="12"/>
          </p:nvPr>
        </p:nvSpPr>
        <p:spPr>
          <a:xfrm>
            <a:off x="838200" y="2110846"/>
            <a:ext cx="10515599" cy="3798194"/>
          </a:xfrm>
        </p:spPr>
        <p:txBody>
          <a:bodyPr/>
          <a:lstStyle/>
          <a:p>
            <a:r>
              <a:rPr lang="en-GB" dirty="0"/>
              <a:t>A better understanding of national priorities…</a:t>
            </a:r>
          </a:p>
          <a:p>
            <a:pPr marL="285750" indent="-285750">
              <a:buFont typeface="Arial" panose="020B0604020202020204" pitchFamily="34" charset="0"/>
              <a:buChar char="•"/>
            </a:pPr>
            <a:r>
              <a:rPr lang="en-GB" dirty="0"/>
              <a:t>Ensures coherence with broader policy frameworks;</a:t>
            </a:r>
          </a:p>
          <a:p>
            <a:pPr marL="285750" indent="-285750">
              <a:buFont typeface="Arial" panose="020B0604020202020204" pitchFamily="34" charset="0"/>
              <a:buChar char="•"/>
            </a:pPr>
            <a:r>
              <a:rPr lang="en-GB" dirty="0"/>
              <a:t>Reveals opportunities and risks for reform;</a:t>
            </a:r>
          </a:p>
          <a:p>
            <a:pPr marL="285750" indent="-285750">
              <a:buFont typeface="Arial" panose="020B0604020202020204" pitchFamily="34" charset="0"/>
              <a:buChar char="•"/>
            </a:pPr>
            <a:r>
              <a:rPr lang="en-GB" dirty="0"/>
              <a:t>Situates national processes within international mandates;</a:t>
            </a:r>
          </a:p>
          <a:p>
            <a:pPr marL="285750" indent="-285750">
              <a:buFont typeface="Arial" panose="020B0604020202020204" pitchFamily="34" charset="0"/>
              <a:buChar char="•"/>
            </a:pPr>
            <a:r>
              <a:rPr lang="en-GB" dirty="0"/>
              <a:t>Exposes the political incentives behind policy choices</a:t>
            </a:r>
          </a:p>
          <a:p>
            <a:endParaRPr lang="en-GB" dirty="0"/>
          </a:p>
          <a:p>
            <a:r>
              <a:rPr lang="en-GB" dirty="0"/>
              <a:t>In this third learning outcome you will learn more about political and institutional mapping and how to fit your country’s priorities within the international picture as well as its own socio-economic context.</a:t>
            </a:r>
          </a:p>
        </p:txBody>
      </p:sp>
      <p:sp>
        <p:nvSpPr>
          <p:cNvPr id="4" name="Text Placeholder 3">
            <a:extLst>
              <a:ext uri="{FF2B5EF4-FFF2-40B4-BE49-F238E27FC236}">
                <a16:creationId xmlns:a16="http://schemas.microsoft.com/office/drawing/2014/main" id="{4FA38DE4-AF1E-6DCA-80E7-B03204417682}"/>
              </a:ext>
            </a:extLst>
          </p:cNvPr>
          <p:cNvSpPr>
            <a:spLocks noGrp="1"/>
          </p:cNvSpPr>
          <p:nvPr>
            <p:ph type="body" idx="13"/>
          </p:nvPr>
        </p:nvSpPr>
        <p:spPr>
          <a:xfrm>
            <a:off x="838198" y="579208"/>
            <a:ext cx="5499342" cy="604836"/>
          </a:xfrm>
        </p:spPr>
        <p:txBody>
          <a:bodyPr/>
          <a:lstStyle/>
          <a:p>
            <a:r>
              <a:rPr lang="en-GB" dirty="0"/>
              <a:t>Learning Outcome 3:</a:t>
            </a:r>
          </a:p>
        </p:txBody>
      </p:sp>
      <p:pic>
        <p:nvPicPr>
          <p:cNvPr id="6" name="Graphic 5" descr="Clipboard outline">
            <a:extLst>
              <a:ext uri="{FF2B5EF4-FFF2-40B4-BE49-F238E27FC236}">
                <a16:creationId xmlns:a16="http://schemas.microsoft.com/office/drawing/2014/main" id="{6A2121B1-3C7D-9021-E237-583848ADD06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05696" y="344924"/>
            <a:ext cx="1620000" cy="1620000"/>
          </a:xfrm>
          <a:prstGeom prst="rect">
            <a:avLst/>
          </a:prstGeom>
        </p:spPr>
      </p:pic>
    </p:spTree>
    <p:extLst>
      <p:ext uri="{BB962C8B-B14F-4D97-AF65-F5344CB8AC3E}">
        <p14:creationId xmlns:p14="http://schemas.microsoft.com/office/powerpoint/2010/main" val="15448496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C9966-F619-27C6-C48B-2447AD2F996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289F7AB-A5CC-F875-E879-566076A665DD}"/>
              </a:ext>
            </a:extLst>
          </p:cNvPr>
          <p:cNvSpPr txBox="1"/>
          <p:nvPr/>
        </p:nvSpPr>
        <p:spPr>
          <a:xfrm>
            <a:off x="563733" y="363505"/>
            <a:ext cx="11121335" cy="2554545"/>
          </a:xfrm>
          <a:prstGeom prst="rect">
            <a:avLst/>
          </a:prstGeom>
          <a:noFill/>
        </p:spPr>
        <p:txBody>
          <a:bodyPr wrap="square" rtlCol="0">
            <a:spAutoFit/>
          </a:bodyPr>
          <a:lstStyle/>
          <a:p>
            <a:r>
              <a:rPr lang="en-GB" sz="1600" b="1" dirty="0"/>
              <a:t>LEARNING OUTCOME 3: Assessing the National Context</a:t>
            </a:r>
          </a:p>
          <a:p>
            <a:endParaRPr lang="en-GB" sz="1600" b="1" i="1" dirty="0"/>
          </a:p>
          <a:p>
            <a:r>
              <a:rPr lang="en-GB" sz="1600" b="1" dirty="0">
                <a:solidFill>
                  <a:schemeClr val="bg1"/>
                </a:solidFill>
                <a:highlight>
                  <a:srgbClr val="0000FF"/>
                </a:highlight>
              </a:rPr>
              <a:t>3.1 Referencing International Mandates</a:t>
            </a:r>
            <a:endParaRPr lang="en-GB" sz="1600" dirty="0">
              <a:solidFill>
                <a:schemeClr val="bg1"/>
              </a:solidFill>
              <a:highlight>
                <a:srgbClr val="0000FF"/>
              </a:highlight>
            </a:endParaRPr>
          </a:p>
          <a:p>
            <a:endParaRPr lang="en-GB" sz="1600" i="1" dirty="0"/>
          </a:p>
          <a:p>
            <a:r>
              <a:rPr lang="en-GB" sz="1600" b="1" i="1" dirty="0">
                <a:solidFill>
                  <a:schemeClr val="accent5"/>
                </a:solidFill>
              </a:rPr>
              <a:t>Q: What are international mandates?</a:t>
            </a:r>
          </a:p>
          <a:p>
            <a:r>
              <a:rPr lang="en-GB" sz="1600" dirty="0"/>
              <a:t>A: These are wider international frameworks, such as the </a:t>
            </a:r>
            <a:r>
              <a:rPr lang="en-GB" sz="1600" b="1" dirty="0"/>
              <a:t>Paris Agreement’s Article 4 </a:t>
            </a:r>
            <a:r>
              <a:rPr lang="en-GB" sz="1600" dirty="0"/>
              <a:t>paragraphs 2 and 19</a:t>
            </a:r>
            <a:r>
              <a:rPr lang="en-GB" sz="1600" b="1" dirty="0"/>
              <a:t>,</a:t>
            </a:r>
            <a:r>
              <a:rPr lang="en-GB" sz="1600" dirty="0"/>
              <a:t> which calls for the development of Nationally Determined Contributions (NDCs) and Long-Term Low Emission Development Strategies, respectively. Another relevant international mandate is the United Nations Framework Convention on Climate Change outcome </a:t>
            </a:r>
            <a:r>
              <a:rPr lang="en-GB" sz="1600" b="1" dirty="0"/>
              <a:t>Decision 1/ CMA.5</a:t>
            </a:r>
            <a:r>
              <a:rPr lang="en-GB" sz="1600" dirty="0"/>
              <a:t>, adopted at COP28 in Dubai, which urges countries to communicate Long Term Strategies that support just transitions to net-zero emissions by or around mid-century [14: paragraph 42]. </a:t>
            </a:r>
          </a:p>
        </p:txBody>
      </p:sp>
      <p:pic>
        <p:nvPicPr>
          <p:cNvPr id="4" name="Graphic 3" descr="Clipboard outline">
            <a:extLst>
              <a:ext uri="{FF2B5EF4-FFF2-40B4-BE49-F238E27FC236}">
                <a16:creationId xmlns:a16="http://schemas.microsoft.com/office/drawing/2014/main" id="{B30082E9-0A21-6F88-6D6A-3E402A91A5C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76079" y="363505"/>
            <a:ext cx="720000" cy="720000"/>
          </a:xfrm>
          <a:prstGeom prst="rect">
            <a:avLst/>
          </a:prstGeom>
        </p:spPr>
      </p:pic>
      <p:sp>
        <p:nvSpPr>
          <p:cNvPr id="6" name="TextBox 5">
            <a:extLst>
              <a:ext uri="{FF2B5EF4-FFF2-40B4-BE49-F238E27FC236}">
                <a16:creationId xmlns:a16="http://schemas.microsoft.com/office/drawing/2014/main" id="{D47C9BF0-EB29-07F1-ADC5-13BAEE4628AC}"/>
              </a:ext>
            </a:extLst>
          </p:cNvPr>
          <p:cNvSpPr txBox="1"/>
          <p:nvPr/>
        </p:nvSpPr>
        <p:spPr>
          <a:xfrm>
            <a:off x="563733" y="3164272"/>
            <a:ext cx="11121335" cy="1077218"/>
          </a:xfrm>
          <a:prstGeom prst="rect">
            <a:avLst/>
          </a:prstGeom>
          <a:noFill/>
        </p:spPr>
        <p:txBody>
          <a:bodyPr wrap="square">
            <a:spAutoFit/>
          </a:bodyPr>
          <a:lstStyle/>
          <a:p>
            <a:r>
              <a:rPr lang="en-GB" sz="1600" b="1" i="1" dirty="0">
                <a:solidFill>
                  <a:schemeClr val="accent5"/>
                </a:solidFill>
              </a:rPr>
              <a:t>Q: How can the international and national mandates be aligned?</a:t>
            </a:r>
          </a:p>
          <a:p>
            <a:r>
              <a:rPr lang="en-GB" sz="1600" dirty="0"/>
              <a:t>A: Mapping the interlinkages between national and international mandates is essential for identifying potential policy inconsistencies or missed opportunities for alignment. It also helps assess the seriousness of political commitment to climate-compatible development.</a:t>
            </a:r>
          </a:p>
        </p:txBody>
      </p:sp>
    </p:spTree>
    <p:extLst>
      <p:ext uri="{BB962C8B-B14F-4D97-AF65-F5344CB8AC3E}">
        <p14:creationId xmlns:p14="http://schemas.microsoft.com/office/powerpoint/2010/main" val="1950370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0BA31-9DC6-6E4F-C8A8-D312A634446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8C8754F-A00C-7A70-F82E-AF441DD11EDA}"/>
              </a:ext>
            </a:extLst>
          </p:cNvPr>
          <p:cNvSpPr txBox="1"/>
          <p:nvPr/>
        </p:nvSpPr>
        <p:spPr>
          <a:xfrm>
            <a:off x="563733" y="363505"/>
            <a:ext cx="11121335" cy="2308324"/>
          </a:xfrm>
          <a:prstGeom prst="rect">
            <a:avLst/>
          </a:prstGeom>
          <a:noFill/>
        </p:spPr>
        <p:txBody>
          <a:bodyPr wrap="square" rtlCol="0">
            <a:spAutoFit/>
          </a:bodyPr>
          <a:lstStyle/>
          <a:p>
            <a:r>
              <a:rPr lang="en-GB" sz="1600" b="1" dirty="0"/>
              <a:t>LEARNING OUTCOME 3: Assessing the National Context</a:t>
            </a:r>
          </a:p>
          <a:p>
            <a:endParaRPr lang="en-GB" sz="1600" b="1" i="1" dirty="0"/>
          </a:p>
          <a:p>
            <a:r>
              <a:rPr lang="en-GB" sz="1600" b="1" dirty="0">
                <a:solidFill>
                  <a:schemeClr val="bg1"/>
                </a:solidFill>
                <a:highlight>
                  <a:srgbClr val="0000FF"/>
                </a:highlight>
              </a:rPr>
              <a:t>3.2 Mapping National Socio-Economic Priorities</a:t>
            </a:r>
            <a:endParaRPr lang="en-GB" sz="1600" dirty="0">
              <a:solidFill>
                <a:schemeClr val="bg1"/>
              </a:solidFill>
              <a:highlight>
                <a:srgbClr val="0000FF"/>
              </a:highlight>
            </a:endParaRPr>
          </a:p>
          <a:p>
            <a:endParaRPr lang="en-GB" sz="1600" i="1" dirty="0"/>
          </a:p>
          <a:p>
            <a:r>
              <a:rPr lang="en-GB" sz="1600" b="1" i="1" dirty="0">
                <a:solidFill>
                  <a:schemeClr val="accent5"/>
                </a:solidFill>
              </a:rPr>
              <a:t>Q: How are socio-economic priorities the same or different from low-emission transition priorities?</a:t>
            </a:r>
          </a:p>
          <a:p>
            <a:r>
              <a:rPr lang="en-GB" sz="1600" dirty="0"/>
              <a:t>A: Socio-economic priorities often include goals such as poverty reduction, employment generation, rural development, health, industrialisation, and economic growth. Meanwhile low-emission transition priorities sit at the intersection of these goals, with the potential to act both as a constraint and a catalyst. </a:t>
            </a:r>
          </a:p>
          <a:p>
            <a:endParaRPr lang="en-GB" sz="1600" i="1" dirty="0"/>
          </a:p>
        </p:txBody>
      </p:sp>
      <p:pic>
        <p:nvPicPr>
          <p:cNvPr id="3" name="Graphic 2" descr="Clipboard outline">
            <a:extLst>
              <a:ext uri="{FF2B5EF4-FFF2-40B4-BE49-F238E27FC236}">
                <a16:creationId xmlns:a16="http://schemas.microsoft.com/office/drawing/2014/main" id="{F74ACBF4-62B0-25D6-F813-0C1A0BF12A1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76079" y="363505"/>
            <a:ext cx="720000" cy="720000"/>
          </a:xfrm>
          <a:prstGeom prst="rect">
            <a:avLst/>
          </a:prstGeom>
        </p:spPr>
      </p:pic>
      <p:sp>
        <p:nvSpPr>
          <p:cNvPr id="4" name="TextBox 3">
            <a:extLst>
              <a:ext uri="{FF2B5EF4-FFF2-40B4-BE49-F238E27FC236}">
                <a16:creationId xmlns:a16="http://schemas.microsoft.com/office/drawing/2014/main" id="{4C5AA605-4D09-C65A-9638-B84E5B49BEBE}"/>
              </a:ext>
            </a:extLst>
          </p:cNvPr>
          <p:cNvSpPr txBox="1"/>
          <p:nvPr/>
        </p:nvSpPr>
        <p:spPr>
          <a:xfrm>
            <a:off x="432789" y="6221063"/>
            <a:ext cx="2036135" cy="307777"/>
          </a:xfrm>
          <a:prstGeom prst="rect">
            <a:avLst/>
          </a:prstGeom>
          <a:noFill/>
        </p:spPr>
        <p:txBody>
          <a:bodyPr wrap="none" rtlCol="0">
            <a:spAutoFit/>
          </a:bodyPr>
          <a:lstStyle/>
          <a:p>
            <a:r>
              <a:rPr lang="en-GB" dirty="0">
                <a:solidFill>
                  <a:schemeClr val="accent5"/>
                </a:solidFill>
                <a:hlinkClick r:id="rId4" action="ppaction://hlinksldjump">
                  <a:extLst>
                    <a:ext uri="{A12FA001-AC4F-418D-AE19-62706E023703}">
                      <ahyp:hlinkClr xmlns:ahyp="http://schemas.microsoft.com/office/drawing/2018/hyperlinkcolor" val="tx"/>
                    </a:ext>
                  </a:extLst>
                </a:hlinkClick>
              </a:rPr>
              <a:t>Back to Module Outline</a:t>
            </a:r>
            <a:endParaRPr lang="en-GB" dirty="0">
              <a:solidFill>
                <a:schemeClr val="accent5"/>
              </a:solidFill>
            </a:endParaRPr>
          </a:p>
        </p:txBody>
      </p:sp>
      <p:sp>
        <p:nvSpPr>
          <p:cNvPr id="6" name="TextBox 5">
            <a:extLst>
              <a:ext uri="{FF2B5EF4-FFF2-40B4-BE49-F238E27FC236}">
                <a16:creationId xmlns:a16="http://schemas.microsoft.com/office/drawing/2014/main" id="{FAEB20EC-CC4D-E936-DDEB-2BEEE53F6831}"/>
              </a:ext>
            </a:extLst>
          </p:cNvPr>
          <p:cNvSpPr txBox="1"/>
          <p:nvPr/>
        </p:nvSpPr>
        <p:spPr>
          <a:xfrm>
            <a:off x="563732" y="2671829"/>
            <a:ext cx="11121335" cy="1815882"/>
          </a:xfrm>
          <a:prstGeom prst="rect">
            <a:avLst/>
          </a:prstGeom>
          <a:noFill/>
        </p:spPr>
        <p:txBody>
          <a:bodyPr wrap="square">
            <a:spAutoFit/>
          </a:bodyPr>
          <a:lstStyle/>
          <a:p>
            <a:r>
              <a:rPr lang="en-GB" sz="1600" b="1" i="1" dirty="0">
                <a:solidFill>
                  <a:schemeClr val="accent5"/>
                </a:solidFill>
              </a:rPr>
              <a:t>Q: Do the socio-economic development strategies often reflect the priorities “on the ground”, i.e., in reality?</a:t>
            </a:r>
          </a:p>
          <a:p>
            <a:r>
              <a:rPr lang="en-GB" sz="1600" dirty="0"/>
              <a:t>A: Underlying political motivations are rarely made explicit in formal public documents. It is important to understand that political decisions are influenced by deep-rooted incentive structures such as how governments maintain legitimacy, manage power-sharing, and allocate economic benefits. For example, a government may justify an increase in renewable energy investment or e-mobility on environmental grounds. However, the real motivation may lie in shifting control over energy assets, appeasing key constituencies, or consolidating influence over strategic infrastructure such as future transport systems. </a:t>
            </a:r>
          </a:p>
        </p:txBody>
      </p:sp>
    </p:spTree>
    <p:extLst>
      <p:ext uri="{BB962C8B-B14F-4D97-AF65-F5344CB8AC3E}">
        <p14:creationId xmlns:p14="http://schemas.microsoft.com/office/powerpoint/2010/main" val="308528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4D671-5C7F-5A74-E34E-893EA24C25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18F56AD-561D-EB06-CCE1-36102BA30202}"/>
              </a:ext>
            </a:extLst>
          </p:cNvPr>
          <p:cNvSpPr txBox="1"/>
          <p:nvPr/>
        </p:nvSpPr>
        <p:spPr>
          <a:xfrm>
            <a:off x="468483" y="470189"/>
            <a:ext cx="11121335" cy="2831544"/>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2000" i="1" dirty="0">
                <a:solidFill>
                  <a:schemeClr val="bg1"/>
                </a:solidFill>
              </a:rPr>
              <a:t>Aligning Climate Resilience with Development Priorities in </a:t>
            </a:r>
            <a:r>
              <a:rPr lang="en-GB" sz="2000" b="1" i="1" dirty="0">
                <a:solidFill>
                  <a:schemeClr val="accent6">
                    <a:lumMod val="60000"/>
                    <a:lumOff val="40000"/>
                  </a:schemeClr>
                </a:solidFill>
              </a:rPr>
              <a:t>Vietnam</a:t>
            </a: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The Mekong Delta Plan, approved by the Prime Minister in 2014, aligned climate resilience with national goals such as rural development, poverty reduction, and economic growth. In 2017, Resolution 120 on the Sustainable and Climate-Resilient Development of the Mekong Delta further operationalised this approach. It defined a long-term vision to 2100, set objectives for 2050, and established concrete, agency-specific tasks to translate the strategy from plan to action. </a:t>
            </a:r>
          </a:p>
          <a:p>
            <a:endParaRPr lang="en-GB" sz="1400" dirty="0"/>
          </a:p>
          <a:p>
            <a:endParaRPr lang="en-GB" sz="1400" dirty="0"/>
          </a:p>
          <a:p>
            <a:pPr marL="285750" indent="-285750">
              <a:buFont typeface="Wingdings" panose="05000000000000000000" pitchFamily="2" charset="2"/>
              <a:buChar char="ü"/>
            </a:pPr>
            <a:endParaRPr lang="en-GB" sz="1400" dirty="0"/>
          </a:p>
        </p:txBody>
      </p:sp>
      <p:sp>
        <p:nvSpPr>
          <p:cNvPr id="3" name="Rectangle 2">
            <a:extLst>
              <a:ext uri="{FF2B5EF4-FFF2-40B4-BE49-F238E27FC236}">
                <a16:creationId xmlns:a16="http://schemas.microsoft.com/office/drawing/2014/main" id="{BC8A2F00-4EF5-962F-3E36-F6448A12B2E1}"/>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C34E89B4-376F-E1AB-65A6-D9E3A3659177}"/>
              </a:ext>
            </a:extLst>
          </p:cNvPr>
          <p:cNvSpPr txBox="1"/>
          <p:nvPr/>
        </p:nvSpPr>
        <p:spPr>
          <a:xfrm>
            <a:off x="468483" y="2844878"/>
            <a:ext cx="10905533" cy="2308324"/>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This alignment helped mobilise international support and encouraged line ministries to coordinate sectoral strategies with climate-resilient scenarios, demonstrating how political buy-in at the highest level can embed climate priorities within long-term planning. </a:t>
            </a:r>
          </a:p>
          <a:p>
            <a:endParaRPr lang="en-GB" dirty="0">
              <a:solidFill>
                <a:schemeClr val="accent5">
                  <a:lumMod val="60000"/>
                  <a:lumOff val="40000"/>
                </a:schemeClr>
              </a:solidFill>
            </a:endParaRPr>
          </a:p>
          <a:p>
            <a:endParaRPr lang="en-GB" dirty="0">
              <a:solidFill>
                <a:schemeClr val="accent5">
                  <a:lumMod val="60000"/>
                  <a:lumOff val="40000"/>
                </a:schemeClr>
              </a:solidFill>
            </a:endParaRPr>
          </a:p>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High-level political buy-in</a:t>
            </a:r>
          </a:p>
          <a:p>
            <a:pPr marL="285750" indent="-285750">
              <a:buClr>
                <a:schemeClr val="bg1"/>
              </a:buClr>
              <a:buFont typeface="Wingdings" panose="05000000000000000000" pitchFamily="2" charset="2"/>
              <a:buChar char="ü"/>
            </a:pPr>
            <a:r>
              <a:rPr lang="en-GB" sz="1600" dirty="0">
                <a:solidFill>
                  <a:schemeClr val="bg1"/>
                </a:solidFill>
              </a:rPr>
              <a:t>National and local mandates connected</a:t>
            </a:r>
          </a:p>
        </p:txBody>
      </p:sp>
      <p:sp>
        <p:nvSpPr>
          <p:cNvPr id="5" name="TextBox 4">
            <a:extLst>
              <a:ext uri="{FF2B5EF4-FFF2-40B4-BE49-F238E27FC236}">
                <a16:creationId xmlns:a16="http://schemas.microsoft.com/office/drawing/2014/main" id="{51EB7FDD-B5F8-5E8F-685B-8D20451033DD}"/>
              </a:ext>
            </a:extLst>
          </p:cNvPr>
          <p:cNvSpPr txBox="1"/>
          <p:nvPr/>
        </p:nvSpPr>
        <p:spPr>
          <a:xfrm>
            <a:off x="4416357" y="6530768"/>
            <a:ext cx="7173461" cy="246221"/>
          </a:xfrm>
          <a:prstGeom prst="rect">
            <a:avLst/>
          </a:prstGeom>
          <a:noFill/>
        </p:spPr>
        <p:txBody>
          <a:bodyPr wrap="square">
            <a:spAutoFit/>
          </a:bodyPr>
          <a:lstStyle/>
          <a:p>
            <a:r>
              <a:rPr lang="en-GB" sz="1000" dirty="0">
                <a:solidFill>
                  <a:schemeClr val="bg1"/>
                </a:solidFill>
              </a:rPr>
              <a:t>Reference: </a:t>
            </a:r>
            <a:r>
              <a:rPr lang="en-GB" sz="1000" dirty="0">
                <a:solidFill>
                  <a:schemeClr val="accent5">
                    <a:lumMod val="40000"/>
                    <a:lumOff val="60000"/>
                  </a:schemeClr>
                </a:solidFill>
                <a:hlinkClick r:id="rId4">
                  <a:extLst>
                    <a:ext uri="{A12FA001-AC4F-418D-AE19-62706E023703}">
                      <ahyp:hlinkClr xmlns:ahyp="http://schemas.microsoft.com/office/drawing/2018/hyperlinkcolor" val="tx"/>
                    </a:ext>
                  </a:extLst>
                </a:hlinkClick>
              </a:rPr>
              <a:t>https://2050pathways.org/resource-hub/good-governance-for-long-term-low-emissions-development-strategies/</a:t>
            </a:r>
            <a:r>
              <a:rPr lang="en-GB" sz="1000" dirty="0">
                <a:solidFill>
                  <a:schemeClr val="accent5">
                    <a:lumMod val="40000"/>
                    <a:lumOff val="60000"/>
                  </a:schemeClr>
                </a:solidFill>
              </a:rPr>
              <a:t> </a:t>
            </a:r>
          </a:p>
        </p:txBody>
      </p:sp>
    </p:spTree>
    <p:extLst>
      <p:ext uri="{BB962C8B-B14F-4D97-AF65-F5344CB8AC3E}">
        <p14:creationId xmlns:p14="http://schemas.microsoft.com/office/powerpoint/2010/main" val="26380781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5" name="chimes.wav"/>
          </p:stSnd>
        </p:sndAc>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4DBFE-7043-2F47-6FB9-C59C054889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5872C6-9B7B-B473-6EE0-40A412BD112C}"/>
              </a:ext>
            </a:extLst>
          </p:cNvPr>
          <p:cNvSpPr>
            <a:spLocks noGrp="1"/>
          </p:cNvSpPr>
          <p:nvPr>
            <p:ph type="ctrTitle"/>
          </p:nvPr>
        </p:nvSpPr>
        <p:spPr>
          <a:xfrm>
            <a:off x="2979507" y="739739"/>
            <a:ext cx="5654354" cy="4982968"/>
          </a:xfrm>
        </p:spPr>
        <p:txBody>
          <a:bodyPr/>
          <a:lstStyle/>
          <a:p>
            <a:r>
              <a:rPr lang="en-GB" sz="5400" dirty="0"/>
              <a:t>Learning Outcome 4</a:t>
            </a:r>
            <a:br>
              <a:rPr lang="en-GB" sz="5400" dirty="0"/>
            </a:br>
            <a:br>
              <a:rPr lang="en-GB" dirty="0"/>
            </a:br>
            <a:r>
              <a:rPr lang="en-GB" dirty="0"/>
              <a:t>Engaging with Stakeholders</a:t>
            </a:r>
            <a:br>
              <a:rPr lang="en-GB" dirty="0"/>
            </a:br>
            <a:br>
              <a:rPr lang="en-GB" dirty="0"/>
            </a:br>
            <a:br>
              <a:rPr lang="en-GB" dirty="0"/>
            </a:br>
            <a:br>
              <a:rPr lang="en-GB" dirty="0"/>
            </a:br>
            <a:br>
              <a:rPr lang="en-GB" dirty="0"/>
            </a:br>
            <a:endParaRPr lang="en-GB" dirty="0"/>
          </a:p>
        </p:txBody>
      </p:sp>
      <p:grpSp>
        <p:nvGrpSpPr>
          <p:cNvPr id="7" name="Group 6">
            <a:extLst>
              <a:ext uri="{FF2B5EF4-FFF2-40B4-BE49-F238E27FC236}">
                <a16:creationId xmlns:a16="http://schemas.microsoft.com/office/drawing/2014/main" id="{99A25A42-5E97-9031-8777-7C6074690002}"/>
              </a:ext>
            </a:extLst>
          </p:cNvPr>
          <p:cNvGrpSpPr>
            <a:grpSpLocks noChangeAspect="1"/>
          </p:cNvGrpSpPr>
          <p:nvPr/>
        </p:nvGrpSpPr>
        <p:grpSpPr>
          <a:xfrm>
            <a:off x="2851700" y="3090562"/>
            <a:ext cx="1800000" cy="2817283"/>
            <a:chOff x="6014499" y="2831146"/>
            <a:chExt cx="921884" cy="1442894"/>
          </a:xfrm>
        </p:grpSpPr>
        <p:pic>
          <p:nvPicPr>
            <p:cNvPr id="8" name="Graphic 7" descr="Chat outline">
              <a:extLst>
                <a:ext uri="{FF2B5EF4-FFF2-40B4-BE49-F238E27FC236}">
                  <a16:creationId xmlns:a16="http://schemas.microsoft.com/office/drawing/2014/main" id="{E29D8F95-AFF4-B98A-9E48-8409147BBF0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14499" y="2831146"/>
              <a:ext cx="914400" cy="914400"/>
            </a:xfrm>
            <a:prstGeom prst="rect">
              <a:avLst/>
            </a:prstGeom>
          </p:spPr>
        </p:pic>
        <p:pic>
          <p:nvPicPr>
            <p:cNvPr id="9" name="Graphic 8" descr="Meeting outline">
              <a:extLst>
                <a:ext uri="{FF2B5EF4-FFF2-40B4-BE49-F238E27FC236}">
                  <a16:creationId xmlns:a16="http://schemas.microsoft.com/office/drawing/2014/main" id="{E6AB3495-2AE1-9B58-903D-9DB2CBB0240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21983" y="3359640"/>
              <a:ext cx="914400" cy="914400"/>
            </a:xfrm>
            <a:prstGeom prst="rect">
              <a:avLst/>
            </a:prstGeom>
          </p:spPr>
        </p:pic>
      </p:grpSp>
    </p:spTree>
    <p:extLst>
      <p:ext uri="{BB962C8B-B14F-4D97-AF65-F5344CB8AC3E}">
        <p14:creationId xmlns:p14="http://schemas.microsoft.com/office/powerpoint/2010/main" val="2076772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79152-84FD-34A3-66FC-9FABBAAB56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FE9995-303E-9CF9-6093-68BB10A9107C}"/>
              </a:ext>
            </a:extLst>
          </p:cNvPr>
          <p:cNvSpPr>
            <a:spLocks noGrp="1"/>
          </p:cNvSpPr>
          <p:nvPr>
            <p:ph type="title"/>
          </p:nvPr>
        </p:nvSpPr>
        <p:spPr>
          <a:xfrm>
            <a:off x="838198" y="358242"/>
            <a:ext cx="9082276" cy="1325563"/>
          </a:xfrm>
        </p:spPr>
        <p:txBody>
          <a:bodyPr/>
          <a:lstStyle/>
          <a:p>
            <a:r>
              <a:rPr lang="en-GB" dirty="0">
                <a:solidFill>
                  <a:schemeClr val="accent5"/>
                </a:solidFill>
              </a:rPr>
              <a:t>Engaging with Stakeholders</a:t>
            </a:r>
          </a:p>
        </p:txBody>
      </p:sp>
      <p:sp>
        <p:nvSpPr>
          <p:cNvPr id="3" name="Text Placeholder 2">
            <a:extLst>
              <a:ext uri="{FF2B5EF4-FFF2-40B4-BE49-F238E27FC236}">
                <a16:creationId xmlns:a16="http://schemas.microsoft.com/office/drawing/2014/main" id="{6AA2B951-2C77-2801-E175-FDFA69BD32B5}"/>
              </a:ext>
            </a:extLst>
          </p:cNvPr>
          <p:cNvSpPr>
            <a:spLocks noGrp="1"/>
          </p:cNvSpPr>
          <p:nvPr>
            <p:ph type="body" idx="12"/>
          </p:nvPr>
        </p:nvSpPr>
        <p:spPr>
          <a:xfrm>
            <a:off x="838198" y="2059529"/>
            <a:ext cx="10515599" cy="3453374"/>
          </a:xfrm>
        </p:spPr>
        <p:txBody>
          <a:bodyPr/>
          <a:lstStyle/>
          <a:p>
            <a:r>
              <a:rPr lang="en-GB" dirty="0"/>
              <a:t>Broad-based consultations and coalition building promotes…</a:t>
            </a:r>
          </a:p>
          <a:p>
            <a:pPr marL="285750" indent="-285750">
              <a:buFont typeface="Arial" panose="020B0604020202020204" pitchFamily="34" charset="0"/>
              <a:buChar char="•"/>
            </a:pPr>
            <a:r>
              <a:rPr lang="en-GB" dirty="0"/>
              <a:t>Transition plans that are credible, legitimate and practical to implement;</a:t>
            </a:r>
          </a:p>
          <a:p>
            <a:pPr marL="285750" indent="-285750">
              <a:buFont typeface="Arial" panose="020B0604020202020204" pitchFamily="34" charset="0"/>
              <a:buChar char="•"/>
            </a:pPr>
            <a:r>
              <a:rPr lang="en-GB" dirty="0"/>
              <a:t>Genuine dialogue that acknowledges political economy realities;</a:t>
            </a:r>
          </a:p>
          <a:p>
            <a:pPr marL="285750" indent="-285750">
              <a:buFont typeface="Arial" panose="020B0604020202020204" pitchFamily="34" charset="0"/>
              <a:buChar char="•"/>
            </a:pPr>
            <a:r>
              <a:rPr lang="en-GB" dirty="0"/>
              <a:t>Durable support for reform</a:t>
            </a:r>
          </a:p>
          <a:p>
            <a:endParaRPr lang="en-GB" dirty="0"/>
          </a:p>
          <a:p>
            <a:pPr>
              <a:lnSpc>
                <a:spcPct val="110000"/>
              </a:lnSpc>
            </a:pPr>
            <a:r>
              <a:rPr lang="en-GB" dirty="0"/>
              <a:t>Within this learning outcome you will begin to learn the importance of coalition building as well as the importance of bringing relevant international stakeholders into these discussions. For more detailed information on this specific learning outcome, see </a:t>
            </a:r>
            <a:r>
              <a:rPr lang="en-GB" b="1" dirty="0"/>
              <a:t>D2D Component 5: Engagement.</a:t>
            </a:r>
            <a:endParaRPr lang="en-GB" dirty="0"/>
          </a:p>
        </p:txBody>
      </p:sp>
      <p:sp>
        <p:nvSpPr>
          <p:cNvPr id="4" name="Text Placeholder 3">
            <a:extLst>
              <a:ext uri="{FF2B5EF4-FFF2-40B4-BE49-F238E27FC236}">
                <a16:creationId xmlns:a16="http://schemas.microsoft.com/office/drawing/2014/main" id="{CE65268F-0EF7-EBA2-99DD-604697E6670B}"/>
              </a:ext>
            </a:extLst>
          </p:cNvPr>
          <p:cNvSpPr>
            <a:spLocks noGrp="1"/>
          </p:cNvSpPr>
          <p:nvPr>
            <p:ph type="body" idx="13"/>
          </p:nvPr>
        </p:nvSpPr>
        <p:spPr>
          <a:xfrm>
            <a:off x="838198" y="718606"/>
            <a:ext cx="5499342" cy="604836"/>
          </a:xfrm>
        </p:spPr>
        <p:txBody>
          <a:bodyPr/>
          <a:lstStyle/>
          <a:p>
            <a:r>
              <a:rPr lang="en-GB" dirty="0"/>
              <a:t>Learning Outcome 4: </a:t>
            </a:r>
          </a:p>
        </p:txBody>
      </p:sp>
      <p:grpSp>
        <p:nvGrpSpPr>
          <p:cNvPr id="9" name="Group 8">
            <a:extLst>
              <a:ext uri="{FF2B5EF4-FFF2-40B4-BE49-F238E27FC236}">
                <a16:creationId xmlns:a16="http://schemas.microsoft.com/office/drawing/2014/main" id="{357B6809-93F6-1073-282A-31E223FC24E6}"/>
              </a:ext>
            </a:extLst>
          </p:cNvPr>
          <p:cNvGrpSpPr>
            <a:grpSpLocks noChangeAspect="1"/>
          </p:cNvGrpSpPr>
          <p:nvPr/>
        </p:nvGrpSpPr>
        <p:grpSpPr>
          <a:xfrm>
            <a:off x="10040381" y="92317"/>
            <a:ext cx="1620000" cy="2535555"/>
            <a:chOff x="6014499" y="2831146"/>
            <a:chExt cx="921884" cy="1442894"/>
          </a:xfrm>
        </p:grpSpPr>
        <p:pic>
          <p:nvPicPr>
            <p:cNvPr id="10" name="Graphic 9" descr="Chat outline">
              <a:extLst>
                <a:ext uri="{FF2B5EF4-FFF2-40B4-BE49-F238E27FC236}">
                  <a16:creationId xmlns:a16="http://schemas.microsoft.com/office/drawing/2014/main" id="{A2B6C4CB-4607-4686-A4D5-E8B67EC1199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14499" y="2831146"/>
              <a:ext cx="914400" cy="914400"/>
            </a:xfrm>
            <a:prstGeom prst="rect">
              <a:avLst/>
            </a:prstGeom>
          </p:spPr>
        </p:pic>
        <p:pic>
          <p:nvPicPr>
            <p:cNvPr id="11" name="Graphic 10" descr="Meeting outline">
              <a:extLst>
                <a:ext uri="{FF2B5EF4-FFF2-40B4-BE49-F238E27FC236}">
                  <a16:creationId xmlns:a16="http://schemas.microsoft.com/office/drawing/2014/main" id="{128FCE47-58E7-D787-5328-5934B639BF8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21983" y="3359640"/>
              <a:ext cx="914400" cy="914400"/>
            </a:xfrm>
            <a:prstGeom prst="rect">
              <a:avLst/>
            </a:prstGeom>
          </p:spPr>
        </p:pic>
      </p:grpSp>
    </p:spTree>
    <p:extLst>
      <p:ext uri="{BB962C8B-B14F-4D97-AF65-F5344CB8AC3E}">
        <p14:creationId xmlns:p14="http://schemas.microsoft.com/office/powerpoint/2010/main" val="25015230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CAF73-CE34-4964-4611-BC8AF2625FA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63F6199-071A-5928-23E6-1E9CCF97F003}"/>
              </a:ext>
            </a:extLst>
          </p:cNvPr>
          <p:cNvSpPr txBox="1"/>
          <p:nvPr/>
        </p:nvSpPr>
        <p:spPr>
          <a:xfrm>
            <a:off x="563733" y="363505"/>
            <a:ext cx="11121335" cy="830997"/>
          </a:xfrm>
          <a:prstGeom prst="rect">
            <a:avLst/>
          </a:prstGeom>
          <a:noFill/>
        </p:spPr>
        <p:txBody>
          <a:bodyPr wrap="square" rtlCol="0">
            <a:spAutoFit/>
          </a:bodyPr>
          <a:lstStyle/>
          <a:p>
            <a:r>
              <a:rPr lang="en-GB" sz="1600" b="1" dirty="0"/>
              <a:t>LEARNING OUTCOME 4: Engaging with Stakeholders</a:t>
            </a:r>
          </a:p>
          <a:p>
            <a:endParaRPr lang="en-GB" sz="1600" b="1" i="1" dirty="0"/>
          </a:p>
          <a:p>
            <a:r>
              <a:rPr lang="en-GB" sz="1600" b="1" dirty="0">
                <a:solidFill>
                  <a:schemeClr val="bg1"/>
                </a:solidFill>
                <a:highlight>
                  <a:srgbClr val="0000FF"/>
                </a:highlight>
              </a:rPr>
              <a:t>4.1 Building Supporting Coalitions</a:t>
            </a:r>
            <a:endParaRPr lang="en-GB" sz="1600" dirty="0">
              <a:solidFill>
                <a:schemeClr val="bg1"/>
              </a:solidFill>
              <a:highlight>
                <a:srgbClr val="0000FF"/>
              </a:highlight>
            </a:endParaRPr>
          </a:p>
        </p:txBody>
      </p:sp>
      <p:grpSp>
        <p:nvGrpSpPr>
          <p:cNvPr id="3" name="Group 2">
            <a:extLst>
              <a:ext uri="{FF2B5EF4-FFF2-40B4-BE49-F238E27FC236}">
                <a16:creationId xmlns:a16="http://schemas.microsoft.com/office/drawing/2014/main" id="{3EF1A245-97D8-2A21-EC50-6C19FA892E3A}"/>
              </a:ext>
            </a:extLst>
          </p:cNvPr>
          <p:cNvGrpSpPr>
            <a:grpSpLocks noChangeAspect="1"/>
          </p:cNvGrpSpPr>
          <p:nvPr/>
        </p:nvGrpSpPr>
        <p:grpSpPr>
          <a:xfrm>
            <a:off x="11048086" y="260268"/>
            <a:ext cx="720000" cy="1126913"/>
            <a:chOff x="6014499" y="2831146"/>
            <a:chExt cx="921884" cy="1442894"/>
          </a:xfrm>
        </p:grpSpPr>
        <p:pic>
          <p:nvPicPr>
            <p:cNvPr id="4" name="Graphic 3" descr="Chat outline">
              <a:extLst>
                <a:ext uri="{FF2B5EF4-FFF2-40B4-BE49-F238E27FC236}">
                  <a16:creationId xmlns:a16="http://schemas.microsoft.com/office/drawing/2014/main" id="{C3195FB8-C466-8AA2-57BA-F287A5C680E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4499" y="2831146"/>
              <a:ext cx="914400" cy="914400"/>
            </a:xfrm>
            <a:prstGeom prst="rect">
              <a:avLst/>
            </a:prstGeom>
          </p:spPr>
        </p:pic>
        <p:pic>
          <p:nvPicPr>
            <p:cNvPr id="5" name="Graphic 4" descr="Meeting outline">
              <a:extLst>
                <a:ext uri="{FF2B5EF4-FFF2-40B4-BE49-F238E27FC236}">
                  <a16:creationId xmlns:a16="http://schemas.microsoft.com/office/drawing/2014/main" id="{5A180A5D-B8C7-EBE0-229D-45B4FD45C16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21983" y="3359640"/>
              <a:ext cx="914400" cy="914400"/>
            </a:xfrm>
            <a:prstGeom prst="rect">
              <a:avLst/>
            </a:prstGeom>
          </p:spPr>
        </p:pic>
      </p:grpSp>
      <p:sp>
        <p:nvSpPr>
          <p:cNvPr id="7" name="TextBox 6">
            <a:extLst>
              <a:ext uri="{FF2B5EF4-FFF2-40B4-BE49-F238E27FC236}">
                <a16:creationId xmlns:a16="http://schemas.microsoft.com/office/drawing/2014/main" id="{EA024029-94B0-D46A-BC5B-55A338C4E665}"/>
              </a:ext>
            </a:extLst>
          </p:cNvPr>
          <p:cNvSpPr txBox="1"/>
          <p:nvPr/>
        </p:nvSpPr>
        <p:spPr>
          <a:xfrm>
            <a:off x="563732" y="3702166"/>
            <a:ext cx="10992727" cy="1569660"/>
          </a:xfrm>
          <a:prstGeom prst="rect">
            <a:avLst/>
          </a:prstGeom>
          <a:noFill/>
        </p:spPr>
        <p:txBody>
          <a:bodyPr wrap="square">
            <a:spAutoFit/>
          </a:bodyPr>
          <a:lstStyle/>
          <a:p>
            <a:r>
              <a:rPr lang="en-GB" sz="1600" b="1" dirty="0">
                <a:solidFill>
                  <a:schemeClr val="accent5"/>
                </a:solidFill>
              </a:rPr>
              <a:t>Below are some difficult but necessary questions to consider when adding a new stakeholder into a coalition:</a:t>
            </a:r>
          </a:p>
          <a:p>
            <a:pPr marL="625475" indent="-285750">
              <a:buFontTx/>
              <a:buChar char="-"/>
            </a:pPr>
            <a:r>
              <a:rPr lang="en-GB" sz="1600" dirty="0"/>
              <a:t>Who stands to gain or lose from proposed reforms?</a:t>
            </a:r>
          </a:p>
          <a:p>
            <a:pPr marL="625475" indent="-285750">
              <a:buFontTx/>
              <a:buChar char="-"/>
            </a:pPr>
            <a:r>
              <a:rPr lang="en-GB" sz="1600" dirty="0"/>
              <a:t>Who holds the power to block change?</a:t>
            </a:r>
          </a:p>
          <a:p>
            <a:pPr marL="625475" indent="-285750">
              <a:buFontTx/>
              <a:buChar char="-"/>
            </a:pPr>
            <a:r>
              <a:rPr lang="en-GB" sz="1600" dirty="0"/>
              <a:t>Are there actors who might unexpectedly support reform either because it aligns with their interests or because they see a political opportunity?</a:t>
            </a:r>
          </a:p>
          <a:p>
            <a:pPr marL="625475" indent="-285750">
              <a:buFontTx/>
              <a:buChar char="-"/>
            </a:pPr>
            <a:r>
              <a:rPr lang="en-GB" sz="1600" dirty="0"/>
              <a:t>Who decides on planning and building low-emission infrastructure?</a:t>
            </a:r>
          </a:p>
        </p:txBody>
      </p:sp>
      <p:sp>
        <p:nvSpPr>
          <p:cNvPr id="8" name="TextBox 7">
            <a:extLst>
              <a:ext uri="{FF2B5EF4-FFF2-40B4-BE49-F238E27FC236}">
                <a16:creationId xmlns:a16="http://schemas.microsoft.com/office/drawing/2014/main" id="{1D27B0A1-50A6-E22E-BC46-695EC44F7594}"/>
              </a:ext>
            </a:extLst>
          </p:cNvPr>
          <p:cNvSpPr txBox="1"/>
          <p:nvPr/>
        </p:nvSpPr>
        <p:spPr>
          <a:xfrm>
            <a:off x="563733" y="2543303"/>
            <a:ext cx="11198507" cy="830997"/>
          </a:xfrm>
          <a:prstGeom prst="rect">
            <a:avLst/>
          </a:prstGeom>
          <a:noFill/>
        </p:spPr>
        <p:txBody>
          <a:bodyPr wrap="square">
            <a:spAutoFit/>
          </a:bodyPr>
          <a:lstStyle/>
          <a:p>
            <a:r>
              <a:rPr lang="en-GB" sz="1600" b="1" i="1" dirty="0">
                <a:solidFill>
                  <a:schemeClr val="accent5"/>
                </a:solidFill>
              </a:rPr>
              <a:t>Q: How does one get started in coalition building?</a:t>
            </a:r>
          </a:p>
          <a:p>
            <a:r>
              <a:rPr lang="en-GB" sz="1600" dirty="0"/>
              <a:t>A: Entry points for engagement may arise from policy reviews, donor coordination mechanisms, or even crises that disrupt the status quo. </a:t>
            </a:r>
          </a:p>
        </p:txBody>
      </p:sp>
      <p:sp>
        <p:nvSpPr>
          <p:cNvPr id="9" name="TextBox 8">
            <a:extLst>
              <a:ext uri="{FF2B5EF4-FFF2-40B4-BE49-F238E27FC236}">
                <a16:creationId xmlns:a16="http://schemas.microsoft.com/office/drawing/2014/main" id="{783CE4E8-45B7-0D6C-32CE-9D8DA6976B4A}"/>
              </a:ext>
            </a:extLst>
          </p:cNvPr>
          <p:cNvSpPr txBox="1"/>
          <p:nvPr/>
        </p:nvSpPr>
        <p:spPr>
          <a:xfrm>
            <a:off x="575424" y="1384440"/>
            <a:ext cx="11198507" cy="830997"/>
          </a:xfrm>
          <a:prstGeom prst="rect">
            <a:avLst/>
          </a:prstGeom>
          <a:noFill/>
        </p:spPr>
        <p:txBody>
          <a:bodyPr wrap="square">
            <a:spAutoFit/>
          </a:bodyPr>
          <a:lstStyle/>
          <a:p>
            <a:r>
              <a:rPr lang="en-GB" sz="1600" b="1" i="1" dirty="0">
                <a:solidFill>
                  <a:schemeClr val="accent5"/>
                </a:solidFill>
              </a:rPr>
              <a:t>Q: What is a coalition?</a:t>
            </a:r>
          </a:p>
          <a:p>
            <a:r>
              <a:rPr lang="en-GB" sz="1600" dirty="0"/>
              <a:t>A: A coalition is an alliance of distinct individuals, organisations, countries, or parties that are working together to achieve a common goal. These are often temporary, and they are typically created to strengthen impact for a specific purpose.</a:t>
            </a:r>
          </a:p>
        </p:txBody>
      </p:sp>
    </p:spTree>
    <p:extLst>
      <p:ext uri="{BB962C8B-B14F-4D97-AF65-F5344CB8AC3E}">
        <p14:creationId xmlns:p14="http://schemas.microsoft.com/office/powerpoint/2010/main" val="4134568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E7E0E-7AA7-9D6A-BF68-DC2E66A3DC6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9999B0E-22BA-0899-A0A7-551DB8C49F88}"/>
              </a:ext>
            </a:extLst>
          </p:cNvPr>
          <p:cNvSpPr txBox="1"/>
          <p:nvPr/>
        </p:nvSpPr>
        <p:spPr>
          <a:xfrm>
            <a:off x="563733" y="363505"/>
            <a:ext cx="11121335" cy="2308324"/>
          </a:xfrm>
          <a:prstGeom prst="rect">
            <a:avLst/>
          </a:prstGeom>
          <a:noFill/>
        </p:spPr>
        <p:txBody>
          <a:bodyPr wrap="square" rtlCol="0">
            <a:spAutoFit/>
          </a:bodyPr>
          <a:lstStyle/>
          <a:p>
            <a:r>
              <a:rPr lang="en-GB" sz="1600" b="1" dirty="0"/>
              <a:t>LEARNING OUTCOME 4: Engaging with Stakeholders</a:t>
            </a:r>
          </a:p>
          <a:p>
            <a:endParaRPr lang="en-GB" sz="1600" b="1" i="1" dirty="0"/>
          </a:p>
          <a:p>
            <a:r>
              <a:rPr lang="en-GB" sz="1600" b="1" dirty="0">
                <a:solidFill>
                  <a:schemeClr val="bg1"/>
                </a:solidFill>
                <a:highlight>
                  <a:srgbClr val="0000FF"/>
                </a:highlight>
              </a:rPr>
              <a:t>4.2 Incorporating External Stakeholders</a:t>
            </a:r>
            <a:endParaRPr lang="en-GB" sz="1600" dirty="0">
              <a:solidFill>
                <a:schemeClr val="bg1"/>
              </a:solidFill>
              <a:highlight>
                <a:srgbClr val="0000FF"/>
              </a:highlight>
            </a:endParaRPr>
          </a:p>
          <a:p>
            <a:endParaRPr lang="en-GB" sz="1600" i="1" dirty="0"/>
          </a:p>
          <a:p>
            <a:r>
              <a:rPr lang="en-GB" sz="1600" b="1" i="1" dirty="0">
                <a:solidFill>
                  <a:schemeClr val="accent5"/>
                </a:solidFill>
              </a:rPr>
              <a:t>Q: Who are considered “external” stakeholders?</a:t>
            </a:r>
          </a:p>
          <a:p>
            <a:r>
              <a:rPr lang="en-GB" sz="1600" dirty="0"/>
              <a:t>A: Low-emission sectors are influenced not only by domestic actors but also by international ones. Multilateral Development Banks (MDBs) such as the World Bank and regional MDBs such as the African Development Bank or Asian Development Bank, together with bilateral donors and development finance institutions, often play an important role in shaping sector priorities through financing, technical assistance, and policy dialogue. </a:t>
            </a:r>
          </a:p>
        </p:txBody>
      </p:sp>
      <p:grpSp>
        <p:nvGrpSpPr>
          <p:cNvPr id="3" name="Group 2">
            <a:extLst>
              <a:ext uri="{FF2B5EF4-FFF2-40B4-BE49-F238E27FC236}">
                <a16:creationId xmlns:a16="http://schemas.microsoft.com/office/drawing/2014/main" id="{1C825695-FE67-16A4-C291-A5687DD2DF51}"/>
              </a:ext>
            </a:extLst>
          </p:cNvPr>
          <p:cNvGrpSpPr>
            <a:grpSpLocks noChangeAspect="1"/>
          </p:cNvGrpSpPr>
          <p:nvPr/>
        </p:nvGrpSpPr>
        <p:grpSpPr>
          <a:xfrm>
            <a:off x="11048086" y="260268"/>
            <a:ext cx="720000" cy="1126913"/>
            <a:chOff x="6014499" y="2831146"/>
            <a:chExt cx="921884" cy="1442894"/>
          </a:xfrm>
        </p:grpSpPr>
        <p:pic>
          <p:nvPicPr>
            <p:cNvPr id="4" name="Graphic 3" descr="Chat outline">
              <a:extLst>
                <a:ext uri="{FF2B5EF4-FFF2-40B4-BE49-F238E27FC236}">
                  <a16:creationId xmlns:a16="http://schemas.microsoft.com/office/drawing/2014/main" id="{CA7B4989-2AE1-E2F9-B97F-3BDFB34AA2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4499" y="2831146"/>
              <a:ext cx="914400" cy="914400"/>
            </a:xfrm>
            <a:prstGeom prst="rect">
              <a:avLst/>
            </a:prstGeom>
          </p:spPr>
        </p:pic>
        <p:pic>
          <p:nvPicPr>
            <p:cNvPr id="5" name="Graphic 4" descr="Meeting outline">
              <a:extLst>
                <a:ext uri="{FF2B5EF4-FFF2-40B4-BE49-F238E27FC236}">
                  <a16:creationId xmlns:a16="http://schemas.microsoft.com/office/drawing/2014/main" id="{272730F5-04FD-B3BF-691F-6BB67A4D644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21983" y="3359640"/>
              <a:ext cx="914400" cy="914400"/>
            </a:xfrm>
            <a:prstGeom prst="rect">
              <a:avLst/>
            </a:prstGeom>
          </p:spPr>
        </p:pic>
      </p:grpSp>
      <p:sp>
        <p:nvSpPr>
          <p:cNvPr id="7" name="TextBox 6">
            <a:extLst>
              <a:ext uri="{FF2B5EF4-FFF2-40B4-BE49-F238E27FC236}">
                <a16:creationId xmlns:a16="http://schemas.microsoft.com/office/drawing/2014/main" id="{AB3A589F-B6CA-688D-C930-E4B12245F2BC}"/>
              </a:ext>
            </a:extLst>
          </p:cNvPr>
          <p:cNvSpPr txBox="1"/>
          <p:nvPr/>
        </p:nvSpPr>
        <p:spPr>
          <a:xfrm>
            <a:off x="563732" y="2918050"/>
            <a:ext cx="10866267" cy="2062103"/>
          </a:xfrm>
          <a:prstGeom prst="rect">
            <a:avLst/>
          </a:prstGeom>
          <a:noFill/>
        </p:spPr>
        <p:txBody>
          <a:bodyPr wrap="square">
            <a:spAutoFit/>
          </a:bodyPr>
          <a:lstStyle/>
          <a:p>
            <a:r>
              <a:rPr lang="en-GB" sz="1600" b="1" i="1" dirty="0">
                <a:solidFill>
                  <a:schemeClr val="accent5"/>
                </a:solidFill>
              </a:rPr>
              <a:t>Q: What is the importance of including external stakeholders when developing national low-emission strategies?</a:t>
            </a:r>
          </a:p>
          <a:p>
            <a:r>
              <a:rPr lang="en-GB" sz="1600" dirty="0"/>
              <a:t>A: </a:t>
            </a:r>
            <a:r>
              <a:rPr lang="en-GB" sz="1600" b="1" dirty="0"/>
              <a:t>MDBs</a:t>
            </a:r>
            <a:r>
              <a:rPr lang="en-GB" sz="1600" dirty="0"/>
              <a:t> can contribute financial and technical resources but bring their own interests and priorities (e.g., advancing global climate goals, promoting regional integration, and securing access to strategic resources). </a:t>
            </a:r>
            <a:r>
              <a:rPr lang="en-GB" sz="1600" b="1" dirty="0"/>
              <a:t>International private investors </a:t>
            </a:r>
            <a:r>
              <a:rPr lang="en-GB" sz="1600" dirty="0"/>
              <a:t>are often concerned with regulatory certainty and a stable, predictable investment environment. </a:t>
            </a:r>
            <a:r>
              <a:rPr lang="en-GB" sz="1600" b="1" dirty="0"/>
              <a:t>Climate finance institutions </a:t>
            </a:r>
            <a:r>
              <a:rPr lang="en-GB" sz="1600" dirty="0"/>
              <a:t>such as the Green Climate Fund are becoming increasingly influential, especially in supporting early-stage or high-risk decarbonisation initiatives. Ultimately, it is the financiers whose approval is crucial for plans to move forward, so it is essential to address the criteria they prioritise.</a:t>
            </a:r>
          </a:p>
        </p:txBody>
      </p:sp>
    </p:spTree>
    <p:extLst>
      <p:ext uri="{BB962C8B-B14F-4D97-AF65-F5344CB8AC3E}">
        <p14:creationId xmlns:p14="http://schemas.microsoft.com/office/powerpoint/2010/main" val="740695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28DB20-E4DB-570A-9F7B-4CCB36DAEAF2}"/>
              </a:ext>
            </a:extLst>
          </p:cNvPr>
          <p:cNvSpPr txBox="1"/>
          <p:nvPr/>
        </p:nvSpPr>
        <p:spPr>
          <a:xfrm>
            <a:off x="895099" y="1324183"/>
            <a:ext cx="10401801" cy="4154984"/>
          </a:xfrm>
          <a:prstGeom prst="rect">
            <a:avLst/>
          </a:prstGeom>
          <a:solidFill>
            <a:schemeClr val="bg2">
              <a:lumMod val="40000"/>
              <a:lumOff val="60000"/>
            </a:schemeClr>
          </a:solidFill>
        </p:spPr>
        <p:txBody>
          <a:bodyPr wrap="square">
            <a:spAutoFit/>
          </a:bodyPr>
          <a:lstStyle/>
          <a:p>
            <a:pPr marL="285750" indent="-285750">
              <a:buFontTx/>
              <a:buChar char="-"/>
            </a:pPr>
            <a:r>
              <a:rPr lang="en-GB" sz="2400" dirty="0"/>
              <a:t>Establish a Governing Coordination Function which is linked with the government’s Ministry of Finance and seated within a high-level governing position, aligning planning and financing.</a:t>
            </a:r>
          </a:p>
          <a:p>
            <a:pPr marL="285750" indent="-285750">
              <a:buFontTx/>
              <a:buChar char="-"/>
            </a:pPr>
            <a:r>
              <a:rPr lang="en-GB" sz="2400" dirty="0"/>
              <a:t>Institutionalise a two-tier coordination structure (</a:t>
            </a:r>
            <a:r>
              <a:rPr lang="en-GB" sz="2400" b="1" dirty="0">
                <a:solidFill>
                  <a:srgbClr val="0635A4"/>
                </a:solidFill>
              </a:rPr>
              <a:t>PSC-SIG</a:t>
            </a:r>
            <a:r>
              <a:rPr lang="en-GB" sz="2400" dirty="0"/>
              <a:t> and </a:t>
            </a:r>
            <a:r>
              <a:rPr lang="en-GB" sz="2400" b="1" dirty="0">
                <a:solidFill>
                  <a:srgbClr val="C80F2E"/>
                </a:solidFill>
              </a:rPr>
              <a:t>TDG-SIG</a:t>
            </a:r>
            <a:r>
              <a:rPr lang="en-GB" sz="2400" dirty="0"/>
              <a:t>), aligning political direction with technical expertise.</a:t>
            </a:r>
          </a:p>
          <a:p>
            <a:pPr marL="285750" indent="-285750">
              <a:buFontTx/>
              <a:buChar char="-"/>
            </a:pPr>
            <a:r>
              <a:rPr lang="en-GB" sz="2400" dirty="0"/>
              <a:t>Embed </a:t>
            </a:r>
            <a:r>
              <a:rPr lang="en-GB" sz="2400" b="1" dirty="0">
                <a:solidFill>
                  <a:schemeClr val="accent5"/>
                </a:solidFill>
                <a:hlinkClick r:id="rId2">
                  <a:extLst>
                    <a:ext uri="{A12FA001-AC4F-418D-AE19-62706E023703}">
                      <ahyp:hlinkClr xmlns:ahyp="http://schemas.microsoft.com/office/drawing/2018/hyperlinkcolor" val="tx"/>
                    </a:ext>
                  </a:extLst>
                </a:hlinkClick>
              </a:rPr>
              <a:t>political economy</a:t>
            </a:r>
            <a:r>
              <a:rPr lang="en-GB" sz="2400" b="1" dirty="0"/>
              <a:t> </a:t>
            </a:r>
            <a:r>
              <a:rPr lang="en-GB" sz="2400" dirty="0"/>
              <a:t>expertise across government ministries and functional groups, increasing awareness of incentives, constraints and coalition dynamics.</a:t>
            </a:r>
          </a:p>
          <a:p>
            <a:pPr marL="285750" indent="-285750">
              <a:buFontTx/>
              <a:buChar char="-"/>
            </a:pPr>
            <a:r>
              <a:rPr lang="en-GB" sz="2400" dirty="0"/>
              <a:t>Formalise the transition’s intent using administrative or legal instruments within existing planning and budget systems but also be aware of the informal mechanisms that drive decision making.</a:t>
            </a:r>
          </a:p>
        </p:txBody>
      </p:sp>
      <p:sp>
        <p:nvSpPr>
          <p:cNvPr id="4" name="Title 2">
            <a:extLst>
              <a:ext uri="{FF2B5EF4-FFF2-40B4-BE49-F238E27FC236}">
                <a16:creationId xmlns:a16="http://schemas.microsoft.com/office/drawing/2014/main" id="{D2BADC06-DA82-A8E8-38CA-9E8122410C64}"/>
              </a:ext>
            </a:extLst>
          </p:cNvPr>
          <p:cNvSpPr txBox="1">
            <a:spLocks/>
          </p:cNvSpPr>
          <p:nvPr/>
        </p:nvSpPr>
        <p:spPr>
          <a:xfrm>
            <a:off x="657225" y="584993"/>
            <a:ext cx="10515600" cy="132556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Arial" panose="020B0604020202020204" pitchFamily="34" charset="0"/>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dirty="0"/>
              <a:t>Summary of D2D Component 1: </a:t>
            </a:r>
            <a:r>
              <a:rPr lang="en-GB" dirty="0">
                <a:solidFill>
                  <a:schemeClr val="accent6">
                    <a:lumMod val="60000"/>
                    <a:lumOff val="40000"/>
                  </a:schemeClr>
                </a:solidFill>
              </a:rPr>
              <a:t>Politics</a:t>
            </a:r>
          </a:p>
        </p:txBody>
      </p:sp>
      <p:pic>
        <p:nvPicPr>
          <p:cNvPr id="2" name="Graphic 1" descr="Hierarchy outline">
            <a:extLst>
              <a:ext uri="{FF2B5EF4-FFF2-40B4-BE49-F238E27FC236}">
                <a16:creationId xmlns:a16="http://schemas.microsoft.com/office/drawing/2014/main" id="{07607C1C-EF51-D640-3D31-4A6413E63CE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85637" y="5630777"/>
            <a:ext cx="720000" cy="720000"/>
          </a:xfrm>
          <a:prstGeom prst="rect">
            <a:avLst/>
          </a:prstGeom>
        </p:spPr>
      </p:pic>
      <p:grpSp>
        <p:nvGrpSpPr>
          <p:cNvPr id="6" name="Group 5">
            <a:extLst>
              <a:ext uri="{FF2B5EF4-FFF2-40B4-BE49-F238E27FC236}">
                <a16:creationId xmlns:a16="http://schemas.microsoft.com/office/drawing/2014/main" id="{90F46E92-CB1E-FF4F-1477-4E11653A4E30}"/>
              </a:ext>
            </a:extLst>
          </p:cNvPr>
          <p:cNvGrpSpPr>
            <a:grpSpLocks noChangeAspect="1"/>
          </p:cNvGrpSpPr>
          <p:nvPr/>
        </p:nvGrpSpPr>
        <p:grpSpPr>
          <a:xfrm>
            <a:off x="10160935" y="5479167"/>
            <a:ext cx="720000" cy="1126913"/>
            <a:chOff x="6014499" y="2831146"/>
            <a:chExt cx="921884" cy="1442894"/>
          </a:xfrm>
        </p:grpSpPr>
        <p:pic>
          <p:nvPicPr>
            <p:cNvPr id="9" name="Graphic 8" descr="Chat outline">
              <a:extLst>
                <a:ext uri="{FF2B5EF4-FFF2-40B4-BE49-F238E27FC236}">
                  <a16:creationId xmlns:a16="http://schemas.microsoft.com/office/drawing/2014/main" id="{458E369C-AB12-170C-8641-D553148699F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4499" y="2831146"/>
              <a:ext cx="914400" cy="914400"/>
            </a:xfrm>
            <a:prstGeom prst="rect">
              <a:avLst/>
            </a:prstGeom>
          </p:spPr>
        </p:pic>
        <p:pic>
          <p:nvPicPr>
            <p:cNvPr id="10" name="Graphic 9" descr="Meeting outline">
              <a:extLst>
                <a:ext uri="{FF2B5EF4-FFF2-40B4-BE49-F238E27FC236}">
                  <a16:creationId xmlns:a16="http://schemas.microsoft.com/office/drawing/2014/main" id="{9F0F0AFE-AE28-C6DC-5E50-36E87DDFCB4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21983" y="3359640"/>
              <a:ext cx="914400" cy="914400"/>
            </a:xfrm>
            <a:prstGeom prst="rect">
              <a:avLst/>
            </a:prstGeom>
          </p:spPr>
        </p:pic>
      </p:grpSp>
      <p:pic>
        <p:nvPicPr>
          <p:cNvPr id="11" name="Graphic 10" descr="Clipboard outline">
            <a:extLst>
              <a:ext uri="{FF2B5EF4-FFF2-40B4-BE49-F238E27FC236}">
                <a16:creationId xmlns:a16="http://schemas.microsoft.com/office/drawing/2014/main" id="{20DF58E5-A93C-917C-B5CB-54F36A33046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173286" y="5661693"/>
            <a:ext cx="720000" cy="720000"/>
          </a:xfrm>
          <a:prstGeom prst="rect">
            <a:avLst/>
          </a:prstGeom>
        </p:spPr>
      </p:pic>
      <p:pic>
        <p:nvPicPr>
          <p:cNvPr id="12" name="Graphic 11" descr="Inbox outline">
            <a:extLst>
              <a:ext uri="{FF2B5EF4-FFF2-40B4-BE49-F238E27FC236}">
                <a16:creationId xmlns:a16="http://schemas.microsoft.com/office/drawing/2014/main" id="{36601064-C7FE-BEDB-BC24-BF0CCA61153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97988" y="5661693"/>
            <a:ext cx="720000" cy="720000"/>
          </a:xfrm>
          <a:prstGeom prst="rect">
            <a:avLst/>
          </a:prstGeom>
        </p:spPr>
      </p:pic>
    </p:spTree>
    <p:extLst>
      <p:ext uri="{BB962C8B-B14F-4D97-AF65-F5344CB8AC3E}">
        <p14:creationId xmlns:p14="http://schemas.microsoft.com/office/powerpoint/2010/main" val="5584875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4BA659-904B-1755-D890-B5AAEDCE3197}"/>
              </a:ext>
            </a:extLst>
          </p:cNvPr>
          <p:cNvSpPr/>
          <p:nvPr/>
        </p:nvSpPr>
        <p:spPr>
          <a:xfrm>
            <a:off x="2979507" y="1892349"/>
            <a:ext cx="5896700" cy="46820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0B882ED2-4870-E84D-C64B-3A96D2A2066F}"/>
              </a:ext>
            </a:extLst>
          </p:cNvPr>
          <p:cNvSpPr txBox="1"/>
          <p:nvPr/>
        </p:nvSpPr>
        <p:spPr>
          <a:xfrm>
            <a:off x="2979507" y="1210402"/>
            <a:ext cx="5896700" cy="644142"/>
          </a:xfrm>
          <a:prstGeom prst="rect">
            <a:avLst/>
          </a:prstGeom>
          <a:noFill/>
          <a:ln>
            <a:noFill/>
          </a:ln>
        </p:spPr>
        <p:txBody>
          <a:bodyPr spcFirstLastPara="1" wrap="square" lIns="36000" tIns="36000" rIns="36000" bIns="36000" anchor="ctr" anchorCtr="0">
            <a:spAutoFit/>
          </a:bodyPr>
          <a:lstStyle/>
          <a:p>
            <a:pPr indent="-228600">
              <a:lnSpc>
                <a:spcPct val="90000"/>
              </a:lnSpc>
              <a:spcBef>
                <a:spcPts val="1000"/>
              </a:spcBef>
              <a:buClr>
                <a:schemeClr val="dk1"/>
              </a:buClr>
              <a:buSzPts val="2400"/>
            </a:pPr>
            <a:r>
              <a:rPr lang="en-US" sz="1600" dirty="0">
                <a:solidFill>
                  <a:schemeClr val="bg1"/>
                </a:solidFill>
              </a:rPr>
              <a:t>The material in this module is part of the Data-to-Deal policy brief series. To read the full reference </a:t>
            </a:r>
            <a:r>
              <a:rPr lang="en-US" sz="1600" b="1" dirty="0">
                <a:solidFill>
                  <a:schemeClr val="bg1"/>
                </a:solidFill>
                <a:highlight>
                  <a:srgbClr val="0000FF"/>
                </a:highlight>
                <a:hlinkClick r:id="rId2">
                  <a:extLst>
                    <a:ext uri="{A12FA001-AC4F-418D-AE19-62706E023703}">
                      <ahyp:hlinkClr xmlns:ahyp="http://schemas.microsoft.com/office/drawing/2018/hyperlinkcolor" val="tx"/>
                    </a:ext>
                  </a:extLst>
                </a:hlinkClick>
              </a:rPr>
              <a:t>click here</a:t>
            </a:r>
            <a:endParaRPr lang="en-US" sz="1600" b="1" dirty="0">
              <a:solidFill>
                <a:schemeClr val="bg1"/>
              </a:solidFill>
              <a:highlight>
                <a:srgbClr val="0000FF"/>
              </a:highlight>
            </a:endParaRPr>
          </a:p>
        </p:txBody>
      </p:sp>
      <p:sp>
        <p:nvSpPr>
          <p:cNvPr id="11" name="Title 4">
            <a:extLst>
              <a:ext uri="{FF2B5EF4-FFF2-40B4-BE49-F238E27FC236}">
                <a16:creationId xmlns:a16="http://schemas.microsoft.com/office/drawing/2014/main" id="{C4939571-3EF4-3061-4CF5-FC847E062462}"/>
              </a:ext>
            </a:extLst>
          </p:cNvPr>
          <p:cNvSpPr>
            <a:spLocks noGrp="1"/>
          </p:cNvSpPr>
          <p:nvPr>
            <p:ph type="ctrTitle"/>
          </p:nvPr>
        </p:nvSpPr>
        <p:spPr>
          <a:xfrm>
            <a:off x="2950932" y="664266"/>
            <a:ext cx="6126393" cy="565186"/>
          </a:xfrm>
        </p:spPr>
        <p:txBody>
          <a:bodyPr>
            <a:normAutofit/>
          </a:bodyPr>
          <a:lstStyle/>
          <a:p>
            <a:r>
              <a:rPr lang="en-US" dirty="0"/>
              <a:t>Read the full policy brief</a:t>
            </a:r>
          </a:p>
        </p:txBody>
      </p:sp>
      <p:pic>
        <p:nvPicPr>
          <p:cNvPr id="7" name="Picture 6">
            <a:extLst>
              <a:ext uri="{FF2B5EF4-FFF2-40B4-BE49-F238E27FC236}">
                <a16:creationId xmlns:a16="http://schemas.microsoft.com/office/drawing/2014/main" id="{75FEF367-5F50-E847-03E3-E12267B651AF}"/>
              </a:ext>
            </a:extLst>
          </p:cNvPr>
          <p:cNvPicPr>
            <a:picLocks noChangeAspect="1"/>
          </p:cNvPicPr>
          <p:nvPr/>
        </p:nvPicPr>
        <p:blipFill>
          <a:blip r:embed="rId3">
            <a:alphaModFix/>
          </a:blip>
          <a:srcRect t="27424" b="16172"/>
          <a:stretch>
            <a:fillRect/>
          </a:stretch>
        </p:blipFill>
        <p:spPr>
          <a:xfrm>
            <a:off x="3120675" y="2034477"/>
            <a:ext cx="5580000" cy="4419600"/>
          </a:xfrm>
          <a:prstGeom prst="rect">
            <a:avLst/>
          </a:prstGeom>
        </p:spPr>
      </p:pic>
    </p:spTree>
    <p:extLst>
      <p:ext uri="{BB962C8B-B14F-4D97-AF65-F5344CB8AC3E}">
        <p14:creationId xmlns:p14="http://schemas.microsoft.com/office/powerpoint/2010/main" val="766193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22382A-3BD3-D7B7-39C0-00D2DDC44158}"/>
              </a:ext>
            </a:extLst>
          </p:cNvPr>
          <p:cNvSpPr txBox="1"/>
          <p:nvPr/>
        </p:nvSpPr>
        <p:spPr>
          <a:xfrm>
            <a:off x="532523" y="468181"/>
            <a:ext cx="3361818" cy="523220"/>
          </a:xfrm>
          <a:prstGeom prst="rect">
            <a:avLst/>
          </a:prstGeom>
          <a:noFill/>
        </p:spPr>
        <p:txBody>
          <a:bodyPr wrap="none" rtlCol="0">
            <a:spAutoFit/>
          </a:bodyPr>
          <a:lstStyle/>
          <a:p>
            <a:pPr algn="just"/>
            <a:r>
              <a:rPr lang="en-GB" sz="2800" dirty="0"/>
              <a:t>In the next lesson…</a:t>
            </a:r>
          </a:p>
        </p:txBody>
      </p:sp>
      <p:sp>
        <p:nvSpPr>
          <p:cNvPr id="4" name="TextBox 3">
            <a:extLst>
              <a:ext uri="{FF2B5EF4-FFF2-40B4-BE49-F238E27FC236}">
                <a16:creationId xmlns:a16="http://schemas.microsoft.com/office/drawing/2014/main" id="{11039901-20D1-60B4-9F8E-A2402181FC23}"/>
              </a:ext>
            </a:extLst>
          </p:cNvPr>
          <p:cNvSpPr txBox="1"/>
          <p:nvPr/>
        </p:nvSpPr>
        <p:spPr>
          <a:xfrm>
            <a:off x="1038863" y="1267825"/>
            <a:ext cx="4073798" cy="349702"/>
          </a:xfrm>
          <a:prstGeom prst="rect">
            <a:avLst/>
          </a:prstGeom>
          <a:noFill/>
        </p:spPr>
        <p:txBody>
          <a:bodyPr wrap="none" lIns="36000" tIns="36000" rIns="36000" bIns="36000" rtlCol="0">
            <a:spAutoFit/>
          </a:bodyPr>
          <a:lstStyle/>
          <a:p>
            <a:pPr algn="l"/>
            <a:r>
              <a:rPr lang="en-GB" sz="1800" b="1" dirty="0"/>
              <a:t>Data-to-Deal Component 2: Capacity</a:t>
            </a:r>
          </a:p>
        </p:txBody>
      </p:sp>
      <p:sp>
        <p:nvSpPr>
          <p:cNvPr id="5" name="TextBox 4">
            <a:extLst>
              <a:ext uri="{FF2B5EF4-FFF2-40B4-BE49-F238E27FC236}">
                <a16:creationId xmlns:a16="http://schemas.microsoft.com/office/drawing/2014/main" id="{E2238AAC-5291-7B45-A4A5-5986BBB5FF99}"/>
              </a:ext>
            </a:extLst>
          </p:cNvPr>
          <p:cNvSpPr txBox="1"/>
          <p:nvPr/>
        </p:nvSpPr>
        <p:spPr>
          <a:xfrm>
            <a:off x="6319074" y="1894571"/>
            <a:ext cx="5359398" cy="2627249"/>
          </a:xfrm>
          <a:prstGeom prst="rect">
            <a:avLst/>
          </a:prstGeom>
          <a:noFill/>
        </p:spPr>
        <p:txBody>
          <a:bodyPr wrap="square" lIns="36000" tIns="36000" rIns="36000" bIns="36000" rtlCol="0">
            <a:spAutoFit/>
          </a:bodyPr>
          <a:lstStyle/>
          <a:p>
            <a:pPr algn="l"/>
            <a:r>
              <a:rPr lang="en-GB" sz="2000" dirty="0"/>
              <a:t>Where we will investigate questions such as:</a:t>
            </a:r>
          </a:p>
          <a:p>
            <a:pPr algn="l"/>
            <a:endParaRPr lang="en-GB" sz="2000" dirty="0"/>
          </a:p>
          <a:p>
            <a:pPr marL="285750" indent="-285750" algn="l">
              <a:buFontTx/>
              <a:buChar char="-"/>
            </a:pPr>
            <a:r>
              <a:rPr lang="en-GB" sz="1800" dirty="0"/>
              <a:t>How shall one start a capacity needs assessment?</a:t>
            </a:r>
          </a:p>
          <a:p>
            <a:pPr marL="285750" indent="-285750" algn="l">
              <a:buFontTx/>
              <a:buChar char="-"/>
            </a:pPr>
            <a:endParaRPr lang="en-GB" sz="1800" dirty="0"/>
          </a:p>
          <a:p>
            <a:pPr marL="285750" indent="-285750" algn="l">
              <a:buFontTx/>
              <a:buChar char="-"/>
            </a:pPr>
            <a:r>
              <a:rPr lang="en-GB" sz="1800" dirty="0"/>
              <a:t>Why is it important to embed capacity in different institutions?</a:t>
            </a:r>
          </a:p>
          <a:p>
            <a:pPr marL="285750" indent="-285750" algn="l">
              <a:buFontTx/>
              <a:buChar char="-"/>
            </a:pPr>
            <a:endParaRPr lang="en-GB" sz="1800" dirty="0"/>
          </a:p>
          <a:p>
            <a:pPr marL="285750" indent="-285750" algn="l">
              <a:buFontTx/>
              <a:buChar char="-"/>
            </a:pPr>
            <a:r>
              <a:rPr lang="en-GB" sz="1800" dirty="0"/>
              <a:t>How should one create a core modelling team?</a:t>
            </a:r>
          </a:p>
        </p:txBody>
      </p:sp>
      <p:pic>
        <p:nvPicPr>
          <p:cNvPr id="6" name="Picture 5">
            <a:extLst>
              <a:ext uri="{FF2B5EF4-FFF2-40B4-BE49-F238E27FC236}">
                <a16:creationId xmlns:a16="http://schemas.microsoft.com/office/drawing/2014/main" id="{CB8DDA04-3D9C-D9CB-10FE-A65F5DA4A5C4}"/>
              </a:ext>
            </a:extLst>
          </p:cNvPr>
          <p:cNvPicPr>
            <a:picLocks noChangeAspect="1"/>
          </p:cNvPicPr>
          <p:nvPr/>
        </p:nvPicPr>
        <p:blipFill>
          <a:blip r:embed="rId2">
            <a:extLst>
              <a:ext uri="{28A0092B-C50C-407E-A947-70E740481C1C}">
                <a14:useLocalDpi xmlns:a14="http://schemas.microsoft.com/office/drawing/2010/main" val="0"/>
              </a:ext>
            </a:extLst>
          </a:blip>
          <a:srcRect l="22247" r="22154"/>
          <a:stretch>
            <a:fillRect/>
          </a:stretch>
        </p:blipFill>
        <p:spPr>
          <a:xfrm>
            <a:off x="1038863" y="1602742"/>
            <a:ext cx="4752000" cy="4808094"/>
          </a:xfrm>
          <a:prstGeom prst="rect">
            <a:avLst/>
          </a:prstGeom>
        </p:spPr>
      </p:pic>
    </p:spTree>
    <p:extLst>
      <p:ext uri="{BB962C8B-B14F-4D97-AF65-F5344CB8AC3E}">
        <p14:creationId xmlns:p14="http://schemas.microsoft.com/office/powerpoint/2010/main" val="22559645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44413-FC8C-B93A-199C-D17DE2199CEC}"/>
              </a:ext>
            </a:extLst>
          </p:cNvPr>
          <p:cNvSpPr>
            <a:spLocks noGrp="1"/>
          </p:cNvSpPr>
          <p:nvPr>
            <p:ph type="ctrTitle"/>
          </p:nvPr>
        </p:nvSpPr>
        <p:spPr/>
        <p:txBody>
          <a:bodyPr anchor="ctr"/>
          <a:lstStyle/>
          <a:p>
            <a:pPr algn="ctr"/>
            <a:r>
              <a:rPr lang="en-GB" dirty="0"/>
              <a:t>Thank you!</a:t>
            </a:r>
          </a:p>
        </p:txBody>
      </p:sp>
    </p:spTree>
    <p:extLst>
      <p:ext uri="{BB962C8B-B14F-4D97-AF65-F5344CB8AC3E}">
        <p14:creationId xmlns:p14="http://schemas.microsoft.com/office/powerpoint/2010/main" val="3421138944"/>
      </p:ext>
    </p:extLst>
  </p:cSld>
  <p:clrMapOvr>
    <a:masterClrMapping/>
  </p:clrMapOvr>
</p:sld>
</file>

<file path=ppt/theme/theme1.xml><?xml version="1.0" encoding="utf-8"?>
<a:theme xmlns:a="http://schemas.openxmlformats.org/drawingml/2006/main" name="CCG_PPT_template_2026">
  <a:themeElements>
    <a:clrScheme name="CCG 2025">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lgn="just">
          <a:defRPr sz="1600" dirty="0" smtClean="0"/>
        </a:defPPr>
      </a:lstStyle>
    </a:txDef>
  </a:objectDefaults>
  <a:extraClrSchemeLst/>
  <a:extLst>
    <a:ext uri="{05A4C25C-085E-4340-85A3-A5531E510DB2}">
      <thm15:themeFamily xmlns:thm15="http://schemas.microsoft.com/office/thememl/2012/main" name="CCG_PPT_template_2026" id="{8ABBAEB9-AF34-46BA-8B7B-4A128E1D4B3E}" vid="{8488A38F-00BF-4049-B8FD-7B7F28C15C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CCG_PPT_template_2026</Template>
  <TotalTime>6579</TotalTime>
  <Words>3942</Words>
  <Application>Microsoft Macintosh PowerPoint</Application>
  <PresentationFormat>Widescreen</PresentationFormat>
  <Paragraphs>283</Paragraphs>
  <Slides>31</Slides>
  <Notes>14</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Aptos</vt:lpstr>
      <vt:lpstr>Arial</vt:lpstr>
      <vt:lpstr>Arial Black</vt:lpstr>
      <vt:lpstr>Calibri</vt:lpstr>
      <vt:lpstr>Helvetica Neue</vt:lpstr>
      <vt:lpstr>Wingdings</vt:lpstr>
      <vt:lpstr>CCG_PPT_template_2026</vt:lpstr>
      <vt:lpstr>PowerPoint Presentation</vt:lpstr>
      <vt:lpstr>PowerPoint Presentation</vt:lpstr>
      <vt:lpstr>PowerPoint Presentation</vt:lpstr>
      <vt:lpstr>PowerPoint Presentation</vt:lpstr>
      <vt:lpstr>Learning Outcome 1  Creating a Political Mandate    </vt:lpstr>
      <vt:lpstr>Creating a Political Mandate</vt:lpstr>
      <vt:lpstr>PowerPoint Presentation</vt:lpstr>
      <vt:lpstr>PowerPoint Presentation</vt:lpstr>
      <vt:lpstr>PowerPoint Presentation</vt:lpstr>
      <vt:lpstr>Learning Outcome 2  Establishing a Governance Structure     </vt:lpstr>
      <vt:lpstr>Establishing a Governance Structure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Learning  Outcome 3  Assessing the National Context     </vt:lpstr>
      <vt:lpstr>Assessing the National Context</vt:lpstr>
      <vt:lpstr>PowerPoint Presentation</vt:lpstr>
      <vt:lpstr>PowerPoint Presentation</vt:lpstr>
      <vt:lpstr>PowerPoint Presentation</vt:lpstr>
      <vt:lpstr>Learning Outcome 4  Engaging with Stakeholders     </vt:lpstr>
      <vt:lpstr>Engaging with Stakeholders</vt:lpstr>
      <vt:lpstr>PowerPoint Presentation</vt:lpstr>
      <vt:lpstr>PowerPoint Presentation</vt:lpstr>
      <vt:lpstr>PowerPoint Presentation</vt:lpstr>
      <vt:lpstr>Read the full policy brief</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Beth Tennyson</dc:creator>
  <cp:lastModifiedBy>Hannah Luscombe</cp:lastModifiedBy>
  <cp:revision>99</cp:revision>
  <dcterms:created xsi:type="dcterms:W3CDTF">2026-01-12T18:05:10Z</dcterms:created>
  <dcterms:modified xsi:type="dcterms:W3CDTF">2026-09-16T14:58:48Z</dcterms:modified>
</cp:coreProperties>
</file>